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5"/>
  </p:notesMasterIdLst>
  <p:sldIdLst>
    <p:sldId id="317" r:id="rId2"/>
    <p:sldId id="256" r:id="rId3"/>
    <p:sldId id="314" r:id="rId4"/>
    <p:sldId id="315" r:id="rId5"/>
    <p:sldId id="316" r:id="rId6"/>
    <p:sldId id="318" r:id="rId7"/>
    <p:sldId id="319" r:id="rId8"/>
    <p:sldId id="320" r:id="rId9"/>
    <p:sldId id="321" r:id="rId10"/>
    <p:sldId id="322" r:id="rId11"/>
    <p:sldId id="325" r:id="rId12"/>
    <p:sldId id="282" r:id="rId13"/>
    <p:sldId id="283" r:id="rId14"/>
    <p:sldId id="284" r:id="rId15"/>
    <p:sldId id="285" r:id="rId16"/>
    <p:sldId id="286" r:id="rId17"/>
    <p:sldId id="323" r:id="rId18"/>
    <p:sldId id="288" r:id="rId19"/>
    <p:sldId id="328" r:id="rId20"/>
    <p:sldId id="278" r:id="rId21"/>
    <p:sldId id="326" r:id="rId22"/>
    <p:sldId id="327" r:id="rId23"/>
    <p:sldId id="290" r:id="rId24"/>
    <p:sldId id="291" r:id="rId25"/>
    <p:sldId id="292" r:id="rId26"/>
    <p:sldId id="293" r:id="rId27"/>
    <p:sldId id="331" r:id="rId28"/>
    <p:sldId id="324" r:id="rId29"/>
    <p:sldId id="257" r:id="rId30"/>
    <p:sldId id="289" r:id="rId31"/>
    <p:sldId id="294" r:id="rId32"/>
    <p:sldId id="258" r:id="rId33"/>
    <p:sldId id="259" r:id="rId34"/>
    <p:sldId id="295" r:id="rId35"/>
    <p:sldId id="260" r:id="rId36"/>
    <p:sldId id="262" r:id="rId37"/>
    <p:sldId id="263" r:id="rId38"/>
    <p:sldId id="264" r:id="rId39"/>
    <p:sldId id="265" r:id="rId40"/>
    <p:sldId id="266" r:id="rId41"/>
    <p:sldId id="297" r:id="rId42"/>
    <p:sldId id="298" r:id="rId43"/>
    <p:sldId id="307" r:id="rId44"/>
    <p:sldId id="310" r:id="rId45"/>
    <p:sldId id="311" r:id="rId46"/>
    <p:sldId id="268" r:id="rId47"/>
    <p:sldId id="269" r:id="rId48"/>
    <p:sldId id="299" r:id="rId49"/>
    <p:sldId id="300" r:id="rId50"/>
    <p:sldId id="312" r:id="rId51"/>
    <p:sldId id="271" r:id="rId52"/>
    <p:sldId id="303" r:id="rId53"/>
    <p:sldId id="301" r:id="rId54"/>
    <p:sldId id="276" r:id="rId55"/>
    <p:sldId id="305" r:id="rId56"/>
    <p:sldId id="304" r:id="rId57"/>
    <p:sldId id="302" r:id="rId58"/>
    <p:sldId id="329" r:id="rId59"/>
    <p:sldId id="272" r:id="rId60"/>
    <p:sldId id="330" r:id="rId61"/>
    <p:sldId id="332" r:id="rId62"/>
    <p:sldId id="274" r:id="rId63"/>
    <p:sldId id="275"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73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729C9B-B848-4997-8115-0B2D89D1BA45}" type="datetimeFigureOut">
              <a:rPr lang="en-US" smtClean="0"/>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98421-ED3D-4D5D-AF6B-529BBEB57CEF}" type="slidenum">
              <a:rPr lang="en-US" smtClean="0"/>
              <a:t>‹#›</a:t>
            </a:fld>
            <a:endParaRPr lang="en-US"/>
          </a:p>
        </p:txBody>
      </p:sp>
    </p:spTree>
    <p:extLst>
      <p:ext uri="{BB962C8B-B14F-4D97-AF65-F5344CB8AC3E}">
        <p14:creationId xmlns:p14="http://schemas.microsoft.com/office/powerpoint/2010/main" val="2305514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5528-C90A-4166-8E62-1831C36975E8}" type="slidenum">
              <a:rPr lang="en-US" smtClean="0"/>
              <a:pPr fontAlgn="base">
                <a:spcBef>
                  <a:spcPct val="0"/>
                </a:spcBef>
                <a:spcAft>
                  <a:spcPct val="0"/>
                </a:spcAft>
                <a:defRPr/>
              </a:pPr>
              <a:t>6</a:t>
            </a:fld>
            <a:endParaRPr lang="en-US" smtClean="0"/>
          </a:p>
        </p:txBody>
      </p:sp>
      <p:sp>
        <p:nvSpPr>
          <p:cNvPr id="118787" name="Rectangle 2"/>
          <p:cNvSpPr>
            <a:spLocks noGrp="1" noRot="1" noChangeAspect="1" noChangeArrowheads="1" noTextEdit="1"/>
          </p:cNvSpPr>
          <p:nvPr>
            <p:ph type="sldImg"/>
          </p:nvPr>
        </p:nvSpPr>
        <p:spPr bwMode="auto">
          <a:xfrm>
            <a:off x="1141413" y="685800"/>
            <a:ext cx="4578350" cy="3433763"/>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xfrm>
            <a:off x="914400" y="4346575"/>
            <a:ext cx="5029200" cy="4110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663" tIns="47625" rIns="93663" bIns="476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Similarly, the clinician should weigh the</a:t>
            </a:r>
            <a:r>
              <a:rPr lang="en-US" baseline="0" dirty="0" smtClean="0"/>
              <a:t> presence of </a:t>
            </a:r>
            <a:r>
              <a:rPr lang="en-US" b="1" baseline="0" dirty="0" smtClean="0"/>
              <a:t>established vascular complications.  </a:t>
            </a:r>
            <a:r>
              <a:rPr lang="en-US" dirty="0" smtClean="0"/>
              <a:t>Having no vascular</a:t>
            </a:r>
            <a:r>
              <a:rPr lang="en-US" baseline="0" dirty="0" smtClean="0"/>
              <a:t> complications</a:t>
            </a:r>
            <a:r>
              <a:rPr lang="en-US" dirty="0" smtClean="0"/>
              <a:t> </a:t>
            </a:r>
            <a:r>
              <a:rPr lang="en-US" baseline="0" dirty="0" smtClean="0"/>
              <a:t>justifies </a:t>
            </a:r>
            <a:r>
              <a:rPr lang="en-US" dirty="0" smtClean="0"/>
              <a:t>more stringent efforts to lower HbA1c, whereas advanced complications</a:t>
            </a:r>
            <a:r>
              <a:rPr lang="en-US" baseline="0" dirty="0" smtClean="0"/>
              <a:t> mandates a more conservative approach.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16</a:t>
            </a:fld>
            <a:endParaRPr lang="en-US"/>
          </a:p>
        </p:txBody>
      </p:sp>
    </p:spTree>
    <p:extLst>
      <p:ext uri="{BB962C8B-B14F-4D97-AF65-F5344CB8AC3E}">
        <p14:creationId xmlns:p14="http://schemas.microsoft.com/office/powerpoint/2010/main" val="252774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potentially modifiable patient feature</a:t>
            </a:r>
            <a:r>
              <a:rPr lang="en-US" baseline="0" dirty="0" smtClean="0"/>
              <a:t> involves his or her </a:t>
            </a:r>
            <a:r>
              <a:rPr lang="en-US" b="1" baseline="0" dirty="0" smtClean="0"/>
              <a:t>resources and support systems</a:t>
            </a:r>
            <a:r>
              <a:rPr lang="en-US" baseline="0" dirty="0" smtClean="0"/>
              <a:t>.  </a:t>
            </a:r>
            <a:r>
              <a:rPr lang="en-US" dirty="0" smtClean="0"/>
              <a:t>When these are not available,</a:t>
            </a:r>
            <a:r>
              <a:rPr lang="en-US" baseline="0" dirty="0" smtClean="0"/>
              <a:t> more stringent efforts will be more challenging. If readily available, more aggressive approaches are possible. As in the previous slide, the care team can help in certain aspects of this domain, such as assisting the patient in pursuing drug discounts, more advantageous insurance coverage,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reminder that,</a:t>
            </a:r>
            <a:r>
              <a:rPr lang="en-US" baseline="0" dirty="0" smtClean="0"/>
              <a:t> w</a:t>
            </a:r>
            <a:r>
              <a:rPr lang="en-US" dirty="0" smtClean="0"/>
              <a:t>here possible, such decisions should be made in conjunction with the patient, reflecting his or her preferences, needs and values.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this ‘scale’ is not designed to be applied rigidly but to be used as a broad construct to help guide clinical decisions.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18</a:t>
            </a:fld>
            <a:endParaRPr lang="en-US"/>
          </a:p>
        </p:txBody>
      </p:sp>
    </p:spTree>
    <p:extLst>
      <p:ext uri="{BB962C8B-B14F-4D97-AF65-F5344CB8AC3E}">
        <p14:creationId xmlns:p14="http://schemas.microsoft.com/office/powerpoint/2010/main" val="274970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pathogenesis</a:t>
            </a:r>
            <a:r>
              <a:rPr lang="en-US" baseline="0" dirty="0" smtClean="0"/>
              <a:t> of T2DM is complex with multiple defects in multiple organ systems. Insulin resistance appears to be a primary defect, followed by relative beta cell failure with insulin secretory abnormalities, and increased endogenous (hepatic) glucose production. There are also derangements in </a:t>
            </a:r>
            <a:r>
              <a:rPr lang="en-US" baseline="0" dirty="0" err="1" smtClean="0"/>
              <a:t>incretin</a:t>
            </a:r>
            <a:r>
              <a:rPr lang="en-US" baseline="0" dirty="0" smtClean="0"/>
              <a:t> physiology and in the certain aspects of adipocyte biology.</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20</a:t>
            </a:fld>
            <a:endParaRPr lang="en-US"/>
          </a:p>
        </p:txBody>
      </p:sp>
    </p:spTree>
    <p:extLst>
      <p:ext uri="{BB962C8B-B14F-4D97-AF65-F5344CB8AC3E}">
        <p14:creationId xmlns:p14="http://schemas.microsoft.com/office/powerpoint/2010/main" val="87858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21</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This slide provides</a:t>
            </a:r>
            <a:r>
              <a:rPr lang="en-US" baseline="0" dirty="0" smtClean="0">
                <a:latin typeface="Arial" charset="0"/>
              </a:rPr>
              <a:t> a broad overview of the main pathophysiological defects in type 2 diabetes.  Insulin resistance is demonstrated in peripheral tissues, such as skeletal muscle and adipocytes.  The pancreas develops relative insulin secretory failure and is no longer provide the amount of insulin required for normal glucose. The pancreas also demonstrates a failure of the normal suppression of glucagon after meals. This may be mediated through abnormalities in the </a:t>
            </a:r>
            <a:r>
              <a:rPr lang="en-US" baseline="0" dirty="0" err="1" smtClean="0">
                <a:latin typeface="Arial" charset="0"/>
              </a:rPr>
              <a:t>incretin</a:t>
            </a:r>
            <a:r>
              <a:rPr lang="en-US" baseline="0" dirty="0" smtClean="0">
                <a:latin typeface="Arial" charset="0"/>
              </a:rPr>
              <a:t> axis.  Hepatic glucose production is also increased. Renal glucose output is set at a </a:t>
            </a:r>
            <a:r>
              <a:rPr lang="en-US" baseline="0" dirty="0" err="1" smtClean="0">
                <a:latin typeface="Arial" charset="0"/>
              </a:rPr>
              <a:t>higer</a:t>
            </a:r>
            <a:r>
              <a:rPr lang="en-US" baseline="0" dirty="0" smtClean="0">
                <a:latin typeface="Arial" charset="0"/>
              </a:rPr>
              <a:t> threshold than normal. Many of these defects may be influenced by abnormal central control of metabolism.   </a:t>
            </a:r>
            <a:endParaRPr lang="en-US" dirty="0"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xfrm>
            <a:off x="3884613" y="8685214"/>
            <a:ext cx="2971800" cy="457200"/>
          </a:xfrm>
          <a:prstGeom prst="rect">
            <a:avLst/>
          </a:prstGeom>
          <a:noFill/>
          <a:ln>
            <a:miter lim="800000"/>
            <a:headEnd/>
            <a:tailEnd/>
          </a:ln>
        </p:spPr>
        <p:txBody>
          <a:bodyPr wrap="square" numCol="1" anchorCtr="0" compatLnSpc="1">
            <a:prstTxWarp prst="textNoShape">
              <a:avLst/>
            </a:prstTxWarp>
          </a:bodyPr>
          <a:lstStyle/>
          <a:p>
            <a:fld id="{7846A908-2AB5-F048-9CF3-9CBA54920F5C}" type="slidenum">
              <a:rPr lang="en-US">
                <a:solidFill>
                  <a:srgbClr val="000000"/>
                </a:solidFill>
              </a:rPr>
              <a:pPr/>
              <a:t>22</a:t>
            </a:fld>
            <a:endParaRPr lang="en-US">
              <a:solidFill>
                <a:srgbClr val="000000"/>
              </a:solidFill>
            </a:endParaRPr>
          </a:p>
        </p:txBody>
      </p:sp>
      <p:sp>
        <p:nvSpPr>
          <p:cNvPr id="25603" name="Rectangle 2"/>
          <p:cNvSpPr>
            <a:spLocks noGrp="1" noRot="1" noChangeAspect="1" noChangeArrowheads="1" noTextEdit="1"/>
          </p:cNvSpPr>
          <p:nvPr>
            <p:ph type="sldImg"/>
          </p:nvPr>
        </p:nvSpPr>
        <p:spPr bwMode="auto">
          <a:xfrm>
            <a:off x="1227138" y="239713"/>
            <a:ext cx="4403725" cy="3303587"/>
          </a:xfrm>
          <a:solidFill>
            <a:srgbClr val="FFFFFF"/>
          </a:solidFill>
          <a:ln>
            <a:solidFill>
              <a:srgbClr val="000000"/>
            </a:solidFill>
            <a:miter lim="800000"/>
            <a:headEnd/>
            <a:tailEnd/>
          </a:ln>
        </p:spPr>
      </p:sp>
      <p:sp>
        <p:nvSpPr>
          <p:cNvPr id="25604" name="Rectangle 3"/>
          <p:cNvSpPr>
            <a:spLocks noGrp="1" noChangeArrowheads="1"/>
          </p:cNvSpPr>
          <p:nvPr>
            <p:ph type="body" idx="1"/>
          </p:nvPr>
        </p:nvSpPr>
        <p:spPr bwMode="auto">
          <a:xfrm>
            <a:off x="112715" y="3713164"/>
            <a:ext cx="6630987" cy="5210175"/>
          </a:xfrm>
          <a:solidFill>
            <a:srgbClr val="FFFFFF"/>
          </a:solidFill>
          <a:ln>
            <a:solidFill>
              <a:srgbClr val="000000"/>
            </a:solidFill>
            <a:miter lim="800000"/>
            <a:headEnd/>
            <a:tailEnd/>
          </a:ln>
        </p:spPr>
        <p:txBody>
          <a:bodyPr wrap="square" lIns="90633" tIns="45316" rIns="90633" bIns="45316" numCol="1" anchor="t" anchorCtr="0" compatLnSpc="1">
            <a:prstTxWarp prst="textNoShape">
              <a:avLst/>
            </a:prstTxWarp>
          </a:bodyPr>
          <a:lstStyle/>
          <a:p>
            <a:pPr>
              <a:spcBef>
                <a:spcPct val="0"/>
              </a:spcBef>
            </a:pPr>
            <a:r>
              <a:rPr lang="en-US" dirty="0" smtClean="0">
                <a:latin typeface="Arial" charset="0"/>
              </a:rPr>
              <a:t>Anti-hyperglycemic</a:t>
            </a:r>
            <a:r>
              <a:rPr lang="en-US" baseline="0" dirty="0" smtClean="0">
                <a:latin typeface="Arial" charset="0"/>
              </a:rPr>
              <a:t> drugs for patients with T2DM are targeted at one or more of the pathophysiological abnormalities of this disease. On this slide, the main sites of action of the currently available 12 individual drug classes is depicted.  Combination glucose-lowering therapy has become a standard treatment strategy when patients do not adequately respond to a single agent (often metformin.)</a:t>
            </a:r>
            <a:endParaRPr 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older oral drug classes used in T2DM.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21291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oral agent classes used in T2DM are included on this slide. The</a:t>
            </a:r>
            <a:r>
              <a:rPr lang="en-US" baseline="0" dirty="0" smtClean="0"/>
              <a:t> table describes the mechanism of action of each class, its advantages, disadvantages and cost. Less commonly used classes are denoted in grey font.</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65032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dirty="0" smtClean="0"/>
              <a:t>Here now are the injectable drugs used in T2DM. The</a:t>
            </a:r>
            <a:r>
              <a:rPr lang="en-US" sz="1600" b="0" baseline="0" dirty="0" smtClean="0"/>
              <a:t> table describes the mechanism of action of each class, its advantages, disadvantages and cost. Less commonly used classes are denoted in grey font.</a:t>
            </a:r>
            <a:endParaRPr lang="en-US" sz="1600" b="0"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solidFill>
                  <a:prstClr val="black"/>
                </a:solidFill>
                <a:latin typeface="Calibri"/>
              </a:rPr>
              <a:pPr/>
              <a:t>25</a:t>
            </a:fld>
            <a:endParaRPr lang="en-US">
              <a:solidFill>
                <a:prstClr val="black"/>
              </a:solidFill>
              <a:latin typeface="Calibri"/>
            </a:endParaRPr>
          </a:p>
        </p:txBody>
      </p:sp>
    </p:spTree>
    <p:extLst>
      <p:ext uri="{BB962C8B-B14F-4D97-AF65-F5344CB8AC3E}">
        <p14:creationId xmlns:p14="http://schemas.microsoft.com/office/powerpoint/2010/main" val="4010298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28</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Non-pharmacological options are critically</a:t>
            </a:r>
            <a:r>
              <a:rPr lang="en-US" baseline="0" dirty="0" smtClean="0"/>
              <a:t> important – they are cost effective and have no side effects, per se. Patients with T2DM should become more physically active, eat a healthy diet and try to optimize body weight. These efforts will result in less insulin resistance, with better blood glucose control the result. There are also additional health benefits from such interventions.</a:t>
            </a:r>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30</a:t>
            </a:fld>
            <a:endParaRPr lang="en-US"/>
          </a:p>
        </p:txBody>
      </p:sp>
    </p:spTree>
    <p:extLst>
      <p:ext uri="{BB962C8B-B14F-4D97-AF65-F5344CB8AC3E}">
        <p14:creationId xmlns:p14="http://schemas.microsoft.com/office/powerpoint/2010/main" val="3112248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429B7E-9916-4690-8D8F-129E37889A08}" type="slidenum">
              <a:rPr lang="en-US" smtClean="0"/>
              <a:pPr fontAlgn="base">
                <a:spcBef>
                  <a:spcPct val="0"/>
                </a:spcBef>
                <a:spcAft>
                  <a:spcPct val="0"/>
                </a:spcAft>
                <a:defRPr/>
              </a:pPr>
              <a:t>7</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Recent epidemiologic data from UKPDS suggests lowering glycemia may reduce CV disease in T2DM.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31</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41</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42</a:t>
            </a:fld>
            <a:endParaRPr lang="en-US"/>
          </a:p>
        </p:txBody>
      </p:sp>
    </p:spTree>
    <p:extLst>
      <p:ext uri="{BB962C8B-B14F-4D97-AF65-F5344CB8AC3E}">
        <p14:creationId xmlns:p14="http://schemas.microsoft.com/office/powerpoint/2010/main" val="20793506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44</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45</a:t>
            </a:fld>
            <a:endParaRPr lang="en-US"/>
          </a:p>
        </p:txBody>
      </p:sp>
    </p:spTree>
    <p:extLst>
      <p:ext uri="{BB962C8B-B14F-4D97-AF65-F5344CB8AC3E}">
        <p14:creationId xmlns:p14="http://schemas.microsoft.com/office/powerpoint/2010/main" val="15543476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48</a:t>
            </a:fld>
            <a:endParaRPr lang="en-US" dirty="0" smtClean="0">
              <a:solidFill>
                <a:prstClr val="black"/>
              </a:solidFill>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49</a:t>
            </a:fld>
            <a:endParaRPr lang="en-US" dirty="0" smtClean="0">
              <a:solidFill>
                <a:prstClr val="black"/>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52</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53</a:t>
            </a:fld>
            <a:endParaRPr lang="en-US"/>
          </a:p>
        </p:txBody>
      </p:sp>
    </p:spTree>
    <p:extLst>
      <p:ext uri="{BB962C8B-B14F-4D97-AF65-F5344CB8AC3E}">
        <p14:creationId xmlns:p14="http://schemas.microsoft.com/office/powerpoint/2010/main" val="20793506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747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09" indent="-285734" eaLnBrk="0" hangingPunct="0">
              <a:defRPr>
                <a:solidFill>
                  <a:schemeClr val="tx1"/>
                </a:solidFill>
                <a:latin typeface="Arial" charset="0"/>
                <a:ea typeface="ＭＳ Ｐゴシック" pitchFamily="34" charset="-128"/>
              </a:defRPr>
            </a:lvl2pPr>
            <a:lvl3pPr marL="1142937" indent="-228587" eaLnBrk="0" hangingPunct="0">
              <a:defRPr>
                <a:solidFill>
                  <a:schemeClr val="tx1"/>
                </a:solidFill>
                <a:latin typeface="Arial" charset="0"/>
                <a:ea typeface="ＭＳ Ｐゴシック" pitchFamily="34" charset="-128"/>
              </a:defRPr>
            </a:lvl3pPr>
            <a:lvl4pPr marL="1600112" indent="-228587" eaLnBrk="0" hangingPunct="0">
              <a:defRPr>
                <a:solidFill>
                  <a:schemeClr val="tx1"/>
                </a:solidFill>
                <a:latin typeface="Arial" charset="0"/>
                <a:ea typeface="ＭＳ Ｐゴシック" pitchFamily="34" charset="-128"/>
              </a:defRPr>
            </a:lvl4pPr>
            <a:lvl5pPr marL="2057287" indent="-228587" eaLnBrk="0" hangingPunct="0">
              <a:defRPr>
                <a:solidFill>
                  <a:schemeClr val="tx1"/>
                </a:solidFill>
                <a:latin typeface="Arial" charset="0"/>
                <a:ea typeface="ＭＳ Ｐゴシック" pitchFamily="34" charset="-128"/>
              </a:defRPr>
            </a:lvl5pPr>
            <a:lvl6pPr marL="2514461" indent="-228587" defTabSz="457175" eaLnBrk="0" fontAlgn="base" hangingPunct="0">
              <a:spcBef>
                <a:spcPct val="0"/>
              </a:spcBef>
              <a:spcAft>
                <a:spcPct val="0"/>
              </a:spcAft>
              <a:defRPr>
                <a:solidFill>
                  <a:schemeClr val="tx1"/>
                </a:solidFill>
                <a:latin typeface="Arial" charset="0"/>
                <a:ea typeface="ＭＳ Ｐゴシック" pitchFamily="34" charset="-128"/>
              </a:defRPr>
            </a:lvl6pPr>
            <a:lvl7pPr marL="2971635" indent="-228587" defTabSz="457175" eaLnBrk="0" fontAlgn="base" hangingPunct="0">
              <a:spcBef>
                <a:spcPct val="0"/>
              </a:spcBef>
              <a:spcAft>
                <a:spcPct val="0"/>
              </a:spcAft>
              <a:defRPr>
                <a:solidFill>
                  <a:schemeClr val="tx1"/>
                </a:solidFill>
                <a:latin typeface="Arial" charset="0"/>
                <a:ea typeface="ＭＳ Ｐゴシック" pitchFamily="34" charset="-128"/>
              </a:defRPr>
            </a:lvl7pPr>
            <a:lvl8pPr marL="3428810" indent="-228587" defTabSz="457175" eaLnBrk="0" fontAlgn="base" hangingPunct="0">
              <a:spcBef>
                <a:spcPct val="0"/>
              </a:spcBef>
              <a:spcAft>
                <a:spcPct val="0"/>
              </a:spcAft>
              <a:defRPr>
                <a:solidFill>
                  <a:schemeClr val="tx1"/>
                </a:solidFill>
                <a:latin typeface="Arial" charset="0"/>
                <a:ea typeface="ＭＳ Ｐゴシック" pitchFamily="34" charset="-128"/>
              </a:defRPr>
            </a:lvl8pPr>
            <a:lvl9pPr marL="3885985" indent="-228587" defTabSz="457175" eaLnBrk="0" fontAlgn="base" hangingPunct="0">
              <a:spcBef>
                <a:spcPct val="0"/>
              </a:spcBef>
              <a:spcAft>
                <a:spcPct val="0"/>
              </a:spcAft>
              <a:defRPr>
                <a:solidFill>
                  <a:schemeClr val="tx1"/>
                </a:solidFill>
                <a:latin typeface="Arial" charset="0"/>
                <a:ea typeface="ＭＳ Ｐゴシック" pitchFamily="34" charset="-128"/>
              </a:defRPr>
            </a:lvl9pPr>
          </a:lstStyle>
          <a:p>
            <a:pPr eaLnBrk="1" fontAlgn="base" hangingPunct="1">
              <a:spcBef>
                <a:spcPct val="0"/>
              </a:spcBef>
              <a:spcAft>
                <a:spcPct val="0"/>
              </a:spcAft>
              <a:defRPr/>
            </a:pPr>
            <a:fld id="{0B8494C9-0525-4E27-A56D-46C838237D09}" type="slidenum">
              <a:rPr lang="en-US" smtClean="0">
                <a:solidFill>
                  <a:prstClr val="black"/>
                </a:solidFill>
                <a:latin typeface="Calibri" pitchFamily="34" charset="0"/>
              </a:rPr>
              <a:pPr eaLnBrk="1" fontAlgn="base" hangingPunct="1">
                <a:spcBef>
                  <a:spcPct val="0"/>
                </a:spcBef>
                <a:spcAft>
                  <a:spcPct val="0"/>
                </a:spcAft>
                <a:defRPr/>
              </a:pPr>
              <a:t>55</a:t>
            </a:fld>
            <a:endParaRPr lang="en-US" dirty="0" smtClean="0">
              <a:solidFill>
                <a:prstClr val="black"/>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B799A-3AAC-4457-9ED5-F94209472F60}" type="slidenum">
              <a:rPr lang="en-US" smtClean="0"/>
              <a:pPr fontAlgn="base">
                <a:spcBef>
                  <a:spcPct val="0"/>
                </a:spcBef>
                <a:spcAft>
                  <a:spcPct val="0"/>
                </a:spcAft>
                <a:defRPr/>
              </a:pPr>
              <a:t>8</a:t>
            </a:fld>
            <a:endParaRPr lang="en-US" smtClean="0"/>
          </a:p>
        </p:txBody>
      </p:sp>
      <p:sp>
        <p:nvSpPr>
          <p:cNvPr id="121859" name="Rectangle 2"/>
          <p:cNvSpPr>
            <a:spLocks noGrp="1" noRot="1" noChangeAspect="1" noChangeArrowheads="1" noTextEdit="1"/>
          </p:cNvSpPr>
          <p:nvPr>
            <p:ph type="sldImg"/>
          </p:nvPr>
        </p:nvSpPr>
        <p:spPr bwMode="auto">
          <a:xfrm>
            <a:off x="1158875" y="81756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60" name="Rectangle 3"/>
          <p:cNvSpPr>
            <a:spLocks noGrp="1" noChangeArrowheads="1"/>
          </p:cNvSpPr>
          <p:nvPr>
            <p:ph type="body" idx="1"/>
          </p:nvPr>
        </p:nvSpPr>
        <p:spPr bwMode="auto">
          <a:xfrm>
            <a:off x="671513" y="4319588"/>
            <a:ext cx="5821362" cy="4322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smtClean="0">
                <a:cs typeface="Times New Roman" pitchFamily="18" charset="0"/>
              </a:rPr>
              <a:t>Key Points</a:t>
            </a:r>
          </a:p>
          <a:p>
            <a:pPr marL="171450" lvl="2" indent="-168275" eaLnBrk="1" hangingPunct="1">
              <a:spcBef>
                <a:spcPct val="0"/>
              </a:spcBef>
            </a:pPr>
            <a:r>
              <a:rPr lang="en-US" altLang="en-US" smtClean="0">
                <a:cs typeface="Times New Roman" pitchFamily="18" charset="0"/>
              </a:rPr>
              <a:t>The primary objectives of effective diabetes management are to reduce A1C to as near-normal levels (ie, 4%–6%) as is possible and safe, to lower systolic blood pressure to &lt;130 mm Hg, and to decrease LDL cholesterol to &lt;100 mg/dL</a:t>
            </a:r>
          </a:p>
          <a:p>
            <a:pPr marL="171450" lvl="2" indent="-168275" eaLnBrk="1" hangingPunct="1">
              <a:spcBef>
                <a:spcPct val="0"/>
              </a:spcBef>
            </a:pPr>
            <a:r>
              <a:rPr lang="en-US" altLang="en-US" smtClean="0">
                <a:cs typeface="Times New Roman" pitchFamily="18" charset="0"/>
              </a:rPr>
              <a:t>Achieving target levels of A1C, systolic blood pressure, and LDL cholesterol may reduce the risk of the micro- and macrovascular complications of diabetes by up to 75%</a:t>
            </a:r>
          </a:p>
          <a:p>
            <a:pPr eaLnBrk="1" hangingPunct="1">
              <a:spcBef>
                <a:spcPct val="0"/>
              </a:spcBef>
            </a:pPr>
            <a:r>
              <a:rPr lang="en-US" altLang="en-US" smtClean="0">
                <a:cs typeface="Times New Roman" pitchFamily="18" charset="0"/>
              </a:rPr>
              <a:t>As illustrated in this slide, the objectives of effective diabetes management are to reduce A1C to as near-normal levels as is possible and safe (ie, 4%–6%), lower systolic blood pressure to &lt;130 mm Hg, and to decrease LDL cholesterol to &lt;100 mg/dL. Evidence suggests that achieving these target levels can reduce the risk of both microvascular and macrovascular complications of diabetes by &gt;75%.</a:t>
            </a:r>
            <a:r>
              <a:rPr lang="en-US" altLang="en-US" baseline="30000" smtClean="0">
                <a:cs typeface="Times New Roman" pitchFamily="18" charset="0"/>
              </a:rPr>
              <a:t>1</a:t>
            </a:r>
            <a:endParaRPr lang="en-US" altLang="en-US" smtClean="0">
              <a:cs typeface="Times New Roman" pitchFamily="18" charset="0"/>
            </a:endParaRPr>
          </a:p>
          <a:p>
            <a:pPr eaLnBrk="1" hangingPunct="1">
              <a:spcBef>
                <a:spcPct val="0"/>
              </a:spcBef>
            </a:pPr>
            <a:r>
              <a:rPr lang="en-US" altLang="en-US" smtClean="0">
                <a:cs typeface="Times New Roman" pitchFamily="18" charset="0"/>
              </a:rPr>
              <a:t>Most recently, the Steno-2 Study followed 160 patients with type 2 diabetes and microalbuminuria over 7.8 years to determine the effect of intensive treatment on long-term CV and microvascular outcomes. Researchers found that target-driven, intensive treatment consisting of stepwise diet, exercise, and pharmacotherapy for glycemia, microalbuminuria, lipids, and blood pressure resulted in a decreased risk of CV and microvascular events of about 50%. Control group members received conventional treatment in accordance with national guidelines. However, factors leading to diminished degrees of separation between the intensive treatment and control groups (eg, more than 50% of control group members were referred for specialist treatment during the course of the study) led the authors to estimate that the actual risk reduction associated with intensive versus conventional therapy may be even greater than that observed.</a:t>
            </a:r>
            <a:r>
              <a:rPr lang="en-US" altLang="en-US" baseline="30000" smtClean="0">
                <a:cs typeface="Times New Roman" pitchFamily="18" charset="0"/>
              </a:rPr>
              <a:t>2</a:t>
            </a:r>
            <a:endParaRPr lang="en-US" altLang="en-US" smtClean="0">
              <a:cs typeface="Times New Roman" pitchFamily="18" charset="0"/>
            </a:endParaRPr>
          </a:p>
          <a:p>
            <a:pPr eaLnBrk="1" hangingPunct="1">
              <a:spcBef>
                <a:spcPct val="0"/>
              </a:spcBef>
            </a:pPr>
            <a:r>
              <a:rPr lang="en-US" altLang="en-US" b="1" smtClean="0">
                <a:cs typeface="Times New Roman" pitchFamily="18" charset="0"/>
              </a:rPr>
              <a:t>References</a:t>
            </a:r>
          </a:p>
          <a:p>
            <a:pPr marL="171450" lvl="2" indent="-168275" eaLnBrk="1" hangingPunct="1">
              <a:spcBef>
                <a:spcPct val="0"/>
              </a:spcBef>
            </a:pPr>
            <a:r>
              <a:rPr lang="en-US" altLang="en-US" sz="900" smtClean="0">
                <a:cs typeface="Times New Roman" pitchFamily="18" charset="0"/>
              </a:rPr>
              <a:t>American Diabetes Association. Clinical Practice Recommendations. Implications of the United Kingdom Prospective Diabetes Study. </a:t>
            </a:r>
            <a:r>
              <a:rPr lang="en-US" altLang="en-US" sz="900" i="1" smtClean="0">
                <a:cs typeface="Times New Roman" pitchFamily="18" charset="0"/>
              </a:rPr>
              <a:t>Diabetes Care</a:t>
            </a:r>
            <a:r>
              <a:rPr lang="en-US" altLang="en-US" sz="900" smtClean="0">
                <a:cs typeface="Times New Roman" pitchFamily="18" charset="0"/>
              </a:rPr>
              <a:t>. 2003;26(suppl 1):S28-S32.</a:t>
            </a:r>
          </a:p>
          <a:p>
            <a:pPr marL="171450" lvl="2" indent="-168275" eaLnBrk="1" hangingPunct="1">
              <a:spcBef>
                <a:spcPct val="0"/>
              </a:spcBef>
            </a:pPr>
            <a:r>
              <a:rPr lang="en-US" altLang="en-US" sz="900" smtClean="0">
                <a:cs typeface="Times New Roman" pitchFamily="18" charset="0"/>
              </a:rPr>
              <a:t>Gæde P, Vedel P, Larsen N, Jensen GVH, Parving H-H, Pedersen O. Multifactorial intervention and cardiovascular disease in patients with type 2 diabetes. </a:t>
            </a:r>
            <a:r>
              <a:rPr lang="en-US" altLang="en-US" sz="900" i="1" smtClean="0">
                <a:cs typeface="Times New Roman" pitchFamily="18" charset="0"/>
              </a:rPr>
              <a:t>N Engl J Med</a:t>
            </a:r>
            <a:r>
              <a:rPr lang="en-US" altLang="en-US" sz="900" smtClean="0">
                <a:cs typeface="Times New Roman" pitchFamily="18" charset="0"/>
              </a:rPr>
              <a:t>. 2003;348:383-393.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Potential sequences of </a:t>
            </a:r>
            <a:r>
              <a:rPr lang="en-US" sz="1200" b="0" i="0" u="none" strike="noStrike" kern="1200" baseline="0" dirty="0" err="1" smtClean="0">
                <a:solidFill>
                  <a:schemeClr val="tx1"/>
                </a:solidFill>
                <a:latin typeface="+mn-lt"/>
                <a:ea typeface="+mn-ea"/>
                <a:cs typeface="+mn-cs"/>
              </a:rPr>
              <a:t>antihyperglycemic</a:t>
            </a:r>
            <a:r>
              <a:rPr lang="en-US" sz="1200" b="0" i="0" u="none" strike="noStrike" kern="1200" baseline="0" dirty="0" smtClean="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most patients, begin with lifestyle changes; metformin </a:t>
            </a:r>
            <a:r>
              <a:rPr lang="en-US" sz="1200" b="0" i="0" u="none" strike="noStrike" kern="1200" baseline="0" dirty="0" err="1" smtClean="0">
                <a:solidFill>
                  <a:schemeClr val="tx1"/>
                </a:solidFill>
                <a:latin typeface="+mn-lt"/>
                <a:ea typeface="+mn-ea"/>
                <a:cs typeface="+mn-cs"/>
              </a:rPr>
              <a:t>monotherapy</a:t>
            </a:r>
            <a:r>
              <a:rPr lang="en-US" sz="1200" b="0" i="0" u="none" strike="noStrike" kern="1200" baseline="0" dirty="0" smtClean="0">
                <a:solidFill>
                  <a:schemeClr val="tx1"/>
                </a:solidFill>
                <a:latin typeface="+mn-lt"/>
                <a:ea typeface="+mn-ea"/>
                <a:cs typeface="+mn-cs"/>
              </a:rPr>
              <a:t> is added at, or soon after, diagnosis, unless there are contraindications.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56</a:t>
            </a:fld>
            <a:endParaRPr lang="en-US"/>
          </a:p>
        </p:txBody>
      </p:sp>
    </p:spTree>
    <p:extLst>
      <p:ext uri="{BB962C8B-B14F-4D97-AF65-F5344CB8AC3E}">
        <p14:creationId xmlns:p14="http://schemas.microsoft.com/office/powerpoint/2010/main" val="2130795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57</a:t>
            </a:fld>
            <a:endParaRPr lang="en-US"/>
          </a:p>
        </p:txBody>
      </p:sp>
    </p:spTree>
    <p:extLst>
      <p:ext uri="{BB962C8B-B14F-4D97-AF65-F5344CB8AC3E}">
        <p14:creationId xmlns:p14="http://schemas.microsoft.com/office/powerpoint/2010/main" val="2079350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general, the goal in diabetes is to reduce glucose</a:t>
            </a:r>
            <a:r>
              <a:rPr lang="en-US" baseline="0" dirty="0" smtClean="0"/>
              <a:t> so that the </a:t>
            </a:r>
            <a:r>
              <a:rPr lang="en-US" baseline="0" dirty="0" err="1" smtClean="0"/>
              <a:t>glycated</a:t>
            </a:r>
            <a:r>
              <a:rPr lang="en-US" baseline="0" dirty="0" smtClean="0"/>
              <a:t> hemoglobin (HbA1c) concentration is reduced to 7% or less. Individualization of treatment targets is important, however. Young patients may benefit from tighter control, below 6.5%, since they are apt to have more years of life and exposure to hyperglycemia which can lead to long-term vascular complications. In contrast, in older individuals, especially those with multiple comorbidities, established vascular  complications, or with a predisposition to hypoglycemia, more conservative targets are necessary, such as 7.5 – 8.0% or even higher, depending on the patient’s condition.  </a:t>
            </a:r>
            <a:endParaRPr lang="en-US"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10</a:t>
            </a:fld>
            <a:endParaRPr lang="en-US"/>
          </a:p>
        </p:txBody>
      </p:sp>
    </p:spTree>
    <p:extLst>
      <p:ext uri="{BB962C8B-B14F-4D97-AF65-F5344CB8AC3E}">
        <p14:creationId xmlns:p14="http://schemas.microsoft.com/office/powerpoint/2010/main" val="406782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 is increasing emphasis</a:t>
            </a:r>
            <a:r>
              <a:rPr lang="en-US" baseline="0" dirty="0" smtClean="0"/>
              <a:t> on ‘patient-centeredness’ in chronic disease management. This has been described by the Institute of Medicine </a:t>
            </a:r>
            <a:r>
              <a:rPr lang="en-US" i="0" baseline="0" dirty="0" smtClean="0"/>
              <a:t>as “</a:t>
            </a:r>
            <a:r>
              <a:rPr lang="en-US" sz="1200" i="0" dirty="0" smtClean="0">
                <a:solidFill>
                  <a:prstClr val="black"/>
                </a:solidFill>
                <a:latin typeface="+mn-lt"/>
                <a:ea typeface="ＭＳ Ｐゴシック" charset="-128"/>
                <a:cs typeface="Calibri"/>
              </a:rPr>
              <a:t>providing care that is respectful of and responsive to individual patient preferences, needs, and values – ensuring that patient values guide all clinical decisions.”  Shared decision making (SDM) is a key component of patient-centered</a:t>
            </a:r>
            <a:r>
              <a:rPr lang="en-US" sz="1200" i="0" baseline="0" dirty="0" smtClean="0">
                <a:solidFill>
                  <a:prstClr val="black"/>
                </a:solidFill>
                <a:latin typeface="+mn-lt"/>
                <a:ea typeface="ＭＳ Ｐゴシック" charset="-128"/>
                <a:cs typeface="Calibri"/>
              </a:rPr>
              <a:t> care.  This is of particular importance in those conditions, like diabetes, that necessitate patient involvement in lifestyle changes.</a:t>
            </a:r>
            <a:endParaRPr lang="en-US" sz="1200" i="0" kern="0" spc="100" dirty="0" smtClean="0">
              <a:solidFill>
                <a:srgbClr val="000090"/>
              </a:solidFill>
              <a:latin typeface="+mn-lt"/>
              <a:ea typeface="ＭＳ Ｐゴシック" charset="-128"/>
              <a:cs typeface="Calibri"/>
            </a:endParaRP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11</a:t>
            </a:fld>
            <a:endParaRPr lang="en-US"/>
          </a:p>
        </p:txBody>
      </p:sp>
    </p:spTree>
    <p:extLst>
      <p:ext uri="{BB962C8B-B14F-4D97-AF65-F5344CB8AC3E}">
        <p14:creationId xmlns:p14="http://schemas.microsoft.com/office/powerpoint/2010/main" val="3965029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on element of decision-making used to determine appropriate efforts to achieve glycemic targets</a:t>
            </a:r>
            <a:r>
              <a:rPr lang="en-US" baseline="0" dirty="0" smtClean="0"/>
              <a:t> – </a:t>
            </a:r>
            <a:r>
              <a:rPr lang="en-US" b="1" baseline="0" dirty="0" smtClean="0"/>
              <a:t>the risks potentially associated with drug side effects, especially hypoglycemia</a:t>
            </a:r>
            <a:r>
              <a:rPr lang="en-US" baseline="0" dirty="0" smtClean="0"/>
              <a:t>.  </a:t>
            </a:r>
            <a:r>
              <a:rPr lang="en-US" dirty="0" smtClean="0"/>
              <a:t>Again, greater concerns about this domain is represented by increasing height of the ramp. Less risk justifies more stringent efforts to lower HbA1c, whereas higher risk compels less stringent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12</a:t>
            </a:fld>
            <a:endParaRPr lang="en-US"/>
          </a:p>
        </p:txBody>
      </p:sp>
    </p:spTree>
    <p:extLst>
      <p:ext uri="{BB962C8B-B14F-4D97-AF65-F5344CB8AC3E}">
        <p14:creationId xmlns:p14="http://schemas.microsoft.com/office/powerpoint/2010/main" val="2915237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is another</a:t>
            </a:r>
            <a:r>
              <a:rPr lang="en-US" baseline="0" dirty="0" smtClean="0"/>
              <a:t> </a:t>
            </a:r>
            <a:r>
              <a:rPr lang="en-US" dirty="0" smtClean="0"/>
              <a:t>element of decision-making used to determine appropriate efforts to achieve glycemic targets</a:t>
            </a:r>
            <a:r>
              <a:rPr lang="en-US" baseline="0" dirty="0" smtClean="0"/>
              <a:t> – </a:t>
            </a:r>
            <a:r>
              <a:rPr lang="en-US" b="1" baseline="0" dirty="0" smtClean="0"/>
              <a:t>diabetes duration</a:t>
            </a:r>
            <a:r>
              <a:rPr lang="en-US" baseline="0" dirty="0" smtClean="0"/>
              <a:t>. </a:t>
            </a:r>
            <a:r>
              <a:rPr lang="en-US" dirty="0" smtClean="0"/>
              <a:t>Less years</a:t>
            </a:r>
            <a:r>
              <a:rPr lang="en-US" baseline="0" dirty="0" smtClean="0"/>
              <a:t> of diabetes justifies </a:t>
            </a:r>
            <a:r>
              <a:rPr lang="en-US" dirty="0" smtClean="0"/>
              <a:t>more stringent efforts to lower HbA1c, whereas longer disease</a:t>
            </a:r>
            <a:r>
              <a:rPr lang="en-US" baseline="0" dirty="0" smtClean="0"/>
              <a:t> duration suggests the need for less </a:t>
            </a:r>
            <a:r>
              <a:rPr lang="en-US" dirty="0" smtClean="0"/>
              <a:t>stringent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13</a:t>
            </a:fld>
            <a:endParaRPr lang="en-US"/>
          </a:p>
        </p:txBody>
      </p:sp>
    </p:spTree>
    <p:extLst>
      <p:ext uri="{BB962C8B-B14F-4D97-AF65-F5344CB8AC3E}">
        <p14:creationId xmlns:p14="http://schemas.microsoft.com/office/powerpoint/2010/main" val="238133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Another element to consider is </a:t>
            </a:r>
            <a:r>
              <a:rPr lang="en-US" b="1" baseline="0" dirty="0" smtClean="0"/>
              <a:t>life expectancy</a:t>
            </a:r>
            <a:r>
              <a:rPr lang="en-US" baseline="0" dirty="0" smtClean="0"/>
              <a:t>. </a:t>
            </a:r>
            <a:r>
              <a:rPr lang="en-US" dirty="0" smtClean="0"/>
              <a:t>Longer life expectancy </a:t>
            </a:r>
            <a:r>
              <a:rPr lang="en-US" baseline="0" dirty="0" smtClean="0"/>
              <a:t>justifies </a:t>
            </a:r>
            <a:r>
              <a:rPr lang="en-US" dirty="0" smtClean="0"/>
              <a:t>more stringent efforts to lower HbA1c, whereas </a:t>
            </a:r>
            <a:r>
              <a:rPr lang="en-US" baseline="0" dirty="0" smtClean="0"/>
              <a:t>more conservative efforts are acceptable when </a:t>
            </a:r>
            <a:r>
              <a:rPr lang="en-US" dirty="0" smtClean="0"/>
              <a:t>life expectancy</a:t>
            </a:r>
            <a:r>
              <a:rPr lang="en-US" baseline="0" dirty="0" smtClean="0"/>
              <a:t> is shorter.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14</a:t>
            </a:fld>
            <a:endParaRPr lang="en-US"/>
          </a:p>
        </p:txBody>
      </p:sp>
    </p:spTree>
    <p:extLst>
      <p:ext uri="{BB962C8B-B14F-4D97-AF65-F5344CB8AC3E}">
        <p14:creationId xmlns:p14="http://schemas.microsoft.com/office/powerpoint/2010/main" val="119730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Important </a:t>
            </a:r>
            <a:r>
              <a:rPr lang="en-US" b="1" baseline="0" dirty="0" smtClean="0"/>
              <a:t>comorbidities (i.e. significant medical conditions other than diabetes</a:t>
            </a:r>
            <a:r>
              <a:rPr lang="en-US" baseline="0" dirty="0" smtClean="0"/>
              <a:t>) are another patient characteristic that drives decision making re A1c targets. </a:t>
            </a:r>
            <a:r>
              <a:rPr lang="en-US" dirty="0" smtClean="0"/>
              <a:t>Being</a:t>
            </a:r>
            <a:r>
              <a:rPr lang="en-US" baseline="0" dirty="0" smtClean="0"/>
              <a:t> in otherwise good health</a:t>
            </a:r>
            <a:r>
              <a:rPr lang="en-US" dirty="0" smtClean="0"/>
              <a:t> </a:t>
            </a:r>
            <a:r>
              <a:rPr lang="en-US" baseline="0" dirty="0" smtClean="0"/>
              <a:t>justifies </a:t>
            </a:r>
            <a:r>
              <a:rPr lang="en-US" dirty="0" smtClean="0"/>
              <a:t>more stringent efforts to lower HbA1c, whereas extensive comorbid conditions</a:t>
            </a:r>
            <a:r>
              <a:rPr lang="en-US" baseline="0" dirty="0" smtClean="0"/>
              <a:t> may compel the need for less </a:t>
            </a:r>
            <a:r>
              <a:rPr lang="en-US" dirty="0" smtClean="0"/>
              <a:t>stringent efforts.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(Adapted with permission from Ismail-</a:t>
            </a:r>
            <a:r>
              <a:rPr lang="en-US" i="1" dirty="0" err="1" smtClean="0"/>
              <a:t>Beigi</a:t>
            </a:r>
            <a:r>
              <a:rPr lang="en-US" i="1" dirty="0" smtClean="0"/>
              <a:t> et al,</a:t>
            </a:r>
            <a:r>
              <a:rPr lang="en-US" i="1" baseline="0" dirty="0" smtClean="0"/>
              <a:t> Ann Intern Med 2011;154:554-559.)</a:t>
            </a:r>
            <a:endParaRPr lang="en-US" i="1" dirty="0" smtClean="0"/>
          </a:p>
        </p:txBody>
      </p:sp>
      <p:sp>
        <p:nvSpPr>
          <p:cNvPr id="4" name="Slide Number Placeholder 3"/>
          <p:cNvSpPr>
            <a:spLocks noGrp="1"/>
          </p:cNvSpPr>
          <p:nvPr>
            <p:ph type="sldNum" sz="quarter" idx="10"/>
          </p:nvPr>
        </p:nvSpPr>
        <p:spPr/>
        <p:txBody>
          <a:bodyPr/>
          <a:lstStyle/>
          <a:p>
            <a:fld id="{6908E522-90D2-7F42-B56B-7A012DF25694}" type="slidenum">
              <a:rPr lang="en-US" smtClean="0"/>
              <a:t>15</a:t>
            </a:fld>
            <a:endParaRPr lang="en-US"/>
          </a:p>
        </p:txBody>
      </p:sp>
    </p:spTree>
    <p:extLst>
      <p:ext uri="{BB962C8B-B14F-4D97-AF65-F5344CB8AC3E}">
        <p14:creationId xmlns:p14="http://schemas.microsoft.com/office/powerpoint/2010/main" val="1040253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68C659-D10E-4957-9FD8-B380DF01711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73150" y="260350"/>
            <a:ext cx="7385050" cy="977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73150" y="1452563"/>
            <a:ext cx="7385050" cy="4516437"/>
          </a:xfrm>
        </p:spPr>
        <p:txBody>
          <a:bodyPr>
            <a:normAutofit/>
          </a:bodyPr>
          <a:lstStyle/>
          <a:p>
            <a:pPr lvl="0"/>
            <a:endParaRPr lang="en-US" noProof="0"/>
          </a:p>
        </p:txBody>
      </p:sp>
    </p:spTree>
    <p:extLst>
      <p:ext uri="{BB962C8B-B14F-4D97-AF65-F5344CB8AC3E}">
        <p14:creationId xmlns:p14="http://schemas.microsoft.com/office/powerpoint/2010/main" val="152931667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68C659-D10E-4957-9FD8-B380DF01711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68C659-D10E-4957-9FD8-B380DF01711B}" type="datetimeFigureOut">
              <a:rPr lang="en-US" smtClean="0"/>
              <a:t>10/27/2015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68C659-D10E-4957-9FD8-B380DF01711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68C659-D10E-4957-9FD8-B380DF01711B}" type="datetimeFigureOut">
              <a:rPr lang="en-US" smtClean="0"/>
              <a:t>10/27/2015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68C659-D10E-4957-9FD8-B380DF01711B}" type="datetimeFigureOut">
              <a:rPr lang="en-US" smtClean="0"/>
              <a:t>10/27/2015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68C659-D10E-4957-9FD8-B380DF01711B}" type="datetimeFigureOut">
              <a:rPr lang="en-US" smtClean="0"/>
              <a:t>10/27/2015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10952-4F49-4C72-B3E4-63624102A8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68C659-D10E-4957-9FD8-B380DF01711B}" type="datetimeFigureOut">
              <a:rPr lang="en-US" smtClean="0"/>
              <a:t>10/27/2015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10952-4F49-4C72-B3E4-63624102A8A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168C659-D10E-4957-9FD8-B380DF01711B}" type="datetimeFigureOut">
              <a:rPr lang="en-US" smtClean="0"/>
              <a:t>10/27/2015</a:t>
            </a:fld>
            <a:endParaRPr lang="en-US"/>
          </a:p>
        </p:txBody>
      </p:sp>
      <p:sp>
        <p:nvSpPr>
          <p:cNvPr id="9" name="Slide Number Placeholder 8"/>
          <p:cNvSpPr>
            <a:spLocks noGrp="1"/>
          </p:cNvSpPr>
          <p:nvPr>
            <p:ph type="sldNum" sz="quarter" idx="11"/>
          </p:nvPr>
        </p:nvSpPr>
        <p:spPr/>
        <p:txBody>
          <a:bodyPr/>
          <a:lstStyle/>
          <a:p>
            <a:fld id="{85310952-4F49-4C72-B3E4-63624102A8A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5310952-4F49-4C72-B3E4-63624102A8A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168C659-D10E-4957-9FD8-B380DF01711B}" type="datetimeFigureOut">
              <a:rPr lang="en-US" smtClean="0"/>
              <a:t>10/27/2015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42875"/>
            <a:ext cx="8843963"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936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74478" y="990657"/>
            <a:ext cx="8845721" cy="6773213"/>
          </a:xfrm>
          <a:prstGeom prst="rect">
            <a:avLst/>
          </a:prstGeom>
        </p:spPr>
        <p:txBody>
          <a:bodyPr wrap="square" lIns="91431" tIns="45716" rIns="91431" bIns="45716">
            <a:spAutoFit/>
          </a:bodyPr>
          <a:lstStyle/>
          <a:p>
            <a:pPr defTabSz="914400" fontAlgn="base">
              <a:lnSpc>
                <a:spcPts val="2900"/>
              </a:lnSpc>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1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55613" indent="573088" defTabSz="914400" fontAlgn="base">
              <a:lnSpc>
                <a:spcPts val="2900"/>
              </a:lnSpc>
              <a:spcBef>
                <a:spcPct val="0"/>
              </a:spcBef>
              <a:spcAft>
                <a:spcPts val="1800"/>
              </a:spcAft>
              <a:buClr>
                <a:srgbClr val="97082D"/>
              </a:buClr>
              <a:buSzPct val="125000"/>
              <a:buFont typeface="Arial"/>
              <a:buChar char="•"/>
              <a:defRPr/>
            </a:pPr>
            <a:r>
              <a:rPr lang="en-US" sz="2800" b="1" dirty="0" err="1">
                <a:solidFill>
                  <a:srgbClr val="000090"/>
                </a:solidFill>
                <a:latin typeface="Times New Roman" panose="02020603050405020304" pitchFamily="18" charset="0"/>
                <a:ea typeface="ＭＳ Ｐゴシック" charset="-128"/>
                <a:cs typeface="Times New Roman" panose="02020603050405020304" pitchFamily="18" charset="0"/>
              </a:rPr>
              <a:t>Glycemic</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 targets</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b="1" dirty="0">
                <a:solidFill>
                  <a:srgbClr val="000000"/>
                </a:solidFill>
                <a:latin typeface="Times New Roman" panose="02020603050405020304" pitchFamily="18" charset="0"/>
                <a:ea typeface="ＭＳ Ｐゴシック" charset="-128"/>
                <a:cs typeface="Times New Roman" panose="02020603050405020304" pitchFamily="18" charset="0"/>
              </a:rPr>
              <a:t>HbA1c &lt; 7.0% </a:t>
            </a:r>
            <a:r>
              <a:rPr lang="en-US" sz="24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mean</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 PG </a:t>
            </a:r>
            <a:r>
              <a:rPr lang="en-US" sz="2400" b="1" spc="-20" dirty="0">
                <a:solidFill>
                  <a:srgbClr val="000000"/>
                </a:solidFill>
                <a:latin typeface="Times New Roman" panose="02020603050405020304" pitchFamily="18" charset="0"/>
                <a:ea typeface="ＭＳ Ｐゴシック" charset="-128"/>
                <a:cs typeface="Times New Roman" panose="02020603050405020304" pitchFamily="18" charset="0"/>
                <a:sym typeface="Symbol"/>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150-160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[8.3-8.9</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dirty="0" smtClean="0">
                <a:solidFill>
                  <a:srgbClr val="000000"/>
                </a:solidFill>
                <a:latin typeface="Times New Roman" panose="02020603050405020304" pitchFamily="18" charset="0"/>
                <a:ea typeface="ＭＳ Ｐゴシック" charset="-128"/>
                <a:cs typeface="Times New Roman" panose="02020603050405020304" pitchFamily="18" charset="0"/>
              </a:rPr>
              <a:t>)</a:t>
            </a:r>
            <a:endParaRPr lang="en-US" sz="2400"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Pre</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-prandial </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PG &lt;130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(7.2</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Post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-prandial PG &lt;180</a:t>
            </a:r>
            <a:r>
              <a:rPr lang="en-US" spc="-20" dirty="0">
                <a:solidFill>
                  <a:srgbClr val="000000"/>
                </a:solidFill>
                <a:latin typeface="Times New Roman" panose="02020603050405020304" pitchFamily="18" charset="0"/>
                <a:ea typeface="ＭＳ Ｐゴシック" charset="-128"/>
                <a:cs typeface="Times New Roman" panose="02020603050405020304" pitchFamily="18" charset="0"/>
              </a:rPr>
              <a:t> mg/</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dl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(10.0</a:t>
            </a:r>
            <a:r>
              <a:rPr lang="en-US" spc="-20" dirty="0" smtClean="0">
                <a:solidFill>
                  <a:srgbClr val="000000"/>
                </a:solidFill>
                <a:latin typeface="Times New Roman" panose="02020603050405020304" pitchFamily="18" charset="0"/>
                <a:ea typeface="ＭＳ Ｐゴシック" charset="-128"/>
                <a:cs typeface="Times New Roman" panose="02020603050405020304" pitchFamily="18" charset="0"/>
              </a:rPr>
              <a:t> </a:t>
            </a:r>
            <a:r>
              <a:rPr lang="en-US" spc="-20" dirty="0" err="1" smtClean="0">
                <a:solidFill>
                  <a:srgbClr val="000000"/>
                </a:solidFill>
                <a:latin typeface="Times New Roman" panose="02020603050405020304" pitchFamily="18" charset="0"/>
                <a:ea typeface="ＭＳ Ｐゴシック" charset="-128"/>
                <a:cs typeface="Times New Roman" panose="02020603050405020304" pitchFamily="18" charset="0"/>
              </a:rPr>
              <a:t>mmol/l</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a:t>
            </a:r>
          </a:p>
          <a:p>
            <a:pPr marL="1435100" lvl="1" indent="-292100" defTabSz="914400" fontAlgn="base">
              <a:lnSpc>
                <a:spcPts val="2900"/>
              </a:lnSpc>
              <a:spcBef>
                <a:spcPct val="0"/>
              </a:spcBef>
              <a:spcAft>
                <a:spcPts val="900"/>
              </a:spcAft>
              <a:buClr>
                <a:srgbClr val="97082D"/>
              </a:buClr>
              <a:buSzPct val="125000"/>
              <a:buFont typeface="Lucida Grande"/>
              <a:buChar char="-"/>
              <a:defRPr/>
            </a:pPr>
            <a:r>
              <a:rPr lang="en-US" sz="2400" b="1" i="1" spc="-20" dirty="0">
                <a:solidFill>
                  <a:srgbClr val="000000"/>
                </a:solidFill>
                <a:latin typeface="Times New Roman" panose="02020603050405020304" pitchFamily="18" charset="0"/>
                <a:ea typeface="ＭＳ Ｐゴシック" charset="-128"/>
                <a:cs typeface="Times New Roman" panose="02020603050405020304" pitchFamily="18" charset="0"/>
              </a:rPr>
              <a:t>Individualization</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is key:</a:t>
            </a:r>
          </a:p>
          <a:p>
            <a:pPr marL="1435100" lvl="2" indent="-292100" defTabSz="914400" fontAlgn="base">
              <a:lnSpc>
                <a:spcPts val="2900"/>
              </a:lnSpc>
              <a:spcBef>
                <a:spcPct val="0"/>
              </a:spcBef>
              <a:spcAft>
                <a:spcPts val="6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Tighter targets (6.0 - 6.5%) - younger, healthier</a:t>
            </a:r>
          </a:p>
          <a:p>
            <a:pPr marL="1435100" lvl="2" indent="-292100" defTabSz="914400" fontAlgn="base">
              <a:lnSpc>
                <a:spcPts val="2900"/>
              </a:lnSpc>
              <a:spcBef>
                <a:spcPct val="0"/>
              </a:spcBef>
              <a:spcAft>
                <a:spcPts val="1200"/>
              </a:spcAft>
              <a:buClr>
                <a:srgbClr val="97082D"/>
              </a:buClr>
              <a:buSzPct val="90000"/>
              <a:buFont typeface="Wingdings" charset="2"/>
              <a:buChar char="Ø"/>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Looser targets (7.5 - 8.0%</a:t>
            </a:r>
            <a:r>
              <a:rPr lang="en-US" sz="4000" spc="-20" baseline="16000" dirty="0">
                <a:solidFill>
                  <a:srgbClr val="000000"/>
                </a:solidFill>
                <a:latin typeface="Times New Roman" panose="02020603050405020304" pitchFamily="18" charset="0"/>
                <a:ea typeface="ＭＳ Ｐゴシック" charset="-128"/>
                <a:cs typeface="Times New Roman" panose="02020603050405020304" pitchFamily="18" charset="0"/>
              </a:rPr>
              <a:t>+</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 older, </a:t>
            </a:r>
            <a:r>
              <a:rPr lang="en-US" sz="2400" spc="-20" dirty="0" smtClean="0">
                <a:solidFill>
                  <a:srgbClr val="000000"/>
                </a:solidFill>
                <a:latin typeface="Times New Roman" panose="02020603050405020304" pitchFamily="18" charset="0"/>
                <a:ea typeface="ＭＳ Ｐゴシック" charset="-128"/>
                <a:cs typeface="Times New Roman" panose="02020603050405020304" pitchFamily="18" charset="0"/>
              </a:rPr>
              <a:t>comorbidities</a:t>
            </a: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 	hypoglycemia prone, etc.</a:t>
            </a:r>
          </a:p>
          <a:p>
            <a:pPr marL="1435100" lvl="1" indent="-292100" defTabSz="914400" fontAlgn="base">
              <a:lnSpc>
                <a:spcPts val="2900"/>
              </a:lnSpc>
              <a:spcBef>
                <a:spcPct val="0"/>
              </a:spcBef>
              <a:spcAft>
                <a:spcPts val="1800"/>
              </a:spcAft>
              <a:buClr>
                <a:srgbClr val="97082D"/>
              </a:buClr>
              <a:buSzPct val="125000"/>
              <a:buFont typeface="Lucida Grande"/>
              <a:buChar char="-"/>
              <a:defRPr/>
            </a:pPr>
            <a:r>
              <a:rPr lang="en-US" sz="2400" spc="-20" dirty="0">
                <a:solidFill>
                  <a:srgbClr val="000000"/>
                </a:solidFill>
                <a:latin typeface="Times New Roman" panose="02020603050405020304" pitchFamily="18" charset="0"/>
                <a:ea typeface="ＭＳ Ｐゴシック" charset="-128"/>
                <a:cs typeface="Times New Roman" panose="02020603050405020304" pitchFamily="18" charset="0"/>
              </a:rPr>
              <a:t>Avoidance of hypoglycemia</a:t>
            </a:r>
            <a:endParaRPr lang="en-US" sz="2800" spc="-20" dirty="0">
              <a:solidFill>
                <a:srgbClr val="000000"/>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20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800" b="1" dirty="0">
              <a:solidFill>
                <a:prstClr val="black"/>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lnSpc>
                <a:spcPts val="2900"/>
              </a:lnSpc>
              <a:spcBef>
                <a:spcPct val="0"/>
              </a:spcBef>
              <a:spcAft>
                <a:spcPts val="600"/>
              </a:spcAft>
              <a:buFontTx/>
              <a:buAutoNum type="arabicPeriod"/>
              <a:defRPr/>
            </a:pPr>
            <a:endParaRPr lang="en-US" sz="1200" b="1"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lnSpc>
                <a:spcPts val="2900"/>
              </a:lnSpc>
              <a:spcBef>
                <a:spcPct val="0"/>
              </a:spcBef>
              <a:spcAft>
                <a:spcPts val="6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Rectangle 8"/>
          <p:cNvSpPr/>
          <p:nvPr/>
        </p:nvSpPr>
        <p:spPr>
          <a:xfrm>
            <a:off x="140698" y="6446336"/>
            <a:ext cx="1878399" cy="338554"/>
          </a:xfrm>
          <a:prstGeom prst="rect">
            <a:avLst/>
          </a:prstGeom>
        </p:spPr>
        <p:txBody>
          <a:bodyPr wrap="none">
            <a:spAutoFit/>
          </a:bodyPr>
          <a:lstStyle/>
          <a:p>
            <a:pPr defTabSz="914400" fontAlgn="base">
              <a:spcBef>
                <a:spcPct val="0"/>
              </a:spcBef>
              <a:spcAft>
                <a:spcPct val="0"/>
              </a:spcAft>
            </a:pPr>
            <a:r>
              <a:rPr lang="en-US" sz="1600" spc="-20" dirty="0" smtClean="0">
                <a:solidFill>
                  <a:srgbClr val="000090"/>
                </a:solidFill>
                <a:latin typeface="Times New Roman" panose="02020603050405020304" pitchFamily="18" charset="0"/>
                <a:ea typeface="ＭＳ Ｐゴシック" charset="-128"/>
                <a:cs typeface="Times New Roman" panose="02020603050405020304" pitchFamily="18" charset="0"/>
              </a:rPr>
              <a:t>PG = plasma glucose</a:t>
            </a:r>
            <a:endParaRPr lang="en-US" sz="1600"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11"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 </a:t>
            </a:r>
            <a:r>
              <a:rPr lang="en-US" sz="1200" i="1" dirty="0" err="1">
                <a:solidFill>
                  <a:srgbClr val="000000"/>
                </a:solidFill>
                <a:latin typeface="Times"/>
                <a:ea typeface="Times New Roman" charset="0"/>
                <a:cs typeface="Times"/>
              </a:rPr>
              <a:t>Diabetologia</a:t>
            </a:r>
            <a:r>
              <a:rPr lang="en-US" sz="1200" dirty="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3820886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68275"/>
            <a:ext cx="9144000" cy="6516005"/>
            <a:chOff x="0" y="-168275"/>
            <a:chExt cx="9144000" cy="6516005"/>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39261" y="925638"/>
              <a:ext cx="8042031" cy="1800225"/>
            </a:xfrm>
            <a:prstGeom prst="rect">
              <a:avLst/>
            </a:prstGeom>
          </p:spPr>
          <p:txBody>
            <a:bodyPr lIns="91431" tIns="45716" rIns="91431" bIns="45716">
              <a:spAutoFit/>
            </a:bodyPr>
            <a:lstStyle/>
            <a:p>
              <a:pPr marL="514350" indent="-514350" defTabSz="914400" fontAlgn="base">
                <a:spcBef>
                  <a:spcPct val="0"/>
                </a:spcBef>
                <a:spcAft>
                  <a:spcPts val="600"/>
                </a:spcAft>
                <a:buFontTx/>
                <a:buAutoNum type="arabicPeriod"/>
                <a:defRPr/>
              </a:pPr>
              <a:r>
                <a:rPr lang="en-US" sz="3200" b="1" kern="0" spc="100" dirty="0">
                  <a:solidFill>
                    <a:srgbClr val="000090"/>
                  </a:solidFill>
                  <a:ea typeface="ＭＳ Ｐゴシック" charset="-128"/>
                  <a:cs typeface="Calibri"/>
                </a:rPr>
                <a:t>Patient-Centered Approach</a:t>
              </a:r>
              <a:endParaRPr lang="en-US" sz="900" b="1" i="1" kern="0" spc="100" dirty="0">
                <a:solidFill>
                  <a:srgbClr val="000090"/>
                </a:solidFill>
                <a:ea typeface="ＭＳ Ｐゴシック" charset="-128"/>
                <a:cs typeface="Calibri"/>
              </a:endParaRPr>
            </a:p>
            <a:p>
              <a:pPr defTabSz="914400" fontAlgn="base">
                <a:spcBef>
                  <a:spcPct val="0"/>
                </a:spcBef>
                <a:spcAft>
                  <a:spcPts val="600"/>
                </a:spcAft>
                <a:tabLst>
                  <a:tab pos="571500" algn="l"/>
                </a:tabLst>
                <a:defRPr/>
              </a:pPr>
              <a:r>
                <a:rPr lang="en-US" sz="2600" i="1" kern="0" spc="100" dirty="0">
                  <a:solidFill>
                    <a:srgbClr val="000090"/>
                  </a:solidFill>
                  <a:ea typeface="ＭＳ Ｐゴシック" charset="-128"/>
                  <a:cs typeface="Times"/>
                </a:rPr>
                <a:t>	</a:t>
              </a:r>
              <a:r>
                <a:rPr lang="en-US" sz="2400" i="1" kern="0" spc="100" dirty="0">
                  <a:solidFill>
                    <a:prstClr val="black"/>
                  </a:solidFill>
                  <a:ea typeface="ＭＳ Ｐゴシック" charset="-128"/>
                  <a:cs typeface="Calibri"/>
                </a:rPr>
                <a:t>“</a:t>
              </a:r>
              <a:r>
                <a:rPr lang="en-US" sz="2400" i="1" kern="0" spc="100" dirty="0">
                  <a:solidFill>
                    <a:srgbClr val="000090"/>
                  </a:solidFill>
                  <a:ea typeface="ＭＳ Ｐゴシック" charset="-128"/>
                  <a:cs typeface="Calibri"/>
                </a:rPr>
                <a:t>...</a:t>
              </a:r>
              <a:r>
                <a:rPr lang="en-US" sz="2400" i="1" dirty="0">
                  <a:solidFill>
                    <a:prstClr val="black"/>
                  </a:solidFill>
                  <a:ea typeface="ＭＳ Ｐゴシック" charset="-128"/>
                  <a:cs typeface="Calibri"/>
                </a:rPr>
                <a:t>providing care that is respectful of and responsive to 	individual patient preferences, needs, and values - ensuring  	that patient values guide all clinical decisions.”</a:t>
              </a:r>
              <a:endParaRPr lang="en-US" sz="2400" i="1" kern="0" spc="100" dirty="0">
                <a:solidFill>
                  <a:srgbClr val="000090"/>
                </a:solidFill>
                <a:ea typeface="ＭＳ Ｐゴシック" charset="-128"/>
                <a:cs typeface="Calibri"/>
              </a:endParaRPr>
            </a:p>
          </p:txBody>
        </p:sp>
        <p:sp>
          <p:nvSpPr>
            <p:cNvPr id="9" name="TextBox 11"/>
            <p:cNvSpPr txBox="1">
              <a:spLocks noChangeArrowheads="1"/>
            </p:cNvSpPr>
            <p:nvPr/>
          </p:nvSpPr>
          <p:spPr bwMode="auto">
            <a:xfrm>
              <a:off x="914400" y="2869855"/>
              <a:ext cx="7385538" cy="3477875"/>
            </a:xfrm>
            <a:prstGeom prst="rect">
              <a:avLst/>
            </a:prstGeom>
            <a:noFill/>
            <a:ln w="9525">
              <a:noFill/>
              <a:miter lim="800000"/>
              <a:headEnd/>
              <a:tailEnd/>
            </a:ln>
          </p:spPr>
          <p:txBody>
            <a:bodyPr>
              <a:prstTxWarp prst="textNoShape">
                <a:avLst/>
              </a:prstTxWarp>
              <a:spAutoFit/>
            </a:bodyPr>
            <a:lstStyle/>
            <a:p>
              <a:pPr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 Gauge patient’s preferred level of involvement.</a:t>
              </a:r>
            </a:p>
            <a:p>
              <a:pPr defTabSz="914400" fontAlgn="base">
                <a:spcBef>
                  <a:spcPct val="0"/>
                </a:spcBef>
                <a:spcAft>
                  <a:spcPts val="2400"/>
                </a:spcAft>
                <a:buClr>
                  <a:srgbClr val="B01F2E"/>
                </a:buClr>
                <a:buSzPct val="120000"/>
                <a:buFont typeface="Arial" charset="0"/>
                <a:buChar char="•"/>
                <a:tabLst>
                  <a:tab pos="169863" algn="l"/>
                </a:tabLst>
                <a:defRPr/>
              </a:pPr>
              <a:r>
                <a:rPr lang="en-US" sz="2000" b="1" dirty="0">
                  <a:solidFill>
                    <a:prstClr val="black"/>
                  </a:solidFill>
                  <a:ea typeface="Calibri" charset="0"/>
                  <a:cs typeface="Calibri" charset="0"/>
                </a:rPr>
                <a:t> Explore, where possible, therapeutic </a:t>
              </a:r>
              <a:r>
                <a:rPr lang="en-US" sz="2000" b="1" dirty="0" smtClean="0">
                  <a:solidFill>
                    <a:prstClr val="black"/>
                  </a:solidFill>
                  <a:ea typeface="Calibri" charset="0"/>
                  <a:cs typeface="Calibri" charset="0"/>
                </a:rPr>
                <a:t>choices. Consider using 	decision </a:t>
              </a:r>
              <a:r>
                <a:rPr lang="en-US" sz="2000" b="1" dirty="0">
                  <a:solidFill>
                    <a:prstClr val="black"/>
                  </a:solidFill>
                  <a:ea typeface="Calibri" charset="0"/>
                  <a:cs typeface="Calibri" charset="0"/>
                </a:rPr>
                <a:t>aids.</a:t>
              </a:r>
            </a:p>
            <a:p>
              <a:pPr marL="228600" indent="-228600" defTabSz="914400" fontAlgn="base">
                <a:spcBef>
                  <a:spcPct val="0"/>
                </a:spcBef>
                <a:spcAft>
                  <a:spcPts val="2400"/>
                </a:spcAft>
                <a:buClr>
                  <a:srgbClr val="B01F2E"/>
                </a:buClr>
                <a:buSzPct val="120000"/>
                <a:buFont typeface="Arial" charset="0"/>
                <a:buChar char="•"/>
                <a:defRPr/>
              </a:pPr>
              <a:r>
                <a:rPr lang="en-US" sz="2000" b="1" u="sng" dirty="0">
                  <a:solidFill>
                    <a:prstClr val="black"/>
                  </a:solidFill>
                  <a:ea typeface="Calibri" charset="0"/>
                  <a:cs typeface="Calibri" charset="0"/>
                </a:rPr>
                <a:t>Shared </a:t>
              </a:r>
              <a:r>
                <a:rPr lang="en-US" sz="2000" b="1" u="sng" dirty="0" smtClean="0">
                  <a:solidFill>
                    <a:prstClr val="black"/>
                  </a:solidFill>
                  <a:ea typeface="Calibri" charset="0"/>
                  <a:cs typeface="Calibri" charset="0"/>
                </a:rPr>
                <a:t>Decision Making </a:t>
              </a:r>
              <a:r>
                <a:rPr lang="en-US" sz="2000" b="1" dirty="0" smtClean="0">
                  <a:solidFill>
                    <a:prstClr val="black"/>
                  </a:solidFill>
                  <a:ea typeface="Calibri" charset="0"/>
                  <a:cs typeface="Calibri" charset="0"/>
                </a:rPr>
                <a:t>– a collaborative process between patient and clinician, using best available evidence and taking into account the patient’s preferences and values.  </a:t>
              </a:r>
              <a:endParaRPr lang="en-US" sz="2000" b="1" dirty="0">
                <a:solidFill>
                  <a:prstClr val="black"/>
                </a:solidFill>
                <a:ea typeface="Calibri" charset="0"/>
                <a:cs typeface="Calibri" charset="0"/>
              </a:endParaRPr>
            </a:p>
            <a:p>
              <a:pPr marL="228600" indent="-228600" defTabSz="914400" fontAlgn="base">
                <a:spcBef>
                  <a:spcPct val="0"/>
                </a:spcBef>
                <a:spcAft>
                  <a:spcPts val="2400"/>
                </a:spcAft>
                <a:buClr>
                  <a:srgbClr val="B01F2E"/>
                </a:buClr>
                <a:buSzPct val="120000"/>
                <a:buFont typeface="Arial" charset="0"/>
                <a:buChar char="•"/>
                <a:defRPr/>
              </a:pPr>
              <a:r>
                <a:rPr lang="en-US" sz="2000" b="1" dirty="0">
                  <a:solidFill>
                    <a:prstClr val="black"/>
                  </a:solidFill>
                  <a:ea typeface="Calibri" charset="0"/>
                  <a:cs typeface="Calibri" charset="0"/>
                </a:rPr>
                <a:t>F</a:t>
              </a:r>
              <a:r>
                <a:rPr lang="en-US" sz="2000" b="1" dirty="0" smtClean="0">
                  <a:solidFill>
                    <a:prstClr val="black"/>
                  </a:solidFill>
                  <a:ea typeface="Calibri" charset="0"/>
                  <a:cs typeface="Calibri" charset="0"/>
                </a:rPr>
                <a:t>inal </a:t>
              </a:r>
              <a:r>
                <a:rPr lang="en-US" sz="2000" b="1" dirty="0">
                  <a:solidFill>
                    <a:prstClr val="black"/>
                  </a:solidFill>
                  <a:ea typeface="Calibri" charset="0"/>
                  <a:cs typeface="Calibri" charset="0"/>
                </a:rPr>
                <a:t>decisions </a:t>
              </a:r>
              <a:r>
                <a:rPr lang="en-US" sz="2000" b="1" dirty="0" smtClean="0">
                  <a:solidFill>
                    <a:prstClr val="black"/>
                  </a:solidFill>
                  <a:ea typeface="Calibri" charset="0"/>
                  <a:cs typeface="Calibri" charset="0"/>
                </a:rPr>
                <a:t>regarding </a:t>
              </a:r>
              <a:r>
                <a:rPr lang="en-US" sz="2000" b="1" dirty="0">
                  <a:solidFill>
                    <a:prstClr val="black"/>
                  </a:solidFill>
                  <a:ea typeface="Calibri" charset="0"/>
                  <a:cs typeface="Calibri" charset="0"/>
                </a:rPr>
                <a:t>lifestyle choices ultimately </a:t>
              </a:r>
              <a:r>
                <a:rPr lang="en-US" sz="2000" b="1" dirty="0" smtClean="0">
                  <a:solidFill>
                    <a:prstClr val="black"/>
                  </a:solidFill>
                  <a:ea typeface="Calibri" charset="0"/>
                  <a:cs typeface="Calibri" charset="0"/>
                </a:rPr>
                <a:t>lie </a:t>
              </a:r>
              <a:r>
                <a:rPr lang="en-US" sz="2000" b="1" dirty="0">
                  <a:solidFill>
                    <a:prstClr val="black"/>
                  </a:solidFill>
                  <a:ea typeface="Calibri" charset="0"/>
                  <a:cs typeface="Calibri" charset="0"/>
                </a:rPr>
                <a:t>with the patient.</a:t>
              </a: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mj-lt"/>
                  <a:ea typeface="Arial Black" charset="0"/>
                  <a:cs typeface="Calibri"/>
                </a:rPr>
                <a:t>ADA-EASD Position </a:t>
              </a:r>
              <a:r>
                <a:rPr lang="en-US" sz="2000" b="1" dirty="0" smtClean="0">
                  <a:solidFill>
                    <a:srgbClr val="000090"/>
                  </a:solidFill>
                  <a:latin typeface="+mj-lt"/>
                  <a:ea typeface="Arial Black" charset="0"/>
                  <a:cs typeface="Calibri"/>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mj-lt"/>
                  <a:ea typeface="Arial Black" charset="0"/>
                  <a:cs typeface="Calibri"/>
                </a:rPr>
                <a:t>Management </a:t>
              </a:r>
              <a:r>
                <a:rPr lang="en-US" sz="2000" b="1" dirty="0">
                  <a:solidFill>
                    <a:srgbClr val="000090"/>
                  </a:solidFill>
                  <a:latin typeface="+mj-lt"/>
                  <a:ea typeface="Arial Black" charset="0"/>
                  <a:cs typeface="Calibri"/>
                </a:rPr>
                <a:t>of Hyperglycemia in </a:t>
              </a:r>
              <a:r>
                <a:rPr lang="en-US" sz="2000" b="1" dirty="0" smtClean="0">
                  <a:solidFill>
                    <a:srgbClr val="000090"/>
                  </a:solidFill>
                  <a:latin typeface="+mj-lt"/>
                  <a:ea typeface="Arial Black" charset="0"/>
                  <a:cs typeface="Calibri"/>
                </a:rPr>
                <a:t>T2DM, 2015</a:t>
              </a: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r>
                <a:rPr lang="en-US" sz="900" b="1" dirty="0">
                  <a:solidFill>
                    <a:srgbClr val="000090"/>
                  </a:solidFill>
                  <a:latin typeface="+mj-lt"/>
                  <a:ea typeface="Arial Black" charset="0"/>
                  <a:cs typeface="Calibri"/>
                </a:rPr>
                <a:t/>
              </a:r>
              <a:br>
                <a:rPr lang="en-US" sz="900" b="1" dirty="0">
                  <a:solidFill>
                    <a:srgbClr val="000090"/>
                  </a:solidFill>
                  <a:latin typeface="+mj-lt"/>
                  <a:ea typeface="Arial Black" charset="0"/>
                  <a:cs typeface="Calibri"/>
                </a:rPr>
              </a:br>
              <a:endParaRPr lang="en-US" b="1" dirty="0">
                <a:solidFill>
                  <a:srgbClr val="000090"/>
                </a:solidFill>
                <a:latin typeface="+mj-lt"/>
                <a:ea typeface="Times" charset="0"/>
                <a:cs typeface="Calibri"/>
              </a:endParaRPr>
            </a:p>
          </p:txBody>
        </p:sp>
      </p:grpSp>
      <p:sp>
        <p:nvSpPr>
          <p:cNvPr id="11"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val="150542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5" name="TextBox 4"/>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846630821"/>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6" name="TextBox 5"/>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4232446655"/>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PasteIns for PDFs-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panose="02020603050405020304" pitchFamily="18" charset="0"/>
                <a:ea typeface="Times New Roman" charset="0"/>
                <a:cs typeface="Times New Roman" panose="02020603050405020304" pitchFamily="18" charset="0"/>
              </a:rPr>
              <a:t>Diabetes Care</a:t>
            </a:r>
            <a:r>
              <a:rPr lang="en-US" sz="1200" dirty="0">
                <a:solidFill>
                  <a:srgbClr val="000000"/>
                </a:solidFill>
                <a:latin typeface="Times New Roman" panose="02020603050405020304" pitchFamily="18" charset="0"/>
                <a:ea typeface="Times New Roman" charset="0"/>
                <a:cs typeface="Times New Roman" panose="02020603050405020304" pitchFamily="18" charset="0"/>
              </a:rPr>
              <a:t> 2015;38:140-149; </a:t>
            </a:r>
            <a:r>
              <a:rPr lang="en-US" sz="1200" i="1" dirty="0" err="1">
                <a:solidFill>
                  <a:srgbClr val="000000"/>
                </a:solidFill>
                <a:latin typeface="Times New Roman" panose="02020603050405020304" pitchFamily="18" charset="0"/>
                <a:ea typeface="Times New Roman" charset="0"/>
                <a:cs typeface="Times New Roman" panose="02020603050405020304" pitchFamily="18" charset="0"/>
              </a:rPr>
              <a:t>Diabetologia</a:t>
            </a:r>
            <a:r>
              <a:rPr lang="en-US" sz="1200" dirty="0">
                <a:solidFill>
                  <a:srgbClr val="000000"/>
                </a:solidFill>
                <a:latin typeface="Times New Roman" panose="02020603050405020304" pitchFamily="18" charset="0"/>
                <a:ea typeface="Times New Roman" charset="0"/>
                <a:cs typeface="Times New Roman" panose="02020603050405020304" pitchFamily="18" charset="0"/>
              </a:rPr>
              <a:t> 2015;58:429-442</a:t>
            </a:r>
          </a:p>
        </p:txBody>
      </p:sp>
      <p:sp>
        <p:nvSpPr>
          <p:cNvPr id="7" name="TextBox 6"/>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3457420442"/>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5.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6" name="TextBox 5"/>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3637169435"/>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ges from PasteIns for PDFs-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6" name="TextBox 5"/>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502858175"/>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37" y="1752600"/>
            <a:ext cx="8646089"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 y="990600"/>
            <a:ext cx="836453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598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PasteIns for PDFs-8.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a:spLocks noChangeArrowheads="1"/>
          </p:cNvSpPr>
          <p:nvPr/>
        </p:nvSpPr>
        <p:spPr bwMode="auto">
          <a:xfrm>
            <a:off x="3946768" y="6603433"/>
            <a:ext cx="525584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a:ea typeface="Times New Roman" charset="0"/>
                <a:cs typeface="Times"/>
              </a:rPr>
              <a:t>Diabetes Care</a:t>
            </a:r>
            <a:r>
              <a:rPr lang="en-US" sz="1200" dirty="0">
                <a:solidFill>
                  <a:srgbClr val="000000"/>
                </a:solidFill>
                <a:latin typeface="Times"/>
                <a:ea typeface="Times New Roman" charset="0"/>
                <a:cs typeface="Times"/>
              </a:rPr>
              <a:t> 2015;38:140-149; </a:t>
            </a:r>
            <a:r>
              <a:rPr lang="en-US" sz="1200" i="1" dirty="0" err="1">
                <a:solidFill>
                  <a:srgbClr val="000000"/>
                </a:solidFill>
                <a:latin typeface="Times New Roman" charset="0"/>
                <a:ea typeface="Times New Roman" charset="0"/>
                <a:cs typeface="Times New Roman" charset="0"/>
              </a:rPr>
              <a:t>Diabetologia</a:t>
            </a:r>
            <a:r>
              <a:rPr lang="en-US" sz="1200" dirty="0">
                <a:solidFill>
                  <a:srgbClr val="000000"/>
                </a:solidFill>
                <a:latin typeface="Times New Roman" charset="0"/>
                <a:ea typeface="Times New Roman" charset="0"/>
                <a:cs typeface="Times New Roman" charset="0"/>
              </a:rPr>
              <a:t> 2015;58:429-442</a:t>
            </a:r>
          </a:p>
        </p:txBody>
      </p:sp>
      <p:sp>
        <p:nvSpPr>
          <p:cNvPr id="7" name="TextBox 6"/>
          <p:cNvSpPr txBox="1"/>
          <p:nvPr/>
        </p:nvSpPr>
        <p:spPr>
          <a:xfrm>
            <a:off x="304800" y="353356"/>
            <a:ext cx="8362950" cy="400110"/>
          </a:xfrm>
          <a:prstGeom prst="rect">
            <a:avLst/>
          </a:prstGeom>
          <a:noFill/>
        </p:spPr>
        <p:txBody>
          <a:bodyPr wrap="square" rtlCol="0">
            <a:spAutoFit/>
          </a:bodyPr>
          <a:lstStyle/>
          <a:p>
            <a:pPr algn="ctr"/>
            <a:r>
              <a:rPr lang="en-US" sz="2000" b="1" dirty="0" smtClean="0">
                <a:solidFill>
                  <a:srgbClr val="000090"/>
                </a:solidFill>
                <a:latin typeface="Times New Roman" panose="02020603050405020304" pitchFamily="18" charset="0"/>
                <a:cs typeface="Times New Roman" panose="02020603050405020304" pitchFamily="18" charset="0"/>
              </a:rPr>
              <a:t>Modulation </a:t>
            </a:r>
            <a:r>
              <a:rPr lang="en-US" sz="2000" b="1" dirty="0">
                <a:solidFill>
                  <a:srgbClr val="000090"/>
                </a:solidFill>
                <a:latin typeface="Times New Roman" panose="02020603050405020304" pitchFamily="18" charset="0"/>
                <a:cs typeface="Times New Roman" panose="02020603050405020304" pitchFamily="18" charset="0"/>
              </a:rPr>
              <a:t>of the intensiveness of glucose lowering therapy in T2DM</a:t>
            </a:r>
          </a:p>
        </p:txBody>
      </p:sp>
    </p:spTree>
    <p:extLst>
      <p:ext uri="{BB962C8B-B14F-4D97-AF65-F5344CB8AC3E}">
        <p14:creationId xmlns:p14="http://schemas.microsoft.com/office/powerpoint/2010/main" val="2583455696"/>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72762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43000"/>
            <a:ext cx="7543800" cy="2593975"/>
          </a:xfrm>
        </p:spPr>
        <p:txBody>
          <a:bodyPr/>
          <a:lstStyle/>
          <a:p>
            <a:r>
              <a:rPr lang="en-US" dirty="0" smtClean="0"/>
              <a:t>Pharmacotherapy in T2DM</a:t>
            </a:r>
            <a:endParaRPr lang="en-US" dirty="0"/>
          </a:p>
        </p:txBody>
      </p:sp>
      <p:sp>
        <p:nvSpPr>
          <p:cNvPr id="3" name="Subtitle 2"/>
          <p:cNvSpPr>
            <a:spLocks noGrp="1"/>
          </p:cNvSpPr>
          <p:nvPr>
            <p:ph type="subTitle" idx="1"/>
          </p:nvPr>
        </p:nvSpPr>
        <p:spPr>
          <a:xfrm>
            <a:off x="685800" y="4572000"/>
            <a:ext cx="6461760" cy="1447800"/>
          </a:xfrm>
        </p:spPr>
        <p:txBody>
          <a:bodyPr>
            <a:noAutofit/>
          </a:bodyPr>
          <a:lstStyle/>
          <a:p>
            <a:r>
              <a:rPr lang="en-US" sz="2400" dirty="0" smtClean="0"/>
              <a:t>BY:</a:t>
            </a:r>
          </a:p>
          <a:p>
            <a:r>
              <a:rPr lang="en-US" sz="2400" dirty="0" smtClean="0"/>
              <a:t>Dr. Majid </a:t>
            </a:r>
            <a:r>
              <a:rPr lang="en-US" sz="2400" dirty="0" err="1" smtClean="0"/>
              <a:t>Valizadeh</a:t>
            </a:r>
            <a:endParaRPr lang="en-US" sz="2400" dirty="0" smtClean="0"/>
          </a:p>
          <a:p>
            <a:r>
              <a:rPr lang="en-US" sz="2400" dirty="0" smtClean="0"/>
              <a:t>Associate Professor of SBMU</a:t>
            </a:r>
            <a:endParaRPr lang="en-US" sz="2400" dirty="0"/>
          </a:p>
        </p:txBody>
      </p:sp>
    </p:spTree>
    <p:extLst>
      <p:ext uri="{BB962C8B-B14F-4D97-AF65-F5344CB8AC3E}">
        <p14:creationId xmlns:p14="http://schemas.microsoft.com/office/powerpoint/2010/main" val="2255320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35219" y="1136650"/>
            <a:ext cx="7877908" cy="5355304"/>
          </a:xfrm>
          <a:prstGeom prst="rect">
            <a:avLst/>
          </a:prstGeom>
        </p:spPr>
        <p:txBody>
          <a:bodyPr lIns="91431" tIns="45716" rIns="91431" bIns="45716">
            <a:spAutoFit/>
          </a:bodyPr>
          <a:lstStyle/>
          <a:p>
            <a:pPr marL="457157" lvl="1" defTabSz="914400" fontAlgn="base">
              <a:spcBef>
                <a:spcPct val="0"/>
              </a:spcBef>
              <a:spcAft>
                <a:spcPts val="2400"/>
              </a:spcAft>
              <a:buClr>
                <a:srgbClr val="97082D"/>
              </a:buClr>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2. BACKGROUND</a:t>
            </a:r>
          </a:p>
          <a:p>
            <a:pPr marL="912813" indent="573088" defTabSz="914400" fontAlgn="base">
              <a:spcBef>
                <a:spcPct val="0"/>
              </a:spcBef>
              <a:spcAft>
                <a:spcPts val="2400"/>
              </a:spcAft>
              <a:buClr>
                <a:srgbClr val="97082D"/>
              </a:buClr>
              <a:buSzPct val="140000"/>
              <a:buFont typeface="Arial"/>
              <a:buChar char="•"/>
              <a:defRPr/>
            </a:pPr>
            <a:r>
              <a:rPr lang="en-US" sz="2400" b="1" dirty="0">
                <a:solidFill>
                  <a:prstClr val="black"/>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US" sz="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2057400" lvl="1" indent="-279400" defTabSz="914400" fontAlgn="base">
              <a:spcBef>
                <a:spcPct val="0"/>
              </a:spcBef>
              <a:spcAft>
                <a:spcPts val="1200"/>
              </a:spcAft>
              <a:buClr>
                <a:srgbClr val="97082D"/>
              </a:buClr>
              <a:buSzPct val="125000"/>
              <a:buFont typeface="Lucida Grande"/>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Insulin secretory dysfunction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Insulin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resistance (muscle, fat, liver)</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Increased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endogenous glucose production</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Decreased </a:t>
            </a:r>
            <a:r>
              <a:rPr lang="en-US" sz="2400" b="1" dirty="0">
                <a:solidFill>
                  <a:srgbClr val="C00000"/>
                </a:solidFill>
                <a:latin typeface="Times New Roman" panose="02020603050405020304" pitchFamily="18" charset="0"/>
                <a:ea typeface="ＭＳ Ｐゴシック" charset="-128"/>
                <a:cs typeface="Times New Roman" panose="02020603050405020304" pitchFamily="18" charset="0"/>
              </a:rPr>
              <a:t>incretin </a:t>
            </a:r>
            <a:r>
              <a:rPr lang="en-US" sz="2400" b="1" dirty="0" smtClean="0">
                <a:solidFill>
                  <a:srgbClr val="C00000"/>
                </a:solidFill>
                <a:latin typeface="Times New Roman" panose="02020603050405020304" pitchFamily="18" charset="0"/>
                <a:ea typeface="ＭＳ Ｐゴシック" charset="-128"/>
                <a:cs typeface="Times New Roman" panose="02020603050405020304" pitchFamily="18" charset="0"/>
              </a:rPr>
              <a:t>effect</a:t>
            </a:r>
          </a:p>
          <a:p>
            <a:pPr marL="2057400" lvl="1" indent="-279400" defTabSz="914400" fontAlgn="base">
              <a:spcBef>
                <a:spcPct val="0"/>
              </a:spcBef>
              <a:spcAft>
                <a:spcPts val="1200"/>
              </a:spcAft>
              <a:buClr>
                <a:srgbClr val="97082D"/>
              </a:buClr>
              <a:buSzPct val="125000"/>
              <a:buFont typeface="Lucida Grande"/>
              <a:buChar char="-"/>
              <a:defRPr/>
            </a:pPr>
            <a:r>
              <a:rPr lang="en-US" sz="2400" b="1" dirty="0" smtClean="0">
                <a:solidFill>
                  <a:srgbClr val="000090"/>
                </a:solidFill>
                <a:latin typeface="Times New Roman" panose="02020603050405020304" pitchFamily="18" charset="0"/>
                <a:ea typeface="ＭＳ Ｐゴシック" charset="-128"/>
                <a:cs typeface="Times New Roman" panose="02020603050405020304" pitchFamily="18" charset="0"/>
              </a:rPr>
              <a:t> Deranged </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adipocyte biology</a:t>
            </a:r>
          </a:p>
          <a:p>
            <a:pPr marL="2057400" lvl="1" indent="-279400" defTabSz="914400" fontAlgn="base">
              <a:spcBef>
                <a:spcPct val="0"/>
              </a:spcBef>
              <a:spcAft>
                <a:spcPts val="1200"/>
              </a:spcAft>
              <a:buClr>
                <a:srgbClr val="97082D"/>
              </a:buClr>
              <a:buSzPct val="125000"/>
              <a:buFont typeface="Lucida Grande"/>
              <a:buChar char="-"/>
              <a:defRPr/>
            </a:pPr>
            <a:endParaRPr lang="en-US" sz="2400" b="1"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342867" indent="-342867" defTabSz="914400" fontAlgn="base">
              <a:spcBef>
                <a:spcPct val="0"/>
              </a:spcBef>
              <a:spcAft>
                <a:spcPts val="1200"/>
              </a:spcAft>
              <a:buFontTx/>
              <a:buAutoNum type="arabicPeriod"/>
              <a:defRPr/>
            </a:pP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12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9"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sp>
        <p:nvSpPr>
          <p:cNvPr id="7"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val="2687969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C3D8FF">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val="626146193"/>
              </p:ext>
            </p:extLst>
          </p:nvPr>
        </p:nvGraphicFramePr>
        <p:xfrm>
          <a:off x="503706" y="4542060"/>
          <a:ext cx="2697935" cy="1760957"/>
        </p:xfrm>
        <a:graphic>
          <a:graphicData uri="http://schemas.openxmlformats.org/presentationml/2006/ole">
            <mc:AlternateContent xmlns:mc="http://schemas.openxmlformats.org/markup-compatibility/2006">
              <mc:Choice xmlns:v="urn:schemas-microsoft-com:vml" Requires="v">
                <p:oleObj spid="_x0000_s6151" r:id="rId9" imgW="2603500" imgH="2463800" progId="">
                  <p:embed/>
                </p:oleObj>
              </mc:Choice>
              <mc:Fallback>
                <p:oleObj r:id="rId9" imgW="2603500" imgH="2463800" progId="">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706" y="4542060"/>
                        <a:ext cx="2697935" cy="1760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0100647"/>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01"/>
          <p:cNvGrpSpPr>
            <a:grpSpLocks/>
          </p:cNvGrpSpPr>
          <p:nvPr/>
        </p:nvGrpSpPr>
        <p:grpSpPr bwMode="auto">
          <a:xfrm>
            <a:off x="2057399" y="2010830"/>
            <a:ext cx="6167700" cy="4270374"/>
            <a:chOff x="2057399" y="1828800"/>
            <a:chExt cx="6167700" cy="4343694"/>
          </a:xfrm>
        </p:grpSpPr>
        <p:sp>
          <p:nvSpPr>
            <p:cNvPr id="698" name="Oval 697"/>
            <p:cNvSpPr/>
            <p:nvPr/>
          </p:nvSpPr>
          <p:spPr>
            <a:xfrm flipV="1">
              <a:off x="2637557" y="5064306"/>
              <a:ext cx="465283" cy="386444"/>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b="1" dirty="0">
                <a:solidFill>
                  <a:srgbClr val="000000"/>
                </a:solidFill>
                <a:latin typeface="Calibri"/>
                <a:ea typeface="黑体" pitchFamily="49" charset="-122"/>
                <a:cs typeface="Arial Black"/>
              </a:endParaRPr>
            </a:p>
          </p:txBody>
        </p:sp>
        <p:sp>
          <p:nvSpPr>
            <p:cNvPr id="695" name="Arc 694"/>
            <p:cNvSpPr/>
            <p:nvPr/>
          </p:nvSpPr>
          <p:spPr>
            <a:xfrm flipH="1">
              <a:off x="2895600" y="1828800"/>
              <a:ext cx="4800442" cy="4109652"/>
            </a:xfrm>
            <a:prstGeom prst="arc">
              <a:avLst>
                <a:gd name="adj1" fmla="val 19206963"/>
                <a:gd name="adj2" fmla="val 6880862"/>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6" name="Arc 695"/>
            <p:cNvSpPr/>
            <p:nvPr/>
          </p:nvSpPr>
          <p:spPr>
            <a:xfrm flipH="1">
              <a:off x="2057399" y="2058095"/>
              <a:ext cx="5385441" cy="4114399"/>
            </a:xfrm>
            <a:prstGeom prst="arc">
              <a:avLst>
                <a:gd name="adj1" fmla="val 1501054"/>
                <a:gd name="adj2" fmla="val 7871826"/>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697" name="Arc 696"/>
            <p:cNvSpPr/>
            <p:nvPr/>
          </p:nvSpPr>
          <p:spPr>
            <a:xfrm rot="1919516" flipH="1">
              <a:off x="5151847" y="4598453"/>
              <a:ext cx="3073252" cy="1404802"/>
            </a:xfrm>
            <a:prstGeom prst="arc">
              <a:avLst>
                <a:gd name="adj1" fmla="val 15214594"/>
                <a:gd name="adj2" fmla="val 4611935"/>
              </a:avLst>
            </a:prstGeom>
            <a:ln w="38100" cap="flat" cmpd="sng" algn="ctr">
              <a:solidFill>
                <a:schemeClr val="tx1"/>
              </a:solidFill>
              <a:prstDash val="sysDot"/>
              <a:round/>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700" name="Oval 699"/>
            <p:cNvSpPr/>
            <p:nvPr/>
          </p:nvSpPr>
          <p:spPr>
            <a:xfrm flipV="1">
              <a:off x="5803610" y="4352664"/>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sp>
          <p:nvSpPr>
            <p:cNvPr id="701" name="Oval 700"/>
            <p:cNvSpPr/>
            <p:nvPr/>
          </p:nvSpPr>
          <p:spPr>
            <a:xfrm flipV="1">
              <a:off x="3442028" y="2538876"/>
              <a:ext cx="465283" cy="381083"/>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1" dirty="0">
                <a:solidFill>
                  <a:srgbClr val="000000"/>
                </a:solidFill>
                <a:latin typeface="Calibri"/>
                <a:ea typeface="黑体" pitchFamily="49" charset="-122"/>
                <a:cs typeface="Symbol" charset="2"/>
              </a:endParaRPr>
            </a:p>
          </p:txBody>
        </p:sp>
      </p:grpSp>
      <p:sp>
        <p:nvSpPr>
          <p:cNvPr id="24580" name="Line 6"/>
          <p:cNvSpPr>
            <a:spLocks noChangeShapeType="1"/>
          </p:cNvSpPr>
          <p:nvPr/>
        </p:nvSpPr>
        <p:spPr bwMode="auto">
          <a:xfrm>
            <a:off x="7629570" y="5517232"/>
            <a:ext cx="0" cy="611188"/>
          </a:xfrm>
          <a:prstGeom prst="line">
            <a:avLst/>
          </a:prstGeom>
          <a:noFill/>
          <a:ln w="76200" cmpd="sng">
            <a:solidFill>
              <a:srgbClr val="FF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81" name="Rectangle 7"/>
          <p:cNvSpPr>
            <a:spLocks noChangeArrowheads="1"/>
          </p:cNvSpPr>
          <p:nvPr/>
        </p:nvSpPr>
        <p:spPr bwMode="auto">
          <a:xfrm>
            <a:off x="7696042" y="5373216"/>
            <a:ext cx="1323637" cy="838818"/>
          </a:xfrm>
          <a:prstGeom prst="rect">
            <a:avLst/>
          </a:prstGeom>
          <a:noFill/>
          <a:ln w="76200" cmpd="sng">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peripheral</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F0000"/>
                </a:solidFill>
                <a:latin typeface="Arial" pitchFamily="34" charset="0"/>
                <a:ea typeface="黑体" pitchFamily="49" charset="-122"/>
                <a:cs typeface="Calibri" charset="0"/>
              </a:rPr>
              <a:t>uptake </a:t>
            </a:r>
          </a:p>
        </p:txBody>
      </p:sp>
      <p:pic>
        <p:nvPicPr>
          <p:cNvPr id="24582" name="Picture 8"/>
          <p:cNvPicPr>
            <a:picLocks noChangeArrowheads="1"/>
          </p:cNvPicPr>
          <p:nvPr/>
        </p:nvPicPr>
        <p:blipFill>
          <a:blip r:embed="rId4"/>
          <a:srcRect/>
          <a:stretch>
            <a:fillRect/>
          </a:stretch>
        </p:blipFill>
        <p:spPr bwMode="auto">
          <a:xfrm>
            <a:off x="7253588" y="3861048"/>
            <a:ext cx="1572423" cy="1981198"/>
          </a:xfrm>
          <a:prstGeom prst="rect">
            <a:avLst/>
          </a:prstGeom>
          <a:noFill/>
          <a:ln w="12700">
            <a:noFill/>
            <a:miter lim="800000"/>
            <a:headEnd/>
            <a:tailEnd/>
          </a:ln>
        </p:spPr>
      </p:pic>
      <p:sp>
        <p:nvSpPr>
          <p:cNvPr id="24583" name="Line 10"/>
          <p:cNvSpPr>
            <a:spLocks noChangeShapeType="1"/>
          </p:cNvSpPr>
          <p:nvPr/>
        </p:nvSpPr>
        <p:spPr bwMode="auto">
          <a:xfrm>
            <a:off x="1719263" y="5731930"/>
            <a:ext cx="0" cy="611188"/>
          </a:xfrm>
          <a:prstGeom prst="line">
            <a:avLst/>
          </a:prstGeom>
          <a:noFill/>
          <a:ln w="76200" cmpd="sng">
            <a:solidFill>
              <a:srgbClr val="FF6600"/>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584" name="Rectangle 11"/>
          <p:cNvSpPr>
            <a:spLocks noChangeArrowheads="1"/>
          </p:cNvSpPr>
          <p:nvPr/>
        </p:nvSpPr>
        <p:spPr bwMode="auto">
          <a:xfrm>
            <a:off x="1795464" y="5731930"/>
            <a:ext cx="1380744"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hepatic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glucose </a:t>
            </a:r>
          </a:p>
          <a:p>
            <a:pPr fontAlgn="base">
              <a:lnSpc>
                <a:spcPct val="80000"/>
              </a:lnSpc>
              <a:spcBef>
                <a:spcPct val="0"/>
              </a:spcBef>
              <a:spcAft>
                <a:spcPct val="0"/>
              </a:spcAft>
            </a:pPr>
            <a:r>
              <a:rPr lang="en-US" sz="2000" dirty="0">
                <a:solidFill>
                  <a:srgbClr val="F79646">
                    <a:lumMod val="75000"/>
                  </a:srgbClr>
                </a:solidFill>
                <a:latin typeface="Arial" pitchFamily="34" charset="0"/>
                <a:ea typeface="黑体" pitchFamily="49" charset="-122"/>
                <a:cs typeface="Calibri" charset="0"/>
              </a:rPr>
              <a:t>production</a:t>
            </a:r>
          </a:p>
        </p:txBody>
      </p:sp>
      <p:sp>
        <p:nvSpPr>
          <p:cNvPr id="24585" name="Rectangle 15"/>
          <p:cNvSpPr>
            <a:spLocks noChangeArrowheads="1"/>
          </p:cNvSpPr>
          <p:nvPr/>
        </p:nvSpPr>
        <p:spPr bwMode="auto">
          <a:xfrm>
            <a:off x="5544743" y="1322203"/>
            <a:ext cx="1366342" cy="838818"/>
          </a:xfrm>
          <a:prstGeom prst="rect">
            <a:avLst/>
          </a:prstGeom>
          <a:solidFill>
            <a:srgbClr val="FFFFFF">
              <a:alpha val="27843"/>
            </a:srgbClr>
          </a:solid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insulin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86" name="Line 16"/>
          <p:cNvSpPr>
            <a:spLocks noChangeShapeType="1"/>
          </p:cNvSpPr>
          <p:nvPr/>
        </p:nvSpPr>
        <p:spPr bwMode="auto">
          <a:xfrm>
            <a:off x="5520930" y="1373006"/>
            <a:ext cx="0" cy="611188"/>
          </a:xfrm>
          <a:prstGeom prst="line">
            <a:avLst/>
          </a:prstGeom>
          <a:noFill/>
          <a:ln w="76200" cmpd="sng">
            <a:solidFill>
              <a:srgbClr val="827F33"/>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pic>
        <p:nvPicPr>
          <p:cNvPr id="24587" name="Picture 17"/>
          <p:cNvPicPr>
            <a:picLocks noChangeArrowheads="1"/>
          </p:cNvPicPr>
          <p:nvPr/>
        </p:nvPicPr>
        <p:blipFill>
          <a:blip r:embed="rId5"/>
          <a:srcRect/>
          <a:stretch>
            <a:fillRect/>
          </a:stretch>
        </p:blipFill>
        <p:spPr bwMode="auto">
          <a:xfrm>
            <a:off x="3067172" y="1303154"/>
            <a:ext cx="2351161" cy="1142979"/>
          </a:xfrm>
          <a:prstGeom prst="rect">
            <a:avLst/>
          </a:prstGeom>
          <a:noFill/>
          <a:ln w="12700">
            <a:noFill/>
            <a:miter lim="800000"/>
            <a:headEnd/>
            <a:tailEnd/>
          </a:ln>
        </p:spPr>
      </p:pic>
      <p:sp>
        <p:nvSpPr>
          <p:cNvPr id="24589" name="Rectangle 688"/>
          <p:cNvSpPr>
            <a:spLocks noChangeArrowheads="1"/>
          </p:cNvSpPr>
          <p:nvPr/>
        </p:nvSpPr>
        <p:spPr bwMode="auto">
          <a:xfrm>
            <a:off x="5168899" y="2203443"/>
            <a:ext cx="1366342" cy="838818"/>
          </a:xfrm>
          <a:prstGeom prst="rect">
            <a:avLst/>
          </a:prstGeom>
          <a:noFill/>
          <a:ln w="12700">
            <a:noFill/>
            <a:miter lim="800000"/>
            <a:headEnd/>
            <a:tailEnd/>
          </a:ln>
        </p:spPr>
        <p:txBody>
          <a:bodyPr wrap="none" lIns="90615" tIns="44513" rIns="90615" bIns="44513">
            <a:prstTxWarp prst="textNoShape">
              <a:avLst/>
            </a:prstTxWarp>
            <a:spAutoFit/>
          </a:bodyPr>
          <a:lstStyle/>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pancreatic </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glucagon</a:t>
            </a:r>
          </a:p>
          <a:p>
            <a:pPr fontAlgn="base">
              <a:lnSpc>
                <a:spcPct val="80000"/>
              </a:lnSpc>
              <a:spcBef>
                <a:spcPct val="0"/>
              </a:spcBef>
              <a:spcAft>
                <a:spcPct val="0"/>
              </a:spcAft>
            </a:pPr>
            <a:r>
              <a:rPr lang="en-US" sz="2000" dirty="0">
                <a:solidFill>
                  <a:srgbClr val="827F33"/>
                </a:solidFill>
                <a:latin typeface="Arial" pitchFamily="34" charset="0"/>
                <a:ea typeface="黑体" pitchFamily="49" charset="-122"/>
                <a:cs typeface="Calibri" charset="0"/>
              </a:rPr>
              <a:t>secretion</a:t>
            </a:r>
          </a:p>
        </p:txBody>
      </p:sp>
      <p:sp>
        <p:nvSpPr>
          <p:cNvPr id="24590" name="Line 689"/>
          <p:cNvSpPr>
            <a:spLocks noChangeShapeType="1"/>
          </p:cNvSpPr>
          <p:nvPr/>
        </p:nvSpPr>
        <p:spPr bwMode="auto">
          <a:xfrm>
            <a:off x="5133975" y="2161764"/>
            <a:ext cx="0" cy="611187"/>
          </a:xfrm>
          <a:prstGeom prst="line">
            <a:avLst/>
          </a:prstGeom>
          <a:noFill/>
          <a:ln w="76200" cmpd="sng">
            <a:solidFill>
              <a:srgbClr val="827F33"/>
            </a:solidFill>
            <a:round/>
            <a:headEnd type="triangle" w="med" len="me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1" name="AutoShape 691"/>
          <p:cNvSpPr>
            <a:spLocks noChangeArrowheads="1"/>
          </p:cNvSpPr>
          <p:nvPr/>
        </p:nvSpPr>
        <p:spPr bwMode="auto">
          <a:xfrm rot="12436169">
            <a:off x="6291300" y="3949168"/>
            <a:ext cx="879474" cy="685800"/>
          </a:xfrm>
          <a:prstGeom prst="rightArrow">
            <a:avLst>
              <a:gd name="adj1" fmla="val 50000"/>
              <a:gd name="adj2" fmla="val 32060"/>
            </a:avLst>
          </a:prstGeom>
          <a:solidFill>
            <a:srgbClr val="FF0000">
              <a:alpha val="56862"/>
            </a:srgbClr>
          </a:solidFill>
          <a:ln w="12700">
            <a:solidFill>
              <a:srgbClr val="DA3428"/>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2" name="AutoShape 692"/>
          <p:cNvSpPr>
            <a:spLocks noChangeArrowheads="1"/>
          </p:cNvSpPr>
          <p:nvPr/>
        </p:nvSpPr>
        <p:spPr bwMode="auto">
          <a:xfrm rot="5290027">
            <a:off x="4073525" y="2353730"/>
            <a:ext cx="990600" cy="609600"/>
          </a:xfrm>
          <a:prstGeom prst="rightArrow">
            <a:avLst>
              <a:gd name="adj1" fmla="val 50000"/>
              <a:gd name="adj2" fmla="val 40625"/>
            </a:avLst>
          </a:prstGeom>
          <a:solidFill>
            <a:srgbClr val="FDDF73"/>
          </a:solidFill>
          <a:ln w="12700">
            <a:solidFill>
              <a:srgbClr val="7C4200"/>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24593" name="Rectangle 702"/>
          <p:cNvSpPr>
            <a:spLocks noChangeArrowheads="1"/>
          </p:cNvSpPr>
          <p:nvPr/>
        </p:nvSpPr>
        <p:spPr bwMode="auto">
          <a:xfrm>
            <a:off x="338139" y="-1371600"/>
            <a:ext cx="8399462" cy="1143000"/>
          </a:xfrm>
          <a:prstGeom prst="rect">
            <a:avLst/>
          </a:prstGeom>
          <a:noFill/>
          <a:ln w="12700">
            <a:noFill/>
            <a:miter lim="800000"/>
            <a:headEnd/>
            <a:tailEnd/>
          </a:ln>
        </p:spPr>
        <p:txBody>
          <a:bodyPr lIns="90478" tIns="44446" rIns="90478" bIns="44446" anchor="b">
            <a:prstTxWarp prst="textNoShape">
              <a:avLst/>
            </a:prstTxWarp>
          </a:bodyPr>
          <a:lstStyle/>
          <a:p>
            <a:pPr algn="ctr" fontAlgn="base">
              <a:spcBef>
                <a:spcPct val="0"/>
              </a:spcBef>
              <a:spcAft>
                <a:spcPct val="0"/>
              </a:spcAft>
            </a:pPr>
            <a:endParaRPr lang="en-US" altLang="ja-JP" sz="4400">
              <a:solidFill>
                <a:srgbClr val="61BBFF"/>
              </a:solidFill>
              <a:latin typeface="Arial" pitchFamily="34" charset="0"/>
              <a:ea typeface="黑体" pitchFamily="49" charset="-122"/>
              <a:cs typeface="MS PGothic" pitchFamily="34" charset="-128"/>
            </a:endParaRPr>
          </a:p>
        </p:txBody>
      </p:sp>
      <p:grpSp>
        <p:nvGrpSpPr>
          <p:cNvPr id="3" name="Group 732"/>
          <p:cNvGrpSpPr>
            <a:grpSpLocks/>
          </p:cNvGrpSpPr>
          <p:nvPr/>
        </p:nvGrpSpPr>
        <p:grpSpPr bwMode="auto">
          <a:xfrm>
            <a:off x="338176" y="1347952"/>
            <a:ext cx="2729009" cy="2788071"/>
            <a:chOff x="122899" y="904333"/>
            <a:chExt cx="3332162" cy="3010466"/>
          </a:xfrm>
        </p:grpSpPr>
        <p:pic>
          <p:nvPicPr>
            <p:cNvPr id="24606" name="Picture 13"/>
            <p:cNvPicPr>
              <a:picLocks noChangeAspect="1" noChangeArrowheads="1"/>
            </p:cNvPicPr>
            <p:nvPr/>
          </p:nvPicPr>
          <p:blipFill>
            <a:blip r:embed="rId6"/>
            <a:srcRect/>
            <a:stretch>
              <a:fillRect/>
            </a:stretch>
          </p:blipFill>
          <p:spPr bwMode="auto">
            <a:xfrm>
              <a:off x="122899" y="904333"/>
              <a:ext cx="1477301" cy="2067467"/>
            </a:xfrm>
            <a:prstGeom prst="rect">
              <a:avLst/>
            </a:prstGeom>
            <a:noFill/>
            <a:ln w="12700">
              <a:noFill/>
              <a:miter lim="800000"/>
              <a:headEnd/>
              <a:tailEnd/>
            </a:ln>
          </p:spPr>
        </p:pic>
        <p:sp>
          <p:nvSpPr>
            <p:cNvPr id="24607" name="Rectangle 14"/>
            <p:cNvSpPr>
              <a:spLocks noChangeArrowheads="1"/>
            </p:cNvSpPr>
            <p:nvPr/>
          </p:nvSpPr>
          <p:spPr bwMode="auto">
            <a:xfrm>
              <a:off x="880534" y="2743200"/>
              <a:ext cx="2051391" cy="1171599"/>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gut</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carbohydrate</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delivery &amp;</a:t>
              </a: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absorption </a:t>
              </a:r>
            </a:p>
          </p:txBody>
        </p:sp>
        <p:sp>
          <p:nvSpPr>
            <p:cNvPr id="24608" name="AutoShape 699"/>
            <p:cNvSpPr>
              <a:spLocks noChangeArrowheads="1"/>
            </p:cNvSpPr>
            <p:nvPr/>
          </p:nvSpPr>
          <p:spPr bwMode="auto">
            <a:xfrm rot="1485168">
              <a:off x="1479425" y="2611004"/>
              <a:ext cx="1564191" cy="37163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alpha val="52940"/>
              </a:srgbClr>
            </a:solidFill>
            <a:ln w="12700">
              <a:solidFill>
                <a:srgbClr val="2C3E40"/>
              </a:solidFill>
              <a:miter lim="800000"/>
              <a:headEn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09" name="Rectangle 701"/>
            <p:cNvSpPr>
              <a:spLocks noChangeArrowheads="1"/>
            </p:cNvSpPr>
            <p:nvPr/>
          </p:nvSpPr>
          <p:spPr bwMode="auto">
            <a:xfrm>
              <a:off x="1835018" y="1230109"/>
              <a:ext cx="1233000" cy="639875"/>
            </a:xfrm>
            <a:prstGeom prst="rect">
              <a:avLst/>
            </a:prstGeom>
            <a:noFill/>
            <a:ln w="12700">
              <a:noFill/>
              <a:miter lim="800000"/>
              <a:headEnd/>
              <a:tailEnd/>
            </a:ln>
          </p:spPr>
          <p:txBody>
            <a:bodyPr wrap="none" lIns="90623" tIns="44517" rIns="90623" bIns="44517">
              <a:prstTxWarp prst="textNoShape">
                <a:avLst/>
              </a:prstTxWarp>
              <a:spAutoFit/>
            </a:bodyPr>
            <a:lstStyle/>
            <a:p>
              <a:pPr fontAlgn="base">
                <a:lnSpc>
                  <a:spcPct val="80000"/>
                </a:lnSpc>
                <a:spcBef>
                  <a:spcPct val="0"/>
                </a:spcBef>
                <a:spcAft>
                  <a:spcPct val="0"/>
                </a:spcAft>
              </a:pPr>
              <a:r>
                <a:rPr lang="en-US" sz="2000" dirty="0" err="1">
                  <a:solidFill>
                    <a:srgbClr val="008000"/>
                  </a:solidFill>
                  <a:latin typeface="Arial" pitchFamily="34" charset="0"/>
                  <a:ea typeface="黑体" pitchFamily="49" charset="-122"/>
                  <a:cs typeface="Calibri" charset="0"/>
                </a:rPr>
                <a:t>incretin</a:t>
              </a:r>
              <a:endParaRPr lang="en-US" sz="2000" dirty="0">
                <a:solidFill>
                  <a:srgbClr val="008000"/>
                </a:solidFill>
                <a:latin typeface="Arial" pitchFamily="34" charset="0"/>
                <a:ea typeface="黑体" pitchFamily="49" charset="-122"/>
                <a:cs typeface="Calibri" charset="0"/>
              </a:endParaRPr>
            </a:p>
            <a:p>
              <a:pPr fontAlgn="base">
                <a:lnSpc>
                  <a:spcPct val="80000"/>
                </a:lnSpc>
                <a:spcBef>
                  <a:spcPct val="0"/>
                </a:spcBef>
                <a:spcAft>
                  <a:spcPct val="0"/>
                </a:spcAft>
              </a:pPr>
              <a:r>
                <a:rPr lang="en-US" sz="2000" dirty="0">
                  <a:solidFill>
                    <a:srgbClr val="008000"/>
                  </a:solidFill>
                  <a:latin typeface="Arial" pitchFamily="34" charset="0"/>
                  <a:ea typeface="黑体" pitchFamily="49" charset="-122"/>
                  <a:cs typeface="Calibri" charset="0"/>
                </a:rPr>
                <a:t>effect </a:t>
              </a:r>
            </a:p>
          </p:txBody>
        </p:sp>
        <p:sp>
          <p:nvSpPr>
            <p:cNvPr id="24610" name="Arc 700"/>
            <p:cNvSpPr>
              <a:spLocks/>
            </p:cNvSpPr>
            <p:nvPr/>
          </p:nvSpPr>
          <p:spPr bwMode="auto">
            <a:xfrm flipH="1">
              <a:off x="1600199" y="990601"/>
              <a:ext cx="1854862" cy="457199"/>
            </a:xfrm>
            <a:custGeom>
              <a:avLst/>
              <a:gdLst>
                <a:gd name="T0" fmla="*/ 0 w 38984"/>
                <a:gd name="T1" fmla="*/ 2147483647 h 21600"/>
                <a:gd name="T2" fmla="*/ 2147483647 w 38984"/>
                <a:gd name="T3" fmla="*/ 2147483647 h 21600"/>
                <a:gd name="T4" fmla="*/ 2147483647 w 38984"/>
                <a:gd name="T5" fmla="*/ 2147483647 h 21600"/>
                <a:gd name="T6" fmla="*/ 0 60000 65536"/>
                <a:gd name="T7" fmla="*/ 0 60000 65536"/>
                <a:gd name="T8" fmla="*/ 0 60000 65536"/>
                <a:gd name="T9" fmla="*/ 0 w 38984"/>
                <a:gd name="T10" fmla="*/ 0 h 21600"/>
                <a:gd name="T11" fmla="*/ 38984 w 38984"/>
                <a:gd name="T12" fmla="*/ 21600 h 21600"/>
              </a:gdLst>
              <a:ahLst/>
              <a:cxnLst>
                <a:cxn ang="T6">
                  <a:pos x="T0" y="T1"/>
                </a:cxn>
                <a:cxn ang="T7">
                  <a:pos x="T2" y="T3"/>
                </a:cxn>
                <a:cxn ang="T8">
                  <a:pos x="T4" y="T5"/>
                </a:cxn>
              </a:cxnLst>
              <a:rect l="T9" t="T10" r="T11" b="T12"/>
              <a:pathLst>
                <a:path w="38984" h="21600" fill="none" extrusionOk="0">
                  <a:moveTo>
                    <a:pt x="-1" y="12595"/>
                  </a:moveTo>
                  <a:cubicBezTo>
                    <a:pt x="3519" y="4920"/>
                    <a:pt x="11189" y="-1"/>
                    <a:pt x="19633" y="0"/>
                  </a:cubicBezTo>
                  <a:cubicBezTo>
                    <a:pt x="27840" y="0"/>
                    <a:pt x="35338" y="4651"/>
                    <a:pt x="38984" y="12003"/>
                  </a:cubicBezTo>
                </a:path>
                <a:path w="38984" h="21600" stroke="0" extrusionOk="0">
                  <a:moveTo>
                    <a:pt x="-1" y="12595"/>
                  </a:moveTo>
                  <a:cubicBezTo>
                    <a:pt x="3519" y="4920"/>
                    <a:pt x="11189" y="-1"/>
                    <a:pt x="19633" y="0"/>
                  </a:cubicBezTo>
                  <a:cubicBezTo>
                    <a:pt x="27840" y="0"/>
                    <a:pt x="35338" y="4651"/>
                    <a:pt x="38984" y="12003"/>
                  </a:cubicBezTo>
                  <a:lnTo>
                    <a:pt x="19633" y="21600"/>
                  </a:lnTo>
                  <a:close/>
                </a:path>
              </a:pathLst>
            </a:custGeom>
            <a:noFill/>
            <a:ln w="38100">
              <a:solidFill>
                <a:srgbClr val="008000"/>
              </a:solidFill>
              <a:prstDash val="sysDot"/>
              <a:round/>
              <a:headEnd type="triangle" w="med" len="med"/>
              <a:tailEn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sp>
          <p:nvSpPr>
            <p:cNvPr id="24611" name="Line 16"/>
            <p:cNvSpPr>
              <a:spLocks noChangeShapeType="1"/>
            </p:cNvSpPr>
            <p:nvPr/>
          </p:nvSpPr>
          <p:spPr bwMode="auto">
            <a:xfrm>
              <a:off x="1816100" y="1276411"/>
              <a:ext cx="0" cy="535100"/>
            </a:xfrm>
            <a:prstGeom prst="line">
              <a:avLst/>
            </a:prstGeom>
            <a:noFill/>
            <a:ln w="76200" cmpd="sng">
              <a:solidFill>
                <a:srgbClr val="008000"/>
              </a:solidFill>
              <a:round/>
              <a:headEnd/>
              <a:tailEnd type="triangle" w="med" len="med"/>
            </a:ln>
          </p:spPr>
          <p:txBody>
            <a:bodyPr wrap="none" anchor="ctr">
              <a:prstTxWarp prst="textNoShape">
                <a:avLst/>
              </a:prstTxWarp>
            </a:bodyPr>
            <a:lstStyle/>
            <a:p>
              <a:pPr fontAlgn="base">
                <a:spcBef>
                  <a:spcPct val="0"/>
                </a:spcBef>
                <a:spcAft>
                  <a:spcPct val="0"/>
                </a:spcAft>
              </a:pPr>
              <a:endParaRPr lang="en-US" sz="2000">
                <a:solidFill>
                  <a:srgbClr val="000000"/>
                </a:solidFill>
                <a:latin typeface="Arial" pitchFamily="34" charset="0"/>
                <a:ea typeface="黑体" pitchFamily="49" charset="-122"/>
                <a:cs typeface="ＭＳ Ｐゴシック" charset="-128"/>
              </a:endParaRPr>
            </a:p>
          </p:txBody>
        </p:sp>
      </p:grpSp>
      <p:sp>
        <p:nvSpPr>
          <p:cNvPr id="24596" name="AutoShape 690"/>
          <p:cNvSpPr>
            <a:spLocks noChangeArrowheads="1"/>
          </p:cNvSpPr>
          <p:nvPr/>
        </p:nvSpPr>
        <p:spPr bwMode="auto">
          <a:xfrm rot="19705685">
            <a:off x="2765453" y="4026955"/>
            <a:ext cx="881063" cy="685800"/>
          </a:xfrm>
          <a:prstGeom prst="rightArrow">
            <a:avLst>
              <a:gd name="adj1" fmla="val 50000"/>
              <a:gd name="adj2" fmla="val 32118"/>
            </a:avLst>
          </a:prstGeom>
          <a:solidFill>
            <a:srgbClr val="7C4200">
              <a:alpha val="78038"/>
            </a:srgbClr>
          </a:solidFill>
          <a:ln w="12700">
            <a:solidFill>
              <a:srgbClr val="834B0A"/>
            </a:solidFill>
            <a:miter lim="800000"/>
            <a:headEnd/>
            <a:tailEn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2" name="TextBox 701"/>
          <p:cNvSpPr txBox="1"/>
          <p:nvPr/>
        </p:nvSpPr>
        <p:spPr>
          <a:xfrm>
            <a:off x="2734171" y="3346779"/>
            <a:ext cx="3270604" cy="523212"/>
          </a:xfrm>
          <a:prstGeom prst="rect">
            <a:avLst/>
          </a:prstGeom>
          <a:solidFill>
            <a:srgbClr val="7E8CA5">
              <a:alpha val="72000"/>
            </a:srgbClr>
          </a:solidFill>
          <a:ln w="25400">
            <a:solidFill>
              <a:srgbClr val="000090"/>
            </a:solidFill>
          </a:ln>
          <a:effectLst>
            <a:outerShdw blurRad="206375" dist="38100" dir="2700000" algn="tl" rotWithShape="0">
              <a:srgbClr val="000000">
                <a:alpha val="43000"/>
              </a:srgbClr>
            </a:outerShdw>
          </a:effectLst>
        </p:spPr>
        <p:txBody>
          <a:bodyPr wrap="none" lIns="91431" tIns="45716" rIns="91431" bIns="45716">
            <a:spAutoFit/>
          </a:bodyPr>
          <a:lstStyle/>
          <a:p>
            <a:pPr>
              <a:defRPr/>
            </a:pPr>
            <a:r>
              <a:rPr lang="en-US" sz="2800" b="1" dirty="0">
                <a:solidFill>
                  <a:srgbClr val="000000"/>
                </a:solidFill>
                <a:latin typeface="Arial" pitchFamily="34" charset="0"/>
                <a:ea typeface="黑体" pitchFamily="49" charset="-122"/>
                <a:cs typeface="Arial Black"/>
              </a:rPr>
              <a:t>HYPERGLYCEMIA</a:t>
            </a:r>
          </a:p>
        </p:txBody>
      </p:sp>
      <p:grpSp>
        <p:nvGrpSpPr>
          <p:cNvPr id="5" name="Group 731"/>
          <p:cNvGrpSpPr>
            <a:grpSpLocks/>
          </p:cNvGrpSpPr>
          <p:nvPr/>
        </p:nvGrpSpPr>
        <p:grpSpPr bwMode="auto">
          <a:xfrm>
            <a:off x="6348784" y="1356303"/>
            <a:ext cx="2049149" cy="2252082"/>
            <a:chOff x="7239000" y="736888"/>
            <a:chExt cx="2565486" cy="2463512"/>
          </a:xfrm>
        </p:grpSpPr>
        <p:pic>
          <p:nvPicPr>
            <p:cNvPr id="24600" name="Picture 702"/>
            <p:cNvPicPr>
              <a:picLocks noChangeAspect="1"/>
            </p:cNvPicPr>
            <p:nvPr/>
          </p:nvPicPr>
          <p:blipFill>
            <a:blip r:embed="rId7"/>
            <a:srcRect/>
            <a:stretch>
              <a:fillRect/>
            </a:stretch>
          </p:blipFill>
          <p:spPr bwMode="auto">
            <a:xfrm flipH="1">
              <a:off x="7772400" y="736888"/>
              <a:ext cx="2032086" cy="1350882"/>
            </a:xfrm>
            <a:prstGeom prst="rect">
              <a:avLst/>
            </a:prstGeom>
            <a:noFill/>
            <a:ln w="9525">
              <a:noFill/>
              <a:miter lim="800000"/>
              <a:headEnd/>
              <a:tailEnd/>
            </a:ln>
          </p:spPr>
        </p:pic>
        <p:sp>
          <p:nvSpPr>
            <p:cNvPr id="719" name="Freeform 718"/>
            <p:cNvSpPr/>
            <p:nvPr/>
          </p:nvSpPr>
          <p:spPr>
            <a:xfrm>
              <a:off x="7239000" y="2070232"/>
              <a:ext cx="1265548" cy="514290"/>
            </a:xfrm>
            <a:custGeom>
              <a:avLst/>
              <a:gdLst>
                <a:gd name="connsiteX0" fmla="*/ 736600 w 736600"/>
                <a:gd name="connsiteY0" fmla="*/ 0 h 196850"/>
                <a:gd name="connsiteX1" fmla="*/ 533400 w 736600"/>
                <a:gd name="connsiteY1" fmla="*/ 165100 h 196850"/>
                <a:gd name="connsiteX2" fmla="*/ 0 w 736600"/>
                <a:gd name="connsiteY2" fmla="*/ 190500 h 196850"/>
              </a:gdLst>
              <a:ahLst/>
              <a:cxnLst>
                <a:cxn ang="0">
                  <a:pos x="connsiteX0" y="connsiteY0"/>
                </a:cxn>
                <a:cxn ang="0">
                  <a:pos x="connsiteX1" y="connsiteY1"/>
                </a:cxn>
                <a:cxn ang="0">
                  <a:pos x="connsiteX2" y="connsiteY2"/>
                </a:cxn>
              </a:cxnLst>
              <a:rect l="l" t="t" r="r" b="b"/>
              <a:pathLst>
                <a:path w="736600" h="196850">
                  <a:moveTo>
                    <a:pt x="736600" y="0"/>
                  </a:moveTo>
                  <a:cubicBezTo>
                    <a:pt x="696383" y="66675"/>
                    <a:pt x="656167" y="133350"/>
                    <a:pt x="533400" y="165100"/>
                  </a:cubicBezTo>
                  <a:cubicBezTo>
                    <a:pt x="410633" y="196850"/>
                    <a:pt x="0" y="190500"/>
                    <a:pt x="0" y="190500"/>
                  </a:cubicBezTo>
                </a:path>
              </a:pathLst>
            </a:custGeom>
            <a:ln w="41275"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cxnSp>
          <p:nvCxnSpPr>
            <p:cNvPr id="724" name="Straight Arrow Connector 723"/>
            <p:cNvCxnSpPr/>
            <p:nvPr/>
          </p:nvCxnSpPr>
          <p:spPr>
            <a:xfrm flipH="1">
              <a:off x="7648240" y="2587697"/>
              <a:ext cx="507250" cy="595243"/>
            </a:xfrm>
            <a:prstGeom prst="straightConnector1">
              <a:avLst/>
            </a:pr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cxnSp>
        <p:sp>
          <p:nvSpPr>
            <p:cNvPr id="725" name="Freeform 724"/>
            <p:cNvSpPr/>
            <p:nvPr/>
          </p:nvSpPr>
          <p:spPr>
            <a:xfrm>
              <a:off x="8246624" y="2549601"/>
              <a:ext cx="36109" cy="650799"/>
            </a:xfrm>
            <a:custGeom>
              <a:avLst/>
              <a:gdLst>
                <a:gd name="connsiteX0" fmla="*/ 25400 w 25400"/>
                <a:gd name="connsiteY0" fmla="*/ 0 h 482600"/>
                <a:gd name="connsiteX1" fmla="*/ 0 w 25400"/>
                <a:gd name="connsiteY1" fmla="*/ 114300 h 482600"/>
                <a:gd name="connsiteX2" fmla="*/ 25400 w 25400"/>
                <a:gd name="connsiteY2" fmla="*/ 482600 h 482600"/>
                <a:gd name="connsiteX3" fmla="*/ 25400 w 2540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25400" h="482600">
                  <a:moveTo>
                    <a:pt x="25400" y="0"/>
                  </a:moveTo>
                  <a:cubicBezTo>
                    <a:pt x="12700" y="16933"/>
                    <a:pt x="0" y="33867"/>
                    <a:pt x="0" y="114300"/>
                  </a:cubicBezTo>
                  <a:cubicBezTo>
                    <a:pt x="0" y="194733"/>
                    <a:pt x="25400" y="482600"/>
                    <a:pt x="25400" y="482600"/>
                  </a:cubicBezTo>
                  <a:lnTo>
                    <a:pt x="25400" y="482600"/>
                  </a:lnTo>
                </a:path>
              </a:pathLst>
            </a:custGeom>
            <a:ln w="44450" cap="rnd">
              <a:solidFill>
                <a:srgbClr val="786A71"/>
              </a:solidFill>
              <a:prstDash val="dash"/>
              <a:bevel/>
              <a:tailEnd type="triangle"/>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srgbClr val="000000"/>
                </a:solidFill>
                <a:latin typeface="Calibri"/>
                <a:ea typeface="黑体" pitchFamily="49" charset="-122"/>
              </a:endParaRPr>
            </a:p>
          </p:txBody>
        </p:sp>
        <p:sp>
          <p:nvSpPr>
            <p:cNvPr id="24605" name="Rectangle 727"/>
            <p:cNvSpPr>
              <a:spLocks noChangeArrowheads="1"/>
            </p:cNvSpPr>
            <p:nvPr/>
          </p:nvSpPr>
          <p:spPr bwMode="auto">
            <a:xfrm>
              <a:off x="8608734" y="2259865"/>
              <a:ext cx="676068" cy="774344"/>
            </a:xfrm>
            <a:prstGeom prst="rect">
              <a:avLst/>
            </a:prstGeom>
            <a:solidFill>
              <a:schemeClr val="bg1">
                <a:lumMod val="85000"/>
              </a:schemeClr>
            </a:solidFill>
            <a:ln w="9525">
              <a:noFill/>
              <a:miter lim="800000"/>
              <a:headEnd/>
              <a:tailEnd/>
            </a:ln>
          </p:spPr>
          <p:txBody>
            <a:bodyPr>
              <a:prstTxWarp prst="textNoShape">
                <a:avLst/>
              </a:prstTxWarp>
              <a:spAutoFit/>
            </a:bodyPr>
            <a:lstStyle/>
            <a:p>
              <a:pPr fontAlgn="base">
                <a:spcBef>
                  <a:spcPct val="0"/>
                </a:spcBef>
                <a:spcAft>
                  <a:spcPct val="0"/>
                </a:spcAft>
              </a:pPr>
              <a:r>
                <a:rPr lang="en-US" sz="4000" b="1" dirty="0" smtClean="0">
                  <a:solidFill>
                    <a:srgbClr val="786A71"/>
                  </a:solidFill>
                  <a:latin typeface="Arial" pitchFamily="34" charset="0"/>
                  <a:ea typeface="黑体" pitchFamily="49" charset="-122"/>
                  <a:cs typeface="Times" charset="0"/>
                </a:rPr>
                <a:t>?</a:t>
              </a:r>
            </a:p>
          </p:txBody>
        </p:sp>
      </p:grpSp>
      <p:sp>
        <p:nvSpPr>
          <p:cNvPr id="24599" name="TextBox 12"/>
          <p:cNvSpPr txBox="1">
            <a:spLocks noChangeArrowheads="1"/>
          </p:cNvSpPr>
          <p:nvPr/>
        </p:nvSpPr>
        <p:spPr bwMode="auto">
          <a:xfrm>
            <a:off x="4950367" y="6587761"/>
            <a:ext cx="4177922" cy="261602"/>
          </a:xfrm>
          <a:prstGeom prst="rect">
            <a:avLst/>
          </a:prstGeom>
          <a:noFill/>
          <a:ln w="9525">
            <a:noFill/>
            <a:miter lim="800000"/>
            <a:headEnd/>
            <a:tailEnd/>
          </a:ln>
        </p:spPr>
        <p:txBody>
          <a:bodyPr wrap="none" lIns="91431" tIns="45716" rIns="91431" bIns="45716">
            <a:prstTxWarp prst="textNoShape">
              <a:avLst/>
            </a:prstTxWarp>
            <a:spAutoFit/>
          </a:bodyPr>
          <a:lstStyle/>
          <a:p>
            <a:pPr fontAlgn="base">
              <a:spcBef>
                <a:spcPct val="0"/>
              </a:spcBef>
              <a:spcAft>
                <a:spcPct val="0"/>
              </a:spcAft>
            </a:pPr>
            <a:r>
              <a:rPr lang="en-US" sz="1100" dirty="0">
                <a:solidFill>
                  <a:srgbClr val="000000"/>
                </a:solidFill>
                <a:latin typeface="Arial" pitchFamily="34" charset="0"/>
                <a:ea typeface="黑体" pitchFamily="49" charset="-122"/>
                <a:cs typeface="Times" charset="0"/>
              </a:rPr>
              <a:t>Adapted from: </a:t>
            </a:r>
            <a:r>
              <a:rPr lang="en-US" sz="1100" dirty="0" err="1">
                <a:solidFill>
                  <a:srgbClr val="000000"/>
                </a:solidFill>
                <a:latin typeface="Arial" pitchFamily="34" charset="0"/>
                <a:ea typeface="黑体" pitchFamily="49" charset="-122"/>
                <a:cs typeface="Times" charset="0"/>
              </a:rPr>
              <a:t>Inzucchi</a:t>
            </a:r>
            <a:r>
              <a:rPr lang="en-US" sz="1100" dirty="0">
                <a:solidFill>
                  <a:srgbClr val="000000"/>
                </a:solidFill>
                <a:latin typeface="Arial" pitchFamily="34" charset="0"/>
                <a:ea typeface="黑体" pitchFamily="49" charset="-122"/>
                <a:cs typeface="Times" charset="0"/>
              </a:rPr>
              <a:t> SE, Sherwin RS in: </a:t>
            </a:r>
            <a:r>
              <a:rPr lang="en-US" sz="1100" i="1" dirty="0">
                <a:solidFill>
                  <a:srgbClr val="000000"/>
                </a:solidFill>
                <a:latin typeface="Arial" pitchFamily="34" charset="0"/>
                <a:ea typeface="黑体" pitchFamily="49" charset="-122"/>
                <a:cs typeface="Times" charset="0"/>
              </a:rPr>
              <a:t>Cecil Medicine </a:t>
            </a:r>
            <a:r>
              <a:rPr lang="en-US" sz="1100" dirty="0">
                <a:solidFill>
                  <a:srgbClr val="000000"/>
                </a:solidFill>
                <a:latin typeface="Arial" pitchFamily="34" charset="0"/>
                <a:ea typeface="黑体" pitchFamily="49" charset="-122"/>
                <a:cs typeface="Times" charset="0"/>
              </a:rPr>
              <a:t>2011 </a:t>
            </a:r>
          </a:p>
        </p:txBody>
      </p:sp>
      <p:grpSp>
        <p:nvGrpSpPr>
          <p:cNvPr id="6" name="Group 21"/>
          <p:cNvGrpSpPr>
            <a:grpSpLocks/>
          </p:cNvGrpSpPr>
          <p:nvPr/>
        </p:nvGrpSpPr>
        <p:grpSpPr bwMode="auto">
          <a:xfrm>
            <a:off x="6206659" y="5145737"/>
            <a:ext cx="1186637" cy="1228725"/>
            <a:chOff x="3072" y="3408"/>
            <a:chExt cx="1056" cy="912"/>
          </a:xfrm>
        </p:grpSpPr>
        <p:sp>
          <p:nvSpPr>
            <p:cNvPr id="707" name="Oval 22"/>
            <p:cNvSpPr>
              <a:spLocks noChangeArrowheads="1"/>
            </p:cNvSpPr>
            <p:nvPr/>
          </p:nvSpPr>
          <p:spPr bwMode="auto">
            <a:xfrm>
              <a:off x="312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8" name="Oval 23"/>
            <p:cNvSpPr>
              <a:spLocks noChangeArrowheads="1"/>
            </p:cNvSpPr>
            <p:nvPr/>
          </p:nvSpPr>
          <p:spPr bwMode="auto">
            <a:xfrm>
              <a:off x="316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09" name="Oval 24"/>
            <p:cNvSpPr>
              <a:spLocks noChangeArrowheads="1"/>
            </p:cNvSpPr>
            <p:nvPr/>
          </p:nvSpPr>
          <p:spPr bwMode="auto">
            <a:xfrm>
              <a:off x="312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0" name="Oval 2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1" name="Oval 26"/>
            <p:cNvSpPr>
              <a:spLocks noChangeArrowheads="1"/>
            </p:cNvSpPr>
            <p:nvPr/>
          </p:nvSpPr>
          <p:spPr bwMode="auto">
            <a:xfrm>
              <a:off x="321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2" name="Oval 2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3" name="Oval 28"/>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4" name="Oval 29"/>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5" name="Oval 30"/>
            <p:cNvSpPr>
              <a:spLocks noChangeArrowheads="1"/>
            </p:cNvSpPr>
            <p:nvPr/>
          </p:nvSpPr>
          <p:spPr bwMode="auto">
            <a:xfrm>
              <a:off x="321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6" name="Oval 31"/>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7" name="Oval 32"/>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18" name="Oval 33"/>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0" name="Oval 34"/>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1" name="Oval 35"/>
            <p:cNvSpPr>
              <a:spLocks noChangeArrowheads="1"/>
            </p:cNvSpPr>
            <p:nvPr/>
          </p:nvSpPr>
          <p:spPr bwMode="auto">
            <a:xfrm>
              <a:off x="326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2" name="Oval 36"/>
            <p:cNvSpPr>
              <a:spLocks noChangeArrowheads="1"/>
            </p:cNvSpPr>
            <p:nvPr/>
          </p:nvSpPr>
          <p:spPr bwMode="auto">
            <a:xfrm>
              <a:off x="321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3" name="Oval 37"/>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6" name="Oval 38"/>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7" name="Oval 39"/>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8" name="Oval 40"/>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29" name="Oval 4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0" name="Oval 4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1" name="Oval 43"/>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2" name="Oval 44"/>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3" name="Oval 4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4" name="Oval 46"/>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5" name="Oval 47"/>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6" name="Oval 48"/>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7" name="Oval 4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8" name="Oval 50"/>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39" name="Oval 5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0" name="Oval 52"/>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1" name="Oval 53"/>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2" name="Oval 54"/>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3" name="Oval 55"/>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4" name="Oval 56"/>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5" name="Oval 5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6" name="Oval 58"/>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7" name="Oval 59"/>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8" name="Oval 60"/>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49" name="Oval 61"/>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0" name="Oval 62"/>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1" name="Oval 63"/>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2" name="Oval 64"/>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3" name="Oval 65"/>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4" name="Oval 6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5" name="Oval 67"/>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6" name="Oval 68"/>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7" name="Oval 69"/>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8" name="Oval 70"/>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59" name="Oval 71"/>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0" name="Oval 72"/>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1" name="Oval 73"/>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2" name="Oval 74"/>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3" name="Oval 7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4" name="Oval 76"/>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5" name="Oval 77"/>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6" name="Oval 78"/>
            <p:cNvSpPr>
              <a:spLocks noChangeArrowheads="1"/>
            </p:cNvSpPr>
            <p:nvPr/>
          </p:nvSpPr>
          <p:spPr bwMode="auto">
            <a:xfrm>
              <a:off x="355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7" name="Oval 79"/>
            <p:cNvSpPr>
              <a:spLocks noChangeArrowheads="1"/>
            </p:cNvSpPr>
            <p:nvPr/>
          </p:nvSpPr>
          <p:spPr bwMode="auto">
            <a:xfrm>
              <a:off x="307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8" name="Oval 80"/>
            <p:cNvSpPr>
              <a:spLocks noChangeArrowheads="1"/>
            </p:cNvSpPr>
            <p:nvPr/>
          </p:nvSpPr>
          <p:spPr bwMode="auto">
            <a:xfrm>
              <a:off x="312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69" name="Oval 81"/>
            <p:cNvSpPr>
              <a:spLocks noChangeArrowheads="1"/>
            </p:cNvSpPr>
            <p:nvPr/>
          </p:nvSpPr>
          <p:spPr bwMode="auto">
            <a:xfrm>
              <a:off x="307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0" name="Oval 82"/>
            <p:cNvSpPr>
              <a:spLocks noChangeArrowheads="1"/>
            </p:cNvSpPr>
            <p:nvPr/>
          </p:nvSpPr>
          <p:spPr bwMode="auto">
            <a:xfrm>
              <a:off x="312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1" name="Oval 83"/>
            <p:cNvSpPr>
              <a:spLocks noChangeArrowheads="1"/>
            </p:cNvSpPr>
            <p:nvPr/>
          </p:nvSpPr>
          <p:spPr bwMode="auto">
            <a:xfrm>
              <a:off x="316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2" name="Oval 84"/>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3" name="Oval 85"/>
            <p:cNvSpPr>
              <a:spLocks noChangeArrowheads="1"/>
            </p:cNvSpPr>
            <p:nvPr/>
          </p:nvSpPr>
          <p:spPr bwMode="auto">
            <a:xfrm>
              <a:off x="312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4" name="Oval 86"/>
            <p:cNvSpPr>
              <a:spLocks noChangeArrowheads="1"/>
            </p:cNvSpPr>
            <p:nvPr/>
          </p:nvSpPr>
          <p:spPr bwMode="auto">
            <a:xfrm>
              <a:off x="321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5" name="Oval 87"/>
            <p:cNvSpPr>
              <a:spLocks noChangeArrowheads="1"/>
            </p:cNvSpPr>
            <p:nvPr/>
          </p:nvSpPr>
          <p:spPr bwMode="auto">
            <a:xfrm>
              <a:off x="316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6" name="Oval 88"/>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7" name="Oval 89"/>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8" name="Oval 90"/>
            <p:cNvSpPr>
              <a:spLocks noChangeArrowheads="1"/>
            </p:cNvSpPr>
            <p:nvPr/>
          </p:nvSpPr>
          <p:spPr bwMode="auto">
            <a:xfrm>
              <a:off x="316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79" name="Oval 91"/>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0" name="Oval 92"/>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1" name="Oval 93"/>
            <p:cNvSpPr>
              <a:spLocks noChangeArrowheads="1"/>
            </p:cNvSpPr>
            <p:nvPr/>
          </p:nvSpPr>
          <p:spPr bwMode="auto">
            <a:xfrm>
              <a:off x="316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2" name="Oval 94"/>
            <p:cNvSpPr>
              <a:spLocks noChangeArrowheads="1"/>
            </p:cNvSpPr>
            <p:nvPr/>
          </p:nvSpPr>
          <p:spPr bwMode="auto">
            <a:xfrm>
              <a:off x="316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3" name="Oval 95"/>
            <p:cNvSpPr>
              <a:spLocks noChangeArrowheads="1"/>
            </p:cNvSpPr>
            <p:nvPr/>
          </p:nvSpPr>
          <p:spPr bwMode="auto">
            <a:xfrm>
              <a:off x="316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4" name="Oval 96"/>
            <p:cNvSpPr>
              <a:spLocks noChangeArrowheads="1"/>
            </p:cNvSpPr>
            <p:nvPr/>
          </p:nvSpPr>
          <p:spPr bwMode="auto">
            <a:xfrm>
              <a:off x="326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5" name="Oval 97"/>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6" name="Oval 98"/>
            <p:cNvSpPr>
              <a:spLocks noChangeArrowheads="1"/>
            </p:cNvSpPr>
            <p:nvPr/>
          </p:nvSpPr>
          <p:spPr bwMode="auto">
            <a:xfrm>
              <a:off x="321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7" name="Oval 99"/>
            <p:cNvSpPr>
              <a:spLocks noChangeArrowheads="1"/>
            </p:cNvSpPr>
            <p:nvPr/>
          </p:nvSpPr>
          <p:spPr bwMode="auto">
            <a:xfrm>
              <a:off x="326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8" name="Oval 100"/>
            <p:cNvSpPr>
              <a:spLocks noChangeArrowheads="1"/>
            </p:cNvSpPr>
            <p:nvPr/>
          </p:nvSpPr>
          <p:spPr bwMode="auto">
            <a:xfrm>
              <a:off x="321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89" name="Oval 101"/>
            <p:cNvSpPr>
              <a:spLocks noChangeArrowheads="1"/>
            </p:cNvSpPr>
            <p:nvPr/>
          </p:nvSpPr>
          <p:spPr bwMode="auto">
            <a:xfrm>
              <a:off x="326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0" name="Oval 102"/>
            <p:cNvSpPr>
              <a:spLocks noChangeArrowheads="1"/>
            </p:cNvSpPr>
            <p:nvPr/>
          </p:nvSpPr>
          <p:spPr bwMode="auto">
            <a:xfrm>
              <a:off x="331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1" name="Oval 103"/>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2" name="Oval 104"/>
            <p:cNvSpPr>
              <a:spLocks noChangeArrowheads="1"/>
            </p:cNvSpPr>
            <p:nvPr/>
          </p:nvSpPr>
          <p:spPr bwMode="auto">
            <a:xfrm>
              <a:off x="326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3" name="Oval 105"/>
            <p:cNvSpPr>
              <a:spLocks noChangeArrowheads="1"/>
            </p:cNvSpPr>
            <p:nvPr/>
          </p:nvSpPr>
          <p:spPr bwMode="auto">
            <a:xfrm>
              <a:off x="3360"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4" name="Oval 106"/>
            <p:cNvSpPr>
              <a:spLocks noChangeArrowheads="1"/>
            </p:cNvSpPr>
            <p:nvPr/>
          </p:nvSpPr>
          <p:spPr bwMode="auto">
            <a:xfrm>
              <a:off x="331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5" name="Oval 107"/>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6" name="Oval 108"/>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7" name="Oval 109"/>
            <p:cNvSpPr>
              <a:spLocks noChangeArrowheads="1"/>
            </p:cNvSpPr>
            <p:nvPr/>
          </p:nvSpPr>
          <p:spPr bwMode="auto">
            <a:xfrm>
              <a:off x="3312"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8" name="Oval 110"/>
            <p:cNvSpPr>
              <a:spLocks noChangeArrowheads="1"/>
            </p:cNvSpPr>
            <p:nvPr/>
          </p:nvSpPr>
          <p:spPr bwMode="auto">
            <a:xfrm>
              <a:off x="3408"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799" name="Oval 111"/>
            <p:cNvSpPr>
              <a:spLocks noChangeArrowheads="1"/>
            </p:cNvSpPr>
            <p:nvPr/>
          </p:nvSpPr>
          <p:spPr bwMode="auto">
            <a:xfrm>
              <a:off x="3360"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0" name="Oval 112"/>
            <p:cNvSpPr>
              <a:spLocks noChangeArrowheads="1"/>
            </p:cNvSpPr>
            <p:nvPr/>
          </p:nvSpPr>
          <p:spPr bwMode="auto">
            <a:xfrm>
              <a:off x="331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1" name="Oval 113"/>
            <p:cNvSpPr>
              <a:spLocks noChangeArrowheads="1"/>
            </p:cNvSpPr>
            <p:nvPr/>
          </p:nvSpPr>
          <p:spPr bwMode="auto">
            <a:xfrm>
              <a:off x="3312" y="412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2" name="Oval 114"/>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3" name="Oval 115"/>
            <p:cNvSpPr>
              <a:spLocks noChangeArrowheads="1"/>
            </p:cNvSpPr>
            <p:nvPr/>
          </p:nvSpPr>
          <p:spPr bwMode="auto">
            <a:xfrm>
              <a:off x="340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4" name="Oval 116"/>
            <p:cNvSpPr>
              <a:spLocks noChangeArrowheads="1"/>
            </p:cNvSpPr>
            <p:nvPr/>
          </p:nvSpPr>
          <p:spPr bwMode="auto">
            <a:xfrm>
              <a:off x="3456"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5" name="Oval 117"/>
            <p:cNvSpPr>
              <a:spLocks noChangeArrowheads="1"/>
            </p:cNvSpPr>
            <p:nvPr/>
          </p:nvSpPr>
          <p:spPr bwMode="auto">
            <a:xfrm>
              <a:off x="321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6" name="Oval 118"/>
            <p:cNvSpPr>
              <a:spLocks noChangeArrowheads="1"/>
            </p:cNvSpPr>
            <p:nvPr/>
          </p:nvSpPr>
          <p:spPr bwMode="auto">
            <a:xfrm>
              <a:off x="327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7" name="Oval 119"/>
            <p:cNvSpPr>
              <a:spLocks noChangeArrowheads="1"/>
            </p:cNvSpPr>
            <p:nvPr/>
          </p:nvSpPr>
          <p:spPr bwMode="auto">
            <a:xfrm>
              <a:off x="321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8" name="Oval 120"/>
            <p:cNvSpPr>
              <a:spLocks noChangeArrowheads="1"/>
            </p:cNvSpPr>
            <p:nvPr/>
          </p:nvSpPr>
          <p:spPr bwMode="auto">
            <a:xfrm>
              <a:off x="327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09" name="Oval 121"/>
            <p:cNvSpPr>
              <a:spLocks noChangeArrowheads="1"/>
            </p:cNvSpPr>
            <p:nvPr/>
          </p:nvSpPr>
          <p:spPr bwMode="auto">
            <a:xfrm>
              <a:off x="333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0" name="Oval 122"/>
            <p:cNvSpPr>
              <a:spLocks noChangeArrowheads="1"/>
            </p:cNvSpPr>
            <p:nvPr/>
          </p:nvSpPr>
          <p:spPr bwMode="auto">
            <a:xfrm>
              <a:off x="340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1" name="Oval 123"/>
            <p:cNvSpPr>
              <a:spLocks noChangeArrowheads="1"/>
            </p:cNvSpPr>
            <p:nvPr/>
          </p:nvSpPr>
          <p:spPr bwMode="auto">
            <a:xfrm>
              <a:off x="327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2" name="Oval 124"/>
            <p:cNvSpPr>
              <a:spLocks noChangeArrowheads="1"/>
            </p:cNvSpPr>
            <p:nvPr/>
          </p:nvSpPr>
          <p:spPr bwMode="auto">
            <a:xfrm>
              <a:off x="340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3" name="Oval 125"/>
            <p:cNvSpPr>
              <a:spLocks noChangeArrowheads="1"/>
            </p:cNvSpPr>
            <p:nvPr/>
          </p:nvSpPr>
          <p:spPr bwMode="auto">
            <a:xfrm>
              <a:off x="333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4" name="Oval 126"/>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5" name="Oval 127"/>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6" name="Oval 128"/>
            <p:cNvSpPr>
              <a:spLocks noChangeArrowheads="1"/>
            </p:cNvSpPr>
            <p:nvPr/>
          </p:nvSpPr>
          <p:spPr bwMode="auto">
            <a:xfrm>
              <a:off x="333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7" name="Oval 129"/>
            <p:cNvSpPr>
              <a:spLocks noChangeArrowheads="1"/>
            </p:cNvSpPr>
            <p:nvPr/>
          </p:nvSpPr>
          <p:spPr bwMode="auto">
            <a:xfrm>
              <a:off x="3463"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8" name="Oval 130"/>
            <p:cNvSpPr>
              <a:spLocks noChangeArrowheads="1"/>
            </p:cNvSpPr>
            <p:nvPr/>
          </p:nvSpPr>
          <p:spPr bwMode="auto">
            <a:xfrm>
              <a:off x="340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19" name="Oval 131"/>
            <p:cNvSpPr>
              <a:spLocks noChangeArrowheads="1"/>
            </p:cNvSpPr>
            <p:nvPr/>
          </p:nvSpPr>
          <p:spPr bwMode="auto">
            <a:xfrm>
              <a:off x="333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0" name="Oval 132"/>
            <p:cNvSpPr>
              <a:spLocks noChangeArrowheads="1"/>
            </p:cNvSpPr>
            <p:nvPr/>
          </p:nvSpPr>
          <p:spPr bwMode="auto">
            <a:xfrm>
              <a:off x="333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1" name="Oval 133"/>
            <p:cNvSpPr>
              <a:spLocks noChangeArrowheads="1"/>
            </p:cNvSpPr>
            <p:nvPr/>
          </p:nvSpPr>
          <p:spPr bwMode="auto">
            <a:xfrm>
              <a:off x="333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2" name="Oval 134"/>
            <p:cNvSpPr>
              <a:spLocks noChangeArrowheads="1"/>
            </p:cNvSpPr>
            <p:nvPr/>
          </p:nvSpPr>
          <p:spPr bwMode="auto">
            <a:xfrm>
              <a:off x="3463"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3" name="Oval 135"/>
            <p:cNvSpPr>
              <a:spLocks noChangeArrowheads="1"/>
            </p:cNvSpPr>
            <p:nvPr/>
          </p:nvSpPr>
          <p:spPr bwMode="auto">
            <a:xfrm>
              <a:off x="352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4" name="Oval 136"/>
            <p:cNvSpPr>
              <a:spLocks noChangeArrowheads="1"/>
            </p:cNvSpPr>
            <p:nvPr/>
          </p:nvSpPr>
          <p:spPr bwMode="auto">
            <a:xfrm>
              <a:off x="331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5" name="Oval 137"/>
            <p:cNvSpPr>
              <a:spLocks noChangeArrowheads="1"/>
            </p:cNvSpPr>
            <p:nvPr/>
          </p:nvSpPr>
          <p:spPr bwMode="auto">
            <a:xfrm>
              <a:off x="3374"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6" name="Oval 138"/>
            <p:cNvSpPr>
              <a:spLocks noChangeArrowheads="1"/>
            </p:cNvSpPr>
            <p:nvPr/>
          </p:nvSpPr>
          <p:spPr bwMode="auto">
            <a:xfrm>
              <a:off x="331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7" name="Oval 139"/>
            <p:cNvSpPr>
              <a:spLocks noChangeArrowheads="1"/>
            </p:cNvSpPr>
            <p:nvPr/>
          </p:nvSpPr>
          <p:spPr bwMode="auto">
            <a:xfrm>
              <a:off x="3374"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8" name="Oval 140"/>
            <p:cNvSpPr>
              <a:spLocks noChangeArrowheads="1"/>
            </p:cNvSpPr>
            <p:nvPr/>
          </p:nvSpPr>
          <p:spPr bwMode="auto">
            <a:xfrm>
              <a:off x="343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29" name="Oval 141"/>
            <p:cNvSpPr>
              <a:spLocks noChangeArrowheads="1"/>
            </p:cNvSpPr>
            <p:nvPr/>
          </p:nvSpPr>
          <p:spPr bwMode="auto">
            <a:xfrm>
              <a:off x="349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0" name="Oval 142"/>
            <p:cNvSpPr>
              <a:spLocks noChangeArrowheads="1"/>
            </p:cNvSpPr>
            <p:nvPr/>
          </p:nvSpPr>
          <p:spPr bwMode="auto">
            <a:xfrm>
              <a:off x="3374"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1" name="Oval 143"/>
            <p:cNvSpPr>
              <a:spLocks noChangeArrowheads="1"/>
            </p:cNvSpPr>
            <p:nvPr/>
          </p:nvSpPr>
          <p:spPr bwMode="auto">
            <a:xfrm>
              <a:off x="349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2" name="Oval 144"/>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3" name="Oval 145"/>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4" name="Oval 146"/>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5" name="Oval 147"/>
            <p:cNvSpPr>
              <a:spLocks noChangeArrowheads="1"/>
            </p:cNvSpPr>
            <p:nvPr/>
          </p:nvSpPr>
          <p:spPr bwMode="auto">
            <a:xfrm>
              <a:off x="343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6" name="Oval 148"/>
            <p:cNvSpPr>
              <a:spLocks noChangeArrowheads="1"/>
            </p:cNvSpPr>
            <p:nvPr/>
          </p:nvSpPr>
          <p:spPr bwMode="auto">
            <a:xfrm>
              <a:off x="3559"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7" name="Oval 149"/>
            <p:cNvSpPr>
              <a:spLocks noChangeArrowheads="1"/>
            </p:cNvSpPr>
            <p:nvPr/>
          </p:nvSpPr>
          <p:spPr bwMode="auto">
            <a:xfrm>
              <a:off x="349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8" name="Oval 150"/>
            <p:cNvSpPr>
              <a:spLocks noChangeArrowheads="1"/>
            </p:cNvSpPr>
            <p:nvPr/>
          </p:nvSpPr>
          <p:spPr bwMode="auto">
            <a:xfrm>
              <a:off x="343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39" name="Oval 151"/>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0" name="Oval 152"/>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1" name="Oval 153"/>
            <p:cNvSpPr>
              <a:spLocks noChangeArrowheads="1"/>
            </p:cNvSpPr>
            <p:nvPr/>
          </p:nvSpPr>
          <p:spPr bwMode="auto">
            <a:xfrm>
              <a:off x="355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2" name="Oval 154"/>
            <p:cNvSpPr>
              <a:spLocks noChangeArrowheads="1"/>
            </p:cNvSpPr>
            <p:nvPr/>
          </p:nvSpPr>
          <p:spPr bwMode="auto">
            <a:xfrm>
              <a:off x="3621"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3" name="Oval 155"/>
            <p:cNvSpPr>
              <a:spLocks noChangeArrowheads="1"/>
            </p:cNvSpPr>
            <p:nvPr/>
          </p:nvSpPr>
          <p:spPr bwMode="auto">
            <a:xfrm>
              <a:off x="3408"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4" name="Oval 156"/>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5" name="Oval 157"/>
            <p:cNvSpPr>
              <a:spLocks noChangeArrowheads="1"/>
            </p:cNvSpPr>
            <p:nvPr/>
          </p:nvSpPr>
          <p:spPr bwMode="auto">
            <a:xfrm>
              <a:off x="340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6" name="Oval 158"/>
            <p:cNvSpPr>
              <a:spLocks noChangeArrowheads="1"/>
            </p:cNvSpPr>
            <p:nvPr/>
          </p:nvSpPr>
          <p:spPr bwMode="auto">
            <a:xfrm>
              <a:off x="347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7" name="Oval 159"/>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8" name="Oval 160"/>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49" name="Oval 161"/>
            <p:cNvSpPr>
              <a:spLocks noChangeArrowheads="1"/>
            </p:cNvSpPr>
            <p:nvPr/>
          </p:nvSpPr>
          <p:spPr bwMode="auto">
            <a:xfrm>
              <a:off x="347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0" name="Oval 162"/>
            <p:cNvSpPr>
              <a:spLocks noChangeArrowheads="1"/>
            </p:cNvSpPr>
            <p:nvPr/>
          </p:nvSpPr>
          <p:spPr bwMode="auto">
            <a:xfrm>
              <a:off x="359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1" name="Oval 163"/>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2" name="Oval 164"/>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3" name="Oval 165"/>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4" name="Oval 166"/>
            <p:cNvSpPr>
              <a:spLocks noChangeArrowheads="1"/>
            </p:cNvSpPr>
            <p:nvPr/>
          </p:nvSpPr>
          <p:spPr bwMode="auto">
            <a:xfrm>
              <a:off x="353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5" name="Oval 167"/>
            <p:cNvSpPr>
              <a:spLocks noChangeArrowheads="1"/>
            </p:cNvSpPr>
            <p:nvPr/>
          </p:nvSpPr>
          <p:spPr bwMode="auto">
            <a:xfrm>
              <a:off x="365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6" name="Oval 168"/>
            <p:cNvSpPr>
              <a:spLocks noChangeArrowheads="1"/>
            </p:cNvSpPr>
            <p:nvPr/>
          </p:nvSpPr>
          <p:spPr bwMode="auto">
            <a:xfrm>
              <a:off x="359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7" name="Oval 169"/>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8" name="Oval 170"/>
            <p:cNvSpPr>
              <a:spLocks noChangeArrowheads="1"/>
            </p:cNvSpPr>
            <p:nvPr/>
          </p:nvSpPr>
          <p:spPr bwMode="auto">
            <a:xfrm>
              <a:off x="353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59" name="Oval 171"/>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0" name="Oval 172"/>
            <p:cNvSpPr>
              <a:spLocks noChangeArrowheads="1"/>
            </p:cNvSpPr>
            <p:nvPr/>
          </p:nvSpPr>
          <p:spPr bwMode="auto">
            <a:xfrm>
              <a:off x="3655"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1" name="Oval 173"/>
            <p:cNvSpPr>
              <a:spLocks noChangeArrowheads="1"/>
            </p:cNvSpPr>
            <p:nvPr/>
          </p:nvSpPr>
          <p:spPr bwMode="auto">
            <a:xfrm>
              <a:off x="371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2" name="Oval 174"/>
            <p:cNvSpPr>
              <a:spLocks noChangeArrowheads="1"/>
            </p:cNvSpPr>
            <p:nvPr/>
          </p:nvSpPr>
          <p:spPr bwMode="auto">
            <a:xfrm>
              <a:off x="3168"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3" name="Oval 175"/>
            <p:cNvSpPr>
              <a:spLocks noChangeArrowheads="1"/>
            </p:cNvSpPr>
            <p:nvPr/>
          </p:nvSpPr>
          <p:spPr bwMode="auto">
            <a:xfrm>
              <a:off x="3230"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4" name="Oval 176"/>
            <p:cNvSpPr>
              <a:spLocks noChangeArrowheads="1"/>
            </p:cNvSpPr>
            <p:nvPr/>
          </p:nvSpPr>
          <p:spPr bwMode="auto">
            <a:xfrm>
              <a:off x="316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5" name="Oval 177"/>
            <p:cNvSpPr>
              <a:spLocks noChangeArrowheads="1"/>
            </p:cNvSpPr>
            <p:nvPr/>
          </p:nvSpPr>
          <p:spPr bwMode="auto">
            <a:xfrm>
              <a:off x="3230"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6" name="Oval 178"/>
            <p:cNvSpPr>
              <a:spLocks noChangeArrowheads="1"/>
            </p:cNvSpPr>
            <p:nvPr/>
          </p:nvSpPr>
          <p:spPr bwMode="auto">
            <a:xfrm>
              <a:off x="329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7" name="Oval 179"/>
            <p:cNvSpPr>
              <a:spLocks noChangeArrowheads="1"/>
            </p:cNvSpPr>
            <p:nvPr/>
          </p:nvSpPr>
          <p:spPr bwMode="auto">
            <a:xfrm>
              <a:off x="335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8" name="Oval 180"/>
            <p:cNvSpPr>
              <a:spLocks noChangeArrowheads="1"/>
            </p:cNvSpPr>
            <p:nvPr/>
          </p:nvSpPr>
          <p:spPr bwMode="auto">
            <a:xfrm>
              <a:off x="3230"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69" name="Oval 181"/>
            <p:cNvSpPr>
              <a:spLocks noChangeArrowheads="1"/>
            </p:cNvSpPr>
            <p:nvPr/>
          </p:nvSpPr>
          <p:spPr bwMode="auto">
            <a:xfrm>
              <a:off x="335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0" name="Oval 182"/>
            <p:cNvSpPr>
              <a:spLocks noChangeArrowheads="1"/>
            </p:cNvSpPr>
            <p:nvPr/>
          </p:nvSpPr>
          <p:spPr bwMode="auto">
            <a:xfrm>
              <a:off x="329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1" name="Oval 183"/>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2" name="Oval 184"/>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3" name="Oval 185"/>
            <p:cNvSpPr>
              <a:spLocks noChangeArrowheads="1"/>
            </p:cNvSpPr>
            <p:nvPr/>
          </p:nvSpPr>
          <p:spPr bwMode="auto">
            <a:xfrm>
              <a:off x="329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4" name="Oval 186"/>
            <p:cNvSpPr>
              <a:spLocks noChangeArrowheads="1"/>
            </p:cNvSpPr>
            <p:nvPr/>
          </p:nvSpPr>
          <p:spPr bwMode="auto">
            <a:xfrm>
              <a:off x="341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5" name="Oval 187"/>
            <p:cNvSpPr>
              <a:spLocks noChangeArrowheads="1"/>
            </p:cNvSpPr>
            <p:nvPr/>
          </p:nvSpPr>
          <p:spPr bwMode="auto">
            <a:xfrm>
              <a:off x="335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6" name="Oval 188"/>
            <p:cNvSpPr>
              <a:spLocks noChangeArrowheads="1"/>
            </p:cNvSpPr>
            <p:nvPr/>
          </p:nvSpPr>
          <p:spPr bwMode="auto">
            <a:xfrm>
              <a:off x="329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7" name="Oval 189"/>
            <p:cNvSpPr>
              <a:spLocks noChangeArrowheads="1"/>
            </p:cNvSpPr>
            <p:nvPr/>
          </p:nvSpPr>
          <p:spPr bwMode="auto">
            <a:xfrm>
              <a:off x="3291"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8" name="Oval 190"/>
            <p:cNvSpPr>
              <a:spLocks noChangeArrowheads="1"/>
            </p:cNvSpPr>
            <p:nvPr/>
          </p:nvSpPr>
          <p:spPr bwMode="auto">
            <a:xfrm>
              <a:off x="329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79" name="Oval 191"/>
            <p:cNvSpPr>
              <a:spLocks noChangeArrowheads="1"/>
            </p:cNvSpPr>
            <p:nvPr/>
          </p:nvSpPr>
          <p:spPr bwMode="auto">
            <a:xfrm>
              <a:off x="3415"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0" name="Oval 192"/>
            <p:cNvSpPr>
              <a:spLocks noChangeArrowheads="1"/>
            </p:cNvSpPr>
            <p:nvPr/>
          </p:nvSpPr>
          <p:spPr bwMode="auto">
            <a:xfrm>
              <a:off x="3477"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1" name="Oval 193"/>
            <p:cNvSpPr>
              <a:spLocks noChangeArrowheads="1"/>
            </p:cNvSpPr>
            <p:nvPr/>
          </p:nvSpPr>
          <p:spPr bwMode="auto">
            <a:xfrm>
              <a:off x="331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2" name="Oval 194"/>
            <p:cNvSpPr>
              <a:spLocks noChangeArrowheads="1"/>
            </p:cNvSpPr>
            <p:nvPr/>
          </p:nvSpPr>
          <p:spPr bwMode="auto">
            <a:xfrm>
              <a:off x="3374"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3" name="Oval 195"/>
            <p:cNvSpPr>
              <a:spLocks noChangeArrowheads="1"/>
            </p:cNvSpPr>
            <p:nvPr/>
          </p:nvSpPr>
          <p:spPr bwMode="auto">
            <a:xfrm>
              <a:off x="3312"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4" name="Oval 196"/>
            <p:cNvSpPr>
              <a:spLocks noChangeArrowheads="1"/>
            </p:cNvSpPr>
            <p:nvPr/>
          </p:nvSpPr>
          <p:spPr bwMode="auto">
            <a:xfrm>
              <a:off x="3374"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5" name="Oval 197"/>
            <p:cNvSpPr>
              <a:spLocks noChangeArrowheads="1"/>
            </p:cNvSpPr>
            <p:nvPr/>
          </p:nvSpPr>
          <p:spPr bwMode="auto">
            <a:xfrm>
              <a:off x="3435"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6" name="Oval 198"/>
            <p:cNvSpPr>
              <a:spLocks noChangeArrowheads="1"/>
            </p:cNvSpPr>
            <p:nvPr/>
          </p:nvSpPr>
          <p:spPr bwMode="auto">
            <a:xfrm>
              <a:off x="349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7" name="Oval 199"/>
            <p:cNvSpPr>
              <a:spLocks noChangeArrowheads="1"/>
            </p:cNvSpPr>
            <p:nvPr/>
          </p:nvSpPr>
          <p:spPr bwMode="auto">
            <a:xfrm>
              <a:off x="3374"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8" name="Oval 200"/>
            <p:cNvSpPr>
              <a:spLocks noChangeArrowheads="1"/>
            </p:cNvSpPr>
            <p:nvPr/>
          </p:nvSpPr>
          <p:spPr bwMode="auto">
            <a:xfrm>
              <a:off x="349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89" name="Oval 201"/>
            <p:cNvSpPr>
              <a:spLocks noChangeArrowheads="1"/>
            </p:cNvSpPr>
            <p:nvPr/>
          </p:nvSpPr>
          <p:spPr bwMode="auto">
            <a:xfrm>
              <a:off x="343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0" name="Oval 202"/>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1" name="Oval 203"/>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2" name="Oval 204"/>
            <p:cNvSpPr>
              <a:spLocks noChangeArrowheads="1"/>
            </p:cNvSpPr>
            <p:nvPr/>
          </p:nvSpPr>
          <p:spPr bwMode="auto">
            <a:xfrm>
              <a:off x="3435"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3" name="Oval 205"/>
            <p:cNvSpPr>
              <a:spLocks noChangeArrowheads="1"/>
            </p:cNvSpPr>
            <p:nvPr/>
          </p:nvSpPr>
          <p:spPr bwMode="auto">
            <a:xfrm>
              <a:off x="3559"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4" name="Oval 206"/>
            <p:cNvSpPr>
              <a:spLocks noChangeArrowheads="1"/>
            </p:cNvSpPr>
            <p:nvPr/>
          </p:nvSpPr>
          <p:spPr bwMode="auto">
            <a:xfrm>
              <a:off x="349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5" name="Oval 207"/>
            <p:cNvSpPr>
              <a:spLocks noChangeArrowheads="1"/>
            </p:cNvSpPr>
            <p:nvPr/>
          </p:nvSpPr>
          <p:spPr bwMode="auto">
            <a:xfrm>
              <a:off x="3435"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6" name="Oval 208"/>
            <p:cNvSpPr>
              <a:spLocks noChangeArrowheads="1"/>
            </p:cNvSpPr>
            <p:nvPr/>
          </p:nvSpPr>
          <p:spPr bwMode="auto">
            <a:xfrm>
              <a:off x="3435" y="422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7" name="Oval 209"/>
            <p:cNvSpPr>
              <a:spLocks noChangeArrowheads="1"/>
            </p:cNvSpPr>
            <p:nvPr/>
          </p:nvSpPr>
          <p:spPr bwMode="auto">
            <a:xfrm>
              <a:off x="343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8" name="Oval 210"/>
            <p:cNvSpPr>
              <a:spLocks noChangeArrowheads="1"/>
            </p:cNvSpPr>
            <p:nvPr/>
          </p:nvSpPr>
          <p:spPr bwMode="auto">
            <a:xfrm>
              <a:off x="3559"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899" name="Oval 211"/>
            <p:cNvSpPr>
              <a:spLocks noChangeArrowheads="1"/>
            </p:cNvSpPr>
            <p:nvPr/>
          </p:nvSpPr>
          <p:spPr bwMode="auto">
            <a:xfrm>
              <a:off x="3621" y="412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0" name="Oval 212"/>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1" name="Oval 213"/>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2" name="Oval 214"/>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3" name="Oval 215"/>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4" name="Oval 216"/>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5" name="Oval 217"/>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6" name="Oval 218"/>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7" name="Oval 219"/>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8" name="Oval 220"/>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09" name="Oval 221"/>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0" name="Oval 222"/>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1" name="Oval 223"/>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2" name="Oval 224"/>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3" name="Oval 225"/>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4" name="Oval 226"/>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5" name="Oval 227"/>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6" name="Oval 228"/>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7" name="Oval 229"/>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8" name="Oval 230"/>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19" name="Oval 231"/>
            <p:cNvSpPr>
              <a:spLocks noChangeArrowheads="1"/>
            </p:cNvSpPr>
            <p:nvPr/>
          </p:nvSpPr>
          <p:spPr bwMode="auto">
            <a:xfrm>
              <a:off x="3216"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0" name="Oval 232"/>
            <p:cNvSpPr>
              <a:spLocks noChangeArrowheads="1"/>
            </p:cNvSpPr>
            <p:nvPr/>
          </p:nvSpPr>
          <p:spPr bwMode="auto">
            <a:xfrm>
              <a:off x="326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1" name="Oval 233"/>
            <p:cNvSpPr>
              <a:spLocks noChangeArrowheads="1"/>
            </p:cNvSpPr>
            <p:nvPr/>
          </p:nvSpPr>
          <p:spPr bwMode="auto">
            <a:xfrm>
              <a:off x="321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2" name="Oval 23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3" name="Oval 235"/>
            <p:cNvSpPr>
              <a:spLocks noChangeArrowheads="1"/>
            </p:cNvSpPr>
            <p:nvPr/>
          </p:nvSpPr>
          <p:spPr bwMode="auto">
            <a:xfrm>
              <a:off x="331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4" name="Oval 23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5" name="Oval 237"/>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6" name="Oval 238"/>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7" name="Oval 239"/>
            <p:cNvSpPr>
              <a:spLocks noChangeArrowheads="1"/>
            </p:cNvSpPr>
            <p:nvPr/>
          </p:nvSpPr>
          <p:spPr bwMode="auto">
            <a:xfrm>
              <a:off x="3312"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8" name="Oval 240"/>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29" name="Oval 241"/>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0" name="Oval 242"/>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1" name="Oval 243"/>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2" name="Oval 244"/>
            <p:cNvSpPr>
              <a:spLocks noChangeArrowheads="1"/>
            </p:cNvSpPr>
            <p:nvPr/>
          </p:nvSpPr>
          <p:spPr bwMode="auto">
            <a:xfrm>
              <a:off x="336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3" name="Oval 245"/>
            <p:cNvSpPr>
              <a:spLocks noChangeArrowheads="1"/>
            </p:cNvSpPr>
            <p:nvPr/>
          </p:nvSpPr>
          <p:spPr bwMode="auto">
            <a:xfrm>
              <a:off x="331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4" name="Oval 246"/>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5" name="Oval 247"/>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6" name="Oval 248"/>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7" name="Oval 249"/>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8" name="Oval 250"/>
            <p:cNvSpPr>
              <a:spLocks noChangeArrowheads="1"/>
            </p:cNvSpPr>
            <p:nvPr/>
          </p:nvSpPr>
          <p:spPr bwMode="auto">
            <a:xfrm>
              <a:off x="3312"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39" name="Oval 251"/>
            <p:cNvSpPr>
              <a:spLocks noChangeArrowheads="1"/>
            </p:cNvSpPr>
            <p:nvPr/>
          </p:nvSpPr>
          <p:spPr bwMode="auto">
            <a:xfrm>
              <a:off x="3360"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0" name="Oval 252"/>
            <p:cNvSpPr>
              <a:spLocks noChangeArrowheads="1"/>
            </p:cNvSpPr>
            <p:nvPr/>
          </p:nvSpPr>
          <p:spPr bwMode="auto">
            <a:xfrm>
              <a:off x="3312"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1" name="Oval 253"/>
            <p:cNvSpPr>
              <a:spLocks noChangeArrowheads="1"/>
            </p:cNvSpPr>
            <p:nvPr/>
          </p:nvSpPr>
          <p:spPr bwMode="auto">
            <a:xfrm>
              <a:off x="3360"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2" name="Oval 254"/>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3" name="Oval 255"/>
            <p:cNvSpPr>
              <a:spLocks noChangeArrowheads="1"/>
            </p:cNvSpPr>
            <p:nvPr/>
          </p:nvSpPr>
          <p:spPr bwMode="auto">
            <a:xfrm>
              <a:off x="3456"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4" name="Oval 256"/>
            <p:cNvSpPr>
              <a:spLocks noChangeArrowheads="1"/>
            </p:cNvSpPr>
            <p:nvPr/>
          </p:nvSpPr>
          <p:spPr bwMode="auto">
            <a:xfrm>
              <a:off x="3360"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5" name="Oval 257"/>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6" name="Oval 258"/>
            <p:cNvSpPr>
              <a:spLocks noChangeArrowheads="1"/>
            </p:cNvSpPr>
            <p:nvPr/>
          </p:nvSpPr>
          <p:spPr bwMode="auto">
            <a:xfrm>
              <a:off x="3408" y="345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7" name="Oval 259"/>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8" name="Oval 26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49" name="Oval 261"/>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0" name="Oval 262"/>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1" name="Oval 263"/>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2" name="Oval 264"/>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3" name="Oval 265"/>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4" name="Oval 266"/>
            <p:cNvSpPr>
              <a:spLocks noChangeArrowheads="1"/>
            </p:cNvSpPr>
            <p:nvPr/>
          </p:nvSpPr>
          <p:spPr bwMode="auto">
            <a:xfrm>
              <a:off x="3408" y="340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5" name="Oval 267"/>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6" name="Oval 268"/>
            <p:cNvSpPr>
              <a:spLocks noChangeArrowheads="1"/>
            </p:cNvSpPr>
            <p:nvPr/>
          </p:nvSpPr>
          <p:spPr bwMode="auto">
            <a:xfrm>
              <a:off x="3552"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7" name="Oval 269"/>
            <p:cNvSpPr>
              <a:spLocks noChangeArrowheads="1"/>
            </p:cNvSpPr>
            <p:nvPr/>
          </p:nvSpPr>
          <p:spPr bwMode="auto">
            <a:xfrm>
              <a:off x="3408"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8" name="Oval 270"/>
            <p:cNvSpPr>
              <a:spLocks noChangeArrowheads="1"/>
            </p:cNvSpPr>
            <p:nvPr/>
          </p:nvSpPr>
          <p:spPr bwMode="auto">
            <a:xfrm>
              <a:off x="3456"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59" name="Oval 271"/>
            <p:cNvSpPr>
              <a:spLocks noChangeArrowheads="1"/>
            </p:cNvSpPr>
            <p:nvPr/>
          </p:nvSpPr>
          <p:spPr bwMode="auto">
            <a:xfrm>
              <a:off x="340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0" name="Oval 272"/>
            <p:cNvSpPr>
              <a:spLocks noChangeArrowheads="1"/>
            </p:cNvSpPr>
            <p:nvPr/>
          </p:nvSpPr>
          <p:spPr bwMode="auto">
            <a:xfrm>
              <a:off x="345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1" name="Oval 273"/>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2" name="Oval 274"/>
            <p:cNvSpPr>
              <a:spLocks noChangeArrowheads="1"/>
            </p:cNvSpPr>
            <p:nvPr/>
          </p:nvSpPr>
          <p:spPr bwMode="auto">
            <a:xfrm>
              <a:off x="3552"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3" name="Oval 275"/>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4" name="Oval 276"/>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5" name="Oval 277"/>
            <p:cNvSpPr>
              <a:spLocks noChangeArrowheads="1"/>
            </p:cNvSpPr>
            <p:nvPr/>
          </p:nvSpPr>
          <p:spPr bwMode="auto">
            <a:xfrm>
              <a:off x="350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6" name="Oval 278"/>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7" name="Oval 279"/>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8" name="Oval 280"/>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69" name="Oval 281"/>
            <p:cNvSpPr>
              <a:spLocks noChangeArrowheads="1"/>
            </p:cNvSpPr>
            <p:nvPr/>
          </p:nvSpPr>
          <p:spPr bwMode="auto">
            <a:xfrm>
              <a:off x="360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0" name="Oval 282"/>
            <p:cNvSpPr>
              <a:spLocks noChangeArrowheads="1"/>
            </p:cNvSpPr>
            <p:nvPr/>
          </p:nvSpPr>
          <p:spPr bwMode="auto">
            <a:xfrm>
              <a:off x="355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1" name="Oval 283"/>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2" name="Oval 28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3" name="Oval 285"/>
            <p:cNvSpPr>
              <a:spLocks noChangeArrowheads="1"/>
            </p:cNvSpPr>
            <p:nvPr/>
          </p:nvSpPr>
          <p:spPr bwMode="auto">
            <a:xfrm>
              <a:off x="3504" y="350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4" name="Oval 286"/>
            <p:cNvSpPr>
              <a:spLocks noChangeArrowheads="1"/>
            </p:cNvSpPr>
            <p:nvPr/>
          </p:nvSpPr>
          <p:spPr bwMode="auto">
            <a:xfrm>
              <a:off x="3600"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5" name="Oval 287"/>
            <p:cNvSpPr>
              <a:spLocks noChangeArrowheads="1"/>
            </p:cNvSpPr>
            <p:nvPr/>
          </p:nvSpPr>
          <p:spPr bwMode="auto">
            <a:xfrm>
              <a:off x="364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6" name="Oval 288"/>
            <p:cNvSpPr>
              <a:spLocks noChangeArrowheads="1"/>
            </p:cNvSpPr>
            <p:nvPr/>
          </p:nvSpPr>
          <p:spPr bwMode="auto">
            <a:xfrm>
              <a:off x="3168"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7" name="Oval 289"/>
            <p:cNvSpPr>
              <a:spLocks noChangeArrowheads="1"/>
            </p:cNvSpPr>
            <p:nvPr/>
          </p:nvSpPr>
          <p:spPr bwMode="auto">
            <a:xfrm>
              <a:off x="3216"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8" name="Oval 290"/>
            <p:cNvSpPr>
              <a:spLocks noChangeArrowheads="1"/>
            </p:cNvSpPr>
            <p:nvPr/>
          </p:nvSpPr>
          <p:spPr bwMode="auto">
            <a:xfrm>
              <a:off x="316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79" name="Oval 291"/>
            <p:cNvSpPr>
              <a:spLocks noChangeArrowheads="1"/>
            </p:cNvSpPr>
            <p:nvPr/>
          </p:nvSpPr>
          <p:spPr bwMode="auto">
            <a:xfrm>
              <a:off x="321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0" name="Oval 292"/>
            <p:cNvSpPr>
              <a:spLocks noChangeArrowheads="1"/>
            </p:cNvSpPr>
            <p:nvPr/>
          </p:nvSpPr>
          <p:spPr bwMode="auto">
            <a:xfrm>
              <a:off x="326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1" name="Oval 293"/>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2" name="Oval 294"/>
            <p:cNvSpPr>
              <a:spLocks noChangeArrowheads="1"/>
            </p:cNvSpPr>
            <p:nvPr/>
          </p:nvSpPr>
          <p:spPr bwMode="auto">
            <a:xfrm>
              <a:off x="321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3" name="Oval 295"/>
            <p:cNvSpPr>
              <a:spLocks noChangeArrowheads="1"/>
            </p:cNvSpPr>
            <p:nvPr/>
          </p:nvSpPr>
          <p:spPr bwMode="auto">
            <a:xfrm>
              <a:off x="331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4" name="Oval 296"/>
            <p:cNvSpPr>
              <a:spLocks noChangeArrowheads="1"/>
            </p:cNvSpPr>
            <p:nvPr/>
          </p:nvSpPr>
          <p:spPr bwMode="auto">
            <a:xfrm>
              <a:off x="326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5" name="Oval 297"/>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6" name="Oval 298"/>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7" name="Oval 299"/>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8" name="Oval 300"/>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89" name="Oval 301"/>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0" name="Oval 302"/>
            <p:cNvSpPr>
              <a:spLocks noChangeArrowheads="1"/>
            </p:cNvSpPr>
            <p:nvPr/>
          </p:nvSpPr>
          <p:spPr bwMode="auto">
            <a:xfrm>
              <a:off x="326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1" name="Oval 303"/>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2" name="Oval 304"/>
            <p:cNvSpPr>
              <a:spLocks noChangeArrowheads="1"/>
            </p:cNvSpPr>
            <p:nvPr/>
          </p:nvSpPr>
          <p:spPr bwMode="auto">
            <a:xfrm>
              <a:off x="3264" y="355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3" name="Oval 305"/>
            <p:cNvSpPr>
              <a:spLocks noChangeArrowheads="1"/>
            </p:cNvSpPr>
            <p:nvPr/>
          </p:nvSpPr>
          <p:spPr bwMode="auto">
            <a:xfrm>
              <a:off x="3360"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4" name="Oval 306"/>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5" name="Oval 307"/>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6" name="Oval 308"/>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7" name="Oval 309"/>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8" name="Oval 310"/>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999" name="Oval 311"/>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0" name="Oval 312"/>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1" name="Oval 313"/>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2" name="Oval 3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3" name="Oval 315"/>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4" name="Oval 316"/>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5" name="Oval 317"/>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6" name="Oval 318"/>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7" name="Oval 319"/>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8" name="Oval 32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09" name="Oval 321"/>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0" name="Oval 322"/>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1" name="Oval 323"/>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2" name="Oval 324"/>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3" name="Oval 325"/>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4" name="Oval 326"/>
            <p:cNvSpPr>
              <a:spLocks noChangeArrowheads="1"/>
            </p:cNvSpPr>
            <p:nvPr/>
          </p:nvSpPr>
          <p:spPr bwMode="auto">
            <a:xfrm>
              <a:off x="3312"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5" name="Oval 327"/>
            <p:cNvSpPr>
              <a:spLocks noChangeArrowheads="1"/>
            </p:cNvSpPr>
            <p:nvPr/>
          </p:nvSpPr>
          <p:spPr bwMode="auto">
            <a:xfrm>
              <a:off x="337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6" name="Oval 328"/>
            <p:cNvSpPr>
              <a:spLocks noChangeArrowheads="1"/>
            </p:cNvSpPr>
            <p:nvPr/>
          </p:nvSpPr>
          <p:spPr bwMode="auto">
            <a:xfrm>
              <a:off x="3312"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7" name="Oval 329"/>
            <p:cNvSpPr>
              <a:spLocks noChangeArrowheads="1"/>
            </p:cNvSpPr>
            <p:nvPr/>
          </p:nvSpPr>
          <p:spPr bwMode="auto">
            <a:xfrm>
              <a:off x="337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8" name="Oval 330"/>
            <p:cNvSpPr>
              <a:spLocks noChangeArrowheads="1"/>
            </p:cNvSpPr>
            <p:nvPr/>
          </p:nvSpPr>
          <p:spPr bwMode="auto">
            <a:xfrm>
              <a:off x="3435"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19" name="Oval 331"/>
            <p:cNvSpPr>
              <a:spLocks noChangeArrowheads="1"/>
            </p:cNvSpPr>
            <p:nvPr/>
          </p:nvSpPr>
          <p:spPr bwMode="auto">
            <a:xfrm>
              <a:off x="349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0" name="Oval 332"/>
            <p:cNvSpPr>
              <a:spLocks noChangeArrowheads="1"/>
            </p:cNvSpPr>
            <p:nvPr/>
          </p:nvSpPr>
          <p:spPr bwMode="auto">
            <a:xfrm>
              <a:off x="337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1" name="Oval 333"/>
            <p:cNvSpPr>
              <a:spLocks noChangeArrowheads="1"/>
            </p:cNvSpPr>
            <p:nvPr/>
          </p:nvSpPr>
          <p:spPr bwMode="auto">
            <a:xfrm>
              <a:off x="349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2" name="Oval 334"/>
            <p:cNvSpPr>
              <a:spLocks noChangeArrowheads="1"/>
            </p:cNvSpPr>
            <p:nvPr/>
          </p:nvSpPr>
          <p:spPr bwMode="auto">
            <a:xfrm>
              <a:off x="3435"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3" name="Oval 335"/>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4" name="Oval 336"/>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5" name="Oval 337"/>
            <p:cNvSpPr>
              <a:spLocks noChangeArrowheads="1"/>
            </p:cNvSpPr>
            <p:nvPr/>
          </p:nvSpPr>
          <p:spPr bwMode="auto">
            <a:xfrm>
              <a:off x="3435"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6" name="Oval 338"/>
            <p:cNvSpPr>
              <a:spLocks noChangeArrowheads="1"/>
            </p:cNvSpPr>
            <p:nvPr/>
          </p:nvSpPr>
          <p:spPr bwMode="auto">
            <a:xfrm>
              <a:off x="3559"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7" name="Oval 339"/>
            <p:cNvSpPr>
              <a:spLocks noChangeArrowheads="1"/>
            </p:cNvSpPr>
            <p:nvPr/>
          </p:nvSpPr>
          <p:spPr bwMode="auto">
            <a:xfrm>
              <a:off x="349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8" name="Oval 340"/>
            <p:cNvSpPr>
              <a:spLocks noChangeArrowheads="1"/>
            </p:cNvSpPr>
            <p:nvPr/>
          </p:nvSpPr>
          <p:spPr bwMode="auto">
            <a:xfrm>
              <a:off x="3435"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29" name="Oval 341"/>
            <p:cNvSpPr>
              <a:spLocks noChangeArrowheads="1"/>
            </p:cNvSpPr>
            <p:nvPr/>
          </p:nvSpPr>
          <p:spPr bwMode="auto">
            <a:xfrm>
              <a:off x="343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0" name="Oval 342"/>
            <p:cNvSpPr>
              <a:spLocks noChangeArrowheads="1"/>
            </p:cNvSpPr>
            <p:nvPr/>
          </p:nvSpPr>
          <p:spPr bwMode="auto">
            <a:xfrm>
              <a:off x="3435"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1" name="Oval 343"/>
            <p:cNvSpPr>
              <a:spLocks noChangeArrowheads="1"/>
            </p:cNvSpPr>
            <p:nvPr/>
          </p:nvSpPr>
          <p:spPr bwMode="auto">
            <a:xfrm>
              <a:off x="3559"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2" name="Oval 344"/>
            <p:cNvSpPr>
              <a:spLocks noChangeArrowheads="1"/>
            </p:cNvSpPr>
            <p:nvPr/>
          </p:nvSpPr>
          <p:spPr bwMode="auto">
            <a:xfrm>
              <a:off x="362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3" name="Oval 345"/>
            <p:cNvSpPr>
              <a:spLocks noChangeArrowheads="1"/>
            </p:cNvSpPr>
            <p:nvPr/>
          </p:nvSpPr>
          <p:spPr bwMode="auto">
            <a:xfrm>
              <a:off x="340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4" name="Oval 346"/>
            <p:cNvSpPr>
              <a:spLocks noChangeArrowheads="1"/>
            </p:cNvSpPr>
            <p:nvPr/>
          </p:nvSpPr>
          <p:spPr bwMode="auto">
            <a:xfrm>
              <a:off x="3470"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5" name="Oval 347"/>
            <p:cNvSpPr>
              <a:spLocks noChangeArrowheads="1"/>
            </p:cNvSpPr>
            <p:nvPr/>
          </p:nvSpPr>
          <p:spPr bwMode="auto">
            <a:xfrm>
              <a:off x="340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6" name="Oval 348"/>
            <p:cNvSpPr>
              <a:spLocks noChangeArrowheads="1"/>
            </p:cNvSpPr>
            <p:nvPr/>
          </p:nvSpPr>
          <p:spPr bwMode="auto">
            <a:xfrm>
              <a:off x="3470"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7" name="Oval 349"/>
            <p:cNvSpPr>
              <a:spLocks noChangeArrowheads="1"/>
            </p:cNvSpPr>
            <p:nvPr/>
          </p:nvSpPr>
          <p:spPr bwMode="auto">
            <a:xfrm>
              <a:off x="353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8" name="Oval 350"/>
            <p:cNvSpPr>
              <a:spLocks noChangeArrowheads="1"/>
            </p:cNvSpPr>
            <p:nvPr/>
          </p:nvSpPr>
          <p:spPr bwMode="auto">
            <a:xfrm>
              <a:off x="3593"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39" name="Oval 351"/>
            <p:cNvSpPr>
              <a:spLocks noChangeArrowheads="1"/>
            </p:cNvSpPr>
            <p:nvPr/>
          </p:nvSpPr>
          <p:spPr bwMode="auto">
            <a:xfrm>
              <a:off x="347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0" name="Oval 352"/>
            <p:cNvSpPr>
              <a:spLocks noChangeArrowheads="1"/>
            </p:cNvSpPr>
            <p:nvPr/>
          </p:nvSpPr>
          <p:spPr bwMode="auto">
            <a:xfrm>
              <a:off x="359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1" name="Oval 353"/>
            <p:cNvSpPr>
              <a:spLocks noChangeArrowheads="1"/>
            </p:cNvSpPr>
            <p:nvPr/>
          </p:nvSpPr>
          <p:spPr bwMode="auto">
            <a:xfrm>
              <a:off x="353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2" name="Oval 354"/>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3" name="Oval 355"/>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4" name="Oval 356"/>
            <p:cNvSpPr>
              <a:spLocks noChangeArrowheads="1"/>
            </p:cNvSpPr>
            <p:nvPr/>
          </p:nvSpPr>
          <p:spPr bwMode="auto">
            <a:xfrm>
              <a:off x="353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5" name="Oval 357"/>
            <p:cNvSpPr>
              <a:spLocks noChangeArrowheads="1"/>
            </p:cNvSpPr>
            <p:nvPr/>
          </p:nvSpPr>
          <p:spPr bwMode="auto">
            <a:xfrm>
              <a:off x="3655"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6" name="Oval 358"/>
            <p:cNvSpPr>
              <a:spLocks noChangeArrowheads="1"/>
            </p:cNvSpPr>
            <p:nvPr/>
          </p:nvSpPr>
          <p:spPr bwMode="auto">
            <a:xfrm>
              <a:off x="3593"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7" name="Oval 359"/>
            <p:cNvSpPr>
              <a:spLocks noChangeArrowheads="1"/>
            </p:cNvSpPr>
            <p:nvPr/>
          </p:nvSpPr>
          <p:spPr bwMode="auto">
            <a:xfrm>
              <a:off x="353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8" name="Oval 360"/>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49" name="Oval 361"/>
            <p:cNvSpPr>
              <a:spLocks noChangeArrowheads="1"/>
            </p:cNvSpPr>
            <p:nvPr/>
          </p:nvSpPr>
          <p:spPr bwMode="auto">
            <a:xfrm>
              <a:off x="353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0" name="Oval 362"/>
            <p:cNvSpPr>
              <a:spLocks noChangeArrowheads="1"/>
            </p:cNvSpPr>
            <p:nvPr/>
          </p:nvSpPr>
          <p:spPr bwMode="auto">
            <a:xfrm>
              <a:off x="3655"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1" name="Oval 363"/>
            <p:cNvSpPr>
              <a:spLocks noChangeArrowheads="1"/>
            </p:cNvSpPr>
            <p:nvPr/>
          </p:nvSpPr>
          <p:spPr bwMode="auto">
            <a:xfrm>
              <a:off x="3717"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2" name="Oval 364"/>
            <p:cNvSpPr>
              <a:spLocks noChangeArrowheads="1"/>
            </p:cNvSpPr>
            <p:nvPr/>
          </p:nvSpPr>
          <p:spPr bwMode="auto">
            <a:xfrm>
              <a:off x="3504"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3" name="Oval 365"/>
            <p:cNvSpPr>
              <a:spLocks noChangeArrowheads="1"/>
            </p:cNvSpPr>
            <p:nvPr/>
          </p:nvSpPr>
          <p:spPr bwMode="auto">
            <a:xfrm>
              <a:off x="3566"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4" name="Oval 366"/>
            <p:cNvSpPr>
              <a:spLocks noChangeArrowheads="1"/>
            </p:cNvSpPr>
            <p:nvPr/>
          </p:nvSpPr>
          <p:spPr bwMode="auto">
            <a:xfrm>
              <a:off x="350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5" name="Oval 367"/>
            <p:cNvSpPr>
              <a:spLocks noChangeArrowheads="1"/>
            </p:cNvSpPr>
            <p:nvPr/>
          </p:nvSpPr>
          <p:spPr bwMode="auto">
            <a:xfrm>
              <a:off x="356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6" name="Oval 368"/>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7" name="Oval 369"/>
            <p:cNvSpPr>
              <a:spLocks noChangeArrowheads="1"/>
            </p:cNvSpPr>
            <p:nvPr/>
          </p:nvSpPr>
          <p:spPr bwMode="auto">
            <a:xfrm>
              <a:off x="3689"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8" name="Oval 370"/>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59" name="Oval 371"/>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0" name="Oval 372"/>
            <p:cNvSpPr>
              <a:spLocks noChangeArrowheads="1"/>
            </p:cNvSpPr>
            <p:nvPr/>
          </p:nvSpPr>
          <p:spPr bwMode="auto">
            <a:xfrm>
              <a:off x="362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1" name="Oval 373"/>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2" name="Oval 374"/>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3" name="Oval 375"/>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4" name="Oval 376"/>
            <p:cNvSpPr>
              <a:spLocks noChangeArrowheads="1"/>
            </p:cNvSpPr>
            <p:nvPr/>
          </p:nvSpPr>
          <p:spPr bwMode="auto">
            <a:xfrm>
              <a:off x="375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5" name="Oval 377"/>
            <p:cNvSpPr>
              <a:spLocks noChangeArrowheads="1"/>
            </p:cNvSpPr>
            <p:nvPr/>
          </p:nvSpPr>
          <p:spPr bwMode="auto">
            <a:xfrm>
              <a:off x="368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6" name="Oval 378"/>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7" name="Oval 379"/>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8" name="Oval 380"/>
            <p:cNvSpPr>
              <a:spLocks noChangeArrowheads="1"/>
            </p:cNvSpPr>
            <p:nvPr/>
          </p:nvSpPr>
          <p:spPr bwMode="auto">
            <a:xfrm>
              <a:off x="3627"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69" name="Oval 381"/>
            <p:cNvSpPr>
              <a:spLocks noChangeArrowheads="1"/>
            </p:cNvSpPr>
            <p:nvPr/>
          </p:nvSpPr>
          <p:spPr bwMode="auto">
            <a:xfrm>
              <a:off x="3751"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0" name="Oval 382"/>
            <p:cNvSpPr>
              <a:spLocks noChangeArrowheads="1"/>
            </p:cNvSpPr>
            <p:nvPr/>
          </p:nvSpPr>
          <p:spPr bwMode="auto">
            <a:xfrm>
              <a:off x="3813"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1" name="Oval 383"/>
            <p:cNvSpPr>
              <a:spLocks noChangeArrowheads="1"/>
            </p:cNvSpPr>
            <p:nvPr/>
          </p:nvSpPr>
          <p:spPr bwMode="auto">
            <a:xfrm>
              <a:off x="3264"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2" name="Oval 384"/>
            <p:cNvSpPr>
              <a:spLocks noChangeArrowheads="1"/>
            </p:cNvSpPr>
            <p:nvPr/>
          </p:nvSpPr>
          <p:spPr bwMode="auto">
            <a:xfrm>
              <a:off x="3326"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3" name="Oval 385"/>
            <p:cNvSpPr>
              <a:spLocks noChangeArrowheads="1"/>
            </p:cNvSpPr>
            <p:nvPr/>
          </p:nvSpPr>
          <p:spPr bwMode="auto">
            <a:xfrm>
              <a:off x="326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4" name="Oval 386"/>
            <p:cNvSpPr>
              <a:spLocks noChangeArrowheads="1"/>
            </p:cNvSpPr>
            <p:nvPr/>
          </p:nvSpPr>
          <p:spPr bwMode="auto">
            <a:xfrm>
              <a:off x="332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5" name="Oval 387"/>
            <p:cNvSpPr>
              <a:spLocks noChangeArrowheads="1"/>
            </p:cNvSpPr>
            <p:nvPr/>
          </p:nvSpPr>
          <p:spPr bwMode="auto">
            <a:xfrm>
              <a:off x="338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6" name="Oval 388"/>
            <p:cNvSpPr>
              <a:spLocks noChangeArrowheads="1"/>
            </p:cNvSpPr>
            <p:nvPr/>
          </p:nvSpPr>
          <p:spPr bwMode="auto">
            <a:xfrm>
              <a:off x="3449"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7" name="Oval 389"/>
            <p:cNvSpPr>
              <a:spLocks noChangeArrowheads="1"/>
            </p:cNvSpPr>
            <p:nvPr/>
          </p:nvSpPr>
          <p:spPr bwMode="auto">
            <a:xfrm>
              <a:off x="332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8" name="Oval 390"/>
            <p:cNvSpPr>
              <a:spLocks noChangeArrowheads="1"/>
            </p:cNvSpPr>
            <p:nvPr/>
          </p:nvSpPr>
          <p:spPr bwMode="auto">
            <a:xfrm>
              <a:off x="344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79" name="Oval 391"/>
            <p:cNvSpPr>
              <a:spLocks noChangeArrowheads="1"/>
            </p:cNvSpPr>
            <p:nvPr/>
          </p:nvSpPr>
          <p:spPr bwMode="auto">
            <a:xfrm>
              <a:off x="338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0" name="Oval 392"/>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1" name="Oval 393"/>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2" name="Oval 394"/>
            <p:cNvSpPr>
              <a:spLocks noChangeArrowheads="1"/>
            </p:cNvSpPr>
            <p:nvPr/>
          </p:nvSpPr>
          <p:spPr bwMode="auto">
            <a:xfrm>
              <a:off x="338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3" name="Oval 395"/>
            <p:cNvSpPr>
              <a:spLocks noChangeArrowheads="1"/>
            </p:cNvSpPr>
            <p:nvPr/>
          </p:nvSpPr>
          <p:spPr bwMode="auto">
            <a:xfrm>
              <a:off x="351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4" name="Oval 396"/>
            <p:cNvSpPr>
              <a:spLocks noChangeArrowheads="1"/>
            </p:cNvSpPr>
            <p:nvPr/>
          </p:nvSpPr>
          <p:spPr bwMode="auto">
            <a:xfrm>
              <a:off x="344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5" name="Oval 397"/>
            <p:cNvSpPr>
              <a:spLocks noChangeArrowheads="1"/>
            </p:cNvSpPr>
            <p:nvPr/>
          </p:nvSpPr>
          <p:spPr bwMode="auto">
            <a:xfrm>
              <a:off x="338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6" name="Oval 398"/>
            <p:cNvSpPr>
              <a:spLocks noChangeArrowheads="1"/>
            </p:cNvSpPr>
            <p:nvPr/>
          </p:nvSpPr>
          <p:spPr bwMode="auto">
            <a:xfrm>
              <a:off x="338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7" name="Oval 399"/>
            <p:cNvSpPr>
              <a:spLocks noChangeArrowheads="1"/>
            </p:cNvSpPr>
            <p:nvPr/>
          </p:nvSpPr>
          <p:spPr bwMode="auto">
            <a:xfrm>
              <a:off x="3387"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8" name="Oval 400"/>
            <p:cNvSpPr>
              <a:spLocks noChangeArrowheads="1"/>
            </p:cNvSpPr>
            <p:nvPr/>
          </p:nvSpPr>
          <p:spPr bwMode="auto">
            <a:xfrm>
              <a:off x="3511"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89" name="Oval 401"/>
            <p:cNvSpPr>
              <a:spLocks noChangeArrowheads="1"/>
            </p:cNvSpPr>
            <p:nvPr/>
          </p:nvSpPr>
          <p:spPr bwMode="auto">
            <a:xfrm>
              <a:off x="3573"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0" name="Oval 402"/>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1" name="Oval 403"/>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2" name="Oval 404"/>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3" name="Oval 405"/>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4" name="Oval 406"/>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5" name="Oval 407"/>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6" name="Oval 408"/>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7" name="Oval 409"/>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8" name="Oval 410"/>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099" name="Oval 411"/>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0" name="Oval 412"/>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1" name="Oval 413"/>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2" name="Oval 414"/>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3" name="Oval 41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4" name="Oval 416"/>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5" name="Oval 417"/>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6" name="Oval 418"/>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7" name="Oval 419"/>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8" name="Oval 420"/>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09" name="Oval 421"/>
            <p:cNvSpPr>
              <a:spLocks noChangeArrowheads="1"/>
            </p:cNvSpPr>
            <p:nvPr/>
          </p:nvSpPr>
          <p:spPr bwMode="auto">
            <a:xfrm>
              <a:off x="360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0" name="Oval 422"/>
            <p:cNvSpPr>
              <a:spLocks noChangeArrowheads="1"/>
            </p:cNvSpPr>
            <p:nvPr/>
          </p:nvSpPr>
          <p:spPr bwMode="auto">
            <a:xfrm>
              <a:off x="3662"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1" name="Oval 423"/>
            <p:cNvSpPr>
              <a:spLocks noChangeArrowheads="1"/>
            </p:cNvSpPr>
            <p:nvPr/>
          </p:nvSpPr>
          <p:spPr bwMode="auto">
            <a:xfrm>
              <a:off x="360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2" name="Oval 424"/>
            <p:cNvSpPr>
              <a:spLocks noChangeArrowheads="1"/>
            </p:cNvSpPr>
            <p:nvPr/>
          </p:nvSpPr>
          <p:spPr bwMode="auto">
            <a:xfrm>
              <a:off x="3662"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3" name="Oval 425"/>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4" name="Oval 426"/>
            <p:cNvSpPr>
              <a:spLocks noChangeArrowheads="1"/>
            </p:cNvSpPr>
            <p:nvPr/>
          </p:nvSpPr>
          <p:spPr bwMode="auto">
            <a:xfrm>
              <a:off x="3785"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5" name="Oval 427"/>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6" name="Oval 42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7" name="Oval 429"/>
            <p:cNvSpPr>
              <a:spLocks noChangeArrowheads="1"/>
            </p:cNvSpPr>
            <p:nvPr/>
          </p:nvSpPr>
          <p:spPr bwMode="auto">
            <a:xfrm>
              <a:off x="372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8" name="Oval 430"/>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19" name="Oval 431"/>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0" name="Oval 432"/>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1" name="Oval 433"/>
            <p:cNvSpPr>
              <a:spLocks noChangeArrowheads="1"/>
            </p:cNvSpPr>
            <p:nvPr/>
          </p:nvSpPr>
          <p:spPr bwMode="auto">
            <a:xfrm>
              <a:off x="3847"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2" name="Oval 434"/>
            <p:cNvSpPr>
              <a:spLocks noChangeArrowheads="1"/>
            </p:cNvSpPr>
            <p:nvPr/>
          </p:nvSpPr>
          <p:spPr bwMode="auto">
            <a:xfrm>
              <a:off x="3785"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3" name="Oval 435"/>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4" name="Oval 436"/>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5" name="Oval 437"/>
            <p:cNvSpPr>
              <a:spLocks noChangeArrowheads="1"/>
            </p:cNvSpPr>
            <p:nvPr/>
          </p:nvSpPr>
          <p:spPr bwMode="auto">
            <a:xfrm>
              <a:off x="372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6" name="Oval 438"/>
            <p:cNvSpPr>
              <a:spLocks noChangeArrowheads="1"/>
            </p:cNvSpPr>
            <p:nvPr/>
          </p:nvSpPr>
          <p:spPr bwMode="auto">
            <a:xfrm>
              <a:off x="3847"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7" name="Oval 439"/>
            <p:cNvSpPr>
              <a:spLocks noChangeArrowheads="1"/>
            </p:cNvSpPr>
            <p:nvPr/>
          </p:nvSpPr>
          <p:spPr bwMode="auto">
            <a:xfrm>
              <a:off x="3909"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8" name="Oval 440"/>
            <p:cNvSpPr>
              <a:spLocks noChangeArrowheads="1"/>
            </p:cNvSpPr>
            <p:nvPr/>
          </p:nvSpPr>
          <p:spPr bwMode="auto">
            <a:xfrm>
              <a:off x="3312"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29" name="Oval 441"/>
            <p:cNvSpPr>
              <a:spLocks noChangeArrowheads="1"/>
            </p:cNvSpPr>
            <p:nvPr/>
          </p:nvSpPr>
          <p:spPr bwMode="auto">
            <a:xfrm>
              <a:off x="336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0" name="Oval 442"/>
            <p:cNvSpPr>
              <a:spLocks noChangeArrowheads="1"/>
            </p:cNvSpPr>
            <p:nvPr/>
          </p:nvSpPr>
          <p:spPr bwMode="auto">
            <a:xfrm>
              <a:off x="331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1" name="Oval 44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2" name="Oval 444"/>
            <p:cNvSpPr>
              <a:spLocks noChangeArrowheads="1"/>
            </p:cNvSpPr>
            <p:nvPr/>
          </p:nvSpPr>
          <p:spPr bwMode="auto">
            <a:xfrm>
              <a:off x="340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3" name="Oval 44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4" name="Oval 446"/>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5" name="Oval 447"/>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6" name="Oval 448"/>
            <p:cNvSpPr>
              <a:spLocks noChangeArrowheads="1"/>
            </p:cNvSpPr>
            <p:nvPr/>
          </p:nvSpPr>
          <p:spPr bwMode="auto">
            <a:xfrm>
              <a:off x="3408"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7" name="Oval 449"/>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8" name="Oval 450"/>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39" name="Oval 451"/>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0" name="Oval 452"/>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1" name="Oval 453"/>
            <p:cNvSpPr>
              <a:spLocks noChangeArrowheads="1"/>
            </p:cNvSpPr>
            <p:nvPr/>
          </p:nvSpPr>
          <p:spPr bwMode="auto">
            <a:xfrm>
              <a:off x="345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2" name="Oval 454"/>
            <p:cNvSpPr>
              <a:spLocks noChangeArrowheads="1"/>
            </p:cNvSpPr>
            <p:nvPr/>
          </p:nvSpPr>
          <p:spPr bwMode="auto">
            <a:xfrm>
              <a:off x="340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3" name="Oval 455"/>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4" name="Oval 456"/>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5" name="Oval 457"/>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6" name="Oval 458"/>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7" name="Oval 459"/>
            <p:cNvSpPr>
              <a:spLocks noChangeArrowheads="1"/>
            </p:cNvSpPr>
            <p:nvPr/>
          </p:nvSpPr>
          <p:spPr bwMode="auto">
            <a:xfrm>
              <a:off x="3408"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8" name="Oval 460"/>
            <p:cNvSpPr>
              <a:spLocks noChangeArrowheads="1"/>
            </p:cNvSpPr>
            <p:nvPr/>
          </p:nvSpPr>
          <p:spPr bwMode="auto">
            <a:xfrm>
              <a:off x="3456"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49" name="Oval 461"/>
            <p:cNvSpPr>
              <a:spLocks noChangeArrowheads="1"/>
            </p:cNvSpPr>
            <p:nvPr/>
          </p:nvSpPr>
          <p:spPr bwMode="auto">
            <a:xfrm>
              <a:off x="3408"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0" name="Oval 462"/>
            <p:cNvSpPr>
              <a:spLocks noChangeArrowheads="1"/>
            </p:cNvSpPr>
            <p:nvPr/>
          </p:nvSpPr>
          <p:spPr bwMode="auto">
            <a:xfrm>
              <a:off x="3456"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1" name="Oval 463"/>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2" name="Oval 464"/>
            <p:cNvSpPr>
              <a:spLocks noChangeArrowheads="1"/>
            </p:cNvSpPr>
            <p:nvPr/>
          </p:nvSpPr>
          <p:spPr bwMode="auto">
            <a:xfrm>
              <a:off x="3552"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3" name="Oval 465"/>
            <p:cNvSpPr>
              <a:spLocks noChangeArrowheads="1"/>
            </p:cNvSpPr>
            <p:nvPr/>
          </p:nvSpPr>
          <p:spPr bwMode="auto">
            <a:xfrm>
              <a:off x="3456"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4" name="Oval 466"/>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5" name="Oval 467"/>
            <p:cNvSpPr>
              <a:spLocks noChangeArrowheads="1"/>
            </p:cNvSpPr>
            <p:nvPr/>
          </p:nvSpPr>
          <p:spPr bwMode="auto">
            <a:xfrm>
              <a:off x="3504" y="364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6" name="Oval 468"/>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7" name="Oval 46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8" name="Oval 470"/>
            <p:cNvSpPr>
              <a:spLocks noChangeArrowheads="1"/>
            </p:cNvSpPr>
            <p:nvPr/>
          </p:nvSpPr>
          <p:spPr bwMode="auto">
            <a:xfrm>
              <a:off x="350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59" name="Oval 471"/>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0" name="Oval 472"/>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1" name="Oval 473"/>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2" name="Oval 474"/>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3" name="Oval 475"/>
            <p:cNvSpPr>
              <a:spLocks noChangeArrowheads="1"/>
            </p:cNvSpPr>
            <p:nvPr/>
          </p:nvSpPr>
          <p:spPr bwMode="auto">
            <a:xfrm>
              <a:off x="3504" y="360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4" name="Oval 476"/>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5" name="Oval 477"/>
            <p:cNvSpPr>
              <a:spLocks noChangeArrowheads="1"/>
            </p:cNvSpPr>
            <p:nvPr/>
          </p:nvSpPr>
          <p:spPr bwMode="auto">
            <a:xfrm>
              <a:off x="3648"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6" name="Oval 478"/>
            <p:cNvSpPr>
              <a:spLocks noChangeArrowheads="1"/>
            </p:cNvSpPr>
            <p:nvPr/>
          </p:nvSpPr>
          <p:spPr bwMode="auto">
            <a:xfrm>
              <a:off x="3504"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7" name="Oval 479"/>
            <p:cNvSpPr>
              <a:spLocks noChangeArrowheads="1"/>
            </p:cNvSpPr>
            <p:nvPr/>
          </p:nvSpPr>
          <p:spPr bwMode="auto">
            <a:xfrm>
              <a:off x="3552"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8" name="Oval 480"/>
            <p:cNvSpPr>
              <a:spLocks noChangeArrowheads="1"/>
            </p:cNvSpPr>
            <p:nvPr/>
          </p:nvSpPr>
          <p:spPr bwMode="auto">
            <a:xfrm>
              <a:off x="350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69" name="Oval 481"/>
            <p:cNvSpPr>
              <a:spLocks noChangeArrowheads="1"/>
            </p:cNvSpPr>
            <p:nvPr/>
          </p:nvSpPr>
          <p:spPr bwMode="auto">
            <a:xfrm>
              <a:off x="355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0" name="Oval 482"/>
            <p:cNvSpPr>
              <a:spLocks noChangeArrowheads="1"/>
            </p:cNvSpPr>
            <p:nvPr/>
          </p:nvSpPr>
          <p:spPr bwMode="auto">
            <a:xfrm>
              <a:off x="360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1" name="Oval 483"/>
            <p:cNvSpPr>
              <a:spLocks noChangeArrowheads="1"/>
            </p:cNvSpPr>
            <p:nvPr/>
          </p:nvSpPr>
          <p:spPr bwMode="auto">
            <a:xfrm>
              <a:off x="3648"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2" name="Oval 484"/>
            <p:cNvSpPr>
              <a:spLocks noChangeArrowheads="1"/>
            </p:cNvSpPr>
            <p:nvPr/>
          </p:nvSpPr>
          <p:spPr bwMode="auto">
            <a:xfrm>
              <a:off x="355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3" name="Oval 485"/>
            <p:cNvSpPr>
              <a:spLocks noChangeArrowheads="1"/>
            </p:cNvSpPr>
            <p:nvPr/>
          </p:nvSpPr>
          <p:spPr bwMode="auto">
            <a:xfrm>
              <a:off x="364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4" name="Oval 486"/>
            <p:cNvSpPr>
              <a:spLocks noChangeArrowheads="1"/>
            </p:cNvSpPr>
            <p:nvPr/>
          </p:nvSpPr>
          <p:spPr bwMode="auto">
            <a:xfrm>
              <a:off x="360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5" name="Oval 487"/>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6" name="Oval 488"/>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7" name="Oval 489"/>
            <p:cNvSpPr>
              <a:spLocks noChangeArrowheads="1"/>
            </p:cNvSpPr>
            <p:nvPr/>
          </p:nvSpPr>
          <p:spPr bwMode="auto">
            <a:xfrm>
              <a:off x="360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8" name="Oval 490"/>
            <p:cNvSpPr>
              <a:spLocks noChangeArrowheads="1"/>
            </p:cNvSpPr>
            <p:nvPr/>
          </p:nvSpPr>
          <p:spPr bwMode="auto">
            <a:xfrm>
              <a:off x="369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79" name="Oval 491"/>
            <p:cNvSpPr>
              <a:spLocks noChangeArrowheads="1"/>
            </p:cNvSpPr>
            <p:nvPr/>
          </p:nvSpPr>
          <p:spPr bwMode="auto">
            <a:xfrm>
              <a:off x="364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0" name="Oval 492"/>
            <p:cNvSpPr>
              <a:spLocks noChangeArrowheads="1"/>
            </p:cNvSpPr>
            <p:nvPr/>
          </p:nvSpPr>
          <p:spPr bwMode="auto">
            <a:xfrm>
              <a:off x="360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1" name="Oval 49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2" name="Oval 494"/>
            <p:cNvSpPr>
              <a:spLocks noChangeArrowheads="1"/>
            </p:cNvSpPr>
            <p:nvPr/>
          </p:nvSpPr>
          <p:spPr bwMode="auto">
            <a:xfrm>
              <a:off x="3600" y="369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3" name="Oval 495"/>
            <p:cNvSpPr>
              <a:spLocks noChangeArrowheads="1"/>
            </p:cNvSpPr>
            <p:nvPr/>
          </p:nvSpPr>
          <p:spPr bwMode="auto">
            <a:xfrm>
              <a:off x="3696"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4" name="Oval 496"/>
            <p:cNvSpPr>
              <a:spLocks noChangeArrowheads="1"/>
            </p:cNvSpPr>
            <p:nvPr/>
          </p:nvSpPr>
          <p:spPr bwMode="auto">
            <a:xfrm>
              <a:off x="374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5" name="Oval 497"/>
            <p:cNvSpPr>
              <a:spLocks noChangeArrowheads="1"/>
            </p:cNvSpPr>
            <p:nvPr/>
          </p:nvSpPr>
          <p:spPr bwMode="auto">
            <a:xfrm>
              <a:off x="3264"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6" name="Oval 498"/>
            <p:cNvSpPr>
              <a:spLocks noChangeArrowheads="1"/>
            </p:cNvSpPr>
            <p:nvPr/>
          </p:nvSpPr>
          <p:spPr bwMode="auto">
            <a:xfrm>
              <a:off x="3312"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7" name="Oval 499"/>
            <p:cNvSpPr>
              <a:spLocks noChangeArrowheads="1"/>
            </p:cNvSpPr>
            <p:nvPr/>
          </p:nvSpPr>
          <p:spPr bwMode="auto">
            <a:xfrm>
              <a:off x="3264"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8" name="Oval 500"/>
            <p:cNvSpPr>
              <a:spLocks noChangeArrowheads="1"/>
            </p:cNvSpPr>
            <p:nvPr/>
          </p:nvSpPr>
          <p:spPr bwMode="auto">
            <a:xfrm>
              <a:off x="3312"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89" name="Oval 501"/>
            <p:cNvSpPr>
              <a:spLocks noChangeArrowheads="1"/>
            </p:cNvSpPr>
            <p:nvPr/>
          </p:nvSpPr>
          <p:spPr bwMode="auto">
            <a:xfrm>
              <a:off x="3360"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0" name="Oval 502"/>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1" name="Oval 503"/>
            <p:cNvSpPr>
              <a:spLocks noChangeArrowheads="1"/>
            </p:cNvSpPr>
            <p:nvPr/>
          </p:nvSpPr>
          <p:spPr bwMode="auto">
            <a:xfrm>
              <a:off x="3312"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2" name="Oval 504"/>
            <p:cNvSpPr>
              <a:spLocks noChangeArrowheads="1"/>
            </p:cNvSpPr>
            <p:nvPr/>
          </p:nvSpPr>
          <p:spPr bwMode="auto">
            <a:xfrm>
              <a:off x="3408"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3" name="Oval 505"/>
            <p:cNvSpPr>
              <a:spLocks noChangeArrowheads="1"/>
            </p:cNvSpPr>
            <p:nvPr/>
          </p:nvSpPr>
          <p:spPr bwMode="auto">
            <a:xfrm>
              <a:off x="3360" y="379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4" name="Oval 506"/>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5" name="Oval 507"/>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6" name="Oval 508"/>
            <p:cNvSpPr>
              <a:spLocks noChangeArrowheads="1"/>
            </p:cNvSpPr>
            <p:nvPr/>
          </p:nvSpPr>
          <p:spPr bwMode="auto">
            <a:xfrm>
              <a:off x="336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7" name="Oval 509"/>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8" name="Oval 510"/>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199" name="Oval 511"/>
            <p:cNvSpPr>
              <a:spLocks noChangeArrowheads="1"/>
            </p:cNvSpPr>
            <p:nvPr/>
          </p:nvSpPr>
          <p:spPr bwMode="auto">
            <a:xfrm>
              <a:off x="3360"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0" name="Oval 512"/>
            <p:cNvSpPr>
              <a:spLocks noChangeArrowheads="1"/>
            </p:cNvSpPr>
            <p:nvPr/>
          </p:nvSpPr>
          <p:spPr bwMode="auto">
            <a:xfrm>
              <a:off x="336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1" name="Oval 513"/>
            <p:cNvSpPr>
              <a:spLocks noChangeArrowheads="1"/>
            </p:cNvSpPr>
            <p:nvPr/>
          </p:nvSpPr>
          <p:spPr bwMode="auto">
            <a:xfrm>
              <a:off x="3360" y="374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2" name="Oval 514"/>
            <p:cNvSpPr>
              <a:spLocks noChangeArrowheads="1"/>
            </p:cNvSpPr>
            <p:nvPr/>
          </p:nvSpPr>
          <p:spPr bwMode="auto">
            <a:xfrm>
              <a:off x="3456"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3" name="Oval 515"/>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4" name="Oval 516"/>
            <p:cNvSpPr>
              <a:spLocks noChangeArrowheads="1"/>
            </p:cNvSpPr>
            <p:nvPr/>
          </p:nvSpPr>
          <p:spPr bwMode="auto">
            <a:xfrm>
              <a:off x="3408"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5" name="Oval 517"/>
            <p:cNvSpPr>
              <a:spLocks noChangeArrowheads="1"/>
            </p:cNvSpPr>
            <p:nvPr/>
          </p:nvSpPr>
          <p:spPr bwMode="auto">
            <a:xfrm>
              <a:off x="3456"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6" name="Oval 518"/>
            <p:cNvSpPr>
              <a:spLocks noChangeArrowheads="1"/>
            </p:cNvSpPr>
            <p:nvPr/>
          </p:nvSpPr>
          <p:spPr bwMode="auto">
            <a:xfrm>
              <a:off x="3408"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7" name="Oval 519"/>
            <p:cNvSpPr>
              <a:spLocks noChangeArrowheads="1"/>
            </p:cNvSpPr>
            <p:nvPr/>
          </p:nvSpPr>
          <p:spPr bwMode="auto">
            <a:xfrm>
              <a:off x="3456"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8" name="Oval 520"/>
            <p:cNvSpPr>
              <a:spLocks noChangeArrowheads="1"/>
            </p:cNvSpPr>
            <p:nvPr/>
          </p:nvSpPr>
          <p:spPr bwMode="auto">
            <a:xfrm>
              <a:off x="3504"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09" name="Oval 521"/>
            <p:cNvSpPr>
              <a:spLocks noChangeArrowheads="1"/>
            </p:cNvSpPr>
            <p:nvPr/>
          </p:nvSpPr>
          <p:spPr bwMode="auto">
            <a:xfrm>
              <a:off x="3552"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0" name="Oval 522"/>
            <p:cNvSpPr>
              <a:spLocks noChangeArrowheads="1"/>
            </p:cNvSpPr>
            <p:nvPr/>
          </p:nvSpPr>
          <p:spPr bwMode="auto">
            <a:xfrm>
              <a:off x="3456"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1" name="Oval 523"/>
            <p:cNvSpPr>
              <a:spLocks noChangeArrowheads="1"/>
            </p:cNvSpPr>
            <p:nvPr/>
          </p:nvSpPr>
          <p:spPr bwMode="auto">
            <a:xfrm>
              <a:off x="3552"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2" name="Oval 524"/>
            <p:cNvSpPr>
              <a:spLocks noChangeArrowheads="1"/>
            </p:cNvSpPr>
            <p:nvPr/>
          </p:nvSpPr>
          <p:spPr bwMode="auto">
            <a:xfrm>
              <a:off x="3504" y="3888"/>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3" name="Oval 525"/>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4" name="Oval 526"/>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5" name="Oval 527"/>
            <p:cNvSpPr>
              <a:spLocks noChangeArrowheads="1"/>
            </p:cNvSpPr>
            <p:nvPr/>
          </p:nvSpPr>
          <p:spPr bwMode="auto">
            <a:xfrm>
              <a:off x="3504" y="4032"/>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6" name="Oval 528"/>
            <p:cNvSpPr>
              <a:spLocks noChangeArrowheads="1"/>
            </p:cNvSpPr>
            <p:nvPr/>
          </p:nvSpPr>
          <p:spPr bwMode="auto">
            <a:xfrm>
              <a:off x="3600"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7" name="Oval 529"/>
            <p:cNvSpPr>
              <a:spLocks noChangeArrowheads="1"/>
            </p:cNvSpPr>
            <p:nvPr/>
          </p:nvSpPr>
          <p:spPr bwMode="auto">
            <a:xfrm>
              <a:off x="3552"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8" name="Oval 530"/>
            <p:cNvSpPr>
              <a:spLocks noChangeArrowheads="1"/>
            </p:cNvSpPr>
            <p:nvPr/>
          </p:nvSpPr>
          <p:spPr bwMode="auto">
            <a:xfrm>
              <a:off x="3504"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19" name="Oval 531"/>
            <p:cNvSpPr>
              <a:spLocks noChangeArrowheads="1"/>
            </p:cNvSpPr>
            <p:nvPr/>
          </p:nvSpPr>
          <p:spPr bwMode="auto">
            <a:xfrm>
              <a:off x="3504" y="408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0" name="Oval 532"/>
            <p:cNvSpPr>
              <a:spLocks noChangeArrowheads="1"/>
            </p:cNvSpPr>
            <p:nvPr/>
          </p:nvSpPr>
          <p:spPr bwMode="auto">
            <a:xfrm>
              <a:off x="3504" y="3840"/>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1" name="Oval 533"/>
            <p:cNvSpPr>
              <a:spLocks noChangeArrowheads="1"/>
            </p:cNvSpPr>
            <p:nvPr/>
          </p:nvSpPr>
          <p:spPr bwMode="auto">
            <a:xfrm>
              <a:off x="3600" y="3936"/>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2" name="Oval 534"/>
            <p:cNvSpPr>
              <a:spLocks noChangeArrowheads="1"/>
            </p:cNvSpPr>
            <p:nvPr/>
          </p:nvSpPr>
          <p:spPr bwMode="auto">
            <a:xfrm>
              <a:off x="3648" y="3984"/>
              <a:ext cx="96"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3" name="Oval 535"/>
            <p:cNvSpPr>
              <a:spLocks noChangeArrowheads="1"/>
            </p:cNvSpPr>
            <p:nvPr/>
          </p:nvSpPr>
          <p:spPr bwMode="auto">
            <a:xfrm>
              <a:off x="3408"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4" name="Oval 536"/>
            <p:cNvSpPr>
              <a:spLocks noChangeArrowheads="1"/>
            </p:cNvSpPr>
            <p:nvPr/>
          </p:nvSpPr>
          <p:spPr bwMode="auto">
            <a:xfrm>
              <a:off x="347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5" name="Oval 537"/>
            <p:cNvSpPr>
              <a:spLocks noChangeArrowheads="1"/>
            </p:cNvSpPr>
            <p:nvPr/>
          </p:nvSpPr>
          <p:spPr bwMode="auto">
            <a:xfrm>
              <a:off x="3408"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6" name="Oval 538"/>
            <p:cNvSpPr>
              <a:spLocks noChangeArrowheads="1"/>
            </p:cNvSpPr>
            <p:nvPr/>
          </p:nvSpPr>
          <p:spPr bwMode="auto">
            <a:xfrm>
              <a:off x="347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7" name="Oval 539"/>
            <p:cNvSpPr>
              <a:spLocks noChangeArrowheads="1"/>
            </p:cNvSpPr>
            <p:nvPr/>
          </p:nvSpPr>
          <p:spPr bwMode="auto">
            <a:xfrm>
              <a:off x="353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8" name="Oval 540"/>
            <p:cNvSpPr>
              <a:spLocks noChangeArrowheads="1"/>
            </p:cNvSpPr>
            <p:nvPr/>
          </p:nvSpPr>
          <p:spPr bwMode="auto">
            <a:xfrm>
              <a:off x="359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29" name="Oval 541"/>
            <p:cNvSpPr>
              <a:spLocks noChangeArrowheads="1"/>
            </p:cNvSpPr>
            <p:nvPr/>
          </p:nvSpPr>
          <p:spPr bwMode="auto">
            <a:xfrm>
              <a:off x="347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0" name="Oval 542"/>
            <p:cNvSpPr>
              <a:spLocks noChangeArrowheads="1"/>
            </p:cNvSpPr>
            <p:nvPr/>
          </p:nvSpPr>
          <p:spPr bwMode="auto">
            <a:xfrm>
              <a:off x="359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1" name="Oval 543"/>
            <p:cNvSpPr>
              <a:spLocks noChangeArrowheads="1"/>
            </p:cNvSpPr>
            <p:nvPr/>
          </p:nvSpPr>
          <p:spPr bwMode="auto">
            <a:xfrm>
              <a:off x="353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2" name="Oval 544"/>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3" name="Oval 545"/>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4" name="Oval 546"/>
            <p:cNvSpPr>
              <a:spLocks noChangeArrowheads="1"/>
            </p:cNvSpPr>
            <p:nvPr/>
          </p:nvSpPr>
          <p:spPr bwMode="auto">
            <a:xfrm>
              <a:off x="3531"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5" name="Oval 547"/>
            <p:cNvSpPr>
              <a:spLocks noChangeArrowheads="1"/>
            </p:cNvSpPr>
            <p:nvPr/>
          </p:nvSpPr>
          <p:spPr bwMode="auto">
            <a:xfrm>
              <a:off x="3655"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6" name="Oval 548"/>
            <p:cNvSpPr>
              <a:spLocks noChangeArrowheads="1"/>
            </p:cNvSpPr>
            <p:nvPr/>
          </p:nvSpPr>
          <p:spPr bwMode="auto">
            <a:xfrm>
              <a:off x="359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7" name="Oval 549"/>
            <p:cNvSpPr>
              <a:spLocks noChangeArrowheads="1"/>
            </p:cNvSpPr>
            <p:nvPr/>
          </p:nvSpPr>
          <p:spPr bwMode="auto">
            <a:xfrm>
              <a:off x="3531"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8" name="Oval 550"/>
            <p:cNvSpPr>
              <a:spLocks noChangeArrowheads="1"/>
            </p:cNvSpPr>
            <p:nvPr/>
          </p:nvSpPr>
          <p:spPr bwMode="auto">
            <a:xfrm>
              <a:off x="353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39" name="Oval 551"/>
            <p:cNvSpPr>
              <a:spLocks noChangeArrowheads="1"/>
            </p:cNvSpPr>
            <p:nvPr/>
          </p:nvSpPr>
          <p:spPr bwMode="auto">
            <a:xfrm>
              <a:off x="353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0" name="Oval 552"/>
            <p:cNvSpPr>
              <a:spLocks noChangeArrowheads="1"/>
            </p:cNvSpPr>
            <p:nvPr/>
          </p:nvSpPr>
          <p:spPr bwMode="auto">
            <a:xfrm>
              <a:off x="3655"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1" name="Oval 553"/>
            <p:cNvSpPr>
              <a:spLocks noChangeArrowheads="1"/>
            </p:cNvSpPr>
            <p:nvPr/>
          </p:nvSpPr>
          <p:spPr bwMode="auto">
            <a:xfrm>
              <a:off x="371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2" name="Oval 554"/>
            <p:cNvSpPr>
              <a:spLocks noChangeArrowheads="1"/>
            </p:cNvSpPr>
            <p:nvPr/>
          </p:nvSpPr>
          <p:spPr bwMode="auto">
            <a:xfrm>
              <a:off x="3504"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3" name="Oval 555"/>
            <p:cNvSpPr>
              <a:spLocks noChangeArrowheads="1"/>
            </p:cNvSpPr>
            <p:nvPr/>
          </p:nvSpPr>
          <p:spPr bwMode="auto">
            <a:xfrm>
              <a:off x="3566"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4" name="Oval 556"/>
            <p:cNvSpPr>
              <a:spLocks noChangeArrowheads="1"/>
            </p:cNvSpPr>
            <p:nvPr/>
          </p:nvSpPr>
          <p:spPr bwMode="auto">
            <a:xfrm>
              <a:off x="3504"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5" name="Oval 557"/>
            <p:cNvSpPr>
              <a:spLocks noChangeArrowheads="1"/>
            </p:cNvSpPr>
            <p:nvPr/>
          </p:nvSpPr>
          <p:spPr bwMode="auto">
            <a:xfrm>
              <a:off x="3566"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6" name="Oval 558"/>
            <p:cNvSpPr>
              <a:spLocks noChangeArrowheads="1"/>
            </p:cNvSpPr>
            <p:nvPr/>
          </p:nvSpPr>
          <p:spPr bwMode="auto">
            <a:xfrm>
              <a:off x="3627"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7" name="Oval 559"/>
            <p:cNvSpPr>
              <a:spLocks noChangeArrowheads="1"/>
            </p:cNvSpPr>
            <p:nvPr/>
          </p:nvSpPr>
          <p:spPr bwMode="auto">
            <a:xfrm>
              <a:off x="3689"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8" name="Oval 560"/>
            <p:cNvSpPr>
              <a:spLocks noChangeArrowheads="1"/>
            </p:cNvSpPr>
            <p:nvPr/>
          </p:nvSpPr>
          <p:spPr bwMode="auto">
            <a:xfrm>
              <a:off x="3566"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49" name="Oval 561"/>
            <p:cNvSpPr>
              <a:spLocks noChangeArrowheads="1"/>
            </p:cNvSpPr>
            <p:nvPr/>
          </p:nvSpPr>
          <p:spPr bwMode="auto">
            <a:xfrm>
              <a:off x="368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0" name="Oval 562"/>
            <p:cNvSpPr>
              <a:spLocks noChangeArrowheads="1"/>
            </p:cNvSpPr>
            <p:nvPr/>
          </p:nvSpPr>
          <p:spPr bwMode="auto">
            <a:xfrm>
              <a:off x="3627"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1" name="Oval 563"/>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2" name="Oval 564"/>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3" name="Oval 565"/>
            <p:cNvSpPr>
              <a:spLocks noChangeArrowheads="1"/>
            </p:cNvSpPr>
            <p:nvPr/>
          </p:nvSpPr>
          <p:spPr bwMode="auto">
            <a:xfrm>
              <a:off x="3627"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4" name="Oval 566"/>
            <p:cNvSpPr>
              <a:spLocks noChangeArrowheads="1"/>
            </p:cNvSpPr>
            <p:nvPr/>
          </p:nvSpPr>
          <p:spPr bwMode="auto">
            <a:xfrm>
              <a:off x="3751"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5" name="Oval 567"/>
            <p:cNvSpPr>
              <a:spLocks noChangeArrowheads="1"/>
            </p:cNvSpPr>
            <p:nvPr/>
          </p:nvSpPr>
          <p:spPr bwMode="auto">
            <a:xfrm>
              <a:off x="3689"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6" name="Oval 568"/>
            <p:cNvSpPr>
              <a:spLocks noChangeArrowheads="1"/>
            </p:cNvSpPr>
            <p:nvPr/>
          </p:nvSpPr>
          <p:spPr bwMode="auto">
            <a:xfrm>
              <a:off x="3627"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7" name="Oval 569"/>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8" name="Oval 570"/>
            <p:cNvSpPr>
              <a:spLocks noChangeArrowheads="1"/>
            </p:cNvSpPr>
            <p:nvPr/>
          </p:nvSpPr>
          <p:spPr bwMode="auto">
            <a:xfrm>
              <a:off x="3627"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59" name="Oval 571"/>
            <p:cNvSpPr>
              <a:spLocks noChangeArrowheads="1"/>
            </p:cNvSpPr>
            <p:nvPr/>
          </p:nvSpPr>
          <p:spPr bwMode="auto">
            <a:xfrm>
              <a:off x="3751"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0" name="Oval 572"/>
            <p:cNvSpPr>
              <a:spLocks noChangeArrowheads="1"/>
            </p:cNvSpPr>
            <p:nvPr/>
          </p:nvSpPr>
          <p:spPr bwMode="auto">
            <a:xfrm>
              <a:off x="3813"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1" name="Oval 573"/>
            <p:cNvSpPr>
              <a:spLocks noChangeArrowheads="1"/>
            </p:cNvSpPr>
            <p:nvPr/>
          </p:nvSpPr>
          <p:spPr bwMode="auto">
            <a:xfrm>
              <a:off x="3600" y="379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2" name="Oval 574"/>
            <p:cNvSpPr>
              <a:spLocks noChangeArrowheads="1"/>
            </p:cNvSpPr>
            <p:nvPr/>
          </p:nvSpPr>
          <p:spPr bwMode="auto">
            <a:xfrm>
              <a:off x="3662"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3" name="Oval 575"/>
            <p:cNvSpPr>
              <a:spLocks noChangeArrowheads="1"/>
            </p:cNvSpPr>
            <p:nvPr/>
          </p:nvSpPr>
          <p:spPr bwMode="auto">
            <a:xfrm>
              <a:off x="360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4" name="Oval 576"/>
            <p:cNvSpPr>
              <a:spLocks noChangeArrowheads="1"/>
            </p:cNvSpPr>
            <p:nvPr/>
          </p:nvSpPr>
          <p:spPr bwMode="auto">
            <a:xfrm>
              <a:off x="366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5" name="Oval 577"/>
            <p:cNvSpPr>
              <a:spLocks noChangeArrowheads="1"/>
            </p:cNvSpPr>
            <p:nvPr/>
          </p:nvSpPr>
          <p:spPr bwMode="auto">
            <a:xfrm>
              <a:off x="372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6" name="Oval 578"/>
            <p:cNvSpPr>
              <a:spLocks noChangeArrowheads="1"/>
            </p:cNvSpPr>
            <p:nvPr/>
          </p:nvSpPr>
          <p:spPr bwMode="auto">
            <a:xfrm>
              <a:off x="3785"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7" name="Oval 579"/>
            <p:cNvSpPr>
              <a:spLocks noChangeArrowheads="1"/>
            </p:cNvSpPr>
            <p:nvPr/>
          </p:nvSpPr>
          <p:spPr bwMode="auto">
            <a:xfrm>
              <a:off x="366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8" name="Oval 580"/>
            <p:cNvSpPr>
              <a:spLocks noChangeArrowheads="1"/>
            </p:cNvSpPr>
            <p:nvPr/>
          </p:nvSpPr>
          <p:spPr bwMode="auto">
            <a:xfrm>
              <a:off x="378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69" name="Oval 581"/>
            <p:cNvSpPr>
              <a:spLocks noChangeArrowheads="1"/>
            </p:cNvSpPr>
            <p:nvPr/>
          </p:nvSpPr>
          <p:spPr bwMode="auto">
            <a:xfrm>
              <a:off x="372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0" name="Oval 582"/>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1" name="Oval 583"/>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2" name="Oval 584"/>
            <p:cNvSpPr>
              <a:spLocks noChangeArrowheads="1"/>
            </p:cNvSpPr>
            <p:nvPr/>
          </p:nvSpPr>
          <p:spPr bwMode="auto">
            <a:xfrm>
              <a:off x="372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3" name="Oval 585"/>
            <p:cNvSpPr>
              <a:spLocks noChangeArrowheads="1"/>
            </p:cNvSpPr>
            <p:nvPr/>
          </p:nvSpPr>
          <p:spPr bwMode="auto">
            <a:xfrm>
              <a:off x="384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4" name="Oval 586"/>
            <p:cNvSpPr>
              <a:spLocks noChangeArrowheads="1"/>
            </p:cNvSpPr>
            <p:nvPr/>
          </p:nvSpPr>
          <p:spPr bwMode="auto">
            <a:xfrm>
              <a:off x="378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5" name="Oval 587"/>
            <p:cNvSpPr>
              <a:spLocks noChangeArrowheads="1"/>
            </p:cNvSpPr>
            <p:nvPr/>
          </p:nvSpPr>
          <p:spPr bwMode="auto">
            <a:xfrm>
              <a:off x="372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6" name="Oval 588"/>
            <p:cNvSpPr>
              <a:spLocks noChangeArrowheads="1"/>
            </p:cNvSpPr>
            <p:nvPr/>
          </p:nvSpPr>
          <p:spPr bwMode="auto">
            <a:xfrm>
              <a:off x="372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7" name="Oval 589"/>
            <p:cNvSpPr>
              <a:spLocks noChangeArrowheads="1"/>
            </p:cNvSpPr>
            <p:nvPr/>
          </p:nvSpPr>
          <p:spPr bwMode="auto">
            <a:xfrm>
              <a:off x="372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8" name="Oval 590"/>
            <p:cNvSpPr>
              <a:spLocks noChangeArrowheads="1"/>
            </p:cNvSpPr>
            <p:nvPr/>
          </p:nvSpPr>
          <p:spPr bwMode="auto">
            <a:xfrm>
              <a:off x="3847"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79" name="Oval 591"/>
            <p:cNvSpPr>
              <a:spLocks noChangeArrowheads="1"/>
            </p:cNvSpPr>
            <p:nvPr/>
          </p:nvSpPr>
          <p:spPr bwMode="auto">
            <a:xfrm>
              <a:off x="3909"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0" name="Oval 592"/>
            <p:cNvSpPr>
              <a:spLocks noChangeArrowheads="1"/>
            </p:cNvSpPr>
            <p:nvPr/>
          </p:nvSpPr>
          <p:spPr bwMode="auto">
            <a:xfrm>
              <a:off x="3360" y="384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1" name="Oval 593"/>
            <p:cNvSpPr>
              <a:spLocks noChangeArrowheads="1"/>
            </p:cNvSpPr>
            <p:nvPr/>
          </p:nvSpPr>
          <p:spPr bwMode="auto">
            <a:xfrm>
              <a:off x="3422"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2" name="Oval 594"/>
            <p:cNvSpPr>
              <a:spLocks noChangeArrowheads="1"/>
            </p:cNvSpPr>
            <p:nvPr/>
          </p:nvSpPr>
          <p:spPr bwMode="auto">
            <a:xfrm>
              <a:off x="3360"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3" name="Oval 595"/>
            <p:cNvSpPr>
              <a:spLocks noChangeArrowheads="1"/>
            </p:cNvSpPr>
            <p:nvPr/>
          </p:nvSpPr>
          <p:spPr bwMode="auto">
            <a:xfrm>
              <a:off x="3422"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4" name="Oval 596"/>
            <p:cNvSpPr>
              <a:spLocks noChangeArrowheads="1"/>
            </p:cNvSpPr>
            <p:nvPr/>
          </p:nvSpPr>
          <p:spPr bwMode="auto">
            <a:xfrm>
              <a:off x="3483"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5" name="Oval 597"/>
            <p:cNvSpPr>
              <a:spLocks noChangeArrowheads="1"/>
            </p:cNvSpPr>
            <p:nvPr/>
          </p:nvSpPr>
          <p:spPr bwMode="auto">
            <a:xfrm>
              <a:off x="3545"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6" name="Oval 598"/>
            <p:cNvSpPr>
              <a:spLocks noChangeArrowheads="1"/>
            </p:cNvSpPr>
            <p:nvPr/>
          </p:nvSpPr>
          <p:spPr bwMode="auto">
            <a:xfrm>
              <a:off x="3422"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7" name="Oval 599"/>
            <p:cNvSpPr>
              <a:spLocks noChangeArrowheads="1"/>
            </p:cNvSpPr>
            <p:nvPr/>
          </p:nvSpPr>
          <p:spPr bwMode="auto">
            <a:xfrm>
              <a:off x="3545"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8" name="Oval 600"/>
            <p:cNvSpPr>
              <a:spLocks noChangeArrowheads="1"/>
            </p:cNvSpPr>
            <p:nvPr/>
          </p:nvSpPr>
          <p:spPr bwMode="auto">
            <a:xfrm>
              <a:off x="3483"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89" name="Oval 601"/>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0" name="Oval 602"/>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1" name="Oval 603"/>
            <p:cNvSpPr>
              <a:spLocks noChangeArrowheads="1"/>
            </p:cNvSpPr>
            <p:nvPr/>
          </p:nvSpPr>
          <p:spPr bwMode="auto">
            <a:xfrm>
              <a:off x="3483"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2" name="Oval 604"/>
            <p:cNvSpPr>
              <a:spLocks noChangeArrowheads="1"/>
            </p:cNvSpPr>
            <p:nvPr/>
          </p:nvSpPr>
          <p:spPr bwMode="auto">
            <a:xfrm>
              <a:off x="3607"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3" name="Oval 605"/>
            <p:cNvSpPr>
              <a:spLocks noChangeArrowheads="1"/>
            </p:cNvSpPr>
            <p:nvPr/>
          </p:nvSpPr>
          <p:spPr bwMode="auto">
            <a:xfrm>
              <a:off x="3545"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4" name="Oval 606"/>
            <p:cNvSpPr>
              <a:spLocks noChangeArrowheads="1"/>
            </p:cNvSpPr>
            <p:nvPr/>
          </p:nvSpPr>
          <p:spPr bwMode="auto">
            <a:xfrm>
              <a:off x="3483"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5" name="Oval 607"/>
            <p:cNvSpPr>
              <a:spLocks noChangeArrowheads="1"/>
            </p:cNvSpPr>
            <p:nvPr/>
          </p:nvSpPr>
          <p:spPr bwMode="auto">
            <a:xfrm>
              <a:off x="3483"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6" name="Oval 608"/>
            <p:cNvSpPr>
              <a:spLocks noChangeArrowheads="1"/>
            </p:cNvSpPr>
            <p:nvPr/>
          </p:nvSpPr>
          <p:spPr bwMode="auto">
            <a:xfrm>
              <a:off x="3483"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7" name="Oval 609"/>
            <p:cNvSpPr>
              <a:spLocks noChangeArrowheads="1"/>
            </p:cNvSpPr>
            <p:nvPr/>
          </p:nvSpPr>
          <p:spPr bwMode="auto">
            <a:xfrm>
              <a:off x="3607"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8" name="Oval 610"/>
            <p:cNvSpPr>
              <a:spLocks noChangeArrowheads="1"/>
            </p:cNvSpPr>
            <p:nvPr/>
          </p:nvSpPr>
          <p:spPr bwMode="auto">
            <a:xfrm>
              <a:off x="3669"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299" name="Oval 611"/>
            <p:cNvSpPr>
              <a:spLocks noChangeArrowheads="1"/>
            </p:cNvSpPr>
            <p:nvPr/>
          </p:nvSpPr>
          <p:spPr bwMode="auto">
            <a:xfrm>
              <a:off x="3504"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0" name="Oval 612"/>
            <p:cNvSpPr>
              <a:spLocks noChangeArrowheads="1"/>
            </p:cNvSpPr>
            <p:nvPr/>
          </p:nvSpPr>
          <p:spPr bwMode="auto">
            <a:xfrm>
              <a:off x="3566"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1" name="Oval 613"/>
            <p:cNvSpPr>
              <a:spLocks noChangeArrowheads="1"/>
            </p:cNvSpPr>
            <p:nvPr/>
          </p:nvSpPr>
          <p:spPr bwMode="auto">
            <a:xfrm>
              <a:off x="3504"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2" name="Oval 614"/>
            <p:cNvSpPr>
              <a:spLocks noChangeArrowheads="1"/>
            </p:cNvSpPr>
            <p:nvPr/>
          </p:nvSpPr>
          <p:spPr bwMode="auto">
            <a:xfrm>
              <a:off x="3566"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3" name="Oval 615"/>
            <p:cNvSpPr>
              <a:spLocks noChangeArrowheads="1"/>
            </p:cNvSpPr>
            <p:nvPr/>
          </p:nvSpPr>
          <p:spPr bwMode="auto">
            <a:xfrm>
              <a:off x="3627"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4" name="Oval 616"/>
            <p:cNvSpPr>
              <a:spLocks noChangeArrowheads="1"/>
            </p:cNvSpPr>
            <p:nvPr/>
          </p:nvSpPr>
          <p:spPr bwMode="auto">
            <a:xfrm>
              <a:off x="368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5" name="Oval 617"/>
            <p:cNvSpPr>
              <a:spLocks noChangeArrowheads="1"/>
            </p:cNvSpPr>
            <p:nvPr/>
          </p:nvSpPr>
          <p:spPr bwMode="auto">
            <a:xfrm>
              <a:off x="3566"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6" name="Oval 618"/>
            <p:cNvSpPr>
              <a:spLocks noChangeArrowheads="1"/>
            </p:cNvSpPr>
            <p:nvPr/>
          </p:nvSpPr>
          <p:spPr bwMode="auto">
            <a:xfrm>
              <a:off x="368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7" name="Oval 619"/>
            <p:cNvSpPr>
              <a:spLocks noChangeArrowheads="1"/>
            </p:cNvSpPr>
            <p:nvPr/>
          </p:nvSpPr>
          <p:spPr bwMode="auto">
            <a:xfrm>
              <a:off x="3627"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8" name="Oval 620"/>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09" name="Oval 621"/>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0" name="Oval 622"/>
            <p:cNvSpPr>
              <a:spLocks noChangeArrowheads="1"/>
            </p:cNvSpPr>
            <p:nvPr/>
          </p:nvSpPr>
          <p:spPr bwMode="auto">
            <a:xfrm>
              <a:off x="3627"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1" name="Oval 623"/>
            <p:cNvSpPr>
              <a:spLocks noChangeArrowheads="1"/>
            </p:cNvSpPr>
            <p:nvPr/>
          </p:nvSpPr>
          <p:spPr bwMode="auto">
            <a:xfrm>
              <a:off x="3751"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2" name="Oval 624"/>
            <p:cNvSpPr>
              <a:spLocks noChangeArrowheads="1"/>
            </p:cNvSpPr>
            <p:nvPr/>
          </p:nvSpPr>
          <p:spPr bwMode="auto">
            <a:xfrm>
              <a:off x="368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3" name="Oval 625"/>
            <p:cNvSpPr>
              <a:spLocks noChangeArrowheads="1"/>
            </p:cNvSpPr>
            <p:nvPr/>
          </p:nvSpPr>
          <p:spPr bwMode="auto">
            <a:xfrm>
              <a:off x="3627"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4" name="Oval 626"/>
            <p:cNvSpPr>
              <a:spLocks noChangeArrowheads="1"/>
            </p:cNvSpPr>
            <p:nvPr/>
          </p:nvSpPr>
          <p:spPr bwMode="auto">
            <a:xfrm>
              <a:off x="3627" y="417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5" name="Oval 627"/>
            <p:cNvSpPr>
              <a:spLocks noChangeArrowheads="1"/>
            </p:cNvSpPr>
            <p:nvPr/>
          </p:nvSpPr>
          <p:spPr bwMode="auto">
            <a:xfrm>
              <a:off x="3627"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6" name="Oval 628"/>
            <p:cNvSpPr>
              <a:spLocks noChangeArrowheads="1"/>
            </p:cNvSpPr>
            <p:nvPr/>
          </p:nvSpPr>
          <p:spPr bwMode="auto">
            <a:xfrm>
              <a:off x="3751"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7" name="Oval 629"/>
            <p:cNvSpPr>
              <a:spLocks noChangeArrowheads="1"/>
            </p:cNvSpPr>
            <p:nvPr/>
          </p:nvSpPr>
          <p:spPr bwMode="auto">
            <a:xfrm>
              <a:off x="3813" y="408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8" name="Oval 630"/>
            <p:cNvSpPr>
              <a:spLocks noChangeArrowheads="1"/>
            </p:cNvSpPr>
            <p:nvPr/>
          </p:nvSpPr>
          <p:spPr bwMode="auto">
            <a:xfrm>
              <a:off x="3696" y="388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19" name="Oval 631"/>
            <p:cNvSpPr>
              <a:spLocks noChangeArrowheads="1"/>
            </p:cNvSpPr>
            <p:nvPr/>
          </p:nvSpPr>
          <p:spPr bwMode="auto">
            <a:xfrm>
              <a:off x="3758"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0" name="Oval 632"/>
            <p:cNvSpPr>
              <a:spLocks noChangeArrowheads="1"/>
            </p:cNvSpPr>
            <p:nvPr/>
          </p:nvSpPr>
          <p:spPr bwMode="auto">
            <a:xfrm>
              <a:off x="3696" y="393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1" name="Oval 633"/>
            <p:cNvSpPr>
              <a:spLocks noChangeArrowheads="1"/>
            </p:cNvSpPr>
            <p:nvPr/>
          </p:nvSpPr>
          <p:spPr bwMode="auto">
            <a:xfrm>
              <a:off x="3758"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2" name="Oval 634"/>
            <p:cNvSpPr>
              <a:spLocks noChangeArrowheads="1"/>
            </p:cNvSpPr>
            <p:nvPr/>
          </p:nvSpPr>
          <p:spPr bwMode="auto">
            <a:xfrm>
              <a:off x="3819"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3" name="Oval 635"/>
            <p:cNvSpPr>
              <a:spLocks noChangeArrowheads="1"/>
            </p:cNvSpPr>
            <p:nvPr/>
          </p:nvSpPr>
          <p:spPr bwMode="auto">
            <a:xfrm>
              <a:off x="3881" y="398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4" name="Oval 636"/>
            <p:cNvSpPr>
              <a:spLocks noChangeArrowheads="1"/>
            </p:cNvSpPr>
            <p:nvPr/>
          </p:nvSpPr>
          <p:spPr bwMode="auto">
            <a:xfrm>
              <a:off x="3758"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5" name="Oval 637"/>
            <p:cNvSpPr>
              <a:spLocks noChangeArrowheads="1"/>
            </p:cNvSpPr>
            <p:nvPr/>
          </p:nvSpPr>
          <p:spPr bwMode="auto">
            <a:xfrm>
              <a:off x="3881"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6" name="Oval 638"/>
            <p:cNvSpPr>
              <a:spLocks noChangeArrowheads="1"/>
            </p:cNvSpPr>
            <p:nvPr/>
          </p:nvSpPr>
          <p:spPr bwMode="auto">
            <a:xfrm>
              <a:off x="3819" y="393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7" name="Oval 639"/>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8" name="Oval 640"/>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29" name="Oval 641"/>
            <p:cNvSpPr>
              <a:spLocks noChangeArrowheads="1"/>
            </p:cNvSpPr>
            <p:nvPr/>
          </p:nvSpPr>
          <p:spPr bwMode="auto">
            <a:xfrm>
              <a:off x="3819" y="408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0" name="Oval 642"/>
            <p:cNvSpPr>
              <a:spLocks noChangeArrowheads="1"/>
            </p:cNvSpPr>
            <p:nvPr/>
          </p:nvSpPr>
          <p:spPr bwMode="auto">
            <a:xfrm>
              <a:off x="3943"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1" name="Oval 643"/>
            <p:cNvSpPr>
              <a:spLocks noChangeArrowheads="1"/>
            </p:cNvSpPr>
            <p:nvPr/>
          </p:nvSpPr>
          <p:spPr bwMode="auto">
            <a:xfrm>
              <a:off x="3881"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2" name="Oval 644"/>
            <p:cNvSpPr>
              <a:spLocks noChangeArrowheads="1"/>
            </p:cNvSpPr>
            <p:nvPr/>
          </p:nvSpPr>
          <p:spPr bwMode="auto">
            <a:xfrm>
              <a:off x="3819" y="403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3" name="Oval 645"/>
            <p:cNvSpPr>
              <a:spLocks noChangeArrowheads="1"/>
            </p:cNvSpPr>
            <p:nvPr/>
          </p:nvSpPr>
          <p:spPr bwMode="auto">
            <a:xfrm>
              <a:off x="3819" y="412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4" name="Oval 646"/>
            <p:cNvSpPr>
              <a:spLocks noChangeArrowheads="1"/>
            </p:cNvSpPr>
            <p:nvPr/>
          </p:nvSpPr>
          <p:spPr bwMode="auto">
            <a:xfrm>
              <a:off x="3819" y="388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5" name="Oval 647"/>
            <p:cNvSpPr>
              <a:spLocks noChangeArrowheads="1"/>
            </p:cNvSpPr>
            <p:nvPr/>
          </p:nvSpPr>
          <p:spPr bwMode="auto">
            <a:xfrm>
              <a:off x="3943" y="398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6" name="Oval 648"/>
            <p:cNvSpPr>
              <a:spLocks noChangeArrowheads="1"/>
            </p:cNvSpPr>
            <p:nvPr/>
          </p:nvSpPr>
          <p:spPr bwMode="auto">
            <a:xfrm>
              <a:off x="4005" y="403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7" name="Oval 649"/>
            <p:cNvSpPr>
              <a:spLocks noChangeArrowheads="1"/>
            </p:cNvSpPr>
            <p:nvPr/>
          </p:nvSpPr>
          <p:spPr bwMode="auto">
            <a:xfrm>
              <a:off x="3648" y="3600"/>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8" name="Oval 650"/>
            <p:cNvSpPr>
              <a:spLocks noChangeArrowheads="1"/>
            </p:cNvSpPr>
            <p:nvPr/>
          </p:nvSpPr>
          <p:spPr bwMode="auto">
            <a:xfrm>
              <a:off x="3710"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39" name="Oval 651"/>
            <p:cNvSpPr>
              <a:spLocks noChangeArrowheads="1"/>
            </p:cNvSpPr>
            <p:nvPr/>
          </p:nvSpPr>
          <p:spPr bwMode="auto">
            <a:xfrm>
              <a:off x="3648" y="364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0" name="Oval 652"/>
            <p:cNvSpPr>
              <a:spLocks noChangeArrowheads="1"/>
            </p:cNvSpPr>
            <p:nvPr/>
          </p:nvSpPr>
          <p:spPr bwMode="auto">
            <a:xfrm>
              <a:off x="3710"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1" name="Oval 653"/>
            <p:cNvSpPr>
              <a:spLocks noChangeArrowheads="1"/>
            </p:cNvSpPr>
            <p:nvPr/>
          </p:nvSpPr>
          <p:spPr bwMode="auto">
            <a:xfrm>
              <a:off x="3771"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2" name="Oval 654"/>
            <p:cNvSpPr>
              <a:spLocks noChangeArrowheads="1"/>
            </p:cNvSpPr>
            <p:nvPr/>
          </p:nvSpPr>
          <p:spPr bwMode="auto">
            <a:xfrm>
              <a:off x="3833" y="369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3" name="Oval 655"/>
            <p:cNvSpPr>
              <a:spLocks noChangeArrowheads="1"/>
            </p:cNvSpPr>
            <p:nvPr/>
          </p:nvSpPr>
          <p:spPr bwMode="auto">
            <a:xfrm>
              <a:off x="3710"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4" name="Oval 656"/>
            <p:cNvSpPr>
              <a:spLocks noChangeArrowheads="1"/>
            </p:cNvSpPr>
            <p:nvPr/>
          </p:nvSpPr>
          <p:spPr bwMode="auto">
            <a:xfrm>
              <a:off x="3833"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5" name="Oval 657"/>
            <p:cNvSpPr>
              <a:spLocks noChangeArrowheads="1"/>
            </p:cNvSpPr>
            <p:nvPr/>
          </p:nvSpPr>
          <p:spPr bwMode="auto">
            <a:xfrm>
              <a:off x="3771"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6" name="Oval 658"/>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7" name="Oval 659"/>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8" name="Oval 660"/>
            <p:cNvSpPr>
              <a:spLocks noChangeArrowheads="1"/>
            </p:cNvSpPr>
            <p:nvPr/>
          </p:nvSpPr>
          <p:spPr bwMode="auto">
            <a:xfrm>
              <a:off x="3771" y="379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49" name="Oval 661"/>
            <p:cNvSpPr>
              <a:spLocks noChangeArrowheads="1"/>
            </p:cNvSpPr>
            <p:nvPr/>
          </p:nvSpPr>
          <p:spPr bwMode="auto">
            <a:xfrm>
              <a:off x="3895"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0" name="Oval 662"/>
            <p:cNvSpPr>
              <a:spLocks noChangeArrowheads="1"/>
            </p:cNvSpPr>
            <p:nvPr/>
          </p:nvSpPr>
          <p:spPr bwMode="auto">
            <a:xfrm>
              <a:off x="3833"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1" name="Oval 663"/>
            <p:cNvSpPr>
              <a:spLocks noChangeArrowheads="1"/>
            </p:cNvSpPr>
            <p:nvPr/>
          </p:nvSpPr>
          <p:spPr bwMode="auto">
            <a:xfrm>
              <a:off x="3771" y="374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2" name="Oval 664"/>
            <p:cNvSpPr>
              <a:spLocks noChangeArrowheads="1"/>
            </p:cNvSpPr>
            <p:nvPr/>
          </p:nvSpPr>
          <p:spPr bwMode="auto">
            <a:xfrm>
              <a:off x="3771" y="384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3" name="Oval 665"/>
            <p:cNvSpPr>
              <a:spLocks noChangeArrowheads="1"/>
            </p:cNvSpPr>
            <p:nvPr/>
          </p:nvSpPr>
          <p:spPr bwMode="auto">
            <a:xfrm>
              <a:off x="377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4" name="Oval 666"/>
            <p:cNvSpPr>
              <a:spLocks noChangeArrowheads="1"/>
            </p:cNvSpPr>
            <p:nvPr/>
          </p:nvSpPr>
          <p:spPr bwMode="auto">
            <a:xfrm>
              <a:off x="3895" y="369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5" name="Oval 667"/>
            <p:cNvSpPr>
              <a:spLocks noChangeArrowheads="1"/>
            </p:cNvSpPr>
            <p:nvPr/>
          </p:nvSpPr>
          <p:spPr bwMode="auto">
            <a:xfrm>
              <a:off x="3957" y="374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6" name="Oval 668"/>
            <p:cNvSpPr>
              <a:spLocks noChangeArrowheads="1"/>
            </p:cNvSpPr>
            <p:nvPr/>
          </p:nvSpPr>
          <p:spPr bwMode="auto">
            <a:xfrm>
              <a:off x="3456" y="3408"/>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7" name="Oval 669"/>
            <p:cNvSpPr>
              <a:spLocks noChangeArrowheads="1"/>
            </p:cNvSpPr>
            <p:nvPr/>
          </p:nvSpPr>
          <p:spPr bwMode="auto">
            <a:xfrm>
              <a:off x="3518"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8" name="Oval 670"/>
            <p:cNvSpPr>
              <a:spLocks noChangeArrowheads="1"/>
            </p:cNvSpPr>
            <p:nvPr/>
          </p:nvSpPr>
          <p:spPr bwMode="auto">
            <a:xfrm>
              <a:off x="3456" y="3456"/>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59" name="Oval 671"/>
            <p:cNvSpPr>
              <a:spLocks noChangeArrowheads="1"/>
            </p:cNvSpPr>
            <p:nvPr/>
          </p:nvSpPr>
          <p:spPr bwMode="auto">
            <a:xfrm>
              <a:off x="3518"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0" name="Oval 672"/>
            <p:cNvSpPr>
              <a:spLocks noChangeArrowheads="1"/>
            </p:cNvSpPr>
            <p:nvPr/>
          </p:nvSpPr>
          <p:spPr bwMode="auto">
            <a:xfrm>
              <a:off x="3579"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1" name="Oval 673"/>
            <p:cNvSpPr>
              <a:spLocks noChangeArrowheads="1"/>
            </p:cNvSpPr>
            <p:nvPr/>
          </p:nvSpPr>
          <p:spPr bwMode="auto">
            <a:xfrm>
              <a:off x="3641" y="3504"/>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2" name="Oval 674"/>
            <p:cNvSpPr>
              <a:spLocks noChangeArrowheads="1"/>
            </p:cNvSpPr>
            <p:nvPr/>
          </p:nvSpPr>
          <p:spPr bwMode="auto">
            <a:xfrm>
              <a:off x="3518"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3" name="Oval 675"/>
            <p:cNvSpPr>
              <a:spLocks noChangeArrowheads="1"/>
            </p:cNvSpPr>
            <p:nvPr/>
          </p:nvSpPr>
          <p:spPr bwMode="auto">
            <a:xfrm>
              <a:off x="3641"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4" name="Oval 676"/>
            <p:cNvSpPr>
              <a:spLocks noChangeArrowheads="1"/>
            </p:cNvSpPr>
            <p:nvPr/>
          </p:nvSpPr>
          <p:spPr bwMode="auto">
            <a:xfrm>
              <a:off x="3579" y="3456"/>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5" name="Oval 677"/>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6" name="Oval 678"/>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7" name="Oval 679"/>
            <p:cNvSpPr>
              <a:spLocks noChangeArrowheads="1"/>
            </p:cNvSpPr>
            <p:nvPr/>
          </p:nvSpPr>
          <p:spPr bwMode="auto">
            <a:xfrm>
              <a:off x="3579" y="3600"/>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8" name="Oval 680"/>
            <p:cNvSpPr>
              <a:spLocks noChangeArrowheads="1"/>
            </p:cNvSpPr>
            <p:nvPr/>
          </p:nvSpPr>
          <p:spPr bwMode="auto">
            <a:xfrm>
              <a:off x="3703"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69" name="Oval 681"/>
            <p:cNvSpPr>
              <a:spLocks noChangeArrowheads="1"/>
            </p:cNvSpPr>
            <p:nvPr/>
          </p:nvSpPr>
          <p:spPr bwMode="auto">
            <a:xfrm>
              <a:off x="3641"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0" name="Oval 682"/>
            <p:cNvSpPr>
              <a:spLocks noChangeArrowheads="1"/>
            </p:cNvSpPr>
            <p:nvPr/>
          </p:nvSpPr>
          <p:spPr bwMode="auto">
            <a:xfrm>
              <a:off x="3579" y="3552"/>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1" name="Oval 683"/>
            <p:cNvSpPr>
              <a:spLocks noChangeArrowheads="1"/>
            </p:cNvSpPr>
            <p:nvPr/>
          </p:nvSpPr>
          <p:spPr bwMode="auto">
            <a:xfrm>
              <a:off x="3579" y="364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2" name="Oval 684"/>
            <p:cNvSpPr>
              <a:spLocks noChangeArrowheads="1"/>
            </p:cNvSpPr>
            <p:nvPr/>
          </p:nvSpPr>
          <p:spPr bwMode="auto">
            <a:xfrm>
              <a:off x="3579" y="3408"/>
              <a:ext cx="124"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3" name="Oval 685"/>
            <p:cNvSpPr>
              <a:spLocks noChangeArrowheads="1"/>
            </p:cNvSpPr>
            <p:nvPr/>
          </p:nvSpPr>
          <p:spPr bwMode="auto">
            <a:xfrm>
              <a:off x="3703" y="3504"/>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sp>
          <p:nvSpPr>
            <p:cNvPr id="1374" name="Oval 686"/>
            <p:cNvSpPr>
              <a:spLocks noChangeArrowheads="1"/>
            </p:cNvSpPr>
            <p:nvPr/>
          </p:nvSpPr>
          <p:spPr bwMode="auto">
            <a:xfrm>
              <a:off x="3765" y="3552"/>
              <a:ext cx="123" cy="96"/>
            </a:xfrm>
            <a:prstGeom prst="ellipse">
              <a:avLst/>
            </a:prstGeom>
            <a:solidFill>
              <a:srgbClr val="FFFF66"/>
            </a:solidFill>
            <a:ln w="3175">
              <a:solidFill>
                <a:srgbClr val="870B21">
                  <a:alpha val="47842"/>
                </a:srgbClr>
              </a:solidFill>
              <a:round/>
              <a:headEnd/>
              <a:tailEnd/>
            </a:ln>
          </p:spPr>
          <p:txBody>
            <a:bodyPr wrap="none"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pSp>
      <p:grpSp>
        <p:nvGrpSpPr>
          <p:cNvPr id="7" name="Group 705"/>
          <p:cNvGrpSpPr>
            <a:grpSpLocks/>
          </p:cNvGrpSpPr>
          <p:nvPr/>
        </p:nvGrpSpPr>
        <p:grpSpPr bwMode="auto">
          <a:xfrm>
            <a:off x="3192994" y="4026013"/>
            <a:ext cx="1649413" cy="2809875"/>
            <a:chOff x="3532188" y="4026186"/>
            <a:chExt cx="1787642" cy="2809763"/>
          </a:xfrm>
        </p:grpSpPr>
        <p:pic>
          <p:nvPicPr>
            <p:cNvPr id="1376" name="Picture 706" descr="kidney.png"/>
            <p:cNvPicPr>
              <a:picLocks noChangeAspect="1"/>
            </p:cNvPicPr>
            <p:nvPr/>
          </p:nvPicPr>
          <p:blipFill>
            <a:blip r:embed="rId8"/>
            <a:srcRect/>
            <a:stretch>
              <a:fillRect/>
            </a:stretch>
          </p:blipFill>
          <p:spPr bwMode="auto">
            <a:xfrm flipH="1">
              <a:off x="3532188" y="4986338"/>
              <a:ext cx="1433512" cy="1635125"/>
            </a:xfrm>
            <a:prstGeom prst="rect">
              <a:avLst/>
            </a:prstGeom>
            <a:noFill/>
            <a:ln w="9525">
              <a:noFill/>
              <a:miter lim="800000"/>
              <a:headEnd/>
              <a:tailEnd/>
            </a:ln>
          </p:spPr>
        </p:pic>
        <p:sp>
          <p:nvSpPr>
            <p:cNvPr id="1377" name="Curved Left Arrow 707"/>
            <p:cNvSpPr>
              <a:spLocks noChangeArrowheads="1"/>
            </p:cNvSpPr>
            <p:nvPr/>
          </p:nvSpPr>
          <p:spPr bwMode="auto">
            <a:xfrm rot="446890">
              <a:off x="4765793" y="4026186"/>
              <a:ext cx="554037" cy="1430338"/>
            </a:xfrm>
            <a:prstGeom prst="curvedLeftArrow">
              <a:avLst>
                <a:gd name="adj1" fmla="val 25028"/>
                <a:gd name="adj2" fmla="val 50032"/>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sp>
          <p:nvSpPr>
            <p:cNvPr id="1378" name="Curved Left Arrow 708"/>
            <p:cNvSpPr>
              <a:spLocks noChangeArrowheads="1"/>
            </p:cNvSpPr>
            <p:nvPr/>
          </p:nvSpPr>
          <p:spPr bwMode="auto">
            <a:xfrm rot="502397">
              <a:off x="4499992" y="5703597"/>
              <a:ext cx="385748" cy="1132352"/>
            </a:xfrm>
            <a:prstGeom prst="curvedLeftArrow">
              <a:avLst>
                <a:gd name="adj1" fmla="val 25155"/>
                <a:gd name="adj2" fmla="val 36191"/>
                <a:gd name="adj3" fmla="val 25000"/>
              </a:avLst>
            </a:prstGeom>
            <a:solidFill>
              <a:srgbClr val="FCFFA7"/>
            </a:solidFill>
            <a:ln w="12700">
              <a:solidFill>
                <a:schemeClr val="tx1"/>
              </a:solidFill>
              <a:round/>
              <a:headEnd type="none" w="sm" len="sm"/>
              <a:tailEnd type="none" w="sm" len="sm"/>
            </a:ln>
          </p:spPr>
          <p:txBody>
            <a:bodyPr>
              <a:prstTxWarp prst="textNoShape">
                <a:avLst/>
              </a:prstTxWarp>
            </a:bodyPr>
            <a:lstStyle/>
            <a:p>
              <a:pPr fontAlgn="base">
                <a:spcBef>
                  <a:spcPct val="0"/>
                </a:spcBef>
                <a:spcAft>
                  <a:spcPct val="0"/>
                </a:spcAft>
              </a:pPr>
              <a:endParaRPr lang="en-US" sz="2000">
                <a:solidFill>
                  <a:srgbClr val="000000"/>
                </a:solidFill>
                <a:latin typeface="Times New Roman" charset="0"/>
                <a:ea typeface="ＭＳ Ｐゴシック" charset="-128"/>
                <a:cs typeface="ＭＳ Ｐゴシック" charset="-128"/>
              </a:endParaRPr>
            </a:p>
          </p:txBody>
        </p:sp>
        <p:grpSp>
          <p:nvGrpSpPr>
            <p:cNvPr id="8" name="Group 711"/>
            <p:cNvGrpSpPr/>
            <p:nvPr/>
          </p:nvGrpSpPr>
          <p:grpSpPr>
            <a:xfrm>
              <a:off x="4144942" y="4136422"/>
              <a:ext cx="517481" cy="700936"/>
              <a:chOff x="4144942" y="4136422"/>
              <a:chExt cx="517481" cy="700936"/>
            </a:xfrm>
            <a:solidFill>
              <a:srgbClr val="FCFFA7"/>
            </a:solidFill>
          </p:grpSpPr>
          <p:sp>
            <p:nvSpPr>
              <p:cNvPr id="1380" name="AutoShape 690"/>
              <p:cNvSpPr>
                <a:spLocks noChangeArrowheads="1"/>
              </p:cNvSpPr>
              <p:nvPr/>
            </p:nvSpPr>
            <p:spPr bwMode="auto">
              <a:xfrm rot="16726926">
                <a:off x="4053215" y="4228149"/>
                <a:ext cx="700936" cy="517481"/>
              </a:xfrm>
              <a:prstGeom prst="rightArrow">
                <a:avLst>
                  <a:gd name="adj1" fmla="val 50000"/>
                  <a:gd name="adj2" fmla="val 32107"/>
                </a:avLst>
              </a:prstGeom>
              <a:grpFill/>
              <a:ln w="12700">
                <a:solidFill>
                  <a:schemeClr val="tx1"/>
                </a:solidFill>
                <a:miter lim="800000"/>
                <a:headEnd/>
                <a:tailEnd/>
              </a:ln>
            </p:spPr>
            <p:txBody>
              <a:bodyPr wrap="none" lIns="91431" tIns="45716" rIns="91431" bIns="45716" anchor="ctr"/>
              <a:lstStyle/>
              <a:p>
                <a:pPr fontAlgn="base">
                  <a:spcBef>
                    <a:spcPct val="0"/>
                  </a:spcBef>
                  <a:spcAft>
                    <a:spcPct val="0"/>
                  </a:spcAft>
                  <a:defRPr/>
                </a:pPr>
                <a:endParaRPr lang="en-US">
                  <a:solidFill>
                    <a:srgbClr val="000000"/>
                  </a:solidFill>
                  <a:latin typeface="Arial" charset="0"/>
                  <a:ea typeface="ＭＳ Ｐゴシック" charset="-128"/>
                  <a:cs typeface="ＭＳ Ｐゴシック" charset="-128"/>
                </a:endParaRPr>
              </a:p>
            </p:txBody>
          </p:sp>
          <p:sp>
            <p:nvSpPr>
              <p:cNvPr id="1381" name="TextBox 1380"/>
              <p:cNvSpPr txBox="1"/>
              <p:nvPr/>
            </p:nvSpPr>
            <p:spPr>
              <a:xfrm rot="505856">
                <a:off x="4294193" y="4330307"/>
                <a:ext cx="200142" cy="369317"/>
              </a:xfrm>
              <a:prstGeom prst="rect">
                <a:avLst/>
              </a:prstGeom>
              <a:grpFill/>
            </p:spPr>
            <p:txBody>
              <a:bodyPr wrap="none">
                <a:spAutoFit/>
              </a:bodyPr>
              <a:lstStyle/>
              <a:p>
                <a:pPr fontAlgn="base">
                  <a:spcBef>
                    <a:spcPct val="0"/>
                  </a:spcBef>
                  <a:spcAft>
                    <a:spcPct val="0"/>
                  </a:spcAft>
                  <a:defRPr/>
                </a:pPr>
                <a:endParaRPr lang="en-US" b="1" dirty="0">
                  <a:solidFill>
                    <a:srgbClr val="000000"/>
                  </a:solidFill>
                  <a:latin typeface="Arial" charset="0"/>
                  <a:ea typeface="ＭＳ Ｐゴシック" charset="-128"/>
                  <a:cs typeface="ＭＳ Ｐゴシック" charset="-128"/>
                </a:endParaRPr>
              </a:p>
            </p:txBody>
          </p:sp>
        </p:grpSp>
      </p:grpSp>
      <p:sp>
        <p:nvSpPr>
          <p:cNvPr id="1383" name="标题 3"/>
          <p:cNvSpPr txBox="1">
            <a:spLocks/>
          </p:cNvSpPr>
          <p:nvPr/>
        </p:nvSpPr>
        <p:spPr bwMode="auto">
          <a:xfrm>
            <a:off x="-167238" y="0"/>
            <a:ext cx="9525000" cy="1143000"/>
          </a:xfrm>
          <a:prstGeom prst="rect">
            <a:avLst/>
          </a:prstGeom>
          <a:noFill/>
          <a:ln w="9525">
            <a:noFill/>
            <a:miter lim="800000"/>
            <a:headEnd/>
            <a:tailEnd/>
          </a:ln>
          <a:effectLst/>
        </p:spPr>
        <p:txBody>
          <a:bodyPr vert="horz" wrap="square" lIns="91431" tIns="45716" rIns="91431" bIns="45716" numCol="1" anchor="ctr" anchorCtr="0" compatLnSpc="1">
            <a:prstTxWarp prst="textNoShape">
              <a:avLst/>
            </a:prstTxWarp>
          </a:bodyPr>
          <a:lstStyle>
            <a:lvl1pPr algn="ctr" rtl="0" eaLnBrk="0" fontAlgn="base" hangingPunct="0">
              <a:lnSpc>
                <a:spcPct val="100000"/>
              </a:lnSpc>
              <a:spcBef>
                <a:spcPct val="0"/>
              </a:spcBef>
              <a:spcAft>
                <a:spcPct val="0"/>
              </a:spcAft>
              <a:defRPr sz="2400" b="0" baseline="0">
                <a:solidFill>
                  <a:srgbClr val="002060"/>
                </a:solidFill>
                <a:latin typeface="Arial" pitchFamily="34" charset="0"/>
                <a:ea typeface="黑体" pitchFamily="49" charset="-122"/>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7" algn="ctr" rtl="0" fontAlgn="base">
              <a:spcBef>
                <a:spcPct val="0"/>
              </a:spcBef>
              <a:spcAft>
                <a:spcPct val="0"/>
              </a:spcAft>
              <a:defRPr sz="4400">
                <a:solidFill>
                  <a:schemeClr val="tx2"/>
                </a:solidFill>
                <a:latin typeface="Arial" charset="0"/>
              </a:defRPr>
            </a:lvl6pPr>
            <a:lvl7pPr marL="914314" algn="ctr" rtl="0" fontAlgn="base">
              <a:spcBef>
                <a:spcPct val="0"/>
              </a:spcBef>
              <a:spcAft>
                <a:spcPct val="0"/>
              </a:spcAft>
              <a:defRPr sz="4400">
                <a:solidFill>
                  <a:schemeClr val="tx2"/>
                </a:solidFill>
                <a:latin typeface="Arial" charset="0"/>
              </a:defRPr>
            </a:lvl7pPr>
            <a:lvl8pPr marL="1371471" algn="ctr" rtl="0" fontAlgn="base">
              <a:spcBef>
                <a:spcPct val="0"/>
              </a:spcBef>
              <a:spcAft>
                <a:spcPct val="0"/>
              </a:spcAft>
              <a:defRPr sz="4400">
                <a:solidFill>
                  <a:schemeClr val="tx2"/>
                </a:solidFill>
                <a:latin typeface="Arial" charset="0"/>
              </a:defRPr>
            </a:lvl8pPr>
            <a:lvl9pPr marL="1828627" algn="ctr" rtl="0" fontAlgn="base">
              <a:spcBef>
                <a:spcPct val="0"/>
              </a:spcBef>
              <a:spcAft>
                <a:spcPct val="0"/>
              </a:spcAft>
              <a:defRPr sz="4400">
                <a:solidFill>
                  <a:schemeClr val="tx2"/>
                </a:solidFill>
                <a:latin typeface="Arial" charset="0"/>
              </a:defRPr>
            </a:lvl9pPr>
          </a:lstStyle>
          <a:p>
            <a:pPr defTabSz="914400">
              <a:lnSpc>
                <a:spcPts val="4000"/>
              </a:lnSpc>
            </a:pPr>
            <a:r>
              <a:rPr lang="en-US" altLang="zh-CN" sz="4000" b="1" dirty="0" smtClean="0">
                <a:solidFill>
                  <a:srgbClr val="000090"/>
                </a:solidFill>
                <a:latin typeface="Times New Roman" panose="02020603050405020304" pitchFamily="18" charset="0"/>
                <a:cs typeface="Times New Roman" panose="02020603050405020304" pitchFamily="18" charset="0"/>
              </a:rPr>
              <a:t>Multiple, Complex Pathophysiological Abnormalities in T2DM</a:t>
            </a:r>
            <a:endParaRPr lang="zh-CN" altLang="en-US" sz="4000" b="1" dirty="0">
              <a:solidFill>
                <a:srgbClr val="00009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491563" y="2448291"/>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1379" name="TextBox 1378"/>
          <p:cNvSpPr txBox="1"/>
          <p:nvPr/>
        </p:nvSpPr>
        <p:spPr>
          <a:xfrm>
            <a:off x="5845291" y="4225363"/>
            <a:ext cx="465282" cy="523220"/>
          </a:xfrm>
          <a:prstGeom prst="rect">
            <a:avLst/>
          </a:prstGeom>
          <a:noFill/>
        </p:spPr>
        <p:txBody>
          <a:bodyPr wrap="square" rtlCol="0">
            <a:spAutoFit/>
          </a:bodyPr>
          <a:lstStyle/>
          <a:p>
            <a:pPr defTabSz="914400" fontAlgn="base">
              <a:spcBef>
                <a:spcPct val="0"/>
              </a:spcBef>
              <a:spcAft>
                <a:spcPct val="0"/>
              </a:spcAft>
            </a:pPr>
            <a:r>
              <a:rPr lang="en-US" sz="2800" b="1" dirty="0" smtClean="0">
                <a:solidFill>
                  <a:prstClr val="black"/>
                </a:solidFill>
                <a:latin typeface="Arial" charset="0"/>
                <a:ea typeface="ＭＳ Ｐゴシック" charset="-128"/>
                <a:cs typeface="ＭＳ Ｐゴシック" charset="-128"/>
              </a:rPr>
              <a:t>_</a:t>
            </a:r>
            <a:endParaRPr lang="en-US" sz="2800" b="1" dirty="0">
              <a:solidFill>
                <a:prstClr val="black"/>
              </a:solidFill>
              <a:latin typeface="Arial" charset="0"/>
              <a:ea typeface="ＭＳ Ｐゴシック" charset="-128"/>
              <a:cs typeface="ＭＳ Ｐゴシック" charset="-128"/>
            </a:endParaRPr>
          </a:p>
        </p:txBody>
      </p:sp>
      <p:sp>
        <p:nvSpPr>
          <p:cNvPr id="9" name="TextBox 8"/>
          <p:cNvSpPr txBox="1"/>
          <p:nvPr/>
        </p:nvSpPr>
        <p:spPr>
          <a:xfrm>
            <a:off x="2642879" y="5037280"/>
            <a:ext cx="454271" cy="646331"/>
          </a:xfrm>
          <a:prstGeom prst="rect">
            <a:avLst/>
          </a:prstGeom>
          <a:noFill/>
        </p:spPr>
        <p:txBody>
          <a:bodyPr wrap="none" rtlCol="0">
            <a:spAutoFit/>
          </a:bodyPr>
          <a:lstStyle/>
          <a:p>
            <a:pPr defTabSz="914400" fontAlgn="base">
              <a:spcBef>
                <a:spcPct val="0"/>
              </a:spcBef>
              <a:spcAft>
                <a:spcPct val="0"/>
              </a:spcAft>
            </a:pPr>
            <a:r>
              <a:rPr lang="en-US" sz="3600" dirty="0" smtClean="0">
                <a:solidFill>
                  <a:prstClr val="black"/>
                </a:solidFill>
                <a:latin typeface="Arial" charset="0"/>
                <a:ea typeface="ＭＳ Ｐゴシック" charset="-128"/>
                <a:cs typeface="ＭＳ Ｐゴシック" charset="-128"/>
              </a:rPr>
              <a:t>+</a:t>
            </a:r>
            <a:endParaRPr lang="en-US" sz="3600" dirty="0">
              <a:solidFill>
                <a:prstClr val="black"/>
              </a:solidFill>
              <a:latin typeface="Arial" charset="0"/>
              <a:ea typeface="ＭＳ Ｐゴシック" charset="-128"/>
              <a:cs typeface="ＭＳ Ｐゴシック" charset="-128"/>
            </a:endParaRPr>
          </a:p>
        </p:txBody>
      </p:sp>
      <p:sp>
        <p:nvSpPr>
          <p:cNvPr id="1382" name="Rectangle 11"/>
          <p:cNvSpPr>
            <a:spLocks noChangeArrowheads="1"/>
          </p:cNvSpPr>
          <p:nvPr/>
        </p:nvSpPr>
        <p:spPr bwMode="auto">
          <a:xfrm>
            <a:off x="4670416" y="5720517"/>
            <a:ext cx="1241222" cy="838818"/>
          </a:xfrm>
          <a:prstGeom prst="rect">
            <a:avLst/>
          </a:prstGeom>
          <a:solidFill>
            <a:srgbClr val="FFFFFF">
              <a:alpha val="83000"/>
            </a:srgbClr>
          </a:solidFill>
          <a:ln w="12700">
            <a:noFill/>
            <a:miter lim="800000"/>
            <a:headEnd/>
            <a:tailEnd/>
          </a:ln>
        </p:spPr>
        <p:txBody>
          <a:bodyPr wrap="square" lIns="90615" tIns="44513" rIns="90615" bIns="44513">
            <a:prstTxWarp prst="textNoShape">
              <a:avLst/>
            </a:prstTxWarp>
            <a:spAutoFit/>
          </a:bodyPr>
          <a:lstStyle/>
          <a:p>
            <a:pPr fontAlgn="base">
              <a:lnSpc>
                <a:spcPct val="80000"/>
              </a:lnSpc>
              <a:spcBef>
                <a:spcPct val="0"/>
              </a:spcBef>
              <a:spcAft>
                <a:spcPct val="0"/>
              </a:spcAft>
            </a:pPr>
            <a:r>
              <a:rPr lang="en-US" sz="2000" dirty="0" smtClean="0">
                <a:solidFill>
                  <a:srgbClr val="800000"/>
                </a:solidFill>
                <a:latin typeface="Arial" pitchFamily="34" charset="0"/>
                <a:ea typeface="黑体" pitchFamily="49" charset="-122"/>
                <a:cs typeface="Calibri" charset="0"/>
              </a:rPr>
              <a:t>renal glucose excretion</a:t>
            </a:r>
            <a:endParaRPr lang="en-US" sz="2000" dirty="0">
              <a:solidFill>
                <a:srgbClr val="800000"/>
              </a:solidFill>
              <a:latin typeface="Arial" pitchFamily="34" charset="0"/>
              <a:ea typeface="黑体" pitchFamily="49" charset="-122"/>
              <a:cs typeface="Calibri" charset="0"/>
            </a:endParaRPr>
          </a:p>
        </p:txBody>
      </p:sp>
      <p:sp>
        <p:nvSpPr>
          <p:cNvPr id="1384" name="Line 16"/>
          <p:cNvSpPr>
            <a:spLocks noChangeShapeType="1"/>
          </p:cNvSpPr>
          <p:nvPr/>
        </p:nvSpPr>
        <p:spPr bwMode="auto">
          <a:xfrm>
            <a:off x="4611801" y="5864533"/>
            <a:ext cx="0" cy="611188"/>
          </a:xfrm>
          <a:prstGeom prst="line">
            <a:avLst/>
          </a:prstGeom>
          <a:noFill/>
          <a:ln w="76200" cmpd="sng">
            <a:solidFill>
              <a:srgbClr val="800000"/>
            </a:solidFill>
            <a:round/>
            <a:headEnd/>
            <a:tailEnd type="triangle" w="med" len="med"/>
          </a:ln>
        </p:spPr>
        <p:txBody>
          <a:bodyPr wrap="none" lIns="91431" tIns="45716" rIns="91431" bIns="45716" anchor="ctr">
            <a:prstTxWarp prst="textNoShape">
              <a:avLst/>
            </a:prstTxWarp>
          </a:bodyPr>
          <a:lstStyle/>
          <a:p>
            <a:pPr fontAlgn="base">
              <a:spcBef>
                <a:spcPct val="0"/>
              </a:spcBef>
              <a:spcAft>
                <a:spcPct val="0"/>
              </a:spcAft>
            </a:pPr>
            <a:endParaRPr lang="en-US">
              <a:solidFill>
                <a:srgbClr val="000000"/>
              </a:solidFill>
              <a:latin typeface="Arial" pitchFamily="34" charset="0"/>
              <a:ea typeface="黑体" pitchFamily="49" charset="-122"/>
              <a:cs typeface="ＭＳ Ｐゴシック" charset="-128"/>
            </a:endParaRPr>
          </a:p>
        </p:txBody>
      </p:sp>
      <p:graphicFrame>
        <p:nvGraphicFramePr>
          <p:cNvPr id="1386" name="Object 2"/>
          <p:cNvGraphicFramePr>
            <a:graphicFrameLocks/>
          </p:cNvGraphicFramePr>
          <p:nvPr>
            <p:extLst>
              <p:ext uri="{D42A27DB-BD31-4B8C-83A1-F6EECF244321}">
                <p14:modId xmlns:p14="http://schemas.microsoft.com/office/powerpoint/2010/main" val="874141187"/>
              </p:ext>
            </p:extLst>
          </p:nvPr>
        </p:nvGraphicFramePr>
        <p:xfrm>
          <a:off x="503706" y="4542060"/>
          <a:ext cx="2697935" cy="1760957"/>
        </p:xfrm>
        <a:graphic>
          <a:graphicData uri="http://schemas.openxmlformats.org/presentationml/2006/ole">
            <mc:AlternateContent xmlns:mc="http://schemas.openxmlformats.org/markup-compatibility/2006">
              <mc:Choice xmlns:v="urn:schemas-microsoft-com:vml" Requires="v">
                <p:oleObj spid="_x0000_s7175" r:id="rId9" imgW="2603500" imgH="2463800" progId="">
                  <p:embed/>
                </p:oleObj>
              </mc:Choice>
              <mc:Fallback>
                <p:oleObj r:id="rId9" imgW="2603500" imgH="2463800" progId="">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3706" y="4542060"/>
                        <a:ext cx="2697935" cy="17609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75" name="Group 717"/>
          <p:cNvGrpSpPr/>
          <p:nvPr/>
        </p:nvGrpSpPr>
        <p:grpSpPr>
          <a:xfrm>
            <a:off x="1152381" y="1170398"/>
            <a:ext cx="6492557" cy="3974884"/>
            <a:chOff x="1152360" y="1170398"/>
            <a:chExt cx="6492556" cy="3974884"/>
          </a:xfrm>
        </p:grpSpPr>
        <p:sp>
          <p:nvSpPr>
            <p:cNvPr id="1385" name="Text Box 159"/>
            <p:cNvSpPr txBox="1">
              <a:spLocks noChangeArrowheads="1"/>
            </p:cNvSpPr>
            <p:nvPr/>
          </p:nvSpPr>
          <p:spPr bwMode="auto">
            <a:xfrm>
              <a:off x="6519577" y="2676049"/>
              <a:ext cx="1125339" cy="514671"/>
            </a:xfrm>
            <a:prstGeom prst="rect">
              <a:avLst/>
            </a:prstGeom>
            <a:solidFill>
              <a:schemeClr val="tx1"/>
            </a:solidFill>
            <a:ln w="9525">
              <a:noFill/>
              <a:miter lim="800000"/>
              <a:headEnd/>
              <a:tailEnd/>
            </a:ln>
            <a:effectLst>
              <a:glow rad="127000">
                <a:schemeClr val="tx1">
                  <a:lumMod val="50000"/>
                  <a:lumOff val="50000"/>
                  <a:alpha val="61000"/>
                </a:schemeClr>
              </a:glow>
            </a:effectLst>
          </p:spPr>
          <p:txBody>
            <a:bodyPr wrap="squar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DA agonists</a:t>
              </a:r>
            </a:p>
          </p:txBody>
        </p:sp>
        <p:sp>
          <p:nvSpPr>
            <p:cNvPr id="1387" name="Text Box 159"/>
            <p:cNvSpPr txBox="1">
              <a:spLocks noChangeArrowheads="1"/>
            </p:cNvSpPr>
            <p:nvPr/>
          </p:nvSpPr>
          <p:spPr bwMode="auto">
            <a:xfrm>
              <a:off x="6519576" y="4222976"/>
              <a:ext cx="954145" cy="307349"/>
            </a:xfrm>
            <a:prstGeom prst="rect">
              <a:avLst/>
            </a:prstGeom>
            <a:solidFill>
              <a:schemeClr val="tx1"/>
            </a:solidFill>
            <a:ln w="9525">
              <a:noFill/>
              <a:miter lim="800000"/>
              <a:headEnd/>
              <a:tailEnd/>
            </a:ln>
            <a:effectLst>
              <a:glow rad="127000">
                <a:srgbClr val="FF0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T Z D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8" name="Text Box 159"/>
            <p:cNvSpPr txBox="1">
              <a:spLocks noChangeArrowheads="1"/>
            </p:cNvSpPr>
            <p:nvPr/>
          </p:nvSpPr>
          <p:spPr bwMode="auto">
            <a:xfrm>
              <a:off x="2052519" y="4232461"/>
              <a:ext cx="1300281" cy="30734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Metformin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89" name="Text Box 159"/>
            <p:cNvSpPr txBox="1">
              <a:spLocks noChangeArrowheads="1"/>
            </p:cNvSpPr>
            <p:nvPr/>
          </p:nvSpPr>
          <p:spPr bwMode="auto">
            <a:xfrm>
              <a:off x="4656166" y="1639063"/>
              <a:ext cx="7619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 U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0" name="Text Box 159"/>
            <p:cNvSpPr txBox="1">
              <a:spLocks noChangeArrowheads="1"/>
            </p:cNvSpPr>
            <p:nvPr/>
          </p:nvSpPr>
          <p:spPr bwMode="auto">
            <a:xfrm>
              <a:off x="3412953" y="1541666"/>
              <a:ext cx="1095372"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Glinides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1" name="Text Box 159"/>
            <p:cNvSpPr txBox="1">
              <a:spLocks noChangeArrowheads="1"/>
            </p:cNvSpPr>
            <p:nvPr/>
          </p:nvSpPr>
          <p:spPr bwMode="auto">
            <a:xfrm>
              <a:off x="1795464" y="2203443"/>
              <a:ext cx="1236148"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DPP-4 </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inhibitors</a:t>
              </a:r>
            </a:p>
          </p:txBody>
        </p:sp>
        <p:sp>
          <p:nvSpPr>
            <p:cNvPr id="1392" name="Text Box 159"/>
            <p:cNvSpPr txBox="1">
              <a:spLocks noChangeArrowheads="1"/>
            </p:cNvSpPr>
            <p:nvPr/>
          </p:nvSpPr>
          <p:spPr bwMode="auto">
            <a:xfrm>
              <a:off x="1152360" y="1170398"/>
              <a:ext cx="1133806" cy="509969"/>
            </a:xfrm>
            <a:prstGeom prst="rect">
              <a:avLst/>
            </a:prstGeom>
            <a:solidFill>
              <a:schemeClr val="tx1"/>
            </a:solidFill>
            <a:ln w="9525">
              <a:noFill/>
              <a:miter lim="800000"/>
              <a:headEnd/>
              <a:tailEnd/>
            </a:ln>
            <a:effectLst>
              <a:glow rad="127000">
                <a:srgbClr val="008000">
                  <a:alpha val="73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GLP-1R</a:t>
              </a:r>
            </a:p>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agonists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3" name="Text Box 159"/>
            <p:cNvSpPr txBox="1">
              <a:spLocks noChangeArrowheads="1"/>
            </p:cNvSpPr>
            <p:nvPr/>
          </p:nvSpPr>
          <p:spPr bwMode="auto">
            <a:xfrm>
              <a:off x="1441906" y="2953088"/>
              <a:ext cx="907257" cy="307349"/>
            </a:xfrm>
            <a:prstGeom prst="rect">
              <a:avLst/>
            </a:prstGeom>
            <a:solidFill>
              <a:schemeClr val="tx1"/>
            </a:solidFill>
            <a:ln w="9525">
              <a:noFill/>
              <a:miter lim="800000"/>
              <a:headEnd/>
              <a:tailEnd/>
            </a:ln>
            <a:effectLst>
              <a:glow rad="127000">
                <a:srgbClr val="008000">
                  <a:alpha val="48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 G I </a:t>
              </a: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4" name="Text Box 159"/>
            <p:cNvSpPr txBox="1">
              <a:spLocks noChangeArrowheads="1"/>
            </p:cNvSpPr>
            <p:nvPr/>
          </p:nvSpPr>
          <p:spPr bwMode="auto">
            <a:xfrm>
              <a:off x="3470738" y="2258167"/>
              <a:ext cx="1185428" cy="509969"/>
            </a:xfrm>
            <a:prstGeom prst="rect">
              <a:avLst/>
            </a:prstGeom>
            <a:solidFill>
              <a:schemeClr val="tx1"/>
            </a:solidFill>
            <a:ln w="9525">
              <a:noFill/>
              <a:miter lim="800000"/>
              <a:headEnd/>
              <a:tailEnd/>
            </a:ln>
            <a:effectLst>
              <a:glow rad="127000">
                <a:srgbClr val="C6C74F">
                  <a:alpha val="89000"/>
                </a:srgbClr>
              </a:glow>
            </a:effectLst>
          </p:spPr>
          <p:txBody>
            <a:bodyPr wrap="none">
              <a:prstTxWarp prst="textNoShape">
                <a:avLst/>
              </a:prstTxWarp>
              <a:spAutoFit/>
            </a:bodyPr>
            <a:lstStyle/>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Amylin</a:t>
              </a:r>
              <a:endPar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mimetics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5" name="Text Box 159"/>
            <p:cNvSpPr txBox="1">
              <a:spLocks noChangeArrowheads="1"/>
            </p:cNvSpPr>
            <p:nvPr/>
          </p:nvSpPr>
          <p:spPr bwMode="auto">
            <a:xfrm>
              <a:off x="4177925" y="1218263"/>
              <a:ext cx="928447" cy="307349"/>
            </a:xfrm>
            <a:prstGeom prst="rect">
              <a:avLst/>
            </a:prstGeom>
            <a:solidFill>
              <a:schemeClr val="tx1"/>
            </a:solidFill>
            <a:ln w="9525">
              <a:noFill/>
              <a:miter lim="800000"/>
              <a:headEnd/>
              <a:tailEnd/>
            </a:ln>
            <a:effectLst>
              <a:glow rad="127000">
                <a:srgbClr val="BBC05B">
                  <a:alpha val="97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Insulin</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sp>
          <p:nvSpPr>
            <p:cNvPr id="1396" name="Text Box 159"/>
            <p:cNvSpPr txBox="1">
              <a:spLocks noChangeArrowheads="1"/>
            </p:cNvSpPr>
            <p:nvPr/>
          </p:nvSpPr>
          <p:spPr bwMode="auto">
            <a:xfrm>
              <a:off x="2220858" y="4635313"/>
              <a:ext cx="1621508" cy="509969"/>
            </a:xfrm>
            <a:prstGeom prst="rect">
              <a:avLst/>
            </a:prstGeom>
            <a:solidFill>
              <a:schemeClr val="tx1"/>
            </a:solidFill>
            <a:ln w="9525">
              <a:noFill/>
              <a:miter lim="800000"/>
              <a:headEnd/>
              <a:tailEnd/>
            </a:ln>
            <a:effectLst>
              <a:glow rad="127000">
                <a:srgbClr val="7B3F13">
                  <a:alpha val="70000"/>
                </a:srgbClr>
              </a:glow>
            </a:effectLst>
          </p:spPr>
          <p:txBody>
            <a:bodyPr wrap="none">
              <a:prstTxWarp prst="textNoShape">
                <a:avLst/>
              </a:prstTxWarp>
              <a:spAutoFit/>
            </a:bodyPr>
            <a:lstStyle/>
            <a:p>
              <a:pPr eaLnBrk="1" hangingPunct="1">
                <a:lnSpc>
                  <a:spcPts val="1580"/>
                </a:lnSpc>
              </a:pPr>
              <a:r>
                <a:rPr lang="en-US" sz="1800" b="1" dirty="0"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Bile acid</a:t>
              </a:r>
            </a:p>
            <a:p>
              <a:pPr eaLnBrk="1" hangingPunct="1">
                <a:lnSpc>
                  <a:spcPts val="1580"/>
                </a:lnSpc>
              </a:pPr>
              <a:r>
                <a:rPr lang="en-US" sz="1800" b="1" dirty="0" err="1" smtClean="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rPr>
                <a:t>sequestrants</a:t>
              </a:r>
              <a:endParaRPr lang="en-US" sz="1800" b="1" dirty="0">
                <a:solidFill>
                  <a:srgbClr val="FFFFFF"/>
                </a:solidFill>
                <a:effectLst>
                  <a:outerShdw blurRad="38100" dist="38100" dir="2700000" algn="tl">
                    <a:srgbClr val="000000">
                      <a:alpha val="43137"/>
                    </a:srgbClr>
                  </a:outerShdw>
                </a:effectLst>
                <a:latin typeface="Arial"/>
                <a:ea typeface="黑体" pitchFamily="49" charset="-122"/>
                <a:cs typeface="ＭＳ Ｐゴシック" charset="-128"/>
              </a:endParaRPr>
            </a:p>
          </p:txBody>
        </p:sp>
      </p:grpSp>
    </p:spTree>
    <p:extLst>
      <p:ext uri="{BB962C8B-B14F-4D97-AF65-F5344CB8AC3E}">
        <p14:creationId xmlns:p14="http://schemas.microsoft.com/office/powerpoint/2010/main" val="112781063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9414468"/>
              </p:ext>
            </p:extLst>
          </p:nvPr>
        </p:nvGraphicFramePr>
        <p:xfrm>
          <a:off x="-1" y="36155"/>
          <a:ext cx="9144001" cy="6522596"/>
        </p:xfrm>
        <a:graphic>
          <a:graphicData uri="http://schemas.openxmlformats.org/drawingml/2006/table">
            <a:tbl>
              <a:tblPr firstRow="1" bandRow="1">
                <a:tableStyleId>{5C22544A-7EE6-4342-B048-85BDC9FD1C3A}</a:tableStyleId>
              </a:tblPr>
              <a:tblGrid>
                <a:gridCol w="1498601"/>
                <a:gridCol w="2269067"/>
                <a:gridCol w="2455333"/>
                <a:gridCol w="2226733"/>
                <a:gridCol w="694267"/>
              </a:tblGrid>
              <a:tr h="370840">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rgbClr val="FFFFFF"/>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rgbClr val="FFFFFF"/>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370840">
                <a:tc>
                  <a:txBody>
                    <a:bodyPr/>
                    <a:lstStyle/>
                    <a:p>
                      <a:r>
                        <a:rPr lang="en-US" b="1" dirty="0" err="1" smtClean="0">
                          <a:latin typeface="Times New Roman" panose="02020603050405020304" pitchFamily="18" charset="0"/>
                          <a:cs typeface="Times New Roman" panose="02020603050405020304" pitchFamily="18" charset="0"/>
                        </a:rPr>
                        <a:t>Biguanides</a:t>
                      </a:r>
                      <a:endParaRPr lang="en-US" b="1"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AMP-kinase (?other)</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aseline="0" dirty="0" smtClean="0">
                          <a:latin typeface="Times New Roman" panose="02020603050405020304" pitchFamily="18" charset="0"/>
                          <a:cs typeface="Times New Roman" panose="02020603050405020304" pitchFamily="18" charset="0"/>
                        </a:rPr>
                        <a:t>Hepatic glucose production</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Weight neutral</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Lactic acidosis (rare)</a:t>
                      </a:r>
                    </a:p>
                    <a:p>
                      <a:pPr>
                        <a:buFont typeface="Arial"/>
                        <a:buChar char="•"/>
                      </a:pPr>
                      <a:r>
                        <a:rPr lang="en-US" dirty="0" smtClean="0">
                          <a:latin typeface="Times New Roman" panose="02020603050405020304" pitchFamily="18" charset="0"/>
                          <a:cs typeface="Times New Roman" panose="02020603050405020304" pitchFamily="18" charset="0"/>
                        </a:rPr>
                        <a:t> B-12 deficiency</a:t>
                      </a:r>
                    </a:p>
                    <a:p>
                      <a:pPr>
                        <a:buFont typeface="Arial"/>
                        <a:buChar char="•"/>
                      </a:pPr>
                      <a:r>
                        <a:rPr lang="en-US" baseline="0" dirty="0" smtClean="0">
                          <a:latin typeface="Times New Roman" panose="02020603050405020304" pitchFamily="18" charset="0"/>
                          <a:cs typeface="Times New Roman" panose="02020603050405020304" pitchFamily="18" charset="0"/>
                        </a:rPr>
                        <a:t> Contraindications</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r h="1488316">
                <a:tc>
                  <a:txBody>
                    <a:bodyPr/>
                    <a:lstStyle/>
                    <a:p>
                      <a:r>
                        <a:rPr lang="en-US" b="1" dirty="0" smtClean="0">
                          <a:latin typeface="Times New Roman" panose="02020603050405020304" pitchFamily="18" charset="0"/>
                          <a:cs typeface="Times New Roman" panose="02020603050405020304" pitchFamily="18" charset="0"/>
                        </a:rPr>
                        <a:t>Sulfonylurea</a:t>
                      </a:r>
                    </a:p>
                    <a:p>
                      <a:endParaRPr lang="en-US" b="1" baseline="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Closes K</a:t>
                      </a:r>
                      <a:r>
                        <a:rPr lang="en-US" sz="2400" b="0" baseline="-25000" dirty="0" smtClean="0">
                          <a:latin typeface="Times New Roman" panose="02020603050405020304" pitchFamily="18" charset="0"/>
                          <a:cs typeface="Times New Roman" panose="02020603050405020304" pitchFamily="18" charset="0"/>
                        </a:rPr>
                        <a:t>ATP</a:t>
                      </a:r>
                      <a:r>
                        <a:rPr lang="en-US" dirty="0" smtClean="0">
                          <a:latin typeface="Times New Roman" panose="02020603050405020304" pitchFamily="18" charset="0"/>
                          <a:cs typeface="Times New Roman" panose="02020603050405020304" pitchFamily="18" charset="0"/>
                        </a:rPr>
                        <a:t> channels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 secretion</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Extensive experience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r>
                        <a:rPr lang="en-US" baseline="0" dirty="0" smtClean="0">
                          <a:latin typeface="Times New Roman" panose="02020603050405020304" pitchFamily="18" charset="0"/>
                          <a:cs typeface="Times New Roman" panose="02020603050405020304" pitchFamily="18" charset="0"/>
                        </a:rPr>
                        <a:t> </a:t>
                      </a:r>
                    </a:p>
                    <a:p>
                      <a:pPr>
                        <a:buFont typeface="Arial"/>
                        <a:buChar char="•"/>
                      </a:pPr>
                      <a:r>
                        <a:rPr lang="en-US" baseline="0" dirty="0" smtClean="0">
                          <a:latin typeface="Times New Roman" panose="02020603050405020304" pitchFamily="18" charset="0"/>
                          <a:cs typeface="Times New Roman" panose="02020603050405020304" pitchFamily="18" charset="0"/>
                        </a:rPr>
                        <a:t> Low durability</a:t>
                      </a:r>
                    </a:p>
                    <a:p>
                      <a:pPr>
                        <a:buFont typeface="Arial"/>
                        <a:buChar char="•"/>
                      </a:pPr>
                      <a:r>
                        <a:rPr lang="en-US" baseline="0" dirty="0" smtClean="0">
                          <a:latin typeface="Times New Roman" panose="02020603050405020304" pitchFamily="18" charset="0"/>
                          <a:cs typeface="Times New Roman" panose="02020603050405020304" pitchFamily="18" charset="0"/>
                        </a:rPr>
                        <a:t> ? Blunts ischemic preconditioning</a:t>
                      </a:r>
                      <a:endParaRPr lang="en-US" dirty="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Low</a:t>
                      </a:r>
                    </a:p>
                    <a:p>
                      <a:endParaRPr lang="en-US"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err="1" smtClean="0">
                          <a:solidFill>
                            <a:srgbClr val="7F7F7F"/>
                          </a:solidFill>
                          <a:latin typeface="Times New Roman" panose="02020603050405020304" pitchFamily="18" charset="0"/>
                          <a:cs typeface="Times New Roman" panose="02020603050405020304" pitchFamily="18" charset="0"/>
                        </a:rPr>
                        <a:t>Meglitinides</a:t>
                      </a:r>
                      <a:endParaRPr lang="en-US" b="1" dirty="0" smtClean="0">
                        <a:solidFill>
                          <a:srgbClr val="7F7F7F"/>
                        </a:solidFill>
                        <a:latin typeface="Times New Roman" panose="02020603050405020304" pitchFamily="18" charset="0"/>
                        <a:cs typeface="Times New Roman" panose="02020603050405020304" pitchFamily="18" charset="0"/>
                      </a:endParaRPr>
                    </a:p>
                    <a:p>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Closes K</a:t>
                      </a:r>
                      <a:r>
                        <a:rPr lang="en-US" sz="2400" b="0" baseline="-25000" dirty="0" smtClean="0">
                          <a:solidFill>
                            <a:srgbClr val="7F7F7F"/>
                          </a:solidFill>
                          <a:latin typeface="Times New Roman" panose="02020603050405020304" pitchFamily="18" charset="0"/>
                          <a:cs typeface="Times New Roman" panose="02020603050405020304" pitchFamily="18" charset="0"/>
                        </a:rPr>
                        <a:t>ATP</a:t>
                      </a:r>
                      <a:r>
                        <a:rPr lang="en-US" dirty="0" smtClean="0">
                          <a:solidFill>
                            <a:srgbClr val="7F7F7F"/>
                          </a:solidFill>
                          <a:latin typeface="Times New Roman" panose="02020603050405020304" pitchFamily="18" charset="0"/>
                          <a:cs typeface="Times New Roman" panose="02020603050405020304" pitchFamily="18" charset="0"/>
                        </a:rPr>
                        <a:t> channels</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Insulin secretion</a:t>
                      </a:r>
                    </a:p>
                    <a:p>
                      <a:pPr>
                        <a:buFont typeface="Arial"/>
                        <a:buNone/>
                      </a:pP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flexibility</a:t>
                      </a:r>
                      <a:endParaRPr lang="en-US"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Hypoglycemia</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r>
                        <a:rPr lang="en-US" baseline="0" dirty="0" smtClean="0">
                          <a:solidFill>
                            <a:srgbClr val="7F7F7F"/>
                          </a:solidFill>
                          <a:latin typeface="Times New Roman" panose="02020603050405020304" pitchFamily="18" charset="0"/>
                          <a:cs typeface="Times New Roman" panose="02020603050405020304" pitchFamily="18" charset="0"/>
                        </a:rPr>
                        <a:t> </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 Blunts ischemic preconditioning</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Dosing frequency</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endParaRPr lang="en-US" dirty="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Mod.</a:t>
                      </a:r>
                      <a:endParaRPr lang="en-US" dirty="0">
                        <a:solidFill>
                          <a:srgbClr val="7F7F7F"/>
                        </a:solidFill>
                        <a:latin typeface="Times New Roman" panose="02020603050405020304" pitchFamily="18" charset="0"/>
                        <a:cs typeface="Times New Roman" panose="02020603050405020304" pitchFamily="18" charset="0"/>
                      </a:endParaRPr>
                    </a:p>
                  </a:txBody>
                  <a:tcPr/>
                </a:tc>
              </a:tr>
              <a:tr h="370840">
                <a:tc>
                  <a:txBody>
                    <a:bodyPr/>
                    <a:lstStyle/>
                    <a:p>
                      <a:r>
                        <a:rPr lang="en-US" b="1" dirty="0" smtClean="0">
                          <a:latin typeface="Times New Roman" panose="02020603050405020304" pitchFamily="18" charset="0"/>
                          <a:cs typeface="Times New Roman" panose="02020603050405020304" pitchFamily="18" charset="0"/>
                        </a:rPr>
                        <a:t>TZDs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PPAR-</a:t>
                      </a:r>
                      <a:r>
                        <a:rPr lang="en-US" dirty="0" err="1" smtClean="0">
                          <a:latin typeface="Times New Roman" panose="02020603050405020304" pitchFamily="18" charset="0"/>
                          <a:cs typeface="Times New Roman" panose="02020603050405020304" pitchFamily="18" charset="0"/>
                        </a:rPr>
                        <a:t>g</a:t>
                      </a:r>
                      <a:r>
                        <a:rPr lang="en-US" dirty="0" smtClean="0">
                          <a:latin typeface="Times New Roman" panose="02020603050405020304" pitchFamily="18" charset="0"/>
                          <a:cs typeface="Times New Roman" panose="02020603050405020304" pitchFamily="18" charset="0"/>
                        </a:rPr>
                        <a:t> activator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b="0" dirty="0"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nsulin sensitivity</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Durability</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TGs (</a:t>
                      </a:r>
                      <a:r>
                        <a:rPr lang="en-US" sz="1800" b="0" kern="1200" dirty="0" err="1" smtClean="0">
                          <a:solidFill>
                            <a:schemeClr val="dk1"/>
                          </a:solidFill>
                          <a:latin typeface="Times New Roman" panose="02020603050405020304" pitchFamily="18" charset="0"/>
                          <a:ea typeface="+mn-ea"/>
                          <a:cs typeface="Times New Roman" panose="02020603050405020304" pitchFamily="18" charset="0"/>
                          <a:sym typeface="Symbol"/>
                        </a:rPr>
                        <a:t>pio</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HDL-C </a:t>
                      </a:r>
                    </a:p>
                    <a:p>
                      <a:pPr>
                        <a:buFont typeface="Arial"/>
                        <a:buChar char="•"/>
                      </a:pPr>
                      <a:r>
                        <a:rPr lang="en-US" dirty="0" smtClean="0">
                          <a:latin typeface="Times New Roman" panose="02020603050405020304" pitchFamily="18" charset="0"/>
                          <a:cs typeface="Times New Roman" panose="02020603050405020304" pitchFamily="18" charset="0"/>
                        </a:rPr>
                        <a:t> ?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CVD events</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pio</a:t>
                      </a:r>
                      <a:r>
                        <a:rPr lang="en-US" baseline="0" dirty="0" smtClean="0">
                          <a:latin typeface="Times New Roman" panose="02020603050405020304" pitchFamily="18" charset="0"/>
                          <a:cs typeface="Times New Roman" panose="02020603050405020304" pitchFamily="18" charset="0"/>
                        </a:rPr>
                        <a:t>)</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 </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Edema/heart</a:t>
                      </a:r>
                      <a:r>
                        <a:rPr lang="en-US" baseline="0" dirty="0" smtClean="0">
                          <a:latin typeface="Times New Roman" panose="02020603050405020304" pitchFamily="18" charset="0"/>
                          <a:cs typeface="Times New Roman" panose="02020603050405020304" pitchFamily="18" charset="0"/>
                        </a:rPr>
                        <a:t> failure</a:t>
                      </a:r>
                    </a:p>
                    <a:p>
                      <a:pPr>
                        <a:buFont typeface="Arial"/>
                        <a:buChar char="•"/>
                      </a:pPr>
                      <a:r>
                        <a:rPr lang="en-US" baseline="0" dirty="0" smtClean="0">
                          <a:latin typeface="Times New Roman" panose="02020603050405020304" pitchFamily="18" charset="0"/>
                          <a:cs typeface="Times New Roman" panose="02020603050405020304" pitchFamily="18" charset="0"/>
                        </a:rPr>
                        <a:t> Bone fractures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LDL-C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baseline="0" dirty="0" smtClean="0">
                          <a:latin typeface="Times New Roman" panose="02020603050405020304" pitchFamily="18" charset="0"/>
                          <a:cs typeface="Times New Roman" panose="02020603050405020304" pitchFamily="18" charset="0"/>
                        </a:rPr>
                        <a:t>MI (</a:t>
                      </a:r>
                      <a:r>
                        <a:rPr lang="en-US" baseline="0" dirty="0" err="1" smtClean="0">
                          <a:latin typeface="Times New Roman" panose="02020603050405020304" pitchFamily="18" charset="0"/>
                          <a:cs typeface="Times New Roman" panose="02020603050405020304" pitchFamily="18" charset="0"/>
                        </a:rPr>
                        <a:t>rosi</a:t>
                      </a:r>
                      <a:r>
                        <a:rPr lang="en-US" baseline="0" dirty="0" smtClean="0">
                          <a:latin typeface="Times New Roman" panose="02020603050405020304" pitchFamily="18" charset="0"/>
                          <a:cs typeface="Times New Roman" panose="02020603050405020304" pitchFamily="18" charset="0"/>
                        </a:rPr>
                        <a:t>)</a:t>
                      </a:r>
                    </a:p>
                  </a:txBody>
                  <a:tcPr/>
                </a:tc>
                <a:tc>
                  <a:txBody>
                    <a:bodyPr/>
                    <a:lstStyle/>
                    <a:p>
                      <a:r>
                        <a:rPr lang="en-US" dirty="0" smtClean="0">
                          <a:latin typeface="Times New Roman" panose="02020603050405020304" pitchFamily="18" charset="0"/>
                          <a:cs typeface="Times New Roman" panose="02020603050405020304" pitchFamily="18" charset="0"/>
                        </a:rPr>
                        <a:t>Low</a:t>
                      </a:r>
                      <a:endParaRPr lang="en-US" dirty="0">
                        <a:latin typeface="Times New Roman" panose="02020603050405020304" pitchFamily="18" charset="0"/>
                        <a:cs typeface="Times New Roman" panose="02020603050405020304" pitchFamily="18" charset="0"/>
                      </a:endParaRPr>
                    </a:p>
                  </a:txBody>
                  <a:tcPr/>
                </a:tc>
              </a:tr>
            </a:tbl>
          </a:graphicData>
        </a:graphic>
      </p:graphicFrame>
      <p:sp>
        <p:nvSpPr>
          <p:cNvPr id="39977"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5"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4085028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97562380"/>
              </p:ext>
            </p:extLst>
          </p:nvPr>
        </p:nvGraphicFramePr>
        <p:xfrm>
          <a:off x="0" y="44624"/>
          <a:ext cx="9144000" cy="6324003"/>
        </p:xfrm>
        <a:graphic>
          <a:graphicData uri="http://schemas.openxmlformats.org/drawingml/2006/table">
            <a:tbl>
              <a:tblPr firstRow="1" bandRow="1">
                <a:tableStyleId>{5C22544A-7EE6-4342-B048-85BDC9FD1C3A}</a:tableStyleId>
              </a:tblPr>
              <a:tblGrid>
                <a:gridCol w="1549400"/>
                <a:gridCol w="2404533"/>
                <a:gridCol w="2480734"/>
                <a:gridCol w="1989666"/>
                <a:gridCol w="719667"/>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Oral 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1122630">
                <a:tc>
                  <a:txBody>
                    <a:bodyPr/>
                    <a:lstStyle/>
                    <a:p>
                      <a:r>
                        <a:rPr lang="en-US" b="1" dirty="0" smtClean="0">
                          <a:solidFill>
                            <a:srgbClr val="7F7F7F"/>
                          </a:solidFill>
                          <a:latin typeface="Times New Roman" panose="02020603050405020304" pitchFamily="18" charset="0"/>
                          <a:cs typeface="Times New Roman" panose="02020603050405020304" pitchFamily="18" charset="0"/>
                        </a:rPr>
                        <a:t>a-</a:t>
                      </a:r>
                      <a:r>
                        <a:rPr lang="en-US" b="1" dirty="0" err="1" smtClean="0">
                          <a:solidFill>
                            <a:srgbClr val="7F7F7F"/>
                          </a:solidFill>
                          <a:latin typeface="Times New Roman" panose="02020603050405020304" pitchFamily="18" charset="0"/>
                          <a:cs typeface="Times New Roman" panose="02020603050405020304" pitchFamily="18" charset="0"/>
                        </a:rPr>
                        <a:t>Glucosidase</a:t>
                      </a:r>
                      <a:r>
                        <a:rPr lang="en-US" b="1" baseline="0" dirty="0" smtClean="0">
                          <a:solidFill>
                            <a:srgbClr val="7F7F7F"/>
                          </a:solidFill>
                          <a:latin typeface="Times New Roman" panose="02020603050405020304" pitchFamily="18" charset="0"/>
                          <a:cs typeface="Times New Roman" panose="02020603050405020304" pitchFamily="18" charset="0"/>
                        </a:rPr>
                        <a:t> inhibitors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Inhibits a-</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glucosidase</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Slows carbohydrate digestion / absorption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Nonsystemic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b="1"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Dosing frequency</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Mod</a:t>
                      </a:r>
                      <a:r>
                        <a:rPr lang="en-US" spc="-620" dirty="0" smtClean="0">
                          <a:solidFill>
                            <a:schemeClr val="tx1">
                              <a:lumMod val="50000"/>
                              <a:lumOff val="50000"/>
                            </a:schemeClr>
                          </a:solidFill>
                          <a:latin typeface="Times New Roman" panose="02020603050405020304" pitchFamily="18" charset="0"/>
                          <a:cs typeface="Times New Roman" panose="02020603050405020304" pitchFamily="18" charset="0"/>
                        </a:rPr>
                        <a:t>.</a:t>
                      </a:r>
                      <a:endParaRPr lang="en-US" spc="-620"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r>
              <a:tr h="900525">
                <a:tc>
                  <a:txBody>
                    <a:bodyPr/>
                    <a:lstStyle/>
                    <a:p>
                      <a:r>
                        <a:rPr lang="en-US" sz="2400" b="1" i="1" dirty="0" smtClean="0">
                          <a:solidFill>
                            <a:srgbClr val="C00000"/>
                          </a:solidFill>
                          <a:latin typeface="Times New Roman" panose="02020603050405020304" pitchFamily="18" charset="0"/>
                          <a:cs typeface="Times New Roman" panose="02020603050405020304" pitchFamily="18" charset="0"/>
                        </a:rPr>
                        <a:t>DPP-4</a:t>
                      </a:r>
                    </a:p>
                    <a:p>
                      <a:r>
                        <a:rPr lang="en-US" sz="2400" b="1" i="1" dirty="0" smtClean="0">
                          <a:solidFill>
                            <a:srgbClr val="C00000"/>
                          </a:solidFill>
                          <a:latin typeface="Times New Roman" panose="02020603050405020304" pitchFamily="18" charset="0"/>
                          <a:cs typeface="Times New Roman" panose="02020603050405020304" pitchFamily="18" charset="0"/>
                        </a:rPr>
                        <a:t>inhibitors</a:t>
                      </a:r>
                      <a:endParaRPr lang="en-US" sz="2400" b="1" i="1" dirty="0">
                        <a:solidFill>
                          <a:srgbClr val="C00000"/>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Inhibits DPP-4</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Increases </a:t>
                      </a:r>
                      <a:r>
                        <a:rPr lang="en-US" dirty="0" err="1" smtClean="0">
                          <a:solidFill>
                            <a:srgbClr val="000000"/>
                          </a:solidFill>
                          <a:latin typeface="Times New Roman" panose="02020603050405020304" pitchFamily="18" charset="0"/>
                          <a:cs typeface="Times New Roman" panose="02020603050405020304" pitchFamily="18" charset="0"/>
                        </a:rPr>
                        <a:t>incretin</a:t>
                      </a:r>
                      <a:r>
                        <a:rPr lang="en-US" dirty="0" smtClean="0">
                          <a:solidFill>
                            <a:srgbClr val="000000"/>
                          </a:solidFill>
                          <a:latin typeface="Times New Roman" panose="02020603050405020304" pitchFamily="18" charset="0"/>
                          <a:cs typeface="Times New Roman" panose="02020603050405020304" pitchFamily="18" charset="0"/>
                        </a:rPr>
                        <a:t> (GLP-1, GIP) levels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rgbClr val="000000"/>
                          </a:solidFill>
                          <a:latin typeface="Times New Roman" panose="02020603050405020304" pitchFamily="18" charset="0"/>
                          <a:cs typeface="Times New Roman" panose="02020603050405020304" pitchFamily="18" charset="0"/>
                        </a:rPr>
                        <a:t> Well tolerated</a:t>
                      </a:r>
                    </a:p>
                    <a:p>
                      <a:pPr>
                        <a:buFont typeface="Arial"/>
                        <a:buChar char="•"/>
                      </a:pPr>
                      <a:r>
                        <a:rPr lang="en-US" baseline="0" dirty="0" smtClean="0">
                          <a:solidFill>
                            <a:srgbClr val="000000"/>
                          </a:solidFill>
                          <a:latin typeface="Times New Roman" panose="02020603050405020304" pitchFamily="18" charset="0"/>
                          <a:cs typeface="Times New Roman" panose="02020603050405020304" pitchFamily="18" charset="0"/>
                        </a:rPr>
                        <a:t> Weight neutral</a:t>
                      </a:r>
                      <a:endParaRPr lang="en-US" dirty="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Angioedema / </a:t>
                      </a:r>
                      <a:r>
                        <a:rPr lang="en-US" dirty="0" err="1" smtClean="0">
                          <a:solidFill>
                            <a:srgbClr val="000000"/>
                          </a:solidFill>
                          <a:latin typeface="Times New Roman" panose="02020603050405020304" pitchFamily="18" charset="0"/>
                          <a:cs typeface="Times New Roman" panose="02020603050405020304" pitchFamily="18" charset="0"/>
                        </a:rPr>
                        <a:t>urticaria</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Pancreatitis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Heart</a:t>
                      </a:r>
                      <a:r>
                        <a:rPr lang="en-US" baseline="0" dirty="0" smtClean="0">
                          <a:solidFill>
                            <a:srgbClr val="000000"/>
                          </a:solidFill>
                          <a:latin typeface="Times New Roman" panose="02020603050405020304" pitchFamily="18" charset="0"/>
                          <a:cs typeface="Times New Roman" panose="02020603050405020304" pitchFamily="18" charset="0"/>
                        </a:rPr>
                        <a:t> failure</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000000"/>
                          </a:solidFill>
                          <a:latin typeface="Times New Roman" panose="02020603050405020304" pitchFamily="18" charset="0"/>
                          <a:cs typeface="Times New Roman" panose="02020603050405020304" pitchFamily="18" charset="0"/>
                        </a:rPr>
                        <a:t>High</a:t>
                      </a:r>
                      <a:endParaRPr lang="en-US" dirty="0">
                        <a:solidFill>
                          <a:srgbClr val="000000"/>
                        </a:solidFill>
                        <a:latin typeface="Times New Roman" panose="02020603050405020304" pitchFamily="18" charset="0"/>
                        <a:cs typeface="Times New Roman" panose="02020603050405020304" pitchFamily="18" charset="0"/>
                      </a:endParaRPr>
                    </a:p>
                  </a:txBody>
                  <a:tcPr/>
                </a:tc>
              </a:tr>
              <a:tr h="929590">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Bile acid</a:t>
                      </a:r>
                      <a:r>
                        <a:rPr lang="en-US" b="1"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1" baseline="0" dirty="0" err="1" smtClean="0">
                          <a:solidFill>
                            <a:schemeClr val="tx1">
                              <a:lumMod val="50000"/>
                              <a:lumOff val="50000"/>
                            </a:schemeClr>
                          </a:solidFill>
                          <a:latin typeface="Times New Roman" panose="02020603050405020304" pitchFamily="18" charset="0"/>
                          <a:cs typeface="Times New Roman" panose="02020603050405020304" pitchFamily="18" charset="0"/>
                        </a:rPr>
                        <a:t>sequestrants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Bind bile acids</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baseline="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Hepatic glucose production</a:t>
                      </a: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hypoglycemia</a:t>
                      </a:r>
                    </a:p>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0"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LDL-C</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Gastrointestinal</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Dosing frequency</a:t>
                      </a: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1129403">
                <a:tc>
                  <a:txBody>
                    <a:bodyPr/>
                    <a:lstStyle/>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Dopamine-2</a:t>
                      </a:r>
                    </a:p>
                    <a:p>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agonists</a:t>
                      </a:r>
                      <a:endParaRPr lang="en-US" b="1" dirty="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Activates DA</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receptor</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Alters hypothalamic control of metabolism</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insulin sensitivity</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No </a:t>
                      </a:r>
                      <a:r>
                        <a:rPr lang="en-US" dirty="0" err="1" smtClean="0">
                          <a:solidFill>
                            <a:schemeClr val="tx1">
                              <a:lumMod val="50000"/>
                              <a:lumOff val="50000"/>
                            </a:schemeClr>
                          </a:solidFill>
                          <a:latin typeface="Times New Roman" panose="02020603050405020304" pitchFamily="18" charset="0"/>
                          <a:cs typeface="Times New Roman" panose="02020603050405020304" pitchFamily="18" charset="0"/>
                        </a:rPr>
                        <a:t>hypoglyemia</a:t>
                      </a:r>
                      <a:endParaRPr lang="en-US" dirty="0" smtClean="0">
                        <a:solidFill>
                          <a:schemeClr val="tx1">
                            <a:lumMod val="50000"/>
                            <a:lumOff val="50000"/>
                          </a:schemeClr>
                        </a:solidFill>
                        <a:latin typeface="Times New Roman" panose="02020603050405020304" pitchFamily="18" charset="0"/>
                        <a:cs typeface="Times New Roman" panose="02020603050405020304" pitchFamily="18" charset="0"/>
                      </a:endParaRPr>
                    </a:p>
                    <a:p>
                      <a:pPr>
                        <a:buFont typeface="Arial"/>
                        <a:buChar char="•"/>
                      </a:pP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b="1"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CVD events</a:t>
                      </a: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Modest</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sz="1800" b="1" kern="1200" dirty="0" err="1"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tx1">
                              <a:lumMod val="50000"/>
                              <a:lumOff val="50000"/>
                            </a:schemeClr>
                          </a:solidFill>
                          <a:latin typeface="Times New Roman" panose="02020603050405020304" pitchFamily="18" charset="0"/>
                          <a:ea typeface="+mn-ea"/>
                          <a:cs typeface="Times New Roman" panose="02020603050405020304" pitchFamily="18" charset="0"/>
                          <a:sym typeface="Symbol"/>
                        </a:rPr>
                        <a:t> </a:t>
                      </a: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A1c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Dizziness, fatigue</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 Nausea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lumMod val="50000"/>
                              <a:lumOff val="50000"/>
                            </a:schemeClr>
                          </a:solidFill>
                          <a:latin typeface="Times New Roman" panose="02020603050405020304" pitchFamily="18" charset="0"/>
                          <a:cs typeface="Times New Roman" panose="02020603050405020304" pitchFamily="18" charset="0"/>
                        </a:rPr>
                        <a:t> </a:t>
                      </a:r>
                      <a:r>
                        <a:rPr lang="en-US" dirty="0" smtClean="0">
                          <a:solidFill>
                            <a:schemeClr val="tx1">
                              <a:lumMod val="50000"/>
                              <a:lumOff val="50000"/>
                            </a:schemeClr>
                          </a:solidFill>
                          <a:latin typeface="Times New Roman" panose="02020603050405020304" pitchFamily="18" charset="0"/>
                          <a:cs typeface="Times New Roman" panose="02020603050405020304" pitchFamily="18" charset="0"/>
                        </a:rPr>
                        <a:t>Rhinitis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High</a:t>
                      </a:r>
                    </a:p>
                  </a:txBody>
                  <a:tcPr/>
                </a:tc>
              </a:tr>
              <a:tr h="1170682">
                <a:tc>
                  <a:txBody>
                    <a:bodyPr/>
                    <a:lstStyle/>
                    <a:p>
                      <a:r>
                        <a:rPr lang="en-US" b="1" dirty="0" smtClean="0">
                          <a:solidFill>
                            <a:schemeClr val="tx1"/>
                          </a:solidFill>
                          <a:latin typeface="Times New Roman" panose="02020603050405020304" pitchFamily="18" charset="0"/>
                          <a:cs typeface="Times New Roman" panose="02020603050405020304" pitchFamily="18" charset="0"/>
                        </a:rPr>
                        <a:t>SGLT2</a:t>
                      </a:r>
                      <a:r>
                        <a:rPr lang="en-US" b="1" baseline="0" dirty="0" smtClean="0">
                          <a:solidFill>
                            <a:schemeClr val="tx1"/>
                          </a:solidFill>
                          <a:latin typeface="Times New Roman" panose="02020603050405020304" pitchFamily="18" charset="0"/>
                          <a:cs typeface="Times New Roman" panose="02020603050405020304" pitchFamily="18" charset="0"/>
                        </a:rPr>
                        <a:t> inhibitors</a:t>
                      </a:r>
                      <a:endParaRPr lang="en-US"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chemeClr val="tx1"/>
                          </a:solidFill>
                          <a:latin typeface="Times New Roman" panose="02020603050405020304" pitchFamily="18" charset="0"/>
                          <a:cs typeface="Times New Roman" panose="02020603050405020304" pitchFamily="18" charset="0"/>
                        </a:rPr>
                        <a:t> Inhibits</a:t>
                      </a:r>
                      <a:r>
                        <a:rPr lang="en-US" baseline="0" dirty="0" smtClean="0">
                          <a:solidFill>
                            <a:schemeClr val="tx1"/>
                          </a:solidFill>
                          <a:latin typeface="Times New Roman" panose="02020603050405020304" pitchFamily="18" charset="0"/>
                          <a:cs typeface="Times New Roman" panose="02020603050405020304" pitchFamily="18" charset="0"/>
                        </a:rPr>
                        <a:t> SGLT2 in proximal nephron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solidFill>
                            <a:schemeClr val="tx1"/>
                          </a:solidFill>
                          <a:latin typeface="Times New Roman" panose="02020603050405020304" pitchFamily="18" charset="0"/>
                          <a:cs typeface="Times New Roman" panose="02020603050405020304" pitchFamily="18" charset="0"/>
                        </a:rPr>
                        <a:t> Increases </a:t>
                      </a:r>
                      <a:r>
                        <a:rPr lang="en-US" baseline="0" dirty="0" err="1" smtClean="0">
                          <a:solidFill>
                            <a:schemeClr val="tx1"/>
                          </a:solidFill>
                          <a:latin typeface="Times New Roman" panose="02020603050405020304" pitchFamily="18" charset="0"/>
                          <a:cs typeface="Times New Roman" panose="02020603050405020304" pitchFamily="18" charset="0"/>
                        </a:rPr>
                        <a:t>glucosuria</a:t>
                      </a: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BP</a:t>
                      </a:r>
                    </a:p>
                    <a:p>
                      <a:pPr>
                        <a:buFont typeface="Arial"/>
                        <a:buChar char="•"/>
                      </a:pPr>
                      <a:r>
                        <a:rPr lang="en-US" dirty="0" smtClean="0">
                          <a:latin typeface="Times New Roman" panose="02020603050405020304" pitchFamily="18" charset="0"/>
                          <a:cs typeface="Times New Roman" panose="02020603050405020304" pitchFamily="18" charset="0"/>
                        </a:rPr>
                        <a:t> Effective</a:t>
                      </a:r>
                      <a:r>
                        <a:rPr lang="en-US" baseline="0" dirty="0" smtClean="0">
                          <a:latin typeface="Times New Roman" panose="02020603050405020304" pitchFamily="18" charset="0"/>
                          <a:cs typeface="Times New Roman" panose="02020603050405020304" pitchFamily="18" charset="0"/>
                        </a:rPr>
                        <a:t> at all stages</a:t>
                      </a:r>
                      <a:endParaRPr lang="en-US" dirty="0" smtClean="0">
                        <a:latin typeface="Times New Roman" panose="02020603050405020304" pitchFamily="18" charset="0"/>
                        <a:cs typeface="Times New Roman" panose="02020603050405020304" pitchFamily="18" charset="0"/>
                      </a:endParaRPr>
                    </a:p>
                    <a:p>
                      <a:pPr>
                        <a:buFont typeface="Arial"/>
                        <a:buChar char="•"/>
                      </a:pPr>
                      <a:endParaRPr lang="en-US"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GU</a:t>
                      </a:r>
                      <a:r>
                        <a:rPr lang="en-US" baseline="0" dirty="0" smtClean="0">
                          <a:solidFill>
                            <a:srgbClr val="000000"/>
                          </a:solidFill>
                          <a:latin typeface="Times New Roman" panose="02020603050405020304" pitchFamily="18" charset="0"/>
                          <a:cs typeface="Times New Roman" panose="02020603050405020304" pitchFamily="18" charset="0"/>
                        </a:rPr>
                        <a:t> infections</a:t>
                      </a:r>
                      <a:endParaRPr lang="en-US" dirty="0" smtClean="0">
                        <a:solidFill>
                          <a:srgbClr val="000000"/>
                        </a:solidFill>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Polyuria</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Volume depletion</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solidFill>
                            <a:srgbClr val="000000"/>
                          </a:solidFill>
                          <a:latin typeface="Times New Roman" panose="02020603050405020304" pitchFamily="18" charset="0"/>
                          <a:cs typeface="Times New Roman" panose="02020603050405020304" pitchFamily="18" charset="0"/>
                        </a:rPr>
                        <a:t> </a:t>
                      </a: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dirty="0" smtClean="0">
                          <a:solidFill>
                            <a:srgbClr val="000000"/>
                          </a:solidFill>
                          <a:latin typeface="Times New Roman" panose="02020603050405020304" pitchFamily="18" charset="0"/>
                          <a:cs typeface="Times New Roman" panose="02020603050405020304" pitchFamily="18" charset="0"/>
                        </a:rPr>
                        <a:t>LDL-C</a:t>
                      </a: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sz="1800" b="1" kern="1200" dirty="0" smtClean="0">
                          <a:solidFill>
                            <a:srgbClr val="000000"/>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000000"/>
                          </a:solidFill>
                          <a:latin typeface="Times New Roman" panose="02020603050405020304" pitchFamily="18" charset="0"/>
                          <a:cs typeface="Times New Roman" panose="02020603050405020304" pitchFamily="18" charset="0"/>
                        </a:rPr>
                        <a:t>Cr (transient)</a:t>
                      </a:r>
                      <a:endParaRPr lang="en-US" dirty="0" smtClean="0">
                        <a:solidFill>
                          <a:srgbClr val="000000"/>
                        </a:solidFill>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chemeClr val="tx1"/>
                          </a:solidFill>
                          <a:latin typeface="Times New Roman" panose="02020603050405020304" pitchFamily="18" charset="0"/>
                          <a:cs typeface="Times New Roman" panose="02020603050405020304" pitchFamily="18" charset="0"/>
                        </a:rPr>
                        <a:t>High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chemeClr val="tx1"/>
                        </a:solidFill>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a:t>
            </a:r>
            <a:r>
              <a:rPr lang="en-US" sz="1200" dirty="0" smtClean="0">
                <a:solidFill>
                  <a:srgbClr val="000000"/>
                </a:solidFill>
                <a:latin typeface="Times New Roman" charset="0"/>
                <a:ea typeface="Times New Roman" charset="0"/>
                <a:cs typeface="Times New Roman" charset="0"/>
              </a:rPr>
              <a:t>2015;38:140-149</a:t>
            </a: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573929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6283955"/>
              </p:ext>
            </p:extLst>
          </p:nvPr>
        </p:nvGraphicFramePr>
        <p:xfrm>
          <a:off x="17" y="44663"/>
          <a:ext cx="9143999" cy="6492240"/>
        </p:xfrm>
        <a:graphic>
          <a:graphicData uri="http://schemas.openxmlformats.org/drawingml/2006/table">
            <a:tbl>
              <a:tblPr firstRow="1" bandRow="1">
                <a:tableStyleId>{5C22544A-7EE6-4342-B048-85BDC9FD1C3A}</a:tableStyleId>
              </a:tblPr>
              <a:tblGrid>
                <a:gridCol w="1142983"/>
                <a:gridCol w="2260600"/>
                <a:gridCol w="2438400"/>
                <a:gridCol w="2438400"/>
                <a:gridCol w="863616"/>
              </a:tblGrid>
              <a:tr h="365213">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Injectable</a:t>
                      </a:r>
                    </a:p>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Class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Mechanism</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fontAlgn="base">
                        <a:spcBef>
                          <a:spcPts val="0"/>
                        </a:spcBef>
                        <a:spcAft>
                          <a:spcPts val="0"/>
                        </a:spcAft>
                      </a:pPr>
                      <a:r>
                        <a:rPr lang="en-US" sz="2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rPr>
                        <a:t>Disadvantages</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c>
                  <a:txBody>
                    <a:bodyPr/>
                    <a:lstStyle/>
                    <a:p>
                      <a:pPr marL="0" marR="0" algn="ctr" eaLnBrk="0" fontAlgn="base" hangingPunct="0">
                        <a:spcBef>
                          <a:spcPts val="0"/>
                        </a:spcBef>
                        <a:spcAft>
                          <a:spcPts val="0"/>
                        </a:spcAft>
                      </a:pPr>
                      <a:r>
                        <a:rPr lang="en-US" sz="2200" b="1" kern="12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MS PGothic"/>
                          <a:cs typeface="Times New Roman" panose="02020603050405020304" pitchFamily="18" charset="0"/>
                        </a:rPr>
                        <a:t>Cost</a:t>
                      </a:r>
                      <a:endParaRPr lang="en-US" sz="2200" dirty="0">
                        <a:solidFill>
                          <a:schemeClr val="bg1"/>
                        </a:solidFill>
                        <a:effectLst>
                          <a:outerShdw blurRad="38100" dist="38100" dir="2700000" algn="tl">
                            <a:srgbClr val="000000">
                              <a:alpha val="43137"/>
                            </a:srgbClr>
                          </a:outerShdw>
                        </a:effectLst>
                        <a:latin typeface="Times New Roman" panose="02020603050405020304" pitchFamily="18" charset="0"/>
                        <a:ea typeface="Cambria"/>
                        <a:cs typeface="Times New Roman" panose="02020603050405020304" pitchFamily="18" charset="0"/>
                      </a:endParaRPr>
                    </a:p>
                  </a:txBody>
                  <a:tcPr marL="0" marR="0" marT="0" marB="0">
                    <a:solidFill>
                      <a:srgbClr val="00005C"/>
                    </a:solidFill>
                  </a:tcPr>
                </a:tc>
              </a:tr>
              <a:tr h="900525">
                <a:tc>
                  <a:txBody>
                    <a:bodyPr/>
                    <a:lstStyle/>
                    <a:p>
                      <a:r>
                        <a:rPr lang="en-US" b="1" dirty="0" err="1" smtClean="0">
                          <a:solidFill>
                            <a:srgbClr val="7F7F7F"/>
                          </a:solidFill>
                          <a:latin typeface="Times New Roman" panose="02020603050405020304" pitchFamily="18" charset="0"/>
                          <a:cs typeface="Times New Roman" panose="02020603050405020304" pitchFamily="18" charset="0"/>
                        </a:rPr>
                        <a:t>Amylin</a:t>
                      </a:r>
                      <a:r>
                        <a:rPr lang="en-US" b="1" dirty="0" smtClean="0">
                          <a:solidFill>
                            <a:srgbClr val="7F7F7F"/>
                          </a:solidFill>
                          <a:latin typeface="Times New Roman" panose="02020603050405020304" pitchFamily="18" charset="0"/>
                          <a:cs typeface="Times New Roman" panose="02020603050405020304" pitchFamily="18" charset="0"/>
                        </a:rPr>
                        <a:t> </a:t>
                      </a:r>
                      <a:r>
                        <a:rPr lang="en-US" b="1" dirty="0" err="1" smtClean="0">
                          <a:solidFill>
                            <a:srgbClr val="7F7F7F"/>
                          </a:solidFill>
                          <a:latin typeface="Times New Roman" panose="02020603050405020304" pitchFamily="18" charset="0"/>
                          <a:cs typeface="Times New Roman" panose="02020603050405020304" pitchFamily="18" charset="0"/>
                        </a:rPr>
                        <a:t>mimetics</a:t>
                      </a:r>
                      <a:endParaRPr lang="en-US" b="1" dirty="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Activates </a:t>
                      </a:r>
                      <a:r>
                        <a:rPr lang="en-US" dirty="0" err="1" smtClean="0">
                          <a:solidFill>
                            <a:srgbClr val="7F7F7F"/>
                          </a:solidFill>
                          <a:latin typeface="Times New Roman" panose="02020603050405020304" pitchFamily="18" charset="0"/>
                          <a:cs typeface="Times New Roman" panose="02020603050405020304" pitchFamily="18" charset="0"/>
                        </a:rPr>
                        <a:t>amylin</a:t>
                      </a:r>
                      <a:r>
                        <a:rPr lang="en-US" baseline="0" dirty="0" smtClean="0">
                          <a:solidFill>
                            <a:srgbClr val="7F7F7F"/>
                          </a:solidFill>
                          <a:latin typeface="Times New Roman" panose="02020603050405020304" pitchFamily="18" charset="0"/>
                          <a:cs typeface="Times New Roman" panose="02020603050405020304" pitchFamily="18" charset="0"/>
                        </a:rPr>
                        <a:t> receptor</a:t>
                      </a:r>
                      <a:endParaRPr lang="en-US"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glucagon</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gastric emptying</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satiety</a:t>
                      </a:r>
                      <a:endParaRPr lang="en-US" b="0"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dirty="0" smtClean="0">
                          <a:solidFill>
                            <a:srgbClr val="7F7F7F"/>
                          </a:solidFill>
                          <a:latin typeface="Times New Roman" panose="02020603050405020304" pitchFamily="18" charset="0"/>
                          <a:cs typeface="Times New Roman" panose="02020603050405020304" pitchFamily="18" charset="0"/>
                        </a:rPr>
                        <a:t>Weight</a:t>
                      </a:r>
                    </a:p>
                    <a:p>
                      <a:pPr>
                        <a:buFont typeface="Arial"/>
                        <a:buChar char="•"/>
                      </a:pPr>
                      <a:r>
                        <a:rPr lang="en-US" sz="1800" b="0" kern="1200" baseline="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rgbClr val="7F7F7F"/>
                          </a:solidFill>
                          <a:latin typeface="Times New Roman" panose="02020603050405020304" pitchFamily="18" charset="0"/>
                          <a:ea typeface="+mn-ea"/>
                          <a:cs typeface="Times New Roman" panose="02020603050405020304" pitchFamily="18" charset="0"/>
                          <a:sym typeface="Symbol"/>
                        </a:rPr>
                        <a:t> Postprandial glucose</a:t>
                      </a:r>
                    </a:p>
                  </a:txBody>
                  <a:tcPr/>
                </a:tc>
                <a:tc>
                  <a:txBody>
                    <a:bodyPr/>
                    <a:lstStyle/>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Gastrointestinal</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Modest</a:t>
                      </a:r>
                      <a:r>
                        <a:rPr lang="en-US" baseline="0" dirty="0" smtClean="0">
                          <a:solidFill>
                            <a:srgbClr val="7F7F7F"/>
                          </a:solidFill>
                          <a:latin typeface="Times New Roman" panose="02020603050405020304" pitchFamily="18" charset="0"/>
                          <a:cs typeface="Times New Roman" panose="02020603050405020304" pitchFamily="18" charset="0"/>
                        </a:rPr>
                        <a:t> </a:t>
                      </a:r>
                      <a:r>
                        <a:rPr lang="en-US" sz="1800" b="1" kern="1200" dirty="0" err="1" smtClean="0">
                          <a:solidFill>
                            <a:srgbClr val="7F7F7F"/>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rgbClr val="7F7F7F"/>
                          </a:solidFill>
                          <a:latin typeface="Times New Roman" panose="02020603050405020304" pitchFamily="18" charset="0"/>
                          <a:ea typeface="+mn-ea"/>
                          <a:cs typeface="Times New Roman" panose="02020603050405020304" pitchFamily="18" charset="0"/>
                          <a:sym typeface="Symbol"/>
                        </a:rPr>
                        <a:t> </a:t>
                      </a:r>
                      <a:r>
                        <a:rPr lang="en-US" baseline="0" dirty="0" smtClean="0">
                          <a:solidFill>
                            <a:srgbClr val="7F7F7F"/>
                          </a:solidFill>
                          <a:latin typeface="Times New Roman" panose="02020603050405020304" pitchFamily="18" charset="0"/>
                          <a:cs typeface="Times New Roman" panose="02020603050405020304" pitchFamily="18" charset="0"/>
                        </a:rPr>
                        <a:t>A1c</a:t>
                      </a:r>
                      <a:r>
                        <a:rPr lang="en-US" dirty="0" smtClean="0">
                          <a:solidFill>
                            <a:srgbClr val="7F7F7F"/>
                          </a:solidFill>
                          <a:latin typeface="Times New Roman" panose="02020603050405020304" pitchFamily="18" charset="0"/>
                          <a:cs typeface="Times New Roman" panose="02020603050405020304" pitchFamily="18" charset="0"/>
                        </a:rPr>
                        <a:t> </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baseline="0" dirty="0" err="1" smtClean="0">
                          <a:solidFill>
                            <a:srgbClr val="7F7F7F"/>
                          </a:solidFill>
                          <a:latin typeface="Times New Roman" panose="02020603050405020304" pitchFamily="18" charset="0"/>
                          <a:cs typeface="Times New Roman" panose="02020603050405020304" pitchFamily="18" charset="0"/>
                        </a:rPr>
                        <a:t>Injectable</a:t>
                      </a:r>
                      <a:endParaRPr lang="en-US" baseline="0" dirty="0" smtClean="0">
                        <a:solidFill>
                          <a:srgbClr val="7F7F7F"/>
                        </a:solidFill>
                        <a:latin typeface="Times New Roman" panose="02020603050405020304" pitchFamily="18" charset="0"/>
                        <a:cs typeface="Times New Roman" panose="02020603050405020304" pitchFamily="18" charset="0"/>
                      </a:endParaRP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Hypo if insulin dose not reduced</a:t>
                      </a:r>
                    </a:p>
                    <a:p>
                      <a:pPr>
                        <a:buFont typeface="Arial"/>
                        <a:buChar char="•"/>
                      </a:pPr>
                      <a:r>
                        <a:rPr lang="en-US" baseline="0" dirty="0" smtClean="0">
                          <a:solidFill>
                            <a:srgbClr val="7F7F7F"/>
                          </a:solidFill>
                          <a:latin typeface="Times New Roman" panose="02020603050405020304" pitchFamily="18" charset="0"/>
                          <a:cs typeface="Times New Roman" panose="02020603050405020304" pitchFamily="18" charset="0"/>
                        </a:rPr>
                        <a:t> </a:t>
                      </a:r>
                      <a:r>
                        <a:rPr lang="en-US" dirty="0" smtClean="0">
                          <a:solidFill>
                            <a:srgbClr val="7F7F7F"/>
                          </a:solidFill>
                          <a:latin typeface="Times New Roman" panose="02020603050405020304" pitchFamily="18" charset="0"/>
                          <a:cs typeface="Times New Roman" panose="02020603050405020304" pitchFamily="18" charset="0"/>
                        </a:rPr>
                        <a:t>Dosing frequency</a:t>
                      </a:r>
                    </a:p>
                    <a:p>
                      <a:pPr>
                        <a:buFont typeface="Arial"/>
                        <a:buChar char="•"/>
                      </a:pPr>
                      <a:r>
                        <a:rPr lang="en-US" dirty="0" smtClean="0">
                          <a:solidFill>
                            <a:srgbClr val="7F7F7F"/>
                          </a:solidFill>
                          <a:latin typeface="Times New Roman" panose="02020603050405020304" pitchFamily="18" charset="0"/>
                          <a:cs typeface="Times New Roman" panose="02020603050405020304" pitchFamily="18" charset="0"/>
                        </a:rPr>
                        <a:t> Training</a:t>
                      </a:r>
                      <a:r>
                        <a:rPr lang="en-US" baseline="0" dirty="0" smtClean="0">
                          <a:solidFill>
                            <a:srgbClr val="7F7F7F"/>
                          </a:solidFill>
                          <a:latin typeface="Times New Roman" panose="02020603050405020304" pitchFamily="18" charset="0"/>
                          <a:cs typeface="Times New Roman" panose="02020603050405020304" pitchFamily="18" charset="0"/>
                        </a:rPr>
                        <a:t> requirements</a:t>
                      </a:r>
                      <a:endParaRPr lang="en-US" dirty="0" smtClean="0">
                        <a:solidFill>
                          <a:srgbClr val="7F7F7F"/>
                        </a:solidFill>
                        <a:latin typeface="Times New Roman" panose="02020603050405020304" pitchFamily="18" charset="0"/>
                        <a:cs typeface="Times New Roman" panose="02020603050405020304" pitchFamily="18" charset="0"/>
                      </a:endParaRPr>
                    </a:p>
                  </a:txBody>
                  <a:tcPr/>
                </a:tc>
                <a:tc>
                  <a:txBody>
                    <a:bodyPr/>
                    <a:lstStyle/>
                    <a:p>
                      <a:r>
                        <a:rPr lang="en-US" dirty="0" smtClean="0">
                          <a:solidFill>
                            <a:srgbClr val="7F7F7F"/>
                          </a:solidFill>
                          <a:latin typeface="Times New Roman" panose="02020603050405020304" pitchFamily="18" charset="0"/>
                          <a:cs typeface="Times New Roman" panose="02020603050405020304" pitchFamily="18" charset="0"/>
                        </a:rPr>
                        <a:t>High</a:t>
                      </a:r>
                      <a:endParaRPr lang="en-US" dirty="0">
                        <a:solidFill>
                          <a:srgbClr val="7F7F7F"/>
                        </a:solidFill>
                        <a:latin typeface="Times New Roman" panose="02020603050405020304" pitchFamily="18" charset="0"/>
                        <a:cs typeface="Times New Roman" panose="02020603050405020304" pitchFamily="18" charset="0"/>
                      </a:endParaRPr>
                    </a:p>
                  </a:txBody>
                  <a:tcPr/>
                </a:tc>
              </a:tr>
              <a:tr h="900525">
                <a:tc>
                  <a:txBody>
                    <a:bodyPr/>
                    <a:lstStyle/>
                    <a:p>
                      <a:r>
                        <a:rPr lang="en-US" b="1" dirty="0" smtClean="0">
                          <a:latin typeface="Times New Roman" panose="02020603050405020304" pitchFamily="18" charset="0"/>
                          <a:cs typeface="Times New Roman" panose="02020603050405020304" pitchFamily="18" charset="0"/>
                        </a:rPr>
                        <a:t>GLP-1 receptor agonists</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 GLP-1 R</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Insulin,</a:t>
                      </a: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glucagon</a:t>
                      </a:r>
                      <a:endPar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endParaRP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gastric emptying</a:t>
                      </a:r>
                    </a:p>
                    <a:p>
                      <a:pPr>
                        <a:buFont typeface="Arial"/>
                        <a:buChar char="•"/>
                      </a:pP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sz="1800" b="0" kern="1200" baseline="0" dirty="0" smtClean="0">
                          <a:solidFill>
                            <a:schemeClr val="dk1"/>
                          </a:solidFill>
                          <a:latin typeface="Times New Roman" panose="02020603050405020304" pitchFamily="18" charset="0"/>
                          <a:ea typeface="+mn-ea"/>
                          <a:cs typeface="Times New Roman" panose="02020603050405020304" pitchFamily="18" charset="0"/>
                          <a:sym typeface="Symbol"/>
                        </a:rPr>
                        <a:t>satiety</a:t>
                      </a:r>
                      <a:endParaRPr lang="en-US" b="0" dirty="0" smtClean="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Weight</a:t>
                      </a:r>
                    </a:p>
                    <a:p>
                      <a:pPr>
                        <a:buFont typeface="Arial"/>
                        <a:buChar char="•"/>
                      </a:pPr>
                      <a:r>
                        <a:rPr lang="en-US" dirty="0" smtClean="0">
                          <a:latin typeface="Times New Roman" panose="02020603050405020304" pitchFamily="18" charset="0"/>
                          <a:cs typeface="Times New Roman" panose="02020603050405020304" pitchFamily="18" charset="0"/>
                        </a:rPr>
                        <a:t> No hypoglycemia</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tx1"/>
                          </a:solidFill>
                          <a:latin typeface="Times New Roman" panose="02020603050405020304" pitchFamily="18" charset="0"/>
                          <a:ea typeface="+mn-ea"/>
                          <a:cs typeface="Times New Roman" panose="02020603050405020304" pitchFamily="18" charset="0"/>
                          <a:sym typeface="Symbol"/>
                        </a:rPr>
                        <a:t></a:t>
                      </a:r>
                      <a:r>
                        <a:rPr lang="en-US" sz="1800" b="0" kern="1200" dirty="0" smtClean="0">
                          <a:solidFill>
                            <a:schemeClr val="tx1"/>
                          </a:solidFill>
                          <a:latin typeface="Times New Roman" panose="02020603050405020304" pitchFamily="18" charset="0"/>
                          <a:ea typeface="+mn-ea"/>
                          <a:cs typeface="Times New Roman" panose="02020603050405020304" pitchFamily="18" charset="0"/>
                          <a:sym typeface="Symbol"/>
                        </a:rPr>
                        <a:t> Postprandial glucose</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0" kern="1200" dirty="0" smtClean="0">
                          <a:solidFill>
                            <a:schemeClr val="dk1"/>
                          </a:solidFill>
                          <a:latin typeface="Times New Roman" panose="02020603050405020304" pitchFamily="18" charset="0"/>
                          <a:ea typeface="+mn-ea"/>
                          <a:cs typeface="Times New Roman" panose="02020603050405020304" pitchFamily="18" charset="0"/>
                          <a:sym typeface="Symbol"/>
                        </a:rPr>
                        <a:t></a:t>
                      </a:r>
                      <a:r>
                        <a:rPr lang="en-US" dirty="0" smtClean="0">
                          <a:latin typeface="Times New Roman" panose="02020603050405020304" pitchFamily="18" charset="0"/>
                          <a:cs typeface="Times New Roman" panose="02020603050405020304" pitchFamily="18" charset="0"/>
                        </a:rPr>
                        <a:t> Some CV risk factors</a:t>
                      </a: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Gastrointestinal</a:t>
                      </a:r>
                    </a:p>
                    <a:p>
                      <a:pPr>
                        <a:buFont typeface="Arial"/>
                        <a:buChar char="•"/>
                      </a:pPr>
                      <a:r>
                        <a:rPr lang="en-US" dirty="0" smtClean="0">
                          <a:latin typeface="Times New Roman" panose="02020603050405020304" pitchFamily="18" charset="0"/>
                          <a:cs typeface="Times New Roman" panose="02020603050405020304" pitchFamily="18" charset="0"/>
                        </a:rPr>
                        <a:t> ? Pancreatitis</a:t>
                      </a:r>
                    </a:p>
                    <a:p>
                      <a:pPr>
                        <a:buFont typeface="Arial"/>
                        <a:buChar char="•"/>
                      </a:pPr>
                      <a:r>
                        <a:rPr lang="en-US" dirty="0" smtClean="0">
                          <a:latin typeface="Times New Roman" panose="02020603050405020304" pitchFamily="18" charset="0"/>
                          <a:cs typeface="Times New Roman" panose="02020603050405020304" pitchFamily="18" charset="0"/>
                        </a:rPr>
                        <a:t> </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smtClean="0">
                          <a:latin typeface="Times New Roman" panose="02020603050405020304" pitchFamily="18" charset="0"/>
                          <a:cs typeface="Times New Roman" panose="02020603050405020304" pitchFamily="18" charset="0"/>
                        </a:rPr>
                        <a:t>Heart rate</a:t>
                      </a:r>
                    </a:p>
                    <a:p>
                      <a:pPr>
                        <a:buFont typeface="Arial"/>
                        <a:buChar char="•"/>
                      </a:pPr>
                      <a:r>
                        <a:rPr lang="en-US" dirty="0" smtClean="0">
                          <a:latin typeface="Times New Roman" panose="02020603050405020304" pitchFamily="18" charset="0"/>
                          <a:cs typeface="Times New Roman" panose="02020603050405020304" pitchFamily="18" charset="0"/>
                        </a:rPr>
                        <a:t> Medullary</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ca</a:t>
                      </a:r>
                      <a:r>
                        <a:rPr lang="en-US" baseline="0" dirty="0" smtClean="0">
                          <a:latin typeface="Times New Roman" panose="02020603050405020304" pitchFamily="18" charset="0"/>
                          <a:cs typeface="Times New Roman" panose="02020603050405020304" pitchFamily="18" charset="0"/>
                        </a:rPr>
                        <a:t> (rodents)</a:t>
                      </a:r>
                    </a:p>
                    <a:p>
                      <a:pPr>
                        <a:buFont typeface="Arial"/>
                        <a:buChar char="•"/>
                      </a:pPr>
                      <a:r>
                        <a:rPr lang="en-US" baseline="0" dirty="0" smtClean="0">
                          <a:latin typeface="Times New Roman" panose="02020603050405020304" pitchFamily="18" charset="0"/>
                          <a:cs typeface="Times New Roman" panose="02020603050405020304" pitchFamily="18" charset="0"/>
                        </a:rPr>
                        <a:t> Injectable</a:t>
                      </a:r>
                    </a:p>
                    <a:p>
                      <a:pPr>
                        <a:buFont typeface="Arial"/>
                        <a:buChar char="•"/>
                      </a:pPr>
                      <a:r>
                        <a:rPr lang="en-US" baseline="0" dirty="0" smtClean="0">
                          <a:latin typeface="Times New Roman" panose="02020603050405020304" pitchFamily="18" charset="0"/>
                          <a:cs typeface="Times New Roman" panose="02020603050405020304" pitchFamily="18" charset="0"/>
                        </a:rPr>
                        <a:t> Training requirements</a:t>
                      </a:r>
                      <a:endParaRPr lang="en-US" dirty="0" smtClean="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High</a:t>
                      </a:r>
                      <a:endParaRPr lang="en-US" dirty="0">
                        <a:latin typeface="Times New Roman" panose="02020603050405020304" pitchFamily="18" charset="0"/>
                        <a:cs typeface="Times New Roman" panose="02020603050405020304" pitchFamily="18" charset="0"/>
                      </a:endParaRPr>
                    </a:p>
                  </a:txBody>
                  <a:tcPr/>
                </a:tc>
              </a:tr>
              <a:tr h="900525">
                <a:tc>
                  <a:txBody>
                    <a:bodyPr/>
                    <a:lstStyle/>
                    <a:p>
                      <a:r>
                        <a:rPr lang="en-US" b="1" dirty="0" smtClean="0">
                          <a:latin typeface="Times New Roman" panose="02020603050405020304" pitchFamily="18" charset="0"/>
                          <a:cs typeface="Times New Roman" panose="02020603050405020304" pitchFamily="18" charset="0"/>
                        </a:rPr>
                        <a:t>Insulin</a:t>
                      </a:r>
                      <a:endParaRPr lang="en-US" b="1"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Activates</a:t>
                      </a:r>
                      <a:r>
                        <a:rPr lang="en-US" baseline="0" dirty="0" smtClean="0">
                          <a:latin typeface="Times New Roman" panose="02020603050405020304" pitchFamily="18" charset="0"/>
                          <a:cs typeface="Times New Roman" panose="02020603050405020304" pitchFamily="18" charset="0"/>
                        </a:rPr>
                        <a:t> insulin receptor</a:t>
                      </a:r>
                    </a:p>
                    <a:p>
                      <a:pPr>
                        <a:buFont typeface="Arial"/>
                        <a:buChar char="•"/>
                      </a:pPr>
                      <a:r>
                        <a:rPr lang="en-US" baseline="0" dirty="0" smtClean="0">
                          <a:latin typeface="Times New Roman" panose="02020603050405020304" pitchFamily="18" charset="0"/>
                          <a:cs typeface="Times New Roman" panose="02020603050405020304" pitchFamily="18" charset="0"/>
                        </a:rPr>
                        <a:t> Myriad</a:t>
                      </a:r>
                    </a:p>
                    <a:p>
                      <a:pPr>
                        <a:buFont typeface="Arial"/>
                        <a:buNone/>
                      </a:pPr>
                      <a:endParaRPr lang="en-US" baseline="0" dirty="0" smtClean="0">
                        <a:latin typeface="Times New Roman" panose="02020603050405020304" pitchFamily="18" charset="0"/>
                        <a:cs typeface="Times New Roman" panose="02020603050405020304" pitchFamily="18"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Times New Roman" panose="02020603050405020304" pitchFamily="18" charset="0"/>
                          <a:cs typeface="Times New Roman" panose="02020603050405020304" pitchFamily="18" charset="0"/>
                        </a:rPr>
                        <a:t> Universally</a:t>
                      </a:r>
                      <a:r>
                        <a:rPr lang="en-US" baseline="0" dirty="0" smtClean="0">
                          <a:latin typeface="Times New Roman" panose="02020603050405020304" pitchFamily="18" charset="0"/>
                          <a:cs typeface="Times New Roman" panose="02020603050405020304" pitchFamily="18" charset="0"/>
                        </a:rPr>
                        <a:t> effective</a:t>
                      </a:r>
                      <a:endParaRPr lang="en-US" dirty="0" smtClean="0">
                        <a:latin typeface="Times New Roman" panose="02020603050405020304" pitchFamily="18" charset="0"/>
                        <a:cs typeface="Times New Roman" panose="02020603050405020304" pitchFamily="18" charset="0"/>
                      </a:endParaRPr>
                    </a:p>
                    <a:p>
                      <a:pPr>
                        <a:buFont typeface="Arial"/>
                        <a:buChar char="•"/>
                      </a:pPr>
                      <a:r>
                        <a:rPr lang="en-US" dirty="0" smtClean="0">
                          <a:latin typeface="Times New Roman" panose="02020603050405020304" pitchFamily="18" charset="0"/>
                          <a:cs typeface="Times New Roman" panose="02020603050405020304" pitchFamily="18" charset="0"/>
                        </a:rPr>
                        <a:t> Unlimited</a:t>
                      </a:r>
                      <a:r>
                        <a:rPr lang="en-US" baseline="0" dirty="0" smtClean="0">
                          <a:latin typeface="Times New Roman" panose="02020603050405020304" pitchFamily="18" charset="0"/>
                          <a:cs typeface="Times New Roman" panose="02020603050405020304" pitchFamily="18" charset="0"/>
                        </a:rPr>
                        <a:t> efficacy</a:t>
                      </a: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sz="1800" b="1" kern="1200" dirty="0" err="1" smtClean="0">
                          <a:solidFill>
                            <a:schemeClr val="dk1"/>
                          </a:solidFill>
                          <a:latin typeface="Times New Roman" panose="02020603050405020304" pitchFamily="18" charset="0"/>
                          <a:ea typeface="+mn-ea"/>
                          <a:cs typeface="Times New Roman" panose="02020603050405020304" pitchFamily="18" charset="0"/>
                          <a:sym typeface="Symbol"/>
                        </a:rPr>
                        <a:t></a:t>
                      </a:r>
                      <a:r>
                        <a:rPr lang="en-US" sz="1800" b="1" kern="1200" dirty="0" smtClean="0">
                          <a:solidFill>
                            <a:schemeClr val="dk1"/>
                          </a:solidFill>
                          <a:latin typeface="Times New Roman" panose="02020603050405020304" pitchFamily="18" charset="0"/>
                          <a:ea typeface="+mn-ea"/>
                          <a:cs typeface="Times New Roman" panose="02020603050405020304" pitchFamily="18" charset="0"/>
                          <a:sym typeface="Symbol"/>
                        </a:rPr>
                        <a:t> </a:t>
                      </a:r>
                      <a:r>
                        <a:rPr lang="en-US" dirty="0" err="1" smtClean="0">
                          <a:latin typeface="Times New Roman" panose="02020603050405020304" pitchFamily="18" charset="0"/>
                          <a:cs typeface="Times New Roman" panose="02020603050405020304" pitchFamily="18" charset="0"/>
                        </a:rPr>
                        <a:t>Microvascular</a:t>
                      </a:r>
                      <a:r>
                        <a:rPr lang="en-US" dirty="0" smtClean="0">
                          <a:latin typeface="Times New Roman" panose="02020603050405020304" pitchFamily="18" charset="0"/>
                          <a:cs typeface="Times New Roman" panose="02020603050405020304" pitchFamily="18" charset="0"/>
                        </a:rPr>
                        <a:t> risk</a:t>
                      </a:r>
                      <a:endParaRPr lang="en-US" dirty="0">
                        <a:latin typeface="Times New Roman" panose="02020603050405020304" pitchFamily="18" charset="0"/>
                        <a:cs typeface="Times New Roman" panose="02020603050405020304" pitchFamily="18" charset="0"/>
                      </a:endParaRPr>
                    </a:p>
                  </a:txBody>
                  <a:tcPr/>
                </a:tc>
                <a:tc>
                  <a:txBody>
                    <a:bodyPr/>
                    <a:lstStyle/>
                    <a:p>
                      <a:pPr>
                        <a:buFont typeface="Arial"/>
                        <a:buChar char="•"/>
                      </a:pPr>
                      <a:r>
                        <a:rPr lang="en-US" dirty="0" smtClean="0">
                          <a:latin typeface="Times New Roman" panose="02020603050405020304" pitchFamily="18" charset="0"/>
                          <a:cs typeface="Times New Roman" panose="02020603050405020304" pitchFamily="18" charset="0"/>
                        </a:rPr>
                        <a:t> Hypoglycemia</a:t>
                      </a:r>
                    </a:p>
                    <a:p>
                      <a:pPr>
                        <a:buFont typeface="Arial"/>
                        <a:buChar char="•"/>
                      </a:pPr>
                      <a:r>
                        <a:rPr lang="en-US" dirty="0" smtClean="0">
                          <a:latin typeface="Times New Roman" panose="02020603050405020304" pitchFamily="18" charset="0"/>
                          <a:cs typeface="Times New Roman" panose="02020603050405020304" pitchFamily="18" charset="0"/>
                        </a:rPr>
                        <a:t> Weight</a:t>
                      </a:r>
                      <a:r>
                        <a:rPr lang="en-US" baseline="0" dirty="0" smtClean="0">
                          <a:latin typeface="Times New Roman" panose="02020603050405020304" pitchFamily="18" charset="0"/>
                          <a:cs typeface="Times New Roman" panose="02020603050405020304" pitchFamily="18" charset="0"/>
                        </a:rPr>
                        <a:t> gain</a:t>
                      </a:r>
                    </a:p>
                    <a:p>
                      <a:pPr>
                        <a:buFont typeface="Arial"/>
                        <a:buChar char="•"/>
                      </a:pPr>
                      <a:r>
                        <a:rPr lang="en-US" baseline="0" dirty="0" smtClean="0">
                          <a:latin typeface="Times New Roman" panose="02020603050405020304" pitchFamily="18" charset="0"/>
                          <a:cs typeface="Times New Roman" panose="02020603050405020304" pitchFamily="18" charset="0"/>
                        </a:rPr>
                        <a:t> ? </a:t>
                      </a:r>
                      <a:r>
                        <a:rPr lang="en-US" baseline="0" dirty="0" err="1" smtClean="0">
                          <a:latin typeface="Times New Roman" panose="02020603050405020304" pitchFamily="18" charset="0"/>
                          <a:cs typeface="Times New Roman" panose="02020603050405020304" pitchFamily="18" charset="0"/>
                        </a:rPr>
                        <a:t>Mitogenicity</a:t>
                      </a:r>
                      <a:endParaRPr lang="en-US" baseline="0" dirty="0" smtClean="0">
                        <a:latin typeface="Times New Roman" panose="02020603050405020304" pitchFamily="18" charset="0"/>
                        <a:cs typeface="Times New Roman" panose="02020603050405020304" pitchFamily="18" charset="0"/>
                      </a:endParaRPr>
                    </a:p>
                    <a:p>
                      <a:pPr>
                        <a:buFont typeface="Arial"/>
                        <a:buChar char="•"/>
                      </a:pP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Injectable</a:t>
                      </a:r>
                      <a:endParaRPr lang="en-US" baseline="0" dirty="0" smtClean="0">
                        <a:latin typeface="Times New Roman" panose="02020603050405020304" pitchFamily="18" charset="0"/>
                        <a:cs typeface="Times New Roman" panose="02020603050405020304" pitchFamily="18" charset="0"/>
                      </a:endParaRPr>
                    </a:p>
                    <a:p>
                      <a:pPr marL="0" marR="0" indent="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latin typeface="Times New Roman" panose="02020603050405020304" pitchFamily="18" charset="0"/>
                          <a:cs typeface="Times New Roman" panose="02020603050405020304" pitchFamily="18" charset="0"/>
                        </a:rPr>
                        <a:t> Patient reluctance</a:t>
                      </a:r>
                      <a:endParaRPr lang="en-US" dirty="0" smtClean="0">
                        <a:latin typeface="Times New Roman" panose="02020603050405020304" pitchFamily="18" charset="0"/>
                        <a:cs typeface="Times New Roman" panose="02020603050405020304" pitchFamily="18" charset="0"/>
                      </a:endParaRPr>
                    </a:p>
                    <a:p>
                      <a:pPr>
                        <a:buFont typeface="Arial"/>
                        <a:buChar char="•"/>
                      </a:pPr>
                      <a:r>
                        <a:rPr lang="en-US" baseline="0" dirty="0" smtClean="0">
                          <a:latin typeface="Times New Roman" panose="02020603050405020304" pitchFamily="18" charset="0"/>
                          <a:cs typeface="Times New Roman" panose="02020603050405020304" pitchFamily="18" charset="0"/>
                        </a:rPr>
                        <a:t> Training requirements</a:t>
                      </a:r>
                    </a:p>
                  </a:txBody>
                  <a:tcPr/>
                </a:tc>
                <a:tc>
                  <a:txBody>
                    <a:bodyPr/>
                    <a:lstStyle/>
                    <a:p>
                      <a:r>
                        <a:rPr lang="en-US" spc="-100" dirty="0" smtClean="0">
                          <a:latin typeface="Times New Roman" panose="02020603050405020304" pitchFamily="18" charset="0"/>
                          <a:cs typeface="Times New Roman" panose="02020603050405020304" pitchFamily="18" charset="0"/>
                        </a:rPr>
                        <a:t>Variable</a:t>
                      </a:r>
                      <a:endParaRPr lang="en-US" spc="-100" dirty="0">
                        <a:latin typeface="Times New Roman" panose="02020603050405020304" pitchFamily="18" charset="0"/>
                        <a:cs typeface="Times New Roman" panose="02020603050405020304" pitchFamily="18" charset="0"/>
                      </a:endParaRPr>
                    </a:p>
                  </a:txBody>
                  <a:tcPr/>
                </a:tc>
              </a:tr>
            </a:tbl>
          </a:graphicData>
        </a:graphic>
      </p:graphicFrame>
      <p:sp>
        <p:nvSpPr>
          <p:cNvPr id="5" name="TextBox 12"/>
          <p:cNvSpPr txBox="1">
            <a:spLocks noChangeArrowheads="1"/>
          </p:cNvSpPr>
          <p:nvPr/>
        </p:nvSpPr>
        <p:spPr bwMode="auto">
          <a:xfrm>
            <a:off x="-55020" y="6473825"/>
            <a:ext cx="5449633" cy="400110"/>
          </a:xfrm>
          <a:prstGeom prst="rect">
            <a:avLst/>
          </a:prstGeom>
          <a:noFill/>
          <a:ln w="9525">
            <a:noFill/>
            <a:miter lim="800000"/>
            <a:headEnd/>
            <a:tailEnd/>
          </a:ln>
        </p:spPr>
        <p:txBody>
          <a:bodyPr wrap="none">
            <a:prstTxWarp prst="textNoShape">
              <a:avLst/>
            </a:prstTxWarp>
            <a:spAutoFit/>
          </a:bodyPr>
          <a:lstStyle/>
          <a:p>
            <a:pPr fontAlgn="base">
              <a:spcBef>
                <a:spcPct val="0"/>
              </a:spcBef>
              <a:spcAft>
                <a:spcPct val="0"/>
              </a:spcAft>
            </a:pPr>
            <a:r>
              <a:rPr lang="en-US" sz="2000" b="1" dirty="0">
                <a:solidFill>
                  <a:srgbClr val="000090"/>
                </a:solidFill>
                <a:latin typeface="Times New Roman" panose="02020603050405020304" pitchFamily="18" charset="0"/>
                <a:ea typeface="Times" charset="0"/>
                <a:cs typeface="Times New Roman" panose="02020603050405020304" pitchFamily="18" charset="0"/>
              </a:rPr>
              <a:t>Table 1. Properties of anti-hyperglycemic agents</a:t>
            </a:r>
          </a:p>
        </p:txBody>
      </p:sp>
      <p:sp>
        <p:nvSpPr>
          <p:cNvPr id="7" name="TextBox 21"/>
          <p:cNvSpPr txBox="1">
            <a:spLocks noChangeArrowheads="1"/>
          </p:cNvSpPr>
          <p:nvPr/>
        </p:nvSpPr>
        <p:spPr bwMode="auto">
          <a:xfrm>
            <a:off x="3420473" y="6425483"/>
            <a:ext cx="5782796" cy="461657"/>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smtClean="0">
                <a:solidFill>
                  <a:srgbClr val="000000"/>
                </a:solidFill>
                <a:latin typeface="Times New Roman" charset="0"/>
                <a:ea typeface="Times New Roman" charset="0"/>
                <a:cs typeface="Times New Roman" charset="0"/>
              </a:rPr>
              <a:t>Diabetes </a:t>
            </a:r>
            <a:r>
              <a:rPr lang="en-US" sz="1200" i="1" dirty="0">
                <a:solidFill>
                  <a:srgbClr val="000000"/>
                </a:solidFill>
                <a:latin typeface="Times New Roman" charset="0"/>
                <a:ea typeface="Times New Roman" charset="0"/>
                <a:cs typeface="Times New Roman" charset="0"/>
              </a:rPr>
              <a:t>Care</a:t>
            </a:r>
            <a:r>
              <a:rPr lang="en-US" sz="1200" dirty="0">
                <a:solidFill>
                  <a:srgbClr val="000000"/>
                </a:solidFill>
                <a:latin typeface="Times New Roman" charset="0"/>
                <a:ea typeface="Times New Roman" charset="0"/>
                <a:cs typeface="Times New Roman" charset="0"/>
              </a:rPr>
              <a:t> 2015;38:140-149; </a:t>
            </a:r>
            <a:endParaRPr lang="en-US" sz="1200" dirty="0" smtClean="0">
              <a:solidFill>
                <a:srgbClr val="000000"/>
              </a:solidFill>
              <a:latin typeface="Times New Roman" charset="0"/>
              <a:ea typeface="Times New Roman" charset="0"/>
              <a:cs typeface="Times New Roman" charset="0"/>
            </a:endParaRPr>
          </a:p>
          <a:p>
            <a:pPr algn="r" defTabSz="914400" fontAlgn="base">
              <a:spcBef>
                <a:spcPct val="0"/>
              </a:spcBef>
              <a:spcAft>
                <a:spcPct val="0"/>
              </a:spcAft>
            </a:pPr>
            <a:r>
              <a:rPr lang="en-US" sz="1200" i="1" dirty="0" err="1" smtClean="0">
                <a:solidFill>
                  <a:srgbClr val="000000"/>
                </a:solidFill>
                <a:latin typeface="Times"/>
                <a:ea typeface="Times New Roman" charset="0"/>
                <a:cs typeface="Times"/>
              </a:rPr>
              <a:t>Diabetologia</a:t>
            </a:r>
            <a:r>
              <a:rPr lang="en-US" sz="1200" dirty="0" smtClean="0">
                <a:solidFill>
                  <a:srgbClr val="000000"/>
                </a:solidFill>
                <a:latin typeface="Times"/>
                <a:ea typeface="Times New Roman" charset="0"/>
                <a:cs typeface="Times"/>
              </a:rPr>
              <a:t> </a:t>
            </a:r>
            <a:r>
              <a:rPr lang="en-US" sz="1200" dirty="0">
                <a:solidFill>
                  <a:srgbClr val="000000"/>
                </a:solidFill>
                <a:latin typeface="Times New Roman" charset="0"/>
                <a:ea typeface="Times New Roman" charset="0"/>
                <a:cs typeface="Times New Roman" charset="0"/>
              </a:rPr>
              <a:t>2015;58:429-442</a:t>
            </a:r>
          </a:p>
        </p:txBody>
      </p:sp>
    </p:spTree>
    <p:extLst>
      <p:ext uri="{BB962C8B-B14F-4D97-AF65-F5344CB8AC3E}">
        <p14:creationId xmlns:p14="http://schemas.microsoft.com/office/powerpoint/2010/main" val="3741270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909834"/>
              </p:ext>
            </p:extLst>
          </p:nvPr>
        </p:nvGraphicFramePr>
        <p:xfrm>
          <a:off x="457200" y="152404"/>
          <a:ext cx="7620000" cy="6268717"/>
        </p:xfrm>
        <a:graphic>
          <a:graphicData uri="http://schemas.openxmlformats.org/drawingml/2006/table">
            <a:tbl>
              <a:tblPr firstRow="1" bandRow="1">
                <a:tableStyleId>{5C22544A-7EE6-4342-B048-85BDC9FD1C3A}</a:tableStyleId>
              </a:tblPr>
              <a:tblGrid>
                <a:gridCol w="1905000"/>
                <a:gridCol w="1905000"/>
                <a:gridCol w="1752600"/>
                <a:gridCol w="2057400"/>
              </a:tblGrid>
              <a:tr h="482209">
                <a:tc>
                  <a:txBody>
                    <a:bodyPr/>
                    <a:lstStyle/>
                    <a:p>
                      <a:pPr algn="r" rtl="1"/>
                      <a:r>
                        <a:rPr lang="fa-IR" dirty="0" smtClean="0"/>
                        <a:t>پوشش بیمه</a:t>
                      </a:r>
                      <a:endParaRPr lang="en-US" dirty="0"/>
                    </a:p>
                  </a:txBody>
                  <a:tcPr/>
                </a:tc>
                <a:tc>
                  <a:txBody>
                    <a:bodyPr/>
                    <a:lstStyle/>
                    <a:p>
                      <a:pPr algn="r" rtl="1"/>
                      <a:r>
                        <a:rPr lang="fa-IR" dirty="0" smtClean="0"/>
                        <a:t>قیمت (تومان)</a:t>
                      </a:r>
                      <a:endParaRPr lang="en-US" dirty="0"/>
                    </a:p>
                  </a:txBody>
                  <a:tcPr/>
                </a:tc>
                <a:tc>
                  <a:txBody>
                    <a:bodyPr/>
                    <a:lstStyle/>
                    <a:p>
                      <a:pPr algn="r" rtl="1"/>
                      <a:r>
                        <a:rPr lang="fa-IR" dirty="0" smtClean="0"/>
                        <a:t>تعداد</a:t>
                      </a:r>
                      <a:endParaRPr lang="en-US" dirty="0"/>
                    </a:p>
                  </a:txBody>
                  <a:tcPr/>
                </a:tc>
                <a:tc>
                  <a:txBody>
                    <a:bodyPr/>
                    <a:lstStyle/>
                    <a:p>
                      <a:pPr algn="r" rtl="1"/>
                      <a:r>
                        <a:rPr lang="fa-IR" dirty="0" smtClean="0"/>
                        <a:t>نام دارو</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7500</a:t>
                      </a:r>
                      <a:r>
                        <a:rPr lang="en-US" baseline="0" dirty="0" smtClean="0"/>
                        <a:t> (19500)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متفورمین</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4000 </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بن کلامید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11000 (19000)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گلی کلازید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5500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9000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13000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ریپگلیناید</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32-40-48000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گلوتازون</a:t>
                      </a:r>
                      <a:r>
                        <a:rPr lang="en-US" dirty="0" smtClean="0"/>
                        <a:t> </a:t>
                      </a:r>
                      <a:r>
                        <a:rPr lang="fa-IR" dirty="0" smtClean="0"/>
                        <a:t>(15-30-45)</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22-34000</a:t>
                      </a:r>
                      <a:endParaRPr lang="en-US" dirty="0"/>
                    </a:p>
                  </a:txBody>
                  <a:tcPr/>
                </a:tc>
                <a:tc>
                  <a:txBody>
                    <a:bodyPr/>
                    <a:lstStyle/>
                    <a:p>
                      <a:pPr algn="r" rtl="1"/>
                      <a:r>
                        <a:rPr lang="fa-IR" dirty="0" smtClean="0"/>
                        <a:t>100</a:t>
                      </a:r>
                      <a:endParaRPr lang="en-US" dirty="0"/>
                    </a:p>
                  </a:txBody>
                  <a:tcPr/>
                </a:tc>
                <a:tc>
                  <a:txBody>
                    <a:bodyPr/>
                    <a:lstStyle/>
                    <a:p>
                      <a:pPr algn="r" rtl="1"/>
                      <a:r>
                        <a:rPr lang="fa-IR" dirty="0" smtClean="0"/>
                        <a:t>آکاربوز</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30000</a:t>
                      </a:r>
                      <a:endParaRPr lang="en-US" dirty="0"/>
                    </a:p>
                  </a:txBody>
                  <a:tcPr/>
                </a:tc>
                <a:tc>
                  <a:txBody>
                    <a:bodyPr/>
                    <a:lstStyle/>
                    <a:p>
                      <a:pPr algn="r" rtl="1"/>
                      <a:r>
                        <a:rPr lang="fa-IR" dirty="0" smtClean="0"/>
                        <a:t>30</a:t>
                      </a:r>
                      <a:endParaRPr lang="en-US" dirty="0"/>
                    </a:p>
                  </a:txBody>
                  <a:tcPr/>
                </a:tc>
                <a:tc>
                  <a:txBody>
                    <a:bodyPr/>
                    <a:lstStyle/>
                    <a:p>
                      <a:pPr algn="r" rtl="1"/>
                      <a:r>
                        <a:rPr lang="fa-IR" dirty="0" smtClean="0"/>
                        <a:t>زیپتین</a:t>
                      </a:r>
                      <a:r>
                        <a:rPr lang="fa-IR" baseline="0" dirty="0" smtClean="0"/>
                        <a:t> 50</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NPH</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12000</a:t>
                      </a:r>
                      <a:endParaRPr lang="en-US" dirty="0"/>
                    </a:p>
                  </a:txBody>
                  <a:tcPr/>
                </a:tc>
                <a:tc>
                  <a:txBody>
                    <a:bodyPr/>
                    <a:lstStyle/>
                    <a:p>
                      <a:pPr algn="r" rtl="1"/>
                      <a:r>
                        <a:rPr lang="fa-IR" dirty="0" smtClean="0"/>
                        <a:t>1 ویال</a:t>
                      </a:r>
                      <a:endParaRPr lang="en-US" dirty="0"/>
                    </a:p>
                  </a:txBody>
                  <a:tcPr/>
                </a:tc>
                <a:tc>
                  <a:txBody>
                    <a:bodyPr/>
                    <a:lstStyle/>
                    <a:p>
                      <a:pPr algn="r" rtl="1"/>
                      <a:r>
                        <a:rPr lang="en-US" dirty="0" smtClean="0"/>
                        <a:t>Regular</a:t>
                      </a:r>
                      <a:endParaRPr lang="en-US" dirty="0"/>
                    </a:p>
                  </a:txBody>
                  <a:tcPr/>
                </a:tc>
              </a:tr>
              <a:tr h="482209">
                <a:tc>
                  <a:txBody>
                    <a:bodyPr/>
                    <a:lstStyle/>
                    <a:p>
                      <a:pPr algn="ctr"/>
                      <a:r>
                        <a:rPr lang="en-US" dirty="0" smtClean="0">
                          <a:latin typeface="Calibri"/>
                        </a:rPr>
                        <a:t>●</a:t>
                      </a:r>
                      <a:endParaRPr lang="en-US" dirty="0"/>
                    </a:p>
                  </a:txBody>
                  <a:tcPr/>
                </a:tc>
                <a:tc>
                  <a:txBody>
                    <a:bodyPr/>
                    <a:lstStyle/>
                    <a:p>
                      <a:r>
                        <a:rPr lang="en-US" dirty="0" smtClean="0"/>
                        <a:t>20000</a:t>
                      </a:r>
                      <a:endParaRPr lang="en-US" dirty="0"/>
                    </a:p>
                  </a:txBody>
                  <a:tcPr/>
                </a:tc>
                <a:tc>
                  <a:txBody>
                    <a:bodyPr/>
                    <a:lstStyle/>
                    <a:p>
                      <a:pPr algn="r" rtl="1"/>
                      <a:r>
                        <a:rPr lang="fa-IR" dirty="0" smtClean="0"/>
                        <a:t>100 عدد</a:t>
                      </a:r>
                      <a:endParaRPr lang="en-US" dirty="0"/>
                    </a:p>
                  </a:txBody>
                  <a:tcPr/>
                </a:tc>
                <a:tc>
                  <a:txBody>
                    <a:bodyPr/>
                    <a:lstStyle/>
                    <a:p>
                      <a:pPr algn="r" rtl="1"/>
                      <a:r>
                        <a:rPr lang="fa-IR" dirty="0" smtClean="0"/>
                        <a:t>سرنگ</a:t>
                      </a:r>
                      <a:endParaRPr lang="en-US" dirty="0"/>
                    </a:p>
                  </a:txBody>
                  <a:tcPr/>
                </a:tc>
              </a:tr>
            </a:tbl>
          </a:graphicData>
        </a:graphic>
      </p:graphicFrame>
    </p:spTree>
    <p:extLst>
      <p:ext uri="{BB962C8B-B14F-4D97-AF65-F5344CB8AC3E}">
        <p14:creationId xmlns:p14="http://schemas.microsoft.com/office/powerpoint/2010/main" val="544308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457200" y="785813"/>
            <a:ext cx="8229600" cy="5538787"/>
          </a:xfrm>
        </p:spPr>
        <p:txBody>
          <a:bodyPr/>
          <a:lstStyle/>
          <a:p>
            <a:pPr eaLnBrk="1" hangingPunct="1"/>
            <a:endParaRPr lang="en-GB" altLang="en-US" smtClean="0"/>
          </a:p>
        </p:txBody>
      </p:sp>
      <p:sp>
        <p:nvSpPr>
          <p:cNvPr id="10" name="Cloud 9"/>
          <p:cNvSpPr/>
          <p:nvPr/>
        </p:nvSpPr>
        <p:spPr>
          <a:xfrm>
            <a:off x="857250" y="4357688"/>
            <a:ext cx="2286000" cy="121443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1" name="Cloud 10"/>
          <p:cNvSpPr/>
          <p:nvPr/>
        </p:nvSpPr>
        <p:spPr>
          <a:xfrm>
            <a:off x="6072188" y="4143375"/>
            <a:ext cx="2143125" cy="1357313"/>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2" name="Cloud 11"/>
          <p:cNvSpPr/>
          <p:nvPr/>
        </p:nvSpPr>
        <p:spPr>
          <a:xfrm>
            <a:off x="3643313" y="928688"/>
            <a:ext cx="2071687" cy="142875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3" name="Cloud 12"/>
          <p:cNvSpPr/>
          <p:nvPr/>
        </p:nvSpPr>
        <p:spPr>
          <a:xfrm>
            <a:off x="6072188" y="2214563"/>
            <a:ext cx="2143125" cy="1500187"/>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 name="Cloud 13"/>
          <p:cNvSpPr/>
          <p:nvPr/>
        </p:nvSpPr>
        <p:spPr>
          <a:xfrm>
            <a:off x="1214438" y="2357438"/>
            <a:ext cx="2214562" cy="1643062"/>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 name="Cloud 14"/>
          <p:cNvSpPr/>
          <p:nvPr/>
        </p:nvSpPr>
        <p:spPr>
          <a:xfrm>
            <a:off x="3786188" y="5000625"/>
            <a:ext cx="2143125" cy="1500188"/>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713" name="TextBox 16"/>
          <p:cNvSpPr txBox="1">
            <a:spLocks noChangeArrowheads="1"/>
          </p:cNvSpPr>
          <p:nvPr/>
        </p:nvSpPr>
        <p:spPr bwMode="auto">
          <a:xfrm>
            <a:off x="3857625" y="13573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Effectiveness</a:t>
            </a:r>
          </a:p>
        </p:txBody>
      </p:sp>
      <p:sp>
        <p:nvSpPr>
          <p:cNvPr id="72714" name="TextBox 17"/>
          <p:cNvSpPr txBox="1">
            <a:spLocks noChangeArrowheads="1"/>
          </p:cNvSpPr>
          <p:nvPr/>
        </p:nvSpPr>
        <p:spPr bwMode="auto">
          <a:xfrm>
            <a:off x="1357313" y="3071813"/>
            <a:ext cx="1785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Side effects</a:t>
            </a:r>
          </a:p>
        </p:txBody>
      </p:sp>
      <p:sp>
        <p:nvSpPr>
          <p:cNvPr id="72715" name="TextBox 19"/>
          <p:cNvSpPr txBox="1">
            <a:spLocks noChangeArrowheads="1"/>
          </p:cNvSpPr>
          <p:nvPr/>
        </p:nvSpPr>
        <p:spPr bwMode="auto">
          <a:xfrm>
            <a:off x="6429375" y="2500313"/>
            <a:ext cx="1428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safety profiles</a:t>
            </a:r>
          </a:p>
          <a:p>
            <a:pPr algn="ctr" eaLnBrk="1" hangingPunct="1"/>
            <a:endParaRPr lang="en-GB" altLang="en-US">
              <a:latin typeface="Calibri" pitchFamily="34" charset="0"/>
            </a:endParaRPr>
          </a:p>
        </p:txBody>
      </p:sp>
      <p:sp>
        <p:nvSpPr>
          <p:cNvPr id="72716" name="TextBox 20"/>
          <p:cNvSpPr txBox="1">
            <a:spLocks noChangeArrowheads="1"/>
          </p:cNvSpPr>
          <p:nvPr/>
        </p:nvSpPr>
        <p:spPr bwMode="auto">
          <a:xfrm>
            <a:off x="1285875" y="4643438"/>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Patient satisfaction</a:t>
            </a:r>
          </a:p>
        </p:txBody>
      </p:sp>
      <p:sp>
        <p:nvSpPr>
          <p:cNvPr id="72717" name="TextBox 21"/>
          <p:cNvSpPr txBox="1">
            <a:spLocks noChangeArrowheads="1"/>
          </p:cNvSpPr>
          <p:nvPr/>
        </p:nvSpPr>
        <p:spPr bwMode="auto">
          <a:xfrm>
            <a:off x="6572250" y="4500563"/>
            <a:ext cx="1071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altLang="en-US">
                <a:latin typeface="Calibri" pitchFamily="34" charset="0"/>
              </a:rPr>
              <a:t>Cost </a:t>
            </a:r>
          </a:p>
        </p:txBody>
      </p:sp>
      <p:sp>
        <p:nvSpPr>
          <p:cNvPr id="72718" name="TextBox 22"/>
          <p:cNvSpPr txBox="1">
            <a:spLocks noChangeArrowheads="1"/>
          </p:cNvSpPr>
          <p:nvPr/>
        </p:nvSpPr>
        <p:spPr bwMode="auto">
          <a:xfrm>
            <a:off x="4000500" y="5214938"/>
            <a:ext cx="1785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altLang="en-US">
                <a:latin typeface="Calibri" pitchFamily="34" charset="0"/>
              </a:rPr>
              <a:t>.extraglycemic effect.</a:t>
            </a:r>
          </a:p>
        </p:txBody>
      </p:sp>
      <p:sp>
        <p:nvSpPr>
          <p:cNvPr id="24" name="5-Point Star 23"/>
          <p:cNvSpPr/>
          <p:nvPr/>
        </p:nvSpPr>
        <p:spPr>
          <a:xfrm>
            <a:off x="3643313" y="2714625"/>
            <a:ext cx="2143125" cy="17145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3577677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par>
                                <p:cTn id="13" presetID="9"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val="136792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 1: </a:t>
            </a:r>
            <a:endParaRPr lang="en-US" dirty="0"/>
          </a:p>
        </p:txBody>
      </p:sp>
      <p:sp>
        <p:nvSpPr>
          <p:cNvPr id="3" name="Content Placeholder 2"/>
          <p:cNvSpPr>
            <a:spLocks noGrp="1"/>
          </p:cNvSpPr>
          <p:nvPr>
            <p:ph idx="1"/>
          </p:nvPr>
        </p:nvSpPr>
        <p:spPr/>
        <p:txBody>
          <a:bodyPr>
            <a:normAutofit/>
          </a:bodyPr>
          <a:lstStyle/>
          <a:p>
            <a:pPr algn="r" rtl="1"/>
            <a:r>
              <a:rPr lang="fa-IR" sz="2800" dirty="0" smtClean="0"/>
              <a:t>خانم 50 ساله، در آزمایشات غربالگری:</a:t>
            </a:r>
          </a:p>
          <a:p>
            <a:pPr algn="r" rtl="1"/>
            <a:r>
              <a:rPr lang="en-US" sz="2800" dirty="0" smtClean="0"/>
              <a:t>FBS: 145 mg/dl  </a:t>
            </a:r>
          </a:p>
          <a:p>
            <a:pPr algn="r" rtl="1"/>
            <a:r>
              <a:rPr lang="en-US" sz="2800" dirty="0" smtClean="0"/>
              <a:t>FBS: 130 mg/dl  </a:t>
            </a:r>
          </a:p>
          <a:p>
            <a:pPr algn="r" rtl="1"/>
            <a:r>
              <a:rPr lang="en-US" sz="2800" dirty="0" err="1" smtClean="0"/>
              <a:t>Hb</a:t>
            </a:r>
            <a:r>
              <a:rPr lang="en-US" sz="2800" dirty="0" smtClean="0"/>
              <a:t> A1c: 7.5%</a:t>
            </a:r>
          </a:p>
          <a:p>
            <a:pPr algn="r" rtl="1"/>
            <a:r>
              <a:rPr lang="en-US" sz="2800" dirty="0" smtClean="0"/>
              <a:t>PE: BP: 130/80,         BMI: 30 Kg/m2</a:t>
            </a:r>
          </a:p>
          <a:p>
            <a:pPr algn="r" rtl="1"/>
            <a:endParaRPr lang="en-US" sz="2800" dirty="0" smtClean="0"/>
          </a:p>
          <a:p>
            <a:pPr algn="r" rtl="1"/>
            <a:r>
              <a:rPr lang="fa-IR" sz="2800" dirty="0" smtClean="0"/>
              <a:t>اقدام شما چیست؟</a:t>
            </a:r>
            <a:endParaRPr lang="en-US" sz="2800" dirty="0"/>
          </a:p>
        </p:txBody>
      </p:sp>
    </p:spTree>
    <p:extLst>
      <p:ext uri="{BB962C8B-B14F-4D97-AF65-F5344CB8AC3E}">
        <p14:creationId xmlns:p14="http://schemas.microsoft.com/office/powerpoint/2010/main" val="3515326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253536"/>
            <a:ext cx="8229600" cy="1143000"/>
          </a:xfrm>
        </p:spPr>
        <p:txBody>
          <a:bodyPr/>
          <a:lstStyle/>
          <a:p>
            <a:pPr marL="54864" indent="0" algn="ctr" eaLnBrk="1" fontAlgn="auto" hangingPunct="1">
              <a:spcAft>
                <a:spcPts val="0"/>
              </a:spcAft>
              <a:defRPr/>
            </a:pPr>
            <a:r>
              <a:rPr lang="en-US" dirty="0">
                <a:solidFill>
                  <a:schemeClr val="tx2">
                    <a:tint val="100000"/>
                    <a:shade val="90000"/>
                    <a:satMod val="250000"/>
                    <a:alpha val="100000"/>
                  </a:schemeClr>
                </a:solidFill>
              </a:rPr>
              <a:t>Scope of this talk	</a:t>
            </a:r>
          </a:p>
        </p:txBody>
      </p:sp>
      <p:sp>
        <p:nvSpPr>
          <p:cNvPr id="25603" name="Rectangle 3"/>
          <p:cNvSpPr>
            <a:spLocks noGrp="1" noChangeArrowheads="1"/>
          </p:cNvSpPr>
          <p:nvPr>
            <p:ph idx="1"/>
          </p:nvPr>
        </p:nvSpPr>
        <p:spPr/>
        <p:txBody>
          <a:bodyPr>
            <a:normAutofit/>
          </a:bodyPr>
          <a:lstStyle/>
          <a:p>
            <a:pPr eaLnBrk="1" hangingPunct="1">
              <a:lnSpc>
                <a:spcPct val="150000"/>
              </a:lnSpc>
            </a:pPr>
            <a:r>
              <a:rPr lang="en-US" altLang="en-US" sz="2800" dirty="0" smtClean="0"/>
              <a:t>Type 2 Diabetes</a:t>
            </a:r>
          </a:p>
          <a:p>
            <a:pPr eaLnBrk="1" hangingPunct="1">
              <a:lnSpc>
                <a:spcPct val="150000"/>
              </a:lnSpc>
            </a:pPr>
            <a:r>
              <a:rPr lang="en-US" altLang="en-US" sz="2800" dirty="0" smtClean="0"/>
              <a:t>Outpatients </a:t>
            </a:r>
          </a:p>
          <a:p>
            <a:pPr eaLnBrk="1" hangingPunct="1">
              <a:lnSpc>
                <a:spcPct val="150000"/>
              </a:lnSpc>
            </a:pPr>
            <a:r>
              <a:rPr lang="en-US" altLang="en-US" sz="2800" dirty="0" smtClean="0"/>
              <a:t>Focus on established, proven therapies  </a:t>
            </a:r>
          </a:p>
          <a:p>
            <a:pPr lvl="1" eaLnBrk="1" hangingPunct="1">
              <a:lnSpc>
                <a:spcPct val="150000"/>
              </a:lnSpc>
            </a:pPr>
            <a:r>
              <a:rPr lang="en-US" altLang="en-US" sz="2800" dirty="0" smtClean="0"/>
              <a:t>(not on complications or associated illnesses)</a:t>
            </a:r>
          </a:p>
          <a:p>
            <a:pPr eaLnBrk="1" hangingPunct="1">
              <a:lnSpc>
                <a:spcPct val="150000"/>
              </a:lnSpc>
            </a:pPr>
            <a:r>
              <a:rPr lang="en-US" altLang="en-US" sz="2800" dirty="0" smtClean="0"/>
              <a:t>Practical application of </a:t>
            </a:r>
            <a:r>
              <a:rPr lang="en-US" altLang="en-US" sz="2800" dirty="0" smtClean="0"/>
              <a:t>important guidelines</a:t>
            </a:r>
            <a:endParaRPr lang="en-US" altLang="en-US" sz="2800" dirty="0" smtClean="0"/>
          </a:p>
        </p:txBody>
      </p:sp>
    </p:spTree>
    <p:extLst>
      <p:ext uri="{BB962C8B-B14F-4D97-AF65-F5344CB8AC3E}">
        <p14:creationId xmlns:p14="http://schemas.microsoft.com/office/powerpoint/2010/main" val="3311749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in)">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12" dur="5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7" dur="500"/>
                                        <p:tgtEl>
                                          <p:spTgt spid="25603">
                                            <p:txEl>
                                              <p:pRg st="2" end="2"/>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checkerboard(across)">
                                      <p:cBhvr>
                                        <p:cTn id="20" dur="500"/>
                                        <p:tgtEl>
                                          <p:spTgt spid="2560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25"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685800"/>
            <a:ext cx="9144000" cy="1588"/>
          </a:xfrm>
          <a:prstGeom prst="line">
            <a:avLst/>
          </a:prstGeom>
          <a:ln>
            <a:solidFill>
              <a:srgbClr val="B01F2E"/>
            </a:solidFill>
          </a:ln>
          <a:effectLst>
            <a:outerShdw dist="25400" dir="6480000" algn="tl" rotWithShape="0">
              <a:srgbClr val="000090">
                <a:alpha val="59000"/>
              </a:srgbClr>
            </a:outerShdw>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63074" y="1044604"/>
            <a:ext cx="9706708" cy="6460350"/>
          </a:xfrm>
          <a:prstGeom prst="rect">
            <a:avLst/>
          </a:prstGeom>
        </p:spPr>
        <p:txBody>
          <a:bodyPr lIns="91431" tIns="45716" rIns="91431" bIns="45716">
            <a:spAutoFit/>
          </a:bodyPr>
          <a:lstStyle/>
          <a:p>
            <a:pPr defTabSz="914400" fontAlgn="base">
              <a:spcBef>
                <a:spcPct val="0"/>
              </a:spcBef>
              <a:spcAft>
                <a:spcPts val="1800"/>
              </a:spcAft>
              <a:defRPr/>
            </a:pPr>
            <a:r>
              <a:rPr lang="en-US" sz="3200" b="1" dirty="0">
                <a:solidFill>
                  <a:srgbClr val="000090"/>
                </a:solidFill>
                <a:latin typeface="Times New Roman" panose="02020603050405020304" pitchFamily="18" charset="0"/>
                <a:ea typeface="ＭＳ Ｐゴシック" charset="-128"/>
                <a:cs typeface="Times New Roman" panose="02020603050405020304" pitchFamily="18" charset="0"/>
              </a:rPr>
              <a:t>3. ANTI-HYPERGLYCEMIC THERAPY</a:t>
            </a:r>
            <a:endParaRPr lang="en-US" sz="2800" dirty="0">
              <a:solidFill>
                <a:srgbClr val="000090"/>
              </a:solidFill>
              <a:latin typeface="Times New Roman" panose="02020603050405020304" pitchFamily="18" charset="0"/>
              <a:ea typeface="ＭＳ Ｐゴシック" charset="-128"/>
              <a:cs typeface="Times New Roman" panose="02020603050405020304" pitchFamily="18" charset="0"/>
            </a:endParaRPr>
          </a:p>
          <a:p>
            <a:pPr marL="406400" indent="279400" defTabSz="914400" fontAlgn="base">
              <a:spcBef>
                <a:spcPct val="0"/>
              </a:spcBef>
              <a:buClr>
                <a:srgbClr val="B01F2E"/>
              </a:buClr>
              <a:buSzPct val="125000"/>
              <a:buFont typeface="Arial"/>
              <a:buChar char="•"/>
              <a:defRPr/>
            </a:pPr>
            <a:r>
              <a:rPr lang="en-US" sz="2800" b="1" dirty="0" smtClean="0">
                <a:solidFill>
                  <a:srgbClr val="000090"/>
                </a:solidFill>
                <a:latin typeface="Times New Roman" panose="02020603050405020304" pitchFamily="18" charset="0"/>
                <a:ea typeface="ＭＳ Ｐゴシック" charset="-128"/>
                <a:cs typeface="Times New Roman" panose="02020603050405020304" pitchFamily="18" charset="0"/>
              </a:rPr>
              <a:t>Therapeutic </a:t>
            </a:r>
            <a:r>
              <a:rPr lang="en-US" sz="2800" b="1" dirty="0">
                <a:solidFill>
                  <a:srgbClr val="000090"/>
                </a:solidFill>
                <a:latin typeface="Times New Roman" panose="02020603050405020304" pitchFamily="18" charset="0"/>
                <a:ea typeface="ＭＳ Ｐゴシック" charset="-128"/>
                <a:cs typeface="Times New Roman" panose="02020603050405020304" pitchFamily="18" charset="0"/>
              </a:rPr>
              <a:t>options: </a:t>
            </a:r>
            <a:r>
              <a:rPr lang="en-US" sz="2800" b="1" u="sng" dirty="0">
                <a:solidFill>
                  <a:srgbClr val="000090"/>
                </a:solidFill>
                <a:uFill>
                  <a:solidFill>
                    <a:srgbClr val="B01F2E"/>
                  </a:solidFill>
                </a:uFill>
                <a:latin typeface="Times New Roman" panose="02020603050405020304" pitchFamily="18" charset="0"/>
                <a:ea typeface="ＭＳ Ｐゴシック" charset="-128"/>
                <a:cs typeface="Times New Roman" panose="02020603050405020304" pitchFamily="18" charset="0"/>
              </a:rPr>
              <a:t>Lifestyle</a:t>
            </a:r>
          </a:p>
          <a:p>
            <a:pPr indent="342867" defTabSz="914400" fontAlgn="base">
              <a:lnSpc>
                <a:spcPts val="2260"/>
              </a:lnSpc>
              <a:spcBef>
                <a:spcPct val="0"/>
              </a:spcBef>
              <a:spcAft>
                <a:spcPts val="3000"/>
              </a:spcAft>
              <a:buClr>
                <a:srgbClr val="97082D"/>
              </a:buClr>
              <a:buSzPct val="140000"/>
              <a:buFont typeface="Arial"/>
              <a:buChar char="•"/>
              <a:defRPr/>
            </a:pPr>
            <a:endParaRPr lang="en-US" sz="1000" b="1" u="heavy" dirty="0">
              <a:solidFill>
                <a:srgbClr val="000090"/>
              </a:solidFill>
              <a:uFill>
                <a:solidFill>
                  <a:srgbClr val="97082D"/>
                </a:solidFill>
              </a:uFill>
              <a:latin typeface="Times New Roman" panose="02020603050405020304" pitchFamily="18" charset="0"/>
              <a:ea typeface="ＭＳ Ｐゴシック" charset="-128"/>
              <a:cs typeface="Times New Roman" panose="02020603050405020304" pitchFamily="18" charset="0"/>
            </a:endParaRPr>
          </a:p>
          <a:p>
            <a:pPr marL="749300" lvl="1" indent="225425" defTabSz="914400" fontAlgn="base">
              <a:lnSpc>
                <a:spcPts val="1060"/>
              </a:lnSpc>
              <a:spcBef>
                <a:spcPct val="0"/>
              </a:spcBef>
              <a:spcAft>
                <a:spcPts val="8399"/>
              </a:spcAft>
              <a:buClr>
                <a:srgbClr val="B01F2E"/>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Weight optimization</a:t>
            </a: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p>
          <a:p>
            <a:pPr marL="2971800" lvl="1" indent="228600" defTabSz="914400" fontAlgn="base">
              <a:lnSpc>
                <a:spcPts val="1060"/>
              </a:lnSpc>
              <a:spcBef>
                <a:spcPct val="0"/>
              </a:spcBef>
              <a:spcAft>
                <a:spcPts val="10199"/>
              </a:spcAft>
              <a:buClr>
                <a:srgbClr val="97082D"/>
              </a:buClr>
              <a:buSzPct val="120000"/>
              <a:buFontTx/>
              <a:buChar char="-"/>
              <a:defRPr/>
            </a:pP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Healthy diet</a:t>
            </a:r>
            <a:endParaRPr lang="en-US" sz="2400" b="1" dirty="0">
              <a:solidFill>
                <a:srgbClr val="000000"/>
              </a:solidFill>
              <a:latin typeface="Times New Roman" panose="02020603050405020304" pitchFamily="18" charset="0"/>
              <a:ea typeface="ＭＳ Ｐゴシック" charset="-128"/>
              <a:cs typeface="Times New Roman" panose="02020603050405020304" pitchFamily="18" charset="0"/>
            </a:endParaRPr>
          </a:p>
          <a:p>
            <a:pPr marL="914314" lvl="1" indent="63494" defTabSz="914400" fontAlgn="base">
              <a:lnSpc>
                <a:spcPts val="1060"/>
              </a:lnSpc>
              <a:spcBef>
                <a:spcPct val="0"/>
              </a:spcBef>
              <a:spcAft>
                <a:spcPts val="10199"/>
              </a:spcAft>
              <a:buClr>
                <a:srgbClr val="B01F2E"/>
              </a:buClr>
              <a:buSzPct val="120000"/>
              <a:buFontTx/>
              <a:buChar char="-"/>
              <a:defRPr/>
            </a:pPr>
            <a:r>
              <a:rPr lang="en-US" sz="2400" b="1" dirty="0">
                <a:solidFill>
                  <a:srgbClr val="000090"/>
                </a:solidFill>
                <a:latin typeface="Times New Roman" panose="02020603050405020304" pitchFamily="18" charset="0"/>
                <a:ea typeface="ＭＳ Ｐゴシック" charset="-128"/>
                <a:cs typeface="Times New Roman" panose="02020603050405020304" pitchFamily="18" charset="0"/>
              </a:rPr>
              <a:t> </a:t>
            </a:r>
            <a:r>
              <a:rPr lang="en-US" sz="2800" b="1" dirty="0">
                <a:solidFill>
                  <a:srgbClr val="000000"/>
                </a:solidFill>
                <a:latin typeface="Times New Roman" panose="02020603050405020304" pitchFamily="18" charset="0"/>
                <a:ea typeface="ＭＳ Ｐゴシック" charset="-128"/>
                <a:cs typeface="Times New Roman" panose="02020603050405020304" pitchFamily="18" charset="0"/>
              </a:rPr>
              <a:t>Increased activity </a:t>
            </a:r>
            <a:r>
              <a:rPr lang="en-US" sz="2800" b="1" dirty="0" smtClean="0">
                <a:solidFill>
                  <a:srgbClr val="000000"/>
                </a:solidFill>
                <a:latin typeface="Times New Roman" panose="02020603050405020304" pitchFamily="18" charset="0"/>
                <a:ea typeface="ＭＳ Ｐゴシック" charset="-128"/>
                <a:cs typeface="Times New Roman" panose="02020603050405020304" pitchFamily="18" charset="0"/>
              </a:rPr>
              <a:t>level</a:t>
            </a:r>
            <a:endParaRPr lang="en-US" sz="1200" kern="0" spc="100" dirty="0">
              <a:solidFill>
                <a:srgbClr val="1F497D"/>
              </a:solidFill>
              <a:latin typeface="Times New Roman" panose="02020603050405020304" pitchFamily="18" charset="0"/>
              <a:ea typeface="ＭＳ Ｐゴシック" charset="-128"/>
              <a:cs typeface="Times New Roman" panose="02020603050405020304" pitchFamily="18" charset="0"/>
            </a:endParaRPr>
          </a:p>
          <a:p>
            <a:pPr defTabSz="914400" fontAlgn="base">
              <a:spcBef>
                <a:spcPct val="0"/>
              </a:spcBef>
              <a:spcAft>
                <a:spcPts val="3000"/>
              </a:spcAft>
              <a:defRPr/>
            </a:pPr>
            <a:r>
              <a:rPr lang="en-US" sz="1600" b="1" dirty="0">
                <a:solidFill>
                  <a:prstClr val="black"/>
                </a:solidFill>
                <a:latin typeface="Times New Roman" panose="02020603050405020304" pitchFamily="18" charset="0"/>
                <a:ea typeface="ＭＳ Ｐゴシック" charset="-128"/>
                <a:cs typeface="Times New Roman" panose="02020603050405020304" pitchFamily="18" charset="0"/>
              </a:rPr>
              <a:t>	</a:t>
            </a:r>
            <a:endParaRPr lang="en-US" sz="2000" b="1" dirty="0">
              <a:solidFill>
                <a:prstClr val="black"/>
              </a:solidFill>
              <a:latin typeface="Times New Roman" panose="02020603050405020304" pitchFamily="18" charset="0"/>
              <a:ea typeface="ＭＳ Ｐゴシック" charset="-128"/>
              <a:cs typeface="Times New Roman" panose="02020603050405020304" pitchFamily="18" charset="0"/>
            </a:endParaRPr>
          </a:p>
        </p:txBody>
      </p:sp>
      <p:sp>
        <p:nvSpPr>
          <p:cNvPr id="10" name="Title 1"/>
          <p:cNvSpPr txBox="1">
            <a:spLocks/>
          </p:cNvSpPr>
          <p:nvPr/>
        </p:nvSpPr>
        <p:spPr bwMode="auto">
          <a:xfrm>
            <a:off x="1617786" y="-168275"/>
            <a:ext cx="5627077" cy="1470025"/>
          </a:xfrm>
          <a:prstGeom prst="rect">
            <a:avLst/>
          </a:prstGeom>
          <a:noFill/>
          <a:ln w="9525">
            <a:noFill/>
            <a:miter lim="800000"/>
            <a:headEnd/>
            <a:tailEnd/>
          </a:ln>
        </p:spPr>
        <p:txBody>
          <a:bodyPr lIns="91431" tIns="45716" rIns="91431" bIns="45716" anchor="ctr">
            <a:prstTxWarp prst="textNoShape">
              <a:avLst/>
            </a:prstTxWarp>
          </a:bodyPr>
          <a:lstStyle/>
          <a:p>
            <a:pPr algn="ctr" defTabSz="914400" eaLnBrk="0" fontAlgn="base" hangingPunct="0">
              <a:spcBef>
                <a:spcPct val="0"/>
              </a:spcBef>
              <a:spcAft>
                <a:spcPct val="0"/>
              </a:spcAft>
            </a:pPr>
            <a:r>
              <a:rPr lang="en-US" sz="2000" b="1" dirty="0">
                <a:solidFill>
                  <a:srgbClr val="000090"/>
                </a:solidFill>
                <a:latin typeface="Times New Roman" panose="02020603050405020304" pitchFamily="18" charset="0"/>
                <a:ea typeface="Arial Black" charset="0"/>
                <a:cs typeface="Times New Roman" panose="02020603050405020304" pitchFamily="18" charset="0"/>
              </a:rPr>
              <a:t>ADA-EASD Position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Statement Update: </a:t>
            </a:r>
          </a:p>
          <a:p>
            <a:pPr algn="ctr" defTabSz="914400" eaLnBrk="0" fontAlgn="base" hangingPunct="0">
              <a:lnSpc>
                <a:spcPts val="1980"/>
              </a:lnSpc>
              <a:spcBef>
                <a:spcPct val="0"/>
              </a:spcBef>
              <a:spcAft>
                <a:spcPct val="0"/>
              </a:spcAft>
            </a:pP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Management </a:t>
            </a:r>
            <a:r>
              <a:rPr lang="en-US" sz="2000" b="1" dirty="0">
                <a:solidFill>
                  <a:srgbClr val="000090"/>
                </a:solidFill>
                <a:latin typeface="Times New Roman" panose="02020603050405020304" pitchFamily="18" charset="0"/>
                <a:ea typeface="Arial Black" charset="0"/>
                <a:cs typeface="Times New Roman" panose="02020603050405020304" pitchFamily="18" charset="0"/>
              </a:rPr>
              <a:t>of Hyperglycemia in </a:t>
            </a:r>
            <a:r>
              <a:rPr lang="en-US" sz="2000" b="1" dirty="0" smtClean="0">
                <a:solidFill>
                  <a:srgbClr val="000090"/>
                </a:solidFill>
                <a:latin typeface="Times New Roman" panose="02020603050405020304" pitchFamily="18" charset="0"/>
                <a:ea typeface="Arial Black" charset="0"/>
                <a:cs typeface="Times New Roman" panose="02020603050405020304" pitchFamily="18" charset="0"/>
              </a:rPr>
              <a:t>T2DM, 2015</a:t>
            </a: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r>
              <a:rPr lang="en-US" sz="900" b="1" dirty="0">
                <a:solidFill>
                  <a:srgbClr val="000090"/>
                </a:solidFill>
                <a:latin typeface="Times New Roman" panose="02020603050405020304" pitchFamily="18" charset="0"/>
                <a:ea typeface="Arial Black" charset="0"/>
                <a:cs typeface="Times New Roman" panose="02020603050405020304" pitchFamily="18" charset="0"/>
              </a:rPr>
              <a:t/>
            </a:r>
            <a:br>
              <a:rPr lang="en-US" sz="900" b="1" dirty="0">
                <a:solidFill>
                  <a:srgbClr val="000090"/>
                </a:solidFill>
                <a:latin typeface="Times New Roman" panose="02020603050405020304" pitchFamily="18" charset="0"/>
                <a:ea typeface="Arial Black" charset="0"/>
                <a:cs typeface="Times New Roman" panose="02020603050405020304" pitchFamily="18" charset="0"/>
              </a:rPr>
            </a:br>
            <a:endParaRPr lang="en-US" b="1" dirty="0">
              <a:solidFill>
                <a:srgbClr val="000090"/>
              </a:solidFill>
              <a:latin typeface="Times New Roman" panose="02020603050405020304" pitchFamily="18" charset="0"/>
              <a:ea typeface="Times" charset="0"/>
              <a:cs typeface="Times New Roman" panose="02020603050405020304" pitchFamily="18" charset="0"/>
            </a:endParaRPr>
          </a:p>
        </p:txBody>
      </p:sp>
      <p:pic>
        <p:nvPicPr>
          <p:cNvPr id="7" name="Picture 14"/>
          <p:cNvPicPr>
            <a:picLocks noChangeAspect="1"/>
          </p:cNvPicPr>
          <p:nvPr/>
        </p:nvPicPr>
        <p:blipFill>
          <a:blip r:embed="rId3"/>
          <a:srcRect/>
          <a:stretch>
            <a:fillRect/>
          </a:stretch>
        </p:blipFill>
        <p:spPr bwMode="auto">
          <a:xfrm rot="924096">
            <a:off x="5034924" y="2500818"/>
            <a:ext cx="962757" cy="1047750"/>
          </a:xfrm>
          <a:prstGeom prst="rect">
            <a:avLst/>
          </a:prstGeom>
          <a:noFill/>
          <a:ln w="9525">
            <a:noFill/>
            <a:miter lim="800000"/>
            <a:headEnd/>
            <a:tailEnd/>
          </a:ln>
        </p:spPr>
      </p:pic>
      <p:pic>
        <p:nvPicPr>
          <p:cNvPr id="9" name="Picture 16"/>
          <p:cNvPicPr>
            <a:picLocks noChangeAspect="1"/>
          </p:cNvPicPr>
          <p:nvPr/>
        </p:nvPicPr>
        <p:blipFill>
          <a:blip r:embed="rId4"/>
          <a:srcRect/>
          <a:stretch>
            <a:fillRect/>
          </a:stretch>
        </p:blipFill>
        <p:spPr bwMode="auto">
          <a:xfrm>
            <a:off x="5616428" y="4936067"/>
            <a:ext cx="1203471" cy="114992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1751244" y="3557093"/>
            <a:ext cx="1609969" cy="1744133"/>
          </a:xfrm>
          <a:prstGeom prst="rect">
            <a:avLst/>
          </a:prstGeom>
          <a:noFill/>
          <a:ln w="9525">
            <a:noFill/>
            <a:miter lim="800000"/>
            <a:headEnd/>
            <a:tailEnd/>
          </a:ln>
        </p:spPr>
      </p:pic>
      <p:sp>
        <p:nvSpPr>
          <p:cNvPr id="12" name="TextBox 21"/>
          <p:cNvSpPr txBox="1">
            <a:spLocks noChangeArrowheads="1"/>
          </p:cNvSpPr>
          <p:nvPr/>
        </p:nvSpPr>
        <p:spPr bwMode="auto">
          <a:xfrm>
            <a:off x="3420473" y="6425483"/>
            <a:ext cx="5782796" cy="276991"/>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200" i="1" dirty="0">
                <a:solidFill>
                  <a:srgbClr val="000000"/>
                </a:solidFill>
                <a:latin typeface="Times New Roman" charset="0"/>
                <a:ea typeface="Times New Roman" charset="0"/>
                <a:cs typeface="Times New Roman" charset="0"/>
              </a:rPr>
              <a:t>Diabetes Care</a:t>
            </a:r>
            <a:r>
              <a:rPr lang="en-US" sz="1200" dirty="0">
                <a:solidFill>
                  <a:srgbClr val="000000"/>
                </a:solidFill>
                <a:latin typeface="Times New Roman" charset="0"/>
                <a:ea typeface="Times New Roman" charset="0"/>
                <a:cs typeface="Times New Roman" charset="0"/>
              </a:rPr>
              <a:t> 2012;35:1364–</a:t>
            </a:r>
            <a:r>
              <a:rPr lang="en-US" sz="1200" dirty="0" smtClean="0">
                <a:solidFill>
                  <a:srgbClr val="000000"/>
                </a:solidFill>
                <a:latin typeface="Times New Roman" charset="0"/>
                <a:ea typeface="Times New Roman" charset="0"/>
                <a:cs typeface="Times New Roman" charset="0"/>
              </a:rPr>
              <a:t>1379; </a:t>
            </a:r>
            <a:r>
              <a:rPr lang="en-US" sz="1200" i="1" dirty="0" err="1" smtClean="0">
                <a:solidFill>
                  <a:srgbClr val="000000"/>
                </a:solidFill>
                <a:latin typeface="Times New Roman" charset="0"/>
                <a:ea typeface="Times New Roman" charset="0"/>
                <a:cs typeface="Times New Roman" charset="0"/>
              </a:rPr>
              <a:t>Diabetologia</a:t>
            </a:r>
            <a:r>
              <a:rPr lang="en-US" sz="1200" dirty="0" smtClean="0">
                <a:solidFill>
                  <a:srgbClr val="000000"/>
                </a:solidFill>
                <a:latin typeface="Times New Roman" charset="0"/>
                <a:ea typeface="Times New Roman" charset="0"/>
                <a:cs typeface="Times New Roman" charset="0"/>
              </a:rPr>
              <a:t> </a:t>
            </a:r>
            <a:r>
              <a:rPr lang="en-US" sz="1200" dirty="0">
                <a:solidFill>
                  <a:srgbClr val="000000"/>
                </a:solidFill>
                <a:latin typeface="Times New Roman" charset="0"/>
                <a:ea typeface="Times New Roman" charset="0"/>
                <a:cs typeface="Times New Roman" charset="0"/>
              </a:rPr>
              <a:t>2012;55:1577–</a:t>
            </a:r>
            <a:r>
              <a:rPr lang="en-US" sz="1200" dirty="0" smtClean="0">
                <a:solidFill>
                  <a:srgbClr val="000000"/>
                </a:solidFill>
                <a:latin typeface="Times New Roman" charset="0"/>
                <a:ea typeface="Times New Roman" charset="0"/>
                <a:cs typeface="Times New Roman" charset="0"/>
              </a:rPr>
              <a:t>1596</a:t>
            </a:r>
          </a:p>
        </p:txBody>
      </p:sp>
    </p:spTree>
    <p:extLst>
      <p:ext uri="{BB962C8B-B14F-4D97-AF65-F5344CB8AC3E}">
        <p14:creationId xmlns:p14="http://schemas.microsoft.com/office/powerpoint/2010/main" val="37271794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123410" y="1340536"/>
            <a:ext cx="9436100" cy="558252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 y="6220756"/>
            <a:ext cx="4362447"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6708752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150000"/>
              </a:lnSpc>
            </a:pPr>
            <a:r>
              <a:rPr lang="fa-IR" sz="2800" dirty="0" smtClean="0"/>
              <a:t>رژیم غذایی</a:t>
            </a:r>
          </a:p>
          <a:p>
            <a:pPr algn="r" rtl="1">
              <a:lnSpc>
                <a:spcPct val="150000"/>
              </a:lnSpc>
            </a:pPr>
            <a:r>
              <a:rPr lang="fa-IR" sz="2800" dirty="0" smtClean="0"/>
              <a:t>ورزش</a:t>
            </a:r>
          </a:p>
          <a:p>
            <a:pPr algn="r" rtl="1">
              <a:lnSpc>
                <a:spcPct val="150000"/>
              </a:lnSpc>
            </a:pPr>
            <a:r>
              <a:rPr lang="fa-IR" sz="2800" dirty="0" smtClean="0"/>
              <a:t>دارو: متفورمین 500 میلی گرم 2 بار در روز پس از غذا</a:t>
            </a:r>
            <a:endParaRPr lang="en-US" sz="2800" dirty="0"/>
          </a:p>
        </p:txBody>
      </p:sp>
    </p:spTree>
    <p:extLst>
      <p:ext uri="{BB962C8B-B14F-4D97-AF65-F5344CB8AC3E}">
        <p14:creationId xmlns:p14="http://schemas.microsoft.com/office/powerpoint/2010/main" val="1495574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fa-IR" sz="2800" dirty="0" smtClean="0"/>
              <a:t>بیمار از تهوع و سوزش سردل شاکی است، اقدام بعدی شما؟</a:t>
            </a:r>
            <a:endParaRPr lang="en-US" sz="2800" dirty="0"/>
          </a:p>
        </p:txBody>
      </p:sp>
    </p:spTree>
    <p:extLst>
      <p:ext uri="{BB962C8B-B14F-4D97-AF65-F5344CB8AC3E}">
        <p14:creationId xmlns:p14="http://schemas.microsoft.com/office/powerpoint/2010/main" val="1647268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fa-IR" sz="2800" dirty="0" smtClean="0"/>
              <a:t>کاهش دوز و شروع تدریجی</a:t>
            </a:r>
          </a:p>
          <a:p>
            <a:pPr algn="r" rtl="1">
              <a:lnSpc>
                <a:spcPct val="150000"/>
              </a:lnSpc>
            </a:pPr>
            <a:r>
              <a:rPr lang="fa-IR" sz="2800" dirty="0" smtClean="0"/>
              <a:t>تغییر برند</a:t>
            </a:r>
            <a:r>
              <a:rPr lang="en-US" sz="2800" dirty="0" smtClean="0"/>
              <a:t> </a:t>
            </a:r>
            <a:r>
              <a:rPr lang="fa-IR" sz="2800" dirty="0" smtClean="0"/>
              <a:t>(</a:t>
            </a:r>
            <a:r>
              <a:rPr lang="en-US" sz="2800" dirty="0" smtClean="0"/>
              <a:t>Glucophage</a:t>
            </a:r>
            <a:r>
              <a:rPr lang="fa-IR" sz="2800" dirty="0" smtClean="0"/>
              <a:t>)</a:t>
            </a:r>
          </a:p>
          <a:p>
            <a:pPr algn="r" rtl="1">
              <a:lnSpc>
                <a:spcPct val="150000"/>
              </a:lnSpc>
            </a:pPr>
            <a:r>
              <a:rPr lang="fa-IR" sz="2800" dirty="0" smtClean="0"/>
              <a:t>استفاده از فرآورده های </a:t>
            </a:r>
            <a:r>
              <a:rPr lang="en-US" sz="2800" dirty="0" smtClean="0"/>
              <a:t>Extended release</a:t>
            </a:r>
            <a:endParaRPr lang="en-US" sz="2800" dirty="0"/>
          </a:p>
        </p:txBody>
      </p:sp>
    </p:spTree>
    <p:extLst>
      <p:ext uri="{BB962C8B-B14F-4D97-AF65-F5344CB8AC3E}">
        <p14:creationId xmlns:p14="http://schemas.microsoft.com/office/powerpoint/2010/main" val="10762776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smtClean="0"/>
              <a:t>3 ماه بعد:</a:t>
            </a:r>
            <a:br>
              <a:rPr lang="fa-IR" dirty="0" smtClean="0"/>
            </a:br>
            <a:endParaRPr lang="en-US" dirty="0"/>
          </a:p>
        </p:txBody>
      </p:sp>
      <p:sp>
        <p:nvSpPr>
          <p:cNvPr id="3" name="Content Placeholder 2"/>
          <p:cNvSpPr>
            <a:spLocks noGrp="1"/>
          </p:cNvSpPr>
          <p:nvPr>
            <p:ph idx="1"/>
          </p:nvPr>
        </p:nvSpPr>
        <p:spPr/>
        <p:txBody>
          <a:bodyPr>
            <a:normAutofit/>
          </a:bodyPr>
          <a:lstStyle/>
          <a:p>
            <a:pPr algn="r" rtl="1">
              <a:lnSpc>
                <a:spcPct val="150000"/>
              </a:lnSpc>
            </a:pPr>
            <a:r>
              <a:rPr lang="en-US" sz="2800" dirty="0" smtClean="0"/>
              <a:t>DH: Metformin 500 BD</a:t>
            </a:r>
          </a:p>
          <a:p>
            <a:pPr algn="r" rtl="1">
              <a:lnSpc>
                <a:spcPct val="150000"/>
              </a:lnSpc>
            </a:pPr>
            <a:r>
              <a:rPr lang="en-US" sz="2800" dirty="0"/>
              <a:t>BP: 120/80, BMI: </a:t>
            </a:r>
            <a:r>
              <a:rPr lang="en-US" sz="2800" dirty="0" smtClean="0"/>
              <a:t>29 Kg/m2: </a:t>
            </a:r>
            <a:endParaRPr lang="en-US" sz="2800" dirty="0"/>
          </a:p>
          <a:p>
            <a:pPr algn="r" rtl="1">
              <a:lnSpc>
                <a:spcPct val="150000"/>
              </a:lnSpc>
            </a:pPr>
            <a:r>
              <a:rPr lang="en-US" sz="2800" dirty="0" smtClean="0"/>
              <a:t>FBS: 110 mg/dl  </a:t>
            </a:r>
          </a:p>
          <a:p>
            <a:pPr algn="r" rtl="1">
              <a:lnSpc>
                <a:spcPct val="150000"/>
              </a:lnSpc>
            </a:pPr>
            <a:r>
              <a:rPr lang="en-US" sz="2800" dirty="0" err="1" smtClean="0"/>
              <a:t>Hb</a:t>
            </a:r>
            <a:r>
              <a:rPr lang="en-US" sz="2800" dirty="0" smtClean="0"/>
              <a:t> A1c: 6.9%</a:t>
            </a:r>
          </a:p>
          <a:p>
            <a:pPr algn="r" rtl="1">
              <a:lnSpc>
                <a:spcPct val="150000"/>
              </a:lnSpc>
            </a:pPr>
            <a:endParaRPr lang="fa-IR" sz="2800" dirty="0" smtClean="0"/>
          </a:p>
          <a:p>
            <a:pPr algn="r" rtl="1">
              <a:lnSpc>
                <a:spcPct val="150000"/>
              </a:lnSpc>
            </a:pPr>
            <a:endParaRPr lang="en-US" sz="2800" dirty="0"/>
          </a:p>
        </p:txBody>
      </p:sp>
    </p:spTree>
    <p:extLst>
      <p:ext uri="{BB962C8B-B14F-4D97-AF65-F5344CB8AC3E}">
        <p14:creationId xmlns:p14="http://schemas.microsoft.com/office/powerpoint/2010/main" val="8960939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49543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2</a:t>
            </a:r>
            <a:endParaRPr lang="en-US" dirty="0"/>
          </a:p>
        </p:txBody>
      </p:sp>
      <p:sp>
        <p:nvSpPr>
          <p:cNvPr id="3" name="Content Placeholder 2"/>
          <p:cNvSpPr>
            <a:spLocks noGrp="1"/>
          </p:cNvSpPr>
          <p:nvPr>
            <p:ph idx="1"/>
          </p:nvPr>
        </p:nvSpPr>
        <p:spPr/>
        <p:txBody>
          <a:bodyPr>
            <a:normAutofit fontScale="92500" lnSpcReduction="20000"/>
          </a:bodyPr>
          <a:lstStyle/>
          <a:p>
            <a:pPr algn="r" rtl="1">
              <a:lnSpc>
                <a:spcPct val="150000"/>
              </a:lnSpc>
            </a:pPr>
            <a:r>
              <a:rPr lang="fa-IR" sz="2800" dirty="0" smtClean="0"/>
              <a:t>خانم 65 ساله، با سابقه بیماری عروق کرونر که یکبار بالون شده و </a:t>
            </a:r>
            <a:r>
              <a:rPr lang="en-US" sz="2800" dirty="0" smtClean="0"/>
              <a:t>Stent</a:t>
            </a:r>
            <a:r>
              <a:rPr lang="fa-IR" sz="2800" dirty="0" smtClean="0"/>
              <a:t> گذاری گردیده</a:t>
            </a:r>
          </a:p>
          <a:p>
            <a:pPr algn="r" rtl="1">
              <a:lnSpc>
                <a:spcPct val="150000"/>
              </a:lnSpc>
            </a:pPr>
            <a:r>
              <a:rPr lang="en-US" sz="2800" dirty="0" smtClean="0"/>
              <a:t>DH</a:t>
            </a:r>
            <a:r>
              <a:rPr lang="fa-IR" sz="2800" dirty="0" smtClean="0"/>
              <a:t>: متورال 25 میلی گرم 2 بار در روز + آسپرین 80 + آتورواستاتین 20 </a:t>
            </a:r>
            <a:r>
              <a:rPr lang="fa-IR" sz="2800" dirty="0" smtClean="0"/>
              <a:t>میلی گرم </a:t>
            </a:r>
          </a:p>
          <a:p>
            <a:pPr algn="r" rtl="1">
              <a:lnSpc>
                <a:spcPct val="150000"/>
              </a:lnSpc>
            </a:pPr>
            <a:r>
              <a:rPr lang="en-US" sz="2800" dirty="0" smtClean="0"/>
              <a:t> BP: 130/80, W: 78 Kg, BMI: 28 Kg/m2</a:t>
            </a:r>
            <a:endParaRPr lang="fa-IR" sz="2800" dirty="0" smtClean="0"/>
          </a:p>
          <a:p>
            <a:pPr algn="r" rtl="1">
              <a:lnSpc>
                <a:spcPct val="150000"/>
              </a:lnSpc>
            </a:pPr>
            <a:r>
              <a:rPr lang="en-US" sz="2800" dirty="0" smtClean="0"/>
              <a:t>FBS: 150 mg/dl , </a:t>
            </a:r>
            <a:r>
              <a:rPr lang="en-US" sz="2800" dirty="0" err="1" smtClean="0"/>
              <a:t>Hb</a:t>
            </a:r>
            <a:r>
              <a:rPr lang="en-US" sz="2800" dirty="0" smtClean="0"/>
              <a:t> A1c: 8.0%</a:t>
            </a:r>
          </a:p>
          <a:p>
            <a:pPr algn="r" rtl="1">
              <a:lnSpc>
                <a:spcPct val="150000"/>
              </a:lnSpc>
            </a:pPr>
            <a:r>
              <a:rPr lang="en-US" sz="3000" b="1" dirty="0" smtClean="0"/>
              <a:t> </a:t>
            </a:r>
            <a:r>
              <a:rPr lang="en-US" sz="3000" b="1" dirty="0" err="1" smtClean="0"/>
              <a:t>Creatinin</a:t>
            </a:r>
            <a:r>
              <a:rPr lang="en-US" sz="3000" b="1" dirty="0" smtClean="0"/>
              <a:t>: 1.6 mg/dl</a:t>
            </a:r>
          </a:p>
          <a:p>
            <a:pPr algn="r" rtl="1">
              <a:lnSpc>
                <a:spcPct val="150000"/>
              </a:lnSpc>
            </a:pPr>
            <a:r>
              <a:rPr lang="fa-IR" sz="2800" dirty="0" smtClean="0"/>
              <a:t>توصیه شما؟</a:t>
            </a:r>
            <a:endParaRPr lang="en-US" sz="2800" dirty="0" smtClean="0"/>
          </a:p>
          <a:p>
            <a:pPr algn="r" rtl="1">
              <a:lnSpc>
                <a:spcPct val="150000"/>
              </a:lnSpc>
            </a:pPr>
            <a:endParaRPr lang="en-US" sz="2800" dirty="0"/>
          </a:p>
        </p:txBody>
      </p:sp>
    </p:spTree>
    <p:extLst>
      <p:ext uri="{BB962C8B-B14F-4D97-AF65-F5344CB8AC3E}">
        <p14:creationId xmlns:p14="http://schemas.microsoft.com/office/powerpoint/2010/main" val="13945741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200000"/>
              </a:lnSpc>
            </a:pPr>
            <a:r>
              <a:rPr lang="en-US" sz="3600" dirty="0" smtClean="0"/>
              <a:t>Targeted </a:t>
            </a:r>
            <a:r>
              <a:rPr lang="en-US" sz="3600" dirty="0" err="1" smtClean="0"/>
              <a:t>Hb</a:t>
            </a:r>
            <a:r>
              <a:rPr lang="en-US" sz="3600" dirty="0" smtClean="0"/>
              <a:t> A1c?</a:t>
            </a:r>
          </a:p>
          <a:p>
            <a:pPr>
              <a:lnSpc>
                <a:spcPct val="200000"/>
              </a:lnSpc>
            </a:pPr>
            <a:r>
              <a:rPr lang="en-US" sz="3600" dirty="0" err="1" smtClean="0"/>
              <a:t>eGFR</a:t>
            </a:r>
            <a:r>
              <a:rPr lang="en-US" sz="3600" dirty="0" smtClean="0"/>
              <a:t>: 52 ml/</a:t>
            </a:r>
            <a:r>
              <a:rPr lang="en-US" sz="3600" dirty="0" err="1" smtClean="0"/>
              <a:t>hr</a:t>
            </a:r>
            <a:endParaRPr lang="en-US" sz="3600" dirty="0" smtClean="0"/>
          </a:p>
          <a:p>
            <a:pPr>
              <a:lnSpc>
                <a:spcPct val="200000"/>
              </a:lnSpc>
            </a:pPr>
            <a:r>
              <a:rPr lang="en-US" sz="3600" dirty="0" smtClean="0"/>
              <a:t>( 140 – age) Weight /72 * </a:t>
            </a:r>
            <a:r>
              <a:rPr lang="en-US" sz="3600" dirty="0" err="1" smtClean="0"/>
              <a:t>Creatinin</a:t>
            </a:r>
            <a:endParaRPr lang="en-US" sz="3600" dirty="0"/>
          </a:p>
        </p:txBody>
      </p:sp>
    </p:spTree>
    <p:extLst>
      <p:ext uri="{BB962C8B-B14F-4D97-AF65-F5344CB8AC3E}">
        <p14:creationId xmlns:p14="http://schemas.microsoft.com/office/powerpoint/2010/main" val="392354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3</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60 ساله با شکایت تشنگی، پرادراری، ناکتوری (3 بار در طول شب)از 4 هفته پیش مراجعه کرده/ 2 کیلوگرم </a:t>
            </a:r>
            <a:r>
              <a:rPr lang="fa-IR" sz="2800" dirty="0" smtClean="0">
                <a:latin typeface="Calibri"/>
              </a:rPr>
              <a:t>↓ وزن</a:t>
            </a:r>
            <a:endParaRPr lang="fa-IR" sz="2800" dirty="0" smtClean="0"/>
          </a:p>
          <a:p>
            <a:pPr algn="r" rtl="1">
              <a:lnSpc>
                <a:spcPct val="150000"/>
              </a:lnSpc>
            </a:pPr>
            <a:r>
              <a:rPr lang="en-US" sz="2800" dirty="0" smtClean="0"/>
              <a:t>FBS: 300 mg/dl   BS: 450 mg/dl </a:t>
            </a:r>
            <a:r>
              <a:rPr lang="en-US" sz="2800" dirty="0" err="1" smtClean="0"/>
              <a:t>Hb</a:t>
            </a:r>
            <a:r>
              <a:rPr lang="en-US" sz="2800" dirty="0" smtClean="0"/>
              <a:t> A1c:9%</a:t>
            </a:r>
          </a:p>
          <a:p>
            <a:pPr algn="r" rtl="1">
              <a:lnSpc>
                <a:spcPct val="150000"/>
              </a:lnSpc>
            </a:pPr>
            <a:r>
              <a:rPr lang="en-US" sz="2800" dirty="0" err="1" smtClean="0"/>
              <a:t>Creatinin</a:t>
            </a:r>
            <a:r>
              <a:rPr lang="en-US" sz="2800" dirty="0" smtClean="0"/>
              <a:t>: 1.2 mg/dl</a:t>
            </a:r>
            <a:endParaRPr lang="en-US" sz="2800" dirty="0" smtClean="0"/>
          </a:p>
          <a:p>
            <a:pPr algn="r" rtl="1">
              <a:lnSpc>
                <a:spcPct val="150000"/>
              </a:lnSpc>
            </a:pPr>
            <a:r>
              <a:rPr lang="en-US" sz="2800" dirty="0" smtClean="0"/>
              <a:t> BP: 110/80, BMI: 25 Kg/m2</a:t>
            </a:r>
          </a:p>
          <a:p>
            <a:pPr algn="r" rtl="1">
              <a:lnSpc>
                <a:spcPct val="150000"/>
              </a:lnSpc>
            </a:pPr>
            <a:r>
              <a:rPr lang="fa-IR" sz="2800" dirty="0" smtClean="0"/>
              <a:t>اقدام بعدی؟</a:t>
            </a:r>
            <a:endParaRPr lang="en-US" sz="2800" dirty="0"/>
          </a:p>
        </p:txBody>
      </p:sp>
    </p:spTree>
    <p:extLst>
      <p:ext uri="{BB962C8B-B14F-4D97-AF65-F5344CB8AC3E}">
        <p14:creationId xmlns:p14="http://schemas.microsoft.com/office/powerpoint/2010/main" val="1830686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53536"/>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Some things I won’t cover</a:t>
            </a:r>
          </a:p>
        </p:txBody>
      </p:sp>
      <p:sp>
        <p:nvSpPr>
          <p:cNvPr id="26627" name="Rectangle 3"/>
          <p:cNvSpPr>
            <a:spLocks noGrp="1" noChangeArrowheads="1"/>
          </p:cNvSpPr>
          <p:nvPr>
            <p:ph idx="1"/>
          </p:nvPr>
        </p:nvSpPr>
        <p:spPr>
          <a:xfrm>
            <a:off x="457200" y="1828800"/>
            <a:ext cx="8229600" cy="2819400"/>
          </a:xfrm>
        </p:spPr>
        <p:txBody>
          <a:bodyPr>
            <a:noAutofit/>
          </a:bodyPr>
          <a:lstStyle/>
          <a:p>
            <a:pPr eaLnBrk="1" hangingPunct="1">
              <a:lnSpc>
                <a:spcPct val="150000"/>
              </a:lnSpc>
            </a:pPr>
            <a:r>
              <a:rPr lang="en-GB" altLang="en-US" sz="2800" dirty="0" smtClean="0"/>
              <a:t>Detail of non pharmacological treatment</a:t>
            </a:r>
            <a:endParaRPr lang="en-US" altLang="en-US" sz="2800" dirty="0" smtClean="0"/>
          </a:p>
          <a:p>
            <a:pPr eaLnBrk="1" hangingPunct="1">
              <a:lnSpc>
                <a:spcPct val="150000"/>
              </a:lnSpc>
            </a:pPr>
            <a:r>
              <a:rPr lang="en-US" altLang="en-US" sz="2800" dirty="0" smtClean="0"/>
              <a:t>Treatment of diabetes in hospitalized patients</a:t>
            </a:r>
            <a:r>
              <a:rPr lang="en-US" altLang="en-US" sz="2800" baseline="30000" dirty="0" smtClean="0"/>
              <a:t>1</a:t>
            </a:r>
          </a:p>
          <a:p>
            <a:pPr eaLnBrk="1" hangingPunct="1">
              <a:lnSpc>
                <a:spcPct val="150000"/>
              </a:lnSpc>
            </a:pPr>
            <a:r>
              <a:rPr lang="en-US" altLang="en-US" sz="2800" dirty="0" smtClean="0"/>
              <a:t>Treatment of diabetes related illnesses</a:t>
            </a:r>
          </a:p>
          <a:p>
            <a:pPr eaLnBrk="1" hangingPunct="1">
              <a:lnSpc>
                <a:spcPct val="150000"/>
              </a:lnSpc>
            </a:pPr>
            <a:r>
              <a:rPr lang="en-GB" altLang="en-US" sz="2800" dirty="0" smtClean="0"/>
              <a:t>Treatment of diabetes complications</a:t>
            </a:r>
          </a:p>
        </p:txBody>
      </p:sp>
      <p:sp>
        <p:nvSpPr>
          <p:cNvPr id="29700" name="Rectangle 4"/>
          <p:cNvSpPr>
            <a:spLocks noChangeArrowheads="1"/>
          </p:cNvSpPr>
          <p:nvPr/>
        </p:nvSpPr>
        <p:spPr bwMode="auto">
          <a:xfrm>
            <a:off x="324293" y="529822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400" baseline="30000" dirty="0">
                <a:latin typeface="Rockwell" pitchFamily="18" charset="0"/>
              </a:rPr>
              <a:t>1</a:t>
            </a:r>
            <a:r>
              <a:rPr lang="en-US" altLang="en-US" sz="1400" dirty="0">
                <a:latin typeface="Rockwell" pitchFamily="18" charset="0"/>
              </a:rPr>
              <a:t>American College of Endocrinology.  Position Statement on Inpatient Diabetes and Metabolic Control.  </a:t>
            </a:r>
            <a:r>
              <a:rPr lang="en-US" altLang="en-US" sz="1400" i="1" dirty="0">
                <a:latin typeface="Rockwell" pitchFamily="18" charset="0"/>
              </a:rPr>
              <a:t>Endo Practice</a:t>
            </a:r>
            <a:r>
              <a:rPr lang="en-US" altLang="en-US" sz="1400" dirty="0">
                <a:latin typeface="Rockwell" pitchFamily="18" charset="0"/>
              </a:rPr>
              <a:t>.  10(1); Jan/Feb 2004.</a:t>
            </a:r>
          </a:p>
        </p:txBody>
      </p:sp>
    </p:spTree>
    <p:extLst>
      <p:ext uri="{BB962C8B-B14F-4D97-AF65-F5344CB8AC3E}">
        <p14:creationId xmlns:p14="http://schemas.microsoft.com/office/powerpoint/2010/main" val="1570096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checkerboard(across)">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checkerboard(across)">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checkerboard(across)">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checkerboard(across)">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lnSpc>
                <a:spcPct val="150000"/>
              </a:lnSpc>
            </a:pPr>
            <a:r>
              <a:rPr lang="en-US" sz="3200" u="sng" dirty="0" smtClean="0"/>
              <a:t>OHA or Insulin?</a:t>
            </a:r>
          </a:p>
          <a:p>
            <a:pPr lvl="1" algn="r" rtl="1">
              <a:lnSpc>
                <a:spcPct val="150000"/>
              </a:lnSpc>
            </a:pPr>
            <a:r>
              <a:rPr lang="en-US" dirty="0" smtClean="0"/>
              <a:t>Catabolic Sign</a:t>
            </a:r>
          </a:p>
          <a:p>
            <a:pPr lvl="1" algn="r" rtl="1">
              <a:lnSpc>
                <a:spcPct val="150000"/>
              </a:lnSpc>
            </a:pPr>
            <a:r>
              <a:rPr lang="en-US" dirty="0" smtClean="0"/>
              <a:t>Severity of Symptoms</a:t>
            </a:r>
          </a:p>
          <a:p>
            <a:pPr algn="r" rtl="1">
              <a:lnSpc>
                <a:spcPct val="150000"/>
              </a:lnSpc>
            </a:pPr>
            <a:r>
              <a:rPr lang="en-US" sz="2400" b="1" dirty="0"/>
              <a:t>Glucose Toxicity</a:t>
            </a:r>
          </a:p>
          <a:p>
            <a:pPr algn="r" rtl="1">
              <a:lnSpc>
                <a:spcPct val="150000"/>
              </a:lnSpc>
            </a:pPr>
            <a:r>
              <a:rPr lang="en-US" sz="2800" dirty="0" smtClean="0"/>
              <a:t>Monotherapy or combination (Dual ) Therapy</a:t>
            </a:r>
          </a:p>
          <a:p>
            <a:pPr algn="r" rtl="1">
              <a:lnSpc>
                <a:spcPct val="150000"/>
              </a:lnSpc>
            </a:pPr>
            <a:r>
              <a:rPr lang="en-US" sz="2800" dirty="0" smtClean="0"/>
              <a:t>Which of them?</a:t>
            </a:r>
            <a:endParaRPr lang="en-US" sz="2800" dirty="0"/>
          </a:p>
        </p:txBody>
      </p:sp>
    </p:spTree>
    <p:extLst>
      <p:ext uri="{BB962C8B-B14F-4D97-AF65-F5344CB8AC3E}">
        <p14:creationId xmlns:p14="http://schemas.microsoft.com/office/powerpoint/2010/main" val="42443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heel(1)">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val="267836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410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بیمار 4</a:t>
            </a:r>
            <a:endParaRPr lang="en-US" dirty="0"/>
          </a:p>
        </p:txBody>
      </p:sp>
      <p:sp>
        <p:nvSpPr>
          <p:cNvPr id="3" name="Content Placeholder 2"/>
          <p:cNvSpPr>
            <a:spLocks noGrp="1"/>
          </p:cNvSpPr>
          <p:nvPr>
            <p:ph idx="1"/>
          </p:nvPr>
        </p:nvSpPr>
        <p:spPr/>
        <p:txBody>
          <a:bodyPr>
            <a:normAutofit/>
          </a:bodyPr>
          <a:lstStyle/>
          <a:p>
            <a:pPr algn="r" rtl="1"/>
            <a:r>
              <a:rPr lang="fa-IR" sz="2800" dirty="0"/>
              <a:t>خانم 50 ساله، </a:t>
            </a:r>
            <a:r>
              <a:rPr lang="fa-IR" sz="2800" dirty="0" smtClean="0"/>
              <a:t>سابقه 2 ساله دیابت </a:t>
            </a:r>
          </a:p>
          <a:p>
            <a:pPr algn="r" rtl="1"/>
            <a:r>
              <a:rPr lang="en-US" sz="2800" dirty="0" smtClean="0"/>
              <a:t>DH: Metformin 2000 gr/d</a:t>
            </a:r>
          </a:p>
          <a:p>
            <a:pPr algn="r" rtl="1"/>
            <a:r>
              <a:rPr lang="en-US" sz="2800" dirty="0"/>
              <a:t>PE: BP: 130/80,         BMI: </a:t>
            </a:r>
            <a:r>
              <a:rPr lang="en-US" sz="2800" dirty="0" smtClean="0"/>
              <a:t>3</a:t>
            </a:r>
            <a:r>
              <a:rPr lang="en-US" sz="2800" dirty="0"/>
              <a:t>2</a:t>
            </a:r>
            <a:r>
              <a:rPr lang="en-US" sz="2800" dirty="0" smtClean="0"/>
              <a:t> </a:t>
            </a:r>
            <a:r>
              <a:rPr lang="en-US" sz="2800" dirty="0"/>
              <a:t>Kg/m2</a:t>
            </a:r>
          </a:p>
          <a:p>
            <a:pPr algn="r" rtl="1"/>
            <a:endParaRPr lang="en-US" sz="2800" dirty="0"/>
          </a:p>
          <a:p>
            <a:pPr algn="r" rtl="1"/>
            <a:r>
              <a:rPr lang="en-US" sz="2800" dirty="0" smtClean="0"/>
              <a:t>FBS</a:t>
            </a:r>
            <a:r>
              <a:rPr lang="en-US" sz="2800" dirty="0"/>
              <a:t>: </a:t>
            </a:r>
            <a:r>
              <a:rPr lang="en-US" sz="2800" dirty="0" smtClean="0"/>
              <a:t>155 </a:t>
            </a:r>
            <a:r>
              <a:rPr lang="en-US" sz="2800" dirty="0"/>
              <a:t>mg/dl  </a:t>
            </a:r>
          </a:p>
          <a:p>
            <a:pPr algn="r" rtl="1"/>
            <a:r>
              <a:rPr lang="en-US" sz="2800" dirty="0" smtClean="0"/>
              <a:t>BS</a:t>
            </a:r>
            <a:r>
              <a:rPr lang="en-US" sz="2800" dirty="0"/>
              <a:t>: </a:t>
            </a:r>
            <a:r>
              <a:rPr lang="en-US" sz="2800" dirty="0" smtClean="0"/>
              <a:t>210 </a:t>
            </a:r>
            <a:r>
              <a:rPr lang="en-US" sz="2800" dirty="0"/>
              <a:t>mg/dl  </a:t>
            </a:r>
          </a:p>
          <a:p>
            <a:pPr algn="r" rtl="1"/>
            <a:r>
              <a:rPr lang="en-US" sz="2800" dirty="0" err="1"/>
              <a:t>Hb</a:t>
            </a:r>
            <a:r>
              <a:rPr lang="en-US" sz="2800" dirty="0"/>
              <a:t> A1c: </a:t>
            </a:r>
            <a:r>
              <a:rPr lang="en-US" sz="2800" dirty="0" smtClean="0"/>
              <a:t>7.9%</a:t>
            </a:r>
          </a:p>
          <a:p>
            <a:pPr algn="r" rtl="1"/>
            <a:endParaRPr lang="en-US" sz="2800" dirty="0"/>
          </a:p>
          <a:p>
            <a:pPr marL="114300" indent="0" algn="r" rtl="1">
              <a:buNone/>
            </a:pPr>
            <a:r>
              <a:rPr lang="fa-IR" sz="2800" dirty="0" smtClean="0"/>
              <a:t>اقدام بعدی شما چیست؟</a:t>
            </a:r>
            <a:endParaRPr lang="en-US" sz="2800" dirty="0"/>
          </a:p>
        </p:txBody>
      </p:sp>
    </p:spTree>
    <p:extLst>
      <p:ext uri="{BB962C8B-B14F-4D97-AF65-F5344CB8AC3E}">
        <p14:creationId xmlns:p14="http://schemas.microsoft.com/office/powerpoint/2010/main" val="9505298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10953" y="3144506"/>
            <a:ext cx="9436100" cy="374499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 y="6220756"/>
            <a:ext cx="4102762" cy="646331"/>
          </a:xfrm>
          <a:prstGeom prst="rect">
            <a:avLst/>
          </a:prstGeom>
          <a:no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General recommendations</a:t>
            </a:r>
            <a:endParaRPr lang="en-US" b="1" dirty="0">
              <a:solidFill>
                <a:srgbClr val="00009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5430074" y="6630830"/>
            <a:ext cx="3770318" cy="253908"/>
            <a:chOff x="5447008" y="6630830"/>
            <a:chExt cx="3770318"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5114369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WTGAINBOX.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
        <p:nvSpPr>
          <p:cNvPr id="7" name="TextBox 6"/>
          <p:cNvSpPr txBox="1"/>
          <p:nvPr/>
        </p:nvSpPr>
        <p:spPr>
          <a:xfrm>
            <a:off x="0" y="6187062"/>
            <a:ext cx="422910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weight gain</a:t>
            </a:r>
            <a:endParaRPr lang="en-US" b="1" i="1" u="sng" dirty="0">
              <a:solidFill>
                <a:srgbClr val="00009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1284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4</a:t>
            </a:r>
            <a:endParaRPr lang="en-US" dirty="0"/>
          </a:p>
        </p:txBody>
      </p:sp>
      <p:sp>
        <p:nvSpPr>
          <p:cNvPr id="3" name="Content Placeholder 2"/>
          <p:cNvSpPr>
            <a:spLocks noGrp="1"/>
          </p:cNvSpPr>
          <p:nvPr>
            <p:ph idx="1"/>
          </p:nvPr>
        </p:nvSpPr>
        <p:spPr/>
        <p:txBody>
          <a:bodyPr>
            <a:normAutofit fontScale="92500"/>
          </a:bodyPr>
          <a:lstStyle/>
          <a:p>
            <a:pPr algn="r" rtl="1">
              <a:lnSpc>
                <a:spcPct val="150000"/>
              </a:lnSpc>
            </a:pPr>
            <a:r>
              <a:rPr lang="fa-IR" sz="2800" dirty="0" smtClean="0"/>
              <a:t>خانم 75 ساله با سابقه دیاب</a:t>
            </a:r>
            <a:r>
              <a:rPr lang="fa-IR" sz="2800" dirty="0"/>
              <a:t>ت</a:t>
            </a:r>
            <a:r>
              <a:rPr lang="fa-IR" sz="2800" dirty="0" smtClean="0"/>
              <a:t> از 6 سال پیش ، ظرف یکماه اخیر </a:t>
            </a:r>
            <a:r>
              <a:rPr lang="en-US" sz="2800" dirty="0" smtClean="0"/>
              <a:t>6</a:t>
            </a:r>
            <a:r>
              <a:rPr lang="fa-IR" sz="2800" dirty="0" smtClean="0"/>
              <a:t> بار افت قندخون داشته که یکبار منجر به بیهوشی وی گردیده تنها زندگی می کند</a:t>
            </a:r>
          </a:p>
          <a:p>
            <a:pPr algn="r" rtl="1">
              <a:lnSpc>
                <a:spcPct val="150000"/>
              </a:lnSpc>
            </a:pPr>
            <a:r>
              <a:rPr lang="en-US" sz="2800" dirty="0" smtClean="0"/>
              <a:t>DH: Metformin 500 mg  BD/ </a:t>
            </a:r>
            <a:r>
              <a:rPr lang="en-US" sz="2800" dirty="0" err="1" smtClean="0"/>
              <a:t>Glibenclamide</a:t>
            </a:r>
            <a:r>
              <a:rPr lang="en-US" sz="2800" dirty="0" smtClean="0"/>
              <a:t> 5 mg BD</a:t>
            </a:r>
            <a:endParaRPr lang="fa-IR" sz="2800" dirty="0" smtClean="0"/>
          </a:p>
          <a:p>
            <a:pPr algn="r" rtl="1">
              <a:lnSpc>
                <a:spcPct val="150000"/>
              </a:lnSpc>
            </a:pPr>
            <a:r>
              <a:rPr lang="en-US" sz="2800" dirty="0" smtClean="0"/>
              <a:t> BP: 130/80, W: 48 Kg/</a:t>
            </a:r>
          </a:p>
          <a:p>
            <a:pPr algn="r" rtl="1">
              <a:lnSpc>
                <a:spcPct val="150000"/>
              </a:lnSpc>
            </a:pPr>
            <a:r>
              <a:rPr lang="en-US" sz="2800" dirty="0" smtClean="0"/>
              <a:t>FBS: 70 mg/dl, </a:t>
            </a:r>
            <a:r>
              <a:rPr lang="en-US" sz="2800" dirty="0" err="1" smtClean="0"/>
              <a:t>Hb</a:t>
            </a:r>
            <a:r>
              <a:rPr lang="en-US" sz="2800" dirty="0" smtClean="0"/>
              <a:t> A1c: 5.5%   </a:t>
            </a:r>
            <a:r>
              <a:rPr lang="en-US" sz="2800" dirty="0" err="1" smtClean="0"/>
              <a:t>Creatnin</a:t>
            </a:r>
            <a:r>
              <a:rPr lang="en-US" sz="2800" dirty="0" smtClean="0"/>
              <a:t>: 1 Mg/dl</a:t>
            </a:r>
            <a:endParaRPr lang="en-US" sz="2800" dirty="0" smtClean="0"/>
          </a:p>
          <a:p>
            <a:pPr algn="r" rtl="1">
              <a:lnSpc>
                <a:spcPct val="150000"/>
              </a:lnSpc>
            </a:pPr>
            <a:r>
              <a:rPr lang="fa-IR" sz="2800" dirty="0" smtClean="0"/>
              <a:t>توصیه شما چیست؟</a:t>
            </a:r>
            <a:endParaRPr lang="en-US" sz="2800" dirty="0"/>
          </a:p>
        </p:txBody>
      </p:sp>
    </p:spTree>
    <p:extLst>
      <p:ext uri="{BB962C8B-B14F-4D97-AF65-F5344CB8AC3E}">
        <p14:creationId xmlns:p14="http://schemas.microsoft.com/office/powerpoint/2010/main" val="1328755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sz="3200" dirty="0" smtClean="0"/>
              <a:t>Targeted </a:t>
            </a:r>
            <a:r>
              <a:rPr lang="en-US" sz="3200" dirty="0" err="1" smtClean="0"/>
              <a:t>Hb</a:t>
            </a:r>
            <a:r>
              <a:rPr lang="en-US" sz="3200" dirty="0" smtClean="0"/>
              <a:t> A1c?</a:t>
            </a:r>
          </a:p>
          <a:p>
            <a:pPr>
              <a:lnSpc>
                <a:spcPct val="150000"/>
              </a:lnSpc>
            </a:pPr>
            <a:r>
              <a:rPr lang="en-US" sz="3200" dirty="0" err="1" smtClean="0"/>
              <a:t>eGFR</a:t>
            </a:r>
            <a:r>
              <a:rPr lang="en-US" sz="3200" dirty="0" smtClean="0"/>
              <a:t>: 37 ml/min</a:t>
            </a:r>
            <a:endParaRPr lang="en-US" sz="3200" dirty="0"/>
          </a:p>
        </p:txBody>
      </p:sp>
    </p:spTree>
    <p:extLst>
      <p:ext uri="{BB962C8B-B14F-4D97-AF65-F5344CB8AC3E}">
        <p14:creationId xmlns:p14="http://schemas.microsoft.com/office/powerpoint/2010/main" val="15584493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48</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5969"/>
            <a:ext cx="788103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DPP4I = dipeptidyl peptidase 4 inhibitors; </a:t>
            </a:r>
            <a:r>
              <a:rPr lang="en-US" sz="1000" dirty="0" smtClean="0">
                <a:solidFill>
                  <a:prstClr val="black"/>
                </a:solidFill>
              </a:rPr>
              <a:t>GLP1RA </a:t>
            </a:r>
            <a:r>
              <a:rPr lang="en-US" sz="1000" dirty="0">
                <a:solidFill>
                  <a:prstClr val="black"/>
                </a:solidFill>
              </a:rPr>
              <a:t>= glucagon-like peptide 1 receptor agonists; Met = metformin; Mod = moderate; </a:t>
            </a:r>
            <a:r>
              <a:rPr lang="en-US" sz="1000" dirty="0" smtClean="0">
                <a:solidFill>
                  <a:prstClr val="black"/>
                </a:solidFill>
              </a:rPr>
              <a:t>NAFLD, nonalcoholic fatty liver disease; 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a:solidFill>
                  <a:prstClr val="black"/>
                </a:solidFill>
                <a:uFill>
                  <a:solidFill>
                    <a:srgbClr val="000000"/>
                  </a:solidFill>
                </a:uFill>
              </a:rPr>
              <a:t>Especially with short/ rapid-acting or premixed. </a:t>
            </a:r>
          </a:p>
        </p:txBody>
      </p:sp>
      <p:graphicFrame>
        <p:nvGraphicFramePr>
          <p:cNvPr id="3" name="Table 2"/>
          <p:cNvGraphicFramePr>
            <a:graphicFrameLocks noGrp="1"/>
          </p:cNvGraphicFramePr>
          <p:nvPr>
            <p:extLst>
              <p:ext uri="{D42A27DB-BD31-4B8C-83A1-F6EECF244321}">
                <p14:modId xmlns:p14="http://schemas.microsoft.com/office/powerpoint/2010/main" val="2931484419"/>
              </p:ext>
            </p:extLst>
          </p:nvPr>
        </p:nvGraphicFramePr>
        <p:xfrm>
          <a:off x="241300" y="1876199"/>
          <a:ext cx="8654148" cy="2664354"/>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532871">
                <a:tc>
                  <a:txBody>
                    <a:bodyPr/>
                    <a:lstStyle/>
                    <a:p>
                      <a:pPr marL="0" marR="0">
                        <a:lnSpc>
                          <a:spcPct val="100000"/>
                        </a:lnSpc>
                        <a:spcBef>
                          <a:spcPts val="0"/>
                        </a:spcBef>
                        <a:spcAft>
                          <a:spcPts val="0"/>
                        </a:spcAft>
                      </a:pPr>
                      <a:r>
                        <a:rPr lang="en-US" sz="1200" dirty="0">
                          <a:effectLst/>
                          <a:uFill>
                            <a:solidFill>
                              <a:srgbClr val="000000"/>
                            </a:solidFill>
                          </a:uFill>
                          <a:latin typeface="+mn-lt"/>
                        </a:rPr>
                        <a:t>NAFLD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1332177">
                <a:tc>
                  <a:txBody>
                    <a:bodyPr/>
                    <a:lstStyle/>
                    <a:p>
                      <a:pPr marL="0" marR="0">
                        <a:lnSpc>
                          <a:spcPct val="100000"/>
                        </a:lnSpc>
                        <a:spcBef>
                          <a:spcPts val="0"/>
                        </a:spcBef>
                        <a:spcAft>
                          <a:spcPts val="0"/>
                        </a:spcAft>
                      </a:pPr>
                      <a:r>
                        <a:rPr lang="en-US" sz="1200" dirty="0" smtClean="0">
                          <a:effectLst/>
                          <a:uFill>
                            <a:solidFill>
                              <a:srgbClr val="000000"/>
                            </a:solidFill>
                          </a:uFill>
                          <a:latin typeface="+mn-lt"/>
                        </a:rPr>
                        <a:t>Hypo-glycemia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 </a:t>
                      </a:r>
                      <a:r>
                        <a:rPr lang="en-US" sz="1200" dirty="0">
                          <a:effectLst/>
                          <a:uFill>
                            <a:solidFill>
                              <a:srgbClr val="000000"/>
                            </a:solidFill>
                          </a:uFill>
                          <a:latin typeface="+mn-lt"/>
                        </a:rPr>
                        <a:t>to severe</a:t>
                      </a:r>
                    </a:p>
                    <a:p>
                      <a:pPr marL="0" marR="0" algn="ctr">
                        <a:lnSpc>
                          <a:spcPct val="100000"/>
                        </a:lnSpc>
                        <a:spcBef>
                          <a:spcPts val="0"/>
                        </a:spcBef>
                        <a:spcAft>
                          <a:spcPts val="0"/>
                        </a:spcAft>
                      </a:pPr>
                      <a:r>
                        <a:rPr lang="en-US" sz="1200" dirty="0">
                          <a:effectLst/>
                          <a:latin typeface="+mn-lt"/>
                        </a:rPr>
                        <a:t>Glinide: mild to </a:t>
                      </a:r>
                      <a:r>
                        <a:rPr lang="en-US" sz="1200" dirty="0" smtClean="0">
                          <a:effectLst/>
                          <a:latin typeface="+mn-lt"/>
                        </a:rPr>
                        <a:t>mod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a:t>
                      </a:r>
                      <a:r>
                        <a:rPr lang="en-US" sz="1200" dirty="0" smtClean="0">
                          <a:effectLst/>
                          <a:uFill>
                            <a:solidFill>
                              <a:srgbClr val="000000"/>
                            </a:solidFill>
                          </a:uFill>
                          <a:latin typeface="+mn-lt"/>
                        </a:rPr>
                        <a:t>severe*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266435">
                <a:tc>
                  <a:txBody>
                    <a:bodyPr/>
                    <a:lstStyle/>
                    <a:p>
                      <a:pPr marL="0" marR="0">
                        <a:lnSpc>
                          <a:spcPct val="100000"/>
                        </a:lnSpc>
                        <a:spcBef>
                          <a:spcPts val="0"/>
                        </a:spcBef>
                        <a:spcAft>
                          <a:spcPts val="0"/>
                        </a:spcAft>
                      </a:pPr>
                      <a:r>
                        <a:rPr lang="en-US" sz="1200" dirty="0">
                          <a:effectLst/>
                          <a:uFill>
                            <a:solidFill>
                              <a:srgbClr val="000000"/>
                            </a:solidFill>
                          </a:uFill>
                          <a:latin typeface="+mn-lt"/>
                        </a:rPr>
                        <a:t>Weight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Slight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Gain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Loss</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Tree>
    <p:extLst>
      <p:ext uri="{BB962C8B-B14F-4D97-AF65-F5344CB8AC3E}">
        <p14:creationId xmlns:p14="http://schemas.microsoft.com/office/powerpoint/2010/main" val="20890676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a:latin typeface="Times New Roman" panose="02020603050405020304" pitchFamily="18" charset="0"/>
                <a:cs typeface="Times New Roman" panose="02020603050405020304" pitchFamily="18" charset="0"/>
              </a:rPr>
              <a:t>Effects of Agents Available for T2D</a:t>
            </a:r>
            <a:endParaRPr lang="en-US" sz="4000" dirty="0" smtClean="0">
              <a:latin typeface="Times New Roman" panose="02020603050405020304" pitchFamily="18" charset="0"/>
              <a:cs typeface="Times New Roman" panose="02020603050405020304" pitchFamily="18" charset="0"/>
            </a:endParaRP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49</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graphicFrame>
        <p:nvGraphicFramePr>
          <p:cNvPr id="3" name="Table 2"/>
          <p:cNvGraphicFramePr>
            <a:graphicFrameLocks noGrp="1"/>
          </p:cNvGraphicFramePr>
          <p:nvPr>
            <p:extLst>
              <p:ext uri="{D42A27DB-BD31-4B8C-83A1-F6EECF244321}">
                <p14:modId xmlns:p14="http://schemas.microsoft.com/office/powerpoint/2010/main" val="3441425781"/>
              </p:ext>
            </p:extLst>
          </p:nvPr>
        </p:nvGraphicFramePr>
        <p:xfrm>
          <a:off x="228600" y="1636713"/>
          <a:ext cx="8654148" cy="3512230"/>
        </p:xfrm>
        <a:graphic>
          <a:graphicData uri="http://schemas.openxmlformats.org/drawingml/2006/table">
            <a:tbl>
              <a:tblPr firstRow="1" firstCol="1" bandRow="1" bandCol="1">
                <a:tableStyleId>{5C22544A-7EE6-4342-B048-85BDC9FD1C3A}</a:tableStyleId>
              </a:tblPr>
              <a:tblGrid>
                <a:gridCol w="957943"/>
                <a:gridCol w="699655"/>
                <a:gridCol w="699655"/>
                <a:gridCol w="699655"/>
                <a:gridCol w="699655"/>
                <a:gridCol w="699655"/>
                <a:gridCol w="699655"/>
                <a:gridCol w="699655"/>
                <a:gridCol w="699655"/>
                <a:gridCol w="699655"/>
                <a:gridCol w="699655"/>
                <a:gridCol w="699655"/>
              </a:tblGrid>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DPP4I</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279412">
                <a:tc>
                  <a:txBody>
                    <a:bodyPr/>
                    <a:lstStyle/>
                    <a:p>
                      <a:pPr marL="0" marR="0">
                        <a:lnSpc>
                          <a:spcPct val="100000"/>
                        </a:lnSpc>
                        <a:spcBef>
                          <a:spcPts val="0"/>
                        </a:spcBef>
                        <a:spcAft>
                          <a:spcPts val="0"/>
                        </a:spcAft>
                      </a:pPr>
                      <a:r>
                        <a:rPr lang="en-US" sz="1200" dirty="0">
                          <a:effectLst/>
                          <a:uFill>
                            <a:solidFill>
                              <a:srgbClr val="000000"/>
                            </a:solidFill>
                          </a:uFill>
                          <a:latin typeface="+mn-lt"/>
                        </a:rPr>
                        <a:t>Renal </a:t>
                      </a:r>
                      <a:r>
                        <a:rPr lang="en-US" sz="1200" dirty="0" smtClean="0">
                          <a:effectLst/>
                          <a:uFill>
                            <a:solidFill>
                              <a:srgbClr val="000000"/>
                            </a:solidFill>
                          </a:uFill>
                          <a:latin typeface="+mn-lt"/>
                        </a:rPr>
                        <a:t>impair-ment</a:t>
                      </a:r>
                      <a:r>
                        <a:rPr lang="en-US" sz="1200" dirty="0">
                          <a:effectLst/>
                          <a:uFill>
                            <a:solidFill>
                              <a:srgbClr val="000000"/>
                            </a:solidFill>
                          </a:uFill>
                          <a:latin typeface="+mn-lt"/>
                        </a:rPr>
                        <a:t>/ GU</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in stage 3B, 4, 5 CKD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Exenatide </a:t>
                      </a:r>
                      <a:r>
                        <a:rPr lang="en-US" sz="1200" dirty="0" smtClean="0">
                          <a:effectLst/>
                          <a:uFill>
                            <a:solidFill>
                              <a:srgbClr val="000000"/>
                            </a:solidFill>
                          </a:uFill>
                          <a:latin typeface="+mn-lt"/>
                        </a:rPr>
                        <a:t>contra-indicated </a:t>
                      </a:r>
                      <a:r>
                        <a:rPr lang="en-US" sz="1200" dirty="0">
                          <a:effectLst/>
                          <a:uFill>
                            <a:solidFill>
                              <a:srgbClr val="000000"/>
                            </a:solidFill>
                          </a:uFill>
                          <a:latin typeface="+mn-lt"/>
                        </a:rPr>
                        <a:t>CrCl &lt;30 mg/mL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GU infection 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Dose adjust-ment (</a:t>
                      </a:r>
                      <a:r>
                        <a:rPr lang="en-US" sz="1200" dirty="0">
                          <a:solidFill>
                            <a:srgbClr val="0070C0"/>
                          </a:solidFill>
                          <a:effectLst/>
                          <a:uFill>
                            <a:solidFill>
                              <a:srgbClr val="000000"/>
                            </a:solidFill>
                          </a:uFill>
                          <a:latin typeface="+mn-lt"/>
                        </a:rPr>
                        <a:t>except </a:t>
                      </a:r>
                      <a:r>
                        <a:rPr lang="en-US" sz="1200" dirty="0" smtClean="0">
                          <a:solidFill>
                            <a:srgbClr val="0070C0"/>
                          </a:solidFill>
                          <a:effectLst/>
                          <a:uFill>
                            <a:solidFill>
                              <a:srgbClr val="000000"/>
                            </a:solidFill>
                          </a:uFill>
                          <a:latin typeface="+mn-lt"/>
                        </a:rPr>
                        <a:t>lina-gliptin</a:t>
                      </a:r>
                      <a:r>
                        <a:rPr lang="en-US" sz="1200" dirty="0">
                          <a:solidFill>
                            <a:srgbClr val="0070C0"/>
                          </a:solidFill>
                          <a:effectLst/>
                          <a:uFill>
                            <a:solidFill>
                              <a:srgbClr val="000000"/>
                            </a:solidFill>
                          </a:uFill>
                          <a:latin typeface="+mn-lt"/>
                        </a:rPr>
                        <a:t>)</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May worsen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risk</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Increased risks of </a:t>
                      </a:r>
                      <a:r>
                        <a:rPr lang="en-US" sz="1200" dirty="0" smtClean="0">
                          <a:effectLst/>
                          <a:uFill>
                            <a:solidFill>
                              <a:srgbClr val="000000"/>
                            </a:solidFill>
                          </a:uFill>
                          <a:latin typeface="+mn-lt"/>
                        </a:rPr>
                        <a:t>hypo-glycemia </a:t>
                      </a:r>
                      <a:r>
                        <a:rPr lang="en-US" sz="1200" dirty="0">
                          <a:effectLst/>
                          <a:uFill>
                            <a:solidFill>
                              <a:srgbClr val="000000"/>
                            </a:solidFill>
                          </a:uFill>
                          <a:latin typeface="+mn-lt"/>
                        </a:rPr>
                        <a:t>and fluid retention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GI adverse effects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r>
              <a:tr h="526934">
                <a:tc>
                  <a:txBody>
                    <a:bodyPr/>
                    <a:lstStyle/>
                    <a:p>
                      <a:pPr marL="0" marR="0">
                        <a:lnSpc>
                          <a:spcPct val="100000"/>
                        </a:lnSpc>
                        <a:spcBef>
                          <a:spcPts val="0"/>
                        </a:spcBef>
                        <a:spcAft>
                          <a:spcPts val="0"/>
                        </a:spcAft>
                      </a:pPr>
                      <a:r>
                        <a:rPr lang="en-US" sz="1200" dirty="0">
                          <a:effectLst/>
                          <a:uFill>
                            <a:solidFill>
                              <a:srgbClr val="000000"/>
                            </a:solidFill>
                          </a:uFill>
                          <a:latin typeface="+mn-lt"/>
                        </a:rPr>
                        <a:t>CHF</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solidFill>
                            <a:srgbClr val="0070C0"/>
                          </a:solidFill>
                          <a:effectLst/>
                          <a:uFill>
                            <a:solidFill>
                              <a:srgbClr val="000000"/>
                            </a:solidFill>
                          </a:uFill>
                          <a:latin typeface="+mn-lt"/>
                        </a:rPr>
                        <a:t>Neutral</a:t>
                      </a:r>
                      <a:r>
                        <a:rPr lang="en-US" sz="1200" baseline="30000" dirty="0" smtClean="0">
                          <a:solidFill>
                            <a:srgbClr val="0070C0"/>
                          </a:solidFill>
                          <a:effectLst/>
                          <a:uFill>
                            <a:solidFill>
                              <a:srgbClr val="000000"/>
                            </a:solidFill>
                          </a:uFill>
                          <a:latin typeface="+mn-lt"/>
                        </a:rPr>
                        <a:t>†</a:t>
                      </a:r>
                      <a:endParaRPr lang="en-US" sz="1200" baseline="30000" dirty="0">
                        <a:solidFill>
                          <a:srgbClr val="0070C0"/>
                        </a:solidFill>
                        <a:effectLst/>
                        <a:uFill>
                          <a:solidFill>
                            <a:srgbClr val="000000"/>
                          </a:solidFill>
                        </a:uFill>
                        <a:latin typeface="+mn-lt"/>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CVD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Possible benefit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Safe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r h="426471">
                <a:tc>
                  <a:txBody>
                    <a:bodyPr/>
                    <a:lstStyle/>
                    <a:p>
                      <a:pPr marL="0" marR="0">
                        <a:lnSpc>
                          <a:spcPct val="100000"/>
                        </a:lnSpc>
                        <a:spcBef>
                          <a:spcPts val="0"/>
                        </a:spcBef>
                        <a:spcAft>
                          <a:spcPts val="0"/>
                        </a:spcAft>
                      </a:pPr>
                      <a:r>
                        <a:rPr lang="en-US" sz="1200" dirty="0">
                          <a:effectLst/>
                          <a:uFill>
                            <a:solidFill>
                              <a:srgbClr val="000000"/>
                            </a:solidFill>
                          </a:uFill>
                          <a:latin typeface="+mn-lt"/>
                        </a:rPr>
                        <a:t>Bone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solidFill>
                            <a:srgbClr val="0070C0"/>
                          </a:solidFill>
                          <a:effectLst/>
                          <a:uFill>
                            <a:solidFill>
                              <a:srgbClr val="000000"/>
                            </a:solidFill>
                          </a:uFill>
                          <a:latin typeface="+mn-lt"/>
                        </a:rPr>
                        <a:t>Neutral</a:t>
                      </a:r>
                      <a:endParaRPr lang="en-US" sz="1200"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bone loss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8" name="TextBox 7"/>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from previous slide</a:t>
            </a:r>
            <a:endParaRPr lang="en-US" sz="1400" i="1" dirty="0">
              <a:solidFill>
                <a:prstClr val="black"/>
              </a:solidFill>
            </a:endParaRPr>
          </a:p>
        </p:txBody>
      </p:sp>
      <p:sp>
        <p:nvSpPr>
          <p:cNvPr id="9" name="Text Box 6"/>
          <p:cNvSpPr txBox="1">
            <a:spLocks noChangeArrowheads="1"/>
          </p:cNvSpPr>
          <p:nvPr/>
        </p:nvSpPr>
        <p:spPr bwMode="auto">
          <a:xfrm>
            <a:off x="87313" y="5438192"/>
            <a:ext cx="788103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a:solidFill>
                  <a:prstClr val="black"/>
                </a:solidFill>
              </a:rPr>
              <a:t>AGI =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CHF = congestive heart failure; CVD = cardiovascular disease; DPP4I </a:t>
            </a:r>
            <a:r>
              <a:rPr lang="en-US" sz="1000" dirty="0">
                <a:solidFill>
                  <a:prstClr val="black"/>
                </a:solidFill>
              </a:rPr>
              <a:t>= dipeptidyl peptidase 4 inhibitors; </a:t>
            </a:r>
            <a:r>
              <a:rPr lang="en-US" sz="1000" dirty="0" smtClean="0">
                <a:solidFill>
                  <a:prstClr val="black"/>
                </a:solidFill>
              </a:rPr>
              <a:t>GI = gastrointestinal; GLP1RA </a:t>
            </a:r>
            <a:r>
              <a:rPr lang="en-US" sz="1000" dirty="0">
                <a:solidFill>
                  <a:prstClr val="black"/>
                </a:solidFill>
              </a:rPr>
              <a:t>= glucagon-like peptide 1 receptor agonists; </a:t>
            </a:r>
            <a:r>
              <a:rPr lang="en-US" sz="1000" dirty="0" smtClean="0">
                <a:solidFill>
                  <a:prstClr val="black"/>
                </a:solidFill>
              </a:rPr>
              <a:t>GU = genitourinary; Met </a:t>
            </a:r>
            <a:r>
              <a:rPr lang="en-US" sz="1000" dirty="0">
                <a:solidFill>
                  <a:prstClr val="black"/>
                </a:solidFill>
              </a:rPr>
              <a:t>= metformin; Mod = moderate; </a:t>
            </a:r>
            <a:r>
              <a:rPr lang="en-US" sz="1000" dirty="0" smtClean="0">
                <a:solidFill>
                  <a:prstClr val="black"/>
                </a:solidFill>
              </a:rPr>
              <a:t>SGLT2I </a:t>
            </a:r>
            <a:r>
              <a:rPr lang="en-US" sz="1000" dirty="0">
                <a:solidFill>
                  <a:prstClr val="black"/>
                </a:solidFill>
              </a:rPr>
              <a:t>= sodium-glucose cotransporter 2 inhibitors; SU = sulfonylureas; TZD = thiazolidinediones.</a:t>
            </a:r>
          </a:p>
          <a:p>
            <a:pPr defTabSz="914400">
              <a:spcBef>
                <a:spcPts val="600"/>
              </a:spcBef>
            </a:pPr>
            <a:r>
              <a:rPr lang="en-US" sz="1000" dirty="0" smtClean="0">
                <a:solidFill>
                  <a:prstClr val="black"/>
                </a:solidFill>
              </a:rPr>
              <a:t>*</a:t>
            </a:r>
            <a:r>
              <a:rPr lang="en-US" sz="1000" dirty="0" smtClean="0">
                <a:solidFill>
                  <a:prstClr val="black"/>
                </a:solidFill>
                <a:uFill>
                  <a:solidFill>
                    <a:srgbClr val="000000"/>
                  </a:solidFill>
                </a:uFill>
              </a:rPr>
              <a:t>Caution </a:t>
            </a:r>
            <a:r>
              <a:rPr lang="en-US" sz="1000" dirty="0">
                <a:solidFill>
                  <a:prstClr val="black"/>
                </a:solidFill>
                <a:uFill>
                  <a:solidFill>
                    <a:srgbClr val="000000"/>
                  </a:solidFill>
                </a:uFill>
              </a:rPr>
              <a:t>in labeling about pancreatitis.</a:t>
            </a:r>
          </a:p>
          <a:p>
            <a:pPr defTabSz="914400"/>
            <a:r>
              <a:rPr lang="en-US" sz="1000" baseline="30000" dirty="0" smtClean="0">
                <a:solidFill>
                  <a:prstClr val="black"/>
                </a:solidFill>
              </a:rPr>
              <a:t>†</a:t>
            </a:r>
            <a:r>
              <a:rPr lang="en-US" sz="1000" dirty="0" smtClean="0">
                <a:solidFill>
                  <a:prstClr val="black"/>
                </a:solidFill>
              </a:rPr>
              <a:t>Caution</a:t>
            </a:r>
            <a:r>
              <a:rPr lang="en-US" sz="1000" dirty="0">
                <a:solidFill>
                  <a:prstClr val="black"/>
                </a:solidFill>
              </a:rPr>
              <a:t>: possibly increased CHF hospitalization risk seen in CV safety trial</a:t>
            </a:r>
            <a:r>
              <a:rPr lang="en-US" sz="1000" dirty="0" smtClean="0">
                <a:solidFill>
                  <a:prstClr val="black"/>
                </a:solidFill>
              </a:rPr>
              <a:t>.</a:t>
            </a:r>
            <a:endParaRPr lang="en-US" sz="1000" dirty="0">
              <a:solidFill>
                <a:srgbClr val="000000"/>
              </a:solidFill>
              <a:ea typeface="Arial Unicode MS"/>
              <a:cs typeface="HiraKakuPro-W3"/>
            </a:endParaRPr>
          </a:p>
        </p:txBody>
      </p:sp>
    </p:spTree>
    <p:extLst>
      <p:ext uri="{BB962C8B-B14F-4D97-AF65-F5344CB8AC3E}">
        <p14:creationId xmlns:p14="http://schemas.microsoft.com/office/powerpoint/2010/main" val="28524242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r>
              <a:rPr lang="en-US" sz="2800" dirty="0" smtClean="0"/>
              <a:t>:</a:t>
            </a:r>
          </a:p>
          <a:p>
            <a:pPr lvl="1" eaLnBrk="1" hangingPunct="1">
              <a:lnSpc>
                <a:spcPct val="150000"/>
              </a:lnSpc>
              <a:defRPr/>
            </a:pPr>
            <a:r>
              <a:rPr lang="en-GB" sz="2800" dirty="0" smtClean="0"/>
              <a:t>Importance </a:t>
            </a:r>
            <a:r>
              <a:rPr lang="en-GB" sz="2800" dirty="0" smtClean="0"/>
              <a:t>of </a:t>
            </a:r>
            <a:r>
              <a:rPr lang="en-GB" sz="2800" dirty="0" smtClean="0"/>
              <a:t>glycemic control</a:t>
            </a:r>
          </a:p>
          <a:p>
            <a:pPr lvl="1" eaLnBrk="1" hangingPunct="1">
              <a:lnSpc>
                <a:spcPct val="150000"/>
              </a:lnSpc>
              <a:defRPr/>
            </a:pPr>
            <a:r>
              <a:rPr lang="en-GB" sz="2800" dirty="0" err="1" smtClean="0"/>
              <a:t>Glycemic</a:t>
            </a:r>
            <a:r>
              <a:rPr lang="en-GB" sz="2800" dirty="0" smtClean="0"/>
              <a:t> </a:t>
            </a:r>
            <a:r>
              <a:rPr lang="en-GB" sz="2800" dirty="0" smtClean="0"/>
              <a:t>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a:t>
            </a:r>
            <a:r>
              <a:rPr lang="en-US" sz="2800" dirty="0" smtClean="0"/>
              <a:t>of Type 2 Diabetes</a:t>
            </a:r>
          </a:p>
          <a:p>
            <a:pPr lvl="1" eaLnBrk="1" hangingPunct="1">
              <a:lnSpc>
                <a:spcPct val="150000"/>
              </a:lnSpc>
              <a:defRPr/>
            </a:pPr>
            <a:r>
              <a:rPr lang="en-GB" sz="2800" dirty="0" smtClean="0"/>
              <a:t>Oral </a:t>
            </a:r>
            <a:r>
              <a:rPr lang="en-GB" sz="2800" dirty="0" err="1" smtClean="0"/>
              <a:t>hypoglycemic</a:t>
            </a:r>
            <a:r>
              <a:rPr lang="en-GB" sz="2800" dirty="0" smtClean="0"/>
              <a:t> </a:t>
            </a:r>
            <a:r>
              <a:rPr lang="en-GB" sz="2800" dirty="0" smtClean="0"/>
              <a:t>agents</a:t>
            </a:r>
          </a:p>
          <a:p>
            <a:pPr>
              <a:lnSpc>
                <a:spcPct val="150000"/>
              </a:lnSpc>
              <a:defRPr/>
            </a:pPr>
            <a:r>
              <a:rPr lang="en-US" sz="3200" dirty="0"/>
              <a:t>Real life cases</a:t>
            </a:r>
          </a:p>
          <a:p>
            <a:pPr>
              <a:lnSpc>
                <a:spcPct val="150000"/>
              </a:lnSpc>
              <a:defRPr/>
            </a:pPr>
            <a:r>
              <a:rPr lang="en-GB" sz="2800" dirty="0"/>
              <a:t>Cases </a:t>
            </a:r>
            <a:r>
              <a:rPr lang="en-GB" sz="2800" dirty="0" smtClean="0"/>
              <a:t>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p14="http://schemas.microsoft.com/office/powerpoint/2010/main" val="4067887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checkerboard(across)">
                                      <p:cBhvr>
                                        <p:cTn id="7" dur="500"/>
                                        <p:tgtEl>
                                          <p:spTgt spid="15360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53603">
                                            <p:txEl>
                                              <p:pRg st="1" end="1"/>
                                            </p:txEl>
                                          </p:spTgt>
                                        </p:tgtEl>
                                        <p:attrNameLst>
                                          <p:attrName>style.visibility</p:attrName>
                                        </p:attrNameLst>
                                      </p:cBhvr>
                                      <p:to>
                                        <p:strVal val="visible"/>
                                      </p:to>
                                    </p:set>
                                    <p:animEffect transition="in" filter="checkerboard(across)">
                                      <p:cBhvr>
                                        <p:cTn id="10" dur="500"/>
                                        <p:tgtEl>
                                          <p:spTgt spid="15360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animEffect transition="in" filter="checkerboard(across)">
                                      <p:cBhvr>
                                        <p:cTn id="13" dur="500"/>
                                        <p:tgtEl>
                                          <p:spTgt spid="15360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53603">
                                            <p:txEl>
                                              <p:pRg st="3" end="3"/>
                                            </p:txEl>
                                          </p:spTgt>
                                        </p:tgtEl>
                                        <p:attrNameLst>
                                          <p:attrName>style.visibility</p:attrName>
                                        </p:attrNameLst>
                                      </p:cBhvr>
                                      <p:to>
                                        <p:strVal val="visible"/>
                                      </p:to>
                                    </p:set>
                                    <p:animEffect transition="in" filter="checkerboard(across)">
                                      <p:cBhvr>
                                        <p:cTn id="16" dur="500"/>
                                        <p:tgtEl>
                                          <p:spTgt spid="1536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53603">
                                            <p:txEl>
                                              <p:pRg st="4" end="4"/>
                                            </p:txEl>
                                          </p:spTgt>
                                        </p:tgtEl>
                                        <p:attrNameLst>
                                          <p:attrName>style.visibility</p:attrName>
                                        </p:attrNameLst>
                                      </p:cBhvr>
                                      <p:to>
                                        <p:strVal val="visible"/>
                                      </p:to>
                                    </p:set>
                                    <p:animEffect transition="in" filter="checkerboard(across)">
                                      <p:cBhvr>
                                        <p:cTn id="21" dur="500"/>
                                        <p:tgtEl>
                                          <p:spTgt spid="15360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53603">
                                            <p:txEl>
                                              <p:pRg st="5" end="5"/>
                                            </p:txEl>
                                          </p:spTgt>
                                        </p:tgtEl>
                                        <p:attrNameLst>
                                          <p:attrName>style.visibility</p:attrName>
                                        </p:attrNameLst>
                                      </p:cBhvr>
                                      <p:to>
                                        <p:strVal val="visible"/>
                                      </p:to>
                                    </p:set>
                                    <p:animEffect transition="in" filter="checkerboard(across)">
                                      <p:cBhvr>
                                        <p:cTn id="24" dur="500"/>
                                        <p:tgtEl>
                                          <p:spTgt spid="153603">
                                            <p:txEl>
                                              <p:pRg st="5" end="5"/>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animEffect transition="in" filter="checkerboard(across)">
                                      <p:cBhvr>
                                        <p:cTn id="27" dur="500"/>
                                        <p:tgtEl>
                                          <p:spTgt spid="15360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53603">
                                            <p:txEl>
                                              <p:pRg st="7" end="7"/>
                                            </p:txEl>
                                          </p:spTgt>
                                        </p:tgtEl>
                                        <p:attrNameLst>
                                          <p:attrName>style.visibility</p:attrName>
                                        </p:attrNameLst>
                                      </p:cBhvr>
                                      <p:to>
                                        <p:strVal val="visible"/>
                                      </p:to>
                                    </p:set>
                                    <p:animEffect transition="in" filter="checkerboard(across)">
                                      <p:cBhvr>
                                        <p:cTn id="30" dur="500"/>
                                        <p:tgtEl>
                                          <p:spTgt spid="15360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animEffect transition="in" filter="checkerboard(across)">
                                      <p:cBhvr>
                                        <p:cTn id="35" dur="500"/>
                                        <p:tgtEl>
                                          <p:spTgt spid="153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YPOBO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6178075"/>
            <a:ext cx="4019550" cy="646331"/>
          </a:xfrm>
          <a:prstGeom prst="rect">
            <a:avLst/>
          </a:prstGeom>
          <a:solidFill>
            <a:schemeClr val="bg1">
              <a:alpha val="82000"/>
            </a:schemeClr>
          </a:solidFill>
        </p:spPr>
        <p:txBody>
          <a:bodyPr wrap="square" rtlCol="0">
            <a:spAutoFit/>
          </a:bodyPr>
          <a:lstStyle/>
          <a:p>
            <a:r>
              <a:rPr lang="en-US" b="1" dirty="0" smtClean="0">
                <a:solidFill>
                  <a:srgbClr val="000090"/>
                </a:solidFill>
                <a:latin typeface="Times New Roman" panose="02020603050405020304" pitchFamily="18" charset="0"/>
                <a:cs typeface="Times New Roman" panose="02020603050405020304" pitchFamily="18" charset="0"/>
              </a:rPr>
              <a:t>Anti-hyperglycemic therapy in T2DM: </a:t>
            </a:r>
          </a:p>
          <a:p>
            <a:r>
              <a:rPr lang="en-US" b="1" i="1" u="sng" dirty="0" smtClean="0">
                <a:solidFill>
                  <a:srgbClr val="000090"/>
                </a:solidFill>
                <a:latin typeface="Times New Roman" panose="02020603050405020304" pitchFamily="18" charset="0"/>
                <a:cs typeface="Times New Roman" panose="02020603050405020304" pitchFamily="18" charset="0"/>
              </a:rPr>
              <a:t>Avoidance of hypoglycemia</a:t>
            </a:r>
            <a:endParaRPr lang="en-US" b="1" i="1" u="sng" dirty="0">
              <a:solidFill>
                <a:srgbClr val="00009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5430074" y="6630830"/>
            <a:ext cx="3770318" cy="253908"/>
            <a:chOff x="5447008" y="6630830"/>
            <a:chExt cx="3770318" cy="253908"/>
          </a:xfrm>
        </p:grpSpPr>
        <p:sp>
          <p:nvSpPr>
            <p:cNvPr id="6" name="Rectangle 5"/>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spTree>
    <p:extLst>
      <p:ext uri="{BB962C8B-B14F-4D97-AF65-F5344CB8AC3E}">
        <p14:creationId xmlns:p14="http://schemas.microsoft.com/office/powerpoint/2010/main" val="11528198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5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160 mg/dl, BS: 220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p14="http://schemas.microsoft.com/office/powerpoint/2010/main" val="4266732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78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بیمار 5 </a:t>
            </a:r>
            <a:endParaRPr lang="en-US" dirty="0"/>
          </a:p>
        </p:txBody>
      </p:sp>
      <p:sp>
        <p:nvSpPr>
          <p:cNvPr id="3" name="Content Placeholder 2"/>
          <p:cNvSpPr>
            <a:spLocks noGrp="1"/>
          </p:cNvSpPr>
          <p:nvPr>
            <p:ph idx="1"/>
          </p:nvPr>
        </p:nvSpPr>
        <p:spPr/>
        <p:txBody>
          <a:bodyPr>
            <a:normAutofit lnSpcReduction="10000"/>
          </a:bodyPr>
          <a:lstStyle/>
          <a:p>
            <a:pPr algn="r" rtl="1">
              <a:lnSpc>
                <a:spcPct val="150000"/>
              </a:lnSpc>
            </a:pPr>
            <a:r>
              <a:rPr lang="fa-IR" sz="2800" dirty="0" smtClean="0"/>
              <a:t>آقای 48 ساله با سابقه دیابت از 10 سال پیش </a:t>
            </a:r>
          </a:p>
          <a:p>
            <a:pPr algn="r" rtl="1">
              <a:lnSpc>
                <a:spcPct val="150000"/>
              </a:lnSpc>
            </a:pPr>
            <a:r>
              <a:rPr lang="fa-IR" sz="2800" dirty="0" smtClean="0"/>
              <a:t>بدون عوارض</a:t>
            </a:r>
          </a:p>
          <a:p>
            <a:pPr algn="r" rtl="1">
              <a:lnSpc>
                <a:spcPct val="150000"/>
              </a:lnSpc>
            </a:pPr>
            <a:r>
              <a:rPr lang="en-US" sz="2800" dirty="0" smtClean="0"/>
              <a:t>DH: Metformin 500 TDS, </a:t>
            </a:r>
            <a:r>
              <a:rPr lang="en-US" sz="2800" dirty="0" err="1" smtClean="0"/>
              <a:t>Glibenclamide</a:t>
            </a:r>
            <a:r>
              <a:rPr lang="en-US" sz="2800" dirty="0" smtClean="0"/>
              <a:t> 5 BD, Atorvastatin 20/d, Losar 25 BD</a:t>
            </a:r>
          </a:p>
          <a:p>
            <a:pPr algn="r" rtl="1">
              <a:lnSpc>
                <a:spcPct val="150000"/>
              </a:lnSpc>
            </a:pPr>
            <a:r>
              <a:rPr lang="en-US" sz="2800" dirty="0" smtClean="0"/>
              <a:t> BP: 130/80, BMI: 34 Kg/m2</a:t>
            </a:r>
          </a:p>
          <a:p>
            <a:pPr algn="r" rtl="1">
              <a:lnSpc>
                <a:spcPct val="150000"/>
              </a:lnSpc>
            </a:pPr>
            <a:r>
              <a:rPr lang="en-US" sz="2800" dirty="0" smtClean="0"/>
              <a:t>FBS: 140 mg/dl, BS: 280 , </a:t>
            </a:r>
            <a:r>
              <a:rPr lang="en-US" sz="2800" dirty="0" err="1" smtClean="0"/>
              <a:t>Hb</a:t>
            </a:r>
            <a:r>
              <a:rPr lang="en-US" sz="2800" dirty="0" smtClean="0"/>
              <a:t> A1c: 8%</a:t>
            </a:r>
          </a:p>
          <a:p>
            <a:pPr algn="r" rtl="1">
              <a:lnSpc>
                <a:spcPct val="150000"/>
              </a:lnSpc>
            </a:pPr>
            <a:r>
              <a:rPr lang="en-US" sz="2800" dirty="0" smtClean="0"/>
              <a:t> </a:t>
            </a:r>
          </a:p>
          <a:p>
            <a:pPr algn="r" rtl="1">
              <a:lnSpc>
                <a:spcPct val="150000"/>
              </a:lnSpc>
            </a:pPr>
            <a:endParaRPr lang="en-US" sz="2800" dirty="0"/>
          </a:p>
        </p:txBody>
      </p:sp>
    </p:spTree>
    <p:extLst>
      <p:ext uri="{BB962C8B-B14F-4D97-AF65-F5344CB8AC3E}">
        <p14:creationId xmlns:p14="http://schemas.microsoft.com/office/powerpoint/2010/main" val="2950545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sz="4000" dirty="0" smtClean="0">
                <a:latin typeface="Times New Roman" panose="02020603050405020304" pitchFamily="18" charset="0"/>
                <a:cs typeface="Times New Roman" panose="02020603050405020304" pitchFamily="18" charset="0"/>
              </a:rPr>
              <a:t>Effects of Agents Available for T2D</a:t>
            </a:r>
          </a:p>
        </p:txBody>
      </p:sp>
      <p:sp>
        <p:nvSpPr>
          <p:cNvPr id="18490" name="Slide Number Placeholder 3"/>
          <p:cNvSpPr>
            <a:spLocks noGrp="1"/>
          </p:cNvSpPr>
          <p:nvPr>
            <p:ph type="sldNum" sz="quarter" idx="12"/>
          </p:nvPr>
        </p:nvSpPr>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26BC3FD6-F86C-42C3-8C23-E697362CF76E}" type="slidenum">
              <a:rPr lang="en-US" smtClean="0">
                <a:solidFill>
                  <a:prstClr val="black"/>
                </a:solidFill>
              </a:rPr>
              <a:pPr/>
              <a:t>55</a:t>
            </a:fld>
            <a:endParaRPr lang="en-US" dirty="0" smtClean="0">
              <a:solidFill>
                <a:prstClr val="black"/>
              </a:solidFill>
            </a:endParaRPr>
          </a:p>
        </p:txBody>
      </p:sp>
      <p:sp>
        <p:nvSpPr>
          <p:cNvPr id="6" name="TextBox 5"/>
          <p:cNvSpPr txBox="1"/>
          <p:nvPr/>
        </p:nvSpPr>
        <p:spPr>
          <a:xfrm>
            <a:off x="447675" y="27065"/>
            <a:ext cx="8293100" cy="461665"/>
          </a:xfrm>
          <a:prstGeom prst="rect">
            <a:avLst/>
          </a:prstGeom>
          <a:solidFill>
            <a:schemeClr val="accent1"/>
          </a:solidFill>
        </p:spPr>
        <p:txBody>
          <a:bodyPr wrap="square" rtlCol="0">
            <a:spAutoFit/>
          </a:bodyPr>
          <a:lstStyle>
            <a:defPPr>
              <a:defRPr lang="en-US"/>
            </a:defPPr>
            <a:lvl1pPr>
              <a:defRPr sz="2400">
                <a:solidFill>
                  <a:schemeClr val="bg1"/>
                </a:solidFill>
              </a:defRPr>
            </a:lvl1pPr>
          </a:lstStyle>
          <a:p>
            <a:pPr defTabSz="914400"/>
            <a:r>
              <a:rPr lang="en-US" dirty="0">
                <a:solidFill>
                  <a:prstClr val="white"/>
                </a:solidFill>
              </a:rPr>
              <a:t>Q4. How are glycemic targets achieved for T2D?</a:t>
            </a:r>
          </a:p>
        </p:txBody>
      </p:sp>
      <p:sp>
        <p:nvSpPr>
          <p:cNvPr id="7" name="Text Box 6"/>
          <p:cNvSpPr txBox="1">
            <a:spLocks noChangeArrowheads="1"/>
          </p:cNvSpPr>
          <p:nvPr/>
        </p:nvSpPr>
        <p:spPr bwMode="auto">
          <a:xfrm>
            <a:off x="87313" y="5746372"/>
            <a:ext cx="787014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a:spcBef>
                <a:spcPts val="600"/>
              </a:spcBef>
            </a:pPr>
            <a:r>
              <a:rPr lang="en-US" sz="1000" dirty="0" smtClean="0">
                <a:solidFill>
                  <a:prstClr val="black"/>
                </a:solidFill>
              </a:rPr>
              <a:t>AGI </a:t>
            </a:r>
            <a:r>
              <a:rPr lang="en-US" sz="1000" dirty="0">
                <a:solidFill>
                  <a:prstClr val="black"/>
                </a:solidFill>
              </a:rPr>
              <a:t>= </a:t>
            </a:r>
            <a:r>
              <a:rPr lang="en-US" sz="1000" dirty="0">
                <a:solidFill>
                  <a:prstClr val="black"/>
                </a:solidFill>
                <a:sym typeface="Symbol"/>
              </a:rPr>
              <a:t></a:t>
            </a:r>
            <a:r>
              <a:rPr lang="en-US" sz="1000" dirty="0">
                <a:solidFill>
                  <a:prstClr val="black"/>
                </a:solidFill>
              </a:rPr>
              <a:t>-glucosidase inhibitors; BCR-QR = bromocriptine quick release; Coles = colesevelam; </a:t>
            </a:r>
            <a:r>
              <a:rPr lang="en-US" sz="1000" dirty="0" smtClean="0">
                <a:solidFill>
                  <a:prstClr val="black"/>
                </a:solidFill>
              </a:rPr>
              <a:t>DPP4I </a:t>
            </a:r>
            <a:r>
              <a:rPr lang="en-US" sz="1000" dirty="0">
                <a:solidFill>
                  <a:prstClr val="black"/>
                </a:solidFill>
              </a:rPr>
              <a:t>= dipeptidyl peptidase 4 inhibitors; FPG = fasting plasma glucose; </a:t>
            </a:r>
            <a:r>
              <a:rPr lang="en-US" sz="1000" dirty="0" smtClean="0">
                <a:solidFill>
                  <a:prstClr val="black"/>
                </a:solidFill>
              </a:rPr>
              <a:t>GLP1RA </a:t>
            </a:r>
            <a:r>
              <a:rPr lang="en-US" sz="1000" dirty="0">
                <a:solidFill>
                  <a:prstClr val="black"/>
                </a:solidFill>
              </a:rPr>
              <a:t>= glucagon-like peptide 1 receptor agonists; </a:t>
            </a:r>
            <a:r>
              <a:rPr lang="en-US" sz="1000" dirty="0" smtClean="0">
                <a:solidFill>
                  <a:prstClr val="black"/>
                </a:solidFill>
              </a:rPr>
              <a:t>Met </a:t>
            </a:r>
            <a:r>
              <a:rPr lang="en-US" sz="1000" dirty="0">
                <a:solidFill>
                  <a:prstClr val="black"/>
                </a:solidFill>
              </a:rPr>
              <a:t>= metformin; </a:t>
            </a:r>
            <a:r>
              <a:rPr lang="en-US" sz="1000" dirty="0" smtClean="0">
                <a:solidFill>
                  <a:prstClr val="black"/>
                </a:solidFill>
              </a:rPr>
              <a:t>Mod = moderate; </a:t>
            </a:r>
            <a:r>
              <a:rPr lang="en-US" sz="1000" dirty="0">
                <a:solidFill>
                  <a:prstClr val="black"/>
                </a:solidFill>
              </a:rPr>
              <a:t>PPG = postprandial glucose; SGLT2I = sodium-glucose cotransporter 2 inhibitors; SU = sulfonylureas; TZD = thiazolidinediones.</a:t>
            </a:r>
          </a:p>
          <a:p>
            <a:pPr defTabSz="914400">
              <a:spcBef>
                <a:spcPts val="600"/>
              </a:spcBef>
            </a:pPr>
            <a:r>
              <a:rPr lang="en-US" sz="1000" dirty="0" smtClean="0">
                <a:solidFill>
                  <a:prstClr val="black"/>
                </a:solidFill>
              </a:rPr>
              <a:t>*Mild</a:t>
            </a:r>
            <a:r>
              <a:rPr lang="en-US" sz="1000" dirty="0">
                <a:solidFill>
                  <a:prstClr val="black"/>
                </a:solidFill>
              </a:rPr>
              <a:t>: albiglutide and exenatide; moderate: dulaglutide, exenatide extended release, and liraglutide.</a:t>
            </a:r>
          </a:p>
        </p:txBody>
      </p:sp>
      <p:graphicFrame>
        <p:nvGraphicFramePr>
          <p:cNvPr id="3" name="Table 2"/>
          <p:cNvGraphicFramePr>
            <a:graphicFrameLocks noGrp="1"/>
          </p:cNvGraphicFramePr>
          <p:nvPr>
            <p:extLst>
              <p:ext uri="{D42A27DB-BD31-4B8C-83A1-F6EECF244321}">
                <p14:modId xmlns:p14="http://schemas.microsoft.com/office/powerpoint/2010/main" val="2112301691"/>
              </p:ext>
            </p:extLst>
          </p:nvPr>
        </p:nvGraphicFramePr>
        <p:xfrm>
          <a:off x="228832" y="1738314"/>
          <a:ext cx="8653461" cy="2844572"/>
        </p:xfrm>
        <a:graphic>
          <a:graphicData uri="http://schemas.openxmlformats.org/drawingml/2006/table">
            <a:tbl>
              <a:tblPr firstRow="1" firstCol="1" bandRow="1" bandCol="1">
                <a:tableStyleId>{5C22544A-7EE6-4342-B048-85BDC9FD1C3A}</a:tableStyleId>
              </a:tblPr>
              <a:tblGrid>
                <a:gridCol w="772654"/>
                <a:gridCol w="716437"/>
                <a:gridCol w="716437"/>
                <a:gridCol w="716437"/>
                <a:gridCol w="716437"/>
                <a:gridCol w="716437"/>
                <a:gridCol w="716437"/>
                <a:gridCol w="716437"/>
                <a:gridCol w="716437"/>
                <a:gridCol w="716437"/>
                <a:gridCol w="716437"/>
                <a:gridCol w="716437"/>
              </a:tblGrid>
              <a:tr h="406367">
                <a:tc>
                  <a:txBody>
                    <a:bodyPr/>
                    <a:lstStyle/>
                    <a:p>
                      <a:pPr marL="0" marR="0">
                        <a:lnSpc>
                          <a:spcPct val="100000"/>
                        </a:lnSpc>
                        <a:spcBef>
                          <a:spcPts val="0"/>
                        </a:spcBef>
                        <a:spcAft>
                          <a:spcPts val="0"/>
                        </a:spcAft>
                      </a:pPr>
                      <a:r>
                        <a:rPr lang="en-US" sz="1200" dirty="0">
                          <a:effectLst/>
                          <a:uFill>
                            <a:solidFill>
                              <a:srgbClr val="000000"/>
                            </a:solidFill>
                          </a:uFill>
                          <a:latin typeface="+mn-lt"/>
                        </a:rPr>
                        <a:t> </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Met</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GLP1RA</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SGLT2I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DPP4I</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TZD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AGI</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Coles</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BCR-QR</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Glinide</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Insulin</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Pram</a:t>
                      </a:r>
                      <a:endParaRPr lang="en-US" sz="1200" dirty="0">
                        <a:solidFill>
                          <a:srgbClr val="000000"/>
                        </a:solidFill>
                        <a:effectLst/>
                        <a:uFill>
                          <a:solidFill>
                            <a:srgbClr val="000000"/>
                          </a:solidFill>
                        </a:uFill>
                        <a:latin typeface="+mn-lt"/>
                        <a:ea typeface="Arial Bold"/>
                      </a:endParaRPr>
                    </a:p>
                  </a:txBody>
                  <a:tcPr marL="14477" marR="14477" marT="0" marB="0" anchor="ctr"/>
                </a:tc>
              </a:tr>
              <a:tr h="1015919">
                <a:tc>
                  <a:txBody>
                    <a:bodyPr/>
                    <a:lstStyle/>
                    <a:p>
                      <a:pPr marL="0" marR="0">
                        <a:lnSpc>
                          <a:spcPct val="100000"/>
                        </a:lnSpc>
                        <a:spcBef>
                          <a:spcPts val="0"/>
                        </a:spcBef>
                        <a:spcAft>
                          <a:spcPts val="0"/>
                        </a:spcAft>
                      </a:pPr>
                      <a:r>
                        <a:rPr lang="en-US" sz="1200" dirty="0">
                          <a:effectLst/>
                          <a:uFill>
                            <a:solidFill>
                              <a:srgbClr val="000000"/>
                            </a:solidFill>
                          </a:uFill>
                          <a:latin typeface="+mn-lt"/>
                        </a:rPr>
                        <a:t>FPG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 to </a:t>
                      </a: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a:solidFill>
                            <a:srgbClr val="0070C0"/>
                          </a:solidFill>
                          <a:effectLst/>
                          <a:uFill>
                            <a:solidFill>
                              <a:srgbClr val="000000"/>
                            </a:solidFill>
                          </a:uFill>
                          <a:latin typeface="+mn-lt"/>
                        </a:rPr>
                        <a:t>Mild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Neutral</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SU: </a:t>
                      </a:r>
                      <a:r>
                        <a:rPr lang="en-US" sz="1200" dirty="0" smtClean="0">
                          <a:effectLst/>
                          <a:uFill>
                            <a:solidFill>
                              <a:srgbClr val="000000"/>
                            </a:solidFill>
                          </a:uFill>
                          <a:latin typeface="+mn-lt"/>
                        </a:rPr>
                        <a:t>mod</a:t>
                      </a:r>
                      <a:endParaRPr lang="en-US" sz="1200" dirty="0">
                        <a:effectLst/>
                        <a:uFill>
                          <a:solidFill>
                            <a:srgbClr val="000000"/>
                          </a:solidFill>
                        </a:uFill>
                        <a:latin typeface="+mn-lt"/>
                      </a:endParaRPr>
                    </a:p>
                    <a:p>
                      <a:pPr marL="0" marR="0" algn="ctr">
                        <a:lnSpc>
                          <a:spcPct val="100000"/>
                        </a:lnSpc>
                        <a:spcBef>
                          <a:spcPts val="0"/>
                        </a:spcBef>
                        <a:spcAft>
                          <a:spcPts val="0"/>
                        </a:spcAft>
                      </a:pPr>
                      <a:r>
                        <a:rPr lang="en-US" sz="1200" dirty="0">
                          <a:effectLst/>
                          <a:latin typeface="+mn-lt"/>
                        </a:rPr>
                        <a:t>Glinide: mild</a:t>
                      </a:r>
                      <a:endParaRPr lang="en-US" sz="1200" dirty="0">
                        <a:solidFill>
                          <a:srgbClr val="000000"/>
                        </a:solidFill>
                        <a:effectLst/>
                        <a:latin typeface="+mn-lt"/>
                        <a:ea typeface="Arial Unicode MS"/>
                        <a:cs typeface="HiraKakuPro-W3"/>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(basal 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r>
              <a:tr h="1422286">
                <a:tc>
                  <a:txBody>
                    <a:bodyPr/>
                    <a:lstStyle/>
                    <a:p>
                      <a:pPr marL="0" marR="0">
                        <a:lnSpc>
                          <a:spcPct val="100000"/>
                        </a:lnSpc>
                        <a:spcBef>
                          <a:spcPts val="0"/>
                        </a:spcBef>
                        <a:spcAft>
                          <a:spcPts val="0"/>
                        </a:spcAft>
                      </a:pPr>
                      <a:r>
                        <a:rPr lang="en-US" sz="1200" dirty="0">
                          <a:effectLst/>
                          <a:uFill>
                            <a:solidFill>
                              <a:srgbClr val="000000"/>
                            </a:solidFill>
                          </a:uFill>
                          <a:latin typeface="+mn-lt"/>
                        </a:rPr>
                        <a:t>PPG lowering</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to </a:t>
                      </a:r>
                      <a:r>
                        <a:rPr lang="en-US" sz="1200" dirty="0">
                          <a:effectLst/>
                          <a:uFill>
                            <a:solidFill>
                              <a:srgbClr val="000000"/>
                            </a:solidFill>
                          </a:uFill>
                          <a:latin typeface="+mn-lt"/>
                        </a:rPr>
                        <a:t>marked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b="1" dirty="0" smtClean="0">
                          <a:solidFill>
                            <a:srgbClr val="0070C0"/>
                          </a:solidFill>
                          <a:effectLst/>
                          <a:uFill>
                            <a:solidFill>
                              <a:srgbClr val="000000"/>
                            </a:solidFill>
                          </a:uFill>
                          <a:latin typeface="+mn-lt"/>
                        </a:rPr>
                        <a:t>Mod</a:t>
                      </a:r>
                      <a:endParaRPr lang="en-US" sz="1200" b="1" dirty="0">
                        <a:solidFill>
                          <a:srgbClr val="0070C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a:effectLst/>
                          <a:uFill>
                            <a:solidFill>
                              <a:srgbClr val="000000"/>
                            </a:solidFill>
                          </a:uFill>
                          <a:latin typeface="+mn-lt"/>
                        </a:rPr>
                        <a:t>Mild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 (short</a:t>
                      </a:r>
                      <a:r>
                        <a:rPr lang="en-US" sz="1200" dirty="0" smtClean="0">
                          <a:effectLst/>
                          <a:uFill>
                            <a:solidFill>
                              <a:srgbClr val="000000"/>
                            </a:solidFill>
                          </a:uFill>
                          <a:latin typeface="+mn-lt"/>
                        </a:rPr>
                        <a:t>/ rapid-acting </a:t>
                      </a:r>
                      <a:r>
                        <a:rPr lang="en-US" sz="1200" dirty="0">
                          <a:effectLst/>
                          <a:uFill>
                            <a:solidFill>
                              <a:srgbClr val="000000"/>
                            </a:solidFill>
                          </a:uFill>
                          <a:latin typeface="+mn-lt"/>
                        </a:rPr>
                        <a:t>insulin or premixed)</a:t>
                      </a:r>
                      <a:endParaRPr lang="en-US" sz="1200" dirty="0">
                        <a:solidFill>
                          <a:srgbClr val="000000"/>
                        </a:solidFill>
                        <a:effectLst/>
                        <a:uFill>
                          <a:solidFill>
                            <a:srgbClr val="000000"/>
                          </a:solidFill>
                        </a:uFill>
                        <a:latin typeface="+mn-lt"/>
                        <a:ea typeface="Arial Bold"/>
                      </a:endParaRPr>
                    </a:p>
                  </a:txBody>
                  <a:tcPr marL="14477" marR="14477" marT="0" marB="0" anchor="ctr"/>
                </a:tc>
                <a:tc>
                  <a:txBody>
                    <a:bodyPr/>
                    <a:lstStyle/>
                    <a:p>
                      <a:pPr marL="0" marR="0" algn="ctr">
                        <a:lnSpc>
                          <a:spcPct val="100000"/>
                        </a:lnSpc>
                        <a:spcBef>
                          <a:spcPts val="0"/>
                        </a:spcBef>
                        <a:spcAft>
                          <a:spcPts val="0"/>
                        </a:spcAft>
                      </a:pPr>
                      <a:r>
                        <a:rPr lang="en-US" sz="1200" dirty="0" smtClean="0">
                          <a:effectLst/>
                          <a:uFill>
                            <a:solidFill>
                              <a:srgbClr val="000000"/>
                            </a:solidFill>
                          </a:uFill>
                          <a:latin typeface="+mn-lt"/>
                        </a:rPr>
                        <a:t>Mod </a:t>
                      </a:r>
                      <a:r>
                        <a:rPr lang="en-US" sz="1200" dirty="0">
                          <a:effectLst/>
                          <a:uFill>
                            <a:solidFill>
                              <a:srgbClr val="000000"/>
                            </a:solidFill>
                          </a:uFill>
                          <a:latin typeface="+mn-lt"/>
                        </a:rPr>
                        <a:t>to marked</a:t>
                      </a:r>
                      <a:endParaRPr lang="en-US" sz="1200" dirty="0">
                        <a:solidFill>
                          <a:srgbClr val="000000"/>
                        </a:solidFill>
                        <a:effectLst/>
                        <a:uFill>
                          <a:solidFill>
                            <a:srgbClr val="000000"/>
                          </a:solidFill>
                        </a:uFill>
                        <a:latin typeface="+mn-lt"/>
                        <a:ea typeface="Arial Bold"/>
                      </a:endParaRPr>
                    </a:p>
                  </a:txBody>
                  <a:tcPr marL="14477" marR="14477" marT="0" marB="0" anchor="ctr"/>
                </a:tc>
              </a:tr>
            </a:tbl>
          </a:graphicData>
        </a:graphic>
      </p:graphicFrame>
      <p:sp>
        <p:nvSpPr>
          <p:cNvPr id="9" name="TextBox 8"/>
          <p:cNvSpPr txBox="1"/>
          <p:nvPr/>
        </p:nvSpPr>
        <p:spPr>
          <a:xfrm>
            <a:off x="4800600" y="6477002"/>
            <a:ext cx="3352800" cy="307777"/>
          </a:xfrm>
          <a:prstGeom prst="rect">
            <a:avLst/>
          </a:prstGeom>
          <a:noFill/>
        </p:spPr>
        <p:txBody>
          <a:bodyPr wrap="square" rtlCol="0">
            <a:spAutoFit/>
          </a:bodyPr>
          <a:lstStyle/>
          <a:p>
            <a:pPr algn="r" defTabSz="914400"/>
            <a:r>
              <a:rPr lang="en-US" sz="1400" i="1" dirty="0" smtClean="0">
                <a:solidFill>
                  <a:prstClr val="black"/>
                </a:solidFill>
              </a:rPr>
              <a:t>Continued on next slide</a:t>
            </a:r>
            <a:endParaRPr lang="en-US" sz="1400" i="1" dirty="0">
              <a:solidFill>
                <a:prstClr val="black"/>
              </a:solidFill>
            </a:endParaRPr>
          </a:p>
        </p:txBody>
      </p:sp>
    </p:spTree>
    <p:extLst>
      <p:ext uri="{BB962C8B-B14F-4D97-AF65-F5344CB8AC3E}">
        <p14:creationId xmlns:p14="http://schemas.microsoft.com/office/powerpoint/2010/main" val="270467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ox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4" name="Group 3"/>
          <p:cNvGrpSpPr/>
          <p:nvPr/>
        </p:nvGrpSpPr>
        <p:grpSpPr>
          <a:xfrm>
            <a:off x="5430074" y="6630830"/>
            <a:ext cx="3770318" cy="253908"/>
            <a:chOff x="5447008" y="6630830"/>
            <a:chExt cx="3770318" cy="253908"/>
          </a:xfrm>
        </p:grpSpPr>
        <p:sp>
          <p:nvSpPr>
            <p:cNvPr id="5" name="Rectangle 4"/>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21"/>
            <p:cNvSpPr txBox="1">
              <a:spLocks noChangeArrowheads="1"/>
            </p:cNvSpPr>
            <p:nvPr/>
          </p:nvSpPr>
          <p:spPr bwMode="auto">
            <a:xfrm>
              <a:off x="5447008" y="6630830"/>
              <a:ext cx="3770318"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defTabSz="914400"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a:t>
              </a:r>
              <a:r>
                <a:rPr lang="en-US" sz="1050" dirty="0" smtClean="0">
                  <a:solidFill>
                    <a:srgbClr val="000000"/>
                  </a:solidFill>
                  <a:latin typeface="Times"/>
                  <a:ea typeface="Times New Roman" charset="0"/>
                  <a:cs typeface="Times"/>
                </a:rPr>
                <a:t>2015;38:140-149; </a:t>
              </a:r>
              <a:r>
                <a:rPr lang="en-US" sz="1050" i="1" dirty="0" err="1">
                  <a:solidFill>
                    <a:srgbClr val="000000"/>
                  </a:solidFill>
                  <a:latin typeface="Times New Roman" charset="0"/>
                  <a:ea typeface="Times New Roman" charset="0"/>
                  <a:cs typeface="Times New Roman" charset="0"/>
                </a:rPr>
                <a:t>Diabetologia</a:t>
              </a:r>
              <a:r>
                <a:rPr lang="en-US" sz="1050" dirty="0">
                  <a:solidFill>
                    <a:srgbClr val="000000"/>
                  </a:solidFill>
                  <a:latin typeface="Times New Roman" charset="0"/>
                  <a:ea typeface="Times New Roman" charset="0"/>
                  <a:cs typeface="Times New Roman" charset="0"/>
                </a:rPr>
                <a:t> </a:t>
              </a:r>
              <a:r>
                <a:rPr lang="en-US" sz="1050" dirty="0" smtClean="0">
                  <a:solidFill>
                    <a:srgbClr val="000000"/>
                  </a:solidFill>
                  <a:latin typeface="Times New Roman" charset="0"/>
                  <a:ea typeface="Times New Roman" charset="0"/>
                  <a:cs typeface="Times New Roman" charset="0"/>
                </a:rPr>
                <a:t>2015</a:t>
              </a:r>
              <a:r>
                <a:rPr lang="en-US" sz="1050" dirty="0">
                  <a:solidFill>
                    <a:srgbClr val="000000"/>
                  </a:solidFill>
                  <a:latin typeface="Times New Roman" charset="0"/>
                  <a:ea typeface="Times New Roman" charset="0"/>
                  <a:cs typeface="Times New Roman" charset="0"/>
                </a:rPr>
                <a:t>;</a:t>
              </a:r>
              <a:r>
                <a:rPr lang="en-US" sz="1050" dirty="0" smtClean="0">
                  <a:solidFill>
                    <a:srgbClr val="000000"/>
                  </a:solidFill>
                  <a:latin typeface="Times New Roman" charset="0"/>
                  <a:ea typeface="Times New Roman" charset="0"/>
                  <a:cs typeface="Times New Roman" charset="0"/>
                </a:rPr>
                <a:t>58</a:t>
              </a:r>
              <a:r>
                <a:rPr lang="en-US" sz="1050" dirty="0">
                  <a:solidFill>
                    <a:srgbClr val="000000"/>
                  </a:solidFill>
                  <a:latin typeface="Times New Roman" charset="0"/>
                  <a:ea typeface="Times New Roman" charset="0"/>
                  <a:cs typeface="Times New Roman" charset="0"/>
                </a:rPr>
                <a:t>:429-</a:t>
              </a:r>
              <a:r>
                <a:rPr lang="en-US" sz="1050" dirty="0" smtClean="0">
                  <a:solidFill>
                    <a:srgbClr val="000000"/>
                  </a:solidFill>
                  <a:latin typeface="Times New Roman" charset="0"/>
                  <a:ea typeface="Times New Roman" charset="0"/>
                  <a:cs typeface="Times New Roman" charset="0"/>
                </a:rPr>
                <a:t>442</a:t>
              </a:r>
              <a:endParaRPr lang="en-US" sz="1050" dirty="0">
                <a:solidFill>
                  <a:srgbClr val="000000"/>
                </a:solidFill>
                <a:latin typeface="Times New Roman" charset="0"/>
                <a:ea typeface="Times New Roman" charset="0"/>
                <a:cs typeface="Times New Roman" charset="0"/>
              </a:endParaRPr>
            </a:p>
          </p:txBody>
        </p:sp>
      </p:grpSp>
      <p:grpSp>
        <p:nvGrpSpPr>
          <p:cNvPr id="7" name="Group 6"/>
          <p:cNvGrpSpPr/>
          <p:nvPr/>
        </p:nvGrpSpPr>
        <p:grpSpPr>
          <a:xfrm>
            <a:off x="72385" y="1977859"/>
            <a:ext cx="862948" cy="929280"/>
            <a:chOff x="72385" y="1977859"/>
            <a:chExt cx="862948" cy="929280"/>
          </a:xfrm>
        </p:grpSpPr>
        <p:sp>
          <p:nvSpPr>
            <p:cNvPr id="8" name="Bent-Up Arrow 7"/>
            <p:cNvSpPr/>
            <p:nvPr/>
          </p:nvSpPr>
          <p:spPr>
            <a:xfrm rot="16200000" flipV="1">
              <a:off x="29618" y="2109202"/>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TextBox 8"/>
            <p:cNvSpPr txBox="1"/>
            <p:nvPr/>
          </p:nvSpPr>
          <p:spPr>
            <a:xfrm>
              <a:off x="72385" y="2425811"/>
              <a:ext cx="862948" cy="481328"/>
            </a:xfrm>
            <a:prstGeom prst="rect">
              <a:avLst/>
            </a:prstGeom>
            <a:solidFill>
              <a:srgbClr val="000000"/>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HbA1c ≥9%</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0" name="Group 9"/>
          <p:cNvGrpSpPr/>
          <p:nvPr/>
        </p:nvGrpSpPr>
        <p:grpSpPr>
          <a:xfrm>
            <a:off x="282508" y="1091146"/>
            <a:ext cx="1632257" cy="1047662"/>
            <a:chOff x="282504" y="1091146"/>
            <a:chExt cx="1632257" cy="1047662"/>
          </a:xfrm>
        </p:grpSpPr>
        <p:sp>
          <p:nvSpPr>
            <p:cNvPr id="11" name="Bent-Up Arrow 10"/>
            <p:cNvSpPr/>
            <p:nvPr/>
          </p:nvSpPr>
          <p:spPr>
            <a:xfrm rot="5400000">
              <a:off x="1360305" y="1584351"/>
              <a:ext cx="685800"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TextBox 11"/>
            <p:cNvSpPr txBox="1"/>
            <p:nvPr/>
          </p:nvSpPr>
          <p:spPr>
            <a:xfrm>
              <a:off x="282504" y="1091146"/>
              <a:ext cx="1566984" cy="671124"/>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Metformin intolerance or</a:t>
              </a:r>
            </a:p>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contraindication</a:t>
              </a:r>
              <a:endParaRPr lang="en-US" sz="16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grpSp>
        <p:nvGrpSpPr>
          <p:cNvPr id="13" name="Group 12"/>
          <p:cNvGrpSpPr/>
          <p:nvPr/>
        </p:nvGrpSpPr>
        <p:grpSpPr>
          <a:xfrm>
            <a:off x="70554" y="4982387"/>
            <a:ext cx="1778934" cy="1614490"/>
            <a:chOff x="70554" y="4947113"/>
            <a:chExt cx="1778934" cy="1614490"/>
          </a:xfrm>
        </p:grpSpPr>
        <p:sp>
          <p:nvSpPr>
            <p:cNvPr id="14" name="Bent-Up Arrow 13"/>
            <p:cNvSpPr/>
            <p:nvPr/>
          </p:nvSpPr>
          <p:spPr>
            <a:xfrm rot="5400000">
              <a:off x="44758" y="6028579"/>
              <a:ext cx="642935" cy="423113"/>
            </a:xfrm>
            <a:prstGeom prst="bentUpArrow">
              <a:avLst/>
            </a:prstGeom>
            <a:solidFill>
              <a:srgbClr val="000000"/>
            </a:solidFill>
            <a:ln>
              <a:noFill/>
            </a:ln>
            <a:effectLst>
              <a:glow rad="88900">
                <a:schemeClr val="tx1">
                  <a:lumMod val="50000"/>
                  <a:lumOff val="50000"/>
                  <a:alpha val="6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5" name="TextBox 14"/>
            <p:cNvSpPr txBox="1"/>
            <p:nvPr/>
          </p:nvSpPr>
          <p:spPr>
            <a:xfrm>
              <a:off x="70554" y="4947113"/>
              <a:ext cx="1778934" cy="1045585"/>
            </a:xfrm>
            <a:prstGeom prst="rect">
              <a:avLst/>
            </a:prstGeom>
            <a:solidFill>
              <a:schemeClr val="tx1"/>
            </a:solidFill>
            <a:effectLst>
              <a:glow rad="152400">
                <a:schemeClr val="tx1">
                  <a:lumMod val="50000"/>
                  <a:lumOff val="50000"/>
                  <a:alpha val="75000"/>
                </a:schemeClr>
              </a:glow>
            </a:effectLst>
          </p:spPr>
          <p:txBody>
            <a:bodyPr wrap="square" rtlCol="0">
              <a:spAutoFit/>
            </a:bodyPr>
            <a:lstStyle/>
            <a:p>
              <a:pPr algn="ctr" defTabSz="914400" fontAlgn="base">
                <a:lnSpc>
                  <a:spcPts val="1480"/>
                </a:lnSpc>
                <a:spcBef>
                  <a:spcPct val="0"/>
                </a:spcBef>
                <a:spcAft>
                  <a:spcPct val="0"/>
                </a:spcAft>
              </a:pPr>
              <a:r>
                <a:rPr lang="en-US" sz="16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Uncontrolled hyperglycemia </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(catabolic features, </a:t>
              </a:r>
            </a:p>
            <a:p>
              <a:pPr algn="ctr" defTabSz="914400" fontAlgn="base">
                <a:lnSpc>
                  <a:spcPts val="1480"/>
                </a:lnSpc>
                <a:spcBef>
                  <a:spcPct val="0"/>
                </a:spcBef>
                <a:spcAft>
                  <a:spcPct val="0"/>
                </a:spcAft>
              </a:pP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BG ≥300-350</a:t>
              </a:r>
              <a:r>
                <a:rPr lang="en-US" sz="10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a:t>
              </a:r>
              <a:r>
                <a:rPr lang="en-US" sz="12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mg/dl</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 HbA1c ≥</a:t>
              </a:r>
              <a:r>
                <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10</a:t>
              </a:r>
              <a:r>
                <a:rPr lang="en-US" sz="1400" b="1" dirty="0" smtClean="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rPr>
                <a:t>-12%)</a:t>
              </a:r>
              <a:endParaRPr lang="en-US" sz="1400" b="1" dirty="0">
                <a:solidFill>
                  <a:srgbClr val="FFFFFF"/>
                </a:solidFill>
                <a:effectLst>
                  <a:outerShdw blurRad="38100" dist="38100" dir="2700000" algn="tl">
                    <a:srgbClr val="000000">
                      <a:alpha val="43137"/>
                    </a:srgbClr>
                  </a:outerShdw>
                </a:effectLst>
                <a:latin typeface="+mj-lt"/>
                <a:ea typeface="ＭＳ Ｐゴシック" charset="-128"/>
                <a:cs typeface="ＭＳ Ｐゴシック" charset="-128"/>
              </a:endParaRPr>
            </a:p>
          </p:txBody>
        </p:sp>
      </p:grpSp>
    </p:spTree>
    <p:extLst>
      <p:ext uri="{BB962C8B-B14F-4D97-AF65-F5344CB8AC3E}">
        <p14:creationId xmlns:p14="http://schemas.microsoft.com/office/powerpoint/2010/main" val="244743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ACE_Diabetes_Algorithm_2015_glycemic_control_slid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ight Arrow 1"/>
          <p:cNvSpPr/>
          <p:nvPr/>
        </p:nvSpPr>
        <p:spPr>
          <a:xfrm>
            <a:off x="0" y="3073146"/>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327148" y="3022092"/>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572000" y="3885438"/>
            <a:ext cx="387096" cy="59740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6786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50" fill="hold"/>
                                        <p:tgtEl>
                                          <p:spTgt spid="5"/>
                                        </p:tgtEl>
                                        <p:attrNameLst>
                                          <p:attrName>ppt_x</p:attrName>
                                        </p:attrNameLst>
                                      </p:cBhvr>
                                      <p:tavLst>
                                        <p:tav tm="0">
                                          <p:val>
                                            <p:strVal val="0-#ppt_w/2"/>
                                          </p:val>
                                        </p:tav>
                                        <p:tav tm="100000">
                                          <p:val>
                                            <p:strVal val="#ppt_x"/>
                                          </p:val>
                                        </p:tav>
                                      </p:tavLst>
                                    </p:anim>
                                    <p:anim calcmode="lin" valueType="num">
                                      <p:cBhvr additive="base">
                                        <p:cTn id="14" dur="25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0-#ppt_w/2"/>
                                          </p:val>
                                        </p:tav>
                                        <p:tav tm="100000">
                                          <p:val>
                                            <p:strVal val="#ppt_x"/>
                                          </p:val>
                                        </p:tav>
                                      </p:tavLst>
                                    </p:anim>
                                    <p:anim calcmode="lin" valueType="num">
                                      <p:cBhvr additive="base">
                                        <p:cTn id="20" dur="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81000" y="15949"/>
            <a:ext cx="8229600" cy="1143000"/>
          </a:xfrm>
        </p:spPr>
        <p:txBody>
          <a:bodyPr/>
          <a:lstStyle/>
          <a:p>
            <a:pPr marL="54864" indent="0" algn="l" eaLnBrk="1" fontAlgn="auto" hangingPunct="1">
              <a:spcAft>
                <a:spcPts val="0"/>
              </a:spcAft>
              <a:defRPr/>
            </a:pPr>
            <a:r>
              <a:rPr lang="en-US" dirty="0">
                <a:solidFill>
                  <a:schemeClr val="tx2">
                    <a:tint val="100000"/>
                    <a:shade val="90000"/>
                    <a:satMod val="250000"/>
                    <a:alpha val="100000"/>
                  </a:schemeClr>
                </a:solidFill>
              </a:rPr>
              <a:t>Road Map</a:t>
            </a:r>
          </a:p>
        </p:txBody>
      </p:sp>
      <p:sp>
        <p:nvSpPr>
          <p:cNvPr id="153603" name="Rectangle 3"/>
          <p:cNvSpPr>
            <a:spLocks noGrp="1" noChangeArrowheads="1"/>
          </p:cNvSpPr>
          <p:nvPr>
            <p:ph idx="1"/>
          </p:nvPr>
        </p:nvSpPr>
        <p:spPr>
          <a:xfrm>
            <a:off x="457200" y="990600"/>
            <a:ext cx="7620000" cy="5410200"/>
          </a:xfrm>
        </p:spPr>
        <p:txBody>
          <a:bodyPr>
            <a:normAutofit fontScale="77500" lnSpcReduction="20000"/>
          </a:bodyPr>
          <a:lstStyle/>
          <a:p>
            <a:pPr eaLnBrk="1" hangingPunct="1">
              <a:lnSpc>
                <a:spcPct val="150000"/>
              </a:lnSpc>
              <a:defRPr/>
            </a:pPr>
            <a:r>
              <a:rPr lang="en-US" sz="2800" dirty="0" smtClean="0"/>
              <a:t>Background</a:t>
            </a:r>
            <a:r>
              <a:rPr lang="en-US" sz="2800" dirty="0" smtClean="0"/>
              <a:t>:</a:t>
            </a:r>
          </a:p>
          <a:p>
            <a:pPr lvl="1" eaLnBrk="1" hangingPunct="1">
              <a:lnSpc>
                <a:spcPct val="150000"/>
              </a:lnSpc>
              <a:defRPr/>
            </a:pPr>
            <a:r>
              <a:rPr lang="en-GB" sz="2800" dirty="0" smtClean="0"/>
              <a:t>Importance </a:t>
            </a:r>
            <a:r>
              <a:rPr lang="en-GB" sz="2800" dirty="0" smtClean="0"/>
              <a:t>of </a:t>
            </a:r>
            <a:r>
              <a:rPr lang="en-GB" sz="2800" dirty="0" smtClean="0"/>
              <a:t>glycemic control</a:t>
            </a:r>
          </a:p>
          <a:p>
            <a:pPr lvl="1" eaLnBrk="1" hangingPunct="1">
              <a:lnSpc>
                <a:spcPct val="150000"/>
              </a:lnSpc>
              <a:defRPr/>
            </a:pPr>
            <a:r>
              <a:rPr lang="en-GB" sz="2800" dirty="0" err="1" smtClean="0"/>
              <a:t>Glycemic</a:t>
            </a:r>
            <a:r>
              <a:rPr lang="en-GB" sz="2800" dirty="0" smtClean="0"/>
              <a:t> </a:t>
            </a:r>
            <a:r>
              <a:rPr lang="en-GB" sz="2800" dirty="0" smtClean="0"/>
              <a:t>goals</a:t>
            </a:r>
          </a:p>
          <a:p>
            <a:pPr>
              <a:lnSpc>
                <a:spcPct val="150000"/>
              </a:lnSpc>
              <a:defRPr/>
            </a:pPr>
            <a:r>
              <a:rPr lang="en-US" sz="3100" b="1" dirty="0">
                <a:solidFill>
                  <a:srgbClr val="000090"/>
                </a:solidFill>
                <a:latin typeface="Times New Roman" panose="02020603050405020304" pitchFamily="18" charset="0"/>
                <a:ea typeface="ＭＳ Ｐゴシック" charset="-128"/>
                <a:cs typeface="Times New Roman" panose="02020603050405020304" pitchFamily="18" charset="0"/>
              </a:rPr>
              <a:t>Overview of the pathogenesis of T2DM</a:t>
            </a:r>
            <a:endParaRPr lang="en-GB" sz="2600" dirty="0" smtClean="0"/>
          </a:p>
          <a:p>
            <a:pPr eaLnBrk="1" hangingPunct="1">
              <a:lnSpc>
                <a:spcPct val="150000"/>
              </a:lnSpc>
              <a:defRPr/>
            </a:pPr>
            <a:r>
              <a:rPr lang="en-US" sz="2800" dirty="0" smtClean="0"/>
              <a:t>Therapy </a:t>
            </a:r>
            <a:r>
              <a:rPr lang="en-US" sz="2800" dirty="0" smtClean="0"/>
              <a:t>of Type 2 Diabetes</a:t>
            </a:r>
          </a:p>
          <a:p>
            <a:pPr lvl="1" eaLnBrk="1" hangingPunct="1">
              <a:lnSpc>
                <a:spcPct val="150000"/>
              </a:lnSpc>
              <a:defRPr/>
            </a:pPr>
            <a:r>
              <a:rPr lang="en-GB" sz="2800" dirty="0" smtClean="0"/>
              <a:t>Oral </a:t>
            </a:r>
            <a:r>
              <a:rPr lang="en-GB" sz="2800" dirty="0" err="1" smtClean="0"/>
              <a:t>hypoglycemic</a:t>
            </a:r>
            <a:r>
              <a:rPr lang="en-GB" sz="2800" dirty="0" smtClean="0"/>
              <a:t> </a:t>
            </a:r>
            <a:r>
              <a:rPr lang="en-GB" sz="2800" dirty="0" smtClean="0"/>
              <a:t>agents</a:t>
            </a:r>
          </a:p>
          <a:p>
            <a:pPr>
              <a:lnSpc>
                <a:spcPct val="150000"/>
              </a:lnSpc>
              <a:defRPr/>
            </a:pPr>
            <a:r>
              <a:rPr lang="en-US" sz="3200" dirty="0"/>
              <a:t>Real life cases</a:t>
            </a:r>
          </a:p>
          <a:p>
            <a:pPr>
              <a:lnSpc>
                <a:spcPct val="150000"/>
              </a:lnSpc>
              <a:defRPr/>
            </a:pPr>
            <a:r>
              <a:rPr lang="en-GB" sz="2800" dirty="0"/>
              <a:t>Cases </a:t>
            </a:r>
            <a:r>
              <a:rPr lang="en-GB" sz="2800" dirty="0" smtClean="0"/>
              <a:t>discussion according ADA/EASD consensus &amp; AACE Guideline</a:t>
            </a:r>
            <a:endParaRPr lang="en-US" sz="2800" dirty="0"/>
          </a:p>
          <a:p>
            <a:pPr eaLnBrk="1" hangingPunct="1">
              <a:lnSpc>
                <a:spcPct val="150000"/>
              </a:lnSpc>
              <a:defRPr/>
            </a:pPr>
            <a:r>
              <a:rPr lang="en-US" sz="2800" dirty="0" smtClean="0"/>
              <a:t>Take home message</a:t>
            </a:r>
          </a:p>
        </p:txBody>
      </p:sp>
    </p:spTree>
    <p:extLst>
      <p:ext uri="{BB962C8B-B14F-4D97-AF65-F5344CB8AC3E}">
        <p14:creationId xmlns:p14="http://schemas.microsoft.com/office/powerpoint/2010/main" val="1691415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sz="2800" dirty="0" smtClean="0"/>
              <a:t>Management of DM patients must be individualized for each patients</a:t>
            </a:r>
          </a:p>
          <a:p>
            <a:pPr>
              <a:lnSpc>
                <a:spcPct val="150000"/>
              </a:lnSpc>
            </a:pPr>
            <a:r>
              <a:rPr lang="en-US" sz="2800" dirty="0" smtClean="0"/>
              <a:t>Financial constrains need to be considered to avoid the pitfalls of nonadherence &amp; poor follow up</a:t>
            </a:r>
            <a:endParaRPr lang="fa-IR" sz="2800" dirty="0" smtClean="0"/>
          </a:p>
          <a:p>
            <a:pPr>
              <a:lnSpc>
                <a:spcPct val="150000"/>
              </a:lnSpc>
            </a:pPr>
            <a:r>
              <a:rPr lang="en-US" sz="2800" dirty="0" smtClean="0"/>
              <a:t>Avoid combination therapy with drugs </a:t>
            </a:r>
            <a:r>
              <a:rPr lang="en-US" sz="2800" smtClean="0"/>
              <a:t>that have Same </a:t>
            </a:r>
            <a:r>
              <a:rPr lang="en-US" sz="2800" dirty="0" smtClean="0"/>
              <a:t>pathophysiologic mechanism</a:t>
            </a:r>
          </a:p>
          <a:p>
            <a:pPr>
              <a:lnSpc>
                <a:spcPct val="150000"/>
              </a:lnSpc>
            </a:pPr>
            <a:r>
              <a:rPr lang="en-US" sz="2800" dirty="0" smtClean="0"/>
              <a:t>Efficacy of the third antidiabetic agents decrease when added to dual therapy</a:t>
            </a:r>
            <a:endParaRPr lang="en-US" sz="2800" dirty="0"/>
          </a:p>
        </p:txBody>
      </p:sp>
    </p:spTree>
    <p:extLst>
      <p:ext uri="{BB962C8B-B14F-4D97-AF65-F5344CB8AC3E}">
        <p14:creationId xmlns:p14="http://schemas.microsoft.com/office/powerpoint/2010/main" val="172873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228600"/>
            <a:ext cx="8480425" cy="1487488"/>
          </a:xfrm>
        </p:spPr>
        <p:txBody>
          <a:bodyPr>
            <a:normAutofit fontScale="90000"/>
          </a:bodyPr>
          <a:lstStyle/>
          <a:p>
            <a:pPr marL="54864" indent="0" algn="l" eaLnBrk="1" fontAlgn="auto" hangingPunct="1">
              <a:spcAft>
                <a:spcPts val="0"/>
              </a:spcAft>
              <a:defRPr/>
            </a:pPr>
            <a:r>
              <a:rPr lang="en-US" dirty="0" smtClean="0">
                <a:solidFill>
                  <a:schemeClr val="tx2">
                    <a:tint val="100000"/>
                    <a:shade val="90000"/>
                    <a:satMod val="250000"/>
                    <a:alpha val="100000"/>
                  </a:schemeClr>
                </a:solidFill>
              </a:rPr>
              <a:t>Relative Risk of Progression of  Diabetic Complications</a:t>
            </a:r>
            <a:endParaRPr lang="en-US" sz="3900" baseline="-25000" dirty="0">
              <a:solidFill>
                <a:schemeClr val="tx2">
                  <a:tint val="100000"/>
                  <a:shade val="90000"/>
                  <a:satMod val="250000"/>
                  <a:alpha val="100000"/>
                </a:schemeClr>
              </a:solidFill>
            </a:endParaRPr>
          </a:p>
        </p:txBody>
      </p:sp>
      <p:graphicFrame>
        <p:nvGraphicFramePr>
          <p:cNvPr id="1026" name="Object 2"/>
          <p:cNvGraphicFramePr>
            <a:graphicFrameLocks/>
          </p:cNvGraphicFramePr>
          <p:nvPr>
            <p:ph type="chart" idx="1"/>
          </p:nvPr>
        </p:nvGraphicFramePr>
        <p:xfrm>
          <a:off x="1073150" y="1841500"/>
          <a:ext cx="7385050" cy="3738563"/>
        </p:xfrm>
        <a:graphic>
          <a:graphicData uri="http://schemas.openxmlformats.org/presentationml/2006/ole">
            <mc:AlternateContent xmlns:mc="http://schemas.openxmlformats.org/markup-compatibility/2006">
              <mc:Choice xmlns:v="urn:schemas-microsoft-com:vml" Requires="v">
                <p:oleObj spid="_x0000_s3080" name="Chart" r:id="rId4" imgW="8582087" imgH="4343400" progId="MSGraph.Chart.8">
                  <p:embed followColorScheme="full"/>
                </p:oleObj>
              </mc:Choice>
              <mc:Fallback>
                <p:oleObj name="Chart" r:id="rId4" imgW="8582087" imgH="4343400" progId="MSGraph.Chart.8">
                  <p:embed followColorScheme="full"/>
                  <p:pic>
                    <p:nvPicPr>
                      <p:cNvPr id="0" name=""/>
                      <p:cNvPicPr>
                        <a:picLocks noChangeArrowheads="1"/>
                      </p:cNvPicPr>
                      <p:nvPr/>
                    </p:nvPicPr>
                    <p:blipFill>
                      <a:blip r:embed="rId5"/>
                      <a:srcRect/>
                      <a:stretch>
                        <a:fillRect/>
                      </a:stretch>
                    </p:blipFill>
                    <p:spPr bwMode="auto">
                      <a:xfrm>
                        <a:off x="1073150" y="1841500"/>
                        <a:ext cx="7385050" cy="37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oleObj>
              </mc:Fallback>
            </mc:AlternateContent>
          </a:graphicData>
        </a:graphic>
      </p:graphicFrame>
      <p:sp>
        <p:nvSpPr>
          <p:cNvPr id="1028" name="Rectangle 3"/>
          <p:cNvSpPr>
            <a:spLocks noChangeArrowheads="1"/>
          </p:cNvSpPr>
          <p:nvPr/>
        </p:nvSpPr>
        <p:spPr bwMode="auto">
          <a:xfrm>
            <a:off x="652463" y="6172200"/>
            <a:ext cx="79581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tabLst>
                <a:tab pos="1201738" algn="l"/>
                <a:tab pos="1544638" algn="l"/>
                <a:tab pos="2111375" algn="l"/>
              </a:tabLst>
              <a:defRPr>
                <a:solidFill>
                  <a:schemeClr val="tx1"/>
                </a:solidFill>
                <a:latin typeface="Arial" pitchFamily="34" charset="0"/>
                <a:cs typeface="Arial" pitchFamily="34" charset="0"/>
              </a:defRPr>
            </a:lvl1pPr>
            <a:lvl2pPr marL="742950" indent="-285750" eaLnBrk="0" hangingPunct="0">
              <a:tabLst>
                <a:tab pos="1201738" algn="l"/>
                <a:tab pos="1544638" algn="l"/>
                <a:tab pos="2111375" algn="l"/>
              </a:tabLst>
              <a:defRPr>
                <a:solidFill>
                  <a:schemeClr val="tx1"/>
                </a:solidFill>
                <a:latin typeface="Arial" pitchFamily="34" charset="0"/>
                <a:cs typeface="Arial" pitchFamily="34" charset="0"/>
              </a:defRPr>
            </a:lvl2pPr>
            <a:lvl3pPr marL="1143000" indent="-228600" eaLnBrk="0" hangingPunct="0">
              <a:tabLst>
                <a:tab pos="1201738" algn="l"/>
                <a:tab pos="1544638" algn="l"/>
                <a:tab pos="2111375" algn="l"/>
              </a:tabLst>
              <a:defRPr>
                <a:solidFill>
                  <a:schemeClr val="tx1"/>
                </a:solidFill>
                <a:latin typeface="Arial" pitchFamily="34" charset="0"/>
                <a:cs typeface="Arial" pitchFamily="34" charset="0"/>
              </a:defRPr>
            </a:lvl3pPr>
            <a:lvl4pPr marL="1600200" indent="-228600" eaLnBrk="0" hangingPunct="0">
              <a:tabLst>
                <a:tab pos="1201738" algn="l"/>
                <a:tab pos="1544638" algn="l"/>
                <a:tab pos="2111375" algn="l"/>
              </a:tabLst>
              <a:defRPr>
                <a:solidFill>
                  <a:schemeClr val="tx1"/>
                </a:solidFill>
                <a:latin typeface="Arial" pitchFamily="34" charset="0"/>
                <a:cs typeface="Arial" pitchFamily="34" charset="0"/>
              </a:defRPr>
            </a:lvl4pPr>
            <a:lvl5pPr marL="1484313" eaLnBrk="0" hangingPunct="0">
              <a:tabLst>
                <a:tab pos="1201738" algn="l"/>
                <a:tab pos="1544638" algn="l"/>
                <a:tab pos="2111375" algn="l"/>
              </a:tabLst>
              <a:defRPr>
                <a:solidFill>
                  <a:schemeClr val="tx1"/>
                </a:solidFill>
                <a:latin typeface="Arial" pitchFamily="34" charset="0"/>
                <a:cs typeface="Arial" pitchFamily="34" charset="0"/>
              </a:defRPr>
            </a:lvl5pPr>
            <a:lvl6pPr marL="19415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6pPr>
            <a:lvl7pPr marL="23987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7pPr>
            <a:lvl8pPr marL="28559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8pPr>
            <a:lvl9pPr marL="3313113" eaLnBrk="0" fontAlgn="base" hangingPunct="0">
              <a:spcBef>
                <a:spcPct val="0"/>
              </a:spcBef>
              <a:spcAft>
                <a:spcPct val="0"/>
              </a:spcAft>
              <a:tabLst>
                <a:tab pos="1201738" algn="l"/>
                <a:tab pos="1544638" algn="l"/>
                <a:tab pos="2111375" algn="l"/>
              </a:tabLst>
              <a:defRPr>
                <a:solidFill>
                  <a:schemeClr val="tx1"/>
                </a:solidFill>
                <a:latin typeface="Arial" pitchFamily="34" charset="0"/>
                <a:cs typeface="Arial" pitchFamily="34" charset="0"/>
              </a:defRPr>
            </a:lvl9pPr>
          </a:lstStyle>
          <a:p>
            <a:pPr lvl="4" algn="r">
              <a:lnSpc>
                <a:spcPct val="80000"/>
              </a:lnSpc>
              <a:spcBef>
                <a:spcPct val="20000"/>
              </a:spcBef>
            </a:pPr>
            <a:r>
              <a:rPr lang="en-US" altLang="en-US" sz="2000">
                <a:latin typeface="Franklin Gothic Book" pitchFamily="34" charset="0"/>
              </a:rPr>
              <a:t>DCCT Research Group, </a:t>
            </a:r>
            <a:r>
              <a:rPr lang="en-US" altLang="en-US" sz="2000" i="1">
                <a:latin typeface="Franklin Gothic Book" pitchFamily="34" charset="0"/>
              </a:rPr>
              <a:t>N Engl J Med</a:t>
            </a:r>
            <a:r>
              <a:rPr lang="en-US" altLang="en-US" sz="2000">
                <a:latin typeface="Franklin Gothic Book" pitchFamily="34" charset="0"/>
              </a:rPr>
              <a:t> 1993, 329:977-986.</a:t>
            </a:r>
          </a:p>
        </p:txBody>
      </p:sp>
      <p:sp>
        <p:nvSpPr>
          <p:cNvPr id="1029" name="Rectangle 5"/>
          <p:cNvSpPr>
            <a:spLocks noChangeArrowheads="1"/>
          </p:cNvSpPr>
          <p:nvPr/>
        </p:nvSpPr>
        <p:spPr bwMode="auto">
          <a:xfrm rot="-5400000">
            <a:off x="-523082" y="3866357"/>
            <a:ext cx="2176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RELATIVE</a:t>
            </a:r>
            <a:r>
              <a:rPr lang="en-US" altLang="en-US" sz="2000">
                <a:latin typeface="Century Gothic" pitchFamily="34" charset="0"/>
              </a:rPr>
              <a:t> </a:t>
            </a:r>
            <a:r>
              <a:rPr lang="en-US" altLang="en-US">
                <a:latin typeface="Century Gothic" pitchFamily="34" charset="0"/>
              </a:rPr>
              <a:t>RISK</a:t>
            </a:r>
          </a:p>
        </p:txBody>
      </p:sp>
      <p:sp>
        <p:nvSpPr>
          <p:cNvPr id="1030" name="Rectangle 6"/>
          <p:cNvSpPr>
            <a:spLocks noChangeArrowheads="1"/>
          </p:cNvSpPr>
          <p:nvPr/>
        </p:nvSpPr>
        <p:spPr bwMode="auto">
          <a:xfrm>
            <a:off x="2590800" y="5562600"/>
            <a:ext cx="253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Century Gothic" pitchFamily="34" charset="0"/>
              </a:rPr>
              <a:t>Mean A1C</a:t>
            </a:r>
            <a:endParaRPr lang="en-US" altLang="en-US" baseline="-25000">
              <a:latin typeface="Century Gothic" pitchFamily="34" charset="0"/>
            </a:endParaRPr>
          </a:p>
        </p:txBody>
      </p:sp>
    </p:spTree>
    <p:extLst>
      <p:ext uri="{BB962C8B-B14F-4D97-AF65-F5344CB8AC3E}">
        <p14:creationId xmlns:p14="http://schemas.microsoft.com/office/powerpoint/2010/main" val="67554331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5344"/>
            <a:ext cx="7694695" cy="625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3117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0"/>
            <a:ext cx="7772400" cy="594360"/>
          </a:xfrm>
        </p:spPr>
        <p:txBody>
          <a:bodyPr/>
          <a:lstStyle/>
          <a:p>
            <a:r>
              <a:rPr lang="fa-IR" sz="3200" dirty="0"/>
              <a:t>از توجه شما متشکرم</a:t>
            </a:r>
            <a:r>
              <a:rPr lang="en-US" sz="3200" dirty="0"/>
              <a:t/>
            </a:r>
            <a:br>
              <a:rPr lang="en-US" sz="3200" dirty="0"/>
            </a:br>
            <a:endParaRPr lang="en-US" sz="2800" dirty="0"/>
          </a:p>
        </p:txBody>
      </p:sp>
      <p:sp>
        <p:nvSpPr>
          <p:cNvPr id="3" name="Text Placeholder 2"/>
          <p:cNvSpPr>
            <a:spLocks noGrp="1"/>
          </p:cNvSpPr>
          <p:nvPr>
            <p:ph type="body" sz="half" idx="2"/>
          </p:nvPr>
        </p:nvSpPr>
        <p:spPr/>
        <p:txBody>
          <a:bodyPr/>
          <a:lstStyle/>
          <a:p>
            <a:endParaRPr lang="en-US"/>
          </a:p>
        </p:txBody>
      </p:sp>
      <p:pic>
        <p:nvPicPr>
          <p:cNvPr id="95234" name="Picture 2" descr="59507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a:xfrm>
            <a:off x="557212" y="442912"/>
            <a:ext cx="7267575" cy="4819650"/>
          </a:xfrm>
        </p:spPr>
      </p:pic>
    </p:spTree>
    <p:extLst>
      <p:ext uri="{BB962C8B-B14F-4D97-AF65-F5344CB8AC3E}">
        <p14:creationId xmlns:p14="http://schemas.microsoft.com/office/powerpoint/2010/main" val="993952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162981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05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53536"/>
            <a:ext cx="8229600" cy="1143000"/>
          </a:xfrm>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What are the effects of treatment?</a:t>
            </a:r>
          </a:p>
        </p:txBody>
      </p:sp>
      <p:sp>
        <p:nvSpPr>
          <p:cNvPr id="36867" name="Rectangle 3"/>
          <p:cNvSpPr>
            <a:spLocks noGrp="1" noChangeArrowheads="1"/>
          </p:cNvSpPr>
          <p:nvPr>
            <p:ph idx="1"/>
          </p:nvPr>
        </p:nvSpPr>
        <p:spPr/>
        <p:txBody>
          <a:bodyPr>
            <a:normAutofit fontScale="92500" lnSpcReduction="10000"/>
          </a:bodyPr>
          <a:lstStyle/>
          <a:p>
            <a:pPr eaLnBrk="1" hangingPunct="1">
              <a:lnSpc>
                <a:spcPct val="150000"/>
              </a:lnSpc>
            </a:pPr>
            <a:r>
              <a:rPr lang="en-US" altLang="en-US" sz="2800" dirty="0" smtClean="0"/>
              <a:t>Lowering blood glucose levels prevents long term complications</a:t>
            </a:r>
          </a:p>
          <a:p>
            <a:pPr lvl="1" eaLnBrk="1" hangingPunct="1">
              <a:lnSpc>
                <a:spcPct val="150000"/>
              </a:lnSpc>
            </a:pPr>
            <a:r>
              <a:rPr lang="en-US" altLang="en-US" sz="2800" u="sng" dirty="0" smtClean="0"/>
              <a:t>Type 1</a:t>
            </a:r>
            <a:r>
              <a:rPr lang="en-US" altLang="en-US" sz="2800" dirty="0" smtClean="0"/>
              <a:t>:  </a:t>
            </a:r>
            <a:r>
              <a:rPr lang="en-US" altLang="en-US" sz="2800" b="1" dirty="0" smtClean="0">
                <a:solidFill>
                  <a:schemeClr val="tx2"/>
                </a:solidFill>
              </a:rPr>
              <a:t>microvascular</a:t>
            </a:r>
            <a:r>
              <a:rPr lang="en-US" altLang="en-US" sz="2800" dirty="0" smtClean="0"/>
              <a:t> AND </a:t>
            </a:r>
            <a:r>
              <a:rPr lang="en-US" altLang="en-US" sz="2800" b="1" dirty="0" smtClean="0">
                <a:solidFill>
                  <a:schemeClr val="tx2"/>
                </a:solidFill>
              </a:rPr>
              <a:t>cardiovascular</a:t>
            </a:r>
            <a:r>
              <a:rPr lang="en-US" altLang="en-US" sz="2800" dirty="0" smtClean="0"/>
              <a:t> ?(DCCT)</a:t>
            </a:r>
          </a:p>
          <a:p>
            <a:pPr lvl="1" eaLnBrk="1" hangingPunct="1">
              <a:lnSpc>
                <a:spcPct val="150000"/>
              </a:lnSpc>
            </a:pPr>
            <a:r>
              <a:rPr lang="en-US" altLang="en-US" sz="2800" u="sng" dirty="0" smtClean="0"/>
              <a:t>Type 2</a:t>
            </a:r>
            <a:r>
              <a:rPr lang="en-US" altLang="en-US" sz="2800" dirty="0" smtClean="0"/>
              <a:t>: </a:t>
            </a:r>
            <a:r>
              <a:rPr lang="en-US" altLang="en-US" sz="2800" b="1" dirty="0" smtClean="0">
                <a:solidFill>
                  <a:schemeClr val="tx2"/>
                </a:solidFill>
              </a:rPr>
              <a:t>microvascular</a:t>
            </a:r>
            <a:r>
              <a:rPr lang="en-US" altLang="en-US" sz="2800" dirty="0" smtClean="0"/>
              <a:t> and? cardiovascular (UKPDS)</a:t>
            </a:r>
          </a:p>
          <a:p>
            <a:pPr lvl="1" eaLnBrk="1" hangingPunct="1">
              <a:lnSpc>
                <a:spcPct val="150000"/>
              </a:lnSpc>
            </a:pPr>
            <a:r>
              <a:rPr lang="en-US" altLang="en-US" sz="2800" dirty="0" smtClean="0"/>
              <a:t>Both studies show strong correlations with </a:t>
            </a:r>
            <a:r>
              <a:rPr lang="en-US" altLang="en-US" sz="2800" dirty="0" smtClean="0">
                <a:solidFill>
                  <a:srgbClr val="C00000"/>
                </a:solidFill>
              </a:rPr>
              <a:t>HgbA1C level </a:t>
            </a:r>
            <a:r>
              <a:rPr lang="en-US" altLang="en-US" sz="2800" dirty="0" smtClean="0"/>
              <a:t>and </a:t>
            </a:r>
            <a:r>
              <a:rPr lang="en-US" altLang="en-US" sz="2800" dirty="0" smtClean="0">
                <a:solidFill>
                  <a:srgbClr val="C00000"/>
                </a:solidFill>
              </a:rPr>
              <a:t>complications</a:t>
            </a:r>
          </a:p>
        </p:txBody>
      </p:sp>
    </p:spTree>
    <p:extLst>
      <p:ext uri="{BB962C8B-B14F-4D97-AF65-F5344CB8AC3E}">
        <p14:creationId xmlns:p14="http://schemas.microsoft.com/office/powerpoint/2010/main" val="1232176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subTnLst>
                                    <p:animClr clrSpc="rgb" dir="cw">
                                      <p:cBhvr override="childStyle">
                                        <p:cTn dur="1" fill="hold" display="0" masterRel="nextClick" afterEffect="1"/>
                                        <p:tgtEl>
                                          <p:spTgt spid="36867">
                                            <p:txEl>
                                              <p:pRg st="0" end="0"/>
                                            </p:txEl>
                                          </p:spTgt>
                                        </p:tgtEl>
                                        <p:attrNameLst>
                                          <p:attrName>ppt_c</p:attrName>
                                        </p:attrNameLst>
                                      </p:cBhvr>
                                      <p:to>
                                        <a:srgbClr val="B2B2B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2" dur="500"/>
                                        <p:tgtEl>
                                          <p:spTgt spid="36867">
                                            <p:txEl>
                                              <p:pRg st="1" end="1"/>
                                            </p:txEl>
                                          </p:spTgt>
                                        </p:tgtEl>
                                      </p:cBhvr>
                                    </p:animEffect>
                                  </p:childTnLst>
                                  <p:subTnLst>
                                    <p:animClr clrSpc="rgb" dir="cw">
                                      <p:cBhvr override="childStyle">
                                        <p:cTn dur="1" fill="hold" display="0" masterRel="nextClick" afterEffect="1"/>
                                        <p:tgtEl>
                                          <p:spTgt spid="36867">
                                            <p:txEl>
                                              <p:pRg st="1" end="1"/>
                                            </p:txEl>
                                          </p:spTgt>
                                        </p:tgtEl>
                                        <p:attrNameLst>
                                          <p:attrName>ppt_c</p:attrName>
                                        </p:attrNameLst>
                                      </p:cBhvr>
                                      <p:to>
                                        <a:srgbClr val="B2B2B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7" dur="500"/>
                                        <p:tgtEl>
                                          <p:spTgt spid="36867">
                                            <p:txEl>
                                              <p:pRg st="2" end="2"/>
                                            </p:txEl>
                                          </p:spTgt>
                                        </p:tgtEl>
                                      </p:cBhvr>
                                    </p:animEffect>
                                  </p:childTnLst>
                                  <p:subTnLst>
                                    <p:animClr clrSpc="rgb" dir="cw">
                                      <p:cBhvr override="childStyle">
                                        <p:cTn dur="1" fill="hold" display="0" masterRel="nextClick" afterEffect="1"/>
                                        <p:tgtEl>
                                          <p:spTgt spid="36867">
                                            <p:txEl>
                                              <p:pRg st="2" end="2"/>
                                            </p:txEl>
                                          </p:spTgt>
                                        </p:tgtEl>
                                        <p:attrNameLst>
                                          <p:attrName>ppt_c</p:attrName>
                                        </p:attrNameLst>
                                      </p:cBhvr>
                                      <p:to>
                                        <a:srgbClr val="B2B2B2"/>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checkerboard(across)">
                                      <p:cBhvr>
                                        <p:cTn id="22" dur="500"/>
                                        <p:tgtEl>
                                          <p:spTgt spid="36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fontScale="90000"/>
          </a:bodyPr>
          <a:lstStyle/>
          <a:p>
            <a:pPr marL="54864" indent="0" algn="l" eaLnBrk="1" fontAlgn="auto" hangingPunct="1">
              <a:spcAft>
                <a:spcPts val="0"/>
              </a:spcAft>
              <a:defRPr/>
            </a:pPr>
            <a:r>
              <a:rPr lang="en-US" dirty="0">
                <a:solidFill>
                  <a:schemeClr val="tx2">
                    <a:tint val="100000"/>
                    <a:shade val="90000"/>
                    <a:satMod val="250000"/>
                    <a:alpha val="100000"/>
                  </a:schemeClr>
                </a:solidFill>
              </a:rPr>
              <a:t>Primary Objectives of Effective Management</a:t>
            </a:r>
          </a:p>
        </p:txBody>
      </p:sp>
      <p:sp>
        <p:nvSpPr>
          <p:cNvPr id="40963" name="Line 3"/>
          <p:cNvSpPr>
            <a:spLocks noChangeShapeType="1"/>
          </p:cNvSpPr>
          <p:nvPr/>
        </p:nvSpPr>
        <p:spPr bwMode="auto">
          <a:xfrm>
            <a:off x="1098550" y="1595438"/>
            <a:ext cx="0" cy="4527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Line 4"/>
          <p:cNvSpPr>
            <a:spLocks noChangeShapeType="1"/>
          </p:cNvSpPr>
          <p:nvPr/>
        </p:nvSpPr>
        <p:spPr bwMode="auto">
          <a:xfrm>
            <a:off x="1098550" y="6137275"/>
            <a:ext cx="72263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5" name="Text Box 5"/>
          <p:cNvSpPr txBox="1">
            <a:spLocks noChangeArrowheads="1"/>
          </p:cNvSpPr>
          <p:nvPr/>
        </p:nvSpPr>
        <p:spPr bwMode="auto">
          <a:xfrm>
            <a:off x="146050" y="1614488"/>
            <a:ext cx="5349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A1C</a:t>
            </a:r>
          </a:p>
          <a:p>
            <a:r>
              <a:rPr lang="en-US" altLang="en-US" sz="2000">
                <a:solidFill>
                  <a:srgbClr val="88FCCA"/>
                </a:solidFill>
                <a:latin typeface="Arial Narrow" pitchFamily="34" charset="0"/>
              </a:rPr>
              <a:t>%</a:t>
            </a:r>
          </a:p>
        </p:txBody>
      </p:sp>
      <p:sp>
        <p:nvSpPr>
          <p:cNvPr id="40966" name="Text Box 6"/>
          <p:cNvSpPr txBox="1">
            <a:spLocks noChangeArrowheads="1"/>
          </p:cNvSpPr>
          <p:nvPr/>
        </p:nvSpPr>
        <p:spPr bwMode="auto">
          <a:xfrm>
            <a:off x="104775" y="3348038"/>
            <a:ext cx="790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FBC93D"/>
                </a:solidFill>
                <a:latin typeface="Arial Narrow" pitchFamily="34" charset="0"/>
              </a:rPr>
              <a:t>SBP</a:t>
            </a:r>
          </a:p>
          <a:p>
            <a:pPr>
              <a:lnSpc>
                <a:spcPct val="90000"/>
              </a:lnSpc>
            </a:pPr>
            <a:r>
              <a:rPr lang="en-US" altLang="en-US" sz="2000">
                <a:solidFill>
                  <a:srgbClr val="FBC93D"/>
                </a:solidFill>
                <a:latin typeface="Arial Narrow" pitchFamily="34" charset="0"/>
              </a:rPr>
              <a:t>mm Hg</a:t>
            </a:r>
          </a:p>
        </p:txBody>
      </p:sp>
      <p:sp>
        <p:nvSpPr>
          <p:cNvPr id="40967" name="Text Box 7"/>
          <p:cNvSpPr txBox="1">
            <a:spLocks noChangeArrowheads="1"/>
          </p:cNvSpPr>
          <p:nvPr/>
        </p:nvSpPr>
        <p:spPr bwMode="auto">
          <a:xfrm>
            <a:off x="80963" y="4676775"/>
            <a:ext cx="717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2000">
                <a:solidFill>
                  <a:srgbClr val="EA88DA"/>
                </a:solidFill>
                <a:latin typeface="Arial Narrow" pitchFamily="34" charset="0"/>
              </a:rPr>
              <a:t>LDL</a:t>
            </a:r>
          </a:p>
          <a:p>
            <a:pPr>
              <a:lnSpc>
                <a:spcPct val="90000"/>
              </a:lnSpc>
            </a:pPr>
            <a:r>
              <a:rPr lang="en-US" altLang="en-US" sz="2000">
                <a:solidFill>
                  <a:srgbClr val="EA88DA"/>
                </a:solidFill>
                <a:latin typeface="Arial Narrow" pitchFamily="34" charset="0"/>
              </a:rPr>
              <a:t>mg/dL</a:t>
            </a:r>
            <a:endParaRPr lang="en-US" altLang="en-US">
              <a:solidFill>
                <a:srgbClr val="EA88DA"/>
              </a:solidFill>
              <a:latin typeface="Rockwell" pitchFamily="18" charset="0"/>
            </a:endParaRPr>
          </a:p>
        </p:txBody>
      </p:sp>
      <p:sp>
        <p:nvSpPr>
          <p:cNvPr id="40968" name="Line 8"/>
          <p:cNvSpPr>
            <a:spLocks noChangeShapeType="1"/>
          </p:cNvSpPr>
          <p:nvPr/>
        </p:nvSpPr>
        <p:spPr bwMode="auto">
          <a:xfrm>
            <a:off x="1938338"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9"/>
          <p:cNvSpPr>
            <a:spLocks noChangeShapeType="1"/>
          </p:cNvSpPr>
          <p:nvPr/>
        </p:nvSpPr>
        <p:spPr bwMode="auto">
          <a:xfrm>
            <a:off x="2538413" y="6145213"/>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0"/>
          <p:cNvSpPr>
            <a:spLocks noChangeShapeType="1"/>
          </p:cNvSpPr>
          <p:nvPr/>
        </p:nvSpPr>
        <p:spPr bwMode="auto">
          <a:xfrm>
            <a:off x="3138488"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1"/>
          <p:cNvSpPr>
            <a:spLocks noChangeShapeType="1"/>
          </p:cNvSpPr>
          <p:nvPr/>
        </p:nvSpPr>
        <p:spPr bwMode="auto">
          <a:xfrm>
            <a:off x="3700463" y="61309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2"/>
          <p:cNvSpPr>
            <a:spLocks noChangeShapeType="1"/>
          </p:cNvSpPr>
          <p:nvPr/>
        </p:nvSpPr>
        <p:spPr bwMode="auto">
          <a:xfrm>
            <a:off x="4298950"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3"/>
          <p:cNvSpPr>
            <a:spLocks noChangeShapeType="1"/>
          </p:cNvSpPr>
          <p:nvPr/>
        </p:nvSpPr>
        <p:spPr bwMode="auto">
          <a:xfrm>
            <a:off x="4873625" y="61436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4"/>
          <p:cNvSpPr>
            <a:spLocks noChangeShapeType="1"/>
          </p:cNvSpPr>
          <p:nvPr/>
        </p:nvSpPr>
        <p:spPr bwMode="auto">
          <a:xfrm>
            <a:off x="5429250" y="6145213"/>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5"/>
          <p:cNvSpPr>
            <a:spLocks noChangeShapeType="1"/>
          </p:cNvSpPr>
          <p:nvPr/>
        </p:nvSpPr>
        <p:spPr bwMode="auto">
          <a:xfrm>
            <a:off x="6002338" y="613727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16"/>
          <p:cNvSpPr>
            <a:spLocks noChangeShapeType="1"/>
          </p:cNvSpPr>
          <p:nvPr/>
        </p:nvSpPr>
        <p:spPr bwMode="auto">
          <a:xfrm>
            <a:off x="6602413" y="61309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7189788" y="6135688"/>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Text Box 18"/>
          <p:cNvSpPr txBox="1">
            <a:spLocks noChangeArrowheads="1"/>
          </p:cNvSpPr>
          <p:nvPr/>
        </p:nvSpPr>
        <p:spPr bwMode="auto">
          <a:xfrm>
            <a:off x="1776413" y="6145213"/>
            <a:ext cx="350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45</a:t>
            </a:r>
            <a:endParaRPr lang="en-US" altLang="en-US">
              <a:latin typeface="Rockwell" pitchFamily="18" charset="0"/>
            </a:endParaRPr>
          </a:p>
        </p:txBody>
      </p:sp>
      <p:sp>
        <p:nvSpPr>
          <p:cNvPr id="40979" name="Text Box 19"/>
          <p:cNvSpPr txBox="1">
            <a:spLocks noChangeArrowheads="1"/>
          </p:cNvSpPr>
          <p:nvPr/>
        </p:nvSpPr>
        <p:spPr bwMode="auto">
          <a:xfrm>
            <a:off x="2363788" y="6145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50</a:t>
            </a:r>
          </a:p>
        </p:txBody>
      </p:sp>
      <p:sp>
        <p:nvSpPr>
          <p:cNvPr id="40980" name="Text Box 20"/>
          <p:cNvSpPr txBox="1">
            <a:spLocks noChangeArrowheads="1"/>
          </p:cNvSpPr>
          <p:nvPr/>
        </p:nvSpPr>
        <p:spPr bwMode="auto">
          <a:xfrm>
            <a:off x="2963863" y="6145213"/>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55</a:t>
            </a:r>
          </a:p>
        </p:txBody>
      </p:sp>
      <p:sp>
        <p:nvSpPr>
          <p:cNvPr id="40981" name="Text Box 21"/>
          <p:cNvSpPr txBox="1">
            <a:spLocks noChangeArrowheads="1"/>
          </p:cNvSpPr>
          <p:nvPr/>
        </p:nvSpPr>
        <p:spPr bwMode="auto">
          <a:xfrm>
            <a:off x="3524250" y="6173788"/>
            <a:ext cx="350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60</a:t>
            </a:r>
          </a:p>
        </p:txBody>
      </p:sp>
      <p:sp>
        <p:nvSpPr>
          <p:cNvPr id="40982" name="Text Box 22"/>
          <p:cNvSpPr txBox="1">
            <a:spLocks noChangeArrowheads="1"/>
          </p:cNvSpPr>
          <p:nvPr/>
        </p:nvSpPr>
        <p:spPr bwMode="auto">
          <a:xfrm>
            <a:off x="4127500" y="617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65</a:t>
            </a:r>
          </a:p>
        </p:txBody>
      </p:sp>
      <p:sp>
        <p:nvSpPr>
          <p:cNvPr id="40983" name="Text Box 23"/>
          <p:cNvSpPr txBox="1">
            <a:spLocks noChangeArrowheads="1"/>
          </p:cNvSpPr>
          <p:nvPr/>
        </p:nvSpPr>
        <p:spPr bwMode="auto">
          <a:xfrm>
            <a:off x="4708525" y="6188075"/>
            <a:ext cx="3508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70</a:t>
            </a:r>
          </a:p>
        </p:txBody>
      </p:sp>
      <p:sp>
        <p:nvSpPr>
          <p:cNvPr id="40984" name="Text Box 24"/>
          <p:cNvSpPr txBox="1">
            <a:spLocks noChangeArrowheads="1"/>
          </p:cNvSpPr>
          <p:nvPr/>
        </p:nvSpPr>
        <p:spPr bwMode="auto">
          <a:xfrm>
            <a:off x="5237163" y="61737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75</a:t>
            </a:r>
          </a:p>
        </p:txBody>
      </p:sp>
      <p:sp>
        <p:nvSpPr>
          <p:cNvPr id="40985" name="Text Box 25"/>
          <p:cNvSpPr txBox="1">
            <a:spLocks noChangeArrowheads="1"/>
          </p:cNvSpPr>
          <p:nvPr/>
        </p:nvSpPr>
        <p:spPr bwMode="auto">
          <a:xfrm>
            <a:off x="5829300" y="6186488"/>
            <a:ext cx="349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80</a:t>
            </a:r>
          </a:p>
        </p:txBody>
      </p:sp>
      <p:sp>
        <p:nvSpPr>
          <p:cNvPr id="40986" name="Text Box 26"/>
          <p:cNvSpPr txBox="1">
            <a:spLocks noChangeArrowheads="1"/>
          </p:cNvSpPr>
          <p:nvPr/>
        </p:nvSpPr>
        <p:spPr bwMode="auto">
          <a:xfrm>
            <a:off x="6423025" y="6186488"/>
            <a:ext cx="350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85</a:t>
            </a:r>
          </a:p>
        </p:txBody>
      </p:sp>
      <p:sp>
        <p:nvSpPr>
          <p:cNvPr id="40987" name="Text Box 27"/>
          <p:cNvSpPr txBox="1">
            <a:spLocks noChangeArrowheads="1"/>
          </p:cNvSpPr>
          <p:nvPr/>
        </p:nvSpPr>
        <p:spPr bwMode="auto">
          <a:xfrm>
            <a:off x="7004050" y="6186488"/>
            <a:ext cx="3508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latin typeface="Arial Narrow" pitchFamily="34" charset="0"/>
              </a:rPr>
              <a:t>90</a:t>
            </a:r>
          </a:p>
        </p:txBody>
      </p:sp>
      <p:sp>
        <p:nvSpPr>
          <p:cNvPr id="40988" name="Line 28"/>
          <p:cNvSpPr>
            <a:spLocks noChangeShapeType="1"/>
          </p:cNvSpPr>
          <p:nvPr/>
        </p:nvSpPr>
        <p:spPr bwMode="auto">
          <a:xfrm>
            <a:off x="1822450" y="1997075"/>
            <a:ext cx="0" cy="274638"/>
          </a:xfrm>
          <a:prstGeom prst="line">
            <a:avLst/>
          </a:prstGeom>
          <a:noFill/>
          <a:ln w="19050">
            <a:solidFill>
              <a:srgbClr val="FBC93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989" name="Text Box 29"/>
          <p:cNvSpPr txBox="1">
            <a:spLocks noChangeArrowheads="1"/>
          </p:cNvSpPr>
          <p:nvPr/>
        </p:nvSpPr>
        <p:spPr bwMode="auto">
          <a:xfrm>
            <a:off x="798513" y="1925638"/>
            <a:ext cx="26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9</a:t>
            </a:r>
          </a:p>
        </p:txBody>
      </p:sp>
      <p:sp>
        <p:nvSpPr>
          <p:cNvPr id="40990" name="Text Box 30"/>
          <p:cNvSpPr txBox="1">
            <a:spLocks noChangeArrowheads="1"/>
          </p:cNvSpPr>
          <p:nvPr/>
        </p:nvSpPr>
        <p:spPr bwMode="auto">
          <a:xfrm>
            <a:off x="1250950" y="1528763"/>
            <a:ext cx="1243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FBC93D"/>
                </a:solidFill>
              </a:rPr>
              <a:t>Diagnosis</a:t>
            </a:r>
            <a:endParaRPr lang="en-US" altLang="en-US" sz="2000">
              <a:solidFill>
                <a:srgbClr val="FBC93D"/>
              </a:solidFill>
              <a:latin typeface="Arial Narrow" pitchFamily="34" charset="0"/>
            </a:endParaRPr>
          </a:p>
        </p:txBody>
      </p:sp>
      <p:sp>
        <p:nvSpPr>
          <p:cNvPr id="40991" name="Text Box 31"/>
          <p:cNvSpPr txBox="1">
            <a:spLocks noChangeArrowheads="1"/>
          </p:cNvSpPr>
          <p:nvPr/>
        </p:nvSpPr>
        <p:spPr bwMode="auto">
          <a:xfrm>
            <a:off x="785813" y="2449513"/>
            <a:ext cx="26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8</a:t>
            </a:r>
          </a:p>
        </p:txBody>
      </p:sp>
      <p:sp>
        <p:nvSpPr>
          <p:cNvPr id="40992" name="Text Box 32"/>
          <p:cNvSpPr txBox="1">
            <a:spLocks noChangeArrowheads="1"/>
          </p:cNvSpPr>
          <p:nvPr/>
        </p:nvSpPr>
        <p:spPr bwMode="auto">
          <a:xfrm>
            <a:off x="785813" y="2954338"/>
            <a:ext cx="266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sz="2000">
                <a:solidFill>
                  <a:srgbClr val="88FCCA"/>
                </a:solidFill>
                <a:latin typeface="Arial Narrow" pitchFamily="34" charset="0"/>
              </a:rPr>
              <a:t>7</a:t>
            </a:r>
          </a:p>
        </p:txBody>
      </p:sp>
      <p:sp>
        <p:nvSpPr>
          <p:cNvPr id="40993" name="Line 33"/>
          <p:cNvSpPr>
            <a:spLocks noChangeShapeType="1"/>
          </p:cNvSpPr>
          <p:nvPr/>
        </p:nvSpPr>
        <p:spPr bwMode="auto">
          <a:xfrm>
            <a:off x="1098550" y="3148013"/>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34"/>
          <p:cNvSpPr>
            <a:spLocks noChangeShapeType="1"/>
          </p:cNvSpPr>
          <p:nvPr/>
        </p:nvSpPr>
        <p:spPr bwMode="auto">
          <a:xfrm>
            <a:off x="1131888" y="5883275"/>
            <a:ext cx="6500812" cy="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35"/>
          <p:cNvSpPr>
            <a:spLocks noChangeShapeType="1"/>
          </p:cNvSpPr>
          <p:nvPr/>
        </p:nvSpPr>
        <p:spPr bwMode="auto">
          <a:xfrm>
            <a:off x="1098550" y="4584700"/>
            <a:ext cx="6502400" cy="0"/>
          </a:xfrm>
          <a:prstGeom prst="line">
            <a:avLst/>
          </a:prstGeom>
          <a:noFill/>
          <a:ln w="63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0996" name="Text Box 36"/>
          <p:cNvSpPr txBox="1">
            <a:spLocks noChangeArrowheads="1"/>
          </p:cNvSpPr>
          <p:nvPr/>
        </p:nvSpPr>
        <p:spPr bwMode="auto">
          <a:xfrm>
            <a:off x="655638" y="4402138"/>
            <a:ext cx="442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130</a:t>
            </a:r>
          </a:p>
        </p:txBody>
      </p:sp>
      <p:sp>
        <p:nvSpPr>
          <p:cNvPr id="40997" name="Text Box 37"/>
          <p:cNvSpPr txBox="1">
            <a:spLocks noChangeArrowheads="1"/>
          </p:cNvSpPr>
          <p:nvPr/>
        </p:nvSpPr>
        <p:spPr bwMode="auto">
          <a:xfrm>
            <a:off x="668338" y="5710238"/>
            <a:ext cx="442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100</a:t>
            </a:r>
          </a:p>
        </p:txBody>
      </p:sp>
      <p:sp>
        <p:nvSpPr>
          <p:cNvPr id="40998" name="Text Box 38"/>
          <p:cNvSpPr txBox="1">
            <a:spLocks noChangeArrowheads="1"/>
          </p:cNvSpPr>
          <p:nvPr/>
        </p:nvSpPr>
        <p:spPr bwMode="auto">
          <a:xfrm>
            <a:off x="657225" y="3922713"/>
            <a:ext cx="442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FBC93D"/>
                </a:solidFill>
                <a:latin typeface="Arial Narrow" pitchFamily="34" charset="0"/>
              </a:rPr>
              <a:t>145</a:t>
            </a:r>
          </a:p>
        </p:txBody>
      </p:sp>
      <p:sp>
        <p:nvSpPr>
          <p:cNvPr id="40999" name="Text Box 39"/>
          <p:cNvSpPr txBox="1">
            <a:spLocks noChangeArrowheads="1"/>
          </p:cNvSpPr>
          <p:nvPr/>
        </p:nvSpPr>
        <p:spPr bwMode="auto">
          <a:xfrm>
            <a:off x="655638" y="5260975"/>
            <a:ext cx="4429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altLang="en-US">
                <a:solidFill>
                  <a:srgbClr val="EA88DA"/>
                </a:solidFill>
                <a:latin typeface="Arial Narrow" pitchFamily="34" charset="0"/>
              </a:rPr>
              <a:t>140</a:t>
            </a:r>
            <a:endParaRPr lang="en-US" altLang="en-US">
              <a:solidFill>
                <a:srgbClr val="EA88DA"/>
              </a:solidFill>
              <a:latin typeface="Rockwell" pitchFamily="18" charset="0"/>
            </a:endParaRPr>
          </a:p>
        </p:txBody>
      </p:sp>
      <p:sp>
        <p:nvSpPr>
          <p:cNvPr id="41000" name="Text Box 40"/>
          <p:cNvSpPr txBox="1">
            <a:spLocks noChangeArrowheads="1"/>
          </p:cNvSpPr>
          <p:nvPr/>
        </p:nvSpPr>
        <p:spPr bwMode="auto">
          <a:xfrm>
            <a:off x="1727200" y="2198688"/>
            <a:ext cx="163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US" altLang="en-US">
              <a:solidFill>
                <a:srgbClr val="FFCC00"/>
              </a:solidFill>
              <a:latin typeface="Rockwell" pitchFamily="18" charset="0"/>
            </a:endParaRPr>
          </a:p>
        </p:txBody>
      </p:sp>
      <p:sp>
        <p:nvSpPr>
          <p:cNvPr id="41001" name="Oval 41"/>
          <p:cNvSpPr>
            <a:spLocks noChangeArrowheads="1"/>
          </p:cNvSpPr>
          <p:nvPr/>
        </p:nvSpPr>
        <p:spPr bwMode="auto">
          <a:xfrm>
            <a:off x="1784350" y="2563813"/>
            <a:ext cx="88900" cy="101600"/>
          </a:xfrm>
          <a:prstGeom prst="ellipse">
            <a:avLst/>
          </a:prstGeom>
          <a:solidFill>
            <a:srgbClr val="88FCCA"/>
          </a:solidFill>
          <a:ln w="38100">
            <a:solidFill>
              <a:srgbClr val="88FCCA"/>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2" name="Oval 42"/>
          <p:cNvSpPr>
            <a:spLocks noChangeArrowheads="1"/>
          </p:cNvSpPr>
          <p:nvPr/>
        </p:nvSpPr>
        <p:spPr bwMode="auto">
          <a:xfrm>
            <a:off x="1854200" y="5334000"/>
            <a:ext cx="90488" cy="101600"/>
          </a:xfrm>
          <a:prstGeom prst="ellipse">
            <a:avLst/>
          </a:prstGeom>
          <a:solidFill>
            <a:schemeClr val="folHlink"/>
          </a:solidFill>
          <a:ln w="38100">
            <a:solidFill>
              <a:schemeClr val="folHlink"/>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03" name="Oval 43"/>
          <p:cNvSpPr>
            <a:spLocks noChangeArrowheads="1"/>
          </p:cNvSpPr>
          <p:nvPr/>
        </p:nvSpPr>
        <p:spPr bwMode="auto">
          <a:xfrm>
            <a:off x="1822450" y="4019550"/>
            <a:ext cx="90488" cy="101600"/>
          </a:xfrm>
          <a:prstGeom prst="ellipse">
            <a:avLst/>
          </a:prstGeom>
          <a:solidFill>
            <a:srgbClr val="A0E3FE"/>
          </a:solidFill>
          <a:ln w="38100">
            <a:solidFill>
              <a:srgbClr val="96E3FE"/>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grpSp>
        <p:nvGrpSpPr>
          <p:cNvPr id="2" name="Group 44"/>
          <p:cNvGrpSpPr>
            <a:grpSpLocks/>
          </p:cNvGrpSpPr>
          <p:nvPr/>
        </p:nvGrpSpPr>
        <p:grpSpPr bwMode="auto">
          <a:xfrm>
            <a:off x="1873250" y="4105275"/>
            <a:ext cx="5522913" cy="700088"/>
            <a:chOff x="1328" y="2586"/>
            <a:chExt cx="3913" cy="441"/>
          </a:xfrm>
        </p:grpSpPr>
        <p:sp>
          <p:nvSpPr>
            <p:cNvPr id="41016" name="Line 45"/>
            <p:cNvSpPr>
              <a:spLocks noChangeShapeType="1"/>
            </p:cNvSpPr>
            <p:nvPr/>
          </p:nvSpPr>
          <p:spPr bwMode="invGray">
            <a:xfrm>
              <a:off x="1328" y="2586"/>
              <a:ext cx="18" cy="394"/>
            </a:xfrm>
            <a:prstGeom prst="line">
              <a:avLst/>
            </a:prstGeom>
            <a:noFill/>
            <a:ln w="38100">
              <a:solidFill>
                <a:srgbClr val="96E3F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Freeform 46"/>
            <p:cNvSpPr>
              <a:spLocks/>
            </p:cNvSpPr>
            <p:nvPr/>
          </p:nvSpPr>
          <p:spPr bwMode="invGray">
            <a:xfrm>
              <a:off x="1346" y="2933"/>
              <a:ext cx="3895" cy="94"/>
            </a:xfrm>
            <a:custGeom>
              <a:avLst/>
              <a:gdLst>
                <a:gd name="T0" fmla="*/ 0 w 3895"/>
                <a:gd name="T1" fmla="*/ 64 h 94"/>
                <a:gd name="T2" fmla="*/ 28 w 3895"/>
                <a:gd name="T3" fmla="*/ 55 h 94"/>
                <a:gd name="T4" fmla="*/ 147 w 3895"/>
                <a:gd name="T5" fmla="*/ 46 h 94"/>
                <a:gd name="T6" fmla="*/ 165 w 3895"/>
                <a:gd name="T7" fmla="*/ 27 h 94"/>
                <a:gd name="T8" fmla="*/ 192 w 3895"/>
                <a:gd name="T9" fmla="*/ 18 h 94"/>
                <a:gd name="T10" fmla="*/ 494 w 3895"/>
                <a:gd name="T11" fmla="*/ 27 h 94"/>
                <a:gd name="T12" fmla="*/ 905 w 3895"/>
                <a:gd name="T13" fmla="*/ 55 h 94"/>
                <a:gd name="T14" fmla="*/ 1088 w 3895"/>
                <a:gd name="T15" fmla="*/ 82 h 94"/>
                <a:gd name="T16" fmla="*/ 1116 w 3895"/>
                <a:gd name="T17" fmla="*/ 91 h 94"/>
                <a:gd name="T18" fmla="*/ 1171 w 3895"/>
                <a:gd name="T19" fmla="*/ 55 h 94"/>
                <a:gd name="T20" fmla="*/ 1244 w 3895"/>
                <a:gd name="T21" fmla="*/ 9 h 94"/>
                <a:gd name="T22" fmla="*/ 1271 w 3895"/>
                <a:gd name="T23" fmla="*/ 0 h 94"/>
                <a:gd name="T24" fmla="*/ 1399 w 3895"/>
                <a:gd name="T25" fmla="*/ 37 h 94"/>
                <a:gd name="T26" fmla="*/ 1783 w 3895"/>
                <a:gd name="T27" fmla="*/ 55 h 94"/>
                <a:gd name="T28" fmla="*/ 1993 w 3895"/>
                <a:gd name="T29" fmla="*/ 27 h 94"/>
                <a:gd name="T30" fmla="*/ 2158 w 3895"/>
                <a:gd name="T31" fmla="*/ 55 h 94"/>
                <a:gd name="T32" fmla="*/ 2268 w 3895"/>
                <a:gd name="T33" fmla="*/ 9 h 94"/>
                <a:gd name="T34" fmla="*/ 2844 w 3895"/>
                <a:gd name="T35" fmla="*/ 46 h 94"/>
                <a:gd name="T36" fmla="*/ 3502 w 3895"/>
                <a:gd name="T37" fmla="*/ 37 h 94"/>
                <a:gd name="T38" fmla="*/ 3648 w 3895"/>
                <a:gd name="T39" fmla="*/ 64 h 94"/>
                <a:gd name="T40" fmla="*/ 3813 w 3895"/>
                <a:gd name="T41" fmla="*/ 18 h 94"/>
                <a:gd name="T42" fmla="*/ 3886 w 3895"/>
                <a:gd name="T43" fmla="*/ 27 h 94"/>
                <a:gd name="T44" fmla="*/ 3859 w 3895"/>
                <a:gd name="T45" fmla="*/ 37 h 94"/>
                <a:gd name="T46" fmla="*/ 3840 w 3895"/>
                <a:gd name="T47" fmla="*/ 3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95"/>
                <a:gd name="T73" fmla="*/ 0 h 94"/>
                <a:gd name="T74" fmla="*/ 3895 w 3895"/>
                <a:gd name="T75" fmla="*/ 94 h 9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95" h="94">
                  <a:moveTo>
                    <a:pt x="0" y="64"/>
                  </a:moveTo>
                  <a:cubicBezTo>
                    <a:pt x="9" y="61"/>
                    <a:pt x="18" y="56"/>
                    <a:pt x="28" y="55"/>
                  </a:cubicBezTo>
                  <a:cubicBezTo>
                    <a:pt x="67" y="50"/>
                    <a:pt x="108" y="54"/>
                    <a:pt x="147" y="46"/>
                  </a:cubicBezTo>
                  <a:cubicBezTo>
                    <a:pt x="156" y="44"/>
                    <a:pt x="158" y="32"/>
                    <a:pt x="165" y="27"/>
                  </a:cubicBezTo>
                  <a:cubicBezTo>
                    <a:pt x="173" y="22"/>
                    <a:pt x="183" y="21"/>
                    <a:pt x="192" y="18"/>
                  </a:cubicBezTo>
                  <a:cubicBezTo>
                    <a:pt x="315" y="42"/>
                    <a:pt x="320" y="35"/>
                    <a:pt x="494" y="27"/>
                  </a:cubicBezTo>
                  <a:cubicBezTo>
                    <a:pt x="631" y="39"/>
                    <a:pt x="767" y="30"/>
                    <a:pt x="905" y="55"/>
                  </a:cubicBezTo>
                  <a:cubicBezTo>
                    <a:pt x="966" y="66"/>
                    <a:pt x="1088" y="82"/>
                    <a:pt x="1088" y="82"/>
                  </a:cubicBezTo>
                  <a:cubicBezTo>
                    <a:pt x="1097" y="85"/>
                    <a:pt x="1107" y="94"/>
                    <a:pt x="1116" y="91"/>
                  </a:cubicBezTo>
                  <a:cubicBezTo>
                    <a:pt x="1137" y="84"/>
                    <a:pt x="1171" y="55"/>
                    <a:pt x="1171" y="55"/>
                  </a:cubicBezTo>
                  <a:cubicBezTo>
                    <a:pt x="1199" y="11"/>
                    <a:pt x="1178" y="31"/>
                    <a:pt x="1244" y="9"/>
                  </a:cubicBezTo>
                  <a:cubicBezTo>
                    <a:pt x="1253" y="6"/>
                    <a:pt x="1271" y="0"/>
                    <a:pt x="1271" y="0"/>
                  </a:cubicBezTo>
                  <a:cubicBezTo>
                    <a:pt x="1313" y="8"/>
                    <a:pt x="1358" y="33"/>
                    <a:pt x="1399" y="37"/>
                  </a:cubicBezTo>
                  <a:cubicBezTo>
                    <a:pt x="1441" y="41"/>
                    <a:pt x="1759" y="54"/>
                    <a:pt x="1783" y="55"/>
                  </a:cubicBezTo>
                  <a:cubicBezTo>
                    <a:pt x="1894" y="49"/>
                    <a:pt x="1914" y="56"/>
                    <a:pt x="1993" y="27"/>
                  </a:cubicBezTo>
                  <a:cubicBezTo>
                    <a:pt x="2134" y="48"/>
                    <a:pt x="2079" y="36"/>
                    <a:pt x="2158" y="55"/>
                  </a:cubicBezTo>
                  <a:cubicBezTo>
                    <a:pt x="2199" y="42"/>
                    <a:pt x="2229" y="22"/>
                    <a:pt x="2268" y="9"/>
                  </a:cubicBezTo>
                  <a:cubicBezTo>
                    <a:pt x="2459" y="30"/>
                    <a:pt x="2652" y="34"/>
                    <a:pt x="2844" y="46"/>
                  </a:cubicBezTo>
                  <a:cubicBezTo>
                    <a:pt x="3063" y="24"/>
                    <a:pt x="3282" y="23"/>
                    <a:pt x="3502" y="37"/>
                  </a:cubicBezTo>
                  <a:cubicBezTo>
                    <a:pt x="3550" y="49"/>
                    <a:pt x="3648" y="64"/>
                    <a:pt x="3648" y="64"/>
                  </a:cubicBezTo>
                  <a:cubicBezTo>
                    <a:pt x="3706" y="54"/>
                    <a:pt x="3758" y="36"/>
                    <a:pt x="3813" y="18"/>
                  </a:cubicBezTo>
                  <a:cubicBezTo>
                    <a:pt x="3837" y="21"/>
                    <a:pt x="3863" y="18"/>
                    <a:pt x="3886" y="27"/>
                  </a:cubicBezTo>
                  <a:cubicBezTo>
                    <a:pt x="3895" y="31"/>
                    <a:pt x="3868" y="35"/>
                    <a:pt x="3859" y="37"/>
                  </a:cubicBezTo>
                  <a:cubicBezTo>
                    <a:pt x="3853" y="38"/>
                    <a:pt x="3846" y="37"/>
                    <a:pt x="3840" y="37"/>
                  </a:cubicBezTo>
                </a:path>
              </a:pathLst>
            </a:custGeom>
            <a:noFill/>
            <a:ln w="38100" cmpd="sng">
              <a:solidFill>
                <a:srgbClr val="96E3F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47"/>
          <p:cNvGrpSpPr>
            <a:grpSpLocks/>
          </p:cNvGrpSpPr>
          <p:nvPr/>
        </p:nvGrpSpPr>
        <p:grpSpPr bwMode="auto">
          <a:xfrm>
            <a:off x="1885950" y="5426075"/>
            <a:ext cx="5457825" cy="569913"/>
            <a:chOff x="1408" y="3291"/>
            <a:chExt cx="3867" cy="359"/>
          </a:xfrm>
        </p:grpSpPr>
        <p:sp>
          <p:nvSpPr>
            <p:cNvPr id="41014" name="Line 48"/>
            <p:cNvSpPr>
              <a:spLocks noChangeShapeType="1"/>
            </p:cNvSpPr>
            <p:nvPr/>
          </p:nvSpPr>
          <p:spPr bwMode="white">
            <a:xfrm>
              <a:off x="1408" y="3291"/>
              <a:ext cx="46" cy="348"/>
            </a:xfrm>
            <a:prstGeom prst="line">
              <a:avLst/>
            </a:prstGeom>
            <a:noFill/>
            <a:ln w="38100">
              <a:solidFill>
                <a:srgbClr val="EA88D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Freeform 49"/>
            <p:cNvSpPr>
              <a:spLocks/>
            </p:cNvSpPr>
            <p:nvPr/>
          </p:nvSpPr>
          <p:spPr bwMode="white">
            <a:xfrm>
              <a:off x="1454" y="3603"/>
              <a:ext cx="3821" cy="47"/>
            </a:xfrm>
            <a:custGeom>
              <a:avLst/>
              <a:gdLst>
                <a:gd name="T0" fmla="*/ 0 w 3821"/>
                <a:gd name="T1" fmla="*/ 27 h 47"/>
                <a:gd name="T2" fmla="*/ 91 w 3821"/>
                <a:gd name="T3" fmla="*/ 45 h 47"/>
                <a:gd name="T4" fmla="*/ 210 w 3821"/>
                <a:gd name="T5" fmla="*/ 9 h 47"/>
                <a:gd name="T6" fmla="*/ 887 w 3821"/>
                <a:gd name="T7" fmla="*/ 45 h 47"/>
                <a:gd name="T8" fmla="*/ 2194 w 3821"/>
                <a:gd name="T9" fmla="*/ 0 h 47"/>
                <a:gd name="T10" fmla="*/ 3821 w 3821"/>
                <a:gd name="T11" fmla="*/ 36 h 47"/>
                <a:gd name="T12" fmla="*/ 3794 w 3821"/>
                <a:gd name="T13" fmla="*/ 27 h 47"/>
                <a:gd name="T14" fmla="*/ 0 60000 65536"/>
                <a:gd name="T15" fmla="*/ 0 60000 65536"/>
                <a:gd name="T16" fmla="*/ 0 60000 65536"/>
                <a:gd name="T17" fmla="*/ 0 60000 65536"/>
                <a:gd name="T18" fmla="*/ 0 60000 65536"/>
                <a:gd name="T19" fmla="*/ 0 60000 65536"/>
                <a:gd name="T20" fmla="*/ 0 60000 65536"/>
                <a:gd name="T21" fmla="*/ 0 w 3821"/>
                <a:gd name="T22" fmla="*/ 0 h 47"/>
                <a:gd name="T23" fmla="*/ 3821 w 3821"/>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21" h="47">
                  <a:moveTo>
                    <a:pt x="0" y="27"/>
                  </a:moveTo>
                  <a:cubicBezTo>
                    <a:pt x="30" y="33"/>
                    <a:pt x="61" y="39"/>
                    <a:pt x="91" y="45"/>
                  </a:cubicBezTo>
                  <a:cubicBezTo>
                    <a:pt x="103" y="47"/>
                    <a:pt x="182" y="16"/>
                    <a:pt x="210" y="9"/>
                  </a:cubicBezTo>
                  <a:cubicBezTo>
                    <a:pt x="438" y="15"/>
                    <a:pt x="660" y="34"/>
                    <a:pt x="887" y="45"/>
                  </a:cubicBezTo>
                  <a:cubicBezTo>
                    <a:pt x="1324" y="36"/>
                    <a:pt x="1758" y="25"/>
                    <a:pt x="2194" y="0"/>
                  </a:cubicBezTo>
                  <a:cubicBezTo>
                    <a:pt x="2737" y="12"/>
                    <a:pt x="3276" y="30"/>
                    <a:pt x="3821" y="36"/>
                  </a:cubicBezTo>
                  <a:cubicBezTo>
                    <a:pt x="3812" y="33"/>
                    <a:pt x="3794" y="27"/>
                    <a:pt x="3794" y="27"/>
                  </a:cubicBezTo>
                </a:path>
              </a:pathLst>
            </a:custGeom>
            <a:noFill/>
            <a:ln w="38100" cmpd="sng">
              <a:solidFill>
                <a:srgbClr val="EA88D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 name="Group 50"/>
          <p:cNvGrpSpPr>
            <a:grpSpLocks/>
          </p:cNvGrpSpPr>
          <p:nvPr/>
        </p:nvGrpSpPr>
        <p:grpSpPr bwMode="auto">
          <a:xfrm>
            <a:off x="1847850" y="2654300"/>
            <a:ext cx="5548313" cy="754063"/>
            <a:chOff x="1371" y="1527"/>
            <a:chExt cx="3932" cy="475"/>
          </a:xfrm>
        </p:grpSpPr>
        <p:sp>
          <p:nvSpPr>
            <p:cNvPr id="41012" name="Line 51"/>
            <p:cNvSpPr>
              <a:spLocks noChangeShapeType="1"/>
            </p:cNvSpPr>
            <p:nvPr/>
          </p:nvSpPr>
          <p:spPr bwMode="grayWhite">
            <a:xfrm>
              <a:off x="1371" y="1527"/>
              <a:ext cx="110" cy="475"/>
            </a:xfrm>
            <a:prstGeom prst="line">
              <a:avLst/>
            </a:prstGeom>
            <a:noFill/>
            <a:ln w="38100">
              <a:solidFill>
                <a:srgbClr val="88FCCA"/>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Freeform 52"/>
            <p:cNvSpPr>
              <a:spLocks/>
            </p:cNvSpPr>
            <p:nvPr/>
          </p:nvSpPr>
          <p:spPr bwMode="grayWhite">
            <a:xfrm>
              <a:off x="1481" y="1765"/>
              <a:ext cx="3822" cy="237"/>
            </a:xfrm>
            <a:custGeom>
              <a:avLst/>
              <a:gdLst>
                <a:gd name="T0" fmla="*/ 0 w 3822"/>
                <a:gd name="T1" fmla="*/ 237 h 237"/>
                <a:gd name="T2" fmla="*/ 101 w 3822"/>
                <a:gd name="T3" fmla="*/ 219 h 237"/>
                <a:gd name="T4" fmla="*/ 156 w 3822"/>
                <a:gd name="T5" fmla="*/ 201 h 237"/>
                <a:gd name="T6" fmla="*/ 247 w 3822"/>
                <a:gd name="T7" fmla="*/ 137 h 237"/>
                <a:gd name="T8" fmla="*/ 311 w 3822"/>
                <a:gd name="T9" fmla="*/ 109 h 237"/>
                <a:gd name="T10" fmla="*/ 421 w 3822"/>
                <a:gd name="T11" fmla="*/ 192 h 237"/>
                <a:gd name="T12" fmla="*/ 476 w 3822"/>
                <a:gd name="T13" fmla="*/ 219 h 237"/>
                <a:gd name="T14" fmla="*/ 585 w 3822"/>
                <a:gd name="T15" fmla="*/ 201 h 237"/>
                <a:gd name="T16" fmla="*/ 631 w 3822"/>
                <a:gd name="T17" fmla="*/ 173 h 237"/>
                <a:gd name="T18" fmla="*/ 677 w 3822"/>
                <a:gd name="T19" fmla="*/ 137 h 237"/>
                <a:gd name="T20" fmla="*/ 750 w 3822"/>
                <a:gd name="T21" fmla="*/ 91 h 237"/>
                <a:gd name="T22" fmla="*/ 841 w 3822"/>
                <a:gd name="T23" fmla="*/ 146 h 237"/>
                <a:gd name="T24" fmla="*/ 1015 w 3822"/>
                <a:gd name="T25" fmla="*/ 219 h 237"/>
                <a:gd name="T26" fmla="*/ 1106 w 3822"/>
                <a:gd name="T27" fmla="*/ 210 h 237"/>
                <a:gd name="T28" fmla="*/ 1134 w 3822"/>
                <a:gd name="T29" fmla="*/ 164 h 237"/>
                <a:gd name="T30" fmla="*/ 1180 w 3822"/>
                <a:gd name="T31" fmla="*/ 128 h 237"/>
                <a:gd name="T32" fmla="*/ 1253 w 3822"/>
                <a:gd name="T33" fmla="*/ 109 h 237"/>
                <a:gd name="T34" fmla="*/ 1399 w 3822"/>
                <a:gd name="T35" fmla="*/ 182 h 237"/>
                <a:gd name="T36" fmla="*/ 1481 w 3822"/>
                <a:gd name="T37" fmla="*/ 210 h 237"/>
                <a:gd name="T38" fmla="*/ 1536 w 3822"/>
                <a:gd name="T39" fmla="*/ 192 h 237"/>
                <a:gd name="T40" fmla="*/ 1564 w 3822"/>
                <a:gd name="T41" fmla="*/ 182 h 237"/>
                <a:gd name="T42" fmla="*/ 1618 w 3822"/>
                <a:gd name="T43" fmla="*/ 109 h 237"/>
                <a:gd name="T44" fmla="*/ 1765 w 3822"/>
                <a:gd name="T45" fmla="*/ 82 h 237"/>
                <a:gd name="T46" fmla="*/ 1920 w 3822"/>
                <a:gd name="T47" fmla="*/ 137 h 237"/>
                <a:gd name="T48" fmla="*/ 1975 w 3822"/>
                <a:gd name="T49" fmla="*/ 118 h 237"/>
                <a:gd name="T50" fmla="*/ 2048 w 3822"/>
                <a:gd name="T51" fmla="*/ 73 h 237"/>
                <a:gd name="T52" fmla="*/ 2185 w 3822"/>
                <a:gd name="T53" fmla="*/ 36 h 237"/>
                <a:gd name="T54" fmla="*/ 2377 w 3822"/>
                <a:gd name="T55" fmla="*/ 91 h 237"/>
                <a:gd name="T56" fmla="*/ 2551 w 3822"/>
                <a:gd name="T57" fmla="*/ 54 h 237"/>
                <a:gd name="T58" fmla="*/ 2578 w 3822"/>
                <a:gd name="T59" fmla="*/ 36 h 237"/>
                <a:gd name="T60" fmla="*/ 2633 w 3822"/>
                <a:gd name="T61" fmla="*/ 18 h 237"/>
                <a:gd name="T62" fmla="*/ 2789 w 3822"/>
                <a:gd name="T63" fmla="*/ 27 h 237"/>
                <a:gd name="T64" fmla="*/ 2844 w 3822"/>
                <a:gd name="T65" fmla="*/ 45 h 237"/>
                <a:gd name="T66" fmla="*/ 2990 w 3822"/>
                <a:gd name="T67" fmla="*/ 45 h 237"/>
                <a:gd name="T68" fmla="*/ 3164 w 3822"/>
                <a:gd name="T69" fmla="*/ 0 h 237"/>
                <a:gd name="T70" fmla="*/ 3447 w 3822"/>
                <a:gd name="T71" fmla="*/ 36 h 237"/>
                <a:gd name="T72" fmla="*/ 3557 w 3822"/>
                <a:gd name="T73" fmla="*/ 73 h 237"/>
                <a:gd name="T74" fmla="*/ 3822 w 3822"/>
                <a:gd name="T75" fmla="*/ 64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22"/>
                <a:gd name="T115" fmla="*/ 0 h 237"/>
                <a:gd name="T116" fmla="*/ 3822 w 3822"/>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22" h="237">
                  <a:moveTo>
                    <a:pt x="0" y="237"/>
                  </a:moveTo>
                  <a:cubicBezTo>
                    <a:pt x="34" y="230"/>
                    <a:pt x="68" y="227"/>
                    <a:pt x="101" y="219"/>
                  </a:cubicBezTo>
                  <a:cubicBezTo>
                    <a:pt x="120" y="214"/>
                    <a:pt x="156" y="201"/>
                    <a:pt x="156" y="201"/>
                  </a:cubicBezTo>
                  <a:cubicBezTo>
                    <a:pt x="182" y="174"/>
                    <a:pt x="212" y="149"/>
                    <a:pt x="247" y="137"/>
                  </a:cubicBezTo>
                  <a:cubicBezTo>
                    <a:pt x="275" y="107"/>
                    <a:pt x="269" y="95"/>
                    <a:pt x="311" y="109"/>
                  </a:cubicBezTo>
                  <a:cubicBezTo>
                    <a:pt x="383" y="169"/>
                    <a:pt x="346" y="142"/>
                    <a:pt x="421" y="192"/>
                  </a:cubicBezTo>
                  <a:cubicBezTo>
                    <a:pt x="438" y="203"/>
                    <a:pt x="459" y="208"/>
                    <a:pt x="476" y="219"/>
                  </a:cubicBezTo>
                  <a:cubicBezTo>
                    <a:pt x="483" y="218"/>
                    <a:pt x="561" y="215"/>
                    <a:pt x="585" y="201"/>
                  </a:cubicBezTo>
                  <a:cubicBezTo>
                    <a:pt x="647" y="163"/>
                    <a:pt x="557" y="198"/>
                    <a:pt x="631" y="173"/>
                  </a:cubicBezTo>
                  <a:cubicBezTo>
                    <a:pt x="668" y="117"/>
                    <a:pt x="626" y="168"/>
                    <a:pt x="677" y="137"/>
                  </a:cubicBezTo>
                  <a:cubicBezTo>
                    <a:pt x="706" y="119"/>
                    <a:pt x="712" y="103"/>
                    <a:pt x="750" y="91"/>
                  </a:cubicBezTo>
                  <a:cubicBezTo>
                    <a:pt x="788" y="104"/>
                    <a:pt x="803" y="133"/>
                    <a:pt x="841" y="146"/>
                  </a:cubicBezTo>
                  <a:cubicBezTo>
                    <a:pt x="893" y="195"/>
                    <a:pt x="950" y="197"/>
                    <a:pt x="1015" y="219"/>
                  </a:cubicBezTo>
                  <a:cubicBezTo>
                    <a:pt x="1045" y="216"/>
                    <a:pt x="1076" y="217"/>
                    <a:pt x="1106" y="210"/>
                  </a:cubicBezTo>
                  <a:cubicBezTo>
                    <a:pt x="1128" y="205"/>
                    <a:pt x="1127" y="179"/>
                    <a:pt x="1134" y="164"/>
                  </a:cubicBezTo>
                  <a:cubicBezTo>
                    <a:pt x="1150" y="131"/>
                    <a:pt x="1148" y="138"/>
                    <a:pt x="1180" y="128"/>
                  </a:cubicBezTo>
                  <a:cubicBezTo>
                    <a:pt x="1206" y="101"/>
                    <a:pt x="1217" y="97"/>
                    <a:pt x="1253" y="109"/>
                  </a:cubicBezTo>
                  <a:cubicBezTo>
                    <a:pt x="1291" y="149"/>
                    <a:pt x="1347" y="163"/>
                    <a:pt x="1399" y="182"/>
                  </a:cubicBezTo>
                  <a:cubicBezTo>
                    <a:pt x="1426" y="192"/>
                    <a:pt x="1481" y="210"/>
                    <a:pt x="1481" y="210"/>
                  </a:cubicBezTo>
                  <a:cubicBezTo>
                    <a:pt x="1499" y="204"/>
                    <a:pt x="1518" y="198"/>
                    <a:pt x="1536" y="192"/>
                  </a:cubicBezTo>
                  <a:cubicBezTo>
                    <a:pt x="1545" y="189"/>
                    <a:pt x="1564" y="182"/>
                    <a:pt x="1564" y="182"/>
                  </a:cubicBezTo>
                  <a:cubicBezTo>
                    <a:pt x="1581" y="157"/>
                    <a:pt x="1591" y="123"/>
                    <a:pt x="1618" y="109"/>
                  </a:cubicBezTo>
                  <a:cubicBezTo>
                    <a:pt x="1665" y="85"/>
                    <a:pt x="1713" y="87"/>
                    <a:pt x="1765" y="82"/>
                  </a:cubicBezTo>
                  <a:cubicBezTo>
                    <a:pt x="1821" y="101"/>
                    <a:pt x="1859" y="125"/>
                    <a:pt x="1920" y="137"/>
                  </a:cubicBezTo>
                  <a:cubicBezTo>
                    <a:pt x="1929" y="134"/>
                    <a:pt x="1966" y="123"/>
                    <a:pt x="1975" y="118"/>
                  </a:cubicBezTo>
                  <a:cubicBezTo>
                    <a:pt x="2004" y="103"/>
                    <a:pt x="2016" y="84"/>
                    <a:pt x="2048" y="73"/>
                  </a:cubicBezTo>
                  <a:cubicBezTo>
                    <a:pt x="2086" y="33"/>
                    <a:pt x="2127" y="42"/>
                    <a:pt x="2185" y="36"/>
                  </a:cubicBezTo>
                  <a:cubicBezTo>
                    <a:pt x="2251" y="49"/>
                    <a:pt x="2312" y="75"/>
                    <a:pt x="2377" y="91"/>
                  </a:cubicBezTo>
                  <a:cubicBezTo>
                    <a:pt x="2431" y="85"/>
                    <a:pt x="2501" y="80"/>
                    <a:pt x="2551" y="54"/>
                  </a:cubicBezTo>
                  <a:cubicBezTo>
                    <a:pt x="2561" y="49"/>
                    <a:pt x="2568" y="40"/>
                    <a:pt x="2578" y="36"/>
                  </a:cubicBezTo>
                  <a:cubicBezTo>
                    <a:pt x="2596" y="28"/>
                    <a:pt x="2633" y="18"/>
                    <a:pt x="2633" y="18"/>
                  </a:cubicBezTo>
                  <a:cubicBezTo>
                    <a:pt x="2685" y="21"/>
                    <a:pt x="2737" y="20"/>
                    <a:pt x="2789" y="27"/>
                  </a:cubicBezTo>
                  <a:cubicBezTo>
                    <a:pt x="2808" y="29"/>
                    <a:pt x="2844" y="45"/>
                    <a:pt x="2844" y="45"/>
                  </a:cubicBezTo>
                  <a:cubicBezTo>
                    <a:pt x="2880" y="83"/>
                    <a:pt x="2942" y="53"/>
                    <a:pt x="2990" y="45"/>
                  </a:cubicBezTo>
                  <a:cubicBezTo>
                    <a:pt x="3051" y="25"/>
                    <a:pt x="3101" y="9"/>
                    <a:pt x="3164" y="0"/>
                  </a:cubicBezTo>
                  <a:cubicBezTo>
                    <a:pt x="3297" y="27"/>
                    <a:pt x="3270" y="27"/>
                    <a:pt x="3447" y="36"/>
                  </a:cubicBezTo>
                  <a:cubicBezTo>
                    <a:pt x="3484" y="48"/>
                    <a:pt x="3520" y="61"/>
                    <a:pt x="3557" y="73"/>
                  </a:cubicBezTo>
                  <a:cubicBezTo>
                    <a:pt x="3785" y="63"/>
                    <a:pt x="3697" y="64"/>
                    <a:pt x="3822" y="64"/>
                  </a:cubicBezTo>
                </a:path>
              </a:pathLst>
            </a:custGeom>
            <a:noFill/>
            <a:ln w="38100" cmpd="sng">
              <a:solidFill>
                <a:srgbClr val="88FCCA"/>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007" name="Text Box 53"/>
          <p:cNvSpPr txBox="1">
            <a:spLocks noChangeArrowheads="1"/>
          </p:cNvSpPr>
          <p:nvPr/>
        </p:nvSpPr>
        <p:spPr bwMode="auto">
          <a:xfrm>
            <a:off x="4044950" y="6461125"/>
            <a:ext cx="1182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2000">
                <a:latin typeface="Arial Narrow" pitchFamily="34" charset="0"/>
              </a:rPr>
              <a:t>Patient Age</a:t>
            </a:r>
          </a:p>
        </p:txBody>
      </p:sp>
      <p:sp>
        <p:nvSpPr>
          <p:cNvPr id="41008" name="Line 54"/>
          <p:cNvSpPr>
            <a:spLocks noChangeShapeType="1"/>
          </p:cNvSpPr>
          <p:nvPr/>
        </p:nvSpPr>
        <p:spPr bwMode="auto">
          <a:xfrm>
            <a:off x="7791450" y="6143625"/>
            <a:ext cx="0" cy="444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11" name="Text Box 55"/>
          <p:cNvSpPr txBox="1">
            <a:spLocks noChangeArrowheads="1"/>
          </p:cNvSpPr>
          <p:nvPr/>
        </p:nvSpPr>
        <p:spPr bwMode="auto">
          <a:xfrm>
            <a:off x="7162800" y="3200400"/>
            <a:ext cx="19812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a:r>
              <a:rPr lang="en-US" altLang="en-US"/>
              <a:t>Reduction </a:t>
            </a:r>
            <a:br>
              <a:rPr lang="en-US" altLang="en-US"/>
            </a:br>
            <a:r>
              <a:rPr lang="en-US" altLang="en-US"/>
              <a:t>of both </a:t>
            </a:r>
            <a:br>
              <a:rPr lang="en-US" altLang="en-US"/>
            </a:br>
            <a:r>
              <a:rPr lang="en-US" altLang="en-US"/>
              <a:t>micro- and macro-</a:t>
            </a:r>
          </a:p>
          <a:p>
            <a:pPr algn="r"/>
            <a:r>
              <a:rPr lang="en-US" altLang="en-US"/>
              <a:t>vascular </a:t>
            </a:r>
          </a:p>
          <a:p>
            <a:pPr algn="r"/>
            <a:r>
              <a:rPr lang="en-US" altLang="en-US"/>
              <a:t>event </a:t>
            </a:r>
            <a:br>
              <a:rPr lang="en-US" altLang="en-US"/>
            </a:br>
            <a:r>
              <a:rPr lang="en-US" altLang="en-US"/>
              <a:t>rates </a:t>
            </a:r>
            <a:br>
              <a:rPr lang="en-US" altLang="en-US"/>
            </a:br>
            <a:r>
              <a:rPr lang="en-US" altLang="en-US"/>
              <a:t>…by 75%!</a:t>
            </a:r>
            <a:endParaRPr lang="en-US" altLang="en-US">
              <a:latin typeface="Arial Narrow" pitchFamily="34" charset="0"/>
            </a:endParaRPr>
          </a:p>
        </p:txBody>
      </p:sp>
      <p:sp>
        <p:nvSpPr>
          <p:cNvPr id="41010" name="AutoShape 56"/>
          <p:cNvSpPr>
            <a:spLocks/>
          </p:cNvSpPr>
          <p:nvPr/>
        </p:nvSpPr>
        <p:spPr bwMode="auto">
          <a:xfrm>
            <a:off x="7450138" y="3048000"/>
            <a:ext cx="271462" cy="2971800"/>
          </a:xfrm>
          <a:prstGeom prst="rightBrace">
            <a:avLst>
              <a:gd name="adj1" fmla="val 91228"/>
              <a:gd name="adj2" fmla="val 50000"/>
            </a:avLst>
          </a:prstGeom>
          <a:noFill/>
          <a:ln w="31750">
            <a:solidFill>
              <a:srgbClr val="FBC93D"/>
            </a:solidFill>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altLang="en-US">
              <a:latin typeface="Rockwell" pitchFamily="18" charset="0"/>
            </a:endParaRPr>
          </a:p>
        </p:txBody>
      </p:sp>
      <p:sp>
        <p:nvSpPr>
          <p:cNvPr id="41011" name="Text Box 57"/>
          <p:cNvSpPr txBox="1">
            <a:spLocks noChangeArrowheads="1"/>
          </p:cNvSpPr>
          <p:nvPr/>
        </p:nvSpPr>
        <p:spPr bwMode="auto">
          <a:xfrm>
            <a:off x="3733800" y="1447800"/>
            <a:ext cx="54102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en-US" sz="1200"/>
              <a:t>lGæde P, Vedel P, Larsen N, Jensen GVH</a:t>
            </a:r>
            <a:r>
              <a:rPr lang="en-US" altLang="en-US"/>
              <a:t>, </a:t>
            </a:r>
            <a:r>
              <a:rPr lang="en-US" altLang="en-US" sz="1200"/>
              <a:t>Parving H-H,</a:t>
            </a:r>
            <a:r>
              <a:rPr lang="en-US" altLang="en-US"/>
              <a:t> </a:t>
            </a:r>
            <a:r>
              <a:rPr lang="en-US" altLang="en-US" sz="1200"/>
              <a:t>Pedersen O. Multifactorial intervention and cardiovascular disease in patients with type 2 diabetes. </a:t>
            </a:r>
            <a:r>
              <a:rPr lang="en-US" altLang="en-US" sz="1200" i="1"/>
              <a:t>N Engl J Med</a:t>
            </a:r>
            <a:r>
              <a:rPr lang="en-US" altLang="en-US" sz="1200"/>
              <a:t>. 2003;348:383-393.</a:t>
            </a:r>
            <a:r>
              <a:rPr lang="en-US" altLang="en-US" sz="1400"/>
              <a:t> </a:t>
            </a:r>
          </a:p>
          <a:p>
            <a:pPr algn="ctr" eaLnBrk="1" hangingPunct="1">
              <a:spcBef>
                <a:spcPct val="50000"/>
              </a:spcBef>
            </a:pPr>
            <a:endParaRPr lang="en-US" altLang="en-US" sz="1400"/>
          </a:p>
        </p:txBody>
      </p:sp>
    </p:spTree>
    <p:extLst>
      <p:ext uri="{BB962C8B-B14F-4D97-AF65-F5344CB8AC3E}">
        <p14:creationId xmlns:p14="http://schemas.microsoft.com/office/powerpoint/2010/main" val="4246808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0711"/>
                                        </p:tgtEl>
                                        <p:attrNameLst>
                                          <p:attrName>style.visibility</p:attrName>
                                        </p:attrNameLst>
                                      </p:cBhvr>
                                      <p:to>
                                        <p:strVal val="visible"/>
                                      </p:to>
                                    </p:set>
                                    <p:animEffect transition="in" filter="dissolve">
                                      <p:cBhvr>
                                        <p:cTn id="22" dur="500"/>
                                        <p:tgtEl>
                                          <p:spTgt spid="70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1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685800"/>
            <a:ext cx="624046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6"/>
          <p:cNvSpPr>
            <a:spLocks noChangeArrowheads="1"/>
          </p:cNvSpPr>
          <p:nvPr/>
        </p:nvSpPr>
        <p:spPr bwMode="auto">
          <a:xfrm>
            <a:off x="2819400" y="6248400"/>
            <a:ext cx="362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i="1">
                <a:latin typeface="Rockwell" pitchFamily="18" charset="0"/>
              </a:rPr>
              <a:t>Clinical Diabetes.</a:t>
            </a:r>
            <a:r>
              <a:rPr lang="en-US" altLang="en-US">
                <a:latin typeface="Rockwell" pitchFamily="18" charset="0"/>
              </a:rPr>
              <a:t> 23(2):78-86, 2005.</a:t>
            </a:r>
          </a:p>
        </p:txBody>
      </p:sp>
      <p:sp>
        <p:nvSpPr>
          <p:cNvPr id="4" name="Oval 3"/>
          <p:cNvSpPr/>
          <p:nvPr/>
        </p:nvSpPr>
        <p:spPr>
          <a:xfrm>
            <a:off x="5214938" y="2500313"/>
            <a:ext cx="714375" cy="500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5" name="Rounded Rectangle 4"/>
          <p:cNvSpPr/>
          <p:nvPr/>
        </p:nvSpPr>
        <p:spPr>
          <a:xfrm>
            <a:off x="5000625" y="328612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000625" y="4143375"/>
            <a:ext cx="1143000" cy="4286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6429375" y="2500313"/>
            <a:ext cx="1000125" cy="21431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38443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1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3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ox(out)">
                                      <p:cBhvr>
                                        <p:cTn id="24"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1600</TotalTime>
  <Words>4675</Words>
  <Application>Microsoft Office PowerPoint</Application>
  <PresentationFormat>On-screen Show (4:3)</PresentationFormat>
  <Paragraphs>812</Paragraphs>
  <Slides>63</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65" baseType="lpstr">
      <vt:lpstr>Adjacency</vt:lpstr>
      <vt:lpstr>Chart</vt:lpstr>
      <vt:lpstr>PowerPoint Presentation</vt:lpstr>
      <vt:lpstr>Pharmacotherapy in T2DM</vt:lpstr>
      <vt:lpstr>Scope of this talk </vt:lpstr>
      <vt:lpstr>Some things I won’t cover</vt:lpstr>
      <vt:lpstr>Road Map</vt:lpstr>
      <vt:lpstr>Relative Risk of Progression of  Diabetic Complications</vt:lpstr>
      <vt:lpstr>What are the effects of treatment?</vt:lpstr>
      <vt:lpstr>Primary Objectives of Effective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بیمار 1: </vt:lpstr>
      <vt:lpstr>PowerPoint Presentation</vt:lpstr>
      <vt:lpstr>PowerPoint Presentation</vt:lpstr>
      <vt:lpstr>PowerPoint Presentation</vt:lpstr>
      <vt:lpstr>PowerPoint Presentation</vt:lpstr>
      <vt:lpstr>PowerPoint Presentation</vt:lpstr>
      <vt:lpstr>3 ماه بعد: </vt:lpstr>
      <vt:lpstr>PowerPoint Presentation</vt:lpstr>
      <vt:lpstr>بیمار 2</vt:lpstr>
      <vt:lpstr>PowerPoint Presentation</vt:lpstr>
      <vt:lpstr>بیمار 3</vt:lpstr>
      <vt:lpstr>PowerPoint Presentation</vt:lpstr>
      <vt:lpstr>PowerPoint Presentation</vt:lpstr>
      <vt:lpstr>PowerPoint Presentation</vt:lpstr>
      <vt:lpstr>بیمار 4</vt:lpstr>
      <vt:lpstr>PowerPoint Presentation</vt:lpstr>
      <vt:lpstr>PowerPoint Presentation</vt:lpstr>
      <vt:lpstr>بیمار 4</vt:lpstr>
      <vt:lpstr>PowerPoint Presentation</vt:lpstr>
      <vt:lpstr>Effects of Agents Available for T2D</vt:lpstr>
      <vt:lpstr>Effects of Agents Available for T2D</vt:lpstr>
      <vt:lpstr>PowerPoint Presentation</vt:lpstr>
      <vt:lpstr>بیمار 5 </vt:lpstr>
      <vt:lpstr>PowerPoint Presentation</vt:lpstr>
      <vt:lpstr>PowerPoint Presentation</vt:lpstr>
      <vt:lpstr>بیمار 5 </vt:lpstr>
      <vt:lpstr>Effects of Agents Available for T2D</vt:lpstr>
      <vt:lpstr>PowerPoint Presentation</vt:lpstr>
      <vt:lpstr>PowerPoint Presentation</vt:lpstr>
      <vt:lpstr>Road Map</vt:lpstr>
      <vt:lpstr>Take home message</vt:lpstr>
      <vt:lpstr>PowerPoint Presentation</vt:lpstr>
      <vt:lpstr>از توجه شما متشکرم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28</cp:revision>
  <dcterms:created xsi:type="dcterms:W3CDTF">2015-10-27T07:05:26Z</dcterms:created>
  <dcterms:modified xsi:type="dcterms:W3CDTF">2015-10-28T09:45:46Z</dcterms:modified>
</cp:coreProperties>
</file>