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526" r:id="rId3"/>
    <p:sldId id="525" r:id="rId4"/>
    <p:sldId id="334" r:id="rId5"/>
    <p:sldId id="466" r:id="rId6"/>
    <p:sldId id="374" r:id="rId7"/>
    <p:sldId id="345" r:id="rId8"/>
    <p:sldId id="477" r:id="rId9"/>
    <p:sldId id="478" r:id="rId10"/>
    <p:sldId id="343" r:id="rId11"/>
    <p:sldId id="468" r:id="rId12"/>
    <p:sldId id="360" r:id="rId13"/>
    <p:sldId id="470" r:id="rId14"/>
    <p:sldId id="472" r:id="rId15"/>
    <p:sldId id="471" r:id="rId16"/>
    <p:sldId id="473" r:id="rId17"/>
    <p:sldId id="479" r:id="rId18"/>
    <p:sldId id="404" r:id="rId19"/>
    <p:sldId id="469" r:id="rId20"/>
    <p:sldId id="521" r:id="rId21"/>
    <p:sldId id="465" r:id="rId22"/>
    <p:sldId id="482" r:id="rId23"/>
    <p:sldId id="481" r:id="rId24"/>
    <p:sldId id="527" r:id="rId25"/>
    <p:sldId id="529" r:id="rId26"/>
    <p:sldId id="494" r:id="rId27"/>
    <p:sldId id="495" r:id="rId28"/>
    <p:sldId id="496" r:id="rId29"/>
    <p:sldId id="497" r:id="rId30"/>
    <p:sldId id="498" r:id="rId31"/>
    <p:sldId id="499" r:id="rId32"/>
    <p:sldId id="500" r:id="rId33"/>
    <p:sldId id="501" r:id="rId34"/>
    <p:sldId id="502" r:id="rId35"/>
    <p:sldId id="503" r:id="rId36"/>
    <p:sldId id="504" r:id="rId37"/>
    <p:sldId id="516" r:id="rId38"/>
    <p:sldId id="346" r:id="rId39"/>
    <p:sldId id="475" r:id="rId40"/>
    <p:sldId id="348" r:id="rId41"/>
    <p:sldId id="335" r:id="rId42"/>
    <p:sldId id="476" r:id="rId43"/>
    <p:sldId id="350" r:id="rId44"/>
    <p:sldId id="349" r:id="rId45"/>
    <p:sldId id="352" r:id="rId46"/>
    <p:sldId id="405" r:id="rId47"/>
    <p:sldId id="357" r:id="rId48"/>
    <p:sldId id="361" r:id="rId49"/>
    <p:sldId id="359" r:id="rId50"/>
    <p:sldId id="461" r:id="rId51"/>
    <p:sldId id="363" r:id="rId52"/>
    <p:sldId id="358" r:id="rId53"/>
    <p:sldId id="336" r:id="rId54"/>
    <p:sldId id="364" r:id="rId55"/>
    <p:sldId id="365" r:id="rId56"/>
    <p:sldId id="340" r:id="rId57"/>
    <p:sldId id="337" r:id="rId58"/>
    <p:sldId id="406" r:id="rId59"/>
    <p:sldId id="339" r:id="rId60"/>
    <p:sldId id="338" r:id="rId61"/>
    <p:sldId id="480" r:id="rId62"/>
    <p:sldId id="356" r:id="rId63"/>
    <p:sldId id="366" r:id="rId64"/>
    <p:sldId id="463" r:id="rId65"/>
    <p:sldId id="462" r:id="rId66"/>
    <p:sldId id="341" r:id="rId67"/>
    <p:sldId id="519" r:id="rId68"/>
    <p:sldId id="353" r:id="rId69"/>
    <p:sldId id="367" r:id="rId70"/>
    <p:sldId id="505" r:id="rId71"/>
    <p:sldId id="506" r:id="rId72"/>
    <p:sldId id="530" r:id="rId73"/>
    <p:sldId id="531" r:id="rId74"/>
    <p:sldId id="532" r:id="rId75"/>
    <p:sldId id="533" r:id="rId76"/>
    <p:sldId id="534" r:id="rId77"/>
    <p:sldId id="535" r:id="rId78"/>
    <p:sldId id="325" r:id="rId79"/>
    <p:sldId id="332" r:id="rId80"/>
    <p:sldId id="536" r:id="rId81"/>
    <p:sldId id="422" r:id="rId82"/>
    <p:sldId id="297" r:id="rId83"/>
    <p:sldId id="299" r:id="rId84"/>
    <p:sldId id="298" r:id="rId85"/>
    <p:sldId id="304" r:id="rId86"/>
    <p:sldId id="424" r:id="rId87"/>
    <p:sldId id="418" r:id="rId88"/>
    <p:sldId id="301" r:id="rId89"/>
    <p:sldId id="302" r:id="rId90"/>
    <p:sldId id="420" r:id="rId91"/>
    <p:sldId id="419" r:id="rId92"/>
    <p:sldId id="368" r:id="rId93"/>
    <p:sldId id="372" r:id="rId94"/>
    <p:sldId id="375" r:id="rId95"/>
    <p:sldId id="396" r:id="rId96"/>
    <p:sldId id="397" r:id="rId97"/>
    <p:sldId id="537" r:id="rId98"/>
    <p:sldId id="538" r:id="rId99"/>
    <p:sldId id="539" r:id="rId100"/>
    <p:sldId id="540" r:id="rId101"/>
    <p:sldId id="541" r:id="rId102"/>
    <p:sldId id="542" r:id="rId103"/>
    <p:sldId id="543" r:id="rId104"/>
    <p:sldId id="544" r:id="rId105"/>
    <p:sldId id="545" r:id="rId106"/>
    <p:sldId id="546" r:id="rId107"/>
    <p:sldId id="547" r:id="rId108"/>
    <p:sldId id="548" r:id="rId109"/>
    <p:sldId id="549" r:id="rId110"/>
    <p:sldId id="550" r:id="rId111"/>
    <p:sldId id="551" r:id="rId112"/>
    <p:sldId id="552" r:id="rId113"/>
    <p:sldId id="553" r:id="rId114"/>
    <p:sldId id="554" r:id="rId115"/>
    <p:sldId id="555" r:id="rId116"/>
    <p:sldId id="556" r:id="rId117"/>
    <p:sldId id="557" r:id="rId118"/>
    <p:sldId id="558" r:id="rId119"/>
    <p:sldId id="559" r:id="rId120"/>
    <p:sldId id="560" r:id="rId121"/>
    <p:sldId id="561" r:id="rId122"/>
    <p:sldId id="562" r:id="rId123"/>
    <p:sldId id="563" r:id="rId124"/>
    <p:sldId id="564" r:id="rId1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3BD"/>
    <a:srgbClr val="0C14B4"/>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364" autoAdjust="0"/>
  </p:normalViewPr>
  <p:slideViewPr>
    <p:cSldViewPr snapToGrid="0" showGuides="1">
      <p:cViewPr varScale="1">
        <p:scale>
          <a:sx n="87" d="100"/>
          <a:sy n="87" d="100"/>
        </p:scale>
        <p:origin x="-678"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1" y="3771174"/>
            <a:ext cx="7279649" cy="342174"/>
          </a:xfrm>
        </p:spPr>
        <p:txBody>
          <a:bodyPr anchor="t">
            <a:normAutofit/>
          </a:bodyPr>
          <a:lstStyle>
            <a:lvl1pPr marL="0" indent="0">
              <a:buNone/>
              <a:defRPr lang="en-US" sz="1400" b="0" i="0" kern="1200" cap="small" dirty="0">
                <a:solidFill>
                  <a:schemeClr val="accent1"/>
                </a:solidFill>
                <a:latin typeface="Times New Roman" panose="02020603050405020304" pitchFamily="18"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7/19/2020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3"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latin typeface="Times New Roman" panose="02020603050405020304" pitchFamily="18" charset="0"/>
              </a:defRPr>
            </a:lvl1pPr>
          </a:lstStyle>
          <a:p>
            <a:fld id="{4509A250-FF31-4206-8172-F9D3106AACB1}" type="datetimeFigureOut">
              <a:rPr lang="en-US" smtClean="0"/>
              <a:pPr/>
              <a:t>7/19/2020</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Times New Roman" panose="02020603050405020304" pitchFamily="18" charset="0"/>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Times New Roman" panose="020206030504050203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Times New Roman" panose="02020603050405020304" pitchFamily="18" charset="0"/>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Times New Roman" panose="02020603050405020304" pitchFamily="18" charset="0"/>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Times New Roman" panose="02020603050405020304" pitchFamily="18" charset="0"/>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Times New Roman" panose="02020603050405020304" pitchFamily="18" charset="0"/>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Times New Roman" panose="02020603050405020304" pitchFamily="18" charset="0"/>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pmj.bmj.com/content/78/915/51.full#ref-4" TargetMode="External"/><Relationship Id="rId2" Type="http://schemas.openxmlformats.org/officeDocument/2006/relationships/hyperlink" Target="https://pmj.bmj.com/content/78/915/51.full#ref-3"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www.pathologyoutlines.com/topic/stainsp27.html" TargetMode="External"/><Relationship Id="rId3" Type="http://schemas.openxmlformats.org/officeDocument/2006/relationships/hyperlink" Target="http://www.pathologyoutlines.com/topic/parathyroidpthadenoma.html" TargetMode="External"/><Relationship Id="rId7" Type="http://schemas.openxmlformats.org/officeDocument/2006/relationships/hyperlink" Target="http://www.pathologyoutlines.com/topic/stainsbcl2.html" TargetMode="External"/><Relationship Id="rId12" Type="http://schemas.openxmlformats.org/officeDocument/2006/relationships/image" Target="../media/image27.png"/><Relationship Id="rId2" Type="http://schemas.openxmlformats.org/officeDocument/2006/relationships/hyperlink" Target="https://www.pathologyoutlines.com/topic/parathyroidatypicaladenoma.html" TargetMode="External"/><Relationship Id="rId1" Type="http://schemas.openxmlformats.org/officeDocument/2006/relationships/slideLayout" Target="../slideLayouts/slideLayout1.xml"/><Relationship Id="rId6" Type="http://schemas.openxmlformats.org/officeDocument/2006/relationships/hyperlink" Target="https://www.pathologyoutlines.com/topic/stainsrb.html" TargetMode="External"/><Relationship Id="rId11" Type="http://schemas.openxmlformats.org/officeDocument/2006/relationships/hyperlink" Target="https://www.ncbi.nlm.nih.gov/pubmed/29626276" TargetMode="External"/><Relationship Id="rId5" Type="http://schemas.openxmlformats.org/officeDocument/2006/relationships/hyperlink" Target="https://www.pathologyoutlines.com/topic/stainsgalectin3.html" TargetMode="External"/><Relationship Id="rId10" Type="http://schemas.openxmlformats.org/officeDocument/2006/relationships/hyperlink" Target="https://www.pathologyoutlines.com/topic/stainsapc.html" TargetMode="External"/><Relationship Id="rId4" Type="http://schemas.openxmlformats.org/officeDocument/2006/relationships/hyperlink" Target="http://www.pathologyoutlines.com/topic/stainski67.html" TargetMode="External"/><Relationship Id="rId9" Type="http://schemas.openxmlformats.org/officeDocument/2006/relationships/hyperlink" Target="https://www.pathologyoutlines.com/topic/stainsmdm2.html"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pathologyoutlines.com/topic/stainsttf1.html" TargetMode="External"/><Relationship Id="rId7" Type="http://schemas.openxmlformats.org/officeDocument/2006/relationships/hyperlink" Target="http://www.pathologyoutlines.com/topic/thyroidinsular.html" TargetMode="External"/><Relationship Id="rId2" Type="http://schemas.openxmlformats.org/officeDocument/2006/relationships/hyperlink" Target="https://www.pathologyoutlines.com/topic/thyroidwelldifferentiated.html" TargetMode="External"/><Relationship Id="rId1" Type="http://schemas.openxmlformats.org/officeDocument/2006/relationships/slideLayout" Target="../slideLayouts/slideLayout1.xml"/><Relationship Id="rId6" Type="http://schemas.openxmlformats.org/officeDocument/2006/relationships/hyperlink" Target="https://www.ncbi.nlm.nih.gov/pubmed/29744727" TargetMode="External"/><Relationship Id="rId5" Type="http://schemas.openxmlformats.org/officeDocument/2006/relationships/hyperlink" Target="http://www.pathologyoutlines.com/topic/stainsgata3.html" TargetMode="External"/><Relationship Id="rId4" Type="http://schemas.openxmlformats.org/officeDocument/2006/relationships/hyperlink" Target="https://www.pathologyoutlines.com/topic/stainsthyroglobulin.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hyperlink" Target="https://www.ncbi.nlm.nih.gov/pubmed/29744727" TargetMode="External"/><Relationship Id="rId13" Type="http://schemas.openxmlformats.org/officeDocument/2006/relationships/hyperlink" Target="http://www.pathologyoutlines.com/topic/thyroidmetastatic.html" TargetMode="External"/><Relationship Id="rId3" Type="http://schemas.openxmlformats.org/officeDocument/2006/relationships/hyperlink" Target="https://www.pathologyoutlines.com/topic/stainsckgeneral.html" TargetMode="External"/><Relationship Id="rId7" Type="http://schemas.openxmlformats.org/officeDocument/2006/relationships/hyperlink" Target="http://www.pathologyoutlines.com/topic/stainsgata3.html" TargetMode="External"/><Relationship Id="rId12" Type="http://schemas.openxmlformats.org/officeDocument/2006/relationships/hyperlink" Target="https://www.ncbi.nlm.nih.gov/pubmed/29626276" TargetMode="External"/><Relationship Id="rId17" Type="http://schemas.openxmlformats.org/officeDocument/2006/relationships/hyperlink" Target="https://www.pathologyoutlines.com/topic/stainsisl1.html" TargetMode="External"/><Relationship Id="rId2" Type="http://schemas.openxmlformats.org/officeDocument/2006/relationships/hyperlink" Target="http://www.pathologyoutlines.com/topic/thyroidmedullary.html" TargetMode="External"/><Relationship Id="rId16" Type="http://schemas.openxmlformats.org/officeDocument/2006/relationships/hyperlink" Target="https://www.pathologyoutlines.com/topic/stainsp16.html" TargetMode="External"/><Relationship Id="rId1" Type="http://schemas.openxmlformats.org/officeDocument/2006/relationships/slideLayout" Target="../slideLayouts/slideLayout1.xml"/><Relationship Id="rId6" Type="http://schemas.openxmlformats.org/officeDocument/2006/relationships/hyperlink" Target="https://www.pathologyoutlines.com/topic/stainsttf1.html" TargetMode="External"/><Relationship Id="rId11" Type="http://schemas.openxmlformats.org/officeDocument/2006/relationships/hyperlink" Target="https://www.ncbi.nlm.nih.gov/pubmed/24476517" TargetMode="External"/><Relationship Id="rId5" Type="http://schemas.openxmlformats.org/officeDocument/2006/relationships/hyperlink" Target="https://www.pathologyoutlines.com/topic/stainscea.html" TargetMode="External"/><Relationship Id="rId15" Type="http://schemas.openxmlformats.org/officeDocument/2006/relationships/hyperlink" Target="https://www.pathologyoutlines.com/topic/stainscdx2.html" TargetMode="External"/><Relationship Id="rId10" Type="http://schemas.openxmlformats.org/officeDocument/2006/relationships/hyperlink" Target="http://www.pathologyoutlines.com/topic/stainschromogranin.html" TargetMode="External"/><Relationship Id="rId4" Type="http://schemas.openxmlformats.org/officeDocument/2006/relationships/hyperlink" Target="https://www.pathologyoutlines.com/topic/stainscalcitonin.html" TargetMode="External"/><Relationship Id="rId9" Type="http://schemas.openxmlformats.org/officeDocument/2006/relationships/hyperlink" Target="http://www.pathologyoutlines.com/topic/thyroidparaganglioma.html" TargetMode="External"/><Relationship Id="rId14" Type="http://schemas.openxmlformats.org/officeDocument/2006/relationships/hyperlink" Target="https://www.ncbi.nlm.nih.gov/pubmed/27529763"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327" y="983672"/>
            <a:ext cx="11769437" cy="4765964"/>
          </a:xfrm>
        </p:spPr>
        <p:txBody>
          <a:bodyPr/>
          <a:lstStyle/>
          <a:p>
            <a:r>
              <a:rPr lang="en-US" sz="4400" i="1" dirty="0" smtClean="0">
                <a:cs typeface="Times New Roman" panose="02020603050405020304" pitchFamily="18" charset="0"/>
              </a:rPr>
              <a:t>In the name of God</a:t>
            </a:r>
            <a:br>
              <a:rPr lang="en-US" sz="4400" i="1" dirty="0" smtClean="0">
                <a:cs typeface="Times New Roman" panose="02020603050405020304" pitchFamily="18" charset="0"/>
              </a:rPr>
            </a:br>
            <a:r>
              <a:rPr lang="en-US" sz="4400" i="1" dirty="0">
                <a:cs typeface="Times New Roman" panose="02020603050405020304" pitchFamily="18" charset="0"/>
              </a:rPr>
              <a:t/>
            </a:r>
            <a:br>
              <a:rPr lang="en-US" sz="4400" i="1" dirty="0">
                <a:cs typeface="Times New Roman" panose="02020603050405020304" pitchFamily="18" charset="0"/>
              </a:rPr>
            </a:br>
            <a:r>
              <a:rPr lang="en-US" sz="4400" i="1" dirty="0" smtClean="0">
                <a:cs typeface="Times New Roman" panose="02020603050405020304" pitchFamily="18" charset="0"/>
              </a:rPr>
              <a:t/>
            </a:r>
            <a:br>
              <a:rPr lang="en-US" sz="4400" i="1" dirty="0" smtClean="0">
                <a:cs typeface="Times New Roman" panose="02020603050405020304" pitchFamily="18" charset="0"/>
              </a:rPr>
            </a:br>
            <a:r>
              <a:rPr lang="en-US" sz="4400" i="1" dirty="0">
                <a:cs typeface="Times New Roman" panose="02020603050405020304" pitchFamily="18" charset="0"/>
              </a:rPr>
              <a:t/>
            </a:r>
            <a:br>
              <a:rPr lang="en-US" sz="4400" i="1" dirty="0">
                <a:cs typeface="Times New Roman" panose="02020603050405020304" pitchFamily="18" charset="0"/>
              </a:rPr>
            </a:br>
            <a:r>
              <a:rPr lang="en-US" sz="4400" i="1" dirty="0" smtClean="0">
                <a:cs typeface="Times New Roman" panose="02020603050405020304" pitchFamily="18" charset="0"/>
              </a:rPr>
              <a:t>A 43 y/o male with parathyroid </a:t>
            </a:r>
            <a:r>
              <a:rPr lang="en-US" sz="4400" i="1" dirty="0" smtClean="0">
                <a:cs typeface="Times New Roman" panose="02020603050405020304" pitchFamily="18" charset="0"/>
              </a:rPr>
              <a:t>carcinoma,</a:t>
            </a:r>
            <a:r>
              <a:rPr lang="en-US" sz="4400" i="1" dirty="0" smtClean="0">
                <a:cs typeface="Times New Roman" panose="02020603050405020304" pitchFamily="18" charset="0"/>
              </a:rPr>
              <a:t/>
            </a:r>
            <a:br>
              <a:rPr lang="en-US" sz="4400" i="1" dirty="0" smtClean="0">
                <a:cs typeface="Times New Roman" panose="02020603050405020304" pitchFamily="18" charset="0"/>
              </a:rPr>
            </a:br>
            <a:r>
              <a:rPr lang="en-US" sz="4400" i="1" dirty="0" smtClean="0">
                <a:cs typeface="Times New Roman" panose="02020603050405020304" pitchFamily="18" charset="0"/>
              </a:rPr>
              <a:t>repeated </a:t>
            </a:r>
            <a:r>
              <a:rPr lang="en-US" sz="4400" i="1" dirty="0" err="1" smtClean="0">
                <a:cs typeface="Times New Roman" panose="02020603050405020304" pitchFamily="18" charset="0"/>
              </a:rPr>
              <a:t>locoregional</a:t>
            </a:r>
            <a:r>
              <a:rPr lang="en-US" sz="4400" i="1" dirty="0" smtClean="0">
                <a:cs typeface="Times New Roman" panose="02020603050405020304" pitchFamily="18" charset="0"/>
              </a:rPr>
              <a:t> recurrence and pulmonary metastasis</a:t>
            </a:r>
            <a:br>
              <a:rPr lang="en-US" sz="4400" i="1" dirty="0" smtClean="0">
                <a:cs typeface="Times New Roman" panose="02020603050405020304" pitchFamily="18" charset="0"/>
              </a:rPr>
            </a:br>
            <a:endParaRPr lang="en-US" sz="4400" i="1" dirty="0">
              <a:cs typeface="Times New Roman" panose="02020603050405020304" pitchFamily="18" charset="0"/>
            </a:endParaRPr>
          </a:p>
        </p:txBody>
      </p:sp>
    </p:spTree>
    <p:extLst>
      <p:ext uri="{BB962C8B-B14F-4D97-AF65-F5344CB8AC3E}">
        <p14:creationId xmlns:p14="http://schemas.microsoft.com/office/powerpoint/2010/main" val="1693053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382" y="0"/>
            <a:ext cx="11942617" cy="6677891"/>
          </a:xfrm>
        </p:spPr>
        <p:txBody>
          <a:bodyPr/>
          <a:lstStyle/>
          <a:p>
            <a:r>
              <a:rPr lang="en-US" sz="2000" dirty="0" smtClean="0"/>
              <a:t/>
            </a:r>
            <a:br>
              <a:rPr lang="en-US" sz="2000" dirty="0" smtClean="0"/>
            </a:br>
            <a:r>
              <a:rPr lang="en-US" sz="1800" dirty="0"/>
              <a:t/>
            </a:r>
            <a:br>
              <a:rPr lang="en-US" sz="1800" dirty="0"/>
            </a:br>
            <a:r>
              <a:rPr lang="en-US" sz="600" dirty="0"/>
              <a:t/>
            </a:r>
            <a:br>
              <a:rPr lang="en-US" sz="600" dirty="0"/>
            </a:br>
            <a:r>
              <a:rPr lang="en-US" sz="100" dirty="0"/>
              <a:t/>
            </a:r>
            <a:br>
              <a:rPr lang="en-US" sz="100" dirty="0"/>
            </a:br>
            <a:endParaRPr lang="en-US" sz="1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400" y="212219"/>
            <a:ext cx="1042506" cy="725487"/>
          </a:xfrm>
          <a:prstGeom prst="rect">
            <a:avLst/>
          </a:prstGeom>
        </p:spPr>
      </p:pic>
      <p:pic>
        <p:nvPicPr>
          <p:cNvPr id="3" name="Picture 2"/>
          <p:cNvPicPr>
            <a:picLocks noChangeAspect="1"/>
          </p:cNvPicPr>
          <p:nvPr/>
        </p:nvPicPr>
        <p:blipFill>
          <a:blip r:embed="rId3"/>
          <a:stretch>
            <a:fillRect/>
          </a:stretch>
        </p:blipFill>
        <p:spPr>
          <a:xfrm>
            <a:off x="457200" y="1868054"/>
            <a:ext cx="11255086" cy="3163743"/>
          </a:xfrm>
          <a:prstGeom prst="rect">
            <a:avLst/>
          </a:prstGeom>
        </p:spPr>
      </p:pic>
      <p:sp>
        <p:nvSpPr>
          <p:cNvPr id="5" name="Rectangle 4"/>
          <p:cNvSpPr/>
          <p:nvPr/>
        </p:nvSpPr>
        <p:spPr>
          <a:xfrm>
            <a:off x="1291888" y="610862"/>
            <a:ext cx="6096000" cy="830997"/>
          </a:xfrm>
          <a:prstGeom prst="rect">
            <a:avLst/>
          </a:prstGeom>
        </p:spPr>
        <p:txBody>
          <a:bodyPr>
            <a:spAutoFit/>
          </a:bodyPr>
          <a:lstStyle/>
          <a:p>
            <a:r>
              <a:rPr lang="en-US" sz="2400" dirty="0">
                <a:solidFill>
                  <a:srgbClr val="FFFF00"/>
                </a:solidFill>
                <a:latin typeface="URWPalladioL-Roma"/>
              </a:rPr>
              <a:t>Variable presentation in parathyroid cancer</a:t>
            </a:r>
            <a:r>
              <a:rPr lang="en-US" sz="2400" dirty="0">
                <a:solidFill>
                  <a:srgbClr val="FFFF00"/>
                </a:solidFill>
              </a:rPr>
              <a:t> </a:t>
            </a:r>
            <a:r>
              <a:rPr lang="en-US" sz="2400" dirty="0"/>
              <a:t/>
            </a:r>
            <a:br>
              <a:rPr lang="en-US" sz="2400" dirty="0"/>
            </a:br>
            <a:endParaRPr lang="en-US" sz="2400" dirty="0"/>
          </a:p>
        </p:txBody>
      </p:sp>
      <p:sp>
        <p:nvSpPr>
          <p:cNvPr id="6" name="Rectangle 5"/>
          <p:cNvSpPr/>
          <p:nvPr/>
        </p:nvSpPr>
        <p:spPr>
          <a:xfrm>
            <a:off x="673653" y="5761305"/>
            <a:ext cx="6096000" cy="738664"/>
          </a:xfrm>
          <a:prstGeom prst="rect">
            <a:avLst/>
          </a:prstGeom>
        </p:spPr>
        <p:txBody>
          <a:bodyPr>
            <a:spAutoFit/>
          </a:bodyPr>
          <a:lstStyle/>
          <a:p>
            <a:r>
              <a:rPr lang="en-US" sz="2400" dirty="0"/>
              <a:t/>
            </a:r>
            <a:br>
              <a:rPr lang="en-US" sz="2400" dirty="0"/>
            </a:br>
            <a:r>
              <a:rPr lang="en-US" i="1" dirty="0"/>
              <a:t>Cancers </a:t>
            </a:r>
            <a:r>
              <a:rPr lang="en-US" b="1" dirty="0"/>
              <a:t>2019</a:t>
            </a:r>
            <a:r>
              <a:rPr lang="en-US" dirty="0"/>
              <a:t>, </a:t>
            </a:r>
            <a:r>
              <a:rPr lang="en-US" i="1" dirty="0"/>
              <a:t>11</a:t>
            </a:r>
            <a:r>
              <a:rPr lang="en-US" dirty="0"/>
              <a:t>, 1676; doi:10.3390/cancers11111676</a:t>
            </a:r>
            <a:r>
              <a:rPr lang="en-US" sz="400" dirty="0"/>
              <a:t> </a:t>
            </a:r>
            <a:endParaRPr lang="en-US" dirty="0"/>
          </a:p>
        </p:txBody>
      </p:sp>
    </p:spTree>
    <p:extLst>
      <p:ext uri="{BB962C8B-B14F-4D97-AF65-F5344CB8AC3E}">
        <p14:creationId xmlns:p14="http://schemas.microsoft.com/office/powerpoint/2010/main" val="41325541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0" y="269838"/>
            <a:ext cx="11942617" cy="5935018"/>
          </a:xfrm>
        </p:spPr>
        <p:txBody>
          <a:bodyPr>
            <a:normAutofit/>
          </a:bodyPr>
          <a:lstStyle/>
          <a:p>
            <a:pPr marL="0" indent="0">
              <a:buNone/>
            </a:pPr>
            <a:r>
              <a:rPr lang="en-US" b="1" dirty="0"/>
              <a:t>Genetic screening in sporadic MTC </a:t>
            </a:r>
            <a:r>
              <a:rPr lang="en-US" dirty="0"/>
              <a:t>— We suggest germline </a:t>
            </a:r>
            <a:r>
              <a:rPr lang="en-US" i="1" dirty="0"/>
              <a:t>RET </a:t>
            </a:r>
            <a:r>
              <a:rPr lang="en-US" dirty="0"/>
              <a:t>testing in all patients with newly</a:t>
            </a:r>
            <a:br>
              <a:rPr lang="en-US" dirty="0"/>
            </a:br>
            <a:r>
              <a:rPr lang="en-US" dirty="0"/>
              <a:t>diagnosed C cell hyperplasia or apparently sporadic MTC. Initial germline testing in patients with C</a:t>
            </a:r>
            <a:br>
              <a:rPr lang="en-US" dirty="0"/>
            </a:br>
            <a:r>
              <a:rPr lang="en-US" dirty="0"/>
              <a:t>cell hyperplasia or apparently sporadic MTC should include sequencing of exons 10, 11, and 13</a:t>
            </a:r>
            <a:br>
              <a:rPr lang="en-US" dirty="0"/>
            </a:br>
            <a:r>
              <a:rPr lang="en-US" dirty="0"/>
              <a:t>through 16 of the </a:t>
            </a:r>
            <a:r>
              <a:rPr lang="en-US" i="1" dirty="0"/>
              <a:t>RET </a:t>
            </a:r>
            <a:r>
              <a:rPr lang="en-US" dirty="0"/>
              <a:t>gene. Sequencing of the remaining exons in the </a:t>
            </a:r>
            <a:r>
              <a:rPr lang="en-US" i="1" dirty="0"/>
              <a:t>RET </a:t>
            </a:r>
            <a:r>
              <a:rPr lang="en-US" dirty="0"/>
              <a:t>gene should be</a:t>
            </a:r>
            <a:br>
              <a:rPr lang="en-US" dirty="0"/>
            </a:br>
            <a:r>
              <a:rPr lang="en-US" dirty="0"/>
              <a:t>considered in patients with clinical features or family history highly suggestive of hereditary medullary</a:t>
            </a:r>
            <a:br>
              <a:rPr lang="en-US" dirty="0"/>
            </a:br>
            <a:r>
              <a:rPr lang="en-US" dirty="0"/>
              <a:t>syndromes who demonstrate no mutations in exons 10, 11, or 13 through 16 [40]. While it is possible</a:t>
            </a:r>
            <a:br>
              <a:rPr lang="en-US" dirty="0"/>
            </a:br>
            <a:r>
              <a:rPr lang="en-US" dirty="0"/>
              <a:t>for clinicians to directly order genetic testing from reference laboratories, we strongly encourage</a:t>
            </a:r>
            <a:br>
              <a:rPr lang="en-US" dirty="0"/>
            </a:br>
            <a:r>
              <a:rPr lang="en-US" dirty="0"/>
              <a:t>consultation with genetic counselors who are familiar with both the ethical issues and legal informed</a:t>
            </a:r>
            <a:br>
              <a:rPr lang="en-US" dirty="0"/>
            </a:br>
            <a:r>
              <a:rPr lang="en-US" dirty="0"/>
              <a:t>consent requirements (which can vary significantly in different regions) that are involved in germline</a:t>
            </a:r>
            <a:br>
              <a:rPr lang="en-US" dirty="0"/>
            </a:br>
            <a:r>
              <a:rPr lang="en-US" dirty="0"/>
              <a:t>testing [1].</a:t>
            </a:r>
            <a:br>
              <a:rPr lang="en-US" dirty="0"/>
            </a:br>
            <a:r>
              <a:rPr lang="en-US" dirty="0"/>
              <a:t>When the index patient is positive for a germline mutation, family members should be offered genetic</a:t>
            </a:r>
            <a:br>
              <a:rPr lang="en-US" dirty="0"/>
            </a:br>
            <a:r>
              <a:rPr lang="en-US" dirty="0"/>
              <a:t>counseling and genetic screening</a:t>
            </a:r>
            <a:r>
              <a:rPr lang="en-US" sz="3200" dirty="0"/>
              <a:t>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3702137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0" y="269838"/>
            <a:ext cx="11942617" cy="5935018"/>
          </a:xfrm>
        </p:spPr>
        <p:txBody>
          <a:bodyPr>
            <a:normAutofit/>
          </a:bodyPr>
          <a:lstStyle/>
          <a:p>
            <a:pPr marL="0" indent="0">
              <a:buNone/>
            </a:pPr>
            <a:r>
              <a:rPr lang="en-US" dirty="0"/>
              <a:t>An important question is what proportion of patients with apparently sporadic MTC have unsuspected</a:t>
            </a:r>
            <a:br>
              <a:rPr lang="en-US" dirty="0"/>
            </a:br>
            <a:r>
              <a:rPr lang="en-US" b="1" dirty="0"/>
              <a:t>germline </a:t>
            </a:r>
            <a:r>
              <a:rPr lang="en-US" dirty="0"/>
              <a:t>mutations in the </a:t>
            </a:r>
            <a:r>
              <a:rPr lang="en-US" i="1" dirty="0"/>
              <a:t>RET </a:t>
            </a:r>
            <a:r>
              <a:rPr lang="en-US" dirty="0"/>
              <a:t>proto-oncogene (the underlying defect in MEN2) and, therefore, have</a:t>
            </a:r>
            <a:br>
              <a:rPr lang="en-US" dirty="0"/>
            </a:br>
            <a:r>
              <a:rPr lang="en-US" dirty="0"/>
              <a:t>heritable disease. Studies of unselected patients with MTC have found, on average, that</a:t>
            </a:r>
            <a:br>
              <a:rPr lang="en-US" dirty="0"/>
            </a:br>
            <a:r>
              <a:rPr lang="en-US" dirty="0"/>
              <a:t>approximately 6 to 7 percent (range 1.5 to 24 percent) have germline </a:t>
            </a:r>
            <a:r>
              <a:rPr lang="en-US" i="1" dirty="0"/>
              <a:t>RET </a:t>
            </a:r>
            <a:r>
              <a:rPr lang="en-US" dirty="0"/>
              <a:t>mutations [41-45]. In one</a:t>
            </a:r>
            <a:br>
              <a:rPr lang="en-US" dirty="0"/>
            </a:br>
            <a:r>
              <a:rPr lang="en-US" dirty="0"/>
              <a:t>report, 35 of 482 patients (7.3 percent) with apparently sporadic MTC had mutations, and in 18 of</a:t>
            </a:r>
            <a:br>
              <a:rPr lang="en-US" dirty="0"/>
            </a:br>
            <a:r>
              <a:rPr lang="en-US" dirty="0"/>
              <a:t>these 35, gene carriers were identified in relatives [45]. Seventy-five percent of the familial medullary</a:t>
            </a:r>
            <a:br>
              <a:rPr lang="en-US" dirty="0"/>
            </a:br>
            <a:r>
              <a:rPr lang="en-US" dirty="0"/>
              <a:t>cases had no prior family history.</a:t>
            </a:r>
            <a:br>
              <a:rPr lang="en-US" dirty="0"/>
            </a:br>
            <a:r>
              <a:rPr lang="en-US" dirty="0"/>
              <a:t>A much higher percentage (approximately 60 percent) of patients with sporadic MTC have </a:t>
            </a:r>
            <a:r>
              <a:rPr lang="en-US" b="1" dirty="0"/>
              <a:t>somatic</a:t>
            </a:r>
            <a:br>
              <a:rPr lang="en-US" b="1" dirty="0"/>
            </a:br>
            <a:r>
              <a:rPr lang="en-US" dirty="0"/>
              <a:t>(acquired) mutations in the </a:t>
            </a:r>
            <a:r>
              <a:rPr lang="en-US" i="1" dirty="0"/>
              <a:t>RET </a:t>
            </a:r>
            <a:r>
              <a:rPr lang="en-US" dirty="0"/>
              <a:t>gene within the tumor cells (table 1) [46-49]. These mutations are</a:t>
            </a:r>
            <a:br>
              <a:rPr lang="en-US" dirty="0"/>
            </a:br>
            <a:r>
              <a:rPr lang="en-US" dirty="0"/>
              <a:t>present only in the tumor cells and are not detected by standard genetic testing, </a:t>
            </a:r>
            <a:r>
              <a:rPr lang="en-US" dirty="0" err="1"/>
              <a:t>ie</a:t>
            </a:r>
            <a:r>
              <a:rPr lang="en-US" dirty="0"/>
              <a:t>, using leukocyte</a:t>
            </a:r>
            <a:br>
              <a:rPr lang="en-US" dirty="0"/>
            </a:br>
            <a:r>
              <a:rPr lang="en-US" dirty="0"/>
              <a:t>DNA. The presence of somatic </a:t>
            </a:r>
            <a:r>
              <a:rPr lang="en-US" i="1" dirty="0"/>
              <a:t>RET </a:t>
            </a:r>
            <a:r>
              <a:rPr lang="en-US" dirty="0"/>
              <a:t>mutations correlate with lymph node metastases, persistent</a:t>
            </a:r>
            <a:br>
              <a:rPr lang="en-US" dirty="0"/>
            </a:br>
            <a:r>
              <a:rPr lang="en-US" dirty="0"/>
              <a:t>disease, and lower survival [50]. However, in one study, only mutations in exons 15 and 16 of the</a:t>
            </a:r>
            <a:br>
              <a:rPr lang="en-US" dirty="0"/>
            </a:br>
            <a:r>
              <a:rPr lang="en-US" i="1" dirty="0"/>
              <a:t>RET </a:t>
            </a:r>
            <a:r>
              <a:rPr lang="en-US" dirty="0"/>
              <a:t>gene were associated with the worse prognosis, while those in other exons had a more indolent</a:t>
            </a:r>
            <a:br>
              <a:rPr lang="en-US" dirty="0"/>
            </a:br>
            <a:r>
              <a:rPr lang="en-US" dirty="0"/>
              <a:t>course [48]. Since it is unclear how knowledge of a specific somatic (acquired) </a:t>
            </a:r>
            <a:r>
              <a:rPr lang="en-US" i="1" dirty="0"/>
              <a:t>RET </a:t>
            </a:r>
            <a:r>
              <a:rPr lang="en-US" dirty="0"/>
              <a:t>mutation should</a:t>
            </a:r>
            <a:br>
              <a:rPr lang="en-US" dirty="0"/>
            </a:br>
            <a:r>
              <a:rPr lang="en-US" dirty="0"/>
              <a:t>impact clinical management, we do not routinely test tumor samples.</a:t>
            </a:r>
            <a:r>
              <a:rPr lang="en-US" sz="3200" dirty="0"/>
              <a:t> </a:t>
            </a:r>
            <a:br>
              <a:rPr lang="en-US" sz="3200" dirty="0"/>
            </a:br>
            <a:endParaRPr lang="en-US" sz="3000" i="1" dirty="0">
              <a:solidFill>
                <a:srgbClr val="FFFF00"/>
              </a:solidFill>
            </a:endParaRPr>
          </a:p>
        </p:txBody>
      </p:sp>
    </p:spTree>
    <p:extLst>
      <p:ext uri="{BB962C8B-B14F-4D97-AF65-F5344CB8AC3E}">
        <p14:creationId xmlns:p14="http://schemas.microsoft.com/office/powerpoint/2010/main" val="16119818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0" y="269838"/>
            <a:ext cx="11942617" cy="5935018"/>
          </a:xfrm>
        </p:spPr>
        <p:txBody>
          <a:bodyPr>
            <a:normAutofit fontScale="92500" lnSpcReduction="10000"/>
          </a:bodyPr>
          <a:lstStyle/>
          <a:p>
            <a:pPr marL="0" indent="0">
              <a:buNone/>
            </a:pPr>
            <a:r>
              <a:rPr lang="en-US" b="1" dirty="0"/>
              <a:t>Testing for coexisting tumors </a:t>
            </a:r>
            <a:r>
              <a:rPr lang="en-US" dirty="0"/>
              <a:t>— Most patients require biochemical evaluation for coexisting tumors</a:t>
            </a:r>
            <a:br>
              <a:rPr lang="en-US" dirty="0"/>
            </a:br>
            <a:r>
              <a:rPr lang="en-US" dirty="0"/>
              <a:t>(particularly </a:t>
            </a:r>
            <a:r>
              <a:rPr lang="en-US" dirty="0" err="1"/>
              <a:t>pheochromocytoma</a:t>
            </a:r>
            <a:r>
              <a:rPr lang="en-US" dirty="0"/>
              <a:t> and hyperparathyroidism) prior to thyroidectomy. Even when genetic</a:t>
            </a:r>
            <a:br>
              <a:rPr lang="en-US" dirty="0"/>
            </a:br>
            <a:r>
              <a:rPr lang="en-US" dirty="0"/>
              <a:t>screening is performed preoperatively, the results are rarely known prior to surgery.</a:t>
            </a:r>
            <a:br>
              <a:rPr lang="en-US" dirty="0"/>
            </a:br>
            <a:r>
              <a:rPr lang="en-US" dirty="0"/>
              <a:t>For patients with unknown </a:t>
            </a:r>
            <a:r>
              <a:rPr lang="en-US" i="1" dirty="0"/>
              <a:t>RET </a:t>
            </a:r>
            <a:r>
              <a:rPr lang="en-US" dirty="0"/>
              <a:t>mutational status and for patients who have a germline </a:t>
            </a:r>
            <a:r>
              <a:rPr lang="en-US" i="1" dirty="0"/>
              <a:t>RET</a:t>
            </a:r>
            <a:br>
              <a:rPr lang="en-US" i="1" dirty="0"/>
            </a:br>
            <a:r>
              <a:rPr lang="en-US" dirty="0"/>
              <a:t>mutation, we measure</a:t>
            </a:r>
            <a:r>
              <a:rPr lang="en-US" sz="3200" dirty="0"/>
              <a:t> </a:t>
            </a:r>
            <a:r>
              <a:rPr lang="en-US" sz="3200" dirty="0" smtClean="0"/>
              <a:t>:</a:t>
            </a:r>
          </a:p>
          <a:p>
            <a:pPr marL="0" indent="0">
              <a:buNone/>
            </a:pPr>
            <a:r>
              <a:rPr lang="en-US" dirty="0"/>
              <a:t>Serum calcium (to rule out hyperparathyroidism requiring concomitant surgical intervention).</a:t>
            </a:r>
            <a:br>
              <a:rPr lang="en-US" dirty="0"/>
            </a:br>
            <a:r>
              <a:rPr lang="en-US" dirty="0"/>
              <a:t>● Plasma fractionated </a:t>
            </a:r>
            <a:r>
              <a:rPr lang="en-US" dirty="0" err="1"/>
              <a:t>metanephrines</a:t>
            </a:r>
            <a:r>
              <a:rPr lang="en-US" dirty="0"/>
              <a:t> (as the initial screen for </a:t>
            </a:r>
            <a:r>
              <a:rPr lang="en-US" dirty="0" err="1"/>
              <a:t>pheochromocytoma</a:t>
            </a:r>
            <a:r>
              <a:rPr lang="en-US" dirty="0"/>
              <a:t>).</a:t>
            </a:r>
            <a:br>
              <a:rPr lang="en-US" dirty="0"/>
            </a:br>
            <a:r>
              <a:rPr lang="en-US" dirty="0"/>
              <a:t>Normal plasma fractionated </a:t>
            </a:r>
            <a:r>
              <a:rPr lang="en-US" dirty="0" err="1"/>
              <a:t>metanephrines</a:t>
            </a:r>
            <a:r>
              <a:rPr lang="en-US" dirty="0"/>
              <a:t> values exclude a symptomatic </a:t>
            </a:r>
            <a:r>
              <a:rPr lang="en-US" dirty="0" err="1"/>
              <a:t>catecholaminesecreting</a:t>
            </a:r>
            <a:r>
              <a:rPr lang="en-US" dirty="0"/>
              <a:t> neoplasm, but mildly elevated values of </a:t>
            </a:r>
            <a:r>
              <a:rPr lang="en-US" dirty="0" err="1"/>
              <a:t>normetanephrine</a:t>
            </a:r>
            <a:r>
              <a:rPr lang="en-US" dirty="0"/>
              <a:t> could be falsely positive, in</a:t>
            </a:r>
            <a:br>
              <a:rPr lang="en-US" dirty="0"/>
            </a:br>
            <a:r>
              <a:rPr lang="en-US" dirty="0"/>
              <a:t>which case additional evaluations including 24-hour urinary fractionated </a:t>
            </a:r>
            <a:r>
              <a:rPr lang="en-US" dirty="0" err="1"/>
              <a:t>metanephrines</a:t>
            </a:r>
            <a:r>
              <a:rPr lang="en-US" dirty="0"/>
              <a:t>,</a:t>
            </a:r>
            <a:br>
              <a:rPr lang="en-US" dirty="0"/>
            </a:br>
            <a:r>
              <a:rPr lang="en-US" dirty="0" err="1"/>
              <a:t>catecholamines</a:t>
            </a:r>
            <a:r>
              <a:rPr lang="en-US" dirty="0"/>
              <a:t>, and adrenal imaging may be required to effectively rule in or rule out</a:t>
            </a:r>
            <a:br>
              <a:rPr lang="en-US" dirty="0"/>
            </a:br>
            <a:r>
              <a:rPr lang="en-US" dirty="0" err="1"/>
              <a:t>pheochromocytoma</a:t>
            </a:r>
            <a:r>
              <a:rPr lang="en-US" dirty="0"/>
              <a:t> prior to surgery. Adrenal imaging should not be performed unless there is</a:t>
            </a:r>
            <a:br>
              <a:rPr lang="en-US" dirty="0"/>
            </a:br>
            <a:r>
              <a:rPr lang="en-US" dirty="0"/>
              <a:t>biochemical evidence suggesting a possible </a:t>
            </a:r>
            <a:r>
              <a:rPr lang="en-US" dirty="0" err="1"/>
              <a:t>pheochromocytoma</a:t>
            </a:r>
            <a:r>
              <a:rPr lang="en-US" dirty="0"/>
              <a:t>.</a:t>
            </a:r>
            <a:r>
              <a:rPr lang="en-US" sz="3200" dirty="0"/>
              <a:t> </a:t>
            </a:r>
            <a:endParaRPr lang="en-US" sz="3200" dirty="0" smtClean="0"/>
          </a:p>
          <a:p>
            <a:pPr marL="0" indent="0">
              <a:buNone/>
            </a:pPr>
            <a:r>
              <a:rPr lang="en-US" sz="3200" dirty="0"/>
              <a:t/>
            </a:r>
            <a:br>
              <a:rPr lang="en-US" sz="3200" dirty="0"/>
            </a:br>
            <a:r>
              <a:rPr lang="en-US" dirty="0"/>
              <a:t>In a patient with negative </a:t>
            </a:r>
            <a:r>
              <a:rPr lang="en-US" i="1" dirty="0"/>
              <a:t>RET </a:t>
            </a:r>
            <a:r>
              <a:rPr lang="en-US" dirty="0"/>
              <a:t>proto-oncogene testing and no family history of MEN2 syndrome,</a:t>
            </a:r>
            <a:br>
              <a:rPr lang="en-US" dirty="0"/>
            </a:br>
            <a:r>
              <a:rPr lang="en-US" dirty="0"/>
              <a:t>biochemical testing for coexisting tumors is typically not required.</a:t>
            </a:r>
            <a:r>
              <a:rPr lang="en-US" sz="3200" dirty="0"/>
              <a:t> </a:t>
            </a:r>
            <a:br>
              <a:rPr lang="en-US" sz="32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3313443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0" y="269838"/>
            <a:ext cx="11942617" cy="5935018"/>
          </a:xfrm>
        </p:spPr>
        <p:txBody>
          <a:bodyPr>
            <a:normAutofit lnSpcReduction="10000"/>
          </a:bodyPr>
          <a:lstStyle/>
          <a:p>
            <a:pPr marL="0" indent="0">
              <a:buNone/>
            </a:pPr>
            <a:r>
              <a:rPr lang="en-US" sz="3200" dirty="0"/>
              <a:t/>
            </a:r>
            <a:br>
              <a:rPr lang="en-US" sz="3200" dirty="0"/>
            </a:br>
            <a:r>
              <a:rPr lang="en-US" b="1" dirty="0"/>
              <a:t>Stage I </a:t>
            </a:r>
            <a:r>
              <a:rPr lang="en-US" dirty="0"/>
              <a:t>– Medullary thyroid cancers (MTCs) that are less than 2 cm in diameter without evidence</a:t>
            </a:r>
            <a:br>
              <a:rPr lang="en-US" dirty="0"/>
            </a:br>
            <a:r>
              <a:rPr lang="en-US" dirty="0"/>
              <a:t>of disease outside of the thyroid gland</a:t>
            </a:r>
            <a:br>
              <a:rPr lang="en-US" dirty="0"/>
            </a:br>
            <a:r>
              <a:rPr lang="en-US" dirty="0"/>
              <a:t>●</a:t>
            </a:r>
            <a:br>
              <a:rPr lang="en-US" dirty="0"/>
            </a:br>
            <a:r>
              <a:rPr lang="en-US" b="1" dirty="0"/>
              <a:t>Stage II </a:t>
            </a:r>
            <a:r>
              <a:rPr lang="en-US" dirty="0"/>
              <a:t>– Tumors &gt;2 cm confined to the thyroid or tumors of any size without lymph node</a:t>
            </a:r>
            <a:br>
              <a:rPr lang="en-US" dirty="0"/>
            </a:br>
            <a:r>
              <a:rPr lang="en-US" dirty="0"/>
              <a:t>metastasis that demonstrate gross </a:t>
            </a:r>
            <a:r>
              <a:rPr lang="en-US" dirty="0" err="1"/>
              <a:t>extrathyroidal</a:t>
            </a:r>
            <a:r>
              <a:rPr lang="en-US" dirty="0"/>
              <a:t> extension invading only the strap muscles</a:t>
            </a:r>
            <a:br>
              <a:rPr lang="en-US" dirty="0"/>
            </a:br>
            <a:r>
              <a:rPr lang="en-US" dirty="0"/>
              <a:t>(</a:t>
            </a:r>
            <a:r>
              <a:rPr lang="en-US" dirty="0" err="1"/>
              <a:t>sternohyoid</a:t>
            </a:r>
            <a:r>
              <a:rPr lang="en-US" dirty="0"/>
              <a:t>, </a:t>
            </a:r>
            <a:r>
              <a:rPr lang="en-US" dirty="0" err="1"/>
              <a:t>sternothyroid</a:t>
            </a:r>
            <a:r>
              <a:rPr lang="en-US" dirty="0"/>
              <a:t>, thyrohyoid, or </a:t>
            </a:r>
            <a:r>
              <a:rPr lang="en-US" dirty="0" err="1"/>
              <a:t>omohyoid</a:t>
            </a:r>
            <a:r>
              <a:rPr lang="en-US" dirty="0"/>
              <a:t> muscles)</a:t>
            </a:r>
            <a:br>
              <a:rPr lang="en-US" dirty="0"/>
            </a:br>
            <a:r>
              <a:rPr lang="en-US" dirty="0"/>
              <a:t>●</a:t>
            </a:r>
            <a:br>
              <a:rPr lang="en-US" dirty="0"/>
            </a:br>
            <a:r>
              <a:rPr lang="en-US" b="1" dirty="0"/>
              <a:t>Stage III </a:t>
            </a:r>
            <a:r>
              <a:rPr lang="en-US" dirty="0"/>
              <a:t>– Tumors of any size demonstrating metastatic lymph node involvement in the central</a:t>
            </a:r>
            <a:br>
              <a:rPr lang="en-US" dirty="0"/>
            </a:br>
            <a:r>
              <a:rPr lang="en-US" dirty="0"/>
              <a:t>neck (levels VI or VII; </a:t>
            </a:r>
            <a:r>
              <a:rPr lang="en-US" dirty="0" err="1"/>
              <a:t>pretracheal</a:t>
            </a:r>
            <a:r>
              <a:rPr lang="en-US" dirty="0"/>
              <a:t>, </a:t>
            </a:r>
            <a:r>
              <a:rPr lang="en-US" dirty="0" err="1"/>
              <a:t>paratracheal</a:t>
            </a:r>
            <a:r>
              <a:rPr lang="en-US" dirty="0"/>
              <a:t>, or </a:t>
            </a:r>
            <a:r>
              <a:rPr lang="en-US" dirty="0" err="1"/>
              <a:t>prelaryngeal</a:t>
            </a:r>
            <a:r>
              <a:rPr lang="en-US" dirty="0"/>
              <a:t>/</a:t>
            </a:r>
            <a:r>
              <a:rPr lang="en-US" dirty="0" err="1"/>
              <a:t>Delphian</a:t>
            </a:r>
            <a:r>
              <a:rPr lang="en-US" dirty="0"/>
              <a:t>, or upper mediastinal</a:t>
            </a:r>
            <a:br>
              <a:rPr lang="en-US" dirty="0"/>
            </a:br>
            <a:r>
              <a:rPr lang="en-US" dirty="0"/>
              <a:t>lymph nodes) with or without gross invasion into the strap muscles (</a:t>
            </a:r>
            <a:r>
              <a:rPr lang="en-US" dirty="0" err="1"/>
              <a:t>sternohyoid</a:t>
            </a:r>
            <a:r>
              <a:rPr lang="en-US" dirty="0"/>
              <a:t>, </a:t>
            </a:r>
            <a:r>
              <a:rPr lang="en-US" dirty="0" err="1"/>
              <a:t>sternothyroid</a:t>
            </a:r>
            <a:r>
              <a:rPr lang="en-US" dirty="0"/>
              <a:t>,</a:t>
            </a:r>
            <a:br>
              <a:rPr lang="en-US" dirty="0"/>
            </a:br>
            <a:r>
              <a:rPr lang="en-US" dirty="0"/>
              <a:t>thyrohyoid, or </a:t>
            </a:r>
            <a:r>
              <a:rPr lang="en-US" dirty="0" err="1"/>
              <a:t>omohyoid</a:t>
            </a:r>
            <a:r>
              <a:rPr lang="en-US" dirty="0"/>
              <a:t> muscles)</a:t>
            </a:r>
            <a:br>
              <a:rPr lang="en-US" dirty="0"/>
            </a:br>
            <a:r>
              <a:rPr lang="en-US" dirty="0"/>
              <a:t>●</a:t>
            </a:r>
            <a:br>
              <a:rPr lang="en-US" dirty="0"/>
            </a:br>
            <a:r>
              <a:rPr lang="en-US" b="1" dirty="0"/>
              <a:t>Stage IV </a:t>
            </a:r>
            <a:r>
              <a:rPr lang="en-US" dirty="0"/>
              <a:t>– Any distant metastases, or lymph node involvement outside of the central neck (level</a:t>
            </a:r>
            <a:br>
              <a:rPr lang="en-US" dirty="0"/>
            </a:br>
            <a:r>
              <a:rPr lang="en-US" dirty="0"/>
              <a:t>VI/VII), or gross invasion into other structures of the neck (beyond just strap muscle involvement)</a:t>
            </a:r>
            <a:r>
              <a:rPr lang="en-US" sz="3200" dirty="0"/>
              <a:t> </a:t>
            </a:r>
            <a:br>
              <a:rPr lang="en-US" sz="32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31671276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845637" cy="6588162"/>
          </a:xfrm>
        </p:spPr>
        <p:txBody>
          <a:bodyPr>
            <a:normAutofit fontScale="55000" lnSpcReduction="20000"/>
          </a:bodyPr>
          <a:lstStyle/>
          <a:p>
            <a:pPr marL="0" indent="0">
              <a:buNone/>
            </a:pPr>
            <a:r>
              <a:rPr lang="en-US" sz="3800" b="1" i="1" dirty="0">
                <a:solidFill>
                  <a:srgbClr val="FFFF00"/>
                </a:solidFill>
              </a:rPr>
              <a:t>Surgical treatment and </a:t>
            </a:r>
            <a:r>
              <a:rPr lang="en-US" sz="3800" b="1" i="1" dirty="0" smtClean="0">
                <a:solidFill>
                  <a:srgbClr val="FFFF00"/>
                </a:solidFill>
              </a:rPr>
              <a:t>prognosis</a:t>
            </a:r>
          </a:p>
          <a:p>
            <a:pPr marL="0" indent="0">
              <a:buNone/>
            </a:pPr>
            <a:r>
              <a:rPr lang="en-US" sz="3800" dirty="0"/>
              <a:t>Patients with medullary thyroid cancer (MTC) can be cured only by complete resection of the thyroid</a:t>
            </a:r>
            <a:br>
              <a:rPr lang="en-US" sz="3800" dirty="0"/>
            </a:br>
            <a:r>
              <a:rPr lang="en-US" sz="3800" dirty="0"/>
              <a:t>tumor and any local and regional metastases. </a:t>
            </a:r>
          </a:p>
          <a:p>
            <a:pPr marL="0" indent="0">
              <a:buNone/>
            </a:pPr>
            <a:r>
              <a:rPr lang="en-US" sz="3800" dirty="0"/>
              <a:t>For patients with residual or recurrent disease after primary surgery or for those with distant metastases, the most appropriate treatment (surgery, chemotherapy, or radiotherapy) is less </a:t>
            </a:r>
            <a:r>
              <a:rPr lang="en-US" sz="3800" dirty="0" smtClean="0"/>
              <a:t>clear</a:t>
            </a:r>
          </a:p>
          <a:p>
            <a:pPr marL="0" indent="0">
              <a:buNone/>
            </a:pPr>
            <a:r>
              <a:rPr lang="en-US" sz="3800" dirty="0"/>
              <a:t/>
            </a:r>
            <a:br>
              <a:rPr lang="en-US" sz="3800" dirty="0"/>
            </a:br>
            <a:r>
              <a:rPr lang="en-US" sz="3800" dirty="0"/>
              <a:t/>
            </a:r>
            <a:br>
              <a:rPr lang="en-US" sz="3800" dirty="0"/>
            </a:br>
            <a:r>
              <a:rPr lang="en-US" sz="3800" b="1" i="1" dirty="0"/>
              <a:t>PREOPERATIVE </a:t>
            </a:r>
            <a:r>
              <a:rPr lang="en-US" sz="3800" b="1" i="1" dirty="0" smtClean="0"/>
              <a:t>EVALUATION</a:t>
            </a:r>
          </a:p>
          <a:p>
            <a:pPr marL="0" indent="0">
              <a:buNone/>
            </a:pPr>
            <a:r>
              <a:rPr lang="en-US" sz="3800" dirty="0" smtClean="0"/>
              <a:t> </a:t>
            </a:r>
            <a:r>
              <a:rPr lang="en-US" sz="3800" dirty="0"/>
              <a:t/>
            </a:r>
            <a:br>
              <a:rPr lang="en-US" sz="3800" dirty="0"/>
            </a:br>
            <a:r>
              <a:rPr lang="en-US" sz="3800" u="sng" dirty="0" smtClean="0"/>
              <a:t>Newly </a:t>
            </a:r>
            <a:r>
              <a:rPr lang="en-US" sz="3800" u="sng" dirty="0"/>
              <a:t>diagnosed </a:t>
            </a:r>
            <a:r>
              <a:rPr lang="en-US" sz="3800" u="sng" dirty="0" smtClean="0"/>
              <a:t>MTC:  </a:t>
            </a:r>
          </a:p>
          <a:p>
            <a:pPr marL="0" indent="0">
              <a:buNone/>
            </a:pPr>
            <a:r>
              <a:rPr lang="en-US" sz="3800" dirty="0" smtClean="0"/>
              <a:t>calcitonin</a:t>
            </a:r>
            <a:r>
              <a:rPr lang="en-US" sz="3800" dirty="0"/>
              <a:t>, </a:t>
            </a:r>
            <a:r>
              <a:rPr lang="en-US" sz="3800" dirty="0" smtClean="0"/>
              <a:t>CEA, </a:t>
            </a:r>
            <a:r>
              <a:rPr lang="en-US" sz="3800" dirty="0"/>
              <a:t>ultrasonography of </a:t>
            </a:r>
            <a:r>
              <a:rPr lang="en-US" sz="3800" dirty="0" smtClean="0"/>
              <a:t>the neck </a:t>
            </a:r>
          </a:p>
          <a:p>
            <a:pPr marL="0" indent="0">
              <a:buNone/>
            </a:pPr>
            <a:r>
              <a:rPr lang="en-US" sz="3800" dirty="0" smtClean="0"/>
              <a:t>genetic </a:t>
            </a:r>
            <a:r>
              <a:rPr lang="en-US" sz="3800" dirty="0"/>
              <a:t>testing for germline </a:t>
            </a:r>
            <a:r>
              <a:rPr lang="en-US" sz="3800" i="1" dirty="0"/>
              <a:t>RET </a:t>
            </a:r>
            <a:r>
              <a:rPr lang="en-US" sz="3800" dirty="0"/>
              <a:t>mutations (can be performed </a:t>
            </a:r>
            <a:r>
              <a:rPr lang="en-US" sz="3800" dirty="0" smtClean="0"/>
              <a:t>pre or </a:t>
            </a:r>
            <a:r>
              <a:rPr lang="en-US" sz="3800" dirty="0"/>
              <a:t>postoperatively), </a:t>
            </a:r>
            <a:r>
              <a:rPr lang="en-US" sz="3800" dirty="0" smtClean="0"/>
              <a:t>in </a:t>
            </a:r>
            <a:r>
              <a:rPr lang="en-US" sz="3800" dirty="0"/>
              <a:t>all patients who have either unknown </a:t>
            </a:r>
            <a:r>
              <a:rPr lang="en-US" sz="3800" i="1" dirty="0"/>
              <a:t>RET </a:t>
            </a:r>
            <a:r>
              <a:rPr lang="en-US" sz="3800" dirty="0"/>
              <a:t>mutation status or </a:t>
            </a:r>
            <a:r>
              <a:rPr lang="en-US" sz="3800" dirty="0" smtClean="0"/>
              <a:t>a germline </a:t>
            </a:r>
            <a:r>
              <a:rPr lang="en-US" sz="3800" i="1" dirty="0"/>
              <a:t>RET </a:t>
            </a:r>
            <a:r>
              <a:rPr lang="en-US" sz="3800" dirty="0"/>
              <a:t>mutation, biochemical evaluation for coexisting </a:t>
            </a:r>
            <a:r>
              <a:rPr lang="en-US" sz="3800" dirty="0" smtClean="0"/>
              <a:t>tumors (especially </a:t>
            </a:r>
            <a:r>
              <a:rPr lang="en-US" sz="3800" dirty="0" err="1" smtClean="0"/>
              <a:t>pheochromocytoma</a:t>
            </a:r>
            <a:r>
              <a:rPr lang="en-US" sz="3800" dirty="0"/>
              <a:t>) </a:t>
            </a:r>
            <a:endParaRPr lang="en-US" sz="3800" dirty="0" smtClean="0"/>
          </a:p>
          <a:p>
            <a:pPr marL="0" indent="0">
              <a:buNone/>
            </a:pPr>
            <a:r>
              <a:rPr lang="en-US" sz="3800" dirty="0"/>
              <a:t/>
            </a:r>
            <a:br>
              <a:rPr lang="en-US" sz="3800" dirty="0"/>
            </a:br>
            <a:r>
              <a:rPr lang="en-US" sz="3800" u="sng" dirty="0" smtClean="0"/>
              <a:t>local </a:t>
            </a:r>
            <a:r>
              <a:rPr lang="en-US" sz="3800" u="sng" dirty="0"/>
              <a:t>lymph node metastases on ultrasound </a:t>
            </a:r>
            <a:r>
              <a:rPr lang="en-US" sz="3800" u="sng" dirty="0" smtClean="0"/>
              <a:t>/</a:t>
            </a:r>
            <a:r>
              <a:rPr lang="en-US" sz="3800" u="sng" dirty="0" err="1" smtClean="0"/>
              <a:t>preop</a:t>
            </a:r>
            <a:r>
              <a:rPr lang="en-US" sz="3800" u="sng" dirty="0" smtClean="0"/>
              <a:t> basal</a:t>
            </a:r>
            <a:r>
              <a:rPr lang="en-US" sz="3800" u="sng" dirty="0"/>
              <a:t> </a:t>
            </a:r>
            <a:r>
              <a:rPr lang="en-US" sz="3800" u="sng" dirty="0" smtClean="0"/>
              <a:t>calcitonin </a:t>
            </a:r>
            <a:r>
              <a:rPr lang="en-US" sz="3800" u="sng" dirty="0"/>
              <a:t>&gt;500 </a:t>
            </a:r>
            <a:r>
              <a:rPr lang="en-US" sz="3800" u="sng" dirty="0" err="1"/>
              <a:t>pg</a:t>
            </a:r>
            <a:r>
              <a:rPr lang="en-US" sz="3800" u="sng" dirty="0"/>
              <a:t>/mL </a:t>
            </a:r>
            <a:r>
              <a:rPr lang="en-US" sz="3800" u="sng" dirty="0" smtClean="0"/>
              <a:t> (high </a:t>
            </a:r>
            <a:r>
              <a:rPr lang="en-US" sz="3800" u="sng" dirty="0"/>
              <a:t>risk of local or distant metastatic disease</a:t>
            </a:r>
            <a:r>
              <a:rPr lang="en-US" sz="3800" u="sng" dirty="0" smtClean="0"/>
              <a:t>):</a:t>
            </a:r>
          </a:p>
          <a:p>
            <a:pPr marL="0" indent="0">
              <a:buNone/>
            </a:pPr>
            <a:r>
              <a:rPr lang="en-US" sz="3800" dirty="0" smtClean="0"/>
              <a:t>Additional imaging </a:t>
            </a:r>
            <a:r>
              <a:rPr lang="en-US" sz="3800" dirty="0"/>
              <a:t>is required to assess for metastatic disease. </a:t>
            </a:r>
            <a:r>
              <a:rPr lang="en-US" sz="3400" dirty="0"/>
              <a:t/>
            </a:r>
            <a:br>
              <a:rPr lang="en-US" sz="3400" dirty="0"/>
            </a:br>
            <a:endParaRPr lang="en-US" sz="3400" i="1" dirty="0">
              <a:solidFill>
                <a:srgbClr val="FFFF00"/>
              </a:solidFill>
            </a:endParaRPr>
          </a:p>
        </p:txBody>
      </p:sp>
    </p:spTree>
    <p:extLst>
      <p:ext uri="{BB962C8B-B14F-4D97-AF65-F5344CB8AC3E}">
        <p14:creationId xmlns:p14="http://schemas.microsoft.com/office/powerpoint/2010/main" val="30602084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80109" y="269839"/>
            <a:ext cx="11887202" cy="6401736"/>
          </a:xfrm>
        </p:spPr>
        <p:txBody>
          <a:bodyPr>
            <a:normAutofit fontScale="47500" lnSpcReduction="20000"/>
          </a:bodyPr>
          <a:lstStyle/>
          <a:p>
            <a:pPr marL="0" indent="0">
              <a:buNone/>
            </a:pPr>
            <a:r>
              <a:rPr lang="en-US" sz="3300" i="1" u="sng" dirty="0">
                <a:solidFill>
                  <a:srgbClr val="FFFF00"/>
                </a:solidFill>
              </a:rPr>
              <a:t>For patients with sporadic </a:t>
            </a:r>
            <a:r>
              <a:rPr lang="en-US" sz="3300" i="1" u="sng" dirty="0" smtClean="0">
                <a:solidFill>
                  <a:srgbClr val="FFFF00"/>
                </a:solidFill>
              </a:rPr>
              <a:t>MTC: </a:t>
            </a:r>
          </a:p>
          <a:p>
            <a:pPr marL="0" indent="0">
              <a:buNone/>
            </a:pPr>
            <a:r>
              <a:rPr lang="en-US" sz="3300" dirty="0" smtClean="0"/>
              <a:t> </a:t>
            </a:r>
            <a:r>
              <a:rPr lang="en-US" sz="3300" dirty="0"/>
              <a:t>we recommend total thyroidectomy rather than lobectomy for </a:t>
            </a:r>
            <a:r>
              <a:rPr lang="en-US" sz="3300" dirty="0" smtClean="0"/>
              <a:t>initial therapy </a:t>
            </a:r>
            <a:r>
              <a:rPr lang="en-US" sz="3300" dirty="0"/>
              <a:t>(</a:t>
            </a:r>
            <a:r>
              <a:rPr lang="en-US" sz="3300" b="1" dirty="0"/>
              <a:t>Grade 1B</a:t>
            </a:r>
            <a:r>
              <a:rPr lang="en-US" sz="3300" dirty="0"/>
              <a:t>). </a:t>
            </a:r>
            <a:endParaRPr lang="en-US" sz="3300" dirty="0" smtClean="0"/>
          </a:p>
          <a:p>
            <a:pPr marL="0" indent="0">
              <a:buNone/>
            </a:pPr>
            <a:r>
              <a:rPr lang="en-US" sz="3300" dirty="0" smtClean="0"/>
              <a:t>Owing </a:t>
            </a:r>
            <a:r>
              <a:rPr lang="en-US" sz="3300" dirty="0"/>
              <a:t>to the </a:t>
            </a:r>
            <a:r>
              <a:rPr lang="en-US" sz="3300" dirty="0" err="1"/>
              <a:t>multicentric</a:t>
            </a:r>
            <a:r>
              <a:rPr lang="en-US" sz="3300" dirty="0"/>
              <a:t> and bilateral nature of hereditary MTC (and its</a:t>
            </a:r>
            <a:r>
              <a:rPr lang="en-US" sz="4700" dirty="0"/>
              <a:t> </a:t>
            </a:r>
            <a:r>
              <a:rPr lang="en-US" sz="4700" dirty="0" smtClean="0"/>
              <a:t> </a:t>
            </a:r>
            <a:r>
              <a:rPr lang="en-US" sz="3300" dirty="0" smtClean="0"/>
              <a:t>precursor </a:t>
            </a:r>
            <a:r>
              <a:rPr lang="en-US" sz="3300" dirty="0"/>
              <a:t>C cell hyperplasia), total thyroidectomy is the only way to cure hereditary MTC</a:t>
            </a:r>
            <a:r>
              <a:rPr lang="en-US" sz="4700" dirty="0"/>
              <a:t> </a:t>
            </a:r>
            <a:endParaRPr lang="en-US" sz="4700" dirty="0" smtClean="0"/>
          </a:p>
          <a:p>
            <a:pPr marL="0" indent="0">
              <a:buNone/>
            </a:pPr>
            <a:r>
              <a:rPr lang="en-US" sz="3600" b="1" dirty="0"/>
              <a:t/>
            </a:r>
            <a:br>
              <a:rPr lang="en-US" sz="3600" b="1" dirty="0"/>
            </a:br>
            <a:r>
              <a:rPr lang="en-US" sz="3600" b="1" dirty="0"/>
              <a:t>MTC confined to the neck </a:t>
            </a:r>
            <a:endParaRPr lang="en-US" sz="3600" dirty="0" smtClean="0"/>
          </a:p>
          <a:p>
            <a:pPr marL="0" indent="0">
              <a:buNone/>
            </a:pPr>
            <a:r>
              <a:rPr lang="en-US" sz="3600" dirty="0" smtClean="0"/>
              <a:t> </a:t>
            </a:r>
            <a:r>
              <a:rPr lang="en-US" sz="3600" dirty="0"/>
              <a:t>Up to 10 percent of patients with sporadic </a:t>
            </a:r>
            <a:r>
              <a:rPr lang="en-US" sz="3600" dirty="0" smtClean="0"/>
              <a:t>MTC &amp; all  inherited MTC have bilateral or multifocal disease</a:t>
            </a:r>
            <a:r>
              <a:rPr lang="en-US" sz="4800" dirty="0"/>
              <a:t/>
            </a:r>
            <a:br>
              <a:rPr lang="en-US" sz="4800" dirty="0"/>
            </a:br>
            <a:r>
              <a:rPr lang="en-US" sz="3600" dirty="0"/>
              <a:t>The extent of cervical lymph node dissection depends on the findings on preoperative ultrasound </a:t>
            </a:r>
            <a:r>
              <a:rPr lang="en-US" sz="3600" dirty="0" smtClean="0"/>
              <a:t>as well </a:t>
            </a:r>
            <a:r>
              <a:rPr lang="en-US" sz="3600" dirty="0"/>
              <a:t>as intraoperative identification of lymph node metastases</a:t>
            </a:r>
            <a:r>
              <a:rPr lang="en-US" sz="4800" dirty="0"/>
              <a:t>  </a:t>
            </a:r>
            <a:r>
              <a:rPr lang="en-US" sz="3600" dirty="0" smtClean="0"/>
              <a:t>prophylactic </a:t>
            </a:r>
            <a:r>
              <a:rPr lang="en-US" sz="3600" dirty="0"/>
              <a:t>lateral neck dissection</a:t>
            </a:r>
            <a:r>
              <a:rPr lang="en-US" sz="3600" dirty="0" smtClean="0"/>
              <a:t>.</a:t>
            </a:r>
          </a:p>
          <a:p>
            <a:pPr marL="0" indent="0">
              <a:buNone/>
            </a:pPr>
            <a:endParaRPr lang="en-US" sz="3600" dirty="0" smtClean="0"/>
          </a:p>
          <a:p>
            <a:pPr marL="0" indent="0">
              <a:buNone/>
            </a:pPr>
            <a:r>
              <a:rPr lang="en-US" sz="3600" u="sng" dirty="0" smtClean="0">
                <a:solidFill>
                  <a:srgbClr val="FFFF00"/>
                </a:solidFill>
              </a:rPr>
              <a:t>Small </a:t>
            </a:r>
            <a:r>
              <a:rPr lang="en-US" sz="3600" u="sng" dirty="0" err="1">
                <a:solidFill>
                  <a:srgbClr val="FFFF00"/>
                </a:solidFill>
              </a:rPr>
              <a:t>intrathyroidal</a:t>
            </a:r>
            <a:r>
              <a:rPr lang="en-US" sz="3600" u="sng" dirty="0">
                <a:solidFill>
                  <a:srgbClr val="FFFF00"/>
                </a:solidFill>
              </a:rPr>
              <a:t> MTCs </a:t>
            </a:r>
            <a:r>
              <a:rPr lang="en-US" sz="3600" u="sng" dirty="0" smtClean="0">
                <a:solidFill>
                  <a:srgbClr val="FFFF00"/>
                </a:solidFill>
              </a:rPr>
              <a:t>&amp; </a:t>
            </a:r>
            <a:r>
              <a:rPr lang="en-US" sz="3600" u="sng" dirty="0" err="1" smtClean="0">
                <a:solidFill>
                  <a:srgbClr val="FFFF00"/>
                </a:solidFill>
              </a:rPr>
              <a:t>preop</a:t>
            </a:r>
            <a:r>
              <a:rPr lang="en-US" sz="3600" u="sng" dirty="0" smtClean="0">
                <a:solidFill>
                  <a:srgbClr val="FFFF00"/>
                </a:solidFill>
              </a:rPr>
              <a:t> </a:t>
            </a:r>
            <a:r>
              <a:rPr lang="en-US" sz="3600" u="sng" dirty="0">
                <a:solidFill>
                  <a:srgbClr val="FFFF00"/>
                </a:solidFill>
              </a:rPr>
              <a:t>calcitonin &lt;20 </a:t>
            </a:r>
            <a:r>
              <a:rPr lang="en-US" sz="3600" u="sng" dirty="0" err="1" smtClean="0">
                <a:solidFill>
                  <a:srgbClr val="FFFF00"/>
                </a:solidFill>
              </a:rPr>
              <a:t>pg</a:t>
            </a:r>
            <a:r>
              <a:rPr lang="en-US" sz="3600" u="sng" dirty="0" smtClean="0">
                <a:solidFill>
                  <a:srgbClr val="FFFF00"/>
                </a:solidFill>
              </a:rPr>
              <a:t>/Ml (as </a:t>
            </a:r>
            <a:r>
              <a:rPr lang="en-US" sz="3600" u="sng" dirty="0">
                <a:solidFill>
                  <a:srgbClr val="FFFF00"/>
                </a:solidFill>
              </a:rPr>
              <a:t>metastatic lymph nodes are exceedingly rare in this </a:t>
            </a:r>
            <a:r>
              <a:rPr lang="en-US" sz="3600" u="sng" dirty="0" smtClean="0">
                <a:solidFill>
                  <a:srgbClr val="FFFF00"/>
                </a:solidFill>
              </a:rPr>
              <a:t>) :</a:t>
            </a:r>
          </a:p>
          <a:p>
            <a:pPr marL="0" indent="0">
              <a:buNone/>
            </a:pPr>
            <a:r>
              <a:rPr lang="en-US" sz="3600" dirty="0"/>
              <a:t>Prophylactic central neck dissection is not </a:t>
            </a:r>
            <a:r>
              <a:rPr lang="en-US" sz="3600" dirty="0" smtClean="0"/>
              <a:t>required</a:t>
            </a:r>
          </a:p>
          <a:p>
            <a:pPr marL="0" indent="0">
              <a:buNone/>
            </a:pPr>
            <a:r>
              <a:rPr lang="en-US" sz="3300" i="1" u="sng" dirty="0"/>
              <a:t/>
            </a:r>
            <a:br>
              <a:rPr lang="en-US" sz="3300" i="1" u="sng" dirty="0"/>
            </a:br>
            <a:r>
              <a:rPr lang="en-US" sz="3300" i="1" u="sng" dirty="0">
                <a:solidFill>
                  <a:srgbClr val="FFFF00"/>
                </a:solidFill>
              </a:rPr>
              <a:t>For patients with MTC confined to the neck and no evidence of involved cervical lymph nodes </a:t>
            </a:r>
            <a:r>
              <a:rPr lang="en-US" sz="3300" i="1" u="sng" dirty="0" smtClean="0">
                <a:solidFill>
                  <a:srgbClr val="FFFF00"/>
                </a:solidFill>
              </a:rPr>
              <a:t>on preoperative ultrasound:</a:t>
            </a:r>
          </a:p>
          <a:p>
            <a:pPr marL="0" indent="0">
              <a:buNone/>
            </a:pPr>
            <a:r>
              <a:rPr lang="en-US" sz="3300" dirty="0" smtClean="0"/>
              <a:t>we </a:t>
            </a:r>
            <a:r>
              <a:rPr lang="en-US" sz="3300" dirty="0"/>
              <a:t>routinely perform bilateral dissection of the </a:t>
            </a:r>
            <a:r>
              <a:rPr lang="en-US" sz="3300" u="sng" dirty="0"/>
              <a:t>central</a:t>
            </a:r>
            <a:r>
              <a:rPr lang="en-US" sz="3300" dirty="0"/>
              <a:t> lymph </a:t>
            </a:r>
            <a:r>
              <a:rPr lang="en-US" sz="3300" dirty="0" smtClean="0"/>
              <a:t>node compartment </a:t>
            </a:r>
            <a:r>
              <a:rPr lang="en-US" sz="3300" u="sng" dirty="0"/>
              <a:t>without prophylactic lateral neck dissection</a:t>
            </a:r>
            <a:r>
              <a:rPr lang="en-US" sz="3300" dirty="0"/>
              <a:t>. </a:t>
            </a:r>
            <a:endParaRPr lang="en-US" sz="3300" dirty="0" smtClean="0"/>
          </a:p>
          <a:p>
            <a:pPr marL="0" indent="0">
              <a:buNone/>
            </a:pPr>
            <a:endParaRPr lang="en-US" sz="3300" dirty="0" smtClean="0"/>
          </a:p>
          <a:p>
            <a:pPr marL="0" indent="0">
              <a:buNone/>
            </a:pPr>
            <a:r>
              <a:rPr lang="en-US" sz="3300" i="1" u="sng" dirty="0" smtClean="0">
                <a:solidFill>
                  <a:srgbClr val="FFFF00"/>
                </a:solidFill>
              </a:rPr>
              <a:t>For </a:t>
            </a:r>
            <a:r>
              <a:rPr lang="en-US" sz="3300" i="1" u="sng" dirty="0">
                <a:solidFill>
                  <a:srgbClr val="FFFF00"/>
                </a:solidFill>
              </a:rPr>
              <a:t>patients with evidence of </a:t>
            </a:r>
            <a:r>
              <a:rPr lang="en-US" sz="3300" i="1" u="sng" dirty="0" smtClean="0">
                <a:solidFill>
                  <a:srgbClr val="FFFF00"/>
                </a:solidFill>
              </a:rPr>
              <a:t>central cervical </a:t>
            </a:r>
            <a:r>
              <a:rPr lang="en-US" sz="3300" i="1" u="sng" dirty="0">
                <a:solidFill>
                  <a:srgbClr val="FFFF00"/>
                </a:solidFill>
              </a:rPr>
              <a:t>lymph node </a:t>
            </a:r>
            <a:r>
              <a:rPr lang="en-US" sz="3300" i="1" u="sng" dirty="0" smtClean="0">
                <a:solidFill>
                  <a:srgbClr val="FFFF00"/>
                </a:solidFill>
              </a:rPr>
              <a:t>involvement:</a:t>
            </a:r>
          </a:p>
          <a:p>
            <a:pPr marL="0" indent="0">
              <a:buNone/>
            </a:pPr>
            <a:r>
              <a:rPr lang="en-US" sz="3300" dirty="0" smtClean="0"/>
              <a:t>dissection </a:t>
            </a:r>
            <a:r>
              <a:rPr lang="en-US" sz="3300" dirty="0"/>
              <a:t>of the involved lateral neck compartment is </a:t>
            </a:r>
            <a:r>
              <a:rPr lang="en-US" sz="3300" dirty="0" smtClean="0"/>
              <a:t>also performed.</a:t>
            </a:r>
          </a:p>
          <a:p>
            <a:pPr marL="0" indent="0">
              <a:buNone/>
            </a:pP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40658589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80109" y="269839"/>
            <a:ext cx="11887202" cy="6401736"/>
          </a:xfrm>
        </p:spPr>
        <p:txBody>
          <a:bodyPr>
            <a:normAutofit fontScale="85000" lnSpcReduction="20000"/>
          </a:bodyPr>
          <a:lstStyle/>
          <a:p>
            <a:pPr marL="0" indent="0">
              <a:buNone/>
            </a:pPr>
            <a:r>
              <a:rPr lang="en-US" b="1" dirty="0"/>
              <a:t>Lateral lymph node dissection </a:t>
            </a:r>
            <a:r>
              <a:rPr lang="en-US" dirty="0"/>
              <a:t>– Whether or not to perform lateral neck dissections in the</a:t>
            </a:r>
            <a:br>
              <a:rPr lang="en-US" dirty="0"/>
            </a:br>
            <a:r>
              <a:rPr lang="en-US" dirty="0"/>
              <a:t>absence of </a:t>
            </a:r>
            <a:r>
              <a:rPr lang="en-US" dirty="0" err="1"/>
              <a:t>ultrasonographically</a:t>
            </a:r>
            <a:r>
              <a:rPr lang="en-US" dirty="0"/>
              <a:t> identifiable lymph node metastases as part of the primary surgery</a:t>
            </a:r>
            <a:br>
              <a:rPr lang="en-US" dirty="0"/>
            </a:br>
            <a:r>
              <a:rPr lang="en-US" dirty="0"/>
              <a:t>remains controversial. The lateral jugular and mediastinal nodes should be carefully evaluated</a:t>
            </a:r>
            <a:br>
              <a:rPr lang="en-US" dirty="0"/>
            </a:br>
            <a:r>
              <a:rPr lang="en-US" dirty="0"/>
              <a:t>intraoperatively, followed by modified neck and/or mediastinal dissections only if positive nodes are</a:t>
            </a:r>
            <a:br>
              <a:rPr lang="en-US" dirty="0"/>
            </a:br>
            <a:r>
              <a:rPr lang="en-US" dirty="0"/>
              <a:t>identified. Although we do not routinely advise lateral neck dissections in the absence of</a:t>
            </a:r>
            <a:br>
              <a:rPr lang="en-US" dirty="0"/>
            </a:br>
            <a:r>
              <a:rPr lang="en-US" dirty="0"/>
              <a:t>identifiable lymph node metastases (regardless of the serum calcitonin level), dissection of the</a:t>
            </a:r>
            <a:br>
              <a:rPr lang="en-US" dirty="0"/>
            </a:br>
            <a:r>
              <a:rPr lang="en-US" dirty="0"/>
              <a:t>ipsilateral lateral lymph node compartment is performed for patients with intraoperative evidence of</a:t>
            </a:r>
            <a:br>
              <a:rPr lang="en-US" dirty="0"/>
            </a:br>
            <a:r>
              <a:rPr lang="en-US" dirty="0"/>
              <a:t>central lymph node involvement.</a:t>
            </a:r>
            <a:br>
              <a:rPr lang="en-US" dirty="0"/>
            </a:br>
            <a:r>
              <a:rPr lang="en-US" dirty="0"/>
              <a:t>●</a:t>
            </a:r>
            <a:br>
              <a:rPr lang="en-US" dirty="0"/>
            </a:br>
            <a:r>
              <a:rPr lang="en-US" dirty="0"/>
              <a:t>In one study, ipsilateral lateral lymph node metastases were found in 10 percent of patients with no</a:t>
            </a:r>
            <a:br>
              <a:rPr lang="en-US" dirty="0"/>
            </a:br>
            <a:r>
              <a:rPr lang="en-US" dirty="0"/>
              <a:t>central node involvement, 77 percent of patients with one to three central nodes, and 98 percent of</a:t>
            </a:r>
            <a:br>
              <a:rPr lang="en-US" dirty="0"/>
            </a:br>
            <a:r>
              <a:rPr lang="en-US" dirty="0"/>
              <a:t>patients with more than four central nodes; contralateral lateral lymph node metastases were found</a:t>
            </a:r>
            <a:br>
              <a:rPr lang="en-US" dirty="0"/>
            </a:br>
            <a:r>
              <a:rPr lang="en-US" dirty="0"/>
              <a:t>in 4.9 percent of patients with no central nodes, 38 percent of patients with one to nine central</a:t>
            </a:r>
            <a:br>
              <a:rPr lang="en-US" dirty="0"/>
            </a:br>
            <a:r>
              <a:rPr lang="en-US" dirty="0"/>
              <a:t>nodes, and 77 percent with more than nine central nodes [9].</a:t>
            </a:r>
            <a:br>
              <a:rPr lang="en-US" dirty="0"/>
            </a:br>
            <a:r>
              <a:rPr lang="en-US" dirty="0"/>
              <a:t>The American Thyroid Association (ATA) guidelines committee could not achieve a consensus</a:t>
            </a:r>
            <a:br>
              <a:rPr lang="en-US" dirty="0"/>
            </a:br>
            <a:r>
              <a:rPr lang="en-US" dirty="0"/>
              <a:t>agreement on this topic but did recommend that prophylactic lateral neck dissections "may be</a:t>
            </a:r>
            <a:br>
              <a:rPr lang="en-US" dirty="0"/>
            </a:br>
            <a:r>
              <a:rPr lang="en-US" dirty="0"/>
              <a:t>considered based on serum calcitonin levels" [2]. Some members recommended against routine</a:t>
            </a:r>
            <a:br>
              <a:rPr lang="en-US" dirty="0"/>
            </a:br>
            <a:r>
              <a:rPr lang="en-US" dirty="0"/>
              <a:t>prophylactic lateral neck dissections if there was no evidence of disease on preoperative neck</a:t>
            </a:r>
            <a:br>
              <a:rPr lang="en-US" dirty="0"/>
            </a:br>
            <a:r>
              <a:rPr lang="en-US" dirty="0"/>
              <a:t>ultrasound. Other members utilized preoperative calcitonin values to guide the extent of</a:t>
            </a:r>
            <a:br>
              <a:rPr lang="en-US" dirty="0"/>
            </a:br>
            <a:r>
              <a:rPr lang="en-US" dirty="0"/>
              <a:t>prophylactic neck dissections by recommending prophylactic ipsilateral central and ipsilateral</a:t>
            </a:r>
            <a:br>
              <a:rPr lang="en-US" dirty="0"/>
            </a:br>
            <a:r>
              <a:rPr lang="en-US" dirty="0"/>
              <a:t>lateral neck dissection for patients with basal serum calcitonin values &gt;20 </a:t>
            </a:r>
            <a:r>
              <a:rPr lang="en-US" dirty="0" err="1"/>
              <a:t>pg</a:t>
            </a:r>
            <a:r>
              <a:rPr lang="en-US" dirty="0"/>
              <a:t>/mL and prophylactic</a:t>
            </a:r>
            <a:r>
              <a:rPr lang="en-US" sz="3200" dirty="0"/>
              <a:t> </a:t>
            </a:r>
            <a:br>
              <a:rPr lang="en-US" sz="3200" dirty="0"/>
            </a:br>
            <a:r>
              <a:rPr lang="en-US" dirty="0"/>
              <a:t>dissection of uninvolved contralateral lateral neck compartments for serum calcitonin &gt;200 </a:t>
            </a:r>
            <a:r>
              <a:rPr lang="en-US" dirty="0" err="1"/>
              <a:t>pg</a:t>
            </a:r>
            <a:r>
              <a:rPr lang="en-US" dirty="0"/>
              <a:t>/mL</a:t>
            </a:r>
            <a:br>
              <a:rPr lang="en-US" dirty="0"/>
            </a:br>
            <a:r>
              <a:rPr lang="en-US" dirty="0"/>
              <a:t>[2].</a:t>
            </a:r>
            <a:r>
              <a:rPr lang="en-US"/>
              <a:t/>
            </a:r>
            <a:br>
              <a:rPr lang="en-US"/>
            </a:br>
            <a:r>
              <a:rPr lang="en-US" sz="3200" dirty="0"/>
              <a:t/>
            </a:r>
            <a:br>
              <a:rPr lang="en-US" sz="32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4137095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80109" y="269839"/>
            <a:ext cx="11887202" cy="6401736"/>
          </a:xfrm>
        </p:spPr>
        <p:txBody>
          <a:bodyPr>
            <a:normAutofit fontScale="92500" lnSpcReduction="20000"/>
          </a:bodyPr>
          <a:lstStyle/>
          <a:p>
            <a:pPr marL="0" indent="0">
              <a:buNone/>
            </a:pPr>
            <a:r>
              <a:rPr lang="en-US" dirty="0"/>
              <a:t/>
            </a:r>
            <a:br>
              <a:rPr lang="en-US" dirty="0"/>
            </a:br>
            <a:r>
              <a:rPr lang="en-US" dirty="0" smtClean="0"/>
              <a:t>The primary argument in favor of routine use of prophylactic lateral neck dissection in patients with</a:t>
            </a:r>
            <a:br>
              <a:rPr lang="en-US" dirty="0" smtClean="0"/>
            </a:br>
            <a:r>
              <a:rPr lang="en-US" dirty="0" smtClean="0"/>
              <a:t>a preoperative basal calcitonin level of ≤1000 </a:t>
            </a:r>
            <a:r>
              <a:rPr lang="en-US" dirty="0" err="1" smtClean="0"/>
              <a:t>pg</a:t>
            </a:r>
            <a:r>
              <a:rPr lang="en-US" dirty="0" smtClean="0"/>
              <a:t>/mL is that at least one-half of them will achieve</a:t>
            </a:r>
            <a:br>
              <a:rPr lang="en-US" dirty="0" smtClean="0"/>
            </a:br>
            <a:r>
              <a:rPr lang="en-US" dirty="0" smtClean="0"/>
              <a:t>biochemical cure (calcitonin &lt;10 </a:t>
            </a:r>
            <a:r>
              <a:rPr lang="en-US" dirty="0" err="1" smtClean="0"/>
              <a:t>pg</a:t>
            </a:r>
            <a:r>
              <a:rPr lang="en-US" dirty="0" smtClean="0"/>
              <a:t>/mL) [4]. Since a biochemical cure is associated with 98 percent</a:t>
            </a:r>
            <a:br>
              <a:rPr lang="en-US" dirty="0" smtClean="0"/>
            </a:br>
            <a:r>
              <a:rPr lang="en-US" dirty="0" smtClean="0"/>
              <a:t>10-year survival and approximately 3 to 4 percent recurrence rate, proponents of prophylactic</a:t>
            </a:r>
            <a:br>
              <a:rPr lang="en-US" dirty="0" smtClean="0"/>
            </a:br>
            <a:r>
              <a:rPr lang="en-US" dirty="0" smtClean="0"/>
              <a:t>lateral lymph node dissection argue that the benefits outweigh the additional risks and</a:t>
            </a:r>
            <a:br>
              <a:rPr lang="en-US" dirty="0" smtClean="0"/>
            </a:br>
            <a:r>
              <a:rPr lang="en-US" dirty="0" smtClean="0"/>
              <a:t>complications associated with routine use of prophylactic lateral neck dissections when done by</a:t>
            </a:r>
            <a:br>
              <a:rPr lang="en-US" dirty="0" smtClean="0"/>
            </a:br>
            <a:r>
              <a:rPr lang="en-US" dirty="0" smtClean="0"/>
              <a:t>experienced surgeons [10-12].</a:t>
            </a:r>
            <a:br>
              <a:rPr lang="en-US" dirty="0" smtClean="0"/>
            </a:br>
            <a:r>
              <a:rPr lang="en-US" dirty="0" smtClean="0"/>
              <a:t>The counter argument is that long-term survival rates are also excellent in patients with a</a:t>
            </a:r>
            <a:br>
              <a:rPr lang="en-US" dirty="0" smtClean="0"/>
            </a:br>
            <a:r>
              <a:rPr lang="en-US" dirty="0" smtClean="0"/>
              <a:t>biochemical incomplete response to initial therapy (abnormal postoperative calcitonin in the</a:t>
            </a:r>
            <a:br>
              <a:rPr lang="en-US" dirty="0" smtClean="0"/>
            </a:br>
            <a:r>
              <a:rPr lang="en-US" dirty="0" smtClean="0"/>
              <a:t>absence of structural disease progression), ranging from 90 to 100 percent at 10 years of </a:t>
            </a:r>
            <a:r>
              <a:rPr lang="en-US" dirty="0" err="1" smtClean="0"/>
              <a:t>followup</a:t>
            </a:r>
            <a:r>
              <a:rPr lang="en-US" dirty="0" smtClean="0"/>
              <a:t>, with the highest survival rates seen in patients with </a:t>
            </a:r>
            <a:r>
              <a:rPr lang="en-US" dirty="0" err="1" smtClean="0"/>
              <a:t>intrathyroidal</a:t>
            </a:r>
            <a:r>
              <a:rPr lang="en-US" dirty="0" smtClean="0"/>
              <a:t> MTC without evidence for</a:t>
            </a:r>
            <a:br>
              <a:rPr lang="en-US" dirty="0" smtClean="0"/>
            </a:br>
            <a:r>
              <a:rPr lang="en-US" dirty="0" smtClean="0"/>
              <a:t>local or distant metastases [10,13,14]. Thus, the excellent outcomes attributed to more aggressive</a:t>
            </a:r>
            <a:br>
              <a:rPr lang="en-US" dirty="0" smtClean="0"/>
            </a:br>
            <a:r>
              <a:rPr lang="en-US" dirty="0" smtClean="0"/>
              <a:t>upfront resection of the lateral compartment subclinical lymph nodes may be more related to the</a:t>
            </a:r>
            <a:br>
              <a:rPr lang="en-US" dirty="0" smtClean="0"/>
            </a:br>
            <a:r>
              <a:rPr lang="en-US" dirty="0" smtClean="0"/>
              <a:t>underlying biology of the disease rather than to our therapeutic interventions. Furthermore, routine</a:t>
            </a:r>
            <a:br>
              <a:rPr lang="en-US" dirty="0" smtClean="0"/>
            </a:br>
            <a:r>
              <a:rPr lang="en-US" dirty="0" smtClean="0"/>
              <a:t>use of prophylactic lateral neck dissections will expose patients to additional morbidity, particularly</a:t>
            </a:r>
            <a:br>
              <a:rPr lang="en-US" dirty="0" smtClean="0"/>
            </a:br>
            <a:r>
              <a:rPr lang="en-US" dirty="0" smtClean="0"/>
              <a:t>knowing that most of these surgeries are not done by high-volume, very experienced surgeons.</a:t>
            </a:r>
            <a:br>
              <a:rPr lang="en-US" dirty="0" smtClean="0"/>
            </a:br>
            <a:r>
              <a:rPr lang="en-US" dirty="0" smtClean="0"/>
              <a:t>Thus, it remains unclear if there is truly a survival benefit from more aggressive upfront lymph node</a:t>
            </a:r>
            <a:br>
              <a:rPr lang="en-US" dirty="0" smtClean="0"/>
            </a:br>
            <a:r>
              <a:rPr lang="en-US" dirty="0" smtClean="0"/>
              <a:t>dissection done in an effort to achieve an initial excellent response to therapy as opposed to a</a:t>
            </a:r>
            <a:br>
              <a:rPr lang="en-US" dirty="0" smtClean="0"/>
            </a:br>
            <a:r>
              <a:rPr lang="en-US" dirty="0" smtClean="0"/>
              <a:t>more measured surgical intervention, recognizing that some patients will have a biochemical</a:t>
            </a:r>
            <a:br>
              <a:rPr lang="en-US" dirty="0" smtClean="0"/>
            </a:br>
            <a:r>
              <a:rPr lang="en-US" dirty="0" smtClean="0"/>
              <a:t>incomplete response that may or may not require additional therapy in the future based on </a:t>
            </a:r>
            <a:r>
              <a:rPr lang="en-US" dirty="0" err="1" smtClean="0"/>
              <a:t>followup</a:t>
            </a:r>
            <a:r>
              <a:rPr lang="en-US" dirty="0" smtClean="0"/>
              <a:t> imaging and the trend in calcitonin/carcinoembryonic antigen (CEA) values.</a:t>
            </a:r>
            <a:r>
              <a:rPr lang="en-US" sz="3200" dirty="0" smtClean="0"/>
              <a:t> </a:t>
            </a:r>
            <a:br>
              <a:rPr lang="en-US" sz="3200" dirty="0" smtClean="0"/>
            </a:br>
            <a:r>
              <a:rPr lang="en-US" sz="3200" dirty="0" smtClean="0"/>
              <a:t/>
            </a:r>
            <a:br>
              <a:rPr lang="en-US" sz="3200" dirty="0" smtClean="0"/>
            </a:br>
            <a:endParaRPr lang="en-US" sz="3000" i="1" dirty="0">
              <a:solidFill>
                <a:srgbClr val="FFFF00"/>
              </a:solidFill>
            </a:endParaRPr>
          </a:p>
        </p:txBody>
      </p:sp>
    </p:spTree>
    <p:extLst>
      <p:ext uri="{BB962C8B-B14F-4D97-AF65-F5344CB8AC3E}">
        <p14:creationId xmlns:p14="http://schemas.microsoft.com/office/powerpoint/2010/main" val="41626559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80109" y="269839"/>
            <a:ext cx="11887202" cy="6401736"/>
          </a:xfrm>
        </p:spPr>
        <p:txBody>
          <a:bodyPr>
            <a:normAutofit/>
          </a:bodyPr>
          <a:lstStyle/>
          <a:p>
            <a:pPr marL="0" indent="0">
              <a:buNone/>
            </a:pPr>
            <a:r>
              <a:rPr lang="en-US" i="1" u="sng" dirty="0">
                <a:solidFill>
                  <a:srgbClr val="FFFF00"/>
                </a:solidFill>
              </a:rPr>
              <a:t>Ultrasound evidence of cervical lymph node involvement </a:t>
            </a:r>
            <a:r>
              <a:rPr lang="en-US" dirty="0" smtClean="0"/>
              <a:t>:</a:t>
            </a:r>
          </a:p>
          <a:p>
            <a:pPr marL="0" indent="0">
              <a:buNone/>
            </a:pPr>
            <a:r>
              <a:rPr lang="en-US" dirty="0" smtClean="0"/>
              <a:t>For </a:t>
            </a:r>
            <a:r>
              <a:rPr lang="en-US" dirty="0"/>
              <a:t>patients with MTC involving </a:t>
            </a:r>
            <a:r>
              <a:rPr lang="en-US" dirty="0" smtClean="0"/>
              <a:t>the thyroid </a:t>
            </a:r>
            <a:r>
              <a:rPr lang="en-US" dirty="0"/>
              <a:t>and known cervical lymph nodal involvement preoperatively, total thyroidectomy with </a:t>
            </a:r>
            <a:r>
              <a:rPr lang="en-US" dirty="0" smtClean="0"/>
              <a:t>bilateral central </a:t>
            </a:r>
            <a:r>
              <a:rPr lang="en-US" dirty="0"/>
              <a:t>compartment dissection and dissection of the involved lateral neck compartment(s) is </a:t>
            </a:r>
            <a:r>
              <a:rPr lang="en-US" dirty="0" smtClean="0"/>
              <a:t>the preferred </a:t>
            </a:r>
            <a:r>
              <a:rPr lang="en-US" dirty="0"/>
              <a:t>initial treatment. In addition to compartment-oriented dissection of the clinically </a:t>
            </a:r>
            <a:r>
              <a:rPr lang="en-US" dirty="0" smtClean="0"/>
              <a:t>involved ipsilateral </a:t>
            </a:r>
            <a:r>
              <a:rPr lang="en-US" dirty="0"/>
              <a:t>neck, prophylactic neck dissection of uninvolved contralateral neck compartments should</a:t>
            </a:r>
            <a:br>
              <a:rPr lang="en-US" dirty="0"/>
            </a:br>
            <a:r>
              <a:rPr lang="en-US" dirty="0"/>
              <a:t>also be considered in patients with a basal calcitonin level greater than 200 </a:t>
            </a:r>
            <a:r>
              <a:rPr lang="en-US" dirty="0" err="1"/>
              <a:t>pg</a:t>
            </a:r>
            <a:r>
              <a:rPr lang="en-US" dirty="0"/>
              <a:t>/mL if there is </a:t>
            </a:r>
            <a:r>
              <a:rPr lang="en-US" dirty="0" smtClean="0"/>
              <a:t>no evidence </a:t>
            </a:r>
            <a:r>
              <a:rPr lang="en-US" dirty="0"/>
              <a:t>of distant metastases</a:t>
            </a:r>
            <a:r>
              <a:rPr lang="en-US" sz="3200" dirty="0"/>
              <a:t> </a:t>
            </a:r>
            <a:br>
              <a:rPr lang="en-US" sz="3200" dirty="0"/>
            </a:br>
            <a:r>
              <a:rPr lang="en-US" sz="3200" dirty="0" smtClean="0"/>
              <a:t/>
            </a:r>
            <a:br>
              <a:rPr lang="en-US" sz="3200" dirty="0" smtClean="0"/>
            </a:br>
            <a:endParaRPr lang="en-US" sz="3000" i="1" dirty="0">
              <a:solidFill>
                <a:srgbClr val="FFFF00"/>
              </a:solidFill>
            </a:endParaRPr>
          </a:p>
        </p:txBody>
      </p:sp>
    </p:spTree>
    <p:extLst>
      <p:ext uri="{BB962C8B-B14F-4D97-AF65-F5344CB8AC3E}">
        <p14:creationId xmlns:p14="http://schemas.microsoft.com/office/powerpoint/2010/main" val="23263536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734799" cy="5935018"/>
          </a:xfrm>
        </p:spPr>
        <p:txBody>
          <a:bodyPr>
            <a:normAutofit/>
          </a:bodyPr>
          <a:lstStyle/>
          <a:p>
            <a:pPr marL="0" indent="0">
              <a:buNone/>
            </a:pPr>
            <a:r>
              <a:rPr lang="en-US" i="1" u="sng" dirty="0">
                <a:solidFill>
                  <a:srgbClr val="FFFF00"/>
                </a:solidFill>
              </a:rPr>
              <a:t>Locally advanced or metastatic </a:t>
            </a:r>
            <a:r>
              <a:rPr lang="en-US" i="1" u="sng" dirty="0" smtClean="0">
                <a:solidFill>
                  <a:srgbClr val="FFFF00"/>
                </a:solidFill>
              </a:rPr>
              <a:t>MTC:</a:t>
            </a:r>
          </a:p>
          <a:p>
            <a:pPr marL="0" indent="0">
              <a:buNone/>
            </a:pPr>
            <a:r>
              <a:rPr lang="en-US" dirty="0" smtClean="0"/>
              <a:t>total thyroidectomy +</a:t>
            </a:r>
            <a:r>
              <a:rPr lang="en-US" dirty="0"/>
              <a:t> </a:t>
            </a:r>
            <a:r>
              <a:rPr lang="en-US" dirty="0" smtClean="0"/>
              <a:t>resection </a:t>
            </a:r>
            <a:r>
              <a:rPr lang="en-US" dirty="0"/>
              <a:t>of involved lymph node compartments </a:t>
            </a:r>
            <a:r>
              <a:rPr lang="en-US" dirty="0" smtClean="0"/>
              <a:t>in </a:t>
            </a:r>
            <a:r>
              <a:rPr lang="en-US" dirty="0"/>
              <a:t>most patients</a:t>
            </a:r>
            <a:r>
              <a:rPr lang="en-US" dirty="0" smtClean="0"/>
              <a:t>.</a:t>
            </a:r>
          </a:p>
          <a:p>
            <a:pPr marL="0" indent="0">
              <a:buNone/>
            </a:pPr>
            <a:r>
              <a:rPr lang="en-US" dirty="0"/>
              <a:t/>
            </a:r>
            <a:br>
              <a:rPr lang="en-US" dirty="0"/>
            </a:br>
            <a:r>
              <a:rPr lang="en-US" dirty="0"/>
              <a:t>Since the goals of surgery are largely palliative in this setting, a less aggressive surgical approach to</a:t>
            </a:r>
            <a:br>
              <a:rPr lang="en-US" dirty="0"/>
            </a:br>
            <a:r>
              <a:rPr lang="en-US" dirty="0"/>
              <a:t>the thyroid primary and to lymph node dissection in the central and lateral neck compartments may </a:t>
            </a:r>
            <a:r>
              <a:rPr lang="en-US" dirty="0" smtClean="0"/>
              <a:t>be</a:t>
            </a:r>
            <a:br>
              <a:rPr lang="en-US" dirty="0" smtClean="0"/>
            </a:br>
            <a:r>
              <a:rPr lang="en-US" dirty="0" smtClean="0"/>
              <a:t>warranted </a:t>
            </a:r>
            <a:r>
              <a:rPr lang="en-US" dirty="0"/>
              <a:t>in order not to impair speech, swallowing, parathyroid function, and shoulder mobility </a:t>
            </a:r>
            <a:endParaRPr lang="en-US" dirty="0" smtClean="0"/>
          </a:p>
          <a:p>
            <a:pPr marL="0" indent="0">
              <a:buNone/>
            </a:pPr>
            <a:r>
              <a:rPr lang="en-US" dirty="0" smtClean="0"/>
              <a:t>In</a:t>
            </a:r>
            <a:r>
              <a:rPr lang="en-US" sz="3200" dirty="0" smtClean="0"/>
              <a:t> </a:t>
            </a:r>
            <a:r>
              <a:rPr lang="en-US" dirty="0" smtClean="0"/>
              <a:t>the </a:t>
            </a:r>
            <a:r>
              <a:rPr lang="en-US" dirty="0"/>
              <a:t>presence of grossly invasive disease, more extended procedures with resection of involved neck</a:t>
            </a:r>
            <a:br>
              <a:rPr lang="en-US" dirty="0"/>
            </a:br>
            <a:r>
              <a:rPr lang="en-US" dirty="0"/>
              <a:t>structures may be appropriate in properly selected patients, but function-preserving (speech,</a:t>
            </a:r>
            <a:br>
              <a:rPr lang="en-US" dirty="0"/>
            </a:br>
            <a:r>
              <a:rPr lang="en-US" dirty="0"/>
              <a:t>swallowing) approaches are preferred. </a:t>
            </a:r>
            <a:endParaRPr lang="en-US" dirty="0" smtClean="0"/>
          </a:p>
          <a:p>
            <a:pPr marL="0" indent="0">
              <a:buNone/>
            </a:pPr>
            <a:r>
              <a:rPr lang="en-US" dirty="0" smtClean="0"/>
              <a:t>Disfiguring </a:t>
            </a:r>
            <a:r>
              <a:rPr lang="en-US" dirty="0"/>
              <a:t>radical neck dissections do not improve </a:t>
            </a:r>
            <a:r>
              <a:rPr lang="en-US" dirty="0" smtClean="0"/>
              <a:t>prognosis and </a:t>
            </a:r>
            <a:r>
              <a:rPr lang="en-US" dirty="0"/>
              <a:t>are not indicated. The surgical approach should be individualized based upon the patient's </a:t>
            </a:r>
            <a:r>
              <a:rPr lang="en-US" dirty="0" smtClean="0"/>
              <a:t>wishes, life </a:t>
            </a:r>
            <a:r>
              <a:rPr lang="en-US" dirty="0"/>
              <a:t>expectancy, and other medical comorbidities</a:t>
            </a:r>
            <a:r>
              <a:rPr lang="en-US" sz="3200" dirty="0"/>
              <a:t> </a:t>
            </a:r>
            <a:br>
              <a:rPr lang="en-US" sz="3200" dirty="0"/>
            </a:br>
            <a:endParaRPr lang="en-US" sz="3000" i="1" dirty="0">
              <a:solidFill>
                <a:srgbClr val="FFFF00"/>
              </a:solidFill>
            </a:endParaRPr>
          </a:p>
        </p:txBody>
      </p:sp>
    </p:spTree>
    <p:extLst>
      <p:ext uri="{BB962C8B-B14F-4D97-AF65-F5344CB8AC3E}">
        <p14:creationId xmlns:p14="http://schemas.microsoft.com/office/powerpoint/2010/main" val="1164690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2219"/>
            <a:ext cx="11942619" cy="6465672"/>
          </a:xfrm>
        </p:spPr>
        <p:txBody>
          <a:bodyPr/>
          <a:lstStyle/>
          <a:p>
            <a:r>
              <a:rPr lang="en-US" sz="2800" b="1" i="1" dirty="0">
                <a:solidFill>
                  <a:srgbClr val="FFFF00"/>
                </a:solidFill>
              </a:rPr>
              <a:t>Comparison with clinical manifestations of benign parathyroid </a:t>
            </a:r>
            <a:r>
              <a:rPr lang="en-US" sz="2800" b="1" i="1" dirty="0" smtClean="0">
                <a:solidFill>
                  <a:srgbClr val="FFFF00"/>
                </a:solidFill>
              </a:rPr>
              <a:t>disease</a:t>
            </a:r>
            <a:r>
              <a:rPr lang="en-US" sz="2400" dirty="0" smtClean="0">
                <a:solidFill>
                  <a:srgbClr val="FFFF00"/>
                </a:solidFill>
              </a:rPr>
              <a:t/>
            </a:r>
            <a:br>
              <a:rPr lang="en-US" sz="2400" dirty="0" smtClean="0">
                <a:solidFill>
                  <a:srgbClr val="FFFF00"/>
                </a:solidFill>
              </a:rPr>
            </a:br>
            <a:r>
              <a:rPr lang="en-US" sz="2400" dirty="0" smtClean="0"/>
              <a:t/>
            </a:r>
            <a:br>
              <a:rPr lang="en-US" sz="2400" dirty="0" smtClean="0"/>
            </a:br>
            <a:r>
              <a:rPr lang="en-US" sz="2400" dirty="0" smtClean="0"/>
              <a:t>Increase </a:t>
            </a:r>
            <a:r>
              <a:rPr lang="en-US" sz="2400" dirty="0"/>
              <a:t>the likelihood of parathyroid cancer </a:t>
            </a:r>
            <a:r>
              <a:rPr lang="en-US" sz="2400" dirty="0" smtClean="0"/>
              <a:t>:</a:t>
            </a:r>
            <a:br>
              <a:rPr lang="en-US" sz="2400" dirty="0" smtClean="0"/>
            </a:br>
            <a:r>
              <a:rPr lang="en-US" sz="2400" dirty="0" smtClean="0"/>
              <a:t/>
            </a:r>
            <a:br>
              <a:rPr lang="en-US" sz="2400" dirty="0" smtClean="0"/>
            </a:br>
            <a:r>
              <a:rPr lang="en-US" sz="2400" dirty="0" smtClean="0"/>
              <a:t>1. Benign </a:t>
            </a:r>
            <a:r>
              <a:rPr lang="en-US" sz="2400" dirty="0" err="1" smtClean="0"/>
              <a:t>hyperpara</a:t>
            </a:r>
            <a:r>
              <a:rPr lang="en-US" sz="2400" dirty="0" smtClean="0"/>
              <a:t> </a:t>
            </a:r>
            <a:r>
              <a:rPr lang="en-US" sz="2400" dirty="0"/>
              <a:t>is more </a:t>
            </a:r>
            <a:r>
              <a:rPr lang="en-US" sz="2400" dirty="0" smtClean="0"/>
              <a:t>in </a:t>
            </a:r>
            <a:r>
              <a:rPr lang="en-US" sz="2400" dirty="0"/>
              <a:t>women (3:1</a:t>
            </a:r>
            <a:r>
              <a:rPr lang="en-US" sz="2400" dirty="0" smtClean="0"/>
              <a:t>)</a:t>
            </a:r>
            <a:br>
              <a:rPr lang="en-US" sz="2400" dirty="0" smtClean="0"/>
            </a:br>
            <a:r>
              <a:rPr lang="en-US" sz="2400" dirty="0" smtClean="0"/>
              <a:t>    Incidence </a:t>
            </a:r>
            <a:r>
              <a:rPr lang="en-US" sz="2400" dirty="0"/>
              <a:t>of </a:t>
            </a:r>
            <a:r>
              <a:rPr lang="en-US" sz="2400" dirty="0" smtClean="0"/>
              <a:t>PC: equal </a:t>
            </a:r>
            <a:r>
              <a:rPr lang="en-US" sz="2400" dirty="0"/>
              <a:t>between </a:t>
            </a:r>
            <a:r>
              <a:rPr lang="en-US" sz="2400" dirty="0" smtClean="0"/>
              <a:t>two genders</a:t>
            </a:r>
            <a:br>
              <a:rPr lang="en-US" sz="2400" dirty="0" smtClean="0"/>
            </a:br>
            <a:r>
              <a:rPr lang="en-US" sz="2400" dirty="0"/>
              <a:t/>
            </a:r>
            <a:br>
              <a:rPr lang="en-US" sz="2400" dirty="0"/>
            </a:br>
            <a:r>
              <a:rPr lang="en-US" sz="2400" dirty="0" smtClean="0"/>
              <a:t>2. More </a:t>
            </a:r>
            <a:r>
              <a:rPr lang="en-US" sz="2400" dirty="0" smtClean="0">
                <a:solidFill>
                  <a:srgbClr val="FFFF00"/>
                </a:solidFill>
              </a:rPr>
              <a:t>symptoms</a:t>
            </a:r>
            <a:r>
              <a:rPr lang="en-US" sz="2400" dirty="0"/>
              <a:t>, </a:t>
            </a:r>
            <a:r>
              <a:rPr lang="en-US" sz="2400" dirty="0">
                <a:solidFill>
                  <a:srgbClr val="FFFF00"/>
                </a:solidFill>
              </a:rPr>
              <a:t>larger</a:t>
            </a:r>
            <a:r>
              <a:rPr lang="en-US" sz="2400" dirty="0"/>
              <a:t> </a:t>
            </a:r>
            <a:r>
              <a:rPr lang="en-US" sz="2400" dirty="0">
                <a:solidFill>
                  <a:srgbClr val="FFFF00"/>
                </a:solidFill>
              </a:rPr>
              <a:t>tumor </a:t>
            </a:r>
            <a:r>
              <a:rPr lang="en-US" sz="2400" dirty="0" smtClean="0">
                <a:solidFill>
                  <a:srgbClr val="FFFF00"/>
                </a:solidFill>
              </a:rPr>
              <a:t>size</a:t>
            </a:r>
            <a:r>
              <a:rPr lang="en-US" sz="2400" dirty="0" smtClean="0"/>
              <a:t>, </a:t>
            </a:r>
            <a:r>
              <a:rPr lang="en-US" sz="2400" dirty="0" smtClean="0">
                <a:solidFill>
                  <a:srgbClr val="FFFF00"/>
                </a:solidFill>
              </a:rPr>
              <a:t>bone </a:t>
            </a:r>
            <a:r>
              <a:rPr lang="en-US" sz="2400" dirty="0" smtClean="0">
                <a:solidFill>
                  <a:schemeClr val="tx1"/>
                </a:solidFill>
              </a:rPr>
              <a:t>&amp; </a:t>
            </a:r>
            <a:r>
              <a:rPr lang="en-US" sz="2400" dirty="0" smtClean="0">
                <a:solidFill>
                  <a:srgbClr val="FFFF00"/>
                </a:solidFill>
              </a:rPr>
              <a:t>kidney </a:t>
            </a:r>
            <a:r>
              <a:rPr lang="en-US" sz="2400" dirty="0">
                <a:solidFill>
                  <a:srgbClr val="FFFF00"/>
                </a:solidFill>
              </a:rPr>
              <a:t>disease</a:t>
            </a:r>
            <a:r>
              <a:rPr lang="en-US" sz="2400" dirty="0"/>
              <a:t>, </a:t>
            </a:r>
            <a:r>
              <a:rPr lang="en-US" sz="2400" dirty="0">
                <a:solidFill>
                  <a:srgbClr val="FFFF00"/>
                </a:solidFill>
              </a:rPr>
              <a:t>marked </a:t>
            </a:r>
            <a:r>
              <a:rPr lang="en-US" sz="2400" dirty="0" smtClean="0">
                <a:solidFill>
                  <a:srgbClr val="FFFF00"/>
                </a:solidFill>
              </a:rPr>
              <a:t>hypercalcemia</a:t>
            </a:r>
            <a:r>
              <a:rPr lang="en-US" sz="2400" dirty="0" smtClean="0">
                <a:solidFill>
                  <a:schemeClr val="tx1"/>
                </a:solidFill>
              </a:rPr>
              <a:t>, </a:t>
            </a:r>
            <a:r>
              <a:rPr lang="en-US" sz="2400" dirty="0" smtClean="0"/>
              <a:t>very </a:t>
            </a:r>
            <a:r>
              <a:rPr lang="en-US" sz="2400" dirty="0"/>
              <a:t>high </a:t>
            </a:r>
            <a:r>
              <a:rPr lang="en-US" sz="2400" dirty="0" smtClean="0"/>
              <a:t>    </a:t>
            </a:r>
            <a:r>
              <a:rPr lang="en-US" sz="2400" dirty="0" smtClean="0">
                <a:solidFill>
                  <a:srgbClr val="FFFF00"/>
                </a:solidFill>
              </a:rPr>
              <a:t>PTH</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000" dirty="0" smtClean="0"/>
              <a:t/>
            </a:r>
            <a:br>
              <a:rPr lang="en-US" sz="2000" dirty="0" smtClean="0"/>
            </a:br>
            <a:r>
              <a:rPr lang="en-US" sz="1800" dirty="0"/>
              <a:t/>
            </a:r>
            <a:br>
              <a:rPr lang="en-US" sz="1800" dirty="0"/>
            </a:br>
            <a:r>
              <a:rPr lang="en-US" sz="600" dirty="0"/>
              <a:t/>
            </a:r>
            <a:br>
              <a:rPr lang="en-US" sz="600" dirty="0"/>
            </a:br>
            <a:r>
              <a:rPr lang="en-US" sz="100" dirty="0"/>
              <a:t/>
            </a:r>
            <a:br>
              <a:rPr lang="en-US" sz="100" dirty="0"/>
            </a:br>
            <a:endParaRPr lang="en-US" sz="1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400" y="212219"/>
            <a:ext cx="1042506" cy="725487"/>
          </a:xfrm>
          <a:prstGeom prst="rect">
            <a:avLst/>
          </a:prstGeom>
        </p:spPr>
      </p:pic>
    </p:spTree>
    <p:extLst>
      <p:ext uri="{BB962C8B-B14F-4D97-AF65-F5344CB8AC3E}">
        <p14:creationId xmlns:p14="http://schemas.microsoft.com/office/powerpoint/2010/main" val="39974288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845638" cy="6449617"/>
          </a:xfrm>
        </p:spPr>
        <p:txBody>
          <a:bodyPr>
            <a:normAutofit fontScale="70000" lnSpcReduction="20000"/>
          </a:bodyPr>
          <a:lstStyle/>
          <a:p>
            <a:pPr marL="0" indent="0">
              <a:buNone/>
            </a:pPr>
            <a:r>
              <a:rPr lang="en-US" sz="3200" dirty="0"/>
              <a:t/>
            </a:r>
            <a:br>
              <a:rPr lang="en-US" sz="3200" dirty="0"/>
            </a:br>
            <a:r>
              <a:rPr lang="en-US" sz="3200" i="1" u="sng" dirty="0">
                <a:solidFill>
                  <a:srgbClr val="FFFF00"/>
                </a:solidFill>
              </a:rPr>
              <a:t>For patients with locally advanced or metastatic </a:t>
            </a:r>
            <a:r>
              <a:rPr lang="en-US" sz="3200" i="1" u="sng" dirty="0" smtClean="0">
                <a:solidFill>
                  <a:srgbClr val="FFFF00"/>
                </a:solidFill>
              </a:rPr>
              <a:t>disease:</a:t>
            </a:r>
          </a:p>
          <a:p>
            <a:pPr marL="0" indent="0">
              <a:buNone/>
            </a:pPr>
            <a:r>
              <a:rPr lang="en-US" sz="3200" dirty="0" smtClean="0"/>
              <a:t> </a:t>
            </a:r>
            <a:r>
              <a:rPr lang="en-US" sz="3200" dirty="0"/>
              <a:t>total thyroidectomy with resection </a:t>
            </a:r>
            <a:r>
              <a:rPr lang="en-US" sz="3200" dirty="0" smtClean="0"/>
              <a:t>of involved </a:t>
            </a:r>
            <a:r>
              <a:rPr lang="en-US" sz="3200" dirty="0"/>
              <a:t>lymph node compartments is performed in most patients. </a:t>
            </a:r>
            <a:endParaRPr lang="en-US" sz="3200" dirty="0" smtClean="0"/>
          </a:p>
          <a:p>
            <a:pPr marL="0" indent="0">
              <a:buNone/>
            </a:pPr>
            <a:r>
              <a:rPr lang="en-US" sz="3200" dirty="0" smtClean="0"/>
              <a:t>However</a:t>
            </a:r>
            <a:r>
              <a:rPr lang="en-US" sz="3200" dirty="0"/>
              <a:t>, since the goals </a:t>
            </a:r>
            <a:r>
              <a:rPr lang="en-US" sz="3200" dirty="0" smtClean="0"/>
              <a:t>of surgery </a:t>
            </a:r>
            <a:r>
              <a:rPr lang="en-US" sz="3200" dirty="0"/>
              <a:t>are largely palliative in this setting, a less aggressive approach to both the primary </a:t>
            </a:r>
            <a:r>
              <a:rPr lang="en-US" sz="3200" dirty="0" smtClean="0"/>
              <a:t>tumor and </a:t>
            </a:r>
            <a:r>
              <a:rPr lang="en-US" sz="3200" dirty="0"/>
              <a:t>to </a:t>
            </a:r>
            <a:r>
              <a:rPr lang="en-US" sz="3200" dirty="0" err="1"/>
              <a:t>locoregional</a:t>
            </a:r>
            <a:r>
              <a:rPr lang="en-US" sz="3200" dirty="0"/>
              <a:t> metastases may be warranted</a:t>
            </a:r>
            <a:r>
              <a:rPr lang="en-US" sz="3200" dirty="0" smtClean="0"/>
              <a:t>.</a:t>
            </a:r>
          </a:p>
          <a:p>
            <a:pPr marL="0" indent="0">
              <a:buNone/>
            </a:pPr>
            <a:r>
              <a:rPr lang="en-US" sz="3200" dirty="0"/>
              <a:t/>
            </a:r>
            <a:br>
              <a:rPr lang="en-US" sz="3200" dirty="0"/>
            </a:br>
            <a:r>
              <a:rPr lang="en-US" sz="3200" dirty="0"/>
              <a:t>Thyroxine </a:t>
            </a:r>
            <a:r>
              <a:rPr lang="en-US" sz="3200" dirty="0" smtClean="0"/>
              <a:t>therapy </a:t>
            </a:r>
            <a:r>
              <a:rPr lang="en-US" sz="3200" dirty="0"/>
              <a:t>should be started immediately after surgery. </a:t>
            </a:r>
            <a:endParaRPr lang="en-US" sz="3200" dirty="0" smtClean="0"/>
          </a:p>
          <a:p>
            <a:pPr marL="0" indent="0">
              <a:buNone/>
            </a:pPr>
            <a:r>
              <a:rPr lang="en-US" sz="3200" dirty="0" smtClean="0"/>
              <a:t>Goal : </a:t>
            </a:r>
            <a:r>
              <a:rPr lang="en-US" sz="3200" dirty="0" err="1" smtClean="0"/>
              <a:t>Euthyroidism</a:t>
            </a:r>
            <a:r>
              <a:rPr lang="en-US" sz="3200" dirty="0" smtClean="0"/>
              <a:t>.</a:t>
            </a:r>
          </a:p>
          <a:p>
            <a:pPr marL="0" indent="0">
              <a:buNone/>
            </a:pPr>
            <a:r>
              <a:rPr lang="en-US" sz="3200" dirty="0" smtClean="0"/>
              <a:t> </a:t>
            </a:r>
            <a:r>
              <a:rPr lang="en-US" sz="3200" dirty="0"/>
              <a:t>Suppression </a:t>
            </a:r>
            <a:r>
              <a:rPr lang="en-US" sz="3200" dirty="0" smtClean="0"/>
              <a:t>of TSH is </a:t>
            </a:r>
            <a:r>
              <a:rPr lang="en-US" sz="3200" dirty="0"/>
              <a:t>not indicated in patients with MTC, because C cells are not </a:t>
            </a:r>
            <a:r>
              <a:rPr lang="en-US" sz="3200" dirty="0" smtClean="0"/>
              <a:t>TSH responsive</a:t>
            </a:r>
            <a:r>
              <a:rPr lang="en-US" sz="3200" dirty="0"/>
              <a:t>. </a:t>
            </a:r>
            <a:endParaRPr lang="en-US" sz="3200" dirty="0" smtClean="0"/>
          </a:p>
          <a:p>
            <a:pPr marL="0" indent="0">
              <a:buNone/>
            </a:pPr>
            <a:r>
              <a:rPr lang="en-US" sz="3200" dirty="0" smtClean="0"/>
              <a:t>Similarly</a:t>
            </a:r>
            <a:r>
              <a:rPr lang="en-US" sz="3200" dirty="0"/>
              <a:t>, adjuvant therapy with radioiodine is not indicated, because the tumor cells </a:t>
            </a:r>
            <a:r>
              <a:rPr lang="en-US" sz="3200" dirty="0" smtClean="0"/>
              <a:t>do not </a:t>
            </a:r>
            <a:r>
              <a:rPr lang="en-US" sz="3200" dirty="0"/>
              <a:t>concentrate iodine. </a:t>
            </a:r>
            <a:endParaRPr lang="en-US" sz="3200" dirty="0" smtClean="0"/>
          </a:p>
          <a:p>
            <a:pPr marL="0" indent="0">
              <a:buNone/>
            </a:pPr>
            <a:r>
              <a:rPr lang="en-US" sz="3100" i="1" u="sng" dirty="0">
                <a:solidFill>
                  <a:srgbClr val="FFFF00"/>
                </a:solidFill>
              </a:rPr>
              <a:t>Treatment options for patients with recurrent/residual disease </a:t>
            </a:r>
            <a:r>
              <a:rPr lang="en-US" sz="3100" i="1" u="sng" dirty="0" smtClean="0">
                <a:solidFill>
                  <a:srgbClr val="FFFF00"/>
                </a:solidFill>
              </a:rPr>
              <a:t>:  </a:t>
            </a:r>
          </a:p>
          <a:p>
            <a:pPr marL="0" indent="0">
              <a:buNone/>
            </a:pPr>
            <a:r>
              <a:rPr lang="en-US" sz="2600" dirty="0" smtClean="0"/>
              <a:t>observation/active</a:t>
            </a:r>
            <a:r>
              <a:rPr lang="en-US" sz="2600" dirty="0"/>
              <a:t/>
            </a:r>
            <a:br>
              <a:rPr lang="en-US" sz="2600" dirty="0"/>
            </a:br>
            <a:r>
              <a:rPr lang="en-US" sz="2600" dirty="0"/>
              <a:t>surveillance, surgical resection, external beam radiation therapy (EBRT), and other </a:t>
            </a:r>
            <a:r>
              <a:rPr lang="en-US" sz="2600" dirty="0" smtClean="0"/>
              <a:t>directed therapies </a:t>
            </a:r>
            <a:r>
              <a:rPr lang="en-US" sz="2600" dirty="0"/>
              <a:t>(such as radiofrequency ablation, </a:t>
            </a:r>
            <a:r>
              <a:rPr lang="en-US" sz="2600" dirty="0" err="1"/>
              <a:t>cryoablation</a:t>
            </a:r>
            <a:r>
              <a:rPr lang="en-US" sz="2600" dirty="0"/>
              <a:t>, embolization) or systemic therapies.</a:t>
            </a:r>
            <a:br>
              <a:rPr lang="en-US" sz="2600" dirty="0"/>
            </a:br>
            <a:r>
              <a:rPr lang="en-US" sz="2600" dirty="0">
                <a:solidFill>
                  <a:srgbClr val="FFFF00"/>
                </a:solidFill>
              </a:rPr>
              <a:t>Choice of therapy depends upon clinical factors and the potential morbidities of therapy</a:t>
            </a:r>
            <a:r>
              <a:rPr lang="en-US" sz="4100" dirty="0">
                <a:solidFill>
                  <a:srgbClr val="FFFF00"/>
                </a:solidFill>
              </a:rPr>
              <a:t> </a:t>
            </a:r>
            <a:r>
              <a:rPr lang="en-US" sz="3200" dirty="0"/>
              <a:t/>
            </a:r>
            <a:br>
              <a:rPr lang="en-US" sz="32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1553381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7"/>
            <a:ext cx="11734799" cy="6366489"/>
          </a:xfrm>
        </p:spPr>
        <p:txBody>
          <a:bodyPr>
            <a:normAutofit fontScale="70000" lnSpcReduction="20000"/>
          </a:bodyPr>
          <a:lstStyle/>
          <a:p>
            <a:pPr marL="0" indent="0">
              <a:buNone/>
            </a:pPr>
            <a:r>
              <a:rPr lang="en-US" sz="2300" b="1" dirty="0"/>
              <a:t>POSTOPERATIVE </a:t>
            </a:r>
            <a:r>
              <a:rPr lang="en-US" sz="2300" b="1" dirty="0" smtClean="0"/>
              <a:t>MANAGEMENT</a:t>
            </a:r>
          </a:p>
          <a:p>
            <a:pPr marL="0" indent="0">
              <a:buNone/>
            </a:pPr>
            <a:r>
              <a:rPr lang="en-US" sz="2300" b="1" dirty="0"/>
              <a:t/>
            </a:r>
            <a:br>
              <a:rPr lang="en-US" sz="2300" b="1" dirty="0"/>
            </a:br>
            <a:r>
              <a:rPr lang="en-US" sz="2300" b="1" i="1" u="sng" dirty="0"/>
              <a:t>Monitor for postoperative complications </a:t>
            </a:r>
            <a:endParaRPr lang="en-US" sz="2300" dirty="0" smtClean="0"/>
          </a:p>
          <a:p>
            <a:pPr marL="0" indent="0">
              <a:buNone/>
            </a:pPr>
            <a:r>
              <a:rPr lang="en-US" sz="2300" dirty="0" smtClean="0"/>
              <a:t> </a:t>
            </a:r>
            <a:r>
              <a:rPr lang="en-US" sz="2300" dirty="0"/>
              <a:t/>
            </a:r>
            <a:br>
              <a:rPr lang="en-US" sz="2300" dirty="0"/>
            </a:br>
            <a:r>
              <a:rPr lang="en-US" sz="2300" dirty="0"/>
              <a:t>monitored closely for the development of hypoparathyroidism </a:t>
            </a:r>
            <a:endParaRPr lang="en-US" sz="2300" dirty="0" smtClean="0"/>
          </a:p>
          <a:p>
            <a:pPr marL="0" indent="0">
              <a:buNone/>
            </a:pPr>
            <a:r>
              <a:rPr lang="en-US" sz="2300" dirty="0" smtClean="0"/>
              <a:t> </a:t>
            </a:r>
            <a:r>
              <a:rPr lang="en-US" sz="2300" dirty="0"/>
              <a:t>injury to either the recurrent or </a:t>
            </a:r>
            <a:r>
              <a:rPr lang="en-US" sz="2300" dirty="0" smtClean="0"/>
              <a:t>superior laryngeal </a:t>
            </a:r>
            <a:r>
              <a:rPr lang="en-US" sz="2300" dirty="0"/>
              <a:t>nerves. </a:t>
            </a:r>
            <a:endParaRPr lang="en-US" sz="2300" dirty="0" smtClean="0"/>
          </a:p>
          <a:p>
            <a:pPr marL="0" indent="0">
              <a:buNone/>
            </a:pPr>
            <a:r>
              <a:rPr lang="en-US" sz="2300" dirty="0"/>
              <a:t/>
            </a:r>
            <a:br>
              <a:rPr lang="en-US" sz="2300" dirty="0"/>
            </a:br>
            <a:r>
              <a:rPr lang="en-US" sz="2300" b="1" i="1" u="sng" dirty="0"/>
              <a:t>Thyroxine </a:t>
            </a:r>
            <a:r>
              <a:rPr lang="en-US" sz="2300" b="1" i="1" u="sng" dirty="0" smtClean="0"/>
              <a:t>therapy</a:t>
            </a:r>
          </a:p>
          <a:p>
            <a:pPr marL="0" indent="0">
              <a:buNone/>
            </a:pPr>
            <a:r>
              <a:rPr lang="en-US" sz="2300" dirty="0"/>
              <a:t/>
            </a:r>
            <a:br>
              <a:rPr lang="en-US" sz="2300" dirty="0"/>
            </a:br>
            <a:r>
              <a:rPr lang="en-US" sz="2300" b="1" i="1" u="sng" dirty="0"/>
              <a:t>Assessment of </a:t>
            </a:r>
            <a:r>
              <a:rPr lang="en-US" sz="2600" b="1" i="1" u="sng" dirty="0"/>
              <a:t>tumor samples </a:t>
            </a:r>
            <a:r>
              <a:rPr lang="en-US" sz="2300" b="1" i="1" u="sng" dirty="0"/>
              <a:t>for somatic mutations </a:t>
            </a:r>
            <a:r>
              <a:rPr lang="en-US" sz="2300" dirty="0" smtClean="0"/>
              <a:t>:</a:t>
            </a:r>
          </a:p>
          <a:p>
            <a:pPr marL="0" indent="0">
              <a:buNone/>
            </a:pPr>
            <a:r>
              <a:rPr lang="en-US" sz="2300" dirty="0" smtClean="0"/>
              <a:t>Somatic </a:t>
            </a:r>
            <a:r>
              <a:rPr lang="en-US" sz="2300" dirty="0"/>
              <a:t>mutations in </a:t>
            </a:r>
            <a:r>
              <a:rPr lang="en-US" sz="2300" i="1" dirty="0">
                <a:solidFill>
                  <a:srgbClr val="FFFF00"/>
                </a:solidFill>
              </a:rPr>
              <a:t>RET</a:t>
            </a:r>
            <a:r>
              <a:rPr lang="en-US" sz="2300" dirty="0">
                <a:solidFill>
                  <a:srgbClr val="FFFF00"/>
                </a:solidFill>
              </a:rPr>
              <a:t>, </a:t>
            </a:r>
            <a:r>
              <a:rPr lang="en-US" sz="2300" i="1" dirty="0">
                <a:solidFill>
                  <a:srgbClr val="FFFF00"/>
                </a:solidFill>
              </a:rPr>
              <a:t>HRAS</a:t>
            </a:r>
            <a:r>
              <a:rPr lang="en-US" sz="2300" dirty="0">
                <a:solidFill>
                  <a:srgbClr val="FFFF00"/>
                </a:solidFill>
              </a:rPr>
              <a:t>, </a:t>
            </a:r>
            <a:r>
              <a:rPr lang="en-US" sz="2300" i="1" dirty="0" smtClean="0">
                <a:solidFill>
                  <a:srgbClr val="FFFF00"/>
                </a:solidFill>
              </a:rPr>
              <a:t>KRAS</a:t>
            </a:r>
            <a:r>
              <a:rPr lang="en-US" sz="2300" dirty="0" smtClean="0">
                <a:solidFill>
                  <a:srgbClr val="FFFF00"/>
                </a:solidFill>
              </a:rPr>
              <a:t>, or</a:t>
            </a:r>
            <a:r>
              <a:rPr lang="en-US" sz="2300" dirty="0">
                <a:solidFill>
                  <a:srgbClr val="FFFF00"/>
                </a:solidFill>
              </a:rPr>
              <a:t>, rarely, </a:t>
            </a:r>
            <a:r>
              <a:rPr lang="en-US" sz="2300" i="1" dirty="0">
                <a:solidFill>
                  <a:srgbClr val="FFFF00"/>
                </a:solidFill>
              </a:rPr>
              <a:t>NRAS </a:t>
            </a:r>
            <a:r>
              <a:rPr lang="en-US" sz="2300" dirty="0"/>
              <a:t>can be identified in tumors of patients with sporadic MTC. </a:t>
            </a:r>
            <a:endParaRPr lang="en-US" sz="2300" dirty="0" smtClean="0"/>
          </a:p>
          <a:p>
            <a:pPr marL="0" indent="0">
              <a:buNone/>
            </a:pPr>
            <a:r>
              <a:rPr lang="en-US" sz="2300" dirty="0" smtClean="0"/>
              <a:t>In </a:t>
            </a:r>
            <a:r>
              <a:rPr lang="en-US" sz="2300" dirty="0"/>
              <a:t>some [17-19], but </a:t>
            </a:r>
            <a:r>
              <a:rPr lang="en-US" sz="2300" dirty="0" smtClean="0"/>
              <a:t>not other </a:t>
            </a:r>
            <a:r>
              <a:rPr lang="en-US" sz="2300" dirty="0"/>
              <a:t>[20], studies, tumors with an identifiable </a:t>
            </a:r>
            <a:r>
              <a:rPr lang="en-US" sz="2300" i="1" dirty="0"/>
              <a:t>RET </a:t>
            </a:r>
            <a:r>
              <a:rPr lang="en-US" sz="2300" dirty="0"/>
              <a:t>mutation had a more aggressive course than </a:t>
            </a:r>
            <a:r>
              <a:rPr lang="en-US" sz="2300" dirty="0" smtClean="0"/>
              <a:t>those</a:t>
            </a:r>
            <a:r>
              <a:rPr lang="en-US" sz="3400" dirty="0"/>
              <a:t> </a:t>
            </a:r>
            <a:r>
              <a:rPr lang="en-US" sz="2300" dirty="0" smtClean="0"/>
              <a:t>without </a:t>
            </a:r>
            <a:r>
              <a:rPr lang="en-US" sz="2300" dirty="0"/>
              <a:t>a mutation. </a:t>
            </a:r>
            <a:endParaRPr lang="en-US" sz="2300" dirty="0" smtClean="0"/>
          </a:p>
          <a:p>
            <a:pPr marL="0" indent="0">
              <a:buNone/>
            </a:pPr>
            <a:r>
              <a:rPr lang="en-US" sz="2300" dirty="0" smtClean="0"/>
              <a:t>Nonetheless</a:t>
            </a:r>
            <a:r>
              <a:rPr lang="en-US" sz="2300" dirty="0"/>
              <a:t>, we agree that somatic mutational analysis of tumor samples is </a:t>
            </a:r>
            <a:r>
              <a:rPr lang="en-US" sz="2300" dirty="0" smtClean="0"/>
              <a:t>not required </a:t>
            </a:r>
            <a:r>
              <a:rPr lang="en-US" sz="2300" dirty="0"/>
              <a:t>as part of routine clinical care</a:t>
            </a:r>
            <a:r>
              <a:rPr lang="en-US" sz="3400" dirty="0"/>
              <a:t> </a:t>
            </a:r>
            <a:endParaRPr lang="en-US" sz="3400" dirty="0" smtClean="0"/>
          </a:p>
          <a:p>
            <a:pPr marL="0" indent="0">
              <a:buNone/>
            </a:pPr>
            <a:endParaRPr lang="en-US" sz="3200" dirty="0" smtClean="0"/>
          </a:p>
          <a:p>
            <a:pPr marL="0" indent="0">
              <a:buNone/>
            </a:pPr>
            <a:r>
              <a:rPr lang="en-US" sz="3200" b="1" dirty="0">
                <a:solidFill>
                  <a:srgbClr val="FFFF00"/>
                </a:solidFill>
              </a:rPr>
              <a:t>SUBSEQUENT MANAGEMENT</a:t>
            </a:r>
            <a:r>
              <a:rPr lang="en-US" sz="3200" b="1" dirty="0"/>
              <a:t/>
            </a:r>
            <a:br>
              <a:rPr lang="en-US" sz="3200" b="1" dirty="0"/>
            </a:br>
            <a:r>
              <a:rPr lang="en-US" sz="3200" dirty="0"/>
              <a:t>After thyroidectomy, it is important to evaluate patients to determine if surgery was curative [10]. We</a:t>
            </a:r>
            <a:br>
              <a:rPr lang="en-US" sz="3200" dirty="0"/>
            </a:br>
            <a:r>
              <a:rPr lang="en-US" sz="3200" dirty="0"/>
              <a:t>measure serum calcitonin and carcinoembryonic antigen (CEA) to assess for cure. Subsequent</a:t>
            </a:r>
            <a:br>
              <a:rPr lang="en-US" sz="3200" dirty="0"/>
            </a:br>
            <a:r>
              <a:rPr lang="en-US" sz="3200" dirty="0"/>
              <a:t>management depends upon these values.</a:t>
            </a:r>
            <a:r>
              <a:rPr lang="en-US" sz="4400" dirty="0"/>
              <a:t> ???</a:t>
            </a: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30988074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734799" cy="5935018"/>
          </a:xfrm>
        </p:spPr>
        <p:txBody>
          <a:bodyPr>
            <a:normAutofit lnSpcReduction="10000"/>
          </a:bodyPr>
          <a:lstStyle/>
          <a:p>
            <a:pPr marL="0" indent="0">
              <a:buNone/>
            </a:pPr>
            <a:r>
              <a:rPr lang="en-US" b="1" dirty="0"/>
              <a:t>Management of persistent/recurrent disease </a:t>
            </a:r>
            <a:r>
              <a:rPr lang="en-US" dirty="0"/>
              <a:t>— Treatment options for patients with</a:t>
            </a:r>
            <a:br>
              <a:rPr lang="en-US" dirty="0"/>
            </a:br>
            <a:r>
              <a:rPr lang="en-US" dirty="0"/>
              <a:t>recurrent/residual disease include observation/active surveillance, surgical resection, EBRT, and other</a:t>
            </a:r>
            <a:br>
              <a:rPr lang="en-US" dirty="0"/>
            </a:br>
            <a:r>
              <a:rPr lang="en-US" dirty="0"/>
              <a:t>directed therapies (such as radiofrequency ablation, </a:t>
            </a:r>
            <a:r>
              <a:rPr lang="en-US" dirty="0" err="1"/>
              <a:t>cryoablation</a:t>
            </a:r>
            <a:r>
              <a:rPr lang="en-US" dirty="0"/>
              <a:t>, embolization) or systemic therapies.</a:t>
            </a:r>
            <a:br>
              <a:rPr lang="en-US" dirty="0"/>
            </a:br>
            <a:r>
              <a:rPr lang="en-US" dirty="0"/>
              <a:t>In the past, patients with identifiable residual or recurrent MTC were operated on routinely. However,</a:t>
            </a:r>
            <a:br>
              <a:rPr lang="en-US" dirty="0"/>
            </a:br>
            <a:r>
              <a:rPr lang="en-US" dirty="0"/>
              <a:t>despite routine lymphadenectomy or excision of palpable tumor, their serum calcitonin concentrations</a:t>
            </a:r>
            <a:br>
              <a:rPr lang="en-US" dirty="0"/>
            </a:br>
            <a:r>
              <a:rPr lang="en-US" dirty="0"/>
              <a:t>often did not normalize after surgery [51]. This has led to a more critical evaluation of the need for and</a:t>
            </a:r>
            <a:r>
              <a:rPr lang="en-US" sz="3200" dirty="0"/>
              <a:t> </a:t>
            </a:r>
            <a:br>
              <a:rPr lang="en-US" sz="3200" dirty="0"/>
            </a:br>
            <a:r>
              <a:rPr lang="en-US" dirty="0"/>
              <a:t>timing of therapeutic interventions and reevaluation of the role of cautious observation in properly</a:t>
            </a:r>
            <a:br>
              <a:rPr lang="en-US" dirty="0"/>
            </a:br>
            <a:r>
              <a:rPr lang="en-US" dirty="0"/>
              <a:t>selected patients. The following approach to management of residual disease is based upon</a:t>
            </a:r>
            <a:br>
              <a:rPr lang="en-US" dirty="0"/>
            </a:br>
            <a:r>
              <a:rPr lang="en-US" dirty="0"/>
              <a:t>observational studies and clinical experience.</a:t>
            </a:r>
            <a:br>
              <a:rPr lang="en-US" dirty="0"/>
            </a:br>
            <a:r>
              <a:rPr lang="en-US" dirty="0"/>
              <a:t>The recommended treatment approach for persistent/recurrent disease depends upon a variety of</a:t>
            </a:r>
            <a:br>
              <a:rPr lang="en-US" dirty="0"/>
            </a:br>
            <a:r>
              <a:rPr lang="en-US" dirty="0"/>
              <a:t>clinical factors, including:</a:t>
            </a:r>
            <a:r>
              <a:rPr lang="en-US" sz="3200" dirty="0"/>
              <a:t> </a:t>
            </a:r>
            <a:br>
              <a:rPr lang="en-US" sz="3200" dirty="0"/>
            </a:br>
            <a:r>
              <a:rPr lang="en-US" dirty="0"/>
              <a:t>Whether or not the disease can be localized</a:t>
            </a:r>
            <a:br>
              <a:rPr lang="en-US" dirty="0"/>
            </a:br>
            <a:r>
              <a:rPr lang="en-US" dirty="0"/>
              <a:t>● The volume of disease</a:t>
            </a:r>
            <a:br>
              <a:rPr lang="en-US" dirty="0"/>
            </a:br>
            <a:r>
              <a:rPr lang="en-US" dirty="0"/>
              <a:t>● The precise location(s) of the metastatic disease</a:t>
            </a:r>
            <a:br>
              <a:rPr lang="en-US" dirty="0"/>
            </a:br>
            <a:r>
              <a:rPr lang="en-US" dirty="0"/>
              <a:t>● Whether or not the disease is causing symptoms</a:t>
            </a:r>
            <a:br>
              <a:rPr lang="en-US" dirty="0"/>
            </a:br>
            <a:r>
              <a:rPr lang="en-US" dirty="0"/>
              <a:t>● The rate (or likelihood) of clinically significant structural disease progression</a:t>
            </a:r>
            <a:r>
              <a:rPr lang="en-US" sz="3200" dirty="0"/>
              <a:t>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1130445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984182" cy="6338780"/>
          </a:xfrm>
        </p:spPr>
        <p:txBody>
          <a:bodyPr>
            <a:normAutofit fontScale="85000" lnSpcReduction="20000"/>
          </a:bodyPr>
          <a:lstStyle/>
          <a:p>
            <a:pPr marL="0" indent="0">
              <a:buNone/>
            </a:pPr>
            <a:r>
              <a:rPr lang="en-US" b="1" dirty="0"/>
              <a:t>Macroscopic gross residual disease in the thyroid bed or cervical soft tissue metastases </a:t>
            </a:r>
            <a:r>
              <a:rPr lang="en-US" dirty="0"/>
              <a:t>– If</a:t>
            </a:r>
            <a:br>
              <a:rPr lang="en-US" dirty="0"/>
            </a:br>
            <a:r>
              <a:rPr lang="en-US" dirty="0"/>
              <a:t>the gross residual disease is confirmed to be </a:t>
            </a:r>
            <a:r>
              <a:rPr lang="en-US" dirty="0" err="1"/>
              <a:t>unresectable</a:t>
            </a:r>
            <a:r>
              <a:rPr lang="en-US" dirty="0"/>
              <a:t> or if the patient/treatment team agree</a:t>
            </a:r>
            <a:br>
              <a:rPr lang="en-US" dirty="0"/>
            </a:br>
            <a:r>
              <a:rPr lang="en-US" dirty="0"/>
              <a:t>that a complete surgical resection would produce unacceptable morbidity, we suggest EBRT to</a:t>
            </a:r>
            <a:br>
              <a:rPr lang="en-US" dirty="0"/>
            </a:br>
            <a:r>
              <a:rPr lang="en-US" dirty="0"/>
              <a:t>improve </a:t>
            </a:r>
            <a:r>
              <a:rPr lang="en-US" dirty="0" err="1"/>
              <a:t>locoregional</a:t>
            </a:r>
            <a:r>
              <a:rPr lang="en-US" dirty="0"/>
              <a:t> control. While systemic therapy (such as tyrosine kinase inhibitors) can be</a:t>
            </a:r>
            <a:br>
              <a:rPr lang="en-US" dirty="0"/>
            </a:br>
            <a:r>
              <a:rPr lang="en-US" dirty="0"/>
              <a:t>considered in this setting, our preference is to use EBRT to achieve local regional control as the</a:t>
            </a:r>
            <a:br>
              <a:rPr lang="en-US" dirty="0"/>
            </a:br>
            <a:r>
              <a:rPr lang="en-US" dirty="0"/>
              <a:t>initial treatment unless there are other pressing indications to begin systemic therapy.</a:t>
            </a:r>
            <a:r>
              <a:rPr lang="en-US" sz="3200" dirty="0"/>
              <a:t> </a:t>
            </a:r>
            <a:endParaRPr lang="en-US" sz="3200" dirty="0" smtClean="0"/>
          </a:p>
          <a:p>
            <a:pPr marL="0" indent="0">
              <a:buNone/>
            </a:pPr>
            <a:r>
              <a:rPr lang="en-US" b="1" dirty="0"/>
              <a:t>Symptomatic or large-volume </a:t>
            </a:r>
            <a:r>
              <a:rPr lang="en-US" b="1" dirty="0" err="1"/>
              <a:t>locoregional</a:t>
            </a:r>
            <a:r>
              <a:rPr lang="en-US" b="1" dirty="0"/>
              <a:t> lymph node disease </a:t>
            </a:r>
            <a:r>
              <a:rPr lang="en-US" dirty="0"/>
              <a:t>– Resection of large-volume</a:t>
            </a:r>
            <a:br>
              <a:rPr lang="en-US" dirty="0"/>
            </a:br>
            <a:r>
              <a:rPr lang="en-US" dirty="0" err="1"/>
              <a:t>locoregional</a:t>
            </a:r>
            <a:r>
              <a:rPr lang="en-US" dirty="0"/>
              <a:t> lymph node disease may be necessary to prevent invasion into surrounding major</a:t>
            </a:r>
            <a:br>
              <a:rPr lang="en-US" dirty="0"/>
            </a:br>
            <a:r>
              <a:rPr lang="en-US" dirty="0"/>
              <a:t>structures. Occasionally, lymph node metastases can present as painful lesions that can be readily</a:t>
            </a:r>
            <a:br>
              <a:rPr lang="en-US" dirty="0"/>
            </a:br>
            <a:r>
              <a:rPr lang="en-US" dirty="0"/>
              <a:t>palliated with surgical resection. However, since additional surgery rarely achieves a biochemical</a:t>
            </a:r>
            <a:br>
              <a:rPr lang="en-US" dirty="0"/>
            </a:br>
            <a:r>
              <a:rPr lang="en-US" dirty="0"/>
              <a:t>cure if the basal serum calcitonin is &gt;1000 </a:t>
            </a:r>
            <a:r>
              <a:rPr lang="en-US" dirty="0" err="1"/>
              <a:t>pg</a:t>
            </a:r>
            <a:r>
              <a:rPr lang="en-US" dirty="0"/>
              <a:t>/mL or if more than five metastatic lymph nodes were</a:t>
            </a:r>
            <a:br>
              <a:rPr lang="en-US" dirty="0"/>
            </a:br>
            <a:r>
              <a:rPr lang="en-US" dirty="0"/>
              <a:t>removed with a previous surgery, cautious observation or systemic therapies (tyrosine kinase</a:t>
            </a:r>
            <a:br>
              <a:rPr lang="en-US" dirty="0"/>
            </a:br>
            <a:r>
              <a:rPr lang="en-US" dirty="0"/>
              <a:t>inhibitors) can be considered for asymptomatic large-volume lymph node metastases detected in</a:t>
            </a:r>
            <a:br>
              <a:rPr lang="en-US" dirty="0"/>
            </a:br>
            <a:r>
              <a:rPr lang="en-US" dirty="0"/>
              <a:t>this setting.</a:t>
            </a:r>
            <a:br>
              <a:rPr lang="en-US" dirty="0"/>
            </a:br>
            <a:r>
              <a:rPr lang="en-US" dirty="0"/>
              <a:t>●</a:t>
            </a:r>
            <a:br>
              <a:rPr lang="en-US" dirty="0"/>
            </a:br>
            <a:r>
              <a:rPr lang="en-US" b="1" dirty="0"/>
              <a:t>Symptomatic or large-volume distant metastasis </a:t>
            </a:r>
            <a:r>
              <a:rPr lang="en-US" dirty="0"/>
              <a:t>– Rather than immediately initiating systemic</a:t>
            </a:r>
            <a:br>
              <a:rPr lang="en-US" dirty="0"/>
            </a:br>
            <a:r>
              <a:rPr lang="en-US" dirty="0"/>
              <a:t>therapy, we prefer to treat individual (or a few) isolated symptomatic or large-volume distant</a:t>
            </a:r>
            <a:br>
              <a:rPr lang="en-US" dirty="0"/>
            </a:br>
            <a:r>
              <a:rPr lang="en-US" dirty="0"/>
              <a:t>metastases with locally directed therapies such as surgical resection, EBRT, embolization, or</a:t>
            </a:r>
            <a:br>
              <a:rPr lang="en-US" dirty="0"/>
            </a:br>
            <a:r>
              <a:rPr lang="en-US" dirty="0"/>
              <a:t>radiofrequency ablation. For patients with symptomatic or progressive metastatic disease that</a:t>
            </a:r>
            <a:br>
              <a:rPr lang="en-US" dirty="0"/>
            </a:br>
            <a:r>
              <a:rPr lang="en-US" dirty="0"/>
              <a:t>cannot be effectively treated by locally directed therapies, systemic treatment with biologic</a:t>
            </a:r>
            <a:br>
              <a:rPr lang="en-US" dirty="0"/>
            </a:br>
            <a:r>
              <a:rPr lang="en-US" dirty="0"/>
              <a:t>response modifiers (</a:t>
            </a:r>
            <a:r>
              <a:rPr lang="en-US" dirty="0" err="1"/>
              <a:t>ie</a:t>
            </a:r>
            <a:r>
              <a:rPr lang="en-US" dirty="0"/>
              <a:t>, tyrosine kinase inhibitors) may improve progression-free survival. Kinase</a:t>
            </a:r>
            <a:br>
              <a:rPr lang="en-US" dirty="0"/>
            </a:br>
            <a:r>
              <a:rPr lang="en-US" dirty="0"/>
              <a:t>inhibitors are reviewed in more detail separately</a:t>
            </a:r>
            <a:r>
              <a:rPr lang="en-US" sz="3200" dirty="0"/>
              <a:t> </a:t>
            </a:r>
            <a:br>
              <a:rPr lang="en-US" sz="32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3894256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912" y="720436"/>
            <a:ext cx="11734705" cy="5484420"/>
          </a:xfrm>
        </p:spPr>
        <p:txBody>
          <a:bodyPr>
            <a:normAutofit lnSpcReduction="10000"/>
          </a:bodyPr>
          <a:lstStyle/>
          <a:p>
            <a:pPr marL="0" indent="0">
              <a:buNone/>
            </a:pPr>
            <a:r>
              <a:rPr lang="en-US" dirty="0">
                <a:solidFill>
                  <a:srgbClr val="FFFF00"/>
                </a:solidFill>
              </a:rPr>
              <a:t>Locally directed therapies are recommended in the following clinical settings: </a:t>
            </a:r>
            <a:r>
              <a:rPr lang="en-US" dirty="0"/>
              <a:t/>
            </a:r>
            <a:br>
              <a:rPr lang="en-US" dirty="0"/>
            </a:br>
            <a:r>
              <a:rPr lang="en-US" dirty="0"/>
              <a:t> </a:t>
            </a:r>
            <a:endParaRPr lang="en-US" dirty="0" smtClean="0"/>
          </a:p>
          <a:p>
            <a:pPr marL="0" indent="0">
              <a:buNone/>
            </a:pPr>
            <a:r>
              <a:rPr lang="en-US" dirty="0" smtClean="0"/>
              <a:t>Large-volume </a:t>
            </a:r>
            <a:r>
              <a:rPr lang="en-US" dirty="0"/>
              <a:t>solitary metastatic lesions in the lung, liver, or brain should be considered for</a:t>
            </a:r>
            <a:br>
              <a:rPr lang="en-US" dirty="0"/>
            </a:br>
            <a:r>
              <a:rPr lang="en-US" dirty="0"/>
              <a:t>surgical resection. Radiofrequency ablation may be an option for smaller peripheral lung</a:t>
            </a:r>
            <a:br>
              <a:rPr lang="en-US" dirty="0"/>
            </a:br>
            <a:r>
              <a:rPr lang="en-US" dirty="0"/>
              <a:t>metastases.</a:t>
            </a:r>
            <a:br>
              <a:rPr lang="en-US" dirty="0"/>
            </a:br>
            <a:r>
              <a:rPr lang="en-US" dirty="0"/>
              <a:t>•</a:t>
            </a:r>
            <a:br>
              <a:rPr lang="en-US" dirty="0"/>
            </a:br>
            <a:r>
              <a:rPr lang="en-US" dirty="0" err="1"/>
              <a:t>Oligometastatic</a:t>
            </a:r>
            <a:r>
              <a:rPr lang="en-US" dirty="0"/>
              <a:t> lesions in the bone can be treated with surgical resection, EBRT, embolization,</a:t>
            </a:r>
            <a:br>
              <a:rPr lang="en-US" dirty="0"/>
            </a:br>
            <a:r>
              <a:rPr lang="en-US" dirty="0"/>
              <a:t>and/or </a:t>
            </a:r>
            <a:r>
              <a:rPr lang="en-US" dirty="0" err="1"/>
              <a:t>antiresorptive</a:t>
            </a:r>
            <a:r>
              <a:rPr lang="en-US" dirty="0"/>
              <a:t> agents (</a:t>
            </a:r>
            <a:r>
              <a:rPr lang="en-US" dirty="0" err="1"/>
              <a:t>eg</a:t>
            </a:r>
            <a:r>
              <a:rPr lang="en-US" dirty="0"/>
              <a:t>, bisphosphonates, </a:t>
            </a:r>
            <a:r>
              <a:rPr lang="en-US" dirty="0" err="1"/>
              <a:t>denosumab</a:t>
            </a:r>
            <a:r>
              <a:rPr lang="en-US" dirty="0"/>
              <a:t>). EBRT is often utilized to</a:t>
            </a:r>
            <a:br>
              <a:rPr lang="en-US" dirty="0"/>
            </a:br>
            <a:r>
              <a:rPr lang="en-US" dirty="0"/>
              <a:t>palliate painful bone metastases or decrease the risk of fracture from progressive growth of a</a:t>
            </a:r>
            <a:br>
              <a:rPr lang="en-US" dirty="0"/>
            </a:br>
            <a:r>
              <a:rPr lang="en-US" dirty="0"/>
              <a:t>bone metastasis</a:t>
            </a:r>
            <a:r>
              <a:rPr lang="en-US" dirty="0" smtClean="0"/>
              <a:t>.</a:t>
            </a:r>
            <a:r>
              <a:rPr lang="en-US" dirty="0"/>
              <a:t/>
            </a:r>
            <a:br>
              <a:rPr lang="en-US" dirty="0"/>
            </a:br>
            <a:r>
              <a:rPr lang="en-US" dirty="0"/>
              <a:t>•</a:t>
            </a:r>
            <a:br>
              <a:rPr lang="en-US" dirty="0"/>
            </a:br>
            <a:r>
              <a:rPr lang="en-US" dirty="0"/>
              <a:t>Multiple liver metastases may be amenable to localized therapies such as </a:t>
            </a:r>
            <a:r>
              <a:rPr lang="en-US" dirty="0" err="1"/>
              <a:t>transarterial</a:t>
            </a:r>
            <a:r>
              <a:rPr lang="en-US" dirty="0"/>
              <a:t/>
            </a:r>
            <a:br>
              <a:rPr lang="en-US" dirty="0"/>
            </a:br>
            <a:r>
              <a:rPr lang="en-US" dirty="0"/>
              <a:t>chemoembolization or, less commonly, percutaneous ethanol ablation or radiofrequency</a:t>
            </a:r>
            <a:br>
              <a:rPr lang="en-US" dirty="0"/>
            </a:br>
            <a:r>
              <a:rPr lang="en-US" dirty="0"/>
              <a:t>ablation.</a:t>
            </a:r>
            <a:br>
              <a:rPr lang="en-US" dirty="0"/>
            </a:br>
            <a:r>
              <a:rPr lang="en-US" dirty="0"/>
              <a:t>•</a:t>
            </a:r>
            <a:br>
              <a:rPr lang="en-US" dirty="0"/>
            </a:br>
            <a:r>
              <a:rPr lang="en-US" dirty="0"/>
              <a:t>• Skin metastases are usually treated with surgical resection or, less commonly, with EBRT</a:t>
            </a:r>
            <a:r>
              <a:rPr lang="en-US" sz="3200" dirty="0"/>
              <a:t>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0114397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912" y="720436"/>
            <a:ext cx="11734705" cy="5985164"/>
          </a:xfrm>
        </p:spPr>
        <p:txBody>
          <a:bodyPr>
            <a:normAutofit fontScale="55000" lnSpcReduction="20000"/>
          </a:bodyPr>
          <a:lstStyle/>
          <a:p>
            <a:pPr marL="0" indent="0">
              <a:buNone/>
            </a:pPr>
            <a:r>
              <a:rPr lang="en-US" sz="3400" b="1" dirty="0"/>
              <a:t>PROGNOSIS</a:t>
            </a:r>
            <a:br>
              <a:rPr lang="en-US" sz="3400" b="1" dirty="0"/>
            </a:br>
            <a:r>
              <a:rPr lang="en-US" sz="3400" dirty="0">
                <a:solidFill>
                  <a:srgbClr val="FFFF00"/>
                </a:solidFill>
              </a:rPr>
              <a:t>Age</a:t>
            </a:r>
            <a:r>
              <a:rPr lang="en-US" sz="3400" dirty="0"/>
              <a:t> and </a:t>
            </a:r>
            <a:r>
              <a:rPr lang="en-US" sz="3400" dirty="0">
                <a:solidFill>
                  <a:srgbClr val="FFFF00"/>
                </a:solidFill>
              </a:rPr>
              <a:t>stage </a:t>
            </a:r>
            <a:r>
              <a:rPr lang="en-US" sz="3400" dirty="0"/>
              <a:t>of disease at the time of diagnosis have been shown to be important factors that</a:t>
            </a:r>
            <a:br>
              <a:rPr lang="en-US" sz="3400" dirty="0"/>
            </a:br>
            <a:r>
              <a:rPr lang="en-US" sz="3400" dirty="0"/>
              <a:t>influences prognosis [2,6]; </a:t>
            </a:r>
            <a:endParaRPr lang="en-US" sz="3400" dirty="0" smtClean="0"/>
          </a:p>
          <a:p>
            <a:pPr marL="0" indent="0">
              <a:buNone/>
            </a:pPr>
            <a:r>
              <a:rPr lang="en-US" sz="3400" dirty="0" smtClean="0"/>
              <a:t>the </a:t>
            </a:r>
            <a:r>
              <a:rPr lang="en-US" sz="3400" dirty="0"/>
              <a:t>5- and 10-year disease-free survival rates are higher among patients 40</a:t>
            </a:r>
            <a:br>
              <a:rPr lang="en-US" sz="3400" dirty="0"/>
            </a:br>
            <a:r>
              <a:rPr lang="en-US" sz="3400" dirty="0"/>
              <a:t>years old or less as compared with patients over age 40 years (95 versus 65 percent and 75 versus 50</a:t>
            </a:r>
            <a:br>
              <a:rPr lang="en-US" sz="3400" dirty="0"/>
            </a:br>
            <a:r>
              <a:rPr lang="en-US" sz="3400" dirty="0"/>
              <a:t>percent, respectively) [6,56</a:t>
            </a:r>
            <a:r>
              <a:rPr lang="en-US" sz="3400" dirty="0" smtClean="0"/>
              <a:t>].</a:t>
            </a:r>
          </a:p>
          <a:p>
            <a:pPr marL="0" indent="0">
              <a:buNone/>
            </a:pPr>
            <a:r>
              <a:rPr lang="en-US" sz="3400" dirty="0" smtClean="0"/>
              <a:t> </a:t>
            </a:r>
            <a:r>
              <a:rPr lang="en-US" sz="3400" dirty="0"/>
              <a:t>However, another study found no effect of age if survival was compared</a:t>
            </a:r>
            <a:br>
              <a:rPr lang="en-US" sz="3400" dirty="0"/>
            </a:br>
            <a:r>
              <a:rPr lang="en-US" sz="3400" dirty="0"/>
              <a:t>with the expected mortality rates in the general population [57]. The 10-year survival rates for patients</a:t>
            </a:r>
            <a:br>
              <a:rPr lang="en-US" sz="3400" dirty="0"/>
            </a:br>
            <a:r>
              <a:rPr lang="en-US" sz="3400" dirty="0"/>
              <a:t>with stages I, II, III, and IV medullary thyroid cancer (MTC) are 100, 93, 71, and 21 percent, respectively</a:t>
            </a:r>
            <a:br>
              <a:rPr lang="en-US" sz="3400" dirty="0"/>
            </a:br>
            <a:r>
              <a:rPr lang="en-US" sz="3400" dirty="0"/>
              <a:t>[2,11].</a:t>
            </a:r>
            <a:br>
              <a:rPr lang="en-US" sz="3400" dirty="0"/>
            </a:br>
            <a:r>
              <a:rPr lang="en-US" sz="3400" dirty="0"/>
              <a:t>A nomogram that integrates age, gender, postoperative calcitonin, vascular invasion, and TNM (tumor,</a:t>
            </a:r>
            <a:br>
              <a:rPr lang="en-US" sz="3400" dirty="0"/>
            </a:br>
            <a:r>
              <a:rPr lang="en-US" sz="3400" dirty="0"/>
              <a:t>node, metastasis) status has been developed that can be used to easily predict cause-specific mortality</a:t>
            </a:r>
            <a:br>
              <a:rPr lang="en-US" sz="3400" dirty="0"/>
            </a:br>
            <a:r>
              <a:rPr lang="en-US" sz="3400" dirty="0"/>
              <a:t>[58]. </a:t>
            </a:r>
            <a:endParaRPr lang="en-US" sz="3400" dirty="0" smtClean="0"/>
          </a:p>
          <a:p>
            <a:pPr marL="0" indent="0">
              <a:buNone/>
            </a:pPr>
            <a:r>
              <a:rPr lang="en-US" sz="3400" dirty="0"/>
              <a:t/>
            </a:r>
            <a:br>
              <a:rPr lang="en-US" sz="3400" dirty="0"/>
            </a:br>
            <a:r>
              <a:rPr lang="en-US" sz="3400" dirty="0"/>
              <a:t>Calcitonin and carcinoembryonic antigen (CEA) doubling times provide sensitive markers for</a:t>
            </a:r>
            <a:br>
              <a:rPr lang="en-US" sz="3400" dirty="0"/>
            </a:br>
            <a:r>
              <a:rPr lang="en-US" sz="3400" dirty="0"/>
              <a:t>progression and aggressiveness of metastatic MTC. </a:t>
            </a:r>
            <a:endParaRPr lang="en-US" sz="3400" dirty="0" smtClean="0"/>
          </a:p>
          <a:p>
            <a:pPr marL="0" indent="0">
              <a:buNone/>
            </a:pPr>
            <a:r>
              <a:rPr lang="en-US" sz="3400" dirty="0" smtClean="0"/>
              <a:t>Calcitonin </a:t>
            </a:r>
            <a:r>
              <a:rPr lang="en-US" sz="3400" dirty="0"/>
              <a:t>doubling times less than 6 to 12 months</a:t>
            </a:r>
            <a:r>
              <a:rPr lang="en-US" sz="5900" dirty="0"/>
              <a:t> </a:t>
            </a:r>
            <a:br>
              <a:rPr lang="en-US" sz="5900" dirty="0"/>
            </a:br>
            <a:r>
              <a:rPr lang="en-US" sz="3400" dirty="0"/>
              <a:t>are associated with poor survival, while doubling times &gt;24 months are associated with a very favorable</a:t>
            </a:r>
            <a:br>
              <a:rPr lang="en-US" sz="3400" dirty="0"/>
            </a:br>
            <a:r>
              <a:rPr lang="en-US" sz="3400" dirty="0"/>
              <a:t>prognosis [34,35].</a:t>
            </a:r>
            <a:br>
              <a:rPr lang="en-US" sz="3400" dirty="0"/>
            </a:br>
            <a:r>
              <a:rPr lang="en-US" sz="3400" dirty="0"/>
              <a:t/>
            </a:r>
            <a:br>
              <a:rPr lang="en-US" sz="34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0469114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912" y="720436"/>
            <a:ext cx="11734705" cy="5985164"/>
          </a:xfrm>
        </p:spPr>
        <p:txBody>
          <a:bodyPr>
            <a:normAutofit fontScale="62500" lnSpcReduction="20000"/>
          </a:bodyPr>
          <a:lstStyle/>
          <a:p>
            <a:pPr marL="0" indent="0">
              <a:buNone/>
            </a:pPr>
            <a:r>
              <a:rPr lang="en-US" sz="3400" dirty="0"/>
              <a:t/>
            </a:r>
            <a:br>
              <a:rPr lang="en-US" sz="3400" dirty="0"/>
            </a:br>
            <a:r>
              <a:rPr lang="en-US" sz="3400" dirty="0"/>
              <a:t>Controlling for the effect of age, the prognosis of patients with inherited disease is probably similar to</a:t>
            </a:r>
            <a:br>
              <a:rPr lang="en-US" sz="3400" dirty="0"/>
            </a:br>
            <a:r>
              <a:rPr lang="en-US" sz="3400" dirty="0"/>
              <a:t>those with sporadic disease [60,61]. Specific germline mutations in </a:t>
            </a:r>
            <a:r>
              <a:rPr lang="en-US" sz="3400" i="1" dirty="0"/>
              <a:t>RET </a:t>
            </a:r>
            <a:r>
              <a:rPr lang="en-US" sz="3400" dirty="0"/>
              <a:t>predict the aggressiveness of</a:t>
            </a:r>
            <a:br>
              <a:rPr lang="en-US" sz="3400" dirty="0"/>
            </a:br>
            <a:r>
              <a:rPr lang="en-US" sz="3400" dirty="0"/>
              <a:t>the tumor [2]. As an example, patients with multiple endocrine neoplasia type 2B (MEN2B; germline</a:t>
            </a:r>
            <a:br>
              <a:rPr lang="en-US" sz="3400" dirty="0"/>
            </a:br>
            <a:r>
              <a:rPr lang="en-US" sz="3400" i="1" dirty="0"/>
              <a:t>RET </a:t>
            </a:r>
            <a:r>
              <a:rPr lang="en-US" sz="3400" dirty="0"/>
              <a:t>mutation codon 918) are more likely to have invasive disease and therefore a worse prognosis</a:t>
            </a:r>
            <a:br>
              <a:rPr lang="en-US" sz="3400" dirty="0"/>
            </a:br>
            <a:r>
              <a:rPr lang="en-US" sz="3400" dirty="0"/>
              <a:t>than those with either classical multiple endocrine neoplasia type 2A (MEN2A) or familial MTC [60]. In</a:t>
            </a:r>
            <a:br>
              <a:rPr lang="en-US" sz="3400" dirty="0"/>
            </a:br>
            <a:r>
              <a:rPr lang="en-US" sz="3400" dirty="0"/>
              <a:t>some [17-19], but not other [20], studies, tumors with an identifiable </a:t>
            </a:r>
            <a:r>
              <a:rPr lang="en-US" sz="3400" i="1" dirty="0"/>
              <a:t>RET </a:t>
            </a:r>
            <a:r>
              <a:rPr lang="en-US" sz="3400" dirty="0"/>
              <a:t>mutation (</a:t>
            </a:r>
            <a:r>
              <a:rPr lang="en-US" sz="3400" dirty="0" err="1"/>
              <a:t>ie</a:t>
            </a:r>
            <a:r>
              <a:rPr lang="en-US" sz="3400" dirty="0"/>
              <a:t>, a somatic</a:t>
            </a:r>
            <a:br>
              <a:rPr lang="en-US" sz="3400" dirty="0"/>
            </a:br>
            <a:r>
              <a:rPr lang="en-US" sz="3400" dirty="0"/>
              <a:t>mutation) had a more aggressive course than those without a mutation.</a:t>
            </a:r>
            <a:br>
              <a:rPr lang="en-US" sz="3400" dirty="0"/>
            </a:br>
            <a:r>
              <a:rPr lang="en-US" sz="3400" dirty="0"/>
              <a:t>Other factors that may predict a poor prognosis include cellular heterogeneity, paucity of tumor</a:t>
            </a:r>
            <a:br>
              <a:rPr lang="en-US" sz="3400" dirty="0"/>
            </a:br>
            <a:r>
              <a:rPr lang="en-US" sz="3400" dirty="0"/>
              <a:t>immunostaining for calcitonin [62], prominent tissue immunostaining for galectin-3 [63] or</a:t>
            </a:r>
            <a:br>
              <a:rPr lang="en-US" sz="3400" dirty="0"/>
            </a:br>
            <a:r>
              <a:rPr lang="en-US" sz="3400" dirty="0"/>
              <a:t>immunostaining for CEA associated with scant or absent tissue staining for calcitonin [64], high</a:t>
            </a:r>
            <a:br>
              <a:rPr lang="en-US" sz="3400" dirty="0"/>
            </a:br>
            <a:r>
              <a:rPr lang="en-US" sz="3400" dirty="0"/>
              <a:t>preoperative serum CEA [65], a less than 10-fold increase in preoperative calcitonin levels after</a:t>
            </a:r>
            <a:br>
              <a:rPr lang="en-US" sz="3400" dirty="0"/>
            </a:br>
            <a:r>
              <a:rPr lang="en-US" sz="3400" dirty="0"/>
              <a:t>stimulation with </a:t>
            </a:r>
            <a:r>
              <a:rPr lang="en-US" sz="3400" dirty="0" err="1"/>
              <a:t>pentagastrin</a:t>
            </a:r>
            <a:r>
              <a:rPr lang="en-US" sz="3400" dirty="0"/>
              <a:t> [66], an elevated </a:t>
            </a:r>
            <a:r>
              <a:rPr lang="en-US" sz="3400" dirty="0" err="1"/>
              <a:t>procalcitonin</a:t>
            </a:r>
            <a:r>
              <a:rPr lang="en-US" sz="3400" dirty="0"/>
              <a:t>-to-calcitonin ratio [67], and a rising CEA</a:t>
            </a:r>
            <a:br>
              <a:rPr lang="en-US" sz="3400" dirty="0"/>
            </a:br>
            <a:r>
              <a:rPr lang="en-US" sz="3400" dirty="0"/>
              <a:t>level associated with a stable or declining calcitonin level.</a:t>
            </a:r>
            <a:r>
              <a:rPr lang="en-US" sz="5900" dirty="0"/>
              <a:t> </a:t>
            </a:r>
            <a:r>
              <a:rPr lang="en-US" sz="3400" dirty="0"/>
              <a:t/>
            </a:r>
            <a:br>
              <a:rPr lang="en-US" sz="34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5915147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734799" cy="5935018"/>
          </a:xfrm>
        </p:spPr>
        <p:txBody>
          <a:bodyPr>
            <a:normAutofit/>
          </a:bodyPr>
          <a:lstStyle/>
          <a:p>
            <a:pPr marL="0" indent="0">
              <a:buNone/>
            </a:pP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255983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734799" cy="5935018"/>
          </a:xfrm>
        </p:spPr>
        <p:txBody>
          <a:bodyPr>
            <a:normAutofit/>
          </a:bodyPr>
          <a:lstStyle/>
          <a:p>
            <a:pPr marL="0" indent="0">
              <a:buNone/>
            </a:pPr>
            <a:r>
              <a:rPr lang="en-US" sz="3200" dirty="0"/>
              <a:t/>
            </a:r>
            <a:br>
              <a:rPr lang="en-US" sz="3200" dirty="0"/>
            </a:br>
            <a:endParaRPr lang="en-US" sz="3000" i="1" dirty="0">
              <a:solidFill>
                <a:srgbClr val="FFFF00"/>
              </a:solidFill>
            </a:endParaRPr>
          </a:p>
        </p:txBody>
      </p:sp>
      <p:pic>
        <p:nvPicPr>
          <p:cNvPr id="2" name="Picture 1"/>
          <p:cNvPicPr>
            <a:picLocks noChangeAspect="1"/>
          </p:cNvPicPr>
          <p:nvPr/>
        </p:nvPicPr>
        <p:blipFill>
          <a:blip r:embed="rId2"/>
          <a:stretch>
            <a:fillRect/>
          </a:stretch>
        </p:blipFill>
        <p:spPr>
          <a:xfrm>
            <a:off x="1219201" y="1223962"/>
            <a:ext cx="8462962" cy="5203654"/>
          </a:xfrm>
          <a:prstGeom prst="rect">
            <a:avLst/>
          </a:prstGeom>
        </p:spPr>
      </p:pic>
      <p:sp>
        <p:nvSpPr>
          <p:cNvPr id="3" name="Rectangle 2"/>
          <p:cNvSpPr/>
          <p:nvPr/>
        </p:nvSpPr>
        <p:spPr>
          <a:xfrm>
            <a:off x="900546" y="269838"/>
            <a:ext cx="6096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Management of patients following thyroidectomy for medullary thyroid cancer</a:t>
            </a:r>
          </a:p>
        </p:txBody>
      </p:sp>
    </p:spTree>
    <p:extLst>
      <p:ext uri="{BB962C8B-B14F-4D97-AF65-F5344CB8AC3E}">
        <p14:creationId xmlns:p14="http://schemas.microsoft.com/office/powerpoint/2010/main" val="42839694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734799" cy="5935018"/>
          </a:xfrm>
        </p:spPr>
        <p:txBody>
          <a:bodyPr>
            <a:normAutofit fontScale="92500"/>
          </a:bodyPr>
          <a:lstStyle/>
          <a:p>
            <a:pPr marL="0" indent="0">
              <a:buNone/>
            </a:pPr>
            <a:r>
              <a:rPr lang="en-US" sz="2800" b="1" i="1" dirty="0">
                <a:solidFill>
                  <a:srgbClr val="FFFF00"/>
                </a:solidFill>
              </a:rPr>
              <a:t>Chemotherapy </a:t>
            </a:r>
            <a:r>
              <a:rPr lang="en-US" sz="2800" b="1" i="1" dirty="0" smtClean="0">
                <a:solidFill>
                  <a:srgbClr val="FFFF00"/>
                </a:solidFill>
              </a:rPr>
              <a:t>and immunotherapy </a:t>
            </a:r>
          </a:p>
          <a:p>
            <a:pPr marL="0" indent="0">
              <a:buNone/>
            </a:pPr>
            <a:r>
              <a:rPr lang="en-US" sz="2800" dirty="0"/>
              <a:t/>
            </a:r>
            <a:br>
              <a:rPr lang="en-US" sz="2800" dirty="0"/>
            </a:br>
            <a:r>
              <a:rPr lang="en-US" sz="2800" dirty="0"/>
              <a:t> Patients with progressive or symptomatic metastatic disease who cannot be treated by surgery </a:t>
            </a:r>
            <a:r>
              <a:rPr lang="en-US" sz="2800" dirty="0" smtClean="0"/>
              <a:t>or radiotherapy </a:t>
            </a:r>
            <a:r>
              <a:rPr lang="en-US" sz="2800" dirty="0"/>
              <a:t>should be considered candidates for systemic therapy. </a:t>
            </a:r>
            <a:endParaRPr lang="en-US" sz="2800" dirty="0" smtClean="0"/>
          </a:p>
          <a:p>
            <a:pPr marL="0" indent="0">
              <a:buNone/>
            </a:pPr>
            <a:endParaRPr lang="en-US" sz="2800" dirty="0" smtClean="0"/>
          </a:p>
          <a:p>
            <a:pPr marL="0" indent="0">
              <a:buNone/>
            </a:pPr>
            <a:r>
              <a:rPr lang="en-US" sz="2800" dirty="0" smtClean="0"/>
              <a:t>New </a:t>
            </a:r>
            <a:r>
              <a:rPr lang="en-US" sz="2800" dirty="0"/>
              <a:t>approaches based </a:t>
            </a:r>
            <a:r>
              <a:rPr lang="en-US" sz="2800" dirty="0" smtClean="0"/>
              <a:t>upon application </a:t>
            </a:r>
            <a:r>
              <a:rPr lang="en-US" sz="2800" dirty="0"/>
              <a:t>of targeted chemotherapies are now available as effective interventions for </a:t>
            </a:r>
            <a:r>
              <a:rPr lang="en-US" sz="2800" dirty="0" smtClean="0"/>
              <a:t>progressive disease</a:t>
            </a:r>
            <a:r>
              <a:rPr lang="en-US" sz="2800" dirty="0"/>
              <a:t>, with additional investigational options emerging. </a:t>
            </a:r>
            <a:endParaRPr lang="en-US" sz="2800" dirty="0" smtClean="0"/>
          </a:p>
          <a:p>
            <a:pPr marL="0" indent="0">
              <a:buNone/>
            </a:pPr>
            <a:r>
              <a:rPr lang="en-US" sz="2800" dirty="0" smtClean="0"/>
              <a:t>These may </a:t>
            </a:r>
            <a:r>
              <a:rPr lang="en-US" sz="2800" dirty="0"/>
              <a:t>provide some benefit for occasional </a:t>
            </a:r>
            <a:r>
              <a:rPr lang="en-US" sz="2800" dirty="0" smtClean="0"/>
              <a:t>patients</a:t>
            </a:r>
          </a:p>
          <a:p>
            <a:pPr marL="0" indent="0">
              <a:buNone/>
            </a:pPr>
            <a:endParaRPr lang="en-US" sz="3200" dirty="0"/>
          </a:p>
          <a:p>
            <a:pPr marL="0" indent="0">
              <a:buNone/>
            </a:pP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3000044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527" y="193966"/>
            <a:ext cx="11956473" cy="6816434"/>
          </a:xfrm>
        </p:spPr>
        <p:txBody>
          <a:bodyPr/>
          <a:lstStyle/>
          <a:p>
            <a:r>
              <a:rPr lang="en-US" sz="2800" i="1" u="sng" dirty="0" smtClean="0"/>
              <a:t/>
            </a:r>
            <a:br>
              <a:rPr lang="en-US" sz="2800" i="1" u="sng" dirty="0" smtClean="0"/>
            </a:br>
            <a:r>
              <a:rPr lang="en-US" sz="2800" i="1" u="sng" dirty="0" smtClean="0"/>
              <a:t>At presentation</a:t>
            </a:r>
            <a:r>
              <a:rPr lang="en-US" sz="2800" u="sng" dirty="0" smtClean="0"/>
              <a:t>:</a:t>
            </a:r>
            <a:r>
              <a:rPr lang="en-US" sz="2400" dirty="0" smtClean="0"/>
              <a:t/>
            </a:r>
            <a:br>
              <a:rPr lang="en-US" sz="2400" dirty="0" smtClean="0"/>
            </a:br>
            <a:r>
              <a:rPr lang="en-US" sz="2400" dirty="0" smtClean="0"/>
              <a:t>PC should </a:t>
            </a:r>
            <a:r>
              <a:rPr lang="en-US" sz="2400" dirty="0"/>
              <a:t>be suspected in </a:t>
            </a:r>
            <a:r>
              <a:rPr lang="en-US" sz="2400" dirty="0" smtClean="0"/>
              <a:t>PHPT who </a:t>
            </a:r>
            <a:r>
              <a:rPr lang="en-US" sz="2400" dirty="0"/>
              <a:t>presents with </a:t>
            </a:r>
            <a:r>
              <a:rPr lang="en-US" sz="2400" dirty="0">
                <a:solidFill>
                  <a:srgbClr val="FFFF00"/>
                </a:solidFill>
              </a:rPr>
              <a:t>parathyroid crisis </a:t>
            </a:r>
            <a:r>
              <a:rPr lang="en-US" sz="2400" dirty="0" smtClean="0"/>
              <a:t>or </a:t>
            </a:r>
            <a:r>
              <a:rPr lang="en-US" sz="2400" dirty="0" smtClean="0">
                <a:solidFill>
                  <a:srgbClr val="FFFF00"/>
                </a:solidFill>
              </a:rPr>
              <a:t>neck </a:t>
            </a:r>
            <a:r>
              <a:rPr lang="en-US" sz="2400" dirty="0">
                <a:solidFill>
                  <a:srgbClr val="FFFF00"/>
                </a:solidFill>
              </a:rPr>
              <a:t>mass</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i="1" u="sng" dirty="0" smtClean="0"/>
              <a:t>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400" dirty="0"/>
              <a:t/>
            </a:r>
            <a:br>
              <a:rPr lang="en-US" sz="2400" dirty="0"/>
            </a:br>
            <a:endParaRPr lang="en-US" sz="2400" dirty="0">
              <a:cs typeface="Times New Roman" panose="02020603050405020304" pitchFamily="18" charset="0"/>
            </a:endParaRPr>
          </a:p>
        </p:txBody>
      </p:sp>
      <p:sp>
        <p:nvSpPr>
          <p:cNvPr id="6" name="Half Frame 5"/>
          <p:cNvSpPr/>
          <p:nvPr/>
        </p:nvSpPr>
        <p:spPr>
          <a:xfrm>
            <a:off x="235527" y="193965"/>
            <a:ext cx="1025237" cy="706580"/>
          </a:xfrm>
          <a:prstGeom prst="halfFrame">
            <a:avLst>
              <a:gd name="adj1" fmla="val 5882"/>
              <a:gd name="adj2" fmla="val 9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4568980" y="193965"/>
            <a:ext cx="2353529" cy="584775"/>
          </a:xfrm>
          <a:prstGeom prst="rect">
            <a:avLst/>
          </a:prstGeom>
        </p:spPr>
        <p:txBody>
          <a:bodyPr wrap="none">
            <a:spAutoFit/>
          </a:bodyPr>
          <a:lstStyle/>
          <a:p>
            <a:r>
              <a:rPr lang="en-US" sz="3200" i="1" dirty="0">
                <a:solidFill>
                  <a:srgbClr val="FFFF00"/>
                </a:solidFill>
                <a:latin typeface="Times New Roman" panose="02020603050405020304" pitchFamily="18" charset="0"/>
                <a:cs typeface="Times New Roman" panose="02020603050405020304" pitchFamily="18" charset="0"/>
              </a:rPr>
              <a:t>DIAGNOSIS</a:t>
            </a:r>
            <a:r>
              <a:rPr lang="en-US" sz="2000" b="1" dirty="0"/>
              <a:t> </a:t>
            </a:r>
          </a:p>
        </p:txBody>
      </p:sp>
    </p:spTree>
    <p:extLst>
      <p:ext uri="{BB962C8B-B14F-4D97-AF65-F5344CB8AC3E}">
        <p14:creationId xmlns:p14="http://schemas.microsoft.com/office/powerpoint/2010/main" val="31835891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8"/>
            <a:ext cx="11734799" cy="5935018"/>
          </a:xfrm>
        </p:spPr>
        <p:txBody>
          <a:bodyPr>
            <a:normAutofit/>
          </a:bodyPr>
          <a:lstStyle/>
          <a:p>
            <a:pPr marL="0" indent="0">
              <a:buNone/>
            </a:pPr>
            <a:r>
              <a:rPr lang="en-US" sz="2400" i="1" dirty="0">
                <a:solidFill>
                  <a:srgbClr val="FFFF00"/>
                </a:solidFill>
              </a:rPr>
              <a:t>SUGGESTED </a:t>
            </a:r>
            <a:r>
              <a:rPr lang="en-US" sz="2400" i="1" dirty="0" smtClean="0">
                <a:solidFill>
                  <a:srgbClr val="FFFF00"/>
                </a:solidFill>
              </a:rPr>
              <a:t>APPROACH</a:t>
            </a:r>
          </a:p>
          <a:p>
            <a:pPr marL="0" indent="0">
              <a:buNone/>
            </a:pPr>
            <a:r>
              <a:rPr lang="en-US" b="1" dirty="0"/>
              <a:t/>
            </a:r>
            <a:br>
              <a:rPr lang="en-US" b="1" dirty="0"/>
            </a:br>
            <a:r>
              <a:rPr lang="en-US" dirty="0"/>
              <a:t>The availability of </a:t>
            </a:r>
            <a:r>
              <a:rPr lang="en-US" dirty="0" smtClean="0"/>
              <a:t>TKIs </a:t>
            </a:r>
            <a:r>
              <a:rPr lang="en-US" dirty="0"/>
              <a:t>that can </a:t>
            </a:r>
            <a:r>
              <a:rPr lang="en-US" dirty="0">
                <a:solidFill>
                  <a:srgbClr val="FFFF00"/>
                </a:solidFill>
              </a:rPr>
              <a:t>stabilize progressive metastatic disease</a:t>
            </a:r>
            <a:r>
              <a:rPr lang="en-US" dirty="0"/>
              <a:t> is</a:t>
            </a:r>
            <a:br>
              <a:rPr lang="en-US" dirty="0"/>
            </a:br>
            <a:r>
              <a:rPr lang="en-US" dirty="0"/>
              <a:t>changing the standard approach to treating metastatic MTC </a:t>
            </a:r>
            <a:r>
              <a:rPr lang="en-US" dirty="0" smtClean="0"/>
              <a:t>.</a:t>
            </a:r>
          </a:p>
          <a:p>
            <a:pPr marL="0" indent="0">
              <a:buNone/>
            </a:pPr>
            <a:endParaRPr lang="en-US" dirty="0" smtClean="0"/>
          </a:p>
          <a:p>
            <a:pPr marL="0" indent="0">
              <a:buNone/>
            </a:pPr>
            <a:r>
              <a:rPr lang="en-US" dirty="0" smtClean="0">
                <a:solidFill>
                  <a:srgbClr val="FFFF00"/>
                </a:solidFill>
              </a:rPr>
              <a:t>Complete </a:t>
            </a:r>
            <a:r>
              <a:rPr lang="en-US" dirty="0">
                <a:solidFill>
                  <a:srgbClr val="FFFF00"/>
                </a:solidFill>
              </a:rPr>
              <a:t>responses are rare</a:t>
            </a:r>
            <a:r>
              <a:rPr lang="en-US" dirty="0"/>
              <a:t>, but kinase inhibitors </a:t>
            </a:r>
            <a:r>
              <a:rPr lang="en-US" dirty="0" smtClean="0"/>
              <a:t>can potentially </a:t>
            </a:r>
            <a:r>
              <a:rPr lang="en-US" dirty="0"/>
              <a:t>provide </a:t>
            </a:r>
            <a:r>
              <a:rPr lang="en-US" dirty="0">
                <a:solidFill>
                  <a:srgbClr val="FFFF00"/>
                </a:solidFill>
              </a:rPr>
              <a:t>long-term disease stabilization </a:t>
            </a:r>
            <a:r>
              <a:rPr lang="en-US" dirty="0"/>
              <a:t>and </a:t>
            </a:r>
            <a:r>
              <a:rPr lang="en-US" dirty="0">
                <a:solidFill>
                  <a:srgbClr val="FFFF00"/>
                </a:solidFill>
              </a:rPr>
              <a:t>delay progression </a:t>
            </a:r>
            <a:r>
              <a:rPr lang="en-US" dirty="0"/>
              <a:t>in selected </a:t>
            </a:r>
            <a:r>
              <a:rPr lang="en-US" dirty="0" smtClean="0"/>
              <a:t>patients. However</a:t>
            </a:r>
            <a:r>
              <a:rPr lang="en-US" dirty="0"/>
              <a:t>, </a:t>
            </a:r>
            <a:r>
              <a:rPr lang="en-US" dirty="0">
                <a:solidFill>
                  <a:srgbClr val="FFFF00"/>
                </a:solidFill>
              </a:rPr>
              <a:t>no study has yet reported these agents' effects to improve survival</a:t>
            </a:r>
            <a:r>
              <a:rPr lang="en-US" dirty="0" smtClean="0"/>
              <a:t>.</a:t>
            </a:r>
          </a:p>
          <a:p>
            <a:pPr marL="0" indent="0">
              <a:buNone/>
            </a:pPr>
            <a:r>
              <a:rPr lang="en-US" dirty="0"/>
              <a:t/>
            </a:r>
            <a:br>
              <a:rPr lang="en-US" dirty="0"/>
            </a:br>
            <a:r>
              <a:rPr lang="en-US" dirty="0"/>
              <a:t>These newer "targeted therapies" have significant toxicities and, therefore, it is important to limit the</a:t>
            </a:r>
            <a:br>
              <a:rPr lang="en-US" dirty="0"/>
            </a:br>
            <a:r>
              <a:rPr lang="en-US" dirty="0"/>
              <a:t>use of systemic treatments to patients at significant risk for morbidity or mortality due to progressive</a:t>
            </a:r>
            <a:br>
              <a:rPr lang="en-US" dirty="0"/>
            </a:br>
            <a:r>
              <a:rPr lang="en-US" dirty="0"/>
              <a:t>metastatic disease. </a:t>
            </a:r>
            <a:endParaRPr lang="en-US" dirty="0" smtClean="0"/>
          </a:p>
          <a:p>
            <a:pPr marL="0" indent="0">
              <a:buNone/>
            </a:pPr>
            <a:r>
              <a:rPr lang="en-US" dirty="0" smtClean="0"/>
              <a:t>Patients </a:t>
            </a:r>
            <a:r>
              <a:rPr lang="en-US" dirty="0"/>
              <a:t>treated with systemic agents should have a baseline performance status</a:t>
            </a:r>
            <a:br>
              <a:rPr lang="en-US" dirty="0"/>
            </a:br>
            <a:r>
              <a:rPr lang="en-US" dirty="0"/>
              <a:t>sufficiently functional to tolerate these interventions, such as being ambulatory at least 50 percent of</a:t>
            </a:r>
            <a:br>
              <a:rPr lang="en-US" dirty="0"/>
            </a:br>
            <a:r>
              <a:rPr lang="en-US" dirty="0"/>
              <a:t>the day </a:t>
            </a:r>
            <a:r>
              <a:rPr lang="en-US" dirty="0" smtClean="0"/>
              <a:t>.</a:t>
            </a: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19567482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443345"/>
            <a:ext cx="11859491" cy="6165273"/>
          </a:xfrm>
        </p:spPr>
        <p:txBody>
          <a:bodyPr>
            <a:normAutofit fontScale="70000" lnSpcReduction="20000"/>
          </a:bodyPr>
          <a:lstStyle/>
          <a:p>
            <a:pPr marL="0" indent="0">
              <a:buNone/>
            </a:pPr>
            <a:r>
              <a:rPr lang="en-US" sz="2800" dirty="0"/>
              <a:t>O</a:t>
            </a:r>
            <a:r>
              <a:rPr lang="en-US" sz="2800" dirty="0" smtClean="0"/>
              <a:t>verall </a:t>
            </a:r>
            <a:r>
              <a:rPr lang="en-US" sz="2800" dirty="0"/>
              <a:t>goal of developing new treatments </a:t>
            </a:r>
            <a:r>
              <a:rPr lang="en-US" sz="2800" dirty="0" smtClean="0"/>
              <a:t>: extend </a:t>
            </a:r>
            <a:r>
              <a:rPr lang="en-US" sz="2800" dirty="0"/>
              <a:t>the duration of life without unduly </a:t>
            </a:r>
            <a:r>
              <a:rPr lang="en-US" sz="2800" dirty="0" smtClean="0"/>
              <a:t>harming</a:t>
            </a:r>
            <a:r>
              <a:rPr lang="en-US" sz="2800" dirty="0"/>
              <a:t> </a:t>
            </a:r>
            <a:r>
              <a:rPr lang="en-US" sz="2800" dirty="0" smtClean="0"/>
              <a:t>quality </a:t>
            </a:r>
            <a:r>
              <a:rPr lang="en-US" sz="2800" dirty="0"/>
              <a:t>of </a:t>
            </a:r>
            <a:r>
              <a:rPr lang="en-US" sz="2800" dirty="0" smtClean="0"/>
              <a:t>life</a:t>
            </a:r>
            <a:r>
              <a:rPr lang="en-US" sz="2800" dirty="0"/>
              <a:t>. </a:t>
            </a:r>
            <a:endParaRPr lang="en-US" sz="2800" dirty="0" smtClean="0"/>
          </a:p>
          <a:p>
            <a:pPr marL="0" indent="0">
              <a:buNone/>
            </a:pPr>
            <a:r>
              <a:rPr lang="en-US" sz="2800" dirty="0" smtClean="0"/>
              <a:t>Presently</a:t>
            </a:r>
            <a:r>
              <a:rPr lang="en-US" sz="2800" dirty="0"/>
              <a:t>, no novel treatment has been demonstrated to improve survival </a:t>
            </a:r>
            <a:r>
              <a:rPr lang="en-US" sz="2800" dirty="0" smtClean="0"/>
              <a:t>for thyroid </a:t>
            </a:r>
            <a:r>
              <a:rPr lang="en-US" sz="2800" dirty="0"/>
              <a:t>cancer patients</a:t>
            </a:r>
            <a:r>
              <a:rPr lang="en-US" sz="2800" dirty="0" smtClean="0"/>
              <a:t>.</a:t>
            </a:r>
          </a:p>
          <a:p>
            <a:pPr marL="0" indent="0">
              <a:buNone/>
            </a:pPr>
            <a:r>
              <a:rPr lang="en-US" sz="2800" dirty="0" smtClean="0"/>
              <a:t> </a:t>
            </a:r>
            <a:r>
              <a:rPr lang="en-US" sz="2800" dirty="0"/>
              <a:t>Toxicities of many of these new therapies, although probably less </a:t>
            </a:r>
            <a:r>
              <a:rPr lang="en-US" sz="2800" dirty="0" err="1"/>
              <a:t>lifethreatening</a:t>
            </a:r>
            <a:r>
              <a:rPr lang="en-US" sz="2800" dirty="0"/>
              <a:t> than cytotoxic chemotherapies, are common and can be dose limiting, and clinicians </a:t>
            </a:r>
            <a:r>
              <a:rPr lang="en-US" sz="2800" dirty="0" smtClean="0"/>
              <a:t>must be </a:t>
            </a:r>
            <a:r>
              <a:rPr lang="en-US" sz="2800" dirty="0"/>
              <a:t>familiar with recognizing and managing the side effects if they intend to use these agents</a:t>
            </a:r>
            <a:r>
              <a:rPr lang="en-US" sz="2800" dirty="0" smtClean="0"/>
              <a:t>.</a:t>
            </a:r>
          </a:p>
          <a:p>
            <a:pPr marL="0" indent="0">
              <a:buNone/>
            </a:pPr>
            <a:endParaRPr lang="en-US" sz="2800" dirty="0" smtClean="0"/>
          </a:p>
          <a:p>
            <a:pPr marL="0" indent="0">
              <a:buNone/>
            </a:pPr>
            <a:r>
              <a:rPr lang="en-US" sz="2800" dirty="0" smtClean="0"/>
              <a:t> Finally, low </a:t>
            </a:r>
            <a:r>
              <a:rPr lang="en-US" sz="2800" dirty="0"/>
              <a:t>rate of partial </a:t>
            </a:r>
            <a:r>
              <a:rPr lang="en-US" sz="2800" dirty="0" smtClean="0"/>
              <a:t>response</a:t>
            </a:r>
          </a:p>
          <a:p>
            <a:pPr marL="0" indent="0">
              <a:buNone/>
            </a:pPr>
            <a:r>
              <a:rPr lang="en-US" sz="2800" dirty="0" smtClean="0"/>
              <a:t>absence </a:t>
            </a:r>
            <a:r>
              <a:rPr lang="en-US" sz="2800" dirty="0"/>
              <a:t>of complete </a:t>
            </a:r>
            <a:r>
              <a:rPr lang="en-US" sz="2800" dirty="0" smtClean="0"/>
              <a:t>responses</a:t>
            </a:r>
          </a:p>
          <a:p>
            <a:pPr marL="0" indent="0">
              <a:buNone/>
            </a:pPr>
            <a:r>
              <a:rPr lang="en-US" sz="2800" dirty="0" smtClean="0"/>
              <a:t>emergence </a:t>
            </a:r>
            <a:r>
              <a:rPr lang="en-US" sz="2800" dirty="0"/>
              <a:t>of resistance </a:t>
            </a:r>
          </a:p>
          <a:p>
            <a:pPr marL="0" indent="0">
              <a:buNone/>
            </a:pPr>
            <a:r>
              <a:rPr lang="en-US" sz="2800" dirty="0"/>
              <a:t/>
            </a:r>
            <a:br>
              <a:rPr lang="en-US" sz="2800" dirty="0"/>
            </a:br>
            <a:r>
              <a:rPr lang="en-US" sz="2800" dirty="0"/>
              <a:t>all of </a:t>
            </a:r>
            <a:r>
              <a:rPr lang="en-US" sz="2800" dirty="0" smtClean="0"/>
              <a:t>various </a:t>
            </a:r>
            <a:r>
              <a:rPr lang="en-US" sz="2800" dirty="0"/>
              <a:t>monotherapy trials </a:t>
            </a:r>
            <a:r>
              <a:rPr lang="en-US" sz="2800" dirty="0" smtClean="0"/>
              <a:t>=&gt; identify </a:t>
            </a:r>
            <a:r>
              <a:rPr lang="en-US" sz="2800" dirty="0"/>
              <a:t>the need to develop either </a:t>
            </a:r>
            <a:r>
              <a:rPr lang="en-US" sz="2800" u="sng" dirty="0"/>
              <a:t>more effective</a:t>
            </a:r>
            <a:r>
              <a:rPr lang="en-US" sz="2800" dirty="0"/>
              <a:t> single agents or</a:t>
            </a:r>
            <a:br>
              <a:rPr lang="en-US" sz="2800" dirty="0"/>
            </a:br>
            <a:r>
              <a:rPr lang="en-US" sz="2800" u="sng" dirty="0" smtClean="0"/>
              <a:t>rational </a:t>
            </a:r>
            <a:r>
              <a:rPr lang="en-US" sz="2800" u="sng" dirty="0"/>
              <a:t>combinations </a:t>
            </a:r>
            <a:r>
              <a:rPr lang="en-US" sz="2800" dirty="0"/>
              <a:t>of therapeutic </a:t>
            </a:r>
            <a:r>
              <a:rPr lang="en-US" sz="2800" dirty="0" smtClean="0"/>
              <a:t>targets</a:t>
            </a:r>
          </a:p>
          <a:p>
            <a:pPr marL="0" indent="0">
              <a:buNone/>
            </a:pPr>
            <a:r>
              <a:rPr lang="en-US" sz="4200" dirty="0"/>
              <a:t/>
            </a:r>
            <a:br>
              <a:rPr lang="en-US" sz="4200" dirty="0"/>
            </a:br>
            <a:r>
              <a:rPr lang="en-US" sz="2800" dirty="0" smtClean="0"/>
              <a:t>MTCs are NETs of </a:t>
            </a:r>
            <a:r>
              <a:rPr lang="en-US" sz="2800" dirty="0"/>
              <a:t>thyroid </a:t>
            </a:r>
            <a:r>
              <a:rPr lang="en-US" sz="2800" dirty="0" err="1"/>
              <a:t>parafollicular</a:t>
            </a:r>
            <a:r>
              <a:rPr lang="en-US" sz="2800" dirty="0"/>
              <a:t> cells </a:t>
            </a:r>
            <a:r>
              <a:rPr lang="en-US" sz="2800" dirty="0" smtClean="0"/>
              <a:t>that do </a:t>
            </a:r>
            <a:r>
              <a:rPr lang="en-US" sz="2800" dirty="0"/>
              <a:t>not concentrate iodine. </a:t>
            </a:r>
            <a:endParaRPr lang="en-US" sz="2800" dirty="0" smtClean="0"/>
          </a:p>
          <a:p>
            <a:pPr marL="0" indent="0">
              <a:buNone/>
            </a:pPr>
            <a:r>
              <a:rPr lang="en-US" sz="2800" dirty="0" smtClean="0"/>
              <a:t>The </a:t>
            </a:r>
            <a:r>
              <a:rPr lang="en-US" sz="2800" dirty="0"/>
              <a:t>primary treatment for MTC is extensive and meticulous </a:t>
            </a:r>
            <a:r>
              <a:rPr lang="en-US" sz="2800" dirty="0" smtClean="0"/>
              <a:t>surgical resection.</a:t>
            </a:r>
          </a:p>
          <a:p>
            <a:pPr marL="0" indent="0">
              <a:buNone/>
            </a:pPr>
            <a:r>
              <a:rPr lang="en-US" sz="2800" dirty="0" smtClean="0"/>
              <a:t>There </a:t>
            </a:r>
            <a:r>
              <a:rPr lang="en-US" sz="2800" dirty="0"/>
              <a:t>is a limited role for external beam radiotherapy.</a:t>
            </a:r>
            <a:r>
              <a:rPr lang="en-US" sz="4200" dirty="0"/>
              <a:t> </a:t>
            </a: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22175852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21767" y="1523999"/>
            <a:ext cx="11734705" cy="5484420"/>
          </a:xfrm>
        </p:spPr>
        <p:txBody>
          <a:bodyPr>
            <a:normAutofit lnSpcReduction="10000"/>
          </a:bodyPr>
          <a:lstStyle/>
          <a:p>
            <a:pPr marL="0" indent="0">
              <a:buNone/>
            </a:pPr>
            <a:r>
              <a:rPr lang="en-US" sz="2400" i="1" u="sng" dirty="0" smtClean="0">
                <a:solidFill>
                  <a:srgbClr val="FFFF00"/>
                </a:solidFill>
              </a:rPr>
              <a:t>Asymptomatic </a:t>
            </a:r>
            <a:r>
              <a:rPr lang="en-US" sz="2400" i="1" u="sng" dirty="0">
                <a:solidFill>
                  <a:srgbClr val="FFFF00"/>
                </a:solidFill>
              </a:rPr>
              <a:t>metastatic tumors </a:t>
            </a:r>
            <a:r>
              <a:rPr lang="en-US" sz="2400" i="1" u="sng" dirty="0" smtClean="0">
                <a:solidFill>
                  <a:srgbClr val="FFFF00"/>
                </a:solidFill>
              </a:rPr>
              <a:t>less </a:t>
            </a:r>
            <a:r>
              <a:rPr lang="en-US" sz="2400" i="1" u="sng" dirty="0">
                <a:solidFill>
                  <a:srgbClr val="FFFF00"/>
                </a:solidFill>
              </a:rPr>
              <a:t>than 1 </a:t>
            </a:r>
            <a:r>
              <a:rPr lang="en-US" sz="2400" i="1" u="sng" dirty="0" smtClean="0">
                <a:solidFill>
                  <a:srgbClr val="FFFF00"/>
                </a:solidFill>
              </a:rPr>
              <a:t>- </a:t>
            </a:r>
            <a:r>
              <a:rPr lang="en-US" sz="2400" i="1" u="sng" dirty="0">
                <a:solidFill>
                  <a:srgbClr val="FFFF00"/>
                </a:solidFill>
              </a:rPr>
              <a:t>2 cm in </a:t>
            </a:r>
            <a:r>
              <a:rPr lang="en-US" sz="2400" i="1" u="sng" dirty="0" smtClean="0">
                <a:solidFill>
                  <a:srgbClr val="FFFF00"/>
                </a:solidFill>
              </a:rPr>
              <a:t>diameter</a:t>
            </a:r>
            <a:r>
              <a:rPr lang="en-US" sz="2400" dirty="0" smtClean="0">
                <a:solidFill>
                  <a:srgbClr val="FFFF00"/>
                </a:solidFill>
              </a:rPr>
              <a:t>:</a:t>
            </a:r>
            <a:r>
              <a:rPr lang="en-US" sz="2400" dirty="0"/>
              <a:t/>
            </a:r>
            <a:br>
              <a:rPr lang="en-US" sz="2400" dirty="0"/>
            </a:br>
            <a:r>
              <a:rPr lang="en-US" sz="2400" i="1" u="sng" dirty="0">
                <a:solidFill>
                  <a:srgbClr val="FFFF00"/>
                </a:solidFill>
              </a:rPr>
              <a:t>growing in diameter </a:t>
            </a:r>
            <a:r>
              <a:rPr lang="en-US" sz="2400" i="1" u="sng" dirty="0" smtClean="0">
                <a:solidFill>
                  <a:srgbClr val="FFFF00"/>
                </a:solidFill>
              </a:rPr>
              <a:t>&lt; 20 </a:t>
            </a:r>
            <a:r>
              <a:rPr lang="en-US" sz="2400" i="1" u="sng" dirty="0">
                <a:solidFill>
                  <a:srgbClr val="FFFF00"/>
                </a:solidFill>
              </a:rPr>
              <a:t>%</a:t>
            </a:r>
            <a:r>
              <a:rPr lang="en-US" sz="2400" i="1" u="sng" dirty="0" smtClean="0">
                <a:solidFill>
                  <a:srgbClr val="FFFF00"/>
                </a:solidFill>
              </a:rPr>
              <a:t> </a:t>
            </a:r>
            <a:r>
              <a:rPr lang="en-US" sz="2400" i="1" u="sng" dirty="0">
                <a:solidFill>
                  <a:srgbClr val="FFFF00"/>
                </a:solidFill>
              </a:rPr>
              <a:t>per </a:t>
            </a:r>
            <a:r>
              <a:rPr lang="en-US" sz="2400" i="1" u="sng" dirty="0" smtClean="0">
                <a:solidFill>
                  <a:srgbClr val="FFFF00"/>
                </a:solidFill>
              </a:rPr>
              <a:t>year</a:t>
            </a:r>
            <a:r>
              <a:rPr lang="en-US" sz="2400" dirty="0" smtClean="0"/>
              <a:t>:</a:t>
            </a:r>
          </a:p>
          <a:p>
            <a:pPr marL="0" indent="0">
              <a:buNone/>
            </a:pPr>
            <a:endParaRPr lang="en-US" sz="2400" dirty="0" smtClean="0"/>
          </a:p>
          <a:p>
            <a:pPr marL="0" indent="0">
              <a:buNone/>
            </a:pPr>
            <a:r>
              <a:rPr lang="en-US" sz="2400" dirty="0" smtClean="0"/>
              <a:t> </a:t>
            </a:r>
            <a:r>
              <a:rPr lang="en-US" sz="2400" dirty="0"/>
              <a:t>we recommend </a:t>
            </a:r>
            <a:r>
              <a:rPr lang="en-US" sz="2400" b="1" u="sng" dirty="0"/>
              <a:t>not</a:t>
            </a:r>
            <a:r>
              <a:rPr lang="en-US" sz="2400" b="1" dirty="0"/>
              <a:t> </a:t>
            </a:r>
            <a:r>
              <a:rPr lang="en-US" sz="2400" dirty="0"/>
              <a:t>giving systemic </a:t>
            </a:r>
            <a:r>
              <a:rPr lang="en-US" sz="2400" dirty="0" smtClean="0"/>
              <a:t>therapy (</a:t>
            </a:r>
            <a:r>
              <a:rPr lang="en-US" sz="2400" b="1" dirty="0" smtClean="0"/>
              <a:t>Grade </a:t>
            </a:r>
            <a:r>
              <a:rPr lang="en-US" sz="2400" b="1" dirty="0"/>
              <a:t>1C</a:t>
            </a:r>
            <a:r>
              <a:rPr lang="en-US" sz="2400" dirty="0" smtClean="0"/>
              <a:t>).</a:t>
            </a:r>
          </a:p>
          <a:p>
            <a:pPr marL="0" indent="0">
              <a:buNone/>
            </a:pPr>
            <a:r>
              <a:rPr lang="en-US" sz="2400" dirty="0" smtClean="0"/>
              <a:t> </a:t>
            </a:r>
            <a:r>
              <a:rPr lang="en-US" sz="2400" dirty="0"/>
              <a:t>Such patients should be monitored for disease progression</a:t>
            </a:r>
            <a:r>
              <a:rPr lang="en-US" sz="2400" dirty="0" smtClean="0"/>
              <a:t>.</a:t>
            </a:r>
          </a:p>
          <a:p>
            <a:pPr marL="0" indent="0">
              <a:buNone/>
            </a:pPr>
            <a:r>
              <a:rPr lang="en-US" sz="2400" dirty="0" smtClean="0"/>
              <a:t> </a:t>
            </a:r>
            <a:r>
              <a:rPr lang="en-US" sz="2400" dirty="0"/>
              <a:t>Known sites </a:t>
            </a:r>
            <a:r>
              <a:rPr lang="en-US" sz="2400" dirty="0" smtClean="0"/>
              <a:t>of metastatic </a:t>
            </a:r>
            <a:r>
              <a:rPr lang="en-US" sz="2400" dirty="0"/>
              <a:t>disease should be imaged by </a:t>
            </a:r>
            <a:r>
              <a:rPr lang="en-US" sz="2400" dirty="0" smtClean="0"/>
              <a:t>CT or </a:t>
            </a:r>
            <a:r>
              <a:rPr lang="en-US" sz="2400" dirty="0" err="1" smtClean="0"/>
              <a:t>MRIevery</a:t>
            </a:r>
            <a:r>
              <a:rPr lang="en-US" sz="2400" dirty="0" smtClean="0"/>
              <a:t> </a:t>
            </a:r>
            <a:r>
              <a:rPr lang="en-US" sz="2400" dirty="0"/>
              <a:t>6 to 12 </a:t>
            </a:r>
            <a:r>
              <a:rPr lang="en-US" sz="2400" dirty="0" err="1" smtClean="0"/>
              <a:t>mo</a:t>
            </a:r>
            <a:r>
              <a:rPr lang="en-US" sz="2400" dirty="0" smtClean="0"/>
              <a:t>,</a:t>
            </a:r>
          </a:p>
          <a:p>
            <a:pPr marL="0" indent="0">
              <a:buNone/>
            </a:pPr>
            <a:r>
              <a:rPr lang="en-US" sz="2400" dirty="0" smtClean="0"/>
              <a:t>potential </a:t>
            </a:r>
            <a:r>
              <a:rPr lang="en-US" sz="2400" dirty="0"/>
              <a:t>new sites of disease should be imaged </a:t>
            </a:r>
            <a:r>
              <a:rPr lang="en-US" sz="2400" dirty="0" smtClean="0"/>
              <a:t>every 12- 24 </a:t>
            </a:r>
            <a:r>
              <a:rPr lang="en-US" sz="2400" dirty="0" err="1" smtClean="0"/>
              <a:t>mo</a:t>
            </a:r>
            <a:r>
              <a:rPr lang="en-US" sz="2400" dirty="0" smtClean="0"/>
              <a:t/>
            </a:r>
            <a:br>
              <a:rPr lang="en-US" sz="2400" dirty="0" smtClean="0"/>
            </a:br>
            <a:endParaRPr lang="en-US" sz="2400" dirty="0" smtClean="0"/>
          </a:p>
          <a:p>
            <a:pPr marL="0" indent="0">
              <a:buNone/>
            </a:pPr>
            <a:r>
              <a:rPr lang="en-US" dirty="0"/>
              <a:t/>
            </a:r>
            <a:br>
              <a:rPr lang="en-US" dirty="0"/>
            </a:br>
            <a:r>
              <a:rPr lang="en-US" sz="3200" dirty="0"/>
              <a:t/>
            </a:r>
            <a:br>
              <a:rPr lang="en-US" sz="32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5622119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912" y="720436"/>
            <a:ext cx="11984088" cy="5484420"/>
          </a:xfrm>
        </p:spPr>
        <p:txBody>
          <a:bodyPr>
            <a:normAutofit/>
          </a:bodyPr>
          <a:lstStyle/>
          <a:p>
            <a:pPr marL="0" indent="0">
              <a:buNone/>
            </a:pPr>
            <a:r>
              <a:rPr lang="en-US" dirty="0"/>
              <a:t/>
            </a:r>
            <a:br>
              <a:rPr lang="en-US" dirty="0"/>
            </a:br>
            <a:r>
              <a:rPr lang="en-US" sz="2400" dirty="0"/>
              <a:t>●</a:t>
            </a:r>
            <a:br>
              <a:rPr lang="en-US" sz="2400" dirty="0"/>
            </a:br>
            <a:r>
              <a:rPr lang="en-US" sz="2400" i="1" u="sng" dirty="0" smtClean="0">
                <a:solidFill>
                  <a:srgbClr val="FFFF00"/>
                </a:solidFill>
              </a:rPr>
              <a:t>metastatic </a:t>
            </a:r>
            <a:r>
              <a:rPr lang="en-US" sz="2400" i="1" u="sng" dirty="0">
                <a:solidFill>
                  <a:srgbClr val="FFFF00"/>
                </a:solidFill>
              </a:rPr>
              <a:t>tumors at least 1 </a:t>
            </a:r>
            <a:r>
              <a:rPr lang="en-US" sz="2400" i="1" u="sng" dirty="0" smtClean="0">
                <a:solidFill>
                  <a:srgbClr val="FFFF00"/>
                </a:solidFill>
              </a:rPr>
              <a:t>- </a:t>
            </a:r>
            <a:r>
              <a:rPr lang="en-US" sz="2400" i="1" u="sng" dirty="0">
                <a:solidFill>
                  <a:srgbClr val="FFFF00"/>
                </a:solidFill>
              </a:rPr>
              <a:t>2 cm in </a:t>
            </a:r>
            <a:r>
              <a:rPr lang="en-US" sz="2400" i="1" u="sng" dirty="0" smtClean="0">
                <a:solidFill>
                  <a:srgbClr val="FFFF00"/>
                </a:solidFill>
              </a:rPr>
              <a:t>diameter:</a:t>
            </a:r>
          </a:p>
          <a:p>
            <a:pPr marL="0" indent="0">
              <a:buNone/>
            </a:pPr>
            <a:r>
              <a:rPr lang="en-US" sz="2400" i="1" u="sng" dirty="0" smtClean="0">
                <a:solidFill>
                  <a:srgbClr val="FFFF00"/>
                </a:solidFill>
              </a:rPr>
              <a:t>growing </a:t>
            </a:r>
            <a:r>
              <a:rPr lang="en-US" sz="2400" i="1" u="sng" dirty="0">
                <a:solidFill>
                  <a:srgbClr val="FFFF00"/>
                </a:solidFill>
              </a:rPr>
              <a:t>by at least 20 </a:t>
            </a:r>
            <a:r>
              <a:rPr lang="en-US" sz="2400" i="1" u="sng" dirty="0" smtClean="0">
                <a:solidFill>
                  <a:srgbClr val="FFFF00"/>
                </a:solidFill>
              </a:rPr>
              <a:t>% per year</a:t>
            </a:r>
            <a:r>
              <a:rPr lang="en-US" sz="2400" dirty="0" smtClean="0"/>
              <a:t>:</a:t>
            </a:r>
          </a:p>
          <a:p>
            <a:pPr marL="0" indent="0">
              <a:buNone/>
            </a:pPr>
            <a:r>
              <a:rPr lang="en-US" sz="2400" i="1" u="sng" dirty="0" smtClean="0">
                <a:solidFill>
                  <a:srgbClr val="FFFF00"/>
                </a:solidFill>
              </a:rPr>
              <a:t>symptoms related to multiple metastatic foci that cannot be alleviated with surgery or external beam radiotherapy</a:t>
            </a:r>
            <a:r>
              <a:rPr lang="en-US" sz="2400" dirty="0" smtClean="0"/>
              <a:t>:</a:t>
            </a:r>
          </a:p>
          <a:p>
            <a:pPr marL="0" indent="0">
              <a:buNone/>
            </a:pPr>
            <a:endParaRPr lang="en-US" sz="2400" dirty="0" smtClean="0"/>
          </a:p>
          <a:p>
            <a:pPr marL="0" indent="0">
              <a:buNone/>
            </a:pPr>
            <a:r>
              <a:rPr lang="en-US" sz="2400" dirty="0" smtClean="0"/>
              <a:t>We </a:t>
            </a:r>
            <a:r>
              <a:rPr lang="en-US" sz="2400" dirty="0"/>
              <a:t>prefer to administer </a:t>
            </a:r>
            <a:r>
              <a:rPr lang="en-US" sz="2400" dirty="0" smtClean="0"/>
              <a:t>systemic </a:t>
            </a:r>
            <a:r>
              <a:rPr lang="en-US" sz="2400" dirty="0"/>
              <a:t>treatment</a:t>
            </a:r>
            <a:br>
              <a:rPr lang="en-US" sz="2400" dirty="0"/>
            </a:br>
            <a:r>
              <a:rPr lang="en-US" sz="2400" dirty="0"/>
              <a:t>as part of a clinical trial, particularly if a RET-selective inhibitor is appropriate. </a:t>
            </a:r>
            <a:endParaRPr lang="en-US" sz="2400" dirty="0" smtClean="0"/>
          </a:p>
          <a:p>
            <a:pPr marL="0" indent="0">
              <a:buNone/>
            </a:pPr>
            <a:r>
              <a:rPr lang="en-US" sz="3600" dirty="0"/>
              <a:t/>
            </a:r>
            <a:br>
              <a:rPr lang="en-US" sz="3600" dirty="0"/>
            </a:br>
            <a:r>
              <a:rPr lang="en-US" sz="3200" dirty="0"/>
              <a:t/>
            </a:r>
            <a:br>
              <a:rPr lang="en-US" sz="3200" dirty="0"/>
            </a:br>
            <a:endParaRPr lang="en-US" sz="3000" i="1" dirty="0">
              <a:solidFill>
                <a:srgbClr val="FFFF00"/>
              </a:solidFill>
            </a:endParaRPr>
          </a:p>
        </p:txBody>
      </p:sp>
    </p:spTree>
    <p:extLst>
      <p:ext uri="{BB962C8B-B14F-4D97-AF65-F5344CB8AC3E}">
        <p14:creationId xmlns:p14="http://schemas.microsoft.com/office/powerpoint/2010/main" val="9349658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10836" y="269838"/>
            <a:ext cx="11845635" cy="6338780"/>
          </a:xfrm>
        </p:spPr>
        <p:txBody>
          <a:bodyPr>
            <a:normAutofit fontScale="85000" lnSpcReduction="20000"/>
          </a:bodyPr>
          <a:lstStyle/>
          <a:p>
            <a:pPr marL="0" indent="0">
              <a:buNone/>
            </a:pPr>
            <a:r>
              <a:rPr lang="en-US" dirty="0" smtClean="0"/>
              <a:t/>
            </a:r>
            <a:br>
              <a:rPr lang="en-US" dirty="0" smtClean="0"/>
            </a:br>
            <a:r>
              <a:rPr lang="en-US" sz="2600" i="1" u="sng" dirty="0" smtClean="0">
                <a:solidFill>
                  <a:srgbClr val="FFFF00"/>
                </a:solidFill>
              </a:rPr>
              <a:t>For patients with metastatic tumors at least 1 to 2 cm in diameter, growing by at least 20 percent</a:t>
            </a:r>
            <a:br>
              <a:rPr lang="en-US" sz="2600" i="1" u="sng" dirty="0" smtClean="0">
                <a:solidFill>
                  <a:srgbClr val="FFFF00"/>
                </a:solidFill>
              </a:rPr>
            </a:br>
            <a:r>
              <a:rPr lang="en-US" sz="2600" i="1" u="sng" dirty="0" smtClean="0">
                <a:solidFill>
                  <a:srgbClr val="FFFF00"/>
                </a:solidFill>
              </a:rPr>
              <a:t>per year, or for patients with symptoms related to multiple metastatic foci who cannot participate</a:t>
            </a:r>
            <a:br>
              <a:rPr lang="en-US" sz="2600" i="1" u="sng" dirty="0" smtClean="0">
                <a:solidFill>
                  <a:srgbClr val="FFFF00"/>
                </a:solidFill>
              </a:rPr>
            </a:br>
            <a:r>
              <a:rPr lang="en-US" sz="2600" i="1" u="sng" dirty="0" smtClean="0">
                <a:solidFill>
                  <a:srgbClr val="FFFF00"/>
                </a:solidFill>
              </a:rPr>
              <a:t>in a clinical trial</a:t>
            </a:r>
            <a:r>
              <a:rPr lang="en-US" sz="2600" dirty="0" smtClean="0"/>
              <a:t>:</a:t>
            </a:r>
          </a:p>
          <a:p>
            <a:pPr marL="0" indent="0">
              <a:buNone/>
            </a:pPr>
            <a:endParaRPr lang="en-US" sz="2600" dirty="0" smtClean="0"/>
          </a:p>
          <a:p>
            <a:pPr marL="0" indent="0">
              <a:buNone/>
            </a:pPr>
            <a:r>
              <a:rPr lang="en-US" sz="2600" dirty="0" smtClean="0"/>
              <a:t> - we suggest an oral tyrosine kinase inhibitor (TKI), rather than traditional cytotoxic chemotherapy (</a:t>
            </a:r>
            <a:r>
              <a:rPr lang="en-US" sz="2600" b="1" dirty="0" smtClean="0"/>
              <a:t>Grade 2C</a:t>
            </a:r>
            <a:r>
              <a:rPr lang="en-US" sz="2600" dirty="0" smtClean="0"/>
              <a:t>). </a:t>
            </a:r>
          </a:p>
          <a:p>
            <a:pPr marL="0" indent="0">
              <a:buNone/>
            </a:pPr>
            <a:endParaRPr lang="en-US" sz="2600" dirty="0" smtClean="0"/>
          </a:p>
          <a:p>
            <a:pPr marL="0" indent="0">
              <a:buNone/>
            </a:pPr>
            <a:r>
              <a:rPr lang="en-US" sz="2600" dirty="0" smtClean="0"/>
              <a:t>  For</a:t>
            </a:r>
            <a:r>
              <a:rPr lang="en-US" sz="2600" u="sng" dirty="0" smtClean="0"/>
              <a:t> initial </a:t>
            </a:r>
            <a:r>
              <a:rPr lang="en-US" sz="2600" dirty="0" smtClean="0"/>
              <a:t>TKI therapy: we suggest </a:t>
            </a:r>
            <a:r>
              <a:rPr lang="en-US" sz="2600" dirty="0" err="1" smtClean="0"/>
              <a:t>cabozantinib</a:t>
            </a:r>
            <a:r>
              <a:rPr lang="en-US" sz="2600" dirty="0" smtClean="0"/>
              <a:t> or </a:t>
            </a:r>
            <a:r>
              <a:rPr lang="en-US" sz="2600" dirty="0" err="1" smtClean="0"/>
              <a:t>vandetanib</a:t>
            </a:r>
            <a:r>
              <a:rPr lang="en-US" sz="2600" dirty="0" smtClean="0"/>
              <a:t> rather than </a:t>
            </a:r>
            <a:r>
              <a:rPr lang="en-US" sz="2600" dirty="0" err="1" smtClean="0"/>
              <a:t>sorafenib</a:t>
            </a:r>
            <a:r>
              <a:rPr lang="en-US" sz="2600" dirty="0" smtClean="0"/>
              <a:t> or </a:t>
            </a:r>
            <a:r>
              <a:rPr lang="en-US" sz="2600" dirty="0" err="1" smtClean="0"/>
              <a:t>sunitinib</a:t>
            </a:r>
            <a:r>
              <a:rPr lang="en-US" sz="2600" dirty="0" smtClean="0"/>
              <a:t>  (</a:t>
            </a:r>
            <a:r>
              <a:rPr lang="en-US" sz="2600" b="1" dirty="0" smtClean="0"/>
              <a:t>Grade 2C</a:t>
            </a:r>
            <a:r>
              <a:rPr lang="en-US" sz="2600" dirty="0" smtClean="0"/>
              <a:t>).</a:t>
            </a:r>
          </a:p>
          <a:p>
            <a:pPr>
              <a:buFontTx/>
              <a:buChar char="-"/>
            </a:pPr>
            <a:r>
              <a:rPr lang="en-US" sz="2600" dirty="0" smtClean="0"/>
              <a:t>Alternative option ( </a:t>
            </a:r>
            <a:r>
              <a:rPr lang="en-US" sz="2600" u="sng" dirty="0" smtClean="0"/>
              <a:t>cannot tolerate </a:t>
            </a:r>
            <a:r>
              <a:rPr lang="en-US" sz="2600" dirty="0" smtClean="0"/>
              <a:t>or </a:t>
            </a:r>
            <a:r>
              <a:rPr lang="en-US" sz="2600" u="sng" dirty="0" smtClean="0"/>
              <a:t>who fail multiple TKIs) </a:t>
            </a:r>
            <a:r>
              <a:rPr lang="en-US" sz="2600" dirty="0" smtClean="0"/>
              <a:t>: Cytotoxic chemotherapy</a:t>
            </a:r>
          </a:p>
          <a:p>
            <a:pPr marL="0" indent="0">
              <a:buNone/>
            </a:pPr>
            <a:r>
              <a:rPr lang="en-US" sz="2600" u="sng" dirty="0" err="1" smtClean="0"/>
              <a:t>dacarbazine</a:t>
            </a:r>
            <a:r>
              <a:rPr lang="en-US" sz="2600" u="sng" dirty="0" smtClean="0"/>
              <a:t>-based regimens </a:t>
            </a:r>
            <a:r>
              <a:rPr lang="en-US" sz="2600" dirty="0" smtClean="0"/>
              <a:t>such as cyclophosphamide-vincristine-</a:t>
            </a:r>
            <a:r>
              <a:rPr lang="en-US" sz="2600" dirty="0" err="1" smtClean="0"/>
              <a:t>dacarbazine</a:t>
            </a:r>
            <a:r>
              <a:rPr lang="en-US" sz="2600" dirty="0" smtClean="0"/>
              <a:t> are preferable</a:t>
            </a:r>
          </a:p>
          <a:p>
            <a:pPr marL="0" indent="0">
              <a:buNone/>
            </a:pPr>
            <a:endParaRPr lang="en-US" sz="2600" dirty="0" smtClean="0"/>
          </a:p>
          <a:p>
            <a:pPr marL="0" indent="0">
              <a:buNone/>
            </a:pPr>
            <a:r>
              <a:rPr lang="en-US" dirty="0"/>
              <a:t>As </a:t>
            </a:r>
            <a:r>
              <a:rPr lang="en-US" dirty="0" err="1"/>
              <a:t>vandetanib</a:t>
            </a:r>
            <a:r>
              <a:rPr lang="en-US" dirty="0"/>
              <a:t> </a:t>
            </a:r>
            <a:r>
              <a:rPr lang="en-US" dirty="0" smtClean="0"/>
              <a:t>and </a:t>
            </a:r>
            <a:r>
              <a:rPr lang="en-US" dirty="0" err="1" smtClean="0"/>
              <a:t>cabozantinib</a:t>
            </a:r>
            <a:r>
              <a:rPr lang="en-US" dirty="0" smtClean="0"/>
              <a:t> </a:t>
            </a:r>
            <a:r>
              <a:rPr lang="en-US" dirty="0"/>
              <a:t>have both been approved for use in the United States on the basis of randomized </a:t>
            </a:r>
            <a:r>
              <a:rPr lang="en-US" dirty="0" smtClean="0"/>
              <a:t>phase III </a:t>
            </a:r>
            <a:r>
              <a:rPr lang="en-US" dirty="0"/>
              <a:t>trial results, we suggest either drug as an appropriate initial choice of TKI</a:t>
            </a:r>
            <a:r>
              <a:rPr lang="en-US" sz="3200" dirty="0"/>
              <a:t> </a:t>
            </a:r>
            <a:br>
              <a:rPr lang="en-US" sz="3200" dirty="0"/>
            </a:br>
            <a:r>
              <a:rPr lang="en-US" sz="3200" dirty="0" smtClean="0"/>
              <a:t/>
            </a:r>
            <a:br>
              <a:rPr lang="en-US" sz="3200" dirty="0" smtClean="0"/>
            </a:br>
            <a:r>
              <a:rPr lang="en-US" sz="3200" dirty="0" smtClean="0"/>
              <a:t/>
            </a:r>
            <a:br>
              <a:rPr lang="en-US" sz="3200" dirty="0" smtClean="0"/>
            </a:br>
            <a:endParaRPr lang="en-US" sz="3000" i="1" dirty="0">
              <a:solidFill>
                <a:srgbClr val="FFFF00"/>
              </a:solidFill>
            </a:endParaRPr>
          </a:p>
        </p:txBody>
      </p:sp>
    </p:spTree>
    <p:extLst>
      <p:ext uri="{BB962C8B-B14F-4D97-AF65-F5344CB8AC3E}">
        <p14:creationId xmlns:p14="http://schemas.microsoft.com/office/powerpoint/2010/main" val="116509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818" y="415637"/>
            <a:ext cx="11804072" cy="6248400"/>
          </a:xfrm>
        </p:spPr>
        <p:txBody>
          <a:bodyPr/>
          <a:lstStyle/>
          <a:p>
            <a:r>
              <a:rPr lang="en-US" sz="3600" i="1" u="sng" dirty="0" err="1" smtClean="0"/>
              <a:t>Sono</a:t>
            </a:r>
            <a:r>
              <a:rPr lang="en-US" sz="3600" i="1" dirty="0" smtClean="0"/>
              <a:t> : </a:t>
            </a:r>
            <a:r>
              <a:rPr lang="en-US" sz="2400" i="1" u="sng" dirty="0" smtClean="0"/>
              <a:t>PC v/s benign adenomas </a:t>
            </a:r>
            <a:r>
              <a:rPr lang="en-US" sz="2400" i="1" dirty="0" smtClean="0"/>
              <a:t>:</a:t>
            </a:r>
            <a:r>
              <a:rPr lang="en-US" sz="2400" i="1" u="sng" dirty="0" smtClean="0"/>
              <a:t/>
            </a:r>
            <a:br>
              <a:rPr lang="en-US" sz="2400" i="1" u="sng" dirty="0" smtClean="0"/>
            </a:br>
            <a:r>
              <a:rPr lang="en-US" sz="2800" dirty="0" smtClean="0"/>
              <a:t/>
            </a:r>
            <a:br>
              <a:rPr lang="en-US" sz="2800" dirty="0" smtClean="0"/>
            </a:br>
            <a:r>
              <a:rPr lang="en-US" sz="2800" dirty="0" smtClean="0"/>
              <a:t>-larger </a:t>
            </a:r>
            <a:r>
              <a:rPr lang="en-US" sz="2800" dirty="0"/>
              <a:t>mass </a:t>
            </a:r>
            <a:r>
              <a:rPr lang="en-US" sz="2800" dirty="0" smtClean="0"/>
              <a:t>size</a:t>
            </a:r>
            <a:r>
              <a:rPr lang="en-US" sz="2400" dirty="0" smtClean="0"/>
              <a:t/>
            </a:r>
            <a:br>
              <a:rPr lang="en-US" sz="2400" dirty="0" smtClean="0"/>
            </a:br>
            <a:r>
              <a:rPr lang="en-US" sz="2400" dirty="0" smtClean="0"/>
              <a:t>-</a:t>
            </a:r>
            <a:r>
              <a:rPr lang="en-US" sz="2400" dirty="0" smtClean="0">
                <a:solidFill>
                  <a:schemeClr val="tx1"/>
                </a:solidFill>
              </a:rPr>
              <a:t>More non-homogenous*</a:t>
            </a:r>
            <a:br>
              <a:rPr lang="en-US" sz="2400" dirty="0" smtClean="0">
                <a:solidFill>
                  <a:schemeClr val="tx1"/>
                </a:solidFill>
              </a:rPr>
            </a:br>
            <a:r>
              <a:rPr lang="en-US" sz="2400" dirty="0" smtClean="0">
                <a:solidFill>
                  <a:schemeClr val="tx1"/>
                </a:solidFill>
              </a:rPr>
              <a:t>-Decrease in echogenicity*</a:t>
            </a:r>
            <a:br>
              <a:rPr lang="en-US" sz="2400" dirty="0" smtClean="0">
                <a:solidFill>
                  <a:schemeClr val="tx1"/>
                </a:solidFill>
              </a:rPr>
            </a:br>
            <a:r>
              <a:rPr lang="en-US" sz="2400" dirty="0" smtClean="0">
                <a:solidFill>
                  <a:schemeClr val="tx1"/>
                </a:solidFill>
              </a:rPr>
              <a:t>-Evidence </a:t>
            </a:r>
            <a:r>
              <a:rPr lang="en-US" sz="2400" dirty="0">
                <a:solidFill>
                  <a:schemeClr val="tx1"/>
                </a:solidFill>
              </a:rPr>
              <a:t>of degeneration </a:t>
            </a:r>
            <a:r>
              <a:rPr lang="en-US" sz="2400" dirty="0" smtClean="0">
                <a:solidFill>
                  <a:schemeClr val="tx1"/>
                </a:solidFill>
              </a:rPr>
              <a:t>:</a:t>
            </a:r>
            <a:br>
              <a:rPr lang="en-US" sz="2400" dirty="0" smtClean="0">
                <a:solidFill>
                  <a:schemeClr val="tx1"/>
                </a:solidFill>
              </a:rPr>
            </a:br>
            <a:r>
              <a:rPr lang="en-US" sz="2400" dirty="0" smtClean="0">
                <a:solidFill>
                  <a:schemeClr val="tx1"/>
                </a:solidFill>
              </a:rPr>
              <a:t>both </a:t>
            </a:r>
            <a:r>
              <a:rPr lang="en-US" sz="2400" dirty="0">
                <a:solidFill>
                  <a:schemeClr val="tx1"/>
                </a:solidFill>
              </a:rPr>
              <a:t>cystic </a:t>
            </a:r>
            <a:r>
              <a:rPr lang="en-US" sz="2400" dirty="0" smtClean="0">
                <a:solidFill>
                  <a:schemeClr val="tx1"/>
                </a:solidFill>
              </a:rPr>
              <a:t>cavities*</a:t>
            </a:r>
            <a:r>
              <a:rPr lang="en-US" sz="700" dirty="0" smtClean="0">
                <a:solidFill>
                  <a:schemeClr val="tx1"/>
                </a:solidFill>
              </a:rPr>
              <a:t>   </a:t>
            </a:r>
            <a:r>
              <a:rPr lang="en-US" sz="2400" dirty="0" smtClean="0">
                <a:solidFill>
                  <a:schemeClr val="tx1"/>
                </a:solidFill>
              </a:rPr>
              <a:t>&amp; </a:t>
            </a:r>
            <a:r>
              <a:rPr lang="en-US" sz="2400" dirty="0" smtClean="0"/>
              <a:t>calcifications may be seen, </a:t>
            </a:r>
            <a:r>
              <a:rPr lang="en-US" sz="2400" dirty="0"/>
              <a:t>as well as irregular </a:t>
            </a:r>
            <a:r>
              <a:rPr lang="en-US" sz="2400" dirty="0" smtClean="0"/>
              <a:t>borders).</a:t>
            </a:r>
            <a:br>
              <a:rPr lang="en-US" sz="2400" dirty="0" smtClean="0"/>
            </a:br>
            <a:r>
              <a:rPr lang="en-US" sz="2400" dirty="0" smtClean="0"/>
              <a:t/>
            </a:r>
            <a:br>
              <a:rPr lang="en-US" sz="2400" dirty="0" smtClean="0"/>
            </a:br>
            <a:r>
              <a:rPr lang="en-US" sz="2400" dirty="0"/>
              <a:t/>
            </a:r>
            <a:br>
              <a:rPr lang="en-US" sz="2400" dirty="0"/>
            </a:br>
            <a:r>
              <a:rPr lang="en-US" sz="2400" dirty="0"/>
              <a:t>The ultrasound </a:t>
            </a:r>
            <a:r>
              <a:rPr lang="en-US" sz="2400" dirty="0" smtClean="0"/>
              <a:t>is </a:t>
            </a:r>
            <a:r>
              <a:rPr lang="en-US" sz="2400" dirty="0"/>
              <a:t>also useful for </a:t>
            </a:r>
            <a:r>
              <a:rPr lang="en-US" sz="2400" u="sng" dirty="0" smtClean="0"/>
              <a:t>lateral </a:t>
            </a:r>
            <a:r>
              <a:rPr lang="en-US" sz="2400" u="sng" dirty="0"/>
              <a:t>neck compartments </a:t>
            </a:r>
            <a:r>
              <a:rPr lang="en-US" sz="2400" dirty="0" smtClean="0"/>
              <a:t>for lymph </a:t>
            </a:r>
            <a:r>
              <a:rPr lang="en-US" sz="2400" dirty="0"/>
              <a:t>nodes</a:t>
            </a:r>
            <a:r>
              <a:rPr lang="en-US" sz="2400" dirty="0" smtClean="0"/>
              <a:t>.</a:t>
            </a:r>
            <a:br>
              <a:rPr lang="en-US" sz="2400" dirty="0" smtClean="0"/>
            </a:br>
            <a:r>
              <a:rPr lang="en-US" sz="2400" dirty="0" smtClean="0"/>
              <a:t> </a:t>
            </a:r>
            <a:r>
              <a:rPr lang="en-US" sz="2400" dirty="0"/>
              <a:t>If abnormal, the presence of carcinoma in those lymph nodes can be confirmed with an ultrasound guided tissue biopsy</a:t>
            </a:r>
            <a:r>
              <a:rPr lang="en-US" sz="2400" dirty="0" smtClean="0"/>
              <a:t>.?</a:t>
            </a:r>
            <a:br>
              <a:rPr lang="en-US" sz="2400" dirty="0" smtClean="0"/>
            </a:br>
            <a:r>
              <a:rPr lang="en-US" sz="2000" dirty="0" smtClean="0"/>
              <a:t/>
            </a:r>
            <a:br>
              <a:rPr lang="en-US" sz="2000" dirty="0" smtClean="0"/>
            </a:br>
            <a:r>
              <a:rPr lang="en-US" sz="1800" i="1" dirty="0" smtClean="0">
                <a:solidFill>
                  <a:srgbClr val="EBEBEB"/>
                </a:solidFill>
              </a:rPr>
              <a:t>Cancers </a:t>
            </a:r>
            <a:r>
              <a:rPr lang="en-US" sz="1800" b="1" dirty="0">
                <a:solidFill>
                  <a:srgbClr val="EBEBEB"/>
                </a:solidFill>
              </a:rPr>
              <a:t>2019</a:t>
            </a:r>
            <a:r>
              <a:rPr lang="en-US" sz="1800" dirty="0">
                <a:solidFill>
                  <a:srgbClr val="EBEBEB"/>
                </a:solidFill>
              </a:rPr>
              <a:t>, </a:t>
            </a:r>
            <a:r>
              <a:rPr lang="en-US" sz="1800" i="1" dirty="0">
                <a:solidFill>
                  <a:srgbClr val="EBEBEB"/>
                </a:solidFill>
              </a:rPr>
              <a:t>11</a:t>
            </a:r>
            <a:r>
              <a:rPr lang="en-US" sz="1800" dirty="0">
                <a:solidFill>
                  <a:srgbClr val="EBEBEB"/>
                </a:solidFill>
              </a:rPr>
              <a:t>, 1676; doi:10.3390/cancers11111676</a:t>
            </a:r>
            <a:r>
              <a:rPr lang="en-US" sz="800" dirty="0"/>
              <a:t/>
            </a:r>
            <a:br>
              <a:rPr lang="en-US" sz="800" dirty="0"/>
            </a:br>
            <a:r>
              <a:rPr lang="en-US" sz="800" dirty="0" smtClean="0"/>
              <a:t/>
            </a:r>
            <a:br>
              <a:rPr lang="en-US" sz="800" dirty="0" smtClean="0"/>
            </a:br>
            <a:r>
              <a:rPr lang="en-US" sz="500" dirty="0"/>
              <a:t/>
            </a:r>
            <a:br>
              <a:rPr lang="en-US" sz="500" dirty="0"/>
            </a:br>
            <a:r>
              <a:rPr lang="en-US" sz="100" dirty="0"/>
              <a:t/>
            </a:r>
            <a:br>
              <a:rPr lang="en-US" sz="100" dirty="0"/>
            </a:br>
            <a:r>
              <a:rPr lang="en-US" sz="100" dirty="0"/>
              <a:t/>
            </a:r>
            <a:br>
              <a:rPr lang="en-US" sz="100" dirty="0"/>
            </a:br>
            <a:endParaRPr lang="en-US" sz="100" dirty="0">
              <a:cs typeface="Times New Roman" panose="02020603050405020304" pitchFamily="18" charset="0"/>
            </a:endParaRPr>
          </a:p>
        </p:txBody>
      </p:sp>
      <p:sp>
        <p:nvSpPr>
          <p:cNvPr id="3" name="Rectangle 2"/>
          <p:cNvSpPr/>
          <p:nvPr/>
        </p:nvSpPr>
        <p:spPr>
          <a:xfrm>
            <a:off x="207818" y="0"/>
            <a:ext cx="6165273" cy="954107"/>
          </a:xfrm>
          <a:prstGeom prst="rect">
            <a:avLst/>
          </a:prstGeom>
        </p:spPr>
        <p:txBody>
          <a:bodyPr wrap="square">
            <a:spAutoFit/>
          </a:bodyPr>
          <a:lstStyle/>
          <a:p>
            <a:r>
              <a:rPr lang="en-US" sz="2800" i="1" dirty="0">
                <a:solidFill>
                  <a:srgbClr val="FFFF00"/>
                </a:solidFill>
                <a:latin typeface="URWPalladioL-Ital"/>
              </a:rPr>
              <a:t>Preoperative Imaging</a:t>
            </a:r>
            <a:r>
              <a:rPr lang="en-US" sz="2800" dirty="0">
                <a:solidFill>
                  <a:srgbClr val="FFFF00"/>
                </a:solidFill>
              </a:rPr>
              <a:t> </a:t>
            </a:r>
            <a:r>
              <a:rPr lang="en-US" sz="2800" dirty="0"/>
              <a:t/>
            </a:r>
            <a:br>
              <a:rPr lang="en-US" sz="2800" dirty="0"/>
            </a:br>
            <a:endParaRPr lang="en-US" sz="2800" dirty="0"/>
          </a:p>
        </p:txBody>
      </p:sp>
    </p:spTree>
    <p:extLst>
      <p:ext uri="{BB962C8B-B14F-4D97-AF65-F5344CB8AC3E}">
        <p14:creationId xmlns:p14="http://schemas.microsoft.com/office/powerpoint/2010/main" val="3260307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819" y="0"/>
            <a:ext cx="11942617" cy="6677891"/>
          </a:xfrm>
        </p:spPr>
        <p:txBody>
          <a:bodyPr/>
          <a:lstStyle/>
          <a:p>
            <a:r>
              <a:rPr lang="en-US" sz="2000" dirty="0"/>
              <a:t/>
            </a:r>
            <a:br>
              <a:rPr lang="en-US" sz="2000" dirty="0"/>
            </a:br>
            <a:r>
              <a:rPr lang="en-US" sz="2400" dirty="0"/>
              <a:t/>
            </a:r>
            <a:br>
              <a:rPr lang="en-US" sz="2400" dirty="0"/>
            </a:br>
            <a:r>
              <a:rPr lang="en-US" sz="2400" i="1" u="sng" dirty="0" err="1"/>
              <a:t>Sestamibi</a:t>
            </a:r>
            <a:r>
              <a:rPr lang="en-US" sz="2400" i="1" u="sng" dirty="0"/>
              <a:t> scans </a:t>
            </a:r>
            <a:r>
              <a:rPr lang="en-US" sz="2400" i="1" u="sng" dirty="0" smtClean="0"/>
              <a:t>:</a:t>
            </a:r>
            <a:r>
              <a:rPr lang="en-US" sz="2400" dirty="0" smtClean="0"/>
              <a:t/>
            </a:r>
            <a:br>
              <a:rPr lang="en-US" sz="2400" dirty="0" smtClean="0"/>
            </a:br>
            <a:r>
              <a:rPr lang="en-US" sz="2400" dirty="0" smtClean="0"/>
              <a:t/>
            </a:r>
            <a:br>
              <a:rPr lang="en-US" sz="2400" dirty="0" smtClean="0"/>
            </a:br>
            <a:r>
              <a:rPr lang="en-US" sz="2400" dirty="0" smtClean="0"/>
              <a:t>Relatively </a:t>
            </a:r>
            <a:r>
              <a:rPr lang="en-US" sz="2400" dirty="0"/>
              <a:t>high level of </a:t>
            </a:r>
            <a:r>
              <a:rPr lang="en-US" sz="2400" dirty="0" smtClean="0"/>
              <a:t>sensitivity for parathyroid lesions</a:t>
            </a:r>
            <a:br>
              <a:rPr lang="en-US" sz="2400" dirty="0" smtClean="0"/>
            </a:br>
            <a:r>
              <a:rPr lang="en-US" sz="2400" dirty="0"/>
              <a:t/>
            </a:r>
            <a:br>
              <a:rPr lang="en-US" sz="2400" dirty="0"/>
            </a:br>
            <a:r>
              <a:rPr lang="en-US" sz="2400" dirty="0"/>
              <a:t>MOA: increased uptake of technetium 99-m within the mitochondria of the abnormal parathyroid gland </a:t>
            </a:r>
            <a:r>
              <a:rPr lang="en-US" sz="2400" dirty="0" smtClean="0"/>
              <a:t/>
            </a:r>
            <a:br>
              <a:rPr lang="en-US" sz="2400" dirty="0" smtClean="0"/>
            </a:br>
            <a:r>
              <a:rPr lang="en-US" sz="2400" dirty="0" smtClean="0"/>
              <a:t> </a:t>
            </a:r>
            <a:r>
              <a:rPr lang="en-US" sz="2400" dirty="0" smtClean="0">
                <a:solidFill>
                  <a:srgbClr val="FFFF00"/>
                </a:solidFill>
              </a:rPr>
              <a:t>They </a:t>
            </a:r>
            <a:r>
              <a:rPr lang="en-US" sz="2400" dirty="0">
                <a:solidFill>
                  <a:srgbClr val="FFFF00"/>
                </a:solidFill>
              </a:rPr>
              <a:t>are</a:t>
            </a:r>
            <a:r>
              <a:rPr lang="en-US" sz="2400" u="sng" dirty="0">
                <a:solidFill>
                  <a:srgbClr val="FFFF00"/>
                </a:solidFill>
              </a:rPr>
              <a:t> not </a:t>
            </a:r>
            <a:r>
              <a:rPr lang="en-US" sz="2400" dirty="0">
                <a:solidFill>
                  <a:srgbClr val="FFFF00"/>
                </a:solidFill>
              </a:rPr>
              <a:t>as adept at differentiating between </a:t>
            </a:r>
            <a:r>
              <a:rPr lang="en-US" sz="2400" dirty="0" smtClean="0">
                <a:solidFill>
                  <a:srgbClr val="FFFF00"/>
                </a:solidFill>
              </a:rPr>
              <a:t>parathyroid adenomas &amp; carcinoma </a:t>
            </a:r>
            <a:r>
              <a:rPr lang="en-US" sz="2400" dirty="0" smtClean="0"/>
              <a:t/>
            </a:r>
            <a:br>
              <a:rPr lang="en-US" sz="2400" dirty="0" smtClean="0"/>
            </a:br>
            <a:r>
              <a:rPr lang="en-US" sz="2400" dirty="0" smtClean="0"/>
              <a:t/>
            </a:r>
            <a:br>
              <a:rPr lang="en-US" sz="2400" dirty="0" smtClean="0"/>
            </a:br>
            <a:r>
              <a:rPr lang="en-US" sz="2800" dirty="0" smtClean="0"/>
              <a:t>Important </a:t>
            </a:r>
            <a:r>
              <a:rPr lang="en-US" sz="2800" dirty="0"/>
              <a:t>point </a:t>
            </a:r>
            <a:r>
              <a:rPr lang="en-US" sz="2400" dirty="0" smtClean="0">
                <a:solidFill>
                  <a:srgbClr val="FFFF00"/>
                </a:solidFill>
              </a:rPr>
              <a:t>False </a:t>
            </a:r>
            <a:r>
              <a:rPr lang="en-US" sz="2400" dirty="0">
                <a:solidFill>
                  <a:srgbClr val="FFFF00"/>
                </a:solidFill>
              </a:rPr>
              <a:t>negative </a:t>
            </a:r>
            <a:r>
              <a:rPr lang="en-US" sz="2400" dirty="0" err="1"/>
              <a:t>sestamibi</a:t>
            </a:r>
            <a:r>
              <a:rPr lang="en-US" sz="2400" dirty="0"/>
              <a:t> scans </a:t>
            </a:r>
            <a:r>
              <a:rPr lang="en-US" sz="2400" dirty="0" smtClean="0"/>
              <a:t>: PC </a:t>
            </a:r>
            <a:r>
              <a:rPr lang="en-US" sz="2400" dirty="0" smtClean="0">
                <a:solidFill>
                  <a:srgbClr val="FFFF00"/>
                </a:solidFill>
              </a:rPr>
              <a:t>cystic degeneration*</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000" dirty="0"/>
              <a:t/>
            </a:r>
            <a:br>
              <a:rPr lang="en-US" sz="2000" dirty="0"/>
            </a:br>
            <a:r>
              <a:rPr lang="en-US" sz="2000" i="1" dirty="0" smtClean="0">
                <a:solidFill>
                  <a:srgbClr val="EBEBEB"/>
                </a:solidFill>
              </a:rPr>
              <a:t>Cancers </a:t>
            </a:r>
            <a:r>
              <a:rPr lang="en-US" sz="2000" b="1" dirty="0">
                <a:solidFill>
                  <a:srgbClr val="EBEBEB"/>
                </a:solidFill>
              </a:rPr>
              <a:t>2019</a:t>
            </a:r>
            <a:r>
              <a:rPr lang="en-US" sz="2000" dirty="0">
                <a:solidFill>
                  <a:srgbClr val="EBEBEB"/>
                </a:solidFill>
              </a:rPr>
              <a:t>, </a:t>
            </a:r>
            <a:r>
              <a:rPr lang="en-US" sz="2000" i="1" dirty="0">
                <a:solidFill>
                  <a:srgbClr val="EBEBEB"/>
                </a:solidFill>
              </a:rPr>
              <a:t>11</a:t>
            </a:r>
            <a:r>
              <a:rPr lang="en-US" sz="2000" dirty="0">
                <a:solidFill>
                  <a:srgbClr val="EBEBEB"/>
                </a:solidFill>
              </a:rPr>
              <a:t>, 1676; doi:10.3390/cancers11111676</a:t>
            </a:r>
            <a:r>
              <a:rPr lang="en-US" sz="800" dirty="0"/>
              <a:t/>
            </a:r>
            <a:br>
              <a:rPr lang="en-US" sz="800" dirty="0"/>
            </a:br>
            <a:r>
              <a:rPr lang="en-US" sz="800" dirty="0" smtClean="0"/>
              <a:t/>
            </a:r>
            <a:br>
              <a:rPr lang="en-US" sz="800" dirty="0" smtClean="0"/>
            </a:br>
            <a:r>
              <a:rPr lang="en-US" sz="500" dirty="0"/>
              <a:t/>
            </a:r>
            <a:br>
              <a:rPr lang="en-US" sz="500" dirty="0"/>
            </a:br>
            <a:r>
              <a:rPr lang="en-US" sz="100" dirty="0"/>
              <a:t/>
            </a:r>
            <a:br>
              <a:rPr lang="en-US" sz="100" dirty="0"/>
            </a:br>
            <a:r>
              <a:rPr lang="en-US" sz="100" dirty="0"/>
              <a:t/>
            </a:r>
            <a:br>
              <a:rPr lang="en-US" sz="100" dirty="0"/>
            </a:br>
            <a:endParaRPr lang="en-US" sz="100" dirty="0">
              <a:cs typeface="Times New Roman" panose="02020603050405020304" pitchFamily="18" charset="0"/>
            </a:endParaRPr>
          </a:p>
        </p:txBody>
      </p:sp>
      <p:sp>
        <p:nvSpPr>
          <p:cNvPr id="3" name="Rectangle 2"/>
          <p:cNvSpPr/>
          <p:nvPr/>
        </p:nvSpPr>
        <p:spPr>
          <a:xfrm>
            <a:off x="3782291" y="334926"/>
            <a:ext cx="6096000" cy="954107"/>
          </a:xfrm>
          <a:prstGeom prst="rect">
            <a:avLst/>
          </a:prstGeom>
        </p:spPr>
        <p:txBody>
          <a:bodyPr>
            <a:spAutoFit/>
          </a:bodyPr>
          <a:lstStyle/>
          <a:p>
            <a:r>
              <a:rPr lang="en-US" sz="2800" i="1" dirty="0">
                <a:solidFill>
                  <a:srgbClr val="FFFF00"/>
                </a:solidFill>
                <a:latin typeface="URWPalladioL-Ital"/>
              </a:rPr>
              <a:t>Preoperative Imaging</a:t>
            </a:r>
            <a:r>
              <a:rPr lang="en-US" sz="2800" dirty="0">
                <a:solidFill>
                  <a:srgbClr val="FFFF00"/>
                </a:solidFill>
              </a:rPr>
              <a:t> </a:t>
            </a:r>
            <a:r>
              <a:rPr lang="en-US" sz="2800" dirty="0"/>
              <a:t/>
            </a:r>
            <a:br>
              <a:rPr lang="en-US" sz="2800" dirty="0"/>
            </a:br>
            <a:endParaRPr lang="en-US" sz="2800" dirty="0"/>
          </a:p>
        </p:txBody>
      </p:sp>
    </p:spTree>
    <p:extLst>
      <p:ext uri="{BB962C8B-B14F-4D97-AF65-F5344CB8AC3E}">
        <p14:creationId xmlns:p14="http://schemas.microsoft.com/office/powerpoint/2010/main" val="848826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110" y="1884217"/>
            <a:ext cx="12011890" cy="4973783"/>
          </a:xfrm>
        </p:spPr>
        <p:txBody>
          <a:bodyPr/>
          <a:lstStyle/>
          <a:p>
            <a:r>
              <a:rPr lang="en-US" sz="2400" dirty="0" smtClean="0"/>
              <a:t>In cases where PC is suspected based on preoperative labs and symptoms, higher</a:t>
            </a:r>
            <a:br>
              <a:rPr lang="en-US" sz="2400" dirty="0" smtClean="0"/>
            </a:br>
            <a:r>
              <a:rPr lang="en-US" sz="2400" dirty="0" smtClean="0"/>
              <a:t>resolution imaging 4D CT/MRI may also be helpful to identify </a:t>
            </a:r>
            <a:r>
              <a:rPr lang="en-US" sz="2400" dirty="0" smtClean="0">
                <a:solidFill>
                  <a:srgbClr val="FFFF00"/>
                </a:solidFill>
              </a:rPr>
              <a:t>possible ectopic glands </a:t>
            </a:r>
            <a:r>
              <a:rPr lang="en-US" sz="2400" dirty="0" smtClean="0"/>
              <a:t>and</a:t>
            </a:r>
            <a:br>
              <a:rPr lang="en-US" sz="2400" dirty="0" smtClean="0"/>
            </a:br>
            <a:r>
              <a:rPr lang="en-US" sz="2400" dirty="0" smtClean="0"/>
              <a:t>relationship to </a:t>
            </a:r>
            <a:r>
              <a:rPr lang="en-US" sz="2400" dirty="0" smtClean="0">
                <a:solidFill>
                  <a:srgbClr val="FFFF00"/>
                </a:solidFill>
              </a:rPr>
              <a:t>surrounding soft tissue structures .</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1200" dirty="0" smtClean="0"/>
              <a:t/>
            </a:r>
            <a:br>
              <a:rPr lang="en-US" sz="1200" dirty="0" smtClean="0"/>
            </a:br>
            <a:r>
              <a:rPr lang="en-US" sz="2000" i="1" dirty="0" smtClean="0">
                <a:solidFill>
                  <a:srgbClr val="EBEBEB"/>
                </a:solidFill>
              </a:rPr>
              <a:t>Cancers </a:t>
            </a:r>
            <a:r>
              <a:rPr lang="en-US" sz="2000" b="1" dirty="0" smtClean="0">
                <a:solidFill>
                  <a:srgbClr val="EBEBEB"/>
                </a:solidFill>
              </a:rPr>
              <a:t>2019</a:t>
            </a:r>
            <a:r>
              <a:rPr lang="en-US" sz="2000" dirty="0" smtClean="0">
                <a:solidFill>
                  <a:srgbClr val="EBEBEB"/>
                </a:solidFill>
              </a:rPr>
              <a:t>, </a:t>
            </a:r>
            <a:r>
              <a:rPr lang="en-US" sz="2000" i="1" dirty="0" smtClean="0">
                <a:solidFill>
                  <a:srgbClr val="EBEBEB"/>
                </a:solidFill>
              </a:rPr>
              <a:t>11</a:t>
            </a:r>
            <a:r>
              <a:rPr lang="en-US" sz="2000" dirty="0" smtClean="0">
                <a:solidFill>
                  <a:srgbClr val="EBEBEB"/>
                </a:solidFill>
              </a:rPr>
              <a:t>, 1676; doi:10.3390/cancers11111676</a:t>
            </a:r>
            <a:r>
              <a:rPr lang="en-US" sz="500" dirty="0" smtClean="0">
                <a:solidFill>
                  <a:srgbClr val="EBEBEB"/>
                </a:solidFill>
              </a:rPr>
              <a:t> </a:t>
            </a:r>
            <a:r>
              <a:rPr lang="en-US" sz="1200" dirty="0" smtClean="0"/>
              <a:t/>
            </a:r>
            <a:br>
              <a:rPr lang="en-US" sz="1200" dirty="0" smtClean="0"/>
            </a:br>
            <a:r>
              <a:rPr lang="en-US" sz="500" dirty="0"/>
              <a:t/>
            </a:r>
            <a:br>
              <a:rPr lang="en-US" sz="500" dirty="0"/>
            </a:br>
            <a:r>
              <a:rPr lang="en-US" sz="100" dirty="0"/>
              <a:t/>
            </a:r>
            <a:br>
              <a:rPr lang="en-US" sz="100" dirty="0"/>
            </a:br>
            <a:r>
              <a:rPr lang="en-US" sz="100" dirty="0"/>
              <a:t/>
            </a:r>
            <a:br>
              <a:rPr lang="en-US" sz="100" dirty="0"/>
            </a:br>
            <a:endParaRPr lang="en-US" sz="100" dirty="0">
              <a:cs typeface="Times New Roman" panose="02020603050405020304" pitchFamily="18" charset="0"/>
            </a:endParaRPr>
          </a:p>
        </p:txBody>
      </p:sp>
      <p:sp>
        <p:nvSpPr>
          <p:cNvPr id="3" name="Rectangle 2"/>
          <p:cNvSpPr/>
          <p:nvPr/>
        </p:nvSpPr>
        <p:spPr>
          <a:xfrm>
            <a:off x="554182" y="930110"/>
            <a:ext cx="6096000" cy="954107"/>
          </a:xfrm>
          <a:prstGeom prst="rect">
            <a:avLst/>
          </a:prstGeom>
        </p:spPr>
        <p:txBody>
          <a:bodyPr>
            <a:spAutoFit/>
          </a:bodyPr>
          <a:lstStyle/>
          <a:p>
            <a:r>
              <a:rPr lang="en-US" sz="2800" i="1" dirty="0">
                <a:solidFill>
                  <a:srgbClr val="FFFF00"/>
                </a:solidFill>
                <a:latin typeface="URWPalladioL-Ital"/>
              </a:rPr>
              <a:t>Preoperative Imaging</a:t>
            </a:r>
            <a:r>
              <a:rPr lang="en-US" sz="2800" dirty="0">
                <a:solidFill>
                  <a:srgbClr val="FFFF00"/>
                </a:solidFill>
              </a:rPr>
              <a:t> </a:t>
            </a:r>
            <a:r>
              <a:rPr lang="en-US" sz="2800" dirty="0"/>
              <a:t/>
            </a:r>
            <a:br>
              <a:rPr lang="en-US" sz="2800" dirty="0"/>
            </a:br>
            <a:endParaRPr lang="en-US" sz="2800" dirty="0"/>
          </a:p>
        </p:txBody>
      </p:sp>
    </p:spTree>
    <p:extLst>
      <p:ext uri="{BB962C8B-B14F-4D97-AF65-F5344CB8AC3E}">
        <p14:creationId xmlns:p14="http://schemas.microsoft.com/office/powerpoint/2010/main" val="3948581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382" y="748145"/>
            <a:ext cx="11942617" cy="5929746"/>
          </a:xfrm>
        </p:spPr>
        <p:txBody>
          <a:bodyPr/>
          <a:lstStyle/>
          <a:p>
            <a:r>
              <a:rPr lang="en-US" sz="2400" i="1" u="sng" dirty="0" smtClean="0"/>
              <a:t>18-FDG PET :</a:t>
            </a:r>
            <a:r>
              <a:rPr lang="en-US" sz="2400" dirty="0" smtClean="0"/>
              <a:t/>
            </a:r>
            <a:br>
              <a:rPr lang="en-US" sz="2400" dirty="0" smtClean="0"/>
            </a:br>
            <a:r>
              <a:rPr lang="en-US" sz="2400" dirty="0" smtClean="0"/>
              <a:t> PET are </a:t>
            </a:r>
            <a:r>
              <a:rPr lang="en-US" sz="2400" u="sng" dirty="0" smtClean="0"/>
              <a:t>qualitative in nature </a:t>
            </a:r>
            <a:r>
              <a:rPr lang="en-US" sz="2400" dirty="0" smtClean="0"/>
              <a:t>&amp; can be </a:t>
            </a:r>
            <a:r>
              <a:rPr lang="en-US" sz="2400" u="sng" dirty="0" smtClean="0"/>
              <a:t>quantified</a:t>
            </a:r>
            <a:r>
              <a:rPr lang="en-US" sz="2400" dirty="0" smtClean="0"/>
              <a:t> using standardized uptake values (SUVs). </a:t>
            </a:r>
            <a:br>
              <a:rPr lang="en-US" sz="2400" dirty="0" smtClean="0"/>
            </a:br>
            <a:r>
              <a:rPr lang="en-US" sz="2400" dirty="0" smtClean="0"/>
              <a:t>&lt; SUV level &amp; </a:t>
            </a:r>
            <a:r>
              <a:rPr lang="en-US" sz="2400" u="sng" dirty="0" smtClean="0"/>
              <a:t>aggressiveness </a:t>
            </a:r>
            <a:r>
              <a:rPr lang="en-US" sz="2400" dirty="0" smtClean="0"/>
              <a:t>of parathyroid tumor : positive correlation &gt;</a:t>
            </a:r>
            <a:br>
              <a:rPr lang="en-US" sz="2400" dirty="0" smtClean="0"/>
            </a:br>
            <a:r>
              <a:rPr lang="en-US" sz="2400" dirty="0" smtClean="0"/>
              <a:t/>
            </a:r>
            <a:br>
              <a:rPr lang="en-US" sz="2400" dirty="0" smtClean="0"/>
            </a:br>
            <a:r>
              <a:rPr lang="en-US" sz="2800" i="1" u="sng" dirty="0" smtClean="0"/>
              <a:t>PET imaging roles:  </a:t>
            </a:r>
            <a:r>
              <a:rPr lang="en-US" sz="2800" dirty="0" smtClean="0"/>
              <a:t/>
            </a:r>
            <a:br>
              <a:rPr lang="en-US" sz="2800" dirty="0" smtClean="0"/>
            </a:br>
            <a:r>
              <a:rPr lang="en-US" sz="2800" dirty="0" smtClean="0"/>
              <a:t>1- Identification of </a:t>
            </a:r>
            <a:r>
              <a:rPr lang="en-US" sz="2800" dirty="0" err="1" smtClean="0"/>
              <a:t>locoregional</a:t>
            </a:r>
            <a:r>
              <a:rPr lang="en-US" sz="2800" dirty="0" smtClean="0"/>
              <a:t> spread</a:t>
            </a:r>
            <a:br>
              <a:rPr lang="en-US" sz="2800" dirty="0" smtClean="0"/>
            </a:br>
            <a:r>
              <a:rPr lang="en-US" sz="2800" dirty="0" smtClean="0"/>
              <a:t>2- More important role: PC recurrence</a:t>
            </a:r>
            <a:r>
              <a:rPr lang="en-US" sz="2400" dirty="0" smtClean="0"/>
              <a:t/>
            </a:r>
            <a:br>
              <a:rPr lang="en-US" sz="2400" dirty="0" smtClean="0"/>
            </a:br>
            <a:r>
              <a:rPr lang="en-US" sz="2400" dirty="0" smtClean="0"/>
              <a:t/>
            </a:r>
            <a:br>
              <a:rPr lang="en-US" sz="2400" dirty="0" smtClean="0"/>
            </a:br>
            <a:r>
              <a:rPr lang="en-US" sz="2400" dirty="0" smtClean="0"/>
              <a:t>PET scans after treatment are usually </a:t>
            </a:r>
            <a:r>
              <a:rPr lang="en-US" sz="2400" dirty="0" smtClean="0">
                <a:solidFill>
                  <a:srgbClr val="FFFF00"/>
                </a:solidFill>
              </a:rPr>
              <a:t>delayed for 3-6 </a:t>
            </a:r>
            <a:r>
              <a:rPr lang="en-US" sz="2400" dirty="0" err="1" smtClean="0">
                <a:solidFill>
                  <a:srgbClr val="FFFF00"/>
                </a:solidFill>
              </a:rPr>
              <a:t>mo</a:t>
            </a:r>
            <a:r>
              <a:rPr lang="en-US" sz="2400" dirty="0" smtClean="0">
                <a:solidFill>
                  <a:srgbClr val="FFFF00"/>
                </a:solidFill>
              </a:rPr>
              <a:t> </a:t>
            </a:r>
            <a:r>
              <a:rPr lang="en-US" sz="2400" dirty="0" smtClean="0"/>
              <a:t>to reduce positive results.</a:t>
            </a:r>
            <a:br>
              <a:rPr lang="en-US" sz="2400" dirty="0" smtClean="0"/>
            </a:br>
            <a:r>
              <a:rPr lang="en-US" sz="2400" dirty="0"/>
              <a:t/>
            </a:r>
            <a:br>
              <a:rPr lang="en-US" sz="2400" dirty="0"/>
            </a:br>
            <a:r>
              <a:rPr lang="en-US" sz="2400" dirty="0" smtClean="0"/>
              <a:t> It </a:t>
            </a:r>
            <a:r>
              <a:rPr lang="en-US" sz="2400" dirty="0"/>
              <a:t>is important to note </a:t>
            </a:r>
            <a:r>
              <a:rPr lang="en-US" sz="2400" dirty="0">
                <a:solidFill>
                  <a:srgbClr val="FFFF00"/>
                </a:solidFill>
              </a:rPr>
              <a:t>that </a:t>
            </a:r>
            <a:r>
              <a:rPr lang="en-US" sz="2400" dirty="0" err="1">
                <a:solidFill>
                  <a:srgbClr val="FFFF00"/>
                </a:solidFill>
              </a:rPr>
              <a:t>micrometastatic</a:t>
            </a:r>
            <a:r>
              <a:rPr lang="en-US" sz="2400" dirty="0">
                <a:solidFill>
                  <a:srgbClr val="FFFF00"/>
                </a:solidFill>
              </a:rPr>
              <a:t> lesions (&lt;6 mm) can be missed by a PET </a:t>
            </a:r>
            <a:r>
              <a:rPr lang="en-US" sz="2400" dirty="0" smtClean="0"/>
              <a:t>.</a:t>
            </a:r>
            <a:br>
              <a:rPr lang="en-US" sz="2400" dirty="0" smtClean="0"/>
            </a:br>
            <a:r>
              <a:rPr lang="en-US" sz="2400" dirty="0" smtClean="0"/>
              <a:t/>
            </a:r>
            <a:br>
              <a:rPr lang="en-US" sz="2400" dirty="0" smtClean="0"/>
            </a:br>
            <a:r>
              <a:rPr lang="en-US" sz="1800" dirty="0" smtClean="0"/>
              <a:t/>
            </a:r>
            <a:br>
              <a:rPr lang="en-US" sz="1800" dirty="0" smtClean="0"/>
            </a:br>
            <a:r>
              <a:rPr lang="en-US" sz="500" dirty="0"/>
              <a:t/>
            </a:r>
            <a:br>
              <a:rPr lang="en-US" sz="500" dirty="0"/>
            </a:br>
            <a:r>
              <a:rPr lang="en-US" sz="1600" i="1" dirty="0">
                <a:solidFill>
                  <a:srgbClr val="EBEBEB"/>
                </a:solidFill>
              </a:rPr>
              <a:t>Cancers </a:t>
            </a:r>
            <a:r>
              <a:rPr lang="en-US" sz="1600" b="1" dirty="0">
                <a:solidFill>
                  <a:srgbClr val="EBEBEB"/>
                </a:solidFill>
              </a:rPr>
              <a:t>2019</a:t>
            </a:r>
            <a:r>
              <a:rPr lang="en-US" sz="1600" dirty="0">
                <a:solidFill>
                  <a:srgbClr val="EBEBEB"/>
                </a:solidFill>
              </a:rPr>
              <a:t>, </a:t>
            </a:r>
            <a:r>
              <a:rPr lang="en-US" sz="1600" i="1" dirty="0">
                <a:solidFill>
                  <a:srgbClr val="EBEBEB"/>
                </a:solidFill>
              </a:rPr>
              <a:t>11</a:t>
            </a:r>
            <a:r>
              <a:rPr lang="en-US" sz="1600" dirty="0">
                <a:solidFill>
                  <a:srgbClr val="EBEBEB"/>
                </a:solidFill>
              </a:rPr>
              <a:t>, 1676; doi:10.3390/cancers11111676</a:t>
            </a:r>
            <a:r>
              <a:rPr lang="en-US" sz="100" dirty="0"/>
              <a:t/>
            </a:r>
            <a:br>
              <a:rPr lang="en-US" sz="100" dirty="0"/>
            </a:br>
            <a:r>
              <a:rPr lang="en-US" sz="100" dirty="0"/>
              <a:t/>
            </a:r>
            <a:br>
              <a:rPr lang="en-US" sz="100" dirty="0"/>
            </a:br>
            <a:endParaRPr lang="en-US" sz="100" dirty="0">
              <a:cs typeface="Times New Roman" panose="02020603050405020304" pitchFamily="18" charset="0"/>
            </a:endParaRPr>
          </a:p>
        </p:txBody>
      </p:sp>
      <p:sp>
        <p:nvSpPr>
          <p:cNvPr id="3" name="Rectangle 2"/>
          <p:cNvSpPr/>
          <p:nvPr/>
        </p:nvSpPr>
        <p:spPr>
          <a:xfrm>
            <a:off x="249382" y="182526"/>
            <a:ext cx="6096000" cy="954107"/>
          </a:xfrm>
          <a:prstGeom prst="rect">
            <a:avLst/>
          </a:prstGeom>
        </p:spPr>
        <p:txBody>
          <a:bodyPr>
            <a:spAutoFit/>
          </a:bodyPr>
          <a:lstStyle/>
          <a:p>
            <a:r>
              <a:rPr lang="en-US" sz="2800" i="1" dirty="0">
                <a:solidFill>
                  <a:srgbClr val="FFFF00"/>
                </a:solidFill>
                <a:latin typeface="URWPalladioL-Ital"/>
              </a:rPr>
              <a:t>Preoperative Imaging</a:t>
            </a:r>
            <a:r>
              <a:rPr lang="en-US" sz="2800" dirty="0">
                <a:solidFill>
                  <a:srgbClr val="FFFF00"/>
                </a:solidFill>
              </a:rPr>
              <a:t> </a:t>
            </a:r>
            <a:r>
              <a:rPr lang="en-US" sz="2800" dirty="0"/>
              <a:t/>
            </a:r>
            <a:br>
              <a:rPr lang="en-US" sz="2800" dirty="0"/>
            </a:br>
            <a:endParaRPr lang="en-US" sz="2800" dirty="0"/>
          </a:p>
        </p:txBody>
      </p:sp>
    </p:spTree>
    <p:extLst>
      <p:ext uri="{BB962C8B-B14F-4D97-AF65-F5344CB8AC3E}">
        <p14:creationId xmlns:p14="http://schemas.microsoft.com/office/powerpoint/2010/main" val="1103664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527" y="193966"/>
            <a:ext cx="11956473" cy="6816434"/>
          </a:xfrm>
        </p:spPr>
        <p:txBody>
          <a:bodyPr/>
          <a:lstStyle/>
          <a:p>
            <a:r>
              <a:rPr lang="en-US" sz="2800" i="1" u="sng" dirty="0" smtClean="0"/>
              <a:t/>
            </a:r>
            <a:br>
              <a:rPr lang="en-US" sz="2800" i="1" u="sng"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i="1" u="sng" dirty="0" smtClean="0"/>
              <a:t> </a:t>
            </a:r>
            <a:r>
              <a:rPr lang="en-US" sz="2800" i="1" u="sng" dirty="0"/>
              <a:t>At the time of neck </a:t>
            </a:r>
            <a:r>
              <a:rPr lang="en-US" sz="2800" i="1" u="sng" dirty="0" smtClean="0"/>
              <a:t>exploration: </a:t>
            </a:r>
            <a:r>
              <a:rPr lang="en-US" sz="2400" dirty="0"/>
              <a:t/>
            </a:r>
            <a:br>
              <a:rPr lang="en-US" sz="2400" dirty="0"/>
            </a:br>
            <a:r>
              <a:rPr lang="en-US" sz="2400" dirty="0" smtClean="0"/>
              <a:t>Malignant </a:t>
            </a:r>
            <a:r>
              <a:rPr lang="en-US" sz="2400" dirty="0"/>
              <a:t>tumors are </a:t>
            </a:r>
            <a:r>
              <a:rPr lang="en-US" sz="2400" dirty="0" smtClean="0"/>
              <a:t>large (</a:t>
            </a:r>
            <a:r>
              <a:rPr lang="en-US" sz="2400" dirty="0" smtClean="0">
                <a:solidFill>
                  <a:srgbClr val="FFFF00"/>
                </a:solidFill>
              </a:rPr>
              <a:t>&gt;</a:t>
            </a:r>
            <a:r>
              <a:rPr lang="en-US" sz="2400" dirty="0">
                <a:solidFill>
                  <a:srgbClr val="FFFF00"/>
                </a:solidFill>
              </a:rPr>
              <a:t>3 cm</a:t>
            </a:r>
            <a:r>
              <a:rPr lang="en-US" sz="2400" dirty="0" smtClean="0"/>
              <a:t>) *</a:t>
            </a:r>
            <a:br>
              <a:rPr lang="en-US" sz="2400" dirty="0" smtClean="0"/>
            </a:br>
            <a:r>
              <a:rPr lang="en-US" sz="2400" dirty="0" smtClean="0">
                <a:solidFill>
                  <a:srgbClr val="FFFF00"/>
                </a:solidFill>
              </a:rPr>
              <a:t>Weighing </a:t>
            </a:r>
            <a:r>
              <a:rPr lang="en-US" sz="2400" dirty="0">
                <a:solidFill>
                  <a:srgbClr val="FFFF00"/>
                </a:solidFill>
              </a:rPr>
              <a:t>between 2 and 10 g </a:t>
            </a:r>
            <a:r>
              <a:rPr lang="en-US" sz="2400" dirty="0" smtClean="0"/>
              <a:t>(All 4 </a:t>
            </a:r>
            <a:r>
              <a:rPr lang="en-US" sz="2400" dirty="0" err="1" smtClean="0"/>
              <a:t>nl</a:t>
            </a:r>
            <a:r>
              <a:rPr lang="en-US" sz="2400" dirty="0" smtClean="0"/>
              <a:t> </a:t>
            </a:r>
            <a:r>
              <a:rPr lang="en-US" sz="2400" dirty="0"/>
              <a:t>parathyroid glands is </a:t>
            </a:r>
            <a:r>
              <a:rPr lang="en-US" sz="2400" dirty="0" smtClean="0"/>
              <a:t>150 </a:t>
            </a:r>
            <a:r>
              <a:rPr lang="en-US" sz="2400" dirty="0"/>
              <a:t>mg</a:t>
            </a:r>
            <a:r>
              <a:rPr lang="en-US" sz="2400" dirty="0" smtClean="0"/>
              <a:t>) *</a:t>
            </a:r>
            <a:br>
              <a:rPr lang="en-US" sz="2400" dirty="0" smtClean="0"/>
            </a:br>
            <a:r>
              <a:rPr lang="en-US" sz="2400" dirty="0" smtClean="0"/>
              <a:t/>
            </a:r>
            <a:br>
              <a:rPr lang="en-US" sz="2400" dirty="0" smtClean="0"/>
            </a:br>
            <a:r>
              <a:rPr lang="en-US" sz="2400" dirty="0" smtClean="0"/>
              <a:t>They </a:t>
            </a:r>
            <a:r>
              <a:rPr lang="en-US" sz="2400" dirty="0"/>
              <a:t>are often </a:t>
            </a:r>
            <a:r>
              <a:rPr lang="en-US" sz="2400" dirty="0">
                <a:solidFill>
                  <a:srgbClr val="FFFF00"/>
                </a:solidFill>
              </a:rPr>
              <a:t>hard</a:t>
            </a:r>
            <a:r>
              <a:rPr lang="en-US" sz="2400" dirty="0"/>
              <a:t>, </a:t>
            </a:r>
            <a:r>
              <a:rPr lang="en-US" sz="2400" dirty="0">
                <a:solidFill>
                  <a:srgbClr val="FFFF00"/>
                </a:solidFill>
              </a:rPr>
              <a:t>firm</a:t>
            </a:r>
            <a:r>
              <a:rPr lang="en-US" sz="2400" dirty="0"/>
              <a:t>, </a:t>
            </a:r>
            <a:r>
              <a:rPr lang="en-US" sz="2400" dirty="0" smtClean="0">
                <a:solidFill>
                  <a:srgbClr val="FFFF00"/>
                </a:solidFill>
              </a:rPr>
              <a:t>whitish-gray ,</a:t>
            </a:r>
            <a:r>
              <a:rPr lang="en-US" sz="2400" dirty="0" smtClean="0"/>
              <a:t>with </a:t>
            </a:r>
            <a:r>
              <a:rPr lang="en-US" sz="2400" dirty="0" smtClean="0">
                <a:solidFill>
                  <a:srgbClr val="FFFF00"/>
                </a:solidFill>
              </a:rPr>
              <a:t>invasion </a:t>
            </a:r>
            <a:r>
              <a:rPr lang="en-US" sz="2400" dirty="0">
                <a:solidFill>
                  <a:srgbClr val="FFFF00"/>
                </a:solidFill>
              </a:rPr>
              <a:t>or adherence </a:t>
            </a:r>
            <a:r>
              <a:rPr lang="en-US" sz="2400" dirty="0"/>
              <a:t>to the adjacent tissues such as the strap muscles, thyroid gland, recurrent laryngeal </a:t>
            </a:r>
            <a:r>
              <a:rPr lang="en-US" sz="2400" dirty="0" smtClean="0"/>
              <a:t>nerve, trachea</a:t>
            </a:r>
            <a:r>
              <a:rPr lang="en-US" sz="2400" dirty="0"/>
              <a:t>, or esophagus</a:t>
            </a:r>
            <a:r>
              <a:rPr lang="en-US" sz="2400" dirty="0" smtClean="0"/>
              <a:t>.</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400" dirty="0"/>
              <a:t/>
            </a:r>
            <a:br>
              <a:rPr lang="en-US" sz="2400" dirty="0"/>
            </a:br>
            <a:endParaRPr lang="en-US" sz="2400" dirty="0">
              <a:cs typeface="Times New Roman" panose="02020603050405020304" pitchFamily="18" charset="0"/>
            </a:endParaRPr>
          </a:p>
        </p:txBody>
      </p:sp>
      <p:sp>
        <p:nvSpPr>
          <p:cNvPr id="4" name="Rectangle 3"/>
          <p:cNvSpPr/>
          <p:nvPr/>
        </p:nvSpPr>
        <p:spPr>
          <a:xfrm>
            <a:off x="4568980" y="193965"/>
            <a:ext cx="2353529" cy="584775"/>
          </a:xfrm>
          <a:prstGeom prst="rect">
            <a:avLst/>
          </a:prstGeom>
        </p:spPr>
        <p:txBody>
          <a:bodyPr wrap="none">
            <a:spAutoFit/>
          </a:bodyPr>
          <a:lstStyle/>
          <a:p>
            <a:r>
              <a:rPr lang="en-US" sz="3200" i="1" dirty="0">
                <a:solidFill>
                  <a:srgbClr val="FFFF00"/>
                </a:solidFill>
                <a:latin typeface="Times New Roman" panose="02020603050405020304" pitchFamily="18" charset="0"/>
                <a:cs typeface="Times New Roman" panose="02020603050405020304" pitchFamily="18" charset="0"/>
              </a:rPr>
              <a:t>DIAGNOSIS</a:t>
            </a:r>
            <a:r>
              <a:rPr lang="en-US" sz="2000" b="1" dirty="0"/>
              <a:t> </a:t>
            </a:r>
          </a:p>
        </p:txBody>
      </p:sp>
      <p:pic>
        <p:nvPicPr>
          <p:cNvPr id="5" name="Picture 4"/>
          <p:cNvPicPr>
            <a:picLocks noChangeAspect="1"/>
          </p:cNvPicPr>
          <p:nvPr/>
        </p:nvPicPr>
        <p:blipFill>
          <a:blip r:embed="rId2"/>
          <a:stretch>
            <a:fillRect/>
          </a:stretch>
        </p:blipFill>
        <p:spPr>
          <a:xfrm>
            <a:off x="11523053" y="6279297"/>
            <a:ext cx="257235" cy="319327"/>
          </a:xfrm>
          <a:prstGeom prst="rect">
            <a:avLst/>
          </a:prstGeom>
        </p:spPr>
      </p:pic>
      <p:pic>
        <p:nvPicPr>
          <p:cNvPr id="3" name="Picture 2"/>
          <p:cNvPicPr>
            <a:picLocks noChangeAspect="1"/>
          </p:cNvPicPr>
          <p:nvPr/>
        </p:nvPicPr>
        <p:blipFill>
          <a:blip r:embed="rId3"/>
          <a:stretch>
            <a:fillRect/>
          </a:stretch>
        </p:blipFill>
        <p:spPr>
          <a:xfrm>
            <a:off x="7689272" y="1018993"/>
            <a:ext cx="3509125" cy="25967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022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8982" y="874285"/>
            <a:ext cx="10654145" cy="5581934"/>
          </a:xfrm>
        </p:spPr>
        <p:txBody>
          <a:bodyPr/>
          <a:lstStyle/>
          <a:p>
            <a:r>
              <a:rPr lang="en-US" sz="2400" dirty="0" smtClean="0"/>
              <a:t/>
            </a:r>
            <a:br>
              <a:rPr lang="en-US" sz="2400" dirty="0" smtClean="0"/>
            </a:br>
            <a:r>
              <a:rPr lang="en-US" sz="3200" dirty="0"/>
              <a:t/>
            </a:r>
            <a:br>
              <a:rPr lang="en-US" sz="3200" dirty="0"/>
            </a:br>
            <a:r>
              <a:rPr lang="en-US" sz="2800" u="sng" dirty="0" smtClean="0"/>
              <a:t/>
            </a:r>
            <a:br>
              <a:rPr lang="en-US" sz="2800" u="sng" dirty="0" smtClean="0"/>
            </a:br>
            <a:r>
              <a:rPr lang="en-US" sz="2800" u="sng" dirty="0" smtClean="0"/>
              <a:t/>
            </a:r>
            <a:br>
              <a:rPr lang="en-US" sz="2800" u="sng" dirty="0" smtClean="0"/>
            </a:br>
            <a:r>
              <a:rPr lang="en-US" sz="2800" i="1" u="sng" dirty="0" smtClean="0"/>
              <a:t>Classic </a:t>
            </a:r>
            <a:r>
              <a:rPr lang="en-US" sz="2800" i="1" u="sng" dirty="0"/>
              <a:t>pathologic </a:t>
            </a:r>
            <a:r>
              <a:rPr lang="en-US" sz="2800" i="1" u="sng" dirty="0" smtClean="0"/>
              <a:t>features, highly </a:t>
            </a:r>
            <a:r>
              <a:rPr lang="en-US" sz="2800" i="1" u="sng" dirty="0"/>
              <a:t>suggestive </a:t>
            </a:r>
            <a:r>
              <a:rPr lang="en-US" sz="2800" i="1" u="sng" dirty="0" smtClean="0"/>
              <a:t>;</a:t>
            </a:r>
            <a:r>
              <a:rPr lang="en-US" sz="2800" u="sng" dirty="0" smtClean="0"/>
              <a:t/>
            </a:r>
            <a:br>
              <a:rPr lang="en-US" sz="2800" u="sng" dirty="0" smtClean="0"/>
            </a:br>
            <a:r>
              <a:rPr lang="en-US" sz="2800" dirty="0" smtClean="0"/>
              <a:t>Trabecular pattern</a:t>
            </a:r>
            <a:br>
              <a:rPr lang="en-US" sz="2800" dirty="0" smtClean="0"/>
            </a:br>
            <a:r>
              <a:rPr lang="en-US" sz="2800" dirty="0" smtClean="0"/>
              <a:t>Mitotic figures</a:t>
            </a:r>
            <a:br>
              <a:rPr lang="en-US" sz="2800" dirty="0" smtClean="0"/>
            </a:br>
            <a:r>
              <a:rPr lang="en-US" sz="2800" dirty="0" smtClean="0"/>
              <a:t>Thick </a:t>
            </a:r>
            <a:r>
              <a:rPr lang="en-US" sz="2800" dirty="0"/>
              <a:t>fibrous </a:t>
            </a:r>
            <a:r>
              <a:rPr lang="en-US" sz="2800" dirty="0" smtClean="0"/>
              <a:t>bands*</a:t>
            </a:r>
            <a:br>
              <a:rPr lang="en-US" sz="2800" dirty="0" smtClean="0"/>
            </a:br>
            <a:r>
              <a:rPr lang="en-US" sz="2800" dirty="0" smtClean="0"/>
              <a:t>Capsular &amp; vascular invasion*</a:t>
            </a:r>
            <a:br>
              <a:rPr lang="en-US" sz="2800" dirty="0" smtClean="0"/>
            </a:br>
            <a:r>
              <a:rPr lang="en-US" sz="2800" dirty="0"/>
              <a:t/>
            </a:r>
            <a:br>
              <a:rPr lang="en-US" sz="2800" dirty="0"/>
            </a:br>
            <a:r>
              <a:rPr lang="en-US" sz="2800" i="1" u="sng" dirty="0" smtClean="0"/>
              <a:t>2 criteria </a:t>
            </a:r>
            <a:r>
              <a:rPr lang="en-US" sz="2800" i="1" u="sng" dirty="0"/>
              <a:t>upon which a more definitive diagnosis </a:t>
            </a:r>
            <a:r>
              <a:rPr lang="en-US" sz="2800" i="1" u="sng" dirty="0" smtClean="0"/>
              <a:t>:</a:t>
            </a:r>
            <a:r>
              <a:rPr lang="en-US" sz="2800" dirty="0" smtClean="0"/>
              <a:t/>
            </a:r>
            <a:br>
              <a:rPr lang="en-US" sz="2800" dirty="0" smtClean="0"/>
            </a:br>
            <a:r>
              <a:rPr lang="en-US" sz="2800" dirty="0" smtClean="0">
                <a:solidFill>
                  <a:srgbClr val="FFFF00"/>
                </a:solidFill>
              </a:rPr>
              <a:t>Local </a:t>
            </a:r>
            <a:r>
              <a:rPr lang="en-US" sz="2800" dirty="0">
                <a:solidFill>
                  <a:srgbClr val="FFFF00"/>
                </a:solidFill>
              </a:rPr>
              <a:t>invasion of contiguous </a:t>
            </a:r>
            <a:r>
              <a:rPr lang="en-US" sz="2800" dirty="0" smtClean="0">
                <a:solidFill>
                  <a:srgbClr val="FFFF00"/>
                </a:solidFill>
              </a:rPr>
              <a:t>structures *</a:t>
            </a:r>
            <a:r>
              <a:rPr lang="en-US" sz="2800" dirty="0"/>
              <a:t/>
            </a:r>
            <a:br>
              <a:rPr lang="en-US" sz="2800" dirty="0"/>
            </a:br>
            <a:r>
              <a:rPr lang="en-US" sz="2800" dirty="0"/>
              <a:t>or</a:t>
            </a:r>
            <a:br>
              <a:rPr lang="en-US" sz="2800" dirty="0"/>
            </a:br>
            <a:r>
              <a:rPr lang="en-US" sz="2800" dirty="0" smtClean="0">
                <a:solidFill>
                  <a:srgbClr val="FFFF00"/>
                </a:solidFill>
              </a:rPr>
              <a:t>Lymph </a:t>
            </a:r>
            <a:r>
              <a:rPr lang="en-US" sz="2800" dirty="0">
                <a:solidFill>
                  <a:srgbClr val="FFFF00"/>
                </a:solidFill>
              </a:rPr>
              <a:t>node or distant metastases </a:t>
            </a:r>
            <a:r>
              <a:rPr lang="en-US" sz="2800" dirty="0" smtClean="0">
                <a:solidFill>
                  <a:srgbClr val="FFFF00"/>
                </a:solidFill>
              </a:rPr>
              <a:t>*</a:t>
            </a:r>
            <a:r>
              <a:rPr lang="en-US" sz="2800" dirty="0" smtClean="0"/>
              <a:t/>
            </a:r>
            <a:br>
              <a:rPr lang="en-US" sz="2800" dirty="0" smtClean="0"/>
            </a:br>
            <a:r>
              <a:rPr lang="en-US" sz="2400" i="1" dirty="0"/>
              <a:t/>
            </a:r>
            <a:br>
              <a:rPr lang="en-US" sz="2400" i="1" dirty="0"/>
            </a:br>
            <a:r>
              <a:rPr lang="en-US" sz="1800" dirty="0" smtClean="0"/>
              <a:t/>
            </a:r>
            <a:br>
              <a:rPr lang="en-US" sz="1800" dirty="0" smtClean="0"/>
            </a:br>
            <a:endParaRPr lang="en-US" sz="2400" dirty="0">
              <a:cs typeface="Times New Roman" panose="02020603050405020304" pitchFamily="18" charset="0"/>
            </a:endParaRPr>
          </a:p>
        </p:txBody>
      </p:sp>
      <p:sp>
        <p:nvSpPr>
          <p:cNvPr id="6" name="Half Frame 5"/>
          <p:cNvSpPr/>
          <p:nvPr/>
        </p:nvSpPr>
        <p:spPr>
          <a:xfrm>
            <a:off x="346363" y="396878"/>
            <a:ext cx="1025237" cy="706580"/>
          </a:xfrm>
          <a:prstGeom prst="halfFrame">
            <a:avLst>
              <a:gd name="adj1" fmla="val 5882"/>
              <a:gd name="adj2" fmla="val 9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634835" y="289509"/>
            <a:ext cx="2353529" cy="584775"/>
          </a:xfrm>
          <a:prstGeom prst="rect">
            <a:avLst/>
          </a:prstGeom>
        </p:spPr>
        <p:txBody>
          <a:bodyPr wrap="none">
            <a:spAutoFit/>
          </a:bodyPr>
          <a:lstStyle/>
          <a:p>
            <a:r>
              <a:rPr lang="en-US" sz="3200" i="1" dirty="0">
                <a:solidFill>
                  <a:srgbClr val="FFFF00"/>
                </a:solidFill>
                <a:latin typeface="Times New Roman" panose="02020603050405020304" pitchFamily="18" charset="0"/>
                <a:cs typeface="Times New Roman" panose="02020603050405020304" pitchFamily="18" charset="0"/>
              </a:rPr>
              <a:t>DIAGNOSIS</a:t>
            </a:r>
            <a:r>
              <a:rPr lang="en-US" sz="2000" b="1" dirty="0"/>
              <a:t> </a:t>
            </a:r>
          </a:p>
        </p:txBody>
      </p:sp>
    </p:spTree>
    <p:extLst>
      <p:ext uri="{BB962C8B-B14F-4D97-AF65-F5344CB8AC3E}">
        <p14:creationId xmlns:p14="http://schemas.microsoft.com/office/powerpoint/2010/main" val="18732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6" name="Half Frame 5"/>
          <p:cNvSpPr/>
          <p:nvPr/>
        </p:nvSpPr>
        <p:spPr>
          <a:xfrm>
            <a:off x="346363" y="396878"/>
            <a:ext cx="1025237" cy="706580"/>
          </a:xfrm>
          <a:prstGeom prst="halfFrame">
            <a:avLst>
              <a:gd name="adj1" fmla="val 5882"/>
              <a:gd name="adj2" fmla="val 9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stretch>
            <a:fillRect/>
          </a:stretch>
        </p:blipFill>
        <p:spPr>
          <a:xfrm>
            <a:off x="2212960" y="202914"/>
            <a:ext cx="7287492" cy="5910328"/>
          </a:xfrm>
          <a:prstGeom prst="rect">
            <a:avLst/>
          </a:prstGeom>
        </p:spPr>
      </p:pic>
      <p:sp>
        <p:nvSpPr>
          <p:cNvPr id="5" name="Rectangle 4"/>
          <p:cNvSpPr/>
          <p:nvPr/>
        </p:nvSpPr>
        <p:spPr>
          <a:xfrm>
            <a:off x="561108" y="980347"/>
            <a:ext cx="1676401" cy="1477328"/>
          </a:xfrm>
          <a:prstGeom prst="rect">
            <a:avLst/>
          </a:prstGeom>
        </p:spPr>
        <p:txBody>
          <a:bodyPr wrap="square">
            <a:spAutoFit/>
          </a:bodyPr>
          <a:lstStyle/>
          <a:p>
            <a:r>
              <a:rPr lang="en-US" dirty="0" err="1" smtClean="0">
                <a:latin typeface="PalatinoLinotype"/>
              </a:rPr>
              <a:t>Seets</a:t>
            </a:r>
            <a:r>
              <a:rPr lang="en-US" dirty="0" smtClean="0">
                <a:latin typeface="PalatinoLinotype"/>
              </a:rPr>
              <a:t> </a:t>
            </a:r>
            <a:r>
              <a:rPr lang="en-US" dirty="0">
                <a:latin typeface="PalatinoLinotype"/>
              </a:rPr>
              <a:t>of parathyroid cells with fibrosis b</a:t>
            </a:r>
            <a:r>
              <a:rPr lang="en-US" dirty="0" smtClean="0">
                <a:latin typeface="PalatinoLinotype"/>
              </a:rPr>
              <a:t>and</a:t>
            </a:r>
            <a:r>
              <a:rPr lang="en-US" dirty="0"/>
              <a:t/>
            </a:r>
            <a:br>
              <a:rPr lang="en-US" dirty="0"/>
            </a:br>
            <a:endParaRPr lang="en-US" dirty="0"/>
          </a:p>
        </p:txBody>
      </p:sp>
      <p:sp>
        <p:nvSpPr>
          <p:cNvPr id="8" name="Rectangle 7"/>
          <p:cNvSpPr/>
          <p:nvPr/>
        </p:nvSpPr>
        <p:spPr>
          <a:xfrm>
            <a:off x="9706689" y="980347"/>
            <a:ext cx="2119745" cy="1354217"/>
          </a:xfrm>
          <a:prstGeom prst="rect">
            <a:avLst/>
          </a:prstGeom>
        </p:spPr>
        <p:txBody>
          <a:bodyPr wrap="square">
            <a:spAutoFit/>
          </a:bodyPr>
          <a:lstStyle/>
          <a:p>
            <a:r>
              <a:rPr lang="en-US" sz="1600" dirty="0" smtClean="0">
                <a:latin typeface="PalatinoLinotype"/>
              </a:rPr>
              <a:t>Vascular invasion: tumor </a:t>
            </a:r>
            <a:r>
              <a:rPr lang="en-US" sz="1600" dirty="0">
                <a:latin typeface="PalatinoLinotype"/>
              </a:rPr>
              <a:t>cells within vascular channels associated with </a:t>
            </a:r>
            <a:r>
              <a:rPr lang="en-US" sz="1600" dirty="0" smtClean="0">
                <a:latin typeface="PalatinoLinotype"/>
              </a:rPr>
              <a:t>fibrin</a:t>
            </a:r>
            <a:r>
              <a:rPr lang="en-US" dirty="0"/>
              <a:t/>
            </a:r>
            <a:br>
              <a:rPr lang="en-US" dirty="0"/>
            </a:br>
            <a:endParaRPr lang="en-US" dirty="0"/>
          </a:p>
        </p:txBody>
      </p:sp>
      <p:sp>
        <p:nvSpPr>
          <p:cNvPr id="9" name="Rectangle 8"/>
          <p:cNvSpPr/>
          <p:nvPr/>
        </p:nvSpPr>
        <p:spPr>
          <a:xfrm>
            <a:off x="346363" y="4133858"/>
            <a:ext cx="1898073" cy="892552"/>
          </a:xfrm>
          <a:prstGeom prst="rect">
            <a:avLst/>
          </a:prstGeom>
        </p:spPr>
        <p:txBody>
          <a:bodyPr wrap="square">
            <a:spAutoFit/>
          </a:bodyPr>
          <a:lstStyle/>
          <a:p>
            <a:r>
              <a:rPr lang="en-US" sz="1600" dirty="0" smtClean="0">
                <a:latin typeface="PalatinoLinotype"/>
              </a:rPr>
              <a:t>Nuclear </a:t>
            </a:r>
            <a:r>
              <a:rPr lang="en-US" sz="1600" dirty="0">
                <a:latin typeface="PalatinoLinotype"/>
              </a:rPr>
              <a:t>positivity for </a:t>
            </a:r>
            <a:r>
              <a:rPr lang="en-US" sz="1600" dirty="0" smtClean="0">
                <a:latin typeface="PalatinoLinotype"/>
              </a:rPr>
              <a:t>GATA3</a:t>
            </a:r>
            <a:r>
              <a:rPr lang="en-US" sz="2000" dirty="0"/>
              <a:t/>
            </a:r>
            <a:br>
              <a:rPr lang="en-US" sz="2000" dirty="0"/>
            </a:br>
            <a:endParaRPr lang="en-US" sz="2000" dirty="0"/>
          </a:p>
        </p:txBody>
      </p:sp>
      <p:sp>
        <p:nvSpPr>
          <p:cNvPr id="10" name="Rectangle 9"/>
          <p:cNvSpPr/>
          <p:nvPr/>
        </p:nvSpPr>
        <p:spPr>
          <a:xfrm>
            <a:off x="9992289" y="3656804"/>
            <a:ext cx="1548546"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cytoplasmic positivity for chromogranin</a:t>
            </a:r>
          </a:p>
        </p:txBody>
      </p:sp>
      <p:sp>
        <p:nvSpPr>
          <p:cNvPr id="11" name="Rectangle 10"/>
          <p:cNvSpPr/>
          <p:nvPr/>
        </p:nvSpPr>
        <p:spPr>
          <a:xfrm>
            <a:off x="3988364" y="6223061"/>
            <a:ext cx="3959738" cy="369332"/>
          </a:xfrm>
          <a:prstGeom prst="rect">
            <a:avLst/>
          </a:prstGeom>
        </p:spPr>
        <p:txBody>
          <a:bodyPr wrap="none">
            <a:spAutoFit/>
          </a:bodyPr>
          <a:lstStyle/>
          <a:p>
            <a:r>
              <a:rPr lang="en-US" dirty="0"/>
              <a:t>parathyroid hormone (not </a:t>
            </a:r>
            <a:r>
              <a:rPr lang="en-US" dirty="0" smtClean="0"/>
              <a:t>shown)</a:t>
            </a:r>
            <a:endParaRPr lang="en-US" dirty="0"/>
          </a:p>
        </p:txBody>
      </p:sp>
    </p:spTree>
    <p:extLst>
      <p:ext uri="{BB962C8B-B14F-4D97-AF65-F5344CB8AC3E}">
        <p14:creationId xmlns:p14="http://schemas.microsoft.com/office/powerpoint/2010/main" val="307171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1" y="249382"/>
            <a:ext cx="11776364" cy="6303817"/>
          </a:xfrm>
        </p:spPr>
        <p:txBody>
          <a:bodyPr/>
          <a:lstStyle/>
          <a:p>
            <a:r>
              <a:rPr lang="en-US" sz="3600" i="1" dirty="0" smtClean="0">
                <a:cs typeface="Times New Roman" panose="02020603050405020304" pitchFamily="18" charset="0"/>
              </a:rPr>
              <a:t/>
            </a:r>
            <a:br>
              <a:rPr lang="en-US" sz="3600" i="1" dirty="0" smtClean="0">
                <a:cs typeface="Times New Roman" panose="02020603050405020304" pitchFamily="18" charset="0"/>
              </a:rPr>
            </a:br>
            <a:r>
              <a:rPr lang="en-US" sz="3600" i="1" dirty="0">
                <a:cs typeface="Times New Roman" panose="02020603050405020304" pitchFamily="18" charset="0"/>
              </a:rPr>
              <a:t/>
            </a:r>
            <a:br>
              <a:rPr lang="en-US" sz="3600" i="1" dirty="0">
                <a:cs typeface="Times New Roman" panose="02020603050405020304" pitchFamily="18" charset="0"/>
              </a:rPr>
            </a:br>
            <a:r>
              <a:rPr lang="en-US" sz="3600" i="1" dirty="0" smtClean="0">
                <a:cs typeface="Times New Roman" panose="02020603050405020304" pitchFamily="18" charset="0"/>
              </a:rPr>
              <a:t/>
            </a:r>
            <a:br>
              <a:rPr lang="en-US" sz="3600" i="1" dirty="0" smtClean="0">
                <a:cs typeface="Times New Roman" panose="02020603050405020304" pitchFamily="18" charset="0"/>
              </a:rPr>
            </a:br>
            <a:r>
              <a:rPr lang="en-US" sz="3600" i="1" u="sng" dirty="0" smtClean="0">
                <a:cs typeface="Times New Roman" panose="02020603050405020304" pitchFamily="18" charset="0"/>
              </a:rPr>
              <a:t>Questions:</a:t>
            </a:r>
            <a:br>
              <a:rPr lang="en-US" sz="3600" i="1" u="sng" dirty="0" smtClean="0">
                <a:cs typeface="Times New Roman" panose="02020603050405020304" pitchFamily="18" charset="0"/>
              </a:rPr>
            </a:br>
            <a:r>
              <a:rPr lang="en-US" sz="3600" i="1" u="sng" dirty="0" smtClean="0">
                <a:cs typeface="Times New Roman" panose="02020603050405020304" pitchFamily="18" charset="0"/>
              </a:rPr>
              <a:t/>
            </a:r>
            <a:br>
              <a:rPr lang="en-US" sz="3600" i="1" u="sng" dirty="0" smtClean="0">
                <a:cs typeface="Times New Roman" panose="02020603050405020304" pitchFamily="18" charset="0"/>
              </a:rPr>
            </a:br>
            <a:r>
              <a:rPr lang="en-US" sz="3600" i="1" dirty="0" smtClean="0">
                <a:cs typeface="Times New Roman" panose="02020603050405020304" pitchFamily="18" charset="0"/>
              </a:rPr>
              <a:t>1- What are the differences between parathyroid carcinoma </a:t>
            </a:r>
            <a:r>
              <a:rPr lang="en-US" sz="3600" i="1" dirty="0" smtClean="0">
                <a:cs typeface="Times New Roman" panose="02020603050405020304" pitchFamily="18" charset="0"/>
              </a:rPr>
              <a:t>&amp; </a:t>
            </a:r>
            <a:r>
              <a:rPr lang="en-US" sz="3600" i="1" dirty="0" smtClean="0">
                <a:cs typeface="Times New Roman" panose="02020603050405020304" pitchFamily="18" charset="0"/>
              </a:rPr>
              <a:t>benign parathyroid disease?</a:t>
            </a:r>
            <a:br>
              <a:rPr lang="en-US" sz="3600" i="1" dirty="0" smtClean="0">
                <a:cs typeface="Times New Roman" panose="02020603050405020304" pitchFamily="18" charset="0"/>
              </a:rPr>
            </a:br>
            <a:r>
              <a:rPr lang="en-US" sz="3600" i="1" dirty="0" smtClean="0">
                <a:cs typeface="Times New Roman" panose="02020603050405020304" pitchFamily="18" charset="0"/>
              </a:rPr>
              <a:t/>
            </a:r>
            <a:br>
              <a:rPr lang="en-US" sz="3600" i="1" dirty="0" smtClean="0">
                <a:cs typeface="Times New Roman" panose="02020603050405020304" pitchFamily="18" charset="0"/>
              </a:rPr>
            </a:br>
            <a:r>
              <a:rPr lang="en-US" sz="3600" i="1" dirty="0" smtClean="0">
                <a:cs typeface="Times New Roman" panose="02020603050405020304" pitchFamily="18" charset="0"/>
              </a:rPr>
              <a:t>2- What is the diagnostic pitfalls ?</a:t>
            </a:r>
            <a:br>
              <a:rPr lang="en-US" sz="3600" i="1" dirty="0" smtClean="0">
                <a:cs typeface="Times New Roman" panose="02020603050405020304" pitchFamily="18" charset="0"/>
              </a:rPr>
            </a:br>
            <a:r>
              <a:rPr lang="en-US" sz="3600" i="1" dirty="0" smtClean="0">
                <a:cs typeface="Times New Roman" panose="02020603050405020304" pitchFamily="18" charset="0"/>
              </a:rPr>
              <a:t/>
            </a:r>
            <a:br>
              <a:rPr lang="en-US" sz="3600" i="1" dirty="0" smtClean="0">
                <a:cs typeface="Times New Roman" panose="02020603050405020304" pitchFamily="18" charset="0"/>
              </a:rPr>
            </a:br>
            <a:r>
              <a:rPr lang="en-US" sz="3600" i="1" dirty="0" smtClean="0">
                <a:cs typeface="Times New Roman" panose="02020603050405020304" pitchFamily="18" charset="0"/>
              </a:rPr>
              <a:t>3- What is the next step for the patient?</a:t>
            </a:r>
            <a:br>
              <a:rPr lang="en-US" sz="3600" i="1" dirty="0" smtClean="0">
                <a:cs typeface="Times New Roman" panose="02020603050405020304" pitchFamily="18" charset="0"/>
              </a:rPr>
            </a:br>
            <a:endParaRPr lang="en-US" sz="3600" i="1" dirty="0">
              <a:cs typeface="Times New Roman" panose="02020603050405020304" pitchFamily="18" charset="0"/>
            </a:endParaRPr>
          </a:p>
        </p:txBody>
      </p:sp>
    </p:spTree>
    <p:extLst>
      <p:ext uri="{BB962C8B-B14F-4D97-AF65-F5344CB8AC3E}">
        <p14:creationId xmlns:p14="http://schemas.microsoft.com/office/powerpoint/2010/main" val="384368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527" y="1132031"/>
            <a:ext cx="11956473" cy="3135169"/>
          </a:xfrm>
        </p:spPr>
        <p:txBody>
          <a:bodyPr/>
          <a:lstStyle/>
          <a:p>
            <a:r>
              <a:rPr lang="en-US" sz="2800" i="1" u="sng" dirty="0" smtClean="0"/>
              <a:t>IHC panel:</a:t>
            </a:r>
            <a:r>
              <a:rPr lang="en-US" sz="2800" i="1" dirty="0" smtClean="0"/>
              <a:t/>
            </a:r>
            <a:br>
              <a:rPr lang="en-US" sz="2800" i="1" dirty="0" smtClean="0"/>
            </a:br>
            <a:r>
              <a:rPr lang="en-US" sz="2800" dirty="0" err="1" smtClean="0">
                <a:solidFill>
                  <a:srgbClr val="FFFF00"/>
                </a:solidFill>
              </a:rPr>
              <a:t>Parafibromin</a:t>
            </a:r>
            <a:r>
              <a:rPr lang="en-US" sz="2800" dirty="0"/>
              <a:t>, </a:t>
            </a:r>
            <a:r>
              <a:rPr lang="en-US" sz="2800" dirty="0">
                <a:solidFill>
                  <a:srgbClr val="FFFF00"/>
                </a:solidFill>
              </a:rPr>
              <a:t>galactin-3</a:t>
            </a:r>
            <a:r>
              <a:rPr lang="en-US" sz="2800" dirty="0"/>
              <a:t>, </a:t>
            </a:r>
            <a:r>
              <a:rPr lang="en-US" sz="2800" dirty="0">
                <a:solidFill>
                  <a:srgbClr val="FFFF00"/>
                </a:solidFill>
              </a:rPr>
              <a:t>PGP9.5</a:t>
            </a:r>
            <a:r>
              <a:rPr lang="en-US" sz="2800" dirty="0">
                <a:solidFill>
                  <a:schemeClr val="accent1"/>
                </a:solidFill>
              </a:rPr>
              <a:t>,</a:t>
            </a:r>
            <a:r>
              <a:rPr lang="en-US" sz="2800" dirty="0">
                <a:solidFill>
                  <a:srgbClr val="FFFF00"/>
                </a:solidFill>
              </a:rPr>
              <a:t> </a:t>
            </a:r>
            <a:r>
              <a:rPr lang="en-US" sz="2800" dirty="0" smtClean="0">
                <a:solidFill>
                  <a:srgbClr val="FFFF00"/>
                </a:solidFill>
              </a:rPr>
              <a:t>Ki67 </a:t>
            </a:r>
            <a:r>
              <a:rPr lang="en-US" sz="2800" dirty="0"/>
              <a:t>has been suggested from a small series to aid in diagnosis of </a:t>
            </a:r>
            <a:r>
              <a:rPr lang="en-US" sz="2800" dirty="0" smtClean="0"/>
              <a:t>PC, </a:t>
            </a:r>
            <a:r>
              <a:rPr lang="en-US" sz="2800" dirty="0"/>
              <a:t>with a sensitivity of 80 </a:t>
            </a:r>
            <a:r>
              <a:rPr lang="en-US" sz="2800" dirty="0" smtClean="0"/>
              <a:t>% , specificity of </a:t>
            </a:r>
            <a:r>
              <a:rPr lang="en-US" sz="2800" dirty="0"/>
              <a:t>100 </a:t>
            </a:r>
            <a:r>
              <a:rPr lang="en-US" sz="2800" dirty="0" smtClean="0"/>
              <a:t>%</a:t>
            </a:r>
            <a:r>
              <a:rPr lang="en-US" sz="1800" dirty="0" smtClean="0"/>
              <a:t/>
            </a:r>
            <a:br>
              <a:rPr lang="en-US" sz="1800" dirty="0" smtClean="0"/>
            </a:br>
            <a:r>
              <a:rPr lang="en-US" sz="2000" dirty="0"/>
              <a:t/>
            </a:r>
            <a:br>
              <a:rPr lang="en-US" sz="2000" dirty="0"/>
            </a:br>
            <a:r>
              <a:rPr lang="en-US" sz="2400" dirty="0"/>
              <a:t/>
            </a:r>
            <a:br>
              <a:rPr lang="en-US" sz="2400" dirty="0"/>
            </a:br>
            <a:endParaRPr lang="en-US" sz="2400" dirty="0">
              <a:cs typeface="Times New Roman" panose="02020603050405020304" pitchFamily="18" charset="0"/>
            </a:endParaRPr>
          </a:p>
        </p:txBody>
      </p:sp>
      <p:sp>
        <p:nvSpPr>
          <p:cNvPr id="6" name="Half Frame 5"/>
          <p:cNvSpPr/>
          <p:nvPr/>
        </p:nvSpPr>
        <p:spPr>
          <a:xfrm>
            <a:off x="235527" y="193965"/>
            <a:ext cx="1025237" cy="706580"/>
          </a:xfrm>
          <a:prstGeom prst="halfFrame">
            <a:avLst>
              <a:gd name="adj1" fmla="val 5882"/>
              <a:gd name="adj2" fmla="val 9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748145" y="547255"/>
            <a:ext cx="2353529" cy="584775"/>
          </a:xfrm>
          <a:prstGeom prst="rect">
            <a:avLst/>
          </a:prstGeom>
        </p:spPr>
        <p:txBody>
          <a:bodyPr wrap="none">
            <a:spAutoFit/>
          </a:bodyPr>
          <a:lstStyle/>
          <a:p>
            <a:r>
              <a:rPr lang="en-US" sz="3200" i="1" dirty="0">
                <a:solidFill>
                  <a:srgbClr val="FFFF00"/>
                </a:solidFill>
                <a:latin typeface="Times New Roman" panose="02020603050405020304" pitchFamily="18" charset="0"/>
                <a:cs typeface="Times New Roman" panose="02020603050405020304" pitchFamily="18" charset="0"/>
              </a:rPr>
              <a:t>DIAGNOSIS</a:t>
            </a:r>
            <a:r>
              <a:rPr lang="en-US" sz="2000" b="1" dirty="0"/>
              <a:t> </a:t>
            </a:r>
          </a:p>
        </p:txBody>
      </p:sp>
    </p:spTree>
    <p:extLst>
      <p:ext uri="{BB962C8B-B14F-4D97-AF65-F5344CB8AC3E}">
        <p14:creationId xmlns:p14="http://schemas.microsoft.com/office/powerpoint/2010/main" val="1062208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818" y="193965"/>
            <a:ext cx="11984182" cy="6470073"/>
          </a:xfrm>
        </p:spPr>
        <p:txBody>
          <a:bodyPr/>
          <a:lstStyle/>
          <a:p>
            <a:r>
              <a:rPr lang="en-US" sz="2400" u="sng" dirty="0" smtClean="0"/>
              <a:t>cyclin </a:t>
            </a:r>
            <a:r>
              <a:rPr lang="en-US" sz="2400" u="sng" dirty="0"/>
              <a:t>D1 </a:t>
            </a:r>
            <a:r>
              <a:rPr lang="en-US" sz="2400" u="sng" dirty="0" smtClean="0"/>
              <a:t>:</a:t>
            </a:r>
            <a:br>
              <a:rPr lang="en-US" sz="2400" u="sng" dirty="0" smtClean="0"/>
            </a:br>
            <a:r>
              <a:rPr lang="en-US" sz="2400" dirty="0" smtClean="0"/>
              <a:t>In </a:t>
            </a:r>
            <a:r>
              <a:rPr lang="en-US" sz="2400" dirty="0"/>
              <a:t>normal glands, cyclin D1 was present in 6% of </a:t>
            </a:r>
            <a:r>
              <a:rPr lang="en-US" sz="2400" dirty="0" smtClean="0"/>
              <a:t>cases</a:t>
            </a:r>
            <a:br>
              <a:rPr lang="en-US" sz="2400" dirty="0" smtClean="0"/>
            </a:br>
            <a:r>
              <a:rPr lang="en-US" sz="2400" dirty="0" smtClean="0">
                <a:solidFill>
                  <a:srgbClr val="FFFF00"/>
                </a:solidFill>
              </a:rPr>
              <a:t>Cyclin D1 was </a:t>
            </a:r>
            <a:r>
              <a:rPr lang="en-US" sz="2400" dirty="0">
                <a:solidFill>
                  <a:srgbClr val="FFFF00"/>
                </a:solidFill>
              </a:rPr>
              <a:t>present in 91% </a:t>
            </a:r>
            <a:r>
              <a:rPr lang="en-US" sz="2400" dirty="0" smtClean="0">
                <a:solidFill>
                  <a:srgbClr val="FFFF00"/>
                </a:solidFill>
              </a:rPr>
              <a:t>of PC</a:t>
            </a:r>
            <a:r>
              <a:rPr lang="en-US" sz="2400" dirty="0" smtClean="0"/>
              <a:t/>
            </a:r>
            <a:br>
              <a:rPr lang="en-US" sz="2400" dirty="0" smtClean="0"/>
            </a:br>
            <a:r>
              <a:rPr lang="en-US" sz="2400" dirty="0" smtClean="0"/>
              <a:t>29</a:t>
            </a:r>
            <a:r>
              <a:rPr lang="en-US" sz="2400" dirty="0"/>
              <a:t>% </a:t>
            </a:r>
            <a:r>
              <a:rPr lang="en-US" sz="2400" dirty="0" smtClean="0"/>
              <a:t>of </a:t>
            </a:r>
            <a:r>
              <a:rPr lang="en-US" sz="2400" dirty="0"/>
              <a:t>parathyroid </a:t>
            </a:r>
            <a:r>
              <a:rPr lang="en-US" sz="2400" dirty="0" smtClean="0"/>
              <a:t>adenomas</a:t>
            </a:r>
            <a:br>
              <a:rPr lang="en-US" sz="2400" dirty="0" smtClean="0"/>
            </a:br>
            <a:r>
              <a:rPr lang="en-US" sz="2400" dirty="0" smtClean="0"/>
              <a:t>61</a:t>
            </a:r>
            <a:r>
              <a:rPr lang="en-US" sz="2400" dirty="0"/>
              <a:t>% </a:t>
            </a:r>
            <a:r>
              <a:rPr lang="en-US" sz="2400" dirty="0" smtClean="0"/>
              <a:t>of </a:t>
            </a:r>
            <a:r>
              <a:rPr lang="en-US" sz="2400" dirty="0"/>
              <a:t>hyperplastic parathyroid glands</a:t>
            </a:r>
            <a:r>
              <a:rPr lang="en-US" sz="2400" dirty="0" smtClean="0"/>
              <a:t>.</a:t>
            </a:r>
            <a:br>
              <a:rPr lang="en-US" sz="2400" dirty="0" smtClean="0"/>
            </a:br>
            <a:r>
              <a:rPr lang="en-US" sz="2400" dirty="0" smtClean="0"/>
              <a:t> </a:t>
            </a:r>
            <a:r>
              <a:rPr lang="en-US" sz="2400" dirty="0"/>
              <a:t>These studies confirm the </a:t>
            </a:r>
            <a:r>
              <a:rPr lang="en-US" sz="2400" dirty="0" smtClean="0"/>
              <a:t>high frequency </a:t>
            </a:r>
            <a:r>
              <a:rPr lang="en-US" sz="2400" dirty="0"/>
              <a:t>of cyclin D1 expression in adenomas and carcinomas, but they also indicate that high levels of expression may also occur </a:t>
            </a:r>
            <a:r>
              <a:rPr lang="en-US" sz="2400" dirty="0" smtClean="0"/>
              <a:t>in hyperplasia.</a:t>
            </a:r>
            <a:br>
              <a:rPr lang="en-US" sz="2400" dirty="0" smtClean="0"/>
            </a:br>
            <a:r>
              <a:rPr lang="en-US" sz="2400" dirty="0"/>
              <a:t/>
            </a:r>
            <a:br>
              <a:rPr lang="en-US" sz="2400" dirty="0"/>
            </a:br>
            <a:r>
              <a:rPr lang="en-US" sz="2400" u="sng" dirty="0"/>
              <a:t>Presence of p53 </a:t>
            </a:r>
            <a:r>
              <a:rPr lang="en-US" sz="2400" u="sng" dirty="0" smtClean="0"/>
              <a:t>:</a:t>
            </a:r>
            <a:br>
              <a:rPr lang="en-US" sz="2400" u="sng" dirty="0" smtClean="0"/>
            </a:br>
            <a:r>
              <a:rPr lang="en-US" sz="2400" dirty="0" smtClean="0"/>
              <a:t>P53 36% of adenomas</a:t>
            </a:r>
            <a:br>
              <a:rPr lang="en-US" sz="2400" dirty="0" smtClean="0"/>
            </a:br>
            <a:r>
              <a:rPr lang="en-US" sz="2400" dirty="0" smtClean="0">
                <a:solidFill>
                  <a:srgbClr val="FFFF00"/>
                </a:solidFill>
              </a:rPr>
              <a:t>40</a:t>
            </a:r>
            <a:r>
              <a:rPr lang="en-US" sz="2400" dirty="0">
                <a:solidFill>
                  <a:srgbClr val="FFFF00"/>
                </a:solidFill>
              </a:rPr>
              <a:t>% </a:t>
            </a:r>
            <a:r>
              <a:rPr lang="en-US" sz="2400" dirty="0" smtClean="0">
                <a:solidFill>
                  <a:srgbClr val="FFFF00"/>
                </a:solidFill>
              </a:rPr>
              <a:t>of carcinomas</a:t>
            </a:r>
            <a:br>
              <a:rPr lang="en-US" sz="2400" dirty="0" smtClean="0">
                <a:solidFill>
                  <a:srgbClr val="FFFF00"/>
                </a:solidFill>
              </a:rPr>
            </a:br>
            <a:r>
              <a:rPr lang="en-US" sz="2400" dirty="0" smtClean="0"/>
              <a:t/>
            </a:r>
            <a:br>
              <a:rPr lang="en-US" sz="2400" dirty="0" smtClean="0"/>
            </a:br>
            <a:r>
              <a:rPr lang="en-US" sz="2400" dirty="0" smtClean="0"/>
              <a:t>These </a:t>
            </a:r>
            <a:r>
              <a:rPr lang="en-US" sz="2400" dirty="0"/>
              <a:t>results indicate that the analysis of p53 by IHC is not useful in the distinction of the various proliferative states of </a:t>
            </a:r>
            <a:r>
              <a:rPr lang="en-US" sz="2400" dirty="0" smtClean="0"/>
              <a:t>parathyroid.</a:t>
            </a:r>
            <a:br>
              <a:rPr lang="en-US" sz="2400" dirty="0" smtClean="0"/>
            </a:br>
            <a:r>
              <a:rPr lang="en-US" sz="2400" dirty="0"/>
              <a:t/>
            </a:r>
            <a:br>
              <a:rPr lang="en-US" sz="2400" dirty="0"/>
            </a:br>
            <a:r>
              <a:rPr lang="en-US" sz="2400" dirty="0" smtClean="0">
                <a:solidFill>
                  <a:srgbClr val="FFFF00"/>
                </a:solidFill>
              </a:rPr>
              <a:t>DABBS IHC</a:t>
            </a:r>
            <a:endParaRPr lang="en-US" sz="2800" dirty="0">
              <a:solidFill>
                <a:srgbClr val="FFFF00"/>
              </a:solidFill>
              <a:cs typeface="Times New Roman" panose="02020603050405020304" pitchFamily="18" charset="0"/>
            </a:endParaRPr>
          </a:p>
        </p:txBody>
      </p:sp>
      <p:sp>
        <p:nvSpPr>
          <p:cNvPr id="3" name="Rectangle 2"/>
          <p:cNvSpPr/>
          <p:nvPr/>
        </p:nvSpPr>
        <p:spPr>
          <a:xfrm>
            <a:off x="207818" y="180112"/>
            <a:ext cx="2353529" cy="584775"/>
          </a:xfrm>
          <a:prstGeom prst="rect">
            <a:avLst/>
          </a:prstGeom>
        </p:spPr>
        <p:txBody>
          <a:bodyPr wrap="none">
            <a:spAutoFit/>
          </a:bodyPr>
          <a:lstStyle/>
          <a:p>
            <a:r>
              <a:rPr lang="en-US" sz="3200" i="1" dirty="0">
                <a:solidFill>
                  <a:srgbClr val="FFFF00"/>
                </a:solidFill>
                <a:latin typeface="Times New Roman" panose="02020603050405020304" pitchFamily="18" charset="0"/>
                <a:cs typeface="Times New Roman" panose="02020603050405020304" pitchFamily="18" charset="0"/>
              </a:rPr>
              <a:t>DIAGNOSIS</a:t>
            </a:r>
            <a:r>
              <a:rPr lang="en-US" sz="2000" b="1" dirty="0"/>
              <a:t> </a:t>
            </a:r>
          </a:p>
        </p:txBody>
      </p:sp>
    </p:spTree>
    <p:extLst>
      <p:ext uri="{BB962C8B-B14F-4D97-AF65-F5344CB8AC3E}">
        <p14:creationId xmlns:p14="http://schemas.microsoft.com/office/powerpoint/2010/main" val="1829279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692" y="983672"/>
            <a:ext cx="11887200" cy="5569528"/>
          </a:xfrm>
        </p:spPr>
        <p:txBody>
          <a:bodyPr/>
          <a:lstStyle/>
          <a:p>
            <a:r>
              <a:rPr lang="en-US" sz="4400" dirty="0" smtClean="0">
                <a:solidFill>
                  <a:schemeClr val="accent1">
                    <a:lumMod val="65000"/>
                  </a:schemeClr>
                </a:solidFill>
                <a:latin typeface="Times New Roman" panose="02020603050405020304" pitchFamily="18" charset="0"/>
                <a:cs typeface="Times New Roman" panose="02020603050405020304" pitchFamily="18" charset="0"/>
              </a:rPr>
              <a:t>1-</a:t>
            </a:r>
            <a:r>
              <a:rPr lang="en-US" sz="4000" i="1" dirty="0" smtClean="0">
                <a:solidFill>
                  <a:schemeClr val="accent1">
                    <a:lumMod val="65000"/>
                  </a:schemeClr>
                </a:solidFill>
                <a:cs typeface="Times New Roman" panose="02020603050405020304" pitchFamily="18" charset="0"/>
              </a:rPr>
              <a:t>Metastatic </a:t>
            </a:r>
            <a:r>
              <a:rPr lang="en-US" sz="4000" i="1" dirty="0">
                <a:solidFill>
                  <a:schemeClr val="accent1">
                    <a:lumMod val="65000"/>
                  </a:schemeClr>
                </a:solidFill>
                <a:cs typeface="Times New Roman" panose="02020603050405020304" pitchFamily="18" charset="0"/>
              </a:rPr>
              <a:t>Parathyroid </a:t>
            </a:r>
            <a:r>
              <a:rPr lang="en-US" sz="4000" i="1" dirty="0" smtClean="0">
                <a:solidFill>
                  <a:schemeClr val="accent1">
                    <a:lumMod val="65000"/>
                  </a:schemeClr>
                </a:solidFill>
                <a:cs typeface="Times New Roman" panose="02020603050405020304" pitchFamily="18" charset="0"/>
              </a:rPr>
              <a:t>carcinoma</a:t>
            </a:r>
            <a:br>
              <a:rPr lang="en-US" sz="4000" i="1" dirty="0" smtClean="0">
                <a:solidFill>
                  <a:schemeClr val="accent1">
                    <a:lumMod val="65000"/>
                  </a:schemeClr>
                </a:solidFill>
                <a:cs typeface="Times New Roman" panose="02020603050405020304" pitchFamily="18" charset="0"/>
              </a:rPr>
            </a:br>
            <a:r>
              <a:rPr lang="en-US" sz="4000" i="1" dirty="0" smtClean="0">
                <a:solidFill>
                  <a:schemeClr val="accent1">
                    <a:lumMod val="65000"/>
                  </a:schemeClr>
                </a:solidFill>
                <a:cs typeface="Times New Roman" panose="02020603050405020304" pitchFamily="18" charset="0"/>
              </a:rPr>
              <a:t>with diagnostic pitfall :</a:t>
            </a:r>
            <a:br>
              <a:rPr lang="en-US" sz="4000" i="1" dirty="0" smtClean="0">
                <a:solidFill>
                  <a:schemeClr val="accent1">
                    <a:lumMod val="65000"/>
                  </a:schemeClr>
                </a:solidFill>
                <a:cs typeface="Times New Roman" panose="02020603050405020304" pitchFamily="18" charset="0"/>
              </a:rPr>
            </a:br>
            <a:r>
              <a:rPr lang="en-US" sz="4000" i="1" dirty="0" smtClean="0">
                <a:solidFill>
                  <a:schemeClr val="accent1">
                    <a:lumMod val="65000"/>
                  </a:schemeClr>
                </a:solidFill>
                <a:cs typeface="Times New Roman" panose="02020603050405020304" pitchFamily="18" charset="0"/>
              </a:rPr>
              <a:t>(IHC</a:t>
            </a:r>
            <a:r>
              <a:rPr lang="en-US" sz="4000" i="1" dirty="0">
                <a:solidFill>
                  <a:schemeClr val="accent1">
                    <a:lumMod val="65000"/>
                  </a:schemeClr>
                </a:solidFill>
                <a:cs typeface="Times New Roman" panose="02020603050405020304" pitchFamily="18" charset="0"/>
              </a:rPr>
              <a:t>: </a:t>
            </a:r>
            <a:r>
              <a:rPr lang="en-US" sz="4000" i="1" dirty="0" smtClean="0">
                <a:solidFill>
                  <a:schemeClr val="accent1">
                    <a:lumMod val="65000"/>
                  </a:schemeClr>
                </a:solidFill>
                <a:cs typeface="Times New Roman" panose="02020603050405020304" pitchFamily="18" charset="0"/>
              </a:rPr>
              <a:t>positive calcitonin)</a:t>
            </a:r>
            <a:br>
              <a:rPr lang="en-US" sz="4000" i="1" dirty="0" smtClean="0">
                <a:solidFill>
                  <a:schemeClr val="accent1">
                    <a:lumMod val="65000"/>
                  </a:schemeClr>
                </a:solidFill>
                <a:cs typeface="Times New Roman" panose="02020603050405020304" pitchFamily="18" charset="0"/>
              </a:rPr>
            </a:br>
            <a:r>
              <a:rPr lang="en-US" sz="4000" i="1" dirty="0" smtClean="0">
                <a:solidFill>
                  <a:schemeClr val="accent1">
                    <a:lumMod val="65000"/>
                  </a:schemeClr>
                </a:solidFill>
                <a:cs typeface="Times New Roman" panose="02020603050405020304" pitchFamily="18" charset="0"/>
              </a:rPr>
              <a:t>(NL serum calcitonin)</a:t>
            </a:r>
            <a:r>
              <a:rPr lang="en-US" sz="4000" i="1" dirty="0" smtClean="0">
                <a:cs typeface="Times New Roman" panose="02020603050405020304" pitchFamily="18" charset="0"/>
              </a:rPr>
              <a:t/>
            </a:r>
            <a:br>
              <a:rPr lang="en-US" sz="4000" i="1" dirty="0" smtClean="0">
                <a:cs typeface="Times New Roman" panose="02020603050405020304" pitchFamily="18" charset="0"/>
              </a:rPr>
            </a:br>
            <a:r>
              <a:rPr lang="en-US" sz="4000" i="1" dirty="0">
                <a:cs typeface="Times New Roman" panose="02020603050405020304" pitchFamily="18" charset="0"/>
              </a:rPr>
              <a:t/>
            </a:r>
            <a:br>
              <a:rPr lang="en-US" sz="4000" i="1" dirty="0">
                <a:cs typeface="Times New Roman" panose="02020603050405020304" pitchFamily="18" charset="0"/>
              </a:rPr>
            </a:br>
            <a:r>
              <a:rPr lang="en-US" sz="4000" i="1" dirty="0" smtClean="0">
                <a:solidFill>
                  <a:srgbClr val="FFFF00"/>
                </a:solidFill>
                <a:cs typeface="Times New Roman" panose="02020603050405020304" pitchFamily="18" charset="0"/>
              </a:rPr>
              <a:t>V/S</a:t>
            </a:r>
            <a:r>
              <a:rPr lang="en-US" sz="4000" i="1" dirty="0">
                <a:cs typeface="Times New Roman" panose="02020603050405020304" pitchFamily="18" charset="0"/>
              </a:rPr>
              <a:t/>
            </a:r>
            <a:br>
              <a:rPr lang="en-US" sz="4000" i="1" dirty="0">
                <a:cs typeface="Times New Roman" panose="02020603050405020304" pitchFamily="18" charset="0"/>
              </a:rPr>
            </a:br>
            <a:r>
              <a:rPr lang="en-US" sz="4000" i="1" dirty="0">
                <a:cs typeface="Times New Roman" panose="02020603050405020304" pitchFamily="18" charset="0"/>
              </a:rPr>
              <a:t/>
            </a:r>
            <a:br>
              <a:rPr lang="en-US" sz="4000" i="1" dirty="0">
                <a:cs typeface="Times New Roman" panose="02020603050405020304" pitchFamily="18" charset="0"/>
              </a:rPr>
            </a:br>
            <a:r>
              <a:rPr lang="en-US" sz="4000" i="1" dirty="0" smtClean="0">
                <a:cs typeface="Times New Roman" panose="02020603050405020304" pitchFamily="18" charset="0"/>
              </a:rPr>
              <a:t>2-Coexistent Parathyroid carcinoma + MTC +/- PTC </a:t>
            </a:r>
            <a:endParaRPr lang="en-US" sz="4400" i="1" dirty="0">
              <a:cs typeface="Times New Roman" panose="02020603050405020304" pitchFamily="18" charset="0"/>
            </a:endParaRPr>
          </a:p>
        </p:txBody>
      </p:sp>
      <p:sp>
        <p:nvSpPr>
          <p:cNvPr id="3" name="Subtitle 2"/>
          <p:cNvSpPr>
            <a:spLocks noGrp="1"/>
          </p:cNvSpPr>
          <p:nvPr>
            <p:ph type="subTitle" idx="1"/>
          </p:nvPr>
        </p:nvSpPr>
        <p:spPr>
          <a:xfrm>
            <a:off x="2867891" y="522529"/>
            <a:ext cx="6594764" cy="922286"/>
          </a:xfrm>
        </p:spPr>
        <p:txBody>
          <a:bodyPr>
            <a:noAutofit/>
          </a:bodyPr>
          <a:lstStyle/>
          <a:p>
            <a:r>
              <a:rPr lang="en-US" sz="3600" i="1" dirty="0">
                <a:solidFill>
                  <a:srgbClr val="FFFF00"/>
                </a:solidFill>
                <a:latin typeface="Times New Roman" panose="02020603050405020304" pitchFamily="18" charset="0"/>
                <a:cs typeface="Times New Roman" panose="02020603050405020304" pitchFamily="18" charset="0"/>
              </a:rPr>
              <a:t>What are the </a:t>
            </a:r>
            <a:r>
              <a:rPr lang="en-US" sz="3600" i="1" dirty="0" smtClean="0">
                <a:solidFill>
                  <a:srgbClr val="FFFF00"/>
                </a:solidFill>
                <a:latin typeface="Times New Roman" panose="02020603050405020304" pitchFamily="18" charset="0"/>
                <a:cs typeface="Times New Roman" panose="02020603050405020304" pitchFamily="18" charset="0"/>
              </a:rPr>
              <a:t>SENARIOS </a:t>
            </a:r>
            <a:r>
              <a:rPr lang="en-US" sz="3600" i="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373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819" y="764887"/>
            <a:ext cx="11637818" cy="5829878"/>
          </a:xfrm>
        </p:spPr>
        <p:txBody>
          <a:bodyPr/>
          <a:lstStyle/>
          <a:p>
            <a:r>
              <a:rPr lang="en-US" sz="2800" dirty="0" smtClean="0">
                <a:solidFill>
                  <a:srgbClr val="FFFF00"/>
                </a:solidFill>
                <a:cs typeface="Times New Roman" panose="02020603050405020304" pitchFamily="18" charset="0"/>
              </a:rPr>
              <a:t/>
            </a:r>
            <a:br>
              <a:rPr lang="en-US" sz="2800" dirty="0" smtClean="0">
                <a:solidFill>
                  <a:srgbClr val="FFFF00"/>
                </a:solidFill>
                <a:cs typeface="Times New Roman" panose="02020603050405020304" pitchFamily="18" charset="0"/>
              </a:rPr>
            </a:br>
            <a:r>
              <a:rPr lang="en-US" sz="2800" dirty="0">
                <a:solidFill>
                  <a:srgbClr val="FFFF00"/>
                </a:solidFill>
                <a:cs typeface="Times New Roman" panose="02020603050405020304" pitchFamily="18" charset="0"/>
              </a:rPr>
              <a:t/>
            </a:r>
            <a:br>
              <a:rPr lang="en-US" sz="2800" dirty="0">
                <a:solidFill>
                  <a:srgbClr val="FFFF00"/>
                </a:solidFill>
                <a:cs typeface="Times New Roman" panose="02020603050405020304" pitchFamily="18" charset="0"/>
              </a:rPr>
            </a:br>
            <a:r>
              <a:rPr lang="en-US" sz="2800" dirty="0" smtClean="0">
                <a:solidFill>
                  <a:srgbClr val="FFFF00"/>
                </a:solidFill>
                <a:cs typeface="Times New Roman" panose="02020603050405020304" pitchFamily="18" charset="0"/>
              </a:rPr>
              <a:t>After 3</a:t>
            </a:r>
            <a:r>
              <a:rPr lang="en-US" sz="2800" baseline="30000" dirty="0" smtClean="0">
                <a:solidFill>
                  <a:srgbClr val="FFFF00"/>
                </a:solidFill>
                <a:cs typeface="Times New Roman" panose="02020603050405020304" pitchFamily="18" charset="0"/>
              </a:rPr>
              <a:t>rd</a:t>
            </a:r>
            <a:r>
              <a:rPr lang="en-US" sz="2800" dirty="0" smtClean="0">
                <a:solidFill>
                  <a:srgbClr val="FFFF00"/>
                </a:solidFill>
                <a:cs typeface="Times New Roman" panose="02020603050405020304" pitchFamily="18" charset="0"/>
              </a:rPr>
              <a:t> operation we have </a:t>
            </a:r>
            <a:r>
              <a:rPr lang="en-US" sz="2800" dirty="0" err="1" smtClean="0">
                <a:solidFill>
                  <a:srgbClr val="FFFF00"/>
                </a:solidFill>
                <a:cs typeface="Times New Roman" panose="02020603050405020304" pitchFamily="18" charset="0"/>
              </a:rPr>
              <a:t>suprising</a:t>
            </a:r>
            <a:r>
              <a:rPr lang="en-US" sz="2800" dirty="0" smtClean="0">
                <a:solidFill>
                  <a:srgbClr val="FFFF00"/>
                </a:solidFill>
                <a:cs typeface="Times New Roman" panose="02020603050405020304" pitchFamily="18" charset="0"/>
              </a:rPr>
              <a:t> report of a pathological examination:</a:t>
            </a:r>
            <a:br>
              <a:rPr lang="en-US" sz="2800" dirty="0" smtClean="0">
                <a:solidFill>
                  <a:srgbClr val="FFFF00"/>
                </a:solidFill>
                <a:cs typeface="Times New Roman" panose="02020603050405020304" pitchFamily="18" charset="0"/>
              </a:rPr>
            </a:br>
            <a:r>
              <a:rPr lang="en-US" sz="2800" dirty="0" smtClean="0">
                <a:solidFill>
                  <a:srgbClr val="FFFF00"/>
                </a:solidFill>
                <a:cs typeface="Times New Roman" panose="02020603050405020304" pitchFamily="18" charset="0"/>
              </a:rPr>
              <a:t>(</a:t>
            </a:r>
            <a:r>
              <a:rPr lang="en-US" sz="2800" dirty="0" err="1">
                <a:solidFill>
                  <a:srgbClr val="FFFF00"/>
                </a:solidFill>
                <a:cs typeface="Times New Roman" panose="02020603050405020304" pitchFamily="18" charset="0"/>
              </a:rPr>
              <a:t>F</a:t>
            </a:r>
            <a:r>
              <a:rPr lang="en-US" sz="2800" dirty="0" err="1" smtClean="0">
                <a:solidFill>
                  <a:srgbClr val="FFFF00"/>
                </a:solidFill>
                <a:cs typeface="Times New Roman" panose="02020603050405020304" pitchFamily="18" charset="0"/>
              </a:rPr>
              <a:t>arvardin</a:t>
            </a:r>
            <a:r>
              <a:rPr lang="en-US" sz="2800" dirty="0" smtClean="0">
                <a:solidFill>
                  <a:srgbClr val="FFFF00"/>
                </a:solidFill>
                <a:cs typeface="Times New Roman" panose="02020603050405020304" pitchFamily="18" charset="0"/>
              </a:rPr>
              <a:t> 99)</a:t>
            </a:r>
            <a:br>
              <a:rPr lang="en-US" sz="2800" dirty="0" smtClean="0">
                <a:solidFill>
                  <a:srgbClr val="FFFF00"/>
                </a:solidFill>
                <a:cs typeface="Times New Roman" panose="02020603050405020304" pitchFamily="18" charset="0"/>
              </a:rPr>
            </a:br>
            <a:r>
              <a:rPr lang="en-US" sz="2800" dirty="0" smtClean="0">
                <a:solidFill>
                  <a:srgbClr val="FFFF00"/>
                </a:solidFill>
                <a:cs typeface="Times New Roman" panose="02020603050405020304" pitchFamily="18" charset="0"/>
              </a:rPr>
              <a:t/>
            </a:r>
            <a:br>
              <a:rPr lang="en-US" sz="2800" dirty="0" smtClean="0">
                <a:solidFill>
                  <a:srgbClr val="FFFF00"/>
                </a:solidFill>
                <a:cs typeface="Times New Roman" panose="02020603050405020304" pitchFamily="18" charset="0"/>
              </a:rPr>
            </a:br>
            <a:r>
              <a:rPr lang="en-US" sz="2800" dirty="0" smtClean="0">
                <a:solidFill>
                  <a:srgbClr val="FFFF00"/>
                </a:solidFill>
                <a:cs typeface="Times New Roman" panose="02020603050405020304" pitchFamily="18" charset="0"/>
              </a:rPr>
              <a:t/>
            </a:r>
            <a:br>
              <a:rPr lang="en-US" sz="2800" dirty="0" smtClean="0">
                <a:solidFill>
                  <a:srgbClr val="FFFF00"/>
                </a:solidFill>
                <a:cs typeface="Times New Roman" panose="02020603050405020304" pitchFamily="18" charset="0"/>
              </a:rPr>
            </a:br>
            <a:r>
              <a:rPr lang="en-US" sz="2800" dirty="0" smtClean="0">
                <a:solidFill>
                  <a:srgbClr val="FFFF00"/>
                </a:solidFill>
                <a:cs typeface="Times New Roman" panose="02020603050405020304" pitchFamily="18" charset="0"/>
              </a:rPr>
              <a:t>Chromogranin : Strong diffuse +</a:t>
            </a:r>
            <a:br>
              <a:rPr lang="en-US" sz="2800" dirty="0" smtClean="0">
                <a:solidFill>
                  <a:srgbClr val="FFFF00"/>
                </a:solidFill>
                <a:cs typeface="Times New Roman" panose="02020603050405020304" pitchFamily="18" charset="0"/>
              </a:rPr>
            </a:br>
            <a:r>
              <a:rPr lang="en-US" sz="2800" dirty="0" err="1" smtClean="0">
                <a:solidFill>
                  <a:srgbClr val="FFFF00"/>
                </a:solidFill>
                <a:cs typeface="Times New Roman" panose="02020603050405020304" pitchFamily="18" charset="0"/>
              </a:rPr>
              <a:t>Synaptophysin</a:t>
            </a:r>
            <a:r>
              <a:rPr lang="en-US" sz="2800" dirty="0" smtClean="0">
                <a:solidFill>
                  <a:srgbClr val="FFFF00"/>
                </a:solidFill>
                <a:cs typeface="Times New Roman" panose="02020603050405020304" pitchFamily="18" charset="0"/>
              </a:rPr>
              <a:t> : Strong </a:t>
            </a:r>
            <a:r>
              <a:rPr lang="en-US" sz="2800" dirty="0">
                <a:solidFill>
                  <a:srgbClr val="FFFF00"/>
                </a:solidFill>
                <a:cs typeface="Times New Roman" panose="02020603050405020304" pitchFamily="18" charset="0"/>
              </a:rPr>
              <a:t>diffuse </a:t>
            </a:r>
            <a:r>
              <a:rPr lang="en-US" sz="2800" dirty="0" smtClean="0">
                <a:solidFill>
                  <a:srgbClr val="FFFF00"/>
                </a:solidFill>
                <a:cs typeface="Times New Roman" panose="02020603050405020304" pitchFamily="18" charset="0"/>
              </a:rPr>
              <a:t>+</a:t>
            </a:r>
            <a:br>
              <a:rPr lang="en-US" sz="2800" dirty="0" smtClean="0">
                <a:solidFill>
                  <a:srgbClr val="FFFF00"/>
                </a:solidFill>
                <a:cs typeface="Times New Roman" panose="02020603050405020304" pitchFamily="18" charset="0"/>
              </a:rPr>
            </a:br>
            <a:r>
              <a:rPr lang="en-US" sz="2800" u="sng" dirty="0" smtClean="0">
                <a:solidFill>
                  <a:srgbClr val="FFFF00"/>
                </a:solidFill>
                <a:cs typeface="Times New Roman" panose="02020603050405020304" pitchFamily="18" charset="0"/>
              </a:rPr>
              <a:t>Calcitonin : Strong </a:t>
            </a:r>
            <a:r>
              <a:rPr lang="en-US" sz="2800" u="sng" dirty="0">
                <a:solidFill>
                  <a:srgbClr val="FFFF00"/>
                </a:solidFill>
                <a:cs typeface="Times New Roman" panose="02020603050405020304" pitchFamily="18" charset="0"/>
              </a:rPr>
              <a:t>diffuse </a:t>
            </a:r>
            <a:r>
              <a:rPr lang="en-US" sz="2800" u="sng" dirty="0" smtClean="0">
                <a:solidFill>
                  <a:srgbClr val="FFFF00"/>
                </a:solidFill>
                <a:cs typeface="Times New Roman" panose="02020603050405020304" pitchFamily="18" charset="0"/>
              </a:rPr>
              <a:t>+</a:t>
            </a:r>
            <a:br>
              <a:rPr lang="en-US" sz="2800" u="sng" dirty="0" smtClean="0">
                <a:solidFill>
                  <a:srgbClr val="FFFF00"/>
                </a:solidFill>
                <a:cs typeface="Times New Roman" panose="02020603050405020304" pitchFamily="18" charset="0"/>
              </a:rPr>
            </a:br>
            <a:r>
              <a:rPr lang="en-US" sz="2800" dirty="0" smtClean="0">
                <a:solidFill>
                  <a:srgbClr val="FFFF00"/>
                </a:solidFill>
                <a:cs typeface="Times New Roman" panose="02020603050405020304" pitchFamily="18" charset="0"/>
              </a:rPr>
              <a:t>CEA : -</a:t>
            </a:r>
            <a:br>
              <a:rPr lang="en-US" sz="2800" dirty="0" smtClean="0">
                <a:solidFill>
                  <a:srgbClr val="FFFF00"/>
                </a:solidFill>
                <a:cs typeface="Times New Roman" panose="02020603050405020304" pitchFamily="18" charset="0"/>
              </a:rPr>
            </a:br>
            <a:r>
              <a:rPr lang="en-US" sz="2800" dirty="0" err="1" smtClean="0">
                <a:solidFill>
                  <a:srgbClr val="FFFF00"/>
                </a:solidFill>
                <a:cs typeface="Times New Roman" panose="02020603050405020304" pitchFamily="18" charset="0"/>
              </a:rPr>
              <a:t>Tg</a:t>
            </a:r>
            <a:r>
              <a:rPr lang="en-US" sz="2800" dirty="0" smtClean="0">
                <a:solidFill>
                  <a:srgbClr val="FFFF00"/>
                </a:solidFill>
                <a:cs typeface="Times New Roman" panose="02020603050405020304" pitchFamily="18" charset="0"/>
              </a:rPr>
              <a:t> : + (?)</a:t>
            </a:r>
            <a:br>
              <a:rPr lang="en-US" sz="2800" dirty="0" smtClean="0">
                <a:solidFill>
                  <a:srgbClr val="FFFF00"/>
                </a:solidFill>
                <a:cs typeface="Times New Roman" panose="02020603050405020304" pitchFamily="18" charset="0"/>
              </a:rPr>
            </a:br>
            <a:r>
              <a:rPr lang="en-US" sz="2800" dirty="0" smtClean="0">
                <a:solidFill>
                  <a:srgbClr val="FFFF00"/>
                </a:solidFill>
                <a:cs typeface="Times New Roman" panose="02020603050405020304" pitchFamily="18" charset="0"/>
              </a:rPr>
              <a:t/>
            </a:r>
            <a:br>
              <a:rPr lang="en-US" sz="2800" dirty="0" smtClean="0">
                <a:solidFill>
                  <a:srgbClr val="FFFF00"/>
                </a:solidFill>
                <a:cs typeface="Times New Roman" panose="02020603050405020304" pitchFamily="18" charset="0"/>
              </a:rPr>
            </a:br>
            <a:r>
              <a:rPr lang="en-US" sz="2800" dirty="0" err="1" smtClean="0">
                <a:solidFill>
                  <a:srgbClr val="FFFF00"/>
                </a:solidFill>
                <a:cs typeface="Times New Roman" panose="02020603050405020304" pitchFamily="18" charset="0"/>
              </a:rPr>
              <a:t>Dx</a:t>
            </a:r>
            <a:r>
              <a:rPr lang="en-US" sz="2800" dirty="0">
                <a:solidFill>
                  <a:srgbClr val="FFFF00"/>
                </a:solidFill>
                <a:cs typeface="Times New Roman" panose="02020603050405020304" pitchFamily="18" charset="0"/>
              </a:rPr>
              <a:t> </a:t>
            </a:r>
            <a:r>
              <a:rPr lang="en-US" sz="2800" dirty="0" smtClean="0">
                <a:solidFill>
                  <a:srgbClr val="FFFF00"/>
                </a:solidFill>
                <a:cs typeface="Times New Roman" panose="02020603050405020304" pitchFamily="18" charset="0"/>
              </a:rPr>
              <a:t>: </a:t>
            </a:r>
            <a:r>
              <a:rPr lang="en-US" sz="3200" dirty="0" smtClean="0">
                <a:solidFill>
                  <a:srgbClr val="FFFF00"/>
                </a:solidFill>
                <a:cs typeface="Times New Roman" panose="02020603050405020304" pitchFamily="18" charset="0"/>
              </a:rPr>
              <a:t>Medullary thyroid carcinoma</a:t>
            </a:r>
            <a:r>
              <a:rPr lang="en-US" sz="2800" dirty="0" smtClean="0">
                <a:solidFill>
                  <a:srgbClr val="FFFF00"/>
                </a:solidFill>
                <a:cs typeface="Times New Roman" panose="02020603050405020304" pitchFamily="18" charset="0"/>
              </a:rPr>
              <a:t/>
            </a:r>
            <a:br>
              <a:rPr lang="en-US" sz="2800" dirty="0" smtClean="0">
                <a:solidFill>
                  <a:srgbClr val="FFFF00"/>
                </a:solidFill>
                <a:cs typeface="Times New Roman" panose="02020603050405020304" pitchFamily="18" charset="0"/>
              </a:rPr>
            </a:br>
            <a:endParaRPr lang="en-US" sz="2800" dirty="0">
              <a:solidFill>
                <a:srgbClr val="FFFF00"/>
              </a:solidFill>
              <a:cs typeface="Times New Roman" panose="02020603050405020304" pitchFamily="18" charset="0"/>
            </a:endParaRPr>
          </a:p>
        </p:txBody>
      </p:sp>
      <p:sp>
        <p:nvSpPr>
          <p:cNvPr id="3" name="Rectangle 2"/>
          <p:cNvSpPr/>
          <p:nvPr/>
        </p:nvSpPr>
        <p:spPr>
          <a:xfrm>
            <a:off x="207818" y="180112"/>
            <a:ext cx="3687228" cy="584775"/>
          </a:xfrm>
          <a:prstGeom prst="rect">
            <a:avLst/>
          </a:prstGeom>
        </p:spPr>
        <p:txBody>
          <a:bodyPr wrap="none">
            <a:spAutoFit/>
          </a:bodyPr>
          <a:lstStyle/>
          <a:p>
            <a:r>
              <a:rPr lang="en-US" sz="3200" i="1" dirty="0" smtClean="0">
                <a:solidFill>
                  <a:srgbClr val="FFFF00"/>
                </a:solidFill>
                <a:latin typeface="Times New Roman" panose="02020603050405020304" pitchFamily="18" charset="0"/>
                <a:cs typeface="Times New Roman" panose="02020603050405020304" pitchFamily="18" charset="0"/>
              </a:rPr>
              <a:t>DIAGNOSIS       ???</a:t>
            </a:r>
            <a:r>
              <a:rPr lang="en-US" sz="2000" b="1" dirty="0" smtClean="0"/>
              <a:t> </a:t>
            </a:r>
            <a:endParaRPr lang="en-US" sz="2000" b="1" dirty="0"/>
          </a:p>
        </p:txBody>
      </p:sp>
    </p:spTree>
    <p:extLst>
      <p:ext uri="{BB962C8B-B14F-4D97-AF65-F5344CB8AC3E}">
        <p14:creationId xmlns:p14="http://schemas.microsoft.com/office/powerpoint/2010/main" val="794550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pic>
        <p:nvPicPr>
          <p:cNvPr id="2" name="Content Placeholder 1"/>
          <p:cNvPicPr>
            <a:picLocks noGrp="1" noChangeAspect="1"/>
          </p:cNvPicPr>
          <p:nvPr>
            <p:ph idx="1"/>
          </p:nvPr>
        </p:nvPicPr>
        <p:blipFill>
          <a:blip r:embed="rId2"/>
          <a:stretch>
            <a:fillRect/>
          </a:stretch>
        </p:blipFill>
        <p:spPr>
          <a:xfrm>
            <a:off x="681037" y="970103"/>
            <a:ext cx="10829925" cy="3209925"/>
          </a:xfrm>
          <a:prstGeom prst="rect">
            <a:avLst/>
          </a:prstGeom>
          <a:ln>
            <a:noFill/>
          </a:ln>
          <a:effectLst>
            <a:softEdge rad="112500"/>
          </a:effectLst>
        </p:spPr>
      </p:pic>
      <p:sp>
        <p:nvSpPr>
          <p:cNvPr id="3" name="Rectangle 2"/>
          <p:cNvSpPr/>
          <p:nvPr/>
        </p:nvSpPr>
        <p:spPr>
          <a:xfrm>
            <a:off x="554181" y="4824673"/>
            <a:ext cx="11776364" cy="13542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Corresponding author: </a:t>
            </a:r>
            <a:r>
              <a:rPr kumimoji="0" lang="en-US" sz="1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Ozgur</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Mete, MD, FRCPC, Department of Pathology, University Health Network, 200 Elizabeth St, 11th </a:t>
            </a:r>
            <a:r>
              <a:rPr kumimoji="0" lang="en-US" sz="1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Fl</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Toronto</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ON M5G 2C4, Canada; Fax: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Received</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June 19, 2016; Accepted: June 27,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Published online Month 00, </a:t>
            </a: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2016</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in Wiley Online </a:t>
            </a:r>
            <a:r>
              <a:rPr kumimoji="0" lang="en-US" sz="1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Library</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0708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pic>
        <p:nvPicPr>
          <p:cNvPr id="8" name="Picture 7"/>
          <p:cNvPicPr>
            <a:picLocks noChangeAspect="1"/>
          </p:cNvPicPr>
          <p:nvPr/>
        </p:nvPicPr>
        <p:blipFill>
          <a:blip r:embed="rId2"/>
          <a:stretch>
            <a:fillRect/>
          </a:stretch>
        </p:blipFill>
        <p:spPr>
          <a:xfrm>
            <a:off x="2715490" y="103746"/>
            <a:ext cx="6000317" cy="6565053"/>
          </a:xfrm>
          <a:prstGeom prst="rect">
            <a:avLst/>
          </a:prstGeom>
        </p:spPr>
      </p:pic>
    </p:spTree>
    <p:extLst>
      <p:ext uri="{BB962C8B-B14F-4D97-AF65-F5344CB8AC3E}">
        <p14:creationId xmlns:p14="http://schemas.microsoft.com/office/powerpoint/2010/main" val="677282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4909" y="472400"/>
            <a:ext cx="11001099" cy="4791467"/>
          </a:xfrm>
          <a:prstGeom prst="rect">
            <a:avLst/>
          </a:prstGeom>
          <a:ln>
            <a:noFill/>
          </a:ln>
          <a:effectLst>
            <a:outerShdw blurRad="190500" algn="tl" rotWithShape="0">
              <a:srgbClr val="000000">
                <a:alpha val="70000"/>
              </a:srgbClr>
            </a:outerShdw>
          </a:effectLst>
        </p:spPr>
      </p:pic>
      <p:sp>
        <p:nvSpPr>
          <p:cNvPr id="5" name="Rectangle 4"/>
          <p:cNvSpPr/>
          <p:nvPr/>
        </p:nvSpPr>
        <p:spPr>
          <a:xfrm>
            <a:off x="484909" y="5749635"/>
            <a:ext cx="11388142" cy="53091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Department of Laboratory Medicine and Pathobiology, Faculty of Medicine, University of Toronto, Toronto, ON, </a:t>
            </a:r>
            <a:r>
              <a:rPr kumimoji="0" lang="en-US" sz="1800" b="0" i="0" u="none" strike="noStrike" kern="1200" cap="none" spc="0" normalizeH="0" baseline="0" noProof="0" dirty="0">
                <a:ln>
                  <a:noFill/>
                </a:ln>
                <a:solidFill>
                  <a:srgbClr val="FFFF00"/>
                </a:solidFill>
                <a:effectLst/>
                <a:uLnTx/>
                <a:uFillTx/>
                <a:latin typeface="Century Gothic" panose="020B0502020202020204"/>
                <a:ea typeface="+mn-ea"/>
                <a:cs typeface="+mn-cs"/>
              </a:rPr>
              <a:t>Canada</a:t>
            </a: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US"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p:txBody>
      </p:sp>
      <p:sp>
        <p:nvSpPr>
          <p:cNvPr id="2" name="Oval 1"/>
          <p:cNvSpPr/>
          <p:nvPr/>
        </p:nvSpPr>
        <p:spPr>
          <a:xfrm>
            <a:off x="4045380" y="4516582"/>
            <a:ext cx="2133600" cy="498763"/>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849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77407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0944" y="902128"/>
            <a:ext cx="11748655" cy="4805945"/>
          </a:xfrm>
        </p:spPr>
        <p:txBody>
          <a:bodyPr/>
          <a:lstStyle/>
          <a:p>
            <a:r>
              <a:rPr lang="en-US" sz="2400" dirty="0">
                <a:solidFill>
                  <a:srgbClr val="FFFF00"/>
                </a:solidFill>
              </a:rPr>
              <a:t>C</a:t>
            </a:r>
            <a:r>
              <a:rPr lang="en-US" sz="2400" dirty="0" smtClean="0">
                <a:solidFill>
                  <a:srgbClr val="FFFF00"/>
                </a:solidFill>
              </a:rPr>
              <a:t>ase </a:t>
            </a:r>
            <a:r>
              <a:rPr lang="en-US" sz="2400" dirty="0">
                <a:solidFill>
                  <a:srgbClr val="FFFF00"/>
                </a:solidFill>
              </a:rPr>
              <a:t>History </a:t>
            </a:r>
            <a:r>
              <a:rPr lang="en-US" sz="2400" dirty="0" smtClean="0">
                <a:solidFill>
                  <a:srgbClr val="FFFF00"/>
                </a:solidFill>
              </a:rPr>
              <a:t>:</a:t>
            </a:r>
            <a:r>
              <a:rPr lang="en-US" sz="2400" dirty="0" smtClean="0"/>
              <a:t/>
            </a:r>
            <a:br>
              <a:rPr lang="en-US" sz="2400" dirty="0" smtClean="0"/>
            </a:br>
            <a:r>
              <a:rPr lang="en-US" sz="2400" dirty="0" smtClean="0"/>
              <a:t/>
            </a:r>
            <a:br>
              <a:rPr lang="en-US" sz="2400" dirty="0" smtClean="0"/>
            </a:br>
            <a:r>
              <a:rPr lang="en-US" sz="2400" dirty="0" smtClean="0"/>
              <a:t>A </a:t>
            </a:r>
            <a:r>
              <a:rPr lang="en-US" sz="2400" dirty="0"/>
              <a:t>59-year-old man with primary hyperparathyroidism </a:t>
            </a:r>
            <a:r>
              <a:rPr lang="en-US" sz="2400" dirty="0" smtClean="0"/>
              <a:t/>
            </a:r>
            <a:br>
              <a:rPr lang="en-US" sz="2400" dirty="0" smtClean="0"/>
            </a:br>
            <a:r>
              <a:rPr lang="en-US" sz="2400" dirty="0" smtClean="0"/>
              <a:t>(</a:t>
            </a:r>
            <a:r>
              <a:rPr lang="en-US" sz="2400" dirty="0"/>
              <a:t>PTH 76 </a:t>
            </a:r>
            <a:r>
              <a:rPr lang="en-US" sz="2400" dirty="0" err="1"/>
              <a:t>pmol</a:t>
            </a:r>
            <a:r>
              <a:rPr lang="en-US" sz="2400" dirty="0"/>
              <a:t>/L, normal </a:t>
            </a:r>
            <a:r>
              <a:rPr lang="en-US" sz="2400" dirty="0" smtClean="0"/>
              <a:t>2–9) - hypercalcemia </a:t>
            </a:r>
            <a:r>
              <a:rPr lang="en-US" sz="2400" dirty="0"/>
              <a:t>(3.4 </a:t>
            </a:r>
            <a:r>
              <a:rPr lang="en-US" sz="2400" dirty="0" err="1"/>
              <a:t>mmol</a:t>
            </a:r>
            <a:r>
              <a:rPr lang="en-US" sz="2400" dirty="0"/>
              <a:t>/L, normal </a:t>
            </a:r>
            <a:r>
              <a:rPr lang="en-US" sz="2400" dirty="0" smtClean="0"/>
              <a:t>2.15–2.55) </a:t>
            </a:r>
            <a:br>
              <a:rPr lang="en-US" sz="2400" dirty="0" smtClean="0"/>
            </a:br>
            <a:r>
              <a:rPr lang="en-US" sz="2400" dirty="0" smtClean="0"/>
              <a:t/>
            </a:r>
            <a:br>
              <a:rPr lang="en-US" sz="2400" dirty="0" smtClean="0"/>
            </a:br>
            <a:r>
              <a:rPr lang="en-US" sz="2400" dirty="0" smtClean="0"/>
              <a:t>CT &amp; </a:t>
            </a:r>
            <a:r>
              <a:rPr lang="en-US" sz="2400" dirty="0" err="1" smtClean="0"/>
              <a:t>Sestamibi</a:t>
            </a:r>
            <a:r>
              <a:rPr lang="en-US" sz="2400" dirty="0" smtClean="0"/>
              <a:t> scan: localized </a:t>
            </a:r>
            <a:r>
              <a:rPr lang="en-US" sz="2400" dirty="0">
                <a:solidFill>
                  <a:srgbClr val="FFFF00"/>
                </a:solidFill>
              </a:rPr>
              <a:t>left thyroid </a:t>
            </a:r>
            <a:r>
              <a:rPr lang="en-US" sz="2400" dirty="0" smtClean="0">
                <a:solidFill>
                  <a:srgbClr val="FFFF00"/>
                </a:solidFill>
              </a:rPr>
              <a:t>neck mass</a:t>
            </a:r>
            <a:r>
              <a:rPr lang="en-US" sz="2400" dirty="0" smtClean="0"/>
              <a:t/>
            </a:r>
            <a:br>
              <a:rPr lang="en-US" sz="2400" dirty="0" smtClean="0"/>
            </a:br>
            <a:r>
              <a:rPr lang="en-US" sz="2400" dirty="0"/>
              <a:t/>
            </a:r>
            <a:br>
              <a:rPr lang="en-US" sz="2400" dirty="0"/>
            </a:br>
            <a:r>
              <a:rPr lang="en-US" sz="2400" dirty="0" smtClean="0"/>
              <a:t>Intraoperatively</a:t>
            </a:r>
            <a:r>
              <a:rPr lang="en-US" sz="2400" dirty="0"/>
              <a:t>, 2 cm </a:t>
            </a:r>
            <a:r>
              <a:rPr lang="en-US" sz="2400" dirty="0" smtClean="0"/>
              <a:t>mass attached </a:t>
            </a:r>
            <a:r>
              <a:rPr lang="en-US" sz="2400" dirty="0"/>
              <a:t>to </a:t>
            </a:r>
            <a:r>
              <a:rPr lang="en-US" sz="2400" dirty="0" smtClean="0"/>
              <a:t>inferior </a:t>
            </a:r>
            <a:r>
              <a:rPr lang="en-US" sz="2400" dirty="0"/>
              <a:t>aspect of </a:t>
            </a:r>
            <a:r>
              <a:rPr lang="en-US" sz="2400" dirty="0" smtClean="0"/>
              <a:t>left </a:t>
            </a:r>
            <a:r>
              <a:rPr lang="en-US" sz="2400" dirty="0"/>
              <a:t>thyroid </a:t>
            </a:r>
            <a:r>
              <a:rPr lang="en-US" sz="2400" dirty="0" smtClean="0"/>
              <a:t>lobe:</a:t>
            </a:r>
            <a:br>
              <a:rPr lang="en-US" sz="2400" dirty="0" smtClean="0"/>
            </a:br>
            <a:r>
              <a:rPr lang="en-US" sz="2400" dirty="0" smtClean="0">
                <a:solidFill>
                  <a:srgbClr val="FFFF00"/>
                </a:solidFill>
              </a:rPr>
              <a:t>En </a:t>
            </a:r>
            <a:r>
              <a:rPr lang="en-US" sz="2400" dirty="0">
                <a:solidFill>
                  <a:srgbClr val="FFFF00"/>
                </a:solidFill>
              </a:rPr>
              <a:t>bloc resection of </a:t>
            </a:r>
            <a:r>
              <a:rPr lang="en-US" sz="2400" dirty="0" smtClean="0">
                <a:solidFill>
                  <a:srgbClr val="FFFF00"/>
                </a:solidFill>
              </a:rPr>
              <a:t>mass </a:t>
            </a:r>
            <a:r>
              <a:rPr lang="en-US" sz="2400" dirty="0">
                <a:solidFill>
                  <a:srgbClr val="FFFF00"/>
                </a:solidFill>
              </a:rPr>
              <a:t>with </a:t>
            </a:r>
            <a:r>
              <a:rPr lang="en-US" sz="2400" dirty="0" smtClean="0">
                <a:solidFill>
                  <a:srgbClr val="FFFF00"/>
                </a:solidFill>
              </a:rPr>
              <a:t>left lobe </a:t>
            </a:r>
            <a:r>
              <a:rPr lang="en-US" sz="2400" dirty="0" smtClean="0"/>
              <a:t>+ </a:t>
            </a:r>
            <a:r>
              <a:rPr lang="en-US" sz="2400" dirty="0" smtClean="0">
                <a:solidFill>
                  <a:srgbClr val="FFFF00"/>
                </a:solidFill>
              </a:rPr>
              <a:t>Right </a:t>
            </a:r>
            <a:r>
              <a:rPr lang="en-US" sz="2400" dirty="0" err="1">
                <a:solidFill>
                  <a:srgbClr val="FFFF00"/>
                </a:solidFill>
              </a:rPr>
              <a:t>hemithyroidectomy</a:t>
            </a:r>
            <a:r>
              <a:rPr lang="en-US" sz="2400" dirty="0">
                <a:solidFill>
                  <a:srgbClr val="FFFF00"/>
                </a:solidFill>
              </a:rPr>
              <a:t> for nodular goiter</a:t>
            </a:r>
            <a:r>
              <a:rPr lang="en-US" sz="2400" dirty="0" smtClean="0"/>
              <a:t>.</a:t>
            </a:r>
            <a:br>
              <a:rPr lang="en-US" sz="2400" dirty="0" smtClean="0"/>
            </a:br>
            <a:r>
              <a:rPr lang="en-US" sz="2400" dirty="0"/>
              <a:t/>
            </a:r>
            <a:br>
              <a:rPr lang="en-US" sz="2400" dirty="0"/>
            </a:br>
            <a:r>
              <a:rPr lang="en-US" sz="2400" dirty="0" smtClean="0"/>
              <a:t> Post op : </a:t>
            </a:r>
            <a:r>
              <a:rPr lang="en-US" sz="2400" dirty="0" smtClean="0">
                <a:solidFill>
                  <a:srgbClr val="FFFF00"/>
                </a:solidFill>
              </a:rPr>
              <a:t>PTH have significantly dropped </a:t>
            </a:r>
            <a:r>
              <a:rPr lang="en-US" sz="2400" dirty="0" smtClean="0"/>
              <a:t>(5.6 </a:t>
            </a:r>
            <a:r>
              <a:rPr lang="en-US" sz="2400" dirty="0" err="1" smtClean="0"/>
              <a:t>pmol</a:t>
            </a:r>
            <a:r>
              <a:rPr lang="en-US" sz="2400" dirty="0" smtClean="0"/>
              <a:t>/L): supporting </a:t>
            </a:r>
            <a:r>
              <a:rPr lang="en-US" sz="2400" dirty="0" err="1" smtClean="0"/>
              <a:t>uniglandular</a:t>
            </a:r>
            <a:r>
              <a:rPr lang="en-US" sz="2400" dirty="0" smtClean="0"/>
              <a:t> source</a:t>
            </a:r>
            <a:endParaRPr lang="en-US" sz="2400" dirty="0">
              <a:cs typeface="Times New Roman" panose="02020603050405020304" pitchFamily="18" charset="0"/>
            </a:endParaRPr>
          </a:p>
        </p:txBody>
      </p:sp>
    </p:spTree>
    <p:extLst>
      <p:ext uri="{BB962C8B-B14F-4D97-AF65-F5344CB8AC3E}">
        <p14:creationId xmlns:p14="http://schemas.microsoft.com/office/powerpoint/2010/main" val="1715457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3236" y="1998194"/>
            <a:ext cx="4433455" cy="2909453"/>
          </a:xfrm>
        </p:spPr>
        <p:txBody>
          <a:bodyPr/>
          <a:lstStyle/>
          <a:p>
            <a:r>
              <a:rPr lang="en-US" sz="2000" dirty="0" smtClean="0"/>
              <a:t>C-cell hyperplasia</a:t>
            </a:r>
            <a:br>
              <a:rPr lang="en-US" sz="2000" dirty="0" smtClean="0"/>
            </a:br>
            <a:r>
              <a:rPr lang="en-US" sz="2000" dirty="0" smtClean="0"/>
              <a:t>Both </a:t>
            </a:r>
            <a:r>
              <a:rPr lang="en-US" sz="2000" dirty="0"/>
              <a:t>thyroid </a:t>
            </a:r>
            <a:r>
              <a:rPr lang="en-US" sz="2000" dirty="0" smtClean="0"/>
              <a:t>lobes</a:t>
            </a:r>
            <a:br>
              <a:rPr lang="en-US" sz="2000" dirty="0" smtClean="0"/>
            </a:br>
            <a:r>
              <a:rPr lang="en-US" sz="2000" dirty="0" smtClean="0"/>
              <a:t/>
            </a:r>
            <a:br>
              <a:rPr lang="en-US" sz="2000" dirty="0" smtClean="0"/>
            </a:br>
            <a:r>
              <a:rPr lang="en-US" sz="2000" dirty="0" smtClean="0"/>
              <a:t>Calcitonin IHC confirmed :</a:t>
            </a:r>
            <a:br>
              <a:rPr lang="en-US" sz="2000" dirty="0" smtClean="0"/>
            </a:br>
            <a:r>
              <a:rPr lang="en-US" sz="2000" dirty="0" smtClean="0"/>
              <a:t> C-cell </a:t>
            </a:r>
            <a:r>
              <a:rPr lang="en-US" sz="2000" dirty="0"/>
              <a:t>hyperplasia </a:t>
            </a:r>
            <a:r>
              <a:rPr lang="en-US" sz="2000" dirty="0" smtClean="0"/>
              <a:t/>
            </a:r>
            <a:br>
              <a:rPr lang="en-US" sz="2000" dirty="0" smtClean="0"/>
            </a:br>
            <a:r>
              <a:rPr lang="en-US" sz="2000" dirty="0" smtClean="0"/>
              <a:t/>
            </a:r>
            <a:br>
              <a:rPr lang="en-US" sz="2000" dirty="0" smtClean="0"/>
            </a:br>
            <a:r>
              <a:rPr lang="en-US" sz="2000" dirty="0" smtClean="0"/>
              <a:t> </a:t>
            </a:r>
            <a:endParaRPr lang="en-US" sz="20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79273" y="184101"/>
            <a:ext cx="7439892" cy="6537638"/>
          </a:xfrm>
          <a:prstGeom prst="rect">
            <a:avLst/>
          </a:prstGeom>
        </p:spPr>
      </p:pic>
    </p:spTree>
    <p:extLst>
      <p:ext uri="{BB962C8B-B14F-4D97-AF65-F5344CB8AC3E}">
        <p14:creationId xmlns:p14="http://schemas.microsoft.com/office/powerpoint/2010/main" val="2102096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737" y="139335"/>
            <a:ext cx="5913954" cy="5277792"/>
          </a:xfrm>
          <a:prstGeom prst="rect">
            <a:avLst/>
          </a:prstGeom>
        </p:spPr>
      </p:pic>
      <p:pic>
        <p:nvPicPr>
          <p:cNvPr id="5" name="Picture 4"/>
          <p:cNvPicPr>
            <a:picLocks noChangeAspect="1"/>
          </p:cNvPicPr>
          <p:nvPr/>
        </p:nvPicPr>
        <p:blipFill>
          <a:blip r:embed="rId3"/>
          <a:stretch>
            <a:fillRect/>
          </a:stretch>
        </p:blipFill>
        <p:spPr>
          <a:xfrm>
            <a:off x="6522082" y="838510"/>
            <a:ext cx="5556739" cy="2278764"/>
          </a:xfrm>
          <a:prstGeom prst="rect">
            <a:avLst/>
          </a:prstGeom>
        </p:spPr>
      </p:pic>
      <p:sp>
        <p:nvSpPr>
          <p:cNvPr id="2" name="Title 1"/>
          <p:cNvSpPr>
            <a:spLocks noGrp="1"/>
          </p:cNvSpPr>
          <p:nvPr>
            <p:ph type="ctrTitle"/>
          </p:nvPr>
        </p:nvSpPr>
        <p:spPr>
          <a:xfrm>
            <a:off x="306737" y="5195454"/>
            <a:ext cx="11679639" cy="1662545"/>
          </a:xfrm>
        </p:spPr>
        <p:txBody>
          <a:bodyPr/>
          <a:lstStyle/>
          <a:p>
            <a:r>
              <a:rPr lang="en-US" sz="2000" dirty="0" smtClean="0"/>
              <a:t>locally </a:t>
            </a:r>
            <a:r>
              <a:rPr lang="en-US" sz="2000" dirty="0"/>
              <a:t>invasive nodular </a:t>
            </a:r>
            <a:r>
              <a:rPr lang="en-US" sz="2000" dirty="0" smtClean="0"/>
              <a:t>growth</a:t>
            </a:r>
            <a:br>
              <a:rPr lang="en-US" sz="2000" dirty="0" smtClean="0"/>
            </a:br>
            <a:r>
              <a:rPr lang="en-US" sz="2000" dirty="0" smtClean="0"/>
              <a:t>Epithelial cells: nuclear </a:t>
            </a:r>
            <a:r>
              <a:rPr lang="en-US" sz="2000" dirty="0"/>
              <a:t>enlargement, variable perinuclear </a:t>
            </a:r>
            <a:r>
              <a:rPr lang="en-US" sz="2000" dirty="0" smtClean="0"/>
              <a:t>clearing</a:t>
            </a:r>
            <a:br>
              <a:rPr lang="en-US" sz="2000" dirty="0" smtClean="0"/>
            </a:br>
            <a:r>
              <a:rPr lang="en-US" sz="2000" dirty="0" smtClean="0"/>
              <a:t>Band-forming fibrosis</a:t>
            </a:r>
            <a:br>
              <a:rPr lang="en-US" sz="2000" dirty="0" smtClean="0"/>
            </a:br>
            <a:endParaRPr lang="en-US" sz="1400" dirty="0">
              <a:cs typeface="Times New Roman" panose="02020603050405020304" pitchFamily="18" charset="0"/>
            </a:endParaRPr>
          </a:p>
        </p:txBody>
      </p:sp>
      <p:sp>
        <p:nvSpPr>
          <p:cNvPr id="6" name="Rectangle 5"/>
          <p:cNvSpPr/>
          <p:nvPr/>
        </p:nvSpPr>
        <p:spPr>
          <a:xfrm>
            <a:off x="6522082" y="3698663"/>
            <a:ext cx="154401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Angioinvasion</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220691" y="4047532"/>
            <a:ext cx="6096000" cy="40011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Intravascular </a:t>
            </a: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tumor cells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admixed with </a:t>
            </a:r>
            <a:r>
              <a:rPr kumimoji="0" lang="en-US" sz="2000" b="0"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thrombus</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14081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545" y="983672"/>
            <a:ext cx="12053455" cy="5015346"/>
          </a:xfrm>
        </p:spPr>
        <p:txBody>
          <a:bodyPr/>
          <a:lstStyle/>
          <a:p>
            <a:r>
              <a:rPr lang="en-US" sz="4400" dirty="0" smtClean="0">
                <a:latin typeface="Times New Roman" panose="02020603050405020304" pitchFamily="18" charset="0"/>
                <a:cs typeface="Times New Roman" panose="02020603050405020304" pitchFamily="18" charset="0"/>
              </a:rPr>
              <a:t>1-</a:t>
            </a:r>
            <a:r>
              <a:rPr lang="en-US" sz="4000" i="1" dirty="0" smtClean="0">
                <a:cs typeface="Times New Roman" panose="02020603050405020304" pitchFamily="18" charset="0"/>
              </a:rPr>
              <a:t>Metastatic </a:t>
            </a:r>
            <a:r>
              <a:rPr lang="en-US" sz="4000" i="1" dirty="0">
                <a:cs typeface="Times New Roman" panose="02020603050405020304" pitchFamily="18" charset="0"/>
              </a:rPr>
              <a:t>Parathyroid </a:t>
            </a:r>
            <a:r>
              <a:rPr lang="en-US" sz="4000" i="1" dirty="0" smtClean="0">
                <a:cs typeface="Times New Roman" panose="02020603050405020304" pitchFamily="18" charset="0"/>
              </a:rPr>
              <a:t>Carcinoma +diagnostic pitfall :</a:t>
            </a:r>
            <a:br>
              <a:rPr lang="en-US" sz="4000" i="1" dirty="0" smtClean="0">
                <a:cs typeface="Times New Roman" panose="02020603050405020304" pitchFamily="18" charset="0"/>
              </a:rPr>
            </a:br>
            <a:r>
              <a:rPr lang="en-US" sz="4000" i="1" dirty="0" smtClean="0">
                <a:cs typeface="Times New Roman" panose="02020603050405020304" pitchFamily="18" charset="0"/>
              </a:rPr>
              <a:t>(IHC</a:t>
            </a:r>
            <a:r>
              <a:rPr lang="en-US" sz="4000" i="1" dirty="0">
                <a:cs typeface="Times New Roman" panose="02020603050405020304" pitchFamily="18" charset="0"/>
              </a:rPr>
              <a:t>: </a:t>
            </a:r>
            <a:r>
              <a:rPr lang="en-US" sz="4000" i="1" dirty="0" smtClean="0">
                <a:cs typeface="Times New Roman" panose="02020603050405020304" pitchFamily="18" charset="0"/>
              </a:rPr>
              <a:t>positive calcitonin)</a:t>
            </a:r>
            <a:br>
              <a:rPr lang="en-US" sz="4000" i="1" dirty="0" smtClean="0">
                <a:cs typeface="Times New Roman" panose="02020603050405020304" pitchFamily="18" charset="0"/>
              </a:rPr>
            </a:br>
            <a:r>
              <a:rPr lang="en-US" sz="4000" i="1" dirty="0">
                <a:cs typeface="Times New Roman" panose="02020603050405020304" pitchFamily="18" charset="0"/>
              </a:rPr>
              <a:t/>
            </a:r>
            <a:br>
              <a:rPr lang="en-US" sz="4000" i="1" dirty="0">
                <a:cs typeface="Times New Roman" panose="02020603050405020304" pitchFamily="18" charset="0"/>
              </a:rPr>
            </a:br>
            <a:r>
              <a:rPr lang="en-US" sz="4000" i="1" dirty="0" smtClean="0">
                <a:solidFill>
                  <a:srgbClr val="FFFF00"/>
                </a:solidFill>
                <a:cs typeface="Times New Roman" panose="02020603050405020304" pitchFamily="18" charset="0"/>
              </a:rPr>
              <a:t>V/S</a:t>
            </a:r>
            <a:r>
              <a:rPr lang="en-US" sz="4000" i="1" dirty="0">
                <a:cs typeface="Times New Roman" panose="02020603050405020304" pitchFamily="18" charset="0"/>
              </a:rPr>
              <a:t/>
            </a:r>
            <a:br>
              <a:rPr lang="en-US" sz="4000" i="1" dirty="0">
                <a:cs typeface="Times New Roman" panose="02020603050405020304" pitchFamily="18" charset="0"/>
              </a:rPr>
            </a:br>
            <a:r>
              <a:rPr lang="en-US" sz="4000" i="1" dirty="0">
                <a:cs typeface="Times New Roman" panose="02020603050405020304" pitchFamily="18" charset="0"/>
              </a:rPr>
              <a:t/>
            </a:r>
            <a:br>
              <a:rPr lang="en-US" sz="4000" i="1" dirty="0">
                <a:cs typeface="Times New Roman" panose="02020603050405020304" pitchFamily="18" charset="0"/>
              </a:rPr>
            </a:br>
            <a:r>
              <a:rPr lang="en-US" sz="4000" i="1" dirty="0" smtClean="0">
                <a:cs typeface="Times New Roman" panose="02020603050405020304" pitchFamily="18" charset="0"/>
              </a:rPr>
              <a:t>2-Coexistent Parathyroid carcinoma + MTC +/- PTC </a:t>
            </a:r>
            <a:endParaRPr lang="en-US" sz="4400" i="1" dirty="0">
              <a:cs typeface="Times New Roman" panose="02020603050405020304" pitchFamily="18" charset="0"/>
            </a:endParaRPr>
          </a:p>
        </p:txBody>
      </p:sp>
      <p:sp>
        <p:nvSpPr>
          <p:cNvPr id="3" name="Subtitle 2"/>
          <p:cNvSpPr>
            <a:spLocks noGrp="1"/>
          </p:cNvSpPr>
          <p:nvPr>
            <p:ph type="subTitle" idx="1"/>
          </p:nvPr>
        </p:nvSpPr>
        <p:spPr>
          <a:xfrm>
            <a:off x="2867891" y="522529"/>
            <a:ext cx="6594764" cy="922286"/>
          </a:xfrm>
        </p:spPr>
        <p:txBody>
          <a:bodyPr>
            <a:noAutofit/>
          </a:bodyPr>
          <a:lstStyle/>
          <a:p>
            <a:r>
              <a:rPr lang="en-US" sz="3600" i="1" dirty="0">
                <a:solidFill>
                  <a:srgbClr val="FFFF00"/>
                </a:solidFill>
                <a:latin typeface="Times New Roman" panose="02020603050405020304" pitchFamily="18" charset="0"/>
                <a:cs typeface="Times New Roman" panose="02020603050405020304" pitchFamily="18" charset="0"/>
              </a:rPr>
              <a:t>What are the </a:t>
            </a:r>
            <a:r>
              <a:rPr lang="en-US" sz="3600" i="1" dirty="0" smtClean="0">
                <a:solidFill>
                  <a:srgbClr val="FFFF00"/>
                </a:solidFill>
                <a:latin typeface="Times New Roman" panose="02020603050405020304" pitchFamily="18" charset="0"/>
                <a:cs typeface="Times New Roman" panose="02020603050405020304" pitchFamily="18" charset="0"/>
              </a:rPr>
              <a:t>SENARIOS </a:t>
            </a:r>
            <a:r>
              <a:rPr lang="en-US" sz="3600" i="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1738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8" name="Explosion 1 7"/>
          <p:cNvSpPr/>
          <p:nvPr/>
        </p:nvSpPr>
        <p:spPr>
          <a:xfrm>
            <a:off x="1977279" y="2960451"/>
            <a:ext cx="379828" cy="37407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p:cNvSpPr/>
          <p:nvPr/>
        </p:nvSpPr>
        <p:spPr>
          <a:xfrm>
            <a:off x="966513" y="918118"/>
            <a:ext cx="2401359"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Diffusely + </a:t>
            </a:r>
            <a:r>
              <a:rPr kumimoji="0" lang="en-US" sz="1800" b="0" i="0" u="none" strike="noStrike" kern="1200" cap="none" spc="0" normalizeH="0" baseline="0" noProof="0" dirty="0" smtClean="0">
                <a:ln>
                  <a:noFill/>
                </a:ln>
                <a:solidFill>
                  <a:srgbClr val="E6B729">
                    <a:lumMod val="60000"/>
                    <a:lumOff val="40000"/>
                  </a:srgbClr>
                </a:solidFill>
                <a:effectLst/>
                <a:uLnTx/>
                <a:uFillTx/>
                <a:latin typeface="Century Gothic" panose="020B0502020202020204"/>
                <a:ea typeface="+mn-ea"/>
                <a:cs typeface="+mn-cs"/>
              </a:rPr>
              <a:t>PTH </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p:cNvSpPr/>
          <p:nvPr/>
        </p:nvSpPr>
        <p:spPr>
          <a:xfrm>
            <a:off x="9042027" y="1007904"/>
            <a:ext cx="103265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B729">
                    <a:lumMod val="60000"/>
                    <a:lumOff val="40000"/>
                  </a:srgbClr>
                </a:solidFill>
                <a:effectLst/>
                <a:uLnTx/>
                <a:uFillTx/>
                <a:latin typeface="Century Gothic" panose="020B0502020202020204"/>
                <a:ea typeface="+mn-ea"/>
                <a:cs typeface="+mn-cs"/>
              </a:rPr>
              <a:t>GATA-3</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Rectangle 8"/>
          <p:cNvSpPr/>
          <p:nvPr/>
        </p:nvSpPr>
        <p:spPr>
          <a:xfrm>
            <a:off x="478732" y="3243195"/>
            <a:ext cx="149432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E6B729">
                    <a:lumMod val="60000"/>
                    <a:lumOff val="40000"/>
                  </a:srgbClr>
                </a:solidFill>
                <a:effectLst/>
                <a:uLnTx/>
                <a:uFillTx/>
                <a:latin typeface="Century Gothic" panose="020B0502020202020204"/>
                <a:ea typeface="+mn-ea"/>
                <a:cs typeface="+mn-cs"/>
              </a:rPr>
              <a:t>+ calcitonin</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p:cNvSpPr/>
          <p:nvPr/>
        </p:nvSpPr>
        <p:spPr>
          <a:xfrm>
            <a:off x="9558354" y="3228803"/>
            <a:ext cx="2432076" cy="53860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E6B729">
                    <a:lumMod val="60000"/>
                    <a:lumOff val="40000"/>
                  </a:srgbClr>
                </a:solidFill>
                <a:effectLst/>
                <a:uLnTx/>
                <a:uFillTx/>
                <a:latin typeface="Century Gothic" panose="020B0502020202020204"/>
                <a:ea typeface="+mn-ea"/>
                <a:cs typeface="+mn-cs"/>
              </a:rPr>
              <a:t>+ CGRP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calcitonin </a:t>
            </a:r>
            <a:r>
              <a:rPr kumimoji="0" lang="en-US" sz="1100" b="0" i="0" u="none" strike="noStrike" kern="1200" cap="none" spc="0" normalizeH="0" baseline="0" noProof="0" dirty="0">
                <a:ln>
                  <a:noFill/>
                </a:ln>
                <a:solidFill>
                  <a:prstClr val="white"/>
                </a:solidFill>
                <a:effectLst/>
                <a:uLnTx/>
                <a:uFillTx/>
                <a:latin typeface="Century Gothic" panose="020B0502020202020204"/>
                <a:ea typeface="+mn-ea"/>
                <a:cs typeface="+mn-cs"/>
              </a:rPr>
              <a:t>gene-related peptide</a:t>
            </a:r>
            <a:r>
              <a:rPr kumimoji="0" lang="en-US" sz="1100" b="0" i="0" u="none" strike="noStrike" kern="1200" cap="none" spc="0" normalizeH="0" baseline="0" noProof="0" dirty="0" smtClean="0">
                <a:ln>
                  <a:noFill/>
                </a:ln>
                <a:solidFill>
                  <a:srgbClr val="E6B729">
                    <a:lumMod val="60000"/>
                    <a:lumOff val="40000"/>
                  </a:srgbClr>
                </a:solidFill>
                <a:effectLst/>
                <a:uLnTx/>
                <a:uFillTx/>
                <a:latin typeface="Century Gothic" panose="020B0502020202020204"/>
                <a:ea typeface="+mn-ea"/>
                <a:cs typeface="+mn-cs"/>
              </a:rPr>
              <a:t> </a:t>
            </a:r>
            <a:endParaRPr kumimoji="0" lang="en-US" sz="11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p:cNvSpPr/>
          <p:nvPr/>
        </p:nvSpPr>
        <p:spPr>
          <a:xfrm>
            <a:off x="184668" y="4990193"/>
            <a:ext cx="258258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monoclonal CEA</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p:cNvSpPr/>
          <p:nvPr/>
        </p:nvSpPr>
        <p:spPr>
          <a:xfrm>
            <a:off x="9586739" y="5036360"/>
            <a:ext cx="2524561"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Reduced expression for </a:t>
            </a: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bcl-2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(f) </a:t>
            </a:r>
          </a:p>
        </p:txBody>
      </p:sp>
      <p:pic>
        <p:nvPicPr>
          <p:cNvPr id="4" name="Picture 3"/>
          <p:cNvPicPr>
            <a:picLocks noChangeAspect="1"/>
          </p:cNvPicPr>
          <p:nvPr/>
        </p:nvPicPr>
        <p:blipFill>
          <a:blip r:embed="rId2"/>
          <a:stretch>
            <a:fillRect/>
          </a:stretch>
        </p:blipFill>
        <p:spPr>
          <a:xfrm>
            <a:off x="3211854" y="435332"/>
            <a:ext cx="5629275" cy="1514475"/>
          </a:xfrm>
          <a:prstGeom prst="rect">
            <a:avLst/>
          </a:prstGeom>
        </p:spPr>
      </p:pic>
      <p:pic>
        <p:nvPicPr>
          <p:cNvPr id="5" name="Picture 4"/>
          <p:cNvPicPr>
            <a:picLocks noChangeAspect="1"/>
          </p:cNvPicPr>
          <p:nvPr/>
        </p:nvPicPr>
        <p:blipFill>
          <a:blip r:embed="rId3"/>
          <a:stretch>
            <a:fillRect/>
          </a:stretch>
        </p:blipFill>
        <p:spPr>
          <a:xfrm>
            <a:off x="2599411" y="2816981"/>
            <a:ext cx="6854163" cy="3754584"/>
          </a:xfrm>
          <a:prstGeom prst="rect">
            <a:avLst/>
          </a:prstGeom>
        </p:spPr>
      </p:pic>
      <p:sp>
        <p:nvSpPr>
          <p:cNvPr id="13" name="Rectangle 12"/>
          <p:cNvSpPr/>
          <p:nvPr/>
        </p:nvSpPr>
        <p:spPr>
          <a:xfrm>
            <a:off x="3948545" y="2129134"/>
            <a:ext cx="754476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Confirming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parathyroid </a:t>
            </a: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origin</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5" name="Explosion 1 14"/>
          <p:cNvSpPr/>
          <p:nvPr/>
        </p:nvSpPr>
        <p:spPr>
          <a:xfrm>
            <a:off x="10584478" y="2960451"/>
            <a:ext cx="379828" cy="37407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11175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286" y="561703"/>
            <a:ext cx="11724418" cy="5880661"/>
          </a:xfrm>
        </p:spPr>
        <p:txBody>
          <a:bodyPr/>
          <a:lstStyle/>
          <a:p>
            <a:r>
              <a:rPr lang="en-US" sz="1800" dirty="0" smtClean="0"/>
              <a:t/>
            </a:r>
            <a:br>
              <a:rPr lang="en-US" sz="1800" dirty="0" smtClean="0"/>
            </a:br>
            <a:r>
              <a:rPr lang="en-US" sz="1800" dirty="0" smtClean="0"/>
              <a:t> </a:t>
            </a:r>
            <a:br>
              <a:rPr lang="en-US" sz="1800" dirty="0" smtClean="0"/>
            </a:br>
            <a:r>
              <a:rPr lang="en-US" sz="2400" dirty="0" smtClean="0"/>
              <a:t>+ Chromogranin-A* , low molecular weight keratin (CAM5.2)</a:t>
            </a:r>
            <a:br>
              <a:rPr lang="en-US" sz="2400" dirty="0" smtClean="0"/>
            </a:br>
            <a:r>
              <a:rPr lang="en-US" sz="2400" dirty="0"/>
              <a:t/>
            </a:r>
            <a:br>
              <a:rPr lang="en-US" sz="2400" dirty="0"/>
            </a:br>
            <a:r>
              <a:rPr lang="en-US" sz="2400" dirty="0" smtClean="0"/>
              <a:t>-  Thyroglobulin ?, TTF-1*</a:t>
            </a:r>
            <a:br>
              <a:rPr lang="en-US" sz="2400" dirty="0" smtClean="0"/>
            </a:br>
            <a:r>
              <a:rPr lang="en-US" sz="2400" dirty="0"/>
              <a:t/>
            </a:r>
            <a:br>
              <a:rPr lang="en-US" sz="2400" dirty="0"/>
            </a:br>
            <a:r>
              <a:rPr lang="en-US" sz="2400" dirty="0" smtClean="0"/>
              <a:t>    Ki67 labeling index : 6 %*</a:t>
            </a:r>
            <a:br>
              <a:rPr lang="en-US" sz="2400" dirty="0" smtClean="0"/>
            </a:br>
            <a:r>
              <a:rPr lang="en-US" sz="2400" dirty="0"/>
              <a:t/>
            </a:r>
            <a:br>
              <a:rPr lang="en-US" sz="2400" dirty="0"/>
            </a:br>
            <a:r>
              <a:rPr lang="en-US" sz="2400" dirty="0" smtClean="0"/>
              <a:t/>
            </a:r>
            <a:br>
              <a:rPr lang="en-US" sz="2400" dirty="0" smtClean="0"/>
            </a:br>
            <a:r>
              <a:rPr lang="en-US" sz="2400" dirty="0" smtClean="0"/>
              <a:t> </a:t>
            </a:r>
            <a:r>
              <a:rPr lang="en-US" sz="2400" dirty="0" smtClean="0">
                <a:solidFill>
                  <a:schemeClr val="tx1"/>
                </a:solidFill>
              </a:rPr>
              <a:t>Overall, combined clinical, morphological, and </a:t>
            </a:r>
            <a:r>
              <a:rPr lang="en-US" sz="2400" dirty="0" err="1" smtClean="0">
                <a:solidFill>
                  <a:schemeClr val="tx1"/>
                </a:solidFill>
              </a:rPr>
              <a:t>immunohistochemical</a:t>
            </a:r>
            <a:r>
              <a:rPr lang="en-US" sz="2400" dirty="0" smtClean="0">
                <a:solidFill>
                  <a:schemeClr val="tx1"/>
                </a:solidFill>
              </a:rPr>
              <a:t> features:</a:t>
            </a:r>
            <a:r>
              <a:rPr lang="en-US" sz="2400" dirty="0" smtClean="0">
                <a:solidFill>
                  <a:srgbClr val="FFFF00"/>
                </a:solidFill>
              </a:rPr>
              <a:t/>
            </a:r>
            <a:br>
              <a:rPr lang="en-US" sz="2400" dirty="0" smtClean="0">
                <a:solidFill>
                  <a:srgbClr val="FFFF00"/>
                </a:solidFill>
              </a:rPr>
            </a:br>
            <a:r>
              <a:rPr lang="en-US" sz="2400" dirty="0" smtClean="0">
                <a:solidFill>
                  <a:srgbClr val="FFFF00"/>
                </a:solidFill>
              </a:rPr>
              <a:t> </a:t>
            </a:r>
            <a:r>
              <a:rPr lang="en-US" sz="2400" dirty="0" err="1" smtClean="0">
                <a:solidFill>
                  <a:srgbClr val="FFFF00"/>
                </a:solidFill>
              </a:rPr>
              <a:t>Dx</a:t>
            </a:r>
            <a:r>
              <a:rPr lang="en-US" sz="2400" dirty="0" smtClean="0">
                <a:solidFill>
                  <a:srgbClr val="FFFF00"/>
                </a:solidFill>
              </a:rPr>
              <a:t>:  Parathyroid carcinoma with aberrant calcitonin &amp; CGRP expression. </a:t>
            </a:r>
            <a:r>
              <a:rPr lang="en-US" sz="2400" dirty="0"/>
              <a:t/>
            </a:r>
            <a:br>
              <a:rPr lang="en-US" sz="2400" dirty="0"/>
            </a:br>
            <a:r>
              <a:rPr lang="en-US" sz="2400" dirty="0" smtClean="0"/>
              <a:t/>
            </a:r>
            <a:br>
              <a:rPr lang="en-US" sz="2400" dirty="0" smtClean="0"/>
            </a:br>
            <a:endParaRPr lang="en-US" sz="2400" dirty="0">
              <a:cs typeface="Times New Roman" panose="02020603050405020304" pitchFamily="18" charset="0"/>
            </a:endParaRPr>
          </a:p>
        </p:txBody>
      </p:sp>
      <p:sp>
        <p:nvSpPr>
          <p:cNvPr id="3" name="Subtitle 2"/>
          <p:cNvSpPr>
            <a:spLocks noGrp="1"/>
          </p:cNvSpPr>
          <p:nvPr>
            <p:ph type="subTitle" idx="1"/>
          </p:nvPr>
        </p:nvSpPr>
        <p:spPr>
          <a:xfrm>
            <a:off x="267286" y="1006906"/>
            <a:ext cx="10339753" cy="1434905"/>
          </a:xfrm>
        </p:spPr>
        <p:txBody>
          <a:bodyPr>
            <a:noAutofit/>
          </a:bodyPr>
          <a:lstStyle/>
          <a:p>
            <a:r>
              <a:rPr lang="en-US" sz="3600" dirty="0">
                <a:solidFill>
                  <a:srgbClr val="FFFF00"/>
                </a:solidFill>
              </a:rPr>
              <a:t>What Is Your Diagnosis?</a:t>
            </a:r>
            <a:endParaRPr lang="en-US"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745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006" y="1607126"/>
            <a:ext cx="11872158" cy="4738255"/>
          </a:xfrm>
        </p:spPr>
        <p:txBody>
          <a:bodyPr/>
          <a:lstStyle/>
          <a:p>
            <a:r>
              <a:rPr lang="en-US" sz="3200" dirty="0" smtClean="0"/>
              <a:t>RET </a:t>
            </a:r>
            <a:r>
              <a:rPr lang="en-US" sz="3200" dirty="0"/>
              <a:t>germline testing; </a:t>
            </a:r>
            <a:r>
              <a:rPr lang="en-US" sz="3200" u="sng" dirty="0" smtClean="0">
                <a:solidFill>
                  <a:srgbClr val="FFFF00"/>
                </a:solidFill>
              </a:rPr>
              <a:t>No </a:t>
            </a:r>
            <a:r>
              <a:rPr lang="en-US" sz="3200" u="sng" dirty="0" err="1">
                <a:solidFill>
                  <a:srgbClr val="FFFF00"/>
                </a:solidFill>
              </a:rPr>
              <a:t>pathogenetic</a:t>
            </a:r>
            <a:r>
              <a:rPr lang="en-US" sz="3200" u="sng" dirty="0">
                <a:solidFill>
                  <a:srgbClr val="FFFF00"/>
                </a:solidFill>
              </a:rPr>
              <a:t> RET </a:t>
            </a:r>
            <a:r>
              <a:rPr lang="en-US" sz="3200" dirty="0" smtClean="0"/>
              <a:t>variants.</a:t>
            </a:r>
            <a:br>
              <a:rPr lang="en-US" sz="3200" dirty="0" smtClean="0"/>
            </a:br>
            <a:r>
              <a:rPr lang="en-US" sz="3200" dirty="0" smtClean="0"/>
              <a:t>Somatic and/or </a:t>
            </a:r>
            <a:r>
              <a:rPr lang="en-US" sz="3200" dirty="0"/>
              <a:t>germline </a:t>
            </a:r>
            <a:r>
              <a:rPr lang="en-US" sz="3200" u="sng" dirty="0">
                <a:solidFill>
                  <a:srgbClr val="FFFF00"/>
                </a:solidFill>
              </a:rPr>
              <a:t>CDC73/HRPT2 </a:t>
            </a:r>
            <a:r>
              <a:rPr lang="en-US" sz="3200" u="sng" dirty="0" smtClean="0">
                <a:solidFill>
                  <a:srgbClr val="FFFF00"/>
                </a:solidFill>
              </a:rPr>
              <a:t>: </a:t>
            </a:r>
            <a:r>
              <a:rPr lang="en-US" sz="3200" u="sng" dirty="0">
                <a:solidFill>
                  <a:srgbClr val="FFFF00"/>
                </a:solidFill>
              </a:rPr>
              <a:t>were not </a:t>
            </a:r>
            <a:r>
              <a:rPr lang="en-US" sz="3200" u="sng" dirty="0" smtClean="0">
                <a:solidFill>
                  <a:srgbClr val="FFFF00"/>
                </a:solidFill>
              </a:rPr>
              <a:t>investigated</a:t>
            </a:r>
            <a:r>
              <a:rPr lang="en-US" sz="3200" dirty="0" smtClean="0"/>
              <a:t/>
            </a:r>
            <a:br>
              <a:rPr lang="en-US" sz="3200" dirty="0" smtClean="0"/>
            </a:br>
            <a:r>
              <a:rPr lang="en-US" sz="3200" dirty="0" smtClean="0"/>
              <a:t/>
            </a:r>
            <a:br>
              <a:rPr lang="en-US" sz="3200" dirty="0" smtClean="0"/>
            </a:br>
            <a:r>
              <a:rPr lang="en-US" sz="3200" dirty="0" smtClean="0"/>
              <a:t>Given </a:t>
            </a:r>
            <a:r>
              <a:rPr lang="en-US" sz="3200" dirty="0"/>
              <a:t>the absence of RET germline mutations, bilateral </a:t>
            </a:r>
            <a:r>
              <a:rPr lang="en-US" sz="3200" dirty="0" smtClean="0"/>
              <a:t>C-cell hyperplasia </a:t>
            </a:r>
            <a:r>
              <a:rPr lang="en-US" sz="3200" dirty="0"/>
              <a:t>is considered to represent a secondary phenomenon to </a:t>
            </a:r>
            <a:r>
              <a:rPr lang="en-US" sz="3200" dirty="0" smtClean="0"/>
              <a:t>PHPT related </a:t>
            </a:r>
            <a:r>
              <a:rPr lang="en-US" sz="3200" dirty="0"/>
              <a:t>hypercalcemia</a:t>
            </a:r>
            <a:r>
              <a:rPr lang="en-US" sz="3200" dirty="0" smtClean="0"/>
              <a:t>.</a:t>
            </a:r>
            <a:br>
              <a:rPr lang="en-US" sz="3200" dirty="0" smtClean="0"/>
            </a:br>
            <a:r>
              <a:rPr lang="en-US" sz="3200" dirty="0"/>
              <a:t/>
            </a:r>
            <a:br>
              <a:rPr lang="en-US" sz="3200" dirty="0"/>
            </a:br>
            <a:r>
              <a:rPr lang="en-US" sz="3200" dirty="0" smtClean="0"/>
              <a:t> </a:t>
            </a:r>
            <a:endParaRPr lang="en-US" sz="3200" dirty="0">
              <a:cs typeface="Times New Roman" panose="02020603050405020304" pitchFamily="18" charset="0"/>
            </a:endParaRPr>
          </a:p>
        </p:txBody>
      </p:sp>
    </p:spTree>
    <p:extLst>
      <p:ext uri="{BB962C8B-B14F-4D97-AF65-F5344CB8AC3E}">
        <p14:creationId xmlns:p14="http://schemas.microsoft.com/office/powerpoint/2010/main" val="3679919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927" y="1440874"/>
            <a:ext cx="11682153" cy="4890654"/>
          </a:xfrm>
        </p:spPr>
        <p:txBody>
          <a:bodyPr/>
          <a:lstStyle/>
          <a:p>
            <a:r>
              <a:rPr lang="en-US" sz="2400" dirty="0" smtClean="0"/>
              <a:t> </a:t>
            </a:r>
            <a:r>
              <a:rPr lang="en-US" sz="2400" dirty="0"/>
              <a:t/>
            </a:r>
            <a:br>
              <a:rPr lang="en-US" sz="2400" dirty="0"/>
            </a:br>
            <a:r>
              <a:rPr lang="en-US" sz="2400" dirty="0" smtClean="0"/>
              <a:t>PC is </a:t>
            </a:r>
            <a:r>
              <a:rPr lang="en-US" sz="2400" dirty="0"/>
              <a:t>a rare epithelial malignant neuroendocrine neoplasm </a:t>
            </a:r>
            <a:r>
              <a:rPr lang="en-US" sz="2400" dirty="0" smtClean="0"/>
              <a:t>.</a:t>
            </a:r>
            <a:br>
              <a:rPr lang="en-US" sz="2400" dirty="0" smtClean="0"/>
            </a:br>
            <a:r>
              <a:rPr lang="en-US" sz="2400" dirty="0" smtClean="0"/>
              <a:t/>
            </a:r>
            <a:br>
              <a:rPr lang="en-US" sz="2400" dirty="0" smtClean="0"/>
            </a:br>
            <a:r>
              <a:rPr lang="en-US" sz="2400" dirty="0"/>
              <a:t/>
            </a:r>
            <a:br>
              <a:rPr lang="en-US" sz="2400" dirty="0"/>
            </a:br>
            <a:r>
              <a:rPr lang="en-US" sz="2400" dirty="0" smtClean="0"/>
              <a:t>Parathyroid </a:t>
            </a:r>
            <a:r>
              <a:rPr lang="en-US" sz="2400" dirty="0"/>
              <a:t>glands often stain with </a:t>
            </a:r>
            <a:r>
              <a:rPr lang="en-US" sz="2400" dirty="0" smtClean="0"/>
              <a:t>PTH.</a:t>
            </a:r>
            <a:br>
              <a:rPr lang="en-US" sz="2400" dirty="0" smtClean="0"/>
            </a:br>
            <a:r>
              <a:rPr lang="en-US" sz="2400" dirty="0" smtClean="0"/>
              <a:t>most ,PTH </a:t>
            </a:r>
            <a:r>
              <a:rPr lang="en-US" sz="2400" dirty="0" err="1"/>
              <a:t>immunoreactivity</a:t>
            </a:r>
            <a:r>
              <a:rPr lang="en-US" sz="2400" dirty="0"/>
              <a:t> </a:t>
            </a:r>
            <a:r>
              <a:rPr lang="en-US" sz="2400" u="sng" dirty="0"/>
              <a:t>sufficient </a:t>
            </a:r>
            <a:r>
              <a:rPr lang="en-US" sz="2400" dirty="0"/>
              <a:t>to confirm parathyroid origin in the appropriate </a:t>
            </a:r>
            <a:r>
              <a:rPr lang="en-US" sz="2400" u="sng" dirty="0"/>
              <a:t>morphological </a:t>
            </a:r>
            <a:r>
              <a:rPr lang="en-US" sz="2400" dirty="0"/>
              <a:t>and </a:t>
            </a:r>
            <a:r>
              <a:rPr lang="en-US" sz="2400" u="sng" dirty="0"/>
              <a:t>clinical </a:t>
            </a:r>
            <a:r>
              <a:rPr lang="en-US" sz="2400" u="sng" dirty="0" smtClean="0"/>
              <a:t>setting</a:t>
            </a:r>
            <a:r>
              <a:rPr lang="en-US" sz="2400" dirty="0" smtClean="0"/>
              <a:t/>
            </a:r>
            <a:br>
              <a:rPr lang="en-US" sz="2400" dirty="0" smtClean="0"/>
            </a:br>
            <a:r>
              <a:rPr lang="en-US" sz="2400" dirty="0" smtClean="0"/>
              <a:t> </a:t>
            </a:r>
            <a:r>
              <a:rPr lang="en-US" sz="2400" u="sng" dirty="0" smtClean="0"/>
              <a:t>It </a:t>
            </a:r>
            <a:r>
              <a:rPr lang="en-US" sz="2400" u="sng" dirty="0"/>
              <a:t>should be recognized that PTH or </a:t>
            </a:r>
            <a:r>
              <a:rPr lang="en-US" sz="2400" u="sng" dirty="0" err="1"/>
              <a:t>PTHrp</a:t>
            </a:r>
            <a:r>
              <a:rPr lang="en-US" sz="2400" u="sng" dirty="0"/>
              <a:t> </a:t>
            </a:r>
            <a:r>
              <a:rPr lang="en-US" sz="2400" u="sng" dirty="0" smtClean="0"/>
              <a:t>can </a:t>
            </a:r>
            <a:r>
              <a:rPr lang="en-US" sz="2400" u="sng" dirty="0"/>
              <a:t>be expressed by </a:t>
            </a:r>
            <a:r>
              <a:rPr lang="en-US" sz="2400" u="sng" dirty="0" smtClean="0"/>
              <a:t>other</a:t>
            </a:r>
            <a:r>
              <a:rPr lang="en-US" sz="2400" u="sng" dirty="0"/>
              <a:t> </a:t>
            </a:r>
            <a:r>
              <a:rPr lang="en-US" sz="2400" u="sng" dirty="0">
                <a:solidFill>
                  <a:srgbClr val="FFFF00"/>
                </a:solidFill>
              </a:rPr>
              <a:t>neuroendocrine </a:t>
            </a:r>
            <a:r>
              <a:rPr lang="en-US" sz="2400" u="sng" dirty="0" smtClean="0">
                <a:solidFill>
                  <a:srgbClr val="FFFF00"/>
                </a:solidFill>
              </a:rPr>
              <a:t>neoplasms</a:t>
            </a:r>
            <a:br>
              <a:rPr lang="en-US" sz="2400" u="sng" dirty="0" smtClean="0">
                <a:solidFill>
                  <a:srgbClr val="FFFF00"/>
                </a:solidFill>
              </a:rPr>
            </a:br>
            <a:r>
              <a:rPr lang="en-US" sz="2400" dirty="0"/>
              <a:t/>
            </a:r>
            <a:br>
              <a:rPr lang="en-US" sz="2400" dirty="0"/>
            </a:br>
            <a:r>
              <a:rPr lang="en-US" sz="2400" dirty="0"/>
              <a:t>Furthermore, metastases to the parathyroid glands, although rare, do not only cause diagnostic challenges but have also been shown to cause deranged calcium homeostasis .</a:t>
            </a:r>
            <a:br>
              <a:rPr lang="en-US" sz="2400" dirty="0"/>
            </a:br>
            <a:endParaRPr lang="en-US" sz="2400" dirty="0">
              <a:cs typeface="Times New Roman" panose="02020603050405020304" pitchFamily="18" charset="0"/>
            </a:endParaRPr>
          </a:p>
        </p:txBody>
      </p:sp>
      <p:sp>
        <p:nvSpPr>
          <p:cNvPr id="3" name="Subtitle 2"/>
          <p:cNvSpPr>
            <a:spLocks noGrp="1"/>
          </p:cNvSpPr>
          <p:nvPr>
            <p:ph type="subTitle" idx="1"/>
          </p:nvPr>
        </p:nvSpPr>
        <p:spPr>
          <a:xfrm>
            <a:off x="253432" y="993051"/>
            <a:ext cx="10339753" cy="2151931"/>
          </a:xfrm>
        </p:spPr>
        <p:txBody>
          <a:bodyPr>
            <a:noAutofit/>
          </a:bodyPr>
          <a:lstStyle/>
          <a:p>
            <a:r>
              <a:rPr lang="en-US" sz="3600" dirty="0">
                <a:solidFill>
                  <a:srgbClr val="FFFF00"/>
                </a:solidFill>
              </a:rPr>
              <a:t>Comment</a:t>
            </a:r>
            <a:endParaRPr lang="en-US" sz="3600"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2435945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36" y="277091"/>
            <a:ext cx="11956473" cy="6220691"/>
          </a:xfrm>
        </p:spPr>
        <p:txBody>
          <a:bodyPr/>
          <a:lstStyle/>
          <a:p>
            <a:r>
              <a:rPr lang="en-US" sz="2400" dirty="0" smtClean="0"/>
              <a:t/>
            </a:r>
            <a:br>
              <a:rPr lang="en-US" sz="2400" dirty="0" smtClean="0"/>
            </a:br>
            <a:r>
              <a:rPr lang="en-US" sz="2400" dirty="0" smtClean="0"/>
              <a:t> </a:t>
            </a:r>
            <a:r>
              <a:rPr lang="en-US" sz="2400" dirty="0"/>
              <a:t>Unlike hormones, developmental </a:t>
            </a:r>
            <a:r>
              <a:rPr lang="en-US" sz="2400" dirty="0">
                <a:solidFill>
                  <a:srgbClr val="FFFF00"/>
                </a:solidFill>
              </a:rPr>
              <a:t>transcription factors </a:t>
            </a:r>
            <a:r>
              <a:rPr lang="en-US" sz="2400" dirty="0"/>
              <a:t>are rarely aberrantly expressed in </a:t>
            </a:r>
            <a:r>
              <a:rPr lang="en-US" sz="2400" u="sng" dirty="0"/>
              <a:t>well-differentiated neuroendocrine neoplasms</a:t>
            </a:r>
            <a:r>
              <a:rPr lang="en-US" sz="2400" dirty="0" smtClean="0"/>
              <a:t>.</a:t>
            </a:r>
            <a:br>
              <a:rPr lang="en-US" sz="2400" dirty="0" smtClean="0"/>
            </a:br>
            <a:r>
              <a:rPr lang="en-US" sz="2400" dirty="0" smtClean="0"/>
              <a:t> </a:t>
            </a:r>
            <a:r>
              <a:rPr lang="en-US" sz="2400" dirty="0"/>
              <a:t>Therefore, the use of transcription factors in association with hormones and other specific </a:t>
            </a:r>
            <a:r>
              <a:rPr lang="en-US" sz="2400" dirty="0" smtClean="0"/>
              <a:t>site specific </a:t>
            </a:r>
            <a:r>
              <a:rPr lang="en-US" sz="2400" dirty="0"/>
              <a:t>biomarkers has a better diagnostic accuracy in the confirmation of the cellular </a:t>
            </a:r>
            <a:r>
              <a:rPr lang="en-US" sz="2400" dirty="0" smtClean="0"/>
              <a:t>origin</a:t>
            </a:r>
            <a:br>
              <a:rPr lang="en-US" sz="2400" dirty="0" smtClean="0"/>
            </a:br>
            <a:r>
              <a:rPr lang="en-US" sz="2400" dirty="0" smtClean="0"/>
              <a:t/>
            </a:r>
            <a:br>
              <a:rPr lang="en-US" sz="2400" dirty="0" smtClean="0"/>
            </a:br>
            <a:r>
              <a:rPr lang="en-US" sz="2400" dirty="0"/>
              <a:t/>
            </a:r>
            <a:br>
              <a:rPr lang="en-US" sz="2400" dirty="0"/>
            </a:br>
            <a:r>
              <a:rPr lang="en-US" sz="2400" dirty="0"/>
              <a:t/>
            </a:r>
            <a:br>
              <a:rPr lang="en-US" sz="2400" dirty="0"/>
            </a:br>
            <a:r>
              <a:rPr lang="en-US" sz="2400" u="sng" dirty="0" smtClean="0">
                <a:solidFill>
                  <a:srgbClr val="FFFF00"/>
                </a:solidFill>
              </a:rPr>
              <a:t>Positivity </a:t>
            </a:r>
            <a:r>
              <a:rPr lang="en-US" sz="2400" u="sng" dirty="0">
                <a:solidFill>
                  <a:srgbClr val="FFFF00"/>
                </a:solidFill>
              </a:rPr>
              <a:t>for PTH </a:t>
            </a:r>
            <a:r>
              <a:rPr lang="en-US" sz="2400" dirty="0">
                <a:solidFill>
                  <a:srgbClr val="FFFF00"/>
                </a:solidFill>
              </a:rPr>
              <a:t>along with </a:t>
            </a:r>
            <a:r>
              <a:rPr lang="en-US" sz="2400" dirty="0" smtClean="0">
                <a:solidFill>
                  <a:srgbClr val="FFFF00"/>
                </a:solidFill>
              </a:rPr>
              <a:t>TF, </a:t>
            </a:r>
            <a:r>
              <a:rPr lang="en-US" sz="2400" b="1" dirty="0" smtClean="0">
                <a:solidFill>
                  <a:srgbClr val="FFFF00"/>
                </a:solidFill>
              </a:rPr>
              <a:t>GCM2 </a:t>
            </a:r>
            <a:r>
              <a:rPr lang="en-US" sz="2400" dirty="0"/>
              <a:t>(a master regulatory gene for parathyroid development) </a:t>
            </a:r>
            <a:r>
              <a:rPr lang="en-US" sz="2400" dirty="0">
                <a:solidFill>
                  <a:srgbClr val="FFFF00"/>
                </a:solidFill>
              </a:rPr>
              <a:t>and/or </a:t>
            </a:r>
            <a:r>
              <a:rPr lang="en-US" sz="2400" b="1" dirty="0">
                <a:solidFill>
                  <a:srgbClr val="FFFF00"/>
                </a:solidFill>
              </a:rPr>
              <a:t>GATA-3 </a:t>
            </a:r>
            <a:r>
              <a:rPr lang="en-US" sz="2400" dirty="0"/>
              <a:t>(a </a:t>
            </a:r>
            <a:r>
              <a:rPr lang="en-US" sz="2400" dirty="0" smtClean="0"/>
              <a:t>TF in embryological </a:t>
            </a:r>
            <a:r>
              <a:rPr lang="en-US" sz="2400" dirty="0"/>
              <a:t>development </a:t>
            </a:r>
            <a:r>
              <a:rPr lang="en-US" sz="2400" dirty="0" smtClean="0"/>
              <a:t>of  parathyroid </a:t>
            </a:r>
            <a:r>
              <a:rPr lang="en-US" sz="2400" dirty="0"/>
              <a:t>gland </a:t>
            </a:r>
            <a:r>
              <a:rPr lang="en-US" sz="2400" dirty="0" smtClean="0"/>
              <a:t>&amp; </a:t>
            </a:r>
            <a:r>
              <a:rPr lang="en-US" sz="2400" dirty="0"/>
              <a:t>adult proliferation of mature parathyroid tissue) </a:t>
            </a:r>
            <a:r>
              <a:rPr lang="en-US" sz="2400" u="sng" dirty="0">
                <a:solidFill>
                  <a:srgbClr val="FFFF00"/>
                </a:solidFill>
              </a:rPr>
              <a:t>confirms </a:t>
            </a:r>
            <a:r>
              <a:rPr lang="en-US" sz="2400" dirty="0">
                <a:solidFill>
                  <a:srgbClr val="FFFF00"/>
                </a:solidFill>
              </a:rPr>
              <a:t>parathyroid origin </a:t>
            </a:r>
            <a:r>
              <a:rPr lang="en-US" sz="2400" dirty="0" smtClean="0">
                <a:solidFill>
                  <a:srgbClr val="FFFF00"/>
                </a:solidFill>
              </a:rPr>
              <a:t>.</a:t>
            </a:r>
            <a:r>
              <a:rPr lang="en-US" sz="2400" dirty="0" smtClean="0"/>
              <a:t/>
            </a:r>
            <a:br>
              <a:rPr lang="en-US" sz="2400" dirty="0" smtClean="0"/>
            </a:br>
            <a:r>
              <a:rPr lang="en-US" sz="2400" dirty="0"/>
              <a:t/>
            </a:r>
            <a:br>
              <a:rPr lang="en-US" sz="2400" dirty="0"/>
            </a:br>
            <a:endParaRPr lang="en-US" sz="2400" dirty="0">
              <a:cs typeface="Times New Roman" panose="02020603050405020304" pitchFamily="18" charset="0"/>
            </a:endParaRPr>
          </a:p>
        </p:txBody>
      </p:sp>
      <p:sp>
        <p:nvSpPr>
          <p:cNvPr id="4" name="Rectangle 3"/>
          <p:cNvSpPr/>
          <p:nvPr/>
        </p:nvSpPr>
        <p:spPr>
          <a:xfrm>
            <a:off x="110836" y="4267200"/>
            <a:ext cx="11887200" cy="16764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67382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818" y="374073"/>
            <a:ext cx="11873346" cy="5514109"/>
          </a:xfrm>
        </p:spPr>
        <p:txBody>
          <a:bodyPr/>
          <a:lstStyle/>
          <a:p>
            <a:r>
              <a:rPr lang="en-US" sz="2400" dirty="0" smtClean="0"/>
              <a:t/>
            </a:r>
            <a:br>
              <a:rPr lang="en-US" sz="2400" dirty="0" smtClean="0"/>
            </a:br>
            <a:r>
              <a:rPr lang="en-US" sz="2400" dirty="0" smtClean="0"/>
              <a:t/>
            </a:r>
            <a:br>
              <a:rPr lang="en-US" sz="2400" dirty="0" smtClean="0"/>
            </a:br>
            <a:r>
              <a:rPr lang="en-US" sz="2400" u="sng" dirty="0" smtClean="0"/>
              <a:t>Most diagnosticians </a:t>
            </a:r>
            <a:r>
              <a:rPr lang="en-US" sz="2400" dirty="0" smtClean="0"/>
              <a:t>consider calcitonin positivity to be a </a:t>
            </a:r>
            <a:r>
              <a:rPr lang="en-US" sz="2400" u="sng" dirty="0" smtClean="0"/>
              <a:t>diagnostic biomarker of MTC</a:t>
            </a:r>
            <a:r>
              <a:rPr lang="en-US" sz="2400" dirty="0" smtClean="0"/>
              <a:t>; however, </a:t>
            </a:r>
            <a:r>
              <a:rPr lang="en-US" sz="2400" dirty="0" smtClean="0">
                <a:solidFill>
                  <a:srgbClr val="FFFF00"/>
                </a:solidFill>
              </a:rPr>
              <a:t>calcitonin along with CGRP expression is </a:t>
            </a:r>
            <a:r>
              <a:rPr lang="en-US" sz="2400" u="sng" dirty="0" smtClean="0">
                <a:solidFill>
                  <a:srgbClr val="FFFF00"/>
                </a:solidFill>
              </a:rPr>
              <a:t>not specific </a:t>
            </a:r>
            <a:r>
              <a:rPr lang="en-US" sz="2400" dirty="0" smtClean="0">
                <a:solidFill>
                  <a:srgbClr val="FFFF00"/>
                </a:solidFill>
              </a:rPr>
              <a:t>to MTC.</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400" dirty="0" smtClean="0">
                <a:solidFill>
                  <a:srgbClr val="FFFF00"/>
                </a:solidFill>
              </a:rPr>
              <a:t> </a:t>
            </a:r>
            <a:r>
              <a:rPr lang="en-US" sz="2400" dirty="0" smtClean="0"/>
              <a:t>These tumors are often distinguished from other tumors by:</a:t>
            </a:r>
            <a:br>
              <a:rPr lang="en-US" sz="2400" dirty="0" smtClean="0"/>
            </a:br>
            <a:r>
              <a:rPr lang="en-US" sz="2400" u="sng" dirty="0" err="1" smtClean="0">
                <a:solidFill>
                  <a:srgbClr val="FFFF00"/>
                </a:solidFill>
              </a:rPr>
              <a:t>Coexpression</a:t>
            </a:r>
            <a:r>
              <a:rPr lang="en-US" sz="2400" u="sng" dirty="0" smtClean="0">
                <a:solidFill>
                  <a:srgbClr val="FFFF00"/>
                </a:solidFill>
              </a:rPr>
              <a:t> </a:t>
            </a:r>
            <a:r>
              <a:rPr lang="en-US" sz="2400" dirty="0" smtClean="0">
                <a:solidFill>
                  <a:srgbClr val="FFFF00"/>
                </a:solidFill>
              </a:rPr>
              <a:t> &lt;&lt; CEA + calcitonin and/or CGRP&gt;&gt;</a:t>
            </a:r>
            <a:r>
              <a:rPr lang="en-US" sz="2400" dirty="0" smtClean="0"/>
              <a:t/>
            </a:r>
            <a:br>
              <a:rPr lang="en-US" sz="2400" dirty="0" smtClean="0"/>
            </a:br>
            <a:r>
              <a:rPr lang="en-US" sz="2400" dirty="0"/>
              <a:t/>
            </a:r>
            <a:br>
              <a:rPr lang="en-US" sz="2400" dirty="0"/>
            </a:br>
            <a:r>
              <a:rPr lang="en-US" sz="2400" dirty="0" smtClean="0"/>
              <a:t>Several neuroendocrine neoplasms can be + </a:t>
            </a:r>
            <a:r>
              <a:rPr lang="en-US" sz="2400" dirty="0" err="1" smtClean="0"/>
              <a:t>ive</a:t>
            </a:r>
            <a:r>
              <a:rPr lang="en-US" sz="2400" dirty="0" smtClean="0"/>
              <a:t> for calcitonin and/or CGRP including :</a:t>
            </a:r>
            <a:br>
              <a:rPr lang="en-US" sz="2400" dirty="0" smtClean="0"/>
            </a:br>
            <a:r>
              <a:rPr lang="en-US" sz="2400" dirty="0" smtClean="0">
                <a:solidFill>
                  <a:srgbClr val="FFFF00"/>
                </a:solidFill>
              </a:rPr>
              <a:t>head &amp; </a:t>
            </a:r>
            <a:r>
              <a:rPr lang="en-US" sz="2400" dirty="0">
                <a:solidFill>
                  <a:srgbClr val="FFFF00"/>
                </a:solidFill>
              </a:rPr>
              <a:t>neck </a:t>
            </a:r>
            <a:r>
              <a:rPr lang="en-US" sz="2400" dirty="0"/>
              <a:t>regions, </a:t>
            </a:r>
            <a:r>
              <a:rPr lang="en-US" sz="2400" dirty="0">
                <a:solidFill>
                  <a:srgbClr val="FFFF00"/>
                </a:solidFill>
              </a:rPr>
              <a:t>pulmonary</a:t>
            </a:r>
            <a:r>
              <a:rPr lang="en-US" sz="2400" dirty="0"/>
              <a:t>, </a:t>
            </a:r>
            <a:r>
              <a:rPr lang="en-US" sz="2400" dirty="0" err="1">
                <a:solidFill>
                  <a:srgbClr val="FFFF00"/>
                </a:solidFill>
              </a:rPr>
              <a:t>thymic</a:t>
            </a:r>
            <a:r>
              <a:rPr lang="en-US" sz="2400" dirty="0"/>
              <a:t> and </a:t>
            </a:r>
            <a:r>
              <a:rPr lang="en-US" sz="2400" dirty="0">
                <a:solidFill>
                  <a:srgbClr val="FFFF00"/>
                </a:solidFill>
              </a:rPr>
              <a:t>pancreatic</a:t>
            </a:r>
            <a:r>
              <a:rPr lang="en-US" sz="2400" dirty="0"/>
              <a:t> origins) </a:t>
            </a:r>
            <a:r>
              <a:rPr lang="en-US" sz="2400" dirty="0" smtClean="0"/>
              <a:t>.</a:t>
            </a:r>
            <a:br>
              <a:rPr lang="en-US" sz="2400" dirty="0" smtClean="0"/>
            </a:br>
            <a:r>
              <a:rPr lang="en-US" sz="2400" dirty="0" smtClean="0"/>
              <a:t/>
            </a:r>
            <a:br>
              <a:rPr lang="en-US" sz="2400" dirty="0" smtClean="0"/>
            </a:br>
            <a:endParaRPr lang="en-US" sz="2400" dirty="0">
              <a:cs typeface="Times New Roman" panose="02020603050405020304" pitchFamily="18" charset="0"/>
            </a:endParaRPr>
          </a:p>
        </p:txBody>
      </p:sp>
    </p:spTree>
    <p:extLst>
      <p:ext uri="{BB962C8B-B14F-4D97-AF65-F5344CB8AC3E}">
        <p14:creationId xmlns:p14="http://schemas.microsoft.com/office/powerpoint/2010/main" val="696678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527" y="526475"/>
            <a:ext cx="11845636" cy="4391890"/>
          </a:xfrm>
        </p:spPr>
        <p:txBody>
          <a:bodyPr/>
          <a:lstStyle/>
          <a:p>
            <a:r>
              <a:rPr lang="en-US" sz="2400" dirty="0" smtClean="0"/>
              <a:t>While diffuse </a:t>
            </a:r>
            <a:r>
              <a:rPr lang="en-US" sz="2400" dirty="0" smtClean="0">
                <a:solidFill>
                  <a:srgbClr val="FFFF00"/>
                </a:solidFill>
              </a:rPr>
              <a:t>positivity for PTH and GATA-3 </a:t>
            </a:r>
            <a:r>
              <a:rPr lang="en-US" sz="2400" dirty="0" smtClean="0"/>
              <a:t>and </a:t>
            </a:r>
            <a:r>
              <a:rPr lang="en-US" sz="2400" dirty="0" smtClean="0">
                <a:solidFill>
                  <a:srgbClr val="FFFF00"/>
                </a:solidFill>
              </a:rPr>
              <a:t>negativity for TTF-1 and monoclonal CEA </a:t>
            </a:r>
            <a:r>
              <a:rPr lang="en-US" sz="2400" dirty="0" smtClean="0"/>
              <a:t>confirmed the parathyroid origin in this case, </a:t>
            </a:r>
            <a:r>
              <a:rPr lang="en-US" sz="2400" dirty="0" smtClean="0">
                <a:solidFill>
                  <a:srgbClr val="FFFF00"/>
                </a:solidFill>
              </a:rPr>
              <a:t>expression for calcitonin and CGRP was an interesting finding. </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400" dirty="0" smtClean="0"/>
              <a:t/>
            </a:r>
            <a:br>
              <a:rPr lang="en-US" sz="2400" dirty="0" smtClean="0"/>
            </a:br>
            <a:endParaRPr lang="en-US" sz="2400" dirty="0">
              <a:cs typeface="Times New Roman" panose="02020603050405020304" pitchFamily="18" charset="0"/>
            </a:endParaRPr>
          </a:p>
        </p:txBody>
      </p:sp>
    </p:spTree>
    <p:extLst>
      <p:ext uri="{BB962C8B-B14F-4D97-AF65-F5344CB8AC3E}">
        <p14:creationId xmlns:p14="http://schemas.microsoft.com/office/powerpoint/2010/main" val="4272843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912" y="720436"/>
            <a:ext cx="11734705" cy="5484420"/>
          </a:xfrm>
        </p:spPr>
        <p:txBody>
          <a:bodyPr>
            <a:normAutofit/>
          </a:bodyPr>
          <a:lstStyle/>
          <a:p>
            <a:pPr marL="0" indent="0">
              <a:buNone/>
            </a:pPr>
            <a:r>
              <a:rPr lang="en-US" sz="3000" i="1" dirty="0" smtClean="0">
                <a:solidFill>
                  <a:srgbClr val="FFFF00"/>
                </a:solidFill>
              </a:rPr>
              <a:t>-Symptomatic hypercalcemia</a:t>
            </a:r>
          </a:p>
          <a:p>
            <a:pPr marL="0" indent="0">
              <a:buNone/>
            </a:pPr>
            <a:r>
              <a:rPr lang="en-US" sz="3000" i="1" dirty="0" smtClean="0">
                <a:solidFill>
                  <a:srgbClr val="FFFF00"/>
                </a:solidFill>
              </a:rPr>
              <a:t>-Biochemical : </a:t>
            </a:r>
          </a:p>
          <a:p>
            <a:pPr marL="0" indent="0">
              <a:buNone/>
            </a:pPr>
            <a:r>
              <a:rPr lang="en-US" sz="3000" i="1" dirty="0" smtClean="0">
                <a:solidFill>
                  <a:srgbClr val="FFFF00"/>
                </a:solidFill>
              </a:rPr>
              <a:t>  High level of PTH, negative serum calcitonin (R/O Hook effect)</a:t>
            </a:r>
          </a:p>
          <a:p>
            <a:pPr marL="0" indent="0">
              <a:buNone/>
            </a:pPr>
            <a:r>
              <a:rPr lang="en-US" sz="3000" i="1" dirty="0" smtClean="0">
                <a:solidFill>
                  <a:srgbClr val="FFFF00"/>
                </a:solidFill>
              </a:rPr>
              <a:t>-Absence of MTC in thyroid gland </a:t>
            </a:r>
          </a:p>
          <a:p>
            <a:pPr marL="0" indent="0">
              <a:buNone/>
            </a:pPr>
            <a:r>
              <a:rPr lang="en-US" sz="3000" i="1" dirty="0" smtClean="0">
                <a:solidFill>
                  <a:srgbClr val="FFFF00"/>
                </a:solidFill>
              </a:rPr>
              <a:t>-Negative CEA in IHC study</a:t>
            </a:r>
          </a:p>
          <a:p>
            <a:pPr marL="0" indent="0">
              <a:buNone/>
            </a:pPr>
            <a:endParaRPr lang="en-US" sz="3000" i="1" dirty="0" smtClean="0">
              <a:solidFill>
                <a:srgbClr val="FFFF00"/>
              </a:solidFill>
            </a:endParaRPr>
          </a:p>
          <a:p>
            <a:pPr marL="0" indent="0">
              <a:buNone/>
            </a:pPr>
            <a:r>
              <a:rPr lang="en-US" sz="3000" i="1" dirty="0" smtClean="0">
                <a:solidFill>
                  <a:srgbClr val="FFFF00"/>
                </a:solidFill>
              </a:rPr>
              <a:t>                  </a:t>
            </a:r>
            <a:r>
              <a:rPr lang="en-US" sz="3000" i="1" dirty="0" err="1" smtClean="0">
                <a:solidFill>
                  <a:srgbClr val="FFFF00"/>
                </a:solidFill>
              </a:rPr>
              <a:t>Dx</a:t>
            </a:r>
            <a:r>
              <a:rPr lang="en-US" sz="3000" i="1" dirty="0" smtClean="0">
                <a:solidFill>
                  <a:srgbClr val="FFFF00"/>
                </a:solidFill>
              </a:rPr>
              <a:t>: METASTATIC PARATHYROID CARCINOMA</a:t>
            </a:r>
            <a:endParaRPr lang="en-US" sz="3000" i="1" dirty="0">
              <a:solidFill>
                <a:srgbClr val="FFFF00"/>
              </a:solidFill>
            </a:endParaRPr>
          </a:p>
        </p:txBody>
      </p:sp>
      <p:sp>
        <p:nvSpPr>
          <p:cNvPr id="2" name="Rectangle 1"/>
          <p:cNvSpPr/>
          <p:nvPr/>
        </p:nvSpPr>
        <p:spPr>
          <a:xfrm>
            <a:off x="1731818" y="4059382"/>
            <a:ext cx="8326582" cy="886691"/>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396006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3345" y="221674"/>
            <a:ext cx="11748656" cy="5791199"/>
          </a:xfrm>
        </p:spPr>
        <p:txBody>
          <a:bodyPr/>
          <a:lstStyle/>
          <a:p>
            <a:r>
              <a:rPr lang="en-US" sz="3200" i="1" dirty="0" smtClean="0">
                <a:solidFill>
                  <a:srgbClr val="FFFF00"/>
                </a:solidFill>
              </a:rPr>
              <a:t>TREATMENT</a:t>
            </a:r>
            <a:br>
              <a:rPr lang="en-US" sz="3200" i="1" dirty="0" smtClean="0">
                <a:solidFill>
                  <a:srgbClr val="FFFF00"/>
                </a:solidFill>
              </a:rPr>
            </a:br>
            <a:r>
              <a:rPr lang="en-US" sz="3200" i="1" dirty="0" smtClean="0">
                <a:solidFill>
                  <a:srgbClr val="FFFF00"/>
                </a:solidFill>
              </a:rPr>
              <a:t>EXTENT OF RESECTION (for </a:t>
            </a:r>
            <a:r>
              <a:rPr lang="en-US" sz="3200" i="1" dirty="0" err="1" smtClean="0">
                <a:solidFill>
                  <a:srgbClr val="FFFF00"/>
                </a:solidFill>
              </a:rPr>
              <a:t>resectable</a:t>
            </a:r>
            <a:r>
              <a:rPr lang="en-US" sz="3200" i="1" dirty="0" smtClean="0">
                <a:solidFill>
                  <a:srgbClr val="FFFF00"/>
                </a:solidFill>
              </a:rPr>
              <a:t> dx)</a:t>
            </a:r>
            <a:br>
              <a:rPr lang="en-US" sz="3200" i="1" dirty="0" smtClean="0">
                <a:solidFill>
                  <a:srgbClr val="FFFF00"/>
                </a:solidFill>
              </a:rPr>
            </a:br>
            <a:r>
              <a:rPr lang="en-US" sz="3200" i="1" dirty="0" smtClean="0">
                <a:solidFill>
                  <a:srgbClr val="FFFF00"/>
                </a:solidFill>
              </a:rPr>
              <a:t/>
            </a:r>
            <a:br>
              <a:rPr lang="en-US" sz="3200" i="1" dirty="0" smtClean="0">
                <a:solidFill>
                  <a:srgbClr val="FFFF00"/>
                </a:solidFill>
              </a:rPr>
            </a:br>
            <a:r>
              <a:rPr lang="en-US" sz="3200" i="1" u="sng" dirty="0" smtClean="0">
                <a:solidFill>
                  <a:srgbClr val="FFFF00"/>
                </a:solidFill>
              </a:rPr>
              <a:t>Preoperatively </a:t>
            </a:r>
            <a:r>
              <a:rPr lang="en-US" sz="3200" i="1" u="sng" dirty="0">
                <a:solidFill>
                  <a:srgbClr val="FFFF00"/>
                </a:solidFill>
              </a:rPr>
              <a:t>suspected </a:t>
            </a:r>
            <a:r>
              <a:rPr lang="en-US" sz="3200" i="1" u="sng" dirty="0" smtClean="0">
                <a:solidFill>
                  <a:srgbClr val="FFFF00"/>
                </a:solidFill>
              </a:rPr>
              <a:t>PC</a:t>
            </a:r>
            <a:r>
              <a:rPr lang="en-US" sz="2400" dirty="0" smtClean="0"/>
              <a:t/>
            </a:r>
            <a:br>
              <a:rPr lang="en-US" sz="2400" dirty="0" smtClean="0"/>
            </a:br>
            <a:r>
              <a:rPr lang="en-US" sz="2400" dirty="0"/>
              <a:t/>
            </a:r>
            <a:br>
              <a:rPr lang="en-US" sz="2400" dirty="0"/>
            </a:br>
            <a:r>
              <a:rPr lang="en-US" sz="2400" u="sng" dirty="0" err="1" smtClean="0"/>
              <a:t>Parathyroidectomy</a:t>
            </a:r>
            <a:r>
              <a:rPr lang="en-US" sz="2400" u="sng" dirty="0" smtClean="0"/>
              <a:t> </a:t>
            </a:r>
            <a:r>
              <a:rPr lang="en-US" sz="2400" dirty="0"/>
              <a:t>or </a:t>
            </a:r>
            <a:r>
              <a:rPr lang="en-US" sz="2400" u="sng" dirty="0" err="1"/>
              <a:t>en</a:t>
            </a:r>
            <a:r>
              <a:rPr lang="en-US" sz="2400" u="sng" dirty="0"/>
              <a:t>-bloc resection </a:t>
            </a:r>
            <a:r>
              <a:rPr lang="en-US" sz="2400" dirty="0" smtClean="0"/>
              <a:t>of </a:t>
            </a:r>
            <a:r>
              <a:rPr lang="en-US" sz="2400" dirty="0"/>
              <a:t>parathyroid mass </a:t>
            </a:r>
            <a:r>
              <a:rPr lang="en-US" sz="2400" dirty="0" smtClean="0"/>
              <a:t>&amp; </a:t>
            </a:r>
            <a:r>
              <a:rPr lang="en-US" sz="2400" dirty="0"/>
              <a:t>any adjacent tissues that </a:t>
            </a:r>
            <a:r>
              <a:rPr lang="en-US" sz="2400" dirty="0" smtClean="0"/>
              <a:t>invaded </a:t>
            </a:r>
            <a:r>
              <a:rPr lang="en-US" sz="2400" dirty="0"/>
              <a:t>by tumor </a:t>
            </a:r>
            <a:r>
              <a:rPr lang="en-US" sz="2400" dirty="0" smtClean="0"/>
              <a:t>.</a:t>
            </a:r>
            <a:br>
              <a:rPr lang="en-US" sz="2400" dirty="0" smtClean="0"/>
            </a:br>
            <a:r>
              <a:rPr lang="en-US" sz="2400" dirty="0"/>
              <a:t/>
            </a:r>
            <a:br>
              <a:rPr lang="en-US" sz="2400" dirty="0"/>
            </a:br>
            <a:r>
              <a:rPr lang="en-US" sz="2400" dirty="0" err="1" smtClean="0">
                <a:solidFill>
                  <a:srgbClr val="FFFF00"/>
                </a:solidFill>
              </a:rPr>
              <a:t>En</a:t>
            </a:r>
            <a:r>
              <a:rPr lang="en-US" sz="2400" dirty="0" smtClean="0">
                <a:solidFill>
                  <a:srgbClr val="FFFF00"/>
                </a:solidFill>
              </a:rPr>
              <a:t>-bloc</a:t>
            </a:r>
            <a:r>
              <a:rPr lang="en-US" sz="2400" dirty="0" smtClean="0"/>
              <a:t> </a:t>
            </a:r>
            <a:r>
              <a:rPr lang="en-US" sz="2400" dirty="0"/>
              <a:t>resection </a:t>
            </a:r>
            <a:r>
              <a:rPr lang="en-US" sz="2400" dirty="0" smtClean="0"/>
              <a:t>:</a:t>
            </a:r>
            <a:br>
              <a:rPr lang="en-US" sz="2400" dirty="0" smtClean="0"/>
            </a:br>
            <a:r>
              <a:rPr lang="en-US" sz="2400" dirty="0" smtClean="0"/>
              <a:t> Ipsilateral </a:t>
            </a:r>
            <a:r>
              <a:rPr lang="en-US" sz="2400" dirty="0"/>
              <a:t>thyroid lobe, </a:t>
            </a:r>
            <a:r>
              <a:rPr lang="en-US" sz="2400" dirty="0" err="1"/>
              <a:t>paratracheal</a:t>
            </a:r>
            <a:r>
              <a:rPr lang="en-US" sz="2400" dirty="0"/>
              <a:t> </a:t>
            </a:r>
            <a:r>
              <a:rPr lang="en-US" sz="2400" dirty="0" smtClean="0"/>
              <a:t>alveolar &amp; lymphatic </a:t>
            </a:r>
            <a:r>
              <a:rPr lang="en-US" sz="2400" dirty="0"/>
              <a:t>tissue, </a:t>
            </a:r>
            <a:r>
              <a:rPr lang="en-US" sz="2400" dirty="0" smtClean="0"/>
              <a:t>thymus, neck </a:t>
            </a:r>
            <a:r>
              <a:rPr lang="en-US" sz="2400" dirty="0"/>
              <a:t>muscles, </a:t>
            </a:r>
            <a:r>
              <a:rPr lang="en-US" sz="2400" dirty="0" smtClean="0"/>
              <a:t>RLN</a:t>
            </a:r>
            <a:br>
              <a:rPr lang="en-US" sz="2400" dirty="0" smtClean="0"/>
            </a:br>
            <a:r>
              <a:rPr lang="en-US" sz="2400" dirty="0"/>
              <a:t/>
            </a:r>
            <a:br>
              <a:rPr lang="en-US" sz="2400" dirty="0"/>
            </a:br>
            <a:r>
              <a:rPr lang="en-US" sz="2400" dirty="0" smtClean="0">
                <a:solidFill>
                  <a:srgbClr val="FFFF00"/>
                </a:solidFill>
              </a:rPr>
              <a:t>It </a:t>
            </a:r>
            <a:r>
              <a:rPr lang="en-US" sz="2400" dirty="0">
                <a:solidFill>
                  <a:srgbClr val="FFFF00"/>
                </a:solidFill>
              </a:rPr>
              <a:t>is important to avoid capsular violation or tumor spillage.</a:t>
            </a:r>
            <a:r>
              <a:rPr lang="en-US" sz="2000" dirty="0"/>
              <a:t/>
            </a:r>
            <a:br>
              <a:rPr lang="en-US" sz="2000" dirty="0"/>
            </a:br>
            <a:endParaRPr lang="en-US" sz="6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2400" y="115238"/>
            <a:ext cx="1042506" cy="725487"/>
          </a:xfrm>
          <a:prstGeom prst="rect">
            <a:avLst/>
          </a:prstGeom>
        </p:spPr>
      </p:pic>
    </p:spTree>
    <p:extLst>
      <p:ext uri="{BB962C8B-B14F-4D97-AF65-F5344CB8AC3E}">
        <p14:creationId xmlns:p14="http://schemas.microsoft.com/office/powerpoint/2010/main" val="1449587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4" y="110836"/>
            <a:ext cx="12025745" cy="6126079"/>
          </a:xfrm>
        </p:spPr>
        <p:txBody>
          <a:bodyPr/>
          <a:lstStyle/>
          <a:p>
            <a:r>
              <a:rPr lang="en-US" sz="2800" i="1" u="sng" dirty="0">
                <a:solidFill>
                  <a:srgbClr val="FFFF00"/>
                </a:solidFill>
              </a:rPr>
              <a:t>Principles of </a:t>
            </a:r>
            <a:r>
              <a:rPr lang="en-US" sz="2800" i="1" u="sng" dirty="0" err="1">
                <a:solidFill>
                  <a:srgbClr val="FFFF00"/>
                </a:solidFill>
              </a:rPr>
              <a:t>en</a:t>
            </a:r>
            <a:r>
              <a:rPr lang="en-US" sz="2800" i="1" u="sng" dirty="0">
                <a:solidFill>
                  <a:srgbClr val="FFFF00"/>
                </a:solidFill>
              </a:rPr>
              <a:t> Bloc </a:t>
            </a:r>
            <a:r>
              <a:rPr lang="en-US" sz="2800" i="1" u="sng" dirty="0" smtClean="0">
                <a:solidFill>
                  <a:srgbClr val="FFFF00"/>
                </a:solidFill>
              </a:rPr>
              <a:t>Surgery</a:t>
            </a:r>
            <a:r>
              <a:rPr lang="en-US" sz="2400" dirty="0" smtClean="0">
                <a:solidFill>
                  <a:srgbClr val="FFFF00"/>
                </a:solidFill>
              </a:rPr>
              <a:t/>
            </a:r>
            <a:br>
              <a:rPr lang="en-US" sz="2400" dirty="0" smtClean="0">
                <a:solidFill>
                  <a:srgbClr val="FFFF00"/>
                </a:solidFill>
              </a:rPr>
            </a:br>
            <a:r>
              <a:rPr lang="en-US" sz="2400" dirty="0" smtClean="0"/>
              <a:t/>
            </a:r>
            <a:br>
              <a:rPr lang="en-US" sz="2400" dirty="0" smtClean="0"/>
            </a:br>
            <a:r>
              <a:rPr lang="en-US" sz="2400" dirty="0" smtClean="0"/>
              <a:t>1.Exploration </a:t>
            </a:r>
            <a:r>
              <a:rPr lang="en-US" sz="2400" dirty="0"/>
              <a:t>of </a:t>
            </a:r>
            <a:r>
              <a:rPr lang="en-US" sz="2400" dirty="0">
                <a:solidFill>
                  <a:srgbClr val="FFFF00"/>
                </a:solidFill>
              </a:rPr>
              <a:t>all four glands </a:t>
            </a:r>
            <a:r>
              <a:rPr lang="en-US" sz="2400" dirty="0" smtClean="0"/>
              <a:t>R/O multi glandular carcinomas</a:t>
            </a:r>
            <a:br>
              <a:rPr lang="en-US" sz="2400" dirty="0" smtClean="0"/>
            </a:br>
            <a:r>
              <a:rPr lang="en-US" sz="2400" dirty="0"/>
              <a:t/>
            </a:r>
            <a:br>
              <a:rPr lang="en-US" sz="2400" dirty="0"/>
            </a:br>
            <a:r>
              <a:rPr lang="en-US" sz="2400" dirty="0"/>
              <a:t>2. </a:t>
            </a:r>
            <a:r>
              <a:rPr lang="en-US" sz="2400" dirty="0" smtClean="0">
                <a:solidFill>
                  <a:srgbClr val="FFFF00"/>
                </a:solidFill>
              </a:rPr>
              <a:t>bloodless field, </a:t>
            </a:r>
            <a:r>
              <a:rPr lang="en-US" sz="2400" dirty="0" smtClean="0"/>
              <a:t>ensures </a:t>
            </a:r>
            <a:r>
              <a:rPr lang="en-US" sz="2400" dirty="0"/>
              <a:t>no </a:t>
            </a:r>
            <a:r>
              <a:rPr lang="en-US" sz="2400" dirty="0" smtClean="0"/>
              <a:t>injury to neighboring structures</a:t>
            </a:r>
            <a:br>
              <a:rPr lang="en-US" sz="2400" dirty="0" smtClean="0"/>
            </a:br>
            <a:r>
              <a:rPr lang="en-US" sz="2400" dirty="0"/>
              <a:t/>
            </a:r>
            <a:br>
              <a:rPr lang="en-US" sz="2400" dirty="0"/>
            </a:br>
            <a:r>
              <a:rPr lang="en-US" sz="2400" dirty="0"/>
              <a:t>3. </a:t>
            </a:r>
            <a:r>
              <a:rPr lang="en-US" sz="2400" dirty="0">
                <a:solidFill>
                  <a:srgbClr val="FFFF00"/>
                </a:solidFill>
              </a:rPr>
              <a:t>Minimal </a:t>
            </a:r>
            <a:r>
              <a:rPr lang="en-US" sz="2400" dirty="0" smtClean="0">
                <a:solidFill>
                  <a:srgbClr val="FFFF00"/>
                </a:solidFill>
              </a:rPr>
              <a:t>manipulation</a:t>
            </a:r>
            <a:r>
              <a:rPr lang="en-US" sz="2400" dirty="0" smtClean="0"/>
              <a:t/>
            </a:r>
            <a:br>
              <a:rPr lang="en-US" sz="2400" dirty="0" smtClean="0"/>
            </a:br>
            <a:r>
              <a:rPr lang="en-US" sz="2400" dirty="0"/>
              <a:t/>
            </a:r>
            <a:br>
              <a:rPr lang="en-US" sz="2400" dirty="0"/>
            </a:br>
            <a:r>
              <a:rPr lang="en-US" sz="2400" dirty="0"/>
              <a:t>4. </a:t>
            </a:r>
            <a:r>
              <a:rPr lang="en-US" sz="2400" dirty="0">
                <a:solidFill>
                  <a:srgbClr val="FFFF00"/>
                </a:solidFill>
              </a:rPr>
              <a:t>Careful inspection </a:t>
            </a:r>
            <a:r>
              <a:rPr lang="en-US" sz="2400" dirty="0"/>
              <a:t>for any </a:t>
            </a:r>
            <a:r>
              <a:rPr lang="en-US" sz="2400" dirty="0" smtClean="0"/>
              <a:t>tumor</a:t>
            </a:r>
            <a:br>
              <a:rPr lang="en-US" sz="2400" dirty="0" smtClean="0"/>
            </a:br>
            <a:r>
              <a:rPr lang="en-US" sz="2400" dirty="0"/>
              <a:t/>
            </a:r>
            <a:br>
              <a:rPr lang="en-US" sz="2400" dirty="0"/>
            </a:br>
            <a:r>
              <a:rPr lang="en-US" sz="2400" dirty="0"/>
              <a:t>5.</a:t>
            </a:r>
            <a:r>
              <a:rPr lang="en-US" sz="2400" dirty="0">
                <a:solidFill>
                  <a:srgbClr val="FFFF00"/>
                </a:solidFill>
              </a:rPr>
              <a:t> </a:t>
            </a:r>
            <a:r>
              <a:rPr lang="en-US" sz="2400" u="sng" dirty="0">
                <a:solidFill>
                  <a:srgbClr val="FFFF00"/>
                </a:solidFill>
              </a:rPr>
              <a:t>Nodal involvement </a:t>
            </a:r>
            <a:r>
              <a:rPr lang="en-US" sz="2400" dirty="0"/>
              <a:t>necessitates a </a:t>
            </a:r>
            <a:r>
              <a:rPr lang="en-US" sz="2400" dirty="0">
                <a:solidFill>
                  <a:srgbClr val="FFFF00"/>
                </a:solidFill>
              </a:rPr>
              <a:t>regional lymph node dissection </a:t>
            </a:r>
            <a:r>
              <a:rPr lang="en-US" sz="2400" dirty="0"/>
              <a:t>of that </a:t>
            </a:r>
            <a:r>
              <a:rPr lang="en-US" sz="2400" dirty="0">
                <a:solidFill>
                  <a:srgbClr val="FFFF00"/>
                </a:solidFill>
              </a:rPr>
              <a:t>compartment. </a:t>
            </a:r>
            <a:r>
              <a:rPr lang="en-US" sz="2400" dirty="0" smtClean="0"/>
              <a:t/>
            </a:r>
            <a:br>
              <a:rPr lang="en-US" sz="2400" dirty="0" smtClean="0"/>
            </a:br>
            <a:r>
              <a:rPr lang="en-US" sz="2800" dirty="0" smtClean="0"/>
              <a:t>It is important </a:t>
            </a:r>
            <a:r>
              <a:rPr lang="en-US" sz="2400" dirty="0"/>
              <a:t>to note that </a:t>
            </a:r>
            <a:r>
              <a:rPr lang="en-US" sz="2400" u="sng" dirty="0"/>
              <a:t>prophylactic lateral neck dissection has not </a:t>
            </a:r>
            <a:r>
              <a:rPr lang="en-US" sz="2400" dirty="0" smtClean="0"/>
              <a:t>improve </a:t>
            </a:r>
            <a:r>
              <a:rPr lang="en-US" sz="2400" u="sng" dirty="0" smtClean="0"/>
              <a:t>survival</a:t>
            </a:r>
            <a:r>
              <a:rPr lang="en-US" sz="2400" dirty="0" smtClean="0"/>
              <a:t>, is </a:t>
            </a:r>
            <a:r>
              <a:rPr lang="en-US" sz="2400" dirty="0"/>
              <a:t>associated with an increased </a:t>
            </a:r>
            <a:r>
              <a:rPr lang="en-US" sz="2400" dirty="0" smtClean="0"/>
              <a:t>morbidity: not recommended</a:t>
            </a:r>
            <a:br>
              <a:rPr lang="en-US" sz="2400" dirty="0" smtClean="0"/>
            </a:br>
            <a:r>
              <a:rPr lang="en-US" sz="2400" dirty="0"/>
              <a:t/>
            </a:r>
            <a:br>
              <a:rPr lang="en-US" sz="2400" dirty="0"/>
            </a:br>
            <a:r>
              <a:rPr lang="en-US" sz="2400" dirty="0"/>
              <a:t>6. In most cases, </a:t>
            </a:r>
            <a:r>
              <a:rPr lang="en-US" sz="2400" dirty="0" smtClean="0"/>
              <a:t>RLN can &amp; </a:t>
            </a:r>
            <a:r>
              <a:rPr lang="en-US" sz="2400" dirty="0"/>
              <a:t>should be preserved</a:t>
            </a:r>
            <a:r>
              <a:rPr lang="en-US" sz="2400" dirty="0" smtClean="0"/>
              <a:t>.</a:t>
            </a:r>
            <a:br>
              <a:rPr lang="en-US" sz="2400" dirty="0" smtClean="0"/>
            </a:br>
            <a:r>
              <a:rPr lang="en-US" sz="2400" dirty="0" smtClean="0"/>
              <a:t>Evidence </a:t>
            </a:r>
            <a:r>
              <a:rPr lang="en-US" sz="2400" dirty="0"/>
              <a:t>of RLN </a:t>
            </a:r>
            <a:r>
              <a:rPr lang="en-US" sz="2400" dirty="0" smtClean="0"/>
              <a:t>involvement: </a:t>
            </a:r>
            <a:r>
              <a:rPr lang="en-US" sz="2400" dirty="0"/>
              <a:t>it may be </a:t>
            </a:r>
            <a:r>
              <a:rPr lang="en-US" sz="2400" dirty="0" smtClean="0"/>
              <a:t>resected </a:t>
            </a:r>
            <a:r>
              <a:rPr lang="en-US" sz="2400" dirty="0"/>
              <a:t>with </a:t>
            </a:r>
            <a:r>
              <a:rPr lang="en-US" sz="2400" dirty="0" smtClean="0"/>
              <a:t>tumor </a:t>
            </a:r>
            <a:r>
              <a:rPr lang="en-US" sz="2000" dirty="0" smtClean="0"/>
              <a:t/>
            </a:r>
            <a:br>
              <a:rPr lang="en-US" sz="2000" dirty="0" smtClean="0"/>
            </a:br>
            <a:endParaRPr lang="en-US" sz="600" dirty="0">
              <a:cs typeface="Times New Roman" panose="02020603050405020304" pitchFamily="18" charset="0"/>
            </a:endParaRPr>
          </a:p>
        </p:txBody>
      </p:sp>
      <p:sp>
        <p:nvSpPr>
          <p:cNvPr id="4" name="Rectangle 3"/>
          <p:cNvSpPr/>
          <p:nvPr/>
        </p:nvSpPr>
        <p:spPr>
          <a:xfrm>
            <a:off x="0" y="6236915"/>
            <a:ext cx="2731838" cy="369332"/>
          </a:xfrm>
          <a:prstGeom prst="rect">
            <a:avLst/>
          </a:prstGeom>
        </p:spPr>
        <p:txBody>
          <a:bodyPr wrap="none">
            <a:spAutoFit/>
          </a:bodyPr>
          <a:lstStyle/>
          <a:p>
            <a:r>
              <a:rPr lang="en-US" dirty="0"/>
              <a:t>Cancers 2019, 11, 1676</a:t>
            </a:r>
          </a:p>
        </p:txBody>
      </p:sp>
    </p:spTree>
    <p:extLst>
      <p:ext uri="{BB962C8B-B14F-4D97-AF65-F5344CB8AC3E}">
        <p14:creationId xmlns:p14="http://schemas.microsoft.com/office/powerpoint/2010/main" val="2806184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4910"/>
            <a:ext cx="11610110" cy="5902036"/>
          </a:xfrm>
        </p:spPr>
        <p:txBody>
          <a:bodyPr/>
          <a:lstStyle/>
          <a:p>
            <a:r>
              <a:rPr lang="en-US" sz="3200" i="1" u="sng" dirty="0" smtClean="0">
                <a:solidFill>
                  <a:srgbClr val="FFFF00"/>
                </a:solidFill>
              </a:rPr>
              <a:t>Parathyroid carcinoma</a:t>
            </a:r>
            <a:r>
              <a:rPr lang="en-US" sz="2800" dirty="0" smtClean="0">
                <a:solidFill>
                  <a:srgbClr val="FFFF00"/>
                </a:solidFill>
              </a:rPr>
              <a:t/>
            </a:r>
            <a:br>
              <a:rPr lang="en-US" sz="2800" dirty="0" smtClean="0">
                <a:solidFill>
                  <a:srgbClr val="FFFF00"/>
                </a:solidFill>
              </a:rPr>
            </a:br>
            <a:r>
              <a:rPr lang="en-US" sz="2800" dirty="0">
                <a:solidFill>
                  <a:srgbClr val="FFFF00"/>
                </a:solidFill>
              </a:rPr>
              <a:t/>
            </a:r>
            <a:br>
              <a:rPr lang="en-US" sz="2800" dirty="0">
                <a:solidFill>
                  <a:srgbClr val="FFFF00"/>
                </a:solidFill>
              </a:rPr>
            </a:br>
            <a:r>
              <a:rPr lang="en-US" sz="2800" dirty="0" smtClean="0">
                <a:solidFill>
                  <a:srgbClr val="FFFF00"/>
                </a:solidFill>
              </a:rPr>
              <a:t> </a:t>
            </a:r>
            <a:r>
              <a:rPr lang="en-US" sz="2800" dirty="0" smtClean="0"/>
              <a:t>Is </a:t>
            </a:r>
            <a:r>
              <a:rPr lang="en-US" sz="2800" dirty="0"/>
              <a:t>a rare cause of </a:t>
            </a:r>
            <a:r>
              <a:rPr lang="en-US" sz="2800" dirty="0" smtClean="0"/>
              <a:t>PHPT</a:t>
            </a:r>
            <a:br>
              <a:rPr lang="en-US" sz="2800" dirty="0" smtClean="0"/>
            </a:br>
            <a:r>
              <a:rPr lang="en-US" sz="2800" dirty="0" smtClean="0"/>
              <a:t> Most studies </a:t>
            </a:r>
            <a:r>
              <a:rPr lang="en-US" sz="2800" dirty="0"/>
              <a:t>show a prevalence of </a:t>
            </a:r>
            <a:r>
              <a:rPr lang="en-US" sz="2800" dirty="0" smtClean="0">
                <a:solidFill>
                  <a:srgbClr val="FFFF00"/>
                </a:solidFill>
              </a:rPr>
              <a:t> &lt;</a:t>
            </a:r>
            <a:r>
              <a:rPr lang="en-US" sz="2800" dirty="0">
                <a:solidFill>
                  <a:srgbClr val="FFFF00"/>
                </a:solidFill>
              </a:rPr>
              <a:t>1% </a:t>
            </a:r>
            <a:r>
              <a:rPr lang="en-US" sz="2800" dirty="0"/>
              <a:t>of all </a:t>
            </a:r>
            <a:r>
              <a:rPr lang="en-US" sz="2800" dirty="0" smtClean="0"/>
              <a:t>cases of </a:t>
            </a:r>
            <a:r>
              <a:rPr lang="en-US" sz="2800" dirty="0"/>
              <a:t>PHPT</a:t>
            </a:r>
            <a:r>
              <a:rPr lang="en-US" sz="2800" dirty="0" smtClean="0"/>
              <a:t/>
            </a:r>
            <a:br>
              <a:rPr lang="en-US" sz="2800" dirty="0" smtClean="0"/>
            </a:br>
            <a:r>
              <a:rPr lang="en-US" sz="2800" dirty="0" smtClean="0"/>
              <a:t/>
            </a:r>
            <a:br>
              <a:rPr lang="en-US" sz="2800" dirty="0" smtClean="0"/>
            </a:br>
            <a:r>
              <a:rPr lang="en-US" sz="2800" dirty="0" smtClean="0"/>
              <a:t>One </a:t>
            </a:r>
            <a:r>
              <a:rPr lang="en-US" sz="2800" dirty="0"/>
              <a:t>of the rarest of </a:t>
            </a:r>
            <a:r>
              <a:rPr lang="en-US" sz="2800" dirty="0" smtClean="0"/>
              <a:t>malignancies:</a:t>
            </a:r>
            <a:br>
              <a:rPr lang="en-US" sz="2800" dirty="0" smtClean="0"/>
            </a:br>
            <a:r>
              <a:rPr lang="en-US" sz="2800" dirty="0" smtClean="0"/>
              <a:t>The estimated prevalence </a:t>
            </a:r>
            <a:r>
              <a:rPr lang="en-US" sz="2800" dirty="0"/>
              <a:t>is </a:t>
            </a:r>
            <a:r>
              <a:rPr lang="en-US" sz="2800" dirty="0">
                <a:solidFill>
                  <a:srgbClr val="FFFF00"/>
                </a:solidFill>
              </a:rPr>
              <a:t>0.005% </a:t>
            </a:r>
            <a:r>
              <a:rPr lang="en-US" sz="2800" dirty="0"/>
              <a:t>of all solid </a:t>
            </a:r>
            <a:r>
              <a:rPr lang="en-US" sz="2800" dirty="0" smtClean="0"/>
              <a:t>malignancies</a:t>
            </a:r>
            <a:r>
              <a:rPr lang="en-US" sz="2400" dirty="0" smtClean="0"/>
              <a:t/>
            </a:r>
            <a:br>
              <a:rPr lang="en-US" sz="2400" dirty="0" smtClean="0"/>
            </a:br>
            <a:r>
              <a:rPr lang="en-US" sz="2400" dirty="0"/>
              <a:t/>
            </a:r>
            <a:br>
              <a:rPr lang="en-US" sz="2400" dirty="0"/>
            </a:br>
            <a:r>
              <a:rPr lang="en-US" sz="2400" dirty="0" smtClean="0">
                <a:solidFill>
                  <a:schemeClr val="accent1">
                    <a:lumMod val="65000"/>
                  </a:schemeClr>
                </a:solidFill>
              </a:rPr>
              <a:t/>
            </a:r>
            <a:br>
              <a:rPr lang="en-US" sz="2400" dirty="0" smtClean="0">
                <a:solidFill>
                  <a:schemeClr val="accent1">
                    <a:lumMod val="65000"/>
                  </a:schemeClr>
                </a:solidFill>
              </a:rPr>
            </a:br>
            <a:r>
              <a:rPr lang="en-US" sz="2400" dirty="0"/>
              <a:t/>
            </a:r>
            <a:br>
              <a:rPr lang="en-US" sz="2400" dirty="0"/>
            </a:br>
            <a:r>
              <a:rPr lang="en-US" sz="700" dirty="0"/>
              <a:t/>
            </a:r>
            <a:br>
              <a:rPr lang="en-US" sz="700" dirty="0"/>
            </a:br>
            <a:endParaRPr lang="en-US" sz="700" dirty="0">
              <a:cs typeface="Times New Roman" panose="02020603050405020304" pitchFamily="18" charset="0"/>
            </a:endParaRPr>
          </a:p>
        </p:txBody>
      </p:sp>
      <p:sp>
        <p:nvSpPr>
          <p:cNvPr id="7" name="Flowchart: Delay 6"/>
          <p:cNvSpPr/>
          <p:nvPr/>
        </p:nvSpPr>
        <p:spPr>
          <a:xfrm>
            <a:off x="11693238" y="6400801"/>
            <a:ext cx="166253" cy="207817"/>
          </a:xfrm>
          <a:prstGeom prst="flowChartDelay">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870818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3236" y="755074"/>
            <a:ext cx="11928764" cy="5146962"/>
          </a:xfrm>
        </p:spPr>
        <p:txBody>
          <a:bodyPr/>
          <a:lstStyle/>
          <a:p>
            <a:r>
              <a:rPr lang="en-US" sz="2800" i="1" u="sng" dirty="0" smtClean="0">
                <a:solidFill>
                  <a:srgbClr val="FFFF00"/>
                </a:solidFill>
              </a:rPr>
              <a:t>During resection the adenoma ( </a:t>
            </a:r>
            <a:r>
              <a:rPr lang="en-US" sz="2800" i="1" u="sng" dirty="0">
                <a:solidFill>
                  <a:srgbClr val="FFFF00"/>
                </a:solidFill>
              </a:rPr>
              <a:t>suspicious </a:t>
            </a:r>
            <a:r>
              <a:rPr lang="en-US" sz="2800" i="1" u="sng" dirty="0" smtClean="0">
                <a:solidFill>
                  <a:srgbClr val="FFFF00"/>
                </a:solidFill>
              </a:rPr>
              <a:t>features):</a:t>
            </a:r>
            <a:r>
              <a:rPr lang="en-US" sz="2400" dirty="0" smtClean="0"/>
              <a:t/>
            </a:r>
            <a:br>
              <a:rPr lang="en-US" sz="2400" dirty="0" smtClean="0"/>
            </a:br>
            <a:r>
              <a:rPr lang="en-US" sz="2400" dirty="0"/>
              <a:t> </a:t>
            </a:r>
            <a:r>
              <a:rPr lang="en-US" sz="2400" dirty="0" smtClean="0"/>
              <a:t>large mass</a:t>
            </a:r>
            <a:r>
              <a:rPr lang="en-US" sz="2400" dirty="0"/>
              <a:t>, whitish capsule, </a:t>
            </a:r>
            <a:r>
              <a:rPr lang="en-US" sz="2400" dirty="0" smtClean="0"/>
              <a:t>adherence </a:t>
            </a:r>
            <a:r>
              <a:rPr lang="en-US" sz="2400" dirty="0"/>
              <a:t>to adjacent </a:t>
            </a:r>
            <a:r>
              <a:rPr lang="en-US" sz="2400" dirty="0" smtClean="0"/>
              <a:t>structures:</a:t>
            </a:r>
            <a:r>
              <a:rPr lang="en-US" sz="2400" dirty="0"/>
              <a:t> </a:t>
            </a:r>
            <a:r>
              <a:rPr lang="en-US" sz="2400" dirty="0" smtClean="0"/>
              <a:t>En </a:t>
            </a:r>
            <a:r>
              <a:rPr lang="en-US" sz="2400" dirty="0"/>
              <a:t>bloc </a:t>
            </a:r>
            <a:r>
              <a:rPr lang="en-US" sz="2400" dirty="0" smtClean="0"/>
              <a:t>resection</a:t>
            </a:r>
            <a:br>
              <a:rPr lang="en-US" sz="2400" dirty="0" smtClean="0"/>
            </a:br>
            <a:r>
              <a:rPr lang="en-US" sz="2400" dirty="0" smtClean="0"/>
              <a:t/>
            </a:r>
            <a:br>
              <a:rPr lang="en-US" sz="2400" dirty="0" smtClean="0"/>
            </a:br>
            <a:r>
              <a:rPr lang="en-US" sz="2400" dirty="0" smtClean="0">
                <a:solidFill>
                  <a:srgbClr val="FFFF00"/>
                </a:solidFill>
              </a:rPr>
              <a:t> </a:t>
            </a:r>
            <a:r>
              <a:rPr lang="en-US" sz="2400" dirty="0" smtClean="0"/>
              <a:t>En </a:t>
            </a:r>
            <a:r>
              <a:rPr lang="en-US" sz="2400" dirty="0"/>
              <a:t>bloc resection has an </a:t>
            </a:r>
            <a:r>
              <a:rPr lang="en-US" sz="2400" dirty="0">
                <a:solidFill>
                  <a:srgbClr val="FFFF00"/>
                </a:solidFill>
              </a:rPr>
              <a:t>8% local recurrence rate</a:t>
            </a:r>
            <a:r>
              <a:rPr lang="en-US" sz="2400" dirty="0"/>
              <a:t>, long-term overall</a:t>
            </a:r>
            <a:r>
              <a:rPr lang="en-US" sz="2400" dirty="0">
                <a:solidFill>
                  <a:srgbClr val="FFFF00"/>
                </a:solidFill>
              </a:rPr>
              <a:t> survival rate of 89</a:t>
            </a:r>
            <a:r>
              <a:rPr lang="en-US" sz="2400" dirty="0" smtClean="0">
                <a:solidFill>
                  <a:srgbClr val="FFFF00"/>
                </a:solidFill>
              </a:rPr>
              <a:t>%.</a:t>
            </a:r>
            <a:r>
              <a:rPr lang="en-US" sz="2400" dirty="0" smtClean="0"/>
              <a:t/>
            </a:r>
            <a:br>
              <a:rPr lang="en-US" sz="2400" dirty="0" smtClean="0"/>
            </a:br>
            <a:r>
              <a:rPr lang="en-US" sz="2400" dirty="0"/>
              <a:t/>
            </a:r>
            <a:br>
              <a:rPr lang="en-US" sz="2400" dirty="0"/>
            </a:br>
            <a:r>
              <a:rPr lang="en-US" sz="2400" dirty="0" smtClean="0"/>
              <a:t>Pts </a:t>
            </a:r>
            <a:r>
              <a:rPr lang="en-US" sz="2400" dirty="0"/>
              <a:t>often not assessed for PC: initial </a:t>
            </a:r>
            <a:r>
              <a:rPr lang="en-US" sz="2400" dirty="0" err="1" smtClean="0"/>
              <a:t>sx</a:t>
            </a:r>
            <a:r>
              <a:rPr lang="en-US" sz="2400" dirty="0" smtClean="0"/>
              <a:t> </a:t>
            </a:r>
            <a:r>
              <a:rPr lang="en-US" sz="2400" dirty="0"/>
              <a:t>may not address wide resection. </a:t>
            </a:r>
            <a:br>
              <a:rPr lang="en-US" sz="2400" dirty="0"/>
            </a:br>
            <a:r>
              <a:rPr lang="en-US" sz="2400" dirty="0" smtClean="0"/>
              <a:t>Recurrence occurs : 2 - 5 </a:t>
            </a:r>
            <a:r>
              <a:rPr lang="en-US" sz="2400" dirty="0"/>
              <a:t>years after surgery, </a:t>
            </a:r>
            <a:r>
              <a:rPr lang="en-US" sz="2400" dirty="0" smtClean="0"/>
              <a:t>local </a:t>
            </a:r>
            <a:r>
              <a:rPr lang="en-US" sz="2400" dirty="0"/>
              <a:t>recurrence rate </a:t>
            </a:r>
            <a:r>
              <a:rPr lang="en-US" sz="2400" dirty="0" smtClean="0"/>
              <a:t>: 33</a:t>
            </a:r>
            <a:r>
              <a:rPr lang="en-US" sz="2400" dirty="0"/>
              <a:t>% </a:t>
            </a:r>
            <a:r>
              <a:rPr lang="en-US" sz="2400" dirty="0" smtClean="0"/>
              <a:t>- </a:t>
            </a:r>
            <a:r>
              <a:rPr lang="en-US" sz="2400" dirty="0"/>
              <a:t>82% at 5 years. </a:t>
            </a:r>
            <a:br>
              <a:rPr lang="en-US" sz="2400" dirty="0"/>
            </a:br>
            <a:r>
              <a:rPr lang="en-US" sz="2400" dirty="0"/>
              <a:t/>
            </a:r>
            <a:br>
              <a:rPr lang="en-US" sz="2400" dirty="0"/>
            </a:br>
            <a:r>
              <a:rPr lang="en-US" sz="2400" dirty="0"/>
              <a:t/>
            </a:r>
            <a:br>
              <a:rPr lang="en-US" sz="2400" dirty="0"/>
            </a:br>
            <a:r>
              <a:rPr lang="en-US" sz="2400" dirty="0" smtClean="0"/>
              <a:t>Diffuse </a:t>
            </a:r>
            <a:r>
              <a:rPr lang="en-US" sz="2400" dirty="0"/>
              <a:t>metastatic disease are less likely to benefit from surgical resection.</a:t>
            </a:r>
            <a:r>
              <a:rPr lang="en-US" sz="2800" dirty="0"/>
              <a:t/>
            </a:r>
            <a:br>
              <a:rPr lang="en-US" sz="2800" dirty="0"/>
            </a:br>
            <a:r>
              <a:rPr lang="en-US" sz="800" dirty="0"/>
              <a:t/>
            </a:r>
            <a:br>
              <a:rPr lang="en-US" sz="800" dirty="0"/>
            </a:br>
            <a:endParaRPr lang="en-US" sz="8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385100" y="6290781"/>
            <a:ext cx="179044" cy="221673"/>
          </a:xfrm>
          <a:prstGeom prst="rect">
            <a:avLst/>
          </a:prstGeom>
        </p:spPr>
      </p:pic>
      <p:sp>
        <p:nvSpPr>
          <p:cNvPr id="4" name="Rectangle 3"/>
          <p:cNvSpPr/>
          <p:nvPr/>
        </p:nvSpPr>
        <p:spPr>
          <a:xfrm>
            <a:off x="263236" y="5105807"/>
            <a:ext cx="9656619" cy="79622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821754" y="144656"/>
            <a:ext cx="2819400" cy="2114550"/>
          </a:xfrm>
          <a:prstGeom prst="ellipse">
            <a:avLst/>
          </a:prstGeom>
          <a:ln>
            <a:noFill/>
          </a:ln>
          <a:effectLst>
            <a:softEdge rad="112500"/>
          </a:effectLst>
        </p:spPr>
      </p:pic>
    </p:spTree>
    <p:extLst>
      <p:ext uri="{BB962C8B-B14F-4D97-AF65-F5344CB8AC3E}">
        <p14:creationId xmlns:p14="http://schemas.microsoft.com/office/powerpoint/2010/main" val="1500766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645" y="1260764"/>
            <a:ext cx="11881519" cy="4294910"/>
          </a:xfrm>
        </p:spPr>
        <p:txBody>
          <a:bodyPr/>
          <a:lstStyle/>
          <a:p>
            <a:r>
              <a:rPr lang="en-US" sz="2400" dirty="0" smtClean="0">
                <a:solidFill>
                  <a:schemeClr val="tx1"/>
                </a:solidFill>
              </a:rPr>
              <a:t/>
            </a:r>
            <a:br>
              <a:rPr lang="en-US" sz="2400" dirty="0" smtClean="0">
                <a:solidFill>
                  <a:schemeClr val="tx1"/>
                </a:solidFill>
              </a:rPr>
            </a:br>
            <a:r>
              <a:rPr lang="en-US" sz="2400" dirty="0" smtClean="0">
                <a:solidFill>
                  <a:schemeClr val="tx1"/>
                </a:solidFill>
              </a:rPr>
              <a:t>who diagnosed </a:t>
            </a:r>
            <a:r>
              <a:rPr lang="en-US" sz="2400" dirty="0">
                <a:solidFill>
                  <a:schemeClr val="tx1"/>
                </a:solidFill>
              </a:rPr>
              <a:t>preoperatively with </a:t>
            </a:r>
            <a:r>
              <a:rPr lang="en-US" sz="2400" dirty="0" smtClean="0">
                <a:solidFill>
                  <a:schemeClr val="tx1"/>
                </a:solidFill>
              </a:rPr>
              <a:t>PC &amp; </a:t>
            </a:r>
            <a:r>
              <a:rPr lang="en-US" sz="2400" dirty="0" err="1" smtClean="0">
                <a:solidFill>
                  <a:schemeClr val="tx1"/>
                </a:solidFill>
              </a:rPr>
              <a:t>en</a:t>
            </a:r>
            <a:r>
              <a:rPr lang="en-US" sz="2400" dirty="0" smtClean="0">
                <a:solidFill>
                  <a:schemeClr val="tx1"/>
                </a:solidFill>
              </a:rPr>
              <a:t> </a:t>
            </a:r>
            <a:r>
              <a:rPr lang="en-US" sz="2400" dirty="0">
                <a:solidFill>
                  <a:schemeClr val="tx1"/>
                </a:solidFill>
              </a:rPr>
              <a:t>bloc resection </a:t>
            </a:r>
            <a:r>
              <a:rPr lang="en-US" sz="2400" dirty="0" smtClean="0">
                <a:solidFill>
                  <a:schemeClr val="tx1"/>
                </a:solidFill>
              </a:rPr>
              <a:t>: recurrence </a:t>
            </a:r>
            <a:r>
              <a:rPr lang="en-US" sz="2400" dirty="0">
                <a:solidFill>
                  <a:schemeClr val="tx1"/>
                </a:solidFill>
              </a:rPr>
              <a:t>rate of </a:t>
            </a:r>
            <a:r>
              <a:rPr lang="en-US" sz="2400" dirty="0">
                <a:solidFill>
                  <a:srgbClr val="FFFF00"/>
                </a:solidFill>
              </a:rPr>
              <a:t>33</a:t>
            </a:r>
            <a:r>
              <a:rPr lang="en-US" sz="2400" dirty="0" smtClean="0">
                <a:solidFill>
                  <a:srgbClr val="FFFF00"/>
                </a:solidFill>
              </a:rPr>
              <a:t>%</a:t>
            </a:r>
            <a:r>
              <a:rPr lang="en-US" sz="2400" dirty="0" smtClean="0">
                <a:solidFill>
                  <a:schemeClr val="tx1"/>
                </a:solidFill>
              </a:rPr>
              <a:t/>
            </a:r>
            <a:br>
              <a:rPr lang="en-US" sz="2400" dirty="0" smtClean="0">
                <a:solidFill>
                  <a:schemeClr val="tx1"/>
                </a:solidFill>
              </a:rPr>
            </a:br>
            <a:r>
              <a:rPr lang="en-US" sz="2400" dirty="0" smtClean="0">
                <a:solidFill>
                  <a:schemeClr val="tx1"/>
                </a:solidFill>
              </a:rPr>
              <a:t>compared </a:t>
            </a:r>
            <a:r>
              <a:rPr lang="en-US" sz="2400" dirty="0">
                <a:solidFill>
                  <a:schemeClr val="tx1"/>
                </a:solidFill>
              </a:rPr>
              <a:t>to those who were diagnosed after </a:t>
            </a:r>
            <a:r>
              <a:rPr lang="en-US" sz="2400" dirty="0" smtClean="0">
                <a:solidFill>
                  <a:schemeClr val="tx1"/>
                </a:solidFill>
              </a:rPr>
              <a:t>their initial surgery: recurrence </a:t>
            </a:r>
            <a:r>
              <a:rPr lang="en-US" sz="2400" dirty="0">
                <a:solidFill>
                  <a:schemeClr val="tx1"/>
                </a:solidFill>
              </a:rPr>
              <a:t>rate of </a:t>
            </a:r>
            <a:r>
              <a:rPr lang="en-US" sz="2400" dirty="0">
                <a:solidFill>
                  <a:srgbClr val="FFFF00"/>
                </a:solidFill>
              </a:rPr>
              <a:t>&gt;50</a:t>
            </a:r>
            <a:r>
              <a:rPr lang="en-US" sz="2400" dirty="0" smtClean="0">
                <a:solidFill>
                  <a:srgbClr val="FFFF00"/>
                </a:solidFill>
              </a:rPr>
              <a:t>% *</a:t>
            </a:r>
            <a:br>
              <a:rPr lang="en-US" sz="2400" dirty="0" smtClean="0">
                <a:solidFill>
                  <a:srgbClr val="FFFF00"/>
                </a:solidFill>
              </a:rPr>
            </a:br>
            <a:r>
              <a:rPr lang="en-US" sz="2400" dirty="0" smtClean="0"/>
              <a:t/>
            </a:r>
            <a:br>
              <a:rPr lang="en-US" sz="2400" dirty="0" smtClean="0"/>
            </a:br>
            <a:r>
              <a:rPr lang="en-US" sz="2400" dirty="0" smtClean="0">
                <a:solidFill>
                  <a:srgbClr val="FFFF00"/>
                </a:solidFill>
              </a:rPr>
              <a:t>L.N </a:t>
            </a:r>
            <a:r>
              <a:rPr lang="en-US" sz="2400" dirty="0" smtClean="0"/>
              <a:t>involvement in PC is </a:t>
            </a:r>
            <a:r>
              <a:rPr lang="en-US" sz="2400" dirty="0" smtClean="0">
                <a:solidFill>
                  <a:srgbClr val="FFFF00"/>
                </a:solidFill>
              </a:rPr>
              <a:t>more </a:t>
            </a:r>
            <a:r>
              <a:rPr lang="en-US" sz="2400" u="sng" dirty="0">
                <a:solidFill>
                  <a:srgbClr val="FFFF00"/>
                </a:solidFill>
              </a:rPr>
              <a:t>in</a:t>
            </a:r>
            <a:r>
              <a:rPr lang="en-US" sz="2400" dirty="0">
                <a:solidFill>
                  <a:srgbClr val="FFFF00"/>
                </a:solidFill>
              </a:rPr>
              <a:t>frequent </a:t>
            </a:r>
            <a:r>
              <a:rPr lang="en-US" sz="2400" dirty="0" smtClean="0"/>
              <a:t>&lt; recurrence </a:t>
            </a:r>
            <a:r>
              <a:rPr lang="en-US" sz="2400" dirty="0"/>
              <a:t>in </a:t>
            </a:r>
            <a:r>
              <a:rPr lang="en-US" sz="2400" dirty="0" smtClean="0"/>
              <a:t>neighboring soft tissue structures</a:t>
            </a:r>
            <a:br>
              <a:rPr lang="en-US" sz="2400" dirty="0" smtClean="0"/>
            </a:br>
            <a:r>
              <a:rPr lang="en-US" sz="2400" u="sng" dirty="0" smtClean="0"/>
              <a:t/>
            </a:r>
            <a:br>
              <a:rPr lang="en-US" sz="2400" u="sng" dirty="0" smtClean="0"/>
            </a:br>
            <a:r>
              <a:rPr lang="en-US" sz="2400" u="sng" dirty="0" smtClean="0"/>
              <a:t>L.N examined </a:t>
            </a:r>
            <a:r>
              <a:rPr lang="en-US" sz="2400" u="sng" dirty="0"/>
              <a:t>at the time of surgery </a:t>
            </a:r>
            <a:r>
              <a:rPr lang="en-US" sz="2400" u="sng" dirty="0" smtClean="0"/>
              <a:t>:</a:t>
            </a:r>
            <a:br>
              <a:rPr lang="en-US" sz="2400" u="sng" dirty="0" smtClean="0"/>
            </a:br>
            <a:r>
              <a:rPr lang="en-US" sz="2400" dirty="0" smtClean="0"/>
              <a:t>data </a:t>
            </a:r>
            <a:r>
              <a:rPr lang="en-US" sz="2400" dirty="0"/>
              <a:t>has </a:t>
            </a:r>
            <a:r>
              <a:rPr lang="en-US" sz="2400" u="sng" dirty="0" smtClean="0"/>
              <a:t>not shown </a:t>
            </a:r>
            <a:r>
              <a:rPr lang="en-US" sz="2400" dirty="0" smtClean="0"/>
              <a:t>a </a:t>
            </a:r>
            <a:r>
              <a:rPr lang="en-US" sz="2400" dirty="0"/>
              <a:t>difference in the </a:t>
            </a:r>
            <a:r>
              <a:rPr lang="en-US" sz="2400" u="sng" dirty="0"/>
              <a:t>rate of metastases </a:t>
            </a:r>
            <a:r>
              <a:rPr lang="en-US" sz="2400" dirty="0"/>
              <a:t>or </a:t>
            </a:r>
            <a:r>
              <a:rPr lang="en-US" sz="2400" u="sng" dirty="0" smtClean="0"/>
              <a:t>death</a:t>
            </a:r>
            <a:br>
              <a:rPr lang="en-US" sz="2400" u="sng" dirty="0" smtClean="0"/>
            </a:br>
            <a:r>
              <a:rPr lang="en-US" sz="2400" dirty="0" smtClean="0"/>
              <a:t/>
            </a:r>
            <a:br>
              <a:rPr lang="en-US" sz="2400" dirty="0" smtClean="0"/>
            </a:br>
            <a:r>
              <a:rPr lang="en-US" sz="2400" dirty="0" smtClean="0"/>
              <a:t>sensitivity </a:t>
            </a:r>
            <a:r>
              <a:rPr lang="en-US" sz="2400" dirty="0"/>
              <a:t>analysis performed in the same </a:t>
            </a:r>
            <a:r>
              <a:rPr lang="en-US" sz="2400" dirty="0" smtClean="0"/>
              <a:t>study show: increased </a:t>
            </a:r>
            <a:r>
              <a:rPr lang="en-US" sz="2400" dirty="0"/>
              <a:t>likelihood of </a:t>
            </a:r>
            <a:r>
              <a:rPr lang="en-US" sz="2400" dirty="0">
                <a:solidFill>
                  <a:srgbClr val="FFFF00"/>
                </a:solidFill>
              </a:rPr>
              <a:t>positive lymph nodes </a:t>
            </a:r>
            <a:r>
              <a:rPr lang="en-US" sz="2400" dirty="0"/>
              <a:t>in tumors </a:t>
            </a:r>
            <a:r>
              <a:rPr lang="en-US" sz="2400" dirty="0">
                <a:solidFill>
                  <a:srgbClr val="FFFF00"/>
                </a:solidFill>
              </a:rPr>
              <a:t>larger </a:t>
            </a:r>
            <a:r>
              <a:rPr lang="en-US" sz="2400" dirty="0" smtClean="0">
                <a:solidFill>
                  <a:srgbClr val="FFFF00"/>
                </a:solidFill>
              </a:rPr>
              <a:t>than 3 cm</a:t>
            </a:r>
            <a:r>
              <a:rPr lang="en-US" sz="2400" dirty="0" smtClean="0"/>
              <a:t/>
            </a:r>
            <a:br>
              <a:rPr lang="en-US" sz="2400" dirty="0" smtClean="0"/>
            </a:br>
            <a:endParaRPr lang="en-US" sz="2400" dirty="0">
              <a:cs typeface="Times New Roman" panose="02020603050405020304" pitchFamily="18" charset="0"/>
            </a:endParaRPr>
          </a:p>
        </p:txBody>
      </p:sp>
      <p:sp>
        <p:nvSpPr>
          <p:cNvPr id="4" name="Rectangle 3"/>
          <p:cNvSpPr/>
          <p:nvPr/>
        </p:nvSpPr>
        <p:spPr>
          <a:xfrm>
            <a:off x="199645" y="6347752"/>
            <a:ext cx="2731838" cy="369332"/>
          </a:xfrm>
          <a:prstGeom prst="rect">
            <a:avLst/>
          </a:prstGeom>
        </p:spPr>
        <p:txBody>
          <a:bodyPr wrap="none">
            <a:spAutoFit/>
          </a:bodyPr>
          <a:lstStyle/>
          <a:p>
            <a:r>
              <a:rPr lang="en-US" dirty="0"/>
              <a:t>Cancers 2019, 11, 1676</a:t>
            </a:r>
          </a:p>
        </p:txBody>
      </p:sp>
    </p:spTree>
    <p:extLst>
      <p:ext uri="{BB962C8B-B14F-4D97-AF65-F5344CB8AC3E}">
        <p14:creationId xmlns:p14="http://schemas.microsoft.com/office/powerpoint/2010/main" val="2673782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8873" y="138545"/>
            <a:ext cx="11402291" cy="5638800"/>
          </a:xfrm>
        </p:spPr>
        <p:txBody>
          <a:bodyPr/>
          <a:lstStyle/>
          <a:p>
            <a:r>
              <a:rPr lang="en-US" sz="2400" i="1" u="sng" dirty="0" smtClean="0">
                <a:solidFill>
                  <a:srgbClr val="FFFF00"/>
                </a:solidFill>
              </a:rPr>
              <a:t>Patients </a:t>
            </a:r>
            <a:r>
              <a:rPr lang="en-US" sz="2400" i="1" u="sng" dirty="0">
                <a:solidFill>
                  <a:srgbClr val="FFFF00"/>
                </a:solidFill>
              </a:rPr>
              <a:t>with poor outcomes </a:t>
            </a:r>
            <a:r>
              <a:rPr lang="en-US" sz="2400" i="1" u="sng" dirty="0" smtClean="0">
                <a:solidFill>
                  <a:srgbClr val="FFFF00"/>
                </a:solidFill>
              </a:rPr>
              <a:t>:</a:t>
            </a:r>
            <a:r>
              <a:rPr lang="en-US" sz="2400" dirty="0" smtClean="0"/>
              <a:t/>
            </a:r>
            <a:br>
              <a:rPr lang="en-US" sz="2400" dirty="0" smtClean="0"/>
            </a:br>
            <a:r>
              <a:rPr lang="en-US" sz="2400" dirty="0" smtClean="0"/>
              <a:t>- Incomplete resection</a:t>
            </a:r>
            <a:br>
              <a:rPr lang="en-US" sz="2400" dirty="0" smtClean="0"/>
            </a:br>
            <a:r>
              <a:rPr lang="en-US" sz="2400" dirty="0" smtClean="0"/>
              <a:t>- Positive </a:t>
            </a:r>
            <a:r>
              <a:rPr lang="en-US" sz="2400" dirty="0"/>
              <a:t>surgical </a:t>
            </a:r>
            <a:r>
              <a:rPr lang="en-US" sz="2400" dirty="0" smtClean="0"/>
              <a:t>margins</a:t>
            </a:r>
            <a:br>
              <a:rPr lang="en-US" sz="2400" dirty="0" smtClean="0"/>
            </a:br>
            <a:r>
              <a:rPr lang="en-US" sz="2400" dirty="0" smtClean="0"/>
              <a:t>- Tumor seeding</a:t>
            </a:r>
            <a:br>
              <a:rPr lang="en-US" sz="2400" dirty="0" smtClean="0"/>
            </a:br>
            <a:r>
              <a:rPr lang="en-US" sz="2400" dirty="0" smtClean="0"/>
              <a:t>- History </a:t>
            </a:r>
            <a:r>
              <a:rPr lang="en-US" sz="2400" dirty="0"/>
              <a:t>of </a:t>
            </a:r>
            <a:r>
              <a:rPr lang="en-US" sz="2400" dirty="0" smtClean="0"/>
              <a:t>recurrence</a:t>
            </a:r>
            <a:br>
              <a:rPr lang="en-US" sz="2400" dirty="0" smtClean="0"/>
            </a:br>
            <a:r>
              <a:rPr lang="en-US" sz="2400" dirty="0" smtClean="0"/>
              <a:t>- </a:t>
            </a:r>
            <a:r>
              <a:rPr lang="en-US" sz="2400" u="sng" dirty="0" smtClean="0"/>
              <a:t>local </a:t>
            </a:r>
            <a:r>
              <a:rPr lang="en-US" sz="2400" u="sng" dirty="0"/>
              <a:t>excision </a:t>
            </a:r>
            <a:r>
              <a:rPr lang="en-US" sz="2400" dirty="0"/>
              <a:t>rather than </a:t>
            </a:r>
            <a:r>
              <a:rPr lang="en-US" sz="2400" u="sng" dirty="0" err="1"/>
              <a:t>en</a:t>
            </a:r>
            <a:r>
              <a:rPr lang="en-US" sz="2400" u="sng" dirty="0"/>
              <a:t> bloc resection </a:t>
            </a:r>
            <a:r>
              <a:rPr lang="en-US" sz="2400" dirty="0"/>
              <a:t>have poor outcomes</a:t>
            </a:r>
            <a:r>
              <a:rPr lang="en-US" sz="2400" dirty="0" smtClean="0"/>
              <a:t>.</a:t>
            </a:r>
            <a:br>
              <a:rPr lang="en-US" sz="2400" dirty="0" smtClean="0"/>
            </a:br>
            <a:r>
              <a:rPr lang="en-US" sz="2400" dirty="0"/>
              <a:t/>
            </a:r>
            <a:br>
              <a:rPr lang="en-US" sz="2400" dirty="0"/>
            </a:br>
            <a:r>
              <a:rPr lang="en-US" sz="2400" dirty="0" smtClean="0"/>
              <a:t>For </a:t>
            </a:r>
            <a:r>
              <a:rPr lang="en-US" sz="2400" dirty="0">
                <a:solidFill>
                  <a:srgbClr val="FFFF00"/>
                </a:solidFill>
              </a:rPr>
              <a:t>localized </a:t>
            </a:r>
            <a:r>
              <a:rPr lang="en-US" sz="2400" dirty="0" smtClean="0">
                <a:solidFill>
                  <a:srgbClr val="FFFF00"/>
                </a:solidFill>
              </a:rPr>
              <a:t>recurrent tumors</a:t>
            </a:r>
            <a:r>
              <a:rPr lang="en-US" sz="2400" dirty="0"/>
              <a:t>, a </a:t>
            </a:r>
            <a:r>
              <a:rPr lang="en-US" sz="2400" u="sng" dirty="0"/>
              <a:t>cervical and/or mediastinal exploration </a:t>
            </a:r>
            <a:r>
              <a:rPr lang="en-US" sz="2400" dirty="0"/>
              <a:t>with wide </a:t>
            </a:r>
            <a:r>
              <a:rPr lang="en-US" sz="2400" dirty="0" smtClean="0"/>
              <a:t>    resection </a:t>
            </a:r>
            <a:r>
              <a:rPr lang="en-US" sz="2400" dirty="0"/>
              <a:t>is recommended</a:t>
            </a:r>
            <a:r>
              <a:rPr lang="en-US" sz="2400" dirty="0" smtClean="0"/>
              <a:t>.</a:t>
            </a:r>
            <a:br>
              <a:rPr lang="en-US" sz="2400" dirty="0" smtClean="0"/>
            </a:br>
            <a:r>
              <a:rPr lang="en-US" sz="2400" dirty="0" smtClean="0"/>
              <a:t/>
            </a:r>
            <a:br>
              <a:rPr lang="en-US" sz="2400" dirty="0" smtClean="0"/>
            </a:br>
            <a:endParaRPr lang="en-US" sz="24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51355" y="6374726"/>
            <a:ext cx="256054" cy="317019"/>
          </a:xfrm>
          <a:prstGeom prst="rect">
            <a:avLst/>
          </a:prstGeom>
        </p:spPr>
      </p:pic>
    </p:spTree>
    <p:extLst>
      <p:ext uri="{BB962C8B-B14F-4D97-AF65-F5344CB8AC3E}">
        <p14:creationId xmlns:p14="http://schemas.microsoft.com/office/powerpoint/2010/main" val="760321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672" y="249382"/>
            <a:ext cx="11970327" cy="5611091"/>
          </a:xfrm>
        </p:spPr>
        <p:txBody>
          <a:bodyPr/>
          <a:lstStyle/>
          <a:p>
            <a:r>
              <a:rPr lang="en-US" sz="2000" dirty="0"/>
              <a:t/>
            </a:r>
            <a:br>
              <a:rPr lang="en-US" sz="2000" dirty="0"/>
            </a:br>
            <a:r>
              <a:rPr lang="en-US" sz="3200" dirty="0"/>
              <a:t/>
            </a:r>
            <a:br>
              <a:rPr lang="en-US" sz="3200" dirty="0"/>
            </a:br>
            <a:r>
              <a:rPr lang="en-US" sz="3200" i="1" u="sng" dirty="0">
                <a:solidFill>
                  <a:srgbClr val="FFFF00"/>
                </a:solidFill>
              </a:rPr>
              <a:t>Postoperatively diagnosed </a:t>
            </a:r>
            <a:r>
              <a:rPr lang="en-US" sz="2800" dirty="0" smtClean="0"/>
              <a:t/>
            </a:r>
            <a:br>
              <a:rPr lang="en-US" sz="2800" dirty="0" smtClean="0"/>
            </a:br>
            <a:r>
              <a:rPr lang="en-US" sz="2800" dirty="0" smtClean="0"/>
              <a:t/>
            </a:r>
            <a:br>
              <a:rPr lang="en-US" sz="2800" dirty="0" smtClean="0"/>
            </a:br>
            <a:r>
              <a:rPr lang="en-US" sz="2800" dirty="0" smtClean="0"/>
              <a:t> Reoperation </a:t>
            </a:r>
            <a:r>
              <a:rPr lang="en-US" sz="2800" dirty="0"/>
              <a:t>with ipsilateral thyroidectomy is frequently </a:t>
            </a:r>
            <a:r>
              <a:rPr lang="en-US" sz="2800" dirty="0" smtClean="0"/>
              <a:t>performed.</a:t>
            </a:r>
            <a:br>
              <a:rPr lang="en-US" sz="2800" dirty="0" smtClean="0"/>
            </a:br>
            <a:r>
              <a:rPr lang="en-US" sz="2800" dirty="0" smtClean="0"/>
              <a:t/>
            </a:r>
            <a:br>
              <a:rPr lang="en-US" sz="2800" dirty="0" smtClean="0"/>
            </a:br>
            <a:r>
              <a:rPr lang="en-US" sz="2800" dirty="0" smtClean="0"/>
              <a:t>If </a:t>
            </a:r>
            <a:r>
              <a:rPr lang="en-US" sz="2800" dirty="0"/>
              <a:t>a parathyroid tumor appears to be well demarcated </a:t>
            </a:r>
            <a:r>
              <a:rPr lang="en-US" sz="2800" dirty="0" smtClean="0"/>
              <a:t>but </a:t>
            </a:r>
            <a:r>
              <a:rPr lang="en-US" sz="2800" dirty="0"/>
              <a:t>is found on pathological examination to invade adjacent </a:t>
            </a:r>
            <a:r>
              <a:rPr lang="en-US" sz="2800" dirty="0" smtClean="0"/>
              <a:t>tissue:</a:t>
            </a:r>
            <a:br>
              <a:rPr lang="en-US" sz="2800" dirty="0" smtClean="0"/>
            </a:br>
            <a:r>
              <a:rPr lang="en-US" sz="2800" dirty="0" smtClean="0"/>
              <a:t>reoperation </a:t>
            </a:r>
            <a:r>
              <a:rPr lang="en-US" sz="2800" dirty="0"/>
              <a:t>to remove all tumor tissue is recommended because there are </a:t>
            </a:r>
            <a:r>
              <a:rPr lang="en-US" sz="2800" dirty="0" smtClean="0"/>
              <a:t>no pathologic </a:t>
            </a:r>
            <a:r>
              <a:rPr lang="en-US" sz="2800" dirty="0"/>
              <a:t>criteria that distinguish a carcinoma that will follow an indolent course from one with a more aggressive course.</a:t>
            </a:r>
            <a:r>
              <a:rPr lang="en-US" sz="2400" dirty="0"/>
              <a:t/>
            </a:r>
            <a:br>
              <a:rPr lang="en-US" sz="2400" dirty="0"/>
            </a:br>
            <a:r>
              <a:rPr lang="en-US" sz="600" dirty="0"/>
              <a:t/>
            </a:r>
            <a:br>
              <a:rPr lang="en-US" sz="600" dirty="0"/>
            </a:br>
            <a:endParaRPr lang="en-US" sz="6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93147" y="392329"/>
            <a:ext cx="1042506" cy="725487"/>
          </a:xfrm>
          <a:prstGeom prst="rect">
            <a:avLst/>
          </a:prstGeom>
        </p:spPr>
      </p:pic>
    </p:spTree>
    <p:extLst>
      <p:ext uri="{BB962C8B-B14F-4D97-AF65-F5344CB8AC3E}">
        <p14:creationId xmlns:p14="http://schemas.microsoft.com/office/powerpoint/2010/main" val="3347831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2618" y="328614"/>
            <a:ext cx="11679383" cy="6086041"/>
          </a:xfrm>
        </p:spPr>
        <p:txBody>
          <a:bodyPr/>
          <a:lstStyle/>
          <a:p>
            <a:r>
              <a:rPr lang="en-US" sz="2400" i="1" dirty="0" smtClean="0">
                <a:solidFill>
                  <a:srgbClr val="FFFF00"/>
                </a:solidFill>
              </a:rPr>
              <a:t/>
            </a:r>
            <a:br>
              <a:rPr lang="en-US" sz="2400" i="1" dirty="0" smtClean="0">
                <a:solidFill>
                  <a:srgbClr val="FFFF00"/>
                </a:solidFill>
              </a:rPr>
            </a:br>
            <a:r>
              <a:rPr lang="en-US" sz="3200" i="1" dirty="0" smtClean="0">
                <a:solidFill>
                  <a:srgbClr val="FFFF00"/>
                </a:solidFill>
              </a:rPr>
              <a:t>(for </a:t>
            </a:r>
            <a:r>
              <a:rPr lang="en-US" sz="3200" i="1" dirty="0" err="1" smtClean="0">
                <a:solidFill>
                  <a:srgbClr val="FFFF00"/>
                </a:solidFill>
              </a:rPr>
              <a:t>resectable</a:t>
            </a:r>
            <a:r>
              <a:rPr lang="en-US" sz="3200" i="1" dirty="0" smtClean="0">
                <a:solidFill>
                  <a:srgbClr val="FFFF00"/>
                </a:solidFill>
              </a:rPr>
              <a:t> dx)</a:t>
            </a:r>
            <a:r>
              <a:rPr lang="en-US" sz="2400" dirty="0" smtClean="0"/>
              <a:t/>
            </a:r>
            <a:br>
              <a:rPr lang="en-US" sz="2400" dirty="0" smtClean="0"/>
            </a:br>
            <a:r>
              <a:rPr lang="en-US" sz="3200" i="1" dirty="0" smtClean="0">
                <a:solidFill>
                  <a:srgbClr val="FFFF00"/>
                </a:solidFill>
              </a:rPr>
              <a:t>Metastatic disease (</a:t>
            </a:r>
            <a:r>
              <a:rPr lang="en-US" sz="1600" dirty="0" smtClean="0">
                <a:solidFill>
                  <a:schemeClr val="tx1"/>
                </a:solidFill>
                <a:latin typeface="URWPalladioL-Roma"/>
              </a:rPr>
              <a:t>Cervical </a:t>
            </a:r>
            <a:r>
              <a:rPr lang="en-US" sz="1600" dirty="0">
                <a:solidFill>
                  <a:schemeClr val="tx1"/>
                </a:solidFill>
                <a:latin typeface="URWPalladioL-Roma"/>
              </a:rPr>
              <a:t>lymph nodes, lungs, liver and bone</a:t>
            </a:r>
            <a:r>
              <a:rPr lang="en-US" sz="1600" dirty="0" smtClean="0">
                <a:solidFill>
                  <a:schemeClr val="tx1"/>
                </a:solidFill>
                <a:latin typeface="URWPalladioL-Roma"/>
              </a:rPr>
              <a:t>.</a:t>
            </a:r>
            <a:r>
              <a:rPr lang="en-US" sz="2000" i="1" dirty="0" smtClean="0">
                <a:solidFill>
                  <a:srgbClr val="FFFF00"/>
                </a:solidFill>
                <a:latin typeface="URWPalladioL-Roma"/>
              </a:rPr>
              <a:t>)</a:t>
            </a:r>
            <a:r>
              <a:rPr lang="en-US" sz="1600" dirty="0">
                <a:solidFill>
                  <a:schemeClr val="tx1"/>
                </a:solidFill>
              </a:rPr>
              <a:t/>
            </a:r>
            <a:br>
              <a:rPr lang="en-US" sz="1600" dirty="0">
                <a:solidFill>
                  <a:schemeClr val="tx1"/>
                </a:solidFill>
              </a:rPr>
            </a:br>
            <a:r>
              <a:rPr lang="en-US" sz="2400" dirty="0" smtClean="0"/>
              <a:t/>
            </a:r>
            <a:br>
              <a:rPr lang="en-US" sz="2400" dirty="0" smtClean="0"/>
            </a:br>
            <a:r>
              <a:rPr lang="en-US" sz="2400" dirty="0" smtClean="0"/>
              <a:t>Nonsurgical </a:t>
            </a:r>
            <a:r>
              <a:rPr lang="en-US" sz="2400" dirty="0" err="1" smtClean="0"/>
              <a:t>Tx</a:t>
            </a:r>
            <a:r>
              <a:rPr lang="en-US" sz="2400" dirty="0" smtClean="0"/>
              <a:t> :  </a:t>
            </a:r>
            <a:r>
              <a:rPr lang="en-US" sz="2400" dirty="0" smtClean="0">
                <a:solidFill>
                  <a:srgbClr val="FFFF00"/>
                </a:solidFill>
              </a:rPr>
              <a:t>disappointing</a:t>
            </a:r>
            <a:r>
              <a:rPr lang="en-US" sz="2400" dirty="0" smtClean="0"/>
              <a:t/>
            </a:r>
            <a:br>
              <a:rPr lang="en-US" sz="2400" dirty="0" smtClean="0"/>
            </a:br>
            <a:r>
              <a:rPr lang="en-US" sz="2400" u="sng" dirty="0" smtClean="0"/>
              <a:t>Surgical resection </a:t>
            </a:r>
            <a:r>
              <a:rPr lang="en-US" sz="2400" dirty="0" smtClean="0"/>
              <a:t>of distant metastases (bone and lung) has been performed in some circumstances, primarily to </a:t>
            </a:r>
            <a:r>
              <a:rPr lang="en-US" sz="2400" dirty="0" err="1" smtClean="0"/>
              <a:t>debulk</a:t>
            </a:r>
            <a:r>
              <a:rPr lang="en-US" sz="2400" dirty="0" smtClean="0"/>
              <a:t> tumor as palliation of the effects of </a:t>
            </a:r>
            <a:r>
              <a:rPr lang="en-US" sz="2400" u="sng" dirty="0" smtClean="0"/>
              <a:t>hypercalcemia</a:t>
            </a:r>
            <a:r>
              <a:rPr lang="en-US" sz="2400" dirty="0" smtClean="0"/>
              <a:t> .</a:t>
            </a:r>
            <a:br>
              <a:rPr lang="en-US" sz="2400" dirty="0" smtClean="0"/>
            </a:br>
            <a:r>
              <a:rPr lang="en-US" sz="2400" dirty="0" smtClean="0"/>
              <a:t/>
            </a:r>
            <a:br>
              <a:rPr lang="en-US" sz="2400" dirty="0" smtClean="0"/>
            </a:br>
            <a:r>
              <a:rPr lang="en-US" sz="3200" i="1" dirty="0" smtClean="0">
                <a:solidFill>
                  <a:srgbClr val="FFFF00"/>
                </a:solidFill>
              </a:rPr>
              <a:t>Recurrent disease</a:t>
            </a:r>
            <a:br>
              <a:rPr lang="en-US" sz="3200" i="1" dirty="0" smtClean="0">
                <a:solidFill>
                  <a:srgbClr val="FFFF00"/>
                </a:solidFill>
              </a:rPr>
            </a:br>
            <a:r>
              <a:rPr lang="en-US" sz="2400" dirty="0" smtClean="0"/>
              <a:t>Also be treated </a:t>
            </a:r>
            <a:r>
              <a:rPr lang="en-US" sz="2400" u="sng" dirty="0" smtClean="0"/>
              <a:t>surgically</a:t>
            </a:r>
            <a:r>
              <a:rPr lang="en-US" sz="2400" dirty="0" smtClean="0"/>
              <a:t/>
            </a:r>
            <a:br>
              <a:rPr lang="en-US" sz="2400" dirty="0" smtClean="0"/>
            </a:br>
            <a:r>
              <a:rPr lang="en-US" sz="2400" dirty="0" smtClean="0"/>
              <a:t>Most recurrences : neck</a:t>
            </a:r>
            <a:br>
              <a:rPr lang="en-US" sz="2400" dirty="0" smtClean="0"/>
            </a:br>
            <a:r>
              <a:rPr lang="en-US" sz="2400" dirty="0" smtClean="0"/>
              <a:t>Resection result in significant palliation of </a:t>
            </a:r>
            <a:r>
              <a:rPr lang="en-US" sz="2400" u="sng" dirty="0" smtClean="0"/>
              <a:t>hypercalcemia. </a:t>
            </a:r>
            <a:r>
              <a:rPr lang="en-US" sz="2400" dirty="0" smtClean="0"/>
              <a:t/>
            </a:r>
            <a:br>
              <a:rPr lang="en-US" sz="2400" dirty="0" smtClean="0"/>
            </a:br>
            <a:r>
              <a:rPr lang="en-US" sz="2400" dirty="0" smtClean="0"/>
              <a:t>Reoperations are associated with </a:t>
            </a:r>
            <a:r>
              <a:rPr lang="en-US" sz="2400" u="sng" dirty="0" smtClean="0"/>
              <a:t>morbidity</a:t>
            </a:r>
            <a:r>
              <a:rPr lang="en-US" sz="2400" dirty="0" smtClean="0"/>
              <a:t/>
            </a:r>
            <a:br>
              <a:rPr lang="en-US" sz="2400" dirty="0" smtClean="0"/>
            </a:br>
            <a:r>
              <a:rPr lang="en-US" sz="2400" dirty="0" smtClean="0"/>
              <a:t>Complications:  most commonly RLN palsies = </a:t>
            </a:r>
            <a:r>
              <a:rPr lang="en-US" sz="2400" dirty="0" smtClean="0">
                <a:solidFill>
                  <a:srgbClr val="FFFF00"/>
                </a:solidFill>
              </a:rPr>
              <a:t>32%.</a:t>
            </a:r>
            <a:r>
              <a:rPr lang="en-US" sz="2400" dirty="0" smtClean="0"/>
              <a:t/>
            </a:r>
            <a:br>
              <a:rPr lang="en-US" sz="2400" dirty="0" smtClean="0"/>
            </a:br>
            <a:r>
              <a:rPr lang="en-US" sz="2400" dirty="0" smtClean="0"/>
              <a:t/>
            </a:r>
            <a:br>
              <a:rPr lang="en-US" sz="2400" dirty="0" smtClean="0"/>
            </a:br>
            <a:r>
              <a:rPr lang="en-US" sz="2400" dirty="0" smtClean="0">
                <a:solidFill>
                  <a:srgbClr val="FFFF00"/>
                </a:solidFill>
              </a:rPr>
              <a:t>Preoperative localizing studies are recommended to minimize morbidity</a:t>
            </a:r>
            <a:r>
              <a:rPr lang="en-US" sz="600" dirty="0" smtClean="0">
                <a:solidFill>
                  <a:srgbClr val="FFFF00"/>
                </a:solidFill>
              </a:rPr>
              <a:t> </a:t>
            </a:r>
            <a:r>
              <a:rPr lang="en-US" sz="600" dirty="0" smtClean="0"/>
              <a:t/>
            </a:r>
            <a:br>
              <a:rPr lang="en-US" sz="600" dirty="0" smtClean="0"/>
            </a:br>
            <a:endParaRPr lang="en-US" sz="6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0020" y="156801"/>
            <a:ext cx="1042506" cy="725487"/>
          </a:xfrm>
          <a:prstGeom prst="rect">
            <a:avLst/>
          </a:prstGeom>
        </p:spPr>
      </p:pic>
      <p:sp>
        <p:nvSpPr>
          <p:cNvPr id="5" name="Rectangle 1"/>
          <p:cNvSpPr>
            <a:spLocks noChangeArrowheads="1"/>
          </p:cNvSpPr>
          <p:nvPr/>
        </p:nvSpPr>
        <p:spPr bwMode="auto">
          <a:xfrm>
            <a:off x="3705659" y="5624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9013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927" y="0"/>
            <a:ext cx="11637818" cy="6276109"/>
          </a:xfrm>
        </p:spPr>
        <p:txBody>
          <a:bodyPr/>
          <a:lstStyle/>
          <a:p>
            <a:r>
              <a:rPr lang="en-US" sz="2800" dirty="0" smtClean="0">
                <a:solidFill>
                  <a:srgbClr val="FFFF00"/>
                </a:solidFill>
              </a:rPr>
              <a:t>Postoperative management </a:t>
            </a:r>
            <a:br>
              <a:rPr lang="en-US" sz="2800" dirty="0" smtClean="0">
                <a:solidFill>
                  <a:srgbClr val="FFFF00"/>
                </a:solidFill>
              </a:rPr>
            </a:br>
            <a:r>
              <a:rPr lang="en-US" sz="2800" dirty="0">
                <a:solidFill>
                  <a:srgbClr val="FFFF00"/>
                </a:solidFill>
              </a:rPr>
              <a:t/>
            </a:r>
            <a:br>
              <a:rPr lang="en-US" sz="2800" dirty="0">
                <a:solidFill>
                  <a:srgbClr val="FFFF00"/>
                </a:solidFill>
              </a:rPr>
            </a:br>
            <a:r>
              <a:rPr lang="en-US" sz="3200" dirty="0" smtClean="0">
                <a:solidFill>
                  <a:srgbClr val="FFFF00"/>
                </a:solidFill>
              </a:rPr>
              <a:t>- </a:t>
            </a:r>
            <a:r>
              <a:rPr lang="en-US" sz="2800" i="1" u="sng" dirty="0" smtClean="0">
                <a:solidFill>
                  <a:srgbClr val="FFFF00"/>
                </a:solidFill>
              </a:rPr>
              <a:t>Monitoring </a:t>
            </a:r>
            <a:r>
              <a:rPr lang="en-US" sz="2800" i="1" u="sng" dirty="0">
                <a:solidFill>
                  <a:srgbClr val="FFFF00"/>
                </a:solidFill>
              </a:rPr>
              <a:t>serum </a:t>
            </a:r>
            <a:r>
              <a:rPr lang="en-US" sz="2800" i="1" u="sng" dirty="0" smtClean="0">
                <a:solidFill>
                  <a:srgbClr val="FFFF00"/>
                </a:solidFill>
              </a:rPr>
              <a:t>calcium</a:t>
            </a:r>
            <a:r>
              <a:rPr lang="en-US" sz="2400" b="1" i="1" dirty="0" smtClean="0">
                <a:solidFill>
                  <a:srgbClr val="FFFF00"/>
                </a:solidFill>
              </a:rPr>
              <a:t/>
            </a:r>
            <a:br>
              <a:rPr lang="en-US" sz="2400" b="1" i="1" dirty="0" smtClean="0">
                <a:solidFill>
                  <a:srgbClr val="FFFF00"/>
                </a:solidFill>
              </a:rPr>
            </a:br>
            <a:r>
              <a:rPr lang="en-US" sz="2400" i="1" dirty="0" smtClean="0"/>
              <a:t>Close </a:t>
            </a:r>
            <a:r>
              <a:rPr lang="en-US" sz="2400" i="1" dirty="0"/>
              <a:t>monitoring of </a:t>
            </a:r>
            <a:r>
              <a:rPr lang="en-US" sz="2400" i="1" dirty="0" smtClean="0"/>
              <a:t>the </a:t>
            </a:r>
            <a:r>
              <a:rPr lang="en-US" sz="2400" i="1" dirty="0"/>
              <a:t>patient's serum </a:t>
            </a:r>
            <a:r>
              <a:rPr lang="en-US" sz="2400" i="1" dirty="0" smtClean="0"/>
              <a:t>calcium </a:t>
            </a:r>
            <a:r>
              <a:rPr lang="en-US" sz="2400" dirty="0" smtClean="0"/>
              <a:t>.</a:t>
            </a:r>
            <a:br>
              <a:rPr lang="en-US" sz="2400" dirty="0" smtClean="0"/>
            </a:br>
            <a:r>
              <a:rPr lang="en-US" sz="2400" dirty="0" smtClean="0"/>
              <a:t>Patients </a:t>
            </a:r>
            <a:r>
              <a:rPr lang="en-US" sz="2400" dirty="0"/>
              <a:t>in whom the preoperative serum calcium is very high may develop the "</a:t>
            </a:r>
            <a:r>
              <a:rPr lang="en-US" sz="2400" u="sng" dirty="0"/>
              <a:t>hungry bone </a:t>
            </a:r>
            <a:r>
              <a:rPr lang="en-US" sz="2400" dirty="0"/>
              <a:t>syndrome" after the tumor is completely </a:t>
            </a:r>
            <a:r>
              <a:rPr lang="en-US" sz="2400" dirty="0" smtClean="0"/>
              <a:t>removed (This </a:t>
            </a:r>
            <a:r>
              <a:rPr lang="en-US" sz="2400" dirty="0"/>
              <a:t>may be exaggerated in patients who received preoperative bisphosphonates </a:t>
            </a:r>
            <a:r>
              <a:rPr lang="en-US" sz="2400" dirty="0" smtClean="0"/>
              <a:t>for hypercalcemic crisis)</a:t>
            </a:r>
            <a:br>
              <a:rPr lang="en-US" sz="2400" dirty="0" smtClean="0"/>
            </a:br>
            <a:r>
              <a:rPr lang="en-US" sz="2400" b="1" dirty="0"/>
              <a:t/>
            </a:r>
            <a:br>
              <a:rPr lang="en-US" sz="2400" b="1" dirty="0"/>
            </a:br>
            <a:r>
              <a:rPr lang="en-US" sz="2800" u="sng" dirty="0" smtClean="0"/>
              <a:t>- </a:t>
            </a:r>
            <a:r>
              <a:rPr lang="en-US" sz="2800" i="1" u="sng" dirty="0" smtClean="0">
                <a:solidFill>
                  <a:srgbClr val="FFFF00"/>
                </a:solidFill>
              </a:rPr>
              <a:t>Role </a:t>
            </a:r>
            <a:r>
              <a:rPr lang="en-US" sz="2800" i="1" u="sng" dirty="0">
                <a:solidFill>
                  <a:srgbClr val="FFFF00"/>
                </a:solidFill>
              </a:rPr>
              <a:t>of adjuvant radiation therapy </a:t>
            </a:r>
            <a:r>
              <a:rPr lang="en-US" sz="2400" i="1" dirty="0" smtClean="0"/>
              <a:t/>
            </a:r>
            <a:br>
              <a:rPr lang="en-US" sz="2400" i="1" dirty="0" smtClean="0"/>
            </a:br>
            <a:r>
              <a:rPr lang="en-US" sz="2400" dirty="0" smtClean="0"/>
              <a:t>We </a:t>
            </a:r>
            <a:r>
              <a:rPr lang="en-US" sz="2400" u="sng" dirty="0"/>
              <a:t>do not routinely administer </a:t>
            </a:r>
            <a:r>
              <a:rPr lang="en-US" sz="2400" dirty="0"/>
              <a:t>adjuvant radiation, </a:t>
            </a:r>
            <a:r>
              <a:rPr lang="en-US" sz="2400" dirty="0" smtClean="0"/>
              <a:t>because:</a:t>
            </a:r>
            <a:br>
              <a:rPr lang="en-US" sz="2400" dirty="0" smtClean="0"/>
            </a:br>
            <a:r>
              <a:rPr lang="en-US" sz="2400" dirty="0" smtClean="0"/>
              <a:t>1. difficult </a:t>
            </a:r>
            <a:r>
              <a:rPr lang="en-US" sz="2400" i="1" dirty="0"/>
              <a:t>to</a:t>
            </a:r>
            <a:r>
              <a:rPr lang="en-US" sz="2400" dirty="0"/>
              <a:t> differentiate atypical parathyroid adenomas from carcinoma at </a:t>
            </a:r>
            <a:r>
              <a:rPr lang="en-US" sz="2400" dirty="0" smtClean="0"/>
              <a:t>initial </a:t>
            </a:r>
            <a:r>
              <a:rPr lang="en-US" sz="2400" dirty="0" err="1" smtClean="0"/>
              <a:t>Sx</a:t>
            </a:r>
            <a:r>
              <a:rPr lang="en-US" sz="2400" dirty="0" smtClean="0"/>
              <a:t/>
            </a:r>
            <a:br>
              <a:rPr lang="en-US" sz="2400" dirty="0" smtClean="0"/>
            </a:br>
            <a:r>
              <a:rPr lang="en-US" sz="2400" dirty="0"/>
              <a:t/>
            </a:r>
            <a:br>
              <a:rPr lang="en-US" sz="2400" dirty="0"/>
            </a:br>
            <a:r>
              <a:rPr lang="en-US" sz="2400" dirty="0"/>
              <a:t>2. </a:t>
            </a:r>
            <a:r>
              <a:rPr lang="en-US" sz="2400" dirty="0" smtClean="0"/>
              <a:t>difficulty </a:t>
            </a:r>
            <a:r>
              <a:rPr lang="en-US" sz="2400" dirty="0"/>
              <a:t>of subsequent neck </a:t>
            </a:r>
            <a:r>
              <a:rPr lang="en-US" sz="2400" dirty="0" smtClean="0"/>
              <a:t>surgery</a:t>
            </a:r>
            <a:r>
              <a:rPr lang="en-US" sz="2400" dirty="0"/>
              <a:t/>
            </a:r>
            <a:br>
              <a:rPr lang="en-US" sz="2400" dirty="0"/>
            </a:br>
            <a:r>
              <a:rPr lang="en-US" sz="2400" dirty="0"/>
              <a:t>The experience </a:t>
            </a:r>
            <a:r>
              <a:rPr lang="en-US" sz="2400" dirty="0" smtClean="0"/>
              <a:t>limited </a:t>
            </a:r>
            <a:r>
              <a:rPr lang="en-US" sz="2400" dirty="0"/>
              <a:t>to small observational </a:t>
            </a:r>
            <a:r>
              <a:rPr lang="en-US" sz="2400" dirty="0" smtClean="0"/>
              <a:t>studies</a:t>
            </a:r>
            <a:r>
              <a:rPr lang="en-US" sz="2800" dirty="0"/>
              <a:t/>
            </a:r>
            <a:br>
              <a:rPr lang="en-US" sz="2800" dirty="0"/>
            </a:br>
            <a:endParaRPr lang="en-US" sz="1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Tree>
    <p:extLst>
      <p:ext uri="{BB962C8B-B14F-4D97-AF65-F5344CB8AC3E}">
        <p14:creationId xmlns:p14="http://schemas.microsoft.com/office/powerpoint/2010/main" val="4046633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965416"/>
            <a:ext cx="11784999" cy="4775416"/>
          </a:xfrm>
        </p:spPr>
        <p:txBody>
          <a:bodyPr/>
          <a:lstStyle/>
          <a:p>
            <a:r>
              <a:rPr lang="en-US" sz="2000" b="1" dirty="0" smtClean="0"/>
              <a:t/>
            </a:r>
            <a:br>
              <a:rPr lang="en-US" sz="2000" b="1" dirty="0" smtClean="0"/>
            </a:br>
            <a:r>
              <a:rPr lang="en-US" sz="2400" dirty="0" smtClean="0"/>
              <a:t/>
            </a:r>
            <a:br>
              <a:rPr lang="en-US" sz="2400" dirty="0" smtClean="0"/>
            </a:br>
            <a:r>
              <a:rPr lang="en-US" sz="2400" dirty="0" smtClean="0"/>
              <a:t/>
            </a:r>
            <a:br>
              <a:rPr lang="en-US" sz="2400" dirty="0" smtClean="0"/>
            </a:br>
            <a:r>
              <a:rPr lang="en-US" sz="3200" i="1" dirty="0" smtClean="0">
                <a:solidFill>
                  <a:srgbClr val="FFFF00"/>
                </a:solidFill>
              </a:rPr>
              <a:t>Unresectable </a:t>
            </a:r>
            <a:r>
              <a:rPr lang="en-US" sz="3200" i="1" dirty="0">
                <a:solidFill>
                  <a:srgbClr val="FFFF00"/>
                </a:solidFill>
              </a:rPr>
              <a:t>disease </a:t>
            </a:r>
            <a:r>
              <a:rPr lang="en-US" sz="3200" i="1" dirty="0" smtClean="0">
                <a:solidFill>
                  <a:srgbClr val="FFFF00"/>
                </a:solidFill>
              </a:rPr>
              <a:t/>
            </a:r>
            <a:br>
              <a:rPr lang="en-US" sz="3200" i="1" dirty="0" smtClean="0">
                <a:solidFill>
                  <a:srgbClr val="FFFF00"/>
                </a:solidFill>
              </a:rPr>
            </a:br>
            <a:r>
              <a:rPr lang="en-US" sz="2400" dirty="0"/>
              <a:t/>
            </a:r>
            <a:br>
              <a:rPr lang="en-US" sz="2400" dirty="0"/>
            </a:br>
            <a:r>
              <a:rPr lang="en-US" sz="2400" dirty="0"/>
              <a:t>When </a:t>
            </a:r>
            <a:r>
              <a:rPr lang="en-US" sz="2400" dirty="0" smtClean="0"/>
              <a:t>PC is </a:t>
            </a:r>
            <a:r>
              <a:rPr lang="en-US" sz="2400" u="sng" dirty="0"/>
              <a:t>widely disseminated </a:t>
            </a:r>
            <a:r>
              <a:rPr lang="en-US" sz="2400" dirty="0"/>
              <a:t>and </a:t>
            </a:r>
            <a:r>
              <a:rPr lang="en-US" sz="2400" u="sng" dirty="0"/>
              <a:t>no longer amenable to surgical </a:t>
            </a:r>
            <a:r>
              <a:rPr lang="en-US" sz="2400" dirty="0" smtClean="0"/>
              <a:t>resection: </a:t>
            </a:r>
            <a:br>
              <a:rPr lang="en-US" sz="2400" dirty="0" smtClean="0"/>
            </a:br>
            <a:r>
              <a:rPr lang="en-US" sz="2400" dirty="0" smtClean="0"/>
              <a:t>prognosis </a:t>
            </a:r>
            <a:r>
              <a:rPr lang="en-US" sz="2400" dirty="0"/>
              <a:t>is generally </a:t>
            </a:r>
            <a:r>
              <a:rPr lang="en-US" sz="2800" b="1" dirty="0"/>
              <a:t>poor</a:t>
            </a:r>
            <a:r>
              <a:rPr lang="en-US" sz="2800" dirty="0"/>
              <a:t>. </a:t>
            </a:r>
            <a:r>
              <a:rPr lang="en-US" sz="2800" dirty="0" smtClean="0"/>
              <a:t/>
            </a:r>
            <a:br>
              <a:rPr lang="en-US" sz="2800" dirty="0" smtClean="0"/>
            </a:br>
            <a:r>
              <a:rPr lang="en-US" sz="2800" dirty="0" smtClean="0"/>
              <a:t/>
            </a:r>
            <a:br>
              <a:rPr lang="en-US" sz="2800" dirty="0" smtClean="0"/>
            </a:br>
            <a:r>
              <a:rPr lang="en-US" sz="2400" dirty="0"/>
              <a:t>Palliative radiation </a:t>
            </a:r>
            <a:r>
              <a:rPr lang="en-US" sz="2400" dirty="0" err="1"/>
              <a:t>Tx</a:t>
            </a:r>
            <a:r>
              <a:rPr lang="en-US" sz="2400" dirty="0"/>
              <a:t>  (</a:t>
            </a:r>
            <a:r>
              <a:rPr lang="en-US" sz="2400" dirty="0" smtClean="0"/>
              <a:t>bone </a:t>
            </a:r>
            <a:r>
              <a:rPr lang="en-US" sz="2400" dirty="0"/>
              <a:t>metastases </a:t>
            </a:r>
            <a:r>
              <a:rPr lang="en-US" sz="2400" dirty="0" smtClean="0"/>
              <a:t>/ </a:t>
            </a:r>
            <a:r>
              <a:rPr lang="en-US" sz="2400" dirty="0" err="1" smtClean="0"/>
              <a:t>locoregional</a:t>
            </a:r>
            <a:r>
              <a:rPr lang="en-US" sz="2400" dirty="0" smtClean="0"/>
              <a:t> dx) has </a:t>
            </a:r>
            <a:r>
              <a:rPr lang="en-US" sz="2400" dirty="0"/>
              <a:t>been reported.</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000" dirty="0" smtClean="0"/>
              <a:t/>
            </a:r>
            <a:br>
              <a:rPr lang="en-US" sz="2000" dirty="0" smtClean="0"/>
            </a:br>
            <a:r>
              <a:rPr lang="en-US" sz="2000" dirty="0"/>
              <a:t/>
            </a:r>
            <a:br>
              <a:rPr lang="en-US" sz="2000" dirty="0"/>
            </a:br>
            <a:r>
              <a:rPr lang="en-US" sz="200" dirty="0"/>
              <a:t/>
            </a:r>
            <a:br>
              <a:rPr lang="en-US" sz="200" dirty="0"/>
            </a:br>
            <a:endParaRPr lang="en-US" sz="2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Tree>
    <p:extLst>
      <p:ext uri="{BB962C8B-B14F-4D97-AF65-F5344CB8AC3E}">
        <p14:creationId xmlns:p14="http://schemas.microsoft.com/office/powerpoint/2010/main" val="3593084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2168195"/>
            <a:ext cx="11485417" cy="2922068"/>
          </a:xfrm>
        </p:spPr>
        <p:txBody>
          <a:bodyPr/>
          <a:lstStyle/>
          <a:p>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a:t>Major morbidity &amp; mortality result from</a:t>
            </a:r>
            <a:r>
              <a:rPr lang="en-US" sz="2400" dirty="0" smtClean="0"/>
              <a:t>: </a:t>
            </a:r>
            <a:r>
              <a:rPr lang="en-US" sz="2400" dirty="0">
                <a:solidFill>
                  <a:srgbClr val="FFFF00"/>
                </a:solidFill>
              </a:rPr>
              <a:t>severe </a:t>
            </a:r>
            <a:r>
              <a:rPr lang="en-US" sz="2400" dirty="0" smtClean="0">
                <a:solidFill>
                  <a:srgbClr val="FFFF00"/>
                </a:solidFill>
              </a:rPr>
              <a:t>hypercalcemia</a:t>
            </a:r>
            <a:r>
              <a:rPr lang="en-US" sz="2400" dirty="0"/>
              <a:t/>
            </a:r>
            <a:br>
              <a:rPr lang="en-US" sz="2400" dirty="0"/>
            </a:br>
            <a:r>
              <a:rPr lang="en-US" sz="2400" dirty="0"/>
              <a:t/>
            </a:r>
            <a:br>
              <a:rPr lang="en-US" sz="2400" dirty="0"/>
            </a:br>
            <a:r>
              <a:rPr lang="en-US" sz="2400" dirty="0"/>
              <a:t>Adequately controlling hypercalcemia can </a:t>
            </a:r>
            <a:r>
              <a:rPr lang="en-US" sz="2400" u="sng" dirty="0"/>
              <a:t>prolong survival </a:t>
            </a:r>
            <a:r>
              <a:rPr lang="en-US" sz="2400" u="sng" dirty="0" smtClean="0"/>
              <a:t/>
            </a:r>
            <a:br>
              <a:rPr lang="en-US" sz="2400" u="sng" dirty="0" smtClean="0"/>
            </a:br>
            <a:r>
              <a:rPr lang="en-US" sz="2400" u="sng" dirty="0"/>
              <a:t/>
            </a:r>
            <a:br>
              <a:rPr lang="en-US" sz="2400" u="sng" dirty="0"/>
            </a:br>
            <a:r>
              <a:rPr lang="en-US" sz="2400" i="1" dirty="0"/>
              <a:t/>
            </a:r>
            <a:br>
              <a:rPr lang="en-US" sz="2400" i="1" dirty="0"/>
            </a:br>
            <a:r>
              <a:rPr lang="en-US" sz="2400" i="1" dirty="0"/>
              <a:t>Controlling hypercalcemia  </a:t>
            </a:r>
            <a:r>
              <a:rPr lang="en-US" sz="2400" u="sng" dirty="0"/>
              <a:t/>
            </a:r>
            <a:br>
              <a:rPr lang="en-US" sz="2400" u="sng" dirty="0"/>
            </a:br>
            <a:r>
              <a:rPr lang="en-US" sz="2400" dirty="0"/>
              <a:t>Initial treatment </a:t>
            </a:r>
            <a:r>
              <a:rPr lang="en-US" sz="2400" u="sng" dirty="0"/>
              <a:t>is similar to </a:t>
            </a:r>
            <a:r>
              <a:rPr lang="en-US" sz="2400" dirty="0"/>
              <a:t>management in patients with hypercalcemia due to other causes</a:t>
            </a:r>
            <a:r>
              <a:rPr lang="en-US" sz="1800" dirty="0"/>
              <a:t/>
            </a:r>
            <a:br>
              <a:rPr lang="en-US" sz="1800" dirty="0"/>
            </a:br>
            <a:r>
              <a:rPr lang="en-US" sz="700" dirty="0"/>
              <a:t/>
            </a:r>
            <a:br>
              <a:rPr lang="en-US" sz="700" dirty="0"/>
            </a:br>
            <a:endParaRPr lang="en-US" sz="2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
        <p:nvSpPr>
          <p:cNvPr id="3" name="Rectangle 2"/>
          <p:cNvSpPr/>
          <p:nvPr/>
        </p:nvSpPr>
        <p:spPr>
          <a:xfrm>
            <a:off x="268457" y="972686"/>
            <a:ext cx="4800562" cy="523220"/>
          </a:xfrm>
          <a:prstGeom prst="rect">
            <a:avLst/>
          </a:prstGeom>
        </p:spPr>
        <p:txBody>
          <a:bodyPr wrap="square">
            <a:spAutoFit/>
          </a:bodyPr>
          <a:lstStyle/>
          <a:p>
            <a:r>
              <a:rPr lang="en-US" sz="2800" i="1" dirty="0">
                <a:solidFill>
                  <a:srgbClr val="FFFF00"/>
                </a:solidFill>
                <a:latin typeface="Times New Roman" panose="02020603050405020304" pitchFamily="18" charset="0"/>
                <a:cs typeface="Times New Roman" panose="02020603050405020304" pitchFamily="18" charset="0"/>
              </a:rPr>
              <a:t>Postoperative management</a:t>
            </a:r>
          </a:p>
        </p:txBody>
      </p:sp>
    </p:spTree>
    <p:extLst>
      <p:ext uri="{BB962C8B-B14F-4D97-AF65-F5344CB8AC3E}">
        <p14:creationId xmlns:p14="http://schemas.microsoft.com/office/powerpoint/2010/main" val="2537608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1814944"/>
            <a:ext cx="11798852" cy="4391891"/>
          </a:xfrm>
        </p:spPr>
        <p:txBody>
          <a:bodyPr/>
          <a:lstStyle/>
          <a:p>
            <a:r>
              <a:rPr lang="en-US" sz="2400" dirty="0" smtClean="0">
                <a:solidFill>
                  <a:srgbClr val="FFFF00"/>
                </a:solidFill>
              </a:rPr>
              <a:t>Bisphosphonates</a:t>
            </a:r>
            <a:r>
              <a:rPr lang="en-US" sz="2400" dirty="0" smtClean="0"/>
              <a:t> </a:t>
            </a:r>
            <a:r>
              <a:rPr lang="en-US" sz="2400" b="1" dirty="0" smtClean="0"/>
              <a:t/>
            </a:r>
            <a:br>
              <a:rPr lang="en-US" sz="2400" b="1" dirty="0" smtClean="0"/>
            </a:br>
            <a:r>
              <a:rPr lang="en-US" sz="2400" dirty="0" smtClean="0"/>
              <a:t/>
            </a:r>
            <a:br>
              <a:rPr lang="en-US" sz="2400" dirty="0" smtClean="0"/>
            </a:br>
            <a:r>
              <a:rPr lang="en-US" sz="2400" u="sng" dirty="0" smtClean="0"/>
              <a:t/>
            </a:r>
            <a:br>
              <a:rPr lang="en-US" sz="2400" u="sng" dirty="0" smtClean="0"/>
            </a:br>
            <a:r>
              <a:rPr lang="en-US" sz="2400" dirty="0" err="1" smtClean="0"/>
              <a:t>Zoledronic</a:t>
            </a:r>
            <a:r>
              <a:rPr lang="en-US" sz="2400" dirty="0" smtClean="0"/>
              <a:t> acid or </a:t>
            </a:r>
            <a:r>
              <a:rPr lang="en-US" sz="2400" dirty="0" err="1" smtClean="0"/>
              <a:t>pamidronate</a:t>
            </a:r>
            <a:r>
              <a:rPr lang="en-US" sz="2400" dirty="0" smtClean="0"/>
              <a:t> are preferred agents .</a:t>
            </a:r>
            <a:br>
              <a:rPr lang="en-US" sz="2400" dirty="0" smtClean="0"/>
            </a:br>
            <a:r>
              <a:rPr lang="en-US" sz="2400" dirty="0" smtClean="0"/>
              <a:t/>
            </a:r>
            <a:br>
              <a:rPr lang="en-US" sz="2400" dirty="0" smtClean="0"/>
            </a:br>
            <a:r>
              <a:rPr lang="en-US" sz="2400" dirty="0" err="1" smtClean="0"/>
              <a:t>zoledronic</a:t>
            </a:r>
            <a:r>
              <a:rPr lang="en-US" sz="2400" dirty="0" smtClean="0"/>
              <a:t> acid, which is </a:t>
            </a:r>
            <a:r>
              <a:rPr lang="en-US" sz="2400" u="sng" dirty="0" smtClean="0"/>
              <a:t>more potent </a:t>
            </a:r>
            <a:r>
              <a:rPr lang="en-US" sz="2400" dirty="0" smtClean="0"/>
              <a:t>than </a:t>
            </a:r>
            <a:r>
              <a:rPr lang="en-US" sz="2400" dirty="0" err="1" smtClean="0"/>
              <a:t>pamidronate</a:t>
            </a:r>
            <a:r>
              <a:rPr lang="en-US" sz="2400" dirty="0" smtClean="0"/>
              <a:t> in hypercalcemia of malignancy ,would also </a:t>
            </a:r>
            <a:r>
              <a:rPr lang="en-US" sz="2400" u="sng" dirty="0" smtClean="0"/>
              <a:t>be effective </a:t>
            </a:r>
            <a:r>
              <a:rPr lang="en-US" sz="2400" dirty="0" smtClean="0"/>
              <a:t>for hypercalcemia due to PC , although this effect has </a:t>
            </a:r>
            <a:r>
              <a:rPr lang="en-US" sz="2400" u="sng" dirty="0" smtClean="0"/>
              <a:t>not yet been documented</a:t>
            </a:r>
            <a:r>
              <a:rPr lang="en-US" sz="2400" dirty="0" smtClean="0"/>
              <a:t>. </a:t>
            </a:r>
            <a:br>
              <a:rPr lang="en-US" sz="2400" dirty="0" smtClean="0"/>
            </a:br>
            <a:r>
              <a:rPr lang="en-US" sz="2400" dirty="0" smtClean="0"/>
              <a:t/>
            </a:r>
            <a:br>
              <a:rPr lang="en-US" sz="2400" dirty="0" smtClean="0"/>
            </a:br>
            <a:r>
              <a:rPr lang="en-US" sz="2400" dirty="0"/>
              <a:t>A</a:t>
            </a:r>
            <a:r>
              <a:rPr lang="en-US" sz="2400" dirty="0" smtClean="0"/>
              <a:t>dministration &amp; dosing : to treat hypercalcemia due to PC are </a:t>
            </a:r>
            <a:r>
              <a:rPr lang="en-US" sz="2400" u="sng" dirty="0" smtClean="0"/>
              <a:t>the same as </a:t>
            </a:r>
            <a:r>
              <a:rPr lang="en-US" sz="2400" dirty="0" smtClean="0"/>
              <a:t>those to treat other causes of hypercalcemia. </a:t>
            </a:r>
            <a:r>
              <a:rPr lang="en-US" sz="1400" dirty="0" smtClean="0"/>
              <a:t/>
            </a:r>
            <a:br>
              <a:rPr lang="en-US" sz="1400" dirty="0" smtClean="0"/>
            </a:br>
            <a:r>
              <a:rPr lang="en-US" sz="700" dirty="0"/>
              <a:t/>
            </a:r>
            <a:br>
              <a:rPr lang="en-US" sz="700" dirty="0"/>
            </a:br>
            <a:endParaRPr lang="en-US" sz="2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
        <p:nvSpPr>
          <p:cNvPr id="3" name="Rectangle 2"/>
          <p:cNvSpPr/>
          <p:nvPr/>
        </p:nvSpPr>
        <p:spPr>
          <a:xfrm>
            <a:off x="268456" y="1128570"/>
            <a:ext cx="4099199" cy="523220"/>
          </a:xfrm>
          <a:prstGeom prst="rect">
            <a:avLst/>
          </a:prstGeom>
        </p:spPr>
        <p:txBody>
          <a:bodyPr wrap="none">
            <a:spAutoFit/>
          </a:bodyPr>
          <a:lstStyle/>
          <a:p>
            <a:r>
              <a:rPr lang="en-US" sz="2800" i="1" dirty="0">
                <a:solidFill>
                  <a:srgbClr val="FFFF00"/>
                </a:solidFill>
                <a:latin typeface="Times New Roman" panose="02020603050405020304" pitchFamily="18" charset="0"/>
                <a:cs typeface="Times New Roman" panose="02020603050405020304" pitchFamily="18" charset="0"/>
              </a:rPr>
              <a:t>Postoperative management</a:t>
            </a:r>
          </a:p>
        </p:txBody>
      </p:sp>
    </p:spTree>
    <p:extLst>
      <p:ext uri="{BB962C8B-B14F-4D97-AF65-F5344CB8AC3E}">
        <p14:creationId xmlns:p14="http://schemas.microsoft.com/office/powerpoint/2010/main" val="2993364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651164"/>
            <a:ext cx="11798852" cy="5818909"/>
          </a:xfrm>
        </p:spPr>
        <p:txBody>
          <a:bodyPr/>
          <a:lstStyle/>
          <a:p>
            <a:r>
              <a:rPr lang="en-US" sz="2800" dirty="0" err="1" smtClean="0">
                <a:solidFill>
                  <a:srgbClr val="FFFF00"/>
                </a:solidFill>
              </a:rPr>
              <a:t>Calcimimetics</a:t>
            </a:r>
            <a:r>
              <a:rPr lang="en-US" sz="2800" b="1" dirty="0" smtClean="0"/>
              <a:t> </a:t>
            </a:r>
            <a:br>
              <a:rPr lang="en-US" sz="2800" b="1" dirty="0" smtClean="0"/>
            </a:br>
            <a:r>
              <a:rPr lang="en-US" sz="2800" dirty="0" smtClean="0"/>
              <a:t/>
            </a:r>
            <a:br>
              <a:rPr lang="en-US" sz="2800" dirty="0" smtClean="0"/>
            </a:br>
            <a:r>
              <a:rPr lang="en-US" sz="2800" dirty="0" smtClean="0"/>
              <a:t>For refractory </a:t>
            </a:r>
            <a:r>
              <a:rPr lang="en-US" sz="2800" dirty="0"/>
              <a:t>to </a:t>
            </a:r>
            <a:r>
              <a:rPr lang="en-US" sz="2800" dirty="0" smtClean="0"/>
              <a:t>bisphosphonates</a:t>
            </a:r>
            <a:br>
              <a:rPr lang="en-US" sz="2800" dirty="0" smtClean="0"/>
            </a:br>
            <a:r>
              <a:rPr lang="en-US" sz="2800" dirty="0" err="1" smtClean="0"/>
              <a:t>Calcimimetic</a:t>
            </a:r>
            <a:r>
              <a:rPr lang="en-US" sz="2800" dirty="0" smtClean="0"/>
              <a:t> </a:t>
            </a:r>
            <a:r>
              <a:rPr lang="en-US" sz="2800" dirty="0"/>
              <a:t>drugs reduce </a:t>
            </a:r>
            <a:r>
              <a:rPr lang="en-US" sz="2800" dirty="0" smtClean="0"/>
              <a:t>PTH </a:t>
            </a:r>
            <a:r>
              <a:rPr lang="en-US" sz="2800" dirty="0"/>
              <a:t>secretion by increasing </a:t>
            </a:r>
            <a:r>
              <a:rPr lang="en-US" sz="2800" dirty="0" smtClean="0"/>
              <a:t>sensitivity of calcium-sensing receptor</a:t>
            </a:r>
            <a:br>
              <a:rPr lang="en-US" sz="2800" dirty="0" smtClean="0"/>
            </a:br>
            <a:r>
              <a:rPr lang="en-US" sz="2800" dirty="0" smtClean="0"/>
              <a:t/>
            </a:r>
            <a:br>
              <a:rPr lang="en-US" sz="2800" dirty="0" smtClean="0"/>
            </a:br>
            <a:r>
              <a:rPr lang="en-US" sz="3200" u="sng" dirty="0" err="1" smtClean="0"/>
              <a:t>Cinacalcet</a:t>
            </a:r>
            <a:r>
              <a:rPr lang="en-US" sz="3200" u="sng" dirty="0"/>
              <a:t>, a longer-acting </a:t>
            </a:r>
            <a:r>
              <a:rPr lang="en-US" sz="3200" u="sng" dirty="0" err="1"/>
              <a:t>calcimimetic</a:t>
            </a:r>
            <a:r>
              <a:rPr lang="en-US" sz="3200" u="sng" dirty="0"/>
              <a:t> drug, </a:t>
            </a:r>
            <a:r>
              <a:rPr lang="en-US" sz="3200" u="sng" dirty="0" smtClean="0"/>
              <a:t>is approved </a:t>
            </a:r>
            <a:r>
              <a:rPr lang="en-US" sz="3200" u="sng" dirty="0"/>
              <a:t>by </a:t>
            </a:r>
            <a:r>
              <a:rPr lang="en-US" sz="3200" u="sng" dirty="0" smtClean="0">
                <a:solidFill>
                  <a:srgbClr val="FFFF00"/>
                </a:solidFill>
              </a:rPr>
              <a:t>FDA</a:t>
            </a:r>
            <a:r>
              <a:rPr lang="en-US" sz="3200" u="sng" dirty="0" smtClean="0"/>
              <a:t> for</a:t>
            </a:r>
            <a:r>
              <a:rPr lang="en-US" sz="3200" dirty="0" smtClean="0"/>
              <a:t>:</a:t>
            </a:r>
            <a:br>
              <a:rPr lang="en-US" sz="3200" dirty="0" smtClean="0"/>
            </a:br>
            <a:r>
              <a:rPr lang="en-US" sz="3200" dirty="0" smtClean="0"/>
              <a:t>1. hypercalcemia </a:t>
            </a:r>
            <a:r>
              <a:rPr lang="en-US" sz="3200" dirty="0"/>
              <a:t>in </a:t>
            </a:r>
            <a:r>
              <a:rPr lang="en-US" sz="3200" dirty="0" smtClean="0"/>
              <a:t>PC</a:t>
            </a:r>
            <a:r>
              <a:rPr lang="en-US" sz="2800" dirty="0" smtClean="0"/>
              <a:t/>
            </a:r>
            <a:br>
              <a:rPr lang="en-US" sz="2800" dirty="0" smtClean="0"/>
            </a:br>
            <a:r>
              <a:rPr lang="en-US" sz="2800" dirty="0" smtClean="0"/>
              <a:t>2. </a:t>
            </a:r>
            <a:r>
              <a:rPr lang="en-US" sz="3200" dirty="0" smtClean="0"/>
              <a:t>2` </a:t>
            </a:r>
            <a:r>
              <a:rPr lang="en-US" sz="3200" dirty="0" err="1" smtClean="0"/>
              <a:t>hyperpara</a:t>
            </a:r>
            <a:r>
              <a:rPr lang="en-US" sz="3200" dirty="0" smtClean="0"/>
              <a:t> </a:t>
            </a:r>
            <a:r>
              <a:rPr lang="en-US" sz="3200" dirty="0"/>
              <a:t>associated with renal </a:t>
            </a:r>
            <a:r>
              <a:rPr lang="en-US" sz="3200" dirty="0" smtClean="0"/>
              <a:t>failure</a:t>
            </a:r>
            <a:br>
              <a:rPr lang="en-US" sz="3200" dirty="0" smtClean="0"/>
            </a:br>
            <a:r>
              <a:rPr lang="en-US" sz="3200" dirty="0" smtClean="0"/>
              <a:t>3. Severe </a:t>
            </a:r>
            <a:r>
              <a:rPr lang="en-US" sz="3200" dirty="0"/>
              <a:t>hypercalcemia in </a:t>
            </a:r>
            <a:r>
              <a:rPr lang="en-US" sz="3200" dirty="0" smtClean="0"/>
              <a:t>PHPT unable to </a:t>
            </a:r>
            <a:r>
              <a:rPr lang="en-US" sz="3200" dirty="0" err="1" smtClean="0"/>
              <a:t>parathyroidectomy</a:t>
            </a:r>
            <a:r>
              <a:rPr lang="en-US" sz="2400" dirty="0"/>
              <a:t/>
            </a:r>
            <a:br>
              <a:rPr lang="en-US" sz="2400" dirty="0"/>
            </a:br>
            <a:r>
              <a:rPr lang="en-US" sz="2400" dirty="0"/>
              <a:t/>
            </a:r>
            <a:br>
              <a:rPr lang="en-US" sz="2400" dirty="0"/>
            </a:br>
            <a:endParaRPr lang="en-US" sz="4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pic>
        <p:nvPicPr>
          <p:cNvPr id="5" name="Picture 4"/>
          <p:cNvPicPr>
            <a:picLocks noChangeAspect="1"/>
          </p:cNvPicPr>
          <p:nvPr/>
        </p:nvPicPr>
        <p:blipFill>
          <a:blip r:embed="rId3"/>
          <a:stretch>
            <a:fillRect/>
          </a:stretch>
        </p:blipFill>
        <p:spPr>
          <a:xfrm>
            <a:off x="1310962" y="445098"/>
            <a:ext cx="4304149" cy="755970"/>
          </a:xfrm>
          <a:prstGeom prst="rect">
            <a:avLst/>
          </a:prstGeom>
        </p:spPr>
      </p:pic>
    </p:spTree>
    <p:extLst>
      <p:ext uri="{BB962C8B-B14F-4D97-AF65-F5344CB8AC3E}">
        <p14:creationId xmlns:p14="http://schemas.microsoft.com/office/powerpoint/2010/main" val="215433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382" y="212219"/>
            <a:ext cx="11776363" cy="6465672"/>
          </a:xfrm>
        </p:spPr>
        <p:txBody>
          <a:bodyPr/>
          <a:lstStyle/>
          <a:p>
            <a:r>
              <a:rPr lang="en-US" sz="2400" dirty="0" smtClean="0"/>
              <a:t>A study using the population database </a:t>
            </a:r>
            <a:r>
              <a:rPr lang="en-US" sz="2400" dirty="0" smtClean="0">
                <a:solidFill>
                  <a:srgbClr val="FFFF00"/>
                </a:solidFill>
              </a:rPr>
              <a:t>SEER</a:t>
            </a:r>
            <a:r>
              <a:rPr lang="en-US" sz="2400" dirty="0"/>
              <a:t> </a:t>
            </a:r>
            <a:r>
              <a:rPr lang="en-US" sz="2400" dirty="0" smtClean="0"/>
              <a:t>compiled data of PC in the USA between </a:t>
            </a:r>
            <a:r>
              <a:rPr lang="en-US" sz="2400" dirty="0" smtClean="0">
                <a:solidFill>
                  <a:srgbClr val="FFFF00"/>
                </a:solidFill>
              </a:rPr>
              <a:t>1988 to 2003</a:t>
            </a:r>
            <a:r>
              <a:rPr lang="en-US" sz="2400" dirty="0" smtClean="0"/>
              <a:t>, to better identify changes over time:  </a:t>
            </a:r>
            <a:br>
              <a:rPr lang="en-US" sz="2400" dirty="0" smtClean="0"/>
            </a:br>
            <a:r>
              <a:rPr lang="en-US" sz="2400" dirty="0" smtClean="0"/>
              <a:t/>
            </a:r>
            <a:br>
              <a:rPr lang="en-US" sz="2400" dirty="0" smtClean="0"/>
            </a:br>
            <a:r>
              <a:rPr lang="en-US" sz="2400" dirty="0" smtClean="0"/>
              <a:t>The </a:t>
            </a:r>
            <a:r>
              <a:rPr lang="en-US" sz="2400" dirty="0" smtClean="0">
                <a:solidFill>
                  <a:srgbClr val="FFFF00"/>
                </a:solidFill>
              </a:rPr>
              <a:t>incidence </a:t>
            </a:r>
            <a:r>
              <a:rPr lang="en-US" sz="2400" dirty="0" smtClean="0"/>
              <a:t>of PC was evaluated over a </a:t>
            </a:r>
            <a:r>
              <a:rPr lang="en-US" sz="2400" dirty="0" smtClean="0">
                <a:solidFill>
                  <a:srgbClr val="FFFF00"/>
                </a:solidFill>
              </a:rPr>
              <a:t>period of 16 years</a:t>
            </a:r>
            <a:r>
              <a:rPr lang="en-US" sz="2400" dirty="0" smtClean="0"/>
              <a:t>, and it was shown to have </a:t>
            </a:r>
            <a:r>
              <a:rPr lang="en-US" sz="2400" dirty="0" smtClean="0">
                <a:solidFill>
                  <a:srgbClr val="FFFF00"/>
                </a:solidFill>
              </a:rPr>
              <a:t>increased .</a:t>
            </a:r>
            <a:r>
              <a:rPr lang="en-US" sz="2400" dirty="0" smtClean="0"/>
              <a:t/>
            </a:r>
            <a:br>
              <a:rPr lang="en-US" sz="2400" dirty="0" smtClean="0"/>
            </a:br>
            <a:r>
              <a:rPr lang="en-US" sz="2400" dirty="0"/>
              <a:t/>
            </a:r>
            <a:br>
              <a:rPr lang="en-US" sz="2400" dirty="0"/>
            </a:br>
            <a:r>
              <a:rPr lang="en-US" sz="2400" dirty="0" smtClean="0"/>
              <a:t>study also found a </a:t>
            </a:r>
            <a:r>
              <a:rPr lang="en-US" sz="2400" dirty="0" smtClean="0">
                <a:solidFill>
                  <a:srgbClr val="FFFF00"/>
                </a:solidFill>
              </a:rPr>
              <a:t>decrease in larger tumors (&gt;4 cm) </a:t>
            </a:r>
            <a:r>
              <a:rPr lang="en-US" sz="2400" dirty="0" smtClean="0"/>
              <a:t>and </a:t>
            </a:r>
            <a:r>
              <a:rPr lang="en-US" sz="2400" dirty="0" smtClean="0">
                <a:solidFill>
                  <a:srgbClr val="FFFF00"/>
                </a:solidFill>
              </a:rPr>
              <a:t>increase in percentage of patients with negative L.N.</a:t>
            </a:r>
            <a:r>
              <a:rPr lang="en-US" sz="2400" dirty="0" smtClean="0"/>
              <a:t/>
            </a:r>
            <a:br>
              <a:rPr lang="en-US" sz="2400" dirty="0" smtClean="0"/>
            </a:br>
            <a:r>
              <a:rPr lang="en-US" sz="2400" dirty="0"/>
              <a:t> </a:t>
            </a:r>
            <a:r>
              <a:rPr lang="en-US" sz="2400" dirty="0" smtClean="0"/>
              <a:t/>
            </a:r>
            <a:br>
              <a:rPr lang="en-US" sz="2400" dirty="0" smtClean="0"/>
            </a:br>
            <a:r>
              <a:rPr lang="en-US" sz="2400" dirty="0" smtClean="0"/>
              <a:t>These findings indicate an </a:t>
            </a:r>
            <a:r>
              <a:rPr lang="en-US" sz="2400" dirty="0" smtClean="0">
                <a:solidFill>
                  <a:srgbClr val="FFFF00"/>
                </a:solidFill>
              </a:rPr>
              <a:t>earlier point of diagnosis </a:t>
            </a:r>
            <a:r>
              <a:rPr lang="en-US" sz="2400" dirty="0" smtClean="0"/>
              <a:t>for these patients.</a:t>
            </a:r>
            <a:br>
              <a:rPr lang="en-US" sz="2400" dirty="0" smtClean="0"/>
            </a:br>
            <a:r>
              <a:rPr lang="en-US" sz="2000" dirty="0" smtClean="0"/>
              <a:t/>
            </a:r>
            <a:br>
              <a:rPr lang="en-US" sz="2000" dirty="0" smtClean="0"/>
            </a:br>
            <a:r>
              <a:rPr lang="en-US" sz="1600" i="1" dirty="0"/>
              <a:t>Cancers </a:t>
            </a:r>
            <a:r>
              <a:rPr lang="en-US" sz="1600" b="1" dirty="0"/>
              <a:t>2019</a:t>
            </a:r>
            <a:r>
              <a:rPr lang="en-US" sz="1600" dirty="0"/>
              <a:t>, </a:t>
            </a:r>
            <a:r>
              <a:rPr lang="en-US" sz="1600" i="1" dirty="0"/>
              <a:t>11</a:t>
            </a:r>
            <a:r>
              <a:rPr lang="en-US" sz="1600" dirty="0"/>
              <a:t>, 1676; doi:10.3390/cancers11111676</a:t>
            </a:r>
            <a:r>
              <a:rPr lang="en-US" sz="300" dirty="0"/>
              <a:t> </a:t>
            </a:r>
            <a:r>
              <a:rPr lang="en-US" sz="1800" dirty="0"/>
              <a:t/>
            </a:r>
            <a:br>
              <a:rPr lang="en-US" sz="1800" dirty="0"/>
            </a:br>
            <a:r>
              <a:rPr lang="en-US" sz="1800" dirty="0"/>
              <a:t/>
            </a:r>
            <a:br>
              <a:rPr lang="en-US" sz="1800" dirty="0"/>
            </a:br>
            <a:r>
              <a:rPr lang="en-US" sz="600" dirty="0"/>
              <a:t/>
            </a:r>
            <a:br>
              <a:rPr lang="en-US" sz="600" dirty="0"/>
            </a:br>
            <a:r>
              <a:rPr lang="en-US" sz="100" dirty="0"/>
              <a:t/>
            </a:r>
            <a:br>
              <a:rPr lang="en-US" sz="100" dirty="0"/>
            </a:br>
            <a:endParaRPr lang="en-US" sz="1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400" y="212219"/>
            <a:ext cx="1042506" cy="725487"/>
          </a:xfrm>
          <a:prstGeom prst="rect">
            <a:avLst/>
          </a:prstGeom>
        </p:spPr>
      </p:pic>
    </p:spTree>
    <p:extLst>
      <p:ext uri="{BB962C8B-B14F-4D97-AF65-F5344CB8AC3E}">
        <p14:creationId xmlns:p14="http://schemas.microsoft.com/office/powerpoint/2010/main" val="346529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4" y="965416"/>
            <a:ext cx="11901053" cy="5186002"/>
          </a:xfrm>
        </p:spPr>
        <p:txBody>
          <a:bodyPr/>
          <a:lstStyle/>
          <a:p>
            <a:r>
              <a:rPr lang="en-US" sz="1600" dirty="0"/>
              <a:t/>
            </a:r>
            <a:br>
              <a:rPr lang="en-US" sz="1600" dirty="0"/>
            </a:br>
            <a:r>
              <a:rPr lang="en-US" sz="2000" dirty="0"/>
              <a:t/>
            </a:r>
            <a:br>
              <a:rPr lang="en-US" sz="2000" dirty="0"/>
            </a:br>
            <a:r>
              <a:rPr lang="en-US" sz="2000" dirty="0"/>
              <a:t/>
            </a:r>
            <a:br>
              <a:rPr lang="en-US" sz="2000" dirty="0"/>
            </a:br>
            <a:r>
              <a:rPr lang="en-US" sz="2000" dirty="0"/>
              <a:t/>
            </a:r>
            <a:br>
              <a:rPr lang="en-US" sz="2000" dirty="0"/>
            </a:br>
            <a:r>
              <a:rPr lang="en-US" sz="2800" dirty="0" smtClean="0"/>
              <a:t>Initial dose </a:t>
            </a:r>
            <a:r>
              <a:rPr lang="en-US" sz="2800" dirty="0"/>
              <a:t>of </a:t>
            </a:r>
            <a:r>
              <a:rPr lang="en-US" sz="2800" dirty="0" err="1"/>
              <a:t>cinacalcet</a:t>
            </a:r>
            <a:r>
              <a:rPr lang="en-US" sz="2800" dirty="0"/>
              <a:t> </a:t>
            </a:r>
            <a:r>
              <a:rPr lang="en-US" sz="2800" dirty="0" smtClean="0"/>
              <a:t>: </a:t>
            </a:r>
            <a:r>
              <a:rPr lang="en-US" sz="2800" dirty="0" smtClean="0">
                <a:solidFill>
                  <a:srgbClr val="FFFF00"/>
                </a:solidFill>
              </a:rPr>
              <a:t>30 </a:t>
            </a:r>
            <a:r>
              <a:rPr lang="en-US" sz="2800" dirty="0">
                <a:solidFill>
                  <a:srgbClr val="FFFF00"/>
                </a:solidFill>
              </a:rPr>
              <a:t>mg twice </a:t>
            </a:r>
            <a:r>
              <a:rPr lang="en-US" sz="2800" dirty="0" smtClean="0">
                <a:solidFill>
                  <a:srgbClr val="FFFF00"/>
                </a:solidFill>
              </a:rPr>
              <a:t>daily</a:t>
            </a:r>
            <a:br>
              <a:rPr lang="en-US" sz="2800" dirty="0" smtClean="0">
                <a:solidFill>
                  <a:srgbClr val="FFFF00"/>
                </a:solidFill>
              </a:rPr>
            </a:br>
            <a:r>
              <a:rPr lang="en-US" sz="2800" dirty="0" smtClean="0"/>
              <a:t/>
            </a:r>
            <a:br>
              <a:rPr lang="en-US" sz="2800" dirty="0" smtClean="0"/>
            </a:br>
            <a:r>
              <a:rPr lang="en-US" sz="2800" dirty="0" smtClean="0"/>
              <a:t>Increased </a:t>
            </a:r>
            <a:r>
              <a:rPr lang="en-US" sz="2800" dirty="0"/>
              <a:t>sequentially </a:t>
            </a:r>
            <a:r>
              <a:rPr lang="en-US" sz="2800" u="sng" dirty="0"/>
              <a:t>every </a:t>
            </a:r>
            <a:r>
              <a:rPr lang="en-US" sz="2800" u="sng" dirty="0" smtClean="0"/>
              <a:t>2 </a:t>
            </a:r>
            <a:r>
              <a:rPr lang="en-US" sz="2800" u="sng" dirty="0"/>
              <a:t>to </a:t>
            </a:r>
            <a:r>
              <a:rPr lang="en-US" sz="2800" u="sng" dirty="0" smtClean="0"/>
              <a:t>4 weeks</a:t>
            </a:r>
            <a:r>
              <a:rPr lang="en-US" sz="2800" dirty="0" smtClean="0"/>
              <a:t>: </a:t>
            </a:r>
            <a:br>
              <a:rPr lang="en-US" sz="2800" dirty="0" smtClean="0"/>
            </a:br>
            <a:r>
              <a:rPr lang="en-US" sz="2400" dirty="0" smtClean="0"/>
              <a:t>(</a:t>
            </a:r>
            <a:r>
              <a:rPr lang="en-US" sz="2400" dirty="0"/>
              <a:t>60 mg twice daily, 90 mg twice daily, 90 mg three times or four </a:t>
            </a:r>
            <a:r>
              <a:rPr lang="en-US" sz="2400" dirty="0" smtClean="0"/>
              <a:t>times daily) </a:t>
            </a:r>
            <a:br>
              <a:rPr lang="en-US" sz="2400" dirty="0" smtClean="0"/>
            </a:br>
            <a:r>
              <a:rPr lang="en-US" sz="2000" dirty="0" smtClean="0"/>
              <a:t/>
            </a:r>
            <a:br>
              <a:rPr lang="en-US" sz="2000" dirty="0" smtClean="0"/>
            </a:br>
            <a:r>
              <a:rPr lang="en-US" sz="2800" dirty="0" smtClean="0"/>
              <a:t>Depending : calcium level &amp; tolerance</a:t>
            </a:r>
            <a:br>
              <a:rPr lang="en-US" sz="2800" dirty="0" smtClean="0"/>
            </a:br>
            <a:r>
              <a:rPr lang="en-US" sz="2800" dirty="0" smtClean="0"/>
              <a:t>Nausea &amp; vomiting often </a:t>
            </a:r>
            <a:r>
              <a:rPr lang="en-US" sz="2800" dirty="0"/>
              <a:t>limit </a:t>
            </a:r>
            <a:r>
              <a:rPr lang="en-US" sz="2800" dirty="0" smtClean="0"/>
              <a:t>increase dose</a:t>
            </a:r>
            <a:br>
              <a:rPr lang="en-US" sz="2800" dirty="0" smtClean="0"/>
            </a:br>
            <a:r>
              <a:rPr lang="en-US" sz="2800" dirty="0" smtClean="0"/>
              <a:t/>
            </a:r>
            <a:br>
              <a:rPr lang="en-US" sz="2800" dirty="0" smtClean="0"/>
            </a:br>
            <a:r>
              <a:rPr lang="en-US" sz="2800" dirty="0" smtClean="0">
                <a:solidFill>
                  <a:srgbClr val="FFFF00"/>
                </a:solidFill>
              </a:rPr>
              <a:t>Ca &amp; P should </a:t>
            </a:r>
            <a:r>
              <a:rPr lang="en-US" sz="2800" dirty="0">
                <a:solidFill>
                  <a:srgbClr val="FFFF00"/>
                </a:solidFill>
              </a:rPr>
              <a:t>be monitored within </a:t>
            </a:r>
            <a:r>
              <a:rPr lang="en-US" sz="2800" dirty="0" smtClean="0">
                <a:solidFill>
                  <a:srgbClr val="FFFF00"/>
                </a:solidFill>
              </a:rPr>
              <a:t>1 week </a:t>
            </a:r>
            <a:r>
              <a:rPr lang="en-US" sz="2800" dirty="0">
                <a:solidFill>
                  <a:srgbClr val="FFFF00"/>
                </a:solidFill>
              </a:rPr>
              <a:t>of dose initiation </a:t>
            </a:r>
            <a:r>
              <a:rPr lang="en-US" sz="2800" dirty="0" smtClean="0">
                <a:solidFill>
                  <a:srgbClr val="FFFF00"/>
                </a:solidFill>
              </a:rPr>
              <a:t>/adjustment.</a:t>
            </a:r>
            <a:r>
              <a:rPr lang="en-US" sz="2800" dirty="0" smtClean="0"/>
              <a:t/>
            </a:r>
            <a:br>
              <a:rPr lang="en-US" sz="2800" dirty="0" smtClean="0"/>
            </a:br>
            <a:r>
              <a:rPr lang="en-US" sz="2800" dirty="0" smtClean="0"/>
              <a:t> </a:t>
            </a:r>
            <a:r>
              <a:rPr lang="en-US" sz="2800" dirty="0"/>
              <a:t>If a maintenance dose is </a:t>
            </a:r>
            <a:r>
              <a:rPr lang="en-US" sz="2800" dirty="0" smtClean="0"/>
              <a:t>achieved: </a:t>
            </a:r>
            <a:r>
              <a:rPr lang="en-US" sz="2800" dirty="0" smtClean="0">
                <a:solidFill>
                  <a:srgbClr val="FFFF00"/>
                </a:solidFill>
              </a:rPr>
              <a:t>every 1 </a:t>
            </a:r>
            <a:r>
              <a:rPr lang="en-US" sz="2800" dirty="0">
                <a:solidFill>
                  <a:srgbClr val="FFFF00"/>
                </a:solidFill>
              </a:rPr>
              <a:t>to </a:t>
            </a:r>
            <a:r>
              <a:rPr lang="en-US" sz="2800" dirty="0" smtClean="0">
                <a:solidFill>
                  <a:srgbClr val="FFFF00"/>
                </a:solidFill>
              </a:rPr>
              <a:t>2 </a:t>
            </a:r>
            <a:r>
              <a:rPr lang="en-US" sz="2800" dirty="0" err="1" smtClean="0">
                <a:solidFill>
                  <a:srgbClr val="FFFF00"/>
                </a:solidFill>
              </a:rPr>
              <a:t>mo</a:t>
            </a:r>
            <a:r>
              <a:rPr lang="en-US" sz="800" dirty="0"/>
              <a:t/>
            </a:r>
            <a:br>
              <a:rPr lang="en-US" sz="800" dirty="0"/>
            </a:br>
            <a:endParaRPr lang="en-US" sz="3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pic>
        <p:nvPicPr>
          <p:cNvPr id="5" name="Picture 4"/>
          <p:cNvPicPr>
            <a:picLocks noChangeAspect="1"/>
          </p:cNvPicPr>
          <p:nvPr/>
        </p:nvPicPr>
        <p:blipFill>
          <a:blip r:embed="rId3"/>
          <a:stretch>
            <a:fillRect/>
          </a:stretch>
        </p:blipFill>
        <p:spPr>
          <a:xfrm>
            <a:off x="789709" y="602672"/>
            <a:ext cx="4304149" cy="755970"/>
          </a:xfrm>
          <a:prstGeom prst="rect">
            <a:avLst/>
          </a:prstGeom>
        </p:spPr>
      </p:pic>
    </p:spTree>
    <p:extLst>
      <p:ext uri="{BB962C8B-B14F-4D97-AF65-F5344CB8AC3E}">
        <p14:creationId xmlns:p14="http://schemas.microsoft.com/office/powerpoint/2010/main" val="4284558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2140527"/>
            <a:ext cx="11928763" cy="3498273"/>
          </a:xfrm>
        </p:spPr>
        <p:txBody>
          <a:bodyPr/>
          <a:lstStyle/>
          <a:p>
            <a:r>
              <a:rPr lang="en-US" sz="1800" dirty="0"/>
              <a:t/>
            </a:r>
            <a:br>
              <a:rPr lang="en-US" sz="1800" dirty="0"/>
            </a:br>
            <a:r>
              <a:rPr lang="en-US" sz="2400" dirty="0" err="1">
                <a:solidFill>
                  <a:srgbClr val="FFFF00"/>
                </a:solidFill>
              </a:rPr>
              <a:t>Calcimimetics</a:t>
            </a:r>
            <a:r>
              <a:rPr lang="en-US" sz="2400" dirty="0"/>
              <a:t> </a:t>
            </a:r>
            <a:r>
              <a:rPr lang="en-US" sz="2800" dirty="0" smtClean="0"/>
              <a:t/>
            </a:r>
            <a:br>
              <a:rPr lang="en-US" sz="2800" dirty="0" smtClean="0"/>
            </a:br>
            <a:r>
              <a:rPr lang="en-US" sz="2800" dirty="0" smtClean="0"/>
              <a:t> </a:t>
            </a:r>
            <a:r>
              <a:rPr lang="en-US" sz="2800" dirty="0"/>
              <a:t/>
            </a:r>
            <a:br>
              <a:rPr lang="en-US" sz="2800" dirty="0"/>
            </a:br>
            <a:r>
              <a:rPr lang="en-US" sz="2800" dirty="0"/>
              <a:t>In a 16-week</a:t>
            </a:r>
            <a:r>
              <a:rPr lang="en-US" sz="2800" dirty="0" smtClean="0"/>
              <a:t>, study </a:t>
            </a:r>
            <a:r>
              <a:rPr lang="en-US" sz="2800" dirty="0"/>
              <a:t>of 29 patients with inoperable </a:t>
            </a:r>
            <a:r>
              <a:rPr lang="en-US" sz="2800" dirty="0" smtClean="0"/>
              <a:t>PC</a:t>
            </a:r>
            <a:br>
              <a:rPr lang="en-US" sz="2800" dirty="0" smtClean="0"/>
            </a:br>
            <a:r>
              <a:rPr lang="en-US" sz="2800" dirty="0" err="1" smtClean="0"/>
              <a:t>cinacalcet</a:t>
            </a:r>
            <a:r>
              <a:rPr lang="en-US" sz="2800" dirty="0" smtClean="0"/>
              <a:t> (to </a:t>
            </a:r>
            <a:r>
              <a:rPr lang="en-US" sz="2800" dirty="0"/>
              <a:t>achieve calcium ≤10 </a:t>
            </a:r>
            <a:r>
              <a:rPr lang="en-US" sz="2800" dirty="0" smtClean="0"/>
              <a:t>or </a:t>
            </a:r>
            <a:r>
              <a:rPr lang="en-US" sz="2800" dirty="0"/>
              <a:t>up to 90 mg four times </a:t>
            </a:r>
            <a:r>
              <a:rPr lang="en-US" sz="2800" dirty="0" smtClean="0"/>
              <a:t>daily) </a:t>
            </a:r>
            <a:br>
              <a:rPr lang="en-US" sz="2800" dirty="0" smtClean="0"/>
            </a:br>
            <a:r>
              <a:rPr lang="en-US" sz="2800" dirty="0" smtClean="0"/>
              <a:t>successfully </a:t>
            </a:r>
            <a:r>
              <a:rPr lang="en-US" sz="2800" dirty="0"/>
              <a:t>reduced </a:t>
            </a:r>
            <a:r>
              <a:rPr lang="en-US" sz="2800" dirty="0" smtClean="0"/>
              <a:t>calcium by </a:t>
            </a:r>
            <a:r>
              <a:rPr lang="en-US" sz="2800" dirty="0"/>
              <a:t>at least 1 mg/</a:t>
            </a:r>
            <a:r>
              <a:rPr lang="en-US" sz="2800" dirty="0" err="1"/>
              <a:t>dL</a:t>
            </a:r>
            <a:r>
              <a:rPr lang="en-US" sz="2800" dirty="0"/>
              <a:t> in 62 </a:t>
            </a:r>
            <a:r>
              <a:rPr lang="en-US" sz="2800" dirty="0" smtClean="0"/>
              <a:t>% </a:t>
            </a:r>
            <a:r>
              <a:rPr lang="en-US" sz="2800" dirty="0"/>
              <a:t>of </a:t>
            </a:r>
            <a:r>
              <a:rPr lang="en-US" sz="2800" dirty="0" smtClean="0"/>
              <a:t>patients</a:t>
            </a:r>
            <a:br>
              <a:rPr lang="en-US" sz="2800" dirty="0" smtClean="0"/>
            </a:br>
            <a:r>
              <a:rPr lang="en-US" sz="2800" dirty="0" smtClean="0"/>
              <a:t/>
            </a:r>
            <a:br>
              <a:rPr lang="en-US" sz="2800" dirty="0" smtClean="0"/>
            </a:br>
            <a:r>
              <a:rPr lang="en-US" sz="2800" dirty="0" smtClean="0"/>
              <a:t>Adverse </a:t>
            </a:r>
            <a:r>
              <a:rPr lang="en-US" sz="2800" dirty="0"/>
              <a:t>events (</a:t>
            </a:r>
            <a:r>
              <a:rPr lang="en-US" sz="2800" dirty="0" smtClean="0"/>
              <a:t>nausea, vomiting</a:t>
            </a:r>
            <a:r>
              <a:rPr lang="en-US" sz="2800" dirty="0"/>
              <a:t>, headache, dehydration) were common </a:t>
            </a:r>
            <a:r>
              <a:rPr lang="en-US" sz="2800" dirty="0" smtClean="0"/>
              <a:t>discontinuation </a:t>
            </a:r>
            <a:r>
              <a:rPr lang="en-US" sz="2800" dirty="0"/>
              <a:t>in five patients.</a:t>
            </a:r>
            <a:r>
              <a:rPr lang="en-US" sz="1800" dirty="0"/>
              <a:t/>
            </a:r>
            <a:br>
              <a:rPr lang="en-US" sz="1800" dirty="0"/>
            </a:br>
            <a:r>
              <a:rPr lang="en-US" sz="900" dirty="0"/>
              <a:t/>
            </a:r>
            <a:br>
              <a:rPr lang="en-US" sz="900" dirty="0"/>
            </a:br>
            <a:endParaRPr lang="en-US" sz="4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pic>
        <p:nvPicPr>
          <p:cNvPr id="5" name="Picture 4"/>
          <p:cNvPicPr>
            <a:picLocks noChangeAspect="1"/>
          </p:cNvPicPr>
          <p:nvPr/>
        </p:nvPicPr>
        <p:blipFill>
          <a:blip r:embed="rId3"/>
          <a:stretch>
            <a:fillRect/>
          </a:stretch>
        </p:blipFill>
        <p:spPr>
          <a:xfrm>
            <a:off x="568280" y="474070"/>
            <a:ext cx="4304149" cy="755970"/>
          </a:xfrm>
          <a:prstGeom prst="rect">
            <a:avLst/>
          </a:prstGeom>
        </p:spPr>
      </p:pic>
    </p:spTree>
    <p:extLst>
      <p:ext uri="{BB962C8B-B14F-4D97-AF65-F5344CB8AC3E}">
        <p14:creationId xmlns:p14="http://schemas.microsoft.com/office/powerpoint/2010/main" val="4053507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602672"/>
            <a:ext cx="11646452" cy="5644909"/>
          </a:xfrm>
        </p:spPr>
        <p:txBody>
          <a:bodyPr/>
          <a:lstStyle/>
          <a:p>
            <a:r>
              <a:rPr lang="en-US" sz="2800" i="1" dirty="0" err="1" smtClean="0">
                <a:solidFill>
                  <a:srgbClr val="FFFF00"/>
                </a:solidFill>
              </a:rPr>
              <a:t>Denosumab</a:t>
            </a:r>
            <a:r>
              <a:rPr lang="en-US" sz="2800" i="1" dirty="0" smtClean="0"/>
              <a:t> </a:t>
            </a:r>
            <a:r>
              <a:rPr lang="en-US" sz="2400" dirty="0" smtClean="0"/>
              <a:t/>
            </a:r>
            <a:br>
              <a:rPr lang="en-US" sz="2400" dirty="0" smtClean="0"/>
            </a:br>
            <a:r>
              <a:rPr lang="en-US" sz="2400" dirty="0"/>
              <a:t/>
            </a:r>
            <a:br>
              <a:rPr lang="en-US" sz="2400" dirty="0"/>
            </a:br>
            <a:r>
              <a:rPr lang="en-US" sz="2400" dirty="0" smtClean="0"/>
              <a:t>Option </a:t>
            </a:r>
            <a:r>
              <a:rPr lang="en-US" sz="2400" dirty="0"/>
              <a:t>for </a:t>
            </a:r>
            <a:r>
              <a:rPr lang="en-US" sz="2400" dirty="0" smtClean="0"/>
              <a:t>hypercalcemia </a:t>
            </a:r>
            <a:r>
              <a:rPr lang="en-US" sz="2400" dirty="0"/>
              <a:t>refractory to bisphosphonates </a:t>
            </a:r>
            <a:r>
              <a:rPr lang="en-US" sz="2400" dirty="0" smtClean="0"/>
              <a:t>&amp; </a:t>
            </a:r>
            <a:r>
              <a:rPr lang="en-US" sz="2400" dirty="0" err="1"/>
              <a:t>cinacalcet</a:t>
            </a:r>
            <a:r>
              <a:rPr lang="en-US" sz="2400" dirty="0" smtClean="0"/>
              <a:t>.</a:t>
            </a:r>
            <a:br>
              <a:rPr lang="en-US" sz="2400" dirty="0" smtClean="0"/>
            </a:br>
            <a:r>
              <a:rPr lang="en-US" sz="2400" dirty="0" smtClean="0"/>
              <a:t>Potent </a:t>
            </a:r>
            <a:r>
              <a:rPr lang="en-US" sz="2400" dirty="0"/>
              <a:t>inhibitor </a:t>
            </a:r>
            <a:r>
              <a:rPr lang="en-US" sz="2400" dirty="0" smtClean="0"/>
              <a:t>of bone resorption</a:t>
            </a:r>
            <a:br>
              <a:rPr lang="en-US" sz="2400" dirty="0" smtClean="0"/>
            </a:br>
            <a:r>
              <a:rPr lang="en-US" sz="2400" dirty="0" smtClean="0"/>
              <a:t/>
            </a:r>
            <a:br>
              <a:rPr lang="en-US" sz="2400" dirty="0" smtClean="0"/>
            </a:br>
            <a:r>
              <a:rPr lang="en-US" sz="2400" dirty="0" smtClean="0"/>
              <a:t> In case reports, </a:t>
            </a:r>
            <a:r>
              <a:rPr lang="en-US" sz="2400" dirty="0" err="1" smtClean="0"/>
              <a:t>denosumab</a:t>
            </a:r>
            <a:r>
              <a:rPr lang="en-US" sz="2400" dirty="0" smtClean="0"/>
              <a:t>, typically used as monotherapy, effectively controlled refractory hypercalcemia in PC previously treated with </a:t>
            </a:r>
            <a:r>
              <a:rPr lang="en-US" sz="2400" u="sng" dirty="0" smtClean="0"/>
              <a:t>surgery, bisphosphonates, calcium receptor agonist, and </a:t>
            </a:r>
            <a:r>
              <a:rPr lang="en-US" sz="2400" u="sng" dirty="0" err="1" smtClean="0"/>
              <a:t>dacarbazine</a:t>
            </a:r>
            <a:r>
              <a:rPr lang="en-US" sz="2400" u="sng" dirty="0" smtClean="0"/>
              <a:t> </a:t>
            </a:r>
            <a:r>
              <a:rPr lang="en-US" sz="2400" dirty="0" smtClean="0"/>
              <a:t>.</a:t>
            </a:r>
            <a:br>
              <a:rPr lang="en-US" sz="2400" dirty="0" smtClean="0"/>
            </a:br>
            <a:r>
              <a:rPr lang="en-US" sz="2400" dirty="0"/>
              <a:t/>
            </a:r>
            <a:br>
              <a:rPr lang="en-US" sz="2400" dirty="0"/>
            </a:br>
            <a:r>
              <a:rPr lang="en-US" sz="2400" dirty="0" smtClean="0"/>
              <a:t>In </a:t>
            </a:r>
            <a:r>
              <a:rPr lang="en-US" sz="2400" dirty="0"/>
              <a:t>one patient, high-dose (120 mg) monthly </a:t>
            </a:r>
            <a:r>
              <a:rPr lang="en-US" sz="2400" dirty="0" err="1"/>
              <a:t>denosumab</a:t>
            </a:r>
            <a:r>
              <a:rPr lang="en-US" sz="2400" dirty="0"/>
              <a:t> was required to reduce severely elevated </a:t>
            </a:r>
            <a:r>
              <a:rPr lang="en-US" sz="2400" dirty="0" smtClean="0"/>
              <a:t>serum calcium </a:t>
            </a:r>
            <a:r>
              <a:rPr lang="en-US" sz="2400" dirty="0"/>
              <a:t>levels </a:t>
            </a:r>
            <a:r>
              <a:rPr lang="en-US" sz="2400" dirty="0" smtClean="0"/>
              <a:t>.</a:t>
            </a:r>
            <a:br>
              <a:rPr lang="en-US" sz="2400" dirty="0" smtClean="0"/>
            </a:br>
            <a:r>
              <a:rPr lang="en-US" sz="2400" dirty="0" smtClean="0"/>
              <a:t>Stabilization </a:t>
            </a:r>
            <a:r>
              <a:rPr lang="en-US" sz="2400" dirty="0"/>
              <a:t>of serum calcium may last for </a:t>
            </a:r>
            <a:r>
              <a:rPr lang="en-US" sz="2400" u="sng" dirty="0"/>
              <a:t>a few weeks </a:t>
            </a:r>
            <a:r>
              <a:rPr lang="en-US" sz="2400" dirty="0"/>
              <a:t>or as long as </a:t>
            </a:r>
            <a:r>
              <a:rPr lang="en-US" sz="2400" u="sng" dirty="0"/>
              <a:t>two </a:t>
            </a:r>
            <a:r>
              <a:rPr lang="en-US" sz="2400" u="sng" dirty="0" smtClean="0"/>
              <a:t>years</a:t>
            </a:r>
            <a:r>
              <a:rPr lang="en-US" sz="2400" dirty="0" smtClean="0"/>
              <a:t>.</a:t>
            </a:r>
            <a:r>
              <a:rPr lang="en-US" sz="1400" dirty="0"/>
              <a:t/>
            </a:r>
            <a:br>
              <a:rPr lang="en-US" sz="1400" dirty="0"/>
            </a:br>
            <a:r>
              <a:rPr lang="en-US" sz="600" dirty="0"/>
              <a:t/>
            </a:r>
            <a:br>
              <a:rPr lang="en-US" sz="600" dirty="0"/>
            </a:br>
            <a:r>
              <a:rPr lang="en-US" sz="600" dirty="0"/>
              <a:t/>
            </a:r>
            <a:br>
              <a:rPr lang="en-US" sz="600" dirty="0"/>
            </a:br>
            <a:endParaRPr lang="en-US" sz="6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pic>
        <p:nvPicPr>
          <p:cNvPr id="5" name="Picture 4"/>
          <p:cNvPicPr>
            <a:picLocks noChangeAspect="1"/>
          </p:cNvPicPr>
          <p:nvPr/>
        </p:nvPicPr>
        <p:blipFill>
          <a:blip r:embed="rId3"/>
          <a:stretch>
            <a:fillRect/>
          </a:stretch>
        </p:blipFill>
        <p:spPr>
          <a:xfrm>
            <a:off x="615976" y="460214"/>
            <a:ext cx="4304149" cy="755970"/>
          </a:xfrm>
          <a:prstGeom prst="rect">
            <a:avLst/>
          </a:prstGeom>
        </p:spPr>
      </p:pic>
    </p:spTree>
    <p:extLst>
      <p:ext uri="{BB962C8B-B14F-4D97-AF65-F5344CB8AC3E}">
        <p14:creationId xmlns:p14="http://schemas.microsoft.com/office/powerpoint/2010/main" val="2137442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108" y="318655"/>
            <a:ext cx="12122727" cy="6331528"/>
          </a:xfrm>
        </p:spPr>
        <p:txBody>
          <a:bodyPr/>
          <a:lstStyle/>
          <a:p>
            <a:r>
              <a:rPr lang="en-US" sz="3200" i="1" dirty="0" smtClean="0">
                <a:solidFill>
                  <a:srgbClr val="FFFF00"/>
                </a:solidFill>
              </a:rPr>
              <a:t>Other Treatment Modalities for PC</a:t>
            </a:r>
            <a:r>
              <a:rPr lang="en-US" sz="2400" b="1" dirty="0" smtClean="0">
                <a:solidFill>
                  <a:srgbClr val="FFFF00"/>
                </a:solidFill>
              </a:rPr>
              <a:t/>
            </a:r>
            <a:br>
              <a:rPr lang="en-US" sz="2400" b="1" dirty="0" smtClean="0">
                <a:solidFill>
                  <a:srgbClr val="FFFF00"/>
                </a:solidFill>
              </a:rPr>
            </a:br>
            <a:r>
              <a:rPr lang="en-US" sz="2400" b="1" dirty="0" smtClean="0"/>
              <a:t/>
            </a:r>
            <a:br>
              <a:rPr lang="en-US" sz="2400" b="1" dirty="0" smtClean="0"/>
            </a:br>
            <a:r>
              <a:rPr lang="en-US" sz="2400" dirty="0" smtClean="0"/>
              <a:t>The primary goal in metastatic disease is : controlling PTH-driven hypercalcemia.</a:t>
            </a:r>
            <a:br>
              <a:rPr lang="en-US" sz="2400" dirty="0" smtClean="0"/>
            </a:br>
            <a:r>
              <a:rPr lang="en-US" sz="2400" dirty="0" smtClean="0"/>
              <a:t/>
            </a:r>
            <a:br>
              <a:rPr lang="en-US" sz="2400" dirty="0" smtClean="0"/>
            </a:br>
            <a:r>
              <a:rPr lang="en-US" sz="2400" dirty="0" smtClean="0">
                <a:solidFill>
                  <a:srgbClr val="FFFF00"/>
                </a:solidFill>
              </a:rPr>
              <a:t>Calcitonin</a:t>
            </a:r>
            <a:r>
              <a:rPr lang="en-US" sz="2400" dirty="0" smtClean="0"/>
              <a:t>, </a:t>
            </a:r>
            <a:r>
              <a:rPr lang="en-US" sz="2400" dirty="0" smtClean="0">
                <a:solidFill>
                  <a:srgbClr val="FFFF00"/>
                </a:solidFill>
              </a:rPr>
              <a:t>glucocorticoids</a:t>
            </a:r>
            <a:r>
              <a:rPr lang="en-US" sz="2400" dirty="0" smtClean="0"/>
              <a:t>, </a:t>
            </a:r>
            <a:r>
              <a:rPr lang="en-US" sz="2400" dirty="0" err="1" smtClean="0">
                <a:solidFill>
                  <a:srgbClr val="FFFF00"/>
                </a:solidFill>
              </a:rPr>
              <a:t>mithramycin</a:t>
            </a:r>
            <a:r>
              <a:rPr lang="en-US" sz="2400" dirty="0" smtClean="0"/>
              <a:t>, </a:t>
            </a:r>
            <a:r>
              <a:rPr lang="en-US" sz="2400" dirty="0" err="1" smtClean="0">
                <a:solidFill>
                  <a:srgbClr val="FFFF00"/>
                </a:solidFill>
              </a:rPr>
              <a:t>plicamycin</a:t>
            </a:r>
            <a:r>
              <a:rPr lang="en-US" sz="2400" dirty="0" smtClean="0"/>
              <a:t>, </a:t>
            </a:r>
            <a:r>
              <a:rPr lang="en-US" sz="2400" dirty="0" smtClean="0">
                <a:solidFill>
                  <a:srgbClr val="FFFF00"/>
                </a:solidFill>
              </a:rPr>
              <a:t>gallium nitrate </a:t>
            </a:r>
            <a:r>
              <a:rPr lang="en-US" sz="2400" dirty="0" smtClean="0"/>
              <a:t>as well as</a:t>
            </a:r>
            <a:r>
              <a:rPr lang="en-US" sz="2400" dirty="0" smtClean="0">
                <a:solidFill>
                  <a:srgbClr val="FFFF00"/>
                </a:solidFill>
              </a:rPr>
              <a:t> hemodialysis </a:t>
            </a:r>
            <a:r>
              <a:rPr lang="en-US" sz="2400" dirty="0" smtClean="0"/>
              <a:t>in addition to </a:t>
            </a:r>
            <a:r>
              <a:rPr lang="en-US" sz="2400" dirty="0" smtClean="0">
                <a:solidFill>
                  <a:srgbClr val="FFFF00"/>
                </a:solidFill>
              </a:rPr>
              <a:t>generous hydration</a:t>
            </a:r>
            <a:r>
              <a:rPr lang="en-US" sz="2400" dirty="0" smtClean="0"/>
              <a:t>.</a:t>
            </a:r>
            <a:br>
              <a:rPr lang="en-US" sz="2400" dirty="0" smtClean="0"/>
            </a:br>
            <a:r>
              <a:rPr lang="en-US" sz="2400" dirty="0"/>
              <a:t/>
            </a:r>
            <a:br>
              <a:rPr lang="en-US" sz="2400" dirty="0"/>
            </a:br>
            <a:r>
              <a:rPr lang="en-US" sz="2400" dirty="0" smtClean="0"/>
              <a:t> These medications decrease calcium in </a:t>
            </a:r>
            <a:r>
              <a:rPr lang="en-US" sz="2400" u="sng" dirty="0" smtClean="0"/>
              <a:t>short </a:t>
            </a:r>
            <a:r>
              <a:rPr lang="en-US" sz="2400" dirty="0" smtClean="0"/>
              <a:t>term, but long-term remission is rarely seen.</a:t>
            </a:r>
            <a:br>
              <a:rPr lang="en-US" sz="2400" dirty="0" smtClean="0"/>
            </a:br>
            <a:r>
              <a:rPr lang="en-US" sz="2400" dirty="0"/>
              <a:t/>
            </a:r>
            <a:br>
              <a:rPr lang="en-US" sz="2400" dirty="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2000" dirty="0"/>
              <a:t/>
            </a:r>
            <a:br>
              <a:rPr lang="en-US" sz="2000" dirty="0"/>
            </a:br>
            <a:r>
              <a:rPr lang="en-US" sz="700" dirty="0" smtClean="0"/>
              <a:t/>
            </a:r>
            <a:br>
              <a:rPr lang="en-US" sz="700" dirty="0" smtClean="0"/>
            </a:br>
            <a:endParaRPr lang="en-US" sz="7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51355" y="6166090"/>
            <a:ext cx="256054" cy="317019"/>
          </a:xfrm>
          <a:prstGeom prst="rect">
            <a:avLst/>
          </a:prstGeom>
        </p:spPr>
      </p:pic>
    </p:spTree>
    <p:extLst>
      <p:ext uri="{BB962C8B-B14F-4D97-AF65-F5344CB8AC3E}">
        <p14:creationId xmlns:p14="http://schemas.microsoft.com/office/powerpoint/2010/main" val="160661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306" y="498764"/>
            <a:ext cx="11434620" cy="5223164"/>
          </a:xfrm>
        </p:spPr>
        <p:txBody>
          <a:bodyPr/>
          <a:lstStyle/>
          <a:p>
            <a:r>
              <a:rPr lang="en-US" sz="2400" dirty="0" smtClean="0">
                <a:solidFill>
                  <a:srgbClr val="FFFF00"/>
                </a:solidFill>
              </a:rPr>
              <a:t>Novel </a:t>
            </a:r>
            <a:r>
              <a:rPr lang="en-US" sz="2400" dirty="0">
                <a:solidFill>
                  <a:srgbClr val="FFFF00"/>
                </a:solidFill>
              </a:rPr>
              <a:t>precision/molecularly targeted cancer therapy </a:t>
            </a:r>
            <a:r>
              <a:rPr lang="en-US" sz="2400" dirty="0" smtClean="0">
                <a:solidFill>
                  <a:srgbClr val="FFFF00"/>
                </a:solidFill>
              </a:rPr>
              <a:t/>
            </a:r>
            <a:br>
              <a:rPr lang="en-US" sz="2400" dirty="0" smtClean="0">
                <a:solidFill>
                  <a:srgbClr val="FFFF00"/>
                </a:solidFill>
              </a:rPr>
            </a:br>
            <a:r>
              <a:rPr lang="en-US" sz="2400" dirty="0" smtClean="0"/>
              <a:t/>
            </a:r>
            <a:br>
              <a:rPr lang="en-US" sz="2400" dirty="0" smtClean="0"/>
            </a:br>
            <a:r>
              <a:rPr lang="en-US" sz="2400" dirty="0" smtClean="0"/>
              <a:t>Some </a:t>
            </a:r>
            <a:r>
              <a:rPr lang="en-US" sz="2400" dirty="0"/>
              <a:t>metastatic/surgically incurable </a:t>
            </a:r>
            <a:r>
              <a:rPr lang="en-US" sz="2400" dirty="0" smtClean="0"/>
              <a:t>PC can </a:t>
            </a:r>
            <a:r>
              <a:rPr lang="en-US" sz="2400" dirty="0"/>
              <a:t>carry tumor-specific mutations </a:t>
            </a:r>
            <a:r>
              <a:rPr lang="en-US" sz="2400" dirty="0" smtClean="0"/>
              <a:t>(</a:t>
            </a:r>
            <a:r>
              <a:rPr lang="en-US" sz="2400" i="1" dirty="0" smtClean="0"/>
              <a:t>PIK3CA </a:t>
            </a:r>
            <a:r>
              <a:rPr lang="en-US" sz="2400" i="1" dirty="0"/>
              <a:t>or </a:t>
            </a:r>
            <a:r>
              <a:rPr lang="en-US" sz="2400" i="1" u="sng" dirty="0" smtClean="0"/>
              <a:t>MTOR mutations</a:t>
            </a:r>
            <a:r>
              <a:rPr lang="en-US" sz="2400" i="1" dirty="0"/>
              <a:t>) </a:t>
            </a:r>
            <a:r>
              <a:rPr lang="en-US" sz="2400" dirty="0"/>
              <a:t>against which new targeted therapeutic agents may already exist. </a:t>
            </a:r>
            <a:r>
              <a:rPr lang="en-US" sz="2400" dirty="0" smtClean="0"/>
              <a:t/>
            </a:r>
            <a:br>
              <a:rPr lang="en-US" sz="2400" dirty="0" smtClean="0"/>
            </a:br>
            <a:r>
              <a:rPr lang="en-US" sz="2400" dirty="0"/>
              <a:t/>
            </a:r>
            <a:br>
              <a:rPr lang="en-US" sz="2400" dirty="0"/>
            </a:br>
            <a:r>
              <a:rPr lang="en-US" sz="2400" dirty="0" smtClean="0"/>
              <a:t>Inclusion </a:t>
            </a:r>
            <a:r>
              <a:rPr lang="en-US" sz="2400" dirty="0"/>
              <a:t>of </a:t>
            </a:r>
            <a:r>
              <a:rPr lang="en-US" sz="2400" dirty="0" smtClean="0"/>
              <a:t>PC patients </a:t>
            </a:r>
            <a:r>
              <a:rPr lang="en-US" sz="2400" dirty="0"/>
              <a:t>in "</a:t>
            </a:r>
            <a:r>
              <a:rPr lang="en-US" sz="2400" u="sng" dirty="0"/>
              <a:t>basket" clinical trials </a:t>
            </a:r>
            <a:r>
              <a:rPr lang="en-US" sz="2400" dirty="0"/>
              <a:t>of new targeted agents, in which eligibility is based </a:t>
            </a:r>
            <a:r>
              <a:rPr lang="en-US" sz="2400" dirty="0" smtClean="0"/>
              <a:t>a </a:t>
            </a:r>
            <a:r>
              <a:rPr lang="en-US" sz="2400" u="sng" dirty="0"/>
              <a:t>particular driver </a:t>
            </a:r>
            <a:r>
              <a:rPr lang="en-US" sz="2400" u="sng" dirty="0" smtClean="0"/>
              <a:t>mutation </a:t>
            </a:r>
            <a:r>
              <a:rPr lang="en-US" sz="2400" dirty="0" smtClean="0"/>
              <a:t>without </a:t>
            </a:r>
            <a:r>
              <a:rPr lang="en-US" sz="2400" dirty="0"/>
              <a:t>regard to the tissue/histologic origin </a:t>
            </a:r>
            <a:r>
              <a:rPr lang="en-US" sz="2400" dirty="0" smtClean="0"/>
              <a:t>of tumor</a:t>
            </a:r>
            <a:r>
              <a:rPr lang="en-US" sz="2400" dirty="0"/>
              <a:t>, should be seriously considered when </a:t>
            </a:r>
            <a:r>
              <a:rPr lang="en-US" sz="2400" dirty="0" smtClean="0"/>
              <a:t>clinically appropriate</a:t>
            </a:r>
            <a:r>
              <a:rPr lang="en-US" sz="2400" dirty="0"/>
              <a:t>.</a:t>
            </a:r>
            <a:r>
              <a:rPr lang="en-US" sz="2000" dirty="0"/>
              <a:t/>
            </a:r>
            <a:br>
              <a:rPr lang="en-US" sz="2000" dirty="0"/>
            </a:br>
            <a:r>
              <a:rPr lang="en-US" sz="600" dirty="0"/>
              <a:t/>
            </a:r>
            <a:br>
              <a:rPr lang="en-US" sz="600" dirty="0"/>
            </a:br>
            <a:endParaRPr lang="en-US" sz="6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pic>
        <p:nvPicPr>
          <p:cNvPr id="5" name="Picture 4"/>
          <p:cNvPicPr>
            <a:picLocks noChangeAspect="1"/>
          </p:cNvPicPr>
          <p:nvPr/>
        </p:nvPicPr>
        <p:blipFill>
          <a:blip r:embed="rId3"/>
          <a:stretch>
            <a:fillRect/>
          </a:stretch>
        </p:blipFill>
        <p:spPr>
          <a:xfrm>
            <a:off x="480288" y="965416"/>
            <a:ext cx="5255494" cy="988075"/>
          </a:xfrm>
          <a:prstGeom prst="rect">
            <a:avLst/>
          </a:prstGeom>
        </p:spPr>
      </p:pic>
    </p:spTree>
    <p:extLst>
      <p:ext uri="{BB962C8B-B14F-4D97-AF65-F5344CB8AC3E}">
        <p14:creationId xmlns:p14="http://schemas.microsoft.com/office/powerpoint/2010/main" val="576353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401782"/>
            <a:ext cx="11646451" cy="5888182"/>
          </a:xfrm>
        </p:spPr>
        <p:txBody>
          <a:bodyPr/>
          <a:lstStyle/>
          <a:p>
            <a:r>
              <a:rPr lang="en-US" sz="2000" dirty="0"/>
              <a:t/>
            </a:r>
            <a:br>
              <a:rPr lang="en-US" sz="2000" dirty="0"/>
            </a:br>
            <a:r>
              <a:rPr lang="en-US" sz="2400" dirty="0"/>
              <a:t/>
            </a:r>
            <a:br>
              <a:rPr lang="en-US" sz="2400" dirty="0"/>
            </a:br>
            <a:r>
              <a:rPr lang="en-US" sz="3200" i="1" dirty="0">
                <a:solidFill>
                  <a:srgbClr val="FFFF00"/>
                </a:solidFill>
              </a:rPr>
              <a:t>Chemotherapy </a:t>
            </a:r>
            <a:r>
              <a:rPr lang="en-US" sz="3200" dirty="0" smtClean="0">
                <a:solidFill>
                  <a:srgbClr val="FFFF00"/>
                </a:solidFill>
              </a:rPr>
              <a:t/>
            </a:r>
            <a:br>
              <a:rPr lang="en-US" sz="3200" dirty="0" smtClean="0">
                <a:solidFill>
                  <a:srgbClr val="FFFF00"/>
                </a:solidFill>
              </a:rPr>
            </a:br>
            <a:r>
              <a:rPr lang="en-US" sz="2400" dirty="0" smtClean="0"/>
              <a:t/>
            </a:r>
            <a:br>
              <a:rPr lang="en-US" sz="2400" dirty="0" smtClean="0"/>
            </a:br>
            <a:r>
              <a:rPr lang="en-US" sz="2400" dirty="0" smtClean="0"/>
              <a:t>In </a:t>
            </a:r>
            <a:r>
              <a:rPr lang="en-US" sz="2400" dirty="0"/>
              <a:t>general, </a:t>
            </a:r>
            <a:r>
              <a:rPr lang="en-US" sz="2400" dirty="0" smtClean="0"/>
              <a:t>reduce </a:t>
            </a:r>
            <a:r>
              <a:rPr lang="en-US" sz="2400" dirty="0"/>
              <a:t>tumor burden with chemotherapy </a:t>
            </a:r>
            <a:r>
              <a:rPr lang="en-US" sz="2400" dirty="0" smtClean="0"/>
              <a:t>: </a:t>
            </a:r>
            <a:r>
              <a:rPr lang="en-US" sz="2400" dirty="0" smtClean="0">
                <a:solidFill>
                  <a:srgbClr val="FFFF00"/>
                </a:solidFill>
              </a:rPr>
              <a:t>disappointing</a:t>
            </a:r>
            <a:r>
              <a:rPr lang="en-US" sz="2400" dirty="0" smtClean="0"/>
              <a:t/>
            </a:r>
            <a:br>
              <a:rPr lang="en-US" sz="2400" dirty="0" smtClean="0"/>
            </a:br>
            <a:r>
              <a:rPr lang="en-US" sz="2400" dirty="0" smtClean="0"/>
              <a:t>Given </a:t>
            </a:r>
            <a:r>
              <a:rPr lang="en-US" sz="2400" dirty="0"/>
              <a:t>the </a:t>
            </a:r>
            <a:r>
              <a:rPr lang="en-US" sz="2400" u="sng" dirty="0"/>
              <a:t>rarity</a:t>
            </a:r>
            <a:r>
              <a:rPr lang="en-US" sz="2400" dirty="0"/>
              <a:t> of </a:t>
            </a:r>
            <a:r>
              <a:rPr lang="en-US" sz="2400" dirty="0" smtClean="0"/>
              <a:t>PC, </a:t>
            </a:r>
            <a:r>
              <a:rPr lang="en-US" sz="2400" dirty="0"/>
              <a:t>chemotherapy has </a:t>
            </a:r>
            <a:r>
              <a:rPr lang="en-US" sz="2400" dirty="0" smtClean="0"/>
              <a:t>been difficult </a:t>
            </a:r>
            <a:r>
              <a:rPr lang="en-US" sz="2400" dirty="0"/>
              <a:t>to evaluate systematically, </a:t>
            </a:r>
            <a:r>
              <a:rPr lang="en-US" sz="2400" dirty="0" smtClean="0"/>
              <a:t>&amp; </a:t>
            </a:r>
            <a:r>
              <a:rPr lang="en-US" sz="2400" dirty="0"/>
              <a:t>there are </a:t>
            </a:r>
            <a:r>
              <a:rPr lang="en-US" sz="2400" u="sng" dirty="0"/>
              <a:t>no prospective randomized </a:t>
            </a:r>
            <a:r>
              <a:rPr lang="en-US" sz="2400" u="sng" dirty="0" smtClean="0"/>
              <a:t>trials</a:t>
            </a:r>
            <a:r>
              <a:rPr lang="en-US" sz="2400" dirty="0" smtClean="0"/>
              <a:t> </a:t>
            </a:r>
            <a:br>
              <a:rPr lang="en-US" sz="2400" dirty="0" smtClean="0"/>
            </a:br>
            <a:r>
              <a:rPr lang="en-US" sz="2400" dirty="0" smtClean="0"/>
              <a:t/>
            </a:r>
            <a:br>
              <a:rPr lang="en-US" sz="2400" dirty="0" smtClean="0"/>
            </a:br>
            <a:r>
              <a:rPr lang="en-US" sz="2400" dirty="0" smtClean="0">
                <a:solidFill>
                  <a:srgbClr val="FFFF00"/>
                </a:solidFill>
              </a:rPr>
              <a:t>One </a:t>
            </a:r>
            <a:r>
              <a:rPr lang="en-US" sz="2400" dirty="0">
                <a:solidFill>
                  <a:srgbClr val="FFFF00"/>
                </a:solidFill>
              </a:rPr>
              <a:t>patient </a:t>
            </a:r>
            <a:r>
              <a:rPr lang="en-US" sz="2400" dirty="0" smtClean="0">
                <a:solidFill>
                  <a:srgbClr val="FFFF00"/>
                </a:solidFill>
              </a:rPr>
              <a:t>with pulmonary </a:t>
            </a:r>
            <a:r>
              <a:rPr lang="en-US" sz="2400" dirty="0">
                <a:solidFill>
                  <a:srgbClr val="FFFF00"/>
                </a:solidFill>
              </a:rPr>
              <a:t>metastases responded to treatment with </a:t>
            </a:r>
            <a:r>
              <a:rPr lang="en-US" sz="2400" dirty="0" smtClean="0">
                <a:solidFill>
                  <a:srgbClr val="FFFF00"/>
                </a:solidFill>
              </a:rPr>
              <a:t>:</a:t>
            </a:r>
            <a:br>
              <a:rPr lang="en-US" sz="2400" dirty="0" smtClean="0">
                <a:solidFill>
                  <a:srgbClr val="FFFF00"/>
                </a:solidFill>
              </a:rPr>
            </a:br>
            <a:r>
              <a:rPr lang="en-US" sz="2400" dirty="0" err="1" smtClean="0">
                <a:solidFill>
                  <a:srgbClr val="FFFF00"/>
                </a:solidFill>
              </a:rPr>
              <a:t>dacarbazine</a:t>
            </a:r>
            <a:r>
              <a:rPr lang="en-US" sz="2400" dirty="0">
                <a:solidFill>
                  <a:srgbClr val="FFFF00"/>
                </a:solidFill>
              </a:rPr>
              <a:t>, 5-fluorouracil, </a:t>
            </a:r>
            <a:r>
              <a:rPr lang="en-US" sz="2400" dirty="0" smtClean="0">
                <a:solidFill>
                  <a:srgbClr val="FFFF00"/>
                </a:solidFill>
              </a:rPr>
              <a:t>cyclophosphamide </a:t>
            </a:r>
            <a:r>
              <a:rPr lang="en-US" sz="2400" dirty="0">
                <a:solidFill>
                  <a:srgbClr val="FFFF00"/>
                </a:solidFill>
              </a:rPr>
              <a:t>with normalization of </a:t>
            </a:r>
            <a:r>
              <a:rPr lang="en-US" sz="2400" dirty="0" smtClean="0">
                <a:solidFill>
                  <a:srgbClr val="FFFF00"/>
                </a:solidFill>
              </a:rPr>
              <a:t>calcium </a:t>
            </a:r>
            <a:r>
              <a:rPr lang="en-US" sz="2400" dirty="0">
                <a:solidFill>
                  <a:srgbClr val="FFFF00"/>
                </a:solidFill>
              </a:rPr>
              <a:t>for 13 </a:t>
            </a:r>
            <a:r>
              <a:rPr lang="en-US" sz="2400" dirty="0" err="1" smtClean="0">
                <a:solidFill>
                  <a:srgbClr val="FFFF00"/>
                </a:solidFill>
              </a:rPr>
              <a:t>mo</a:t>
            </a:r>
            <a:r>
              <a:rPr lang="en-US" sz="2400" dirty="0" smtClean="0"/>
              <a:t/>
            </a:r>
            <a:br>
              <a:rPr lang="en-US" sz="2400" dirty="0" smtClean="0"/>
            </a:br>
            <a:r>
              <a:rPr lang="en-US" sz="2400" dirty="0" smtClean="0"/>
              <a:t/>
            </a:r>
            <a:br>
              <a:rPr lang="en-US" sz="2400" dirty="0" smtClean="0"/>
            </a:br>
            <a:r>
              <a:rPr lang="en-US" sz="2400" dirty="0" smtClean="0"/>
              <a:t>Another with</a:t>
            </a:r>
            <a:r>
              <a:rPr lang="en-US" sz="2400" dirty="0"/>
              <a:t> </a:t>
            </a:r>
            <a:r>
              <a:rPr lang="en-US" sz="2400" dirty="0" smtClean="0"/>
              <a:t>recurrent </a:t>
            </a:r>
            <a:r>
              <a:rPr lang="en-US" sz="2400" dirty="0"/>
              <a:t>disease responded to </a:t>
            </a:r>
            <a:r>
              <a:rPr lang="en-US" sz="2400" dirty="0" err="1"/>
              <a:t>dacarbazine</a:t>
            </a:r>
            <a:r>
              <a:rPr lang="en-US" sz="2400" dirty="0"/>
              <a:t> alone with a two-month normalization of serum calcium </a:t>
            </a:r>
            <a:r>
              <a:rPr lang="en-US" sz="2400" dirty="0" smtClean="0"/>
              <a:t>.</a:t>
            </a:r>
            <a:br>
              <a:rPr lang="en-US" sz="2400" dirty="0" smtClean="0"/>
            </a:br>
            <a:r>
              <a:rPr lang="en-US" sz="2400" dirty="0"/>
              <a:t/>
            </a:r>
            <a:br>
              <a:rPr lang="en-US" sz="2400" dirty="0"/>
            </a:br>
            <a:r>
              <a:rPr lang="en-US" sz="600" dirty="0"/>
              <a:t/>
            </a:r>
            <a:br>
              <a:rPr lang="en-US" sz="600" dirty="0"/>
            </a:br>
            <a:r>
              <a:rPr lang="en-US" sz="600" dirty="0"/>
              <a:t/>
            </a:r>
            <a:br>
              <a:rPr lang="en-US" sz="600" dirty="0"/>
            </a:br>
            <a:endParaRPr lang="en-US" sz="6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pic>
        <p:nvPicPr>
          <p:cNvPr id="5" name="Picture 4"/>
          <p:cNvPicPr>
            <a:picLocks noChangeAspect="1"/>
          </p:cNvPicPr>
          <p:nvPr/>
        </p:nvPicPr>
        <p:blipFill>
          <a:blip r:embed="rId3"/>
          <a:stretch>
            <a:fillRect/>
          </a:stretch>
        </p:blipFill>
        <p:spPr>
          <a:xfrm>
            <a:off x="452579" y="239929"/>
            <a:ext cx="4304149" cy="755970"/>
          </a:xfrm>
          <a:prstGeom prst="rect">
            <a:avLst/>
          </a:prstGeom>
        </p:spPr>
      </p:pic>
    </p:spTree>
    <p:extLst>
      <p:ext uri="{BB962C8B-B14F-4D97-AF65-F5344CB8AC3E}">
        <p14:creationId xmlns:p14="http://schemas.microsoft.com/office/powerpoint/2010/main" val="32459887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964" y="263236"/>
            <a:ext cx="11831781" cy="6497782"/>
          </a:xfrm>
        </p:spPr>
        <p:txBody>
          <a:bodyPr/>
          <a:lstStyle/>
          <a:p>
            <a:r>
              <a:rPr lang="en-US" sz="2400" dirty="0" smtClean="0"/>
              <a:t/>
            </a:r>
            <a:br>
              <a:rPr lang="en-US" sz="2400" dirty="0" smtClean="0"/>
            </a:br>
            <a:r>
              <a:rPr lang="en-US" sz="2400" dirty="0"/>
              <a:t/>
            </a:r>
            <a:br>
              <a:rPr lang="en-US" sz="2400" dirty="0"/>
            </a:br>
            <a:r>
              <a:rPr lang="en-US" sz="3200" i="1" dirty="0" smtClean="0">
                <a:solidFill>
                  <a:srgbClr val="FFFF00"/>
                </a:solidFill>
              </a:rPr>
              <a:t>Chemotherapy</a:t>
            </a:r>
            <a:r>
              <a:rPr lang="en-US" sz="2400" b="1" dirty="0" smtClean="0">
                <a:solidFill>
                  <a:srgbClr val="FFFF00"/>
                </a:solidFill>
              </a:rPr>
              <a:t/>
            </a:r>
            <a:br>
              <a:rPr lang="en-US" sz="2400" b="1" dirty="0" smtClean="0">
                <a:solidFill>
                  <a:srgbClr val="FFFF00"/>
                </a:solidFill>
              </a:rPr>
            </a:br>
            <a:r>
              <a:rPr lang="en-US" sz="2400" b="1" dirty="0"/>
              <a:t/>
            </a:r>
            <a:br>
              <a:rPr lang="en-US" sz="2400" b="1" dirty="0"/>
            </a:br>
            <a:r>
              <a:rPr lang="en-US" sz="2400" dirty="0"/>
              <a:t>There is </a:t>
            </a:r>
            <a:r>
              <a:rPr lang="en-US" sz="2400" dirty="0">
                <a:solidFill>
                  <a:srgbClr val="FFFF00"/>
                </a:solidFill>
              </a:rPr>
              <a:t>no standard chemotherapy regimen </a:t>
            </a:r>
            <a:r>
              <a:rPr lang="en-US" sz="2400" dirty="0"/>
              <a:t>for </a:t>
            </a:r>
            <a:r>
              <a:rPr lang="en-US" sz="2400" dirty="0" smtClean="0"/>
              <a:t>PC</a:t>
            </a:r>
            <a:br>
              <a:rPr lang="en-US" sz="2400" dirty="0" smtClean="0"/>
            </a:br>
            <a:r>
              <a:rPr lang="en-US" sz="2400" dirty="0" smtClean="0"/>
              <a:t>Most </a:t>
            </a:r>
            <a:r>
              <a:rPr lang="en-US" sz="2400" dirty="0"/>
              <a:t>of </a:t>
            </a:r>
            <a:r>
              <a:rPr lang="en-US" sz="2400" dirty="0" smtClean="0"/>
              <a:t>experience </a:t>
            </a:r>
            <a:r>
              <a:rPr lang="en-US" sz="2400" dirty="0"/>
              <a:t>comes from </a:t>
            </a:r>
            <a:r>
              <a:rPr lang="en-US" sz="2400" dirty="0" smtClean="0"/>
              <a:t>a limited </a:t>
            </a:r>
            <a:r>
              <a:rPr lang="en-US" sz="2400" dirty="0"/>
              <a:t>number of </a:t>
            </a:r>
            <a:r>
              <a:rPr lang="en-US" sz="2400" u="sng" dirty="0"/>
              <a:t>case </a:t>
            </a:r>
            <a:r>
              <a:rPr lang="en-US" sz="2400" u="sng" dirty="0" smtClean="0"/>
              <a:t>reports</a:t>
            </a:r>
            <a:r>
              <a:rPr lang="en-US" sz="2400" dirty="0" smtClean="0"/>
              <a:t>.</a:t>
            </a:r>
            <a:br>
              <a:rPr lang="en-US" sz="2400" dirty="0" smtClean="0"/>
            </a:br>
            <a:r>
              <a:rPr lang="en-US" sz="2400" dirty="0" smtClean="0"/>
              <a:t/>
            </a:r>
            <a:br>
              <a:rPr lang="en-US" sz="2400" dirty="0" smtClean="0"/>
            </a:br>
            <a:r>
              <a:rPr lang="en-US" sz="2400" dirty="0" smtClean="0"/>
              <a:t>Regimens include:</a:t>
            </a:r>
            <a:br>
              <a:rPr lang="en-US" sz="2400" dirty="0" smtClean="0"/>
            </a:br>
            <a:r>
              <a:rPr lang="en-US" sz="2400" i="1" u="sng" dirty="0" smtClean="0"/>
              <a:t>monotherapy:</a:t>
            </a:r>
            <a:r>
              <a:rPr lang="en-US" sz="2400" dirty="0"/>
              <a:t/>
            </a:r>
            <a:br>
              <a:rPr lang="en-US" sz="2400" dirty="0"/>
            </a:br>
            <a:r>
              <a:rPr lang="en-US" sz="2400" dirty="0" smtClean="0"/>
              <a:t> </a:t>
            </a:r>
            <a:r>
              <a:rPr lang="en-US" sz="2400" dirty="0" err="1" smtClean="0"/>
              <a:t>Dacarbazine</a:t>
            </a:r>
            <a:r>
              <a:rPr lang="en-US" sz="2400" dirty="0" smtClean="0"/>
              <a:t/>
            </a:r>
            <a:br>
              <a:rPr lang="en-US" sz="2400" dirty="0" smtClean="0"/>
            </a:br>
            <a:r>
              <a:rPr lang="en-US" sz="2400" dirty="0" smtClean="0"/>
              <a:t/>
            </a:r>
            <a:br>
              <a:rPr lang="en-US" sz="2400" dirty="0" smtClean="0"/>
            </a:br>
            <a:r>
              <a:rPr lang="en-US" sz="2400" i="1" u="sng" dirty="0" smtClean="0"/>
              <a:t>combination :</a:t>
            </a:r>
            <a:r>
              <a:rPr lang="en-US" sz="2400" dirty="0" smtClean="0"/>
              <a:t/>
            </a:r>
            <a:br>
              <a:rPr lang="en-US" sz="2400" dirty="0" smtClean="0"/>
            </a:br>
            <a:r>
              <a:rPr lang="en-US" sz="2400" dirty="0" smtClean="0"/>
              <a:t>- Fluorouracil</a:t>
            </a:r>
            <a:r>
              <a:rPr lang="en-US" sz="2400" dirty="0"/>
              <a:t>, cyclophosphamide, </a:t>
            </a:r>
            <a:r>
              <a:rPr lang="en-US" sz="2400" dirty="0" err="1" smtClean="0"/>
              <a:t>dacarbazine</a:t>
            </a:r>
            <a:r>
              <a:rPr lang="en-US" sz="2400" dirty="0" smtClean="0"/>
              <a:t/>
            </a:r>
            <a:br>
              <a:rPr lang="en-US" sz="2400" dirty="0" smtClean="0"/>
            </a:br>
            <a:r>
              <a:rPr lang="en-US" sz="2400" dirty="0" smtClean="0"/>
              <a:t/>
            </a:r>
            <a:br>
              <a:rPr lang="en-US" sz="2400" dirty="0" smtClean="0"/>
            </a:br>
            <a:r>
              <a:rPr lang="en-US" sz="2400" dirty="0" smtClean="0"/>
              <a:t>- Methotrexate</a:t>
            </a:r>
            <a:r>
              <a:rPr lang="en-US" sz="2400" dirty="0"/>
              <a:t>, </a:t>
            </a:r>
            <a:r>
              <a:rPr lang="en-US" sz="2400" dirty="0" smtClean="0"/>
              <a:t>doxorubicin, cyclophosphamide</a:t>
            </a:r>
            <a:r>
              <a:rPr lang="en-US" sz="2400" dirty="0"/>
              <a:t>, </a:t>
            </a:r>
            <a:r>
              <a:rPr lang="en-US" sz="2400" dirty="0" err="1" smtClean="0"/>
              <a:t>lomustine</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r>
              <a:rPr lang="en-US" sz="2400" dirty="0"/>
              <a:t>There is </a:t>
            </a:r>
            <a:r>
              <a:rPr lang="en-US" sz="2400" dirty="0">
                <a:solidFill>
                  <a:srgbClr val="FFFF00"/>
                </a:solidFill>
              </a:rPr>
              <a:t>no survival benefit </a:t>
            </a:r>
            <a:r>
              <a:rPr lang="en-US" sz="2400" dirty="0"/>
              <a:t>associated with chemotherapy in </a:t>
            </a:r>
            <a:r>
              <a:rPr lang="en-US" sz="2400" dirty="0" smtClean="0"/>
              <a:t>PC</a:t>
            </a:r>
            <a:r>
              <a:rPr lang="en-US" sz="800" dirty="0" smtClean="0"/>
              <a:t/>
            </a:r>
            <a:br>
              <a:rPr lang="en-US" sz="800" dirty="0" smtClean="0"/>
            </a:br>
            <a:r>
              <a:rPr lang="en-US" sz="800" dirty="0"/>
              <a:t/>
            </a:r>
            <a:br>
              <a:rPr lang="en-US" sz="800" dirty="0"/>
            </a:br>
            <a:endParaRPr lang="en-US" sz="8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371245" y="6235362"/>
            <a:ext cx="256054" cy="317019"/>
          </a:xfrm>
          <a:prstGeom prst="rect">
            <a:avLst/>
          </a:prstGeom>
        </p:spPr>
      </p:pic>
    </p:spTree>
    <p:extLst>
      <p:ext uri="{BB962C8B-B14F-4D97-AF65-F5344CB8AC3E}">
        <p14:creationId xmlns:p14="http://schemas.microsoft.com/office/powerpoint/2010/main" val="796751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5" y="-97800"/>
            <a:ext cx="12025745" cy="6747164"/>
          </a:xfrm>
        </p:spPr>
        <p:txBody>
          <a:bodyPr/>
          <a:lstStyle/>
          <a:p>
            <a:r>
              <a:rPr lang="en-US" sz="3200" i="1" dirty="0" smtClean="0">
                <a:solidFill>
                  <a:srgbClr val="FFFF00"/>
                </a:solidFill>
              </a:rPr>
              <a:t>Radiotherapy</a:t>
            </a:r>
            <a:r>
              <a:rPr lang="en-US" sz="2400" b="1" dirty="0" smtClean="0">
                <a:solidFill>
                  <a:srgbClr val="FFFF00"/>
                </a:solidFill>
              </a:rPr>
              <a:t/>
            </a:r>
            <a:br>
              <a:rPr lang="en-US" sz="2400" b="1" dirty="0" smtClean="0">
                <a:solidFill>
                  <a:srgbClr val="FFFF00"/>
                </a:solidFill>
              </a:rPr>
            </a:br>
            <a:r>
              <a:rPr lang="en-US" sz="2400" dirty="0" smtClean="0"/>
              <a:t>PCs are </a:t>
            </a:r>
            <a:r>
              <a:rPr lang="en-US" sz="2400" dirty="0"/>
              <a:t>usually </a:t>
            </a:r>
            <a:r>
              <a:rPr lang="en-US" sz="2400" dirty="0">
                <a:solidFill>
                  <a:srgbClr val="FFFF00"/>
                </a:solidFill>
              </a:rPr>
              <a:t>radiotherapy </a:t>
            </a:r>
            <a:r>
              <a:rPr lang="en-US" sz="2400" dirty="0" smtClean="0">
                <a:solidFill>
                  <a:srgbClr val="FFFF00"/>
                </a:solidFill>
              </a:rPr>
              <a:t>resistant</a:t>
            </a:r>
            <a:r>
              <a:rPr lang="en-US" sz="2400" dirty="0" smtClean="0"/>
              <a:t/>
            </a:r>
            <a:br>
              <a:rPr lang="en-US" sz="2400" dirty="0" smtClean="0"/>
            </a:br>
            <a:r>
              <a:rPr lang="en-US" sz="2400" dirty="0" smtClean="0"/>
              <a:t>Radiation </a:t>
            </a:r>
            <a:r>
              <a:rPr lang="en-US" sz="2400" dirty="0" err="1" smtClean="0"/>
              <a:t>tx</a:t>
            </a:r>
            <a:r>
              <a:rPr lang="en-US" sz="2400" dirty="0" smtClean="0"/>
              <a:t> as </a:t>
            </a:r>
            <a:r>
              <a:rPr lang="en-US" sz="2400" dirty="0"/>
              <a:t>primary </a:t>
            </a:r>
            <a:r>
              <a:rPr lang="en-US" sz="2400" dirty="0" err="1" smtClean="0"/>
              <a:t>tx</a:t>
            </a:r>
            <a:r>
              <a:rPr lang="en-US" sz="2400" dirty="0" smtClean="0"/>
              <a:t> </a:t>
            </a:r>
            <a:r>
              <a:rPr lang="en-US" sz="2400" u="sng" dirty="0"/>
              <a:t>has not </a:t>
            </a:r>
            <a:r>
              <a:rPr lang="en-US" sz="2400" u="sng" dirty="0" smtClean="0"/>
              <a:t>been shown </a:t>
            </a:r>
            <a:r>
              <a:rPr lang="en-US" sz="2400" dirty="0" smtClean="0"/>
              <a:t>any </a:t>
            </a:r>
            <a:r>
              <a:rPr lang="en-US" sz="2400" dirty="0"/>
              <a:t>significant effect either locally </a:t>
            </a:r>
            <a:r>
              <a:rPr lang="en-US" sz="2400" dirty="0" smtClean="0"/>
              <a:t>/distant </a:t>
            </a:r>
            <a:r>
              <a:rPr lang="en-US" sz="2400" dirty="0"/>
              <a:t>sites. </a:t>
            </a:r>
            <a:r>
              <a:rPr lang="en-US" sz="2400" dirty="0" smtClean="0"/>
              <a:t/>
            </a:r>
            <a:br>
              <a:rPr lang="en-US" sz="2400" dirty="0" smtClean="0"/>
            </a:br>
            <a:r>
              <a:rPr lang="en-US" sz="2400" dirty="0" smtClean="0"/>
              <a:t/>
            </a:r>
            <a:br>
              <a:rPr lang="en-US" sz="2400" dirty="0" smtClean="0"/>
            </a:br>
            <a:r>
              <a:rPr lang="en-US" sz="2400" dirty="0" smtClean="0"/>
              <a:t>External-beam </a:t>
            </a:r>
            <a:r>
              <a:rPr lang="en-US" sz="2400" dirty="0"/>
              <a:t>adjuvant radiotherapy </a:t>
            </a:r>
            <a:r>
              <a:rPr lang="en-US" sz="2400" dirty="0" smtClean="0"/>
              <a:t>may be considered in:</a:t>
            </a:r>
            <a:br>
              <a:rPr lang="en-US" sz="2400" dirty="0" smtClean="0"/>
            </a:br>
            <a:r>
              <a:rPr lang="en-US" sz="2400" dirty="0" smtClean="0">
                <a:solidFill>
                  <a:srgbClr val="FFFF00"/>
                </a:solidFill>
              </a:rPr>
              <a:t>high-risk </a:t>
            </a:r>
            <a:r>
              <a:rPr lang="en-US" sz="2400" dirty="0" smtClean="0"/>
              <a:t>or </a:t>
            </a:r>
            <a:r>
              <a:rPr lang="en-US" sz="2400" dirty="0" smtClean="0">
                <a:solidFill>
                  <a:srgbClr val="FFFF00"/>
                </a:solidFill>
              </a:rPr>
              <a:t>positive </a:t>
            </a:r>
            <a:r>
              <a:rPr lang="en-US" sz="2400" dirty="0">
                <a:solidFill>
                  <a:srgbClr val="FFFF00"/>
                </a:solidFill>
              </a:rPr>
              <a:t>surgical </a:t>
            </a:r>
            <a:r>
              <a:rPr lang="en-US" sz="2400" dirty="0" smtClean="0">
                <a:solidFill>
                  <a:srgbClr val="FFFF00"/>
                </a:solidFill>
              </a:rPr>
              <a:t>margins</a:t>
            </a:r>
            <a:br>
              <a:rPr lang="en-US" sz="2400" dirty="0" smtClean="0">
                <a:solidFill>
                  <a:srgbClr val="FFFF00"/>
                </a:solidFill>
              </a:rPr>
            </a:br>
            <a:r>
              <a:rPr lang="en-US" sz="2400" dirty="0">
                <a:solidFill>
                  <a:srgbClr val="FFFF00"/>
                </a:solidFill>
              </a:rPr>
              <a:t/>
            </a:r>
            <a:br>
              <a:rPr lang="en-US" sz="2400" dirty="0">
                <a:solidFill>
                  <a:srgbClr val="FFFF00"/>
                </a:solidFill>
              </a:rPr>
            </a:br>
            <a:r>
              <a:rPr lang="en-US" sz="2400" dirty="0" smtClean="0"/>
              <a:t>1. One </a:t>
            </a:r>
            <a:r>
              <a:rPr lang="en-US" sz="2400" dirty="0"/>
              <a:t>study </a:t>
            </a:r>
            <a:r>
              <a:rPr lang="en-US" sz="2400" dirty="0" smtClean="0"/>
              <a:t>: </a:t>
            </a:r>
            <a:r>
              <a:rPr lang="en-US" sz="2400" u="sng" dirty="0" smtClean="0"/>
              <a:t>local recurrence </a:t>
            </a:r>
            <a:r>
              <a:rPr lang="en-US" sz="2400" u="sng" dirty="0"/>
              <a:t>rate is lower </a:t>
            </a:r>
            <a:r>
              <a:rPr lang="en-US" sz="2400" dirty="0" smtClean="0"/>
              <a:t>independent </a:t>
            </a:r>
            <a:r>
              <a:rPr lang="en-US" sz="2400" dirty="0"/>
              <a:t>of the surgical procedure or stage, in addition to </a:t>
            </a:r>
            <a:r>
              <a:rPr lang="en-US" sz="2400" dirty="0" smtClean="0"/>
              <a:t>improved </a:t>
            </a:r>
            <a:r>
              <a:rPr lang="en-US" sz="2400" u="sng" dirty="0" smtClean="0"/>
              <a:t>disease-free </a:t>
            </a:r>
            <a:r>
              <a:rPr lang="en-US" sz="2400" u="sng" dirty="0"/>
              <a:t>survival</a:t>
            </a:r>
            <a:r>
              <a:rPr lang="en-US" sz="2400" dirty="0" smtClean="0"/>
              <a:t>.</a:t>
            </a:r>
            <a:br>
              <a:rPr lang="en-US" sz="2400" dirty="0" smtClean="0"/>
            </a:br>
            <a:r>
              <a:rPr lang="en-US" sz="2400" dirty="0"/>
              <a:t/>
            </a:r>
            <a:br>
              <a:rPr lang="en-US" sz="2400" dirty="0"/>
            </a:br>
            <a:r>
              <a:rPr lang="en-US" sz="2400" dirty="0" smtClean="0"/>
              <a:t>2. A </a:t>
            </a:r>
            <a:r>
              <a:rPr lang="en-US" sz="2400" dirty="0"/>
              <a:t>study at</a:t>
            </a:r>
            <a:r>
              <a:rPr lang="en-US" sz="2400" u="sng" dirty="0"/>
              <a:t> Mayo Clinic </a:t>
            </a:r>
            <a:r>
              <a:rPr lang="en-US" sz="2400" dirty="0" smtClean="0"/>
              <a:t>: in aggressive </a:t>
            </a:r>
            <a:r>
              <a:rPr lang="en-US" sz="2400" dirty="0"/>
              <a:t>tumors </a:t>
            </a:r>
            <a:r>
              <a:rPr lang="en-US" sz="2400" dirty="0" smtClean="0"/>
              <a:t>, radiation </a:t>
            </a:r>
            <a:r>
              <a:rPr lang="en-US" sz="2400" dirty="0"/>
              <a:t>after surgery achieved better </a:t>
            </a:r>
            <a:r>
              <a:rPr lang="en-US" sz="2400" dirty="0" err="1"/>
              <a:t>locoregional</a:t>
            </a:r>
            <a:r>
              <a:rPr lang="en-US" sz="2400" dirty="0"/>
              <a:t> disease </a:t>
            </a:r>
            <a:r>
              <a:rPr lang="en-US" sz="2400" dirty="0" smtClean="0"/>
              <a:t>control</a:t>
            </a:r>
            <a:br>
              <a:rPr lang="en-US" sz="2400" dirty="0" smtClean="0"/>
            </a:br>
            <a:r>
              <a:rPr lang="en-US" sz="2400" dirty="0" smtClean="0"/>
              <a:t/>
            </a:r>
            <a:br>
              <a:rPr lang="en-US" sz="2400" dirty="0" smtClean="0"/>
            </a:br>
            <a:r>
              <a:rPr lang="en-US" sz="2400" dirty="0" smtClean="0"/>
              <a:t>Adjuvant </a:t>
            </a:r>
            <a:r>
              <a:rPr lang="en-US" sz="2400" dirty="0"/>
              <a:t>radiation therapy </a:t>
            </a:r>
            <a:r>
              <a:rPr lang="en-US" sz="2400" dirty="0">
                <a:solidFill>
                  <a:srgbClr val="FFFF00"/>
                </a:solidFill>
              </a:rPr>
              <a:t>does </a:t>
            </a:r>
            <a:r>
              <a:rPr lang="en-US" sz="2400" u="sng" dirty="0">
                <a:solidFill>
                  <a:srgbClr val="FFFF00"/>
                </a:solidFill>
              </a:rPr>
              <a:t>not </a:t>
            </a:r>
            <a:r>
              <a:rPr lang="en-US" sz="2400" dirty="0">
                <a:solidFill>
                  <a:srgbClr val="FFFF00"/>
                </a:solidFill>
              </a:rPr>
              <a:t>appear to affect </a:t>
            </a:r>
            <a:r>
              <a:rPr lang="en-US" sz="2400" dirty="0" smtClean="0">
                <a:solidFill>
                  <a:srgbClr val="FFFF00"/>
                </a:solidFill>
              </a:rPr>
              <a:t>survival</a:t>
            </a:r>
            <a:r>
              <a:rPr lang="en-US" sz="2400" dirty="0" smtClean="0"/>
              <a:t/>
            </a:r>
            <a:br>
              <a:rPr lang="en-US" sz="2400" dirty="0" smtClean="0"/>
            </a:br>
            <a:r>
              <a:rPr lang="en-US" sz="2400" dirty="0" smtClean="0"/>
              <a:t>but </a:t>
            </a:r>
            <a:r>
              <a:rPr lang="en-US" sz="2400" dirty="0"/>
              <a:t>there </a:t>
            </a:r>
            <a:r>
              <a:rPr lang="en-US" sz="2400" dirty="0" smtClean="0"/>
              <a:t>is</a:t>
            </a:r>
            <a:r>
              <a:rPr lang="en-US" sz="2400" u="sng" dirty="0" smtClean="0"/>
              <a:t> some </a:t>
            </a:r>
            <a:r>
              <a:rPr lang="en-US" sz="2400" dirty="0"/>
              <a:t>evidence that </a:t>
            </a:r>
            <a:r>
              <a:rPr lang="en-US" sz="2400" dirty="0" smtClean="0">
                <a:solidFill>
                  <a:srgbClr val="FFFF00"/>
                </a:solidFill>
              </a:rPr>
              <a:t>decreases </a:t>
            </a:r>
            <a:r>
              <a:rPr lang="en-US" sz="2400" dirty="0" err="1">
                <a:solidFill>
                  <a:srgbClr val="FFFF00"/>
                </a:solidFill>
              </a:rPr>
              <a:t>locoregional</a:t>
            </a:r>
            <a:r>
              <a:rPr lang="en-US" sz="2400" dirty="0">
                <a:solidFill>
                  <a:srgbClr val="FFFF00"/>
                </a:solidFill>
              </a:rPr>
              <a:t> </a:t>
            </a:r>
            <a:r>
              <a:rPr lang="en-US" sz="2400" dirty="0" smtClean="0">
                <a:solidFill>
                  <a:srgbClr val="FFFF00"/>
                </a:solidFill>
              </a:rPr>
              <a:t>disease progression.</a:t>
            </a:r>
            <a:r>
              <a:rPr lang="en-US" sz="2400" dirty="0" smtClean="0"/>
              <a:t/>
            </a:r>
            <a:br>
              <a:rPr lang="en-US" sz="2400" dirty="0" smtClean="0"/>
            </a:br>
            <a:r>
              <a:rPr lang="en-US" sz="2400" dirty="0"/>
              <a:t/>
            </a:r>
            <a:br>
              <a:rPr lang="en-US" sz="2400" dirty="0"/>
            </a:br>
            <a:endParaRPr lang="en-US" sz="8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454373" y="6332345"/>
            <a:ext cx="256054" cy="317019"/>
          </a:xfrm>
          <a:prstGeom prst="rect">
            <a:avLst/>
          </a:prstGeom>
        </p:spPr>
      </p:pic>
      <p:sp>
        <p:nvSpPr>
          <p:cNvPr id="4" name="Rectangle 3"/>
          <p:cNvSpPr/>
          <p:nvPr/>
        </p:nvSpPr>
        <p:spPr>
          <a:xfrm>
            <a:off x="166255" y="5389418"/>
            <a:ext cx="11679382" cy="94292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402048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1191492"/>
            <a:ext cx="11646452" cy="4585854"/>
          </a:xfrm>
        </p:spPr>
        <p:txBody>
          <a:bodyPr/>
          <a:lstStyle/>
          <a:p>
            <a:r>
              <a:rPr lang="en-US" sz="2000" dirty="0"/>
              <a:t/>
            </a:r>
            <a:br>
              <a:rPr lang="en-US" sz="2000" dirty="0"/>
            </a:br>
            <a:r>
              <a:rPr lang="en-US" sz="2000" dirty="0" smtClean="0"/>
              <a:t/>
            </a:r>
            <a:br>
              <a:rPr lang="en-US" sz="2000" dirty="0" smtClean="0"/>
            </a:br>
            <a:r>
              <a:rPr lang="en-US" sz="2800" dirty="0"/>
              <a:t/>
            </a:r>
            <a:br>
              <a:rPr lang="en-US" sz="2800" dirty="0"/>
            </a:br>
            <a:r>
              <a:rPr lang="en-US" sz="3200" dirty="0">
                <a:solidFill>
                  <a:srgbClr val="FFFF00"/>
                </a:solidFill>
              </a:rPr>
              <a:t>Biotherapy </a:t>
            </a:r>
            <a:r>
              <a:rPr lang="en-US" sz="2800" dirty="0" smtClean="0"/>
              <a:t/>
            </a:r>
            <a:br>
              <a:rPr lang="en-US" sz="2800" dirty="0" smtClean="0"/>
            </a:br>
            <a:r>
              <a:rPr lang="en-US" sz="2800" i="1" dirty="0" smtClean="0"/>
              <a:t>Gene </a:t>
            </a:r>
            <a:r>
              <a:rPr lang="en-US" sz="2800" i="1" dirty="0"/>
              <a:t>products </a:t>
            </a:r>
            <a:r>
              <a:rPr lang="en-US" sz="2800" dirty="0" err="1" smtClean="0"/>
              <a:t>P</a:t>
            </a:r>
            <a:r>
              <a:rPr lang="en-US" sz="2800" u="sng" dirty="0" err="1" smtClean="0"/>
              <a:t>arafibromin</a:t>
            </a:r>
            <a:r>
              <a:rPr lang="en-US" sz="2800" dirty="0" smtClean="0"/>
              <a:t>, inhibitor </a:t>
            </a:r>
            <a:r>
              <a:rPr lang="en-US" sz="2800" dirty="0"/>
              <a:t>of cell proliferation </a:t>
            </a:r>
            <a:r>
              <a:rPr lang="en-US" sz="2800" dirty="0" smtClean="0"/>
              <a:t/>
            </a:r>
            <a:br>
              <a:rPr lang="en-US" sz="2800" dirty="0" smtClean="0"/>
            </a:br>
            <a:r>
              <a:rPr lang="en-US" sz="2800" dirty="0" smtClean="0"/>
              <a:t/>
            </a:r>
            <a:br>
              <a:rPr lang="en-US" sz="2800" dirty="0" smtClean="0"/>
            </a:br>
            <a:r>
              <a:rPr lang="en-US" sz="2800" i="1" dirty="0" smtClean="0"/>
              <a:t>Telomerase </a:t>
            </a:r>
            <a:r>
              <a:rPr lang="en-US" sz="2800" i="1" dirty="0"/>
              <a:t>inhibitors </a:t>
            </a:r>
            <a:r>
              <a:rPr lang="en-US" sz="2800" dirty="0" smtClean="0"/>
              <a:t>: </a:t>
            </a:r>
            <a:r>
              <a:rPr lang="en-US" sz="2800" u="sng" dirty="0" err="1" smtClean="0"/>
              <a:t>azidothymidine</a:t>
            </a:r>
            <a:r>
              <a:rPr lang="en-US" sz="2800" dirty="0" smtClean="0"/>
              <a:t/>
            </a:r>
            <a:br>
              <a:rPr lang="en-US" sz="2800" dirty="0" smtClean="0"/>
            </a:br>
            <a:r>
              <a:rPr lang="en-US" sz="2800" i="1" dirty="0" smtClean="0"/>
              <a:t>Immune therapy</a:t>
            </a:r>
            <a:br>
              <a:rPr lang="en-US" sz="2800" i="1" dirty="0" smtClean="0"/>
            </a:br>
            <a:r>
              <a:rPr lang="en-US" sz="2800" i="1" dirty="0" smtClean="0"/>
              <a:t/>
            </a:r>
            <a:br>
              <a:rPr lang="en-US" sz="2800" i="1" dirty="0" smtClean="0"/>
            </a:br>
            <a:r>
              <a:rPr lang="en-US" sz="2800" dirty="0" smtClean="0"/>
              <a:t>Novel emerging therapies</a:t>
            </a:r>
            <a:r>
              <a:rPr lang="en-US" sz="2800" dirty="0"/>
              <a:t> </a:t>
            </a:r>
            <a:r>
              <a:rPr lang="en-US" sz="2800" dirty="0" smtClean="0"/>
              <a:t>with </a:t>
            </a:r>
            <a:r>
              <a:rPr lang="en-US" sz="2800" dirty="0"/>
              <a:t>encouraging </a:t>
            </a:r>
            <a:r>
              <a:rPr lang="en-US" sz="2800" u="sng" dirty="0"/>
              <a:t>in vitro </a:t>
            </a:r>
            <a:r>
              <a:rPr lang="en-US" sz="2800" dirty="0"/>
              <a:t>results </a:t>
            </a:r>
            <a:r>
              <a:rPr lang="en-US" sz="2800" dirty="0" smtClean="0"/>
              <a:t>&amp; </a:t>
            </a:r>
            <a:r>
              <a:rPr lang="en-US" sz="2800" dirty="0"/>
              <a:t>may prove useful clinically in the future</a:t>
            </a:r>
            <a:r>
              <a:rPr lang="en-US" sz="1050" dirty="0"/>
              <a:t> </a:t>
            </a:r>
            <a:r>
              <a:rPr lang="en-US" sz="800" dirty="0"/>
              <a:t/>
            </a:r>
            <a:br>
              <a:rPr lang="en-US" sz="800" dirty="0"/>
            </a:br>
            <a:r>
              <a:rPr lang="en-US" sz="600" dirty="0"/>
              <a:t/>
            </a:r>
            <a:br>
              <a:rPr lang="en-US" sz="600" dirty="0"/>
            </a:br>
            <a:endParaRPr lang="en-US" sz="6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pic>
        <p:nvPicPr>
          <p:cNvPr id="5" name="Picture 4"/>
          <p:cNvPicPr>
            <a:picLocks noChangeAspect="1"/>
          </p:cNvPicPr>
          <p:nvPr/>
        </p:nvPicPr>
        <p:blipFill>
          <a:blip r:embed="rId3"/>
          <a:stretch>
            <a:fillRect/>
          </a:stretch>
        </p:blipFill>
        <p:spPr>
          <a:xfrm>
            <a:off x="591125" y="677162"/>
            <a:ext cx="4304149" cy="755970"/>
          </a:xfrm>
          <a:prstGeom prst="rect">
            <a:avLst/>
          </a:prstGeom>
        </p:spPr>
      </p:pic>
    </p:spTree>
    <p:extLst>
      <p:ext uri="{BB962C8B-B14F-4D97-AF65-F5344CB8AC3E}">
        <p14:creationId xmlns:p14="http://schemas.microsoft.com/office/powerpoint/2010/main" val="20215151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5" y="263236"/>
            <a:ext cx="11873344" cy="5098473"/>
          </a:xfrm>
        </p:spPr>
        <p:txBody>
          <a:bodyPr/>
          <a:lstStyle/>
          <a:p>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t>
            </a:r>
            <a:r>
              <a:rPr lang="en-US" sz="2400" dirty="0"/>
              <a:t>Other modalities </a:t>
            </a:r>
            <a:r>
              <a:rPr lang="en-US" sz="2400" dirty="0" smtClean="0"/>
              <a:t>: </a:t>
            </a:r>
            <a:r>
              <a:rPr lang="en-US" sz="2400" dirty="0" smtClean="0">
                <a:solidFill>
                  <a:srgbClr val="FFFF00"/>
                </a:solidFill>
              </a:rPr>
              <a:t>radiofrequency </a:t>
            </a:r>
            <a:r>
              <a:rPr lang="en-US" sz="2400" dirty="0">
                <a:solidFill>
                  <a:srgbClr val="FFFF00"/>
                </a:solidFill>
              </a:rPr>
              <a:t>ablation </a:t>
            </a:r>
            <a:r>
              <a:rPr lang="en-US" sz="2400" dirty="0"/>
              <a:t>and </a:t>
            </a:r>
            <a:r>
              <a:rPr lang="en-US" sz="2400" dirty="0" err="1">
                <a:solidFill>
                  <a:srgbClr val="FFFF00"/>
                </a:solidFill>
              </a:rPr>
              <a:t>transcatheter</a:t>
            </a:r>
            <a:r>
              <a:rPr lang="en-US" sz="2400" dirty="0">
                <a:solidFill>
                  <a:srgbClr val="FFFF00"/>
                </a:solidFill>
              </a:rPr>
              <a:t> arterial embolization </a:t>
            </a:r>
            <a:r>
              <a:rPr lang="en-US" sz="2400" dirty="0"/>
              <a:t>for </a:t>
            </a:r>
            <a:r>
              <a:rPr lang="en-US" sz="2400" u="sng" dirty="0"/>
              <a:t>diffuse metastatic </a:t>
            </a:r>
            <a:r>
              <a:rPr lang="en-US" sz="2400" u="sng" dirty="0" smtClean="0"/>
              <a:t>disease </a:t>
            </a:r>
            <a:r>
              <a:rPr lang="en-US" sz="2400" dirty="0" smtClean="0"/>
              <a:t>&amp;</a:t>
            </a:r>
            <a:r>
              <a:rPr lang="en-US" sz="2400" dirty="0"/>
              <a:t> </a:t>
            </a:r>
            <a:r>
              <a:rPr lang="en-US" sz="2400" dirty="0" smtClean="0"/>
              <a:t>ultrasound-guided </a:t>
            </a:r>
            <a:r>
              <a:rPr lang="en-US" sz="2400" dirty="0"/>
              <a:t>percutaneous </a:t>
            </a:r>
            <a:r>
              <a:rPr lang="en-US" sz="2400" dirty="0">
                <a:solidFill>
                  <a:srgbClr val="FFFF00"/>
                </a:solidFill>
              </a:rPr>
              <a:t>alcohol injection </a:t>
            </a:r>
            <a:r>
              <a:rPr lang="en-US" sz="2400" dirty="0"/>
              <a:t>for </a:t>
            </a:r>
            <a:r>
              <a:rPr lang="en-US" sz="2400" u="sng" dirty="0" err="1"/>
              <a:t>unresectable</a:t>
            </a:r>
            <a:r>
              <a:rPr lang="en-US" sz="2400" u="sng" dirty="0"/>
              <a:t> disease</a:t>
            </a:r>
            <a:r>
              <a:rPr lang="en-US" sz="2400" u="sng" dirty="0" smtClean="0"/>
              <a:t>.</a:t>
            </a:r>
            <a:br>
              <a:rPr lang="en-US" sz="2400" u="sng"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Insufficient </a:t>
            </a:r>
            <a:r>
              <a:rPr lang="en-US" sz="2400" dirty="0"/>
              <a:t>information is </a:t>
            </a:r>
            <a:r>
              <a:rPr lang="en-US" sz="2400" dirty="0" smtClean="0"/>
              <a:t>available</a:t>
            </a:r>
            <a:r>
              <a:rPr lang="en-US" sz="2400" dirty="0"/>
              <a:t/>
            </a:r>
            <a:br>
              <a:rPr lang="en-US" sz="2400" dirty="0"/>
            </a:br>
            <a:r>
              <a:rPr lang="en-US" sz="2400" dirty="0" smtClean="0"/>
              <a:t>These </a:t>
            </a:r>
            <a:r>
              <a:rPr lang="en-US" sz="2400" dirty="0"/>
              <a:t>therapeutic options should be decided on a </a:t>
            </a:r>
            <a:r>
              <a:rPr lang="en-US" sz="2400" u="sng" dirty="0"/>
              <a:t>case-by-case</a:t>
            </a:r>
            <a:r>
              <a:rPr lang="en-US" sz="2400" dirty="0"/>
              <a:t> basis.</a:t>
            </a:r>
            <a:r>
              <a:rPr lang="en-US" sz="2000" dirty="0" smtClean="0"/>
              <a:t/>
            </a:r>
            <a:br>
              <a:rPr lang="en-US" sz="2000" dirty="0" smtClean="0"/>
            </a:br>
            <a:r>
              <a:rPr lang="en-US" sz="2000" dirty="0" smtClean="0"/>
              <a:t/>
            </a:r>
            <a:br>
              <a:rPr lang="en-US" sz="2000" dirty="0" smtClean="0"/>
            </a:br>
            <a:endParaRPr lang="en-US" sz="7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92919" y="6179945"/>
            <a:ext cx="256054" cy="317019"/>
          </a:xfrm>
          <a:prstGeom prst="rect">
            <a:avLst/>
          </a:prstGeom>
        </p:spPr>
      </p:pic>
    </p:spTree>
    <p:extLst>
      <p:ext uri="{BB962C8B-B14F-4D97-AF65-F5344CB8AC3E}">
        <p14:creationId xmlns:p14="http://schemas.microsoft.com/office/powerpoint/2010/main" val="3194698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545" y="484910"/>
            <a:ext cx="11928765" cy="6123708"/>
          </a:xfrm>
        </p:spPr>
        <p:txBody>
          <a:bodyPr/>
          <a:lstStyle/>
          <a:p>
            <a:r>
              <a:rPr lang="en-US" sz="3200" i="1" dirty="0" smtClean="0">
                <a:solidFill>
                  <a:srgbClr val="FFFF00"/>
                </a:solidFill>
              </a:rPr>
              <a:t>The </a:t>
            </a:r>
            <a:r>
              <a:rPr lang="en-US" sz="3200" i="1" dirty="0">
                <a:solidFill>
                  <a:srgbClr val="FFFF00"/>
                </a:solidFill>
              </a:rPr>
              <a:t>vast majority of cases are </a:t>
            </a:r>
            <a:r>
              <a:rPr lang="en-US" sz="3200" i="1" dirty="0" smtClean="0">
                <a:solidFill>
                  <a:schemeClr val="tx1"/>
                </a:solidFill>
              </a:rPr>
              <a:t>sporadic</a:t>
            </a:r>
            <a:br>
              <a:rPr lang="en-US" sz="3200" i="1" dirty="0" smtClean="0">
                <a:solidFill>
                  <a:schemeClr val="tx1"/>
                </a:solidFill>
              </a:rPr>
            </a:br>
            <a:r>
              <a:rPr lang="en-US" sz="3200" i="1" dirty="0" smtClean="0">
                <a:solidFill>
                  <a:srgbClr val="FFFF00"/>
                </a:solidFill>
              </a:rPr>
              <a:t/>
            </a:r>
            <a:br>
              <a:rPr lang="en-US" sz="3200" i="1" dirty="0" smtClean="0">
                <a:solidFill>
                  <a:srgbClr val="FFFF00"/>
                </a:solidFill>
              </a:rPr>
            </a:br>
            <a:r>
              <a:rPr lang="en-US" sz="3200" i="1" dirty="0" smtClean="0">
                <a:solidFill>
                  <a:srgbClr val="FFFF00"/>
                </a:solidFill>
              </a:rPr>
              <a:t> Whereas the </a:t>
            </a:r>
            <a:r>
              <a:rPr lang="en-US" sz="3200" i="1" dirty="0">
                <a:solidFill>
                  <a:srgbClr val="FFFF00"/>
                </a:solidFill>
              </a:rPr>
              <a:t>rest occur in the context of genetic syndromes such </a:t>
            </a:r>
            <a:r>
              <a:rPr lang="en-US" sz="3200" i="1" dirty="0" smtClean="0">
                <a:solidFill>
                  <a:srgbClr val="FFFF00"/>
                </a:solidFill>
              </a:rPr>
              <a:t>as:  </a:t>
            </a:r>
            <a:r>
              <a:rPr lang="en-US" sz="3200" i="1" dirty="0" smtClean="0">
                <a:solidFill>
                  <a:schemeClr val="tx1"/>
                </a:solidFill>
              </a:rPr>
              <a:t>MEN1</a:t>
            </a:r>
            <a:r>
              <a:rPr lang="en-US" sz="3200" i="1" dirty="0" smtClean="0">
                <a:solidFill>
                  <a:srgbClr val="FFFF00"/>
                </a:solidFill>
              </a:rPr>
              <a:t> </a:t>
            </a:r>
            <a:r>
              <a:rPr lang="en-US" sz="3200" i="1" dirty="0">
                <a:solidFill>
                  <a:srgbClr val="FFFF00"/>
                </a:solidFill>
              </a:rPr>
              <a:t>or </a:t>
            </a:r>
            <a:r>
              <a:rPr lang="en-US" sz="3200" i="1" dirty="0" smtClean="0">
                <a:solidFill>
                  <a:schemeClr val="tx1"/>
                </a:solidFill>
              </a:rPr>
              <a:t>HPT-JT</a:t>
            </a:r>
            <a:r>
              <a:rPr lang="en-US" sz="2800" i="1" dirty="0" smtClean="0">
                <a:solidFill>
                  <a:srgbClr val="FFFF00"/>
                </a:solidFill>
              </a:rPr>
              <a:t/>
            </a:r>
            <a:br>
              <a:rPr lang="en-US" sz="2800" i="1" dirty="0" smtClean="0">
                <a:solidFill>
                  <a:srgbClr val="FFFF00"/>
                </a:solidFill>
              </a:rPr>
            </a:br>
            <a:r>
              <a:rPr lang="en-US" sz="2800" i="1" dirty="0">
                <a:solidFill>
                  <a:srgbClr val="FFFF00"/>
                </a:solidFill>
              </a:rPr>
              <a:t/>
            </a:r>
            <a:br>
              <a:rPr lang="en-US" sz="2800" i="1" dirty="0">
                <a:solidFill>
                  <a:srgbClr val="FFFF00"/>
                </a:solidFill>
              </a:rPr>
            </a:br>
            <a:r>
              <a:rPr lang="en-US" sz="2800" i="1" dirty="0" smtClean="0">
                <a:solidFill>
                  <a:srgbClr val="FFFF00"/>
                </a:solidFill>
              </a:rPr>
              <a:t/>
            </a:r>
            <a:br>
              <a:rPr lang="en-US" sz="2800" i="1" dirty="0" smtClean="0">
                <a:solidFill>
                  <a:srgbClr val="FFFF00"/>
                </a:solidFill>
              </a:rPr>
            </a:br>
            <a:r>
              <a:rPr lang="en-US" sz="900" i="1" dirty="0" smtClean="0">
                <a:solidFill>
                  <a:srgbClr val="FFFF00"/>
                </a:solidFill>
              </a:rPr>
              <a:t/>
            </a:r>
            <a:br>
              <a:rPr lang="en-US" sz="900" i="1" dirty="0" smtClean="0">
                <a:solidFill>
                  <a:srgbClr val="FFFF00"/>
                </a:solidFill>
              </a:rPr>
            </a:br>
            <a:r>
              <a:rPr lang="en-US" sz="900" i="1" dirty="0">
                <a:solidFill>
                  <a:srgbClr val="FFFF00"/>
                </a:solidFill>
              </a:rPr>
              <a:t/>
            </a:r>
            <a:br>
              <a:rPr lang="en-US" sz="900" i="1" dirty="0">
                <a:solidFill>
                  <a:srgbClr val="FFFF00"/>
                </a:solidFill>
              </a:rPr>
            </a:br>
            <a:r>
              <a:rPr lang="en-US" sz="1400" dirty="0"/>
              <a:t>E. </a:t>
            </a:r>
            <a:r>
              <a:rPr lang="en-US" sz="1400" dirty="0" err="1"/>
              <a:t>Kebebew</a:t>
            </a:r>
            <a:r>
              <a:rPr lang="en-US" sz="1400" dirty="0"/>
              <a:t>, “Parathyroid carcinoma,” </a:t>
            </a:r>
            <a:r>
              <a:rPr lang="en-US" sz="1400" i="1" dirty="0"/>
              <a:t>Current </a:t>
            </a:r>
            <a:r>
              <a:rPr lang="en-US" sz="1400" i="1" dirty="0" smtClean="0"/>
              <a:t>Treatment Options </a:t>
            </a:r>
            <a:r>
              <a:rPr lang="en-US" sz="1400" i="1" dirty="0"/>
              <a:t>in Oncology</a:t>
            </a:r>
            <a:r>
              <a:rPr lang="en-US" sz="1400" dirty="0"/>
              <a:t>, vol. 2, no. 4, pp. 347–354, 2001</a:t>
            </a:r>
            <a:r>
              <a:rPr lang="en-US" sz="1400" dirty="0" smtClean="0"/>
              <a:t>.</a:t>
            </a:r>
            <a:br>
              <a:rPr lang="en-US" sz="1400" dirty="0" smtClean="0"/>
            </a:br>
            <a:r>
              <a:rPr lang="en-US" sz="1400" dirty="0"/>
              <a:t/>
            </a:r>
            <a:br>
              <a:rPr lang="en-US" sz="1400" dirty="0"/>
            </a:br>
            <a:r>
              <a:rPr lang="en-US" sz="1400" dirty="0" smtClean="0"/>
              <a:t>J</a:t>
            </a:r>
            <a:r>
              <a:rPr lang="en-US" sz="1400" dirty="0"/>
              <a:t>. M. Sharretts and W. F. Simonds, “Clinical and </a:t>
            </a:r>
            <a:r>
              <a:rPr lang="en-US" sz="1400" dirty="0" smtClean="0"/>
              <a:t>molecular genetics </a:t>
            </a:r>
            <a:r>
              <a:rPr lang="en-US" sz="1400" dirty="0"/>
              <a:t>of parathyroid neoplasms,” </a:t>
            </a:r>
            <a:r>
              <a:rPr lang="en-US" sz="1400" i="1" dirty="0"/>
              <a:t>Best Practice &amp; </a:t>
            </a:r>
            <a:r>
              <a:rPr lang="en-US" sz="1400" i="1" dirty="0" smtClean="0"/>
              <a:t>Research Clinical </a:t>
            </a:r>
            <a:r>
              <a:rPr lang="en-US" sz="1400" i="1" dirty="0"/>
              <a:t>Endocrinology &amp; Metabolism</a:t>
            </a:r>
            <a:r>
              <a:rPr lang="en-US" sz="1400" dirty="0"/>
              <a:t>, vol. 24, no. </a:t>
            </a:r>
            <a:r>
              <a:rPr lang="en-US" sz="1400" dirty="0" smtClean="0"/>
              <a:t>3, pp</a:t>
            </a:r>
            <a:r>
              <a:rPr lang="en-US" sz="1400" dirty="0"/>
              <a:t>. 491–502, 2010.</a:t>
            </a:r>
            <a:r>
              <a:rPr lang="en-US" sz="400" dirty="0"/>
              <a:t> </a:t>
            </a:r>
            <a:r>
              <a:rPr lang="en-US" sz="700" dirty="0"/>
              <a:t/>
            </a:r>
            <a:br>
              <a:rPr lang="en-US" sz="700" dirty="0"/>
            </a:br>
            <a:r>
              <a:rPr lang="en-US" sz="700" dirty="0" smtClean="0"/>
              <a:t/>
            </a:r>
            <a:br>
              <a:rPr lang="en-US" sz="700" dirty="0" smtClean="0"/>
            </a:br>
            <a:r>
              <a:rPr lang="en-US" sz="700" dirty="0" smtClean="0">
                <a:solidFill>
                  <a:schemeClr val="accent1">
                    <a:lumMod val="65000"/>
                  </a:schemeClr>
                </a:solidFill>
              </a:rPr>
              <a:t/>
            </a:r>
            <a:br>
              <a:rPr lang="en-US" sz="700" dirty="0" smtClean="0">
                <a:solidFill>
                  <a:schemeClr val="accent1">
                    <a:lumMod val="65000"/>
                  </a:schemeClr>
                </a:solidFill>
              </a:rPr>
            </a:br>
            <a:r>
              <a:rPr lang="en-US" sz="700" dirty="0"/>
              <a:t/>
            </a:r>
            <a:br>
              <a:rPr lang="en-US" sz="700" dirty="0"/>
            </a:br>
            <a:r>
              <a:rPr lang="en-US" sz="100" dirty="0"/>
              <a:t/>
            </a:r>
            <a:br>
              <a:rPr lang="en-US" sz="100" dirty="0"/>
            </a:br>
            <a:endParaRPr lang="en-US" sz="100" dirty="0">
              <a:cs typeface="Times New Roman" panose="02020603050405020304" pitchFamily="18" charset="0"/>
            </a:endParaRPr>
          </a:p>
        </p:txBody>
      </p:sp>
    </p:spTree>
    <p:extLst>
      <p:ext uri="{BB962C8B-B14F-4D97-AF65-F5344CB8AC3E}">
        <p14:creationId xmlns:p14="http://schemas.microsoft.com/office/powerpoint/2010/main" val="18515038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0837"/>
            <a:ext cx="11720945" cy="5514108"/>
          </a:xfrm>
        </p:spPr>
        <p:txBody>
          <a:bodyPr/>
          <a:lstStyle/>
          <a:p>
            <a:r>
              <a:rPr lang="en-US" sz="2000" i="1" u="sng" dirty="0" smtClean="0">
                <a:solidFill>
                  <a:srgbClr val="FFFF00"/>
                </a:solidFill>
              </a:rPr>
              <a:t>FOLLOW-UP </a:t>
            </a:r>
            <a:r>
              <a:rPr lang="en-US" sz="2000" i="1" u="sng" dirty="0">
                <a:solidFill>
                  <a:srgbClr val="FFFF00"/>
                </a:solidFill>
              </a:rPr>
              <a:t>AND NATURAL </a:t>
            </a:r>
            <a:r>
              <a:rPr lang="en-US" sz="2000" i="1" u="sng" dirty="0" smtClean="0">
                <a:solidFill>
                  <a:srgbClr val="FFFF00"/>
                </a:solidFill>
              </a:rPr>
              <a:t>HISTORY</a:t>
            </a:r>
            <a:br>
              <a:rPr lang="en-US" sz="2000" i="1" u="sng" dirty="0" smtClean="0">
                <a:solidFill>
                  <a:srgbClr val="FFFF00"/>
                </a:solidFill>
              </a:rPr>
            </a:br>
            <a:r>
              <a:rPr lang="en-US" sz="2000" b="1" dirty="0" smtClean="0"/>
              <a:t/>
            </a:r>
            <a:br>
              <a:rPr lang="en-US" sz="2000" b="1" dirty="0" smtClean="0"/>
            </a:br>
            <a:r>
              <a:rPr lang="en-US" sz="2000" b="1" dirty="0" smtClean="0"/>
              <a:t> </a:t>
            </a:r>
            <a:r>
              <a:rPr lang="en-US" sz="2400" dirty="0" smtClean="0"/>
              <a:t>Require </a:t>
            </a:r>
            <a:r>
              <a:rPr lang="en-US" sz="2400" dirty="0"/>
              <a:t>lifelong </a:t>
            </a:r>
            <a:r>
              <a:rPr lang="en-US" sz="2400" dirty="0" smtClean="0"/>
              <a:t>F/U as </a:t>
            </a:r>
            <a:r>
              <a:rPr lang="en-US" sz="2400" dirty="0">
                <a:solidFill>
                  <a:schemeClr val="tx1"/>
                </a:solidFill>
              </a:rPr>
              <a:t>at least </a:t>
            </a:r>
            <a:r>
              <a:rPr lang="en-US" sz="2400" u="sng" dirty="0">
                <a:solidFill>
                  <a:srgbClr val="FFFF00"/>
                </a:solidFill>
              </a:rPr>
              <a:t>half </a:t>
            </a:r>
            <a:r>
              <a:rPr lang="en-US" sz="2400" dirty="0">
                <a:solidFill>
                  <a:schemeClr val="tx1"/>
                </a:solidFill>
              </a:rPr>
              <a:t>develop</a:t>
            </a:r>
            <a:r>
              <a:rPr lang="en-US" sz="2400" dirty="0">
                <a:solidFill>
                  <a:srgbClr val="FFFF00"/>
                </a:solidFill>
              </a:rPr>
              <a:t> recurrent </a:t>
            </a:r>
            <a:r>
              <a:rPr lang="en-US" sz="2400" dirty="0" smtClean="0">
                <a:solidFill>
                  <a:srgbClr val="FFFF00"/>
                </a:solidFill>
              </a:rPr>
              <a:t>disease</a:t>
            </a:r>
            <a:r>
              <a:rPr lang="en-US" sz="2400" dirty="0"/>
              <a:t/>
            </a:r>
            <a:br>
              <a:rPr lang="en-US" sz="2400" dirty="0"/>
            </a:br>
            <a:r>
              <a:rPr lang="en-US" sz="2400" dirty="0" smtClean="0"/>
              <a:t> Average time </a:t>
            </a:r>
            <a:r>
              <a:rPr lang="en-US" sz="2400" dirty="0"/>
              <a:t>to </a:t>
            </a:r>
            <a:r>
              <a:rPr lang="en-US" sz="2400" dirty="0" smtClean="0"/>
              <a:t>recurrence:  </a:t>
            </a:r>
            <a:r>
              <a:rPr lang="en-US" sz="2400" dirty="0"/>
              <a:t>is slightly </a:t>
            </a:r>
            <a:r>
              <a:rPr lang="en-US" sz="2400" dirty="0">
                <a:solidFill>
                  <a:srgbClr val="FFFF00"/>
                </a:solidFill>
              </a:rPr>
              <a:t>over 33 </a:t>
            </a:r>
            <a:r>
              <a:rPr lang="en-US" sz="2400" dirty="0" err="1" smtClean="0">
                <a:solidFill>
                  <a:srgbClr val="FFFF00"/>
                </a:solidFill>
              </a:rPr>
              <a:t>mo</a:t>
            </a:r>
            <a:r>
              <a:rPr lang="en-US" sz="2400" dirty="0" smtClean="0">
                <a:solidFill>
                  <a:srgbClr val="FFFF00"/>
                </a:solidFill>
              </a:rPr>
              <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400" dirty="0" smtClean="0">
                <a:solidFill>
                  <a:srgbClr val="FFFF00"/>
                </a:solidFill>
              </a:rPr>
              <a:t> </a:t>
            </a:r>
            <a:r>
              <a:rPr lang="en-US" sz="2400" u="sng" dirty="0"/>
              <a:t>The </a:t>
            </a:r>
            <a:r>
              <a:rPr lang="en-US" sz="2400" u="sng" dirty="0" smtClean="0"/>
              <a:t>rate </a:t>
            </a:r>
            <a:r>
              <a:rPr lang="en-US" sz="2400" u="sng" dirty="0"/>
              <a:t>of recurrence </a:t>
            </a:r>
            <a:r>
              <a:rPr lang="en-US" sz="2400" u="sng" dirty="0" smtClean="0"/>
              <a:t>is higher :</a:t>
            </a:r>
            <a:r>
              <a:rPr lang="en-US" sz="2400" dirty="0" smtClean="0"/>
              <a:t/>
            </a:r>
            <a:br>
              <a:rPr lang="en-US" sz="2400" dirty="0" smtClean="0"/>
            </a:br>
            <a:r>
              <a:rPr lang="en-US" sz="2400" dirty="0" smtClean="0"/>
              <a:t>-When </a:t>
            </a:r>
            <a:r>
              <a:rPr lang="en-US" sz="2400" dirty="0" smtClean="0">
                <a:solidFill>
                  <a:srgbClr val="FFFF00"/>
                </a:solidFill>
              </a:rPr>
              <a:t>diagnosis </a:t>
            </a:r>
            <a:r>
              <a:rPr lang="en-US" sz="2400" dirty="0">
                <a:solidFill>
                  <a:srgbClr val="FFFF00"/>
                </a:solidFill>
              </a:rPr>
              <a:t>is not initially known </a:t>
            </a:r>
            <a:r>
              <a:rPr lang="en-US" sz="2400" dirty="0"/>
              <a:t>and </a:t>
            </a:r>
            <a:r>
              <a:rPr lang="en-US" sz="2400" dirty="0" err="1">
                <a:solidFill>
                  <a:srgbClr val="FFFF00"/>
                </a:solidFill>
              </a:rPr>
              <a:t>en</a:t>
            </a:r>
            <a:r>
              <a:rPr lang="en-US" sz="2400" dirty="0">
                <a:solidFill>
                  <a:srgbClr val="FFFF00"/>
                </a:solidFill>
              </a:rPr>
              <a:t> bloc </a:t>
            </a:r>
            <a:r>
              <a:rPr lang="en-US" sz="2400" dirty="0" err="1">
                <a:solidFill>
                  <a:srgbClr val="FFFF00"/>
                </a:solidFill>
              </a:rPr>
              <a:t>parathyroidectomy</a:t>
            </a:r>
            <a:r>
              <a:rPr lang="en-US" sz="2400" dirty="0">
                <a:solidFill>
                  <a:srgbClr val="FFFF00"/>
                </a:solidFill>
              </a:rPr>
              <a:t> is not performed </a:t>
            </a:r>
            <a:r>
              <a:rPr lang="en-US" sz="2400" dirty="0" smtClean="0"/>
              <a:t/>
            </a:r>
            <a:br>
              <a:rPr lang="en-US" sz="2400" dirty="0" smtClean="0"/>
            </a:br>
            <a:r>
              <a:rPr lang="en-US" sz="2400" dirty="0" smtClean="0"/>
              <a:t>-disruption of parathyroid </a:t>
            </a:r>
            <a:r>
              <a:rPr lang="en-US" sz="2400" dirty="0">
                <a:solidFill>
                  <a:srgbClr val="FFFF00"/>
                </a:solidFill>
              </a:rPr>
              <a:t>capsule</a:t>
            </a:r>
            <a:r>
              <a:rPr lang="en-US" sz="2400" dirty="0"/>
              <a:t> </a:t>
            </a:r>
            <a:r>
              <a:rPr lang="en-US" sz="2400" dirty="0" smtClean="0"/>
              <a:t>occurred</a:t>
            </a:r>
            <a:br>
              <a:rPr lang="en-US" sz="2400" dirty="0" smtClean="0"/>
            </a:br>
            <a:r>
              <a:rPr lang="en-US" sz="2400" dirty="0" smtClean="0"/>
              <a:t/>
            </a:r>
            <a:br>
              <a:rPr lang="en-US" sz="2400" dirty="0" smtClean="0"/>
            </a:br>
            <a:r>
              <a:rPr lang="en-US" sz="1800" dirty="0" smtClean="0"/>
              <a:t/>
            </a:r>
            <a:br>
              <a:rPr lang="en-US" sz="1800" dirty="0" smtClean="0"/>
            </a:br>
            <a:r>
              <a:rPr lang="en-US" sz="1800" dirty="0" smtClean="0"/>
              <a:t/>
            </a:r>
            <a:br>
              <a:rPr lang="en-US" sz="1800" dirty="0" smtClean="0"/>
            </a:br>
            <a:r>
              <a:rPr lang="en-US" sz="200" dirty="0"/>
              <a:t/>
            </a:r>
            <a:br>
              <a:rPr lang="en-US" sz="200" dirty="0"/>
            </a:br>
            <a:endParaRPr lang="en-US" sz="2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79063" y="6291601"/>
            <a:ext cx="256054" cy="317019"/>
          </a:xfrm>
          <a:prstGeom prst="rect">
            <a:avLst/>
          </a:prstGeom>
        </p:spPr>
      </p:pic>
    </p:spTree>
    <p:extLst>
      <p:ext uri="{BB962C8B-B14F-4D97-AF65-F5344CB8AC3E}">
        <p14:creationId xmlns:p14="http://schemas.microsoft.com/office/powerpoint/2010/main" val="23704621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382" y="1032985"/>
            <a:ext cx="11707090" cy="5575635"/>
          </a:xfrm>
        </p:spPr>
        <p:txBody>
          <a:bodyPr/>
          <a:lstStyle/>
          <a:p>
            <a:r>
              <a:rPr lang="en-US" sz="2000" i="1" u="sng" dirty="0" smtClean="0">
                <a:solidFill>
                  <a:srgbClr val="FFFF00"/>
                </a:solidFill>
              </a:rPr>
              <a:t>FOLLOW-UP </a:t>
            </a:r>
            <a:r>
              <a:rPr lang="en-US" sz="2000" i="1" u="sng" dirty="0">
                <a:solidFill>
                  <a:srgbClr val="FFFF00"/>
                </a:solidFill>
              </a:rPr>
              <a:t>AND NATURAL </a:t>
            </a:r>
            <a:r>
              <a:rPr lang="en-US" sz="2000" i="1" u="sng" dirty="0" smtClean="0">
                <a:solidFill>
                  <a:srgbClr val="FFFF00"/>
                </a:solidFill>
              </a:rPr>
              <a:t>HISTORY</a:t>
            </a:r>
            <a:r>
              <a:rPr lang="en-US" sz="2000" b="1" dirty="0" smtClean="0"/>
              <a:t/>
            </a:r>
            <a:br>
              <a:rPr lang="en-US" sz="2000" b="1" dirty="0" smtClean="0"/>
            </a:br>
            <a:r>
              <a:rPr lang="en-US" sz="2000" b="1" dirty="0" smtClean="0"/>
              <a:t> </a:t>
            </a:r>
            <a:r>
              <a:rPr lang="en-US" sz="2400" dirty="0" smtClean="0"/>
              <a:t/>
            </a:r>
            <a:br>
              <a:rPr lang="en-US" sz="2400" dirty="0" smtClean="0"/>
            </a:br>
            <a:r>
              <a:rPr lang="en-US" sz="2400" dirty="0" smtClean="0"/>
              <a:t>PTH &amp; </a:t>
            </a:r>
            <a:r>
              <a:rPr lang="en-US" sz="2400" dirty="0"/>
              <a:t>calcium </a:t>
            </a:r>
            <a:r>
              <a:rPr lang="en-US" sz="2400" dirty="0" smtClean="0"/>
              <a:t>should </a:t>
            </a:r>
            <a:r>
              <a:rPr lang="en-US" sz="2400" dirty="0"/>
              <a:t>be initially </a:t>
            </a:r>
            <a:r>
              <a:rPr lang="en-US" sz="2400" dirty="0" smtClean="0">
                <a:solidFill>
                  <a:srgbClr val="FFFF00"/>
                </a:solidFill>
              </a:rPr>
              <a:t>every </a:t>
            </a:r>
            <a:r>
              <a:rPr lang="en-US" sz="2400" dirty="0">
                <a:solidFill>
                  <a:srgbClr val="FFFF00"/>
                </a:solidFill>
              </a:rPr>
              <a:t>6 </a:t>
            </a:r>
            <a:r>
              <a:rPr lang="en-US" sz="2400" dirty="0" err="1" smtClean="0">
                <a:solidFill>
                  <a:srgbClr val="FFFF00"/>
                </a:solidFill>
              </a:rPr>
              <a:t>mo</a:t>
            </a:r>
            <a:r>
              <a:rPr lang="en-US" sz="2400" dirty="0" smtClean="0">
                <a:solidFill>
                  <a:srgbClr val="FFFF00"/>
                </a:solidFill>
              </a:rPr>
              <a:t> </a:t>
            </a:r>
            <a:r>
              <a:rPr lang="en-US" sz="2400" dirty="0" smtClean="0"/>
              <a:t>&amp; </a:t>
            </a:r>
            <a:r>
              <a:rPr lang="en-US" sz="2400" dirty="0"/>
              <a:t>then </a:t>
            </a:r>
            <a:r>
              <a:rPr lang="en-US" sz="2400" dirty="0" smtClean="0"/>
              <a:t>annually</a:t>
            </a:r>
            <a:br>
              <a:rPr lang="en-US" sz="2400" dirty="0" smtClean="0"/>
            </a:br>
            <a:r>
              <a:rPr lang="en-US" sz="2400" dirty="0" smtClean="0"/>
              <a:t>(CANCER 2019: every 3 </a:t>
            </a:r>
            <a:r>
              <a:rPr lang="en-US" sz="2400" dirty="0" err="1" smtClean="0"/>
              <a:t>mo</a:t>
            </a:r>
            <a:r>
              <a:rPr lang="en-US" sz="2400" dirty="0" smtClean="0"/>
              <a:t> up to 1 y)</a:t>
            </a:r>
            <a:br>
              <a:rPr lang="en-US" sz="2400" dirty="0" smtClean="0"/>
            </a:br>
            <a:r>
              <a:rPr lang="en-US" sz="2400" dirty="0" smtClean="0"/>
              <a:t/>
            </a:r>
            <a:br>
              <a:rPr lang="en-US" sz="2400" dirty="0" smtClean="0"/>
            </a:br>
            <a:r>
              <a:rPr lang="en-US" sz="2400" u="sng" dirty="0" smtClean="0"/>
              <a:t>If </a:t>
            </a:r>
            <a:r>
              <a:rPr lang="en-US" sz="2400" u="sng" dirty="0"/>
              <a:t>there is biochemical evidence of persistent </a:t>
            </a:r>
            <a:r>
              <a:rPr lang="en-US" sz="2400" u="sng" dirty="0" smtClean="0"/>
              <a:t>disease:</a:t>
            </a:r>
            <a:r>
              <a:rPr lang="en-US" sz="2400" dirty="0" smtClean="0"/>
              <a:t/>
            </a:r>
            <a:br>
              <a:rPr lang="en-US" sz="2400" dirty="0" smtClean="0"/>
            </a:br>
            <a:r>
              <a:rPr lang="en-US" sz="2400" dirty="0" smtClean="0">
                <a:solidFill>
                  <a:srgbClr val="FFFF00"/>
                </a:solidFill>
              </a:rPr>
              <a:t>Ultrasound </a:t>
            </a:r>
            <a:r>
              <a:rPr lang="en-US" sz="2400" dirty="0">
                <a:solidFill>
                  <a:srgbClr val="FFFF00"/>
                </a:solidFill>
              </a:rPr>
              <a:t>of </a:t>
            </a:r>
            <a:r>
              <a:rPr lang="en-US" sz="2400" dirty="0" smtClean="0">
                <a:solidFill>
                  <a:srgbClr val="FFFF00"/>
                </a:solidFill>
              </a:rPr>
              <a:t>neck </a:t>
            </a:r>
            <a:r>
              <a:rPr lang="en-US" sz="2400" dirty="0" smtClean="0"/>
              <a:t>is the </a:t>
            </a:r>
            <a:r>
              <a:rPr lang="en-US" sz="2400" dirty="0"/>
              <a:t>best next step. </a:t>
            </a:r>
            <a:r>
              <a:rPr lang="en-US" sz="2400" dirty="0" smtClean="0"/>
              <a:t/>
            </a:r>
            <a:br>
              <a:rPr lang="en-US" sz="2400" dirty="0" smtClean="0"/>
            </a:br>
            <a:r>
              <a:rPr lang="en-US" sz="2400" dirty="0" smtClean="0"/>
              <a:t>Whole-body </a:t>
            </a:r>
            <a:r>
              <a:rPr lang="en-US" sz="2400" dirty="0" err="1"/>
              <a:t>sestamibi</a:t>
            </a:r>
            <a:r>
              <a:rPr lang="en-US" sz="2400" dirty="0"/>
              <a:t> scan </a:t>
            </a:r>
            <a:r>
              <a:rPr lang="en-US" sz="2400" dirty="0" smtClean="0"/>
              <a:t>,CT or</a:t>
            </a:r>
            <a:r>
              <a:rPr lang="en-US" sz="2400" dirty="0"/>
              <a:t> </a:t>
            </a:r>
            <a:r>
              <a:rPr lang="en-US" sz="2400" dirty="0" smtClean="0"/>
              <a:t>MRI of </a:t>
            </a:r>
            <a:r>
              <a:rPr lang="en-US" sz="2400" dirty="0" smtClean="0">
                <a:solidFill>
                  <a:srgbClr val="FFFF00"/>
                </a:solidFill>
              </a:rPr>
              <a:t>chest</a:t>
            </a:r>
            <a:r>
              <a:rPr lang="en-US" sz="2400" dirty="0"/>
              <a:t>, </a:t>
            </a:r>
            <a:r>
              <a:rPr lang="en-US" sz="2400" dirty="0">
                <a:solidFill>
                  <a:srgbClr val="FFFF00"/>
                </a:solidFill>
              </a:rPr>
              <a:t>neck</a:t>
            </a:r>
            <a:r>
              <a:rPr lang="en-US" sz="2400" dirty="0"/>
              <a:t>, </a:t>
            </a:r>
            <a:r>
              <a:rPr lang="en-US" sz="2400" dirty="0" smtClean="0">
                <a:solidFill>
                  <a:srgbClr val="FFFF00"/>
                </a:solidFill>
              </a:rPr>
              <a:t>abdomen</a:t>
            </a:r>
            <a:r>
              <a:rPr lang="en-US" sz="2400" dirty="0"/>
              <a:t>, </a:t>
            </a:r>
            <a:r>
              <a:rPr lang="en-US" sz="2400" dirty="0" smtClean="0"/>
              <a:t>for metastases.</a:t>
            </a:r>
            <a:br>
              <a:rPr lang="en-US" sz="2400" dirty="0" smtClean="0"/>
            </a:br>
            <a:r>
              <a:rPr lang="en-US" sz="2400" i="1" u="sng" dirty="0" smtClean="0"/>
              <a:t/>
            </a:r>
            <a:br>
              <a:rPr lang="en-US" sz="2400" i="1" u="sng" dirty="0" smtClean="0"/>
            </a:br>
            <a:r>
              <a:rPr lang="en-US" sz="2400" i="1" u="sng" dirty="0" smtClean="0"/>
              <a:t> The sensitivity </a:t>
            </a:r>
            <a:r>
              <a:rPr lang="en-US" sz="2400" i="1" u="sng" dirty="0"/>
              <a:t>(</a:t>
            </a:r>
            <a:r>
              <a:rPr lang="en-US" sz="2400" i="1" u="sng" dirty="0" smtClean="0"/>
              <a:t>neck) :</a:t>
            </a:r>
            <a:r>
              <a:rPr lang="en-US" sz="2400" dirty="0" smtClean="0"/>
              <a:t/>
            </a:r>
            <a:br>
              <a:rPr lang="en-US" sz="2400" dirty="0" smtClean="0"/>
            </a:br>
            <a:r>
              <a:rPr lang="en-US" sz="2400" dirty="0" smtClean="0"/>
              <a:t>Ultrasound 69</a:t>
            </a:r>
            <a:r>
              <a:rPr lang="en-US" sz="2400" dirty="0"/>
              <a:t>%, </a:t>
            </a:r>
            <a:r>
              <a:rPr lang="en-US" sz="2400" dirty="0" err="1" smtClean="0"/>
              <a:t>Sestamibi</a:t>
            </a:r>
            <a:r>
              <a:rPr lang="en-US" sz="2400" dirty="0" smtClean="0"/>
              <a:t> 93</a:t>
            </a:r>
            <a:r>
              <a:rPr lang="en-US" sz="2400" dirty="0"/>
              <a:t>%, </a:t>
            </a:r>
            <a:r>
              <a:rPr lang="en-US" sz="2400" dirty="0" smtClean="0"/>
              <a:t>CT </a:t>
            </a:r>
            <a:r>
              <a:rPr lang="en-US" sz="2400" dirty="0"/>
              <a:t>79%, </a:t>
            </a:r>
            <a:r>
              <a:rPr lang="en-US" sz="2400" dirty="0" smtClean="0"/>
              <a:t>MRI </a:t>
            </a:r>
            <a:r>
              <a:rPr lang="en-US" sz="2400" dirty="0"/>
              <a:t>67</a:t>
            </a:r>
            <a:r>
              <a:rPr lang="en-US" sz="2400" dirty="0" smtClean="0"/>
              <a:t>%</a:t>
            </a:r>
            <a:br>
              <a:rPr lang="en-US" sz="2400" dirty="0" smtClean="0"/>
            </a:br>
            <a:r>
              <a:rPr lang="en-US" sz="1800" dirty="0" smtClean="0"/>
              <a:t/>
            </a:r>
            <a:br>
              <a:rPr lang="en-US" sz="1800" dirty="0" smtClean="0"/>
            </a:br>
            <a:r>
              <a:rPr lang="en-US" sz="2400" i="1" u="sng" dirty="0"/>
              <a:t>If these noninvasive studies are </a:t>
            </a:r>
            <a:r>
              <a:rPr lang="en-US" sz="2400" i="1" u="sng" dirty="0" err="1" smtClean="0"/>
              <a:t>nondiagnostic</a:t>
            </a:r>
            <a:r>
              <a:rPr lang="en-US" sz="2400" i="1" u="sng" dirty="0" smtClean="0"/>
              <a:t>:</a:t>
            </a:r>
            <a:r>
              <a:rPr lang="en-US" sz="2400" dirty="0" smtClean="0"/>
              <a:t/>
            </a:r>
            <a:br>
              <a:rPr lang="en-US" sz="2400" dirty="0" smtClean="0"/>
            </a:br>
            <a:r>
              <a:rPr lang="en-US" sz="2400" dirty="0" smtClean="0">
                <a:solidFill>
                  <a:srgbClr val="FFFF00"/>
                </a:solidFill>
              </a:rPr>
              <a:t>selective </a:t>
            </a:r>
            <a:r>
              <a:rPr lang="en-US" sz="2400" dirty="0">
                <a:solidFill>
                  <a:srgbClr val="FFFF00"/>
                </a:solidFill>
              </a:rPr>
              <a:t>venous sampling for PTH </a:t>
            </a:r>
            <a:r>
              <a:rPr lang="en-US" sz="2400" dirty="0" smtClean="0"/>
              <a:t>to </a:t>
            </a:r>
            <a:r>
              <a:rPr lang="en-US" sz="2400" dirty="0"/>
              <a:t>localize </a:t>
            </a:r>
            <a:r>
              <a:rPr lang="en-US" sz="2400" dirty="0" smtClean="0"/>
              <a:t>site </a:t>
            </a:r>
            <a:r>
              <a:rPr lang="en-US" sz="2400" dirty="0"/>
              <a:t>of </a:t>
            </a:r>
            <a:r>
              <a:rPr lang="en-US" sz="2400" dirty="0" smtClean="0"/>
              <a:t>recurrence</a:t>
            </a:r>
            <a:br>
              <a:rPr lang="en-US" sz="2400" dirty="0" smtClean="0"/>
            </a:br>
            <a:r>
              <a:rPr lang="en-US" sz="2400" dirty="0"/>
              <a:t/>
            </a:r>
            <a:br>
              <a:rPr lang="en-US" sz="2400" dirty="0"/>
            </a:br>
            <a:r>
              <a:rPr lang="en-US" sz="2400" dirty="0" smtClean="0">
                <a:solidFill>
                  <a:srgbClr val="FFFF00"/>
                </a:solidFill>
              </a:rPr>
              <a:t>There </a:t>
            </a:r>
            <a:r>
              <a:rPr lang="en-US" sz="2400" dirty="0">
                <a:solidFill>
                  <a:srgbClr val="FFFF00"/>
                </a:solidFill>
              </a:rPr>
              <a:t>is no role for imaging in patients in whom calcium &amp;</a:t>
            </a:r>
            <a:r>
              <a:rPr lang="en-US" sz="2400" dirty="0" smtClean="0">
                <a:solidFill>
                  <a:srgbClr val="FFFF00"/>
                </a:solidFill>
              </a:rPr>
              <a:t> </a:t>
            </a:r>
            <a:r>
              <a:rPr lang="en-US" sz="2400" dirty="0">
                <a:solidFill>
                  <a:srgbClr val="FFFF00"/>
                </a:solidFill>
              </a:rPr>
              <a:t>PTH levels are </a:t>
            </a:r>
            <a:r>
              <a:rPr lang="en-US" sz="2400" dirty="0" smtClean="0">
                <a:solidFill>
                  <a:srgbClr val="FFFF00"/>
                </a:solidFill>
              </a:rPr>
              <a:t>normal (1)</a:t>
            </a:r>
            <a:r>
              <a:rPr lang="en-US" sz="1800" dirty="0" smtClean="0">
                <a:solidFill>
                  <a:srgbClr val="FFFF00"/>
                </a:solidFill>
              </a:rPr>
              <a:t/>
            </a:r>
            <a:br>
              <a:rPr lang="en-US" sz="1800" dirty="0" smtClean="0">
                <a:solidFill>
                  <a:srgbClr val="FFFF00"/>
                </a:solidFill>
              </a:rPr>
            </a:br>
            <a:r>
              <a:rPr lang="en-US" sz="200" dirty="0">
                <a:solidFill>
                  <a:srgbClr val="FFFF00"/>
                </a:solidFill>
              </a:rPr>
              <a:t/>
            </a:r>
            <a:br>
              <a:rPr lang="en-US" sz="200" dirty="0">
                <a:solidFill>
                  <a:srgbClr val="FFFF00"/>
                </a:solidFill>
              </a:rPr>
            </a:br>
            <a:endParaRPr lang="en-US" sz="200" dirty="0">
              <a:solidFill>
                <a:srgbClr val="FFFF00"/>
              </a:solidFill>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79063" y="6291601"/>
            <a:ext cx="256054" cy="317019"/>
          </a:xfrm>
          <a:prstGeom prst="rect">
            <a:avLst/>
          </a:prstGeom>
        </p:spPr>
      </p:pic>
    </p:spTree>
    <p:extLst>
      <p:ext uri="{BB962C8B-B14F-4D97-AF65-F5344CB8AC3E}">
        <p14:creationId xmlns:p14="http://schemas.microsoft.com/office/powerpoint/2010/main" val="8536464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4" y="7746"/>
            <a:ext cx="11748653" cy="6143672"/>
          </a:xfrm>
        </p:spPr>
        <p:txBody>
          <a:bodyPr/>
          <a:lstStyle/>
          <a:p>
            <a:r>
              <a:rPr lang="en-US" sz="2400" i="1" dirty="0">
                <a:solidFill>
                  <a:srgbClr val="FFFF00"/>
                </a:solidFill>
              </a:rPr>
              <a:t>COURSE AND OUTCOME </a:t>
            </a:r>
            <a:r>
              <a:rPr lang="en-US" sz="2400" i="1" dirty="0" smtClean="0">
                <a:solidFill>
                  <a:srgbClr val="FFFF00"/>
                </a:solidFill>
              </a:rPr>
              <a:t/>
            </a:r>
            <a:br>
              <a:rPr lang="en-US" sz="2400" i="1" dirty="0" smtClean="0">
                <a:solidFill>
                  <a:srgbClr val="FFFF00"/>
                </a:solidFill>
              </a:rPr>
            </a:br>
            <a:r>
              <a:rPr lang="en-US" sz="2400" dirty="0" smtClean="0"/>
              <a:t/>
            </a:r>
            <a:br>
              <a:rPr lang="en-US" sz="2400" dirty="0" smtClean="0"/>
            </a:br>
            <a:r>
              <a:rPr lang="en-US" sz="2400" dirty="0" smtClean="0"/>
              <a:t>It </a:t>
            </a:r>
            <a:r>
              <a:rPr lang="en-US" sz="2400" dirty="0"/>
              <a:t>appears that the disease typically follows one of three </a:t>
            </a:r>
            <a:r>
              <a:rPr lang="en-US" sz="2400" dirty="0" smtClean="0"/>
              <a:t>courses:</a:t>
            </a:r>
            <a:br>
              <a:rPr lang="en-US" sz="2400" dirty="0" smtClean="0"/>
            </a:br>
            <a:r>
              <a:rPr lang="en-US" sz="2400" dirty="0" smtClean="0"/>
              <a:t> -1/3 cured </a:t>
            </a:r>
            <a:r>
              <a:rPr lang="en-US" sz="2400" dirty="0"/>
              <a:t>at initial or follow-up surgery, </a:t>
            </a:r>
            <a:r>
              <a:rPr lang="en-US" sz="2400" dirty="0" smtClean="0"/>
              <a:t/>
            </a:r>
            <a:br>
              <a:rPr lang="en-US" sz="2400" dirty="0" smtClean="0"/>
            </a:br>
            <a:r>
              <a:rPr lang="en-US" sz="2400" dirty="0" smtClean="0"/>
              <a:t> -1/3 recur after </a:t>
            </a:r>
            <a:r>
              <a:rPr lang="en-US" sz="2400" dirty="0"/>
              <a:t>a prolonged disease-free survival but may be cured with reoperation</a:t>
            </a:r>
            <a:r>
              <a:rPr lang="en-US" sz="2400" dirty="0" smtClean="0"/>
              <a:t>,</a:t>
            </a:r>
            <a:br>
              <a:rPr lang="en-US" sz="2400" dirty="0" smtClean="0"/>
            </a:br>
            <a:r>
              <a:rPr lang="en-US" sz="2400" dirty="0" smtClean="0"/>
              <a:t> -1/3 experience </a:t>
            </a:r>
            <a:r>
              <a:rPr lang="en-US" sz="2400" dirty="0"/>
              <a:t>a short &amp;</a:t>
            </a:r>
            <a:r>
              <a:rPr lang="en-US" sz="2400" dirty="0" smtClean="0"/>
              <a:t> </a:t>
            </a:r>
            <a:r>
              <a:rPr lang="en-US" sz="2400" dirty="0"/>
              <a:t>aggressive course </a:t>
            </a:r>
            <a:r>
              <a:rPr lang="en-US" sz="2400" dirty="0" smtClean="0"/>
              <a:t>.</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1400" dirty="0"/>
              <a:t/>
            </a:r>
            <a:br>
              <a:rPr lang="en-US" sz="1400" dirty="0"/>
            </a:br>
            <a:r>
              <a:rPr lang="en-US" sz="1400" dirty="0"/>
              <a:t/>
            </a:r>
            <a:br>
              <a:rPr lang="en-US" sz="1400" dirty="0"/>
            </a:br>
            <a:endParaRPr lang="en-US" sz="2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Tree>
    <p:extLst>
      <p:ext uri="{BB962C8B-B14F-4D97-AF65-F5344CB8AC3E}">
        <p14:creationId xmlns:p14="http://schemas.microsoft.com/office/powerpoint/2010/main" val="3287879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451093"/>
            <a:ext cx="11646452" cy="4938326"/>
          </a:xfrm>
        </p:spPr>
        <p:txBody>
          <a:bodyPr/>
          <a:lstStyle/>
          <a:p>
            <a:r>
              <a:rPr lang="en-US" sz="2400" i="1" dirty="0">
                <a:solidFill>
                  <a:srgbClr val="FFFF00"/>
                </a:solidFill>
              </a:rPr>
              <a:t>COURSE AND OUTCOME </a:t>
            </a:r>
            <a:r>
              <a:rPr lang="en-US" sz="2400" dirty="0" smtClean="0"/>
              <a:t/>
            </a:r>
            <a:br>
              <a:rPr lang="en-US" sz="2400" dirty="0" smtClean="0"/>
            </a:br>
            <a:r>
              <a:rPr lang="en-US" sz="2400" dirty="0"/>
              <a:t/>
            </a:r>
            <a:br>
              <a:rPr lang="en-US" sz="2400" dirty="0"/>
            </a:br>
            <a:r>
              <a:rPr lang="en-US" sz="2400" dirty="0"/>
              <a:t>As noted, the recurrence rate is high, even after seemingly successful surgery</a:t>
            </a:r>
            <a:r>
              <a:rPr lang="en-US" sz="2400" dirty="0" smtClean="0"/>
              <a:t>.</a:t>
            </a:r>
            <a:br>
              <a:rPr lang="en-US" sz="2400" dirty="0" smtClean="0"/>
            </a:br>
            <a:r>
              <a:rPr lang="en-US" sz="2400" dirty="0"/>
              <a:t/>
            </a:r>
            <a:br>
              <a:rPr lang="en-US" sz="2400" dirty="0"/>
            </a:br>
            <a:r>
              <a:rPr lang="en-US" sz="2400" dirty="0" smtClean="0"/>
              <a:t> </a:t>
            </a:r>
            <a:r>
              <a:rPr lang="en-US" sz="2400" dirty="0"/>
              <a:t/>
            </a:r>
            <a:br>
              <a:rPr lang="en-US" sz="2400" dirty="0"/>
            </a:br>
            <a:r>
              <a:rPr lang="en-US" sz="2400" dirty="0" smtClean="0"/>
              <a:t>In several </a:t>
            </a:r>
            <a:r>
              <a:rPr lang="en-US" sz="2400" dirty="0"/>
              <a:t>other older studies, the combined 5- and 10-year survival </a:t>
            </a:r>
            <a:r>
              <a:rPr lang="en-US" sz="2400" dirty="0" smtClean="0"/>
              <a:t>rates varied </a:t>
            </a:r>
            <a:r>
              <a:rPr lang="en-US" sz="2400" dirty="0"/>
              <a:t>from 50 to 70 and 13 to 35 percent, respectively </a:t>
            </a:r>
            <a:r>
              <a:rPr lang="en-US" sz="2400" dirty="0" smtClean="0"/>
              <a:t>,with </a:t>
            </a:r>
            <a:r>
              <a:rPr lang="en-US" sz="2400" dirty="0"/>
              <a:t>a mean survival time of six to seven years </a:t>
            </a:r>
            <a:r>
              <a:rPr lang="en-US" sz="2400" dirty="0" smtClean="0"/>
              <a:t>.</a:t>
            </a:r>
            <a:r>
              <a:rPr lang="en-US" sz="2000" dirty="0" smtClean="0"/>
              <a:t/>
            </a:r>
            <a:br>
              <a:rPr lang="en-US" sz="2000" dirty="0" smtClean="0"/>
            </a:br>
            <a:r>
              <a:rPr lang="en-US" sz="2000" dirty="0"/>
              <a:t/>
            </a:r>
            <a:br>
              <a:rPr lang="en-US" sz="2000" dirty="0"/>
            </a:br>
            <a:r>
              <a:rPr lang="en-US" sz="1400" dirty="0"/>
              <a:t/>
            </a:r>
            <a:br>
              <a:rPr lang="en-US" sz="1400" dirty="0"/>
            </a:br>
            <a:endParaRPr lang="en-US" sz="2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Tree>
    <p:extLst>
      <p:ext uri="{BB962C8B-B14F-4D97-AF65-F5344CB8AC3E}">
        <p14:creationId xmlns:p14="http://schemas.microsoft.com/office/powerpoint/2010/main" val="35262495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3672" y="451093"/>
            <a:ext cx="10931235" cy="5534072"/>
          </a:xfrm>
        </p:spPr>
        <p:txBody>
          <a:bodyPr/>
          <a:lstStyle/>
          <a:p>
            <a:r>
              <a:rPr lang="en-US" sz="3200" i="1" dirty="0">
                <a:solidFill>
                  <a:srgbClr val="FFFF00"/>
                </a:solidFill>
              </a:rPr>
              <a:t>COURSE AND OUTCOME </a:t>
            </a:r>
            <a:r>
              <a:rPr lang="en-US" sz="3200" dirty="0" smtClean="0"/>
              <a:t/>
            </a:r>
            <a:br>
              <a:rPr lang="en-US" sz="3200" dirty="0" smtClean="0"/>
            </a:br>
            <a:r>
              <a:rPr lang="en-US" sz="3200" dirty="0" smtClean="0"/>
              <a:t/>
            </a:r>
            <a:br>
              <a:rPr lang="en-US" sz="3200" dirty="0" smtClean="0"/>
            </a:br>
            <a:r>
              <a:rPr lang="en-US" sz="3600" dirty="0"/>
              <a:t/>
            </a:r>
            <a:br>
              <a:rPr lang="en-US" sz="3600" dirty="0"/>
            </a:br>
            <a:r>
              <a:rPr lang="en-US" sz="3200" i="1" u="sng" dirty="0" smtClean="0">
                <a:solidFill>
                  <a:srgbClr val="FFFF00"/>
                </a:solidFill>
              </a:rPr>
              <a:t>Improved </a:t>
            </a:r>
            <a:r>
              <a:rPr lang="en-US" sz="3200" i="1" u="sng" dirty="0">
                <a:solidFill>
                  <a:srgbClr val="FFFF00"/>
                </a:solidFill>
              </a:rPr>
              <a:t>survival . </a:t>
            </a:r>
            <a:r>
              <a:rPr lang="en-US" sz="3200" dirty="0"/>
              <a:t/>
            </a:r>
            <a:br>
              <a:rPr lang="en-US" sz="3200" dirty="0"/>
            </a:br>
            <a:r>
              <a:rPr lang="en-US" sz="3200" dirty="0" smtClean="0"/>
              <a:t>Young age</a:t>
            </a:r>
            <a:br>
              <a:rPr lang="en-US" sz="3200" dirty="0" smtClean="0"/>
            </a:br>
            <a:r>
              <a:rPr lang="en-US" sz="3200" dirty="0" smtClean="0"/>
              <a:t>Female gender</a:t>
            </a:r>
            <a:br>
              <a:rPr lang="en-US" sz="3200" dirty="0" smtClean="0"/>
            </a:br>
            <a:r>
              <a:rPr lang="en-US" sz="3200" dirty="0" smtClean="0"/>
              <a:t>Recent </a:t>
            </a:r>
            <a:r>
              <a:rPr lang="en-US" sz="3200" dirty="0"/>
              <a:t>year of </a:t>
            </a:r>
            <a:r>
              <a:rPr lang="en-US" sz="3200" dirty="0" smtClean="0"/>
              <a:t>diagnosis</a:t>
            </a:r>
            <a:br>
              <a:rPr lang="en-US" sz="3200" dirty="0" smtClean="0"/>
            </a:br>
            <a:r>
              <a:rPr lang="en-US" sz="3200" dirty="0" smtClean="0"/>
              <a:t>Smaller </a:t>
            </a:r>
            <a:r>
              <a:rPr lang="en-US" sz="3200" dirty="0"/>
              <a:t>tumor </a:t>
            </a:r>
            <a:r>
              <a:rPr lang="en-US" sz="3200" dirty="0" smtClean="0"/>
              <a:t>size</a:t>
            </a:r>
            <a:br>
              <a:rPr lang="en-US" sz="3200" dirty="0" smtClean="0"/>
            </a:br>
            <a:r>
              <a:rPr lang="en-US" sz="3200" dirty="0" smtClean="0"/>
              <a:t>Absence </a:t>
            </a:r>
            <a:r>
              <a:rPr lang="en-US" sz="3200" dirty="0"/>
              <a:t>of distant metastases </a:t>
            </a:r>
            <a:r>
              <a:rPr lang="en-US" sz="2000" dirty="0" smtClean="0"/>
              <a:t/>
            </a:r>
            <a:br>
              <a:rPr lang="en-US" sz="2000" dirty="0" smtClean="0"/>
            </a:br>
            <a:r>
              <a:rPr lang="en-US" sz="1400" dirty="0"/>
              <a:t/>
            </a:r>
            <a:br>
              <a:rPr lang="en-US" sz="1400" dirty="0"/>
            </a:br>
            <a:endParaRPr lang="en-US" sz="2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Tree>
    <p:extLst>
      <p:ext uri="{BB962C8B-B14F-4D97-AF65-F5344CB8AC3E}">
        <p14:creationId xmlns:p14="http://schemas.microsoft.com/office/powerpoint/2010/main" val="29400745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5" y="471056"/>
            <a:ext cx="11845635" cy="5597235"/>
          </a:xfrm>
        </p:spPr>
        <p:txBody>
          <a:bodyPr/>
          <a:lstStyle/>
          <a:p>
            <a:r>
              <a:rPr lang="en-US" sz="2400" i="1" dirty="0" smtClean="0">
                <a:solidFill>
                  <a:srgbClr val="FFFF00"/>
                </a:solidFill>
              </a:rPr>
              <a:t>FOLLOW-UP </a:t>
            </a:r>
            <a:r>
              <a:rPr lang="en-US" sz="2400" i="1" dirty="0">
                <a:solidFill>
                  <a:srgbClr val="FFFF00"/>
                </a:solidFill>
              </a:rPr>
              <a:t>AND NATURAL </a:t>
            </a:r>
            <a:r>
              <a:rPr lang="en-US" sz="2400" i="1" dirty="0" smtClean="0">
                <a:solidFill>
                  <a:srgbClr val="FFFF00"/>
                </a:solidFill>
              </a:rPr>
              <a:t>HISTORY</a:t>
            </a:r>
            <a:r>
              <a:rPr lang="en-US" sz="1800" b="1" dirty="0" smtClean="0"/>
              <a:t/>
            </a:r>
            <a:br>
              <a:rPr lang="en-US" sz="1800" b="1" dirty="0" smtClean="0"/>
            </a:br>
            <a:r>
              <a:rPr lang="en-US" sz="1800" b="1" dirty="0"/>
              <a:t/>
            </a:r>
            <a:br>
              <a:rPr lang="en-US" sz="1800" b="1" dirty="0"/>
            </a:br>
            <a:r>
              <a:rPr lang="en-US" sz="2000" dirty="0" smtClean="0"/>
              <a:t/>
            </a:r>
            <a:br>
              <a:rPr lang="en-US" sz="2000" dirty="0" smtClean="0"/>
            </a:br>
            <a:r>
              <a:rPr lang="en-US" sz="2400" dirty="0" smtClean="0"/>
              <a:t/>
            </a:r>
            <a:br>
              <a:rPr lang="en-US" sz="2400" dirty="0" smtClean="0"/>
            </a:br>
            <a:r>
              <a:rPr lang="en-US" sz="2400" dirty="0" smtClean="0"/>
              <a:t>If </a:t>
            </a:r>
            <a:r>
              <a:rPr lang="en-US" sz="2400" u="sng" dirty="0"/>
              <a:t>isolated distant metastases </a:t>
            </a:r>
            <a:r>
              <a:rPr lang="en-US" sz="2400" dirty="0"/>
              <a:t>are confirmed, </a:t>
            </a:r>
            <a:r>
              <a:rPr lang="en-US" sz="2400" u="sng" dirty="0" smtClean="0"/>
              <a:t>resection</a:t>
            </a:r>
            <a:r>
              <a:rPr lang="en-US" sz="2400" dirty="0" smtClean="0"/>
              <a:t> might </a:t>
            </a:r>
            <a:r>
              <a:rPr lang="en-US" sz="2400" dirty="0"/>
              <a:t>be helpful in controlling disease both clinically </a:t>
            </a:r>
            <a:r>
              <a:rPr lang="en-US" sz="2400" dirty="0" smtClean="0"/>
              <a:t>&amp; </a:t>
            </a:r>
            <a:r>
              <a:rPr lang="en-US" sz="2400" dirty="0"/>
              <a:t>biochemically. </a:t>
            </a:r>
            <a:r>
              <a:rPr lang="en-US" sz="2400" dirty="0" smtClean="0"/>
              <a:t/>
            </a:r>
            <a:br>
              <a:rPr lang="en-US" sz="2400" dirty="0" smtClean="0"/>
            </a:br>
            <a:r>
              <a:rPr lang="en-US" sz="2400" dirty="0" smtClean="0"/>
              <a:t/>
            </a:r>
            <a:br>
              <a:rPr lang="en-US" sz="2400" dirty="0" smtClean="0"/>
            </a:br>
            <a:r>
              <a:rPr lang="en-US" sz="2400" dirty="0" smtClean="0"/>
              <a:t>Local </a:t>
            </a:r>
            <a:r>
              <a:rPr lang="en-US" sz="2400" dirty="0"/>
              <a:t>recurrence is usually treated </a:t>
            </a:r>
            <a:r>
              <a:rPr lang="en-US" sz="2400" dirty="0" smtClean="0"/>
              <a:t>with </a:t>
            </a:r>
            <a:r>
              <a:rPr lang="en-US" sz="2400" dirty="0" smtClean="0">
                <a:solidFill>
                  <a:srgbClr val="FFFF00"/>
                </a:solidFill>
              </a:rPr>
              <a:t>reoperation</a:t>
            </a:r>
            <a:r>
              <a:rPr lang="en-US" sz="2400" dirty="0" smtClean="0"/>
              <a:t> </a:t>
            </a:r>
            <a:r>
              <a:rPr lang="en-US" sz="2400" dirty="0"/>
              <a:t>and resection of cervical and/or mediastinal disease. This often helps to improve symptoms </a:t>
            </a:r>
            <a:r>
              <a:rPr lang="en-US" sz="2400" dirty="0" smtClean="0"/>
              <a:t>&amp; calcium in </a:t>
            </a:r>
            <a:r>
              <a:rPr lang="en-US" sz="2400" dirty="0">
                <a:solidFill>
                  <a:srgbClr val="FFFF00"/>
                </a:solidFill>
              </a:rPr>
              <a:t>up to 75% </a:t>
            </a:r>
            <a:r>
              <a:rPr lang="en-US" sz="2400" dirty="0"/>
              <a:t>of patients</a:t>
            </a:r>
            <a:r>
              <a:rPr lang="en-US" sz="2400" dirty="0" smtClean="0"/>
              <a:t>.</a:t>
            </a:r>
            <a:br>
              <a:rPr lang="en-US" sz="2400" dirty="0" smtClean="0"/>
            </a:br>
            <a:r>
              <a:rPr lang="en-US" sz="2400" dirty="0" smtClean="0"/>
              <a:t/>
            </a:r>
            <a:br>
              <a:rPr lang="en-US" sz="2400" dirty="0" smtClean="0"/>
            </a:br>
            <a:r>
              <a:rPr lang="en-US" sz="2400" dirty="0" smtClean="0">
                <a:solidFill>
                  <a:srgbClr val="FFFF00"/>
                </a:solidFill>
              </a:rPr>
              <a:t>Disseminated</a:t>
            </a:r>
            <a:r>
              <a:rPr lang="en-US" sz="2400" dirty="0" smtClean="0"/>
              <a:t> </a:t>
            </a:r>
            <a:r>
              <a:rPr lang="en-US" sz="2400" dirty="0"/>
              <a:t>disease are </a:t>
            </a:r>
            <a:r>
              <a:rPr lang="en-US" sz="2400" u="sng" dirty="0"/>
              <a:t>less likely to benefit </a:t>
            </a:r>
            <a:r>
              <a:rPr lang="en-US" sz="2400" dirty="0" smtClean="0"/>
              <a:t>&amp; are usually offered </a:t>
            </a:r>
            <a:r>
              <a:rPr lang="en-US" sz="2400" dirty="0" smtClean="0">
                <a:solidFill>
                  <a:srgbClr val="FFFF00"/>
                </a:solidFill>
              </a:rPr>
              <a:t>medical</a:t>
            </a:r>
            <a:r>
              <a:rPr lang="en-US" sz="2400" dirty="0" smtClean="0"/>
              <a:t> management</a:t>
            </a:r>
            <a:r>
              <a:rPr lang="en-US" sz="1200" dirty="0"/>
              <a:t/>
            </a:r>
            <a:br>
              <a:rPr lang="en-US" sz="1200" dirty="0"/>
            </a:br>
            <a:r>
              <a:rPr lang="en-US" sz="200" dirty="0"/>
              <a:t/>
            </a:r>
            <a:br>
              <a:rPr lang="en-US" sz="200" dirty="0"/>
            </a:br>
            <a:r>
              <a:rPr lang="en-US" sz="200" dirty="0"/>
              <a:t/>
            </a:r>
            <a:br>
              <a:rPr lang="en-US" sz="200" dirty="0"/>
            </a:br>
            <a:endParaRPr lang="en-US" sz="2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79063" y="6291601"/>
            <a:ext cx="256054" cy="317019"/>
          </a:xfrm>
          <a:prstGeom prst="rect">
            <a:avLst/>
          </a:prstGeom>
        </p:spPr>
      </p:pic>
    </p:spTree>
    <p:extLst>
      <p:ext uri="{BB962C8B-B14F-4D97-AF65-F5344CB8AC3E}">
        <p14:creationId xmlns:p14="http://schemas.microsoft.com/office/powerpoint/2010/main" val="1099934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692" y="166256"/>
            <a:ext cx="11914908" cy="6125345"/>
          </a:xfrm>
        </p:spPr>
        <p:txBody>
          <a:bodyPr/>
          <a:lstStyle/>
          <a:p>
            <a:r>
              <a:rPr lang="en-US" sz="2000" b="1" dirty="0" smtClean="0">
                <a:solidFill>
                  <a:srgbClr val="FFFF00"/>
                </a:solidFill>
              </a:rPr>
              <a:t>PROGNOSIS</a:t>
            </a:r>
            <a:br>
              <a:rPr lang="en-US" sz="2000" b="1" dirty="0" smtClean="0">
                <a:solidFill>
                  <a:srgbClr val="FFFF00"/>
                </a:solidFill>
              </a:rPr>
            </a:br>
            <a:r>
              <a:rPr lang="en-US" sz="2000" b="1" dirty="0"/>
              <a:t/>
            </a:r>
            <a:br>
              <a:rPr lang="en-US" sz="2000" b="1" dirty="0"/>
            </a:br>
            <a:r>
              <a:rPr lang="en-US" sz="2400" dirty="0"/>
              <a:t>With a mean follow-up of </a:t>
            </a:r>
            <a:r>
              <a:rPr lang="en-US" sz="2400" u="sng" dirty="0" smtClean="0"/>
              <a:t>6 </a:t>
            </a:r>
            <a:r>
              <a:rPr lang="en-US" sz="2400" dirty="0" smtClean="0"/>
              <a:t> </a:t>
            </a:r>
            <a:r>
              <a:rPr lang="en-US" sz="2400" dirty="0"/>
              <a:t>years, </a:t>
            </a:r>
            <a:r>
              <a:rPr lang="en-US" sz="2400" dirty="0" err="1"/>
              <a:t>Talat</a:t>
            </a:r>
            <a:r>
              <a:rPr lang="en-US" sz="2400" dirty="0"/>
              <a:t> and Schulte15 showed </a:t>
            </a:r>
            <a:r>
              <a:rPr lang="en-US" sz="2400" dirty="0" smtClean="0"/>
              <a:t>:</a:t>
            </a:r>
            <a:br>
              <a:rPr lang="en-US" sz="2400" dirty="0" smtClean="0"/>
            </a:br>
            <a:r>
              <a:rPr lang="en-US" sz="2400" dirty="0" smtClean="0"/>
              <a:t> </a:t>
            </a:r>
            <a:r>
              <a:rPr lang="en-US" sz="2400" dirty="0">
                <a:solidFill>
                  <a:srgbClr val="FFFF00"/>
                </a:solidFill>
              </a:rPr>
              <a:t>35% </a:t>
            </a:r>
            <a:r>
              <a:rPr lang="en-US" sz="2400" dirty="0" smtClean="0">
                <a:solidFill>
                  <a:srgbClr val="FFFF00"/>
                </a:solidFill>
              </a:rPr>
              <a:t>: died </a:t>
            </a:r>
            <a:r>
              <a:rPr lang="en-US" sz="2400" dirty="0"/>
              <a:t>of </a:t>
            </a:r>
            <a:r>
              <a:rPr lang="en-US" sz="2400" dirty="0" smtClean="0"/>
              <a:t>disease</a:t>
            </a:r>
            <a:r>
              <a:rPr lang="en-US" sz="2400" dirty="0" smtClean="0">
                <a:solidFill>
                  <a:srgbClr val="FFFF00"/>
                </a:solidFill>
              </a:rPr>
              <a:t/>
            </a:r>
            <a:br>
              <a:rPr lang="en-US" sz="2400" dirty="0" smtClean="0">
                <a:solidFill>
                  <a:srgbClr val="FFFF00"/>
                </a:solidFill>
              </a:rPr>
            </a:br>
            <a:r>
              <a:rPr lang="en-US" sz="2400" dirty="0" smtClean="0"/>
              <a:t/>
            </a:r>
            <a:br>
              <a:rPr lang="en-US" sz="2400" dirty="0" smtClean="0"/>
            </a:br>
            <a:r>
              <a:rPr lang="en-US" sz="2400" dirty="0" smtClean="0"/>
              <a:t> Relative </a:t>
            </a:r>
            <a:r>
              <a:rPr lang="en-US" sz="2400" dirty="0"/>
              <a:t>risk of recurrence </a:t>
            </a:r>
            <a:r>
              <a:rPr lang="en-US" sz="2400" dirty="0" smtClean="0"/>
              <a:t>:  </a:t>
            </a:r>
            <a:r>
              <a:rPr lang="en-US" sz="2400" dirty="0" smtClean="0">
                <a:solidFill>
                  <a:srgbClr val="FFFF00"/>
                </a:solidFill>
              </a:rPr>
              <a:t>1.7</a:t>
            </a:r>
            <a:r>
              <a:rPr lang="en-US" sz="2400" dirty="0" smtClean="0"/>
              <a:t/>
            </a:r>
            <a:br>
              <a:rPr lang="en-US" sz="2400" dirty="0" smtClean="0"/>
            </a:br>
            <a:r>
              <a:rPr lang="en-US" sz="2400" dirty="0" smtClean="0"/>
              <a:t> Risk </a:t>
            </a:r>
            <a:r>
              <a:rPr lang="en-US" sz="2400" dirty="0"/>
              <a:t>increases to </a:t>
            </a:r>
            <a:r>
              <a:rPr lang="en-US" sz="2400" dirty="0">
                <a:solidFill>
                  <a:srgbClr val="FFFF00"/>
                </a:solidFill>
              </a:rPr>
              <a:t>4.3 </a:t>
            </a:r>
            <a:r>
              <a:rPr lang="en-US" sz="2400" dirty="0"/>
              <a:t>when there is </a:t>
            </a:r>
            <a:r>
              <a:rPr lang="en-US" sz="2400" dirty="0" smtClean="0"/>
              <a:t>vascular invasion</a:t>
            </a:r>
            <a:br>
              <a:rPr lang="en-US" sz="2400" dirty="0" smtClean="0"/>
            </a:br>
            <a:r>
              <a:rPr lang="en-US" sz="2400" dirty="0" smtClean="0"/>
              <a:t> </a:t>
            </a:r>
            <a:r>
              <a:rPr lang="en-US" sz="2400" dirty="0"/>
              <a:t>Failure </a:t>
            </a:r>
            <a:r>
              <a:rPr lang="en-US" sz="2400" dirty="0" err="1" smtClean="0"/>
              <a:t>en</a:t>
            </a:r>
            <a:r>
              <a:rPr lang="en-US" sz="2400" dirty="0" smtClean="0"/>
              <a:t> </a:t>
            </a:r>
            <a:r>
              <a:rPr lang="en-US" sz="2400" dirty="0"/>
              <a:t>bloc resection </a:t>
            </a:r>
            <a:r>
              <a:rPr lang="en-US" sz="2400" dirty="0" smtClean="0"/>
              <a:t>: relative </a:t>
            </a:r>
            <a:r>
              <a:rPr lang="en-US" sz="2400" dirty="0"/>
              <a:t>risk of </a:t>
            </a:r>
            <a:r>
              <a:rPr lang="en-US" sz="2400" dirty="0" smtClean="0">
                <a:solidFill>
                  <a:srgbClr val="FFFF00"/>
                </a:solidFill>
              </a:rPr>
              <a:t>2</a:t>
            </a:r>
            <a:r>
              <a:rPr lang="en-US" sz="2400" dirty="0" smtClean="0"/>
              <a:t> </a:t>
            </a:r>
            <a:r>
              <a:rPr lang="en-US" sz="2400" dirty="0"/>
              <a:t>for </a:t>
            </a:r>
            <a:r>
              <a:rPr lang="en-US" sz="2400" u="sng" dirty="0" smtClean="0"/>
              <a:t>reoperation</a:t>
            </a:r>
            <a:r>
              <a:rPr lang="en-US" sz="2400" dirty="0" smtClean="0"/>
              <a:t/>
            </a:r>
            <a:br>
              <a:rPr lang="en-US" sz="2400" dirty="0" smtClean="0"/>
            </a:br>
            <a:r>
              <a:rPr lang="en-US" sz="2400" dirty="0" smtClean="0"/>
              <a:t/>
            </a:r>
            <a:br>
              <a:rPr lang="en-US" sz="2400" dirty="0" smtClean="0"/>
            </a:br>
            <a:r>
              <a:rPr lang="en-US" sz="2400" dirty="0" smtClean="0"/>
              <a:t>Studies have shown </a:t>
            </a:r>
            <a:r>
              <a:rPr lang="en-US" sz="2400" dirty="0"/>
              <a:t>that recurrence is detected on average 2 to 4 years after the initial operation, and these patients have </a:t>
            </a:r>
            <a:r>
              <a:rPr lang="en-US" sz="2400" dirty="0" smtClean="0"/>
              <a:t>a </a:t>
            </a:r>
            <a:r>
              <a:rPr lang="en-US" sz="2400" dirty="0" smtClean="0">
                <a:solidFill>
                  <a:srgbClr val="FFFF00"/>
                </a:solidFill>
              </a:rPr>
              <a:t>median </a:t>
            </a:r>
            <a:r>
              <a:rPr lang="en-US" sz="2400" dirty="0">
                <a:solidFill>
                  <a:srgbClr val="FFFF00"/>
                </a:solidFill>
              </a:rPr>
              <a:t>survival of 5 to 6 years </a:t>
            </a:r>
            <a:r>
              <a:rPr lang="en-US" sz="2400" dirty="0"/>
              <a:t>after the initial diagnosis</a:t>
            </a:r>
            <a:r>
              <a:rPr lang="en-US" sz="2400" dirty="0" smtClean="0"/>
              <a:t>.</a:t>
            </a:r>
            <a:br>
              <a:rPr lang="en-US" sz="2400" dirty="0" smtClean="0"/>
            </a:br>
            <a:r>
              <a:rPr lang="en-US" sz="2400" dirty="0"/>
              <a:t/>
            </a:r>
            <a:br>
              <a:rPr lang="en-US" sz="2400" dirty="0"/>
            </a:br>
            <a:r>
              <a:rPr lang="en-US" sz="2400" dirty="0" smtClean="0"/>
              <a:t/>
            </a:r>
            <a:br>
              <a:rPr lang="en-US" sz="2400" dirty="0" smtClean="0"/>
            </a:br>
            <a:r>
              <a:rPr lang="en-US" sz="2400" dirty="0"/>
              <a:t> </a:t>
            </a:r>
            <a:r>
              <a:rPr lang="en-US" sz="2400" dirty="0" smtClean="0"/>
              <a:t>Patients with PC may </a:t>
            </a:r>
            <a:r>
              <a:rPr lang="en-US" sz="2400" u="sng" dirty="0"/>
              <a:t>have long survival</a:t>
            </a:r>
            <a:r>
              <a:rPr lang="en-US" sz="2400" dirty="0"/>
              <a:t>, but this will typically involve multiple reoperations and a </a:t>
            </a:r>
            <a:r>
              <a:rPr lang="en-US" sz="2400" dirty="0" smtClean="0"/>
              <a:t>high rate </a:t>
            </a:r>
            <a:r>
              <a:rPr lang="en-US" sz="2400" dirty="0"/>
              <a:t>of complications</a:t>
            </a:r>
            <a:r>
              <a:rPr lang="en-US" sz="2400" dirty="0" smtClean="0"/>
              <a:t>.</a:t>
            </a:r>
            <a:r>
              <a:rPr lang="en-US" sz="100" dirty="0"/>
              <a:t/>
            </a:r>
            <a:br>
              <a:rPr lang="en-US" sz="100" dirty="0"/>
            </a:br>
            <a:r>
              <a:rPr lang="en-US" sz="100" dirty="0"/>
              <a:t/>
            </a:r>
            <a:br>
              <a:rPr lang="en-US" sz="100" dirty="0"/>
            </a:br>
            <a:endParaRPr lang="en-US" sz="1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783546" y="6291601"/>
            <a:ext cx="256054" cy="317019"/>
          </a:xfrm>
          <a:prstGeom prst="rect">
            <a:avLst/>
          </a:prstGeom>
        </p:spPr>
      </p:pic>
    </p:spTree>
    <p:extLst>
      <p:ext uri="{BB962C8B-B14F-4D97-AF65-F5344CB8AC3E}">
        <p14:creationId xmlns:p14="http://schemas.microsoft.com/office/powerpoint/2010/main" val="854743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5018" y="602673"/>
            <a:ext cx="11249890" cy="4994564"/>
          </a:xfrm>
        </p:spPr>
        <p:txBody>
          <a:bodyPr/>
          <a:lstStyle/>
          <a:p>
            <a:r>
              <a:rPr lang="en-US" sz="2400" dirty="0" smtClean="0">
                <a:solidFill>
                  <a:srgbClr val="FFFF00"/>
                </a:solidFill>
              </a:rPr>
              <a:t>THANK YOU…</a:t>
            </a:r>
            <a:r>
              <a:rPr lang="en-US" sz="1400" dirty="0"/>
              <a:t/>
            </a:r>
            <a:br>
              <a:rPr lang="en-US" sz="1400" dirty="0"/>
            </a:br>
            <a:endParaRPr lang="en-US" sz="100" dirty="0"/>
          </a:p>
        </p:txBody>
      </p:sp>
    </p:spTree>
    <p:extLst>
      <p:ext uri="{BB962C8B-B14F-4D97-AF65-F5344CB8AC3E}">
        <p14:creationId xmlns:p14="http://schemas.microsoft.com/office/powerpoint/2010/main" val="3444154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3345" y="568036"/>
            <a:ext cx="11582400" cy="6054438"/>
          </a:xfrm>
        </p:spPr>
        <p:txBody>
          <a:bodyPr/>
          <a:lstStyle/>
          <a:p>
            <a:r>
              <a:rPr lang="en-US" sz="2800" i="1" dirty="0">
                <a:solidFill>
                  <a:srgbClr val="FFFF00"/>
                </a:solidFill>
              </a:rPr>
              <a:t>GENETIC TESTING </a:t>
            </a:r>
            <a:r>
              <a:rPr lang="en-US" sz="1600" dirty="0" smtClean="0"/>
              <a:t/>
            </a:r>
            <a:br>
              <a:rPr lang="en-US" sz="1600" dirty="0" smtClean="0"/>
            </a:br>
            <a:r>
              <a:rPr lang="en-US" sz="1600" dirty="0" smtClean="0"/>
              <a:t> </a:t>
            </a:r>
            <a:r>
              <a:rPr lang="en-US" sz="2400" dirty="0"/>
              <a:t>A subset of patients with sporadic parathyroid cancer has clinically unsuspected germline HRPT2/CDC73 mutations </a:t>
            </a:r>
            <a:r>
              <a:rPr lang="en-US" sz="2400" dirty="0" smtClean="0"/>
              <a:t>,and </a:t>
            </a:r>
            <a:r>
              <a:rPr lang="en-US" sz="2400" dirty="0"/>
              <a:t>such mutations carry </a:t>
            </a:r>
            <a:r>
              <a:rPr lang="en-US" sz="2400" dirty="0" smtClean="0"/>
              <a:t>important</a:t>
            </a:r>
            <a:br>
              <a:rPr lang="en-US" sz="2400" dirty="0" smtClean="0"/>
            </a:br>
            <a:r>
              <a:rPr lang="en-US" sz="2400" dirty="0" smtClean="0"/>
              <a:t>implications :</a:t>
            </a:r>
            <a:br>
              <a:rPr lang="en-US" sz="2400" dirty="0" smtClean="0"/>
            </a:br>
            <a:r>
              <a:rPr lang="en-US" sz="2400" dirty="0" smtClean="0"/>
              <a:t>1- </a:t>
            </a:r>
            <a:r>
              <a:rPr lang="en-US" sz="2400" u="sng" dirty="0" smtClean="0"/>
              <a:t>Management </a:t>
            </a:r>
            <a:r>
              <a:rPr lang="en-US" sz="2400" dirty="0"/>
              <a:t>of the patient </a:t>
            </a:r>
            <a:r>
              <a:rPr lang="en-US" sz="2400" dirty="0" smtClean="0"/>
              <a:t/>
            </a:r>
            <a:br>
              <a:rPr lang="en-US" sz="2400" dirty="0" smtClean="0"/>
            </a:br>
            <a:r>
              <a:rPr lang="en-US" sz="2400" dirty="0" smtClean="0"/>
              <a:t>2- Early </a:t>
            </a:r>
            <a:r>
              <a:rPr lang="en-US" sz="2400" dirty="0"/>
              <a:t>detection or prevention of </a:t>
            </a:r>
            <a:r>
              <a:rPr lang="en-US" sz="2400" dirty="0" smtClean="0"/>
              <a:t>PC in </a:t>
            </a:r>
            <a:r>
              <a:rPr lang="en-US" sz="2400" u="sng" dirty="0"/>
              <a:t>family members </a:t>
            </a:r>
            <a:r>
              <a:rPr lang="en-US" sz="2400" dirty="0" smtClean="0"/>
              <a:t>.</a:t>
            </a:r>
            <a:br>
              <a:rPr lang="en-US" sz="2400" dirty="0" smtClean="0"/>
            </a:br>
            <a:r>
              <a:rPr lang="en-US" sz="2400" dirty="0"/>
              <a:t/>
            </a:r>
            <a:br>
              <a:rPr lang="en-US" sz="2400" dirty="0"/>
            </a:br>
            <a:r>
              <a:rPr lang="en-US" sz="2400" dirty="0" smtClean="0">
                <a:solidFill>
                  <a:srgbClr val="FFFF00"/>
                </a:solidFill>
              </a:rPr>
              <a:t>Indications</a:t>
            </a:r>
            <a:r>
              <a:rPr lang="en-US" sz="2400" dirty="0" smtClean="0"/>
              <a:t/>
            </a:r>
            <a:br>
              <a:rPr lang="en-US" sz="2400" dirty="0" smtClean="0"/>
            </a:br>
            <a:r>
              <a:rPr lang="en-US" sz="2400" dirty="0" smtClean="0"/>
              <a:t>- Genetic </a:t>
            </a:r>
            <a:r>
              <a:rPr lang="en-US" sz="2400" dirty="0"/>
              <a:t>testing for germline HRPT2 mutation is clinically appropriate in </a:t>
            </a:r>
            <a:r>
              <a:rPr lang="en-US" sz="2400" u="sng" dirty="0"/>
              <a:t>most patients with sporadic </a:t>
            </a:r>
            <a:r>
              <a:rPr lang="en-US" sz="2400" u="sng" dirty="0" smtClean="0"/>
              <a:t>PC</a:t>
            </a:r>
            <a:r>
              <a:rPr lang="en-US" sz="2400" dirty="0" smtClean="0"/>
              <a:t>, </a:t>
            </a:r>
            <a:r>
              <a:rPr lang="en-US" sz="2400" dirty="0"/>
              <a:t>particularly if there are family members who could benefit from the genetic diagnosis</a:t>
            </a:r>
            <a:r>
              <a:rPr lang="en-US" sz="2400" dirty="0" smtClean="0"/>
              <a:t>.</a:t>
            </a:r>
            <a:br>
              <a:rPr lang="en-US" sz="2400" dirty="0" smtClean="0"/>
            </a:br>
            <a:r>
              <a:rPr lang="en-US" sz="2400" dirty="0" smtClean="0"/>
              <a:t/>
            </a:r>
            <a:br>
              <a:rPr lang="en-US" sz="2400" dirty="0" smtClean="0"/>
            </a:br>
            <a:r>
              <a:rPr lang="en-US" sz="2400" dirty="0" smtClean="0"/>
              <a:t>- Genetic </a:t>
            </a:r>
            <a:r>
              <a:rPr lang="en-US" sz="2400" dirty="0"/>
              <a:t>HRPT2 testing is also indicated when </a:t>
            </a:r>
            <a:r>
              <a:rPr lang="en-US" sz="2400" u="sng" dirty="0" smtClean="0"/>
              <a:t>PC occurs </a:t>
            </a:r>
            <a:r>
              <a:rPr lang="en-US" sz="2400" u="sng" dirty="0"/>
              <a:t>in a setting of known familial </a:t>
            </a:r>
            <a:r>
              <a:rPr lang="en-US" sz="2400" dirty="0"/>
              <a:t>hyperparathyroidism </a:t>
            </a:r>
            <a:r>
              <a:rPr lang="en-US" sz="2400" dirty="0" smtClean="0"/>
              <a:t/>
            </a:r>
            <a:br>
              <a:rPr lang="en-US" sz="2400" dirty="0" smtClean="0"/>
            </a:br>
            <a:r>
              <a:rPr lang="en-US" sz="2400" dirty="0" smtClean="0"/>
              <a:t/>
            </a:r>
            <a:br>
              <a:rPr lang="en-US" sz="2400" dirty="0" smtClean="0"/>
            </a:br>
            <a:r>
              <a:rPr lang="en-US" sz="2400" dirty="0" smtClean="0"/>
              <a:t>- When are </a:t>
            </a:r>
            <a:r>
              <a:rPr lang="en-US" sz="2400" dirty="0"/>
              <a:t>present in the index patient.</a:t>
            </a:r>
            <a:r>
              <a:rPr lang="en-US" sz="2800" dirty="0"/>
              <a:t/>
            </a:r>
            <a:br>
              <a:rPr lang="en-US" sz="2800" dirty="0"/>
            </a:br>
            <a:r>
              <a:rPr lang="en-US" sz="1400" u="sng" dirty="0"/>
              <a:t>features suggestive of HPT-JT </a:t>
            </a:r>
            <a:r>
              <a:rPr lang="en-US" sz="1400" dirty="0"/>
              <a:t/>
            </a:r>
            <a:br>
              <a:rPr lang="en-US" sz="1400" dirty="0"/>
            </a:br>
            <a:endParaRPr lang="en-US" sz="1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Tree>
    <p:extLst>
      <p:ext uri="{BB962C8B-B14F-4D97-AF65-F5344CB8AC3E}">
        <p14:creationId xmlns:p14="http://schemas.microsoft.com/office/powerpoint/2010/main" val="25646011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456" y="602672"/>
            <a:ext cx="11646452" cy="5881255"/>
          </a:xfrm>
        </p:spPr>
        <p:txBody>
          <a:bodyPr/>
          <a:lstStyle/>
          <a:p>
            <a:r>
              <a:rPr lang="en-US" sz="2400" i="1" dirty="0">
                <a:solidFill>
                  <a:srgbClr val="FFFF00"/>
                </a:solidFill>
              </a:rPr>
              <a:t>GENETIC TESTING </a:t>
            </a:r>
            <a:r>
              <a:rPr lang="en-US" sz="1400" dirty="0" smtClean="0"/>
              <a:t/>
            </a:r>
            <a:br>
              <a:rPr lang="en-US" sz="1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a:t>It is </a:t>
            </a:r>
            <a:r>
              <a:rPr lang="en-US" sz="2400" dirty="0">
                <a:solidFill>
                  <a:srgbClr val="FFFF00"/>
                </a:solidFill>
              </a:rPr>
              <a:t>not known </a:t>
            </a:r>
            <a:r>
              <a:rPr lang="en-US" sz="2400" dirty="0"/>
              <a:t>whether germline HRPT2 testing may be indicated in patients with sporadic "</a:t>
            </a:r>
            <a:r>
              <a:rPr lang="en-US" sz="2400" dirty="0">
                <a:solidFill>
                  <a:srgbClr val="FFFF00"/>
                </a:solidFill>
              </a:rPr>
              <a:t>atypical" parathyroid adenomas</a:t>
            </a:r>
            <a:r>
              <a:rPr lang="en-US" sz="2400" dirty="0"/>
              <a:t>, which exhibit clinical or pathological features suggestive </a:t>
            </a:r>
            <a:r>
              <a:rPr lang="en-US" sz="2400" dirty="0" smtClean="0"/>
              <a:t>of, but </a:t>
            </a:r>
            <a:r>
              <a:rPr lang="en-US" sz="2400" dirty="0"/>
              <a:t>insufficient for, diagnosing </a:t>
            </a:r>
            <a:r>
              <a:rPr lang="en-US" sz="2400" dirty="0" smtClean="0"/>
              <a:t>.</a:t>
            </a:r>
            <a:br>
              <a:rPr lang="en-US" sz="2400" dirty="0" smtClean="0"/>
            </a:br>
            <a:r>
              <a:rPr lang="en-US" sz="2400" dirty="0"/>
              <a:t/>
            </a:r>
            <a:br>
              <a:rPr lang="en-US" sz="2400" dirty="0"/>
            </a:br>
            <a:r>
              <a:rPr lang="en-US" sz="2400" dirty="0"/>
              <a:t>Genetic diagnosis of a germline HRPT2 inactivating mutation in a patient with sporadic </a:t>
            </a:r>
            <a:r>
              <a:rPr lang="en-US" sz="2400" dirty="0" smtClean="0"/>
              <a:t>PC indicates </a:t>
            </a:r>
            <a:r>
              <a:rPr lang="en-US" sz="2400" dirty="0"/>
              <a:t>that such a patient may have classic HPT-JT, expressing </a:t>
            </a:r>
            <a:r>
              <a:rPr lang="en-US" sz="2400" dirty="0" smtClean="0"/>
              <a:t>its </a:t>
            </a:r>
            <a:r>
              <a:rPr lang="en-US" sz="2400" u="sng" dirty="0" smtClean="0"/>
              <a:t>initial </a:t>
            </a:r>
            <a:r>
              <a:rPr lang="en-US" sz="2400" u="sng" dirty="0"/>
              <a:t>manifestation</a:t>
            </a:r>
            <a:r>
              <a:rPr lang="en-US" sz="2400" dirty="0"/>
              <a:t>, or phenotypic variants, such as familial isolated hyperparathyroidism, or a form of HPT-JT with altered penetrance of the component features</a:t>
            </a:r>
            <a:r>
              <a:rPr lang="en-US" sz="2400" dirty="0" smtClean="0"/>
              <a:t>.</a:t>
            </a:r>
            <a:br>
              <a:rPr lang="en-US" sz="2400" dirty="0" smtClean="0"/>
            </a:br>
            <a:r>
              <a:rPr lang="en-US" sz="2400" dirty="0" smtClean="0"/>
              <a:t> </a:t>
            </a:r>
            <a:r>
              <a:rPr lang="en-US" sz="2400" dirty="0"/>
              <a:t>Pending </a:t>
            </a:r>
            <a:r>
              <a:rPr lang="en-US" sz="2400" dirty="0" smtClean="0"/>
              <a:t>additional data </a:t>
            </a:r>
            <a:r>
              <a:rPr lang="en-US" sz="2400" dirty="0"/>
              <a:t>on variant syndromes ascertained in this fashion, one must conservatively assume they carry a similarly amplified risk of parathyroid cancer (15 </a:t>
            </a:r>
            <a:r>
              <a:rPr lang="en-US" sz="2400" dirty="0" smtClean="0"/>
              <a:t>%), </a:t>
            </a:r>
            <a:r>
              <a:rPr lang="en-US" sz="2400" dirty="0"/>
              <a:t>as is found in </a:t>
            </a:r>
            <a:r>
              <a:rPr lang="en-US" sz="2400" dirty="0" smtClean="0"/>
              <a:t>classic HPT-JT</a:t>
            </a:r>
            <a:r>
              <a:rPr lang="en-US" sz="1400" dirty="0"/>
              <a:t/>
            </a:r>
            <a:br>
              <a:rPr lang="en-US" sz="1400" dirty="0"/>
            </a:br>
            <a:endParaRPr lang="en-US" sz="100" dirty="0"/>
          </a:p>
        </p:txBody>
      </p:sp>
      <p:pic>
        <p:nvPicPr>
          <p:cNvPr id="4" name="Picture 3"/>
          <p:cNvPicPr>
            <a:picLocks noChangeAspect="1"/>
          </p:cNvPicPr>
          <p:nvPr/>
        </p:nvPicPr>
        <p:blipFill>
          <a:blip r:embed="rId2"/>
          <a:stretch>
            <a:fillRect/>
          </a:stretch>
        </p:blipFill>
        <p:spPr>
          <a:xfrm>
            <a:off x="268456" y="239929"/>
            <a:ext cx="1042506" cy="725487"/>
          </a:xfrm>
          <a:prstGeom prst="rect">
            <a:avLst/>
          </a:prstGeom>
        </p:spPr>
      </p:pic>
    </p:spTree>
    <p:extLst>
      <p:ext uri="{BB962C8B-B14F-4D97-AF65-F5344CB8AC3E}">
        <p14:creationId xmlns:p14="http://schemas.microsoft.com/office/powerpoint/2010/main" val="3760510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84416"/>
            <a:ext cx="11526982" cy="5929745"/>
          </a:xfrm>
        </p:spPr>
        <p:txBody>
          <a:bodyPr/>
          <a:lstStyle/>
          <a:p>
            <a:r>
              <a:rPr lang="en-US" sz="2400" b="1" i="1" dirty="0">
                <a:solidFill>
                  <a:srgbClr val="FFFF00"/>
                </a:solidFill>
                <a:cs typeface="Times New Roman" panose="02020603050405020304" pitchFamily="18" charset="0"/>
              </a:rPr>
              <a:t>MOLECULAR </a:t>
            </a:r>
            <a:r>
              <a:rPr lang="en-US" sz="2400" b="1" i="1" dirty="0" smtClean="0">
                <a:solidFill>
                  <a:srgbClr val="FFFF00"/>
                </a:solidFill>
                <a:cs typeface="Times New Roman" panose="02020603050405020304" pitchFamily="18" charset="0"/>
              </a:rPr>
              <a:t>PATHOGENESIS</a:t>
            </a:r>
            <a:r>
              <a:rPr lang="en-US" sz="2000" dirty="0" smtClean="0">
                <a:solidFill>
                  <a:srgbClr val="FFFF00"/>
                </a:solidFill>
                <a:cs typeface="Times New Roman" panose="02020603050405020304" pitchFamily="18" charset="0"/>
              </a:rPr>
              <a:t/>
            </a:r>
            <a:br>
              <a:rPr lang="en-US" sz="2000" dirty="0" smtClean="0">
                <a:solidFill>
                  <a:srgbClr val="FFFF00"/>
                </a:solidFill>
                <a:cs typeface="Times New Roman" panose="02020603050405020304" pitchFamily="18" charset="0"/>
              </a:rPr>
            </a:br>
            <a:r>
              <a:rPr lang="en-US" sz="2400" u="sng" dirty="0">
                <a:solidFill>
                  <a:schemeClr val="tx1"/>
                </a:solidFill>
                <a:cs typeface="Times New Roman" panose="02020603050405020304" pitchFamily="18" charset="0"/>
              </a:rPr>
              <a:t/>
            </a:r>
            <a:br>
              <a:rPr lang="en-US" sz="2400" u="sng" dirty="0">
                <a:solidFill>
                  <a:schemeClr val="tx1"/>
                </a:solidFill>
                <a:cs typeface="Times New Roman" panose="02020603050405020304" pitchFamily="18" charset="0"/>
              </a:rPr>
            </a:br>
            <a:r>
              <a:rPr lang="en-US" sz="2400" u="sng" dirty="0" smtClean="0">
                <a:solidFill>
                  <a:schemeClr val="tx1"/>
                </a:solidFill>
                <a:cs typeface="Times New Roman" panose="02020603050405020304" pitchFamily="18" charset="0"/>
              </a:rPr>
              <a:t>-HRPT2/CDC73</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Tumor </a:t>
            </a:r>
            <a:r>
              <a:rPr lang="en-US" sz="2400" dirty="0">
                <a:cs typeface="Times New Roman" panose="02020603050405020304" pitchFamily="18" charset="0"/>
              </a:rPr>
              <a:t>suppressor </a:t>
            </a:r>
            <a:r>
              <a:rPr lang="en-US" sz="2400" dirty="0" smtClean="0">
                <a:cs typeface="Times New Roman" panose="02020603050405020304" pitchFamily="18" charset="0"/>
              </a:rPr>
              <a:t>gene</a:t>
            </a:r>
            <a:br>
              <a:rPr lang="en-US" sz="2400" dirty="0" smtClean="0">
                <a:cs typeface="Times New Roman" panose="02020603050405020304" pitchFamily="18" charset="0"/>
              </a:rPr>
            </a:br>
            <a:r>
              <a:rPr lang="en-US" sz="2400" dirty="0" err="1" smtClean="0">
                <a:solidFill>
                  <a:schemeClr val="tx1"/>
                </a:solidFill>
                <a:cs typeface="Times New Roman" panose="02020603050405020304" pitchFamily="18" charset="0"/>
              </a:rPr>
              <a:t>Parafibromin</a:t>
            </a:r>
            <a:r>
              <a:rPr lang="en-US" sz="2400" dirty="0" smtClean="0">
                <a:solidFill>
                  <a:schemeClr val="tx1"/>
                </a:solidFill>
                <a:cs typeface="Times New Roman" panose="02020603050405020304" pitchFamily="18" charset="0"/>
              </a:rPr>
              <a:t>: inhibition </a:t>
            </a:r>
            <a:r>
              <a:rPr lang="en-US" sz="2400" dirty="0">
                <a:solidFill>
                  <a:schemeClr val="tx1"/>
                </a:solidFill>
                <a:cs typeface="Times New Roman" panose="02020603050405020304" pitchFamily="18" charset="0"/>
              </a:rPr>
              <a:t>of cell </a:t>
            </a:r>
            <a:r>
              <a:rPr lang="en-US" sz="2400" dirty="0" smtClean="0">
                <a:solidFill>
                  <a:schemeClr val="tx1"/>
                </a:solidFill>
                <a:cs typeface="Times New Roman" panose="02020603050405020304" pitchFamily="18" charset="0"/>
              </a:rPr>
              <a:t>proliferation</a:t>
            </a:r>
            <a:r>
              <a:rPr lang="en-US" sz="2400" u="sng" dirty="0" smtClean="0">
                <a:solidFill>
                  <a:schemeClr val="tx1"/>
                </a:solidFill>
                <a:cs typeface="Times New Roman" panose="02020603050405020304" pitchFamily="18" charset="0"/>
              </a:rPr>
              <a:t/>
            </a:r>
            <a:br>
              <a:rPr lang="en-US" sz="2400" u="sng" dirty="0" smtClean="0">
                <a:solidFill>
                  <a:schemeClr val="tx1"/>
                </a:solidFill>
                <a:cs typeface="Times New Roman" panose="02020603050405020304" pitchFamily="18" charset="0"/>
              </a:rPr>
            </a:br>
            <a:r>
              <a:rPr lang="en-US" sz="2400" u="sng" dirty="0" smtClean="0">
                <a:solidFill>
                  <a:schemeClr val="tx1"/>
                </a:solidFill>
                <a:cs typeface="Times New Roman" panose="02020603050405020304" pitchFamily="18" charset="0"/>
              </a:rPr>
              <a:t/>
            </a:r>
            <a:br>
              <a:rPr lang="en-US" sz="2400" u="sng" dirty="0" smtClean="0">
                <a:solidFill>
                  <a:schemeClr val="tx1"/>
                </a:solidFill>
                <a:cs typeface="Times New Roman" panose="02020603050405020304" pitchFamily="18" charset="0"/>
              </a:rPr>
            </a:br>
            <a:r>
              <a:rPr lang="en-US" sz="2400" dirty="0" smtClean="0">
                <a:cs typeface="Times New Roman" panose="02020603050405020304" pitchFamily="18" charset="0"/>
              </a:rPr>
              <a:t>HRPT2 mutations: both HPT-JT &amp; </a:t>
            </a:r>
            <a:r>
              <a:rPr lang="en-US" sz="2400" dirty="0">
                <a:cs typeface="Times New Roman" panose="02020603050405020304" pitchFamily="18" charset="0"/>
              </a:rPr>
              <a:t>sporadic </a:t>
            </a:r>
            <a:r>
              <a:rPr lang="en-US" sz="2400" dirty="0" smtClean="0">
                <a:cs typeface="Times New Roman" panose="02020603050405020304" pitchFamily="18" charset="0"/>
              </a:rPr>
              <a:t>PC</a:t>
            </a: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One original study: </a:t>
            </a:r>
            <a:r>
              <a:rPr lang="en-US" sz="2400" dirty="0">
                <a:cs typeface="Times New Roman" panose="02020603050405020304" pitchFamily="18" charset="0"/>
              </a:rPr>
              <a:t>HRPT2 mutations in </a:t>
            </a:r>
            <a:r>
              <a:rPr lang="en-US" sz="2400" u="sng" dirty="0" smtClean="0">
                <a:cs typeface="Times New Roman" panose="02020603050405020304" pitchFamily="18" charset="0"/>
              </a:rPr>
              <a:t>10 / 15 sporadic </a:t>
            </a:r>
            <a:r>
              <a:rPr lang="en-US" sz="2400" dirty="0" smtClean="0">
                <a:cs typeface="Times New Roman" panose="02020603050405020304" pitchFamily="18" charset="0"/>
              </a:rPr>
              <a:t>PC</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a:t>
            </a:r>
            <a:r>
              <a:rPr lang="en-US" sz="2400" u="sng" dirty="0" smtClean="0">
                <a:solidFill>
                  <a:schemeClr val="tx1"/>
                </a:solidFill>
              </a:rPr>
              <a:t>Other </a:t>
            </a:r>
            <a:r>
              <a:rPr lang="en-US" sz="2400" u="sng" dirty="0">
                <a:solidFill>
                  <a:schemeClr val="tx1"/>
                </a:solidFill>
              </a:rPr>
              <a:t>genes </a:t>
            </a:r>
            <a:r>
              <a:rPr lang="en-US" sz="2400" dirty="0" smtClean="0"/>
              <a:t/>
            </a:r>
            <a:br>
              <a:rPr lang="en-US" sz="2400" dirty="0" smtClean="0"/>
            </a:br>
            <a:r>
              <a:rPr lang="en-US" sz="2400" i="1" dirty="0" smtClean="0">
                <a:solidFill>
                  <a:srgbClr val="FFFF00"/>
                </a:solidFill>
              </a:rPr>
              <a:t>PI3K/AKT/MTOR pathway </a:t>
            </a:r>
            <a:r>
              <a:rPr lang="en-US" sz="2400" dirty="0" smtClean="0"/>
              <a:t>in 20 %, </a:t>
            </a:r>
            <a:r>
              <a:rPr lang="en-US" sz="2400" i="1" dirty="0" smtClean="0">
                <a:solidFill>
                  <a:srgbClr val="FFFF00"/>
                </a:solidFill>
              </a:rPr>
              <a:t>cyclin </a:t>
            </a:r>
            <a:r>
              <a:rPr lang="en-US" sz="2400" i="1" dirty="0">
                <a:solidFill>
                  <a:srgbClr val="FFFF00"/>
                </a:solidFill>
              </a:rPr>
              <a:t>D1 </a:t>
            </a:r>
            <a:r>
              <a:rPr lang="en-US" sz="2400" dirty="0" smtClean="0"/>
              <a:t>in 30 %</a:t>
            </a:r>
            <a:r>
              <a:rPr lang="en-US" sz="2400" dirty="0"/>
              <a:t/>
            </a:r>
            <a:br>
              <a:rPr lang="en-US" sz="2400" dirty="0"/>
            </a:br>
            <a:r>
              <a:rPr lang="en-US" sz="2400" i="1" dirty="0" smtClean="0">
                <a:solidFill>
                  <a:srgbClr val="FFFF00"/>
                </a:solidFill>
              </a:rPr>
              <a:t>MEN1</a:t>
            </a:r>
            <a:r>
              <a:rPr lang="en-US" sz="2400" dirty="0">
                <a:solidFill>
                  <a:schemeClr val="accent1"/>
                </a:solidFill>
              </a:rPr>
              <a:t>, </a:t>
            </a:r>
            <a:r>
              <a:rPr lang="en-US" sz="2400" i="1" dirty="0">
                <a:solidFill>
                  <a:srgbClr val="FFFF00"/>
                </a:solidFill>
              </a:rPr>
              <a:t>TP53</a:t>
            </a:r>
            <a:r>
              <a:rPr lang="en-US" sz="2400" dirty="0"/>
              <a:t>, </a:t>
            </a:r>
            <a:r>
              <a:rPr lang="en-US" sz="2400" dirty="0" smtClean="0"/>
              <a:t>… in </a:t>
            </a:r>
            <a:r>
              <a:rPr lang="en-US" sz="2400" dirty="0"/>
              <a:t>a small subset of </a:t>
            </a:r>
            <a:r>
              <a:rPr lang="en-US" sz="2400" dirty="0" smtClean="0"/>
              <a:t>tumors</a:t>
            </a:r>
            <a:br>
              <a:rPr lang="en-US" sz="2400" dirty="0" smtClean="0"/>
            </a:br>
            <a:r>
              <a:rPr lang="en-US" sz="2400" dirty="0"/>
              <a:t/>
            </a:r>
            <a:br>
              <a:rPr lang="en-US" sz="2400" dirty="0"/>
            </a:br>
            <a:r>
              <a:rPr lang="en-US" sz="2400" dirty="0" smtClean="0"/>
              <a:t>Discoveries significance: treatment initially </a:t>
            </a:r>
            <a:r>
              <a:rPr lang="en-US" sz="2400" dirty="0"/>
              <a:t>designed to target such mutations in other tumor </a:t>
            </a:r>
            <a:r>
              <a:rPr lang="en-US" sz="2400" dirty="0" smtClean="0"/>
              <a:t>types.</a:t>
            </a:r>
            <a:r>
              <a:rPr lang="en-US" sz="2000" dirty="0"/>
              <a:t/>
            </a:r>
            <a:br>
              <a:rPr lang="en-US" sz="2000" dirty="0"/>
            </a:br>
            <a:endParaRPr lang="en-US" sz="20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9382" y="221673"/>
            <a:ext cx="1042506" cy="725487"/>
          </a:xfrm>
          <a:prstGeom prst="rect">
            <a:avLst/>
          </a:prstGeom>
        </p:spPr>
      </p:pic>
    </p:spTree>
    <p:extLst>
      <p:ext uri="{BB962C8B-B14F-4D97-AF65-F5344CB8AC3E}">
        <p14:creationId xmlns:p14="http://schemas.microsoft.com/office/powerpoint/2010/main" val="11463250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pic>
        <p:nvPicPr>
          <p:cNvPr id="8" name="Picture 7"/>
          <p:cNvPicPr>
            <a:picLocks noChangeAspect="1"/>
          </p:cNvPicPr>
          <p:nvPr/>
        </p:nvPicPr>
        <p:blipFill>
          <a:blip r:embed="rId2"/>
          <a:stretch>
            <a:fillRect/>
          </a:stretch>
        </p:blipFill>
        <p:spPr>
          <a:xfrm>
            <a:off x="623455" y="970103"/>
            <a:ext cx="10609871" cy="4562094"/>
          </a:xfrm>
          <a:prstGeom prst="rect">
            <a:avLst/>
          </a:prstGeom>
        </p:spPr>
      </p:pic>
    </p:spTree>
    <p:extLst>
      <p:ext uri="{BB962C8B-B14F-4D97-AF65-F5344CB8AC3E}">
        <p14:creationId xmlns:p14="http://schemas.microsoft.com/office/powerpoint/2010/main" val="27885996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6364" y="269838"/>
            <a:ext cx="11166763" cy="644562"/>
          </a:xfrm>
        </p:spPr>
        <p:txBody>
          <a:bodyPr/>
          <a:lstStyle/>
          <a:p>
            <a:r>
              <a:rPr lang="it-IT" sz="3600" i="1" dirty="0"/>
              <a:t>Parathyroid carcinoma in multiple endocrine neoplasia</a:t>
            </a:r>
            <a:endParaRPr lang="en-US" sz="3600" i="1" dirty="0"/>
          </a:p>
        </p:txBody>
      </p:sp>
      <p:graphicFrame>
        <p:nvGraphicFramePr>
          <p:cNvPr id="2" name="Content Placeholder 1"/>
          <p:cNvGraphicFramePr>
            <a:graphicFrameLocks noGrp="1"/>
          </p:cNvGraphicFramePr>
          <p:nvPr>
            <p:ph idx="1"/>
            <p:extLst/>
          </p:nvPr>
        </p:nvGraphicFramePr>
        <p:xfrm>
          <a:off x="180110" y="1219200"/>
          <a:ext cx="11873344" cy="5001491"/>
        </p:xfrm>
        <a:graphic>
          <a:graphicData uri="http://schemas.openxmlformats.org/drawingml/2006/table">
            <a:tbl>
              <a:tblPr firstRow="1" bandRow="1">
                <a:tableStyleId>{93296810-A885-4BE3-A3E7-6D5BEEA58F35}</a:tableStyleId>
              </a:tblPr>
              <a:tblGrid>
                <a:gridCol w="1187335">
                  <a:extLst>
                    <a:ext uri="{9D8B030D-6E8A-4147-A177-3AD203B41FA5}">
                      <a16:colId xmlns:a16="http://schemas.microsoft.com/office/drawing/2014/main" xmlns="" val="820902630"/>
                    </a:ext>
                  </a:extLst>
                </a:gridCol>
                <a:gridCol w="1686554">
                  <a:extLst>
                    <a:ext uri="{9D8B030D-6E8A-4147-A177-3AD203B41FA5}">
                      <a16:colId xmlns:a16="http://schemas.microsoft.com/office/drawing/2014/main" xmlns="" val="610605450"/>
                    </a:ext>
                  </a:extLst>
                </a:gridCol>
                <a:gridCol w="1119872">
                  <a:extLst>
                    <a:ext uri="{9D8B030D-6E8A-4147-A177-3AD203B41FA5}">
                      <a16:colId xmlns:a16="http://schemas.microsoft.com/office/drawing/2014/main" xmlns="" val="3813072559"/>
                    </a:ext>
                  </a:extLst>
                </a:gridCol>
                <a:gridCol w="952311">
                  <a:extLst>
                    <a:ext uri="{9D8B030D-6E8A-4147-A177-3AD203B41FA5}">
                      <a16:colId xmlns:a16="http://schemas.microsoft.com/office/drawing/2014/main" xmlns="" val="2006334492"/>
                    </a:ext>
                  </a:extLst>
                </a:gridCol>
                <a:gridCol w="1371600">
                  <a:extLst>
                    <a:ext uri="{9D8B030D-6E8A-4147-A177-3AD203B41FA5}">
                      <a16:colId xmlns:a16="http://schemas.microsoft.com/office/drawing/2014/main" xmlns="" val="3406503001"/>
                    </a:ext>
                  </a:extLst>
                </a:gridCol>
                <a:gridCol w="1579418">
                  <a:extLst>
                    <a:ext uri="{9D8B030D-6E8A-4147-A177-3AD203B41FA5}">
                      <a16:colId xmlns:a16="http://schemas.microsoft.com/office/drawing/2014/main" xmlns="" val="2062060148"/>
                    </a:ext>
                  </a:extLst>
                </a:gridCol>
                <a:gridCol w="2492086">
                  <a:extLst>
                    <a:ext uri="{9D8B030D-6E8A-4147-A177-3AD203B41FA5}">
                      <a16:colId xmlns:a16="http://schemas.microsoft.com/office/drawing/2014/main" xmlns="" val="790782134"/>
                    </a:ext>
                  </a:extLst>
                </a:gridCol>
                <a:gridCol w="1484168">
                  <a:extLst>
                    <a:ext uri="{9D8B030D-6E8A-4147-A177-3AD203B41FA5}">
                      <a16:colId xmlns:a16="http://schemas.microsoft.com/office/drawing/2014/main" xmlns="" val="596385560"/>
                    </a:ext>
                  </a:extLst>
                </a:gridCol>
              </a:tblGrid>
              <a:tr h="733353">
                <a:tc>
                  <a:txBody>
                    <a:bodyPr/>
                    <a:lstStyle/>
                    <a:p>
                      <a:r>
                        <a:rPr lang="en-US" sz="1800" b="1" dirty="0" smtClean="0">
                          <a:latin typeface="Times New Roman" panose="02020603050405020304" pitchFamily="18" charset="0"/>
                          <a:cs typeface="Times New Roman" panose="02020603050405020304" pitchFamily="18" charset="0"/>
                        </a:rPr>
                        <a:t>Gender Age</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latin typeface="Times New Roman" panose="02020603050405020304" pitchFamily="18" charset="0"/>
                          <a:cs typeface="Times New Roman" panose="02020603050405020304" pitchFamily="18" charset="0"/>
                        </a:rPr>
                        <a:t>1st manifestation</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smtClean="0">
                          <a:latin typeface="Times New Roman" panose="02020603050405020304" pitchFamily="18" charset="0"/>
                          <a:cs typeface="Times New Roman" panose="02020603050405020304" pitchFamily="18" charset="0"/>
                        </a:rPr>
                        <a:t>Calcium mg/</a:t>
                      </a:r>
                      <a:r>
                        <a:rPr lang="en-US" sz="1800" b="1" dirty="0" err="1" smtClean="0">
                          <a:latin typeface="Times New Roman" panose="02020603050405020304" pitchFamily="18" charset="0"/>
                          <a:cs typeface="Times New Roman" panose="02020603050405020304" pitchFamily="18" charset="0"/>
                        </a:rPr>
                        <a:t>dL</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latin typeface="Times New Roman" panose="02020603050405020304" pitchFamily="18" charset="0"/>
                          <a:cs typeface="Times New Roman" panose="02020603050405020304" pitchFamily="18" charset="0"/>
                        </a:rPr>
                        <a:t>PTHb </a:t>
                      </a:r>
                      <a:r>
                        <a:rPr lang="en-US" sz="1800" b="1" dirty="0" err="1" smtClean="0">
                          <a:latin typeface="Times New Roman" panose="02020603050405020304" pitchFamily="18" charset="0"/>
                          <a:cs typeface="Times New Roman" panose="02020603050405020304" pitchFamily="18" charset="0"/>
                        </a:rPr>
                        <a:t>pg</a:t>
                      </a:r>
                      <a:r>
                        <a:rPr lang="en-US" sz="1800" b="1" dirty="0" smtClean="0">
                          <a:latin typeface="Times New Roman" panose="02020603050405020304" pitchFamily="18" charset="0"/>
                          <a:cs typeface="Times New Roman" panose="02020603050405020304" pitchFamily="18" charset="0"/>
                        </a:rPr>
                        <a:t>/mL</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latin typeface="Times New Roman" panose="02020603050405020304" pitchFamily="18" charset="0"/>
                          <a:cs typeface="Times New Roman" panose="02020603050405020304" pitchFamily="18" charset="0"/>
                        </a:rPr>
                        <a:t>Associated conditions</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latin typeface="Times New Roman" panose="02020603050405020304" pitchFamily="18" charset="0"/>
                          <a:cs typeface="Times New Roman" panose="02020603050405020304" pitchFamily="18" charset="0"/>
                        </a:rPr>
                        <a:t>Predicted effect</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latin typeface="Times New Roman" panose="02020603050405020304" pitchFamily="18" charset="0"/>
                          <a:cs typeface="Times New Roman" panose="02020603050405020304" pitchFamily="18" charset="0"/>
                        </a:rPr>
                        <a:t>Notes</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References</a:t>
                      </a:r>
                    </a:p>
                    <a:p>
                      <a:endParaRPr lang="en-US" sz="1800" b="1"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73797246"/>
                  </a:ext>
                </a:extLst>
              </a:tr>
              <a:tr h="1495699">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Male</a:t>
                      </a:r>
                    </a:p>
                    <a:p>
                      <a:endParaRPr lang="en-US" sz="1800" b="1" dirty="0" smtClean="0">
                        <a:solidFill>
                          <a:schemeClr val="bg2"/>
                        </a:solidFill>
                        <a:latin typeface="Times New Roman" panose="02020603050405020304" pitchFamily="18" charset="0"/>
                        <a:cs typeface="Times New Roman" panose="02020603050405020304" pitchFamily="18" charset="0"/>
                      </a:endParaRPr>
                    </a:p>
                    <a:p>
                      <a:r>
                        <a:rPr lang="en-US" sz="1800" b="1" dirty="0" smtClean="0">
                          <a:solidFill>
                            <a:schemeClr val="bg2"/>
                          </a:solidFill>
                          <a:latin typeface="Times New Roman" panose="02020603050405020304" pitchFamily="18" charset="0"/>
                          <a:cs typeface="Times New Roman" panose="02020603050405020304" pitchFamily="18" charset="0"/>
                        </a:rPr>
                        <a:t>47yr</a:t>
                      </a: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endParaRPr lang="en-US" sz="1800" b="1" dirty="0" smtClean="0">
                        <a:solidFill>
                          <a:schemeClr val="bg2"/>
                        </a:solidFill>
                        <a:latin typeface="Times New Roman" panose="02020603050405020304" pitchFamily="18" charset="0"/>
                        <a:cs typeface="Times New Roman" panose="02020603050405020304" pitchFamily="18" charset="0"/>
                      </a:endParaRPr>
                    </a:p>
                    <a:p>
                      <a:r>
                        <a:rPr lang="en-US" sz="1800" b="1" dirty="0" smtClean="0">
                          <a:solidFill>
                            <a:schemeClr val="bg2"/>
                          </a:solidFill>
                          <a:latin typeface="Times New Roman" panose="02020603050405020304" pitchFamily="18" charset="0"/>
                          <a:cs typeface="Times New Roman" panose="02020603050405020304" pitchFamily="18" charset="0"/>
                        </a:rPr>
                        <a:t>Moderate hypercalcemia</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13.6</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443</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endParaRPr lang="en-US" sz="1800" b="1" dirty="0" smtClean="0">
                        <a:solidFill>
                          <a:schemeClr val="bg2"/>
                        </a:solidFill>
                        <a:latin typeface="Times New Roman" panose="02020603050405020304" pitchFamily="18" charset="0"/>
                        <a:cs typeface="Times New Roman" panose="02020603050405020304" pitchFamily="18" charset="0"/>
                      </a:endParaRPr>
                    </a:p>
                    <a:p>
                      <a:r>
                        <a:rPr lang="en-US" sz="1800" b="1" dirty="0" smtClean="0">
                          <a:solidFill>
                            <a:schemeClr val="bg2"/>
                          </a:solidFill>
                          <a:latin typeface="Times New Roman" panose="02020603050405020304" pitchFamily="18" charset="0"/>
                          <a:cs typeface="Times New Roman" panose="02020603050405020304" pitchFamily="18" charset="0"/>
                        </a:rPr>
                        <a:t>MTC</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p.Cys634Tyr	</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-Unknown primary location</a:t>
                      </a:r>
                    </a:p>
                    <a:p>
                      <a:r>
                        <a:rPr lang="en-US" sz="1800" b="1" dirty="0" smtClean="0">
                          <a:solidFill>
                            <a:schemeClr val="bg2"/>
                          </a:solidFill>
                          <a:latin typeface="Times New Roman" panose="02020603050405020304" pitchFamily="18" charset="0"/>
                          <a:cs typeface="Times New Roman" panose="02020603050405020304" pitchFamily="18" charset="0"/>
                        </a:rPr>
                        <a:t>-Bone metastasis</a:t>
                      </a:r>
                    </a:p>
                    <a:p>
                      <a:r>
                        <a:rPr lang="en-US" sz="1800" b="1" dirty="0" smtClean="0">
                          <a:solidFill>
                            <a:schemeClr val="bg2"/>
                          </a:solidFill>
                          <a:latin typeface="Times New Roman" panose="02020603050405020304" pitchFamily="18" charset="0"/>
                          <a:cs typeface="Times New Roman" panose="02020603050405020304" pitchFamily="18" charset="0"/>
                        </a:rPr>
                        <a:t>-No MEN2 FMHX</a:t>
                      </a: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imes New Roman" panose="02020603050405020304" pitchFamily="18" charset="0"/>
                          <a:cs typeface="Times New Roman" panose="02020603050405020304" pitchFamily="18" charset="0"/>
                        </a:rPr>
                        <a:t>Jenkins, et al., 1997</a:t>
                      </a:r>
                      <a:endParaRPr lang="en-US" sz="1800" b="1"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05307950"/>
                  </a:ext>
                </a:extLst>
              </a:tr>
              <a:tr h="12876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imes New Roman" panose="02020603050405020304" pitchFamily="18" charset="0"/>
                          <a:cs typeface="Times New Roman" panose="02020603050405020304" pitchFamily="18" charset="0"/>
                        </a:rPr>
                        <a:t>Male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smtClean="0">
                        <a:solidFill>
                          <a:schemeClr val="bg2"/>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imes New Roman" panose="02020603050405020304" pitchFamily="18" charset="0"/>
                          <a:cs typeface="Times New Roman" panose="02020603050405020304" pitchFamily="18" charset="0"/>
                        </a:rPr>
                        <a:t>49yr</a:t>
                      </a: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Severe hypercalcemia </a:t>
                      </a:r>
                      <a:r>
                        <a:rPr lang="en-US" sz="1800" b="1" dirty="0" err="1" smtClean="0">
                          <a:solidFill>
                            <a:schemeClr val="bg2"/>
                          </a:solidFill>
                          <a:latin typeface="Times New Roman" panose="02020603050405020304" pitchFamily="18" charset="0"/>
                          <a:cs typeface="Times New Roman" panose="02020603050405020304" pitchFamily="18" charset="0"/>
                        </a:rPr>
                        <a:t>Osteitis</a:t>
                      </a:r>
                      <a:r>
                        <a:rPr lang="en-US" sz="1800" b="1" dirty="0" smtClean="0">
                          <a:solidFill>
                            <a:schemeClr val="bg2"/>
                          </a:solidFill>
                          <a:latin typeface="Times New Roman" panose="02020603050405020304" pitchFamily="18" charset="0"/>
                          <a:cs typeface="Times New Roman" panose="02020603050405020304" pitchFamily="18" charset="0"/>
                        </a:rPr>
                        <a:t> </a:t>
                      </a:r>
                      <a:r>
                        <a:rPr lang="en-US" sz="1800" b="1" dirty="0" err="1" smtClean="0">
                          <a:solidFill>
                            <a:schemeClr val="bg2"/>
                          </a:solidFill>
                          <a:latin typeface="Times New Roman" panose="02020603050405020304" pitchFamily="18" charset="0"/>
                          <a:cs typeface="Times New Roman" panose="02020603050405020304" pitchFamily="18" charset="0"/>
                        </a:rPr>
                        <a:t>fibrosa</a:t>
                      </a:r>
                      <a:r>
                        <a:rPr lang="en-US" sz="1800" b="1" dirty="0" smtClean="0">
                          <a:solidFill>
                            <a:schemeClr val="bg2"/>
                          </a:solidFill>
                          <a:latin typeface="Times New Roman" panose="02020603050405020304" pitchFamily="18" charset="0"/>
                          <a:cs typeface="Times New Roman" panose="02020603050405020304" pitchFamily="18" charset="0"/>
                        </a:rPr>
                        <a:t> </a:t>
                      </a:r>
                      <a:r>
                        <a:rPr lang="en-US" sz="1800" b="1" dirty="0" err="1" smtClean="0">
                          <a:solidFill>
                            <a:schemeClr val="bg2"/>
                          </a:solidFill>
                          <a:latin typeface="Times New Roman" panose="02020603050405020304" pitchFamily="18" charset="0"/>
                          <a:cs typeface="Times New Roman" panose="02020603050405020304" pitchFamily="18" charset="0"/>
                        </a:rPr>
                        <a:t>cystica</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15.1</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1399</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MTC</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-No</a:t>
                      </a:r>
                      <a:r>
                        <a:rPr lang="en-US" sz="1800" b="1" baseline="0" dirty="0" smtClean="0">
                          <a:solidFill>
                            <a:schemeClr val="bg2"/>
                          </a:solidFill>
                          <a:latin typeface="Times New Roman" panose="02020603050405020304" pitchFamily="18" charset="0"/>
                          <a:cs typeface="Times New Roman" panose="02020603050405020304" pitchFamily="18" charset="0"/>
                        </a:rPr>
                        <a:t> </a:t>
                      </a:r>
                      <a:r>
                        <a:rPr lang="en-US" sz="1800" b="1" dirty="0" smtClean="0">
                          <a:solidFill>
                            <a:schemeClr val="bg2"/>
                          </a:solidFill>
                          <a:latin typeface="Times New Roman" panose="02020603050405020304" pitchFamily="18" charset="0"/>
                          <a:cs typeface="Times New Roman" panose="02020603050405020304" pitchFamily="18" charset="0"/>
                        </a:rPr>
                        <a:t>Unknown primary </a:t>
                      </a:r>
                    </a:p>
                    <a:p>
                      <a:r>
                        <a:rPr lang="en-US" sz="1800" b="1" dirty="0" smtClean="0">
                          <a:solidFill>
                            <a:schemeClr val="bg2"/>
                          </a:solidFill>
                          <a:latin typeface="Times New Roman" panose="02020603050405020304" pitchFamily="18" charset="0"/>
                          <a:cs typeface="Times New Roman" panose="02020603050405020304" pitchFamily="18" charset="0"/>
                        </a:rPr>
                        <a:t>location of PC</a:t>
                      </a:r>
                    </a:p>
                    <a:p>
                      <a:r>
                        <a:rPr lang="en-US" sz="1800" b="1" dirty="0" smtClean="0">
                          <a:solidFill>
                            <a:schemeClr val="bg2"/>
                          </a:solidFill>
                          <a:latin typeface="Times New Roman" panose="02020603050405020304" pitchFamily="18" charset="0"/>
                          <a:cs typeface="Times New Roman" panose="02020603050405020304" pitchFamily="18" charset="0"/>
                        </a:rPr>
                        <a:t>-Lung metastasis</a:t>
                      </a:r>
                    </a:p>
                    <a:p>
                      <a:r>
                        <a:rPr lang="en-US" sz="1800" b="1" dirty="0" smtClean="0">
                          <a:solidFill>
                            <a:schemeClr val="bg2"/>
                          </a:solidFill>
                          <a:latin typeface="Times New Roman" panose="02020603050405020304" pitchFamily="18" charset="0"/>
                          <a:cs typeface="Times New Roman" panose="02020603050405020304" pitchFamily="18" charset="0"/>
                        </a:rPr>
                        <a:t>-Son : </a:t>
                      </a:r>
                      <a:r>
                        <a:rPr lang="en-US" sz="1800" b="1" dirty="0" err="1" smtClean="0">
                          <a:solidFill>
                            <a:schemeClr val="bg2"/>
                          </a:solidFill>
                          <a:latin typeface="Times New Roman" panose="02020603050405020304" pitchFamily="18" charset="0"/>
                          <a:cs typeface="Times New Roman" panose="02020603050405020304" pitchFamily="18" charset="0"/>
                        </a:rPr>
                        <a:t>pHPT</a:t>
                      </a:r>
                      <a:endParaRPr lang="en-US" sz="1800" b="1" dirty="0" smtClean="0">
                        <a:solidFill>
                          <a:schemeClr val="bg2"/>
                        </a:solidFill>
                        <a:latin typeface="Times New Roman" panose="02020603050405020304" pitchFamily="18" charset="0"/>
                        <a:cs typeface="Times New Roman" panose="02020603050405020304" pitchFamily="18" charset="0"/>
                      </a:endParaRP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imes New Roman" panose="02020603050405020304" pitchFamily="18" charset="0"/>
                          <a:cs typeface="Times New Roman" panose="02020603050405020304" pitchFamily="18" charset="0"/>
                        </a:rPr>
                        <a:t>Alfaro, et al., 2002</a:t>
                      </a:r>
                      <a:endParaRPr lang="en-US" sz="1800" b="1"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93902487"/>
                  </a:ext>
                </a:extLst>
              </a:tr>
              <a:tr h="1309399">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Male</a:t>
                      </a:r>
                    </a:p>
                    <a:p>
                      <a:endParaRPr lang="en-US" sz="1800" b="1" dirty="0" smtClean="0">
                        <a:solidFill>
                          <a:schemeClr val="bg2"/>
                        </a:solidFill>
                        <a:latin typeface="Times New Roman" panose="02020603050405020304" pitchFamily="18" charset="0"/>
                        <a:cs typeface="Times New Roman" panose="02020603050405020304" pitchFamily="18" charset="0"/>
                      </a:endParaRPr>
                    </a:p>
                    <a:p>
                      <a:r>
                        <a:rPr lang="en-US" sz="1800" b="1" dirty="0" smtClean="0">
                          <a:solidFill>
                            <a:schemeClr val="bg2"/>
                          </a:solidFill>
                          <a:latin typeface="Times New Roman" panose="02020603050405020304" pitchFamily="18" charset="0"/>
                          <a:cs typeface="Times New Roman" panose="02020603050405020304" pitchFamily="18" charset="0"/>
                        </a:rPr>
                        <a:t>54yr</a:t>
                      </a: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Asymptomatic</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9.2</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bg2"/>
                          </a:solidFill>
                          <a:latin typeface="Times New Roman" panose="02020603050405020304" pitchFamily="18" charset="0"/>
                          <a:cs typeface="Times New Roman" panose="02020603050405020304" pitchFamily="18" charset="0"/>
                        </a:rPr>
                        <a:t>57</a:t>
                      </a:r>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800" b="1" dirty="0" err="1" smtClean="0">
                          <a:solidFill>
                            <a:schemeClr val="bg2"/>
                          </a:solidFill>
                          <a:latin typeface="Times New Roman" panose="02020603050405020304" pitchFamily="18" charset="0"/>
                          <a:cs typeface="Times New Roman" panose="02020603050405020304" pitchFamily="18" charset="0"/>
                        </a:rPr>
                        <a:t>Pheo</a:t>
                      </a:r>
                      <a:endParaRPr lang="en-US" sz="1800" b="1" dirty="0" smtClean="0">
                        <a:solidFill>
                          <a:schemeClr val="bg2"/>
                        </a:solidFill>
                        <a:latin typeface="Times New Roman" panose="02020603050405020304" pitchFamily="18" charset="0"/>
                        <a:cs typeface="Times New Roman" panose="02020603050405020304" pitchFamily="18" charset="0"/>
                      </a:endParaRPr>
                    </a:p>
                    <a:p>
                      <a:endParaRPr lang="en-US" sz="1800" b="1" dirty="0" smtClean="0">
                        <a:solidFill>
                          <a:schemeClr val="bg2"/>
                        </a:solidFill>
                        <a:latin typeface="Times New Roman" panose="02020603050405020304" pitchFamily="18" charset="0"/>
                        <a:cs typeface="Times New Roman" panose="02020603050405020304" pitchFamily="18" charset="0"/>
                      </a:endParaRPr>
                    </a:p>
                    <a:p>
                      <a:endParaRPr lang="en-US" sz="1800" b="1" dirty="0" smtClean="0">
                        <a:solidFill>
                          <a:schemeClr val="bg2"/>
                        </a:solidFill>
                        <a:latin typeface="Times New Roman" panose="02020603050405020304" pitchFamily="18" charset="0"/>
                        <a:cs typeface="Times New Roman" panose="02020603050405020304" pitchFamily="18" charset="0"/>
                      </a:endParaRP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imes New Roman" panose="02020603050405020304" pitchFamily="18" charset="0"/>
                          <a:cs typeface="Times New Roman" panose="02020603050405020304" pitchFamily="18" charset="0"/>
                        </a:rPr>
                        <a:t>p.Cys618Arg	</a:t>
                      </a: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imes New Roman" panose="02020603050405020304" pitchFamily="18" charset="0"/>
                          <a:cs typeface="Times New Roman" panose="02020603050405020304" pitchFamily="18" charset="0"/>
                        </a:rPr>
                        <a:t>-Uniglandular PC</a:t>
                      </a:r>
                    </a:p>
                    <a:p>
                      <a:r>
                        <a:rPr lang="en-US" sz="1800" b="1" dirty="0" smtClean="0">
                          <a:solidFill>
                            <a:schemeClr val="bg2"/>
                          </a:solidFill>
                          <a:latin typeface="Times New Roman" panose="02020603050405020304" pitchFamily="18" charset="0"/>
                          <a:cs typeface="Times New Roman" panose="02020603050405020304" pitchFamily="18" charset="0"/>
                        </a:rPr>
                        <a:t>-cervical LN metastasis</a:t>
                      </a:r>
                    </a:p>
                    <a:p>
                      <a:r>
                        <a:rPr lang="en-US" sz="1800" b="1" dirty="0" smtClean="0">
                          <a:solidFill>
                            <a:schemeClr val="bg2"/>
                          </a:solidFill>
                          <a:latin typeface="Times New Roman" panose="02020603050405020304" pitchFamily="18" charset="0"/>
                          <a:cs typeface="Times New Roman" panose="02020603050405020304" pitchFamily="18" charset="0"/>
                        </a:rPr>
                        <a:t>-</a:t>
                      </a:r>
                      <a:r>
                        <a:rPr lang="en-US" sz="1800" b="1" dirty="0" err="1" smtClean="0">
                          <a:solidFill>
                            <a:schemeClr val="bg2"/>
                          </a:solidFill>
                          <a:latin typeface="Times New Roman" panose="02020603050405020304" pitchFamily="18" charset="0"/>
                          <a:cs typeface="Times New Roman" panose="02020603050405020304" pitchFamily="18" charset="0"/>
                        </a:rPr>
                        <a:t>Fmhx</a:t>
                      </a:r>
                      <a:r>
                        <a:rPr lang="en-US" sz="1800" b="1" dirty="0" smtClean="0">
                          <a:solidFill>
                            <a:schemeClr val="bg2"/>
                          </a:solidFill>
                          <a:latin typeface="Times New Roman" panose="02020603050405020304" pitchFamily="18" charset="0"/>
                          <a:cs typeface="Times New Roman" panose="02020603050405020304" pitchFamily="18" charset="0"/>
                        </a:rPr>
                        <a:t>: MEN2</a:t>
                      </a:r>
                    </a:p>
                    <a:p>
                      <a:endParaRPr lang="en-US" sz="1800" b="1"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imes New Roman" panose="02020603050405020304" pitchFamily="18" charset="0"/>
                          <a:cs typeface="Times New Roman" panose="02020603050405020304" pitchFamily="18" charset="0"/>
                        </a:rPr>
                        <a:t>Posada‐Gonzalez, et al., 2014</a:t>
                      </a:r>
                      <a:endParaRPr lang="en-US" sz="1800" b="1"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4796686"/>
                  </a:ext>
                </a:extLst>
              </a:tr>
            </a:tbl>
          </a:graphicData>
        </a:graphic>
      </p:graphicFrame>
    </p:spTree>
    <p:extLst>
      <p:ext uri="{BB962C8B-B14F-4D97-AF65-F5344CB8AC3E}">
        <p14:creationId xmlns:p14="http://schemas.microsoft.com/office/powerpoint/2010/main" val="18727539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0" y="1436914"/>
            <a:ext cx="11887199" cy="5225142"/>
          </a:xfrm>
        </p:spPr>
        <p:txBody>
          <a:bodyPr>
            <a:normAutofit/>
          </a:bodyPr>
          <a:lstStyle/>
          <a:p>
            <a:pPr marL="0" indent="0">
              <a:buNone/>
            </a:pPr>
            <a:r>
              <a:rPr lang="en-US" dirty="0"/>
              <a:t/>
            </a:r>
            <a:br>
              <a:rPr lang="en-US" dirty="0"/>
            </a:br>
            <a:endParaRPr lang="en-US" dirty="0"/>
          </a:p>
        </p:txBody>
      </p:sp>
      <p:pic>
        <p:nvPicPr>
          <p:cNvPr id="2" name="Picture 1"/>
          <p:cNvPicPr>
            <a:picLocks noChangeAspect="1"/>
          </p:cNvPicPr>
          <p:nvPr/>
        </p:nvPicPr>
        <p:blipFill>
          <a:blip r:embed="rId2"/>
          <a:stretch>
            <a:fillRect/>
          </a:stretch>
        </p:blipFill>
        <p:spPr>
          <a:xfrm>
            <a:off x="462506" y="1436914"/>
            <a:ext cx="10962186" cy="215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62506" y="4200758"/>
            <a:ext cx="11535530"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J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J</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Alfaro, C Lamas, J Estrada, T Lucas, Division of Endocrinology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Nutrition,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Clínica</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Puerta</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de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Hierro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Madrid, </a:t>
            </a:r>
            <a:r>
              <a:rPr kumimoji="0" 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Spain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Correspondence to: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Dr</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José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Joaquín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Alfaro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Martínez</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Servicio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Endocrinología</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y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Nutrición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Clínica</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Puerta</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de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Hierro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 San Martín 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Accepted </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24 July </a:t>
            </a:r>
            <a:r>
              <a:rPr kumimoji="0" 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2001</a:t>
            </a:r>
          </a:p>
        </p:txBody>
      </p:sp>
    </p:spTree>
    <p:extLst>
      <p:ext uri="{BB962C8B-B14F-4D97-AF65-F5344CB8AC3E}">
        <p14:creationId xmlns:p14="http://schemas.microsoft.com/office/powerpoint/2010/main" val="22839909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332604" y="269837"/>
            <a:ext cx="11554595" cy="6366489"/>
          </a:xfrm>
        </p:spPr>
        <p:txBody>
          <a:bodyPr>
            <a:normAutofit fontScale="92500" lnSpcReduction="20000"/>
          </a:bodyPr>
          <a:lstStyle/>
          <a:p>
            <a:pPr marL="0" indent="0">
              <a:buNone/>
            </a:pPr>
            <a:r>
              <a:rPr lang="en-US" dirty="0">
                <a:solidFill>
                  <a:srgbClr val="FFFF00"/>
                </a:solidFill>
              </a:rPr>
              <a:t>CASE </a:t>
            </a:r>
            <a:r>
              <a:rPr lang="en-US" dirty="0" smtClean="0">
                <a:solidFill>
                  <a:srgbClr val="FFFF00"/>
                </a:solidFill>
              </a:rPr>
              <a:t>REPORT</a:t>
            </a:r>
          </a:p>
          <a:p>
            <a:pPr marL="0" indent="0">
              <a:buNone/>
            </a:pPr>
            <a:endParaRPr lang="en-US" dirty="0">
              <a:solidFill>
                <a:srgbClr val="FFFF00"/>
              </a:solidFill>
            </a:endParaRPr>
          </a:p>
          <a:p>
            <a:pPr marL="0" indent="0">
              <a:buNone/>
            </a:pPr>
            <a:r>
              <a:rPr lang="en-US" sz="2600" dirty="0"/>
              <a:t>A 49 </a:t>
            </a:r>
            <a:r>
              <a:rPr lang="en-US" sz="2600" dirty="0" smtClean="0"/>
              <a:t>y/o man </a:t>
            </a:r>
            <a:r>
              <a:rPr lang="en-US" sz="2600" dirty="0"/>
              <a:t>was admitted because of </a:t>
            </a:r>
            <a:r>
              <a:rPr lang="en-US" sz="2600" dirty="0" smtClean="0"/>
              <a:t>Acute MI.</a:t>
            </a:r>
            <a:endParaRPr lang="en-US" sz="2600" dirty="0"/>
          </a:p>
          <a:p>
            <a:pPr marL="0" indent="0">
              <a:buNone/>
            </a:pPr>
            <a:r>
              <a:rPr lang="en-US" sz="2600" dirty="0" smtClean="0"/>
              <a:t>Total </a:t>
            </a:r>
            <a:r>
              <a:rPr lang="en-US" sz="2600" dirty="0"/>
              <a:t>calcium was 3.6 </a:t>
            </a:r>
            <a:r>
              <a:rPr lang="en-US" sz="2600" dirty="0" err="1"/>
              <a:t>mmol</a:t>
            </a:r>
            <a:r>
              <a:rPr lang="en-US" sz="2600" dirty="0"/>
              <a:t>/l</a:t>
            </a:r>
          </a:p>
          <a:p>
            <a:pPr marL="0" indent="0">
              <a:buNone/>
            </a:pPr>
            <a:r>
              <a:rPr lang="en-US" sz="2600" dirty="0" smtClean="0"/>
              <a:t>Phosphorus </a:t>
            </a:r>
            <a:r>
              <a:rPr lang="en-US" sz="2600" dirty="0"/>
              <a:t>0.58 </a:t>
            </a:r>
            <a:r>
              <a:rPr lang="en-US" sz="2600" dirty="0" err="1"/>
              <a:t>mmol</a:t>
            </a:r>
            <a:r>
              <a:rPr lang="en-US" sz="2600" dirty="0"/>
              <a:t>/l</a:t>
            </a:r>
          </a:p>
          <a:p>
            <a:pPr marL="0" indent="0">
              <a:buNone/>
            </a:pPr>
            <a:r>
              <a:rPr lang="en-US" sz="2600" dirty="0" smtClean="0"/>
              <a:t>Intact </a:t>
            </a:r>
            <a:r>
              <a:rPr lang="en-US" sz="2600" dirty="0"/>
              <a:t>PTH 370 ng/l </a:t>
            </a:r>
            <a:endParaRPr lang="en-US" sz="2600" dirty="0" smtClean="0"/>
          </a:p>
          <a:p>
            <a:pPr marL="0" indent="0">
              <a:buNone/>
            </a:pPr>
            <a:r>
              <a:rPr lang="en-US" sz="2600" dirty="0" err="1" smtClean="0"/>
              <a:t>Dx</a:t>
            </a:r>
            <a:r>
              <a:rPr lang="en-US" sz="2600" dirty="0" smtClean="0"/>
              <a:t>: PHPT</a:t>
            </a:r>
          </a:p>
          <a:p>
            <a:pPr marL="0" indent="0">
              <a:buNone/>
            </a:pPr>
            <a:endParaRPr lang="en-US" sz="2600" dirty="0"/>
          </a:p>
          <a:p>
            <a:pPr marL="0" indent="0">
              <a:buNone/>
            </a:pPr>
            <a:r>
              <a:rPr lang="en-US" sz="2600" dirty="0" err="1" smtClean="0"/>
              <a:t>Sono</a:t>
            </a:r>
            <a:r>
              <a:rPr lang="en-US" sz="2600" dirty="0" smtClean="0"/>
              <a:t>: compatible </a:t>
            </a:r>
            <a:r>
              <a:rPr lang="en-US" sz="2600" dirty="0"/>
              <a:t>with a parathyroid adenoma </a:t>
            </a:r>
          </a:p>
          <a:p>
            <a:pPr marL="0" indent="0">
              <a:buNone/>
            </a:pPr>
            <a:r>
              <a:rPr lang="en-US" sz="2600" dirty="0" smtClean="0"/>
              <a:t>Neck </a:t>
            </a:r>
            <a:r>
              <a:rPr lang="en-US" sz="2600" dirty="0"/>
              <a:t>exploration </a:t>
            </a:r>
            <a:r>
              <a:rPr lang="en-US" sz="2600" dirty="0" smtClean="0"/>
              <a:t>: left </a:t>
            </a:r>
            <a:r>
              <a:rPr lang="en-US" sz="2600" dirty="0"/>
              <a:t>upper parathyroid gland was removed</a:t>
            </a:r>
          </a:p>
          <a:p>
            <a:pPr marL="0" indent="0">
              <a:buNone/>
            </a:pPr>
            <a:r>
              <a:rPr lang="en-US" sz="2600" dirty="0"/>
              <a:t>pathological study </a:t>
            </a:r>
            <a:r>
              <a:rPr lang="en-US" sz="2600" dirty="0" smtClean="0"/>
              <a:t>: 12.5 </a:t>
            </a:r>
            <a:r>
              <a:rPr lang="en-US" sz="2600" dirty="0"/>
              <a:t>g parathyroid adenoma</a:t>
            </a:r>
            <a:r>
              <a:rPr lang="en-US" sz="2600" dirty="0" smtClean="0"/>
              <a:t>.</a:t>
            </a:r>
          </a:p>
          <a:p>
            <a:pPr marL="0" indent="0">
              <a:buNone/>
            </a:pPr>
            <a:endParaRPr lang="en-US" sz="2600" dirty="0"/>
          </a:p>
          <a:p>
            <a:pPr marL="0" indent="0">
              <a:buNone/>
            </a:pPr>
            <a:r>
              <a:rPr lang="en-US" sz="2600" u="sng" dirty="0" smtClean="0"/>
              <a:t>After surgery: </a:t>
            </a:r>
          </a:p>
          <a:p>
            <a:pPr marL="0" indent="0">
              <a:buNone/>
            </a:pPr>
            <a:r>
              <a:rPr lang="en-US" sz="2600" dirty="0" smtClean="0"/>
              <a:t> Calcium was </a:t>
            </a:r>
            <a:r>
              <a:rPr lang="en-US" sz="2600" dirty="0"/>
              <a:t>2.67 </a:t>
            </a:r>
            <a:r>
              <a:rPr lang="en-US" sz="2600" dirty="0" err="1"/>
              <a:t>mmol</a:t>
            </a:r>
            <a:r>
              <a:rPr lang="en-US" sz="2600" dirty="0"/>
              <a:t>/l </a:t>
            </a:r>
            <a:endParaRPr lang="en-US" sz="2600" dirty="0" smtClean="0"/>
          </a:p>
          <a:p>
            <a:pPr marL="0" indent="0">
              <a:buNone/>
            </a:pPr>
            <a:r>
              <a:rPr lang="en-US" sz="2600" dirty="0" smtClean="0"/>
              <a:t> </a:t>
            </a:r>
            <a:r>
              <a:rPr lang="en-US" sz="2600" dirty="0"/>
              <a:t>PTH 118 ng/l.</a:t>
            </a:r>
          </a:p>
          <a:p>
            <a:pPr marL="0" indent="0">
              <a:buNone/>
            </a:pPr>
            <a:endParaRPr lang="en-US" dirty="0"/>
          </a:p>
        </p:txBody>
      </p:sp>
    </p:spTree>
    <p:extLst>
      <p:ext uri="{BB962C8B-B14F-4D97-AF65-F5344CB8AC3E}">
        <p14:creationId xmlns:p14="http://schemas.microsoft.com/office/powerpoint/2010/main" val="19180782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207818" y="269837"/>
            <a:ext cx="11679381" cy="6366489"/>
          </a:xfrm>
        </p:spPr>
        <p:txBody>
          <a:bodyPr>
            <a:normAutofit fontScale="92500" lnSpcReduction="20000"/>
          </a:bodyPr>
          <a:lstStyle/>
          <a:p>
            <a:pPr marL="0" indent="0">
              <a:buNone/>
            </a:pPr>
            <a:r>
              <a:rPr lang="en-US" sz="2600" dirty="0" smtClean="0"/>
              <a:t>12 </a:t>
            </a:r>
            <a:r>
              <a:rPr lang="en-US" sz="2600" dirty="0"/>
              <a:t>months after surgery </a:t>
            </a:r>
            <a:r>
              <a:rPr lang="en-US" sz="2600" dirty="0" smtClean="0"/>
              <a:t> repeat </a:t>
            </a:r>
            <a:r>
              <a:rPr lang="en-US" sz="2600" dirty="0"/>
              <a:t>cervical surgery for a thyroid nodule casually found in an </a:t>
            </a:r>
            <a:r>
              <a:rPr lang="en-US" sz="2600" dirty="0" err="1" smtClean="0"/>
              <a:t>sono</a:t>
            </a:r>
            <a:endParaRPr lang="en-US" sz="2600" dirty="0" smtClean="0"/>
          </a:p>
          <a:p>
            <a:pPr marL="0" indent="0">
              <a:buNone/>
            </a:pPr>
            <a:r>
              <a:rPr lang="en-US" sz="2600" dirty="0" smtClean="0"/>
              <a:t>No </a:t>
            </a:r>
            <a:r>
              <a:rPr lang="en-US" sz="2600" dirty="0"/>
              <a:t>pathological parathyroid tissue was found and a </a:t>
            </a:r>
            <a:r>
              <a:rPr lang="en-US" sz="2600" u="sng" dirty="0"/>
              <a:t>right </a:t>
            </a:r>
            <a:r>
              <a:rPr lang="en-US" sz="2600" u="sng" dirty="0" err="1"/>
              <a:t>hemithyroidectomy</a:t>
            </a:r>
            <a:r>
              <a:rPr lang="en-US" sz="2600" u="sng" dirty="0"/>
              <a:t> </a:t>
            </a:r>
            <a:r>
              <a:rPr lang="en-US" sz="2600" dirty="0"/>
              <a:t>was performed. </a:t>
            </a:r>
          </a:p>
          <a:p>
            <a:pPr marL="0" indent="0">
              <a:buNone/>
            </a:pPr>
            <a:r>
              <a:rPr lang="en-US" sz="2600" dirty="0" smtClean="0"/>
              <a:t>Pathology: Medullary </a:t>
            </a:r>
            <a:r>
              <a:rPr lang="en-US" sz="2600" dirty="0"/>
              <a:t>carcinoma </a:t>
            </a:r>
            <a:r>
              <a:rPr lang="en-US" sz="2600" dirty="0" smtClean="0"/>
              <a:t>&amp; Thyroidectomy </a:t>
            </a:r>
            <a:r>
              <a:rPr lang="en-US" sz="2600" dirty="0"/>
              <a:t>was completed</a:t>
            </a:r>
            <a:r>
              <a:rPr lang="en-US" sz="2600" dirty="0" smtClean="0"/>
              <a:t>.</a:t>
            </a:r>
          </a:p>
          <a:p>
            <a:pPr marL="0" indent="0">
              <a:buNone/>
            </a:pPr>
            <a:endParaRPr lang="en-US" sz="2600" dirty="0"/>
          </a:p>
          <a:p>
            <a:pPr marL="0" indent="0">
              <a:buNone/>
            </a:pPr>
            <a:r>
              <a:rPr lang="en-US" sz="2600" dirty="0" err="1" smtClean="0">
                <a:solidFill>
                  <a:srgbClr val="FFFF00"/>
                </a:solidFill>
              </a:rPr>
              <a:t>Dx</a:t>
            </a:r>
            <a:r>
              <a:rPr lang="en-US" sz="2600" dirty="0" smtClean="0">
                <a:solidFill>
                  <a:srgbClr val="FFFF00"/>
                </a:solidFill>
              </a:rPr>
              <a:t>: MEN-2A</a:t>
            </a:r>
            <a:r>
              <a:rPr lang="en-US" sz="2600" dirty="0">
                <a:solidFill>
                  <a:srgbClr val="FFFF00"/>
                </a:solidFill>
              </a:rPr>
              <a:t>. </a:t>
            </a:r>
            <a:endParaRPr lang="en-US" sz="2600" dirty="0" smtClean="0">
              <a:solidFill>
                <a:srgbClr val="FFFF00"/>
              </a:solidFill>
            </a:endParaRPr>
          </a:p>
          <a:p>
            <a:pPr marL="0" indent="0">
              <a:buNone/>
            </a:pPr>
            <a:endParaRPr lang="en-US" sz="2600" dirty="0" smtClean="0"/>
          </a:p>
          <a:p>
            <a:pPr marL="0" indent="0">
              <a:buNone/>
            </a:pPr>
            <a:r>
              <a:rPr lang="en-US" sz="2600" dirty="0" smtClean="0"/>
              <a:t>Calcitonin =  </a:t>
            </a:r>
            <a:r>
              <a:rPr lang="en-US" sz="2600" dirty="0"/>
              <a:t>75.8 ng/l (</a:t>
            </a:r>
            <a:r>
              <a:rPr lang="en-US" sz="2600" dirty="0" smtClean="0"/>
              <a:t>normal 23–71</a:t>
            </a:r>
            <a:r>
              <a:rPr lang="en-US" sz="2600" dirty="0"/>
              <a:t>) after </a:t>
            </a:r>
            <a:r>
              <a:rPr lang="en-US" sz="2600" dirty="0" err="1" smtClean="0"/>
              <a:t>sx</a:t>
            </a:r>
            <a:r>
              <a:rPr lang="en-US" sz="2600" dirty="0" smtClean="0"/>
              <a:t> &amp; 57 </a:t>
            </a:r>
            <a:r>
              <a:rPr lang="en-US" sz="2600" dirty="0"/>
              <a:t>ng/l 17 months later. </a:t>
            </a:r>
          </a:p>
          <a:p>
            <a:pPr marL="0" indent="0">
              <a:buNone/>
            </a:pPr>
            <a:r>
              <a:rPr lang="en-US" sz="2600" dirty="0" err="1"/>
              <a:t>Metanephrines</a:t>
            </a:r>
            <a:r>
              <a:rPr lang="en-US" sz="2600" dirty="0"/>
              <a:t> </a:t>
            </a:r>
            <a:r>
              <a:rPr lang="en-US" sz="2600" dirty="0" smtClean="0"/>
              <a:t>&amp; VMA = </a:t>
            </a:r>
            <a:r>
              <a:rPr lang="en-US" sz="2600" dirty="0" err="1" smtClean="0"/>
              <a:t>nl</a:t>
            </a:r>
            <a:endParaRPr lang="en-US" sz="2600" dirty="0" smtClean="0"/>
          </a:p>
          <a:p>
            <a:pPr marL="0" indent="0">
              <a:buNone/>
            </a:pPr>
            <a:r>
              <a:rPr lang="en-US" sz="2600" dirty="0" smtClean="0"/>
              <a:t>Genetic </a:t>
            </a:r>
            <a:r>
              <a:rPr lang="en-US" sz="2600" dirty="0"/>
              <a:t>study </a:t>
            </a:r>
            <a:r>
              <a:rPr lang="en-US" sz="2600" u="sng" dirty="0"/>
              <a:t>did not </a:t>
            </a:r>
            <a:r>
              <a:rPr lang="en-US" sz="2600" dirty="0"/>
              <a:t>reveal any known mutation in the MEN-2A gene. </a:t>
            </a:r>
            <a:endParaRPr lang="en-US" sz="2600" dirty="0" smtClean="0"/>
          </a:p>
          <a:p>
            <a:pPr marL="0" indent="0">
              <a:buNone/>
            </a:pPr>
            <a:endParaRPr lang="en-US" sz="2600" dirty="0"/>
          </a:p>
          <a:p>
            <a:pPr marL="0" indent="0">
              <a:buNone/>
            </a:pPr>
            <a:r>
              <a:rPr lang="en-US" sz="2600" dirty="0"/>
              <a:t>The patient didn't have a known familial history of </a:t>
            </a:r>
            <a:r>
              <a:rPr lang="en-US" sz="2600" dirty="0" err="1"/>
              <a:t>hypercalcaemia</a:t>
            </a:r>
            <a:r>
              <a:rPr lang="en-US" sz="2600" dirty="0"/>
              <a:t> or any thyroid or adrenal </a:t>
            </a:r>
            <a:r>
              <a:rPr lang="en-US" sz="2600" dirty="0" smtClean="0"/>
              <a:t>neoplasia</a:t>
            </a:r>
          </a:p>
          <a:p>
            <a:pPr marL="0" indent="0">
              <a:buNone/>
            </a:pPr>
            <a:r>
              <a:rPr lang="en-US" sz="2600" dirty="0" smtClean="0"/>
              <a:t>after </a:t>
            </a:r>
            <a:r>
              <a:rPr lang="en-US" sz="2600" dirty="0"/>
              <a:t>this diagnosis his son was studied and a </a:t>
            </a:r>
            <a:r>
              <a:rPr lang="en-US" sz="2600" dirty="0" smtClean="0"/>
              <a:t>PHPT was </a:t>
            </a:r>
            <a:r>
              <a:rPr lang="en-US" sz="2600" dirty="0"/>
              <a:t>discovered. A subtotal </a:t>
            </a:r>
            <a:r>
              <a:rPr lang="en-US" sz="2600" dirty="0" err="1"/>
              <a:t>parathyroidectomy</a:t>
            </a:r>
            <a:r>
              <a:rPr lang="en-US" sz="2600" dirty="0"/>
              <a:t> and total prophylactic thyroidectomy were performed.</a:t>
            </a:r>
          </a:p>
          <a:p>
            <a:pPr marL="0" indent="0">
              <a:buNone/>
            </a:pPr>
            <a:r>
              <a:rPr lang="en-US" sz="2600" dirty="0"/>
              <a:t> Pathology of the thyroid showed hyperplasia of C cells.</a:t>
            </a:r>
          </a:p>
          <a:p>
            <a:endParaRPr lang="en-US" dirty="0"/>
          </a:p>
        </p:txBody>
      </p:sp>
    </p:spTree>
    <p:extLst>
      <p:ext uri="{BB962C8B-B14F-4D97-AF65-F5344CB8AC3E}">
        <p14:creationId xmlns:p14="http://schemas.microsoft.com/office/powerpoint/2010/main" val="29432126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332604" y="512618"/>
            <a:ext cx="11762414" cy="6149438"/>
          </a:xfrm>
        </p:spPr>
        <p:txBody>
          <a:bodyPr>
            <a:normAutofit/>
          </a:bodyPr>
          <a:lstStyle/>
          <a:p>
            <a:pPr marL="0" indent="0">
              <a:buNone/>
            </a:pPr>
            <a:r>
              <a:rPr lang="en-US" sz="2800" dirty="0" smtClean="0"/>
              <a:t>6 </a:t>
            </a:r>
            <a:r>
              <a:rPr lang="en-US" sz="2800" dirty="0"/>
              <a:t>years after </a:t>
            </a:r>
            <a:r>
              <a:rPr lang="en-US" sz="2800" dirty="0" smtClean="0"/>
              <a:t>initial </a:t>
            </a:r>
            <a:r>
              <a:rPr lang="en-US" sz="2800" dirty="0"/>
              <a:t>diagnosis, chest radiography showed multiple nodular </a:t>
            </a:r>
            <a:r>
              <a:rPr lang="en-US" sz="2800" dirty="0" smtClean="0"/>
              <a:t>images</a:t>
            </a:r>
          </a:p>
          <a:p>
            <a:pPr marL="0" indent="0">
              <a:buNone/>
            </a:pPr>
            <a:endParaRPr lang="en-US" sz="2800" dirty="0"/>
          </a:p>
          <a:p>
            <a:pPr marL="0" indent="0">
              <a:buNone/>
            </a:pPr>
            <a:r>
              <a:rPr lang="en-US" sz="2800" dirty="0" smtClean="0"/>
              <a:t>CEA = 9.4 </a:t>
            </a:r>
            <a:r>
              <a:rPr lang="en-US" sz="2800" dirty="0" err="1"/>
              <a:t>μg</a:t>
            </a:r>
            <a:r>
              <a:rPr lang="en-US" sz="2800" dirty="0"/>
              <a:t>/l (normal &lt;3) </a:t>
            </a:r>
            <a:r>
              <a:rPr lang="en-US" sz="2800" dirty="0" smtClean="0"/>
              <a:t>&amp; </a:t>
            </a:r>
            <a:r>
              <a:rPr lang="en-US" sz="2800" dirty="0"/>
              <a:t>calcitonin was </a:t>
            </a:r>
            <a:r>
              <a:rPr lang="en-US" sz="2800" dirty="0" smtClean="0"/>
              <a:t>undetectable.</a:t>
            </a:r>
          </a:p>
          <a:p>
            <a:pPr marL="0" indent="0">
              <a:buNone/>
            </a:pPr>
            <a:r>
              <a:rPr lang="en-US" sz="2800" dirty="0" err="1" smtClean="0"/>
              <a:t>Dx</a:t>
            </a:r>
            <a:r>
              <a:rPr lang="en-US" sz="2800" dirty="0" smtClean="0"/>
              <a:t>: metastatic MTC</a:t>
            </a:r>
          </a:p>
          <a:p>
            <a:pPr marL="0" indent="0">
              <a:buNone/>
            </a:pPr>
            <a:r>
              <a:rPr lang="en-US" sz="2800" dirty="0" smtClean="0"/>
              <a:t>No </a:t>
            </a:r>
            <a:r>
              <a:rPr lang="en-US" sz="2800" dirty="0"/>
              <a:t>additional treatment was administered</a:t>
            </a:r>
            <a:r>
              <a:rPr lang="en-US" sz="2800" dirty="0" smtClean="0"/>
              <a:t>.</a:t>
            </a:r>
          </a:p>
          <a:p>
            <a:pPr marL="0" indent="0">
              <a:buNone/>
            </a:pPr>
            <a:endParaRPr lang="en-US" sz="2800" dirty="0"/>
          </a:p>
          <a:p>
            <a:pPr marL="0" indent="0">
              <a:buNone/>
            </a:pPr>
            <a:r>
              <a:rPr lang="en-US" sz="2800" dirty="0"/>
              <a:t>Ten years after the initial </a:t>
            </a:r>
            <a:r>
              <a:rPr lang="en-US" sz="2800" dirty="0" smtClean="0"/>
              <a:t>diagnosis:</a:t>
            </a:r>
          </a:p>
          <a:p>
            <a:pPr marL="0" indent="0">
              <a:buNone/>
            </a:pPr>
            <a:r>
              <a:rPr lang="en-US" sz="2800" dirty="0" smtClean="0"/>
              <a:t>Ca = 3.77 </a:t>
            </a:r>
            <a:r>
              <a:rPr lang="en-US" sz="2800" dirty="0" err="1" smtClean="0"/>
              <a:t>mmol</a:t>
            </a:r>
            <a:r>
              <a:rPr lang="en-US" sz="2800" dirty="0" smtClean="0"/>
              <a:t>/l</a:t>
            </a:r>
          </a:p>
          <a:p>
            <a:pPr marL="0" indent="0">
              <a:buNone/>
            </a:pPr>
            <a:r>
              <a:rPr lang="en-US" sz="2800" dirty="0" smtClean="0"/>
              <a:t>P =  </a:t>
            </a:r>
            <a:r>
              <a:rPr lang="en-US" sz="2800" dirty="0"/>
              <a:t>0.84 </a:t>
            </a:r>
            <a:r>
              <a:rPr lang="en-US" sz="2800" dirty="0" err="1" smtClean="0"/>
              <a:t>mmol</a:t>
            </a:r>
            <a:r>
              <a:rPr lang="en-US" sz="2800" dirty="0" smtClean="0"/>
              <a:t>/l</a:t>
            </a:r>
          </a:p>
          <a:p>
            <a:pPr marL="0" indent="0">
              <a:buNone/>
            </a:pPr>
            <a:r>
              <a:rPr lang="en-US" sz="2800" dirty="0" smtClean="0"/>
              <a:t>PTH =1399 ng/l</a:t>
            </a:r>
          </a:p>
          <a:p>
            <a:pPr marL="0" indent="0">
              <a:buNone/>
            </a:pPr>
            <a:endParaRPr lang="en-US" dirty="0"/>
          </a:p>
          <a:p>
            <a:endParaRPr lang="en-US" dirty="0"/>
          </a:p>
        </p:txBody>
      </p:sp>
    </p:spTree>
    <p:extLst>
      <p:ext uri="{BB962C8B-B14F-4D97-AF65-F5344CB8AC3E}">
        <p14:creationId xmlns:p14="http://schemas.microsoft.com/office/powerpoint/2010/main" val="35121895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66256" y="269838"/>
            <a:ext cx="11928762" cy="6392218"/>
          </a:xfrm>
        </p:spPr>
        <p:txBody>
          <a:bodyPr>
            <a:normAutofit fontScale="92500" lnSpcReduction="20000"/>
          </a:bodyPr>
          <a:lstStyle/>
          <a:p>
            <a:pPr marL="0" indent="0">
              <a:buNone/>
            </a:pPr>
            <a:endParaRPr lang="en-US" dirty="0"/>
          </a:p>
          <a:p>
            <a:pPr marL="0" indent="0">
              <a:buNone/>
            </a:pPr>
            <a:r>
              <a:rPr lang="en-US" sz="2200" dirty="0"/>
              <a:t>The patient developed a severe </a:t>
            </a:r>
            <a:r>
              <a:rPr lang="en-US" sz="2200" dirty="0" err="1"/>
              <a:t>osteitis</a:t>
            </a:r>
            <a:r>
              <a:rPr lang="en-US" sz="2200" dirty="0"/>
              <a:t> </a:t>
            </a:r>
            <a:r>
              <a:rPr lang="en-US" sz="2200" dirty="0" err="1"/>
              <a:t>fibrosa</a:t>
            </a:r>
            <a:r>
              <a:rPr lang="en-US" sz="2200" dirty="0"/>
              <a:t> </a:t>
            </a:r>
            <a:r>
              <a:rPr lang="en-US" sz="2200" dirty="0" err="1"/>
              <a:t>cystica</a:t>
            </a:r>
            <a:r>
              <a:rPr lang="en-US" sz="2200" dirty="0"/>
              <a:t>. It was thought that this was caused by a growth of hidden parathyroid adenomatous or hyperplastic </a:t>
            </a:r>
            <a:r>
              <a:rPr lang="en-US" sz="2200" dirty="0" smtClean="0"/>
              <a:t>tissue</a:t>
            </a:r>
          </a:p>
          <a:p>
            <a:pPr marL="0" indent="0">
              <a:buNone/>
            </a:pPr>
            <a:endParaRPr lang="en-US" sz="2200" dirty="0" smtClean="0"/>
          </a:p>
          <a:p>
            <a:pPr marL="0" indent="0">
              <a:buNone/>
            </a:pPr>
            <a:r>
              <a:rPr lang="en-US" sz="2200" dirty="0" smtClean="0"/>
              <a:t>A</a:t>
            </a:r>
            <a:r>
              <a:rPr lang="en-US" sz="2200" dirty="0"/>
              <a:t> </a:t>
            </a:r>
            <a:r>
              <a:rPr lang="en-US" sz="2200" baseline="30000" dirty="0"/>
              <a:t>99m</a:t>
            </a:r>
            <a:r>
              <a:rPr lang="en-US" sz="2200" dirty="0"/>
              <a:t>Tc-sestamibi scan </a:t>
            </a:r>
            <a:r>
              <a:rPr lang="en-US" sz="2200" dirty="0" smtClean="0"/>
              <a:t>:  </a:t>
            </a:r>
            <a:r>
              <a:rPr lang="en-US" sz="2200" dirty="0" err="1"/>
              <a:t>mediastinic</a:t>
            </a:r>
            <a:r>
              <a:rPr lang="en-US" sz="2200" dirty="0"/>
              <a:t> activity compatible with an ectopic parathyroid gland. </a:t>
            </a:r>
            <a:endParaRPr lang="en-US" sz="2200" dirty="0" smtClean="0"/>
          </a:p>
          <a:p>
            <a:pPr marL="0" indent="0">
              <a:buNone/>
            </a:pPr>
            <a:r>
              <a:rPr lang="en-US" sz="2200" dirty="0" smtClean="0"/>
              <a:t>MRI: confirmed </a:t>
            </a:r>
            <a:r>
              <a:rPr lang="en-US" sz="2200" dirty="0"/>
              <a:t>this finding and showed an increase in the size of the pulmonary nodules. </a:t>
            </a:r>
            <a:endParaRPr lang="en-US" sz="2200" dirty="0" smtClean="0"/>
          </a:p>
          <a:p>
            <a:pPr marL="0" indent="0">
              <a:buNone/>
            </a:pPr>
            <a:endParaRPr lang="en-US" sz="2200" dirty="0"/>
          </a:p>
          <a:p>
            <a:pPr marL="0" indent="0">
              <a:buNone/>
            </a:pPr>
            <a:r>
              <a:rPr lang="en-US" sz="2200" dirty="0"/>
              <a:t>The patient underwent surgery again to remove the pathological parathyroid tissue and as much metastatic </a:t>
            </a:r>
            <a:r>
              <a:rPr lang="en-US" sz="2200" dirty="0" smtClean="0"/>
              <a:t>MTC tissue </a:t>
            </a:r>
            <a:r>
              <a:rPr lang="en-US" sz="2200" dirty="0"/>
              <a:t>as possible, at which time </a:t>
            </a:r>
            <a:r>
              <a:rPr lang="en-US" sz="2200" dirty="0" err="1"/>
              <a:t>mediastinic</a:t>
            </a:r>
            <a:r>
              <a:rPr lang="en-US" sz="2200" dirty="0"/>
              <a:t> fat was removed and seven pulmonary </a:t>
            </a:r>
            <a:r>
              <a:rPr lang="en-US" sz="2200" dirty="0" err="1"/>
              <a:t>segmentectomies</a:t>
            </a:r>
            <a:r>
              <a:rPr lang="en-US" sz="2200" dirty="0"/>
              <a:t> were performed. </a:t>
            </a:r>
          </a:p>
          <a:p>
            <a:pPr marL="0" indent="0">
              <a:buNone/>
            </a:pPr>
            <a:endParaRPr lang="en-US" sz="2200" dirty="0" smtClean="0"/>
          </a:p>
          <a:p>
            <a:pPr marL="0" indent="0">
              <a:buNone/>
            </a:pPr>
            <a:r>
              <a:rPr lang="en-US" sz="2200" dirty="0" smtClean="0"/>
              <a:t>A </a:t>
            </a:r>
            <a:r>
              <a:rPr lang="en-US" sz="2200" dirty="0"/>
              <a:t>meticulous pathological study of the </a:t>
            </a:r>
            <a:r>
              <a:rPr lang="en-US" sz="2200" dirty="0" err="1"/>
              <a:t>mediastinic</a:t>
            </a:r>
            <a:r>
              <a:rPr lang="en-US" sz="2200" dirty="0"/>
              <a:t> fat could not find any parathyroid tissue, but both an enlarged lymphatic node and the pulmonary lesions showed parathyroid carcinoma metastasis. </a:t>
            </a:r>
            <a:endParaRPr lang="en-US" sz="2200" dirty="0" smtClean="0"/>
          </a:p>
          <a:p>
            <a:pPr marL="0" indent="0">
              <a:buNone/>
            </a:pPr>
            <a:r>
              <a:rPr lang="en-US" sz="2200" dirty="0" smtClean="0"/>
              <a:t>Immunochemistry </a:t>
            </a:r>
            <a:r>
              <a:rPr lang="en-US" sz="2200" dirty="0"/>
              <a:t>was positive for PTH and negative for calcitonin in pulmonary samples. </a:t>
            </a:r>
            <a:endParaRPr lang="en-US" sz="2200" dirty="0" smtClean="0"/>
          </a:p>
          <a:p>
            <a:pPr marL="0" indent="0">
              <a:buNone/>
            </a:pPr>
            <a:r>
              <a:rPr lang="en-US" sz="2200" dirty="0" smtClean="0"/>
              <a:t>Postsurgical :</a:t>
            </a:r>
          </a:p>
          <a:p>
            <a:pPr marL="0" indent="0">
              <a:buNone/>
            </a:pPr>
            <a:r>
              <a:rPr lang="en-US" sz="2200" dirty="0" smtClean="0"/>
              <a:t>Calcium </a:t>
            </a:r>
            <a:r>
              <a:rPr lang="en-US" sz="2200" dirty="0"/>
              <a:t>fell to 2.0 </a:t>
            </a:r>
            <a:r>
              <a:rPr lang="en-US" sz="2200" dirty="0" err="1" smtClean="0"/>
              <a:t>mmol</a:t>
            </a:r>
            <a:r>
              <a:rPr lang="en-US" sz="2200" dirty="0" smtClean="0"/>
              <a:t>/l</a:t>
            </a:r>
          </a:p>
          <a:p>
            <a:pPr marL="0" indent="0">
              <a:buNone/>
            </a:pPr>
            <a:r>
              <a:rPr lang="en-US" sz="2200" dirty="0" smtClean="0"/>
              <a:t>PTH </a:t>
            </a:r>
            <a:r>
              <a:rPr lang="en-US" sz="2200" dirty="0"/>
              <a:t>to 588 </a:t>
            </a:r>
            <a:r>
              <a:rPr lang="en-US" sz="2200" dirty="0" smtClean="0"/>
              <a:t>ng/l</a:t>
            </a:r>
          </a:p>
          <a:p>
            <a:pPr marL="0" indent="0">
              <a:buNone/>
            </a:pPr>
            <a:r>
              <a:rPr lang="en-US" sz="2200" dirty="0" smtClean="0"/>
              <a:t>CEA to </a:t>
            </a:r>
            <a:r>
              <a:rPr lang="en-US" sz="2200" dirty="0"/>
              <a:t>4.7 </a:t>
            </a:r>
            <a:r>
              <a:rPr lang="en-US" sz="2200" dirty="0" err="1" smtClean="0"/>
              <a:t>μg</a:t>
            </a:r>
            <a:r>
              <a:rPr lang="en-US" sz="2200" dirty="0" smtClean="0"/>
              <a:t>/l</a:t>
            </a:r>
            <a:endParaRPr lang="en-US" sz="2200" dirty="0"/>
          </a:p>
        </p:txBody>
      </p:sp>
    </p:spTree>
    <p:extLst>
      <p:ext uri="{BB962C8B-B14F-4D97-AF65-F5344CB8AC3E}">
        <p14:creationId xmlns:p14="http://schemas.microsoft.com/office/powerpoint/2010/main" val="5184199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 y="0"/>
            <a:ext cx="11859490" cy="6109855"/>
          </a:xfrm>
        </p:spPr>
        <p:txBody>
          <a:bodyPr>
            <a:noAutofit/>
          </a:bodyPr>
          <a:lstStyle/>
          <a:p>
            <a:pPr marL="0" indent="0">
              <a:buNone/>
            </a:pPr>
            <a:r>
              <a:rPr lang="en-US" dirty="0" smtClean="0">
                <a:solidFill>
                  <a:srgbClr val="FFFF00"/>
                </a:solidFill>
              </a:rPr>
              <a:t> DISCUSSION</a:t>
            </a:r>
          </a:p>
          <a:p>
            <a:pPr marL="0" indent="0">
              <a:buNone/>
            </a:pPr>
            <a:r>
              <a:rPr lang="en-US" dirty="0" smtClean="0"/>
              <a:t>To </a:t>
            </a:r>
            <a:r>
              <a:rPr lang="en-US" dirty="0"/>
              <a:t>our knowledge, this is the second reported case of MEN-2A associated parathyroid carcinoma</a:t>
            </a:r>
            <a:r>
              <a:rPr lang="en-US" dirty="0" smtClean="0"/>
              <a:t>.</a:t>
            </a:r>
            <a:endParaRPr lang="en-US" baseline="30000" dirty="0" smtClean="0"/>
          </a:p>
          <a:p>
            <a:pPr marL="0" indent="0">
              <a:buNone/>
            </a:pPr>
            <a:r>
              <a:rPr lang="en-US" dirty="0" smtClean="0"/>
              <a:t>We </a:t>
            </a:r>
            <a:r>
              <a:rPr lang="en-US" dirty="0"/>
              <a:t>misdiagnosed the pulmonary nodules because no signs of malignancy were found in the pathological study of the original parathyroid samples and because parathyroid carcinoma in MEN-2A is exceedingly rare. </a:t>
            </a:r>
            <a:endParaRPr lang="en-US" dirty="0" smtClean="0"/>
          </a:p>
          <a:p>
            <a:pPr marL="0" indent="0">
              <a:buNone/>
            </a:pPr>
            <a:r>
              <a:rPr lang="en-US" dirty="0" smtClean="0"/>
              <a:t>This </a:t>
            </a:r>
            <a:r>
              <a:rPr lang="en-US" dirty="0"/>
              <a:t>unusual presentation, with high levels of carcinoembryonic antigen, and the possibility that </a:t>
            </a:r>
            <a:r>
              <a:rPr lang="en-US" dirty="0">
                <a:solidFill>
                  <a:srgbClr val="FFFF00"/>
                </a:solidFill>
              </a:rPr>
              <a:t>low basal calcitonin was a false negative result,</a:t>
            </a:r>
            <a:r>
              <a:rPr lang="en-US" baseline="30000" dirty="0">
                <a:solidFill>
                  <a:srgbClr val="FFFF00"/>
                </a:solidFill>
                <a:hlinkClick r:id="rId2"/>
              </a:rPr>
              <a:t>3</a:t>
            </a:r>
            <a:r>
              <a:rPr lang="en-US" dirty="0"/>
              <a:t> supported the diagnosis of metastatic </a:t>
            </a:r>
            <a:r>
              <a:rPr lang="en-US" dirty="0" smtClean="0"/>
              <a:t>MTC. </a:t>
            </a:r>
            <a:r>
              <a:rPr lang="en-US" dirty="0"/>
              <a:t>The rise in calcium </a:t>
            </a:r>
            <a:r>
              <a:rPr lang="en-US" dirty="0" smtClean="0"/>
              <a:t>was </a:t>
            </a:r>
            <a:r>
              <a:rPr lang="en-US" dirty="0"/>
              <a:t>attributed to growth of parathyroid adenomatous or hyperplastic tissue. </a:t>
            </a:r>
            <a:endParaRPr lang="en-US" dirty="0" smtClean="0"/>
          </a:p>
          <a:p>
            <a:pPr marL="0" indent="0">
              <a:buNone/>
            </a:pPr>
            <a:r>
              <a:rPr lang="en-US" dirty="0" smtClean="0"/>
              <a:t>Synthesis </a:t>
            </a:r>
            <a:r>
              <a:rPr lang="en-US" dirty="0"/>
              <a:t>of carcinoembryonic antigen is well known in medullary carcinoma,</a:t>
            </a:r>
            <a:r>
              <a:rPr lang="en-US" baseline="30000" dirty="0">
                <a:hlinkClick r:id="rId3"/>
              </a:rPr>
              <a:t>4</a:t>
            </a:r>
            <a:r>
              <a:rPr lang="en-US" dirty="0"/>
              <a:t> but has not been reported in parathyroid carcinoma, although it is a very unspecific marker</a:t>
            </a:r>
            <a:r>
              <a:rPr lang="en-US" dirty="0" smtClean="0"/>
              <a:t>.</a:t>
            </a:r>
          </a:p>
          <a:p>
            <a:pPr marL="0" indent="0">
              <a:buNone/>
            </a:pPr>
            <a:endParaRPr lang="en-US" dirty="0"/>
          </a:p>
          <a:p>
            <a:pPr marL="0" indent="0">
              <a:buNone/>
            </a:pPr>
            <a:r>
              <a:rPr lang="en-US" dirty="0" smtClean="0"/>
              <a:t> Another </a:t>
            </a:r>
            <a:r>
              <a:rPr lang="en-US" dirty="0"/>
              <a:t>interesting issue in this case was the initial serum calcium level. Usually MEN-2A associated hyperparathyroidism is mild and develops after the diagnosis of </a:t>
            </a:r>
            <a:r>
              <a:rPr lang="en-US" dirty="0" smtClean="0"/>
              <a:t>MTC. </a:t>
            </a:r>
          </a:p>
          <a:p>
            <a:pPr marL="0" indent="0">
              <a:buNone/>
            </a:pPr>
            <a:r>
              <a:rPr lang="en-US" dirty="0" smtClean="0"/>
              <a:t>The </a:t>
            </a:r>
            <a:r>
              <a:rPr lang="en-US" dirty="0"/>
              <a:t>discordance between high PTH and normal calcium level after surgery in our patient may suggest a low bioactivity of the PTH molecule.</a:t>
            </a:r>
          </a:p>
        </p:txBody>
      </p:sp>
    </p:spTree>
    <p:extLst>
      <p:ext uri="{BB962C8B-B14F-4D97-AF65-F5344CB8AC3E}">
        <p14:creationId xmlns:p14="http://schemas.microsoft.com/office/powerpoint/2010/main" val="17504779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 y="274321"/>
            <a:ext cx="11952514" cy="6374674"/>
          </a:xfrm>
        </p:spPr>
        <p:txBody>
          <a:bodyPr/>
          <a:lstStyle/>
          <a:p>
            <a:pPr fontAlgn="base"/>
            <a:r>
              <a:rPr lang="en-US" sz="1800" b="1" dirty="0">
                <a:hlinkClick r:id="rId2"/>
              </a:rPr>
              <a:t/>
            </a:r>
            <a:br>
              <a:rPr lang="en-US" sz="1800" b="1" dirty="0">
                <a:hlinkClick r:id="rId2"/>
              </a:rPr>
            </a:br>
            <a:r>
              <a:rPr lang="en-US" sz="1800" b="1" dirty="0"/>
              <a:t>Differential </a:t>
            </a:r>
            <a:r>
              <a:rPr lang="en-US" sz="1800" b="1" dirty="0" smtClean="0"/>
              <a:t>diagnosis</a:t>
            </a:r>
            <a:br>
              <a:rPr lang="en-US" sz="1800" b="1" dirty="0" smtClean="0"/>
            </a:br>
            <a:r>
              <a:rPr lang="en-US" sz="1800" b="1" dirty="0" smtClean="0"/>
              <a:t/>
            </a:r>
            <a:br>
              <a:rPr lang="en-US" sz="1800" b="1" dirty="0" smtClean="0"/>
            </a:br>
            <a:r>
              <a:rPr lang="en-US" sz="1800" b="1" dirty="0"/>
              <a:t/>
            </a:r>
            <a:br>
              <a:rPr lang="en-US" sz="1800" b="1" dirty="0"/>
            </a:br>
            <a:r>
              <a:rPr lang="en-US" sz="1800" b="1" dirty="0">
                <a:solidFill>
                  <a:srgbClr val="FFFF00"/>
                </a:solidFill>
                <a:hlinkClick r:id="rId3"/>
              </a:rPr>
              <a:t>Parathyroid adenoma</a:t>
            </a:r>
            <a:r>
              <a:rPr lang="en-US" sz="1800" dirty="0"/>
              <a:t/>
            </a:r>
            <a:br>
              <a:rPr lang="en-US" sz="1800" dirty="0"/>
            </a:br>
            <a:r>
              <a:rPr lang="en-US" sz="1800" dirty="0"/>
              <a:t>Benign parathyroid neoplasm composed of chief cells, </a:t>
            </a:r>
            <a:r>
              <a:rPr lang="en-US" sz="1800" dirty="0" err="1"/>
              <a:t>oncocytes</a:t>
            </a:r>
            <a:r>
              <a:rPr lang="en-US" sz="1800" dirty="0"/>
              <a:t> or transitional </a:t>
            </a:r>
            <a:r>
              <a:rPr lang="en-US" sz="1800" dirty="0" err="1"/>
              <a:t>oncocytes</a:t>
            </a:r>
            <a:r>
              <a:rPr lang="en-US" sz="1800" dirty="0"/>
              <a:t> or an admixture of these cell types</a:t>
            </a:r>
            <a:br>
              <a:rPr lang="en-US" sz="1800" dirty="0"/>
            </a:br>
            <a:r>
              <a:rPr lang="en-US" sz="1800" dirty="0"/>
              <a:t>Usually asymptomatic, no palpable mass and grossly smaller than parathyroid carcinoma</a:t>
            </a:r>
            <a:br>
              <a:rPr lang="en-US" sz="1800" dirty="0"/>
            </a:br>
            <a:r>
              <a:rPr lang="en-US" sz="1800" dirty="0"/>
              <a:t>Serum calcium level elevated but often not as high as carcinoma</a:t>
            </a:r>
            <a:br>
              <a:rPr lang="en-US" sz="1800" dirty="0"/>
            </a:br>
            <a:r>
              <a:rPr lang="en-US" sz="1800" dirty="0"/>
              <a:t>Scattered mitosis could be seen but high mitotic rate rare and usually lacks atypical mitosis</a:t>
            </a:r>
            <a:br>
              <a:rPr lang="en-US" sz="1800" dirty="0"/>
            </a:br>
            <a:r>
              <a:rPr lang="en-US" sz="1800" dirty="0"/>
              <a:t>Lack of definitive diagnostic features of parathyroid carcinoma (invasion or metastases</a:t>
            </a:r>
            <a:br>
              <a:rPr lang="en-US" sz="1800" dirty="0"/>
            </a:br>
            <a:r>
              <a:rPr lang="en-US" sz="3600" dirty="0">
                <a:solidFill>
                  <a:srgbClr val="FFFF00"/>
                </a:solidFill>
                <a:cs typeface="Times New Roman" panose="02020603050405020304" pitchFamily="18" charset="0"/>
              </a:rPr>
              <a:t/>
            </a:r>
            <a:br>
              <a:rPr lang="en-US" sz="3600" dirty="0">
                <a:solidFill>
                  <a:srgbClr val="FFFF00"/>
                </a:solidFill>
                <a:cs typeface="Times New Roman" panose="02020603050405020304" pitchFamily="18" charset="0"/>
              </a:rPr>
            </a:br>
            <a:r>
              <a:rPr lang="en-US" sz="1800" b="1" dirty="0" smtClean="0">
                <a:hlinkClick r:id="rId2"/>
              </a:rPr>
              <a:t>Atypical </a:t>
            </a:r>
            <a:r>
              <a:rPr lang="en-US" sz="1800" b="1" dirty="0">
                <a:hlinkClick r:id="rId2"/>
              </a:rPr>
              <a:t>parathyroid adenoma</a:t>
            </a:r>
            <a:r>
              <a:rPr lang="en-US" sz="1800" dirty="0"/>
              <a:t/>
            </a:r>
            <a:br>
              <a:rPr lang="en-US" sz="1800" dirty="0"/>
            </a:br>
            <a:r>
              <a:rPr lang="en-US" sz="1800" dirty="0"/>
              <a:t>Rare type of adenoma which exhibits some of the features of parathyroid carcinoma such as cytological atypia, mitotic activity, fibrous bands, adherence to adjacent structures, trabecular growth pattern, tumor cells within the capsule</a:t>
            </a:r>
            <a:br>
              <a:rPr lang="en-US" sz="1800" dirty="0"/>
            </a:br>
            <a:r>
              <a:rPr lang="en-US" sz="1800" dirty="0"/>
              <a:t>Lack of definitive diagnostic features of parathyroid carcinoma (invasion or metastases)</a:t>
            </a:r>
            <a:br>
              <a:rPr lang="en-US" sz="1800" dirty="0"/>
            </a:br>
            <a:r>
              <a:rPr lang="en-US" sz="1800" dirty="0"/>
              <a:t>Ancillary </a:t>
            </a:r>
            <a:r>
              <a:rPr lang="en-US" sz="1800" dirty="0" err="1"/>
              <a:t>immunohistochemical</a:t>
            </a:r>
            <a:r>
              <a:rPr lang="en-US" sz="1800" dirty="0"/>
              <a:t> markers could be used for differential diagnosis of parathyroid adenoma and carcinoma (</a:t>
            </a:r>
            <a:r>
              <a:rPr lang="en-US" sz="1800" b="1" dirty="0">
                <a:hlinkClick r:id="rId4"/>
              </a:rPr>
              <a:t>ki67</a:t>
            </a:r>
            <a:r>
              <a:rPr lang="en-US" sz="1800" dirty="0"/>
              <a:t>, </a:t>
            </a:r>
            <a:r>
              <a:rPr lang="en-US" sz="1800" dirty="0" err="1"/>
              <a:t>parafibromin</a:t>
            </a:r>
            <a:r>
              <a:rPr lang="en-US" sz="1800" dirty="0"/>
              <a:t>, </a:t>
            </a:r>
            <a:r>
              <a:rPr lang="en-US" sz="1800" b="1" dirty="0">
                <a:hlinkClick r:id="rId5"/>
              </a:rPr>
              <a:t>galectin3</a:t>
            </a:r>
            <a:r>
              <a:rPr lang="en-US" sz="1800" dirty="0"/>
              <a:t>, PGP9.5, </a:t>
            </a:r>
            <a:r>
              <a:rPr lang="en-US" sz="1800" b="1" dirty="0" err="1">
                <a:hlinkClick r:id="rId6"/>
              </a:rPr>
              <a:t>Rb</a:t>
            </a:r>
            <a:r>
              <a:rPr lang="en-US" sz="1800" dirty="0"/>
              <a:t>, </a:t>
            </a:r>
            <a:r>
              <a:rPr lang="en-US" sz="1800" b="1" dirty="0">
                <a:hlinkClick r:id="rId7"/>
              </a:rPr>
              <a:t>BCL2</a:t>
            </a:r>
            <a:r>
              <a:rPr lang="en-US" sz="1800" dirty="0"/>
              <a:t>, </a:t>
            </a:r>
            <a:r>
              <a:rPr lang="en-US" sz="1800" b="1" dirty="0">
                <a:hlinkClick r:id="rId8"/>
              </a:rPr>
              <a:t>P27</a:t>
            </a:r>
            <a:r>
              <a:rPr lang="en-US" sz="1800" dirty="0"/>
              <a:t>, </a:t>
            </a:r>
            <a:r>
              <a:rPr lang="en-US" sz="1800" b="1" dirty="0">
                <a:hlinkClick r:id="rId9"/>
              </a:rPr>
              <a:t>MDM2</a:t>
            </a:r>
            <a:r>
              <a:rPr lang="en-US" sz="1800" dirty="0"/>
              <a:t> and </a:t>
            </a:r>
            <a:r>
              <a:rPr lang="en-US" sz="1800" b="1" dirty="0">
                <a:hlinkClick r:id="rId10"/>
              </a:rPr>
              <a:t>APC</a:t>
            </a:r>
            <a:r>
              <a:rPr lang="en-US" sz="1800" dirty="0"/>
              <a:t>) (</a:t>
            </a:r>
            <a:r>
              <a:rPr lang="en-US" sz="1800" b="1" dirty="0" err="1">
                <a:hlinkClick r:id="rId11"/>
              </a:rPr>
              <a:t>Endocr</a:t>
            </a:r>
            <a:r>
              <a:rPr lang="en-US" sz="1800" b="1" dirty="0">
                <a:hlinkClick r:id="rId11"/>
              </a:rPr>
              <a:t> </a:t>
            </a:r>
            <a:r>
              <a:rPr lang="en-US" sz="1800" b="1" dirty="0" err="1">
                <a:hlinkClick r:id="rId11"/>
              </a:rPr>
              <a:t>Pathol</a:t>
            </a:r>
            <a:r>
              <a:rPr lang="en-US" sz="1800" b="1" dirty="0">
                <a:hlinkClick r:id="rId11"/>
              </a:rPr>
              <a:t> 2018;29:113</a:t>
            </a:r>
            <a:r>
              <a:rPr lang="en-US" sz="1800" dirty="0" smtClean="0"/>
              <a:t>)</a:t>
            </a:r>
            <a:br>
              <a:rPr lang="en-US" sz="1800" dirty="0" smtClean="0"/>
            </a:br>
            <a:r>
              <a:rPr lang="en-US" sz="1400" dirty="0"/>
              <a:t/>
            </a:r>
            <a:br>
              <a:rPr lang="en-US" sz="1400" dirty="0"/>
            </a:br>
            <a:r>
              <a:rPr lang="en-US" sz="1400" dirty="0" smtClean="0"/>
              <a:t/>
            </a:r>
            <a:br>
              <a:rPr lang="en-US" sz="1400" dirty="0" smtClean="0"/>
            </a:br>
            <a:r>
              <a:rPr lang="en-US" sz="1400" dirty="0"/>
              <a:t/>
            </a:r>
            <a:br>
              <a:rPr lang="en-US" sz="1400" dirty="0"/>
            </a:br>
            <a:endParaRPr lang="en-US" sz="1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2"/>
          <a:stretch>
            <a:fillRect/>
          </a:stretch>
        </p:blipFill>
        <p:spPr>
          <a:xfrm>
            <a:off x="2684689" y="99196"/>
            <a:ext cx="6953250" cy="885825"/>
          </a:xfrm>
          <a:prstGeom prst="rect">
            <a:avLst/>
          </a:prstGeom>
        </p:spPr>
      </p:pic>
    </p:spTree>
    <p:extLst>
      <p:ext uri="{BB962C8B-B14F-4D97-AF65-F5344CB8AC3E}">
        <p14:creationId xmlns:p14="http://schemas.microsoft.com/office/powerpoint/2010/main" val="37032805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486" y="1221414"/>
            <a:ext cx="11952514" cy="5516879"/>
          </a:xfrm>
        </p:spPr>
        <p:txBody>
          <a:bodyPr/>
          <a:lstStyle/>
          <a:p>
            <a:pPr fontAlgn="base"/>
            <a:r>
              <a:rPr lang="en-US" sz="2000" dirty="0"/>
              <a:t/>
            </a:r>
            <a:br>
              <a:rPr lang="en-US" sz="2000" dirty="0"/>
            </a:br>
            <a:r>
              <a:rPr lang="en-US" sz="2000" b="1" dirty="0">
                <a:hlinkClick r:id="rId2"/>
              </a:rPr>
              <a:t>Well differentiated thyroid carcinoma</a:t>
            </a:r>
            <a:r>
              <a:rPr lang="en-US" sz="2000" dirty="0"/>
              <a:t/>
            </a:r>
            <a:br>
              <a:rPr lang="en-US" sz="2000" dirty="0"/>
            </a:br>
            <a:r>
              <a:rPr lang="en-US" sz="2000" dirty="0"/>
              <a:t>Well differentiated thyroid malignancy arising from follicular epithelial cells</a:t>
            </a:r>
            <a:br>
              <a:rPr lang="en-US" sz="2000" dirty="0"/>
            </a:br>
            <a:r>
              <a:rPr lang="en-US" sz="2000" dirty="0"/>
              <a:t>Papillary or follicular growth pattern, may have colloid, typical nuclear features for papillary carcinoma, lacks well defined cytoplasmic membrane</a:t>
            </a:r>
            <a:br>
              <a:rPr lang="en-US" sz="2000" dirty="0"/>
            </a:br>
            <a:r>
              <a:rPr lang="en-US" sz="2000" dirty="0"/>
              <a:t>Positive for </a:t>
            </a:r>
            <a:r>
              <a:rPr lang="en-US" sz="2000" b="1" dirty="0">
                <a:hlinkClick r:id="rId3"/>
              </a:rPr>
              <a:t>TTF1</a:t>
            </a:r>
            <a:r>
              <a:rPr lang="en-US" sz="2000" dirty="0"/>
              <a:t>, </a:t>
            </a:r>
            <a:r>
              <a:rPr lang="en-US" sz="2000" b="1" dirty="0">
                <a:hlinkClick r:id="rId4"/>
              </a:rPr>
              <a:t>thyroglobulin</a:t>
            </a:r>
            <a:r>
              <a:rPr lang="en-US" sz="2000" dirty="0"/>
              <a:t>; negative for PTH, </a:t>
            </a:r>
            <a:r>
              <a:rPr lang="en-US" sz="2000" b="1" dirty="0">
                <a:hlinkClick r:id="rId5"/>
              </a:rPr>
              <a:t>GATA3</a:t>
            </a:r>
            <a:r>
              <a:rPr lang="en-US" sz="2000" dirty="0"/>
              <a:t> (</a:t>
            </a:r>
            <a:r>
              <a:rPr lang="en-US" sz="2000" b="1" dirty="0" err="1">
                <a:hlinkClick r:id="rId6"/>
              </a:rPr>
              <a:t>Endocr</a:t>
            </a:r>
            <a:r>
              <a:rPr lang="en-US" sz="2000" b="1" dirty="0">
                <a:hlinkClick r:id="rId6"/>
              </a:rPr>
              <a:t> </a:t>
            </a:r>
            <a:r>
              <a:rPr lang="en-US" sz="2000" b="1" dirty="0" err="1">
                <a:hlinkClick r:id="rId6"/>
              </a:rPr>
              <a:t>Pathol</a:t>
            </a:r>
            <a:r>
              <a:rPr lang="en-US" sz="2000" b="1" dirty="0">
                <a:hlinkClick r:id="rId6"/>
              </a:rPr>
              <a:t> 2018;29:91</a:t>
            </a:r>
            <a:r>
              <a:rPr lang="en-US" sz="2000" dirty="0"/>
              <a:t>), PAX8 expression can be overlapped between thyroid and parathyroid tumors and should not be considered as reliable marker for differential </a:t>
            </a:r>
            <a:r>
              <a:rPr lang="en-US" sz="2000" dirty="0" smtClean="0"/>
              <a:t>diagnosis</a:t>
            </a:r>
            <a:br>
              <a:rPr lang="en-US" sz="2000" dirty="0" smtClean="0"/>
            </a:br>
            <a:r>
              <a:rPr lang="en-US" sz="2000" dirty="0"/>
              <a:t/>
            </a:r>
            <a:br>
              <a:rPr lang="en-US" sz="2000" dirty="0"/>
            </a:br>
            <a:r>
              <a:rPr lang="en-US" sz="2000" b="1" dirty="0">
                <a:hlinkClick r:id="rId7"/>
              </a:rPr>
              <a:t>Poorly differentiated thyroid carcinoma</a:t>
            </a:r>
            <a:r>
              <a:rPr lang="en-US" sz="2000" dirty="0"/>
              <a:t/>
            </a:r>
            <a:br>
              <a:rPr lang="en-US" sz="2000" dirty="0"/>
            </a:br>
            <a:r>
              <a:rPr lang="en-US" sz="2000" dirty="0"/>
              <a:t>Follicular cell neoplasm that shows limited evidence of follicular differentiation</a:t>
            </a:r>
            <a:br>
              <a:rPr lang="en-US" sz="2000" dirty="0"/>
            </a:br>
            <a:r>
              <a:rPr lang="en-US" sz="2000" dirty="0"/>
              <a:t>Solid, trabecular or insular growth pattern and lacks well defined cytoplasmic membrane</a:t>
            </a:r>
            <a:br>
              <a:rPr lang="en-US" sz="2000" dirty="0"/>
            </a:br>
            <a:r>
              <a:rPr lang="en-US" sz="2000" dirty="0"/>
              <a:t>Positive for </a:t>
            </a:r>
            <a:r>
              <a:rPr lang="en-US" sz="2000" b="1" dirty="0">
                <a:hlinkClick r:id="rId3"/>
              </a:rPr>
              <a:t>TTF1</a:t>
            </a:r>
            <a:r>
              <a:rPr lang="en-US" sz="2000" dirty="0"/>
              <a:t>, </a:t>
            </a:r>
            <a:r>
              <a:rPr lang="en-US" sz="2000" b="1" dirty="0">
                <a:hlinkClick r:id="rId4"/>
              </a:rPr>
              <a:t>thyroglobulin</a:t>
            </a:r>
            <a:r>
              <a:rPr lang="en-US" sz="2000" dirty="0"/>
              <a:t> (reduced expression); negative for PTH, </a:t>
            </a:r>
            <a:r>
              <a:rPr lang="en-US" sz="2000" b="1" dirty="0">
                <a:hlinkClick r:id="rId5"/>
              </a:rPr>
              <a:t>GATA3</a:t>
            </a:r>
            <a:r>
              <a:rPr lang="en-US" sz="2000" dirty="0"/>
              <a:t> (</a:t>
            </a:r>
            <a:r>
              <a:rPr lang="en-US" sz="2000" b="1" dirty="0" err="1">
                <a:hlinkClick r:id="rId6"/>
              </a:rPr>
              <a:t>Endocr</a:t>
            </a:r>
            <a:r>
              <a:rPr lang="en-US" sz="2000" b="1" dirty="0">
                <a:hlinkClick r:id="rId6"/>
              </a:rPr>
              <a:t> </a:t>
            </a:r>
            <a:r>
              <a:rPr lang="en-US" sz="2000" b="1" dirty="0" err="1">
                <a:hlinkClick r:id="rId6"/>
              </a:rPr>
              <a:t>Pathol</a:t>
            </a:r>
            <a:r>
              <a:rPr lang="en-US" sz="2000" b="1" dirty="0">
                <a:hlinkClick r:id="rId6"/>
              </a:rPr>
              <a:t> 2018;29:91</a:t>
            </a:r>
            <a:r>
              <a:rPr lang="en-US" sz="2000" dirty="0" smtClean="0"/>
              <a:t>)</a:t>
            </a:r>
            <a:r>
              <a:rPr lang="en-US" sz="1600" dirty="0" smtClean="0"/>
              <a:t/>
            </a:r>
            <a:br>
              <a:rPr lang="en-US" sz="1600" dirty="0" smtClean="0"/>
            </a:br>
            <a:r>
              <a:rPr lang="en-US" sz="1400" dirty="0"/>
              <a:t/>
            </a:r>
            <a:br>
              <a:rPr lang="en-US" sz="1400" dirty="0"/>
            </a:br>
            <a:endParaRPr lang="en-US" sz="1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1257671" y="612921"/>
            <a:ext cx="9552686" cy="1216986"/>
          </a:xfrm>
          <a:prstGeom prst="rect">
            <a:avLst/>
          </a:prstGeom>
        </p:spPr>
      </p:pic>
    </p:spTree>
    <p:extLst>
      <p:ext uri="{BB962C8B-B14F-4D97-AF65-F5344CB8AC3E}">
        <p14:creationId xmlns:p14="http://schemas.microsoft.com/office/powerpoint/2010/main" val="896244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8764" y="1440873"/>
            <a:ext cx="11526982" cy="3283527"/>
          </a:xfrm>
        </p:spPr>
        <p:txBody>
          <a:bodyPr/>
          <a:lstStyle/>
          <a:p>
            <a:r>
              <a:rPr lang="en-US" sz="2400" b="1" i="1" dirty="0">
                <a:solidFill>
                  <a:srgbClr val="FFFF00"/>
                </a:solidFill>
                <a:cs typeface="Times New Roman" panose="02020603050405020304" pitchFamily="18" charset="0"/>
              </a:rPr>
              <a:t>MOLECULAR </a:t>
            </a:r>
            <a:r>
              <a:rPr lang="en-US" sz="2400" b="1" i="1" dirty="0" smtClean="0">
                <a:solidFill>
                  <a:srgbClr val="FFFF00"/>
                </a:solidFill>
                <a:cs typeface="Times New Roman" panose="02020603050405020304" pitchFamily="18" charset="0"/>
              </a:rPr>
              <a:t>PATHOGENESIS</a:t>
            </a:r>
            <a:br>
              <a:rPr lang="en-US" sz="2400" b="1" i="1" dirty="0" smtClean="0">
                <a:solidFill>
                  <a:srgbClr val="FFFF00"/>
                </a:solidFill>
                <a:cs typeface="Times New Roman" panose="02020603050405020304" pitchFamily="18" charset="0"/>
              </a:rPr>
            </a:br>
            <a:r>
              <a:rPr lang="en-US" sz="2400" b="1" i="1" dirty="0">
                <a:solidFill>
                  <a:srgbClr val="FFFF00"/>
                </a:solidFill>
                <a:cs typeface="Times New Roman" panose="02020603050405020304" pitchFamily="18" charset="0"/>
              </a:rPr>
              <a:t/>
            </a:r>
            <a:br>
              <a:rPr lang="en-US" sz="2400" b="1" i="1" dirty="0">
                <a:solidFill>
                  <a:srgbClr val="FFFF00"/>
                </a:solidFill>
                <a:cs typeface="Times New Roman" panose="02020603050405020304" pitchFamily="18" charset="0"/>
              </a:rPr>
            </a:br>
            <a:r>
              <a:rPr lang="en-US" sz="2400" dirty="0">
                <a:solidFill>
                  <a:schemeClr val="accent1"/>
                </a:solidFill>
                <a:cs typeface="Times New Roman" panose="02020603050405020304" pitchFamily="18" charset="0"/>
              </a:rPr>
              <a:t>More </a:t>
            </a:r>
            <a:r>
              <a:rPr lang="en-US" sz="2400" dirty="0" smtClean="0">
                <a:solidFill>
                  <a:schemeClr val="accent1"/>
                </a:solidFill>
                <a:cs typeface="Times New Roman" panose="02020603050405020304" pitchFamily="18" charset="0"/>
              </a:rPr>
              <a:t>recently</a:t>
            </a:r>
            <a:br>
              <a:rPr lang="en-US" sz="2400" dirty="0" smtClean="0">
                <a:solidFill>
                  <a:schemeClr val="accent1"/>
                </a:solidFill>
                <a:cs typeface="Times New Roman" panose="02020603050405020304" pitchFamily="18" charset="0"/>
              </a:rPr>
            </a:br>
            <a:r>
              <a:rPr lang="en-US" sz="2400" dirty="0" smtClean="0">
                <a:solidFill>
                  <a:schemeClr val="accent1"/>
                </a:solidFill>
                <a:cs typeface="Times New Roman" panose="02020603050405020304" pitchFamily="18" charset="0"/>
              </a:rPr>
              <a:t>germline </a:t>
            </a:r>
            <a:r>
              <a:rPr lang="en-US" sz="2400" dirty="0">
                <a:solidFill>
                  <a:schemeClr val="accent1"/>
                </a:solidFill>
                <a:cs typeface="Times New Roman" panose="02020603050405020304" pitchFamily="18" charset="0"/>
              </a:rPr>
              <a:t>mutations have been noted in </a:t>
            </a:r>
            <a:r>
              <a:rPr lang="en-US" sz="2400" dirty="0" smtClean="0">
                <a:solidFill>
                  <a:schemeClr val="accent1"/>
                </a:solidFill>
                <a:cs typeface="Times New Roman" panose="02020603050405020304" pitchFamily="18" charset="0"/>
              </a:rPr>
              <a:t>CDC73 gene in </a:t>
            </a:r>
            <a:r>
              <a:rPr lang="en-US" sz="2400" dirty="0">
                <a:solidFill>
                  <a:srgbClr val="FFFF00"/>
                </a:solidFill>
                <a:cs typeface="Times New Roman" panose="02020603050405020304" pitchFamily="18" charset="0"/>
              </a:rPr>
              <a:t>&gt;50% </a:t>
            </a:r>
            <a:r>
              <a:rPr lang="en-US" sz="2400" dirty="0">
                <a:solidFill>
                  <a:schemeClr val="accent1"/>
                </a:solidFill>
                <a:cs typeface="Times New Roman" panose="02020603050405020304" pitchFamily="18" charset="0"/>
              </a:rPr>
              <a:t>of </a:t>
            </a:r>
            <a:r>
              <a:rPr lang="en-US" sz="2400" dirty="0">
                <a:solidFill>
                  <a:srgbClr val="FFFF00"/>
                </a:solidFill>
                <a:cs typeface="Times New Roman" panose="02020603050405020304" pitchFamily="18" charset="0"/>
              </a:rPr>
              <a:t>HPT-JT </a:t>
            </a:r>
            <a:r>
              <a:rPr lang="en-US" sz="2400" dirty="0" err="1" smtClean="0">
                <a:solidFill>
                  <a:schemeClr val="accent1"/>
                </a:solidFill>
                <a:cs typeface="Times New Roman" panose="02020603050405020304" pitchFamily="18" charset="0"/>
              </a:rPr>
              <a:t>kindreds</a:t>
            </a:r>
            <a:r>
              <a:rPr lang="en-US" sz="2400" dirty="0" smtClean="0">
                <a:solidFill>
                  <a:schemeClr val="accent1"/>
                </a:solidFill>
                <a:cs typeface="Times New Roman" panose="02020603050405020304" pitchFamily="18" charset="0"/>
              </a:rPr>
              <a:t/>
            </a:r>
            <a:br>
              <a:rPr lang="en-US" sz="2400" dirty="0" smtClean="0">
                <a:solidFill>
                  <a:schemeClr val="accent1"/>
                </a:solidFill>
                <a:cs typeface="Times New Roman" panose="02020603050405020304" pitchFamily="18" charset="0"/>
              </a:rPr>
            </a:br>
            <a:r>
              <a:rPr lang="en-US" sz="2400" dirty="0" smtClean="0">
                <a:solidFill>
                  <a:schemeClr val="accent1"/>
                </a:solidFill>
                <a:cs typeface="Times New Roman" panose="02020603050405020304" pitchFamily="18" charset="0"/>
              </a:rPr>
              <a:t/>
            </a:r>
            <a:br>
              <a:rPr lang="en-US" sz="2400" dirty="0" smtClean="0">
                <a:solidFill>
                  <a:schemeClr val="accent1"/>
                </a:solidFill>
                <a:cs typeface="Times New Roman" panose="02020603050405020304" pitchFamily="18" charset="0"/>
              </a:rPr>
            </a:br>
            <a:r>
              <a:rPr lang="en-US" sz="2400" dirty="0" smtClean="0">
                <a:solidFill>
                  <a:schemeClr val="accent1"/>
                </a:solidFill>
                <a:cs typeface="Times New Roman" panose="02020603050405020304" pitchFamily="18" charset="0"/>
              </a:rPr>
              <a:t>as </a:t>
            </a:r>
            <a:r>
              <a:rPr lang="en-US" sz="2400" dirty="0">
                <a:solidFill>
                  <a:schemeClr val="accent1"/>
                </a:solidFill>
                <a:cs typeface="Times New Roman" panose="02020603050405020304" pitchFamily="18" charset="0"/>
              </a:rPr>
              <a:t>well as </a:t>
            </a:r>
            <a:r>
              <a:rPr lang="en-US" sz="2400" dirty="0" smtClean="0">
                <a:solidFill>
                  <a:schemeClr val="accent1"/>
                </a:solidFill>
                <a:cs typeface="Times New Roman" panose="02020603050405020304" pitchFamily="18" charset="0"/>
              </a:rPr>
              <a:t>in about </a:t>
            </a:r>
            <a:r>
              <a:rPr lang="en-US" sz="2400" dirty="0">
                <a:solidFill>
                  <a:srgbClr val="FFFF00"/>
                </a:solidFill>
                <a:cs typeface="Times New Roman" panose="02020603050405020304" pitchFamily="18" charset="0"/>
              </a:rPr>
              <a:t>20% </a:t>
            </a:r>
            <a:r>
              <a:rPr lang="en-US" sz="2400" dirty="0">
                <a:solidFill>
                  <a:schemeClr val="accent1"/>
                </a:solidFill>
                <a:cs typeface="Times New Roman" panose="02020603050405020304" pitchFamily="18" charset="0"/>
              </a:rPr>
              <a:t>of patients thought to have </a:t>
            </a:r>
            <a:r>
              <a:rPr lang="en-US" sz="2400" dirty="0">
                <a:solidFill>
                  <a:srgbClr val="FFFF00"/>
                </a:solidFill>
                <a:cs typeface="Times New Roman" panose="02020603050405020304" pitchFamily="18" charset="0"/>
              </a:rPr>
              <a:t>sporadic</a:t>
            </a:r>
            <a:r>
              <a:rPr lang="en-US" sz="2400" dirty="0">
                <a:solidFill>
                  <a:schemeClr val="accent1"/>
                </a:solidFill>
                <a:cs typeface="Times New Roman" panose="02020603050405020304" pitchFamily="18" charset="0"/>
              </a:rPr>
              <a:t> </a:t>
            </a:r>
            <a:r>
              <a:rPr lang="en-US" sz="2400" dirty="0" smtClean="0">
                <a:solidFill>
                  <a:schemeClr val="accent1"/>
                </a:solidFill>
                <a:cs typeface="Times New Roman" panose="02020603050405020304" pitchFamily="18" charset="0"/>
              </a:rPr>
              <a:t>PC</a:t>
            </a:r>
            <a:r>
              <a:rPr lang="en-US" sz="2000" dirty="0" smtClean="0">
                <a:solidFill>
                  <a:srgbClr val="FFFF00"/>
                </a:solidFill>
                <a:cs typeface="Times New Roman" panose="02020603050405020304" pitchFamily="18" charset="0"/>
              </a:rPr>
              <a:t/>
            </a:r>
            <a:br>
              <a:rPr lang="en-US" sz="2000" dirty="0" smtClean="0">
                <a:solidFill>
                  <a:srgbClr val="FFFF00"/>
                </a:solidFill>
                <a:cs typeface="Times New Roman" panose="02020603050405020304" pitchFamily="18" charset="0"/>
              </a:rPr>
            </a:br>
            <a:endParaRPr lang="en-US" sz="2000" dirty="0">
              <a:cs typeface="Times New Roman" panose="02020603050405020304" pitchFamily="18" charset="0"/>
            </a:endParaRPr>
          </a:p>
        </p:txBody>
      </p:sp>
      <p:sp>
        <p:nvSpPr>
          <p:cNvPr id="3" name="Rectangle 2"/>
          <p:cNvSpPr/>
          <p:nvPr/>
        </p:nvSpPr>
        <p:spPr>
          <a:xfrm>
            <a:off x="498764" y="6195352"/>
            <a:ext cx="6210354" cy="369332"/>
          </a:xfrm>
          <a:prstGeom prst="rect">
            <a:avLst/>
          </a:prstGeom>
        </p:spPr>
        <p:txBody>
          <a:bodyPr wrap="none">
            <a:spAutoFit/>
          </a:bodyPr>
          <a:lstStyle/>
          <a:p>
            <a:r>
              <a:rPr lang="en-US" dirty="0"/>
              <a:t>Cancers 2019, 11, 1676; doi:10.3390/cancers11111676 </a:t>
            </a:r>
          </a:p>
        </p:txBody>
      </p:sp>
    </p:spTree>
    <p:extLst>
      <p:ext uri="{BB962C8B-B14F-4D97-AF65-F5344CB8AC3E}">
        <p14:creationId xmlns:p14="http://schemas.microsoft.com/office/powerpoint/2010/main" val="12389095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 y="274321"/>
            <a:ext cx="11952514" cy="6374674"/>
          </a:xfrm>
        </p:spPr>
        <p:txBody>
          <a:bodyPr/>
          <a:lstStyle/>
          <a:p>
            <a:pPr fontAlgn="base"/>
            <a:r>
              <a:rPr lang="en-US" sz="2000" dirty="0"/>
              <a:t/>
            </a:r>
            <a:br>
              <a:rPr lang="en-US" sz="2000" dirty="0"/>
            </a:br>
            <a:r>
              <a:rPr lang="en-US" sz="2000" b="1" dirty="0">
                <a:hlinkClick r:id="rId2"/>
              </a:rPr>
              <a:t>Medullary thyroid carcinoma</a:t>
            </a:r>
            <a:r>
              <a:rPr lang="en-US" sz="2000" dirty="0"/>
              <a:t/>
            </a:r>
            <a:br>
              <a:rPr lang="en-US" sz="2000" dirty="0"/>
            </a:br>
            <a:r>
              <a:rPr lang="en-US" sz="2000" dirty="0"/>
              <a:t>Malignant neuroendocrine tumor derived from C cells of thyroid</a:t>
            </a:r>
            <a:br>
              <a:rPr lang="en-US" sz="2000" dirty="0"/>
            </a:br>
            <a:r>
              <a:rPr lang="en-US" sz="2000" dirty="0"/>
              <a:t>Also lacks colloid and is positive for neuroendocrine markers and </a:t>
            </a:r>
            <a:r>
              <a:rPr lang="en-US" sz="2000" b="1" dirty="0">
                <a:hlinkClick r:id="rId3"/>
              </a:rPr>
              <a:t>keratin</a:t>
            </a:r>
            <a:r>
              <a:rPr lang="en-US" sz="2000" dirty="0"/>
              <a:t/>
            </a:r>
            <a:br>
              <a:rPr lang="en-US" sz="2000" dirty="0"/>
            </a:br>
            <a:r>
              <a:rPr lang="en-US" sz="2000" dirty="0"/>
              <a:t>Positive for </a:t>
            </a:r>
            <a:r>
              <a:rPr lang="en-US" sz="2000" b="1" dirty="0">
                <a:hlinkClick r:id="rId4"/>
              </a:rPr>
              <a:t>calcitonin</a:t>
            </a:r>
            <a:r>
              <a:rPr lang="en-US" sz="2000" dirty="0"/>
              <a:t>, </a:t>
            </a:r>
            <a:r>
              <a:rPr lang="en-US" sz="2000" b="1" dirty="0">
                <a:hlinkClick r:id="rId5"/>
              </a:rPr>
              <a:t>CEA</a:t>
            </a:r>
            <a:r>
              <a:rPr lang="en-US" sz="2000" dirty="0"/>
              <a:t>, </a:t>
            </a:r>
            <a:r>
              <a:rPr lang="en-US" sz="2000" b="1" dirty="0">
                <a:hlinkClick r:id="rId6"/>
              </a:rPr>
              <a:t>TTF1</a:t>
            </a:r>
            <a:r>
              <a:rPr lang="en-US" sz="2000" dirty="0"/>
              <a:t>; negative for PTH and </a:t>
            </a:r>
            <a:r>
              <a:rPr lang="en-US" sz="2000" b="1" dirty="0">
                <a:hlinkClick r:id="rId7"/>
              </a:rPr>
              <a:t>GATA3</a:t>
            </a:r>
            <a:r>
              <a:rPr lang="en-US" sz="2000" dirty="0"/>
              <a:t> (</a:t>
            </a:r>
            <a:r>
              <a:rPr lang="en-US" sz="2000" b="1" dirty="0" err="1">
                <a:hlinkClick r:id="rId8"/>
              </a:rPr>
              <a:t>Endocr</a:t>
            </a:r>
            <a:r>
              <a:rPr lang="en-US" sz="2000" b="1" dirty="0">
                <a:hlinkClick r:id="rId8"/>
              </a:rPr>
              <a:t> </a:t>
            </a:r>
            <a:r>
              <a:rPr lang="en-US" sz="2000" b="1" dirty="0" err="1">
                <a:hlinkClick r:id="rId8"/>
              </a:rPr>
              <a:t>Pathol</a:t>
            </a:r>
            <a:r>
              <a:rPr lang="en-US" sz="2000" b="1" dirty="0">
                <a:hlinkClick r:id="rId8"/>
              </a:rPr>
              <a:t> 2018;29:91</a:t>
            </a:r>
            <a:r>
              <a:rPr lang="en-US" sz="2000" dirty="0" smtClean="0"/>
              <a:t>)</a:t>
            </a:r>
            <a:br>
              <a:rPr lang="en-US" sz="2000" dirty="0" smtClean="0"/>
            </a:br>
            <a:r>
              <a:rPr lang="en-US" sz="2000" dirty="0"/>
              <a:t/>
            </a:r>
            <a:br>
              <a:rPr lang="en-US" sz="2000" dirty="0"/>
            </a:br>
            <a:r>
              <a:rPr lang="en-US" sz="2000" b="1" dirty="0" err="1">
                <a:hlinkClick r:id="rId9"/>
              </a:rPr>
              <a:t>Paraganglioma</a:t>
            </a:r>
            <a:r>
              <a:rPr lang="en-US" sz="2000" dirty="0"/>
              <a:t/>
            </a:r>
            <a:br>
              <a:rPr lang="en-US" sz="2000" dirty="0"/>
            </a:br>
            <a:r>
              <a:rPr lang="en-US" sz="2000" dirty="0" err="1"/>
              <a:t>Nonepithelial</a:t>
            </a:r>
            <a:r>
              <a:rPr lang="en-US" sz="2000" dirty="0"/>
              <a:t> tumor originating from neural crest derived </a:t>
            </a:r>
            <a:r>
              <a:rPr lang="en-US" sz="2000" dirty="0" err="1"/>
              <a:t>paraganglion</a:t>
            </a:r>
            <a:r>
              <a:rPr lang="en-US" sz="2000" dirty="0"/>
              <a:t> cells</a:t>
            </a:r>
            <a:br>
              <a:rPr lang="en-US" sz="2000" dirty="0"/>
            </a:br>
            <a:r>
              <a:rPr lang="en-US" sz="2000" dirty="0"/>
              <a:t>Also positive for neuroendocrine markers and </a:t>
            </a:r>
            <a:r>
              <a:rPr lang="en-US" sz="2000" b="1" dirty="0">
                <a:hlinkClick r:id="rId7"/>
              </a:rPr>
              <a:t>GATA3</a:t>
            </a:r>
            <a:r>
              <a:rPr lang="en-US" sz="2000" dirty="0"/>
              <a:t> (some parasympathetic </a:t>
            </a:r>
            <a:r>
              <a:rPr lang="en-US" sz="2000" dirty="0" err="1"/>
              <a:t>paraganglioma</a:t>
            </a:r>
            <a:r>
              <a:rPr lang="en-US" sz="2000" dirty="0"/>
              <a:t> can be negative for </a:t>
            </a:r>
            <a:r>
              <a:rPr lang="en-US" sz="2000" b="1" dirty="0">
                <a:hlinkClick r:id="rId10"/>
              </a:rPr>
              <a:t>chromogranin A</a:t>
            </a:r>
            <a:r>
              <a:rPr lang="en-US" sz="2000" dirty="0"/>
              <a:t>) (</a:t>
            </a:r>
            <a:r>
              <a:rPr lang="en-US" sz="2000" b="1" dirty="0">
                <a:hlinkClick r:id="rId11"/>
              </a:rPr>
              <a:t>Arch </a:t>
            </a:r>
            <a:r>
              <a:rPr lang="en-US" sz="2000" b="1" dirty="0" err="1">
                <a:hlinkClick r:id="rId11"/>
              </a:rPr>
              <a:t>Pathol</a:t>
            </a:r>
            <a:r>
              <a:rPr lang="en-US" sz="2000" b="1" dirty="0">
                <a:hlinkClick r:id="rId11"/>
              </a:rPr>
              <a:t> Lab Med 2014;138:182</a:t>
            </a:r>
            <a:r>
              <a:rPr lang="en-US" sz="2000" dirty="0"/>
              <a:t>)</a:t>
            </a:r>
            <a:br>
              <a:rPr lang="en-US" sz="2000" dirty="0"/>
            </a:br>
            <a:r>
              <a:rPr lang="en-US" sz="2000" dirty="0"/>
              <a:t>Negative for </a:t>
            </a:r>
            <a:r>
              <a:rPr lang="en-US" sz="2000" b="1" dirty="0">
                <a:hlinkClick r:id="rId3"/>
              </a:rPr>
              <a:t>keratin</a:t>
            </a:r>
            <a:r>
              <a:rPr lang="en-US" sz="2000" dirty="0"/>
              <a:t> (with the exception of </a:t>
            </a:r>
            <a:r>
              <a:rPr lang="en-US" sz="2000" dirty="0" err="1"/>
              <a:t>paraganglioma</a:t>
            </a:r>
            <a:r>
              <a:rPr lang="en-US" sz="2000" dirty="0"/>
              <a:t> of cauda equine and </a:t>
            </a:r>
            <a:r>
              <a:rPr lang="en-US" sz="2000" dirty="0" err="1"/>
              <a:t>gangliocytic</a:t>
            </a:r>
            <a:r>
              <a:rPr lang="en-US" sz="2000" dirty="0"/>
              <a:t> </a:t>
            </a:r>
            <a:r>
              <a:rPr lang="en-US" sz="2000" dirty="0" err="1"/>
              <a:t>paragangliomas</a:t>
            </a:r>
            <a:r>
              <a:rPr lang="en-US" sz="2000" dirty="0"/>
              <a:t>) and PTH; positive for tyrosine hydroxylase (can be negative in parasympathetic </a:t>
            </a:r>
            <a:r>
              <a:rPr lang="en-US" sz="2000" dirty="0" err="1"/>
              <a:t>paraganglioma</a:t>
            </a:r>
            <a:r>
              <a:rPr lang="en-US" sz="2000" dirty="0"/>
              <a:t>) (</a:t>
            </a:r>
            <a:r>
              <a:rPr lang="en-US" sz="2000" b="1" dirty="0" err="1">
                <a:hlinkClick r:id="rId8"/>
              </a:rPr>
              <a:t>Endocr</a:t>
            </a:r>
            <a:r>
              <a:rPr lang="en-US" sz="2000" b="1" dirty="0">
                <a:hlinkClick r:id="rId8"/>
              </a:rPr>
              <a:t> </a:t>
            </a:r>
            <a:r>
              <a:rPr lang="en-US" sz="2000" b="1" dirty="0" err="1">
                <a:hlinkClick r:id="rId8"/>
              </a:rPr>
              <a:t>Pathol</a:t>
            </a:r>
            <a:r>
              <a:rPr lang="en-US" sz="2000" b="1" dirty="0">
                <a:hlinkClick r:id="rId8"/>
              </a:rPr>
              <a:t> 2018;29:91</a:t>
            </a:r>
            <a:r>
              <a:rPr lang="en-US" sz="2000" dirty="0"/>
              <a:t>, </a:t>
            </a:r>
            <a:r>
              <a:rPr lang="en-US" sz="2000" b="1" dirty="0" err="1">
                <a:hlinkClick r:id="rId12"/>
              </a:rPr>
              <a:t>Endocr</a:t>
            </a:r>
            <a:r>
              <a:rPr lang="en-US" sz="2000" b="1" dirty="0">
                <a:hlinkClick r:id="rId12"/>
              </a:rPr>
              <a:t> </a:t>
            </a:r>
            <a:r>
              <a:rPr lang="en-US" sz="2000" b="1" dirty="0" err="1">
                <a:hlinkClick r:id="rId12"/>
              </a:rPr>
              <a:t>Pathol</a:t>
            </a:r>
            <a:r>
              <a:rPr lang="en-US" sz="2000" b="1" dirty="0">
                <a:hlinkClick r:id="rId12"/>
              </a:rPr>
              <a:t> 2018;29:113</a:t>
            </a:r>
            <a:r>
              <a:rPr lang="en-US" sz="2000" dirty="0" smtClean="0"/>
              <a:t>)</a:t>
            </a:r>
            <a:br>
              <a:rPr lang="en-US" sz="2000" dirty="0" smtClean="0"/>
            </a:br>
            <a:r>
              <a:rPr lang="en-US" sz="2000" dirty="0"/>
              <a:t/>
            </a:r>
            <a:br>
              <a:rPr lang="en-US" sz="2000" dirty="0"/>
            </a:br>
            <a:r>
              <a:rPr lang="en-US" sz="2000" b="1" dirty="0">
                <a:solidFill>
                  <a:srgbClr val="FFFF00"/>
                </a:solidFill>
                <a:hlinkClick r:id="rId13"/>
              </a:rPr>
              <a:t>Metastatic neuroendocrine tumors</a:t>
            </a:r>
            <a:r>
              <a:rPr lang="en-US" sz="2000" dirty="0"/>
              <a:t/>
            </a:r>
            <a:br>
              <a:rPr lang="en-US" sz="2000" dirty="0"/>
            </a:br>
            <a:r>
              <a:rPr lang="en-US" sz="2000" dirty="0"/>
              <a:t>Clinical history, radiological and laboratory findings are important</a:t>
            </a:r>
            <a:br>
              <a:rPr lang="en-US" sz="2000" dirty="0"/>
            </a:br>
            <a:r>
              <a:rPr lang="en-US" sz="2000" dirty="0"/>
              <a:t>Usually positive for neuroendocrine markers and </a:t>
            </a:r>
            <a:r>
              <a:rPr lang="en-US" sz="2000" b="1" dirty="0">
                <a:hlinkClick r:id="rId3"/>
              </a:rPr>
              <a:t>keratin</a:t>
            </a:r>
            <a:r>
              <a:rPr lang="en-US" sz="2000" dirty="0"/>
              <a:t> (</a:t>
            </a:r>
            <a:r>
              <a:rPr lang="en-US" sz="2000" b="1" dirty="0">
                <a:hlinkClick r:id="rId14"/>
              </a:rPr>
              <a:t>Cancer </a:t>
            </a:r>
            <a:r>
              <a:rPr lang="en-US" sz="2000" b="1" dirty="0" err="1">
                <a:hlinkClick r:id="rId14"/>
              </a:rPr>
              <a:t>Cytopathol</a:t>
            </a:r>
            <a:r>
              <a:rPr lang="en-US" sz="2000" b="1" dirty="0">
                <a:hlinkClick r:id="rId14"/>
              </a:rPr>
              <a:t> 2016;124:871</a:t>
            </a:r>
            <a:r>
              <a:rPr lang="en-US" sz="2000" dirty="0"/>
              <a:t>)</a:t>
            </a:r>
            <a:br>
              <a:rPr lang="en-US" sz="2000" dirty="0"/>
            </a:br>
            <a:r>
              <a:rPr lang="en-US" sz="2000" b="1" dirty="0">
                <a:hlinkClick r:id="rId6"/>
              </a:rPr>
              <a:t>TTF1</a:t>
            </a:r>
            <a:r>
              <a:rPr lang="en-US" sz="2000" dirty="0"/>
              <a:t> (lung, but also positive in medullary carcinoma), </a:t>
            </a:r>
            <a:r>
              <a:rPr lang="en-US" sz="2000" b="1" dirty="0">
                <a:hlinkClick r:id="rId15"/>
              </a:rPr>
              <a:t>CDX2</a:t>
            </a:r>
            <a:r>
              <a:rPr lang="en-US" sz="2000" dirty="0"/>
              <a:t> (gastrointestinal), </a:t>
            </a:r>
            <a:r>
              <a:rPr lang="en-US" sz="2000" b="1" dirty="0">
                <a:hlinkClick r:id="rId16"/>
              </a:rPr>
              <a:t>p16</a:t>
            </a:r>
            <a:r>
              <a:rPr lang="en-US" sz="2000" dirty="0"/>
              <a:t> (cervical), </a:t>
            </a:r>
            <a:r>
              <a:rPr lang="en-US" sz="2000" b="1" dirty="0">
                <a:hlinkClick r:id="rId17"/>
              </a:rPr>
              <a:t>ISL1</a:t>
            </a:r>
            <a:r>
              <a:rPr lang="en-US" sz="2000" dirty="0"/>
              <a:t> and PDX1 (pancreatic) useful for detection of primary tumor site (</a:t>
            </a:r>
            <a:r>
              <a:rPr lang="en-US" sz="2000" b="1" dirty="0">
                <a:hlinkClick r:id="rId14"/>
              </a:rPr>
              <a:t>Cancer </a:t>
            </a:r>
            <a:r>
              <a:rPr lang="en-US" sz="2000" b="1" dirty="0" err="1">
                <a:hlinkClick r:id="rId14"/>
              </a:rPr>
              <a:t>Cytopathol</a:t>
            </a:r>
            <a:r>
              <a:rPr lang="en-US" sz="2000" b="1" dirty="0">
                <a:hlinkClick r:id="rId14"/>
              </a:rPr>
              <a:t> 2016;124:871</a:t>
            </a:r>
            <a:r>
              <a:rPr lang="en-US" sz="2000" dirty="0"/>
              <a:t>)</a:t>
            </a:r>
            <a:br>
              <a:rPr lang="en-US" sz="2000" dirty="0"/>
            </a:br>
            <a:r>
              <a:rPr lang="en-US" sz="600" dirty="0"/>
              <a:t/>
            </a:r>
            <a:br>
              <a:rPr lang="en-US" sz="600" dirty="0"/>
            </a:br>
            <a:endParaRPr lang="en-US" sz="600" dirty="0">
              <a:cs typeface="Times New Roman" panose="02020603050405020304" pitchFamily="18" charset="0"/>
            </a:endParaRPr>
          </a:p>
        </p:txBody>
      </p:sp>
    </p:spTree>
    <p:extLst>
      <p:ext uri="{BB962C8B-B14F-4D97-AF65-F5344CB8AC3E}">
        <p14:creationId xmlns:p14="http://schemas.microsoft.com/office/powerpoint/2010/main" val="42611211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8877" y="403423"/>
            <a:ext cx="9588395" cy="56966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88576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1672" y="290945"/>
            <a:ext cx="11970327" cy="6400800"/>
          </a:xfrm>
        </p:spPr>
        <p:txBody>
          <a:bodyPr/>
          <a:lstStyle/>
          <a:p>
            <a:r>
              <a:rPr lang="en-US" sz="2400" dirty="0">
                <a:cs typeface="Times New Roman" panose="02020603050405020304" pitchFamily="18" charset="0"/>
              </a:rPr>
              <a:t>Patient history</a:t>
            </a:r>
            <a:br>
              <a:rPr lang="en-US" sz="24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a </a:t>
            </a:r>
            <a:r>
              <a:rPr lang="en-US" sz="2400" dirty="0">
                <a:solidFill>
                  <a:srgbClr val="FFFF00"/>
                </a:solidFill>
                <a:cs typeface="Times New Roman" panose="02020603050405020304" pitchFamily="18" charset="0"/>
              </a:rPr>
              <a:t>16-year-old woman </a:t>
            </a:r>
            <a:r>
              <a:rPr lang="en-US" sz="2400" dirty="0" smtClean="0">
                <a:cs typeface="Times New Roman" panose="02020603050405020304" pitchFamily="18" charset="0"/>
              </a:rPr>
              <a:t>with </a:t>
            </a:r>
            <a:r>
              <a:rPr lang="en-US" sz="2400" dirty="0">
                <a:cs typeface="Times New Roman" panose="02020603050405020304" pitchFamily="18" charset="0"/>
              </a:rPr>
              <a:t>a 3-year history of a slowly growing </a:t>
            </a:r>
            <a:r>
              <a:rPr lang="en-US" sz="2400" dirty="0">
                <a:solidFill>
                  <a:srgbClr val="FFFF00"/>
                </a:solidFill>
                <a:cs typeface="Times New Roman" panose="02020603050405020304" pitchFamily="18" charset="0"/>
              </a:rPr>
              <a:t>left neck mass </a:t>
            </a:r>
            <a:r>
              <a:rPr lang="en-US" sz="2400" dirty="0">
                <a:cs typeface="Times New Roman" panose="02020603050405020304" pitchFamily="18" charset="0"/>
              </a:rPr>
              <a:t>causing pressure symptoms </a:t>
            </a:r>
            <a:r>
              <a:rPr lang="en-US" sz="2400" dirty="0" smtClean="0">
                <a:cs typeface="Times New Roman" panose="02020603050405020304" pitchFamily="18" charset="0"/>
              </a:rPr>
              <a:t>&amp; </a:t>
            </a:r>
            <a:r>
              <a:rPr lang="en-US" sz="2400" dirty="0">
                <a:cs typeface="Times New Roman" panose="02020603050405020304" pitchFamily="18" charset="0"/>
              </a:rPr>
              <a:t>shortness of breath.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previous </a:t>
            </a:r>
            <a:r>
              <a:rPr lang="en-US" sz="2400" dirty="0" smtClean="0">
                <a:cs typeface="Times New Roman" panose="02020603050405020304" pitchFamily="18" charset="0"/>
              </a:rPr>
              <a:t>malignancy/</a:t>
            </a:r>
            <a:r>
              <a:rPr lang="en-US" sz="2400" dirty="0">
                <a:cs typeface="Times New Roman" panose="02020603050405020304" pitchFamily="18" charset="0"/>
              </a:rPr>
              <a:t>exposure to radiation. </a:t>
            </a:r>
            <a:r>
              <a:rPr lang="en-US" sz="2400" dirty="0" smtClean="0">
                <a:cs typeface="Times New Roman" panose="02020603050405020304" pitchFamily="18" charset="0"/>
              </a:rPr>
              <a:t>: </a:t>
            </a:r>
            <a:r>
              <a:rPr lang="en-US" sz="2400" dirty="0">
                <a:cs typeface="Times New Roman" panose="02020603050405020304" pitchFamily="18" charset="0"/>
              </a:rPr>
              <a:t>- </a:t>
            </a:r>
            <a:r>
              <a:rPr lang="en-US" sz="2400" dirty="0" err="1">
                <a:cs typeface="Times New Roman" panose="02020603050405020304" pitchFamily="18" charset="0"/>
              </a:rPr>
              <a:t>ive</a:t>
            </a:r>
            <a:r>
              <a:rPr lang="en-US" sz="2400" dirty="0">
                <a:cs typeface="Times New Roman" panose="02020603050405020304" pitchFamily="18" charset="0"/>
              </a:rPr>
              <a:t>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There </a:t>
            </a:r>
            <a:r>
              <a:rPr lang="en-US" sz="2400" dirty="0">
                <a:cs typeface="Times New Roman" panose="02020603050405020304" pitchFamily="18" charset="0"/>
              </a:rPr>
              <a:t>was a history of a </a:t>
            </a:r>
            <a:r>
              <a:rPr lang="en-US" sz="2400" dirty="0">
                <a:solidFill>
                  <a:srgbClr val="FFFF00"/>
                </a:solidFill>
                <a:cs typeface="Times New Roman" panose="02020603050405020304" pitchFamily="18" charset="0"/>
              </a:rPr>
              <a:t>thyroidectomy </a:t>
            </a:r>
            <a:r>
              <a:rPr lang="en-US" sz="2400" dirty="0">
                <a:cs typeface="Times New Roman" panose="02020603050405020304" pitchFamily="18" charset="0"/>
              </a:rPr>
              <a:t>for her paternal great aunt with a </a:t>
            </a:r>
            <a:r>
              <a:rPr lang="en-US" sz="2400" dirty="0">
                <a:solidFill>
                  <a:srgbClr val="FFFF00"/>
                </a:solidFill>
                <a:cs typeface="Times New Roman" panose="02020603050405020304" pitchFamily="18" charset="0"/>
              </a:rPr>
              <a:t>thyroid cancer </a:t>
            </a:r>
            <a:r>
              <a:rPr lang="en-US" sz="2400" dirty="0">
                <a:cs typeface="Times New Roman" panose="02020603050405020304" pitchFamily="18" charset="0"/>
              </a:rPr>
              <a:t>of unknown type </a:t>
            </a:r>
            <a:r>
              <a:rPr lang="en-US" sz="2400" dirty="0" smtClean="0">
                <a:cs typeface="Times New Roman" panose="02020603050405020304" pitchFamily="18" charset="0"/>
              </a:rPr>
              <a:t>&amp; in </a:t>
            </a:r>
            <a:r>
              <a:rPr lang="en-US" sz="2400" dirty="0">
                <a:cs typeface="Times New Roman" panose="02020603050405020304" pitchFamily="18" charset="0"/>
              </a:rPr>
              <a:t>her paternal great grandmother for unknown </a:t>
            </a:r>
            <a:r>
              <a:rPr lang="en-US" sz="2400" dirty="0" smtClean="0">
                <a:cs typeface="Times New Roman" panose="02020603050405020304" pitchFamily="18" charset="0"/>
              </a:rPr>
              <a:t>reason.</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endParaRPr lang="en-US" sz="2400" dirty="0">
              <a:cs typeface="Times New Roman" panose="02020603050405020304" pitchFamily="18" charset="0"/>
            </a:endParaRPr>
          </a:p>
        </p:txBody>
      </p:sp>
    </p:spTree>
    <p:extLst>
      <p:ext uri="{BB962C8B-B14F-4D97-AF65-F5344CB8AC3E}">
        <p14:creationId xmlns:p14="http://schemas.microsoft.com/office/powerpoint/2010/main" val="33601565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818" y="313509"/>
            <a:ext cx="11984182" cy="3912127"/>
          </a:xfrm>
        </p:spPr>
        <p:txBody>
          <a:bodyPr/>
          <a:lstStyle/>
          <a:p>
            <a:r>
              <a:rPr lang="en-US" sz="1600" dirty="0">
                <a:cs typeface="Times New Roman" panose="02020603050405020304" pitchFamily="18" charset="0"/>
              </a:rPr>
              <a:t/>
            </a:r>
            <a:br>
              <a:rPr lang="en-US" sz="16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800" dirty="0">
                <a:cs typeface="Times New Roman" panose="02020603050405020304" pitchFamily="18" charset="0"/>
              </a:rPr>
              <a:t/>
            </a:r>
            <a:br>
              <a:rPr lang="en-US" sz="2800" dirty="0">
                <a:cs typeface="Times New Roman" panose="02020603050405020304" pitchFamily="18" charset="0"/>
              </a:rPr>
            </a:br>
            <a:r>
              <a:rPr lang="en-US" sz="2800" dirty="0" smtClean="0">
                <a:cs typeface="Times New Roman" panose="02020603050405020304" pitchFamily="18" charset="0"/>
              </a:rPr>
              <a:t>FNA </a:t>
            </a:r>
            <a:r>
              <a:rPr lang="en-US" sz="2800" dirty="0">
                <a:cs typeface="Times New Roman" panose="02020603050405020304" pitchFamily="18" charset="0"/>
              </a:rPr>
              <a:t>of </a:t>
            </a:r>
            <a:r>
              <a:rPr lang="en-US" sz="2800" dirty="0" smtClean="0">
                <a:cs typeface="Times New Roman" panose="02020603050405020304" pitchFamily="18" charset="0"/>
              </a:rPr>
              <a:t>thyroid mass: </a:t>
            </a:r>
            <a:br>
              <a:rPr lang="en-US" sz="2800" dirty="0" smtClean="0">
                <a:cs typeface="Times New Roman" panose="02020603050405020304" pitchFamily="18" charset="0"/>
              </a:rPr>
            </a:br>
            <a:r>
              <a:rPr lang="en-US" sz="2800" dirty="0" smtClean="0">
                <a:cs typeface="Times New Roman" panose="02020603050405020304" pitchFamily="18" charset="0"/>
              </a:rPr>
              <a:t>neoplastic </a:t>
            </a:r>
            <a:r>
              <a:rPr lang="en-US" sz="2800" dirty="0">
                <a:cs typeface="Times New Roman" panose="02020603050405020304" pitchFamily="18" charset="0"/>
              </a:rPr>
              <a:t>single cells showing abundant granular cytoplasm, </a:t>
            </a:r>
            <a:r>
              <a:rPr lang="en-US" sz="2800" dirty="0" smtClean="0">
                <a:cs typeface="Times New Roman" panose="02020603050405020304" pitchFamily="18" charset="0"/>
              </a:rPr>
              <a:t>eccentric uniform </a:t>
            </a:r>
            <a:r>
              <a:rPr lang="en-US" sz="2800" dirty="0">
                <a:cs typeface="Times New Roman" panose="02020603050405020304" pitchFamily="18" charset="0"/>
              </a:rPr>
              <a:t>round to oval nuclei with punctuate chromatin</a:t>
            </a:r>
            <a:r>
              <a:rPr lang="en-US" sz="2800" dirty="0" smtClean="0">
                <a:cs typeface="Times New Roman" panose="02020603050405020304" pitchFamily="18" charset="0"/>
              </a:rPr>
              <a:t>.</a:t>
            </a:r>
            <a:br>
              <a:rPr lang="en-US" sz="2800" dirty="0" smtClean="0">
                <a:cs typeface="Times New Roman" panose="02020603050405020304" pitchFamily="18" charset="0"/>
              </a:rPr>
            </a:br>
            <a:r>
              <a:rPr lang="en-US" sz="2800" dirty="0" smtClean="0">
                <a:solidFill>
                  <a:srgbClr val="FFFF00"/>
                </a:solidFill>
                <a:cs typeface="Times New Roman" panose="02020603050405020304" pitchFamily="18" charset="0"/>
              </a:rPr>
              <a:t>Strongly </a:t>
            </a:r>
            <a:r>
              <a:rPr lang="en-US" sz="2800" dirty="0">
                <a:solidFill>
                  <a:srgbClr val="FFFF00"/>
                </a:solidFill>
                <a:cs typeface="Times New Roman" panose="02020603050405020304" pitchFamily="18" charset="0"/>
              </a:rPr>
              <a:t>positive for calcitonin immunostaining, supporting </a:t>
            </a:r>
            <a:r>
              <a:rPr lang="en-US" sz="2800" dirty="0" smtClean="0">
                <a:solidFill>
                  <a:srgbClr val="FFFF00"/>
                </a:solidFill>
                <a:cs typeface="Times New Roman" panose="02020603050405020304" pitchFamily="18" charset="0"/>
              </a:rPr>
              <a:t>diagnosis </a:t>
            </a:r>
            <a:r>
              <a:rPr lang="en-US" sz="2800" dirty="0">
                <a:solidFill>
                  <a:srgbClr val="FFFF00"/>
                </a:solidFill>
                <a:cs typeface="Times New Roman" panose="02020603050405020304" pitchFamily="18" charset="0"/>
              </a:rPr>
              <a:t>of </a:t>
            </a:r>
            <a:r>
              <a:rPr lang="en-US" sz="2800" dirty="0" smtClean="0">
                <a:solidFill>
                  <a:srgbClr val="FFFF00"/>
                </a:solidFill>
                <a:cs typeface="Times New Roman" panose="02020603050405020304" pitchFamily="18" charset="0"/>
              </a:rPr>
              <a:t>MTC</a:t>
            </a:r>
            <a:r>
              <a:rPr lang="en-US" sz="2000" dirty="0">
                <a:cs typeface="Times New Roman" panose="02020603050405020304" pitchFamily="18" charset="0"/>
              </a:rPr>
              <a:t/>
            </a:r>
            <a:br>
              <a:rPr lang="en-US" sz="2000" dirty="0">
                <a:cs typeface="Times New Roman" panose="02020603050405020304" pitchFamily="18" charset="0"/>
              </a:rPr>
            </a:br>
            <a:r>
              <a:rPr lang="en-US" sz="2000" dirty="0">
                <a:cs typeface="Times New Roman" panose="02020603050405020304" pitchFamily="18" charset="0"/>
              </a:rPr>
              <a:t/>
            </a:r>
            <a:br>
              <a:rPr lang="en-US" sz="2000" dirty="0">
                <a:cs typeface="Times New Roman" panose="02020603050405020304" pitchFamily="18" charset="0"/>
              </a:rPr>
            </a:br>
            <a:r>
              <a:rPr lang="en-US" sz="1800" dirty="0">
                <a:cs typeface="Times New Roman" panose="02020603050405020304" pitchFamily="18" charset="0"/>
              </a:rPr>
              <a:t/>
            </a:r>
            <a:br>
              <a:rPr lang="en-US" sz="1800" dirty="0">
                <a:cs typeface="Times New Roman" panose="02020603050405020304" pitchFamily="18" charset="0"/>
              </a:rPr>
            </a:br>
            <a:endParaRPr lang="en-US" sz="18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592290" y="3621349"/>
            <a:ext cx="3696565" cy="2889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17511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546" y="360218"/>
            <a:ext cx="11776364" cy="6386946"/>
          </a:xfrm>
        </p:spPr>
        <p:txBody>
          <a:bodyPr/>
          <a:lstStyle/>
          <a:p>
            <a:r>
              <a:rPr lang="en-US" sz="2400" dirty="0">
                <a:cs typeface="Times New Roman" panose="02020603050405020304" pitchFamily="18" charset="0"/>
              </a:rPr>
              <a:t/>
            </a:r>
            <a:br>
              <a:rPr lang="en-US" sz="2400" dirty="0">
                <a:cs typeface="Times New Roman" panose="02020603050405020304" pitchFamily="18" charset="0"/>
              </a:rPr>
            </a:br>
            <a:r>
              <a:rPr lang="en-US" sz="2400" i="1" u="sng" dirty="0" smtClean="0">
                <a:solidFill>
                  <a:srgbClr val="FFFF00"/>
                </a:solidFill>
                <a:cs typeface="Times New Roman" panose="02020603050405020304" pitchFamily="18" charset="0"/>
              </a:rPr>
              <a:t>Preoperatively</a:t>
            </a:r>
            <a:r>
              <a:rPr lang="en-US" sz="2400" i="1" u="sng" dirty="0">
                <a:solidFill>
                  <a:srgbClr val="FFFF00"/>
                </a:solidFill>
                <a:cs typeface="Times New Roman" panose="02020603050405020304" pitchFamily="18" charset="0"/>
              </a:rPr>
              <a:t>:</a:t>
            </a: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basal serum calcitonin = 4.0pg/ml (</a:t>
            </a:r>
            <a:r>
              <a:rPr lang="en-US" sz="2400" dirty="0" err="1">
                <a:cs typeface="Times New Roman" panose="02020603050405020304" pitchFamily="18" charset="0"/>
              </a:rPr>
              <a:t>nl</a:t>
            </a:r>
            <a:r>
              <a:rPr lang="en-US" sz="2400" dirty="0">
                <a:cs typeface="Times New Roman" panose="02020603050405020304" pitchFamily="18" charset="0"/>
              </a:rPr>
              <a:t> \4.6 </a:t>
            </a:r>
            <a:r>
              <a:rPr lang="en-US" sz="2400" dirty="0" err="1">
                <a:cs typeface="Times New Roman" panose="02020603050405020304" pitchFamily="18" charset="0"/>
              </a:rPr>
              <a:t>pg</a:t>
            </a:r>
            <a:r>
              <a:rPr lang="en-US" sz="2400" dirty="0">
                <a:cs typeface="Times New Roman" panose="02020603050405020304" pitchFamily="18" charset="0"/>
              </a:rPr>
              <a:t>/ml)</a:t>
            </a:r>
            <a:br>
              <a:rPr lang="en-US" sz="2400" dirty="0">
                <a:cs typeface="Times New Roman" panose="02020603050405020304" pitchFamily="18" charset="0"/>
              </a:rPr>
            </a:br>
            <a:r>
              <a:rPr lang="en-US" sz="2400" dirty="0">
                <a:cs typeface="Times New Roman" panose="02020603050405020304" pitchFamily="18" charset="0"/>
              </a:rPr>
              <a:t>CEA = less than </a:t>
            </a:r>
            <a:r>
              <a:rPr lang="en-US" sz="2400" dirty="0" smtClean="0">
                <a:cs typeface="Times New Roman" panose="02020603050405020304" pitchFamily="18" charset="0"/>
              </a:rPr>
              <a:t>1 ng/ml </a:t>
            </a:r>
            <a:r>
              <a:rPr lang="en-US" sz="2400" dirty="0">
                <a:cs typeface="Times New Roman" panose="02020603050405020304" pitchFamily="18" charset="0"/>
              </a:rPr>
              <a:t>(</a:t>
            </a:r>
            <a:r>
              <a:rPr lang="en-US" sz="2400" dirty="0" err="1">
                <a:cs typeface="Times New Roman" panose="02020603050405020304" pitchFamily="18" charset="0"/>
              </a:rPr>
              <a:t>nl</a:t>
            </a:r>
            <a:r>
              <a:rPr lang="en-US" sz="2400" dirty="0">
                <a:cs typeface="Times New Roman" panose="02020603050405020304" pitchFamily="18" charset="0"/>
              </a:rPr>
              <a:t> \3 ng/ml)</a:t>
            </a:r>
            <a:br>
              <a:rPr lang="en-US" sz="2400" dirty="0">
                <a:cs typeface="Times New Roman" panose="02020603050405020304" pitchFamily="18" charset="0"/>
              </a:rPr>
            </a:br>
            <a:r>
              <a:rPr lang="en-US" sz="2400" dirty="0" smtClean="0">
                <a:cs typeface="Times New Roman" panose="02020603050405020304" pitchFamily="18" charset="0"/>
              </a:rPr>
              <a:t>catecholamine &amp; fractionated </a:t>
            </a:r>
            <a:r>
              <a:rPr lang="en-US" sz="2400" dirty="0" err="1">
                <a:cs typeface="Times New Roman" panose="02020603050405020304" pitchFamily="18" charset="0"/>
              </a:rPr>
              <a:t>metanephrine</a:t>
            </a:r>
            <a:r>
              <a:rPr lang="en-US" sz="2400" dirty="0">
                <a:cs typeface="Times New Roman" panose="02020603050405020304" pitchFamily="18" charset="0"/>
              </a:rPr>
              <a:t> </a:t>
            </a:r>
            <a:r>
              <a:rPr lang="en-US" sz="2400" dirty="0" smtClean="0">
                <a:cs typeface="Times New Roman" panose="02020603050405020304" pitchFamily="18" charset="0"/>
              </a:rPr>
              <a:t>= </a:t>
            </a:r>
            <a:r>
              <a:rPr lang="en-US" sz="2400" dirty="0" err="1" smtClean="0">
                <a:cs typeface="Times New Roman" panose="02020603050405020304" pitchFamily="18" charset="0"/>
              </a:rPr>
              <a:t>nl</a:t>
            </a:r>
            <a:r>
              <a:rPr lang="en-US" sz="2400" dirty="0" smtClean="0">
                <a:cs typeface="Times New Roman" panose="02020603050405020304" pitchFamily="18" charset="0"/>
              </a:rPr>
              <a:t> </a:t>
            </a:r>
            <a:br>
              <a:rPr lang="en-US" sz="2400" dirty="0" smtClean="0">
                <a:cs typeface="Times New Roman" panose="02020603050405020304" pitchFamily="18" charset="0"/>
              </a:rPr>
            </a:br>
            <a:r>
              <a:rPr lang="en-US" sz="2400" dirty="0" err="1" smtClean="0">
                <a:cs typeface="Times New Roman" panose="02020603050405020304" pitchFamily="18" charset="0"/>
              </a:rPr>
              <a:t>Preop</a:t>
            </a:r>
            <a:r>
              <a:rPr lang="en-US" sz="2400" dirty="0" smtClean="0">
                <a:cs typeface="Times New Roman" panose="02020603050405020304" pitchFamily="18" charset="0"/>
              </a:rPr>
              <a:t> CT of </a:t>
            </a:r>
            <a:r>
              <a:rPr lang="en-US" sz="2400" dirty="0">
                <a:cs typeface="Times New Roman" panose="02020603050405020304" pitchFamily="18" charset="0"/>
              </a:rPr>
              <a:t>the body </a:t>
            </a:r>
            <a:r>
              <a:rPr lang="en-US" sz="2400" dirty="0" smtClean="0">
                <a:cs typeface="Times New Roman" panose="02020603050405020304" pitchFamily="18" charset="0"/>
              </a:rPr>
              <a:t>=  </a:t>
            </a:r>
            <a:r>
              <a:rPr lang="en-US" sz="2400" dirty="0">
                <a:cs typeface="Times New Roman" panose="02020603050405020304" pitchFamily="18" charset="0"/>
              </a:rPr>
              <a:t>negative for other </a:t>
            </a:r>
            <a:r>
              <a:rPr lang="en-US" sz="2400" dirty="0" err="1">
                <a:cs typeface="Times New Roman" panose="02020603050405020304" pitchFamily="18" charset="0"/>
              </a:rPr>
              <a:t>extrathyroidal</a:t>
            </a:r>
            <a:r>
              <a:rPr lang="en-US" sz="2400" dirty="0">
                <a:cs typeface="Times New Roman" panose="02020603050405020304" pitchFamily="18" charset="0"/>
              </a:rPr>
              <a:t> lesions.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i="1" u="sng" dirty="0" smtClean="0">
                <a:solidFill>
                  <a:srgbClr val="FFFF00"/>
                </a:solidFill>
                <a:cs typeface="Times New Roman" panose="02020603050405020304" pitchFamily="18" charset="0"/>
              </a:rPr>
              <a:t>Intraoperatively</a:t>
            </a:r>
            <a:r>
              <a:rPr lang="en-US" sz="2400" i="1" u="sng" dirty="0" smtClean="0">
                <a:cs typeface="Times New Roman" panose="02020603050405020304" pitchFamily="18" charset="0"/>
              </a:rPr>
              <a:t/>
            </a:r>
            <a:br>
              <a:rPr lang="en-US" sz="2400" i="1" u="sng" dirty="0" smtClean="0">
                <a:cs typeface="Times New Roman" panose="02020603050405020304" pitchFamily="18" charset="0"/>
              </a:rPr>
            </a:br>
            <a:r>
              <a:rPr lang="en-US" sz="2400" dirty="0" smtClean="0">
                <a:solidFill>
                  <a:schemeClr val="tx1"/>
                </a:solidFill>
                <a:cs typeface="Times New Roman" panose="02020603050405020304" pitchFamily="18" charset="0"/>
              </a:rPr>
              <a:t>3-cm </a:t>
            </a:r>
            <a:r>
              <a:rPr lang="en-US" sz="2400" dirty="0">
                <a:cs typeface="Times New Roman" panose="02020603050405020304" pitchFamily="18" charset="0"/>
              </a:rPr>
              <a:t>hard mass </a:t>
            </a:r>
            <a:r>
              <a:rPr lang="en-US" sz="2400" dirty="0" smtClean="0">
                <a:cs typeface="Times New Roman" panose="02020603050405020304" pitchFamily="18" charset="0"/>
              </a:rPr>
              <a:t>in left </a:t>
            </a:r>
            <a:r>
              <a:rPr lang="en-US" sz="2400" dirty="0">
                <a:cs typeface="Times New Roman" panose="02020603050405020304" pitchFamily="18" charset="0"/>
              </a:rPr>
              <a:t>thyroid lobe.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A </a:t>
            </a:r>
            <a:r>
              <a:rPr lang="en-US" sz="2400" dirty="0">
                <a:cs typeface="Times New Roman" panose="02020603050405020304" pitchFamily="18" charset="0"/>
              </a:rPr>
              <a:t>total thyroidectomy </a:t>
            </a:r>
            <a:r>
              <a:rPr lang="en-US" sz="2400" dirty="0" smtClean="0">
                <a:cs typeface="Times New Roman" panose="02020603050405020304" pitchFamily="18" charset="0"/>
              </a:rPr>
              <a:t>, </a:t>
            </a:r>
            <a:r>
              <a:rPr lang="en-US" sz="2400" dirty="0">
                <a:cs typeface="Times New Roman" panose="02020603050405020304" pitchFamily="18" charset="0"/>
              </a:rPr>
              <a:t>complete central compartment nodal dissection </a:t>
            </a:r>
            <a:r>
              <a:rPr lang="en-US" sz="2400" dirty="0" smtClean="0">
                <a:cs typeface="Times New Roman" panose="02020603050405020304" pitchFamily="18" charset="0"/>
              </a:rPr>
              <a:t>,left </a:t>
            </a:r>
            <a:r>
              <a:rPr lang="en-US" sz="2400" dirty="0">
                <a:cs typeface="Times New Roman" panose="02020603050405020304" pitchFamily="18" charset="0"/>
              </a:rPr>
              <a:t>modiﬁed radical neck </a:t>
            </a:r>
            <a:r>
              <a:rPr lang="en-US" sz="2400" dirty="0" smtClean="0">
                <a:cs typeface="Times New Roman" panose="02020603050405020304" pitchFamily="18" charset="0"/>
              </a:rPr>
              <a:t>dissection</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i="1" u="sng" dirty="0" smtClean="0">
                <a:solidFill>
                  <a:srgbClr val="FFFF00"/>
                </a:solidFill>
                <a:cs typeface="Times New Roman" panose="02020603050405020304" pitchFamily="18" charset="0"/>
              </a:rPr>
              <a:t>After </a:t>
            </a:r>
            <a:r>
              <a:rPr lang="en-US" sz="2400" i="1" u="sng" dirty="0">
                <a:solidFill>
                  <a:srgbClr val="FFFF00"/>
                </a:solidFill>
                <a:cs typeface="Times New Roman" panose="02020603050405020304" pitchFamily="18" charset="0"/>
              </a:rPr>
              <a:t>3 months </a:t>
            </a:r>
            <a:r>
              <a:rPr lang="en-US" sz="2400" i="1" u="sng" dirty="0" smtClean="0">
                <a:solidFill>
                  <a:srgbClr val="FFFF00"/>
                </a:solidFill>
                <a:cs typeface="Times New Roman" panose="02020603050405020304" pitchFamily="18" charset="0"/>
              </a:rPr>
              <a:t>postoperatively</a:t>
            </a:r>
            <a:r>
              <a:rPr lang="en-US" sz="2400" dirty="0" smtClean="0">
                <a:solidFill>
                  <a:srgbClr val="FFFF00"/>
                </a:solidFill>
                <a:cs typeface="Times New Roman" panose="02020603050405020304" pitchFamily="18" charset="0"/>
              </a:rPr>
              <a:t>:</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serum calcitonin = 0.6</a:t>
            </a:r>
            <a:br>
              <a:rPr lang="en-US" sz="2400" dirty="0" smtClean="0">
                <a:cs typeface="Times New Roman" panose="02020603050405020304" pitchFamily="18" charset="0"/>
              </a:rPr>
            </a:br>
            <a:r>
              <a:rPr lang="en-US" sz="2400" dirty="0" smtClean="0">
                <a:cs typeface="Times New Roman" panose="02020603050405020304" pitchFamily="18" charset="0"/>
              </a:rPr>
              <a:t>serum </a:t>
            </a:r>
            <a:r>
              <a:rPr lang="en-US" sz="2400" dirty="0">
                <a:cs typeface="Times New Roman" panose="02020603050405020304" pitchFamily="18" charset="0"/>
              </a:rPr>
              <a:t>CEA </a:t>
            </a:r>
            <a:r>
              <a:rPr lang="en-US" sz="2400" dirty="0" smtClean="0">
                <a:cs typeface="Times New Roman" panose="02020603050405020304" pitchFamily="18" charset="0"/>
              </a:rPr>
              <a:t>= less than 2.0</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i="1" u="sng" dirty="0" smtClean="0">
                <a:solidFill>
                  <a:srgbClr val="FFFF00"/>
                </a:solidFill>
                <a:cs typeface="Times New Roman" panose="02020603050405020304" pitchFamily="18" charset="0"/>
              </a:rPr>
              <a:t>Over </a:t>
            </a:r>
            <a:r>
              <a:rPr lang="en-US" sz="2400" i="1" u="sng" dirty="0">
                <a:solidFill>
                  <a:srgbClr val="FFFF00"/>
                </a:solidFill>
                <a:cs typeface="Times New Roman" panose="02020603050405020304" pitchFamily="18" charset="0"/>
              </a:rPr>
              <a:t>the course of 20 </a:t>
            </a:r>
            <a:r>
              <a:rPr lang="en-US" sz="2400" i="1" u="sng" dirty="0" smtClean="0">
                <a:solidFill>
                  <a:srgbClr val="FFFF00"/>
                </a:solidFill>
                <a:cs typeface="Times New Roman" panose="02020603050405020304" pitchFamily="18" charset="0"/>
              </a:rPr>
              <a:t>months:</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Multiple site CT = negative </a:t>
            </a:r>
            <a:r>
              <a:rPr lang="en-US" sz="2400" dirty="0">
                <a:cs typeface="Times New Roman" panose="02020603050405020304" pitchFamily="18" charset="0"/>
              </a:rPr>
              <a:t>for residual or recurrent disease.</a:t>
            </a:r>
          </a:p>
        </p:txBody>
      </p:sp>
    </p:spTree>
    <p:extLst>
      <p:ext uri="{BB962C8B-B14F-4D97-AF65-F5344CB8AC3E}">
        <p14:creationId xmlns:p14="http://schemas.microsoft.com/office/powerpoint/2010/main" val="20638286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 y="248195"/>
            <a:ext cx="12218126" cy="6387736"/>
          </a:xfrm>
        </p:spPr>
        <p:txBody>
          <a:bodyPr/>
          <a:lstStyle/>
          <a:p>
            <a:r>
              <a:rPr lang="en-US" sz="1600" dirty="0">
                <a:cs typeface="Times New Roman" panose="02020603050405020304" pitchFamily="18" charset="0"/>
              </a:rPr>
              <a:t/>
            </a:r>
            <a:br>
              <a:rPr lang="en-US" sz="1600" dirty="0">
                <a:cs typeface="Times New Roman" panose="02020603050405020304" pitchFamily="18" charset="0"/>
              </a:rPr>
            </a:br>
            <a:r>
              <a:rPr lang="en-US" sz="1600" dirty="0">
                <a:cs typeface="Times New Roman" panose="02020603050405020304" pitchFamily="18" charset="0"/>
              </a:rPr>
              <a:t/>
            </a:r>
            <a:br>
              <a:rPr lang="en-US" sz="1600" dirty="0">
                <a:cs typeface="Times New Roman" panose="02020603050405020304" pitchFamily="18" charset="0"/>
              </a:rPr>
            </a:br>
            <a:endParaRPr lang="en-US" sz="1600" dirty="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16463" y="483326"/>
            <a:ext cx="6152605" cy="6152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9179280" y="5538901"/>
            <a:ext cx="2218877" cy="338554"/>
          </a:xfrm>
          <a:prstGeom prst="rect">
            <a:avLst/>
          </a:prstGeom>
        </p:spPr>
        <p:txBody>
          <a:bodyPr wrap="none">
            <a:spAutoFit/>
          </a:bodyPr>
          <a:lstStyle/>
          <a:p>
            <a:r>
              <a:rPr lang="en-US" sz="1600" dirty="0">
                <a:solidFill>
                  <a:srgbClr val="EBEBEB"/>
                </a:solidFill>
                <a:latin typeface="Times New Roman" panose="02020603050405020304" pitchFamily="18" charset="0"/>
                <a:ea typeface="+mj-ea"/>
                <a:cs typeface="Times New Roman" panose="02020603050405020304" pitchFamily="18" charset="0"/>
              </a:rPr>
              <a:t>f Negative </a:t>
            </a:r>
            <a:r>
              <a:rPr lang="en-US" sz="1600" dirty="0" smtClean="0">
                <a:solidFill>
                  <a:srgbClr val="EBEBEB"/>
                </a:solidFill>
                <a:latin typeface="Times New Roman" panose="02020603050405020304" pitchFamily="18" charset="0"/>
                <a:ea typeface="+mj-ea"/>
                <a:cs typeface="Times New Roman" panose="02020603050405020304" pitchFamily="18" charset="0"/>
              </a:rPr>
              <a:t>thyroglobulin</a:t>
            </a:r>
            <a:endParaRPr lang="en-US" dirty="0"/>
          </a:p>
        </p:txBody>
      </p:sp>
      <p:sp>
        <p:nvSpPr>
          <p:cNvPr id="6" name="Rectangle 5"/>
          <p:cNvSpPr/>
          <p:nvPr/>
        </p:nvSpPr>
        <p:spPr>
          <a:xfrm>
            <a:off x="557494" y="5292680"/>
            <a:ext cx="1945178" cy="584775"/>
          </a:xfrm>
          <a:prstGeom prst="rect">
            <a:avLst/>
          </a:prstGeom>
        </p:spPr>
        <p:txBody>
          <a:bodyPr wrap="square">
            <a:spAutoFit/>
          </a:bodyPr>
          <a:lstStyle/>
          <a:p>
            <a:r>
              <a:rPr lang="en-US" sz="1600" dirty="0">
                <a:solidFill>
                  <a:srgbClr val="EBEBEB"/>
                </a:solidFill>
                <a:latin typeface="Times New Roman" panose="02020603050405020304" pitchFamily="18" charset="0"/>
                <a:ea typeface="+mj-ea"/>
                <a:cs typeface="Times New Roman" panose="02020603050405020304" pitchFamily="18" charset="0"/>
              </a:rPr>
              <a:t>e Diffusely positive </a:t>
            </a:r>
            <a:r>
              <a:rPr lang="en-US" sz="1600" dirty="0" smtClean="0">
                <a:solidFill>
                  <a:srgbClr val="EBEBEB"/>
                </a:solidFill>
                <a:latin typeface="Times New Roman" panose="02020603050405020304" pitchFamily="18" charset="0"/>
                <a:ea typeface="+mj-ea"/>
                <a:cs typeface="Times New Roman" panose="02020603050405020304" pitchFamily="18" charset="0"/>
              </a:rPr>
              <a:t>chromogranin </a:t>
            </a:r>
            <a:r>
              <a:rPr lang="en-US" sz="1600" dirty="0">
                <a:solidFill>
                  <a:srgbClr val="EBEBEB"/>
                </a:solidFill>
                <a:latin typeface="Times New Roman" panose="02020603050405020304" pitchFamily="18" charset="0"/>
                <a:ea typeface="+mj-ea"/>
                <a:cs typeface="Times New Roman" panose="02020603050405020304" pitchFamily="18" charset="0"/>
              </a:rPr>
              <a:t>A. </a:t>
            </a:r>
            <a:endParaRPr lang="en-US" dirty="0"/>
          </a:p>
        </p:txBody>
      </p:sp>
      <p:sp>
        <p:nvSpPr>
          <p:cNvPr id="7" name="Rectangle 6"/>
          <p:cNvSpPr/>
          <p:nvPr/>
        </p:nvSpPr>
        <p:spPr>
          <a:xfrm>
            <a:off x="9265127" y="3325730"/>
            <a:ext cx="2378664" cy="338554"/>
          </a:xfrm>
          <a:prstGeom prst="rect">
            <a:avLst/>
          </a:prstGeom>
        </p:spPr>
        <p:txBody>
          <a:bodyPr wrap="none">
            <a:spAutoFit/>
          </a:bodyPr>
          <a:lstStyle/>
          <a:p>
            <a:r>
              <a:rPr lang="en-US" sz="1600" dirty="0">
                <a:solidFill>
                  <a:srgbClr val="EBEBEB"/>
                </a:solidFill>
                <a:latin typeface="Times New Roman" panose="02020603050405020304" pitchFamily="18" charset="0"/>
                <a:ea typeface="+mj-ea"/>
                <a:cs typeface="Times New Roman" panose="02020603050405020304" pitchFamily="18" charset="0"/>
              </a:rPr>
              <a:t>d Diffusely positive </a:t>
            </a:r>
            <a:r>
              <a:rPr lang="en-US" sz="1600" dirty="0" smtClean="0">
                <a:solidFill>
                  <a:srgbClr val="EBEBEB"/>
                </a:solidFill>
                <a:latin typeface="Times New Roman" panose="02020603050405020304" pitchFamily="18" charset="0"/>
                <a:ea typeface="+mj-ea"/>
                <a:cs typeface="Times New Roman" panose="02020603050405020304" pitchFamily="18" charset="0"/>
              </a:rPr>
              <a:t>CEA</a:t>
            </a:r>
            <a:r>
              <a:rPr lang="en-US" sz="1600" dirty="0">
                <a:solidFill>
                  <a:srgbClr val="EBEBEB"/>
                </a:solidFill>
                <a:latin typeface="Times New Roman" panose="02020603050405020304" pitchFamily="18" charset="0"/>
                <a:ea typeface="+mj-ea"/>
                <a:cs typeface="Times New Roman" panose="02020603050405020304" pitchFamily="18" charset="0"/>
              </a:rPr>
              <a:t>. </a:t>
            </a:r>
            <a:endParaRPr lang="en-US" dirty="0"/>
          </a:p>
        </p:txBody>
      </p:sp>
      <p:sp>
        <p:nvSpPr>
          <p:cNvPr id="8" name="Rectangle 7"/>
          <p:cNvSpPr/>
          <p:nvPr/>
        </p:nvSpPr>
        <p:spPr>
          <a:xfrm>
            <a:off x="766752" y="2889658"/>
            <a:ext cx="1526662" cy="830997"/>
          </a:xfrm>
          <a:prstGeom prst="rect">
            <a:avLst/>
          </a:prstGeom>
        </p:spPr>
        <p:txBody>
          <a:bodyPr wrap="square">
            <a:spAutoFit/>
          </a:bodyPr>
          <a:lstStyle/>
          <a:p>
            <a:r>
              <a:rPr lang="en-US" sz="1600" dirty="0">
                <a:solidFill>
                  <a:srgbClr val="EBEBEB"/>
                </a:solidFill>
                <a:latin typeface="Times New Roman" panose="02020603050405020304" pitchFamily="18" charset="0"/>
                <a:ea typeface="+mj-ea"/>
                <a:cs typeface="Times New Roman" panose="02020603050405020304" pitchFamily="18" charset="0"/>
              </a:rPr>
              <a:t>cCalcitonin </a:t>
            </a:r>
            <a:r>
              <a:rPr lang="en-US" sz="1600" dirty="0" smtClean="0">
                <a:solidFill>
                  <a:srgbClr val="EBEBEB"/>
                </a:solidFill>
                <a:latin typeface="Times New Roman" panose="02020603050405020304" pitchFamily="18" charset="0"/>
                <a:ea typeface="+mj-ea"/>
                <a:cs typeface="Times New Roman" panose="02020603050405020304" pitchFamily="18" charset="0"/>
              </a:rPr>
              <a:t>diffusely positive</a:t>
            </a:r>
            <a:endParaRPr lang="en-US" dirty="0"/>
          </a:p>
        </p:txBody>
      </p:sp>
      <p:sp>
        <p:nvSpPr>
          <p:cNvPr id="9" name="Rectangle 8"/>
          <p:cNvSpPr/>
          <p:nvPr/>
        </p:nvSpPr>
        <p:spPr>
          <a:xfrm>
            <a:off x="9082859" y="932739"/>
            <a:ext cx="2743200" cy="1077218"/>
          </a:xfrm>
          <a:prstGeom prst="rect">
            <a:avLst/>
          </a:prstGeom>
        </p:spPr>
        <p:txBody>
          <a:bodyPr wrap="square">
            <a:spAutoFit/>
          </a:bodyPr>
          <a:lstStyle/>
          <a:p>
            <a:r>
              <a:rPr lang="en-US" sz="1600" dirty="0">
                <a:solidFill>
                  <a:srgbClr val="EBEBEB"/>
                </a:solidFill>
                <a:latin typeface="Times New Roman" panose="02020603050405020304" pitchFamily="18" charset="0"/>
                <a:ea typeface="+mj-ea"/>
                <a:cs typeface="Times New Roman" panose="02020603050405020304" pitchFamily="18" charset="0"/>
              </a:rPr>
              <a:t>H&amp;E stained tissue showing tumor cells in nests, cords and follicles with ﬁbrous band outline.</a:t>
            </a:r>
            <a:endParaRPr lang="en-US" dirty="0"/>
          </a:p>
        </p:txBody>
      </p:sp>
      <p:sp>
        <p:nvSpPr>
          <p:cNvPr id="10" name="Rectangle 9"/>
          <p:cNvSpPr/>
          <p:nvPr/>
        </p:nvSpPr>
        <p:spPr>
          <a:xfrm>
            <a:off x="979571" y="763462"/>
            <a:ext cx="593432" cy="338554"/>
          </a:xfrm>
          <a:prstGeom prst="rect">
            <a:avLst/>
          </a:prstGeom>
        </p:spPr>
        <p:txBody>
          <a:bodyPr wrap="none">
            <a:spAutoFit/>
          </a:bodyPr>
          <a:lstStyle/>
          <a:p>
            <a:r>
              <a:rPr lang="en-US" sz="1600" dirty="0">
                <a:solidFill>
                  <a:srgbClr val="EBEBEB"/>
                </a:solidFill>
                <a:latin typeface="Times New Roman" panose="02020603050405020304" pitchFamily="18" charset="0"/>
                <a:ea typeface="+mj-ea"/>
                <a:cs typeface="Times New Roman" panose="02020603050405020304" pitchFamily="18" charset="0"/>
              </a:rPr>
              <a:t>FNA</a:t>
            </a:r>
            <a:endParaRPr lang="en-US" dirty="0"/>
          </a:p>
        </p:txBody>
      </p:sp>
    </p:spTree>
    <p:extLst>
      <p:ext uri="{BB962C8B-B14F-4D97-AF65-F5344CB8AC3E}">
        <p14:creationId xmlns:p14="http://schemas.microsoft.com/office/powerpoint/2010/main" val="29817234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7092"/>
            <a:ext cx="12039600" cy="6580908"/>
          </a:xfrm>
        </p:spPr>
        <p:txBody>
          <a:bodyPr/>
          <a:lstStyle/>
          <a:p>
            <a:r>
              <a:rPr lang="en-US" sz="1600" dirty="0">
                <a:cs typeface="Times New Roman" panose="02020603050405020304" pitchFamily="18" charset="0"/>
              </a:rPr>
              <a:t/>
            </a:r>
            <a:br>
              <a:rPr lang="en-US" sz="1600" dirty="0">
                <a:cs typeface="Times New Roman" panose="02020603050405020304" pitchFamily="18" charset="0"/>
              </a:rPr>
            </a:br>
            <a:r>
              <a:rPr lang="en-US" sz="1600" dirty="0">
                <a:cs typeface="Times New Roman" panose="02020603050405020304" pitchFamily="18" charset="0"/>
              </a:rPr>
              <a:t/>
            </a:r>
            <a:br>
              <a:rPr lang="en-US" sz="1600" dirty="0">
                <a:cs typeface="Times New Roman" panose="02020603050405020304" pitchFamily="18" charset="0"/>
              </a:rPr>
            </a:br>
            <a:r>
              <a:rPr lang="en-US" sz="1800" dirty="0">
                <a:cs typeface="Times New Roman" panose="02020603050405020304" pitchFamily="18" charset="0"/>
              </a:rPr>
              <a:t/>
            </a:r>
            <a:br>
              <a:rPr lang="en-US" sz="1800" dirty="0">
                <a:cs typeface="Times New Roman" panose="02020603050405020304" pitchFamily="18" charset="0"/>
              </a:rPr>
            </a:br>
            <a:r>
              <a:rPr lang="en-US" sz="2000" dirty="0">
                <a:cs typeface="Times New Roman" panose="02020603050405020304" pitchFamily="18" charset="0"/>
              </a:rPr>
              <a:t/>
            </a:r>
            <a:br>
              <a:rPr lang="en-US" sz="2000" dirty="0">
                <a:cs typeface="Times New Roman" panose="02020603050405020304" pitchFamily="18" charset="0"/>
              </a:rPr>
            </a:br>
            <a:r>
              <a:rPr lang="en-US" sz="2400" dirty="0">
                <a:solidFill>
                  <a:schemeClr val="tx1"/>
                </a:solidFill>
                <a:cs typeface="Times New Roman" panose="02020603050405020304" pitchFamily="18" charset="0"/>
              </a:rPr>
              <a:t>Strong and diffuse positivity for thyroid transcription factor (TTF-1)</a:t>
            </a:r>
            <a:r>
              <a:rPr lang="en-US" sz="2000" dirty="0">
                <a:cs typeface="Times New Roman" panose="02020603050405020304" pitchFamily="18" charset="0"/>
              </a:rPr>
              <a:t/>
            </a:r>
            <a:br>
              <a:rPr lang="en-US" sz="2000" dirty="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i="1" u="sng" dirty="0" smtClean="0">
                <a:solidFill>
                  <a:srgbClr val="FFFF00"/>
                </a:solidFill>
                <a:cs typeface="Times New Roman" panose="02020603050405020304" pitchFamily="18" charset="0"/>
              </a:rPr>
              <a:t>Histopathologic &amp; IHC ﬁndings</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err="1" smtClean="0">
                <a:cs typeface="Times New Roman" panose="02020603050405020304" pitchFamily="18" charset="0"/>
              </a:rPr>
              <a:t>Dx</a:t>
            </a:r>
            <a:r>
              <a:rPr lang="en-US" sz="2400" dirty="0" smtClean="0">
                <a:cs typeface="Times New Roman" panose="02020603050405020304" pitchFamily="18" charset="0"/>
              </a:rPr>
              <a:t> : </a:t>
            </a:r>
            <a:r>
              <a:rPr lang="en-US" sz="2400" dirty="0" smtClean="0">
                <a:solidFill>
                  <a:srgbClr val="FFFF00"/>
                </a:solidFill>
                <a:cs typeface="Times New Roman" panose="02020603050405020304" pitchFamily="18" charset="0"/>
              </a:rPr>
              <a:t>MTC</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No invasion </a:t>
            </a:r>
            <a:r>
              <a:rPr lang="en-US" sz="2400" dirty="0">
                <a:cs typeface="Times New Roman" panose="02020603050405020304" pitchFamily="18" charset="0"/>
              </a:rPr>
              <a:t>or extension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All lymph nodes: - </a:t>
            </a:r>
            <a:r>
              <a:rPr lang="en-US" sz="2400" dirty="0" err="1" smtClean="0">
                <a:cs typeface="Times New Roman" panose="02020603050405020304" pitchFamily="18" charset="0"/>
              </a:rPr>
              <a:t>ive</a:t>
            </a: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i="1" u="sng" dirty="0" smtClean="0">
                <a:solidFill>
                  <a:srgbClr val="FFFF00"/>
                </a:solidFill>
                <a:cs typeface="Times New Roman" panose="02020603050405020304" pitchFamily="18" charset="0"/>
              </a:rPr>
              <a:t>Germline </a:t>
            </a:r>
            <a:r>
              <a:rPr lang="en-US" sz="2400" i="1" u="sng" dirty="0">
                <a:solidFill>
                  <a:srgbClr val="FFFF00"/>
                </a:solidFill>
                <a:cs typeface="Times New Roman" panose="02020603050405020304" pitchFamily="18" charset="0"/>
              </a:rPr>
              <a:t>mutation analysis of the RET proto-oncogene</a:t>
            </a: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Results did not reveal any deleterious mutation.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1800" dirty="0">
                <a:cs typeface="Times New Roman" panose="02020603050405020304" pitchFamily="18" charset="0"/>
              </a:rPr>
              <a:t/>
            </a:r>
            <a:br>
              <a:rPr lang="en-US" sz="1800" dirty="0">
                <a:cs typeface="Times New Roman" panose="02020603050405020304" pitchFamily="18" charset="0"/>
              </a:rPr>
            </a:br>
            <a:endParaRPr lang="en-US" sz="1800" dirty="0">
              <a:cs typeface="Times New Roman" panose="02020603050405020304" pitchFamily="18" charset="0"/>
            </a:endParaRPr>
          </a:p>
        </p:txBody>
      </p:sp>
    </p:spTree>
    <p:extLst>
      <p:ext uri="{BB962C8B-B14F-4D97-AF65-F5344CB8AC3E}">
        <p14:creationId xmlns:p14="http://schemas.microsoft.com/office/powerpoint/2010/main" val="40216653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110"/>
            <a:ext cx="12192000" cy="6539346"/>
          </a:xfrm>
        </p:spPr>
        <p:txBody>
          <a:bodyPr/>
          <a:lstStyle/>
          <a:p>
            <a:r>
              <a:rPr lang="en-US" sz="1600" dirty="0">
                <a:solidFill>
                  <a:srgbClr val="FFFF00"/>
                </a:solidFill>
                <a:cs typeface="Times New Roman" panose="02020603050405020304" pitchFamily="18" charset="0"/>
              </a:rPr>
              <a:t/>
            </a:r>
            <a:br>
              <a:rPr lang="en-US" sz="1600" dirty="0">
                <a:solidFill>
                  <a:srgbClr val="FFFF00"/>
                </a:solidFill>
                <a:cs typeface="Times New Roman" panose="02020603050405020304" pitchFamily="18" charset="0"/>
              </a:rPr>
            </a:br>
            <a:r>
              <a:rPr lang="en-US" sz="2400" dirty="0">
                <a:solidFill>
                  <a:srgbClr val="FFFF00"/>
                </a:solidFill>
                <a:cs typeface="Times New Roman" panose="02020603050405020304" pitchFamily="18" charset="0"/>
              </a:rPr>
              <a:t/>
            </a:r>
            <a:br>
              <a:rPr lang="en-US" sz="2400" dirty="0">
                <a:solidFill>
                  <a:srgbClr val="FFFF00"/>
                </a:solidFill>
                <a:cs typeface="Times New Roman" panose="02020603050405020304" pitchFamily="18" charset="0"/>
              </a:rPr>
            </a:br>
            <a:r>
              <a:rPr lang="en-US" sz="2400" dirty="0">
                <a:solidFill>
                  <a:srgbClr val="FFFF00"/>
                </a:solidFill>
                <a:cs typeface="Times New Roman" panose="02020603050405020304" pitchFamily="18" charset="0"/>
              </a:rPr>
              <a:t>Discussion</a:t>
            </a:r>
            <a:br>
              <a:rPr lang="en-US" sz="2400" dirty="0">
                <a:solidFill>
                  <a:srgbClr val="FFFF00"/>
                </a:solidFill>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To </a:t>
            </a:r>
            <a:r>
              <a:rPr lang="en-US" sz="2400" dirty="0">
                <a:cs typeface="Times New Roman" panose="02020603050405020304" pitchFamily="18" charset="0"/>
              </a:rPr>
              <a:t>exclude the possibility of rare metastases from </a:t>
            </a:r>
            <a:r>
              <a:rPr lang="en-US" sz="2400" dirty="0" err="1" smtClean="0">
                <a:cs typeface="Times New Roman" panose="02020603050405020304" pitchFamily="18" charset="0"/>
              </a:rPr>
              <a:t>extrathyroidal</a:t>
            </a:r>
            <a:r>
              <a:rPr lang="en-US" sz="2400" dirty="0" smtClean="0">
                <a:cs typeface="Times New Roman" panose="02020603050405020304" pitchFamily="18" charset="0"/>
              </a:rPr>
              <a:t> </a:t>
            </a:r>
            <a:r>
              <a:rPr lang="en-US" sz="2400" dirty="0">
                <a:cs typeface="Times New Roman" panose="02020603050405020304" pitchFamily="18" charset="0"/>
              </a:rPr>
              <a:t>neuroendocrine tumors to the thyroid that may have a similar histological appearance as MTC and </a:t>
            </a:r>
            <a:r>
              <a:rPr lang="en-US" sz="2400" dirty="0" err="1">
                <a:cs typeface="Times New Roman" panose="02020603050405020304" pitchFamily="18" charset="0"/>
              </a:rPr>
              <a:t>immunohistochemical</a:t>
            </a:r>
            <a:r>
              <a:rPr lang="en-US" sz="2400" dirty="0">
                <a:cs typeface="Times New Roman" panose="02020603050405020304" pitchFamily="18" charset="0"/>
              </a:rPr>
              <a:t> expression of </a:t>
            </a:r>
            <a:r>
              <a:rPr lang="en-US" sz="2400" dirty="0" smtClean="0">
                <a:cs typeface="Times New Roman" panose="02020603050405020304" pitchFamily="18" charset="0"/>
              </a:rPr>
              <a:t>chromogranin </a:t>
            </a:r>
            <a:r>
              <a:rPr lang="en-US" sz="2400" dirty="0">
                <a:cs typeface="Times New Roman" panose="02020603050405020304" pitchFamily="18" charset="0"/>
              </a:rPr>
              <a:t>A </a:t>
            </a:r>
            <a:r>
              <a:rPr lang="en-US" sz="2400" dirty="0" smtClean="0">
                <a:cs typeface="Times New Roman" panose="02020603050405020304" pitchFamily="18" charset="0"/>
              </a:rPr>
              <a:t>,we </a:t>
            </a:r>
            <a:r>
              <a:rPr lang="en-US" sz="2400" dirty="0">
                <a:cs typeface="Times New Roman" panose="02020603050405020304" pitchFamily="18" charset="0"/>
              </a:rPr>
              <a:t>performed </a:t>
            </a:r>
            <a:r>
              <a:rPr lang="en-US" sz="2400" dirty="0" smtClean="0">
                <a:cs typeface="Times New Roman" panose="02020603050405020304" pitchFamily="18" charset="0"/>
              </a:rPr>
              <a:t>IHC </a:t>
            </a:r>
            <a:r>
              <a:rPr lang="en-US" sz="2400" dirty="0">
                <a:cs typeface="Times New Roman" panose="02020603050405020304" pitchFamily="18" charset="0"/>
              </a:rPr>
              <a:t>for TTF-1</a:t>
            </a:r>
            <a:r>
              <a:rPr lang="en-US" sz="2400" dirty="0" smtClean="0">
                <a:cs typeface="Times New Roman" panose="02020603050405020304" pitchFamily="18" charset="0"/>
              </a:rPr>
              <a:t>.</a:t>
            </a:r>
            <a:br>
              <a:rPr lang="en-US" sz="2400" dirty="0" smtClean="0">
                <a:cs typeface="Times New Roman" panose="02020603050405020304" pitchFamily="18" charset="0"/>
              </a:rPr>
            </a:br>
            <a:r>
              <a:rPr lang="en-US" sz="2400" dirty="0" smtClean="0">
                <a:cs typeface="Times New Roman" panose="02020603050405020304" pitchFamily="18" charset="0"/>
              </a:rPr>
              <a:t> </a:t>
            </a:r>
            <a:br>
              <a:rPr lang="en-US" sz="2400" dirty="0" smtClean="0">
                <a:cs typeface="Times New Roman" panose="02020603050405020304" pitchFamily="18" charset="0"/>
              </a:rPr>
            </a:br>
            <a:r>
              <a:rPr lang="en-US" sz="2400" i="1" u="sng" dirty="0" smtClean="0">
                <a:cs typeface="Times New Roman" panose="02020603050405020304" pitchFamily="18" charset="0"/>
              </a:rPr>
              <a:t> </a:t>
            </a:r>
            <a:r>
              <a:rPr lang="en-US" sz="2400" i="1" u="sng" dirty="0">
                <a:cs typeface="Times New Roman" panose="02020603050405020304" pitchFamily="18" charset="0"/>
              </a:rPr>
              <a:t>The primary thyroid origin of this tumor was </a:t>
            </a:r>
            <a:r>
              <a:rPr lang="en-US" sz="2400" i="1" u="sng" dirty="0" smtClean="0">
                <a:cs typeface="Times New Roman" panose="02020603050405020304" pitchFamily="18" charset="0"/>
              </a:rPr>
              <a:t>supported:</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 TTF-1</a:t>
            </a:r>
            <a:br>
              <a:rPr lang="en-US" sz="2400" dirty="0" smtClean="0">
                <a:cs typeface="Times New Roman" panose="02020603050405020304" pitchFamily="18" charset="0"/>
              </a:rPr>
            </a:br>
            <a:r>
              <a:rPr lang="en-US" sz="2400" dirty="0" smtClean="0">
                <a:cs typeface="Times New Roman" panose="02020603050405020304" pitchFamily="18" charset="0"/>
              </a:rPr>
              <a:t> +</a:t>
            </a:r>
            <a:r>
              <a:rPr lang="en-US" sz="2400" dirty="0">
                <a:cs typeface="Times New Roman" panose="02020603050405020304" pitchFamily="18" charset="0"/>
              </a:rPr>
              <a:t> </a:t>
            </a:r>
            <a:r>
              <a:rPr lang="en-US" sz="2400" dirty="0" smtClean="0">
                <a:cs typeface="Times New Roman" panose="02020603050405020304" pitchFamily="18" charset="0"/>
              </a:rPr>
              <a:t>calcitonin</a:t>
            </a:r>
            <a:br>
              <a:rPr lang="en-US" sz="2400" dirty="0" smtClean="0">
                <a:cs typeface="Times New Roman" panose="02020603050405020304" pitchFamily="18" charset="0"/>
              </a:rPr>
            </a:br>
            <a:r>
              <a:rPr lang="en-US" sz="2400" dirty="0" smtClean="0">
                <a:cs typeface="Times New Roman" panose="02020603050405020304" pitchFamily="18" charset="0"/>
              </a:rPr>
              <a:t> - Imaging :excluding any </a:t>
            </a:r>
            <a:r>
              <a:rPr lang="en-US" sz="2400" dirty="0">
                <a:cs typeface="Times New Roman" panose="02020603050405020304" pitchFamily="18" charset="0"/>
              </a:rPr>
              <a:t>other </a:t>
            </a:r>
            <a:r>
              <a:rPr lang="en-US" sz="2400" dirty="0" err="1" smtClean="0">
                <a:cs typeface="Times New Roman" panose="02020603050405020304" pitchFamily="18" charset="0"/>
              </a:rPr>
              <a:t>extrathyroidal</a:t>
            </a:r>
            <a:r>
              <a:rPr lang="en-US" sz="2400" dirty="0" smtClean="0">
                <a:cs typeface="Times New Roman" panose="02020603050405020304" pitchFamily="18" charset="0"/>
              </a:rPr>
              <a:t> </a:t>
            </a:r>
            <a:r>
              <a:rPr lang="en-US" sz="2400" dirty="0">
                <a:cs typeface="Times New Roman" panose="02020603050405020304" pitchFamily="18" charset="0"/>
              </a:rPr>
              <a:t>source of </a:t>
            </a:r>
            <a:r>
              <a:rPr lang="en-US" sz="2400" dirty="0" smtClean="0">
                <a:cs typeface="Times New Roman" panose="02020603050405020304" pitchFamily="18" charset="0"/>
              </a:rPr>
              <a:t>tumor (lungs) </a:t>
            </a:r>
            <a:r>
              <a:rPr lang="en-US" sz="2400" dirty="0">
                <a:cs typeface="Times New Roman" panose="02020603050405020304" pitchFamily="18" charset="0"/>
              </a:rPr>
              <a:t/>
            </a:r>
            <a:br>
              <a:rPr lang="en-US" sz="2400" dirty="0">
                <a:cs typeface="Times New Roman" panose="02020603050405020304" pitchFamily="18" charset="0"/>
              </a:rPr>
            </a:br>
            <a:r>
              <a:rPr lang="en-US" sz="2400" i="1" u="sng" dirty="0">
                <a:cs typeface="Times New Roman" panose="02020603050405020304" pitchFamily="18" charset="0"/>
              </a:rPr>
              <a:t/>
            </a:r>
            <a:br>
              <a:rPr lang="en-US" sz="2400" i="1" u="sng" dirty="0">
                <a:cs typeface="Times New Roman" panose="02020603050405020304" pitchFamily="18" charset="0"/>
              </a:rPr>
            </a:br>
            <a:r>
              <a:rPr lang="en-US" sz="2400" i="1" u="sng" dirty="0">
                <a:cs typeface="Times New Roman" panose="02020603050405020304" pitchFamily="18" charset="0"/>
              </a:rPr>
              <a:t>The sporadic (non-familial) presentation is evidenced </a:t>
            </a:r>
            <a:r>
              <a:rPr lang="en-US" sz="2400" i="1" u="sng" dirty="0" smtClean="0">
                <a:cs typeface="Times New Roman" panose="02020603050405020304" pitchFamily="18" charset="0"/>
              </a:rPr>
              <a:t>by:</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 clinical </a:t>
            </a:r>
            <a:r>
              <a:rPr lang="en-US" sz="2400" dirty="0">
                <a:cs typeface="Times New Roman" panose="02020603050405020304" pitchFamily="18" charset="0"/>
              </a:rPr>
              <a:t>features of MEN </a:t>
            </a:r>
            <a:r>
              <a:rPr lang="en-US" sz="2400" dirty="0" smtClean="0">
                <a:cs typeface="Times New Roman" panose="02020603050405020304" pitchFamily="18" charset="0"/>
              </a:rPr>
              <a:t>syndromes </a:t>
            </a:r>
            <a:br>
              <a:rPr lang="en-US" sz="2400" dirty="0" smtClean="0">
                <a:cs typeface="Times New Roman" panose="02020603050405020304" pitchFamily="18" charset="0"/>
              </a:rPr>
            </a:br>
            <a:r>
              <a:rPr lang="en-US" sz="2400" dirty="0" smtClean="0">
                <a:cs typeface="Times New Roman" panose="02020603050405020304" pitchFamily="18" charset="0"/>
              </a:rPr>
              <a:t> - germline </a:t>
            </a:r>
            <a:r>
              <a:rPr lang="en-US" sz="2400" dirty="0">
                <a:cs typeface="Times New Roman" panose="02020603050405020304" pitchFamily="18" charset="0"/>
              </a:rPr>
              <a:t>mutations in clinically relevant regions of the RET </a:t>
            </a:r>
            <a:r>
              <a:rPr lang="en-US" sz="2400" dirty="0" err="1" smtClean="0">
                <a:cs typeface="Times New Roman" panose="02020603050405020304" pitchFamily="18" charset="0"/>
              </a:rPr>
              <a:t>protoncogene</a:t>
            </a:r>
            <a:r>
              <a:rPr lang="en-US" sz="2400" dirty="0">
                <a:cs typeface="Times New Roman" panose="02020603050405020304" pitchFamily="18" charset="0"/>
              </a:rPr>
              <a:t>.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 C-cell </a:t>
            </a:r>
            <a:r>
              <a:rPr lang="en-US" sz="2400" dirty="0">
                <a:cs typeface="Times New Roman" panose="02020603050405020304" pitchFamily="18" charset="0"/>
              </a:rPr>
              <a:t>hyperplasia, </a:t>
            </a:r>
            <a:r>
              <a:rPr lang="en-US" sz="2400" dirty="0" smtClean="0">
                <a:cs typeface="Times New Roman" panose="02020603050405020304" pitchFamily="18" charset="0"/>
              </a:rPr>
              <a:t>typically in hereditary </a:t>
            </a:r>
            <a:r>
              <a:rPr lang="en-US" sz="2400" dirty="0">
                <a:cs typeface="Times New Roman" panose="02020603050405020304" pitchFamily="18" charset="0"/>
              </a:rPr>
              <a:t>forms of </a:t>
            </a:r>
            <a:r>
              <a:rPr lang="en-US" sz="2400" dirty="0" smtClean="0">
                <a:cs typeface="Times New Roman" panose="02020603050405020304" pitchFamily="18" charset="0"/>
              </a:rPr>
              <a:t>MTC ( normal </a:t>
            </a:r>
            <a:r>
              <a:rPr lang="en-US" sz="2400" dirty="0">
                <a:cs typeface="Times New Roman" panose="02020603050405020304" pitchFamily="18" charset="0"/>
              </a:rPr>
              <a:t>thyroid tissue)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endParaRPr lang="en-US" sz="2400" dirty="0">
              <a:cs typeface="Times New Roman" panose="02020603050405020304" pitchFamily="18" charset="0"/>
            </a:endParaRPr>
          </a:p>
        </p:txBody>
      </p:sp>
    </p:spTree>
    <p:extLst>
      <p:ext uri="{BB962C8B-B14F-4D97-AF65-F5344CB8AC3E}">
        <p14:creationId xmlns:p14="http://schemas.microsoft.com/office/powerpoint/2010/main" val="33105732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108" y="429491"/>
            <a:ext cx="11720947" cy="4488873"/>
          </a:xfrm>
        </p:spPr>
        <p:txBody>
          <a:bodyPr/>
          <a:lstStyle/>
          <a:p>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MTC usually </a:t>
            </a:r>
            <a:r>
              <a:rPr lang="en-US" sz="2400" dirty="0">
                <a:cs typeface="Times New Roman" panose="02020603050405020304" pitchFamily="18" charset="0"/>
              </a:rPr>
              <a:t>presents as an ill- deﬁned, non-encapsulated, hard, invasive mass that most commonly originates in the </a:t>
            </a:r>
            <a:r>
              <a:rPr lang="en-US" sz="2400" dirty="0">
                <a:solidFill>
                  <a:srgbClr val="FFFF00"/>
                </a:solidFill>
                <a:cs typeface="Times New Roman" panose="02020603050405020304" pitchFamily="18" charset="0"/>
              </a:rPr>
              <a:t>upper central lobes of the thyroid</a:t>
            </a:r>
            <a:r>
              <a:rPr lang="en-US" sz="2400" dirty="0">
                <a:cs typeface="Times New Roman" panose="02020603050405020304" pitchFamily="18" charset="0"/>
              </a:rPr>
              <a:t>.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The </a:t>
            </a:r>
            <a:r>
              <a:rPr lang="en-US" sz="2400" dirty="0">
                <a:cs typeface="Times New Roman" panose="02020603050405020304" pitchFamily="18" charset="0"/>
              </a:rPr>
              <a:t>tumor cells </a:t>
            </a:r>
            <a:r>
              <a:rPr lang="en-US" sz="2400" dirty="0" smtClean="0">
                <a:cs typeface="Times New Roman" panose="02020603050405020304" pitchFamily="18" charset="0"/>
              </a:rPr>
              <a:t>+</a:t>
            </a:r>
            <a:r>
              <a:rPr lang="en-US" sz="2400" dirty="0" err="1" smtClean="0">
                <a:cs typeface="Times New Roman" panose="02020603050405020304" pitchFamily="18" charset="0"/>
              </a:rPr>
              <a:t>ive</a:t>
            </a:r>
            <a:r>
              <a:rPr lang="en-US" sz="2400" dirty="0" smtClean="0">
                <a:cs typeface="Times New Roman" panose="02020603050405020304" pitchFamily="18" charset="0"/>
              </a:rPr>
              <a:t> for </a:t>
            </a:r>
            <a:r>
              <a:rPr lang="en-US" sz="2400" dirty="0" smtClean="0">
                <a:solidFill>
                  <a:srgbClr val="FFFF00"/>
                </a:solidFill>
                <a:cs typeface="Times New Roman" panose="02020603050405020304" pitchFamily="18" charset="0"/>
              </a:rPr>
              <a:t>calcitonin</a:t>
            </a:r>
            <a:r>
              <a:rPr lang="en-US" sz="2400" dirty="0">
                <a:solidFill>
                  <a:srgbClr val="FFFF00"/>
                </a:solidFill>
                <a:cs typeface="Times New Roman" panose="02020603050405020304" pitchFamily="18" charset="0"/>
              </a:rPr>
              <a:t>, CEA</a:t>
            </a:r>
            <a:r>
              <a:rPr lang="en-US" sz="2400" dirty="0" smtClean="0">
                <a:solidFill>
                  <a:srgbClr val="FFFF00"/>
                </a:solidFill>
                <a:cs typeface="Times New Roman" panose="02020603050405020304" pitchFamily="18" charset="0"/>
              </a:rPr>
              <a:t>, chromogranin A </a:t>
            </a:r>
            <a:r>
              <a:rPr lang="en-US" sz="2400" dirty="0" smtClean="0">
                <a:cs typeface="Times New Roman" panose="02020603050405020304" pitchFamily="18" charset="0"/>
              </a:rPr>
              <a:t>/ - </a:t>
            </a:r>
            <a:r>
              <a:rPr lang="en-US" sz="2400" dirty="0" err="1" smtClean="0">
                <a:cs typeface="Times New Roman" panose="02020603050405020304" pitchFamily="18" charset="0"/>
              </a:rPr>
              <a:t>ive</a:t>
            </a:r>
            <a:r>
              <a:rPr lang="en-US" sz="2400" dirty="0" smtClean="0">
                <a:cs typeface="Times New Roman" panose="02020603050405020304" pitchFamily="18" charset="0"/>
              </a:rPr>
              <a:t>  </a:t>
            </a:r>
            <a:r>
              <a:rPr lang="en-US" sz="2400" dirty="0">
                <a:cs typeface="Times New Roman" panose="02020603050405020304" pitchFamily="18" charset="0"/>
              </a:rPr>
              <a:t>for </a:t>
            </a:r>
            <a:r>
              <a:rPr lang="en-US" sz="2400" dirty="0" smtClean="0">
                <a:cs typeface="Times New Roman" panose="02020603050405020304" pitchFamily="18" charset="0"/>
              </a:rPr>
              <a:t>thyroglobulin.</a:t>
            </a:r>
            <a:br>
              <a:rPr lang="en-US" sz="2400" dirty="0" smtClean="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Regional </a:t>
            </a:r>
            <a:r>
              <a:rPr lang="en-US" sz="2400" dirty="0">
                <a:cs typeface="Times New Roman" panose="02020603050405020304" pitchFamily="18" charset="0"/>
              </a:rPr>
              <a:t>metastases occur early in the disease, while the distant metastases to the </a:t>
            </a:r>
            <a:r>
              <a:rPr lang="en-US" sz="2400" dirty="0">
                <a:solidFill>
                  <a:srgbClr val="FFFF00"/>
                </a:solidFill>
                <a:cs typeface="Times New Roman" panose="02020603050405020304" pitchFamily="18" charset="0"/>
              </a:rPr>
              <a:t>liver, lung, bone, brain, and adrenal glands </a:t>
            </a:r>
            <a:r>
              <a:rPr lang="en-US" sz="2400" dirty="0">
                <a:cs typeface="Times New Roman" panose="02020603050405020304" pitchFamily="18" charset="0"/>
              </a:rPr>
              <a:t>occur later in the course of the disease </a:t>
            </a:r>
          </a:p>
        </p:txBody>
      </p:sp>
    </p:spTree>
    <p:extLst>
      <p:ext uri="{BB962C8B-B14F-4D97-AF65-F5344CB8AC3E}">
        <p14:creationId xmlns:p14="http://schemas.microsoft.com/office/powerpoint/2010/main" val="32514930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37" y="401782"/>
            <a:ext cx="11956472" cy="6289963"/>
          </a:xfrm>
        </p:spPr>
        <p:txBody>
          <a:bodyPr/>
          <a:lstStyle/>
          <a:p>
            <a:r>
              <a:rPr lang="en-US" sz="2800" dirty="0">
                <a:cs typeface="Times New Roman" panose="02020603050405020304" pitchFamily="18" charset="0"/>
              </a:rPr>
              <a:t>It has been shown that calcitonin and CEA are present in normal, hyperplastic, and malignant C-cells. </a:t>
            </a:r>
            <a:r>
              <a:rPr lang="en-US" sz="2800" dirty="0" smtClean="0">
                <a:cs typeface="Times New Roman" panose="02020603050405020304" pitchFamily="18" charset="0"/>
              </a:rPr>
              <a:t/>
            </a:r>
            <a:br>
              <a:rPr lang="en-US" sz="2800" dirty="0" smtClean="0">
                <a:cs typeface="Times New Roman" panose="02020603050405020304" pitchFamily="18" charset="0"/>
              </a:rPr>
            </a:br>
            <a:r>
              <a:rPr lang="en-US" sz="2800" dirty="0" smtClean="0">
                <a:cs typeface="Times New Roman" panose="02020603050405020304" pitchFamily="18" charset="0"/>
              </a:rPr>
              <a:t>These molecules </a:t>
            </a:r>
            <a:r>
              <a:rPr lang="en-US" sz="2800" dirty="0">
                <a:cs typeface="Times New Roman" panose="02020603050405020304" pitchFamily="18" charset="0"/>
              </a:rPr>
              <a:t>serve as tumor markers for MTC and are used to support the diagnosis of MTC as well as assist in screening for residual or recurrent disease. </a:t>
            </a:r>
            <a:r>
              <a:rPr lang="en-US" sz="2800" dirty="0" smtClean="0">
                <a:cs typeface="Times New Roman" panose="02020603050405020304" pitchFamily="18" charset="0"/>
              </a:rPr>
              <a:t/>
            </a:r>
            <a:br>
              <a:rPr lang="en-US" sz="2800" dirty="0" smtClean="0">
                <a:cs typeface="Times New Roman" panose="02020603050405020304" pitchFamily="18" charset="0"/>
              </a:rPr>
            </a:br>
            <a:r>
              <a:rPr lang="en-US" sz="2800" dirty="0" smtClean="0">
                <a:cs typeface="Times New Roman" panose="02020603050405020304" pitchFamily="18" charset="0"/>
              </a:rPr>
              <a:t/>
            </a:r>
            <a:br>
              <a:rPr lang="en-US" sz="2800" dirty="0" smtClean="0">
                <a:cs typeface="Times New Roman" panose="02020603050405020304" pitchFamily="18" charset="0"/>
              </a:rPr>
            </a:br>
            <a:r>
              <a:rPr lang="en-US" sz="2800" i="1" u="sng" dirty="0" smtClean="0">
                <a:cs typeface="Times New Roman" panose="02020603050405020304" pitchFamily="18" charset="0"/>
              </a:rPr>
              <a:t>Calcitonin </a:t>
            </a:r>
            <a:r>
              <a:rPr lang="en-US" sz="2800" i="1" u="sng" dirty="0">
                <a:cs typeface="Times New Roman" panose="02020603050405020304" pitchFamily="18" charset="0"/>
              </a:rPr>
              <a:t>and CEA can also be elevated in </a:t>
            </a:r>
            <a:r>
              <a:rPr lang="en-US" sz="2800" i="1" u="sng" dirty="0" smtClean="0">
                <a:cs typeface="Times New Roman" panose="02020603050405020304" pitchFamily="18" charset="0"/>
              </a:rPr>
              <a:t>other </a:t>
            </a:r>
            <a:r>
              <a:rPr lang="en-US" sz="2800" i="1" u="sng" dirty="0">
                <a:cs typeface="Times New Roman" panose="02020603050405020304" pitchFamily="18" charset="0"/>
              </a:rPr>
              <a:t>malignancies such as </a:t>
            </a:r>
            <a:r>
              <a:rPr lang="en-US" sz="2800" i="1" u="sng" dirty="0" smtClean="0">
                <a:cs typeface="Times New Roman" panose="02020603050405020304" pitchFamily="18" charset="0"/>
              </a:rPr>
              <a:t>:</a:t>
            </a:r>
            <a:r>
              <a:rPr lang="en-US" sz="2800" dirty="0" smtClean="0">
                <a:cs typeface="Times New Roman" panose="02020603050405020304" pitchFamily="18" charset="0"/>
              </a:rPr>
              <a:t/>
            </a:r>
            <a:br>
              <a:rPr lang="en-US" sz="2800" dirty="0" smtClean="0">
                <a:cs typeface="Times New Roman" panose="02020603050405020304" pitchFamily="18" charset="0"/>
              </a:rPr>
            </a:br>
            <a:r>
              <a:rPr lang="en-US" sz="2800" dirty="0" smtClean="0">
                <a:solidFill>
                  <a:srgbClr val="FFFF00"/>
                </a:solidFill>
                <a:cs typeface="Times New Roman" panose="02020603050405020304" pitchFamily="18" charset="0"/>
              </a:rPr>
              <a:t>lung</a:t>
            </a:r>
            <a:r>
              <a:rPr lang="en-US" sz="2800" dirty="0">
                <a:cs typeface="Times New Roman" panose="02020603050405020304" pitchFamily="18" charset="0"/>
              </a:rPr>
              <a:t>,</a:t>
            </a:r>
            <a:r>
              <a:rPr lang="en-US" sz="2800" dirty="0">
                <a:solidFill>
                  <a:srgbClr val="FFFF00"/>
                </a:solidFill>
                <a:cs typeface="Times New Roman" panose="02020603050405020304" pitchFamily="18" charset="0"/>
              </a:rPr>
              <a:t> breast</a:t>
            </a:r>
            <a:r>
              <a:rPr lang="en-US" sz="2800" dirty="0">
                <a:cs typeface="Times New Roman" panose="02020603050405020304" pitchFamily="18" charset="0"/>
              </a:rPr>
              <a:t>, and </a:t>
            </a:r>
            <a:r>
              <a:rPr lang="en-US" sz="2800" dirty="0" smtClean="0">
                <a:solidFill>
                  <a:srgbClr val="FFFF00"/>
                </a:solidFill>
                <a:cs typeface="Times New Roman" panose="02020603050405020304" pitchFamily="18" charset="0"/>
              </a:rPr>
              <a:t>pancreas</a:t>
            </a:r>
            <a:r>
              <a:rPr lang="en-US" sz="2800" dirty="0" smtClean="0">
                <a:cs typeface="Times New Roman" panose="02020603050405020304" pitchFamily="18" charset="0"/>
              </a:rPr>
              <a:t/>
            </a:r>
            <a:br>
              <a:rPr lang="en-US" sz="2800" dirty="0" smtClean="0">
                <a:cs typeface="Times New Roman" panose="02020603050405020304" pitchFamily="18" charset="0"/>
              </a:rPr>
            </a:br>
            <a:r>
              <a:rPr lang="en-US" sz="2800" i="1" u="sng" dirty="0" smtClean="0">
                <a:cs typeface="Times New Roman" panose="02020603050405020304" pitchFamily="18" charset="0"/>
              </a:rPr>
              <a:t>in </a:t>
            </a:r>
            <a:r>
              <a:rPr lang="en-US" sz="2800" i="1" u="sng" dirty="0">
                <a:cs typeface="Times New Roman" panose="02020603050405020304" pitchFamily="18" charset="0"/>
              </a:rPr>
              <a:t>some benign </a:t>
            </a:r>
            <a:r>
              <a:rPr lang="en-US" sz="2800" i="1" u="sng" dirty="0" smtClean="0">
                <a:cs typeface="Times New Roman" panose="02020603050405020304" pitchFamily="18" charset="0"/>
              </a:rPr>
              <a:t>conditions</a:t>
            </a:r>
            <a:r>
              <a:rPr lang="en-US" sz="2800" dirty="0" smtClean="0">
                <a:cs typeface="Times New Roman" panose="02020603050405020304" pitchFamily="18" charset="0"/>
              </a:rPr>
              <a:t>:</a:t>
            </a:r>
            <a:br>
              <a:rPr lang="en-US" sz="2800" dirty="0" smtClean="0">
                <a:cs typeface="Times New Roman" panose="02020603050405020304" pitchFamily="18" charset="0"/>
              </a:rPr>
            </a:br>
            <a:r>
              <a:rPr lang="en-US" sz="2800" dirty="0" smtClean="0">
                <a:cs typeface="Times New Roman" panose="02020603050405020304" pitchFamily="18" charset="0"/>
              </a:rPr>
              <a:t> </a:t>
            </a:r>
            <a:r>
              <a:rPr lang="en-US" sz="2800" dirty="0">
                <a:cs typeface="Times New Roman" panose="02020603050405020304" pitchFamily="18" charset="0"/>
              </a:rPr>
              <a:t>such as </a:t>
            </a:r>
            <a:r>
              <a:rPr lang="en-US" sz="2800" dirty="0">
                <a:solidFill>
                  <a:srgbClr val="FFFF00"/>
                </a:solidFill>
                <a:cs typeface="Times New Roman" panose="02020603050405020304" pitchFamily="18" charset="0"/>
              </a:rPr>
              <a:t>renal failure </a:t>
            </a:r>
            <a:r>
              <a:rPr lang="en-US" sz="2800" dirty="0" smtClean="0">
                <a:cs typeface="Times New Roman" panose="02020603050405020304" pitchFamily="18" charset="0"/>
              </a:rPr>
              <a:t>, </a:t>
            </a:r>
            <a:r>
              <a:rPr lang="en-US" sz="2800" dirty="0" smtClean="0">
                <a:solidFill>
                  <a:srgbClr val="FFFF00"/>
                </a:solidFill>
                <a:cs typeface="Times New Roman" panose="02020603050405020304" pitchFamily="18" charset="0"/>
              </a:rPr>
              <a:t>inﬂammatory </a:t>
            </a:r>
            <a:r>
              <a:rPr lang="en-US" sz="2800" dirty="0">
                <a:solidFill>
                  <a:srgbClr val="FFFF00"/>
                </a:solidFill>
                <a:cs typeface="Times New Roman" panose="02020603050405020304" pitchFamily="18" charset="0"/>
              </a:rPr>
              <a:t>bowel disease</a:t>
            </a:r>
            <a:r>
              <a:rPr lang="en-US" sz="2800" dirty="0">
                <a:cs typeface="Times New Roman" panose="02020603050405020304" pitchFamily="18" charset="0"/>
              </a:rPr>
              <a:t>, </a:t>
            </a:r>
            <a:r>
              <a:rPr lang="en-US" sz="2800" dirty="0" smtClean="0">
                <a:solidFill>
                  <a:srgbClr val="FFFF00"/>
                </a:solidFill>
                <a:cs typeface="Times New Roman" panose="02020603050405020304" pitchFamily="18" charset="0"/>
              </a:rPr>
              <a:t>heavy </a:t>
            </a:r>
            <a:r>
              <a:rPr lang="en-US" sz="2800" dirty="0">
                <a:solidFill>
                  <a:srgbClr val="FFFF00"/>
                </a:solidFill>
                <a:cs typeface="Times New Roman" panose="02020603050405020304" pitchFamily="18" charset="0"/>
              </a:rPr>
              <a:t>smokers </a:t>
            </a:r>
            <a:r>
              <a:rPr lang="en-US" sz="2800" dirty="0" smtClean="0">
                <a:cs typeface="Times New Roman" panose="02020603050405020304" pitchFamily="18" charset="0"/>
              </a:rPr>
              <a:t>.</a:t>
            </a:r>
            <a:br>
              <a:rPr lang="en-US" sz="2800" dirty="0" smtClean="0">
                <a:cs typeface="Times New Roman" panose="02020603050405020304" pitchFamily="18" charset="0"/>
              </a:rPr>
            </a:br>
            <a:r>
              <a:rPr lang="en-US" sz="2800" dirty="0">
                <a:cs typeface="Times New Roman" panose="02020603050405020304" pitchFamily="18" charset="0"/>
              </a:rPr>
              <a:t/>
            </a:r>
            <a:br>
              <a:rPr lang="en-US" sz="2800" dirty="0">
                <a:cs typeface="Times New Roman" panose="02020603050405020304" pitchFamily="18" charset="0"/>
              </a:rPr>
            </a:br>
            <a:r>
              <a:rPr lang="en-US" sz="2800" dirty="0" smtClean="0">
                <a:cs typeface="Times New Roman" panose="02020603050405020304" pitchFamily="18" charset="0"/>
              </a:rPr>
              <a:t>A </a:t>
            </a:r>
            <a:r>
              <a:rPr lang="en-US" sz="2800" dirty="0">
                <a:cs typeface="Times New Roman" panose="02020603050405020304" pitchFamily="18" charset="0"/>
              </a:rPr>
              <a:t>signiﬁcant increase of baseline or stimulated </a:t>
            </a:r>
            <a:r>
              <a:rPr lang="en-US" sz="2800" dirty="0" smtClean="0">
                <a:cs typeface="Times New Roman" panose="02020603050405020304" pitchFamily="18" charset="0"/>
              </a:rPr>
              <a:t>(calcium </a:t>
            </a:r>
            <a:r>
              <a:rPr lang="en-US" sz="2800" dirty="0">
                <a:cs typeface="Times New Roman" panose="02020603050405020304" pitchFamily="18" charset="0"/>
              </a:rPr>
              <a:t>or </a:t>
            </a:r>
            <a:r>
              <a:rPr lang="en-US" sz="2800" dirty="0" err="1">
                <a:cs typeface="Times New Roman" panose="02020603050405020304" pitchFamily="18" charset="0"/>
              </a:rPr>
              <a:t>pentagastrin</a:t>
            </a:r>
            <a:r>
              <a:rPr lang="en-US" sz="2800" dirty="0">
                <a:cs typeface="Times New Roman" panose="02020603050405020304" pitchFamily="18" charset="0"/>
              </a:rPr>
              <a:t> infusion) </a:t>
            </a:r>
            <a:r>
              <a:rPr lang="en-US" sz="2800" dirty="0" smtClean="0">
                <a:cs typeface="Times New Roman" panose="02020603050405020304" pitchFamily="18" charset="0"/>
              </a:rPr>
              <a:t>calcitonin </a:t>
            </a:r>
            <a:r>
              <a:rPr lang="en-US" sz="2800" dirty="0">
                <a:cs typeface="Times New Roman" panose="02020603050405020304" pitchFamily="18" charset="0"/>
              </a:rPr>
              <a:t>levels above 1000 </a:t>
            </a:r>
            <a:r>
              <a:rPr lang="en-US" sz="2800" dirty="0" err="1">
                <a:cs typeface="Times New Roman" panose="02020603050405020304" pitchFamily="18" charset="0"/>
              </a:rPr>
              <a:t>pg</a:t>
            </a:r>
            <a:r>
              <a:rPr lang="en-US" sz="2800" dirty="0">
                <a:cs typeface="Times New Roman" panose="02020603050405020304" pitchFamily="18" charset="0"/>
              </a:rPr>
              <a:t>/ml conﬁrms the presence of MTC</a:t>
            </a:r>
            <a:r>
              <a:rPr lang="en-US" sz="2800" dirty="0" smtClean="0">
                <a:cs typeface="Times New Roman" panose="02020603050405020304" pitchFamily="18" charset="0"/>
              </a:rPr>
              <a:t>.</a:t>
            </a:r>
            <a:br>
              <a:rPr lang="en-US" sz="2800" dirty="0" smtClean="0">
                <a:cs typeface="Times New Roman" panose="02020603050405020304" pitchFamily="18" charset="0"/>
              </a:rPr>
            </a:br>
            <a:r>
              <a:rPr lang="en-US" sz="2800" dirty="0" smtClean="0">
                <a:cs typeface="Times New Roman" panose="02020603050405020304" pitchFamily="18" charset="0"/>
              </a:rPr>
              <a:t/>
            </a:r>
            <a:br>
              <a:rPr lang="en-US" sz="2800" dirty="0" smtClean="0">
                <a:cs typeface="Times New Roman" panose="02020603050405020304" pitchFamily="18" charset="0"/>
              </a:rPr>
            </a:br>
            <a:r>
              <a:rPr lang="en-US" sz="2800" dirty="0" smtClean="0">
                <a:cs typeface="Times New Roman" panose="02020603050405020304" pitchFamily="18" charset="0"/>
              </a:rPr>
              <a:t> </a:t>
            </a:r>
            <a:r>
              <a:rPr lang="en-US" sz="2800" dirty="0">
                <a:cs typeface="Times New Roman" panose="02020603050405020304" pitchFamily="18" charset="0"/>
              </a:rPr>
              <a:t>Immunostaining for calcitonin can also be used to detect C-cell hyperplasia, a precursor to clinical MTC </a:t>
            </a:r>
            <a:r>
              <a:rPr lang="en-US" sz="2800" dirty="0" smtClean="0">
                <a:cs typeface="Times New Roman" panose="02020603050405020304" pitchFamily="18" charset="0"/>
              </a:rPr>
              <a:t>.</a:t>
            </a:r>
            <a:endParaRPr lang="en-US" sz="2800" dirty="0">
              <a:cs typeface="Times New Roman" panose="02020603050405020304" pitchFamily="18" charset="0"/>
            </a:endParaRPr>
          </a:p>
        </p:txBody>
      </p:sp>
    </p:spTree>
    <p:extLst>
      <p:ext uri="{BB962C8B-B14F-4D97-AF65-F5344CB8AC3E}">
        <p14:creationId xmlns:p14="http://schemas.microsoft.com/office/powerpoint/2010/main" val="185063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6364" y="526473"/>
            <a:ext cx="11845635" cy="6151418"/>
          </a:xfrm>
        </p:spPr>
        <p:txBody>
          <a:bodyPr/>
          <a:lstStyle/>
          <a:p>
            <a:r>
              <a:rPr lang="en-US" sz="2000" dirty="0" smtClean="0"/>
              <a:t/>
            </a:r>
            <a:br>
              <a:rPr lang="en-US" sz="2000" dirty="0" smtClean="0"/>
            </a:br>
            <a:r>
              <a:rPr lang="en-US" sz="1800" dirty="0"/>
              <a:t/>
            </a:r>
            <a:br>
              <a:rPr lang="en-US" sz="1800" dirty="0"/>
            </a:br>
            <a:r>
              <a:rPr lang="en-US" sz="600" dirty="0"/>
              <a:t/>
            </a:r>
            <a:br>
              <a:rPr lang="en-US" sz="600" dirty="0"/>
            </a:br>
            <a:r>
              <a:rPr lang="en-US" sz="100" dirty="0"/>
              <a:t/>
            </a:r>
            <a:br>
              <a:rPr lang="en-US" sz="100" dirty="0"/>
            </a:br>
            <a:endParaRPr lang="en-US" sz="100" dirty="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92727" y="526473"/>
            <a:ext cx="1042506" cy="725487"/>
          </a:xfrm>
          <a:prstGeom prst="rect">
            <a:avLst/>
          </a:prstGeom>
        </p:spPr>
      </p:pic>
      <p:sp>
        <p:nvSpPr>
          <p:cNvPr id="3" name="Rectangle 2"/>
          <p:cNvSpPr/>
          <p:nvPr/>
        </p:nvSpPr>
        <p:spPr>
          <a:xfrm>
            <a:off x="886690" y="799161"/>
            <a:ext cx="10543309" cy="5262979"/>
          </a:xfrm>
          <a:prstGeom prst="rect">
            <a:avLst/>
          </a:prstGeom>
        </p:spPr>
        <p:txBody>
          <a:bodyPr wrap="square">
            <a:spAutoFit/>
          </a:bodyPr>
          <a:lstStyle/>
          <a:p>
            <a:r>
              <a:rPr lang="en-US" sz="2400" i="1" dirty="0" smtClean="0">
                <a:solidFill>
                  <a:srgbClr val="FFFF00"/>
                </a:solidFill>
                <a:latin typeface="Times New Roman" panose="02020603050405020304" pitchFamily="18" charset="0"/>
                <a:cs typeface="Times New Roman" panose="02020603050405020304" pitchFamily="18" charset="0"/>
              </a:rPr>
              <a:t>Major </a:t>
            </a:r>
            <a:r>
              <a:rPr lang="en-US" sz="2400" i="1" dirty="0">
                <a:solidFill>
                  <a:srgbClr val="FFFF00"/>
                </a:solidFill>
                <a:latin typeface="Times New Roman" panose="02020603050405020304" pitchFamily="18" charset="0"/>
                <a:cs typeface="Times New Roman" panose="02020603050405020304" pitchFamily="18" charset="0"/>
              </a:rPr>
              <a:t>clinical manifestations of </a:t>
            </a:r>
            <a:r>
              <a:rPr lang="en-US" sz="2400" i="1" dirty="0" smtClean="0">
                <a:solidFill>
                  <a:srgbClr val="FFFF00"/>
                </a:solidFill>
                <a:latin typeface="Times New Roman" panose="02020603050405020304" pitchFamily="18" charset="0"/>
                <a:cs typeface="Times New Roman" panose="02020603050405020304" pitchFamily="18" charset="0"/>
              </a:rPr>
              <a:t>PC</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Mean </a:t>
            </a:r>
            <a:r>
              <a:rPr lang="en-US" sz="2400" dirty="0">
                <a:latin typeface="Times New Roman" panose="02020603050405020304" pitchFamily="18" charset="0"/>
                <a:cs typeface="Times New Roman" panose="02020603050405020304" pitchFamily="18" charset="0"/>
              </a:rPr>
              <a:t>age – 44 to 54 years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Mean calcium – </a:t>
            </a:r>
            <a:r>
              <a:rPr lang="en-US" sz="2400" dirty="0">
                <a:latin typeface="Times New Roman" panose="02020603050405020304" pitchFamily="18" charset="0"/>
                <a:cs typeface="Times New Roman" panose="02020603050405020304" pitchFamily="18" charset="0"/>
              </a:rPr>
              <a:t>14.6 to 15.9 mg/</a:t>
            </a:r>
            <a:r>
              <a:rPr lang="en-US" sz="2400" dirty="0" err="1">
                <a:latin typeface="Times New Roman" panose="02020603050405020304" pitchFamily="18" charset="0"/>
                <a:cs typeface="Times New Roman" panose="02020603050405020304" pitchFamily="18" charset="0"/>
              </a:rPr>
              <a:t>dL</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PTH </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fold higher than </a:t>
            </a:r>
            <a:r>
              <a:rPr lang="en-US" sz="2400" dirty="0" smtClean="0">
                <a:latin typeface="Times New Roman" panose="02020603050405020304" pitchFamily="18" charset="0"/>
                <a:cs typeface="Times New Roman" panose="02020603050405020304" pitchFamily="18" charset="0"/>
              </a:rPr>
              <a:t>upper limit of normal</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Calcium &gt; </a:t>
            </a:r>
            <a:r>
              <a:rPr lang="en-US" sz="2400" dirty="0">
                <a:latin typeface="Times New Roman" panose="02020603050405020304" pitchFamily="18" charset="0"/>
                <a:cs typeface="Times New Roman" panose="02020603050405020304" pitchFamily="18" charset="0"/>
              </a:rPr>
              <a:t>14 </a:t>
            </a:r>
            <a:r>
              <a:rPr lang="en-US" sz="2400" dirty="0" smtClean="0">
                <a:latin typeface="Times New Roman" panose="02020603050405020304" pitchFamily="18" charset="0"/>
                <a:cs typeface="Times New Roman" panose="02020603050405020304" pitchFamily="18" charset="0"/>
              </a:rPr>
              <a:t>mg/</a:t>
            </a:r>
            <a:r>
              <a:rPr lang="en-US" sz="2400" dirty="0" err="1" smtClean="0">
                <a:latin typeface="Times New Roman" panose="02020603050405020304" pitchFamily="18" charset="0"/>
                <a:cs typeface="Times New Roman" panose="02020603050405020304" pitchFamily="18" charset="0"/>
              </a:rPr>
              <a:t>dL</a:t>
            </a:r>
            <a:r>
              <a:rPr lang="en-US" sz="2400" dirty="0" smtClean="0">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65 to 75 </a:t>
            </a:r>
            <a:r>
              <a:rPr lang="en-US" sz="2400" dirty="0">
                <a:latin typeface="Times New Roman" panose="02020603050405020304" pitchFamily="18" charset="0"/>
                <a:cs typeface="Times New Roman" panose="02020603050405020304" pitchFamily="18" charset="0"/>
              </a:rPr>
              <a:t>percent</a:t>
            </a:r>
          </a:p>
          <a:p>
            <a:r>
              <a:rPr lang="en-US" sz="2400" dirty="0">
                <a:latin typeface="Times New Roman" panose="02020603050405020304" pitchFamily="18" charset="0"/>
                <a:cs typeface="Times New Roman" panose="02020603050405020304" pitchFamily="18" charset="0"/>
              </a:rPr>
              <a:t>● Parathyroid crisis – 12 </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Neck mass – 34 to 52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Bone disease – 34 to 73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Renal disease – 32 to 70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Pancreatitis – 0 to 15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 symptoms – 2 to 7 </a:t>
            </a:r>
          </a:p>
        </p:txBody>
      </p:sp>
    </p:spTree>
    <p:extLst>
      <p:ext uri="{BB962C8B-B14F-4D97-AF65-F5344CB8AC3E}">
        <p14:creationId xmlns:p14="http://schemas.microsoft.com/office/powerpoint/2010/main" val="31711189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218" y="318655"/>
            <a:ext cx="11014363" cy="6151418"/>
          </a:xfrm>
        </p:spPr>
        <p:txBody>
          <a:bodyPr/>
          <a:lstStyle/>
          <a:p>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800" dirty="0" smtClean="0">
                <a:cs typeface="Times New Roman" panose="02020603050405020304" pitchFamily="18" charset="0"/>
              </a:rPr>
              <a:t>MTC + </a:t>
            </a:r>
            <a:r>
              <a:rPr lang="en-US" sz="2800" dirty="0" err="1" smtClean="0">
                <a:cs typeface="Times New Roman" panose="02020603050405020304" pitchFamily="18" charset="0"/>
              </a:rPr>
              <a:t>Nl</a:t>
            </a:r>
            <a:r>
              <a:rPr lang="en-US" sz="2800" dirty="0" smtClean="0">
                <a:cs typeface="Times New Roman" panose="02020603050405020304" pitchFamily="18" charset="0"/>
              </a:rPr>
              <a:t> </a:t>
            </a:r>
            <a:r>
              <a:rPr lang="en-US" sz="2800" dirty="0">
                <a:cs typeface="Times New Roman" panose="02020603050405020304" pitchFamily="18" charset="0"/>
              </a:rPr>
              <a:t>basal serum calcitonin </a:t>
            </a:r>
            <a:r>
              <a:rPr lang="en-US" sz="2800" dirty="0" smtClean="0">
                <a:cs typeface="Times New Roman" panose="02020603050405020304" pitchFamily="18" charset="0"/>
              </a:rPr>
              <a:t>+ very </a:t>
            </a:r>
            <a:r>
              <a:rPr lang="en-US" sz="2800" dirty="0">
                <a:cs typeface="Times New Roman" panose="02020603050405020304" pitchFamily="18" charset="0"/>
              </a:rPr>
              <a:t>weak </a:t>
            </a:r>
            <a:r>
              <a:rPr lang="en-US" sz="2800" dirty="0" smtClean="0">
                <a:cs typeface="Times New Roman" panose="02020603050405020304" pitchFamily="18" charset="0"/>
              </a:rPr>
              <a:t>/no </a:t>
            </a:r>
            <a:r>
              <a:rPr lang="en-US" sz="2800" dirty="0">
                <a:cs typeface="Times New Roman" panose="02020603050405020304" pitchFamily="18" charset="0"/>
              </a:rPr>
              <a:t>calcitonin </a:t>
            </a:r>
            <a:r>
              <a:rPr lang="en-US" sz="2800" dirty="0" smtClean="0">
                <a:cs typeface="Times New Roman" panose="02020603050405020304" pitchFamily="18" charset="0"/>
              </a:rPr>
              <a:t>by IHC </a:t>
            </a:r>
            <a:br>
              <a:rPr lang="en-US" sz="2800" dirty="0" smtClean="0">
                <a:cs typeface="Times New Roman" panose="02020603050405020304" pitchFamily="18" charset="0"/>
              </a:rPr>
            </a:br>
            <a:r>
              <a:rPr lang="en-US" sz="2800" dirty="0" smtClean="0">
                <a:cs typeface="Times New Roman" panose="02020603050405020304" pitchFamily="18" charset="0"/>
              </a:rPr>
              <a:t>= </a:t>
            </a:r>
            <a:r>
              <a:rPr lang="en-US" sz="2800" dirty="0" smtClean="0">
                <a:solidFill>
                  <a:srgbClr val="FFFF00"/>
                </a:solidFill>
                <a:cs typeface="Times New Roman" panose="02020603050405020304" pitchFamily="18" charset="0"/>
              </a:rPr>
              <a:t>Suggesting </a:t>
            </a:r>
            <a:r>
              <a:rPr lang="en-US" sz="2800" dirty="0">
                <a:solidFill>
                  <a:srgbClr val="FFFF00"/>
                </a:solidFill>
                <a:cs typeface="Times New Roman" panose="02020603050405020304" pitchFamily="18" charset="0"/>
              </a:rPr>
              <a:t>a loss of tumor expression of </a:t>
            </a:r>
            <a:r>
              <a:rPr lang="en-US" sz="2800" dirty="0" smtClean="0">
                <a:solidFill>
                  <a:srgbClr val="FFFF00"/>
                </a:solidFill>
                <a:cs typeface="Times New Roman" panose="02020603050405020304" pitchFamily="18" charset="0"/>
              </a:rPr>
              <a:t>calcitonin</a:t>
            </a:r>
            <a:br>
              <a:rPr lang="en-US" sz="2800" dirty="0" smtClean="0">
                <a:solidFill>
                  <a:srgbClr val="FFFF00"/>
                </a:solidFill>
                <a:cs typeface="Times New Roman" panose="02020603050405020304" pitchFamily="18" charset="0"/>
              </a:rPr>
            </a:br>
            <a:r>
              <a:rPr lang="en-US" sz="2800" dirty="0">
                <a:solidFill>
                  <a:srgbClr val="FFFF00"/>
                </a:solidFill>
                <a:cs typeface="Times New Roman" panose="02020603050405020304" pitchFamily="18" charset="0"/>
              </a:rPr>
              <a:t/>
            </a:r>
            <a:br>
              <a:rPr lang="en-US" sz="2800" dirty="0">
                <a:solidFill>
                  <a:srgbClr val="FFFF00"/>
                </a:solidFill>
                <a:cs typeface="Times New Roman" panose="02020603050405020304" pitchFamily="18" charset="0"/>
              </a:rPr>
            </a:br>
            <a:r>
              <a:rPr lang="en-US" sz="2800" dirty="0">
                <a:cs typeface="Times New Roman" panose="02020603050405020304" pitchFamily="18" charset="0"/>
              </a:rPr>
              <a:t>Our patient </a:t>
            </a:r>
            <a:r>
              <a:rPr lang="en-US" sz="2800" dirty="0" smtClean="0">
                <a:cs typeface="Times New Roman" panose="02020603050405020304" pitchFamily="18" charset="0"/>
              </a:rPr>
              <a:t>MTC + strongly &amp; </a:t>
            </a:r>
            <a:r>
              <a:rPr lang="en-US" sz="2800" dirty="0">
                <a:cs typeface="Times New Roman" panose="02020603050405020304" pitchFamily="18" charset="0"/>
              </a:rPr>
              <a:t>diffusely for calcitonin, CEA, </a:t>
            </a:r>
            <a:r>
              <a:rPr lang="en-US" sz="2800" dirty="0" smtClean="0">
                <a:cs typeface="Times New Roman" panose="02020603050405020304" pitchFamily="18" charset="0"/>
              </a:rPr>
              <a:t>chromogranin </a:t>
            </a:r>
            <a:r>
              <a:rPr lang="en-US" sz="2800" dirty="0">
                <a:cs typeface="Times New Roman" panose="02020603050405020304" pitchFamily="18" charset="0"/>
              </a:rPr>
              <a:t>A, despite </a:t>
            </a:r>
            <a:r>
              <a:rPr lang="en-US" sz="2800" dirty="0" smtClean="0">
                <a:solidFill>
                  <a:srgbClr val="FFFF00"/>
                </a:solidFill>
                <a:cs typeface="Times New Roman" panose="02020603050405020304" pitchFamily="18" charset="0"/>
              </a:rPr>
              <a:t>NL tumor </a:t>
            </a:r>
            <a:r>
              <a:rPr lang="en-US" sz="2800" dirty="0">
                <a:solidFill>
                  <a:srgbClr val="FFFF00"/>
                </a:solidFill>
                <a:cs typeface="Times New Roman" panose="02020603050405020304" pitchFamily="18" charset="0"/>
              </a:rPr>
              <a:t>markers in the circulation</a:t>
            </a:r>
            <a:r>
              <a:rPr lang="en-US" sz="2800" dirty="0">
                <a:cs typeface="Times New Roman" panose="02020603050405020304" pitchFamily="18" charset="0"/>
              </a:rPr>
              <a:t>. </a:t>
            </a:r>
            <a:br>
              <a:rPr lang="en-US" sz="2800" dirty="0">
                <a:cs typeface="Times New Roman" panose="02020603050405020304" pitchFamily="18" charset="0"/>
              </a:rPr>
            </a:br>
            <a:r>
              <a:rPr lang="en-US" sz="2800" dirty="0" smtClean="0">
                <a:cs typeface="Times New Roman" panose="02020603050405020304" pitchFamily="18" charset="0"/>
              </a:rPr>
              <a:t>= </a:t>
            </a:r>
            <a:r>
              <a:rPr lang="en-US" sz="2800" dirty="0" smtClean="0">
                <a:solidFill>
                  <a:srgbClr val="FFFF00"/>
                </a:solidFill>
                <a:cs typeface="Times New Roman" panose="02020603050405020304" pitchFamily="18" charset="0"/>
              </a:rPr>
              <a:t>Failure </a:t>
            </a:r>
            <a:r>
              <a:rPr lang="en-US" sz="2800" dirty="0">
                <a:solidFill>
                  <a:srgbClr val="FFFF00"/>
                </a:solidFill>
                <a:cs typeface="Times New Roman" panose="02020603050405020304" pitchFamily="18" charset="0"/>
              </a:rPr>
              <a:t>of extracellular calcitonin </a:t>
            </a:r>
            <a:r>
              <a:rPr lang="en-US" sz="2800" dirty="0" smtClean="0">
                <a:solidFill>
                  <a:srgbClr val="FFFF00"/>
                </a:solidFill>
                <a:cs typeface="Times New Roman" panose="02020603050405020304" pitchFamily="18" charset="0"/>
              </a:rPr>
              <a:t>secretion</a:t>
            </a:r>
            <a:r>
              <a:rPr lang="en-US" sz="2800" dirty="0">
                <a:cs typeface="Times New Roman" panose="02020603050405020304" pitchFamily="18" charset="0"/>
              </a:rPr>
              <a:t/>
            </a:r>
            <a:br>
              <a:rPr lang="en-US" sz="2800" dirty="0">
                <a:cs typeface="Times New Roman" panose="02020603050405020304" pitchFamily="18" charset="0"/>
              </a:rPr>
            </a:br>
            <a:r>
              <a:rPr lang="en-US" sz="2800" dirty="0">
                <a:cs typeface="Times New Roman" panose="02020603050405020304" pitchFamily="18" charset="0"/>
              </a:rPr>
              <a:t/>
            </a:r>
            <a:br>
              <a:rPr lang="en-US" sz="2800" dirty="0">
                <a:cs typeface="Times New Roman" panose="02020603050405020304" pitchFamily="18" charset="0"/>
              </a:rPr>
            </a:br>
            <a:r>
              <a:rPr lang="en-US" sz="2800" dirty="0">
                <a:cs typeface="Times New Roman" panose="02020603050405020304" pitchFamily="18" charset="0"/>
              </a:rPr>
              <a:t/>
            </a:r>
            <a:br>
              <a:rPr lang="en-US" sz="2800" dirty="0">
                <a:cs typeface="Times New Roman" panose="02020603050405020304" pitchFamily="18" charset="0"/>
              </a:rPr>
            </a:br>
            <a:r>
              <a:rPr lang="en-US" sz="2800" dirty="0" smtClean="0">
                <a:cs typeface="Times New Roman" panose="02020603050405020304" pitchFamily="18" charset="0"/>
              </a:rPr>
              <a:t> This gives support for a </a:t>
            </a:r>
            <a:r>
              <a:rPr lang="en-US" sz="2800" dirty="0" smtClean="0">
                <a:solidFill>
                  <a:srgbClr val="FFFF00"/>
                </a:solidFill>
                <a:cs typeface="Times New Roman" panose="02020603050405020304" pitchFamily="18" charset="0"/>
              </a:rPr>
              <a:t>potential secretory defect </a:t>
            </a:r>
            <a:r>
              <a:rPr lang="en-US" sz="2800" dirty="0" smtClean="0">
                <a:cs typeface="Times New Roman" panose="02020603050405020304" pitchFamily="18" charset="0"/>
              </a:rPr>
              <a:t>in these tumor cells affecting both CEA and calcitonin.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endParaRPr lang="en-US" sz="2400" dirty="0">
              <a:cs typeface="Times New Roman" panose="02020603050405020304" pitchFamily="18" charset="0"/>
            </a:endParaRPr>
          </a:p>
        </p:txBody>
      </p:sp>
    </p:spTree>
    <p:extLst>
      <p:ext uri="{BB962C8B-B14F-4D97-AF65-F5344CB8AC3E}">
        <p14:creationId xmlns:p14="http://schemas.microsoft.com/office/powerpoint/2010/main" val="23496565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3345" y="404948"/>
            <a:ext cx="11565774" cy="5857307"/>
          </a:xfrm>
        </p:spPr>
        <p:txBody>
          <a:bodyPr/>
          <a:lstStyle/>
          <a:p>
            <a:r>
              <a:rPr lang="en-US" sz="1600" dirty="0">
                <a:cs typeface="Times New Roman" panose="02020603050405020304" pitchFamily="18" charset="0"/>
              </a:rPr>
              <a:t/>
            </a:r>
            <a:br>
              <a:rPr lang="en-US" sz="16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The ultrastructural studies of MTC cells show cytoplasmic inclusions composed of particulate and </a:t>
            </a:r>
            <a:r>
              <a:rPr lang="en-US" sz="2400" dirty="0" err="1">
                <a:cs typeface="Times New Roman" panose="02020603050405020304" pitchFamily="18" charset="0"/>
              </a:rPr>
              <a:t>ﬁbrillar</a:t>
            </a:r>
            <a:r>
              <a:rPr lang="en-US" sz="2400" dirty="0">
                <a:cs typeface="Times New Roman" panose="02020603050405020304" pitchFamily="18" charset="0"/>
              </a:rPr>
              <a:t> structures that stain positively for calcitonin .</a:t>
            </a:r>
            <a:br>
              <a:rPr lang="en-US" sz="2400" dirty="0">
                <a:cs typeface="Times New Roman" panose="02020603050405020304" pitchFamily="18" charset="0"/>
              </a:rPr>
            </a:br>
            <a:r>
              <a:rPr lang="en-US" sz="2400" dirty="0">
                <a:cs typeface="Times New Roman" panose="02020603050405020304" pitchFamily="18" charset="0"/>
              </a:rPr>
              <a:t>Disintegration of these inclusions is likely needed for the discharge of calcitonin into the cellular matrix and for extracellular secretion. </a:t>
            </a:r>
            <a:br>
              <a:rPr lang="en-US" sz="2400" dirty="0">
                <a:cs typeface="Times New Roman" panose="02020603050405020304" pitchFamily="18" charset="0"/>
              </a:rPr>
            </a:b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Although </a:t>
            </a:r>
            <a:r>
              <a:rPr lang="en-US" sz="2400" dirty="0">
                <a:cs typeface="Times New Roman" panose="02020603050405020304" pitchFamily="18" charset="0"/>
              </a:rPr>
              <a:t>there is a small number of cases of MTC reported with low preoperative basal </a:t>
            </a:r>
            <a:r>
              <a:rPr lang="en-US" sz="2400" dirty="0" smtClean="0">
                <a:cs typeface="Times New Roman" panose="02020603050405020304" pitchFamily="18" charset="0"/>
              </a:rPr>
              <a:t>calcitonin, </a:t>
            </a:r>
            <a:r>
              <a:rPr lang="en-US" sz="2400" dirty="0">
                <a:cs typeface="Times New Roman" panose="02020603050405020304" pitchFamily="18" charset="0"/>
              </a:rPr>
              <a:t>only </a:t>
            </a:r>
            <a:r>
              <a:rPr lang="en-US" sz="2400" dirty="0" smtClean="0">
                <a:cs typeface="Times New Roman" panose="02020603050405020304" pitchFamily="18" charset="0"/>
              </a:rPr>
              <a:t>2 of </a:t>
            </a:r>
            <a:r>
              <a:rPr lang="en-US" sz="2400" dirty="0">
                <a:cs typeface="Times New Roman" panose="02020603050405020304" pitchFamily="18" charset="0"/>
              </a:rPr>
              <a:t>such cases reported this ﬁnding in association with a strong </a:t>
            </a:r>
            <a:r>
              <a:rPr lang="en-US" sz="2400" dirty="0" err="1">
                <a:cs typeface="Times New Roman" panose="02020603050405020304" pitchFamily="18" charset="0"/>
              </a:rPr>
              <a:t>immunohistochemical</a:t>
            </a:r>
            <a:r>
              <a:rPr lang="en-US" sz="2400" dirty="0">
                <a:cs typeface="Times New Roman" panose="02020603050405020304" pitchFamily="18" charset="0"/>
              </a:rPr>
              <a:t> staining of the primary tumor for calcitonin </a:t>
            </a:r>
            <a:r>
              <a:rPr lang="en-US" sz="2400" dirty="0" smtClean="0">
                <a:cs typeface="Times New Roman" panose="02020603050405020304" pitchFamily="18" charset="0"/>
              </a:rPr>
              <a:t>.</a:t>
            </a:r>
            <a:br>
              <a:rPr lang="en-US" sz="2400" dirty="0" smtClean="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Our </a:t>
            </a:r>
            <a:r>
              <a:rPr lang="en-US" sz="2400" dirty="0">
                <a:cs typeface="Times New Roman" panose="02020603050405020304" pitchFamily="18" charset="0"/>
              </a:rPr>
              <a:t>case, along with these two other cases, may constitute an unique subgroup of MTC with </a:t>
            </a:r>
            <a:r>
              <a:rPr lang="en-US" sz="2400" dirty="0">
                <a:solidFill>
                  <a:srgbClr val="FFFF00"/>
                </a:solidFill>
                <a:cs typeface="Times New Roman" panose="02020603050405020304" pitchFamily="18" charset="0"/>
              </a:rPr>
              <a:t>abnormal secretory capacity</a:t>
            </a:r>
            <a:r>
              <a:rPr lang="en-US" sz="2400" dirty="0">
                <a:cs typeface="Times New Roman" panose="02020603050405020304" pitchFamily="18" charset="0"/>
              </a:rPr>
              <a:t>. </a:t>
            </a:r>
            <a:r>
              <a:rPr lang="en-US" sz="2400" dirty="0" smtClean="0">
                <a:cs typeface="Times New Roman" panose="02020603050405020304" pitchFamily="18" charset="0"/>
              </a:rPr>
              <a:t/>
            </a:r>
            <a:br>
              <a:rPr lang="en-US" sz="2400" dirty="0" smtClean="0">
                <a:cs typeface="Times New Roman" panose="02020603050405020304" pitchFamily="18" charset="0"/>
              </a:rPr>
            </a:br>
            <a:r>
              <a:rPr lang="en-US" sz="2400" dirty="0" smtClean="0">
                <a:cs typeface="Times New Roman" panose="02020603050405020304" pitchFamily="18" charset="0"/>
              </a:rPr>
              <a:t>The </a:t>
            </a:r>
            <a:r>
              <a:rPr lang="en-US" sz="2400" dirty="0">
                <a:cs typeface="Times New Roman" panose="02020603050405020304" pitchFamily="18" charset="0"/>
              </a:rPr>
              <a:t>clinical consequence of this feature is the need to rely upon radiological evaluation for recurrent or disseminated disease without the beneﬁt of serum tumor markers.</a:t>
            </a:r>
          </a:p>
        </p:txBody>
      </p:sp>
    </p:spTree>
    <p:extLst>
      <p:ext uri="{BB962C8B-B14F-4D97-AF65-F5344CB8AC3E}">
        <p14:creationId xmlns:p14="http://schemas.microsoft.com/office/powerpoint/2010/main" val="34165796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7114" y="404948"/>
            <a:ext cx="9272789" cy="6017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37749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6703" y="180109"/>
            <a:ext cx="11665527" cy="6526466"/>
          </a:xfrm>
          <a:prstGeom prst="rect">
            <a:avLst/>
          </a:prstGeom>
        </p:spPr>
      </p:pic>
    </p:spTree>
    <p:extLst>
      <p:ext uri="{BB962C8B-B14F-4D97-AF65-F5344CB8AC3E}">
        <p14:creationId xmlns:p14="http://schemas.microsoft.com/office/powerpoint/2010/main" val="32298167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964" y="336767"/>
            <a:ext cx="11901054" cy="6235277"/>
          </a:xfrm>
          <a:prstGeom prst="rect">
            <a:avLst/>
          </a:prstGeom>
        </p:spPr>
      </p:pic>
    </p:spTree>
    <p:extLst>
      <p:ext uri="{BB962C8B-B14F-4D97-AF65-F5344CB8AC3E}">
        <p14:creationId xmlns:p14="http://schemas.microsoft.com/office/powerpoint/2010/main" val="16198777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pic>
        <p:nvPicPr>
          <p:cNvPr id="6" name="Content Placeholder 5"/>
          <p:cNvPicPr>
            <a:picLocks noGrp="1" noChangeAspect="1"/>
          </p:cNvPicPr>
          <p:nvPr>
            <p:ph idx="1"/>
          </p:nvPr>
        </p:nvPicPr>
        <p:blipFill>
          <a:blip r:embed="rId2"/>
          <a:stretch>
            <a:fillRect/>
          </a:stretch>
        </p:blipFill>
        <p:spPr>
          <a:xfrm>
            <a:off x="1676400" y="186571"/>
            <a:ext cx="8597710" cy="6337415"/>
          </a:xfrm>
          <a:prstGeom prst="rect">
            <a:avLst/>
          </a:prstGeom>
        </p:spPr>
      </p:pic>
    </p:spTree>
    <p:extLst>
      <p:ext uri="{BB962C8B-B14F-4D97-AF65-F5344CB8AC3E}">
        <p14:creationId xmlns:p14="http://schemas.microsoft.com/office/powerpoint/2010/main" val="15862668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pic>
        <p:nvPicPr>
          <p:cNvPr id="3" name="Content Placeholder 2"/>
          <p:cNvPicPr>
            <a:picLocks noGrp="1" noChangeAspect="1"/>
          </p:cNvPicPr>
          <p:nvPr>
            <p:ph idx="1"/>
          </p:nvPr>
        </p:nvPicPr>
        <p:blipFill>
          <a:blip r:embed="rId2"/>
          <a:stretch>
            <a:fillRect/>
          </a:stretch>
        </p:blipFill>
        <p:spPr>
          <a:xfrm>
            <a:off x="554791" y="1427019"/>
            <a:ext cx="11270497" cy="3778178"/>
          </a:xfrm>
          <a:prstGeom prst="rect">
            <a:avLst/>
          </a:prstGeom>
        </p:spPr>
      </p:pic>
    </p:spTree>
    <p:extLst>
      <p:ext uri="{BB962C8B-B14F-4D97-AF65-F5344CB8AC3E}">
        <p14:creationId xmlns:p14="http://schemas.microsoft.com/office/powerpoint/2010/main" val="9828055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pic>
        <p:nvPicPr>
          <p:cNvPr id="2" name="Content Placeholder 1"/>
          <p:cNvPicPr>
            <a:picLocks noGrp="1" noChangeAspect="1"/>
          </p:cNvPicPr>
          <p:nvPr>
            <p:ph idx="1"/>
          </p:nvPr>
        </p:nvPicPr>
        <p:blipFill>
          <a:blip r:embed="rId2"/>
          <a:stretch>
            <a:fillRect/>
          </a:stretch>
        </p:blipFill>
        <p:spPr>
          <a:xfrm>
            <a:off x="2729346" y="1251569"/>
            <a:ext cx="7197148" cy="4349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82848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sp>
        <p:nvSpPr>
          <p:cNvPr id="5" name="Content Placeholder 4"/>
          <p:cNvSpPr>
            <a:spLocks noGrp="1"/>
          </p:cNvSpPr>
          <p:nvPr>
            <p:ph idx="1"/>
          </p:nvPr>
        </p:nvSpPr>
        <p:spPr>
          <a:xfrm>
            <a:off x="180110" y="269838"/>
            <a:ext cx="11762508" cy="5935018"/>
          </a:xfrm>
        </p:spPr>
        <p:txBody>
          <a:bodyPr>
            <a:normAutofit/>
          </a:bodyPr>
          <a:lstStyle/>
          <a:p>
            <a:pPr marL="0" indent="0">
              <a:buNone/>
            </a:pPr>
            <a:r>
              <a:rPr lang="en-US" sz="3000" i="1" dirty="0">
                <a:solidFill>
                  <a:srgbClr val="FFFF00"/>
                </a:solidFill>
              </a:rPr>
              <a:t>Evaluation and management of patients with medullary thyroid cancer diagnosed </a:t>
            </a:r>
            <a:r>
              <a:rPr lang="en-US" sz="3000" i="1" dirty="0" smtClean="0">
                <a:solidFill>
                  <a:srgbClr val="FFFF00"/>
                </a:solidFill>
              </a:rPr>
              <a:t>on the </a:t>
            </a:r>
            <a:r>
              <a:rPr lang="en-US" sz="3000" i="1" dirty="0">
                <a:solidFill>
                  <a:srgbClr val="FFFF00"/>
                </a:solidFill>
              </a:rPr>
              <a:t>basis of fine needle aspiration biopsy of a thyroid nodule</a:t>
            </a:r>
          </a:p>
        </p:txBody>
      </p:sp>
      <p:pic>
        <p:nvPicPr>
          <p:cNvPr id="2" name="Picture 1"/>
          <p:cNvPicPr>
            <a:picLocks noChangeAspect="1"/>
          </p:cNvPicPr>
          <p:nvPr/>
        </p:nvPicPr>
        <p:blipFill>
          <a:blip r:embed="rId2"/>
          <a:stretch>
            <a:fillRect/>
          </a:stretch>
        </p:blipFill>
        <p:spPr>
          <a:xfrm>
            <a:off x="2335970" y="1401444"/>
            <a:ext cx="7401357" cy="5072337"/>
          </a:xfrm>
          <a:prstGeom prst="rect">
            <a:avLst/>
          </a:prstGeom>
        </p:spPr>
      </p:pic>
    </p:spTree>
    <p:extLst>
      <p:ext uri="{BB962C8B-B14F-4D97-AF65-F5344CB8AC3E}">
        <p14:creationId xmlns:p14="http://schemas.microsoft.com/office/powerpoint/2010/main" val="8533187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2603B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32604" y="269838"/>
            <a:ext cx="9404723" cy="1400530"/>
          </a:xfrm>
        </p:spPr>
        <p:txBody>
          <a:bodyPr/>
          <a:lstStyle/>
          <a:p>
            <a:r>
              <a:rPr lang="en-US" dirty="0"/>
              <a:t/>
            </a:r>
            <a:br>
              <a:rPr lang="en-US" dirty="0"/>
            </a:br>
            <a:endParaRPr lang="en-US" dirty="0"/>
          </a:p>
        </p:txBody>
      </p:sp>
      <p:pic>
        <p:nvPicPr>
          <p:cNvPr id="2" name="Content Placeholder 1"/>
          <p:cNvPicPr>
            <a:picLocks noGrp="1" noChangeAspect="1"/>
          </p:cNvPicPr>
          <p:nvPr>
            <p:ph idx="1"/>
          </p:nvPr>
        </p:nvPicPr>
        <p:blipFill>
          <a:blip r:embed="rId2"/>
          <a:stretch>
            <a:fillRect/>
          </a:stretch>
        </p:blipFill>
        <p:spPr>
          <a:xfrm>
            <a:off x="904111" y="970103"/>
            <a:ext cx="10669341" cy="5191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5795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92">
      <a:dk1>
        <a:srgbClr val="73FFB5"/>
      </a:dk1>
      <a:lt1>
        <a:sysClr val="window" lastClr="FFFFFF"/>
      </a:lt1>
      <a:dk2>
        <a:srgbClr val="002570"/>
      </a:dk2>
      <a:lt2>
        <a:srgbClr val="EBEBEB"/>
      </a:lt2>
      <a:accent1>
        <a:srgbClr val="FFFFFF"/>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4058</TotalTime>
  <Words>1486</Words>
  <Application>Microsoft Office PowerPoint</Application>
  <PresentationFormat>Custom</PresentationFormat>
  <Paragraphs>419</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Ion</vt:lpstr>
      <vt:lpstr>In the name of God    A 43 y/o male with parathyroid carcinoma, repeated locoregional recurrence and pulmonary metastasis </vt:lpstr>
      <vt:lpstr>   Questions:  1- What are the differences between parathyroid carcinoma &amp; benign parathyroid disease?  2- What is the diagnostic pitfalls ?  3- What is the next step for the patient? </vt:lpstr>
      <vt:lpstr>1-Metastatic Parathyroid Carcinoma +diagnostic pitfall : (IHC: positive calcitonin)  V/S  2-Coexistent Parathyroid carcinoma + MTC +/- PTC </vt:lpstr>
      <vt:lpstr>Parathyroid carcinoma   Is a rare cause of PHPT  Most studies show a prevalence of  &lt;1% of all cases of PHPT  One of the rarest of malignancies: The estimated prevalence is 0.005% of all solid malignancies     </vt:lpstr>
      <vt:lpstr>A study using the population database SEER compiled data of PC in the USA between 1988 to 2003, to better identify changes over time:    The incidence of PC was evaluated over a period of 16 years, and it was shown to have increased .  study also found a decrease in larger tumors (&gt;4 cm) and increase in percentage of patients with negative L.N.   These findings indicate an earlier point of diagnosis for these patients.  Cancers 2019, 11, 1676; doi:10.3390/cancers11111676     </vt:lpstr>
      <vt:lpstr>The vast majority of cases are sporadic   Whereas the rest occur in the context of genetic syndromes such as:  MEN1 or HPT-JT     E. Kebebew, “Parathyroid carcinoma,” Current Treatment Options in Oncology, vol. 2, no. 4, pp. 347–354, 2001.  J. M. Sharretts and W. F. Simonds, “Clinical and molecular genetics of parathyroid neoplasms,” Best Practice &amp; Research Clinical Endocrinology &amp; Metabolism, vol. 24, no. 3, pp. 491–502, 2010.      </vt:lpstr>
      <vt:lpstr>MOLECULAR PATHOGENESIS  -HRPT2/CDC73 Tumor suppressor gene Parafibromin: inhibition of cell proliferation  HRPT2 mutations: both HPT-JT &amp; sporadic PC One original study: HRPT2 mutations in 10 / 15 sporadic PC   -Other genes  PI3K/AKT/MTOR pathway in 20 %, cyclin D1 in 30 % MEN1, TP53, … in a small subset of tumors  Discoveries significance: treatment initially designed to target such mutations in other tumor types. </vt:lpstr>
      <vt:lpstr>MOLECULAR PATHOGENESIS  More recently germline mutations have been noted in CDC73 gene in &gt;50% of HPT-JT kindreds  as well as in about 20% of patients thought to have sporadic PC </vt:lpstr>
      <vt:lpstr>    </vt:lpstr>
      <vt:lpstr>    </vt:lpstr>
      <vt:lpstr>Comparison with clinical manifestations of benign parathyroid disease  Increase the likelihood of parathyroid cancer :  1. Benign hyperpara is more in women (3:1)     Incidence of PC: equal between two genders  2. More symptoms, larger tumor size, bone &amp; kidney disease, marked hypercalcemia, very high     PTH        </vt:lpstr>
      <vt:lpstr> At presentation: PC should be suspected in PHPT who presents with parathyroid crisis or neck mass.           </vt:lpstr>
      <vt:lpstr>Sono : PC v/s benign adenomas :  -larger mass size -More non-homogenous* -Decrease in echogenicity* -Evidence of degeneration : both cystic cavities*   &amp; calcifications may be seen, as well as irregular borders).   The ultrasound is also useful for lateral neck compartments for lymph nodes.  If abnormal, the presence of carcinoma in those lymph nodes can be confirmed with an ultrasound guided tissue biopsy.?  Cancers 2019, 11, 1676; doi:10.3390/cancers11111676     </vt:lpstr>
      <vt:lpstr>  Sestamibi scans :  Relatively high level of sensitivity for parathyroid lesions  MOA: increased uptake of technetium 99-m within the mitochondria of the abnormal parathyroid gland   They are not as adept at differentiating between parathyroid adenomas &amp; carcinoma   Important point False negative sestamibi scans : PC cystic degeneration*   Cancers 2019, 11, 1676; doi:10.3390/cancers11111676     </vt:lpstr>
      <vt:lpstr>In cases where PC is suspected based on preoperative labs and symptoms, higher resolution imaging 4D CT/MRI may also be helpful to identify possible ectopic glands and relationship to surrounding soft tissue structures .          Cancers 2019, 11, 1676; doi:10.3390/cancers11111676     </vt:lpstr>
      <vt:lpstr>18-FDG PET :  PET are qualitative in nature &amp; can be quantified using standardized uptake values (SUVs).  &lt; SUV level &amp; aggressiveness of parathyroid tumor : positive correlation &gt;  PET imaging roles:   1- Identification of locoregional spread 2- More important role: PC recurrence  PET scans after treatment are usually delayed for 3-6 mo to reduce positive results.   It is important to note that micrometastatic lesions (&lt;6 mm) can be missed by a PET .    Cancers 2019, 11, 1676; doi:10.3390/cancers11111676  </vt:lpstr>
      <vt:lpstr>       At the time of neck exploration:  Malignant tumors are large (&gt;3 cm) * Weighing between 2 and 10 g (All 4 nl parathyroid glands is 150 mg) *  They are often hard, firm, whitish-gray ,with invasion or adherence to the adjacent tissues such as the strap muscles, thyroid gland, recurrent laryngeal nerve, trachea, or esophagus.    </vt:lpstr>
      <vt:lpstr>    Classic pathologic features, highly suggestive ; Trabecular pattern Mitotic figures Thick fibrous bands* Capsular &amp; vascular invasion*  2 criteria upon which a more definitive diagnosis : Local invasion of contiguous structures * or Lymph node or distant metastases *   </vt:lpstr>
      <vt:lpstr>PowerPoint Presentation</vt:lpstr>
      <vt:lpstr>IHC panel: Parafibromin, galactin-3, PGP9.5, Ki67 has been suggested from a small series to aid in diagnosis of PC, with a sensitivity of 80 % , specificity of 100 %   </vt:lpstr>
      <vt:lpstr>cyclin D1 : In normal glands, cyclin D1 was present in 6% of cases Cyclin D1 was present in 91% of PC 29% of parathyroid adenomas 61% of hyperplastic parathyroid glands.  These studies confirm the high frequency of cyclin D1 expression in adenomas and carcinomas, but they also indicate that high levels of expression may also occur in hyperplasia.  Presence of p53 : P53 36% of adenomas 40% of carcinomas  These results indicate that the analysis of p53 by IHC is not useful in the distinction of the various proliferative states of parathyroid.  DABBS IHC</vt:lpstr>
      <vt:lpstr>1-Metastatic Parathyroid carcinoma with diagnostic pitfall : (IHC: positive calcitonin) (NL serum calcitonin)  V/S  2-Coexistent Parathyroid carcinoma + MTC +/- PTC </vt:lpstr>
      <vt:lpstr>  After 3rd operation we have suprising report of a pathological examination: (Farvardin 99)   Chromogranin : Strong diffuse + Synaptophysin : Strong diffuse + Calcitonin : Strong diffuse + CEA : - Tg : + (?)  Dx : Medullary thyroid carcinoma </vt:lpstr>
      <vt:lpstr> </vt:lpstr>
      <vt:lpstr> </vt:lpstr>
      <vt:lpstr>PowerPoint Presentation</vt:lpstr>
      <vt:lpstr>Case History :  A 59-year-old man with primary hyperparathyroidism  (PTH 76 pmol/L, normal 2–9) - hypercalcemia (3.4 mmol/L, normal 2.15–2.55)   CT &amp; Sestamibi scan: localized left thyroid neck mass  Intraoperatively, 2 cm mass attached to inferior aspect of left thyroid lobe: En bloc resection of mass with left lobe + Right hemithyroidectomy for nodular goiter.   Post op : PTH have significantly dropped (5.6 pmol/L): supporting uniglandular source</vt:lpstr>
      <vt:lpstr>C-cell hyperplasia Both thyroid lobes  Calcitonin IHC confirmed :  C-cell hyperplasia    </vt:lpstr>
      <vt:lpstr>locally invasive nodular growth Epithelial cells: nuclear enlargement, variable perinuclear clearing Band-forming fibrosis </vt:lpstr>
      <vt:lpstr>PowerPoint Presentation</vt:lpstr>
      <vt:lpstr>   + Chromogranin-A* , low molecular weight keratin (CAM5.2)  -  Thyroglobulin ?, TTF-1*      Ki67 labeling index : 6 %*    Overall, combined clinical, morphological, and immunohistochemical features:  Dx:  Parathyroid carcinoma with aberrant calcitonin &amp; CGRP expression.   </vt:lpstr>
      <vt:lpstr>RET germline testing; No pathogenetic RET variants. Somatic and/or germline CDC73/HRPT2 : were not investigated  Given the absence of RET germline mutations, bilateral C-cell hyperplasia is considered to represent a secondary phenomenon to PHPT related hypercalcemia.   </vt:lpstr>
      <vt:lpstr>  PC is a rare epithelial malignant neuroendocrine neoplasm .   Parathyroid glands often stain with PTH. most ,PTH immunoreactivity sufficient to confirm parathyroid origin in the appropriate morphological and clinical setting  It should be recognized that PTH or PTHrp can be expressed by other neuroendocrine neoplasms  Furthermore, metastases to the parathyroid glands, although rare, do not only cause diagnostic challenges but have also been shown to cause deranged calcium homeostasis . </vt:lpstr>
      <vt:lpstr>  Unlike hormones, developmental transcription factors are rarely aberrantly expressed in well-differentiated neuroendocrine neoplasms.  Therefore, the use of transcription factors in association with hormones and other specific site specific biomarkers has a better diagnostic accuracy in the confirmation of the cellular origin    Positivity for PTH along with TF, GCM2 (a master regulatory gene for parathyroid development) and/or GATA-3 (a TF in embryological development of  parathyroid gland &amp; adult proliferation of mature parathyroid tissue) confirms parathyroid origin .  </vt:lpstr>
      <vt:lpstr>  Most diagnosticians consider calcitonin positivity to be a diagnostic biomarker of MTC; however, calcitonin along with CGRP expression is not specific to MTC.   These tumors are often distinguished from other tumors by: Coexpression  &lt;&lt; CEA + calcitonin and/or CGRP&gt;&gt;  Several neuroendocrine neoplasms can be + ive for calcitonin and/or CGRP including : head &amp; neck regions, pulmonary, thymic and pancreatic origins) .  </vt:lpstr>
      <vt:lpstr>While diffuse positivity for PTH and GATA-3 and negativity for TTF-1 and monoclonal CEA confirmed the parathyroid origin in this case, expression for calcitonin and CGRP was an interesting finding.     </vt:lpstr>
      <vt:lpstr> </vt:lpstr>
      <vt:lpstr>TREATMENT EXTENT OF RESECTION (for resectable dx)  Preoperatively suspected PC  Parathyroidectomy or en-bloc resection of parathyroid mass &amp; any adjacent tissues that invaded by tumor .  En-bloc resection :  Ipsilateral thyroid lobe, paratracheal alveolar &amp; lymphatic tissue, thymus, neck muscles, RLN  It is important to avoid capsular violation or tumor spillage. </vt:lpstr>
      <vt:lpstr>Principles of en Bloc Surgery  1.Exploration of all four glands R/O multi glandular carcinomas  2. bloodless field, ensures no injury to neighboring structures  3. Minimal manipulation  4. Careful inspection for any tumor  5. Nodal involvement necessitates a regional lymph node dissection of that compartment.  It is important to note that prophylactic lateral neck dissection has not improve survival, is associated with an increased morbidity: not recommended  6. In most cases, RLN can &amp; should be preserved. Evidence of RLN involvement: it may be resected with tumor  </vt:lpstr>
      <vt:lpstr>During resection the adenoma ( suspicious features):  large mass, whitish capsule, adherence to adjacent structures: En bloc resection   En bloc resection has an 8% local recurrence rate, long-term overall survival rate of 89%.  Pts often not assessed for PC: initial sx may not address wide resection.  Recurrence occurs : 2 - 5 years after surgery, local recurrence rate : 33% - 82% at 5 years.    Diffuse metastatic disease are less likely to benefit from surgical resection.  </vt:lpstr>
      <vt:lpstr> who diagnosed preoperatively with PC &amp; en bloc resection : recurrence rate of 33% compared to those who were diagnosed after their initial surgery: recurrence rate of &gt;50% *  L.N involvement in PC is more infrequent &lt; recurrence in neighboring soft tissue structures  L.N examined at the time of surgery : data has not shown a difference in the rate of metastases or death  sensitivity analysis performed in the same study show: increased likelihood of positive lymph nodes in tumors larger than 3 cm </vt:lpstr>
      <vt:lpstr>Patients with poor outcomes : - Incomplete resection - Positive surgical margins - Tumor seeding - History of recurrence - local excision rather than en bloc resection have poor outcomes.  For localized recurrent tumors, a cervical and/or mediastinal exploration with wide     resection is recommended.  </vt:lpstr>
      <vt:lpstr>  Postoperatively diagnosed    Reoperation with ipsilateral thyroidectomy is frequently performed.  If a parathyroid tumor appears to be well demarcated but is found on pathological examination to invade adjacent tissue: reoperation to remove all tumor tissue is recommended because there are no pathologic criteria that distinguish a carcinoma that will follow an indolent course from one with a more aggressive course.  </vt:lpstr>
      <vt:lpstr> (for resectable dx) Metastatic disease (Cervical lymph nodes, lungs, liver and bone.)  Nonsurgical Tx :  disappointing Surgical resection of distant metastases (bone and lung) has been performed in some circumstances, primarily to debulk tumor as palliation of the effects of hypercalcemia .  Recurrent disease Also be treated surgically Most recurrences : neck Resection result in significant palliation of hypercalcemia.  Reoperations are associated with morbidity Complications:  most commonly RLN palsies = 32%.  Preoperative localizing studies are recommended to minimize morbidity  </vt:lpstr>
      <vt:lpstr>Postoperative management   - Monitoring serum calcium Close monitoring of the patient's serum calcium . Patients in whom the preoperative serum calcium is very high may develop the "hungry bone syndrome" after the tumor is completely removed (This may be exaggerated in patients who received preoperative bisphosphonates for hypercalcemic crisis)  - Role of adjuvant radiation therapy  We do not routinely administer adjuvant radiation, because: 1. difficult to differentiate atypical parathyroid adenomas from carcinoma at initial Sx  2. difficulty of subsequent neck surgery The experience limited to small observational studies </vt:lpstr>
      <vt:lpstr>   Unresectable disease   When PC is widely disseminated and no longer amenable to surgical resection:  prognosis is generally poor.   Palliative radiation Tx  (bone metastases / locoregional dx) has been reported.      </vt:lpstr>
      <vt:lpstr>   Major morbidity &amp; mortality result from: severe hypercalcemia  Adequately controlling hypercalcemia can prolong survival    Controlling hypercalcemia   Initial treatment is similar to management in patients with hypercalcemia due to other causes  </vt:lpstr>
      <vt:lpstr>Bisphosphonates    Zoledronic acid or pamidronate are preferred agents .  zoledronic acid, which is more potent than pamidronate in hypercalcemia of malignancy ,would also be effective for hypercalcemia due to PC , although this effect has not yet been documented.   Administration &amp; dosing : to treat hypercalcemia due to PC are the same as those to treat other causes of hypercalcemia.   </vt:lpstr>
      <vt:lpstr>Calcimimetics   For refractory to bisphosphonates Calcimimetic drugs reduce PTH secretion by increasing sensitivity of calcium-sensing receptor  Cinacalcet, a longer-acting calcimimetic drug, is approved by FDA for: 1. hypercalcemia in PC 2. 2` hyperpara associated with renal failure 3. Severe hypercalcemia in PHPT unable to parathyroidectomy  </vt:lpstr>
      <vt:lpstr>    Initial dose of cinacalcet : 30 mg twice daily  Increased sequentially every 2 to 4 weeks:  (60 mg twice daily, 90 mg twice daily, 90 mg three times or four times daily)   Depending : calcium level &amp; tolerance Nausea &amp; vomiting often limit increase dose  Ca &amp; P should be monitored within 1 week of dose initiation /adjustment.  If a maintenance dose is achieved: every 1 to 2 mo </vt:lpstr>
      <vt:lpstr> Calcimimetics    In a 16-week, study of 29 patients with inoperable PC cinacalcet (to achieve calcium ≤10 or up to 90 mg four times daily)  successfully reduced calcium by at least 1 mg/dL in 62 % of patients  Adverse events (nausea, vomiting, headache, dehydration) were common discontinuation in five patients.  </vt:lpstr>
      <vt:lpstr>Denosumab   Option for hypercalcemia refractory to bisphosphonates &amp; cinacalcet. Potent inhibitor of bone resorption   In case reports, denosumab, typically used as monotherapy, effectively controlled refractory hypercalcemia in PC previously treated with surgery, bisphosphonates, calcium receptor agonist, and dacarbazine .  In one patient, high-dose (120 mg) monthly denosumab was required to reduce severely elevated serum calcium levels . Stabilization of serum calcium may last for a few weeks or as long as two years.   </vt:lpstr>
      <vt:lpstr>Other Treatment Modalities for PC  The primary goal in metastatic disease is : controlling PTH-driven hypercalcemia.  Calcitonin, glucocorticoids, mithramycin, plicamycin, gallium nitrate as well as hemodialysis in addition to generous hydration.   These medications decrease calcium in short term, but long-term remission is rarely seen.        </vt:lpstr>
      <vt:lpstr>Novel precision/molecularly targeted cancer therapy   Some metastatic/surgically incurable PC can carry tumor-specific mutations (PIK3CA or MTOR mutations) against which new targeted therapeutic agents may already exist.   Inclusion of PC patients in "basket" clinical trials of new targeted agents, in which eligibility is based a particular driver mutation without regard to the tissue/histologic origin of tumor, should be seriously considered when clinically appropriate.  </vt:lpstr>
      <vt:lpstr>  Chemotherapy   In general, reduce tumor burden with chemotherapy : disappointing Given the rarity of PC, chemotherapy has been difficult to evaluate systematically, &amp; there are no prospective randomized trials   One patient with pulmonary metastases responded to treatment with : dacarbazine, 5-fluorouracil, cyclophosphamide with normalization of calcium for 13 mo  Another with recurrent disease responded to dacarbazine alone with a two-month normalization of serum calcium .    </vt:lpstr>
      <vt:lpstr>  Chemotherapy  There is no standard chemotherapy regimen for PC Most of experience comes from a limited number of case reports.  Regimens include: monotherapy:  Dacarbazine  combination : - Fluorouracil, cyclophosphamide, dacarbazine  - Methotrexate, doxorubicin, cyclophosphamide, lomustine.    There is no survival benefit associated with chemotherapy in PC  </vt:lpstr>
      <vt:lpstr>Radiotherapy PCs are usually radiotherapy resistant Radiation tx as primary tx has not been shown any significant effect either locally /distant sites.   External-beam adjuvant radiotherapy may be considered in: high-risk or positive surgical margins  1. One study : local recurrence rate is lower independent of the surgical procedure or stage, in addition to improved disease-free survival.  2. A study at Mayo Clinic : in aggressive tumors , radiation after surgery achieved better locoregional disease control  Adjuvant radiation therapy does not appear to affect survival but there is some evidence that decreases locoregional disease progression.  </vt:lpstr>
      <vt:lpstr>   Biotherapy  Gene products Parafibromin, inhibitor of cell proliferation   Telomerase inhibitors : azidothymidine Immune therapy  Novel emerging therapies with encouraging in vitro results &amp; may prove useful clinically in the future   </vt:lpstr>
      <vt:lpstr>     Other modalities : radiofrequency ablation and transcatheter arterial embolization for diffuse metastatic disease &amp; ultrasound-guided percutaneous alcohol injection for unresectable disease.    Insufficient information is available These therapeutic options should be decided on a case-by-case basis.  </vt:lpstr>
      <vt:lpstr>FOLLOW-UP AND NATURAL HISTORY   Require lifelong F/U as at least half develop recurrent disease  Average time to recurrence:  is slightly over 33 mo   The rate of recurrence is higher : -When diagnosis is not initially known and en bloc parathyroidectomy is not performed  -disruption of parathyroid capsule occurred     </vt:lpstr>
      <vt:lpstr>FOLLOW-UP AND NATURAL HISTORY   PTH &amp; calcium should be initially every 6 mo &amp; then annually (CANCER 2019: every 3 mo up to 1 y)  If there is biochemical evidence of persistent disease: Ultrasound of neck is the best next step.  Whole-body sestamibi scan ,CT or MRI of chest, neck, abdomen, for metastases.   The sensitivity (neck) : Ultrasound 69%, Sestamibi 93%, CT 79%, MRI 67%  If these noninvasive studies are nondiagnostic: selective venous sampling for PTH to localize site of recurrence  There is no role for imaging in patients in whom calcium &amp; PTH levels are normal (1)  </vt:lpstr>
      <vt:lpstr>COURSE AND OUTCOME   It appears that the disease typically follows one of three courses:  -1/3 cured at initial or follow-up surgery,   -1/3 recur after a prolonged disease-free survival but may be cured with reoperation,  -1/3 experience a short &amp; aggressive course .      </vt:lpstr>
      <vt:lpstr>COURSE AND OUTCOME   As noted, the recurrence rate is high, even after seemingly successful surgery.    In several other older studies, the combined 5- and 10-year survival rates varied from 50 to 70 and 13 to 35 percent, respectively ,with a mean survival time of six to seven years .   </vt:lpstr>
      <vt:lpstr>COURSE AND OUTCOME    Improved survival .  Young age Female gender Recent year of diagnosis Smaller tumor size Absence of distant metastases   </vt:lpstr>
      <vt:lpstr>FOLLOW-UP AND NATURAL HISTORY    If isolated distant metastases are confirmed, resection might be helpful in controlling disease both clinically &amp; biochemically.   Local recurrence is usually treated with reoperation and resection of cervical and/or mediastinal disease. This often helps to improve symptoms &amp; calcium in up to 75% of patients.  Disseminated disease are less likely to benefit &amp; are usually offered medical management   </vt:lpstr>
      <vt:lpstr>PROGNOSIS  With a mean follow-up of 6  years, Talat and Schulte15 showed :  35% : died of disease   Relative risk of recurrence :  1.7  Risk increases to 4.3 when there is vascular invasion  Failure en bloc resection : relative risk of 2 for reoperation  Studies have shown that recurrence is detected on average 2 to 4 years after the initial operation, and these patients have a median survival of 5 to 6 years after the initial diagnosis.    Patients with PC may have long survival, but this will typically involve multiple reoperations and a high rate of complications.  </vt:lpstr>
      <vt:lpstr>THANK YOU… </vt:lpstr>
      <vt:lpstr>GENETIC TESTING   A subset of patients with sporadic parathyroid cancer has clinically unsuspected germline HRPT2/CDC73 mutations ,and such mutations carry important implications : 1- Management of the patient  2- Early detection or prevention of PC in family members .  Indications - Genetic testing for germline HRPT2 mutation is clinically appropriate in most patients with sporadic PC, particularly if there are family members who could benefit from the genetic diagnosis.  - Genetic HRPT2 testing is also indicated when PC occurs in a setting of known familial hyperparathyroidism   - When are present in the index patient. features suggestive of HPT-JT  </vt:lpstr>
      <vt:lpstr>GENETIC TESTING     It is not known whether germline HRPT2 testing may be indicated in patients with sporadic "atypical" parathyroid adenomas, which exhibit clinical or pathological features suggestive of, but insufficient for, diagnosing .  Genetic diagnosis of a germline HRPT2 inactivating mutation in a patient with sporadic PC indicates that such a patient may have classic HPT-JT, expressing its initial manifestation, or phenotypic variants, such as familial isolated hyperparathyroidism, or a form of HPT-JT with altered penetrance of the component features.  Pending additional data on variant syndromes ascertained in this fashion, one must conservatively assume they carry a similarly amplified risk of parathyroid cancer (15 %), as is found in classic HPT-JT </vt:lpstr>
      <vt:lpstr> </vt:lpstr>
      <vt:lpstr>Parathyroid carcinoma in multiple endocrine neoplasia</vt:lpstr>
      <vt:lpstr> </vt:lpstr>
      <vt:lpstr> </vt:lpstr>
      <vt:lpstr> </vt:lpstr>
      <vt:lpstr> </vt:lpstr>
      <vt:lpstr> </vt:lpstr>
      <vt:lpstr> </vt:lpstr>
      <vt:lpstr> Differential diagnosis   Parathyroid adenoma Benign parathyroid neoplasm composed of chief cells, oncocytes or transitional oncocytes or an admixture of these cell types Usually asymptomatic, no palpable mass and grossly smaller than parathyroid carcinoma Serum calcium level elevated but often not as high as carcinoma Scattered mitosis could be seen but high mitotic rate rare and usually lacks atypical mitosis Lack of definitive diagnostic features of parathyroid carcinoma (invasion or metastases  Atypical parathyroid adenoma Rare type of adenoma which exhibits some of the features of parathyroid carcinoma such as cytological atypia, mitotic activity, fibrous bands, adherence to adjacent structures, trabecular growth pattern, tumor cells within the capsule Lack of definitive diagnostic features of parathyroid carcinoma (invasion or metastases) Ancillary immunohistochemical markers could be used for differential diagnosis of parathyroid adenoma and carcinoma (ki67, parafibromin, galectin3, PGP9.5, Rb, BCL2, P27, MDM2 and APC) (Endocr Pathol 2018;29:113)    </vt:lpstr>
      <vt:lpstr> Well differentiated thyroid carcinoma Well differentiated thyroid malignancy arising from follicular epithelial cells Papillary or follicular growth pattern, may have colloid, typical nuclear features for papillary carcinoma, lacks well defined cytoplasmic membrane Positive for TTF1, thyroglobulin; negative for PTH, GATA3 (Endocr Pathol 2018;29:91), PAX8 expression can be overlapped between thyroid and parathyroid tumors and should not be considered as reliable marker for differential diagnosis  Poorly differentiated thyroid carcinoma Follicular cell neoplasm that shows limited evidence of follicular differentiation Solid, trabecular or insular growth pattern and lacks well defined cytoplasmic membrane Positive for TTF1, thyroglobulin (reduced expression); negative for PTH, GATA3 (Endocr Pathol 2018;29:91)  </vt:lpstr>
      <vt:lpstr> Medullary thyroid carcinoma Malignant neuroendocrine tumor derived from C cells of thyroid Also lacks colloid and is positive for neuroendocrine markers and keratin Positive for calcitonin, CEA, TTF1; negative for PTH and GATA3 (Endocr Pathol 2018;29:91)  Paraganglioma Nonepithelial tumor originating from neural crest derived paraganglion cells Also positive for neuroendocrine markers and GATA3 (some parasympathetic paraganglioma can be negative for chromogranin A) (Arch Pathol Lab Med 2014;138:182) Negative for keratin (with the exception of paraganglioma of cauda equine and gangliocytic paragangliomas) and PTH; positive for tyrosine hydroxylase (can be negative in parasympathetic paraganglioma) (Endocr Pathol 2018;29:91, Endocr Pathol 2018;29:113)  Metastatic neuroendocrine tumors Clinical history, radiological and laboratory findings are important Usually positive for neuroendocrine markers and keratin (Cancer Cytopathol 2016;124:871) TTF1 (lung, but also positive in medullary carcinoma), CDX2 (gastrointestinal), p16 (cervical), ISL1 and PDX1 (pancreatic) useful for detection of primary tumor site (Cancer Cytopathol 2016;124:871)  </vt:lpstr>
      <vt:lpstr>PowerPoint Presentation</vt:lpstr>
      <vt:lpstr>Patient history  a 16-year-old woman with a 3-year history of a slowly growing left neck mass causing pressure symptoms &amp; shortness of breath.   previous malignancy/exposure to radiation. : - ive   There was a history of a thyroidectomy for her paternal great aunt with a thyroid cancer of unknown type &amp; in her paternal great grandmother for unknown reason.   </vt:lpstr>
      <vt:lpstr>   FNA of thyroid mass:  neoplastic single cells showing abundant granular cytoplasm, eccentric uniform round to oval nuclei with punctuate chromatin. Strongly positive for calcitonin immunostaining, supporting diagnosis of MTC   </vt:lpstr>
      <vt:lpstr> Preoperatively: basal serum calcitonin = 4.0pg/ml (nl \4.6 pg/ml) CEA = less than 1 ng/ml (nl \3 ng/ml) catecholamine &amp; fractionated metanephrine = nl  Preop CT of the body =  negative for other extrathyroidal lesions.   Intraoperatively 3-cm hard mass in left thyroid lobe.  A total thyroidectomy , complete central compartment nodal dissection ,left modiﬁed radical neck dissection  After 3 months postoperatively: serum calcitonin = 0.6 serum CEA = less than 2.0  Over the course of 20 months: Multiple site CT = negative for residual or recurrent disease.</vt:lpstr>
      <vt:lpstr>  </vt:lpstr>
      <vt:lpstr>    Strong and diffuse positivity for thyroid transcription factor (TTF-1)  Histopathologic &amp; IHC ﬁndings Dx : MTC No invasion or extension  All lymph nodes: - ive     Germline mutation analysis of the RET proto-oncogene Results did not reveal any deleterious mutation.   </vt:lpstr>
      <vt:lpstr>  Discussion  To exclude the possibility of rare metastases from extrathyroidal neuroendocrine tumors to the thyroid that may have a similar histological appearance as MTC and immunohistochemical expression of chromogranin A ,we performed IHC for TTF-1.    The primary thyroid origin of this tumor was supported:  + TTF-1  + calcitonin  - Imaging :excluding any other extrathyroidal source of tumor (lungs)   The sporadic (non-familial) presentation is evidenced by:   - clinical features of MEN syndromes   - germline mutations in clinically relevant regions of the RET protoncogene.   - C-cell hyperplasia, typically in hereditary forms of MTC ( normal thyroid tissue)   </vt:lpstr>
      <vt:lpstr> MTC usually presents as an ill- deﬁned, non-encapsulated, hard, invasive mass that most commonly originates in the upper central lobes of the thyroid.   The tumor cells +ive for calcitonin, CEA, chromogranin A / - ive  for thyroglobulin.  Regional metastases occur early in the disease, while the distant metastases to the liver, lung, bone, brain, and adrenal glands occur later in the course of the disease </vt:lpstr>
      <vt:lpstr>It has been shown that calcitonin and CEA are present in normal, hyperplastic, and malignant C-cells.  These molecules serve as tumor markers for MTC and are used to support the diagnosis of MTC as well as assist in screening for residual or recurrent disease.   Calcitonin and CEA can also be elevated in other malignancies such as : lung, breast, and pancreas in some benign conditions:  such as renal failure , inﬂammatory bowel disease, heavy smokers .  A signiﬁcant increase of baseline or stimulated (calcium or pentagastrin infusion) calcitonin levels above 1000 pg/ml conﬁrms the presence of MTC.   Immunostaining for calcitonin can also be used to detect C-cell hyperplasia, a precursor to clinical MTC .</vt:lpstr>
      <vt:lpstr> MTC + Nl basal serum calcitonin + very weak /no calcitonin by IHC  = Suggesting a loss of tumor expression of calcitonin  Our patient MTC + strongly &amp; diffusely for calcitonin, CEA, chromogranin A, despite NL tumor markers in the circulation.  = Failure of extracellular calcitonin secretion    This gives support for a potential secretory defect in these tumor cells affecting both CEA and calcitonin.   </vt:lpstr>
      <vt:lpstr>  The ultrastructural studies of MTC cells show cytoplasmic inclusions composed of particulate and ﬁbrillar structures that stain positively for calcitonin . Disintegration of these inclusions is likely needed for the discharge of calcitonin into the cellular matrix and for extracellular secretion.    Although there is a small number of cases of MTC reported with low preoperative basal calcitonin, only 2 of such cases reported this ﬁnding in association with a strong immunohistochemical staining of the primary tumor for calcitonin .  Our case, along with these two other cases, may constitute an unique subgroup of MTC with abnormal secretory capacity.  The clinical consequence of this feature is the need to rely upon radiological evaluation for recurrent or disseminated disease without the beneﬁt of serum tumor markers.</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dc:creator>
  <cp:lastModifiedBy>هنگامه عبدی</cp:lastModifiedBy>
  <cp:revision>297</cp:revision>
  <dcterms:created xsi:type="dcterms:W3CDTF">2020-05-30T14:08:28Z</dcterms:created>
  <dcterms:modified xsi:type="dcterms:W3CDTF">2020-07-19T09:35:48Z</dcterms:modified>
</cp:coreProperties>
</file>