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473" r:id="rId3"/>
    <p:sldId id="257" r:id="rId4"/>
    <p:sldId id="258" r:id="rId5"/>
    <p:sldId id="259" r:id="rId6"/>
    <p:sldId id="260" r:id="rId7"/>
    <p:sldId id="261" r:id="rId8"/>
    <p:sldId id="262" r:id="rId9"/>
    <p:sldId id="263" r:id="rId10"/>
    <p:sldId id="264" r:id="rId11"/>
    <p:sldId id="265" r:id="rId12"/>
    <p:sldId id="266" r:id="rId13"/>
    <p:sldId id="267" r:id="rId14"/>
    <p:sldId id="268" r:id="rId15"/>
    <p:sldId id="318" r:id="rId16"/>
    <p:sldId id="303" r:id="rId17"/>
    <p:sldId id="269" r:id="rId18"/>
    <p:sldId id="271" r:id="rId19"/>
    <p:sldId id="272" r:id="rId20"/>
    <p:sldId id="273" r:id="rId21"/>
    <p:sldId id="274" r:id="rId22"/>
    <p:sldId id="275" r:id="rId23"/>
    <p:sldId id="276" r:id="rId24"/>
    <p:sldId id="313" r:id="rId25"/>
    <p:sldId id="314" r:id="rId26"/>
    <p:sldId id="322" r:id="rId27"/>
    <p:sldId id="315" r:id="rId28"/>
    <p:sldId id="316" r:id="rId29"/>
    <p:sldId id="31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5" r:id="rId47"/>
    <p:sldId id="296" r:id="rId48"/>
    <p:sldId id="297" r:id="rId49"/>
    <p:sldId id="298" r:id="rId50"/>
    <p:sldId id="299" r:id="rId51"/>
    <p:sldId id="302" r:id="rId52"/>
    <p:sldId id="304" r:id="rId53"/>
    <p:sldId id="305" r:id="rId54"/>
    <p:sldId id="306" r:id="rId55"/>
    <p:sldId id="307" r:id="rId56"/>
    <p:sldId id="308" r:id="rId57"/>
    <p:sldId id="309" r:id="rId58"/>
    <p:sldId id="310" r:id="rId59"/>
    <p:sldId id="311" r:id="rId60"/>
    <p:sldId id="312" r:id="rId61"/>
    <p:sldId id="323" r:id="rId62"/>
    <p:sldId id="324" r:id="rId63"/>
    <p:sldId id="325" r:id="rId64"/>
    <p:sldId id="326" r:id="rId65"/>
    <p:sldId id="327" r:id="rId66"/>
    <p:sldId id="328" r:id="rId67"/>
    <p:sldId id="330" r:id="rId68"/>
    <p:sldId id="331" r:id="rId69"/>
    <p:sldId id="332" r:id="rId70"/>
    <p:sldId id="333" r:id="rId71"/>
    <p:sldId id="334" r:id="rId72"/>
    <p:sldId id="335" r:id="rId73"/>
    <p:sldId id="336" r:id="rId74"/>
    <p:sldId id="401" r:id="rId75"/>
    <p:sldId id="337" r:id="rId76"/>
    <p:sldId id="338"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60" r:id="rId91"/>
    <p:sldId id="361" r:id="rId92"/>
    <p:sldId id="365" r:id="rId93"/>
    <p:sldId id="366" r:id="rId94"/>
    <p:sldId id="367" r:id="rId95"/>
    <p:sldId id="368"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6" r:id="rId123"/>
    <p:sldId id="397" r:id="rId124"/>
    <p:sldId id="398" r:id="rId125"/>
    <p:sldId id="399" r:id="rId126"/>
    <p:sldId id="400" r:id="rId127"/>
    <p:sldId id="424" r:id="rId128"/>
    <p:sldId id="425" r:id="rId129"/>
    <p:sldId id="426" r:id="rId130"/>
    <p:sldId id="427" r:id="rId131"/>
    <p:sldId id="428" r:id="rId132"/>
    <p:sldId id="429" r:id="rId133"/>
    <p:sldId id="431" r:id="rId134"/>
    <p:sldId id="432" r:id="rId135"/>
    <p:sldId id="402" r:id="rId136"/>
    <p:sldId id="403" r:id="rId137"/>
    <p:sldId id="438" r:id="rId138"/>
    <p:sldId id="439" r:id="rId139"/>
    <p:sldId id="440" r:id="rId140"/>
    <p:sldId id="441" r:id="rId141"/>
    <p:sldId id="442" r:id="rId142"/>
    <p:sldId id="443" r:id="rId143"/>
    <p:sldId id="444" r:id="rId144"/>
    <p:sldId id="445" r:id="rId145"/>
    <p:sldId id="447" r:id="rId146"/>
    <p:sldId id="449" r:id="rId147"/>
    <p:sldId id="450" r:id="rId148"/>
    <p:sldId id="451" r:id="rId149"/>
    <p:sldId id="452" r:id="rId150"/>
    <p:sldId id="453" r:id="rId151"/>
    <p:sldId id="454" r:id="rId152"/>
    <p:sldId id="455" r:id="rId153"/>
    <p:sldId id="456"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57" r:id="rId168"/>
    <p:sldId id="418" r:id="rId169"/>
    <p:sldId id="458" r:id="rId170"/>
    <p:sldId id="419" r:id="rId171"/>
    <p:sldId id="420" r:id="rId172"/>
    <p:sldId id="464" r:id="rId173"/>
    <p:sldId id="465" r:id="rId174"/>
    <p:sldId id="466" r:id="rId175"/>
    <p:sldId id="467" r:id="rId176"/>
    <p:sldId id="422" r:id="rId177"/>
    <p:sldId id="423" r:id="rId178"/>
    <p:sldId id="468" r:id="rId179"/>
    <p:sldId id="469" r:id="rId180"/>
    <p:sldId id="470" r:id="rId181"/>
    <p:sldId id="471" r:id="rId182"/>
    <p:sldId id="472" r:id="rId183"/>
    <p:sldId id="459" r:id="rId184"/>
    <p:sldId id="460" r:id="rId185"/>
    <p:sldId id="461" r:id="rId186"/>
    <p:sldId id="462" r:id="rId1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an"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5" autoAdjust="0"/>
  </p:normalViewPr>
  <p:slideViewPr>
    <p:cSldViewPr>
      <p:cViewPr>
        <p:scale>
          <a:sx n="75" d="100"/>
          <a:sy n="75" d="100"/>
        </p:scale>
        <p:origin x="-123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1T11:07:20.715" idx="1">
    <p:pos x="10" y="10"/>
    <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BF0B5B6-440F-4F8B-88ED-36AD4AA85876}" type="datetimeFigureOut">
              <a:rPr lang="en-US" smtClean="0"/>
              <a:pPr/>
              <a:t>11/9/2016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32D9DA9-309C-4208-B87A-38073A77D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BF0B5B6-440F-4F8B-88ED-36AD4AA85876}" type="datetimeFigureOut">
              <a:rPr lang="en-US" smtClean="0"/>
              <a:pPr/>
              <a:t>11/9/2016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32D9DA9-309C-4208-B87A-38073A77D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BF0B5B6-440F-4F8B-88ED-36AD4AA85876}" type="datetimeFigureOut">
              <a:rPr lang="en-US" smtClean="0"/>
              <a:pPr/>
              <a:t>11/9/2016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32D9DA9-309C-4208-B87A-38073A77D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F0B5B6-440F-4F8B-88ED-36AD4AA85876}" type="datetimeFigureOut">
              <a:rPr lang="en-US" smtClean="0"/>
              <a:pPr/>
              <a:t>11/9/2016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2D9DA9-309C-4208-B87A-38073A77D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BF0B5B6-440F-4F8B-88ED-36AD4AA85876}" type="datetimeFigureOut">
              <a:rPr lang="en-US" smtClean="0"/>
              <a:pPr/>
              <a:t>11/9/2016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2D9DA9-309C-4208-B87A-38073A77DC4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BF0B5B6-440F-4F8B-88ED-36AD4AA85876}" type="datetimeFigureOut">
              <a:rPr lang="en-US" smtClean="0"/>
              <a:pPr/>
              <a:t>11/9/2016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32D9DA9-309C-4208-B87A-38073A77D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371600"/>
            <a:ext cx="92773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0070C0"/>
                </a:solidFill>
              </a:rPr>
              <a:t>(3)measurement of thyroidal blood flow on </a:t>
            </a:r>
            <a:r>
              <a:rPr lang="en-US" dirty="0" err="1" smtClean="0">
                <a:solidFill>
                  <a:srgbClr val="0070C0"/>
                </a:solidFill>
              </a:rPr>
              <a:t>ultrasonography</a:t>
            </a:r>
            <a:r>
              <a:rPr lang="en-US" dirty="0" smtClean="0">
                <a:solidFill>
                  <a:srgbClr val="0070C0"/>
                </a:solidFill>
              </a:rPr>
              <a:t>.</a:t>
            </a:r>
          </a:p>
          <a:p>
            <a:r>
              <a:rPr lang="en-US" dirty="0" smtClean="0">
                <a:solidFill>
                  <a:srgbClr val="0070C0"/>
                </a:solidFill>
              </a:rPr>
              <a:t>A  123I or 99mTc </a:t>
            </a:r>
            <a:r>
              <a:rPr lang="en-US" dirty="0" err="1" smtClean="0">
                <a:solidFill>
                  <a:srgbClr val="0070C0"/>
                </a:solidFill>
              </a:rPr>
              <a:t>pertechnetate</a:t>
            </a:r>
            <a:r>
              <a:rPr lang="en-US" dirty="0" smtClean="0">
                <a:solidFill>
                  <a:srgbClr val="0070C0"/>
                </a:solidFill>
              </a:rPr>
              <a:t> scan should be obtained when the clinical presentation suggests a TA or TMNG.</a:t>
            </a:r>
          </a:p>
          <a:p>
            <a:pPr>
              <a:buNone/>
            </a:pPr>
            <a:r>
              <a:rPr lang="en-US" sz="2400" dirty="0" smtClean="0">
                <a:solidFill>
                  <a:srgbClr val="FF0000"/>
                </a:solidFill>
              </a:rPr>
              <a:t>   </a:t>
            </a:r>
            <a:r>
              <a:rPr lang="en-US" sz="2000" dirty="0" smtClean="0">
                <a:solidFill>
                  <a:srgbClr val="FF0000"/>
                </a:solidFill>
              </a:rPr>
              <a:t>Strong recommendation, moderate-quality evidence.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Factors that favor a particular modality as treatment  TMNG or TA:</a:t>
            </a:r>
          </a:p>
          <a:p>
            <a:pPr>
              <a:buNone/>
            </a:pPr>
            <a:r>
              <a:rPr lang="en-US" dirty="0" smtClean="0">
                <a:solidFill>
                  <a:srgbClr val="0070C0"/>
                </a:solidFill>
              </a:rPr>
              <a:t>   ATDs: Advanced age, </a:t>
            </a:r>
            <a:r>
              <a:rPr lang="en-US" dirty="0" err="1" smtClean="0">
                <a:solidFill>
                  <a:srgbClr val="0070C0"/>
                </a:solidFill>
              </a:rPr>
              <a:t>comorbidities</a:t>
            </a:r>
            <a:r>
              <a:rPr lang="en-US" dirty="0" smtClean="0">
                <a:solidFill>
                  <a:srgbClr val="0070C0"/>
                </a:solidFill>
              </a:rPr>
              <a:t> with increased surgical risk or associated with decreased life-expectancy, and poor candidates for ablative therapy.</a:t>
            </a:r>
            <a:endParaRPr lang="en-US" dirty="0">
              <a:solidFill>
                <a:srgbClr val="0070C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Contraindications to a particular modality as treatment for TMNG or TA:</a:t>
            </a:r>
          </a:p>
          <a:p>
            <a:pPr>
              <a:buNone/>
            </a:pPr>
            <a:r>
              <a:rPr lang="en-US" dirty="0" smtClean="0">
                <a:solidFill>
                  <a:srgbClr val="0070C0"/>
                </a:solidFill>
              </a:rPr>
              <a:t>   ATDs: Definite contraindications to ATD therapy include previous known major adverse reactions to ATDs.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Factors that may impact patient preference:</a:t>
            </a:r>
          </a:p>
          <a:p>
            <a:pPr>
              <a:buNone/>
            </a:pPr>
            <a:r>
              <a:rPr lang="en-US" dirty="0" smtClean="0"/>
              <a:t>   </a:t>
            </a:r>
            <a:r>
              <a:rPr lang="en-US" dirty="0" smtClean="0">
                <a:solidFill>
                  <a:srgbClr val="0070C0"/>
                </a:solidFill>
              </a:rPr>
              <a:t>ATDs: Patients choosing ATDs would likely place a relatively higher value on avoidance of exposure to radioactivity and on potential surgical and anesthetic risks and a lower value on the certain need for lifelong thyroid ATD therapy.</a:t>
            </a:r>
            <a:endParaRPr lang="en-US" dirty="0">
              <a:solidFill>
                <a:srgbClr val="0070C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Ria</a:t>
            </a:r>
            <a:r>
              <a:rPr lang="en-US" dirty="0" smtClean="0"/>
              <a:t> in </a:t>
            </a:r>
            <a:r>
              <a:rPr lang="en-US" dirty="0" err="1" smtClean="0"/>
              <a:t>ta</a:t>
            </a:r>
            <a:r>
              <a:rPr lang="en-US" dirty="0" smtClean="0"/>
              <a:t> or </a:t>
            </a:r>
            <a:r>
              <a:rPr lang="en-US" dirty="0" err="1" smtClean="0"/>
              <a:t>tmng</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RECOMMENDATION 39</a:t>
            </a:r>
          </a:p>
          <a:p>
            <a:r>
              <a:rPr lang="en-US" dirty="0" smtClean="0">
                <a:solidFill>
                  <a:srgbClr val="0070C0"/>
                </a:solidFill>
              </a:rPr>
              <a:t>In addition to b-adrenergic blockade</a:t>
            </a:r>
            <a:r>
              <a:rPr lang="en-US" dirty="0" smtClean="0"/>
              <a:t>, pretreatment with MMI prior to RAI therapy for TMNG or TA should be considered in patients who are at increased risk for complications due to worsening of hyperthyroidism, including the elderly and those with cardiovascular disease or severe hyperthyroidism.</a:t>
            </a:r>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40</a:t>
            </a:r>
          </a:p>
          <a:p>
            <a:r>
              <a:rPr lang="en-US" dirty="0" smtClean="0">
                <a:solidFill>
                  <a:srgbClr val="0070C0"/>
                </a:solidFill>
              </a:rPr>
              <a:t>In patients who are at increased risk for complications due to worsening of hyperthyroidism, resuming ATDs 3–7 days after RAI administration should be considered.</a:t>
            </a:r>
          </a:p>
          <a:p>
            <a:pPr>
              <a:buNone/>
            </a:pPr>
            <a:r>
              <a:rPr lang="en-US" sz="2400" dirty="0" smtClean="0">
                <a:solidFill>
                  <a:srgbClr val="FF0000"/>
                </a:solidFill>
              </a:rPr>
              <a:t>   Weak recommendation, low-quality evidence.</a:t>
            </a:r>
            <a:endParaRPr lang="en-US" dirty="0">
              <a:solidFill>
                <a:srgbClr val="FF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an ATD is used in preparation for RAI therapy in patients with TMNG or TA, caution should be taken to avoid RAI therapy when the TSH is normal or elevated to prevent direct RAI treatment of </a:t>
            </a:r>
            <a:r>
              <a:rPr lang="en-US" dirty="0" err="1" smtClean="0"/>
              <a:t>perinodular</a:t>
            </a:r>
            <a:r>
              <a:rPr lang="en-US" dirty="0" smtClean="0"/>
              <a:t> and</a:t>
            </a:r>
          </a:p>
          <a:p>
            <a:pPr>
              <a:buNone/>
            </a:pPr>
            <a:r>
              <a:rPr lang="en-US" dirty="0" smtClean="0"/>
              <a:t>   </a:t>
            </a:r>
            <a:r>
              <a:rPr lang="en-US" dirty="0" err="1" smtClean="0"/>
              <a:t>contralateral</a:t>
            </a:r>
            <a:r>
              <a:rPr lang="en-US" dirty="0" smtClean="0"/>
              <a:t> normal thyroid tissue, which increases the risk of developing hypothyroidism.</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However, if volume reduction is a goal, at the expense of an increased risk of hypothyroidism, pretreatment with MMI, allowing the TSH to rise slightly prior to RAI administration, results in greater volume reduction after fixed doses of RAI.</a:t>
            </a:r>
            <a:endParaRPr lang="en-US" dirty="0">
              <a:solidFill>
                <a:srgbClr val="0070C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Both pretreatment with MMI allowing the TSH to rise slightly and the off-label use of </a:t>
            </a:r>
            <a:r>
              <a:rPr lang="en-US" dirty="0" err="1" smtClean="0">
                <a:solidFill>
                  <a:srgbClr val="0070C0"/>
                </a:solidFill>
              </a:rPr>
              <a:t>rhTSH</a:t>
            </a:r>
            <a:r>
              <a:rPr lang="en-US" dirty="0" smtClean="0">
                <a:solidFill>
                  <a:srgbClr val="0070C0"/>
                </a:solidFill>
              </a:rPr>
              <a:t>  may reduce the total activity of RAI needed, but they increase the risk of hypothyroidism</a:t>
            </a:r>
            <a:endParaRPr lang="en-US" dirty="0">
              <a:solidFill>
                <a:srgbClr val="0070C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44</a:t>
            </a:r>
          </a:p>
          <a:p>
            <a:r>
              <a:rPr lang="en-US" dirty="0" smtClean="0"/>
              <a:t>Follow-up within the first 1–2 months after RAI therapy for TMNG or TA should include an assessment of free T4,total T3, and TSH. </a:t>
            </a:r>
            <a:r>
              <a:rPr lang="en-US" dirty="0" smtClean="0">
                <a:solidFill>
                  <a:srgbClr val="0070C0"/>
                </a:solidFill>
              </a:rPr>
              <a:t>Biochemical monitoring should be continued at 4- to 6-week intervals for 6 months, or until the patient becomes hypothyroid and is stable on thyroid hormone replacement.</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GD might develop after RAI for TMNG in up to 4% of patients .Such patients develop worsening hyperthyroidism within a few months of RAI therapy. Treatment with</a:t>
            </a:r>
          </a:p>
          <a:p>
            <a:pPr>
              <a:buNone/>
            </a:pPr>
            <a:r>
              <a:rPr lang="en-US" dirty="0" smtClean="0">
                <a:solidFill>
                  <a:srgbClr val="0070C0"/>
                </a:solidFill>
              </a:rPr>
              <a:t>   additional RAI is effective.</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 patient with a symmetrically enlarged thyroid, recent onset of </a:t>
            </a:r>
            <a:r>
              <a:rPr lang="en-US" dirty="0" err="1" smtClean="0"/>
              <a:t>orbitopathy</a:t>
            </a:r>
            <a:r>
              <a:rPr lang="en-US" dirty="0" smtClean="0"/>
              <a:t>, and moderate to severe </a:t>
            </a:r>
            <a:r>
              <a:rPr lang="en-US" dirty="0" err="1" smtClean="0"/>
              <a:t>hyperthyroidism,the</a:t>
            </a:r>
            <a:r>
              <a:rPr lang="en-US" dirty="0" smtClean="0"/>
              <a:t> diagnosis of GD is likely and further evaluation of hyperthyroidism causation is unnecessary</a:t>
            </a:r>
            <a:r>
              <a:rPr lang="en-US" dirty="0" smtClean="0">
                <a:solidFill>
                  <a:srgbClr val="0070C0"/>
                </a:solidFill>
              </a:rPr>
              <a:t>. In a </a:t>
            </a:r>
            <a:r>
              <a:rPr lang="en-US" u="sng" dirty="0" err="1" smtClean="0">
                <a:solidFill>
                  <a:srgbClr val="0070C0"/>
                </a:solidFill>
              </a:rPr>
              <a:t>thyrotoxic</a:t>
            </a:r>
            <a:r>
              <a:rPr lang="en-US" u="sng" dirty="0" smtClean="0">
                <a:solidFill>
                  <a:srgbClr val="0070C0"/>
                </a:solidFill>
              </a:rPr>
              <a:t> patient with a </a:t>
            </a:r>
            <a:r>
              <a:rPr lang="en-US" u="sng" dirty="0" err="1" smtClean="0">
                <a:solidFill>
                  <a:srgbClr val="0070C0"/>
                </a:solidFill>
              </a:rPr>
              <a:t>nonnodular</a:t>
            </a:r>
            <a:r>
              <a:rPr lang="en-US" u="sng" dirty="0" smtClean="0">
                <a:solidFill>
                  <a:srgbClr val="0070C0"/>
                </a:solidFill>
              </a:rPr>
              <a:t> thyroid and no definite </a:t>
            </a:r>
            <a:r>
              <a:rPr lang="en-US" u="sng" dirty="0" err="1" smtClean="0">
                <a:solidFill>
                  <a:srgbClr val="0070C0"/>
                </a:solidFill>
              </a:rPr>
              <a:t>orbitopathy,measurement</a:t>
            </a:r>
            <a:r>
              <a:rPr lang="en-US" u="sng" dirty="0" smtClean="0">
                <a:solidFill>
                  <a:srgbClr val="0070C0"/>
                </a:solidFill>
              </a:rPr>
              <a:t> of </a:t>
            </a:r>
            <a:r>
              <a:rPr lang="en-US" u="sng" dirty="0" err="1" smtClean="0">
                <a:solidFill>
                  <a:srgbClr val="0070C0"/>
                </a:solidFill>
              </a:rPr>
              <a:t>TRAb</a:t>
            </a:r>
            <a:r>
              <a:rPr lang="en-US" u="sng" dirty="0" smtClean="0">
                <a:solidFill>
                  <a:srgbClr val="0070C0"/>
                </a:solidFill>
              </a:rPr>
              <a:t> or RAIU </a:t>
            </a:r>
            <a:r>
              <a:rPr lang="en-US" dirty="0" smtClean="0">
                <a:solidFill>
                  <a:srgbClr val="0070C0"/>
                </a:solidFill>
              </a:rPr>
              <a:t>can be used to distinguish GD from other etiologies.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45</a:t>
            </a:r>
          </a:p>
          <a:p>
            <a:r>
              <a:rPr lang="en-US" dirty="0" smtClean="0"/>
              <a:t>If hyperthyroidism persists beyond 6 months following RAI therapy for TMNG or TA, retreatment with RAI is suggested. </a:t>
            </a:r>
            <a:r>
              <a:rPr lang="en-US" dirty="0" smtClean="0">
                <a:solidFill>
                  <a:srgbClr val="0070C0"/>
                </a:solidFill>
              </a:rPr>
              <a:t>In selected patients with minimal response 3</a:t>
            </a:r>
          </a:p>
          <a:p>
            <a:pPr>
              <a:buNone/>
            </a:pPr>
            <a:r>
              <a:rPr lang="en-US" dirty="0" smtClean="0">
                <a:solidFill>
                  <a:srgbClr val="0070C0"/>
                </a:solidFill>
              </a:rPr>
              <a:t>   months after therapy additional RAI may be considered.</a:t>
            </a:r>
          </a:p>
          <a:p>
            <a:pPr>
              <a:buNone/>
            </a:pPr>
            <a:r>
              <a:rPr lang="en-US" dirty="0" smtClean="0">
                <a:solidFill>
                  <a:srgbClr val="FF0000"/>
                </a:solidFill>
              </a:rPr>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in </a:t>
            </a:r>
            <a:r>
              <a:rPr lang="en-US" dirty="0" err="1" smtClean="0"/>
              <a:t>ta</a:t>
            </a:r>
            <a:r>
              <a:rPr lang="en-US" dirty="0" smtClean="0"/>
              <a:t> or </a:t>
            </a:r>
            <a:r>
              <a:rPr lang="en-US" dirty="0" err="1" smtClean="0"/>
              <a:t>tmng</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rgbClr val="0070C0"/>
                </a:solidFill>
              </a:rPr>
              <a:t>Preoperative iodine therapy is not indicated because of the risk of exacerbating the hyperthyroidism . </a:t>
            </a:r>
          </a:p>
          <a:p>
            <a:r>
              <a:rPr lang="en-US" dirty="0" smtClean="0">
                <a:solidFill>
                  <a:srgbClr val="0070C0"/>
                </a:solidFill>
              </a:rPr>
              <a:t>Usually hyperthyroidism is less severe in patients with TMNG, so that in most cases, patients with allergy to ATDs can be prepared for surgery, when necessary, with b-blockers alone.</a:t>
            </a:r>
            <a:endParaRPr lang="en-US" dirty="0">
              <a:solidFill>
                <a:srgbClr val="0070C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49</a:t>
            </a:r>
          </a:p>
          <a:p>
            <a:r>
              <a:rPr lang="en-US" dirty="0" smtClean="0">
                <a:solidFill>
                  <a:srgbClr val="0070C0"/>
                </a:solidFill>
              </a:rPr>
              <a:t>If surgery is chosen as the treatment for TA, a thyroid ultrasound should be done to evaluate the entire thyroid gland.</a:t>
            </a:r>
            <a:r>
              <a:rPr lang="en-US" dirty="0" smtClean="0"/>
              <a:t> An </a:t>
            </a:r>
            <a:r>
              <a:rPr lang="en-US" dirty="0" err="1" smtClean="0"/>
              <a:t>ipsilateral</a:t>
            </a:r>
            <a:r>
              <a:rPr lang="en-US" dirty="0" smtClean="0"/>
              <a:t> thyroid </a:t>
            </a:r>
            <a:r>
              <a:rPr lang="en-US" dirty="0" err="1" smtClean="0"/>
              <a:t>lobectomy</a:t>
            </a:r>
            <a:r>
              <a:rPr lang="en-US" dirty="0" smtClean="0"/>
              <a:t>, or </a:t>
            </a:r>
            <a:r>
              <a:rPr lang="en-US" dirty="0" err="1" smtClean="0"/>
              <a:t>isthmusectomy</a:t>
            </a:r>
            <a:r>
              <a:rPr lang="en-US" dirty="0" smtClean="0"/>
              <a:t> if the adenoma is in the thyroid isthmus, should be performed for isolated </a:t>
            </a:r>
            <a:r>
              <a:rPr lang="en-US" dirty="0" err="1" smtClean="0"/>
              <a:t>TAs.</a:t>
            </a:r>
            <a:endParaRPr lang="en-US" dirty="0" smtClean="0"/>
          </a:p>
          <a:p>
            <a:pPr>
              <a:buNone/>
            </a:pPr>
            <a:r>
              <a:rPr lang="en-US" sz="2400" dirty="0" smtClean="0">
                <a:solidFill>
                  <a:srgbClr val="FF0000"/>
                </a:solidFill>
              </a:rPr>
              <a:t>   Strong recommendation, moderate-quality evidence.</a:t>
            </a:r>
            <a:endParaRPr lang="en-US" sz="2400" dirty="0">
              <a:solidFill>
                <a:srgbClr val="FF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High-volume surgeons may be more comfortable with performing the thyroid </a:t>
            </a:r>
            <a:r>
              <a:rPr lang="en-US" dirty="0" err="1" smtClean="0">
                <a:solidFill>
                  <a:srgbClr val="0070C0"/>
                </a:solidFill>
              </a:rPr>
              <a:t>lobectomy</a:t>
            </a:r>
            <a:r>
              <a:rPr lang="en-US" dirty="0" smtClean="0">
                <a:solidFill>
                  <a:srgbClr val="0070C0"/>
                </a:solidFill>
              </a:rPr>
              <a:t> under cervical block analgesia with sedation.</a:t>
            </a:r>
            <a:endParaRPr lang="en-US" dirty="0">
              <a:solidFill>
                <a:srgbClr val="0070C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The duration over which b-adrenergic</a:t>
            </a:r>
          </a:p>
          <a:p>
            <a:pPr>
              <a:buNone/>
            </a:pPr>
            <a:r>
              <a:rPr lang="en-US" dirty="0" smtClean="0">
                <a:solidFill>
                  <a:srgbClr val="0070C0"/>
                </a:solidFill>
              </a:rPr>
              <a:t>   blockade should be tapered should take into account the preoperative free T4 concentration, the heart rate, and the week-long half-life of T4.</a:t>
            </a:r>
          </a:p>
          <a:p>
            <a:pPr>
              <a:buNone/>
            </a:pPr>
            <a:r>
              <a:rPr lang="en-US" dirty="0" smtClean="0">
                <a:solidFill>
                  <a:srgbClr val="0070C0"/>
                </a:solidFill>
              </a:rPr>
              <a:t>   Additionally, patients taking higher doses of b-blockers will require a longer taper.</a:t>
            </a:r>
            <a:endParaRPr lang="en-US" dirty="0">
              <a:solidFill>
                <a:srgbClr val="0070C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Thyroid hormone replacement is required in about 15%–20% of patients following thyroid </a:t>
            </a:r>
            <a:r>
              <a:rPr lang="en-US" dirty="0" err="1" smtClean="0">
                <a:solidFill>
                  <a:srgbClr val="0070C0"/>
                </a:solidFill>
              </a:rPr>
              <a:t>lobectomy</a:t>
            </a:r>
            <a:r>
              <a:rPr lang="en-US" dirty="0" smtClean="0">
                <a:solidFill>
                  <a:srgbClr val="0070C0"/>
                </a:solidFill>
              </a:rPr>
              <a:t>.</a:t>
            </a:r>
          </a:p>
          <a:p>
            <a:r>
              <a:rPr lang="en-US" dirty="0" smtClean="0">
                <a:solidFill>
                  <a:srgbClr val="0070C0"/>
                </a:solidFill>
              </a:rPr>
              <a:t> Serum TSH levels may have been suppressed or normal prior to </a:t>
            </a:r>
            <a:r>
              <a:rPr lang="en-US" dirty="0" err="1" smtClean="0">
                <a:solidFill>
                  <a:srgbClr val="0070C0"/>
                </a:solidFill>
              </a:rPr>
              <a:t>lobectomy,depending</a:t>
            </a:r>
            <a:r>
              <a:rPr lang="en-US" dirty="0" smtClean="0">
                <a:solidFill>
                  <a:srgbClr val="0070C0"/>
                </a:solidFill>
              </a:rPr>
              <a:t> on the degree of preoperative preparation with ATDs. </a:t>
            </a:r>
            <a:endParaRPr lang="en-US" dirty="0">
              <a:solidFill>
                <a:srgbClr val="0070C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TSH levels may remain in the high normal range for 3–6 months following </a:t>
            </a:r>
            <a:r>
              <a:rPr lang="en-US" dirty="0" err="1" smtClean="0">
                <a:solidFill>
                  <a:srgbClr val="0070C0"/>
                </a:solidFill>
              </a:rPr>
              <a:t>lobectomy</a:t>
            </a:r>
            <a:r>
              <a:rPr lang="en-US" dirty="0" smtClean="0">
                <a:solidFill>
                  <a:srgbClr val="0070C0"/>
                </a:solidFill>
              </a:rPr>
              <a:t>; therefore, continued monitoring in an asymptomatic patient for 4–6 months</a:t>
            </a:r>
          </a:p>
          <a:p>
            <a:pPr>
              <a:buNone/>
            </a:pPr>
            <a:r>
              <a:rPr lang="en-US" dirty="0" smtClean="0">
                <a:solidFill>
                  <a:srgbClr val="0070C0"/>
                </a:solidFill>
              </a:rPr>
              <a:t>   postoperatively is reasonable.</a:t>
            </a:r>
            <a:endParaRPr lang="en-US" dirty="0">
              <a:solidFill>
                <a:srgbClr val="0070C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Atd</a:t>
            </a:r>
            <a:r>
              <a:rPr lang="en-US" dirty="0" smtClean="0"/>
              <a:t> IN TA OR TMNG:</a:t>
            </a:r>
            <a:endParaRPr lang="en-US" dirty="0"/>
          </a:p>
        </p:txBody>
      </p:sp>
      <p:sp>
        <p:nvSpPr>
          <p:cNvPr id="3" name="Content Placeholder 2"/>
          <p:cNvSpPr>
            <a:spLocks noGrp="1"/>
          </p:cNvSpPr>
          <p:nvPr>
            <p:ph idx="1"/>
          </p:nvPr>
        </p:nvSpPr>
        <p:spPr/>
        <p:txBody>
          <a:bodyPr/>
          <a:lstStyle/>
          <a:p>
            <a:r>
              <a:rPr lang="en-US" dirty="0" smtClean="0">
                <a:solidFill>
                  <a:srgbClr val="0070C0"/>
                </a:solidFill>
              </a:rPr>
              <a:t>The required dose of MMI to restore the </a:t>
            </a:r>
            <a:r>
              <a:rPr lang="en-US" dirty="0" err="1" smtClean="0">
                <a:solidFill>
                  <a:srgbClr val="0070C0"/>
                </a:solidFill>
              </a:rPr>
              <a:t>euthyroid</a:t>
            </a:r>
            <a:r>
              <a:rPr lang="en-US" dirty="0" smtClean="0">
                <a:solidFill>
                  <a:srgbClr val="0070C0"/>
                </a:solidFill>
              </a:rPr>
              <a:t> state in TMNG or TA patients is usually low(5–10 mg/d). </a:t>
            </a:r>
            <a:r>
              <a:rPr lang="en-US" dirty="0" smtClean="0"/>
              <a:t>Because long-term, low-dose ATD treatment in nodular hyperthyroidism can be difficult to regulate, frequent (every 3 months) monitoring is recommended initially, especially in the elderly ,</a:t>
            </a:r>
            <a:r>
              <a:rPr lang="en-US" dirty="0" smtClean="0">
                <a:solidFill>
                  <a:srgbClr val="0070C0"/>
                </a:solidFill>
              </a:rPr>
              <a:t>until stability has been documented, after which testing frequency can be decreased.</a:t>
            </a:r>
            <a:endParaRPr lang="en-US" dirty="0">
              <a:solidFill>
                <a:srgbClr val="0070C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57</a:t>
            </a:r>
          </a:p>
          <a:p>
            <a:r>
              <a:rPr lang="en-US" dirty="0" smtClean="0">
                <a:solidFill>
                  <a:srgbClr val="0070C0"/>
                </a:solidFill>
              </a:rPr>
              <a:t>Alternative therapies such as ethanol or radiofrequency ablation of TA and TMNG can be considered in select patients in whom RAI, surgery, and long-term ATD are inappropriate, contraindicated, or refused, and expertise in these procedures is available.</a:t>
            </a:r>
          </a:p>
          <a:p>
            <a:pPr>
              <a:buNone/>
            </a:pPr>
            <a:r>
              <a:rPr lang="en-US" dirty="0" smtClean="0"/>
              <a:t>   </a:t>
            </a:r>
            <a:r>
              <a:rPr lang="en-US" sz="2000" dirty="0" smtClean="0">
                <a:solidFill>
                  <a:srgbClr val="FF0000"/>
                </a:solidFill>
              </a:rPr>
              <a:t>No recommendation; insufficient evidence to assess benefits and risks.</a:t>
            </a:r>
            <a:endParaRPr lang="en-US" dirty="0" smtClean="0">
              <a:solidFill>
                <a:srgbClr val="FF0000"/>
              </a:solidFill>
            </a:endParaRPr>
          </a:p>
          <a:p>
            <a:pPr>
              <a:buNone/>
            </a:pP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Ethanol ablation</a:t>
            </a:r>
          </a:p>
          <a:p>
            <a:r>
              <a:rPr lang="en-US" dirty="0" smtClean="0">
                <a:solidFill>
                  <a:srgbClr val="0070C0"/>
                </a:solidFill>
              </a:rPr>
              <a:t>Reports that support the efficacy of </a:t>
            </a:r>
            <a:r>
              <a:rPr lang="en-US" dirty="0" err="1" smtClean="0">
                <a:solidFill>
                  <a:srgbClr val="0070C0"/>
                </a:solidFill>
              </a:rPr>
              <a:t>percutaneous</a:t>
            </a:r>
            <a:r>
              <a:rPr lang="en-US" dirty="0" smtClean="0">
                <a:solidFill>
                  <a:srgbClr val="0070C0"/>
                </a:solidFill>
              </a:rPr>
              <a:t> ethanol injection under </a:t>
            </a:r>
            <a:r>
              <a:rPr lang="en-US" dirty="0" err="1" smtClean="0">
                <a:solidFill>
                  <a:srgbClr val="0070C0"/>
                </a:solidFill>
              </a:rPr>
              <a:t>sonographic</a:t>
            </a:r>
            <a:r>
              <a:rPr lang="en-US" dirty="0" smtClean="0">
                <a:solidFill>
                  <a:srgbClr val="0070C0"/>
                </a:solidFill>
              </a:rPr>
              <a:t> guidance to treat TA and TMNG come largely from Europe. Experience in the United States is limited. A typical protocol involves the injection of ethanol (average dose 10 </a:t>
            </a:r>
            <a:r>
              <a:rPr lang="en-US" dirty="0" err="1" smtClean="0">
                <a:solidFill>
                  <a:srgbClr val="0070C0"/>
                </a:solidFill>
              </a:rPr>
              <a:t>mL</a:t>
            </a:r>
            <a:r>
              <a:rPr lang="en-US" dirty="0" smtClean="0">
                <a:solidFill>
                  <a:srgbClr val="0070C0"/>
                </a:solidFill>
              </a:rPr>
              <a:t>, depending on size of the area to be ablated) into the TA or autonomous area of a TMNG. In one study, the average patient required four sessions at 2-week intervals.</a:t>
            </a:r>
            <a:endParaRPr lang="en-US"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In a study using a model of a theoretical population of 100,000 enrollees in a managed care organization in the United States, the use of </a:t>
            </a:r>
            <a:r>
              <a:rPr lang="en-US" dirty="0" err="1" smtClean="0">
                <a:solidFill>
                  <a:srgbClr val="0070C0"/>
                </a:solidFill>
              </a:rPr>
              <a:t>TRAb</a:t>
            </a:r>
            <a:r>
              <a:rPr lang="en-US" dirty="0" smtClean="0">
                <a:solidFill>
                  <a:srgbClr val="0070C0"/>
                </a:solidFill>
              </a:rPr>
              <a:t> measurements to diagnose GD compared to RAIU measurements reduced costs by 47% and resulted in a 46% quicker diagnosis.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One hundred twenty-five patients with TA were followed for an average of 5 years;</a:t>
            </a:r>
          </a:p>
          <a:p>
            <a:pPr>
              <a:buNone/>
            </a:pPr>
            <a:r>
              <a:rPr lang="en-US" dirty="0" smtClean="0">
                <a:solidFill>
                  <a:srgbClr val="0070C0"/>
                </a:solidFill>
              </a:rPr>
              <a:t>   2.4% refused further treatment because of pain, and 3.2% had complications including transient RLN palsy, abscess, or hematoma. Ninety-three percent of patients achieved a</a:t>
            </a:r>
          </a:p>
          <a:p>
            <a:pPr>
              <a:buNone/>
            </a:pPr>
            <a:r>
              <a:rPr lang="en-US" dirty="0" smtClean="0">
                <a:solidFill>
                  <a:srgbClr val="0070C0"/>
                </a:solidFill>
              </a:rPr>
              <a:t>   functional cure (no uptake on RAI </a:t>
            </a:r>
            <a:r>
              <a:rPr lang="en-US" dirty="0" err="1" smtClean="0">
                <a:solidFill>
                  <a:srgbClr val="0070C0"/>
                </a:solidFill>
              </a:rPr>
              <a:t>scintigraphy</a:t>
            </a:r>
            <a:r>
              <a:rPr lang="en-US" dirty="0" smtClean="0">
                <a:solidFill>
                  <a:srgbClr val="0070C0"/>
                </a:solidFill>
              </a:rPr>
              <a:t>), and 92% had a &gt;50% reduction in nodule size.</a:t>
            </a:r>
            <a:endParaRPr lang="en-US" dirty="0">
              <a:solidFill>
                <a:srgbClr val="0070C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another study of both TA and TMNG, 78% of cases achieved a functional cure, all nodules regressed, and there was no recurrent hyperthyroidism during 5 years of follow-up . Ethanol ablation also has been used following RAI to reduce nodule.</a:t>
            </a:r>
          </a:p>
          <a:p>
            <a:pPr>
              <a:buNone/>
            </a:pP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 However, its use has been limited due to pain associated with </a:t>
            </a:r>
            <a:r>
              <a:rPr lang="en-US" dirty="0" err="1" smtClean="0">
                <a:solidFill>
                  <a:srgbClr val="0070C0"/>
                </a:solidFill>
              </a:rPr>
              <a:t>extravasation</a:t>
            </a:r>
            <a:r>
              <a:rPr lang="en-US" dirty="0" smtClean="0">
                <a:solidFill>
                  <a:srgbClr val="0070C0"/>
                </a:solidFill>
              </a:rPr>
              <a:t> of the ethanol to </a:t>
            </a:r>
            <a:r>
              <a:rPr lang="en-US" dirty="0" err="1" smtClean="0">
                <a:solidFill>
                  <a:srgbClr val="0070C0"/>
                </a:solidFill>
              </a:rPr>
              <a:t>extranodular</a:t>
            </a:r>
            <a:r>
              <a:rPr lang="en-US" dirty="0" smtClean="0">
                <a:solidFill>
                  <a:srgbClr val="0070C0"/>
                </a:solidFill>
              </a:rPr>
              <a:t> locations, and other adverse effects, which have included transient </a:t>
            </a:r>
            <a:r>
              <a:rPr lang="en-US" dirty="0" err="1" smtClean="0">
                <a:solidFill>
                  <a:srgbClr val="0070C0"/>
                </a:solidFill>
              </a:rPr>
              <a:t>thyrotoxicosis</a:t>
            </a:r>
            <a:r>
              <a:rPr lang="en-US" dirty="0" smtClean="0">
                <a:solidFill>
                  <a:srgbClr val="0070C0"/>
                </a:solidFill>
              </a:rPr>
              <a:t>, permanent </a:t>
            </a:r>
            <a:r>
              <a:rPr lang="en-US" dirty="0" err="1" smtClean="0">
                <a:solidFill>
                  <a:srgbClr val="0070C0"/>
                </a:solidFill>
              </a:rPr>
              <a:t>ipsilateral</a:t>
            </a:r>
            <a:r>
              <a:rPr lang="en-US" dirty="0" smtClean="0">
                <a:solidFill>
                  <a:srgbClr val="0070C0"/>
                </a:solidFill>
              </a:rPr>
              <a:t> facial </a:t>
            </a:r>
            <a:r>
              <a:rPr lang="en-US" dirty="0" err="1" smtClean="0">
                <a:solidFill>
                  <a:srgbClr val="0070C0"/>
                </a:solidFill>
              </a:rPr>
              <a:t>dysesthesia</a:t>
            </a:r>
            <a:r>
              <a:rPr lang="en-US" dirty="0" smtClean="0">
                <a:solidFill>
                  <a:srgbClr val="0070C0"/>
                </a:solidFill>
              </a:rPr>
              <a:t>, </a:t>
            </a:r>
            <a:r>
              <a:rPr lang="en-US" dirty="0" err="1" smtClean="0">
                <a:solidFill>
                  <a:srgbClr val="0070C0"/>
                </a:solidFill>
              </a:rPr>
              <a:t>paranodular</a:t>
            </a:r>
            <a:r>
              <a:rPr lang="en-US" dirty="0" smtClean="0">
                <a:solidFill>
                  <a:srgbClr val="0070C0"/>
                </a:solidFill>
              </a:rPr>
              <a:t> fibrosis interfering with subsequent surgery , and toxic necrosis of the larynx and adjacent skin.</a:t>
            </a:r>
            <a:endParaRPr lang="en-US" dirty="0">
              <a:solidFill>
                <a:srgbClr val="0070C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Radiofrequency ablation</a:t>
            </a:r>
          </a:p>
          <a:p>
            <a:r>
              <a:rPr lang="en-US" dirty="0" smtClean="0">
                <a:solidFill>
                  <a:srgbClr val="0070C0"/>
                </a:solidFill>
              </a:rPr>
              <a:t>Both radiofrequency ablation (RFA) and laser therapy have been used to treat thyroid nodules. A meta-analysis demonstrated that RFA resulted in larger reductions in nodule</a:t>
            </a:r>
          </a:p>
          <a:p>
            <a:pPr>
              <a:buNone/>
            </a:pPr>
            <a:r>
              <a:rPr lang="en-US" dirty="0" smtClean="0">
                <a:solidFill>
                  <a:srgbClr val="0070C0"/>
                </a:solidFill>
              </a:rPr>
              <a:t>   size with fewer sessions than laser therapy. </a:t>
            </a:r>
          </a:p>
          <a:p>
            <a:pPr>
              <a:buNone/>
            </a:pPr>
            <a:r>
              <a:rPr lang="en-US" dirty="0" smtClean="0">
                <a:solidFill>
                  <a:srgbClr val="0070C0"/>
                </a:solidFill>
              </a:rPr>
              <a:t>    A retrospective multicenter report of RFA for TA in 44 patients utilized an 18-gauge electrode under ultrasound guidance with a mean follow-up of 20 months.</a:t>
            </a:r>
            <a:endParaRPr lang="en-US" dirty="0">
              <a:solidFill>
                <a:srgbClr val="0070C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An 82% reduction in nodule volume was achieved, but 20% of nodules remained</a:t>
            </a:r>
          </a:p>
          <a:p>
            <a:pPr>
              <a:buNone/>
            </a:pPr>
            <a:r>
              <a:rPr lang="en-US" dirty="0" smtClean="0">
                <a:solidFill>
                  <a:srgbClr val="0070C0"/>
                </a:solidFill>
              </a:rPr>
              <a:t>   autonomous on </a:t>
            </a:r>
            <a:r>
              <a:rPr lang="en-US" dirty="0" err="1" smtClean="0">
                <a:solidFill>
                  <a:srgbClr val="0070C0"/>
                </a:solidFill>
              </a:rPr>
              <a:t>scintigraphy</a:t>
            </a:r>
            <a:r>
              <a:rPr lang="en-US" dirty="0" smtClean="0">
                <a:solidFill>
                  <a:srgbClr val="0070C0"/>
                </a:solidFill>
              </a:rPr>
              <a:t>, and 18% of patients remained hyperthyroid.</a:t>
            </a:r>
          </a:p>
          <a:p>
            <a:pPr>
              <a:buNone/>
            </a:pPr>
            <a:r>
              <a:rPr lang="en-US" dirty="0" smtClean="0">
                <a:solidFill>
                  <a:srgbClr val="0070C0"/>
                </a:solidFill>
              </a:rPr>
              <a:t>   All patients complained of pain during the procedure, but there were no complications.</a:t>
            </a:r>
            <a:endParaRPr lang="en-US" dirty="0">
              <a:solidFill>
                <a:srgbClr val="0070C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A Korean study compared the use of RFA to surgery for nontoxic nodules. RFA was associated with an 85% reduction in nodule size, the cost was similar to surgery, there</a:t>
            </a:r>
          </a:p>
          <a:p>
            <a:pPr>
              <a:buNone/>
            </a:pPr>
            <a:r>
              <a:rPr lang="en-US" dirty="0" smtClean="0">
                <a:solidFill>
                  <a:srgbClr val="0070C0"/>
                </a:solidFill>
              </a:rPr>
              <a:t>   were fewer complications (RLN injury or </a:t>
            </a:r>
            <a:r>
              <a:rPr lang="en-US" dirty="0" err="1" smtClean="0">
                <a:solidFill>
                  <a:srgbClr val="0070C0"/>
                </a:solidFill>
              </a:rPr>
              <a:t>hypoparathyroidism</a:t>
            </a:r>
            <a:r>
              <a:rPr lang="en-US" dirty="0" smtClean="0">
                <a:solidFill>
                  <a:srgbClr val="0070C0"/>
                </a:solidFill>
              </a:rPr>
              <a:t>: 6% for surgery and 1% for RFA), and no patient who</a:t>
            </a:r>
          </a:p>
          <a:p>
            <a:pPr>
              <a:buNone/>
            </a:pPr>
            <a:r>
              <a:rPr lang="en-US" dirty="0" smtClean="0">
                <a:solidFill>
                  <a:srgbClr val="0070C0"/>
                </a:solidFill>
              </a:rPr>
              <a:t>   received RFA became hypothyroid. </a:t>
            </a:r>
            <a:endParaRPr lang="en-US" dirty="0">
              <a:solidFill>
                <a:srgbClr val="0070C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However, additional data are needed to</a:t>
            </a:r>
          </a:p>
          <a:p>
            <a:pPr>
              <a:buNone/>
            </a:pPr>
            <a:r>
              <a:rPr lang="en-US" dirty="0" smtClean="0">
                <a:solidFill>
                  <a:srgbClr val="0070C0"/>
                </a:solidFill>
              </a:rPr>
              <a:t>   determine the success at correcting hyperthyroidism in patients with TA and TMNG. The use of RFA should be limited</a:t>
            </a:r>
          </a:p>
          <a:p>
            <a:pPr>
              <a:buNone/>
            </a:pPr>
            <a:r>
              <a:rPr lang="en-US" dirty="0" smtClean="0">
                <a:solidFill>
                  <a:srgbClr val="0070C0"/>
                </a:solidFill>
              </a:rPr>
              <a:t>   to centers where clinicians have received adequate training in the technique.</a:t>
            </a:r>
            <a:endParaRPr lang="en-US" dirty="0">
              <a:solidFill>
                <a:srgbClr val="0070C0"/>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Subclinical hyperthyroidism:</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The differential diagnosis of an isolated low or suppressed TSH level includes :</a:t>
            </a:r>
          </a:p>
          <a:p>
            <a:pPr>
              <a:buNone/>
            </a:pPr>
            <a:r>
              <a:rPr lang="en-US" dirty="0" smtClean="0">
                <a:solidFill>
                  <a:srgbClr val="0070C0"/>
                </a:solidFill>
              </a:rPr>
              <a:t>   </a:t>
            </a:r>
            <a:r>
              <a:rPr lang="en-US" u="sng" dirty="0" smtClean="0">
                <a:solidFill>
                  <a:srgbClr val="0070C0"/>
                </a:solidFill>
              </a:rPr>
              <a:t>exogenous thyroid hormone use, </a:t>
            </a:r>
            <a:r>
              <a:rPr lang="en-US" u="sng" dirty="0" err="1" smtClean="0">
                <a:solidFill>
                  <a:srgbClr val="0070C0"/>
                </a:solidFill>
              </a:rPr>
              <a:t>nonthyroidal</a:t>
            </a:r>
            <a:r>
              <a:rPr lang="en-US" u="sng" dirty="0" smtClean="0">
                <a:solidFill>
                  <a:srgbClr val="0070C0"/>
                </a:solidFill>
              </a:rPr>
              <a:t> illness,</a:t>
            </a:r>
          </a:p>
          <a:p>
            <a:pPr>
              <a:buNone/>
            </a:pPr>
            <a:r>
              <a:rPr lang="en-US" dirty="0" smtClean="0">
                <a:solidFill>
                  <a:srgbClr val="0070C0"/>
                </a:solidFill>
              </a:rPr>
              <a:t>   </a:t>
            </a:r>
            <a:r>
              <a:rPr lang="en-US" u="sng" dirty="0" smtClean="0">
                <a:solidFill>
                  <a:srgbClr val="0070C0"/>
                </a:solidFill>
              </a:rPr>
              <a:t>drug effects</a:t>
            </a:r>
            <a:r>
              <a:rPr lang="en-US" dirty="0" smtClean="0">
                <a:solidFill>
                  <a:srgbClr val="0070C0"/>
                </a:solidFill>
              </a:rPr>
              <a:t>,</a:t>
            </a:r>
          </a:p>
          <a:p>
            <a:pPr>
              <a:buNone/>
            </a:pPr>
            <a:r>
              <a:rPr lang="en-US" dirty="0" smtClean="0">
                <a:solidFill>
                  <a:srgbClr val="0070C0"/>
                </a:solidFill>
              </a:rPr>
              <a:t>   </a:t>
            </a:r>
            <a:r>
              <a:rPr lang="en-US" u="sng" dirty="0" smtClean="0">
                <a:solidFill>
                  <a:srgbClr val="0070C0"/>
                </a:solidFill>
              </a:rPr>
              <a:t>pituitary/hypothalamic disease</a:t>
            </a:r>
            <a:r>
              <a:rPr lang="en-US" dirty="0" smtClean="0">
                <a:solidFill>
                  <a:srgbClr val="0070C0"/>
                </a:solidFill>
              </a:rPr>
              <a:t>, </a:t>
            </a:r>
          </a:p>
          <a:p>
            <a:pPr>
              <a:buNone/>
            </a:pPr>
            <a:r>
              <a:rPr lang="en-US" dirty="0" smtClean="0">
                <a:solidFill>
                  <a:srgbClr val="0070C0"/>
                </a:solidFill>
              </a:rPr>
              <a:t>   all of which need to be ruled out before the diagnosis of SH can be established in a patient with an isolated low or suppressed TSH level.</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some otherwise healthy older persons may have </a:t>
            </a:r>
            <a:r>
              <a:rPr lang="en-US" u="sng" dirty="0" smtClean="0">
                <a:solidFill>
                  <a:srgbClr val="0070C0"/>
                </a:solidFill>
              </a:rPr>
              <a:t>low serum TSH levels</a:t>
            </a:r>
            <a:r>
              <a:rPr lang="en-US" dirty="0" smtClean="0">
                <a:solidFill>
                  <a:srgbClr val="0070C0"/>
                </a:solidFill>
              </a:rPr>
              <a:t>, </a:t>
            </a:r>
            <a:r>
              <a:rPr lang="en-US" u="sng" dirty="0" smtClean="0">
                <a:solidFill>
                  <a:srgbClr val="0070C0"/>
                </a:solidFill>
              </a:rPr>
              <a:t>low-normal</a:t>
            </a:r>
            <a:r>
              <a:rPr lang="en-US" dirty="0" smtClean="0">
                <a:solidFill>
                  <a:srgbClr val="0070C0"/>
                </a:solidFill>
              </a:rPr>
              <a:t> </a:t>
            </a:r>
            <a:r>
              <a:rPr lang="en-US" u="sng" dirty="0" smtClean="0">
                <a:solidFill>
                  <a:srgbClr val="0070C0"/>
                </a:solidFill>
              </a:rPr>
              <a:t>serum levels of free T4 and total T3,</a:t>
            </a:r>
          </a:p>
          <a:p>
            <a:pPr>
              <a:buNone/>
            </a:pPr>
            <a:r>
              <a:rPr lang="en-US" dirty="0" smtClean="0">
                <a:solidFill>
                  <a:srgbClr val="0070C0"/>
                </a:solidFill>
              </a:rPr>
              <a:t>   and no evidence of thyroid or pituitary disease, suggesting an altered </a:t>
            </a:r>
            <a:r>
              <a:rPr lang="en-US" u="sng" dirty="0" smtClean="0">
                <a:solidFill>
                  <a:srgbClr val="0070C0"/>
                </a:solidFill>
              </a:rPr>
              <a:t>set point </a:t>
            </a:r>
            <a:r>
              <a:rPr lang="en-US" dirty="0" smtClean="0">
                <a:solidFill>
                  <a:srgbClr val="0070C0"/>
                </a:solidFill>
              </a:rPr>
              <a:t>of the pituitary–thyroid axis.</a:t>
            </a:r>
            <a:endParaRPr lang="en-US" dirty="0">
              <a:solidFill>
                <a:srgbClr val="0070C0"/>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The natural history of SH is variable, with</a:t>
            </a:r>
          </a:p>
          <a:p>
            <a:pPr>
              <a:buNone/>
            </a:pPr>
            <a:r>
              <a:rPr lang="en-US" dirty="0" smtClean="0">
                <a:solidFill>
                  <a:srgbClr val="0070C0"/>
                </a:solidFill>
              </a:rPr>
              <a:t>   </a:t>
            </a:r>
            <a:r>
              <a:rPr lang="en-US" u="sng" dirty="0" smtClean="0">
                <a:solidFill>
                  <a:srgbClr val="0070C0"/>
                </a:solidFill>
              </a:rPr>
              <a:t>annualized rates </a:t>
            </a:r>
            <a:r>
              <a:rPr lang="en-US" dirty="0" smtClean="0">
                <a:solidFill>
                  <a:srgbClr val="0070C0"/>
                </a:solidFill>
              </a:rPr>
              <a:t>of </a:t>
            </a:r>
            <a:r>
              <a:rPr lang="en-US" u="sng" dirty="0" smtClean="0">
                <a:solidFill>
                  <a:srgbClr val="0070C0"/>
                </a:solidFill>
              </a:rPr>
              <a:t>0.5%–7% </a:t>
            </a:r>
            <a:r>
              <a:rPr lang="en-US" dirty="0" smtClean="0">
                <a:solidFill>
                  <a:srgbClr val="0070C0"/>
                </a:solidFill>
              </a:rPr>
              <a:t>progression to </a:t>
            </a:r>
            <a:r>
              <a:rPr lang="en-US" u="sng" dirty="0" smtClean="0">
                <a:solidFill>
                  <a:srgbClr val="0070C0"/>
                </a:solidFill>
              </a:rPr>
              <a:t>overt</a:t>
            </a:r>
            <a:r>
              <a:rPr lang="en-US" dirty="0" smtClean="0">
                <a:solidFill>
                  <a:srgbClr val="0070C0"/>
                </a:solidFill>
              </a:rPr>
              <a:t> hyperthyroidism and </a:t>
            </a:r>
            <a:r>
              <a:rPr lang="en-US" u="sng" dirty="0" smtClean="0">
                <a:solidFill>
                  <a:srgbClr val="0070C0"/>
                </a:solidFill>
              </a:rPr>
              <a:t>5%–12% </a:t>
            </a:r>
            <a:r>
              <a:rPr lang="en-US" dirty="0" smtClean="0">
                <a:solidFill>
                  <a:srgbClr val="0070C0"/>
                </a:solidFill>
              </a:rPr>
              <a:t>reversion to </a:t>
            </a:r>
            <a:r>
              <a:rPr lang="en-US" u="sng" dirty="0" smtClean="0">
                <a:solidFill>
                  <a:srgbClr val="0070C0"/>
                </a:solidFill>
              </a:rPr>
              <a:t>normal</a:t>
            </a:r>
            <a:r>
              <a:rPr lang="en-US" dirty="0" smtClean="0">
                <a:solidFill>
                  <a:srgbClr val="0070C0"/>
                </a:solidFill>
              </a:rPr>
              <a:t> TSH levels.</a:t>
            </a:r>
          </a:p>
          <a:p>
            <a:pPr>
              <a:buNone/>
            </a:pPr>
            <a:r>
              <a:rPr lang="en-US" dirty="0" smtClean="0">
                <a:solidFill>
                  <a:srgbClr val="0070C0"/>
                </a:solidFill>
              </a:rPr>
              <a:t>   Progression from </a:t>
            </a:r>
            <a:r>
              <a:rPr lang="en-US" u="sng" dirty="0" smtClean="0">
                <a:solidFill>
                  <a:srgbClr val="0070C0"/>
                </a:solidFill>
              </a:rPr>
              <a:t>SH to overt</a:t>
            </a:r>
            <a:r>
              <a:rPr lang="en-US" dirty="0" smtClean="0">
                <a:solidFill>
                  <a:srgbClr val="0070C0"/>
                </a:solidFill>
              </a:rPr>
              <a:t> hyperthyroidism appears more likely if the TSH is </a:t>
            </a:r>
            <a:r>
              <a:rPr lang="en-US" u="sng" dirty="0" smtClean="0">
                <a:solidFill>
                  <a:srgbClr val="0070C0"/>
                </a:solidFill>
              </a:rPr>
              <a:t>suppressed</a:t>
            </a:r>
            <a:r>
              <a:rPr lang="en-US" dirty="0" smtClean="0">
                <a:solidFill>
                  <a:srgbClr val="0070C0"/>
                </a:solidFill>
              </a:rPr>
              <a:t> (&lt;0.01 </a:t>
            </a:r>
            <a:r>
              <a:rPr lang="en-US" dirty="0" err="1" smtClean="0">
                <a:solidFill>
                  <a:srgbClr val="0070C0"/>
                </a:solidFill>
              </a:rPr>
              <a:t>mU</a:t>
            </a:r>
            <a:r>
              <a:rPr lang="en-US" dirty="0" smtClean="0">
                <a:solidFill>
                  <a:srgbClr val="0070C0"/>
                </a:solidFill>
              </a:rPr>
              <a:t>/L), rather than low</a:t>
            </a:r>
          </a:p>
          <a:p>
            <a:pPr>
              <a:buNone/>
            </a:pPr>
            <a:r>
              <a:rPr lang="en-US" dirty="0" smtClean="0">
                <a:solidFill>
                  <a:srgbClr val="0070C0"/>
                </a:solidFill>
              </a:rPr>
              <a:t>   but </a:t>
            </a:r>
            <a:r>
              <a:rPr lang="en-US" u="sng" dirty="0" smtClean="0">
                <a:solidFill>
                  <a:srgbClr val="0070C0"/>
                </a:solidFill>
              </a:rPr>
              <a:t>detectable</a:t>
            </a:r>
            <a:r>
              <a:rPr lang="en-US" dirty="0" smtClean="0">
                <a:solidFill>
                  <a:srgbClr val="0070C0"/>
                </a:solidFill>
              </a:rPr>
              <a:t> (0.01–0.4 </a:t>
            </a:r>
            <a:r>
              <a:rPr lang="en-US" dirty="0" err="1" smtClean="0">
                <a:solidFill>
                  <a:srgbClr val="0070C0"/>
                </a:solidFill>
              </a:rPr>
              <a:t>mU</a:t>
            </a:r>
            <a:r>
              <a:rPr lang="en-US" dirty="0" smtClean="0">
                <a:solidFill>
                  <a:srgbClr val="0070C0"/>
                </a:solidFill>
              </a:rPr>
              <a:t>/L)</a:t>
            </a:r>
            <a:endParaRPr lang="en-US"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The choice of initial diagnostic testing depends on </a:t>
            </a:r>
            <a:r>
              <a:rPr lang="en-US" dirty="0" err="1" smtClean="0">
                <a:solidFill>
                  <a:srgbClr val="0070C0"/>
                </a:solidFill>
              </a:rPr>
              <a:t>cost,availability</a:t>
            </a:r>
            <a:r>
              <a:rPr lang="en-US" dirty="0" smtClean="0">
                <a:solidFill>
                  <a:srgbClr val="0070C0"/>
                </a:solidFill>
              </a:rPr>
              <a:t>, and local expertise. </a:t>
            </a:r>
            <a:r>
              <a:rPr lang="en-US" dirty="0" err="1" smtClean="0">
                <a:solidFill>
                  <a:srgbClr val="0070C0"/>
                </a:solidFill>
              </a:rPr>
              <a:t>TRAb</a:t>
            </a:r>
            <a:r>
              <a:rPr lang="en-US" dirty="0" smtClean="0">
                <a:solidFill>
                  <a:srgbClr val="0070C0"/>
                </a:solidFill>
              </a:rPr>
              <a:t> is cost effective because if it is positive it confirms the diagnosis of the most common cause of </a:t>
            </a:r>
            <a:r>
              <a:rPr lang="en-US" dirty="0" err="1" smtClean="0">
                <a:solidFill>
                  <a:srgbClr val="0070C0"/>
                </a:solidFill>
              </a:rPr>
              <a:t>thyrotoxicosis</a:t>
            </a:r>
            <a:r>
              <a:rPr lang="en-US" dirty="0" smtClean="0">
                <a:solidFill>
                  <a:srgbClr val="0070C0"/>
                </a:solidFill>
              </a:rPr>
              <a:t>. If negative it does not distinguish among other etiologies, however, and it can be negative in very mild GD. If third-generation </a:t>
            </a:r>
            <a:r>
              <a:rPr lang="en-US" dirty="0" err="1" smtClean="0">
                <a:solidFill>
                  <a:srgbClr val="0070C0"/>
                </a:solidFill>
              </a:rPr>
              <a:t>TRAb</a:t>
            </a:r>
            <a:r>
              <a:rPr lang="en-US" dirty="0" smtClean="0">
                <a:solidFill>
                  <a:srgbClr val="0070C0"/>
                </a:solidFill>
              </a:rPr>
              <a:t> assays</a:t>
            </a:r>
          </a:p>
          <a:p>
            <a:pPr>
              <a:buNone/>
            </a:pPr>
            <a:r>
              <a:rPr lang="en-US" dirty="0" smtClean="0">
                <a:solidFill>
                  <a:srgbClr val="0070C0"/>
                </a:solidFill>
              </a:rPr>
              <a:t>   are not readily available, RAIU is preferred for initial testing.</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In patients at </a:t>
            </a:r>
            <a:r>
              <a:rPr lang="en-US" u="sng" dirty="0" smtClean="0">
                <a:solidFill>
                  <a:srgbClr val="0070C0"/>
                </a:solidFill>
              </a:rPr>
              <a:t>high risk of complications </a:t>
            </a:r>
            <a:r>
              <a:rPr lang="en-US" dirty="0" smtClean="0">
                <a:solidFill>
                  <a:srgbClr val="0070C0"/>
                </a:solidFill>
              </a:rPr>
              <a:t>from SH, </a:t>
            </a:r>
            <a:r>
              <a:rPr lang="en-US" u="sng" dirty="0" smtClean="0">
                <a:solidFill>
                  <a:srgbClr val="0070C0"/>
                </a:solidFill>
              </a:rPr>
              <a:t>TSH and free T4 </a:t>
            </a:r>
            <a:r>
              <a:rPr lang="en-US" dirty="0" smtClean="0">
                <a:solidFill>
                  <a:srgbClr val="0070C0"/>
                </a:solidFill>
              </a:rPr>
              <a:t>should be repeated</a:t>
            </a:r>
          </a:p>
          <a:p>
            <a:pPr>
              <a:buNone/>
            </a:pPr>
            <a:r>
              <a:rPr lang="en-US" dirty="0" smtClean="0">
                <a:solidFill>
                  <a:srgbClr val="0070C0"/>
                </a:solidFill>
              </a:rPr>
              <a:t>   within </a:t>
            </a:r>
            <a:r>
              <a:rPr lang="en-US" u="sng" dirty="0" smtClean="0">
                <a:solidFill>
                  <a:srgbClr val="0070C0"/>
                </a:solidFill>
              </a:rPr>
              <a:t>2–6 weeks</a:t>
            </a:r>
            <a:r>
              <a:rPr lang="en-US" dirty="0" smtClean="0">
                <a:solidFill>
                  <a:srgbClr val="0070C0"/>
                </a:solidFill>
              </a:rPr>
              <a:t>.</a:t>
            </a:r>
          </a:p>
          <a:p>
            <a:pPr>
              <a:buNone/>
            </a:pPr>
            <a:r>
              <a:rPr lang="en-US" dirty="0" smtClean="0">
                <a:solidFill>
                  <a:srgbClr val="0070C0"/>
                </a:solidFill>
              </a:rPr>
              <a:t>   For all </a:t>
            </a:r>
            <a:r>
              <a:rPr lang="en-US" u="sng" dirty="0" smtClean="0">
                <a:solidFill>
                  <a:srgbClr val="0070C0"/>
                </a:solidFill>
              </a:rPr>
              <a:t>other patients</a:t>
            </a:r>
            <a:r>
              <a:rPr lang="en-US" dirty="0" smtClean="0">
                <a:solidFill>
                  <a:srgbClr val="0070C0"/>
                </a:solidFill>
              </a:rPr>
              <a:t>, it is important to document that SH is a </a:t>
            </a:r>
            <a:r>
              <a:rPr lang="en-US" u="sng" dirty="0" smtClean="0">
                <a:solidFill>
                  <a:srgbClr val="0070C0"/>
                </a:solidFill>
              </a:rPr>
              <a:t>persistent problem</a:t>
            </a:r>
            <a:r>
              <a:rPr lang="en-US" dirty="0" smtClean="0">
                <a:solidFill>
                  <a:srgbClr val="0070C0"/>
                </a:solidFill>
              </a:rPr>
              <a:t> by repeating the serum </a:t>
            </a:r>
            <a:r>
              <a:rPr lang="en-US" u="sng" dirty="0" smtClean="0">
                <a:solidFill>
                  <a:srgbClr val="0070C0"/>
                </a:solidFill>
              </a:rPr>
              <a:t>TSH at 3–6 months</a:t>
            </a:r>
            <a:r>
              <a:rPr lang="en-US" dirty="0" smtClean="0">
                <a:solidFill>
                  <a:srgbClr val="0070C0"/>
                </a:solidFill>
              </a:rPr>
              <a:t>, prior to initiating therapy.</a:t>
            </a:r>
            <a:endParaRPr lang="en-US" dirty="0">
              <a:solidFill>
                <a:srgbClr val="0070C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solidFill>
                  <a:srgbClr val="0070C0"/>
                </a:solidFill>
              </a:rPr>
              <a:t>TMNG</a:t>
            </a:r>
            <a:r>
              <a:rPr lang="en-US" dirty="0" smtClean="0">
                <a:solidFill>
                  <a:srgbClr val="0070C0"/>
                </a:solidFill>
              </a:rPr>
              <a:t> is the most common cause of </a:t>
            </a:r>
            <a:r>
              <a:rPr lang="en-US" dirty="0" err="1" smtClean="0">
                <a:solidFill>
                  <a:srgbClr val="0070C0"/>
                </a:solidFill>
              </a:rPr>
              <a:t>SH,especially</a:t>
            </a:r>
            <a:r>
              <a:rPr lang="en-US" dirty="0" smtClean="0">
                <a:solidFill>
                  <a:srgbClr val="0070C0"/>
                </a:solidFill>
              </a:rPr>
              <a:t> in </a:t>
            </a:r>
            <a:r>
              <a:rPr lang="en-US" u="sng" dirty="0" smtClean="0">
                <a:solidFill>
                  <a:srgbClr val="0070C0"/>
                </a:solidFill>
              </a:rPr>
              <a:t>older</a:t>
            </a:r>
            <a:r>
              <a:rPr lang="en-US" dirty="0" smtClean="0">
                <a:solidFill>
                  <a:srgbClr val="0070C0"/>
                </a:solidFill>
              </a:rPr>
              <a:t> persons.</a:t>
            </a:r>
          </a:p>
          <a:p>
            <a:r>
              <a:rPr lang="en-US" dirty="0" smtClean="0">
                <a:solidFill>
                  <a:srgbClr val="0070C0"/>
                </a:solidFill>
              </a:rPr>
              <a:t>The second most common cause of SH is </a:t>
            </a:r>
            <a:r>
              <a:rPr lang="en-US" u="sng" dirty="0" smtClean="0">
                <a:solidFill>
                  <a:srgbClr val="0070C0"/>
                </a:solidFill>
              </a:rPr>
              <a:t>GD</a:t>
            </a:r>
            <a:r>
              <a:rPr lang="en-US" dirty="0" smtClean="0">
                <a:solidFill>
                  <a:srgbClr val="0070C0"/>
                </a:solidFill>
              </a:rPr>
              <a:t>, which is more prevalent in </a:t>
            </a:r>
            <a:r>
              <a:rPr lang="en-US" u="sng" dirty="0" smtClean="0">
                <a:solidFill>
                  <a:srgbClr val="0070C0"/>
                </a:solidFill>
              </a:rPr>
              <a:t>younger</a:t>
            </a:r>
            <a:r>
              <a:rPr lang="en-US" dirty="0" smtClean="0">
                <a:solidFill>
                  <a:srgbClr val="0070C0"/>
                </a:solidFill>
              </a:rPr>
              <a:t> persons.</a:t>
            </a:r>
          </a:p>
          <a:p>
            <a:r>
              <a:rPr lang="en-US" dirty="0" smtClean="0">
                <a:solidFill>
                  <a:srgbClr val="0070C0"/>
                </a:solidFill>
              </a:rPr>
              <a:t>Patients with </a:t>
            </a:r>
            <a:r>
              <a:rPr lang="en-US" u="sng" dirty="0" smtClean="0">
                <a:solidFill>
                  <a:srgbClr val="0070C0"/>
                </a:solidFill>
              </a:rPr>
              <a:t>GD rather than a TMNG </a:t>
            </a:r>
            <a:r>
              <a:rPr lang="en-US" dirty="0" smtClean="0">
                <a:solidFill>
                  <a:srgbClr val="0070C0"/>
                </a:solidFill>
              </a:rPr>
              <a:t>as the cause of SH may be more likely to </a:t>
            </a:r>
            <a:r>
              <a:rPr lang="en-US" u="sng" dirty="0" smtClean="0">
                <a:solidFill>
                  <a:srgbClr val="0070C0"/>
                </a:solidFill>
              </a:rPr>
              <a:t>spontaneously remit</a:t>
            </a:r>
            <a:r>
              <a:rPr lang="en-US" dirty="0" smtClean="0">
                <a:solidFill>
                  <a:srgbClr val="0070C0"/>
                </a:solidFill>
              </a:rPr>
              <a:t>.</a:t>
            </a:r>
            <a:endParaRPr lang="en-US" dirty="0">
              <a:solidFill>
                <a:srgbClr val="0070C0"/>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Since SH is a mild form of hyperthyroidism, it is not surprising that </a:t>
            </a:r>
            <a:r>
              <a:rPr lang="en-US" u="sng" dirty="0" smtClean="0">
                <a:solidFill>
                  <a:srgbClr val="0070C0"/>
                </a:solidFill>
              </a:rPr>
              <a:t>deleterious effects </a:t>
            </a:r>
            <a:r>
              <a:rPr lang="en-US" dirty="0" smtClean="0">
                <a:solidFill>
                  <a:srgbClr val="0070C0"/>
                </a:solidFill>
              </a:rPr>
              <a:t>seen in overt hyperthyroidism might also occur in SH.</a:t>
            </a:r>
          </a:p>
          <a:p>
            <a:r>
              <a:rPr lang="en-US" dirty="0" smtClean="0">
                <a:solidFill>
                  <a:srgbClr val="0070C0"/>
                </a:solidFill>
              </a:rPr>
              <a:t> Some studies report </a:t>
            </a:r>
            <a:r>
              <a:rPr lang="en-US" u="sng" dirty="0" smtClean="0">
                <a:solidFill>
                  <a:srgbClr val="0070C0"/>
                </a:solidFill>
              </a:rPr>
              <a:t>increased overall mortality rates </a:t>
            </a:r>
            <a:r>
              <a:rPr lang="en-US" dirty="0" smtClean="0">
                <a:solidFill>
                  <a:srgbClr val="0070C0"/>
                </a:solidFill>
              </a:rPr>
              <a:t>in SH </a:t>
            </a:r>
            <a:r>
              <a:rPr lang="en-US" dirty="0" err="1" smtClean="0">
                <a:solidFill>
                  <a:srgbClr val="0070C0"/>
                </a:solidFill>
              </a:rPr>
              <a:t>subjects,especially</a:t>
            </a:r>
            <a:r>
              <a:rPr lang="en-US" dirty="0" smtClean="0">
                <a:solidFill>
                  <a:srgbClr val="0070C0"/>
                </a:solidFill>
              </a:rPr>
              <a:t> older subjects, while others indicate no relation.</a:t>
            </a:r>
            <a:endParaRPr lang="en-US" dirty="0">
              <a:solidFill>
                <a:srgbClr val="0070C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studies have shown </a:t>
            </a:r>
            <a:r>
              <a:rPr lang="en-US" u="sng" dirty="0" smtClean="0">
                <a:solidFill>
                  <a:srgbClr val="0070C0"/>
                </a:solidFill>
              </a:rPr>
              <a:t>impaired glucose tolerance</a:t>
            </a:r>
            <a:r>
              <a:rPr lang="en-US" dirty="0" smtClean="0">
                <a:solidFill>
                  <a:srgbClr val="0070C0"/>
                </a:solidFill>
              </a:rPr>
              <a:t> and </a:t>
            </a:r>
            <a:r>
              <a:rPr lang="en-US" u="sng" dirty="0" smtClean="0">
                <a:solidFill>
                  <a:srgbClr val="0070C0"/>
                </a:solidFill>
              </a:rPr>
              <a:t>decreased insulin sensitivity </a:t>
            </a:r>
            <a:r>
              <a:rPr lang="en-US" dirty="0" smtClean="0">
                <a:solidFill>
                  <a:srgbClr val="0070C0"/>
                </a:solidFill>
              </a:rPr>
              <a:t>in SH, suggesting this may contribute to </a:t>
            </a:r>
            <a:r>
              <a:rPr lang="en-US" u="sng" dirty="0" smtClean="0">
                <a:solidFill>
                  <a:srgbClr val="0070C0"/>
                </a:solidFill>
              </a:rPr>
              <a:t>increased cardiovascular risk</a:t>
            </a:r>
            <a:r>
              <a:rPr lang="en-US" dirty="0" smtClean="0">
                <a:solidFill>
                  <a:srgbClr val="0070C0"/>
                </a:solidFill>
              </a:rPr>
              <a:t>.</a:t>
            </a:r>
          </a:p>
          <a:p>
            <a:pPr>
              <a:buNone/>
            </a:pPr>
            <a:r>
              <a:rPr lang="en-US" dirty="0" smtClean="0">
                <a:solidFill>
                  <a:srgbClr val="0070C0"/>
                </a:solidFill>
              </a:rPr>
              <a:t>   </a:t>
            </a:r>
            <a:r>
              <a:rPr lang="en-US" u="sng" dirty="0" smtClean="0">
                <a:solidFill>
                  <a:srgbClr val="0070C0"/>
                </a:solidFill>
              </a:rPr>
              <a:t>Arrhythmias </a:t>
            </a:r>
            <a:r>
              <a:rPr lang="en-US" dirty="0" smtClean="0">
                <a:solidFill>
                  <a:srgbClr val="0070C0"/>
                </a:solidFill>
              </a:rPr>
              <a:t>are another concern in SH.</a:t>
            </a:r>
          </a:p>
          <a:p>
            <a:pPr>
              <a:buNone/>
            </a:pPr>
            <a:r>
              <a:rPr lang="en-US" dirty="0" smtClean="0">
                <a:solidFill>
                  <a:srgbClr val="0070C0"/>
                </a:solidFill>
              </a:rPr>
              <a:t>   </a:t>
            </a:r>
            <a:r>
              <a:rPr lang="en-US" dirty="0" err="1" smtClean="0">
                <a:solidFill>
                  <a:srgbClr val="0070C0"/>
                </a:solidFill>
              </a:rPr>
              <a:t>datas</a:t>
            </a:r>
            <a:r>
              <a:rPr lang="en-US" dirty="0" smtClean="0">
                <a:solidFill>
                  <a:srgbClr val="0070C0"/>
                </a:solidFill>
              </a:rPr>
              <a:t> provide a strong argument for</a:t>
            </a:r>
          </a:p>
          <a:p>
            <a:pPr>
              <a:buNone/>
            </a:pPr>
            <a:r>
              <a:rPr lang="en-US" dirty="0" smtClean="0">
                <a:solidFill>
                  <a:srgbClr val="0070C0"/>
                </a:solidFill>
              </a:rPr>
              <a:t>   the treatment of SH in </a:t>
            </a:r>
            <a:r>
              <a:rPr lang="en-US" u="sng" dirty="0" smtClean="0">
                <a:solidFill>
                  <a:srgbClr val="0070C0"/>
                </a:solidFill>
              </a:rPr>
              <a:t>older</a:t>
            </a:r>
            <a:r>
              <a:rPr lang="en-US" dirty="0" smtClean="0">
                <a:solidFill>
                  <a:srgbClr val="0070C0"/>
                </a:solidFill>
              </a:rPr>
              <a:t> subjects to </a:t>
            </a:r>
            <a:r>
              <a:rPr lang="en-US" u="sng" dirty="0" smtClean="0">
                <a:solidFill>
                  <a:srgbClr val="0070C0"/>
                </a:solidFill>
              </a:rPr>
              <a:t>avoid </a:t>
            </a:r>
            <a:r>
              <a:rPr lang="en-US" u="sng" dirty="0" err="1" smtClean="0">
                <a:solidFill>
                  <a:srgbClr val="0070C0"/>
                </a:solidFill>
              </a:rPr>
              <a:t>dysrhythmias</a:t>
            </a:r>
            <a:r>
              <a:rPr lang="en-US" u="sng" dirty="0" smtClean="0">
                <a:solidFill>
                  <a:srgbClr val="0070C0"/>
                </a:solidFill>
              </a:rPr>
              <a:t> and possible subsequent stroke.</a:t>
            </a:r>
            <a:r>
              <a:rPr lang="en-US" dirty="0" smtClean="0">
                <a:solidFill>
                  <a:srgbClr val="0070C0"/>
                </a:solidFill>
              </a:rPr>
              <a:t> Whether </a:t>
            </a:r>
            <a:r>
              <a:rPr lang="en-US" u="sng" dirty="0" smtClean="0">
                <a:solidFill>
                  <a:srgbClr val="0070C0"/>
                </a:solidFill>
              </a:rPr>
              <a:t>younger</a:t>
            </a:r>
            <a:r>
              <a:rPr lang="en-US" dirty="0" smtClean="0">
                <a:solidFill>
                  <a:srgbClr val="0070C0"/>
                </a:solidFill>
              </a:rPr>
              <a:t> patients should be treated for the same preventive indications is </a:t>
            </a:r>
            <a:r>
              <a:rPr lang="en-US" u="sng" dirty="0" smtClean="0">
                <a:solidFill>
                  <a:srgbClr val="0070C0"/>
                </a:solidFill>
              </a:rPr>
              <a:t>less clear</a:t>
            </a:r>
            <a:r>
              <a:rPr lang="en-US" dirty="0" smtClean="0">
                <a:solidFill>
                  <a:srgbClr val="0070C0"/>
                </a:solidFill>
              </a:rPr>
              <a: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The most recent data provide evidence that </a:t>
            </a:r>
            <a:r>
              <a:rPr lang="en-US" u="sng" dirty="0" smtClean="0">
                <a:solidFill>
                  <a:srgbClr val="0070C0"/>
                </a:solidFill>
              </a:rPr>
              <a:t>relative risks </a:t>
            </a:r>
            <a:r>
              <a:rPr lang="en-US" dirty="0" smtClean="0">
                <a:solidFill>
                  <a:srgbClr val="0070C0"/>
                </a:solidFill>
              </a:rPr>
              <a:t>of </a:t>
            </a:r>
            <a:r>
              <a:rPr lang="en-US" u="sng" dirty="0" smtClean="0">
                <a:solidFill>
                  <a:srgbClr val="0070C0"/>
                </a:solidFill>
              </a:rPr>
              <a:t>cardiovascular mortality </a:t>
            </a:r>
            <a:r>
              <a:rPr lang="en-US" dirty="0" smtClean="0">
                <a:solidFill>
                  <a:srgbClr val="0070C0"/>
                </a:solidFill>
              </a:rPr>
              <a:t>and </a:t>
            </a:r>
            <a:r>
              <a:rPr lang="en-US" u="sng" dirty="0" err="1" smtClean="0">
                <a:solidFill>
                  <a:srgbClr val="0070C0"/>
                </a:solidFill>
              </a:rPr>
              <a:t>atrial</a:t>
            </a:r>
            <a:r>
              <a:rPr lang="en-US" u="sng" dirty="0" smtClean="0">
                <a:solidFill>
                  <a:srgbClr val="0070C0"/>
                </a:solidFill>
              </a:rPr>
              <a:t> fibrillation </a:t>
            </a:r>
            <a:r>
              <a:rPr lang="en-US" dirty="0" smtClean="0">
                <a:solidFill>
                  <a:srgbClr val="0070C0"/>
                </a:solidFill>
              </a:rPr>
              <a:t>are elevated in younger, as well as older, patients with </a:t>
            </a:r>
            <a:r>
              <a:rPr lang="en-US" dirty="0" err="1" smtClean="0">
                <a:solidFill>
                  <a:srgbClr val="0070C0"/>
                </a:solidFill>
              </a:rPr>
              <a:t>SH.However</a:t>
            </a:r>
            <a:r>
              <a:rPr lang="en-US" dirty="0" smtClean="0">
                <a:solidFill>
                  <a:srgbClr val="0070C0"/>
                </a:solidFill>
              </a:rPr>
              <a:t>, the </a:t>
            </a:r>
            <a:r>
              <a:rPr lang="en-US" u="sng" dirty="0" smtClean="0">
                <a:solidFill>
                  <a:srgbClr val="0070C0"/>
                </a:solidFill>
              </a:rPr>
              <a:t>absolute risks </a:t>
            </a:r>
            <a:r>
              <a:rPr lang="en-US" dirty="0" smtClean="0">
                <a:solidFill>
                  <a:srgbClr val="0070C0"/>
                </a:solidFill>
              </a:rPr>
              <a:t>of these events are very low in younger patients, so the risk/benefit ratio of treating younger SH patients is </a:t>
            </a:r>
            <a:r>
              <a:rPr lang="en-US" u="sng" dirty="0" smtClean="0">
                <a:solidFill>
                  <a:srgbClr val="0070C0"/>
                </a:solidFill>
              </a:rPr>
              <a:t>not clear</a:t>
            </a:r>
            <a:r>
              <a:rPr lang="en-US" dirty="0" smtClean="0">
                <a:solidFill>
                  <a:srgbClr val="0070C0"/>
                </a:solidFill>
              </a:rPr>
              <a:t>. </a:t>
            </a:r>
          </a:p>
          <a:p>
            <a:pPr>
              <a:buNone/>
            </a:pPr>
            <a:r>
              <a:rPr lang="en-US" dirty="0" smtClean="0">
                <a:solidFill>
                  <a:srgbClr val="0070C0"/>
                </a:solidFill>
              </a:rPr>
              <a:t>   </a:t>
            </a:r>
            <a:r>
              <a:rPr lang="en-US" u="sng" dirty="0" smtClean="0">
                <a:solidFill>
                  <a:srgbClr val="0070C0"/>
                </a:solidFill>
              </a:rPr>
              <a:t>Clinical </a:t>
            </a:r>
            <a:r>
              <a:rPr lang="en-US" u="sng" dirty="0" err="1" smtClean="0">
                <a:solidFill>
                  <a:srgbClr val="0070C0"/>
                </a:solidFill>
              </a:rPr>
              <a:t>judgement</a:t>
            </a:r>
            <a:r>
              <a:rPr lang="en-US" u="sng" dirty="0" smtClean="0">
                <a:solidFill>
                  <a:srgbClr val="0070C0"/>
                </a:solidFill>
              </a:rPr>
              <a:t> </a:t>
            </a:r>
            <a:r>
              <a:rPr lang="en-US" dirty="0" smtClean="0">
                <a:solidFill>
                  <a:srgbClr val="0070C0"/>
                </a:solidFill>
              </a:rPr>
              <a:t>should be used in these cases, and treatment decisions </a:t>
            </a:r>
            <a:r>
              <a:rPr lang="en-US" u="sng" dirty="0" smtClean="0">
                <a:solidFill>
                  <a:srgbClr val="0070C0"/>
                </a:solidFill>
              </a:rPr>
              <a:t>individualized</a:t>
            </a:r>
            <a:r>
              <a:rPr lang="en-US" dirty="0" smtClean="0">
                <a:solidFill>
                  <a:srgbClr val="0070C0"/>
                </a:solidFill>
              </a:rPr>
              <a:t>.</a:t>
            </a:r>
            <a:endParaRPr lang="en-US" dirty="0">
              <a:solidFill>
                <a:srgbClr val="0070C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RECOMMENDATION 73</a:t>
            </a:r>
          </a:p>
          <a:p>
            <a:r>
              <a:rPr lang="en-US" dirty="0" smtClean="0"/>
              <a:t>When TSH is </a:t>
            </a:r>
            <a:r>
              <a:rPr lang="en-US" u="sng" dirty="0" smtClean="0"/>
              <a:t>persistently &lt;0.1 </a:t>
            </a:r>
            <a:r>
              <a:rPr lang="en-US" u="sng" dirty="0" err="1" smtClean="0"/>
              <a:t>mU</a:t>
            </a:r>
            <a:r>
              <a:rPr lang="en-US" u="sng" dirty="0" smtClean="0"/>
              <a:t>/L, </a:t>
            </a:r>
            <a:r>
              <a:rPr lang="en-US" dirty="0" smtClean="0"/>
              <a:t>treatment of SH is </a:t>
            </a:r>
            <a:r>
              <a:rPr lang="en-US" u="sng" dirty="0" smtClean="0"/>
              <a:t>recommended</a:t>
            </a:r>
            <a:r>
              <a:rPr lang="en-US" dirty="0" smtClean="0"/>
              <a:t> in all individuals </a:t>
            </a:r>
            <a:r>
              <a:rPr lang="en-US" u="sng" dirty="0" smtClean="0"/>
              <a:t>&gt;=65 years of age</a:t>
            </a:r>
            <a:r>
              <a:rPr lang="en-US" dirty="0" smtClean="0"/>
              <a:t>; in patients with </a:t>
            </a:r>
            <a:r>
              <a:rPr lang="en-US" u="sng" dirty="0" smtClean="0"/>
              <a:t>cardiac risk factors</a:t>
            </a:r>
            <a:r>
              <a:rPr lang="en-US" dirty="0" smtClean="0"/>
              <a:t>, </a:t>
            </a:r>
            <a:r>
              <a:rPr lang="en-US" u="sng" dirty="0" smtClean="0"/>
              <a:t>heart disease</a:t>
            </a:r>
            <a:r>
              <a:rPr lang="en-US" dirty="0" smtClean="0"/>
              <a:t> or </a:t>
            </a:r>
            <a:r>
              <a:rPr lang="en-US" u="sng" dirty="0" err="1" smtClean="0"/>
              <a:t>osteoporosis</a:t>
            </a:r>
            <a:r>
              <a:rPr lang="en-US" dirty="0" err="1" smtClean="0"/>
              <a:t>;in</a:t>
            </a:r>
            <a:r>
              <a:rPr lang="en-US" dirty="0" smtClean="0"/>
              <a:t> </a:t>
            </a:r>
            <a:r>
              <a:rPr lang="en-US" u="sng" dirty="0" smtClean="0"/>
              <a:t>postmenopausal women who are not on estrogens or </a:t>
            </a:r>
            <a:r>
              <a:rPr lang="en-US" u="sng" dirty="0" err="1" smtClean="0"/>
              <a:t>bisphosphonates</a:t>
            </a:r>
            <a:r>
              <a:rPr lang="en-US" dirty="0" smtClean="0"/>
              <a:t>; and in individuals with </a:t>
            </a:r>
            <a:r>
              <a:rPr lang="en-US" u="sng" dirty="0" smtClean="0"/>
              <a:t>hyperthyroid symptoms.</a:t>
            </a:r>
          </a:p>
          <a:p>
            <a:pPr>
              <a:buNone/>
            </a:pPr>
            <a:r>
              <a:rPr lang="en-US" dirty="0" smtClean="0"/>
              <a:t>   </a:t>
            </a:r>
            <a:r>
              <a:rPr lang="en-US" sz="2000" dirty="0" smtClean="0">
                <a:solidFill>
                  <a:srgbClr val="FF0000"/>
                </a:solidFill>
              </a:rPr>
              <a:t>Strong recommendation, moderate-quality evidence.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74</a:t>
            </a:r>
          </a:p>
          <a:p>
            <a:r>
              <a:rPr lang="en-US" dirty="0" smtClean="0">
                <a:solidFill>
                  <a:srgbClr val="0070C0"/>
                </a:solidFill>
              </a:rPr>
              <a:t>When TSH is </a:t>
            </a:r>
            <a:r>
              <a:rPr lang="en-US" u="sng" dirty="0" smtClean="0">
                <a:solidFill>
                  <a:srgbClr val="0070C0"/>
                </a:solidFill>
              </a:rPr>
              <a:t>persistently &lt;0.1 </a:t>
            </a:r>
            <a:r>
              <a:rPr lang="en-US" u="sng" dirty="0" err="1" smtClean="0">
                <a:solidFill>
                  <a:srgbClr val="0070C0"/>
                </a:solidFill>
              </a:rPr>
              <a:t>mU</a:t>
            </a:r>
            <a:r>
              <a:rPr lang="en-US" u="sng" dirty="0" smtClean="0">
                <a:solidFill>
                  <a:srgbClr val="0070C0"/>
                </a:solidFill>
              </a:rPr>
              <a:t>/L, </a:t>
            </a:r>
            <a:r>
              <a:rPr lang="en-US" dirty="0" smtClean="0">
                <a:solidFill>
                  <a:srgbClr val="0070C0"/>
                </a:solidFill>
              </a:rPr>
              <a:t>treatment of SH should be </a:t>
            </a:r>
            <a:r>
              <a:rPr lang="en-US" u="sng" dirty="0" smtClean="0">
                <a:solidFill>
                  <a:srgbClr val="0070C0"/>
                </a:solidFill>
              </a:rPr>
              <a:t>considered</a:t>
            </a:r>
            <a:r>
              <a:rPr lang="en-US" dirty="0" smtClean="0">
                <a:solidFill>
                  <a:srgbClr val="0070C0"/>
                </a:solidFill>
              </a:rPr>
              <a:t> in </a:t>
            </a:r>
            <a:r>
              <a:rPr lang="en-US" u="sng" dirty="0" smtClean="0">
                <a:solidFill>
                  <a:srgbClr val="0070C0"/>
                </a:solidFill>
              </a:rPr>
              <a:t>asymptomatic</a:t>
            </a:r>
            <a:r>
              <a:rPr lang="en-US" dirty="0" smtClean="0">
                <a:solidFill>
                  <a:srgbClr val="0070C0"/>
                </a:solidFill>
              </a:rPr>
              <a:t> individuals </a:t>
            </a:r>
            <a:r>
              <a:rPr lang="en-US" u="sng" dirty="0" smtClean="0">
                <a:solidFill>
                  <a:srgbClr val="0070C0"/>
                </a:solidFill>
              </a:rPr>
              <a:t>&lt;65 years </a:t>
            </a:r>
            <a:r>
              <a:rPr lang="en-US" dirty="0" smtClean="0">
                <a:solidFill>
                  <a:srgbClr val="0070C0"/>
                </a:solidFill>
              </a:rPr>
              <a:t>of age </a:t>
            </a:r>
            <a:r>
              <a:rPr lang="en-US" u="sng" dirty="0" smtClean="0">
                <a:solidFill>
                  <a:srgbClr val="0070C0"/>
                </a:solidFill>
              </a:rPr>
              <a:t>without the risk factors </a:t>
            </a:r>
            <a:r>
              <a:rPr lang="en-US" dirty="0" smtClean="0">
                <a:solidFill>
                  <a:srgbClr val="0070C0"/>
                </a:solidFill>
              </a:rPr>
              <a:t>listed in Recommendation 73.</a:t>
            </a:r>
          </a:p>
          <a:p>
            <a:pPr>
              <a:buNone/>
            </a:pPr>
            <a:r>
              <a:rPr lang="en-US" dirty="0" smtClean="0"/>
              <a:t>  </a:t>
            </a:r>
            <a:r>
              <a:rPr lang="en-US" sz="2000" dirty="0" smtClean="0">
                <a:solidFill>
                  <a:srgbClr val="FF0000"/>
                </a:solidFill>
              </a:rPr>
              <a:t>Weak recommendation, moderate-quality evidence</a:t>
            </a:r>
            <a:endParaRPr lang="en-US" dirty="0">
              <a:solidFill>
                <a:srgbClr val="FF0000"/>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75</a:t>
            </a:r>
          </a:p>
          <a:p>
            <a:r>
              <a:rPr lang="en-US" dirty="0" smtClean="0"/>
              <a:t>When TSH is </a:t>
            </a:r>
            <a:r>
              <a:rPr lang="en-US" u="sng" dirty="0" smtClean="0"/>
              <a:t>persistently</a:t>
            </a:r>
            <a:r>
              <a:rPr lang="en-US" dirty="0" smtClean="0"/>
              <a:t> below the lower limit of normal but </a:t>
            </a:r>
            <a:r>
              <a:rPr lang="en-US" u="sng" dirty="0" smtClean="0"/>
              <a:t>&gt;=0.1 </a:t>
            </a:r>
            <a:r>
              <a:rPr lang="en-US" u="sng" dirty="0" err="1" smtClean="0"/>
              <a:t>mU</a:t>
            </a:r>
            <a:r>
              <a:rPr lang="en-US" u="sng" dirty="0" smtClean="0"/>
              <a:t>/L</a:t>
            </a:r>
            <a:r>
              <a:rPr lang="en-US" dirty="0" smtClean="0"/>
              <a:t>, treatment of SH should be </a:t>
            </a:r>
            <a:r>
              <a:rPr lang="en-US" u="sng" dirty="0" smtClean="0"/>
              <a:t>considered</a:t>
            </a:r>
            <a:r>
              <a:rPr lang="en-US" dirty="0" smtClean="0"/>
              <a:t> in individuals </a:t>
            </a:r>
            <a:r>
              <a:rPr lang="en-US" u="sng" dirty="0" smtClean="0"/>
              <a:t>&gt;=65 years </a:t>
            </a:r>
            <a:r>
              <a:rPr lang="en-US" dirty="0" smtClean="0"/>
              <a:t>of age and in patients with </a:t>
            </a:r>
            <a:r>
              <a:rPr lang="en-US" u="sng" dirty="0" smtClean="0"/>
              <a:t>cardiac disease</a:t>
            </a:r>
            <a:r>
              <a:rPr lang="en-US" dirty="0" smtClean="0"/>
              <a:t>, </a:t>
            </a:r>
            <a:r>
              <a:rPr lang="en-US" u="sng" dirty="0" smtClean="0"/>
              <a:t>osteoporosis</a:t>
            </a:r>
            <a:r>
              <a:rPr lang="en-US" dirty="0" smtClean="0"/>
              <a:t>, or </a:t>
            </a:r>
            <a:r>
              <a:rPr lang="en-US" u="sng" dirty="0" smtClean="0"/>
              <a:t>symptoms of hyperthyroidism.</a:t>
            </a:r>
          </a:p>
          <a:p>
            <a:pPr>
              <a:buNone/>
            </a:pPr>
            <a:r>
              <a:rPr lang="en-US" sz="2400" dirty="0" smtClean="0"/>
              <a:t>   </a:t>
            </a:r>
            <a:r>
              <a:rPr lang="en-US" sz="2000" dirty="0" smtClean="0">
                <a:solidFill>
                  <a:srgbClr val="FF0000"/>
                </a:solidFill>
              </a:rPr>
              <a:t>Weak recommendation, moderate-quality evidence.</a:t>
            </a:r>
            <a:endParaRPr lang="en-US" sz="2400" dirty="0">
              <a:solidFill>
                <a:srgbClr val="FF000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76</a:t>
            </a:r>
          </a:p>
          <a:p>
            <a:r>
              <a:rPr lang="en-US" dirty="0" smtClean="0">
                <a:solidFill>
                  <a:srgbClr val="0070C0"/>
                </a:solidFill>
              </a:rPr>
              <a:t>When TSH is </a:t>
            </a:r>
            <a:r>
              <a:rPr lang="en-US" u="sng" dirty="0" smtClean="0">
                <a:solidFill>
                  <a:srgbClr val="0070C0"/>
                </a:solidFill>
              </a:rPr>
              <a:t>persistently</a:t>
            </a:r>
            <a:r>
              <a:rPr lang="en-US" dirty="0" smtClean="0">
                <a:solidFill>
                  <a:srgbClr val="0070C0"/>
                </a:solidFill>
              </a:rPr>
              <a:t> below the lower limit of normal but </a:t>
            </a:r>
            <a:r>
              <a:rPr lang="en-US" u="sng" dirty="0" smtClean="0">
                <a:solidFill>
                  <a:srgbClr val="0070C0"/>
                </a:solidFill>
              </a:rPr>
              <a:t>&gt;=0.1 </a:t>
            </a:r>
            <a:r>
              <a:rPr lang="en-US" u="sng" dirty="0" err="1" smtClean="0">
                <a:solidFill>
                  <a:srgbClr val="0070C0"/>
                </a:solidFill>
              </a:rPr>
              <a:t>mU</a:t>
            </a:r>
            <a:r>
              <a:rPr lang="en-US" u="sng" dirty="0" smtClean="0">
                <a:solidFill>
                  <a:srgbClr val="0070C0"/>
                </a:solidFill>
              </a:rPr>
              <a:t>/L</a:t>
            </a:r>
            <a:r>
              <a:rPr lang="en-US" dirty="0" smtClean="0">
                <a:solidFill>
                  <a:srgbClr val="0070C0"/>
                </a:solidFill>
              </a:rPr>
              <a:t>, </a:t>
            </a:r>
            <a:r>
              <a:rPr lang="en-US" u="sng" dirty="0" smtClean="0">
                <a:solidFill>
                  <a:srgbClr val="0070C0"/>
                </a:solidFill>
              </a:rPr>
              <a:t>asymptomatic</a:t>
            </a:r>
            <a:r>
              <a:rPr lang="en-US" dirty="0" smtClean="0">
                <a:solidFill>
                  <a:srgbClr val="0070C0"/>
                </a:solidFill>
              </a:rPr>
              <a:t> patients </a:t>
            </a:r>
            <a:r>
              <a:rPr lang="en-US" u="sng" dirty="0" smtClean="0">
                <a:solidFill>
                  <a:srgbClr val="0070C0"/>
                </a:solidFill>
              </a:rPr>
              <a:t>under age 65</a:t>
            </a:r>
            <a:r>
              <a:rPr lang="en-US" dirty="0" smtClean="0">
                <a:solidFill>
                  <a:srgbClr val="0070C0"/>
                </a:solidFill>
              </a:rPr>
              <a:t> </a:t>
            </a:r>
            <a:r>
              <a:rPr lang="en-US" u="sng" dirty="0" smtClean="0">
                <a:solidFill>
                  <a:srgbClr val="0070C0"/>
                </a:solidFill>
              </a:rPr>
              <a:t>without cardiac disease</a:t>
            </a:r>
            <a:r>
              <a:rPr lang="en-US" dirty="0" smtClean="0">
                <a:solidFill>
                  <a:srgbClr val="0070C0"/>
                </a:solidFill>
              </a:rPr>
              <a:t> or </a:t>
            </a:r>
            <a:r>
              <a:rPr lang="en-US" u="sng" dirty="0" smtClean="0">
                <a:solidFill>
                  <a:srgbClr val="0070C0"/>
                </a:solidFill>
              </a:rPr>
              <a:t>osteoporosis</a:t>
            </a:r>
            <a:r>
              <a:rPr lang="en-US" dirty="0" smtClean="0">
                <a:solidFill>
                  <a:srgbClr val="0070C0"/>
                </a:solidFill>
              </a:rPr>
              <a:t> can be </a:t>
            </a:r>
            <a:r>
              <a:rPr lang="en-US" u="sng" dirty="0" smtClean="0">
                <a:solidFill>
                  <a:srgbClr val="0070C0"/>
                </a:solidFill>
              </a:rPr>
              <a:t>observed</a:t>
            </a:r>
            <a:r>
              <a:rPr lang="en-US" dirty="0" smtClean="0">
                <a:solidFill>
                  <a:srgbClr val="0070C0"/>
                </a:solidFill>
              </a:rPr>
              <a:t> </a:t>
            </a:r>
            <a:r>
              <a:rPr lang="en-US" u="sng" dirty="0" smtClean="0">
                <a:solidFill>
                  <a:srgbClr val="0070C0"/>
                </a:solidFill>
              </a:rPr>
              <a:t>without</a:t>
            </a:r>
            <a:r>
              <a:rPr lang="en-US" dirty="0" smtClean="0">
                <a:solidFill>
                  <a:srgbClr val="0070C0"/>
                </a:solidFill>
              </a:rPr>
              <a:t> further investigation of the </a:t>
            </a:r>
            <a:r>
              <a:rPr lang="en-US" u="sng" dirty="0" smtClean="0">
                <a:solidFill>
                  <a:srgbClr val="0070C0"/>
                </a:solidFill>
              </a:rPr>
              <a:t>etiology </a:t>
            </a:r>
            <a:r>
              <a:rPr lang="en-US" dirty="0" smtClean="0">
                <a:solidFill>
                  <a:srgbClr val="0070C0"/>
                </a:solidFill>
              </a:rPr>
              <a:t>of the subnormal TSH or treatment.</a:t>
            </a:r>
          </a:p>
          <a:p>
            <a:pPr>
              <a:buNone/>
            </a:pPr>
            <a:r>
              <a:rPr lang="en-US" dirty="0" smtClean="0"/>
              <a:t>   </a:t>
            </a:r>
            <a:r>
              <a:rPr lang="en-US" sz="2400" dirty="0" smtClean="0">
                <a:solidFill>
                  <a:srgbClr val="FF0000"/>
                </a:solidFill>
              </a:rPr>
              <a:t>Weak recommendation, low-quality evidence.</a:t>
            </a:r>
            <a:endParaRPr lang="en-US" sz="2400" dirty="0">
              <a:solidFill>
                <a:srgbClr val="FF0000"/>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2456" y="2487397"/>
            <a:ext cx="9101544" cy="25661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Diagnostic testing may be influenced by the choice of </a:t>
            </a:r>
            <a:r>
              <a:rPr lang="en-US" dirty="0" err="1" smtClean="0">
                <a:solidFill>
                  <a:srgbClr val="0070C0"/>
                </a:solidFill>
              </a:rPr>
              <a:t>therapy.For</a:t>
            </a:r>
            <a:r>
              <a:rPr lang="en-US" dirty="0" smtClean="0">
                <a:solidFill>
                  <a:srgbClr val="0070C0"/>
                </a:solidFill>
              </a:rPr>
              <a:t> example, measuring </a:t>
            </a:r>
            <a:r>
              <a:rPr lang="en-US" dirty="0" err="1" smtClean="0">
                <a:solidFill>
                  <a:srgbClr val="0070C0"/>
                </a:solidFill>
              </a:rPr>
              <a:t>TRAb</a:t>
            </a:r>
            <a:r>
              <a:rPr lang="en-US" dirty="0" smtClean="0">
                <a:solidFill>
                  <a:srgbClr val="0070C0"/>
                </a:solidFill>
              </a:rPr>
              <a:t> in a patient with GD who plans on taking </a:t>
            </a:r>
            <a:r>
              <a:rPr lang="en-US" dirty="0" err="1" smtClean="0">
                <a:solidFill>
                  <a:srgbClr val="0070C0"/>
                </a:solidFill>
              </a:rPr>
              <a:t>methimazole</a:t>
            </a:r>
            <a:r>
              <a:rPr lang="en-US" dirty="0" smtClean="0">
                <a:solidFill>
                  <a:srgbClr val="0070C0"/>
                </a:solidFill>
              </a:rPr>
              <a:t> (MMI) with the hope of achieving a remission will provide a </a:t>
            </a:r>
            <a:r>
              <a:rPr lang="en-US" u="sng" dirty="0" smtClean="0">
                <a:solidFill>
                  <a:srgbClr val="0070C0"/>
                </a:solidFill>
              </a:rPr>
              <a:t>baseline</a:t>
            </a:r>
          </a:p>
          <a:p>
            <a:pPr>
              <a:buNone/>
            </a:pPr>
            <a:r>
              <a:rPr lang="en-US" u="sng" dirty="0" smtClean="0">
                <a:solidFill>
                  <a:srgbClr val="0070C0"/>
                </a:solidFill>
              </a:rPr>
              <a:t>   measurement for disease activity.</a:t>
            </a:r>
          </a:p>
          <a:p>
            <a:pPr>
              <a:buNone/>
            </a:pPr>
            <a:r>
              <a:rPr lang="en-US" dirty="0" smtClean="0">
                <a:solidFill>
                  <a:srgbClr val="0070C0"/>
                </a:solidFill>
              </a:rPr>
              <a:t> Obtaining a RAIU in a patient who prefers RAI treatment will provide both </a:t>
            </a:r>
            <a:r>
              <a:rPr lang="en-US" u="sng" dirty="0" smtClean="0">
                <a:solidFill>
                  <a:srgbClr val="0070C0"/>
                </a:solidFill>
              </a:rPr>
              <a:t>diagnostic information and facilitate the calculation of the RAI dose.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goal of therapy for SH is to render the patient </a:t>
            </a:r>
            <a:r>
              <a:rPr lang="en-US" u="sng" dirty="0" err="1" smtClean="0"/>
              <a:t>euthyroid</a:t>
            </a:r>
            <a:r>
              <a:rPr lang="en-US" u="sng" dirty="0" smtClean="0"/>
              <a:t> with a normal TSH</a:t>
            </a:r>
            <a:r>
              <a:rPr lang="en-US" dirty="0" smtClean="0"/>
              <a:t>.</a:t>
            </a:r>
          </a:p>
          <a:p>
            <a:pPr>
              <a:buNone/>
            </a:pPr>
            <a:r>
              <a:rPr lang="en-US" dirty="0" smtClean="0"/>
              <a:t>   </a:t>
            </a:r>
            <a:r>
              <a:rPr lang="en-US" dirty="0" smtClean="0">
                <a:solidFill>
                  <a:srgbClr val="0070C0"/>
                </a:solidFill>
              </a:rPr>
              <a:t>Based on the </a:t>
            </a:r>
            <a:r>
              <a:rPr lang="en-US" u="sng" dirty="0" smtClean="0">
                <a:solidFill>
                  <a:srgbClr val="0070C0"/>
                </a:solidFill>
              </a:rPr>
              <a:t>original indication </a:t>
            </a:r>
            <a:r>
              <a:rPr lang="en-US" dirty="0" smtClean="0">
                <a:solidFill>
                  <a:srgbClr val="0070C0"/>
                </a:solidFill>
              </a:rPr>
              <a:t>for treatment, it is reasonable to follow </a:t>
            </a:r>
            <a:r>
              <a:rPr lang="en-US" u="sng" dirty="0" smtClean="0">
                <a:solidFill>
                  <a:srgbClr val="0070C0"/>
                </a:solidFill>
              </a:rPr>
              <a:t>hyperthyroid symptoms </a:t>
            </a:r>
            <a:r>
              <a:rPr lang="en-US" dirty="0" smtClean="0">
                <a:solidFill>
                  <a:srgbClr val="0070C0"/>
                </a:solidFill>
              </a:rPr>
              <a:t>or </a:t>
            </a:r>
            <a:r>
              <a:rPr lang="en-US" u="sng" dirty="0" smtClean="0">
                <a:solidFill>
                  <a:srgbClr val="0070C0"/>
                </a:solidFill>
              </a:rPr>
              <a:t>bone </a:t>
            </a:r>
            <a:r>
              <a:rPr lang="en-US" u="sng" dirty="0" err="1" smtClean="0">
                <a:solidFill>
                  <a:srgbClr val="0070C0"/>
                </a:solidFill>
              </a:rPr>
              <a:t>density</a:t>
            </a:r>
            <a:r>
              <a:rPr lang="en-US" dirty="0" err="1" smtClean="0">
                <a:solidFill>
                  <a:srgbClr val="0070C0"/>
                </a:solidFill>
              </a:rPr>
              <a:t>;otherwise</a:t>
            </a:r>
            <a:r>
              <a:rPr lang="en-US" dirty="0" smtClean="0">
                <a:solidFill>
                  <a:srgbClr val="0070C0"/>
                </a:solidFill>
              </a:rPr>
              <a:t>, the major end point is a </a:t>
            </a:r>
            <a:r>
              <a:rPr lang="en-US" u="sng" dirty="0" smtClean="0">
                <a:solidFill>
                  <a:srgbClr val="0070C0"/>
                </a:solidFill>
              </a:rPr>
              <a:t>TSH level </a:t>
            </a:r>
            <a:r>
              <a:rPr lang="en-US" dirty="0" smtClean="0">
                <a:solidFill>
                  <a:srgbClr val="0070C0"/>
                </a:solidFill>
              </a:rPr>
              <a:t>within the age-adjusted reference range.</a:t>
            </a:r>
          </a:p>
          <a:p>
            <a:pPr>
              <a:buNone/>
            </a:pP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Hyperthyroidism in pregnancy:</a:t>
            </a:r>
            <a:endParaRPr lang="en-US" dirty="0"/>
          </a:p>
        </p:txBody>
      </p:sp>
      <p:sp>
        <p:nvSpPr>
          <p:cNvPr id="3" name="Content Placeholder 2"/>
          <p:cNvSpPr>
            <a:spLocks noGrp="1"/>
          </p:cNvSpPr>
          <p:nvPr>
            <p:ph idx="1"/>
          </p:nvPr>
        </p:nvSpPr>
        <p:spPr/>
        <p:txBody>
          <a:bodyPr/>
          <a:lstStyle/>
          <a:p>
            <a:r>
              <a:rPr lang="en-US" dirty="0" smtClean="0"/>
              <a:t>Serum TSH levels may be below the </a:t>
            </a:r>
            <a:r>
              <a:rPr lang="en-US" dirty="0" err="1" smtClean="0"/>
              <a:t>nonpregnant</a:t>
            </a:r>
            <a:r>
              <a:rPr lang="en-US" dirty="0" smtClean="0"/>
              <a:t> reference range in the </a:t>
            </a:r>
            <a:r>
              <a:rPr lang="en-US" u="sng" dirty="0" smtClean="0"/>
              <a:t>first half</a:t>
            </a:r>
          </a:p>
          <a:p>
            <a:pPr>
              <a:buNone/>
            </a:pPr>
            <a:r>
              <a:rPr lang="en-US" dirty="0" smtClean="0"/>
              <a:t>   of a normal-term pregnancy, </a:t>
            </a:r>
            <a:r>
              <a:rPr lang="en-US" dirty="0" smtClean="0">
                <a:solidFill>
                  <a:srgbClr val="0070C0"/>
                </a:solidFill>
              </a:rPr>
              <a:t>and especially so in gestational </a:t>
            </a:r>
            <a:r>
              <a:rPr lang="en-US" u="sng" dirty="0" smtClean="0">
                <a:solidFill>
                  <a:srgbClr val="0070C0"/>
                </a:solidFill>
              </a:rPr>
              <a:t>weeks 9–13</a:t>
            </a:r>
            <a:r>
              <a:rPr lang="en-US" dirty="0" smtClean="0">
                <a:solidFill>
                  <a:srgbClr val="0070C0"/>
                </a:solidFill>
              </a:rPr>
              <a:t>, during which a subset of pregnant women may develop a </a:t>
            </a:r>
            <a:r>
              <a:rPr lang="en-US" u="sng" dirty="0" smtClean="0">
                <a:solidFill>
                  <a:srgbClr val="0070C0"/>
                </a:solidFill>
              </a:rPr>
              <a:t>suppressed serum TSH</a:t>
            </a:r>
            <a:r>
              <a:rPr lang="en-US" dirty="0" smtClean="0">
                <a:solidFill>
                  <a:srgbClr val="0070C0"/>
                </a:solidFill>
              </a:rPr>
              <a: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one longitudinal study, the </a:t>
            </a:r>
            <a:r>
              <a:rPr lang="en-US" u="sng" dirty="0" smtClean="0">
                <a:solidFill>
                  <a:srgbClr val="0070C0"/>
                </a:solidFill>
              </a:rPr>
              <a:t>increase in T4 and T3</a:t>
            </a:r>
            <a:r>
              <a:rPr lang="en-US" dirty="0" smtClean="0">
                <a:solidFill>
                  <a:srgbClr val="0070C0"/>
                </a:solidFill>
              </a:rPr>
              <a:t> reference ranges were observed</a:t>
            </a:r>
          </a:p>
          <a:p>
            <a:pPr>
              <a:buNone/>
            </a:pPr>
            <a:r>
              <a:rPr lang="en-US" dirty="0" smtClean="0">
                <a:solidFill>
                  <a:srgbClr val="0070C0"/>
                </a:solidFill>
              </a:rPr>
              <a:t>   to occur at a </a:t>
            </a:r>
            <a:r>
              <a:rPr lang="en-US" u="sng" dirty="0" smtClean="0">
                <a:solidFill>
                  <a:srgbClr val="0070C0"/>
                </a:solidFill>
              </a:rPr>
              <a:t>rate of 5% </a:t>
            </a:r>
            <a:r>
              <a:rPr lang="en-US" dirty="0" smtClean="0">
                <a:solidFill>
                  <a:srgbClr val="0070C0"/>
                </a:solidFill>
              </a:rPr>
              <a:t>of </a:t>
            </a:r>
            <a:r>
              <a:rPr lang="en-US" dirty="0" err="1" smtClean="0">
                <a:solidFill>
                  <a:srgbClr val="0070C0"/>
                </a:solidFill>
              </a:rPr>
              <a:t>nonpregnant</a:t>
            </a:r>
            <a:r>
              <a:rPr lang="en-US" dirty="0" smtClean="0">
                <a:solidFill>
                  <a:srgbClr val="0070C0"/>
                </a:solidFill>
              </a:rPr>
              <a:t> values </a:t>
            </a:r>
            <a:r>
              <a:rPr lang="en-US" u="sng" dirty="0" smtClean="0">
                <a:solidFill>
                  <a:srgbClr val="0070C0"/>
                </a:solidFill>
              </a:rPr>
              <a:t>per week over the 10-week </a:t>
            </a:r>
            <a:r>
              <a:rPr lang="en-US" dirty="0" smtClean="0">
                <a:solidFill>
                  <a:srgbClr val="0070C0"/>
                </a:solidFill>
              </a:rPr>
              <a:t>period of gestation </a:t>
            </a:r>
            <a:r>
              <a:rPr lang="en-US" u="sng" dirty="0" smtClean="0">
                <a:solidFill>
                  <a:srgbClr val="0070C0"/>
                </a:solidFill>
              </a:rPr>
              <a:t>weeks 7–16</a:t>
            </a:r>
            <a:r>
              <a:rPr lang="en-US" dirty="0" smtClean="0">
                <a:solidFill>
                  <a:srgbClr val="0070C0"/>
                </a:solidFill>
              </a:rPr>
              <a:t>.</a:t>
            </a:r>
          </a:p>
          <a:p>
            <a:pPr>
              <a:buNone/>
            </a:pPr>
            <a:r>
              <a:rPr lang="en-US" dirty="0" smtClean="0">
                <a:solidFill>
                  <a:srgbClr val="0070C0"/>
                </a:solidFill>
              </a:rPr>
              <a:t>   After this </a:t>
            </a:r>
            <a:r>
              <a:rPr lang="en-US" u="sng" dirty="0" smtClean="0">
                <a:solidFill>
                  <a:srgbClr val="0070C0"/>
                </a:solidFill>
              </a:rPr>
              <a:t>50% increase</a:t>
            </a:r>
            <a:r>
              <a:rPr lang="en-US" dirty="0" smtClean="0">
                <a:solidFill>
                  <a:srgbClr val="0070C0"/>
                </a:solidFill>
              </a:rPr>
              <a:t>, total T4 and T3 values </a:t>
            </a:r>
            <a:r>
              <a:rPr lang="en-US" u="sng" dirty="0" smtClean="0">
                <a:solidFill>
                  <a:srgbClr val="0070C0"/>
                </a:solidFill>
              </a:rPr>
              <a:t>remain stable</a:t>
            </a:r>
            <a:r>
              <a:rPr lang="en-US" dirty="0" smtClean="0">
                <a:solidFill>
                  <a:srgbClr val="0070C0"/>
                </a:solidFill>
              </a:rPr>
              <a:t> with reference range limits </a:t>
            </a:r>
            <a:r>
              <a:rPr lang="en-US" u="sng" dirty="0" smtClean="0">
                <a:solidFill>
                  <a:srgbClr val="0070C0"/>
                </a:solidFill>
              </a:rPr>
              <a:t>1.5 times above </a:t>
            </a:r>
            <a:r>
              <a:rPr lang="en-US" u="sng" dirty="0" err="1" smtClean="0">
                <a:solidFill>
                  <a:srgbClr val="0070C0"/>
                </a:solidFill>
              </a:rPr>
              <a:t>nonpregnancy</a:t>
            </a:r>
            <a:endParaRPr lang="en-US" u="sng" dirty="0" smtClean="0">
              <a:solidFill>
                <a:srgbClr val="0070C0"/>
              </a:solidFill>
            </a:endParaRPr>
          </a:p>
          <a:p>
            <a:pPr>
              <a:buNone/>
            </a:pPr>
            <a:r>
              <a:rPr lang="en-US" dirty="0" smtClean="0">
                <a:solidFill>
                  <a:srgbClr val="0070C0"/>
                </a:solidFill>
              </a:rPr>
              <a:t>   ranges over the </a:t>
            </a:r>
            <a:r>
              <a:rPr lang="en-US" u="sng" dirty="0" smtClean="0">
                <a:solidFill>
                  <a:srgbClr val="0070C0"/>
                </a:solidFill>
              </a:rPr>
              <a:t>remaining weeks </a:t>
            </a:r>
            <a:r>
              <a:rPr lang="en-US" dirty="0" smtClean="0">
                <a:solidFill>
                  <a:srgbClr val="0070C0"/>
                </a:solidFill>
              </a:rPr>
              <a:t>of pregnancy.</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Total T4 and T3 values may be combined with a </a:t>
            </a:r>
            <a:r>
              <a:rPr lang="en-US" u="sng" dirty="0" smtClean="0"/>
              <a:t>T3 uptake test </a:t>
            </a:r>
            <a:r>
              <a:rPr lang="en-US" dirty="0" smtClean="0"/>
              <a:t>or measurements of </a:t>
            </a:r>
            <a:r>
              <a:rPr lang="en-US" u="sng" dirty="0" smtClean="0"/>
              <a:t>TBG</a:t>
            </a:r>
            <a:r>
              <a:rPr lang="en-US" dirty="0" smtClean="0"/>
              <a:t> to adjust for pregnancy-associated variations in TBG. Such ‘‘free T4 index’’ or ‘‘TBG-adjusted</a:t>
            </a:r>
          </a:p>
          <a:p>
            <a:pPr>
              <a:buNone/>
            </a:pPr>
            <a:r>
              <a:rPr lang="en-US" dirty="0" smtClean="0"/>
              <a:t>   T4’’ values may be useful for diagnosing hyperthyroidism in pregnancy;</a:t>
            </a:r>
          </a:p>
          <a:p>
            <a:pPr>
              <a:buNone/>
            </a:pPr>
            <a:r>
              <a:rPr lang="en-US" dirty="0" smtClean="0"/>
              <a:t>   </a:t>
            </a:r>
            <a:r>
              <a:rPr lang="en-US" dirty="0" smtClean="0">
                <a:solidFill>
                  <a:srgbClr val="0070C0"/>
                </a:solidFill>
              </a:rPr>
              <a:t>In the absence of these, consideration should be given to utilizing </a:t>
            </a:r>
            <a:r>
              <a:rPr lang="en-US" u="sng" dirty="0" smtClean="0">
                <a:solidFill>
                  <a:srgbClr val="0070C0"/>
                </a:solidFill>
              </a:rPr>
              <a:t>total T4 and T3 levels </a:t>
            </a:r>
            <a:r>
              <a:rPr lang="en-US" dirty="0" smtClean="0">
                <a:solidFill>
                  <a:srgbClr val="0070C0"/>
                </a:solidFill>
              </a:rPr>
              <a:t>and multiply the </a:t>
            </a:r>
            <a:r>
              <a:rPr lang="en-US" dirty="0" err="1" smtClean="0">
                <a:solidFill>
                  <a:srgbClr val="0070C0"/>
                </a:solidFill>
              </a:rPr>
              <a:t>nonpregnancy</a:t>
            </a:r>
            <a:r>
              <a:rPr lang="en-US" dirty="0" smtClean="0">
                <a:solidFill>
                  <a:srgbClr val="0070C0"/>
                </a:solidFill>
              </a:rPr>
              <a:t> reference range by 1.5 </a:t>
            </a:r>
            <a:r>
              <a:rPr lang="en-US" u="sng" dirty="0" smtClean="0">
                <a:solidFill>
                  <a:srgbClr val="0070C0"/>
                </a:solidFill>
              </a:rPr>
              <a:t>after week 16</a:t>
            </a:r>
            <a:r>
              <a:rPr lang="en-US" dirty="0" smtClean="0">
                <a:solidFill>
                  <a:srgbClr val="0070C0"/>
                </a:solidFill>
              </a:rPr>
              <a:t>, as previously discussed.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Excluding patients with </a:t>
            </a:r>
            <a:r>
              <a:rPr lang="en-US" u="sng" dirty="0" smtClean="0">
                <a:solidFill>
                  <a:srgbClr val="0070C0"/>
                </a:solidFill>
              </a:rPr>
              <a:t>TSH suppression or gestational </a:t>
            </a:r>
            <a:r>
              <a:rPr lang="en-US" u="sng" dirty="0" err="1" smtClean="0">
                <a:solidFill>
                  <a:srgbClr val="0070C0"/>
                </a:solidFill>
              </a:rPr>
              <a:t>thyrotoxicosis</a:t>
            </a:r>
            <a:r>
              <a:rPr lang="en-US" dirty="0" smtClean="0">
                <a:solidFill>
                  <a:srgbClr val="0070C0"/>
                </a:solidFill>
              </a:rPr>
              <a:t> during the </a:t>
            </a:r>
            <a:r>
              <a:rPr lang="en-US" u="sng" dirty="0" smtClean="0">
                <a:solidFill>
                  <a:srgbClr val="0070C0"/>
                </a:solidFill>
              </a:rPr>
              <a:t>first</a:t>
            </a:r>
            <a:r>
              <a:rPr lang="en-US" dirty="0" smtClean="0">
                <a:solidFill>
                  <a:srgbClr val="0070C0"/>
                </a:solidFill>
              </a:rPr>
              <a:t> trimester, </a:t>
            </a:r>
            <a:r>
              <a:rPr lang="en-US" u="sng" dirty="0" smtClean="0">
                <a:solidFill>
                  <a:srgbClr val="0070C0"/>
                </a:solidFill>
              </a:rPr>
              <a:t>GD is the most common cause </a:t>
            </a:r>
            <a:r>
              <a:rPr lang="en-US" dirty="0" smtClean="0">
                <a:solidFill>
                  <a:srgbClr val="0070C0"/>
                </a:solidFill>
              </a:rPr>
              <a:t>of hyperthyroidism during pregnancy.</a:t>
            </a:r>
          </a:p>
          <a:p>
            <a:pPr>
              <a:buNone/>
            </a:pPr>
            <a:r>
              <a:rPr lang="en-US" dirty="0" smtClean="0">
                <a:solidFill>
                  <a:srgbClr val="0070C0"/>
                </a:solidFill>
              </a:rPr>
              <a:t>   </a:t>
            </a:r>
            <a:r>
              <a:rPr lang="en-US" u="sng" dirty="0" smtClean="0">
                <a:solidFill>
                  <a:srgbClr val="0070C0"/>
                </a:solidFill>
              </a:rPr>
              <a:t>nodular thyroid disease </a:t>
            </a:r>
            <a:r>
              <a:rPr lang="en-US" dirty="0" smtClean="0">
                <a:solidFill>
                  <a:srgbClr val="0070C0"/>
                </a:solidFill>
              </a:rPr>
              <a:t>is less common. Hyperthyroidism caused by a </a:t>
            </a:r>
            <a:r>
              <a:rPr lang="en-US" dirty="0" err="1" smtClean="0">
                <a:solidFill>
                  <a:srgbClr val="0070C0"/>
                </a:solidFill>
              </a:rPr>
              <a:t>hCG</a:t>
            </a:r>
            <a:r>
              <a:rPr lang="en-US" dirty="0" smtClean="0">
                <a:solidFill>
                  <a:srgbClr val="0070C0"/>
                </a:solidFill>
              </a:rPr>
              <a:t>-producing </a:t>
            </a:r>
            <a:r>
              <a:rPr lang="en-US" u="sng" dirty="0" smtClean="0">
                <a:solidFill>
                  <a:srgbClr val="0070C0"/>
                </a:solidFill>
              </a:rPr>
              <a:t>molar</a:t>
            </a:r>
            <a:r>
              <a:rPr lang="en-US" dirty="0" smtClean="0">
                <a:solidFill>
                  <a:srgbClr val="0070C0"/>
                </a:solidFill>
              </a:rPr>
              <a:t> pregnancy or a </a:t>
            </a:r>
            <a:r>
              <a:rPr lang="en-US" u="sng" dirty="0" err="1" smtClean="0">
                <a:solidFill>
                  <a:srgbClr val="0070C0"/>
                </a:solidFill>
              </a:rPr>
              <a:t>choriocarcinoma</a:t>
            </a:r>
            <a:endParaRPr lang="en-US" u="sng" dirty="0" smtClean="0">
              <a:solidFill>
                <a:srgbClr val="0070C0"/>
              </a:solidFill>
            </a:endParaRPr>
          </a:p>
          <a:p>
            <a:pPr>
              <a:buNone/>
            </a:pPr>
            <a:r>
              <a:rPr lang="en-US" dirty="0" smtClean="0">
                <a:solidFill>
                  <a:srgbClr val="0070C0"/>
                </a:solidFill>
              </a:rPr>
              <a:t>   presents with a </a:t>
            </a:r>
            <a:r>
              <a:rPr lang="en-US" u="sng" dirty="0" smtClean="0">
                <a:solidFill>
                  <a:srgbClr val="0070C0"/>
                </a:solidFill>
              </a:rPr>
              <a:t>diffuse hyperactive thyroid similar to GD</a:t>
            </a:r>
            <a:r>
              <a:rPr lang="en-US" dirty="0" smtClean="0">
                <a:solidFill>
                  <a:srgbClr val="0070C0"/>
                </a:solidFill>
              </a:rPr>
              <a:t>, but </a:t>
            </a:r>
            <a:r>
              <a:rPr lang="en-US" u="sng" dirty="0" smtClean="0">
                <a:solidFill>
                  <a:srgbClr val="0070C0"/>
                </a:solidFill>
              </a:rPr>
              <a:t>without eye signs </a:t>
            </a:r>
            <a:r>
              <a:rPr lang="en-US" dirty="0" smtClean="0">
                <a:solidFill>
                  <a:srgbClr val="0070C0"/>
                </a:solidFill>
              </a:rPr>
              <a:t>and </a:t>
            </a:r>
            <a:r>
              <a:rPr lang="en-US" u="sng" dirty="0" smtClean="0">
                <a:solidFill>
                  <a:srgbClr val="0070C0"/>
                </a:solidFill>
              </a:rPr>
              <a:t>without </a:t>
            </a:r>
            <a:r>
              <a:rPr lang="en-US" u="sng" dirty="0" err="1" smtClean="0">
                <a:solidFill>
                  <a:srgbClr val="0070C0"/>
                </a:solidFill>
              </a:rPr>
              <a:t>TRAb</a:t>
            </a:r>
            <a:r>
              <a:rPr lang="en-US" u="sng" dirty="0" smtClean="0">
                <a:solidFill>
                  <a:srgbClr val="0070C0"/>
                </a:solidFill>
              </a:rPr>
              <a:t> </a:t>
            </a:r>
            <a:r>
              <a:rPr lang="en-US" dirty="0" smtClean="0">
                <a:solidFill>
                  <a:srgbClr val="0070C0"/>
                </a:solidFill>
              </a:rPr>
              <a:t>being detectable in serum.</a:t>
            </a:r>
            <a:endParaRPr lang="en-US" dirty="0">
              <a:solidFill>
                <a:srgbClr val="0070C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There is no evidence that treatment of </a:t>
            </a:r>
            <a:r>
              <a:rPr lang="en-US" u="sng" dirty="0" smtClean="0"/>
              <a:t>gestational hyperthyroidism </a:t>
            </a:r>
            <a:r>
              <a:rPr lang="en-US" dirty="0" smtClean="0"/>
              <a:t>with ATDs is beneficial, and use of ATD in early pregnancy has been associated with an increase in risk of birth defects. In these patients, </a:t>
            </a:r>
            <a:r>
              <a:rPr lang="en-US" u="sng" dirty="0" smtClean="0"/>
              <a:t>physical examination</a:t>
            </a:r>
            <a:r>
              <a:rPr lang="en-US" dirty="0" smtClean="0"/>
              <a:t> and </a:t>
            </a:r>
            <a:r>
              <a:rPr lang="en-US" u="sng" dirty="0" smtClean="0"/>
              <a:t>repeat thyroid function </a:t>
            </a:r>
            <a:r>
              <a:rPr lang="en-US" dirty="0" smtClean="0"/>
              <a:t>tests at intervals of </a:t>
            </a:r>
            <a:r>
              <a:rPr lang="en-US" u="sng" dirty="0" smtClean="0"/>
              <a:t>3–4 weeks </a:t>
            </a:r>
            <a:r>
              <a:rPr lang="en-US" dirty="0" smtClean="0"/>
              <a:t>is recommended. </a:t>
            </a:r>
            <a:r>
              <a:rPr lang="en-US" dirty="0" smtClean="0">
                <a:solidFill>
                  <a:srgbClr val="0070C0"/>
                </a:solidFill>
              </a:rPr>
              <a:t>In the case of very </a:t>
            </a:r>
            <a:r>
              <a:rPr lang="en-US" u="sng" dirty="0" smtClean="0">
                <a:solidFill>
                  <a:srgbClr val="0070C0"/>
                </a:solidFill>
              </a:rPr>
              <a:t>symptomatic disease</a:t>
            </a:r>
            <a:r>
              <a:rPr lang="en-US" dirty="0" smtClean="0">
                <a:solidFill>
                  <a:srgbClr val="0070C0"/>
                </a:solidFill>
              </a:rPr>
              <a:t>, a trial of </a:t>
            </a:r>
            <a:r>
              <a:rPr lang="en-US" u="sng" dirty="0" smtClean="0">
                <a:solidFill>
                  <a:srgbClr val="0070C0"/>
                </a:solidFill>
              </a:rPr>
              <a:t>b-blocker</a:t>
            </a:r>
            <a:r>
              <a:rPr lang="en-US" dirty="0" smtClean="0">
                <a:solidFill>
                  <a:srgbClr val="0070C0"/>
                </a:solidFill>
              </a:rPr>
              <a:t> therapy [</a:t>
            </a:r>
            <a:r>
              <a:rPr lang="en-US" u="sng" dirty="0" err="1" smtClean="0">
                <a:solidFill>
                  <a:srgbClr val="0070C0"/>
                </a:solidFill>
              </a:rPr>
              <a:t>propranolol</a:t>
            </a:r>
            <a:r>
              <a:rPr lang="en-US" u="sng" dirty="0" smtClean="0">
                <a:solidFill>
                  <a:srgbClr val="0070C0"/>
                </a:solidFill>
              </a:rPr>
              <a:t> or </a:t>
            </a:r>
            <a:r>
              <a:rPr lang="en-US" u="sng" dirty="0" err="1" smtClean="0">
                <a:solidFill>
                  <a:srgbClr val="0070C0"/>
                </a:solidFill>
              </a:rPr>
              <a:t>metroprolol</a:t>
            </a:r>
            <a:r>
              <a:rPr lang="en-US" dirty="0" err="1" smtClean="0">
                <a:solidFill>
                  <a:srgbClr val="0070C0"/>
                </a:solidFill>
              </a:rPr>
              <a:t>,but</a:t>
            </a:r>
            <a:r>
              <a:rPr lang="en-US" dirty="0" smtClean="0">
                <a:solidFill>
                  <a:srgbClr val="0070C0"/>
                </a:solidFill>
              </a:rPr>
              <a:t> </a:t>
            </a:r>
            <a:r>
              <a:rPr lang="en-US" u="sng" dirty="0" smtClean="0">
                <a:solidFill>
                  <a:srgbClr val="0070C0"/>
                </a:solidFill>
              </a:rPr>
              <a:t>not</a:t>
            </a:r>
            <a:r>
              <a:rPr lang="en-US" dirty="0" smtClean="0">
                <a:solidFill>
                  <a:srgbClr val="0070C0"/>
                </a:solidFill>
              </a:rPr>
              <a:t> </a:t>
            </a:r>
            <a:r>
              <a:rPr lang="en-US" dirty="0" err="1" smtClean="0">
                <a:solidFill>
                  <a:srgbClr val="0070C0"/>
                </a:solidFill>
              </a:rPr>
              <a:t>atenolol</a:t>
            </a:r>
            <a:r>
              <a:rPr lang="en-US" dirty="0" smtClean="0">
                <a:solidFill>
                  <a:srgbClr val="0070C0"/>
                </a:solidFill>
              </a:rPr>
              <a:t>] for this transient disorder may be considered.</a:t>
            </a:r>
            <a:endParaRPr lang="en-US" dirty="0">
              <a:solidFill>
                <a:srgbClr val="0070C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ATDs have much the same effect on thyroid function in pregnant as in </a:t>
            </a:r>
            <a:r>
              <a:rPr lang="en-US" dirty="0" err="1" smtClean="0"/>
              <a:t>nonpregnant</a:t>
            </a:r>
            <a:r>
              <a:rPr lang="en-US" dirty="0" smtClean="0"/>
              <a:t> women. Both </a:t>
            </a:r>
            <a:r>
              <a:rPr lang="en-US" u="sng" dirty="0" smtClean="0"/>
              <a:t>ATDs and </a:t>
            </a:r>
            <a:r>
              <a:rPr lang="en-US" u="sng" dirty="0" err="1" smtClean="0"/>
              <a:t>TRAb</a:t>
            </a:r>
            <a:r>
              <a:rPr lang="en-US" u="sng" dirty="0" smtClean="0"/>
              <a:t> pass </a:t>
            </a:r>
            <a:r>
              <a:rPr lang="en-US" dirty="0" smtClean="0"/>
              <a:t>through the placenta and can </a:t>
            </a:r>
            <a:r>
              <a:rPr lang="en-US" u="sng" dirty="0" smtClean="0"/>
              <a:t>affect the fetal </a:t>
            </a:r>
            <a:r>
              <a:rPr lang="en-US" dirty="0" smtClean="0"/>
              <a:t>thyroid.</a:t>
            </a:r>
          </a:p>
          <a:p>
            <a:r>
              <a:rPr lang="en-US" dirty="0" smtClean="0"/>
              <a:t>However, </a:t>
            </a:r>
            <a:r>
              <a:rPr lang="en-US" u="sng" dirty="0" smtClean="0"/>
              <a:t>T4 and T3 </a:t>
            </a:r>
            <a:r>
              <a:rPr lang="en-US" dirty="0" smtClean="0"/>
              <a:t>cross the placenta only in limited amounts because of </a:t>
            </a:r>
            <a:r>
              <a:rPr lang="en-US" u="sng" dirty="0" smtClean="0"/>
              <a:t>degradation</a:t>
            </a:r>
            <a:r>
              <a:rPr lang="en-US" dirty="0" smtClean="0"/>
              <a:t> by high </a:t>
            </a:r>
            <a:r>
              <a:rPr lang="en-US" u="sng" dirty="0" err="1" smtClean="0"/>
              <a:t>deiodinase</a:t>
            </a:r>
            <a:r>
              <a:rPr lang="en-US" u="sng" dirty="0" smtClean="0"/>
              <a:t> type 3</a:t>
            </a:r>
            <a:r>
              <a:rPr lang="en-US" dirty="0" smtClean="0"/>
              <a:t> activities in</a:t>
            </a:r>
          </a:p>
          <a:p>
            <a:pPr>
              <a:buNone/>
            </a:pPr>
            <a:r>
              <a:rPr lang="en-US" dirty="0" smtClean="0"/>
              <a:t>   the placenta.</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PTU generally has been preferred in pregnancy because of concerns about well-documented </a:t>
            </a:r>
            <a:r>
              <a:rPr lang="en-US" u="sng" dirty="0" err="1" smtClean="0"/>
              <a:t>teratogenicity</a:t>
            </a:r>
            <a:r>
              <a:rPr lang="en-US" dirty="0" smtClean="0"/>
              <a:t> associated with </a:t>
            </a:r>
            <a:r>
              <a:rPr lang="en-US" u="sng" dirty="0" smtClean="0"/>
              <a:t>MMI</a:t>
            </a:r>
            <a:r>
              <a:rPr lang="en-US" dirty="0" smtClean="0"/>
              <a:t>. </a:t>
            </a:r>
          </a:p>
          <a:p>
            <a:r>
              <a:rPr lang="en-US" dirty="0" smtClean="0">
                <a:solidFill>
                  <a:srgbClr val="0070C0"/>
                </a:solidFill>
              </a:rPr>
              <a:t>Defects that may be observed in </a:t>
            </a:r>
            <a:r>
              <a:rPr lang="en-US" u="sng" dirty="0" smtClean="0">
                <a:solidFill>
                  <a:srgbClr val="0070C0"/>
                </a:solidFill>
              </a:rPr>
              <a:t>2%–4% </a:t>
            </a:r>
            <a:r>
              <a:rPr lang="en-US" dirty="0" smtClean="0">
                <a:solidFill>
                  <a:srgbClr val="0070C0"/>
                </a:solidFill>
              </a:rPr>
              <a:t>of exposed children have included </a:t>
            </a:r>
            <a:r>
              <a:rPr lang="en-US" u="sng" dirty="0" err="1" smtClean="0">
                <a:solidFill>
                  <a:srgbClr val="0070C0"/>
                </a:solidFill>
              </a:rPr>
              <a:t>aplasia</a:t>
            </a:r>
            <a:r>
              <a:rPr lang="en-US" u="sng" dirty="0" smtClean="0">
                <a:solidFill>
                  <a:srgbClr val="0070C0"/>
                </a:solidFill>
              </a:rPr>
              <a:t> cutis</a:t>
            </a:r>
            <a:r>
              <a:rPr lang="en-US" dirty="0" smtClean="0">
                <a:solidFill>
                  <a:srgbClr val="0070C0"/>
                </a:solidFill>
              </a:rPr>
              <a:t>; </a:t>
            </a:r>
            <a:r>
              <a:rPr lang="en-US" u="sng" dirty="0" err="1" smtClean="0">
                <a:solidFill>
                  <a:srgbClr val="0070C0"/>
                </a:solidFill>
              </a:rPr>
              <a:t>choanal</a:t>
            </a:r>
            <a:r>
              <a:rPr lang="en-US" u="sng" dirty="0" smtClean="0">
                <a:solidFill>
                  <a:srgbClr val="0070C0"/>
                </a:solidFill>
              </a:rPr>
              <a:t> </a:t>
            </a:r>
            <a:r>
              <a:rPr lang="en-US" u="sng" dirty="0" err="1" smtClean="0">
                <a:solidFill>
                  <a:srgbClr val="0070C0"/>
                </a:solidFill>
              </a:rPr>
              <a:t>atresia</a:t>
            </a:r>
            <a:r>
              <a:rPr lang="en-US" dirty="0" smtClean="0">
                <a:solidFill>
                  <a:srgbClr val="0070C0"/>
                </a:solidFill>
              </a:rPr>
              <a:t>, </a:t>
            </a:r>
            <a:r>
              <a:rPr lang="en-US" u="sng" dirty="0" smtClean="0">
                <a:solidFill>
                  <a:srgbClr val="0070C0"/>
                </a:solidFill>
              </a:rPr>
              <a:t>esophageal</a:t>
            </a:r>
            <a:r>
              <a:rPr lang="en-US" dirty="0" smtClean="0">
                <a:solidFill>
                  <a:srgbClr val="0070C0"/>
                </a:solidFill>
              </a:rPr>
              <a:t>, and other</a:t>
            </a:r>
          </a:p>
          <a:p>
            <a:pPr>
              <a:buNone/>
            </a:pPr>
            <a:r>
              <a:rPr lang="en-US" dirty="0" smtClean="0">
                <a:solidFill>
                  <a:srgbClr val="0070C0"/>
                </a:solidFill>
              </a:rPr>
              <a:t>   types of </a:t>
            </a:r>
            <a:r>
              <a:rPr lang="en-US" u="sng" dirty="0" smtClean="0">
                <a:solidFill>
                  <a:srgbClr val="0070C0"/>
                </a:solidFill>
              </a:rPr>
              <a:t>gut </a:t>
            </a:r>
            <a:r>
              <a:rPr lang="en-US" u="sng" dirty="0" err="1" smtClean="0">
                <a:solidFill>
                  <a:srgbClr val="0070C0"/>
                </a:solidFill>
              </a:rPr>
              <a:t>atresias</a:t>
            </a:r>
            <a:r>
              <a:rPr lang="en-US" dirty="0" smtClean="0">
                <a:solidFill>
                  <a:srgbClr val="0070C0"/>
                </a:solidFill>
              </a:rPr>
              <a:t>; </a:t>
            </a:r>
            <a:r>
              <a:rPr lang="en-US" u="sng" dirty="0" smtClean="0">
                <a:solidFill>
                  <a:srgbClr val="0070C0"/>
                </a:solidFill>
              </a:rPr>
              <a:t>abdominal wall abnormalities</a:t>
            </a:r>
            <a:r>
              <a:rPr lang="en-US" dirty="0" smtClean="0">
                <a:solidFill>
                  <a:srgbClr val="0070C0"/>
                </a:solidFill>
              </a:rPr>
              <a:t> including </a:t>
            </a:r>
            <a:r>
              <a:rPr lang="en-US" dirty="0" err="1" smtClean="0">
                <a:solidFill>
                  <a:srgbClr val="0070C0"/>
                </a:solidFill>
              </a:rPr>
              <a:t>omphalocale</a:t>
            </a:r>
            <a:r>
              <a:rPr lang="en-US" dirty="0" smtClean="0">
                <a:solidFill>
                  <a:srgbClr val="0070C0"/>
                </a:solidFill>
              </a:rPr>
              <a:t>; and </a:t>
            </a:r>
            <a:r>
              <a:rPr lang="en-US" u="sng" dirty="0" smtClean="0">
                <a:solidFill>
                  <a:srgbClr val="0070C0"/>
                </a:solidFill>
              </a:rPr>
              <a:t>eye</a:t>
            </a:r>
            <a:r>
              <a:rPr lang="en-US" dirty="0" smtClean="0">
                <a:solidFill>
                  <a:srgbClr val="0070C0"/>
                </a:solidFill>
              </a:rPr>
              <a:t>, </a:t>
            </a:r>
            <a:r>
              <a:rPr lang="en-US" u="sng" dirty="0" smtClean="0">
                <a:solidFill>
                  <a:srgbClr val="0070C0"/>
                </a:solidFill>
              </a:rPr>
              <a:t>heart</a:t>
            </a:r>
            <a:r>
              <a:rPr lang="en-US" dirty="0" smtClean="0">
                <a:solidFill>
                  <a:srgbClr val="0070C0"/>
                </a:solidFill>
              </a:rPr>
              <a:t>, and </a:t>
            </a:r>
            <a:r>
              <a:rPr lang="en-US" u="sng" dirty="0" smtClean="0">
                <a:solidFill>
                  <a:srgbClr val="0070C0"/>
                </a:solidFill>
              </a:rPr>
              <a:t>urinary tract </a:t>
            </a:r>
            <a:r>
              <a:rPr lang="en-US" dirty="0" smtClean="0">
                <a:solidFill>
                  <a:srgbClr val="0070C0"/>
                </a:solidFill>
              </a:rPr>
              <a:t>malformations</a:t>
            </a:r>
            <a:r>
              <a:rPr lang="en-US" dirty="0" smtClean="0"/>
              <a:t>.</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Recently, an increase in the rate of birth defects (2.3% above the background rate) was also observed after PTU exposure in </a:t>
            </a:r>
            <a:r>
              <a:rPr lang="en-US" u="sng" dirty="0" smtClean="0">
                <a:solidFill>
                  <a:srgbClr val="0070C0"/>
                </a:solidFill>
              </a:rPr>
              <a:t>early pregnancy</a:t>
            </a:r>
            <a:r>
              <a:rPr lang="en-US" dirty="0" smtClean="0">
                <a:solidFill>
                  <a:srgbClr val="0070C0"/>
                </a:solidFill>
              </a:rPr>
              <a:t>, but these defects tended to</a:t>
            </a:r>
          </a:p>
          <a:p>
            <a:pPr>
              <a:buNone/>
            </a:pPr>
            <a:r>
              <a:rPr lang="en-US" dirty="0" smtClean="0">
                <a:solidFill>
                  <a:srgbClr val="0070C0"/>
                </a:solidFill>
              </a:rPr>
              <a:t>   be </a:t>
            </a:r>
            <a:r>
              <a:rPr lang="en-US" u="sng" dirty="0" smtClean="0">
                <a:solidFill>
                  <a:srgbClr val="0070C0"/>
                </a:solidFill>
              </a:rPr>
              <a:t>less severe than with MMI </a:t>
            </a:r>
            <a:r>
              <a:rPr lang="en-US" dirty="0" smtClean="0">
                <a:solidFill>
                  <a:srgbClr val="0070C0"/>
                </a:solidFill>
              </a:rPr>
              <a:t>and included </a:t>
            </a:r>
            <a:r>
              <a:rPr lang="en-US" u="sng" dirty="0" err="1" smtClean="0">
                <a:solidFill>
                  <a:srgbClr val="0070C0"/>
                </a:solidFill>
              </a:rPr>
              <a:t>preauricular</a:t>
            </a:r>
            <a:r>
              <a:rPr lang="en-US" u="sng" dirty="0" smtClean="0">
                <a:solidFill>
                  <a:srgbClr val="0070C0"/>
                </a:solidFill>
              </a:rPr>
              <a:t> sinuses </a:t>
            </a:r>
            <a:r>
              <a:rPr lang="en-US" dirty="0" smtClean="0">
                <a:solidFill>
                  <a:srgbClr val="0070C0"/>
                </a:solidFill>
              </a:rPr>
              <a:t>and cysts and </a:t>
            </a:r>
            <a:r>
              <a:rPr lang="en-US" u="sng" dirty="0" smtClean="0">
                <a:solidFill>
                  <a:srgbClr val="0070C0"/>
                </a:solidFill>
              </a:rPr>
              <a:t>urinary tract abnormalities.</a:t>
            </a:r>
            <a:endParaRPr lang="en-US" u="sng" dirty="0">
              <a:solidFill>
                <a:srgbClr val="0070C0"/>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7239000" cy="4846320"/>
          </a:xfrm>
        </p:spPr>
        <p:txBody>
          <a:bodyPr/>
          <a:lstStyle/>
          <a:p>
            <a:r>
              <a:rPr lang="en-US" dirty="0" smtClean="0">
                <a:solidFill>
                  <a:srgbClr val="0070C0"/>
                </a:solidFill>
              </a:rPr>
              <a:t>Concerns about </a:t>
            </a:r>
            <a:r>
              <a:rPr lang="en-US" u="sng" dirty="0" smtClean="0">
                <a:solidFill>
                  <a:srgbClr val="0070C0"/>
                </a:solidFill>
              </a:rPr>
              <a:t>rare but potentially fatal </a:t>
            </a:r>
            <a:r>
              <a:rPr lang="en-US" dirty="0" smtClean="0">
                <a:solidFill>
                  <a:srgbClr val="0070C0"/>
                </a:solidFill>
              </a:rPr>
              <a:t>PTU-related </a:t>
            </a:r>
            <a:r>
              <a:rPr lang="en-US" u="sng" dirty="0" err="1" smtClean="0">
                <a:solidFill>
                  <a:srgbClr val="0070C0"/>
                </a:solidFill>
              </a:rPr>
              <a:t>hepatotoxicity</a:t>
            </a:r>
            <a:r>
              <a:rPr lang="en-US" dirty="0" smtClean="0">
                <a:solidFill>
                  <a:srgbClr val="0070C0"/>
                </a:solidFill>
              </a:rPr>
              <a:t> have led the U.S. FDA to recommended that PTU be reserved for patients who are in their </a:t>
            </a:r>
            <a:r>
              <a:rPr lang="en-US" u="sng" dirty="0" smtClean="0">
                <a:solidFill>
                  <a:srgbClr val="0070C0"/>
                </a:solidFill>
              </a:rPr>
              <a:t>first trimester </a:t>
            </a:r>
            <a:r>
              <a:rPr lang="en-US" dirty="0" smtClean="0">
                <a:solidFill>
                  <a:srgbClr val="0070C0"/>
                </a:solidFill>
              </a:rPr>
              <a:t>of pregnancy or who are </a:t>
            </a:r>
            <a:r>
              <a:rPr lang="en-US" u="sng" dirty="0" smtClean="0">
                <a:solidFill>
                  <a:srgbClr val="0070C0"/>
                </a:solidFill>
              </a:rPr>
              <a:t>allergic to or intolerant of MMI.</a:t>
            </a:r>
            <a:endParaRPr lang="en-US" u="sng"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8362" y="685800"/>
            <a:ext cx="9172362" cy="407386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767013" y="3343275"/>
            <a:ext cx="3609975"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smtClean="0">
                <a:solidFill>
                  <a:srgbClr val="0070C0"/>
                </a:solidFill>
              </a:rPr>
              <a:t>small doses </a:t>
            </a:r>
            <a:r>
              <a:rPr lang="en-US" dirty="0" smtClean="0">
                <a:solidFill>
                  <a:srgbClr val="0070C0"/>
                </a:solidFill>
              </a:rPr>
              <a:t>of b-adrenergic blocking agents are in general useful to reduce pulse rate and the </a:t>
            </a:r>
            <a:r>
              <a:rPr lang="en-US" u="sng" dirty="0" err="1" smtClean="0">
                <a:solidFill>
                  <a:srgbClr val="0070C0"/>
                </a:solidFill>
              </a:rPr>
              <a:t>hyperadrenergic</a:t>
            </a:r>
            <a:r>
              <a:rPr lang="en-US" u="sng" dirty="0" smtClean="0">
                <a:solidFill>
                  <a:srgbClr val="0070C0"/>
                </a:solidFill>
              </a:rPr>
              <a:t> symptoms </a:t>
            </a:r>
            <a:r>
              <a:rPr lang="en-US" dirty="0" smtClean="0">
                <a:solidFill>
                  <a:srgbClr val="0070C0"/>
                </a:solidFill>
              </a:rPr>
              <a:t>of</a:t>
            </a:r>
          </a:p>
          <a:p>
            <a:pPr>
              <a:buNone/>
            </a:pPr>
            <a:r>
              <a:rPr lang="en-US" dirty="0" smtClean="0">
                <a:solidFill>
                  <a:srgbClr val="0070C0"/>
                </a:solidFill>
              </a:rPr>
              <a:t>   </a:t>
            </a:r>
            <a:r>
              <a:rPr lang="en-US" dirty="0" err="1" smtClean="0">
                <a:solidFill>
                  <a:srgbClr val="0070C0"/>
                </a:solidFill>
              </a:rPr>
              <a:t>thyrotoxicosis</a:t>
            </a:r>
            <a:r>
              <a:rPr lang="en-US" dirty="0" smtClean="0">
                <a:solidFill>
                  <a:srgbClr val="0070C0"/>
                </a:solidFill>
              </a:rPr>
              <a:t> during the time period from the start of ATD therapy until the patient has become </a:t>
            </a:r>
            <a:r>
              <a:rPr lang="en-US" dirty="0" err="1" smtClean="0">
                <a:solidFill>
                  <a:srgbClr val="0070C0"/>
                </a:solidFill>
              </a:rPr>
              <a:t>euthyroid</a:t>
            </a:r>
            <a:r>
              <a:rPr lang="en-US" dirty="0" smtClean="0">
                <a:solidFill>
                  <a:srgbClr val="0070C0"/>
                </a:solidFill>
              </a:rPr>
              <a:t>. These agents have been studied extensively when used for treating hypertension in pregnancy, and </a:t>
            </a:r>
            <a:r>
              <a:rPr lang="en-US" u="sng" dirty="0" smtClean="0">
                <a:solidFill>
                  <a:srgbClr val="0070C0"/>
                </a:solidFill>
              </a:rPr>
              <a:t>no major side </a:t>
            </a:r>
            <a:r>
              <a:rPr lang="en-US" dirty="0" smtClean="0">
                <a:solidFill>
                  <a:srgbClr val="0070C0"/>
                </a:solidFill>
              </a:rPr>
              <a:t>effects have been detected although fetal</a:t>
            </a:r>
            <a:endParaRPr lang="en-US" dirty="0">
              <a:solidFill>
                <a:srgbClr val="0070C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   </a:t>
            </a:r>
            <a:r>
              <a:rPr lang="en-US" u="sng" dirty="0" smtClean="0">
                <a:solidFill>
                  <a:srgbClr val="0070C0"/>
                </a:solidFill>
              </a:rPr>
              <a:t>growth restriction</a:t>
            </a:r>
            <a:r>
              <a:rPr lang="en-US" dirty="0" smtClean="0">
                <a:solidFill>
                  <a:srgbClr val="0070C0"/>
                </a:solidFill>
              </a:rPr>
              <a:t> has been associated with the </a:t>
            </a:r>
            <a:r>
              <a:rPr lang="en-US" u="sng" dirty="0" smtClean="0">
                <a:solidFill>
                  <a:srgbClr val="0070C0"/>
                </a:solidFill>
              </a:rPr>
              <a:t>prolonged</a:t>
            </a:r>
            <a:r>
              <a:rPr lang="en-US" dirty="0" smtClean="0">
                <a:solidFill>
                  <a:srgbClr val="0070C0"/>
                </a:solidFill>
              </a:rPr>
              <a:t> use of especially </a:t>
            </a:r>
            <a:r>
              <a:rPr lang="en-US" u="sng" dirty="0" err="1" smtClean="0">
                <a:solidFill>
                  <a:srgbClr val="0070C0"/>
                </a:solidFill>
              </a:rPr>
              <a:t>atenolol</a:t>
            </a:r>
            <a:r>
              <a:rPr lang="en-US" dirty="0" smtClean="0">
                <a:solidFill>
                  <a:srgbClr val="0070C0"/>
                </a:solidFill>
              </a:rPr>
              <a:t>.</a:t>
            </a:r>
          </a:p>
          <a:p>
            <a:r>
              <a:rPr lang="en-US" dirty="0" smtClean="0">
                <a:solidFill>
                  <a:srgbClr val="0070C0"/>
                </a:solidFill>
              </a:rPr>
              <a:t>Therapy with </a:t>
            </a:r>
            <a:r>
              <a:rPr lang="en-US" u="sng" dirty="0" err="1" smtClean="0">
                <a:solidFill>
                  <a:srgbClr val="0070C0"/>
                </a:solidFill>
              </a:rPr>
              <a:t>propranolol</a:t>
            </a:r>
            <a:r>
              <a:rPr lang="en-US" dirty="0" smtClean="0">
                <a:solidFill>
                  <a:srgbClr val="0070C0"/>
                </a:solidFill>
              </a:rPr>
              <a:t> (e.g., 10–20 mg every 8 hours) or </a:t>
            </a:r>
            <a:r>
              <a:rPr lang="en-US" u="sng" dirty="0" err="1" smtClean="0">
                <a:solidFill>
                  <a:srgbClr val="0070C0"/>
                </a:solidFill>
              </a:rPr>
              <a:t>metoprolol</a:t>
            </a:r>
            <a:r>
              <a:rPr lang="en-US" dirty="0" smtClean="0">
                <a:solidFill>
                  <a:srgbClr val="0070C0"/>
                </a:solidFill>
              </a:rPr>
              <a:t> (e.g., 100 mg once daily) are useful and can be considered </a:t>
            </a:r>
            <a:r>
              <a:rPr lang="en-US" u="sng" dirty="0" smtClean="0">
                <a:solidFill>
                  <a:srgbClr val="0070C0"/>
                </a:solidFill>
              </a:rPr>
              <a:t>safe for short periods </a:t>
            </a:r>
            <a:r>
              <a:rPr lang="en-US" dirty="0" smtClean="0">
                <a:solidFill>
                  <a:srgbClr val="0070C0"/>
                </a:solidFill>
              </a:rPr>
              <a:t>of time to relieve symptoms in pregnant women suffering from </a:t>
            </a:r>
            <a:r>
              <a:rPr lang="en-US" dirty="0" err="1" smtClean="0">
                <a:solidFill>
                  <a:srgbClr val="0070C0"/>
                </a:solidFill>
              </a:rPr>
              <a:t>thyrotoxicosis</a:t>
            </a:r>
            <a:r>
              <a:rPr lang="en-US" dirty="0" smtClean="0">
                <a:solidFill>
                  <a:srgbClr val="0070C0"/>
                </a:solidFill>
              </a:rPr>
              <a:t>.</a:t>
            </a:r>
            <a:endParaRPr lang="en-US" dirty="0">
              <a:solidFill>
                <a:srgbClr val="0070C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81</a:t>
            </a:r>
          </a:p>
          <a:p>
            <a:pPr>
              <a:buNone/>
            </a:pPr>
            <a:r>
              <a:rPr lang="en-US" dirty="0" smtClean="0">
                <a:solidFill>
                  <a:srgbClr val="0070C0"/>
                </a:solidFill>
              </a:rPr>
              <a:t>   In women who develop hyperthyroidism during their </a:t>
            </a:r>
            <a:r>
              <a:rPr lang="en-US" u="sng" dirty="0" smtClean="0">
                <a:solidFill>
                  <a:srgbClr val="0070C0"/>
                </a:solidFill>
              </a:rPr>
              <a:t>reproductive age range</a:t>
            </a:r>
            <a:r>
              <a:rPr lang="en-US" dirty="0" smtClean="0">
                <a:solidFill>
                  <a:srgbClr val="0070C0"/>
                </a:solidFill>
              </a:rPr>
              <a:t>, the possibility and timing of future pregnancy should be discussed. Because of the </a:t>
            </a:r>
            <a:r>
              <a:rPr lang="en-US" u="sng" dirty="0" smtClean="0">
                <a:solidFill>
                  <a:srgbClr val="0070C0"/>
                </a:solidFill>
              </a:rPr>
              <a:t>risks of the hyperthyroid</a:t>
            </a:r>
            <a:r>
              <a:rPr lang="en-US" dirty="0" smtClean="0">
                <a:solidFill>
                  <a:srgbClr val="0070C0"/>
                </a:solidFill>
              </a:rPr>
              <a:t> state on </a:t>
            </a:r>
            <a:r>
              <a:rPr lang="en-US" u="sng" dirty="0" smtClean="0">
                <a:solidFill>
                  <a:srgbClr val="0070C0"/>
                </a:solidFill>
              </a:rPr>
              <a:t>pregnancy</a:t>
            </a:r>
            <a:r>
              <a:rPr lang="en-US" dirty="0" smtClean="0">
                <a:solidFill>
                  <a:srgbClr val="0070C0"/>
                </a:solidFill>
              </a:rPr>
              <a:t> and </a:t>
            </a:r>
            <a:r>
              <a:rPr lang="en-US" u="sng" dirty="0" smtClean="0">
                <a:solidFill>
                  <a:srgbClr val="0070C0"/>
                </a:solidFill>
              </a:rPr>
              <a:t>fetal outcome</a:t>
            </a:r>
            <a:r>
              <a:rPr lang="en-US" dirty="0" smtClean="0">
                <a:solidFill>
                  <a:srgbClr val="0070C0"/>
                </a:solidFill>
              </a:rPr>
              <a:t>, we suggest that women should </a:t>
            </a:r>
            <a:r>
              <a:rPr lang="en-US" u="sng" dirty="0" smtClean="0">
                <a:solidFill>
                  <a:srgbClr val="0070C0"/>
                </a:solidFill>
              </a:rPr>
              <a:t>postpone pregnancy</a:t>
            </a:r>
            <a:r>
              <a:rPr lang="en-US" dirty="0" smtClean="0">
                <a:solidFill>
                  <a:srgbClr val="0070C0"/>
                </a:solidFill>
              </a:rPr>
              <a:t> until they have become </a:t>
            </a:r>
            <a:r>
              <a:rPr lang="en-US" u="sng" dirty="0" err="1" smtClean="0">
                <a:solidFill>
                  <a:srgbClr val="0070C0"/>
                </a:solidFill>
              </a:rPr>
              <a:t>euthyroid</a:t>
            </a:r>
            <a:r>
              <a:rPr lang="en-US" u="sng" dirty="0" smtClean="0">
                <a:solidFill>
                  <a:srgbClr val="0070C0"/>
                </a:solidFill>
              </a:rPr>
              <a:t> with therapy</a:t>
            </a:r>
            <a:r>
              <a:rPr lang="en-US" dirty="0" smtClean="0">
                <a:solidFill>
                  <a:srgbClr val="0070C0"/>
                </a:solidFill>
              </a:rPr>
              <a:t>.</a:t>
            </a:r>
          </a:p>
          <a:p>
            <a:pPr>
              <a:buNone/>
            </a:pPr>
            <a:r>
              <a:rPr lang="en-US" dirty="0" smtClean="0"/>
              <a:t>   </a:t>
            </a:r>
            <a:r>
              <a:rPr lang="en-US" sz="2000" dirty="0" smtClean="0">
                <a:solidFill>
                  <a:srgbClr val="FF0000"/>
                </a:solidFill>
              </a:rPr>
              <a:t>Strong recommendation, low-quality evidence.</a:t>
            </a:r>
            <a:endParaRPr lang="en-US" dirty="0">
              <a:solidFill>
                <a:srgbClr val="FF00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 </a:t>
            </a:r>
            <a:r>
              <a:rPr lang="en-US" u="sng" dirty="0" smtClean="0">
                <a:solidFill>
                  <a:srgbClr val="0070C0"/>
                </a:solidFill>
              </a:rPr>
              <a:t>single set of thyroid function tests </a:t>
            </a:r>
            <a:r>
              <a:rPr lang="en-US" dirty="0" smtClean="0">
                <a:solidFill>
                  <a:srgbClr val="0070C0"/>
                </a:solidFill>
              </a:rPr>
              <a:t>within the reference range may not guarantee </a:t>
            </a:r>
            <a:r>
              <a:rPr lang="en-US" dirty="0" err="1" smtClean="0">
                <a:solidFill>
                  <a:srgbClr val="0070C0"/>
                </a:solidFill>
              </a:rPr>
              <a:t>euthyroidism</a:t>
            </a:r>
            <a:r>
              <a:rPr lang="en-US" dirty="0" smtClean="0">
                <a:solidFill>
                  <a:srgbClr val="0070C0"/>
                </a:solidFill>
              </a:rPr>
              <a:t> for more than a short period during the early phase of hyperthyroidism therapy.</a:t>
            </a:r>
          </a:p>
          <a:p>
            <a:r>
              <a:rPr lang="en-US" u="sng" dirty="0" smtClean="0">
                <a:solidFill>
                  <a:srgbClr val="0070C0"/>
                </a:solidFill>
              </a:rPr>
              <a:t>Two sets of tests </a:t>
            </a:r>
            <a:r>
              <a:rPr lang="en-US" dirty="0" smtClean="0">
                <a:solidFill>
                  <a:srgbClr val="0070C0"/>
                </a:solidFill>
              </a:rPr>
              <a:t>within the reference range, taken with an </a:t>
            </a:r>
            <a:r>
              <a:rPr lang="en-US" u="sng" dirty="0" smtClean="0">
                <a:solidFill>
                  <a:srgbClr val="0070C0"/>
                </a:solidFill>
              </a:rPr>
              <a:t>interval of at least 1 month </a:t>
            </a:r>
            <a:r>
              <a:rPr lang="en-US" dirty="0" smtClean="0">
                <a:solidFill>
                  <a:srgbClr val="0070C0"/>
                </a:solidFill>
              </a:rPr>
              <a:t>and without a change of therapy is preferable to indicate </a:t>
            </a:r>
            <a:r>
              <a:rPr lang="en-US" dirty="0" err="1" smtClean="0">
                <a:solidFill>
                  <a:srgbClr val="0070C0"/>
                </a:solidFill>
              </a:rPr>
              <a:t>euthyroidism</a:t>
            </a:r>
            <a:r>
              <a:rPr lang="en-US" dirty="0" smtClean="0">
                <a:solidFill>
                  <a:srgbClr val="0070C0"/>
                </a:solidFill>
              </a:rPr>
              <a:t>.</a:t>
            </a:r>
            <a:endParaRPr lang="en-US" dirty="0">
              <a:solidFill>
                <a:srgbClr val="0070C0"/>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82</a:t>
            </a:r>
          </a:p>
          <a:p>
            <a:r>
              <a:rPr lang="en-US" dirty="0" smtClean="0">
                <a:solidFill>
                  <a:srgbClr val="0070C0"/>
                </a:solidFill>
              </a:rPr>
              <a:t>We suggest that women with hyperthyroidism caused by </a:t>
            </a:r>
            <a:r>
              <a:rPr lang="en-US" u="sng" dirty="0" smtClean="0">
                <a:solidFill>
                  <a:srgbClr val="0070C0"/>
                </a:solidFill>
              </a:rPr>
              <a:t>GD</a:t>
            </a:r>
            <a:r>
              <a:rPr lang="en-US" dirty="0" smtClean="0">
                <a:solidFill>
                  <a:srgbClr val="0070C0"/>
                </a:solidFill>
              </a:rPr>
              <a:t> who require </a:t>
            </a:r>
            <a:r>
              <a:rPr lang="en-US" u="sng" dirty="0" smtClean="0">
                <a:solidFill>
                  <a:srgbClr val="0070C0"/>
                </a:solidFill>
              </a:rPr>
              <a:t>high doses of ATDs </a:t>
            </a:r>
            <a:r>
              <a:rPr lang="en-US" dirty="0" smtClean="0">
                <a:solidFill>
                  <a:srgbClr val="0070C0"/>
                </a:solidFill>
              </a:rPr>
              <a:t>to achieve </a:t>
            </a:r>
            <a:r>
              <a:rPr lang="en-US" dirty="0" err="1" smtClean="0">
                <a:solidFill>
                  <a:srgbClr val="0070C0"/>
                </a:solidFill>
              </a:rPr>
              <a:t>euthyroidism</a:t>
            </a:r>
            <a:r>
              <a:rPr lang="en-US" dirty="0" smtClean="0">
                <a:solidFill>
                  <a:srgbClr val="0070C0"/>
                </a:solidFill>
              </a:rPr>
              <a:t> should be considered for </a:t>
            </a:r>
            <a:r>
              <a:rPr lang="en-US" u="sng" dirty="0" smtClean="0">
                <a:solidFill>
                  <a:srgbClr val="0070C0"/>
                </a:solidFill>
              </a:rPr>
              <a:t>definitive therapy</a:t>
            </a:r>
            <a:r>
              <a:rPr lang="en-US" dirty="0" smtClean="0">
                <a:solidFill>
                  <a:srgbClr val="0070C0"/>
                </a:solidFill>
              </a:rPr>
              <a:t> </a:t>
            </a:r>
            <a:r>
              <a:rPr lang="en-US" u="sng" dirty="0" smtClean="0">
                <a:solidFill>
                  <a:srgbClr val="0070C0"/>
                </a:solidFill>
              </a:rPr>
              <a:t>before</a:t>
            </a:r>
            <a:r>
              <a:rPr lang="en-US" dirty="0" smtClean="0">
                <a:solidFill>
                  <a:srgbClr val="0070C0"/>
                </a:solidFill>
              </a:rPr>
              <a:t> they become pregnant.</a:t>
            </a:r>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83</a:t>
            </a:r>
          </a:p>
          <a:p>
            <a:r>
              <a:rPr lang="en-US" dirty="0" smtClean="0">
                <a:solidFill>
                  <a:srgbClr val="0070C0"/>
                </a:solidFill>
              </a:rPr>
              <a:t>Women with hyperthyroidism caused by </a:t>
            </a:r>
            <a:r>
              <a:rPr lang="en-US" u="sng" dirty="0" smtClean="0">
                <a:solidFill>
                  <a:srgbClr val="0070C0"/>
                </a:solidFill>
              </a:rPr>
              <a:t>GD</a:t>
            </a:r>
            <a:r>
              <a:rPr lang="en-US" dirty="0" smtClean="0">
                <a:solidFill>
                  <a:srgbClr val="0070C0"/>
                </a:solidFill>
              </a:rPr>
              <a:t> that is </a:t>
            </a:r>
            <a:r>
              <a:rPr lang="en-US" u="sng" dirty="0" smtClean="0">
                <a:solidFill>
                  <a:srgbClr val="0070C0"/>
                </a:solidFill>
              </a:rPr>
              <a:t>well controlled on MMI </a:t>
            </a:r>
            <a:r>
              <a:rPr lang="en-US" dirty="0" smtClean="0">
                <a:solidFill>
                  <a:srgbClr val="0070C0"/>
                </a:solidFill>
              </a:rPr>
              <a:t>and who desire pregnancy have several options:</a:t>
            </a:r>
          </a:p>
          <a:p>
            <a:pPr>
              <a:buNone/>
            </a:pPr>
            <a:r>
              <a:rPr lang="en-US" dirty="0" smtClean="0">
                <a:solidFill>
                  <a:srgbClr val="0070C0"/>
                </a:solidFill>
              </a:rPr>
              <a:t>   a. Patients could consider </a:t>
            </a:r>
            <a:r>
              <a:rPr lang="en-US" u="sng" dirty="0" smtClean="0">
                <a:solidFill>
                  <a:srgbClr val="0070C0"/>
                </a:solidFill>
              </a:rPr>
              <a:t>definitive</a:t>
            </a:r>
            <a:r>
              <a:rPr lang="en-US" dirty="0" smtClean="0">
                <a:solidFill>
                  <a:srgbClr val="0070C0"/>
                </a:solidFill>
              </a:rPr>
              <a:t> therapy </a:t>
            </a:r>
            <a:r>
              <a:rPr lang="en-US" u="sng" dirty="0" smtClean="0">
                <a:solidFill>
                  <a:srgbClr val="0070C0"/>
                </a:solidFill>
              </a:rPr>
              <a:t>before</a:t>
            </a:r>
            <a:r>
              <a:rPr lang="en-US" dirty="0" smtClean="0">
                <a:solidFill>
                  <a:srgbClr val="0070C0"/>
                </a:solidFill>
              </a:rPr>
              <a:t> they become pregnant.</a:t>
            </a:r>
          </a:p>
          <a:p>
            <a:pPr>
              <a:buNone/>
            </a:pPr>
            <a:r>
              <a:rPr lang="en-US" dirty="0" smtClean="0">
                <a:solidFill>
                  <a:srgbClr val="0070C0"/>
                </a:solidFill>
              </a:rPr>
              <a:t>   b. Patients could </a:t>
            </a:r>
            <a:r>
              <a:rPr lang="en-US" u="sng" dirty="0" smtClean="0">
                <a:solidFill>
                  <a:srgbClr val="0070C0"/>
                </a:solidFill>
              </a:rPr>
              <a:t>switch</a:t>
            </a:r>
            <a:r>
              <a:rPr lang="en-US" dirty="0" smtClean="0">
                <a:solidFill>
                  <a:srgbClr val="0070C0"/>
                </a:solidFill>
              </a:rPr>
              <a:t> to PTU </a:t>
            </a:r>
            <a:r>
              <a:rPr lang="en-US" u="sng" dirty="0" smtClean="0">
                <a:solidFill>
                  <a:srgbClr val="0070C0"/>
                </a:solidFill>
              </a:rPr>
              <a:t>before trying </a:t>
            </a:r>
            <a:r>
              <a:rPr lang="en-US" dirty="0" smtClean="0">
                <a:solidFill>
                  <a:srgbClr val="0070C0"/>
                </a:solidFill>
              </a:rPr>
              <a:t>to conceive.</a:t>
            </a:r>
          </a:p>
          <a:p>
            <a:pPr>
              <a:buNone/>
            </a:pPr>
            <a:r>
              <a:rPr lang="en-US" dirty="0" smtClean="0">
                <a:solidFill>
                  <a:srgbClr val="0070C0"/>
                </a:solidFill>
              </a:rPr>
              <a:t>   c. Patients could </a:t>
            </a:r>
            <a:r>
              <a:rPr lang="en-US" u="sng" dirty="0" smtClean="0">
                <a:solidFill>
                  <a:srgbClr val="0070C0"/>
                </a:solidFill>
              </a:rPr>
              <a:t>switch</a:t>
            </a:r>
            <a:r>
              <a:rPr lang="en-US" dirty="0" smtClean="0">
                <a:solidFill>
                  <a:srgbClr val="0070C0"/>
                </a:solidFill>
              </a:rPr>
              <a:t> to PTU </a:t>
            </a:r>
            <a:r>
              <a:rPr lang="en-US" u="sng" dirty="0" smtClean="0">
                <a:solidFill>
                  <a:srgbClr val="0070C0"/>
                </a:solidFill>
              </a:rPr>
              <a:t>as soon as pregnancy</a:t>
            </a:r>
            <a:r>
              <a:rPr lang="en-US" dirty="0" smtClean="0">
                <a:solidFill>
                  <a:srgbClr val="0070C0"/>
                </a:solidFill>
              </a:rPr>
              <a:t> is diagnosed.</a:t>
            </a:r>
          </a:p>
          <a:p>
            <a:pPr>
              <a:buNone/>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   d. Appropriately selected patients could </a:t>
            </a:r>
            <a:r>
              <a:rPr lang="en-US" u="sng" dirty="0" smtClean="0">
                <a:solidFill>
                  <a:srgbClr val="0070C0"/>
                </a:solidFill>
              </a:rPr>
              <a:t>withdraw from ATD </a:t>
            </a:r>
            <a:r>
              <a:rPr lang="en-US" dirty="0" smtClean="0">
                <a:solidFill>
                  <a:srgbClr val="0070C0"/>
                </a:solidFill>
              </a:rPr>
              <a:t>therapy </a:t>
            </a:r>
            <a:r>
              <a:rPr lang="en-US" u="sng" dirty="0" smtClean="0">
                <a:solidFill>
                  <a:srgbClr val="0070C0"/>
                </a:solidFill>
              </a:rPr>
              <a:t>as soon as pregnancy</a:t>
            </a:r>
            <a:r>
              <a:rPr lang="en-US" dirty="0" smtClean="0">
                <a:solidFill>
                  <a:srgbClr val="0070C0"/>
                </a:solidFill>
              </a:rPr>
              <a:t> is diagnosed. </a:t>
            </a:r>
          </a:p>
          <a:p>
            <a:r>
              <a:rPr lang="en-US" dirty="0" smtClean="0">
                <a:solidFill>
                  <a:srgbClr val="0070C0"/>
                </a:solidFill>
              </a:rPr>
              <a:t>If ATD therapy is </a:t>
            </a:r>
            <a:r>
              <a:rPr lang="en-US" u="sng" dirty="0" smtClean="0">
                <a:solidFill>
                  <a:srgbClr val="0070C0"/>
                </a:solidFill>
              </a:rPr>
              <a:t>withdrawn</a:t>
            </a:r>
            <a:r>
              <a:rPr lang="en-US" dirty="0" smtClean="0">
                <a:solidFill>
                  <a:srgbClr val="0070C0"/>
                </a:solidFill>
              </a:rPr>
              <a:t>, thyroid function should be assessed </a:t>
            </a:r>
            <a:r>
              <a:rPr lang="en-US" u="sng" dirty="0" smtClean="0">
                <a:solidFill>
                  <a:srgbClr val="0070C0"/>
                </a:solidFill>
              </a:rPr>
              <a:t>weekly</a:t>
            </a:r>
            <a:r>
              <a:rPr lang="en-US" dirty="0" smtClean="0">
                <a:solidFill>
                  <a:srgbClr val="0070C0"/>
                </a:solidFill>
              </a:rPr>
              <a:t> throughout the </a:t>
            </a:r>
            <a:r>
              <a:rPr lang="en-US" u="sng" dirty="0" smtClean="0">
                <a:solidFill>
                  <a:srgbClr val="0070C0"/>
                </a:solidFill>
              </a:rPr>
              <a:t>first trimester</a:t>
            </a:r>
            <a:r>
              <a:rPr lang="en-US" dirty="0" smtClean="0">
                <a:solidFill>
                  <a:srgbClr val="0070C0"/>
                </a:solidFill>
              </a:rPr>
              <a:t>, </a:t>
            </a:r>
            <a:r>
              <a:rPr lang="en-US" u="sng" dirty="0" smtClean="0">
                <a:solidFill>
                  <a:srgbClr val="0070C0"/>
                </a:solidFill>
              </a:rPr>
              <a:t>then monthly</a:t>
            </a:r>
            <a:r>
              <a:rPr lang="en-US" dirty="0" smtClean="0">
                <a:solidFill>
                  <a:srgbClr val="0070C0"/>
                </a:solidFill>
              </a:rPr>
              <a:t>.</a:t>
            </a:r>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84</a:t>
            </a:r>
          </a:p>
          <a:p>
            <a:r>
              <a:rPr lang="en-US" dirty="0" smtClean="0">
                <a:solidFill>
                  <a:srgbClr val="0070C0"/>
                </a:solidFill>
              </a:rPr>
              <a:t>We suggest that women who are treated with </a:t>
            </a:r>
            <a:r>
              <a:rPr lang="en-US" u="sng" dirty="0" smtClean="0">
                <a:solidFill>
                  <a:srgbClr val="0070C0"/>
                </a:solidFill>
              </a:rPr>
              <a:t>ATD</a:t>
            </a:r>
            <a:r>
              <a:rPr lang="en-US" dirty="0" smtClean="0">
                <a:solidFill>
                  <a:srgbClr val="0070C0"/>
                </a:solidFill>
              </a:rPr>
              <a:t> and who </a:t>
            </a:r>
            <a:r>
              <a:rPr lang="en-US" u="sng" dirty="0" smtClean="0">
                <a:solidFill>
                  <a:srgbClr val="0070C0"/>
                </a:solidFill>
              </a:rPr>
              <a:t>may potentially become pregnant</a:t>
            </a:r>
            <a:r>
              <a:rPr lang="en-US" dirty="0" smtClean="0">
                <a:solidFill>
                  <a:srgbClr val="0070C0"/>
                </a:solidFill>
              </a:rPr>
              <a:t> should be instructed to perform a </a:t>
            </a:r>
            <a:r>
              <a:rPr lang="en-US" u="sng" dirty="0" smtClean="0">
                <a:solidFill>
                  <a:srgbClr val="0070C0"/>
                </a:solidFill>
              </a:rPr>
              <a:t>pregnancy test</a:t>
            </a:r>
            <a:r>
              <a:rPr lang="en-US" dirty="0" smtClean="0">
                <a:solidFill>
                  <a:srgbClr val="0070C0"/>
                </a:solidFill>
              </a:rPr>
              <a:t> within the </a:t>
            </a:r>
            <a:r>
              <a:rPr lang="en-US" u="sng" dirty="0" smtClean="0">
                <a:solidFill>
                  <a:srgbClr val="0070C0"/>
                </a:solidFill>
              </a:rPr>
              <a:t>first days</a:t>
            </a:r>
            <a:r>
              <a:rPr lang="en-US" dirty="0" smtClean="0">
                <a:solidFill>
                  <a:srgbClr val="0070C0"/>
                </a:solidFill>
              </a:rPr>
              <a:t> after a</a:t>
            </a:r>
          </a:p>
          <a:p>
            <a:pPr>
              <a:buNone/>
            </a:pPr>
            <a:r>
              <a:rPr lang="en-US" dirty="0" smtClean="0">
                <a:solidFill>
                  <a:srgbClr val="0070C0"/>
                </a:solidFill>
              </a:rPr>
              <a:t>   </a:t>
            </a:r>
            <a:r>
              <a:rPr lang="en-US" u="sng" dirty="0" smtClean="0">
                <a:solidFill>
                  <a:srgbClr val="0070C0"/>
                </a:solidFill>
              </a:rPr>
              <a:t>missed or unusually light </a:t>
            </a:r>
            <a:r>
              <a:rPr lang="en-US" dirty="0" smtClean="0">
                <a:solidFill>
                  <a:srgbClr val="0070C0"/>
                </a:solidFill>
              </a:rPr>
              <a:t>menstrual period.</a:t>
            </a:r>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85</a:t>
            </a:r>
          </a:p>
          <a:p>
            <a:r>
              <a:rPr lang="en-US" dirty="0" smtClean="0">
                <a:solidFill>
                  <a:srgbClr val="0070C0"/>
                </a:solidFill>
              </a:rPr>
              <a:t>We suggest that a woman who </a:t>
            </a:r>
            <a:r>
              <a:rPr lang="en-US" u="sng" dirty="0" smtClean="0">
                <a:solidFill>
                  <a:srgbClr val="0070C0"/>
                </a:solidFill>
              </a:rPr>
              <a:t>tests positive </a:t>
            </a:r>
            <a:r>
              <a:rPr lang="en-US" dirty="0" smtClean="0">
                <a:solidFill>
                  <a:srgbClr val="0070C0"/>
                </a:solidFill>
              </a:rPr>
              <a:t>for pregnancy according to recommendation 84 contact the physician responsible for the ATD therapy </a:t>
            </a:r>
            <a:r>
              <a:rPr lang="en-US" u="sng" dirty="0" smtClean="0">
                <a:solidFill>
                  <a:srgbClr val="0070C0"/>
                </a:solidFill>
              </a:rPr>
              <a:t>within 24 hours </a:t>
            </a:r>
            <a:r>
              <a:rPr lang="en-US" dirty="0" smtClean="0">
                <a:solidFill>
                  <a:srgbClr val="0070C0"/>
                </a:solidFill>
              </a:rPr>
              <a:t>to discuss</a:t>
            </a:r>
          </a:p>
          <a:p>
            <a:pPr>
              <a:buNone/>
            </a:pPr>
            <a:r>
              <a:rPr lang="en-US" dirty="0" smtClean="0">
                <a:solidFill>
                  <a:srgbClr val="0070C0"/>
                </a:solidFill>
              </a:rPr>
              <a:t>   future treatment options.</a:t>
            </a:r>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86</a:t>
            </a:r>
          </a:p>
          <a:p>
            <a:r>
              <a:rPr lang="en-US" dirty="0" smtClean="0">
                <a:solidFill>
                  <a:srgbClr val="0070C0"/>
                </a:solidFill>
              </a:rPr>
              <a:t>We suggest that the physician contacted according to Recommendation 85 evaluate whether </a:t>
            </a:r>
            <a:r>
              <a:rPr lang="en-US" u="sng" dirty="0" smtClean="0">
                <a:solidFill>
                  <a:srgbClr val="0070C0"/>
                </a:solidFill>
              </a:rPr>
              <a:t>ATD withdrawal</a:t>
            </a:r>
            <a:r>
              <a:rPr lang="en-US" dirty="0" smtClean="0">
                <a:solidFill>
                  <a:srgbClr val="0070C0"/>
                </a:solidFill>
              </a:rPr>
              <a:t> in the </a:t>
            </a:r>
            <a:r>
              <a:rPr lang="en-US" u="sng" dirty="0" smtClean="0">
                <a:solidFill>
                  <a:srgbClr val="0070C0"/>
                </a:solidFill>
              </a:rPr>
              <a:t>first trimester </a:t>
            </a:r>
            <a:r>
              <a:rPr lang="en-US" dirty="0" smtClean="0">
                <a:solidFill>
                  <a:srgbClr val="0070C0"/>
                </a:solidFill>
              </a:rPr>
              <a:t>of pregnancy is likely to cause </a:t>
            </a:r>
            <a:r>
              <a:rPr lang="en-US" u="sng" dirty="0" smtClean="0">
                <a:solidFill>
                  <a:srgbClr val="0070C0"/>
                </a:solidFill>
              </a:rPr>
              <a:t>relapse</a:t>
            </a:r>
            <a:r>
              <a:rPr lang="en-US" dirty="0" smtClean="0">
                <a:solidFill>
                  <a:srgbClr val="0070C0"/>
                </a:solidFill>
              </a:rPr>
              <a:t> of</a:t>
            </a:r>
          </a:p>
          <a:p>
            <a:pPr>
              <a:buNone/>
            </a:pPr>
            <a:r>
              <a:rPr lang="en-US" dirty="0" smtClean="0">
                <a:solidFill>
                  <a:srgbClr val="0070C0"/>
                </a:solidFill>
              </a:rPr>
              <a:t>   hyperthyroidism. Evaluation should be based on patient records, especially the </a:t>
            </a:r>
            <a:r>
              <a:rPr lang="en-US" u="sng" dirty="0" smtClean="0">
                <a:solidFill>
                  <a:srgbClr val="0070C0"/>
                </a:solidFill>
              </a:rPr>
              <a:t>severity</a:t>
            </a:r>
            <a:r>
              <a:rPr lang="en-US" dirty="0" smtClean="0">
                <a:solidFill>
                  <a:srgbClr val="0070C0"/>
                </a:solidFill>
              </a:rPr>
              <a:t> of </a:t>
            </a:r>
            <a:r>
              <a:rPr lang="en-US" u="sng" dirty="0" smtClean="0">
                <a:solidFill>
                  <a:srgbClr val="0070C0"/>
                </a:solidFill>
              </a:rPr>
              <a:t>GD at time of diagnosis</a:t>
            </a:r>
            <a:endParaRPr lang="en-US" u="sng"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0"/>
            <a:ext cx="75869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solidFill>
                  <a:srgbClr val="0070C0"/>
                </a:solidFill>
              </a:rPr>
              <a:t>   and </a:t>
            </a:r>
            <a:r>
              <a:rPr lang="en-US" u="sng" dirty="0" smtClean="0">
                <a:solidFill>
                  <a:srgbClr val="0070C0"/>
                </a:solidFill>
              </a:rPr>
              <a:t>current disease activity</a:t>
            </a:r>
            <a:r>
              <a:rPr lang="en-US" dirty="0" smtClean="0">
                <a:solidFill>
                  <a:srgbClr val="0070C0"/>
                </a:solidFill>
              </a:rPr>
              <a:t>, </a:t>
            </a:r>
            <a:r>
              <a:rPr lang="en-US" u="sng" dirty="0" smtClean="0">
                <a:solidFill>
                  <a:srgbClr val="0070C0"/>
                </a:solidFill>
              </a:rPr>
              <a:t>duration of ATD </a:t>
            </a:r>
            <a:r>
              <a:rPr lang="en-US" dirty="0" smtClean="0">
                <a:solidFill>
                  <a:srgbClr val="0070C0"/>
                </a:solidFill>
              </a:rPr>
              <a:t>therapy, </a:t>
            </a:r>
            <a:r>
              <a:rPr lang="en-US" u="sng" dirty="0" smtClean="0">
                <a:solidFill>
                  <a:srgbClr val="0070C0"/>
                </a:solidFill>
              </a:rPr>
              <a:t>current ATD dose </a:t>
            </a:r>
            <a:r>
              <a:rPr lang="en-US" dirty="0" smtClean="0">
                <a:solidFill>
                  <a:srgbClr val="0070C0"/>
                </a:solidFill>
              </a:rPr>
              <a:t>requirement, and results of </a:t>
            </a:r>
            <a:r>
              <a:rPr lang="en-US" u="sng" dirty="0" smtClean="0">
                <a:solidFill>
                  <a:srgbClr val="0070C0"/>
                </a:solidFill>
              </a:rPr>
              <a:t>recent thyroid function </a:t>
            </a:r>
            <a:r>
              <a:rPr lang="en-US" dirty="0" smtClean="0">
                <a:solidFill>
                  <a:srgbClr val="0070C0"/>
                </a:solidFill>
              </a:rPr>
              <a:t>and </a:t>
            </a:r>
            <a:r>
              <a:rPr lang="en-US" u="sng" dirty="0" err="1" smtClean="0">
                <a:solidFill>
                  <a:srgbClr val="0070C0"/>
                </a:solidFill>
              </a:rPr>
              <a:t>TRAb</a:t>
            </a:r>
            <a:r>
              <a:rPr lang="en-US" dirty="0" smtClean="0">
                <a:solidFill>
                  <a:srgbClr val="0070C0"/>
                </a:solidFill>
              </a:rPr>
              <a:t> testing. If </a:t>
            </a:r>
            <a:r>
              <a:rPr lang="en-US" u="sng" dirty="0" smtClean="0">
                <a:solidFill>
                  <a:srgbClr val="0070C0"/>
                </a:solidFill>
              </a:rPr>
              <a:t>risk of relapse</a:t>
            </a:r>
            <a:r>
              <a:rPr lang="en-US" dirty="0" smtClean="0">
                <a:solidFill>
                  <a:srgbClr val="0070C0"/>
                </a:solidFill>
              </a:rPr>
              <a:t> is considered</a:t>
            </a:r>
          </a:p>
          <a:p>
            <a:pPr>
              <a:buNone/>
            </a:pPr>
            <a:r>
              <a:rPr lang="en-US" dirty="0" smtClean="0">
                <a:solidFill>
                  <a:srgbClr val="0070C0"/>
                </a:solidFill>
              </a:rPr>
              <a:t>   </a:t>
            </a:r>
            <a:r>
              <a:rPr lang="en-US" u="sng" dirty="0" smtClean="0">
                <a:solidFill>
                  <a:srgbClr val="0070C0"/>
                </a:solidFill>
              </a:rPr>
              <a:t>low</a:t>
            </a:r>
            <a:r>
              <a:rPr lang="en-US" dirty="0" smtClean="0">
                <a:solidFill>
                  <a:srgbClr val="0070C0"/>
                </a:solidFill>
              </a:rPr>
              <a:t>, therapy can be </a:t>
            </a:r>
            <a:r>
              <a:rPr lang="en-US" u="sng" dirty="0" smtClean="0">
                <a:solidFill>
                  <a:srgbClr val="0070C0"/>
                </a:solidFill>
              </a:rPr>
              <a:t>withdrawn</a:t>
            </a:r>
            <a:r>
              <a:rPr lang="en-US" dirty="0" smtClean="0">
                <a:solidFill>
                  <a:srgbClr val="0070C0"/>
                </a:solidFill>
              </a:rPr>
              <a:t> and followed by </a:t>
            </a:r>
            <a:r>
              <a:rPr lang="en-US" u="sng" dirty="0" smtClean="0">
                <a:solidFill>
                  <a:srgbClr val="0070C0"/>
                </a:solidFill>
              </a:rPr>
              <a:t>weekly thyroid function testing </a:t>
            </a:r>
            <a:r>
              <a:rPr lang="en-US" dirty="0" smtClean="0">
                <a:solidFill>
                  <a:srgbClr val="0070C0"/>
                </a:solidFill>
              </a:rPr>
              <a:t>during the </a:t>
            </a:r>
            <a:r>
              <a:rPr lang="en-US" u="sng" dirty="0" smtClean="0">
                <a:solidFill>
                  <a:srgbClr val="0070C0"/>
                </a:solidFill>
              </a:rPr>
              <a:t>first trimester</a:t>
            </a:r>
            <a:r>
              <a:rPr lang="en-US" dirty="0" smtClean="0">
                <a:solidFill>
                  <a:srgbClr val="0070C0"/>
                </a:solidFill>
              </a:rPr>
              <a:t>.</a:t>
            </a:r>
          </a:p>
          <a:p>
            <a:pPr>
              <a:buNone/>
            </a:pPr>
            <a:r>
              <a:rPr lang="en-US" sz="2400" dirty="0" smtClean="0">
                <a:solidFill>
                  <a:srgbClr val="FF0000"/>
                </a:solidFill>
              </a:rPr>
              <a:t>   Weak recommendation, low-quality evidence.</a:t>
            </a:r>
            <a:endParaRPr lang="en-US" sz="2400" dirty="0">
              <a:solidFill>
                <a:srgbClr val="FF0000"/>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87</a:t>
            </a:r>
          </a:p>
          <a:p>
            <a:r>
              <a:rPr lang="en-US" dirty="0" smtClean="0">
                <a:solidFill>
                  <a:srgbClr val="0070C0"/>
                </a:solidFill>
              </a:rPr>
              <a:t>We suggest that women in early pregnancy who have a </a:t>
            </a:r>
            <a:r>
              <a:rPr lang="en-US" u="sng" dirty="0" smtClean="0">
                <a:solidFill>
                  <a:srgbClr val="0070C0"/>
                </a:solidFill>
              </a:rPr>
              <a:t>high risk of recurrent </a:t>
            </a:r>
            <a:r>
              <a:rPr lang="en-US" dirty="0" smtClean="0">
                <a:solidFill>
                  <a:srgbClr val="0070C0"/>
                </a:solidFill>
              </a:rPr>
              <a:t>or </a:t>
            </a:r>
            <a:r>
              <a:rPr lang="en-US" u="sng" dirty="0" smtClean="0">
                <a:solidFill>
                  <a:srgbClr val="0070C0"/>
                </a:solidFill>
              </a:rPr>
              <a:t>worsening</a:t>
            </a:r>
            <a:r>
              <a:rPr lang="en-US" dirty="0" smtClean="0">
                <a:solidFill>
                  <a:srgbClr val="0070C0"/>
                </a:solidFill>
              </a:rPr>
              <a:t> hyperthyroidism if ATD is </a:t>
            </a:r>
            <a:r>
              <a:rPr lang="en-US" u="sng" dirty="0" smtClean="0">
                <a:solidFill>
                  <a:srgbClr val="0070C0"/>
                </a:solidFill>
              </a:rPr>
              <a:t>withdrawn</a:t>
            </a:r>
            <a:r>
              <a:rPr lang="en-US" dirty="0" smtClean="0">
                <a:solidFill>
                  <a:srgbClr val="0070C0"/>
                </a:solidFill>
              </a:rPr>
              <a:t> be </a:t>
            </a:r>
            <a:r>
              <a:rPr lang="en-US" u="sng" dirty="0" smtClean="0">
                <a:solidFill>
                  <a:srgbClr val="0070C0"/>
                </a:solidFill>
              </a:rPr>
              <a:t>shifted from MMI to PTU </a:t>
            </a:r>
            <a:r>
              <a:rPr lang="en-US" dirty="0" smtClean="0">
                <a:solidFill>
                  <a:srgbClr val="0070C0"/>
                </a:solidFill>
              </a:rPr>
              <a:t>immediately after diagnosing pregnancy</a:t>
            </a:r>
            <a:endParaRPr lang="en-US" dirty="0" smtClean="0"/>
          </a:p>
          <a:p>
            <a:pPr>
              <a:buNone/>
            </a:pPr>
            <a:r>
              <a:rPr lang="en-US" dirty="0" smtClean="0"/>
              <a:t>   </a:t>
            </a:r>
            <a:r>
              <a:rPr lang="en-US" sz="24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88</a:t>
            </a:r>
          </a:p>
          <a:p>
            <a:r>
              <a:rPr lang="en-US" dirty="0" smtClean="0">
                <a:solidFill>
                  <a:srgbClr val="0070C0"/>
                </a:solidFill>
              </a:rPr>
              <a:t>Women </a:t>
            </a:r>
            <a:r>
              <a:rPr lang="en-US" u="sng" dirty="0" smtClean="0">
                <a:solidFill>
                  <a:srgbClr val="0070C0"/>
                </a:solidFill>
              </a:rPr>
              <a:t>taking PTU during the first trimester </a:t>
            </a:r>
            <a:r>
              <a:rPr lang="en-US" dirty="0" smtClean="0">
                <a:solidFill>
                  <a:srgbClr val="0070C0"/>
                </a:solidFill>
              </a:rPr>
              <a:t>of pregnancy according to Recommendations 80, 83, or 87 may be </a:t>
            </a:r>
            <a:r>
              <a:rPr lang="en-US" u="sng" dirty="0" smtClean="0">
                <a:solidFill>
                  <a:srgbClr val="0070C0"/>
                </a:solidFill>
              </a:rPr>
              <a:t>switched to MMI </a:t>
            </a:r>
            <a:r>
              <a:rPr lang="en-US" dirty="0" smtClean="0">
                <a:solidFill>
                  <a:srgbClr val="0070C0"/>
                </a:solidFill>
              </a:rPr>
              <a:t>at the </a:t>
            </a:r>
            <a:r>
              <a:rPr lang="en-US" u="sng" dirty="0" smtClean="0">
                <a:solidFill>
                  <a:srgbClr val="0070C0"/>
                </a:solidFill>
              </a:rPr>
              <a:t>beginning of the second trimester</a:t>
            </a:r>
            <a:r>
              <a:rPr lang="en-US" dirty="0" smtClean="0">
                <a:solidFill>
                  <a:srgbClr val="0070C0"/>
                </a:solidFill>
              </a:rPr>
              <a:t>, or they may </a:t>
            </a:r>
            <a:r>
              <a:rPr lang="en-US" u="sng" dirty="0" smtClean="0">
                <a:solidFill>
                  <a:srgbClr val="0070C0"/>
                </a:solidFill>
              </a:rPr>
              <a:t>continue PTU therapy for the remaining part</a:t>
            </a:r>
            <a:r>
              <a:rPr lang="en-US" dirty="0" smtClean="0">
                <a:solidFill>
                  <a:srgbClr val="0070C0"/>
                </a:solidFill>
              </a:rPr>
              <a:t> of pregnancy if ATD is needed.</a:t>
            </a:r>
          </a:p>
          <a:p>
            <a:pPr>
              <a:buNone/>
            </a:pPr>
            <a:r>
              <a:rPr lang="en-US" sz="2000" dirty="0" smtClean="0">
                <a:solidFill>
                  <a:srgbClr val="FF0000"/>
                </a:solidFill>
              </a:rPr>
              <a:t>   No recommendation; insufficient evidence to assess benefits and risks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89</a:t>
            </a:r>
          </a:p>
          <a:p>
            <a:r>
              <a:rPr lang="en-US" dirty="0" smtClean="0">
                <a:solidFill>
                  <a:srgbClr val="0070C0"/>
                </a:solidFill>
              </a:rPr>
              <a:t>GD during pregnancy should be treated with the </a:t>
            </a:r>
            <a:r>
              <a:rPr lang="en-US" u="sng" dirty="0" smtClean="0">
                <a:solidFill>
                  <a:srgbClr val="0070C0"/>
                </a:solidFill>
              </a:rPr>
              <a:t>lowest possible dose </a:t>
            </a:r>
            <a:r>
              <a:rPr lang="en-US" dirty="0" smtClean="0">
                <a:solidFill>
                  <a:srgbClr val="0070C0"/>
                </a:solidFill>
              </a:rPr>
              <a:t>of ATD needed to keep the mother’s thyroid </a:t>
            </a:r>
            <a:r>
              <a:rPr lang="en-US" u="sng" dirty="0" smtClean="0">
                <a:solidFill>
                  <a:srgbClr val="0070C0"/>
                </a:solidFill>
              </a:rPr>
              <a:t>hormone levels at or slightly above the reference range </a:t>
            </a:r>
            <a:r>
              <a:rPr lang="en-US" dirty="0" smtClean="0">
                <a:solidFill>
                  <a:srgbClr val="0070C0"/>
                </a:solidFill>
              </a:rPr>
              <a:t>for</a:t>
            </a:r>
          </a:p>
          <a:p>
            <a:pPr>
              <a:buNone/>
            </a:pPr>
            <a:r>
              <a:rPr lang="en-US" dirty="0" smtClean="0">
                <a:solidFill>
                  <a:srgbClr val="0070C0"/>
                </a:solidFill>
              </a:rPr>
              <a:t>   total T4 and T3 values in pregnancy (1.5 times above </a:t>
            </a:r>
            <a:r>
              <a:rPr lang="en-US" dirty="0" err="1" smtClean="0">
                <a:solidFill>
                  <a:srgbClr val="0070C0"/>
                </a:solidFill>
              </a:rPr>
              <a:t>nonpregnant</a:t>
            </a:r>
            <a:r>
              <a:rPr lang="en-US" dirty="0" smtClean="0">
                <a:solidFill>
                  <a:srgbClr val="0070C0"/>
                </a:solidFill>
              </a:rPr>
              <a:t> reference ranges in the </a:t>
            </a:r>
            <a:r>
              <a:rPr lang="en-US" u="sng" dirty="0" smtClean="0">
                <a:solidFill>
                  <a:srgbClr val="0070C0"/>
                </a:solidFill>
              </a:rPr>
              <a:t>second and third trimesters</a:t>
            </a:r>
            <a:r>
              <a:rPr lang="en-US" dirty="0" smtClean="0">
                <a:solidFill>
                  <a:srgbClr val="0070C0"/>
                </a:solidFill>
              </a:rPr>
              <a:t>), and the </a:t>
            </a:r>
            <a:r>
              <a:rPr lang="en-US" u="sng" dirty="0" smtClean="0">
                <a:solidFill>
                  <a:srgbClr val="0070C0"/>
                </a:solidFill>
              </a:rPr>
              <a:t>TSH below the reference range </a:t>
            </a:r>
            <a:r>
              <a:rPr lang="en-US" dirty="0" smtClean="0">
                <a:solidFill>
                  <a:srgbClr val="0070C0"/>
                </a:solidFill>
              </a:rPr>
              <a:t>for</a:t>
            </a:r>
            <a:endParaRPr lang="en-US" dirty="0">
              <a:solidFill>
                <a:srgbClr val="0070C0"/>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solidFill>
                  <a:srgbClr val="0070C0"/>
                </a:solidFill>
              </a:rPr>
              <a:t>pregnancy. Similarly, </a:t>
            </a:r>
            <a:r>
              <a:rPr lang="en-US" u="sng" dirty="0" smtClean="0">
                <a:solidFill>
                  <a:srgbClr val="0070C0"/>
                </a:solidFill>
              </a:rPr>
              <a:t>free T4</a:t>
            </a:r>
            <a:r>
              <a:rPr lang="en-US" dirty="0" smtClean="0">
                <a:solidFill>
                  <a:srgbClr val="0070C0"/>
                </a:solidFill>
              </a:rPr>
              <a:t> levels should be kept </a:t>
            </a:r>
            <a:r>
              <a:rPr lang="en-US" u="sng" dirty="0" smtClean="0">
                <a:solidFill>
                  <a:srgbClr val="0070C0"/>
                </a:solidFill>
              </a:rPr>
              <a:t>at or slightly above the upper limit </a:t>
            </a:r>
            <a:r>
              <a:rPr lang="en-US" dirty="0" smtClean="0">
                <a:solidFill>
                  <a:srgbClr val="0070C0"/>
                </a:solidFill>
              </a:rPr>
              <a:t>of the pregnancy trimester reference range for the assay. Thyroid function should be</a:t>
            </a:r>
          </a:p>
          <a:p>
            <a:pPr>
              <a:buNone/>
            </a:pPr>
            <a:r>
              <a:rPr lang="en-US" dirty="0" smtClean="0">
                <a:solidFill>
                  <a:srgbClr val="0070C0"/>
                </a:solidFill>
              </a:rPr>
              <a:t>   assessed </a:t>
            </a:r>
            <a:r>
              <a:rPr lang="en-US" u="sng" dirty="0" smtClean="0">
                <a:solidFill>
                  <a:srgbClr val="0070C0"/>
                </a:solidFill>
              </a:rPr>
              <a:t>at least monthly</a:t>
            </a:r>
            <a:r>
              <a:rPr lang="en-US" dirty="0" smtClean="0">
                <a:solidFill>
                  <a:srgbClr val="0070C0"/>
                </a:solidFill>
              </a:rPr>
              <a:t>, and the ATD dose adjusted, as required.</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90</a:t>
            </a:r>
          </a:p>
          <a:p>
            <a:r>
              <a:rPr lang="en-US" dirty="0" smtClean="0">
                <a:solidFill>
                  <a:srgbClr val="0070C0"/>
                </a:solidFill>
              </a:rPr>
              <a:t>Pregnancy is a </a:t>
            </a:r>
            <a:r>
              <a:rPr lang="en-US" u="sng" dirty="0" smtClean="0">
                <a:solidFill>
                  <a:srgbClr val="0070C0"/>
                </a:solidFill>
              </a:rPr>
              <a:t>relative contraindication </a:t>
            </a:r>
            <a:r>
              <a:rPr lang="en-US" dirty="0" smtClean="0">
                <a:solidFill>
                  <a:srgbClr val="0070C0"/>
                </a:solidFill>
              </a:rPr>
              <a:t>to </a:t>
            </a:r>
            <a:r>
              <a:rPr lang="en-US" u="sng" dirty="0" err="1" smtClean="0">
                <a:solidFill>
                  <a:srgbClr val="0070C0"/>
                </a:solidFill>
              </a:rPr>
              <a:t>thyroidectomy</a:t>
            </a:r>
            <a:r>
              <a:rPr lang="en-US" dirty="0" smtClean="0">
                <a:solidFill>
                  <a:srgbClr val="0070C0"/>
                </a:solidFill>
              </a:rPr>
              <a:t> and should only be used when </a:t>
            </a:r>
            <a:r>
              <a:rPr lang="en-US" u="sng" dirty="0" smtClean="0">
                <a:solidFill>
                  <a:srgbClr val="0070C0"/>
                </a:solidFill>
              </a:rPr>
              <a:t>medical </a:t>
            </a:r>
            <a:r>
              <a:rPr lang="en-US" dirty="0" smtClean="0">
                <a:solidFill>
                  <a:srgbClr val="0070C0"/>
                </a:solidFill>
              </a:rPr>
              <a:t>management has been </a:t>
            </a:r>
            <a:r>
              <a:rPr lang="en-US" u="sng" dirty="0" smtClean="0">
                <a:solidFill>
                  <a:srgbClr val="0070C0"/>
                </a:solidFill>
              </a:rPr>
              <a:t>unsuccessful</a:t>
            </a:r>
            <a:r>
              <a:rPr lang="en-US" dirty="0" smtClean="0">
                <a:solidFill>
                  <a:srgbClr val="0070C0"/>
                </a:solidFill>
              </a:rPr>
              <a:t> or </a:t>
            </a:r>
            <a:r>
              <a:rPr lang="en-US" u="sng" dirty="0" smtClean="0">
                <a:solidFill>
                  <a:srgbClr val="0070C0"/>
                </a:solidFill>
              </a:rPr>
              <a:t>ATDs cannot </a:t>
            </a:r>
            <a:r>
              <a:rPr lang="en-US" dirty="0" smtClean="0">
                <a:solidFill>
                  <a:srgbClr val="0070C0"/>
                </a:solidFill>
              </a:rPr>
              <a:t>be used.</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91</a:t>
            </a:r>
          </a:p>
          <a:p>
            <a:r>
              <a:rPr lang="en-US" dirty="0" smtClean="0"/>
              <a:t>When </a:t>
            </a:r>
            <a:r>
              <a:rPr lang="en-US" dirty="0" err="1" smtClean="0"/>
              <a:t>thyroidectomy</a:t>
            </a:r>
            <a:r>
              <a:rPr lang="en-US" dirty="0" smtClean="0"/>
              <a:t> is necessary for the treatment of hyperthyroidism during pregnancy, the surgery should be</a:t>
            </a:r>
          </a:p>
          <a:p>
            <a:pPr>
              <a:buNone/>
            </a:pPr>
            <a:r>
              <a:rPr lang="en-US" dirty="0" smtClean="0"/>
              <a:t>   performed if possible during the </a:t>
            </a:r>
            <a:r>
              <a:rPr lang="en-US" u="sng" dirty="0" smtClean="0"/>
              <a:t>second trimester.</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92</a:t>
            </a:r>
          </a:p>
          <a:p>
            <a:pPr>
              <a:buNone/>
            </a:pPr>
            <a:r>
              <a:rPr lang="en-US" dirty="0" smtClean="0"/>
              <a:t>   </a:t>
            </a:r>
            <a:r>
              <a:rPr lang="en-US" dirty="0" err="1" smtClean="0"/>
              <a:t>TRAb</a:t>
            </a:r>
            <a:r>
              <a:rPr lang="en-US" dirty="0" smtClean="0"/>
              <a:t> levels should be measured when the </a:t>
            </a:r>
            <a:r>
              <a:rPr lang="en-US" u="sng" dirty="0" smtClean="0"/>
              <a:t>etiology</a:t>
            </a:r>
            <a:r>
              <a:rPr lang="en-US" dirty="0" smtClean="0"/>
              <a:t> of hyperthyroidism in pregnancy is </a:t>
            </a:r>
            <a:r>
              <a:rPr lang="en-US" u="sng" dirty="0" smtClean="0"/>
              <a:t>uncertain</a:t>
            </a:r>
            <a:r>
              <a:rPr lang="en-US" dirty="0" smtClean="0"/>
              <a:t>.</a:t>
            </a:r>
          </a:p>
          <a:p>
            <a:pPr>
              <a:buNone/>
            </a:pPr>
            <a:r>
              <a:rPr lang="en-US" dirty="0" smtClean="0"/>
              <a:t>   </a:t>
            </a:r>
            <a:r>
              <a:rPr lang="en-US" sz="2000" dirty="0" smtClean="0">
                <a:solidFill>
                  <a:srgbClr val="FF0000"/>
                </a:solidFill>
              </a:rPr>
              <a:t>Strong recommendation, low-quality evidence.</a:t>
            </a:r>
            <a:endParaRPr lang="en-US" dirty="0">
              <a:solidFill>
                <a:srgbClr val="FF0000"/>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93</a:t>
            </a:r>
          </a:p>
          <a:p>
            <a:r>
              <a:rPr lang="en-US" dirty="0" smtClean="0">
                <a:solidFill>
                  <a:srgbClr val="0070C0"/>
                </a:solidFill>
              </a:rPr>
              <a:t>Patients who were treated with </a:t>
            </a:r>
            <a:r>
              <a:rPr lang="en-US" u="sng" dirty="0" smtClean="0">
                <a:solidFill>
                  <a:srgbClr val="0070C0"/>
                </a:solidFill>
              </a:rPr>
              <a:t>RAI</a:t>
            </a:r>
            <a:r>
              <a:rPr lang="en-US" dirty="0" smtClean="0">
                <a:solidFill>
                  <a:srgbClr val="0070C0"/>
                </a:solidFill>
              </a:rPr>
              <a:t> or </a:t>
            </a:r>
            <a:r>
              <a:rPr lang="en-US" u="sng" dirty="0" err="1" smtClean="0">
                <a:solidFill>
                  <a:srgbClr val="0070C0"/>
                </a:solidFill>
              </a:rPr>
              <a:t>thyroidectomy</a:t>
            </a:r>
            <a:r>
              <a:rPr lang="en-US" dirty="0" smtClean="0">
                <a:solidFill>
                  <a:srgbClr val="0070C0"/>
                </a:solidFill>
              </a:rPr>
              <a:t> for </a:t>
            </a:r>
            <a:r>
              <a:rPr lang="en-US" u="sng" dirty="0" smtClean="0">
                <a:solidFill>
                  <a:srgbClr val="0070C0"/>
                </a:solidFill>
              </a:rPr>
              <a:t>GD</a:t>
            </a:r>
            <a:r>
              <a:rPr lang="en-US" dirty="0" smtClean="0">
                <a:solidFill>
                  <a:srgbClr val="0070C0"/>
                </a:solidFill>
              </a:rPr>
              <a:t> </a:t>
            </a:r>
            <a:r>
              <a:rPr lang="en-US" u="sng" dirty="0" smtClean="0">
                <a:solidFill>
                  <a:srgbClr val="0070C0"/>
                </a:solidFill>
              </a:rPr>
              <a:t>prior to pregnancy </a:t>
            </a:r>
            <a:r>
              <a:rPr lang="en-US" dirty="0" smtClean="0">
                <a:solidFill>
                  <a:srgbClr val="0070C0"/>
                </a:solidFill>
              </a:rPr>
              <a:t>should have </a:t>
            </a:r>
            <a:r>
              <a:rPr lang="en-US" u="sng" dirty="0" err="1" smtClean="0">
                <a:solidFill>
                  <a:srgbClr val="0070C0"/>
                </a:solidFill>
              </a:rPr>
              <a:t>TRAb</a:t>
            </a:r>
            <a:r>
              <a:rPr lang="en-US" u="sng" dirty="0" smtClean="0">
                <a:solidFill>
                  <a:srgbClr val="0070C0"/>
                </a:solidFill>
              </a:rPr>
              <a:t> levels </a:t>
            </a:r>
            <a:r>
              <a:rPr lang="en-US" dirty="0" smtClean="0">
                <a:solidFill>
                  <a:srgbClr val="0070C0"/>
                </a:solidFill>
              </a:rPr>
              <a:t>measured using a sensitive assay initially </a:t>
            </a:r>
            <a:r>
              <a:rPr lang="en-US" u="sng" dirty="0" smtClean="0">
                <a:solidFill>
                  <a:srgbClr val="0070C0"/>
                </a:solidFill>
              </a:rPr>
              <a:t>during the first trimester</a:t>
            </a:r>
            <a:r>
              <a:rPr lang="en-US" dirty="0" smtClean="0">
                <a:solidFill>
                  <a:srgbClr val="0070C0"/>
                </a:solidFill>
              </a:rPr>
              <a:t> thyroid function testing and, if </a:t>
            </a:r>
            <a:r>
              <a:rPr lang="en-US" u="sng" dirty="0" smtClean="0">
                <a:solidFill>
                  <a:srgbClr val="0070C0"/>
                </a:solidFill>
              </a:rPr>
              <a:t>levels are elevated</a:t>
            </a:r>
            <a:r>
              <a:rPr lang="en-US" dirty="0" smtClean="0">
                <a:solidFill>
                  <a:srgbClr val="0070C0"/>
                </a:solidFill>
              </a:rPr>
              <a:t>, again at </a:t>
            </a:r>
            <a:r>
              <a:rPr lang="en-US" u="sng" dirty="0" smtClean="0">
                <a:solidFill>
                  <a:srgbClr val="0070C0"/>
                </a:solidFill>
              </a:rPr>
              <a:t>18–22 weeks </a:t>
            </a:r>
            <a:r>
              <a:rPr lang="en-US" dirty="0" smtClean="0">
                <a:solidFill>
                  <a:srgbClr val="0070C0"/>
                </a:solidFill>
              </a:rPr>
              <a:t>of gestation.</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94</a:t>
            </a:r>
          </a:p>
          <a:p>
            <a:r>
              <a:rPr lang="en-US" dirty="0" smtClean="0">
                <a:solidFill>
                  <a:srgbClr val="0070C0"/>
                </a:solidFill>
              </a:rPr>
              <a:t>Patients receiving </a:t>
            </a:r>
            <a:r>
              <a:rPr lang="en-US" u="sng" dirty="0" smtClean="0">
                <a:solidFill>
                  <a:srgbClr val="0070C0"/>
                </a:solidFill>
              </a:rPr>
              <a:t>ATD for GD </a:t>
            </a:r>
            <a:r>
              <a:rPr lang="en-US" dirty="0" smtClean="0">
                <a:solidFill>
                  <a:srgbClr val="0070C0"/>
                </a:solidFill>
              </a:rPr>
              <a:t>when </a:t>
            </a:r>
            <a:r>
              <a:rPr lang="en-US" u="sng" dirty="0" smtClean="0">
                <a:solidFill>
                  <a:srgbClr val="0070C0"/>
                </a:solidFill>
              </a:rPr>
              <a:t>becoming pregnant</a:t>
            </a:r>
            <a:r>
              <a:rPr lang="en-US" dirty="0" smtClean="0">
                <a:solidFill>
                  <a:srgbClr val="0070C0"/>
                </a:solidFill>
              </a:rPr>
              <a:t> or </a:t>
            </a:r>
            <a:r>
              <a:rPr lang="en-US" u="sng" dirty="0" smtClean="0">
                <a:solidFill>
                  <a:srgbClr val="0070C0"/>
                </a:solidFill>
              </a:rPr>
              <a:t>found to have GD during pregnancy</a:t>
            </a:r>
            <a:r>
              <a:rPr lang="en-US" dirty="0" smtClean="0">
                <a:solidFill>
                  <a:srgbClr val="0070C0"/>
                </a:solidFill>
              </a:rPr>
              <a:t> should have </a:t>
            </a:r>
            <a:r>
              <a:rPr lang="en-US" u="sng" dirty="0" err="1" smtClean="0">
                <a:solidFill>
                  <a:srgbClr val="0070C0"/>
                </a:solidFill>
              </a:rPr>
              <a:t>TRAb</a:t>
            </a:r>
            <a:r>
              <a:rPr lang="en-US" dirty="0" smtClean="0">
                <a:solidFill>
                  <a:srgbClr val="0070C0"/>
                </a:solidFill>
              </a:rPr>
              <a:t> levels measured at </a:t>
            </a:r>
            <a:r>
              <a:rPr lang="en-US" u="sng" dirty="0" smtClean="0">
                <a:solidFill>
                  <a:srgbClr val="0070C0"/>
                </a:solidFill>
              </a:rPr>
              <a:t>initial pregnancy visit</a:t>
            </a:r>
            <a:r>
              <a:rPr lang="en-US" dirty="0" smtClean="0">
                <a:solidFill>
                  <a:srgbClr val="0070C0"/>
                </a:solidFill>
              </a:rPr>
              <a:t> or </a:t>
            </a:r>
            <a:r>
              <a:rPr lang="en-US" u="sng" dirty="0" smtClean="0">
                <a:solidFill>
                  <a:srgbClr val="0070C0"/>
                </a:solidFill>
              </a:rPr>
              <a:t>at diagnosis</a:t>
            </a:r>
          </a:p>
          <a:p>
            <a:pPr>
              <a:buNone/>
            </a:pPr>
            <a:r>
              <a:rPr lang="en-US" dirty="0" smtClean="0">
                <a:solidFill>
                  <a:srgbClr val="0070C0"/>
                </a:solidFill>
              </a:rPr>
              <a:t>   using a sensitive assay and, if they are </a:t>
            </a:r>
            <a:r>
              <a:rPr lang="en-US" u="sng" dirty="0" smtClean="0">
                <a:solidFill>
                  <a:srgbClr val="0070C0"/>
                </a:solidFill>
              </a:rPr>
              <a:t>elevated</a:t>
            </a:r>
            <a:r>
              <a:rPr lang="en-US" dirty="0" smtClean="0">
                <a:solidFill>
                  <a:srgbClr val="0070C0"/>
                </a:solidFill>
              </a:rPr>
              <a:t>, again at </a:t>
            </a:r>
            <a:r>
              <a:rPr lang="en-US" u="sng" dirty="0" smtClean="0">
                <a:solidFill>
                  <a:srgbClr val="0070C0"/>
                </a:solidFill>
              </a:rPr>
              <a:t>18–22 weeks </a:t>
            </a:r>
            <a:r>
              <a:rPr lang="en-US" dirty="0" smtClean="0">
                <a:solidFill>
                  <a:srgbClr val="0070C0"/>
                </a:solidFill>
              </a:rPr>
              <a:t>of gestation.</a:t>
            </a:r>
          </a:p>
          <a:p>
            <a:pPr>
              <a:buNone/>
            </a:pPr>
            <a:r>
              <a:rPr lang="en-US" dirty="0" smtClean="0"/>
              <a:t>   </a:t>
            </a:r>
            <a:r>
              <a:rPr lang="en-US" sz="2000" dirty="0" smtClean="0">
                <a:solidFill>
                  <a:srgbClr val="FF0000"/>
                </a:solidFill>
              </a:rPr>
              <a:t>Strong recommendation, low-quality evidence.</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patients with </a:t>
            </a:r>
            <a:r>
              <a:rPr lang="en-US" u="sng" dirty="0" err="1" smtClean="0"/>
              <a:t>antithyroglobulin</a:t>
            </a:r>
            <a:r>
              <a:rPr lang="en-US" u="sng" dirty="0" smtClean="0"/>
              <a:t> antibodies</a:t>
            </a:r>
            <a:r>
              <a:rPr lang="en-US" dirty="0" smtClean="0"/>
              <a:t>, which interfere with </a:t>
            </a:r>
            <a:r>
              <a:rPr lang="en-US" dirty="0" err="1" smtClean="0"/>
              <a:t>thyroglobulin</a:t>
            </a:r>
            <a:r>
              <a:rPr lang="en-US" dirty="0" smtClean="0"/>
              <a:t> measurement, an alternative but not widely available approach is measurement of </a:t>
            </a:r>
            <a:r>
              <a:rPr lang="en-US" u="sng" dirty="0" smtClean="0"/>
              <a:t>fecal</a:t>
            </a:r>
            <a:r>
              <a:rPr lang="en-US" dirty="0" smtClean="0"/>
              <a:t> </a:t>
            </a:r>
            <a:r>
              <a:rPr lang="en-US" u="sng" dirty="0" smtClean="0"/>
              <a:t>T4</a:t>
            </a:r>
            <a:r>
              <a:rPr lang="en-US" dirty="0" smtClean="0"/>
              <a:t>.</a:t>
            </a:r>
          </a:p>
          <a:p>
            <a:r>
              <a:rPr lang="en-US" dirty="0" smtClean="0">
                <a:solidFill>
                  <a:srgbClr val="0070C0"/>
                </a:solidFill>
              </a:rPr>
              <a:t>mean values are:</a:t>
            </a:r>
          </a:p>
          <a:p>
            <a:pPr>
              <a:buNone/>
            </a:pPr>
            <a:r>
              <a:rPr lang="en-US" dirty="0" smtClean="0">
                <a:solidFill>
                  <a:srgbClr val="0070C0"/>
                </a:solidFill>
              </a:rPr>
              <a:t>  1.03 </a:t>
            </a:r>
            <a:r>
              <a:rPr lang="en-US" dirty="0" err="1" smtClean="0">
                <a:solidFill>
                  <a:srgbClr val="0070C0"/>
                </a:solidFill>
              </a:rPr>
              <a:t>nmol</a:t>
            </a:r>
            <a:r>
              <a:rPr lang="en-US" dirty="0" smtClean="0">
                <a:solidFill>
                  <a:srgbClr val="0070C0"/>
                </a:solidFill>
              </a:rPr>
              <a:t>/g in </a:t>
            </a:r>
            <a:r>
              <a:rPr lang="en-US" dirty="0" err="1" smtClean="0">
                <a:solidFill>
                  <a:srgbClr val="0070C0"/>
                </a:solidFill>
              </a:rPr>
              <a:t>euthyroid</a:t>
            </a:r>
            <a:r>
              <a:rPr lang="en-US" dirty="0" smtClean="0">
                <a:solidFill>
                  <a:srgbClr val="0070C0"/>
                </a:solidFill>
              </a:rPr>
              <a:t> patients </a:t>
            </a:r>
          </a:p>
          <a:p>
            <a:pPr>
              <a:buNone/>
            </a:pPr>
            <a:r>
              <a:rPr lang="en-US" dirty="0" smtClean="0">
                <a:solidFill>
                  <a:srgbClr val="0070C0"/>
                </a:solidFill>
              </a:rPr>
              <a:t>  1.93 </a:t>
            </a:r>
            <a:r>
              <a:rPr lang="en-US" dirty="0" err="1" smtClean="0">
                <a:solidFill>
                  <a:srgbClr val="0070C0"/>
                </a:solidFill>
              </a:rPr>
              <a:t>nmol</a:t>
            </a:r>
            <a:r>
              <a:rPr lang="en-US" dirty="0" smtClean="0">
                <a:solidFill>
                  <a:srgbClr val="0070C0"/>
                </a:solidFill>
              </a:rPr>
              <a:t>/g in Graves’ hyperthyroidism </a:t>
            </a:r>
          </a:p>
          <a:p>
            <a:pPr>
              <a:buNone/>
            </a:pPr>
            <a:r>
              <a:rPr lang="en-US" dirty="0" smtClean="0">
                <a:solidFill>
                  <a:srgbClr val="0070C0"/>
                </a:solidFill>
              </a:rPr>
              <a:t>  12–24 </a:t>
            </a:r>
            <a:r>
              <a:rPr lang="en-US" dirty="0" err="1" smtClean="0">
                <a:solidFill>
                  <a:srgbClr val="0070C0"/>
                </a:solidFill>
              </a:rPr>
              <a:t>nmol</a:t>
            </a:r>
            <a:r>
              <a:rPr lang="en-US" dirty="0" smtClean="0">
                <a:solidFill>
                  <a:srgbClr val="0070C0"/>
                </a:solidFill>
              </a:rPr>
              <a:t>/g in factitious </a:t>
            </a:r>
            <a:r>
              <a:rPr lang="en-US" dirty="0" err="1" smtClean="0">
                <a:solidFill>
                  <a:srgbClr val="0070C0"/>
                </a:solidFill>
              </a:rPr>
              <a:t>thyrotoxicosis</a:t>
            </a:r>
            <a:endParaRPr lang="en-US" dirty="0" smtClean="0">
              <a:solidFill>
                <a:srgbClr val="0070C0"/>
              </a:solidFill>
            </a:endParaRPr>
          </a:p>
          <a:p>
            <a:pPr>
              <a:buNone/>
            </a:pP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95</a:t>
            </a:r>
          </a:p>
          <a:p>
            <a:r>
              <a:rPr lang="en-US" dirty="0" smtClean="0">
                <a:solidFill>
                  <a:srgbClr val="0070C0"/>
                </a:solidFill>
              </a:rPr>
              <a:t>Patients with </a:t>
            </a:r>
            <a:r>
              <a:rPr lang="en-US" u="sng" dirty="0" smtClean="0">
                <a:solidFill>
                  <a:srgbClr val="0070C0"/>
                </a:solidFill>
              </a:rPr>
              <a:t>elevated</a:t>
            </a:r>
            <a:r>
              <a:rPr lang="en-US" dirty="0" smtClean="0">
                <a:solidFill>
                  <a:srgbClr val="0070C0"/>
                </a:solidFill>
              </a:rPr>
              <a:t> </a:t>
            </a:r>
            <a:r>
              <a:rPr lang="en-US" dirty="0" err="1" smtClean="0">
                <a:solidFill>
                  <a:srgbClr val="0070C0"/>
                </a:solidFill>
              </a:rPr>
              <a:t>TRAb</a:t>
            </a:r>
            <a:r>
              <a:rPr lang="en-US" dirty="0" smtClean="0">
                <a:solidFill>
                  <a:srgbClr val="0070C0"/>
                </a:solidFill>
              </a:rPr>
              <a:t> levels at 18–22 weeks of gestation should have </a:t>
            </a:r>
            <a:r>
              <a:rPr lang="en-US" dirty="0" err="1" smtClean="0">
                <a:solidFill>
                  <a:srgbClr val="0070C0"/>
                </a:solidFill>
              </a:rPr>
              <a:t>TRAb</a:t>
            </a:r>
            <a:r>
              <a:rPr lang="en-US" dirty="0" smtClean="0">
                <a:solidFill>
                  <a:srgbClr val="0070C0"/>
                </a:solidFill>
              </a:rPr>
              <a:t> </a:t>
            </a:r>
            <a:r>
              <a:rPr lang="en-US" dirty="0" err="1" smtClean="0">
                <a:solidFill>
                  <a:srgbClr val="0070C0"/>
                </a:solidFill>
              </a:rPr>
              <a:t>remeasured</a:t>
            </a:r>
            <a:r>
              <a:rPr lang="en-US" dirty="0" smtClean="0">
                <a:solidFill>
                  <a:srgbClr val="0070C0"/>
                </a:solidFill>
              </a:rPr>
              <a:t> in late pregnancy </a:t>
            </a:r>
            <a:r>
              <a:rPr lang="en-US" u="sng" dirty="0" smtClean="0">
                <a:solidFill>
                  <a:srgbClr val="0070C0"/>
                </a:solidFill>
              </a:rPr>
              <a:t>(weeks 30–34) </a:t>
            </a:r>
            <a:r>
              <a:rPr lang="en-US" dirty="0" smtClean="0">
                <a:solidFill>
                  <a:srgbClr val="0070C0"/>
                </a:solidFill>
              </a:rPr>
              <a:t>to guide decisions regarding </a:t>
            </a:r>
            <a:r>
              <a:rPr lang="en-US" u="sng" dirty="0" smtClean="0">
                <a:solidFill>
                  <a:srgbClr val="0070C0"/>
                </a:solidFill>
              </a:rPr>
              <a:t>neonatal monitoring.</a:t>
            </a:r>
          </a:p>
          <a:p>
            <a:r>
              <a:rPr lang="en-US" u="sng" dirty="0" smtClean="0">
                <a:solidFill>
                  <a:srgbClr val="0070C0"/>
                </a:solidFill>
              </a:rPr>
              <a:t>An exception </a:t>
            </a:r>
            <a:r>
              <a:rPr lang="en-US" dirty="0" smtClean="0">
                <a:solidFill>
                  <a:srgbClr val="0070C0"/>
                </a:solidFill>
              </a:rPr>
              <a:t>to this recommendation is a woman with an </a:t>
            </a:r>
            <a:r>
              <a:rPr lang="en-US" u="sng" dirty="0" smtClean="0">
                <a:solidFill>
                  <a:srgbClr val="0070C0"/>
                </a:solidFill>
              </a:rPr>
              <a:t>intact thyroid </a:t>
            </a:r>
            <a:r>
              <a:rPr lang="en-US" dirty="0" smtClean="0">
                <a:solidFill>
                  <a:srgbClr val="0070C0"/>
                </a:solidFill>
              </a:rPr>
              <a:t>who is </a:t>
            </a:r>
            <a:r>
              <a:rPr lang="en-US" u="sng" dirty="0" smtClean="0">
                <a:solidFill>
                  <a:srgbClr val="0070C0"/>
                </a:solidFill>
              </a:rPr>
              <a:t>no</a:t>
            </a:r>
            <a:r>
              <a:rPr lang="en-US" dirty="0" smtClean="0">
                <a:solidFill>
                  <a:srgbClr val="0070C0"/>
                </a:solidFill>
              </a:rPr>
              <a:t> longer in </a:t>
            </a:r>
            <a:r>
              <a:rPr lang="en-US" u="sng" dirty="0" smtClean="0">
                <a:solidFill>
                  <a:srgbClr val="0070C0"/>
                </a:solidFill>
              </a:rPr>
              <a:t>need of ATD</a:t>
            </a:r>
            <a:r>
              <a:rPr lang="en-US" dirty="0" smtClean="0">
                <a:solidFill>
                  <a:srgbClr val="0070C0"/>
                </a:solidFill>
              </a:rPr>
              <a:t> therapy.</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98</a:t>
            </a:r>
          </a:p>
          <a:p>
            <a:r>
              <a:rPr lang="en-US" dirty="0" smtClean="0">
                <a:solidFill>
                  <a:srgbClr val="0070C0"/>
                </a:solidFill>
              </a:rPr>
              <a:t>In pregnant women diagnosed with hyperthyroidism due to </a:t>
            </a:r>
            <a:r>
              <a:rPr lang="en-US" u="sng" dirty="0" err="1" smtClean="0">
                <a:solidFill>
                  <a:srgbClr val="0070C0"/>
                </a:solidFill>
              </a:rPr>
              <a:t>multinodular</a:t>
            </a:r>
            <a:r>
              <a:rPr lang="en-US" dirty="0" smtClean="0">
                <a:solidFill>
                  <a:srgbClr val="0070C0"/>
                </a:solidFill>
              </a:rPr>
              <a:t> thyroid autonomy or a </a:t>
            </a:r>
            <a:r>
              <a:rPr lang="en-US" u="sng" dirty="0" smtClean="0">
                <a:solidFill>
                  <a:srgbClr val="0070C0"/>
                </a:solidFill>
              </a:rPr>
              <a:t>solitary TA</a:t>
            </a:r>
            <a:r>
              <a:rPr lang="en-US" dirty="0" smtClean="0">
                <a:solidFill>
                  <a:srgbClr val="0070C0"/>
                </a:solidFill>
              </a:rPr>
              <a:t>, special care should be taken </a:t>
            </a:r>
            <a:r>
              <a:rPr lang="en-US" u="sng" dirty="0" smtClean="0">
                <a:solidFill>
                  <a:srgbClr val="0070C0"/>
                </a:solidFill>
              </a:rPr>
              <a:t>not to induce fetal hypothyroidism by ATD therapy.</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2015" y="639882"/>
            <a:ext cx="9176015" cy="56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a:t>
            </a:r>
            <a:r>
              <a:rPr lang="en-US" dirty="0" err="1" smtClean="0"/>
              <a:t>orbitopathy</a:t>
            </a:r>
            <a:r>
              <a:rPr lang="en-US" dirty="0" smtClean="0"/>
              <a:t>:</a:t>
            </a:r>
            <a:endParaRPr lang="en-US" dirty="0"/>
          </a:p>
        </p:txBody>
      </p:sp>
      <p:sp>
        <p:nvSpPr>
          <p:cNvPr id="3" name="Content Placeholder 2"/>
          <p:cNvSpPr>
            <a:spLocks noGrp="1"/>
          </p:cNvSpPr>
          <p:nvPr>
            <p:ph idx="1"/>
          </p:nvPr>
        </p:nvSpPr>
        <p:spPr/>
        <p:txBody>
          <a:bodyPr/>
          <a:lstStyle/>
          <a:p>
            <a:r>
              <a:rPr lang="en-US" dirty="0" smtClean="0"/>
              <a:t>RECOMMENDATION 99</a:t>
            </a:r>
          </a:p>
          <a:p>
            <a:r>
              <a:rPr lang="en-US" dirty="0" err="1" smtClean="0"/>
              <a:t>Euthyroidism</a:t>
            </a:r>
            <a:r>
              <a:rPr lang="en-US" dirty="0" smtClean="0"/>
              <a:t> should be expeditiously achieved and maintained in hyperthyroid patients </a:t>
            </a:r>
            <a:r>
              <a:rPr lang="en-US" u="sng" dirty="0" smtClean="0"/>
              <a:t>with GO </a:t>
            </a:r>
            <a:r>
              <a:rPr lang="en-US" dirty="0" smtClean="0"/>
              <a:t>or </a:t>
            </a:r>
            <a:r>
              <a:rPr lang="en-US" u="sng" dirty="0" smtClean="0"/>
              <a:t>risk factors </a:t>
            </a:r>
            <a:r>
              <a:rPr lang="en-US" dirty="0" smtClean="0"/>
              <a:t>for the development of </a:t>
            </a:r>
            <a:r>
              <a:rPr lang="en-US" dirty="0" err="1" smtClean="0"/>
              <a:t>orbitopathy</a:t>
            </a:r>
            <a:r>
              <a:rPr lang="en-US" dirty="0" smtClean="0"/>
              <a:t>.</a:t>
            </a:r>
          </a:p>
          <a:p>
            <a:pPr>
              <a:buNone/>
            </a:pPr>
            <a:r>
              <a:rPr lang="en-US" dirty="0" smtClean="0"/>
              <a:t>   </a:t>
            </a:r>
            <a:r>
              <a:rPr lang="en-US" sz="2000" dirty="0" smtClean="0">
                <a:solidFill>
                  <a:srgbClr val="FF0000"/>
                </a:solidFill>
              </a:rPr>
              <a:t>Strong recommendation, moderate-quality evidence.</a:t>
            </a:r>
            <a:endParaRPr lang="en-US" sz="2000" dirty="0">
              <a:solidFill>
                <a:srgbClr val="FF0000"/>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100</a:t>
            </a:r>
          </a:p>
          <a:p>
            <a:r>
              <a:rPr lang="en-US" dirty="0" smtClean="0"/>
              <a:t>We recommend clinicians advise patients with </a:t>
            </a:r>
            <a:r>
              <a:rPr lang="en-US" u="sng" dirty="0" smtClean="0"/>
              <a:t>GD</a:t>
            </a:r>
            <a:r>
              <a:rPr lang="en-US" dirty="0" smtClean="0"/>
              <a:t> to </a:t>
            </a:r>
            <a:r>
              <a:rPr lang="en-US" u="sng" dirty="0" smtClean="0"/>
              <a:t>stop smoking </a:t>
            </a:r>
            <a:r>
              <a:rPr lang="en-US" dirty="0" smtClean="0"/>
              <a:t>and refer them to a structured smoking cessation program.</a:t>
            </a:r>
          </a:p>
          <a:p>
            <a:r>
              <a:rPr lang="en-US" dirty="0" smtClean="0"/>
              <a:t> As both </a:t>
            </a:r>
            <a:r>
              <a:rPr lang="en-US" u="sng" dirty="0" smtClean="0"/>
              <a:t>firsthand and secondhand </a:t>
            </a:r>
            <a:r>
              <a:rPr lang="en-US" dirty="0" smtClean="0"/>
              <a:t>smoking increase GO risk, patients exposed to secondhand smoke should be identified and advised of its negative impact.</a:t>
            </a:r>
          </a:p>
          <a:p>
            <a:pPr>
              <a:buNone/>
            </a:pPr>
            <a:r>
              <a:rPr lang="en-US" dirty="0" smtClean="0"/>
              <a:t>   </a:t>
            </a:r>
            <a:r>
              <a:rPr lang="en-US" sz="2000" dirty="0" smtClean="0">
                <a:solidFill>
                  <a:srgbClr val="FF0000"/>
                </a:solidFill>
              </a:rPr>
              <a:t>Strong recommendation, moderate-quality evidence.</a:t>
            </a:r>
            <a:endParaRPr lang="en-US" sz="2000" dirty="0">
              <a:solidFill>
                <a:srgbClr val="FF0000"/>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101</a:t>
            </a:r>
          </a:p>
          <a:p>
            <a:r>
              <a:rPr lang="en-US" dirty="0" smtClean="0"/>
              <a:t>In </a:t>
            </a:r>
            <a:r>
              <a:rPr lang="en-US" u="sng" dirty="0" smtClean="0"/>
              <a:t>nonsmoking</a:t>
            </a:r>
            <a:r>
              <a:rPr lang="en-US" dirty="0" smtClean="0"/>
              <a:t> patients with GD </a:t>
            </a:r>
            <a:r>
              <a:rPr lang="en-US" u="sng" dirty="0" smtClean="0"/>
              <a:t>withou</a:t>
            </a:r>
            <a:r>
              <a:rPr lang="en-US" dirty="0" smtClean="0"/>
              <a:t>t apparent GO, RAI therapy (without concurrent steroids), ATDs, or </a:t>
            </a:r>
            <a:r>
              <a:rPr lang="en-US" dirty="0" err="1" smtClean="0"/>
              <a:t>thyroidectomy</a:t>
            </a:r>
            <a:endParaRPr lang="en-US" dirty="0" smtClean="0"/>
          </a:p>
          <a:p>
            <a:pPr>
              <a:buNone/>
            </a:pPr>
            <a:r>
              <a:rPr lang="en-US" dirty="0" smtClean="0"/>
              <a:t>   should be considered </a:t>
            </a:r>
            <a:r>
              <a:rPr lang="en-US" u="sng" dirty="0" smtClean="0"/>
              <a:t>equally acceptable</a:t>
            </a:r>
          </a:p>
          <a:p>
            <a:pPr>
              <a:buNone/>
            </a:pPr>
            <a:r>
              <a:rPr lang="en-US" dirty="0" smtClean="0"/>
              <a:t>   therapeutic options in regard to risk of GO.</a:t>
            </a:r>
          </a:p>
          <a:p>
            <a:pPr>
              <a:buNone/>
            </a:pPr>
            <a:r>
              <a:rPr lang="en-US" dirty="0" smtClean="0"/>
              <a:t>   </a:t>
            </a:r>
            <a:r>
              <a:rPr lang="en-US" sz="2000" dirty="0" smtClean="0">
                <a:solidFill>
                  <a:srgbClr val="FF0000"/>
                </a:solidFill>
              </a:rPr>
              <a:t>Strong recommendation, moderate-quality evidence.</a:t>
            </a:r>
            <a:endParaRPr lang="en-US" sz="2000" dirty="0">
              <a:solidFill>
                <a:srgbClr val="FF0000"/>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0070C0"/>
                </a:solidFill>
              </a:rPr>
              <a:t>RECOMMENDATION 102</a:t>
            </a:r>
          </a:p>
          <a:p>
            <a:r>
              <a:rPr lang="en-US" dirty="0" smtClean="0">
                <a:solidFill>
                  <a:srgbClr val="0070C0"/>
                </a:solidFill>
              </a:rPr>
              <a:t>In </a:t>
            </a:r>
            <a:r>
              <a:rPr lang="en-US" u="sng" dirty="0" smtClean="0">
                <a:solidFill>
                  <a:srgbClr val="0070C0"/>
                </a:solidFill>
              </a:rPr>
              <a:t>smoking patients </a:t>
            </a:r>
            <a:r>
              <a:rPr lang="en-US" dirty="0" smtClean="0">
                <a:solidFill>
                  <a:srgbClr val="0070C0"/>
                </a:solidFill>
              </a:rPr>
              <a:t>with GD </a:t>
            </a:r>
            <a:r>
              <a:rPr lang="en-US" u="sng" dirty="0" smtClean="0">
                <a:solidFill>
                  <a:srgbClr val="0070C0"/>
                </a:solidFill>
              </a:rPr>
              <a:t>without apparent GO</a:t>
            </a:r>
            <a:r>
              <a:rPr lang="en-US" dirty="0" smtClean="0">
                <a:solidFill>
                  <a:srgbClr val="0070C0"/>
                </a:solidFill>
              </a:rPr>
              <a:t>, RAI therapy, ATDs, or </a:t>
            </a:r>
            <a:r>
              <a:rPr lang="en-US" dirty="0" err="1" smtClean="0">
                <a:solidFill>
                  <a:srgbClr val="0070C0"/>
                </a:solidFill>
              </a:rPr>
              <a:t>thyroidectomy</a:t>
            </a:r>
            <a:r>
              <a:rPr lang="en-US" dirty="0" smtClean="0">
                <a:solidFill>
                  <a:srgbClr val="0070C0"/>
                </a:solidFill>
              </a:rPr>
              <a:t> should be considered</a:t>
            </a:r>
          </a:p>
          <a:p>
            <a:pPr>
              <a:buNone/>
            </a:pPr>
            <a:r>
              <a:rPr lang="en-US" dirty="0" smtClean="0">
                <a:solidFill>
                  <a:srgbClr val="0070C0"/>
                </a:solidFill>
              </a:rPr>
              <a:t>   </a:t>
            </a:r>
            <a:r>
              <a:rPr lang="en-US" u="sng" dirty="0" smtClean="0">
                <a:solidFill>
                  <a:srgbClr val="0070C0"/>
                </a:solidFill>
              </a:rPr>
              <a:t>equally</a:t>
            </a:r>
            <a:r>
              <a:rPr lang="en-US" dirty="0" smtClean="0">
                <a:solidFill>
                  <a:srgbClr val="0070C0"/>
                </a:solidFill>
              </a:rPr>
              <a:t> acceptable therapeutic options in regard to </a:t>
            </a:r>
            <a:r>
              <a:rPr lang="en-US" u="sng" dirty="0" smtClean="0">
                <a:solidFill>
                  <a:srgbClr val="0070C0"/>
                </a:solidFill>
              </a:rPr>
              <a:t>risk of GO</a:t>
            </a:r>
            <a:r>
              <a:rPr lang="en-US" dirty="0" smtClean="0">
                <a:solidFill>
                  <a:srgbClr val="0070C0"/>
                </a:solidFill>
              </a:rPr>
              <a:t>.</a:t>
            </a:r>
          </a:p>
          <a:p>
            <a:pPr>
              <a:buNone/>
            </a:pPr>
            <a:r>
              <a:rPr lang="en-US" sz="2400" dirty="0" smtClean="0">
                <a:solidFill>
                  <a:srgbClr val="FF0000"/>
                </a:solidFill>
              </a:rPr>
              <a:t>   Weak recommendation, low-quality evidence.</a:t>
            </a:r>
            <a:endParaRPr lang="en-US" sz="2400" dirty="0">
              <a:solidFill>
                <a:srgbClr val="FF0000"/>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103</a:t>
            </a:r>
          </a:p>
          <a:p>
            <a:r>
              <a:rPr lang="en-US" dirty="0" smtClean="0">
                <a:solidFill>
                  <a:srgbClr val="0070C0"/>
                </a:solidFill>
              </a:rPr>
              <a:t>There is insufficient evidence to recommend for or against the use of </a:t>
            </a:r>
            <a:r>
              <a:rPr lang="en-US" u="sng" dirty="0" smtClean="0">
                <a:solidFill>
                  <a:srgbClr val="0070C0"/>
                </a:solidFill>
              </a:rPr>
              <a:t>prophylactic corticosteroids</a:t>
            </a:r>
            <a:r>
              <a:rPr lang="en-US" dirty="0" smtClean="0">
                <a:solidFill>
                  <a:srgbClr val="0070C0"/>
                </a:solidFill>
              </a:rPr>
              <a:t> in </a:t>
            </a:r>
            <a:r>
              <a:rPr lang="en-US" u="sng" dirty="0" smtClean="0">
                <a:solidFill>
                  <a:srgbClr val="0070C0"/>
                </a:solidFill>
              </a:rPr>
              <a:t>smokers</a:t>
            </a:r>
            <a:r>
              <a:rPr lang="en-US" dirty="0" smtClean="0">
                <a:solidFill>
                  <a:srgbClr val="0070C0"/>
                </a:solidFill>
              </a:rPr>
              <a:t> who</a:t>
            </a:r>
          </a:p>
          <a:p>
            <a:pPr>
              <a:buNone/>
            </a:pPr>
            <a:r>
              <a:rPr lang="en-US" dirty="0" smtClean="0">
                <a:solidFill>
                  <a:srgbClr val="0070C0"/>
                </a:solidFill>
              </a:rPr>
              <a:t>   receive </a:t>
            </a:r>
            <a:r>
              <a:rPr lang="en-US" u="sng" dirty="0" smtClean="0">
                <a:solidFill>
                  <a:srgbClr val="0070C0"/>
                </a:solidFill>
              </a:rPr>
              <a:t>RAI</a:t>
            </a:r>
            <a:r>
              <a:rPr lang="en-US" dirty="0" smtClean="0">
                <a:solidFill>
                  <a:srgbClr val="0070C0"/>
                </a:solidFill>
              </a:rPr>
              <a:t> and have </a:t>
            </a:r>
            <a:r>
              <a:rPr lang="en-US" u="sng" dirty="0" smtClean="0">
                <a:solidFill>
                  <a:srgbClr val="0070C0"/>
                </a:solidFill>
              </a:rPr>
              <a:t>no evidence of GO</a:t>
            </a:r>
            <a:r>
              <a:rPr lang="en-US" dirty="0" smtClean="0">
                <a:solidFill>
                  <a:srgbClr val="0070C0"/>
                </a:solidFill>
              </a:rPr>
              <a:t>.</a:t>
            </a:r>
          </a:p>
          <a:p>
            <a:pPr>
              <a:buNone/>
            </a:pPr>
            <a:r>
              <a:rPr lang="en-US" dirty="0" smtClean="0"/>
              <a:t>   </a:t>
            </a:r>
            <a:r>
              <a:rPr lang="en-US" sz="2400" dirty="0" smtClean="0">
                <a:solidFill>
                  <a:srgbClr val="FF0000"/>
                </a:solidFill>
              </a:rPr>
              <a:t>No recommendation, insufficient evidence.</a:t>
            </a:r>
            <a:endParaRPr lang="en-US" dirty="0">
              <a:solidFill>
                <a:srgbClr val="FF0000"/>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104</a:t>
            </a:r>
          </a:p>
          <a:p>
            <a:r>
              <a:rPr lang="en-US" dirty="0" smtClean="0"/>
              <a:t>In patients with Graves’ hyperthyroidism who have </a:t>
            </a:r>
            <a:r>
              <a:rPr lang="en-US" u="sng" dirty="0" smtClean="0"/>
              <a:t>mild active </a:t>
            </a:r>
            <a:r>
              <a:rPr lang="en-US" u="sng" dirty="0" err="1" smtClean="0"/>
              <a:t>ophthalmopathy</a:t>
            </a:r>
            <a:r>
              <a:rPr lang="en-US" u="sng" dirty="0" smtClean="0"/>
              <a:t> </a:t>
            </a:r>
            <a:r>
              <a:rPr lang="en-US" dirty="0" smtClean="0"/>
              <a:t>and </a:t>
            </a:r>
            <a:r>
              <a:rPr lang="en-US" u="sng" dirty="0" smtClean="0"/>
              <a:t>no risk </a:t>
            </a:r>
            <a:r>
              <a:rPr lang="en-US" dirty="0" smtClean="0"/>
              <a:t>factors for deterioration of their eye disease, RAI therapy, ATDs, and </a:t>
            </a:r>
            <a:r>
              <a:rPr lang="en-US" dirty="0" err="1" smtClean="0"/>
              <a:t>thyroidectomy</a:t>
            </a:r>
            <a:endParaRPr lang="en-US" dirty="0" smtClean="0"/>
          </a:p>
          <a:p>
            <a:pPr>
              <a:buNone/>
            </a:pPr>
            <a:r>
              <a:rPr lang="en-US" dirty="0" smtClean="0"/>
              <a:t>   should be </a:t>
            </a:r>
            <a:r>
              <a:rPr lang="en-US" u="sng" dirty="0" smtClean="0"/>
              <a:t>considered equally </a:t>
            </a:r>
            <a:r>
              <a:rPr lang="en-US" dirty="0" smtClean="0"/>
              <a:t>acceptable therapeutic options.</a:t>
            </a:r>
          </a:p>
          <a:p>
            <a:pPr>
              <a:buNone/>
            </a:pPr>
            <a:r>
              <a:rPr lang="en-US" dirty="0" smtClean="0"/>
              <a:t>   </a:t>
            </a:r>
            <a:r>
              <a:rPr lang="en-US" sz="2000" dirty="0" smtClean="0">
                <a:solidFill>
                  <a:srgbClr val="FF0000"/>
                </a:solidFill>
              </a:rPr>
              <a:t>Strong recommendation, moderate-quality evidence.</a:t>
            </a:r>
            <a:endParaRPr lang="en-US" dirty="0">
              <a:solidFill>
                <a:srgbClr val="FF0000"/>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105</a:t>
            </a:r>
          </a:p>
          <a:p>
            <a:r>
              <a:rPr lang="en-US" dirty="0" smtClean="0"/>
              <a:t>In the absence of any strong contraindication to GC use we suggest considering them for coverage of GD patients with </a:t>
            </a:r>
            <a:r>
              <a:rPr lang="en-US" u="sng" dirty="0" smtClean="0"/>
              <a:t>mild active GO </a:t>
            </a:r>
            <a:r>
              <a:rPr lang="en-US" dirty="0" smtClean="0"/>
              <a:t>who are treated with </a:t>
            </a:r>
            <a:r>
              <a:rPr lang="en-US" u="sng" dirty="0" smtClean="0"/>
              <a:t>RAI</a:t>
            </a:r>
            <a:r>
              <a:rPr lang="en-US" dirty="0" smtClean="0"/>
              <a:t>, even in the</a:t>
            </a:r>
          </a:p>
          <a:p>
            <a:pPr>
              <a:buNone/>
            </a:pPr>
            <a:r>
              <a:rPr lang="en-US" dirty="0" smtClean="0"/>
              <a:t>   </a:t>
            </a:r>
            <a:r>
              <a:rPr lang="en-US" u="sng" dirty="0" smtClean="0"/>
              <a:t>absence of risk factors </a:t>
            </a:r>
            <a:r>
              <a:rPr lang="en-US" dirty="0" smtClean="0"/>
              <a:t>for GO deterioration.</a:t>
            </a:r>
          </a:p>
          <a:p>
            <a:pPr>
              <a:buNone/>
            </a:pPr>
            <a:r>
              <a:rPr lang="en-US" dirty="0" smtClean="0"/>
              <a:t>   </a:t>
            </a:r>
            <a:r>
              <a:rPr lang="en-US" sz="20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lstStyle/>
          <a:p>
            <a:r>
              <a:rPr lang="en-US" dirty="0" smtClean="0"/>
              <a:t>Symptomatic management</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 a randomized controlled trial of MMI alone versus MMI and a b-adrenergic blocking agent, after 4 weeks, patients taking b-adrenergic blockers had lower heart rates, less shortness of breath and fatigue, and improved </a:t>
            </a:r>
            <a:r>
              <a:rPr lang="en-US" u="sng" dirty="0" smtClean="0">
                <a:solidFill>
                  <a:srgbClr val="0070C0"/>
                </a:solidFill>
              </a:rPr>
              <a:t>‘‘physical functioning’’ </a:t>
            </a:r>
            <a:r>
              <a:rPr lang="en-US" dirty="0" smtClean="0">
                <a:solidFill>
                  <a:srgbClr val="0070C0"/>
                </a:solidFill>
              </a:rPr>
              <a:t>on the SF-36 health questionnaire.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106</a:t>
            </a:r>
          </a:p>
          <a:p>
            <a:r>
              <a:rPr lang="en-US" dirty="0" smtClean="0"/>
              <a:t>In GD patients with </a:t>
            </a:r>
            <a:r>
              <a:rPr lang="en-US" u="sng" dirty="0" smtClean="0"/>
              <a:t>mild GO </a:t>
            </a:r>
            <a:r>
              <a:rPr lang="en-US" dirty="0" smtClean="0"/>
              <a:t>who are treated with </a:t>
            </a:r>
            <a:r>
              <a:rPr lang="en-US" u="sng" dirty="0" smtClean="0"/>
              <a:t>RAI</a:t>
            </a:r>
            <a:r>
              <a:rPr lang="en-US" dirty="0" smtClean="0"/>
              <a:t> we </a:t>
            </a:r>
            <a:r>
              <a:rPr lang="en-US" u="sng" dirty="0" smtClean="0"/>
              <a:t>recommend steroid </a:t>
            </a:r>
            <a:r>
              <a:rPr lang="en-US" dirty="0" smtClean="0"/>
              <a:t>coverage if there are </a:t>
            </a:r>
            <a:r>
              <a:rPr lang="en-US" u="sng" dirty="0" smtClean="0"/>
              <a:t>concomitant risk factors </a:t>
            </a:r>
            <a:r>
              <a:rPr lang="en-US" dirty="0" smtClean="0"/>
              <a:t>for GO deterioration.</a:t>
            </a:r>
          </a:p>
          <a:p>
            <a:pPr>
              <a:buNone/>
            </a:pPr>
            <a:r>
              <a:rPr lang="en-US" dirty="0" smtClean="0"/>
              <a:t>   </a:t>
            </a:r>
            <a:r>
              <a:rPr lang="en-US" sz="2000" dirty="0" smtClean="0">
                <a:solidFill>
                  <a:srgbClr val="FF0000"/>
                </a:solidFill>
              </a:rPr>
              <a:t>Strong recommendation, moderate-quality evidence.</a:t>
            </a:r>
            <a:endParaRPr lang="en-US" sz="2000" dirty="0">
              <a:solidFill>
                <a:srgbClr val="FF0000"/>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107</a:t>
            </a:r>
          </a:p>
          <a:p>
            <a:r>
              <a:rPr lang="en-US" dirty="0" smtClean="0"/>
              <a:t>In patients with </a:t>
            </a:r>
            <a:r>
              <a:rPr lang="en-US" u="sng" dirty="0" smtClean="0"/>
              <a:t>active</a:t>
            </a:r>
            <a:r>
              <a:rPr lang="en-US" dirty="0" smtClean="0"/>
              <a:t> and </a:t>
            </a:r>
            <a:r>
              <a:rPr lang="en-US" u="sng" dirty="0" smtClean="0"/>
              <a:t>moderate-to</a:t>
            </a:r>
            <a:r>
              <a:rPr lang="en-US" dirty="0" smtClean="0"/>
              <a:t>-</a:t>
            </a:r>
            <a:r>
              <a:rPr lang="en-US" u="sng" dirty="0" smtClean="0"/>
              <a:t>severe</a:t>
            </a:r>
            <a:r>
              <a:rPr lang="en-US" dirty="0" smtClean="0"/>
              <a:t> or </a:t>
            </a:r>
            <a:r>
              <a:rPr lang="en-US" u="sng" dirty="0" err="1" smtClean="0"/>
              <a:t>sightthreatening</a:t>
            </a:r>
            <a:r>
              <a:rPr lang="en-US" u="sng" dirty="0" smtClean="0"/>
              <a:t> GO </a:t>
            </a:r>
            <a:r>
              <a:rPr lang="en-US" dirty="0" smtClean="0"/>
              <a:t>we recommend </a:t>
            </a:r>
            <a:r>
              <a:rPr lang="en-US" u="sng" dirty="0" smtClean="0"/>
              <a:t>against RAI </a:t>
            </a:r>
            <a:r>
              <a:rPr lang="en-US" dirty="0" smtClean="0"/>
              <a:t>therapy.</a:t>
            </a:r>
          </a:p>
          <a:p>
            <a:pPr>
              <a:buNone/>
            </a:pPr>
            <a:r>
              <a:rPr lang="en-US" dirty="0" smtClean="0"/>
              <a:t>   Surgery or ATDs are preferred treatment options for GD in these patients.</a:t>
            </a:r>
          </a:p>
          <a:p>
            <a:pPr>
              <a:buNone/>
            </a:pPr>
            <a:r>
              <a:rPr lang="en-US" dirty="0" smtClean="0"/>
              <a:t>   </a:t>
            </a:r>
            <a:r>
              <a:rPr lang="en-US" sz="2000" dirty="0" smtClean="0">
                <a:solidFill>
                  <a:srgbClr val="FF0000"/>
                </a:solidFill>
              </a:rPr>
              <a:t>Strong recommendation, low-quality evidence.</a:t>
            </a:r>
            <a:endParaRPr lang="en-US" dirty="0">
              <a:solidFill>
                <a:srgbClr val="FF0000"/>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108</a:t>
            </a:r>
          </a:p>
          <a:p>
            <a:r>
              <a:rPr lang="en-US" dirty="0" smtClean="0"/>
              <a:t>In patients with </a:t>
            </a:r>
            <a:r>
              <a:rPr lang="en-US" u="sng" dirty="0" smtClean="0"/>
              <a:t>inactive GO </a:t>
            </a:r>
            <a:r>
              <a:rPr lang="en-US" dirty="0" smtClean="0"/>
              <a:t>we suggest RAI therapy can be administered </a:t>
            </a:r>
            <a:r>
              <a:rPr lang="en-US" u="sng" dirty="0" smtClean="0"/>
              <a:t>without steroid </a:t>
            </a:r>
            <a:r>
              <a:rPr lang="en-US" dirty="0" smtClean="0"/>
              <a:t>coverage. However, in cases of </a:t>
            </a:r>
            <a:r>
              <a:rPr lang="en-US" u="sng" dirty="0" smtClean="0"/>
              <a:t>elevated risk </a:t>
            </a:r>
            <a:r>
              <a:rPr lang="en-US" dirty="0" smtClean="0"/>
              <a:t>for reactivation (</a:t>
            </a:r>
            <a:r>
              <a:rPr lang="en-US" u="sng" dirty="0" smtClean="0"/>
              <a:t>high </a:t>
            </a:r>
            <a:r>
              <a:rPr lang="en-US" u="sng" dirty="0" err="1" smtClean="0"/>
              <a:t>TRAb</a:t>
            </a:r>
            <a:r>
              <a:rPr lang="en-US" dirty="0" smtClean="0"/>
              <a:t>, </a:t>
            </a:r>
            <a:r>
              <a:rPr lang="en-US" u="sng" dirty="0" smtClean="0"/>
              <a:t>CAS &gt;=1 </a:t>
            </a:r>
            <a:r>
              <a:rPr lang="en-US" dirty="0" smtClean="0"/>
              <a:t>and </a:t>
            </a:r>
            <a:r>
              <a:rPr lang="en-US" u="sng" dirty="0" smtClean="0"/>
              <a:t>smokers</a:t>
            </a:r>
            <a:r>
              <a:rPr lang="en-US" dirty="0" smtClean="0"/>
              <a:t>) that approach might have to be </a:t>
            </a:r>
            <a:r>
              <a:rPr lang="en-US" u="sng" dirty="0" smtClean="0"/>
              <a:t>reconsidered</a:t>
            </a:r>
            <a:r>
              <a:rPr lang="en-US" dirty="0" smtClean="0"/>
              <a:t>.</a:t>
            </a:r>
          </a:p>
          <a:p>
            <a:pPr>
              <a:buNone/>
            </a:pPr>
            <a:r>
              <a:rPr lang="en-US" dirty="0" smtClean="0"/>
              <a:t>   </a:t>
            </a:r>
            <a:r>
              <a:rPr lang="en-US" sz="2000" dirty="0" smtClean="0">
                <a:solidFill>
                  <a:srgbClr val="FF0000"/>
                </a:solidFill>
              </a:rPr>
              <a:t>Weak recommendation, low-quality evidence.</a:t>
            </a:r>
            <a:endParaRPr lang="en-US" dirty="0">
              <a:solidFill>
                <a:srgbClr val="FF0000"/>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1110" y="2377426"/>
            <a:ext cx="9042890" cy="2760557"/>
          </a:xfrm>
          <a:prstGeom prst="rect">
            <a:avLst/>
          </a:prstGeom>
          <a:noFill/>
          <a:ln w="9525">
            <a:no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2514600"/>
            <a:ext cx="9175884" cy="2507579"/>
          </a:xfrm>
          <a:prstGeom prst="rect">
            <a:avLst/>
          </a:prstGeom>
          <a:noFill/>
          <a:ln w="9525">
            <a:no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94811" y="2378124"/>
            <a:ext cx="9049189" cy="2758111"/>
          </a:xfrm>
          <a:prstGeom prst="rect">
            <a:avLst/>
          </a:prstGeom>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236" y="2078068"/>
            <a:ext cx="9139764" cy="32368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6507" y="1752600"/>
            <a:ext cx="9328932" cy="3726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Text Placeholder 7"/>
          <p:cNvSpPr>
            <a:spLocks noGrp="1"/>
          </p:cNvSpPr>
          <p:nvPr>
            <p:ph type="body" idx="2"/>
          </p:nvPr>
        </p:nvSpPr>
        <p:spPr/>
        <p:txBody>
          <a:bodyPr>
            <a:normAutofit/>
          </a:bodyPr>
          <a:lstStyle/>
          <a:p>
            <a:r>
              <a:rPr lang="en-US" sz="1800" dirty="0" err="1" smtClean="0"/>
              <a:t>Dr.Marjan</a:t>
            </a:r>
            <a:r>
              <a:rPr lang="en-US" sz="1800" dirty="0" smtClean="0"/>
              <a:t> </a:t>
            </a:r>
            <a:r>
              <a:rPr lang="en-US" sz="1800" dirty="0" err="1" smtClean="0"/>
              <a:t>Khayamzadeh</a:t>
            </a:r>
            <a:endParaRPr lang="en-US" sz="1800" dirty="0"/>
          </a:p>
        </p:txBody>
      </p:sp>
      <p:sp>
        <p:nvSpPr>
          <p:cNvPr id="7" name="Content Placeholder 6"/>
          <p:cNvSpPr>
            <a:spLocks noGrp="1"/>
          </p:cNvSpPr>
          <p:nvPr>
            <p:ph sz="half" idx="1"/>
          </p:nvPr>
        </p:nvSpPr>
        <p:spPr/>
        <p:txBody>
          <a:bodyPr/>
          <a:lstStyle/>
          <a:p>
            <a:pPr>
              <a:buNone/>
            </a:pPr>
            <a:endParaRPr lang="en-US" dirty="0" smtClean="0"/>
          </a:p>
          <a:p>
            <a:pPr>
              <a:buNone/>
            </a:pPr>
            <a:endParaRPr lang="en-US" dirty="0" smtClean="0"/>
          </a:p>
          <a:p>
            <a:pPr>
              <a:buNone/>
            </a:pPr>
            <a:r>
              <a:rPr lang="en-US" dirty="0" smtClean="0"/>
              <a:t>      WHAT IS </a:t>
            </a:r>
            <a:r>
              <a:rPr lang="en-US" dirty="0" smtClean="0">
                <a:solidFill>
                  <a:srgbClr val="0070C0"/>
                </a:solidFill>
              </a:rPr>
              <a:t>NEW</a:t>
            </a:r>
            <a:r>
              <a:rPr lang="en-US" dirty="0" smtClean="0"/>
              <a:t> IN THIS VERSION?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 </a:t>
            </a:r>
            <a:r>
              <a:rPr lang="en-US" dirty="0" err="1" smtClean="0"/>
              <a:t>gd</a:t>
            </a:r>
            <a:endParaRPr lang="en-US" dirty="0"/>
          </a:p>
        </p:txBody>
      </p:sp>
      <p:sp>
        <p:nvSpPr>
          <p:cNvPr id="3" name="Content Placeholder 2"/>
          <p:cNvSpPr>
            <a:spLocks noGrp="1"/>
          </p:cNvSpPr>
          <p:nvPr>
            <p:ph idx="1"/>
          </p:nvPr>
        </p:nvSpPr>
        <p:spPr/>
        <p:txBody>
          <a:bodyPr/>
          <a:lstStyle/>
          <a:p>
            <a:r>
              <a:rPr lang="en-US" dirty="0" smtClean="0"/>
              <a:t>RECOMMENDATION 3</a:t>
            </a:r>
          </a:p>
          <a:p>
            <a:r>
              <a:rPr lang="en-US" dirty="0" smtClean="0"/>
              <a:t>Patients with overt Graves’ hyperthyroidism should be treated with any of the following modalities:</a:t>
            </a:r>
          </a:p>
          <a:p>
            <a:pPr>
              <a:buNone/>
            </a:pPr>
            <a:r>
              <a:rPr lang="en-US" dirty="0" smtClean="0"/>
              <a:t>   RAI therapy </a:t>
            </a:r>
          </a:p>
          <a:p>
            <a:pPr>
              <a:buNone/>
            </a:pPr>
            <a:r>
              <a:rPr lang="en-US" dirty="0" smtClean="0"/>
              <a:t>   ATDs </a:t>
            </a:r>
          </a:p>
          <a:p>
            <a:pPr>
              <a:buNone/>
            </a:pPr>
            <a:r>
              <a:rPr lang="en-US" dirty="0" smtClean="0"/>
              <a:t>   </a:t>
            </a:r>
            <a:r>
              <a:rPr lang="en-US" dirty="0" err="1" smtClean="0"/>
              <a:t>Thyroidectomy</a:t>
            </a:r>
            <a:endParaRPr lang="en-US" dirty="0" smtClean="0"/>
          </a:p>
          <a:p>
            <a:pPr>
              <a:buNone/>
            </a:pPr>
            <a:r>
              <a:rPr lang="en-US" dirty="0" smtClean="0"/>
              <a:t>   </a:t>
            </a:r>
            <a:r>
              <a:rPr lang="en-US" sz="2000" dirty="0" smtClean="0">
                <a:solidFill>
                  <a:srgbClr val="FF0000"/>
                </a:solidFill>
              </a:rPr>
              <a:t>Strong recommendation, moderate-quality evidence.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In the United States, RAI has been the therapy most preferred by physicians, but a trend has been present in recent years to increase use of ATDs and reduce the use of RAI. A 2011 survey of clinical endocrinologists showed that 59.7%of respondents from the United States selected RAI as primary therapy for an uncomplicated case of GD, compared with 69% in a similar survey performed 20 years earlier.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Europe, Latin America, and Japan, there has been a greater physician preference for ATDs. The </a:t>
            </a:r>
            <a:r>
              <a:rPr lang="en-US" u="sng" dirty="0" smtClean="0">
                <a:solidFill>
                  <a:srgbClr val="0070C0"/>
                </a:solidFill>
              </a:rPr>
              <a:t>long-term quality of life (</a:t>
            </a:r>
            <a:r>
              <a:rPr lang="en-US" u="sng" dirty="0" err="1" smtClean="0">
                <a:solidFill>
                  <a:srgbClr val="0070C0"/>
                </a:solidFill>
              </a:rPr>
              <a:t>QoL</a:t>
            </a:r>
            <a:r>
              <a:rPr lang="en-US" u="sng" dirty="0" smtClean="0">
                <a:solidFill>
                  <a:srgbClr val="0070C0"/>
                </a:solidFill>
              </a:rPr>
              <a:t>) </a:t>
            </a:r>
            <a:r>
              <a:rPr lang="en-US" dirty="0" smtClean="0">
                <a:solidFill>
                  <a:srgbClr val="0070C0"/>
                </a:solidFill>
              </a:rPr>
              <a:t>following treatment for GD was found to be the same in patients randomly allocated to one of the three treatment options. Currently, </a:t>
            </a:r>
            <a:r>
              <a:rPr lang="en-US" u="sng" dirty="0" smtClean="0">
                <a:solidFill>
                  <a:srgbClr val="0070C0"/>
                </a:solidFill>
              </a:rPr>
              <a:t>no scientific evidence </a:t>
            </a:r>
            <a:r>
              <a:rPr lang="en-US" dirty="0" smtClean="0">
                <a:solidFill>
                  <a:srgbClr val="0070C0"/>
                </a:solidFill>
              </a:rPr>
              <a:t>exists to support the recommendation of alternative therapies for the treatment of hyperthyroidism.</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the diagnosis has been made, the</a:t>
            </a:r>
          </a:p>
          <a:p>
            <a:pPr>
              <a:buNone/>
            </a:pPr>
            <a:r>
              <a:rPr lang="en-US" dirty="0" smtClean="0"/>
              <a:t>   treating physician and patient should discuss each of the treatment options, including the logistics, benefits, expected speed of recovery, drawbacks, potential side effects, and costs.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3163" y="2286000"/>
            <a:ext cx="91571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 y="286108"/>
            <a:ext cx="9144000" cy="5504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842" y="1632670"/>
            <a:ext cx="9748758" cy="381786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Results: There was no significant difference in age, sex, duration of symptoms and thyroid function between the two groups. No serious complications occurred in any of the patients. The </a:t>
            </a:r>
            <a:r>
              <a:rPr lang="en-US" u="sng" dirty="0" smtClean="0"/>
              <a:t>cost</a:t>
            </a:r>
            <a:r>
              <a:rPr lang="en-US" dirty="0" smtClean="0"/>
              <a:t> of treatment was lower in group 1 than in group 2. At the end of 10 years, </a:t>
            </a:r>
            <a:r>
              <a:rPr lang="en-US" u="sng" dirty="0" smtClean="0"/>
              <a:t>goiter rate</a:t>
            </a:r>
            <a:r>
              <a:rPr lang="en-US" dirty="0" smtClean="0"/>
              <a:t> was greater and</a:t>
            </a:r>
          </a:p>
          <a:p>
            <a:pPr>
              <a:buNone/>
            </a:pPr>
            <a:r>
              <a:rPr lang="en-US" dirty="0" smtClean="0"/>
              <a:t>   </a:t>
            </a:r>
            <a:r>
              <a:rPr lang="en-US" u="sng" dirty="0" err="1" smtClean="0"/>
              <a:t>antithyroperoxidase</a:t>
            </a:r>
            <a:r>
              <a:rPr lang="en-US" u="sng" dirty="0" smtClean="0"/>
              <a:t> antibody </a:t>
            </a:r>
            <a:r>
              <a:rPr lang="en-US" dirty="0" smtClean="0"/>
              <a:t>concentration was higher in group 1 than in group 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smtClean="0"/>
              <a:t>Serum cholesterol and low density lipoprotein-cholesterol concentrations </a:t>
            </a:r>
            <a:r>
              <a:rPr lang="en-US" dirty="0" smtClean="0"/>
              <a:t>were increased in group 2 as compared with group 1; relative risks were 1.8 (1.12–2.95, P , 0.02) and 1.6 (1.09–2.34,P , 0.02) respectively. </a:t>
            </a:r>
            <a:r>
              <a:rPr lang="en-US" u="sng" dirty="0" smtClean="0"/>
              <a:t>Bone mineral density and </a:t>
            </a:r>
            <a:r>
              <a:rPr lang="en-US" u="sng" dirty="0" err="1" smtClean="0"/>
              <a:t>echocardiographic</a:t>
            </a:r>
            <a:r>
              <a:rPr lang="en-US" u="sng" dirty="0" smtClean="0"/>
              <a:t> measurements </a:t>
            </a:r>
            <a:r>
              <a:rPr lang="en-US" dirty="0" smtClean="0"/>
              <a:t>were not different between the two groups.</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Conclusion: Long-term continuous treatment of hyperthyroidism with MMI is </a:t>
            </a:r>
            <a:r>
              <a:rPr lang="en-US" u="sng" dirty="0" smtClean="0"/>
              <a:t>safe</a:t>
            </a:r>
            <a:r>
              <a:rPr lang="en-US" dirty="0" smtClean="0"/>
              <a:t>. The </a:t>
            </a:r>
            <a:r>
              <a:rPr lang="en-US" u="sng" dirty="0" smtClean="0"/>
              <a:t>complications and the expense </a:t>
            </a:r>
            <a:r>
              <a:rPr lang="en-US" dirty="0" smtClean="0"/>
              <a:t>of the treatment do not exceed those of radioactive iodine therapy.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American Thyroid Association (ATA) previously co-sponsored guidelines for the</a:t>
            </a:r>
          </a:p>
          <a:p>
            <a:pPr>
              <a:buNone/>
            </a:pPr>
            <a:r>
              <a:rPr lang="en-US" dirty="0" smtClean="0"/>
              <a:t>   management of </a:t>
            </a:r>
            <a:r>
              <a:rPr lang="en-US" dirty="0" err="1" smtClean="0"/>
              <a:t>thyrotoxicosis</a:t>
            </a:r>
            <a:r>
              <a:rPr lang="en-US" dirty="0" smtClean="0"/>
              <a:t> that were published in 2011. </a:t>
            </a:r>
          </a:p>
          <a:p>
            <a:pPr>
              <a:buNone/>
            </a:pPr>
            <a:r>
              <a:rPr lang="en-US" dirty="0" smtClean="0"/>
              <a:t>   recommendations in 2016:one hundred twenty-four</a:t>
            </a:r>
          </a:p>
          <a:p>
            <a:pPr>
              <a:buNone/>
            </a:pPr>
            <a:r>
              <a:rPr lang="en-US" dirty="0" smtClean="0"/>
              <a:t>   recommendations in 2011:one hundred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01111"/>
            <a:ext cx="9144000" cy="468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a:t>
            </a:r>
            <a:r>
              <a:rPr lang="en-US" dirty="0" smtClean="0"/>
              <a:t> therapy</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4</a:t>
            </a:r>
          </a:p>
          <a:p>
            <a:r>
              <a:rPr lang="en-US" dirty="0" smtClean="0">
                <a:solidFill>
                  <a:srgbClr val="0070C0"/>
                </a:solidFill>
              </a:rPr>
              <a:t>Because </a:t>
            </a:r>
            <a:r>
              <a:rPr lang="en-US" u="sng" dirty="0" smtClean="0">
                <a:solidFill>
                  <a:srgbClr val="0070C0"/>
                </a:solidFill>
              </a:rPr>
              <a:t>RAI treatment of GD </a:t>
            </a:r>
            <a:r>
              <a:rPr lang="en-US" dirty="0" smtClean="0">
                <a:solidFill>
                  <a:srgbClr val="0070C0"/>
                </a:solidFill>
              </a:rPr>
              <a:t>can cause a </a:t>
            </a:r>
            <a:r>
              <a:rPr lang="en-US" u="sng" dirty="0" smtClean="0">
                <a:solidFill>
                  <a:srgbClr val="0070C0"/>
                </a:solidFill>
              </a:rPr>
              <a:t>transient exacerbation of hyperthyroidism</a:t>
            </a:r>
            <a:r>
              <a:rPr lang="en-US" dirty="0" smtClean="0">
                <a:solidFill>
                  <a:srgbClr val="0070C0"/>
                </a:solidFill>
              </a:rPr>
              <a:t>, b-adrenergic blockade should be considered </a:t>
            </a:r>
            <a:r>
              <a:rPr lang="en-US" u="sng" dirty="0" smtClean="0">
                <a:solidFill>
                  <a:srgbClr val="0070C0"/>
                </a:solidFill>
              </a:rPr>
              <a:t>even in asymptomatic patients </a:t>
            </a:r>
            <a:r>
              <a:rPr lang="en-US" dirty="0" smtClean="0">
                <a:solidFill>
                  <a:srgbClr val="0070C0"/>
                </a:solidFill>
              </a:rPr>
              <a:t>who are at </a:t>
            </a:r>
            <a:r>
              <a:rPr lang="en-US" u="sng" dirty="0" smtClean="0">
                <a:solidFill>
                  <a:srgbClr val="0070C0"/>
                </a:solidFill>
              </a:rPr>
              <a:t>increased risk for complications </a:t>
            </a:r>
            <a:r>
              <a:rPr lang="en-US" dirty="0" smtClean="0">
                <a:solidFill>
                  <a:srgbClr val="0070C0"/>
                </a:solidFill>
              </a:rPr>
              <a:t>due to worsening of hyperthyroidism (i.e., elderly patients and patients with </a:t>
            </a:r>
            <a:r>
              <a:rPr lang="en-US" dirty="0" err="1" smtClean="0">
                <a:solidFill>
                  <a:srgbClr val="0070C0"/>
                </a:solidFill>
              </a:rPr>
              <a:t>comorbidities</a:t>
            </a:r>
            <a:r>
              <a:rPr lang="en-US" dirty="0" smtClean="0">
                <a:solidFill>
                  <a:srgbClr val="0070C0"/>
                </a:solidFill>
              </a:rPr>
              <a:t>).</a:t>
            </a:r>
          </a:p>
          <a:p>
            <a:pPr>
              <a:buNone/>
            </a:pPr>
            <a:r>
              <a:rPr lang="en-US" sz="2000" dirty="0" smtClean="0">
                <a:solidFill>
                  <a:srgbClr val="FF0000"/>
                </a:solidFill>
              </a:rPr>
              <a:t>   Weak recommendation, low-quality evidence.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5</a:t>
            </a:r>
          </a:p>
          <a:p>
            <a:r>
              <a:rPr lang="en-US" dirty="0" smtClean="0"/>
              <a:t>In addition to b-adrenergic blockade, </a:t>
            </a:r>
            <a:r>
              <a:rPr lang="en-US" u="sng" dirty="0" smtClean="0"/>
              <a:t>pretreatment with MMI </a:t>
            </a:r>
            <a:r>
              <a:rPr lang="en-US" dirty="0" smtClean="0"/>
              <a:t>prior to RAI therapy</a:t>
            </a:r>
          </a:p>
          <a:p>
            <a:pPr>
              <a:buNone/>
            </a:pPr>
            <a:r>
              <a:rPr lang="en-US" dirty="0" smtClean="0"/>
              <a:t>   for GD should be considered in patients who are at </a:t>
            </a:r>
            <a:r>
              <a:rPr lang="en-US" u="sng" dirty="0" smtClean="0"/>
              <a:t>increased risk for complications due to worsening of hyperthyroidism</a:t>
            </a:r>
            <a:r>
              <a:rPr lang="en-US" dirty="0" smtClean="0"/>
              <a:t>.</a:t>
            </a:r>
            <a:r>
              <a:rPr lang="en-US" dirty="0" smtClean="0">
                <a:solidFill>
                  <a:srgbClr val="0070C0"/>
                </a:solidFill>
              </a:rPr>
              <a:t>MMI should be discontinued 2–3 days prior to RAI</a:t>
            </a:r>
            <a:r>
              <a:rPr lang="en-US" dirty="0" smtClean="0"/>
              <a:t>.</a:t>
            </a:r>
          </a:p>
          <a:p>
            <a:pPr>
              <a:buNone/>
            </a:pPr>
            <a:r>
              <a:rPr lang="en-US" sz="2000" dirty="0" smtClean="0">
                <a:solidFill>
                  <a:srgbClr val="FF0000"/>
                </a:solidFill>
              </a:rPr>
              <a:t>   Weak recommendation, moderate-quality evidence.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6</a:t>
            </a:r>
          </a:p>
          <a:p>
            <a:r>
              <a:rPr lang="en-US" dirty="0" smtClean="0">
                <a:solidFill>
                  <a:srgbClr val="0070C0"/>
                </a:solidFill>
              </a:rPr>
              <a:t>In patients who are </a:t>
            </a:r>
            <a:r>
              <a:rPr lang="en-US" u="sng" dirty="0" smtClean="0">
                <a:solidFill>
                  <a:srgbClr val="0070C0"/>
                </a:solidFill>
              </a:rPr>
              <a:t>at increased risk for complications due to worsening of hyperthyroidism</a:t>
            </a:r>
            <a:r>
              <a:rPr lang="en-US" dirty="0" smtClean="0">
                <a:solidFill>
                  <a:srgbClr val="0070C0"/>
                </a:solidFill>
              </a:rPr>
              <a:t>, resuming MMI </a:t>
            </a:r>
            <a:r>
              <a:rPr lang="en-US" u="sng" dirty="0" smtClean="0">
                <a:solidFill>
                  <a:srgbClr val="0070C0"/>
                </a:solidFill>
              </a:rPr>
              <a:t>3–7 days</a:t>
            </a:r>
          </a:p>
          <a:p>
            <a:pPr>
              <a:buNone/>
            </a:pPr>
            <a:r>
              <a:rPr lang="en-US" dirty="0" smtClean="0">
                <a:solidFill>
                  <a:srgbClr val="0070C0"/>
                </a:solidFill>
              </a:rPr>
              <a:t>   after RAI administration should be considered.</a:t>
            </a:r>
          </a:p>
          <a:p>
            <a:pPr>
              <a:buNone/>
            </a:pPr>
            <a:r>
              <a:rPr lang="en-US" sz="2000" dirty="0" smtClean="0">
                <a:solidFill>
                  <a:srgbClr val="FF0000"/>
                </a:solidFill>
              </a:rPr>
              <a:t>   Weak recommendation, low-quality evidence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447800"/>
            <a:ext cx="7239000" cy="4846320"/>
          </a:xfrm>
        </p:spPr>
        <p:txBody>
          <a:bodyPr/>
          <a:lstStyle/>
          <a:p>
            <a:r>
              <a:rPr lang="en-US" dirty="0" smtClean="0">
                <a:solidFill>
                  <a:srgbClr val="0070C0"/>
                </a:solidFill>
              </a:rPr>
              <a:t>A special diet is not required before RAI therapy, but nutritional supplements that may contain excess iodine and seaweeds should be avoided for </a:t>
            </a:r>
            <a:r>
              <a:rPr lang="en-US" u="sng" dirty="0" smtClean="0">
                <a:solidFill>
                  <a:srgbClr val="0070C0"/>
                </a:solidFill>
              </a:rPr>
              <a:t>at least 7 days</a:t>
            </a:r>
            <a:r>
              <a:rPr lang="en-US" dirty="0" smtClean="0">
                <a:solidFill>
                  <a:srgbClr val="0070C0"/>
                </a:solidFill>
              </a:rPr>
              <a:t>. A </a:t>
            </a:r>
            <a:r>
              <a:rPr lang="en-US" u="sng" dirty="0" smtClean="0">
                <a:solidFill>
                  <a:srgbClr val="0070C0"/>
                </a:solidFill>
              </a:rPr>
              <a:t>low-iodine diet </a:t>
            </a:r>
            <a:r>
              <a:rPr lang="en-US" dirty="0" smtClean="0">
                <a:solidFill>
                  <a:srgbClr val="0070C0"/>
                </a:solidFill>
              </a:rPr>
              <a:t>may be useful for those with relatively </a:t>
            </a:r>
            <a:r>
              <a:rPr lang="en-US" u="sng" dirty="0" smtClean="0">
                <a:solidFill>
                  <a:srgbClr val="0070C0"/>
                </a:solidFill>
              </a:rPr>
              <a:t>low RAIU </a:t>
            </a:r>
            <a:r>
              <a:rPr lang="en-US" dirty="0" smtClean="0">
                <a:solidFill>
                  <a:srgbClr val="0070C0"/>
                </a:solidFill>
              </a:rPr>
              <a:t>to increase the proportion of RAI trapped.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Patients that might benefit from </a:t>
            </a:r>
            <a:r>
              <a:rPr lang="en-US" u="sng" dirty="0" smtClean="0"/>
              <a:t>adjunctive</a:t>
            </a:r>
            <a:r>
              <a:rPr lang="en-US" dirty="0" smtClean="0"/>
              <a:t> </a:t>
            </a:r>
            <a:r>
              <a:rPr lang="en-US" u="sng" dirty="0" smtClean="0"/>
              <a:t>MMI</a:t>
            </a:r>
            <a:r>
              <a:rPr lang="en-US" dirty="0" smtClean="0"/>
              <a:t> or </a:t>
            </a:r>
            <a:r>
              <a:rPr lang="en-US" dirty="0" err="1" smtClean="0"/>
              <a:t>carbimazole</a:t>
            </a:r>
            <a:r>
              <a:rPr lang="en-US" dirty="0" smtClean="0"/>
              <a:t> may be those who tolerate hyperthyroid symptoms poorly. </a:t>
            </a:r>
            <a:r>
              <a:rPr lang="en-US" dirty="0" smtClean="0">
                <a:solidFill>
                  <a:srgbClr val="0070C0"/>
                </a:solidFill>
              </a:rPr>
              <a:t>Such patients frequently have </a:t>
            </a:r>
            <a:r>
              <a:rPr lang="en-US" u="sng" dirty="0" smtClean="0">
                <a:solidFill>
                  <a:srgbClr val="0070C0"/>
                </a:solidFill>
              </a:rPr>
              <a:t>free T4 at 2–3 times </a:t>
            </a:r>
            <a:r>
              <a:rPr lang="en-US" dirty="0" smtClean="0">
                <a:solidFill>
                  <a:srgbClr val="0070C0"/>
                </a:solidFill>
              </a:rPr>
              <a:t>the upper limit of normal.</a:t>
            </a:r>
          </a:p>
          <a:p>
            <a:r>
              <a:rPr lang="en-US" u="sng" dirty="0" smtClean="0">
                <a:solidFill>
                  <a:srgbClr val="0070C0"/>
                </a:solidFill>
              </a:rPr>
              <a:t> Young and middle-aged </a:t>
            </a:r>
            <a:r>
              <a:rPr lang="en-US" dirty="0" smtClean="0">
                <a:solidFill>
                  <a:srgbClr val="0070C0"/>
                </a:solidFill>
              </a:rPr>
              <a:t>patients who are otherwise healthy and clinically well compensated despite significant biochemical</a:t>
            </a:r>
          </a:p>
          <a:p>
            <a:pPr>
              <a:buNone/>
            </a:pPr>
            <a:r>
              <a:rPr lang="en-US" dirty="0" smtClean="0">
                <a:solidFill>
                  <a:srgbClr val="0070C0"/>
                </a:solidFill>
              </a:rPr>
              <a:t>   hyperthyroidism can generally receive RAI </a:t>
            </a:r>
            <a:r>
              <a:rPr lang="en-US" u="sng" dirty="0" smtClean="0">
                <a:solidFill>
                  <a:srgbClr val="0070C0"/>
                </a:solidFill>
              </a:rPr>
              <a:t>without pretreatment</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elderly patients or in those with underlying cardiovascular disease, resuming MMI or </a:t>
            </a:r>
            <a:r>
              <a:rPr lang="en-US" dirty="0" err="1" smtClean="0"/>
              <a:t>carbimazole</a:t>
            </a:r>
            <a:r>
              <a:rPr lang="en-US" dirty="0" smtClean="0"/>
              <a:t> 3–7 days </a:t>
            </a:r>
            <a:r>
              <a:rPr lang="en-US" u="sng" dirty="0" smtClean="0"/>
              <a:t>after RAI </a:t>
            </a:r>
            <a:r>
              <a:rPr lang="en-US" dirty="0" smtClean="0"/>
              <a:t>administration should be considered and generally </a:t>
            </a:r>
            <a:r>
              <a:rPr lang="en-US" u="sng" dirty="0" smtClean="0"/>
              <a:t>tapered as thyroid function normalizes</a:t>
            </a:r>
            <a:endParaRPr lang="en-US" u="sng" dirty="0" smtClean="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 In one study, if MMI was </a:t>
            </a:r>
            <a:r>
              <a:rPr lang="en-US" u="sng" dirty="0" smtClean="0">
                <a:solidFill>
                  <a:srgbClr val="0070C0"/>
                </a:solidFill>
              </a:rPr>
              <a:t>restarted</a:t>
            </a:r>
            <a:r>
              <a:rPr lang="en-US" dirty="0" smtClean="0">
                <a:solidFill>
                  <a:srgbClr val="0070C0"/>
                </a:solidFill>
              </a:rPr>
              <a:t> 7 days after RAI, the </a:t>
            </a:r>
            <a:r>
              <a:rPr lang="en-US" u="sng" dirty="0" smtClean="0">
                <a:solidFill>
                  <a:srgbClr val="0070C0"/>
                </a:solidFill>
              </a:rPr>
              <a:t>free T4 measured </a:t>
            </a:r>
            <a:r>
              <a:rPr lang="en-US" dirty="0" smtClean="0">
                <a:solidFill>
                  <a:srgbClr val="0070C0"/>
                </a:solidFill>
              </a:rPr>
              <a:t>3 weeks after RAI was </a:t>
            </a:r>
            <a:r>
              <a:rPr lang="en-US" u="sng" dirty="0" smtClean="0">
                <a:solidFill>
                  <a:srgbClr val="0070C0"/>
                </a:solidFill>
              </a:rPr>
              <a:t>6% lower </a:t>
            </a:r>
            <a:r>
              <a:rPr lang="en-US" dirty="0" smtClean="0">
                <a:solidFill>
                  <a:srgbClr val="0070C0"/>
                </a:solidFill>
              </a:rPr>
              <a:t>than the values at the time of RAI administration, and if MMI was not restarted after RAI, the free T4 values were </a:t>
            </a:r>
            <a:r>
              <a:rPr lang="en-US" u="sng" dirty="0" smtClean="0">
                <a:solidFill>
                  <a:srgbClr val="0070C0"/>
                </a:solidFill>
              </a:rPr>
              <a:t>36% higher </a:t>
            </a:r>
            <a:r>
              <a:rPr lang="en-US" dirty="0" smtClean="0">
                <a:solidFill>
                  <a:srgbClr val="0070C0"/>
                </a:solidFill>
              </a:rPr>
              <a:t>than the values at the time of RAI administration.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selected patients with Graves’</a:t>
            </a:r>
          </a:p>
          <a:p>
            <a:pPr>
              <a:buNone/>
            </a:pPr>
            <a:r>
              <a:rPr lang="en-US" dirty="0" smtClean="0">
                <a:solidFill>
                  <a:srgbClr val="0070C0"/>
                </a:solidFill>
              </a:rPr>
              <a:t>   hyperthyroidism who would have been </a:t>
            </a:r>
            <a:r>
              <a:rPr lang="en-US" u="sng" dirty="0" smtClean="0">
                <a:solidFill>
                  <a:srgbClr val="0070C0"/>
                </a:solidFill>
              </a:rPr>
              <a:t>candidates for pretreatment with ATDs </a:t>
            </a:r>
            <a:r>
              <a:rPr lang="en-US" dirty="0" smtClean="0">
                <a:solidFill>
                  <a:srgbClr val="0070C0"/>
                </a:solidFill>
              </a:rPr>
              <a:t>because of </a:t>
            </a:r>
            <a:r>
              <a:rPr lang="en-US" dirty="0" err="1" smtClean="0">
                <a:solidFill>
                  <a:srgbClr val="0070C0"/>
                </a:solidFill>
              </a:rPr>
              <a:t>comorbidities</a:t>
            </a:r>
            <a:r>
              <a:rPr lang="en-US" dirty="0" smtClean="0">
                <a:solidFill>
                  <a:srgbClr val="0070C0"/>
                </a:solidFill>
              </a:rPr>
              <a:t> or excessive symptoms, but who are </a:t>
            </a:r>
            <a:r>
              <a:rPr lang="en-US" u="sng" dirty="0" smtClean="0">
                <a:solidFill>
                  <a:srgbClr val="0070C0"/>
                </a:solidFill>
              </a:rPr>
              <a:t>allergic to ATDs</a:t>
            </a:r>
            <a:r>
              <a:rPr lang="en-US" dirty="0" smtClean="0">
                <a:solidFill>
                  <a:srgbClr val="0070C0"/>
                </a:solidFill>
              </a:rPr>
              <a:t>, the </a:t>
            </a:r>
            <a:r>
              <a:rPr lang="en-US" u="sng" dirty="0" smtClean="0">
                <a:solidFill>
                  <a:srgbClr val="0070C0"/>
                </a:solidFill>
              </a:rPr>
              <a:t>duration</a:t>
            </a:r>
            <a:r>
              <a:rPr lang="en-US" dirty="0" smtClean="0">
                <a:solidFill>
                  <a:srgbClr val="0070C0"/>
                </a:solidFill>
              </a:rPr>
              <a:t> of hyperthyroidism may be shortened by administering </a:t>
            </a:r>
            <a:r>
              <a:rPr lang="en-US" u="sng" dirty="0" smtClean="0">
                <a:solidFill>
                  <a:srgbClr val="0070C0"/>
                </a:solidFill>
              </a:rPr>
              <a:t>iodine</a:t>
            </a:r>
            <a:r>
              <a:rPr lang="en-US" dirty="0" smtClean="0">
                <a:solidFill>
                  <a:srgbClr val="0070C0"/>
                </a:solidFill>
              </a:rPr>
              <a:t> (e.g., saturated solution of potassium iodide [SSKI]) beginning </a:t>
            </a:r>
            <a:r>
              <a:rPr lang="en-US" u="sng" dirty="0" smtClean="0">
                <a:solidFill>
                  <a:srgbClr val="0070C0"/>
                </a:solidFill>
              </a:rPr>
              <a:t>1 week after RAI </a:t>
            </a:r>
            <a:r>
              <a:rPr lang="en-US" dirty="0" smtClean="0">
                <a:solidFill>
                  <a:srgbClr val="0070C0"/>
                </a:solidFill>
              </a:rPr>
              <a:t>administration</a:t>
            </a:r>
            <a:r>
              <a:rPr lang="en-US"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a:t>
            </a:r>
            <a:r>
              <a:rPr lang="en-US" dirty="0" smtClean="0"/>
              <a:t> in treatment of </a:t>
            </a:r>
            <a:r>
              <a:rPr lang="en-US" dirty="0" err="1" smtClean="0"/>
              <a:t>gd</a:t>
            </a:r>
            <a:endParaRPr lang="en-US" dirty="0"/>
          </a:p>
        </p:txBody>
      </p:sp>
      <p:sp>
        <p:nvSpPr>
          <p:cNvPr id="3" name="Content Placeholder 2"/>
          <p:cNvSpPr>
            <a:spLocks noGrp="1"/>
          </p:cNvSpPr>
          <p:nvPr>
            <p:ph idx="1"/>
          </p:nvPr>
        </p:nvSpPr>
        <p:spPr/>
        <p:txBody>
          <a:bodyPr>
            <a:normAutofit/>
          </a:bodyPr>
          <a:lstStyle/>
          <a:p>
            <a:r>
              <a:rPr lang="en-US" dirty="0" smtClean="0"/>
              <a:t>The goal of RAI therapy in GD is to control hyperthyroidism by rendering the patient hypothyroid.</a:t>
            </a:r>
          </a:p>
          <a:p>
            <a:r>
              <a:rPr lang="en-US" dirty="0" smtClean="0">
                <a:solidFill>
                  <a:srgbClr val="0070C0"/>
                </a:solidFill>
              </a:rPr>
              <a:t> The success of RAI therapy in GD strongly depends on the administered activities.</a:t>
            </a:r>
          </a:p>
          <a:p>
            <a:pPr>
              <a:buNone/>
            </a:pPr>
            <a:r>
              <a:rPr lang="en-US" dirty="0" smtClean="0">
                <a:solidFill>
                  <a:srgbClr val="0070C0"/>
                </a:solidFill>
              </a:rPr>
              <a:t>   In patients without adjunctive </a:t>
            </a:r>
            <a:r>
              <a:rPr lang="en-US" dirty="0" err="1" smtClean="0">
                <a:solidFill>
                  <a:srgbClr val="0070C0"/>
                </a:solidFill>
              </a:rPr>
              <a:t>ATD,randomized</a:t>
            </a:r>
            <a:r>
              <a:rPr lang="en-US" dirty="0" smtClean="0">
                <a:solidFill>
                  <a:srgbClr val="0070C0"/>
                </a:solidFill>
              </a:rPr>
              <a:t> controlled trials found 61% success with 5.4 </a:t>
            </a:r>
            <a:r>
              <a:rPr lang="en-US" dirty="0" err="1" smtClean="0">
                <a:solidFill>
                  <a:srgbClr val="0070C0"/>
                </a:solidFill>
              </a:rPr>
              <a:t>mCi</a:t>
            </a:r>
            <a:r>
              <a:rPr lang="en-US" dirty="0" smtClean="0">
                <a:solidFill>
                  <a:srgbClr val="0070C0"/>
                </a:solidFill>
              </a:rPr>
              <a:t>(200 </a:t>
            </a:r>
            <a:r>
              <a:rPr lang="en-US" dirty="0" err="1" smtClean="0">
                <a:solidFill>
                  <a:srgbClr val="0070C0"/>
                </a:solidFill>
              </a:rPr>
              <a:t>MBq</a:t>
            </a:r>
            <a:r>
              <a:rPr lang="en-US" dirty="0" smtClean="0">
                <a:solidFill>
                  <a:srgbClr val="0070C0"/>
                </a:solidFill>
              </a:rPr>
              <a:t>), 69% with 8.2 </a:t>
            </a:r>
            <a:r>
              <a:rPr lang="en-US" dirty="0" err="1" smtClean="0">
                <a:solidFill>
                  <a:srgbClr val="0070C0"/>
                </a:solidFill>
              </a:rPr>
              <a:t>mCi</a:t>
            </a:r>
            <a:r>
              <a:rPr lang="en-US" dirty="0" smtClean="0">
                <a:solidFill>
                  <a:srgbClr val="0070C0"/>
                </a:solidFill>
              </a:rPr>
              <a:t> (302 </a:t>
            </a:r>
            <a:r>
              <a:rPr lang="en-US" dirty="0" err="1" smtClean="0">
                <a:solidFill>
                  <a:srgbClr val="0070C0"/>
                </a:solidFill>
              </a:rPr>
              <a:t>MBq</a:t>
            </a:r>
            <a:r>
              <a:rPr lang="en-US" dirty="0" smtClean="0">
                <a:solidFill>
                  <a:srgbClr val="0070C0"/>
                </a:solidFill>
              </a:rPr>
              <a:t>), 74% with 10 </a:t>
            </a:r>
            <a:r>
              <a:rPr lang="en-US" dirty="0" err="1" smtClean="0">
                <a:solidFill>
                  <a:srgbClr val="0070C0"/>
                </a:solidFill>
              </a:rPr>
              <a:t>mCi</a:t>
            </a:r>
            <a:r>
              <a:rPr lang="en-US" dirty="0" smtClean="0">
                <a:solidFill>
                  <a:srgbClr val="0070C0"/>
                </a:solidFill>
              </a:rPr>
              <a:t> (370 </a:t>
            </a:r>
            <a:r>
              <a:rPr lang="en-US" dirty="0" err="1" smtClean="0">
                <a:solidFill>
                  <a:srgbClr val="0070C0"/>
                </a:solidFill>
              </a:rPr>
              <a:t>MBq</a:t>
            </a:r>
            <a:r>
              <a:rPr lang="en-US" dirty="0" smtClean="0">
                <a:solidFill>
                  <a:srgbClr val="0070C0"/>
                </a:solidFill>
              </a:rPr>
              <a:t>), 81% with 15 </a:t>
            </a:r>
            <a:r>
              <a:rPr lang="en-US" dirty="0" err="1" smtClean="0">
                <a:solidFill>
                  <a:srgbClr val="0070C0"/>
                </a:solidFill>
              </a:rPr>
              <a:t>mCi</a:t>
            </a:r>
            <a:r>
              <a:rPr lang="en-US" dirty="0" smtClean="0">
                <a:solidFill>
                  <a:srgbClr val="0070C0"/>
                </a:solidFill>
              </a:rPr>
              <a:t> (555 </a:t>
            </a:r>
            <a:r>
              <a:rPr lang="en-US" dirty="0" err="1" smtClean="0">
                <a:solidFill>
                  <a:srgbClr val="0070C0"/>
                </a:solidFill>
              </a:rPr>
              <a:t>MBq</a:t>
            </a:r>
            <a:r>
              <a:rPr lang="en-US" dirty="0" smtClean="0">
                <a:solidFill>
                  <a:srgbClr val="0070C0"/>
                </a:solidFill>
              </a:rPr>
              <a:t>) and 86% with 15.7 </a:t>
            </a:r>
            <a:r>
              <a:rPr lang="en-US" dirty="0" err="1" smtClean="0">
                <a:solidFill>
                  <a:srgbClr val="0070C0"/>
                </a:solidFill>
              </a:rPr>
              <a:t>mCi</a:t>
            </a:r>
            <a:r>
              <a:rPr lang="en-US" dirty="0" smtClean="0">
                <a:solidFill>
                  <a:srgbClr val="0070C0"/>
                </a:solidFill>
              </a:rPr>
              <a:t> (580 </a:t>
            </a:r>
            <a:r>
              <a:rPr lang="en-US" dirty="0" err="1" smtClean="0">
                <a:solidFill>
                  <a:srgbClr val="0070C0"/>
                </a:solidFill>
              </a:rPr>
              <a:t>MBq</a:t>
            </a:r>
            <a:r>
              <a:rPr lang="en-US" dirty="0" smtClean="0">
                <a:solidFill>
                  <a:srgbClr val="0070C0"/>
                </a:solidFill>
              </a:rPr>
              <a:t>) RAI. </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96653" y="1371600"/>
            <a:ext cx="9340653" cy="3988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Because of the high proportion of patients requiring </a:t>
            </a:r>
            <a:r>
              <a:rPr lang="en-US" u="sng" dirty="0" err="1" smtClean="0">
                <a:solidFill>
                  <a:srgbClr val="0070C0"/>
                </a:solidFill>
              </a:rPr>
              <a:t>retreatment</a:t>
            </a:r>
            <a:r>
              <a:rPr lang="en-US" dirty="0" err="1" smtClean="0">
                <a:solidFill>
                  <a:srgbClr val="0070C0"/>
                </a:solidFill>
              </a:rPr>
              <a:t>,RAI</a:t>
            </a:r>
            <a:r>
              <a:rPr lang="en-US" dirty="0" smtClean="0">
                <a:solidFill>
                  <a:srgbClr val="0070C0"/>
                </a:solidFill>
              </a:rPr>
              <a:t> therapy with </a:t>
            </a:r>
            <a:r>
              <a:rPr lang="en-US" u="sng" dirty="0" smtClean="0">
                <a:solidFill>
                  <a:srgbClr val="0070C0"/>
                </a:solidFill>
              </a:rPr>
              <a:t>low</a:t>
            </a:r>
            <a:r>
              <a:rPr lang="en-US" dirty="0" smtClean="0">
                <a:solidFill>
                  <a:srgbClr val="0070C0"/>
                </a:solidFill>
              </a:rPr>
              <a:t> </a:t>
            </a:r>
            <a:r>
              <a:rPr lang="en-US" u="sng" dirty="0" smtClean="0">
                <a:solidFill>
                  <a:srgbClr val="0070C0"/>
                </a:solidFill>
              </a:rPr>
              <a:t>activities</a:t>
            </a:r>
            <a:r>
              <a:rPr lang="en-US" dirty="0" smtClean="0">
                <a:solidFill>
                  <a:srgbClr val="0070C0"/>
                </a:solidFill>
              </a:rPr>
              <a:t> is generally not recommended</a:t>
            </a:r>
            <a:r>
              <a:rPr lang="en-US"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 recent meta-analysis found no increase in the overall cancer risk after RAI treatment for hyperthyroidism; however, a trend towards increased risk of </a:t>
            </a:r>
            <a:r>
              <a:rPr lang="en-US" u="sng" dirty="0" smtClean="0">
                <a:solidFill>
                  <a:srgbClr val="0070C0"/>
                </a:solidFill>
              </a:rPr>
              <a:t>thyroid</a:t>
            </a:r>
            <a:r>
              <a:rPr lang="en-US" dirty="0" smtClean="0">
                <a:solidFill>
                  <a:srgbClr val="0070C0"/>
                </a:solidFill>
              </a:rPr>
              <a:t>, </a:t>
            </a:r>
            <a:r>
              <a:rPr lang="en-US" u="sng" dirty="0" smtClean="0">
                <a:solidFill>
                  <a:srgbClr val="0070C0"/>
                </a:solidFill>
              </a:rPr>
              <a:t>stomach</a:t>
            </a:r>
            <a:r>
              <a:rPr lang="en-US" dirty="0" smtClean="0">
                <a:solidFill>
                  <a:srgbClr val="0070C0"/>
                </a:solidFill>
              </a:rPr>
              <a:t>, and </a:t>
            </a:r>
            <a:r>
              <a:rPr lang="en-US" u="sng" dirty="0" smtClean="0">
                <a:solidFill>
                  <a:srgbClr val="0070C0"/>
                </a:solidFill>
              </a:rPr>
              <a:t>kidney</a:t>
            </a:r>
            <a:r>
              <a:rPr lang="en-US" dirty="0" smtClean="0">
                <a:solidFill>
                  <a:srgbClr val="0070C0"/>
                </a:solidFill>
              </a:rPr>
              <a:t> cancer was seen, requiring further research.</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Fetuses exposed to RAI </a:t>
            </a:r>
            <a:r>
              <a:rPr lang="en-US" u="sng" dirty="0" smtClean="0"/>
              <a:t>after the 10th to 11th </a:t>
            </a:r>
            <a:r>
              <a:rPr lang="en-US" dirty="0" smtClean="0"/>
              <a:t>week of gestation may be born </a:t>
            </a:r>
            <a:r>
              <a:rPr lang="en-US" u="sng" dirty="0" err="1" smtClean="0"/>
              <a:t>athyreotic</a:t>
            </a:r>
            <a:r>
              <a:rPr lang="en-US" dirty="0" smtClean="0"/>
              <a:t> and are also at a theoretical increased risk for </a:t>
            </a:r>
            <a:r>
              <a:rPr lang="en-US" u="sng" dirty="0" smtClean="0"/>
              <a:t>reduced intelligence </a:t>
            </a:r>
            <a:r>
              <a:rPr lang="en-US" dirty="0" smtClean="0"/>
              <a:t>and/or </a:t>
            </a:r>
            <a:r>
              <a:rPr lang="en-US" u="sng" dirty="0" smtClean="0"/>
              <a:t>cancer.</a:t>
            </a:r>
          </a:p>
          <a:p>
            <a:pPr>
              <a:buNone/>
            </a:pPr>
            <a:r>
              <a:rPr lang="en-US" dirty="0" smtClean="0"/>
              <a:t>   In breastfeeding women, RAI therapy should not be administered for </a:t>
            </a:r>
            <a:r>
              <a:rPr lang="en-US" u="sng" dirty="0" smtClean="0"/>
              <a:t>at least 6 weeks after lactation stops </a:t>
            </a:r>
            <a:r>
              <a:rPr lang="en-US" dirty="0" smtClean="0"/>
              <a:t>to ensure that RIA will no longer be actively concentrated in the breast tissue</a:t>
            </a:r>
            <a:r>
              <a:rPr lang="en-US" dirty="0" smtClean="0">
                <a:solidFill>
                  <a:srgbClr val="0070C0"/>
                </a:solidFill>
              </a:rPr>
              <a:t>. A delay of </a:t>
            </a:r>
            <a:r>
              <a:rPr lang="en-US" u="sng" dirty="0" smtClean="0">
                <a:solidFill>
                  <a:srgbClr val="0070C0"/>
                </a:solidFill>
              </a:rPr>
              <a:t>3 months </a:t>
            </a:r>
            <a:r>
              <a:rPr lang="en-US" dirty="0" smtClean="0">
                <a:solidFill>
                  <a:srgbClr val="0070C0"/>
                </a:solidFill>
              </a:rPr>
              <a:t>will be more </a:t>
            </a:r>
            <a:r>
              <a:rPr lang="en-US" dirty="0" err="1" smtClean="0">
                <a:solidFill>
                  <a:srgbClr val="0070C0"/>
                </a:solidFill>
              </a:rPr>
              <a:t>reliale</a:t>
            </a:r>
            <a:r>
              <a:rPr lang="en-US" dirty="0" smtClean="0">
                <a:solidFill>
                  <a:srgbClr val="0070C0"/>
                </a:solidFill>
              </a:rPr>
              <a:t>. Breastfeeding should </a:t>
            </a:r>
            <a:r>
              <a:rPr lang="en-US" u="sng" dirty="0" smtClean="0">
                <a:solidFill>
                  <a:srgbClr val="0070C0"/>
                </a:solidFill>
              </a:rPr>
              <a:t>not</a:t>
            </a:r>
            <a:r>
              <a:rPr lang="en-US" dirty="0" smtClean="0">
                <a:solidFill>
                  <a:srgbClr val="0070C0"/>
                </a:solidFill>
              </a:rPr>
              <a:t> be resumed </a:t>
            </a:r>
            <a:r>
              <a:rPr lang="en-US" u="sng" dirty="0" smtClean="0">
                <a:solidFill>
                  <a:srgbClr val="0070C0"/>
                </a:solidFill>
              </a:rPr>
              <a:t>after</a:t>
            </a:r>
            <a:r>
              <a:rPr lang="en-US" dirty="0" smtClean="0">
                <a:solidFill>
                  <a:srgbClr val="0070C0"/>
                </a:solidFill>
              </a:rPr>
              <a:t> RAI therapy.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11</a:t>
            </a:r>
          </a:p>
          <a:p>
            <a:r>
              <a:rPr lang="en-US" dirty="0" smtClean="0"/>
              <a:t>Follow-up within the </a:t>
            </a:r>
            <a:r>
              <a:rPr lang="en-US" u="sng" dirty="0" smtClean="0"/>
              <a:t>first 1–2 months </a:t>
            </a:r>
            <a:r>
              <a:rPr lang="en-US" dirty="0" smtClean="0"/>
              <a:t>after RAI therapy for GD should include an assessment of </a:t>
            </a:r>
            <a:r>
              <a:rPr lang="en-US" u="sng" dirty="0" smtClean="0"/>
              <a:t>free T4, total T3,and TSH</a:t>
            </a:r>
            <a:r>
              <a:rPr lang="en-US" dirty="0" smtClean="0"/>
              <a:t>. Biochemical monitoring should be continued at </a:t>
            </a:r>
            <a:r>
              <a:rPr lang="en-US" u="sng" dirty="0" smtClean="0"/>
              <a:t>4- to 6-week intervals</a:t>
            </a:r>
            <a:r>
              <a:rPr lang="en-US" u="sng" dirty="0" smtClean="0">
                <a:solidFill>
                  <a:srgbClr val="0070C0"/>
                </a:solidFill>
              </a:rPr>
              <a:t> </a:t>
            </a:r>
            <a:r>
              <a:rPr lang="en-US" dirty="0" smtClean="0">
                <a:solidFill>
                  <a:srgbClr val="0070C0"/>
                </a:solidFill>
              </a:rPr>
              <a:t>for </a:t>
            </a:r>
            <a:r>
              <a:rPr lang="en-US" u="sng" dirty="0" smtClean="0">
                <a:solidFill>
                  <a:srgbClr val="0070C0"/>
                </a:solidFill>
              </a:rPr>
              <a:t>6 months</a:t>
            </a:r>
            <a:r>
              <a:rPr lang="en-US" dirty="0" smtClean="0">
                <a:solidFill>
                  <a:srgbClr val="0070C0"/>
                </a:solidFill>
              </a:rPr>
              <a:t>, or until the patient becomes </a:t>
            </a:r>
            <a:r>
              <a:rPr lang="en-US" u="sng" dirty="0" smtClean="0">
                <a:solidFill>
                  <a:srgbClr val="0070C0"/>
                </a:solidFill>
              </a:rPr>
              <a:t>hypothyroid</a:t>
            </a:r>
            <a:r>
              <a:rPr lang="en-US" dirty="0" smtClean="0">
                <a:solidFill>
                  <a:srgbClr val="0070C0"/>
                </a:solidFill>
              </a:rPr>
              <a:t> and is </a:t>
            </a:r>
            <a:r>
              <a:rPr lang="en-US" u="sng" dirty="0" smtClean="0">
                <a:solidFill>
                  <a:srgbClr val="0070C0"/>
                </a:solidFill>
              </a:rPr>
              <a:t>stable on thyroid hormone replacement</a:t>
            </a:r>
            <a:r>
              <a:rPr lang="en-US" dirty="0" smtClean="0"/>
              <a:t>.</a:t>
            </a:r>
          </a:p>
          <a:p>
            <a:pPr>
              <a:buNone/>
            </a:pPr>
            <a:r>
              <a:rPr lang="en-US" dirty="0" smtClean="0"/>
              <a:t>   </a:t>
            </a:r>
            <a:r>
              <a:rPr lang="en-US" sz="2000" dirty="0" smtClean="0">
                <a:solidFill>
                  <a:srgbClr val="FF0000"/>
                </a:solidFill>
              </a:rPr>
              <a:t>Strong recommendation, low-quality evidence.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a:t>
            </a:r>
            <a:r>
              <a:rPr lang="en-US" u="sng" dirty="0" err="1" smtClean="0"/>
              <a:t>euthyroidism</a:t>
            </a:r>
            <a:r>
              <a:rPr lang="en-US" dirty="0" smtClean="0"/>
              <a:t> is achieved, </a:t>
            </a:r>
            <a:r>
              <a:rPr lang="en-US" u="sng" dirty="0" smtClean="0"/>
              <a:t>lifelong</a:t>
            </a:r>
            <a:r>
              <a:rPr lang="en-US" dirty="0" smtClean="0"/>
              <a:t> annual thyroid function testing is recommended </a:t>
            </a:r>
            <a:r>
              <a:rPr lang="en-US" u="sng" dirty="0" smtClean="0">
                <a:solidFill>
                  <a:srgbClr val="0070C0"/>
                </a:solidFill>
              </a:rPr>
              <a:t>at least annually</a:t>
            </a:r>
            <a:r>
              <a:rPr lang="en-US" dirty="0" smtClean="0">
                <a:solidFill>
                  <a:srgbClr val="0070C0"/>
                </a:solidFill>
              </a:rPr>
              <a:t>, or if the patient experiences symptoms of </a:t>
            </a:r>
            <a:r>
              <a:rPr lang="en-US" u="sng" dirty="0" smtClean="0">
                <a:solidFill>
                  <a:srgbClr val="0070C0"/>
                </a:solidFill>
              </a:rPr>
              <a:t>hypothyroidism or hyperthyroidism.</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Atd</a:t>
            </a:r>
            <a:r>
              <a:rPr lang="en-US" dirty="0" smtClean="0"/>
              <a:t> in treatment of </a:t>
            </a:r>
            <a:r>
              <a:rPr lang="en-US" dirty="0" err="1" smtClean="0"/>
              <a:t>gd</a:t>
            </a:r>
            <a:endParaRPr lang="en-US" dirty="0"/>
          </a:p>
        </p:txBody>
      </p:sp>
      <p:sp>
        <p:nvSpPr>
          <p:cNvPr id="3" name="Content Placeholder 2"/>
          <p:cNvSpPr>
            <a:spLocks noGrp="1"/>
          </p:cNvSpPr>
          <p:nvPr>
            <p:ph idx="1"/>
          </p:nvPr>
        </p:nvSpPr>
        <p:spPr/>
        <p:txBody>
          <a:bodyPr>
            <a:normAutofit/>
          </a:bodyPr>
          <a:lstStyle/>
          <a:p>
            <a:r>
              <a:rPr lang="en-US" dirty="0" smtClean="0"/>
              <a:t>RECOMMENDATION 13</a:t>
            </a:r>
          </a:p>
          <a:p>
            <a:r>
              <a:rPr lang="en-US" u="sng" dirty="0" smtClean="0"/>
              <a:t>MMI</a:t>
            </a:r>
            <a:r>
              <a:rPr lang="en-US" dirty="0" smtClean="0"/>
              <a:t> should be used in virtually every patient who chooses ATD therapy for GD, except during the </a:t>
            </a:r>
            <a:r>
              <a:rPr lang="en-US" u="sng" dirty="0" smtClean="0"/>
              <a:t>first trimester of pregnancy when PTU is preferred</a:t>
            </a:r>
            <a:r>
              <a:rPr lang="en-US" dirty="0" smtClean="0"/>
              <a:t>, in the treatment of thyroid </a:t>
            </a:r>
            <a:r>
              <a:rPr lang="en-US" u="sng" dirty="0" smtClean="0"/>
              <a:t>storm</a:t>
            </a:r>
            <a:r>
              <a:rPr lang="en-US" dirty="0" smtClean="0"/>
              <a:t>, and in patients with </a:t>
            </a:r>
            <a:r>
              <a:rPr lang="en-US" u="sng" dirty="0" smtClean="0"/>
              <a:t>minor reactions</a:t>
            </a:r>
            <a:r>
              <a:rPr lang="en-US" dirty="0" smtClean="0"/>
              <a:t> to MMI who </a:t>
            </a:r>
            <a:r>
              <a:rPr lang="en-US" u="sng" dirty="0" smtClean="0"/>
              <a:t>refuse RAI therapy or surgery.</a:t>
            </a:r>
          </a:p>
          <a:p>
            <a:pPr>
              <a:buNone/>
            </a:pPr>
            <a:r>
              <a:rPr lang="en-US" dirty="0" smtClean="0"/>
              <a:t>   </a:t>
            </a:r>
            <a:r>
              <a:rPr lang="en-US" sz="2000" dirty="0" smtClean="0">
                <a:solidFill>
                  <a:srgbClr val="FF0000"/>
                </a:solidFill>
              </a:rPr>
              <a:t>Strong recommendation, moderate-quality evidence.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At the start of MMI therapy, </a:t>
            </a:r>
            <a:r>
              <a:rPr lang="en-US" u="sng" dirty="0" smtClean="0"/>
              <a:t>initial doses </a:t>
            </a:r>
            <a:r>
              <a:rPr lang="en-US" dirty="0" smtClean="0"/>
              <a:t>of 10–</a:t>
            </a:r>
            <a:r>
              <a:rPr lang="en-US" dirty="0" smtClean="0">
                <a:solidFill>
                  <a:srgbClr val="0070C0"/>
                </a:solidFill>
              </a:rPr>
              <a:t>30</a:t>
            </a:r>
            <a:r>
              <a:rPr lang="en-US" dirty="0" smtClean="0"/>
              <a:t> mg daily are used to restore </a:t>
            </a:r>
            <a:r>
              <a:rPr lang="en-US" dirty="0" err="1" smtClean="0"/>
              <a:t>euthyroidism</a:t>
            </a:r>
            <a:r>
              <a:rPr lang="en-US" dirty="0" smtClean="0"/>
              <a:t>, and the dose can then be titrated down to a maintenance level (generally </a:t>
            </a:r>
            <a:r>
              <a:rPr lang="en-US" u="sng" dirty="0" smtClean="0"/>
              <a:t>5–10 mg daily</a:t>
            </a:r>
            <a:r>
              <a:rPr lang="en-US" dirty="0" smtClean="0"/>
              <a:t>).</a:t>
            </a:r>
            <a:r>
              <a:rPr lang="en-US" dirty="0" smtClean="0">
                <a:solidFill>
                  <a:srgbClr val="0070C0"/>
                </a:solidFill>
              </a:rPr>
              <a:t>The dose of MMI should be targeted to the degree of thyroid dysfunction because </a:t>
            </a:r>
            <a:r>
              <a:rPr lang="en-US" u="sng" dirty="0" smtClean="0">
                <a:solidFill>
                  <a:srgbClr val="0070C0"/>
                </a:solidFill>
              </a:rPr>
              <a:t>too low a dose </a:t>
            </a:r>
            <a:r>
              <a:rPr lang="en-US" dirty="0" smtClean="0">
                <a:solidFill>
                  <a:srgbClr val="0070C0"/>
                </a:solidFill>
              </a:rPr>
              <a:t>will not restore a </a:t>
            </a:r>
            <a:r>
              <a:rPr lang="en-US" dirty="0" err="1" smtClean="0">
                <a:solidFill>
                  <a:srgbClr val="0070C0"/>
                </a:solidFill>
              </a:rPr>
              <a:t>euthyroid</a:t>
            </a:r>
            <a:r>
              <a:rPr lang="en-US" dirty="0" smtClean="0">
                <a:solidFill>
                  <a:srgbClr val="0070C0"/>
                </a:solidFill>
              </a:rPr>
              <a:t> state in patients with severe disease and </a:t>
            </a:r>
            <a:r>
              <a:rPr lang="en-US" u="sng" dirty="0" smtClean="0">
                <a:solidFill>
                  <a:srgbClr val="0070C0"/>
                </a:solidFill>
              </a:rPr>
              <a:t>an excessive dose </a:t>
            </a:r>
            <a:r>
              <a:rPr lang="en-US" dirty="0" smtClean="0">
                <a:solidFill>
                  <a:srgbClr val="0070C0"/>
                </a:solidFill>
              </a:rPr>
              <a:t>can cause iatrogenic hypothyroidism in patients with mild </a:t>
            </a:r>
            <a:r>
              <a:rPr lang="en-US" dirty="0" err="1" smtClean="0">
                <a:solidFill>
                  <a:srgbClr val="0070C0"/>
                </a:solidFill>
              </a:rPr>
              <a:t>disease.In</a:t>
            </a:r>
            <a:r>
              <a:rPr lang="en-US" dirty="0" smtClean="0">
                <a:solidFill>
                  <a:srgbClr val="0070C0"/>
                </a:solidFill>
              </a:rPr>
              <a:t> </a:t>
            </a:r>
            <a:r>
              <a:rPr lang="en-US" dirty="0" err="1" smtClean="0">
                <a:solidFill>
                  <a:srgbClr val="0070C0"/>
                </a:solidFill>
              </a:rPr>
              <a:t>addition,adverse</a:t>
            </a:r>
            <a:r>
              <a:rPr lang="en-US" dirty="0" smtClean="0">
                <a:solidFill>
                  <a:srgbClr val="0070C0"/>
                </a:solidFill>
              </a:rPr>
              <a:t> drug reactions are more frequent with higher MMI doses.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9723"/>
          <a:ext cx="7696200" cy="4562476"/>
        </p:xfrm>
        <a:graphic>
          <a:graphicData uri="http://schemas.openxmlformats.org/drawingml/2006/table">
            <a:tbl>
              <a:tblPr firstRow="1" bandRow="1">
                <a:tableStyleId>{21E4AEA4-8DFA-4A89-87EB-49C32662AFE0}</a:tableStyleId>
              </a:tblPr>
              <a:tblGrid>
                <a:gridCol w="3848100"/>
                <a:gridCol w="3848100"/>
              </a:tblGrid>
              <a:tr h="1140619">
                <a:tc>
                  <a:txBody>
                    <a:bodyPr/>
                    <a:lstStyle/>
                    <a:p>
                      <a:r>
                        <a:rPr lang="en-US" dirty="0" smtClean="0"/>
                        <a:t>        </a:t>
                      </a:r>
                      <a:r>
                        <a:rPr lang="en-US" baseline="0" dirty="0" smtClean="0"/>
                        <a:t>             MMI</a:t>
                      </a:r>
                      <a:r>
                        <a:rPr lang="en-US" dirty="0" smtClean="0"/>
                        <a:t>        </a:t>
                      </a:r>
                      <a:endParaRPr lang="en-US" dirty="0"/>
                    </a:p>
                  </a:txBody>
                  <a:tcPr/>
                </a:tc>
                <a:tc>
                  <a:txBody>
                    <a:bodyPr/>
                    <a:lstStyle/>
                    <a:p>
                      <a:r>
                        <a:rPr lang="en-US" dirty="0" smtClean="0"/>
                        <a:t>                      FT4</a:t>
                      </a:r>
                      <a:endParaRPr lang="en-US" dirty="0"/>
                    </a:p>
                  </a:txBody>
                  <a:tcPr/>
                </a:tc>
              </a:tr>
              <a:tr h="1140619">
                <a:tc>
                  <a:txBody>
                    <a:bodyPr/>
                    <a:lstStyle/>
                    <a:p>
                      <a:r>
                        <a:rPr lang="en-US" dirty="0" smtClean="0"/>
                        <a:t>              5-10  mg</a:t>
                      </a:r>
                      <a:endParaRPr lang="en-US" dirty="0"/>
                    </a:p>
                  </a:txBody>
                  <a:tcPr/>
                </a:tc>
                <a:tc>
                  <a:txBody>
                    <a:bodyPr/>
                    <a:lstStyle/>
                    <a:p>
                      <a:r>
                        <a:rPr lang="en-US" dirty="0" smtClean="0"/>
                        <a:t>        1-1.5 times the ULN</a:t>
                      </a:r>
                      <a:endParaRPr lang="en-US" dirty="0"/>
                    </a:p>
                  </a:txBody>
                  <a:tcPr/>
                </a:tc>
              </a:tr>
              <a:tr h="1140619">
                <a:tc>
                  <a:txBody>
                    <a:bodyPr/>
                    <a:lstStyle/>
                    <a:p>
                      <a:r>
                        <a:rPr lang="en-US" dirty="0" smtClean="0"/>
                        <a:t>             10-20  mg</a:t>
                      </a:r>
                      <a:endParaRPr lang="en-US" dirty="0"/>
                    </a:p>
                  </a:txBody>
                  <a:tcPr/>
                </a:tc>
                <a:tc>
                  <a:txBody>
                    <a:bodyPr/>
                    <a:lstStyle/>
                    <a:p>
                      <a:r>
                        <a:rPr lang="en-US" dirty="0" smtClean="0"/>
                        <a:t>         1.5-2 times</a:t>
                      </a:r>
                      <a:r>
                        <a:rPr lang="en-US" baseline="0" dirty="0" smtClean="0"/>
                        <a:t> the ULN</a:t>
                      </a:r>
                      <a:endParaRPr lang="en-US" dirty="0"/>
                    </a:p>
                  </a:txBody>
                  <a:tcPr/>
                </a:tc>
              </a:tr>
              <a:tr h="1140619">
                <a:tc>
                  <a:txBody>
                    <a:bodyPr/>
                    <a:lstStyle/>
                    <a:p>
                      <a:r>
                        <a:rPr lang="en-US" dirty="0" smtClean="0"/>
                        <a:t>             30-40  mg</a:t>
                      </a:r>
                      <a:endParaRPr lang="en-US" dirty="0"/>
                    </a:p>
                  </a:txBody>
                  <a:tcPr/>
                </a:tc>
                <a:tc>
                  <a:txBody>
                    <a:bodyPr/>
                    <a:lstStyle/>
                    <a:p>
                      <a:r>
                        <a:rPr lang="en-US" dirty="0" smtClean="0"/>
                        <a:t>          2-3   times</a:t>
                      </a:r>
                      <a:r>
                        <a:rPr lang="en-US" baseline="0" dirty="0" smtClean="0"/>
                        <a:t> the ULN</a:t>
                      </a:r>
                      <a:endParaRPr lang="en-US"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These rough guidelines should be tailored to the individual patient, incorporating additional information on </a:t>
            </a:r>
            <a:r>
              <a:rPr lang="en-US" u="sng" dirty="0" smtClean="0">
                <a:solidFill>
                  <a:srgbClr val="0070C0"/>
                </a:solidFill>
              </a:rPr>
              <a:t>symptoms</a:t>
            </a:r>
            <a:r>
              <a:rPr lang="en-US" dirty="0" smtClean="0">
                <a:solidFill>
                  <a:srgbClr val="0070C0"/>
                </a:solidFill>
              </a:rPr>
              <a:t>, gland </a:t>
            </a:r>
            <a:r>
              <a:rPr lang="en-US" u="sng" dirty="0" smtClean="0">
                <a:solidFill>
                  <a:srgbClr val="0070C0"/>
                </a:solidFill>
              </a:rPr>
              <a:t>size</a:t>
            </a:r>
            <a:r>
              <a:rPr lang="en-US" dirty="0" smtClean="0">
                <a:solidFill>
                  <a:srgbClr val="0070C0"/>
                </a:solidFill>
              </a:rPr>
              <a:t>, and </a:t>
            </a:r>
            <a:r>
              <a:rPr lang="en-US" u="sng" dirty="0" smtClean="0">
                <a:solidFill>
                  <a:srgbClr val="0070C0"/>
                </a:solidFill>
              </a:rPr>
              <a:t>total T3 </a:t>
            </a:r>
            <a:r>
              <a:rPr lang="en-US" dirty="0" smtClean="0">
                <a:solidFill>
                  <a:srgbClr val="0070C0"/>
                </a:solidFill>
              </a:rPr>
              <a:t>levels where relevant. Serum T3 levels are important to monitor</a:t>
            </a:r>
          </a:p>
          <a:p>
            <a:pPr>
              <a:buNone/>
            </a:pPr>
            <a:r>
              <a:rPr lang="en-US" dirty="0" smtClean="0">
                <a:solidFill>
                  <a:srgbClr val="0070C0"/>
                </a:solidFill>
              </a:rPr>
              <a:t>   </a:t>
            </a:r>
            <a:r>
              <a:rPr lang="en-US" u="sng" dirty="0" smtClean="0">
                <a:solidFill>
                  <a:srgbClr val="0070C0"/>
                </a:solidFill>
              </a:rPr>
              <a:t>initially</a:t>
            </a:r>
            <a:r>
              <a:rPr lang="en-US" dirty="0" smtClean="0">
                <a:solidFill>
                  <a:srgbClr val="0070C0"/>
                </a:solidFill>
              </a:rPr>
              <a:t> because some patients normalize their free T4 levels with MMI but have persistently elevated serum T3, indicating</a:t>
            </a:r>
          </a:p>
          <a:p>
            <a:pPr>
              <a:buNone/>
            </a:pPr>
            <a:r>
              <a:rPr lang="en-US" dirty="0" smtClean="0">
                <a:solidFill>
                  <a:srgbClr val="0070C0"/>
                </a:solidFill>
              </a:rPr>
              <a:t>   continuing </a:t>
            </a:r>
            <a:r>
              <a:rPr lang="en-US" dirty="0" err="1" smtClean="0">
                <a:solidFill>
                  <a:srgbClr val="0070C0"/>
                </a:solidFill>
              </a:rPr>
              <a:t>thyrotoxicosis</a:t>
            </a:r>
            <a:r>
              <a:rPr lang="en-US" dirty="0" smtClean="0">
                <a:solidFill>
                  <a:srgbClr val="0070C0"/>
                </a:solidFill>
              </a:rPr>
              <a:t>.</a:t>
            </a:r>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MMI has the benefit of </a:t>
            </a:r>
            <a:r>
              <a:rPr lang="en-US" u="sng" dirty="0" smtClean="0"/>
              <a:t>once-a-day</a:t>
            </a:r>
            <a:r>
              <a:rPr lang="en-US" dirty="0" smtClean="0"/>
              <a:t> administration and a </a:t>
            </a:r>
            <a:r>
              <a:rPr lang="en-US" u="sng" dirty="0" smtClean="0"/>
              <a:t>reduced risk of major side effects.</a:t>
            </a:r>
          </a:p>
          <a:p>
            <a:r>
              <a:rPr lang="en-US" dirty="0" smtClean="0">
                <a:solidFill>
                  <a:srgbClr val="0070C0"/>
                </a:solidFill>
              </a:rPr>
              <a:t>When </a:t>
            </a:r>
            <a:r>
              <a:rPr lang="en-US" u="sng" dirty="0" smtClean="0">
                <a:solidFill>
                  <a:srgbClr val="0070C0"/>
                </a:solidFill>
              </a:rPr>
              <a:t>more rapid </a:t>
            </a:r>
            <a:r>
              <a:rPr lang="en-US" dirty="0" smtClean="0">
                <a:solidFill>
                  <a:srgbClr val="0070C0"/>
                </a:solidFill>
              </a:rPr>
              <a:t>biochemical control is needed in patients with </a:t>
            </a:r>
            <a:r>
              <a:rPr lang="en-US" u="sng" dirty="0" smtClean="0">
                <a:solidFill>
                  <a:srgbClr val="0070C0"/>
                </a:solidFill>
              </a:rPr>
              <a:t>severe </a:t>
            </a:r>
            <a:r>
              <a:rPr lang="en-US" dirty="0" err="1" smtClean="0">
                <a:solidFill>
                  <a:srgbClr val="0070C0"/>
                </a:solidFill>
              </a:rPr>
              <a:t>thyrotoxicosis</a:t>
            </a:r>
            <a:r>
              <a:rPr lang="en-US" dirty="0" smtClean="0">
                <a:solidFill>
                  <a:srgbClr val="0070C0"/>
                </a:solidFill>
              </a:rPr>
              <a:t>, an </a:t>
            </a:r>
            <a:r>
              <a:rPr lang="en-US" u="sng" dirty="0" smtClean="0">
                <a:solidFill>
                  <a:srgbClr val="0070C0"/>
                </a:solidFill>
              </a:rPr>
              <a:t>initial split </a:t>
            </a:r>
            <a:r>
              <a:rPr lang="en-US" dirty="0" smtClean="0">
                <a:solidFill>
                  <a:srgbClr val="0070C0"/>
                </a:solidFill>
              </a:rPr>
              <a:t>dose of MMI (e.g., 15 or 20 mg twice a day) may be </a:t>
            </a:r>
            <a:r>
              <a:rPr lang="en-US" u="sng" dirty="0" smtClean="0">
                <a:solidFill>
                  <a:srgbClr val="0070C0"/>
                </a:solidFill>
              </a:rPr>
              <a:t>more</a:t>
            </a:r>
            <a:r>
              <a:rPr lang="en-US" dirty="0" smtClean="0">
                <a:solidFill>
                  <a:srgbClr val="0070C0"/>
                </a:solidFill>
              </a:rPr>
              <a:t> </a:t>
            </a:r>
            <a:r>
              <a:rPr lang="en-US" u="sng" dirty="0" smtClean="0">
                <a:solidFill>
                  <a:srgbClr val="0070C0"/>
                </a:solidFill>
              </a:rPr>
              <a:t>effective</a:t>
            </a:r>
            <a:r>
              <a:rPr lang="en-US" dirty="0" smtClean="0">
                <a:solidFill>
                  <a:srgbClr val="0070C0"/>
                </a:solidFill>
              </a:rPr>
              <a:t> than a single daily dose because the duration of action of MMI may be less than 24 hours.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United States, the </a:t>
            </a:r>
            <a:r>
              <a:rPr lang="en-US" u="sng" dirty="0" smtClean="0"/>
              <a:t>prevalence</a:t>
            </a:r>
            <a:r>
              <a:rPr lang="en-US" dirty="0" smtClean="0"/>
              <a:t> of hyperthyroidism is approximately 1.2% (0.5% overt and 0.7% subclinical)</a:t>
            </a:r>
          </a:p>
          <a:p>
            <a:r>
              <a:rPr lang="en-US" dirty="0" smtClean="0"/>
              <a:t> the most common causes include: </a:t>
            </a:r>
          </a:p>
          <a:p>
            <a:pPr>
              <a:buNone/>
            </a:pPr>
            <a:r>
              <a:rPr lang="en-US" dirty="0" smtClean="0"/>
              <a:t>   Graves’ disease (GD) </a:t>
            </a:r>
          </a:p>
          <a:p>
            <a:pPr>
              <a:buNone/>
            </a:pPr>
            <a:r>
              <a:rPr lang="en-US" dirty="0" smtClean="0"/>
              <a:t>   toxic </a:t>
            </a:r>
            <a:r>
              <a:rPr lang="en-US" dirty="0" err="1" smtClean="0"/>
              <a:t>multinodular</a:t>
            </a:r>
            <a:r>
              <a:rPr lang="en-US" dirty="0" smtClean="0"/>
              <a:t> goiter (TMNG) </a:t>
            </a:r>
          </a:p>
          <a:p>
            <a:pPr>
              <a:buNone/>
            </a:pPr>
            <a:r>
              <a:rPr lang="en-US" dirty="0" smtClean="0"/>
              <a:t>   toxic adenoma (TA)</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The use of potassium iodide (KI) as a beneficial </a:t>
            </a:r>
            <a:r>
              <a:rPr lang="en-US" u="sng" dirty="0" smtClean="0">
                <a:solidFill>
                  <a:srgbClr val="0070C0"/>
                </a:solidFill>
              </a:rPr>
              <a:t>adjunct to ATD </a:t>
            </a:r>
            <a:r>
              <a:rPr lang="en-US" dirty="0" smtClean="0">
                <a:solidFill>
                  <a:srgbClr val="0070C0"/>
                </a:solidFill>
              </a:rPr>
              <a:t>therapy for GD has been investigated in previous </a:t>
            </a:r>
            <a:r>
              <a:rPr lang="en-US" dirty="0" err="1" smtClean="0">
                <a:solidFill>
                  <a:srgbClr val="0070C0"/>
                </a:solidFill>
              </a:rPr>
              <a:t>studies.Indeed</a:t>
            </a:r>
            <a:r>
              <a:rPr lang="en-US" dirty="0" smtClean="0">
                <a:solidFill>
                  <a:srgbClr val="0070C0"/>
                </a:solidFill>
              </a:rPr>
              <a:t>, a recent randomized controlled trial described the administration of 38 mg of KI together with15 mg of MMI daily, which resulted in </a:t>
            </a:r>
            <a:r>
              <a:rPr lang="en-US" u="sng" dirty="0" smtClean="0">
                <a:solidFill>
                  <a:srgbClr val="0070C0"/>
                </a:solidFill>
              </a:rPr>
              <a:t>better control </a:t>
            </a:r>
            <a:r>
              <a:rPr lang="en-US" dirty="0" smtClean="0">
                <a:solidFill>
                  <a:srgbClr val="0070C0"/>
                </a:solidFill>
              </a:rPr>
              <a:t>of hyperthyroidism</a:t>
            </a:r>
          </a:p>
          <a:p>
            <a:pPr>
              <a:buNone/>
            </a:pPr>
            <a:r>
              <a:rPr lang="en-US" dirty="0" smtClean="0">
                <a:solidFill>
                  <a:srgbClr val="0070C0"/>
                </a:solidFill>
              </a:rPr>
              <a:t>   and </a:t>
            </a:r>
            <a:r>
              <a:rPr lang="en-US" u="sng" dirty="0" smtClean="0">
                <a:solidFill>
                  <a:srgbClr val="0070C0"/>
                </a:solidFill>
              </a:rPr>
              <a:t>fewer adverse reactions </a:t>
            </a:r>
            <a:r>
              <a:rPr lang="en-US" dirty="0" smtClean="0">
                <a:solidFill>
                  <a:srgbClr val="0070C0"/>
                </a:solidFill>
              </a:rPr>
              <a:t>compared to</a:t>
            </a:r>
          </a:p>
          <a:p>
            <a:pPr>
              <a:buNone/>
            </a:pPr>
            <a:r>
              <a:rPr lang="en-US" dirty="0" smtClean="0">
                <a:solidFill>
                  <a:srgbClr val="0070C0"/>
                </a:solidFill>
              </a:rPr>
              <a:t>   30 mg of MMI given alone.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 OF ATDS</a:t>
            </a:r>
            <a:endParaRPr lang="en-US" dirty="0"/>
          </a:p>
        </p:txBody>
      </p:sp>
      <p:sp>
        <p:nvSpPr>
          <p:cNvPr id="3" name="Content Placeholder 2"/>
          <p:cNvSpPr>
            <a:spLocks noGrp="1"/>
          </p:cNvSpPr>
          <p:nvPr>
            <p:ph idx="1"/>
          </p:nvPr>
        </p:nvSpPr>
        <p:spPr/>
        <p:txBody>
          <a:bodyPr/>
          <a:lstStyle/>
          <a:p>
            <a:r>
              <a:rPr lang="en-US" dirty="0" smtClean="0"/>
              <a:t>Common minor allergic side </a:t>
            </a:r>
            <a:r>
              <a:rPr lang="en-US" dirty="0" err="1" smtClean="0"/>
              <a:t>effects:pruritus,limited</a:t>
            </a:r>
            <a:r>
              <a:rPr lang="en-US" dirty="0" smtClean="0"/>
              <a:t> rash</a:t>
            </a:r>
          </a:p>
          <a:p>
            <a:r>
              <a:rPr lang="en-US" dirty="0" smtClean="0"/>
              <a:t>Rare serious allergic/toxic </a:t>
            </a:r>
            <a:r>
              <a:rPr lang="en-US" dirty="0" err="1" smtClean="0"/>
              <a:t>events:agranulocytosis,vasculitis</a:t>
            </a:r>
            <a:r>
              <a:rPr lang="en-US" dirty="0" smtClean="0"/>
              <a:t> or hepatic damage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Agranulocytosis:PTU</a:t>
            </a:r>
            <a:r>
              <a:rPr lang="en-US" dirty="0" smtClean="0"/>
              <a:t> at </a:t>
            </a:r>
            <a:r>
              <a:rPr lang="en-US" u="sng" dirty="0" smtClean="0"/>
              <a:t>any dose </a:t>
            </a:r>
            <a:r>
              <a:rPr lang="en-US" dirty="0" smtClean="0"/>
              <a:t>appears to be </a:t>
            </a:r>
            <a:r>
              <a:rPr lang="en-US" u="sng" dirty="0" smtClean="0"/>
              <a:t>more likely </a:t>
            </a:r>
            <a:r>
              <a:rPr lang="en-US" dirty="0" smtClean="0"/>
              <a:t>to cause </a:t>
            </a:r>
            <a:r>
              <a:rPr lang="en-US" dirty="0" err="1" smtClean="0"/>
              <a:t>agranulocytosis</a:t>
            </a:r>
            <a:r>
              <a:rPr lang="en-US" dirty="0" smtClean="0"/>
              <a:t> compared with </a:t>
            </a:r>
            <a:r>
              <a:rPr lang="en-US" u="sng" dirty="0" smtClean="0"/>
              <a:t>low doses </a:t>
            </a:r>
            <a:r>
              <a:rPr lang="en-US" dirty="0" smtClean="0"/>
              <a:t>of </a:t>
            </a:r>
            <a:r>
              <a:rPr lang="en-US" dirty="0" err="1" smtClean="0"/>
              <a:t>MMI.No</a:t>
            </a:r>
            <a:r>
              <a:rPr lang="en-US" dirty="0" smtClean="0"/>
              <a:t> predictive risk factors for the development of </a:t>
            </a:r>
            <a:r>
              <a:rPr lang="en-US" dirty="0" err="1" smtClean="0"/>
              <a:t>agranulocytosis</a:t>
            </a:r>
            <a:r>
              <a:rPr lang="en-US" dirty="0" smtClean="0"/>
              <a:t> could be identified.</a:t>
            </a:r>
          </a:p>
          <a:p>
            <a:r>
              <a:rPr lang="en-US" dirty="0" smtClean="0"/>
              <a:t>MMI </a:t>
            </a:r>
            <a:r>
              <a:rPr lang="en-US" dirty="0" err="1" smtClean="0"/>
              <a:t>hepatotoxicity</a:t>
            </a:r>
            <a:r>
              <a:rPr lang="en-US" dirty="0" smtClean="0"/>
              <a:t> has been described as typically </a:t>
            </a:r>
            <a:r>
              <a:rPr lang="en-US" dirty="0" err="1" smtClean="0"/>
              <a:t>cholestatic</a:t>
            </a:r>
            <a:r>
              <a:rPr lang="en-US" dirty="0" smtClean="0"/>
              <a:t>, but </a:t>
            </a:r>
            <a:r>
              <a:rPr lang="en-US" dirty="0" err="1" smtClean="0"/>
              <a:t>hepatocellular</a:t>
            </a:r>
            <a:r>
              <a:rPr lang="en-US" dirty="0" smtClean="0"/>
              <a:t> disease may be </a:t>
            </a:r>
            <a:r>
              <a:rPr lang="en-US" dirty="0" err="1" smtClean="0"/>
              <a:t>seen.In</a:t>
            </a:r>
            <a:r>
              <a:rPr lang="en-US" dirty="0" smtClean="0"/>
              <a:t> contrast, PTU can cause </a:t>
            </a:r>
            <a:r>
              <a:rPr lang="en-US" dirty="0" err="1" smtClean="0"/>
              <a:t>fulminant</a:t>
            </a:r>
            <a:r>
              <a:rPr lang="en-US" dirty="0" smtClean="0"/>
              <a:t> hepatic necrosis that may be fatal; liver transplantation has been necessary in some patients taking PTU.</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Vasculitis:PTU</a:t>
            </a:r>
            <a:r>
              <a:rPr lang="en-US" dirty="0" smtClean="0"/>
              <a:t> and rarely MMI can cause </a:t>
            </a:r>
            <a:r>
              <a:rPr lang="en-US" dirty="0" err="1" smtClean="0"/>
              <a:t>antineutrophil</a:t>
            </a:r>
            <a:r>
              <a:rPr lang="en-US" dirty="0" smtClean="0"/>
              <a:t> </a:t>
            </a:r>
            <a:r>
              <a:rPr lang="en-US" dirty="0" err="1" smtClean="0"/>
              <a:t>cytoplasmic</a:t>
            </a:r>
            <a:r>
              <a:rPr lang="en-US" dirty="0" smtClean="0"/>
              <a:t> antibody (</a:t>
            </a:r>
            <a:r>
              <a:rPr lang="en-US" dirty="0" err="1" smtClean="0"/>
              <a:t>pANCA</a:t>
            </a:r>
            <a:r>
              <a:rPr lang="en-US" dirty="0" smtClean="0"/>
              <a:t>)-positive small vessel </a:t>
            </a:r>
            <a:r>
              <a:rPr lang="en-US" dirty="0" err="1" smtClean="0"/>
              <a:t>vasculitis</a:t>
            </a:r>
            <a:r>
              <a:rPr lang="en-US" dirty="0" smtClean="0"/>
              <a:t> as well as drug-induced lupus.</a:t>
            </a:r>
          </a:p>
          <a:p>
            <a:r>
              <a:rPr lang="en-US" dirty="0" smtClean="0"/>
              <a:t>The risk appears to increase with </a:t>
            </a:r>
            <a:r>
              <a:rPr lang="en-US" u="sng" dirty="0" smtClean="0"/>
              <a:t>duration</a:t>
            </a:r>
            <a:r>
              <a:rPr lang="en-US" dirty="0" smtClean="0"/>
              <a:t> of therapy as opposed to other adverse effects seen with ATDs that typically occur early in the course of treatment.</a:t>
            </a:r>
          </a:p>
          <a:p>
            <a:r>
              <a:rPr lang="en-US" dirty="0" err="1" smtClean="0">
                <a:solidFill>
                  <a:srgbClr val="0070C0"/>
                </a:solidFill>
              </a:rPr>
              <a:t>vasculitis</a:t>
            </a:r>
            <a:r>
              <a:rPr lang="en-US" dirty="0" smtClean="0">
                <a:solidFill>
                  <a:srgbClr val="0070C0"/>
                </a:solidFill>
              </a:rPr>
              <a:t> is more common in patients of Asian ethnicity, and the majority of reports come from Asia.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When the drug is discontinued, the ANCA</a:t>
            </a:r>
          </a:p>
          <a:p>
            <a:pPr>
              <a:buNone/>
            </a:pPr>
            <a:r>
              <a:rPr lang="en-US" dirty="0" smtClean="0"/>
              <a:t>   slowly disappear in most individuals .In most cases, the </a:t>
            </a:r>
            <a:r>
              <a:rPr lang="en-US" dirty="0" err="1" smtClean="0"/>
              <a:t>vasculitis</a:t>
            </a:r>
            <a:r>
              <a:rPr lang="en-US" dirty="0" smtClean="0"/>
              <a:t> resolves with drug</a:t>
            </a:r>
          </a:p>
          <a:p>
            <a:pPr>
              <a:buNone/>
            </a:pPr>
            <a:r>
              <a:rPr lang="en-US" dirty="0" smtClean="0"/>
              <a:t>   discontinuation, although immunosuppressive therapy may be necessary.</a:t>
            </a:r>
          </a:p>
          <a:p>
            <a:r>
              <a:rPr lang="en-US" dirty="0" smtClean="0">
                <a:solidFill>
                  <a:srgbClr val="0070C0"/>
                </a:solidFill>
              </a:rPr>
              <a:t>Rare cases of </a:t>
            </a:r>
            <a:r>
              <a:rPr lang="en-US" u="sng" dirty="0" smtClean="0">
                <a:solidFill>
                  <a:srgbClr val="0070C0"/>
                </a:solidFill>
              </a:rPr>
              <a:t>insulin autoimmune syndrome </a:t>
            </a:r>
            <a:r>
              <a:rPr lang="en-US" dirty="0" smtClean="0">
                <a:solidFill>
                  <a:srgbClr val="0070C0"/>
                </a:solidFill>
              </a:rPr>
              <a:t>with symptomatic hypoglycemia have been reported in patients treated with </a:t>
            </a:r>
            <a:r>
              <a:rPr lang="en-US" u="sng" dirty="0" smtClean="0">
                <a:solidFill>
                  <a:srgbClr val="0070C0"/>
                </a:solidFill>
              </a:rPr>
              <a:t>MMI</a:t>
            </a:r>
            <a:endParaRPr lang="en-US" u="sng" dirty="0">
              <a:solidFill>
                <a:srgbClr val="0070C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Monitoring of patient taking ATDs:</a:t>
            </a:r>
          </a:p>
          <a:p>
            <a:r>
              <a:rPr lang="en-US" dirty="0" smtClean="0"/>
              <a:t>An assessment of serum </a:t>
            </a:r>
            <a:r>
              <a:rPr lang="en-US" u="sng" dirty="0" smtClean="0"/>
              <a:t>free T4 and total T3 </a:t>
            </a:r>
            <a:r>
              <a:rPr lang="en-US" dirty="0" smtClean="0"/>
              <a:t>should be obtained about </a:t>
            </a:r>
            <a:r>
              <a:rPr lang="en-US" u="sng" dirty="0" smtClean="0"/>
              <a:t>2–6 weeks after initiation of therapy, </a:t>
            </a:r>
            <a:r>
              <a:rPr lang="en-US" dirty="0" smtClean="0"/>
              <a:t>depending on the severity of the </a:t>
            </a:r>
            <a:r>
              <a:rPr lang="en-US" dirty="0" err="1" smtClean="0"/>
              <a:t>thyrotoxicosis</a:t>
            </a:r>
            <a:r>
              <a:rPr lang="en-US" dirty="0" smtClean="0"/>
              <a:t>.</a:t>
            </a:r>
          </a:p>
          <a:p>
            <a:r>
              <a:rPr lang="en-US" dirty="0" smtClean="0">
                <a:solidFill>
                  <a:srgbClr val="0070C0"/>
                </a:solidFill>
              </a:rPr>
              <a:t>Once the patient is </a:t>
            </a:r>
            <a:r>
              <a:rPr lang="en-US" u="sng" dirty="0" err="1" smtClean="0">
                <a:solidFill>
                  <a:srgbClr val="0070C0"/>
                </a:solidFill>
              </a:rPr>
              <a:t>euthyroid</a:t>
            </a:r>
            <a:r>
              <a:rPr lang="en-US" dirty="0" smtClean="0">
                <a:solidFill>
                  <a:srgbClr val="0070C0"/>
                </a:solidFill>
              </a:rPr>
              <a:t>, the dose of MMI can usually be decreased by </a:t>
            </a:r>
            <a:r>
              <a:rPr lang="en-US" u="sng" dirty="0" smtClean="0">
                <a:solidFill>
                  <a:srgbClr val="0070C0"/>
                </a:solidFill>
              </a:rPr>
              <a:t>30%–50%, </a:t>
            </a:r>
            <a:r>
              <a:rPr lang="en-US" dirty="0" smtClean="0">
                <a:solidFill>
                  <a:srgbClr val="0070C0"/>
                </a:solidFill>
              </a:rPr>
              <a:t>and biochemical testing repeated in </a:t>
            </a:r>
            <a:r>
              <a:rPr lang="en-US" u="sng" dirty="0" smtClean="0">
                <a:solidFill>
                  <a:srgbClr val="0070C0"/>
                </a:solidFill>
              </a:rPr>
              <a:t>4–6 weeks.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a:t>
            </a:r>
            <a:r>
              <a:rPr lang="en-US" u="sng" dirty="0" err="1" smtClean="0"/>
              <a:t>euthyroid</a:t>
            </a:r>
            <a:r>
              <a:rPr lang="en-US" dirty="0" smtClean="0"/>
              <a:t> levels are achieved with the</a:t>
            </a:r>
          </a:p>
          <a:p>
            <a:pPr>
              <a:buNone/>
            </a:pPr>
            <a:r>
              <a:rPr lang="en-US" dirty="0" smtClean="0"/>
              <a:t>   </a:t>
            </a:r>
            <a:r>
              <a:rPr lang="en-US" u="sng" dirty="0" smtClean="0"/>
              <a:t>minimal dose </a:t>
            </a:r>
            <a:r>
              <a:rPr lang="en-US" dirty="0" smtClean="0"/>
              <a:t>of medication, clinical and laboratory evaluation can be undertaken at intervals of </a:t>
            </a:r>
            <a:r>
              <a:rPr lang="en-US" u="sng" dirty="0" smtClean="0"/>
              <a:t>2–3 months</a:t>
            </a:r>
            <a:r>
              <a:rPr lang="en-US" dirty="0" smtClean="0"/>
              <a:t>. </a:t>
            </a:r>
            <a:r>
              <a:rPr lang="en-US" dirty="0" smtClean="0">
                <a:solidFill>
                  <a:srgbClr val="0070C0"/>
                </a:solidFill>
              </a:rPr>
              <a:t>If a patient is receiving </a:t>
            </a:r>
            <a:r>
              <a:rPr lang="en-US" u="sng" dirty="0" smtClean="0">
                <a:solidFill>
                  <a:srgbClr val="0070C0"/>
                </a:solidFill>
              </a:rPr>
              <a:t>long-term MMI </a:t>
            </a:r>
            <a:r>
              <a:rPr lang="en-US" dirty="0" smtClean="0">
                <a:solidFill>
                  <a:srgbClr val="0070C0"/>
                </a:solidFill>
              </a:rPr>
              <a:t>(&gt;18 months), this interval can be increased to </a:t>
            </a:r>
            <a:r>
              <a:rPr lang="en-US" u="sng" dirty="0" smtClean="0">
                <a:solidFill>
                  <a:srgbClr val="0070C0"/>
                </a:solidFill>
              </a:rPr>
              <a:t>6 months</a:t>
            </a:r>
            <a:r>
              <a:rPr lang="en-US" dirty="0" smtClean="0">
                <a:solidFill>
                  <a:srgbClr val="0070C0"/>
                </a:solidFill>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17</a:t>
            </a:r>
          </a:p>
          <a:p>
            <a:r>
              <a:rPr lang="en-US" dirty="0" smtClean="0"/>
              <a:t>There is insufficient evidence to recommend for or against </a:t>
            </a:r>
            <a:r>
              <a:rPr lang="en-US" u="sng" dirty="0" smtClean="0"/>
              <a:t>routine monitoring of WBC </a:t>
            </a:r>
            <a:r>
              <a:rPr lang="en-US" dirty="0" smtClean="0"/>
              <a:t>counts in patients taking ATDs.</a:t>
            </a:r>
          </a:p>
          <a:p>
            <a:pPr>
              <a:buNone/>
            </a:pPr>
            <a:r>
              <a:rPr lang="en-US" dirty="0" smtClean="0"/>
              <a:t>   </a:t>
            </a:r>
            <a:r>
              <a:rPr lang="en-US" sz="2000" dirty="0" smtClean="0">
                <a:solidFill>
                  <a:srgbClr val="FF0000"/>
                </a:solidFill>
              </a:rPr>
              <a:t>No recommendation; insufficient evidence to assess benefits and risks.</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If monitoring is employed, the maximum benefit would be for the </a:t>
            </a:r>
            <a:r>
              <a:rPr lang="en-US" u="sng" dirty="0" smtClean="0">
                <a:solidFill>
                  <a:srgbClr val="0070C0"/>
                </a:solidFill>
              </a:rPr>
              <a:t>first 90 days </a:t>
            </a:r>
            <a:r>
              <a:rPr lang="en-US" dirty="0" smtClean="0">
                <a:solidFill>
                  <a:srgbClr val="0070C0"/>
                </a:solidFill>
              </a:rPr>
              <a:t>of therapy, when the vast majority of </a:t>
            </a:r>
            <a:r>
              <a:rPr lang="en-US" u="sng" dirty="0" err="1" smtClean="0">
                <a:solidFill>
                  <a:srgbClr val="0070C0"/>
                </a:solidFill>
              </a:rPr>
              <a:t>agranulosis</a:t>
            </a:r>
            <a:r>
              <a:rPr lang="en-US" dirty="0" smtClean="0">
                <a:solidFill>
                  <a:srgbClr val="0070C0"/>
                </a:solidFill>
              </a:rPr>
              <a:t> occurs.</a:t>
            </a:r>
          </a:p>
          <a:p>
            <a:r>
              <a:rPr lang="en-US" dirty="0" smtClean="0">
                <a:solidFill>
                  <a:srgbClr val="0070C0"/>
                </a:solidFill>
              </a:rPr>
              <a:t>The contraindication to use PTU might be reconsidered in </a:t>
            </a:r>
            <a:r>
              <a:rPr lang="en-US" u="sng" dirty="0" smtClean="0">
                <a:solidFill>
                  <a:srgbClr val="0070C0"/>
                </a:solidFill>
              </a:rPr>
              <a:t>life-threatening </a:t>
            </a:r>
            <a:r>
              <a:rPr lang="en-US" dirty="0" err="1" smtClean="0">
                <a:solidFill>
                  <a:srgbClr val="0070C0"/>
                </a:solidFill>
              </a:rPr>
              <a:t>thyrotoxicosis</a:t>
            </a:r>
            <a:r>
              <a:rPr lang="en-US" dirty="0" smtClean="0">
                <a:solidFill>
                  <a:srgbClr val="0070C0"/>
                </a:solidFill>
              </a:rPr>
              <a:t> (i.e., thyroid storm) in a MMI-treated patient who has developed </a:t>
            </a:r>
            <a:r>
              <a:rPr lang="en-US" u="sng" dirty="0" err="1" smtClean="0">
                <a:solidFill>
                  <a:srgbClr val="0070C0"/>
                </a:solidFill>
              </a:rPr>
              <a:t>agranulocytosis</a:t>
            </a:r>
            <a:r>
              <a:rPr lang="en-US" dirty="0" smtClean="0">
                <a:solidFill>
                  <a:srgbClr val="0070C0"/>
                </a:solidFill>
              </a:rPr>
              <a:t>, especially if the duration of therapy is brief.</a:t>
            </a:r>
            <a:endParaRPr lang="en-US" dirty="0">
              <a:solidFill>
                <a:srgbClr val="0070C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19</a:t>
            </a:r>
          </a:p>
          <a:p>
            <a:r>
              <a:rPr lang="en-US" dirty="0" smtClean="0">
                <a:solidFill>
                  <a:srgbClr val="0070C0"/>
                </a:solidFill>
              </a:rPr>
              <a:t>There is insufficient information to recommend for or against routine monitoring of </a:t>
            </a:r>
            <a:r>
              <a:rPr lang="en-US" u="sng" dirty="0" smtClean="0">
                <a:solidFill>
                  <a:srgbClr val="0070C0"/>
                </a:solidFill>
              </a:rPr>
              <a:t>liver function </a:t>
            </a:r>
            <a:r>
              <a:rPr lang="en-US" dirty="0" smtClean="0">
                <a:solidFill>
                  <a:srgbClr val="0070C0"/>
                </a:solidFill>
              </a:rPr>
              <a:t>tests in patients taking ATDs.</a:t>
            </a:r>
          </a:p>
          <a:p>
            <a:pPr>
              <a:buNone/>
            </a:pPr>
            <a:r>
              <a:rPr lang="en-US" dirty="0" smtClean="0"/>
              <a:t>   </a:t>
            </a:r>
            <a:r>
              <a:rPr lang="en-US" sz="2000" dirty="0" smtClean="0">
                <a:solidFill>
                  <a:srgbClr val="FF0000"/>
                </a:solidFill>
              </a:rPr>
              <a:t>No recommendation; insufficient evidence to assess benefits and risks.</a:t>
            </a:r>
          </a:p>
          <a:p>
            <a:pPr>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Serum TSH measurement has </a:t>
            </a:r>
            <a:r>
              <a:rPr lang="en-US" u="sng" dirty="0" smtClean="0"/>
              <a:t>the highest sensitivity and specificity </a:t>
            </a:r>
            <a:r>
              <a:rPr lang="en-US" dirty="0" smtClean="0"/>
              <a:t>of any single blood test used in the evaluation of suspected </a:t>
            </a:r>
            <a:r>
              <a:rPr lang="en-US" dirty="0" err="1" smtClean="0"/>
              <a:t>thyrotoxicosis</a:t>
            </a:r>
            <a:r>
              <a:rPr lang="en-US" dirty="0" smtClean="0"/>
              <a:t> and should be used as an initial screening test. However, when </a:t>
            </a:r>
            <a:r>
              <a:rPr lang="en-US" dirty="0" err="1" smtClean="0"/>
              <a:t>thyrotoxicosis</a:t>
            </a:r>
            <a:r>
              <a:rPr lang="en-US" dirty="0" smtClean="0"/>
              <a:t> is strongly suspected, diagnostic accuracy improves when a serum </a:t>
            </a:r>
            <a:r>
              <a:rPr lang="en-US" u="sng" dirty="0" err="1" smtClean="0"/>
              <a:t>TSH,free</a:t>
            </a:r>
            <a:r>
              <a:rPr lang="en-US" u="sng" dirty="0" smtClean="0"/>
              <a:t> T4, and total T3 </a:t>
            </a:r>
            <a:r>
              <a:rPr lang="en-US" dirty="0" smtClean="0"/>
              <a:t>are assessed at the initial evaluation.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If monitoring is employed, the maximum benefit would be for the </a:t>
            </a:r>
            <a:r>
              <a:rPr lang="en-US" u="sng" dirty="0" smtClean="0">
                <a:solidFill>
                  <a:srgbClr val="0070C0"/>
                </a:solidFill>
              </a:rPr>
              <a:t>first 120 days </a:t>
            </a:r>
            <a:r>
              <a:rPr lang="en-US" dirty="0" smtClean="0">
                <a:solidFill>
                  <a:srgbClr val="0070C0"/>
                </a:solidFill>
              </a:rPr>
              <a:t>of therapy, when the vast majority of instances of </a:t>
            </a:r>
            <a:r>
              <a:rPr lang="en-US" dirty="0" err="1" smtClean="0">
                <a:solidFill>
                  <a:srgbClr val="0070C0"/>
                </a:solidFill>
              </a:rPr>
              <a:t>hepatotoxicity</a:t>
            </a:r>
            <a:r>
              <a:rPr lang="en-US" dirty="0" smtClean="0">
                <a:solidFill>
                  <a:srgbClr val="0070C0"/>
                </a:solidFill>
              </a:rPr>
              <a:t> occur.</a:t>
            </a:r>
          </a:p>
          <a:p>
            <a:pPr>
              <a:buNone/>
            </a:pPr>
            <a:endParaRPr lang="en-US" dirty="0">
              <a:solidFill>
                <a:srgbClr val="0070C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A recent study provided evidence that switching from one ATD to the other is </a:t>
            </a:r>
            <a:r>
              <a:rPr lang="en-US" u="sng" dirty="0" smtClean="0">
                <a:solidFill>
                  <a:srgbClr val="0070C0"/>
                </a:solidFill>
              </a:rPr>
              <a:t>safe</a:t>
            </a:r>
            <a:r>
              <a:rPr lang="en-US" dirty="0" smtClean="0">
                <a:solidFill>
                  <a:srgbClr val="0070C0"/>
                </a:solidFill>
              </a:rPr>
              <a:t> in the case of </a:t>
            </a:r>
            <a:r>
              <a:rPr lang="en-US" u="sng" dirty="0" smtClean="0">
                <a:solidFill>
                  <a:srgbClr val="0070C0"/>
                </a:solidFill>
              </a:rPr>
              <a:t>minor</a:t>
            </a:r>
            <a:r>
              <a:rPr lang="en-US" dirty="0" smtClean="0">
                <a:solidFill>
                  <a:srgbClr val="0070C0"/>
                </a:solidFill>
              </a:rPr>
              <a:t> side </a:t>
            </a:r>
            <a:r>
              <a:rPr lang="en-US" dirty="0" err="1" smtClean="0">
                <a:solidFill>
                  <a:srgbClr val="0070C0"/>
                </a:solidFill>
              </a:rPr>
              <a:t>effects,although</a:t>
            </a:r>
            <a:r>
              <a:rPr lang="en-US" dirty="0" smtClean="0">
                <a:solidFill>
                  <a:srgbClr val="0070C0"/>
                </a:solidFill>
              </a:rPr>
              <a:t> patients may </a:t>
            </a:r>
            <a:r>
              <a:rPr lang="en-US" u="sng" dirty="0" smtClean="0">
                <a:solidFill>
                  <a:srgbClr val="0070C0"/>
                </a:solidFill>
              </a:rPr>
              <a:t>develop similar side effects </a:t>
            </a:r>
            <a:r>
              <a:rPr lang="en-US" dirty="0" smtClean="0">
                <a:solidFill>
                  <a:srgbClr val="0070C0"/>
                </a:solidFill>
              </a:rPr>
              <a:t>with the second </a:t>
            </a:r>
            <a:r>
              <a:rPr lang="en-US" dirty="0" err="1" smtClean="0">
                <a:solidFill>
                  <a:srgbClr val="0070C0"/>
                </a:solidFill>
              </a:rPr>
              <a:t>ATD.In</a:t>
            </a:r>
            <a:r>
              <a:rPr lang="en-US" dirty="0" smtClean="0">
                <a:solidFill>
                  <a:srgbClr val="0070C0"/>
                </a:solidFill>
              </a:rPr>
              <a:t> this study, 71 patients with an adverse event from either MMI or PTU switched to the other </a:t>
            </a:r>
            <a:r>
              <a:rPr lang="en-US" dirty="0" err="1" smtClean="0">
                <a:solidFill>
                  <a:srgbClr val="0070C0"/>
                </a:solidFill>
              </a:rPr>
              <a:t>ATD,with</a:t>
            </a:r>
            <a:r>
              <a:rPr lang="en-US" dirty="0" smtClean="0">
                <a:solidFill>
                  <a:srgbClr val="0070C0"/>
                </a:solidFill>
              </a:rPr>
              <a:t> doses individually determined.</a:t>
            </a:r>
          </a:p>
          <a:p>
            <a:pPr>
              <a:buNone/>
            </a:pPr>
            <a:r>
              <a:rPr lang="en-US" dirty="0" smtClean="0">
                <a:solidFill>
                  <a:srgbClr val="0070C0"/>
                </a:solidFill>
              </a:rPr>
              <a:t>   Median dose of the second ATD was 15 mg/d for MMI (range 10–30) and 300 mg/d for PTU (range 150–450).</a:t>
            </a:r>
            <a:endParaRPr lang="en-US" dirty="0">
              <a:solidFill>
                <a:srgbClr val="0070C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Thirty-four percent of patients switched to PTU and 30% of patients switched to MMI developed side effects, </a:t>
            </a:r>
            <a:r>
              <a:rPr lang="en-US" u="sng" dirty="0" smtClean="0">
                <a:solidFill>
                  <a:srgbClr val="0070C0"/>
                </a:solidFill>
              </a:rPr>
              <a:t>generally the same type</a:t>
            </a:r>
            <a:r>
              <a:rPr lang="en-US" dirty="0" smtClean="0">
                <a:solidFill>
                  <a:srgbClr val="0070C0"/>
                </a:solidFill>
              </a:rPr>
              <a:t> as occurred on the original ATD, while the remaining patients tolerated the second ATD without complications.</a:t>
            </a:r>
            <a:endParaRPr lang="en-US" dirty="0">
              <a:solidFill>
                <a:srgbClr val="0070C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22</a:t>
            </a:r>
          </a:p>
          <a:p>
            <a:r>
              <a:rPr lang="en-US" dirty="0" smtClean="0">
                <a:solidFill>
                  <a:srgbClr val="0070C0"/>
                </a:solidFill>
              </a:rPr>
              <a:t>If MMI is chosen as the primary therapy for GD, the medication should be continued for approximately 12–18 months, then discontinued if the TSH and </a:t>
            </a:r>
            <a:r>
              <a:rPr lang="en-US" dirty="0" err="1" smtClean="0">
                <a:solidFill>
                  <a:srgbClr val="0070C0"/>
                </a:solidFill>
              </a:rPr>
              <a:t>TRAb</a:t>
            </a:r>
            <a:r>
              <a:rPr lang="en-US" dirty="0" smtClean="0">
                <a:solidFill>
                  <a:srgbClr val="0070C0"/>
                </a:solidFill>
              </a:rPr>
              <a:t> levels are</a:t>
            </a:r>
          </a:p>
          <a:p>
            <a:pPr>
              <a:buNone/>
            </a:pPr>
            <a:r>
              <a:rPr lang="en-US" dirty="0" smtClean="0">
                <a:solidFill>
                  <a:srgbClr val="0070C0"/>
                </a:solidFill>
              </a:rPr>
              <a:t>   normal at that time.</a:t>
            </a:r>
          </a:p>
          <a:p>
            <a:pPr>
              <a:buNone/>
            </a:pPr>
            <a:r>
              <a:rPr lang="en-US" sz="2000" dirty="0" smtClean="0">
                <a:solidFill>
                  <a:srgbClr val="FF0000"/>
                </a:solidFill>
              </a:rPr>
              <a:t>   Strong recommendation, high-quality evidence.</a:t>
            </a:r>
            <a:endParaRPr lang="en-US" sz="2000"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solidFill>
                  <a:srgbClr val="0070C0"/>
                </a:solidFill>
              </a:rPr>
              <a:t>TRAb</a:t>
            </a:r>
            <a:r>
              <a:rPr lang="en-US" dirty="0" smtClean="0">
                <a:solidFill>
                  <a:srgbClr val="0070C0"/>
                </a:solidFill>
              </a:rPr>
              <a:t> assessment at the </a:t>
            </a:r>
            <a:r>
              <a:rPr lang="en-US" u="sng" dirty="0" smtClean="0">
                <a:solidFill>
                  <a:srgbClr val="0070C0"/>
                </a:solidFill>
              </a:rPr>
              <a:t>end of the course of ATD therapy </a:t>
            </a:r>
            <a:r>
              <a:rPr lang="en-US" dirty="0" smtClean="0">
                <a:solidFill>
                  <a:srgbClr val="0070C0"/>
                </a:solidFill>
              </a:rPr>
              <a:t>is a useful method of dividing patients into two groups</a:t>
            </a:r>
            <a:r>
              <a:rPr lang="en-US" u="sng" dirty="0" smtClean="0">
                <a:solidFill>
                  <a:srgbClr val="0070C0"/>
                </a:solidFill>
              </a:rPr>
              <a:t>: one with persistent elevations </a:t>
            </a:r>
            <a:r>
              <a:rPr lang="en-US" dirty="0" smtClean="0">
                <a:solidFill>
                  <a:srgbClr val="0070C0"/>
                </a:solidFill>
              </a:rPr>
              <a:t>who are unlikely to be in </a:t>
            </a:r>
            <a:r>
              <a:rPr lang="en-US" u="sng" dirty="0" err="1" smtClean="0">
                <a:solidFill>
                  <a:srgbClr val="0070C0"/>
                </a:solidFill>
              </a:rPr>
              <a:t>remission</a:t>
            </a:r>
            <a:r>
              <a:rPr lang="en-US" dirty="0" err="1" smtClean="0">
                <a:solidFill>
                  <a:srgbClr val="0070C0"/>
                </a:solidFill>
              </a:rPr>
              <a:t>,and</a:t>
            </a:r>
            <a:r>
              <a:rPr lang="en-US" dirty="0" smtClean="0">
                <a:solidFill>
                  <a:srgbClr val="0070C0"/>
                </a:solidFill>
              </a:rPr>
              <a:t> another group with </a:t>
            </a:r>
            <a:r>
              <a:rPr lang="en-US" u="sng" dirty="0" smtClean="0">
                <a:solidFill>
                  <a:srgbClr val="0070C0"/>
                </a:solidFill>
              </a:rPr>
              <a:t>low or undetectable</a:t>
            </a:r>
            <a:r>
              <a:rPr lang="en-US" dirty="0" smtClean="0">
                <a:solidFill>
                  <a:srgbClr val="0070C0"/>
                </a:solidFill>
              </a:rPr>
              <a:t> </a:t>
            </a:r>
            <a:r>
              <a:rPr lang="en-US" dirty="0" err="1" smtClean="0">
                <a:solidFill>
                  <a:srgbClr val="0070C0"/>
                </a:solidFill>
              </a:rPr>
              <a:t>TRAb</a:t>
            </a:r>
            <a:r>
              <a:rPr lang="en-US" dirty="0" smtClean="0">
                <a:solidFill>
                  <a:srgbClr val="0070C0"/>
                </a:solidFill>
              </a:rPr>
              <a:t>, who have a higher probability of </a:t>
            </a:r>
            <a:r>
              <a:rPr lang="en-US" u="sng" dirty="0" smtClean="0">
                <a:solidFill>
                  <a:srgbClr val="0070C0"/>
                </a:solidFill>
              </a:rPr>
              <a:t>permanent remission</a:t>
            </a:r>
            <a:r>
              <a:rPr lang="en-US" dirty="0" smtClean="0">
                <a:solidFill>
                  <a:srgbClr val="0070C0"/>
                </a:solidFill>
              </a:rPr>
              <a:t>.</a:t>
            </a:r>
          </a:p>
          <a:p>
            <a:r>
              <a:rPr lang="en-US" dirty="0" smtClean="0">
                <a:solidFill>
                  <a:srgbClr val="0070C0"/>
                </a:solidFill>
              </a:rPr>
              <a:t>In the group with elevated </a:t>
            </a:r>
            <a:r>
              <a:rPr lang="en-US" dirty="0" err="1" smtClean="0">
                <a:solidFill>
                  <a:srgbClr val="0070C0"/>
                </a:solidFill>
              </a:rPr>
              <a:t>TRAb</a:t>
            </a:r>
            <a:r>
              <a:rPr lang="en-US" b="1" dirty="0" smtClean="0">
                <a:solidFill>
                  <a:srgbClr val="0070C0"/>
                </a:solidFill>
              </a:rPr>
              <a:t>, </a:t>
            </a:r>
            <a:r>
              <a:rPr lang="en-US" u="sng" dirty="0" smtClean="0">
                <a:solidFill>
                  <a:srgbClr val="0070C0"/>
                </a:solidFill>
              </a:rPr>
              <a:t>relapse</a:t>
            </a:r>
            <a:r>
              <a:rPr lang="en-US" dirty="0" smtClean="0">
                <a:solidFill>
                  <a:srgbClr val="0070C0"/>
                </a:solidFill>
              </a:rPr>
              <a:t> rates approach 80%–100%, while in the latter </a:t>
            </a:r>
            <a:r>
              <a:rPr lang="en-US" dirty="0" err="1" smtClean="0">
                <a:solidFill>
                  <a:srgbClr val="0070C0"/>
                </a:solidFill>
              </a:rPr>
              <a:t>group,relapse</a:t>
            </a:r>
            <a:r>
              <a:rPr lang="en-US" dirty="0" smtClean="0">
                <a:solidFill>
                  <a:srgbClr val="0070C0"/>
                </a:solidFill>
              </a:rPr>
              <a:t> rates are in the 20%-30% range.</a:t>
            </a:r>
            <a:endParaRPr lang="en-US" dirty="0">
              <a:solidFill>
                <a:srgbClr val="0070C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Persistently elevated </a:t>
            </a:r>
            <a:r>
              <a:rPr lang="en-US" dirty="0" err="1" smtClean="0">
                <a:solidFill>
                  <a:srgbClr val="0070C0"/>
                </a:solidFill>
              </a:rPr>
              <a:t>TRAb</a:t>
            </a:r>
            <a:endParaRPr lang="en-US" dirty="0" smtClean="0">
              <a:solidFill>
                <a:srgbClr val="0070C0"/>
              </a:solidFill>
            </a:endParaRPr>
          </a:p>
          <a:p>
            <a:pPr>
              <a:buNone/>
            </a:pPr>
            <a:r>
              <a:rPr lang="en-US" dirty="0" smtClean="0">
                <a:solidFill>
                  <a:srgbClr val="0070C0"/>
                </a:solidFill>
              </a:rPr>
              <a:t>   Patients with persistently high </a:t>
            </a:r>
            <a:r>
              <a:rPr lang="en-US" dirty="0" err="1" smtClean="0">
                <a:solidFill>
                  <a:srgbClr val="0070C0"/>
                </a:solidFill>
              </a:rPr>
              <a:t>TRAb</a:t>
            </a:r>
            <a:r>
              <a:rPr lang="en-US" dirty="0" smtClean="0">
                <a:solidFill>
                  <a:srgbClr val="0070C0"/>
                </a:solidFill>
              </a:rPr>
              <a:t> could </a:t>
            </a:r>
            <a:r>
              <a:rPr lang="en-US" u="sng" dirty="0" smtClean="0">
                <a:solidFill>
                  <a:srgbClr val="0070C0"/>
                </a:solidFill>
              </a:rPr>
              <a:t>continue ATD therapy </a:t>
            </a:r>
            <a:r>
              <a:rPr lang="en-US" dirty="0" smtClean="0">
                <a:solidFill>
                  <a:srgbClr val="0070C0"/>
                </a:solidFill>
              </a:rPr>
              <a:t>(and repeat </a:t>
            </a:r>
            <a:r>
              <a:rPr lang="en-US" dirty="0" err="1" smtClean="0">
                <a:solidFill>
                  <a:srgbClr val="0070C0"/>
                </a:solidFill>
              </a:rPr>
              <a:t>TRAb</a:t>
            </a:r>
            <a:r>
              <a:rPr lang="en-US" dirty="0" smtClean="0">
                <a:solidFill>
                  <a:srgbClr val="0070C0"/>
                </a:solidFill>
              </a:rPr>
              <a:t> after an additional 12–18 months) or opt for alternate definitive therapy with </a:t>
            </a:r>
            <a:r>
              <a:rPr lang="en-US" u="sng" dirty="0" smtClean="0">
                <a:solidFill>
                  <a:srgbClr val="0070C0"/>
                </a:solidFill>
              </a:rPr>
              <a:t>RAI</a:t>
            </a:r>
            <a:r>
              <a:rPr lang="en-US" dirty="0" smtClean="0">
                <a:solidFill>
                  <a:srgbClr val="0070C0"/>
                </a:solidFill>
              </a:rPr>
              <a:t> or </a:t>
            </a:r>
            <a:r>
              <a:rPr lang="en-US" u="sng" dirty="0" smtClean="0">
                <a:solidFill>
                  <a:srgbClr val="0070C0"/>
                </a:solidFill>
              </a:rPr>
              <a:t>surgery.</a:t>
            </a:r>
          </a:p>
          <a:p>
            <a:r>
              <a:rPr lang="en-US" dirty="0" smtClean="0">
                <a:solidFill>
                  <a:srgbClr val="0070C0"/>
                </a:solidFill>
              </a:rPr>
              <a:t>In selected patients (i.e., </a:t>
            </a:r>
            <a:r>
              <a:rPr lang="en-US" u="sng" dirty="0" smtClean="0">
                <a:solidFill>
                  <a:srgbClr val="0070C0"/>
                </a:solidFill>
              </a:rPr>
              <a:t>younger </a:t>
            </a:r>
            <a:r>
              <a:rPr lang="en-US" dirty="0" smtClean="0">
                <a:solidFill>
                  <a:srgbClr val="0070C0"/>
                </a:solidFill>
              </a:rPr>
              <a:t>patients with </a:t>
            </a:r>
            <a:r>
              <a:rPr lang="en-US" u="sng" dirty="0" smtClean="0">
                <a:solidFill>
                  <a:srgbClr val="0070C0"/>
                </a:solidFill>
              </a:rPr>
              <a:t>mild</a:t>
            </a:r>
            <a:r>
              <a:rPr lang="en-US" dirty="0" smtClean="0">
                <a:solidFill>
                  <a:srgbClr val="0070C0"/>
                </a:solidFill>
              </a:rPr>
              <a:t> </a:t>
            </a:r>
            <a:r>
              <a:rPr lang="en-US" u="sng" dirty="0" smtClean="0">
                <a:solidFill>
                  <a:srgbClr val="0070C0"/>
                </a:solidFill>
              </a:rPr>
              <a:t>stable</a:t>
            </a:r>
            <a:r>
              <a:rPr lang="en-US" dirty="0" smtClean="0">
                <a:solidFill>
                  <a:srgbClr val="0070C0"/>
                </a:solidFill>
              </a:rPr>
              <a:t> disease on a </a:t>
            </a:r>
            <a:r>
              <a:rPr lang="en-US" u="sng" dirty="0" smtClean="0">
                <a:solidFill>
                  <a:srgbClr val="0070C0"/>
                </a:solidFill>
              </a:rPr>
              <a:t>low dose of MMI</a:t>
            </a:r>
            <a:r>
              <a:rPr lang="en-US" dirty="0" smtClean="0">
                <a:solidFill>
                  <a:srgbClr val="0070C0"/>
                </a:solidFill>
              </a:rPr>
              <a:t>), long-term MMI is a reasonable</a:t>
            </a:r>
          </a:p>
          <a:p>
            <a:pPr>
              <a:buNone/>
            </a:pPr>
            <a:r>
              <a:rPr lang="en-US" dirty="0" smtClean="0">
                <a:solidFill>
                  <a:srgbClr val="0070C0"/>
                </a:solidFill>
              </a:rPr>
              <a:t>   alternative approach.</a:t>
            </a:r>
            <a:endParaRPr lang="en-US" dirty="0">
              <a:solidFill>
                <a:srgbClr val="0070C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Another study reported that MMI doses of 2.5–10 mg/d for a mean of 14 years</a:t>
            </a:r>
          </a:p>
          <a:p>
            <a:pPr>
              <a:buNone/>
            </a:pPr>
            <a:r>
              <a:rPr lang="en-US" dirty="0" smtClean="0">
                <a:solidFill>
                  <a:srgbClr val="0070C0"/>
                </a:solidFill>
              </a:rPr>
              <a:t>   were safe and effective for the control of GD.</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If continued MMI therapy is chosen, </a:t>
            </a:r>
            <a:r>
              <a:rPr lang="en-US" u="sng" dirty="0" err="1" smtClean="0">
                <a:solidFill>
                  <a:srgbClr val="0070C0"/>
                </a:solidFill>
              </a:rPr>
              <a:t>TRAb</a:t>
            </a:r>
            <a:r>
              <a:rPr lang="en-US" dirty="0" smtClean="0">
                <a:solidFill>
                  <a:srgbClr val="0070C0"/>
                </a:solidFill>
              </a:rPr>
              <a:t> levels might be monitored </a:t>
            </a:r>
            <a:r>
              <a:rPr lang="en-US" u="sng" dirty="0" smtClean="0">
                <a:solidFill>
                  <a:srgbClr val="0070C0"/>
                </a:solidFill>
              </a:rPr>
              <a:t>every 1–2 years</a:t>
            </a:r>
            <a:r>
              <a:rPr lang="en-US" dirty="0" smtClean="0">
                <a:solidFill>
                  <a:srgbClr val="0070C0"/>
                </a:solidFill>
              </a:rPr>
              <a:t>, with consideration of MMI discontinuation</a:t>
            </a:r>
          </a:p>
          <a:p>
            <a:pPr>
              <a:buNone/>
            </a:pPr>
            <a:r>
              <a:rPr lang="en-US" dirty="0" smtClean="0">
                <a:solidFill>
                  <a:srgbClr val="0070C0"/>
                </a:solidFill>
              </a:rPr>
              <a:t>   if </a:t>
            </a:r>
            <a:r>
              <a:rPr lang="en-US" dirty="0" err="1" smtClean="0">
                <a:solidFill>
                  <a:srgbClr val="0070C0"/>
                </a:solidFill>
              </a:rPr>
              <a:t>TRAb</a:t>
            </a:r>
            <a:r>
              <a:rPr lang="en-US" dirty="0" smtClean="0">
                <a:solidFill>
                  <a:srgbClr val="0070C0"/>
                </a:solidFill>
              </a:rPr>
              <a:t> levels become negative over long-term follow-up. For patients choosing long-term MMI </a:t>
            </a:r>
            <a:r>
              <a:rPr lang="en-US" dirty="0" err="1" smtClean="0">
                <a:solidFill>
                  <a:srgbClr val="0070C0"/>
                </a:solidFill>
              </a:rPr>
              <a:t>therapy,monitoring</a:t>
            </a:r>
            <a:r>
              <a:rPr lang="en-US" dirty="0" smtClean="0">
                <a:solidFill>
                  <a:srgbClr val="0070C0"/>
                </a:solidFill>
              </a:rPr>
              <a:t> of </a:t>
            </a:r>
            <a:r>
              <a:rPr lang="en-US" u="sng" dirty="0" smtClean="0">
                <a:solidFill>
                  <a:srgbClr val="0070C0"/>
                </a:solidFill>
              </a:rPr>
              <a:t>thyroid</a:t>
            </a:r>
            <a:r>
              <a:rPr lang="en-US" dirty="0" smtClean="0">
                <a:solidFill>
                  <a:srgbClr val="0070C0"/>
                </a:solidFill>
              </a:rPr>
              <a:t> </a:t>
            </a:r>
            <a:r>
              <a:rPr lang="en-US" u="sng" dirty="0" smtClean="0">
                <a:solidFill>
                  <a:srgbClr val="0070C0"/>
                </a:solidFill>
              </a:rPr>
              <a:t>function</a:t>
            </a:r>
            <a:r>
              <a:rPr lang="en-US" dirty="0" smtClean="0">
                <a:solidFill>
                  <a:srgbClr val="0070C0"/>
                </a:solidFill>
              </a:rPr>
              <a:t> </a:t>
            </a:r>
            <a:r>
              <a:rPr lang="en-US" u="sng" dirty="0" smtClean="0">
                <a:solidFill>
                  <a:srgbClr val="0070C0"/>
                </a:solidFill>
              </a:rPr>
              <a:t>every 4–6 months </a:t>
            </a:r>
            <a:r>
              <a:rPr lang="en-US" dirty="0" smtClean="0">
                <a:solidFill>
                  <a:srgbClr val="0070C0"/>
                </a:solidFill>
              </a:rPr>
              <a:t>is reasonable,</a:t>
            </a:r>
          </a:p>
          <a:p>
            <a:pPr>
              <a:buNone/>
            </a:pPr>
            <a:r>
              <a:rPr lang="en-US" dirty="0" smtClean="0">
                <a:solidFill>
                  <a:srgbClr val="0070C0"/>
                </a:solidFill>
              </a:rPr>
              <a:t>   and patients can be seen for </a:t>
            </a:r>
            <a:r>
              <a:rPr lang="en-US" u="sng" dirty="0" smtClean="0">
                <a:solidFill>
                  <a:srgbClr val="0070C0"/>
                </a:solidFill>
              </a:rPr>
              <a:t>follow-up visits every 6–12 months.</a:t>
            </a:r>
            <a:endParaRPr lang="en-US" u="sng" dirty="0">
              <a:solidFill>
                <a:srgbClr val="0070C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Negative </a:t>
            </a:r>
            <a:r>
              <a:rPr lang="en-US" dirty="0" err="1" smtClean="0">
                <a:solidFill>
                  <a:srgbClr val="0070C0"/>
                </a:solidFill>
              </a:rPr>
              <a:t>TRAb</a:t>
            </a:r>
            <a:endParaRPr lang="en-US" dirty="0" smtClean="0">
              <a:solidFill>
                <a:srgbClr val="0070C0"/>
              </a:solidFill>
            </a:endParaRPr>
          </a:p>
          <a:p>
            <a:pPr>
              <a:buNone/>
            </a:pPr>
            <a:r>
              <a:rPr lang="en-US" dirty="0" smtClean="0">
                <a:solidFill>
                  <a:srgbClr val="0070C0"/>
                </a:solidFill>
              </a:rPr>
              <a:t>   If </a:t>
            </a:r>
            <a:r>
              <a:rPr lang="en-US" dirty="0" err="1" smtClean="0">
                <a:solidFill>
                  <a:srgbClr val="0070C0"/>
                </a:solidFill>
              </a:rPr>
              <a:t>TRAb</a:t>
            </a:r>
            <a:r>
              <a:rPr lang="en-US" dirty="0" smtClean="0">
                <a:solidFill>
                  <a:srgbClr val="0070C0"/>
                </a:solidFill>
              </a:rPr>
              <a:t> is negative and thyroid function is normal </a:t>
            </a:r>
            <a:r>
              <a:rPr lang="en-US" u="sng" dirty="0" smtClean="0">
                <a:solidFill>
                  <a:srgbClr val="0070C0"/>
                </a:solidFill>
              </a:rPr>
              <a:t>at the end of 12–18 months </a:t>
            </a:r>
            <a:r>
              <a:rPr lang="en-US" dirty="0" smtClean="0">
                <a:solidFill>
                  <a:srgbClr val="0070C0"/>
                </a:solidFill>
              </a:rPr>
              <a:t>of MMI therapy it is reasonable to discontinue the drug. If a patient experiences a relapse in</a:t>
            </a:r>
          </a:p>
          <a:p>
            <a:pPr>
              <a:buNone/>
            </a:pPr>
            <a:r>
              <a:rPr lang="en-US" dirty="0" smtClean="0">
                <a:solidFill>
                  <a:srgbClr val="0070C0"/>
                </a:solidFill>
              </a:rPr>
              <a:t>   follow-up, </a:t>
            </a:r>
            <a:r>
              <a:rPr lang="en-US" u="sng" dirty="0" smtClean="0">
                <a:solidFill>
                  <a:srgbClr val="0070C0"/>
                </a:solidFill>
              </a:rPr>
              <a:t>RAI therapy </a:t>
            </a:r>
            <a:r>
              <a:rPr lang="en-US" dirty="0" smtClean="0">
                <a:solidFill>
                  <a:srgbClr val="0070C0"/>
                </a:solidFill>
              </a:rPr>
              <a:t>or </a:t>
            </a:r>
            <a:r>
              <a:rPr lang="en-US" u="sng" dirty="0" smtClean="0">
                <a:solidFill>
                  <a:srgbClr val="0070C0"/>
                </a:solidFill>
              </a:rPr>
              <a:t>surgery</a:t>
            </a:r>
            <a:r>
              <a:rPr lang="en-US" dirty="0" smtClean="0">
                <a:solidFill>
                  <a:srgbClr val="0070C0"/>
                </a:solidFill>
              </a:rPr>
              <a:t> can be considered.</a:t>
            </a:r>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patients with negative </a:t>
            </a:r>
            <a:r>
              <a:rPr lang="en-US" dirty="0" err="1" smtClean="0">
                <a:solidFill>
                  <a:srgbClr val="0070C0"/>
                </a:solidFill>
              </a:rPr>
              <a:t>TRAb</a:t>
            </a:r>
            <a:r>
              <a:rPr lang="en-US" dirty="0" smtClean="0">
                <a:solidFill>
                  <a:srgbClr val="0070C0"/>
                </a:solidFill>
              </a:rPr>
              <a:t>, </a:t>
            </a:r>
            <a:r>
              <a:rPr lang="en-US" u="sng" dirty="0" smtClean="0">
                <a:solidFill>
                  <a:srgbClr val="0070C0"/>
                </a:solidFill>
              </a:rPr>
              <a:t>relapses</a:t>
            </a:r>
            <a:r>
              <a:rPr lang="en-US" dirty="0" smtClean="0">
                <a:solidFill>
                  <a:srgbClr val="0070C0"/>
                </a:solidFill>
              </a:rPr>
              <a:t> tend to occur relatively </a:t>
            </a:r>
            <a:r>
              <a:rPr lang="en-US" u="sng" dirty="0" smtClean="0">
                <a:solidFill>
                  <a:srgbClr val="0070C0"/>
                </a:solidFill>
              </a:rPr>
              <a:t>later</a:t>
            </a:r>
            <a:r>
              <a:rPr lang="en-US" dirty="0" smtClean="0">
                <a:solidFill>
                  <a:srgbClr val="0070C0"/>
                </a:solidFill>
              </a:rPr>
              <a:t> than those that develop in patients whose MMI is stopped when </a:t>
            </a:r>
            <a:r>
              <a:rPr lang="en-US" dirty="0" err="1" smtClean="0">
                <a:solidFill>
                  <a:srgbClr val="0070C0"/>
                </a:solidFill>
              </a:rPr>
              <a:t>TRAb</a:t>
            </a:r>
            <a:r>
              <a:rPr lang="en-US" dirty="0" smtClean="0">
                <a:solidFill>
                  <a:srgbClr val="0070C0"/>
                </a:solidFill>
              </a:rPr>
              <a:t> is still </a:t>
            </a:r>
            <a:r>
              <a:rPr lang="en-US" dirty="0" err="1" smtClean="0">
                <a:solidFill>
                  <a:srgbClr val="0070C0"/>
                </a:solidFill>
              </a:rPr>
              <a:t>positive.although</a:t>
            </a:r>
            <a:r>
              <a:rPr lang="en-US" dirty="0" smtClean="0">
                <a:solidFill>
                  <a:srgbClr val="0070C0"/>
                </a:solidFill>
              </a:rPr>
              <a:t> </a:t>
            </a:r>
            <a:r>
              <a:rPr lang="en-US" u="sng" dirty="0" smtClean="0">
                <a:solidFill>
                  <a:srgbClr val="0070C0"/>
                </a:solidFill>
              </a:rPr>
              <a:t>5%</a:t>
            </a:r>
            <a:r>
              <a:rPr lang="en-US" dirty="0" smtClean="0">
                <a:solidFill>
                  <a:srgbClr val="0070C0"/>
                </a:solidFill>
              </a:rPr>
              <a:t> occurred within the </a:t>
            </a:r>
            <a:r>
              <a:rPr lang="en-US" u="sng" dirty="0" smtClean="0">
                <a:solidFill>
                  <a:srgbClr val="0070C0"/>
                </a:solidFill>
              </a:rPr>
              <a:t>first 2 months </a:t>
            </a:r>
            <a:r>
              <a:rPr lang="en-US" dirty="0" smtClean="0">
                <a:solidFill>
                  <a:srgbClr val="0070C0"/>
                </a:solidFill>
              </a:rPr>
              <a:t>in one </a:t>
            </a:r>
            <a:r>
              <a:rPr lang="en-US" dirty="0" err="1" smtClean="0">
                <a:solidFill>
                  <a:srgbClr val="0070C0"/>
                </a:solidFill>
              </a:rPr>
              <a:t>study.Therefore</a:t>
            </a:r>
            <a:r>
              <a:rPr lang="en-US" dirty="0" smtClean="0">
                <a:solidFill>
                  <a:srgbClr val="0070C0"/>
                </a:solidFill>
              </a:rPr>
              <a:t>, in this population, thyroid function testing should be monitored at </a:t>
            </a:r>
            <a:r>
              <a:rPr lang="en-US" u="sng" dirty="0" smtClean="0">
                <a:solidFill>
                  <a:srgbClr val="0070C0"/>
                </a:solidFill>
              </a:rPr>
              <a:t>2- to 3-month</a:t>
            </a:r>
            <a:r>
              <a:rPr lang="en-US" dirty="0" smtClean="0">
                <a:solidFill>
                  <a:srgbClr val="0070C0"/>
                </a:solidFill>
              </a:rPr>
              <a:t> intervals </a:t>
            </a:r>
            <a:r>
              <a:rPr lang="en-US" u="sng" dirty="0" smtClean="0">
                <a:solidFill>
                  <a:srgbClr val="0070C0"/>
                </a:solidFill>
              </a:rPr>
              <a:t>for the first 6 months, </a:t>
            </a:r>
            <a:r>
              <a:rPr lang="en-US" dirty="0" smtClean="0">
                <a:solidFill>
                  <a:srgbClr val="0070C0"/>
                </a:solidFill>
              </a:rPr>
              <a:t>then at </a:t>
            </a:r>
            <a:r>
              <a:rPr lang="en-US" u="sng" dirty="0" smtClean="0">
                <a:solidFill>
                  <a:srgbClr val="0070C0"/>
                </a:solidFill>
              </a:rPr>
              <a:t>4- to 6-month </a:t>
            </a:r>
            <a:r>
              <a:rPr lang="en-US" dirty="0" smtClean="0">
                <a:solidFill>
                  <a:srgbClr val="0070C0"/>
                </a:solidFill>
              </a:rPr>
              <a:t>intervals for the </a:t>
            </a:r>
            <a:r>
              <a:rPr lang="en-US" u="sng" dirty="0" smtClean="0">
                <a:solidFill>
                  <a:srgbClr val="0070C0"/>
                </a:solidFill>
              </a:rPr>
              <a:t>next 6 months</a:t>
            </a:r>
            <a:r>
              <a:rPr lang="en-US" dirty="0" smtClean="0">
                <a:solidFill>
                  <a:srgbClr val="0070C0"/>
                </a:solidFill>
              </a:rPr>
              <a:t>, and then </a:t>
            </a:r>
            <a:r>
              <a:rPr lang="en-US" u="sng" dirty="0" smtClean="0">
                <a:solidFill>
                  <a:srgbClr val="0070C0"/>
                </a:solidFill>
              </a:rPr>
              <a:t>every 6–12 months </a:t>
            </a:r>
            <a:r>
              <a:rPr lang="en-US" dirty="0" smtClean="0">
                <a:solidFill>
                  <a:srgbClr val="0070C0"/>
                </a:solidFill>
              </a:rPr>
              <a:t>in order to detect relapses as early as possible.</a:t>
            </a:r>
            <a:endParaRPr lang="en-US"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rmAutofit lnSpcReduction="10000"/>
          </a:bodyPr>
          <a:lstStyle/>
          <a:p>
            <a:r>
              <a:rPr lang="en-US" u="sng" dirty="0" smtClean="0">
                <a:solidFill>
                  <a:srgbClr val="0070C0"/>
                </a:solidFill>
              </a:rPr>
              <a:t>Spurious free T4 elevations </a:t>
            </a:r>
            <a:r>
              <a:rPr lang="en-US" dirty="0" smtClean="0">
                <a:solidFill>
                  <a:srgbClr val="0070C0"/>
                </a:solidFill>
              </a:rPr>
              <a:t>may occur from </a:t>
            </a:r>
            <a:r>
              <a:rPr lang="en-US" dirty="0" err="1" smtClean="0">
                <a:solidFill>
                  <a:srgbClr val="0070C0"/>
                </a:solidFill>
              </a:rPr>
              <a:t>heterophilic</a:t>
            </a:r>
            <a:r>
              <a:rPr lang="en-US" dirty="0" smtClean="0">
                <a:solidFill>
                  <a:srgbClr val="0070C0"/>
                </a:solidFill>
              </a:rPr>
              <a:t> antibodies or in the setting of heparin therapy, due to </a:t>
            </a:r>
            <a:r>
              <a:rPr lang="en-US" i="1" dirty="0" smtClean="0">
                <a:solidFill>
                  <a:srgbClr val="0070C0"/>
                </a:solidFill>
              </a:rPr>
              <a:t>in vitro activation of</a:t>
            </a:r>
          </a:p>
          <a:p>
            <a:pPr>
              <a:buNone/>
            </a:pPr>
            <a:r>
              <a:rPr lang="en-US" dirty="0" smtClean="0">
                <a:solidFill>
                  <a:srgbClr val="0070C0"/>
                </a:solidFill>
              </a:rPr>
              <a:t>   lipoprotein lipase and release of free fatty acids that displace T4 from its binding proteins.</a:t>
            </a:r>
          </a:p>
          <a:p>
            <a:r>
              <a:rPr lang="en-US" dirty="0" err="1" smtClean="0">
                <a:solidFill>
                  <a:srgbClr val="0070C0"/>
                </a:solidFill>
              </a:rPr>
              <a:t>Heterophilic</a:t>
            </a:r>
            <a:r>
              <a:rPr lang="en-US" dirty="0" smtClean="0">
                <a:solidFill>
                  <a:srgbClr val="0070C0"/>
                </a:solidFill>
              </a:rPr>
              <a:t> antibodies can also cause </a:t>
            </a:r>
            <a:r>
              <a:rPr lang="en-US" u="sng" dirty="0" smtClean="0">
                <a:solidFill>
                  <a:srgbClr val="0070C0"/>
                </a:solidFill>
              </a:rPr>
              <a:t>spurious high TSH </a:t>
            </a:r>
            <a:r>
              <a:rPr lang="en-US" dirty="0" smtClean="0">
                <a:solidFill>
                  <a:srgbClr val="0070C0"/>
                </a:solidFill>
              </a:rPr>
              <a:t>values, and this should be ruled out by repeating the TSH in another assay, measurement of TSH in serial dilution, or direct measurement of human anti-mouse antibodies.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Should a </a:t>
            </a:r>
            <a:r>
              <a:rPr lang="en-US" u="sng" dirty="0" smtClean="0">
                <a:solidFill>
                  <a:srgbClr val="0070C0"/>
                </a:solidFill>
              </a:rPr>
              <a:t>relapse </a:t>
            </a:r>
            <a:r>
              <a:rPr lang="en-US" dirty="0" smtClean="0">
                <a:solidFill>
                  <a:srgbClr val="0070C0"/>
                </a:solidFill>
              </a:rPr>
              <a:t>occur, patients should be counseled about alternatives for therapy, which would include another course of </a:t>
            </a:r>
            <a:r>
              <a:rPr lang="en-US" u="sng" dirty="0" smtClean="0">
                <a:solidFill>
                  <a:srgbClr val="0070C0"/>
                </a:solidFill>
              </a:rPr>
              <a:t>MMI</a:t>
            </a:r>
            <a:r>
              <a:rPr lang="en-US" dirty="0" smtClean="0">
                <a:solidFill>
                  <a:srgbClr val="0070C0"/>
                </a:solidFill>
              </a:rPr>
              <a:t>, </a:t>
            </a:r>
            <a:r>
              <a:rPr lang="en-US" u="sng" dirty="0" smtClean="0">
                <a:solidFill>
                  <a:srgbClr val="0070C0"/>
                </a:solidFill>
              </a:rPr>
              <a:t>RAI</a:t>
            </a:r>
            <a:r>
              <a:rPr lang="en-US" dirty="0" smtClean="0">
                <a:solidFill>
                  <a:srgbClr val="0070C0"/>
                </a:solidFill>
              </a:rPr>
              <a:t>, or </a:t>
            </a:r>
            <a:r>
              <a:rPr lang="en-US" u="sng" dirty="0" smtClean="0">
                <a:solidFill>
                  <a:srgbClr val="0070C0"/>
                </a:solidFill>
              </a:rPr>
              <a:t>surgery</a:t>
            </a:r>
            <a:r>
              <a:rPr lang="en-US" dirty="0" smtClean="0">
                <a:solidFill>
                  <a:srgbClr val="0070C0"/>
                </a:solidFill>
              </a:rPr>
              <a:t>. If ATD therapy is chosen, patients should be aware that </a:t>
            </a:r>
            <a:r>
              <a:rPr lang="en-US" u="sng" dirty="0" err="1" smtClean="0">
                <a:solidFill>
                  <a:srgbClr val="0070C0"/>
                </a:solidFill>
              </a:rPr>
              <a:t>agranulocytosis</a:t>
            </a:r>
            <a:r>
              <a:rPr lang="en-US" u="sng" dirty="0" smtClean="0">
                <a:solidFill>
                  <a:srgbClr val="0070C0"/>
                </a:solidFill>
              </a:rPr>
              <a:t> </a:t>
            </a:r>
            <a:r>
              <a:rPr lang="en-US" dirty="0" smtClean="0">
                <a:solidFill>
                  <a:srgbClr val="0070C0"/>
                </a:solidFill>
              </a:rPr>
              <a:t>can occur with a second exposure to a </a:t>
            </a:r>
            <a:r>
              <a:rPr lang="en-US" dirty="0" err="1" smtClean="0">
                <a:solidFill>
                  <a:srgbClr val="0070C0"/>
                </a:solidFill>
              </a:rPr>
              <a:t>drug,even</a:t>
            </a:r>
            <a:r>
              <a:rPr lang="en-US" dirty="0" smtClean="0">
                <a:solidFill>
                  <a:srgbClr val="0070C0"/>
                </a:solidFill>
              </a:rPr>
              <a:t> many years later, despite an earlier uneventful course of therapy .</a:t>
            </a:r>
            <a:endParaRPr lang="en-US" dirty="0">
              <a:solidFill>
                <a:srgbClr val="0070C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If the patient remains </a:t>
            </a:r>
            <a:r>
              <a:rPr lang="en-US" dirty="0" err="1" smtClean="0">
                <a:solidFill>
                  <a:srgbClr val="0070C0"/>
                </a:solidFill>
              </a:rPr>
              <a:t>euthyroid</a:t>
            </a:r>
            <a:r>
              <a:rPr lang="en-US" dirty="0" smtClean="0">
                <a:solidFill>
                  <a:srgbClr val="0070C0"/>
                </a:solidFill>
              </a:rPr>
              <a:t> for more </a:t>
            </a:r>
            <a:r>
              <a:rPr lang="en-US" u="sng" dirty="0" smtClean="0">
                <a:solidFill>
                  <a:srgbClr val="0070C0"/>
                </a:solidFill>
              </a:rPr>
              <a:t>than 1 year, </a:t>
            </a:r>
            <a:r>
              <a:rPr lang="en-US" dirty="0" smtClean="0">
                <a:solidFill>
                  <a:srgbClr val="0070C0"/>
                </a:solidFill>
              </a:rPr>
              <a:t>thyroid function should be monitored at least </a:t>
            </a:r>
            <a:r>
              <a:rPr lang="en-US" u="sng" dirty="0" smtClean="0">
                <a:solidFill>
                  <a:srgbClr val="0070C0"/>
                </a:solidFill>
              </a:rPr>
              <a:t>annually </a:t>
            </a:r>
            <a:r>
              <a:rPr lang="en-US" dirty="0" smtClean="0">
                <a:solidFill>
                  <a:srgbClr val="0070C0"/>
                </a:solidFill>
              </a:rPr>
              <a:t>because relapses can occur years later.</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Thyroidectomy</a:t>
            </a:r>
            <a:r>
              <a:rPr lang="en-US" dirty="0" smtClean="0"/>
              <a:t> in </a:t>
            </a:r>
            <a:r>
              <a:rPr lang="en-US" dirty="0" err="1" smtClean="0"/>
              <a:t>gd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RECOMMENDATION 25</a:t>
            </a:r>
          </a:p>
          <a:p>
            <a:r>
              <a:rPr lang="en-US" u="sng" dirty="0" smtClean="0">
                <a:solidFill>
                  <a:srgbClr val="0070C0"/>
                </a:solidFill>
              </a:rPr>
              <a:t>Calcium</a:t>
            </a:r>
            <a:r>
              <a:rPr lang="en-US" dirty="0" smtClean="0">
                <a:solidFill>
                  <a:srgbClr val="0070C0"/>
                </a:solidFill>
              </a:rPr>
              <a:t> and </a:t>
            </a:r>
            <a:r>
              <a:rPr lang="en-US" u="sng" dirty="0" smtClean="0">
                <a:solidFill>
                  <a:srgbClr val="0070C0"/>
                </a:solidFill>
              </a:rPr>
              <a:t>25-hydroxy vitamin D </a:t>
            </a:r>
            <a:r>
              <a:rPr lang="en-US" dirty="0" smtClean="0">
                <a:solidFill>
                  <a:srgbClr val="0070C0"/>
                </a:solidFill>
              </a:rPr>
              <a:t>should be assessed </a:t>
            </a:r>
            <a:r>
              <a:rPr lang="en-US" u="sng" dirty="0" smtClean="0">
                <a:solidFill>
                  <a:srgbClr val="0070C0"/>
                </a:solidFill>
              </a:rPr>
              <a:t>preoperatively</a:t>
            </a:r>
            <a:r>
              <a:rPr lang="en-US" dirty="0" smtClean="0">
                <a:solidFill>
                  <a:srgbClr val="0070C0"/>
                </a:solidFill>
              </a:rPr>
              <a:t> and </a:t>
            </a:r>
            <a:r>
              <a:rPr lang="en-US" dirty="0" err="1" smtClean="0">
                <a:solidFill>
                  <a:srgbClr val="0070C0"/>
                </a:solidFill>
              </a:rPr>
              <a:t>repleted</a:t>
            </a:r>
            <a:r>
              <a:rPr lang="en-US" dirty="0" smtClean="0">
                <a:solidFill>
                  <a:srgbClr val="0070C0"/>
                </a:solidFill>
              </a:rPr>
              <a:t> if necessary, or given </a:t>
            </a:r>
            <a:r>
              <a:rPr lang="en-US" dirty="0" err="1" smtClean="0">
                <a:solidFill>
                  <a:srgbClr val="0070C0"/>
                </a:solidFill>
              </a:rPr>
              <a:t>prophylactically</a:t>
            </a:r>
            <a:r>
              <a:rPr lang="en-US" dirty="0" smtClean="0">
                <a:solidFill>
                  <a:srgbClr val="0070C0"/>
                </a:solidFill>
              </a:rPr>
              <a:t>.</a:t>
            </a:r>
          </a:p>
          <a:p>
            <a:pPr>
              <a:buNone/>
            </a:pPr>
            <a:r>
              <a:rPr lang="en-US" dirty="0" smtClean="0">
                <a:solidFill>
                  <a:srgbClr val="0070C0"/>
                </a:solidFill>
              </a:rPr>
              <a:t>   </a:t>
            </a:r>
            <a:r>
              <a:rPr lang="en-US" u="sng" dirty="0" err="1" smtClean="0">
                <a:solidFill>
                  <a:srgbClr val="0070C0"/>
                </a:solidFill>
              </a:rPr>
              <a:t>Calcitriol</a:t>
            </a:r>
            <a:r>
              <a:rPr lang="en-US" dirty="0" smtClean="0">
                <a:solidFill>
                  <a:srgbClr val="0070C0"/>
                </a:solidFill>
              </a:rPr>
              <a:t> supplementation should be considered </a:t>
            </a:r>
            <a:r>
              <a:rPr lang="en-US" u="sng" dirty="0" smtClean="0">
                <a:solidFill>
                  <a:srgbClr val="0070C0"/>
                </a:solidFill>
              </a:rPr>
              <a:t>preoperatively</a:t>
            </a:r>
            <a:r>
              <a:rPr lang="en-US" dirty="0" smtClean="0">
                <a:solidFill>
                  <a:srgbClr val="0070C0"/>
                </a:solidFill>
              </a:rPr>
              <a:t> in patients at </a:t>
            </a:r>
            <a:r>
              <a:rPr lang="en-US" u="sng" dirty="0" smtClean="0">
                <a:solidFill>
                  <a:srgbClr val="0070C0"/>
                </a:solidFill>
              </a:rPr>
              <a:t>increased risk</a:t>
            </a:r>
            <a:r>
              <a:rPr lang="en-US" dirty="0" smtClean="0">
                <a:solidFill>
                  <a:srgbClr val="0070C0"/>
                </a:solidFill>
              </a:rPr>
              <a:t> for transient or permanent </a:t>
            </a:r>
            <a:r>
              <a:rPr lang="en-US" dirty="0" err="1" smtClean="0">
                <a:solidFill>
                  <a:srgbClr val="0070C0"/>
                </a:solidFill>
              </a:rPr>
              <a:t>hypoparathyroidism</a:t>
            </a:r>
            <a:r>
              <a:rPr lang="en-US" dirty="0" smtClean="0">
                <a:solidFill>
                  <a:srgbClr val="0070C0"/>
                </a:solidFill>
              </a:rPr>
              <a:t>.</a:t>
            </a:r>
          </a:p>
          <a:p>
            <a:pPr>
              <a:buNone/>
            </a:pPr>
            <a:r>
              <a:rPr lang="en-US" sz="2000" dirty="0" smtClean="0">
                <a:solidFill>
                  <a:srgbClr val="FF0000"/>
                </a:solidFill>
              </a:rPr>
              <a:t>   Strong recommendation, low-quality evidence.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RECOMMENDATION 26</a:t>
            </a:r>
          </a:p>
          <a:p>
            <a:r>
              <a:rPr lang="en-US" dirty="0" smtClean="0"/>
              <a:t>In exceptional circumstances, when it </a:t>
            </a:r>
            <a:r>
              <a:rPr lang="en-US" u="sng" dirty="0" smtClean="0"/>
              <a:t>is not possible</a:t>
            </a:r>
            <a:r>
              <a:rPr lang="en-US" dirty="0" smtClean="0"/>
              <a:t> to render a patient with GD </a:t>
            </a:r>
            <a:r>
              <a:rPr lang="en-US" dirty="0" err="1" smtClean="0"/>
              <a:t>euthyroid</a:t>
            </a:r>
            <a:r>
              <a:rPr lang="en-US" dirty="0" smtClean="0"/>
              <a:t> prior to </a:t>
            </a:r>
            <a:r>
              <a:rPr lang="en-US" dirty="0" err="1" smtClean="0"/>
              <a:t>thyroidectomy</a:t>
            </a:r>
            <a:r>
              <a:rPr lang="en-US" dirty="0" smtClean="0"/>
              <a:t>, the need for </a:t>
            </a:r>
            <a:r>
              <a:rPr lang="en-US" dirty="0" err="1" smtClean="0"/>
              <a:t>thyroidectomy</a:t>
            </a:r>
            <a:r>
              <a:rPr lang="en-US" dirty="0" smtClean="0"/>
              <a:t> is </a:t>
            </a:r>
            <a:r>
              <a:rPr lang="en-US" u="sng" dirty="0" smtClean="0"/>
              <a:t>urgent</a:t>
            </a:r>
            <a:r>
              <a:rPr lang="en-US" dirty="0" smtClean="0"/>
              <a:t>, or when the patient is </a:t>
            </a:r>
            <a:r>
              <a:rPr lang="en-US" u="sng" dirty="0" smtClean="0"/>
              <a:t>allergic to ATDs</a:t>
            </a:r>
            <a:r>
              <a:rPr lang="en-US" dirty="0" smtClean="0"/>
              <a:t>, the patient should be adequately treated with b-adrenergic blockade, KI, </a:t>
            </a:r>
            <a:r>
              <a:rPr lang="en-US" dirty="0" err="1" smtClean="0">
                <a:solidFill>
                  <a:srgbClr val="0070C0"/>
                </a:solidFill>
              </a:rPr>
              <a:t>glucocorticoids</a:t>
            </a:r>
            <a:r>
              <a:rPr lang="en-US" dirty="0" smtClean="0">
                <a:solidFill>
                  <a:srgbClr val="0070C0"/>
                </a:solidFill>
              </a:rPr>
              <a:t>, and potentially </a:t>
            </a:r>
            <a:r>
              <a:rPr lang="en-US" dirty="0" err="1" smtClean="0">
                <a:solidFill>
                  <a:srgbClr val="0070C0"/>
                </a:solidFill>
              </a:rPr>
              <a:t>cholestyramine</a:t>
            </a:r>
            <a:r>
              <a:rPr lang="en-US" dirty="0" smtClean="0">
                <a:solidFill>
                  <a:srgbClr val="0070C0"/>
                </a:solidFill>
              </a:rPr>
              <a:t> in the </a:t>
            </a:r>
            <a:r>
              <a:rPr lang="en-US" u="sng" dirty="0" smtClean="0">
                <a:solidFill>
                  <a:srgbClr val="0070C0"/>
                </a:solidFill>
              </a:rPr>
              <a:t>immediate preoperative </a:t>
            </a:r>
            <a:r>
              <a:rPr lang="en-US" dirty="0" smtClean="0">
                <a:solidFill>
                  <a:srgbClr val="0070C0"/>
                </a:solidFill>
              </a:rPr>
              <a:t>period.</a:t>
            </a:r>
            <a:r>
              <a:rPr lang="en-US" dirty="0" smtClean="0"/>
              <a:t> The surgeon and anesthesiologist should have experience in this situation.</a:t>
            </a:r>
          </a:p>
          <a:p>
            <a:pPr>
              <a:buNone/>
            </a:pPr>
            <a:r>
              <a:rPr lang="en-US" sz="3000" dirty="0" smtClean="0">
                <a:solidFill>
                  <a:srgbClr val="FF0000"/>
                </a:solidFill>
              </a:rPr>
              <a:t>   </a:t>
            </a:r>
            <a:r>
              <a:rPr lang="en-US" sz="2200" dirty="0" smtClean="0">
                <a:solidFill>
                  <a:srgbClr val="FF0000"/>
                </a:solidFill>
              </a:rPr>
              <a:t>Strong recommendation, low-quality evidence</a:t>
            </a:r>
            <a:r>
              <a:rPr lang="en-US" sz="3000" dirty="0" smtClean="0">
                <a:solidFill>
                  <a:srgbClr val="FF0000"/>
                </a:solidFill>
              </a:rPr>
              <a:t>.</a:t>
            </a:r>
            <a:endParaRPr lang="en-US" sz="3000"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Preoperative KI, SSKI, or </a:t>
            </a:r>
            <a:r>
              <a:rPr lang="en-US" dirty="0" err="1" smtClean="0"/>
              <a:t>Lugol’s</a:t>
            </a:r>
            <a:r>
              <a:rPr lang="en-US" dirty="0" smtClean="0"/>
              <a:t> solution should be used before surgery in most patients with GD. </a:t>
            </a:r>
          </a:p>
          <a:p>
            <a:r>
              <a:rPr lang="en-US" dirty="0" smtClean="0"/>
              <a:t>This treatment is beneficial because it decreases </a:t>
            </a:r>
            <a:r>
              <a:rPr lang="en-US" u="sng" dirty="0" smtClean="0"/>
              <a:t>thyroid blood flow</a:t>
            </a:r>
            <a:r>
              <a:rPr lang="en-US" dirty="0" smtClean="0"/>
              <a:t>, </a:t>
            </a:r>
            <a:r>
              <a:rPr lang="en-US" u="sng" dirty="0" err="1" smtClean="0"/>
              <a:t>vascularity</a:t>
            </a:r>
            <a:r>
              <a:rPr lang="en-US" dirty="0" smtClean="0"/>
              <a:t>, and </a:t>
            </a:r>
            <a:r>
              <a:rPr lang="en-US" u="sng" dirty="0" err="1" smtClean="0"/>
              <a:t>intraoperative</a:t>
            </a:r>
            <a:r>
              <a:rPr lang="en-US" u="sng" dirty="0" smtClean="0"/>
              <a:t> blood loss during </a:t>
            </a:r>
            <a:r>
              <a:rPr lang="en-US" dirty="0" err="1" smtClean="0"/>
              <a:t>thyroidectomy</a:t>
            </a:r>
            <a:r>
              <a:rPr lang="en-US" dirty="0" smtClean="0"/>
              <a:t>.</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a recent series of </a:t>
            </a:r>
            <a:r>
              <a:rPr lang="en-US" u="sng" dirty="0" smtClean="0">
                <a:solidFill>
                  <a:srgbClr val="0070C0"/>
                </a:solidFill>
              </a:rPr>
              <a:t>162 patients with GD </a:t>
            </a:r>
            <a:r>
              <a:rPr lang="en-US" dirty="0" smtClean="0">
                <a:solidFill>
                  <a:srgbClr val="0070C0"/>
                </a:solidFill>
              </a:rPr>
              <a:t>and </a:t>
            </a:r>
            <a:r>
              <a:rPr lang="en-US" u="sng" dirty="0" smtClean="0">
                <a:solidFill>
                  <a:srgbClr val="0070C0"/>
                </a:solidFill>
              </a:rPr>
              <a:t>102 patients with TMNG</a:t>
            </a:r>
            <a:r>
              <a:rPr lang="en-US" dirty="0" smtClean="0">
                <a:solidFill>
                  <a:srgbClr val="0070C0"/>
                </a:solidFill>
              </a:rPr>
              <a:t>, </a:t>
            </a:r>
            <a:r>
              <a:rPr lang="en-US" u="sng" dirty="0" smtClean="0">
                <a:solidFill>
                  <a:srgbClr val="0070C0"/>
                </a:solidFill>
              </a:rPr>
              <a:t>none</a:t>
            </a:r>
            <a:r>
              <a:rPr lang="en-US" dirty="0" smtClean="0">
                <a:solidFill>
                  <a:srgbClr val="0070C0"/>
                </a:solidFill>
              </a:rPr>
              <a:t> of whom received SSKI </a:t>
            </a:r>
            <a:r>
              <a:rPr lang="en-US" dirty="0" err="1" smtClean="0">
                <a:solidFill>
                  <a:srgbClr val="0070C0"/>
                </a:solidFill>
              </a:rPr>
              <a:t>preoperatively,no</a:t>
            </a:r>
            <a:r>
              <a:rPr lang="en-US" dirty="0" smtClean="0">
                <a:solidFill>
                  <a:srgbClr val="0070C0"/>
                </a:solidFill>
              </a:rPr>
              <a:t> significant differences were observed in </a:t>
            </a:r>
            <a:r>
              <a:rPr lang="en-US" u="sng" dirty="0" smtClean="0">
                <a:solidFill>
                  <a:srgbClr val="0070C0"/>
                </a:solidFill>
              </a:rPr>
              <a:t>operative</a:t>
            </a:r>
          </a:p>
          <a:p>
            <a:pPr>
              <a:buNone/>
            </a:pPr>
            <a:r>
              <a:rPr lang="en-US" dirty="0" smtClean="0">
                <a:solidFill>
                  <a:srgbClr val="0070C0"/>
                </a:solidFill>
              </a:rPr>
              <a:t>   </a:t>
            </a:r>
            <a:r>
              <a:rPr lang="en-US" u="sng" dirty="0" smtClean="0">
                <a:solidFill>
                  <a:srgbClr val="0070C0"/>
                </a:solidFill>
              </a:rPr>
              <a:t>times</a:t>
            </a:r>
            <a:r>
              <a:rPr lang="en-US" dirty="0" smtClean="0">
                <a:solidFill>
                  <a:srgbClr val="0070C0"/>
                </a:solidFill>
              </a:rPr>
              <a:t>, </a:t>
            </a:r>
            <a:r>
              <a:rPr lang="en-US" u="sng" dirty="0" smtClean="0">
                <a:solidFill>
                  <a:srgbClr val="0070C0"/>
                </a:solidFill>
              </a:rPr>
              <a:t>blood loss</a:t>
            </a:r>
            <a:r>
              <a:rPr lang="en-US" dirty="0" smtClean="0">
                <a:solidFill>
                  <a:srgbClr val="0070C0"/>
                </a:solidFill>
              </a:rPr>
              <a:t>, or </a:t>
            </a:r>
            <a:r>
              <a:rPr lang="en-US" u="sng" dirty="0" smtClean="0">
                <a:solidFill>
                  <a:srgbClr val="0070C0"/>
                </a:solidFill>
              </a:rPr>
              <a:t>postoperative complications</a:t>
            </a:r>
            <a:r>
              <a:rPr lang="en-US" dirty="0" smtClean="0">
                <a:solidFill>
                  <a:srgbClr val="0070C0"/>
                </a:solidFill>
              </a:rPr>
              <a:t> between the two groups; the authors concluded that omitting</a:t>
            </a:r>
          </a:p>
          <a:p>
            <a:pPr>
              <a:buNone/>
            </a:pPr>
            <a:r>
              <a:rPr lang="en-US" dirty="0" smtClean="0">
                <a:solidFill>
                  <a:srgbClr val="0070C0"/>
                </a:solidFill>
              </a:rPr>
              <a:t>   preoperative SSKI for </a:t>
            </a:r>
            <a:r>
              <a:rPr lang="en-US" u="sng" dirty="0" smtClean="0">
                <a:solidFill>
                  <a:srgbClr val="0070C0"/>
                </a:solidFill>
              </a:rPr>
              <a:t>GD patients </a:t>
            </a:r>
            <a:r>
              <a:rPr lang="en-US" dirty="0" smtClean="0">
                <a:solidFill>
                  <a:srgbClr val="0070C0"/>
                </a:solidFill>
              </a:rPr>
              <a:t>does not impair patient outcomes.</a:t>
            </a:r>
            <a:endParaRPr lang="en-US" dirty="0">
              <a:solidFill>
                <a:srgbClr val="0070C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this study </a:t>
            </a:r>
            <a:r>
              <a:rPr lang="en-US" u="sng" dirty="0" smtClean="0">
                <a:solidFill>
                  <a:srgbClr val="0070C0"/>
                </a:solidFill>
              </a:rPr>
              <a:t>mitigates concern</a:t>
            </a:r>
            <a:r>
              <a:rPr lang="en-US" dirty="0" smtClean="0">
                <a:solidFill>
                  <a:srgbClr val="0070C0"/>
                </a:solidFill>
              </a:rPr>
              <a:t> when </a:t>
            </a:r>
            <a:r>
              <a:rPr lang="en-US" dirty="0" err="1" smtClean="0">
                <a:solidFill>
                  <a:srgbClr val="0070C0"/>
                </a:solidFill>
              </a:rPr>
              <a:t>thyroidectomy</a:t>
            </a:r>
            <a:r>
              <a:rPr lang="en-US" dirty="0" smtClean="0">
                <a:solidFill>
                  <a:srgbClr val="0070C0"/>
                </a:solidFill>
              </a:rPr>
              <a:t> is scheduled and </a:t>
            </a:r>
            <a:r>
              <a:rPr lang="en-US" u="sng" dirty="0" smtClean="0">
                <a:solidFill>
                  <a:srgbClr val="0070C0"/>
                </a:solidFill>
              </a:rPr>
              <a:t>SSKI is not given </a:t>
            </a:r>
            <a:r>
              <a:rPr lang="en-US" dirty="0" smtClean="0">
                <a:solidFill>
                  <a:srgbClr val="0070C0"/>
                </a:solidFill>
              </a:rPr>
              <a:t>because of shortages, scheduling issues, patient allergy, or patient intolerance.</a:t>
            </a:r>
          </a:p>
          <a:p>
            <a:r>
              <a:rPr lang="en-US" dirty="0" smtClean="0">
                <a:solidFill>
                  <a:srgbClr val="0070C0"/>
                </a:solidFill>
              </a:rPr>
              <a:t>In addition, </a:t>
            </a:r>
            <a:r>
              <a:rPr lang="en-US" u="sng" dirty="0" smtClean="0">
                <a:solidFill>
                  <a:srgbClr val="0070C0"/>
                </a:solidFill>
              </a:rPr>
              <a:t>rapid preparation for emergent surgery </a:t>
            </a:r>
            <a:r>
              <a:rPr lang="en-US" dirty="0" smtClean="0">
                <a:solidFill>
                  <a:srgbClr val="0070C0"/>
                </a:solidFill>
              </a:rPr>
              <a:t>can be facilitated by the use of </a:t>
            </a:r>
            <a:r>
              <a:rPr lang="en-US" u="sng" dirty="0" smtClean="0">
                <a:solidFill>
                  <a:srgbClr val="0070C0"/>
                </a:solidFill>
              </a:rPr>
              <a:t>corticosteroids</a:t>
            </a:r>
            <a:r>
              <a:rPr lang="en-US" dirty="0" smtClean="0">
                <a:solidFill>
                  <a:srgbClr val="0070C0"/>
                </a:solidFill>
              </a:rPr>
              <a:t> and potentially </a:t>
            </a:r>
            <a:r>
              <a:rPr lang="en-US" u="sng" dirty="0" err="1" smtClean="0">
                <a:solidFill>
                  <a:srgbClr val="0070C0"/>
                </a:solidFill>
              </a:rPr>
              <a:t>cholestyramine</a:t>
            </a:r>
            <a:r>
              <a:rPr lang="en-US" dirty="0" smtClean="0">
                <a:solidFill>
                  <a:srgbClr val="0070C0"/>
                </a:solidFill>
              </a:rPr>
              <a:t> .</a:t>
            </a:r>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Recent data suggest that </a:t>
            </a:r>
            <a:r>
              <a:rPr lang="en-US" u="sng" dirty="0" smtClean="0">
                <a:solidFill>
                  <a:srgbClr val="0070C0"/>
                </a:solidFill>
              </a:rPr>
              <a:t>supplementing oral calcium</a:t>
            </a:r>
            <a:r>
              <a:rPr lang="en-US" dirty="0" smtClean="0">
                <a:solidFill>
                  <a:srgbClr val="0070C0"/>
                </a:solidFill>
              </a:rPr>
              <a:t>, </a:t>
            </a:r>
            <a:r>
              <a:rPr lang="en-US" u="sng" dirty="0" smtClean="0">
                <a:solidFill>
                  <a:srgbClr val="0070C0"/>
                </a:solidFill>
              </a:rPr>
              <a:t>vitamin D</a:t>
            </a:r>
            <a:r>
              <a:rPr lang="en-US" dirty="0" smtClean="0">
                <a:solidFill>
                  <a:srgbClr val="0070C0"/>
                </a:solidFill>
              </a:rPr>
              <a:t>, or </a:t>
            </a:r>
            <a:r>
              <a:rPr lang="en-US" u="sng" dirty="0" smtClean="0">
                <a:solidFill>
                  <a:srgbClr val="0070C0"/>
                </a:solidFill>
              </a:rPr>
              <a:t>both</a:t>
            </a:r>
            <a:r>
              <a:rPr lang="en-US" dirty="0" smtClean="0">
                <a:solidFill>
                  <a:srgbClr val="0070C0"/>
                </a:solidFill>
              </a:rPr>
              <a:t> preoperatively may reduce the risk of </a:t>
            </a:r>
            <a:r>
              <a:rPr lang="en-US" u="sng" dirty="0" smtClean="0">
                <a:solidFill>
                  <a:srgbClr val="0070C0"/>
                </a:solidFill>
              </a:rPr>
              <a:t>postoperative</a:t>
            </a:r>
            <a:r>
              <a:rPr lang="en-US" dirty="0" smtClean="0">
                <a:solidFill>
                  <a:srgbClr val="0070C0"/>
                </a:solidFill>
              </a:rPr>
              <a:t> </a:t>
            </a:r>
            <a:r>
              <a:rPr lang="en-US" u="sng" dirty="0" err="1" smtClean="0">
                <a:solidFill>
                  <a:srgbClr val="0070C0"/>
                </a:solidFill>
              </a:rPr>
              <a:t>hypocalcemia</a:t>
            </a:r>
            <a:r>
              <a:rPr lang="en-US" u="sng" dirty="0" smtClean="0">
                <a:solidFill>
                  <a:srgbClr val="0070C0"/>
                </a:solidFill>
              </a:rPr>
              <a:t> </a:t>
            </a:r>
            <a:r>
              <a:rPr lang="en-US" dirty="0" smtClean="0">
                <a:solidFill>
                  <a:srgbClr val="0070C0"/>
                </a:solidFill>
              </a:rPr>
              <a:t>due to parathyroid injury or increased bone turn over.</a:t>
            </a:r>
          </a:p>
          <a:p>
            <a:pPr>
              <a:buNone/>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solidFill>
                  <a:srgbClr val="0070C0"/>
                </a:solidFill>
              </a:rPr>
              <a:t>Oltmann</a:t>
            </a:r>
            <a:r>
              <a:rPr lang="en-US" dirty="0" smtClean="0">
                <a:solidFill>
                  <a:srgbClr val="0070C0"/>
                </a:solidFill>
              </a:rPr>
              <a:t> et al. compared </a:t>
            </a:r>
            <a:r>
              <a:rPr lang="en-US" u="sng" dirty="0" smtClean="0">
                <a:solidFill>
                  <a:srgbClr val="0070C0"/>
                </a:solidFill>
              </a:rPr>
              <a:t>45 Graves’ </a:t>
            </a:r>
            <a:r>
              <a:rPr lang="en-US" dirty="0" smtClean="0">
                <a:solidFill>
                  <a:srgbClr val="0070C0"/>
                </a:solidFill>
              </a:rPr>
              <a:t>patients treated with </a:t>
            </a:r>
            <a:r>
              <a:rPr lang="en-US" u="sng" dirty="0" smtClean="0">
                <a:solidFill>
                  <a:srgbClr val="0070C0"/>
                </a:solidFill>
              </a:rPr>
              <a:t>1 g oral calcium carbonate three times a day for 2 weeks </a:t>
            </a:r>
            <a:r>
              <a:rPr lang="en-US" dirty="0" smtClean="0">
                <a:solidFill>
                  <a:srgbClr val="0070C0"/>
                </a:solidFill>
              </a:rPr>
              <a:t>prior to surgery to </a:t>
            </a:r>
            <a:r>
              <a:rPr lang="en-US" u="sng" dirty="0" smtClean="0">
                <a:solidFill>
                  <a:srgbClr val="0070C0"/>
                </a:solidFill>
              </a:rPr>
              <a:t>38 Graves’ </a:t>
            </a:r>
            <a:r>
              <a:rPr lang="en-US" dirty="0" smtClean="0">
                <a:solidFill>
                  <a:srgbClr val="0070C0"/>
                </a:solidFill>
              </a:rPr>
              <a:t>patients who underwent </a:t>
            </a:r>
            <a:r>
              <a:rPr lang="en-US" dirty="0" err="1" smtClean="0">
                <a:solidFill>
                  <a:srgbClr val="0070C0"/>
                </a:solidFill>
              </a:rPr>
              <a:t>thyroidectomy</a:t>
            </a:r>
            <a:r>
              <a:rPr lang="en-US" dirty="0" smtClean="0">
                <a:solidFill>
                  <a:srgbClr val="0070C0"/>
                </a:solidFill>
              </a:rPr>
              <a:t> </a:t>
            </a:r>
            <a:r>
              <a:rPr lang="en-US" u="sng" dirty="0" smtClean="0">
                <a:solidFill>
                  <a:srgbClr val="0070C0"/>
                </a:solidFill>
              </a:rPr>
              <a:t>without treatment </a:t>
            </a:r>
            <a:r>
              <a:rPr lang="en-US" dirty="0" smtClean="0">
                <a:solidFill>
                  <a:srgbClr val="0070C0"/>
                </a:solidFill>
              </a:rPr>
              <a:t>as well as to </a:t>
            </a:r>
            <a:r>
              <a:rPr lang="en-US" u="sng" dirty="0" smtClean="0">
                <a:solidFill>
                  <a:srgbClr val="0070C0"/>
                </a:solidFill>
              </a:rPr>
              <a:t>38 </a:t>
            </a:r>
            <a:r>
              <a:rPr lang="en-US" u="sng" dirty="0" err="1" smtClean="0">
                <a:solidFill>
                  <a:srgbClr val="0070C0"/>
                </a:solidFill>
              </a:rPr>
              <a:t>euthyroid</a:t>
            </a:r>
            <a:r>
              <a:rPr lang="en-US" u="sng" dirty="0" smtClean="0">
                <a:solidFill>
                  <a:srgbClr val="0070C0"/>
                </a:solidFill>
              </a:rPr>
              <a:t> controls</a:t>
            </a:r>
            <a:r>
              <a:rPr lang="en-US" dirty="0" smtClean="0">
                <a:solidFill>
                  <a:srgbClr val="0070C0"/>
                </a:solidFill>
              </a:rPr>
              <a:t>; rates of </a:t>
            </a:r>
            <a:r>
              <a:rPr lang="en-US" u="sng" dirty="0" smtClean="0">
                <a:solidFill>
                  <a:srgbClr val="0070C0"/>
                </a:solidFill>
              </a:rPr>
              <a:t>biochemical</a:t>
            </a:r>
            <a:r>
              <a:rPr lang="en-US" dirty="0" smtClean="0">
                <a:solidFill>
                  <a:srgbClr val="0070C0"/>
                </a:solidFill>
              </a:rPr>
              <a:t> and </a:t>
            </a:r>
            <a:r>
              <a:rPr lang="en-US" u="sng" dirty="0" smtClean="0">
                <a:solidFill>
                  <a:srgbClr val="0070C0"/>
                </a:solidFill>
              </a:rPr>
              <a:t>symptomatic</a:t>
            </a:r>
            <a:r>
              <a:rPr lang="en-US" dirty="0" smtClean="0">
                <a:solidFill>
                  <a:srgbClr val="0070C0"/>
                </a:solidFill>
              </a:rPr>
              <a:t> </a:t>
            </a:r>
            <a:r>
              <a:rPr lang="en-US" dirty="0" err="1" smtClean="0">
                <a:solidFill>
                  <a:srgbClr val="0070C0"/>
                </a:solidFill>
              </a:rPr>
              <a:t>hypocalcemia</a:t>
            </a:r>
            <a:r>
              <a:rPr lang="en-US" dirty="0" smtClean="0">
                <a:solidFill>
                  <a:srgbClr val="0070C0"/>
                </a:solidFill>
              </a:rPr>
              <a:t> were significantly higher in </a:t>
            </a:r>
            <a:r>
              <a:rPr lang="en-US" dirty="0" err="1" smtClean="0">
                <a:solidFill>
                  <a:srgbClr val="0070C0"/>
                </a:solidFill>
              </a:rPr>
              <a:t>nontreated</a:t>
            </a:r>
            <a:r>
              <a:rPr lang="en-US" dirty="0" smtClean="0">
                <a:solidFill>
                  <a:srgbClr val="0070C0"/>
                </a:solidFill>
              </a:rPr>
              <a:t> Graves’ patients compared to the two other</a:t>
            </a:r>
          </a:p>
          <a:p>
            <a:pPr>
              <a:buNone/>
            </a:pPr>
            <a:r>
              <a:rPr lang="en-US" dirty="0" smtClean="0">
                <a:solidFill>
                  <a:srgbClr val="0070C0"/>
                </a:solidFill>
              </a:rPr>
              <a:t>   treatment groups. </a:t>
            </a:r>
            <a:endParaRPr lang="en-US" dirty="0">
              <a:solidFill>
                <a:srgbClr val="0070C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Another study that focused on postoperative</a:t>
            </a:r>
          </a:p>
          <a:p>
            <a:pPr>
              <a:buNone/>
            </a:pPr>
            <a:r>
              <a:rPr lang="en-US" dirty="0" smtClean="0">
                <a:solidFill>
                  <a:srgbClr val="0070C0"/>
                </a:solidFill>
              </a:rPr>
              <a:t>   </a:t>
            </a:r>
            <a:r>
              <a:rPr lang="en-US" dirty="0" err="1" smtClean="0">
                <a:solidFill>
                  <a:srgbClr val="0070C0"/>
                </a:solidFill>
              </a:rPr>
              <a:t>hypocalcemia</a:t>
            </a:r>
            <a:r>
              <a:rPr lang="en-US" dirty="0" smtClean="0">
                <a:solidFill>
                  <a:srgbClr val="0070C0"/>
                </a:solidFill>
              </a:rPr>
              <a:t> after thyroid surgery for </a:t>
            </a:r>
            <a:r>
              <a:rPr lang="en-US" u="sng" dirty="0" smtClean="0">
                <a:solidFill>
                  <a:srgbClr val="0070C0"/>
                </a:solidFill>
              </a:rPr>
              <a:t>thyroid </a:t>
            </a:r>
            <a:r>
              <a:rPr lang="en-US" u="sng" dirty="0" err="1" smtClean="0">
                <a:solidFill>
                  <a:srgbClr val="0070C0"/>
                </a:solidFill>
              </a:rPr>
              <a:t>cancer,not</a:t>
            </a:r>
            <a:r>
              <a:rPr lang="en-US" u="sng" dirty="0" smtClean="0">
                <a:solidFill>
                  <a:srgbClr val="0070C0"/>
                </a:solidFill>
              </a:rPr>
              <a:t> hyperthyroidism</a:t>
            </a:r>
            <a:r>
              <a:rPr lang="en-US" dirty="0" smtClean="0">
                <a:solidFill>
                  <a:srgbClr val="0070C0"/>
                </a:solidFill>
              </a:rPr>
              <a:t>, identified a reduction in postoperative</a:t>
            </a:r>
          </a:p>
          <a:p>
            <a:pPr>
              <a:buNone/>
            </a:pPr>
            <a:r>
              <a:rPr lang="en-US" dirty="0" smtClean="0">
                <a:solidFill>
                  <a:srgbClr val="0070C0"/>
                </a:solidFill>
              </a:rPr>
              <a:t>   </a:t>
            </a:r>
            <a:r>
              <a:rPr lang="en-US" u="sng" dirty="0" smtClean="0">
                <a:solidFill>
                  <a:srgbClr val="0070C0"/>
                </a:solidFill>
              </a:rPr>
              <a:t>symptomatic </a:t>
            </a:r>
            <a:r>
              <a:rPr lang="en-US" u="sng" dirty="0" err="1" smtClean="0">
                <a:solidFill>
                  <a:srgbClr val="0070C0"/>
                </a:solidFill>
              </a:rPr>
              <a:t>hypocalcemia</a:t>
            </a:r>
            <a:r>
              <a:rPr lang="en-US" u="sng" dirty="0" smtClean="0">
                <a:solidFill>
                  <a:srgbClr val="0070C0"/>
                </a:solidFill>
              </a:rPr>
              <a:t> </a:t>
            </a:r>
            <a:r>
              <a:rPr lang="en-US" dirty="0" smtClean="0">
                <a:solidFill>
                  <a:srgbClr val="0070C0"/>
                </a:solidFill>
              </a:rPr>
              <a:t>when patients have preoperative serum 25-hydroxy vitamin D levels &gt;20 </a:t>
            </a:r>
            <a:r>
              <a:rPr lang="en-US" dirty="0" err="1" smtClean="0">
                <a:solidFill>
                  <a:srgbClr val="0070C0"/>
                </a:solidFill>
              </a:rPr>
              <a:t>ng</a:t>
            </a:r>
            <a:r>
              <a:rPr lang="en-US" dirty="0" smtClean="0">
                <a:solidFill>
                  <a:srgbClr val="0070C0"/>
                </a:solidFill>
              </a:rPr>
              <a:t>/</a:t>
            </a:r>
            <a:r>
              <a:rPr lang="en-US" dirty="0" err="1" smtClean="0">
                <a:solidFill>
                  <a:srgbClr val="0070C0"/>
                </a:solidFill>
              </a:rPr>
              <a:t>mL</a:t>
            </a:r>
            <a:r>
              <a:rPr lang="en-US" dirty="0" smtClean="0">
                <a:solidFill>
                  <a:srgbClr val="0070C0"/>
                </a:solidFill>
              </a:rPr>
              <a:t> (&gt; 8 </a:t>
            </a:r>
            <a:r>
              <a:rPr lang="en-US" dirty="0" err="1" smtClean="0">
                <a:solidFill>
                  <a:srgbClr val="0070C0"/>
                </a:solidFill>
              </a:rPr>
              <a:t>nmol</a:t>
            </a:r>
            <a:r>
              <a:rPr lang="en-US" dirty="0" smtClean="0">
                <a:solidFill>
                  <a:srgbClr val="0070C0"/>
                </a:solidFill>
              </a:rPr>
              <a:t>/L) prior to the operating room.</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In </a:t>
            </a:r>
            <a:r>
              <a:rPr lang="en-US" dirty="0" err="1" smtClean="0">
                <a:solidFill>
                  <a:srgbClr val="0070C0"/>
                </a:solidFill>
              </a:rPr>
              <a:t>immunometric</a:t>
            </a:r>
            <a:r>
              <a:rPr lang="en-US" dirty="0" smtClean="0">
                <a:solidFill>
                  <a:srgbClr val="0070C0"/>
                </a:solidFill>
              </a:rPr>
              <a:t> assays, frequently used to measure </a:t>
            </a:r>
            <a:r>
              <a:rPr lang="en-US" u="sng" dirty="0" smtClean="0">
                <a:solidFill>
                  <a:srgbClr val="0070C0"/>
                </a:solidFill>
              </a:rPr>
              <a:t>TSH</a:t>
            </a:r>
            <a:r>
              <a:rPr lang="en-US" dirty="0" smtClean="0">
                <a:solidFill>
                  <a:srgbClr val="0070C0"/>
                </a:solidFill>
              </a:rPr>
              <a:t>, excess biotin causes spuriously </a:t>
            </a:r>
            <a:r>
              <a:rPr lang="en-US" u="sng" dirty="0" smtClean="0">
                <a:solidFill>
                  <a:srgbClr val="0070C0"/>
                </a:solidFill>
              </a:rPr>
              <a:t>low results</a:t>
            </a:r>
            <a:r>
              <a:rPr lang="en-US" dirty="0" smtClean="0">
                <a:solidFill>
                  <a:srgbClr val="0070C0"/>
                </a:solidFill>
              </a:rPr>
              <a:t>, while in competitive binding</a:t>
            </a:r>
          </a:p>
          <a:p>
            <a:pPr>
              <a:buNone/>
            </a:pPr>
            <a:r>
              <a:rPr lang="en-US" dirty="0" smtClean="0">
                <a:solidFill>
                  <a:srgbClr val="0070C0"/>
                </a:solidFill>
              </a:rPr>
              <a:t>   assays, frequently used to measure </a:t>
            </a:r>
            <a:r>
              <a:rPr lang="en-US" u="sng" dirty="0" smtClean="0">
                <a:solidFill>
                  <a:srgbClr val="0070C0"/>
                </a:solidFill>
              </a:rPr>
              <a:t>free T4</a:t>
            </a:r>
            <a:r>
              <a:rPr lang="en-US" dirty="0" smtClean="0">
                <a:solidFill>
                  <a:srgbClr val="0070C0"/>
                </a:solidFill>
              </a:rPr>
              <a:t>, excess biotin results in falsely </a:t>
            </a:r>
            <a:r>
              <a:rPr lang="en-US" u="sng" dirty="0" smtClean="0">
                <a:solidFill>
                  <a:srgbClr val="0070C0"/>
                </a:solidFill>
              </a:rPr>
              <a:t>high results</a:t>
            </a:r>
            <a:r>
              <a:rPr lang="en-US" dirty="0" smtClean="0">
                <a:solidFill>
                  <a:srgbClr val="0070C0"/>
                </a:solidFill>
              </a:rPr>
              <a:t>. Patients taking high doses of biotin or supplements containing biotin, who have </a:t>
            </a:r>
            <a:r>
              <a:rPr lang="en-US" u="sng" dirty="0" smtClean="0">
                <a:solidFill>
                  <a:srgbClr val="0070C0"/>
                </a:solidFill>
              </a:rPr>
              <a:t>elevated T4 and suppressed TSH </a:t>
            </a:r>
            <a:r>
              <a:rPr lang="en-US" dirty="0" smtClean="0">
                <a:solidFill>
                  <a:srgbClr val="0070C0"/>
                </a:solidFill>
              </a:rPr>
              <a:t>should stop taking biotin and have repeat measurements at least 2 days later.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A meta-analysis of risk factors for postoperative </a:t>
            </a:r>
            <a:r>
              <a:rPr lang="en-US" dirty="0" err="1" smtClean="0">
                <a:solidFill>
                  <a:srgbClr val="0070C0"/>
                </a:solidFill>
              </a:rPr>
              <a:t>hypocalcemia</a:t>
            </a:r>
            <a:r>
              <a:rPr lang="en-US" dirty="0" smtClean="0">
                <a:solidFill>
                  <a:srgbClr val="0070C0"/>
                </a:solidFill>
              </a:rPr>
              <a:t> identified </a:t>
            </a:r>
            <a:r>
              <a:rPr lang="en-US" u="sng" dirty="0" smtClean="0">
                <a:solidFill>
                  <a:srgbClr val="0070C0"/>
                </a:solidFill>
              </a:rPr>
              <a:t>preoperative vitamin D deficiency </a:t>
            </a:r>
            <a:r>
              <a:rPr lang="en-US" dirty="0" smtClean="0">
                <a:solidFill>
                  <a:srgbClr val="0070C0"/>
                </a:solidFill>
              </a:rPr>
              <a:t>as a risk factor for postoperative </a:t>
            </a:r>
            <a:r>
              <a:rPr lang="en-US" dirty="0" err="1" smtClean="0">
                <a:solidFill>
                  <a:srgbClr val="0070C0"/>
                </a:solidFill>
              </a:rPr>
              <a:t>hypocalcemia</a:t>
            </a:r>
            <a:r>
              <a:rPr lang="en-US" dirty="0" smtClean="0">
                <a:solidFill>
                  <a:srgbClr val="0070C0"/>
                </a:solidFill>
              </a:rPr>
              <a:t>, as well as GD itself.</a:t>
            </a:r>
            <a:endParaRPr lang="en-US" dirty="0">
              <a:solidFill>
                <a:srgbClr val="0070C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Data show that surgeons who perform more than </a:t>
            </a:r>
            <a:r>
              <a:rPr lang="en-US" u="sng" dirty="0" smtClean="0">
                <a:solidFill>
                  <a:srgbClr val="0070C0"/>
                </a:solidFill>
              </a:rPr>
              <a:t>25 thyroid surgeries per year </a:t>
            </a:r>
            <a:r>
              <a:rPr lang="en-US" dirty="0" smtClean="0">
                <a:solidFill>
                  <a:srgbClr val="0070C0"/>
                </a:solidFill>
              </a:rPr>
              <a:t>have superior patient clinical and economic outcomes compared to those who perform</a:t>
            </a:r>
          </a:p>
          <a:p>
            <a:pPr>
              <a:buNone/>
            </a:pPr>
            <a:r>
              <a:rPr lang="en-US" dirty="0" smtClean="0">
                <a:solidFill>
                  <a:srgbClr val="0070C0"/>
                </a:solidFill>
              </a:rPr>
              <a:t>   fewer.</a:t>
            </a:r>
          </a:p>
          <a:p>
            <a:pPr>
              <a:buNone/>
            </a:pPr>
            <a:r>
              <a:rPr lang="en-US" dirty="0" smtClean="0">
                <a:solidFill>
                  <a:srgbClr val="0070C0"/>
                </a:solidFill>
              </a:rPr>
              <a:t>   complication rates are </a:t>
            </a:r>
            <a:r>
              <a:rPr lang="en-US" u="sng" dirty="0" smtClean="0">
                <a:solidFill>
                  <a:srgbClr val="0070C0"/>
                </a:solidFill>
              </a:rPr>
              <a:t>51% higher </a:t>
            </a:r>
            <a:r>
              <a:rPr lang="en-US" dirty="0" smtClean="0">
                <a:solidFill>
                  <a:srgbClr val="0070C0"/>
                </a:solidFill>
              </a:rPr>
              <a:t>on average</a:t>
            </a:r>
          </a:p>
          <a:p>
            <a:pPr>
              <a:buNone/>
            </a:pPr>
            <a:r>
              <a:rPr lang="en-US" dirty="0" smtClean="0">
                <a:solidFill>
                  <a:srgbClr val="0070C0"/>
                </a:solidFill>
              </a:rPr>
              <a:t>   when surgery is performed by low-volume surgeons.</a:t>
            </a:r>
            <a:endParaRPr lang="en-US" dirty="0">
              <a:solidFill>
                <a:srgbClr val="0070C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RECOMMENDATION 29</a:t>
            </a:r>
          </a:p>
          <a:p>
            <a:r>
              <a:rPr lang="en-US" u="sng" dirty="0" smtClean="0"/>
              <a:t>Following </a:t>
            </a:r>
            <a:r>
              <a:rPr lang="en-US" u="sng" dirty="0" err="1" smtClean="0"/>
              <a:t>thyroidectomy</a:t>
            </a:r>
            <a:r>
              <a:rPr lang="en-US" u="sng" dirty="0" smtClean="0"/>
              <a:t> for GD</a:t>
            </a:r>
            <a:r>
              <a:rPr lang="en-US" dirty="0" smtClean="0"/>
              <a:t>, alternative strategies may be undertaken for management of calcium levels:</a:t>
            </a:r>
          </a:p>
          <a:p>
            <a:pPr>
              <a:buNone/>
            </a:pPr>
            <a:r>
              <a:rPr lang="en-US" dirty="0" smtClean="0"/>
              <a:t>   </a:t>
            </a:r>
            <a:r>
              <a:rPr lang="en-US" u="sng" dirty="0" smtClean="0"/>
              <a:t>serum calcium with or without intact parathyroid hormone (</a:t>
            </a:r>
            <a:r>
              <a:rPr lang="en-US" u="sng" dirty="0" err="1" smtClean="0"/>
              <a:t>iPTH</a:t>
            </a:r>
            <a:r>
              <a:rPr lang="en-US" u="sng" dirty="0" smtClean="0"/>
              <a:t>) </a:t>
            </a:r>
            <a:r>
              <a:rPr lang="en-US" dirty="0" smtClean="0"/>
              <a:t>levels can be measured, and </a:t>
            </a:r>
            <a:r>
              <a:rPr lang="en-US" u="sng" dirty="0" smtClean="0"/>
              <a:t>oral calcium and </a:t>
            </a:r>
            <a:r>
              <a:rPr lang="en-US" u="sng" dirty="0" err="1" smtClean="0"/>
              <a:t>calcitriol</a:t>
            </a:r>
            <a:r>
              <a:rPr lang="en-US" u="sng" dirty="0" smtClean="0"/>
              <a:t> supplementation </a:t>
            </a:r>
            <a:r>
              <a:rPr lang="en-US" dirty="0" smtClean="0"/>
              <a:t>administered based on these results, </a:t>
            </a:r>
            <a:r>
              <a:rPr lang="en-US" dirty="0" smtClean="0">
                <a:solidFill>
                  <a:srgbClr val="0070C0"/>
                </a:solidFill>
              </a:rPr>
              <a:t>or </a:t>
            </a:r>
            <a:r>
              <a:rPr lang="en-US" u="sng" dirty="0" smtClean="0">
                <a:solidFill>
                  <a:srgbClr val="0070C0"/>
                </a:solidFill>
              </a:rPr>
              <a:t>prophylactic calcium with or without </a:t>
            </a:r>
            <a:r>
              <a:rPr lang="en-US" u="sng" dirty="0" err="1" smtClean="0">
                <a:solidFill>
                  <a:srgbClr val="0070C0"/>
                </a:solidFill>
              </a:rPr>
              <a:t>calcitriol</a:t>
            </a:r>
            <a:r>
              <a:rPr lang="en-US" u="sng" dirty="0" smtClean="0">
                <a:solidFill>
                  <a:srgbClr val="0070C0"/>
                </a:solidFill>
              </a:rPr>
              <a:t> prescribed empirically.</a:t>
            </a:r>
          </a:p>
          <a:p>
            <a:pPr>
              <a:buNone/>
            </a:pPr>
            <a:r>
              <a:rPr lang="en-US" sz="2000" dirty="0" smtClean="0">
                <a:solidFill>
                  <a:srgbClr val="FF0000"/>
                </a:solidFill>
              </a:rPr>
              <a:t>   </a:t>
            </a:r>
            <a:r>
              <a:rPr lang="en-US" sz="2400" dirty="0" smtClean="0">
                <a:solidFill>
                  <a:srgbClr val="FF0000"/>
                </a:solidFill>
              </a:rPr>
              <a:t>Weak recommendation, low-quality evidence</a:t>
            </a:r>
            <a:endParaRPr lang="en-US" sz="2000"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Successful </a:t>
            </a:r>
            <a:r>
              <a:rPr lang="en-US" u="sng" dirty="0" smtClean="0">
                <a:solidFill>
                  <a:srgbClr val="0070C0"/>
                </a:solidFill>
              </a:rPr>
              <a:t>prediction</a:t>
            </a:r>
            <a:r>
              <a:rPr lang="en-US" dirty="0" smtClean="0">
                <a:solidFill>
                  <a:srgbClr val="0070C0"/>
                </a:solidFill>
              </a:rPr>
              <a:t> of calcium status after total </a:t>
            </a:r>
            <a:r>
              <a:rPr lang="en-US" dirty="0" err="1" smtClean="0">
                <a:solidFill>
                  <a:srgbClr val="0070C0"/>
                </a:solidFill>
              </a:rPr>
              <a:t>thyroidectomy</a:t>
            </a:r>
            <a:r>
              <a:rPr lang="en-US" dirty="0" smtClean="0">
                <a:solidFill>
                  <a:srgbClr val="0070C0"/>
                </a:solidFill>
              </a:rPr>
              <a:t> can be achieved using the </a:t>
            </a:r>
            <a:r>
              <a:rPr lang="en-US" u="sng" dirty="0" smtClean="0">
                <a:solidFill>
                  <a:srgbClr val="0070C0"/>
                </a:solidFill>
              </a:rPr>
              <a:t>slope of 6- and 12-hour postoperative </a:t>
            </a:r>
            <a:r>
              <a:rPr lang="en-US" dirty="0" smtClean="0">
                <a:solidFill>
                  <a:srgbClr val="0070C0"/>
                </a:solidFill>
              </a:rPr>
              <a:t>calcium levels. </a:t>
            </a:r>
          </a:p>
          <a:p>
            <a:r>
              <a:rPr lang="en-US" dirty="0" smtClean="0">
                <a:solidFill>
                  <a:srgbClr val="0070C0"/>
                </a:solidFill>
              </a:rPr>
              <a:t>Postoperative </a:t>
            </a:r>
            <a:r>
              <a:rPr lang="en-US" u="sng" dirty="0" smtClean="0">
                <a:solidFill>
                  <a:srgbClr val="0070C0"/>
                </a:solidFill>
              </a:rPr>
              <a:t>routine supplementation </a:t>
            </a:r>
            <a:r>
              <a:rPr lang="en-US" dirty="0" smtClean="0">
                <a:solidFill>
                  <a:srgbClr val="0070C0"/>
                </a:solidFill>
              </a:rPr>
              <a:t>with </a:t>
            </a:r>
            <a:r>
              <a:rPr lang="en-US" u="sng" dirty="0" smtClean="0">
                <a:solidFill>
                  <a:srgbClr val="0070C0"/>
                </a:solidFill>
              </a:rPr>
              <a:t>oral</a:t>
            </a:r>
            <a:r>
              <a:rPr lang="en-US" dirty="0" smtClean="0">
                <a:solidFill>
                  <a:srgbClr val="0070C0"/>
                </a:solidFill>
              </a:rPr>
              <a:t> </a:t>
            </a:r>
            <a:r>
              <a:rPr lang="en-US" u="sng" dirty="0" smtClean="0">
                <a:solidFill>
                  <a:srgbClr val="0070C0"/>
                </a:solidFill>
              </a:rPr>
              <a:t>calcium </a:t>
            </a:r>
            <a:r>
              <a:rPr lang="en-US" dirty="0" smtClean="0">
                <a:solidFill>
                  <a:srgbClr val="0070C0"/>
                </a:solidFill>
              </a:rPr>
              <a:t>and </a:t>
            </a:r>
            <a:r>
              <a:rPr lang="en-US" u="sng" dirty="0" err="1" smtClean="0">
                <a:solidFill>
                  <a:srgbClr val="0070C0"/>
                </a:solidFill>
              </a:rPr>
              <a:t>calcitriol</a:t>
            </a:r>
            <a:r>
              <a:rPr lang="en-US" dirty="0" smtClean="0">
                <a:solidFill>
                  <a:srgbClr val="0070C0"/>
                </a:solidFill>
              </a:rPr>
              <a:t> decreases development of </a:t>
            </a:r>
            <a:r>
              <a:rPr lang="en-US" dirty="0" err="1" smtClean="0">
                <a:solidFill>
                  <a:srgbClr val="0070C0"/>
                </a:solidFill>
              </a:rPr>
              <a:t>hypocalcemic</a:t>
            </a:r>
            <a:r>
              <a:rPr lang="en-US" dirty="0" smtClean="0">
                <a:solidFill>
                  <a:srgbClr val="0070C0"/>
                </a:solidFill>
              </a:rPr>
              <a:t> symptoms and intravenous calcium requirement, allowing for safer early discharge .</a:t>
            </a:r>
            <a:endParaRPr lang="en-US" dirty="0">
              <a:solidFill>
                <a:srgbClr val="0070C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Low </a:t>
            </a:r>
            <a:r>
              <a:rPr lang="en-US" dirty="0" err="1" smtClean="0">
                <a:solidFill>
                  <a:srgbClr val="0070C0"/>
                </a:solidFill>
              </a:rPr>
              <a:t>iPTH</a:t>
            </a:r>
            <a:r>
              <a:rPr lang="en-US" dirty="0" smtClean="0">
                <a:solidFill>
                  <a:srgbClr val="0070C0"/>
                </a:solidFill>
              </a:rPr>
              <a:t> levels (&lt;10–15 pg/</a:t>
            </a:r>
            <a:r>
              <a:rPr lang="en-US" dirty="0" err="1" smtClean="0">
                <a:solidFill>
                  <a:srgbClr val="0070C0"/>
                </a:solidFill>
              </a:rPr>
              <a:t>mL</a:t>
            </a:r>
            <a:r>
              <a:rPr lang="en-US" dirty="0" smtClean="0">
                <a:solidFill>
                  <a:srgbClr val="0070C0"/>
                </a:solidFill>
              </a:rPr>
              <a:t>) in the immediate postoperative setting appear to predict symptomatic </a:t>
            </a:r>
            <a:r>
              <a:rPr lang="en-US" dirty="0" err="1" smtClean="0">
                <a:solidFill>
                  <a:srgbClr val="0070C0"/>
                </a:solidFill>
              </a:rPr>
              <a:t>hypocalcemia</a:t>
            </a:r>
            <a:r>
              <a:rPr lang="en-US" dirty="0" smtClean="0">
                <a:solidFill>
                  <a:srgbClr val="0070C0"/>
                </a:solidFill>
              </a:rPr>
              <a:t> and need for calcium and </a:t>
            </a:r>
            <a:r>
              <a:rPr lang="en-US" dirty="0" err="1" smtClean="0">
                <a:solidFill>
                  <a:srgbClr val="0070C0"/>
                </a:solidFill>
              </a:rPr>
              <a:t>calcitriol</a:t>
            </a:r>
            <a:r>
              <a:rPr lang="en-US" dirty="0" smtClean="0">
                <a:solidFill>
                  <a:srgbClr val="0070C0"/>
                </a:solidFill>
              </a:rPr>
              <a:t> (1,25 vitamin D) supplementation.</a:t>
            </a:r>
          </a:p>
          <a:p>
            <a:r>
              <a:rPr lang="en-US" dirty="0" smtClean="0">
                <a:solidFill>
                  <a:srgbClr val="0070C0"/>
                </a:solidFill>
              </a:rPr>
              <a:t> However, </a:t>
            </a:r>
            <a:r>
              <a:rPr lang="en-US" u="sng" dirty="0" smtClean="0">
                <a:solidFill>
                  <a:srgbClr val="0070C0"/>
                </a:solidFill>
              </a:rPr>
              <a:t>normal levels of serum </a:t>
            </a:r>
            <a:r>
              <a:rPr lang="en-US" u="sng" dirty="0" err="1" smtClean="0">
                <a:solidFill>
                  <a:srgbClr val="0070C0"/>
                </a:solidFill>
              </a:rPr>
              <a:t>iPTH</a:t>
            </a:r>
            <a:r>
              <a:rPr lang="en-US" dirty="0" smtClean="0">
                <a:solidFill>
                  <a:srgbClr val="0070C0"/>
                </a:solidFill>
              </a:rPr>
              <a:t> may </a:t>
            </a:r>
            <a:r>
              <a:rPr lang="en-US" u="sng" dirty="0" smtClean="0">
                <a:solidFill>
                  <a:srgbClr val="0070C0"/>
                </a:solidFill>
              </a:rPr>
              <a:t>not predict </a:t>
            </a:r>
            <a:r>
              <a:rPr lang="en-US" dirty="0" err="1" smtClean="0">
                <a:solidFill>
                  <a:srgbClr val="0070C0"/>
                </a:solidFill>
              </a:rPr>
              <a:t>eucalcemia</a:t>
            </a:r>
            <a:r>
              <a:rPr lang="en-US" dirty="0" smtClean="0">
                <a:solidFill>
                  <a:srgbClr val="0070C0"/>
                </a:solidFill>
              </a:rPr>
              <a:t> for GD patients . </a:t>
            </a:r>
            <a:r>
              <a:rPr lang="en-US" u="sng" dirty="0" smtClean="0">
                <a:solidFill>
                  <a:srgbClr val="0070C0"/>
                </a:solidFill>
              </a:rPr>
              <a:t>Vitamin D insufficiency </a:t>
            </a:r>
            <a:r>
              <a:rPr lang="en-US" dirty="0" smtClean="0">
                <a:solidFill>
                  <a:srgbClr val="0070C0"/>
                </a:solidFill>
              </a:rPr>
              <a:t>may serve as an underlying cause.</a:t>
            </a:r>
            <a:endParaRPr lang="en-US" dirty="0">
              <a:solidFill>
                <a:srgbClr val="0070C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Patients can be discharged if they are </a:t>
            </a:r>
            <a:r>
              <a:rPr lang="en-US" u="sng" dirty="0" smtClean="0">
                <a:solidFill>
                  <a:srgbClr val="0070C0"/>
                </a:solidFill>
              </a:rPr>
              <a:t>asymptomatic</a:t>
            </a:r>
            <a:r>
              <a:rPr lang="en-US" dirty="0" smtClean="0">
                <a:solidFill>
                  <a:srgbClr val="0070C0"/>
                </a:solidFill>
              </a:rPr>
              <a:t> </a:t>
            </a:r>
            <a:r>
              <a:rPr lang="en-US" u="sng" dirty="0" smtClean="0">
                <a:solidFill>
                  <a:srgbClr val="0070C0"/>
                </a:solidFill>
              </a:rPr>
              <a:t>and</a:t>
            </a:r>
            <a:r>
              <a:rPr lang="en-US" dirty="0" smtClean="0">
                <a:solidFill>
                  <a:srgbClr val="0070C0"/>
                </a:solidFill>
              </a:rPr>
              <a:t> their serum calcium levels corrected for albumin are </a:t>
            </a:r>
            <a:r>
              <a:rPr lang="en-US" u="sng" dirty="0" smtClean="0">
                <a:solidFill>
                  <a:srgbClr val="0070C0"/>
                </a:solidFill>
              </a:rPr>
              <a:t>8.0 mg/</a:t>
            </a:r>
            <a:r>
              <a:rPr lang="en-US" u="sng" dirty="0" err="1" smtClean="0">
                <a:solidFill>
                  <a:srgbClr val="0070C0"/>
                </a:solidFill>
              </a:rPr>
              <a:t>dL</a:t>
            </a:r>
            <a:r>
              <a:rPr lang="en-US" u="sng" dirty="0" smtClean="0">
                <a:solidFill>
                  <a:srgbClr val="0070C0"/>
                </a:solidFill>
              </a:rPr>
              <a:t> </a:t>
            </a:r>
            <a:r>
              <a:rPr lang="en-US" dirty="0" smtClean="0">
                <a:solidFill>
                  <a:srgbClr val="0070C0"/>
                </a:solidFill>
              </a:rPr>
              <a:t>(2.0 </a:t>
            </a:r>
            <a:r>
              <a:rPr lang="en-US" dirty="0" err="1" smtClean="0">
                <a:solidFill>
                  <a:srgbClr val="0070C0"/>
                </a:solidFill>
              </a:rPr>
              <a:t>mmol</a:t>
            </a:r>
            <a:r>
              <a:rPr lang="en-US" dirty="0" smtClean="0">
                <a:solidFill>
                  <a:srgbClr val="0070C0"/>
                </a:solidFill>
              </a:rPr>
              <a:t>/L) or above </a:t>
            </a:r>
            <a:r>
              <a:rPr lang="en-US" u="sng" dirty="0" smtClean="0">
                <a:solidFill>
                  <a:srgbClr val="0070C0"/>
                </a:solidFill>
              </a:rPr>
              <a:t>and</a:t>
            </a:r>
            <a:r>
              <a:rPr lang="en-US" dirty="0" smtClean="0">
                <a:solidFill>
                  <a:srgbClr val="0070C0"/>
                </a:solidFill>
              </a:rPr>
              <a:t> are </a:t>
            </a:r>
            <a:r>
              <a:rPr lang="en-US" u="sng" dirty="0" smtClean="0">
                <a:solidFill>
                  <a:srgbClr val="0070C0"/>
                </a:solidFill>
              </a:rPr>
              <a:t>not falling over a 24- hour period.</a:t>
            </a:r>
          </a:p>
          <a:p>
            <a:r>
              <a:rPr lang="en-US" dirty="0" smtClean="0">
                <a:solidFill>
                  <a:srgbClr val="0070C0"/>
                </a:solidFill>
              </a:rPr>
              <a:t>In patients with </a:t>
            </a:r>
            <a:r>
              <a:rPr lang="en-US" u="sng" dirty="0" smtClean="0">
                <a:solidFill>
                  <a:srgbClr val="0070C0"/>
                </a:solidFill>
              </a:rPr>
              <a:t>severe </a:t>
            </a:r>
            <a:r>
              <a:rPr lang="en-US" u="sng" dirty="0" err="1" smtClean="0">
                <a:solidFill>
                  <a:srgbClr val="0070C0"/>
                </a:solidFill>
              </a:rPr>
              <a:t>hypocalcemia</a:t>
            </a:r>
            <a:r>
              <a:rPr lang="en-US" dirty="0" smtClean="0">
                <a:solidFill>
                  <a:srgbClr val="0070C0"/>
                </a:solidFill>
              </a:rPr>
              <a:t>, </a:t>
            </a:r>
            <a:r>
              <a:rPr lang="en-US" u="sng" dirty="0" err="1" smtClean="0">
                <a:solidFill>
                  <a:srgbClr val="0070C0"/>
                </a:solidFill>
              </a:rPr>
              <a:t>teriparatide</a:t>
            </a:r>
            <a:r>
              <a:rPr lang="en-US" dirty="0" smtClean="0">
                <a:solidFill>
                  <a:srgbClr val="0070C0"/>
                </a:solidFill>
              </a:rPr>
              <a:t> administration has yielded encouraging preliminary results (elimination of symptoms and earlier hospital discharge), but more data are needed before it can be considered for clinical practice.</a:t>
            </a:r>
            <a:endParaRPr lang="en-US" dirty="0">
              <a:solidFill>
                <a:srgbClr val="0070C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smtClean="0">
                <a:solidFill>
                  <a:srgbClr val="0070C0"/>
                </a:solidFill>
              </a:rPr>
              <a:t>Persistent </a:t>
            </a:r>
            <a:r>
              <a:rPr lang="en-US" u="sng" dirty="0" err="1" smtClean="0">
                <a:solidFill>
                  <a:srgbClr val="0070C0"/>
                </a:solidFill>
              </a:rPr>
              <a:t>hypocalcemia</a:t>
            </a:r>
            <a:r>
              <a:rPr lang="en-US" u="sng" dirty="0" smtClean="0">
                <a:solidFill>
                  <a:srgbClr val="0070C0"/>
                </a:solidFill>
              </a:rPr>
              <a:t> </a:t>
            </a:r>
            <a:r>
              <a:rPr lang="en-US" dirty="0" smtClean="0">
                <a:solidFill>
                  <a:srgbClr val="0070C0"/>
                </a:solidFill>
              </a:rPr>
              <a:t>in the postoperative period should prompt measurement of serum </a:t>
            </a:r>
            <a:r>
              <a:rPr lang="en-US" u="sng" dirty="0" smtClean="0">
                <a:solidFill>
                  <a:srgbClr val="0070C0"/>
                </a:solidFill>
              </a:rPr>
              <a:t>magnesium</a:t>
            </a:r>
            <a:r>
              <a:rPr lang="en-US" dirty="0" smtClean="0">
                <a:solidFill>
                  <a:srgbClr val="0070C0"/>
                </a:solidFill>
              </a:rPr>
              <a:t> and possible magnesium repletion.</a:t>
            </a:r>
          </a:p>
          <a:p>
            <a:r>
              <a:rPr lang="en-US" dirty="0" smtClean="0">
                <a:solidFill>
                  <a:srgbClr val="0070C0"/>
                </a:solidFill>
              </a:rPr>
              <a:t>In addition to </a:t>
            </a:r>
            <a:r>
              <a:rPr lang="en-US" u="sng" dirty="0" smtClean="0">
                <a:solidFill>
                  <a:srgbClr val="0070C0"/>
                </a:solidFill>
              </a:rPr>
              <a:t>reduced serum calcium </a:t>
            </a:r>
            <a:r>
              <a:rPr lang="en-US" dirty="0" smtClean="0">
                <a:solidFill>
                  <a:srgbClr val="0070C0"/>
                </a:solidFill>
              </a:rPr>
              <a:t>levels, </a:t>
            </a:r>
            <a:r>
              <a:rPr lang="en-US" u="sng" dirty="0" smtClean="0">
                <a:solidFill>
                  <a:srgbClr val="0070C0"/>
                </a:solidFill>
              </a:rPr>
              <a:t>reduced serum phosphate </a:t>
            </a:r>
            <a:r>
              <a:rPr lang="en-US" dirty="0" smtClean="0">
                <a:solidFill>
                  <a:srgbClr val="0070C0"/>
                </a:solidFill>
              </a:rPr>
              <a:t>and </a:t>
            </a:r>
            <a:r>
              <a:rPr lang="en-US" u="sng" dirty="0" smtClean="0">
                <a:solidFill>
                  <a:srgbClr val="0070C0"/>
                </a:solidFill>
              </a:rPr>
              <a:t>increased</a:t>
            </a:r>
            <a:r>
              <a:rPr lang="en-US" dirty="0" smtClean="0">
                <a:solidFill>
                  <a:srgbClr val="0070C0"/>
                </a:solidFill>
              </a:rPr>
              <a:t> </a:t>
            </a:r>
            <a:r>
              <a:rPr lang="en-US" u="sng" dirty="0" smtClean="0">
                <a:solidFill>
                  <a:srgbClr val="0070C0"/>
                </a:solidFill>
              </a:rPr>
              <a:t>serum potassium </a:t>
            </a:r>
            <a:r>
              <a:rPr lang="en-US" dirty="0" smtClean="0">
                <a:solidFill>
                  <a:srgbClr val="0070C0"/>
                </a:solidFill>
              </a:rPr>
              <a:t>levels may be observed in hungry bone syndrome. </a:t>
            </a:r>
            <a:endParaRPr lang="en-US" dirty="0">
              <a:solidFill>
                <a:srgbClr val="0070C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If TSH was suppressed preoperatively,</a:t>
            </a:r>
          </a:p>
          <a:p>
            <a:pPr>
              <a:buNone/>
            </a:pPr>
            <a:r>
              <a:rPr lang="en-US" dirty="0" smtClean="0">
                <a:solidFill>
                  <a:srgbClr val="0070C0"/>
                </a:solidFill>
              </a:rPr>
              <a:t>   </a:t>
            </a:r>
            <a:r>
              <a:rPr lang="en-US" u="sng" dirty="0" smtClean="0">
                <a:solidFill>
                  <a:srgbClr val="0070C0"/>
                </a:solidFill>
              </a:rPr>
              <a:t>free T4 and TSH </a:t>
            </a:r>
            <a:r>
              <a:rPr lang="en-US" dirty="0" smtClean="0">
                <a:solidFill>
                  <a:srgbClr val="0070C0"/>
                </a:solidFill>
              </a:rPr>
              <a:t>should be measured </a:t>
            </a:r>
            <a:r>
              <a:rPr lang="en-US" u="sng" dirty="0" smtClean="0">
                <a:solidFill>
                  <a:srgbClr val="0070C0"/>
                </a:solidFill>
              </a:rPr>
              <a:t>6–8</a:t>
            </a:r>
            <a:r>
              <a:rPr lang="en-US" dirty="0" smtClean="0">
                <a:solidFill>
                  <a:srgbClr val="0070C0"/>
                </a:solidFill>
              </a:rPr>
              <a:t> </a:t>
            </a:r>
            <a:r>
              <a:rPr lang="en-US" u="sng" dirty="0" smtClean="0">
                <a:solidFill>
                  <a:srgbClr val="0070C0"/>
                </a:solidFill>
              </a:rPr>
              <a:t>weeks</a:t>
            </a:r>
            <a:r>
              <a:rPr lang="en-US" dirty="0" smtClean="0">
                <a:solidFill>
                  <a:srgbClr val="0070C0"/>
                </a:solidFill>
              </a:rPr>
              <a:t> </a:t>
            </a:r>
            <a:r>
              <a:rPr lang="en-US" dirty="0" err="1" smtClean="0">
                <a:solidFill>
                  <a:srgbClr val="0070C0"/>
                </a:solidFill>
              </a:rPr>
              <a:t>postoperatively,since</a:t>
            </a:r>
            <a:r>
              <a:rPr lang="en-US" dirty="0" smtClean="0">
                <a:solidFill>
                  <a:srgbClr val="0070C0"/>
                </a:solidFill>
              </a:rPr>
              <a:t> recovery of the pituitary–thyroid axis is occasionally delayed. The appropriate dosing of L-</a:t>
            </a:r>
            <a:r>
              <a:rPr lang="en-US" dirty="0" err="1" smtClean="0">
                <a:solidFill>
                  <a:srgbClr val="0070C0"/>
                </a:solidFill>
              </a:rPr>
              <a:t>thyroxine</a:t>
            </a:r>
            <a:r>
              <a:rPr lang="en-US" dirty="0" smtClean="0">
                <a:solidFill>
                  <a:srgbClr val="0070C0"/>
                </a:solidFill>
              </a:rPr>
              <a:t> will vary with patient </a:t>
            </a:r>
            <a:r>
              <a:rPr lang="en-US" u="sng" dirty="0" smtClean="0">
                <a:solidFill>
                  <a:srgbClr val="0070C0"/>
                </a:solidFill>
              </a:rPr>
              <a:t>body mass index </a:t>
            </a:r>
            <a:r>
              <a:rPr lang="en-US" dirty="0" smtClean="0">
                <a:solidFill>
                  <a:srgbClr val="0070C0"/>
                </a:solidFill>
              </a:rPr>
              <a:t>,and the percentage of </a:t>
            </a:r>
            <a:r>
              <a:rPr lang="en-US" dirty="0" err="1" smtClean="0">
                <a:solidFill>
                  <a:srgbClr val="0070C0"/>
                </a:solidFill>
              </a:rPr>
              <a:t>levothyroxine</a:t>
            </a:r>
            <a:r>
              <a:rPr lang="en-US" dirty="0" smtClean="0">
                <a:solidFill>
                  <a:srgbClr val="0070C0"/>
                </a:solidFill>
              </a:rPr>
              <a:t> </a:t>
            </a:r>
            <a:r>
              <a:rPr lang="en-US" u="sng" dirty="0" smtClean="0">
                <a:solidFill>
                  <a:srgbClr val="0070C0"/>
                </a:solidFill>
              </a:rPr>
              <a:t>absorbed from the gut.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32</a:t>
            </a:r>
          </a:p>
          <a:p>
            <a:r>
              <a:rPr lang="en-US" dirty="0" smtClean="0">
                <a:solidFill>
                  <a:srgbClr val="0070C0"/>
                </a:solidFill>
              </a:rPr>
              <a:t>Communication among different members of the multidisciplinary team is essential, particularly during transitions of care in the pre- and postoperative settings.</a:t>
            </a:r>
          </a:p>
          <a:p>
            <a:pPr>
              <a:buNone/>
            </a:pPr>
            <a:r>
              <a:rPr lang="en-US" sz="2400" dirty="0" smtClean="0">
                <a:solidFill>
                  <a:srgbClr val="FF0000"/>
                </a:solidFill>
              </a:rPr>
              <a:t>   Strong recommendation, low-quality evidence.</a:t>
            </a:r>
            <a:endParaRPr lang="en-US" sz="2400"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nodule in </a:t>
            </a:r>
            <a:r>
              <a:rPr lang="en-US" dirty="0" err="1" smtClean="0"/>
              <a:t>gd</a:t>
            </a:r>
            <a:r>
              <a:rPr lang="en-US" dirty="0" smtClean="0"/>
              <a:t>:</a:t>
            </a:r>
            <a:endParaRPr lang="en-US" dirty="0"/>
          </a:p>
        </p:txBody>
      </p:sp>
      <p:sp>
        <p:nvSpPr>
          <p:cNvPr id="3" name="Content Placeholder 2"/>
          <p:cNvSpPr>
            <a:spLocks noGrp="1"/>
          </p:cNvSpPr>
          <p:nvPr>
            <p:ph idx="1"/>
          </p:nvPr>
        </p:nvSpPr>
        <p:spPr/>
        <p:txBody>
          <a:bodyPr/>
          <a:lstStyle/>
          <a:p>
            <a:r>
              <a:rPr lang="en-US" dirty="0" smtClean="0"/>
              <a:t>If the </a:t>
            </a:r>
            <a:r>
              <a:rPr lang="en-US" dirty="0" err="1" smtClean="0"/>
              <a:t>cytopathology</a:t>
            </a:r>
            <a:r>
              <a:rPr lang="en-US" dirty="0" smtClean="0"/>
              <a:t> is suspicious or diagnostic of malignancy, surgery is advised after normalization of thyroid function with ATDs.</a:t>
            </a:r>
          </a:p>
          <a:p>
            <a:r>
              <a:rPr lang="en-US" dirty="0" smtClean="0">
                <a:solidFill>
                  <a:srgbClr val="0070C0"/>
                </a:solidFill>
              </a:rPr>
              <a:t>Surgery should also be considered for indeterminate cytology.</a:t>
            </a:r>
            <a:endParaRPr lang="en-US"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RECOMMENDATION 1</a:t>
            </a:r>
          </a:p>
          <a:p>
            <a:r>
              <a:rPr lang="en-US" dirty="0" smtClean="0">
                <a:solidFill>
                  <a:srgbClr val="0070C0"/>
                </a:solidFill>
              </a:rPr>
              <a:t>The etiology of </a:t>
            </a:r>
            <a:r>
              <a:rPr lang="en-US" dirty="0" err="1" smtClean="0">
                <a:solidFill>
                  <a:srgbClr val="0070C0"/>
                </a:solidFill>
              </a:rPr>
              <a:t>thyrotoxicosis</a:t>
            </a:r>
            <a:r>
              <a:rPr lang="en-US" dirty="0" smtClean="0">
                <a:solidFill>
                  <a:srgbClr val="0070C0"/>
                </a:solidFill>
              </a:rPr>
              <a:t> should be determined. If the diagnosis is not apparent based on the </a:t>
            </a:r>
            <a:r>
              <a:rPr lang="en-US" u="sng" dirty="0" smtClean="0">
                <a:solidFill>
                  <a:srgbClr val="0070C0"/>
                </a:solidFill>
              </a:rPr>
              <a:t>clinical presentation and initial biochemical evaluation, </a:t>
            </a:r>
            <a:r>
              <a:rPr lang="en-US" dirty="0" smtClean="0">
                <a:solidFill>
                  <a:srgbClr val="0070C0"/>
                </a:solidFill>
              </a:rPr>
              <a:t>diagnostic testing is indicated and can include, depending on available expertise and resources</a:t>
            </a:r>
          </a:p>
          <a:p>
            <a:pPr>
              <a:buNone/>
            </a:pPr>
            <a:r>
              <a:rPr lang="en-US" dirty="0" smtClean="0">
                <a:solidFill>
                  <a:srgbClr val="0070C0"/>
                </a:solidFill>
              </a:rPr>
              <a:t>   (1) measurement of </a:t>
            </a:r>
            <a:r>
              <a:rPr lang="en-US" dirty="0" err="1" smtClean="0">
                <a:solidFill>
                  <a:srgbClr val="0070C0"/>
                </a:solidFill>
              </a:rPr>
              <a:t>TRAb</a:t>
            </a:r>
            <a:endParaRPr lang="en-US" dirty="0" smtClean="0">
              <a:solidFill>
                <a:srgbClr val="0070C0"/>
              </a:solidFill>
            </a:endParaRPr>
          </a:p>
          <a:p>
            <a:pPr>
              <a:buNone/>
            </a:pPr>
            <a:r>
              <a:rPr lang="en-US" dirty="0" smtClean="0">
                <a:solidFill>
                  <a:srgbClr val="0070C0"/>
                </a:solidFill>
              </a:rPr>
              <a:t>   (2) determination of the radioactive iodine uptake (RAIU)</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Is there a role for </a:t>
            </a:r>
            <a:r>
              <a:rPr lang="en-US" u="sng" dirty="0" smtClean="0">
                <a:solidFill>
                  <a:srgbClr val="0070C0"/>
                </a:solidFill>
              </a:rPr>
              <a:t>iodine</a:t>
            </a:r>
            <a:r>
              <a:rPr lang="en-US" dirty="0" smtClean="0">
                <a:solidFill>
                  <a:srgbClr val="0070C0"/>
                </a:solidFill>
              </a:rPr>
              <a:t> as </a:t>
            </a:r>
            <a:r>
              <a:rPr lang="en-US" u="sng" dirty="0" smtClean="0">
                <a:solidFill>
                  <a:srgbClr val="0070C0"/>
                </a:solidFill>
              </a:rPr>
              <a:t>primary therapy</a:t>
            </a:r>
          </a:p>
          <a:p>
            <a:pPr>
              <a:buNone/>
            </a:pPr>
            <a:r>
              <a:rPr lang="en-US" dirty="0" smtClean="0">
                <a:solidFill>
                  <a:srgbClr val="0070C0"/>
                </a:solidFill>
              </a:rPr>
              <a:t>             in the treatment of GD?</a:t>
            </a:r>
          </a:p>
          <a:p>
            <a:r>
              <a:rPr lang="en-US" dirty="0" smtClean="0">
                <a:solidFill>
                  <a:srgbClr val="0070C0"/>
                </a:solidFill>
              </a:rPr>
              <a:t>Recent studies have suggested a potential role for iodine in patients who have had</a:t>
            </a:r>
          </a:p>
          <a:p>
            <a:pPr>
              <a:buNone/>
            </a:pPr>
            <a:r>
              <a:rPr lang="en-US" dirty="0" smtClean="0">
                <a:solidFill>
                  <a:srgbClr val="0070C0"/>
                </a:solidFill>
              </a:rPr>
              <a:t>   </a:t>
            </a:r>
            <a:r>
              <a:rPr lang="en-US" u="sng" dirty="0" smtClean="0">
                <a:solidFill>
                  <a:srgbClr val="0070C0"/>
                </a:solidFill>
              </a:rPr>
              <a:t>adverse reactions to ATD </a:t>
            </a:r>
            <a:r>
              <a:rPr lang="en-US" dirty="0" smtClean="0">
                <a:solidFill>
                  <a:srgbClr val="0070C0"/>
                </a:solidFill>
              </a:rPr>
              <a:t>and who also have a </a:t>
            </a:r>
            <a:r>
              <a:rPr lang="en-US" u="sng" dirty="0" smtClean="0">
                <a:solidFill>
                  <a:srgbClr val="0070C0"/>
                </a:solidFill>
              </a:rPr>
              <a:t>contraindication</a:t>
            </a:r>
            <a:r>
              <a:rPr lang="en-US" dirty="0" smtClean="0">
                <a:solidFill>
                  <a:srgbClr val="0070C0"/>
                </a:solidFill>
              </a:rPr>
              <a:t> or </a:t>
            </a:r>
            <a:r>
              <a:rPr lang="en-US" u="sng" dirty="0" smtClean="0">
                <a:solidFill>
                  <a:srgbClr val="0070C0"/>
                </a:solidFill>
              </a:rPr>
              <a:t>aversion to RAI or surgery </a:t>
            </a:r>
          </a:p>
          <a:p>
            <a:pPr>
              <a:buNone/>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rPr>
              <a:t>RECOMMENDATION 36</a:t>
            </a:r>
          </a:p>
          <a:p>
            <a:r>
              <a:rPr lang="en-US" dirty="0" smtClean="0">
                <a:solidFill>
                  <a:srgbClr val="0070C0"/>
                </a:solidFill>
              </a:rPr>
              <a:t>Potassium iodide may be of benefit in select patients with hyperthyroidism due to </a:t>
            </a:r>
            <a:r>
              <a:rPr lang="en-US" u="sng" dirty="0" smtClean="0">
                <a:solidFill>
                  <a:srgbClr val="0070C0"/>
                </a:solidFill>
              </a:rPr>
              <a:t>GD</a:t>
            </a:r>
            <a:r>
              <a:rPr lang="en-US" dirty="0" smtClean="0">
                <a:solidFill>
                  <a:srgbClr val="0070C0"/>
                </a:solidFill>
              </a:rPr>
              <a:t>, those who have </a:t>
            </a:r>
            <a:r>
              <a:rPr lang="en-US" u="sng" dirty="0" smtClean="0">
                <a:solidFill>
                  <a:srgbClr val="0070C0"/>
                </a:solidFill>
              </a:rPr>
              <a:t>adverse reactions to ATDs</a:t>
            </a:r>
            <a:r>
              <a:rPr lang="en-US" dirty="0" smtClean="0">
                <a:solidFill>
                  <a:srgbClr val="0070C0"/>
                </a:solidFill>
              </a:rPr>
              <a:t>, and those who have a </a:t>
            </a:r>
            <a:r>
              <a:rPr lang="en-US" u="sng" dirty="0" smtClean="0">
                <a:solidFill>
                  <a:srgbClr val="0070C0"/>
                </a:solidFill>
              </a:rPr>
              <a:t>contraindication </a:t>
            </a:r>
            <a:r>
              <a:rPr lang="en-US" dirty="0" smtClean="0">
                <a:solidFill>
                  <a:srgbClr val="0070C0"/>
                </a:solidFill>
              </a:rPr>
              <a:t>or </a:t>
            </a:r>
            <a:r>
              <a:rPr lang="en-US" u="sng" dirty="0" smtClean="0">
                <a:solidFill>
                  <a:srgbClr val="0070C0"/>
                </a:solidFill>
              </a:rPr>
              <a:t>aversion </a:t>
            </a:r>
            <a:r>
              <a:rPr lang="en-US" dirty="0" smtClean="0">
                <a:solidFill>
                  <a:srgbClr val="0070C0"/>
                </a:solidFill>
              </a:rPr>
              <a:t>to RAI therapy (or aversion to repeat RAI therapy) or surgery.</a:t>
            </a:r>
          </a:p>
          <a:p>
            <a:pPr>
              <a:buNone/>
            </a:pPr>
            <a:r>
              <a:rPr lang="en-US" dirty="0" smtClean="0">
                <a:solidFill>
                  <a:srgbClr val="0070C0"/>
                </a:solidFill>
              </a:rPr>
              <a:t>   Treatment may be </a:t>
            </a:r>
            <a:r>
              <a:rPr lang="en-US" u="sng" dirty="0" smtClean="0">
                <a:solidFill>
                  <a:srgbClr val="0070C0"/>
                </a:solidFill>
              </a:rPr>
              <a:t>more suitable</a:t>
            </a:r>
            <a:r>
              <a:rPr lang="en-US" dirty="0" smtClean="0">
                <a:solidFill>
                  <a:srgbClr val="0070C0"/>
                </a:solidFill>
              </a:rPr>
              <a:t> for patients with </a:t>
            </a:r>
            <a:r>
              <a:rPr lang="en-US" u="sng" dirty="0" smtClean="0">
                <a:solidFill>
                  <a:srgbClr val="0070C0"/>
                </a:solidFill>
              </a:rPr>
              <a:t>mild</a:t>
            </a:r>
            <a:r>
              <a:rPr lang="en-US" dirty="0" smtClean="0">
                <a:solidFill>
                  <a:srgbClr val="0070C0"/>
                </a:solidFill>
              </a:rPr>
              <a:t> </a:t>
            </a:r>
            <a:r>
              <a:rPr lang="en-US" u="sng" dirty="0" smtClean="0">
                <a:solidFill>
                  <a:srgbClr val="0070C0"/>
                </a:solidFill>
              </a:rPr>
              <a:t>hyperthyroidism</a:t>
            </a:r>
            <a:r>
              <a:rPr lang="en-US" dirty="0" smtClean="0">
                <a:solidFill>
                  <a:srgbClr val="0070C0"/>
                </a:solidFill>
              </a:rPr>
              <a:t> or a </a:t>
            </a:r>
            <a:r>
              <a:rPr lang="en-US" u="sng" dirty="0" smtClean="0">
                <a:solidFill>
                  <a:srgbClr val="0070C0"/>
                </a:solidFill>
              </a:rPr>
              <a:t>prior history of RAI </a:t>
            </a:r>
            <a:r>
              <a:rPr lang="en-US" dirty="0" smtClean="0">
                <a:solidFill>
                  <a:srgbClr val="0070C0"/>
                </a:solidFill>
              </a:rPr>
              <a:t>therapy.</a:t>
            </a:r>
          </a:p>
          <a:p>
            <a:pPr>
              <a:buNone/>
            </a:pPr>
            <a:r>
              <a:rPr lang="en-US" dirty="0" smtClean="0"/>
              <a:t>   </a:t>
            </a:r>
            <a:r>
              <a:rPr lang="en-US" sz="2000" dirty="0" smtClean="0">
                <a:solidFill>
                  <a:srgbClr val="FF0000"/>
                </a:solidFill>
              </a:rPr>
              <a:t>No recommendation; insufficient evidence to assess benefits or risks</a:t>
            </a:r>
            <a:endParaRPr lang="en-US" dirty="0" smtClean="0">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Overt hyperthyroidism in </a:t>
            </a:r>
            <a:r>
              <a:rPr lang="en-US" dirty="0" err="1" smtClean="0"/>
              <a:t>tmng</a:t>
            </a:r>
            <a:r>
              <a:rPr lang="en-US" dirty="0" smtClean="0"/>
              <a:t> or </a:t>
            </a:r>
            <a:r>
              <a:rPr lang="en-US" dirty="0" err="1" smtClean="0"/>
              <a:t>ta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In a large study of patients with </a:t>
            </a:r>
            <a:r>
              <a:rPr lang="en-US" u="sng" dirty="0" smtClean="0"/>
              <a:t>TMNG</a:t>
            </a:r>
            <a:r>
              <a:rPr lang="en-US" dirty="0" smtClean="0"/>
              <a:t> treated with </a:t>
            </a:r>
            <a:r>
              <a:rPr lang="en-US" u="sng" dirty="0" smtClean="0"/>
              <a:t>RAI</a:t>
            </a:r>
            <a:r>
              <a:rPr lang="en-US" dirty="0" smtClean="0"/>
              <a:t>, the prevalence of hypothyroidism was </a:t>
            </a:r>
            <a:r>
              <a:rPr lang="en-US" u="sng" dirty="0" smtClean="0"/>
              <a:t>3% at 1 year and 64% at 24 years.</a:t>
            </a:r>
            <a:r>
              <a:rPr lang="en-US" dirty="0" smtClean="0"/>
              <a:t> Hypothyroidism was </a:t>
            </a:r>
            <a:r>
              <a:rPr lang="en-US" u="sng" dirty="0" smtClean="0"/>
              <a:t>more common </a:t>
            </a:r>
            <a:r>
              <a:rPr lang="en-US" dirty="0" smtClean="0"/>
              <a:t>among patients </a:t>
            </a:r>
            <a:r>
              <a:rPr lang="en-US" u="sng" dirty="0" smtClean="0"/>
              <a:t>under 50 </a:t>
            </a:r>
            <a:r>
              <a:rPr lang="en-US" dirty="0" smtClean="0"/>
              <a:t>years of age, compared with those over 70 years.</a:t>
            </a:r>
          </a:p>
          <a:p>
            <a:r>
              <a:rPr lang="en-US" dirty="0" smtClean="0">
                <a:solidFill>
                  <a:srgbClr val="0070C0"/>
                </a:solidFill>
              </a:rPr>
              <a:t>In a more recent study, the prevalence of hypothyroidism was </a:t>
            </a:r>
            <a:r>
              <a:rPr lang="en-US" u="sng" dirty="0" smtClean="0">
                <a:solidFill>
                  <a:srgbClr val="0070C0"/>
                </a:solidFill>
              </a:rPr>
              <a:t>4% at 1 year and 16% at 5 years.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In a large retrospective series of patients with TMNG presenting with </a:t>
            </a:r>
            <a:r>
              <a:rPr lang="en-US" u="sng" dirty="0" smtClean="0">
                <a:solidFill>
                  <a:srgbClr val="0070C0"/>
                </a:solidFill>
              </a:rPr>
              <a:t>compressive</a:t>
            </a:r>
            <a:r>
              <a:rPr lang="en-US" dirty="0" smtClean="0">
                <a:solidFill>
                  <a:srgbClr val="0070C0"/>
                </a:solidFill>
              </a:rPr>
              <a:t> symptoms, </a:t>
            </a:r>
            <a:r>
              <a:rPr lang="en-US" u="sng" dirty="0" smtClean="0">
                <a:solidFill>
                  <a:srgbClr val="0070C0"/>
                </a:solidFill>
              </a:rPr>
              <a:t>all</a:t>
            </a:r>
            <a:r>
              <a:rPr lang="en-US" dirty="0" smtClean="0">
                <a:solidFill>
                  <a:srgbClr val="0070C0"/>
                </a:solidFill>
              </a:rPr>
              <a:t> patients undergoing total </a:t>
            </a:r>
            <a:r>
              <a:rPr lang="en-US" u="sng" dirty="0" err="1" smtClean="0">
                <a:solidFill>
                  <a:srgbClr val="0070C0"/>
                </a:solidFill>
              </a:rPr>
              <a:t>thyroidectomy</a:t>
            </a:r>
            <a:r>
              <a:rPr lang="en-US" dirty="0" smtClean="0">
                <a:solidFill>
                  <a:srgbClr val="0070C0"/>
                </a:solidFill>
              </a:rPr>
              <a:t> had resolution of these symptoms after treatment, whereas only </a:t>
            </a:r>
            <a:r>
              <a:rPr lang="en-US" u="sng" dirty="0" smtClean="0">
                <a:solidFill>
                  <a:srgbClr val="0070C0"/>
                </a:solidFill>
              </a:rPr>
              <a:t>46%</a:t>
            </a:r>
            <a:r>
              <a:rPr lang="en-US" dirty="0" smtClean="0">
                <a:solidFill>
                  <a:srgbClr val="0070C0"/>
                </a:solidFill>
              </a:rPr>
              <a:t> of patients undergoing </a:t>
            </a:r>
            <a:r>
              <a:rPr lang="en-US" u="sng" dirty="0" smtClean="0">
                <a:solidFill>
                  <a:srgbClr val="0070C0"/>
                </a:solidFill>
              </a:rPr>
              <a:t>RAI</a:t>
            </a:r>
            <a:r>
              <a:rPr lang="en-US" dirty="0" smtClean="0">
                <a:solidFill>
                  <a:srgbClr val="0070C0"/>
                </a:solidFill>
              </a:rPr>
              <a:t> had improvement in such </a:t>
            </a:r>
            <a:r>
              <a:rPr lang="en-US" dirty="0" err="1" smtClean="0">
                <a:solidFill>
                  <a:srgbClr val="0070C0"/>
                </a:solidFill>
              </a:rPr>
              <a:t>symptoms.This</a:t>
            </a:r>
            <a:r>
              <a:rPr lang="en-US" dirty="0" smtClean="0">
                <a:solidFill>
                  <a:srgbClr val="0070C0"/>
                </a:solidFill>
              </a:rPr>
              <a:t> outcome may be</a:t>
            </a:r>
          </a:p>
          <a:p>
            <a:pPr>
              <a:buNone/>
            </a:pPr>
            <a:r>
              <a:rPr lang="en-US" dirty="0" smtClean="0">
                <a:solidFill>
                  <a:srgbClr val="0070C0"/>
                </a:solidFill>
              </a:rPr>
              <a:t>   due in part to the fact that </a:t>
            </a:r>
            <a:r>
              <a:rPr lang="en-US" u="sng" dirty="0" smtClean="0">
                <a:solidFill>
                  <a:srgbClr val="0070C0"/>
                </a:solidFill>
              </a:rPr>
              <a:t>very large goiters </a:t>
            </a:r>
            <a:r>
              <a:rPr lang="en-US" dirty="0" smtClean="0">
                <a:solidFill>
                  <a:srgbClr val="0070C0"/>
                </a:solidFill>
              </a:rPr>
              <a:t>treated with </a:t>
            </a:r>
            <a:r>
              <a:rPr lang="en-US" u="sng" dirty="0" err="1" smtClean="0">
                <a:solidFill>
                  <a:srgbClr val="0070C0"/>
                </a:solidFill>
              </a:rPr>
              <a:t>highactivity</a:t>
            </a:r>
            <a:r>
              <a:rPr lang="en-US" u="sng" dirty="0" smtClean="0">
                <a:solidFill>
                  <a:srgbClr val="0070C0"/>
                </a:solidFill>
              </a:rPr>
              <a:t> RAI</a:t>
            </a:r>
            <a:r>
              <a:rPr lang="en-US" dirty="0" smtClean="0">
                <a:solidFill>
                  <a:srgbClr val="0070C0"/>
                </a:solidFill>
              </a:rPr>
              <a:t> only decrease in </a:t>
            </a:r>
            <a:r>
              <a:rPr lang="en-US" u="sng" dirty="0" smtClean="0">
                <a:solidFill>
                  <a:srgbClr val="0070C0"/>
                </a:solidFill>
              </a:rPr>
              <a:t>size</a:t>
            </a:r>
            <a:r>
              <a:rPr lang="en-US" dirty="0" smtClean="0">
                <a:solidFill>
                  <a:srgbClr val="0070C0"/>
                </a:solidFill>
              </a:rPr>
              <a:t> by </a:t>
            </a:r>
            <a:r>
              <a:rPr lang="en-US" u="sng" dirty="0" smtClean="0">
                <a:solidFill>
                  <a:srgbClr val="0070C0"/>
                </a:solidFill>
              </a:rPr>
              <a:t>30%–50% </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prevalence of </a:t>
            </a:r>
            <a:r>
              <a:rPr lang="en-US" u="sng" dirty="0" smtClean="0"/>
              <a:t>hypo</a:t>
            </a:r>
            <a:r>
              <a:rPr lang="en-US" dirty="0" smtClean="0"/>
              <a:t>thyroidism varies</a:t>
            </a:r>
          </a:p>
          <a:p>
            <a:pPr>
              <a:buNone/>
            </a:pPr>
            <a:r>
              <a:rPr lang="en-US" dirty="0" smtClean="0"/>
              <a:t>   from 2% to 3% following </a:t>
            </a:r>
            <a:r>
              <a:rPr lang="en-US" u="sng" dirty="0" err="1" smtClean="0"/>
              <a:t>lobectomy</a:t>
            </a:r>
            <a:r>
              <a:rPr lang="en-US" dirty="0" smtClean="0"/>
              <a:t> for </a:t>
            </a:r>
            <a:r>
              <a:rPr lang="en-US" u="sng" dirty="0" smtClean="0"/>
              <a:t>TA,</a:t>
            </a:r>
            <a:r>
              <a:rPr lang="en-US" dirty="0" smtClean="0"/>
              <a:t> </a:t>
            </a:r>
            <a:r>
              <a:rPr lang="en-US" dirty="0" smtClean="0">
                <a:solidFill>
                  <a:srgbClr val="0070C0"/>
                </a:solidFill>
              </a:rPr>
              <a:t>although rates of hypothyroidism after </a:t>
            </a:r>
            <a:r>
              <a:rPr lang="en-US" dirty="0" err="1" smtClean="0">
                <a:solidFill>
                  <a:srgbClr val="0070C0"/>
                </a:solidFill>
              </a:rPr>
              <a:t>lobectomy</a:t>
            </a:r>
            <a:r>
              <a:rPr lang="en-US" dirty="0" smtClean="0">
                <a:solidFill>
                  <a:srgbClr val="0070C0"/>
                </a:solidFill>
              </a:rPr>
              <a:t> for </a:t>
            </a:r>
            <a:r>
              <a:rPr lang="en-US" u="sng" dirty="0" smtClean="0">
                <a:solidFill>
                  <a:srgbClr val="0070C0"/>
                </a:solidFill>
              </a:rPr>
              <a:t>nontoxic nodules </a:t>
            </a:r>
            <a:r>
              <a:rPr lang="en-US" dirty="0" smtClean="0">
                <a:solidFill>
                  <a:srgbClr val="0070C0"/>
                </a:solidFill>
              </a:rPr>
              <a:t>have been reported to be as high as 20%.</a:t>
            </a:r>
            <a:endParaRPr lang="en-US" dirty="0">
              <a:solidFill>
                <a:srgbClr val="0070C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For patients with </a:t>
            </a:r>
            <a:r>
              <a:rPr lang="en-US" u="sng" dirty="0" smtClean="0">
                <a:solidFill>
                  <a:srgbClr val="0070C0"/>
                </a:solidFill>
              </a:rPr>
              <a:t>TA</a:t>
            </a:r>
            <a:r>
              <a:rPr lang="en-US" dirty="0" smtClean="0">
                <a:solidFill>
                  <a:srgbClr val="0070C0"/>
                </a:solidFill>
              </a:rPr>
              <a:t> who receive </a:t>
            </a:r>
            <a:r>
              <a:rPr lang="en-US" u="sng" dirty="0" smtClean="0">
                <a:solidFill>
                  <a:srgbClr val="0070C0"/>
                </a:solidFill>
              </a:rPr>
              <a:t>RAI</a:t>
            </a:r>
            <a:r>
              <a:rPr lang="en-US" dirty="0" smtClean="0">
                <a:solidFill>
                  <a:srgbClr val="0070C0"/>
                </a:solidFill>
              </a:rPr>
              <a:t> therapy there is a </a:t>
            </a:r>
            <a:r>
              <a:rPr lang="en-US" u="sng" dirty="0" smtClean="0">
                <a:solidFill>
                  <a:srgbClr val="0070C0"/>
                </a:solidFill>
              </a:rPr>
              <a:t>6%–18% </a:t>
            </a:r>
            <a:r>
              <a:rPr lang="en-US" dirty="0" smtClean="0">
                <a:solidFill>
                  <a:srgbClr val="0070C0"/>
                </a:solidFill>
              </a:rPr>
              <a:t>risk of </a:t>
            </a:r>
            <a:r>
              <a:rPr lang="en-US" u="sng" dirty="0" smtClean="0">
                <a:solidFill>
                  <a:srgbClr val="0070C0"/>
                </a:solidFill>
              </a:rPr>
              <a:t>persistent</a:t>
            </a:r>
            <a:r>
              <a:rPr lang="en-US" dirty="0" smtClean="0">
                <a:solidFill>
                  <a:srgbClr val="0070C0"/>
                </a:solidFill>
              </a:rPr>
              <a:t> hyperthyroidism and a </a:t>
            </a:r>
            <a:r>
              <a:rPr lang="en-US" u="sng" dirty="0" smtClean="0">
                <a:solidFill>
                  <a:srgbClr val="0070C0"/>
                </a:solidFill>
              </a:rPr>
              <a:t>3%– 5.5</a:t>
            </a:r>
            <a:r>
              <a:rPr lang="en-US" dirty="0" smtClean="0">
                <a:solidFill>
                  <a:srgbClr val="0070C0"/>
                </a:solidFill>
              </a:rPr>
              <a:t>% risk of </a:t>
            </a:r>
            <a:r>
              <a:rPr lang="en-US" u="sng" dirty="0" smtClean="0">
                <a:solidFill>
                  <a:srgbClr val="0070C0"/>
                </a:solidFill>
              </a:rPr>
              <a:t>recurrent hyperthyroidism</a:t>
            </a:r>
            <a:r>
              <a:rPr lang="en-US" dirty="0" smtClean="0">
                <a:solidFill>
                  <a:srgbClr val="0070C0"/>
                </a:solidFill>
              </a:rPr>
              <a:t>. </a:t>
            </a:r>
          </a:p>
          <a:p>
            <a:pPr>
              <a:buNone/>
            </a:pPr>
            <a:r>
              <a:rPr lang="en-US" dirty="0" smtClean="0">
                <a:solidFill>
                  <a:srgbClr val="0070C0"/>
                </a:solidFill>
              </a:rPr>
              <a:t>   There is a </a:t>
            </a:r>
            <a:r>
              <a:rPr lang="en-US" u="sng" dirty="0" smtClean="0">
                <a:solidFill>
                  <a:srgbClr val="0070C0"/>
                </a:solidFill>
              </a:rPr>
              <a:t>75% response </a:t>
            </a:r>
            <a:r>
              <a:rPr lang="en-US" dirty="0" smtClean="0">
                <a:solidFill>
                  <a:srgbClr val="0070C0"/>
                </a:solidFill>
              </a:rPr>
              <a:t>rate by </a:t>
            </a:r>
            <a:r>
              <a:rPr lang="en-US" u="sng" dirty="0" smtClean="0">
                <a:solidFill>
                  <a:srgbClr val="0070C0"/>
                </a:solidFill>
              </a:rPr>
              <a:t>3 months </a:t>
            </a:r>
            <a:r>
              <a:rPr lang="en-US" dirty="0" smtClean="0">
                <a:solidFill>
                  <a:srgbClr val="0070C0"/>
                </a:solidFill>
              </a:rPr>
              <a:t>and </a:t>
            </a:r>
            <a:r>
              <a:rPr lang="en-US" u="sng" dirty="0" smtClean="0">
                <a:solidFill>
                  <a:srgbClr val="0070C0"/>
                </a:solidFill>
              </a:rPr>
              <a:t>89%</a:t>
            </a:r>
            <a:r>
              <a:rPr lang="en-US" dirty="0" smtClean="0">
                <a:solidFill>
                  <a:srgbClr val="0070C0"/>
                </a:solidFill>
              </a:rPr>
              <a:t> rate by </a:t>
            </a:r>
            <a:r>
              <a:rPr lang="en-US" u="sng" dirty="0" smtClean="0">
                <a:solidFill>
                  <a:srgbClr val="0070C0"/>
                </a:solidFill>
              </a:rPr>
              <a:t>1 year </a:t>
            </a:r>
            <a:r>
              <a:rPr lang="en-US" dirty="0" smtClean="0">
                <a:solidFill>
                  <a:srgbClr val="0070C0"/>
                </a:solidFill>
              </a:rPr>
              <a:t>following RAI therapy for TA.</a:t>
            </a:r>
          </a:p>
          <a:p>
            <a:pPr>
              <a:buNone/>
            </a:pPr>
            <a:r>
              <a:rPr lang="en-US" dirty="0" smtClean="0">
                <a:solidFill>
                  <a:srgbClr val="0070C0"/>
                </a:solidFill>
              </a:rPr>
              <a:t>   The prevalence of </a:t>
            </a:r>
            <a:r>
              <a:rPr lang="en-US" u="sng" dirty="0" smtClean="0">
                <a:solidFill>
                  <a:srgbClr val="0070C0"/>
                </a:solidFill>
              </a:rPr>
              <a:t>hypothyroidism</a:t>
            </a:r>
            <a:r>
              <a:rPr lang="en-US" dirty="0" smtClean="0">
                <a:solidFill>
                  <a:srgbClr val="0070C0"/>
                </a:solidFill>
              </a:rPr>
              <a:t> after RAI is progressive and hastened by the presence of </a:t>
            </a:r>
            <a:r>
              <a:rPr lang="en-US" u="sng" dirty="0" err="1" smtClean="0">
                <a:solidFill>
                  <a:srgbClr val="0070C0"/>
                </a:solidFill>
              </a:rPr>
              <a:t>antithyroid</a:t>
            </a:r>
            <a:r>
              <a:rPr lang="en-US" u="sng" dirty="0" smtClean="0">
                <a:solidFill>
                  <a:srgbClr val="0070C0"/>
                </a:solidFill>
              </a:rPr>
              <a:t> antibodies </a:t>
            </a:r>
            <a:r>
              <a:rPr lang="en-US" dirty="0" smtClean="0">
                <a:solidFill>
                  <a:srgbClr val="0070C0"/>
                </a:solidFill>
              </a:rPr>
              <a:t>or a </a:t>
            </a:r>
            <a:r>
              <a:rPr lang="en-US" u="sng" dirty="0" err="1" smtClean="0">
                <a:solidFill>
                  <a:srgbClr val="0070C0"/>
                </a:solidFill>
              </a:rPr>
              <a:t>nonsuppressed</a:t>
            </a:r>
            <a:r>
              <a:rPr lang="en-US" dirty="0" smtClean="0">
                <a:solidFill>
                  <a:srgbClr val="0070C0"/>
                </a:solidFill>
              </a:rPr>
              <a:t> TSH at the time of treatment.</a:t>
            </a:r>
            <a:endParaRPr lang="en-US" dirty="0">
              <a:solidFill>
                <a:srgbClr val="0070C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Overall, the success rate of </a:t>
            </a:r>
            <a:r>
              <a:rPr lang="en-US" u="sng" dirty="0" smtClean="0">
                <a:solidFill>
                  <a:srgbClr val="0070C0"/>
                </a:solidFill>
              </a:rPr>
              <a:t>RAI</a:t>
            </a:r>
          </a:p>
          <a:p>
            <a:pPr>
              <a:buNone/>
            </a:pPr>
            <a:r>
              <a:rPr lang="en-US" dirty="0" smtClean="0">
                <a:solidFill>
                  <a:srgbClr val="0070C0"/>
                </a:solidFill>
              </a:rPr>
              <a:t>   (definitive </a:t>
            </a:r>
            <a:r>
              <a:rPr lang="en-US" u="sng" dirty="0" smtClean="0">
                <a:solidFill>
                  <a:srgbClr val="0070C0"/>
                </a:solidFill>
              </a:rPr>
              <a:t>hypo</a:t>
            </a:r>
            <a:r>
              <a:rPr lang="en-US" dirty="0" smtClean="0">
                <a:solidFill>
                  <a:srgbClr val="0070C0"/>
                </a:solidFill>
              </a:rPr>
              <a:t>thyroidism or </a:t>
            </a:r>
            <a:r>
              <a:rPr lang="en-US" u="sng" dirty="0" err="1" smtClean="0">
                <a:solidFill>
                  <a:srgbClr val="0070C0"/>
                </a:solidFill>
              </a:rPr>
              <a:t>eu</a:t>
            </a:r>
            <a:r>
              <a:rPr lang="en-US" dirty="0" err="1" smtClean="0">
                <a:solidFill>
                  <a:srgbClr val="0070C0"/>
                </a:solidFill>
              </a:rPr>
              <a:t>thyroidism</a:t>
            </a:r>
            <a:r>
              <a:rPr lang="en-US" dirty="0" smtClean="0">
                <a:solidFill>
                  <a:srgbClr val="0070C0"/>
                </a:solidFill>
              </a:rPr>
              <a:t>) is high: </a:t>
            </a:r>
            <a:r>
              <a:rPr lang="en-US" u="sng" dirty="0" smtClean="0">
                <a:solidFill>
                  <a:srgbClr val="0070C0"/>
                </a:solidFill>
              </a:rPr>
              <a:t>93.7% in TA </a:t>
            </a:r>
            <a:r>
              <a:rPr lang="en-US" dirty="0" smtClean="0">
                <a:solidFill>
                  <a:srgbClr val="0070C0"/>
                </a:solidFill>
              </a:rPr>
              <a:t>and </a:t>
            </a:r>
            <a:r>
              <a:rPr lang="en-US" u="sng" dirty="0" smtClean="0">
                <a:solidFill>
                  <a:srgbClr val="0070C0"/>
                </a:solidFill>
              </a:rPr>
              <a:t>81.1% in TMNG </a:t>
            </a:r>
            <a:r>
              <a:rPr lang="en-US" dirty="0" smtClean="0">
                <a:solidFill>
                  <a:srgbClr val="0070C0"/>
                </a:solidFill>
              </a:rPr>
              <a:t>patients.</a:t>
            </a:r>
          </a:p>
          <a:p>
            <a:pPr>
              <a:buNone/>
            </a:pP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TMNG and TA are an </a:t>
            </a:r>
            <a:r>
              <a:rPr lang="en-US" u="sng" dirty="0" smtClean="0">
                <a:solidFill>
                  <a:srgbClr val="0070C0"/>
                </a:solidFill>
              </a:rPr>
              <a:t>uncommon</a:t>
            </a:r>
            <a:r>
              <a:rPr lang="en-US" dirty="0" smtClean="0">
                <a:solidFill>
                  <a:srgbClr val="0070C0"/>
                </a:solidFill>
              </a:rPr>
              <a:t> cause of hyperthyroidism in </a:t>
            </a:r>
            <a:r>
              <a:rPr lang="en-US" u="sng" dirty="0" smtClean="0">
                <a:solidFill>
                  <a:srgbClr val="0070C0"/>
                </a:solidFill>
              </a:rPr>
              <a:t>pregnancy</a:t>
            </a:r>
            <a:r>
              <a:rPr lang="en-US" dirty="0" smtClean="0">
                <a:solidFill>
                  <a:srgbClr val="0070C0"/>
                </a:solidFill>
              </a:rPr>
              <a:t> and there is a lack of studies in this setting. However,</a:t>
            </a:r>
          </a:p>
          <a:p>
            <a:pPr>
              <a:buNone/>
            </a:pPr>
            <a:r>
              <a:rPr lang="en-US" dirty="0" smtClean="0">
                <a:solidFill>
                  <a:srgbClr val="0070C0"/>
                </a:solidFill>
              </a:rPr>
              <a:t>   considering the theoretical risks associated with surgery or ATD therapy (has to be used throughout pregnancy and there is a</a:t>
            </a:r>
          </a:p>
          <a:p>
            <a:pPr>
              <a:buNone/>
            </a:pPr>
            <a:r>
              <a:rPr lang="en-US" dirty="0" smtClean="0">
                <a:solidFill>
                  <a:srgbClr val="0070C0"/>
                </a:solidFill>
              </a:rPr>
              <a:t>   tendency to </a:t>
            </a:r>
            <a:r>
              <a:rPr lang="en-US" dirty="0" err="1" smtClean="0">
                <a:solidFill>
                  <a:srgbClr val="0070C0"/>
                </a:solidFill>
              </a:rPr>
              <a:t>overtreat</a:t>
            </a:r>
            <a:r>
              <a:rPr lang="en-US" dirty="0" smtClean="0">
                <a:solidFill>
                  <a:srgbClr val="0070C0"/>
                </a:solidFill>
              </a:rPr>
              <a:t> the fetus), the optimal therapy might be definitive therapy with RAI or surgery in advance of a planned</a:t>
            </a:r>
          </a:p>
          <a:p>
            <a:pPr>
              <a:buNone/>
            </a:pPr>
            <a:r>
              <a:rPr lang="en-US" dirty="0" smtClean="0">
                <a:solidFill>
                  <a:srgbClr val="0070C0"/>
                </a:solidFill>
              </a:rPr>
              <a:t>   pregnancy.</a:t>
            </a:r>
            <a:endParaRPr lang="en-US" dirty="0">
              <a:solidFill>
                <a:srgbClr val="0070C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0070C0"/>
                </a:solidFill>
              </a:rPr>
              <a:t>Most experts prefer to avoid the use of RAI within 6 months of a pregnancy; it should be used with caution if at all.</a:t>
            </a:r>
          </a:p>
          <a:p>
            <a:r>
              <a:rPr lang="en-US" dirty="0" smtClean="0">
                <a:solidFill>
                  <a:srgbClr val="0070C0"/>
                </a:solidFill>
              </a:rPr>
              <a:t>The panel agreed that TMNG and TA with high nodular RAIU and widely suppressed RAIU in the </a:t>
            </a:r>
            <a:r>
              <a:rPr lang="en-US" dirty="0" err="1" smtClean="0">
                <a:solidFill>
                  <a:srgbClr val="0070C0"/>
                </a:solidFill>
              </a:rPr>
              <a:t>perinodular</a:t>
            </a:r>
            <a:r>
              <a:rPr lang="en-US" dirty="0" smtClean="0">
                <a:solidFill>
                  <a:srgbClr val="0070C0"/>
                </a:solidFill>
              </a:rPr>
              <a:t> thyroid tissue are especially suitable for RAI therapy. </a:t>
            </a:r>
            <a:r>
              <a:rPr lang="en-US" dirty="0" err="1" smtClean="0">
                <a:solidFill>
                  <a:srgbClr val="0070C0"/>
                </a:solidFill>
              </a:rPr>
              <a:t>However,there</a:t>
            </a:r>
            <a:r>
              <a:rPr lang="en-US" dirty="0" smtClean="0">
                <a:solidFill>
                  <a:srgbClr val="0070C0"/>
                </a:solidFill>
              </a:rPr>
              <a:t> are insufficient data to make a recommendation based on these findings.</a:t>
            </a:r>
          </a:p>
          <a:p>
            <a:pPr>
              <a:buNone/>
            </a:pPr>
            <a:endParaRPr lang="en-US" dirty="0">
              <a:solidFill>
                <a:srgbClr val="0070C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2178390"/>
            <a:ext cx="9144000" cy="3069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5228</TotalTime>
  <Words>8822</Words>
  <Application>Microsoft Office PowerPoint</Application>
  <PresentationFormat>On-screen Show (4:3)</PresentationFormat>
  <Paragraphs>467</Paragraphs>
  <Slides>186</Slides>
  <Notes>0</Notes>
  <HiddenSlides>0</HiddenSlides>
  <MMClips>0</MMClips>
  <ScaleCrop>false</ScaleCrop>
  <HeadingPairs>
    <vt:vector size="4" baseType="variant">
      <vt:variant>
        <vt:lpstr>Theme</vt:lpstr>
      </vt:variant>
      <vt:variant>
        <vt:i4>1</vt:i4>
      </vt:variant>
      <vt:variant>
        <vt:lpstr>Slide Titles</vt:lpstr>
      </vt:variant>
      <vt:variant>
        <vt:i4>186</vt:i4>
      </vt:variant>
    </vt:vector>
  </HeadingPairs>
  <TitlesOfParts>
    <vt:vector size="187"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Symptomatic management</vt:lpstr>
      <vt:lpstr>Slide 19</vt:lpstr>
      <vt:lpstr>Management in gd</vt:lpstr>
      <vt:lpstr>Slide 21</vt:lpstr>
      <vt:lpstr>Slide 22</vt:lpstr>
      <vt:lpstr>Slide 23</vt:lpstr>
      <vt:lpstr>Slide 24</vt:lpstr>
      <vt:lpstr>Slide 25</vt:lpstr>
      <vt:lpstr>Slide 26</vt:lpstr>
      <vt:lpstr>Slide 27</vt:lpstr>
      <vt:lpstr>Slide 28</vt:lpstr>
      <vt:lpstr>Slide 29</vt:lpstr>
      <vt:lpstr>Slide 30</vt:lpstr>
      <vt:lpstr>Rai therapy</vt:lpstr>
      <vt:lpstr>Slide 32</vt:lpstr>
      <vt:lpstr>Slide 33</vt:lpstr>
      <vt:lpstr>Slide 34</vt:lpstr>
      <vt:lpstr>Slide 35</vt:lpstr>
      <vt:lpstr>Slide 36</vt:lpstr>
      <vt:lpstr>Slide 37</vt:lpstr>
      <vt:lpstr>Slide 38</vt:lpstr>
      <vt:lpstr>Rai in treatment of gd</vt:lpstr>
      <vt:lpstr>Slide 40</vt:lpstr>
      <vt:lpstr>Slide 41</vt:lpstr>
      <vt:lpstr>Slide 42</vt:lpstr>
      <vt:lpstr>Slide 43</vt:lpstr>
      <vt:lpstr>Slide 44</vt:lpstr>
      <vt:lpstr>Atd in treatment of gd</vt:lpstr>
      <vt:lpstr>Slide 46</vt:lpstr>
      <vt:lpstr>Slide 47</vt:lpstr>
      <vt:lpstr>Slide 48</vt:lpstr>
      <vt:lpstr>Slide 49</vt:lpstr>
      <vt:lpstr>Slide 50</vt:lpstr>
      <vt:lpstr>ADVERSE EFFECTS OF ATDS</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Thyroidectomy in gd:</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Thyroid nodule in gd:</vt:lpstr>
      <vt:lpstr>Slide 90</vt:lpstr>
      <vt:lpstr>Slide 91</vt:lpstr>
      <vt:lpstr>Overt hyperthyroidism in tmng or ta:</vt:lpstr>
      <vt:lpstr>Slide 93</vt:lpstr>
      <vt:lpstr>Slide 94</vt:lpstr>
      <vt:lpstr>Slide 95</vt:lpstr>
      <vt:lpstr>Slide 96</vt:lpstr>
      <vt:lpstr>Slide 97</vt:lpstr>
      <vt:lpstr>Slide 98</vt:lpstr>
      <vt:lpstr>Slide 99</vt:lpstr>
      <vt:lpstr>Slide 100</vt:lpstr>
      <vt:lpstr>Slide 101</vt:lpstr>
      <vt:lpstr>Slide 102</vt:lpstr>
      <vt:lpstr>Ria in ta or tmng:</vt:lpstr>
      <vt:lpstr>Slide 104</vt:lpstr>
      <vt:lpstr>Slide 105</vt:lpstr>
      <vt:lpstr>Slide 106</vt:lpstr>
      <vt:lpstr>Slide 107</vt:lpstr>
      <vt:lpstr>Slide 108</vt:lpstr>
      <vt:lpstr>Slide 109</vt:lpstr>
      <vt:lpstr>Slide 110</vt:lpstr>
      <vt:lpstr>Surgery in ta or tmng: </vt:lpstr>
      <vt:lpstr>Slide 112</vt:lpstr>
      <vt:lpstr>Slide 113</vt:lpstr>
      <vt:lpstr>Slide 114</vt:lpstr>
      <vt:lpstr>Slide 115</vt:lpstr>
      <vt:lpstr>Slide 116</vt:lpstr>
      <vt:lpstr>Atd IN TA OR TMNG:</vt:lpstr>
      <vt:lpstr>Slide 118</vt:lpstr>
      <vt:lpstr>Slide 119</vt:lpstr>
      <vt:lpstr>Slide 120</vt:lpstr>
      <vt:lpstr>Slide 121</vt:lpstr>
      <vt:lpstr>Slide 122</vt:lpstr>
      <vt:lpstr>Slide 123</vt:lpstr>
      <vt:lpstr>Slide 124</vt:lpstr>
      <vt:lpstr>Slide 125</vt:lpstr>
      <vt:lpstr>Slide 126</vt:lpstr>
      <vt:lpstr>Subclinical hyperthyroidism:</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Hyperthyroidism in pregnancy:</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Graves orbitopathy:</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Marjan</dc:creator>
  <cp:lastModifiedBy>Marjan</cp:lastModifiedBy>
  <cp:revision>494</cp:revision>
  <dcterms:created xsi:type="dcterms:W3CDTF">2016-10-21T05:50:22Z</dcterms:created>
  <dcterms:modified xsi:type="dcterms:W3CDTF">2016-11-09T20:09:22Z</dcterms:modified>
</cp:coreProperties>
</file>