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69"/>
  </p:notesMasterIdLst>
  <p:sldIdLst>
    <p:sldId id="689" r:id="rId3"/>
    <p:sldId id="360" r:id="rId4"/>
    <p:sldId id="361" r:id="rId5"/>
    <p:sldId id="810" r:id="rId6"/>
    <p:sldId id="956" r:id="rId7"/>
    <p:sldId id="957" r:id="rId8"/>
    <p:sldId id="958" r:id="rId9"/>
    <p:sldId id="982" r:id="rId10"/>
    <p:sldId id="979" r:id="rId11"/>
    <p:sldId id="983" r:id="rId12"/>
    <p:sldId id="366" r:id="rId13"/>
    <p:sldId id="980" r:id="rId14"/>
    <p:sldId id="368" r:id="rId15"/>
    <p:sldId id="370" r:id="rId16"/>
    <p:sldId id="371" r:id="rId17"/>
    <p:sldId id="984" r:id="rId18"/>
    <p:sldId id="994" r:id="rId19"/>
    <p:sldId id="374" r:id="rId20"/>
    <p:sldId id="985" r:id="rId21"/>
    <p:sldId id="993" r:id="rId22"/>
    <p:sldId id="996" r:id="rId23"/>
    <p:sldId id="883" r:id="rId24"/>
    <p:sldId id="885" r:id="rId25"/>
    <p:sldId id="841" r:id="rId26"/>
    <p:sldId id="1001" r:id="rId27"/>
    <p:sldId id="977" r:id="rId28"/>
    <p:sldId id="978" r:id="rId29"/>
    <p:sldId id="986" r:id="rId30"/>
    <p:sldId id="987" r:id="rId31"/>
    <p:sldId id="988" r:id="rId32"/>
    <p:sldId id="991" r:id="rId33"/>
    <p:sldId id="989" r:id="rId34"/>
    <p:sldId id="990" r:id="rId35"/>
    <p:sldId id="992" r:id="rId36"/>
    <p:sldId id="1002" r:id="rId37"/>
    <p:sldId id="966" r:id="rId38"/>
    <p:sldId id="961" r:id="rId39"/>
    <p:sldId id="972" r:id="rId40"/>
    <p:sldId id="997" r:id="rId41"/>
    <p:sldId id="965" r:id="rId42"/>
    <p:sldId id="969" r:id="rId43"/>
    <p:sldId id="970" r:id="rId44"/>
    <p:sldId id="971" r:id="rId45"/>
    <p:sldId id="975" r:id="rId46"/>
    <p:sldId id="968" r:id="rId47"/>
    <p:sldId id="995" r:id="rId48"/>
    <p:sldId id="937" r:id="rId49"/>
    <p:sldId id="938" r:id="rId50"/>
    <p:sldId id="940" r:id="rId51"/>
    <p:sldId id="941" r:id="rId52"/>
    <p:sldId id="998" r:id="rId53"/>
    <p:sldId id="960" r:id="rId54"/>
    <p:sldId id="967" r:id="rId55"/>
    <p:sldId id="717" r:id="rId56"/>
    <p:sldId id="964" r:id="rId57"/>
    <p:sldId id="963" r:id="rId58"/>
    <p:sldId id="973" r:id="rId59"/>
    <p:sldId id="974" r:id="rId60"/>
    <p:sldId id="1003" r:id="rId61"/>
    <p:sldId id="899" r:id="rId62"/>
    <p:sldId id="976" r:id="rId63"/>
    <p:sldId id="999" r:id="rId64"/>
    <p:sldId id="1000" r:id="rId65"/>
    <p:sldId id="1004" r:id="rId66"/>
    <p:sldId id="946" r:id="rId67"/>
    <p:sldId id="760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3" autoAdjust="0"/>
    <p:restoredTop sz="94967" autoAdjust="0"/>
  </p:normalViewPr>
  <p:slideViewPr>
    <p:cSldViewPr snapToGrid="0">
      <p:cViewPr varScale="1">
        <p:scale>
          <a:sx n="47" d="100"/>
          <a:sy n="47" d="100"/>
        </p:scale>
        <p:origin x="74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A26AD-1C43-425B-8327-7CEC3A082536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9B593-F3B7-497A-83FE-3DE8C07EF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24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45F52-B5DB-443C-B7BF-2CDE1592A1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18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030D-7C27-40F2-8834-1C038AF949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835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60693-13C8-4745-A482-B7132F6429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919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CD213-93B6-4014-91B0-BE985C6AE85C}" type="datetime1">
              <a:rPr lang="en-US" smtClean="0"/>
              <a:pPr/>
              <a:t>7/11/2022</a:t>
            </a:fld>
            <a:endParaRPr lang="en-US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4302-6D73-4081-AF7E-E29A1A119C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74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58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59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C780C-C666-4071-B925-B55ACAD997DD}" type="datetime1">
              <a:rPr lang="en-US" smtClean="0"/>
              <a:pPr/>
              <a:t>7/11/2022</a:t>
            </a:fld>
            <a:endParaRPr lang="en-US"/>
          </a:p>
        </p:txBody>
      </p:sp>
      <p:sp>
        <p:nvSpPr>
          <p:cNvPr id="10485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5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4302-6D73-4081-AF7E-E29A1A119C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1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8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779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8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2AEA-414D-4C13-B6F8-A735F1446A8B}" type="datetime1">
              <a:rPr lang="en-US" smtClean="0"/>
              <a:pPr/>
              <a:t>7/11/2022</a:t>
            </a:fld>
            <a:endParaRPr lang="en-US"/>
          </a:p>
        </p:txBody>
      </p:sp>
      <p:sp>
        <p:nvSpPr>
          <p:cNvPr id="104878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8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4302-6D73-4081-AF7E-E29A1A119C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18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750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51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5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D0217-13D9-4A88-86EA-B058033CB2AC}" type="datetime1">
              <a:rPr lang="en-US" smtClean="0"/>
              <a:pPr/>
              <a:t>7/11/2022</a:t>
            </a:fld>
            <a:endParaRPr lang="en-US"/>
          </a:p>
        </p:txBody>
      </p:sp>
      <p:sp>
        <p:nvSpPr>
          <p:cNvPr id="104875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5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4302-6D73-4081-AF7E-E29A1A119C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8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756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57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5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59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60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372A-4480-4D30-B1D3-45D9FE7C9DFA}" type="datetime1">
              <a:rPr lang="en-US" smtClean="0"/>
              <a:pPr/>
              <a:t>7/11/2022</a:t>
            </a:fld>
            <a:endParaRPr lang="en-US"/>
          </a:p>
        </p:txBody>
      </p:sp>
      <p:sp>
        <p:nvSpPr>
          <p:cNvPr id="104876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62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4302-6D73-4081-AF7E-E29A1A119C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61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76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A3596-6587-4F02-B46D-97AF171A437C}" type="datetime1">
              <a:rPr lang="en-US" smtClean="0"/>
              <a:pPr/>
              <a:t>7/11/2022</a:t>
            </a:fld>
            <a:endParaRPr lang="en-US"/>
          </a:p>
        </p:txBody>
      </p:sp>
      <p:sp>
        <p:nvSpPr>
          <p:cNvPr id="104876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6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4302-6D73-4081-AF7E-E29A1A119C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23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CF4A-2F3D-4D5A-BA40-6C5EAA6EACB7}" type="datetime1">
              <a:rPr lang="en-US" smtClean="0"/>
              <a:pPr/>
              <a:t>7/11/2022</a:t>
            </a:fld>
            <a:endParaRPr lang="en-US"/>
          </a:p>
        </p:txBody>
      </p:sp>
      <p:sp>
        <p:nvSpPr>
          <p:cNvPr id="104874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4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4302-6D73-4081-AF7E-E29A1A119C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20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8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789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90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9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454E-74C4-465D-9A46-3B14FC781D35}" type="datetime1">
              <a:rPr lang="en-US" smtClean="0"/>
              <a:pPr/>
              <a:t>7/11/2022</a:t>
            </a:fld>
            <a:endParaRPr lang="en-US"/>
          </a:p>
        </p:txBody>
      </p:sp>
      <p:sp>
        <p:nvSpPr>
          <p:cNvPr id="104879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9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4302-6D73-4081-AF7E-E29A1A119C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60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>
              <a:defRPr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>
              <a:defRPr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>
              <a:defRPr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>
              <a:defRPr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4A93-1179-4075-A94A-E88C2648D3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083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77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4877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7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F8DD-80D5-42A2-BB30-0B0B55871FA9}" type="datetime1">
              <a:rPr lang="en-US" smtClean="0"/>
              <a:pPr/>
              <a:t>7/11/2022</a:t>
            </a:fld>
            <a:endParaRPr lang="en-US"/>
          </a:p>
        </p:txBody>
      </p:sp>
      <p:sp>
        <p:nvSpPr>
          <p:cNvPr id="104877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7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4302-6D73-4081-AF7E-E29A1A119C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30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784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8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C23D6-C166-4137-9896-23DA70AA39F5}" type="datetime1">
              <a:rPr lang="en-US" smtClean="0"/>
              <a:pPr/>
              <a:t>7/11/2022</a:t>
            </a:fld>
            <a:endParaRPr lang="en-US"/>
          </a:p>
        </p:txBody>
      </p:sp>
      <p:sp>
        <p:nvSpPr>
          <p:cNvPr id="104878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8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4302-6D73-4081-AF7E-E29A1A119C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97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7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76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6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EB1C0-6C5A-4D9D-BE5B-76648986C53C}" type="datetime1">
              <a:rPr lang="en-US" smtClean="0"/>
              <a:pPr/>
              <a:t>7/11/2022</a:t>
            </a:fld>
            <a:endParaRPr lang="en-US"/>
          </a:p>
        </p:txBody>
      </p:sp>
      <p:sp>
        <p:nvSpPr>
          <p:cNvPr id="104877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7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4302-6D73-4081-AF7E-E29A1A119C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71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7E7E-C336-4BAE-81C6-018C1D2202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33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60D-DD6A-4AB8-87F0-5AB83A0F2D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615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379C5-3BF6-4798-AFDC-9A94792F13A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989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B808C-AD4E-4B91-929D-A1C1FA0AF4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532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DF01-FF32-4632-897A-AC9DA504100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097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F73EC-6407-4C9E-81A7-647DAC2E1B6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06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BD852-F2CA-4FCF-BC4B-9EED2F1F643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717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58509-B165-4712-931A-C5EAB4E3DA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38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Times New Roman" charset="0"/>
          <a:ea typeface="Times New Roman" charset="0"/>
          <a:cs typeface="Times New Roman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imes New Roman" charset="0"/>
          <a:ea typeface="Times New Roman" charset="0"/>
          <a:cs typeface="Times New Roman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imes New Roman" charset="0"/>
          <a:ea typeface="Times New Roman" charset="0"/>
          <a:cs typeface="Times New Roman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imes New Roman" charset="0"/>
          <a:ea typeface="Times New Roman" charset="0"/>
          <a:cs typeface="Times New Roman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imes New Roman" charset="0"/>
          <a:ea typeface="Times New Roman" charset="0"/>
          <a:cs typeface="Times New Roman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imes New Roman" charset="0"/>
          <a:ea typeface="Times New Roman" charset="0"/>
          <a:cs typeface="Times New Roma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BBDD3-D06F-45A7-BF7C-53B1A435E85A}" type="datetime1">
              <a:rPr lang="en-US" smtClean="0"/>
              <a:pPr/>
              <a:t>7/11/2022</a:t>
            </a:fld>
            <a:endParaRPr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E4302-6D73-4081-AF7E-E29A1A119C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79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3.wmf"/><Relationship Id="rId10" Type="http://schemas.openxmlformats.org/officeDocument/2006/relationships/image" Target="../media/image19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Title 1"/>
          <p:cNvSpPr>
            <a:spLocks noGrp="1"/>
          </p:cNvSpPr>
          <p:nvPr>
            <p:ph type="ctrTitle"/>
          </p:nvPr>
        </p:nvSpPr>
        <p:spPr>
          <a:xfrm>
            <a:off x="2209800" y="557707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/>
              <a:t>IN THE NAME OF GOD</a:t>
            </a:r>
          </a:p>
        </p:txBody>
      </p:sp>
      <p:sp>
        <p:nvSpPr>
          <p:cNvPr id="1048587" name="Subtitle 2"/>
          <p:cNvSpPr>
            <a:spLocks noGrp="1"/>
          </p:cNvSpPr>
          <p:nvPr>
            <p:ph type="subTitle" idx="1"/>
          </p:nvPr>
        </p:nvSpPr>
        <p:spPr>
          <a:xfrm>
            <a:off x="615518" y="2311046"/>
            <a:ext cx="10960963" cy="291261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vTT577c760c"/>
              </a:rPr>
              <a:t>A 20 yrs. Young boy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vTT577c760c"/>
              </a:rPr>
              <a:t>known case of 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vTT577c760c"/>
              </a:rPr>
              <a:t>Histiocytosis </a:t>
            </a:r>
          </a:p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vTT577c760c"/>
              </a:rPr>
              <a:t>Referred for Panhypopituitarism + Hands &amp; feet bigness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09800" y="454977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4302-6D73-4081-AF7E-E29A1A119CC3}" type="slidenum"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61F526D0-1BDF-4D5D-B68E-270248E1B262}"/>
              </a:ext>
            </a:extLst>
          </p:cNvPr>
          <p:cNvSpPr txBox="1">
            <a:spLocks/>
          </p:cNvSpPr>
          <p:nvPr/>
        </p:nvSpPr>
        <p:spPr>
          <a:xfrm>
            <a:off x="1981200" y="5140110"/>
            <a:ext cx="8229600" cy="1216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6875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prstClr val="white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t>Presentation By Dr. Ali </a:t>
            </a:r>
            <a:r>
              <a:rPr lang="en-US" sz="2800" dirty="0" err="1">
                <a:solidFill>
                  <a:prstClr val="white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t>Golshaian</a:t>
            </a:r>
            <a:endParaRPr lang="en-US" sz="2800" dirty="0">
              <a:solidFill>
                <a:prstClr val="white">
                  <a:tint val="75000"/>
                </a:prst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prstClr val="white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2800" baseline="30000" dirty="0">
                <a:solidFill>
                  <a:prstClr val="white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>
                <a:solidFill>
                  <a:prstClr val="white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t>Tir</a:t>
            </a:r>
            <a:r>
              <a:rPr lang="en-US" sz="2800" dirty="0">
                <a:solidFill>
                  <a:prstClr val="white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t> 1401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medical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226" y="1815047"/>
            <a:ext cx="10737574" cy="4530725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At last, he was referred to this center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↓Cortisol + 2</a:t>
            </a: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Hypogonadism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Acromegaloid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feature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7F1E44-47B0-4A72-94F3-1EE9BE83C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4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89949"/>
            <a:ext cx="10515600" cy="4678101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Habitual History: </a:t>
            </a:r>
          </a:p>
          <a:p>
            <a:pPr marL="666900" indent="-342900">
              <a:buFont typeface="Wingdings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 </a:t>
            </a:r>
          </a:p>
          <a:p>
            <a:pPr marL="342900" indent="-342900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History :  </a:t>
            </a:r>
          </a:p>
          <a:p>
            <a:pPr marL="666900" indent="-342900">
              <a:buFont typeface="Wingdings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</a:t>
            </a:r>
          </a:p>
          <a:p>
            <a:pPr marL="666900" indent="-342900">
              <a:buFont typeface="Wingdings" charset="2"/>
              <a:buChar char="§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Family History :  </a:t>
            </a:r>
          </a:p>
          <a:p>
            <a:pPr marL="666900" indent="-342900">
              <a:buFont typeface="Wingdings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</a:t>
            </a:r>
          </a:p>
          <a:p>
            <a:pPr marL="342900" indent="-342900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9CE611-C98D-4739-8DA2-EA5AB84FF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32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89949"/>
            <a:ext cx="10515600" cy="4678101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Drug History: </a:t>
            </a:r>
          </a:p>
          <a:p>
            <a:pPr marL="666900" indent="-342900">
              <a:buFont typeface="Wingdings" charset="2"/>
              <a:buChar char="§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66900" indent="-342900">
              <a:buFont typeface="Wingdings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Levothyroxine 600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/ week</a:t>
            </a:r>
          </a:p>
          <a:p>
            <a:pPr marL="666900" indent="-342900">
              <a:buFont typeface="Wingdings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Prednisolone 5 mg / day</a:t>
            </a:r>
          </a:p>
          <a:p>
            <a:pPr marL="666900" indent="-342900">
              <a:buFont typeface="Wingdings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Testosterone 200 mg / 2 weeks</a:t>
            </a:r>
          </a:p>
          <a:p>
            <a:pPr marL="666900" indent="-342900">
              <a:buFont typeface="Wingdings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Spray DDAVP 1 puff / day</a:t>
            </a:r>
          </a:p>
          <a:p>
            <a:pPr marL="32400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9CE611-C98D-4739-8DA2-EA5AB84FF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94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of Systems: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8172"/>
            <a:ext cx="10515600" cy="4895850"/>
          </a:xfrm>
        </p:spPr>
        <p:txBody>
          <a:bodyPr>
            <a:normAutofit fontScale="92500"/>
          </a:bodyPr>
          <a:lstStyle/>
          <a:p>
            <a:pPr algn="just">
              <a:buFont typeface="Arial" charset="0"/>
              <a:buChar char="•"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 &amp; Foot Bigness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 No Gigantism / No Frontal bossing </a:t>
            </a:r>
          </a:p>
          <a:p>
            <a:pPr algn="just">
              <a:buFont typeface="Arial" charset="0"/>
              <a:buChar char="•"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Dental problems </a:t>
            </a:r>
          </a:p>
          <a:p>
            <a:pPr algn="just">
              <a:buFont typeface="Arial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Headache (-) Nausea &amp; Vomiting (-) Visual problems (-)</a:t>
            </a:r>
          </a:p>
          <a:p>
            <a:pPr algn="just">
              <a:buFont typeface="Arial" charset="0"/>
              <a:buChar char="•"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Weight changes (Now: Neg, Hx: +) Appetite changes (Now: Neg, Hx: +) </a:t>
            </a:r>
          </a:p>
          <a:p>
            <a:pPr algn="just">
              <a:buFont typeface="Arial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Skin: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Acanthosis nigricans (+)</a:t>
            </a:r>
          </a:p>
          <a:p>
            <a:pPr algn="just">
              <a:buFont typeface="Arial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Cardiovascular: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Palpitation (-) </a:t>
            </a:r>
          </a:p>
          <a:p>
            <a:pPr algn="just">
              <a:buFont typeface="Arial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Respiratory: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Gastrointestinal: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buFont typeface="Arial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Musculoskeletal: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Font typeface="Arial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Neurological: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E118721-0A7A-42BE-A918-7FF955D14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4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Examination: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342900" indent="-342900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GENERAL APPEARANCE: </a:t>
            </a:r>
          </a:p>
          <a:p>
            <a:pPr marL="774000">
              <a:buFont typeface="Wingdings" charset="2"/>
              <a:buChar char="§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 yrs. old man with boyish face, awake and alert</a:t>
            </a:r>
          </a:p>
          <a:p>
            <a:pPr marL="774000">
              <a:buFont typeface="Wingdings" charset="2"/>
              <a:buChar char="§"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Vital Sign: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BP: 110/80 mmHg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Height: 176 cm          Arm Span: 179 cm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Upper: 87 cm             Lower: 89 cm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Weight: 101 kg          BMI: 32.6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774000">
              <a:buFont typeface="Wingdings" charset="2"/>
              <a:buChar char="§"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006C6A-E505-4C1D-A0B6-CB8E9AB22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51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Examination: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2672"/>
            <a:ext cx="10515600" cy="5228947"/>
          </a:xfrm>
        </p:spPr>
        <p:txBody>
          <a:bodyPr>
            <a:normAutofit/>
          </a:bodyPr>
          <a:lstStyle/>
          <a:p>
            <a:pPr algn="just">
              <a:buFont typeface="Arial" charset="0"/>
              <a:buChar char="•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Acromegaliod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feature: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Gigantism (-) / 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 &amp; Foot Enlargement (+)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Frontal bossing (-) / Prominent Nose (-) / Ear Enlargement (-)</a:t>
            </a:r>
          </a:p>
          <a:p>
            <a:pPr algn="just">
              <a:buFont typeface="Arial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Face: Scares beard</a:t>
            </a:r>
          </a:p>
          <a:p>
            <a:pPr algn="just">
              <a:buFont typeface="Arial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Dental problems: Fallings</a:t>
            </a:r>
          </a:p>
          <a:p>
            <a:pPr algn="just">
              <a:buFont typeface="Arial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Neck: Acanthosis Nigricans </a:t>
            </a:r>
          </a:p>
          <a:p>
            <a:pPr algn="just">
              <a:buFont typeface="Arial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Thorax, Heart, Lung: Nl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Abdomen 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Nl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Obese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Extremities : Upper : Mild hands enlargement</a:t>
            </a:r>
          </a:p>
          <a:p>
            <a:pPr marL="1828800" lvl="4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Lower Mild feet enlargement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Genital:    Testis V: 4 cc,    SPL: 9 cm    &gt;&gt;&gt;    G1  P1&gt;2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5EA4365-3E30-47B2-8E60-5AB22595E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00BC7F5-4F17-4F42-A49F-0689CA241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463" y="2521814"/>
            <a:ext cx="3999933" cy="300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0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C78577C4-F764-4ED4-ACC1-54CE883137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470647" y="3114787"/>
            <a:ext cx="2936898" cy="391135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5EA4365-3E30-47B2-8E60-5AB22595E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F99DE92-80C7-481A-805E-4E9E8B37E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798" y="384461"/>
            <a:ext cx="3911353" cy="2936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DAA2D2-87CF-440A-91A2-704B48B44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419" y="384462"/>
            <a:ext cx="3911353" cy="29368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BFAC996-487C-4365-9F1A-4B8B65ED9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42149" y="3127664"/>
            <a:ext cx="2936900" cy="388560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458C78D-CA43-4BC8-B814-29697978731D}"/>
              </a:ext>
            </a:extLst>
          </p:cNvPr>
          <p:cNvSpPr/>
          <p:nvPr/>
        </p:nvSpPr>
        <p:spPr>
          <a:xfrm>
            <a:off x="8299439" y="5728511"/>
            <a:ext cx="630314" cy="1646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FB9E3328-6DB3-4364-A3B1-4DB5B855CA54}"/>
              </a:ext>
            </a:extLst>
          </p:cNvPr>
          <p:cNvSpPr/>
          <p:nvPr/>
        </p:nvSpPr>
        <p:spPr>
          <a:xfrm>
            <a:off x="3737497" y="5696918"/>
            <a:ext cx="630314" cy="1646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5EA4365-3E30-47B2-8E60-5AB22595E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4E8071AF-671F-4277-A592-1E9B73FE9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4A570F7-4762-4207-B7EB-739C9AF87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476" y="239697"/>
            <a:ext cx="4252404" cy="31893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972D351-E446-4962-84AB-C1596F073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552" y="208717"/>
            <a:ext cx="4252404" cy="31893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3EB312B-D2CF-438A-8420-38B53F17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552" y="3532172"/>
            <a:ext cx="4252404" cy="31893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8A955A8-D979-4FCC-8959-3F5CB7C41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20" y="3532172"/>
            <a:ext cx="6085060" cy="321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4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PROBLEM LIST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740" y="1479346"/>
            <a:ext cx="11514338" cy="501352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 yrs. Young  man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known case of Histiocytosis from childhood</a:t>
            </a:r>
          </a:p>
          <a:p>
            <a:pPr lvl="2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presentation: DI under 2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yrs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old </a:t>
            </a:r>
          </a:p>
          <a:p>
            <a:pPr lvl="2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 candidate for surgery + Left dental abscess (Maxilla) at 2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yrs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old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Normal documented growth until 2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yrs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old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Regular &amp;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programizied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Chemotherapy after Histiocytosis diagnosis </a:t>
            </a:r>
          </a:p>
          <a:p>
            <a:pPr lvl="2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Polyphagia &amp; obesity, about 3-4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yrs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old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Recurrent bone involvement (mandible + Dental instability) at 7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yrs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old</a:t>
            </a:r>
          </a:p>
          <a:p>
            <a:pPr lvl="2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Another course of chemotherapy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At 19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yrs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old: Bigness of his feet &amp; hands &amp; his feet malalignment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 was visited by a Endocrinologist &gt;&gt;&gt;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Panhypopituitarism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EC95048-5CD7-47F0-81B4-4C04D6031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8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0270FDBC-22FB-4196-9FA4-F5D73D1F49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4153374"/>
              </p:ext>
            </p:extLst>
          </p:nvPr>
        </p:nvGraphicFramePr>
        <p:xfrm>
          <a:off x="838200" y="298671"/>
          <a:ext cx="10515600" cy="630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xmlns="" val="363857919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429168455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1305375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480473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1400.11.16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1401.01.28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1401.03.09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91369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IGF1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46.4ng/ml (91-442)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2241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Growth Hormone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 nmol/l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4476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GH (60 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0.45 nmol/l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68579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GH (120 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0.07 nmol/l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0805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Cortisol 8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0.7 ng/ml (3.7-19.4)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42273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6.19 </a:t>
                      </a:r>
                      <a:r>
                        <a:rPr lang="en-US" dirty="0" err="1">
                          <a:solidFill>
                            <a:srgbClr val="0000FF"/>
                          </a:solidFill>
                        </a:rPr>
                        <a:t>pg</a:t>
                      </a:r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/ml (7-69)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7465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24555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9178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0.31 </a:t>
                      </a:r>
                      <a:r>
                        <a:rPr lang="en-US" dirty="0" err="1">
                          <a:solidFill>
                            <a:srgbClr val="0000FF"/>
                          </a:solidFill>
                        </a:rPr>
                        <a:t>mIu</a:t>
                      </a:r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/ml (0.8-6)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0.99 </a:t>
                      </a:r>
                      <a:r>
                        <a:rPr lang="en-US" dirty="0" err="1">
                          <a:solidFill>
                            <a:srgbClr val="0000FF"/>
                          </a:solidFill>
                        </a:rPr>
                        <a:t>mIu</a:t>
                      </a:r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/ml (1.7-8.6)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85811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0.86 </a:t>
                      </a:r>
                      <a:r>
                        <a:rPr lang="en-US" dirty="0" err="1">
                          <a:solidFill>
                            <a:srgbClr val="0000FF"/>
                          </a:solidFill>
                        </a:rPr>
                        <a:t>mIu</a:t>
                      </a:r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/ml (0.7-11.1)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51780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Testosterone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&lt;20 ng/dl (118-949)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1.97 ng/ml (2.49-8.37)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&lt;20 ng/dl (72-853)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15528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Prolactin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24.78 ng/ml (4.04-15.2)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229 (31-433)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11701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97087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85304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Ferritin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13047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Vit D (25 OH)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9178222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7F1E44-47B0-4A72-94F3-1EE9BE83C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86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60" y="365125"/>
            <a:ext cx="9992139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Patients ID: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2391" y="1825625"/>
            <a:ext cx="10111409" cy="4351338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 yrs. Young man </a:t>
            </a:r>
          </a:p>
          <a:p>
            <a:pPr marL="342900" indent="-342900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Born &amp; live in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Eslamshahr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Tehran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Educated until Class 11</a:t>
            </a:r>
          </a:p>
          <a:p>
            <a:pPr marL="342900" indent="-342900"/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Working in Box making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21C8BA9-B57C-4F46-BCC2-30BDD1B1D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29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7F1E44-47B0-4A72-94F3-1EE9BE83C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xmlns="" id="{A9827824-0677-47E4-9D49-80E8F916EF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4850058"/>
              </p:ext>
            </p:extLst>
          </p:nvPr>
        </p:nvGraphicFramePr>
        <p:xfrm>
          <a:off x="511387" y="1343026"/>
          <a:ext cx="5289337" cy="3774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1013">
                  <a:extLst>
                    <a:ext uri="{9D8B030D-6E8A-4147-A177-3AD203B41FA5}">
                      <a16:colId xmlns:a16="http://schemas.microsoft.com/office/drawing/2014/main" xmlns="" val="3926867953"/>
                    </a:ext>
                  </a:extLst>
                </a:gridCol>
                <a:gridCol w="1838324">
                  <a:extLst>
                    <a:ext uri="{9D8B030D-6E8A-4147-A177-3AD203B41FA5}">
                      <a16:colId xmlns:a16="http://schemas.microsoft.com/office/drawing/2014/main" xmlns="" val="445856081"/>
                    </a:ext>
                  </a:extLst>
                </a:gridCol>
              </a:tblGrid>
              <a:tr h="513409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1401.04.12</a:t>
                      </a: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21739587"/>
                  </a:ext>
                </a:extLst>
              </a:tr>
              <a:tr h="513409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FBS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78</a:t>
                      </a: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79944684"/>
                  </a:ext>
                </a:extLst>
              </a:tr>
              <a:tr h="513409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BS 2h after 75g Glu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121</a:t>
                      </a: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04478055"/>
                  </a:ext>
                </a:extLst>
              </a:tr>
              <a:tr h="513409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Insulin - Fasting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12.7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(2.6-24.9)</a:t>
                      </a: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79872325"/>
                  </a:ext>
                </a:extLst>
              </a:tr>
              <a:tr h="6496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Insulin - 2h after 75g Glu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123.7</a:t>
                      </a: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51583392"/>
                  </a:ext>
                </a:extLst>
              </a:tr>
              <a:tr h="513409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IGF1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29.6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(140.2-462.7)</a:t>
                      </a: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6310124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83CAE0A1-2584-4015-BFDA-38612B68E3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7716784"/>
              </p:ext>
            </p:extLst>
          </p:nvPr>
        </p:nvGraphicFramePr>
        <p:xfrm>
          <a:off x="6391276" y="1343026"/>
          <a:ext cx="5289337" cy="3730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1013">
                  <a:extLst>
                    <a:ext uri="{9D8B030D-6E8A-4147-A177-3AD203B41FA5}">
                      <a16:colId xmlns:a16="http://schemas.microsoft.com/office/drawing/2014/main" xmlns="" val="3926867953"/>
                    </a:ext>
                  </a:extLst>
                </a:gridCol>
                <a:gridCol w="1838324">
                  <a:extLst>
                    <a:ext uri="{9D8B030D-6E8A-4147-A177-3AD203B41FA5}">
                      <a16:colId xmlns:a16="http://schemas.microsoft.com/office/drawing/2014/main" xmlns="" val="445856081"/>
                    </a:ext>
                  </a:extLst>
                </a:gridCol>
              </a:tblGrid>
              <a:tr h="513409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1401.04.12</a:t>
                      </a: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21739587"/>
                  </a:ext>
                </a:extLst>
              </a:tr>
              <a:tr h="513409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Chol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188</a:t>
                      </a: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79944684"/>
                  </a:ext>
                </a:extLst>
              </a:tr>
              <a:tr h="513409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TG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179</a:t>
                      </a: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04478055"/>
                  </a:ext>
                </a:extLst>
              </a:tr>
              <a:tr h="513409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LDL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105</a:t>
                      </a: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79872325"/>
                  </a:ext>
                </a:extLst>
              </a:tr>
              <a:tr h="6496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HDL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58</a:t>
                      </a: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51583392"/>
                  </a:ext>
                </a:extLst>
              </a:tr>
              <a:tr h="513409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AST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32</a:t>
                      </a: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63101249"/>
                  </a:ext>
                </a:extLst>
              </a:tr>
              <a:tr h="513409"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ALT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6906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612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Paraclinic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evaluation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740" y="1479346"/>
            <a:ext cx="11514338" cy="501352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Liver Sonography 1402.04.13: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Mild hepatomegaly, Liver span: 162 mm</a:t>
            </a:r>
          </a:p>
          <a:p>
            <a:pPr lvl="2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Fatty liver II-III</a:t>
            </a:r>
          </a:p>
          <a:p>
            <a:pPr lvl="2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Others data: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Nl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Hypopituitary MRI 1400.12.14: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Sella, Pituitary: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Nl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Homogeneous both before &amp; after contrast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EC95048-5CD7-47F0-81B4-4C04D6031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52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4400" dirty="0"/>
              <a:t>Histiocytosis </a:t>
            </a:r>
            <a:endParaRPr lang="en-US" sz="2400" dirty="0"/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Hypothalamus involvement (DI – Polyphagia – Panhypopituitarism)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Bone &amp; dental involvement (Mastoid – Maxilla – Mandible)</a:t>
            </a:r>
          </a:p>
          <a:p>
            <a:pPr marL="1371600" lvl="3" indent="0">
              <a:buNone/>
            </a:pPr>
            <a:endParaRPr lang="en-US" sz="2400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4400" dirty="0"/>
              <a:t>Panhypopituitarism </a:t>
            </a:r>
            <a:r>
              <a:rPr lang="en-US" dirty="0"/>
              <a:t/>
            </a:r>
            <a:br>
              <a:rPr lang="en-US" dirty="0"/>
            </a:b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844275-05A7-4BCA-8042-724414A5C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16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30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496" y="949911"/>
            <a:ext cx="11496582" cy="5908089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Case Presentation</a:t>
            </a:r>
          </a:p>
          <a:p>
            <a:pPr algn="just"/>
            <a:endParaRPr lang="en-US" sz="1200" dirty="0"/>
          </a:p>
          <a:p>
            <a:pPr algn="just"/>
            <a:r>
              <a:rPr lang="en-US" dirty="0"/>
              <a:t>Langerhans cell histiocytosis Overview </a:t>
            </a:r>
          </a:p>
          <a:p>
            <a:pPr lvl="4" algn="just">
              <a:buFont typeface="Times New Roman" panose="02020603050405020304" pitchFamily="18" charset="0"/>
              <a:buChar char="-"/>
            </a:pPr>
            <a:r>
              <a:rPr lang="en-US" dirty="0"/>
              <a:t>Endocrine involvement </a:t>
            </a:r>
          </a:p>
          <a:p>
            <a:pPr lvl="4" algn="just">
              <a:buFont typeface="Times New Roman" panose="02020603050405020304" pitchFamily="18" charset="0"/>
              <a:buChar char="-"/>
            </a:pPr>
            <a:endParaRPr lang="en-US" sz="1200" dirty="0"/>
          </a:p>
          <a:p>
            <a:pPr algn="just"/>
            <a:r>
              <a:rPr lang="en-US" dirty="0"/>
              <a:t>Why does our patient have a normal </a:t>
            </a:r>
            <a:r>
              <a:rPr lang="en-US" sz="2400" dirty="0"/>
              <a:t>(even elevated) </a:t>
            </a:r>
            <a:r>
              <a:rPr lang="en-US" dirty="0"/>
              <a:t>stature despite GH deficiency?</a:t>
            </a:r>
          </a:p>
          <a:p>
            <a:pPr lvl="4" algn="just">
              <a:buFont typeface="Times New Roman" panose="02020603050405020304" pitchFamily="18" charset="0"/>
              <a:buChar char="-"/>
            </a:pPr>
            <a:r>
              <a:rPr lang="en-US" sz="2900" dirty="0"/>
              <a:t>Effect of obesity &amp; various hormones on linear growth</a:t>
            </a:r>
          </a:p>
          <a:p>
            <a:pPr lvl="4" algn="just">
              <a:buFont typeface="Times New Roman" panose="02020603050405020304" pitchFamily="18" charset="0"/>
              <a:buChar char="-"/>
            </a:pPr>
            <a:r>
              <a:rPr lang="en-US" dirty="0"/>
              <a:t>Role of insulin in growth / HOMA-IR </a:t>
            </a:r>
          </a:p>
          <a:p>
            <a:pPr lvl="4" algn="just">
              <a:buFont typeface="Times New Roman" panose="02020603050405020304" pitchFamily="18" charset="0"/>
              <a:buChar char="-"/>
            </a:pPr>
            <a:endParaRPr lang="en-US" sz="1200" dirty="0"/>
          </a:p>
          <a:p>
            <a:pPr algn="just"/>
            <a:r>
              <a:rPr lang="en-US" dirty="0"/>
              <a:t>When &amp; why did our patient develop GH deficiency (Panhypopituitarism)?</a:t>
            </a:r>
          </a:p>
          <a:p>
            <a:pPr algn="just"/>
            <a:endParaRPr lang="en-US" sz="1200" dirty="0"/>
          </a:p>
          <a:p>
            <a:pPr algn="just"/>
            <a:r>
              <a:rPr lang="en-US" dirty="0"/>
              <a:t>Management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9974FA-4D2A-4F95-A9B6-9CF8277DC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98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30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9974FA-4D2A-4F95-A9B6-9CF8277DC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F959E94-4FD5-4F9E-A36B-3D3207D88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866" y="929230"/>
            <a:ext cx="2541894" cy="3254966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0B2371B1-6877-4266-9103-FC6C0BD8B3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1716907"/>
              </p:ext>
            </p:extLst>
          </p:nvPr>
        </p:nvGraphicFramePr>
        <p:xfrm>
          <a:off x="487569" y="929230"/>
          <a:ext cx="2553735" cy="3254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" r:id="rId4" imgW="6158520" imgH="7834680" progId="">
                  <p:embed/>
                </p:oleObj>
              </mc:Choice>
              <mc:Fallback>
                <p:oleObj r:id="rId4" imgW="6158520" imgH="78346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7569" y="929230"/>
                        <a:ext cx="2553735" cy="32549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F12A3BE-1E29-495A-9924-A03FAB0AF4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0146" y="956858"/>
            <a:ext cx="2498301" cy="3254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6CDDD6E-E319-4F07-8628-253BE0893F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7289" y="929230"/>
            <a:ext cx="2553735" cy="32687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31EE82F-F1B1-4BF3-8216-B160DFC4EF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5415" y="4341352"/>
            <a:ext cx="3823670" cy="9197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D576786-338F-47C9-8BA1-1063D9D493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569" y="4341352"/>
            <a:ext cx="3436361" cy="9240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3AB196D-13E9-4EB9-9257-6EBE661BAC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7004" y="5430936"/>
            <a:ext cx="3758548" cy="986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C32ADD1-D7BC-45A4-9B63-6C4A97C327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7569" y="5390673"/>
            <a:ext cx="3437059" cy="10278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CB11A3E-0F84-4571-A17D-0525E9B586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10570" y="5422554"/>
            <a:ext cx="3761190" cy="996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E60603F-09D9-4D40-B251-4D99CCA616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71" y="4341353"/>
            <a:ext cx="3761190" cy="91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30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496" y="949911"/>
            <a:ext cx="11496582" cy="5908089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Case Presentation</a:t>
            </a:r>
          </a:p>
          <a:p>
            <a:pPr algn="just"/>
            <a:endParaRPr lang="en-US" sz="1200" dirty="0"/>
          </a:p>
          <a:p>
            <a:pPr algn="just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Langerhans cell histiocytosis Overview </a:t>
            </a:r>
          </a:p>
          <a:p>
            <a:pPr lvl="4" algn="just">
              <a:buFont typeface="Times New Roman" panose="02020603050405020304" pitchFamily="18" charset="0"/>
              <a:buChar char="-"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Endocrine involvement </a:t>
            </a:r>
          </a:p>
          <a:p>
            <a:pPr lvl="4" algn="just">
              <a:buFont typeface="Times New Roman" panose="02020603050405020304" pitchFamily="18" charset="0"/>
              <a:buChar char="-"/>
            </a:pPr>
            <a:endParaRPr lang="en-US" sz="1200" dirty="0"/>
          </a:p>
          <a:p>
            <a:pPr algn="just"/>
            <a:r>
              <a:rPr lang="en-US" dirty="0"/>
              <a:t>Why does our patient have a normal </a:t>
            </a:r>
            <a:r>
              <a:rPr lang="en-US" sz="2400" dirty="0"/>
              <a:t>(even elevated) </a:t>
            </a:r>
            <a:r>
              <a:rPr lang="en-US" dirty="0"/>
              <a:t>stature despite GH deficiency?</a:t>
            </a:r>
          </a:p>
          <a:p>
            <a:pPr lvl="4" algn="just">
              <a:buFont typeface="Times New Roman" panose="02020603050405020304" pitchFamily="18" charset="0"/>
              <a:buChar char="-"/>
            </a:pPr>
            <a:r>
              <a:rPr lang="en-US" dirty="0"/>
              <a:t>Effect of obesity &amp; various hormones on linear growth</a:t>
            </a:r>
          </a:p>
          <a:p>
            <a:pPr lvl="4" algn="just">
              <a:buFont typeface="Times New Roman" panose="02020603050405020304" pitchFamily="18" charset="0"/>
              <a:buChar char="-"/>
            </a:pPr>
            <a:r>
              <a:rPr lang="en-US" dirty="0"/>
              <a:t>Role of insulin in growth / HOMA-IR </a:t>
            </a:r>
          </a:p>
          <a:p>
            <a:pPr lvl="4" algn="just">
              <a:buFont typeface="Times New Roman" panose="02020603050405020304" pitchFamily="18" charset="0"/>
              <a:buChar char="-"/>
            </a:pPr>
            <a:endParaRPr lang="en-US" sz="1200" dirty="0"/>
          </a:p>
          <a:p>
            <a:pPr algn="just"/>
            <a:r>
              <a:rPr lang="en-US" dirty="0"/>
              <a:t>When &amp; why did our patient develop GH </a:t>
            </a:r>
            <a:r>
              <a:rPr lang="en-US" sz="2800" dirty="0"/>
              <a:t>deficiency (Panhypopituitarism)?</a:t>
            </a:r>
          </a:p>
          <a:p>
            <a:pPr algn="just"/>
            <a:endParaRPr lang="en-US" sz="1200" dirty="0"/>
          </a:p>
          <a:p>
            <a:pPr algn="just"/>
            <a:r>
              <a:rPr lang="en-US" dirty="0"/>
              <a:t>Management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9974FA-4D2A-4F95-A9B6-9CF8277DC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72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+mn-lt"/>
              </a:rPr>
              <a:t>Langerhans cell histiocytosis Overview </a:t>
            </a:r>
            <a:endParaRPr lang="fa-IR" sz="3600" b="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690689"/>
            <a:ext cx="10514012" cy="4329146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Langerhans cell histiocytosis is a rare neoplasm of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hematopoietic myeloid precursor cells </a:t>
            </a:r>
            <a:r>
              <a:rPr lang="en-US" sz="2400" dirty="0"/>
              <a:t>that most commonly affects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white male children</a:t>
            </a:r>
            <a:r>
              <a:rPr lang="en-US" sz="2400" dirty="0"/>
              <a:t>, with a peak incidence of </a:t>
            </a:r>
            <a:r>
              <a:rPr lang="en-US" sz="2400" dirty="0">
                <a:solidFill>
                  <a:srgbClr val="FFFF00"/>
                </a:solidFill>
              </a:rPr>
              <a:t>1 to 3 </a:t>
            </a:r>
            <a:r>
              <a:rPr lang="en-US" sz="2400" dirty="0"/>
              <a:t>years of age.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2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Histiocytes (tissue macrophages) derive from hematopoietic myeloid progenitors, which further differentiate into monocytes, macrophages, and dendritic cells.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2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Despite their phenotypic resemblance to normal Langerhans cells, which are dendritic cells of the skin and mucosa, the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pathologic cells in Langerhans cell histiocytosis (LCH) derive from immature myeloid precursor cells</a:t>
            </a:r>
            <a:r>
              <a:rPr lang="en-US" sz="2400" dirty="0"/>
              <a:t>. In the past, they had been </a:t>
            </a:r>
            <a:r>
              <a:rPr lang="en-US" sz="2400" i="1" dirty="0"/>
              <a:t>erroneously</a:t>
            </a:r>
            <a:r>
              <a:rPr lang="en-US" sz="2400" dirty="0"/>
              <a:t> thought to derive from Langerhans cells, because of their phenotypic resemblance and shared markers.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3A68B3E-4F70-43AA-A021-BB6B9BC24968}"/>
              </a:ext>
            </a:extLst>
          </p:cNvPr>
          <p:cNvSpPr txBox="1"/>
          <p:nvPr/>
        </p:nvSpPr>
        <p:spPr>
          <a:xfrm>
            <a:off x="1029810" y="6212867"/>
            <a:ext cx="99607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(2018)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Krooks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 J,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Minkov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 M, Weatherall AG. Langerhans cell histiocytosis in children: History, classification, pathobiology, clinical manifestations, and prognosis. J Am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Acad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 Dermatol. 2018 Jun;78(6):1035-1044.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doi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: 10.1016</a:t>
            </a:r>
          </a:p>
        </p:txBody>
      </p:sp>
    </p:spTree>
    <p:extLst>
      <p:ext uri="{BB962C8B-B14F-4D97-AF65-F5344CB8AC3E}">
        <p14:creationId xmlns:p14="http://schemas.microsoft.com/office/powerpoint/2010/main" val="92852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+mn-lt"/>
              </a:rPr>
              <a:t>Langerhans cell histiocytosis Overview </a:t>
            </a:r>
            <a:endParaRPr lang="fa-IR" sz="3600" b="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690689"/>
            <a:ext cx="10514012" cy="4329146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The clinical presentation and subsequent course may vary remarkably, from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single-system</a:t>
            </a:r>
            <a:r>
              <a:rPr lang="en-US" sz="2400" dirty="0"/>
              <a:t> disease that may resolve spontaneously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refractory multisystem </a:t>
            </a:r>
            <a:r>
              <a:rPr lang="en-US" sz="2400" dirty="0"/>
              <a:t>involvement with a 20% mortality.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2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Significant risk factors for LCH include:</a:t>
            </a:r>
          </a:p>
          <a:p>
            <a:pPr algn="just"/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Maternal urinary tract infection during pregnancy</a:t>
            </a:r>
            <a:r>
              <a:rPr lang="en-US" sz="2400" dirty="0"/>
              <a:t>, feeding problems or blood transfusions during infancy, Hispanic ethnicity, crowding, low education level, neonatal infections, solvent exposure, family history of thyroid disease and in vitro fertilization. </a:t>
            </a:r>
          </a:p>
          <a:p>
            <a:pPr algn="just"/>
            <a:r>
              <a:rPr lang="en-US" sz="2400" dirty="0"/>
              <a:t>Protective factors include black race, childhood vaccinations and supplemental vitamins. </a:t>
            </a:r>
            <a:r>
              <a:rPr lang="en-US" sz="1600" dirty="0"/>
              <a:t> 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3A68B3E-4F70-43AA-A021-BB6B9BC24968}"/>
              </a:ext>
            </a:extLst>
          </p:cNvPr>
          <p:cNvSpPr txBox="1"/>
          <p:nvPr/>
        </p:nvSpPr>
        <p:spPr>
          <a:xfrm>
            <a:off x="1029810" y="6212864"/>
            <a:ext cx="99607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(2018)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Krooks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 J,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Minkov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 M, Weatherall AG. Langerhans cell histiocytosis in children: History, classification, pathobiology, clinical manifestations, and prognosis. J Am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Acad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 Dermatol. 2018 Jun;78(6):1035-1044.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doi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: 10.1016</a:t>
            </a:r>
          </a:p>
        </p:txBody>
      </p:sp>
    </p:spTree>
    <p:extLst>
      <p:ext uri="{BB962C8B-B14F-4D97-AF65-F5344CB8AC3E}">
        <p14:creationId xmlns:p14="http://schemas.microsoft.com/office/powerpoint/2010/main" val="92185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+mn-lt"/>
              </a:rPr>
              <a:t>Langerhans cell histiocytosis Overview </a:t>
            </a:r>
            <a:endParaRPr lang="fa-IR" sz="3600" b="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4317235"/>
            <a:ext cx="10514012" cy="170260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Sites of involvement include the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bone</a:t>
            </a:r>
            <a:r>
              <a:rPr lang="en-US" sz="2400" dirty="0"/>
              <a:t> (79%), skin (36%),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pituitary gland </a:t>
            </a:r>
            <a:r>
              <a:rPr lang="en-US" sz="2400" dirty="0"/>
              <a:t>(25%), liver (16%), bone marrow (15%), spleen (14%), lymph nodes (13%), lungs (13%), and central nervous system (5%)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3A68B3E-4F70-43AA-A021-BB6B9BC24968}"/>
              </a:ext>
            </a:extLst>
          </p:cNvPr>
          <p:cNvSpPr txBox="1"/>
          <p:nvPr/>
        </p:nvSpPr>
        <p:spPr>
          <a:xfrm>
            <a:off x="1029810" y="6212864"/>
            <a:ext cx="99607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(2019) Leung AKC, Lam JM, Leong KF. Childhood Langerhans cell histiocytosis: a disease with many faces. World J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Pediatr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. 2019 Dec;15(6):536-545.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doi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: 10.1007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F3A91EB-8176-4F4D-AD79-1EBBBDBE3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650" y="1459124"/>
            <a:ext cx="712470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0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+mn-lt"/>
              </a:rPr>
              <a:t>Langerhans cell histiocytosis Overview </a:t>
            </a:r>
            <a:endParaRPr lang="fa-IR" sz="3600" b="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690687"/>
            <a:ext cx="10514012" cy="4329147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Bone: 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n-US" sz="2400" dirty="0"/>
              <a:t>The most common site of involvement is the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skull</a:t>
            </a:r>
            <a:r>
              <a:rPr lang="en-US" sz="2400" dirty="0"/>
              <a:t>, followed by the spine, extremities, pelvis, and ribs.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hands and feet are often spared</a:t>
            </a:r>
            <a:r>
              <a:rPr lang="en-US" sz="2400" dirty="0"/>
              <a:t>. </a:t>
            </a:r>
          </a:p>
          <a:p>
            <a:pPr lvl="1" algn="just">
              <a:buFont typeface="Wingdings" panose="05000000000000000000" pitchFamily="2" charset="2"/>
              <a:buChar char="Ø"/>
            </a:pPr>
            <a:endParaRPr lang="en-US" sz="24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Skin: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n-US" sz="2400" dirty="0"/>
              <a:t>First manifestation in approximately 80% of cases and are often the leading clue for disease diagnosis. Common cutaneous manifestations include a seborrheic dermatitis-like eruption.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3A68B3E-4F70-43AA-A021-BB6B9BC24968}"/>
              </a:ext>
            </a:extLst>
          </p:cNvPr>
          <p:cNvSpPr txBox="1"/>
          <p:nvPr/>
        </p:nvSpPr>
        <p:spPr>
          <a:xfrm>
            <a:off x="1029810" y="6212864"/>
            <a:ext cx="99607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(2019) Leung AKC, Lam JM, Leong KF. Childhood Langerhans cell histiocytosis: a disease with many faces. World J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Pediatr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. 2019 Dec;15(6):536-545.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doi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: 10.1007</a:t>
            </a:r>
          </a:p>
        </p:txBody>
      </p:sp>
    </p:spTree>
    <p:extLst>
      <p:ext uri="{BB962C8B-B14F-4D97-AF65-F5344CB8AC3E}">
        <p14:creationId xmlns:p14="http://schemas.microsoft.com/office/powerpoint/2010/main" val="224855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 Illness: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214" y="1825625"/>
            <a:ext cx="10643586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 is referred by one of our colleagues due to: 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↓Cortisol + 2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Hypogonadism +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Acromegaloid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feature</a:t>
            </a:r>
          </a:p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 recent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main problem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(~ 1 y) compelling patient to refer to a doctor, is bigness of his feet &amp; hands, also feet &amp; ankle malalignment.</a:t>
            </a:r>
          </a:p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 is known case of Histiocytosis from childhood.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0EEB751-D264-4C6A-9337-6644A2CE8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0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+mn-lt"/>
              </a:rPr>
              <a:t>Langerhans cell histiocytosis Overview </a:t>
            </a:r>
            <a:endParaRPr lang="fa-IR" sz="3600" b="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690687"/>
            <a:ext cx="10514012" cy="4736746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sz="2400" b="1" dirty="0"/>
              <a:t>Endocrine: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Hypothalamic–pituitary axis: 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n-US" sz="2400" dirty="0"/>
              <a:t>Central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diabetes insipidus </a:t>
            </a:r>
            <a:r>
              <a:rPr lang="en-US" sz="2400" dirty="0"/>
              <a:t>is the most common endocrine manifestation.</a:t>
            </a:r>
          </a:p>
          <a:p>
            <a:pPr lvl="1" algn="just">
              <a:buFont typeface="Wingdings" panose="05000000000000000000" pitchFamily="2" charset="2"/>
              <a:buChar char="Ø"/>
            </a:pPr>
            <a:endParaRPr lang="en-US" sz="1200" dirty="0"/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n-US" sz="2400" dirty="0"/>
              <a:t>Approximately 50% of patients with central diabetes insipidus develop </a:t>
            </a:r>
            <a:r>
              <a:rPr lang="en-US" sz="2400" dirty="0">
                <a:solidFill>
                  <a:srgbClr val="FFFF00"/>
                </a:solidFill>
              </a:rPr>
              <a:t>deficiency of anterior pituitary hormones </a:t>
            </a:r>
            <a:r>
              <a:rPr lang="en-US" sz="2400" dirty="0"/>
              <a:t>(such as GH, TSH, ACTH, LH, FSH) with resultant growth failure, hypothyroidism, hyperprolactinemia, hypoadrenalism, hypogonadism, amenorrhea, and precocious or delayed puberty. </a:t>
            </a:r>
          </a:p>
          <a:p>
            <a:pPr lvl="1" algn="just">
              <a:buFont typeface="Wingdings" panose="05000000000000000000" pitchFamily="2" charset="2"/>
              <a:buChar char="Ø"/>
            </a:pPr>
            <a:endParaRPr lang="en-US" sz="1200" dirty="0"/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n-US" sz="2400" dirty="0"/>
              <a:t>Non-endocrine hypothalamic dysfunction may present with eating disorders, obesity, sleeping disorders, fatigability, temperature instability, and autonomic disturbance.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3A68B3E-4F70-43AA-A021-BB6B9BC24968}"/>
              </a:ext>
            </a:extLst>
          </p:cNvPr>
          <p:cNvSpPr txBox="1"/>
          <p:nvPr/>
        </p:nvSpPr>
        <p:spPr>
          <a:xfrm>
            <a:off x="1029810" y="6212864"/>
            <a:ext cx="99607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(2019) Leung AKC, Lam JM, Leong KF. Childhood Langerhans cell histiocytosis: a disease with many faces. World J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Pediatr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. 2019 Dec;15(6):536-545.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doi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: 10.1007</a:t>
            </a:r>
          </a:p>
        </p:txBody>
      </p:sp>
    </p:spTree>
    <p:extLst>
      <p:ext uri="{BB962C8B-B14F-4D97-AF65-F5344CB8AC3E}">
        <p14:creationId xmlns:p14="http://schemas.microsoft.com/office/powerpoint/2010/main" val="131894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+mn-lt"/>
              </a:rPr>
              <a:t>Langerhans cell histiocytosis Overview </a:t>
            </a:r>
            <a:endParaRPr lang="fa-IR" sz="3600" b="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690687"/>
            <a:ext cx="10514012" cy="4736746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sz="2400" b="1" dirty="0"/>
              <a:t>Endocrine: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Hypothalamic–pituitary axis: 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n-US" sz="2400" dirty="0"/>
              <a:t>Hormone deficiencies develop in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20%</a:t>
            </a:r>
            <a:r>
              <a:rPr lang="en-US" sz="2400" dirty="0"/>
              <a:t> of patients overall. 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n-US" sz="2400" dirty="0"/>
              <a:t>The second most common endocrinopathy is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growth hormone deficiency </a:t>
            </a:r>
            <a:r>
              <a:rPr lang="en-US" sz="2400" dirty="0"/>
              <a:t>(10%). Accordingly, </a:t>
            </a:r>
            <a:r>
              <a:rPr lang="en-US" sz="2400" dirty="0">
                <a:solidFill>
                  <a:srgbClr val="FFFF00"/>
                </a:solidFill>
              </a:rPr>
              <a:t>growth should be monitored </a:t>
            </a:r>
            <a:r>
              <a:rPr lang="en-US" sz="2400" dirty="0"/>
              <a:t>in all LCH patients, particularly in those with diabetes insipidus, who have a </a:t>
            </a:r>
            <a:r>
              <a:rPr lang="en-US" sz="2400" dirty="0">
                <a:solidFill>
                  <a:srgbClr val="FFFF00"/>
                </a:solidFill>
              </a:rPr>
              <a:t>37% </a:t>
            </a:r>
            <a:r>
              <a:rPr lang="en-US" sz="2400" dirty="0"/>
              <a:t>and </a:t>
            </a:r>
            <a:r>
              <a:rPr lang="en-US" sz="2400" dirty="0">
                <a:solidFill>
                  <a:srgbClr val="FF0000"/>
                </a:solidFill>
              </a:rPr>
              <a:t>53%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FF00"/>
                </a:solidFill>
              </a:rPr>
              <a:t>5-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FF0000"/>
                </a:solidFill>
              </a:rPr>
              <a:t>10-</a:t>
            </a:r>
            <a:r>
              <a:rPr lang="en-US" sz="2400" dirty="0"/>
              <a:t>year risk, respectively, of developing growth hormone deficiency. </a:t>
            </a:r>
          </a:p>
          <a:p>
            <a:pPr lvl="1" algn="just">
              <a:buFont typeface="Wingdings" panose="05000000000000000000" pitchFamily="2" charset="2"/>
              <a:buChar char="Ø"/>
            </a:pPr>
            <a:endParaRPr lang="en-US" sz="12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00"/>
                </a:solidFill>
              </a:rPr>
              <a:t>Thyroid</a:t>
            </a:r>
            <a:r>
              <a:rPr lang="en-US" sz="2400" dirty="0"/>
              <a:t> involvement is rare, with only 75 cases reported in the literature, and may present with either diffuse (59%) or nodular (26%) nontender enlargement. Patients are typically euthyroid (41%), hypothyroid (20%), or </a:t>
            </a:r>
            <a:r>
              <a:rPr lang="en-US" sz="2400" dirty="0" err="1"/>
              <a:t>subclinically</a:t>
            </a:r>
            <a:r>
              <a:rPr lang="en-US" sz="2400" dirty="0"/>
              <a:t> hypothyroid (11%) </a:t>
            </a:r>
            <a:r>
              <a:rPr lang="en-US" sz="1600" dirty="0"/>
              <a:t> 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094487D-CE35-47F3-A3CB-C19FD8032626}"/>
              </a:ext>
            </a:extLst>
          </p:cNvPr>
          <p:cNvSpPr txBox="1"/>
          <p:nvPr/>
        </p:nvSpPr>
        <p:spPr>
          <a:xfrm>
            <a:off x="1029810" y="6212864"/>
            <a:ext cx="99607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(2018)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Krooks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 J,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Minkov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 M, Weatherall AG. Langerhans cell histiocytosis in children: History, classification, pathobiology, clinical manifestations, and prognosis. J Am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Acad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 Dermatol. 2018 Jun;78(6):1035-1044.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doi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: 10.1016</a:t>
            </a:r>
          </a:p>
        </p:txBody>
      </p:sp>
    </p:spTree>
    <p:extLst>
      <p:ext uri="{BB962C8B-B14F-4D97-AF65-F5344CB8AC3E}">
        <p14:creationId xmlns:p14="http://schemas.microsoft.com/office/powerpoint/2010/main" val="43467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+mn-lt"/>
              </a:rPr>
              <a:t>Langerhans cell histiocytosis Overview </a:t>
            </a:r>
            <a:endParaRPr lang="fa-IR" sz="3600" b="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690687"/>
            <a:ext cx="10514012" cy="4736746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Liver and spleen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Bone marrow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Lymph nodes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Lungs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Central nervous system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2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Historically, different clinical phenotypes of LCH have been described as distinct entities (</a:t>
            </a:r>
            <a:r>
              <a:rPr lang="en-US" sz="2400" dirty="0" err="1"/>
              <a:t>e.g</a:t>
            </a:r>
            <a:r>
              <a:rPr lang="en-US" sz="2400" dirty="0"/>
              <a:t>, eosinophilic granuloma of bone, Hand-</a:t>
            </a:r>
            <a:r>
              <a:rPr lang="en-US" sz="2400" dirty="0" err="1"/>
              <a:t>Schüller</a:t>
            </a:r>
            <a:r>
              <a:rPr lang="en-US" sz="2400" dirty="0"/>
              <a:t>-Christian disease, </a:t>
            </a:r>
            <a:r>
              <a:rPr lang="en-US" sz="2400" dirty="0" err="1"/>
              <a:t>Letterere-Siwe</a:t>
            </a:r>
            <a:r>
              <a:rPr lang="en-US" sz="2400" dirty="0"/>
              <a:t> disease, and </a:t>
            </a:r>
            <a:r>
              <a:rPr lang="en-US" sz="2400" dirty="0" err="1"/>
              <a:t>Hashimotoe</a:t>
            </a:r>
            <a:r>
              <a:rPr lang="en-US" sz="2400" dirty="0"/>
              <a:t>-Pritzker disease).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3A68B3E-4F70-43AA-A021-BB6B9BC24968}"/>
              </a:ext>
            </a:extLst>
          </p:cNvPr>
          <p:cNvSpPr txBox="1"/>
          <p:nvPr/>
        </p:nvSpPr>
        <p:spPr>
          <a:xfrm>
            <a:off x="1029810" y="5715707"/>
            <a:ext cx="99607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1: (2019) Leung AKC, Lam JM, Leong KF. Childhood Langerhans cell histiocytosis: a disease with many faces. World J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Pediatr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. 2019 Dec;15(6):536-545.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doi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: 10.1007</a:t>
            </a:r>
          </a:p>
          <a:p>
            <a:pPr algn="just"/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2:(2018)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Krooks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 J,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Minkov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 M, Weatherall AG. Langerhans cell histiocytosis in children: History, classification, pathobiology, clinical manifestations, and prognosis. J Am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Acad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 Dermatol. 2018 Jun;78(6):1035-1044.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doi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: 10.1016</a:t>
            </a:r>
          </a:p>
        </p:txBody>
      </p:sp>
    </p:spTree>
    <p:extLst>
      <p:ext uri="{BB962C8B-B14F-4D97-AF65-F5344CB8AC3E}">
        <p14:creationId xmlns:p14="http://schemas.microsoft.com/office/powerpoint/2010/main" val="60689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+mn-lt"/>
              </a:rPr>
              <a:t>Langerhans cell histiocytosis Overview </a:t>
            </a:r>
            <a:endParaRPr lang="fa-IR" sz="3600" b="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690687"/>
            <a:ext cx="10514012" cy="4736746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Management </a:t>
            </a:r>
            <a:endParaRPr lang="en-US" sz="1600" dirty="0"/>
          </a:p>
          <a:p>
            <a:pPr lvl="1" algn="just"/>
            <a:r>
              <a:rPr lang="en-US" sz="2400" dirty="0"/>
              <a:t>Treatment depends on the site and extent of the disease.</a:t>
            </a:r>
          </a:p>
          <a:p>
            <a:pPr lvl="1" algn="just"/>
            <a:endParaRPr lang="en-US" sz="1300" dirty="0"/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n-US" sz="2400" dirty="0"/>
              <a:t>The current recommended first-line therapy for patients with multisystem LCH is 12 months therapy with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prednisone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vinblastine</a:t>
            </a:r>
            <a:r>
              <a:rPr lang="en-US" sz="2400" dirty="0"/>
              <a:t>.  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n-US" sz="2400" dirty="0"/>
              <a:t>Vemurafenib, a BRAF V6000 inhibitor, may be considered for the subset of high-risk patients with same mutations.</a:t>
            </a:r>
            <a:endParaRPr lang="en-US" sz="1300" dirty="0"/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n-US" sz="2400" dirty="0"/>
              <a:t> Additional therapy:  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en-US" sz="2400" dirty="0"/>
              <a:t>Complications such as diabetes insipidus, short stature, hypothyroidism, hypoadrenalism, and hypogonadism may require treatment with appropriate hormones. 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en-US" sz="2400" dirty="0"/>
              <a:t>Hearing loss and musculoskeletal disabilities should be properly treated. </a:t>
            </a:r>
          </a:p>
          <a:p>
            <a:pPr lvl="2" algn="just">
              <a:buFont typeface="Wingdings" panose="05000000000000000000" pitchFamily="2" charset="2"/>
              <a:buChar char="Ø"/>
            </a:pPr>
            <a:endParaRPr lang="en-US" sz="13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Patients with LCH need to have long-term follow-up to monitor for disease recurrence and late effects.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3A68B3E-4F70-43AA-A021-BB6B9BC24968}"/>
              </a:ext>
            </a:extLst>
          </p:cNvPr>
          <p:cNvSpPr txBox="1"/>
          <p:nvPr/>
        </p:nvSpPr>
        <p:spPr>
          <a:xfrm>
            <a:off x="1029810" y="6212864"/>
            <a:ext cx="99607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(2019) Leung AKC, Lam JM, Leong KF. Childhood Langerhans cell histiocytosis: a disease with many faces. World J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Pediatr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. 2019 Dec;15(6):536-545.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doi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: 10.1007</a:t>
            </a:r>
          </a:p>
        </p:txBody>
      </p:sp>
    </p:spTree>
    <p:extLst>
      <p:ext uri="{BB962C8B-B14F-4D97-AF65-F5344CB8AC3E}">
        <p14:creationId xmlns:p14="http://schemas.microsoft.com/office/powerpoint/2010/main" val="263871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+mn-lt"/>
              </a:rPr>
              <a:t>Langerhans cell histiocytosis Overview </a:t>
            </a:r>
            <a:endParaRPr lang="fa-IR" sz="3600" b="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690687"/>
            <a:ext cx="8881261" cy="4736746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The </a:t>
            </a:r>
            <a:r>
              <a:rPr lang="en-US" sz="2400" dirty="0" err="1"/>
              <a:t>hypothalamicpituitary</a:t>
            </a:r>
            <a:r>
              <a:rPr lang="en-US" sz="2400" dirty="0"/>
              <a:t> system is involved in up to 50% of children with LCH who prevalently develop DI.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Hypothalamic involvement in these patients may also cause sleep disturbances, hyperphagia with obesity, temperature dysregulation &amp; behavioral abnormalities.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 Anterior pituitary dysfunction occurs in up to </a:t>
            </a:r>
            <a:r>
              <a:rPr lang="en-US" sz="2400" dirty="0">
                <a:solidFill>
                  <a:srgbClr val="FFFF00"/>
                </a:solidFill>
              </a:rPr>
              <a:t>20%</a:t>
            </a:r>
            <a:r>
              <a:rPr lang="en-US" sz="2400" dirty="0"/>
              <a:t> of patients. 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00"/>
                </a:solidFill>
              </a:rPr>
              <a:t>Growth retardation </a:t>
            </a:r>
            <a:r>
              <a:rPr lang="en-US" sz="2400" dirty="0"/>
              <a:t>is found in </a:t>
            </a:r>
            <a:r>
              <a:rPr lang="en-US" sz="2400" dirty="0">
                <a:solidFill>
                  <a:srgbClr val="FFFF00"/>
                </a:solidFill>
              </a:rPr>
              <a:t>40% </a:t>
            </a:r>
            <a:r>
              <a:rPr lang="en-US" sz="2400" dirty="0"/>
              <a:t>of patients with </a:t>
            </a:r>
            <a:r>
              <a:rPr lang="en-US" sz="2400" dirty="0">
                <a:solidFill>
                  <a:srgbClr val="FFFF00"/>
                </a:solidFill>
              </a:rPr>
              <a:t>prepubertal onset </a:t>
            </a:r>
            <a:r>
              <a:rPr lang="en-US" sz="2400" dirty="0"/>
              <a:t>of disease and is caused by GH deficiency which is the most frequent and earlier anterior pituitary hormone abnormality due to altered formation and/or release of GHRH by the hypothalamus.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Gonadotrophin deficiency is also common, Mild hyperprolactinemia may be observed in adult LCH patients.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3A68B3E-4F70-43AA-A021-BB6B9BC24968}"/>
              </a:ext>
            </a:extLst>
          </p:cNvPr>
          <p:cNvSpPr txBox="1"/>
          <p:nvPr/>
        </p:nvSpPr>
        <p:spPr>
          <a:xfrm>
            <a:off x="1029810" y="6346031"/>
            <a:ext cx="9960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(2017)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Shlomo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Melmed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, The Pituitary, 4</a:t>
            </a:r>
            <a:r>
              <a:rPr lang="en-US" sz="1600" baseline="30000" dirty="0">
                <a:solidFill>
                  <a:srgbClr val="FFC000"/>
                </a:solidFill>
                <a:latin typeface="YflrxbFblhmrMyriad-Roman"/>
              </a:rPr>
              <a:t>th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 Edition P: 320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4D0855F-0011-492E-8D41-35FB95F11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2600" y="2344965"/>
            <a:ext cx="2195909" cy="286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1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30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496" y="949911"/>
            <a:ext cx="11496582" cy="5908089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Case Presentation</a:t>
            </a:r>
          </a:p>
          <a:p>
            <a:pPr algn="just"/>
            <a:endParaRPr lang="en-US" sz="1200" dirty="0"/>
          </a:p>
          <a:p>
            <a:pPr algn="just"/>
            <a:r>
              <a:rPr lang="en-US" dirty="0"/>
              <a:t>Langerhans cell histiocytosis Overview </a:t>
            </a:r>
          </a:p>
          <a:p>
            <a:pPr lvl="4" algn="just">
              <a:buFont typeface="Times New Roman" panose="02020603050405020304" pitchFamily="18" charset="0"/>
              <a:buChar char="-"/>
            </a:pPr>
            <a:r>
              <a:rPr lang="en-US" dirty="0"/>
              <a:t>Endocrine involvement </a:t>
            </a:r>
          </a:p>
          <a:p>
            <a:pPr lvl="4" algn="just">
              <a:buFont typeface="Times New Roman" panose="02020603050405020304" pitchFamily="18" charset="0"/>
              <a:buChar char="-"/>
            </a:pPr>
            <a:endParaRPr lang="en-US" sz="1200" dirty="0"/>
          </a:p>
          <a:p>
            <a:pPr algn="just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does our patient have a normal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(even elevated)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stature despite GH deficiency?</a:t>
            </a:r>
          </a:p>
          <a:p>
            <a:pPr lvl="4" algn="just">
              <a:buFont typeface="Times New Roman" panose="02020603050405020304" pitchFamily="18" charset="0"/>
              <a:buChar char="-"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 of obesity &amp; various hormones on linear growth</a:t>
            </a:r>
          </a:p>
          <a:p>
            <a:pPr lvl="4" algn="just">
              <a:buFont typeface="Times New Roman" panose="02020603050405020304" pitchFamily="18" charset="0"/>
              <a:buChar char="-"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Role of insulin in growth / HOMA-IR </a:t>
            </a:r>
          </a:p>
          <a:p>
            <a:pPr lvl="4" algn="just">
              <a:buFont typeface="Times New Roman" panose="02020603050405020304" pitchFamily="18" charset="0"/>
              <a:buChar char="-"/>
            </a:pPr>
            <a:endParaRPr lang="en-US" sz="1200" dirty="0"/>
          </a:p>
          <a:p>
            <a:pPr algn="just"/>
            <a:r>
              <a:rPr lang="en-US" dirty="0"/>
              <a:t>When &amp; why did our patient develop GH </a:t>
            </a:r>
            <a:r>
              <a:rPr lang="en-US" sz="2800" dirty="0"/>
              <a:t>deficiency (Panhypopituitarism)?</a:t>
            </a:r>
          </a:p>
          <a:p>
            <a:pPr algn="just"/>
            <a:endParaRPr lang="en-US" sz="1200" dirty="0"/>
          </a:p>
          <a:p>
            <a:pPr algn="just"/>
            <a:r>
              <a:rPr lang="en-US" dirty="0"/>
              <a:t>Management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9974FA-4D2A-4F95-A9B6-9CF8277DC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42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99626"/>
            <a:ext cx="10515600" cy="1325563"/>
          </a:xfrm>
        </p:spPr>
        <p:txBody>
          <a:bodyPr>
            <a:normAutofit/>
          </a:bodyPr>
          <a:lstStyle/>
          <a:p>
            <a:pPr algn="just"/>
            <a:r>
              <a:rPr lang="en-US" b="0" dirty="0">
                <a:latin typeface="+mn-lt"/>
              </a:rPr>
              <a:t>Why does our patient have a normal </a:t>
            </a:r>
            <a:r>
              <a:rPr lang="en-US" sz="3200" b="0" dirty="0">
                <a:latin typeface="+mn-lt"/>
              </a:rPr>
              <a:t>(even elevated) </a:t>
            </a:r>
            <a:r>
              <a:rPr lang="en-US" b="0" dirty="0">
                <a:latin typeface="+mn-lt"/>
              </a:rPr>
              <a:t>stature despite GH deficiency?</a:t>
            </a:r>
            <a:endParaRPr lang="fa-IR" b="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3429000"/>
            <a:ext cx="10718306" cy="2832752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Also, What is cause of his feet &amp; hands bigness?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This is a rare &amp; extra-natural condition, and these are so poor documentations to can say which hormones could lead growth in this situation.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5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C7322E-F35D-42DF-B8ED-A1AEB5B6FF58}"/>
              </a:ext>
            </a:extLst>
          </p:cNvPr>
          <p:cNvSpPr txBox="1"/>
          <p:nvPr/>
        </p:nvSpPr>
        <p:spPr>
          <a:xfrm>
            <a:off x="97654" y="4507587"/>
            <a:ext cx="19442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FFC000"/>
                </a:solidFill>
                <a:latin typeface="YflrxbFblhmrMyriad-Roman"/>
              </a:rPr>
              <a:t>(2016) De Groot J, Larry Jameson MD PhD Leslie J, Endocrinology Adult &amp; Pediatric 7</a:t>
            </a:r>
            <a:r>
              <a:rPr lang="en-US" sz="1800" baseline="30000" dirty="0">
                <a:solidFill>
                  <a:srgbClr val="FFC000"/>
                </a:solidFill>
                <a:latin typeface="YflrxbFblhmrMyriad-Roman"/>
              </a:rPr>
              <a:t>th</a:t>
            </a:r>
            <a:r>
              <a:rPr lang="en-US" sz="1800" dirty="0">
                <a:solidFill>
                  <a:srgbClr val="FFC000"/>
                </a:solidFill>
                <a:latin typeface="YflrxbFblhmrMyriad-Roman"/>
              </a:rPr>
              <a:t> Edition P: 2669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9430D33-FEF7-4EE5-B4A9-1272DB6BB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417" y="0"/>
            <a:ext cx="7929166" cy="6858000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xmlns="" id="{C1CE7531-6ACD-4E77-880E-D58FA3F82F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3465" y="1690689"/>
            <a:ext cx="1645920" cy="154966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800" dirty="0"/>
              <a:t>For our patient:</a:t>
            </a:r>
          </a:p>
          <a:p>
            <a:pPr marL="0" indent="0" algn="just">
              <a:buNone/>
            </a:pPr>
            <a:endParaRPr lang="en-US" sz="1800" dirty="0"/>
          </a:p>
          <a:p>
            <a:pPr marL="0" indent="0" algn="just">
              <a:buNone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IGF1: 29.6 </a:t>
            </a:r>
          </a:p>
        </p:txBody>
      </p:sp>
    </p:spTree>
    <p:extLst>
      <p:ext uri="{BB962C8B-B14F-4D97-AF65-F5344CB8AC3E}">
        <p14:creationId xmlns:p14="http://schemas.microsoft.com/office/powerpoint/2010/main" val="242310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0" dirty="0">
                <a:latin typeface="+mn-lt"/>
              </a:rPr>
              <a:t>Why does our patient have a normal </a:t>
            </a:r>
            <a:r>
              <a:rPr lang="en-US" sz="3200" b="0" dirty="0">
                <a:latin typeface="+mn-lt"/>
              </a:rPr>
              <a:t>(even elevated) </a:t>
            </a:r>
            <a:r>
              <a:rPr lang="en-US" b="0" dirty="0">
                <a:latin typeface="+mn-lt"/>
              </a:rPr>
              <a:t>stature despite GH deficiency?</a:t>
            </a:r>
            <a:endParaRPr lang="fa-IR" b="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847" y="1690689"/>
            <a:ext cx="10718306" cy="43291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FFFF00"/>
                </a:solidFill>
              </a:rPr>
              <a:t>Case reports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In summary, we have reported an unusual case of GH deficiency (23 y-male) in which the patient attained normal height with unfused epiphyses because of hypogonadotropic hypogonadism. This case suggests that males can grow without GH under certain circumstances. ¹</a:t>
            </a:r>
          </a:p>
          <a:p>
            <a:pPr algn="just"/>
            <a:endParaRPr lang="en-US" sz="10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37 y-male + Growth independent of GH has been reported in some cases of craniopharyngioma, but in only one case of hypopituitarism. ²</a:t>
            </a:r>
          </a:p>
          <a:p>
            <a:pPr algn="just"/>
            <a:r>
              <a:rPr lang="en-US" sz="2400" dirty="0"/>
              <a:t>There exist some growth promoting factors other than GH and IGF-I. </a:t>
            </a:r>
            <a:r>
              <a:rPr lang="en-US" sz="2400" dirty="0">
                <a:solidFill>
                  <a:srgbClr val="FFFF00"/>
                </a:solidFill>
              </a:rPr>
              <a:t>Thyroid hormone, insulin, prolactin (PRL) and IGF-II </a:t>
            </a:r>
            <a:r>
              <a:rPr lang="en-US" sz="2400" dirty="0"/>
              <a:t>play significant roles in postnatal somatic growth even without GH. ²</a:t>
            </a:r>
          </a:p>
          <a:p>
            <a:pPr marL="0" indent="0" algn="just">
              <a:buNone/>
            </a:pP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C7322E-F35D-42DF-B8ED-A1AEB5B6FF58}"/>
              </a:ext>
            </a:extLst>
          </p:cNvPr>
          <p:cNvSpPr txBox="1"/>
          <p:nvPr/>
        </p:nvSpPr>
        <p:spPr>
          <a:xfrm>
            <a:off x="736847" y="5857661"/>
            <a:ext cx="105289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FFC000"/>
                </a:solidFill>
                <a:latin typeface="YflrxbFblhmrMyriad-Roman"/>
              </a:rPr>
              <a:t>1: (2000) Wada S, et al. A patient of hypogonadotropic hypogonadism accompanied by growth hormone deficiency and decreased bone mineral density who attained normal growth. Intern Med. 2000 Aug;39(8):641-5. </a:t>
            </a:r>
            <a:r>
              <a:rPr lang="en-US" sz="1400" dirty="0" err="1">
                <a:solidFill>
                  <a:srgbClr val="FFC000"/>
                </a:solidFill>
                <a:latin typeface="YflrxbFblhmrMyriad-Roman"/>
              </a:rPr>
              <a:t>doi</a:t>
            </a:r>
            <a:r>
              <a:rPr lang="en-US" sz="1400" dirty="0">
                <a:solidFill>
                  <a:srgbClr val="FFC000"/>
                </a:solidFill>
                <a:latin typeface="YflrxbFblhmrMyriad-Roman"/>
              </a:rPr>
              <a:t>: 10.2169</a:t>
            </a:r>
          </a:p>
          <a:p>
            <a:pPr algn="just"/>
            <a:r>
              <a:rPr lang="en-US" sz="1400" dirty="0">
                <a:solidFill>
                  <a:srgbClr val="FFC000"/>
                </a:solidFill>
                <a:latin typeface="YflrxbFblhmrMyriad-Roman"/>
              </a:rPr>
              <a:t>2: (1998) </a:t>
            </a:r>
            <a:r>
              <a:rPr lang="en-US" sz="1400" dirty="0" err="1">
                <a:solidFill>
                  <a:srgbClr val="FFC000"/>
                </a:solidFill>
                <a:latin typeface="YflrxbFblhmrMyriad-Roman"/>
              </a:rPr>
              <a:t>Kageyama</a:t>
            </a:r>
            <a:r>
              <a:rPr lang="en-US" sz="1400" dirty="0">
                <a:solidFill>
                  <a:srgbClr val="FFC000"/>
                </a:solidFill>
                <a:latin typeface="YflrxbFblhmrMyriad-Roman"/>
              </a:rPr>
              <a:t> K, </a:t>
            </a:r>
            <a:r>
              <a:rPr lang="en-US" sz="1400" dirty="0" err="1">
                <a:solidFill>
                  <a:srgbClr val="FFC000"/>
                </a:solidFill>
                <a:latin typeface="YflrxbFblhmrMyriad-Roman"/>
              </a:rPr>
              <a:t>Watanobe</a:t>
            </a:r>
            <a:r>
              <a:rPr lang="en-US" sz="1400" dirty="0">
                <a:solidFill>
                  <a:srgbClr val="FFC000"/>
                </a:solidFill>
                <a:latin typeface="YflrxbFblhmrMyriad-Roman"/>
              </a:rPr>
              <a:t> H, </a:t>
            </a:r>
            <a:r>
              <a:rPr lang="en-US" sz="1400" dirty="0" err="1">
                <a:solidFill>
                  <a:srgbClr val="FFC000"/>
                </a:solidFill>
                <a:latin typeface="YflrxbFblhmrMyriad-Roman"/>
              </a:rPr>
              <a:t>Nasushita</a:t>
            </a:r>
            <a:r>
              <a:rPr lang="en-US" sz="1400" dirty="0">
                <a:solidFill>
                  <a:srgbClr val="FFC000"/>
                </a:solidFill>
                <a:latin typeface="YflrxbFblhmrMyriad-Roman"/>
              </a:rPr>
              <a:t> R, </a:t>
            </a:r>
            <a:r>
              <a:rPr lang="en-US" sz="1400" dirty="0" err="1">
                <a:solidFill>
                  <a:srgbClr val="FFC000"/>
                </a:solidFill>
                <a:latin typeface="YflrxbFblhmrMyriad-Roman"/>
              </a:rPr>
              <a:t>Nishie</a:t>
            </a:r>
            <a:r>
              <a:rPr lang="en-US" sz="1400" dirty="0">
                <a:solidFill>
                  <a:srgbClr val="FFC000"/>
                </a:solidFill>
                <a:latin typeface="YflrxbFblhmrMyriad-Roman"/>
              </a:rPr>
              <a:t> M, Horiba N, </a:t>
            </a:r>
            <a:r>
              <a:rPr lang="en-US" sz="1400" dirty="0" err="1">
                <a:solidFill>
                  <a:srgbClr val="FFC000"/>
                </a:solidFill>
                <a:latin typeface="YflrxbFblhmrMyriad-Roman"/>
              </a:rPr>
              <a:t>Suda</a:t>
            </a:r>
            <a:r>
              <a:rPr lang="en-US" sz="1400" dirty="0">
                <a:solidFill>
                  <a:srgbClr val="FFC000"/>
                </a:solidFill>
                <a:latin typeface="YflrxbFblhmrMyriad-Roman"/>
              </a:rPr>
              <a:t> T. A hypopituitary patient who attained tall stature without growth hormone. Intern Med. 1998 May;37(5):472-5. </a:t>
            </a:r>
            <a:r>
              <a:rPr lang="en-US" sz="1400" dirty="0" err="1">
                <a:solidFill>
                  <a:srgbClr val="FFC000"/>
                </a:solidFill>
                <a:latin typeface="YflrxbFblhmrMyriad-Roman"/>
              </a:rPr>
              <a:t>doi</a:t>
            </a:r>
            <a:r>
              <a:rPr lang="en-US" sz="1400" dirty="0">
                <a:solidFill>
                  <a:srgbClr val="FFC000"/>
                </a:solidFill>
                <a:latin typeface="YflrxbFblhmrMyriad-Roman"/>
              </a:rPr>
              <a:t>: 10.2169</a:t>
            </a:r>
          </a:p>
        </p:txBody>
      </p:sp>
    </p:spTree>
    <p:extLst>
      <p:ext uri="{BB962C8B-B14F-4D97-AF65-F5344CB8AC3E}">
        <p14:creationId xmlns:p14="http://schemas.microsoft.com/office/powerpoint/2010/main" val="111087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0" dirty="0">
                <a:latin typeface="+mn-lt"/>
              </a:rPr>
              <a:t>Why does our patient have a normal </a:t>
            </a:r>
            <a:r>
              <a:rPr lang="en-US" sz="3200" b="0" dirty="0">
                <a:latin typeface="+mn-lt"/>
              </a:rPr>
              <a:t>(even elevated) </a:t>
            </a:r>
            <a:r>
              <a:rPr lang="en-US" b="0" dirty="0">
                <a:latin typeface="+mn-lt"/>
              </a:rPr>
              <a:t>stature despite GH deficiency?</a:t>
            </a:r>
            <a:endParaRPr lang="fa-IR" b="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847" y="1690689"/>
            <a:ext cx="10718306" cy="4329146"/>
          </a:xfrm>
        </p:spPr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GH-deficient newborns can have a length within the normal range, which suggests that other growth factors dominate longitudinal gain during gestation.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3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Obese children grow at a normal rate despite their low serum GH levels.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3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Several possible mechanisms might underlie the growth stimulation in obese children, such as:</a:t>
            </a:r>
          </a:p>
          <a:p>
            <a:pPr lvl="2" algn="just">
              <a:buFont typeface="Times New Roman" panose="02020603050405020304" pitchFamily="18" charset="0"/>
              <a:buChar char="-"/>
            </a:pPr>
            <a:r>
              <a:rPr lang="en-US" sz="2400" dirty="0"/>
              <a:t>Elevated levels of insulin </a:t>
            </a:r>
          </a:p>
          <a:p>
            <a:pPr lvl="2" algn="just">
              <a:buFont typeface="Times New Roman" panose="02020603050405020304" pitchFamily="18" charset="0"/>
              <a:buChar char="-"/>
            </a:pPr>
            <a:r>
              <a:rPr lang="en-US" sz="2400" dirty="0"/>
              <a:t>Reduced levels of IGF binding protein-1</a:t>
            </a:r>
          </a:p>
          <a:p>
            <a:pPr lvl="2" algn="just">
              <a:buFont typeface="Times New Roman" panose="02020603050405020304" pitchFamily="18" charset="0"/>
              <a:buChar char="-"/>
            </a:pPr>
            <a:r>
              <a:rPr lang="en-US" sz="2400" dirty="0"/>
              <a:t>Elevated leptin levels in obese children were found to affect the bone growth</a:t>
            </a:r>
          </a:p>
          <a:p>
            <a:pPr lvl="2" algn="just">
              <a:buFont typeface="Times New Roman" panose="02020603050405020304" pitchFamily="18" charset="0"/>
              <a:buChar char="-"/>
            </a:pPr>
            <a:r>
              <a:rPr lang="en-US" sz="2400" dirty="0"/>
              <a:t>Sex hormones stimulate growth through a direct GH-independent effect on the bone growth centers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C7322E-F35D-42DF-B8ED-A1AEB5B6FF58}"/>
              </a:ext>
            </a:extLst>
          </p:cNvPr>
          <p:cNvSpPr txBox="1"/>
          <p:nvPr/>
        </p:nvSpPr>
        <p:spPr>
          <a:xfrm>
            <a:off x="736848" y="6141750"/>
            <a:ext cx="52111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(2002) Phillip M, et all. Growth without growth hormone. J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Pediatr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 Endocrinol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Metab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. 2002 Dec;15 Suppl 5:1267-72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D1C2420-BA05-4206-B95B-63562BCB0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461" y="5519873"/>
            <a:ext cx="4406278" cy="114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medical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225" y="1806169"/>
            <a:ext cx="11002617" cy="4530725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He is born at 1381.12.06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 mother`s pregnancy (especially 1</a:t>
            </a: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trimester) coincided with Chemotherapy, Radiotherapy &amp; Surgery due to Breast tumor.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 under 2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yrs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old, probably,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polyuria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has resulted in diagnosis of DI.</a:t>
            </a:r>
          </a:p>
          <a:p>
            <a:pPr marL="0" indent="0" algn="just">
              <a:buNone/>
            </a:pP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After diagnosis until now, patient uses Spray DDAVP (1 puff / day)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7F1E44-47B0-4A72-94F3-1EE9BE83C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1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0" dirty="0">
                <a:latin typeface="+mn-lt"/>
              </a:rPr>
              <a:t>Why does our patient have a normal </a:t>
            </a:r>
            <a:r>
              <a:rPr lang="en-US" sz="3200" b="0" dirty="0">
                <a:latin typeface="+mn-lt"/>
              </a:rPr>
              <a:t>(even elevated) </a:t>
            </a:r>
            <a:r>
              <a:rPr lang="en-US" b="0" dirty="0">
                <a:latin typeface="+mn-lt"/>
              </a:rPr>
              <a:t>stature despite GH deficiency?</a:t>
            </a:r>
            <a:endParaRPr lang="fa-IR" b="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847" y="1690689"/>
            <a:ext cx="10718306" cy="4329146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FF00"/>
                </a:solidFill>
              </a:rPr>
              <a:t>Growth patterns of obesity </a:t>
            </a:r>
            <a:r>
              <a:rPr lang="en-US" dirty="0"/>
              <a:t>during childhood are well described, documenting </a:t>
            </a:r>
            <a:r>
              <a:rPr lang="en-US" dirty="0">
                <a:solidFill>
                  <a:srgbClr val="FFFF00"/>
                </a:solidFill>
              </a:rPr>
              <a:t>increased linear growth in early childhood </a:t>
            </a:r>
            <a:r>
              <a:rPr lang="en-US" dirty="0"/>
              <a:t>associated with </a:t>
            </a:r>
            <a:r>
              <a:rPr lang="en-US" dirty="0">
                <a:solidFill>
                  <a:srgbClr val="FFFF00"/>
                </a:solidFill>
              </a:rPr>
              <a:t>accelerated pubertal maturation </a:t>
            </a:r>
            <a:r>
              <a:rPr lang="en-US" dirty="0"/>
              <a:t>resulting in normal adult height.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/>
              <a:t>Decreased baseline GH levels have been well documented in obese patients. 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/>
              <a:t>In prepubertal children with simple obesity, growth velocity is increased in association with these lower GH values.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C7322E-F35D-42DF-B8ED-A1AEB5B6FF58}"/>
              </a:ext>
            </a:extLst>
          </p:cNvPr>
          <p:cNvSpPr txBox="1"/>
          <p:nvPr/>
        </p:nvSpPr>
        <p:spPr>
          <a:xfrm>
            <a:off x="223741" y="5521146"/>
            <a:ext cx="42066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FFC000"/>
                </a:solidFill>
                <a:latin typeface="YflrxbFblhmrMyriad-Roman"/>
              </a:rPr>
              <a:t>(2013) 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Fennoy I. Effect of obesity on linear growth.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Curr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Opin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 Endocrinol Diabetes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Obes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. 2013 Feb;20(1):44-9.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doi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: 10.1097/MED.0b013e32835b7f15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6F0717C-35FF-44CA-BACD-DFE70AF3A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210" y="5324748"/>
            <a:ext cx="5714048" cy="13901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83B2847-BF8E-4A96-97D5-8E72A4D88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922" y="5324748"/>
            <a:ext cx="1310735" cy="139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6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0" dirty="0">
                <a:latin typeface="+mn-lt"/>
              </a:rPr>
              <a:t>Why does our patient have a normal </a:t>
            </a:r>
            <a:r>
              <a:rPr lang="en-US" sz="3200" b="0" dirty="0">
                <a:latin typeface="+mn-lt"/>
              </a:rPr>
              <a:t>(even elevated) </a:t>
            </a:r>
            <a:r>
              <a:rPr lang="en-US" b="0" dirty="0">
                <a:latin typeface="+mn-lt"/>
              </a:rPr>
              <a:t>stature despite GH deficiency?</a:t>
            </a:r>
            <a:endParaRPr lang="fa-IR" b="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847" y="1690689"/>
            <a:ext cx="10718306" cy="4329146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FF00"/>
                </a:solidFill>
              </a:rPr>
              <a:t>Ghrelin </a:t>
            </a:r>
            <a:r>
              <a:rPr lang="en-US" dirty="0"/>
              <a:t>has been considered a potential regulator of GH release in obesity.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/>
              <a:t>Administration of </a:t>
            </a:r>
            <a:r>
              <a:rPr lang="en-US" dirty="0">
                <a:solidFill>
                  <a:srgbClr val="FFFF00"/>
                </a:solidFill>
              </a:rPr>
              <a:t>ghrelin</a:t>
            </a:r>
            <a:r>
              <a:rPr lang="en-US" dirty="0"/>
              <a:t> to humans and rats results in </a:t>
            </a:r>
            <a:r>
              <a:rPr lang="en-US" dirty="0">
                <a:solidFill>
                  <a:srgbClr val="FFFF00"/>
                </a:solidFill>
              </a:rPr>
              <a:t>increased GH secretion</a:t>
            </a:r>
            <a:r>
              <a:rPr lang="en-US" dirty="0"/>
              <a:t> as well as stimulating appetite.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/>
              <a:t>Ghrelin is also known to </a:t>
            </a:r>
            <a:r>
              <a:rPr lang="en-US" dirty="0">
                <a:solidFill>
                  <a:srgbClr val="FFFF00"/>
                </a:solidFill>
              </a:rPr>
              <a:t>stimulate insulin </a:t>
            </a:r>
            <a:r>
              <a:rPr lang="en-US" dirty="0"/>
              <a:t>secretion.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/>
              <a:t>Ghrelin levels </a:t>
            </a:r>
            <a:r>
              <a:rPr lang="en-US" dirty="0">
                <a:solidFill>
                  <a:srgbClr val="FFFF00"/>
                </a:solidFill>
              </a:rPr>
              <a:t>in obese </a:t>
            </a:r>
            <a:r>
              <a:rPr lang="en-US" dirty="0"/>
              <a:t>children </a:t>
            </a:r>
            <a:r>
              <a:rPr lang="en-US" dirty="0">
                <a:solidFill>
                  <a:srgbClr val="FFFF00"/>
                </a:solidFill>
              </a:rPr>
              <a:t>are lower than </a:t>
            </a:r>
            <a:r>
              <a:rPr lang="en-US" dirty="0"/>
              <a:t>in normal.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/>
              <a:t>The contribution of ghrelin stimulation of insulin to the growth patterns in childhood obesity, however, </a:t>
            </a:r>
            <a:r>
              <a:rPr lang="en-US" dirty="0">
                <a:solidFill>
                  <a:srgbClr val="FFFF00"/>
                </a:solidFill>
              </a:rPr>
              <a:t>remains to be determined.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C7322E-F35D-42DF-B8ED-A1AEB5B6FF58}"/>
              </a:ext>
            </a:extLst>
          </p:cNvPr>
          <p:cNvSpPr txBox="1"/>
          <p:nvPr/>
        </p:nvSpPr>
        <p:spPr>
          <a:xfrm>
            <a:off x="736847" y="5857661"/>
            <a:ext cx="10528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FFC000"/>
                </a:solidFill>
                <a:latin typeface="YflrxbFblhmrMyriad-Roman"/>
              </a:rPr>
              <a:t>(2013) 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Fennoy I. Effect of obesity on linear growth.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Curr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Opin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 Endocrinol Diabetes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Obes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. 2013 Feb;20(1):44-9.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doi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: 10.1097/MED.0b013e32835b7f15</a:t>
            </a:r>
          </a:p>
        </p:txBody>
      </p:sp>
    </p:spTree>
    <p:extLst>
      <p:ext uri="{BB962C8B-B14F-4D97-AF65-F5344CB8AC3E}">
        <p14:creationId xmlns:p14="http://schemas.microsoft.com/office/powerpoint/2010/main" val="204711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0" dirty="0">
                <a:latin typeface="+mn-lt"/>
              </a:rPr>
              <a:t>Why does our patient have a normal </a:t>
            </a:r>
            <a:r>
              <a:rPr lang="en-US" sz="3200" b="0" dirty="0">
                <a:latin typeface="+mn-lt"/>
              </a:rPr>
              <a:t>(even elevated) </a:t>
            </a:r>
            <a:r>
              <a:rPr lang="en-US" b="0" dirty="0">
                <a:latin typeface="+mn-lt"/>
              </a:rPr>
              <a:t>stature despite GH deficiency?</a:t>
            </a:r>
            <a:endParaRPr lang="fa-IR" b="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847" y="1690689"/>
            <a:ext cx="10718306" cy="4329146"/>
          </a:xfrm>
        </p:spPr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dirty="0"/>
              <a:t>In obesity, despite low GH values, total IGF-1 has been measured as </a:t>
            </a:r>
            <a:r>
              <a:rPr lang="en-US" dirty="0">
                <a:solidFill>
                  <a:srgbClr val="FFFF00"/>
                </a:solidFill>
              </a:rPr>
              <a:t>low to slightly reduced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or normal </a:t>
            </a:r>
            <a:r>
              <a:rPr lang="en-US" dirty="0"/>
              <a:t>leading to the hypothesis that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free IGF-1 is elevated.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/>
              <a:t>However, free IGF-1 has been variously reported as </a:t>
            </a:r>
            <a:r>
              <a:rPr lang="en-US" dirty="0">
                <a:solidFill>
                  <a:srgbClr val="FFFF00"/>
                </a:solidFill>
              </a:rPr>
              <a:t>low or elevated.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300" dirty="0">
              <a:solidFill>
                <a:srgbClr val="FFFF00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FF00"/>
                </a:solidFill>
              </a:rPr>
              <a:t>Diet</a:t>
            </a:r>
            <a:r>
              <a:rPr lang="en-US" dirty="0"/>
              <a:t> has been implicated </a:t>
            </a:r>
            <a:r>
              <a:rPr lang="en-US" dirty="0">
                <a:solidFill>
                  <a:srgbClr val="FFFF00"/>
                </a:solidFill>
              </a:rPr>
              <a:t>as a regulator of IGF levels</a:t>
            </a:r>
            <a:r>
              <a:rPr lang="en-US" dirty="0"/>
              <a:t>.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3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/>
              <a:t>Short-term </a:t>
            </a:r>
            <a:r>
              <a:rPr lang="en-US" dirty="0">
                <a:solidFill>
                  <a:srgbClr val="FFFF00"/>
                </a:solidFill>
              </a:rPr>
              <a:t>overeating</a:t>
            </a:r>
            <a:r>
              <a:rPr lang="en-US" dirty="0"/>
              <a:t> itself was associated with </a:t>
            </a:r>
            <a:r>
              <a:rPr lang="en-US" dirty="0">
                <a:solidFill>
                  <a:srgbClr val="FFFF00"/>
                </a:solidFill>
              </a:rPr>
              <a:t>suppressed GH</a:t>
            </a:r>
            <a:r>
              <a:rPr lang="en-US" dirty="0"/>
              <a:t>, but </a:t>
            </a:r>
            <a:r>
              <a:rPr lang="en-US" dirty="0">
                <a:solidFill>
                  <a:srgbClr val="FFFF00"/>
                </a:solidFill>
              </a:rPr>
              <a:t>maintenance of normal IGF-1</a:t>
            </a:r>
            <a:r>
              <a:rPr lang="en-US" dirty="0"/>
              <a:t>, increased IGF-BP3, and </a:t>
            </a:r>
            <a:r>
              <a:rPr lang="en-US" dirty="0">
                <a:solidFill>
                  <a:srgbClr val="FFFF00"/>
                </a:solidFill>
              </a:rPr>
              <a:t>increased free IGF-1 </a:t>
            </a:r>
            <a:r>
              <a:rPr lang="en-US" dirty="0"/>
              <a:t>was thought to be related to decreased IGF-BP2.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C7322E-F35D-42DF-B8ED-A1AEB5B6FF58}"/>
              </a:ext>
            </a:extLst>
          </p:cNvPr>
          <p:cNvSpPr txBox="1"/>
          <p:nvPr/>
        </p:nvSpPr>
        <p:spPr>
          <a:xfrm>
            <a:off x="736847" y="6141752"/>
            <a:ext cx="10528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FFC000"/>
                </a:solidFill>
                <a:latin typeface="YflrxbFblhmrMyriad-Roman"/>
              </a:rPr>
              <a:t>(2013) 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Fennoy I. Effect of obesity on linear growth.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Curr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Opin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 Endocrinol Diabetes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Obes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. 2013 Feb;20(1):44-9.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doi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: 10.1097/MED.0b013e32835b7f15</a:t>
            </a:r>
          </a:p>
        </p:txBody>
      </p:sp>
    </p:spTree>
    <p:extLst>
      <p:ext uri="{BB962C8B-B14F-4D97-AF65-F5344CB8AC3E}">
        <p14:creationId xmlns:p14="http://schemas.microsoft.com/office/powerpoint/2010/main" val="418004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0" dirty="0">
                <a:latin typeface="+mn-lt"/>
              </a:rPr>
              <a:t>Why does our patient have a normal </a:t>
            </a:r>
            <a:r>
              <a:rPr lang="en-US" sz="3200" b="0" dirty="0">
                <a:latin typeface="+mn-lt"/>
              </a:rPr>
              <a:t>(even elevated) </a:t>
            </a:r>
            <a:r>
              <a:rPr lang="en-US" b="0" dirty="0">
                <a:latin typeface="+mn-lt"/>
              </a:rPr>
              <a:t>stature despite GH deficiency?</a:t>
            </a:r>
            <a:endParaRPr lang="fa-IR" b="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847" y="1690689"/>
            <a:ext cx="10718306" cy="4329146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FF00"/>
                </a:solidFill>
              </a:rPr>
              <a:t>Insulin</a:t>
            </a:r>
            <a:r>
              <a:rPr lang="en-US" dirty="0"/>
              <a:t> has also been shown to negatively feed back on the pituitary to </a:t>
            </a:r>
            <a:r>
              <a:rPr lang="en-US" dirty="0">
                <a:solidFill>
                  <a:srgbClr val="FFFF00"/>
                </a:solidFill>
              </a:rPr>
              <a:t>inhibit GH release </a:t>
            </a:r>
            <a:r>
              <a:rPr lang="en-US" dirty="0"/>
              <a:t>in normal weight individuals and in the obese.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2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/>
              <a:t>Increased insulin secretion in SGA infants was associated with both the </a:t>
            </a:r>
            <a:r>
              <a:rPr lang="en-US" dirty="0">
                <a:solidFill>
                  <a:srgbClr val="FFFF00"/>
                </a:solidFill>
              </a:rPr>
              <a:t>catch-up growth </a:t>
            </a:r>
            <a:r>
              <a:rPr lang="en-US" dirty="0"/>
              <a:t>and increased linear growth.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2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/>
              <a:t>Insulin, as a growth promoting hormone however, </a:t>
            </a:r>
            <a:r>
              <a:rPr lang="en-US" dirty="0">
                <a:solidFill>
                  <a:srgbClr val="FFFF00"/>
                </a:solidFill>
              </a:rPr>
              <a:t>may also contribute </a:t>
            </a:r>
            <a:r>
              <a:rPr lang="en-US" dirty="0"/>
              <a:t>to the increased linear growth of simple obesity. 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C7322E-F35D-42DF-B8ED-A1AEB5B6FF58}"/>
              </a:ext>
            </a:extLst>
          </p:cNvPr>
          <p:cNvSpPr txBox="1"/>
          <p:nvPr/>
        </p:nvSpPr>
        <p:spPr>
          <a:xfrm>
            <a:off x="736847" y="6141752"/>
            <a:ext cx="10528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FFC000"/>
                </a:solidFill>
                <a:latin typeface="YflrxbFblhmrMyriad-Roman"/>
              </a:rPr>
              <a:t>(2013) 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Fennoy I. Effect of obesity on linear growth.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Curr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Opin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 Endocrinol Diabetes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Obes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. 2013 Feb;20(1):44-9.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doi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: 10.1097/MED.0b013e32835b7f15</a:t>
            </a:r>
          </a:p>
        </p:txBody>
      </p:sp>
    </p:spTree>
    <p:extLst>
      <p:ext uri="{BB962C8B-B14F-4D97-AF65-F5344CB8AC3E}">
        <p14:creationId xmlns:p14="http://schemas.microsoft.com/office/powerpoint/2010/main" val="325493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0" dirty="0">
                <a:latin typeface="+mn-lt"/>
              </a:rPr>
              <a:t>Why does our patient have a normal </a:t>
            </a:r>
            <a:r>
              <a:rPr lang="en-US" sz="3200" b="0" dirty="0">
                <a:latin typeface="+mn-lt"/>
              </a:rPr>
              <a:t>(even elevated) </a:t>
            </a:r>
            <a:r>
              <a:rPr lang="en-US" b="0" dirty="0">
                <a:latin typeface="+mn-lt"/>
              </a:rPr>
              <a:t>stature despite GH deficiency?</a:t>
            </a:r>
            <a:endParaRPr lang="fa-IR" b="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847" y="1690689"/>
            <a:ext cx="10718306" cy="4329146"/>
          </a:xfrm>
        </p:spPr>
        <p:txBody>
          <a:bodyPr>
            <a:normAutofit/>
          </a:bodyPr>
          <a:lstStyle/>
          <a:p>
            <a:pPr lvl="2" algn="just">
              <a:buFont typeface="Times New Roman" panose="02020603050405020304" pitchFamily="18" charset="0"/>
              <a:buChar char="?"/>
            </a:pPr>
            <a:r>
              <a:rPr lang="en-US" dirty="0"/>
              <a:t>Leptin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/>
              <a:t>Leptin receptors have been identified in the hypothalamus and in the </a:t>
            </a:r>
            <a:r>
              <a:rPr lang="en-US" dirty="0" err="1"/>
              <a:t>gonadotrope</a:t>
            </a:r>
            <a:r>
              <a:rPr lang="en-US" dirty="0"/>
              <a:t> cells of the anterior pituitary. In the hypothalamus, leptin has a direct stimulatory effect on the HPG axis by </a:t>
            </a:r>
            <a:r>
              <a:rPr lang="en-US" dirty="0">
                <a:solidFill>
                  <a:srgbClr val="FFFF00"/>
                </a:solidFill>
              </a:rPr>
              <a:t>accelerating GnRH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secretion</a:t>
            </a:r>
            <a:r>
              <a:rPr lang="en-US" dirty="0"/>
              <a:t>. ¹</a:t>
            </a:r>
          </a:p>
          <a:p>
            <a:pPr lvl="2" algn="just">
              <a:buFont typeface="Times New Roman" panose="02020603050405020304" pitchFamily="18" charset="0"/>
              <a:buChar char="?"/>
            </a:pPr>
            <a:r>
              <a:rPr lang="en-US" dirty="0"/>
              <a:t>Adiponectin</a:t>
            </a:r>
          </a:p>
          <a:p>
            <a:pPr lvl="2" algn="just">
              <a:buFont typeface="Times New Roman" panose="02020603050405020304" pitchFamily="18" charset="0"/>
              <a:buChar char="?"/>
            </a:pPr>
            <a:r>
              <a:rPr lang="en-US" dirty="0" err="1"/>
              <a:t>Resistin</a:t>
            </a:r>
            <a:r>
              <a:rPr lang="en-US" dirty="0"/>
              <a:t>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C7322E-F35D-42DF-B8ED-A1AEB5B6FF58}"/>
              </a:ext>
            </a:extLst>
          </p:cNvPr>
          <p:cNvSpPr txBox="1"/>
          <p:nvPr/>
        </p:nvSpPr>
        <p:spPr>
          <a:xfrm>
            <a:off x="736847" y="6141752"/>
            <a:ext cx="10528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FFC000"/>
                </a:solidFill>
                <a:latin typeface="YflrxbFblhmrMyriad-Roman"/>
              </a:rPr>
              <a:t>(2003)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Shalitin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 S, Phillip M. Role of obesity and leptin in the pubertal process and pubertal growth--a review. Int J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Obes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Relat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Metab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Disord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. 2003 Aug;27(8):869-74.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doi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: 10.1038</a:t>
            </a:r>
          </a:p>
        </p:txBody>
      </p:sp>
    </p:spTree>
    <p:extLst>
      <p:ext uri="{BB962C8B-B14F-4D97-AF65-F5344CB8AC3E}">
        <p14:creationId xmlns:p14="http://schemas.microsoft.com/office/powerpoint/2010/main" val="317788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0" dirty="0">
                <a:latin typeface="+mn-lt"/>
              </a:rPr>
              <a:t>Why does our patient have a normal </a:t>
            </a:r>
            <a:r>
              <a:rPr lang="en-US" sz="3200" b="0" dirty="0">
                <a:latin typeface="+mn-lt"/>
              </a:rPr>
              <a:t>(even elevated) </a:t>
            </a:r>
            <a:r>
              <a:rPr lang="en-US" b="0" dirty="0">
                <a:latin typeface="+mn-lt"/>
              </a:rPr>
              <a:t>stature despite GH deficiency?</a:t>
            </a:r>
            <a:endParaRPr lang="fa-IR" b="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847" y="1690689"/>
            <a:ext cx="10718306" cy="4329146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dirty="0"/>
              <a:t>Some features of </a:t>
            </a:r>
            <a:r>
              <a:rPr lang="en-US" dirty="0">
                <a:solidFill>
                  <a:srgbClr val="FFFF00"/>
                </a:solidFill>
              </a:rPr>
              <a:t>IR in children </a:t>
            </a:r>
            <a:r>
              <a:rPr lang="en-US" dirty="0"/>
              <a:t>discussed herein are: a strong tendency to low birth weight for gestational age, adverse effects of adrenarche and therapeutic steroid therapy, </a:t>
            </a:r>
            <a:r>
              <a:rPr lang="en-US" dirty="0">
                <a:solidFill>
                  <a:srgbClr val="FFFF00"/>
                </a:solidFill>
              </a:rPr>
              <a:t>predisposition to premature pubarche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acanthosis nigricans</a:t>
            </a:r>
            <a:r>
              <a:rPr lang="en-US" dirty="0"/>
              <a:t>,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tall stature despite pituitary GH suppression</a:t>
            </a:r>
            <a:r>
              <a:rPr lang="en-US" dirty="0"/>
              <a:t>, allergic diathesis, hyperandrogenism and PCOS, dyslipidemia and fatty liver disease. 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2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FF00"/>
                </a:solidFill>
              </a:rPr>
              <a:t>Children with IR are often taller than their peers </a:t>
            </a:r>
            <a:r>
              <a:rPr lang="en-US" dirty="0"/>
              <a:t>and outgrow their parents. A small number even shown </a:t>
            </a:r>
            <a:r>
              <a:rPr lang="en-US" dirty="0" err="1"/>
              <a:t>acromegaloid</a:t>
            </a:r>
            <a:r>
              <a:rPr lang="en-US" dirty="0"/>
              <a:t> features despite suppressed pituitary GH levels.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C7322E-F35D-42DF-B8ED-A1AEB5B6FF58}"/>
              </a:ext>
            </a:extLst>
          </p:cNvPr>
          <p:cNvSpPr txBox="1"/>
          <p:nvPr/>
        </p:nvSpPr>
        <p:spPr>
          <a:xfrm>
            <a:off x="736847" y="5857661"/>
            <a:ext cx="10528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FFC000"/>
                </a:solidFill>
                <a:latin typeface="YflrxbFblhmrMyriad-Roman"/>
              </a:rPr>
              <a:t>(2007) 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Maclaren NK, et al. Childhood obesity and insulin resistance. Cell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Biochem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Biophys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. 2007;48(2-3):73-8.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doi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: 10.1007/s12013-007-0017-6</a:t>
            </a:r>
          </a:p>
        </p:txBody>
      </p:sp>
    </p:spTree>
    <p:extLst>
      <p:ext uri="{BB962C8B-B14F-4D97-AF65-F5344CB8AC3E}">
        <p14:creationId xmlns:p14="http://schemas.microsoft.com/office/powerpoint/2010/main" val="92367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690687"/>
            <a:ext cx="8881261" cy="473674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3A68B3E-4F70-43AA-A021-BB6B9BC24968}"/>
              </a:ext>
            </a:extLst>
          </p:cNvPr>
          <p:cNvSpPr txBox="1"/>
          <p:nvPr/>
        </p:nvSpPr>
        <p:spPr>
          <a:xfrm>
            <a:off x="1029810" y="6346031"/>
            <a:ext cx="9960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(2018) David G. Gardner, et al. Greenspan’s Basic and Clinical Endocrinology 10th Edition P: 155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432FBB-90EA-48F1-AFD5-2097561F4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715" y="2249769"/>
            <a:ext cx="2223794" cy="28464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6CCD857-396D-4F19-B540-5C367CC81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810" y="2292501"/>
            <a:ext cx="8255318" cy="276891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95788C0-69B6-4B3B-8F89-C070F3FD7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/>
          <a:p>
            <a:pPr algn="just"/>
            <a:r>
              <a:rPr lang="en-US" b="0" dirty="0">
                <a:latin typeface="+mn-lt"/>
              </a:rPr>
              <a:t>Why does our patient have a normal </a:t>
            </a:r>
            <a:r>
              <a:rPr lang="en-US" sz="3200" b="0" dirty="0">
                <a:latin typeface="+mn-lt"/>
              </a:rPr>
              <a:t>(even elevated) </a:t>
            </a:r>
            <a:r>
              <a:rPr lang="en-US" b="0" dirty="0">
                <a:latin typeface="+mn-lt"/>
              </a:rPr>
              <a:t>stature despite GH deficiency?</a:t>
            </a:r>
            <a:endParaRPr lang="fa-IR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364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+mn-lt"/>
              </a:rPr>
              <a:t>Insulin resistance &amp; </a:t>
            </a:r>
            <a:r>
              <a:rPr lang="en-US" sz="3600" b="0" dirty="0" err="1">
                <a:latin typeface="+mn-lt"/>
              </a:rPr>
              <a:t>Acromegaloid</a:t>
            </a:r>
            <a:r>
              <a:rPr lang="en-US" sz="3600" b="0" dirty="0">
                <a:latin typeface="+mn-lt"/>
              </a:rPr>
              <a:t> feature </a:t>
            </a:r>
            <a:endParaRPr lang="fa-IR" sz="3600" b="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351" y="1690689"/>
            <a:ext cx="11603115" cy="4329146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Insulin and IGF-I share a range of biological activities</a:t>
            </a:r>
            <a:r>
              <a:rPr lang="en-US" sz="2400" dirty="0"/>
              <a:t>.</a:t>
            </a:r>
          </a:p>
          <a:p>
            <a:pPr algn="just"/>
            <a:endParaRPr lang="en-US" sz="1200" dirty="0"/>
          </a:p>
          <a:p>
            <a:pPr algn="just"/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Insulin and IGF-I both exhibit affinity for each other’s primary receptors</a:t>
            </a:r>
            <a:r>
              <a:rPr lang="en-US" sz="2400" dirty="0"/>
              <a:t>. ¹</a:t>
            </a:r>
          </a:p>
          <a:p>
            <a:pPr algn="just"/>
            <a:endParaRPr lang="en-US" sz="1200" dirty="0"/>
          </a:p>
          <a:p>
            <a:pPr algn="just"/>
            <a:r>
              <a:rPr lang="en-US" sz="2400" dirty="0"/>
              <a:t>Activation </a:t>
            </a:r>
            <a:r>
              <a:rPr lang="en-US" sz="2400" dirty="0">
                <a:solidFill>
                  <a:srgbClr val="FFFF00"/>
                </a:solidFill>
              </a:rPr>
              <a:t>intact mitogenic signaling </a:t>
            </a:r>
            <a:r>
              <a:rPr lang="en-US" sz="2400" dirty="0"/>
              <a:t>pathways and stimulation pathological tissue growth induced by the extreme elevation of serum insulin occurring in compensation for the </a:t>
            </a:r>
            <a:r>
              <a:rPr lang="en-US" sz="2400" dirty="0">
                <a:solidFill>
                  <a:srgbClr val="FFFF00"/>
                </a:solidFill>
              </a:rPr>
              <a:t>impaired metabolic signaling</a:t>
            </a:r>
            <a:r>
              <a:rPr lang="en-US" sz="2400" dirty="0"/>
              <a:t>. ²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3A68B3E-4F70-43AA-A021-BB6B9BC24968}"/>
              </a:ext>
            </a:extLst>
          </p:cNvPr>
          <p:cNvSpPr txBox="1"/>
          <p:nvPr/>
        </p:nvSpPr>
        <p:spPr>
          <a:xfrm>
            <a:off x="1029810" y="5715726"/>
            <a:ext cx="99607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1: (2011) Sam AH, Tan T,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Meeran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 K. Insulin-mediated "</a:t>
            </a:r>
            <a:r>
              <a:rPr lang="en-US" sz="1600" dirty="0" err="1">
                <a:solidFill>
                  <a:srgbClr val="FFFF00"/>
                </a:solidFill>
                <a:latin typeface="YflrxbFblhmrMyriad-Roman"/>
              </a:rPr>
              <a:t>pseudoacromegaly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". Hormones (Athens). 2011 Apr-Jun;10(2): 156-61.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doi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: 10.14310</a:t>
            </a:r>
          </a:p>
          <a:p>
            <a:pPr algn="just"/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2: (2019) Moradi L, Amiri F,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Shahbazian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 H. </a:t>
            </a:r>
            <a:r>
              <a:rPr lang="en-US" sz="1600" dirty="0">
                <a:solidFill>
                  <a:srgbClr val="FFFF00"/>
                </a:solidFill>
                <a:latin typeface="YflrxbFblhmrMyriad-Roman"/>
              </a:rPr>
              <a:t>Insulin resistance and </a:t>
            </a:r>
            <a:r>
              <a:rPr lang="en-US" sz="1600" dirty="0" err="1">
                <a:solidFill>
                  <a:srgbClr val="FFFF00"/>
                </a:solidFill>
                <a:latin typeface="YflrxbFblhmrMyriad-Roman"/>
              </a:rPr>
              <a:t>pseudoacromegaly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: A case report. Diabetes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Metab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Syndr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. 2019 Mar-Apr;13(2):901-903. </a:t>
            </a:r>
            <a:r>
              <a:rPr lang="en-US" sz="1600" dirty="0" err="1">
                <a:solidFill>
                  <a:srgbClr val="FFC000"/>
                </a:solidFill>
                <a:latin typeface="YflrxbFblhmrMyriad-Roman"/>
              </a:rPr>
              <a:t>doi</a:t>
            </a:r>
            <a:r>
              <a:rPr lang="en-US" sz="1600" dirty="0">
                <a:solidFill>
                  <a:srgbClr val="FFC000"/>
                </a:solidFill>
                <a:latin typeface="YflrxbFblhmrMyriad-Roman"/>
              </a:rPr>
              <a:t>: 10.1016</a:t>
            </a:r>
          </a:p>
        </p:txBody>
      </p:sp>
    </p:spTree>
    <p:extLst>
      <p:ext uri="{BB962C8B-B14F-4D97-AF65-F5344CB8AC3E}">
        <p14:creationId xmlns:p14="http://schemas.microsoft.com/office/powerpoint/2010/main" val="377060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+mn-lt"/>
              </a:rPr>
              <a:t>Insulin resistance &amp; </a:t>
            </a:r>
            <a:r>
              <a:rPr lang="en-US" sz="3600" b="0" dirty="0" err="1">
                <a:latin typeface="+mn-lt"/>
              </a:rPr>
              <a:t>Acromegaloid</a:t>
            </a:r>
            <a:r>
              <a:rPr lang="en-US" sz="3600" b="0" dirty="0">
                <a:latin typeface="+mn-lt"/>
              </a:rPr>
              <a:t> feature </a:t>
            </a:r>
            <a:endParaRPr lang="fa-IR" sz="3600" b="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533" y="1459861"/>
            <a:ext cx="11922710" cy="4329146"/>
          </a:xfrm>
        </p:spPr>
        <p:txBody>
          <a:bodyPr>
            <a:normAutofit/>
          </a:bodyPr>
          <a:lstStyle/>
          <a:p>
            <a:pPr algn="just"/>
            <a:r>
              <a:rPr lang="en-US" sz="2000" dirty="0"/>
              <a:t>The human proinsulin polypeptide begins with the 30-amino-acid B chain domain, extends through a 35-amino-acid connecting segment &amp; ends with the 21–amino-acid A chain domain.</a:t>
            </a:r>
          </a:p>
          <a:p>
            <a:pPr algn="just"/>
            <a:r>
              <a:rPr lang="en-US" sz="2000" dirty="0"/>
              <a:t>Mature IGF-1 and IGF-2 contain 70 and 67 amino acids &amp; the regions homologous to</a:t>
            </a:r>
            <a:br>
              <a:rPr lang="en-US" sz="2000" dirty="0"/>
            </a:br>
            <a:r>
              <a:rPr lang="en-US" sz="2000" dirty="0"/>
              <a:t>the B chain of insulin, the C peptide, the A chain and also a D extension peptide. </a:t>
            </a:r>
          </a:p>
          <a:p>
            <a:pPr algn="just"/>
            <a:r>
              <a:rPr lang="en-US" sz="2000" dirty="0"/>
              <a:t>Proinsulin has a longer C peptide region compared to IGF-1 or IGF-2. </a:t>
            </a:r>
          </a:p>
          <a:p>
            <a:pPr algn="just"/>
            <a:r>
              <a:rPr lang="en-US" sz="2000" dirty="0"/>
              <a:t>The A chain and B chain peptide regions are of similar length. The sequences in this region are </a:t>
            </a:r>
            <a:r>
              <a:rPr lang="en-US" sz="2000" dirty="0">
                <a:solidFill>
                  <a:srgbClr val="FFFF00"/>
                </a:solidFill>
              </a:rPr>
              <a:t>41% and 43% homologous with proinsulin</a:t>
            </a:r>
            <a:r>
              <a:rPr lang="en-US" sz="2000" dirty="0"/>
              <a:t>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C7322E-F35D-42DF-B8ED-A1AEB5B6FF58}"/>
              </a:ext>
            </a:extLst>
          </p:cNvPr>
          <p:cNvSpPr txBox="1"/>
          <p:nvPr/>
        </p:nvSpPr>
        <p:spPr>
          <a:xfrm>
            <a:off x="1029810" y="6310425"/>
            <a:ext cx="99607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FFC000"/>
                </a:solidFill>
                <a:latin typeface="YflrxbFblhmrMyriad-Roman"/>
              </a:rPr>
              <a:t>(2016) De Groot J, Larry Jameson MD PhD Leslie J, Endocrinology Adult &amp; Pediatric 7</a:t>
            </a:r>
            <a:r>
              <a:rPr lang="en-US" sz="1800" baseline="30000" dirty="0">
                <a:solidFill>
                  <a:srgbClr val="FFC000"/>
                </a:solidFill>
                <a:latin typeface="YflrxbFblhmrMyriad-Roman"/>
              </a:rPr>
              <a:t>th</a:t>
            </a:r>
            <a:r>
              <a:rPr lang="en-US" sz="1800" dirty="0">
                <a:solidFill>
                  <a:srgbClr val="FFC000"/>
                </a:solidFill>
                <a:latin typeface="YflrxbFblhmrMyriad-Roman"/>
              </a:rPr>
              <a:t> Edition P: 258,361</a:t>
            </a:r>
            <a:endParaRPr lang="en-US" dirty="0">
              <a:solidFill>
                <a:srgbClr val="FFC000"/>
              </a:solidFill>
              <a:latin typeface="YflrxbFblhmrMyriad-Roman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1EBD5A1-E0E8-4AFF-B15A-A05810237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15" y="4268457"/>
            <a:ext cx="7256833" cy="2000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6BEA420-6B6C-42A7-A0BD-DB8339075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730" y="4279887"/>
            <a:ext cx="4366260" cy="98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1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+mn-lt"/>
              </a:rPr>
              <a:t>Insulin resistance &amp; </a:t>
            </a:r>
            <a:r>
              <a:rPr lang="en-US" sz="3600" b="0" dirty="0" err="1">
                <a:latin typeface="+mn-lt"/>
              </a:rPr>
              <a:t>Acromegaloid</a:t>
            </a:r>
            <a:r>
              <a:rPr lang="en-US" sz="3600" b="0" dirty="0">
                <a:latin typeface="+mn-lt"/>
              </a:rPr>
              <a:t> feature </a:t>
            </a:r>
            <a:endParaRPr lang="fa-IR" sz="3600" b="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534" y="1459861"/>
            <a:ext cx="6313722" cy="5261614"/>
          </a:xfrm>
        </p:spPr>
        <p:txBody>
          <a:bodyPr>
            <a:normAutofit/>
          </a:bodyPr>
          <a:lstStyle/>
          <a:p>
            <a:pPr algn="just"/>
            <a:r>
              <a:rPr lang="en-US" sz="2400" dirty="0"/>
              <a:t>The receptors are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heterotetrameric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glycoprotein </a:t>
            </a:r>
            <a:r>
              <a:rPr lang="en-US" sz="2400" dirty="0"/>
              <a:t>composed of two ligand-binding subunits termed alpha subunits and two beta subunits.</a:t>
            </a:r>
          </a:p>
          <a:p>
            <a:pPr marL="0" indent="0" algn="just">
              <a:buNone/>
            </a:pPr>
            <a:endParaRPr lang="en-US" sz="12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The IGF-1 receptor binds IGF-1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00"/>
                </a:solidFill>
              </a:rPr>
              <a:t>IGF-2</a:t>
            </a:r>
            <a:r>
              <a:rPr lang="en-US" sz="2400" dirty="0"/>
              <a:t> binds </a:t>
            </a:r>
            <a:r>
              <a:rPr lang="en-US" sz="2400" dirty="0">
                <a:solidFill>
                  <a:srgbClr val="FFFF00"/>
                </a:solidFill>
              </a:rPr>
              <a:t>with sixfold lower affinity,</a:t>
            </a:r>
            <a:endParaRPr lang="en-US" sz="24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and </a:t>
            </a:r>
            <a:r>
              <a:rPr lang="en-US" sz="2400" dirty="0">
                <a:solidFill>
                  <a:srgbClr val="FFFF00"/>
                </a:solidFill>
              </a:rPr>
              <a:t>insulin </a:t>
            </a:r>
            <a:r>
              <a:rPr lang="en-US" sz="2400" dirty="0"/>
              <a:t>with a</a:t>
            </a:r>
            <a:r>
              <a:rPr lang="en-US" sz="2400" dirty="0">
                <a:solidFill>
                  <a:srgbClr val="FFFF00"/>
                </a:solidFill>
              </a:rPr>
              <a:t> 200- to 300-fold lower affinity</a:t>
            </a:r>
            <a:r>
              <a:rPr lang="en-US" sz="2400" dirty="0"/>
              <a:t>. </a:t>
            </a:r>
          </a:p>
          <a:p>
            <a:pPr algn="just"/>
            <a:endParaRPr lang="en-US" sz="1200" dirty="0"/>
          </a:p>
          <a:p>
            <a:pPr algn="just"/>
            <a:r>
              <a:rPr lang="en-US" sz="2400" dirty="0"/>
              <a:t>α-subunit of both the IGF-1 and insulin receptors shows that there are two important differences, one in LR1 and one in CR1.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C7322E-F35D-42DF-B8ED-A1AEB5B6FF58}"/>
              </a:ext>
            </a:extLst>
          </p:cNvPr>
          <p:cNvSpPr txBox="1"/>
          <p:nvPr/>
        </p:nvSpPr>
        <p:spPr>
          <a:xfrm>
            <a:off x="1029810" y="6310425"/>
            <a:ext cx="99607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FFC000"/>
                </a:solidFill>
                <a:latin typeface="YflrxbFblhmrMyriad-Roman"/>
              </a:rPr>
              <a:t>(2016) De Groot J, Larry Jameson MD PhD Leslie J, Endocrinology Adult &amp; Pediatric 7</a:t>
            </a:r>
            <a:r>
              <a:rPr lang="en-US" sz="1800" baseline="30000" dirty="0">
                <a:solidFill>
                  <a:srgbClr val="FFC000"/>
                </a:solidFill>
                <a:latin typeface="YflrxbFblhmrMyriad-Roman"/>
              </a:rPr>
              <a:t>th</a:t>
            </a:r>
            <a:r>
              <a:rPr lang="en-US" sz="1800" dirty="0">
                <a:solidFill>
                  <a:srgbClr val="FFC000"/>
                </a:solidFill>
                <a:latin typeface="YflrxbFblhmrMyriad-Roman"/>
              </a:rPr>
              <a:t> Edition P: 362,363</a:t>
            </a:r>
            <a:endParaRPr lang="en-US" dirty="0">
              <a:solidFill>
                <a:srgbClr val="FFC000"/>
              </a:solidFill>
              <a:latin typeface="YflrxbFblhmrMyriad-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EDAA1BE-2C0B-4C03-9168-1CDBDB60CCA9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497187" y="1731950"/>
            <a:ext cx="5475635" cy="378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4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medical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225" y="1806169"/>
            <a:ext cx="11002617" cy="4530725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Document at 1383.12.09 (at 2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yrs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Old):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C.C: OK for COM surgery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Hx of DI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12 Kg       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88 cm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Left dental abscess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Both TM inflammation </a:t>
            </a:r>
          </a:p>
          <a:p>
            <a:pPr algn="just">
              <a:buFont typeface="Times New Roman" panose="02020603050405020304" pitchFamily="18" charset="0"/>
              <a:buChar char="₊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Dental falling – Maxilla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7F1E44-47B0-4A72-94F3-1EE9BE83C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C1EE6D-7ED7-46E7-AEAE-E5EDD9A8B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628" y="0"/>
            <a:ext cx="4373401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6885610-EB3F-4F81-B28C-B5D3571D3587}"/>
              </a:ext>
            </a:extLst>
          </p:cNvPr>
          <p:cNvSpPr/>
          <p:nvPr/>
        </p:nvSpPr>
        <p:spPr>
          <a:xfrm>
            <a:off x="10227076" y="1760194"/>
            <a:ext cx="630314" cy="1646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02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-237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0" dirty="0">
                <a:latin typeface="+mn-lt"/>
              </a:rPr>
              <a:t>Insulin resistance &amp; </a:t>
            </a:r>
            <a:r>
              <a:rPr lang="en-US" sz="3600" b="0" dirty="0" err="1">
                <a:latin typeface="+mn-lt"/>
              </a:rPr>
              <a:t>Acromegaloid</a:t>
            </a:r>
            <a:r>
              <a:rPr lang="en-US" sz="3600" b="0" dirty="0">
                <a:latin typeface="+mn-lt"/>
              </a:rPr>
              <a:t> feature </a:t>
            </a:r>
            <a:endParaRPr lang="fa-IR" sz="3600" b="0" dirty="0"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C7322E-F35D-42DF-B8ED-A1AEB5B6FF58}"/>
              </a:ext>
            </a:extLst>
          </p:cNvPr>
          <p:cNvSpPr txBox="1"/>
          <p:nvPr/>
        </p:nvSpPr>
        <p:spPr>
          <a:xfrm>
            <a:off x="1029810" y="6485521"/>
            <a:ext cx="99607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FFC000"/>
                </a:solidFill>
                <a:latin typeface="YflrxbFblhmrMyriad-Roman"/>
              </a:rPr>
              <a:t>(2016) De Groot J, Larry Jameson MD PhD Leslie J, Endocrinology Adult &amp; Pediatric 7</a:t>
            </a:r>
            <a:r>
              <a:rPr lang="en-US" sz="1800" baseline="30000" dirty="0">
                <a:solidFill>
                  <a:srgbClr val="FFC000"/>
                </a:solidFill>
                <a:latin typeface="YflrxbFblhmrMyriad-Roman"/>
              </a:rPr>
              <a:t>th</a:t>
            </a:r>
            <a:r>
              <a:rPr lang="en-US" sz="1800" dirty="0">
                <a:solidFill>
                  <a:srgbClr val="FFC000"/>
                </a:solidFill>
                <a:latin typeface="YflrxbFblhmrMyriad-Roman"/>
              </a:rPr>
              <a:t> Edition P: 560</a:t>
            </a:r>
            <a:endParaRPr lang="en-US" dirty="0">
              <a:solidFill>
                <a:srgbClr val="FFC000"/>
              </a:solidFill>
              <a:latin typeface="YflrxbFblhmrMyriad-Roman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D50521D-BED6-463D-90C8-79729636C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330" y="786120"/>
            <a:ext cx="8885873" cy="559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4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6138061" cy="1845415"/>
          </a:xfrm>
        </p:spPr>
        <p:txBody>
          <a:bodyPr>
            <a:normAutofit/>
          </a:bodyPr>
          <a:lstStyle/>
          <a:p>
            <a:pPr algn="just"/>
            <a:r>
              <a:rPr lang="en-US" sz="3600" b="0" dirty="0">
                <a:latin typeface="+mn-lt"/>
              </a:rPr>
              <a:t>Why does our patient have a normal </a:t>
            </a:r>
            <a:r>
              <a:rPr lang="en-US" sz="2800" b="0" dirty="0">
                <a:latin typeface="+mn-lt"/>
              </a:rPr>
              <a:t>(even elevated) </a:t>
            </a:r>
            <a:r>
              <a:rPr lang="en-US" sz="3600" b="0" dirty="0">
                <a:latin typeface="+mn-lt"/>
              </a:rPr>
              <a:t>stature despite GH deficiency?</a:t>
            </a:r>
            <a:endParaRPr lang="fa-IR" sz="3600" b="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847" y="1690689"/>
            <a:ext cx="6551720" cy="104363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n-US" sz="900" dirty="0"/>
          </a:p>
          <a:p>
            <a:pPr algn="just">
              <a:buFont typeface="Times New Roman" panose="02020603050405020304" pitchFamily="18" charset="0"/>
              <a:buChar char="?"/>
            </a:pPr>
            <a:endParaRPr lang="en-US" sz="900" dirty="0"/>
          </a:p>
          <a:p>
            <a:pPr algn="just">
              <a:buFont typeface="Times New Roman" panose="02020603050405020304" pitchFamily="18" charset="0"/>
              <a:buChar char="⁇"/>
            </a:pPr>
            <a:r>
              <a:rPr lang="en-US" dirty="0"/>
              <a:t>Does our patient have insulin resistance?  </a:t>
            </a:r>
          </a:p>
          <a:p>
            <a:pPr marL="0" indent="0" algn="just">
              <a:buNone/>
            </a:pPr>
            <a:r>
              <a:rPr lang="en-US" sz="800" dirty="0"/>
              <a:t/>
            </a:r>
            <a:br>
              <a:rPr lang="en-US" sz="800" dirty="0"/>
            </a:br>
            <a:endParaRPr lang="en-US" sz="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8DF96EB-9F59-4E40-B0B8-8BA249F2D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2992" y="0"/>
            <a:ext cx="4681820" cy="6858000"/>
          </a:xfrm>
          <a:prstGeom prst="rect">
            <a:avLst/>
          </a:prstGeom>
        </p:spPr>
      </p:pic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xmlns="" id="{0727C1CA-037E-47BD-B00E-6765F66B2F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3352195"/>
              </p:ext>
            </p:extLst>
          </p:nvPr>
        </p:nvGraphicFramePr>
        <p:xfrm>
          <a:off x="955271" y="2946614"/>
          <a:ext cx="5289337" cy="3774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1013">
                  <a:extLst>
                    <a:ext uri="{9D8B030D-6E8A-4147-A177-3AD203B41FA5}">
                      <a16:colId xmlns:a16="http://schemas.microsoft.com/office/drawing/2014/main" xmlns="" val="3926867953"/>
                    </a:ext>
                  </a:extLst>
                </a:gridCol>
                <a:gridCol w="1838324">
                  <a:extLst>
                    <a:ext uri="{9D8B030D-6E8A-4147-A177-3AD203B41FA5}">
                      <a16:colId xmlns:a16="http://schemas.microsoft.com/office/drawing/2014/main" xmlns="" val="445856081"/>
                    </a:ext>
                  </a:extLst>
                </a:gridCol>
              </a:tblGrid>
              <a:tr h="513409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1401.04.12</a:t>
                      </a: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21739587"/>
                  </a:ext>
                </a:extLst>
              </a:tr>
              <a:tr h="513409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FBS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78</a:t>
                      </a: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79944684"/>
                  </a:ext>
                </a:extLst>
              </a:tr>
              <a:tr h="513409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BS 2h after 75g Glu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121</a:t>
                      </a: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04478055"/>
                  </a:ext>
                </a:extLst>
              </a:tr>
              <a:tr h="513409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Insulin - Fasting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12.7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(2.6-24.9)</a:t>
                      </a: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79872325"/>
                  </a:ext>
                </a:extLst>
              </a:tr>
              <a:tr h="6496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Insulin - 2h after 75g Glu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123.7</a:t>
                      </a: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51583392"/>
                  </a:ext>
                </a:extLst>
              </a:tr>
              <a:tr h="513409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IGF1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29.6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(140.2-462.7)</a:t>
                      </a: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63101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952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0" dirty="0">
                <a:latin typeface="+mn-lt"/>
              </a:rPr>
              <a:t>Why does our patient have a normal </a:t>
            </a:r>
            <a:r>
              <a:rPr lang="en-US" sz="3200" b="0" dirty="0">
                <a:latin typeface="+mn-lt"/>
              </a:rPr>
              <a:t>(even elevated) </a:t>
            </a:r>
            <a:r>
              <a:rPr lang="en-US" b="0" dirty="0">
                <a:latin typeface="+mn-lt"/>
              </a:rPr>
              <a:t>stature despite GH deficiency?</a:t>
            </a:r>
            <a:endParaRPr lang="fa-IR" b="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847" y="1690689"/>
            <a:ext cx="10718306" cy="4329146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C7322E-F35D-42DF-B8ED-A1AEB5B6FF58}"/>
              </a:ext>
            </a:extLst>
          </p:cNvPr>
          <p:cNvSpPr txBox="1"/>
          <p:nvPr/>
        </p:nvSpPr>
        <p:spPr>
          <a:xfrm>
            <a:off x="736847" y="6411872"/>
            <a:ext cx="105289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FFC000"/>
                </a:solidFill>
                <a:latin typeface="YflrxbFblhmrMyriad-Roman"/>
              </a:rPr>
              <a:t>(2016) De Groot J, Larry Jameson MD PhD Leslie J, Endocrinology Adult &amp; Pediatric 7</a:t>
            </a:r>
            <a:r>
              <a:rPr lang="en-US" sz="1800" baseline="30000" dirty="0">
                <a:solidFill>
                  <a:srgbClr val="FFC000"/>
                </a:solidFill>
                <a:latin typeface="YflrxbFblhmrMyriad-Roman"/>
              </a:rPr>
              <a:t>th</a:t>
            </a:r>
            <a:r>
              <a:rPr lang="en-US" sz="1800" dirty="0">
                <a:solidFill>
                  <a:srgbClr val="FFC000"/>
                </a:solidFill>
                <a:latin typeface="YflrxbFblhmrMyriad-Roman"/>
              </a:rPr>
              <a:t> Edition P: 2682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F9E9302-2E28-4F49-86E1-BDCD6ACB0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30" y="198671"/>
            <a:ext cx="11178540" cy="6069330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C5C7E4A2-ADDD-4218-8035-E25FAEE23DA3}"/>
              </a:ext>
            </a:extLst>
          </p:cNvPr>
          <p:cNvSpPr txBox="1">
            <a:spLocks/>
          </p:cNvSpPr>
          <p:nvPr/>
        </p:nvSpPr>
        <p:spPr>
          <a:xfrm>
            <a:off x="4630591" y="3816108"/>
            <a:ext cx="3705541" cy="1549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rgbClr val="FF0000"/>
                </a:solidFill>
              </a:rPr>
              <a:t>For our patient: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78                                      12.7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121                                   123.7</a:t>
            </a:r>
          </a:p>
        </p:txBody>
      </p:sp>
    </p:spTree>
    <p:extLst>
      <p:ext uri="{BB962C8B-B14F-4D97-AF65-F5344CB8AC3E}">
        <p14:creationId xmlns:p14="http://schemas.microsoft.com/office/powerpoint/2010/main" val="8024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0" dirty="0">
                <a:latin typeface="+mn-lt"/>
              </a:rPr>
              <a:t>Why does our patient have a normal </a:t>
            </a:r>
            <a:r>
              <a:rPr lang="en-US" sz="3200" b="0" dirty="0">
                <a:latin typeface="+mn-lt"/>
              </a:rPr>
              <a:t>(even elevated) </a:t>
            </a:r>
            <a:r>
              <a:rPr lang="en-US" b="0" dirty="0">
                <a:latin typeface="+mn-lt"/>
              </a:rPr>
              <a:t>stature despite GH deficiency?</a:t>
            </a:r>
            <a:endParaRPr lang="fa-IR" b="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847" y="1690689"/>
            <a:ext cx="10718306" cy="4329146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Times New Roman" panose="02020603050405020304" pitchFamily="18" charset="0"/>
              <a:buChar char="⁇"/>
            </a:pPr>
            <a:endParaRPr lang="en-US" dirty="0"/>
          </a:p>
          <a:p>
            <a:pPr algn="just">
              <a:buFont typeface="Times New Roman" panose="02020603050405020304" pitchFamily="18" charset="0"/>
              <a:buChar char="⁇"/>
            </a:pPr>
            <a:r>
              <a:rPr lang="en-US" dirty="0"/>
              <a:t> Normal Insulin levels &amp; HOMA-IR</a:t>
            </a:r>
            <a:endParaRPr lang="fa-IR" dirty="0"/>
          </a:p>
          <a:p>
            <a:pPr algn="just">
              <a:buFont typeface="Times New Roman" panose="02020603050405020304" pitchFamily="18" charset="0"/>
              <a:buChar char="⁇"/>
            </a:pPr>
            <a:endParaRPr lang="fa-IR" sz="12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/>
              <a:t>A mathematical model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dirty="0"/>
          </a:p>
          <a:p>
            <a:pPr algn="just">
              <a:buFont typeface="Wingdings" panose="05000000000000000000" pitchFamily="2" charset="2"/>
              <a:buChar char="Ø"/>
            </a:pPr>
            <a:endParaRPr lang="en-US" dirty="0"/>
          </a:p>
          <a:p>
            <a:pPr algn="just">
              <a:buFont typeface="Wingdings" panose="05000000000000000000" pitchFamily="2" charset="2"/>
              <a:buChar char="Ø"/>
            </a:pPr>
            <a:endParaRPr lang="en-US" dirty="0"/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altLang="en-US" dirty="0"/>
              <a:t> HOMA-IR = (insulin * glucose) / 22.5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200" dirty="0"/>
              <a:t>for the glucose concentration in mmol/L, or</a:t>
            </a:r>
            <a:endParaRPr lang="fa-IR" altLang="en-US" sz="2200" dirty="0"/>
          </a:p>
          <a:p>
            <a:pPr marL="3657600" lvl="8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/>
              <a:t>                                                                           </a:t>
            </a:r>
            <a:r>
              <a:rPr lang="en-US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HOMA-IR: 2.45</a:t>
            </a:r>
            <a:endParaRPr lang="en-US" alt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dirty="0"/>
              <a:t> HOMA-IR = (insulin * glucose) / 405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200" dirty="0"/>
              <a:t>for glycemia in mg/dL. In both cases the insulin is in </a:t>
            </a:r>
            <a:r>
              <a:rPr lang="en-US" altLang="en-US" sz="2200" dirty="0" err="1"/>
              <a:t>mU</a:t>
            </a:r>
            <a:r>
              <a:rPr lang="en-US" altLang="en-US" sz="2200" dirty="0"/>
              <a:t>/L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dirty="0"/>
          </a:p>
          <a:p>
            <a:pPr marL="0" indent="0" algn="just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C7322E-F35D-42DF-B8ED-A1AEB5B6FF58}"/>
              </a:ext>
            </a:extLst>
          </p:cNvPr>
          <p:cNvSpPr txBox="1"/>
          <p:nvPr/>
        </p:nvSpPr>
        <p:spPr>
          <a:xfrm>
            <a:off x="736847" y="5857661"/>
            <a:ext cx="105289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FFC000"/>
                </a:solidFill>
                <a:latin typeface="YflrxbFblhmrMyriad-Roman"/>
              </a:rPr>
              <a:t>(</a:t>
            </a:r>
            <a:r>
              <a:rPr lang="fa-IR" sz="1800" dirty="0">
                <a:solidFill>
                  <a:srgbClr val="FFC000"/>
                </a:solidFill>
                <a:latin typeface="YflrxbFblhmrMyriad-Roman"/>
              </a:rPr>
              <a:t>1985</a:t>
            </a:r>
            <a:r>
              <a:rPr lang="en-US" sz="1800" dirty="0">
                <a:solidFill>
                  <a:srgbClr val="FFC000"/>
                </a:solidFill>
                <a:latin typeface="YflrxbFblhmrMyriad-Roman"/>
              </a:rPr>
              <a:t>) 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Matthews DR, et al. Homeostasis model assessment: insulin resistance and beta-cell function from fasting plasma glucose and insulin concentrations in man.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Diabetologia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. 1985 Jul;28(7):412-9.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doi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: 10.1007/BF00280883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F49F56D-ACE8-4571-B18D-AB880ABB4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760" y="1690688"/>
            <a:ext cx="5458841" cy="2294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4F784E1-DF61-4235-BD87-AFA81E3FE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88" y="3286922"/>
            <a:ext cx="5578031" cy="69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9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0" dirty="0">
                <a:latin typeface="+mn-lt"/>
              </a:rPr>
              <a:t>Why does our patient have a normal </a:t>
            </a:r>
            <a:r>
              <a:rPr lang="en-US" sz="3200" b="0" dirty="0">
                <a:latin typeface="+mn-lt"/>
              </a:rPr>
              <a:t>(even elevated) </a:t>
            </a:r>
            <a:r>
              <a:rPr lang="en-US" b="0" dirty="0">
                <a:latin typeface="+mn-lt"/>
              </a:rPr>
              <a:t>stature despite GH deficiency?</a:t>
            </a:r>
            <a:endParaRPr lang="fa-IR" b="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847" y="1690689"/>
            <a:ext cx="10718306" cy="4329146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Times New Roman" panose="02020603050405020304" pitchFamily="18" charset="0"/>
              <a:buChar char="?"/>
            </a:pPr>
            <a:r>
              <a:rPr lang="en-US" dirty="0"/>
              <a:t> Normal Insulin levels &amp; HOMA-IR </a:t>
            </a:r>
          </a:p>
          <a:p>
            <a:pPr algn="just">
              <a:buFont typeface="Times New Roman" panose="02020603050405020304" pitchFamily="18" charset="0"/>
              <a:buChar char="⁇"/>
            </a:pPr>
            <a:endParaRPr lang="en-US" sz="12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The HOMA-IR cut-off points to diagnose insulin resistance cannot be readily applied to all populations and may vary from race to race.</a:t>
            </a:r>
          </a:p>
          <a:p>
            <a:pPr marL="0" indent="0" algn="just">
              <a:buNone/>
            </a:pPr>
            <a:endParaRPr lang="en-US" sz="19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00"/>
                </a:solidFill>
              </a:rPr>
              <a:t>Youden index</a:t>
            </a:r>
            <a:r>
              <a:rPr lang="en-US" sz="2400" dirty="0"/>
              <a:t> [sensitivity- (1-specificity)], and the point with </a:t>
            </a:r>
            <a:r>
              <a:rPr lang="en-US" sz="2400" dirty="0">
                <a:solidFill>
                  <a:srgbClr val="FFFF00"/>
                </a:solidFill>
              </a:rPr>
              <a:t>shortest distance </a:t>
            </a:r>
            <a:r>
              <a:rPr lang="en-US" sz="2400" dirty="0"/>
              <a:t>value form the point (0,1) [(1 - sensitivity)² + (1 - specificity)²] were calculated.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9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The HOMA-IR method requires measuring a single </a:t>
            </a:r>
            <a:r>
              <a:rPr lang="en-US" sz="2400" dirty="0">
                <a:solidFill>
                  <a:srgbClr val="FFFF00"/>
                </a:solidFill>
              </a:rPr>
              <a:t>fasting</a:t>
            </a:r>
            <a:r>
              <a:rPr lang="en-US" sz="2400" dirty="0"/>
              <a:t> plasma glucose and the corresponding </a:t>
            </a:r>
            <a:r>
              <a:rPr lang="en-US" sz="2400" dirty="0">
                <a:solidFill>
                  <a:srgbClr val="FFFF00"/>
                </a:solidFill>
              </a:rPr>
              <a:t>fasting</a:t>
            </a:r>
            <a:r>
              <a:rPr lang="en-US" sz="2400" dirty="0"/>
              <a:t> plasma insulin level  </a:t>
            </a:r>
          </a:p>
          <a:p>
            <a:pPr marL="0" indent="0" algn="just">
              <a:buNone/>
            </a:pP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C7322E-F35D-42DF-B8ED-A1AEB5B6FF58}"/>
              </a:ext>
            </a:extLst>
          </p:cNvPr>
          <p:cNvSpPr txBox="1"/>
          <p:nvPr/>
        </p:nvSpPr>
        <p:spPr>
          <a:xfrm>
            <a:off x="736847" y="5857661"/>
            <a:ext cx="105289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FFC000"/>
                </a:solidFill>
                <a:latin typeface="YflrxbFblhmrMyriad-Roman"/>
              </a:rPr>
              <a:t>(2007)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Esteghamati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 A, et al. Optimal cut-off of homeostasis model assessment of insulin resistance (HOMA-IR) for the diagnosis of metabolic syndrome: third national surveillance of risk factors of non-communicable diseases in Iran (SuRFNCD-2007).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Nutr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Metab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 (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Lond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). 2010 Apr 7;7:26.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doi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: 10.1186/1743-7075-7-26</a:t>
            </a:r>
          </a:p>
        </p:txBody>
      </p:sp>
    </p:spTree>
    <p:extLst>
      <p:ext uri="{BB962C8B-B14F-4D97-AF65-F5344CB8AC3E}">
        <p14:creationId xmlns:p14="http://schemas.microsoft.com/office/powerpoint/2010/main" val="26891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162" y="355306"/>
            <a:ext cx="10515600" cy="1325563"/>
          </a:xfrm>
        </p:spPr>
        <p:txBody>
          <a:bodyPr>
            <a:normAutofit/>
          </a:bodyPr>
          <a:lstStyle/>
          <a:p>
            <a:pPr algn="just"/>
            <a:endParaRPr lang="fa-IR" b="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847" y="1690689"/>
            <a:ext cx="10718306" cy="4329146"/>
          </a:xfrm>
        </p:spPr>
        <p:txBody>
          <a:bodyPr>
            <a:normAutofit/>
          </a:bodyPr>
          <a:lstStyle/>
          <a:p>
            <a:pPr algn="just">
              <a:buFont typeface="Times New Roman" panose="02020603050405020304" pitchFamily="18" charset="0"/>
              <a:buChar char="?"/>
            </a:pP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C7322E-F35D-42DF-B8ED-A1AEB5B6FF58}"/>
              </a:ext>
            </a:extLst>
          </p:cNvPr>
          <p:cNvSpPr txBox="1"/>
          <p:nvPr/>
        </p:nvSpPr>
        <p:spPr>
          <a:xfrm>
            <a:off x="736847" y="5857661"/>
            <a:ext cx="105289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FFC000"/>
                </a:solidFill>
                <a:latin typeface="YflrxbFblhmrMyriad-Roman"/>
              </a:rPr>
              <a:t>(2007)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Esteghamati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 A, et al. Optimal cut-off of homeostasis model assessment of insulin resistance (HOMA-IR) for the diagnosis of metabolic syndrome: third national surveillance of risk factors of non-communicable diseases in Iran (SuRFNCD-2007).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Nutr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Metab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 (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Lond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). 2010 Apr 7;7:26.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doi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: 10.1186/1743-7075-7-26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5714B9E-2C34-4976-80AD-0CF46D6AA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746" y="387047"/>
            <a:ext cx="8632508" cy="41576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0C0115A-0574-4C4C-99CF-3489685F4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746" y="4691277"/>
            <a:ext cx="8632508" cy="90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1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0" dirty="0">
                <a:latin typeface="+mn-lt"/>
              </a:rPr>
              <a:t>Why does our patient have a normal </a:t>
            </a:r>
            <a:r>
              <a:rPr lang="en-US" sz="3200" b="0" dirty="0">
                <a:latin typeface="+mn-lt"/>
              </a:rPr>
              <a:t>(even elevated) </a:t>
            </a:r>
            <a:r>
              <a:rPr lang="en-US" b="0" dirty="0">
                <a:latin typeface="+mn-lt"/>
              </a:rPr>
              <a:t>stature despite GH deficiency?</a:t>
            </a:r>
            <a:endParaRPr lang="fa-IR" b="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847" y="1690689"/>
            <a:ext cx="10718306" cy="4329146"/>
          </a:xfrm>
        </p:spPr>
        <p:txBody>
          <a:bodyPr>
            <a:normAutofit/>
          </a:bodyPr>
          <a:lstStyle/>
          <a:p>
            <a:pPr algn="just">
              <a:buFont typeface="Times New Roman" panose="02020603050405020304" pitchFamily="18" charset="0"/>
              <a:buChar char="?"/>
            </a:pPr>
            <a:r>
              <a:rPr lang="en-US" dirty="0"/>
              <a:t> Normal Insulin levels &amp; HOMA-IR </a:t>
            </a:r>
          </a:p>
          <a:p>
            <a:pPr algn="just">
              <a:buFont typeface="Times New Roman" panose="02020603050405020304" pitchFamily="18" charset="0"/>
              <a:buChar char="⁇"/>
            </a:pPr>
            <a:endParaRPr lang="en-US" sz="12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The optimal cut-off point of HOMA-IR for the diagnosis of </a:t>
            </a:r>
            <a:r>
              <a:rPr lang="en-US" sz="2400" dirty="0" err="1"/>
              <a:t>MetS</a:t>
            </a:r>
            <a:r>
              <a:rPr lang="en-US" sz="2400" dirty="0"/>
              <a:t> in our population was estimated to be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1.775 in non-diabetics </a:t>
            </a:r>
            <a:r>
              <a:rPr lang="en-US" sz="2400" dirty="0"/>
              <a:t>and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 4 in diabetic </a:t>
            </a:r>
            <a:r>
              <a:rPr lang="en-US" sz="2400" dirty="0"/>
              <a:t>patients. </a:t>
            </a:r>
          </a:p>
          <a:p>
            <a:pPr marL="0" indent="0" algn="just">
              <a:buNone/>
            </a:pPr>
            <a:endParaRPr lang="en-US" sz="1400" dirty="0"/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en-US" sz="2400" dirty="0"/>
              <a:t> For our patent: 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HOMA-IR: 2.45            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4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In line with previous population-based studies, we found that insulin resistance and </a:t>
            </a:r>
            <a:r>
              <a:rPr lang="en-US" sz="2400" dirty="0" err="1"/>
              <a:t>MetS</a:t>
            </a:r>
            <a:r>
              <a:rPr lang="en-US" sz="2400" dirty="0"/>
              <a:t> were significantly associated, and HOMA-IR levels were directly related to the number of </a:t>
            </a:r>
            <a:r>
              <a:rPr lang="en-US" sz="2400" dirty="0" err="1"/>
              <a:t>MetS</a:t>
            </a:r>
            <a:r>
              <a:rPr lang="en-US" sz="2400" dirty="0"/>
              <a:t> components.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C7322E-F35D-42DF-B8ED-A1AEB5B6FF58}"/>
              </a:ext>
            </a:extLst>
          </p:cNvPr>
          <p:cNvSpPr txBox="1"/>
          <p:nvPr/>
        </p:nvSpPr>
        <p:spPr>
          <a:xfrm>
            <a:off x="736847" y="5857661"/>
            <a:ext cx="105289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FFC000"/>
                </a:solidFill>
                <a:latin typeface="YflrxbFblhmrMyriad-Roman"/>
              </a:rPr>
              <a:t>(2007)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Esteghamati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 A, et al. Optimal cut-off of homeostasis model assessment of insulin resistance (HOMA-IR) for the diagnosis of metabolic syndrome: third national surveillance of risk factors of non-communicable diseases in Iran (SuRFNCD-2007).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Nutr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Metab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 (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Lond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). 2010 Apr 7;7:26.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doi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: 10.1186/1743-7075-7-26</a:t>
            </a:r>
          </a:p>
        </p:txBody>
      </p:sp>
    </p:spTree>
    <p:extLst>
      <p:ext uri="{BB962C8B-B14F-4D97-AF65-F5344CB8AC3E}">
        <p14:creationId xmlns:p14="http://schemas.microsoft.com/office/powerpoint/2010/main" val="176668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0" dirty="0">
                <a:latin typeface="+mn-lt"/>
              </a:rPr>
              <a:t>Why does our patient have a normal </a:t>
            </a:r>
            <a:r>
              <a:rPr lang="en-US" sz="3200" b="0" dirty="0">
                <a:latin typeface="+mn-lt"/>
              </a:rPr>
              <a:t>(even elevated) </a:t>
            </a:r>
            <a:r>
              <a:rPr lang="en-US" b="0" dirty="0">
                <a:latin typeface="+mn-lt"/>
              </a:rPr>
              <a:t>stature despite GH deficiency?</a:t>
            </a:r>
            <a:endParaRPr lang="fa-IR" b="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847" y="1690689"/>
            <a:ext cx="10718306" cy="4329146"/>
          </a:xfrm>
        </p:spPr>
        <p:txBody>
          <a:bodyPr>
            <a:normAutofit/>
          </a:bodyPr>
          <a:lstStyle/>
          <a:p>
            <a:pPr algn="just">
              <a:buFont typeface="Times New Roman" panose="02020603050405020304" pitchFamily="18" charset="0"/>
              <a:buChar char="?"/>
            </a:pPr>
            <a:endParaRPr lang="en-US" dirty="0"/>
          </a:p>
          <a:p>
            <a:pPr algn="just">
              <a:buFont typeface="Times New Roman" panose="02020603050405020304" pitchFamily="18" charset="0"/>
              <a:buChar char="?"/>
            </a:pPr>
            <a:endParaRPr lang="en-US" dirty="0"/>
          </a:p>
          <a:p>
            <a:pPr marL="0" indent="0" algn="just">
              <a:buNone/>
            </a:pPr>
            <a:endParaRPr lang="en-US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/>
              <a:t>Children with hyperinsulinemia have an accelerated growth.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/>
              <a:t>While it was initially assumed that the growth activities of insulin are facilitated via cross-talk with the closely related insulin-like growth factor-1 receptor (IGF-1R), it is now clear that the vast majority of these activities are mediated via direct interaction with the insulin receptor (IR).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C7322E-F35D-42DF-B8ED-A1AEB5B6FF58}"/>
              </a:ext>
            </a:extLst>
          </p:cNvPr>
          <p:cNvSpPr txBox="1"/>
          <p:nvPr/>
        </p:nvSpPr>
        <p:spPr>
          <a:xfrm>
            <a:off x="736847" y="5762411"/>
            <a:ext cx="105289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FFC000"/>
                </a:solidFill>
                <a:latin typeface="YflrxbFblhmrMyriad-Roman"/>
              </a:rPr>
              <a:t>(2008) Laron Z. Insulin--a growth hormone. Arch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Physiol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Biochem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. 2008 Feb;114(1):11-6.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doi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: 10.1080</a:t>
            </a:r>
          </a:p>
          <a:p>
            <a:pPr algn="just"/>
            <a:r>
              <a:rPr lang="en-US" sz="1800" dirty="0">
                <a:solidFill>
                  <a:srgbClr val="FFC000"/>
                </a:solidFill>
                <a:latin typeface="YflrxbFblhmrMyriad-Roman"/>
              </a:rPr>
              <a:t>(2020) 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Laron Z, Werner H. Insulin: A Growth Hormone and Potential Oncogene.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Pediatr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 Endocrinol Rev. 2020 Mar;17(Suppl 1):191-197.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doi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: 10.17458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17B34BD-694D-4E84-A454-2FF8F5876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704" y="1690688"/>
            <a:ext cx="3657600" cy="1432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777CF02-DD88-4379-A285-23FA6C7B9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220" y="1025843"/>
            <a:ext cx="4091940" cy="209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6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0" dirty="0">
                <a:latin typeface="+mn-lt"/>
              </a:rPr>
              <a:t>Why does our patient have a normal </a:t>
            </a:r>
            <a:r>
              <a:rPr lang="en-US" sz="3200" b="0" dirty="0">
                <a:latin typeface="+mn-lt"/>
              </a:rPr>
              <a:t>(even elevated) </a:t>
            </a:r>
            <a:r>
              <a:rPr lang="en-US" b="0" dirty="0">
                <a:latin typeface="+mn-lt"/>
              </a:rPr>
              <a:t>stature despite GH deficiency?</a:t>
            </a:r>
            <a:endParaRPr lang="fa-IR" b="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847" y="1690689"/>
            <a:ext cx="10718306" cy="4329146"/>
          </a:xfrm>
        </p:spPr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dirty="0"/>
              <a:t>Serum insulin levels are poor measures of insulin resistance. Furthermore, there is no clinical benefit in measuring insulin resistance in clinical practice.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3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Clinicians should shift from identifying "insulin resistance" to identifying risk factors</a:t>
            </a:r>
            <a:r>
              <a:rPr lang="en-US" dirty="0"/>
              <a:t>, such as fasting glucose and lipid levels, hypertension and central obesity.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2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/>
              <a:t>These proven risk factors converge within the metabolic syndrome. Individuals "at risk" of diabetes and atherosclerotic cardiac disease can be identified simply and inexpensively.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C7322E-F35D-42DF-B8ED-A1AEB5B6FF58}"/>
              </a:ext>
            </a:extLst>
          </p:cNvPr>
          <p:cNvSpPr txBox="1"/>
          <p:nvPr/>
        </p:nvSpPr>
        <p:spPr>
          <a:xfrm>
            <a:off x="736847" y="6124361"/>
            <a:ext cx="10528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FFC000"/>
                </a:solidFill>
                <a:latin typeface="YflrxbFblhmrMyriad-Roman"/>
              </a:rPr>
              <a:t>(2006) 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Samaras K, et al. </a:t>
            </a:r>
            <a:r>
              <a:rPr lang="en-US" dirty="0">
                <a:solidFill>
                  <a:srgbClr val="FFFF00"/>
                </a:solidFill>
                <a:latin typeface="YflrxbFblhmrMyriad-Roman"/>
              </a:rPr>
              <a:t>Insulin levels in insulin resistance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: phantom of the metabolic opera? Med J Aust. 2006 Aug 7;185(3):159-61.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doi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: 10.5694</a:t>
            </a:r>
          </a:p>
        </p:txBody>
      </p:sp>
    </p:spTree>
    <p:extLst>
      <p:ext uri="{BB962C8B-B14F-4D97-AF65-F5344CB8AC3E}">
        <p14:creationId xmlns:p14="http://schemas.microsoft.com/office/powerpoint/2010/main" val="189030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30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496" y="949911"/>
            <a:ext cx="11496582" cy="5908089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Case Presentation</a:t>
            </a:r>
          </a:p>
          <a:p>
            <a:pPr algn="just"/>
            <a:endParaRPr lang="en-US" sz="1200" dirty="0"/>
          </a:p>
          <a:p>
            <a:pPr algn="just"/>
            <a:r>
              <a:rPr lang="en-US" dirty="0"/>
              <a:t>Langerhans cell histiocytosis Overview </a:t>
            </a:r>
          </a:p>
          <a:p>
            <a:pPr lvl="4" algn="just">
              <a:buFont typeface="Times New Roman" panose="02020603050405020304" pitchFamily="18" charset="0"/>
              <a:buChar char="-"/>
            </a:pPr>
            <a:r>
              <a:rPr lang="en-US" dirty="0"/>
              <a:t>Endocrine involvement </a:t>
            </a:r>
          </a:p>
          <a:p>
            <a:pPr lvl="4" algn="just">
              <a:buFont typeface="Times New Roman" panose="02020603050405020304" pitchFamily="18" charset="0"/>
              <a:buChar char="-"/>
            </a:pPr>
            <a:endParaRPr lang="en-US" sz="1200" dirty="0"/>
          </a:p>
          <a:p>
            <a:pPr algn="just"/>
            <a:r>
              <a:rPr lang="en-US" dirty="0"/>
              <a:t>Why does our patient have a normal </a:t>
            </a:r>
            <a:r>
              <a:rPr lang="en-US" sz="2400" dirty="0"/>
              <a:t>(even elevated) </a:t>
            </a:r>
            <a:r>
              <a:rPr lang="en-US" dirty="0"/>
              <a:t>stature despite GH deficiency?</a:t>
            </a:r>
          </a:p>
          <a:p>
            <a:pPr lvl="4" algn="just">
              <a:buFont typeface="Times New Roman" panose="02020603050405020304" pitchFamily="18" charset="0"/>
              <a:buChar char="-"/>
            </a:pPr>
            <a:r>
              <a:rPr lang="en-US" dirty="0"/>
              <a:t>Effect of obesity &amp; various hormones on linear growth</a:t>
            </a:r>
          </a:p>
          <a:p>
            <a:pPr lvl="4" algn="just">
              <a:buFont typeface="Times New Roman" panose="02020603050405020304" pitchFamily="18" charset="0"/>
              <a:buChar char="-"/>
            </a:pPr>
            <a:r>
              <a:rPr lang="en-US" dirty="0"/>
              <a:t>Role of insulin in growth / HOMA-IR </a:t>
            </a:r>
          </a:p>
          <a:p>
            <a:pPr lvl="4" algn="just">
              <a:buFont typeface="Times New Roman" panose="02020603050405020304" pitchFamily="18" charset="0"/>
              <a:buChar char="-"/>
            </a:pPr>
            <a:endParaRPr lang="en-US" sz="1200" dirty="0"/>
          </a:p>
          <a:p>
            <a:pPr algn="just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&amp; why did our patient develop GH deficiency (Panhypopituitarism)?</a:t>
            </a:r>
          </a:p>
          <a:p>
            <a:pPr algn="just"/>
            <a:endParaRPr lang="en-US" sz="1200" dirty="0"/>
          </a:p>
          <a:p>
            <a:pPr algn="just"/>
            <a:r>
              <a:rPr lang="en-US" dirty="0"/>
              <a:t>Management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9974FA-4D2A-4F95-A9B6-9CF8277DC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72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medical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225" y="1806169"/>
            <a:ext cx="11002617" cy="4530725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Document at 1384.02.19: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Referring to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Pediatric Oncologist due to</a:t>
            </a:r>
          </a:p>
          <a:p>
            <a:pPr algn="just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Pathology of Rt Middle Ear report:</a:t>
            </a:r>
          </a:p>
          <a:p>
            <a:pPr algn="just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Histiocytosis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7F1E44-47B0-4A72-94F3-1EE9BE83C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04D0CD-FEA8-49D3-BDA0-18783C7B3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533" y="0"/>
            <a:ext cx="4977408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4FC7054-BA61-4E0C-A91C-88C1A7893DBE}"/>
              </a:ext>
            </a:extLst>
          </p:cNvPr>
          <p:cNvSpPr/>
          <p:nvPr/>
        </p:nvSpPr>
        <p:spPr>
          <a:xfrm>
            <a:off x="9507244" y="2372752"/>
            <a:ext cx="1092693" cy="5036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0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0" dirty="0">
                <a:latin typeface="+mn-lt"/>
              </a:rPr>
              <a:t>When &amp; why did our patient develop GH deficiency (Panhypopituitarism)?</a:t>
            </a:r>
            <a:endParaRPr lang="fa-IR" b="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456" y="1690689"/>
            <a:ext cx="7594670" cy="4329146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dirty="0"/>
              <a:t>Heritable Disorders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/>
              <a:t>Acquired Disorders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D7F1CDB-A5FD-4A3F-8B84-C9E2CE7D5940}"/>
              </a:ext>
            </a:extLst>
          </p:cNvPr>
          <p:cNvSpPr txBox="1"/>
          <p:nvPr/>
        </p:nvSpPr>
        <p:spPr>
          <a:xfrm>
            <a:off x="1029810" y="6408650"/>
            <a:ext cx="99607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FFC000"/>
                </a:solidFill>
                <a:latin typeface="YflrxbFblhmrMyriad-Roman"/>
              </a:rPr>
              <a:t>(2020) Williams Textbook of Endocrinology, 14</a:t>
            </a:r>
            <a:r>
              <a:rPr lang="en-US" sz="1800" baseline="30000" dirty="0">
                <a:solidFill>
                  <a:srgbClr val="FFC000"/>
                </a:solidFill>
                <a:latin typeface="YflrxbFblhmrMyriad-Roman"/>
              </a:rPr>
              <a:t>th</a:t>
            </a:r>
            <a:r>
              <a:rPr lang="en-US" sz="1800" dirty="0">
                <a:solidFill>
                  <a:srgbClr val="FFC000"/>
                </a:solidFill>
                <a:latin typeface="YflrxbFblhmrMyriad-Roman"/>
              </a:rPr>
              <a:t> edition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 P:1585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C3D3A71-7720-412D-8231-6186BC730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4698" y="1230503"/>
            <a:ext cx="2802636" cy="54909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3289569-47ED-4306-8DCB-72DA333A8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85" y="2755900"/>
            <a:ext cx="3423285" cy="3600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F249C48-D471-4B7D-8995-EA2E08BD1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784" y="2741947"/>
            <a:ext cx="3429000" cy="344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7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0" dirty="0">
                <a:latin typeface="+mn-lt"/>
              </a:rPr>
              <a:t>When &amp; why did our patient develop GH deficiency (Panhypopituitarism)?</a:t>
            </a:r>
            <a:endParaRPr lang="fa-IR" b="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847" y="1690689"/>
            <a:ext cx="10718306" cy="4329146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dirty="0"/>
              <a:t>Our patient stature was documented near normal until age 2 y old.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3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/>
              <a:t>He has been observed by oncologist until about 7 years, and seems all thing good on that time.</a:t>
            </a:r>
            <a:endParaRPr lang="en-US" sz="13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/>
              <a:t>His stature during school times, seems be good and about mid range of </a:t>
            </a:r>
            <a:r>
              <a:rPr lang="en-US" dirty="0" err="1"/>
              <a:t>Nl</a:t>
            </a:r>
            <a:r>
              <a:rPr lang="en-US" dirty="0"/>
              <a:t>.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2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/>
              <a:t>Father reported a period of </a:t>
            </a:r>
            <a:r>
              <a:rPr lang="en-US" dirty="0">
                <a:solidFill>
                  <a:srgbClr val="FFFF00"/>
                </a:solidFill>
              </a:rPr>
              <a:t>polyphagia</a:t>
            </a:r>
            <a:r>
              <a:rPr lang="en-US" dirty="0"/>
              <a:t> about age 4-5 y, that may be a feature of hypothalamus involvement, so it may be considered as an option for beginning time of panhypopituitarism. &gt;&gt;&gt; ???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dirty="0"/>
          </a:p>
          <a:p>
            <a:pPr algn="just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89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0" dirty="0">
                <a:latin typeface="+mn-lt"/>
              </a:rPr>
              <a:t>When &amp; why did our patient develop GH deficiency (Panhypopituitarism)?</a:t>
            </a:r>
            <a:endParaRPr lang="fa-IR" b="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847" y="1690689"/>
            <a:ext cx="10718306" cy="4329146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dirty="0"/>
              <a:t>There is not any significant document about adverse effect of </a:t>
            </a:r>
            <a:r>
              <a:rPr lang="en-US" dirty="0">
                <a:solidFill>
                  <a:srgbClr val="FFFF00"/>
                </a:solidFill>
              </a:rPr>
              <a:t>Vinblastine</a:t>
            </a:r>
            <a:r>
              <a:rPr lang="en-US" dirty="0"/>
              <a:t>, drug of choice for LCH, on pituitary causing hormone deficiency. (can cause SIADH)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200" dirty="0"/>
          </a:p>
          <a:p>
            <a:pPr algn="just">
              <a:buFont typeface="Times New Roman" panose="02020603050405020304" pitchFamily="18" charset="0"/>
              <a:buChar char="?"/>
            </a:pPr>
            <a:r>
              <a:rPr lang="en-US" dirty="0"/>
              <a:t>Effect of chemotherapy &amp; </a:t>
            </a:r>
            <a:r>
              <a:rPr lang="en-US" i="1" dirty="0"/>
              <a:t>radiotherapy</a:t>
            </a:r>
            <a:r>
              <a:rPr lang="en-US" dirty="0"/>
              <a:t> during pregnancy on fetus </a:t>
            </a:r>
          </a:p>
          <a:p>
            <a:pPr lvl="1" algn="just"/>
            <a:r>
              <a:rPr lang="en-US" sz="2600" dirty="0"/>
              <a:t>The use of cytotoxic drugs during fertilization or implantation can lead to one of </a:t>
            </a:r>
            <a:r>
              <a:rPr lang="en-US" sz="2600" dirty="0">
                <a:solidFill>
                  <a:srgbClr val="FFFF00"/>
                </a:solidFill>
              </a:rPr>
              <a:t>2 opposite phenomena</a:t>
            </a:r>
            <a:r>
              <a:rPr lang="en-US" sz="2600" dirty="0"/>
              <a:t>: the death of the embryo or the proper development of the embryo.  </a:t>
            </a:r>
          </a:p>
          <a:p>
            <a:pPr lvl="1" algn="just"/>
            <a:r>
              <a:rPr lang="en-US" sz="2600" dirty="0"/>
              <a:t>The administration of cytotoxic drugs during the 1</a:t>
            </a:r>
            <a:r>
              <a:rPr lang="en-US" sz="2600" baseline="30000" dirty="0"/>
              <a:t>st</a:t>
            </a:r>
            <a:r>
              <a:rPr lang="en-US" sz="2600" dirty="0"/>
              <a:t> trimester is particularly dangerous because it is frequently associated with the development of malformations, embryo death, and spontaneous abortion.  </a:t>
            </a:r>
          </a:p>
          <a:p>
            <a:pPr lvl="1" algn="just"/>
            <a:r>
              <a:rPr lang="en-US" sz="2600" dirty="0"/>
              <a:t>Transient myelosuppression / Neuropsychological issues / Heart development. ¹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BA53106-8F58-4E55-A927-DD9BADCA5F09}"/>
              </a:ext>
            </a:extLst>
          </p:cNvPr>
          <p:cNvSpPr txBox="1"/>
          <p:nvPr/>
        </p:nvSpPr>
        <p:spPr>
          <a:xfrm>
            <a:off x="736847" y="6124361"/>
            <a:ext cx="10528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FFC000"/>
                </a:solidFill>
                <a:latin typeface="YflrxbFblhmrMyriad-Roman"/>
              </a:rPr>
              <a:t>1: (2016) 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Esposito S,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Tenconi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 R,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Preti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 V,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Groppali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 E,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Principi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 N. Chemotherapy against cancer during pregnancy: A systematic review on neonatal outcomes. Medicine (Baltimore). 2016 Sep;95(38):e4899. </a:t>
            </a:r>
            <a:r>
              <a:rPr lang="en-US" dirty="0" err="1">
                <a:solidFill>
                  <a:srgbClr val="FFC000"/>
                </a:solidFill>
                <a:latin typeface="YflrxbFblhmrMyriad-Roman"/>
              </a:rPr>
              <a:t>doi</a:t>
            </a:r>
            <a:r>
              <a:rPr lang="en-US" dirty="0">
                <a:solidFill>
                  <a:srgbClr val="FFC000"/>
                </a:solidFill>
                <a:latin typeface="YflrxbFblhmrMyriad-Roman"/>
              </a:rPr>
              <a:t>: 10.1097</a:t>
            </a:r>
          </a:p>
        </p:txBody>
      </p:sp>
    </p:spTree>
    <p:extLst>
      <p:ext uri="{BB962C8B-B14F-4D97-AF65-F5344CB8AC3E}">
        <p14:creationId xmlns:p14="http://schemas.microsoft.com/office/powerpoint/2010/main" val="391119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0" dirty="0">
                <a:latin typeface="+mn-lt"/>
              </a:rPr>
              <a:t>When &amp; why did our patient develop GH deficiency (Panhypopituitarism)?</a:t>
            </a:r>
            <a:endParaRPr lang="fa-IR" b="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847" y="1690689"/>
            <a:ext cx="10718306" cy="4329146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dirty="0"/>
              <a:t>LCH on childhood by DI &amp; bone </a:t>
            </a:r>
            <a:r>
              <a:rPr lang="en-US" dirty="0" err="1"/>
              <a:t>envovlement</a:t>
            </a:r>
            <a:r>
              <a:rPr lang="en-US" dirty="0"/>
              <a:t>  manifestation &gt;&gt;&gt; Delayed hormone deficiency, At time: Prepubertal that has allowed to patient for normal growth.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/>
              <a:t>Polyphagia at age 4-5 &amp; consequent Obesity may have played a role by insulin resistance effect, and may have contributed in Growth development despite GH deficiency.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dirty="0"/>
          </a:p>
          <a:p>
            <a:pPr marL="0" indent="0" algn="just">
              <a:buNone/>
            </a:pPr>
            <a:endParaRPr lang="en-US" dirty="0"/>
          </a:p>
          <a:p>
            <a:pPr algn="just">
              <a:buFont typeface="Wingdings" panose="05000000000000000000" pitchFamily="2" charset="2"/>
              <a:buChar char="Ø"/>
            </a:pPr>
            <a:endParaRPr lang="en-US" sz="2600" dirty="0"/>
          </a:p>
          <a:p>
            <a:pPr algn="just">
              <a:buFont typeface="Wingdings" panose="05000000000000000000" pitchFamily="2" charset="2"/>
              <a:buChar char="Ø"/>
            </a:pPr>
            <a:endParaRPr lang="en-US" sz="2600" dirty="0"/>
          </a:p>
          <a:p>
            <a:pPr algn="just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4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30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496" y="949911"/>
            <a:ext cx="11496582" cy="5908089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Case Presentation</a:t>
            </a:r>
          </a:p>
          <a:p>
            <a:pPr algn="just"/>
            <a:endParaRPr lang="en-US" sz="1200" dirty="0"/>
          </a:p>
          <a:p>
            <a:pPr algn="just"/>
            <a:r>
              <a:rPr lang="en-US" dirty="0"/>
              <a:t>Langerhans cell histiocytosis Overview </a:t>
            </a:r>
          </a:p>
          <a:p>
            <a:pPr lvl="4" algn="just">
              <a:buFont typeface="Times New Roman" panose="02020603050405020304" pitchFamily="18" charset="0"/>
              <a:buChar char="-"/>
            </a:pPr>
            <a:r>
              <a:rPr lang="en-US" dirty="0"/>
              <a:t>Endocrine involvement </a:t>
            </a:r>
          </a:p>
          <a:p>
            <a:pPr lvl="4" algn="just">
              <a:buFont typeface="Times New Roman" panose="02020603050405020304" pitchFamily="18" charset="0"/>
              <a:buChar char="-"/>
            </a:pPr>
            <a:endParaRPr lang="en-US" sz="1200" dirty="0"/>
          </a:p>
          <a:p>
            <a:pPr algn="just"/>
            <a:r>
              <a:rPr lang="en-US" dirty="0"/>
              <a:t>Why does our patient have a normal </a:t>
            </a:r>
            <a:r>
              <a:rPr lang="en-US" sz="2400" dirty="0"/>
              <a:t>(even elevated) </a:t>
            </a:r>
            <a:r>
              <a:rPr lang="en-US" dirty="0"/>
              <a:t>stature despite GH deficiency?</a:t>
            </a:r>
          </a:p>
          <a:p>
            <a:pPr lvl="4" algn="just">
              <a:buFont typeface="Times New Roman" panose="02020603050405020304" pitchFamily="18" charset="0"/>
              <a:buChar char="-"/>
            </a:pPr>
            <a:r>
              <a:rPr lang="en-US" dirty="0"/>
              <a:t>Effect of obesity &amp; various hormones on linear growth</a:t>
            </a:r>
          </a:p>
          <a:p>
            <a:pPr lvl="4" algn="just">
              <a:buFont typeface="Times New Roman" panose="02020603050405020304" pitchFamily="18" charset="0"/>
              <a:buChar char="-"/>
            </a:pPr>
            <a:r>
              <a:rPr lang="en-US" dirty="0"/>
              <a:t>Role of insulin in growth / HOMA-IR </a:t>
            </a:r>
          </a:p>
          <a:p>
            <a:pPr lvl="4" algn="just">
              <a:buFont typeface="Times New Roman" panose="02020603050405020304" pitchFamily="18" charset="0"/>
              <a:buChar char="-"/>
            </a:pPr>
            <a:endParaRPr lang="en-US" sz="1200" dirty="0"/>
          </a:p>
          <a:p>
            <a:pPr algn="just"/>
            <a:r>
              <a:rPr lang="en-US" dirty="0"/>
              <a:t>When &amp; why did our patient develop GH deficiency (Panhypopituitarism)?</a:t>
            </a:r>
          </a:p>
          <a:p>
            <a:pPr algn="just"/>
            <a:endParaRPr lang="en-US" sz="1200" dirty="0"/>
          </a:p>
          <a:p>
            <a:pPr algn="just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9974FA-4D2A-4F95-A9B6-9CF8277DC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73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+mn-lt"/>
              </a:rPr>
              <a:t>Management</a:t>
            </a:r>
            <a:endParaRPr lang="fa-IR" sz="3600" b="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351" y="1690689"/>
            <a:ext cx="11603115" cy="4329146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endParaRPr lang="en-US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/>
              <a:t>Hormone replacement therapy with an architectural structure </a:t>
            </a:r>
            <a:r>
              <a:rPr lang="en-US" dirty="0" err="1"/>
              <a:t>mimicing</a:t>
            </a:r>
            <a:r>
              <a:rPr lang="en-US" dirty="0"/>
              <a:t> natural puberty.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dirty="0"/>
          </a:p>
          <a:p>
            <a:pPr algn="just">
              <a:buFont typeface="Wingdings" panose="05000000000000000000" pitchFamily="2" charset="2"/>
              <a:buChar char="Ø"/>
            </a:pPr>
            <a:endParaRPr lang="en-US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/>
              <a:t>Management of Cosmetic Appearance</a:t>
            </a:r>
          </a:p>
          <a:p>
            <a:pPr lvl="2" algn="just"/>
            <a:r>
              <a:rPr lang="en-US" dirty="0"/>
              <a:t>Orthopedic surgery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95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2907C6D-E8B3-4658-9DA2-FC077A3DF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9475" y="2004828"/>
            <a:ext cx="4908773" cy="800513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Thanks for your attention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2D4F73-0897-4938-B56A-71B8BD9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12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medical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225" y="1806169"/>
            <a:ext cx="11002617" cy="4530725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He received regular &amp;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programizied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Chemotherapy (?) for ~ 3 yrs.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 ~ 3 – 4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yrs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old, patient manifested polyphagia &amp; obesity.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 became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Obese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more over than his same ages.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About 7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yrs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old, Second course of chemotherapy was begun with these manifestation: Inflammation in mandible + Dental instability + Cystic lesion in OPG (on base his oncologist documentation)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7F1E44-47B0-4A72-94F3-1EE9BE83C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53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medical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226" y="1806169"/>
            <a:ext cx="4781398" cy="4530725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MRI 1387.06.07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Small lobulated (14*10 mm) nodule posterior to optic chiasma in suprasellar cistern (residual histiocytic mass ?)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7F1E44-47B0-4A72-94F3-1EE9BE83C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0C26AA9-87B7-4E1A-82EF-670344394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185" y="0"/>
            <a:ext cx="6349008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6E08DEB-964F-4020-BB35-60E80B77FA86}"/>
              </a:ext>
            </a:extLst>
          </p:cNvPr>
          <p:cNvSpPr/>
          <p:nvPr/>
        </p:nvSpPr>
        <p:spPr>
          <a:xfrm>
            <a:off x="10626571" y="1680296"/>
            <a:ext cx="630314" cy="1646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7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medical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225" y="1806169"/>
            <a:ext cx="11002617" cy="4530725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At 1400.11: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After over 10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yrs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He referred to doctor due to Bigness of his feet &amp; hands &amp; his feet malalignment.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 was visited by an Endocrinologist and due to his appearance &amp; delayed puberty some laboratory evaluation was done. &gt;&gt;&gt;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Panhypopituitarism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was diagnosed &amp; treatment was begun.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/>
              <a:t>During over 10 </a:t>
            </a:r>
            <a:r>
              <a:rPr lang="en-US" dirty="0" err="1"/>
              <a:t>yrs</a:t>
            </a:r>
            <a:r>
              <a:rPr lang="en-US" dirty="0"/>
              <a:t> before recent visiting, without any F/U: His stature among school times, seems be good and about mid range of </a:t>
            </a:r>
            <a:r>
              <a:rPr lang="en-US" dirty="0" err="1"/>
              <a:t>Nl</a:t>
            </a:r>
            <a:r>
              <a:rPr lang="en-US" dirty="0"/>
              <a:t> on base of his father speeches.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7F1E44-47B0-4A72-94F3-1EE9BE83C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93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20068</TotalTime>
  <Words>5087</Words>
  <Application>Microsoft Office PowerPoint</Application>
  <PresentationFormat>Widescreen</PresentationFormat>
  <Paragraphs>640</Paragraphs>
  <Slides>66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66</vt:i4>
      </vt:variant>
    </vt:vector>
  </HeadingPairs>
  <TitlesOfParts>
    <vt:vector size="74" baseType="lpstr">
      <vt:lpstr>AdvTT577c760c</vt:lpstr>
      <vt:lpstr>Arial</vt:lpstr>
      <vt:lpstr>Calibri</vt:lpstr>
      <vt:lpstr>Times New Roman</vt:lpstr>
      <vt:lpstr>Wingdings</vt:lpstr>
      <vt:lpstr>YflrxbFblhmrMyriad-Roman</vt:lpstr>
      <vt:lpstr>2_Office Theme</vt:lpstr>
      <vt:lpstr>Office Theme</vt:lpstr>
      <vt:lpstr>IN THE NAME OF GOD</vt:lpstr>
      <vt:lpstr>Patients ID:</vt:lpstr>
      <vt:lpstr>Present Illness:</vt:lpstr>
      <vt:lpstr>Past medical history:</vt:lpstr>
      <vt:lpstr>Past medical history:</vt:lpstr>
      <vt:lpstr>Past medical history:</vt:lpstr>
      <vt:lpstr>Past medical history:</vt:lpstr>
      <vt:lpstr>Past medical history:</vt:lpstr>
      <vt:lpstr>Past medical history:</vt:lpstr>
      <vt:lpstr>Past medical history:</vt:lpstr>
      <vt:lpstr>PowerPoint Presentation</vt:lpstr>
      <vt:lpstr>PowerPoint Presentation</vt:lpstr>
      <vt:lpstr>Review of Systems:</vt:lpstr>
      <vt:lpstr>Physical Examination:</vt:lpstr>
      <vt:lpstr>Physical Examination:</vt:lpstr>
      <vt:lpstr>PowerPoint Presentation</vt:lpstr>
      <vt:lpstr>PowerPoint Presentation</vt:lpstr>
      <vt:lpstr>PROBLEM LIST </vt:lpstr>
      <vt:lpstr>PowerPoint Presentation</vt:lpstr>
      <vt:lpstr>PowerPoint Presentation</vt:lpstr>
      <vt:lpstr>Paraclinic evaluation  </vt:lpstr>
      <vt:lpstr>PowerPoint Presentation</vt:lpstr>
      <vt:lpstr>AGENDA</vt:lpstr>
      <vt:lpstr>AGENDA</vt:lpstr>
      <vt:lpstr>AGENDA</vt:lpstr>
      <vt:lpstr>Langerhans cell histiocytosis Overview </vt:lpstr>
      <vt:lpstr>Langerhans cell histiocytosis Overview </vt:lpstr>
      <vt:lpstr>Langerhans cell histiocytosis Overview </vt:lpstr>
      <vt:lpstr>Langerhans cell histiocytosis Overview </vt:lpstr>
      <vt:lpstr>Langerhans cell histiocytosis Overview </vt:lpstr>
      <vt:lpstr>Langerhans cell histiocytosis Overview </vt:lpstr>
      <vt:lpstr>Langerhans cell histiocytosis Overview </vt:lpstr>
      <vt:lpstr>Langerhans cell histiocytosis Overview </vt:lpstr>
      <vt:lpstr>Langerhans cell histiocytosis Overview </vt:lpstr>
      <vt:lpstr>AGENDA</vt:lpstr>
      <vt:lpstr>Why does our patient have a normal (even elevated) stature despite GH deficiency?</vt:lpstr>
      <vt:lpstr>PowerPoint Presentation</vt:lpstr>
      <vt:lpstr>Why does our patient have a normal (even elevated) stature despite GH deficiency?</vt:lpstr>
      <vt:lpstr>Why does our patient have a normal (even elevated) stature despite GH deficiency?</vt:lpstr>
      <vt:lpstr>Why does our patient have a normal (even elevated) stature despite GH deficiency?</vt:lpstr>
      <vt:lpstr>Why does our patient have a normal (even elevated) stature despite GH deficiency?</vt:lpstr>
      <vt:lpstr>Why does our patient have a normal (even elevated) stature despite GH deficiency?</vt:lpstr>
      <vt:lpstr>Why does our patient have a normal (even elevated) stature despite GH deficiency?</vt:lpstr>
      <vt:lpstr>Why does our patient have a normal (even elevated) stature despite GH deficiency?</vt:lpstr>
      <vt:lpstr>Why does our patient have a normal (even elevated) stature despite GH deficiency?</vt:lpstr>
      <vt:lpstr>Why does our patient have a normal (even elevated) stature despite GH deficiency?</vt:lpstr>
      <vt:lpstr>Insulin resistance &amp; Acromegaloid feature </vt:lpstr>
      <vt:lpstr>Insulin resistance &amp; Acromegaloid feature </vt:lpstr>
      <vt:lpstr>Insulin resistance &amp; Acromegaloid feature </vt:lpstr>
      <vt:lpstr>Insulin resistance &amp; Acromegaloid feature </vt:lpstr>
      <vt:lpstr>Why does our patient have a normal (even elevated) stature despite GH deficiency?</vt:lpstr>
      <vt:lpstr>Why does our patient have a normal (even elevated) stature despite GH deficiency?</vt:lpstr>
      <vt:lpstr>Why does our patient have a normal (even elevated) stature despite GH deficiency?</vt:lpstr>
      <vt:lpstr>Why does our patient have a normal (even elevated) stature despite GH deficiency?</vt:lpstr>
      <vt:lpstr>PowerPoint Presentation</vt:lpstr>
      <vt:lpstr>Why does our patient have a normal (even elevated) stature despite GH deficiency?</vt:lpstr>
      <vt:lpstr>Why does our patient have a normal (even elevated) stature despite GH deficiency?</vt:lpstr>
      <vt:lpstr>Why does our patient have a normal (even elevated) stature despite GH deficiency?</vt:lpstr>
      <vt:lpstr>AGENDA</vt:lpstr>
      <vt:lpstr>When &amp; why did our patient develop GH deficiency (Panhypopituitarism)?</vt:lpstr>
      <vt:lpstr>When &amp; why did our patient develop GH deficiency (Panhypopituitarism)?</vt:lpstr>
      <vt:lpstr>When &amp; why did our patient develop GH deficiency (Panhypopituitarism)?</vt:lpstr>
      <vt:lpstr>When &amp; why did our patient develop GH deficiency (Panhypopituitarism)?</vt:lpstr>
      <vt:lpstr>AGENDA</vt:lpstr>
      <vt:lpstr>Management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user</cp:lastModifiedBy>
  <cp:revision>1429</cp:revision>
  <dcterms:created xsi:type="dcterms:W3CDTF">2021-03-27T06:09:24Z</dcterms:created>
  <dcterms:modified xsi:type="dcterms:W3CDTF">2022-07-11T04:02:06Z</dcterms:modified>
</cp:coreProperties>
</file>