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477" r:id="rId2"/>
    <p:sldId id="272" r:id="rId3"/>
    <p:sldId id="274" r:id="rId4"/>
    <p:sldId id="275" r:id="rId5"/>
    <p:sldId id="352" r:id="rId6"/>
    <p:sldId id="353" r:id="rId7"/>
    <p:sldId id="355" r:id="rId8"/>
    <p:sldId id="349" r:id="rId9"/>
    <p:sldId id="354" r:id="rId10"/>
    <p:sldId id="356" r:id="rId11"/>
    <p:sldId id="357" r:id="rId12"/>
    <p:sldId id="399" r:id="rId13"/>
    <p:sldId id="348" r:id="rId14"/>
    <p:sldId id="277" r:id="rId15"/>
    <p:sldId id="358" r:id="rId16"/>
    <p:sldId id="359" r:id="rId17"/>
    <p:sldId id="360" r:id="rId18"/>
    <p:sldId id="361" r:id="rId19"/>
    <p:sldId id="364" r:id="rId20"/>
    <p:sldId id="366" r:id="rId21"/>
    <p:sldId id="367" r:id="rId22"/>
    <p:sldId id="368" r:id="rId23"/>
    <p:sldId id="369" r:id="rId24"/>
    <p:sldId id="370" r:id="rId25"/>
    <p:sldId id="374" r:id="rId26"/>
    <p:sldId id="395" r:id="rId27"/>
    <p:sldId id="484" r:id="rId28"/>
    <p:sldId id="488" r:id="rId29"/>
    <p:sldId id="486" r:id="rId30"/>
    <p:sldId id="387" r:id="rId31"/>
    <p:sldId id="388" r:id="rId32"/>
    <p:sldId id="389" r:id="rId33"/>
    <p:sldId id="420" r:id="rId34"/>
    <p:sldId id="426" r:id="rId35"/>
    <p:sldId id="427" r:id="rId36"/>
    <p:sldId id="428" r:id="rId37"/>
    <p:sldId id="429" r:id="rId38"/>
    <p:sldId id="431" r:id="rId39"/>
    <p:sldId id="475" r:id="rId40"/>
    <p:sldId id="433" r:id="rId41"/>
    <p:sldId id="257" r:id="rId42"/>
    <p:sldId id="258" r:id="rId43"/>
    <p:sldId id="270" r:id="rId44"/>
    <p:sldId id="310" r:id="rId45"/>
    <p:sldId id="283" r:id="rId46"/>
    <p:sldId id="294" r:id="rId47"/>
    <p:sldId id="298" r:id="rId48"/>
    <p:sldId id="299" r:id="rId49"/>
    <p:sldId id="300" r:id="rId50"/>
    <p:sldId id="303" r:id="rId51"/>
    <p:sldId id="470" r:id="rId52"/>
    <p:sldId id="313" r:id="rId53"/>
    <p:sldId id="317" r:id="rId54"/>
    <p:sldId id="318" r:id="rId55"/>
    <p:sldId id="319" r:id="rId56"/>
    <p:sldId id="328" r:id="rId57"/>
    <p:sldId id="329" r:id="rId58"/>
    <p:sldId id="331" r:id="rId59"/>
    <p:sldId id="332" r:id="rId60"/>
    <p:sldId id="343" r:id="rId61"/>
    <p:sldId id="345" r:id="rId62"/>
    <p:sldId id="346" r:id="rId63"/>
    <p:sldId id="478" r:id="rId64"/>
    <p:sldId id="479" r:id="rId65"/>
    <p:sldId id="483" r:id="rId66"/>
    <p:sldId id="489" r:id="rId67"/>
    <p:sldId id="492" r:id="rId68"/>
    <p:sldId id="493" r:id="rId69"/>
    <p:sldId id="334" r:id="rId70"/>
    <p:sldId id="335" r:id="rId71"/>
    <p:sldId id="337" r:id="rId72"/>
    <p:sldId id="338" r:id="rId73"/>
    <p:sldId id="462" r:id="rId74"/>
    <p:sldId id="339" r:id="rId75"/>
    <p:sldId id="463" r:id="rId76"/>
    <p:sldId id="340" r:id="rId77"/>
    <p:sldId id="49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1" d="100"/>
          <a:sy n="51" d="100"/>
        </p:scale>
        <p:origin x="-552"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656FE92-8C66-4312-9892-307F21078219}" type="datetimeFigureOut">
              <a:rPr lang="en-US" smtClean="0"/>
              <a:t>7/6/2019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0C2CC3ED-E9DC-45EF-974D-A2875DB8D250}"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336950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FE92-8C66-4312-9892-307F21078219}"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CC3ED-E9DC-45EF-974D-A2875DB8D250}" type="slidenum">
              <a:rPr lang="en-US" smtClean="0"/>
              <a:t>‹#›</a:t>
            </a:fld>
            <a:endParaRPr lang="en-US"/>
          </a:p>
        </p:txBody>
      </p:sp>
    </p:spTree>
    <p:extLst>
      <p:ext uri="{BB962C8B-B14F-4D97-AF65-F5344CB8AC3E}">
        <p14:creationId xmlns:p14="http://schemas.microsoft.com/office/powerpoint/2010/main" val="90749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FE92-8C66-4312-9892-307F21078219}"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CC3ED-E9DC-45EF-974D-A2875DB8D250}" type="slidenum">
              <a:rPr lang="en-US" smtClean="0"/>
              <a:t>‹#›</a:t>
            </a:fld>
            <a:endParaRPr lang="en-US"/>
          </a:p>
        </p:txBody>
      </p:sp>
    </p:spTree>
    <p:extLst>
      <p:ext uri="{BB962C8B-B14F-4D97-AF65-F5344CB8AC3E}">
        <p14:creationId xmlns:p14="http://schemas.microsoft.com/office/powerpoint/2010/main" val="417183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FE92-8C66-4312-9892-307F21078219}"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CC3ED-E9DC-45EF-974D-A2875DB8D250}" type="slidenum">
              <a:rPr lang="en-US" smtClean="0"/>
              <a:t>‹#›</a:t>
            </a:fld>
            <a:endParaRPr lang="en-US"/>
          </a:p>
        </p:txBody>
      </p:sp>
    </p:spTree>
    <p:extLst>
      <p:ext uri="{BB962C8B-B14F-4D97-AF65-F5344CB8AC3E}">
        <p14:creationId xmlns:p14="http://schemas.microsoft.com/office/powerpoint/2010/main" val="330067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656FE92-8C66-4312-9892-307F21078219}" type="datetimeFigureOut">
              <a:rPr lang="en-US" smtClean="0"/>
              <a:t>7/6/2019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C2CC3ED-E9DC-45EF-974D-A2875DB8D250}"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676497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56FE92-8C66-4312-9892-307F21078219}" type="datetimeFigureOut">
              <a:rPr lang="en-US" smtClean="0"/>
              <a:t>7/6/2019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2CC3ED-E9DC-45EF-974D-A2875DB8D250}" type="slidenum">
              <a:rPr lang="en-US" smtClean="0"/>
              <a:t>‹#›</a:t>
            </a:fld>
            <a:endParaRPr lang="en-US"/>
          </a:p>
        </p:txBody>
      </p:sp>
    </p:spTree>
    <p:extLst>
      <p:ext uri="{BB962C8B-B14F-4D97-AF65-F5344CB8AC3E}">
        <p14:creationId xmlns:p14="http://schemas.microsoft.com/office/powerpoint/2010/main" val="77155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56FE92-8C66-4312-9892-307F21078219}" type="datetimeFigureOut">
              <a:rPr lang="en-US" smtClean="0"/>
              <a:t>7/6/2019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2CC3ED-E9DC-45EF-974D-A2875DB8D250}" type="slidenum">
              <a:rPr lang="en-US" smtClean="0"/>
              <a:t>‹#›</a:t>
            </a:fld>
            <a:endParaRPr lang="en-US"/>
          </a:p>
        </p:txBody>
      </p:sp>
    </p:spTree>
    <p:extLst>
      <p:ext uri="{BB962C8B-B14F-4D97-AF65-F5344CB8AC3E}">
        <p14:creationId xmlns:p14="http://schemas.microsoft.com/office/powerpoint/2010/main" val="205465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656FE92-8C66-4312-9892-307F21078219}" type="datetimeFigureOut">
              <a:rPr lang="en-US" smtClean="0"/>
              <a:t>7/6/2019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2CC3ED-E9DC-45EF-974D-A2875DB8D250}" type="slidenum">
              <a:rPr lang="en-US" smtClean="0"/>
              <a:t>‹#›</a:t>
            </a:fld>
            <a:endParaRPr lang="en-US"/>
          </a:p>
        </p:txBody>
      </p:sp>
    </p:spTree>
    <p:extLst>
      <p:ext uri="{BB962C8B-B14F-4D97-AF65-F5344CB8AC3E}">
        <p14:creationId xmlns:p14="http://schemas.microsoft.com/office/powerpoint/2010/main" val="110046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6FE92-8C66-4312-9892-307F21078219}" type="datetimeFigureOut">
              <a:rPr lang="en-US" smtClean="0"/>
              <a:t>7/6/2019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2CC3ED-E9DC-45EF-974D-A2875DB8D250}" type="slidenum">
              <a:rPr lang="en-US" smtClean="0"/>
              <a:t>‹#›</a:t>
            </a:fld>
            <a:endParaRPr lang="en-US"/>
          </a:p>
        </p:txBody>
      </p:sp>
    </p:spTree>
    <p:extLst>
      <p:ext uri="{BB962C8B-B14F-4D97-AF65-F5344CB8AC3E}">
        <p14:creationId xmlns:p14="http://schemas.microsoft.com/office/powerpoint/2010/main" val="3068778040"/>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656FE92-8C66-4312-9892-307F21078219}" type="datetimeFigureOut">
              <a:rPr lang="en-US" smtClean="0"/>
              <a:t>7/6/2019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C2CC3ED-E9DC-45EF-974D-A2875DB8D250}"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9003913"/>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656FE92-8C66-4312-9892-307F21078219}" type="datetimeFigureOut">
              <a:rPr lang="en-US" smtClean="0"/>
              <a:t>7/6/2019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C2CC3ED-E9DC-45EF-974D-A2875DB8D250}"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085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7656FE92-8C66-4312-9892-307F21078219}" type="datetimeFigureOut">
              <a:rPr lang="en-US" smtClean="0"/>
              <a:t>7/6/2019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0C2CC3ED-E9DC-45EF-974D-A2875DB8D250}"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486458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ncbi.nlm.nih.gov/pubmed/?term=Miller%20MJ%5bAuthor%5d&amp;cauthor=true&amp;cauthor_uid=6280435" TargetMode="External"/><Relationship Id="rId2" Type="http://schemas.openxmlformats.org/officeDocument/2006/relationships/hyperlink" Target="https://www.ncbi.nlm.nih.gov/pubmed/6280435" TargetMode="External"/><Relationship Id="rId1" Type="http://schemas.openxmlformats.org/officeDocument/2006/relationships/slideLayout" Target="../slideLayouts/slideLayout7.xml"/><Relationship Id="rId4" Type="http://schemas.openxmlformats.org/officeDocument/2006/relationships/hyperlink" Target="https://www.ncbi.nlm.nih.gov/pubmed/?term=Horst%20TV%5bAuthor%5d&amp;cauthor=true&amp;cauthor_uid=628043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5378" y="2823643"/>
            <a:ext cx="8685391" cy="1200329"/>
          </a:xfrm>
          <a:prstGeom prst="rect">
            <a:avLst/>
          </a:prstGeom>
          <a:noFill/>
        </p:spPr>
        <p:txBody>
          <a:bodyPr wrap="none" lIns="91440" tIns="45720" rIns="91440" bIns="45720">
            <a:spAutoFit/>
          </a:bodyPr>
          <a:lstStyle/>
          <a:p>
            <a:pPr algn="ctr"/>
            <a:r>
              <a:rPr lang="en-US" sz="7200" b="1" cap="none" spc="0" dirty="0" smtClean="0">
                <a:ln w="0"/>
                <a:solidFill>
                  <a:schemeClr val="tx1"/>
                </a:solidFill>
                <a:effectLst>
                  <a:outerShdw blurRad="38100" dist="19050" dir="2700000" algn="tl" rotWithShape="0">
                    <a:schemeClr val="dk1">
                      <a:alpha val="40000"/>
                    </a:schemeClr>
                  </a:outerShdw>
                </a:effectLst>
              </a:rPr>
              <a:t>IN THE NAME OF GOD</a:t>
            </a:r>
          </a:p>
        </p:txBody>
      </p:sp>
    </p:spTree>
    <p:extLst>
      <p:ext uri="{BB962C8B-B14F-4D97-AF65-F5344CB8AC3E}">
        <p14:creationId xmlns:p14="http://schemas.microsoft.com/office/powerpoint/2010/main" val="1394866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30" y="463156"/>
            <a:ext cx="10541227" cy="6590787"/>
          </a:xfrm>
          <a:prstGeom prst="rect">
            <a:avLst/>
          </a:prstGeom>
        </p:spPr>
      </p:pic>
      <p:sp>
        <p:nvSpPr>
          <p:cNvPr id="3" name="Rectangle 2"/>
          <p:cNvSpPr/>
          <p:nvPr/>
        </p:nvSpPr>
        <p:spPr>
          <a:xfrm>
            <a:off x="744583" y="463156"/>
            <a:ext cx="1828800" cy="521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14554" y="5551715"/>
            <a:ext cx="4180115" cy="82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2960" y="6244046"/>
            <a:ext cx="3500846" cy="613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5471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474" y="0"/>
            <a:ext cx="11299372" cy="6858000"/>
          </a:xfrm>
          <a:prstGeom prst="rect">
            <a:avLst/>
          </a:prstGeom>
        </p:spPr>
      </p:pic>
      <p:sp>
        <p:nvSpPr>
          <p:cNvPr id="3" name="Rectangle 2"/>
          <p:cNvSpPr/>
          <p:nvPr/>
        </p:nvSpPr>
        <p:spPr>
          <a:xfrm>
            <a:off x="2312126" y="6008915"/>
            <a:ext cx="9366068" cy="901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14846" y="6426926"/>
            <a:ext cx="1097280"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992777" y="259950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81051" y="914400"/>
            <a:ext cx="5525589" cy="391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86846" y="2612571"/>
            <a:ext cx="5029200" cy="391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95160" y="2978331"/>
            <a:ext cx="4683034" cy="26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98617" y="34290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61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15" t="3288" r="-2341" b="61855"/>
          <a:stretch/>
        </p:blipFill>
        <p:spPr>
          <a:xfrm>
            <a:off x="431074" y="155061"/>
            <a:ext cx="11025052" cy="6702939"/>
          </a:xfrm>
          <a:prstGeom prst="rect">
            <a:avLst/>
          </a:prstGeom>
        </p:spPr>
      </p:pic>
      <p:sp>
        <p:nvSpPr>
          <p:cNvPr id="3" name="Rectangle 2"/>
          <p:cNvSpPr/>
          <p:nvPr/>
        </p:nvSpPr>
        <p:spPr>
          <a:xfrm>
            <a:off x="556619" y="453208"/>
            <a:ext cx="1660022" cy="934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859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89" t="3237" r="1803" b="53905"/>
          <a:stretch/>
        </p:blipFill>
        <p:spPr>
          <a:xfrm>
            <a:off x="1541418" y="288756"/>
            <a:ext cx="8321040" cy="6569244"/>
          </a:xfrm>
          <a:prstGeom prst="rect">
            <a:avLst/>
          </a:prstGeom>
        </p:spPr>
      </p:pic>
    </p:spTree>
    <p:extLst>
      <p:ext uri="{BB962C8B-B14F-4D97-AF65-F5344CB8AC3E}">
        <p14:creationId xmlns:p14="http://schemas.microsoft.com/office/powerpoint/2010/main" val="158967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857" t="10982" r="9406" b="17947"/>
          <a:stretch/>
        </p:blipFill>
        <p:spPr>
          <a:xfrm>
            <a:off x="731520" y="535578"/>
            <a:ext cx="10476411" cy="5950471"/>
          </a:xfrm>
          <a:prstGeom prst="rect">
            <a:avLst/>
          </a:prstGeom>
        </p:spPr>
      </p:pic>
    </p:spTree>
    <p:extLst>
      <p:ext uri="{BB962C8B-B14F-4D97-AF65-F5344CB8AC3E}">
        <p14:creationId xmlns:p14="http://schemas.microsoft.com/office/powerpoint/2010/main" val="1898689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2947" b="41715"/>
          <a:stretch/>
        </p:blipFill>
        <p:spPr>
          <a:xfrm>
            <a:off x="693828" y="587829"/>
            <a:ext cx="11284813" cy="4870042"/>
          </a:xfrm>
          <a:prstGeom prst="rect">
            <a:avLst/>
          </a:prstGeom>
        </p:spPr>
      </p:pic>
      <p:sp>
        <p:nvSpPr>
          <p:cNvPr id="3" name="Rectangle 2"/>
          <p:cNvSpPr/>
          <p:nvPr/>
        </p:nvSpPr>
        <p:spPr>
          <a:xfrm>
            <a:off x="7929153" y="4663440"/>
            <a:ext cx="3827417" cy="57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528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767" y="0"/>
            <a:ext cx="7362465" cy="6858000"/>
          </a:xfrm>
          <a:prstGeom prst="rect">
            <a:avLst/>
          </a:prstGeom>
        </p:spPr>
      </p:pic>
    </p:spTree>
    <p:extLst>
      <p:ext uri="{BB962C8B-B14F-4D97-AF65-F5344CB8AC3E}">
        <p14:creationId xmlns:p14="http://schemas.microsoft.com/office/powerpoint/2010/main" val="1230665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505" y="-91440"/>
            <a:ext cx="8184133" cy="6858000"/>
          </a:xfrm>
          <a:prstGeom prst="rect">
            <a:avLst/>
          </a:prstGeom>
          <a:ln>
            <a:solidFill>
              <a:srgbClr val="FF0000"/>
            </a:solidFill>
          </a:ln>
        </p:spPr>
      </p:pic>
      <p:cxnSp>
        <p:nvCxnSpPr>
          <p:cNvPr id="4" name="Straight Connector 3"/>
          <p:cNvCxnSpPr/>
          <p:nvPr/>
        </p:nvCxnSpPr>
        <p:spPr>
          <a:xfrm>
            <a:off x="7458891" y="718457"/>
            <a:ext cx="1162595" cy="13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975566" y="3122023"/>
            <a:ext cx="1750423" cy="13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164976" y="2991394"/>
            <a:ext cx="1750423" cy="13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808514" y="3513909"/>
            <a:ext cx="4532812"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664823" y="4480560"/>
            <a:ext cx="7445828" cy="19986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388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987" y="2176462"/>
            <a:ext cx="9344025" cy="2505075"/>
          </a:xfrm>
          <a:prstGeom prst="rect">
            <a:avLst/>
          </a:prstGeom>
        </p:spPr>
      </p:pic>
    </p:spTree>
    <p:extLst>
      <p:ext uri="{BB962C8B-B14F-4D97-AF65-F5344CB8AC3E}">
        <p14:creationId xmlns:p14="http://schemas.microsoft.com/office/powerpoint/2010/main" val="2629212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1018" b="53143"/>
          <a:stretch/>
        </p:blipFill>
        <p:spPr>
          <a:xfrm>
            <a:off x="1153097" y="783771"/>
            <a:ext cx="9140434" cy="5225143"/>
          </a:xfrm>
          <a:prstGeom prst="rect">
            <a:avLst/>
          </a:prstGeom>
        </p:spPr>
      </p:pic>
    </p:spTree>
    <p:extLst>
      <p:ext uri="{BB962C8B-B14F-4D97-AF65-F5344CB8AC3E}">
        <p14:creationId xmlns:p14="http://schemas.microsoft.com/office/powerpoint/2010/main" val="415736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108" b="14106"/>
          <a:stretch/>
        </p:blipFill>
        <p:spPr>
          <a:xfrm>
            <a:off x="224969" y="88167"/>
            <a:ext cx="11466287" cy="6374092"/>
          </a:xfrm>
          <a:prstGeom prst="rect">
            <a:avLst/>
          </a:prstGeom>
        </p:spPr>
      </p:pic>
      <p:sp>
        <p:nvSpPr>
          <p:cNvPr id="3" name="Rectangle 2"/>
          <p:cNvSpPr/>
          <p:nvPr/>
        </p:nvSpPr>
        <p:spPr>
          <a:xfrm>
            <a:off x="3017520" y="6008914"/>
            <a:ext cx="8673736" cy="49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792686" y="2808514"/>
            <a:ext cx="4572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4137" y="3275213"/>
            <a:ext cx="109205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5760" y="3696790"/>
            <a:ext cx="11129554" cy="45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97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581150"/>
            <a:ext cx="10287000" cy="3695700"/>
          </a:xfrm>
          <a:prstGeom prst="rect">
            <a:avLst/>
          </a:prstGeom>
        </p:spPr>
      </p:pic>
    </p:spTree>
    <p:extLst>
      <p:ext uri="{BB962C8B-B14F-4D97-AF65-F5344CB8AC3E}">
        <p14:creationId xmlns:p14="http://schemas.microsoft.com/office/powerpoint/2010/main" val="3131886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62857"/>
          <a:stretch/>
        </p:blipFill>
        <p:spPr>
          <a:xfrm>
            <a:off x="2815823" y="0"/>
            <a:ext cx="6560354" cy="2547257"/>
          </a:xfrm>
          <a:prstGeom prst="rect">
            <a:avLst/>
          </a:prstGeom>
        </p:spPr>
      </p:pic>
      <p:sp>
        <p:nvSpPr>
          <p:cNvPr id="3" name="Rectangle 2"/>
          <p:cNvSpPr/>
          <p:nvPr/>
        </p:nvSpPr>
        <p:spPr>
          <a:xfrm>
            <a:off x="2978331" y="2508069"/>
            <a:ext cx="6397846" cy="1201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59829" y="2050869"/>
            <a:ext cx="361841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3587"/>
          <a:stretch/>
        </p:blipFill>
        <p:spPr>
          <a:xfrm>
            <a:off x="2815823" y="2547257"/>
            <a:ext cx="6560354" cy="3182983"/>
          </a:xfrm>
          <a:prstGeom prst="rect">
            <a:avLst/>
          </a:prstGeom>
        </p:spPr>
      </p:pic>
    </p:spTree>
    <p:extLst>
      <p:ext uri="{BB962C8B-B14F-4D97-AF65-F5344CB8AC3E}">
        <p14:creationId xmlns:p14="http://schemas.microsoft.com/office/powerpoint/2010/main" val="580662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9" t="4330" r="1164" b="39494"/>
          <a:stretch/>
        </p:blipFill>
        <p:spPr>
          <a:xfrm>
            <a:off x="735436" y="744583"/>
            <a:ext cx="11243204" cy="4415245"/>
          </a:xfrm>
          <a:prstGeom prst="rect">
            <a:avLst/>
          </a:prstGeom>
        </p:spPr>
      </p:pic>
      <p:sp>
        <p:nvSpPr>
          <p:cNvPr id="3" name="Rectangle 2"/>
          <p:cNvSpPr/>
          <p:nvPr/>
        </p:nvSpPr>
        <p:spPr>
          <a:xfrm>
            <a:off x="1685108" y="5551714"/>
            <a:ext cx="8621485" cy="404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65760" y="442830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564778" y="3592286"/>
            <a:ext cx="5904412" cy="470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22424" y="4637315"/>
            <a:ext cx="2952206" cy="627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149840" y="4754880"/>
            <a:ext cx="1463040" cy="404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683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268" b="20000"/>
          <a:stretch/>
        </p:blipFill>
        <p:spPr>
          <a:xfrm>
            <a:off x="1682031" y="13063"/>
            <a:ext cx="8716003" cy="5486400"/>
          </a:xfrm>
          <a:prstGeom prst="rect">
            <a:avLst/>
          </a:prstGeom>
        </p:spPr>
      </p:pic>
      <p:sp>
        <p:nvSpPr>
          <p:cNvPr id="3" name="Rectangle 2"/>
          <p:cNvSpPr/>
          <p:nvPr/>
        </p:nvSpPr>
        <p:spPr>
          <a:xfrm>
            <a:off x="3331029" y="4885509"/>
            <a:ext cx="6361611" cy="509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4036423" y="1214846"/>
            <a:ext cx="5812971" cy="26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919166" y="257338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168434" y="1763486"/>
            <a:ext cx="5016137" cy="26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391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503" y="0"/>
            <a:ext cx="6906636" cy="6858000"/>
          </a:xfrm>
          <a:prstGeom prst="rect">
            <a:avLst/>
          </a:prstGeom>
        </p:spPr>
      </p:pic>
    </p:spTree>
    <p:extLst>
      <p:ext uri="{BB962C8B-B14F-4D97-AF65-F5344CB8AC3E}">
        <p14:creationId xmlns:p14="http://schemas.microsoft.com/office/powerpoint/2010/main" val="73053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4191"/>
          <a:stretch/>
        </p:blipFill>
        <p:spPr>
          <a:xfrm>
            <a:off x="180066" y="1711235"/>
            <a:ext cx="11880057" cy="3226526"/>
          </a:xfrm>
          <a:prstGeom prst="rect">
            <a:avLst/>
          </a:prstGeom>
        </p:spPr>
      </p:pic>
      <p:sp>
        <p:nvSpPr>
          <p:cNvPr id="4" name="Rectangle 3"/>
          <p:cNvSpPr/>
          <p:nvPr/>
        </p:nvSpPr>
        <p:spPr>
          <a:xfrm>
            <a:off x="10515600" y="4336869"/>
            <a:ext cx="1306286" cy="679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828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50" y="652462"/>
            <a:ext cx="9563100" cy="5553075"/>
          </a:xfrm>
          <a:prstGeom prst="rect">
            <a:avLst/>
          </a:prstGeom>
        </p:spPr>
      </p:pic>
    </p:spTree>
    <p:extLst>
      <p:ext uri="{BB962C8B-B14F-4D97-AF65-F5344CB8AC3E}">
        <p14:creationId xmlns:p14="http://schemas.microsoft.com/office/powerpoint/2010/main" val="2373734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5029" y="430307"/>
            <a:ext cx="10707699" cy="3416320"/>
          </a:xfrm>
          <a:prstGeom prst="rect">
            <a:avLst/>
          </a:prstGeom>
        </p:spPr>
        <p:txBody>
          <a:bodyPr wrap="square">
            <a:spAutoFit/>
          </a:bodyPr>
          <a:lstStyle/>
          <a:p>
            <a:r>
              <a:rPr lang="en-US" sz="3600" dirty="0"/>
              <a:t> </a:t>
            </a:r>
          </a:p>
          <a:p>
            <a:r>
              <a:rPr lang="en-US" sz="3600" dirty="0">
                <a:solidFill>
                  <a:srgbClr val="FF0000"/>
                </a:solidFill>
              </a:rPr>
              <a:t>The mean age </a:t>
            </a:r>
            <a:r>
              <a:rPr lang="en-US" sz="3600" dirty="0"/>
              <a:t>at disease onset of patients </a:t>
            </a:r>
            <a:r>
              <a:rPr lang="en-US" sz="3600" dirty="0" smtClean="0"/>
              <a:t>with isolated </a:t>
            </a:r>
            <a:r>
              <a:rPr lang="en-US" sz="3600" dirty="0"/>
              <a:t>ACTH deficiency is </a:t>
            </a:r>
            <a:r>
              <a:rPr lang="en-US" sz="3600" dirty="0">
                <a:solidFill>
                  <a:srgbClr val="FF0000"/>
                </a:solidFill>
              </a:rPr>
              <a:t>50 years </a:t>
            </a:r>
            <a:r>
              <a:rPr lang="en-US" sz="3600" dirty="0"/>
              <a:t>and the </a:t>
            </a:r>
            <a:r>
              <a:rPr lang="en-US" sz="3600" dirty="0">
                <a:solidFill>
                  <a:srgbClr val="FF0000"/>
                </a:solidFill>
              </a:rPr>
              <a:t>male to female is </a:t>
            </a:r>
            <a:r>
              <a:rPr lang="en-US" sz="3600" dirty="0" smtClean="0">
                <a:solidFill>
                  <a:srgbClr val="FF0000"/>
                </a:solidFill>
              </a:rPr>
              <a:t>1.2–3.6. </a:t>
            </a:r>
            <a:r>
              <a:rPr lang="en-US" sz="3600" dirty="0"/>
              <a:t>In some instances, isolated ACTH deficiency is concurrent with primary hypothyroidism and Hashimoto’s disease. </a:t>
            </a:r>
          </a:p>
        </p:txBody>
      </p:sp>
    </p:spTree>
    <p:extLst>
      <p:ext uri="{BB962C8B-B14F-4D97-AF65-F5344CB8AC3E}">
        <p14:creationId xmlns:p14="http://schemas.microsoft.com/office/powerpoint/2010/main" val="3358601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960" y="591671"/>
            <a:ext cx="10970110" cy="3970318"/>
          </a:xfrm>
          <a:prstGeom prst="rect">
            <a:avLst/>
          </a:prstGeom>
        </p:spPr>
        <p:txBody>
          <a:bodyPr wrap="square">
            <a:spAutoFit/>
          </a:bodyPr>
          <a:lstStyle/>
          <a:p>
            <a:r>
              <a:rPr lang="en-US" sz="3600" dirty="0">
                <a:solidFill>
                  <a:srgbClr val="FF0000"/>
                </a:solidFill>
              </a:rPr>
              <a:t>Isolated adrenocorticotropic hormone deficiency</a:t>
            </a:r>
            <a:r>
              <a:rPr lang="en-US" sz="3600" dirty="0"/>
              <a:t> (IAD) is a rare disorder, </a:t>
            </a:r>
            <a:r>
              <a:rPr lang="en-US" sz="3600" dirty="0" smtClean="0">
                <a:solidFill>
                  <a:srgbClr val="FF0000"/>
                </a:solidFill>
              </a:rPr>
              <a:t>It </a:t>
            </a:r>
            <a:r>
              <a:rPr lang="en-US" sz="3600" dirty="0">
                <a:solidFill>
                  <a:srgbClr val="FF0000"/>
                </a:solidFill>
              </a:rPr>
              <a:t>is being recognized with increasing frequency in the last years</a:t>
            </a:r>
            <a:r>
              <a:rPr lang="en-US" sz="3600" dirty="0" smtClean="0"/>
              <a:t>. </a:t>
            </a:r>
            <a:r>
              <a:rPr lang="en-US" sz="3600" dirty="0"/>
              <a:t>A genetic origin may come into play in neonatal or childhood</a:t>
            </a:r>
            <a:r>
              <a:rPr lang="en-US" sz="3600" dirty="0" smtClean="0"/>
              <a:t>. </a:t>
            </a:r>
            <a:r>
              <a:rPr lang="en-US" sz="3600" dirty="0"/>
              <a:t>In adults, IAD may appear after a traumatic injury or a lymphocytic </a:t>
            </a:r>
            <a:r>
              <a:rPr lang="en-US" sz="3600" dirty="0" err="1"/>
              <a:t>hypophysitis</a:t>
            </a:r>
            <a:r>
              <a:rPr lang="en-US" sz="3600" dirty="0"/>
              <a:t> (LYH), the latter possibly due to autoimmune etiology</a:t>
            </a:r>
            <a:r>
              <a:rPr lang="en-US" sz="3600" dirty="0" smtClean="0"/>
              <a:t>.</a:t>
            </a:r>
            <a:endParaRPr lang="en-US" sz="3600" dirty="0"/>
          </a:p>
        </p:txBody>
      </p:sp>
    </p:spTree>
    <p:extLst>
      <p:ext uri="{BB962C8B-B14F-4D97-AF65-F5344CB8AC3E}">
        <p14:creationId xmlns:p14="http://schemas.microsoft.com/office/powerpoint/2010/main" val="1769091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3589" y="322729"/>
            <a:ext cx="10866376" cy="5078313"/>
          </a:xfrm>
          <a:prstGeom prst="rect">
            <a:avLst/>
          </a:prstGeom>
        </p:spPr>
        <p:txBody>
          <a:bodyPr wrap="square">
            <a:spAutoFit/>
          </a:bodyPr>
          <a:lstStyle/>
          <a:p>
            <a:r>
              <a:rPr lang="en-US" sz="3600" dirty="0"/>
              <a:t>Isolated ACTH deficiency primarily presents with symptoms of adrenal insufficiency due to lack of ACTH secretion, along with general fatigue, loss of appetite, nausea, vomiting and skin dryness. </a:t>
            </a:r>
            <a:r>
              <a:rPr lang="en-US" sz="3600" dirty="0">
                <a:solidFill>
                  <a:srgbClr val="FF0000"/>
                </a:solidFill>
              </a:rPr>
              <a:t>However, when patients have psychological symptoms such as apathy and depression in addition to the above, the condition can be mistakenly diagnosed as a mental disorder. </a:t>
            </a:r>
            <a:r>
              <a:rPr lang="en-US" sz="3600" dirty="0"/>
              <a:t>Thus, diagnosis on the basis of clinical symptoms is not necessarily </a:t>
            </a:r>
            <a:r>
              <a:rPr lang="en-US" sz="3600" dirty="0" smtClean="0"/>
              <a:t>easy.</a:t>
            </a:r>
            <a:endParaRPr lang="en-US" sz="3600" dirty="0"/>
          </a:p>
        </p:txBody>
      </p:sp>
    </p:spTree>
    <p:extLst>
      <p:ext uri="{BB962C8B-B14F-4D97-AF65-F5344CB8AC3E}">
        <p14:creationId xmlns:p14="http://schemas.microsoft.com/office/powerpoint/2010/main" val="3743244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8609" t="23512" r="49698" b="12232"/>
          <a:stretch/>
        </p:blipFill>
        <p:spPr>
          <a:xfrm>
            <a:off x="235132" y="113475"/>
            <a:ext cx="10414940" cy="6534797"/>
          </a:xfrm>
          <a:prstGeom prst="rect">
            <a:avLst/>
          </a:prstGeom>
        </p:spPr>
      </p:pic>
    </p:spTree>
    <p:extLst>
      <p:ext uri="{BB962C8B-B14F-4D97-AF65-F5344CB8AC3E}">
        <p14:creationId xmlns:p14="http://schemas.microsoft.com/office/powerpoint/2010/main" val="4029785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7943" y="0"/>
            <a:ext cx="7249886" cy="6858000"/>
          </a:xfrm>
          <a:prstGeom prst="rect">
            <a:avLst/>
          </a:prstGeom>
          <a:ln w="38100">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71554" cy="6858000"/>
          </a:xfrm>
          <a:prstGeom prst="rect">
            <a:avLst/>
          </a:prstGeom>
        </p:spPr>
      </p:pic>
      <p:sp>
        <p:nvSpPr>
          <p:cNvPr id="4" name="Rectangle 3"/>
          <p:cNvSpPr/>
          <p:nvPr/>
        </p:nvSpPr>
        <p:spPr>
          <a:xfrm>
            <a:off x="5995851" y="6296297"/>
            <a:ext cx="5120640" cy="561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75657" y="640081"/>
            <a:ext cx="2952205" cy="26125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588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9739" t="967" b="1"/>
          <a:stretch/>
        </p:blipFill>
        <p:spPr>
          <a:xfrm>
            <a:off x="2468880" y="65313"/>
            <a:ext cx="5773783" cy="6688183"/>
          </a:xfrm>
          <a:prstGeom prst="rect">
            <a:avLst/>
          </a:prstGeom>
        </p:spPr>
      </p:pic>
      <p:sp>
        <p:nvSpPr>
          <p:cNvPr id="3" name="Rectangle 2"/>
          <p:cNvSpPr/>
          <p:nvPr/>
        </p:nvSpPr>
        <p:spPr>
          <a:xfrm>
            <a:off x="6727372" y="5865224"/>
            <a:ext cx="1672045" cy="705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82834" y="4754880"/>
            <a:ext cx="4480560" cy="2103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413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889" t="48953"/>
          <a:stretch/>
        </p:blipFill>
        <p:spPr>
          <a:xfrm>
            <a:off x="2560320" y="391714"/>
            <a:ext cx="7341326" cy="6466286"/>
          </a:xfrm>
          <a:prstGeom prst="rect">
            <a:avLst/>
          </a:prstGeom>
        </p:spPr>
      </p:pic>
      <p:sp>
        <p:nvSpPr>
          <p:cNvPr id="3" name="Rectangle 2"/>
          <p:cNvSpPr/>
          <p:nvPr/>
        </p:nvSpPr>
        <p:spPr>
          <a:xfrm>
            <a:off x="3069771" y="2037806"/>
            <a:ext cx="6257109" cy="45458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374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525" t="13904" r="786" b="5714"/>
          <a:stretch/>
        </p:blipFill>
        <p:spPr>
          <a:xfrm>
            <a:off x="3226526" y="104503"/>
            <a:ext cx="7276011" cy="675349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904" r="-906" b="6285"/>
          <a:stretch/>
        </p:blipFill>
        <p:spPr>
          <a:xfrm>
            <a:off x="261392" y="365760"/>
            <a:ext cx="4206105" cy="442863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4667" b="70095"/>
          <a:stretch/>
        </p:blipFill>
        <p:spPr>
          <a:xfrm>
            <a:off x="548776" y="5277394"/>
            <a:ext cx="3814218" cy="1045029"/>
          </a:xfrm>
          <a:prstGeom prst="rect">
            <a:avLst/>
          </a:prstGeom>
        </p:spPr>
      </p:pic>
      <p:sp>
        <p:nvSpPr>
          <p:cNvPr id="5" name="Rectangle 4"/>
          <p:cNvSpPr/>
          <p:nvPr/>
        </p:nvSpPr>
        <p:spPr>
          <a:xfrm>
            <a:off x="1606730" y="1619794"/>
            <a:ext cx="2756263" cy="7837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38206" y="3644537"/>
            <a:ext cx="4493623" cy="15936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60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7618" b="12942"/>
          <a:stretch/>
        </p:blipFill>
        <p:spPr>
          <a:xfrm>
            <a:off x="4428309" y="418012"/>
            <a:ext cx="7085199" cy="606116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1177" b="3723"/>
          <a:stretch/>
        </p:blipFill>
        <p:spPr>
          <a:xfrm>
            <a:off x="1" y="261258"/>
            <a:ext cx="3017520" cy="6061166"/>
          </a:xfrm>
          <a:prstGeom prst="rect">
            <a:avLst/>
          </a:prstGeom>
        </p:spPr>
      </p:pic>
      <p:sp>
        <p:nvSpPr>
          <p:cNvPr id="4" name="Rectangle 3"/>
          <p:cNvSpPr/>
          <p:nvPr/>
        </p:nvSpPr>
        <p:spPr>
          <a:xfrm>
            <a:off x="6988629" y="2168434"/>
            <a:ext cx="4193177" cy="37751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850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7086" t="13714"/>
          <a:stretch/>
        </p:blipFill>
        <p:spPr>
          <a:xfrm>
            <a:off x="2664823" y="28820"/>
            <a:ext cx="6322423" cy="6829180"/>
          </a:xfrm>
          <a:prstGeom prst="rect">
            <a:avLst/>
          </a:prstGeom>
        </p:spPr>
      </p:pic>
      <p:sp>
        <p:nvSpPr>
          <p:cNvPr id="3" name="Rectangle 2"/>
          <p:cNvSpPr/>
          <p:nvPr/>
        </p:nvSpPr>
        <p:spPr>
          <a:xfrm>
            <a:off x="3513909" y="0"/>
            <a:ext cx="4728754" cy="2939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433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2346" t="31810" b="4952"/>
          <a:stretch/>
        </p:blipFill>
        <p:spPr>
          <a:xfrm>
            <a:off x="2194559" y="65404"/>
            <a:ext cx="6374675" cy="6792596"/>
          </a:xfrm>
          <a:prstGeom prst="rect">
            <a:avLst/>
          </a:prstGeom>
        </p:spPr>
      </p:pic>
      <p:sp>
        <p:nvSpPr>
          <p:cNvPr id="3" name="Rectangle 2"/>
          <p:cNvSpPr/>
          <p:nvPr/>
        </p:nvSpPr>
        <p:spPr>
          <a:xfrm>
            <a:off x="5094514" y="6400800"/>
            <a:ext cx="3435532"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6343" y="836023"/>
            <a:ext cx="4911634" cy="60219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97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6409" t="16381" b="2666"/>
          <a:stretch/>
        </p:blipFill>
        <p:spPr>
          <a:xfrm>
            <a:off x="3148147" y="222068"/>
            <a:ext cx="5512525" cy="6348549"/>
          </a:xfrm>
          <a:prstGeom prst="rect">
            <a:avLst/>
          </a:prstGeom>
        </p:spPr>
      </p:pic>
      <p:sp>
        <p:nvSpPr>
          <p:cNvPr id="3" name="Rectangle 2"/>
          <p:cNvSpPr/>
          <p:nvPr/>
        </p:nvSpPr>
        <p:spPr>
          <a:xfrm>
            <a:off x="3879669" y="182880"/>
            <a:ext cx="1606731" cy="326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38003" y="2769325"/>
            <a:ext cx="4460968" cy="2965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811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7425" t="23999" b="24572"/>
          <a:stretch/>
        </p:blipFill>
        <p:spPr>
          <a:xfrm>
            <a:off x="2769325" y="104503"/>
            <a:ext cx="6910252" cy="6524848"/>
          </a:xfrm>
          <a:prstGeom prst="rect">
            <a:avLst/>
          </a:prstGeom>
        </p:spPr>
      </p:pic>
      <p:sp>
        <p:nvSpPr>
          <p:cNvPr id="6" name="Rectangle 5"/>
          <p:cNvSpPr/>
          <p:nvPr/>
        </p:nvSpPr>
        <p:spPr>
          <a:xfrm>
            <a:off x="7589520" y="6244046"/>
            <a:ext cx="914400" cy="404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657600" y="1031966"/>
            <a:ext cx="5329646" cy="5617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5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93" t="33714" b="5143"/>
          <a:stretch/>
        </p:blipFill>
        <p:spPr>
          <a:xfrm>
            <a:off x="2769325" y="261258"/>
            <a:ext cx="6217920" cy="6699252"/>
          </a:xfrm>
          <a:prstGeom prst="rect">
            <a:avLst/>
          </a:prstGeom>
        </p:spPr>
      </p:pic>
      <p:sp>
        <p:nvSpPr>
          <p:cNvPr id="3" name="Rectangle 2"/>
          <p:cNvSpPr/>
          <p:nvPr/>
        </p:nvSpPr>
        <p:spPr>
          <a:xfrm>
            <a:off x="3722914" y="261258"/>
            <a:ext cx="3422469" cy="378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145383" y="6244046"/>
            <a:ext cx="1841862" cy="716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3" idx="1"/>
            <a:endCxn id="3" idx="3"/>
          </p:cNvCxnSpPr>
          <p:nvPr/>
        </p:nvCxnSpPr>
        <p:spPr>
          <a:xfrm>
            <a:off x="3722914" y="450669"/>
            <a:ext cx="342246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804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774" t="9911" r="30389" b="8125"/>
          <a:stretch/>
        </p:blipFill>
        <p:spPr>
          <a:xfrm>
            <a:off x="29882" y="0"/>
            <a:ext cx="12162118" cy="6858000"/>
          </a:xfrm>
          <a:prstGeom prst="rect">
            <a:avLst/>
          </a:prstGeom>
        </p:spPr>
      </p:pic>
      <p:cxnSp>
        <p:nvCxnSpPr>
          <p:cNvPr id="6" name="Straight Connector 5"/>
          <p:cNvCxnSpPr/>
          <p:nvPr/>
        </p:nvCxnSpPr>
        <p:spPr>
          <a:xfrm>
            <a:off x="212762" y="1110343"/>
            <a:ext cx="2674129" cy="13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384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4476"/>
          <a:stretch/>
        </p:blipFill>
        <p:spPr>
          <a:xfrm>
            <a:off x="4167187" y="378823"/>
            <a:ext cx="6870927" cy="706700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778"/>
          <a:stretch/>
        </p:blipFill>
        <p:spPr>
          <a:xfrm>
            <a:off x="1" y="156754"/>
            <a:ext cx="3161210" cy="6579326"/>
          </a:xfrm>
          <a:prstGeom prst="rect">
            <a:avLst/>
          </a:prstGeom>
        </p:spPr>
      </p:pic>
      <p:sp>
        <p:nvSpPr>
          <p:cNvPr id="4" name="Rectangle 3"/>
          <p:cNvSpPr/>
          <p:nvPr/>
        </p:nvSpPr>
        <p:spPr>
          <a:xfrm>
            <a:off x="6544491" y="2207623"/>
            <a:ext cx="3605349" cy="35792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433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2446" y="464126"/>
            <a:ext cx="10837818" cy="3508653"/>
          </a:xfrm>
          <a:prstGeom prst="rect">
            <a:avLst/>
          </a:prstGeom>
        </p:spPr>
        <p:txBody>
          <a:bodyPr wrap="square">
            <a:spAutoFit/>
          </a:bodyPr>
          <a:lstStyle/>
          <a:p>
            <a:r>
              <a:rPr lang="en-US" sz="36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Secondary </a:t>
            </a:r>
            <a:r>
              <a:rPr lang="en-US" sz="3600" b="1" dirty="0" err="1"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Hypoadrenalism</a:t>
            </a:r>
            <a:endParaRPr lang="en-US" sz="36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a:p>
            <a:endParaRPr lang="en-US" dirty="0">
              <a:solidFill>
                <a:srgbClr val="FF0000"/>
              </a:solidFill>
            </a:endParaRPr>
          </a:p>
          <a:p>
            <a:r>
              <a:rPr lang="en-US" dirty="0" smtClean="0">
                <a:solidFill>
                  <a:srgbClr val="FF0000"/>
                </a:solidFill>
              </a:rPr>
              <a:t> </a:t>
            </a:r>
            <a:r>
              <a:rPr lang="en-US" sz="2800" dirty="0" smtClean="0">
                <a:ln w="0"/>
                <a:solidFill>
                  <a:srgbClr val="FF0000"/>
                </a:solidFill>
                <a:effectLst>
                  <a:outerShdw blurRad="38100" dist="19050" dir="2700000" algn="tl" rotWithShape="0">
                    <a:schemeClr val="dk1">
                      <a:alpha val="40000"/>
                    </a:schemeClr>
                  </a:outerShdw>
                </a:effectLst>
              </a:rPr>
              <a:t>Inherited</a:t>
            </a:r>
            <a:r>
              <a:rPr lang="en-US" sz="2800" dirty="0">
                <a:ln w="0"/>
                <a:solidFill>
                  <a:srgbClr val="FF0000"/>
                </a:solidFill>
                <a:effectLst>
                  <a:outerShdw blurRad="38100" dist="19050" dir="2700000" algn="tl" rotWithShape="0">
                    <a:schemeClr val="dk1">
                      <a:alpha val="40000"/>
                    </a:schemeClr>
                  </a:outerShdw>
                </a:effectLst>
              </a:rPr>
              <a:t> </a:t>
            </a:r>
            <a:r>
              <a:rPr lang="en-US" sz="2800" dirty="0" smtClean="0">
                <a:ln w="0"/>
                <a:solidFill>
                  <a:srgbClr val="FF0000"/>
                </a:solidFill>
                <a:effectLst>
                  <a:outerShdw blurRad="38100" dist="19050" dir="2700000" algn="tl" rotWithShape="0">
                    <a:schemeClr val="dk1">
                      <a:alpha val="40000"/>
                    </a:schemeClr>
                  </a:outerShdw>
                </a:effectLst>
              </a:rPr>
              <a:t>Central </a:t>
            </a:r>
            <a:r>
              <a:rPr lang="en-US" sz="2800" dirty="0" err="1" smtClean="0">
                <a:ln w="0"/>
                <a:solidFill>
                  <a:srgbClr val="FF0000"/>
                </a:solidFill>
                <a:effectLst>
                  <a:outerShdw blurRad="38100" dist="19050" dir="2700000" algn="tl" rotWithShape="0">
                    <a:schemeClr val="dk1">
                      <a:alpha val="40000"/>
                    </a:schemeClr>
                  </a:outerShdw>
                </a:effectLst>
              </a:rPr>
              <a:t>Hypoadrenalism</a:t>
            </a:r>
            <a:endParaRPr lang="en-US" sz="2800" dirty="0" smtClean="0">
              <a:ln w="0"/>
              <a:solidFill>
                <a:srgbClr val="FF0000"/>
              </a:solidFill>
              <a:effectLst>
                <a:outerShdw blurRad="38100" dist="19050" dir="2700000" algn="tl" rotWithShape="0">
                  <a:schemeClr val="dk1">
                    <a:alpha val="40000"/>
                  </a:schemeClr>
                </a:outerShdw>
              </a:effectLst>
            </a:endParaRPr>
          </a:p>
          <a:p>
            <a:r>
              <a:rPr lang="en-US" sz="2800" dirty="0" smtClean="0">
                <a:solidFill>
                  <a:srgbClr val="FF0000"/>
                </a:solidFill>
              </a:rPr>
              <a:t>the prevalence of central </a:t>
            </a:r>
            <a:r>
              <a:rPr lang="en-US" sz="2800" dirty="0" err="1" smtClean="0">
                <a:solidFill>
                  <a:srgbClr val="FF0000"/>
                </a:solidFill>
              </a:rPr>
              <a:t>hypoadrenalism</a:t>
            </a:r>
            <a:r>
              <a:rPr lang="en-US" sz="2800" dirty="0" smtClean="0">
                <a:solidFill>
                  <a:srgbClr val="FF0000"/>
                </a:solidFill>
              </a:rPr>
              <a:t> is 125 to 280 per million, </a:t>
            </a:r>
            <a:r>
              <a:rPr lang="en-US" sz="2800" dirty="0" smtClean="0"/>
              <a:t>which is likely to be an underestimate considering the use of therapeutic corticosteroids in the general population.</a:t>
            </a:r>
            <a:r>
              <a:rPr lang="en-US" sz="2800" dirty="0" smtClean="0">
                <a:solidFill>
                  <a:srgbClr val="FF0000"/>
                </a:solidFill>
              </a:rPr>
              <a:t> </a:t>
            </a:r>
            <a:r>
              <a:rPr lang="en-US" sz="2800" dirty="0" smtClean="0"/>
              <a:t>It occurs in up to one third of patients with pituitary disease. central </a:t>
            </a:r>
            <a:r>
              <a:rPr lang="en-US" sz="2800" dirty="0" err="1" smtClean="0"/>
              <a:t>hypoadrenalism</a:t>
            </a:r>
            <a:r>
              <a:rPr lang="en-US" sz="2800" dirty="0" smtClean="0"/>
              <a:t> is associated with increased mortality.</a:t>
            </a:r>
            <a:endParaRPr lang="en-US" sz="2800" dirty="0"/>
          </a:p>
        </p:txBody>
      </p:sp>
      <p:sp>
        <p:nvSpPr>
          <p:cNvPr id="3" name="Rectangle 2"/>
          <p:cNvSpPr/>
          <p:nvPr/>
        </p:nvSpPr>
        <p:spPr>
          <a:xfrm>
            <a:off x="-408788" y="2021461"/>
            <a:ext cx="82217" cy="369332"/>
          </a:xfrm>
          <a:prstGeom prst="rect">
            <a:avLst/>
          </a:prstGeom>
        </p:spPr>
        <p:txBody>
          <a:bodyPr wrap="square">
            <a:spAutoFit/>
          </a:bodyPr>
          <a:lstStyle/>
          <a:p>
            <a:r>
              <a:rPr lang="en-US" dirty="0"/>
              <a:t>T</a:t>
            </a:r>
          </a:p>
        </p:txBody>
      </p:sp>
    </p:spTree>
    <p:extLst>
      <p:ext uri="{BB962C8B-B14F-4D97-AF65-F5344CB8AC3E}">
        <p14:creationId xmlns:p14="http://schemas.microsoft.com/office/powerpoint/2010/main" val="474665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8091" y="587828"/>
            <a:ext cx="10933612" cy="4524315"/>
          </a:xfrm>
          <a:prstGeom prst="rect">
            <a:avLst/>
          </a:prstGeom>
        </p:spPr>
        <p:txBody>
          <a:bodyPr wrap="square">
            <a:spAutoFit/>
          </a:bodyPr>
          <a:lstStyle/>
          <a:p>
            <a:r>
              <a:rPr lang="en-US" sz="3200" dirty="0" smtClean="0"/>
              <a:t>By contrast, isolated ACTH deficiency is rare, and the diagnosis is difficult to make. It may occur in patients with lymphocytic </a:t>
            </a:r>
            <a:r>
              <a:rPr lang="en-US" sz="3200" dirty="0" err="1" smtClean="0"/>
              <a:t>hypophysitis</a:t>
            </a:r>
            <a:endParaRPr lang="en-US" sz="3200" dirty="0" smtClean="0"/>
          </a:p>
          <a:p>
            <a:r>
              <a:rPr lang="en-US" sz="3200" dirty="0" smtClean="0"/>
              <a:t> A rare but fascinating cause relates to a defect in the normal post-translational processing of POMC to ACTH by the prohormone convertase enzymes (PC1 and PC2). Such patients may have more generalized defects in peptide processing (e.g., cleavage of proinsulin to insulin) giving rise to diabetes mellitus. </a:t>
            </a:r>
            <a:endParaRPr lang="en-US" sz="3200" dirty="0"/>
          </a:p>
        </p:txBody>
      </p:sp>
      <p:cxnSp>
        <p:nvCxnSpPr>
          <p:cNvPr id="4" name="Straight Connector 3"/>
          <p:cNvCxnSpPr/>
          <p:nvPr/>
        </p:nvCxnSpPr>
        <p:spPr>
          <a:xfrm>
            <a:off x="4062549" y="4585063"/>
            <a:ext cx="54733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647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280" y="1410789"/>
            <a:ext cx="10872908" cy="3785652"/>
          </a:xfrm>
          <a:prstGeom prst="rect">
            <a:avLst/>
          </a:prstGeom>
        </p:spPr>
        <p:txBody>
          <a:bodyPr wrap="square">
            <a:spAutoFit/>
          </a:bodyPr>
          <a:lstStyle/>
          <a:p>
            <a:r>
              <a:rPr lang="en-US" sz="4000" dirty="0" smtClean="0"/>
              <a:t> Fasting hypoglycemia occurs because of loss of the </a:t>
            </a:r>
            <a:r>
              <a:rPr lang="en-US" sz="4000" dirty="0" err="1" smtClean="0"/>
              <a:t>gluconeogenic</a:t>
            </a:r>
            <a:r>
              <a:rPr lang="en-US" sz="4000" dirty="0" smtClean="0"/>
              <a:t> effects of cortisol. It is rare in adults unless there is concomitant alcohol abuse or additional GH deficiency. However, hypoglycemia is a common presenting feature of ACTH/adrenal insufficiency in childhood. </a:t>
            </a:r>
            <a:endParaRPr lang="en-US" sz="4000" dirty="0"/>
          </a:p>
        </p:txBody>
      </p:sp>
    </p:spTree>
    <p:extLst>
      <p:ext uri="{BB962C8B-B14F-4D97-AF65-F5344CB8AC3E}">
        <p14:creationId xmlns:p14="http://schemas.microsoft.com/office/powerpoint/2010/main" val="1427745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9085" y="470263"/>
            <a:ext cx="11225349" cy="5693866"/>
          </a:xfrm>
          <a:prstGeom prst="rect">
            <a:avLst/>
          </a:prstGeom>
        </p:spPr>
        <p:txBody>
          <a:bodyPr wrap="square">
            <a:spAutoFit/>
          </a:bodyPr>
          <a:lstStyle/>
          <a:p>
            <a:r>
              <a:rPr lang="en-US" sz="2600" dirty="0" err="1" smtClean="0">
                <a:hlinkClick r:id="rId2" tooltip="Acta endocrinologica."/>
              </a:rPr>
              <a:t>Acta</a:t>
            </a:r>
            <a:r>
              <a:rPr lang="en-US" sz="2600" dirty="0" smtClean="0">
                <a:hlinkClick r:id="rId2" tooltip="Acta endocrinologica."/>
              </a:rPr>
              <a:t> </a:t>
            </a:r>
            <a:r>
              <a:rPr lang="en-US" sz="2600" dirty="0" err="1" smtClean="0">
                <a:hlinkClick r:id="rId2" tooltip="Acta endocrinologica."/>
              </a:rPr>
              <a:t>Endocrinol</a:t>
            </a:r>
            <a:r>
              <a:rPr lang="en-US" sz="2600" dirty="0" smtClean="0">
                <a:hlinkClick r:id="rId2" tooltip="Acta endocrinologica."/>
              </a:rPr>
              <a:t> (</a:t>
            </a:r>
            <a:r>
              <a:rPr lang="en-US" sz="2600" dirty="0" err="1" smtClean="0">
                <a:hlinkClick r:id="rId2" tooltip="Acta endocrinologica."/>
              </a:rPr>
              <a:t>Copenh</a:t>
            </a:r>
            <a:r>
              <a:rPr lang="en-US" sz="2600" dirty="0" smtClean="0">
                <a:hlinkClick r:id="rId2" tooltip="Acta endocrinologica."/>
              </a:rPr>
              <a:t>).</a:t>
            </a:r>
            <a:r>
              <a:rPr lang="en-US" sz="2600" dirty="0" smtClean="0"/>
              <a:t> 1982 Apr;99(4):573-6.</a:t>
            </a:r>
          </a:p>
          <a:p>
            <a:r>
              <a:rPr lang="en-US" sz="2600" b="1" dirty="0" smtClean="0"/>
              <a:t>Isolated ACTH deficiency and primary hypothyroidism.</a:t>
            </a:r>
          </a:p>
          <a:p>
            <a:r>
              <a:rPr lang="en-US" sz="2600" dirty="0" smtClean="0">
                <a:hlinkClick r:id="rId3"/>
              </a:rPr>
              <a:t>Miller MJ</a:t>
            </a:r>
            <a:r>
              <a:rPr lang="en-US" sz="2600" dirty="0" smtClean="0"/>
              <a:t>, </a:t>
            </a:r>
            <a:r>
              <a:rPr lang="en-US" sz="2600" dirty="0" smtClean="0">
                <a:hlinkClick r:id="rId4"/>
              </a:rPr>
              <a:t>Horst TV</a:t>
            </a:r>
            <a:r>
              <a:rPr lang="en-US" sz="2600" dirty="0" smtClean="0"/>
              <a:t>.</a:t>
            </a:r>
          </a:p>
          <a:p>
            <a:r>
              <a:rPr lang="en-US" sz="2600" b="1" dirty="0" smtClean="0"/>
              <a:t>Abstract</a:t>
            </a:r>
          </a:p>
          <a:p>
            <a:r>
              <a:rPr lang="en-US" sz="2600" dirty="0" smtClean="0"/>
              <a:t>A patient presented with severe primary hypothyroidism and secondary adrenal insufficiency due to the isolated deficiency of ACTH. The diagnostic evidence suggests that both are of an autoimmune </a:t>
            </a:r>
            <a:r>
              <a:rPr lang="en-US" sz="2600" dirty="0" err="1" smtClean="0"/>
              <a:t>aetiology</a:t>
            </a:r>
            <a:r>
              <a:rPr lang="en-US" sz="2600" dirty="0" smtClean="0"/>
              <a:t>. Acquired isolated or </a:t>
            </a:r>
            <a:r>
              <a:rPr lang="en-US" sz="2600" dirty="0" err="1" smtClean="0"/>
              <a:t>unitrophic</a:t>
            </a:r>
            <a:r>
              <a:rPr lang="en-US" sz="2600" dirty="0" smtClean="0"/>
              <a:t> ACTH deficiency is a rare but definite cause of adrenal insufficiency. </a:t>
            </a:r>
            <a:r>
              <a:rPr lang="en-US" sz="2600" dirty="0" smtClean="0">
                <a:solidFill>
                  <a:srgbClr val="FF0000"/>
                </a:solidFill>
              </a:rPr>
              <a:t>Additional case reports and autopsy studies describing acquired isolated ACTH deficiency associated with autoimmune thyroid disease have appeared in the literature suggesting that the association is more than coincidental. </a:t>
            </a:r>
            <a:r>
              <a:rPr lang="en-US" sz="2600" dirty="0" smtClean="0"/>
              <a:t>Combined thyroid and adrenal failure should not always be considered to be the result of combined end organ failure. </a:t>
            </a:r>
            <a:r>
              <a:rPr lang="en-US" sz="2600" dirty="0" err="1" smtClean="0"/>
              <a:t>Unitrophic</a:t>
            </a:r>
            <a:r>
              <a:rPr lang="en-US" sz="2600" dirty="0" smtClean="0"/>
              <a:t> isolated ACTH deficiency may coexist with primary hypothyroidism.</a:t>
            </a:r>
            <a:endParaRPr lang="en-US" sz="2600" dirty="0"/>
          </a:p>
        </p:txBody>
      </p:sp>
    </p:spTree>
    <p:extLst>
      <p:ext uri="{BB962C8B-B14F-4D97-AF65-F5344CB8AC3E}">
        <p14:creationId xmlns:p14="http://schemas.microsoft.com/office/powerpoint/2010/main" val="305805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258"/>
          <a:stretch/>
        </p:blipFill>
        <p:spPr>
          <a:xfrm>
            <a:off x="529590" y="1225105"/>
            <a:ext cx="11828245" cy="5408024"/>
          </a:xfrm>
          <a:prstGeom prst="rect">
            <a:avLst/>
          </a:prstGeom>
        </p:spPr>
      </p:pic>
      <p:pic>
        <p:nvPicPr>
          <p:cNvPr id="3" name="Picture 2"/>
          <p:cNvPicPr>
            <a:picLocks noChangeAspect="1"/>
          </p:cNvPicPr>
          <p:nvPr/>
        </p:nvPicPr>
        <p:blipFill>
          <a:blip r:embed="rId3"/>
          <a:stretch>
            <a:fillRect/>
          </a:stretch>
        </p:blipFill>
        <p:spPr>
          <a:xfrm>
            <a:off x="529590" y="68989"/>
            <a:ext cx="6236970" cy="1156116"/>
          </a:xfrm>
          <a:prstGeom prst="rect">
            <a:avLst/>
          </a:prstGeom>
        </p:spPr>
      </p:pic>
    </p:spTree>
    <p:extLst>
      <p:ext uri="{BB962C8B-B14F-4D97-AF65-F5344CB8AC3E}">
        <p14:creationId xmlns:p14="http://schemas.microsoft.com/office/powerpoint/2010/main" val="3019791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7464" y="640080"/>
            <a:ext cx="11264536" cy="5693866"/>
          </a:xfrm>
          <a:prstGeom prst="rect">
            <a:avLst/>
          </a:prstGeom>
        </p:spPr>
        <p:txBody>
          <a:bodyPr wrap="square">
            <a:spAutoFit/>
          </a:bodyPr>
          <a:lstStyle/>
          <a:p>
            <a:r>
              <a:rPr lang="en-US" sz="2800" dirty="0" smtClean="0"/>
              <a:t>In our case, </a:t>
            </a:r>
            <a:r>
              <a:rPr lang="en-US" sz="2800" dirty="0" err="1" smtClean="0"/>
              <a:t>nivolumab</a:t>
            </a:r>
            <a:r>
              <a:rPr lang="en-US" sz="2800" dirty="0" smtClean="0"/>
              <a:t> was efﬁcacious, but caused primary hypothyroidism 2 months later, and then induced isolated ACTH deﬁciency after another 4 months. Before anti-PD1 therapy, the function and ultrasonography of thyroid was normal. Therefore, the abnormal change of thyroid was thought to be autoimmune lymphocytic thyroiditis induced by </a:t>
            </a:r>
            <a:r>
              <a:rPr lang="en-US" sz="2800" dirty="0" err="1" smtClean="0"/>
              <a:t>nivolumab</a:t>
            </a:r>
            <a:r>
              <a:rPr lang="en-US" sz="2800" dirty="0" smtClean="0"/>
              <a:t>. The etiology of isolated ACTH deﬁciency is most often hypothesized as lymphocytic </a:t>
            </a:r>
            <a:r>
              <a:rPr lang="en-US" sz="2800" dirty="0" err="1" smtClean="0"/>
              <a:t>hypophysitis</a:t>
            </a:r>
            <a:r>
              <a:rPr lang="en-US" sz="2800" dirty="0" smtClean="0"/>
              <a:t> or traumatic injury in adults . </a:t>
            </a:r>
            <a:r>
              <a:rPr lang="en-US" sz="2800" dirty="0" smtClean="0">
                <a:solidFill>
                  <a:srgbClr val="FF0000"/>
                </a:solidFill>
              </a:rPr>
              <a:t>the order of hormone deﬁciency speciﬁc to </a:t>
            </a:r>
            <a:r>
              <a:rPr lang="en-US" sz="2800" dirty="0" err="1" smtClean="0">
                <a:solidFill>
                  <a:srgbClr val="FF0000"/>
                </a:solidFill>
              </a:rPr>
              <a:t>hypophysitis</a:t>
            </a:r>
            <a:r>
              <a:rPr lang="en-US" sz="2800" dirty="0" smtClean="0">
                <a:solidFill>
                  <a:srgbClr val="FF0000"/>
                </a:solidFill>
              </a:rPr>
              <a:t> is as follows: ACTH&gt;TSH&gt;luteinizing hormone/follicle-stimulating hormone &gt; prolactin&gt;growth hormone.</a:t>
            </a:r>
            <a:r>
              <a:rPr lang="en-US" sz="2800" dirty="0" smtClean="0"/>
              <a:t> Until now, all reported cases of </a:t>
            </a:r>
            <a:r>
              <a:rPr lang="en-US" sz="2800" dirty="0" err="1" smtClean="0"/>
              <a:t>nivolumab</a:t>
            </a:r>
            <a:r>
              <a:rPr lang="en-US" sz="2800" dirty="0" smtClean="0"/>
              <a:t>-induced </a:t>
            </a:r>
            <a:r>
              <a:rPr lang="en-US" sz="2800" dirty="0" err="1" smtClean="0"/>
              <a:t>hypophysitis</a:t>
            </a:r>
            <a:r>
              <a:rPr lang="en-US" sz="2800" dirty="0" smtClean="0"/>
              <a:t> were focused on isolated ACTH deﬁciency. It is likely that corticotrophin cells are </a:t>
            </a:r>
            <a:r>
              <a:rPr lang="en-US" sz="2800" dirty="0" smtClean="0">
                <a:solidFill>
                  <a:srgbClr val="FF0000"/>
                </a:solidFill>
              </a:rPr>
              <a:t>more vulnerable to </a:t>
            </a:r>
            <a:r>
              <a:rPr lang="en-US" sz="2800" dirty="0" err="1" smtClean="0">
                <a:solidFill>
                  <a:srgbClr val="FF0000"/>
                </a:solidFill>
              </a:rPr>
              <a:t>nivolumab</a:t>
            </a:r>
            <a:r>
              <a:rPr lang="en-US" sz="2800" dirty="0" smtClean="0">
                <a:solidFill>
                  <a:srgbClr val="FF0000"/>
                </a:solidFill>
              </a:rPr>
              <a:t> </a:t>
            </a:r>
            <a:r>
              <a:rPr lang="en-US" sz="2800" dirty="0" smtClean="0"/>
              <a:t>induced autoimmune activation. </a:t>
            </a:r>
            <a:endParaRPr lang="en-US" sz="2800" dirty="0"/>
          </a:p>
        </p:txBody>
      </p:sp>
    </p:spTree>
    <p:extLst>
      <p:ext uri="{BB962C8B-B14F-4D97-AF65-F5344CB8AC3E}">
        <p14:creationId xmlns:p14="http://schemas.microsoft.com/office/powerpoint/2010/main" val="3658457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2777" y="736921"/>
            <a:ext cx="11090365" cy="5047536"/>
          </a:xfrm>
          <a:prstGeom prst="rect">
            <a:avLst/>
          </a:prstGeom>
        </p:spPr>
        <p:txBody>
          <a:bodyPr wrap="square">
            <a:spAutoFit/>
          </a:bodyPr>
          <a:lstStyle/>
          <a:p>
            <a:r>
              <a:rPr lang="en-US" sz="1400" dirty="0" smtClean="0"/>
              <a:t>ISOLATED ADRENOCORTICOTROPIC HORMONE (ACTH) DEFICIENCY ASSOCIATED WITH HASHIMOTO'S DISEASE </a:t>
            </a:r>
          </a:p>
          <a:p>
            <a:r>
              <a:rPr lang="en-US" sz="1400" dirty="0" smtClean="0"/>
              <a:t> </a:t>
            </a:r>
          </a:p>
          <a:p>
            <a:r>
              <a:rPr lang="en-US" sz="1400" dirty="0" err="1" smtClean="0"/>
              <a:t>Emine</a:t>
            </a:r>
            <a:r>
              <a:rPr lang="en-US" sz="1400" dirty="0" smtClean="0"/>
              <a:t> </a:t>
            </a:r>
            <a:r>
              <a:rPr lang="en-US" sz="1400" dirty="0" err="1" smtClean="0"/>
              <a:t>Binnetoğlu</a:t>
            </a:r>
            <a:r>
              <a:rPr lang="en-US" sz="1400" dirty="0" smtClean="0"/>
              <a:t>, Mehmet </a:t>
            </a:r>
            <a:r>
              <a:rPr lang="en-US" sz="1400" dirty="0" err="1" smtClean="0"/>
              <a:t>Aşık</a:t>
            </a:r>
            <a:r>
              <a:rPr lang="en-US" sz="1400" dirty="0" smtClean="0"/>
              <a:t>, </a:t>
            </a:r>
            <a:r>
              <a:rPr lang="en-US" sz="1400" dirty="0" err="1" smtClean="0"/>
              <a:t>Hacer</a:t>
            </a:r>
            <a:r>
              <a:rPr lang="en-US" sz="1400" dirty="0" smtClean="0"/>
              <a:t> </a:t>
            </a:r>
            <a:r>
              <a:rPr lang="en-US" sz="1400" dirty="0" err="1" smtClean="0"/>
              <a:t>Şen</a:t>
            </a:r>
            <a:r>
              <a:rPr lang="en-US" sz="1400" dirty="0" smtClean="0"/>
              <a:t>, </a:t>
            </a:r>
            <a:r>
              <a:rPr lang="en-US" sz="1400" dirty="0" err="1" smtClean="0"/>
              <a:t>Fahri</a:t>
            </a:r>
            <a:r>
              <a:rPr lang="en-US" sz="1400" dirty="0" smtClean="0"/>
              <a:t> </a:t>
            </a:r>
            <a:r>
              <a:rPr lang="en-US" sz="1400" dirty="0" err="1" smtClean="0"/>
              <a:t>Güneş</a:t>
            </a:r>
            <a:r>
              <a:rPr lang="en-US" sz="1400" dirty="0" smtClean="0"/>
              <a:t>,  </a:t>
            </a:r>
            <a:r>
              <a:rPr lang="en-US" sz="1400" dirty="0" err="1" smtClean="0"/>
              <a:t>Erdem</a:t>
            </a:r>
            <a:r>
              <a:rPr lang="en-US" sz="1400" dirty="0" smtClean="0"/>
              <a:t> </a:t>
            </a:r>
            <a:r>
              <a:rPr lang="en-US" sz="1400" dirty="0" err="1" smtClean="0"/>
              <a:t>Akbal</a:t>
            </a:r>
            <a:r>
              <a:rPr lang="en-US" sz="1400" dirty="0" smtClean="0"/>
              <a:t>,  </a:t>
            </a:r>
            <a:r>
              <a:rPr lang="en-US" sz="1400" dirty="0" err="1" smtClean="0"/>
              <a:t>Zeliha</a:t>
            </a:r>
            <a:r>
              <a:rPr lang="en-US" sz="1400" dirty="0" smtClean="0"/>
              <a:t> </a:t>
            </a:r>
            <a:r>
              <a:rPr lang="en-US" sz="1400" dirty="0" err="1" smtClean="0"/>
              <a:t>Tekeli</a:t>
            </a:r>
            <a:r>
              <a:rPr lang="en-US" sz="1400" dirty="0" smtClean="0"/>
              <a:t>,  </a:t>
            </a:r>
            <a:r>
              <a:rPr lang="en-US" sz="1400" dirty="0" err="1" smtClean="0"/>
              <a:t>Betül</a:t>
            </a:r>
            <a:r>
              <a:rPr lang="en-US" sz="1400" dirty="0" smtClean="0"/>
              <a:t> </a:t>
            </a:r>
            <a:r>
              <a:rPr lang="en-US" sz="1400" dirty="0" err="1" smtClean="0"/>
              <a:t>Kızıldağ</a:t>
            </a:r>
            <a:r>
              <a:rPr lang="en-US" sz="1400" dirty="0" smtClean="0"/>
              <a:t>, </a:t>
            </a:r>
            <a:r>
              <a:rPr lang="en-US" sz="1400" dirty="0" err="1" smtClean="0"/>
              <a:t>Kubilay</a:t>
            </a:r>
            <a:r>
              <a:rPr lang="en-US" sz="1400" dirty="0" smtClean="0"/>
              <a:t> </a:t>
            </a:r>
            <a:r>
              <a:rPr lang="en-US" sz="1400" dirty="0" err="1" smtClean="0"/>
              <a:t>Ukinç</a:t>
            </a:r>
            <a:r>
              <a:rPr lang="en-US" sz="1400" dirty="0" smtClean="0"/>
              <a:t> </a:t>
            </a:r>
          </a:p>
          <a:p>
            <a:r>
              <a:rPr lang="en-US" sz="2400" dirty="0" smtClean="0"/>
              <a:t> </a:t>
            </a:r>
          </a:p>
          <a:p>
            <a:r>
              <a:rPr lang="en-US" sz="2400" dirty="0" smtClean="0"/>
              <a:t> </a:t>
            </a:r>
          </a:p>
          <a:p>
            <a:r>
              <a:rPr lang="en-US" sz="4000" dirty="0" smtClean="0">
                <a:solidFill>
                  <a:srgbClr val="FF0000"/>
                </a:solidFill>
              </a:rPr>
              <a:t>Introduction </a:t>
            </a:r>
            <a:r>
              <a:rPr lang="en-US" sz="3200" dirty="0" smtClean="0"/>
              <a:t> </a:t>
            </a:r>
          </a:p>
          <a:p>
            <a:r>
              <a:rPr lang="en-US" sz="3200" dirty="0" smtClean="0"/>
              <a:t>Isolated ACTH deficiency  has rare  association with  Hashimoto’s disease which is characterized by  autoimmune origin. This suggests the possibility of common autoimmune process affecting both the pituitary and the thyroid gland. We report  a case of  IAD with Hashimoto’s disease in a patient who presented with </a:t>
            </a:r>
            <a:r>
              <a:rPr lang="en-US" sz="3200" dirty="0" err="1" smtClean="0"/>
              <a:t>anorexia,nausea,vomiting</a:t>
            </a:r>
            <a:r>
              <a:rPr lang="en-US" sz="3200" dirty="0" smtClean="0"/>
              <a:t> and weight loss. </a:t>
            </a:r>
            <a:endParaRPr lang="en-US" sz="3200" dirty="0"/>
          </a:p>
        </p:txBody>
      </p:sp>
    </p:spTree>
    <p:extLst>
      <p:ext uri="{BB962C8B-B14F-4D97-AF65-F5344CB8AC3E}">
        <p14:creationId xmlns:p14="http://schemas.microsoft.com/office/powerpoint/2010/main" val="3695763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211" y="186579"/>
            <a:ext cx="10881360" cy="6401753"/>
          </a:xfrm>
          <a:prstGeom prst="rect">
            <a:avLst/>
          </a:prstGeom>
        </p:spPr>
        <p:txBody>
          <a:bodyPr wrap="square">
            <a:spAutoFit/>
          </a:bodyPr>
          <a:lstStyle/>
          <a:p>
            <a:r>
              <a:rPr lang="en-US" sz="2400" b="1" dirty="0" smtClean="0">
                <a:solidFill>
                  <a:srgbClr val="FF0000"/>
                </a:solidFill>
              </a:rPr>
              <a:t>Case report </a:t>
            </a:r>
          </a:p>
          <a:p>
            <a:r>
              <a:rPr lang="en-US" sz="2600" dirty="0" smtClean="0"/>
              <a:t> </a:t>
            </a:r>
          </a:p>
          <a:p>
            <a:r>
              <a:rPr lang="en-US" sz="2600" dirty="0" smtClean="0"/>
              <a:t>A 84 year-old man presented  with </a:t>
            </a:r>
            <a:r>
              <a:rPr lang="en-US" sz="2600" dirty="0" err="1" smtClean="0"/>
              <a:t>anorexia,nausea,vomiting</a:t>
            </a:r>
            <a:r>
              <a:rPr lang="en-US" sz="2600" dirty="0" smtClean="0"/>
              <a:t> and weight loss last 3 months without any apparent cause.  His endoscopy revealed a Mallory-</a:t>
            </a:r>
            <a:r>
              <a:rPr lang="en-US" sz="2600" dirty="0" err="1" smtClean="0"/>
              <a:t>weiss</a:t>
            </a:r>
            <a:r>
              <a:rPr lang="en-US" sz="2600" dirty="0" smtClean="0"/>
              <a:t> tear in esophagus </a:t>
            </a:r>
            <a:r>
              <a:rPr lang="en-US" sz="2600" dirty="0" err="1" smtClean="0"/>
              <a:t>sclerothrapy</a:t>
            </a:r>
            <a:r>
              <a:rPr lang="en-US" sz="2600" dirty="0" smtClean="0"/>
              <a:t> was performed. The laboratory  test  established  hypothyroidism with plasma levels of free T3 of 1.89  </a:t>
            </a:r>
            <a:r>
              <a:rPr lang="en-US" sz="2600" dirty="0" err="1" smtClean="0"/>
              <a:t>pg</a:t>
            </a:r>
            <a:r>
              <a:rPr lang="en-US" sz="2600" dirty="0" smtClean="0"/>
              <a:t>/ml ( 1.71-3.71) , free T4 of 0.47ng/ml (0.7-1.48) and high  TSH of  19.2 </a:t>
            </a:r>
            <a:r>
              <a:rPr lang="en-US" sz="2600" dirty="0" err="1" smtClean="0"/>
              <a:t>mcIU</a:t>
            </a:r>
            <a:r>
              <a:rPr lang="en-US" sz="2600" dirty="0" smtClean="0"/>
              <a:t>/ml ( 0.35-1.94). The autoimmune antibodies   were positive and  the patient's level of cortisol was found 1.22 mcg/dl. ACTH levels were determined as 3.4 </a:t>
            </a:r>
            <a:r>
              <a:rPr lang="en-US" sz="2600" dirty="0" err="1" smtClean="0"/>
              <a:t>pg</a:t>
            </a:r>
            <a:r>
              <a:rPr lang="en-US" sz="2600" dirty="0" smtClean="0"/>
              <a:t>/ml. The patient was diagnosed with  secondary adrenocortical insufficiency. We examined  the other pituitary hormones were in normal limits. The magnetic resonance of pituitary imaging was normal. Hydrocortisone and L-  thyroxine </a:t>
            </a:r>
            <a:r>
              <a:rPr lang="en-US" sz="2600" dirty="0" err="1" smtClean="0"/>
              <a:t>supplemention</a:t>
            </a:r>
            <a:r>
              <a:rPr lang="en-US" sz="2600" dirty="0" smtClean="0"/>
              <a:t> improved his symptoms. </a:t>
            </a:r>
          </a:p>
          <a:p>
            <a:r>
              <a:rPr lang="en-US" sz="2400" dirty="0" smtClean="0"/>
              <a:t> </a:t>
            </a:r>
          </a:p>
          <a:p>
            <a:r>
              <a:rPr lang="en-US" sz="2400" dirty="0" smtClean="0"/>
              <a:t> </a:t>
            </a:r>
            <a:endParaRPr lang="en-US" sz="2400" dirty="0"/>
          </a:p>
        </p:txBody>
      </p:sp>
    </p:spTree>
    <p:extLst>
      <p:ext uri="{BB962C8B-B14F-4D97-AF65-F5344CB8AC3E}">
        <p14:creationId xmlns:p14="http://schemas.microsoft.com/office/powerpoint/2010/main" val="859780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655" y="683495"/>
            <a:ext cx="11591364" cy="3970318"/>
          </a:xfrm>
          <a:prstGeom prst="rect">
            <a:avLst/>
          </a:prstGeom>
        </p:spPr>
        <p:txBody>
          <a:bodyPr wrap="square">
            <a:spAutoFit/>
          </a:bodyPr>
          <a:lstStyle/>
          <a:p>
            <a:r>
              <a:rPr lang="en-US" sz="3600" b="1" dirty="0" smtClean="0">
                <a:solidFill>
                  <a:srgbClr val="FF0000"/>
                </a:solidFill>
              </a:rPr>
              <a:t>Conclusion </a:t>
            </a:r>
          </a:p>
          <a:p>
            <a:r>
              <a:rPr lang="en-US" sz="3600" dirty="0" smtClean="0"/>
              <a:t> </a:t>
            </a:r>
          </a:p>
          <a:p>
            <a:r>
              <a:rPr lang="en-US" sz="3600" dirty="0" smtClean="0"/>
              <a:t> </a:t>
            </a:r>
          </a:p>
          <a:p>
            <a:r>
              <a:rPr lang="en-US" sz="3600" dirty="0" smtClean="0"/>
              <a:t>This  case is educational because ,  isolated ACTH deficiency is a rare cause of adrenal insufficiency which can associate with Hashimoto’s </a:t>
            </a:r>
            <a:r>
              <a:rPr lang="en-US" sz="3600" dirty="0" err="1" smtClean="0"/>
              <a:t>thyroidis</a:t>
            </a:r>
            <a:r>
              <a:rPr lang="en-US" sz="3600" dirty="0" smtClean="0"/>
              <a:t>  that  may present with severe digestive symptoms such excessive </a:t>
            </a:r>
            <a:r>
              <a:rPr lang="en-US" sz="3600" dirty="0" err="1" smtClean="0"/>
              <a:t>vomitting</a:t>
            </a:r>
            <a:r>
              <a:rPr lang="en-US" sz="3600" dirty="0" smtClean="0"/>
              <a:t>. </a:t>
            </a:r>
            <a:endParaRPr lang="en-US" sz="3600" dirty="0"/>
          </a:p>
        </p:txBody>
      </p:sp>
    </p:spTree>
    <p:extLst>
      <p:ext uri="{BB962C8B-B14F-4D97-AF65-F5344CB8AC3E}">
        <p14:creationId xmlns:p14="http://schemas.microsoft.com/office/powerpoint/2010/main" val="324520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00" b="36000"/>
          <a:stretch/>
        </p:blipFill>
        <p:spPr>
          <a:xfrm>
            <a:off x="-169816" y="0"/>
            <a:ext cx="12687183" cy="6296299"/>
          </a:xfrm>
          <a:prstGeom prst="rect">
            <a:avLst/>
          </a:prstGeom>
        </p:spPr>
      </p:pic>
      <p:sp>
        <p:nvSpPr>
          <p:cNvPr id="3" name="Rectangle 2"/>
          <p:cNvSpPr/>
          <p:nvPr/>
        </p:nvSpPr>
        <p:spPr>
          <a:xfrm>
            <a:off x="11377749" y="235131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92240" y="5408023"/>
            <a:ext cx="5473337" cy="888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99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0662" y="0"/>
            <a:ext cx="12359256" cy="6524863"/>
          </a:xfrm>
          <a:prstGeom prst="rect">
            <a:avLst/>
          </a:prstGeom>
        </p:spPr>
        <p:txBody>
          <a:bodyPr wrap="square">
            <a:spAutoFit/>
          </a:bodyPr>
          <a:lstStyle/>
          <a:p>
            <a:r>
              <a:rPr lang="en-US" sz="2200" dirty="0"/>
              <a:t>Introduction</a:t>
            </a:r>
          </a:p>
          <a:p>
            <a:r>
              <a:rPr lang="en-US" sz="2200" dirty="0" smtClean="0"/>
              <a:t>a </a:t>
            </a:r>
            <a:r>
              <a:rPr lang="en-US" sz="2200" dirty="0"/>
              <a:t>considerable number of patients with isolated ACTH</a:t>
            </a:r>
          </a:p>
          <a:p>
            <a:r>
              <a:rPr lang="en-US" sz="2200" dirty="0"/>
              <a:t>deficiency have been proven to possess circulating</a:t>
            </a:r>
          </a:p>
          <a:p>
            <a:r>
              <a:rPr lang="en-US" sz="2200" dirty="0"/>
              <a:t>auto-antibodies against pituitary </a:t>
            </a:r>
            <a:r>
              <a:rPr lang="en-US" sz="2200" dirty="0" err="1" smtClean="0"/>
              <a:t>acells</a:t>
            </a:r>
            <a:r>
              <a:rPr lang="en-US" sz="2200" dirty="0" smtClean="0"/>
              <a:t>, </a:t>
            </a:r>
            <a:r>
              <a:rPr lang="en-US" sz="2200" dirty="0"/>
              <a:t>this disease is</a:t>
            </a:r>
          </a:p>
          <a:p>
            <a:r>
              <a:rPr lang="en-US" sz="2200" dirty="0"/>
              <a:t>presumed to be caused by an autoimmune mechanism.</a:t>
            </a:r>
          </a:p>
          <a:p>
            <a:r>
              <a:rPr lang="en-US" sz="2200" dirty="0"/>
              <a:t>We have previously reported that the abnormality</a:t>
            </a:r>
          </a:p>
          <a:p>
            <a:r>
              <a:rPr lang="en-US" sz="2200" dirty="0"/>
              <a:t>in the pituitary-thyroid axis is transient, and can be</a:t>
            </a:r>
          </a:p>
          <a:p>
            <a:r>
              <a:rPr lang="en-US" sz="2200" dirty="0"/>
              <a:t>reversed by glucocorticoid replacement 5). A literature</a:t>
            </a:r>
          </a:p>
          <a:p>
            <a:r>
              <a:rPr lang="en-US" sz="2200" dirty="0"/>
              <a:t>survey revealed that interference of thyroid hormone</a:t>
            </a:r>
          </a:p>
          <a:p>
            <a:r>
              <a:rPr lang="en-US" sz="2200" dirty="0"/>
              <a:t>synthesis and/or secretion by glucocorticoid deficiency</a:t>
            </a:r>
          </a:p>
          <a:p>
            <a:r>
              <a:rPr lang="en-US" sz="2200" dirty="0"/>
              <a:t>is the major cause of the thyroid dysfunction, rather</a:t>
            </a:r>
          </a:p>
          <a:p>
            <a:r>
              <a:rPr lang="en-US" sz="2200" dirty="0"/>
              <a:t>than autoimmune thyroid </a:t>
            </a:r>
            <a:r>
              <a:rPr lang="en-US" sz="2200" dirty="0" smtClean="0"/>
              <a:t>disease. </a:t>
            </a:r>
            <a:r>
              <a:rPr lang="en-US" sz="2200" dirty="0"/>
              <a:t>However, we</a:t>
            </a:r>
          </a:p>
          <a:p>
            <a:r>
              <a:rPr lang="en-US" sz="2200" dirty="0"/>
              <a:t>have also noticed that a considerable number of cases</a:t>
            </a:r>
          </a:p>
          <a:p>
            <a:r>
              <a:rPr lang="en-US" sz="2200" dirty="0"/>
              <a:t>are accompanied by severe hypothyroidism due to</a:t>
            </a:r>
          </a:p>
          <a:p>
            <a:r>
              <a:rPr lang="en-US" sz="2200" dirty="0"/>
              <a:t>Hashimoto’s thyroiditis or primary </a:t>
            </a:r>
            <a:r>
              <a:rPr lang="en-US" sz="2200" dirty="0" smtClean="0"/>
              <a:t>hypothyroidism.</a:t>
            </a:r>
            <a:endParaRPr lang="en-US" sz="2200" dirty="0"/>
          </a:p>
          <a:p>
            <a:r>
              <a:rPr lang="en-US" sz="2200" dirty="0"/>
              <a:t>Here we describe three cases of isolated ACTH</a:t>
            </a:r>
          </a:p>
          <a:p>
            <a:r>
              <a:rPr lang="en-US" sz="2200" dirty="0"/>
              <a:t>deficiency experienced recently at our hospital and</a:t>
            </a:r>
          </a:p>
          <a:p>
            <a:r>
              <a:rPr lang="en-US" sz="2200" dirty="0"/>
              <a:t>discuss the possible relationship between ACTH</a:t>
            </a:r>
          </a:p>
          <a:p>
            <a:r>
              <a:rPr lang="en-US" sz="2200" dirty="0"/>
              <a:t>deficiency and the TSH-thyroidal axis. </a:t>
            </a:r>
          </a:p>
        </p:txBody>
      </p:sp>
      <p:pic>
        <p:nvPicPr>
          <p:cNvPr id="3" name="Picture 2"/>
          <p:cNvPicPr>
            <a:picLocks noChangeAspect="1"/>
          </p:cNvPicPr>
          <p:nvPr/>
        </p:nvPicPr>
        <p:blipFill>
          <a:blip r:embed="rId2"/>
          <a:stretch>
            <a:fillRect/>
          </a:stretch>
        </p:blipFill>
        <p:spPr>
          <a:xfrm rot="16200000">
            <a:off x="-1657516" y="2337669"/>
            <a:ext cx="6809861" cy="2230804"/>
          </a:xfrm>
          <a:prstGeom prst="rect">
            <a:avLst/>
          </a:prstGeom>
        </p:spPr>
      </p:pic>
      <p:sp>
        <p:nvSpPr>
          <p:cNvPr id="4" name="Rectangle 3"/>
          <p:cNvSpPr/>
          <p:nvPr/>
        </p:nvSpPr>
        <p:spPr>
          <a:xfrm>
            <a:off x="3790662" y="1680882"/>
            <a:ext cx="6630809" cy="34021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991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0709" y="728447"/>
            <a:ext cx="11821885" cy="4401205"/>
          </a:xfrm>
          <a:prstGeom prst="rect">
            <a:avLst/>
          </a:prstGeom>
        </p:spPr>
        <p:txBody>
          <a:bodyPr wrap="square">
            <a:spAutoFit/>
          </a:bodyPr>
          <a:lstStyle/>
          <a:p>
            <a:r>
              <a:rPr lang="en-US" sz="4000" dirty="0"/>
              <a:t> </a:t>
            </a:r>
            <a:r>
              <a:rPr lang="en-US" sz="4000" dirty="0" smtClean="0"/>
              <a:t>To </a:t>
            </a:r>
            <a:r>
              <a:rPr lang="en-US" sz="4000" dirty="0"/>
              <a:t>date, several interactions between</a:t>
            </a:r>
          </a:p>
          <a:p>
            <a:r>
              <a:rPr lang="en-US" sz="4000" dirty="0"/>
              <a:t>glucocorticoid and the pituitary-thyroid axis have </a:t>
            </a:r>
            <a:endParaRPr lang="en-US" sz="4000" dirty="0" smtClean="0"/>
          </a:p>
          <a:p>
            <a:r>
              <a:rPr lang="en-US" sz="4000" dirty="0" smtClean="0"/>
              <a:t>been reported. </a:t>
            </a:r>
            <a:r>
              <a:rPr lang="en-US" sz="4000" dirty="0"/>
              <a:t>It is suggested that the physiological</a:t>
            </a:r>
          </a:p>
          <a:p>
            <a:r>
              <a:rPr lang="en-US" sz="4000" dirty="0"/>
              <a:t>concentration of </a:t>
            </a:r>
            <a:r>
              <a:rPr lang="en-US" sz="4000" dirty="0">
                <a:solidFill>
                  <a:srgbClr val="FF0000"/>
                </a:solidFill>
              </a:rPr>
              <a:t>glucocorticoid has a suppressive</a:t>
            </a:r>
          </a:p>
          <a:p>
            <a:r>
              <a:rPr lang="en-US" sz="4000" dirty="0">
                <a:solidFill>
                  <a:srgbClr val="FF0000"/>
                </a:solidFill>
              </a:rPr>
              <a:t>effect on TSH secretion</a:t>
            </a:r>
            <a:r>
              <a:rPr lang="en-US" sz="4000" dirty="0"/>
              <a:t>. Glucocorticoid deficiency</a:t>
            </a:r>
          </a:p>
          <a:p>
            <a:r>
              <a:rPr lang="en-US" sz="4000" dirty="0"/>
              <a:t>may therefore be one of the causes of the increased</a:t>
            </a:r>
          </a:p>
          <a:p>
            <a:r>
              <a:rPr lang="en-US" sz="4000" dirty="0"/>
              <a:t>basal TSH level in isolated ACTH deficiency. </a:t>
            </a:r>
          </a:p>
        </p:txBody>
      </p:sp>
    </p:spTree>
    <p:extLst>
      <p:ext uri="{BB962C8B-B14F-4D97-AF65-F5344CB8AC3E}">
        <p14:creationId xmlns:p14="http://schemas.microsoft.com/office/powerpoint/2010/main" val="4101212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5474" y="1605579"/>
            <a:ext cx="10846526" cy="2901107"/>
          </a:xfrm>
          <a:prstGeom prst="rect">
            <a:avLst/>
          </a:prstGeom>
        </p:spPr>
        <p:txBody>
          <a:bodyPr wrap="square">
            <a:spAutoFit/>
          </a:bodyPr>
          <a:lstStyle/>
          <a:p>
            <a:r>
              <a:rPr lang="en-US" sz="4400" dirty="0"/>
              <a:t>In a review of 103 reported cases with isolated </a:t>
            </a:r>
            <a:r>
              <a:rPr lang="en-US" sz="4400" dirty="0" smtClean="0"/>
              <a:t>ACTH deficiency</a:t>
            </a:r>
            <a:r>
              <a:rPr lang="en-US" sz="4400" dirty="0"/>
              <a:t>, we found that 12.6 % of the patients </a:t>
            </a:r>
            <a:r>
              <a:rPr lang="en-US" sz="4400" dirty="0" smtClean="0"/>
              <a:t>were positive </a:t>
            </a:r>
            <a:r>
              <a:rPr lang="en-US" sz="4400" dirty="0"/>
              <a:t>for anti-thyroid </a:t>
            </a:r>
            <a:r>
              <a:rPr lang="en-US" sz="4400" dirty="0" smtClean="0"/>
              <a:t>antibodies.</a:t>
            </a:r>
            <a:endParaRPr lang="en-US" sz="4400" dirty="0"/>
          </a:p>
        </p:txBody>
      </p:sp>
    </p:spTree>
    <p:extLst>
      <p:ext uri="{BB962C8B-B14F-4D97-AF65-F5344CB8AC3E}">
        <p14:creationId xmlns:p14="http://schemas.microsoft.com/office/powerpoint/2010/main" val="1608774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9612" y="104502"/>
            <a:ext cx="10402387" cy="6524863"/>
          </a:xfrm>
          <a:prstGeom prst="rect">
            <a:avLst/>
          </a:prstGeom>
        </p:spPr>
        <p:txBody>
          <a:bodyPr wrap="square">
            <a:spAutoFit/>
          </a:bodyPr>
          <a:lstStyle/>
          <a:p>
            <a:r>
              <a:rPr lang="en-US" sz="2800" b="1" dirty="0">
                <a:solidFill>
                  <a:srgbClr val="FF0000"/>
                </a:solidFill>
              </a:rPr>
              <a:t>Abstract. </a:t>
            </a:r>
            <a:endParaRPr lang="en-US" sz="2800" b="1" dirty="0" smtClean="0">
              <a:solidFill>
                <a:srgbClr val="FF0000"/>
              </a:solidFill>
            </a:endParaRPr>
          </a:p>
          <a:p>
            <a:r>
              <a:rPr lang="en-US" sz="2600" dirty="0" smtClean="0"/>
              <a:t>a </a:t>
            </a:r>
            <a:r>
              <a:rPr lang="en-US" sz="2600" dirty="0"/>
              <a:t>56-year-old woman, developed somnolence and hypoglycemia due to isolated ACTH deficiency. </a:t>
            </a:r>
            <a:r>
              <a:rPr lang="en-US" sz="2600" dirty="0" smtClean="0"/>
              <a:t>Both </a:t>
            </a:r>
            <a:r>
              <a:rPr lang="en-US" sz="2600" dirty="0"/>
              <a:t>free T3 and free T4 were decreased, and basal as well as TRH-stimulated TSH levels were abnormally high. Plasma thyroglobulin was increased and no anti-thyroid antibodies were detected. All thyroid related physical and biochemical abnormalities disappeared after hydrocortisone replacement. </a:t>
            </a:r>
            <a:r>
              <a:rPr lang="en-US" sz="2600" dirty="0">
                <a:solidFill>
                  <a:srgbClr val="FF0000"/>
                </a:solidFill>
              </a:rPr>
              <a:t>A review of the literature on 103 cases disclosed that more than half the cases with isolated ACTH deficiency had a high plasma level of TSH, basal and/or TRH-induced, while the </a:t>
            </a:r>
            <a:r>
              <a:rPr lang="en-US" sz="2600" dirty="0" err="1">
                <a:solidFill>
                  <a:srgbClr val="FF0000"/>
                </a:solidFill>
              </a:rPr>
              <a:t>antithyroid</a:t>
            </a:r>
            <a:r>
              <a:rPr lang="en-US" sz="2600" dirty="0">
                <a:solidFill>
                  <a:srgbClr val="FF0000"/>
                </a:solidFill>
              </a:rPr>
              <a:t> antibodies were reported to be positive in only 13 cases. </a:t>
            </a:r>
            <a:r>
              <a:rPr lang="en-US" sz="2600" dirty="0"/>
              <a:t>In more than 70% of such cases, the abnormality in the pituitary-thyroid axis was transient and was reversed by glucocorticoid replacement. </a:t>
            </a:r>
            <a:r>
              <a:rPr lang="en-US" sz="2600" dirty="0">
                <a:solidFill>
                  <a:srgbClr val="FF0000"/>
                </a:solidFill>
              </a:rPr>
              <a:t>Our case and cases in the literature indicate that the interference of thyroid hormone synthesis and/or secretion by glucocorticoid deficiency per se is the major cause of thyroid dysfunction rather than associated autoimmune thyroid disease.</a:t>
            </a:r>
          </a:p>
        </p:txBody>
      </p:sp>
      <p:pic>
        <p:nvPicPr>
          <p:cNvPr id="3" name="Picture 2"/>
          <p:cNvPicPr>
            <a:picLocks noChangeAspect="1"/>
          </p:cNvPicPr>
          <p:nvPr/>
        </p:nvPicPr>
        <p:blipFill>
          <a:blip r:embed="rId2"/>
          <a:stretch>
            <a:fillRect/>
          </a:stretch>
        </p:blipFill>
        <p:spPr>
          <a:xfrm rot="16200000">
            <a:off x="-2449286" y="2449287"/>
            <a:ext cx="6688186" cy="1789611"/>
          </a:xfrm>
          <a:prstGeom prst="rect">
            <a:avLst/>
          </a:prstGeom>
        </p:spPr>
      </p:pic>
      <p:sp>
        <p:nvSpPr>
          <p:cNvPr id="4" name="Rectangle 3"/>
          <p:cNvSpPr/>
          <p:nvPr/>
        </p:nvSpPr>
        <p:spPr>
          <a:xfrm>
            <a:off x="-535577" y="69233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559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149" y="365760"/>
            <a:ext cx="11155680" cy="6001643"/>
          </a:xfrm>
          <a:prstGeom prst="rect">
            <a:avLst/>
          </a:prstGeom>
        </p:spPr>
        <p:txBody>
          <a:bodyPr wrap="square">
            <a:spAutoFit/>
          </a:bodyPr>
          <a:lstStyle/>
          <a:p>
            <a:r>
              <a:rPr lang="en-US" sz="3200" dirty="0"/>
              <a:t>SINCE Steinberg et al. first reported isolated ACTH deficiency in 1954 </a:t>
            </a:r>
            <a:r>
              <a:rPr lang="en-US" sz="3200" dirty="0" smtClean="0"/>
              <a:t>, </a:t>
            </a:r>
            <a:r>
              <a:rPr lang="en-US" sz="3200" dirty="0">
                <a:solidFill>
                  <a:srgbClr val="FF0000"/>
                </a:solidFill>
              </a:rPr>
              <a:t>more than 200 cases have been reported in Japan, and </a:t>
            </a:r>
            <a:r>
              <a:rPr lang="en-US" sz="3200" dirty="0"/>
              <a:t>many cases are known to accompany thyroid hormone abnormalities </a:t>
            </a:r>
            <a:r>
              <a:rPr lang="en-US" sz="3200" dirty="0" smtClean="0"/>
              <a:t>. </a:t>
            </a:r>
            <a:r>
              <a:rPr lang="en-US" sz="3200" dirty="0"/>
              <a:t>A considerable number of patients with isolated ACTH deficiency have been proven to possess circulating autoantibodies to pituitary </a:t>
            </a:r>
            <a:r>
              <a:rPr lang="en-US" sz="3200" dirty="0" smtClean="0"/>
              <a:t>cells, </a:t>
            </a:r>
            <a:r>
              <a:rPr lang="en-US" sz="3200" dirty="0"/>
              <a:t>and the disease is presumed to be induced, at least partly, by an autoimmune </a:t>
            </a:r>
            <a:r>
              <a:rPr lang="en-US" sz="3200" dirty="0" smtClean="0"/>
              <a:t>mechanism. </a:t>
            </a:r>
            <a:r>
              <a:rPr lang="en-US" sz="3200" dirty="0">
                <a:solidFill>
                  <a:srgbClr val="FF0000"/>
                </a:solidFill>
              </a:rPr>
              <a:t>Although thyroid dysfunction encountered </a:t>
            </a:r>
            <a:r>
              <a:rPr lang="en-US" sz="3200" dirty="0" smtClean="0">
                <a:solidFill>
                  <a:srgbClr val="FF0000"/>
                </a:solidFill>
              </a:rPr>
              <a:t>frequently </a:t>
            </a:r>
            <a:r>
              <a:rPr lang="en-US" sz="3200" dirty="0">
                <a:solidFill>
                  <a:srgbClr val="FF0000"/>
                </a:solidFill>
              </a:rPr>
              <a:t>in this disorder has been generally believed to be caused by associated autoimmune abnormalities </a:t>
            </a:r>
            <a:r>
              <a:rPr lang="en-US" sz="3200" dirty="0" smtClean="0"/>
              <a:t> </a:t>
            </a:r>
            <a:r>
              <a:rPr lang="en-US" sz="3200" dirty="0" err="1" smtClean="0">
                <a:solidFill>
                  <a:srgbClr val="0070C0"/>
                </a:solidFill>
              </a:rPr>
              <a:t>Topliss</a:t>
            </a:r>
            <a:r>
              <a:rPr lang="en-US" sz="3200" dirty="0" smtClean="0">
                <a:solidFill>
                  <a:srgbClr val="0070C0"/>
                </a:solidFill>
              </a:rPr>
              <a:t> </a:t>
            </a:r>
            <a:r>
              <a:rPr lang="en-US" sz="3200" dirty="0">
                <a:solidFill>
                  <a:srgbClr val="0070C0"/>
                </a:solidFill>
              </a:rPr>
              <a:t>and </a:t>
            </a:r>
            <a:r>
              <a:rPr lang="en-US" sz="3200" dirty="0" err="1">
                <a:solidFill>
                  <a:srgbClr val="0070C0"/>
                </a:solidFill>
              </a:rPr>
              <a:t>Mashito</a:t>
            </a:r>
            <a:r>
              <a:rPr lang="en-US" sz="3200" dirty="0">
                <a:solidFill>
                  <a:srgbClr val="0070C0"/>
                </a:solidFill>
              </a:rPr>
              <a:t> </a:t>
            </a:r>
            <a:r>
              <a:rPr lang="en-US" sz="3200" dirty="0" smtClean="0">
                <a:solidFill>
                  <a:srgbClr val="0070C0"/>
                </a:solidFill>
              </a:rPr>
              <a:t> </a:t>
            </a:r>
            <a:r>
              <a:rPr lang="en-US" sz="3200" dirty="0">
                <a:solidFill>
                  <a:srgbClr val="0070C0"/>
                </a:solidFill>
              </a:rPr>
              <a:t>disclosed that cortisol deficiency itself could affect the pituitary-thyroid axis.  </a:t>
            </a:r>
          </a:p>
        </p:txBody>
      </p:sp>
    </p:spTree>
    <p:extLst>
      <p:ext uri="{BB962C8B-B14F-4D97-AF65-F5344CB8AC3E}">
        <p14:creationId xmlns:p14="http://schemas.microsoft.com/office/powerpoint/2010/main" val="1626023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293" y="1136469"/>
            <a:ext cx="11130707" cy="4401205"/>
          </a:xfrm>
          <a:prstGeom prst="rect">
            <a:avLst/>
          </a:prstGeom>
        </p:spPr>
        <p:txBody>
          <a:bodyPr wrap="square">
            <a:spAutoFit/>
          </a:bodyPr>
          <a:lstStyle/>
          <a:p>
            <a:r>
              <a:rPr lang="en-US" sz="4000" b="1" dirty="0">
                <a:solidFill>
                  <a:srgbClr val="FF0000"/>
                </a:solidFill>
              </a:rPr>
              <a:t>Case Report </a:t>
            </a:r>
          </a:p>
          <a:p>
            <a:r>
              <a:rPr lang="en-US" sz="4000" dirty="0"/>
              <a:t>  A 56-year-old woman was first admitted to our hospital because of loss of consciousness and muscle rigidity. Before admission, she had com</a:t>
            </a:r>
          </a:p>
          <a:p>
            <a:r>
              <a:rPr lang="en-US" sz="4000" dirty="0" err="1"/>
              <a:t>plained</a:t>
            </a:r>
            <a:r>
              <a:rPr lang="en-US" sz="4000" dirty="0"/>
              <a:t> of general fatigue and poor appetite, and had lost 14 kg in weight over the preceding 5 months. </a:t>
            </a:r>
          </a:p>
        </p:txBody>
      </p:sp>
    </p:spTree>
    <p:extLst>
      <p:ext uri="{BB962C8B-B14F-4D97-AF65-F5344CB8AC3E}">
        <p14:creationId xmlns:p14="http://schemas.microsoft.com/office/powerpoint/2010/main" val="896014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279" y="487242"/>
            <a:ext cx="10907487" cy="5632311"/>
          </a:xfrm>
          <a:prstGeom prst="rect">
            <a:avLst/>
          </a:prstGeom>
        </p:spPr>
        <p:txBody>
          <a:bodyPr wrap="square">
            <a:spAutoFit/>
          </a:bodyPr>
          <a:lstStyle/>
          <a:p>
            <a:r>
              <a:rPr lang="en-US" sz="4000" b="1" dirty="0">
                <a:solidFill>
                  <a:srgbClr val="FF0000"/>
                </a:solidFill>
              </a:rPr>
              <a:t>Discussion</a:t>
            </a:r>
          </a:p>
          <a:p>
            <a:r>
              <a:rPr lang="en-US" sz="4000" dirty="0" smtClean="0"/>
              <a:t>The </a:t>
            </a:r>
            <a:r>
              <a:rPr lang="en-US" sz="4000" dirty="0"/>
              <a:t>case presented here was diagnosed as one of isolated ACTH deficiency, according to the typical </a:t>
            </a:r>
            <a:r>
              <a:rPr lang="en-US" sz="4000" dirty="0" err="1"/>
              <a:t>endocrinological</a:t>
            </a:r>
            <a:r>
              <a:rPr lang="en-US" sz="4000" dirty="0"/>
              <a:t> findings and positive tests for the autoantibodies to pituitary cells as well as the demonstration of empty </a:t>
            </a:r>
            <a:r>
              <a:rPr lang="en-US" sz="4000" dirty="0" err="1"/>
              <a:t>sella</a:t>
            </a:r>
            <a:r>
              <a:rPr lang="en-US" sz="4000" dirty="0"/>
              <a:t>. We presumed </a:t>
            </a:r>
            <a:r>
              <a:rPr lang="en-US" sz="4000" dirty="0">
                <a:solidFill>
                  <a:srgbClr val="0070C0"/>
                </a:solidFill>
              </a:rPr>
              <a:t>that empty </a:t>
            </a:r>
            <a:r>
              <a:rPr lang="en-US" sz="4000" dirty="0" err="1">
                <a:solidFill>
                  <a:srgbClr val="0070C0"/>
                </a:solidFill>
              </a:rPr>
              <a:t>sella</a:t>
            </a:r>
            <a:r>
              <a:rPr lang="en-US" sz="4000" dirty="0">
                <a:solidFill>
                  <a:srgbClr val="0070C0"/>
                </a:solidFill>
              </a:rPr>
              <a:t> would be related to the destruction of pituitary cells by an autoimmune mechanism </a:t>
            </a:r>
            <a:r>
              <a:rPr lang="en-US" sz="4000" dirty="0"/>
              <a:t>as proposed by </a:t>
            </a:r>
            <a:r>
              <a:rPr lang="en-US" sz="4000" dirty="0" err="1"/>
              <a:t>Richtmeier</a:t>
            </a:r>
            <a:r>
              <a:rPr lang="en-US" sz="4000" dirty="0"/>
              <a:t> et al. </a:t>
            </a:r>
          </a:p>
        </p:txBody>
      </p:sp>
    </p:spTree>
    <p:extLst>
      <p:ext uri="{BB962C8B-B14F-4D97-AF65-F5344CB8AC3E}">
        <p14:creationId xmlns:p14="http://schemas.microsoft.com/office/powerpoint/2010/main" val="3371466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8091" y="1725834"/>
            <a:ext cx="10963578" cy="3046988"/>
          </a:xfrm>
          <a:prstGeom prst="rect">
            <a:avLst/>
          </a:prstGeom>
        </p:spPr>
        <p:txBody>
          <a:bodyPr wrap="square">
            <a:spAutoFit/>
          </a:bodyPr>
          <a:lstStyle/>
          <a:p>
            <a:r>
              <a:rPr lang="en-US" sz="3200" dirty="0"/>
              <a:t> From our literature survey, cases with increased basal TSH or TSH </a:t>
            </a:r>
            <a:r>
              <a:rPr lang="en-US" sz="3200" dirty="0" err="1"/>
              <a:t>hyperresponsive</a:t>
            </a:r>
            <a:r>
              <a:rPr lang="en-US" sz="3200" dirty="0"/>
              <a:t> to TRH comprised about one-half of the cases of isolated ACTH </a:t>
            </a:r>
            <a:r>
              <a:rPr lang="en-US" sz="3200" dirty="0" smtClean="0"/>
              <a:t>deficiency. </a:t>
            </a:r>
            <a:r>
              <a:rPr lang="en-US" sz="3200" dirty="0"/>
              <a:t>In this review of 103 cases, only 13 cases (12.6%) were documented to be positive in </a:t>
            </a:r>
            <a:r>
              <a:rPr lang="en-US" sz="3200" dirty="0" err="1"/>
              <a:t>antithyroid</a:t>
            </a:r>
            <a:r>
              <a:rPr lang="en-US" sz="3200" dirty="0"/>
              <a:t> antibodies. </a:t>
            </a:r>
            <a:r>
              <a:rPr lang="en-US" sz="3200" dirty="0" smtClean="0"/>
              <a:t>although </a:t>
            </a:r>
            <a:r>
              <a:rPr lang="en-US" sz="3200" dirty="0"/>
              <a:t>one investigator has reported about a 20-30% </a:t>
            </a:r>
            <a:r>
              <a:rPr lang="en-US" sz="3200" dirty="0" smtClean="0"/>
              <a:t>frequency </a:t>
            </a:r>
            <a:r>
              <a:rPr lang="en-US" sz="3200" dirty="0"/>
              <a:t>of positive autoantibody to thyroid </a:t>
            </a:r>
            <a:r>
              <a:rPr lang="en-US" sz="3200" dirty="0" smtClean="0"/>
              <a:t>. </a:t>
            </a:r>
            <a:endParaRPr lang="en-US" sz="3200" dirty="0"/>
          </a:p>
        </p:txBody>
      </p:sp>
    </p:spTree>
    <p:extLst>
      <p:ext uri="{BB962C8B-B14F-4D97-AF65-F5344CB8AC3E}">
        <p14:creationId xmlns:p14="http://schemas.microsoft.com/office/powerpoint/2010/main" val="25767414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381" y="391885"/>
            <a:ext cx="12083562" cy="6257110"/>
          </a:xfrm>
          <a:prstGeom prst="rect">
            <a:avLst/>
          </a:prstGeom>
        </p:spPr>
      </p:pic>
      <p:sp>
        <p:nvSpPr>
          <p:cNvPr id="3" name="Rectangle 2"/>
          <p:cNvSpPr/>
          <p:nvPr/>
        </p:nvSpPr>
        <p:spPr>
          <a:xfrm>
            <a:off x="235131" y="3657600"/>
            <a:ext cx="11956869" cy="18941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128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239" y="653142"/>
            <a:ext cx="12125761" cy="5826035"/>
          </a:xfrm>
          <a:prstGeom prst="rect">
            <a:avLst/>
          </a:prstGeom>
        </p:spPr>
      </p:pic>
      <p:cxnSp>
        <p:nvCxnSpPr>
          <p:cNvPr id="4" name="Straight Connector 3"/>
          <p:cNvCxnSpPr/>
          <p:nvPr/>
        </p:nvCxnSpPr>
        <p:spPr>
          <a:xfrm>
            <a:off x="2286000" y="5238206"/>
            <a:ext cx="9614263" cy="13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22069" y="5656217"/>
            <a:ext cx="3722914" cy="391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305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19" y="786356"/>
            <a:ext cx="11452018" cy="5418501"/>
          </a:xfrm>
          <a:prstGeom prst="rect">
            <a:avLst/>
          </a:prstGeom>
        </p:spPr>
      </p:pic>
    </p:spTree>
    <p:extLst>
      <p:ext uri="{BB962C8B-B14F-4D97-AF65-F5344CB8AC3E}">
        <p14:creationId xmlns:p14="http://schemas.microsoft.com/office/powerpoint/2010/main" val="2318789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5657" y="692332"/>
            <a:ext cx="10550178" cy="5509200"/>
          </a:xfrm>
          <a:prstGeom prst="rect">
            <a:avLst/>
          </a:prstGeom>
        </p:spPr>
        <p:txBody>
          <a:bodyPr wrap="square">
            <a:spAutoFit/>
          </a:bodyPr>
          <a:lstStyle/>
          <a:p>
            <a:r>
              <a:rPr lang="en-US" sz="3200" dirty="0">
                <a:ln w="0"/>
                <a:effectLst>
                  <a:outerShdw blurRad="38100" dist="19050" dir="2700000" algn="tl" rotWithShape="0">
                    <a:schemeClr val="dk1">
                      <a:alpha val="40000"/>
                    </a:schemeClr>
                  </a:outerShdw>
                </a:effectLst>
              </a:rPr>
              <a:t>Late-onset isolated ACTH deficiency</a:t>
            </a:r>
          </a:p>
          <a:p>
            <a:r>
              <a:rPr lang="en-US" sz="3200" b="1" dirty="0">
                <a:solidFill>
                  <a:srgbClr val="FF0000"/>
                </a:solidFill>
              </a:rPr>
              <a:t>Disease definition</a:t>
            </a:r>
          </a:p>
          <a:p>
            <a:endParaRPr lang="en-US" sz="3200" dirty="0"/>
          </a:p>
          <a:p>
            <a:r>
              <a:rPr lang="en-US" sz="3200" dirty="0"/>
              <a:t>Late-onset isolated ACTH deficiency is a rare, acquired, pituitary hormone deficiency characterized by secondary adrenal insufficiency, with normal secretion of anterior pituitary hormones, except for ACTH. Patients present with weakness, fatigue, weight loss, anorexia, vomiting/nausea, hypoglycemia, and abnormally low serum ACTH and cortisol levels. Association with autoimmune disease such as Hashimoto's thyroiditis has been described.</a:t>
            </a:r>
          </a:p>
        </p:txBody>
      </p:sp>
    </p:spTree>
    <p:extLst>
      <p:ext uri="{BB962C8B-B14F-4D97-AF65-F5344CB8AC3E}">
        <p14:creationId xmlns:p14="http://schemas.microsoft.com/office/powerpoint/2010/main" val="4128241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2777" y="2129244"/>
            <a:ext cx="10842940" cy="4154984"/>
          </a:xfrm>
          <a:prstGeom prst="rect">
            <a:avLst/>
          </a:prstGeom>
        </p:spPr>
        <p:txBody>
          <a:bodyPr wrap="square">
            <a:spAutoFit/>
          </a:bodyPr>
          <a:lstStyle/>
          <a:p>
            <a:r>
              <a:rPr lang="en-US" sz="4400" dirty="0"/>
              <a:t>A 36 year old gentleman presented to Accident and Emergency with 2 day history of </a:t>
            </a:r>
            <a:r>
              <a:rPr lang="en-US" sz="4400" dirty="0" err="1"/>
              <a:t>generalised</a:t>
            </a:r>
            <a:r>
              <a:rPr lang="en-US" sz="4400" dirty="0"/>
              <a:t> headache associated with dizziness. No significant previous medical history.</a:t>
            </a:r>
          </a:p>
          <a:p>
            <a:endParaRPr lang="en-US" sz="4400" dirty="0"/>
          </a:p>
        </p:txBody>
      </p:sp>
      <p:sp>
        <p:nvSpPr>
          <p:cNvPr id="3" name="Rectangle 2"/>
          <p:cNvSpPr/>
          <p:nvPr/>
        </p:nvSpPr>
        <p:spPr>
          <a:xfrm>
            <a:off x="875211" y="545606"/>
            <a:ext cx="10463349" cy="1077218"/>
          </a:xfrm>
          <a:prstGeom prst="rect">
            <a:avLst/>
          </a:prstGeom>
        </p:spPr>
        <p:txBody>
          <a:bodyPr wrap="square">
            <a:spAutoFit/>
          </a:bodyPr>
          <a:lstStyle/>
          <a:p>
            <a:r>
              <a:rPr lang="en-US" dirty="0"/>
              <a:t>Endocrine Abstracts (2007) 13 P112</a:t>
            </a:r>
          </a:p>
          <a:p>
            <a:r>
              <a:rPr lang="en-US" sz="2800" b="1" dirty="0">
                <a:solidFill>
                  <a:srgbClr val="FF0000"/>
                </a:solidFill>
              </a:rPr>
              <a:t>Atypical presentation of isolated ACTH deficiency</a:t>
            </a:r>
            <a:r>
              <a:rPr lang="en-US" dirty="0"/>
              <a:t> VR </a:t>
            </a:r>
            <a:r>
              <a:rPr lang="en-US" dirty="0" err="1"/>
              <a:t>Nagareddy</a:t>
            </a:r>
            <a:r>
              <a:rPr lang="en-US" dirty="0"/>
              <a:t>, CM Thomas, Saran </a:t>
            </a:r>
            <a:r>
              <a:rPr lang="en-US" dirty="0" err="1"/>
              <a:t>Balaguruswamy</a:t>
            </a:r>
            <a:r>
              <a:rPr lang="en-US" dirty="0"/>
              <a:t>, </a:t>
            </a:r>
            <a:r>
              <a:rPr lang="en-US" dirty="0" err="1"/>
              <a:t>Vikas</a:t>
            </a:r>
            <a:r>
              <a:rPr lang="en-US" dirty="0"/>
              <a:t> Gupta, PJ Weston &amp; </a:t>
            </a:r>
            <a:r>
              <a:rPr lang="en-US" dirty="0" err="1"/>
              <a:t>Sailaja</a:t>
            </a:r>
            <a:r>
              <a:rPr lang="en-US" dirty="0"/>
              <a:t> </a:t>
            </a:r>
            <a:r>
              <a:rPr lang="en-US" dirty="0" err="1"/>
              <a:t>Mannemela</a:t>
            </a:r>
            <a:endParaRPr lang="en-US" dirty="0"/>
          </a:p>
        </p:txBody>
      </p:sp>
      <p:cxnSp>
        <p:nvCxnSpPr>
          <p:cNvPr id="5" name="Straight Connector 4"/>
          <p:cNvCxnSpPr>
            <a:stCxn id="2" idx="1"/>
          </p:cNvCxnSpPr>
          <p:nvPr/>
        </p:nvCxnSpPr>
        <p:spPr>
          <a:xfrm flipV="1">
            <a:off x="992777" y="4206240"/>
            <a:ext cx="5329646" cy="4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215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0343" y="197346"/>
            <a:ext cx="10724605" cy="6001643"/>
          </a:xfrm>
          <a:prstGeom prst="rect">
            <a:avLst/>
          </a:prstGeom>
        </p:spPr>
        <p:txBody>
          <a:bodyPr wrap="square">
            <a:spAutoFit/>
          </a:bodyPr>
          <a:lstStyle/>
          <a:p>
            <a:r>
              <a:rPr lang="en-US" sz="3200" dirty="0" smtClean="0"/>
              <a:t>Long </a:t>
            </a:r>
            <a:r>
              <a:rPr lang="en-US" sz="3200" dirty="0" err="1"/>
              <a:t>synacthen</a:t>
            </a:r>
            <a:r>
              <a:rPr lang="en-US" sz="3200" dirty="0"/>
              <a:t> test showed suboptimal response with peak cortisol 516 </a:t>
            </a:r>
            <a:r>
              <a:rPr lang="en-US" sz="3200" dirty="0" err="1"/>
              <a:t>nmol</a:t>
            </a:r>
            <a:r>
              <a:rPr lang="en-US" sz="3200" dirty="0"/>
              <a:t>/l. Insulin stress test showed no response of cortisol to </a:t>
            </a:r>
            <a:r>
              <a:rPr lang="en-US" sz="3200" dirty="0" err="1"/>
              <a:t>hypoglycaemia</a:t>
            </a:r>
            <a:r>
              <a:rPr lang="en-US" sz="3200" dirty="0"/>
              <a:t>. </a:t>
            </a:r>
            <a:r>
              <a:rPr lang="en-US" sz="3200" dirty="0" smtClean="0"/>
              <a:t>Chest </a:t>
            </a:r>
            <a:r>
              <a:rPr lang="en-US" sz="3200" dirty="0"/>
              <a:t>x-ray and MRI Brain including pituitary was normal. </a:t>
            </a:r>
            <a:r>
              <a:rPr lang="en-US" sz="3200" dirty="0" smtClean="0"/>
              <a:t>Further </a:t>
            </a:r>
            <a:r>
              <a:rPr lang="en-US" sz="3200" dirty="0"/>
              <a:t>2 repeat samples after 1 week were also normal. He is currently on 20 mg hydrocortisone daily in 2 divided doses of 15 and 5 mg.</a:t>
            </a:r>
          </a:p>
          <a:p>
            <a:endParaRPr lang="en-US" sz="3200" dirty="0"/>
          </a:p>
          <a:p>
            <a:r>
              <a:rPr lang="en-US" sz="3200" dirty="0">
                <a:solidFill>
                  <a:srgbClr val="FF0000"/>
                </a:solidFill>
              </a:rPr>
              <a:t>Discussion: Isolated ACTH deficiency is very rare and usually presents with symptoms similar to Adrenal insufficiency. Case that is reported above is very atypical presentation and it is likely that it is diagnosed at early stage before developing classical symptoms.</a:t>
            </a:r>
          </a:p>
        </p:txBody>
      </p:sp>
    </p:spTree>
    <p:extLst>
      <p:ext uri="{BB962C8B-B14F-4D97-AF65-F5344CB8AC3E}">
        <p14:creationId xmlns:p14="http://schemas.microsoft.com/office/powerpoint/2010/main" val="4099587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1" t="743" r="1809" b="23895"/>
          <a:stretch/>
        </p:blipFill>
        <p:spPr>
          <a:xfrm>
            <a:off x="287382" y="653143"/>
            <a:ext cx="12035246" cy="5303520"/>
          </a:xfrm>
          <a:prstGeom prst="rect">
            <a:avLst/>
          </a:prstGeom>
        </p:spPr>
      </p:pic>
      <p:sp>
        <p:nvSpPr>
          <p:cNvPr id="3" name="Rectangle 2"/>
          <p:cNvSpPr/>
          <p:nvPr/>
        </p:nvSpPr>
        <p:spPr>
          <a:xfrm>
            <a:off x="8360229" y="5460274"/>
            <a:ext cx="3566160" cy="496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3082834" y="5081451"/>
            <a:ext cx="8347166"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5577" y="5564777"/>
            <a:ext cx="10319657"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2514" y="5956663"/>
            <a:ext cx="78377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507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5029" y="5896508"/>
            <a:ext cx="11536680" cy="646331"/>
          </a:xfrm>
          <a:prstGeom prst="rect">
            <a:avLst/>
          </a:prstGeom>
        </p:spPr>
        <p:txBody>
          <a:bodyPr wrap="square">
            <a:spAutoFit/>
          </a:bodyPr>
          <a:lstStyle/>
          <a:p>
            <a:r>
              <a:rPr lang="en-US" sz="1200" dirty="0"/>
              <a:t>Anterior Pituitary Cell Antibodies Detected in Hashimoto's Thyroiditis and Graves' disease</a:t>
            </a:r>
          </a:p>
          <a:p>
            <a:r>
              <a:rPr lang="en-US" sz="1200" dirty="0"/>
              <a:t>ISAO KOBAYASHI, TOSHIHIKO INUKAI, MASAKI TAKAHASHI, AKIRA ISHII, KIHACHI OHSHIMA, MASATOMO MORI, YOHNOSUKE SHIMOMURA, SETSUO KOBAYASHI, ATSUSHI HASHIMOTO, MASAHIKO SUGIURA</a:t>
            </a:r>
          </a:p>
        </p:txBody>
      </p:sp>
      <p:sp>
        <p:nvSpPr>
          <p:cNvPr id="3" name="Rectangle 2"/>
          <p:cNvSpPr/>
          <p:nvPr/>
        </p:nvSpPr>
        <p:spPr>
          <a:xfrm>
            <a:off x="1110087" y="179257"/>
            <a:ext cx="11003536" cy="5262979"/>
          </a:xfrm>
          <a:prstGeom prst="rect">
            <a:avLst/>
          </a:prstGeom>
        </p:spPr>
        <p:txBody>
          <a:bodyPr wrap="square">
            <a:spAutoFit/>
          </a:bodyPr>
          <a:lstStyle/>
          <a:p>
            <a:r>
              <a:rPr lang="en-US" sz="2800" dirty="0">
                <a:solidFill>
                  <a:srgbClr val="FF0000"/>
                </a:solidFill>
              </a:rPr>
              <a:t>An immunofluorescence study </a:t>
            </a:r>
            <a:r>
              <a:rPr lang="en-US" sz="2800" dirty="0"/>
              <a:t>using unfixed cryostat sections of rat pituitary glands was carried out on sera from 34 patients with Hashimoto's thyroiditis, 28 patients with Graves' disease, 10 patients with thyroid adenoma and 50 healthy subjects. After absorption of sera with rat liver tissues, </a:t>
            </a:r>
            <a:r>
              <a:rPr lang="en-US" sz="2800" dirty="0">
                <a:solidFill>
                  <a:srgbClr val="FF0000"/>
                </a:solidFill>
              </a:rPr>
              <a:t>19 of 34 patients retained reactivity to anterior pituitary cell antibodies (PCA, 55.8%). </a:t>
            </a:r>
            <a:r>
              <a:rPr lang="en-US" sz="2800" dirty="0"/>
              <a:t>On the other hand, immunofluorescence in anterior pituitary cells was faint and detected in </a:t>
            </a:r>
            <a:r>
              <a:rPr lang="en-US" sz="2800" dirty="0">
                <a:solidFill>
                  <a:srgbClr val="FF0000"/>
                </a:solidFill>
              </a:rPr>
              <a:t>only 2 of 28 patients with Graves' disease (7.1%) </a:t>
            </a:r>
            <a:r>
              <a:rPr lang="en-US" sz="2800" dirty="0"/>
              <a:t>after absorption of their sera with rat liver </a:t>
            </a:r>
            <a:r>
              <a:rPr lang="en-US" sz="2800" dirty="0" err="1"/>
              <a:t>aceton</a:t>
            </a:r>
            <a:r>
              <a:rPr lang="en-US" sz="2800" dirty="0"/>
              <a:t> powder. </a:t>
            </a:r>
            <a:r>
              <a:rPr lang="en-US" sz="2800" dirty="0" smtClean="0">
                <a:solidFill>
                  <a:srgbClr val="FF0000"/>
                </a:solidFill>
              </a:rPr>
              <a:t>PCA </a:t>
            </a:r>
            <a:r>
              <a:rPr lang="en-US" sz="2800" dirty="0">
                <a:solidFill>
                  <a:srgbClr val="FF0000"/>
                </a:solidFill>
              </a:rPr>
              <a:t>were detected neither in the sera of patients with thyroid adenoma nor in the healthy subjects.</a:t>
            </a:r>
          </a:p>
          <a:p>
            <a:r>
              <a:rPr lang="en-US" sz="2800" dirty="0"/>
              <a:t>The present study suggests that PCA were considerably more prevalent in Hashimoto's thyroiditis than in Graves' disease.</a:t>
            </a:r>
          </a:p>
        </p:txBody>
      </p:sp>
    </p:spTree>
    <p:extLst>
      <p:ext uri="{BB962C8B-B14F-4D97-AF65-F5344CB8AC3E}">
        <p14:creationId xmlns:p14="http://schemas.microsoft.com/office/powerpoint/2010/main" val="3852768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584" y="1017833"/>
            <a:ext cx="11325496" cy="6001643"/>
          </a:xfrm>
          <a:prstGeom prst="rect">
            <a:avLst/>
          </a:prstGeom>
        </p:spPr>
        <p:txBody>
          <a:bodyPr wrap="square">
            <a:spAutoFit/>
          </a:bodyPr>
          <a:lstStyle/>
          <a:p>
            <a:r>
              <a:rPr lang="en-US" sz="2400" b="1" dirty="0">
                <a:solidFill>
                  <a:srgbClr val="FF0000"/>
                </a:solidFill>
              </a:rPr>
              <a:t>Case presentation</a:t>
            </a:r>
          </a:p>
          <a:p>
            <a:r>
              <a:rPr lang="en-US" sz="2400" dirty="0"/>
              <a:t>A 69-year-old female with a complaint of difficulty walking and suspected to have </a:t>
            </a:r>
            <a:r>
              <a:rPr lang="en-US" sz="2400" dirty="0" err="1"/>
              <a:t>iNPH</a:t>
            </a:r>
            <a:r>
              <a:rPr lang="en-US" sz="2400" dirty="0"/>
              <a:t> at a prior hospital was referred to our department. For the prior three years, she had suffered from a progressive gait disturbance. Magnetic resonance imaging (MRI) revealed global ventricular dilatation. </a:t>
            </a:r>
            <a:r>
              <a:rPr lang="en-US" sz="2400" dirty="0" smtClean="0"/>
              <a:t>The </a:t>
            </a:r>
            <a:r>
              <a:rPr lang="en-US" sz="2400" dirty="0"/>
              <a:t>patient developed progressively worsening fatigue during hospitalization. Her symptoms resembled those of hypothalamic-pituitary tumor patients. Serum ACTH and cortisol levels were low. While corticotrophin releasing hormone stress tests showed no response, other stress tests using thyrotropin releasing hormone, luteinizing hormone releasing hormone, and growth hormone releasing hormone yielded normal responses, indicating a diagnosis of isolated ACTH deficiency. We initiated corticosteroid therapy, and her gait disturbance improved promptly.</a:t>
            </a:r>
          </a:p>
          <a:p>
            <a:r>
              <a:rPr lang="en-US" sz="2400" b="1" dirty="0" smtClean="0">
                <a:solidFill>
                  <a:srgbClr val="FF0000"/>
                </a:solidFill>
              </a:rPr>
              <a:t>Conclusion</a:t>
            </a:r>
            <a:endParaRPr lang="en-US" sz="2400" b="1" dirty="0">
              <a:solidFill>
                <a:srgbClr val="FF0000"/>
              </a:solidFill>
            </a:endParaRPr>
          </a:p>
          <a:p>
            <a:r>
              <a:rPr lang="en-US" sz="2400" dirty="0"/>
              <a:t>Isolated ACTH deficiency may have major significance to the differential diagnosis of </a:t>
            </a:r>
            <a:r>
              <a:rPr lang="en-US" sz="2400" dirty="0" err="1"/>
              <a:t>iNPH</a:t>
            </a:r>
            <a:r>
              <a:rPr lang="en-US" sz="2400" dirty="0"/>
              <a:t>. Early consideration of this entity is anticipated to facilitate making an early diagnosis.</a:t>
            </a:r>
          </a:p>
        </p:txBody>
      </p:sp>
      <p:sp>
        <p:nvSpPr>
          <p:cNvPr id="4" name="Rectangle 3"/>
          <p:cNvSpPr/>
          <p:nvPr/>
        </p:nvSpPr>
        <p:spPr>
          <a:xfrm>
            <a:off x="744584" y="0"/>
            <a:ext cx="11447416" cy="1200329"/>
          </a:xfrm>
          <a:prstGeom prst="rect">
            <a:avLst/>
          </a:prstGeom>
        </p:spPr>
        <p:txBody>
          <a:bodyPr wrap="square">
            <a:spAutoFit/>
          </a:bodyPr>
          <a:lstStyle/>
          <a:p>
            <a:r>
              <a:rPr lang="en-US" sz="2200" b="1" dirty="0" smtClean="0">
                <a:solidFill>
                  <a:srgbClr val="FF0000"/>
                </a:solidFill>
              </a:rPr>
              <a:t>Neurological symptoms in a patient with isolated </a:t>
            </a:r>
            <a:r>
              <a:rPr lang="en-US" sz="2200" b="1" dirty="0" err="1" smtClean="0">
                <a:solidFill>
                  <a:srgbClr val="FF0000"/>
                </a:solidFill>
              </a:rPr>
              <a:t>adrenocorticotropin</a:t>
            </a:r>
            <a:r>
              <a:rPr lang="en-US" sz="2200" b="1" dirty="0" smtClean="0">
                <a:solidFill>
                  <a:srgbClr val="FF0000"/>
                </a:solidFill>
              </a:rPr>
              <a:t> deficiency: case report and literature review</a:t>
            </a:r>
          </a:p>
          <a:p>
            <a:r>
              <a:rPr lang="en-US" sz="1400" dirty="0" smtClean="0"/>
              <a:t>Yukihiro </a:t>
            </a:r>
            <a:r>
              <a:rPr lang="en-US" sz="1400" dirty="0" err="1"/>
              <a:t>GotoEmail</a:t>
            </a:r>
            <a:r>
              <a:rPr lang="en-US" sz="1400" dirty="0"/>
              <a:t> author, Kazunori </a:t>
            </a:r>
            <a:r>
              <a:rPr lang="en-US" sz="1400" dirty="0" err="1"/>
              <a:t>Tatsuzawa</a:t>
            </a:r>
            <a:r>
              <a:rPr lang="en-US" sz="1400" dirty="0"/>
              <a:t>, </a:t>
            </a:r>
            <a:r>
              <a:rPr lang="en-US" sz="1400" dirty="0" err="1"/>
              <a:t>Kazuyasu</a:t>
            </a:r>
            <a:r>
              <a:rPr lang="en-US" sz="1400" dirty="0"/>
              <a:t> </a:t>
            </a:r>
            <a:r>
              <a:rPr lang="en-US" sz="1400" dirty="0" err="1"/>
              <a:t>Aita</a:t>
            </a:r>
            <a:r>
              <a:rPr lang="en-US" sz="1400" dirty="0"/>
              <a:t>, Yuichi </a:t>
            </a:r>
            <a:r>
              <a:rPr lang="en-US" sz="1400" dirty="0" err="1"/>
              <a:t>Furuno</a:t>
            </a:r>
            <a:r>
              <a:rPr lang="en-US" sz="1400" dirty="0"/>
              <a:t>, Takuya </a:t>
            </a:r>
            <a:r>
              <a:rPr lang="en-US" sz="1400" dirty="0" err="1"/>
              <a:t>Kawabe</a:t>
            </a:r>
            <a:r>
              <a:rPr lang="en-US" sz="1400" dirty="0"/>
              <a:t>, Kei Ohwada, Hiroyasu </a:t>
            </a:r>
            <a:r>
              <a:rPr lang="en-US" sz="1400" dirty="0" err="1"/>
              <a:t>Sasajima</a:t>
            </a:r>
            <a:r>
              <a:rPr lang="en-US" sz="1400" dirty="0"/>
              <a:t> and </a:t>
            </a:r>
            <a:r>
              <a:rPr lang="en-US" sz="1400" dirty="0" err="1" smtClean="0"/>
              <a:t>KatsuyoshiBMC</a:t>
            </a:r>
            <a:r>
              <a:rPr lang="en-US" sz="1400" dirty="0" smtClean="0"/>
              <a:t> </a:t>
            </a:r>
            <a:r>
              <a:rPr lang="en-US" sz="1400" dirty="0"/>
              <a:t>Endocrine </a:t>
            </a:r>
            <a:r>
              <a:rPr lang="en-US" sz="1400" dirty="0" smtClean="0"/>
              <a:t>Disorders201616:2 https</a:t>
            </a:r>
            <a:r>
              <a:rPr lang="en-US" sz="1400" dirty="0"/>
              <a:t>://doi.org/10.1186/s12902-015-0082-6©  </a:t>
            </a:r>
            <a:r>
              <a:rPr lang="en-US" sz="1400" dirty="0" smtClean="0"/>
              <a:t>2016</a:t>
            </a:r>
            <a:endParaRPr lang="en-US" sz="1400" dirty="0"/>
          </a:p>
        </p:txBody>
      </p:sp>
      <p:cxnSp>
        <p:nvCxnSpPr>
          <p:cNvPr id="5" name="Straight Connector 4"/>
          <p:cNvCxnSpPr/>
          <p:nvPr/>
        </p:nvCxnSpPr>
        <p:spPr>
          <a:xfrm>
            <a:off x="6113417" y="1776549"/>
            <a:ext cx="5786846" cy="13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96836" y="5786845"/>
            <a:ext cx="1345475" cy="13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147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274" y="152923"/>
            <a:ext cx="11303726" cy="6494085"/>
          </a:xfrm>
          <a:prstGeom prst="rect">
            <a:avLst/>
          </a:prstGeom>
        </p:spPr>
        <p:txBody>
          <a:bodyPr wrap="square">
            <a:spAutoFit/>
          </a:bodyPr>
          <a:lstStyle/>
          <a:p>
            <a:r>
              <a:rPr lang="en-US" sz="3200" dirty="0">
                <a:solidFill>
                  <a:srgbClr val="FF0000"/>
                </a:solidFill>
              </a:rPr>
              <a:t>During the past decade, LYH has been recognized increasingly as a cause of hypopituitarism, </a:t>
            </a:r>
            <a:r>
              <a:rPr lang="en-US" sz="3200" dirty="0"/>
              <a:t>although its precise incidence remains unclear. It occurs particularly in women during late pregnancy and the post-partum period.[3] </a:t>
            </a:r>
            <a:r>
              <a:rPr lang="en-US" sz="3200" dirty="0">
                <a:solidFill>
                  <a:srgbClr val="FF0000"/>
                </a:solidFill>
              </a:rPr>
              <a:t>There is a spectrum </a:t>
            </a:r>
            <a:r>
              <a:rPr lang="en-US" sz="3200" dirty="0" smtClean="0">
                <a:solidFill>
                  <a:srgbClr val="FF0000"/>
                </a:solidFill>
              </a:rPr>
              <a:t>of clinical forms</a:t>
            </a:r>
            <a:r>
              <a:rPr lang="en-US" sz="3200" dirty="0">
                <a:solidFill>
                  <a:srgbClr val="FF0000"/>
                </a:solidFill>
              </a:rPr>
              <a:t>. </a:t>
            </a:r>
            <a:r>
              <a:rPr lang="en-US" sz="3200" dirty="0"/>
              <a:t>At one extreme, patients may present with symptoms of an expanding pituitary mass and required surgical decompression. At the other, patients may present with varying degrees of hypopituitarism and have normal radiology.[3]</a:t>
            </a:r>
          </a:p>
          <a:p>
            <a:endParaRPr lang="en-US" sz="3200" dirty="0"/>
          </a:p>
          <a:p>
            <a:r>
              <a:rPr lang="en-US" sz="3200" dirty="0"/>
              <a:t>In this report, we describe an unusual case of a 22-year-old female, who developed an isolated </a:t>
            </a:r>
            <a:r>
              <a:rPr lang="en-US" sz="3200" dirty="0" err="1"/>
              <a:t>adrenocorticotropin</a:t>
            </a:r>
            <a:r>
              <a:rPr lang="en-US" sz="3200" dirty="0"/>
              <a:t> (ACTH) deficiency probably secondary to LYH. Then, we discuss potential </a:t>
            </a:r>
            <a:r>
              <a:rPr lang="en-US" sz="3200" dirty="0" smtClean="0"/>
              <a:t>mechanisms involved </a:t>
            </a:r>
            <a:r>
              <a:rPr lang="en-US" sz="3200" dirty="0"/>
              <a:t>in the pathogenesis of this entity.</a:t>
            </a:r>
          </a:p>
        </p:txBody>
      </p:sp>
    </p:spTree>
    <p:extLst>
      <p:ext uri="{BB962C8B-B14F-4D97-AF65-F5344CB8AC3E}">
        <p14:creationId xmlns:p14="http://schemas.microsoft.com/office/powerpoint/2010/main" val="2390402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274" y="282389"/>
            <a:ext cx="10797220" cy="3539430"/>
          </a:xfrm>
          <a:prstGeom prst="rect">
            <a:avLst/>
          </a:prstGeom>
        </p:spPr>
        <p:txBody>
          <a:bodyPr wrap="square">
            <a:spAutoFit/>
          </a:bodyPr>
          <a:lstStyle/>
          <a:p>
            <a:endParaRPr lang="en-US" sz="3200" dirty="0"/>
          </a:p>
          <a:p>
            <a:r>
              <a:rPr lang="en-US" sz="3200" dirty="0"/>
              <a:t>Autoimmune IAD or LYH is suggested if it is associated with other autoimmune </a:t>
            </a:r>
            <a:r>
              <a:rPr lang="en-US" sz="3200" dirty="0" err="1"/>
              <a:t>endocrinopathies</a:t>
            </a:r>
            <a:r>
              <a:rPr lang="en-US" sz="3200" dirty="0"/>
              <a:t>, postpartum onset in women, or serum </a:t>
            </a:r>
            <a:r>
              <a:rPr lang="en-US" sz="3200" dirty="0" err="1"/>
              <a:t>antipituitary</a:t>
            </a:r>
            <a:r>
              <a:rPr lang="en-US" sz="3200" dirty="0"/>
              <a:t> antibodies. Autoimmune disorders include Graves’ disease, Crohn's disease, Hashimoto's thyroiditis, myasthenia gravis, type 1 diabetes mellitus, and autoimmune </a:t>
            </a:r>
            <a:r>
              <a:rPr lang="en-US" sz="3200" dirty="0" err="1"/>
              <a:t>adrenalitis</a:t>
            </a:r>
            <a:r>
              <a:rPr lang="en-US" sz="3200" dirty="0" smtClean="0"/>
              <a:t>.</a:t>
            </a:r>
            <a:endParaRPr lang="en-US" sz="3200" dirty="0"/>
          </a:p>
        </p:txBody>
      </p:sp>
    </p:spTree>
    <p:extLst>
      <p:ext uri="{BB962C8B-B14F-4D97-AF65-F5344CB8AC3E}">
        <p14:creationId xmlns:p14="http://schemas.microsoft.com/office/powerpoint/2010/main" val="3911217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2412" y="428770"/>
            <a:ext cx="10458737" cy="5509200"/>
          </a:xfrm>
          <a:prstGeom prst="rect">
            <a:avLst/>
          </a:prstGeom>
        </p:spPr>
        <p:txBody>
          <a:bodyPr wrap="square">
            <a:spAutoFit/>
          </a:bodyPr>
          <a:lstStyle/>
          <a:p>
            <a:r>
              <a:rPr lang="en-US" sz="3200" dirty="0" err="1">
                <a:solidFill>
                  <a:srgbClr val="FF0000"/>
                </a:solidFill>
              </a:rPr>
              <a:t>Antipituitary</a:t>
            </a:r>
            <a:r>
              <a:rPr lang="en-US" sz="3200" dirty="0">
                <a:solidFill>
                  <a:srgbClr val="FF0000"/>
                </a:solidFill>
              </a:rPr>
              <a:t> antibodies have been detected in 30% of patients with LYH </a:t>
            </a:r>
            <a:r>
              <a:rPr lang="en-US" sz="3200" dirty="0"/>
              <a:t>but their </a:t>
            </a:r>
            <a:r>
              <a:rPr lang="en-US" sz="3200" dirty="0" err="1"/>
              <a:t>pathogenetic</a:t>
            </a:r>
            <a:r>
              <a:rPr lang="en-US" sz="3200" dirty="0"/>
              <a:t> and diagnostic roles need to be clarified</a:t>
            </a:r>
            <a:r>
              <a:rPr lang="en-US" sz="3200" dirty="0" smtClean="0"/>
              <a:t>. </a:t>
            </a:r>
            <a:r>
              <a:rPr lang="en-US" sz="3200" dirty="0"/>
              <a:t>In several patients with biopsy-proven autoimmune, </a:t>
            </a:r>
            <a:r>
              <a:rPr lang="en-US" sz="3200" dirty="0" err="1"/>
              <a:t>hypophysitis</a:t>
            </a:r>
            <a:r>
              <a:rPr lang="en-US" sz="3200" dirty="0"/>
              <a:t> pituitary auto antibodies were not detected</a:t>
            </a:r>
            <a:r>
              <a:rPr lang="en-US" sz="3200" dirty="0">
                <a:solidFill>
                  <a:srgbClr val="FF0000"/>
                </a:solidFill>
              </a:rPr>
              <a:t>, and the presence of such auto antibodies is not specific of pituitary autoimmunity, as has been described in patients with Cushing's disease, empty </a:t>
            </a:r>
            <a:r>
              <a:rPr lang="en-US" sz="3200" dirty="0" err="1" smtClean="0">
                <a:solidFill>
                  <a:srgbClr val="FF0000"/>
                </a:solidFill>
              </a:rPr>
              <a:t>sella</a:t>
            </a:r>
            <a:r>
              <a:rPr lang="en-US" sz="3200" dirty="0" smtClean="0">
                <a:solidFill>
                  <a:srgbClr val="FF0000"/>
                </a:solidFill>
              </a:rPr>
              <a:t> </a:t>
            </a:r>
            <a:r>
              <a:rPr lang="en-US" sz="3200" dirty="0" err="1" smtClean="0">
                <a:solidFill>
                  <a:srgbClr val="FF0000"/>
                </a:solidFill>
              </a:rPr>
              <a:t>turcica</a:t>
            </a:r>
            <a:r>
              <a:rPr lang="en-US" sz="3200" dirty="0" smtClean="0">
                <a:solidFill>
                  <a:srgbClr val="FF0000"/>
                </a:solidFill>
              </a:rPr>
              <a:t> </a:t>
            </a:r>
            <a:r>
              <a:rPr lang="en-US" sz="3200" dirty="0">
                <a:solidFill>
                  <a:srgbClr val="FF0000"/>
                </a:solidFill>
              </a:rPr>
              <a:t>and celiac disease</a:t>
            </a:r>
            <a:r>
              <a:rPr lang="en-US" sz="3200" dirty="0" smtClean="0">
                <a:solidFill>
                  <a:srgbClr val="FF0000"/>
                </a:solidFill>
              </a:rPr>
              <a:t>.</a:t>
            </a:r>
            <a:r>
              <a:rPr lang="en-US" sz="3200" dirty="0" smtClean="0"/>
              <a:t> </a:t>
            </a:r>
            <a:r>
              <a:rPr lang="en-US" sz="3200" dirty="0"/>
              <a:t>In our patient, </a:t>
            </a:r>
            <a:r>
              <a:rPr lang="en-US" sz="3200" dirty="0" err="1"/>
              <a:t>antipituitary</a:t>
            </a:r>
            <a:r>
              <a:rPr lang="en-US" sz="3200" dirty="0"/>
              <a:t> antibodies against </a:t>
            </a:r>
            <a:r>
              <a:rPr lang="en-US" sz="3200" dirty="0" err="1"/>
              <a:t>corticotroph</a:t>
            </a:r>
            <a:r>
              <a:rPr lang="en-US" sz="3200" dirty="0"/>
              <a:t> cells antigens were not assessed and screening tests for other autoimmune diseases were negative.</a:t>
            </a:r>
          </a:p>
        </p:txBody>
      </p:sp>
    </p:spTree>
    <p:extLst>
      <p:ext uri="{BB962C8B-B14F-4D97-AF65-F5344CB8AC3E}">
        <p14:creationId xmlns:p14="http://schemas.microsoft.com/office/powerpoint/2010/main" val="2783223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275" y="130630"/>
            <a:ext cx="10306594" cy="5016758"/>
          </a:xfrm>
          <a:prstGeom prst="rect">
            <a:avLst/>
          </a:prstGeom>
        </p:spPr>
        <p:txBody>
          <a:bodyPr wrap="square">
            <a:spAutoFit/>
          </a:bodyPr>
          <a:lstStyle/>
          <a:p>
            <a:r>
              <a:rPr lang="en-US" sz="4000" dirty="0"/>
              <a:t>Introduction: </a:t>
            </a:r>
            <a:r>
              <a:rPr lang="en-US" sz="4000" dirty="0" smtClean="0"/>
              <a:t>Isolated </a:t>
            </a:r>
            <a:r>
              <a:rPr lang="en-US" sz="4000" dirty="0"/>
              <a:t>ACTH deficiency has rare association with Hashimoto’s disease which is characterized by autoimmune origin. This suggests the possibility of common autoimmune process affecting both the pituitary and the thyroid gland. We report a case of IAD with Hashimoto’s disease in a patient who presented with anorexia, nausea, vomiting and weight loss.</a:t>
            </a:r>
          </a:p>
        </p:txBody>
      </p:sp>
      <p:sp>
        <p:nvSpPr>
          <p:cNvPr id="3" name="Rectangle 2"/>
          <p:cNvSpPr/>
          <p:nvPr/>
        </p:nvSpPr>
        <p:spPr>
          <a:xfrm>
            <a:off x="718458" y="5793326"/>
            <a:ext cx="11782696" cy="923330"/>
          </a:xfrm>
          <a:prstGeom prst="rect">
            <a:avLst/>
          </a:prstGeom>
        </p:spPr>
        <p:txBody>
          <a:bodyPr wrap="square">
            <a:spAutoFit/>
          </a:bodyPr>
          <a:lstStyle/>
          <a:p>
            <a:r>
              <a:rPr lang="en-US" dirty="0"/>
              <a:t>Endocrine Abstracts (2013) 32 P263 | DOI: 10.1530/endoabs.32.P263</a:t>
            </a:r>
          </a:p>
          <a:p>
            <a:r>
              <a:rPr lang="en-US" dirty="0"/>
              <a:t>Isolated ACTH deficiency associated with Hashimoto's disease</a:t>
            </a:r>
          </a:p>
          <a:p>
            <a:r>
              <a:rPr lang="en-US" dirty="0" err="1"/>
              <a:t>Emine</a:t>
            </a:r>
            <a:r>
              <a:rPr lang="en-US" dirty="0"/>
              <a:t> Binnetoğlu1, Mehmet Aşık1, </a:t>
            </a:r>
            <a:r>
              <a:rPr lang="en-US" dirty="0" err="1"/>
              <a:t>Hacer</a:t>
            </a:r>
            <a:r>
              <a:rPr lang="en-US" dirty="0"/>
              <a:t> Şen1, </a:t>
            </a:r>
            <a:r>
              <a:rPr lang="en-US" dirty="0" err="1"/>
              <a:t>Fahri</a:t>
            </a:r>
            <a:r>
              <a:rPr lang="en-US" dirty="0"/>
              <a:t> Güneş1, </a:t>
            </a:r>
            <a:r>
              <a:rPr lang="en-US" dirty="0" err="1"/>
              <a:t>Erdem</a:t>
            </a:r>
            <a:r>
              <a:rPr lang="en-US" dirty="0"/>
              <a:t> </a:t>
            </a:r>
            <a:r>
              <a:rPr lang="en-US" dirty="0" smtClean="0"/>
              <a:t>Akbal1, </a:t>
            </a:r>
            <a:r>
              <a:rPr lang="en-US" dirty="0" err="1"/>
              <a:t>Betül</a:t>
            </a:r>
            <a:r>
              <a:rPr lang="en-US" dirty="0"/>
              <a:t> Kızıldağ2 &amp; </a:t>
            </a:r>
            <a:r>
              <a:rPr lang="en-US" dirty="0" err="1"/>
              <a:t>Kubilay</a:t>
            </a:r>
            <a:r>
              <a:rPr lang="en-US" dirty="0"/>
              <a:t> Ukinç1</a:t>
            </a:r>
          </a:p>
        </p:txBody>
      </p:sp>
    </p:spTree>
    <p:extLst>
      <p:ext uri="{BB962C8B-B14F-4D97-AF65-F5344CB8AC3E}">
        <p14:creationId xmlns:p14="http://schemas.microsoft.com/office/powerpoint/2010/main" val="81419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16" y="0"/>
            <a:ext cx="11103429" cy="6858000"/>
          </a:xfrm>
          <a:prstGeom prst="rect">
            <a:avLst/>
          </a:prstGeom>
        </p:spPr>
      </p:pic>
    </p:spTree>
    <p:extLst>
      <p:ext uri="{BB962C8B-B14F-4D97-AF65-F5344CB8AC3E}">
        <p14:creationId xmlns:p14="http://schemas.microsoft.com/office/powerpoint/2010/main" val="21799630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7463" y="874058"/>
            <a:ext cx="11107653" cy="5632311"/>
          </a:xfrm>
          <a:prstGeom prst="rect">
            <a:avLst/>
          </a:prstGeom>
        </p:spPr>
        <p:txBody>
          <a:bodyPr wrap="square">
            <a:spAutoFit/>
          </a:bodyPr>
          <a:lstStyle/>
          <a:p>
            <a:r>
              <a:rPr lang="en-US" sz="2400" b="1" dirty="0">
                <a:solidFill>
                  <a:srgbClr val="FF0000"/>
                </a:solidFill>
              </a:rPr>
              <a:t>Case report: </a:t>
            </a:r>
            <a:r>
              <a:rPr lang="en-US" sz="2400" dirty="0"/>
              <a:t>A 84 year-old man presented with anorexia, nausea, vomiting and weight loss for the last 3 months. His endoscopy revealed a Mallory-Weiss tear in esophagus. </a:t>
            </a:r>
            <a:r>
              <a:rPr lang="en-US" sz="2400" dirty="0" err="1"/>
              <a:t>Sclerotherapy</a:t>
            </a:r>
            <a:r>
              <a:rPr lang="en-US" sz="2400" dirty="0"/>
              <a:t> was performed. The laboratory test established hypothyroidism with plasma levels of free T3 of 1.89 </a:t>
            </a:r>
            <a:r>
              <a:rPr lang="en-US" sz="2400" dirty="0" err="1"/>
              <a:t>pg</a:t>
            </a:r>
            <a:r>
              <a:rPr lang="en-US" sz="2400" dirty="0"/>
              <a:t>/ml (1.71–3.71), free T4 of 0.47 ng/ml (0.7–1.48) and high TSH of 19.2 </a:t>
            </a:r>
            <a:r>
              <a:rPr lang="en-US" sz="2400" dirty="0" err="1"/>
              <a:t>μIU</a:t>
            </a:r>
            <a:r>
              <a:rPr lang="en-US" sz="2400" dirty="0"/>
              <a:t>/ml (0.35–1.94). The autoimmune antibodies were positive and the patient’s level of cortisol was found 1.22 </a:t>
            </a:r>
            <a:r>
              <a:rPr lang="en-US" sz="2400" dirty="0" err="1"/>
              <a:t>μg</a:t>
            </a:r>
            <a:r>
              <a:rPr lang="en-US" sz="2400" dirty="0"/>
              <a:t>/dl. ACTH levels were determined as 3.4 </a:t>
            </a:r>
            <a:r>
              <a:rPr lang="en-US" sz="2400" dirty="0" err="1"/>
              <a:t>pg</a:t>
            </a:r>
            <a:r>
              <a:rPr lang="en-US" sz="2400" dirty="0"/>
              <a:t>/ml. The patient was diagnosed with secondary adrenocortical insufficiency. We examined the other pituitary hormones such as FSH, LH, prolactin and GH which were in normal limits. </a:t>
            </a:r>
            <a:r>
              <a:rPr lang="en-US" sz="2400" dirty="0" smtClean="0"/>
              <a:t>The </a:t>
            </a:r>
            <a:r>
              <a:rPr lang="en-US" sz="2400" dirty="0"/>
              <a:t>magnetic resonance of pituitary imaging was normal. </a:t>
            </a:r>
            <a:r>
              <a:rPr lang="en-US" sz="2400" dirty="0" err="1"/>
              <a:t>Hyrocortisone</a:t>
            </a:r>
            <a:r>
              <a:rPr lang="en-US" sz="2400" dirty="0"/>
              <a:t> and L-thyroxine </a:t>
            </a:r>
            <a:r>
              <a:rPr lang="en-US" sz="2400" dirty="0" err="1"/>
              <a:t>supplemention</a:t>
            </a:r>
            <a:r>
              <a:rPr lang="en-US" sz="2400" dirty="0"/>
              <a:t> improved his symptoms.</a:t>
            </a:r>
          </a:p>
          <a:p>
            <a:endParaRPr lang="en-US" sz="2400" b="1" dirty="0">
              <a:solidFill>
                <a:srgbClr val="FF0000"/>
              </a:solidFill>
            </a:endParaRPr>
          </a:p>
          <a:p>
            <a:r>
              <a:rPr lang="en-US" sz="2400" b="1" dirty="0">
                <a:solidFill>
                  <a:srgbClr val="FF0000"/>
                </a:solidFill>
              </a:rPr>
              <a:t>Conclusion: </a:t>
            </a:r>
            <a:r>
              <a:rPr lang="en-US" sz="2400" dirty="0"/>
              <a:t>Isolated ACTH deficiency is a rare cause of adrenal insufficiency which can be associated with Hashimoto’s thyroiditis that may present with severe gastrointestinal symptoms such excessive </a:t>
            </a:r>
            <a:r>
              <a:rPr lang="en-US" sz="2400" dirty="0" err="1"/>
              <a:t>vomitting</a:t>
            </a:r>
            <a:r>
              <a:rPr lang="en-US" sz="2400" dirty="0"/>
              <a:t>.</a:t>
            </a:r>
          </a:p>
        </p:txBody>
      </p:sp>
      <p:sp>
        <p:nvSpPr>
          <p:cNvPr id="3" name="Rectangle 2"/>
          <p:cNvSpPr/>
          <p:nvPr/>
        </p:nvSpPr>
        <p:spPr>
          <a:xfrm>
            <a:off x="927463" y="5342709"/>
            <a:ext cx="10894423" cy="1163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5356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4145" y="235131"/>
            <a:ext cx="11499669" cy="4524315"/>
          </a:xfrm>
          <a:prstGeom prst="rect">
            <a:avLst/>
          </a:prstGeom>
        </p:spPr>
        <p:txBody>
          <a:bodyPr wrap="square">
            <a:spAutoFit/>
          </a:bodyPr>
          <a:lstStyle/>
          <a:p>
            <a:r>
              <a:rPr lang="en-US" sz="3600" b="1" dirty="0">
                <a:solidFill>
                  <a:srgbClr val="FF0000"/>
                </a:solidFill>
              </a:rPr>
              <a:t>Introduction</a:t>
            </a:r>
          </a:p>
          <a:p>
            <a:r>
              <a:rPr lang="en-US" sz="3600" dirty="0" smtClean="0"/>
              <a:t>Association </a:t>
            </a:r>
            <a:r>
              <a:rPr lang="en-US" sz="3600" dirty="0"/>
              <a:t>of IAD with Hashimoto’s disease (HD), which is characterized by autoimmune origin, is rare. This suggests the possibility of common autoimmune process affecting both the pituitary and the thyroid glands.</a:t>
            </a:r>
          </a:p>
          <a:p>
            <a:r>
              <a:rPr lang="en-US" sz="3600" dirty="0" smtClean="0"/>
              <a:t>Here</a:t>
            </a:r>
            <a:r>
              <a:rPr lang="en-US" sz="3600" dirty="0"/>
              <a:t>, we report two cases of IAD with HD in two patients who presented with anorexia, nausea, vomiting, and weight loss.</a:t>
            </a:r>
          </a:p>
        </p:txBody>
      </p:sp>
      <p:sp>
        <p:nvSpPr>
          <p:cNvPr id="3" name="Rectangle 2"/>
          <p:cNvSpPr/>
          <p:nvPr/>
        </p:nvSpPr>
        <p:spPr>
          <a:xfrm>
            <a:off x="794145" y="5682717"/>
            <a:ext cx="11187953" cy="923330"/>
          </a:xfrm>
          <a:prstGeom prst="rect">
            <a:avLst/>
          </a:prstGeom>
        </p:spPr>
        <p:txBody>
          <a:bodyPr wrap="square">
            <a:spAutoFit/>
          </a:bodyPr>
          <a:lstStyle/>
          <a:p>
            <a:r>
              <a:rPr lang="en-US" dirty="0"/>
              <a:t>Turkish Journal </a:t>
            </a:r>
            <a:r>
              <a:rPr lang="en-US" dirty="0" smtClean="0"/>
              <a:t>of Endocrinology </a:t>
            </a:r>
            <a:r>
              <a:rPr lang="en-US" dirty="0"/>
              <a:t>and </a:t>
            </a:r>
            <a:r>
              <a:rPr lang="en-US" dirty="0" smtClean="0"/>
              <a:t>Metabolism Official </a:t>
            </a:r>
            <a:r>
              <a:rPr lang="en-US" dirty="0"/>
              <a:t>Journal of Society </a:t>
            </a:r>
            <a:r>
              <a:rPr lang="en-US" dirty="0" smtClean="0"/>
              <a:t>of Endocrinology and Metabolism </a:t>
            </a:r>
            <a:r>
              <a:rPr lang="en-US" dirty="0"/>
              <a:t>of </a:t>
            </a:r>
            <a:r>
              <a:rPr lang="en-US" dirty="0" smtClean="0"/>
              <a:t>Turkey ANA SAYFA,DERGİ HAKKINDA ,SON </a:t>
            </a:r>
            <a:r>
              <a:rPr lang="en-US" dirty="0"/>
              <a:t>SAYI</a:t>
            </a:r>
          </a:p>
          <a:p>
            <a:r>
              <a:rPr lang="en-US" dirty="0" smtClean="0"/>
              <a:t>Isolated </a:t>
            </a:r>
            <a:r>
              <a:rPr lang="en-US" dirty="0"/>
              <a:t>Adrenocorticotropic Hormone Deficiency (ACTH) Associated with </a:t>
            </a:r>
            <a:r>
              <a:rPr lang="en-US" dirty="0" err="1"/>
              <a:t>Hashimoto</a:t>
            </a:r>
            <a:r>
              <a:rPr lang="en-US" dirty="0" err="1" smtClean="0"/>
              <a:t>s</a:t>
            </a:r>
            <a:r>
              <a:rPr lang="en-US" dirty="0" smtClean="0"/>
              <a:t> Disease</a:t>
            </a:r>
            <a:endParaRPr lang="en-US" dirty="0"/>
          </a:p>
        </p:txBody>
      </p:sp>
    </p:spTree>
    <p:extLst>
      <p:ext uri="{BB962C8B-B14F-4D97-AF65-F5344CB8AC3E}">
        <p14:creationId xmlns:p14="http://schemas.microsoft.com/office/powerpoint/2010/main" val="3277580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835" y="0"/>
            <a:ext cx="11286308" cy="6740307"/>
          </a:xfrm>
          <a:prstGeom prst="rect">
            <a:avLst/>
          </a:prstGeom>
        </p:spPr>
        <p:txBody>
          <a:bodyPr wrap="square">
            <a:spAutoFit/>
          </a:bodyPr>
          <a:lstStyle/>
          <a:p>
            <a:r>
              <a:rPr lang="en-US" sz="2400" b="1" dirty="0">
                <a:solidFill>
                  <a:srgbClr val="FF0000"/>
                </a:solidFill>
              </a:rPr>
              <a:t>Case Reports</a:t>
            </a:r>
          </a:p>
          <a:p>
            <a:r>
              <a:rPr lang="en-US" sz="2400" dirty="0"/>
              <a:t>Patient 1</a:t>
            </a:r>
          </a:p>
          <a:p>
            <a:r>
              <a:rPr lang="en-US" sz="2400" dirty="0"/>
              <a:t>A 84 year-old man presented with anorexia, nausea, vomiting and an unintentional weight loss of 13 kg in the past 3 months. His physical examination was normal. Endoscopy revealed a Mallory-Weiss tear in the esophagus, thus, </a:t>
            </a:r>
            <a:r>
              <a:rPr lang="en-US" sz="2400" dirty="0" err="1"/>
              <a:t>sclerotherapy</a:t>
            </a:r>
            <a:r>
              <a:rPr lang="en-US" sz="2400" dirty="0"/>
              <a:t> was performed Colonoscopy was unremarkable. Blood tests revealed a low level of sodium (129 </a:t>
            </a:r>
            <a:r>
              <a:rPr lang="en-US" sz="2400" dirty="0" err="1"/>
              <a:t>mEq</a:t>
            </a:r>
            <a:r>
              <a:rPr lang="en-US" sz="2400" dirty="0"/>
              <a:t>/l) and a potassium level within the normal range.</a:t>
            </a:r>
          </a:p>
          <a:p>
            <a:endParaRPr lang="en-US" sz="2400" dirty="0"/>
          </a:p>
          <a:p>
            <a:r>
              <a:rPr lang="en-US" sz="2400" dirty="0"/>
              <a:t>Laboratory tests showed hypothyroidism with plasma levels of free T3 of 1.89 </a:t>
            </a:r>
            <a:r>
              <a:rPr lang="en-US" sz="2400" dirty="0" err="1"/>
              <a:t>pg</a:t>
            </a:r>
            <a:r>
              <a:rPr lang="en-US" sz="2400" dirty="0"/>
              <a:t>/ml (1.71-3.71), free T4 of 0.47ng/ml (0.7-1.48) and high TSH of 19.2 </a:t>
            </a:r>
            <a:r>
              <a:rPr lang="en-US" sz="2400" dirty="0" err="1"/>
              <a:t>mcIU</a:t>
            </a:r>
            <a:r>
              <a:rPr lang="en-US" sz="2400" dirty="0"/>
              <a:t>/ml (0.35-1.94). The autoimmune antibodies were positive ((anti-TPO: 538 IU/ml (0-35), anti-TG :537 IU7ml (0-40)) and the cortisol level was found to be 1.22 mcg/dl. Adrenal insufficiency was considered because of the presenting symptoms (sodium was low at 120mEq/l with normal potassium and cortisol was found to be1.22 mcg/dl). Measurement of ACTH level was done for differential diagnosis between primary and secondary adrenocortical insufficiency, ACTH levels were determined as 3.4 </a:t>
            </a:r>
            <a:r>
              <a:rPr lang="en-US" sz="2400" dirty="0" err="1"/>
              <a:t>pg</a:t>
            </a:r>
            <a:r>
              <a:rPr lang="en-US" sz="2400" dirty="0"/>
              <a:t>/ml. The patient was diagnosed with secondary adrenocortical insufficiency. Due to advanced age, we did not perform insulin tolerance test (ITT) to confirm the diagnosis. </a:t>
            </a:r>
          </a:p>
        </p:txBody>
      </p:sp>
    </p:spTree>
    <p:extLst>
      <p:ext uri="{BB962C8B-B14F-4D97-AF65-F5344CB8AC3E}">
        <p14:creationId xmlns:p14="http://schemas.microsoft.com/office/powerpoint/2010/main" val="18276646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230213"/>
            <a:ext cx="11650148" cy="3785652"/>
          </a:xfrm>
          <a:prstGeom prst="rect">
            <a:avLst/>
          </a:prstGeom>
        </p:spPr>
        <p:txBody>
          <a:bodyPr wrap="square">
            <a:spAutoFit/>
          </a:bodyPr>
          <a:lstStyle/>
          <a:p>
            <a:endParaRPr lang="en-US" sz="4000" dirty="0"/>
          </a:p>
          <a:p>
            <a:r>
              <a:rPr lang="en-US" sz="4000" dirty="0"/>
              <a:t>Pituitary magnetic resonance imaging was normal. Hydrocortisone and L-thyroxine treatment was administered to the patient who received the diagnosis of IAD and hypothyroidism. The clinical and electrolyte abnormalities improved after the treatment.</a:t>
            </a:r>
          </a:p>
        </p:txBody>
      </p:sp>
    </p:spTree>
    <p:extLst>
      <p:ext uri="{BB962C8B-B14F-4D97-AF65-F5344CB8AC3E}">
        <p14:creationId xmlns:p14="http://schemas.microsoft.com/office/powerpoint/2010/main" val="3294200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216" y="130629"/>
            <a:ext cx="10910559" cy="6986528"/>
          </a:xfrm>
          <a:prstGeom prst="rect">
            <a:avLst/>
          </a:prstGeom>
        </p:spPr>
        <p:txBody>
          <a:bodyPr wrap="square">
            <a:spAutoFit/>
          </a:bodyPr>
          <a:lstStyle/>
          <a:p>
            <a:r>
              <a:rPr lang="en-US" sz="3200" dirty="0"/>
              <a:t>Patient 2</a:t>
            </a:r>
          </a:p>
          <a:p>
            <a:r>
              <a:rPr lang="en-US" sz="3200" dirty="0"/>
              <a:t>A 45 year-old man presented with anorexia, nausea, vomiting. He had the complaint of fatigue for the past 3-4 years. His physical examination was normal. The patient had hypothyroidism but he did not receive any treatment for the past 2 years.</a:t>
            </a:r>
          </a:p>
          <a:p>
            <a:r>
              <a:rPr lang="en-US" sz="3200" dirty="0"/>
              <a:t>The diagnosis of hypothyroidism was confirmed based on the laboratory tests which revealed plasma levels of free T3 of 2.41 </a:t>
            </a:r>
            <a:r>
              <a:rPr lang="en-US" sz="3200" dirty="0" err="1"/>
              <a:t>pg</a:t>
            </a:r>
            <a:r>
              <a:rPr lang="en-US" sz="3200" dirty="0"/>
              <a:t>/ml (1.71-3.71), free T4 of 0.46 ng/ml (0.7-1.48) and TSH of 47.67 </a:t>
            </a:r>
            <a:r>
              <a:rPr lang="en-US" sz="3200" dirty="0" err="1"/>
              <a:t>mcIU</a:t>
            </a:r>
            <a:r>
              <a:rPr lang="en-US" sz="3200" dirty="0"/>
              <a:t>/ml (0.35-1.94). The autoimmune antibodies were positive ((anti-TPO: 233 IU/ml (0-35), anti-TG: 309.2 IU7ml (0-40)) and cortisol level was found to be 0.29 mcg/dl.</a:t>
            </a:r>
          </a:p>
          <a:p>
            <a:endParaRPr lang="en-US" sz="3200" dirty="0"/>
          </a:p>
        </p:txBody>
      </p:sp>
    </p:spTree>
    <p:extLst>
      <p:ext uri="{BB962C8B-B14F-4D97-AF65-F5344CB8AC3E}">
        <p14:creationId xmlns:p14="http://schemas.microsoft.com/office/powerpoint/2010/main" val="8145568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0708" y="302359"/>
            <a:ext cx="11421292" cy="6555641"/>
          </a:xfrm>
          <a:prstGeom prst="rect">
            <a:avLst/>
          </a:prstGeom>
        </p:spPr>
        <p:txBody>
          <a:bodyPr wrap="square">
            <a:spAutoFit/>
          </a:bodyPr>
          <a:lstStyle/>
          <a:p>
            <a:r>
              <a:rPr lang="en-US" sz="2800" dirty="0"/>
              <a:t>Measurement of ACTH was performed for differential diagnosis between primary and secondary adrenocortical insufficiency, The ACTH level was determined to be 5.59 </a:t>
            </a:r>
            <a:r>
              <a:rPr lang="en-US" sz="2800" dirty="0" err="1"/>
              <a:t>pg</a:t>
            </a:r>
            <a:r>
              <a:rPr lang="en-US" sz="2800" dirty="0"/>
              <a:t>/ml. The patient was diagnosed with secondary adrenocortical insufficiency. The levels of the other pituitary hormones were as follows: FSH: 3.26 </a:t>
            </a:r>
            <a:r>
              <a:rPr lang="en-US" sz="2800" dirty="0" err="1"/>
              <a:t>mIU</a:t>
            </a:r>
            <a:r>
              <a:rPr lang="en-US" sz="2800" dirty="0"/>
              <a:t>/ml (1.38-13.58), LH: 13.09 </a:t>
            </a:r>
            <a:r>
              <a:rPr lang="en-US" sz="2800" dirty="0" err="1"/>
              <a:t>mIU</a:t>
            </a:r>
            <a:r>
              <a:rPr lang="en-US" sz="2800" dirty="0"/>
              <a:t>/ml (1.7-8.6), prolactin: 40.35 ng/ml (2.58-18.12), GH: 0.05 ng/ml, total testosterone: 6.74 ng/ml (1.56-5.63).</a:t>
            </a:r>
          </a:p>
          <a:p>
            <a:endParaRPr lang="en-US" sz="2800" dirty="0"/>
          </a:p>
          <a:p>
            <a:r>
              <a:rPr lang="en-US" sz="2800" dirty="0"/>
              <a:t>Insulin-induced hypoglycemia test was performed. When the patient’s blood glucose was 38 mg/dl, the cortisol level was measured as 0.41 </a:t>
            </a:r>
            <a:r>
              <a:rPr lang="en-US" sz="2800" dirty="0" err="1"/>
              <a:t>ug</a:t>
            </a:r>
            <a:r>
              <a:rPr lang="en-US" sz="2800" dirty="0"/>
              <a:t>/dl. Cortisol </a:t>
            </a:r>
            <a:r>
              <a:rPr lang="en-US" sz="2800" dirty="0" err="1"/>
              <a:t>responce</a:t>
            </a:r>
            <a:r>
              <a:rPr lang="en-US" sz="2800" dirty="0"/>
              <a:t> was insufficient.</a:t>
            </a:r>
          </a:p>
          <a:p>
            <a:endParaRPr lang="en-US" sz="2800" dirty="0"/>
          </a:p>
          <a:p>
            <a:r>
              <a:rPr lang="en-US" sz="2800" dirty="0"/>
              <a:t>Pituitary magnetic resonance imaging was normal. The patient, who received the diagnosis of IAD and hypothyroidism, was treated with hydrocortisone and L- thyroxine.</a:t>
            </a:r>
          </a:p>
        </p:txBody>
      </p:sp>
    </p:spTree>
    <p:extLst>
      <p:ext uri="{BB962C8B-B14F-4D97-AF65-F5344CB8AC3E}">
        <p14:creationId xmlns:p14="http://schemas.microsoft.com/office/powerpoint/2010/main" val="3732116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0708" y="0"/>
            <a:ext cx="10999309" cy="6001643"/>
          </a:xfrm>
          <a:prstGeom prst="rect">
            <a:avLst/>
          </a:prstGeom>
        </p:spPr>
        <p:txBody>
          <a:bodyPr wrap="square">
            <a:spAutoFit/>
          </a:bodyPr>
          <a:lstStyle/>
          <a:p>
            <a:r>
              <a:rPr lang="en-US" sz="3200" b="1" dirty="0">
                <a:solidFill>
                  <a:srgbClr val="FF0000"/>
                </a:solidFill>
              </a:rPr>
              <a:t>Discussion</a:t>
            </a:r>
          </a:p>
          <a:p>
            <a:r>
              <a:rPr lang="en-US" sz="3200" dirty="0" smtClean="0"/>
              <a:t>IAD </a:t>
            </a:r>
            <a:r>
              <a:rPr lang="en-US" sz="3200" dirty="0"/>
              <a:t>accounts for only a small part of secondary adrenal insufficiency.</a:t>
            </a:r>
          </a:p>
          <a:p>
            <a:endParaRPr lang="en-US" sz="3200" dirty="0"/>
          </a:p>
          <a:p>
            <a:r>
              <a:rPr lang="en-US" sz="3200" dirty="0"/>
              <a:t>The etiology of IAD is still unknown but an autoimmune mechanism was accused of in some cases. </a:t>
            </a:r>
            <a:r>
              <a:rPr lang="en-US" sz="3200" dirty="0" smtClean="0">
                <a:solidFill>
                  <a:srgbClr val="FF0000"/>
                </a:solidFill>
              </a:rPr>
              <a:t>The </a:t>
            </a:r>
            <a:r>
              <a:rPr lang="en-US" sz="3200" dirty="0">
                <a:solidFill>
                  <a:srgbClr val="FF0000"/>
                </a:solidFill>
              </a:rPr>
              <a:t>authors reported the possibility of the presence of an autoimmune process in IAD due to the high incidence of autoimmune </a:t>
            </a:r>
            <a:r>
              <a:rPr lang="en-US" sz="3200" dirty="0"/>
              <a:t>disorders in patients with secondary adrenal failure </a:t>
            </a:r>
            <a:r>
              <a:rPr lang="en-US" sz="3200" dirty="0" smtClean="0"/>
              <a:t>. </a:t>
            </a:r>
            <a:r>
              <a:rPr lang="en-US" sz="3200" dirty="0">
                <a:solidFill>
                  <a:srgbClr val="FF0000"/>
                </a:solidFill>
              </a:rPr>
              <a:t>However, in this large series, which reported a high prevalence of autoimmune diseases in patient with IAD, </a:t>
            </a:r>
            <a:r>
              <a:rPr lang="en-US" sz="3200" dirty="0">
                <a:solidFill>
                  <a:srgbClr val="0070C0"/>
                </a:solidFill>
              </a:rPr>
              <a:t>any specific antibodies </a:t>
            </a:r>
            <a:r>
              <a:rPr lang="en-US" sz="3200" dirty="0" smtClean="0">
                <a:solidFill>
                  <a:srgbClr val="0070C0"/>
                </a:solidFill>
              </a:rPr>
              <a:t> </a:t>
            </a:r>
            <a:r>
              <a:rPr lang="en-US" sz="3200" dirty="0">
                <a:solidFill>
                  <a:srgbClr val="0070C0"/>
                </a:solidFill>
              </a:rPr>
              <a:t>loss of ACTH function were not detected </a:t>
            </a:r>
            <a:r>
              <a:rPr lang="en-US" sz="3200" dirty="0" smtClean="0"/>
              <a:t>. </a:t>
            </a:r>
            <a:endParaRPr lang="en-US" sz="3200" dirty="0"/>
          </a:p>
        </p:txBody>
      </p:sp>
    </p:spTree>
    <p:extLst>
      <p:ext uri="{BB962C8B-B14F-4D97-AF65-F5344CB8AC3E}">
        <p14:creationId xmlns:p14="http://schemas.microsoft.com/office/powerpoint/2010/main" val="19471983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6912" y="2967335"/>
            <a:ext cx="4838184" cy="1569660"/>
          </a:xfrm>
          <a:prstGeom prst="rect">
            <a:avLst/>
          </a:prstGeom>
          <a:noFill/>
        </p:spPr>
        <p:txBody>
          <a:bodyPr wrap="none" lIns="91440" tIns="45720" rIns="91440" bIns="45720">
            <a:spAutoFit/>
          </a:bodyPr>
          <a:lstStyle/>
          <a:p>
            <a:pPr algn="ctr"/>
            <a:r>
              <a:rPr lang="en-US" sz="96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THE END</a:t>
            </a:r>
            <a:endParaRPr lang="en-US" sz="9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583931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94" y="0"/>
            <a:ext cx="10384971" cy="6858000"/>
          </a:xfrm>
          <a:prstGeom prst="rect">
            <a:avLst/>
          </a:prstGeom>
        </p:spPr>
      </p:pic>
      <p:sp>
        <p:nvSpPr>
          <p:cNvPr id="3" name="Rectangle 2"/>
          <p:cNvSpPr/>
          <p:nvPr/>
        </p:nvSpPr>
        <p:spPr>
          <a:xfrm>
            <a:off x="1515291" y="6335486"/>
            <a:ext cx="2468880" cy="3526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793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887" y="257175"/>
            <a:ext cx="9420225" cy="6343650"/>
          </a:xfrm>
          <a:prstGeom prst="rect">
            <a:avLst/>
          </a:prstGeom>
        </p:spPr>
      </p:pic>
      <p:sp>
        <p:nvSpPr>
          <p:cNvPr id="4" name="Rectangle 3"/>
          <p:cNvSpPr/>
          <p:nvPr/>
        </p:nvSpPr>
        <p:spPr>
          <a:xfrm>
            <a:off x="3631474" y="5969726"/>
            <a:ext cx="7053943" cy="631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87105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2969</TotalTime>
  <Words>3395</Words>
  <Application>Microsoft Office PowerPoint</Application>
  <PresentationFormat>Custom</PresentationFormat>
  <Paragraphs>129</Paragraphs>
  <Slides>77</Slides>
  <Notes>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Art</cp:lastModifiedBy>
  <cp:revision>215</cp:revision>
  <dcterms:created xsi:type="dcterms:W3CDTF">2019-06-09T13:18:46Z</dcterms:created>
  <dcterms:modified xsi:type="dcterms:W3CDTF">2019-07-06T12:57:39Z</dcterms:modified>
</cp:coreProperties>
</file>