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64" r:id="rId8"/>
    <p:sldId id="25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3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3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7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007C-496C-4824-B8BF-112E403D7D4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9534-F841-4268-BC32-5620C0B8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 gonadotropic </a:t>
            </a:r>
            <a:r>
              <a:rPr lang="en-US" dirty="0" err="1" smtClean="0"/>
              <a:t>Hypogonadism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99" y="762000"/>
            <a:ext cx="869891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48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Secondary </a:t>
            </a:r>
            <a:r>
              <a:rPr lang="en-US" dirty="0" err="1"/>
              <a:t>hypogonadism</a:t>
            </a:r>
            <a:r>
              <a:rPr lang="en-US" dirty="0"/>
              <a:t> is usually associated with similar decreases in sperm and testosterone production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Secondary </a:t>
            </a:r>
            <a:r>
              <a:rPr lang="en-US" dirty="0" err="1"/>
              <a:t>hypogonadism</a:t>
            </a:r>
            <a:r>
              <a:rPr lang="en-US" dirty="0"/>
              <a:t> is less likely to be associated with </a:t>
            </a:r>
            <a:r>
              <a:rPr lang="en-US" dirty="0" err="1" smtClean="0"/>
              <a:t>gynecomastia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3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327726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140245"/>
            <a:ext cx="2238375" cy="31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28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3552694" cy="635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140245"/>
            <a:ext cx="2238375" cy="31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45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CONGENITAL ABNORMALITIES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Sexual differentiation in all of these disorders is normal male .</a:t>
            </a:r>
          </a:p>
          <a:p>
            <a:r>
              <a:rPr lang="en-US" dirty="0" smtClean="0"/>
              <a:t>Phallic development during the third trimester is subnormal .</a:t>
            </a:r>
          </a:p>
          <a:p>
            <a:r>
              <a:rPr lang="en-US" dirty="0" smtClean="0"/>
              <a:t>Childhood growth is normal if gonadotropin deficiency is an isolated event .</a:t>
            </a:r>
          </a:p>
          <a:p>
            <a:r>
              <a:rPr lang="en-US" dirty="0" smtClean="0"/>
              <a:t>Pubertal development is incomplete or even absent, depending upon the degree of gonadotropin deficiency.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9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Eunuchoid</a:t>
            </a:r>
            <a:r>
              <a:rPr lang="en-US" dirty="0" smtClean="0"/>
              <a:t> proportions result when epiphyseal closure is delayed because of subnormal serum testosterone and its conversion to estradiol. An exception is if growth hormone is also subnormal .</a:t>
            </a:r>
          </a:p>
          <a:p>
            <a:r>
              <a:rPr lang="en-US" dirty="0" smtClean="0"/>
              <a:t>Midline defects </a:t>
            </a:r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cleft </a:t>
            </a:r>
            <a:r>
              <a:rPr lang="en-US" dirty="0" smtClean="0"/>
              <a:t>lip/palate) , unilateral </a:t>
            </a:r>
            <a:r>
              <a:rPr lang="en-US" dirty="0"/>
              <a:t>renal </a:t>
            </a:r>
            <a:r>
              <a:rPr lang="en-US" dirty="0" smtClean="0"/>
              <a:t>agenesis ,</a:t>
            </a:r>
            <a:r>
              <a:rPr lang="en-US" dirty="0" err="1" smtClean="0"/>
              <a:t>uni</a:t>
            </a:r>
            <a:r>
              <a:rPr lang="en-US" dirty="0" smtClean="0"/>
              <a:t> or bilateral cryptorchidism ,</a:t>
            </a:r>
            <a:r>
              <a:rPr lang="en-US" dirty="0"/>
              <a:t> </a:t>
            </a:r>
            <a:r>
              <a:rPr lang="en-US" dirty="0" err="1" smtClean="0"/>
              <a:t>syndactyl</a:t>
            </a:r>
            <a:r>
              <a:rPr lang="en-US" dirty="0" smtClean="0"/>
              <a:t> </a:t>
            </a:r>
            <a:r>
              <a:rPr lang="en-US" dirty="0"/>
              <a:t>or other skeletal </a:t>
            </a:r>
            <a:r>
              <a:rPr lang="en-US" dirty="0" smtClean="0"/>
              <a:t>abnormalities </a:t>
            </a:r>
            <a:r>
              <a:rPr lang="en-US" dirty="0" err="1"/>
              <a:t>h</a:t>
            </a:r>
            <a:r>
              <a:rPr lang="en-US" dirty="0" err="1" smtClean="0"/>
              <a:t>yposmia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anosmia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5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develop secondary sex characteristics</a:t>
            </a:r>
          </a:p>
          <a:p>
            <a:r>
              <a:rPr lang="en-US" dirty="0"/>
              <a:t>To build and sustain normal bone and muscle mass</a:t>
            </a:r>
          </a:p>
          <a:p>
            <a:r>
              <a:rPr lang="en-US" dirty="0"/>
              <a:t>To restore fertility</a:t>
            </a:r>
          </a:p>
        </p:txBody>
      </p:sp>
    </p:spTree>
    <p:extLst>
      <p:ext uri="{BB962C8B-B14F-4D97-AF65-F5344CB8AC3E}">
        <p14:creationId xmlns:p14="http://schemas.microsoft.com/office/powerpoint/2010/main" val="140770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6356"/>
            <a:ext cx="6553200" cy="680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7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29600" cy="3625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89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152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Hypo gonadotropic Hypogonadism</vt:lpstr>
      <vt:lpstr>PowerPoint Presentation</vt:lpstr>
      <vt:lpstr>PowerPoint Presentation</vt:lpstr>
      <vt:lpstr>PowerPoint Presentation</vt:lpstr>
      <vt:lpstr>CONGENITAL ABNORMALITIES</vt:lpstr>
      <vt:lpstr>PowerPoint Presentation</vt:lpstr>
      <vt:lpstr>TREATMENT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25 DVDs</dc:creator>
  <cp:lastModifiedBy>MRT Pack 25 DVDs</cp:lastModifiedBy>
  <cp:revision>14</cp:revision>
  <dcterms:created xsi:type="dcterms:W3CDTF">2016-05-08T19:15:22Z</dcterms:created>
  <dcterms:modified xsi:type="dcterms:W3CDTF">2016-05-08T21:57:46Z</dcterms:modified>
</cp:coreProperties>
</file>