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  <p:sldMasterId id="2147483800" r:id="rId2"/>
    <p:sldMasterId id="2147483814" r:id="rId3"/>
  </p:sldMasterIdLst>
  <p:notesMasterIdLst>
    <p:notesMasterId r:id="rId41"/>
  </p:notesMasterIdLst>
  <p:sldIdLst>
    <p:sldId id="351" r:id="rId4"/>
    <p:sldId id="256" r:id="rId5"/>
    <p:sldId id="257" r:id="rId6"/>
    <p:sldId id="337" r:id="rId7"/>
    <p:sldId id="258" r:id="rId8"/>
    <p:sldId id="352" r:id="rId9"/>
    <p:sldId id="263" r:id="rId10"/>
    <p:sldId id="318" r:id="rId11"/>
    <p:sldId id="265" r:id="rId12"/>
    <p:sldId id="268" r:id="rId13"/>
    <p:sldId id="324" r:id="rId14"/>
    <p:sldId id="269" r:id="rId15"/>
    <p:sldId id="270" r:id="rId16"/>
    <p:sldId id="335" r:id="rId17"/>
    <p:sldId id="353" r:id="rId18"/>
    <p:sldId id="271" r:id="rId19"/>
    <p:sldId id="276" r:id="rId20"/>
    <p:sldId id="316" r:id="rId21"/>
    <p:sldId id="336" r:id="rId22"/>
    <p:sldId id="342" r:id="rId23"/>
    <p:sldId id="344" r:id="rId24"/>
    <p:sldId id="343" r:id="rId25"/>
    <p:sldId id="319" r:id="rId26"/>
    <p:sldId id="320" r:id="rId27"/>
    <p:sldId id="299" r:id="rId28"/>
    <p:sldId id="321" r:id="rId29"/>
    <p:sldId id="303" r:id="rId30"/>
    <p:sldId id="304" r:id="rId31"/>
    <p:sldId id="308" r:id="rId32"/>
    <p:sldId id="310" r:id="rId33"/>
    <p:sldId id="322" r:id="rId34"/>
    <p:sldId id="311" r:id="rId35"/>
    <p:sldId id="312" r:id="rId36"/>
    <p:sldId id="313" r:id="rId37"/>
    <p:sldId id="314" r:id="rId38"/>
    <p:sldId id="325" r:id="rId39"/>
    <p:sldId id="33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5F0"/>
    <a:srgbClr val="DAA600"/>
    <a:srgbClr val="D2A000"/>
    <a:srgbClr val="588824"/>
    <a:srgbClr val="F3BBBB"/>
    <a:srgbClr val="F5CBEC"/>
    <a:srgbClr val="E993D7"/>
    <a:srgbClr val="E06EE3"/>
    <a:srgbClr val="EE9C9C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3" autoAdjust="0"/>
    <p:restoredTop sz="88632" autoAdjust="0"/>
  </p:normalViewPr>
  <p:slideViewPr>
    <p:cSldViewPr>
      <p:cViewPr varScale="1">
        <p:scale>
          <a:sx n="65" d="100"/>
          <a:sy n="65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3266185476815399E-2"/>
          <c:y val="9.4127763961098412E-2"/>
          <c:w val="0.78652668416447946"/>
          <c:h val="0.66225022831951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Sheet1!$A$6</c:f>
              <c:strCache>
                <c:ptCount val="1"/>
                <c:pt idx="0">
                  <c:v>GSO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417215705179706E-2"/>
                  <c:y val="-2.8195999992784184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CRP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362767154105861E-2"/>
                  <c:y val="-9.0660108826525934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TNF-</a:t>
                    </a:r>
                    <a:r>
                      <a:rPr lang="el-GR" sz="2400" dirty="0">
                        <a:latin typeface="Times New Roman"/>
                        <a:cs typeface="Times New Roman"/>
                      </a:rPr>
                      <a:t>α</a:t>
                    </a:r>
                    <a:endParaRPr lang="en-US" sz="24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Sheet1!$B$5:$C$5</c:f>
              <c:strCache>
                <c:ptCount val="2"/>
                <c:pt idx="0">
                  <c:v>crp</c:v>
                </c:pt>
                <c:pt idx="1">
                  <c:v>tnf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-42.94</c:v>
                </c:pt>
                <c:pt idx="1">
                  <c:v>-14.06</c:v>
                </c:pt>
              </c:numCache>
            </c:numRef>
          </c:val>
        </c:ser>
        <c:ser>
          <c:idx val="1"/>
          <c:order val="1"/>
          <c:tx>
            <c:strRef>
              <c:f>Sheet1!$A$7</c:f>
              <c:strCache>
                <c:ptCount val="1"/>
                <c:pt idx="0">
                  <c:v>SFO</c:v>
                </c:pt>
              </c:strCache>
            </c:strRef>
          </c:tx>
          <c:invertIfNegative val="0"/>
          <c:dLbls>
            <c:delete val="1"/>
          </c:dLbls>
          <c:cat>
            <c:strRef>
              <c:f>Sheet1!$B$5:$C$5</c:f>
              <c:strCache>
                <c:ptCount val="2"/>
                <c:pt idx="0">
                  <c:v>crp</c:v>
                </c:pt>
                <c:pt idx="1">
                  <c:v>tnf</c:v>
                </c:pt>
              </c:strCache>
            </c:strRef>
          </c:cat>
          <c:val>
            <c:numRef>
              <c:f>Sheet1!$B$7:$C$7</c:f>
              <c:numCache>
                <c:formatCode>General</c:formatCode>
                <c:ptCount val="2"/>
                <c:pt idx="0">
                  <c:v>-5.36</c:v>
                </c:pt>
                <c:pt idx="1">
                  <c:v>-1.37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030016"/>
        <c:axId val="34942336"/>
      </c:barChart>
      <c:dateAx>
        <c:axId val="19503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crossAx val="34942336"/>
        <c:crosses val="autoZero"/>
        <c:auto val="0"/>
        <c:lblOffset val="100"/>
        <c:baseTimeUnit val="days"/>
      </c:dateAx>
      <c:valAx>
        <c:axId val="349423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 algn="ctr" rtl="1">
                  <a:defRPr lang="fa-IR" sz="18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B Lotus" pitchFamily="2" charset="-78"/>
                  </a:defRPr>
                </a:pPr>
                <a:r>
                  <a:rPr lang="fa-IR" sz="1800" b="1" i="0" u="none" strike="noStrike" kern="1200" baseline="0" dirty="0">
                    <a:solidFill>
                      <a:prstClr val="black"/>
                    </a:solidFill>
                    <a:latin typeface="+mn-lt"/>
                    <a:ea typeface="+mn-ea"/>
                    <a:cs typeface="B Lotus" pitchFamily="2" charset="-78"/>
                  </a:rPr>
                  <a:t>درصد تغییرات(%)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5030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7812620297462818"/>
          <c:y val="0.80307110557210615"/>
          <c:w val="0.24131824146981629"/>
          <c:h val="0.16743438320209975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85255662486638"/>
          <c:y val="9.8523067851094076E-2"/>
          <c:w val="0.71948512685914257"/>
          <c:h val="0.84180431804120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GSO</c:v>
                </c:pt>
              </c:strCache>
            </c:strRef>
          </c:tx>
          <c:spPr>
            <a:solidFill>
              <a:srgbClr val="FF5353"/>
            </a:soli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3"/>
                <c:pt idx="0">
                  <c:v>2.91</c:v>
                </c:pt>
                <c:pt idx="1">
                  <c:v>7.7</c:v>
                </c:pt>
                <c:pt idx="2">
                  <c:v>6.73</c:v>
                </c:pt>
              </c:numLit>
            </c:plus>
            <c:minus>
              <c:numLit>
                <c:formatCode>General</c:formatCode>
                <c:ptCount val="3"/>
                <c:pt idx="0">
                  <c:v>2.91</c:v>
                </c:pt>
                <c:pt idx="1">
                  <c:v>7.7</c:v>
                </c:pt>
                <c:pt idx="2">
                  <c:v>6.73</c:v>
                </c:pt>
              </c:numLit>
            </c:minus>
          </c:errBars>
          <c:cat>
            <c:strRef>
              <c:f>Sheet1!$B$1:$D$1</c:f>
              <c:strCache>
                <c:ptCount val="3"/>
                <c:pt idx="0">
                  <c:v>FBS</c:v>
                </c:pt>
                <c:pt idx="1">
                  <c:v>Insulin</c:v>
                </c:pt>
                <c:pt idx="2">
                  <c:v>HOMA-IR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-4.63</c:v>
                </c:pt>
                <c:pt idx="1">
                  <c:v>-15.592000000000001</c:v>
                </c:pt>
                <c:pt idx="2">
                  <c:v>-11.52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SFO</c:v>
                </c:pt>
              </c:strCache>
            </c:strRef>
          </c:tx>
          <c:spPr>
            <a:solidFill>
              <a:srgbClr val="EE9C9C"/>
            </a:solidFill>
          </c:spPr>
          <c:invertIfNegative val="0"/>
          <c:errBars>
            <c:errBarType val="both"/>
            <c:errValType val="cust"/>
            <c:noEndCap val="0"/>
            <c:plus>
              <c:numLit>
                <c:formatCode>General</c:formatCode>
                <c:ptCount val="4"/>
                <c:pt idx="0">
                  <c:v>1.83</c:v>
                </c:pt>
                <c:pt idx="1">
                  <c:v>5.42</c:v>
                </c:pt>
                <c:pt idx="2">
                  <c:v>5</c:v>
                </c:pt>
                <c:pt idx="3">
                  <c:v>63</c:v>
                </c:pt>
              </c:numLit>
            </c:plus>
            <c:minus>
              <c:numLit>
                <c:formatCode>General</c:formatCode>
                <c:ptCount val="3"/>
                <c:pt idx="0">
                  <c:v>1.83</c:v>
                </c:pt>
                <c:pt idx="1">
                  <c:v>5.42</c:v>
                </c:pt>
                <c:pt idx="2">
                  <c:v>5.63</c:v>
                </c:pt>
              </c:numLit>
            </c:minus>
          </c:errBars>
          <c:cat>
            <c:strRef>
              <c:f>Sheet1!$B$1:$D$1</c:f>
              <c:strCache>
                <c:ptCount val="3"/>
                <c:pt idx="0">
                  <c:v>FBS</c:v>
                </c:pt>
                <c:pt idx="1">
                  <c:v>Insulin</c:v>
                </c:pt>
                <c:pt idx="2">
                  <c:v>HOMA-IR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-2.27</c:v>
                </c:pt>
                <c:pt idx="1">
                  <c:v>-9.67</c:v>
                </c:pt>
                <c:pt idx="2">
                  <c:v>-7.52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976000"/>
        <c:axId val="194327040"/>
      </c:barChart>
      <c:catAx>
        <c:axId val="86976000"/>
        <c:scaling>
          <c:orientation val="minMax"/>
        </c:scaling>
        <c:delete val="0"/>
        <c:axPos val="b"/>
        <c:majorTickMark val="none"/>
        <c:minorTickMark val="none"/>
        <c:tickLblPos val="none"/>
        <c:crossAx val="194327040"/>
        <c:crosses val="autoZero"/>
        <c:auto val="1"/>
        <c:lblAlgn val="ctr"/>
        <c:lblOffset val="100"/>
        <c:noMultiLvlLbl val="0"/>
      </c:catAx>
      <c:valAx>
        <c:axId val="194327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a-IR"/>
                  <a:t>درصد تغییرات (%)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976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804085253232227"/>
          <c:y val="0.89787215308170587"/>
          <c:w val="0.31405791289977647"/>
          <c:h val="0.102127846918294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76F2F-4D36-4A8A-BBE9-BE0577261D03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8980F96-1EED-4A56-A828-4A8BBD22BBD9}">
      <dgm:prSet phldrT="[Text]" custT="1"/>
      <dgm:spPr/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Lotus" pitchFamily="2" charset="-78"/>
            </a:rPr>
            <a:t>مردان</a:t>
          </a:r>
          <a:endParaRPr lang="en-US" sz="2800" b="1" dirty="0">
            <a:solidFill>
              <a:schemeClr val="tx1"/>
            </a:solidFill>
            <a:cs typeface="B Lotus" pitchFamily="2" charset="-78"/>
          </a:endParaRPr>
        </a:p>
      </dgm:t>
    </dgm:pt>
    <dgm:pt modelId="{FA83027C-043F-4813-8E9F-B6D8781D7A34}" type="parTrans" cxnId="{706FF594-3B26-4598-9108-532BF87F0583}">
      <dgm:prSet/>
      <dgm:spPr/>
      <dgm:t>
        <a:bodyPr/>
        <a:lstStyle/>
        <a:p>
          <a:endParaRPr lang="en-US"/>
        </a:p>
      </dgm:t>
    </dgm:pt>
    <dgm:pt modelId="{D5A4D732-2A10-4ED0-8771-F37F79215450}" type="sibTrans" cxnId="{706FF594-3B26-4598-9108-532BF87F0583}">
      <dgm:prSet/>
      <dgm:spPr/>
      <dgm:t>
        <a:bodyPr/>
        <a:lstStyle/>
        <a:p>
          <a:endParaRPr lang="en-US"/>
        </a:p>
      </dgm:t>
    </dgm:pt>
    <dgm:pt modelId="{54DFEA4D-2275-4F23-A21D-7687658F6EE9}">
      <dgm:prSet phldrT="[Text]" custT="1"/>
      <dgm:spPr/>
      <dgm:t>
        <a:bodyPr/>
        <a:lstStyle/>
        <a:p>
          <a:r>
            <a:rPr lang="fa-IR" sz="2400" dirty="0" smtClean="0">
              <a:cs typeface="B Lotus" pitchFamily="2" charset="-78"/>
            </a:rPr>
            <a:t>25%</a:t>
          </a:r>
          <a:endParaRPr lang="en-US" sz="2400" dirty="0">
            <a:cs typeface="B Lotus" pitchFamily="2" charset="-78"/>
          </a:endParaRPr>
        </a:p>
      </dgm:t>
    </dgm:pt>
    <dgm:pt modelId="{CD7A3CB2-5817-459A-B456-EE21D293F461}" type="parTrans" cxnId="{4997836E-1807-491E-8E9B-C6C7215BE668}">
      <dgm:prSet/>
      <dgm:spPr/>
      <dgm:t>
        <a:bodyPr/>
        <a:lstStyle/>
        <a:p>
          <a:endParaRPr lang="en-US"/>
        </a:p>
      </dgm:t>
    </dgm:pt>
    <dgm:pt modelId="{645FFA08-210C-4CDC-81AE-A96D9B6E3380}" type="sibTrans" cxnId="{4997836E-1807-491E-8E9B-C6C7215BE668}">
      <dgm:prSet/>
      <dgm:spPr/>
      <dgm:t>
        <a:bodyPr/>
        <a:lstStyle/>
        <a:p>
          <a:endParaRPr lang="en-US"/>
        </a:p>
      </dgm:t>
    </dgm:pt>
    <dgm:pt modelId="{94C244F4-D483-460F-8CB2-CC40CCBE992A}">
      <dgm:prSet phldrT="[Text]" custT="1"/>
      <dgm:spPr>
        <a:ln>
          <a:solidFill>
            <a:srgbClr val="D2A000"/>
          </a:solidFill>
        </a:ln>
      </dgm:spPr>
      <dgm:t>
        <a:bodyPr/>
        <a:lstStyle/>
        <a:p>
          <a:r>
            <a:rPr lang="fa-IR" sz="2800" b="1" dirty="0" smtClean="0">
              <a:solidFill>
                <a:schemeClr val="tx1"/>
              </a:solidFill>
              <a:cs typeface="B Lotus" pitchFamily="2" charset="-78"/>
            </a:rPr>
            <a:t>زنان</a:t>
          </a:r>
          <a:endParaRPr lang="en-US" sz="2800" b="1" dirty="0">
            <a:solidFill>
              <a:schemeClr val="tx1"/>
            </a:solidFill>
            <a:cs typeface="B Lotus" pitchFamily="2" charset="-78"/>
          </a:endParaRPr>
        </a:p>
      </dgm:t>
    </dgm:pt>
    <dgm:pt modelId="{B9926E04-4777-473F-9D16-35455F0E06CF}" type="parTrans" cxnId="{DFA8798F-359A-4D7D-8C36-63BE6E108274}">
      <dgm:prSet/>
      <dgm:spPr/>
      <dgm:t>
        <a:bodyPr/>
        <a:lstStyle/>
        <a:p>
          <a:endParaRPr lang="en-US"/>
        </a:p>
      </dgm:t>
    </dgm:pt>
    <dgm:pt modelId="{FDD7E037-AADF-410E-AD3E-70E6B715503C}" type="sibTrans" cxnId="{DFA8798F-359A-4D7D-8C36-63BE6E108274}">
      <dgm:prSet/>
      <dgm:spPr/>
      <dgm:t>
        <a:bodyPr/>
        <a:lstStyle/>
        <a:p>
          <a:endParaRPr lang="en-US"/>
        </a:p>
      </dgm:t>
    </dgm:pt>
    <dgm:pt modelId="{16E60821-1BA5-48FA-BAF6-E54D60FEC9D6}">
      <dgm:prSet phldrT="[Text]" custT="1"/>
      <dgm:spPr/>
      <dgm:t>
        <a:bodyPr/>
        <a:lstStyle/>
        <a:p>
          <a:r>
            <a:rPr lang="fa-IR" sz="2400" dirty="0" smtClean="0">
              <a:cs typeface="B Lotus" pitchFamily="2" charset="-78"/>
            </a:rPr>
            <a:t>35%</a:t>
          </a:r>
          <a:endParaRPr lang="en-US" sz="2400" dirty="0">
            <a:cs typeface="B Lotus" pitchFamily="2" charset="-78"/>
          </a:endParaRPr>
        </a:p>
      </dgm:t>
    </dgm:pt>
    <dgm:pt modelId="{C2755740-51C9-4F06-8C04-2A96E8423709}" type="parTrans" cxnId="{AE6E075C-2967-440D-B97A-3E9A01710032}">
      <dgm:prSet/>
      <dgm:spPr/>
      <dgm:t>
        <a:bodyPr/>
        <a:lstStyle/>
        <a:p>
          <a:endParaRPr lang="en-US"/>
        </a:p>
      </dgm:t>
    </dgm:pt>
    <dgm:pt modelId="{60ED88CD-6774-42BD-B7D6-D4B11098E5E6}" type="sibTrans" cxnId="{AE6E075C-2967-440D-B97A-3E9A01710032}">
      <dgm:prSet/>
      <dgm:spPr/>
      <dgm:t>
        <a:bodyPr/>
        <a:lstStyle/>
        <a:p>
          <a:endParaRPr lang="en-US"/>
        </a:p>
      </dgm:t>
    </dgm:pt>
    <dgm:pt modelId="{D0D34F01-6FD7-48E5-819D-6FA1B4C5F233}" type="pres">
      <dgm:prSet presAssocID="{07576F2F-4D36-4A8A-BBE9-BE0577261D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5BD3915-27E1-4FA0-B1F1-7E29711D6C48}" type="pres">
      <dgm:prSet presAssocID="{A8980F96-1EED-4A56-A828-4A8BBD22BBD9}" presName="root" presStyleCnt="0"/>
      <dgm:spPr/>
    </dgm:pt>
    <dgm:pt modelId="{D81A9E8C-E543-4114-BAA8-65B44ED40D26}" type="pres">
      <dgm:prSet presAssocID="{A8980F96-1EED-4A56-A828-4A8BBD22BBD9}" presName="rootComposite" presStyleCnt="0"/>
      <dgm:spPr/>
    </dgm:pt>
    <dgm:pt modelId="{0593A6FD-2882-4383-946D-4D12139C9637}" type="pres">
      <dgm:prSet presAssocID="{A8980F96-1EED-4A56-A828-4A8BBD22BBD9}" presName="rootText" presStyleLbl="node1" presStyleIdx="0" presStyleCnt="2"/>
      <dgm:spPr/>
      <dgm:t>
        <a:bodyPr/>
        <a:lstStyle/>
        <a:p>
          <a:endParaRPr lang="en-US"/>
        </a:p>
      </dgm:t>
    </dgm:pt>
    <dgm:pt modelId="{535F6D59-B2B2-4F66-B021-8074A7AD9575}" type="pres">
      <dgm:prSet presAssocID="{A8980F96-1EED-4A56-A828-4A8BBD22BBD9}" presName="rootConnector" presStyleLbl="node1" presStyleIdx="0" presStyleCnt="2"/>
      <dgm:spPr/>
      <dgm:t>
        <a:bodyPr/>
        <a:lstStyle/>
        <a:p>
          <a:endParaRPr lang="en-US"/>
        </a:p>
      </dgm:t>
    </dgm:pt>
    <dgm:pt modelId="{4362862B-F50E-483E-BBEC-7197C0871F03}" type="pres">
      <dgm:prSet presAssocID="{A8980F96-1EED-4A56-A828-4A8BBD22BBD9}" presName="childShape" presStyleCnt="0"/>
      <dgm:spPr/>
    </dgm:pt>
    <dgm:pt modelId="{7756F0E5-37E4-47B9-9DE8-3B9B0D9AD295}" type="pres">
      <dgm:prSet presAssocID="{CD7A3CB2-5817-459A-B456-EE21D293F461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88B9D2F-1883-4DC5-957C-54E2C74F1280}" type="pres">
      <dgm:prSet presAssocID="{54DFEA4D-2275-4F23-A21D-7687658F6EE9}" presName="childTex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A1239-3093-462D-A101-47BA5424E0EF}" type="pres">
      <dgm:prSet presAssocID="{94C244F4-D483-460F-8CB2-CC40CCBE992A}" presName="root" presStyleCnt="0"/>
      <dgm:spPr/>
    </dgm:pt>
    <dgm:pt modelId="{D63C62DA-A262-4D48-A47F-0F06C79248E3}" type="pres">
      <dgm:prSet presAssocID="{94C244F4-D483-460F-8CB2-CC40CCBE992A}" presName="rootComposite" presStyleCnt="0"/>
      <dgm:spPr/>
    </dgm:pt>
    <dgm:pt modelId="{3A06FF4D-0F99-4C69-A081-DAF3D93CC959}" type="pres">
      <dgm:prSet presAssocID="{94C244F4-D483-460F-8CB2-CC40CCBE992A}" presName="rootText" presStyleLbl="node1" presStyleIdx="1" presStyleCnt="2"/>
      <dgm:spPr/>
      <dgm:t>
        <a:bodyPr/>
        <a:lstStyle/>
        <a:p>
          <a:endParaRPr lang="en-US"/>
        </a:p>
      </dgm:t>
    </dgm:pt>
    <dgm:pt modelId="{2AC40E90-6F6D-4B25-9E53-5B4628B434A9}" type="pres">
      <dgm:prSet presAssocID="{94C244F4-D483-460F-8CB2-CC40CCBE992A}" presName="rootConnector" presStyleLbl="node1" presStyleIdx="1" presStyleCnt="2"/>
      <dgm:spPr/>
      <dgm:t>
        <a:bodyPr/>
        <a:lstStyle/>
        <a:p>
          <a:endParaRPr lang="en-US"/>
        </a:p>
      </dgm:t>
    </dgm:pt>
    <dgm:pt modelId="{D2287D47-723B-4207-A002-A182705077E5}" type="pres">
      <dgm:prSet presAssocID="{94C244F4-D483-460F-8CB2-CC40CCBE992A}" presName="childShape" presStyleCnt="0"/>
      <dgm:spPr/>
    </dgm:pt>
    <dgm:pt modelId="{5FB2940F-6B0C-4874-8DC1-7FD89C88E7C9}" type="pres">
      <dgm:prSet presAssocID="{C2755740-51C9-4F06-8C04-2A96E8423709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F7FA679-D4E8-4B05-A86E-AABDA1E8572A}" type="pres">
      <dgm:prSet presAssocID="{16E60821-1BA5-48FA-BAF6-E54D60FEC9D6}" presName="childText" presStyleLbl="bgAcc1" presStyleIdx="1" presStyleCnt="2" custLinFactNeighborX="3603" custLinFactNeighborY="-1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D8BE9-6C1F-453C-8328-6A01BF10E1BE}" type="presOf" srcId="{07576F2F-4D36-4A8A-BBE9-BE0577261D03}" destId="{D0D34F01-6FD7-48E5-819D-6FA1B4C5F233}" srcOrd="0" destOrd="0" presId="urn:microsoft.com/office/officeart/2005/8/layout/hierarchy3"/>
    <dgm:cxn modelId="{0500FE39-61D9-4679-BA3C-6564201DC36F}" type="presOf" srcId="{94C244F4-D483-460F-8CB2-CC40CCBE992A}" destId="{3A06FF4D-0F99-4C69-A081-DAF3D93CC959}" srcOrd="0" destOrd="0" presId="urn:microsoft.com/office/officeart/2005/8/layout/hierarchy3"/>
    <dgm:cxn modelId="{706FF594-3B26-4598-9108-532BF87F0583}" srcId="{07576F2F-4D36-4A8A-BBE9-BE0577261D03}" destId="{A8980F96-1EED-4A56-A828-4A8BBD22BBD9}" srcOrd="0" destOrd="0" parTransId="{FA83027C-043F-4813-8E9F-B6D8781D7A34}" sibTransId="{D5A4D732-2A10-4ED0-8771-F37F79215450}"/>
    <dgm:cxn modelId="{AE6E075C-2967-440D-B97A-3E9A01710032}" srcId="{94C244F4-D483-460F-8CB2-CC40CCBE992A}" destId="{16E60821-1BA5-48FA-BAF6-E54D60FEC9D6}" srcOrd="0" destOrd="0" parTransId="{C2755740-51C9-4F06-8C04-2A96E8423709}" sibTransId="{60ED88CD-6774-42BD-B7D6-D4B11098E5E6}"/>
    <dgm:cxn modelId="{85C62AAF-90B2-4175-9F47-8596BC0EA3F7}" type="presOf" srcId="{A8980F96-1EED-4A56-A828-4A8BBD22BBD9}" destId="{0593A6FD-2882-4383-946D-4D12139C9637}" srcOrd="0" destOrd="0" presId="urn:microsoft.com/office/officeart/2005/8/layout/hierarchy3"/>
    <dgm:cxn modelId="{533D51BF-7AAD-480C-8894-69D67B9F23FE}" type="presOf" srcId="{C2755740-51C9-4F06-8C04-2A96E8423709}" destId="{5FB2940F-6B0C-4874-8DC1-7FD89C88E7C9}" srcOrd="0" destOrd="0" presId="urn:microsoft.com/office/officeart/2005/8/layout/hierarchy3"/>
    <dgm:cxn modelId="{1F12F142-C35C-425A-93AD-D9F5F8547F89}" type="presOf" srcId="{A8980F96-1EED-4A56-A828-4A8BBD22BBD9}" destId="{535F6D59-B2B2-4F66-B021-8074A7AD9575}" srcOrd="1" destOrd="0" presId="urn:microsoft.com/office/officeart/2005/8/layout/hierarchy3"/>
    <dgm:cxn modelId="{4997836E-1807-491E-8E9B-C6C7215BE668}" srcId="{A8980F96-1EED-4A56-A828-4A8BBD22BBD9}" destId="{54DFEA4D-2275-4F23-A21D-7687658F6EE9}" srcOrd="0" destOrd="0" parTransId="{CD7A3CB2-5817-459A-B456-EE21D293F461}" sibTransId="{645FFA08-210C-4CDC-81AE-A96D9B6E3380}"/>
    <dgm:cxn modelId="{DFA8798F-359A-4D7D-8C36-63BE6E108274}" srcId="{07576F2F-4D36-4A8A-BBE9-BE0577261D03}" destId="{94C244F4-D483-460F-8CB2-CC40CCBE992A}" srcOrd="1" destOrd="0" parTransId="{B9926E04-4777-473F-9D16-35455F0E06CF}" sibTransId="{FDD7E037-AADF-410E-AD3E-70E6B715503C}"/>
    <dgm:cxn modelId="{F0123D57-CAD6-4081-B8F8-10D6E319E43F}" type="presOf" srcId="{54DFEA4D-2275-4F23-A21D-7687658F6EE9}" destId="{188B9D2F-1883-4DC5-957C-54E2C74F1280}" srcOrd="0" destOrd="0" presId="urn:microsoft.com/office/officeart/2005/8/layout/hierarchy3"/>
    <dgm:cxn modelId="{074441A7-B4BD-4341-9FA8-F58408A2F87A}" type="presOf" srcId="{16E60821-1BA5-48FA-BAF6-E54D60FEC9D6}" destId="{0F7FA679-D4E8-4B05-A86E-AABDA1E8572A}" srcOrd="0" destOrd="0" presId="urn:microsoft.com/office/officeart/2005/8/layout/hierarchy3"/>
    <dgm:cxn modelId="{F487832D-F490-4DC6-A77F-9A4F75B9E1EA}" type="presOf" srcId="{94C244F4-D483-460F-8CB2-CC40CCBE992A}" destId="{2AC40E90-6F6D-4B25-9E53-5B4628B434A9}" srcOrd="1" destOrd="0" presId="urn:microsoft.com/office/officeart/2005/8/layout/hierarchy3"/>
    <dgm:cxn modelId="{7E1BB939-C78B-40C0-93A7-A7819C7A9FFF}" type="presOf" srcId="{CD7A3CB2-5817-459A-B456-EE21D293F461}" destId="{7756F0E5-37E4-47B9-9DE8-3B9B0D9AD295}" srcOrd="0" destOrd="0" presId="urn:microsoft.com/office/officeart/2005/8/layout/hierarchy3"/>
    <dgm:cxn modelId="{1BEF35B8-7906-407C-896C-6321AFE3D388}" type="presParOf" srcId="{D0D34F01-6FD7-48E5-819D-6FA1B4C5F233}" destId="{D5BD3915-27E1-4FA0-B1F1-7E29711D6C48}" srcOrd="0" destOrd="0" presId="urn:microsoft.com/office/officeart/2005/8/layout/hierarchy3"/>
    <dgm:cxn modelId="{87925590-AF57-42F8-9504-9F18F3054ABF}" type="presParOf" srcId="{D5BD3915-27E1-4FA0-B1F1-7E29711D6C48}" destId="{D81A9E8C-E543-4114-BAA8-65B44ED40D26}" srcOrd="0" destOrd="0" presId="urn:microsoft.com/office/officeart/2005/8/layout/hierarchy3"/>
    <dgm:cxn modelId="{6767B177-D63B-4B7E-908B-B01A6834844C}" type="presParOf" srcId="{D81A9E8C-E543-4114-BAA8-65B44ED40D26}" destId="{0593A6FD-2882-4383-946D-4D12139C9637}" srcOrd="0" destOrd="0" presId="urn:microsoft.com/office/officeart/2005/8/layout/hierarchy3"/>
    <dgm:cxn modelId="{0E97B3E9-1333-4755-8CEB-5C08D5ED885A}" type="presParOf" srcId="{D81A9E8C-E543-4114-BAA8-65B44ED40D26}" destId="{535F6D59-B2B2-4F66-B021-8074A7AD9575}" srcOrd="1" destOrd="0" presId="urn:microsoft.com/office/officeart/2005/8/layout/hierarchy3"/>
    <dgm:cxn modelId="{317D3D2A-A47C-4883-ABB1-4C9784D6B500}" type="presParOf" srcId="{D5BD3915-27E1-4FA0-B1F1-7E29711D6C48}" destId="{4362862B-F50E-483E-BBEC-7197C0871F03}" srcOrd="1" destOrd="0" presId="urn:microsoft.com/office/officeart/2005/8/layout/hierarchy3"/>
    <dgm:cxn modelId="{D9B5B4F7-F3E2-47B6-8E00-2724F3D6647F}" type="presParOf" srcId="{4362862B-F50E-483E-BBEC-7197C0871F03}" destId="{7756F0E5-37E4-47B9-9DE8-3B9B0D9AD295}" srcOrd="0" destOrd="0" presId="urn:microsoft.com/office/officeart/2005/8/layout/hierarchy3"/>
    <dgm:cxn modelId="{5779ABEA-A767-4C7A-B1C3-E5096E4651E9}" type="presParOf" srcId="{4362862B-F50E-483E-BBEC-7197C0871F03}" destId="{188B9D2F-1883-4DC5-957C-54E2C74F1280}" srcOrd="1" destOrd="0" presId="urn:microsoft.com/office/officeart/2005/8/layout/hierarchy3"/>
    <dgm:cxn modelId="{C39D5D19-FBE3-47FE-876D-ADD6C61CEF47}" type="presParOf" srcId="{D0D34F01-6FD7-48E5-819D-6FA1B4C5F233}" destId="{C52A1239-3093-462D-A101-47BA5424E0EF}" srcOrd="1" destOrd="0" presId="urn:microsoft.com/office/officeart/2005/8/layout/hierarchy3"/>
    <dgm:cxn modelId="{F316CA8C-85C8-4542-A2BA-35A4857ABEC7}" type="presParOf" srcId="{C52A1239-3093-462D-A101-47BA5424E0EF}" destId="{D63C62DA-A262-4D48-A47F-0F06C79248E3}" srcOrd="0" destOrd="0" presId="urn:microsoft.com/office/officeart/2005/8/layout/hierarchy3"/>
    <dgm:cxn modelId="{0B05A607-B54B-46A0-A979-B760729CC71B}" type="presParOf" srcId="{D63C62DA-A262-4D48-A47F-0F06C79248E3}" destId="{3A06FF4D-0F99-4C69-A081-DAF3D93CC959}" srcOrd="0" destOrd="0" presId="urn:microsoft.com/office/officeart/2005/8/layout/hierarchy3"/>
    <dgm:cxn modelId="{65BC9655-7A1A-45F2-A22C-FF4FA2433417}" type="presParOf" srcId="{D63C62DA-A262-4D48-A47F-0F06C79248E3}" destId="{2AC40E90-6F6D-4B25-9E53-5B4628B434A9}" srcOrd="1" destOrd="0" presId="urn:microsoft.com/office/officeart/2005/8/layout/hierarchy3"/>
    <dgm:cxn modelId="{97510BDF-2D40-425F-887A-51C7F8F580A3}" type="presParOf" srcId="{C52A1239-3093-462D-A101-47BA5424E0EF}" destId="{D2287D47-723B-4207-A002-A182705077E5}" srcOrd="1" destOrd="0" presId="urn:microsoft.com/office/officeart/2005/8/layout/hierarchy3"/>
    <dgm:cxn modelId="{40657269-DC5E-451F-A732-F35E96C66E18}" type="presParOf" srcId="{D2287D47-723B-4207-A002-A182705077E5}" destId="{5FB2940F-6B0C-4874-8DC1-7FD89C88E7C9}" srcOrd="0" destOrd="0" presId="urn:microsoft.com/office/officeart/2005/8/layout/hierarchy3"/>
    <dgm:cxn modelId="{FC597D12-7061-4109-8758-F3BE7E55600C}" type="presParOf" srcId="{D2287D47-723B-4207-A002-A182705077E5}" destId="{0F7FA679-D4E8-4B05-A86E-AABDA1E8572A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4A9A9-1141-4175-8B74-9EF8722AF49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10E9A-DE23-4F84-86F1-2C44F0E9BF16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5400" b="1" dirty="0" smtClean="0">
              <a:solidFill>
                <a:schemeClr val="tx1"/>
              </a:solidFill>
              <a:cs typeface="B Lotus" pitchFamily="2" charset="-78"/>
            </a:rPr>
            <a:t>چاقی</a:t>
          </a:r>
          <a:endParaRPr lang="en-US" sz="5400" b="1" dirty="0">
            <a:solidFill>
              <a:schemeClr val="tx1"/>
            </a:solidFill>
            <a:cs typeface="B Lotus" pitchFamily="2" charset="-78"/>
          </a:endParaRPr>
        </a:p>
      </dgm:t>
    </dgm:pt>
    <dgm:pt modelId="{AAC88AA3-6690-45B2-9B52-9460AC4FC063}" type="parTrans" cxnId="{2FBDD32D-7D2F-4F89-AFE0-9E885259D5BD}">
      <dgm:prSet/>
      <dgm:spPr/>
      <dgm:t>
        <a:bodyPr/>
        <a:lstStyle/>
        <a:p>
          <a:endParaRPr lang="en-US"/>
        </a:p>
      </dgm:t>
    </dgm:pt>
    <dgm:pt modelId="{CE940033-7B92-464C-B3AC-D8DFB9F09AE7}" type="sibTrans" cxnId="{2FBDD32D-7D2F-4F89-AFE0-9E885259D5BD}">
      <dgm:prSet/>
      <dgm:spPr/>
      <dgm:t>
        <a:bodyPr/>
        <a:lstStyle/>
        <a:p>
          <a:endParaRPr lang="en-US"/>
        </a:p>
      </dgm:t>
    </dgm:pt>
    <dgm:pt modelId="{21F9155D-55AF-44E4-82A2-78A7B9CECB20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5353"/>
        </a:solidFill>
      </dgm:spPr>
      <dgm:t>
        <a:bodyPr/>
        <a:lstStyle/>
        <a:p>
          <a:r>
            <a:rPr lang="fa-IR" sz="2800" b="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کاهش مصرف انرژی</a:t>
          </a:r>
          <a:endParaRPr lang="en-US" sz="2800" b="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gm:t>
    </dgm:pt>
    <dgm:pt modelId="{B01AC0A0-730D-4DDE-80A7-378F32A7DD11}" type="parTrans" cxnId="{CB419A24-E9CA-403A-8F4C-34B9FB5D8312}">
      <dgm:prSet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E11F517-20EF-4D67-854D-5D89F929DCD4}" type="sibTrans" cxnId="{CB419A24-E9CA-403A-8F4C-34B9FB5D8312}">
      <dgm:prSet/>
      <dgm:spPr/>
      <dgm:t>
        <a:bodyPr/>
        <a:lstStyle/>
        <a:p>
          <a:endParaRPr lang="en-US"/>
        </a:p>
      </dgm:t>
    </dgm:pt>
    <dgm:pt modelId="{B323AA67-621F-48C6-95CC-7CE83F5D32AC}">
      <dgm:prSet phldrT="[Text]" custT="1"/>
      <dgm:spPr>
        <a:solidFill>
          <a:srgbClr val="00B050"/>
        </a:solidFill>
      </dgm:spPr>
      <dgm:t>
        <a:bodyPr/>
        <a:lstStyle/>
        <a:p>
          <a:r>
            <a:rPr lang="fa-IR" sz="2800" b="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افزایش انرژی دریافتی</a:t>
          </a:r>
          <a:endParaRPr lang="en-US" sz="2800" b="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gm:t>
    </dgm:pt>
    <dgm:pt modelId="{BC119017-862B-4C16-80A7-76579976B5E3}" type="parTrans" cxnId="{00F4EDD2-7F52-4118-8B3A-F46C1D903173}">
      <dgm:prSet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endParaRPr lang="en-US"/>
        </a:p>
      </dgm:t>
    </dgm:pt>
    <dgm:pt modelId="{1DF59CF3-D1AD-4043-B788-68D8273967C5}" type="sibTrans" cxnId="{00F4EDD2-7F52-4118-8B3A-F46C1D903173}">
      <dgm:prSet/>
      <dgm:spPr/>
      <dgm:t>
        <a:bodyPr/>
        <a:lstStyle/>
        <a:p>
          <a:endParaRPr lang="en-US"/>
        </a:p>
      </dgm:t>
    </dgm:pt>
    <dgm:pt modelId="{2FEA4543-58EB-43A9-961D-E87CF3D852C8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5353"/>
        </a:solidFill>
      </dgm:spPr>
      <dgm:t>
        <a:bodyPr/>
        <a:lstStyle/>
        <a:p>
          <a:r>
            <a:rPr lang="fa-IR" sz="2800" b="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عوامل ژنتیکی</a:t>
          </a:r>
          <a:endParaRPr lang="en-US" sz="2800" b="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gm:t>
    </dgm:pt>
    <dgm:pt modelId="{D11983E8-0CDD-42E6-AF4F-50A96DE48064}" type="parTrans" cxnId="{F03B46FF-CEFC-45CC-97FF-211A08A85F6D}">
      <dgm:prSet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75A54D6-4353-4B12-9E5A-F40401490818}" type="sibTrans" cxnId="{F03B46FF-CEFC-45CC-97FF-211A08A85F6D}">
      <dgm:prSet/>
      <dgm:spPr/>
      <dgm:t>
        <a:bodyPr/>
        <a:lstStyle/>
        <a:p>
          <a:endParaRPr lang="en-US"/>
        </a:p>
      </dgm:t>
    </dgm:pt>
    <dgm:pt modelId="{3D872EA3-11EA-4D11-91E8-0EFDB600740A}">
      <dgm:prSet phldrT="[Text]" custRadScaleRad="109806" custRadScaleInc="265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olidFill>
          <a:srgbClr val="FF5353"/>
        </a:solidFill>
      </dgm:spPr>
      <dgm:t>
        <a:bodyPr/>
        <a:lstStyle/>
        <a:p>
          <a:endParaRPr lang="en-US"/>
        </a:p>
      </dgm:t>
    </dgm:pt>
    <dgm:pt modelId="{B9813A85-03FA-4426-B0FA-474E66DB6108}" type="parTrans" cxnId="{6B74B161-EC25-490E-BAD0-7F4C0D89CFFA}">
      <dgm:prSet custScaleX="44461" custLinFactNeighborX="-33114" custLinFactNeighborY="-1329"/>
      <dgm:spPr/>
      <dgm:t>
        <a:bodyPr/>
        <a:lstStyle/>
        <a:p>
          <a:endParaRPr lang="en-US"/>
        </a:p>
      </dgm:t>
    </dgm:pt>
    <dgm:pt modelId="{BA12F125-B17F-49CE-82CD-7422AD8B250F}" type="sibTrans" cxnId="{6B74B161-EC25-490E-BAD0-7F4C0D89CFFA}">
      <dgm:prSet/>
      <dgm:spPr/>
      <dgm:t>
        <a:bodyPr/>
        <a:lstStyle/>
        <a:p>
          <a:endParaRPr lang="en-US"/>
        </a:p>
      </dgm:t>
    </dgm:pt>
    <dgm:pt modelId="{92ECB332-A553-41A5-9C81-8F409C361F95}" type="pres">
      <dgm:prSet presAssocID="{F6F4A9A9-1141-4175-8B74-9EF8722AF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53F395-9B7D-49BF-99E2-85C9D0D35A06}" type="pres">
      <dgm:prSet presAssocID="{8FD10E9A-DE23-4F84-86F1-2C44F0E9BF16}" presName="centerShape" presStyleLbl="node0" presStyleIdx="0" presStyleCnt="1" custLinFactNeighborX="490" custLinFactNeighborY="-8661"/>
      <dgm:spPr/>
      <dgm:t>
        <a:bodyPr/>
        <a:lstStyle/>
        <a:p>
          <a:endParaRPr lang="en-US"/>
        </a:p>
      </dgm:t>
    </dgm:pt>
    <dgm:pt modelId="{D4E81B87-9961-4955-9938-B10B16BD0E86}" type="pres">
      <dgm:prSet presAssocID="{B01AC0A0-730D-4DDE-80A7-378F32A7DD11}" presName="parTrans" presStyleLbl="bgSibTrans2D1" presStyleIdx="0" presStyleCnt="3" custScaleX="43539" custLinFactNeighborX="37515" custLinFactNeighborY="-10894"/>
      <dgm:spPr/>
      <dgm:t>
        <a:bodyPr/>
        <a:lstStyle/>
        <a:p>
          <a:endParaRPr lang="en-US"/>
        </a:p>
      </dgm:t>
    </dgm:pt>
    <dgm:pt modelId="{00262389-C4AB-4356-83BE-EB432E73B0A1}" type="pres">
      <dgm:prSet presAssocID="{21F9155D-55AF-44E4-82A2-78A7B9CECB20}" presName="node" presStyleLbl="node1" presStyleIdx="0" presStyleCnt="3" custRadScaleRad="118348" custRadScaleInc="-3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72864-F1FB-4B15-9EF0-5C3F0FF8DA38}" type="pres">
      <dgm:prSet presAssocID="{BC119017-862B-4C16-80A7-76579976B5E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A4B153D-56C4-494D-9EF5-6839D711BB98}" type="pres">
      <dgm:prSet presAssocID="{B323AA67-621F-48C6-95CC-7CE83F5D32A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3296A-4DFD-44BC-BF29-CB98B757B044}" type="pres">
      <dgm:prSet presAssocID="{D11983E8-0CDD-42E6-AF4F-50A96DE48064}" presName="parTrans" presStyleLbl="bgSibTrans2D1" presStyleIdx="2" presStyleCnt="3" custScaleX="44461" custLinFactNeighborX="-33114" custLinFactNeighborY="-1329"/>
      <dgm:spPr/>
      <dgm:t>
        <a:bodyPr/>
        <a:lstStyle/>
        <a:p>
          <a:endParaRPr lang="en-US"/>
        </a:p>
      </dgm:t>
    </dgm:pt>
    <dgm:pt modelId="{BACCCE9B-C328-45B5-89DE-8CDE5FDD279F}" type="pres">
      <dgm:prSet presAssocID="{2FEA4543-58EB-43A9-961D-E87CF3D852C8}" presName="node" presStyleLbl="node1" presStyleIdx="2" presStyleCnt="3" custRadScaleRad="109806" custRadScaleInc="2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DD32D-7D2F-4F89-AFE0-9E885259D5BD}" srcId="{F6F4A9A9-1141-4175-8B74-9EF8722AF498}" destId="{8FD10E9A-DE23-4F84-86F1-2C44F0E9BF16}" srcOrd="0" destOrd="0" parTransId="{AAC88AA3-6690-45B2-9B52-9460AC4FC063}" sibTransId="{CE940033-7B92-464C-B3AC-D8DFB9F09AE7}"/>
    <dgm:cxn modelId="{9C3CADF7-E19D-4005-87C5-AA3183886FCE}" type="presOf" srcId="{B01AC0A0-730D-4DDE-80A7-378F32A7DD11}" destId="{D4E81B87-9961-4955-9938-B10B16BD0E86}" srcOrd="0" destOrd="0" presId="urn:microsoft.com/office/officeart/2005/8/layout/radial4"/>
    <dgm:cxn modelId="{E07D960C-BF08-4F9C-9B14-6544D90F6F9C}" type="presOf" srcId="{D11983E8-0CDD-42E6-AF4F-50A96DE48064}" destId="{5D83296A-4DFD-44BC-BF29-CB98B757B044}" srcOrd="0" destOrd="0" presId="urn:microsoft.com/office/officeart/2005/8/layout/radial4"/>
    <dgm:cxn modelId="{32C33AE3-8BC6-4D7C-AB68-80744A2E68E2}" type="presOf" srcId="{F6F4A9A9-1141-4175-8B74-9EF8722AF498}" destId="{92ECB332-A553-41A5-9C81-8F409C361F95}" srcOrd="0" destOrd="0" presId="urn:microsoft.com/office/officeart/2005/8/layout/radial4"/>
    <dgm:cxn modelId="{541647E7-A6F8-4435-AF46-7192F992EAA1}" type="presOf" srcId="{2FEA4543-58EB-43A9-961D-E87CF3D852C8}" destId="{BACCCE9B-C328-45B5-89DE-8CDE5FDD279F}" srcOrd="0" destOrd="0" presId="urn:microsoft.com/office/officeart/2005/8/layout/radial4"/>
    <dgm:cxn modelId="{F03B46FF-CEFC-45CC-97FF-211A08A85F6D}" srcId="{8FD10E9A-DE23-4F84-86F1-2C44F0E9BF16}" destId="{2FEA4543-58EB-43A9-961D-E87CF3D852C8}" srcOrd="2" destOrd="0" parTransId="{D11983E8-0CDD-42E6-AF4F-50A96DE48064}" sibTransId="{E75A54D6-4353-4B12-9E5A-F40401490818}"/>
    <dgm:cxn modelId="{00F4EDD2-7F52-4118-8B3A-F46C1D903173}" srcId="{8FD10E9A-DE23-4F84-86F1-2C44F0E9BF16}" destId="{B323AA67-621F-48C6-95CC-7CE83F5D32AC}" srcOrd="1" destOrd="0" parTransId="{BC119017-862B-4C16-80A7-76579976B5E3}" sibTransId="{1DF59CF3-D1AD-4043-B788-68D8273967C5}"/>
    <dgm:cxn modelId="{059B0611-865E-4345-AE7B-20F4CE4033D5}" type="presOf" srcId="{BC119017-862B-4C16-80A7-76579976B5E3}" destId="{35572864-F1FB-4B15-9EF0-5C3F0FF8DA38}" srcOrd="0" destOrd="0" presId="urn:microsoft.com/office/officeart/2005/8/layout/radial4"/>
    <dgm:cxn modelId="{35118B67-E040-48CB-B94E-49700DE62A8A}" type="presOf" srcId="{B323AA67-621F-48C6-95CC-7CE83F5D32AC}" destId="{8A4B153D-56C4-494D-9EF5-6839D711BB98}" srcOrd="0" destOrd="0" presId="urn:microsoft.com/office/officeart/2005/8/layout/radial4"/>
    <dgm:cxn modelId="{FEB579F9-B47D-4D9A-AE12-AE2E3D177490}" type="presOf" srcId="{8FD10E9A-DE23-4F84-86F1-2C44F0E9BF16}" destId="{7853F395-9B7D-49BF-99E2-85C9D0D35A06}" srcOrd="0" destOrd="0" presId="urn:microsoft.com/office/officeart/2005/8/layout/radial4"/>
    <dgm:cxn modelId="{09D07DAD-77B3-4DA0-ACB6-0E67FE061ABA}" type="presOf" srcId="{21F9155D-55AF-44E4-82A2-78A7B9CECB20}" destId="{00262389-C4AB-4356-83BE-EB432E73B0A1}" srcOrd="0" destOrd="0" presId="urn:microsoft.com/office/officeart/2005/8/layout/radial4"/>
    <dgm:cxn modelId="{6B74B161-EC25-490E-BAD0-7F4C0D89CFFA}" srcId="{F6F4A9A9-1141-4175-8B74-9EF8722AF498}" destId="{3D872EA3-11EA-4D11-91E8-0EFDB600740A}" srcOrd="1" destOrd="0" parTransId="{B9813A85-03FA-4426-B0FA-474E66DB6108}" sibTransId="{BA12F125-B17F-49CE-82CD-7422AD8B250F}"/>
    <dgm:cxn modelId="{CB419A24-E9CA-403A-8F4C-34B9FB5D8312}" srcId="{8FD10E9A-DE23-4F84-86F1-2C44F0E9BF16}" destId="{21F9155D-55AF-44E4-82A2-78A7B9CECB20}" srcOrd="0" destOrd="0" parTransId="{B01AC0A0-730D-4DDE-80A7-378F32A7DD11}" sibTransId="{FE11F517-20EF-4D67-854D-5D89F929DCD4}"/>
    <dgm:cxn modelId="{E3D39FF8-D01A-4FD1-BAD5-B2D3A2BD8BDA}" type="presParOf" srcId="{92ECB332-A553-41A5-9C81-8F409C361F95}" destId="{7853F395-9B7D-49BF-99E2-85C9D0D35A06}" srcOrd="0" destOrd="0" presId="urn:microsoft.com/office/officeart/2005/8/layout/radial4"/>
    <dgm:cxn modelId="{73EA130E-563A-4EB8-9109-954C70369100}" type="presParOf" srcId="{92ECB332-A553-41A5-9C81-8F409C361F95}" destId="{D4E81B87-9961-4955-9938-B10B16BD0E86}" srcOrd="1" destOrd="0" presId="urn:microsoft.com/office/officeart/2005/8/layout/radial4"/>
    <dgm:cxn modelId="{74A058B9-27F5-4227-8C10-BDF4B1ECAB98}" type="presParOf" srcId="{92ECB332-A553-41A5-9C81-8F409C361F95}" destId="{00262389-C4AB-4356-83BE-EB432E73B0A1}" srcOrd="2" destOrd="0" presId="urn:microsoft.com/office/officeart/2005/8/layout/radial4"/>
    <dgm:cxn modelId="{31E531DA-9E14-4523-8565-C85EF71E6260}" type="presParOf" srcId="{92ECB332-A553-41A5-9C81-8F409C361F95}" destId="{35572864-F1FB-4B15-9EF0-5C3F0FF8DA38}" srcOrd="3" destOrd="0" presId="urn:microsoft.com/office/officeart/2005/8/layout/radial4"/>
    <dgm:cxn modelId="{BB1E3B8B-8729-4D87-A742-D769E4E9E1BD}" type="presParOf" srcId="{92ECB332-A553-41A5-9C81-8F409C361F95}" destId="{8A4B153D-56C4-494D-9EF5-6839D711BB98}" srcOrd="4" destOrd="0" presId="urn:microsoft.com/office/officeart/2005/8/layout/radial4"/>
    <dgm:cxn modelId="{765727E6-AD9A-4C7F-8D79-D2F4C114C41C}" type="presParOf" srcId="{92ECB332-A553-41A5-9C81-8F409C361F95}" destId="{5D83296A-4DFD-44BC-BF29-CB98B757B044}" srcOrd="5" destOrd="0" presId="urn:microsoft.com/office/officeart/2005/8/layout/radial4"/>
    <dgm:cxn modelId="{9099FABC-0F10-48B1-92E8-9EC18817D98B}" type="presParOf" srcId="{92ECB332-A553-41A5-9C81-8F409C361F95}" destId="{BACCCE9B-C328-45B5-89DE-8CDE5FDD27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1DE42D-6809-4003-AC7C-5E68BE467F9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84428D-F6FD-46F8-A978-0B551F4079E2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4400" dirty="0" smtClean="0">
              <a:solidFill>
                <a:schemeClr val="tx1"/>
              </a:solidFill>
              <a:cs typeface="B Lotus" pitchFamily="2" charset="-78"/>
            </a:rPr>
            <a:t>چاقی</a:t>
          </a:r>
          <a:endParaRPr lang="en-US" sz="4400" dirty="0">
            <a:solidFill>
              <a:schemeClr val="tx1"/>
            </a:solidFill>
            <a:cs typeface="B Lotus" pitchFamily="2" charset="-78"/>
          </a:endParaRPr>
        </a:p>
      </dgm:t>
    </dgm:pt>
    <dgm:pt modelId="{6532EF77-CDE7-4042-8556-8F254B00D699}" type="parTrans" cxnId="{E54BEA64-3E01-4BE5-9151-AEE665F8C7B2}">
      <dgm:prSet/>
      <dgm:spPr/>
      <dgm:t>
        <a:bodyPr/>
        <a:lstStyle/>
        <a:p>
          <a:endParaRPr lang="en-US"/>
        </a:p>
      </dgm:t>
    </dgm:pt>
    <dgm:pt modelId="{CF7EB807-B02A-4AB8-BC3D-5A1A59791AE7}" type="sibTrans" cxnId="{E54BEA64-3E01-4BE5-9151-AEE665F8C7B2}">
      <dgm:prSet/>
      <dgm:spPr/>
      <dgm:t>
        <a:bodyPr/>
        <a:lstStyle/>
        <a:p>
          <a:endParaRPr lang="en-US"/>
        </a:p>
      </dgm:t>
    </dgm:pt>
    <dgm:pt modelId="{7FB3F4C7-6694-4205-8CC1-995A4332461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4000" dirty="0" smtClean="0">
              <a:solidFill>
                <a:schemeClr val="tx1"/>
              </a:solidFill>
              <a:cs typeface="B Lotus" pitchFamily="2" charset="-78"/>
            </a:rPr>
            <a:t>التهاب</a:t>
          </a:r>
          <a:endParaRPr lang="en-US" sz="4000" dirty="0">
            <a:solidFill>
              <a:schemeClr val="tx1"/>
            </a:solidFill>
            <a:cs typeface="B Lotus" pitchFamily="2" charset="-78"/>
          </a:endParaRPr>
        </a:p>
      </dgm:t>
    </dgm:pt>
    <dgm:pt modelId="{B185F82C-2DFD-4441-9723-34EFD8000CF8}" type="parTrans" cxnId="{4AC69685-3DBF-411D-819A-09DF77228451}">
      <dgm:prSet/>
      <dgm:spPr/>
      <dgm:t>
        <a:bodyPr/>
        <a:lstStyle/>
        <a:p>
          <a:endParaRPr lang="en-US"/>
        </a:p>
      </dgm:t>
    </dgm:pt>
    <dgm:pt modelId="{08E1064B-54C5-45DA-8BEB-C906C95A0939}" type="sibTrans" cxnId="{4AC69685-3DBF-411D-819A-09DF77228451}">
      <dgm:prSet/>
      <dgm:spPr/>
      <dgm:t>
        <a:bodyPr/>
        <a:lstStyle/>
        <a:p>
          <a:endParaRPr lang="en-US"/>
        </a:p>
      </dgm:t>
    </dgm:pt>
    <dgm:pt modelId="{68EB83DF-3F8E-45CC-8CF3-68C38F841F7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3600" dirty="0" smtClean="0">
              <a:solidFill>
                <a:schemeClr val="tx1"/>
              </a:solidFill>
              <a:cs typeface="B Lotus" pitchFamily="2" charset="-78"/>
            </a:rPr>
            <a:t>برخی سرطان ها</a:t>
          </a:r>
          <a:endParaRPr lang="en-US" sz="3600" dirty="0">
            <a:solidFill>
              <a:schemeClr val="tx1"/>
            </a:solidFill>
            <a:cs typeface="B Lotus" pitchFamily="2" charset="-78"/>
          </a:endParaRPr>
        </a:p>
      </dgm:t>
    </dgm:pt>
    <dgm:pt modelId="{81203C38-FAFB-4FB7-B359-4A59783C5A98}" type="parTrans" cxnId="{5DBEDBF1-529C-423B-BD61-C0E07AEAC60A}">
      <dgm:prSet/>
      <dgm:spPr/>
      <dgm:t>
        <a:bodyPr/>
        <a:lstStyle/>
        <a:p>
          <a:endParaRPr lang="en-US"/>
        </a:p>
      </dgm:t>
    </dgm:pt>
    <dgm:pt modelId="{7A2E3F74-3B3B-4C65-AC09-AD7824E53879}" type="sibTrans" cxnId="{5DBEDBF1-529C-423B-BD61-C0E07AEAC60A}">
      <dgm:prSet/>
      <dgm:spPr/>
      <dgm:t>
        <a:bodyPr/>
        <a:lstStyle/>
        <a:p>
          <a:endParaRPr lang="en-US"/>
        </a:p>
      </dgm:t>
    </dgm:pt>
    <dgm:pt modelId="{22E6165A-2C80-4A5F-A1E1-CABCD83C737D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3200" dirty="0" smtClean="0">
              <a:solidFill>
                <a:schemeClr val="tx1"/>
              </a:solidFill>
              <a:cs typeface="B Lotus" pitchFamily="2" charset="-78"/>
            </a:rPr>
            <a:t>بیماری های قلبی- عروقی</a:t>
          </a:r>
          <a:endParaRPr lang="en-US" sz="3200" dirty="0">
            <a:solidFill>
              <a:schemeClr val="tx1"/>
            </a:solidFill>
            <a:cs typeface="B Lotus" pitchFamily="2" charset="-78"/>
          </a:endParaRPr>
        </a:p>
      </dgm:t>
    </dgm:pt>
    <dgm:pt modelId="{C4E8B496-AAE7-4899-A7A0-9CA93FBBF143}" type="parTrans" cxnId="{25185064-45AC-4303-81F8-0C314A74428A}">
      <dgm:prSet/>
      <dgm:spPr/>
      <dgm:t>
        <a:bodyPr/>
        <a:lstStyle/>
        <a:p>
          <a:endParaRPr lang="en-US"/>
        </a:p>
      </dgm:t>
    </dgm:pt>
    <dgm:pt modelId="{066754C9-47BD-42E0-A3AA-9C0FF57408FC}" type="sibTrans" cxnId="{25185064-45AC-4303-81F8-0C314A74428A}">
      <dgm:prSet/>
      <dgm:spPr/>
      <dgm:t>
        <a:bodyPr/>
        <a:lstStyle/>
        <a:p>
          <a:endParaRPr lang="en-US"/>
        </a:p>
      </dgm:t>
    </dgm:pt>
    <dgm:pt modelId="{5DB0B105-3EB9-42C6-9CD3-8803CDB008E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fa-IR" sz="3600" dirty="0" smtClean="0">
              <a:solidFill>
                <a:schemeClr val="tx1"/>
              </a:solidFill>
              <a:cs typeface="B Lotus" pitchFamily="2" charset="-78"/>
            </a:rPr>
            <a:t>مقاومت انسولینی</a:t>
          </a:r>
          <a:endParaRPr lang="en-US" sz="3600" dirty="0">
            <a:solidFill>
              <a:schemeClr val="tx1"/>
            </a:solidFill>
            <a:cs typeface="B Lotus" pitchFamily="2" charset="-78"/>
          </a:endParaRPr>
        </a:p>
      </dgm:t>
    </dgm:pt>
    <dgm:pt modelId="{F37A1745-2414-4DD5-AFF0-3DFA9BAE7A59}" type="parTrans" cxnId="{81F5B743-531B-4AC6-B6FA-7C09964519B2}">
      <dgm:prSet/>
      <dgm:spPr/>
      <dgm:t>
        <a:bodyPr/>
        <a:lstStyle/>
        <a:p>
          <a:endParaRPr lang="en-US"/>
        </a:p>
      </dgm:t>
    </dgm:pt>
    <dgm:pt modelId="{A046BB7C-DD0F-4117-9FF2-8B281A60BC90}" type="sibTrans" cxnId="{81F5B743-531B-4AC6-B6FA-7C09964519B2}">
      <dgm:prSet/>
      <dgm:spPr/>
      <dgm:t>
        <a:bodyPr/>
        <a:lstStyle/>
        <a:p>
          <a:endParaRPr lang="en-US"/>
        </a:p>
      </dgm:t>
    </dgm:pt>
    <dgm:pt modelId="{3C79002E-674A-45F4-8F46-E51B9F779A8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a-IR" sz="3600" dirty="0" smtClean="0">
              <a:solidFill>
                <a:schemeClr val="tx1"/>
              </a:solidFill>
              <a:cs typeface="B Lotus" pitchFamily="2" charset="-78"/>
            </a:rPr>
            <a:t>دیابت نوع 2</a:t>
          </a:r>
          <a:endParaRPr lang="en-US" sz="3600" dirty="0">
            <a:solidFill>
              <a:schemeClr val="tx1"/>
            </a:solidFill>
            <a:cs typeface="B Lotus" pitchFamily="2" charset="-78"/>
          </a:endParaRPr>
        </a:p>
      </dgm:t>
    </dgm:pt>
    <dgm:pt modelId="{F8FDB14B-ECFB-4274-AB10-DF1883C58DF9}" type="parTrans" cxnId="{61902286-5440-4924-9208-2CB29FB52423}">
      <dgm:prSet/>
      <dgm:spPr/>
      <dgm:t>
        <a:bodyPr/>
        <a:lstStyle/>
        <a:p>
          <a:endParaRPr lang="en-US"/>
        </a:p>
      </dgm:t>
    </dgm:pt>
    <dgm:pt modelId="{C3390EEF-9D5B-49B3-8DB1-7828596DF9B8}" type="sibTrans" cxnId="{61902286-5440-4924-9208-2CB29FB52423}">
      <dgm:prSet/>
      <dgm:spPr/>
      <dgm:t>
        <a:bodyPr/>
        <a:lstStyle/>
        <a:p>
          <a:endParaRPr lang="en-US"/>
        </a:p>
      </dgm:t>
    </dgm:pt>
    <dgm:pt modelId="{A2042FB6-069E-4975-BF23-37E56A3361B0}" type="pres">
      <dgm:prSet presAssocID="{621DE42D-6809-4003-AC7C-5E68BE467F9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EC05CD-E621-4CE6-8E95-1926BF5BF100}" type="pres">
      <dgm:prSet presAssocID="{5384428D-F6FD-46F8-A978-0B551F4079E2}" presName="root1" presStyleCnt="0"/>
      <dgm:spPr/>
    </dgm:pt>
    <dgm:pt modelId="{F0A4C5F0-3D25-4FAD-A848-D7F755335B2C}" type="pres">
      <dgm:prSet presAssocID="{5384428D-F6FD-46F8-A978-0B551F4079E2}" presName="LevelOneTextNode" presStyleLbl="node0" presStyleIdx="0" presStyleCnt="1" custScaleY="149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A3293C-4351-4FA3-8C7D-ED5A6D11C58F}" type="pres">
      <dgm:prSet presAssocID="{5384428D-F6FD-46F8-A978-0B551F4079E2}" presName="level2hierChild" presStyleCnt="0"/>
      <dgm:spPr/>
    </dgm:pt>
    <dgm:pt modelId="{DBBBE385-7724-4834-81EF-B3278B4139A5}" type="pres">
      <dgm:prSet presAssocID="{B185F82C-2DFD-4441-9723-34EFD8000CF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CFD2EB0-2D49-41AB-BC4E-7FB848C80301}" type="pres">
      <dgm:prSet presAssocID="{B185F82C-2DFD-4441-9723-34EFD8000CF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953210B-96FC-48C4-8BA2-479A19113007}" type="pres">
      <dgm:prSet presAssocID="{7FB3F4C7-6694-4205-8CC1-995A4332461E}" presName="root2" presStyleCnt="0"/>
      <dgm:spPr/>
    </dgm:pt>
    <dgm:pt modelId="{5E74DE64-D7C3-4B43-86DD-D4F96B26F605}" type="pres">
      <dgm:prSet presAssocID="{7FB3F4C7-6694-4205-8CC1-995A4332461E}" presName="LevelTwoTextNode" presStyleLbl="node2" presStyleIdx="0" presStyleCnt="2" custScaleY="124609" custLinFactNeighborX="-281" custLinFactNeighborY="15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AFF5D6-BB9C-4698-9D6E-F6AFCC7D2F7A}" type="pres">
      <dgm:prSet presAssocID="{7FB3F4C7-6694-4205-8CC1-995A4332461E}" presName="level3hierChild" presStyleCnt="0"/>
      <dgm:spPr/>
    </dgm:pt>
    <dgm:pt modelId="{6E167E04-9FEA-44D2-ABAE-0005F84C05B7}" type="pres">
      <dgm:prSet presAssocID="{81203C38-FAFB-4FB7-B359-4A59783C5A98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CC1079B6-9ECA-4E44-B723-488E51825EB2}" type="pres">
      <dgm:prSet presAssocID="{81203C38-FAFB-4FB7-B359-4A59783C5A98}" presName="connTx" presStyleLbl="parChTrans1D3" presStyleIdx="0" presStyleCnt="3"/>
      <dgm:spPr/>
      <dgm:t>
        <a:bodyPr/>
        <a:lstStyle/>
        <a:p>
          <a:endParaRPr lang="en-US"/>
        </a:p>
      </dgm:t>
    </dgm:pt>
    <dgm:pt modelId="{5E67B3B4-21C8-4FA4-8A6F-A877249E6E98}" type="pres">
      <dgm:prSet presAssocID="{68EB83DF-3F8E-45CC-8CF3-68C38F841F75}" presName="root2" presStyleCnt="0"/>
      <dgm:spPr/>
    </dgm:pt>
    <dgm:pt modelId="{B2799B30-4892-4079-A745-F4B0B5DDB808}" type="pres">
      <dgm:prSet presAssocID="{68EB83DF-3F8E-45CC-8CF3-68C38F841F75}" presName="LevelTwoTextNode" presStyleLbl="node3" presStyleIdx="0" presStyleCnt="3" custScaleY="134877" custLinFactNeighborX="-905" custLinFactNeighborY="-69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443D2B-9E76-49A5-B4DC-63E0C1EDDE9E}" type="pres">
      <dgm:prSet presAssocID="{68EB83DF-3F8E-45CC-8CF3-68C38F841F75}" presName="level3hierChild" presStyleCnt="0"/>
      <dgm:spPr/>
    </dgm:pt>
    <dgm:pt modelId="{86DF6E8F-2FFE-4C3E-976C-FB9074A786A9}" type="pres">
      <dgm:prSet presAssocID="{C4E8B496-AAE7-4899-A7A0-9CA93FBBF143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37F4E4C6-4002-4DA1-9A43-A0D5B5091AB5}" type="pres">
      <dgm:prSet presAssocID="{C4E8B496-AAE7-4899-A7A0-9CA93FBBF143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37007E2-0902-4D7C-A12F-49F12800937B}" type="pres">
      <dgm:prSet presAssocID="{22E6165A-2C80-4A5F-A1E1-CABCD83C737D}" presName="root2" presStyleCnt="0"/>
      <dgm:spPr/>
    </dgm:pt>
    <dgm:pt modelId="{AF94C7B5-64A6-4739-BBA5-FA2D5E642A67}" type="pres">
      <dgm:prSet presAssocID="{22E6165A-2C80-4A5F-A1E1-CABCD83C737D}" presName="LevelTwoTextNode" presStyleLbl="node3" presStyleIdx="1" presStyleCnt="3" custScaleY="114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2C64C7-A20D-483B-8E41-D4BAF358AD02}" type="pres">
      <dgm:prSet presAssocID="{22E6165A-2C80-4A5F-A1E1-CABCD83C737D}" presName="level3hierChild" presStyleCnt="0"/>
      <dgm:spPr/>
    </dgm:pt>
    <dgm:pt modelId="{270393D9-9B58-43B6-B704-4336BC96550F}" type="pres">
      <dgm:prSet presAssocID="{F37A1745-2414-4DD5-AFF0-3DFA9BAE7A59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E08305C2-F7D8-477E-9167-11ED50E06004}" type="pres">
      <dgm:prSet presAssocID="{F37A1745-2414-4DD5-AFF0-3DFA9BAE7A5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13CAEDA-75CB-46DF-A3E6-2C318C9F468E}" type="pres">
      <dgm:prSet presAssocID="{5DB0B105-3EB9-42C6-9CD3-8803CDB008E6}" presName="root2" presStyleCnt="0"/>
      <dgm:spPr/>
    </dgm:pt>
    <dgm:pt modelId="{ADDA6778-192E-4C2D-88B2-C9160201C9AB}" type="pres">
      <dgm:prSet presAssocID="{5DB0B105-3EB9-42C6-9CD3-8803CDB008E6}" presName="LevelTwoTextNode" presStyleLbl="node2" presStyleIdx="1" presStyleCnt="2" custScaleY="148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E9FE65-E1FB-466E-B5BA-C308471D19E9}" type="pres">
      <dgm:prSet presAssocID="{5DB0B105-3EB9-42C6-9CD3-8803CDB008E6}" presName="level3hierChild" presStyleCnt="0"/>
      <dgm:spPr/>
    </dgm:pt>
    <dgm:pt modelId="{671DE5CE-CABA-4A74-830F-D1CD598E0BA8}" type="pres">
      <dgm:prSet presAssocID="{F8FDB14B-ECFB-4274-AB10-DF1883C58DF9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D715526A-2B95-4EC4-830C-12D5A0500AA1}" type="pres">
      <dgm:prSet presAssocID="{F8FDB14B-ECFB-4274-AB10-DF1883C58DF9}" presName="connTx" presStyleLbl="parChTrans1D3" presStyleIdx="2" presStyleCnt="3"/>
      <dgm:spPr/>
      <dgm:t>
        <a:bodyPr/>
        <a:lstStyle/>
        <a:p>
          <a:endParaRPr lang="en-US"/>
        </a:p>
      </dgm:t>
    </dgm:pt>
    <dgm:pt modelId="{A0A17C6A-BC0F-4D6C-ADE2-FF72290C5424}" type="pres">
      <dgm:prSet presAssocID="{3C79002E-674A-45F4-8F46-E51B9F779A81}" presName="root2" presStyleCnt="0"/>
      <dgm:spPr/>
    </dgm:pt>
    <dgm:pt modelId="{862FAE4B-14CD-49CF-801A-540777EC9D0B}" type="pres">
      <dgm:prSet presAssocID="{3C79002E-674A-45F4-8F46-E51B9F779A81}" presName="LevelTwoTextNode" presStyleLbl="node3" presStyleIdx="2" presStyleCnt="3" custScaleY="1490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07FED4-6C05-4197-A05D-745C3FDC53EA}" type="pres">
      <dgm:prSet presAssocID="{3C79002E-674A-45F4-8F46-E51B9F779A81}" presName="level3hierChild" presStyleCnt="0"/>
      <dgm:spPr/>
    </dgm:pt>
  </dgm:ptLst>
  <dgm:cxnLst>
    <dgm:cxn modelId="{75CFA26F-A479-489E-8E68-962E8EBF416F}" type="presOf" srcId="{F8FDB14B-ECFB-4274-AB10-DF1883C58DF9}" destId="{D715526A-2B95-4EC4-830C-12D5A0500AA1}" srcOrd="1" destOrd="0" presId="urn:microsoft.com/office/officeart/2005/8/layout/hierarchy2"/>
    <dgm:cxn modelId="{D4D134F9-F50A-4FA5-82C2-9C2E9AF4FDBE}" type="presOf" srcId="{C4E8B496-AAE7-4899-A7A0-9CA93FBBF143}" destId="{37F4E4C6-4002-4DA1-9A43-A0D5B5091AB5}" srcOrd="1" destOrd="0" presId="urn:microsoft.com/office/officeart/2005/8/layout/hierarchy2"/>
    <dgm:cxn modelId="{5DBEDBF1-529C-423B-BD61-C0E07AEAC60A}" srcId="{7FB3F4C7-6694-4205-8CC1-995A4332461E}" destId="{68EB83DF-3F8E-45CC-8CF3-68C38F841F75}" srcOrd="0" destOrd="0" parTransId="{81203C38-FAFB-4FB7-B359-4A59783C5A98}" sibTransId="{7A2E3F74-3B3B-4C65-AC09-AD7824E53879}"/>
    <dgm:cxn modelId="{A36E9A8E-9BC5-4316-B3F7-5D73A08DD107}" type="presOf" srcId="{5DB0B105-3EB9-42C6-9CD3-8803CDB008E6}" destId="{ADDA6778-192E-4C2D-88B2-C9160201C9AB}" srcOrd="0" destOrd="0" presId="urn:microsoft.com/office/officeart/2005/8/layout/hierarchy2"/>
    <dgm:cxn modelId="{25185064-45AC-4303-81F8-0C314A74428A}" srcId="{7FB3F4C7-6694-4205-8CC1-995A4332461E}" destId="{22E6165A-2C80-4A5F-A1E1-CABCD83C737D}" srcOrd="1" destOrd="0" parTransId="{C4E8B496-AAE7-4899-A7A0-9CA93FBBF143}" sibTransId="{066754C9-47BD-42E0-A3AA-9C0FF57408FC}"/>
    <dgm:cxn modelId="{53E21669-164C-46F1-B2A4-BE8A5853DADE}" type="presOf" srcId="{F8FDB14B-ECFB-4274-AB10-DF1883C58DF9}" destId="{671DE5CE-CABA-4A74-830F-D1CD598E0BA8}" srcOrd="0" destOrd="0" presId="urn:microsoft.com/office/officeart/2005/8/layout/hierarchy2"/>
    <dgm:cxn modelId="{A0DE576D-9C25-40BD-85D1-DF8E6F7D5D29}" type="presOf" srcId="{3C79002E-674A-45F4-8F46-E51B9F779A81}" destId="{862FAE4B-14CD-49CF-801A-540777EC9D0B}" srcOrd="0" destOrd="0" presId="urn:microsoft.com/office/officeart/2005/8/layout/hierarchy2"/>
    <dgm:cxn modelId="{E54BEA64-3E01-4BE5-9151-AEE665F8C7B2}" srcId="{621DE42D-6809-4003-AC7C-5E68BE467F92}" destId="{5384428D-F6FD-46F8-A978-0B551F4079E2}" srcOrd="0" destOrd="0" parTransId="{6532EF77-CDE7-4042-8556-8F254B00D699}" sibTransId="{CF7EB807-B02A-4AB8-BC3D-5A1A59791AE7}"/>
    <dgm:cxn modelId="{E6056787-2107-4771-96D1-69E7EC68D326}" type="presOf" srcId="{81203C38-FAFB-4FB7-B359-4A59783C5A98}" destId="{6E167E04-9FEA-44D2-ABAE-0005F84C05B7}" srcOrd="0" destOrd="0" presId="urn:microsoft.com/office/officeart/2005/8/layout/hierarchy2"/>
    <dgm:cxn modelId="{BB0D57AA-3550-48EA-A38C-75E188F5D0A0}" type="presOf" srcId="{C4E8B496-AAE7-4899-A7A0-9CA93FBBF143}" destId="{86DF6E8F-2FFE-4C3E-976C-FB9074A786A9}" srcOrd="0" destOrd="0" presId="urn:microsoft.com/office/officeart/2005/8/layout/hierarchy2"/>
    <dgm:cxn modelId="{0B991510-71F9-4F57-A0C9-375DFA01AC1B}" type="presOf" srcId="{5384428D-F6FD-46F8-A978-0B551F4079E2}" destId="{F0A4C5F0-3D25-4FAD-A848-D7F755335B2C}" srcOrd="0" destOrd="0" presId="urn:microsoft.com/office/officeart/2005/8/layout/hierarchy2"/>
    <dgm:cxn modelId="{0DDE5B5F-617A-43B5-A532-AAD9183C83B1}" type="presOf" srcId="{F37A1745-2414-4DD5-AFF0-3DFA9BAE7A59}" destId="{E08305C2-F7D8-477E-9167-11ED50E06004}" srcOrd="1" destOrd="0" presId="urn:microsoft.com/office/officeart/2005/8/layout/hierarchy2"/>
    <dgm:cxn modelId="{81F5B743-531B-4AC6-B6FA-7C09964519B2}" srcId="{5384428D-F6FD-46F8-A978-0B551F4079E2}" destId="{5DB0B105-3EB9-42C6-9CD3-8803CDB008E6}" srcOrd="1" destOrd="0" parTransId="{F37A1745-2414-4DD5-AFF0-3DFA9BAE7A59}" sibTransId="{A046BB7C-DD0F-4117-9FF2-8B281A60BC90}"/>
    <dgm:cxn modelId="{4AC69685-3DBF-411D-819A-09DF77228451}" srcId="{5384428D-F6FD-46F8-A978-0B551F4079E2}" destId="{7FB3F4C7-6694-4205-8CC1-995A4332461E}" srcOrd="0" destOrd="0" parTransId="{B185F82C-2DFD-4441-9723-34EFD8000CF8}" sibTransId="{08E1064B-54C5-45DA-8BEB-C906C95A0939}"/>
    <dgm:cxn modelId="{FCA05906-2606-4B40-8A86-0D7F84638414}" type="presOf" srcId="{22E6165A-2C80-4A5F-A1E1-CABCD83C737D}" destId="{AF94C7B5-64A6-4739-BBA5-FA2D5E642A67}" srcOrd="0" destOrd="0" presId="urn:microsoft.com/office/officeart/2005/8/layout/hierarchy2"/>
    <dgm:cxn modelId="{49EBC07D-B90B-404E-AFB0-A0E5AFD1AB15}" type="presOf" srcId="{68EB83DF-3F8E-45CC-8CF3-68C38F841F75}" destId="{B2799B30-4892-4079-A745-F4B0B5DDB808}" srcOrd="0" destOrd="0" presId="urn:microsoft.com/office/officeart/2005/8/layout/hierarchy2"/>
    <dgm:cxn modelId="{764A0BF4-97D4-4317-BAF3-874FF59F36DA}" type="presOf" srcId="{F37A1745-2414-4DD5-AFF0-3DFA9BAE7A59}" destId="{270393D9-9B58-43B6-B704-4336BC96550F}" srcOrd="0" destOrd="0" presId="urn:microsoft.com/office/officeart/2005/8/layout/hierarchy2"/>
    <dgm:cxn modelId="{628FB4BB-4D1A-492F-AA19-677EFD69A351}" type="presOf" srcId="{B185F82C-2DFD-4441-9723-34EFD8000CF8}" destId="{DBBBE385-7724-4834-81EF-B3278B4139A5}" srcOrd="0" destOrd="0" presId="urn:microsoft.com/office/officeart/2005/8/layout/hierarchy2"/>
    <dgm:cxn modelId="{E0701987-7F6A-4C1A-942B-ABDAE6D5C0A5}" type="presOf" srcId="{621DE42D-6809-4003-AC7C-5E68BE467F92}" destId="{A2042FB6-069E-4975-BF23-37E56A3361B0}" srcOrd="0" destOrd="0" presId="urn:microsoft.com/office/officeart/2005/8/layout/hierarchy2"/>
    <dgm:cxn modelId="{2F379B0F-08C5-4BCC-84B3-EB5DDE2F3669}" type="presOf" srcId="{81203C38-FAFB-4FB7-B359-4A59783C5A98}" destId="{CC1079B6-9ECA-4E44-B723-488E51825EB2}" srcOrd="1" destOrd="0" presId="urn:microsoft.com/office/officeart/2005/8/layout/hierarchy2"/>
    <dgm:cxn modelId="{61902286-5440-4924-9208-2CB29FB52423}" srcId="{5DB0B105-3EB9-42C6-9CD3-8803CDB008E6}" destId="{3C79002E-674A-45F4-8F46-E51B9F779A81}" srcOrd="0" destOrd="0" parTransId="{F8FDB14B-ECFB-4274-AB10-DF1883C58DF9}" sibTransId="{C3390EEF-9D5B-49B3-8DB1-7828596DF9B8}"/>
    <dgm:cxn modelId="{933C04C8-4439-4E14-AF8B-7986BA0FAE4A}" type="presOf" srcId="{B185F82C-2DFD-4441-9723-34EFD8000CF8}" destId="{ECFD2EB0-2D49-41AB-BC4E-7FB848C80301}" srcOrd="1" destOrd="0" presId="urn:microsoft.com/office/officeart/2005/8/layout/hierarchy2"/>
    <dgm:cxn modelId="{A1FF6DBB-C8F4-424A-96B5-D277FF5B1BA3}" type="presOf" srcId="{7FB3F4C7-6694-4205-8CC1-995A4332461E}" destId="{5E74DE64-D7C3-4B43-86DD-D4F96B26F605}" srcOrd="0" destOrd="0" presId="urn:microsoft.com/office/officeart/2005/8/layout/hierarchy2"/>
    <dgm:cxn modelId="{0BAF2D30-842A-4B42-AC76-6C507DADB32B}" type="presParOf" srcId="{A2042FB6-069E-4975-BF23-37E56A3361B0}" destId="{D3EC05CD-E621-4CE6-8E95-1926BF5BF100}" srcOrd="0" destOrd="0" presId="urn:microsoft.com/office/officeart/2005/8/layout/hierarchy2"/>
    <dgm:cxn modelId="{CAF7ADB7-E3B2-4855-972E-385DC132EB8C}" type="presParOf" srcId="{D3EC05CD-E621-4CE6-8E95-1926BF5BF100}" destId="{F0A4C5F0-3D25-4FAD-A848-D7F755335B2C}" srcOrd="0" destOrd="0" presId="urn:microsoft.com/office/officeart/2005/8/layout/hierarchy2"/>
    <dgm:cxn modelId="{9AAD82B5-CBB4-4D8F-96AB-A265F4EA22B0}" type="presParOf" srcId="{D3EC05CD-E621-4CE6-8E95-1926BF5BF100}" destId="{CFA3293C-4351-4FA3-8C7D-ED5A6D11C58F}" srcOrd="1" destOrd="0" presId="urn:microsoft.com/office/officeart/2005/8/layout/hierarchy2"/>
    <dgm:cxn modelId="{288A4DA5-6E4F-4E37-9FAD-12B8AC484799}" type="presParOf" srcId="{CFA3293C-4351-4FA3-8C7D-ED5A6D11C58F}" destId="{DBBBE385-7724-4834-81EF-B3278B4139A5}" srcOrd="0" destOrd="0" presId="urn:microsoft.com/office/officeart/2005/8/layout/hierarchy2"/>
    <dgm:cxn modelId="{BC7FA4A8-D87F-43E2-939E-800B6C36B53E}" type="presParOf" srcId="{DBBBE385-7724-4834-81EF-B3278B4139A5}" destId="{ECFD2EB0-2D49-41AB-BC4E-7FB848C80301}" srcOrd="0" destOrd="0" presId="urn:microsoft.com/office/officeart/2005/8/layout/hierarchy2"/>
    <dgm:cxn modelId="{E1523414-22F8-433B-8C5A-ABE3B521BEAC}" type="presParOf" srcId="{CFA3293C-4351-4FA3-8C7D-ED5A6D11C58F}" destId="{0953210B-96FC-48C4-8BA2-479A19113007}" srcOrd="1" destOrd="0" presId="urn:microsoft.com/office/officeart/2005/8/layout/hierarchy2"/>
    <dgm:cxn modelId="{57254FB9-64DB-4CE8-99E0-279D4878527B}" type="presParOf" srcId="{0953210B-96FC-48C4-8BA2-479A19113007}" destId="{5E74DE64-D7C3-4B43-86DD-D4F96B26F605}" srcOrd="0" destOrd="0" presId="urn:microsoft.com/office/officeart/2005/8/layout/hierarchy2"/>
    <dgm:cxn modelId="{B83970ED-5ED3-400F-8AE5-FEDD0968A394}" type="presParOf" srcId="{0953210B-96FC-48C4-8BA2-479A19113007}" destId="{07AFF5D6-BB9C-4698-9D6E-F6AFCC7D2F7A}" srcOrd="1" destOrd="0" presId="urn:microsoft.com/office/officeart/2005/8/layout/hierarchy2"/>
    <dgm:cxn modelId="{72BCC884-10F6-421C-880A-81D4C1734045}" type="presParOf" srcId="{07AFF5D6-BB9C-4698-9D6E-F6AFCC7D2F7A}" destId="{6E167E04-9FEA-44D2-ABAE-0005F84C05B7}" srcOrd="0" destOrd="0" presId="urn:microsoft.com/office/officeart/2005/8/layout/hierarchy2"/>
    <dgm:cxn modelId="{7780735F-458D-42CC-AA44-EAD6B407D3B2}" type="presParOf" srcId="{6E167E04-9FEA-44D2-ABAE-0005F84C05B7}" destId="{CC1079B6-9ECA-4E44-B723-488E51825EB2}" srcOrd="0" destOrd="0" presId="urn:microsoft.com/office/officeart/2005/8/layout/hierarchy2"/>
    <dgm:cxn modelId="{9785D1AD-1188-4FEA-B107-6B8A8D1BAA3B}" type="presParOf" srcId="{07AFF5D6-BB9C-4698-9D6E-F6AFCC7D2F7A}" destId="{5E67B3B4-21C8-4FA4-8A6F-A877249E6E98}" srcOrd="1" destOrd="0" presId="urn:microsoft.com/office/officeart/2005/8/layout/hierarchy2"/>
    <dgm:cxn modelId="{110BC37C-E66A-4D7C-8712-16D88D2FF394}" type="presParOf" srcId="{5E67B3B4-21C8-4FA4-8A6F-A877249E6E98}" destId="{B2799B30-4892-4079-A745-F4B0B5DDB808}" srcOrd="0" destOrd="0" presId="urn:microsoft.com/office/officeart/2005/8/layout/hierarchy2"/>
    <dgm:cxn modelId="{FE7C4110-1EF2-4BCD-88F9-9FFEB3E7F94E}" type="presParOf" srcId="{5E67B3B4-21C8-4FA4-8A6F-A877249E6E98}" destId="{22443D2B-9E76-49A5-B4DC-63E0C1EDDE9E}" srcOrd="1" destOrd="0" presId="urn:microsoft.com/office/officeart/2005/8/layout/hierarchy2"/>
    <dgm:cxn modelId="{A24696DA-CE84-43E7-B180-61D38693AF26}" type="presParOf" srcId="{07AFF5D6-BB9C-4698-9D6E-F6AFCC7D2F7A}" destId="{86DF6E8F-2FFE-4C3E-976C-FB9074A786A9}" srcOrd="2" destOrd="0" presId="urn:microsoft.com/office/officeart/2005/8/layout/hierarchy2"/>
    <dgm:cxn modelId="{0FDEE964-FADF-40CE-96A4-96F56D8A586A}" type="presParOf" srcId="{86DF6E8F-2FFE-4C3E-976C-FB9074A786A9}" destId="{37F4E4C6-4002-4DA1-9A43-A0D5B5091AB5}" srcOrd="0" destOrd="0" presId="urn:microsoft.com/office/officeart/2005/8/layout/hierarchy2"/>
    <dgm:cxn modelId="{8C884567-0F87-470F-9647-F20F71F50FFA}" type="presParOf" srcId="{07AFF5D6-BB9C-4698-9D6E-F6AFCC7D2F7A}" destId="{837007E2-0902-4D7C-A12F-49F12800937B}" srcOrd="3" destOrd="0" presId="urn:microsoft.com/office/officeart/2005/8/layout/hierarchy2"/>
    <dgm:cxn modelId="{3A08F940-053B-4AB3-A7D5-FA95603F50C3}" type="presParOf" srcId="{837007E2-0902-4D7C-A12F-49F12800937B}" destId="{AF94C7B5-64A6-4739-BBA5-FA2D5E642A67}" srcOrd="0" destOrd="0" presId="urn:microsoft.com/office/officeart/2005/8/layout/hierarchy2"/>
    <dgm:cxn modelId="{4994791C-F131-4FF9-BECE-562047B96758}" type="presParOf" srcId="{837007E2-0902-4D7C-A12F-49F12800937B}" destId="{BB2C64C7-A20D-483B-8E41-D4BAF358AD02}" srcOrd="1" destOrd="0" presId="urn:microsoft.com/office/officeart/2005/8/layout/hierarchy2"/>
    <dgm:cxn modelId="{9C41C066-C8A7-4259-A213-E6EBC6A87F2A}" type="presParOf" srcId="{CFA3293C-4351-4FA3-8C7D-ED5A6D11C58F}" destId="{270393D9-9B58-43B6-B704-4336BC96550F}" srcOrd="2" destOrd="0" presId="urn:microsoft.com/office/officeart/2005/8/layout/hierarchy2"/>
    <dgm:cxn modelId="{91CF0DC3-3C39-42FE-93D6-068521EE62D1}" type="presParOf" srcId="{270393D9-9B58-43B6-B704-4336BC96550F}" destId="{E08305C2-F7D8-477E-9167-11ED50E06004}" srcOrd="0" destOrd="0" presId="urn:microsoft.com/office/officeart/2005/8/layout/hierarchy2"/>
    <dgm:cxn modelId="{348FCAC2-6DAC-49D4-969E-3F3D2EF31D5B}" type="presParOf" srcId="{CFA3293C-4351-4FA3-8C7D-ED5A6D11C58F}" destId="{413CAEDA-75CB-46DF-A3E6-2C318C9F468E}" srcOrd="3" destOrd="0" presId="urn:microsoft.com/office/officeart/2005/8/layout/hierarchy2"/>
    <dgm:cxn modelId="{E8EE3038-5E53-49A1-9E71-1824B71E1BD3}" type="presParOf" srcId="{413CAEDA-75CB-46DF-A3E6-2C318C9F468E}" destId="{ADDA6778-192E-4C2D-88B2-C9160201C9AB}" srcOrd="0" destOrd="0" presId="urn:microsoft.com/office/officeart/2005/8/layout/hierarchy2"/>
    <dgm:cxn modelId="{7733C65A-9DCC-4B1B-AD4F-6D65AC69DDFD}" type="presParOf" srcId="{413CAEDA-75CB-46DF-A3E6-2C318C9F468E}" destId="{CFE9FE65-E1FB-466E-B5BA-C308471D19E9}" srcOrd="1" destOrd="0" presId="urn:microsoft.com/office/officeart/2005/8/layout/hierarchy2"/>
    <dgm:cxn modelId="{7BADE1E1-C90A-45FA-9830-58A686CD3A54}" type="presParOf" srcId="{CFE9FE65-E1FB-466E-B5BA-C308471D19E9}" destId="{671DE5CE-CABA-4A74-830F-D1CD598E0BA8}" srcOrd="0" destOrd="0" presId="urn:microsoft.com/office/officeart/2005/8/layout/hierarchy2"/>
    <dgm:cxn modelId="{108D836D-CCFD-4D6B-AF9C-8D786973E2D1}" type="presParOf" srcId="{671DE5CE-CABA-4A74-830F-D1CD598E0BA8}" destId="{D715526A-2B95-4EC4-830C-12D5A0500AA1}" srcOrd="0" destOrd="0" presId="urn:microsoft.com/office/officeart/2005/8/layout/hierarchy2"/>
    <dgm:cxn modelId="{678ED9F0-450B-4B79-92D6-6BBCCFDC1CC4}" type="presParOf" srcId="{CFE9FE65-E1FB-466E-B5BA-C308471D19E9}" destId="{A0A17C6A-BC0F-4D6C-ADE2-FF72290C5424}" srcOrd="1" destOrd="0" presId="urn:microsoft.com/office/officeart/2005/8/layout/hierarchy2"/>
    <dgm:cxn modelId="{E680F0CD-EEE8-48A0-BACF-18F53E14A2DD}" type="presParOf" srcId="{A0A17C6A-BC0F-4D6C-ADE2-FF72290C5424}" destId="{862FAE4B-14CD-49CF-801A-540777EC9D0B}" srcOrd="0" destOrd="0" presId="urn:microsoft.com/office/officeart/2005/8/layout/hierarchy2"/>
    <dgm:cxn modelId="{73AF640A-698B-4B2F-ADB9-3C984E2CACCF}" type="presParOf" srcId="{A0A17C6A-BC0F-4D6C-ADE2-FF72290C5424}" destId="{A907FED4-6C05-4197-A05D-745C3FDC53E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788E8A-DDEA-4396-A708-724376DE2F94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0F8C767-CEB9-4010-9565-DAD5EF3156CD}">
      <dgm:prSet phldrT="[Text]" custT="1"/>
      <dgm:spPr/>
      <dgm:t>
        <a:bodyPr/>
        <a:lstStyle/>
        <a:p>
          <a:r>
            <a:rPr lang="fa-IR" sz="2800" dirty="0" smtClean="0">
              <a:cs typeface="B Lotus" pitchFamily="2" charset="-78"/>
            </a:rPr>
            <a:t>افزایش سایز بافت چربی</a:t>
          </a:r>
          <a:endParaRPr lang="en-US" sz="2800" dirty="0">
            <a:cs typeface="B Lotus" pitchFamily="2" charset="-78"/>
          </a:endParaRPr>
        </a:p>
      </dgm:t>
    </dgm:pt>
    <dgm:pt modelId="{0DF51273-37EF-48E5-A184-FE51F079C00F}" type="parTrans" cxnId="{1ABC7FD4-9D84-4B02-A8B6-2E05F1241FF9}">
      <dgm:prSet/>
      <dgm:spPr/>
      <dgm:t>
        <a:bodyPr/>
        <a:lstStyle/>
        <a:p>
          <a:endParaRPr lang="en-US"/>
        </a:p>
      </dgm:t>
    </dgm:pt>
    <dgm:pt modelId="{93E3C04F-CFA7-4709-9B79-585ECF5715BC}" type="sibTrans" cxnId="{1ABC7FD4-9D84-4B02-A8B6-2E05F1241FF9}">
      <dgm:prSet/>
      <dgm:spPr/>
      <dgm:t>
        <a:bodyPr/>
        <a:lstStyle/>
        <a:p>
          <a:endParaRPr lang="en-US"/>
        </a:p>
      </dgm:t>
    </dgm:pt>
    <dgm:pt modelId="{596B0961-ED12-4ACE-AB8D-8FDCF21E7062}">
      <dgm:prSet phldrT="[Text]" custT="1"/>
      <dgm:spPr/>
      <dgm:t>
        <a:bodyPr/>
        <a:lstStyle/>
        <a:p>
          <a:r>
            <a:rPr lang="fa-IR" sz="2800" dirty="0" smtClean="0">
              <a:cs typeface="B Lotus" pitchFamily="2" charset="-78"/>
            </a:rPr>
            <a:t>کاهش پاکسازی تری گلیسرید</a:t>
          </a:r>
          <a:endParaRPr lang="en-US" sz="2800" dirty="0">
            <a:cs typeface="B Lotus" pitchFamily="2" charset="-78"/>
          </a:endParaRPr>
        </a:p>
      </dgm:t>
    </dgm:pt>
    <dgm:pt modelId="{B3F3D8EC-593E-414F-9E53-8A91065F6EE5}" type="parTrans" cxnId="{148C2BF2-A449-4FA3-80BB-BA6CDB5A9B46}">
      <dgm:prSet/>
      <dgm:spPr/>
      <dgm:t>
        <a:bodyPr/>
        <a:lstStyle/>
        <a:p>
          <a:endParaRPr lang="en-US"/>
        </a:p>
      </dgm:t>
    </dgm:pt>
    <dgm:pt modelId="{0FE0F416-35DA-4E96-AFA9-0385611F403D}" type="sibTrans" cxnId="{148C2BF2-A449-4FA3-80BB-BA6CDB5A9B46}">
      <dgm:prSet/>
      <dgm:spPr/>
      <dgm:t>
        <a:bodyPr/>
        <a:lstStyle/>
        <a:p>
          <a:endParaRPr lang="en-US"/>
        </a:p>
      </dgm:t>
    </dgm:pt>
    <dgm:pt modelId="{B3DBA9DF-2862-4B5B-94BE-E13E91D19335}">
      <dgm:prSet phldrT="[Text]" custT="1"/>
      <dgm:spPr/>
      <dgm:t>
        <a:bodyPr/>
        <a:lstStyle/>
        <a:p>
          <a:r>
            <a:rPr lang="fa-IR" sz="2800" dirty="0" smtClean="0">
              <a:cs typeface="B Lotus" pitchFamily="2" charset="-78"/>
            </a:rPr>
            <a:t>تجمع در سایر بافت ها و مقاومت انسولینی</a:t>
          </a:r>
          <a:endParaRPr lang="en-US" sz="2800" dirty="0">
            <a:cs typeface="B Lotus" pitchFamily="2" charset="-78"/>
          </a:endParaRPr>
        </a:p>
      </dgm:t>
    </dgm:pt>
    <dgm:pt modelId="{E636A0A2-C98C-415E-869E-51794AB2AFD7}" type="parTrans" cxnId="{643B435E-69EF-42B0-9DC3-DE4BFE51045B}">
      <dgm:prSet/>
      <dgm:spPr/>
      <dgm:t>
        <a:bodyPr/>
        <a:lstStyle/>
        <a:p>
          <a:endParaRPr lang="en-US"/>
        </a:p>
      </dgm:t>
    </dgm:pt>
    <dgm:pt modelId="{246BFC00-4C84-447B-8889-9624A6070300}" type="sibTrans" cxnId="{643B435E-69EF-42B0-9DC3-DE4BFE51045B}">
      <dgm:prSet/>
      <dgm:spPr/>
      <dgm:t>
        <a:bodyPr/>
        <a:lstStyle/>
        <a:p>
          <a:endParaRPr lang="en-US"/>
        </a:p>
      </dgm:t>
    </dgm:pt>
    <dgm:pt modelId="{12137BC7-E445-442D-8577-C06A3A967870}">
      <dgm:prSet phldrT="[Text]" custT="1"/>
      <dgm:spPr/>
      <dgm:t>
        <a:bodyPr/>
        <a:lstStyle/>
        <a:p>
          <a:r>
            <a:rPr lang="fa-IR" sz="2800" dirty="0" smtClean="0">
              <a:cs typeface="B Lotus" pitchFamily="2" charset="-78"/>
            </a:rPr>
            <a:t>هیپوکسی بافت</a:t>
          </a:r>
          <a:r>
            <a:rPr lang="fa-IR" sz="3900" dirty="0" smtClean="0"/>
            <a:t> </a:t>
          </a:r>
          <a:endParaRPr lang="en-US" sz="3900" dirty="0"/>
        </a:p>
      </dgm:t>
    </dgm:pt>
    <dgm:pt modelId="{DBB53204-5D14-4C65-849A-647BB9F69502}" type="parTrans" cxnId="{5A7DC320-C7F8-4288-AFAC-F5785141F833}">
      <dgm:prSet/>
      <dgm:spPr/>
      <dgm:t>
        <a:bodyPr/>
        <a:lstStyle/>
        <a:p>
          <a:endParaRPr lang="en-US"/>
        </a:p>
      </dgm:t>
    </dgm:pt>
    <dgm:pt modelId="{6F5F3B14-A28B-40AD-9790-2627AEF0FB83}" type="sibTrans" cxnId="{5A7DC320-C7F8-4288-AFAC-F5785141F833}">
      <dgm:prSet/>
      <dgm:spPr/>
      <dgm:t>
        <a:bodyPr/>
        <a:lstStyle/>
        <a:p>
          <a:endParaRPr lang="en-US"/>
        </a:p>
      </dgm:t>
    </dgm:pt>
    <dgm:pt modelId="{45381244-966D-433C-B03D-D3FDF2760814}">
      <dgm:prSet phldrT="[Text]" custT="1"/>
      <dgm:spPr/>
      <dgm:t>
        <a:bodyPr/>
        <a:lstStyle/>
        <a:p>
          <a:r>
            <a:rPr lang="fa-IR" sz="2800" dirty="0" smtClean="0">
              <a:cs typeface="B Lotus" pitchFamily="2" charset="-78"/>
            </a:rPr>
            <a:t>افزایش تولید سیتوکین های التهابی</a:t>
          </a:r>
          <a:endParaRPr lang="en-US" sz="2800" dirty="0"/>
        </a:p>
      </dgm:t>
    </dgm:pt>
    <dgm:pt modelId="{EAF755E5-DE4F-4159-8981-47CBB0E960FF}" type="parTrans" cxnId="{F9A5008A-F8C3-4A71-BB98-D1C341897270}">
      <dgm:prSet/>
      <dgm:spPr/>
      <dgm:t>
        <a:bodyPr/>
        <a:lstStyle/>
        <a:p>
          <a:endParaRPr lang="en-US"/>
        </a:p>
      </dgm:t>
    </dgm:pt>
    <dgm:pt modelId="{C7FC0411-5F15-463C-9FE2-1329DFFB9471}" type="sibTrans" cxnId="{F9A5008A-F8C3-4A71-BB98-D1C341897270}">
      <dgm:prSet/>
      <dgm:spPr/>
      <dgm:t>
        <a:bodyPr/>
        <a:lstStyle/>
        <a:p>
          <a:endParaRPr lang="en-US"/>
        </a:p>
      </dgm:t>
    </dgm:pt>
    <dgm:pt modelId="{15B71C57-F013-48D7-8C26-01B88238C984}" type="pres">
      <dgm:prSet presAssocID="{0B788E8A-DDEA-4396-A708-724376DE2F9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4393EEE-78CB-4EAB-B3CA-549E187B9A0E}" type="pres">
      <dgm:prSet presAssocID="{20F8C767-CEB9-4010-9565-DAD5EF3156CD}" presName="hierRoot1" presStyleCnt="0"/>
      <dgm:spPr/>
    </dgm:pt>
    <dgm:pt modelId="{9D88C8BA-A42E-447D-AA8A-488B11D11BA0}" type="pres">
      <dgm:prSet presAssocID="{20F8C767-CEB9-4010-9565-DAD5EF3156CD}" presName="composite" presStyleCnt="0"/>
      <dgm:spPr/>
    </dgm:pt>
    <dgm:pt modelId="{B9C9522C-0916-4476-8816-2A07880CC362}" type="pres">
      <dgm:prSet presAssocID="{20F8C767-CEB9-4010-9565-DAD5EF3156CD}" presName="background" presStyleLbl="node0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D00E7340-E4AD-445D-AF13-CF0FEA7AB2C3}" type="pres">
      <dgm:prSet presAssocID="{20F8C767-CEB9-4010-9565-DAD5EF3156C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3E7451-2B32-4297-ACEC-67CD77F30248}" type="pres">
      <dgm:prSet presAssocID="{20F8C767-CEB9-4010-9565-DAD5EF3156CD}" presName="hierChild2" presStyleCnt="0"/>
      <dgm:spPr/>
    </dgm:pt>
    <dgm:pt modelId="{57777757-60C1-48A9-89C0-F5AC01EC1B52}" type="pres">
      <dgm:prSet presAssocID="{B3F3D8EC-593E-414F-9E53-8A91065F6EE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7EF74825-6AB5-421A-A127-9A21E7DE8922}" type="pres">
      <dgm:prSet presAssocID="{596B0961-ED12-4ACE-AB8D-8FDCF21E7062}" presName="hierRoot2" presStyleCnt="0"/>
      <dgm:spPr/>
    </dgm:pt>
    <dgm:pt modelId="{735C045E-2466-4B46-AF35-6A005E8B73C8}" type="pres">
      <dgm:prSet presAssocID="{596B0961-ED12-4ACE-AB8D-8FDCF21E7062}" presName="composite2" presStyleCnt="0"/>
      <dgm:spPr/>
    </dgm:pt>
    <dgm:pt modelId="{8A54C8B6-20A4-4C22-81E1-1C9DFD1D5104}" type="pres">
      <dgm:prSet presAssocID="{596B0961-ED12-4ACE-AB8D-8FDCF21E7062}" presName="background2" presStyleLbl="node2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D633884F-E06E-4A67-BBC9-6EA589DB4FD1}" type="pres">
      <dgm:prSet presAssocID="{596B0961-ED12-4ACE-AB8D-8FDCF21E7062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A53546-D811-44D7-AF51-343CD80BCFFE}" type="pres">
      <dgm:prSet presAssocID="{596B0961-ED12-4ACE-AB8D-8FDCF21E7062}" presName="hierChild3" presStyleCnt="0"/>
      <dgm:spPr/>
    </dgm:pt>
    <dgm:pt modelId="{C6CA7053-33D8-4315-BA15-EF9D770162B1}" type="pres">
      <dgm:prSet presAssocID="{E636A0A2-C98C-415E-869E-51794AB2AFD7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40BED57-F5FC-4C7D-8350-548584BEFA76}" type="pres">
      <dgm:prSet presAssocID="{B3DBA9DF-2862-4B5B-94BE-E13E91D19335}" presName="hierRoot3" presStyleCnt="0"/>
      <dgm:spPr/>
    </dgm:pt>
    <dgm:pt modelId="{709CD5E1-39D2-4E80-8A5D-8C59B7A0C6A1}" type="pres">
      <dgm:prSet presAssocID="{B3DBA9DF-2862-4B5B-94BE-E13E91D19335}" presName="composite3" presStyleCnt="0"/>
      <dgm:spPr/>
    </dgm:pt>
    <dgm:pt modelId="{941DAA80-0EA1-41E3-84ED-CE1E13E3D443}" type="pres">
      <dgm:prSet presAssocID="{B3DBA9DF-2862-4B5B-94BE-E13E91D19335}" presName="background3" presStyleLbl="node3" presStyleIdx="0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8A8A9B17-4EF7-4AEE-B565-5C1E79AC6211}" type="pres">
      <dgm:prSet presAssocID="{B3DBA9DF-2862-4B5B-94BE-E13E91D19335}" presName="text3" presStyleLbl="fgAcc3" presStyleIdx="0" presStyleCnt="2" custScaleX="138359" custScaleY="1043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82C5CD-BD2F-4231-9C83-68ADF82ECA83}" type="pres">
      <dgm:prSet presAssocID="{B3DBA9DF-2862-4B5B-94BE-E13E91D19335}" presName="hierChild4" presStyleCnt="0"/>
      <dgm:spPr/>
    </dgm:pt>
    <dgm:pt modelId="{F826389F-E946-40A9-AFEF-C3097C7C359E}" type="pres">
      <dgm:prSet presAssocID="{DBB53204-5D14-4C65-849A-647BB9F6950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24A8D718-9E4E-4E46-BDD8-E4709910A360}" type="pres">
      <dgm:prSet presAssocID="{12137BC7-E445-442D-8577-C06A3A967870}" presName="hierRoot2" presStyleCnt="0"/>
      <dgm:spPr/>
    </dgm:pt>
    <dgm:pt modelId="{F0A98AD9-F8FC-4D30-B581-A3172ED70901}" type="pres">
      <dgm:prSet presAssocID="{12137BC7-E445-442D-8577-C06A3A967870}" presName="composite2" presStyleCnt="0"/>
      <dgm:spPr/>
    </dgm:pt>
    <dgm:pt modelId="{0087C57B-A9B9-42EA-8BAE-B853F9DBDADC}" type="pres">
      <dgm:prSet presAssocID="{12137BC7-E445-442D-8577-C06A3A967870}" presName="background2" presStyleLbl="node2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D7925CB-2BB0-40FD-BC50-A18B84AF2668}" type="pres">
      <dgm:prSet presAssocID="{12137BC7-E445-442D-8577-C06A3A96787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11DE29-8BE5-47C1-86C4-9D59A11369D7}" type="pres">
      <dgm:prSet presAssocID="{12137BC7-E445-442D-8577-C06A3A967870}" presName="hierChild3" presStyleCnt="0"/>
      <dgm:spPr/>
    </dgm:pt>
    <dgm:pt modelId="{DCA1706E-2240-492A-8E01-02C410649F95}" type="pres">
      <dgm:prSet presAssocID="{EAF755E5-DE4F-4159-8981-47CBB0E960FF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C3EAC4C-CA11-4D05-94A0-3569048B110D}" type="pres">
      <dgm:prSet presAssocID="{45381244-966D-433C-B03D-D3FDF2760814}" presName="hierRoot3" presStyleCnt="0"/>
      <dgm:spPr/>
    </dgm:pt>
    <dgm:pt modelId="{F03C014A-4C3F-496D-9AB9-E88392398BE5}" type="pres">
      <dgm:prSet presAssocID="{45381244-966D-433C-B03D-D3FDF2760814}" presName="composite3" presStyleCnt="0"/>
      <dgm:spPr/>
    </dgm:pt>
    <dgm:pt modelId="{018B0496-7664-49B8-89E4-83D001A37C47}" type="pres">
      <dgm:prSet presAssocID="{45381244-966D-433C-B03D-D3FDF2760814}" presName="background3" presStyleLbl="node3" presStyleIdx="1" presStyleCnt="2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4437405-12C6-42C0-A1BA-B1089A562010}" type="pres">
      <dgm:prSet presAssocID="{45381244-966D-433C-B03D-D3FDF2760814}" presName="text3" presStyleLbl="fgAcc3" presStyleIdx="1" presStyleCnt="2" custScaleX="141811" custScaleY="1035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C190D2-D957-4D76-A5BD-991FD65F938D}" type="pres">
      <dgm:prSet presAssocID="{45381244-966D-433C-B03D-D3FDF2760814}" presName="hierChild4" presStyleCnt="0"/>
      <dgm:spPr/>
    </dgm:pt>
  </dgm:ptLst>
  <dgm:cxnLst>
    <dgm:cxn modelId="{1ABC7FD4-9D84-4B02-A8B6-2E05F1241FF9}" srcId="{0B788E8A-DDEA-4396-A708-724376DE2F94}" destId="{20F8C767-CEB9-4010-9565-DAD5EF3156CD}" srcOrd="0" destOrd="0" parTransId="{0DF51273-37EF-48E5-A184-FE51F079C00F}" sibTransId="{93E3C04F-CFA7-4709-9B79-585ECF5715BC}"/>
    <dgm:cxn modelId="{643B435E-69EF-42B0-9DC3-DE4BFE51045B}" srcId="{596B0961-ED12-4ACE-AB8D-8FDCF21E7062}" destId="{B3DBA9DF-2862-4B5B-94BE-E13E91D19335}" srcOrd="0" destOrd="0" parTransId="{E636A0A2-C98C-415E-869E-51794AB2AFD7}" sibTransId="{246BFC00-4C84-447B-8889-9624A6070300}"/>
    <dgm:cxn modelId="{3A2D21CD-C39C-4D8E-B06E-8C508BE051E1}" type="presOf" srcId="{E636A0A2-C98C-415E-869E-51794AB2AFD7}" destId="{C6CA7053-33D8-4315-BA15-EF9D770162B1}" srcOrd="0" destOrd="0" presId="urn:microsoft.com/office/officeart/2005/8/layout/hierarchy1"/>
    <dgm:cxn modelId="{BD70DD5D-036A-4AF8-88DF-9B921CF36D85}" type="presOf" srcId="{20F8C767-CEB9-4010-9565-DAD5EF3156CD}" destId="{D00E7340-E4AD-445D-AF13-CF0FEA7AB2C3}" srcOrd="0" destOrd="0" presId="urn:microsoft.com/office/officeart/2005/8/layout/hierarchy1"/>
    <dgm:cxn modelId="{F9A5008A-F8C3-4A71-BB98-D1C341897270}" srcId="{12137BC7-E445-442D-8577-C06A3A967870}" destId="{45381244-966D-433C-B03D-D3FDF2760814}" srcOrd="0" destOrd="0" parTransId="{EAF755E5-DE4F-4159-8981-47CBB0E960FF}" sibTransId="{C7FC0411-5F15-463C-9FE2-1329DFFB9471}"/>
    <dgm:cxn modelId="{5A7DC320-C7F8-4288-AFAC-F5785141F833}" srcId="{20F8C767-CEB9-4010-9565-DAD5EF3156CD}" destId="{12137BC7-E445-442D-8577-C06A3A967870}" srcOrd="1" destOrd="0" parTransId="{DBB53204-5D14-4C65-849A-647BB9F69502}" sibTransId="{6F5F3B14-A28B-40AD-9790-2627AEF0FB83}"/>
    <dgm:cxn modelId="{EA88620D-FB95-4977-AB07-B4C8A76AEF06}" type="presOf" srcId="{0B788E8A-DDEA-4396-A708-724376DE2F94}" destId="{15B71C57-F013-48D7-8C26-01B88238C984}" srcOrd="0" destOrd="0" presId="urn:microsoft.com/office/officeart/2005/8/layout/hierarchy1"/>
    <dgm:cxn modelId="{15B0DB17-3BAA-4E44-A229-B1FAFD8F0F0B}" type="presOf" srcId="{EAF755E5-DE4F-4159-8981-47CBB0E960FF}" destId="{DCA1706E-2240-492A-8E01-02C410649F95}" srcOrd="0" destOrd="0" presId="urn:microsoft.com/office/officeart/2005/8/layout/hierarchy1"/>
    <dgm:cxn modelId="{7FF249AC-FF75-4517-9130-48A193E3426A}" type="presOf" srcId="{B3DBA9DF-2862-4B5B-94BE-E13E91D19335}" destId="{8A8A9B17-4EF7-4AEE-B565-5C1E79AC6211}" srcOrd="0" destOrd="0" presId="urn:microsoft.com/office/officeart/2005/8/layout/hierarchy1"/>
    <dgm:cxn modelId="{148C2BF2-A449-4FA3-80BB-BA6CDB5A9B46}" srcId="{20F8C767-CEB9-4010-9565-DAD5EF3156CD}" destId="{596B0961-ED12-4ACE-AB8D-8FDCF21E7062}" srcOrd="0" destOrd="0" parTransId="{B3F3D8EC-593E-414F-9E53-8A91065F6EE5}" sibTransId="{0FE0F416-35DA-4E96-AFA9-0385611F403D}"/>
    <dgm:cxn modelId="{CF7D0DB7-C927-483D-B24D-EF8BEFA2D945}" type="presOf" srcId="{45381244-966D-433C-B03D-D3FDF2760814}" destId="{E4437405-12C6-42C0-A1BA-B1089A562010}" srcOrd="0" destOrd="0" presId="urn:microsoft.com/office/officeart/2005/8/layout/hierarchy1"/>
    <dgm:cxn modelId="{6934E8AA-90D5-41FF-9A7F-0CF48F073D49}" type="presOf" srcId="{DBB53204-5D14-4C65-849A-647BB9F69502}" destId="{F826389F-E946-40A9-AFEF-C3097C7C359E}" srcOrd="0" destOrd="0" presId="urn:microsoft.com/office/officeart/2005/8/layout/hierarchy1"/>
    <dgm:cxn modelId="{41903763-F2AD-4613-93FE-53DAF1957400}" type="presOf" srcId="{596B0961-ED12-4ACE-AB8D-8FDCF21E7062}" destId="{D633884F-E06E-4A67-BBC9-6EA589DB4FD1}" srcOrd="0" destOrd="0" presId="urn:microsoft.com/office/officeart/2005/8/layout/hierarchy1"/>
    <dgm:cxn modelId="{C196FB42-2ABB-4A05-BB92-59EAFF744FEE}" type="presOf" srcId="{B3F3D8EC-593E-414F-9E53-8A91065F6EE5}" destId="{57777757-60C1-48A9-89C0-F5AC01EC1B52}" srcOrd="0" destOrd="0" presId="urn:microsoft.com/office/officeart/2005/8/layout/hierarchy1"/>
    <dgm:cxn modelId="{11B9AD6B-0D59-483C-B332-2120E432C377}" type="presOf" srcId="{12137BC7-E445-442D-8577-C06A3A967870}" destId="{6D7925CB-2BB0-40FD-BC50-A18B84AF2668}" srcOrd="0" destOrd="0" presId="urn:microsoft.com/office/officeart/2005/8/layout/hierarchy1"/>
    <dgm:cxn modelId="{80EA9275-FFB1-464B-A686-D1B72FB421A2}" type="presParOf" srcId="{15B71C57-F013-48D7-8C26-01B88238C984}" destId="{04393EEE-78CB-4EAB-B3CA-549E187B9A0E}" srcOrd="0" destOrd="0" presId="urn:microsoft.com/office/officeart/2005/8/layout/hierarchy1"/>
    <dgm:cxn modelId="{1BE97538-D114-40E8-8D05-9EAA474D0726}" type="presParOf" srcId="{04393EEE-78CB-4EAB-B3CA-549E187B9A0E}" destId="{9D88C8BA-A42E-447D-AA8A-488B11D11BA0}" srcOrd="0" destOrd="0" presId="urn:microsoft.com/office/officeart/2005/8/layout/hierarchy1"/>
    <dgm:cxn modelId="{3F328BB2-1D65-491D-84AF-1CDBA8DABC2F}" type="presParOf" srcId="{9D88C8BA-A42E-447D-AA8A-488B11D11BA0}" destId="{B9C9522C-0916-4476-8816-2A07880CC362}" srcOrd="0" destOrd="0" presId="urn:microsoft.com/office/officeart/2005/8/layout/hierarchy1"/>
    <dgm:cxn modelId="{77C9B77B-7105-4470-81E1-5FED222170FE}" type="presParOf" srcId="{9D88C8BA-A42E-447D-AA8A-488B11D11BA0}" destId="{D00E7340-E4AD-445D-AF13-CF0FEA7AB2C3}" srcOrd="1" destOrd="0" presId="urn:microsoft.com/office/officeart/2005/8/layout/hierarchy1"/>
    <dgm:cxn modelId="{81B82D8B-CEDE-4BB2-95D3-2A4BE5FE75E5}" type="presParOf" srcId="{04393EEE-78CB-4EAB-B3CA-549E187B9A0E}" destId="{E03E7451-2B32-4297-ACEC-67CD77F30248}" srcOrd="1" destOrd="0" presId="urn:microsoft.com/office/officeart/2005/8/layout/hierarchy1"/>
    <dgm:cxn modelId="{6586EC21-CA2B-482C-AF4E-115E34DE058E}" type="presParOf" srcId="{E03E7451-2B32-4297-ACEC-67CD77F30248}" destId="{57777757-60C1-48A9-89C0-F5AC01EC1B52}" srcOrd="0" destOrd="0" presId="urn:microsoft.com/office/officeart/2005/8/layout/hierarchy1"/>
    <dgm:cxn modelId="{2E36EF01-E731-4596-BC33-B69E640CD44F}" type="presParOf" srcId="{E03E7451-2B32-4297-ACEC-67CD77F30248}" destId="{7EF74825-6AB5-421A-A127-9A21E7DE8922}" srcOrd="1" destOrd="0" presId="urn:microsoft.com/office/officeart/2005/8/layout/hierarchy1"/>
    <dgm:cxn modelId="{32FB9ADA-4C20-4F87-9D84-6337064E2A32}" type="presParOf" srcId="{7EF74825-6AB5-421A-A127-9A21E7DE8922}" destId="{735C045E-2466-4B46-AF35-6A005E8B73C8}" srcOrd="0" destOrd="0" presId="urn:microsoft.com/office/officeart/2005/8/layout/hierarchy1"/>
    <dgm:cxn modelId="{2BF10940-ECEA-455C-80F5-C196F5E079A7}" type="presParOf" srcId="{735C045E-2466-4B46-AF35-6A005E8B73C8}" destId="{8A54C8B6-20A4-4C22-81E1-1C9DFD1D5104}" srcOrd="0" destOrd="0" presId="urn:microsoft.com/office/officeart/2005/8/layout/hierarchy1"/>
    <dgm:cxn modelId="{C8559D42-9EE3-43B0-B81A-8F2DC6DAFDA8}" type="presParOf" srcId="{735C045E-2466-4B46-AF35-6A005E8B73C8}" destId="{D633884F-E06E-4A67-BBC9-6EA589DB4FD1}" srcOrd="1" destOrd="0" presId="urn:microsoft.com/office/officeart/2005/8/layout/hierarchy1"/>
    <dgm:cxn modelId="{46BC56AD-50F5-47B2-BB28-21B9243AFFE6}" type="presParOf" srcId="{7EF74825-6AB5-421A-A127-9A21E7DE8922}" destId="{C7A53546-D811-44D7-AF51-343CD80BCFFE}" srcOrd="1" destOrd="0" presId="urn:microsoft.com/office/officeart/2005/8/layout/hierarchy1"/>
    <dgm:cxn modelId="{7D49F375-ADEF-4172-A470-0B2C1AEB6845}" type="presParOf" srcId="{C7A53546-D811-44D7-AF51-343CD80BCFFE}" destId="{C6CA7053-33D8-4315-BA15-EF9D770162B1}" srcOrd="0" destOrd="0" presId="urn:microsoft.com/office/officeart/2005/8/layout/hierarchy1"/>
    <dgm:cxn modelId="{3C3B0B0C-411A-4B64-A22F-7D868616C998}" type="presParOf" srcId="{C7A53546-D811-44D7-AF51-343CD80BCFFE}" destId="{640BED57-F5FC-4C7D-8350-548584BEFA76}" srcOrd="1" destOrd="0" presId="urn:microsoft.com/office/officeart/2005/8/layout/hierarchy1"/>
    <dgm:cxn modelId="{D2375671-E273-42DE-BF1B-0754DF7D698A}" type="presParOf" srcId="{640BED57-F5FC-4C7D-8350-548584BEFA76}" destId="{709CD5E1-39D2-4E80-8A5D-8C59B7A0C6A1}" srcOrd="0" destOrd="0" presId="urn:microsoft.com/office/officeart/2005/8/layout/hierarchy1"/>
    <dgm:cxn modelId="{54BCA489-4486-475B-B01B-DCB93B0BED89}" type="presParOf" srcId="{709CD5E1-39D2-4E80-8A5D-8C59B7A0C6A1}" destId="{941DAA80-0EA1-41E3-84ED-CE1E13E3D443}" srcOrd="0" destOrd="0" presId="urn:microsoft.com/office/officeart/2005/8/layout/hierarchy1"/>
    <dgm:cxn modelId="{D3B49F1C-DCA7-4ACC-B7DC-F77B48F43DCE}" type="presParOf" srcId="{709CD5E1-39D2-4E80-8A5D-8C59B7A0C6A1}" destId="{8A8A9B17-4EF7-4AEE-B565-5C1E79AC6211}" srcOrd="1" destOrd="0" presId="urn:microsoft.com/office/officeart/2005/8/layout/hierarchy1"/>
    <dgm:cxn modelId="{BEE27FB8-F4E1-44C2-A1BB-5E9A0B72334C}" type="presParOf" srcId="{640BED57-F5FC-4C7D-8350-548584BEFA76}" destId="{5482C5CD-BD2F-4231-9C83-68ADF82ECA83}" srcOrd="1" destOrd="0" presId="urn:microsoft.com/office/officeart/2005/8/layout/hierarchy1"/>
    <dgm:cxn modelId="{28D9D6B6-FC7B-42FA-9265-5EF0B277B075}" type="presParOf" srcId="{E03E7451-2B32-4297-ACEC-67CD77F30248}" destId="{F826389F-E946-40A9-AFEF-C3097C7C359E}" srcOrd="2" destOrd="0" presId="urn:microsoft.com/office/officeart/2005/8/layout/hierarchy1"/>
    <dgm:cxn modelId="{689996F4-2800-41B9-A84B-D9CE3D8DAACA}" type="presParOf" srcId="{E03E7451-2B32-4297-ACEC-67CD77F30248}" destId="{24A8D718-9E4E-4E46-BDD8-E4709910A360}" srcOrd="3" destOrd="0" presId="urn:microsoft.com/office/officeart/2005/8/layout/hierarchy1"/>
    <dgm:cxn modelId="{39DD6434-3FDB-4C68-9A93-773D1529408A}" type="presParOf" srcId="{24A8D718-9E4E-4E46-BDD8-E4709910A360}" destId="{F0A98AD9-F8FC-4D30-B581-A3172ED70901}" srcOrd="0" destOrd="0" presId="urn:microsoft.com/office/officeart/2005/8/layout/hierarchy1"/>
    <dgm:cxn modelId="{6DB5AF63-890A-4931-A7C9-EE5AEAC5525B}" type="presParOf" srcId="{F0A98AD9-F8FC-4D30-B581-A3172ED70901}" destId="{0087C57B-A9B9-42EA-8BAE-B853F9DBDADC}" srcOrd="0" destOrd="0" presId="urn:microsoft.com/office/officeart/2005/8/layout/hierarchy1"/>
    <dgm:cxn modelId="{D2EE118D-0024-4745-BC87-648A070225BD}" type="presParOf" srcId="{F0A98AD9-F8FC-4D30-B581-A3172ED70901}" destId="{6D7925CB-2BB0-40FD-BC50-A18B84AF2668}" srcOrd="1" destOrd="0" presId="urn:microsoft.com/office/officeart/2005/8/layout/hierarchy1"/>
    <dgm:cxn modelId="{281B4788-AF04-4624-884C-A306203BC6C6}" type="presParOf" srcId="{24A8D718-9E4E-4E46-BDD8-E4709910A360}" destId="{5211DE29-8BE5-47C1-86C4-9D59A11369D7}" srcOrd="1" destOrd="0" presId="urn:microsoft.com/office/officeart/2005/8/layout/hierarchy1"/>
    <dgm:cxn modelId="{BF41833C-69A1-4380-A152-D12BB8285398}" type="presParOf" srcId="{5211DE29-8BE5-47C1-86C4-9D59A11369D7}" destId="{DCA1706E-2240-492A-8E01-02C410649F95}" srcOrd="0" destOrd="0" presId="urn:microsoft.com/office/officeart/2005/8/layout/hierarchy1"/>
    <dgm:cxn modelId="{9A8E2DAD-0967-4EA2-9787-A0FA9CBB2433}" type="presParOf" srcId="{5211DE29-8BE5-47C1-86C4-9D59A11369D7}" destId="{5C3EAC4C-CA11-4D05-94A0-3569048B110D}" srcOrd="1" destOrd="0" presId="urn:microsoft.com/office/officeart/2005/8/layout/hierarchy1"/>
    <dgm:cxn modelId="{D83209F7-C9CC-4190-97F7-D5BF5553F63B}" type="presParOf" srcId="{5C3EAC4C-CA11-4D05-94A0-3569048B110D}" destId="{F03C014A-4C3F-496D-9AB9-E88392398BE5}" srcOrd="0" destOrd="0" presId="urn:microsoft.com/office/officeart/2005/8/layout/hierarchy1"/>
    <dgm:cxn modelId="{0EBC1F45-C4A5-46A1-8916-D9AA4E002489}" type="presParOf" srcId="{F03C014A-4C3F-496D-9AB9-E88392398BE5}" destId="{018B0496-7664-49B8-89E4-83D001A37C47}" srcOrd="0" destOrd="0" presId="urn:microsoft.com/office/officeart/2005/8/layout/hierarchy1"/>
    <dgm:cxn modelId="{3AE04892-6E08-42C4-ADD9-30054DB8519D}" type="presParOf" srcId="{F03C014A-4C3F-496D-9AB9-E88392398BE5}" destId="{E4437405-12C6-42C0-A1BA-B1089A562010}" srcOrd="1" destOrd="0" presId="urn:microsoft.com/office/officeart/2005/8/layout/hierarchy1"/>
    <dgm:cxn modelId="{5F3A7EF4-47C5-4392-974D-C1AC2FF045C0}" type="presParOf" srcId="{5C3EAC4C-CA11-4D05-94A0-3569048B110D}" destId="{5AC190D2-D957-4D76-A5BD-991FD65F9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EE51FA-27A5-4131-8718-D871F6ED1621}" type="doc">
      <dgm:prSet loTypeId="urn:microsoft.com/office/officeart/2005/8/layout/hChevron3" loCatId="process" qsTypeId="urn:microsoft.com/office/officeart/2005/8/quickstyle/simple4" qsCatId="simple" csTypeId="urn:microsoft.com/office/officeart/2005/8/colors/accent3_2" csCatId="accent3" phldr="1"/>
      <dgm:spPr/>
    </dgm:pt>
    <dgm:pt modelId="{65ADA3A3-E9A9-490E-9753-AE3ACFF1099F}" type="pres">
      <dgm:prSet presAssocID="{F8EE51FA-27A5-4131-8718-D871F6ED1621}" presName="Name0" presStyleCnt="0">
        <dgm:presLayoutVars>
          <dgm:dir/>
          <dgm:resizeHandles val="exact"/>
        </dgm:presLayoutVars>
      </dgm:prSet>
      <dgm:spPr/>
    </dgm:pt>
  </dgm:ptLst>
  <dgm:cxnLst>
    <dgm:cxn modelId="{9526F7DB-59EC-4C7E-A7CB-19DDEE539626}" type="presOf" srcId="{F8EE51FA-27A5-4131-8718-D871F6ED1621}" destId="{65ADA3A3-E9A9-490E-9753-AE3ACFF1099F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3A6FD-2882-4383-946D-4D12139C9637}">
      <dsp:nvSpPr>
        <dsp:cNvPr id="0" name=""/>
        <dsp:cNvSpPr/>
      </dsp:nvSpPr>
      <dsp:spPr>
        <a:xfrm>
          <a:off x="263194" y="1065"/>
          <a:ext cx="2179809" cy="10899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Lotus" pitchFamily="2" charset="-78"/>
            </a:rPr>
            <a:t>مردان</a:t>
          </a:r>
          <a:endParaRPr lang="en-US" sz="28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95116" y="32987"/>
        <a:ext cx="2115965" cy="1026060"/>
      </dsp:txXfrm>
    </dsp:sp>
    <dsp:sp modelId="{7756F0E5-37E4-47B9-9DE8-3B9B0D9AD295}">
      <dsp:nvSpPr>
        <dsp:cNvPr id="0" name=""/>
        <dsp:cNvSpPr/>
      </dsp:nvSpPr>
      <dsp:spPr>
        <a:xfrm>
          <a:off x="481175" y="1090970"/>
          <a:ext cx="217980" cy="8174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428"/>
              </a:lnTo>
              <a:lnTo>
                <a:pt x="217980" y="81742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8B9D2F-1883-4DC5-957C-54E2C74F1280}">
      <dsp:nvSpPr>
        <dsp:cNvPr id="0" name=""/>
        <dsp:cNvSpPr/>
      </dsp:nvSpPr>
      <dsp:spPr>
        <a:xfrm>
          <a:off x="699156" y="1363446"/>
          <a:ext cx="1743847" cy="108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Lotus" pitchFamily="2" charset="-78"/>
            </a:rPr>
            <a:t>25%</a:t>
          </a:r>
          <a:endParaRPr lang="en-US" sz="2400" kern="1200" dirty="0">
            <a:cs typeface="B Lotus" pitchFamily="2" charset="-78"/>
          </a:endParaRPr>
        </a:p>
      </dsp:txBody>
      <dsp:txXfrm>
        <a:off x="731078" y="1395368"/>
        <a:ext cx="1680003" cy="1026060"/>
      </dsp:txXfrm>
    </dsp:sp>
    <dsp:sp modelId="{3A06FF4D-0F99-4C69-A081-DAF3D93CC959}">
      <dsp:nvSpPr>
        <dsp:cNvPr id="0" name=""/>
        <dsp:cNvSpPr/>
      </dsp:nvSpPr>
      <dsp:spPr>
        <a:xfrm>
          <a:off x="2987956" y="1065"/>
          <a:ext cx="2179809" cy="1089904"/>
        </a:xfrm>
        <a:prstGeom prst="roundRect">
          <a:avLst>
            <a:gd name="adj" fmla="val 10000"/>
          </a:avLst>
        </a:prstGeom>
        <a:solidFill>
          <a:schemeClr val="accent5">
            <a:hueOff val="305643"/>
            <a:satOff val="61137"/>
            <a:lumOff val="14118"/>
            <a:alphaOff val="0"/>
          </a:schemeClr>
        </a:solidFill>
        <a:ln w="25400" cap="flat" cmpd="sng" algn="ctr">
          <a:solidFill>
            <a:srgbClr val="D2A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1" kern="1200" dirty="0" smtClean="0">
              <a:solidFill>
                <a:schemeClr val="tx1"/>
              </a:solidFill>
              <a:cs typeface="B Lotus" pitchFamily="2" charset="-78"/>
            </a:rPr>
            <a:t>زنان</a:t>
          </a:r>
          <a:endParaRPr lang="en-US" sz="28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3019878" y="32987"/>
        <a:ext cx="2115965" cy="1026060"/>
      </dsp:txXfrm>
    </dsp:sp>
    <dsp:sp modelId="{5FB2940F-6B0C-4874-8DC1-7FD89C88E7C9}">
      <dsp:nvSpPr>
        <dsp:cNvPr id="0" name=""/>
        <dsp:cNvSpPr/>
      </dsp:nvSpPr>
      <dsp:spPr>
        <a:xfrm>
          <a:off x="3205937" y="1090970"/>
          <a:ext cx="280811" cy="815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891"/>
              </a:lnTo>
              <a:lnTo>
                <a:pt x="280811" y="81589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FA679-D4E8-4B05-A86E-AABDA1E8572A}">
      <dsp:nvSpPr>
        <dsp:cNvPr id="0" name=""/>
        <dsp:cNvSpPr/>
      </dsp:nvSpPr>
      <dsp:spPr>
        <a:xfrm>
          <a:off x="3486749" y="1361909"/>
          <a:ext cx="1743847" cy="1089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5643"/>
              <a:satOff val="61137"/>
              <a:lumOff val="14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>
              <a:cs typeface="B Lotus" pitchFamily="2" charset="-78"/>
            </a:rPr>
            <a:t>35%</a:t>
          </a:r>
          <a:endParaRPr lang="en-US" sz="2400" kern="1200" dirty="0">
            <a:cs typeface="B Lotus" pitchFamily="2" charset="-78"/>
          </a:endParaRPr>
        </a:p>
      </dsp:txBody>
      <dsp:txXfrm>
        <a:off x="3518671" y="1393831"/>
        <a:ext cx="1680003" cy="1026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3F395-9B7D-49BF-99E2-85C9D0D35A06}">
      <dsp:nvSpPr>
        <dsp:cNvPr id="0" name=""/>
        <dsp:cNvSpPr/>
      </dsp:nvSpPr>
      <dsp:spPr>
        <a:xfrm>
          <a:off x="2471470" y="1994840"/>
          <a:ext cx="1808837" cy="1808837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5400" b="1" kern="1200" dirty="0" smtClean="0">
              <a:solidFill>
                <a:schemeClr val="tx1"/>
              </a:solidFill>
              <a:cs typeface="B Lotus" pitchFamily="2" charset="-78"/>
            </a:rPr>
            <a:t>چاقی</a:t>
          </a:r>
          <a:endParaRPr lang="en-US" sz="5400" b="1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736368" y="2259738"/>
        <a:ext cx="1279041" cy="1279041"/>
      </dsp:txXfrm>
    </dsp:sp>
    <dsp:sp modelId="{D4E81B87-9961-4955-9938-B10B16BD0E86}">
      <dsp:nvSpPr>
        <dsp:cNvPr id="0" name=""/>
        <dsp:cNvSpPr/>
      </dsp:nvSpPr>
      <dsp:spPr>
        <a:xfrm rot="12379636">
          <a:off x="1948556" y="1738911"/>
          <a:ext cx="783193" cy="515518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62389-C4AB-4356-83BE-EB432E73B0A1}">
      <dsp:nvSpPr>
        <dsp:cNvPr id="0" name=""/>
        <dsp:cNvSpPr/>
      </dsp:nvSpPr>
      <dsp:spPr>
        <a:xfrm>
          <a:off x="0" y="966584"/>
          <a:ext cx="1718395" cy="1374716"/>
        </a:xfrm>
        <a:prstGeom prst="roundRect">
          <a:avLst>
            <a:gd name="adj" fmla="val 10000"/>
          </a:avLst>
        </a:prstGeom>
        <a:solidFill>
          <a:srgbClr val="FF5353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کاهش مصرف انرژی</a:t>
          </a:r>
          <a:endParaRPr lang="en-US" sz="2800" b="0" kern="120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sp:txBody>
      <dsp:txXfrm>
        <a:off x="40264" y="1006848"/>
        <a:ext cx="1637867" cy="1294188"/>
      </dsp:txXfrm>
    </dsp:sp>
    <dsp:sp modelId="{35572864-F1FB-4B15-9EF0-5C3F0FF8DA38}">
      <dsp:nvSpPr>
        <dsp:cNvPr id="0" name=""/>
        <dsp:cNvSpPr/>
      </dsp:nvSpPr>
      <dsp:spPr>
        <a:xfrm rot="16159254">
          <a:off x="2740264" y="1048658"/>
          <a:ext cx="1233487" cy="515518"/>
        </a:xfrm>
        <a:prstGeom prst="leftArrow">
          <a:avLst>
            <a:gd name="adj1" fmla="val 60000"/>
            <a:gd name="adj2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B153D-56C4-494D-9EF5-6839D711BB98}">
      <dsp:nvSpPr>
        <dsp:cNvPr id="0" name=""/>
        <dsp:cNvSpPr/>
      </dsp:nvSpPr>
      <dsp:spPr>
        <a:xfrm>
          <a:off x="2490500" y="2359"/>
          <a:ext cx="1718395" cy="1374716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افزایش انرژی دریافتی</a:t>
          </a:r>
          <a:endParaRPr lang="en-US" sz="2800" b="0" kern="120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sp:txBody>
      <dsp:txXfrm>
        <a:off x="2530764" y="42623"/>
        <a:ext cx="1637867" cy="1294188"/>
      </dsp:txXfrm>
    </dsp:sp>
    <dsp:sp modelId="{5D83296A-4DFD-44BC-BF29-CB98B757B044}">
      <dsp:nvSpPr>
        <dsp:cNvPr id="0" name=""/>
        <dsp:cNvSpPr/>
      </dsp:nvSpPr>
      <dsp:spPr>
        <a:xfrm rot="20073512">
          <a:off x="4109580" y="1842925"/>
          <a:ext cx="747568" cy="515518"/>
        </a:xfrm>
        <a:prstGeom prst="leftArrow">
          <a:avLst>
            <a:gd name="adj1" fmla="val 60000"/>
            <a:gd name="adj2" fmla="val 50000"/>
          </a:avLst>
        </a:prstGeom>
        <a:solidFill>
          <a:srgbClr val="00B0F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CCE9B-C328-45B5-89DE-8CDE5FDD279F}">
      <dsp:nvSpPr>
        <dsp:cNvPr id="0" name=""/>
        <dsp:cNvSpPr/>
      </dsp:nvSpPr>
      <dsp:spPr>
        <a:xfrm>
          <a:off x="4940120" y="1059022"/>
          <a:ext cx="1718395" cy="1374716"/>
        </a:xfrm>
        <a:prstGeom prst="roundRect">
          <a:avLst>
            <a:gd name="adj" fmla="val 10000"/>
          </a:avLst>
        </a:prstGeom>
        <a:solidFill>
          <a:srgbClr val="FF5353"/>
        </a:soli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b="0" kern="120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rPr>
            <a:t>عوامل ژنتیکی</a:t>
          </a:r>
          <a:endParaRPr lang="en-US" sz="2800" b="0" kern="1200" dirty="0">
            <a:solidFill>
              <a:schemeClr val="tx1">
                <a:lumMod val="95000"/>
                <a:lumOff val="5000"/>
              </a:schemeClr>
            </a:solidFill>
            <a:cs typeface="B Lotus" pitchFamily="2" charset="-78"/>
          </a:endParaRPr>
        </a:p>
      </dsp:txBody>
      <dsp:txXfrm>
        <a:off x="4980384" y="1099286"/>
        <a:ext cx="1637867" cy="1294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4C5F0-3D25-4FAD-A848-D7F755335B2C}">
      <dsp:nvSpPr>
        <dsp:cNvPr id="0" name=""/>
        <dsp:cNvSpPr/>
      </dsp:nvSpPr>
      <dsp:spPr>
        <a:xfrm>
          <a:off x="7263" y="2044822"/>
          <a:ext cx="1961335" cy="146859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400" kern="1200" dirty="0" smtClean="0">
              <a:solidFill>
                <a:schemeClr val="tx1"/>
              </a:solidFill>
              <a:cs typeface="B Lotus" pitchFamily="2" charset="-78"/>
            </a:rPr>
            <a:t>چاقی</a:t>
          </a:r>
          <a:endParaRPr lang="en-US" sz="44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50277" y="2087836"/>
        <a:ext cx="1875307" cy="1382570"/>
      </dsp:txXfrm>
    </dsp:sp>
    <dsp:sp modelId="{DBBBE385-7724-4834-81EF-B3278B4139A5}">
      <dsp:nvSpPr>
        <dsp:cNvPr id="0" name=""/>
        <dsp:cNvSpPr/>
      </dsp:nvSpPr>
      <dsp:spPr>
        <a:xfrm rot="18272944">
          <a:off x="1671276" y="2195307"/>
          <a:ext cx="1373667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373667" y="18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3768" y="2179075"/>
        <a:ext cx="68683" cy="68683"/>
      </dsp:txXfrm>
    </dsp:sp>
    <dsp:sp modelId="{5E74DE64-D7C3-4B43-86DD-D4F96B26F605}">
      <dsp:nvSpPr>
        <dsp:cNvPr id="0" name=""/>
        <dsp:cNvSpPr/>
      </dsp:nvSpPr>
      <dsp:spPr>
        <a:xfrm>
          <a:off x="2747621" y="1036713"/>
          <a:ext cx="1961335" cy="122199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chemeClr val="tx1"/>
              </a:solidFill>
              <a:cs typeface="B Lotus" pitchFamily="2" charset="-78"/>
            </a:rPr>
            <a:t>التهاب</a:t>
          </a:r>
          <a:endParaRPr lang="en-US" sz="40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783412" y="1072504"/>
        <a:ext cx="1889753" cy="1150417"/>
      </dsp:txXfrm>
    </dsp:sp>
    <dsp:sp modelId="{6E167E04-9FEA-44D2-ABAE-0005F84C05B7}">
      <dsp:nvSpPr>
        <dsp:cNvPr id="0" name=""/>
        <dsp:cNvSpPr/>
      </dsp:nvSpPr>
      <dsp:spPr>
        <a:xfrm rot="19018330">
          <a:off x="4566874" y="1269164"/>
          <a:ext cx="1056459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056459" y="18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68692" y="1260862"/>
        <a:ext cx="52822" cy="52822"/>
      </dsp:txXfrm>
    </dsp:sp>
    <dsp:sp modelId="{B2799B30-4892-4079-A745-F4B0B5DDB808}">
      <dsp:nvSpPr>
        <dsp:cNvPr id="0" name=""/>
        <dsp:cNvSpPr/>
      </dsp:nvSpPr>
      <dsp:spPr>
        <a:xfrm>
          <a:off x="5481251" y="265487"/>
          <a:ext cx="1961335" cy="1322694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chemeClr val="tx1"/>
              </a:solidFill>
              <a:cs typeface="B Lotus" pitchFamily="2" charset="-78"/>
            </a:rPr>
            <a:t>برخی سرطان ها</a:t>
          </a:r>
          <a:endParaRPr lang="en-US" sz="36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5519991" y="304227"/>
        <a:ext cx="1883855" cy="1245214"/>
      </dsp:txXfrm>
    </dsp:sp>
    <dsp:sp modelId="{86DF6E8F-2FFE-4C3E-976C-FB9074A786A9}">
      <dsp:nvSpPr>
        <dsp:cNvPr id="0" name=""/>
        <dsp:cNvSpPr/>
      </dsp:nvSpPr>
      <dsp:spPr>
        <a:xfrm rot="2540000">
          <a:off x="4569615" y="1989467"/>
          <a:ext cx="1068727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068727" y="18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7260" y="1980858"/>
        <a:ext cx="53436" cy="53436"/>
      </dsp:txXfrm>
    </dsp:sp>
    <dsp:sp modelId="{AF94C7B5-64A6-4739-BBA5-FA2D5E642A67}">
      <dsp:nvSpPr>
        <dsp:cNvPr id="0" name=""/>
        <dsp:cNvSpPr/>
      </dsp:nvSpPr>
      <dsp:spPr>
        <a:xfrm>
          <a:off x="5499001" y="1803664"/>
          <a:ext cx="1961335" cy="1127551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>
              <a:solidFill>
                <a:schemeClr val="tx1"/>
              </a:solidFill>
              <a:cs typeface="B Lotus" pitchFamily="2" charset="-78"/>
            </a:rPr>
            <a:t>بیماری های قلبی- عروقی</a:t>
          </a:r>
          <a:endParaRPr lang="en-US" sz="32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5532026" y="1836689"/>
        <a:ext cx="1895285" cy="1061501"/>
      </dsp:txXfrm>
    </dsp:sp>
    <dsp:sp modelId="{270393D9-9B58-43B6-B704-4336BC96550F}">
      <dsp:nvSpPr>
        <dsp:cNvPr id="0" name=""/>
        <dsp:cNvSpPr/>
      </dsp:nvSpPr>
      <dsp:spPr>
        <a:xfrm rot="3162106">
          <a:off x="1713521" y="3275969"/>
          <a:ext cx="1294687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1294687" y="181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28498" y="3261711"/>
        <a:ext cx="64734" cy="64734"/>
      </dsp:txXfrm>
    </dsp:sp>
    <dsp:sp modelId="{ADDA6778-192E-4C2D-88B2-C9160201C9AB}">
      <dsp:nvSpPr>
        <dsp:cNvPr id="0" name=""/>
        <dsp:cNvSpPr/>
      </dsp:nvSpPr>
      <dsp:spPr>
        <a:xfrm>
          <a:off x="2753132" y="3081370"/>
          <a:ext cx="1961335" cy="1455330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chemeClr val="tx1"/>
              </a:solidFill>
              <a:cs typeface="B Lotus" pitchFamily="2" charset="-78"/>
            </a:rPr>
            <a:t>مقاومت انسولینی</a:t>
          </a:r>
          <a:endParaRPr lang="en-US" sz="36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2795757" y="3123995"/>
        <a:ext cx="1876085" cy="1370080"/>
      </dsp:txXfrm>
    </dsp:sp>
    <dsp:sp modelId="{671DE5CE-CABA-4A74-830F-D1CD598E0BA8}">
      <dsp:nvSpPr>
        <dsp:cNvPr id="0" name=""/>
        <dsp:cNvSpPr/>
      </dsp:nvSpPr>
      <dsp:spPr>
        <a:xfrm>
          <a:off x="4714467" y="3790926"/>
          <a:ext cx="784534" cy="36219"/>
        </a:xfrm>
        <a:custGeom>
          <a:avLst/>
          <a:gdLst/>
          <a:ahLst/>
          <a:cxnLst/>
          <a:rect l="0" t="0" r="0" b="0"/>
          <a:pathLst>
            <a:path>
              <a:moveTo>
                <a:pt x="0" y="18109"/>
              </a:moveTo>
              <a:lnTo>
                <a:pt x="784534" y="181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87121" y="3789422"/>
        <a:ext cx="39226" cy="39226"/>
      </dsp:txXfrm>
    </dsp:sp>
    <dsp:sp modelId="{862FAE4B-14CD-49CF-801A-540777EC9D0B}">
      <dsp:nvSpPr>
        <dsp:cNvPr id="0" name=""/>
        <dsp:cNvSpPr/>
      </dsp:nvSpPr>
      <dsp:spPr>
        <a:xfrm>
          <a:off x="5499001" y="3078316"/>
          <a:ext cx="1961335" cy="1461439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600" kern="1200" dirty="0" smtClean="0">
              <a:solidFill>
                <a:schemeClr val="tx1"/>
              </a:solidFill>
              <a:cs typeface="B Lotus" pitchFamily="2" charset="-78"/>
            </a:rPr>
            <a:t>دیابت نوع 2</a:t>
          </a:r>
          <a:endParaRPr lang="en-US" sz="3600" kern="1200" dirty="0">
            <a:solidFill>
              <a:schemeClr val="tx1"/>
            </a:solidFill>
            <a:cs typeface="B Lotus" pitchFamily="2" charset="-78"/>
          </a:endParaRPr>
        </a:p>
      </dsp:txBody>
      <dsp:txXfrm>
        <a:off x="5541805" y="3121120"/>
        <a:ext cx="1875727" cy="1375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A1706E-2240-492A-8E01-02C410649F95}">
      <dsp:nvSpPr>
        <dsp:cNvPr id="0" name=""/>
        <dsp:cNvSpPr/>
      </dsp:nvSpPr>
      <dsp:spPr>
        <a:xfrm>
          <a:off x="5709943" y="3486908"/>
          <a:ext cx="91440" cy="6496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6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26389F-E946-40A9-AFEF-C3097C7C359E}">
      <dsp:nvSpPr>
        <dsp:cNvPr id="0" name=""/>
        <dsp:cNvSpPr/>
      </dsp:nvSpPr>
      <dsp:spPr>
        <a:xfrm>
          <a:off x="3942819" y="1418742"/>
          <a:ext cx="1812843" cy="649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735"/>
              </a:lnTo>
              <a:lnTo>
                <a:pt x="1812843" y="442735"/>
              </a:lnTo>
              <a:lnTo>
                <a:pt x="1812843" y="6496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A7053-33D8-4315-BA15-EF9D770162B1}">
      <dsp:nvSpPr>
        <dsp:cNvPr id="0" name=""/>
        <dsp:cNvSpPr/>
      </dsp:nvSpPr>
      <dsp:spPr>
        <a:xfrm>
          <a:off x="2084255" y="3486908"/>
          <a:ext cx="91440" cy="6496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9675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77757-60C1-48A9-89C0-F5AC01EC1B52}">
      <dsp:nvSpPr>
        <dsp:cNvPr id="0" name=""/>
        <dsp:cNvSpPr/>
      </dsp:nvSpPr>
      <dsp:spPr>
        <a:xfrm>
          <a:off x="2129975" y="1418742"/>
          <a:ext cx="1812843" cy="649675"/>
        </a:xfrm>
        <a:custGeom>
          <a:avLst/>
          <a:gdLst/>
          <a:ahLst/>
          <a:cxnLst/>
          <a:rect l="0" t="0" r="0" b="0"/>
          <a:pathLst>
            <a:path>
              <a:moveTo>
                <a:pt x="1812843" y="0"/>
              </a:moveTo>
              <a:lnTo>
                <a:pt x="1812843" y="442735"/>
              </a:lnTo>
              <a:lnTo>
                <a:pt x="0" y="442735"/>
              </a:lnTo>
              <a:lnTo>
                <a:pt x="0" y="649675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9522C-0916-4476-8816-2A07880CC362}">
      <dsp:nvSpPr>
        <dsp:cNvPr id="0" name=""/>
        <dsp:cNvSpPr/>
      </dsp:nvSpPr>
      <dsp:spPr>
        <a:xfrm>
          <a:off x="2825898" y="252"/>
          <a:ext cx="2233842" cy="14184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D00E7340-E4AD-445D-AF13-CF0FEA7AB2C3}">
      <dsp:nvSpPr>
        <dsp:cNvPr id="0" name=""/>
        <dsp:cNvSpPr/>
      </dsp:nvSpPr>
      <dsp:spPr>
        <a:xfrm>
          <a:off x="3074103" y="236046"/>
          <a:ext cx="2233842" cy="1418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Lotus" pitchFamily="2" charset="-78"/>
            </a:rPr>
            <a:t>افزایش سایز بافت چربی</a:t>
          </a:r>
          <a:endParaRPr lang="en-US" sz="2800" kern="1200" dirty="0">
            <a:cs typeface="B Lotus" pitchFamily="2" charset="-78"/>
          </a:endParaRPr>
        </a:p>
      </dsp:txBody>
      <dsp:txXfrm>
        <a:off x="3115649" y="277592"/>
        <a:ext cx="2150750" cy="1335398"/>
      </dsp:txXfrm>
    </dsp:sp>
    <dsp:sp modelId="{8A54C8B6-20A4-4C22-81E1-1C9DFD1D5104}">
      <dsp:nvSpPr>
        <dsp:cNvPr id="0" name=""/>
        <dsp:cNvSpPr/>
      </dsp:nvSpPr>
      <dsp:spPr>
        <a:xfrm>
          <a:off x="1013054" y="2068418"/>
          <a:ext cx="2233842" cy="14184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3884F-E06E-4A67-BBC9-6EA589DB4FD1}">
      <dsp:nvSpPr>
        <dsp:cNvPr id="0" name=""/>
        <dsp:cNvSpPr/>
      </dsp:nvSpPr>
      <dsp:spPr>
        <a:xfrm>
          <a:off x="1261259" y="2304212"/>
          <a:ext cx="2233842" cy="1418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Lotus" pitchFamily="2" charset="-78"/>
            </a:rPr>
            <a:t>کاهش پاکسازی تری گلیسرید</a:t>
          </a:r>
          <a:endParaRPr lang="en-US" sz="2800" kern="1200" dirty="0">
            <a:cs typeface="B Lotus" pitchFamily="2" charset="-78"/>
          </a:endParaRPr>
        </a:p>
      </dsp:txBody>
      <dsp:txXfrm>
        <a:off x="1302805" y="2345758"/>
        <a:ext cx="2150750" cy="1335398"/>
      </dsp:txXfrm>
    </dsp:sp>
    <dsp:sp modelId="{941DAA80-0EA1-41E3-84ED-CE1E13E3D443}">
      <dsp:nvSpPr>
        <dsp:cNvPr id="0" name=""/>
        <dsp:cNvSpPr/>
      </dsp:nvSpPr>
      <dsp:spPr>
        <a:xfrm>
          <a:off x="584614" y="4136583"/>
          <a:ext cx="3090722" cy="148050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8A9B17-4EF7-4AEE-B565-5C1E79AC6211}">
      <dsp:nvSpPr>
        <dsp:cNvPr id="0" name=""/>
        <dsp:cNvSpPr/>
      </dsp:nvSpPr>
      <dsp:spPr>
        <a:xfrm>
          <a:off x="832819" y="4372378"/>
          <a:ext cx="3090722" cy="1480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Lotus" pitchFamily="2" charset="-78"/>
            </a:rPr>
            <a:t>تجمع در سایر بافت ها و مقاومت انسولینی</a:t>
          </a:r>
          <a:endParaRPr lang="en-US" sz="2800" kern="1200" dirty="0">
            <a:cs typeface="B Lotus" pitchFamily="2" charset="-78"/>
          </a:endParaRPr>
        </a:p>
      </dsp:txBody>
      <dsp:txXfrm>
        <a:off x="876182" y="4415741"/>
        <a:ext cx="3003996" cy="1393780"/>
      </dsp:txXfrm>
    </dsp:sp>
    <dsp:sp modelId="{0087C57B-A9B9-42EA-8BAE-B853F9DBDADC}">
      <dsp:nvSpPr>
        <dsp:cNvPr id="0" name=""/>
        <dsp:cNvSpPr/>
      </dsp:nvSpPr>
      <dsp:spPr>
        <a:xfrm>
          <a:off x="4638742" y="2068418"/>
          <a:ext cx="2233842" cy="1418490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925CB-2BB0-40FD-BC50-A18B84AF2668}">
      <dsp:nvSpPr>
        <dsp:cNvPr id="0" name=""/>
        <dsp:cNvSpPr/>
      </dsp:nvSpPr>
      <dsp:spPr>
        <a:xfrm>
          <a:off x="4886946" y="2304212"/>
          <a:ext cx="2233842" cy="14184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Lotus" pitchFamily="2" charset="-78"/>
            </a:rPr>
            <a:t>هیپوکسی بافت</a:t>
          </a:r>
          <a:r>
            <a:rPr lang="fa-IR" sz="3900" kern="1200" dirty="0" smtClean="0"/>
            <a:t> </a:t>
          </a:r>
          <a:endParaRPr lang="en-US" sz="3900" kern="1200" dirty="0"/>
        </a:p>
      </dsp:txBody>
      <dsp:txXfrm>
        <a:off x="4928492" y="2345758"/>
        <a:ext cx="2150750" cy="1335398"/>
      </dsp:txXfrm>
    </dsp:sp>
    <dsp:sp modelId="{018B0496-7664-49B8-89E4-83D001A37C47}">
      <dsp:nvSpPr>
        <dsp:cNvPr id="0" name=""/>
        <dsp:cNvSpPr/>
      </dsp:nvSpPr>
      <dsp:spPr>
        <a:xfrm>
          <a:off x="4171746" y="4136583"/>
          <a:ext cx="3167834" cy="14682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37405-12C6-42C0-A1BA-B1089A562010}">
      <dsp:nvSpPr>
        <dsp:cNvPr id="0" name=""/>
        <dsp:cNvSpPr/>
      </dsp:nvSpPr>
      <dsp:spPr>
        <a:xfrm>
          <a:off x="4419950" y="4372378"/>
          <a:ext cx="3167834" cy="14682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800" kern="1200" dirty="0" smtClean="0">
              <a:cs typeface="B Lotus" pitchFamily="2" charset="-78"/>
            </a:rPr>
            <a:t>افزایش تولید سیتوکین های التهابی</a:t>
          </a:r>
          <a:endParaRPr lang="en-US" sz="2800" kern="1200" dirty="0"/>
        </a:p>
      </dsp:txBody>
      <dsp:txXfrm>
        <a:off x="4462955" y="4415383"/>
        <a:ext cx="3081824" cy="13822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0.31821</cdr:x>
      <cdr:y>0.41856</cdr:y>
    </cdr:from>
    <cdr:to>
      <cdr:x>0.44066</cdr:x>
      <cdr:y>0.60185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20882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cs typeface="+mj-cs"/>
            </a:rPr>
            <a:t>P=</a:t>
          </a:r>
          <a:r>
            <a:rPr lang="fa-IR" sz="2000" dirty="0" smtClean="0">
              <a:cs typeface="B Lotus" pitchFamily="2" charset="-78"/>
            </a:rPr>
            <a:t>0/001</a:t>
          </a:r>
          <a:endParaRPr lang="fa-IR" sz="2000" dirty="0" smtClean="0">
            <a:cs typeface="+mj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0.19375</cdr:x>
      <cdr:y>0.47974</cdr:y>
    </cdr:from>
    <cdr:to>
      <cdr:x>0.39375</cdr:x>
      <cdr:y>0.62885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85825" y="1409700"/>
          <a:ext cx="9144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0.49375</cdr:x>
      <cdr:y>0.75527</cdr:y>
    </cdr:from>
    <cdr:to>
      <cdr:x>0.63542</cdr:x>
      <cdr:y>0.8363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257425" y="2219325"/>
          <a:ext cx="647700" cy="23812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latin typeface="Times New Roman" pitchFamily="18" charset="0"/>
              <a:cs typeface="Times New Roman" pitchFamily="18" charset="0"/>
            </a:rPr>
            <a:t>Insulin</a:t>
          </a:r>
        </a:p>
      </cdr:txBody>
    </cdr:sp>
  </cdr:relSizeAnchor>
  <cdr:relSizeAnchor xmlns:cdr="http://schemas.openxmlformats.org/drawingml/2006/chartDrawing">
    <cdr:from>
      <cdr:x>0.67292</cdr:x>
      <cdr:y>0.76175</cdr:y>
    </cdr:from>
    <cdr:to>
      <cdr:x>0.80625</cdr:x>
      <cdr:y>0.84279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537862" y="3425866"/>
          <a:ext cx="1097218" cy="36446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latin typeface="Times New Roman" pitchFamily="18" charset="0"/>
              <a:cs typeface="Times New Roman" pitchFamily="18" charset="0"/>
            </a:rPr>
            <a:t>HOMA-IR</a:t>
          </a:r>
        </a:p>
      </cdr:txBody>
    </cdr:sp>
  </cdr:relSizeAnchor>
  <cdr:relSizeAnchor xmlns:cdr="http://schemas.openxmlformats.org/drawingml/2006/chartDrawing">
    <cdr:from>
      <cdr:x>0.185</cdr:x>
      <cdr:y>0.75252</cdr:y>
    </cdr:from>
    <cdr:to>
      <cdr:x>0.32667</cdr:x>
      <cdr:y>0.83355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522512" y="3384376"/>
          <a:ext cx="1165887" cy="3644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FBS</a:t>
          </a:r>
          <a:endParaRPr lang="en-US" sz="16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1C6B5-4EF1-477A-AC43-E021B079C520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A55C7-25D1-488F-AC27-26DCF7B7E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5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7AFE275-6CA1-4F76-8E63-9E383706F09B}" type="slidenum">
              <a:rPr lang="ar-SA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7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64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2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4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09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55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7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7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07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97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1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40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29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A55C7-25D1-488F-AC27-26DCF7B7EF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5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580C97-7D27-44FD-8CE6-E5ABFA85ADD8}" type="datetime1">
              <a:rPr lang="en-US" smtClean="0"/>
              <a:t>12/5/2013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8CA92-1B3A-41DD-B312-46546EF3D060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13F7-A7B1-45F3-86E2-056CCEAB2AC0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FF8E4-7AB2-496E-827B-715D375C1784}" type="datetime1">
              <a:rPr lang="en-US" smtClean="0"/>
              <a:t>12/5/2013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69B1A-B970-4D02-8CED-917B4181C7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655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5EB72-61FF-4F7A-B328-F98587944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FCABB-F003-48AF-81A0-B3CAE8AC88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20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40A4B-1A2F-4ABA-B677-4C2BD9B5A3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A1F1-325B-4113-8E21-7EE27942EB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839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26498-E74A-47DA-A789-F93F34F4D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B0DDD-E875-4102-8B98-BF75D1B963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54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352A-20D1-4D10-8D1D-9E9C1E9302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3EB45-70FA-448B-94F2-EFD2EC85D2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84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8FEEA-BE4F-484C-9DA5-7409CE0C762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E2690-E92D-4452-84BC-9034D486B6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60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A56CE-D054-4B76-AE29-D8C6634434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2CFE-8F28-4E0B-86EB-35B873DADA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5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9F3D-9531-4373-9157-33725E383A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4D634-E6EE-4B5A-BDE2-BDDAFEC652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4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49E18A5-D4E9-4734-A149-16030FCB367D}" type="datetime1">
              <a:rPr lang="en-US" smtClean="0"/>
              <a:t>12/5/2013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AF99-DAC9-451C-863D-D34A43036C9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B498-EE3D-4F47-9457-96E2A1078E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77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B2DF0-ADA1-4B9E-92EB-71A4BAD3DB2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1CA3C-7102-460A-AE0E-8660CBB1E9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114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CAB3-E390-49F0-8A61-49D6F6F12D7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0A4E-3E23-473D-8D77-4749EA58F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4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4FC20-7D9A-4897-8C70-F69E0FA402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FF76-B41A-48AD-9C71-75FB7F830A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12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592251-073C-4DCD-90F2-75BB8CD12F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8E48-D202-4472-B1AE-952D994B1E23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80466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A2B022-D5E1-4B8B-8157-4F66F0C028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E5F83-3AC8-4232-A310-C7CA8AE74D37}" type="slidenum">
              <a:rPr lang="ar-SA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27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17146-2463-4D79-945A-4F6BB3DD902D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09E7F-BB2D-4147-903B-215FC201B515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06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A92D0-95E3-4651-9C5E-712E23728C90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4077-F729-4F96-A17F-183A735B124A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01430-8699-4D36-A6F1-7655EFE80F86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070D-A94A-44DD-96D4-9E23E9601256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5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700213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700213"/>
            <a:ext cx="3848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EB284-4675-4C45-967D-4023E2F799C3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F79E-CC16-4A53-9872-6D1783A1D563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2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396153E-79B5-4241-ABEE-08845AB99CA1}" type="datetime1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0E327-22FD-4300-BF87-60AA6A794477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E51C4-C91D-4FE0-8070-D8247713DF48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17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B15A9-1023-4570-8D62-73E0879596DE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88BFF-3E39-4F7F-9CE7-940F9B4E69E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2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63359-09A8-48D4-B1DC-F077E130D5DB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1134E-C13A-4A5A-BE28-EF073D1A7302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20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20D09-4137-4521-9106-C76E9010D2F0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1DB14-0477-48F6-B401-2136D684A34B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4158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473F-5528-47DA-B180-5E99C8580A7C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2F575-A4A8-412F-96A2-D879238D9501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96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7E18-5F63-49FC-948C-F7E239ABDEA7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573F0-1B6F-4802-AF55-D7C67CA16C5D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044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533400"/>
            <a:ext cx="2076450" cy="5815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533400"/>
            <a:ext cx="6078537" cy="5815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AA573-6E0D-41A7-AB52-0C4C8F9DD8B2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50A2B-85A2-47B7-B11B-918939D9BC8E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25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D5E8B-0928-4AE7-B285-2790F494497C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3F884-BE6A-4EEC-9423-9C564795F2E0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39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6553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4213" y="1700213"/>
            <a:ext cx="78486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8BB0A-330F-4E60-A4F6-77003C8AABD9}" type="datetime1">
              <a:rPr lang="en-US">
                <a:solidFill>
                  <a:srgbClr val="364EB6"/>
                </a:solidFill>
              </a:rPr>
              <a:pPr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DC0B4-4B2C-4B98-A08B-591B34206BEC}" type="slidenum">
              <a:rPr lang="ar-SA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46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0CDE-DAB7-4383-BF29-8B2BDC6A3B35}" type="datetime1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60D4-9924-4B28-BDBB-92574DEB9AF9}" type="datetime1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CB208F2-78CB-4E63-BBB3-AC120D15997A}" type="datetime1">
              <a:rPr lang="en-US" smtClean="0"/>
              <a:t>12/5/2013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5703-D2BF-4D91-A8C0-E192EDDDC460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55816B-25E7-4BCA-A3DB-BD9E73DA79B7}" type="datetime1">
              <a:rPr lang="en-US" smtClean="0"/>
              <a:t>12/5/2013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248E9B-702E-43AD-9C40-0E0F52CC01C7}" type="datetime1">
              <a:rPr lang="en-US" smtClean="0"/>
              <a:t>12/5/2013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D6400C-2493-4C84-8D01-152E3940BB55}" type="datetime1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1E27DB9-EFD4-418F-8DED-3AF9605AE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8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D8DA2-4311-424A-BC87-3150F8421E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8C645-FC6B-47B2-9A45-FE74FFB2B2C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700213"/>
            <a:ext cx="784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86525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52BF11-FDE5-4A8C-A744-4400CF722C7A}" type="datetime1">
              <a:rPr lang="en-US">
                <a:solidFill>
                  <a:srgbClr val="364EB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12/5/2013</a:t>
            </a:fld>
            <a:endParaRPr lang="en-US">
              <a:solidFill>
                <a:srgbClr val="364EB6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781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364EB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348038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1" smtClean="0">
                <a:latin typeface="Arial" charset="0"/>
                <a:cs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92C0E10D-392D-4D17-BD68-5C610D6214FE}" type="slidenum">
              <a:rPr lang="ar-SA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2438400" y="533400"/>
            <a:ext cx="6553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19" name="Text Box 95"/>
          <p:cNvSpPr txBox="1">
            <a:spLocks noChangeArrowheads="1"/>
          </p:cNvSpPr>
          <p:nvPr/>
        </p:nvSpPr>
        <p:spPr bwMode="gray">
          <a:xfrm rot="459878">
            <a:off x="765175" y="904875"/>
            <a:ext cx="138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D9520F"/>
                </a:solidFill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58247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2516188"/>
            <a:ext cx="7848600" cy="3832225"/>
          </a:xfrm>
        </p:spPr>
        <p:txBody>
          <a:bodyPr/>
          <a:lstStyle/>
          <a:p>
            <a:pPr algn="ctr" rtl="1" eaLnBrk="1" hangingPunct="1">
              <a:buFont typeface="Wingdings" pitchFamily="2" charset="2"/>
              <a:buNone/>
            </a:pPr>
            <a:r>
              <a:rPr lang="fa-IR" sz="8000" smtClean="0">
                <a:latin typeface="The GodFather" pitchFamily="2" charset="0"/>
                <a:cs typeface="B Arshia" pitchFamily="2" charset="-78"/>
              </a:rPr>
              <a:t>بسم الله الرحمن الرح</a:t>
            </a:r>
            <a:r>
              <a:rPr lang="fa-IR" sz="8000" smtClean="0">
                <a:latin typeface="F_mashgh" pitchFamily="2" charset="0"/>
                <a:cs typeface="B Arshia" pitchFamily="2" charset="-78"/>
              </a:rPr>
              <a:t>ی</a:t>
            </a:r>
            <a:r>
              <a:rPr lang="fa-IR" sz="8000" smtClean="0">
                <a:latin typeface="The GodFather" pitchFamily="2" charset="0"/>
                <a:cs typeface="B Arshia" pitchFamily="2" charset="-78"/>
              </a:rPr>
              <a:t>م</a:t>
            </a:r>
            <a:endParaRPr lang="en-US" sz="8000" smtClean="0">
              <a:latin typeface="The GodFather" pitchFamily="2" charset="0"/>
              <a:cs typeface="B Arshia" pitchFamily="2" charset="-78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213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5" presetClass="emph" presetSubtype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152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dirty="0" smtClean="0">
                <a:cs typeface="B Lotus" pitchFamily="2" charset="-78"/>
              </a:rPr>
              <a:t>افزایش مقاومت انسولینی در اثر افزایش عوامل التهابی و پیشبرد مسیرهای</a:t>
            </a:r>
          </a:p>
          <a:p>
            <a:pPr marL="0" indent="0" algn="r" rtl="1">
              <a:buNone/>
            </a:pPr>
            <a:r>
              <a:rPr lang="fa-IR" dirty="0"/>
              <a:t> </a:t>
            </a:r>
            <a:endParaRPr lang="fa-IR" dirty="0" smtClean="0"/>
          </a:p>
          <a:p>
            <a:r>
              <a:rPr lang="en-US" sz="2800" dirty="0" smtClean="0">
                <a:latin typeface="Times New Roman"/>
                <a:ea typeface="Calibri"/>
              </a:rPr>
              <a:t>NF- </a:t>
            </a:r>
            <a:r>
              <a:rPr lang="en-US" sz="2800" dirty="0" err="1">
                <a:latin typeface="Times New Roman"/>
                <a:ea typeface="Calibri"/>
              </a:rPr>
              <a:t>κB</a:t>
            </a:r>
            <a:r>
              <a:rPr lang="en-US" sz="2800" dirty="0"/>
              <a:t> </a:t>
            </a:r>
            <a:r>
              <a:rPr lang="en-US" dirty="0" smtClean="0"/>
              <a:t>(</a:t>
            </a:r>
            <a:r>
              <a:rPr lang="x-none">
                <a:latin typeface="Times New Roman"/>
                <a:ea typeface="Times New Roman"/>
                <a:cs typeface="Traditional Arabic"/>
              </a:rPr>
              <a:t>Nuclear</a:t>
            </a:r>
            <a:r>
              <a:rPr lang="x-none" smtClean="0">
                <a:latin typeface="Times New Roman"/>
                <a:ea typeface="Times New Roman"/>
                <a:cs typeface="Traditional Arabic"/>
              </a:rPr>
              <a:t> </a:t>
            </a:r>
            <a:r>
              <a:rPr lang="x-none">
                <a:latin typeface="Times New Roman"/>
                <a:ea typeface="Times New Roman"/>
                <a:cs typeface="Traditional Arabic"/>
              </a:rPr>
              <a:t>factor kappa </a:t>
            </a:r>
            <a:r>
              <a:rPr lang="x-none" smtClean="0">
                <a:latin typeface="Times New Roman"/>
                <a:ea typeface="Times New Roman"/>
                <a:cs typeface="Traditional Arabic"/>
              </a:rPr>
              <a:t>B</a:t>
            </a:r>
            <a:r>
              <a:rPr lang="en-US" dirty="0" smtClean="0">
                <a:latin typeface="Times New Roman"/>
                <a:ea typeface="Times New Roman"/>
                <a:cs typeface="Traditional Arabic"/>
              </a:rPr>
              <a:t>)</a:t>
            </a:r>
          </a:p>
          <a:p>
            <a:endParaRPr lang="fa-IR" dirty="0" smtClean="0">
              <a:latin typeface="Times New Roman"/>
              <a:ea typeface="Times New Roman"/>
              <a:cs typeface="Traditional Arabic"/>
            </a:endParaRPr>
          </a:p>
          <a:p>
            <a:endParaRPr lang="fa-IR" dirty="0">
              <a:latin typeface="Times New Roman"/>
              <a:ea typeface="Times New Roman"/>
              <a:cs typeface="Traditional Arabic"/>
            </a:endParaRPr>
          </a:p>
          <a:p>
            <a:endParaRPr lang="en-US" dirty="0">
              <a:latin typeface="Times New Roman"/>
              <a:ea typeface="Times New Roman"/>
              <a:cs typeface="Traditional Arabic"/>
            </a:endParaRPr>
          </a:p>
          <a:p>
            <a:r>
              <a:rPr lang="en-US" sz="2800" dirty="0">
                <a:latin typeface="Times New Roman"/>
                <a:ea typeface="Calibri"/>
              </a:rPr>
              <a:t>JNK</a:t>
            </a:r>
            <a:r>
              <a:rPr lang="en-US" sz="4000" dirty="0">
                <a:latin typeface="B Lotus"/>
                <a:ea typeface="Calibri"/>
              </a:rPr>
              <a:t> </a:t>
            </a:r>
            <a:r>
              <a:rPr lang="en-US" dirty="0">
                <a:latin typeface="Times New Roman"/>
                <a:ea typeface="Times New Roman"/>
                <a:cs typeface="Traditional Arabic"/>
              </a:rPr>
              <a:t>(c- Jun N- terminal kinases)</a:t>
            </a:r>
          </a:p>
          <a:p>
            <a:pPr marL="0" indent="0" algn="just">
              <a:spcAft>
                <a:spcPts val="1000"/>
              </a:spcAft>
              <a:buNone/>
            </a:pPr>
            <a:endParaRPr lang="en-US" sz="1200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1000"/>
              </a:spcAft>
              <a:buNone/>
            </a:pPr>
            <a:endParaRPr lang="en-US" sz="1200" dirty="0">
              <a:latin typeface="Times New Roman"/>
              <a:ea typeface="Calibri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200" dirty="0" smtClean="0">
                <a:latin typeface="Times New Roman"/>
                <a:ea typeface="Calibri"/>
              </a:rPr>
              <a:t>Lee JY</a:t>
            </a:r>
            <a:r>
              <a:rPr lang="fa-IR" sz="1200" dirty="0" smtClean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 et al (2001) </a:t>
            </a:r>
            <a:r>
              <a:rPr lang="en-US" sz="1200" i="1" dirty="0">
                <a:latin typeface="Times New Roman"/>
                <a:ea typeface="Calibri"/>
              </a:rPr>
              <a:t>J </a:t>
            </a:r>
            <a:r>
              <a:rPr lang="en-US" sz="1200" i="1" dirty="0" err="1">
                <a:latin typeface="Times New Roman"/>
                <a:ea typeface="Calibri"/>
              </a:rPr>
              <a:t>Biol</a:t>
            </a:r>
            <a:r>
              <a:rPr lang="en-US" sz="1200" i="1" dirty="0">
                <a:latin typeface="Times New Roman"/>
                <a:ea typeface="Calibri"/>
              </a:rPr>
              <a:t> </a:t>
            </a:r>
            <a:r>
              <a:rPr lang="en-US" sz="1200" i="1" dirty="0" err="1" smtClean="0">
                <a:latin typeface="Times New Roman"/>
                <a:ea typeface="Calibri"/>
              </a:rPr>
              <a:t>Chem</a:t>
            </a:r>
            <a:endParaRPr lang="en-US" sz="1200" i="1" dirty="0" smtClean="0">
              <a:latin typeface="Times New Roman"/>
              <a:ea typeface="Calibri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en-US" sz="1200" dirty="0" smtClean="0">
                <a:latin typeface="Times New Roman"/>
                <a:ea typeface="Calibri"/>
              </a:rPr>
              <a:t>Shi H et al (</a:t>
            </a:r>
            <a:r>
              <a:rPr lang="en-US" sz="1200" dirty="0">
                <a:latin typeface="Times New Roman"/>
                <a:ea typeface="Calibri"/>
              </a:rPr>
              <a:t>2006). </a:t>
            </a:r>
            <a:r>
              <a:rPr lang="en-US" sz="1200" i="1" dirty="0" smtClean="0">
                <a:latin typeface="Times New Roman"/>
                <a:ea typeface="Calibri"/>
              </a:rPr>
              <a:t>J </a:t>
            </a:r>
            <a:r>
              <a:rPr lang="en-US" sz="1200" i="1" dirty="0" err="1">
                <a:latin typeface="Times New Roman"/>
                <a:ea typeface="Calibri"/>
              </a:rPr>
              <a:t>Clin</a:t>
            </a:r>
            <a:r>
              <a:rPr lang="en-US" sz="1200" i="1" dirty="0">
                <a:latin typeface="Times New Roman"/>
                <a:ea typeface="Calibri"/>
              </a:rPr>
              <a:t> </a:t>
            </a:r>
            <a:r>
              <a:rPr lang="en-US" sz="1200" i="1" dirty="0" smtClean="0">
                <a:latin typeface="Times New Roman"/>
                <a:ea typeface="Calibri"/>
              </a:rPr>
              <a:t>Invest</a:t>
            </a:r>
            <a:endParaRPr lang="en-US" sz="1200" dirty="0"/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683568" y="260648"/>
            <a:ext cx="7467600" cy="1080120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b="1" dirty="0">
                <a:solidFill>
                  <a:schemeClr val="tx1"/>
                </a:solidFill>
                <a:cs typeface="B Lotus" pitchFamily="2" charset="-78"/>
              </a:rPr>
              <a:t>ارتباط بین التهاب و مقاومت انسولینی</a:t>
            </a:r>
            <a:endParaRPr lang="en-US" sz="2800" b="1" kern="0" cap="none" dirty="0">
              <a:solidFill>
                <a:schemeClr val="tx1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8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895850" y="333375"/>
            <a:ext cx="4248150" cy="490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a-IR" sz="4000" b="1" dirty="0" smtClean="0">
                <a:cs typeface="B Lotus" pitchFamily="2" charset="-78"/>
              </a:rPr>
              <a:t>درمان</a:t>
            </a:r>
            <a:endParaRPr lang="en-US" sz="4000" b="1" dirty="0" smtClean="0">
              <a:cs typeface="B Lotus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5102225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66568" name="Picture 8" descr="thumbnailCAEEETA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625975"/>
            <a:ext cx="2736304" cy="2232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1" name="Picture 11" descr="pyram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92696"/>
            <a:ext cx="3600400" cy="25202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2" name="Picture 12" descr="joggingm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852936"/>
            <a:ext cx="2880320" cy="2449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73" name="Picture 13" descr="Lose-Weight-With-The-South-Beach-Di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3068960"/>
            <a:ext cx="3887787" cy="22214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0308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7308304" y="2204864"/>
            <a:ext cx="432048" cy="331236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4663" y="2297671"/>
            <a:ext cx="2837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800" dirty="0">
                <a:solidFill>
                  <a:prstClr val="black"/>
                </a:solidFill>
                <a:cs typeface="B Lotus" pitchFamily="2" charset="-78"/>
              </a:rPr>
              <a:t>رژیم های کم کالری</a:t>
            </a:r>
            <a:endParaRPr lang="en-US" sz="28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21659" y="4509120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800" dirty="0" smtClean="0">
                <a:solidFill>
                  <a:prstClr val="black"/>
                </a:solidFill>
                <a:cs typeface="B Lotus" pitchFamily="2" charset="-78"/>
              </a:rPr>
              <a:t>ترکیب رژیم غذایی</a:t>
            </a:r>
            <a:endParaRPr lang="en-US" sz="28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10" name="Left Arrow 9"/>
          <p:cNvSpPr/>
          <p:nvPr/>
        </p:nvSpPr>
        <p:spPr>
          <a:xfrm rot="1010510">
            <a:off x="3768601" y="4511022"/>
            <a:ext cx="1124008" cy="185252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0602" y="4100641"/>
            <a:ext cx="1628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غذاهای فراویژه</a:t>
            </a:r>
            <a:endParaRPr lang="en-US" sz="24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416" y="3394542"/>
            <a:ext cx="163792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چای سبز  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 </a:t>
            </a:r>
            <a:r>
              <a:rPr lang="fa-IR" sz="2400" dirty="0" smtClean="0">
                <a:solidFill>
                  <a:prstClr val="black"/>
                </a:solidFill>
                <a:cs typeface="B Lotus" pitchFamily="2" charset="-78"/>
              </a:rPr>
              <a:t>دانه </a:t>
            </a: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سویا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 دانه قهوه	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 </a:t>
            </a: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هسته انگور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ight Bracket 13"/>
          <p:cNvSpPr/>
          <p:nvPr/>
        </p:nvSpPr>
        <p:spPr>
          <a:xfrm>
            <a:off x="1886344" y="3394542"/>
            <a:ext cx="184258" cy="1800493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488776" y="421223"/>
            <a:ext cx="7467600" cy="1143000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b="1" dirty="0">
                <a:solidFill>
                  <a:schemeClr val="tx1"/>
                </a:solidFill>
                <a:cs typeface="B Lotus" pitchFamily="2" charset="-78"/>
              </a:rPr>
              <a:t>رژیم 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درمانی در چاقی</a:t>
            </a:r>
            <a:endParaRPr lang="en-US" sz="2800" b="1" kern="0" cap="none" dirty="0">
              <a:solidFill>
                <a:schemeClr val="tx1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3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3312368" cy="325769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328" y="188640"/>
            <a:ext cx="7467600" cy="11430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cs typeface="B Lotus" pitchFamily="2" charset="-78"/>
              </a:rPr>
              <a:t/>
            </a:r>
            <a:br>
              <a:rPr lang="fa-IR" b="1" dirty="0" smtClean="0">
                <a:cs typeface="B Lotus" pitchFamily="2" charset="-78"/>
              </a:rPr>
            </a:br>
            <a:r>
              <a:rPr lang="fa-IR" sz="3100" b="1" dirty="0" smtClean="0">
                <a:solidFill>
                  <a:schemeClr val="tx1"/>
                </a:solidFill>
                <a:cs typeface="B Lotus" pitchFamily="2" charset="-78"/>
              </a:rPr>
              <a:t>                              عصاره هسته انگور</a:t>
            </a:r>
            <a:r>
              <a:rPr lang="fa-IR" b="1" dirty="0" smtClean="0">
                <a:cs typeface="B Lotus" pitchFamily="2" charset="-78"/>
              </a:rPr>
              <a:t/>
            </a:r>
            <a:br>
              <a:rPr lang="fa-IR" b="1" dirty="0" smtClean="0">
                <a:cs typeface="B Lotus" pitchFamily="2" charset="-78"/>
              </a:rPr>
            </a:br>
            <a:endParaRPr lang="en-US" b="1" dirty="0"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67944" y="249289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r" rtl="1">
              <a:spcBef>
                <a:spcPts val="6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اثرات کاهندگی لیپید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endParaRPr lang="fa-IR" sz="2400" dirty="0">
              <a:solidFill>
                <a:prstClr val="black"/>
              </a:solidFill>
              <a:latin typeface="Calibri"/>
              <a:ea typeface="Calibri"/>
              <a:cs typeface="B Lotus"/>
            </a:endParaRPr>
          </a:p>
          <a:p>
            <a:pPr marL="342900" lvl="0" indent="-342900" algn="r" rtl="1">
              <a:spcBef>
                <a:spcPts val="6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 کاهندگی گلوکز خون 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endParaRPr lang="fa-IR" sz="2400" dirty="0">
              <a:solidFill>
                <a:prstClr val="black"/>
              </a:solidFill>
              <a:latin typeface="Calibri"/>
              <a:ea typeface="Calibri"/>
              <a:cs typeface="B Lotus"/>
            </a:endParaRPr>
          </a:p>
          <a:p>
            <a:pPr marL="342900" lvl="0" indent="-342900" algn="r" rtl="1">
              <a:spcBef>
                <a:spcPts val="6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 آنتی اکسیدانی </a:t>
            </a:r>
          </a:p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endParaRPr lang="fa-IR" sz="2400" dirty="0">
              <a:solidFill>
                <a:prstClr val="black"/>
              </a:solidFill>
              <a:latin typeface="Calibri"/>
              <a:ea typeface="Calibri"/>
              <a:cs typeface="B Lotus"/>
            </a:endParaRPr>
          </a:p>
          <a:p>
            <a:pPr marL="342900" lvl="0" indent="-342900" algn="r" rtl="1">
              <a:spcBef>
                <a:spcPts val="600"/>
              </a:spcBef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 ضد التهابی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602128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Kar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et al 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(2009). </a:t>
            </a:r>
            <a:r>
              <a:rPr lang="en-US" sz="1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Diabetic Med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1200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040" y="634623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Suwannaphet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 et al (</a:t>
            </a: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2010). </a:t>
            </a:r>
            <a:r>
              <a:rPr lang="en-US" sz="1200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Food </a:t>
            </a:r>
            <a:r>
              <a:rPr lang="en-US" sz="1200" i="1" dirty="0" err="1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Chem</a:t>
            </a:r>
            <a:r>
              <a:rPr lang="en-US" sz="1200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200" i="1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Toxicol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91880" y="1124744"/>
            <a:ext cx="2520280" cy="1224136"/>
          </a:xfrm>
          <a:prstGeom prst="rect">
            <a:avLst/>
          </a:prstGeom>
          <a:solidFill>
            <a:srgbClr val="D2A0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a-IR" sz="2400" dirty="0" smtClean="0">
              <a:solidFill>
                <a:schemeClr val="tx1"/>
              </a:solidFill>
              <a:cs typeface="B Lotus" pitchFamily="2" charset="-78"/>
            </a:endParaRPr>
          </a:p>
          <a:p>
            <a:pPr algn="ctr"/>
            <a:r>
              <a:rPr lang="fa-IR" sz="2400" dirty="0" smtClean="0">
                <a:solidFill>
                  <a:schemeClr val="tx1"/>
                </a:solidFill>
                <a:cs typeface="B Lotus" pitchFamily="2" charset="-78"/>
              </a:rPr>
              <a:t>ترکیبات </a:t>
            </a:r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پلی فنلی </a:t>
            </a:r>
          </a:p>
          <a:p>
            <a:pPr algn="ctr"/>
            <a:r>
              <a:rPr lang="fa-IR" sz="2400" dirty="0">
                <a:solidFill>
                  <a:schemeClr val="tx1"/>
                </a:solidFill>
                <a:cs typeface="B Lotus" pitchFamily="2" charset="-78"/>
              </a:rPr>
              <a:t>محتوای توکوتری انول</a:t>
            </a:r>
            <a:endParaRPr lang="en-US" sz="2400" dirty="0">
              <a:solidFill>
                <a:schemeClr val="tx1"/>
              </a:solidFill>
              <a:cs typeface="B Lotus" pitchFamily="2" charset="-78"/>
            </a:endParaRPr>
          </a:p>
          <a:p>
            <a:pPr algn="ctr"/>
            <a:endParaRPr lang="en-US" sz="2400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7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30589769"/>
              </p:ext>
            </p:extLst>
          </p:nvPr>
        </p:nvGraphicFramePr>
        <p:xfrm>
          <a:off x="457200" y="404665"/>
          <a:ext cx="7467600" cy="532859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733800"/>
                <a:gridCol w="3733800"/>
              </a:tblGrid>
              <a:tr h="1065718">
                <a:tc gridSpan="2"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Lotus" pitchFamily="2" charset="-78"/>
                        </a:rPr>
                        <a:t>مطالعات مداخله ای انجام گرفته بر روی روغن هسته انگور</a:t>
                      </a:r>
                      <a:endParaRPr lang="en-US" sz="2800" dirty="0">
                        <a:cs typeface="B Lotus" pitchFamily="2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4 مطالعه حیوانی</a:t>
                      </a:r>
                    </a:p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2 مطالعه انسانی کوتاه مدت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پروفایل لیپیدی</a:t>
                      </a:r>
                      <a:endParaRPr lang="en-US" sz="2400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1</a:t>
                      </a:r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مطالعه حیوانی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آنتی اکسیدانی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algn="ctr"/>
                      <a:r>
                        <a:rPr lang="fa-IR" sz="4000" dirty="0" smtClean="0">
                          <a:solidFill>
                            <a:srgbClr val="FF5353"/>
                          </a:solidFill>
                          <a:latin typeface="Times New Roman"/>
                          <a:cs typeface="Times New Roman"/>
                        </a:rPr>
                        <a:t>؟</a:t>
                      </a:r>
                      <a:endParaRPr lang="en-US" sz="4000" dirty="0">
                        <a:solidFill>
                          <a:srgbClr val="FF535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ضد التهابی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</a:tr>
              <a:tr h="10657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4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5353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؟</a:t>
                      </a:r>
                      <a:endParaRPr kumimoji="0" lang="en-US" sz="4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535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کنترل گلیسمی</a:t>
                      </a:r>
                      <a:endParaRPr kumimoji="0" lang="en-US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 rtl="1"/>
            <a:r>
              <a:rPr lang="fa-IR" b="1" dirty="0" smtClean="0">
                <a:cs typeface="B Lotus" pitchFamily="2" charset="-78"/>
              </a:rPr>
              <a:t>روغن هسته انگور</a:t>
            </a:r>
            <a:endParaRPr lang="en-US" b="1" dirty="0">
              <a:cs typeface="B Lotus" pitchFamily="2" charset="-7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8150240"/>
              </p:ext>
            </p:extLst>
          </p:nvPr>
        </p:nvGraphicFramePr>
        <p:xfrm>
          <a:off x="1115616" y="1196752"/>
          <a:ext cx="6142990" cy="5109918"/>
        </p:xfrm>
        <a:graphic>
          <a:graphicData uri="http://schemas.openxmlformats.org/drawingml/2006/table">
            <a:tbl>
              <a:tblPr rtl="1" firstRow="1" firstCol="1" lastRow="1" lastCol="1" bandRow="1" bandCol="1">
                <a:tableStyleId>{E8B1032C-EA38-4F05-BA0D-38AFFFC7BED3}</a:tableStyleId>
              </a:tblPr>
              <a:tblGrid>
                <a:gridCol w="3067875"/>
                <a:gridCol w="3075115"/>
              </a:tblGrid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3000" b="1" dirty="0">
                          <a:effectLst/>
                          <a:cs typeface="B Lotus" pitchFamily="2" charset="-78"/>
                        </a:rPr>
                        <a:t>نوع اسید چرب</a:t>
                      </a:r>
                      <a:endParaRPr lang="en-US" sz="30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3000" b="1" dirty="0">
                          <a:effectLst/>
                          <a:cs typeface="B Lotus" pitchFamily="2" charset="-78"/>
                        </a:rPr>
                        <a:t>میزان اسید چرب(% )</a:t>
                      </a:r>
                      <a:endParaRPr lang="en-US" sz="30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cs typeface="B Lotus" pitchFamily="2" charset="-78"/>
                        </a:rPr>
                        <a:t>اسید لینولئیک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 smtClean="0">
                          <a:effectLst/>
                          <a:cs typeface="B Lotus" pitchFamily="2" charset="-78"/>
                        </a:rPr>
                        <a:t>75-58%</a:t>
                      </a:r>
                      <a:endParaRPr lang="en-US" sz="2400" b="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cs typeface="B Lotus" pitchFamily="2" charset="-78"/>
                        </a:rPr>
                        <a:t>اسید اولئیک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0" dirty="0" smtClean="0">
                          <a:effectLst/>
                          <a:cs typeface="B Lotus" pitchFamily="2" charset="-78"/>
                        </a:rPr>
                        <a:t>27-17%</a:t>
                      </a:r>
                      <a:endParaRPr lang="en-US" sz="2400" b="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>
                          <a:effectLst/>
                          <a:cs typeface="B Lotus" pitchFamily="2" charset="-78"/>
                        </a:rPr>
                        <a:t>اسید پالمیتیک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effectLst/>
                          <a:cs typeface="B Lotus" pitchFamily="2" charset="-78"/>
                        </a:rPr>
                        <a:t>7/6-6/5%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>
                          <a:effectLst/>
                          <a:cs typeface="B Lotus" pitchFamily="2" charset="-78"/>
                        </a:rPr>
                        <a:t>اسید استئاریک</a:t>
                      </a:r>
                      <a:endParaRPr lang="en-US" sz="2400" b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effectLst/>
                          <a:cs typeface="B Lotus" pitchFamily="2" charset="-78"/>
                        </a:rPr>
                        <a:t>7/3-3/5%</a:t>
                      </a: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925816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400" b="0" dirty="0" smtClean="0">
                          <a:effectLst/>
                          <a:cs typeface="B Lotus" pitchFamily="2" charset="-78"/>
                        </a:rPr>
                        <a:t>توکوتری انول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itchFamily="2" charset="-78"/>
                        </a:rPr>
                        <a:t>)</a:t>
                      </a:r>
                      <a:r>
                        <a:rPr kumimoji="0" lang="en-US" sz="2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itchFamily="2" charset="-78"/>
                        </a:rPr>
                        <a:t>mg/kg</a:t>
                      </a:r>
                      <a:r>
                        <a:rPr kumimoji="0" lang="fa-IR" sz="20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itchFamily="2" charset="-78"/>
                        </a:rPr>
                        <a:t>(</a:t>
                      </a:r>
                      <a:endParaRPr kumimoji="0" lang="en-US" sz="2000" b="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cs typeface="B Lotus" pitchFamily="2" charset="-78"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cs typeface="B Lotus" pitchFamily="2" charset="-78"/>
                        </a:rPr>
                        <a:t>534-450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  <a:tr h="678933"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kumimoji="0" lang="fa-IR" sz="2400" b="0" kern="1200" dirty="0" smtClean="0">
                          <a:effectLst/>
                          <a:cs typeface="B Lotus" pitchFamily="2" charset="-78"/>
                        </a:rPr>
                        <a:t>پلی فنول</a:t>
                      </a:r>
                      <a:endParaRPr kumimoji="0" lang="en-US" sz="2400" b="0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fa-IR" sz="2800" b="1" dirty="0" smtClean="0">
                          <a:solidFill>
                            <a:srgbClr val="C00000"/>
                          </a:solidFill>
                          <a:effectLst/>
                          <a:cs typeface="B Lotus" pitchFamily="2" charset="-78"/>
                        </a:rPr>
                        <a:t>؟</a:t>
                      </a:r>
                      <a:endParaRPr lang="en-US" sz="28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90264"/>
            <a:ext cx="7467600" cy="1143000"/>
          </a:xfrm>
        </p:spPr>
        <p:txBody>
          <a:bodyPr/>
          <a:lstStyle/>
          <a:p>
            <a:pPr algn="r" rtl="1"/>
            <a:r>
              <a:rPr lang="fa-IR" b="1" dirty="0" smtClean="0">
                <a:cs typeface="B Lotus" pitchFamily="2" charset="-78"/>
              </a:rPr>
              <a:t>روغن هسته انگور</a:t>
            </a:r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8" y="786482"/>
            <a:ext cx="3816424" cy="54726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39952" y="2060848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ارتقاء و بهبود الگوی لیپیدی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کاهش تجمع پلاک در عروق	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کاهش خطر بیماری قلبی</a:t>
            </a:r>
            <a:endParaRPr lang="en-US" sz="2400" dirty="0">
              <a:solidFill>
                <a:prstClr val="black"/>
              </a:solidFill>
            </a:endParaRPr>
          </a:p>
          <a:p>
            <a:pPr marL="342900" lvl="0" indent="-342900" algn="just" rtl="1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Clr>
                <a:srgbClr val="C00000"/>
              </a:buClr>
              <a:buSzPct val="100000"/>
              <a:buFont typeface="Courier New" pitchFamily="49" charset="0"/>
              <a:buChar char="o"/>
              <a:tabLst>
                <a:tab pos="457200" algn="l"/>
              </a:tabLst>
            </a:pPr>
            <a:r>
              <a:rPr lang="fa-IR" sz="2400" dirty="0" smtClean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اثرات </a:t>
            </a:r>
            <a:r>
              <a:rPr lang="fa-IR" sz="2400" dirty="0">
                <a:solidFill>
                  <a:prstClr val="black"/>
                </a:solidFill>
                <a:latin typeface="Calibri"/>
                <a:ea typeface="Calibri"/>
                <a:cs typeface="B Lotus"/>
              </a:rPr>
              <a:t>آنتی اکسیدانی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788" y="626587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>
                <a:latin typeface="Times New Roman"/>
                <a:ea typeface="Times New Roman"/>
                <a:cs typeface="B Lotus"/>
              </a:rPr>
              <a:t>John </a:t>
            </a:r>
            <a:r>
              <a:rPr lang="en-US" sz="1200" dirty="0" err="1" smtClean="0">
                <a:latin typeface="Times New Roman"/>
                <a:ea typeface="Times New Roman"/>
                <a:cs typeface="B Lotus"/>
              </a:rPr>
              <a:t>Sh</a:t>
            </a:r>
            <a:r>
              <a:rPr lang="en-US" sz="1200" dirty="0" smtClean="0">
                <a:latin typeface="Times New Roman"/>
                <a:ea typeface="Times New Roman"/>
                <a:cs typeface="B Lotus"/>
              </a:rPr>
              <a:t> et al (2003). </a:t>
            </a:r>
            <a:r>
              <a:rPr lang="en-US" sz="1200" i="1" dirty="0" smtClean="0">
                <a:latin typeface="Times New Roman"/>
                <a:ea typeface="Times New Roman"/>
                <a:cs typeface="B Lotus"/>
              </a:rPr>
              <a:t>J Med Food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88" y="659441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200" dirty="0" err="1">
                <a:latin typeface="Times New Roman"/>
                <a:ea typeface="Times New Roman"/>
                <a:cs typeface="B Lotus"/>
              </a:rPr>
              <a:t>Abd</a:t>
            </a:r>
            <a:r>
              <a:rPr lang="en-US" sz="1200" dirty="0">
                <a:latin typeface="Times New Roman"/>
                <a:ea typeface="Times New Roman"/>
                <a:cs typeface="B Lotus"/>
              </a:rPr>
              <a:t> El-Rahim AH et al (2009). GV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64488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 algn="ctr" rtl="1">
              <a:buNone/>
            </a:pPr>
            <a:endParaRPr lang="fa-IR" dirty="0" smtClean="0"/>
          </a:p>
          <a:p>
            <a:pPr marL="0" lvl="0" indent="0" algn="r" rtl="1">
              <a:buClr>
                <a:srgbClr val="94C600"/>
              </a:buClr>
              <a:buNone/>
            </a:pP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0" indent="0" algn="r" rtl="1">
              <a:buClr>
                <a:srgbClr val="94C600"/>
              </a:buClr>
              <a:buNone/>
            </a:pP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0" indent="0" algn="r" rtl="1">
              <a:buClr>
                <a:srgbClr val="94C600"/>
              </a:buClr>
              <a:buNone/>
            </a:pPr>
            <a:endParaRPr lang="en-US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lvl="0" indent="0" algn="r" rtl="1">
              <a:buClr>
                <a:srgbClr val="94C600"/>
              </a:buClr>
              <a:buNone/>
            </a:pPr>
            <a:r>
              <a:rPr lang="fa-I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  روش </a:t>
            </a:r>
            <a:r>
              <a:rPr lang="fa-IR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مطالعه</a:t>
            </a: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fa-IR" dirty="0"/>
          </a:p>
          <a:p>
            <a:pPr marL="0" indent="0" algn="ctr" rtl="1">
              <a:buNone/>
            </a:pPr>
            <a:endParaRPr lang="fa-IR" dirty="0" smtClean="0"/>
          </a:p>
          <a:p>
            <a:pPr marL="0" indent="0" algn="ctr" rtl="1">
              <a:buNone/>
            </a:pPr>
            <a:endParaRPr lang="fa-IR" dirty="0"/>
          </a:p>
          <a:p>
            <a:pPr marL="0" indent="0" algn="ctr" rtl="1">
              <a:buNone/>
            </a:pPr>
            <a:endParaRPr lang="fa-I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504056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1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908720"/>
            <a:ext cx="7467600" cy="5781256"/>
          </a:xfrm>
        </p:spPr>
        <p:txBody>
          <a:bodyPr/>
          <a:lstStyle/>
          <a:p>
            <a:pPr marL="0" indent="0" algn="ctr" rtl="1">
              <a:buNone/>
            </a:pPr>
            <a:r>
              <a:rPr lang="fa-IR" dirty="0" smtClean="0">
                <a:cs typeface="B Lotus" pitchFamily="2" charset="-78"/>
              </a:rPr>
              <a:t> </a:t>
            </a:r>
            <a:r>
              <a:rPr lang="fa-IR" sz="2800" dirty="0" smtClean="0">
                <a:cs typeface="B Lotus" pitchFamily="2" charset="-78"/>
              </a:rPr>
              <a:t>مطالعه کارآزمایی بالینی تصادفی دوسوکور  </a:t>
            </a:r>
          </a:p>
          <a:p>
            <a:pPr marL="0" indent="0" algn="r" rtl="1">
              <a:buNone/>
            </a:pPr>
            <a:endParaRPr lang="fa-IR" sz="2800" dirty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sz="2800" dirty="0" smtClean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Lotus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Lotus" pitchFamily="2" charset="-78"/>
            </a:endParaRPr>
          </a:p>
        </p:txBody>
      </p:sp>
      <p:sp>
        <p:nvSpPr>
          <p:cNvPr id="4" name="Down Arrow 3"/>
          <p:cNvSpPr/>
          <p:nvPr/>
        </p:nvSpPr>
        <p:spPr>
          <a:xfrm rot="19359385">
            <a:off x="5370024" y="1411251"/>
            <a:ext cx="225980" cy="1862622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986009">
            <a:off x="3739913" y="1452744"/>
            <a:ext cx="221948" cy="202919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83014" y="3386890"/>
            <a:ext cx="1866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روغن هسته </a:t>
            </a:r>
            <a:r>
              <a:rPr lang="fa-IR" sz="2400" dirty="0" smtClean="0">
                <a:solidFill>
                  <a:prstClr val="black"/>
                </a:solidFill>
                <a:cs typeface="B Lotus" pitchFamily="2" charset="-78"/>
              </a:rPr>
              <a:t>انگور</a:t>
            </a:r>
            <a:endParaRPr lang="fa-IR" sz="24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3440623"/>
            <a:ext cx="1798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روغن</a:t>
            </a:r>
            <a:r>
              <a:rPr lang="fa-IR" sz="2400" dirty="0">
                <a:solidFill>
                  <a:prstClr val="black"/>
                </a:solidFill>
              </a:rPr>
              <a:t> </a:t>
            </a: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آفتابگردان</a:t>
            </a:r>
            <a:endParaRPr lang="en-US" sz="24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04222" y="3902288"/>
            <a:ext cx="648072" cy="1902976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20875" y="4509120"/>
            <a:ext cx="801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400" dirty="0">
                <a:solidFill>
                  <a:prstClr val="black"/>
                </a:solidFill>
                <a:cs typeface="B Lotus" pitchFamily="2" charset="-78"/>
              </a:rPr>
              <a:t>8 هفته</a:t>
            </a:r>
            <a:endParaRPr lang="en-US" sz="24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48680475"/>
              </p:ext>
            </p:extLst>
          </p:nvPr>
        </p:nvGraphicFramePr>
        <p:xfrm>
          <a:off x="467544" y="620687"/>
          <a:ext cx="746760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روغن آفتابگردان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روغن هسته انگور</a:t>
                      </a:r>
                      <a:endParaRPr kumimoji="0" lang="en-US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محتوا</a:t>
                      </a:r>
                      <a:endParaRPr lang="en-US" sz="2400" b="1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60%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75-58%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اسید لینولئیک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25%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B Lotus" pitchFamily="2" charset="-78"/>
                        </a:rPr>
                        <a:t>27-17%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اسید اولئیک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محدود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محدود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امگا-3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534-450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mg/kg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>
                          <a:cs typeface="B Lotus" pitchFamily="2" charset="-78"/>
                        </a:rPr>
                        <a:t>توکوتری</a:t>
                      </a:r>
                      <a:r>
                        <a:rPr lang="fa-IR" sz="2400" baseline="0" dirty="0" smtClean="0">
                          <a:cs typeface="B Lotus" pitchFamily="2" charset="-78"/>
                        </a:rPr>
                        <a:t> انول</a:t>
                      </a:r>
                      <a:endParaRPr lang="en-US" sz="2400" dirty="0">
                        <a:cs typeface="B Lotus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9" y="2348880"/>
            <a:ext cx="4554341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808312"/>
          </a:xfrm>
        </p:spPr>
        <p:txBody>
          <a:bodyPr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effectLst/>
                <a:latin typeface="Times New Roman"/>
                <a:ea typeface="Times New Roman"/>
                <a:cs typeface="B Lotus"/>
              </a:rPr>
              <a:t>اثر خوراکی روغن هسته انگور بر فاکتورهای التهابی و مقاومت انسولینی در زنان دارای اضافه وزن</a:t>
            </a:r>
            <a:r>
              <a:rPr lang="en-US" sz="3600" dirty="0" smtClean="0">
                <a:effectLst/>
                <a:latin typeface="Times New Roman"/>
                <a:ea typeface="Times New Roman"/>
                <a:cs typeface="B Lotus"/>
              </a:rPr>
              <a:t/>
            </a:r>
            <a:br>
              <a:rPr lang="en-US" sz="3600" dirty="0" smtClean="0">
                <a:effectLst/>
                <a:latin typeface="Times New Roman"/>
                <a:ea typeface="Times New Roman"/>
                <a:cs typeface="B Lotus"/>
              </a:rPr>
            </a:br>
            <a:r>
              <a:rPr lang="fa-IR" sz="3600" dirty="0" smtClean="0">
                <a:effectLst/>
                <a:latin typeface="Times New Roman"/>
                <a:ea typeface="Times New Roman"/>
                <a:cs typeface="B Lotus"/>
              </a:rPr>
              <a:t> و چاق</a:t>
            </a:r>
            <a:r>
              <a:rPr lang="en-US" sz="3600" dirty="0" smtClean="0">
                <a:effectLst/>
                <a:latin typeface="Times New Roman"/>
                <a:ea typeface="Times New Roman"/>
              </a:rPr>
              <a:t/>
            </a:r>
            <a:br>
              <a:rPr lang="en-US" sz="3600" dirty="0" smtClean="0">
                <a:effectLst/>
                <a:latin typeface="Times New Roman"/>
                <a:ea typeface="Times New Roman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400800" cy="2160240"/>
          </a:xfrm>
        </p:spPr>
        <p:txBody>
          <a:bodyPr>
            <a:normAutofit/>
          </a:bodyPr>
          <a:lstStyle/>
          <a:p>
            <a:pPr algn="r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ارائه دهنده: پردیس </a:t>
            </a:r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ایراندوست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endParaRPr>
          </a:p>
          <a:p>
            <a:pPr algn="r"/>
            <a:r>
              <a:rPr lang="fa-IR" sz="24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Lotus" pitchFamily="2" charset="-78"/>
              </a:rPr>
              <a:t>دانشگاه علوم پزشکی تبریز</a:t>
            </a:r>
            <a:endParaRPr lang="fa-IR" sz="2400" dirty="0" smtClean="0">
              <a:solidFill>
                <a:schemeClr val="tx1">
                  <a:lumMod val="95000"/>
                  <a:lumOff val="5000"/>
                </a:schemeClr>
              </a:solidFill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947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>
            <a:hlinkClick r:id="" action="ppaction://hlinkshowjump?jump=nextslide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2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Information 4">
            <a:hlinkClick r:id="rId3" action="ppaction://hlinksldjump" highlightClick="1"/>
          </p:cNvPr>
          <p:cNvSpPr/>
          <p:nvPr/>
        </p:nvSpPr>
        <p:spPr>
          <a:xfrm>
            <a:off x="24186" y="1527432"/>
            <a:ext cx="202310" cy="173376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Information 5">
            <a:hlinkClick r:id="rId4" action="ppaction://hlinksldjump" highlightClick="1"/>
          </p:cNvPr>
          <p:cNvSpPr/>
          <p:nvPr/>
        </p:nvSpPr>
        <p:spPr>
          <a:xfrm>
            <a:off x="3203848" y="4005064"/>
            <a:ext cx="202310" cy="207275"/>
          </a:xfrm>
          <a:prstGeom prst="actionButtonInformati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Information 3">
            <a:hlinkClick r:id="rId5" action="ppaction://hlinksldjump" highlightClick="1"/>
          </p:cNvPr>
          <p:cNvSpPr/>
          <p:nvPr/>
        </p:nvSpPr>
        <p:spPr>
          <a:xfrm>
            <a:off x="3182417" y="3691442"/>
            <a:ext cx="245171" cy="144016"/>
          </a:xfrm>
          <a:prstGeom prst="actionButtonInformation">
            <a:avLst/>
          </a:prstGeom>
          <a:solidFill>
            <a:srgbClr val="F7D5F0"/>
          </a:solidFill>
          <a:ln>
            <a:solidFill>
              <a:srgbClr val="F7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60004834"/>
              </p:ext>
            </p:extLst>
          </p:nvPr>
        </p:nvGraphicFramePr>
        <p:xfrm>
          <a:off x="179512" y="116632"/>
          <a:ext cx="8712968" cy="687778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56484"/>
                <a:gridCol w="4356484"/>
              </a:tblGrid>
              <a:tr h="5484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Lotus" pitchFamily="2" charset="-78"/>
                        </a:rPr>
                        <a:t>معیارهای </a:t>
                      </a:r>
                      <a:r>
                        <a:rPr kumimoji="0" lang="fa-IR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خروج</a:t>
                      </a:r>
                      <a:endParaRPr kumimoji="0"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B Lotus" pitchFamily="2" charset="-78"/>
                        </a:rPr>
                        <a:t>معیارهای ورود</a:t>
                      </a:r>
                      <a:endParaRPr lang="en-US" sz="28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DAA600"/>
                    </a:solidFill>
                  </a:tcPr>
                </a:tc>
              </a:tr>
              <a:tr h="6329355">
                <a:tc>
                  <a:txBody>
                    <a:bodyPr/>
                    <a:lstStyle/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B Lotus" pitchFamily="2" charset="-78"/>
                        </a:rPr>
                        <a:t>مصرف مکمل ویتامین- موادمعدنی درطول 2 ماه گذشته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مصرف داروهاي ضد التهاب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بارداري یا شیردهی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ابتلا به دیابت نوع 1 یا 2    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سیگار کشیدن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بیماري­هاي اخیر طی 6 ماه گذشته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جراحی اخیر طی 6ماه گذشته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7B170F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جراحات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94C600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داشتن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BMI</a:t>
                      </a: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 برابر و بزرگتر از  </a:t>
                      </a:r>
                      <a:r>
                        <a:rPr kumimoji="0" lang="en-US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 kg/m2</a:t>
                      </a: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27   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94C600"/>
                        </a:buClr>
                        <a:buSzPct val="70000"/>
                        <a:buFont typeface="Wingdings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94C600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ar-S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عدم تبعیت از رژیم کاهش وزن یا رژیم خاص دیگر طی 6 ماه اخیر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94C600"/>
                        </a:buClr>
                        <a:buSzPct val="70000"/>
                        <a:buFont typeface="Wingdings"/>
                        <a:buNone/>
                        <a:tabLst/>
                        <a:defRPr/>
                      </a:pP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  <a:p>
                      <a:pPr marL="274320" marR="0" lvl="0" indent="-274320" algn="just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>
                          <a:srgbClr val="94C600"/>
                        </a:buClr>
                        <a:buSzPct val="70000"/>
                        <a:buFont typeface="Wingdings"/>
                        <a:buChar char=""/>
                        <a:tabLst/>
                        <a:defRPr/>
                      </a:pPr>
                      <a:r>
                        <a:rPr kumimoji="0" lang="fa-IR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B Lotus" pitchFamily="2" charset="-78"/>
                        </a:rPr>
                        <a:t>زنان غیر یائسه (50-20 ساله)</a:t>
                      </a:r>
                      <a:endParaRPr kumimoji="0" 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/>
                        <a:ea typeface="Calibri"/>
                        <a:cs typeface="B Lotus" pitchFamily="2" charset="-78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ction Button: Information 5">
            <a:hlinkClick r:id="rId2" action="ppaction://hlinksldjump" highlightClick="1"/>
          </p:cNvPr>
          <p:cNvSpPr/>
          <p:nvPr/>
        </p:nvSpPr>
        <p:spPr>
          <a:xfrm>
            <a:off x="8316416" y="6453336"/>
            <a:ext cx="288032" cy="202332"/>
          </a:xfrm>
          <a:prstGeom prst="actionButtonInformation">
            <a:avLst/>
          </a:prstGeom>
          <a:solidFill>
            <a:srgbClr val="F7D5F0"/>
          </a:solidFill>
          <a:ln>
            <a:solidFill>
              <a:srgbClr val="F7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algn="r" rtl="1"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cs typeface="B Lotus" pitchFamily="2" charset="-78"/>
              </a:rPr>
              <a:t>محاسبه انرژی با استفاده از رابطه هریس- بندیکت برای هر فرد</a:t>
            </a:r>
          </a:p>
          <a:p>
            <a:pPr marL="0" indent="0" algn="r" rtl="1">
              <a:buNone/>
            </a:pPr>
            <a:endParaRPr lang="fa-IR" dirty="0">
              <a:cs typeface="B Lotus" pitchFamily="2" charset="-78"/>
            </a:endParaRPr>
          </a:p>
          <a:p>
            <a:pPr algn="r" rtl="1"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cs typeface="B Lotus" pitchFamily="2" charset="-78"/>
              </a:rPr>
              <a:t>کسر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fa-IR" dirty="0" smtClean="0">
                <a:cs typeface="B Lotus" pitchFamily="2" charset="-78"/>
              </a:rPr>
              <a:t> </a:t>
            </a:r>
            <a:r>
              <a:rPr lang="fa-IR" dirty="0">
                <a:cs typeface="B Lotus" pitchFamily="2" charset="-78"/>
              </a:rPr>
              <a:t>500</a:t>
            </a:r>
            <a:endParaRPr lang="fa-IR" dirty="0" smtClean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Lotus" pitchFamily="2" charset="-78"/>
            </a:endParaRPr>
          </a:p>
          <a:p>
            <a:pPr algn="r" rtl="1"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>
                <a:latin typeface="Times New Roman"/>
                <a:ea typeface="Calibri"/>
                <a:cs typeface="B Lotus" pitchFamily="2" charset="-78"/>
              </a:rPr>
              <a:t>کربوهیدرات 55، لیپید 30، پروتئین </a:t>
            </a:r>
            <a:r>
              <a:rPr lang="fa-IR" dirty="0" smtClean="0">
                <a:latin typeface="Times New Roman"/>
                <a:ea typeface="Calibri"/>
                <a:cs typeface="B Lotus" pitchFamily="2" charset="-78"/>
              </a:rPr>
              <a:t>15 درصد از انرژی</a:t>
            </a:r>
          </a:p>
          <a:p>
            <a:pPr marL="0" indent="0" algn="r" rtl="1">
              <a:buNone/>
            </a:pPr>
            <a:endParaRPr lang="fa-IR" dirty="0">
              <a:latin typeface="Times New Roman"/>
              <a:cs typeface="B Lotus" pitchFamily="2" charset="-78"/>
            </a:endParaRPr>
          </a:p>
          <a:p>
            <a:pPr algn="r" rtl="1"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latin typeface="Times New Roman"/>
                <a:cs typeface="B Lotus" pitchFamily="2" charset="-78"/>
              </a:rPr>
              <a:t>مصرف روغن به میزان </a:t>
            </a:r>
            <a:r>
              <a:rPr lang="fa-IR" dirty="0">
                <a:latin typeface="Times New Roman"/>
                <a:cs typeface="B Lotus" pitchFamily="2" charset="-78"/>
              </a:rPr>
              <a:t>15</a:t>
            </a:r>
            <a:r>
              <a:rPr lang="fa-IR" dirty="0" smtClean="0">
                <a:latin typeface="Times New Roman"/>
                <a:cs typeface="B Lotus" pitchFamily="2" charset="-78"/>
              </a:rPr>
              <a:t>% کل انرژی روزانه </a:t>
            </a:r>
            <a:endParaRPr lang="fa-IR" dirty="0" smtClean="0">
              <a:cs typeface="B Lotus" pitchFamily="2" charset="-78"/>
            </a:endParaRPr>
          </a:p>
          <a:p>
            <a:pPr marL="0" indent="0" algn="r" rtl="1">
              <a:buNone/>
            </a:pPr>
            <a:endParaRPr lang="fa-IR" dirty="0">
              <a:cs typeface="B Lotus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 bwMode="auto">
          <a:xfrm>
            <a:off x="611560" y="260648"/>
            <a:ext cx="7467600" cy="1143000"/>
          </a:xfrm>
          <a:prstGeom prst="hexagon">
            <a:avLst/>
          </a:prstGeom>
          <a:solidFill>
            <a:srgbClr val="D2A000"/>
          </a:solidFill>
          <a:ln w="25400" cap="flat" cmpd="sng" algn="ctr">
            <a:solidFill>
              <a:srgbClr val="F7D5F0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kumimoji="0" sz="44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 fontAlgn="auto">
              <a:spcAft>
                <a:spcPts val="0"/>
              </a:spcAft>
              <a:defRPr/>
            </a:pPr>
            <a:r>
              <a:rPr lang="fa-IR" sz="3000" b="1" cap="none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تنظیم رژیم غذایی بیماران</a:t>
            </a:r>
            <a:endParaRPr lang="en-US" sz="3000" b="1" cap="none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6" name="Action Button: Information 5">
            <a:hlinkClick r:id="rId2" action="ppaction://hlinksldjump" highlightClick="1"/>
          </p:cNvPr>
          <p:cNvSpPr/>
          <p:nvPr/>
        </p:nvSpPr>
        <p:spPr>
          <a:xfrm>
            <a:off x="8316416" y="5085184"/>
            <a:ext cx="270820" cy="288032"/>
          </a:xfrm>
          <a:prstGeom prst="actionButtonInformation">
            <a:avLst/>
          </a:prstGeom>
          <a:solidFill>
            <a:srgbClr val="F7D5F0"/>
          </a:solidFill>
          <a:ln>
            <a:solidFill>
              <a:srgbClr val="F7D5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184576" cy="53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  <a:t/>
            </a:r>
            <a:br>
              <a:rPr lang="fa-I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</a:br>
            <a:r>
              <a:rPr lang="fa-IR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  <a:t/>
            </a:r>
            <a:br>
              <a:rPr lang="fa-IR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</a:br>
            <a:r>
              <a:rPr lang="fa-I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  <a:t/>
            </a:r>
            <a:br>
              <a:rPr lang="fa-IR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B Lotus" pitchFamily="2" charset="-78"/>
              </a:rPr>
            </a:br>
            <a:endParaRPr lang="en-US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64088" y="3013501"/>
            <a:ext cx="31662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4800" b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B Lotus" pitchFamily="2" charset="-78"/>
              </a:rPr>
              <a:t>یافته ها و بحث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1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384048"/>
            <a:ext cx="8435280" cy="61412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r" rtl="1">
              <a:buNone/>
            </a:pPr>
            <a:endParaRPr lang="fa-IR" dirty="0"/>
          </a:p>
          <a:p>
            <a:pPr marL="0" indent="0" algn="r" rtl="1">
              <a:buNone/>
            </a:pPr>
            <a:endParaRPr lang="fa-IR" dirty="0" smtClean="0"/>
          </a:p>
          <a:p>
            <a:pPr marL="0" indent="0" algn="ctr" rtl="1">
              <a:buNone/>
            </a:pPr>
            <a:r>
              <a:rPr lang="fa-IR" sz="4800" b="1" cap="small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اندازه </a:t>
            </a:r>
            <a:r>
              <a:rPr lang="fa-IR" sz="4800" b="1" cap="small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گیری های تن سنجی</a:t>
            </a:r>
            <a:endParaRPr lang="en-US" sz="4800" b="1" cap="small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1143000"/>
          </a:xfrm>
        </p:spPr>
        <p:txBody>
          <a:bodyPr>
            <a:norm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700" b="1" dirty="0" smtClean="0">
                <a:solidFill>
                  <a:schemeClr val="tx1"/>
                </a:solidFill>
                <a:latin typeface="Times New Roman"/>
                <a:ea typeface="Calibri"/>
                <a:cs typeface="B Lotus"/>
              </a:rPr>
              <a:t>میانگین</a:t>
            </a:r>
            <a:r>
              <a:rPr lang="fa-IR" sz="2700" b="1" dirty="0" smtClean="0">
                <a:solidFill>
                  <a:schemeClr val="tx1"/>
                </a:solidFill>
                <a:latin typeface="Times New Roman"/>
                <a:ea typeface="Calibri"/>
                <a:cs typeface="B Lotus"/>
              </a:rPr>
              <a:t> </a:t>
            </a:r>
            <a:r>
              <a:rPr lang="fa-IR" sz="2700" b="1" dirty="0">
                <a:solidFill>
                  <a:schemeClr val="tx1"/>
                </a:solidFill>
                <a:latin typeface="Times New Roman"/>
                <a:ea typeface="Calibri"/>
                <a:cs typeface="B Lotus"/>
              </a:rPr>
              <a:t>و</a:t>
            </a:r>
            <a:r>
              <a:rPr lang="ar-SA" sz="2700" b="1" dirty="0">
                <a:solidFill>
                  <a:schemeClr val="tx1"/>
                </a:solidFill>
                <a:latin typeface="Times New Roman"/>
                <a:ea typeface="Calibri"/>
                <a:cs typeface="B Lotus"/>
              </a:rPr>
              <a:t> انحراف معیار برخی شاخص­های تن سنجی قبل و بعد از مداخله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09326401"/>
              </p:ext>
            </p:extLst>
          </p:nvPr>
        </p:nvGraphicFramePr>
        <p:xfrm>
          <a:off x="467546" y="1600201"/>
          <a:ext cx="7704855" cy="406104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809000"/>
                <a:gridCol w="2065247"/>
                <a:gridCol w="2178633"/>
                <a:gridCol w="1319238"/>
                <a:gridCol w="1332737"/>
              </a:tblGrid>
              <a:tr h="1228058"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</a:t>
                      </a:r>
                    </a:p>
                  </a:txBody>
                  <a:tcPr marL="47854" marR="47854" marT="0" marB="0" anchor="ctr"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SFO (n=</a:t>
                      </a:r>
                      <a:r>
                        <a:rPr kumimoji="0" lang="ar-SA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 SD</a:t>
                      </a:r>
                    </a:p>
                  </a:txBody>
                  <a:tcPr marL="47854" marR="47854" marT="0" marB="0" anchor="ctr"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GSO (n=</a:t>
                      </a:r>
                      <a:r>
                        <a:rPr kumimoji="0" lang="fa-IR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 SD</a:t>
                      </a:r>
                    </a:p>
                  </a:txBody>
                  <a:tcPr marL="47854" marR="47854" marT="0" marB="0" anchor="ctr"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  <a:effectLst/>
                          <a:cs typeface="B Lotus" pitchFamily="2" charset="-78"/>
                        </a:rPr>
                        <a:t>مرحله مطالعه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rgbClr val="D2A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2200" dirty="0">
                          <a:solidFill>
                            <a:schemeClr val="tx1"/>
                          </a:solidFill>
                          <a:effectLst/>
                          <a:cs typeface="B Lotus" pitchFamily="2" charset="-78"/>
                        </a:rPr>
                        <a:t>متغیرها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rgbClr val="D2A000"/>
                    </a:solidFill>
                  </a:tcPr>
                </a:tc>
              </a:tr>
              <a:tr h="458919"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0" dirty="0" smtClean="0">
                          <a:effectLst/>
                          <a:cs typeface="B Lotus" pitchFamily="2" charset="-78"/>
                        </a:rPr>
                        <a:t>0/496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10/24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83/60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10/86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81/27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Lotus" pitchFamily="2" charset="-78"/>
                        </a:rPr>
                        <a:t>قبل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 rowSpan="3"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2200" dirty="0" smtClean="0">
                          <a:effectLst/>
                          <a:cs typeface="B Lotus" pitchFamily="2" charset="-78"/>
                        </a:rPr>
                        <a:t>وزن</a:t>
                      </a:r>
                    </a:p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(kg)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54" marR="47854" marT="0" marB="0" anchor="ctr"/>
                </a:tc>
              </a:tr>
              <a:tr h="457210"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0" dirty="0" smtClean="0">
                          <a:effectLst/>
                          <a:cs typeface="B Lotus" pitchFamily="2" charset="-78"/>
                        </a:rPr>
                        <a:t>0/267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9/39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80/47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10/53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77/45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Lotus" pitchFamily="2" charset="-78"/>
                        </a:rPr>
                        <a:t>بعد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10"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en-US" sz="1800" b="0" dirty="0">
                          <a:effectLst/>
                          <a:cs typeface="B Lotus" pitchFamily="2" charset="-78"/>
                        </a:rPr>
                        <a:t> 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1" dirty="0" smtClean="0">
                          <a:effectLst/>
                          <a:cs typeface="B Lotus" pitchFamily="2" charset="-78"/>
                        </a:rPr>
                        <a:t>0/001</a:t>
                      </a:r>
                      <a:r>
                        <a:rPr lang="ar-SA" sz="1800" b="1" dirty="0" smtClean="0">
                          <a:effectLst/>
                          <a:cs typeface="B Lotus" pitchFamily="2" charset="-78"/>
                        </a:rPr>
                        <a:t>&gt;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1" dirty="0" smtClean="0">
                          <a:effectLst/>
                          <a:cs typeface="B Lotus" pitchFamily="2" charset="-78"/>
                        </a:rPr>
                        <a:t>0/001</a:t>
                      </a:r>
                      <a:r>
                        <a:rPr lang="ar-SA" sz="1800" b="1" dirty="0" smtClean="0">
                          <a:effectLst/>
                          <a:cs typeface="B Lotus" pitchFamily="2" charset="-78"/>
                        </a:rPr>
                        <a:t>&gt;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P**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7120"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0" dirty="0" smtClean="0">
                          <a:effectLst/>
                          <a:cs typeface="B Lotus" pitchFamily="2" charset="-78"/>
                        </a:rPr>
                        <a:t>0/818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4/01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32/85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4/77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32/62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Lotus" pitchFamily="2" charset="-78"/>
                        </a:rPr>
                        <a:t>قبل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BMI (kg/m</a:t>
                      </a:r>
                      <a:r>
                        <a:rPr lang="en-US" sz="20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854" marR="47854" marT="0" marB="0" anchor="ctr"/>
                </a:tc>
              </a:tr>
              <a:tr h="486266"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0" dirty="0" smtClean="0">
                          <a:effectLst/>
                          <a:cs typeface="B Lotus" pitchFamily="2" charset="-78"/>
                        </a:rPr>
                        <a:t>0/448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4/34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31/66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4/72</a:t>
                      </a:r>
                      <a:r>
                        <a:rPr lang="ar-SA" sz="18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lang="fa-IR" sz="1800" dirty="0" smtClean="0">
                          <a:effectLst/>
                          <a:cs typeface="B Lotus" pitchFamily="2" charset="-78"/>
                        </a:rPr>
                        <a:t>31/09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ar-SA" sz="1800" dirty="0">
                          <a:effectLst/>
                          <a:cs typeface="B Lotus" pitchFamily="2" charset="-78"/>
                        </a:rPr>
                        <a:t>بعد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6266"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  <a:cs typeface="B Lotus" pitchFamily="2" charset="-78"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1" dirty="0" smtClean="0">
                          <a:effectLst/>
                          <a:cs typeface="B Lotus" pitchFamily="2" charset="-78"/>
                        </a:rPr>
                        <a:t>0/001</a:t>
                      </a:r>
                      <a:r>
                        <a:rPr lang="ar-SA" sz="1800" b="1" dirty="0" smtClean="0">
                          <a:effectLst/>
                          <a:cs typeface="B Lotus" pitchFamily="2" charset="-78"/>
                        </a:rPr>
                        <a:t>&gt;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fa-IR" sz="1800" b="1" dirty="0" smtClean="0">
                          <a:effectLst/>
                          <a:cs typeface="B Lotus" pitchFamily="2" charset="-78"/>
                        </a:rPr>
                        <a:t>0/001</a:t>
                      </a:r>
                      <a:r>
                        <a:rPr lang="ar-SA" sz="1800" b="1" dirty="0" smtClean="0">
                          <a:effectLst/>
                          <a:cs typeface="B Lotus" pitchFamily="2" charset="-78"/>
                        </a:rPr>
                        <a:t>&gt;</a:t>
                      </a:r>
                      <a:endParaRPr lang="en-US" sz="18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P**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854" marR="47854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12" y="-459432"/>
            <a:ext cx="9144000" cy="7317432"/>
          </a:xfrm>
          <a:solidFill>
            <a:srgbClr val="C39BE1"/>
          </a:solidFill>
          <a:ln>
            <a:solidFill>
              <a:srgbClr val="990099"/>
            </a:solidFill>
          </a:ln>
        </p:spPr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fa-I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r>
              <a:rPr lang="fa-I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یافته های مربوط به عوامل التهابی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7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779912" y="5613346"/>
            <a:ext cx="93610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923928" y="3861048"/>
            <a:ext cx="936104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707410" y="3212976"/>
            <a:ext cx="55960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r"/>
            <a:r>
              <a:rPr lang="ar-SA" sz="3200" b="1" dirty="0">
                <a:latin typeface="Times New Roman"/>
                <a:ea typeface="Calibri"/>
                <a:cs typeface="B Lotus"/>
              </a:rPr>
              <a:t> </a:t>
            </a:r>
            <a:r>
              <a:rPr lang="ar-SA" sz="2400" b="1" dirty="0">
                <a:solidFill>
                  <a:schemeClr val="tx1"/>
                </a:solidFill>
                <a:latin typeface="Times New Roman"/>
                <a:ea typeface="Calibri"/>
                <a:cs typeface="B Lotus"/>
              </a:rPr>
              <a:t>مقایسه میانگین و انحراف معیار عوامل التهابی  قبل و بعد از مداخله 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849142185"/>
              </p:ext>
            </p:extLst>
          </p:nvPr>
        </p:nvGraphicFramePr>
        <p:xfrm>
          <a:off x="671495" y="1052736"/>
          <a:ext cx="7344815" cy="50405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21075"/>
                <a:gridCol w="1916412"/>
                <a:gridCol w="2090552"/>
                <a:gridCol w="1199259"/>
                <a:gridCol w="1517517"/>
              </a:tblGrid>
              <a:tr h="151914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SFO (n=</a:t>
                      </a: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 SD</a:t>
                      </a:r>
                    </a:p>
                  </a:txBody>
                  <a:tcPr marL="68580" marR="68580" marT="0" marB="0" anchor="ctr"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GSO (n=</a:t>
                      </a:r>
                      <a:r>
                        <a:rPr kumimoji="0" lang="ar-SA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 SD</a:t>
                      </a:r>
                    </a:p>
                  </a:txBody>
                  <a:tcPr marL="68580" marR="68580" marT="0" marB="0" anchor="ctr"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200" dirty="0">
                          <a:effectLst/>
                          <a:cs typeface="B Lotus" pitchFamily="2" charset="-78"/>
                        </a:rPr>
                        <a:t>مرحله مطالعه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C39BE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2200" dirty="0">
                          <a:effectLst/>
                          <a:cs typeface="B Lotus" pitchFamily="2" charset="-78"/>
                        </a:rPr>
                        <a:t>متغیرها</a:t>
                      </a:r>
                      <a:endParaRPr lang="en-US" sz="2200" b="1" dirty="0">
                        <a:effectLst/>
                        <a:latin typeface="Times New Roman"/>
                        <a:ea typeface="Times New Roman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C39BE1"/>
                    </a:solidFill>
                  </a:tcPr>
                </a:tc>
              </a:tr>
              <a:tr h="567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0/876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4/37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5/85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2/93±6/04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>
                          <a:effectLst/>
                          <a:cs typeface="B Lotus" pitchFamily="2" charset="-78"/>
                        </a:rPr>
                        <a:t>قبل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445480">
                        <a:alpha val="20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hs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-CRP (mg/l)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5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0/034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2/59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5/03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1/79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3/24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>
                          <a:effectLst/>
                          <a:cs typeface="B Lotus" pitchFamily="2" charset="-78"/>
                        </a:rPr>
                        <a:t>بعد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9271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800" kern="1200" dirty="0">
                          <a:effectLst/>
                          <a:cs typeface="B Lotus" pitchFamily="2" charset="-78"/>
                        </a:rPr>
                        <a:t> 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0/277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0/001&gt;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1800" kern="1200" dirty="0">
                          <a:effectLst/>
                          <a:cs typeface="B Lotus" pitchFamily="2" charset="-78"/>
                        </a:rPr>
                        <a:t>P**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7697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0/544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1/68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13/64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1/22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13/35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>
                          <a:effectLst/>
                          <a:cs typeface="B Lotus" pitchFamily="2" charset="-78"/>
                        </a:rPr>
                        <a:t>قبل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TNF-α (</a:t>
                      </a:r>
                      <a:r>
                        <a:rPr lang="en-US" sz="2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pg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/ml)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655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0/076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1/09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13/28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1/30</a:t>
                      </a:r>
                      <a:r>
                        <a:rPr kumimoji="0" lang="ar-SA" sz="1800" kern="1200" dirty="0" smtClean="0">
                          <a:effectLst/>
                          <a:cs typeface="B Lotus" pitchFamily="2" charset="-78"/>
                        </a:rPr>
                        <a:t>±</a:t>
                      </a: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12/58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>
                          <a:effectLst/>
                          <a:cs typeface="B Lotus" pitchFamily="2" charset="-78"/>
                        </a:rPr>
                        <a:t>بعد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5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1800" kern="1200">
                          <a:effectLst/>
                          <a:cs typeface="B Lotus" pitchFamily="2" charset="-78"/>
                        </a:rPr>
                        <a:t> </a:t>
                      </a:r>
                      <a:endParaRPr kumimoji="0" lang="en-US" sz="18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0/281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1800" kern="1200" dirty="0" smtClean="0">
                          <a:effectLst/>
                          <a:cs typeface="B Lotus" pitchFamily="2" charset="-78"/>
                        </a:rPr>
                        <a:t>0/02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1800" kern="1200" dirty="0">
                          <a:effectLst/>
                          <a:cs typeface="B Lotus" pitchFamily="2" charset="-78"/>
                        </a:rPr>
                        <a:t>P**</a:t>
                      </a:r>
                      <a:endParaRPr kumimoji="0"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83568" y="6083122"/>
            <a:ext cx="1410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en-US" sz="1200" dirty="0">
                <a:latin typeface="Times New Roman"/>
                <a:ea typeface="Times New Roman"/>
                <a:cs typeface="B Lotus"/>
              </a:rPr>
              <a:t>* Independent t-test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7410" y="6452454"/>
            <a:ext cx="11192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/>
                <a:ea typeface="Times New Roman"/>
                <a:cs typeface="B Lotus"/>
              </a:rPr>
              <a:t>** Paired t-test</a:t>
            </a:r>
            <a:endParaRPr lang="en-US" sz="12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800" b="1" dirty="0">
                <a:solidFill>
                  <a:schemeClr val="tx1"/>
                </a:solidFill>
                <a:latin typeface="Times New Roman"/>
                <a:ea typeface="Times New Roman"/>
                <a:cs typeface="B Lotus"/>
              </a:rPr>
              <a:t>درصد تغییرات </a:t>
            </a:r>
            <a:r>
              <a:rPr lang="fa-IR" sz="2800" b="1" dirty="0" smtClean="0">
                <a:solidFill>
                  <a:schemeClr val="tx1"/>
                </a:solidFill>
                <a:latin typeface="Times New Roman"/>
                <a:ea typeface="Times New Roman"/>
                <a:cs typeface="B Lotus"/>
              </a:rPr>
              <a:t>عوامل التهابی 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1139622"/>
              </p:ext>
            </p:extLst>
          </p:nvPr>
        </p:nvGraphicFramePr>
        <p:xfrm>
          <a:off x="827584" y="1556792"/>
          <a:ext cx="7467600" cy="498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98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40152" y="260648"/>
            <a:ext cx="2704728" cy="576064"/>
          </a:xfrm>
          <a:prstGeom prst="hexagon">
            <a:avLst/>
          </a:prstGeom>
          <a:solidFill>
            <a:sysClr val="window" lastClr="FFFFFF"/>
          </a:solidFill>
          <a:ln w="76200" cap="flat" cmpd="sng" algn="ctr">
            <a:solidFill>
              <a:srgbClr val="C39BE1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Lotus" pitchFamily="2" charset="-78"/>
              </a:rPr>
              <a:t>نتایج مطالعه حاضر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Lotus" pitchFamily="2" charset="-78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26368" y="260648"/>
            <a:ext cx="5400600" cy="574675"/>
          </a:xfrm>
          <a:prstGeom prst="hexagon">
            <a:avLst/>
          </a:prstGeom>
          <a:solidFill>
            <a:sysClr val="window" lastClr="FFFFFF"/>
          </a:solidFill>
          <a:ln w="76200" cap="flat" cmpd="sng" algn="ctr">
            <a:solidFill>
              <a:srgbClr val="C39BE1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2400" b="1" kern="0" dirty="0" smtClean="0">
                <a:solidFill>
                  <a:sysClr val="windowText" lastClr="000000"/>
                </a:solidFill>
                <a:latin typeface="Calibri"/>
                <a:cs typeface="B Lotus" pitchFamily="2" charset="-78"/>
              </a:rPr>
              <a:t>نتایج مطالعات پیشین</a:t>
            </a:r>
            <a:endParaRPr lang="en-US" sz="2400" b="1" kern="0" dirty="0">
              <a:solidFill>
                <a:sysClr val="windowText" lastClr="000000"/>
              </a:solidFill>
              <a:latin typeface="Calibri"/>
              <a:cs typeface="B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0152" y="994266"/>
            <a:ext cx="2735536" cy="5665712"/>
          </a:xfrm>
          <a:prstGeom prst="roundRect">
            <a:avLst/>
          </a:prstGeom>
          <a:solidFill>
            <a:srgbClr val="C39BE1"/>
          </a:solidFill>
          <a:ln w="9525" cap="flat" cmpd="sng" algn="ctr">
            <a:solidFill>
              <a:srgbClr val="FFC0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latin typeface="Calibri"/>
                <a:cs typeface="B Lotus" pitchFamily="2" charset="-78"/>
              </a:rPr>
              <a:t>معنی دار عوامل التهابی</a:t>
            </a:r>
            <a:endParaRPr lang="en-US" sz="2800" kern="0" dirty="0">
              <a:solidFill>
                <a:sysClr val="windowText" lastClr="000000"/>
              </a:solidFill>
              <a:latin typeface="Calibri"/>
              <a:cs typeface="B Lotus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62753"/>
              </p:ext>
            </p:extLst>
          </p:nvPr>
        </p:nvGraphicFramePr>
        <p:xfrm>
          <a:off x="226368" y="964706"/>
          <a:ext cx="5389303" cy="58295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863"/>
                <a:gridCol w="1296144"/>
                <a:gridCol w="1242119"/>
                <a:gridCol w="1422177"/>
              </a:tblGrid>
              <a:tr h="1150858">
                <a:tc>
                  <a:txBody>
                    <a:bodyPr/>
                    <a:lstStyle/>
                    <a:p>
                      <a:pPr algn="ctr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نتیجه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دوز</a:t>
                      </a:r>
                      <a:endParaRPr kumimoji="0"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جمعیت مورد بررسی</a:t>
                      </a:r>
                      <a:endParaRPr kumimoji="0"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نویسنده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</a:tr>
              <a:tr h="1150858">
                <a:tc>
                  <a:txBody>
                    <a:bodyPr/>
                    <a:lstStyle/>
                    <a:p>
                      <a:pPr algn="ctr"/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عوامل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التهابی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>
                          <a:cs typeface="B Lotus" pitchFamily="2" charset="-78"/>
                        </a:rPr>
                        <a:t>5-0/5 </a:t>
                      </a: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µg/ml</a:t>
                      </a:r>
                    </a:p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آلفا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-</a:t>
                      </a: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توکوتری انول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مونوسیت های انسان</a:t>
                      </a:r>
                    </a:p>
                    <a:p>
                      <a:pPr algn="ctr"/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Wu</a:t>
                      </a:r>
                    </a:p>
                    <a:p>
                      <a:pPr algn="ctr" rtl="1"/>
                      <a:r>
                        <a:rPr lang="fa-IR" dirty="0" smtClean="0">
                          <a:cs typeface="B Lotus" pitchFamily="2" charset="-78"/>
                        </a:rPr>
                        <a:t>(2008)</a:t>
                      </a:r>
                    </a:p>
                    <a:p>
                      <a:pPr algn="ctr" rtl="1"/>
                      <a:endParaRPr lang="en-US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</a:tr>
              <a:tr h="914785">
                <a:tc>
                  <a:txBody>
                    <a:bodyPr/>
                    <a:lstStyle/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مهار سنتز</a:t>
                      </a:r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IL_6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10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TRF</a:t>
                      </a: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ماکروفاژ رت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Yam</a:t>
                      </a:r>
                      <a:endParaRPr kumimoji="0" lang="fa-IR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(2009)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</a:tr>
              <a:tr h="973803">
                <a:tc>
                  <a:txBody>
                    <a:bodyPr/>
                    <a:lstStyle/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مهار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آزاد سازی سیتوکین های التهابی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5،25،100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µg/kg</a:t>
                      </a:r>
                      <a:endParaRPr kumimoji="0" lang="fa-IR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TRF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رت دیابتی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Kuhad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 </a:t>
                      </a:r>
                      <a:r>
                        <a:rPr kumimoji="0" lang="fa-IR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(2009)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</a:tr>
              <a:tr h="1504968">
                <a:tc>
                  <a:txBody>
                    <a:bodyPr/>
                    <a:lstStyle/>
                    <a:p>
                      <a:pPr algn="ctr" rtl="0"/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 rtl="0"/>
                      <a:r>
                        <a:rPr kumimoji="0" lang="en-US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TNF-</a:t>
                      </a:r>
                      <a:r>
                        <a:rPr kumimoji="0" lang="el-GR" sz="19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α</a:t>
                      </a:r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 rtl="1"/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 rtl="1"/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 rtl="1"/>
                      <a:endParaRPr kumimoji="0" lang="fa-IR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10-1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µg/ml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آلفا -توکوتری انول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سلول های ماهیچه خرگوش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قریشی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(2011)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CBAF9"/>
                    </a:solidFill>
                  </a:tcPr>
                </a:tc>
              </a:tr>
            </a:tbl>
          </a:graphicData>
        </a:graphic>
      </p:graphicFrame>
      <p:sp>
        <p:nvSpPr>
          <p:cNvPr id="2" name="Down Arrow 1"/>
          <p:cNvSpPr/>
          <p:nvPr/>
        </p:nvSpPr>
        <p:spPr>
          <a:xfrm>
            <a:off x="1426506" y="2435740"/>
            <a:ext cx="121158" cy="48920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1350353" y="5661248"/>
            <a:ext cx="181737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8316416" y="3148853"/>
            <a:ext cx="144016" cy="878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r"/>
            <a:endParaRPr lang="en-US" b="1" dirty="0">
              <a:cs typeface="B Lot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156614"/>
            <a:ext cx="7467600" cy="5517232"/>
          </a:xfrm>
        </p:spPr>
        <p:txBody>
          <a:bodyPr/>
          <a:lstStyle/>
          <a:p>
            <a:pPr algn="just" rtl="1">
              <a:lnSpc>
                <a:spcPct val="150000"/>
              </a:lnSpc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endParaRPr lang="fa-IR" dirty="0" smtClean="0">
              <a:ea typeface="Calibri"/>
              <a:cs typeface="B Lotus" pitchFamily="2" charset="-78"/>
            </a:endParaRP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ea typeface="Calibri"/>
                <a:cs typeface="B Lotus" pitchFamily="2" charset="-78"/>
              </a:rPr>
              <a:t>اختلالی پیچیده 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ea typeface="Calibri"/>
                <a:cs typeface="B Lotus" pitchFamily="2" charset="-78"/>
              </a:rPr>
              <a:t> تجمع بیش از حد توده چربی بدن</a:t>
            </a:r>
          </a:p>
          <a:p>
            <a:pPr algn="just" rtl="1">
              <a:lnSpc>
                <a:spcPct val="150000"/>
              </a:lnSpc>
              <a:buClr>
                <a:srgbClr val="C00000"/>
              </a:buClr>
              <a:buSzPct val="100000"/>
              <a:buFont typeface="Courier New" pitchFamily="49" charset="0"/>
              <a:buChar char="o"/>
            </a:pPr>
            <a:r>
              <a:rPr lang="fa-IR" dirty="0" smtClean="0">
                <a:ea typeface="Calibri"/>
                <a:cs typeface="B Lotus" pitchFamily="2" charset="-78"/>
              </a:rPr>
              <a:t>تهدید کننده سلامتی</a:t>
            </a:r>
          </a:p>
          <a:p>
            <a:pPr marL="0" indent="0" algn="just" rtl="1">
              <a:lnSpc>
                <a:spcPct val="150000"/>
              </a:lnSpc>
              <a:buNone/>
            </a:pPr>
            <a:endParaRPr lang="fa-IR" dirty="0" smtClean="0">
              <a:ea typeface="Calibri"/>
              <a:cs typeface="B Lotus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</a:pPr>
            <a:endParaRPr lang="fa-IR" dirty="0" smtClean="0">
              <a:ea typeface="Calibri"/>
              <a:cs typeface="B Lotus" pitchFamily="2" charset="-78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755576" y="188640"/>
            <a:ext cx="7467600" cy="936104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b="1" kern="0" cap="none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B Lotus" pitchFamily="2" charset="-78"/>
              </a:rPr>
              <a:t>تعریف چاقی</a:t>
            </a:r>
            <a:endParaRPr lang="en-US" b="1" kern="0" cap="none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309320"/>
            <a:ext cx="33956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062138188"/>
              </p:ext>
            </p:extLst>
          </p:nvPr>
        </p:nvGraphicFramePr>
        <p:xfrm>
          <a:off x="1773895" y="3854903"/>
          <a:ext cx="5430961" cy="245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 rot="5400000">
            <a:off x="4858296" y="2979810"/>
            <a:ext cx="6857998" cy="922337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مکانیسم احتمالی  </a:t>
            </a:r>
            <a:r>
              <a:rPr lang="fa-IR" sz="2800" b="1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اثر روغن هسته انگور بر عوامل التهابی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71DE-2EE5-4F28-B594-99BB85ACFF1F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08625" y="620713"/>
            <a:ext cx="1655763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روغن هسته انگور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84663" y="3644900"/>
            <a:ext cx="1150937" cy="504825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9752" y="3440979"/>
            <a:ext cx="1512887" cy="1079500"/>
          </a:xfrm>
          <a:prstGeom prst="roundRect">
            <a:avLst/>
          </a:prstGeom>
          <a:solidFill>
            <a:srgbClr val="DAA6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مهار سنتز عوامل التهابی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27763" y="1916113"/>
            <a:ext cx="504825" cy="136842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51500" y="3357563"/>
            <a:ext cx="1657350" cy="1150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خاصیت آنتی اکسیدانی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366419" y="537369"/>
            <a:ext cx="555625" cy="129698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1188" y="2133600"/>
            <a:ext cx="1512887" cy="10795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بهبود پروفایل لیپیدی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68538" y="620713"/>
            <a:ext cx="1655762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مهار </a:t>
            </a:r>
            <a:r>
              <a:rPr lang="en-US" b="1" dirty="0" smtClean="0">
                <a:solidFill>
                  <a:schemeClr val="tx1"/>
                </a:solidFill>
                <a:cs typeface="B Lotus" pitchFamily="2" charset="-78"/>
              </a:rPr>
              <a:t>HMG_COA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 ردوکتاز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 rot="18630936">
            <a:off x="1039813" y="1209675"/>
            <a:ext cx="1152525" cy="50482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987824" y="5013102"/>
            <a:ext cx="1728788" cy="792162"/>
          </a:xfrm>
          <a:prstGeom prst="ellipse">
            <a:avLst/>
          </a:prstGeom>
          <a:solidFill>
            <a:srgbClr val="5A7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توکوتری انول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8" name="Left Arrow 17"/>
          <p:cNvSpPr/>
          <p:nvPr/>
        </p:nvSpPr>
        <p:spPr>
          <a:xfrm>
            <a:off x="2339752" y="5800779"/>
            <a:ext cx="2966539" cy="267657"/>
          </a:xfrm>
          <a:prstGeom prst="leftArrow">
            <a:avLst/>
          </a:prstGeom>
          <a:solidFill>
            <a:srgbClr val="5A7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ound Diagonal Corner Rectangle 18"/>
          <p:cNvSpPr/>
          <p:nvPr/>
        </p:nvSpPr>
        <p:spPr>
          <a:xfrm>
            <a:off x="36657" y="4972898"/>
            <a:ext cx="2231881" cy="165576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بهبود پروفایل لیپیدی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خاصیت آنتی اکسیدانی</a:t>
            </a:r>
            <a:endParaRPr lang="fa-IR" b="1" dirty="0">
              <a:solidFill>
                <a:schemeClr val="tx1"/>
              </a:solidFill>
              <a:cs typeface="B Lotus" pitchFamily="2" charset="-78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خاصیت ضدالتهابی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2878931" y="1970961"/>
            <a:ext cx="504825" cy="1368425"/>
          </a:xfrm>
          <a:prstGeom prst="downArrow">
            <a:avLst/>
          </a:prstGeom>
          <a:solidFill>
            <a:srgbClr val="DAA600"/>
          </a:solidFill>
          <a:ln>
            <a:solidFill>
              <a:srgbClr val="D2A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>
            <a:off x="5601061" y="4988142"/>
            <a:ext cx="1707789" cy="1655762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روغن هسته انگور</a:t>
            </a:r>
          </a:p>
        </p:txBody>
      </p:sp>
    </p:spTree>
    <p:extLst>
      <p:ext uri="{BB962C8B-B14F-4D97-AF65-F5344CB8AC3E}">
        <p14:creationId xmlns:p14="http://schemas.microsoft.com/office/powerpoint/2010/main" val="1961075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6858000"/>
          </a:xfrm>
          <a:solidFill>
            <a:srgbClr val="F7D5F0"/>
          </a:solidFill>
          <a:ln>
            <a:solidFill>
              <a:srgbClr val="F7D5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 rtl="1">
              <a:buNone/>
            </a:pPr>
            <a:endPara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fa-I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endParaRPr lang="fa-IR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  <a:p>
            <a:pPr marL="0" indent="0" algn="ctr" rtl="1">
              <a:buNone/>
            </a:pPr>
            <a:r>
              <a:rPr lang="fa-I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Lotus" pitchFamily="2" charset="-78"/>
              </a:rPr>
              <a:t>یافته های مربوط به کنترل گلیسمی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69B1A-B970-4D02-8CED-917B4181C715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36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50260237"/>
              </p:ext>
            </p:extLst>
          </p:nvPr>
        </p:nvGraphicFramePr>
        <p:xfrm>
          <a:off x="467544" y="332656"/>
          <a:ext cx="7560841" cy="603632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639343"/>
                <a:gridCol w="1971894"/>
                <a:gridCol w="2150274"/>
                <a:gridCol w="1234532"/>
                <a:gridCol w="1564798"/>
              </a:tblGrid>
              <a:tr h="100455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20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</a:t>
                      </a:r>
                      <a:endParaRPr kumimoji="0" lang="en-US" sz="2000" b="1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SFO (n=</a:t>
                      </a: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Mean±SD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GSO (n=</a:t>
                      </a: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2000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US" sz="2000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Mean±SD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Lotus" pitchFamily="2" charset="-78"/>
                        </a:rPr>
                        <a:t>مرحله مطالعه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656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fa-IR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Lotus" pitchFamily="2" charset="-78"/>
                        </a:rPr>
                        <a:t>متغیرها</a:t>
                      </a: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FF6565"/>
                    </a:solidFill>
                  </a:tcPr>
                </a:tc>
              </a:tr>
              <a:tr h="5362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0/311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8/39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92/15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9/71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95/15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قبل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800" dirty="0">
                          <a:effectLst/>
                          <a:cs typeface="B Lotus" pitchFamily="2" charset="-78"/>
                        </a:rPr>
                        <a:t>قند </a:t>
                      </a:r>
                      <a:endParaRPr lang="fa-IR" sz="1800" dirty="0" smtClean="0">
                        <a:effectLst/>
                        <a:cs typeface="B Lotus" pitchFamily="2" charset="-78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(</a:t>
                      </a:r>
                      <a:r>
                        <a:rPr lang="en-US" sz="1800" dirty="0">
                          <a:effectLst/>
                        </a:rPr>
                        <a:t>mg/dl)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0/822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7/85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±90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7/91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90/5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بعد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1064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0/002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E9C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0/001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E9C9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P**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622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0/897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6/04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±15/15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5/54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15/40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قبل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ar-SA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B Lotus" pitchFamily="2" charset="-78"/>
                        </a:rPr>
                        <a:t>انسولین </a:t>
                      </a:r>
                      <a:r>
                        <a:rPr lang="en-CA" sz="1800" dirty="0" smtClean="0">
                          <a:effectLst/>
                        </a:rPr>
                        <a:t>(</a:t>
                      </a:r>
                      <a:r>
                        <a:rPr lang="en-CA" sz="1800" dirty="0">
                          <a:effectLst/>
                        </a:rPr>
                        <a:t>IU/mlµ)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342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0/966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5/63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13/54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5/06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13/42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بعد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4232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0/184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0/005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E9C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P**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918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0/621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1/41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3/45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1/50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3/68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قبل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HOMA-IR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8183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0/757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1/36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3/03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1/32</a:t>
                      </a:r>
                      <a:r>
                        <a:rPr lang="ar-SA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±</a:t>
                      </a: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3/05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بعد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818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0/130</a:t>
                      </a:r>
                      <a:endParaRPr 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a-I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0/001</a:t>
                      </a:r>
                      <a:endParaRPr 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 marL="68580" marR="68580" marT="0" marB="0" anchor="ctr">
                    <a:solidFill>
                      <a:srgbClr val="EE9C9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n-CA" sz="16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P**</a:t>
                      </a:r>
                      <a:endParaRPr kumimoji="0" lang="en-US" sz="16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69B1A-B970-4D02-8CED-917B4181C715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82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24114952"/>
              </p:ext>
            </p:extLst>
          </p:nvPr>
        </p:nvGraphicFramePr>
        <p:xfrm>
          <a:off x="457200" y="1628800"/>
          <a:ext cx="8229600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979712" y="980728"/>
            <a:ext cx="5144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b="1" dirty="0">
                <a:latin typeface="Times New Roman"/>
                <a:ea typeface="Times New Roman"/>
                <a:cs typeface="B Lotus"/>
              </a:rPr>
              <a:t>درصد تغییرات </a:t>
            </a:r>
            <a:r>
              <a:rPr lang="fa-IR" sz="2800" b="1" dirty="0" smtClean="0">
                <a:latin typeface="Times New Roman"/>
                <a:ea typeface="Times New Roman"/>
                <a:cs typeface="B Lotus"/>
              </a:rPr>
              <a:t>شاخص های کنترل گلیسمی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69B1A-B970-4D02-8CED-917B4181C715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2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940152" y="260648"/>
            <a:ext cx="2704728" cy="576064"/>
          </a:xfrm>
          <a:prstGeom prst="hexagon">
            <a:avLst/>
          </a:prstGeom>
          <a:solidFill>
            <a:sysClr val="window" lastClr="FFFFFF"/>
          </a:solidFill>
          <a:ln w="76200" cap="flat" cmpd="sng" algn="ctr">
            <a:solidFill>
              <a:srgbClr val="FF656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B Lotus" pitchFamily="2" charset="-78"/>
              </a:rPr>
              <a:t>نتایج مطالعه حاضر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B Lotus" pitchFamily="2" charset="-78"/>
            </a:endParaRPr>
          </a:p>
        </p:txBody>
      </p:sp>
      <p:sp>
        <p:nvSpPr>
          <p:cNvPr id="6" name="Hexagon 5"/>
          <p:cNvSpPr/>
          <p:nvPr/>
        </p:nvSpPr>
        <p:spPr>
          <a:xfrm>
            <a:off x="226368" y="260648"/>
            <a:ext cx="5400600" cy="574675"/>
          </a:xfrm>
          <a:prstGeom prst="hexagon">
            <a:avLst/>
          </a:prstGeom>
          <a:solidFill>
            <a:sysClr val="window" lastClr="FFFFFF"/>
          </a:solidFill>
          <a:ln w="76200" cap="flat" cmpd="sng" algn="ctr">
            <a:solidFill>
              <a:srgbClr val="FF6565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a-IR" sz="2400" b="1" kern="0" dirty="0" smtClean="0">
                <a:solidFill>
                  <a:sysClr val="windowText" lastClr="000000"/>
                </a:solidFill>
                <a:latin typeface="Calibri"/>
                <a:cs typeface="B Lotus" pitchFamily="2" charset="-78"/>
              </a:rPr>
              <a:t>نتایج مطالعات پیشین</a:t>
            </a:r>
            <a:endParaRPr lang="en-US" sz="2400" b="1" kern="0" dirty="0">
              <a:solidFill>
                <a:sysClr val="windowText" lastClr="000000"/>
              </a:solidFill>
              <a:latin typeface="Calibri"/>
              <a:cs typeface="B Lotus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0152" y="994266"/>
            <a:ext cx="2735536" cy="5665712"/>
          </a:xfrm>
          <a:prstGeom prst="roundRect">
            <a:avLst/>
          </a:prstGeom>
          <a:solidFill>
            <a:srgbClr val="EE9C9C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a-IR" sz="2800" kern="0" dirty="0" smtClean="0">
                <a:solidFill>
                  <a:sysClr val="windowText" lastClr="000000"/>
                </a:solidFill>
                <a:latin typeface="Calibri"/>
                <a:cs typeface="B Lotus" pitchFamily="2" charset="-78"/>
              </a:rPr>
              <a:t>معنی دار انسولین و مقاومت انسولینی</a:t>
            </a:r>
            <a:endParaRPr lang="en-US" sz="2800" kern="0" dirty="0">
              <a:solidFill>
                <a:sysClr val="windowText" lastClr="000000"/>
              </a:solidFill>
              <a:latin typeface="Calibri"/>
              <a:cs typeface="B Lotus" pitchFamily="2" charset="-78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478345"/>
              </p:ext>
            </p:extLst>
          </p:nvPr>
        </p:nvGraphicFramePr>
        <p:xfrm>
          <a:off x="226368" y="964706"/>
          <a:ext cx="5389303" cy="595962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8863"/>
                <a:gridCol w="1296144"/>
                <a:gridCol w="1242119"/>
                <a:gridCol w="1422177"/>
              </a:tblGrid>
              <a:tr h="1152791">
                <a:tc>
                  <a:txBody>
                    <a:bodyPr/>
                    <a:lstStyle/>
                    <a:p>
                      <a:pPr algn="ctr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نتیجه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دوز</a:t>
                      </a:r>
                      <a:endParaRPr kumimoji="0"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جمعیت مورد بررسی</a:t>
                      </a:r>
                      <a:endParaRPr kumimoji="0" lang="en-US" sz="2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800" b="0" dirty="0" smtClean="0">
                          <a:solidFill>
                            <a:schemeClr val="tx1"/>
                          </a:solidFill>
                          <a:cs typeface="B Lotus" pitchFamily="2" charset="-78"/>
                        </a:rPr>
                        <a:t>نویسنده</a:t>
                      </a:r>
                      <a:endParaRPr lang="en-US" sz="2800" b="0" dirty="0">
                        <a:solidFill>
                          <a:schemeClr val="tx1"/>
                        </a:solidFill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</a:tr>
              <a:tr h="1152791">
                <a:tc>
                  <a:txBody>
                    <a:bodyPr/>
                    <a:lstStyle/>
                    <a:p>
                      <a:pPr algn="ctr"/>
                      <a:endParaRPr kumimoji="0" lang="fa-IR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 rtl="1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مهار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</a:rPr>
                        <a:t>NF-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</a:rPr>
                        <a:t>κB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aseline="0" dirty="0" smtClean="0">
                          <a:cs typeface="B Lotus" pitchFamily="2" charset="-78"/>
                        </a:rPr>
                        <a:t>5-0/5 </a:t>
                      </a:r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µg/ml</a:t>
                      </a:r>
                    </a:p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آلفا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-</a:t>
                      </a:r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توکوتری انول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مونوسیت های انسان</a:t>
                      </a:r>
                    </a:p>
                    <a:p>
                      <a:pPr algn="ctr"/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Wu</a:t>
                      </a:r>
                    </a:p>
                    <a:p>
                      <a:pPr algn="ctr" rtl="1"/>
                      <a:r>
                        <a:rPr lang="fa-IR" dirty="0" smtClean="0">
                          <a:cs typeface="B Lotus" pitchFamily="2" charset="-78"/>
                        </a:rPr>
                        <a:t>(2008)</a:t>
                      </a:r>
                    </a:p>
                    <a:p>
                      <a:pPr algn="ctr" rtl="1"/>
                      <a:endParaRPr lang="en-US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</a:tr>
              <a:tr h="1152791">
                <a:tc>
                  <a:txBody>
                    <a:bodyPr/>
                    <a:lstStyle/>
                    <a:p>
                      <a:pPr algn="ctr" rtl="1"/>
                      <a:endParaRPr kumimoji="0" lang="en-US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  <a:p>
                      <a:pPr algn="ctr" rtl="1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مهار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</a:rPr>
                        <a:t>NF-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</a:rPr>
                        <a:t>κB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4-3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µ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mol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TRF</a:t>
                      </a: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سلولهای توموری پستان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/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Shirode</a:t>
                      </a:r>
                      <a:endParaRPr kumimoji="0" lang="fa-IR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(2010)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</a:tr>
              <a:tr h="975439">
                <a:tc>
                  <a:txBody>
                    <a:bodyPr/>
                    <a:lstStyle/>
                    <a:p>
                      <a:pPr algn="ctr"/>
                      <a:r>
                        <a:rPr kumimoji="0" lang="fa-I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مصرف</a:t>
                      </a:r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گلوکز</a:t>
                      </a:r>
                    </a:p>
                    <a:p>
                      <a:pPr algn="ctr"/>
                      <a:r>
                        <a:rPr kumimoji="0" lang="fa-IR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حساسیت انسولینی</a:t>
                      </a:r>
                      <a:endParaRPr kumimoji="0"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 Lotus" pitchFamily="2" charset="-78"/>
                        </a:rPr>
                        <a:t>50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B Lotus" pitchFamily="2" charset="-78"/>
                      </a:endParaRP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mg/kg</a:t>
                      </a:r>
                      <a:endParaRPr kumimoji="0" lang="fa-IR" sz="1800" b="0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en-US" sz="18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TRF</a:t>
                      </a:r>
                      <a:endParaRPr kumimoji="0" lang="en-US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رت دیابتی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Fang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 </a:t>
                      </a:r>
                      <a:r>
                        <a:rPr kumimoji="0" lang="fa-IR" sz="2000" kern="1200" noProof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(2010)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</a:tr>
              <a:tr h="1459481"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19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عدم</a:t>
                      </a:r>
                      <a:r>
                        <a:rPr kumimoji="0" lang="fa-IR" sz="19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 تاثیر بر مقاومت انسولینی</a:t>
                      </a:r>
                      <a:endParaRPr kumimoji="0" lang="en-US" sz="19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 rtl="1"/>
                      <a:endParaRPr kumimoji="0" lang="fa-IR" sz="19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ctr"/>
                      <a:r>
                        <a:rPr lang="fa-IR" sz="2000" dirty="0" smtClean="0">
                          <a:cs typeface="B Lotus" pitchFamily="2" charset="-78"/>
                        </a:rPr>
                        <a:t>60</a:t>
                      </a:r>
                      <a:r>
                        <a:rPr lang="en-US" sz="2000" dirty="0" smtClean="0">
                          <a:cs typeface="B Lotus" pitchFamily="2" charset="-78"/>
                        </a:rPr>
                        <a:t>mg</a:t>
                      </a:r>
                      <a:r>
                        <a:rPr lang="fa-IR" sz="2000" baseline="0" dirty="0" smtClean="0">
                          <a:cs typeface="B Lotus" pitchFamily="2" charset="-78"/>
                        </a:rPr>
                        <a:t> عصاره هسته انگور</a:t>
                      </a:r>
                      <a:endParaRPr lang="en-US" sz="2000" dirty="0"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kumimoji="0" lang="fa-I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Lotus" pitchFamily="2" charset="-78"/>
                        </a:rPr>
                        <a:t>افراد مبتلا به دیابت نوع2</a:t>
                      </a:r>
                      <a:endParaRPr kumimoji="0" lang="en-US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B Lotus" pitchFamily="2" charset="-78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</a:t>
                      </a:r>
                      <a:endParaRPr kumimoji="0"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B Lotus" pitchFamily="2" charset="-78"/>
                        </a:rPr>
                        <a:t>(2009)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3BBBB"/>
                    </a:solidFill>
                  </a:tcPr>
                </a:tc>
              </a:tr>
            </a:tbl>
          </a:graphicData>
        </a:graphic>
      </p:graphicFrame>
      <p:sp>
        <p:nvSpPr>
          <p:cNvPr id="4" name="Down Arrow 3"/>
          <p:cNvSpPr/>
          <p:nvPr/>
        </p:nvSpPr>
        <p:spPr>
          <a:xfrm>
            <a:off x="8388424" y="3387648"/>
            <a:ext cx="144016" cy="87894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Up Arrow 9"/>
          <p:cNvSpPr/>
          <p:nvPr/>
        </p:nvSpPr>
        <p:spPr>
          <a:xfrm>
            <a:off x="1456844" y="4653136"/>
            <a:ext cx="173643" cy="5760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 rot="5400000">
            <a:off x="4844529" y="2979810"/>
            <a:ext cx="6857998" cy="922337"/>
          </a:xfrm>
          <a:prstGeom prst="hexagon">
            <a:avLst/>
          </a:prstGeom>
          <a:solidFill>
            <a:srgbClr val="DAA6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2800" b="1" dirty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مکانیسم احتمالی  </a:t>
            </a:r>
            <a:r>
              <a:rPr lang="fa-IR" sz="2800" b="1" dirty="0" smtClean="0">
                <a:solidFill>
                  <a:schemeClr val="tx1"/>
                </a:solidFill>
                <a:latin typeface="Times New Roman" pitchFamily="18" charset="0"/>
                <a:cs typeface="B Lotus" pitchFamily="2" charset="-78"/>
              </a:rPr>
              <a:t>اثر روغن هسته انگور بر کنترل گلیسمی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9B71DE-2EE5-4F28-B594-99BB85ACFF1F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508625" y="620713"/>
            <a:ext cx="1655763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روغن هسته انگور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4284663" y="3644900"/>
            <a:ext cx="1150937" cy="504825"/>
          </a:xfrm>
          <a:prstGeom prst="lef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339752" y="3440979"/>
            <a:ext cx="1512887" cy="1079500"/>
          </a:xfrm>
          <a:prstGeom prst="roundRect">
            <a:avLst/>
          </a:prstGeom>
          <a:solidFill>
            <a:srgbClr val="EE9C9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dirty="0" smtClean="0">
                <a:solidFill>
                  <a:schemeClr val="tx1"/>
                </a:solidFill>
                <a:cs typeface="B Lotus" pitchFamily="2" charset="-78"/>
              </a:rPr>
              <a:t>مهار مسیر     </a:t>
            </a:r>
            <a:r>
              <a:rPr lang="en-US" dirty="0" smtClean="0">
                <a:solidFill>
                  <a:schemeClr val="tx1"/>
                </a:solidFill>
                <a:latin typeface="Times New Roman"/>
                <a:ea typeface="Calibri"/>
              </a:rPr>
              <a:t>NF- </a:t>
            </a:r>
            <a:r>
              <a:rPr lang="en-US" dirty="0" err="1">
                <a:solidFill>
                  <a:schemeClr val="tx1"/>
                </a:solidFill>
                <a:latin typeface="Times New Roman"/>
                <a:ea typeface="Calibri"/>
              </a:rPr>
              <a:t>κB</a:t>
            </a:r>
            <a:endParaRPr lang="en-US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227763" y="1916113"/>
            <a:ext cx="504825" cy="1368425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3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51500" y="3357563"/>
            <a:ext cx="1657350" cy="11509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مهار عوامل التهابی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2" name="Up Arrow 11"/>
          <p:cNvSpPr/>
          <p:nvPr/>
        </p:nvSpPr>
        <p:spPr>
          <a:xfrm rot="16200000">
            <a:off x="4366419" y="537369"/>
            <a:ext cx="555625" cy="1296987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11188" y="2133600"/>
            <a:ext cx="1512887" cy="10795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بهبود پروفایل لیپیدی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268538" y="620713"/>
            <a:ext cx="1655762" cy="115252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مهار </a:t>
            </a:r>
            <a:r>
              <a:rPr lang="en-US" b="1" dirty="0" smtClean="0">
                <a:solidFill>
                  <a:schemeClr val="tx1"/>
                </a:solidFill>
                <a:cs typeface="B Lotus" pitchFamily="2" charset="-78"/>
              </a:rPr>
              <a:t>HMG_COA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 ردوکتاز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16" name="Left Arrow 15"/>
          <p:cNvSpPr/>
          <p:nvPr/>
        </p:nvSpPr>
        <p:spPr>
          <a:xfrm rot="18630936">
            <a:off x="1039813" y="1209675"/>
            <a:ext cx="1152525" cy="504825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2878931" y="1970961"/>
            <a:ext cx="504825" cy="1368425"/>
          </a:xfrm>
          <a:prstGeom prst="downArrow">
            <a:avLst/>
          </a:prstGeom>
          <a:solidFill>
            <a:srgbClr val="F3BBBB"/>
          </a:solidFill>
          <a:ln>
            <a:solidFill>
              <a:srgbClr val="F3B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 Diagonal Corner Rectangle 21"/>
          <p:cNvSpPr/>
          <p:nvPr/>
        </p:nvSpPr>
        <p:spPr>
          <a:xfrm>
            <a:off x="1616076" y="5517232"/>
            <a:ext cx="3028156" cy="1202610"/>
          </a:xfrm>
          <a:prstGeom prst="round2DiagRect">
            <a:avLst/>
          </a:prstGeom>
          <a:solidFill>
            <a:srgbClr val="EE9C9C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کاهش مقاومت انسولینی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2844006" y="4653135"/>
            <a:ext cx="504825" cy="864097"/>
          </a:xfrm>
          <a:prstGeom prst="downArrow">
            <a:avLst/>
          </a:prstGeom>
          <a:solidFill>
            <a:srgbClr val="EE9C9C"/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0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6584" y="1412776"/>
            <a:ext cx="8229600" cy="4857403"/>
          </a:xfrm>
        </p:spPr>
        <p:txBody>
          <a:bodyPr>
            <a:normAutofit/>
          </a:bodyPr>
          <a:lstStyle/>
          <a:p>
            <a:pPr lvl="0" algn="just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ar-SA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کاهش معنی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</a:t>
            </a:r>
            <a:r>
              <a:rPr lang="ar-SA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دار </a:t>
            </a:r>
            <a:r>
              <a:rPr lang="ar-SA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عامل التهابی</a:t>
            </a: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hs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-CRP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و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TNF-α 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تنها در گروه </a:t>
            </a:r>
            <a:r>
              <a:rPr lang="fa-IR" dirty="0" smtClean="0">
                <a:latin typeface="Times New Roman"/>
                <a:ea typeface="Calibri"/>
                <a:cs typeface="B Lotus" pitchFamily="2" charset="-78"/>
              </a:rPr>
              <a:t>روغن هسته انگور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dirty="0" smtClean="0">
                <a:latin typeface="Calibri"/>
                <a:ea typeface="Calibri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Calibri"/>
                <a:ea typeface="Times New Roman"/>
                <a:cs typeface="B Lotus" pitchFamily="2" charset="-78"/>
              </a:rPr>
              <a:t>تفاوت معنی دار در  تغییرات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 </a:t>
            </a:r>
            <a:r>
              <a:rPr lang="en-US" sz="2100" dirty="0" err="1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hs</a:t>
            </a:r>
            <a:r>
              <a:rPr lang="en-US" sz="2100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-CRP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در بین دو گروه</a:t>
            </a:r>
            <a:endParaRPr lang="fa-IR" dirty="0">
              <a:latin typeface="Times New Roman"/>
              <a:ea typeface="Calibri"/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dirty="0" smtClean="0">
                <a:latin typeface="Times New Roman"/>
                <a:ea typeface="Calibri"/>
                <a:cs typeface="B Lotus" pitchFamily="2" charset="-78"/>
              </a:rPr>
              <a:t> </a:t>
            </a:r>
            <a:r>
              <a:rPr lang="ar-SA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کاهش </a:t>
            </a:r>
            <a:r>
              <a:rPr lang="ar-SA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معنی­دار انسولین سرم و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HOMA-IR </a:t>
            </a:r>
            <a:r>
              <a:rPr lang="fa-IR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 </a:t>
            </a:r>
            <a:r>
              <a:rPr lang="fa-IR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تنها </a:t>
            </a: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در گروه 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روغن هسته انگور</a:t>
            </a: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 </a:t>
            </a:r>
            <a:endParaRPr lang="fa-IR" dirty="0" smtClean="0">
              <a:solidFill>
                <a:prstClr val="black"/>
              </a:solidFill>
              <a:latin typeface="Calibri"/>
              <a:ea typeface="Calibri"/>
              <a:cs typeface="B Lotus" pitchFamily="2" charset="-78"/>
            </a:endParaRPr>
          </a:p>
          <a:p>
            <a:pPr lvl="0" algn="just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r>
              <a:rPr lang="fa-IR" dirty="0" smtClean="0">
                <a:solidFill>
                  <a:prstClr val="black"/>
                </a:solidFill>
                <a:latin typeface="Calibri"/>
                <a:ea typeface="Times New Roman"/>
                <a:cs typeface="B Lotus" pitchFamily="2" charset="-78"/>
              </a:rPr>
              <a:t>نبود تفاوت معنی دار در  تغییرات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TNF-α </a:t>
            </a:r>
            <a:r>
              <a:rPr lang="fa-IR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، </a:t>
            </a:r>
            <a:r>
              <a:rPr lang="ar-SA" dirty="0" smtClean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انسولین </a:t>
            </a:r>
            <a:r>
              <a:rPr lang="ar-SA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سرم و </a:t>
            </a:r>
            <a:r>
              <a:rPr lang="en-US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HOMA-IR</a:t>
            </a:r>
            <a:r>
              <a:rPr lang="fa-IR" sz="2000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 </a:t>
            </a:r>
            <a:r>
              <a:rPr lang="fa-IR" dirty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در بین دو </a:t>
            </a:r>
            <a:r>
              <a:rPr lang="fa-IR" dirty="0" smtClean="0">
                <a:solidFill>
                  <a:prstClr val="black"/>
                </a:solidFill>
                <a:latin typeface="Times New Roman"/>
                <a:ea typeface="Calibri"/>
                <a:cs typeface="B Lotus" pitchFamily="2" charset="-78"/>
              </a:rPr>
              <a:t>گروه</a:t>
            </a:r>
          </a:p>
          <a:p>
            <a:pPr lvl="0" algn="just" rtl="1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ü"/>
            </a:pPr>
            <a:endParaRPr lang="en-US" dirty="0">
              <a:solidFill>
                <a:prstClr val="black"/>
              </a:solidFill>
              <a:latin typeface="Times New Roman"/>
              <a:ea typeface="Calibri"/>
              <a:cs typeface="B Lotus" pitchFamily="2" charset="-78"/>
            </a:endParaRPr>
          </a:p>
        </p:txBody>
      </p:sp>
      <p:sp>
        <p:nvSpPr>
          <p:cNvPr id="3" name="Title 5"/>
          <p:cNvSpPr txBox="1">
            <a:spLocks/>
          </p:cNvSpPr>
          <p:nvPr/>
        </p:nvSpPr>
        <p:spPr>
          <a:xfrm>
            <a:off x="827584" y="0"/>
            <a:ext cx="7467600" cy="1143000"/>
          </a:xfrm>
          <a:prstGeom prst="hexagon">
            <a:avLst/>
          </a:prstGeom>
          <a:solidFill>
            <a:srgbClr val="588824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sz="2800" b="1" kern="0" cap="none" dirty="0" smtClean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B Lotus" pitchFamily="2" charset="-78"/>
              </a:rPr>
              <a:t>نتیجه گیری کلی</a:t>
            </a:r>
            <a:endParaRPr lang="en-US" sz="2800" b="1" kern="0" cap="none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69B1A-B970-4D02-8CED-917B4181C715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0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r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Content Placeholder 9"/>
          <p:cNvSpPr>
            <a:spLocks noGrp="1"/>
          </p:cNvSpPr>
          <p:nvPr>
            <p:ph/>
          </p:nvPr>
        </p:nvSpPr>
        <p:spPr>
          <a:xfrm>
            <a:off x="-1476375" y="4365625"/>
            <a:ext cx="8229600" cy="1400175"/>
          </a:xfrm>
        </p:spPr>
        <p:txBody>
          <a:bodyPr/>
          <a:lstStyle/>
          <a:p>
            <a:pPr algn="ctr" rtl="1">
              <a:buFont typeface="Arial" pitchFamily="34" charset="0"/>
              <a:buNone/>
            </a:pPr>
            <a:r>
              <a:rPr lang="fa-IR" sz="6000" b="1" smtClean="0">
                <a:cs typeface="B Lotus" pitchFamily="2" charset="-78"/>
              </a:rPr>
              <a:t>با تشکر از همراهیتان</a:t>
            </a:r>
            <a:endParaRPr lang="en-US" sz="6000" b="1" smtClean="0">
              <a:cs typeface="B Lotus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21E02-D562-45D3-ACFA-D244770E648B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65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 rtl="1">
              <a:lnSpc>
                <a:spcPct val="150000"/>
              </a:lnSpc>
              <a:spcBef>
                <a:spcPts val="600"/>
              </a:spcBef>
            </a:pPr>
            <a:r>
              <a:rPr lang="en-US" sz="2400" cap="none" dirty="0">
                <a:solidFill>
                  <a:prstClr val="black"/>
                </a:solidFill>
                <a:ea typeface="+mn-ea"/>
                <a:cs typeface="B Lotus" pitchFamily="2" charset="-78"/>
              </a:rPr>
              <a:t/>
            </a:r>
            <a:br>
              <a:rPr lang="en-US" sz="2400" cap="none" dirty="0">
                <a:solidFill>
                  <a:prstClr val="black"/>
                </a:solidFill>
                <a:ea typeface="+mn-ea"/>
                <a:cs typeface="B Lotus" pitchFamily="2" charset="-78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780" y="2132856"/>
            <a:ext cx="6273328" cy="382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5"/>
          <p:cNvSpPr txBox="1">
            <a:spLocks/>
          </p:cNvSpPr>
          <p:nvPr/>
        </p:nvSpPr>
        <p:spPr>
          <a:xfrm>
            <a:off x="787644" y="260648"/>
            <a:ext cx="7467600" cy="1224136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cap="none" dirty="0" smtClean="0">
                <a:solidFill>
                  <a:prstClr val="black"/>
                </a:solidFill>
                <a:cs typeface="B Lotus" pitchFamily="2" charset="-78"/>
              </a:rPr>
              <a:t>وضعیت چاقی بر حسب نمایه توده بدن  </a:t>
            </a:r>
            <a:r>
              <a:rPr lang="fa-IR" sz="2800" cap="none" dirty="0" smtClean="0">
                <a:solidFill>
                  <a:prstClr val="black"/>
                </a:solidFill>
                <a:cs typeface="+mn-cs"/>
              </a:rPr>
              <a:t>(</a:t>
            </a:r>
            <a:r>
              <a:rPr lang="en-US" sz="2800" cap="none" dirty="0" smtClean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BMI</a:t>
            </a:r>
            <a:r>
              <a:rPr lang="fa-IR" sz="2800" cap="none" dirty="0">
                <a:solidFill>
                  <a:prstClr val="black"/>
                </a:solidFill>
                <a:cs typeface="+mn-cs"/>
              </a:rPr>
              <a:t>)</a:t>
            </a:r>
            <a:endParaRPr lang="en-US" sz="2800" b="1" kern="0" cap="none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+mn-cs"/>
            </a:endParaRPr>
          </a:p>
          <a:p>
            <a:pPr algn="ctr" rtl="1">
              <a:spcBef>
                <a:spcPts val="0"/>
              </a:spcBef>
              <a:defRPr/>
            </a:pPr>
            <a:endParaRPr lang="en-US" sz="2800" b="1" kern="0" cap="none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/>
                <a:ea typeface="Times New Roman"/>
                <a:cs typeface="B Lotus"/>
              </a:rPr>
              <a:t>1/6 </a:t>
            </a:r>
            <a:r>
              <a:rPr lang="fa-IR" dirty="0">
                <a:latin typeface="Times New Roman"/>
                <a:ea typeface="Times New Roman"/>
                <a:cs typeface="B Lotus"/>
              </a:rPr>
              <a:t>میلیارد نفر در سراسر جهان مبتلا به اضافه وزن </a:t>
            </a:r>
            <a:endParaRPr lang="fa-IR" dirty="0" smtClean="0">
              <a:latin typeface="Times New Roman"/>
              <a:ea typeface="Times New Roman"/>
              <a:cs typeface="B Lotus"/>
            </a:endParaRPr>
          </a:p>
          <a:p>
            <a:pPr marL="0" indent="0" algn="r" rtl="1">
              <a:buNone/>
            </a:pPr>
            <a:endParaRPr lang="fa-IR" dirty="0" smtClean="0">
              <a:latin typeface="Times New Roman"/>
              <a:ea typeface="Times New Roman"/>
              <a:cs typeface="B Lotus"/>
            </a:endParaRPr>
          </a:p>
          <a:p>
            <a:pPr algn="r" rtl="1">
              <a:buFont typeface="Wingdings" pitchFamily="2" charset="2"/>
              <a:buChar char="q"/>
            </a:pPr>
            <a:r>
              <a:rPr lang="fa-IR" dirty="0" smtClean="0">
                <a:latin typeface="Times New Roman"/>
                <a:ea typeface="Times New Roman"/>
                <a:cs typeface="B Lotus"/>
              </a:rPr>
              <a:t>چاقی در 400</a:t>
            </a:r>
            <a:r>
              <a:rPr lang="en-US" dirty="0" smtClean="0">
                <a:latin typeface="Times New Roman"/>
                <a:ea typeface="Times New Roman"/>
                <a:cs typeface="B Lotus"/>
              </a:rPr>
              <a:t> </a:t>
            </a:r>
            <a:r>
              <a:rPr lang="fa-IR" dirty="0" smtClean="0">
                <a:latin typeface="Times New Roman"/>
                <a:ea typeface="Times New Roman"/>
                <a:cs typeface="B Lotus"/>
              </a:rPr>
              <a:t>میلیون </a:t>
            </a:r>
            <a:r>
              <a:rPr lang="fa-IR" dirty="0">
                <a:latin typeface="Times New Roman"/>
                <a:ea typeface="Times New Roman"/>
                <a:cs typeface="B Lotus"/>
              </a:rPr>
              <a:t>نفر از افراد </a:t>
            </a:r>
            <a:r>
              <a:rPr lang="fa-IR" dirty="0" smtClean="0">
                <a:latin typeface="Times New Roman"/>
                <a:ea typeface="Times New Roman"/>
                <a:cs typeface="B Lotus"/>
              </a:rPr>
              <a:t>بزرگسال</a:t>
            </a:r>
          </a:p>
          <a:p>
            <a:pPr marL="0" indent="0" algn="r" rtl="1">
              <a:buNone/>
            </a:pPr>
            <a:endParaRPr lang="en-US" dirty="0" smtClean="0">
              <a:latin typeface="Times New Roman"/>
              <a:ea typeface="Times New Roman"/>
              <a:cs typeface="B Lotus"/>
            </a:endParaRPr>
          </a:p>
          <a:p>
            <a:pPr lvl="0" algn="r" rtl="1">
              <a:buClr>
                <a:srgbClr val="94C600"/>
              </a:buClr>
              <a:buFont typeface="Wingdings" pitchFamily="2" charset="2"/>
              <a:buChar char="q"/>
            </a:pP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شیوع چاقی در ایران 19/4%</a:t>
            </a:r>
          </a:p>
          <a:p>
            <a:pPr lvl="0" algn="r" rtl="1">
              <a:buClr>
                <a:srgbClr val="94C600"/>
              </a:buClr>
            </a:pPr>
            <a:endParaRPr lang="fa-IR" dirty="0">
              <a:solidFill>
                <a:prstClr val="black"/>
              </a:solidFill>
              <a:latin typeface="Calibri"/>
              <a:ea typeface="Calibri"/>
              <a:cs typeface="B Lotus" pitchFamily="2" charset="-78"/>
            </a:endParaRPr>
          </a:p>
          <a:p>
            <a:pPr lvl="0" algn="r" rtl="1">
              <a:buClr>
                <a:srgbClr val="94C600"/>
              </a:buClr>
              <a:buFont typeface="Wingdings" pitchFamily="2" charset="2"/>
              <a:buChar char="q"/>
            </a:pP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اضافه وزن در %46 مردان و%56/8 زنان ایرانی 64-15 ساله </a:t>
            </a:r>
          </a:p>
          <a:p>
            <a:pPr lvl="0" algn="r" rtl="1">
              <a:buClr>
                <a:srgbClr val="94C600"/>
              </a:buClr>
            </a:pPr>
            <a:endParaRPr lang="fa-IR" dirty="0">
              <a:solidFill>
                <a:prstClr val="black"/>
              </a:solidFill>
              <a:latin typeface="Calibri"/>
              <a:ea typeface="Calibri"/>
              <a:cs typeface="B Lotus" pitchFamily="2" charset="-78"/>
            </a:endParaRPr>
          </a:p>
          <a:p>
            <a:pPr lvl="0" algn="r" rtl="1">
              <a:buClr>
                <a:srgbClr val="94C600"/>
              </a:buClr>
              <a:buFont typeface="Wingdings" pitchFamily="2" charset="2"/>
              <a:buChar char="q"/>
            </a:pPr>
            <a:r>
              <a:rPr lang="fa-IR" dirty="0">
                <a:solidFill>
                  <a:prstClr val="black"/>
                </a:solidFill>
                <a:latin typeface="Calibri"/>
                <a:ea typeface="Calibri"/>
                <a:cs typeface="B Lotus" pitchFamily="2" charset="-78"/>
              </a:rPr>
              <a:t>چاقی در  12/4% مردان و 26/5% زنان</a:t>
            </a:r>
            <a:endParaRPr lang="en-US" dirty="0">
              <a:solidFill>
                <a:prstClr val="black"/>
              </a:solidFill>
              <a:latin typeface="Times New Roman"/>
              <a:ea typeface="Times New Roman"/>
              <a:cs typeface="B Lotus" pitchFamily="2" charset="-78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Title 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b="1" dirty="0">
                <a:solidFill>
                  <a:schemeClr val="tx1"/>
                </a:solidFill>
                <a:cs typeface="B Lotus" pitchFamily="2" charset="-78"/>
              </a:rPr>
              <a:t>شیوع و اپیدمیولوژی</a:t>
            </a:r>
            <a:r>
              <a:rPr lang="en-US" b="1" dirty="0">
                <a:solidFill>
                  <a:schemeClr val="tx1"/>
                </a:solidFill>
                <a:cs typeface="B Lotus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Lotus" pitchFamily="2" charset="-78"/>
              </a:rPr>
              <a:t> چاقی در </a:t>
            </a:r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جهان و ایران</a:t>
            </a:r>
            <a:endParaRPr lang="en-US" sz="2600" b="1" kern="0" cap="none" dirty="0">
              <a:solidFill>
                <a:schemeClr val="tx1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266618855"/>
              </p:ext>
            </p:extLst>
          </p:nvPr>
        </p:nvGraphicFramePr>
        <p:xfrm>
          <a:off x="1112962" y="1034678"/>
          <a:ext cx="6699397" cy="4268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chemeClr val="tx1"/>
                </a:solidFill>
                <a:cs typeface="B Lotus" pitchFamily="2" charset="-78"/>
              </a:rPr>
              <a:t>اتیولوژی چاقی</a:t>
            </a:r>
            <a:endParaRPr lang="en-US" b="1" dirty="0">
              <a:solidFill>
                <a:schemeClr val="tx1"/>
              </a:solidFill>
              <a:cs typeface="B Lotus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7623" y="4560173"/>
            <a:ext cx="1656185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 rtl="1">
              <a:spcBef>
                <a:spcPts val="600"/>
              </a:spcBef>
              <a:buClr>
                <a:srgbClr val="94C600"/>
              </a:buClr>
              <a:buSzPct val="70000"/>
            </a:pPr>
            <a:r>
              <a:rPr lang="fa-IR" sz="2800" dirty="0" smtClean="0">
                <a:solidFill>
                  <a:prstClr val="black"/>
                </a:solidFill>
                <a:cs typeface="B Lotus" pitchFamily="2" charset="-78"/>
              </a:rPr>
              <a:t>اختلالات نورو        آندو کرینی </a:t>
            </a:r>
            <a:endParaRPr lang="en-US" sz="2800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Left Arrow 10"/>
          <p:cNvSpPr/>
          <p:nvPr/>
        </p:nvSpPr>
        <p:spPr>
          <a:xfrm rot="8635693">
            <a:off x="3289382" y="4953071"/>
            <a:ext cx="958369" cy="51551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Left Arrow 11"/>
          <p:cNvSpPr/>
          <p:nvPr/>
        </p:nvSpPr>
        <p:spPr>
          <a:xfrm rot="1694267">
            <a:off x="4906573" y="4958851"/>
            <a:ext cx="915240" cy="51551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6156176" y="4523472"/>
            <a:ext cx="1718395" cy="1374716"/>
            <a:chOff x="4940120" y="1059022"/>
            <a:chExt cx="1718395" cy="1374716"/>
          </a:xfrm>
        </p:grpSpPr>
        <p:sp>
          <p:nvSpPr>
            <p:cNvPr id="15" name="Rounded Rectangle 14"/>
            <p:cNvSpPr/>
            <p:nvPr/>
          </p:nvSpPr>
          <p:spPr>
            <a:xfrm>
              <a:off x="4940120" y="1059022"/>
              <a:ext cx="1718395" cy="1374716"/>
            </a:xfrm>
            <a:prstGeom prst="roundRect">
              <a:avLst>
                <a:gd name="adj" fmla="val 10000"/>
              </a:avLst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4980384" y="1099286"/>
              <a:ext cx="1637867" cy="1294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a-IR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cs typeface="B Lotus" pitchFamily="2" charset="-78"/>
                </a:rPr>
                <a:t>عوامل محیطی</a:t>
              </a:r>
              <a:endParaRPr lang="en-US" sz="2800" dirty="0">
                <a:solidFill>
                  <a:prstClr val="black">
                    <a:lumMod val="95000"/>
                    <a:lumOff val="5000"/>
                  </a:prstClr>
                </a:solidFill>
                <a:cs typeface="B Lotus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12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 dirty="0" smtClean="0">
                <a:cs typeface="B Lotus" pitchFamily="2" charset="-78"/>
              </a:rPr>
              <a:t>عوارض اضافه وزن و چاقی</a:t>
            </a:r>
            <a:endParaRPr lang="en-US" b="1" dirty="0">
              <a:cs typeface="B Lotus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68753251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67180432"/>
              </p:ext>
            </p:extLst>
          </p:nvPr>
        </p:nvGraphicFramePr>
        <p:xfrm>
          <a:off x="251520" y="548680"/>
          <a:ext cx="8172400" cy="585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3528" y="6381328"/>
            <a:ext cx="34381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1200" dirty="0" err="1">
                <a:latin typeface="Times New Roman"/>
                <a:ea typeface="Calibri"/>
              </a:rPr>
              <a:t>Steppan</a:t>
            </a:r>
            <a:r>
              <a:rPr lang="en-US" sz="1200" dirty="0">
                <a:latin typeface="Times New Roman"/>
                <a:ea typeface="Calibri"/>
              </a:rPr>
              <a:t> </a:t>
            </a:r>
            <a:r>
              <a:rPr lang="en-US" sz="1200" dirty="0" smtClean="0">
                <a:latin typeface="Times New Roman"/>
                <a:ea typeface="Calibri"/>
              </a:rPr>
              <a:t>et </a:t>
            </a:r>
            <a:r>
              <a:rPr lang="en-US" sz="1200" dirty="0">
                <a:latin typeface="Times New Roman"/>
                <a:ea typeface="Calibri"/>
              </a:rPr>
              <a:t>al. (2001). </a:t>
            </a:r>
            <a:r>
              <a:rPr lang="en-US" sz="1200" i="1" dirty="0" smtClean="0">
                <a:latin typeface="Times New Roman"/>
                <a:ea typeface="Calibri"/>
              </a:rPr>
              <a:t>Nature</a:t>
            </a:r>
            <a:endParaRPr lang="en-US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4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endParaRPr lang="en-US" b="1" dirty="0">
              <a:cs typeface="B Lotus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74290456"/>
              </p:ext>
            </p:extLst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76328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1E27DB9-EFD4-418F-8DED-3AF9605AE5BE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/>
          <p:cNvSpPr txBox="1">
            <a:spLocks/>
          </p:cNvSpPr>
          <p:nvPr/>
        </p:nvSpPr>
        <p:spPr>
          <a:xfrm>
            <a:off x="550168" y="265372"/>
            <a:ext cx="7467600" cy="1080120"/>
          </a:xfrm>
          <a:prstGeom prst="hexagon">
            <a:avLst/>
          </a:prstGeom>
          <a:solidFill>
            <a:srgbClr val="D2A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rtlCol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spcBef>
                <a:spcPts val="0"/>
              </a:spcBef>
              <a:defRPr/>
            </a:pPr>
            <a:r>
              <a:rPr lang="fa-IR" b="1" dirty="0">
                <a:solidFill>
                  <a:srgbClr val="3E3D2D"/>
                </a:solidFill>
                <a:cs typeface="B Lotus" pitchFamily="2" charset="-78"/>
              </a:rPr>
              <a:t>چاقی و مقاومت انسولین</a:t>
            </a:r>
            <a:endParaRPr lang="en-US" sz="2800" b="1" kern="0" cap="none" dirty="0">
              <a:solidFill>
                <a:schemeClr val="tx1"/>
              </a:solidFill>
              <a:latin typeface="Times New Roman" pitchFamily="18" charset="0"/>
              <a:ea typeface="+mn-ea"/>
              <a:cs typeface="B Lot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0476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m2">
  <a:themeElements>
    <a:clrScheme name="sem2 2">
      <a:dk1>
        <a:srgbClr val="000000"/>
      </a:dk1>
      <a:lt1>
        <a:srgbClr val="FFFFFF"/>
      </a:lt1>
      <a:dk2>
        <a:srgbClr val="364EB6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sem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em2 1">
        <a:dk1>
          <a:srgbClr val="000000"/>
        </a:dk1>
        <a:lt1>
          <a:srgbClr val="FFFFFF"/>
        </a:lt1>
        <a:dk2>
          <a:srgbClr val="501A82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 2">
        <a:dk1>
          <a:srgbClr val="000000"/>
        </a:dk1>
        <a:lt1>
          <a:srgbClr val="FFFFFF"/>
        </a:lt1>
        <a:dk2>
          <a:srgbClr val="364EB6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 3">
        <a:dk1>
          <a:srgbClr val="000000"/>
        </a:dk1>
        <a:lt1>
          <a:srgbClr val="FFFFFF"/>
        </a:lt1>
        <a:dk2>
          <a:srgbClr val="186894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3568</TotalTime>
  <Words>1180</Words>
  <Application>Microsoft Office PowerPoint</Application>
  <PresentationFormat>On-screen Show (4:3)</PresentationFormat>
  <Paragraphs>458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Oriel</vt:lpstr>
      <vt:lpstr>2_Office Theme</vt:lpstr>
      <vt:lpstr>sem2</vt:lpstr>
      <vt:lpstr>PowerPoint Presentation</vt:lpstr>
      <vt:lpstr>اثر خوراکی روغن هسته انگور بر فاکتورهای التهابی و مقاومت انسولینی در زنان دارای اضافه وزن  و چاق </vt:lpstr>
      <vt:lpstr>PowerPoint Presentation</vt:lpstr>
      <vt:lpstr> </vt:lpstr>
      <vt:lpstr>شیوع و اپیدمیولوژی  چاقی در جهان و ایران</vt:lpstr>
      <vt:lpstr>اتیولوژی چاقی</vt:lpstr>
      <vt:lpstr>عوارض اضافه وزن و چاقی</vt:lpstr>
      <vt:lpstr>PowerPoint Presentation</vt:lpstr>
      <vt:lpstr>PowerPoint Presentation</vt:lpstr>
      <vt:lpstr>PowerPoint Presentation</vt:lpstr>
      <vt:lpstr>درمان</vt:lpstr>
      <vt:lpstr>PowerPoint Presentation</vt:lpstr>
      <vt:lpstr>                               عصاره هسته انگور </vt:lpstr>
      <vt:lpstr>PowerPoint Presentation</vt:lpstr>
      <vt:lpstr>روغن هسته انگور</vt:lpstr>
      <vt:lpstr>روغن هسته انگور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تنظیم رژیم غذایی بیماران</vt:lpstr>
      <vt:lpstr>   </vt:lpstr>
      <vt:lpstr>PowerPoint Presentation</vt:lpstr>
      <vt:lpstr>میانگین و انحراف معیار برخی شاخص­های تن سنجی قبل و بعد از مداخله </vt:lpstr>
      <vt:lpstr>PowerPoint Presentation</vt:lpstr>
      <vt:lpstr> مقایسه میانگین و انحراف معیار عوامل التهابی  قبل و بعد از مداخله </vt:lpstr>
      <vt:lpstr>درصد تغییرات عوامل التهابی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اثر خوراکی روغن هسته انگور بر فاکتورهای التهابی، مقاومت انسولینی در زنان دارای اضافه وزن و چاق</dc:title>
  <dc:creator>A.P</dc:creator>
  <cp:lastModifiedBy>lenovo</cp:lastModifiedBy>
  <cp:revision>201</cp:revision>
  <dcterms:created xsi:type="dcterms:W3CDTF">2013-05-20T09:08:42Z</dcterms:created>
  <dcterms:modified xsi:type="dcterms:W3CDTF">2013-12-05T19:06:44Z</dcterms:modified>
</cp:coreProperties>
</file>