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6" r:id="rId4"/>
  </p:sldMasterIdLst>
  <p:notesMasterIdLst>
    <p:notesMasterId r:id="rId63"/>
  </p:notesMasterIdLst>
  <p:sldIdLst>
    <p:sldId id="361" r:id="rId5"/>
    <p:sldId id="270" r:id="rId6"/>
    <p:sldId id="337" r:id="rId7"/>
    <p:sldId id="349" r:id="rId8"/>
    <p:sldId id="350" r:id="rId9"/>
    <p:sldId id="339" r:id="rId10"/>
    <p:sldId id="340" r:id="rId11"/>
    <p:sldId id="362" r:id="rId12"/>
    <p:sldId id="341" r:id="rId13"/>
    <p:sldId id="344" r:id="rId14"/>
    <p:sldId id="343" r:id="rId15"/>
    <p:sldId id="345" r:id="rId16"/>
    <p:sldId id="347" r:id="rId17"/>
    <p:sldId id="348" r:id="rId18"/>
    <p:sldId id="351" r:id="rId19"/>
    <p:sldId id="354" r:id="rId20"/>
    <p:sldId id="380" r:id="rId21"/>
    <p:sldId id="381" r:id="rId22"/>
    <p:sldId id="357" r:id="rId23"/>
    <p:sldId id="364" r:id="rId24"/>
    <p:sldId id="360" r:id="rId25"/>
    <p:sldId id="366" r:id="rId26"/>
    <p:sldId id="375" r:id="rId27"/>
    <p:sldId id="365" r:id="rId28"/>
    <p:sldId id="368" r:id="rId29"/>
    <p:sldId id="371" r:id="rId30"/>
    <p:sldId id="374" r:id="rId31"/>
    <p:sldId id="367" r:id="rId32"/>
    <p:sldId id="382" r:id="rId33"/>
    <p:sldId id="358" r:id="rId34"/>
    <p:sldId id="383" r:id="rId35"/>
    <p:sldId id="376" r:id="rId36"/>
    <p:sldId id="352" r:id="rId37"/>
    <p:sldId id="378" r:id="rId38"/>
    <p:sldId id="379" r:id="rId39"/>
    <p:sldId id="377" r:id="rId40"/>
    <p:sldId id="271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84" r:id="rId53"/>
    <p:sldId id="385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6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C1BB-0018-4F91-BF83-7408753661F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D2B5-3E30-4A7D-A75B-223A7BDDA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068960"/>
            <a:ext cx="290194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1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Salivary midnight/late-night cortisol</a:t>
            </a:r>
            <a:b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15324"/>
            <a:ext cx="8712968" cy="48245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Advantages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accurate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diagnostic sensitivity and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specificity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excellent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correlation with the plasma free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cortisol levels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concern about degradation during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 due stability of salivary cortisol levels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CBG is not present in saliva;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may be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useful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situations in which CBG concentration is altered.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performs slightly better than 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24-hour UFC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distinguishing patients with Cushing’s syndrome from obese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subjects.</a:t>
            </a:r>
            <a:endParaRPr lang="en-US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abnormal response: elevated night time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cortisol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Several studies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shown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elevated night time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cortisol levels appear to be the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earliest and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sensitive markers for Cushing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syndrome (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sensitivity and specificity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approaching 90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to 95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%).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755576" y="5949280"/>
            <a:ext cx="565721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54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7"/>
            <a:ext cx="8697144" cy="576064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protocol Salivary night cortisol</a:t>
            </a:r>
            <a:b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8964488" cy="53285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Not appropriate for shift workers &amp; irregular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sleep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Collecting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the saliva on a day that is “typical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”, not troublesome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9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Collecting of a specimen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of saliva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at bed time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home (11PM- midnight)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Not to brush teeth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before collecting the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sample to avoid gum bleeding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Not to eat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or drink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at least 30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minutes before collecting the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Not to eat anything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with caffeine (coffee, tea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chocolate) for 2 hours before the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endParaRPr lang="en-US" sz="19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Not to consume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alcohol 12 hours prior to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better to avoid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tobacco on the day of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specimen collection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Rinse mouth thoroughly with water 10 minutes prior to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Collecting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the sample: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method 1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 chewing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on a cotton swab for 2 to 3 min or until </a:t>
            </a: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the swab is saturated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method 2: passively drooling directly into a test tube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Not to touch the swab before &amp; after specimen collection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Putting the cap back on the tube tightly.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Sending the samples to the laboratory next day of collection</a:t>
            </a:r>
            <a:endParaRPr lang="en-US" sz="19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9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7" y="188640"/>
            <a:ext cx="1619673" cy="16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0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Challenges in </a:t>
            </a:r>
            <a:r>
              <a:rPr lang="en-US" sz="28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alivary midnight/late-night cortisol</a:t>
            </a:r>
            <a:b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075241" cy="4427084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Incorrect sample collection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 normative values according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the reference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laboratory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Results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interpreted with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caution in those who may have blunting of their circadian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rhythm 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shift workers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critical illness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Falsely elevated results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be seen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in:</a:t>
            </a:r>
          </a:p>
          <a:p>
            <a:pPr marL="365760" lvl="1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smokers      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users </a:t>
            </a: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chewing </a:t>
            </a:r>
            <a:r>
              <a:rPr lang="en-US" sz="21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tobacco</a:t>
            </a:r>
          </a:p>
          <a:p>
            <a:pPr marL="114300" lvl="1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cases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refraining from use for 24 hours prior to collection is recommended.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08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Urine free cortisol (UFC)</a:t>
            </a:r>
            <a:br>
              <a:rPr lang="en-US" sz="28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b="1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96752"/>
            <a:ext cx="8229600" cy="4425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affected by factors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influence CBG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integrated measure of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cortisol secretion over 24 hours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1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UFC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4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 the normal value is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considered diagnostic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Cushing syndrome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3-fold elevation of UFC can be associated with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pseudo-Cushing syndrome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hronic anxiety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lcoholism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 lvl="1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Certain medications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9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Challenges in urine 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free cortisol (UFC)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268760"/>
            <a:ext cx="8229600" cy="4353567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Incorrect sample collection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00000"/>
              </a:lnSpc>
              <a:buAutoNum type="romanUcPeriod" startAt="2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Improper or inadequate preservative (e.g. Boric acid) in the collecting bottle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00000"/>
              </a:lnSpc>
              <a:buAutoNum type="romanUcPeriod" startAt="2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Falsely elevated levels in: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Starvation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of topical steroids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Hydration in the form of water loading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Pseudo- Cushing syndrome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21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905000"/>
            <a:ext cx="8088635" cy="1523495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evaluation </a:t>
            </a:r>
            <a:b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pheochromocytoma</a:t>
            </a:r>
            <a:endParaRPr lang="en-US" sz="44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Catecholamine-producing tumors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8435279" cy="4137543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AutoNum type="romanUcPeriod"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Pheochromocytoma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from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chromaffin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of adrenal medulla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00000"/>
              </a:lnSpc>
              <a:buAutoNum type="romanUcPeriod"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Paraganglioma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chromaffin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 of extra-adrenal origin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lnSpc>
                <a:spcPct val="100000"/>
              </a:lnSpc>
              <a:buAutoNum type="romanUcPeriod"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37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260903"/>
            <a:ext cx="3960440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hromafﬁn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adrenal medulla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558091"/>
            <a:ext cx="2808311" cy="40011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ympathetic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nerve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93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Catecholamine-producing tumors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435279" cy="43535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metabolized by either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catechol-O-methyl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COMT) or monoamine oxidase (MAO).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present in adrenal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chromaffin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and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tumors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derived from these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not in sympathetic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nerves.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products of COMT,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metanephrine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normetanephrine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serve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specific markers of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chromaffin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tumors. </a:t>
            </a:r>
          </a:p>
          <a:p>
            <a:pPr marL="571500" indent="-571500">
              <a:lnSpc>
                <a:spcPct val="100000"/>
              </a:lnSpc>
              <a:buAutoNum type="romanUcPeriod"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Tests for evaluation of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pheochromocytoma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43535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Endocrine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Sociey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clinical practice guideline (JCEM, 2014)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for 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phechromocytoma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paragangliomas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include measurements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free 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metanephrines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(NIH </a:t>
            </a:r>
            <a:r>
              <a:rPr lang="en-US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1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US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excellent sensitivity </a:t>
            </a:r>
            <a:r>
              <a:rPr lang="en-US" sz="1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97%)</a:t>
            </a:r>
            <a:endParaRPr lang="en-US" sz="24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lvl="1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urinary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fractionated 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metanephrines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(Sensitivity </a:t>
            </a:r>
            <a:r>
              <a:rPr lang="en-US" sz="16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 &amp; specificity 91</a:t>
            </a:r>
            <a:r>
              <a:rPr lang="en-US" sz="16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with MS method )</a:t>
            </a:r>
            <a:endParaRPr lang="en-US" sz="14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7525" lvl="1" indent="0">
              <a:lnSpc>
                <a:spcPct val="100000"/>
              </a:lnSpc>
              <a:buNone/>
            </a:pPr>
            <a:endParaRPr lang="en-US" sz="1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There is no data regarding superiority of one test to the other with same assay method. So measurements </a:t>
            </a:r>
            <a:r>
              <a:rPr lang="en-US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of fractionated </a:t>
            </a:r>
            <a:r>
              <a:rPr lang="en-US" sz="2400" b="1" i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metanephrines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remain </a:t>
            </a:r>
            <a:r>
              <a:rPr lang="en-US" sz="2400" b="1" i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recommended as initial screening tests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99100"/>
            <a:ext cx="9144000" cy="1296482"/>
          </a:xfrm>
        </p:spPr>
        <p:txBody>
          <a:bodyPr>
            <a:noAutofit/>
          </a:bodyPr>
          <a:lstStyle/>
          <a:p>
            <a:pPr algn="ctr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Maryam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Tohidi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Associate professor of anatomical &amp; clinical pathology</a:t>
            </a:r>
          </a:p>
          <a:p>
            <a:pPr algn="ctr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algn="ctr"/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  <a:p>
            <a:pPr algn="ctr"/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June 2019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Tehran, Iran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24936" cy="1908071"/>
          </a:xfrm>
        </p:spPr>
        <p:txBody>
          <a:bodyPr>
            <a:noAutofit/>
          </a:bodyPr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en-US" sz="36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Adrenal tumors</a:t>
            </a:r>
            <a:br>
              <a:rPr lang="en-US" sz="36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Clinical laboratory &amp; pathology aspects</a:t>
            </a:r>
            <a:endParaRPr lang="en-US" sz="3600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42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Tests for evaluation of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pheochromocytoma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44975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Endocrine </a:t>
            </a: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Sociey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clinical practice guideline (JCEM, 2014)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It is suggested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chromatography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/mass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spectrometric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 detection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 laboratory methods to establish a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diagnosis of 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phechromocytoma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paragangliomas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Several studies &amp;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inter-laboratory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 establishing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that: 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mmunoassays suffer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imprecision compared with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LC-ECD and LC-MS/MS.</a:t>
            </a:r>
          </a:p>
          <a:p>
            <a:pPr marL="457200" indent="-457200">
              <a:lnSpc>
                <a:spcPct val="100000"/>
              </a:lnSpc>
              <a:buAutoNum type="arabicParenR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Immunoassays substantially underestimate plasma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of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metanephrine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normetanephrine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45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Tests for evaluation of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pheochromocytoma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435279" cy="43535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plasma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metanephrine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 exceeding 3-4 times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is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highly diagnostic for a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pheochromocytoma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(sensitivities range from 77% to 97%, with specificities from 69% to 98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%.)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Suggested upper cut-off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 levels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plasma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metanephrine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0.45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nmol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24-hour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urine total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metanephrine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 above 1,800 µg in the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appropriate clinical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setting is almost always diagnostic for a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pheochromocytoma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Compared to urinary measurements, plasma levels are associated with higher false positive rate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54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Challenges in </a:t>
            </a:r>
            <a:r>
              <a:rPr lang="en-US" sz="3001" b="1" i="1" dirty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plasma free </a:t>
            </a:r>
            <a:r>
              <a:rPr lang="en-US" sz="3001" b="1" i="1" dirty="0" err="1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metanephrines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449758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AutoNum type="romanUcPeriod"/>
            </a:pP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Effect of sampling position on results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Higher concentrations of plasma </a:t>
            </a:r>
            <a:r>
              <a:rPr lang="en-US" sz="20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metanephrines</a:t>
            </a:r>
            <a:r>
              <a:rPr 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upright positions of blood </a:t>
            </a:r>
            <a:r>
              <a:rPr lang="en-US" sz="20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than </a:t>
            </a:r>
            <a:r>
              <a:rPr 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supine positions.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Upper limit of reference values determined in the seated position are up to </a:t>
            </a:r>
            <a:r>
              <a:rPr lang="en-US" sz="20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2-fold </a:t>
            </a:r>
            <a:r>
              <a:rPr 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than those of supine position.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blood in the seated position would result in a 2.8-fold increase in false-positive results.</a:t>
            </a:r>
          </a:p>
          <a:p>
            <a:pPr marL="514350" indent="-514350">
              <a:lnSpc>
                <a:spcPct val="100000"/>
              </a:lnSpc>
              <a:buAutoNum type="romanLcPeriod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plasma </a:t>
            </a:r>
            <a:r>
              <a:rPr lang="en-US" sz="24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metanephrines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suggest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blood with the patient in the supine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and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reference intervals established in the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position.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condition of a positive result in seated position,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the test should be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repeated in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the supine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position (at least 30 minutes).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37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Challenges in </a:t>
            </a:r>
            <a:r>
              <a:rPr lang="en-US" sz="3001" b="1" i="1" dirty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or urine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metanephrines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44975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Pre-analytical considerations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abstain from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caffeinated beverages and alcohol for 24 hours before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plasma free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metanephrines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Interfering medication should be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avoided at least 5 days before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testing.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antihypertensive medications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following drugs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can be</a:t>
            </a:r>
          </a:p>
          <a:p>
            <a:pPr marL="365760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used without fear of causing false-positive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results: </a:t>
            </a:r>
            <a:endParaRPr lang="en-US" sz="2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angiotensin-converting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enzyme inhibitors (ACEIs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angiotensin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receptor blockers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selective </a:t>
            </a:r>
            <a:r>
              <a:rPr lang="el-GR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adrenoceptor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blockers (e.g., </a:t>
            </a:r>
            <a:r>
              <a:rPr lang="en-US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prazosin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Challenges in plasma or urinary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metanephrines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44975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False positive results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b="1" i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Medications interfering with measurement</a:t>
            </a:r>
            <a:r>
              <a:rPr lang="en-US" sz="2400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A-1. Medications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directly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interfering measurement methods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acetaminophen, </a:t>
            </a:r>
            <a:r>
              <a:rPr lang="en-US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mesalamine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sulfasalazine in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LC-ECD methods) </a:t>
            </a:r>
            <a:endParaRPr lang="en-US" sz="24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A-2. Medications interfering the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disposition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tricyclic antidepressants) </a:t>
            </a:r>
            <a:endParaRPr lang="en-US" sz="24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2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Physiological stress associated with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extreme illness, as in intensive care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settings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Laboratory errors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14387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In such situations, confirmatory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testing after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exclusion of these sources of false-positives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is useful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763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37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24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6" y="404664"/>
            <a:ext cx="878497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87824" y="2276872"/>
            <a:ext cx="5472608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87824" y="3284984"/>
            <a:ext cx="5472608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84168" y="3933056"/>
            <a:ext cx="2376264" cy="12961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84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Tests for evaluation of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pheochromocytoma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43535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Endocrine </a:t>
            </a:r>
            <a:r>
              <a:rPr lang="en-US" sz="2400" b="1" i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Sociey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clinical practice guideline (JCEM, 2014)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 that all patients with positive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results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receive appropriate follow-up according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of increased values and clinical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based on clinical judgment: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comprehensive biochemical tests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and retest approach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 studies</a:t>
            </a: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8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5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6237312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A van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Berkel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Biochemical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diagnosis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phaeochromocytoma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paraganglioma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European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Endocrinology (2014).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5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579295" cy="6480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Important questions in approaching to an adrenal mass</a:t>
            </a:r>
            <a: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640959" cy="4425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mass a hormonally active tumor? (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80% non-functional)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Aldosterone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Hormones of adrenal medulla</a:t>
            </a: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the mass a benign/malignant tumor?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 the patient have a history of previous malignancy?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420888"/>
            <a:ext cx="331236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9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Tests for evaluation of 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pheochromocytoma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44975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tests: 24- hour urine collection for: </a:t>
            </a:r>
          </a:p>
          <a:p>
            <a:pPr marL="514350" indent="-514350">
              <a:lnSpc>
                <a:spcPct val="100000"/>
              </a:lnSpc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buAutoNum type="romanU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metanephrines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buAutoNum type="romanU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VMA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Urinary measurements have a higher false-negative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rate.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2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Pre-analytical consideration for urine VMA test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856984" cy="40655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Taking tea, coffee, caffeine, chocolate, vanilla, banana &amp; anti- HTN medication should be avoided from 3 days before test.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Consultation with clinician regarding change in medication is mandatory.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16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Chromogranin</a:t>
            </a: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CgA</a:t>
            </a: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Chromogranin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(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CgA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is a protein that is stored and secreted along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the adrenal medulla and sympathetic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system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6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levated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more than 80% of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pheochromocytomas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but it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not specific for this disorder, being secreted by other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chromaffin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tissues.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6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relatively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sensitivity of 86% &amp; poor diagnostic specificity.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6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Mild degrees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renal impairment (e.g.,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CrCl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&lt; 80 mg/mL/min) can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 to significant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increases in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serum concentration of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CgA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major use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in postoperative monitoring for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tumor recurrence.</a:t>
            </a:r>
          </a:p>
        </p:txBody>
      </p:sp>
    </p:spTree>
    <p:extLst>
      <p:ext uri="{BB962C8B-B14F-4D97-AF65-F5344CB8AC3E}">
        <p14:creationId xmlns:p14="http://schemas.microsoft.com/office/powerpoint/2010/main" val="220813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905000"/>
            <a:ext cx="8088635" cy="1523495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evaluation </a:t>
            </a:r>
            <a:br>
              <a:rPr lang="en-US" sz="44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US" sz="44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err="1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aldosteronoma</a:t>
            </a:r>
            <a:endParaRPr lang="en-US" sz="4400" b="1" i="1" dirty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66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22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Pre-analytical considerations &amp; interference 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856984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	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ARR is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sensitive 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blood samples are collected in the  morning,  after patients have been out of bed for at  least 2  hours	 and have been seated  for 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15 minutes.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screening, it is necessary to withhold spironolactone  and	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eplerenone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(mineralocorticoid receptor blockers)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4 to 6 weeks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β-adrenergic blocking agents and clonidine suppress PRA and thus may cause false-positive results.	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Diuretics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lead to hypokalemia, and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inhibition of the renin-angiotensin system is seen with ACE inhibitors and  angiotensin II receptor blockers (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ARBs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Thiazide diuretics, calcium channel blockers (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dihydropyridines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ACE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inhibitors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ARBs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actually improve the diagnostic discriminatory power of the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ARR.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8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424936" cy="1908071"/>
          </a:xfrm>
        </p:spPr>
        <p:txBody>
          <a:bodyPr>
            <a:noAutofit/>
          </a:bodyPr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en-US" sz="44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Adrenal tumors</a:t>
            </a:r>
            <a:br>
              <a:rPr lang="en-US" sz="44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pathology aspects</a:t>
            </a:r>
            <a:endParaRPr lang="en-US" sz="4400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58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435279" cy="43535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adrenal gland is a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complex endocrine organ, composed of two parts: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mesodermal origin:  cortex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neuroectodermal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origin: medulla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Adrenal tumors                     </a:t>
            </a:r>
            <a:r>
              <a:rPr lang="en-US" sz="225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adrenocortical </a:t>
            </a:r>
            <a:r>
              <a:rPr lang="en-US" sz="225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neoplasms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25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25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lesions of adrenal medulla</a:t>
            </a:r>
            <a:endParaRPr lang="en-US" sz="225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65734" y="4653136"/>
            <a:ext cx="114755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57172" y="5157192"/>
            <a:ext cx="1008081" cy="5595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348880"/>
            <a:ext cx="266429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09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6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Adrenocortical </a:t>
            </a:r>
            <a:r>
              <a:rPr lang="en-US" sz="3600" b="1" i="1" dirty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96752"/>
            <a:ext cx="8229600" cy="4425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Traditionally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adrenocortical neoplasms have been divided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into: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Adenomas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Carcinomas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470691" y="3933056"/>
            <a:ext cx="6995120" cy="93610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intermediate (“borderline”) group for which the distinction is difficult and to some extent arbitrary</a:t>
            </a:r>
          </a:p>
        </p:txBody>
      </p:sp>
    </p:spTree>
    <p:extLst>
      <p:ext uri="{BB962C8B-B14F-4D97-AF65-F5344CB8AC3E}">
        <p14:creationId xmlns:p14="http://schemas.microsoft.com/office/powerpoint/2010/main" val="2913051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Adrenocortical adenoma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96752"/>
            <a:ext cx="8229600" cy="4425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adrenal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lesion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Classification based on hormone production: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functioning (aldosterone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cortisol, or sex hormones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nonfunctioning </a:t>
            </a:r>
          </a:p>
          <a:p>
            <a:pPr marL="517525" lvl="1" indent="0" algn="just">
              <a:lnSpc>
                <a:spcPct val="100000"/>
              </a:lnSpc>
              <a:buNone/>
            </a:pP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 of a 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secretory product with subsequent identification on CT scan</a:t>
            </a:r>
          </a:p>
          <a:p>
            <a:pPr marL="9144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incidentally at the time of imaging for other </a:t>
            </a: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reasons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78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1905000"/>
            <a:ext cx="8088635" cy="1523495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Laboratory evaluation </a:t>
            </a:r>
            <a:b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cortisol-producing adrenal tumor</a:t>
            </a:r>
            <a:endParaRPr lang="en-US" sz="44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9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3738" y="5657850"/>
            <a:ext cx="830262" cy="241300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8054280" cy="576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Morphologic features of adrenocortical adenoma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4824536" cy="4774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solitary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haracteristically small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rarely exceeding 5 cm in greatest diameter or 50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circumscribed and typically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encapsulated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homogeneous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yellow to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cut surface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central hemorrhage in larger tumors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00808"/>
            <a:ext cx="3542928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5373216"/>
            <a:ext cx="2750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Rosai</a:t>
            </a:r>
            <a:r>
              <a:rPr lang="en-US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05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Ackerman,s</a:t>
            </a:r>
            <a:r>
              <a:rPr lang="en-US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Surgical pathology, 2018</a:t>
            </a:r>
            <a:endParaRPr lang="en-US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30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3738" y="5657850"/>
            <a:ext cx="830262" cy="241300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75" y="188641"/>
            <a:ext cx="8160489" cy="98299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Microscopic features of adrenocortical adenoma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894985"/>
            <a:ext cx="4815398" cy="5004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Architecture: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organized in nests or cords that are associated with a rich capillary vasculature or sinusoidal network.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Cytomorpholigy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clear to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lightly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cells, filled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small lipid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vacuoles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occasional bizarre nuclear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forms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mitoses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exceptionally rare 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IHC: </a:t>
            </a:r>
            <a:r>
              <a:rPr lang="en-US" sz="24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Synaptophysin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(+)</a:t>
            </a:r>
          </a:p>
          <a:p>
            <a:pPr marL="333362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Melan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-A (+)</a:t>
            </a:r>
          </a:p>
          <a:p>
            <a:pPr marL="333362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SF-1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(+)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894984"/>
            <a:ext cx="1886744" cy="2029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894985"/>
            <a:ext cx="1944216" cy="2029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068960"/>
            <a:ext cx="3744416" cy="2830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456" y="6043165"/>
            <a:ext cx="275563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52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2.22222E-6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96296E-6 L 5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Adrenocortical carcinoma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96752"/>
            <a:ext cx="8229600" cy="4425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Relatively uncommon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Bimodal age distribution: first &amp; 5</a:t>
            </a:r>
            <a:r>
              <a:rPr lang="en-US" sz="2400" baseline="30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decades of life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(incidentally detected)</a:t>
            </a:r>
          </a:p>
          <a:p>
            <a:pPr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 of local mass effect</a:t>
            </a:r>
          </a:p>
          <a:p>
            <a:pPr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 of metastatic disease</a:t>
            </a:r>
          </a:p>
          <a:p>
            <a:pPr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 of excess steroid production</a:t>
            </a:r>
          </a:p>
          <a:p>
            <a:pPr lvl="1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Fever in highly necrotic carcinomas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69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3738" y="5657850"/>
            <a:ext cx="830262" cy="241300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648932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Morphologic features of adrenocortical carcinoma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824536" cy="4774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solitary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eigh more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 10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capsule may be present around carcinomas,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 this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often infiltrated by tumor.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variegated cut surface,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soft and friable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consistency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requent necrotic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hemorrhagic areas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invasion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major veins is a frequent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finding in carcinoma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60" y="963002"/>
            <a:ext cx="3600400" cy="4931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493" y="5555542"/>
            <a:ext cx="274953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9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3738" y="5657850"/>
            <a:ext cx="830262" cy="241300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398086" cy="7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Microscopic features of adrenocortical carcinoma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894985"/>
            <a:ext cx="4815398" cy="5004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wide range of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differentiation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undifferentiated neoplasms:  giant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with abundant acidophilic cytoplasm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bizarre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hyperchromatic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nuclei, sometimes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IHC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same cortical lineage markers as adenomas (i.e.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-A, and SF-1) but with lower sensitivity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56" y="6043165"/>
            <a:ext cx="2755631" cy="286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398" y="764704"/>
            <a:ext cx="3816424" cy="253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398" y="3452367"/>
            <a:ext cx="3816424" cy="24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77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Differential diagnosis (D.D)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2060848"/>
            <a:ext cx="8229600" cy="35614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(1) between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adrenocortical adenoma and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(2) between adrenocortical carcinoma and renal cell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carcinoma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 between adrenocortical and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adrenomedullary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tumors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9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2656"/>
            <a:ext cx="8229600" cy="8640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Differential diagnosis  between adenoma and carcinoma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5761" y="1052736"/>
            <a:ext cx="8229600" cy="44255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Weiss 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 </a:t>
            </a:r>
            <a:r>
              <a:rPr lang="en-US" sz="2400" b="1" i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classification of </a:t>
            </a:r>
            <a:r>
              <a:rPr lang="en-US" sz="2400" b="1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cortical neoplasms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necrosis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Mitotic rate &gt;5 mitoses per 50 high-power fields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Atypical mitoses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nuclear grade (Fuhrman criteria for grade III or IV)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architecture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&lt;25% clear cells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of venous structures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of sinusoidal structures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through the capsule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8363271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 of ≥3 of these criteria correlates with malignant potential</a:t>
            </a:r>
          </a:p>
        </p:txBody>
      </p:sp>
    </p:spTree>
    <p:extLst>
      <p:ext uri="{BB962C8B-B14F-4D97-AF65-F5344CB8AC3E}">
        <p14:creationId xmlns:p14="http://schemas.microsoft.com/office/powerpoint/2010/main" val="998414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i="1" dirty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Weiss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96752"/>
            <a:ext cx="8229600" cy="44255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ost widely used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roven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independent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observers both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adults and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schemes may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be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entirely applicable to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following adrenocortical tumors: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oncocytic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myxoid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childhood</a:t>
            </a:r>
          </a:p>
          <a:p>
            <a:pPr marL="517525" lvl="1" indent="0" algn="just">
              <a:lnSpc>
                <a:spcPct val="100000"/>
              </a:lnSpc>
              <a:buNone/>
            </a:pP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42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3" cy="93610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001" b="1" i="1" dirty="0" smtClean="0">
                <a:effectLst/>
                <a:latin typeface="Times New Roman" pitchFamily="18" charset="0"/>
                <a:cs typeface="Times New Roman" pitchFamily="18" charset="0"/>
              </a:rPr>
              <a:t>Lin-Weiss-</a:t>
            </a:r>
            <a:r>
              <a:rPr lang="en-US" sz="3001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Bisceglia</a:t>
            </a:r>
            <a:r>
              <a:rPr lang="en-US" sz="3001" b="1" i="1" dirty="0" smtClean="0">
                <a:effectLst/>
                <a:latin typeface="Times New Roman" pitchFamily="18" charset="0"/>
                <a:cs typeface="Times New Roman" pitchFamily="18" charset="0"/>
              </a:rPr>
              <a:t> criteria for classification of  neoplasms</a:t>
            </a:r>
            <a:endParaRPr lang="en-US" sz="3001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980728"/>
            <a:ext cx="8229600" cy="4425575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venous structures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Mitotic rate &gt;5 mitoses per 50 high-power fields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Atypical </a:t>
            </a: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mitoses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&gt;10 cm and/or weight &gt;200 g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necrosis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of sinusoidal structures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through the capsule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564904"/>
            <a:ext cx="83529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one major criterion correlates with adrenal cortical carcinoma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73216"/>
            <a:ext cx="835293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1–4 minor criteria has a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weaker correlation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term “adrenal cortical neoplasm of uncertain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malignant potential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has been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309320"/>
            <a:ext cx="835293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oncocytic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tumors, the WHO recommends the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Lin-Weiss-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Bisceglia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criteria.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79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2656"/>
            <a:ext cx="8229600" cy="8640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A 32 y/o woman with right adrenal mass (</a:t>
            </a:r>
            <a:r>
              <a:rPr lang="en-US" sz="3001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incidentaloma</a:t>
            </a: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5761" y="1052736"/>
            <a:ext cx="8229600" cy="44255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i="1" dirty="0" err="1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1800" b="1" i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 cortical neoplasm of uncertain malignant potential” has been suggested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size: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13*11*7  cm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weight: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 gr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Venous invasion: not identified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extension: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through the adrenal capsule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lymph node submitted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Extra-adrenal extension: Not identified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 necrosis: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Mitotic rate: &lt; 5 mitoses per 50 HPF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Atypical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mitose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Not identified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cell: 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25% of </a:t>
            </a:r>
            <a:r>
              <a:rPr lang="en-US" sz="2000" b="1" i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tumoral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tissue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Architecture: 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sheet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Invasion to sinusoidal structures: Not identified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1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90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Principles of laboratory tests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556792"/>
            <a:ext cx="8229600" cy="4065535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discontinue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production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cortisol, despite the absence of ACTH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1-mg overnight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dexamethasone suppression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 dose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dexamethasone suppression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 marL="517525" lvl="1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a normal diurnal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midnight/late-night salivary cortisol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Excess production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cortisol 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24-hour urinary free cortisol (UFC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563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2656"/>
            <a:ext cx="8229600" cy="8640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2700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Case: A 32 y/o woman with right adrenal mass (</a:t>
            </a:r>
            <a:r>
              <a:rPr lang="en-US" sz="2700" b="1" i="1" dirty="0" err="1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incidentaloma</a:t>
            </a:r>
            <a:r>
              <a:rPr lang="en-US" sz="3001" b="1" i="1" dirty="0" smtClean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5761" y="1052736"/>
            <a:ext cx="8229600" cy="44255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Ancillary studies: 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A: Positive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Ki-67: Positive in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of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tumoral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Chromogranin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Negative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S-100: Negative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Inhibin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Negative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PAX- 8:  Negative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8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59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1" i="1" dirty="0">
                <a:solidFill>
                  <a:srgbClr val="080808"/>
                </a:solidFill>
                <a:effectLst/>
                <a:latin typeface="Times New Roman" pitchFamily="18" charset="0"/>
                <a:cs typeface="Times New Roman" pitchFamily="18" charset="0"/>
              </a:rPr>
              <a:t>Special techniques for 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2892" y="1196753"/>
            <a:ext cx="8229600" cy="3816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Ki-67 IHC</a:t>
            </a:r>
            <a:endParaRPr lang="en-US" sz="24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Ki-67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proliferation rates of adenomas are typically less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 5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Reticulin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stain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reticulin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adrenocortical carcinoma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Recent </a:t>
            </a:r>
            <a:r>
              <a:rPr lang="en-US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IHC markers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matrix metalloproteinase type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insulin-like growth factor (IGF2)</a:t>
            </a:r>
          </a:p>
        </p:txBody>
      </p:sp>
    </p:spTree>
    <p:extLst>
      <p:ext uri="{BB962C8B-B14F-4D97-AF65-F5344CB8AC3E}">
        <p14:creationId xmlns:p14="http://schemas.microsoft.com/office/powerpoint/2010/main" val="3283823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endParaRPr lang="en-US" sz="3001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19" y="1409960"/>
            <a:ext cx="84855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many parameters, none—short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detection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metastases—discriminates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absolute fashion between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adenomas and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carcinomas, particularly in pediatric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519" y="2348403"/>
            <a:ext cx="847529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pathologist and the clinician should accept the fact that a sharp distinction between adenomas and carcinomas may be impossible at the practical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519" y="3439794"/>
            <a:ext cx="847529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more honest and accurate to designate the tumors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adrenocortical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neoplasms, followed by an estimate of the risk of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tumor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recurring or metastasizing on the basis of all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evaluable parameters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list which is rapidly expanding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810" y="5445224"/>
            <a:ext cx="8116991" cy="45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519" y="4905497"/>
            <a:ext cx="84036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alternative is to have an intermediate category designated as borderline or of uncertain malignant potential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38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Prognosis based on microscopic findings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2892" y="1196753"/>
            <a:ext cx="8229600" cy="38164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Proliferative activity seems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to be the pathologic feature of greatest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prognostic significance.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grade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system: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low-grade carcinomas have </a:t>
            </a:r>
            <a:r>
              <a:rPr 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&lt; 20 </a:t>
            </a:r>
            <a:r>
              <a:rPr 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mitotic figures per 50 HPFs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high-grade </a:t>
            </a:r>
            <a:r>
              <a:rPr lang="en-US" sz="20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carcinomas ≥</a:t>
            </a:r>
            <a:r>
              <a:rPr lang="en-US" sz="20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marL="517525" lvl="1" indent="0">
              <a:buNone/>
            </a:pPr>
            <a:endParaRPr lang="en-US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Proliferation rate as determined by Ki-67 and/or the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combination  of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morphology (necrosis and mitotic count &gt;5 per 50 HPFs)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been validated as highly predictive of outcome in carcinomas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96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  <a:endParaRPr lang="en-US" sz="4000" b="1" i="1" dirty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8353554"/>
              </p:ext>
            </p:extLst>
          </p:nvPr>
        </p:nvGraphicFramePr>
        <p:xfrm>
          <a:off x="408887" y="1341548"/>
          <a:ext cx="83819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948"/>
                <a:gridCol w="940599"/>
                <a:gridCol w="1276527"/>
                <a:gridCol w="4850925"/>
              </a:tblGrid>
              <a:tr h="49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 smtClean="0">
                          <a:effectLst/>
                        </a:rPr>
                        <a:t>ENSAT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AJCC 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Stage grouping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Stage description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106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27" marR="698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27" marR="698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1</a:t>
                      </a:r>
                    </a:p>
                    <a:p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  <a:p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27" marR="698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tumor is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cm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size and it has not grown into tissues outside the adrenal gland (T1). </a:t>
                      </a:r>
                    </a:p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has not spread to nearby lymph nodes (N0) or distant sites (M0).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27" marR="6982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45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2 </a:t>
                      </a:r>
                    </a:p>
                    <a:p>
                      <a:pPr algn="l"/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0 </a:t>
                      </a:r>
                    </a:p>
                    <a:p>
                      <a:pPr algn="l"/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tumor is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5 cm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size and it has not grown into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tissues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outside the adrenal gland (T2). </a:t>
                      </a:r>
                    </a:p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has not spread to nearby lymph nodes (N0) or distant sites (M0).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8887" y="613897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ENSAT: European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for the Study of Adrenal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Tumors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AJCC: American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Committee on Cancer </a:t>
            </a:r>
          </a:p>
        </p:txBody>
      </p:sp>
    </p:spTree>
    <p:extLst>
      <p:ext uri="{BB962C8B-B14F-4D97-AF65-F5344CB8AC3E}">
        <p14:creationId xmlns:p14="http://schemas.microsoft.com/office/powerpoint/2010/main" val="2924604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7739347"/>
              </p:ext>
            </p:extLst>
          </p:nvPr>
        </p:nvGraphicFramePr>
        <p:xfrm>
          <a:off x="251520" y="260648"/>
          <a:ext cx="8382000" cy="65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24"/>
                <a:gridCol w="1008112"/>
                <a:gridCol w="1368152"/>
                <a:gridCol w="519911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</a:rPr>
                        <a:t>ENSAT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AJCC 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Stage grouping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Stage description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9413"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T 1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N 1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</a:rPr>
                        <a:t>M 0</a:t>
                      </a:r>
                      <a:endParaRPr lang="en-US" sz="1600" dirty="0"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tumor is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cm in size and it has not grown into tissues outside the adrenal gland (T1).</a:t>
                      </a:r>
                    </a:p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cancer has spread to nearby lymph nodes (N1) but not to distant sites (M0).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2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tumor is &gt; 5 cm in size and it has not grown into tissues outside the adrenal gland (T2).</a:t>
                      </a:r>
                    </a:p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cancer has spread to nearby lymph nodes (N1) but not to distant sites (M0).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3</a:t>
                      </a:r>
                    </a:p>
                    <a:p>
                      <a:pPr algn="ctr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tumor is growing in the fat that surrounds the adrenal gland. 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tumor can be any size (T3). </a:t>
                      </a:r>
                    </a:p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might or might not have spread to nearby lymph nodes (Any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N).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has not spread to distant sites (M0).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T4</a:t>
                      </a:r>
                    </a:p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/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tumor is growing into nearby organs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such as the kidney, pancreas, spleen, and liver or large blood vessels (renal vein or vena cava).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tumor can be any size (T4). </a:t>
                      </a: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may or may not have spread to nearby lymph nodes (Any N). </a:t>
                      </a: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has not spread to distant organs (M0).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216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  <a:endParaRPr lang="en-US" sz="4000" b="1" i="1" dirty="0">
              <a:solidFill>
                <a:srgbClr val="08080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9385130"/>
              </p:ext>
            </p:extLst>
          </p:nvPr>
        </p:nvGraphicFramePr>
        <p:xfrm>
          <a:off x="107504" y="1412874"/>
          <a:ext cx="878497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543"/>
                <a:gridCol w="1040505"/>
                <a:gridCol w="1412114"/>
                <a:gridCol w="5499814"/>
              </a:tblGrid>
              <a:tr h="475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 smtClean="0">
                          <a:effectLst/>
                        </a:rPr>
                        <a:t>ENSAT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AJCC 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Stage grouping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Stage description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570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63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marL="0" algn="ctr" defTabSz="914363" rtl="0" eaLnBrk="1" latinLnBrk="0" hangingPunct="1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363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Any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algn="ctr" defTabSz="914363" rtl="0" eaLnBrk="1" latinLnBrk="0" hangingPunct="1"/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363" rtl="0" eaLnBrk="1" latinLnBrk="0" hangingPunct="1"/>
                      <a:r>
                        <a:rPr lang="en-US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cancer has spread to distant sites like the liver or lungs (M1). 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 be any size (Any T) and may or may not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have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spread to nearby tissues (Any T) or lymph nodes (Any N).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51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3200" b="1" i="1" dirty="0" smtClean="0">
                <a:solidFill>
                  <a:srgbClr val="08080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D.D. between cortical neoplasm &amp; medullary tumors</a:t>
            </a:r>
            <a:endParaRPr lang="en-US" sz="3001" b="1" i="1" dirty="0"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2892" y="1340767"/>
            <a:ext cx="8229600" cy="43176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 very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IHC staining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inhibin</a:t>
            </a:r>
            <a:r>
              <a:rPr lang="en-US" sz="20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Melan</a:t>
            </a:r>
            <a:r>
              <a:rPr lang="en-US" sz="20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-A, SF-1, and </a:t>
            </a:r>
            <a:r>
              <a:rPr lang="en-US" sz="20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calretinin</a:t>
            </a:r>
            <a:r>
              <a:rPr lang="en-US" sz="20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positivity in adrenocortical neoplasm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chromogranin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reactivity in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adrenomeduulary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tumors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Synaptophysin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of no help since it stains both tumor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types.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GATA3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shows nuclear expression in approximately 70% of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pheochromocytomas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while only rarely positive in adrenal cortical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carcinoma.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 be remembered that GATA3 reactivity is seen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many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metastatic carcinomas.</a:t>
            </a:r>
          </a:p>
        </p:txBody>
      </p:sp>
    </p:spTree>
    <p:extLst>
      <p:ext uri="{BB962C8B-B14F-4D97-AF65-F5344CB8AC3E}">
        <p14:creationId xmlns:p14="http://schemas.microsoft.com/office/powerpoint/2010/main" val="109159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324433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</a:t>
            </a:r>
          </a:p>
        </p:txBody>
      </p:sp>
    </p:spTree>
    <p:extLst>
      <p:ext uri="{BB962C8B-B14F-4D97-AF65-F5344CB8AC3E}">
        <p14:creationId xmlns:p14="http://schemas.microsoft.com/office/powerpoint/2010/main" val="3829835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98" y="332656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1-mg dexamethasone suppression test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1716" y="1042733"/>
            <a:ext cx="8435281" cy="48245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protocol: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Taking 1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 of dexamethasone orally between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11pm-12 midnight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sampling: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following morning between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16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Interpretation (abnormal response)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Original criterion: failure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suppress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&lt;5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(138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nmol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Revised criterion: failure to suppress to &lt;1.8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nmol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providing &gt; 95% sensitivity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80% specificity, and serves to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minimize the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of false-positive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148" y="2446889"/>
            <a:ext cx="1850653" cy="201622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93237" y="5583461"/>
            <a:ext cx="288032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304091"/>
            <a:ext cx="8856984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low or suppressed level of ACTH or a low DHEAS further supports the diagnosis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992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Challenges in 1-mg dexamethasone suppression test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96752"/>
            <a:ext cx="8229600" cy="4425575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high false positive rate (up to 30%)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Dexamethasone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taken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too early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Medications that accelerate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metabolism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dexamethasone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(phenobarbital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phenytoin, carbamazepine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lithium,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diphenylhydantoin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primidone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ethosuximide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rifampicin …) (cytochrome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P450 system,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hepatic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CYP3A4)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Malabsorption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Alcoholism / alcohol withdrawal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Morbid obesity / weight loss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Pregnancy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drugs such as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estrogen (increase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CBG)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052736"/>
            <a:ext cx="8568952" cy="56166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False-positive overnight DST</a:t>
            </a:r>
          </a:p>
          <a:p>
            <a:pPr algn="just"/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1% of healthy individuals</a:t>
            </a:r>
          </a:p>
          <a:p>
            <a:pPr algn="just"/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13% of obese patients</a:t>
            </a:r>
          </a:p>
          <a:p>
            <a:pPr algn="just"/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50% of women on estrogens</a:t>
            </a:r>
          </a:p>
          <a:p>
            <a:pPr algn="just"/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25% of hospitalized and chronically ill patients</a:t>
            </a:r>
          </a:p>
        </p:txBody>
      </p:sp>
    </p:spTree>
    <p:extLst>
      <p:ext uri="{BB962C8B-B14F-4D97-AF65-F5344CB8AC3E}">
        <p14:creationId xmlns:p14="http://schemas.microsoft.com/office/powerpoint/2010/main" val="3052391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Challenges in 1-mg dexamethasone suppression test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484784"/>
            <a:ext cx="8229600" cy="413754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AutoNum type="romanUcPeriod" startAt="2"/>
            </a:pP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False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Liver disease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Medications (reported)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High dose of benzodiazepines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Indomethacin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Methadone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Ketokonazol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36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7346" y="5658432"/>
            <a:ext cx="830855" cy="240569"/>
          </a:xfrm>
          <a:prstGeom prst="rect">
            <a:avLst/>
          </a:prstGeom>
        </p:spPr>
        <p:txBody>
          <a:bodyPr/>
          <a:lstStyle/>
          <a:p>
            <a:fld id="{3FDA6E82-336E-4E3B-8174-F7BB46B7D0A5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48680"/>
            <a:ext cx="8229600" cy="648072"/>
          </a:xfrm>
        </p:spPr>
        <p:txBody>
          <a:bodyPr>
            <a:noAutofit/>
          </a:bodyPr>
          <a:lstStyle/>
          <a:p>
            <a:pPr lvl="1" algn="l" defTabSz="914363" rtl="0">
              <a:lnSpc>
                <a:spcPct val="9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Challenges in 1-mg dexamethasone suppression test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556792"/>
            <a:ext cx="8229600" cy="40655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Missing time protocol of the test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Elimination half life of Dexamethasone: 190 min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 it takes for the concentration of the drug in the plasma or the total amount in the body to be reduced by 50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lvl="1" algn="just">
              <a:lnSpc>
                <a:spcPct val="100000"/>
              </a:lnSpc>
              <a:buFontTx/>
              <a:buChar char="-"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Biologic half life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Dexamethasone: at lest 36 hours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refers to the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duration of effect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96652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4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ght_with Blue Bar Segoe Templat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2D80D-E46C-4045-8458-3B3FECFDB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1_Light_with Blue Bar Segoe Template</Template>
  <TotalTime>1770</TotalTime>
  <Words>3268</Words>
  <Application>Microsoft Office PowerPoint</Application>
  <PresentationFormat>On-screen Show (4:3)</PresentationFormat>
  <Paragraphs>548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Courier New</vt:lpstr>
      <vt:lpstr>Georgia</vt:lpstr>
      <vt:lpstr>Segoe</vt:lpstr>
      <vt:lpstr>Symbol</vt:lpstr>
      <vt:lpstr>Times New Roman</vt:lpstr>
      <vt:lpstr>Trebuchet MS</vt:lpstr>
      <vt:lpstr>Wingdings</vt:lpstr>
      <vt:lpstr>1_Light_with Blue Bar Segoe Template</vt:lpstr>
      <vt:lpstr>White with Courier font for code slides</vt:lpstr>
      <vt:lpstr>Slipstream</vt:lpstr>
      <vt:lpstr>PowerPoint Presentation</vt:lpstr>
      <vt:lpstr>Adrenal tumors Clinical laboratory &amp; pathology aspects</vt:lpstr>
      <vt:lpstr>Important questions in approaching to an adrenal mass </vt:lpstr>
      <vt:lpstr>Laboratory evaluation  for  cortisol-producing adrenal tumor</vt:lpstr>
      <vt:lpstr>Principles of laboratory tests </vt:lpstr>
      <vt:lpstr>1-mg dexamethasone suppression test  </vt:lpstr>
      <vt:lpstr>Challenges in 1-mg dexamethasone suppression test  </vt:lpstr>
      <vt:lpstr>Challenges in 1-mg dexamethasone suppression test  </vt:lpstr>
      <vt:lpstr>Challenges in 1-mg dexamethasone suppression test  </vt:lpstr>
      <vt:lpstr>Salivary midnight/late-night cortisol   </vt:lpstr>
      <vt:lpstr>Test protocol Salivary night cortisol   </vt:lpstr>
      <vt:lpstr> Challenges in salivary midnight/late-night cortisol   </vt:lpstr>
      <vt:lpstr>Urine free cortisol (UFC) </vt:lpstr>
      <vt:lpstr>Challenges in urine free cortisol (UFC) </vt:lpstr>
      <vt:lpstr>Laboratory evaluation  for   pheochromocytoma</vt:lpstr>
      <vt:lpstr>Catecholamine-producing tumors</vt:lpstr>
      <vt:lpstr>PowerPoint Presentation</vt:lpstr>
      <vt:lpstr>Catecholamine-producing tumors</vt:lpstr>
      <vt:lpstr>Tests for evaluation of pheochromocytoma</vt:lpstr>
      <vt:lpstr>Tests for evaluation of pheochromocytoma</vt:lpstr>
      <vt:lpstr>Tests for evaluation of pheochromocytoma</vt:lpstr>
      <vt:lpstr>Challenges in plasma free metanephrines</vt:lpstr>
      <vt:lpstr>Challenges in plasma or urine metanephrines</vt:lpstr>
      <vt:lpstr>Challenges in plasma or urinary metanephrines</vt:lpstr>
      <vt:lpstr>PowerPoint Presentation</vt:lpstr>
      <vt:lpstr>PowerPoint Presentation</vt:lpstr>
      <vt:lpstr>PowerPoint Presentation</vt:lpstr>
      <vt:lpstr>Tests for evaluation of pheochromocytoma</vt:lpstr>
      <vt:lpstr>PowerPoint Presentation</vt:lpstr>
      <vt:lpstr>Tests for evaluation of pheochromocytoma</vt:lpstr>
      <vt:lpstr>Pre-analytical consideration for urine VMA test</vt:lpstr>
      <vt:lpstr>Chromogranin A (CgA)</vt:lpstr>
      <vt:lpstr>Laboratory evaluation  for  aldosteronoma</vt:lpstr>
      <vt:lpstr>PowerPoint Presentation</vt:lpstr>
      <vt:lpstr>Pre-analytical considerations &amp; interference </vt:lpstr>
      <vt:lpstr>Adrenal tumors pathology aspects</vt:lpstr>
      <vt:lpstr>Introduction</vt:lpstr>
      <vt:lpstr>Adrenocortical neoplasms </vt:lpstr>
      <vt:lpstr>Adrenocortical adenoma</vt:lpstr>
      <vt:lpstr>Morphologic features of adrenocortical adenoma</vt:lpstr>
      <vt:lpstr>Microscopic features of adrenocortical adenoma</vt:lpstr>
      <vt:lpstr>Adrenocortical carcinoma</vt:lpstr>
      <vt:lpstr>Morphologic features of adrenocortical carcinoma</vt:lpstr>
      <vt:lpstr>Microscopic features of adrenocortical carcinoma</vt:lpstr>
      <vt:lpstr>Differential diagnosis (D.D)</vt:lpstr>
      <vt:lpstr>Differential diagnosis  between adenoma and carcinoma</vt:lpstr>
      <vt:lpstr>Weiss criteria</vt:lpstr>
      <vt:lpstr>Lin-Weiss-Bisceglia criteria for classification of  neoplasms</vt:lpstr>
      <vt:lpstr>A 32 y/o woman with right adrenal mass (incidentaloma)</vt:lpstr>
      <vt:lpstr>Case: A 32 y/o woman with right adrenal mass (incidentaloma)</vt:lpstr>
      <vt:lpstr>Special techniques for differential diagnosis</vt:lpstr>
      <vt:lpstr>PowerPoint Presentation</vt:lpstr>
      <vt:lpstr>Prognosis based on microscopic findings</vt:lpstr>
      <vt:lpstr>Staging</vt:lpstr>
      <vt:lpstr>PowerPoint Presentation</vt:lpstr>
      <vt:lpstr>Staging</vt:lpstr>
      <vt:lpstr>D.D. between cortical neoplasm &amp; medullary tumors</vt:lpstr>
      <vt:lpstr>PowerPoint Presentation</vt:lpstr>
    </vt:vector>
  </TitlesOfParts>
  <Company>R.I.E.S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Dr.M Tohidi</dc:creator>
  <cp:keywords/>
  <cp:lastModifiedBy>Dr-Tohidi</cp:lastModifiedBy>
  <cp:revision>241</cp:revision>
  <dcterms:created xsi:type="dcterms:W3CDTF">2014-11-22T06:59:31Z</dcterms:created>
  <dcterms:modified xsi:type="dcterms:W3CDTF">2019-06-13T05:46:28Z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