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8" r:id="rId3"/>
    <p:sldId id="256" r:id="rId4"/>
    <p:sldId id="259" r:id="rId5"/>
    <p:sldId id="257" r:id="rId6"/>
    <p:sldId id="260" r:id="rId7"/>
    <p:sldId id="262" r:id="rId8"/>
    <p:sldId id="263" r:id="rId9"/>
    <p:sldId id="277" r:id="rId10"/>
    <p:sldId id="273" r:id="rId11"/>
    <p:sldId id="278" r:id="rId12"/>
    <p:sldId id="283" r:id="rId13"/>
    <p:sldId id="264" r:id="rId14"/>
    <p:sldId id="286" r:id="rId15"/>
    <p:sldId id="269" r:id="rId16"/>
    <p:sldId id="268" r:id="rId17"/>
    <p:sldId id="287" r:id="rId18"/>
    <p:sldId id="291" r:id="rId19"/>
    <p:sldId id="292" r:id="rId20"/>
    <p:sldId id="293" r:id="rId21"/>
    <p:sldId id="294" r:id="rId22"/>
    <p:sldId id="281" r:id="rId23"/>
    <p:sldId id="282" r:id="rId24"/>
    <p:sldId id="289" r:id="rId25"/>
    <p:sldId id="290"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5" d="100"/>
          <a:sy n="65" d="100"/>
        </p:scale>
        <p:origin x="53" y="4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71019-DD3D-43AB-BC6A-C9129D0679E3}"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EC55B-3D4F-4DC4-A9FB-40DEB3C96AF6}" type="slidenum">
              <a:rPr lang="en-US" smtClean="0"/>
              <a:t>‹#›</a:t>
            </a:fld>
            <a:endParaRPr lang="en-US"/>
          </a:p>
        </p:txBody>
      </p:sp>
    </p:spTree>
    <p:extLst>
      <p:ext uri="{BB962C8B-B14F-4D97-AF65-F5344CB8AC3E}">
        <p14:creationId xmlns:p14="http://schemas.microsoft.com/office/powerpoint/2010/main" val="360308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E1F21-16C0-4BC5-8665-8AED97D25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0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76E6F2E-BEBE-43EE-AE42-7416AD94222D}" type="datetimeFigureOut">
              <a:rPr lang="en-US" smtClean="0"/>
              <a:t>1/28/2019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BD2ACF3-D48E-486B-9E6A-7EC2B4ADC6AC}"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198372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E6F2E-BEBE-43EE-AE42-7416AD9422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213808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E6F2E-BEBE-43EE-AE42-7416AD9422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247044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071B89-D7B6-4097-90E2-211411B50B99}" type="datetime1">
              <a:rPr lang="en-US" smtClean="0"/>
              <a:t>1/28/2019</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3154569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41B6E-F58F-4E62-B2A3-F65684854D94}" type="datetime1">
              <a:rPr lang="en-US" smtClean="0"/>
              <a:t>1/28/2019</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71373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48BF0-E5D5-469E-AF33-702AB221EBFD}" type="datetime1">
              <a:rPr lang="en-US" smtClean="0"/>
              <a:t>1/28/2019</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3079565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D65B7-3B79-453C-8D03-EE9F365C570D}" type="datetime1">
              <a:rPr lang="en-US" smtClean="0"/>
              <a:t>1/28/2019</a:t>
            </a:fld>
            <a:endParaRPr lang="en-US"/>
          </a:p>
        </p:txBody>
      </p:sp>
      <p:sp>
        <p:nvSpPr>
          <p:cNvPr id="6" name="Footer Placeholder 5"/>
          <p:cNvSpPr>
            <a:spLocks noGrp="1"/>
          </p:cNvSpPr>
          <p:nvPr>
            <p:ph type="ftr" sz="quarter" idx="11"/>
          </p:nvPr>
        </p:nvSpPr>
        <p:spPr/>
        <p:txBody>
          <a:bodyPr/>
          <a:lstStyle/>
          <a:p>
            <a:r>
              <a:rPr lang="en-US"/>
              <a:t>Translational Research Symposium-FM Takyar- May 17th, 2018</a:t>
            </a:r>
          </a:p>
        </p:txBody>
      </p:sp>
      <p:sp>
        <p:nvSpPr>
          <p:cNvPr id="7" name="Slide Number Placeholder 6"/>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32368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E13CA1-611D-4B5A-9AB0-4A1325BB7C3A}" type="datetime1">
              <a:rPr lang="en-US" smtClean="0"/>
              <a:t>1/28/2019</a:t>
            </a:fld>
            <a:endParaRPr lang="en-US"/>
          </a:p>
        </p:txBody>
      </p:sp>
      <p:sp>
        <p:nvSpPr>
          <p:cNvPr id="8" name="Footer Placeholder 7"/>
          <p:cNvSpPr>
            <a:spLocks noGrp="1"/>
          </p:cNvSpPr>
          <p:nvPr>
            <p:ph type="ftr" sz="quarter" idx="11"/>
          </p:nvPr>
        </p:nvSpPr>
        <p:spPr/>
        <p:txBody>
          <a:bodyPr/>
          <a:lstStyle/>
          <a:p>
            <a:r>
              <a:rPr lang="en-US"/>
              <a:t>Translational Research Symposium-FM Takyar- May 17th, 2018</a:t>
            </a:r>
          </a:p>
        </p:txBody>
      </p:sp>
      <p:sp>
        <p:nvSpPr>
          <p:cNvPr id="9" name="Slide Number Placeholder 8"/>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45250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83B26-26E1-4051-8AC5-A6C407B9929D}" type="datetime1">
              <a:rPr lang="en-US" smtClean="0"/>
              <a:t>1/28/2019</a:t>
            </a:fld>
            <a:endParaRPr lang="en-US"/>
          </a:p>
        </p:txBody>
      </p:sp>
      <p:sp>
        <p:nvSpPr>
          <p:cNvPr id="4" name="Footer Placeholder 3"/>
          <p:cNvSpPr>
            <a:spLocks noGrp="1"/>
          </p:cNvSpPr>
          <p:nvPr>
            <p:ph type="ftr" sz="quarter" idx="11"/>
          </p:nvPr>
        </p:nvSpPr>
        <p:spPr/>
        <p:txBody>
          <a:bodyPr/>
          <a:lstStyle/>
          <a:p>
            <a:r>
              <a:rPr lang="en-US"/>
              <a:t>Translational Research Symposium-FM Takyar- May 17th, 2018</a:t>
            </a:r>
          </a:p>
        </p:txBody>
      </p:sp>
      <p:sp>
        <p:nvSpPr>
          <p:cNvPr id="5" name="Slide Number Placeholder 4"/>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28620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889A7-999E-47B9-9B91-2A84CFAD04DE}" type="datetime1">
              <a:rPr lang="en-US" smtClean="0"/>
              <a:t>1/28/2019</a:t>
            </a:fld>
            <a:endParaRPr lang="en-US"/>
          </a:p>
        </p:txBody>
      </p:sp>
      <p:sp>
        <p:nvSpPr>
          <p:cNvPr id="3" name="Footer Placeholder 2"/>
          <p:cNvSpPr>
            <a:spLocks noGrp="1"/>
          </p:cNvSpPr>
          <p:nvPr>
            <p:ph type="ftr" sz="quarter" idx="11"/>
          </p:nvPr>
        </p:nvSpPr>
        <p:spPr/>
        <p:txBody>
          <a:bodyPr/>
          <a:lstStyle/>
          <a:p>
            <a:r>
              <a:rPr lang="en-US"/>
              <a:t>Translational Research Symposium-FM Takyar- May 17th, 2018</a:t>
            </a:r>
          </a:p>
        </p:txBody>
      </p:sp>
      <p:sp>
        <p:nvSpPr>
          <p:cNvPr id="4" name="Slide Number Placeholder 3"/>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25790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A4CAF-DC73-49CC-95C2-D3A691420DB3}" type="datetime1">
              <a:rPr lang="en-US" smtClean="0"/>
              <a:t>1/28/2019</a:t>
            </a:fld>
            <a:endParaRPr lang="en-US"/>
          </a:p>
        </p:txBody>
      </p:sp>
      <p:sp>
        <p:nvSpPr>
          <p:cNvPr id="6" name="Footer Placeholder 5"/>
          <p:cNvSpPr>
            <a:spLocks noGrp="1"/>
          </p:cNvSpPr>
          <p:nvPr>
            <p:ph type="ftr" sz="quarter" idx="11"/>
          </p:nvPr>
        </p:nvSpPr>
        <p:spPr/>
        <p:txBody>
          <a:bodyPr/>
          <a:lstStyle/>
          <a:p>
            <a:r>
              <a:rPr lang="en-US"/>
              <a:t>Translational Research Symposium-FM Takyar- May 17th, 2018</a:t>
            </a:r>
          </a:p>
        </p:txBody>
      </p:sp>
      <p:sp>
        <p:nvSpPr>
          <p:cNvPr id="7" name="Slide Number Placeholder 6"/>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43378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E6F2E-BEBE-43EE-AE42-7416AD9422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4217948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59641-1BCC-440E-8560-7D2AEA1813E5}" type="datetime1">
              <a:rPr lang="en-US" smtClean="0"/>
              <a:t>1/28/2019</a:t>
            </a:fld>
            <a:endParaRPr lang="en-US"/>
          </a:p>
        </p:txBody>
      </p:sp>
      <p:sp>
        <p:nvSpPr>
          <p:cNvPr id="6" name="Footer Placeholder 5"/>
          <p:cNvSpPr>
            <a:spLocks noGrp="1"/>
          </p:cNvSpPr>
          <p:nvPr>
            <p:ph type="ftr" sz="quarter" idx="11"/>
          </p:nvPr>
        </p:nvSpPr>
        <p:spPr/>
        <p:txBody>
          <a:bodyPr/>
          <a:lstStyle/>
          <a:p>
            <a:r>
              <a:rPr lang="en-US"/>
              <a:t>Translational Research Symposium-FM Takyar- May 17th, 2018</a:t>
            </a:r>
          </a:p>
        </p:txBody>
      </p:sp>
      <p:sp>
        <p:nvSpPr>
          <p:cNvPr id="7" name="Slide Number Placeholder 6"/>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69038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A180D-DC54-474A-AC4A-ABB2E48CCD16}" type="datetime1">
              <a:rPr lang="en-US" smtClean="0"/>
              <a:t>1/28/2019</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2195399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BC62C-1A1B-45CF-B183-55A7C6607E7A}" type="datetime1">
              <a:rPr lang="en-US" smtClean="0"/>
              <a:t>1/28/2019</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54754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76E6F2E-BEBE-43EE-AE42-7416AD94222D}" type="datetimeFigureOut">
              <a:rPr lang="en-US" smtClean="0"/>
              <a:t>1/28/2019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BD2ACF3-D48E-486B-9E6A-7EC2B4ADC6AC}"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95097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E6F2E-BEBE-43EE-AE42-7416AD9422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153453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E6F2E-BEBE-43EE-AE42-7416AD9422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281255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E6F2E-BEBE-43EE-AE42-7416AD9422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315098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E6F2E-BEBE-43EE-AE42-7416AD9422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310437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76E6F2E-BEBE-43EE-AE42-7416AD94222D}" type="datetimeFigureOut">
              <a:rPr lang="en-US" smtClean="0"/>
              <a:t>1/28/2019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BD2ACF3-D48E-486B-9E6A-7EC2B4ADC6A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054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76E6F2E-BEBE-43EE-AE42-7416AD94222D}" type="datetimeFigureOut">
              <a:rPr lang="en-US" smtClean="0"/>
              <a:t>1/28/2019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BD2ACF3-D48E-486B-9E6A-7EC2B4ADC6A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916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76E6F2E-BEBE-43EE-AE42-7416AD94222D}" type="datetimeFigureOut">
              <a:rPr lang="en-US" smtClean="0"/>
              <a:t>1/28/2019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BD2ACF3-D48E-486B-9E6A-7EC2B4ADC6AC}"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009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8F634-32DB-45A7-B668-945F3F12C3C4}" type="datetime1">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Translational Research Symposium-FM Takyar- May 17th, 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BE9FC-B2E2-4B2D-A8BB-4CBBE0EEEE35}" type="slidenum">
              <a:rPr lang="en-US" smtClean="0"/>
              <a:t>‹#›</a:t>
            </a:fld>
            <a:endParaRPr lang="en-US"/>
          </a:p>
        </p:txBody>
      </p:sp>
    </p:spTree>
    <p:extLst>
      <p:ext uri="{BB962C8B-B14F-4D97-AF65-F5344CB8AC3E}">
        <p14:creationId xmlns:p14="http://schemas.microsoft.com/office/powerpoint/2010/main" val="406378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xmlns="" id="{7FCC46F4-4E36-4622-829E-6094CB90EF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760" y="2135084"/>
            <a:ext cx="3178480" cy="258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1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Physical Examination</a:t>
            </a:r>
          </a:p>
        </p:txBody>
      </p:sp>
      <p:sp>
        <p:nvSpPr>
          <p:cNvPr id="3" name="Content Placeholder 2">
            <a:extLst>
              <a:ext uri="{FF2B5EF4-FFF2-40B4-BE49-F238E27FC236}">
                <a16:creationId xmlns:a16="http://schemas.microsoft.com/office/drawing/2014/main" xmlns="" id="{3BF77A24-F8EF-467D-9BED-534E9316717D}"/>
              </a:ext>
            </a:extLst>
          </p:cNvPr>
          <p:cNvSpPr>
            <a:spLocks noGrp="1"/>
          </p:cNvSpPr>
          <p:nvPr>
            <p:ph idx="1"/>
          </p:nvPr>
        </p:nvSpPr>
        <p:spPr>
          <a:xfrm>
            <a:off x="1371600" y="990599"/>
            <a:ext cx="9601200" cy="5574323"/>
          </a:xfrm>
        </p:spPr>
        <p:txBody>
          <a:bodyPr>
            <a:normAutofit/>
          </a:bodyPr>
          <a:lstStyle/>
          <a:p>
            <a:r>
              <a:rPr lang="en-US" dirty="0"/>
              <a:t>EXTREMITIES</a:t>
            </a:r>
            <a:endParaRPr lang="en-US" dirty="0">
              <a:sym typeface="Wingdings" panose="05000000000000000000" pitchFamily="2" charset="2"/>
            </a:endParaRPr>
          </a:p>
          <a:p>
            <a:r>
              <a:rPr lang="en-US" dirty="0">
                <a:solidFill>
                  <a:schemeClr val="tx1"/>
                </a:solidFill>
              </a:rPr>
              <a:t>SKIN</a:t>
            </a:r>
          </a:p>
          <a:p>
            <a:r>
              <a:rPr lang="en-US" dirty="0">
                <a:solidFill>
                  <a:schemeClr val="tx1"/>
                </a:solidFill>
              </a:rPr>
              <a:t>LYMPH NODES</a:t>
            </a:r>
          </a:p>
          <a:p>
            <a:r>
              <a:rPr lang="en-US" dirty="0">
                <a:solidFill>
                  <a:schemeClr val="tx1"/>
                </a:solidFill>
              </a:rPr>
              <a:t>NEUROLOGIC:</a:t>
            </a:r>
          </a:p>
          <a:p>
            <a:pPr lvl="1"/>
            <a:r>
              <a:rPr lang="en-US" dirty="0">
                <a:solidFill>
                  <a:schemeClr val="tx1"/>
                </a:solidFill>
              </a:rPr>
              <a:t>Lack of vision in the lateral field of the right eye.</a:t>
            </a:r>
          </a:p>
          <a:p>
            <a:pPr lvl="1"/>
            <a:r>
              <a:rPr lang="en-US" dirty="0">
                <a:solidFill>
                  <a:schemeClr val="tx1"/>
                </a:solidFill>
              </a:rPr>
              <a:t>Cranial nerves </a:t>
            </a:r>
            <a:r>
              <a:rPr lang="en-US" dirty="0">
                <a:solidFill>
                  <a:schemeClr val="tx1"/>
                </a:solidFill>
                <a:sym typeface="Wingdings" panose="05000000000000000000" pitchFamily="2" charset="2"/>
              </a:rPr>
              <a:t> normal.</a:t>
            </a:r>
            <a:endParaRPr lang="en-US" dirty="0">
              <a:solidFill>
                <a:srgbClr val="0070C0"/>
              </a:solidFill>
            </a:endParaRPr>
          </a:p>
        </p:txBody>
      </p:sp>
    </p:spTree>
    <p:extLst>
      <p:ext uri="{BB962C8B-B14F-4D97-AF65-F5344CB8AC3E}">
        <p14:creationId xmlns:p14="http://schemas.microsoft.com/office/powerpoint/2010/main" val="325834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009AF58-C5CF-4C89-8CAF-8CC24E06CB60}"/>
              </a:ext>
            </a:extLst>
          </p:cNvPr>
          <p:cNvSpPr>
            <a:spLocks noGrp="1"/>
          </p:cNvSpPr>
          <p:nvPr>
            <p:ph type="title"/>
          </p:nvPr>
        </p:nvSpPr>
        <p:spPr>
          <a:xfrm>
            <a:off x="1295400" y="3057524"/>
            <a:ext cx="9601200" cy="1907199"/>
          </a:xfrm>
        </p:spPr>
        <p:txBody>
          <a:bodyPr>
            <a:noAutofit/>
          </a:bodyPr>
          <a:lstStyle/>
          <a:p>
            <a:pPr algn="ctr"/>
            <a:r>
              <a:rPr lang="en-US" sz="6600"/>
              <a:t>Work-up</a:t>
            </a:r>
            <a:endParaRPr lang="en-US" sz="6600" dirty="0"/>
          </a:p>
        </p:txBody>
      </p:sp>
    </p:spTree>
    <p:extLst>
      <p:ext uri="{BB962C8B-B14F-4D97-AF65-F5344CB8AC3E}">
        <p14:creationId xmlns:p14="http://schemas.microsoft.com/office/powerpoint/2010/main" val="276094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1EB1BEF-F983-4DCB-B823-7D0CBDE9CE6F}"/>
              </a:ext>
            </a:extLst>
          </p:cNvPr>
          <p:cNvPicPr>
            <a:picLocks noChangeAspect="1"/>
          </p:cNvPicPr>
          <p:nvPr/>
        </p:nvPicPr>
        <p:blipFill rotWithShape="1">
          <a:blip r:embed="rId2">
            <a:extLst>
              <a:ext uri="{28A0092B-C50C-407E-A947-70E740481C1C}">
                <a14:useLocalDpi xmlns:a14="http://schemas.microsoft.com/office/drawing/2010/main" val="0"/>
              </a:ext>
            </a:extLst>
          </a:blip>
          <a:srcRect l="15754" t="18570" r="12565" b="9449"/>
          <a:stretch/>
        </p:blipFill>
        <p:spPr>
          <a:xfrm rot="10800000">
            <a:off x="840796" y="1269388"/>
            <a:ext cx="6969374" cy="3933429"/>
          </a:xfrm>
          <a:prstGeom prst="rect">
            <a:avLst/>
          </a:prstGeom>
        </p:spPr>
      </p:pic>
      <p:sp>
        <p:nvSpPr>
          <p:cNvPr id="3" name="Content Placeholder 2">
            <a:extLst>
              <a:ext uri="{FF2B5EF4-FFF2-40B4-BE49-F238E27FC236}">
                <a16:creationId xmlns:a16="http://schemas.microsoft.com/office/drawing/2014/main" xmlns="" id="{9AFD63FF-E19C-4115-8A41-BA5F85D9AAF0}"/>
              </a:ext>
            </a:extLst>
          </p:cNvPr>
          <p:cNvSpPr>
            <a:spLocks noGrp="1"/>
          </p:cNvSpPr>
          <p:nvPr>
            <p:ph idx="1"/>
          </p:nvPr>
        </p:nvSpPr>
        <p:spPr>
          <a:xfrm>
            <a:off x="1318206" y="700087"/>
            <a:ext cx="5440456" cy="581025"/>
          </a:xfrm>
        </p:spPr>
        <p:txBody>
          <a:bodyPr>
            <a:noAutofit/>
          </a:bodyPr>
          <a:lstStyle/>
          <a:p>
            <a:r>
              <a:rPr lang="en-US" sz="2400" dirty="0"/>
              <a:t>22/10/1397:</a:t>
            </a:r>
          </a:p>
          <a:p>
            <a:pPr marL="0" indent="0">
              <a:buNone/>
            </a:pPr>
            <a:endParaRPr lang="en-US" sz="2400" dirty="0"/>
          </a:p>
        </p:txBody>
      </p:sp>
      <p:sp>
        <p:nvSpPr>
          <p:cNvPr id="4" name="Title 1">
            <a:extLst>
              <a:ext uri="{FF2B5EF4-FFF2-40B4-BE49-F238E27FC236}">
                <a16:creationId xmlns:a16="http://schemas.microsoft.com/office/drawing/2014/main" xmlns=""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sp>
        <p:nvSpPr>
          <p:cNvPr id="24" name="Rectangle 23">
            <a:extLst>
              <a:ext uri="{FF2B5EF4-FFF2-40B4-BE49-F238E27FC236}">
                <a16:creationId xmlns:a16="http://schemas.microsoft.com/office/drawing/2014/main" xmlns="" id="{AD189843-C5B6-42FB-80E2-21D67EEF468D}"/>
              </a:ext>
            </a:extLst>
          </p:cNvPr>
          <p:cNvSpPr/>
          <p:nvPr/>
        </p:nvSpPr>
        <p:spPr>
          <a:xfrm>
            <a:off x="6172200" y="1269388"/>
            <a:ext cx="509954" cy="20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12E00E7-0F2F-4A02-B92A-B64DBC7E0BA8}"/>
              </a:ext>
            </a:extLst>
          </p:cNvPr>
          <p:cNvPicPr>
            <a:picLocks noChangeAspect="1"/>
          </p:cNvPicPr>
          <p:nvPr/>
        </p:nvPicPr>
        <p:blipFill rotWithShape="1">
          <a:blip r:embed="rId3">
            <a:extLst>
              <a:ext uri="{28A0092B-C50C-407E-A947-70E740481C1C}">
                <a14:useLocalDpi xmlns:a14="http://schemas.microsoft.com/office/drawing/2010/main" val="0"/>
              </a:ext>
            </a:extLst>
          </a:blip>
          <a:srcRect l="3048" t="27696" r="12279" b="45438"/>
          <a:stretch/>
        </p:blipFill>
        <p:spPr>
          <a:xfrm>
            <a:off x="840795" y="5202818"/>
            <a:ext cx="6947827" cy="1239013"/>
          </a:xfrm>
          <a:prstGeom prst="rect">
            <a:avLst/>
          </a:prstGeom>
        </p:spPr>
      </p:pic>
      <p:sp>
        <p:nvSpPr>
          <p:cNvPr id="2" name="TextBox 1">
            <a:extLst>
              <a:ext uri="{FF2B5EF4-FFF2-40B4-BE49-F238E27FC236}">
                <a16:creationId xmlns:a16="http://schemas.microsoft.com/office/drawing/2014/main" xmlns="" id="{96C1C4C7-EB8A-4B1A-96D7-36FAD26CA5A1}"/>
              </a:ext>
            </a:extLst>
          </p:cNvPr>
          <p:cNvSpPr txBox="1"/>
          <p:nvPr/>
        </p:nvSpPr>
        <p:spPr>
          <a:xfrm>
            <a:off x="7933650" y="2477671"/>
            <a:ext cx="4109138" cy="2308324"/>
          </a:xfrm>
          <a:prstGeom prst="rect">
            <a:avLst/>
          </a:prstGeom>
          <a:noFill/>
        </p:spPr>
        <p:txBody>
          <a:bodyPr wrap="none" rtlCol="0">
            <a:spAutoFit/>
          </a:bodyPr>
          <a:lstStyle/>
          <a:p>
            <a:r>
              <a:rPr lang="en-US" sz="2400" dirty="0"/>
              <a:t>Prolactin= 12.8ng/ml (1.8-20)</a:t>
            </a:r>
          </a:p>
          <a:p>
            <a:r>
              <a:rPr lang="en-US" sz="2400" dirty="0">
                <a:solidFill>
                  <a:srgbClr val="0070C0"/>
                </a:solidFill>
              </a:rPr>
              <a:t>IGF1= 280ng/ml (83-219)</a:t>
            </a:r>
          </a:p>
          <a:p>
            <a:r>
              <a:rPr lang="en-US" sz="2400" dirty="0"/>
              <a:t>ACTH= 20.5pg/ml (7.2-63.3)</a:t>
            </a:r>
          </a:p>
          <a:p>
            <a:r>
              <a:rPr lang="en-US" sz="2400" u="sng" dirty="0"/>
              <a:t>GH= 0.8mIU/ml (0-55)</a:t>
            </a:r>
          </a:p>
          <a:p>
            <a:r>
              <a:rPr lang="en-US" sz="2400" dirty="0"/>
              <a:t>FSH= 3.1mIU/ml (1.3-11.8)</a:t>
            </a:r>
          </a:p>
          <a:p>
            <a:r>
              <a:rPr lang="en-US" sz="2400" dirty="0">
                <a:solidFill>
                  <a:srgbClr val="0070C0"/>
                </a:solidFill>
              </a:rPr>
              <a:t>LH= 2.2mIU/ml (2.8-6.8)</a:t>
            </a:r>
          </a:p>
        </p:txBody>
      </p:sp>
    </p:spTree>
    <p:extLst>
      <p:ext uri="{BB962C8B-B14F-4D97-AF65-F5344CB8AC3E}">
        <p14:creationId xmlns:p14="http://schemas.microsoft.com/office/powerpoint/2010/main" val="273527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FD63FF-E19C-4115-8A41-BA5F85D9AAF0}"/>
              </a:ext>
            </a:extLst>
          </p:cNvPr>
          <p:cNvSpPr>
            <a:spLocks noGrp="1"/>
          </p:cNvSpPr>
          <p:nvPr>
            <p:ph idx="1"/>
          </p:nvPr>
        </p:nvSpPr>
        <p:spPr>
          <a:xfrm>
            <a:off x="1318206" y="700087"/>
            <a:ext cx="5440456" cy="581025"/>
          </a:xfrm>
        </p:spPr>
        <p:txBody>
          <a:bodyPr>
            <a:noAutofit/>
          </a:bodyPr>
          <a:lstStyle/>
          <a:p>
            <a:r>
              <a:rPr lang="en-US" sz="2400" dirty="0"/>
              <a:t>28/10/1397:</a:t>
            </a:r>
          </a:p>
          <a:p>
            <a:pPr marL="0" indent="0">
              <a:buNone/>
            </a:pPr>
            <a:endParaRPr lang="en-US" sz="2400" dirty="0"/>
          </a:p>
        </p:txBody>
      </p:sp>
      <p:sp>
        <p:nvSpPr>
          <p:cNvPr id="4" name="Title 1">
            <a:extLst>
              <a:ext uri="{FF2B5EF4-FFF2-40B4-BE49-F238E27FC236}">
                <a16:creationId xmlns:a16="http://schemas.microsoft.com/office/drawing/2014/main" xmlns=""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pic>
        <p:nvPicPr>
          <p:cNvPr id="5" name="Picture 4">
            <a:extLst>
              <a:ext uri="{FF2B5EF4-FFF2-40B4-BE49-F238E27FC236}">
                <a16:creationId xmlns:a16="http://schemas.microsoft.com/office/drawing/2014/main" xmlns="" id="{1E1203D3-E89D-433E-AB80-8598ABF23412}"/>
              </a:ext>
            </a:extLst>
          </p:cNvPr>
          <p:cNvPicPr>
            <a:picLocks noChangeAspect="1"/>
          </p:cNvPicPr>
          <p:nvPr/>
        </p:nvPicPr>
        <p:blipFill rotWithShape="1">
          <a:blip r:embed="rId2">
            <a:extLst>
              <a:ext uri="{28A0092B-C50C-407E-A947-70E740481C1C}">
                <a14:useLocalDpi xmlns:a14="http://schemas.microsoft.com/office/drawing/2010/main" val="0"/>
              </a:ext>
            </a:extLst>
          </a:blip>
          <a:srcRect l="11710" t="12851" r="21681" b="32257"/>
          <a:stretch/>
        </p:blipFill>
        <p:spPr>
          <a:xfrm>
            <a:off x="1389018" y="1281111"/>
            <a:ext cx="6374545" cy="2952453"/>
          </a:xfrm>
          <a:prstGeom prst="rect">
            <a:avLst/>
          </a:prstGeom>
        </p:spPr>
      </p:pic>
      <p:sp>
        <p:nvSpPr>
          <p:cNvPr id="11" name="Rectangle 10">
            <a:extLst>
              <a:ext uri="{FF2B5EF4-FFF2-40B4-BE49-F238E27FC236}">
                <a16:creationId xmlns:a16="http://schemas.microsoft.com/office/drawing/2014/main" xmlns="" id="{D061F504-BA2D-450A-959A-5CD07C3E7D30}"/>
              </a:ext>
            </a:extLst>
          </p:cNvPr>
          <p:cNvSpPr/>
          <p:nvPr/>
        </p:nvSpPr>
        <p:spPr>
          <a:xfrm>
            <a:off x="6829474" y="1281110"/>
            <a:ext cx="509954" cy="20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B071581-049A-4221-8E28-AB45AD432D9B}"/>
              </a:ext>
            </a:extLst>
          </p:cNvPr>
          <p:cNvPicPr>
            <a:picLocks noChangeAspect="1"/>
          </p:cNvPicPr>
          <p:nvPr/>
        </p:nvPicPr>
        <p:blipFill rotWithShape="1">
          <a:blip r:embed="rId3">
            <a:extLst>
              <a:ext uri="{28A0092B-C50C-407E-A947-70E740481C1C}">
                <a14:useLocalDpi xmlns:a14="http://schemas.microsoft.com/office/drawing/2010/main" val="0"/>
              </a:ext>
            </a:extLst>
          </a:blip>
          <a:srcRect l="15527" t="5088" r="23333" b="55070"/>
          <a:stretch/>
        </p:blipFill>
        <p:spPr>
          <a:xfrm>
            <a:off x="1389018" y="4233565"/>
            <a:ext cx="6289431" cy="2303585"/>
          </a:xfrm>
          <a:prstGeom prst="rect">
            <a:avLst/>
          </a:prstGeom>
        </p:spPr>
      </p:pic>
      <p:sp>
        <p:nvSpPr>
          <p:cNvPr id="12" name="Rectangle 11">
            <a:extLst>
              <a:ext uri="{FF2B5EF4-FFF2-40B4-BE49-F238E27FC236}">
                <a16:creationId xmlns:a16="http://schemas.microsoft.com/office/drawing/2014/main" xmlns="" id="{9C0BB6C0-416F-425A-8956-D074331CCA68}"/>
              </a:ext>
            </a:extLst>
          </p:cNvPr>
          <p:cNvSpPr/>
          <p:nvPr/>
        </p:nvSpPr>
        <p:spPr>
          <a:xfrm>
            <a:off x="6758662" y="4233564"/>
            <a:ext cx="509954" cy="20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8E871E93-EBBE-43C3-8147-54DA674F18FC}"/>
              </a:ext>
            </a:extLst>
          </p:cNvPr>
          <p:cNvSpPr txBox="1"/>
          <p:nvPr/>
        </p:nvSpPr>
        <p:spPr>
          <a:xfrm>
            <a:off x="8655705" y="2430929"/>
            <a:ext cx="2269852" cy="461665"/>
          </a:xfrm>
          <a:prstGeom prst="rect">
            <a:avLst/>
          </a:prstGeom>
          <a:noFill/>
        </p:spPr>
        <p:txBody>
          <a:bodyPr wrap="none" rtlCol="0">
            <a:spAutoFit/>
          </a:bodyPr>
          <a:lstStyle/>
          <a:p>
            <a:r>
              <a:rPr lang="en-US" sz="2400" dirty="0"/>
              <a:t>FBS= 115mg/dl</a:t>
            </a:r>
          </a:p>
        </p:txBody>
      </p:sp>
    </p:spTree>
    <p:extLst>
      <p:ext uri="{BB962C8B-B14F-4D97-AF65-F5344CB8AC3E}">
        <p14:creationId xmlns:p14="http://schemas.microsoft.com/office/powerpoint/2010/main" val="354095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FD63FF-E19C-4115-8A41-BA5F85D9AAF0}"/>
              </a:ext>
            </a:extLst>
          </p:cNvPr>
          <p:cNvSpPr>
            <a:spLocks noGrp="1"/>
          </p:cNvSpPr>
          <p:nvPr>
            <p:ph idx="1"/>
          </p:nvPr>
        </p:nvSpPr>
        <p:spPr>
          <a:xfrm>
            <a:off x="1371600" y="857057"/>
            <a:ext cx="5440456" cy="581025"/>
          </a:xfrm>
        </p:spPr>
        <p:txBody>
          <a:bodyPr>
            <a:noAutofit/>
          </a:bodyPr>
          <a:lstStyle/>
          <a:p>
            <a:r>
              <a:rPr lang="en-US" sz="2400" dirty="0"/>
              <a:t>29/10/1397:</a:t>
            </a:r>
          </a:p>
          <a:p>
            <a:pPr marL="0" indent="0">
              <a:buNone/>
            </a:pPr>
            <a:endParaRPr lang="en-US" sz="2400" dirty="0"/>
          </a:p>
        </p:txBody>
      </p:sp>
      <p:sp>
        <p:nvSpPr>
          <p:cNvPr id="4" name="Title 1">
            <a:extLst>
              <a:ext uri="{FF2B5EF4-FFF2-40B4-BE49-F238E27FC236}">
                <a16:creationId xmlns:a16="http://schemas.microsoft.com/office/drawing/2014/main" xmlns=""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pic>
        <p:nvPicPr>
          <p:cNvPr id="5" name="Picture 4">
            <a:extLst>
              <a:ext uri="{FF2B5EF4-FFF2-40B4-BE49-F238E27FC236}">
                <a16:creationId xmlns:a16="http://schemas.microsoft.com/office/drawing/2014/main" xmlns="" id="{433AB191-F4B9-4BE0-920E-DFBB1CF287C3}"/>
              </a:ext>
            </a:extLst>
          </p:cNvPr>
          <p:cNvPicPr>
            <a:picLocks noChangeAspect="1"/>
          </p:cNvPicPr>
          <p:nvPr/>
        </p:nvPicPr>
        <p:blipFill rotWithShape="1">
          <a:blip r:embed="rId2">
            <a:extLst>
              <a:ext uri="{28A0092B-C50C-407E-A947-70E740481C1C}">
                <a14:useLocalDpi xmlns:a14="http://schemas.microsoft.com/office/drawing/2010/main" val="0"/>
              </a:ext>
            </a:extLst>
          </a:blip>
          <a:srcRect t="34047" r="-8139" b="46410"/>
          <a:stretch/>
        </p:blipFill>
        <p:spPr>
          <a:xfrm>
            <a:off x="1371600" y="1379502"/>
            <a:ext cx="7321062" cy="2354062"/>
          </a:xfrm>
          <a:prstGeom prst="rect">
            <a:avLst/>
          </a:prstGeom>
        </p:spPr>
      </p:pic>
      <p:sp>
        <p:nvSpPr>
          <p:cNvPr id="14" name="Rectangle 13">
            <a:extLst>
              <a:ext uri="{FF2B5EF4-FFF2-40B4-BE49-F238E27FC236}">
                <a16:creationId xmlns:a16="http://schemas.microsoft.com/office/drawing/2014/main" xmlns="" id="{BD7FDED2-8D57-4CE8-BE3A-EB7D116E07BF}"/>
              </a:ext>
            </a:extLst>
          </p:cNvPr>
          <p:cNvSpPr/>
          <p:nvPr/>
        </p:nvSpPr>
        <p:spPr>
          <a:xfrm>
            <a:off x="7099525" y="1546556"/>
            <a:ext cx="509954" cy="20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D589A04-84F7-46E4-A659-FCFCF4C181C5}"/>
              </a:ext>
            </a:extLst>
          </p:cNvPr>
          <p:cNvPicPr>
            <a:picLocks noChangeAspect="1"/>
          </p:cNvPicPr>
          <p:nvPr/>
        </p:nvPicPr>
        <p:blipFill rotWithShape="1">
          <a:blip r:embed="rId3">
            <a:extLst>
              <a:ext uri="{28A0092B-C50C-407E-A947-70E740481C1C}">
                <a14:useLocalDpi xmlns:a14="http://schemas.microsoft.com/office/drawing/2010/main" val="0"/>
              </a:ext>
            </a:extLst>
          </a:blip>
          <a:srcRect t="36239" b="59316"/>
          <a:stretch/>
        </p:blipFill>
        <p:spPr>
          <a:xfrm>
            <a:off x="1371600" y="3733564"/>
            <a:ext cx="6770076" cy="535360"/>
          </a:xfrm>
          <a:prstGeom prst="rect">
            <a:avLst/>
          </a:prstGeom>
        </p:spPr>
      </p:pic>
      <p:pic>
        <p:nvPicPr>
          <p:cNvPr id="10" name="Picture 9">
            <a:extLst>
              <a:ext uri="{FF2B5EF4-FFF2-40B4-BE49-F238E27FC236}">
                <a16:creationId xmlns:a16="http://schemas.microsoft.com/office/drawing/2014/main" xmlns="" id="{6729C179-0FBC-46F4-882C-94799BD2254B}"/>
              </a:ext>
            </a:extLst>
          </p:cNvPr>
          <p:cNvPicPr>
            <a:picLocks noChangeAspect="1"/>
          </p:cNvPicPr>
          <p:nvPr/>
        </p:nvPicPr>
        <p:blipFill rotWithShape="1">
          <a:blip r:embed="rId4">
            <a:extLst>
              <a:ext uri="{28A0092B-C50C-407E-A947-70E740481C1C}">
                <a14:useLocalDpi xmlns:a14="http://schemas.microsoft.com/office/drawing/2010/main" val="0"/>
              </a:ext>
            </a:extLst>
          </a:blip>
          <a:srcRect t="36410" b="58034"/>
          <a:stretch/>
        </p:blipFill>
        <p:spPr>
          <a:xfrm>
            <a:off x="1371599" y="4268924"/>
            <a:ext cx="6770076" cy="669202"/>
          </a:xfrm>
          <a:prstGeom prst="rect">
            <a:avLst/>
          </a:prstGeom>
        </p:spPr>
      </p:pic>
      <p:pic>
        <p:nvPicPr>
          <p:cNvPr id="12" name="Picture 11">
            <a:extLst>
              <a:ext uri="{FF2B5EF4-FFF2-40B4-BE49-F238E27FC236}">
                <a16:creationId xmlns:a16="http://schemas.microsoft.com/office/drawing/2014/main" xmlns="" id="{383FA195-CDFF-4F88-AC6E-E745856533C1}"/>
              </a:ext>
            </a:extLst>
          </p:cNvPr>
          <p:cNvPicPr>
            <a:picLocks noChangeAspect="1"/>
          </p:cNvPicPr>
          <p:nvPr/>
        </p:nvPicPr>
        <p:blipFill rotWithShape="1">
          <a:blip r:embed="rId5">
            <a:extLst>
              <a:ext uri="{28A0092B-C50C-407E-A947-70E740481C1C}">
                <a14:useLocalDpi xmlns:a14="http://schemas.microsoft.com/office/drawing/2010/main" val="0"/>
              </a:ext>
            </a:extLst>
          </a:blip>
          <a:srcRect t="31453" b="59316"/>
          <a:stretch/>
        </p:blipFill>
        <p:spPr>
          <a:xfrm>
            <a:off x="1371597" y="4938126"/>
            <a:ext cx="6770075" cy="1111902"/>
          </a:xfrm>
          <a:prstGeom prst="rect">
            <a:avLst/>
          </a:prstGeom>
        </p:spPr>
      </p:pic>
      <p:sp>
        <p:nvSpPr>
          <p:cNvPr id="9" name="TextBox 8">
            <a:extLst>
              <a:ext uri="{FF2B5EF4-FFF2-40B4-BE49-F238E27FC236}">
                <a16:creationId xmlns:a16="http://schemas.microsoft.com/office/drawing/2014/main" xmlns="" id="{23821C06-AEBF-45C9-B243-8AA6A646DFC9}"/>
              </a:ext>
            </a:extLst>
          </p:cNvPr>
          <p:cNvSpPr txBox="1"/>
          <p:nvPr/>
        </p:nvSpPr>
        <p:spPr>
          <a:xfrm>
            <a:off x="8325629" y="2434098"/>
            <a:ext cx="3651705" cy="1569660"/>
          </a:xfrm>
          <a:prstGeom prst="rect">
            <a:avLst/>
          </a:prstGeom>
          <a:noFill/>
        </p:spPr>
        <p:txBody>
          <a:bodyPr wrap="none" rtlCol="0">
            <a:spAutoFit/>
          </a:bodyPr>
          <a:lstStyle/>
          <a:p>
            <a:r>
              <a:rPr lang="en-US" sz="2400" dirty="0">
                <a:solidFill>
                  <a:srgbClr val="0070C0"/>
                </a:solidFill>
              </a:rPr>
              <a:t>Testosterone= 0.43 ng/ml </a:t>
            </a:r>
          </a:p>
          <a:p>
            <a:r>
              <a:rPr lang="en-US" sz="2400" dirty="0">
                <a:solidFill>
                  <a:srgbClr val="0070C0"/>
                </a:solidFill>
              </a:rPr>
              <a:t>				(2.5-8.4)</a:t>
            </a:r>
          </a:p>
          <a:p>
            <a:r>
              <a:rPr lang="en-US" sz="2400" dirty="0">
                <a:solidFill>
                  <a:srgbClr val="0070C0"/>
                </a:solidFill>
              </a:rPr>
              <a:t>GH Basal= 0.06 ng/ml </a:t>
            </a:r>
          </a:p>
          <a:p>
            <a:r>
              <a:rPr lang="en-US" sz="2400" dirty="0">
                <a:solidFill>
                  <a:srgbClr val="0070C0"/>
                </a:solidFill>
              </a:rPr>
              <a:t>				(0.1-2.5)</a:t>
            </a:r>
          </a:p>
        </p:txBody>
      </p:sp>
    </p:spTree>
    <p:extLst>
      <p:ext uri="{BB962C8B-B14F-4D97-AF65-F5344CB8AC3E}">
        <p14:creationId xmlns:p14="http://schemas.microsoft.com/office/powerpoint/2010/main" val="171742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FD63FF-E19C-4115-8A41-BA5F85D9AAF0}"/>
              </a:ext>
            </a:extLst>
          </p:cNvPr>
          <p:cNvSpPr>
            <a:spLocks noGrp="1"/>
          </p:cNvSpPr>
          <p:nvPr>
            <p:ph idx="1"/>
          </p:nvPr>
        </p:nvSpPr>
        <p:spPr>
          <a:xfrm>
            <a:off x="1371600" y="1072660"/>
            <a:ext cx="5440456" cy="581025"/>
          </a:xfrm>
        </p:spPr>
        <p:txBody>
          <a:bodyPr>
            <a:noAutofit/>
          </a:bodyPr>
          <a:lstStyle/>
          <a:p>
            <a:r>
              <a:rPr lang="en-US" sz="2400" dirty="0"/>
              <a:t>02/11/1397:</a:t>
            </a:r>
          </a:p>
          <a:p>
            <a:pPr marL="0" indent="0">
              <a:buNone/>
            </a:pPr>
            <a:endParaRPr lang="en-US" sz="2400" dirty="0"/>
          </a:p>
        </p:txBody>
      </p:sp>
      <p:sp>
        <p:nvSpPr>
          <p:cNvPr id="4" name="Title 1">
            <a:extLst>
              <a:ext uri="{FF2B5EF4-FFF2-40B4-BE49-F238E27FC236}">
                <a16:creationId xmlns:a16="http://schemas.microsoft.com/office/drawing/2014/main" xmlns=""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pic>
        <p:nvPicPr>
          <p:cNvPr id="6" name="Picture 5">
            <a:extLst>
              <a:ext uri="{FF2B5EF4-FFF2-40B4-BE49-F238E27FC236}">
                <a16:creationId xmlns:a16="http://schemas.microsoft.com/office/drawing/2014/main" xmlns="" id="{0A8F8A3A-406D-41F8-B87D-F3B485C437B2}"/>
              </a:ext>
            </a:extLst>
          </p:cNvPr>
          <p:cNvPicPr>
            <a:picLocks noChangeAspect="1"/>
          </p:cNvPicPr>
          <p:nvPr/>
        </p:nvPicPr>
        <p:blipFill rotWithShape="1">
          <a:blip r:embed="rId2">
            <a:extLst>
              <a:ext uri="{28A0092B-C50C-407E-A947-70E740481C1C}">
                <a14:useLocalDpi xmlns:a14="http://schemas.microsoft.com/office/drawing/2010/main" val="0"/>
              </a:ext>
            </a:extLst>
          </a:blip>
          <a:srcRect l="7436" t="13300" r="13704" b="50000"/>
          <a:stretch/>
        </p:blipFill>
        <p:spPr>
          <a:xfrm>
            <a:off x="1371600" y="1582616"/>
            <a:ext cx="6899031" cy="1804516"/>
          </a:xfrm>
          <a:prstGeom prst="rect">
            <a:avLst/>
          </a:prstGeom>
        </p:spPr>
      </p:pic>
      <p:pic>
        <p:nvPicPr>
          <p:cNvPr id="8" name="Picture 7">
            <a:extLst>
              <a:ext uri="{FF2B5EF4-FFF2-40B4-BE49-F238E27FC236}">
                <a16:creationId xmlns:a16="http://schemas.microsoft.com/office/drawing/2014/main" xmlns="" id="{938B294D-B1D5-4CA8-8A0A-5729A2FD390B}"/>
              </a:ext>
            </a:extLst>
          </p:cNvPr>
          <p:cNvPicPr>
            <a:picLocks noChangeAspect="1"/>
          </p:cNvPicPr>
          <p:nvPr/>
        </p:nvPicPr>
        <p:blipFill rotWithShape="1">
          <a:blip r:embed="rId3">
            <a:extLst>
              <a:ext uri="{28A0092B-C50C-407E-A947-70E740481C1C}">
                <a14:useLocalDpi xmlns:a14="http://schemas.microsoft.com/office/drawing/2010/main" val="0"/>
              </a:ext>
            </a:extLst>
          </a:blip>
          <a:srcRect l="7834" t="28113" r="30570" b="12692"/>
          <a:stretch/>
        </p:blipFill>
        <p:spPr>
          <a:xfrm>
            <a:off x="1371600" y="3387132"/>
            <a:ext cx="6336323" cy="3422405"/>
          </a:xfrm>
          <a:prstGeom prst="rect">
            <a:avLst/>
          </a:prstGeom>
        </p:spPr>
      </p:pic>
      <p:sp>
        <p:nvSpPr>
          <p:cNvPr id="9" name="Rectangle 8">
            <a:extLst>
              <a:ext uri="{FF2B5EF4-FFF2-40B4-BE49-F238E27FC236}">
                <a16:creationId xmlns:a16="http://schemas.microsoft.com/office/drawing/2014/main" xmlns="" id="{D4476534-3F63-4331-AA76-457E0DCA95FD}"/>
              </a:ext>
            </a:extLst>
          </p:cNvPr>
          <p:cNvSpPr/>
          <p:nvPr/>
        </p:nvSpPr>
        <p:spPr>
          <a:xfrm>
            <a:off x="7197969" y="1582616"/>
            <a:ext cx="509954" cy="20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C1A35B6-20B5-476B-8FD8-62A939871059}"/>
              </a:ext>
            </a:extLst>
          </p:cNvPr>
          <p:cNvSpPr txBox="1"/>
          <p:nvPr/>
        </p:nvSpPr>
        <p:spPr>
          <a:xfrm>
            <a:off x="9281060" y="3342418"/>
            <a:ext cx="2723823" cy="830997"/>
          </a:xfrm>
          <a:prstGeom prst="rect">
            <a:avLst/>
          </a:prstGeom>
          <a:noFill/>
        </p:spPr>
        <p:txBody>
          <a:bodyPr wrap="none" rtlCol="0">
            <a:spAutoFit/>
          </a:bodyPr>
          <a:lstStyle/>
          <a:p>
            <a:r>
              <a:rPr lang="en-US" sz="2400" dirty="0"/>
              <a:t>CBC </a:t>
            </a:r>
            <a:r>
              <a:rPr lang="en-US" sz="2400" dirty="0">
                <a:sym typeface="Wingdings" panose="05000000000000000000" pitchFamily="2" charset="2"/>
              </a:rPr>
              <a:t> Normal</a:t>
            </a:r>
          </a:p>
          <a:p>
            <a:r>
              <a:rPr lang="en-US" sz="2400" dirty="0" err="1">
                <a:sym typeface="Wingdings" panose="05000000000000000000" pitchFamily="2" charset="2"/>
              </a:rPr>
              <a:t>Biochem</a:t>
            </a:r>
            <a:r>
              <a:rPr lang="en-US" sz="2400" dirty="0">
                <a:sym typeface="Wingdings" panose="05000000000000000000" pitchFamily="2" charset="2"/>
              </a:rPr>
              <a:t>  Normal</a:t>
            </a:r>
            <a:endParaRPr lang="en-US" sz="2400" dirty="0"/>
          </a:p>
        </p:txBody>
      </p:sp>
    </p:spTree>
    <p:extLst>
      <p:ext uri="{BB962C8B-B14F-4D97-AF65-F5344CB8AC3E}">
        <p14:creationId xmlns:p14="http://schemas.microsoft.com/office/powerpoint/2010/main" val="419489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FD63FF-E19C-4115-8A41-BA5F85D9AAF0}"/>
              </a:ext>
            </a:extLst>
          </p:cNvPr>
          <p:cNvSpPr>
            <a:spLocks noGrp="1"/>
          </p:cNvSpPr>
          <p:nvPr>
            <p:ph idx="1"/>
          </p:nvPr>
        </p:nvSpPr>
        <p:spPr>
          <a:xfrm>
            <a:off x="1371600" y="1072660"/>
            <a:ext cx="5440456" cy="581025"/>
          </a:xfrm>
        </p:spPr>
        <p:txBody>
          <a:bodyPr>
            <a:noAutofit/>
          </a:bodyPr>
          <a:lstStyle/>
          <a:p>
            <a:r>
              <a:rPr lang="en-US" sz="2400" dirty="0"/>
              <a:t>02/11/1397:</a:t>
            </a:r>
          </a:p>
          <a:p>
            <a:pPr marL="0" indent="0">
              <a:buNone/>
            </a:pPr>
            <a:endParaRPr lang="en-US" sz="2400" dirty="0"/>
          </a:p>
        </p:txBody>
      </p:sp>
      <p:sp>
        <p:nvSpPr>
          <p:cNvPr id="4" name="Title 1">
            <a:extLst>
              <a:ext uri="{FF2B5EF4-FFF2-40B4-BE49-F238E27FC236}">
                <a16:creationId xmlns:a16="http://schemas.microsoft.com/office/drawing/2014/main" xmlns=""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pic>
        <p:nvPicPr>
          <p:cNvPr id="6" name="Picture 5">
            <a:extLst>
              <a:ext uri="{FF2B5EF4-FFF2-40B4-BE49-F238E27FC236}">
                <a16:creationId xmlns:a16="http://schemas.microsoft.com/office/drawing/2014/main" xmlns="" id="{0A8F8A3A-406D-41F8-B87D-F3B485C437B2}"/>
              </a:ext>
            </a:extLst>
          </p:cNvPr>
          <p:cNvPicPr>
            <a:picLocks noChangeAspect="1"/>
          </p:cNvPicPr>
          <p:nvPr/>
        </p:nvPicPr>
        <p:blipFill rotWithShape="1">
          <a:blip r:embed="rId2">
            <a:extLst>
              <a:ext uri="{28A0092B-C50C-407E-A947-70E740481C1C}">
                <a14:useLocalDpi xmlns:a14="http://schemas.microsoft.com/office/drawing/2010/main" val="0"/>
              </a:ext>
            </a:extLst>
          </a:blip>
          <a:srcRect l="7436" t="13300" r="13704" b="50000"/>
          <a:stretch/>
        </p:blipFill>
        <p:spPr>
          <a:xfrm>
            <a:off x="1371600" y="1582616"/>
            <a:ext cx="6899031" cy="1804516"/>
          </a:xfrm>
          <a:prstGeom prst="rect">
            <a:avLst/>
          </a:prstGeom>
        </p:spPr>
      </p:pic>
      <p:pic>
        <p:nvPicPr>
          <p:cNvPr id="8" name="Picture 7">
            <a:extLst>
              <a:ext uri="{FF2B5EF4-FFF2-40B4-BE49-F238E27FC236}">
                <a16:creationId xmlns:a16="http://schemas.microsoft.com/office/drawing/2014/main" xmlns="" id="{938B294D-B1D5-4CA8-8A0A-5729A2FD390B}"/>
              </a:ext>
            </a:extLst>
          </p:cNvPr>
          <p:cNvPicPr>
            <a:picLocks noChangeAspect="1"/>
          </p:cNvPicPr>
          <p:nvPr/>
        </p:nvPicPr>
        <p:blipFill rotWithShape="1">
          <a:blip r:embed="rId3">
            <a:extLst>
              <a:ext uri="{28A0092B-C50C-407E-A947-70E740481C1C}">
                <a14:useLocalDpi xmlns:a14="http://schemas.microsoft.com/office/drawing/2010/main" val="0"/>
              </a:ext>
            </a:extLst>
          </a:blip>
          <a:srcRect l="7834" t="28113" r="30570" b="12692"/>
          <a:stretch/>
        </p:blipFill>
        <p:spPr>
          <a:xfrm>
            <a:off x="1371600" y="3387132"/>
            <a:ext cx="6336323" cy="3422405"/>
          </a:xfrm>
          <a:prstGeom prst="rect">
            <a:avLst/>
          </a:prstGeom>
        </p:spPr>
      </p:pic>
      <p:sp>
        <p:nvSpPr>
          <p:cNvPr id="9" name="Rectangle 8">
            <a:extLst>
              <a:ext uri="{FF2B5EF4-FFF2-40B4-BE49-F238E27FC236}">
                <a16:creationId xmlns:a16="http://schemas.microsoft.com/office/drawing/2014/main" xmlns="" id="{D4476534-3F63-4331-AA76-457E0DCA95FD}"/>
              </a:ext>
            </a:extLst>
          </p:cNvPr>
          <p:cNvSpPr/>
          <p:nvPr/>
        </p:nvSpPr>
        <p:spPr>
          <a:xfrm>
            <a:off x="7197969" y="1582616"/>
            <a:ext cx="509954" cy="20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27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26408-EFF6-449C-BAE6-0F37325CB908}"/>
              </a:ext>
            </a:extLst>
          </p:cNvPr>
          <p:cNvSpPr>
            <a:spLocks noGrp="1"/>
          </p:cNvSpPr>
          <p:nvPr>
            <p:ph type="title"/>
          </p:nvPr>
        </p:nvSpPr>
        <p:spPr>
          <a:xfrm>
            <a:off x="1295400" y="247650"/>
            <a:ext cx="9601200" cy="1006719"/>
          </a:xfrm>
        </p:spPr>
        <p:txBody>
          <a:bodyPr/>
          <a:lstStyle/>
          <a:p>
            <a:pPr algn="ctr"/>
            <a:r>
              <a:rPr lang="en-US" dirty="0"/>
              <a:t>Brain Imaging</a:t>
            </a:r>
          </a:p>
        </p:txBody>
      </p:sp>
      <p:pic>
        <p:nvPicPr>
          <p:cNvPr id="4" name="Picture 3">
            <a:extLst>
              <a:ext uri="{FF2B5EF4-FFF2-40B4-BE49-F238E27FC236}">
                <a16:creationId xmlns:a16="http://schemas.microsoft.com/office/drawing/2014/main" xmlns="" id="{6312A56F-2A3D-49D8-AC18-35D0BF2B2E1A}"/>
              </a:ext>
            </a:extLst>
          </p:cNvPr>
          <p:cNvPicPr>
            <a:picLocks noChangeAspect="1"/>
          </p:cNvPicPr>
          <p:nvPr/>
        </p:nvPicPr>
        <p:blipFill rotWithShape="1">
          <a:blip r:embed="rId2">
            <a:extLst>
              <a:ext uri="{28A0092B-C50C-407E-A947-70E740481C1C}">
                <a14:useLocalDpi xmlns:a14="http://schemas.microsoft.com/office/drawing/2010/main" val="0"/>
              </a:ext>
            </a:extLst>
          </a:blip>
          <a:srcRect t="12697" b="17947"/>
          <a:stretch/>
        </p:blipFill>
        <p:spPr>
          <a:xfrm>
            <a:off x="4313908" y="1091711"/>
            <a:ext cx="4419967" cy="5449765"/>
          </a:xfrm>
          <a:prstGeom prst="rect">
            <a:avLst/>
          </a:prstGeom>
        </p:spPr>
      </p:pic>
    </p:spTree>
    <p:extLst>
      <p:ext uri="{BB962C8B-B14F-4D97-AF65-F5344CB8AC3E}">
        <p14:creationId xmlns:p14="http://schemas.microsoft.com/office/powerpoint/2010/main" val="307346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26408-EFF6-449C-BAE6-0F37325CB908}"/>
              </a:ext>
            </a:extLst>
          </p:cNvPr>
          <p:cNvSpPr>
            <a:spLocks noGrp="1"/>
          </p:cNvSpPr>
          <p:nvPr>
            <p:ph type="title"/>
          </p:nvPr>
        </p:nvSpPr>
        <p:spPr>
          <a:xfrm>
            <a:off x="1295400" y="247650"/>
            <a:ext cx="9601200" cy="1006719"/>
          </a:xfrm>
        </p:spPr>
        <p:txBody>
          <a:bodyPr/>
          <a:lstStyle/>
          <a:p>
            <a:pPr algn="ctr"/>
            <a:r>
              <a:rPr lang="en-US" dirty="0"/>
              <a:t>Brain Imaging</a:t>
            </a:r>
          </a:p>
        </p:txBody>
      </p:sp>
      <p:pic>
        <p:nvPicPr>
          <p:cNvPr id="5" name="Picture 4">
            <a:extLst>
              <a:ext uri="{FF2B5EF4-FFF2-40B4-BE49-F238E27FC236}">
                <a16:creationId xmlns:a16="http://schemas.microsoft.com/office/drawing/2014/main" xmlns="" id="{61E05072-D70E-4BD5-BB82-B74A43E6C54F}"/>
              </a:ext>
            </a:extLst>
          </p:cNvPr>
          <p:cNvPicPr>
            <a:picLocks noChangeAspect="1"/>
          </p:cNvPicPr>
          <p:nvPr/>
        </p:nvPicPr>
        <p:blipFill rotWithShape="1">
          <a:blip r:embed="rId2">
            <a:extLst>
              <a:ext uri="{28A0092B-C50C-407E-A947-70E740481C1C}">
                <a14:useLocalDpi xmlns:a14="http://schemas.microsoft.com/office/drawing/2010/main" val="0"/>
              </a:ext>
            </a:extLst>
          </a:blip>
          <a:srcRect t="6666" b="47180"/>
          <a:stretch/>
        </p:blipFill>
        <p:spPr>
          <a:xfrm>
            <a:off x="808527" y="1352813"/>
            <a:ext cx="5187827" cy="4256679"/>
          </a:xfrm>
          <a:prstGeom prst="rect">
            <a:avLst/>
          </a:prstGeom>
        </p:spPr>
      </p:pic>
      <p:pic>
        <p:nvPicPr>
          <p:cNvPr id="7" name="Picture 6">
            <a:extLst>
              <a:ext uri="{FF2B5EF4-FFF2-40B4-BE49-F238E27FC236}">
                <a16:creationId xmlns:a16="http://schemas.microsoft.com/office/drawing/2014/main" xmlns="" id="{0F1B637D-CB5A-4C05-9B82-9CEBAF4E8CBA}"/>
              </a:ext>
            </a:extLst>
          </p:cNvPr>
          <p:cNvPicPr>
            <a:picLocks noChangeAspect="1"/>
          </p:cNvPicPr>
          <p:nvPr/>
        </p:nvPicPr>
        <p:blipFill rotWithShape="1">
          <a:blip r:embed="rId2">
            <a:extLst>
              <a:ext uri="{28A0092B-C50C-407E-A947-70E740481C1C}">
                <a14:useLocalDpi xmlns:a14="http://schemas.microsoft.com/office/drawing/2010/main" val="0"/>
              </a:ext>
            </a:extLst>
          </a:blip>
          <a:srcRect t="53076" b="6069"/>
          <a:stretch/>
        </p:blipFill>
        <p:spPr>
          <a:xfrm>
            <a:off x="6195648" y="1352813"/>
            <a:ext cx="5860725" cy="4256679"/>
          </a:xfrm>
          <a:prstGeom prst="rect">
            <a:avLst/>
          </a:prstGeom>
        </p:spPr>
      </p:pic>
    </p:spTree>
    <p:extLst>
      <p:ext uri="{BB962C8B-B14F-4D97-AF65-F5344CB8AC3E}">
        <p14:creationId xmlns:p14="http://schemas.microsoft.com/office/powerpoint/2010/main" val="425384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26408-EFF6-449C-BAE6-0F37325CB908}"/>
              </a:ext>
            </a:extLst>
          </p:cNvPr>
          <p:cNvSpPr>
            <a:spLocks noGrp="1"/>
          </p:cNvSpPr>
          <p:nvPr>
            <p:ph type="title"/>
          </p:nvPr>
        </p:nvSpPr>
        <p:spPr>
          <a:xfrm>
            <a:off x="1295400" y="247650"/>
            <a:ext cx="9601200" cy="1006719"/>
          </a:xfrm>
        </p:spPr>
        <p:txBody>
          <a:bodyPr/>
          <a:lstStyle/>
          <a:p>
            <a:pPr algn="ctr"/>
            <a:r>
              <a:rPr lang="en-US" dirty="0"/>
              <a:t>Brain Imaging</a:t>
            </a:r>
          </a:p>
        </p:txBody>
      </p:sp>
      <p:pic>
        <p:nvPicPr>
          <p:cNvPr id="4" name="Picture 3">
            <a:extLst>
              <a:ext uri="{FF2B5EF4-FFF2-40B4-BE49-F238E27FC236}">
                <a16:creationId xmlns:a16="http://schemas.microsoft.com/office/drawing/2014/main" xmlns="" id="{C8B611FC-0455-4405-8782-DF765C6729A0}"/>
              </a:ext>
            </a:extLst>
          </p:cNvPr>
          <p:cNvPicPr>
            <a:picLocks noChangeAspect="1"/>
          </p:cNvPicPr>
          <p:nvPr/>
        </p:nvPicPr>
        <p:blipFill rotWithShape="1">
          <a:blip r:embed="rId2">
            <a:extLst>
              <a:ext uri="{28A0092B-C50C-407E-A947-70E740481C1C}">
                <a14:useLocalDpi xmlns:a14="http://schemas.microsoft.com/office/drawing/2010/main" val="0"/>
              </a:ext>
            </a:extLst>
          </a:blip>
          <a:srcRect t="11966" b="11709"/>
          <a:stretch/>
        </p:blipFill>
        <p:spPr>
          <a:xfrm>
            <a:off x="4442679" y="1207476"/>
            <a:ext cx="3857625" cy="5234355"/>
          </a:xfrm>
          <a:prstGeom prst="rect">
            <a:avLst/>
          </a:prstGeom>
        </p:spPr>
      </p:pic>
    </p:spTree>
    <p:extLst>
      <p:ext uri="{BB962C8B-B14F-4D97-AF65-F5344CB8AC3E}">
        <p14:creationId xmlns:p14="http://schemas.microsoft.com/office/powerpoint/2010/main" val="404722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31962-1A78-4F7A-A5DC-C5663243017D}"/>
              </a:ext>
            </a:extLst>
          </p:cNvPr>
          <p:cNvSpPr>
            <a:spLocks noGrp="1"/>
          </p:cNvSpPr>
          <p:nvPr>
            <p:ph type="ctrTitle"/>
          </p:nvPr>
        </p:nvSpPr>
        <p:spPr>
          <a:xfrm>
            <a:off x="1406770" y="1788454"/>
            <a:ext cx="9138138" cy="2959392"/>
          </a:xfrm>
        </p:spPr>
        <p:txBody>
          <a:bodyPr/>
          <a:lstStyle/>
          <a:p>
            <a:r>
              <a:rPr lang="en-US" sz="4800" b="1" cap="none" dirty="0"/>
              <a:t>Endocrine Grand Rounds</a:t>
            </a:r>
            <a:r>
              <a:rPr lang="en-US" sz="4800" cap="none" dirty="0"/>
              <a:t/>
            </a:r>
            <a:br>
              <a:rPr lang="en-US" sz="4800" cap="none" dirty="0"/>
            </a:br>
            <a:r>
              <a:rPr lang="en-US" sz="4400" cap="none" dirty="0">
                <a:solidFill>
                  <a:srgbClr val="0070C0"/>
                </a:solidFill>
              </a:rPr>
              <a:t>Case 08-11-97: </a:t>
            </a:r>
            <a:r>
              <a:rPr lang="en-US" sz="4400" cap="none" dirty="0">
                <a:solidFill>
                  <a:schemeClr val="tx1"/>
                </a:solidFill>
              </a:rPr>
              <a:t>A</a:t>
            </a:r>
            <a:r>
              <a:rPr lang="en-US" sz="4400" cap="none" dirty="0"/>
              <a:t> 37-year-old man with “</a:t>
            </a:r>
            <a:r>
              <a:rPr lang="en-US" sz="4400" i="1" cap="none" dirty="0"/>
              <a:t>longstanding headache” and “loss of vision in the left eye”</a:t>
            </a:r>
          </a:p>
        </p:txBody>
      </p:sp>
      <p:sp>
        <p:nvSpPr>
          <p:cNvPr id="3" name="Subtitle 2">
            <a:extLst>
              <a:ext uri="{FF2B5EF4-FFF2-40B4-BE49-F238E27FC236}">
                <a16:creationId xmlns:a16="http://schemas.microsoft.com/office/drawing/2014/main" xmlns="" id="{E1654FFA-69D5-4042-9B3F-6D5C40A4F22F}"/>
              </a:ext>
            </a:extLst>
          </p:cNvPr>
          <p:cNvSpPr>
            <a:spLocks noGrp="1"/>
          </p:cNvSpPr>
          <p:nvPr>
            <p:ph type="subTitle" idx="1"/>
          </p:nvPr>
        </p:nvSpPr>
        <p:spPr>
          <a:xfrm>
            <a:off x="2680163" y="5087556"/>
            <a:ext cx="6831673" cy="1086237"/>
          </a:xfrm>
        </p:spPr>
        <p:txBody>
          <a:bodyPr/>
          <a:lstStyle/>
          <a:p>
            <a:r>
              <a:rPr lang="en-US" dirty="0"/>
              <a:t>Dr. S Sadeghi and Dr. M Takyar</a:t>
            </a:r>
          </a:p>
        </p:txBody>
      </p:sp>
      <p:pic>
        <p:nvPicPr>
          <p:cNvPr id="1026" name="Picture 2" descr="https://endocrine.ac.ir/images/header_01.gif">
            <a:extLst>
              <a:ext uri="{FF2B5EF4-FFF2-40B4-BE49-F238E27FC236}">
                <a16:creationId xmlns:a16="http://schemas.microsoft.com/office/drawing/2014/main" xmlns="" id="{6A1DD34C-90CD-4661-9E4D-6F452D2BD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71" y="5252305"/>
            <a:ext cx="25050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8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26408-EFF6-449C-BAE6-0F37325CB908}"/>
              </a:ext>
            </a:extLst>
          </p:cNvPr>
          <p:cNvSpPr>
            <a:spLocks noGrp="1"/>
          </p:cNvSpPr>
          <p:nvPr>
            <p:ph type="title"/>
          </p:nvPr>
        </p:nvSpPr>
        <p:spPr>
          <a:xfrm>
            <a:off x="1295400" y="247650"/>
            <a:ext cx="9601200" cy="1006719"/>
          </a:xfrm>
        </p:spPr>
        <p:txBody>
          <a:bodyPr/>
          <a:lstStyle/>
          <a:p>
            <a:pPr algn="ctr"/>
            <a:r>
              <a:rPr lang="en-US" dirty="0"/>
              <a:t>Brain Imaging</a:t>
            </a:r>
          </a:p>
        </p:txBody>
      </p:sp>
      <p:pic>
        <p:nvPicPr>
          <p:cNvPr id="5" name="Picture 4">
            <a:extLst>
              <a:ext uri="{FF2B5EF4-FFF2-40B4-BE49-F238E27FC236}">
                <a16:creationId xmlns:a16="http://schemas.microsoft.com/office/drawing/2014/main" xmlns="" id="{A3546AB8-0BD1-4AAF-8E70-79E173A39A69}"/>
              </a:ext>
            </a:extLst>
          </p:cNvPr>
          <p:cNvPicPr>
            <a:picLocks noChangeAspect="1"/>
          </p:cNvPicPr>
          <p:nvPr/>
        </p:nvPicPr>
        <p:blipFill rotWithShape="1">
          <a:blip r:embed="rId2">
            <a:extLst>
              <a:ext uri="{28A0092B-C50C-407E-A947-70E740481C1C}">
                <a14:useLocalDpi xmlns:a14="http://schemas.microsoft.com/office/drawing/2010/main" val="0"/>
              </a:ext>
            </a:extLst>
          </a:blip>
          <a:srcRect t="11539" b="13419"/>
          <a:stretch/>
        </p:blipFill>
        <p:spPr>
          <a:xfrm>
            <a:off x="4307864" y="1073416"/>
            <a:ext cx="4150336" cy="5536934"/>
          </a:xfrm>
          <a:prstGeom prst="rect">
            <a:avLst/>
          </a:prstGeom>
        </p:spPr>
      </p:pic>
    </p:spTree>
    <p:extLst>
      <p:ext uri="{BB962C8B-B14F-4D97-AF65-F5344CB8AC3E}">
        <p14:creationId xmlns:p14="http://schemas.microsoft.com/office/powerpoint/2010/main" val="1360761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26408-EFF6-449C-BAE6-0F37325CB908}"/>
              </a:ext>
            </a:extLst>
          </p:cNvPr>
          <p:cNvSpPr>
            <a:spLocks noGrp="1"/>
          </p:cNvSpPr>
          <p:nvPr>
            <p:ph type="title"/>
          </p:nvPr>
        </p:nvSpPr>
        <p:spPr>
          <a:xfrm>
            <a:off x="1295400" y="247650"/>
            <a:ext cx="9601200" cy="1006719"/>
          </a:xfrm>
        </p:spPr>
        <p:txBody>
          <a:bodyPr/>
          <a:lstStyle/>
          <a:p>
            <a:pPr algn="ctr"/>
            <a:r>
              <a:rPr lang="en-US" dirty="0"/>
              <a:t>Imaging</a:t>
            </a:r>
          </a:p>
        </p:txBody>
      </p:sp>
      <p:pic>
        <p:nvPicPr>
          <p:cNvPr id="5" name="Picture 4">
            <a:extLst>
              <a:ext uri="{FF2B5EF4-FFF2-40B4-BE49-F238E27FC236}">
                <a16:creationId xmlns:a16="http://schemas.microsoft.com/office/drawing/2014/main" xmlns="" id="{D9657F99-86A7-4F24-B9FA-1D121E420034}"/>
              </a:ext>
            </a:extLst>
          </p:cNvPr>
          <p:cNvPicPr>
            <a:picLocks noChangeAspect="1"/>
          </p:cNvPicPr>
          <p:nvPr/>
        </p:nvPicPr>
        <p:blipFill rotWithShape="1">
          <a:blip r:embed="rId2">
            <a:extLst>
              <a:ext uri="{28A0092B-C50C-407E-A947-70E740481C1C}">
                <a14:useLocalDpi xmlns:a14="http://schemas.microsoft.com/office/drawing/2010/main" val="0"/>
              </a:ext>
            </a:extLst>
          </a:blip>
          <a:srcRect l="104" t="6543" r="-104" b="39438"/>
          <a:stretch/>
        </p:blipFill>
        <p:spPr>
          <a:xfrm>
            <a:off x="821836" y="1125415"/>
            <a:ext cx="5625856" cy="5406981"/>
          </a:xfrm>
          <a:prstGeom prst="rect">
            <a:avLst/>
          </a:prstGeom>
        </p:spPr>
      </p:pic>
      <p:pic>
        <p:nvPicPr>
          <p:cNvPr id="7" name="Picture 6">
            <a:extLst>
              <a:ext uri="{FF2B5EF4-FFF2-40B4-BE49-F238E27FC236}">
                <a16:creationId xmlns:a16="http://schemas.microsoft.com/office/drawing/2014/main" xmlns="" id="{8FFCEE76-89A0-4837-BA6B-3995BEEEED95}"/>
              </a:ext>
            </a:extLst>
          </p:cNvPr>
          <p:cNvPicPr>
            <a:picLocks noChangeAspect="1"/>
          </p:cNvPicPr>
          <p:nvPr/>
        </p:nvPicPr>
        <p:blipFill rotWithShape="1">
          <a:blip r:embed="rId3">
            <a:extLst>
              <a:ext uri="{28A0092B-C50C-407E-A947-70E740481C1C}">
                <a14:useLocalDpi xmlns:a14="http://schemas.microsoft.com/office/drawing/2010/main" val="0"/>
              </a:ext>
            </a:extLst>
          </a:blip>
          <a:srcRect t="9476" b="38216"/>
          <a:stretch/>
        </p:blipFill>
        <p:spPr>
          <a:xfrm>
            <a:off x="6501569" y="1222130"/>
            <a:ext cx="5601870" cy="5213550"/>
          </a:xfrm>
          <a:prstGeom prst="rect">
            <a:avLst/>
          </a:prstGeom>
        </p:spPr>
      </p:pic>
    </p:spTree>
    <p:extLst>
      <p:ext uri="{BB962C8B-B14F-4D97-AF65-F5344CB8AC3E}">
        <p14:creationId xmlns:p14="http://schemas.microsoft.com/office/powerpoint/2010/main" val="189633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7438513-E262-4423-9D7D-C361E22DB4F6}"/>
              </a:ext>
            </a:extLst>
          </p:cNvPr>
          <p:cNvSpPr txBox="1">
            <a:spLocks/>
          </p:cNvSpPr>
          <p:nvPr/>
        </p:nvSpPr>
        <p:spPr>
          <a:xfrm>
            <a:off x="1295400" y="323850"/>
            <a:ext cx="9601200" cy="100671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a:t>Perimetry</a:t>
            </a:r>
          </a:p>
        </p:txBody>
      </p:sp>
      <p:sp>
        <p:nvSpPr>
          <p:cNvPr id="5" name="Content Placeholder 2">
            <a:extLst>
              <a:ext uri="{FF2B5EF4-FFF2-40B4-BE49-F238E27FC236}">
                <a16:creationId xmlns:a16="http://schemas.microsoft.com/office/drawing/2014/main" xmlns="" id="{F5373CB3-E1ED-4AC8-8684-BB21570EC900}"/>
              </a:ext>
            </a:extLst>
          </p:cNvPr>
          <p:cNvSpPr txBox="1">
            <a:spLocks/>
          </p:cNvSpPr>
          <p:nvPr/>
        </p:nvSpPr>
        <p:spPr>
          <a:xfrm>
            <a:off x="1459523" y="1676398"/>
            <a:ext cx="9601200" cy="4278925"/>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sz="2800" dirty="0"/>
          </a:p>
        </p:txBody>
      </p:sp>
      <p:pic>
        <p:nvPicPr>
          <p:cNvPr id="3" name="Picture 2">
            <a:extLst>
              <a:ext uri="{FF2B5EF4-FFF2-40B4-BE49-F238E27FC236}">
                <a16:creationId xmlns:a16="http://schemas.microsoft.com/office/drawing/2014/main" xmlns="" id="{EADA273E-B7D0-44D4-8B26-ACF41D11697E}"/>
              </a:ext>
            </a:extLst>
          </p:cNvPr>
          <p:cNvPicPr>
            <a:picLocks noChangeAspect="1"/>
          </p:cNvPicPr>
          <p:nvPr/>
        </p:nvPicPr>
        <p:blipFill rotWithShape="1">
          <a:blip r:embed="rId2">
            <a:extLst>
              <a:ext uri="{28A0092B-C50C-407E-A947-70E740481C1C}">
                <a14:useLocalDpi xmlns:a14="http://schemas.microsoft.com/office/drawing/2010/main" val="0"/>
              </a:ext>
            </a:extLst>
          </a:blip>
          <a:srcRect t="4723" b="17436"/>
          <a:stretch/>
        </p:blipFill>
        <p:spPr>
          <a:xfrm>
            <a:off x="1794852" y="1146662"/>
            <a:ext cx="3854450" cy="5338396"/>
          </a:xfrm>
          <a:prstGeom prst="rect">
            <a:avLst/>
          </a:prstGeom>
        </p:spPr>
      </p:pic>
      <p:pic>
        <p:nvPicPr>
          <p:cNvPr id="7" name="Picture 6">
            <a:extLst>
              <a:ext uri="{FF2B5EF4-FFF2-40B4-BE49-F238E27FC236}">
                <a16:creationId xmlns:a16="http://schemas.microsoft.com/office/drawing/2014/main" xmlns="" id="{1C29DFAE-3674-484C-9FA3-BBA6E93EE580}"/>
              </a:ext>
            </a:extLst>
          </p:cNvPr>
          <p:cNvPicPr>
            <a:picLocks noChangeAspect="1"/>
          </p:cNvPicPr>
          <p:nvPr/>
        </p:nvPicPr>
        <p:blipFill rotWithShape="1">
          <a:blip r:embed="rId3">
            <a:extLst>
              <a:ext uri="{28A0092B-C50C-407E-A947-70E740481C1C}">
                <a14:useLocalDpi xmlns:a14="http://schemas.microsoft.com/office/drawing/2010/main" val="0"/>
              </a:ext>
            </a:extLst>
          </a:blip>
          <a:srcRect t="8804" b="15320"/>
          <a:stretch/>
        </p:blipFill>
        <p:spPr>
          <a:xfrm>
            <a:off x="6260123" y="1146663"/>
            <a:ext cx="3954312" cy="5338396"/>
          </a:xfrm>
          <a:prstGeom prst="rect">
            <a:avLst/>
          </a:prstGeom>
        </p:spPr>
      </p:pic>
    </p:spTree>
    <p:extLst>
      <p:ext uri="{BB962C8B-B14F-4D97-AF65-F5344CB8AC3E}">
        <p14:creationId xmlns:p14="http://schemas.microsoft.com/office/powerpoint/2010/main" val="27115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7438513-E262-4423-9D7D-C361E22DB4F6}"/>
              </a:ext>
            </a:extLst>
          </p:cNvPr>
          <p:cNvSpPr txBox="1">
            <a:spLocks/>
          </p:cNvSpPr>
          <p:nvPr/>
        </p:nvSpPr>
        <p:spPr>
          <a:xfrm>
            <a:off x="1295400" y="323850"/>
            <a:ext cx="9601200" cy="100671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a:t>Perimetry Report</a:t>
            </a:r>
          </a:p>
        </p:txBody>
      </p:sp>
      <p:sp>
        <p:nvSpPr>
          <p:cNvPr id="5" name="Content Placeholder 2">
            <a:extLst>
              <a:ext uri="{FF2B5EF4-FFF2-40B4-BE49-F238E27FC236}">
                <a16:creationId xmlns:a16="http://schemas.microsoft.com/office/drawing/2014/main" xmlns="" id="{F5373CB3-E1ED-4AC8-8684-BB21570EC900}"/>
              </a:ext>
            </a:extLst>
          </p:cNvPr>
          <p:cNvSpPr txBox="1">
            <a:spLocks/>
          </p:cNvSpPr>
          <p:nvPr/>
        </p:nvSpPr>
        <p:spPr>
          <a:xfrm>
            <a:off x="1459523" y="1676398"/>
            <a:ext cx="9601200" cy="4278925"/>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sz="2800" dirty="0"/>
          </a:p>
        </p:txBody>
      </p:sp>
      <p:pic>
        <p:nvPicPr>
          <p:cNvPr id="3" name="Picture 2">
            <a:extLst>
              <a:ext uri="{FF2B5EF4-FFF2-40B4-BE49-F238E27FC236}">
                <a16:creationId xmlns:a16="http://schemas.microsoft.com/office/drawing/2014/main" xmlns="" id="{42996927-9834-4E15-BCCD-BB5F57877E43}"/>
              </a:ext>
            </a:extLst>
          </p:cNvPr>
          <p:cNvPicPr>
            <a:picLocks noChangeAspect="1"/>
          </p:cNvPicPr>
          <p:nvPr/>
        </p:nvPicPr>
        <p:blipFill rotWithShape="1">
          <a:blip r:embed="rId2">
            <a:extLst>
              <a:ext uri="{28A0092B-C50C-407E-A947-70E740481C1C}">
                <a14:useLocalDpi xmlns:a14="http://schemas.microsoft.com/office/drawing/2010/main" val="0"/>
              </a:ext>
            </a:extLst>
          </a:blip>
          <a:srcRect r="3193"/>
          <a:stretch/>
        </p:blipFill>
        <p:spPr>
          <a:xfrm>
            <a:off x="6978045" y="1746737"/>
            <a:ext cx="4293693" cy="3815117"/>
          </a:xfrm>
          <a:prstGeom prst="rect">
            <a:avLst/>
          </a:prstGeom>
        </p:spPr>
      </p:pic>
      <p:pic>
        <p:nvPicPr>
          <p:cNvPr id="7" name="Picture 6">
            <a:extLst>
              <a:ext uri="{FF2B5EF4-FFF2-40B4-BE49-F238E27FC236}">
                <a16:creationId xmlns:a16="http://schemas.microsoft.com/office/drawing/2014/main" xmlns="" id="{222EA45D-E464-4AE1-B5EA-B60D02453AAB}"/>
              </a:ext>
            </a:extLst>
          </p:cNvPr>
          <p:cNvPicPr>
            <a:picLocks noChangeAspect="1"/>
          </p:cNvPicPr>
          <p:nvPr/>
        </p:nvPicPr>
        <p:blipFill rotWithShape="1">
          <a:blip r:embed="rId3">
            <a:extLst>
              <a:ext uri="{28A0092B-C50C-407E-A947-70E740481C1C}">
                <a14:useLocalDpi xmlns:a14="http://schemas.microsoft.com/office/drawing/2010/main" val="0"/>
              </a:ext>
            </a:extLst>
          </a:blip>
          <a:srcRect l="5530" r="7884"/>
          <a:stretch/>
        </p:blipFill>
        <p:spPr>
          <a:xfrm>
            <a:off x="2186353" y="1063894"/>
            <a:ext cx="3733801" cy="5805831"/>
          </a:xfrm>
          <a:prstGeom prst="rect">
            <a:avLst/>
          </a:prstGeom>
        </p:spPr>
      </p:pic>
      <p:sp>
        <p:nvSpPr>
          <p:cNvPr id="8" name="Rectangle 7">
            <a:extLst>
              <a:ext uri="{FF2B5EF4-FFF2-40B4-BE49-F238E27FC236}">
                <a16:creationId xmlns:a16="http://schemas.microsoft.com/office/drawing/2014/main" xmlns="" id="{2ACADE50-2301-4053-9447-03A1A652FD13}"/>
              </a:ext>
            </a:extLst>
          </p:cNvPr>
          <p:cNvSpPr/>
          <p:nvPr/>
        </p:nvSpPr>
        <p:spPr>
          <a:xfrm>
            <a:off x="9132277" y="3065585"/>
            <a:ext cx="873370" cy="363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87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49C75-EC01-41C4-B151-D705EF4F07DD}"/>
              </a:ext>
            </a:extLst>
          </p:cNvPr>
          <p:cNvSpPr>
            <a:spLocks noGrp="1"/>
          </p:cNvSpPr>
          <p:nvPr>
            <p:ph type="title"/>
          </p:nvPr>
        </p:nvSpPr>
        <p:spPr>
          <a:xfrm>
            <a:off x="1295400" y="269631"/>
            <a:ext cx="9601200" cy="720969"/>
          </a:xfrm>
        </p:spPr>
        <p:txBody>
          <a:bodyPr>
            <a:normAutofit/>
          </a:bodyPr>
          <a:lstStyle/>
          <a:p>
            <a:pPr algn="ctr"/>
            <a:r>
              <a:rPr lang="en-US" sz="4000" dirty="0"/>
              <a:t>The current admission</a:t>
            </a:r>
          </a:p>
        </p:txBody>
      </p:sp>
      <p:sp>
        <p:nvSpPr>
          <p:cNvPr id="3" name="Content Placeholder 2">
            <a:extLst>
              <a:ext uri="{FF2B5EF4-FFF2-40B4-BE49-F238E27FC236}">
                <a16:creationId xmlns:a16="http://schemas.microsoft.com/office/drawing/2014/main" xmlns="" id="{F1E1ECA2-F51E-480F-BDFF-EF04A0947B2C}"/>
              </a:ext>
            </a:extLst>
          </p:cNvPr>
          <p:cNvSpPr>
            <a:spLocks noGrp="1"/>
          </p:cNvSpPr>
          <p:nvPr>
            <p:ph idx="1"/>
          </p:nvPr>
        </p:nvSpPr>
        <p:spPr>
          <a:xfrm>
            <a:off x="1295400" y="929053"/>
            <a:ext cx="9038492" cy="5565532"/>
          </a:xfrm>
        </p:spPr>
        <p:txBody>
          <a:bodyPr>
            <a:noAutofit/>
          </a:bodyPr>
          <a:lstStyle/>
          <a:p>
            <a:r>
              <a:rPr lang="en-US" sz="2400" dirty="0"/>
              <a:t>The patient was scheduled to go under operation for pituitary microadenoma and was taken to the OR.</a:t>
            </a:r>
          </a:p>
          <a:p>
            <a:r>
              <a:rPr lang="en-US" sz="2400" i="0" dirty="0">
                <a:solidFill>
                  <a:schemeClr val="tx1"/>
                </a:solidFill>
                <a:sym typeface="Wingdings" panose="05000000000000000000" pitchFamily="2" charset="2"/>
              </a:rPr>
              <a:t>In the OR, upon re-assessing the MRI and suspectin</a:t>
            </a:r>
            <a:r>
              <a:rPr lang="en-US" sz="2400" dirty="0">
                <a:solidFill>
                  <a:schemeClr val="tx1"/>
                </a:solidFill>
                <a:sym typeface="Wingdings" panose="05000000000000000000" pitchFamily="2" charset="2"/>
              </a:rPr>
              <a:t>g the presence of an aneurysm the operation was cancelled.</a:t>
            </a:r>
          </a:p>
          <a:p>
            <a:r>
              <a:rPr lang="en-US" sz="2400" i="0" dirty="0">
                <a:solidFill>
                  <a:schemeClr val="tx1"/>
                </a:solidFill>
                <a:sym typeface="Wingdings" panose="05000000000000000000" pitchFamily="2" charset="2"/>
              </a:rPr>
              <a:t>Angiography of the brain was indicated and done. </a:t>
            </a:r>
          </a:p>
          <a:p>
            <a:r>
              <a:rPr lang="en-US" sz="2400" dirty="0">
                <a:solidFill>
                  <a:schemeClr val="tx1"/>
                </a:solidFill>
                <a:sym typeface="Wingdings" panose="05000000000000000000" pitchFamily="2" charset="2"/>
              </a:rPr>
              <a:t>On 1/11/1397  he underwent craniotomy for aneurysm operation.</a:t>
            </a:r>
          </a:p>
          <a:p>
            <a:pPr marL="0" indent="0">
              <a:buNone/>
            </a:pPr>
            <a:endParaRPr lang="en-US" sz="2400" i="0" dirty="0">
              <a:solidFill>
                <a:schemeClr val="tx1"/>
              </a:solidFill>
              <a:sym typeface="Wingdings" panose="05000000000000000000" pitchFamily="2" charset="2"/>
            </a:endParaRPr>
          </a:p>
          <a:p>
            <a:pPr marL="0" indent="0">
              <a:buNone/>
            </a:pPr>
            <a:endParaRPr lang="en-US" sz="2400" i="0" dirty="0">
              <a:solidFill>
                <a:schemeClr val="tx1"/>
              </a:solidFill>
              <a:sym typeface="Wingdings" panose="05000000000000000000" pitchFamily="2" charset="2"/>
            </a:endParaRPr>
          </a:p>
        </p:txBody>
      </p:sp>
    </p:spTree>
    <p:extLst>
      <p:ext uri="{BB962C8B-B14F-4D97-AF65-F5344CB8AC3E}">
        <p14:creationId xmlns:p14="http://schemas.microsoft.com/office/powerpoint/2010/main" val="176366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7438513-E262-4423-9D7D-C361E22DB4F6}"/>
              </a:ext>
            </a:extLst>
          </p:cNvPr>
          <p:cNvSpPr txBox="1">
            <a:spLocks/>
          </p:cNvSpPr>
          <p:nvPr/>
        </p:nvSpPr>
        <p:spPr>
          <a:xfrm>
            <a:off x="1295400" y="323850"/>
            <a:ext cx="9601200" cy="100671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a:t>Post-op</a:t>
            </a:r>
          </a:p>
        </p:txBody>
      </p:sp>
      <p:sp>
        <p:nvSpPr>
          <p:cNvPr id="5" name="Content Placeholder 2">
            <a:extLst>
              <a:ext uri="{FF2B5EF4-FFF2-40B4-BE49-F238E27FC236}">
                <a16:creationId xmlns:a16="http://schemas.microsoft.com/office/drawing/2014/main" xmlns="" id="{F5373CB3-E1ED-4AC8-8684-BB21570EC900}"/>
              </a:ext>
            </a:extLst>
          </p:cNvPr>
          <p:cNvSpPr txBox="1">
            <a:spLocks/>
          </p:cNvSpPr>
          <p:nvPr/>
        </p:nvSpPr>
        <p:spPr>
          <a:xfrm>
            <a:off x="1459523" y="1676398"/>
            <a:ext cx="9601200" cy="4278925"/>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sz="2800" dirty="0"/>
          </a:p>
        </p:txBody>
      </p:sp>
      <p:sp>
        <p:nvSpPr>
          <p:cNvPr id="6" name="Content Placeholder 2">
            <a:extLst>
              <a:ext uri="{FF2B5EF4-FFF2-40B4-BE49-F238E27FC236}">
                <a16:creationId xmlns:a16="http://schemas.microsoft.com/office/drawing/2014/main" xmlns="" id="{6CEC2434-7DF2-4D08-B92D-202775AA5AAF}"/>
              </a:ext>
            </a:extLst>
          </p:cNvPr>
          <p:cNvSpPr>
            <a:spLocks noGrp="1"/>
          </p:cNvSpPr>
          <p:nvPr>
            <p:ph idx="1"/>
          </p:nvPr>
        </p:nvSpPr>
        <p:spPr>
          <a:xfrm>
            <a:off x="1295400" y="929053"/>
            <a:ext cx="9038492" cy="5565532"/>
          </a:xfrm>
        </p:spPr>
        <p:txBody>
          <a:bodyPr>
            <a:noAutofit/>
          </a:bodyPr>
          <a:lstStyle/>
          <a:p>
            <a:r>
              <a:rPr lang="en-US" sz="2400" dirty="0">
                <a:solidFill>
                  <a:schemeClr val="tx1"/>
                </a:solidFill>
                <a:sym typeface="Wingdings" panose="05000000000000000000" pitchFamily="2" charset="2"/>
              </a:rPr>
              <a:t>Treatment with </a:t>
            </a:r>
            <a:r>
              <a:rPr lang="en-US" sz="2400" i="1" dirty="0">
                <a:solidFill>
                  <a:schemeClr val="tx1"/>
                </a:solidFill>
                <a:sym typeface="Wingdings" panose="05000000000000000000" pitchFamily="2" charset="2"/>
              </a:rPr>
              <a:t>hydrocortisone 100mg TDS </a:t>
            </a:r>
            <a:r>
              <a:rPr lang="en-US" sz="2400" dirty="0">
                <a:solidFill>
                  <a:schemeClr val="tx1"/>
                </a:solidFill>
                <a:sym typeface="Wingdings" panose="05000000000000000000" pitchFamily="2" charset="2"/>
              </a:rPr>
              <a:t>was started after surgery.</a:t>
            </a:r>
          </a:p>
          <a:p>
            <a:r>
              <a:rPr lang="en-US" sz="2400" dirty="0">
                <a:solidFill>
                  <a:schemeClr val="tx1"/>
                </a:solidFill>
                <a:sym typeface="Wingdings" panose="05000000000000000000" pitchFamily="2" charset="2"/>
              </a:rPr>
              <a:t>He is currently scheduled to be discharged on </a:t>
            </a:r>
            <a:r>
              <a:rPr lang="en-US" sz="2400" i="1" dirty="0">
                <a:solidFill>
                  <a:schemeClr val="tx1"/>
                </a:solidFill>
                <a:sym typeface="Wingdings" panose="05000000000000000000" pitchFamily="2" charset="2"/>
              </a:rPr>
              <a:t>50mg prednisolone BD</a:t>
            </a:r>
            <a:r>
              <a:rPr lang="en-US" sz="2400" dirty="0">
                <a:solidFill>
                  <a:schemeClr val="tx1"/>
                </a:solidFill>
                <a:sym typeface="Wingdings" panose="05000000000000000000" pitchFamily="2" charset="2"/>
              </a:rPr>
              <a:t>. </a:t>
            </a:r>
          </a:p>
          <a:p>
            <a:pPr marL="0" indent="0">
              <a:buNone/>
            </a:pPr>
            <a:endParaRPr lang="en-US" sz="2400" i="0" dirty="0">
              <a:solidFill>
                <a:schemeClr val="tx1"/>
              </a:solidFill>
              <a:sym typeface="Wingdings" panose="05000000000000000000" pitchFamily="2" charset="2"/>
            </a:endParaRPr>
          </a:p>
          <a:p>
            <a:pPr marL="0" indent="0">
              <a:buNone/>
            </a:pPr>
            <a:endParaRPr lang="en-US" sz="2400" i="0" dirty="0">
              <a:solidFill>
                <a:schemeClr val="tx1"/>
              </a:solidFill>
              <a:sym typeface="Wingdings" panose="05000000000000000000" pitchFamily="2" charset="2"/>
            </a:endParaRPr>
          </a:p>
        </p:txBody>
      </p:sp>
    </p:spTree>
    <p:extLst>
      <p:ext uri="{BB962C8B-B14F-4D97-AF65-F5344CB8AC3E}">
        <p14:creationId xmlns:p14="http://schemas.microsoft.com/office/powerpoint/2010/main" val="420299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009AF58-C5CF-4C89-8CAF-8CC24E06CB60}"/>
              </a:ext>
            </a:extLst>
          </p:cNvPr>
          <p:cNvSpPr>
            <a:spLocks noGrp="1"/>
          </p:cNvSpPr>
          <p:nvPr>
            <p:ph type="title"/>
          </p:nvPr>
        </p:nvSpPr>
        <p:spPr>
          <a:xfrm>
            <a:off x="1295400" y="3057524"/>
            <a:ext cx="9601200" cy="1907199"/>
          </a:xfrm>
        </p:spPr>
        <p:txBody>
          <a:bodyPr>
            <a:noAutofit/>
          </a:bodyPr>
          <a:lstStyle/>
          <a:p>
            <a:pPr algn="ctr"/>
            <a:r>
              <a:rPr lang="en-US" sz="6600" dirty="0"/>
              <a:t>Medical History and Physical Examination</a:t>
            </a:r>
          </a:p>
        </p:txBody>
      </p:sp>
    </p:spTree>
    <p:extLst>
      <p:ext uri="{BB962C8B-B14F-4D97-AF65-F5344CB8AC3E}">
        <p14:creationId xmlns:p14="http://schemas.microsoft.com/office/powerpoint/2010/main" val="36219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53C51-B5E5-4C5F-8A7D-07A8025C3505}"/>
              </a:ext>
            </a:extLst>
          </p:cNvPr>
          <p:cNvSpPr>
            <a:spLocks noGrp="1"/>
          </p:cNvSpPr>
          <p:nvPr>
            <p:ph type="title"/>
          </p:nvPr>
        </p:nvSpPr>
        <p:spPr>
          <a:xfrm>
            <a:off x="838200" y="111369"/>
            <a:ext cx="10515600" cy="808893"/>
          </a:xfrm>
        </p:spPr>
        <p:txBody>
          <a:bodyPr>
            <a:normAutofit/>
          </a:bodyPr>
          <a:lstStyle/>
          <a:p>
            <a:pPr algn="ctr"/>
            <a:r>
              <a:rPr lang="en-US" sz="4000" dirty="0"/>
              <a:t>Chief Complaint and HPI</a:t>
            </a:r>
          </a:p>
        </p:txBody>
      </p:sp>
      <p:sp>
        <p:nvSpPr>
          <p:cNvPr id="3" name="Content Placeholder 2">
            <a:extLst>
              <a:ext uri="{FF2B5EF4-FFF2-40B4-BE49-F238E27FC236}">
                <a16:creationId xmlns:a16="http://schemas.microsoft.com/office/drawing/2014/main" xmlns="" id="{D0F93ACB-3CD3-4CD5-8528-9D1229DAD41C}"/>
              </a:ext>
            </a:extLst>
          </p:cNvPr>
          <p:cNvSpPr>
            <a:spLocks noGrp="1"/>
          </p:cNvSpPr>
          <p:nvPr>
            <p:ph idx="1"/>
          </p:nvPr>
        </p:nvSpPr>
        <p:spPr>
          <a:xfrm>
            <a:off x="838199" y="1060939"/>
            <a:ext cx="10920047" cy="5586046"/>
          </a:xfrm>
        </p:spPr>
        <p:txBody>
          <a:bodyPr>
            <a:normAutofit fontScale="92500" lnSpcReduction="20000"/>
          </a:bodyPr>
          <a:lstStyle/>
          <a:p>
            <a:r>
              <a:rPr lang="en-US" sz="2400" b="1" dirty="0"/>
              <a:t>CC:</a:t>
            </a:r>
            <a:r>
              <a:rPr lang="en-US" sz="2400" dirty="0"/>
              <a:t> “longstanding headache” and “loss of vision in the left eye”</a:t>
            </a:r>
          </a:p>
          <a:p>
            <a:r>
              <a:rPr lang="en-US" sz="2400" b="1" dirty="0"/>
              <a:t>HPI:</a:t>
            </a:r>
            <a:r>
              <a:rPr lang="en-US" sz="2400" dirty="0"/>
              <a:t> Our patient is a 37-year-old man who has been suffering from </a:t>
            </a:r>
            <a:r>
              <a:rPr lang="en-US" dirty="0"/>
              <a:t>severe</a:t>
            </a:r>
            <a:r>
              <a:rPr lang="en-US" sz="2400" dirty="0"/>
              <a:t> headaches started almost 7 years ago and have aggravated significantly over the past two weeks (the usual dose of opioid would not control the pain anymore and has forced the patient to seek medical attention).</a:t>
            </a:r>
          </a:p>
          <a:p>
            <a:pPr lvl="1">
              <a:buFont typeface="Wingdings" panose="05000000000000000000" pitchFamily="2" charset="2"/>
              <a:buChar char="ü"/>
            </a:pPr>
            <a:r>
              <a:rPr lang="en-US" b="1" dirty="0"/>
              <a:t>Location:</a:t>
            </a:r>
            <a:r>
              <a:rPr lang="en-US" dirty="0"/>
              <a:t> </a:t>
            </a:r>
            <a:r>
              <a:rPr lang="en-US" i="0" dirty="0"/>
              <a:t>Frontal.</a:t>
            </a:r>
          </a:p>
          <a:p>
            <a:pPr lvl="1">
              <a:buFont typeface="Wingdings" panose="05000000000000000000" pitchFamily="2" charset="2"/>
              <a:buChar char="ü"/>
            </a:pPr>
            <a:r>
              <a:rPr lang="en-US" b="1" dirty="0"/>
              <a:t>Intensity:</a:t>
            </a:r>
            <a:r>
              <a:rPr lang="en-US" dirty="0"/>
              <a:t> </a:t>
            </a:r>
            <a:r>
              <a:rPr lang="en-US" i="0" dirty="0"/>
              <a:t>The pain is rated as </a:t>
            </a:r>
            <a:r>
              <a:rPr lang="en-US" dirty="0"/>
              <a:t>“severe” (8-9/10).</a:t>
            </a:r>
            <a:r>
              <a:rPr lang="en-US" i="0" dirty="0"/>
              <a:t>His activities had become very limited and he would have to leave work to lie down after a few hours of being active almost everyday.</a:t>
            </a:r>
          </a:p>
          <a:p>
            <a:pPr lvl="1">
              <a:buFont typeface="Wingdings" panose="05000000000000000000" pitchFamily="2" charset="2"/>
              <a:buChar char="ü"/>
            </a:pPr>
            <a:r>
              <a:rPr lang="en-US" b="1" dirty="0"/>
              <a:t>Quality:</a:t>
            </a:r>
            <a:r>
              <a:rPr lang="en-US" dirty="0"/>
              <a:t> </a:t>
            </a:r>
            <a:r>
              <a:rPr lang="en-US" dirty="0"/>
              <a:t>Sharp</a:t>
            </a:r>
            <a:r>
              <a:rPr lang="en-US" i="0" dirty="0"/>
              <a:t>. </a:t>
            </a:r>
          </a:p>
          <a:p>
            <a:pPr lvl="1">
              <a:buFont typeface="Wingdings" panose="05000000000000000000" pitchFamily="2" charset="2"/>
              <a:buChar char="ü"/>
            </a:pPr>
            <a:r>
              <a:rPr lang="en-US" b="1" dirty="0"/>
              <a:t>Onset:</a:t>
            </a:r>
            <a:r>
              <a:rPr lang="en-US" dirty="0"/>
              <a:t> </a:t>
            </a:r>
            <a:r>
              <a:rPr lang="en-US" i="0" dirty="0"/>
              <a:t>Started 7 years ago and has aggravated over the past two weeks.</a:t>
            </a:r>
          </a:p>
          <a:p>
            <a:pPr lvl="1">
              <a:buFont typeface="Wingdings" panose="05000000000000000000" pitchFamily="2" charset="2"/>
              <a:buChar char="ü"/>
            </a:pPr>
            <a:r>
              <a:rPr lang="en-US" b="1" dirty="0"/>
              <a:t>Precipitating factor: </a:t>
            </a:r>
            <a:r>
              <a:rPr lang="en-US" i="0" dirty="0"/>
              <a:t>None elicited.</a:t>
            </a:r>
          </a:p>
          <a:p>
            <a:pPr lvl="1">
              <a:buFont typeface="Wingdings" panose="05000000000000000000" pitchFamily="2" charset="2"/>
              <a:buChar char="ü"/>
            </a:pPr>
            <a:r>
              <a:rPr lang="en-US" b="1" dirty="0"/>
              <a:t>Progression:</a:t>
            </a:r>
            <a:r>
              <a:rPr lang="en-US" dirty="0"/>
              <a:t> </a:t>
            </a:r>
            <a:r>
              <a:rPr lang="en-US" i="0" dirty="0"/>
              <a:t>Has been stably severe since it started</a:t>
            </a:r>
            <a:r>
              <a:rPr lang="en-US" i="0" dirty="0" smtClean="0"/>
              <a:t>.</a:t>
            </a:r>
          </a:p>
          <a:p>
            <a:pPr lvl="1">
              <a:buFont typeface="Wingdings" panose="05000000000000000000" pitchFamily="2" charset="2"/>
              <a:buChar char="ü"/>
            </a:pPr>
            <a:r>
              <a:rPr lang="en-US" b="1" dirty="0" smtClean="0"/>
              <a:t>Radiation: </a:t>
            </a:r>
            <a:r>
              <a:rPr lang="en-US" dirty="0"/>
              <a:t>None</a:t>
            </a:r>
          </a:p>
          <a:p>
            <a:pPr lvl="1">
              <a:buFont typeface="Wingdings" panose="05000000000000000000" pitchFamily="2" charset="2"/>
              <a:buChar char="ü"/>
            </a:pPr>
            <a:r>
              <a:rPr lang="en-US" b="1" dirty="0" smtClean="0"/>
              <a:t>Alleviating </a:t>
            </a:r>
            <a:r>
              <a:rPr lang="en-US" b="1" dirty="0"/>
              <a:t>factors:</a:t>
            </a:r>
            <a:r>
              <a:rPr lang="en-US" b="1" i="0" dirty="0"/>
              <a:t> </a:t>
            </a:r>
            <a:r>
              <a:rPr lang="en-US" i="0" dirty="0"/>
              <a:t>Initially Ibuprofen; more recently methadone. </a:t>
            </a:r>
          </a:p>
          <a:p>
            <a:pPr lvl="1">
              <a:buFont typeface="Wingdings" panose="05000000000000000000" pitchFamily="2" charset="2"/>
              <a:buChar char="ü"/>
            </a:pPr>
            <a:r>
              <a:rPr lang="en-US" b="1" dirty="0"/>
              <a:t>Aggravating factors: </a:t>
            </a:r>
            <a:r>
              <a:rPr lang="en-US" dirty="0"/>
              <a:t>No specific factors identified</a:t>
            </a:r>
            <a:r>
              <a:rPr lang="en-US" i="0" dirty="0"/>
              <a:t>.</a:t>
            </a:r>
          </a:p>
          <a:p>
            <a:pPr lvl="1">
              <a:buFont typeface="Wingdings" panose="05000000000000000000" pitchFamily="2" charset="2"/>
              <a:buChar char="ü"/>
            </a:pPr>
            <a:r>
              <a:rPr lang="en-US" b="1" dirty="0"/>
              <a:t>Associated symptoms: </a:t>
            </a:r>
            <a:r>
              <a:rPr lang="en-US" i="0" dirty="0">
                <a:solidFill>
                  <a:srgbClr val="0070C0"/>
                </a:solidFill>
              </a:rPr>
              <a:t>No nausea/vomiting. No weight changes</a:t>
            </a:r>
            <a:r>
              <a:rPr lang="en-US" i="0" dirty="0">
                <a:solidFill>
                  <a:schemeClr val="tx1"/>
                </a:solidFill>
              </a:rPr>
              <a:t>. High BP (since 5 years ago). Blurred vision (3 years). Pain in the eyes (3 months/mostly in the left </a:t>
            </a:r>
            <a:r>
              <a:rPr lang="en-US" i="0">
                <a:solidFill>
                  <a:schemeClr val="tx1"/>
                </a:solidFill>
              </a:rPr>
              <a:t>eye</a:t>
            </a:r>
            <a:r>
              <a:rPr lang="en-US" i="0" smtClean="0">
                <a:solidFill>
                  <a:schemeClr val="tx1"/>
                </a:solidFill>
              </a:rPr>
              <a:t>). </a:t>
            </a:r>
            <a:r>
              <a:rPr lang="en-US" i="0" dirty="0">
                <a:solidFill>
                  <a:schemeClr val="tx1"/>
                </a:solidFill>
              </a:rPr>
              <a:t>Gradual loss of vision (first left eye and then the right eye). </a:t>
            </a:r>
          </a:p>
        </p:txBody>
      </p:sp>
    </p:spTree>
    <p:extLst>
      <p:ext uri="{BB962C8B-B14F-4D97-AF65-F5344CB8AC3E}">
        <p14:creationId xmlns:p14="http://schemas.microsoft.com/office/powerpoint/2010/main" val="240353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49C75-EC01-41C4-B151-D705EF4F07DD}"/>
              </a:ext>
            </a:extLst>
          </p:cNvPr>
          <p:cNvSpPr>
            <a:spLocks noGrp="1"/>
          </p:cNvSpPr>
          <p:nvPr>
            <p:ph type="title"/>
          </p:nvPr>
        </p:nvSpPr>
        <p:spPr>
          <a:xfrm>
            <a:off x="1295400" y="269631"/>
            <a:ext cx="9601200" cy="720969"/>
          </a:xfrm>
        </p:spPr>
        <p:txBody>
          <a:bodyPr>
            <a:normAutofit/>
          </a:bodyPr>
          <a:lstStyle/>
          <a:p>
            <a:pPr algn="ctr"/>
            <a:r>
              <a:rPr lang="en-US" sz="4000" dirty="0"/>
              <a:t>HPI (Course of the illness)</a:t>
            </a:r>
          </a:p>
        </p:txBody>
      </p:sp>
      <p:sp>
        <p:nvSpPr>
          <p:cNvPr id="3" name="Content Placeholder 2">
            <a:extLst>
              <a:ext uri="{FF2B5EF4-FFF2-40B4-BE49-F238E27FC236}">
                <a16:creationId xmlns:a16="http://schemas.microsoft.com/office/drawing/2014/main" xmlns="" id="{F1E1ECA2-F51E-480F-BDFF-EF04A0947B2C}"/>
              </a:ext>
            </a:extLst>
          </p:cNvPr>
          <p:cNvSpPr>
            <a:spLocks noGrp="1"/>
          </p:cNvSpPr>
          <p:nvPr>
            <p:ph idx="1"/>
          </p:nvPr>
        </p:nvSpPr>
        <p:spPr>
          <a:xfrm>
            <a:off x="1295400" y="929053"/>
            <a:ext cx="9038492" cy="5565532"/>
          </a:xfrm>
        </p:spPr>
        <p:txBody>
          <a:bodyPr>
            <a:noAutofit/>
          </a:bodyPr>
          <a:lstStyle/>
          <a:p>
            <a:r>
              <a:rPr lang="en-US" sz="2100" dirty="0"/>
              <a:t>First sought medical attention due to severe frontal headache. </a:t>
            </a:r>
          </a:p>
          <a:p>
            <a:pPr lvl="1"/>
            <a:r>
              <a:rPr lang="en-US" dirty="0"/>
              <a:t>MRI was done </a:t>
            </a:r>
            <a:r>
              <a:rPr lang="en-US" dirty="0">
                <a:sym typeface="Wingdings" panose="05000000000000000000" pitchFamily="2" charset="2"/>
              </a:rPr>
              <a:t> No abnormal findings. </a:t>
            </a:r>
          </a:p>
          <a:p>
            <a:pPr lvl="1"/>
            <a:r>
              <a:rPr lang="en-US" dirty="0">
                <a:sym typeface="Wingdings" panose="05000000000000000000" pitchFamily="2" charset="2"/>
              </a:rPr>
              <a:t>Started taking pain medications (Ibuprofen  up to 20 tablets/day)</a:t>
            </a:r>
            <a:r>
              <a:rPr lang="en-US" dirty="0"/>
              <a:t> </a:t>
            </a:r>
          </a:p>
          <a:p>
            <a:r>
              <a:rPr lang="en-US" sz="2100" dirty="0">
                <a:solidFill>
                  <a:schemeClr val="tx1"/>
                </a:solidFill>
                <a:sym typeface="Wingdings" panose="05000000000000000000" pitchFamily="2" charset="2"/>
              </a:rPr>
              <a:t>+ High BP  no documentations available.</a:t>
            </a:r>
          </a:p>
          <a:p>
            <a:pPr lvl="1"/>
            <a:r>
              <a:rPr lang="en-US" dirty="0">
                <a:solidFill>
                  <a:schemeClr val="tx1"/>
                </a:solidFill>
                <a:sym typeface="Wingdings" panose="05000000000000000000" pitchFamily="2" charset="2"/>
              </a:rPr>
              <a:t>A few ER admissions (SBP=230), but</a:t>
            </a:r>
          </a:p>
          <a:p>
            <a:pPr lvl="1"/>
            <a:r>
              <a:rPr lang="en-US" dirty="0">
                <a:solidFill>
                  <a:schemeClr val="tx1"/>
                </a:solidFill>
                <a:sym typeface="Wingdings" panose="05000000000000000000" pitchFamily="2" charset="2"/>
              </a:rPr>
              <a:t>no regular medical visits and medications.</a:t>
            </a:r>
          </a:p>
          <a:p>
            <a:pPr lvl="1"/>
            <a:r>
              <a:rPr lang="en-US" dirty="0">
                <a:solidFill>
                  <a:schemeClr val="tx1"/>
                </a:solidFill>
                <a:sym typeface="Wingdings" panose="05000000000000000000" pitchFamily="2" charset="2"/>
              </a:rPr>
              <a:t>1 year ago started regular use of HTN medications (Losartan, 50mg, BD)</a:t>
            </a:r>
          </a:p>
          <a:p>
            <a:r>
              <a:rPr lang="en-US" sz="2100" dirty="0">
                <a:solidFill>
                  <a:schemeClr val="tx1"/>
                </a:solidFill>
                <a:sym typeface="Wingdings" panose="05000000000000000000" pitchFamily="2" charset="2"/>
              </a:rPr>
              <a:t>+ Blurred vision (more in the left eye) According to patient’s wife:</a:t>
            </a:r>
          </a:p>
          <a:p>
            <a:pPr lvl="1"/>
            <a:r>
              <a:rPr lang="en-US" dirty="0">
                <a:solidFill>
                  <a:schemeClr val="tx1"/>
                </a:solidFill>
                <a:sym typeface="Wingdings" panose="05000000000000000000" pitchFamily="2" charset="2"/>
              </a:rPr>
              <a:t>Ophthalmology/Optometry  both eyes 2/10 (Neurology consult recommended but not done)</a:t>
            </a:r>
          </a:p>
          <a:p>
            <a:r>
              <a:rPr lang="en-US" sz="2100" dirty="0">
                <a:solidFill>
                  <a:schemeClr val="tx1"/>
                </a:solidFill>
                <a:sym typeface="Wingdings" panose="05000000000000000000" pitchFamily="2" charset="2"/>
              </a:rPr>
              <a:t>+ Decreased libido  decreased frequency of intercourse (total loss of libido over the past two months).</a:t>
            </a:r>
          </a:p>
          <a:p>
            <a:r>
              <a:rPr lang="en-US" sz="2100" i="0" dirty="0">
                <a:solidFill>
                  <a:schemeClr val="tx1"/>
                </a:solidFill>
                <a:sym typeface="Wingdings" panose="05000000000000000000" pitchFamily="2" charset="2"/>
              </a:rPr>
              <a:t>+ Left eye pain and diplopia + gradual loss of lateral vision in the left eye. </a:t>
            </a:r>
            <a:endParaRPr lang="en-US" sz="2100" dirty="0">
              <a:solidFill>
                <a:schemeClr val="tx1"/>
              </a:solidFill>
              <a:sym typeface="Wingdings" panose="05000000000000000000" pitchFamily="2" charset="2"/>
            </a:endParaRPr>
          </a:p>
          <a:p>
            <a:r>
              <a:rPr lang="en-US" sz="2100" i="0" dirty="0">
                <a:solidFill>
                  <a:schemeClr val="tx1"/>
                </a:solidFill>
                <a:sym typeface="Wingdings" panose="05000000000000000000" pitchFamily="2" charset="2"/>
              </a:rPr>
              <a:t>+ Loss of lateral vision in the right eye current admission</a:t>
            </a:r>
          </a:p>
          <a:p>
            <a:pPr marL="0" indent="0">
              <a:buNone/>
            </a:pPr>
            <a:endParaRPr lang="en-US" sz="2400" i="0" dirty="0">
              <a:solidFill>
                <a:schemeClr val="tx1"/>
              </a:solidFill>
              <a:sym typeface="Wingdings" panose="05000000000000000000" pitchFamily="2" charset="2"/>
            </a:endParaRPr>
          </a:p>
        </p:txBody>
      </p:sp>
      <p:sp>
        <p:nvSpPr>
          <p:cNvPr id="4" name="TextBox 3">
            <a:extLst>
              <a:ext uri="{FF2B5EF4-FFF2-40B4-BE49-F238E27FC236}">
                <a16:creationId xmlns:a16="http://schemas.microsoft.com/office/drawing/2014/main" xmlns="" id="{B13E9F6F-01F1-4A31-B920-34FB298A06C7}"/>
              </a:ext>
            </a:extLst>
          </p:cNvPr>
          <p:cNvSpPr txBox="1"/>
          <p:nvPr/>
        </p:nvSpPr>
        <p:spPr>
          <a:xfrm>
            <a:off x="10955216" y="873368"/>
            <a:ext cx="721223" cy="369332"/>
          </a:xfrm>
          <a:prstGeom prst="rect">
            <a:avLst/>
          </a:prstGeom>
          <a:noFill/>
        </p:spPr>
        <p:txBody>
          <a:bodyPr wrap="none" rtlCol="0">
            <a:spAutoFit/>
          </a:bodyPr>
          <a:lstStyle/>
          <a:p>
            <a:r>
              <a:rPr lang="en-US" dirty="0"/>
              <a:t>1390</a:t>
            </a:r>
          </a:p>
        </p:txBody>
      </p:sp>
      <p:sp>
        <p:nvSpPr>
          <p:cNvPr id="5" name="TextBox 4">
            <a:extLst>
              <a:ext uri="{FF2B5EF4-FFF2-40B4-BE49-F238E27FC236}">
                <a16:creationId xmlns:a16="http://schemas.microsoft.com/office/drawing/2014/main" xmlns="" id="{3871FF70-50AB-4D1F-B7B3-14D6C592F33A}"/>
              </a:ext>
            </a:extLst>
          </p:cNvPr>
          <p:cNvSpPr txBox="1"/>
          <p:nvPr/>
        </p:nvSpPr>
        <p:spPr>
          <a:xfrm>
            <a:off x="10947168" y="2100565"/>
            <a:ext cx="721223" cy="369332"/>
          </a:xfrm>
          <a:prstGeom prst="rect">
            <a:avLst/>
          </a:prstGeom>
          <a:noFill/>
        </p:spPr>
        <p:txBody>
          <a:bodyPr wrap="none" rtlCol="0">
            <a:spAutoFit/>
          </a:bodyPr>
          <a:lstStyle/>
          <a:p>
            <a:r>
              <a:rPr lang="en-US" dirty="0"/>
              <a:t>1392</a:t>
            </a:r>
          </a:p>
        </p:txBody>
      </p:sp>
      <p:sp>
        <p:nvSpPr>
          <p:cNvPr id="6" name="TextBox 5">
            <a:extLst>
              <a:ext uri="{FF2B5EF4-FFF2-40B4-BE49-F238E27FC236}">
                <a16:creationId xmlns:a16="http://schemas.microsoft.com/office/drawing/2014/main" xmlns="" id="{8AD6FB14-BC8D-49D2-B62C-D93F3E924DE5}"/>
              </a:ext>
            </a:extLst>
          </p:cNvPr>
          <p:cNvSpPr txBox="1"/>
          <p:nvPr/>
        </p:nvSpPr>
        <p:spPr>
          <a:xfrm>
            <a:off x="10935838" y="4867564"/>
            <a:ext cx="1081322" cy="369332"/>
          </a:xfrm>
          <a:prstGeom prst="rect">
            <a:avLst/>
          </a:prstGeom>
          <a:noFill/>
        </p:spPr>
        <p:txBody>
          <a:bodyPr wrap="none" rtlCol="0">
            <a:spAutoFit/>
          </a:bodyPr>
          <a:lstStyle/>
          <a:p>
            <a:r>
              <a:rPr lang="en-US" dirty="0"/>
              <a:t>06/1397</a:t>
            </a:r>
          </a:p>
        </p:txBody>
      </p:sp>
      <p:sp>
        <p:nvSpPr>
          <p:cNvPr id="17" name="Arrow: Down 16">
            <a:extLst>
              <a:ext uri="{FF2B5EF4-FFF2-40B4-BE49-F238E27FC236}">
                <a16:creationId xmlns:a16="http://schemas.microsoft.com/office/drawing/2014/main" xmlns="" id="{490E5EAC-8AB5-4737-A98F-7AC212796A57}"/>
              </a:ext>
            </a:extLst>
          </p:cNvPr>
          <p:cNvSpPr/>
          <p:nvPr/>
        </p:nvSpPr>
        <p:spPr>
          <a:xfrm>
            <a:off x="10720754" y="1119554"/>
            <a:ext cx="289623" cy="122989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xmlns="" id="{55644AB9-5B15-4C9A-912D-8F770DD6BE2C}"/>
              </a:ext>
            </a:extLst>
          </p:cNvPr>
          <p:cNvSpPr/>
          <p:nvPr/>
        </p:nvSpPr>
        <p:spPr>
          <a:xfrm>
            <a:off x="10710782" y="2745975"/>
            <a:ext cx="304800" cy="2579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xmlns="" id="{FB4EB952-E6EB-4F79-AE6B-043ED3D454DB}"/>
              </a:ext>
            </a:extLst>
          </p:cNvPr>
          <p:cNvSpPr/>
          <p:nvPr/>
        </p:nvSpPr>
        <p:spPr>
          <a:xfrm>
            <a:off x="10717692" y="3080785"/>
            <a:ext cx="304800" cy="2579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xmlns="" id="{F887D436-CFC7-48EF-A39E-6C8BA7F23D3E}"/>
              </a:ext>
            </a:extLst>
          </p:cNvPr>
          <p:cNvSpPr/>
          <p:nvPr/>
        </p:nvSpPr>
        <p:spPr>
          <a:xfrm>
            <a:off x="10717692" y="3420073"/>
            <a:ext cx="304800" cy="2579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xmlns="" id="{0F930EC5-B6FD-47AE-A176-39B42D94636F}"/>
              </a:ext>
            </a:extLst>
          </p:cNvPr>
          <p:cNvSpPr/>
          <p:nvPr/>
        </p:nvSpPr>
        <p:spPr>
          <a:xfrm>
            <a:off x="10729413" y="3804549"/>
            <a:ext cx="304799" cy="110871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xmlns="" id="{AE5D3B98-D457-451B-BAF0-902EBCAD3A7D}"/>
              </a:ext>
            </a:extLst>
          </p:cNvPr>
          <p:cNvSpPr/>
          <p:nvPr/>
        </p:nvSpPr>
        <p:spPr>
          <a:xfrm>
            <a:off x="10735276" y="4975423"/>
            <a:ext cx="281356" cy="101781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8CCA4F89-C1FF-483D-B99C-0E31A0F579F7}"/>
              </a:ext>
            </a:extLst>
          </p:cNvPr>
          <p:cNvSpPr txBox="1"/>
          <p:nvPr/>
        </p:nvSpPr>
        <p:spPr>
          <a:xfrm>
            <a:off x="11010377" y="3804550"/>
            <a:ext cx="720069" cy="369332"/>
          </a:xfrm>
          <a:prstGeom prst="rect">
            <a:avLst/>
          </a:prstGeom>
          <a:noFill/>
        </p:spPr>
        <p:txBody>
          <a:bodyPr wrap="none" rtlCol="0">
            <a:spAutoFit/>
          </a:bodyPr>
          <a:lstStyle/>
          <a:p>
            <a:r>
              <a:rPr lang="en-US" dirty="0"/>
              <a:t>1394</a:t>
            </a:r>
          </a:p>
        </p:txBody>
      </p:sp>
      <p:sp>
        <p:nvSpPr>
          <p:cNvPr id="15" name="TextBox 14">
            <a:extLst>
              <a:ext uri="{FF2B5EF4-FFF2-40B4-BE49-F238E27FC236}">
                <a16:creationId xmlns:a16="http://schemas.microsoft.com/office/drawing/2014/main" xmlns="" id="{79489180-7864-4186-9352-BCE0FB65227F}"/>
              </a:ext>
            </a:extLst>
          </p:cNvPr>
          <p:cNvSpPr txBox="1"/>
          <p:nvPr/>
        </p:nvSpPr>
        <p:spPr>
          <a:xfrm>
            <a:off x="10955216" y="5677761"/>
            <a:ext cx="1081322" cy="369332"/>
          </a:xfrm>
          <a:prstGeom prst="rect">
            <a:avLst/>
          </a:prstGeom>
          <a:noFill/>
        </p:spPr>
        <p:txBody>
          <a:bodyPr wrap="none" rtlCol="0">
            <a:spAutoFit/>
          </a:bodyPr>
          <a:lstStyle/>
          <a:p>
            <a:r>
              <a:rPr lang="en-US" dirty="0"/>
              <a:t>08/1397</a:t>
            </a:r>
          </a:p>
        </p:txBody>
      </p:sp>
      <p:sp>
        <p:nvSpPr>
          <p:cNvPr id="16" name="Arrow: Down 15">
            <a:extLst>
              <a:ext uri="{FF2B5EF4-FFF2-40B4-BE49-F238E27FC236}">
                <a16:creationId xmlns:a16="http://schemas.microsoft.com/office/drawing/2014/main" xmlns="" id="{78F06BCF-753E-4A22-963F-B18CE3849074}"/>
              </a:ext>
            </a:extLst>
          </p:cNvPr>
          <p:cNvSpPr/>
          <p:nvPr/>
        </p:nvSpPr>
        <p:spPr>
          <a:xfrm>
            <a:off x="10717692" y="6065539"/>
            <a:ext cx="304800" cy="2579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9D6499F6-7545-4BFC-BAB1-AE76C4ADB92E}"/>
              </a:ext>
            </a:extLst>
          </p:cNvPr>
          <p:cNvSpPr txBox="1"/>
          <p:nvPr/>
        </p:nvSpPr>
        <p:spPr>
          <a:xfrm>
            <a:off x="10966043" y="6088575"/>
            <a:ext cx="1073884" cy="369332"/>
          </a:xfrm>
          <a:prstGeom prst="rect">
            <a:avLst/>
          </a:prstGeom>
          <a:noFill/>
        </p:spPr>
        <p:txBody>
          <a:bodyPr wrap="none" rtlCol="0">
            <a:spAutoFit/>
          </a:bodyPr>
          <a:lstStyle/>
          <a:p>
            <a:r>
              <a:rPr lang="en-US" dirty="0"/>
              <a:t>10/1397</a:t>
            </a:r>
          </a:p>
        </p:txBody>
      </p:sp>
      <p:sp>
        <p:nvSpPr>
          <p:cNvPr id="25" name="Arrow: Down 24">
            <a:extLst>
              <a:ext uri="{FF2B5EF4-FFF2-40B4-BE49-F238E27FC236}">
                <a16:creationId xmlns:a16="http://schemas.microsoft.com/office/drawing/2014/main" xmlns="" id="{62D756A7-A9DF-4DBA-AFA3-13B9EBD995B7}"/>
              </a:ext>
            </a:extLst>
          </p:cNvPr>
          <p:cNvSpPr/>
          <p:nvPr/>
        </p:nvSpPr>
        <p:spPr>
          <a:xfrm>
            <a:off x="10705577" y="2409613"/>
            <a:ext cx="304800" cy="2579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5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6A0DFE-4246-4C5F-8FF4-3F0AD128C3D1}"/>
              </a:ext>
            </a:extLst>
          </p:cNvPr>
          <p:cNvSpPr>
            <a:spLocks noGrp="1"/>
          </p:cNvSpPr>
          <p:nvPr>
            <p:ph idx="1"/>
          </p:nvPr>
        </p:nvSpPr>
        <p:spPr>
          <a:xfrm>
            <a:off x="1436077" y="1125415"/>
            <a:ext cx="9601200" cy="5310553"/>
          </a:xfrm>
        </p:spPr>
        <p:txBody>
          <a:bodyPr>
            <a:normAutofit fontScale="92500" lnSpcReduction="10000"/>
          </a:bodyPr>
          <a:lstStyle/>
          <a:p>
            <a:r>
              <a:rPr lang="en-US" dirty="0"/>
              <a:t>Past Medical/Surgical Hx:</a:t>
            </a:r>
          </a:p>
          <a:p>
            <a:pPr lvl="1"/>
            <a:r>
              <a:rPr lang="en-US" dirty="0"/>
              <a:t>HTN</a:t>
            </a:r>
          </a:p>
          <a:p>
            <a:pPr lvl="1"/>
            <a:r>
              <a:rPr lang="en-US" dirty="0"/>
              <a:t>Hx of head trauma </a:t>
            </a:r>
            <a:r>
              <a:rPr lang="en-US" dirty="0">
                <a:highlight>
                  <a:srgbClr val="FFFF00"/>
                </a:highlight>
              </a:rPr>
              <a:t>(?)</a:t>
            </a:r>
          </a:p>
          <a:p>
            <a:r>
              <a:rPr lang="en-US" dirty="0"/>
              <a:t>Family Hx: HTN in mother; no family Hx of aneurysms or hemorrhagic CVA</a:t>
            </a:r>
          </a:p>
          <a:p>
            <a:r>
              <a:rPr lang="en-US" dirty="0"/>
              <a:t>Drug Hx:</a:t>
            </a:r>
          </a:p>
          <a:p>
            <a:pPr lvl="1"/>
            <a:r>
              <a:rPr lang="en-US" dirty="0"/>
              <a:t>Losartan (50mg, BD)</a:t>
            </a:r>
          </a:p>
          <a:p>
            <a:pPr lvl="1"/>
            <a:r>
              <a:rPr lang="en-US" dirty="0"/>
              <a:t>Methadone (20mg, Daily)</a:t>
            </a:r>
          </a:p>
          <a:p>
            <a:pPr lvl="1"/>
            <a:r>
              <a:rPr lang="en-US" dirty="0"/>
              <a:t>Atorvastatin (40mg, Daily)</a:t>
            </a:r>
          </a:p>
          <a:p>
            <a:pPr lvl="1"/>
            <a:r>
              <a:rPr lang="en-US" dirty="0"/>
              <a:t>Ibuprofen (20 tablets everyday)</a:t>
            </a:r>
          </a:p>
          <a:p>
            <a:r>
              <a:rPr lang="en-US" dirty="0"/>
              <a:t>Social Hx:</a:t>
            </a:r>
          </a:p>
          <a:p>
            <a:pPr lvl="1"/>
            <a:r>
              <a:rPr lang="en-US" dirty="0"/>
              <a:t>Middle class family. Married with one 14-year-old son. </a:t>
            </a:r>
          </a:p>
          <a:p>
            <a:pPr lvl="1"/>
            <a:r>
              <a:rPr lang="en-US" dirty="0"/>
              <a:t>Education</a:t>
            </a:r>
            <a:r>
              <a:rPr lang="en-US" dirty="0"/>
              <a:t> </a:t>
            </a:r>
            <a:r>
              <a:rPr lang="en-US" dirty="0" smtClean="0">
                <a:sym typeface="Wingdings" panose="05000000000000000000" pitchFamily="2" charset="2"/>
              </a:rPr>
              <a:t></a:t>
            </a:r>
            <a:r>
              <a:rPr lang="fa-IR" dirty="0" smtClean="0">
                <a:sym typeface="Wingdings" panose="05000000000000000000" pitchFamily="2" charset="2"/>
              </a:rPr>
              <a:t> </a:t>
            </a:r>
            <a:r>
              <a:rPr lang="en-US" dirty="0" smtClean="0">
                <a:sym typeface="Wingdings" panose="05000000000000000000" pitchFamily="2" charset="2"/>
              </a:rPr>
              <a:t>High-school diploma</a:t>
            </a:r>
            <a:endParaRPr lang="en-US" dirty="0">
              <a:sym typeface="Wingdings" panose="05000000000000000000" pitchFamily="2" charset="2"/>
            </a:endParaRPr>
          </a:p>
          <a:p>
            <a:pPr lvl="1"/>
            <a:r>
              <a:rPr lang="en-US" dirty="0">
                <a:sym typeface="Wingdings" panose="05000000000000000000" pitchFamily="2" charset="2"/>
              </a:rPr>
              <a:t>Occupation  chef</a:t>
            </a:r>
          </a:p>
          <a:p>
            <a:pPr lvl="1"/>
            <a:r>
              <a:rPr lang="en-US" dirty="0">
                <a:sym typeface="Wingdings" panose="05000000000000000000" pitchFamily="2" charset="2"/>
              </a:rPr>
              <a:t>Smoker (30 pack-year)</a:t>
            </a:r>
          </a:p>
          <a:p>
            <a:pPr lvl="1"/>
            <a:r>
              <a:rPr lang="en-US" dirty="0">
                <a:sym typeface="Wingdings" panose="05000000000000000000" pitchFamily="2" charset="2"/>
              </a:rPr>
              <a:t>Opium abuse for 15 years (until 7 years ago). Also  sniffed heroin</a:t>
            </a:r>
            <a:endParaRPr lang="en-US" dirty="0"/>
          </a:p>
          <a:p>
            <a:endParaRPr lang="en-US" dirty="0"/>
          </a:p>
        </p:txBody>
      </p:sp>
      <p:sp>
        <p:nvSpPr>
          <p:cNvPr id="4" name="Title 1">
            <a:extLst>
              <a:ext uri="{FF2B5EF4-FFF2-40B4-BE49-F238E27FC236}">
                <a16:creationId xmlns:a16="http://schemas.microsoft.com/office/drawing/2014/main" xmlns="" id="{7B460261-8112-427B-A2F3-0D0C53303A3D}"/>
              </a:ext>
            </a:extLst>
          </p:cNvPr>
          <p:cNvSpPr>
            <a:spLocks noGrp="1"/>
          </p:cNvSpPr>
          <p:nvPr>
            <p:ph type="title"/>
          </p:nvPr>
        </p:nvSpPr>
        <p:spPr>
          <a:xfrm>
            <a:off x="1295400" y="269631"/>
            <a:ext cx="9601200" cy="720969"/>
          </a:xfrm>
        </p:spPr>
        <p:txBody>
          <a:bodyPr>
            <a:normAutofit/>
          </a:bodyPr>
          <a:lstStyle/>
          <a:p>
            <a:pPr algn="ctr"/>
            <a:r>
              <a:rPr lang="en-US" sz="4000" dirty="0"/>
              <a:t>Past Medical, Family, Drug, and Social Hx</a:t>
            </a:r>
          </a:p>
        </p:txBody>
      </p:sp>
    </p:spTree>
    <p:extLst>
      <p:ext uri="{BB962C8B-B14F-4D97-AF65-F5344CB8AC3E}">
        <p14:creationId xmlns:p14="http://schemas.microsoft.com/office/powerpoint/2010/main" val="20165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Review of Systems</a:t>
            </a:r>
          </a:p>
        </p:txBody>
      </p:sp>
      <p:sp>
        <p:nvSpPr>
          <p:cNvPr id="3" name="Content Placeholder 2">
            <a:extLst>
              <a:ext uri="{FF2B5EF4-FFF2-40B4-BE49-F238E27FC236}">
                <a16:creationId xmlns:a16="http://schemas.microsoft.com/office/drawing/2014/main" xmlns="" id="{3BF77A24-F8EF-467D-9BED-534E9316717D}"/>
              </a:ext>
            </a:extLst>
          </p:cNvPr>
          <p:cNvSpPr>
            <a:spLocks noGrp="1"/>
          </p:cNvSpPr>
          <p:nvPr>
            <p:ph idx="1"/>
          </p:nvPr>
        </p:nvSpPr>
        <p:spPr>
          <a:xfrm>
            <a:off x="1371600" y="990599"/>
            <a:ext cx="9601200" cy="5574323"/>
          </a:xfrm>
        </p:spPr>
        <p:txBody>
          <a:bodyPr>
            <a:normAutofit lnSpcReduction="10000"/>
          </a:bodyPr>
          <a:lstStyle/>
          <a:p>
            <a:r>
              <a:rPr lang="en-US" sz="2200" b="1" dirty="0"/>
              <a:t>Constitutional symptoms: </a:t>
            </a:r>
            <a:r>
              <a:rPr lang="en-US" sz="2200" dirty="0">
                <a:solidFill>
                  <a:srgbClr val="0070C0"/>
                </a:solidFill>
              </a:rPr>
              <a:t>Negative</a:t>
            </a:r>
            <a:r>
              <a:rPr lang="en-US" sz="2200" dirty="0"/>
              <a:t> (Lack of energy, unexplained weight gain or weight loss, loss of appetite, fever, night sweats, pain in jaws when eating, scalp tenderness, prior diagnosis of cancer).</a:t>
            </a:r>
          </a:p>
          <a:p>
            <a:r>
              <a:rPr lang="en-US" sz="2200" b="1" dirty="0"/>
              <a:t>Ears, nose, mouth, throat: </a:t>
            </a:r>
            <a:r>
              <a:rPr lang="en-US" sz="2200" dirty="0">
                <a:solidFill>
                  <a:srgbClr val="0070C0"/>
                </a:solidFill>
              </a:rPr>
              <a:t>Negative</a:t>
            </a:r>
            <a:r>
              <a:rPr lang="en-US" sz="2200" dirty="0"/>
              <a:t> (Difficulty with hearing, sinus problems, runny nose, post-nasal drip, ringing in ears, mouth sores, loose teeth, ear pain, nosebleeds, sore throat, facial pain or numbness). </a:t>
            </a:r>
          </a:p>
          <a:p>
            <a:r>
              <a:rPr lang="en-US" sz="2200" b="1" dirty="0"/>
              <a:t>Cardiovascular:</a:t>
            </a:r>
            <a:r>
              <a:rPr lang="en-US" sz="2200" dirty="0"/>
              <a:t> </a:t>
            </a:r>
            <a:r>
              <a:rPr lang="en-US" sz="2200" dirty="0">
                <a:solidFill>
                  <a:srgbClr val="0070C0"/>
                </a:solidFill>
              </a:rPr>
              <a:t>Negative</a:t>
            </a:r>
            <a:r>
              <a:rPr lang="en-US" sz="2200" dirty="0"/>
              <a:t> (Irregular heartbeat, racing heart, chest pains, swelling of feet or legs, pain in legs with walking).</a:t>
            </a:r>
          </a:p>
          <a:p>
            <a:r>
              <a:rPr lang="en-US" sz="2200" b="1" dirty="0"/>
              <a:t>Respiratory:</a:t>
            </a:r>
            <a:r>
              <a:rPr lang="en-US" sz="2200" dirty="0"/>
              <a:t> </a:t>
            </a:r>
            <a:r>
              <a:rPr lang="en-US" sz="2200" dirty="0">
                <a:solidFill>
                  <a:srgbClr val="0070C0"/>
                </a:solidFill>
              </a:rPr>
              <a:t>Negative</a:t>
            </a:r>
            <a:r>
              <a:rPr lang="en-US" sz="2200" dirty="0"/>
              <a:t> (Shortness of breath, night sweats, prolonged cough, wheezing, sputum production, prior tuberculosis, pleurisy, oxygen at home, coughing up blood, abnormal chest x-ray).</a:t>
            </a:r>
          </a:p>
          <a:p>
            <a:r>
              <a:rPr lang="en-US" sz="2200" b="1" dirty="0"/>
              <a:t>Gastrointestinal:</a:t>
            </a:r>
            <a:r>
              <a:rPr lang="en-US" sz="2200" dirty="0"/>
              <a:t> </a:t>
            </a:r>
            <a:r>
              <a:rPr lang="en-US" sz="2200" dirty="0">
                <a:solidFill>
                  <a:srgbClr val="0070C0"/>
                </a:solidFill>
              </a:rPr>
              <a:t>Negative</a:t>
            </a:r>
            <a:r>
              <a:rPr lang="en-US" sz="2200" dirty="0"/>
              <a:t> (Heartburn, constipation, intolerance to certain foods, diarrhea, abdominal pain, difficulty swallowing, nausea, vomiting, blood in stools, unexplained change in bowel habits, incontinence). </a:t>
            </a:r>
          </a:p>
          <a:p>
            <a:r>
              <a:rPr lang="en-US" sz="2200" b="1" dirty="0"/>
              <a:t>Genitourinary:</a:t>
            </a:r>
            <a:r>
              <a:rPr lang="en-US" sz="2200" dirty="0"/>
              <a:t> </a:t>
            </a:r>
            <a:r>
              <a:rPr lang="en-US" sz="2200" dirty="0">
                <a:solidFill>
                  <a:srgbClr val="0070C0"/>
                </a:solidFill>
              </a:rPr>
              <a:t>Negative</a:t>
            </a:r>
            <a:r>
              <a:rPr lang="en-US" sz="2200" dirty="0"/>
              <a:t> (Painful urination, frequent urination, urgency, prostate problems, bladder problems, impotence). </a:t>
            </a:r>
          </a:p>
          <a:p>
            <a:endParaRPr lang="en-US" dirty="0"/>
          </a:p>
        </p:txBody>
      </p:sp>
    </p:spTree>
    <p:extLst>
      <p:ext uri="{BB962C8B-B14F-4D97-AF65-F5344CB8AC3E}">
        <p14:creationId xmlns:p14="http://schemas.microsoft.com/office/powerpoint/2010/main" val="206425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Review of Systems</a:t>
            </a:r>
          </a:p>
        </p:txBody>
      </p:sp>
      <p:sp>
        <p:nvSpPr>
          <p:cNvPr id="3" name="Content Placeholder 2">
            <a:extLst>
              <a:ext uri="{FF2B5EF4-FFF2-40B4-BE49-F238E27FC236}">
                <a16:creationId xmlns:a16="http://schemas.microsoft.com/office/drawing/2014/main" xmlns="" id="{3BF77A24-F8EF-467D-9BED-534E9316717D}"/>
              </a:ext>
            </a:extLst>
          </p:cNvPr>
          <p:cNvSpPr>
            <a:spLocks noGrp="1"/>
          </p:cNvSpPr>
          <p:nvPr>
            <p:ph idx="1"/>
          </p:nvPr>
        </p:nvSpPr>
        <p:spPr>
          <a:xfrm>
            <a:off x="1371600" y="990599"/>
            <a:ext cx="9601200" cy="5685693"/>
          </a:xfrm>
        </p:spPr>
        <p:txBody>
          <a:bodyPr>
            <a:noAutofit/>
          </a:bodyPr>
          <a:lstStyle/>
          <a:p>
            <a:r>
              <a:rPr lang="en-US" sz="2200" b="1" dirty="0"/>
              <a:t>Musculoskeletal </a:t>
            </a:r>
            <a:r>
              <a:rPr lang="en-US" sz="2200" b="1" dirty="0">
                <a:sym typeface="Wingdings" panose="05000000000000000000" pitchFamily="2" charset="2"/>
              </a:rPr>
              <a:t></a:t>
            </a:r>
            <a:r>
              <a:rPr lang="en-US" sz="2200" dirty="0">
                <a:sym typeface="Wingdings" panose="05000000000000000000" pitchFamily="2" charset="2"/>
              </a:rPr>
              <a:t> </a:t>
            </a:r>
            <a:r>
              <a:rPr lang="en-US" sz="2200" dirty="0">
                <a:solidFill>
                  <a:srgbClr val="0070C0"/>
                </a:solidFill>
                <a:sym typeface="Wingdings" panose="05000000000000000000" pitchFamily="2" charset="2"/>
              </a:rPr>
              <a:t>Negative. </a:t>
            </a:r>
            <a:endParaRPr lang="en-US" sz="2200" dirty="0">
              <a:solidFill>
                <a:srgbClr val="0070C0"/>
              </a:solidFill>
            </a:endParaRPr>
          </a:p>
          <a:p>
            <a:r>
              <a:rPr lang="en-US" sz="2200" b="1" dirty="0"/>
              <a:t>Integumentary:</a:t>
            </a:r>
            <a:r>
              <a:rPr lang="en-US" sz="2200" dirty="0"/>
              <a:t> </a:t>
            </a:r>
            <a:r>
              <a:rPr lang="en-US" sz="2200" dirty="0">
                <a:solidFill>
                  <a:srgbClr val="0070C0"/>
                </a:solidFill>
              </a:rPr>
              <a:t>Negative</a:t>
            </a:r>
            <a:r>
              <a:rPr lang="en-US" sz="2200" dirty="0"/>
              <a:t> (Persistent rash, itching, new skin lesion, change in existing skin lesion, hair loss or increase, breast changes).</a:t>
            </a:r>
          </a:p>
          <a:p>
            <a:r>
              <a:rPr lang="en-US" sz="2200" b="1" dirty="0"/>
              <a:t>Neurological:</a:t>
            </a:r>
            <a:r>
              <a:rPr lang="en-US" sz="2200" dirty="0"/>
              <a:t> (</a:t>
            </a:r>
            <a:r>
              <a:rPr lang="en-US" sz="2200" dirty="0">
                <a:solidFill>
                  <a:srgbClr val="0070C0"/>
                </a:solidFill>
              </a:rPr>
              <a:t>Frequent headaches</a:t>
            </a:r>
            <a:r>
              <a:rPr lang="en-US" sz="2200" dirty="0"/>
              <a:t>, </a:t>
            </a:r>
            <a:r>
              <a:rPr lang="en-US" sz="2200" dirty="0">
                <a:solidFill>
                  <a:srgbClr val="0070C0"/>
                </a:solidFill>
              </a:rPr>
              <a:t>double vision</a:t>
            </a:r>
            <a:r>
              <a:rPr lang="en-US" sz="2200" dirty="0"/>
              <a:t>, weakness, change in sensation, problems with walking or balance, dizziness, tremor, loss of consciousness, uncontrolled motions, </a:t>
            </a:r>
            <a:r>
              <a:rPr lang="en-US" sz="2200" dirty="0">
                <a:solidFill>
                  <a:srgbClr val="0070C0"/>
                </a:solidFill>
              </a:rPr>
              <a:t>episodes of visual loss</a:t>
            </a:r>
            <a:r>
              <a:rPr lang="en-US" sz="2200" dirty="0"/>
              <a:t>). </a:t>
            </a:r>
          </a:p>
          <a:p>
            <a:r>
              <a:rPr lang="en-US" sz="2200" b="1" dirty="0"/>
              <a:t>Psychiatric:</a:t>
            </a:r>
            <a:r>
              <a:rPr lang="en-US" sz="2200" dirty="0"/>
              <a:t> </a:t>
            </a:r>
            <a:r>
              <a:rPr lang="en-US" sz="2200" dirty="0">
                <a:solidFill>
                  <a:srgbClr val="0070C0"/>
                </a:solidFill>
              </a:rPr>
              <a:t>Negative</a:t>
            </a:r>
            <a:r>
              <a:rPr lang="en-US" sz="2200" dirty="0"/>
              <a:t> (Insomnia, irritability, depression, anxiety, recurrent bad thoughts, mood swings, hallucinations, compulsions).</a:t>
            </a:r>
          </a:p>
          <a:p>
            <a:r>
              <a:rPr lang="en-US" sz="2200" b="1" dirty="0"/>
              <a:t>Endocrine:</a:t>
            </a:r>
            <a:r>
              <a:rPr lang="en-US" sz="2200" dirty="0"/>
              <a:t> </a:t>
            </a:r>
            <a:r>
              <a:rPr lang="en-US" sz="2200" dirty="0">
                <a:solidFill>
                  <a:srgbClr val="0070C0"/>
                </a:solidFill>
              </a:rPr>
              <a:t>Negative</a:t>
            </a:r>
            <a:r>
              <a:rPr lang="en-US" sz="2200" dirty="0"/>
              <a:t> (Intolerance to heat or cold, menstrual irregularities, frequent hunger/urination/thirst).</a:t>
            </a:r>
          </a:p>
          <a:p>
            <a:r>
              <a:rPr lang="en-US" sz="2200" b="1" dirty="0"/>
              <a:t>Hematologic/Lymphatic: </a:t>
            </a:r>
            <a:r>
              <a:rPr lang="en-US" sz="2200" dirty="0">
                <a:solidFill>
                  <a:srgbClr val="0070C0"/>
                </a:solidFill>
              </a:rPr>
              <a:t>Negative</a:t>
            </a:r>
            <a:r>
              <a:rPr lang="en-US" sz="2200" dirty="0"/>
              <a:t> (Easy bleeding, easy bruising, anemia, abnormal blood tests, leukemia, unexplained swollen areas).</a:t>
            </a:r>
          </a:p>
          <a:p>
            <a:r>
              <a:rPr lang="en-US" sz="2200" b="1" dirty="0"/>
              <a:t>Allergic/Immunologic:</a:t>
            </a:r>
            <a:r>
              <a:rPr lang="en-US" sz="2200" dirty="0"/>
              <a:t> </a:t>
            </a:r>
            <a:r>
              <a:rPr lang="en-US" sz="2200" dirty="0">
                <a:solidFill>
                  <a:srgbClr val="0070C0"/>
                </a:solidFill>
              </a:rPr>
              <a:t>Negative</a:t>
            </a:r>
            <a:r>
              <a:rPr lang="en-US" sz="2200" dirty="0"/>
              <a:t> (Seasonal allergies, hay fever symptoms, itching, frequent infections).</a:t>
            </a:r>
          </a:p>
          <a:p>
            <a:endParaRPr lang="en-US" sz="2200" dirty="0"/>
          </a:p>
        </p:txBody>
      </p:sp>
    </p:spTree>
    <p:extLst>
      <p:ext uri="{BB962C8B-B14F-4D97-AF65-F5344CB8AC3E}">
        <p14:creationId xmlns:p14="http://schemas.microsoft.com/office/powerpoint/2010/main" val="408183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Physical Examination</a:t>
            </a:r>
          </a:p>
        </p:txBody>
      </p:sp>
      <p:sp>
        <p:nvSpPr>
          <p:cNvPr id="3" name="Content Placeholder 2">
            <a:extLst>
              <a:ext uri="{FF2B5EF4-FFF2-40B4-BE49-F238E27FC236}">
                <a16:creationId xmlns:a16="http://schemas.microsoft.com/office/drawing/2014/main" xmlns="" id="{3BF77A24-F8EF-467D-9BED-534E9316717D}"/>
              </a:ext>
            </a:extLst>
          </p:cNvPr>
          <p:cNvSpPr>
            <a:spLocks noGrp="1"/>
          </p:cNvSpPr>
          <p:nvPr>
            <p:ph idx="1"/>
          </p:nvPr>
        </p:nvSpPr>
        <p:spPr>
          <a:xfrm>
            <a:off x="1371600" y="990599"/>
            <a:ext cx="9601200" cy="5574323"/>
          </a:xfrm>
        </p:spPr>
        <p:txBody>
          <a:bodyPr>
            <a:normAutofit/>
          </a:bodyPr>
          <a:lstStyle/>
          <a:p>
            <a:r>
              <a:rPr lang="en-US" b="1" dirty="0"/>
              <a:t>GENERAL APPEARANCE: </a:t>
            </a:r>
            <a:r>
              <a:rPr lang="en-US" dirty="0"/>
              <a:t>37 y/o male who is awake and alert.</a:t>
            </a:r>
          </a:p>
          <a:p>
            <a:r>
              <a:rPr lang="en-US" dirty="0"/>
              <a:t>BMI=36.3 kg/m2 </a:t>
            </a:r>
          </a:p>
          <a:p>
            <a:r>
              <a:rPr lang="en-US" dirty="0"/>
              <a:t>VITALS </a:t>
            </a:r>
            <a:r>
              <a:rPr lang="en-US" dirty="0">
                <a:sym typeface="Wingdings" panose="05000000000000000000" pitchFamily="2" charset="2"/>
              </a:rPr>
              <a:t> PR: 75/min, BP: 140/90 mmHg, RR: 16/min, </a:t>
            </a:r>
            <a:r>
              <a:rPr lang="en-US" dirty="0" err="1">
                <a:sym typeface="Wingdings" panose="05000000000000000000" pitchFamily="2" charset="2"/>
              </a:rPr>
              <a:t>oT</a:t>
            </a:r>
            <a:r>
              <a:rPr lang="en-US" dirty="0">
                <a:sym typeface="Wingdings" panose="05000000000000000000" pitchFamily="2" charset="2"/>
              </a:rPr>
              <a:t>: 36.3</a:t>
            </a:r>
            <a:endParaRPr lang="en-US" dirty="0"/>
          </a:p>
          <a:p>
            <a:r>
              <a:rPr lang="en-US" dirty="0"/>
              <a:t>HEENT </a:t>
            </a:r>
            <a:endParaRPr lang="en-US" dirty="0">
              <a:solidFill>
                <a:srgbClr val="0070C0"/>
              </a:solidFill>
            </a:endParaRPr>
          </a:p>
          <a:p>
            <a:r>
              <a:rPr lang="en-US" dirty="0"/>
              <a:t>NECK</a:t>
            </a:r>
          </a:p>
          <a:p>
            <a:r>
              <a:rPr lang="en-US" dirty="0"/>
              <a:t>BREASTS</a:t>
            </a:r>
          </a:p>
          <a:p>
            <a:r>
              <a:rPr lang="en-US" dirty="0"/>
              <a:t>THORAX &amp; BACK  </a:t>
            </a:r>
          </a:p>
          <a:p>
            <a:r>
              <a:rPr lang="en-US" dirty="0"/>
              <a:t>LUNGS </a:t>
            </a:r>
          </a:p>
          <a:p>
            <a:r>
              <a:rPr lang="en-US" dirty="0"/>
              <a:t>HEART </a:t>
            </a:r>
          </a:p>
          <a:p>
            <a:r>
              <a:rPr lang="en-US" dirty="0"/>
              <a:t>ABDOMEN </a:t>
            </a:r>
          </a:p>
        </p:txBody>
      </p:sp>
    </p:spTree>
    <p:extLst>
      <p:ext uri="{BB962C8B-B14F-4D97-AF65-F5344CB8AC3E}">
        <p14:creationId xmlns:p14="http://schemas.microsoft.com/office/powerpoint/2010/main" val="47609162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4158</TotalTime>
  <Words>1086</Words>
  <Application>Microsoft Office PowerPoint</Application>
  <PresentationFormat>Widescreen</PresentationFormat>
  <Paragraphs>124</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Franklin Gothic Book</vt:lpstr>
      <vt:lpstr>Tahoma</vt:lpstr>
      <vt:lpstr>Wingdings</vt:lpstr>
      <vt:lpstr>Crop</vt:lpstr>
      <vt:lpstr>Office Theme</vt:lpstr>
      <vt:lpstr>PowerPoint Presentation</vt:lpstr>
      <vt:lpstr>Endocrine Grand Rounds Case 08-11-97: A 37-year-old man with “longstanding headache” and “loss of vision in the left eye”</vt:lpstr>
      <vt:lpstr>Medical History and Physical Examination</vt:lpstr>
      <vt:lpstr>Chief Complaint and HPI</vt:lpstr>
      <vt:lpstr>HPI (Course of the illness)</vt:lpstr>
      <vt:lpstr>Past Medical, Family, Drug, and Social Hx</vt:lpstr>
      <vt:lpstr>Review of Systems</vt:lpstr>
      <vt:lpstr>Review of Systems</vt:lpstr>
      <vt:lpstr>Physical Examination</vt:lpstr>
      <vt:lpstr>Physical Examination</vt:lpstr>
      <vt:lpstr>Work-up</vt:lpstr>
      <vt:lpstr>Laboratory Data</vt:lpstr>
      <vt:lpstr>Laboratory Data</vt:lpstr>
      <vt:lpstr>Laboratory Data</vt:lpstr>
      <vt:lpstr>Laboratory Data</vt:lpstr>
      <vt:lpstr>Laboratory Data</vt:lpstr>
      <vt:lpstr>Brain Imaging</vt:lpstr>
      <vt:lpstr>Brain Imaging</vt:lpstr>
      <vt:lpstr>Brain Imaging</vt:lpstr>
      <vt:lpstr>Brain Imaging</vt:lpstr>
      <vt:lpstr>Imaging</vt:lpstr>
      <vt:lpstr>PowerPoint Presentation</vt:lpstr>
      <vt:lpstr>PowerPoint Presentation</vt:lpstr>
      <vt:lpstr>The current admission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Miralireza Takyar</dc:creator>
  <cp:lastModifiedBy>Saloon3</cp:lastModifiedBy>
  <cp:revision>153</cp:revision>
  <dcterms:created xsi:type="dcterms:W3CDTF">2018-10-27T08:04:01Z</dcterms:created>
  <dcterms:modified xsi:type="dcterms:W3CDTF">2019-01-28T06:28:27Z</dcterms:modified>
</cp:coreProperties>
</file>