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260" r:id="rId3"/>
    <p:sldId id="261" r:id="rId4"/>
    <p:sldId id="262" r:id="rId5"/>
    <p:sldId id="264" r:id="rId6"/>
    <p:sldId id="265" r:id="rId7"/>
    <p:sldId id="271" r:id="rId8"/>
    <p:sldId id="272" r:id="rId9"/>
    <p:sldId id="290" r:id="rId10"/>
    <p:sldId id="293" r:id="rId11"/>
    <p:sldId id="326" r:id="rId12"/>
    <p:sldId id="325" r:id="rId13"/>
    <p:sldId id="294" r:id="rId14"/>
    <p:sldId id="295" r:id="rId15"/>
    <p:sldId id="297" r:id="rId16"/>
    <p:sldId id="288" r:id="rId17"/>
    <p:sldId id="274" r:id="rId18"/>
    <p:sldId id="324" r:id="rId19"/>
    <p:sldId id="280" r:id="rId20"/>
    <p:sldId id="299" r:id="rId21"/>
    <p:sldId id="300" r:id="rId22"/>
    <p:sldId id="316" r:id="rId23"/>
    <p:sldId id="279" r:id="rId24"/>
    <p:sldId id="304" r:id="rId25"/>
    <p:sldId id="305" r:id="rId26"/>
    <p:sldId id="317" r:id="rId27"/>
    <p:sldId id="284" r:id="rId28"/>
    <p:sldId id="285" r:id="rId29"/>
    <p:sldId id="286" r:id="rId30"/>
    <p:sldId id="287" r:id="rId31"/>
    <p:sldId id="296" r:id="rId32"/>
    <p:sldId id="306" r:id="rId33"/>
    <p:sldId id="307" r:id="rId34"/>
    <p:sldId id="308" r:id="rId35"/>
    <p:sldId id="309" r:id="rId36"/>
    <p:sldId id="320" r:id="rId37"/>
    <p:sldId id="311" r:id="rId38"/>
    <p:sldId id="327" r:id="rId39"/>
    <p:sldId id="32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Dr.Ghasemzadeh\forest%20pl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0833333333333326E-2"/>
          <c:y val="0"/>
          <c:w val="0.91916666666666669"/>
          <c:h val="0.97288380619089276"/>
        </c:manualLayout>
      </c:layout>
      <c:pie3DChart>
        <c:varyColors val="1"/>
        <c:ser>
          <c:idx val="0"/>
          <c:order val="0"/>
          <c:tx>
            <c:strRef>
              <c:f>Sheet1!$B$1</c:f>
              <c:strCache>
                <c:ptCount val="1"/>
                <c:pt idx="0">
                  <c:v>Sales</c:v>
                </c:pt>
              </c:strCache>
            </c:strRef>
          </c:tx>
          <c:dPt>
            <c:idx val="0"/>
            <c:bubble3D val="0"/>
            <c:spPr>
              <a:solidFill>
                <a:srgbClr val="92D050"/>
              </a:solidFill>
            </c:spPr>
          </c:dPt>
          <c:dPt>
            <c:idx val="2"/>
            <c:bubble3D val="0"/>
            <c:spPr>
              <a:solidFill>
                <a:srgbClr val="FF0000"/>
              </a:solidFill>
            </c:spPr>
          </c:dPt>
          <c:dPt>
            <c:idx val="4"/>
            <c:bubble3D val="0"/>
            <c:spPr>
              <a:solidFill>
                <a:srgbClr val="FFC000"/>
              </a:solidFill>
            </c:spPr>
          </c:dPt>
          <c:dLbls>
            <c:dLbl>
              <c:idx val="0"/>
              <c:layout>
                <c:manualLayout>
                  <c:x val="-0.1986"/>
                  <c:y val="-0.13607382410532018"/>
                </c:manualLayout>
              </c:layout>
              <c:tx>
                <c:rich>
                  <a:bodyPr/>
                  <a:lstStyle/>
                  <a:p>
                    <a:r>
                      <a:rPr lang="fa-IR" sz="2000" b="1" dirty="0">
                        <a:cs typeface="B Titr" panose="00000700000000000000" pitchFamily="2" charset="-78"/>
                      </a:rPr>
                      <a:t>مرگ قلبی عروقی
51%</a:t>
                    </a:r>
                  </a:p>
                </c:rich>
              </c:tx>
              <c:showLegendKey val="0"/>
              <c:showVal val="0"/>
              <c:showCatName val="1"/>
              <c:showSerName val="0"/>
              <c:showPercent val="1"/>
              <c:showBubbleSize val="0"/>
            </c:dLbl>
            <c:dLbl>
              <c:idx val="1"/>
              <c:spPr/>
              <c:txPr>
                <a:bodyPr/>
                <a:lstStyle/>
                <a:p>
                  <a:pPr>
                    <a:defRPr sz="2000" b="1">
                      <a:cs typeface="B Titr" panose="00000700000000000000" pitchFamily="2" charset="-78"/>
                    </a:defRPr>
                  </a:pPr>
                  <a:endParaRPr lang="en-US"/>
                </a:p>
              </c:txPr>
              <c:showLegendKey val="0"/>
              <c:showVal val="0"/>
              <c:showCatName val="1"/>
              <c:showSerName val="0"/>
              <c:showPercent val="1"/>
              <c:showBubbleSize val="0"/>
            </c:dLbl>
            <c:dLbl>
              <c:idx val="2"/>
              <c:layout>
                <c:manualLayout>
                  <c:x val="0.15264094488188976"/>
                  <c:y val="-0.16264300295796358"/>
                </c:manualLayout>
              </c:layout>
              <c:spPr/>
              <c:txPr>
                <a:bodyPr/>
                <a:lstStyle/>
                <a:p>
                  <a:pPr>
                    <a:defRPr sz="2000" b="1"/>
                  </a:pPr>
                  <a:endParaRPr lang="en-US"/>
                </a:p>
              </c:txPr>
              <c:showLegendKey val="0"/>
              <c:showVal val="0"/>
              <c:showCatName val="1"/>
              <c:showSerName val="0"/>
              <c:showPercent val="1"/>
              <c:showBubbleSize val="0"/>
            </c:dLbl>
            <c:dLbl>
              <c:idx val="3"/>
              <c:spPr/>
              <c:txPr>
                <a:bodyPr/>
                <a:lstStyle/>
                <a:p>
                  <a:pPr>
                    <a:defRPr sz="2000">
                      <a:cs typeface="B Titr" panose="00000700000000000000" pitchFamily="2" charset="-78"/>
                    </a:defRPr>
                  </a:pPr>
                  <a:endParaRPr lang="en-US"/>
                </a:p>
              </c:txPr>
              <c:showLegendKey val="0"/>
              <c:showVal val="0"/>
              <c:showCatName val="1"/>
              <c:showSerName val="0"/>
              <c:showPercent val="1"/>
              <c:showBubbleSize val="0"/>
            </c:dLbl>
            <c:dLbl>
              <c:idx val="4"/>
              <c:spPr/>
              <c:txPr>
                <a:bodyPr/>
                <a:lstStyle/>
                <a:p>
                  <a:pPr>
                    <a:defRPr sz="2000">
                      <a:cs typeface="B Titr" panose="00000700000000000000" pitchFamily="2" charset="-78"/>
                    </a:defRPr>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مرگ قلبی عروقی</c:v>
                </c:pt>
                <c:pt idx="1">
                  <c:v>کانسر</c:v>
                </c:pt>
                <c:pt idx="2">
                  <c:v>Sepsis</c:v>
                </c:pt>
                <c:pt idx="3">
                  <c:v>تصادف</c:v>
                </c:pt>
                <c:pt idx="4">
                  <c:v>علل دیگر</c:v>
                </c:pt>
              </c:strCache>
            </c:strRef>
          </c:cat>
          <c:val>
            <c:numRef>
              <c:f>Sheet1!$B$2:$B$6</c:f>
              <c:numCache>
                <c:formatCode>General</c:formatCode>
                <c:ptCount val="5"/>
                <c:pt idx="0">
                  <c:v>279</c:v>
                </c:pt>
                <c:pt idx="1">
                  <c:v>85</c:v>
                </c:pt>
                <c:pt idx="2">
                  <c:v>46</c:v>
                </c:pt>
                <c:pt idx="3">
                  <c:v>16</c:v>
                </c:pt>
                <c:pt idx="4">
                  <c:v>123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b="1" i="0" baseline="0">
                <a:effectLst/>
              </a:rPr>
              <a:t>All-cause mortality among total population</a:t>
            </a:r>
            <a:endParaRPr lang="en-US" sz="1100">
              <a:effectLst/>
            </a:endParaRPr>
          </a:p>
        </c:rich>
      </c:tx>
      <c:overlay val="0"/>
    </c:title>
    <c:autoTitleDeleted val="0"/>
    <c:plotArea>
      <c:layout>
        <c:manualLayout>
          <c:layoutTarget val="inner"/>
          <c:xMode val="edge"/>
          <c:yMode val="edge"/>
          <c:x val="0.21312575585683743"/>
          <c:y val="0.16428522239998425"/>
          <c:w val="0.67831603229527104"/>
          <c:h val="0.57798901782014089"/>
        </c:manualLayout>
      </c:layout>
      <c:scatterChart>
        <c:scatterStyle val="lineMarker"/>
        <c:varyColors val="0"/>
        <c:ser>
          <c:idx val="0"/>
          <c:order val="0"/>
          <c:tx>
            <c:strRef>
              <c:f>Sheet1!$K$43:$K$45</c:f>
              <c:strCache>
                <c:ptCount val="1"/>
                <c:pt idx="0">
                  <c:v>TC</c:v>
                </c:pt>
              </c:strCache>
            </c:strRef>
          </c:tx>
          <c:spPr>
            <a:ln>
              <a:solidFill>
                <a:schemeClr val="tx1"/>
              </a:solidFill>
            </a:ln>
          </c:spPr>
          <c:marker>
            <c:symbol val="none"/>
          </c:marker>
          <c:xVal>
            <c:numRef>
              <c:f>Sheet1!$M$43:$M$45</c:f>
              <c:numCache>
                <c:formatCode>General</c:formatCode>
                <c:ptCount val="3"/>
                <c:pt idx="0">
                  <c:v>0.93</c:v>
                </c:pt>
                <c:pt idx="1">
                  <c:v>0.85</c:v>
                </c:pt>
                <c:pt idx="2">
                  <c:v>1.02</c:v>
                </c:pt>
              </c:numCache>
            </c:numRef>
          </c:xVal>
          <c:yVal>
            <c:numRef>
              <c:f>Sheet1!$N$43:$N$45</c:f>
              <c:numCache>
                <c:formatCode>General</c:formatCode>
                <c:ptCount val="3"/>
                <c:pt idx="0">
                  <c:v>7</c:v>
                </c:pt>
                <c:pt idx="1">
                  <c:v>7</c:v>
                </c:pt>
                <c:pt idx="2">
                  <c:v>7</c:v>
                </c:pt>
              </c:numCache>
            </c:numRef>
          </c:yVal>
          <c:smooth val="0"/>
        </c:ser>
        <c:ser>
          <c:idx val="1"/>
          <c:order val="1"/>
          <c:tx>
            <c:strRef>
              <c:f>Sheet1!$K$46:$K$48</c:f>
              <c:strCache>
                <c:ptCount val="1"/>
                <c:pt idx="0">
                  <c:v>LDL-C</c:v>
                </c:pt>
              </c:strCache>
            </c:strRef>
          </c:tx>
          <c:spPr>
            <a:ln>
              <a:solidFill>
                <a:schemeClr val="tx1"/>
              </a:solidFill>
            </a:ln>
          </c:spPr>
          <c:marker>
            <c:symbol val="none"/>
          </c:marker>
          <c:xVal>
            <c:numRef>
              <c:f>Sheet1!$M$46:$M$48</c:f>
              <c:numCache>
                <c:formatCode>General</c:formatCode>
                <c:ptCount val="3"/>
                <c:pt idx="0">
                  <c:v>0.92</c:v>
                </c:pt>
                <c:pt idx="1">
                  <c:v>0.85</c:v>
                </c:pt>
                <c:pt idx="2">
                  <c:v>1.01</c:v>
                </c:pt>
              </c:numCache>
            </c:numRef>
          </c:xVal>
          <c:yVal>
            <c:numRef>
              <c:f>Sheet1!$N$46:$N$48</c:f>
              <c:numCache>
                <c:formatCode>General</c:formatCode>
                <c:ptCount val="3"/>
                <c:pt idx="0">
                  <c:v>6</c:v>
                </c:pt>
                <c:pt idx="1">
                  <c:v>6</c:v>
                </c:pt>
                <c:pt idx="2">
                  <c:v>6</c:v>
                </c:pt>
              </c:numCache>
            </c:numRef>
          </c:yVal>
          <c:smooth val="0"/>
        </c:ser>
        <c:ser>
          <c:idx val="2"/>
          <c:order val="2"/>
          <c:tx>
            <c:strRef>
              <c:f>Sheet1!$K$49:$K$51</c:f>
              <c:strCache>
                <c:ptCount val="1"/>
                <c:pt idx="0">
                  <c:v>HDL-C</c:v>
                </c:pt>
              </c:strCache>
            </c:strRef>
          </c:tx>
          <c:spPr>
            <a:ln>
              <a:solidFill>
                <a:schemeClr val="tx1"/>
              </a:solidFill>
            </a:ln>
          </c:spPr>
          <c:marker>
            <c:symbol val="none"/>
          </c:marker>
          <c:xVal>
            <c:numRef>
              <c:f>Sheet1!$M$49:$M$51</c:f>
              <c:numCache>
                <c:formatCode>General</c:formatCode>
                <c:ptCount val="3"/>
                <c:pt idx="0">
                  <c:v>1.07</c:v>
                </c:pt>
                <c:pt idx="1">
                  <c:v>0.98</c:v>
                </c:pt>
                <c:pt idx="2">
                  <c:v>1.17</c:v>
                </c:pt>
              </c:numCache>
            </c:numRef>
          </c:xVal>
          <c:yVal>
            <c:numRef>
              <c:f>Sheet1!$N$49:$N$51</c:f>
              <c:numCache>
                <c:formatCode>General</c:formatCode>
                <c:ptCount val="3"/>
                <c:pt idx="0">
                  <c:v>5</c:v>
                </c:pt>
                <c:pt idx="1">
                  <c:v>5</c:v>
                </c:pt>
                <c:pt idx="2">
                  <c:v>5</c:v>
                </c:pt>
              </c:numCache>
            </c:numRef>
          </c:yVal>
          <c:smooth val="0"/>
        </c:ser>
        <c:ser>
          <c:idx val="3"/>
          <c:order val="3"/>
          <c:tx>
            <c:strRef>
              <c:f>Sheet1!$K$52:$K$54</c:f>
              <c:strCache>
                <c:ptCount val="1"/>
                <c:pt idx="0">
                  <c:v>Non-HDL-C</c:v>
                </c:pt>
              </c:strCache>
            </c:strRef>
          </c:tx>
          <c:spPr>
            <a:ln>
              <a:solidFill>
                <a:schemeClr val="tx1"/>
              </a:solidFill>
            </a:ln>
          </c:spPr>
          <c:marker>
            <c:symbol val="none"/>
          </c:marker>
          <c:xVal>
            <c:numRef>
              <c:f>Sheet1!$M$52:$M$54</c:f>
              <c:numCache>
                <c:formatCode>General</c:formatCode>
                <c:ptCount val="3"/>
                <c:pt idx="0">
                  <c:v>0.89</c:v>
                </c:pt>
                <c:pt idx="1">
                  <c:v>0.81</c:v>
                </c:pt>
                <c:pt idx="2">
                  <c:v>0.97</c:v>
                </c:pt>
              </c:numCache>
            </c:numRef>
          </c:xVal>
          <c:yVal>
            <c:numRef>
              <c:f>Sheet1!$N$52:$N$54</c:f>
              <c:numCache>
                <c:formatCode>General</c:formatCode>
                <c:ptCount val="3"/>
                <c:pt idx="0">
                  <c:v>4</c:v>
                </c:pt>
                <c:pt idx="1">
                  <c:v>4</c:v>
                </c:pt>
                <c:pt idx="2">
                  <c:v>4</c:v>
                </c:pt>
              </c:numCache>
            </c:numRef>
          </c:yVal>
          <c:smooth val="0"/>
        </c:ser>
        <c:ser>
          <c:idx val="4"/>
          <c:order val="4"/>
          <c:tx>
            <c:strRef>
              <c:f>Sheet1!$K$55:$K$57</c:f>
              <c:strCache>
                <c:ptCount val="1"/>
                <c:pt idx="0">
                  <c:v>TGs</c:v>
                </c:pt>
              </c:strCache>
            </c:strRef>
          </c:tx>
          <c:spPr>
            <a:ln>
              <a:solidFill>
                <a:schemeClr val="tx1"/>
              </a:solidFill>
            </a:ln>
          </c:spPr>
          <c:marker>
            <c:symbol val="none"/>
          </c:marker>
          <c:xVal>
            <c:numRef>
              <c:f>Sheet1!$M$55:$M$57</c:f>
              <c:numCache>
                <c:formatCode>General</c:formatCode>
                <c:ptCount val="3"/>
                <c:pt idx="0">
                  <c:v>0.91</c:v>
                </c:pt>
                <c:pt idx="1">
                  <c:v>0.82</c:v>
                </c:pt>
                <c:pt idx="2">
                  <c:v>1</c:v>
                </c:pt>
              </c:numCache>
            </c:numRef>
          </c:xVal>
          <c:yVal>
            <c:numRef>
              <c:f>Sheet1!$N$55:$N$57</c:f>
              <c:numCache>
                <c:formatCode>General</c:formatCode>
                <c:ptCount val="3"/>
                <c:pt idx="0">
                  <c:v>3</c:v>
                </c:pt>
                <c:pt idx="1">
                  <c:v>3</c:v>
                </c:pt>
                <c:pt idx="2">
                  <c:v>3</c:v>
                </c:pt>
              </c:numCache>
            </c:numRef>
          </c:yVal>
          <c:smooth val="0"/>
        </c:ser>
        <c:ser>
          <c:idx val="5"/>
          <c:order val="5"/>
          <c:tx>
            <c:strRef>
              <c:f>Sheet1!$K$58:$K$60</c:f>
              <c:strCache>
                <c:ptCount val="1"/>
                <c:pt idx="0">
                  <c:v>TC/ HDL-C</c:v>
                </c:pt>
              </c:strCache>
            </c:strRef>
          </c:tx>
          <c:spPr>
            <a:ln>
              <a:solidFill>
                <a:schemeClr val="tx1"/>
              </a:solidFill>
            </a:ln>
          </c:spPr>
          <c:marker>
            <c:symbol val="none"/>
          </c:marker>
          <c:xVal>
            <c:numRef>
              <c:f>Sheet1!$M$58:$M$60</c:f>
              <c:numCache>
                <c:formatCode>General</c:formatCode>
                <c:ptCount val="3"/>
                <c:pt idx="0">
                  <c:v>0.92</c:v>
                </c:pt>
                <c:pt idx="1">
                  <c:v>0.83</c:v>
                </c:pt>
                <c:pt idx="2">
                  <c:v>1</c:v>
                </c:pt>
              </c:numCache>
            </c:numRef>
          </c:xVal>
          <c:yVal>
            <c:numRef>
              <c:f>Sheet1!$N$58:$N$60</c:f>
              <c:numCache>
                <c:formatCode>General</c:formatCode>
                <c:ptCount val="3"/>
                <c:pt idx="0">
                  <c:v>2</c:v>
                </c:pt>
                <c:pt idx="1">
                  <c:v>2</c:v>
                </c:pt>
                <c:pt idx="2">
                  <c:v>2</c:v>
                </c:pt>
              </c:numCache>
            </c:numRef>
          </c:yVal>
          <c:smooth val="0"/>
        </c:ser>
        <c:ser>
          <c:idx val="6"/>
          <c:order val="6"/>
          <c:tx>
            <c:strRef>
              <c:f>Sheet1!$K$61:$K$63</c:f>
              <c:strCache>
                <c:ptCount val="1"/>
                <c:pt idx="0">
                  <c:v>TGs/ HDL-C</c:v>
                </c:pt>
              </c:strCache>
            </c:strRef>
          </c:tx>
          <c:spPr>
            <a:ln>
              <a:solidFill>
                <a:schemeClr val="tx1"/>
              </a:solidFill>
            </a:ln>
          </c:spPr>
          <c:marker>
            <c:symbol val="none"/>
          </c:marker>
          <c:xVal>
            <c:numRef>
              <c:f>Sheet1!$M$61:$M$63</c:f>
              <c:numCache>
                <c:formatCode>General</c:formatCode>
                <c:ptCount val="3"/>
                <c:pt idx="0">
                  <c:v>0.89</c:v>
                </c:pt>
                <c:pt idx="1">
                  <c:v>0.81</c:v>
                </c:pt>
                <c:pt idx="2">
                  <c:v>0.98</c:v>
                </c:pt>
              </c:numCache>
            </c:numRef>
          </c:xVal>
          <c:yVal>
            <c:numRef>
              <c:f>Sheet1!$N$61:$N$63</c:f>
              <c:numCache>
                <c:formatCode>General</c:formatCode>
                <c:ptCount val="3"/>
                <c:pt idx="0">
                  <c:v>1</c:v>
                </c:pt>
                <c:pt idx="1">
                  <c:v>1</c:v>
                </c:pt>
                <c:pt idx="2">
                  <c:v>1</c:v>
                </c:pt>
              </c:numCache>
            </c:numRef>
          </c:yVal>
          <c:smooth val="0"/>
        </c:ser>
        <c:dLbls>
          <c:showLegendKey val="0"/>
          <c:showVal val="0"/>
          <c:showCatName val="0"/>
          <c:showSerName val="0"/>
          <c:showPercent val="0"/>
          <c:showBubbleSize val="0"/>
        </c:dLbls>
        <c:axId val="136552448"/>
        <c:axId val="136553024"/>
      </c:scatterChart>
      <c:valAx>
        <c:axId val="136552448"/>
        <c:scaling>
          <c:orientation val="minMax"/>
          <c:max val="1.8"/>
          <c:min val="0"/>
        </c:scaling>
        <c:delete val="0"/>
        <c:axPos val="b"/>
        <c:title>
          <c:tx>
            <c:rich>
              <a:bodyPr/>
              <a:lstStyle/>
              <a:p>
                <a:pPr>
                  <a:defRPr/>
                </a:pPr>
                <a:r>
                  <a:rPr lang="en-US"/>
                  <a:t>Hazard</a:t>
                </a:r>
                <a:r>
                  <a:rPr lang="en-US" baseline="0"/>
                  <a:t> Ratio (95% CI)</a:t>
                </a:r>
                <a:endParaRPr lang="en-US"/>
              </a:p>
            </c:rich>
          </c:tx>
          <c:overlay val="0"/>
        </c:title>
        <c:numFmt formatCode="General" sourceLinked="1"/>
        <c:majorTickMark val="none"/>
        <c:minorTickMark val="none"/>
        <c:tickLblPos val="nextTo"/>
        <c:crossAx val="136553024"/>
        <c:crosses val="autoZero"/>
        <c:crossBetween val="midCat"/>
        <c:majorUnit val="0.5"/>
      </c:valAx>
      <c:valAx>
        <c:axId val="136553024"/>
        <c:scaling>
          <c:orientation val="minMax"/>
        </c:scaling>
        <c:delete val="1"/>
        <c:axPos val="l"/>
        <c:numFmt formatCode="General" sourceLinked="1"/>
        <c:majorTickMark val="none"/>
        <c:minorTickMark val="none"/>
        <c:tickLblPos val="nextTo"/>
        <c:crossAx val="136552448"/>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0.48</cdr:x>
      <cdr:y>0.88889</cdr:y>
    </cdr:from>
    <cdr:to>
      <cdr:x>0.98</cdr:x>
      <cdr:y>1</cdr:y>
    </cdr:to>
    <cdr:sp macro="" textlink="">
      <cdr:nvSpPr>
        <cdr:cNvPr id="2" name="TextBox 1"/>
        <cdr:cNvSpPr txBox="1"/>
      </cdr:nvSpPr>
      <cdr:spPr>
        <a:xfrm xmlns:a="http://schemas.openxmlformats.org/drawingml/2006/main">
          <a:off x="3657600" y="4267200"/>
          <a:ext cx="38100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0.14894</cdr:x>
      <cdr:y>0.41667</cdr:y>
    </cdr:from>
    <cdr:to>
      <cdr:x>0.2234</cdr:x>
      <cdr:y>0.48333</cdr:y>
    </cdr:to>
    <cdr:sp macro="" textlink="">
      <cdr:nvSpPr>
        <cdr:cNvPr id="4" name="TextBox 3"/>
        <cdr:cNvSpPr txBox="1"/>
      </cdr:nvSpPr>
      <cdr:spPr>
        <a:xfrm xmlns:a="http://schemas.openxmlformats.org/drawingml/2006/main">
          <a:off x="1066800" y="1905000"/>
          <a:ext cx="533400" cy="304800"/>
        </a:xfrm>
        <a:prstGeom xmlns:a="http://schemas.openxmlformats.org/drawingml/2006/main" prst="rect">
          <a:avLst/>
        </a:prstGeom>
        <a:solidFill xmlns:a="http://schemas.openxmlformats.org/drawingml/2006/main">
          <a:srgbClr val="FF0000"/>
        </a:solidFill>
      </cdr:spPr>
      <cdr:txBody>
        <a:bodyPr xmlns:a="http://schemas.openxmlformats.org/drawingml/2006/main" vertOverflow="clip" wrap="none" rtlCol="0"/>
        <a:lstStyle xmlns:a="http://schemas.openxmlformats.org/drawingml/2006/main"/>
        <a:p xmlns:a="http://schemas.openxmlformats.org/drawingml/2006/main">
          <a:r>
            <a:rPr lang="fa-IR" sz="1800" b="1" dirty="0" smtClean="0">
              <a:cs typeface="B Nazanin" panose="00000400000000000000" pitchFamily="2" charset="-78"/>
            </a:rPr>
            <a:t>%8 </a:t>
          </a:r>
          <a:endParaRPr lang="en-US" sz="1800" b="1" dirty="0">
            <a:cs typeface="B Nazanin" panose="00000400000000000000"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0.2097</cdr:x>
      <cdr:y>0.15666</cdr:y>
    </cdr:from>
    <cdr:to>
      <cdr:x>0.21255</cdr:x>
      <cdr:y>0.72767</cdr:y>
    </cdr:to>
    <cdr:cxnSp macro="">
      <cdr:nvCxnSpPr>
        <cdr:cNvPr id="3" name="Straight Connector 2"/>
        <cdr:cNvCxnSpPr/>
      </cdr:nvCxnSpPr>
      <cdr:spPr>
        <a:xfrm xmlns:a="http://schemas.openxmlformats.org/drawingml/2006/main" flipV="1">
          <a:off x="1400176" y="509588"/>
          <a:ext cx="19050" cy="1857375"/>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0.58879</cdr:x>
      <cdr:y>0.1819</cdr:y>
    </cdr:from>
    <cdr:to>
      <cdr:x>0.59165</cdr:x>
      <cdr:y>0.74412</cdr:y>
    </cdr:to>
    <cdr:cxnSp macro="">
      <cdr:nvCxnSpPr>
        <cdr:cNvPr id="5" name="Straight Connector 4"/>
        <cdr:cNvCxnSpPr/>
      </cdr:nvCxnSpPr>
      <cdr:spPr>
        <a:xfrm xmlns:a="http://schemas.openxmlformats.org/drawingml/2006/main" flipV="1">
          <a:off x="3241569" y="526702"/>
          <a:ext cx="15746" cy="162796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0.04671</cdr:x>
      <cdr:y>0.6369</cdr:y>
    </cdr:from>
    <cdr:to>
      <cdr:x>0.19544</cdr:x>
      <cdr:y>0.71382</cdr:y>
    </cdr:to>
    <cdr:sp macro="" textlink="">
      <cdr:nvSpPr>
        <cdr:cNvPr id="7" name="TextBox 1"/>
        <cdr:cNvSpPr txBox="1"/>
      </cdr:nvSpPr>
      <cdr:spPr>
        <a:xfrm xmlns:a="http://schemas.openxmlformats.org/drawingml/2006/main">
          <a:off x="257175" y="1844208"/>
          <a:ext cx="818810" cy="2227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TGs/HDL_c</a:t>
          </a:r>
        </a:p>
      </cdr:txBody>
    </cdr:sp>
  </cdr:relSizeAnchor>
  <cdr:relSizeAnchor xmlns:cdr="http://schemas.openxmlformats.org/drawingml/2006/chartDrawing">
    <cdr:from>
      <cdr:x>0.04152</cdr:x>
      <cdr:y>0.56612</cdr:y>
    </cdr:from>
    <cdr:to>
      <cdr:x>0.19591</cdr:x>
      <cdr:y>0.63158</cdr:y>
    </cdr:to>
    <cdr:sp macro="" textlink="">
      <cdr:nvSpPr>
        <cdr:cNvPr id="8" name="TextBox 1"/>
        <cdr:cNvSpPr txBox="1"/>
      </cdr:nvSpPr>
      <cdr:spPr>
        <a:xfrm xmlns:a="http://schemas.openxmlformats.org/drawingml/2006/main">
          <a:off x="228600" y="1639257"/>
          <a:ext cx="849973" cy="1895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TC/HDL_c</a:t>
          </a:r>
        </a:p>
      </cdr:txBody>
    </cdr:sp>
  </cdr:relSizeAnchor>
  <cdr:relSizeAnchor xmlns:cdr="http://schemas.openxmlformats.org/drawingml/2006/chartDrawing">
    <cdr:from>
      <cdr:x>0.05017</cdr:x>
      <cdr:y>0.48999</cdr:y>
    </cdr:from>
    <cdr:to>
      <cdr:x>0.2002</cdr:x>
      <cdr:y>0.55263</cdr:y>
    </cdr:to>
    <cdr:sp macro="" textlink="">
      <cdr:nvSpPr>
        <cdr:cNvPr id="9" name="TextBox 1"/>
        <cdr:cNvSpPr txBox="1"/>
      </cdr:nvSpPr>
      <cdr:spPr>
        <a:xfrm xmlns:a="http://schemas.openxmlformats.org/drawingml/2006/main">
          <a:off x="276225" y="1418814"/>
          <a:ext cx="825966" cy="181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TGs</a:t>
          </a:r>
        </a:p>
      </cdr:txBody>
    </cdr:sp>
  </cdr:relSizeAnchor>
  <cdr:relSizeAnchor xmlns:cdr="http://schemas.openxmlformats.org/drawingml/2006/chartDrawing">
    <cdr:from>
      <cdr:x>0.03979</cdr:x>
      <cdr:y>0.41093</cdr:y>
    </cdr:from>
    <cdr:to>
      <cdr:x>0.19971</cdr:x>
      <cdr:y>0.49342</cdr:y>
    </cdr:to>
    <cdr:sp macro="" textlink="">
      <cdr:nvSpPr>
        <cdr:cNvPr id="10" name="TextBox 1"/>
        <cdr:cNvSpPr txBox="1"/>
      </cdr:nvSpPr>
      <cdr:spPr>
        <a:xfrm xmlns:a="http://schemas.openxmlformats.org/drawingml/2006/main">
          <a:off x="219076" y="1189889"/>
          <a:ext cx="880418" cy="2388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Non_HDL_c</a:t>
          </a:r>
        </a:p>
      </cdr:txBody>
    </cdr:sp>
  </cdr:relSizeAnchor>
  <cdr:relSizeAnchor xmlns:cdr="http://schemas.openxmlformats.org/drawingml/2006/chartDrawing">
    <cdr:from>
      <cdr:x>0.0718</cdr:x>
      <cdr:y>0.34065</cdr:y>
    </cdr:from>
    <cdr:to>
      <cdr:x>0.19449</cdr:x>
      <cdr:y>0.40214</cdr:y>
    </cdr:to>
    <cdr:sp macro="" textlink="">
      <cdr:nvSpPr>
        <cdr:cNvPr id="11" name="TextBox 1"/>
        <cdr:cNvSpPr txBox="1"/>
      </cdr:nvSpPr>
      <cdr:spPr>
        <a:xfrm xmlns:a="http://schemas.openxmlformats.org/drawingml/2006/main">
          <a:off x="479391" y="1108057"/>
          <a:ext cx="819240" cy="2000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HDL_c</a:t>
          </a:r>
        </a:p>
      </cdr:txBody>
    </cdr:sp>
  </cdr:relSizeAnchor>
  <cdr:relSizeAnchor xmlns:cdr="http://schemas.openxmlformats.org/drawingml/2006/chartDrawing">
    <cdr:from>
      <cdr:x>0.07323</cdr:x>
      <cdr:y>0.26451</cdr:y>
    </cdr:from>
    <cdr:to>
      <cdr:x>0.19591</cdr:x>
      <cdr:y>0.326</cdr:y>
    </cdr:to>
    <cdr:sp macro="" textlink="">
      <cdr:nvSpPr>
        <cdr:cNvPr id="12" name="TextBox 1"/>
        <cdr:cNvSpPr txBox="1"/>
      </cdr:nvSpPr>
      <cdr:spPr>
        <a:xfrm xmlns:a="http://schemas.openxmlformats.org/drawingml/2006/main">
          <a:off x="488928" y="860399"/>
          <a:ext cx="819175" cy="2000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LDL_c</a:t>
          </a:r>
        </a:p>
      </cdr:txBody>
    </cdr:sp>
  </cdr:relSizeAnchor>
  <cdr:relSizeAnchor xmlns:cdr="http://schemas.openxmlformats.org/drawingml/2006/chartDrawing">
    <cdr:from>
      <cdr:x>0.07038</cdr:x>
      <cdr:y>0.18838</cdr:y>
    </cdr:from>
    <cdr:to>
      <cdr:x>0.19305</cdr:x>
      <cdr:y>0.24988</cdr:y>
    </cdr:to>
    <cdr:sp macro="" textlink="">
      <cdr:nvSpPr>
        <cdr:cNvPr id="13" name="TextBox 1"/>
        <cdr:cNvSpPr txBox="1"/>
      </cdr:nvSpPr>
      <cdr:spPr>
        <a:xfrm xmlns:a="http://schemas.openxmlformats.org/drawingml/2006/main">
          <a:off x="469915" y="612775"/>
          <a:ext cx="819112" cy="2000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DCC9F-621F-459A-BF98-3F0CFAFE136F}" type="datetimeFigureOut">
              <a:rPr lang="en-US" smtClean="0"/>
              <a:t>6/1/2019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1FA49-C132-43CA-ADEA-09A53FEC70F8}" type="slidenum">
              <a:rPr lang="en-US" smtClean="0"/>
              <a:t>‹#›</a:t>
            </a:fld>
            <a:endParaRPr lang="en-US"/>
          </a:p>
        </p:txBody>
      </p:sp>
    </p:spTree>
    <p:extLst>
      <p:ext uri="{BB962C8B-B14F-4D97-AF65-F5344CB8AC3E}">
        <p14:creationId xmlns:p14="http://schemas.microsoft.com/office/powerpoint/2010/main" val="115654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FBDB-EA76-48D2-91E3-ACE5A941E04F}" type="datetime1">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87E71-141F-4DFC-AC22-1EA39C8B1809}" type="datetime1">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C8F24-2266-4200-AD28-5B604ED24845}" type="datetime1">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B3295-E263-4195-8237-69E0AE9DDAA6}" type="datetime1">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716BC-A0EC-42BD-B3A6-34841302AC66}" type="datetime1">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1F5505-0A25-4F5E-B085-07C98A39F822}" type="datetime1">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34044-BED9-43C7-BF0F-9A2E314240E3}" type="datetime1">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CCD96F-2701-4A70-9632-B91DED2F55AF}" type="datetime1">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C8E65-ACF4-463F-A029-8583AB71DC46}" type="datetime1">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650D1-4DB9-4097-8FB4-C6846A79A2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D3295-26B8-44E9-9F95-4B5233507978}" type="datetime1">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650D1-4DB9-4097-8FB4-C6846A79A27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4254A1C-B689-4B98-8536-36D1D5E55413}" type="datetime1">
              <a:rPr lang="en-US" smtClean="0"/>
              <a:t>6/1/2019</a:t>
            </a:fld>
            <a:endParaRPr lang="en-US"/>
          </a:p>
        </p:txBody>
      </p:sp>
      <p:sp>
        <p:nvSpPr>
          <p:cNvPr id="9" name="Slide Number Placeholder 8"/>
          <p:cNvSpPr>
            <a:spLocks noGrp="1"/>
          </p:cNvSpPr>
          <p:nvPr>
            <p:ph type="sldNum" sz="quarter" idx="11"/>
          </p:nvPr>
        </p:nvSpPr>
        <p:spPr/>
        <p:txBody>
          <a:bodyPr/>
          <a:lstStyle/>
          <a:p>
            <a:fld id="{773650D1-4DB9-4097-8FB4-C6846A79A27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73650D1-4DB9-4097-8FB4-C6846A79A27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C61C300-AE6F-4189-8B09-9E7DB9331EA8}" type="datetime1">
              <a:rPr lang="en-US" smtClean="0"/>
              <a:t>6/1/2019</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docid=8_oDB3KpAKeD8M&amp;tbnid=kjBoUMcU6SzVWM:&amp;ved=0CAUQjRw&amp;url=http://mahsae-ali.blogfa.com/post-62.aspx&amp;ei=J28dU5reD4rDtQbM5oHYDw&amp;bvm=bv.62578216,d.bGE&amp;psig=AFQjCNEYOZSdNl7McDmQZ0DlPxaCc4kDgQ&amp;ust=139452427974709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ahsae-ali.persiangig.com/besmellah/1.jpg">
            <a:hlinkClick r:id="rId2"/>
          </p:cNvPr>
          <p:cNvPicPr/>
          <p:nvPr/>
        </p:nvPicPr>
        <p:blipFill>
          <a:blip r:embed="rId3">
            <a:duotone>
              <a:schemeClr val="accent2">
                <a:shade val="45000"/>
                <a:satMod val="135000"/>
              </a:schemeClr>
              <a:prstClr val="white"/>
            </a:duotone>
            <a:lum bright="-10000" contrast="20000"/>
            <a:extLst>
              <a:ext uri="{28A0092B-C50C-407E-A947-70E740481C1C}">
                <a14:useLocalDpi xmlns:a14="http://schemas.microsoft.com/office/drawing/2010/main" val="0"/>
              </a:ext>
            </a:extLst>
          </a:blip>
          <a:srcRect/>
          <a:stretch>
            <a:fillRect/>
          </a:stretch>
        </p:blipFill>
        <p:spPr bwMode="auto">
          <a:xfrm>
            <a:off x="1362393" y="1056323"/>
            <a:ext cx="6181407" cy="4658677"/>
          </a:xfrm>
          <a:prstGeom prst="rect">
            <a:avLst/>
          </a:prstGeom>
          <a:noFill/>
          <a:extLst/>
        </p:spPr>
      </p:pic>
      <p:sp>
        <p:nvSpPr>
          <p:cNvPr id="3" name="Slide Number Placeholder 2"/>
          <p:cNvSpPr>
            <a:spLocks noGrp="1"/>
          </p:cNvSpPr>
          <p:nvPr>
            <p:ph type="sldNum" sz="quarter" idx="12"/>
          </p:nvPr>
        </p:nvSpPr>
        <p:spPr/>
        <p:txBody>
          <a:bodyPr/>
          <a:lstStyle/>
          <a:p>
            <a:fld id="{773650D1-4DB9-4097-8FB4-C6846A79A276}" type="slidenum">
              <a:rPr lang="en-US" smtClean="0"/>
              <a:t>1</a:t>
            </a:fld>
            <a:endParaRPr lang="en-US"/>
          </a:p>
        </p:txBody>
      </p:sp>
    </p:spTree>
    <p:extLst>
      <p:ext uri="{BB962C8B-B14F-4D97-AF65-F5344CB8AC3E}">
        <p14:creationId xmlns:p14="http://schemas.microsoft.com/office/powerpoint/2010/main" val="2577436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001000" cy="6019800"/>
          </a:xfrm>
        </p:spPr>
        <p:txBody>
          <a:bodyPr>
            <a:noAutofit/>
          </a:bodyPr>
          <a:lstStyle/>
          <a:p>
            <a:pPr marL="114300" indent="0" algn="r" rtl="1">
              <a:spcBef>
                <a:spcPts val="0"/>
              </a:spcBef>
              <a:buNone/>
            </a:pPr>
            <a:r>
              <a:rPr lang="fa-IR" sz="2300" dirty="0" smtClean="0">
                <a:ea typeface="Calibri"/>
                <a:cs typeface="B Titr" panose="00000700000000000000" pitchFamily="2" charset="-78"/>
              </a:rPr>
              <a:t>تعریف واژه ها :</a:t>
            </a:r>
            <a:endParaRPr lang="en-US" sz="2300" dirty="0" smtClean="0">
              <a:ea typeface="Calibri"/>
              <a:cs typeface="B Titr" panose="00000700000000000000" pitchFamily="2" charset="-78"/>
            </a:endParaRPr>
          </a:p>
          <a:p>
            <a:pPr marL="114300" indent="0" algn="r" rtl="1">
              <a:spcBef>
                <a:spcPts val="0"/>
              </a:spcBef>
              <a:buNone/>
            </a:pPr>
            <a:endParaRPr lang="fa-IR" sz="2300" dirty="0">
              <a:ea typeface="Calibri"/>
              <a:cs typeface="B Titr" panose="00000700000000000000" pitchFamily="2" charset="-78"/>
            </a:endParaRPr>
          </a:p>
          <a:p>
            <a:pPr marL="114300" indent="0" algn="r" rtl="1">
              <a:spcBef>
                <a:spcPts val="0"/>
              </a:spcBef>
              <a:buNone/>
            </a:pPr>
            <a:r>
              <a:rPr lang="fa-IR" sz="1800" dirty="0" smtClean="0">
                <a:ea typeface="Calibri"/>
                <a:cs typeface="B Titr" panose="00000700000000000000" pitchFamily="2" charset="-78"/>
              </a:rPr>
              <a:t>دیابت</a:t>
            </a:r>
            <a:r>
              <a:rPr lang="fa-IR" sz="1800" dirty="0" smtClean="0">
                <a:ea typeface="Calibri"/>
                <a:cs typeface="B Nazanin"/>
              </a:rPr>
              <a:t> :</a:t>
            </a:r>
            <a:r>
              <a:rPr lang="en-US" sz="1800" dirty="0" smtClean="0">
                <a:ea typeface="Calibri"/>
                <a:cs typeface="B Nazanin"/>
              </a:rPr>
              <a:t>FBS≥126 </a:t>
            </a:r>
            <a:r>
              <a:rPr lang="fa-IR" sz="1800" dirty="0" smtClean="0">
                <a:ea typeface="Calibri"/>
                <a:cs typeface="B Nazanin"/>
              </a:rPr>
              <a:t>یا </a:t>
            </a:r>
            <a:r>
              <a:rPr lang="en-US" sz="1800" dirty="0">
                <a:ea typeface="Calibri"/>
                <a:cs typeface="B Nazanin"/>
              </a:rPr>
              <a:t>BS ≥ 200</a:t>
            </a:r>
            <a:r>
              <a:rPr lang="fa-IR" sz="1800" dirty="0" smtClean="0">
                <a:ea typeface="Calibri"/>
                <a:cs typeface="B Nazanin"/>
              </a:rPr>
              <a:t> </a:t>
            </a:r>
            <a:r>
              <a:rPr lang="fa-IR" sz="1800" dirty="0">
                <a:ea typeface="Calibri"/>
                <a:cs typeface="B Nazanin"/>
              </a:rPr>
              <a:t>دو ساعته یا  مصرف دارو پایین آورنده قند خون داشته اند یا  به سئوال اینکه آیا بیماری دیابت داشته اید جواب  بلی داده اند </a:t>
            </a:r>
            <a:endParaRPr lang="fa-IR" sz="1800" dirty="0" smtClean="0">
              <a:ea typeface="Calibri"/>
              <a:cs typeface="B Nazanin"/>
            </a:endParaRPr>
          </a:p>
          <a:p>
            <a:pPr marL="114300" indent="0" algn="r" rtl="1">
              <a:spcBef>
                <a:spcPts val="0"/>
              </a:spcBef>
              <a:buNone/>
            </a:pPr>
            <a:endParaRPr lang="en-US" sz="1800" dirty="0" smtClean="0">
              <a:ea typeface="Calibri"/>
              <a:cs typeface="B Nazanin"/>
            </a:endParaRPr>
          </a:p>
          <a:p>
            <a:pPr marL="114300" indent="0" algn="r" rtl="1">
              <a:spcBef>
                <a:spcPts val="0"/>
              </a:spcBef>
              <a:buNone/>
            </a:pPr>
            <a:r>
              <a:rPr lang="fa-IR" sz="1800" dirty="0">
                <a:ea typeface="Calibri"/>
                <a:cs typeface="B Titr" panose="00000700000000000000" pitchFamily="2" charset="-78"/>
              </a:rPr>
              <a:t>فشار خون </a:t>
            </a:r>
            <a:r>
              <a:rPr lang="fa-IR" sz="1800" dirty="0" smtClean="0">
                <a:cs typeface="B Nazanin"/>
              </a:rPr>
              <a:t>: </a:t>
            </a:r>
            <a:r>
              <a:rPr lang="fa-IR" sz="1800" dirty="0" smtClean="0">
                <a:ea typeface="Calibri"/>
                <a:cs typeface="B Nazanin"/>
              </a:rPr>
              <a:t>فشارخون </a:t>
            </a:r>
            <a:r>
              <a:rPr lang="fa-IR" sz="1800" dirty="0">
                <a:ea typeface="Calibri"/>
                <a:cs typeface="B Nazanin"/>
              </a:rPr>
              <a:t>بر اساس میانگین دوبار اندازه گیری فشار خون:</a:t>
            </a:r>
            <a:r>
              <a:rPr lang="en-US" sz="1800" dirty="0">
                <a:ea typeface="Calibri"/>
                <a:cs typeface="B Nazanin"/>
              </a:rPr>
              <a:t>SBP ≥ 140</a:t>
            </a:r>
            <a:r>
              <a:rPr lang="fa-IR" sz="1800" dirty="0" smtClean="0">
                <a:ea typeface="Calibri"/>
                <a:cs typeface="B Nazanin"/>
              </a:rPr>
              <a:t> </a:t>
            </a:r>
            <a:r>
              <a:rPr lang="fa-IR" sz="1800" dirty="0">
                <a:ea typeface="Calibri"/>
                <a:cs typeface="B Nazanin"/>
              </a:rPr>
              <a:t>یا </a:t>
            </a:r>
            <a:r>
              <a:rPr lang="en-US" sz="1800" dirty="0">
                <a:ea typeface="Calibri"/>
                <a:cs typeface="B Nazanin"/>
              </a:rPr>
              <a:t>DBP ≥ 80 </a:t>
            </a:r>
            <a:r>
              <a:rPr lang="fa-IR" sz="1800" dirty="0" smtClean="0">
                <a:ea typeface="Calibri"/>
                <a:cs typeface="B Nazanin"/>
              </a:rPr>
              <a:t> یا مصرف </a:t>
            </a:r>
            <a:r>
              <a:rPr lang="fa-IR" sz="1800" dirty="0">
                <a:ea typeface="Calibri"/>
                <a:cs typeface="B Nazanin"/>
              </a:rPr>
              <a:t>داروی پایین آورنده فشارخون داشته باشند </a:t>
            </a:r>
            <a:r>
              <a:rPr lang="fa-IR" sz="1800" dirty="0" smtClean="0">
                <a:ea typeface="Calibri"/>
                <a:cs typeface="B Nazanin"/>
              </a:rPr>
              <a:t>.</a:t>
            </a:r>
          </a:p>
          <a:p>
            <a:pPr marL="114300" indent="0" algn="r" rtl="1">
              <a:spcBef>
                <a:spcPts val="0"/>
              </a:spcBef>
              <a:buNone/>
            </a:pPr>
            <a:endParaRPr lang="fa-IR" sz="1800" dirty="0"/>
          </a:p>
          <a:p>
            <a:pPr marL="114300" indent="0" algn="r" rtl="1">
              <a:spcBef>
                <a:spcPts val="0"/>
              </a:spcBef>
              <a:buNone/>
            </a:pPr>
            <a:r>
              <a:rPr lang="fa-IR" sz="1800" dirty="0">
                <a:ea typeface="Calibri"/>
                <a:cs typeface="B Titr" panose="00000700000000000000" pitchFamily="2" charset="-78"/>
              </a:rPr>
              <a:t>سیگاری</a:t>
            </a:r>
            <a:r>
              <a:rPr lang="fa-IR" sz="1800" dirty="0" smtClean="0">
                <a:ea typeface="Calibri"/>
                <a:cs typeface="B Nazanin"/>
              </a:rPr>
              <a:t> : </a:t>
            </a:r>
            <a:r>
              <a:rPr lang="ar-SA" sz="1800" dirty="0">
                <a:ea typeface="Calibri"/>
                <a:cs typeface="B Nazanin"/>
              </a:rPr>
              <a:t>کسی که در زمان تکمیل پرسشنامه یا قبل از آن دائم یا گهگاه سیگار، قلیان یا پیپ می کشیده </a:t>
            </a:r>
            <a:r>
              <a:rPr lang="ar-SA" sz="1800" dirty="0" smtClean="0">
                <a:ea typeface="Calibri"/>
                <a:cs typeface="B Nazanin"/>
              </a:rPr>
              <a:t>است</a:t>
            </a:r>
            <a:r>
              <a:rPr lang="fa-IR" sz="1800" dirty="0" smtClean="0">
                <a:ea typeface="Calibri"/>
                <a:cs typeface="B Nazanin"/>
              </a:rPr>
              <a:t>.</a:t>
            </a:r>
          </a:p>
          <a:p>
            <a:pPr marL="114300" indent="0" algn="r" rtl="1">
              <a:spcBef>
                <a:spcPts val="0"/>
              </a:spcBef>
              <a:buNone/>
            </a:pPr>
            <a:endParaRPr lang="fa-IR" sz="1800" dirty="0" smtClean="0">
              <a:ea typeface="Calibri"/>
              <a:cs typeface="B Titr" panose="00000700000000000000" pitchFamily="2" charset="-78"/>
            </a:endParaRPr>
          </a:p>
          <a:p>
            <a:pPr marL="114300" indent="0" algn="r" rtl="1">
              <a:spcBef>
                <a:spcPts val="0"/>
              </a:spcBef>
              <a:buNone/>
            </a:pPr>
            <a:r>
              <a:rPr lang="fa-IR" sz="1800" dirty="0" smtClean="0">
                <a:ea typeface="Calibri"/>
                <a:cs typeface="B Titr" panose="00000700000000000000" pitchFamily="2" charset="-78"/>
              </a:rPr>
              <a:t>فعالیت </a:t>
            </a:r>
            <a:r>
              <a:rPr lang="fa-IR" sz="1800" dirty="0">
                <a:ea typeface="Calibri"/>
                <a:cs typeface="B Titr" panose="00000700000000000000" pitchFamily="2" charset="-78"/>
              </a:rPr>
              <a:t>کم فیزیکی </a:t>
            </a:r>
            <a:r>
              <a:rPr lang="fa-IR" sz="1800" dirty="0" smtClean="0">
                <a:ea typeface="Calibri"/>
                <a:cs typeface="B Nazanin"/>
              </a:rPr>
              <a:t>: </a:t>
            </a:r>
            <a:r>
              <a:rPr lang="ar-SA" sz="1800" dirty="0">
                <a:ea typeface="Calibri"/>
                <a:cs typeface="B Nazanin"/>
              </a:rPr>
              <a:t>مجموع فعالیت فیزیکی حاصل از انجام کار در محیط بیرون ،زمان استراحت یا انجام ورزش که به صورت </a:t>
            </a:r>
            <a:r>
              <a:rPr lang="en-US" sz="1800" dirty="0">
                <a:ea typeface="Calibri"/>
                <a:cs typeface="B Nazanin"/>
              </a:rPr>
              <a:t>MET </a:t>
            </a:r>
            <a:r>
              <a:rPr lang="fa-IR" sz="1800" dirty="0">
                <a:ea typeface="Calibri"/>
                <a:cs typeface="B Nazanin"/>
              </a:rPr>
              <a:t> بر دقیقه در هفته تعریف میشود.</a:t>
            </a:r>
            <a:r>
              <a:rPr lang="ar-SA" sz="1800" dirty="0">
                <a:ea typeface="Calibri"/>
                <a:cs typeface="B Nazanin"/>
              </a:rPr>
              <a:t>کمتر از 600 </a:t>
            </a:r>
            <a:r>
              <a:rPr lang="en-US" sz="1800" dirty="0">
                <a:ea typeface="Calibri"/>
                <a:cs typeface="B Nazanin"/>
              </a:rPr>
              <a:t> MET </a:t>
            </a:r>
            <a:r>
              <a:rPr lang="fa-IR" sz="1800" dirty="0">
                <a:ea typeface="Calibri"/>
                <a:cs typeface="B Nazanin"/>
              </a:rPr>
              <a:t> بر </a:t>
            </a:r>
            <a:r>
              <a:rPr lang="fa-IR" sz="1800" dirty="0" smtClean="0">
                <a:ea typeface="Calibri"/>
                <a:cs typeface="B Nazanin"/>
              </a:rPr>
              <a:t>دقیقه </a:t>
            </a:r>
            <a:r>
              <a:rPr lang="fa-IR" sz="1800" dirty="0">
                <a:ea typeface="Calibri"/>
                <a:cs typeface="B Nazanin"/>
              </a:rPr>
              <a:t>در هفته به عنوان فعالیت فیزیکی کم در نظر گرفته میشود</a:t>
            </a:r>
            <a:r>
              <a:rPr lang="fa-IR" sz="1800" dirty="0" smtClean="0">
                <a:ea typeface="Calibri"/>
                <a:cs typeface="B Nazanin"/>
              </a:rPr>
              <a:t>.</a:t>
            </a:r>
          </a:p>
          <a:p>
            <a:pPr marL="114300" indent="0" algn="r" rtl="1">
              <a:spcBef>
                <a:spcPts val="0"/>
              </a:spcBef>
              <a:buNone/>
            </a:pPr>
            <a:endParaRPr lang="fa-IR" sz="1800" dirty="0" smtClean="0">
              <a:ea typeface="Calibri"/>
              <a:cs typeface="B Nazanin"/>
            </a:endParaRPr>
          </a:p>
          <a:p>
            <a:pPr marL="114300" indent="0" algn="r" rtl="1">
              <a:spcBef>
                <a:spcPts val="0"/>
              </a:spcBef>
              <a:buNone/>
            </a:pPr>
            <a:r>
              <a:rPr lang="fa-IR" sz="1800" b="1" dirty="0">
                <a:ea typeface="Calibri"/>
                <a:cs typeface="B Titr" panose="00000700000000000000" pitchFamily="2" charset="-78"/>
              </a:rPr>
              <a:t>محاسبه</a:t>
            </a:r>
            <a:r>
              <a:rPr lang="fa-IR" sz="1800" dirty="0">
                <a:ea typeface="Calibri"/>
                <a:cs typeface="B Titr" panose="00000700000000000000" pitchFamily="2" charset="-78"/>
              </a:rPr>
              <a:t> </a:t>
            </a:r>
            <a:r>
              <a:rPr lang="en-US" sz="1800" b="1" dirty="0">
                <a:ea typeface="Calibri"/>
                <a:cs typeface="B Titr" panose="00000700000000000000" pitchFamily="2" charset="-78"/>
              </a:rPr>
              <a:t>LDL-C </a:t>
            </a:r>
            <a:r>
              <a:rPr lang="fa-IR" sz="1800" b="1" dirty="0">
                <a:ea typeface="Calibri"/>
                <a:cs typeface="B Titr" panose="00000700000000000000" pitchFamily="2" charset="-78"/>
              </a:rPr>
              <a:t> از فرمول مودیفاید فریدوالد</a:t>
            </a:r>
            <a:r>
              <a:rPr lang="fa-IR" sz="1800" dirty="0" smtClean="0">
                <a:ea typeface="Calibri"/>
                <a:cs typeface="B Nazanin"/>
              </a:rPr>
              <a:t>: </a:t>
            </a:r>
            <a:r>
              <a:rPr lang="en-US" sz="1800" dirty="0" smtClean="0">
                <a:ea typeface="Calibri"/>
                <a:cs typeface="B Titr"/>
              </a:rPr>
              <a:t>Non-HDL-C×90</a:t>
            </a:r>
            <a:r>
              <a:rPr lang="en-US" sz="1800" dirty="0">
                <a:ea typeface="Calibri"/>
                <a:cs typeface="B Titr"/>
              </a:rPr>
              <a:t>%-(TG×10</a:t>
            </a:r>
            <a:r>
              <a:rPr lang="en-US" sz="1800" dirty="0" smtClean="0">
                <a:ea typeface="Calibri"/>
                <a:cs typeface="B Titr"/>
              </a:rPr>
              <a:t>%)</a:t>
            </a:r>
            <a:r>
              <a:rPr lang="fa-IR" sz="1800" dirty="0" smtClean="0">
                <a:ea typeface="Calibri"/>
                <a:cs typeface="B Titr"/>
              </a:rPr>
              <a:t> </a:t>
            </a:r>
          </a:p>
          <a:p>
            <a:pPr marL="114300" indent="0" algn="r" rtl="1">
              <a:spcBef>
                <a:spcPts val="0"/>
              </a:spcBef>
              <a:buNone/>
            </a:pPr>
            <a:endParaRPr lang="fa-IR" sz="1800" dirty="0" smtClean="0">
              <a:ea typeface="Calibri"/>
              <a:cs typeface="B Nazanin"/>
            </a:endParaRPr>
          </a:p>
          <a:p>
            <a:pPr marL="114300" lvl="0" indent="0" algn="just" rtl="1">
              <a:spcBef>
                <a:spcPts val="0"/>
              </a:spcBef>
              <a:buClr>
                <a:srgbClr val="629DD1"/>
              </a:buClr>
              <a:buNone/>
            </a:pPr>
            <a:r>
              <a:rPr lang="fa-IR" sz="1800" b="1" dirty="0" smtClean="0">
                <a:ea typeface="Calibri"/>
                <a:cs typeface="B Titr" panose="00000700000000000000" pitchFamily="2" charset="-78"/>
              </a:rPr>
              <a:t>بروز </a:t>
            </a:r>
            <a:r>
              <a:rPr lang="en-US" sz="1800" b="1" dirty="0">
                <a:ea typeface="Calibri"/>
                <a:cs typeface="B Titr" panose="00000700000000000000" pitchFamily="2" charset="-78"/>
              </a:rPr>
              <a:t>CVD</a:t>
            </a:r>
            <a:r>
              <a:rPr lang="ar-SA" sz="1800" b="1" dirty="0">
                <a:solidFill>
                  <a:prstClr val="black"/>
                </a:solidFill>
                <a:latin typeface="+BLotus"/>
                <a:ea typeface="Calibri"/>
                <a:cs typeface="B Nazanin" panose="00000400000000000000" pitchFamily="2" charset="-78"/>
              </a:rPr>
              <a:t> </a:t>
            </a:r>
            <a:r>
              <a:rPr lang="en-US" sz="1800" dirty="0">
                <a:ea typeface="Calibri"/>
                <a:cs typeface="B Nazanin"/>
              </a:rPr>
              <a:t>:</a:t>
            </a:r>
            <a:r>
              <a:rPr lang="ar-SA" sz="1800" dirty="0">
                <a:ea typeface="Calibri"/>
                <a:cs typeface="B Nazanin"/>
              </a:rPr>
              <a:t> </a:t>
            </a:r>
            <a:r>
              <a:rPr lang="fa-IR" sz="1800" dirty="0" smtClean="0">
                <a:ea typeface="Calibri"/>
                <a:cs typeface="B Nazanin"/>
              </a:rPr>
              <a:t>ایجاد </a:t>
            </a:r>
            <a:r>
              <a:rPr lang="ar-SA" sz="1800" dirty="0" smtClean="0">
                <a:ea typeface="Calibri"/>
                <a:cs typeface="B Nazanin"/>
              </a:rPr>
              <a:t>بیماری </a:t>
            </a:r>
            <a:r>
              <a:rPr lang="ar-SA" sz="1800" dirty="0">
                <a:ea typeface="Calibri"/>
                <a:cs typeface="B Nazanin"/>
              </a:rPr>
              <a:t>قلبی عروقی </a:t>
            </a:r>
            <a:r>
              <a:rPr lang="fa-IR" sz="1800" dirty="0">
                <a:ea typeface="Calibri"/>
                <a:cs typeface="B Nazanin"/>
              </a:rPr>
              <a:t>شامل </a:t>
            </a:r>
            <a:r>
              <a:rPr lang="fa-IR" sz="1800" dirty="0" smtClean="0">
                <a:ea typeface="Calibri"/>
                <a:cs typeface="B Nazanin"/>
              </a:rPr>
              <a:t>بیماری عروق </a:t>
            </a:r>
            <a:r>
              <a:rPr lang="fa-IR" sz="1800" dirty="0">
                <a:ea typeface="Calibri"/>
                <a:cs typeface="B Nazanin"/>
              </a:rPr>
              <a:t>کرونر قلب (</a:t>
            </a:r>
            <a:r>
              <a:rPr lang="en-US" sz="1800" dirty="0">
                <a:ea typeface="Calibri"/>
                <a:cs typeface="B Nazanin"/>
              </a:rPr>
              <a:t>CHD</a:t>
            </a:r>
            <a:r>
              <a:rPr lang="fa-IR" sz="1800" dirty="0">
                <a:ea typeface="Calibri"/>
                <a:cs typeface="B Nazanin"/>
              </a:rPr>
              <a:t>) از جمله موارد انفارکتوس میوکارد قطعی (</a:t>
            </a:r>
            <a:r>
              <a:rPr lang="en-US" sz="1800" dirty="0">
                <a:ea typeface="Calibri"/>
                <a:cs typeface="B Nazanin"/>
              </a:rPr>
              <a:t>MI</a:t>
            </a:r>
            <a:r>
              <a:rPr lang="fa-IR" sz="1800" dirty="0">
                <a:ea typeface="Calibri"/>
                <a:cs typeface="B Nazanin"/>
              </a:rPr>
              <a:t>) ،</a:t>
            </a:r>
            <a:r>
              <a:rPr lang="en-US" sz="1800" dirty="0">
                <a:ea typeface="Calibri"/>
                <a:cs typeface="B Nazanin"/>
              </a:rPr>
              <a:t>MI </a:t>
            </a:r>
            <a:r>
              <a:rPr lang="fa-IR" sz="1800" dirty="0">
                <a:ea typeface="Calibri"/>
                <a:cs typeface="B Nazanin"/>
              </a:rPr>
              <a:t>احتمالی ،آنژین صدری ناپایدار ، آنژیوگرافی مثبت در افراد دارای علائم درد قلبی پایدار و مرگ </a:t>
            </a:r>
            <a:r>
              <a:rPr lang="en-US" sz="1800" dirty="0">
                <a:ea typeface="Calibri"/>
                <a:cs typeface="B Nazanin"/>
              </a:rPr>
              <a:t>CHD</a:t>
            </a:r>
            <a:r>
              <a:rPr lang="fa-IR" sz="1800" dirty="0">
                <a:ea typeface="Calibri"/>
                <a:cs typeface="B Nazanin"/>
              </a:rPr>
              <a:t> و حوادث عروق مغزی (سکته مغزی ایسکمیک و یا خونریزی و مرگ مغزی</a:t>
            </a:r>
            <a:r>
              <a:rPr lang="fa-IR" sz="1800" dirty="0" smtClean="0">
                <a:ea typeface="Calibri"/>
                <a:cs typeface="B Nazanin"/>
              </a:rPr>
              <a:t>)</a:t>
            </a:r>
          </a:p>
          <a:p>
            <a:pPr marL="114300" lvl="0" indent="0" algn="just" rtl="1">
              <a:spcBef>
                <a:spcPts val="0"/>
              </a:spcBef>
              <a:buClr>
                <a:srgbClr val="629DD1"/>
              </a:buClr>
              <a:buNone/>
            </a:pPr>
            <a:endParaRPr lang="fa-IR" sz="1800" dirty="0" smtClean="0">
              <a:ea typeface="Calibri"/>
              <a:cs typeface="B Nazanin"/>
            </a:endParaRPr>
          </a:p>
          <a:p>
            <a:pPr marL="114300" lvl="0" indent="0" algn="just" rtl="1">
              <a:spcBef>
                <a:spcPts val="0"/>
              </a:spcBef>
              <a:buClr>
                <a:srgbClr val="629DD1"/>
              </a:buClr>
              <a:buNone/>
            </a:pPr>
            <a:r>
              <a:rPr lang="fa-IR" sz="1800" dirty="0">
                <a:ea typeface="Calibri"/>
                <a:cs typeface="B Titr" panose="00000700000000000000" pitchFamily="2" charset="-78"/>
              </a:rPr>
              <a:t>مرگ ناشی از </a:t>
            </a:r>
            <a:r>
              <a:rPr lang="en-US" sz="1800" b="1" dirty="0">
                <a:ea typeface="Calibri"/>
                <a:cs typeface="B Titr" panose="00000700000000000000" pitchFamily="2" charset="-78"/>
              </a:rPr>
              <a:t>CV</a:t>
            </a:r>
            <a:r>
              <a:rPr lang="en-US" sz="1800" dirty="0">
                <a:ea typeface="Calibri"/>
                <a:cs typeface="B Titr" panose="00000700000000000000" pitchFamily="2" charset="-78"/>
              </a:rPr>
              <a:t> </a:t>
            </a:r>
            <a:r>
              <a:rPr lang="fa-IR" sz="1800" dirty="0">
                <a:ea typeface="Calibri"/>
                <a:cs typeface="B Titr" panose="00000700000000000000" pitchFamily="2" charset="-78"/>
              </a:rPr>
              <a:t>: </a:t>
            </a:r>
            <a:r>
              <a:rPr lang="ar-SA" sz="1800" dirty="0">
                <a:ea typeface="Calibri"/>
                <a:cs typeface="B Nazanin"/>
              </a:rPr>
              <a:t>مرگ بر اثر </a:t>
            </a:r>
            <a:r>
              <a:rPr lang="ar-SA" sz="1800" dirty="0" smtClean="0">
                <a:ea typeface="Calibri"/>
                <a:cs typeface="B Nazanin"/>
              </a:rPr>
              <a:t>بیماریهای </a:t>
            </a:r>
            <a:r>
              <a:rPr lang="ar-SA" sz="1800" dirty="0">
                <a:ea typeface="Calibri"/>
                <a:cs typeface="B Nazanin"/>
              </a:rPr>
              <a:t>ایسکمی قلب یا استروک ویا نارسایی </a:t>
            </a:r>
            <a:r>
              <a:rPr lang="ar-SA" sz="1800" dirty="0" smtClean="0">
                <a:ea typeface="Calibri"/>
                <a:cs typeface="B Nazanin"/>
              </a:rPr>
              <a:t>قلب</a:t>
            </a:r>
            <a:endParaRPr lang="fa-IR" sz="1800" dirty="0" smtClean="0">
              <a:ea typeface="Calibri"/>
              <a:cs typeface="B Nazanin"/>
            </a:endParaRPr>
          </a:p>
          <a:p>
            <a:pPr marL="114300" lvl="0" indent="0" algn="just" rtl="1">
              <a:spcBef>
                <a:spcPts val="0"/>
              </a:spcBef>
              <a:buClr>
                <a:srgbClr val="629DD1"/>
              </a:buClr>
              <a:buNone/>
            </a:pPr>
            <a:endParaRPr lang="fa-IR" sz="1800" dirty="0" smtClean="0">
              <a:ea typeface="Calibri"/>
              <a:cs typeface="B Nazanin"/>
            </a:endParaRPr>
          </a:p>
          <a:p>
            <a:pPr marL="114300" lvl="0" indent="0" algn="just" rtl="1">
              <a:spcBef>
                <a:spcPts val="0"/>
              </a:spcBef>
              <a:buClr>
                <a:srgbClr val="629DD1"/>
              </a:buClr>
              <a:buNone/>
            </a:pPr>
            <a:r>
              <a:rPr lang="fa-IR" sz="1800" dirty="0">
                <a:ea typeface="Calibri"/>
                <a:cs typeface="B Titr"/>
              </a:rPr>
              <a:t>مرگ و میر </a:t>
            </a:r>
            <a:r>
              <a:rPr lang="fa-IR" sz="1800" dirty="0" smtClean="0">
                <a:ea typeface="Calibri"/>
                <a:cs typeface="B Titr"/>
              </a:rPr>
              <a:t>کلی : </a:t>
            </a:r>
            <a:r>
              <a:rPr lang="ar-SA" sz="1800" dirty="0" smtClean="0">
                <a:ea typeface="Calibri"/>
                <a:cs typeface="B Nazanin"/>
              </a:rPr>
              <a:t>فوت </a:t>
            </a:r>
            <a:r>
              <a:rPr lang="ar-SA" sz="1800" dirty="0">
                <a:ea typeface="Calibri"/>
                <a:cs typeface="B Nazanin"/>
              </a:rPr>
              <a:t>فرد مورد مطالعه به هر دلیل ممکن</a:t>
            </a:r>
            <a:endParaRPr lang="fa-IR" sz="1800" dirty="0">
              <a:ea typeface="Calibri"/>
              <a:cs typeface="B Titr" panose="000007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10</a:t>
            </a:fld>
            <a:endParaRPr lang="en-US"/>
          </a:p>
        </p:txBody>
      </p:sp>
    </p:spTree>
    <p:extLst>
      <p:ext uri="{BB962C8B-B14F-4D97-AF65-F5344CB8AC3E}">
        <p14:creationId xmlns:p14="http://schemas.microsoft.com/office/powerpoint/2010/main" val="3734923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73650D1-4DB9-4097-8FB4-C6846A79A276}" type="slidenum">
              <a:rPr lang="en-US" smtClean="0"/>
              <a:t>11</a:t>
            </a:fld>
            <a:endParaRPr lang="en-US"/>
          </a:p>
        </p:txBody>
      </p:sp>
      <p:grpSp>
        <p:nvGrpSpPr>
          <p:cNvPr id="3" name="Group 2"/>
          <p:cNvGrpSpPr/>
          <p:nvPr/>
        </p:nvGrpSpPr>
        <p:grpSpPr>
          <a:xfrm>
            <a:off x="457200" y="361802"/>
            <a:ext cx="7772400" cy="5698756"/>
            <a:chOff x="457200" y="361802"/>
            <a:chExt cx="7772400" cy="5698756"/>
          </a:xfrm>
        </p:grpSpPr>
        <p:sp>
          <p:nvSpPr>
            <p:cNvPr id="4" name="Rounded Rectangle 3"/>
            <p:cNvSpPr/>
            <p:nvPr/>
          </p:nvSpPr>
          <p:spPr>
            <a:xfrm>
              <a:off x="457200" y="4495800"/>
              <a:ext cx="1242237" cy="685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Titr" panose="00000700000000000000" pitchFamily="2" charset="-78"/>
                </a:rPr>
                <a:t>حذف 464 نفر دارای سابقه </a:t>
              </a:r>
              <a:r>
                <a:rPr lang="en-US" sz="1200" dirty="0">
                  <a:solidFill>
                    <a:schemeClr val="tx1"/>
                  </a:solidFill>
                  <a:cs typeface="B Titr" panose="00000700000000000000" pitchFamily="2" charset="-78"/>
                </a:rPr>
                <a:t>CVD </a:t>
              </a:r>
            </a:p>
          </p:txBody>
        </p:sp>
        <p:sp>
          <p:nvSpPr>
            <p:cNvPr id="5" name="Rounded Rectangle 4"/>
            <p:cNvSpPr/>
            <p:nvPr/>
          </p:nvSpPr>
          <p:spPr>
            <a:xfrm>
              <a:off x="6533708" y="2229293"/>
              <a:ext cx="12954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400" dirty="0">
                  <a:solidFill>
                    <a:schemeClr val="tx1"/>
                  </a:solidFill>
                  <a:cs typeface="B Titr" panose="00000700000000000000" pitchFamily="2" charset="-78"/>
                </a:rPr>
                <a:t>279 مورد مرگ قلبی عروقی</a:t>
              </a:r>
              <a:endParaRPr lang="en-US" sz="1400" dirty="0">
                <a:solidFill>
                  <a:schemeClr val="tx1"/>
                </a:solidFill>
                <a:cs typeface="B Titr" panose="00000700000000000000" pitchFamily="2" charset="-78"/>
              </a:endParaRPr>
            </a:p>
          </p:txBody>
        </p:sp>
        <p:sp>
          <p:nvSpPr>
            <p:cNvPr id="6" name="Rounded Rectangle 5"/>
            <p:cNvSpPr/>
            <p:nvPr/>
          </p:nvSpPr>
          <p:spPr>
            <a:xfrm>
              <a:off x="4503775" y="2225749"/>
              <a:ext cx="1295400" cy="914400"/>
            </a:xfrm>
            <a:prstGeom prst="roundRect">
              <a:avLst>
                <a:gd name="adj" fmla="val 2131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549 </a:t>
              </a:r>
              <a:r>
                <a:rPr lang="fa-IR" sz="1400" dirty="0">
                  <a:solidFill>
                    <a:schemeClr val="tx1"/>
                  </a:solidFill>
                  <a:cs typeface="B Titr" panose="00000700000000000000" pitchFamily="2" charset="-78"/>
                </a:rPr>
                <a:t>مورد مرگ کلی</a:t>
              </a:r>
              <a:endParaRPr lang="en-US" sz="1400" dirty="0">
                <a:solidFill>
                  <a:schemeClr val="tx1"/>
                </a:solidFill>
                <a:cs typeface="B Titr" panose="00000700000000000000" pitchFamily="2" charset="-78"/>
              </a:endParaRPr>
            </a:p>
          </p:txBody>
        </p:sp>
        <p:sp>
          <p:nvSpPr>
            <p:cNvPr id="7" name="Rounded Rectangle 6"/>
            <p:cNvSpPr/>
            <p:nvPr/>
          </p:nvSpPr>
          <p:spPr>
            <a:xfrm>
              <a:off x="1331283" y="5298558"/>
              <a:ext cx="2457893"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400" dirty="0">
                  <a:solidFill>
                    <a:schemeClr val="tx1"/>
                  </a:solidFill>
                  <a:cs typeface="B Titr" panose="00000700000000000000" pitchFamily="2" charset="-78"/>
                </a:rPr>
                <a:t>789 مورد بروز بیماری قلبی عروقی در میان 5058  نفر</a:t>
              </a:r>
              <a:endParaRPr lang="en-US" sz="1400" dirty="0">
                <a:solidFill>
                  <a:schemeClr val="tx1"/>
                </a:solidFill>
                <a:cs typeface="B Titr" panose="00000700000000000000" pitchFamily="2" charset="-78"/>
              </a:endParaRPr>
            </a:p>
          </p:txBody>
        </p:sp>
        <p:sp>
          <p:nvSpPr>
            <p:cNvPr id="9" name="Rounded Rectangle 8"/>
            <p:cNvSpPr/>
            <p:nvPr/>
          </p:nvSpPr>
          <p:spPr>
            <a:xfrm>
              <a:off x="1210781" y="2229293"/>
              <a:ext cx="26670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400" dirty="0">
                  <a:solidFill>
                    <a:schemeClr val="tx1"/>
                  </a:solidFill>
                  <a:cs typeface="B Titr" panose="00000700000000000000" pitchFamily="2" charset="-78"/>
                </a:rPr>
                <a:t>افراد دارای پیگیری و اطلاعات کامل</a:t>
              </a:r>
            </a:p>
            <a:p>
              <a:pPr algn="ctr">
                <a:lnSpc>
                  <a:spcPct val="150000"/>
                </a:lnSpc>
              </a:pPr>
              <a:r>
                <a:rPr lang="fa-IR" sz="1400" dirty="0">
                  <a:solidFill>
                    <a:schemeClr val="tx1"/>
                  </a:solidFill>
                  <a:cs typeface="B Titr" panose="00000700000000000000" pitchFamily="2" charset="-78"/>
                </a:rPr>
                <a:t>5518 نفر</a:t>
              </a:r>
              <a:endParaRPr lang="en-US" sz="1400" dirty="0">
                <a:solidFill>
                  <a:schemeClr val="tx1"/>
                </a:solidFill>
                <a:cs typeface="B Titr" panose="00000700000000000000" pitchFamily="2" charset="-78"/>
              </a:endParaRPr>
            </a:p>
          </p:txBody>
        </p:sp>
        <p:sp>
          <p:nvSpPr>
            <p:cNvPr id="10" name="Rounded Rectangle 9"/>
            <p:cNvSpPr/>
            <p:nvPr/>
          </p:nvSpPr>
          <p:spPr>
            <a:xfrm>
              <a:off x="1216097" y="535172"/>
              <a:ext cx="2667000" cy="838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cs typeface="B Titr" panose="00000700000000000000" pitchFamily="2" charset="-78"/>
              </a:endParaRPr>
            </a:p>
            <a:p>
              <a:pPr algn="ctr">
                <a:lnSpc>
                  <a:spcPct val="150000"/>
                </a:lnSpc>
              </a:pPr>
              <a:r>
                <a:rPr lang="fa-IR" sz="1400" dirty="0">
                  <a:solidFill>
                    <a:schemeClr val="tx1"/>
                  </a:solidFill>
                  <a:cs typeface="B Titr" panose="00000700000000000000" pitchFamily="2" charset="-78"/>
                </a:rPr>
                <a:t>افراد ورودی فاز 1 و 2  در مجموع 6445 نفر</a:t>
              </a:r>
            </a:p>
            <a:p>
              <a:pPr algn="ctr"/>
              <a:endParaRPr lang="en-US" dirty="0">
                <a:solidFill>
                  <a:schemeClr val="tx1"/>
                </a:solidFill>
                <a:cs typeface="B Titr" panose="00000700000000000000" pitchFamily="2" charset="-78"/>
              </a:endParaRPr>
            </a:p>
          </p:txBody>
        </p:sp>
        <p:cxnSp>
          <p:nvCxnSpPr>
            <p:cNvPr id="12" name="Straight Arrow Connector 11"/>
            <p:cNvCxnSpPr>
              <a:endCxn id="7" idx="0"/>
            </p:cNvCxnSpPr>
            <p:nvPr/>
          </p:nvCxnSpPr>
          <p:spPr>
            <a:xfrm flipH="1">
              <a:off x="2560230" y="3140149"/>
              <a:ext cx="15503" cy="215840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699437" y="4800600"/>
              <a:ext cx="87629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9" idx="0"/>
            </p:cNvCxnSpPr>
            <p:nvPr/>
          </p:nvCxnSpPr>
          <p:spPr>
            <a:xfrm flipH="1">
              <a:off x="2544281" y="1373372"/>
              <a:ext cx="5316" cy="855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303179" y="3581400"/>
              <a:ext cx="2209799"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1400" dirty="0">
                  <a:solidFill>
                    <a:schemeClr val="tx1"/>
                  </a:solidFill>
                  <a:cs typeface="B Titr" panose="00000700000000000000" pitchFamily="2" charset="-78"/>
                </a:rPr>
                <a:t>حذف 164 مورد مرگ کمتر از 3 سال و </a:t>
              </a:r>
              <a:r>
                <a:rPr lang="en-US" sz="1400" dirty="0">
                  <a:solidFill>
                    <a:schemeClr val="tx1"/>
                  </a:solidFill>
                  <a:cs typeface="B Titr" panose="00000700000000000000" pitchFamily="2" charset="-78"/>
                </a:rPr>
                <a:t>BMI </a:t>
              </a:r>
              <a:r>
                <a:rPr lang="fa-IR" sz="1400" dirty="0">
                  <a:solidFill>
                    <a:schemeClr val="tx1"/>
                  </a:solidFill>
                  <a:cs typeface="B Titr" panose="00000700000000000000" pitchFamily="2" charset="-78"/>
                </a:rPr>
                <a:t> کمتر از 18/5</a:t>
              </a:r>
              <a:endParaRPr lang="en-US" sz="1400" dirty="0">
                <a:solidFill>
                  <a:schemeClr val="tx1"/>
                </a:solidFill>
                <a:cs typeface="B Titr" panose="00000700000000000000" pitchFamily="2" charset="-78"/>
              </a:endParaRPr>
            </a:p>
          </p:txBody>
        </p:sp>
        <p:sp>
          <p:nvSpPr>
            <p:cNvPr id="33" name="Rounded Rectangle 32"/>
            <p:cNvSpPr/>
            <p:nvPr/>
          </p:nvSpPr>
          <p:spPr>
            <a:xfrm>
              <a:off x="5818668" y="3581400"/>
              <a:ext cx="2410932"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469 مورد مرگ در 5354 نفر</a:t>
              </a:r>
              <a:endParaRPr lang="en-US" sz="1400" dirty="0">
                <a:solidFill>
                  <a:schemeClr val="tx1"/>
                </a:solidFill>
                <a:cs typeface="B Titr" panose="00000700000000000000" pitchFamily="2" charset="-78"/>
              </a:endParaRPr>
            </a:p>
          </p:txBody>
        </p:sp>
        <p:cxnSp>
          <p:nvCxnSpPr>
            <p:cNvPr id="35" name="Straight Arrow Connector 34"/>
            <p:cNvCxnSpPr>
              <a:endCxn id="29" idx="1"/>
            </p:cNvCxnSpPr>
            <p:nvPr/>
          </p:nvCxnSpPr>
          <p:spPr>
            <a:xfrm>
              <a:off x="2552694" y="4038600"/>
              <a:ext cx="750485"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9" idx="3"/>
              <a:endCxn id="33" idx="1"/>
            </p:cNvCxnSpPr>
            <p:nvPr/>
          </p:nvCxnSpPr>
          <p:spPr>
            <a:xfrm>
              <a:off x="5512978" y="4038600"/>
              <a:ext cx="30569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3"/>
              <a:endCxn id="6" idx="1"/>
            </p:cNvCxnSpPr>
            <p:nvPr/>
          </p:nvCxnSpPr>
          <p:spPr>
            <a:xfrm flipV="1">
              <a:off x="3877781" y="2682949"/>
              <a:ext cx="625994" cy="354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3"/>
              <a:endCxn id="5" idx="1"/>
            </p:cNvCxnSpPr>
            <p:nvPr/>
          </p:nvCxnSpPr>
          <p:spPr>
            <a:xfrm>
              <a:off x="5799175" y="2682949"/>
              <a:ext cx="734533" cy="354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21717" y="361802"/>
              <a:ext cx="1719381" cy="446276"/>
            </a:xfrm>
            <a:prstGeom prst="rect">
              <a:avLst/>
            </a:prstGeom>
            <a:noFill/>
          </p:spPr>
          <p:txBody>
            <a:bodyPr wrap="none" rtlCol="0">
              <a:spAutoFit/>
            </a:bodyPr>
            <a:lstStyle/>
            <a:p>
              <a:pPr algn="l" rtl="1"/>
              <a:r>
                <a:rPr lang="fa-IR" sz="2300" b="1" dirty="0" smtClean="0">
                  <a:cs typeface="B Titr" panose="00000700000000000000" pitchFamily="2" charset="-78"/>
                </a:rPr>
                <a:t>کوهورت </a:t>
              </a:r>
              <a:r>
                <a:rPr lang="en-US" sz="2300" b="1" dirty="0" smtClean="0">
                  <a:cs typeface="B Titr" panose="00000700000000000000" pitchFamily="2" charset="-78"/>
                </a:rPr>
                <a:t>TLGS</a:t>
              </a:r>
              <a:endParaRPr lang="en-US" sz="2300" b="1" dirty="0">
                <a:cs typeface="B Titr" panose="00000700000000000000" pitchFamily="2" charset="-78"/>
              </a:endParaRPr>
            </a:p>
          </p:txBody>
        </p:sp>
        <p:sp>
          <p:nvSpPr>
            <p:cNvPr id="13" name="TextBox 12"/>
            <p:cNvSpPr txBox="1"/>
            <p:nvPr/>
          </p:nvSpPr>
          <p:spPr>
            <a:xfrm>
              <a:off x="3960123" y="609600"/>
              <a:ext cx="1191352" cy="369332"/>
            </a:xfrm>
            <a:prstGeom prst="rect">
              <a:avLst/>
            </a:prstGeom>
            <a:noFill/>
          </p:spPr>
          <p:txBody>
            <a:bodyPr wrap="none" rtlCol="0">
              <a:spAutoFit/>
            </a:bodyPr>
            <a:lstStyle/>
            <a:p>
              <a:r>
                <a:rPr lang="en-US" b="1" dirty="0" smtClean="0"/>
                <a:t>1999-2001</a:t>
              </a:r>
              <a:endParaRPr lang="en-US" b="1" dirty="0"/>
            </a:p>
          </p:txBody>
        </p:sp>
        <p:sp>
          <p:nvSpPr>
            <p:cNvPr id="22" name="TextBox 21"/>
            <p:cNvSpPr txBox="1"/>
            <p:nvPr/>
          </p:nvSpPr>
          <p:spPr>
            <a:xfrm>
              <a:off x="3962400" y="944522"/>
              <a:ext cx="1191352" cy="369332"/>
            </a:xfrm>
            <a:prstGeom prst="rect">
              <a:avLst/>
            </a:prstGeom>
            <a:noFill/>
          </p:spPr>
          <p:txBody>
            <a:bodyPr wrap="none" rtlCol="0">
              <a:spAutoFit/>
            </a:bodyPr>
            <a:lstStyle/>
            <a:p>
              <a:r>
                <a:rPr lang="en-US" b="1" dirty="0" smtClean="0"/>
                <a:t>2001-2005</a:t>
              </a:r>
              <a:endParaRPr lang="en-US" b="1" dirty="0"/>
            </a:p>
          </p:txBody>
        </p:sp>
      </p:grpSp>
    </p:spTree>
    <p:extLst>
      <p:ext uri="{BB962C8B-B14F-4D97-AF65-F5344CB8AC3E}">
        <p14:creationId xmlns:p14="http://schemas.microsoft.com/office/powerpoint/2010/main" val="3879537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620000" cy="1143000"/>
          </a:xfrm>
        </p:spPr>
        <p:txBody>
          <a:bodyPr/>
          <a:lstStyle/>
          <a:p>
            <a:pPr algn="r"/>
            <a:r>
              <a:rPr lang="fa-IR" sz="2200" dirty="0" smtClean="0">
                <a:solidFill>
                  <a:schemeClr val="tx1"/>
                </a:solidFill>
                <a:cs typeface="B Titr" panose="00000700000000000000" pitchFamily="2" charset="-78"/>
              </a:rPr>
              <a:t>سنجش های آزمایشگاهی :</a:t>
            </a:r>
            <a:endParaRPr lang="en-US" sz="2200" dirty="0">
              <a:solidFill>
                <a:schemeClr val="tx1"/>
              </a:solidFill>
              <a:cs typeface="B Titr" panose="00000700000000000000" pitchFamily="2" charset="-78"/>
            </a:endParaRPr>
          </a:p>
        </p:txBody>
      </p:sp>
      <p:sp>
        <p:nvSpPr>
          <p:cNvPr id="3" name="Content Placeholder 2"/>
          <p:cNvSpPr>
            <a:spLocks noGrp="1"/>
          </p:cNvSpPr>
          <p:nvPr>
            <p:ph idx="1"/>
          </p:nvPr>
        </p:nvSpPr>
        <p:spPr>
          <a:xfrm>
            <a:off x="457200" y="1371600"/>
            <a:ext cx="7620000" cy="4800600"/>
          </a:xfrm>
        </p:spPr>
        <p:txBody>
          <a:bodyPr/>
          <a:lstStyle/>
          <a:p>
            <a:pPr marL="114300" indent="0" algn="r" rtl="1">
              <a:lnSpc>
                <a:spcPct val="150000"/>
              </a:lnSpc>
              <a:buNone/>
            </a:pPr>
            <a:r>
              <a:rPr lang="fa-IR" sz="2000" b="1" dirty="0" smtClean="0">
                <a:cs typeface="B Nazanin" panose="00000400000000000000" pitchFamily="2" charset="-78"/>
              </a:rPr>
              <a:t>روش اندازه گیری کلسترول و تری گلیسرید: کالریمتری آنزیمی</a:t>
            </a:r>
            <a:endParaRPr lang="en-US" sz="2000" b="1" dirty="0" smtClean="0">
              <a:cs typeface="B Nazanin" panose="00000400000000000000" pitchFamily="2" charset="-78"/>
            </a:endParaRPr>
          </a:p>
          <a:p>
            <a:pPr marL="114300" indent="0" algn="r" rtl="1">
              <a:lnSpc>
                <a:spcPct val="150000"/>
              </a:lnSpc>
              <a:buNone/>
            </a:pPr>
            <a:r>
              <a:rPr lang="fa-IR" sz="2000" b="1" dirty="0" smtClean="0">
                <a:cs typeface="B Nazanin" panose="00000400000000000000" pitchFamily="2" charset="-78"/>
              </a:rPr>
              <a:t>روش اندازه گیری </a:t>
            </a:r>
            <a:r>
              <a:rPr lang="en-US" sz="2000" b="1" dirty="0" smtClean="0">
                <a:cs typeface="B Nazanin" panose="00000400000000000000" pitchFamily="2" charset="-78"/>
              </a:rPr>
              <a:t> HDL-C</a:t>
            </a:r>
            <a:r>
              <a:rPr lang="fa-IR" sz="2000" b="1" dirty="0" smtClean="0">
                <a:cs typeface="B Nazanin" panose="00000400000000000000" pitchFamily="2" charset="-78"/>
              </a:rPr>
              <a:t>: پس از رسوب لیپوپروتئین های حاوی </a:t>
            </a:r>
            <a:r>
              <a:rPr lang="en-US" sz="2000" b="1" dirty="0" smtClean="0">
                <a:cs typeface="B Nazanin" panose="00000400000000000000" pitchFamily="2" charset="-78"/>
              </a:rPr>
              <a:t>Apo- B</a:t>
            </a:r>
            <a:r>
              <a:rPr lang="fa-IR" sz="2000" b="1" dirty="0" smtClean="0">
                <a:cs typeface="B Nazanin" panose="00000400000000000000" pitchFamily="2" charset="-78"/>
              </a:rPr>
              <a:t> با فسفوتنگستیک اسید</a:t>
            </a:r>
          </a:p>
          <a:p>
            <a:pPr marL="114300" indent="0" algn="r" rtl="1">
              <a:lnSpc>
                <a:spcPct val="150000"/>
              </a:lnSpc>
              <a:buNone/>
            </a:pPr>
            <a:r>
              <a:rPr lang="fa-IR" sz="2000" b="1" dirty="0" smtClean="0">
                <a:cs typeface="B Nazanin" panose="00000400000000000000" pitchFamily="2" charset="-78"/>
              </a:rPr>
              <a:t>محاسبه </a:t>
            </a:r>
            <a:r>
              <a:rPr lang="en-US" sz="2000" b="1" dirty="0" smtClean="0">
                <a:cs typeface="B Nazanin" panose="00000400000000000000" pitchFamily="2" charset="-78"/>
              </a:rPr>
              <a:t> LDL-C</a:t>
            </a:r>
            <a:r>
              <a:rPr lang="fa-IR" sz="2000" b="1" dirty="0" smtClean="0">
                <a:cs typeface="B Nazanin" panose="00000400000000000000" pitchFamily="2" charset="-78"/>
              </a:rPr>
              <a:t>: فرمول تعدیل شده فریدوالد </a:t>
            </a:r>
          </a:p>
          <a:p>
            <a:pPr marL="114300" indent="0" algn="r" rtl="1">
              <a:lnSpc>
                <a:spcPct val="150000"/>
              </a:lnSpc>
              <a:buNone/>
            </a:pPr>
            <a:r>
              <a:rPr lang="fa-IR" sz="2000" b="1" dirty="0" smtClean="0">
                <a:cs typeface="B Nazanin" panose="00000400000000000000" pitchFamily="2" charset="-78"/>
              </a:rPr>
              <a:t>ضرایب تغییرات درون و برون آزمونی: </a:t>
            </a:r>
          </a:p>
          <a:p>
            <a:pPr marL="114300" indent="0" algn="r" rtl="1">
              <a:lnSpc>
                <a:spcPct val="150000"/>
              </a:lnSpc>
              <a:buNone/>
            </a:pPr>
            <a:r>
              <a:rPr lang="fa-IR" sz="2000" b="1" dirty="0" smtClean="0">
                <a:cs typeface="B Nazanin" panose="00000400000000000000" pitchFamily="2" charset="-78"/>
              </a:rPr>
              <a:t>کلسترول </a:t>
            </a:r>
            <a:r>
              <a:rPr lang="fa-IR" sz="2000" b="1" dirty="0">
                <a:cs typeface="B Nazanin" panose="00000400000000000000" pitchFamily="2" charset="-78"/>
              </a:rPr>
              <a:t>% </a:t>
            </a:r>
            <a:r>
              <a:rPr lang="fa-IR" sz="2000" b="1" dirty="0" smtClean="0">
                <a:cs typeface="B Nazanin" panose="00000400000000000000" pitchFamily="2" charset="-78"/>
              </a:rPr>
              <a:t>1.9 &gt;</a:t>
            </a:r>
          </a:p>
          <a:p>
            <a:pPr marL="114300" indent="0" algn="r" rtl="1">
              <a:lnSpc>
                <a:spcPct val="150000"/>
              </a:lnSpc>
              <a:buNone/>
            </a:pPr>
            <a:r>
              <a:rPr lang="en-US" sz="2000" b="1" dirty="0" smtClean="0">
                <a:cs typeface="B Nazanin" panose="00000400000000000000" pitchFamily="2" charset="-78"/>
              </a:rPr>
              <a:t>HDL-C</a:t>
            </a:r>
            <a:r>
              <a:rPr lang="fa-IR" sz="2000" b="1" dirty="0" smtClean="0">
                <a:cs typeface="B Nazanin" panose="00000400000000000000" pitchFamily="2" charset="-78"/>
              </a:rPr>
              <a:t> % 3.0 &gt;</a:t>
            </a:r>
          </a:p>
          <a:p>
            <a:pPr marL="114300" indent="0" algn="r" rtl="1">
              <a:lnSpc>
                <a:spcPct val="150000"/>
              </a:lnSpc>
              <a:buNone/>
            </a:pPr>
            <a:r>
              <a:rPr lang="fa-IR" sz="2000" b="1" dirty="0" smtClean="0">
                <a:cs typeface="B Nazanin" panose="00000400000000000000" pitchFamily="2" charset="-78"/>
              </a:rPr>
              <a:t>تری گلیسرید % 2.1 &gt;</a:t>
            </a:r>
          </a:p>
          <a:p>
            <a:pPr marL="114300" indent="0" algn="r" rtl="1">
              <a:buNone/>
            </a:pPr>
            <a:endParaRPr lang="fa-IR" dirty="0" smtClean="0"/>
          </a:p>
          <a:p>
            <a:pPr marL="114300" indent="0" algn="r">
              <a:buNone/>
            </a:pPr>
            <a:endParaRPr lang="en-US" dirty="0"/>
          </a:p>
        </p:txBody>
      </p:sp>
      <p:sp>
        <p:nvSpPr>
          <p:cNvPr id="5" name="Slide Number Placeholder 4"/>
          <p:cNvSpPr>
            <a:spLocks noGrp="1"/>
          </p:cNvSpPr>
          <p:nvPr>
            <p:ph type="sldNum" sz="quarter" idx="12"/>
          </p:nvPr>
        </p:nvSpPr>
        <p:spPr/>
        <p:txBody>
          <a:bodyPr/>
          <a:lstStyle/>
          <a:p>
            <a:fld id="{773650D1-4DB9-4097-8FB4-C6846A79A276}" type="slidenum">
              <a:rPr lang="en-US" smtClean="0"/>
              <a:t>12</a:t>
            </a:fld>
            <a:endParaRPr lang="en-US"/>
          </a:p>
        </p:txBody>
      </p:sp>
    </p:spTree>
    <p:extLst>
      <p:ext uri="{BB962C8B-B14F-4D97-AF65-F5344CB8AC3E}">
        <p14:creationId xmlns:p14="http://schemas.microsoft.com/office/powerpoint/2010/main" val="2337989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normAutofit/>
          </a:bodyPr>
          <a:lstStyle/>
          <a:p>
            <a:pPr marL="114300" indent="0" algn="ctr" rtl="1">
              <a:buNone/>
            </a:pPr>
            <a:endParaRPr lang="fa-IR" sz="4000" dirty="0" smtClean="0">
              <a:ln w="3175" cmpd="sng">
                <a:noFill/>
              </a:ln>
              <a:solidFill>
                <a:prstClr val="black">
                  <a:lumMod val="85000"/>
                  <a:lumOff val="15000"/>
                </a:prstClr>
              </a:solidFill>
              <a:latin typeface="Garamond"/>
              <a:ea typeface="+mj-ea"/>
              <a:cs typeface="B Titr" panose="00000700000000000000" pitchFamily="2" charset="-78"/>
            </a:endParaRPr>
          </a:p>
          <a:p>
            <a:pPr marL="114300" indent="0" algn="ctr" rtl="1">
              <a:buNone/>
            </a:pPr>
            <a:endParaRPr lang="fa-IR" sz="4000" dirty="0">
              <a:ln w="3175" cmpd="sng">
                <a:noFill/>
              </a:ln>
              <a:solidFill>
                <a:prstClr val="black">
                  <a:lumMod val="85000"/>
                  <a:lumOff val="15000"/>
                </a:prstClr>
              </a:solidFill>
              <a:latin typeface="Garamond"/>
              <a:ea typeface="+mj-ea"/>
              <a:cs typeface="B Titr" panose="00000700000000000000" pitchFamily="2" charset="-78"/>
            </a:endParaRPr>
          </a:p>
          <a:p>
            <a:pPr marL="114300" indent="0" algn="ctr" rtl="1">
              <a:buNone/>
            </a:pPr>
            <a:r>
              <a:rPr lang="fa-IR" sz="5000" dirty="0" smtClean="0">
                <a:ln w="3175" cmpd="sng">
                  <a:noFill/>
                </a:ln>
                <a:solidFill>
                  <a:prstClr val="black">
                    <a:lumMod val="85000"/>
                    <a:lumOff val="15000"/>
                  </a:prstClr>
                </a:solidFill>
                <a:latin typeface="Garamond"/>
                <a:ea typeface="+mj-ea"/>
                <a:cs typeface="B Titr" panose="00000700000000000000" pitchFamily="2" charset="-78"/>
              </a:rPr>
              <a:t>تجزیه </a:t>
            </a:r>
            <a:r>
              <a:rPr lang="fa-IR" sz="5000" dirty="0">
                <a:ln w="3175" cmpd="sng">
                  <a:noFill/>
                </a:ln>
                <a:solidFill>
                  <a:prstClr val="black">
                    <a:lumMod val="85000"/>
                    <a:lumOff val="15000"/>
                  </a:prstClr>
                </a:solidFill>
                <a:latin typeface="Garamond"/>
                <a:ea typeface="+mj-ea"/>
                <a:cs typeface="B Titr" panose="00000700000000000000" pitchFamily="2" charset="-78"/>
              </a:rPr>
              <a:t>و تحلیل داده </a:t>
            </a:r>
            <a:r>
              <a:rPr lang="fa-IR" sz="5000" dirty="0" smtClean="0">
                <a:ln w="3175" cmpd="sng">
                  <a:noFill/>
                </a:ln>
                <a:solidFill>
                  <a:prstClr val="black">
                    <a:lumMod val="85000"/>
                    <a:lumOff val="15000"/>
                  </a:prstClr>
                </a:solidFill>
                <a:latin typeface="Garamond"/>
                <a:ea typeface="+mj-ea"/>
                <a:cs typeface="B Titr" panose="00000700000000000000" pitchFamily="2" charset="-78"/>
              </a:rPr>
              <a:t>ها</a:t>
            </a:r>
          </a:p>
          <a:p>
            <a:pPr marL="114300" indent="0" algn="ctr">
              <a:buNone/>
            </a:pPr>
            <a:endParaRPr lang="fa-IR" sz="4000" dirty="0">
              <a:ln w="3175" cmpd="sng">
                <a:noFill/>
              </a:ln>
              <a:solidFill>
                <a:prstClr val="black">
                  <a:lumMod val="85000"/>
                  <a:lumOff val="15000"/>
                </a:prstClr>
              </a:solidFill>
              <a:latin typeface="Garamond"/>
              <a:ea typeface="+mj-ea"/>
              <a:cs typeface="B Titr" panose="00000700000000000000" pitchFamily="2" charset="-78"/>
            </a:endParaRPr>
          </a:p>
          <a:p>
            <a:pPr marL="114300" indent="0" algn="ctr">
              <a:buNone/>
            </a:pPr>
            <a:endParaRPr lang="fa-IR" sz="4000" dirty="0" smtClean="0">
              <a:ln w="3175" cmpd="sng">
                <a:noFill/>
              </a:ln>
              <a:solidFill>
                <a:prstClr val="black">
                  <a:lumMod val="85000"/>
                  <a:lumOff val="15000"/>
                </a:prstClr>
              </a:solidFill>
              <a:latin typeface="Garamond"/>
              <a:ea typeface="+mj-ea"/>
              <a:cs typeface="B Titr" panose="00000700000000000000" pitchFamily="2" charset="-78"/>
            </a:endParaRPr>
          </a:p>
          <a:p>
            <a:pPr marL="114300" indent="0" algn="ctr">
              <a:buNone/>
            </a:pPr>
            <a:endParaRPr lang="fa-IR" sz="4000" dirty="0" smtClean="0">
              <a:ln w="3175" cmpd="sng">
                <a:noFill/>
              </a:ln>
              <a:solidFill>
                <a:prstClr val="black">
                  <a:lumMod val="85000"/>
                  <a:lumOff val="15000"/>
                </a:prstClr>
              </a:solidFill>
              <a:latin typeface="Garamond"/>
              <a:ea typeface="+mj-ea"/>
              <a:cs typeface="B Titr" panose="00000700000000000000" pitchFamily="2" charset="-78"/>
            </a:endParaRPr>
          </a:p>
          <a:p>
            <a:pPr marL="114300" indent="0" algn="ctr">
              <a:buNone/>
            </a:pPr>
            <a:endParaRPr lang="en-US" sz="4000" dirty="0"/>
          </a:p>
        </p:txBody>
      </p:sp>
      <p:sp>
        <p:nvSpPr>
          <p:cNvPr id="4" name="Slide Number Placeholder 3"/>
          <p:cNvSpPr>
            <a:spLocks noGrp="1"/>
          </p:cNvSpPr>
          <p:nvPr>
            <p:ph type="sldNum" sz="quarter" idx="12"/>
          </p:nvPr>
        </p:nvSpPr>
        <p:spPr/>
        <p:txBody>
          <a:bodyPr/>
          <a:lstStyle/>
          <a:p>
            <a:fld id="{773650D1-4DB9-4097-8FB4-C6846A79A276}" type="slidenum">
              <a:rPr lang="en-US" smtClean="0"/>
              <a:t>13</a:t>
            </a:fld>
            <a:endParaRPr lang="en-US"/>
          </a:p>
        </p:txBody>
      </p:sp>
    </p:spTree>
    <p:extLst>
      <p:ext uri="{BB962C8B-B14F-4D97-AF65-F5344CB8AC3E}">
        <p14:creationId xmlns:p14="http://schemas.microsoft.com/office/powerpoint/2010/main" val="1382945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20000" cy="5715000"/>
          </a:xfrm>
        </p:spPr>
        <p:txBody>
          <a:bodyPr>
            <a:normAutofit/>
          </a:bodyPr>
          <a:lstStyle/>
          <a:p>
            <a:pPr marL="0" lvl="0" indent="0" algn="just" defTabSz="457200" rtl="1">
              <a:lnSpc>
                <a:spcPct val="150000"/>
              </a:lnSpc>
              <a:spcBef>
                <a:spcPts val="0"/>
              </a:spcBef>
              <a:buClr>
                <a:srgbClr val="83992A"/>
              </a:buClr>
              <a:buSzPct val="115000"/>
              <a:buNone/>
            </a:pPr>
            <a:r>
              <a:rPr lang="ar-SA" sz="18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نرم </a:t>
            </a:r>
            <a:r>
              <a:rPr lang="ar-SA" sz="1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افزار </a:t>
            </a:r>
            <a:r>
              <a:rPr lang="en-US" sz="18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STATA</a:t>
            </a:r>
            <a:r>
              <a:rPr lang="fa-IR" sz="18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نسخه 12</a:t>
            </a:r>
            <a:endParaRPr lang="en-US" sz="1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 defTabSz="457200" rtl="1">
              <a:lnSpc>
                <a:spcPct val="150000"/>
              </a:lnSpc>
              <a:spcBef>
                <a:spcPts val="0"/>
              </a:spcBef>
              <a:buClr>
                <a:srgbClr val="83992A"/>
              </a:buClr>
              <a:buSzPct val="115000"/>
              <a:buNone/>
            </a:pPr>
            <a:r>
              <a:rPr lang="fa-IR" sz="18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بررسی نرمال بودن متغیرها: </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آزمون اسمیرنوف-کولموگراف</a:t>
            </a:r>
            <a:endPar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 defTabSz="457200" rtl="1">
              <a:lnSpc>
                <a:spcPct val="150000"/>
              </a:lnSpc>
              <a:spcBef>
                <a:spcPts val="0"/>
              </a:spcBef>
              <a:buClr>
                <a:srgbClr val="83992A"/>
              </a:buClr>
              <a:buSzPct val="115000"/>
              <a:buNone/>
            </a:pPr>
            <a:r>
              <a:rPr lang="fa-IR" sz="18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های کمی پیوسته: </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میانگین و انحراف </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معیار و برای مقایسه از آزمون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t-test </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استفاده شده است.</a:t>
            </a:r>
            <a:endPar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 defTabSz="457200" rtl="1">
              <a:lnSpc>
                <a:spcPct val="150000"/>
              </a:lnSpc>
              <a:spcBef>
                <a:spcPts val="0"/>
              </a:spcBef>
              <a:buClr>
                <a:srgbClr val="83992A"/>
              </a:buClr>
              <a:buSzPct val="115000"/>
              <a:buNone/>
            </a:pPr>
            <a:r>
              <a:rPr lang="fa-IR" sz="18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های کیفی گسسته: </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فراوانی (تعداد/درصد</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و برای مقایسه از آزمون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chi-square</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استفاده شده است.</a:t>
            </a:r>
            <a:endPar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 defTabSz="457200" rtl="1">
              <a:lnSpc>
                <a:spcPct val="150000"/>
              </a:lnSpc>
              <a:spcBef>
                <a:spcPts val="0"/>
              </a:spcBef>
              <a:buClr>
                <a:srgbClr val="83992A"/>
              </a:buClr>
              <a:buSzPct val="115000"/>
              <a:buNone/>
            </a:pPr>
            <a:r>
              <a:rPr lang="fa-IR" sz="18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های با توزیع غیرنرمال همانند </a:t>
            </a:r>
            <a:r>
              <a:rPr lang="en-US" sz="18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TGs</a:t>
            </a:r>
            <a:r>
              <a:rPr lang="fa-IR" sz="18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میانه(فاصله بین چارکی 25-75</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و برای مقایسه از آزمون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Man-</a:t>
            </a:r>
            <a:r>
              <a:rPr lang="en-US" sz="1600" dirty="0" err="1"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withney</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استفاده شده است.</a:t>
            </a:r>
          </a:p>
          <a:p>
            <a:pPr marL="114300" indent="0" algn="just" rtl="1">
              <a:lnSpc>
                <a:spcPct val="150000"/>
              </a:lnSpc>
              <a:spcAft>
                <a:spcPts val="1000"/>
              </a:spcAft>
              <a:buNone/>
            </a:pPr>
            <a:r>
              <a:rPr lang="ar-SA" sz="18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مدل</a:t>
            </a:r>
            <a:r>
              <a:rPr lang="ar-SA" sz="1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sz="18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cox proportional hazard </a:t>
            </a:r>
            <a:r>
              <a:rPr lang="ar-SA" sz="18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با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سن</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به عنوان</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Time scale </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برای ارزیابی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همراهی مرگ و میر کلی و قلبی عروقی به ازای هر یک </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SD</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تغییر در </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TC,LDL-C,HDL-C,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Non-HDL-C </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,Ln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TGs</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یک واحد تغییر در </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TC/HDL-C ,Ln TG/HDL-C</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استفاده  شد</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114300" indent="0" algn="r" rtl="1">
              <a:lnSpc>
                <a:spcPct val="150000"/>
              </a:lnSpc>
              <a:spcAft>
                <a:spcPts val="1000"/>
              </a:spcAft>
              <a:buNone/>
            </a:pPr>
            <a:r>
              <a:rPr lang="ar-SA" sz="1800" b="1" dirty="0">
                <a:latin typeface="+BLotus"/>
                <a:ea typeface="Calibri"/>
                <a:cs typeface="B Nazanin"/>
              </a:rPr>
              <a:t>زمان پیامد </a:t>
            </a:r>
            <a:r>
              <a:rPr lang="en-US" sz="1800" b="1" dirty="0" smtClean="0">
                <a:latin typeface="+BLotus"/>
                <a:ea typeface="Calibri"/>
                <a:cs typeface="B Nazanin"/>
              </a:rPr>
              <a:t>(Event time)</a:t>
            </a:r>
            <a:r>
              <a:rPr lang="ar-SA" sz="1800" dirty="0" smtClean="0">
                <a:latin typeface="+BLotus"/>
                <a:ea typeface="Calibri"/>
                <a:cs typeface="B Nazanin"/>
              </a:rPr>
              <a:t> </a:t>
            </a:r>
            <a:r>
              <a:rPr lang="ar-SA" sz="1600" dirty="0">
                <a:latin typeface="+BLotus"/>
                <a:ea typeface="Calibri"/>
                <a:cs typeface="B Nazanin"/>
              </a:rPr>
              <a:t>به عنوان زمان بین شروع مطالعه تا نقطه انتهایی تعریف خواهد </a:t>
            </a:r>
            <a:r>
              <a:rPr lang="ar-SA" sz="1600" dirty="0" smtClean="0">
                <a:latin typeface="+BLotus"/>
                <a:ea typeface="Calibri"/>
                <a:cs typeface="B Nazanin"/>
              </a:rPr>
              <a:t>شد</a:t>
            </a:r>
            <a:r>
              <a:rPr lang="en-US" sz="1600" dirty="0" smtClean="0">
                <a:latin typeface="+BLotus"/>
                <a:ea typeface="Calibri"/>
                <a:cs typeface="B Nazanin"/>
              </a:rPr>
              <a:t>.</a:t>
            </a:r>
          </a:p>
          <a:p>
            <a:pPr marL="114300" indent="0" algn="r" rtl="1">
              <a:lnSpc>
                <a:spcPct val="150000"/>
              </a:lnSpc>
              <a:spcAft>
                <a:spcPts val="1000"/>
              </a:spcAft>
              <a:buNone/>
            </a:pPr>
            <a:r>
              <a:rPr lang="en-US" sz="1800" dirty="0" smtClean="0">
                <a:latin typeface="+BLotus"/>
                <a:ea typeface="Calibri"/>
                <a:cs typeface="B Nazanin"/>
              </a:rPr>
              <a:t> </a:t>
            </a:r>
            <a:r>
              <a:rPr lang="en-US" sz="1800" b="1" dirty="0" smtClean="0">
                <a:latin typeface="+BLotus"/>
                <a:ea typeface="Calibri"/>
                <a:cs typeface="B Nazanin"/>
              </a:rPr>
              <a:t>End</a:t>
            </a:r>
            <a:r>
              <a:rPr lang="en-US" sz="1800" dirty="0" smtClean="0">
                <a:latin typeface="+BLotus"/>
                <a:ea typeface="Calibri"/>
                <a:cs typeface="B Nazanin"/>
              </a:rPr>
              <a:t> </a:t>
            </a:r>
            <a:r>
              <a:rPr lang="en-US" sz="1800" b="1" dirty="0" smtClean="0">
                <a:latin typeface="+BLotus"/>
                <a:ea typeface="Calibri"/>
                <a:cs typeface="B Nazanin"/>
              </a:rPr>
              <a:t>point </a:t>
            </a:r>
            <a:r>
              <a:rPr lang="ar-SA" sz="1800" dirty="0" smtClean="0">
                <a:latin typeface="+BLotus"/>
                <a:ea typeface="Calibri"/>
                <a:cs typeface="B Nazanin"/>
              </a:rPr>
              <a:t>(پیامد</a:t>
            </a:r>
            <a:r>
              <a:rPr lang="ar-SA" sz="1800" dirty="0">
                <a:latin typeface="+BLotus"/>
                <a:ea typeface="Calibri"/>
                <a:cs typeface="B Nazanin"/>
              </a:rPr>
              <a:t>) </a:t>
            </a:r>
            <a:r>
              <a:rPr lang="ar-SA" sz="1600" dirty="0">
                <a:latin typeface="+BLotus"/>
                <a:ea typeface="Calibri"/>
                <a:cs typeface="B Nazanin"/>
              </a:rPr>
              <a:t>به صورت تعداد مرگ و میر قلبی،عروقی و یا مرگ و میرکلی تا تاریخ 20 مارس 2012 که پایان مطالعه است و یا هر زمانی که مرگ رخ دهد </a:t>
            </a:r>
            <a:r>
              <a:rPr lang="ar-SA" sz="1600" dirty="0" smtClean="0">
                <a:latin typeface="+BLotus"/>
                <a:ea typeface="Calibri"/>
                <a:cs typeface="B Nazanin"/>
              </a:rPr>
              <a:t>،</a:t>
            </a:r>
            <a:r>
              <a:rPr lang="fa-IR" sz="1600" dirty="0" smtClean="0">
                <a:latin typeface="+BLotus"/>
                <a:ea typeface="Calibri"/>
                <a:cs typeface="B Nazanin"/>
              </a:rPr>
              <a:t> </a:t>
            </a:r>
            <a:r>
              <a:rPr lang="ar-SA" sz="1600" dirty="0" smtClean="0">
                <a:latin typeface="+BLotus"/>
                <a:ea typeface="Calibri"/>
                <a:cs typeface="B Nazanin"/>
              </a:rPr>
              <a:t>لحاظ </a:t>
            </a:r>
            <a:r>
              <a:rPr lang="ar-SA" sz="1600" dirty="0">
                <a:latin typeface="+BLotus"/>
                <a:ea typeface="Calibri"/>
                <a:cs typeface="B Nazanin"/>
              </a:rPr>
              <a:t>شده است</a:t>
            </a:r>
            <a:r>
              <a:rPr lang="ar-SA" sz="1800" dirty="0">
                <a:latin typeface="+BLotus"/>
                <a:ea typeface="Calibri"/>
                <a:cs typeface="B Nazanin"/>
              </a:rPr>
              <a:t>.</a:t>
            </a:r>
            <a:endParaRPr lang="en-US" sz="1800" dirty="0">
              <a:ea typeface="Calibri"/>
              <a:cs typeface="Arial"/>
            </a:endParaRPr>
          </a:p>
          <a:p>
            <a:pPr marL="114300" indent="0" algn="just" rtl="1">
              <a:lnSpc>
                <a:spcPct val="150000"/>
              </a:lnSpc>
              <a:spcAft>
                <a:spcPts val="1000"/>
              </a:spcAft>
              <a:buNone/>
            </a:pPr>
            <a:endParaRPr lang="en-US" sz="1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14</a:t>
            </a:fld>
            <a:endParaRPr lang="en-US"/>
          </a:p>
        </p:txBody>
      </p:sp>
    </p:spTree>
    <p:extLst>
      <p:ext uri="{BB962C8B-B14F-4D97-AF65-F5344CB8AC3E}">
        <p14:creationId xmlns:p14="http://schemas.microsoft.com/office/powerpoint/2010/main" val="49218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96200" cy="5791200"/>
          </a:xfrm>
        </p:spPr>
        <p:txBody>
          <a:bodyPr>
            <a:noAutofit/>
          </a:bodyPr>
          <a:lstStyle/>
          <a:p>
            <a:pPr marL="114300" indent="0" algn="just" rtl="1">
              <a:lnSpc>
                <a:spcPct val="150000"/>
              </a:lnSpc>
              <a:spcAft>
                <a:spcPts val="1000"/>
              </a:spcAft>
              <a:buNone/>
            </a:pPr>
            <a:r>
              <a:rPr lang="ar-SA" sz="1600" b="1" dirty="0">
                <a:solidFill>
                  <a:schemeClr val="bg2">
                    <a:lumMod val="50000"/>
                  </a:schemeClr>
                </a:solidFill>
                <a:latin typeface="+BLotus"/>
                <a:ea typeface="Calibri"/>
                <a:cs typeface="B Nazanin"/>
              </a:rPr>
              <a:t>میزان خطر تعدیل شده </a:t>
            </a:r>
            <a:r>
              <a:rPr lang="ar-SA" sz="1600" b="1" dirty="0">
                <a:latin typeface="+BLotus"/>
                <a:ea typeface="Calibri"/>
                <a:cs typeface="B Nazanin"/>
              </a:rPr>
              <a:t>برای یک انحراف معیار افزایش مقادیر پروفایل لیپید محاسبه شده و در مدل خام بدون هیچگونه </a:t>
            </a:r>
            <a:r>
              <a:rPr lang="ar-SA" sz="1600" b="1" dirty="0" smtClean="0">
                <a:latin typeface="+BLotus"/>
                <a:ea typeface="Calibri"/>
                <a:cs typeface="B Nazanin"/>
              </a:rPr>
              <a:t>تعدیل</a:t>
            </a:r>
            <a:r>
              <a:rPr lang="fa-IR" sz="1600" b="1" dirty="0" smtClean="0">
                <a:latin typeface="+BLotus"/>
                <a:ea typeface="Calibri"/>
                <a:cs typeface="B Nazanin"/>
              </a:rPr>
              <a:t> (تعدیل شده برای جنس در مدل کلی)</a:t>
            </a:r>
            <a:r>
              <a:rPr lang="ar-SA" sz="1600" b="1" dirty="0" smtClean="0">
                <a:ea typeface="Calibri"/>
                <a:cs typeface="+BLotus"/>
              </a:rPr>
              <a:t> </a:t>
            </a:r>
            <a:r>
              <a:rPr lang="ar-SA" sz="1600" b="1" dirty="0">
                <a:latin typeface="+BLotus"/>
                <a:ea typeface="Calibri"/>
                <a:cs typeface="B Nazanin"/>
              </a:rPr>
              <a:t>اثر پروفایل لیپید روی مرگ و میر کلی و یا مرگ و میر یا بروز </a:t>
            </a:r>
            <a:r>
              <a:rPr lang="en-US" sz="1600" b="1" dirty="0">
                <a:latin typeface="+BLotus"/>
                <a:ea typeface="Calibri"/>
                <a:cs typeface="B Nazanin"/>
              </a:rPr>
              <a:t>CVD </a:t>
            </a:r>
            <a:r>
              <a:rPr lang="fa-IR" sz="1600" b="1" dirty="0">
                <a:latin typeface="+BLotus"/>
                <a:ea typeface="Calibri"/>
                <a:cs typeface="B Nazanin"/>
              </a:rPr>
              <a:t> </a:t>
            </a:r>
            <a:r>
              <a:rPr lang="ar-SA" sz="1600" b="1" dirty="0" smtClean="0">
                <a:latin typeface="+BLotus"/>
                <a:ea typeface="Calibri"/>
                <a:cs typeface="B Nazanin"/>
              </a:rPr>
              <a:t>بررسی </a:t>
            </a:r>
            <a:r>
              <a:rPr lang="ar-SA" sz="1600" b="1" dirty="0">
                <a:latin typeface="+BLotus"/>
                <a:ea typeface="Calibri"/>
                <a:cs typeface="B Nazanin"/>
              </a:rPr>
              <a:t>شد.</a:t>
            </a:r>
            <a:endParaRPr lang="en-US" sz="1600" b="1" dirty="0" smtClean="0">
              <a:latin typeface="+BLotus"/>
              <a:ea typeface="Calibri"/>
              <a:cs typeface="B Nazanin"/>
            </a:endParaRPr>
          </a:p>
          <a:p>
            <a:pPr marL="114300" indent="0" algn="just" rtl="1">
              <a:lnSpc>
                <a:spcPct val="150000"/>
              </a:lnSpc>
              <a:spcAft>
                <a:spcPts val="1000"/>
              </a:spcAft>
              <a:buNone/>
            </a:pPr>
            <a:r>
              <a:rPr lang="ar-SA" sz="1600" b="1" dirty="0" smtClean="0">
                <a:solidFill>
                  <a:schemeClr val="bg2">
                    <a:lumMod val="50000"/>
                  </a:schemeClr>
                </a:solidFill>
                <a:latin typeface="+BLotus"/>
                <a:ea typeface="Calibri"/>
                <a:cs typeface="B Nazanin"/>
              </a:rPr>
              <a:t>در </a:t>
            </a:r>
            <a:r>
              <a:rPr lang="ar-SA" sz="1600" b="1" dirty="0">
                <a:solidFill>
                  <a:schemeClr val="bg2">
                    <a:lumMod val="50000"/>
                  </a:schemeClr>
                </a:solidFill>
                <a:latin typeface="+BLotus"/>
                <a:ea typeface="Calibri"/>
                <a:cs typeface="B Nazanin"/>
              </a:rPr>
              <a:t>مدل </a:t>
            </a:r>
            <a:r>
              <a:rPr lang="en-US" sz="1600" b="1" dirty="0" smtClean="0">
                <a:solidFill>
                  <a:schemeClr val="bg2">
                    <a:lumMod val="50000"/>
                  </a:schemeClr>
                </a:solidFill>
                <a:latin typeface="+BLotus"/>
                <a:ea typeface="Calibri"/>
                <a:cs typeface="B Nazanin"/>
              </a:rPr>
              <a:t>multivariate</a:t>
            </a:r>
            <a:r>
              <a:rPr lang="fa-IR" sz="1600" b="1" dirty="0" smtClean="0">
                <a:solidFill>
                  <a:schemeClr val="bg2">
                    <a:lumMod val="50000"/>
                  </a:schemeClr>
                </a:solidFill>
                <a:latin typeface="+BLotus"/>
                <a:ea typeface="Calibri"/>
                <a:cs typeface="B Nazanin"/>
              </a:rPr>
              <a:t> </a:t>
            </a:r>
            <a:r>
              <a:rPr lang="ar-SA" sz="1600" b="1" dirty="0" smtClean="0">
                <a:latin typeface="+BLotus"/>
                <a:ea typeface="Calibri"/>
                <a:cs typeface="B Nazanin"/>
              </a:rPr>
              <a:t>برای </a:t>
            </a:r>
            <a:r>
              <a:rPr lang="ar-SA" sz="1600" b="1" dirty="0">
                <a:latin typeface="+BLotus"/>
                <a:ea typeface="Calibri"/>
                <a:cs typeface="B Nazanin"/>
              </a:rPr>
              <a:t>متغیرهایی مثل جنس </a:t>
            </a:r>
            <a:r>
              <a:rPr lang="ar-SA" sz="1600" b="1" dirty="0" smtClean="0">
                <a:latin typeface="+BLotus"/>
                <a:ea typeface="Calibri"/>
                <a:cs typeface="B Nazanin"/>
              </a:rPr>
              <a:t>،</a:t>
            </a:r>
            <a:r>
              <a:rPr lang="fa-IR" sz="1600" b="1" dirty="0" smtClean="0">
                <a:latin typeface="+BLotus"/>
                <a:ea typeface="Calibri"/>
                <a:cs typeface="B Nazanin"/>
              </a:rPr>
              <a:t> </a:t>
            </a:r>
            <a:r>
              <a:rPr lang="ar-SA" sz="1600" b="1" dirty="0" smtClean="0">
                <a:latin typeface="+BLotus"/>
                <a:ea typeface="Calibri"/>
                <a:cs typeface="B Nazanin"/>
              </a:rPr>
              <a:t>نمایه </a:t>
            </a:r>
            <a:r>
              <a:rPr lang="ar-SA" sz="1600" b="1" dirty="0">
                <a:latin typeface="+BLotus"/>
                <a:ea typeface="Calibri"/>
                <a:cs typeface="B Nazanin"/>
              </a:rPr>
              <a:t>توده بدنی </a:t>
            </a:r>
            <a:r>
              <a:rPr lang="ar-SA" sz="1600" b="1" dirty="0" smtClean="0">
                <a:latin typeface="+BLotus"/>
                <a:ea typeface="Calibri"/>
                <a:cs typeface="B Nazanin"/>
              </a:rPr>
              <a:t>،</a:t>
            </a:r>
            <a:r>
              <a:rPr lang="fa-IR" sz="1600" b="1" dirty="0" smtClean="0">
                <a:latin typeface="+BLotus"/>
                <a:ea typeface="Calibri"/>
                <a:cs typeface="B Nazanin"/>
              </a:rPr>
              <a:t> </a:t>
            </a:r>
            <a:r>
              <a:rPr lang="ar-SA" sz="1600" b="1" dirty="0" smtClean="0">
                <a:latin typeface="+BLotus"/>
                <a:ea typeface="Calibri"/>
                <a:cs typeface="B Nazanin"/>
              </a:rPr>
              <a:t>سابقه </a:t>
            </a:r>
            <a:r>
              <a:rPr lang="en-US" sz="1600" b="1" dirty="0">
                <a:latin typeface="+BLotus"/>
                <a:ea typeface="Calibri"/>
                <a:cs typeface="B Nazanin"/>
              </a:rPr>
              <a:t>CVD</a:t>
            </a:r>
            <a:r>
              <a:rPr lang="ar-SA" sz="1600" b="1" dirty="0">
                <a:latin typeface="+BLotus"/>
                <a:ea typeface="Calibri"/>
                <a:cs typeface="B Nazanin"/>
              </a:rPr>
              <a:t> </a:t>
            </a:r>
            <a:r>
              <a:rPr lang="ar-SA" sz="1600" b="1" dirty="0" smtClean="0">
                <a:latin typeface="+BLotus"/>
                <a:ea typeface="Calibri"/>
                <a:cs typeface="B Nazanin"/>
              </a:rPr>
              <a:t>،</a:t>
            </a:r>
            <a:r>
              <a:rPr lang="fa-IR" sz="1600" b="1" dirty="0" smtClean="0">
                <a:latin typeface="+BLotus"/>
                <a:ea typeface="Calibri"/>
                <a:cs typeface="B Nazanin"/>
              </a:rPr>
              <a:t> </a:t>
            </a:r>
            <a:r>
              <a:rPr lang="ar-SA" sz="1600" b="1" dirty="0" smtClean="0">
                <a:latin typeface="+BLotus"/>
                <a:ea typeface="Calibri"/>
                <a:cs typeface="B Nazanin"/>
              </a:rPr>
              <a:t>سیگاری بودن</a:t>
            </a:r>
            <a:r>
              <a:rPr lang="fa-IR" sz="1600" b="1" dirty="0" smtClean="0">
                <a:latin typeface="+BLotus"/>
                <a:ea typeface="Calibri"/>
                <a:cs typeface="B Nazanin"/>
              </a:rPr>
              <a:t>، </a:t>
            </a:r>
            <a:r>
              <a:rPr lang="ar-SA" sz="1600" b="1" dirty="0" smtClean="0">
                <a:latin typeface="+BLotus"/>
                <a:ea typeface="Calibri"/>
                <a:cs typeface="B Nazanin"/>
              </a:rPr>
              <a:t>مصرف </a:t>
            </a:r>
            <a:r>
              <a:rPr lang="ar-SA" sz="1600" b="1" dirty="0">
                <a:latin typeface="+BLotus"/>
                <a:ea typeface="Calibri"/>
                <a:cs typeface="B Nazanin"/>
              </a:rPr>
              <a:t>داروهای کاهنده </a:t>
            </a:r>
            <a:r>
              <a:rPr lang="ar-SA" sz="1600" b="1" dirty="0" smtClean="0">
                <a:latin typeface="+BLotus"/>
                <a:ea typeface="Calibri"/>
                <a:cs typeface="B Nazanin"/>
              </a:rPr>
              <a:t>لیپید،</a:t>
            </a:r>
            <a:r>
              <a:rPr lang="fa-IR" sz="1600" b="1" dirty="0" smtClean="0">
                <a:latin typeface="+BLotus"/>
                <a:ea typeface="Calibri"/>
                <a:cs typeface="B Nazanin"/>
              </a:rPr>
              <a:t> </a:t>
            </a:r>
            <a:r>
              <a:rPr lang="ar-SA" sz="1600" b="1" dirty="0" smtClean="0">
                <a:latin typeface="+BLotus"/>
                <a:ea typeface="Calibri"/>
                <a:cs typeface="B Nazanin"/>
              </a:rPr>
              <a:t>فعالیت فیزیکی،</a:t>
            </a:r>
            <a:r>
              <a:rPr lang="fa-IR" sz="1600" b="1" dirty="0" smtClean="0">
                <a:latin typeface="+BLotus"/>
                <a:ea typeface="Calibri"/>
                <a:cs typeface="B Nazanin"/>
              </a:rPr>
              <a:t> </a:t>
            </a:r>
            <a:r>
              <a:rPr lang="ar-SA" sz="1600" b="1" dirty="0" smtClean="0">
                <a:latin typeface="+BLotus"/>
                <a:ea typeface="Calibri"/>
                <a:cs typeface="B Nazanin"/>
              </a:rPr>
              <a:t>دی</a:t>
            </a:r>
            <a:r>
              <a:rPr lang="fa-IR" sz="1600" b="1" dirty="0" smtClean="0">
                <a:latin typeface="+BLotus"/>
                <a:ea typeface="Calibri"/>
                <a:cs typeface="B Nazanin"/>
              </a:rPr>
              <a:t>اب</a:t>
            </a:r>
            <a:r>
              <a:rPr lang="ar-SA" sz="1600" b="1" dirty="0" smtClean="0">
                <a:latin typeface="+BLotus"/>
                <a:ea typeface="Calibri"/>
                <a:cs typeface="B Nazanin"/>
              </a:rPr>
              <a:t>ت، </a:t>
            </a:r>
            <a:r>
              <a:rPr lang="ar-SA" sz="1600" b="1" dirty="0">
                <a:latin typeface="+BLotus"/>
                <a:ea typeface="Calibri"/>
                <a:cs typeface="B Nazanin"/>
              </a:rPr>
              <a:t>فشار خون </a:t>
            </a:r>
            <a:r>
              <a:rPr lang="ar-SA" sz="1600" b="1" dirty="0" smtClean="0">
                <a:latin typeface="+BLotus"/>
                <a:ea typeface="Calibri"/>
                <a:cs typeface="B Nazanin"/>
              </a:rPr>
              <a:t>که </a:t>
            </a:r>
            <a:r>
              <a:rPr lang="ar-SA" sz="1600" b="1" dirty="0">
                <a:latin typeface="+BLotus"/>
                <a:ea typeface="Calibri"/>
                <a:cs typeface="B Nazanin"/>
              </a:rPr>
              <a:t>در آنالیز </a:t>
            </a:r>
            <a:r>
              <a:rPr lang="en-US" sz="1600" b="1" dirty="0" err="1">
                <a:latin typeface="+BLotus"/>
                <a:ea typeface="Calibri"/>
                <a:cs typeface="B Nazanin"/>
              </a:rPr>
              <a:t>univariate</a:t>
            </a:r>
            <a:r>
              <a:rPr lang="ar-SA" sz="1600" b="1" dirty="0">
                <a:latin typeface="+BLotus"/>
                <a:ea typeface="Calibri"/>
                <a:cs typeface="B Nazanin"/>
              </a:rPr>
              <a:t> مقدار </a:t>
            </a:r>
            <a:r>
              <a:rPr lang="en-US" sz="1600" b="1" dirty="0">
                <a:latin typeface="+BLotus"/>
                <a:ea typeface="Calibri"/>
                <a:cs typeface="B Nazanin"/>
              </a:rPr>
              <a:t>p-value&lt;0.2</a:t>
            </a:r>
            <a:r>
              <a:rPr lang="ar-SA" sz="1600" b="1" dirty="0">
                <a:latin typeface="+BLotus"/>
                <a:ea typeface="Calibri"/>
                <a:cs typeface="B Nazanin"/>
              </a:rPr>
              <a:t> دارند،تعدیل انجام شد</a:t>
            </a:r>
            <a:r>
              <a:rPr lang="ar-SA" sz="1600" b="1" dirty="0" smtClean="0">
                <a:latin typeface="+BLotus"/>
                <a:ea typeface="Calibri"/>
                <a:cs typeface="B Nazanin"/>
              </a:rPr>
              <a:t>.</a:t>
            </a:r>
            <a:endParaRPr lang="en-US" sz="1600" b="1" dirty="0" smtClean="0">
              <a:latin typeface="+BLotus"/>
              <a:ea typeface="Calibri"/>
              <a:cs typeface="B Nazanin"/>
            </a:endParaRPr>
          </a:p>
          <a:p>
            <a:pPr marL="114300" indent="0" algn="just" rtl="1">
              <a:lnSpc>
                <a:spcPct val="150000"/>
              </a:lnSpc>
              <a:spcAft>
                <a:spcPts val="1000"/>
              </a:spcAft>
              <a:buNone/>
            </a:pPr>
            <a:r>
              <a:rPr lang="fa-IR" sz="1600" b="1" dirty="0" smtClean="0">
                <a:solidFill>
                  <a:schemeClr val="bg2">
                    <a:lumMod val="50000"/>
                  </a:schemeClr>
                </a:solidFill>
                <a:latin typeface="+BLotus"/>
                <a:ea typeface="Calibri"/>
                <a:cs typeface="B Nazanin"/>
              </a:rPr>
              <a:t>آنالیز </a:t>
            </a:r>
            <a:r>
              <a:rPr lang="ar-SA" sz="1600" b="1" dirty="0" smtClean="0">
                <a:solidFill>
                  <a:schemeClr val="bg2">
                    <a:lumMod val="50000"/>
                  </a:schemeClr>
                </a:solidFill>
                <a:latin typeface="+BLotus"/>
                <a:ea typeface="Calibri"/>
                <a:cs typeface="B Nazanin"/>
              </a:rPr>
              <a:t>برای </a:t>
            </a:r>
            <a:r>
              <a:rPr lang="ar-SA" sz="1600" b="1" dirty="0">
                <a:solidFill>
                  <a:schemeClr val="bg2">
                    <a:lumMod val="50000"/>
                  </a:schemeClr>
                </a:solidFill>
                <a:latin typeface="+BLotus"/>
                <a:ea typeface="Calibri"/>
                <a:cs typeface="B Nazanin"/>
              </a:rPr>
              <a:t>سهک های پروفایل لیپید </a:t>
            </a:r>
            <a:r>
              <a:rPr lang="ar-SA" sz="1600" b="1" dirty="0">
                <a:latin typeface="+BLotus"/>
                <a:ea typeface="Calibri"/>
                <a:cs typeface="B Nazanin"/>
              </a:rPr>
              <a:t>با همان روش تکرار شد</a:t>
            </a:r>
            <a:r>
              <a:rPr lang="ar-SA" sz="1600" b="1" dirty="0" smtClean="0">
                <a:latin typeface="+BLotus"/>
                <a:ea typeface="Calibri"/>
                <a:cs typeface="B Nazanin"/>
              </a:rPr>
              <a:t>.</a:t>
            </a:r>
            <a:endParaRPr lang="fa-IR" sz="1600" b="1" dirty="0" smtClean="0">
              <a:latin typeface="+BLotus"/>
              <a:ea typeface="Calibri"/>
              <a:cs typeface="B Nazanin"/>
            </a:endParaRPr>
          </a:p>
          <a:p>
            <a:pPr marL="114300" indent="0" algn="just" rtl="1">
              <a:lnSpc>
                <a:spcPct val="150000"/>
              </a:lnSpc>
              <a:spcAft>
                <a:spcPts val="1000"/>
              </a:spcAft>
              <a:buNone/>
            </a:pPr>
            <a:r>
              <a:rPr lang="ar-SA" sz="1600" b="1" dirty="0" smtClean="0">
                <a:latin typeface="+BLotus"/>
                <a:ea typeface="Calibri"/>
                <a:cs typeface="B Nazanin"/>
              </a:rPr>
              <a:t>میزان </a:t>
            </a:r>
            <a:r>
              <a:rPr lang="ar-SA" sz="1600" b="1" dirty="0">
                <a:latin typeface="+BLotus"/>
                <a:ea typeface="Calibri"/>
                <a:cs typeface="B Nazanin"/>
              </a:rPr>
              <a:t>مرگ سالانه کلی و یا قلبی ،عروقی برای هر سهک مقادیر لیپید ،با تقسیم تعداد کل بروز به کل فرد-سال محاسبه شد</a:t>
            </a:r>
            <a:r>
              <a:rPr lang="ar-SA" sz="1600" b="1" dirty="0" smtClean="0">
                <a:latin typeface="+BLotus"/>
                <a:ea typeface="Calibri"/>
                <a:cs typeface="B Nazanin"/>
              </a:rPr>
              <a:t>.</a:t>
            </a:r>
            <a:endParaRPr lang="en-US" sz="1600" b="1" dirty="0" smtClean="0">
              <a:latin typeface="+BLotus"/>
              <a:ea typeface="Calibri"/>
              <a:cs typeface="B Nazanin"/>
            </a:endParaRPr>
          </a:p>
          <a:p>
            <a:pPr marL="114300" indent="0" algn="just" rtl="1">
              <a:lnSpc>
                <a:spcPct val="150000"/>
              </a:lnSpc>
              <a:spcAft>
                <a:spcPts val="1000"/>
              </a:spcAft>
              <a:buNone/>
            </a:pPr>
            <a:r>
              <a:rPr lang="en-US" sz="1600" b="1" dirty="0">
                <a:solidFill>
                  <a:schemeClr val="bg2">
                    <a:lumMod val="50000"/>
                  </a:schemeClr>
                </a:solidFill>
                <a:latin typeface="+BLotus"/>
                <a:ea typeface="Calibri"/>
                <a:cs typeface="B Nazanin"/>
              </a:rPr>
              <a:t>Interaction</a:t>
            </a:r>
            <a:r>
              <a:rPr lang="en-US" sz="1600" b="1" dirty="0">
                <a:latin typeface="+BLotus"/>
                <a:ea typeface="Calibri"/>
                <a:cs typeface="B Nazanin"/>
              </a:rPr>
              <a:t> </a:t>
            </a:r>
            <a:r>
              <a:rPr lang="ar-SA" sz="1600" b="1" dirty="0">
                <a:solidFill>
                  <a:schemeClr val="bg2">
                    <a:lumMod val="50000"/>
                  </a:schemeClr>
                </a:solidFill>
                <a:latin typeface="+BLotus"/>
                <a:ea typeface="Calibri"/>
                <a:cs typeface="B Nazanin"/>
              </a:rPr>
              <a:t> </a:t>
            </a:r>
            <a:r>
              <a:rPr lang="ar-SA" sz="1600" b="1" dirty="0">
                <a:latin typeface="+BLotus"/>
                <a:ea typeface="Calibri"/>
                <a:cs typeface="B Nazanin"/>
              </a:rPr>
              <a:t>بین جنس و مقادیر لیپید و مرگ و میر کلی و قلبی ،عروقی با تست </a:t>
            </a:r>
            <a:r>
              <a:rPr lang="en-US" sz="1600" b="1" dirty="0">
                <a:latin typeface="+BLotus"/>
                <a:ea typeface="Calibri"/>
                <a:cs typeface="B Nazanin"/>
              </a:rPr>
              <a:t>log –likelihood ratio </a:t>
            </a:r>
            <a:r>
              <a:rPr lang="ar-SA" sz="1600" b="1" dirty="0">
                <a:latin typeface="+BLotus"/>
                <a:ea typeface="Calibri"/>
                <a:cs typeface="B Nazanin"/>
              </a:rPr>
              <a:t> ارزیابی شد. </a:t>
            </a:r>
            <a:r>
              <a:rPr lang="en-US" sz="1600" b="1" dirty="0" smtClean="0">
                <a:latin typeface="+BLotus"/>
                <a:ea typeface="Calibri"/>
                <a:cs typeface="B Nazanin"/>
              </a:rPr>
              <a:t>Interaction</a:t>
            </a:r>
            <a:r>
              <a:rPr lang="fa-IR" sz="1600" b="1" dirty="0" smtClean="0">
                <a:latin typeface="+BLotus"/>
                <a:ea typeface="Calibri"/>
                <a:cs typeface="B Nazanin"/>
              </a:rPr>
              <a:t> با </a:t>
            </a:r>
            <a:r>
              <a:rPr lang="en-US" sz="1600" b="1" dirty="0" smtClean="0">
                <a:latin typeface="+BLotus"/>
                <a:ea typeface="Calibri"/>
                <a:cs typeface="B Nazanin"/>
              </a:rPr>
              <a:t>p-value&gt;0.1</a:t>
            </a:r>
            <a:r>
              <a:rPr lang="fa-IR" sz="1600" b="1" dirty="0" smtClean="0">
                <a:latin typeface="+BLotus"/>
                <a:ea typeface="Calibri"/>
                <a:cs typeface="B Nazanin"/>
              </a:rPr>
              <a:t> به عنوان بدون تداخل معنی دار در نظرگرفته شده است.</a:t>
            </a:r>
          </a:p>
          <a:p>
            <a:pPr marL="114300" indent="0" algn="just" rtl="1">
              <a:lnSpc>
                <a:spcPct val="150000"/>
              </a:lnSpc>
              <a:spcAft>
                <a:spcPts val="1000"/>
              </a:spcAft>
              <a:buNone/>
            </a:pPr>
            <a:r>
              <a:rPr lang="ar-SA" sz="1600" b="1" dirty="0" smtClean="0">
                <a:latin typeface="+BLotus"/>
                <a:ea typeface="Calibri"/>
                <a:cs typeface="B Nazanin"/>
              </a:rPr>
              <a:t>برای </a:t>
            </a:r>
            <a:r>
              <a:rPr lang="ar-SA" sz="1600" b="1" dirty="0">
                <a:latin typeface="+BLotus"/>
                <a:ea typeface="Calibri"/>
                <a:cs typeface="B Nazanin"/>
              </a:rPr>
              <a:t>مقایسه اثرات </a:t>
            </a:r>
            <a:r>
              <a:rPr lang="ar-SA" sz="1600" b="1" dirty="0" smtClean="0">
                <a:latin typeface="+BLotus"/>
                <a:ea typeface="Calibri"/>
                <a:cs typeface="B Nazanin"/>
              </a:rPr>
              <a:t>پروفا</a:t>
            </a:r>
            <a:r>
              <a:rPr lang="fa-IR" sz="1600" b="1" dirty="0" smtClean="0">
                <a:latin typeface="+BLotus"/>
                <a:ea typeface="Calibri"/>
                <a:cs typeface="B Nazanin"/>
              </a:rPr>
              <a:t>ی</a:t>
            </a:r>
            <a:r>
              <a:rPr lang="ar-SA" sz="1600" b="1" dirty="0" smtClean="0">
                <a:latin typeface="+BLotus"/>
                <a:ea typeface="Calibri"/>
                <a:cs typeface="B Nazanin"/>
              </a:rPr>
              <a:t>ل </a:t>
            </a:r>
            <a:r>
              <a:rPr lang="ar-SA" sz="1600" b="1" dirty="0">
                <a:latin typeface="+BLotus"/>
                <a:ea typeface="Calibri"/>
                <a:cs typeface="B Nazanin"/>
              </a:rPr>
              <a:t>لیپید روی مرگ و میر کلی  و قلبی عروقی در هر دو جنس آنالیز بر اساس جنس </a:t>
            </a:r>
            <a:r>
              <a:rPr lang="en-US" sz="1600" b="1" dirty="0">
                <a:latin typeface="+BLotus"/>
                <a:ea typeface="Calibri"/>
                <a:cs typeface="B Nazanin"/>
              </a:rPr>
              <a:t>stratify </a:t>
            </a:r>
            <a:r>
              <a:rPr lang="fa-IR" sz="1600" b="1" dirty="0" smtClean="0">
                <a:latin typeface="+BLotus"/>
                <a:ea typeface="Calibri"/>
                <a:cs typeface="B Nazanin"/>
              </a:rPr>
              <a:t> </a:t>
            </a:r>
            <a:r>
              <a:rPr lang="ar-SA" sz="1600" b="1" dirty="0" smtClean="0">
                <a:latin typeface="+BLotus"/>
                <a:ea typeface="Calibri"/>
                <a:cs typeface="B Nazanin"/>
              </a:rPr>
              <a:t>شد</a:t>
            </a:r>
            <a:r>
              <a:rPr lang="ar-SA" sz="1600" b="1" dirty="0">
                <a:latin typeface="+BLotus"/>
                <a:ea typeface="Calibri"/>
                <a:cs typeface="B Nazanin"/>
              </a:rPr>
              <a:t>.</a:t>
            </a:r>
            <a:endParaRPr lang="en-US" sz="1600" b="1" dirty="0">
              <a:ea typeface="Calibri"/>
              <a:cs typeface="Arial"/>
            </a:endParaRPr>
          </a:p>
          <a:p>
            <a:pPr marL="114300" indent="0" algn="just" rtl="1">
              <a:lnSpc>
                <a:spcPct val="150000"/>
              </a:lnSpc>
              <a:spcAft>
                <a:spcPts val="1000"/>
              </a:spcAft>
              <a:buNone/>
            </a:pPr>
            <a:endParaRPr lang="en-US" sz="1600" b="1" dirty="0">
              <a:ea typeface="Calibri"/>
              <a:cs typeface="Arial"/>
            </a:endParaRPr>
          </a:p>
          <a:p>
            <a:endParaRPr lang="en-US" sz="1600" b="1" dirty="0"/>
          </a:p>
        </p:txBody>
      </p:sp>
      <p:sp>
        <p:nvSpPr>
          <p:cNvPr id="4" name="Slide Number Placeholder 3"/>
          <p:cNvSpPr>
            <a:spLocks noGrp="1"/>
          </p:cNvSpPr>
          <p:nvPr>
            <p:ph type="sldNum" sz="quarter" idx="12"/>
          </p:nvPr>
        </p:nvSpPr>
        <p:spPr/>
        <p:txBody>
          <a:bodyPr/>
          <a:lstStyle/>
          <a:p>
            <a:fld id="{773650D1-4DB9-4097-8FB4-C6846A79A276}" type="slidenum">
              <a:rPr lang="en-US" smtClean="0"/>
              <a:t>15</a:t>
            </a:fld>
            <a:endParaRPr lang="en-US"/>
          </a:p>
        </p:txBody>
      </p:sp>
    </p:spTree>
    <p:extLst>
      <p:ext uri="{BB962C8B-B14F-4D97-AF65-F5344CB8AC3E}">
        <p14:creationId xmlns:p14="http://schemas.microsoft.com/office/powerpoint/2010/main" val="27930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rtl="1">
              <a:buNone/>
            </a:pPr>
            <a:endParaRPr lang="fa-IR" sz="4000" dirty="0" smtClean="0">
              <a:ea typeface="Calibri"/>
              <a:cs typeface="B Titr"/>
            </a:endParaRPr>
          </a:p>
          <a:p>
            <a:pPr marL="114300" indent="0" algn="ctr" rtl="1">
              <a:buNone/>
            </a:pPr>
            <a:r>
              <a:rPr lang="fa-IR" sz="6000" dirty="0" smtClean="0">
                <a:ea typeface="Calibri"/>
                <a:cs typeface="B Titr"/>
              </a:rPr>
              <a:t>نتـایـج</a:t>
            </a:r>
            <a:endParaRPr lang="en-US" sz="6000" dirty="0">
              <a:ea typeface="Calibri"/>
              <a:cs typeface="B Titr"/>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16</a:t>
            </a:fld>
            <a:endParaRPr lang="en-US"/>
          </a:p>
        </p:txBody>
      </p:sp>
    </p:spTree>
    <p:extLst>
      <p:ext uri="{BB962C8B-B14F-4D97-AF65-F5344CB8AC3E}">
        <p14:creationId xmlns:p14="http://schemas.microsoft.com/office/powerpoint/2010/main" val="1829568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8077200" cy="815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124200" y="12192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618074" y="1486786"/>
            <a:ext cx="1066800" cy="1524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724400" y="3219006"/>
            <a:ext cx="762000" cy="2472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397" y="2994872"/>
            <a:ext cx="888206"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175397" y="3466213"/>
            <a:ext cx="914400" cy="8771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24400" y="5181600"/>
            <a:ext cx="838200" cy="1066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90" y="4906962"/>
            <a:ext cx="785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773650D1-4DB9-4097-8FB4-C6846A79A276}" type="slidenum">
              <a:rPr lang="en-US" smtClean="0"/>
              <a:t>17</a:t>
            </a:fld>
            <a:endParaRPr lang="en-US"/>
          </a:p>
        </p:txBody>
      </p:sp>
    </p:spTree>
    <p:extLst>
      <p:ext uri="{BB962C8B-B14F-4D97-AF65-F5344CB8AC3E}">
        <p14:creationId xmlns:p14="http://schemas.microsoft.com/office/powerpoint/2010/main" val="156837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pPr algn="ctr"/>
            <a:r>
              <a:rPr lang="fa-IR" sz="4000" b="1" dirty="0" smtClean="0">
                <a:solidFill>
                  <a:schemeClr val="tx1"/>
                </a:solidFill>
                <a:cs typeface="B Nazanin" panose="00000400000000000000" pitchFamily="2" charset="-78"/>
              </a:rPr>
              <a:t>علل مختلف مرگ</a:t>
            </a:r>
            <a:endParaRPr lang="en-US" sz="4000" b="1" dirty="0">
              <a:solidFill>
                <a:schemeClr val="tx1"/>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5402510"/>
              </p:ext>
            </p:extLst>
          </p:nvPr>
        </p:nvGraphicFramePr>
        <p:xfrm>
          <a:off x="304800" y="1524000"/>
          <a:ext cx="716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773650D1-4DB9-4097-8FB4-C6846A79A276}" type="slidenum">
              <a:rPr lang="en-US" smtClean="0"/>
              <a:t>18</a:t>
            </a:fld>
            <a:endParaRPr lang="en-US"/>
          </a:p>
        </p:txBody>
      </p:sp>
    </p:spTree>
    <p:extLst>
      <p:ext uri="{BB962C8B-B14F-4D97-AF65-F5344CB8AC3E}">
        <p14:creationId xmlns:p14="http://schemas.microsoft.com/office/powerpoint/2010/main" val="245733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620000" cy="4800600"/>
          </a:xfrm>
        </p:spPr>
        <p:txBody>
          <a:bodyPr>
            <a:normAutofit/>
          </a:bodyPr>
          <a:lstStyle/>
          <a:p>
            <a:pPr marL="114300" indent="0" algn="ctr" rtl="1">
              <a:lnSpc>
                <a:spcPct val="150000"/>
              </a:lnSpc>
              <a:spcAft>
                <a:spcPts val="1000"/>
              </a:spcAft>
              <a:buNone/>
            </a:pPr>
            <a:endParaRPr lang="fa-IR" sz="2000" dirty="0" smtClean="0">
              <a:ea typeface="Calibri"/>
              <a:cs typeface="B Titr" panose="00000700000000000000" pitchFamily="2" charset="-78"/>
            </a:endParaRPr>
          </a:p>
          <a:p>
            <a:pPr marL="114300" indent="0" algn="ctr" rtl="1">
              <a:lnSpc>
                <a:spcPct val="150000"/>
              </a:lnSpc>
              <a:spcAft>
                <a:spcPts val="1000"/>
              </a:spcAft>
              <a:buNone/>
            </a:pPr>
            <a:r>
              <a:rPr lang="fa-IR" sz="2000" b="1" dirty="0" smtClean="0">
                <a:ea typeface="Calibri"/>
                <a:cs typeface="B Titr" panose="00000700000000000000" pitchFamily="2" charset="-78"/>
              </a:rPr>
              <a:t>جدول </a:t>
            </a:r>
            <a:r>
              <a:rPr lang="fa-IR" sz="2000" b="1" dirty="0">
                <a:ea typeface="Calibri"/>
                <a:cs typeface="B Titr" panose="00000700000000000000" pitchFamily="2" charset="-78"/>
              </a:rPr>
              <a:t>2: </a:t>
            </a:r>
            <a:endParaRPr lang="fa-IR" sz="2000" b="1" dirty="0" smtClean="0">
              <a:ea typeface="Calibri"/>
              <a:cs typeface="B Titr" panose="00000700000000000000" pitchFamily="2" charset="-78"/>
            </a:endParaRPr>
          </a:p>
          <a:p>
            <a:pPr marL="114300" indent="0" algn="ctr" rtl="1">
              <a:lnSpc>
                <a:spcPct val="150000"/>
              </a:lnSpc>
              <a:spcAft>
                <a:spcPts val="1000"/>
              </a:spcAft>
              <a:buNone/>
            </a:pPr>
            <a:r>
              <a:rPr lang="fa-IR" sz="2000" b="1" dirty="0" smtClean="0">
                <a:ea typeface="Calibri"/>
                <a:cs typeface="B Titr" panose="00000700000000000000" pitchFamily="2" charset="-78"/>
              </a:rPr>
              <a:t>نسبت </a:t>
            </a:r>
            <a:r>
              <a:rPr lang="fa-IR" sz="2000" b="1" dirty="0">
                <a:ea typeface="Calibri"/>
                <a:cs typeface="B Titr" panose="00000700000000000000" pitchFamily="2" charset="-78"/>
              </a:rPr>
              <a:t>مخاطره </a:t>
            </a:r>
            <a:r>
              <a:rPr lang="fa-IR" sz="2000" b="1" dirty="0" smtClean="0">
                <a:ea typeface="Calibri"/>
                <a:cs typeface="B Titr" panose="00000700000000000000" pitchFamily="2" charset="-78"/>
              </a:rPr>
              <a:t>خام (مدل 1) </a:t>
            </a:r>
            <a:r>
              <a:rPr lang="fa-IR" sz="2000" b="1" dirty="0">
                <a:ea typeface="Calibri"/>
                <a:cs typeface="B Titr" panose="00000700000000000000" pitchFamily="2" charset="-78"/>
              </a:rPr>
              <a:t>و تعدیل شده </a:t>
            </a:r>
            <a:r>
              <a:rPr lang="fa-IR" sz="2000" b="1" dirty="0" smtClean="0">
                <a:ea typeface="Calibri"/>
                <a:cs typeface="B Titr" panose="00000700000000000000" pitchFamily="2" charset="-78"/>
              </a:rPr>
              <a:t>(مدل 2) مقادیر </a:t>
            </a:r>
            <a:r>
              <a:rPr lang="fa-IR" sz="2000" b="1" dirty="0">
                <a:ea typeface="Calibri"/>
                <a:cs typeface="B Titr" panose="00000700000000000000" pitchFamily="2" charset="-78"/>
              </a:rPr>
              <a:t>لیپید برای پیش گویی </a:t>
            </a:r>
            <a:r>
              <a:rPr lang="fa-IR" sz="2000" b="1" dirty="0" smtClean="0">
                <a:ea typeface="Calibri"/>
                <a:cs typeface="B Titr" panose="00000700000000000000" pitchFamily="2" charset="-78"/>
              </a:rPr>
              <a:t>بروز</a:t>
            </a:r>
            <a:r>
              <a:rPr lang="en-US" sz="2000" b="1" dirty="0" smtClean="0">
                <a:ea typeface="Calibri"/>
                <a:cs typeface="B Titr" panose="00000700000000000000" pitchFamily="2" charset="-78"/>
              </a:rPr>
              <a:t>CVD </a:t>
            </a:r>
            <a:r>
              <a:rPr lang="fa-IR" sz="2000" b="1" dirty="0" smtClean="0">
                <a:ea typeface="Calibri"/>
                <a:cs typeface="B Titr" panose="00000700000000000000" pitchFamily="2" charset="-78"/>
              </a:rPr>
              <a:t> میان </a:t>
            </a:r>
            <a:r>
              <a:rPr lang="fa-IR" sz="2000" b="1" dirty="0">
                <a:ea typeface="Calibri"/>
                <a:cs typeface="B Titr" panose="00000700000000000000" pitchFamily="2" charset="-78"/>
              </a:rPr>
              <a:t>جمعیت بدون سابقه قبلی بیماری قلبی </a:t>
            </a:r>
            <a:r>
              <a:rPr lang="fa-IR" sz="2000" b="1" dirty="0" smtClean="0">
                <a:ea typeface="Calibri"/>
                <a:cs typeface="B Titr" panose="00000700000000000000" pitchFamily="2" charset="-78"/>
              </a:rPr>
              <a:t>عروقی بر </a:t>
            </a:r>
            <a:r>
              <a:rPr lang="fa-IR" sz="2000" b="1" dirty="0">
                <a:ea typeface="Calibri"/>
                <a:cs typeface="B Titr" panose="00000700000000000000" pitchFamily="2" charset="-78"/>
              </a:rPr>
              <a:t>اساس </a:t>
            </a:r>
            <a:r>
              <a:rPr lang="fa-IR" sz="2000" b="1" dirty="0" smtClean="0">
                <a:ea typeface="Calibri"/>
                <a:cs typeface="B Titr" panose="00000700000000000000" pitchFamily="2" charset="-78"/>
              </a:rPr>
              <a:t>یک</a:t>
            </a:r>
            <a:r>
              <a:rPr lang="en-US" sz="2000" b="1" dirty="0" smtClean="0">
                <a:ea typeface="Calibri"/>
                <a:cs typeface="B Titr" panose="00000700000000000000" pitchFamily="2" charset="-78"/>
              </a:rPr>
              <a:t> SD </a:t>
            </a:r>
            <a:r>
              <a:rPr lang="fa-IR" sz="2000" b="1" dirty="0">
                <a:ea typeface="Calibri"/>
                <a:cs typeface="B Titr" panose="00000700000000000000" pitchFamily="2" charset="-78"/>
              </a:rPr>
              <a:t>تغییرات لیپید</a:t>
            </a:r>
            <a:endParaRPr lang="en-US" sz="2000" b="1" dirty="0">
              <a:ea typeface="Calibri"/>
              <a:cs typeface="B Titr" panose="00000700000000000000" pitchFamily="2" charset="-78"/>
            </a:endParaRPr>
          </a:p>
        </p:txBody>
      </p:sp>
      <p:grpSp>
        <p:nvGrpSpPr>
          <p:cNvPr id="2" name="Group 1"/>
          <p:cNvGrpSpPr/>
          <p:nvPr/>
        </p:nvGrpSpPr>
        <p:grpSpPr>
          <a:xfrm>
            <a:off x="685800" y="457200"/>
            <a:ext cx="7086599" cy="6022975"/>
            <a:chOff x="685800" y="457200"/>
            <a:chExt cx="7086599" cy="6022975"/>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086599"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Hosna\Desktop\ش.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03625"/>
              <a:ext cx="7086599" cy="287655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a:stretch>
            <a:fillRect/>
          </a:stretch>
        </p:blipFill>
        <p:spPr>
          <a:xfrm>
            <a:off x="234553" y="4221162"/>
            <a:ext cx="8065294" cy="800100"/>
          </a:xfrm>
          <a:prstGeom prst="rect">
            <a:avLst/>
          </a:prstGeom>
          <a:ln w="28575">
            <a:solidFill>
              <a:schemeClr val="tx1"/>
            </a:solidFill>
          </a:ln>
        </p:spPr>
      </p:pic>
      <p:pic>
        <p:nvPicPr>
          <p:cNvPr id="9" name="Picture 8"/>
          <p:cNvPicPr>
            <a:picLocks noChangeAspect="1"/>
          </p:cNvPicPr>
          <p:nvPr/>
        </p:nvPicPr>
        <p:blipFill>
          <a:blip r:embed="rId5"/>
          <a:stretch>
            <a:fillRect/>
          </a:stretch>
        </p:blipFill>
        <p:spPr>
          <a:xfrm>
            <a:off x="234553" y="5387975"/>
            <a:ext cx="8065293" cy="981075"/>
          </a:xfrm>
          <a:prstGeom prst="rect">
            <a:avLst/>
          </a:prstGeom>
          <a:ln w="28575">
            <a:solidFill>
              <a:schemeClr val="tx1"/>
            </a:solidFill>
          </a:ln>
        </p:spPr>
      </p:pic>
      <p:sp>
        <p:nvSpPr>
          <p:cNvPr id="5" name="Slide Number Placeholder 4"/>
          <p:cNvSpPr>
            <a:spLocks noGrp="1"/>
          </p:cNvSpPr>
          <p:nvPr>
            <p:ph type="sldNum" sz="quarter" idx="12"/>
          </p:nvPr>
        </p:nvSpPr>
        <p:spPr/>
        <p:txBody>
          <a:bodyPr/>
          <a:lstStyle/>
          <a:p>
            <a:fld id="{773650D1-4DB9-4097-8FB4-C6846A79A276}" type="slidenum">
              <a:rPr lang="en-US" smtClean="0"/>
              <a:t>19</a:t>
            </a:fld>
            <a:endParaRPr lang="en-US"/>
          </a:p>
        </p:txBody>
      </p:sp>
    </p:spTree>
    <p:extLst>
      <p:ext uri="{BB962C8B-B14F-4D97-AF65-F5344CB8AC3E}">
        <p14:creationId xmlns:p14="http://schemas.microsoft.com/office/powerpoint/2010/main" val="157951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78"/>
            <a:ext cx="7620000" cy="6248400"/>
          </a:xfrm>
        </p:spPr>
        <p:txBody>
          <a:bodyPr>
            <a:normAutofit fontScale="62500" lnSpcReduction="20000"/>
          </a:bodyPr>
          <a:lstStyle/>
          <a:p>
            <a:pPr marL="114300" indent="0" algn="r" rtl="1">
              <a:lnSpc>
                <a:spcPct val="115000"/>
              </a:lnSpc>
              <a:spcAft>
                <a:spcPts val="1000"/>
              </a:spcAft>
              <a:buNone/>
            </a:pPr>
            <a:r>
              <a:rPr lang="fa-IR" sz="2400" dirty="0">
                <a:ea typeface="Calibri"/>
                <a:cs typeface="B Nazanin"/>
              </a:rPr>
              <a:t> </a:t>
            </a:r>
            <a:endParaRPr lang="en-US" sz="1800" dirty="0">
              <a:ea typeface="Calibri"/>
              <a:cs typeface="Arial"/>
            </a:endParaRPr>
          </a:p>
          <a:p>
            <a:pPr marL="114300" indent="0" algn="r" rtl="1">
              <a:lnSpc>
                <a:spcPct val="115000"/>
              </a:lnSpc>
              <a:spcAft>
                <a:spcPts val="1000"/>
              </a:spcAft>
              <a:buNone/>
            </a:pPr>
            <a:r>
              <a:rPr lang="fa-IR" sz="2400" dirty="0">
                <a:ea typeface="Calibri"/>
                <a:cs typeface="B Nazanin"/>
              </a:rPr>
              <a:t> </a:t>
            </a:r>
            <a:endParaRPr lang="en-US" sz="1800" dirty="0">
              <a:ea typeface="Calibri"/>
              <a:cs typeface="Arial"/>
            </a:endParaRPr>
          </a:p>
          <a:p>
            <a:pPr marL="114300" indent="0" algn="ctr" rtl="1">
              <a:lnSpc>
                <a:spcPct val="115000"/>
              </a:lnSpc>
              <a:spcAft>
                <a:spcPts val="1000"/>
              </a:spcAft>
              <a:buNone/>
            </a:pPr>
            <a:r>
              <a:rPr lang="fa-IR" sz="2400" dirty="0" smtClean="0">
                <a:ea typeface="Calibri"/>
                <a:cs typeface="B Titr"/>
              </a:rPr>
              <a:t>دانشگاه </a:t>
            </a:r>
            <a:r>
              <a:rPr lang="fa-IR" sz="2400" dirty="0">
                <a:ea typeface="Calibri"/>
                <a:cs typeface="B Titr"/>
              </a:rPr>
              <a:t>علوم پزشکی و خدمات بهداشتی درمانی شهید بهشتی</a:t>
            </a:r>
            <a:endParaRPr lang="en-US" sz="1800" dirty="0">
              <a:ea typeface="Calibri"/>
              <a:cs typeface="Arial"/>
            </a:endParaRPr>
          </a:p>
          <a:p>
            <a:pPr marL="114300" indent="0" algn="ctr" rtl="1">
              <a:lnSpc>
                <a:spcPct val="115000"/>
              </a:lnSpc>
              <a:spcAft>
                <a:spcPts val="1000"/>
              </a:spcAft>
              <a:buNone/>
            </a:pPr>
            <a:r>
              <a:rPr lang="fa-IR" sz="2400" dirty="0">
                <a:ea typeface="Calibri"/>
                <a:cs typeface="B Nazanin"/>
              </a:rPr>
              <a:t>دانشکده پزشکی</a:t>
            </a:r>
            <a:endParaRPr lang="en-US" sz="1800" dirty="0">
              <a:ea typeface="Calibri"/>
              <a:cs typeface="Arial"/>
            </a:endParaRPr>
          </a:p>
          <a:p>
            <a:pPr marL="114300" indent="0" algn="ctr" rtl="1">
              <a:lnSpc>
                <a:spcPct val="115000"/>
              </a:lnSpc>
              <a:spcAft>
                <a:spcPts val="1000"/>
              </a:spcAft>
              <a:buNone/>
            </a:pPr>
            <a:r>
              <a:rPr lang="fa-IR" sz="2400" dirty="0">
                <a:ea typeface="Calibri"/>
                <a:cs typeface="B Nazanin"/>
              </a:rPr>
              <a:t>مرکز تحقیقات پیشگیری از بیماری های متابولیک</a:t>
            </a:r>
            <a:endParaRPr lang="en-US" sz="1800" dirty="0">
              <a:ea typeface="Calibri"/>
              <a:cs typeface="Arial"/>
            </a:endParaRPr>
          </a:p>
          <a:p>
            <a:pPr marL="114300" indent="0" algn="ctr" rtl="1">
              <a:lnSpc>
                <a:spcPct val="115000"/>
              </a:lnSpc>
              <a:spcAft>
                <a:spcPts val="1000"/>
              </a:spcAft>
              <a:buNone/>
            </a:pPr>
            <a:r>
              <a:rPr lang="fa-IR" sz="2400" b="1" dirty="0">
                <a:ea typeface="Calibri"/>
                <a:cs typeface="B Nazanin"/>
              </a:rPr>
              <a:t>پژوهشکده ی علوم غدد درون ریز و متابولسیم دانشگاه علوم پزشکی شهید بهشتی</a:t>
            </a:r>
            <a:endParaRPr lang="en-US" sz="1800" b="1" dirty="0">
              <a:ea typeface="Calibri"/>
              <a:cs typeface="Arial"/>
            </a:endParaRPr>
          </a:p>
          <a:p>
            <a:pPr marL="114300" indent="0" algn="ctr" rtl="1">
              <a:lnSpc>
                <a:spcPct val="115000"/>
              </a:lnSpc>
              <a:spcAft>
                <a:spcPts val="1000"/>
              </a:spcAft>
              <a:buNone/>
            </a:pPr>
            <a:r>
              <a:rPr lang="fa-IR" sz="2400" dirty="0">
                <a:ea typeface="Calibri"/>
                <a:cs typeface="B Nazanin"/>
              </a:rPr>
              <a:t>پایان نامه برای اخذ دکترای فوق تخصصی در رشته غدد درون ریز و متابولیسم بالغین</a:t>
            </a:r>
            <a:endParaRPr lang="en-US" sz="1800" dirty="0">
              <a:ea typeface="Calibri"/>
              <a:cs typeface="Arial"/>
            </a:endParaRPr>
          </a:p>
          <a:p>
            <a:pPr marL="114300" indent="0" algn="ctr" rtl="1">
              <a:lnSpc>
                <a:spcPct val="115000"/>
              </a:lnSpc>
              <a:spcAft>
                <a:spcPts val="1000"/>
              </a:spcAft>
              <a:buNone/>
            </a:pPr>
            <a:r>
              <a:rPr lang="fa-IR" sz="2400" dirty="0">
                <a:ea typeface="Calibri"/>
                <a:cs typeface="B Titr"/>
              </a:rPr>
              <a:t>عنوان :</a:t>
            </a:r>
            <a:endParaRPr lang="en-US" sz="1800" dirty="0">
              <a:ea typeface="Calibri"/>
              <a:cs typeface="Arial"/>
            </a:endParaRPr>
          </a:p>
          <a:p>
            <a:pPr marL="114300" indent="0" algn="ctr" rtl="1">
              <a:lnSpc>
                <a:spcPct val="170000"/>
              </a:lnSpc>
              <a:spcAft>
                <a:spcPts val="1000"/>
              </a:spcAft>
              <a:buNone/>
            </a:pPr>
            <a:r>
              <a:rPr lang="fa-IR" sz="2600" dirty="0">
                <a:solidFill>
                  <a:schemeClr val="tx2">
                    <a:lumMod val="60000"/>
                    <a:lumOff val="40000"/>
                  </a:schemeClr>
                </a:solidFill>
                <a:ea typeface="Calibri"/>
                <a:cs typeface="B Titr" panose="00000700000000000000" pitchFamily="2" charset="-78"/>
              </a:rPr>
              <a:t>بررسی ارتباط مقادیر مختلف لیپید با میزان بروز بیماری های قلبی عروقی، مرگ ناشی از بیماری های قلبی عروقی و مرگ و میر کلی در جمعیت بالای 40 سال در مطالعه ی قند و لیپید تهران</a:t>
            </a:r>
            <a:endParaRPr lang="en-US" sz="2600" dirty="0">
              <a:solidFill>
                <a:schemeClr val="tx2">
                  <a:lumMod val="60000"/>
                  <a:lumOff val="40000"/>
                </a:schemeClr>
              </a:solidFill>
              <a:ea typeface="Calibri"/>
              <a:cs typeface="B Titr" panose="00000700000000000000" pitchFamily="2" charset="-78"/>
            </a:endParaRPr>
          </a:p>
          <a:p>
            <a:pPr marL="114300" indent="0" algn="ctr" rtl="1">
              <a:lnSpc>
                <a:spcPct val="115000"/>
              </a:lnSpc>
              <a:spcAft>
                <a:spcPts val="1000"/>
              </a:spcAft>
              <a:buNone/>
            </a:pPr>
            <a:endParaRPr lang="fa-IR" dirty="0" smtClean="0">
              <a:solidFill>
                <a:schemeClr val="tx2">
                  <a:lumMod val="60000"/>
                  <a:lumOff val="40000"/>
                </a:schemeClr>
              </a:solidFill>
              <a:ea typeface="Calibri"/>
              <a:cs typeface="B Titr"/>
            </a:endParaRPr>
          </a:p>
          <a:p>
            <a:pPr marL="114300" indent="0" algn="ctr" rtl="1">
              <a:lnSpc>
                <a:spcPct val="115000"/>
              </a:lnSpc>
              <a:spcAft>
                <a:spcPts val="1000"/>
              </a:spcAft>
              <a:buNone/>
            </a:pPr>
            <a:r>
              <a:rPr lang="fa-IR" sz="2400" dirty="0" smtClean="0">
                <a:ea typeface="Calibri"/>
                <a:cs typeface="B Titr"/>
              </a:rPr>
              <a:t>استاد </a:t>
            </a:r>
            <a:r>
              <a:rPr lang="fa-IR" sz="2400" dirty="0">
                <a:ea typeface="Calibri"/>
                <a:cs typeface="B Titr"/>
              </a:rPr>
              <a:t>راهنما :</a:t>
            </a:r>
            <a:endParaRPr lang="en-US" sz="1800" dirty="0">
              <a:ea typeface="Calibri"/>
              <a:cs typeface="Arial"/>
            </a:endParaRPr>
          </a:p>
          <a:p>
            <a:pPr marL="114300" indent="0" algn="ctr" rtl="1">
              <a:lnSpc>
                <a:spcPct val="115000"/>
              </a:lnSpc>
              <a:spcAft>
                <a:spcPts val="1000"/>
              </a:spcAft>
              <a:buNone/>
            </a:pPr>
            <a:r>
              <a:rPr lang="fa-IR" sz="2400" b="1" dirty="0">
                <a:ea typeface="Calibri"/>
                <a:cs typeface="B Nazanin"/>
              </a:rPr>
              <a:t>دکتر فرزاد </a:t>
            </a:r>
            <a:r>
              <a:rPr lang="fa-IR" sz="2400" b="1" dirty="0" smtClean="0">
                <a:ea typeface="Calibri"/>
                <a:cs typeface="B Nazanin"/>
              </a:rPr>
              <a:t>حدائق</a:t>
            </a:r>
            <a:endParaRPr lang="fa-IR" sz="2400" b="1" dirty="0" smtClean="0">
              <a:ea typeface="Calibri"/>
              <a:cs typeface="B Titr"/>
            </a:endParaRPr>
          </a:p>
          <a:p>
            <a:pPr marL="114300" indent="0" algn="ctr" rtl="1">
              <a:lnSpc>
                <a:spcPct val="115000"/>
              </a:lnSpc>
              <a:spcAft>
                <a:spcPts val="1000"/>
              </a:spcAft>
              <a:buNone/>
            </a:pPr>
            <a:r>
              <a:rPr lang="fa-IR" sz="2400" dirty="0" smtClean="0">
                <a:ea typeface="Calibri"/>
                <a:cs typeface="B Titr"/>
              </a:rPr>
              <a:t>اساتید </a:t>
            </a:r>
            <a:r>
              <a:rPr lang="fa-IR" sz="2400" dirty="0">
                <a:ea typeface="Calibri"/>
                <a:cs typeface="B Titr"/>
              </a:rPr>
              <a:t>مشاور :</a:t>
            </a:r>
            <a:endParaRPr lang="en-US" sz="1800" dirty="0">
              <a:ea typeface="Calibri"/>
              <a:cs typeface="Arial"/>
            </a:endParaRPr>
          </a:p>
          <a:p>
            <a:pPr marL="114300" indent="0" algn="ctr" rtl="1">
              <a:lnSpc>
                <a:spcPct val="115000"/>
              </a:lnSpc>
              <a:spcAft>
                <a:spcPts val="1000"/>
              </a:spcAft>
              <a:buNone/>
            </a:pPr>
            <a:r>
              <a:rPr lang="fa-IR" sz="2400" b="1" dirty="0">
                <a:ea typeface="Calibri"/>
                <a:cs typeface="B Nazanin"/>
              </a:rPr>
              <a:t>دکتر سیامک حبیبی معینی ، سمانه عسکری ، دکتر مجید ولی زاده ، دکتر مریم توحیدی</a:t>
            </a:r>
            <a:endParaRPr lang="en-US" sz="1800" b="1" dirty="0">
              <a:ea typeface="Calibri"/>
              <a:cs typeface="Arial"/>
            </a:endParaRPr>
          </a:p>
        </p:txBody>
      </p:sp>
      <p:pic>
        <p:nvPicPr>
          <p:cNvPr id="5" name="Picture 4" descr="C:\Users\Hosna\Desktop\دانشگاه-علوم-پزشکی-شهید-بهشتی-تهران.jpg"/>
          <p:cNvPicPr/>
          <p:nvPr/>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4982" y="5426"/>
            <a:ext cx="1440180" cy="1328420"/>
          </a:xfrm>
          <a:prstGeom prst="rect">
            <a:avLst/>
          </a:prstGeom>
          <a:noFill/>
          <a:ln>
            <a:noFill/>
          </a:ln>
        </p:spPr>
      </p:pic>
      <p:pic>
        <p:nvPicPr>
          <p:cNvPr id="6" name="Picture 5" descr="C:\Users\Hosna\Desktop\Untitl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36"/>
            <a:ext cx="1447800" cy="1324610"/>
          </a:xfrm>
          <a:prstGeom prst="rect">
            <a:avLst/>
          </a:prstGeom>
          <a:noFill/>
          <a:ln>
            <a:noFill/>
          </a:ln>
        </p:spPr>
      </p:pic>
      <p:sp>
        <p:nvSpPr>
          <p:cNvPr id="4" name="Slide Number Placeholder 3"/>
          <p:cNvSpPr>
            <a:spLocks noGrp="1"/>
          </p:cNvSpPr>
          <p:nvPr>
            <p:ph type="sldNum" sz="quarter" idx="12"/>
          </p:nvPr>
        </p:nvSpPr>
        <p:spPr/>
        <p:txBody>
          <a:bodyPr/>
          <a:lstStyle/>
          <a:p>
            <a:fld id="{773650D1-4DB9-4097-8FB4-C6846A79A276}" type="slidenum">
              <a:rPr lang="en-US" smtClean="0"/>
              <a:t>2</a:t>
            </a:fld>
            <a:endParaRPr lang="en-US"/>
          </a:p>
        </p:txBody>
      </p:sp>
    </p:spTree>
    <p:extLst>
      <p:ext uri="{BB962C8B-B14F-4D97-AF65-F5344CB8AC3E}">
        <p14:creationId xmlns:p14="http://schemas.microsoft.com/office/powerpoint/2010/main" val="890084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86" y="457200"/>
            <a:ext cx="5956300"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Hosna\Desktop\س.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6439799" cy="23339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04800" y="4114800"/>
            <a:ext cx="7620000" cy="581025"/>
          </a:xfrm>
          <a:prstGeom prst="rect">
            <a:avLst/>
          </a:prstGeom>
          <a:ln w="28575">
            <a:solidFill>
              <a:schemeClr val="tx1"/>
            </a:solidFill>
          </a:ln>
        </p:spPr>
      </p:pic>
      <p:pic>
        <p:nvPicPr>
          <p:cNvPr id="3" name="Picture 2"/>
          <p:cNvPicPr>
            <a:picLocks noChangeAspect="1"/>
          </p:cNvPicPr>
          <p:nvPr/>
        </p:nvPicPr>
        <p:blipFill>
          <a:blip r:embed="rId5"/>
          <a:stretch>
            <a:fillRect/>
          </a:stretch>
        </p:blipFill>
        <p:spPr>
          <a:xfrm>
            <a:off x="304800" y="4953000"/>
            <a:ext cx="7620000" cy="1266825"/>
          </a:xfrm>
          <a:prstGeom prst="rect">
            <a:avLst/>
          </a:prstGeom>
          <a:ln w="28575">
            <a:solidFill>
              <a:schemeClr val="tx1"/>
            </a:solidFill>
          </a:ln>
        </p:spPr>
      </p:pic>
      <p:sp>
        <p:nvSpPr>
          <p:cNvPr id="5" name="Slide Number Placeholder 4"/>
          <p:cNvSpPr>
            <a:spLocks noGrp="1"/>
          </p:cNvSpPr>
          <p:nvPr>
            <p:ph type="sldNum" sz="quarter" idx="12"/>
          </p:nvPr>
        </p:nvSpPr>
        <p:spPr/>
        <p:txBody>
          <a:bodyPr/>
          <a:lstStyle/>
          <a:p>
            <a:fld id="{773650D1-4DB9-4097-8FB4-C6846A79A276}" type="slidenum">
              <a:rPr lang="en-US" smtClean="0"/>
              <a:t>20</a:t>
            </a:fld>
            <a:endParaRPr lang="en-US"/>
          </a:p>
        </p:txBody>
      </p:sp>
      <p:sp>
        <p:nvSpPr>
          <p:cNvPr id="7" name="Rectangle 6"/>
          <p:cNvSpPr/>
          <p:nvPr/>
        </p:nvSpPr>
        <p:spPr>
          <a:xfrm>
            <a:off x="6019800" y="1066800"/>
            <a:ext cx="9906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0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sna\Desktop\ی.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4124" y="4038600"/>
            <a:ext cx="6458852" cy="23053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81000" y="4419600"/>
            <a:ext cx="7628122" cy="2110109"/>
            <a:chOff x="381000" y="4419600"/>
            <a:chExt cx="7628122" cy="2110109"/>
          </a:xfrm>
        </p:grpSpPr>
        <p:pic>
          <p:nvPicPr>
            <p:cNvPr id="2" name="Picture 1"/>
            <p:cNvPicPr>
              <a:picLocks noChangeAspect="1"/>
            </p:cNvPicPr>
            <p:nvPr/>
          </p:nvPicPr>
          <p:blipFill>
            <a:blip r:embed="rId3"/>
            <a:stretch>
              <a:fillRect/>
            </a:stretch>
          </p:blipFill>
          <p:spPr>
            <a:xfrm>
              <a:off x="381000" y="4419600"/>
              <a:ext cx="7628122" cy="581025"/>
            </a:xfrm>
            <a:prstGeom prst="rect">
              <a:avLst/>
            </a:prstGeom>
            <a:ln w="28575">
              <a:solidFill>
                <a:schemeClr val="tx1"/>
              </a:solidFill>
            </a:ln>
          </p:spPr>
        </p:pic>
        <p:pic>
          <p:nvPicPr>
            <p:cNvPr id="3" name="Picture 2"/>
            <p:cNvPicPr>
              <a:picLocks noChangeAspect="1"/>
            </p:cNvPicPr>
            <p:nvPr/>
          </p:nvPicPr>
          <p:blipFill>
            <a:blip r:embed="rId4"/>
            <a:stretch>
              <a:fillRect/>
            </a:stretch>
          </p:blipFill>
          <p:spPr>
            <a:xfrm>
              <a:off x="381000" y="5377184"/>
              <a:ext cx="7628122" cy="1152525"/>
            </a:xfrm>
            <a:prstGeom prst="rect">
              <a:avLst/>
            </a:prstGeom>
            <a:ln w="28575">
              <a:solidFill>
                <a:schemeClr val="tx1"/>
              </a:solidFill>
            </a:ln>
          </p:spPr>
        </p:pic>
      </p:grpSp>
      <p:sp>
        <p:nvSpPr>
          <p:cNvPr id="6" name="Slide Number Placeholder 5"/>
          <p:cNvSpPr>
            <a:spLocks noGrp="1"/>
          </p:cNvSpPr>
          <p:nvPr>
            <p:ph type="sldNum" sz="quarter" idx="12"/>
          </p:nvPr>
        </p:nvSpPr>
        <p:spPr/>
        <p:txBody>
          <a:bodyPr/>
          <a:lstStyle/>
          <a:p>
            <a:fld id="{773650D1-4DB9-4097-8FB4-C6846A79A276}" type="slidenum">
              <a:rPr lang="en-US" smtClean="0"/>
              <a:t>21</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14" y="533400"/>
            <a:ext cx="7256586"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2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osna\Desktop\ل.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004689"/>
            <a:ext cx="6553200" cy="55485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152400"/>
            <a:ext cx="6705600" cy="1111202"/>
          </a:xfrm>
          <a:prstGeom prst="rect">
            <a:avLst/>
          </a:prstGeom>
          <a:noFill/>
        </p:spPr>
        <p:txBody>
          <a:bodyPr wrap="square" rtlCol="0">
            <a:spAutoFit/>
          </a:bodyPr>
          <a:lstStyle/>
          <a:p>
            <a:pPr algn="ctr" rtl="1">
              <a:lnSpc>
                <a:spcPct val="150000"/>
              </a:lnSpc>
            </a:pPr>
            <a:r>
              <a:rPr lang="fa-IR" sz="1400" b="1" dirty="0">
                <a:solidFill>
                  <a:prstClr val="black"/>
                </a:solidFill>
                <a:ea typeface="Calibri"/>
                <a:cs typeface="B Titr" panose="00000700000000000000" pitchFamily="2" charset="-78"/>
              </a:rPr>
              <a:t>جدول 3:</a:t>
            </a:r>
            <a:r>
              <a:rPr lang="fa-IR" sz="1400" dirty="0">
                <a:solidFill>
                  <a:prstClr val="black"/>
                </a:solidFill>
                <a:ea typeface="Calibri"/>
                <a:cs typeface="B Titr" panose="00000700000000000000" pitchFamily="2" charset="-78"/>
              </a:rPr>
              <a:t> نسبت مخاطره تعدیل شده مقادیر لیپید برای پیش گویی بروز بیماریهای قلبی عروقی میان جمعیت بدون سابقه قبلی بیماری قلبی عروقی</a:t>
            </a:r>
            <a:r>
              <a:rPr lang="en-US" sz="1400" dirty="0">
                <a:solidFill>
                  <a:prstClr val="black"/>
                </a:solidFill>
                <a:ea typeface="Calibri"/>
                <a:cs typeface="B Titr" panose="00000700000000000000" pitchFamily="2" charset="-78"/>
              </a:rPr>
              <a:t/>
            </a:r>
            <a:br>
              <a:rPr lang="en-US" sz="1400" dirty="0">
                <a:solidFill>
                  <a:prstClr val="black"/>
                </a:solidFill>
                <a:ea typeface="Calibri"/>
                <a:cs typeface="B Titr" panose="00000700000000000000" pitchFamily="2" charset="-78"/>
              </a:rPr>
            </a:br>
            <a:endParaRPr lang="en-US" dirty="0"/>
          </a:p>
        </p:txBody>
      </p:sp>
      <p:sp>
        <p:nvSpPr>
          <p:cNvPr id="3" name="Slide Number Placeholder 2"/>
          <p:cNvSpPr>
            <a:spLocks noGrp="1"/>
          </p:cNvSpPr>
          <p:nvPr>
            <p:ph type="sldNum" sz="quarter" idx="12"/>
          </p:nvPr>
        </p:nvSpPr>
        <p:spPr/>
        <p:txBody>
          <a:bodyPr/>
          <a:lstStyle/>
          <a:p>
            <a:fld id="{773650D1-4DB9-4097-8FB4-C6846A79A276}" type="slidenum">
              <a:rPr lang="en-US" smtClean="0"/>
              <a:t>22</a:t>
            </a:fld>
            <a:endParaRPr lang="en-US"/>
          </a:p>
        </p:txBody>
      </p:sp>
    </p:spTree>
    <p:extLst>
      <p:ext uri="{BB962C8B-B14F-4D97-AF65-F5344CB8AC3E}">
        <p14:creationId xmlns:p14="http://schemas.microsoft.com/office/powerpoint/2010/main" val="427764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20000" cy="4800600"/>
          </a:xfrm>
        </p:spPr>
        <p:txBody>
          <a:bodyPr>
            <a:normAutofit/>
          </a:bodyPr>
          <a:lstStyle/>
          <a:p>
            <a:pPr marL="114300" indent="0" algn="ctr" rtl="1">
              <a:lnSpc>
                <a:spcPct val="150000"/>
              </a:lnSpc>
              <a:spcAft>
                <a:spcPts val="1000"/>
              </a:spcAft>
              <a:buNone/>
            </a:pPr>
            <a:endParaRPr lang="fa-IR" sz="2300" b="1" dirty="0" smtClean="0">
              <a:ea typeface="Calibri"/>
              <a:cs typeface="B Titr" panose="00000700000000000000" pitchFamily="2" charset="-78"/>
            </a:endParaRPr>
          </a:p>
          <a:p>
            <a:pPr marL="114300" indent="0" algn="ctr" rtl="1">
              <a:lnSpc>
                <a:spcPct val="150000"/>
              </a:lnSpc>
              <a:spcAft>
                <a:spcPts val="1000"/>
              </a:spcAft>
              <a:buNone/>
            </a:pPr>
            <a:r>
              <a:rPr lang="fa-IR" sz="2300" b="1" dirty="0" smtClean="0">
                <a:ea typeface="Calibri"/>
                <a:cs typeface="B Titr" panose="00000700000000000000" pitchFamily="2" charset="-78"/>
              </a:rPr>
              <a:t>جدول </a:t>
            </a:r>
            <a:r>
              <a:rPr lang="fa-IR" sz="2300" b="1" dirty="0">
                <a:ea typeface="Calibri"/>
                <a:cs typeface="B Titr" panose="00000700000000000000" pitchFamily="2" charset="-78"/>
              </a:rPr>
              <a:t>4:</a:t>
            </a:r>
            <a:r>
              <a:rPr lang="fa-IR" sz="2300" dirty="0">
                <a:ea typeface="Calibri"/>
                <a:cs typeface="B Titr" panose="00000700000000000000" pitchFamily="2" charset="-78"/>
              </a:rPr>
              <a:t> </a:t>
            </a:r>
            <a:endParaRPr lang="fa-IR" sz="2300" dirty="0" smtClean="0">
              <a:ea typeface="Calibri"/>
              <a:cs typeface="B Titr" panose="00000700000000000000" pitchFamily="2" charset="-78"/>
            </a:endParaRPr>
          </a:p>
          <a:p>
            <a:pPr marL="114300" indent="0" algn="ctr" rtl="1">
              <a:lnSpc>
                <a:spcPct val="150000"/>
              </a:lnSpc>
              <a:spcAft>
                <a:spcPts val="1000"/>
              </a:spcAft>
              <a:buNone/>
            </a:pPr>
            <a:r>
              <a:rPr lang="fa-IR" sz="2300" dirty="0" smtClean="0">
                <a:ea typeface="Calibri"/>
                <a:cs typeface="B Titr" panose="00000700000000000000" pitchFamily="2" charset="-78"/>
              </a:rPr>
              <a:t>نسبت </a:t>
            </a:r>
            <a:r>
              <a:rPr lang="fa-IR" sz="2300" dirty="0">
                <a:ea typeface="Calibri"/>
                <a:cs typeface="B Titr" panose="00000700000000000000" pitchFamily="2" charset="-78"/>
              </a:rPr>
              <a:t>مخاطره خام و تعدیل شده مقادیر لیپید برای پیش گویی میزان مرگ و میر کلی </a:t>
            </a:r>
            <a:r>
              <a:rPr lang="fa-IR" sz="2300" dirty="0" smtClean="0">
                <a:ea typeface="Calibri"/>
                <a:cs typeface="B Titr" panose="00000700000000000000" pitchFamily="2" charset="-78"/>
              </a:rPr>
              <a:t>میان </a:t>
            </a:r>
            <a:r>
              <a:rPr lang="fa-IR" sz="2300" dirty="0">
                <a:ea typeface="Calibri"/>
                <a:cs typeface="B Titr" panose="00000700000000000000" pitchFamily="2" charset="-78"/>
              </a:rPr>
              <a:t>کل </a:t>
            </a:r>
            <a:r>
              <a:rPr lang="fa-IR" sz="2300" dirty="0" smtClean="0">
                <a:ea typeface="Calibri"/>
                <a:cs typeface="B Titr" panose="00000700000000000000" pitchFamily="2" charset="-78"/>
              </a:rPr>
              <a:t>جمعیت  </a:t>
            </a:r>
            <a:r>
              <a:rPr lang="fa-IR" sz="2300" dirty="0">
                <a:ea typeface="Calibri"/>
                <a:cs typeface="B Titr" panose="00000700000000000000" pitchFamily="2" charset="-78"/>
              </a:rPr>
              <a:t>بر اساس یک  </a:t>
            </a:r>
            <a:r>
              <a:rPr lang="en-US" sz="2300" dirty="0">
                <a:ea typeface="Calibri"/>
                <a:cs typeface="B Titr" panose="00000700000000000000" pitchFamily="2" charset="-78"/>
              </a:rPr>
              <a:t>SD</a:t>
            </a:r>
            <a:r>
              <a:rPr lang="fa-IR" sz="2300" dirty="0">
                <a:ea typeface="Calibri"/>
                <a:cs typeface="B Titr" panose="00000700000000000000" pitchFamily="2" charset="-78"/>
              </a:rPr>
              <a:t> تغییرات لیپید</a:t>
            </a:r>
            <a:endParaRPr lang="en-US" sz="2300" dirty="0">
              <a:ea typeface="Calibri"/>
              <a:cs typeface="B Titr" panose="00000700000000000000" pitchFamily="2" charset="-78"/>
            </a:endParaRPr>
          </a:p>
          <a:p>
            <a:endParaRPr lang="en-US" sz="2300" dirty="0"/>
          </a:p>
        </p:txBody>
      </p:sp>
      <p:sp>
        <p:nvSpPr>
          <p:cNvPr id="11" name="Slide Number Placeholder 10"/>
          <p:cNvSpPr>
            <a:spLocks noGrp="1"/>
          </p:cNvSpPr>
          <p:nvPr>
            <p:ph type="sldNum" sz="quarter" idx="12"/>
          </p:nvPr>
        </p:nvSpPr>
        <p:spPr/>
        <p:txBody>
          <a:bodyPr/>
          <a:lstStyle/>
          <a:p>
            <a:fld id="{773650D1-4DB9-4097-8FB4-C6846A79A276}" type="slidenum">
              <a:rPr lang="en-US" smtClean="0"/>
              <a:t>23</a:t>
            </a:fld>
            <a:endParaRPr lang="en-US"/>
          </a:p>
        </p:txBody>
      </p:sp>
      <p:grpSp>
        <p:nvGrpSpPr>
          <p:cNvPr id="12" name="Group 11"/>
          <p:cNvGrpSpPr/>
          <p:nvPr/>
        </p:nvGrpSpPr>
        <p:grpSpPr>
          <a:xfrm>
            <a:off x="609600" y="401637"/>
            <a:ext cx="7162800" cy="5797281"/>
            <a:chOff x="609600" y="401637"/>
            <a:chExt cx="7162800" cy="5797281"/>
          </a:xfrm>
        </p:grpSpPr>
        <p:pic>
          <p:nvPicPr>
            <p:cNvPr id="5" name="Picture 2" descr="C:\Users\Hosna\Desktop\ت.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7162800" cy="29985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1637"/>
              <a:ext cx="716280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69" y="4800600"/>
            <a:ext cx="7800975" cy="2952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69" y="5334000"/>
            <a:ext cx="7800974" cy="30159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068" y="5893053"/>
            <a:ext cx="7800975" cy="2921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86" y="228600"/>
            <a:ext cx="5443537"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Hosna\Desktop\م.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3962400"/>
            <a:ext cx="7086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73650D1-4DB9-4097-8FB4-C6846A79A276}" type="slidenum">
              <a:rPr lang="en-US" smtClean="0"/>
              <a:t>24</a:t>
            </a:fld>
            <a:endParaRPr lang="en-US"/>
          </a:p>
        </p:txBody>
      </p:sp>
    </p:spTree>
    <p:extLst>
      <p:ext uri="{BB962C8B-B14F-4D97-AF65-F5344CB8AC3E}">
        <p14:creationId xmlns:p14="http://schemas.microsoft.com/office/powerpoint/2010/main" val="3721824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osna\Desktop\ک.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7039958" cy="26292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73650D1-4DB9-4097-8FB4-C6846A79A276}" type="slidenum">
              <a:rPr lang="en-US" smtClean="0"/>
              <a:t>25</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36" y="5257800"/>
            <a:ext cx="7815488" cy="6223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36" y="6078182"/>
            <a:ext cx="7815488" cy="29721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3400"/>
            <a:ext cx="5686425" cy="7239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2" name="Chart 11"/>
          <p:cNvGraphicFramePr/>
          <p:nvPr>
            <p:extLst>
              <p:ext uri="{D42A27DB-BD31-4B8C-83A1-F6EECF244321}">
                <p14:modId xmlns:p14="http://schemas.microsoft.com/office/powerpoint/2010/main" val="574875489"/>
              </p:ext>
            </p:extLst>
          </p:nvPr>
        </p:nvGraphicFramePr>
        <p:xfrm>
          <a:off x="762000" y="685800"/>
          <a:ext cx="7086600" cy="2895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625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osna\Desktop\ئ.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6096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52400"/>
            <a:ext cx="6096000" cy="738664"/>
          </a:xfrm>
          <a:prstGeom prst="rect">
            <a:avLst/>
          </a:prstGeom>
          <a:noFill/>
        </p:spPr>
        <p:txBody>
          <a:bodyPr wrap="square" rtlCol="0">
            <a:spAutoFit/>
          </a:bodyPr>
          <a:lstStyle/>
          <a:p>
            <a:pPr marL="114300" lvl="0" algn="ctr" rtl="1">
              <a:lnSpc>
                <a:spcPct val="150000"/>
              </a:lnSpc>
              <a:spcBef>
                <a:spcPct val="20000"/>
              </a:spcBef>
              <a:spcAft>
                <a:spcPts val="1000"/>
              </a:spcAft>
              <a:buClr>
                <a:srgbClr val="629DD1"/>
              </a:buClr>
            </a:pPr>
            <a:r>
              <a:rPr lang="fa-IR" sz="1400" b="1" dirty="0">
                <a:solidFill>
                  <a:prstClr val="black"/>
                </a:solidFill>
                <a:ea typeface="Calibri"/>
                <a:cs typeface="B Titr" panose="00000700000000000000" pitchFamily="2" charset="-78"/>
              </a:rPr>
              <a:t>جدول 5 : نسبت مخاطره تعدیل شده مقادیر لیپید برای پیش گویی میزان مرگ و میر کلی میان کل جمعیت بر اساس سهک های مختلف لیپید</a:t>
            </a:r>
            <a:endParaRPr lang="en-US" sz="1400" b="1" dirty="0">
              <a:solidFill>
                <a:prstClr val="black"/>
              </a:solidFill>
              <a:ea typeface="Calibri"/>
              <a:cs typeface="B Titr" panose="00000700000000000000" pitchFamily="2" charset="-78"/>
            </a:endParaRPr>
          </a:p>
        </p:txBody>
      </p:sp>
      <p:sp>
        <p:nvSpPr>
          <p:cNvPr id="6" name="Slide Number Placeholder 5"/>
          <p:cNvSpPr>
            <a:spLocks noGrp="1"/>
          </p:cNvSpPr>
          <p:nvPr>
            <p:ph type="sldNum" sz="quarter" idx="12"/>
          </p:nvPr>
        </p:nvSpPr>
        <p:spPr/>
        <p:txBody>
          <a:bodyPr/>
          <a:lstStyle/>
          <a:p>
            <a:fld id="{773650D1-4DB9-4097-8FB4-C6846A79A276}" type="slidenum">
              <a:rPr lang="en-US" smtClean="0"/>
              <a:t>26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84425"/>
            <a:ext cx="7396252" cy="6635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91200"/>
            <a:ext cx="7396252" cy="7810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1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normAutofit/>
          </a:bodyPr>
          <a:lstStyle/>
          <a:p>
            <a:pPr marL="114300" indent="0" algn="ctr" rtl="1">
              <a:lnSpc>
                <a:spcPct val="150000"/>
              </a:lnSpc>
              <a:spcAft>
                <a:spcPts val="1000"/>
              </a:spcAft>
              <a:buNone/>
            </a:pPr>
            <a:r>
              <a:rPr lang="fa-IR" sz="1400" b="1" dirty="0" smtClean="0">
                <a:ea typeface="Calibri"/>
                <a:cs typeface="B Titr" panose="00000700000000000000" pitchFamily="2" charset="-78"/>
              </a:rPr>
              <a:t>جدول 6 : نسبت </a:t>
            </a:r>
            <a:r>
              <a:rPr lang="fa-IR" sz="1400" b="1" dirty="0">
                <a:ea typeface="Calibri"/>
                <a:cs typeface="B Titr" panose="00000700000000000000" pitchFamily="2" charset="-78"/>
              </a:rPr>
              <a:t>مخاطره ی خام و تعدیل شده ی مقادیر لیپید برای پیشگویی مرگ و میر قلبی عروقی </a:t>
            </a:r>
            <a:r>
              <a:rPr lang="fa-IR" sz="1400" b="1" dirty="0" smtClean="0">
                <a:ea typeface="Calibri"/>
                <a:cs typeface="B Titr" panose="00000700000000000000" pitchFamily="2" charset="-78"/>
              </a:rPr>
              <a:t>میان </a:t>
            </a:r>
            <a:r>
              <a:rPr lang="fa-IR" sz="1400" b="1" dirty="0">
                <a:ea typeface="Calibri"/>
                <a:cs typeface="B Titr" panose="00000700000000000000" pitchFamily="2" charset="-78"/>
              </a:rPr>
              <a:t>کل جمعیت </a:t>
            </a:r>
            <a:r>
              <a:rPr lang="fa-IR" sz="1400" b="1" dirty="0" smtClean="0">
                <a:ea typeface="Calibri"/>
                <a:cs typeface="B Titr" panose="00000700000000000000" pitchFamily="2" charset="-78"/>
              </a:rPr>
              <a:t>براساس </a:t>
            </a:r>
            <a:r>
              <a:rPr lang="fa-IR" sz="1400" b="1" dirty="0">
                <a:ea typeface="Calibri"/>
                <a:cs typeface="B Titr" panose="00000700000000000000" pitchFamily="2" charset="-78"/>
              </a:rPr>
              <a:t>یک</a:t>
            </a:r>
            <a:r>
              <a:rPr lang="en-US" sz="1400" b="1" dirty="0">
                <a:ea typeface="Calibri"/>
                <a:cs typeface="B Titr" panose="00000700000000000000" pitchFamily="2" charset="-78"/>
              </a:rPr>
              <a:t>SD </a:t>
            </a:r>
            <a:r>
              <a:rPr lang="fa-IR" sz="1400" b="1" dirty="0">
                <a:ea typeface="Calibri"/>
                <a:cs typeface="B Titr" panose="00000700000000000000" pitchFamily="2" charset="-78"/>
              </a:rPr>
              <a:t>  تغییرات لیپید</a:t>
            </a:r>
            <a:endParaRPr lang="en-US" sz="1400" b="1" dirty="0">
              <a:ea typeface="Calibri"/>
              <a:cs typeface="B Titr" panose="000007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391400"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Hosna\Desktop\و.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7620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73650D1-4DB9-4097-8FB4-C6846A79A276}" type="slidenum">
              <a:rPr lang="en-US" smtClean="0"/>
              <a:t>27</a:t>
            </a:fld>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4419600"/>
            <a:ext cx="6210300" cy="22764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08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normAutofit/>
          </a:bodyPr>
          <a:lstStyle/>
          <a:p>
            <a:pPr marL="114300" indent="0" algn="ctr" rtl="1">
              <a:lnSpc>
                <a:spcPct val="150000"/>
              </a:lnSpc>
              <a:spcAft>
                <a:spcPts val="1000"/>
              </a:spcAft>
              <a:buNone/>
            </a:pPr>
            <a:endParaRPr lang="fa-IR" sz="1400" b="1" dirty="0" smtClean="0">
              <a:ea typeface="Calibri"/>
              <a:cs typeface="B Titr" panose="00000700000000000000" pitchFamily="2" charset="-78"/>
            </a:endParaRPr>
          </a:p>
          <a:p>
            <a:pPr marL="114300" indent="0" algn="ctr" rtl="1">
              <a:lnSpc>
                <a:spcPct val="150000"/>
              </a:lnSpc>
              <a:spcAft>
                <a:spcPts val="1000"/>
              </a:spcAft>
              <a:buNone/>
            </a:pPr>
            <a:r>
              <a:rPr lang="fa-IR" sz="1400" b="1" dirty="0" smtClean="0">
                <a:ea typeface="Calibri"/>
                <a:cs typeface="B Titr" panose="00000700000000000000" pitchFamily="2" charset="-78"/>
              </a:rPr>
              <a:t>جدول </a:t>
            </a:r>
            <a:r>
              <a:rPr lang="fa-IR" sz="1400" b="1" dirty="0">
                <a:ea typeface="Calibri"/>
                <a:cs typeface="B Titr" panose="00000700000000000000" pitchFamily="2" charset="-78"/>
              </a:rPr>
              <a:t>7: نسبت مخاطره ی خام و تعدیل شده ی مقادیر لیپید برای پیشگویی مرگ و میر قلبی عروقی </a:t>
            </a:r>
            <a:r>
              <a:rPr lang="fa-IR" sz="1400" b="1" dirty="0" smtClean="0">
                <a:ea typeface="Calibri"/>
                <a:cs typeface="B Titr" panose="00000700000000000000" pitchFamily="2" charset="-78"/>
              </a:rPr>
              <a:t>میان </a:t>
            </a:r>
            <a:r>
              <a:rPr lang="fa-IR" sz="1400" b="1" dirty="0">
                <a:ea typeface="Calibri"/>
                <a:cs typeface="B Titr" panose="00000700000000000000" pitchFamily="2" charset="-78"/>
              </a:rPr>
              <a:t>کل جمعیت </a:t>
            </a:r>
            <a:r>
              <a:rPr lang="fa-IR" sz="1400" b="1" dirty="0" smtClean="0">
                <a:ea typeface="Calibri"/>
                <a:cs typeface="B Titr" panose="00000700000000000000" pitchFamily="2" charset="-78"/>
              </a:rPr>
              <a:t>براساس </a:t>
            </a:r>
            <a:r>
              <a:rPr lang="fa-IR" sz="1400" b="1" dirty="0">
                <a:ea typeface="Calibri"/>
                <a:cs typeface="B Titr" panose="00000700000000000000" pitchFamily="2" charset="-78"/>
              </a:rPr>
              <a:t>سهک های لیپید</a:t>
            </a:r>
            <a:endParaRPr lang="en-US" sz="1400" b="1" dirty="0">
              <a:ea typeface="Calibri"/>
              <a:cs typeface="B Titr" panose="00000700000000000000" pitchFamily="2" charset="-78"/>
            </a:endParaRPr>
          </a:p>
        </p:txBody>
      </p:sp>
      <p:pic>
        <p:nvPicPr>
          <p:cNvPr id="12290" name="Picture 2" descr="C:\Users\Hosna\Desktop\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002587" cy="30765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73650D1-4DB9-4097-8FB4-C6846A79A276}" type="slidenum">
              <a:rPr lang="en-US" smtClean="0"/>
              <a:t>28</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0" y="2971800"/>
            <a:ext cx="8277390" cy="7016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40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lstStyle/>
          <a:p>
            <a:pPr marL="114300" indent="0" algn="ctr" rtl="1">
              <a:lnSpc>
                <a:spcPct val="150000"/>
              </a:lnSpc>
              <a:spcAft>
                <a:spcPts val="1000"/>
              </a:spcAft>
              <a:buNone/>
            </a:pPr>
            <a:endParaRPr lang="fa-IR" sz="1400" b="1" dirty="0" smtClean="0">
              <a:ea typeface="Calibri"/>
              <a:cs typeface="B Titr" panose="00000700000000000000" pitchFamily="2" charset="-78"/>
            </a:endParaRPr>
          </a:p>
          <a:p>
            <a:pPr marL="114300" indent="0" algn="ctr" rtl="1">
              <a:lnSpc>
                <a:spcPct val="150000"/>
              </a:lnSpc>
              <a:spcAft>
                <a:spcPts val="1000"/>
              </a:spcAft>
              <a:buNone/>
            </a:pPr>
            <a:r>
              <a:rPr lang="fa-IR" sz="1400" b="1" dirty="0" smtClean="0">
                <a:ea typeface="Calibri"/>
                <a:cs typeface="B Titr" panose="00000700000000000000" pitchFamily="2" charset="-78"/>
              </a:rPr>
              <a:t>جدول </a:t>
            </a:r>
            <a:r>
              <a:rPr lang="fa-IR" sz="1400" b="1" dirty="0">
                <a:ea typeface="Calibri"/>
                <a:cs typeface="B Titr" panose="00000700000000000000" pitchFamily="2" charset="-78"/>
              </a:rPr>
              <a:t>8: </a:t>
            </a:r>
            <a:r>
              <a:rPr lang="fa-IR" sz="1400" dirty="0">
                <a:ea typeface="Calibri"/>
                <a:cs typeface="B Titr" panose="00000700000000000000" pitchFamily="2" charset="-78"/>
              </a:rPr>
              <a:t>نسبت مخاطره ی خام و تعدیل شده ی مقادیر لیپید برای پیشگویی مرگ و میر </a:t>
            </a:r>
            <a:r>
              <a:rPr lang="fa-IR" sz="1400" dirty="0" smtClean="0">
                <a:ea typeface="Calibri"/>
                <a:cs typeface="B Titr" panose="00000700000000000000" pitchFamily="2" charset="-78"/>
              </a:rPr>
              <a:t>کلی میان </a:t>
            </a:r>
            <a:r>
              <a:rPr lang="fa-IR" sz="1400" dirty="0">
                <a:ea typeface="Calibri"/>
                <a:cs typeface="B Titr" panose="00000700000000000000" pitchFamily="2" charset="-78"/>
              </a:rPr>
              <a:t>کل افراد پس از حذف افراد با نمایه توده بدنی  کمتر از </a:t>
            </a:r>
            <a:r>
              <a:rPr lang="fa-IR" sz="1400" dirty="0" smtClean="0">
                <a:ea typeface="Calibri"/>
                <a:cs typeface="B Titr" panose="00000700000000000000" pitchFamily="2" charset="-78"/>
              </a:rPr>
              <a:t>18/5  </a:t>
            </a:r>
            <a:r>
              <a:rPr lang="fa-IR" sz="1400" dirty="0">
                <a:ea typeface="Calibri"/>
                <a:cs typeface="B Titr" panose="00000700000000000000" pitchFamily="2" charset="-78"/>
              </a:rPr>
              <a:t>و مرگ در سه سال اول   </a:t>
            </a:r>
            <a:r>
              <a:rPr lang="fa-IR" sz="1400" dirty="0" smtClean="0">
                <a:ea typeface="Calibri"/>
                <a:cs typeface="B Titr" panose="00000700000000000000" pitchFamily="2" charset="-78"/>
              </a:rPr>
              <a:t>براساس </a:t>
            </a:r>
            <a:r>
              <a:rPr lang="fa-IR" sz="1400" dirty="0">
                <a:ea typeface="Calibri"/>
                <a:cs typeface="B Titr" panose="00000700000000000000" pitchFamily="2" charset="-78"/>
              </a:rPr>
              <a:t>یک</a:t>
            </a:r>
            <a:r>
              <a:rPr lang="en-US" sz="1400" dirty="0">
                <a:ea typeface="Calibri"/>
                <a:cs typeface="B Titr" panose="00000700000000000000" pitchFamily="2" charset="-78"/>
              </a:rPr>
              <a:t>SD </a:t>
            </a:r>
            <a:r>
              <a:rPr lang="fa-IR" sz="1400" dirty="0">
                <a:ea typeface="Calibri"/>
                <a:cs typeface="B Titr" panose="00000700000000000000" pitchFamily="2" charset="-78"/>
              </a:rPr>
              <a:t>  تغییرات لیپید</a:t>
            </a:r>
            <a:endParaRPr lang="en-US" sz="1400" dirty="0">
              <a:ea typeface="Calibri"/>
              <a:cs typeface="B Titr" panose="00000700000000000000" pitchFamily="2" charset="-78"/>
            </a:endParaRPr>
          </a:p>
          <a:p>
            <a:pPr marL="114300" indent="0">
              <a:lnSpc>
                <a:spcPct val="150000"/>
              </a:lnSpc>
              <a:buNone/>
            </a:pPr>
            <a:endParaRPr lang="en-US" sz="1800" dirty="0">
              <a:cs typeface="B Titr" panose="00000700000000000000" pitchFamily="2" charset="-78"/>
            </a:endParaRPr>
          </a:p>
        </p:txBody>
      </p:sp>
      <p:pic>
        <p:nvPicPr>
          <p:cNvPr id="13314" name="Picture 2" descr="C:\Users\Hosna\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7497763" cy="25717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73650D1-4DB9-4097-8FB4-C6846A79A276}" type="slidenum">
              <a:rPr lang="en-US" smtClean="0"/>
              <a:t>29</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9" y="3810000"/>
            <a:ext cx="7977981" cy="3619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18" y="4740275"/>
            <a:ext cx="7977981" cy="3651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208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620000" cy="6248400"/>
          </a:xfrm>
        </p:spPr>
        <p:txBody>
          <a:bodyPr>
            <a:normAutofit/>
          </a:bodyPr>
          <a:lstStyle/>
          <a:p>
            <a:pPr marL="114300" indent="0" algn="ctr">
              <a:buNone/>
            </a:pPr>
            <a:endParaRPr lang="fa-IR" sz="5400" dirty="0" smtClean="0">
              <a:ln w="3175" cmpd="sng">
                <a:noFill/>
              </a:ln>
              <a:solidFill>
                <a:schemeClr val="tx1">
                  <a:lumMod val="85000"/>
                  <a:lumOff val="15000"/>
                </a:schemeClr>
              </a:solidFill>
              <a:latin typeface="+mj-lt"/>
              <a:ea typeface="+mj-ea"/>
              <a:cs typeface="B Titr" panose="00000700000000000000" pitchFamily="2" charset="-78"/>
            </a:endParaRPr>
          </a:p>
          <a:p>
            <a:pPr marL="114300" indent="0" algn="ctr">
              <a:buNone/>
            </a:pPr>
            <a:endParaRPr lang="fa-IR" sz="5400" dirty="0">
              <a:ln w="3175" cmpd="sng">
                <a:noFill/>
              </a:ln>
              <a:solidFill>
                <a:schemeClr val="tx1">
                  <a:lumMod val="85000"/>
                  <a:lumOff val="15000"/>
                </a:schemeClr>
              </a:solidFill>
              <a:latin typeface="+mj-lt"/>
              <a:ea typeface="+mj-ea"/>
              <a:cs typeface="B Titr" panose="00000700000000000000" pitchFamily="2" charset="-78"/>
            </a:endParaRPr>
          </a:p>
          <a:p>
            <a:pPr marL="114300" indent="0" algn="ctr">
              <a:buNone/>
            </a:pPr>
            <a:r>
              <a:rPr lang="fa-IR" sz="5000" dirty="0" smtClean="0">
                <a:ln w="3175" cmpd="sng">
                  <a:noFill/>
                </a:ln>
                <a:solidFill>
                  <a:schemeClr val="tx1">
                    <a:lumMod val="85000"/>
                    <a:lumOff val="15000"/>
                  </a:schemeClr>
                </a:solidFill>
                <a:latin typeface="+mj-lt"/>
                <a:ea typeface="+mj-ea"/>
                <a:cs typeface="B Titr" panose="00000700000000000000" pitchFamily="2" charset="-78"/>
              </a:rPr>
              <a:t>مقدمه </a:t>
            </a:r>
            <a:r>
              <a:rPr lang="fa-IR" sz="5000" dirty="0">
                <a:ln w="3175" cmpd="sng">
                  <a:noFill/>
                </a:ln>
                <a:solidFill>
                  <a:schemeClr val="tx1">
                    <a:lumMod val="85000"/>
                    <a:lumOff val="15000"/>
                  </a:schemeClr>
                </a:solidFill>
                <a:latin typeface="+mj-lt"/>
                <a:ea typeface="+mj-ea"/>
                <a:cs typeface="B Titr" panose="00000700000000000000" pitchFamily="2" charset="-78"/>
              </a:rPr>
              <a:t>و بیان </a:t>
            </a:r>
            <a:r>
              <a:rPr lang="fa-IR" sz="5000" dirty="0" smtClean="0">
                <a:ln w="3175" cmpd="sng">
                  <a:noFill/>
                </a:ln>
                <a:solidFill>
                  <a:schemeClr val="tx1">
                    <a:lumMod val="85000"/>
                    <a:lumOff val="15000"/>
                  </a:schemeClr>
                </a:solidFill>
                <a:latin typeface="+mj-lt"/>
                <a:ea typeface="+mj-ea"/>
                <a:cs typeface="B Titr" panose="00000700000000000000" pitchFamily="2" charset="-78"/>
              </a:rPr>
              <a:t>مسئله</a:t>
            </a:r>
            <a:endParaRPr lang="en-US" sz="5000" dirty="0">
              <a:ln w="3175" cmpd="sng">
                <a:noFill/>
              </a:ln>
              <a:solidFill>
                <a:schemeClr val="tx1">
                  <a:lumMod val="85000"/>
                  <a:lumOff val="15000"/>
                </a:schemeClr>
              </a:solidFill>
              <a:latin typeface="+mj-lt"/>
              <a:ea typeface="+mj-ea"/>
              <a:cs typeface="B Titr" panose="000007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3</a:t>
            </a:fld>
            <a:endParaRPr lang="en-US"/>
          </a:p>
        </p:txBody>
      </p:sp>
    </p:spTree>
    <p:extLst>
      <p:ext uri="{BB962C8B-B14F-4D97-AF65-F5344CB8AC3E}">
        <p14:creationId xmlns:p14="http://schemas.microsoft.com/office/powerpoint/2010/main" val="1641657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620000" cy="5638800"/>
          </a:xfrm>
        </p:spPr>
        <p:txBody>
          <a:bodyPr/>
          <a:lstStyle/>
          <a:p>
            <a:pPr marL="114300" indent="0" algn="ctr" rtl="1">
              <a:lnSpc>
                <a:spcPct val="150000"/>
              </a:lnSpc>
              <a:spcAft>
                <a:spcPts val="1000"/>
              </a:spcAft>
              <a:buNone/>
            </a:pPr>
            <a:endParaRPr lang="fa-IR" sz="1400" b="1" dirty="0" smtClean="0">
              <a:ea typeface="Calibri"/>
              <a:cs typeface="B Titr" panose="00000700000000000000" pitchFamily="2" charset="-78"/>
            </a:endParaRPr>
          </a:p>
          <a:p>
            <a:pPr marL="114300" indent="0" algn="ctr" rtl="1">
              <a:lnSpc>
                <a:spcPct val="150000"/>
              </a:lnSpc>
              <a:spcAft>
                <a:spcPts val="1000"/>
              </a:spcAft>
              <a:buNone/>
            </a:pPr>
            <a:r>
              <a:rPr lang="fa-IR" sz="1400" b="1" dirty="0" smtClean="0">
                <a:ea typeface="Calibri"/>
                <a:cs typeface="B Titr" panose="00000700000000000000" pitchFamily="2" charset="-78"/>
              </a:rPr>
              <a:t>جدول </a:t>
            </a:r>
            <a:r>
              <a:rPr lang="fa-IR" sz="1400" b="1" dirty="0">
                <a:ea typeface="Calibri"/>
                <a:cs typeface="B Titr" panose="00000700000000000000" pitchFamily="2" charset="-78"/>
              </a:rPr>
              <a:t>9:</a:t>
            </a:r>
            <a:r>
              <a:rPr lang="fa-IR" sz="1400" dirty="0">
                <a:ea typeface="Calibri"/>
                <a:cs typeface="B Titr" panose="00000700000000000000" pitchFamily="2" charset="-78"/>
              </a:rPr>
              <a:t> نسبت مخاطره ی خام و تعدیل شده ی مقادیر لیپید برای پیشگویی مرگ و میر کلی  </a:t>
            </a:r>
            <a:r>
              <a:rPr lang="fa-IR" sz="1400" dirty="0" smtClean="0">
                <a:ea typeface="Calibri"/>
                <a:cs typeface="B Titr" panose="00000700000000000000" pitchFamily="2" charset="-78"/>
              </a:rPr>
              <a:t>میان </a:t>
            </a:r>
            <a:r>
              <a:rPr lang="fa-IR" sz="1400" dirty="0">
                <a:ea typeface="Calibri"/>
                <a:cs typeface="B Titr" panose="00000700000000000000" pitchFamily="2" charset="-78"/>
              </a:rPr>
              <a:t>کل افراد پس از حذف افراد با نمایه توده بدنی  کمتر از </a:t>
            </a:r>
            <a:r>
              <a:rPr lang="fa-IR" sz="1400" dirty="0" smtClean="0">
                <a:ea typeface="Calibri"/>
                <a:cs typeface="B Titr" panose="00000700000000000000" pitchFamily="2" charset="-78"/>
              </a:rPr>
              <a:t>18/5  </a:t>
            </a:r>
            <a:r>
              <a:rPr lang="fa-IR" sz="1400" dirty="0">
                <a:ea typeface="Calibri"/>
                <a:cs typeface="B Titr" panose="00000700000000000000" pitchFamily="2" charset="-78"/>
              </a:rPr>
              <a:t>و مرگ در سه سال اول   </a:t>
            </a:r>
            <a:r>
              <a:rPr lang="fa-IR" sz="1400" dirty="0" smtClean="0">
                <a:ea typeface="Calibri"/>
                <a:cs typeface="B Titr" panose="00000700000000000000" pitchFamily="2" charset="-78"/>
              </a:rPr>
              <a:t>براساس </a:t>
            </a:r>
            <a:r>
              <a:rPr lang="fa-IR" sz="1400" dirty="0">
                <a:ea typeface="Calibri"/>
                <a:cs typeface="B Titr" panose="00000700000000000000" pitchFamily="2" charset="-78"/>
              </a:rPr>
              <a:t>سهک های مختلف تغییرات لیپید</a:t>
            </a:r>
            <a:endParaRPr lang="en-US" sz="1400" dirty="0">
              <a:ea typeface="Calibri"/>
              <a:cs typeface="B Titr" panose="00000700000000000000" pitchFamily="2" charset="-78"/>
            </a:endParaRPr>
          </a:p>
          <a:p>
            <a:endParaRPr lang="en-US" dirty="0"/>
          </a:p>
        </p:txBody>
      </p:sp>
      <p:pic>
        <p:nvPicPr>
          <p:cNvPr id="14338" name="Picture 2" descr="C:\Users\Hosna\Desktop\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7" y="2514600"/>
            <a:ext cx="8013073" cy="30141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09440" y="4021699"/>
            <a:ext cx="2882232" cy="1676400"/>
          </a:xfrm>
          <a:prstGeom prst="rect">
            <a:avLst/>
          </a:prstGeom>
          <a:ln w="28575">
            <a:solidFill>
              <a:schemeClr val="tx1"/>
            </a:solidFill>
          </a:ln>
        </p:spPr>
      </p:pic>
      <p:sp>
        <p:nvSpPr>
          <p:cNvPr id="5" name="Slide Number Placeholder 4"/>
          <p:cNvSpPr>
            <a:spLocks noGrp="1"/>
          </p:cNvSpPr>
          <p:nvPr>
            <p:ph type="sldNum" sz="quarter" idx="12"/>
          </p:nvPr>
        </p:nvSpPr>
        <p:spPr/>
        <p:txBody>
          <a:bodyPr/>
          <a:lstStyle/>
          <a:p>
            <a:fld id="{773650D1-4DB9-4097-8FB4-C6846A79A276}" type="slidenum">
              <a:rPr lang="en-US" smtClean="0"/>
              <a:t>30</a:t>
            </a:fld>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021699"/>
            <a:ext cx="1830841" cy="167053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40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endParaRPr lang="fa-IR" sz="4000" dirty="0" smtClean="0">
              <a:cs typeface="B Titr" panose="00000700000000000000" pitchFamily="2" charset="-78"/>
            </a:endParaRPr>
          </a:p>
          <a:p>
            <a:pPr marL="114300" indent="0" algn="ctr">
              <a:buNone/>
            </a:pPr>
            <a:r>
              <a:rPr lang="fa-IR" sz="4000" dirty="0" smtClean="0">
                <a:cs typeface="B Titr" panose="00000700000000000000" pitchFamily="2" charset="-78"/>
              </a:rPr>
              <a:t>بحث و نتیجه گیری</a:t>
            </a:r>
            <a:endParaRPr lang="en-US" sz="40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31</a:t>
            </a:fld>
            <a:endParaRPr lang="en-US"/>
          </a:p>
        </p:txBody>
      </p:sp>
    </p:spTree>
    <p:extLst>
      <p:ext uri="{BB962C8B-B14F-4D97-AF65-F5344CB8AC3E}">
        <p14:creationId xmlns:p14="http://schemas.microsoft.com/office/powerpoint/2010/main" val="1781544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924800" cy="5257800"/>
          </a:xfrm>
        </p:spPr>
        <p:txBody>
          <a:bodyPr>
            <a:noAutofit/>
          </a:bodyPr>
          <a:lstStyle/>
          <a:p>
            <a:pPr algn="just" rtl="1">
              <a:lnSpc>
                <a:spcPct val="150000"/>
              </a:lnSpc>
              <a:buClrTx/>
              <a:buFont typeface="Wingdings" panose="05000000000000000000" pitchFamily="2" charset="2"/>
              <a:buChar char="ü"/>
            </a:pPr>
            <a:r>
              <a:rPr lang="fa-IR" sz="1500" b="1" dirty="0" smtClean="0">
                <a:ea typeface="Calibri"/>
                <a:cs typeface="B Nazanin" panose="00000400000000000000" pitchFamily="2" charset="-78"/>
              </a:rPr>
              <a:t>در آنالیز تعدیل یافته با جنس، یک </a:t>
            </a:r>
            <a:r>
              <a:rPr lang="en-US" sz="1500" b="1" dirty="0" smtClean="0">
                <a:ea typeface="Calibri"/>
                <a:cs typeface="B Nazanin" panose="00000400000000000000" pitchFamily="2" charset="-78"/>
              </a:rPr>
              <a:t>SD</a:t>
            </a:r>
            <a:r>
              <a:rPr lang="fa-IR" sz="1500" b="1" dirty="0" smtClean="0">
                <a:ea typeface="Calibri"/>
                <a:cs typeface="B Nazanin" panose="00000400000000000000" pitchFamily="2" charset="-78"/>
              </a:rPr>
              <a:t> افزایش</a:t>
            </a:r>
            <a:r>
              <a:rPr lang="en-US" sz="1500" b="1" dirty="0" smtClean="0">
                <a:ea typeface="Calibri"/>
                <a:cs typeface="B Nazanin" panose="00000400000000000000" pitchFamily="2" charset="-78"/>
              </a:rPr>
              <a:t>Ln-TGs ,Non-HDL-C, Ln-TGs/HDL-C</a:t>
            </a:r>
            <a:r>
              <a:rPr lang="fa-IR" sz="1500" b="1" dirty="0" smtClean="0">
                <a:ea typeface="Calibri"/>
                <a:cs typeface="B Nazanin" panose="00000400000000000000" pitchFamily="2" charset="-78"/>
              </a:rPr>
              <a:t> با </a:t>
            </a:r>
            <a:r>
              <a:rPr lang="fa-IR" sz="1500" b="1" dirty="0">
                <a:solidFill>
                  <a:schemeClr val="tx2">
                    <a:lumMod val="60000"/>
                    <a:lumOff val="40000"/>
                  </a:schemeClr>
                </a:solidFill>
                <a:ea typeface="Calibri"/>
                <a:cs typeface="B Nazanin" panose="00000400000000000000" pitchFamily="2" charset="-78"/>
              </a:rPr>
              <a:t>11</a:t>
            </a:r>
            <a:r>
              <a:rPr lang="fa-IR" sz="1500" b="1" dirty="0" smtClean="0">
                <a:solidFill>
                  <a:schemeClr val="tx2">
                    <a:lumMod val="60000"/>
                    <a:lumOff val="40000"/>
                  </a:schemeClr>
                </a:solidFill>
                <a:ea typeface="Calibri"/>
                <a:cs typeface="B Nazanin" panose="00000400000000000000" pitchFamily="2" charset="-78"/>
              </a:rPr>
              <a:t>-9 درصد کاهش ریسک مرگ و میر کلی</a:t>
            </a:r>
            <a:r>
              <a:rPr lang="fa-IR" sz="1500" b="1" dirty="0" smtClean="0">
                <a:ea typeface="Calibri"/>
                <a:cs typeface="B Nazanin" panose="00000400000000000000" pitchFamily="2" charset="-78"/>
              </a:rPr>
              <a:t> همراهی دارد. . میان مردان با </a:t>
            </a:r>
            <a:r>
              <a:rPr lang="fa-IR" sz="1500" b="1" dirty="0" smtClean="0">
                <a:solidFill>
                  <a:schemeClr val="tx2">
                    <a:lumMod val="60000"/>
                    <a:lumOff val="40000"/>
                  </a:schemeClr>
                </a:solidFill>
                <a:ea typeface="Calibri"/>
                <a:cs typeface="B Nazanin" panose="00000400000000000000" pitchFamily="2" charset="-78"/>
              </a:rPr>
              <a:t>افزایش</a:t>
            </a:r>
            <a:r>
              <a:rPr lang="en-US" sz="1500" b="1" dirty="0" smtClean="0">
                <a:solidFill>
                  <a:schemeClr val="tx2">
                    <a:lumMod val="60000"/>
                    <a:lumOff val="40000"/>
                  </a:schemeClr>
                </a:solidFill>
                <a:ea typeface="Calibri"/>
                <a:cs typeface="B Nazanin" panose="00000400000000000000" pitchFamily="2" charset="-78"/>
              </a:rPr>
              <a:t>HDL-C</a:t>
            </a:r>
            <a:r>
              <a:rPr lang="fa-IR" sz="1500" b="1" dirty="0" smtClean="0">
                <a:solidFill>
                  <a:schemeClr val="tx2">
                    <a:lumMod val="60000"/>
                    <a:lumOff val="40000"/>
                  </a:schemeClr>
                </a:solidFill>
                <a:ea typeface="Calibri"/>
                <a:cs typeface="B Nazanin" panose="00000400000000000000" pitchFamily="2" charset="-78"/>
              </a:rPr>
              <a:t> افزایش میزان معنی داری </a:t>
            </a:r>
            <a:r>
              <a:rPr lang="fa-IR" sz="1500" b="1" dirty="0" smtClean="0">
                <a:ea typeface="Calibri"/>
                <a:cs typeface="B Nazanin" panose="00000400000000000000" pitchFamily="2" charset="-78"/>
              </a:rPr>
              <a:t>در ریسک مرگ و میر وجود دارد.</a:t>
            </a:r>
          </a:p>
          <a:p>
            <a:pPr algn="just" rtl="1">
              <a:lnSpc>
                <a:spcPct val="150000"/>
              </a:lnSpc>
              <a:buClrTx/>
              <a:buFont typeface="Wingdings" panose="05000000000000000000" pitchFamily="2" charset="2"/>
              <a:buChar char="ü"/>
            </a:pPr>
            <a:r>
              <a:rPr lang="fa-IR" sz="1500" b="1" dirty="0">
                <a:ea typeface="Calibri"/>
                <a:cs typeface="B Nazanin" panose="00000400000000000000" pitchFamily="2" charset="-78"/>
              </a:rPr>
              <a:t>میان مقادیر لیپید و جنس با پیامد های مختلف مورد مطالعه تداخل معنی داری وجود نداردو اثر سطوح مختلف لیپید پایه روی مرگ و میر کلی زنان و مردان قدرت یکسانی دارد،اگرچه این ارتباط برای مقادیر لیپید در زنان معنی دار </a:t>
            </a:r>
            <a:r>
              <a:rPr lang="fa-IR" sz="1500" b="1" dirty="0" smtClean="0">
                <a:ea typeface="Calibri"/>
                <a:cs typeface="B Nazanin" panose="00000400000000000000" pitchFamily="2" charset="-78"/>
              </a:rPr>
              <a:t>نیست.</a:t>
            </a:r>
          </a:p>
          <a:p>
            <a:pPr algn="just" rtl="1">
              <a:lnSpc>
                <a:spcPct val="150000"/>
              </a:lnSpc>
              <a:spcAft>
                <a:spcPts val="1000"/>
              </a:spcAft>
              <a:buClrTx/>
              <a:buFont typeface="Wingdings" panose="05000000000000000000" pitchFamily="2" charset="2"/>
              <a:buChar char="ü"/>
            </a:pPr>
            <a:r>
              <a:rPr lang="fa-IR" sz="1500" b="1" dirty="0">
                <a:ea typeface="Calibri"/>
                <a:cs typeface="B Nazanin" panose="00000400000000000000" pitchFamily="2" charset="-78"/>
              </a:rPr>
              <a:t>بین همه اندکس ها و مقادیر لیپید پایه بجز </a:t>
            </a:r>
            <a:r>
              <a:rPr lang="fa-IR" sz="1500" b="1" dirty="0" smtClean="0">
                <a:ea typeface="Calibri"/>
                <a:cs typeface="B Nazanin" panose="00000400000000000000" pitchFamily="2" charset="-78"/>
              </a:rPr>
              <a:t> </a:t>
            </a:r>
            <a:r>
              <a:rPr lang="en-US" sz="1500" b="1" dirty="0" smtClean="0">
                <a:ea typeface="Calibri"/>
                <a:cs typeface="B Nazanin" panose="00000400000000000000" pitchFamily="2" charset="-78"/>
              </a:rPr>
              <a:t> HDL-C </a:t>
            </a:r>
            <a:r>
              <a:rPr lang="fa-IR" sz="1500" b="1" dirty="0">
                <a:ea typeface="Calibri"/>
                <a:cs typeface="B Nazanin" panose="00000400000000000000" pitchFamily="2" charset="-78"/>
              </a:rPr>
              <a:t>با  بروزحوادث قلبی عروقی ارتباط مثبتی وجود </a:t>
            </a:r>
            <a:r>
              <a:rPr lang="fa-IR" sz="1500" b="1" dirty="0" smtClean="0">
                <a:ea typeface="Calibri"/>
                <a:cs typeface="B Nazanin" panose="00000400000000000000" pitchFamily="2" charset="-78"/>
              </a:rPr>
              <a:t>دارد</a:t>
            </a:r>
            <a:r>
              <a:rPr lang="en-US" sz="1500" b="1" dirty="0" smtClean="0">
                <a:ea typeface="Calibri"/>
                <a:cs typeface="B Nazanin" panose="00000400000000000000" pitchFamily="2" charset="-78"/>
              </a:rPr>
              <a:t> </a:t>
            </a:r>
            <a:r>
              <a:rPr lang="fa-IR" sz="1500" b="1" dirty="0" smtClean="0">
                <a:ea typeface="Calibri"/>
                <a:cs typeface="B Nazanin" panose="00000400000000000000" pitchFamily="2" charset="-78"/>
              </a:rPr>
              <a:t> و تنها </a:t>
            </a:r>
            <a:r>
              <a:rPr lang="en-US" sz="1500" b="1" dirty="0">
                <a:ea typeface="Calibri"/>
                <a:cs typeface="B Nazanin" panose="00000400000000000000" pitchFamily="2" charset="-78"/>
              </a:rPr>
              <a:t>TC,LDL-C</a:t>
            </a:r>
            <a:r>
              <a:rPr lang="fa-IR" sz="1500" b="1" dirty="0">
                <a:ea typeface="Calibri"/>
                <a:cs typeface="B Nazanin" panose="00000400000000000000" pitchFamily="2" charset="-78"/>
              </a:rPr>
              <a:t> بالای سرم پیش گو کننده مستقل مرگ و میر قلبی عروقی اند</a:t>
            </a:r>
            <a:r>
              <a:rPr lang="fa-IR" sz="1500" b="1" dirty="0" smtClean="0">
                <a:ea typeface="Calibri"/>
                <a:cs typeface="B Nazanin" panose="00000400000000000000" pitchFamily="2" charset="-78"/>
              </a:rPr>
              <a:t>.</a:t>
            </a:r>
          </a:p>
          <a:p>
            <a:pPr algn="just" rtl="1">
              <a:lnSpc>
                <a:spcPct val="150000"/>
              </a:lnSpc>
              <a:spcAft>
                <a:spcPts val="1000"/>
              </a:spcAft>
              <a:buClrTx/>
              <a:buFont typeface="Wingdings" panose="05000000000000000000" pitchFamily="2" charset="2"/>
              <a:buChar char="ü"/>
            </a:pPr>
            <a:r>
              <a:rPr lang="fa-IR" sz="1500" b="1" dirty="0" smtClean="0">
                <a:ea typeface="Calibri"/>
                <a:cs typeface="B Nazanin" panose="00000400000000000000" pitchFamily="2" charset="-78"/>
              </a:rPr>
              <a:t>یافته های ما در راستای وجود ارتباط مثبت </a:t>
            </a:r>
            <a:r>
              <a:rPr lang="en-US" sz="1500" b="1" dirty="0" smtClean="0">
                <a:ea typeface="Calibri"/>
                <a:cs typeface="B Nazanin" panose="00000400000000000000" pitchFamily="2" charset="-78"/>
              </a:rPr>
              <a:t>TC,TGs, Non-HDL-C,LDL-C</a:t>
            </a:r>
            <a:r>
              <a:rPr lang="fa-IR" sz="1500" b="1" dirty="0" smtClean="0">
                <a:ea typeface="Calibri"/>
                <a:cs typeface="B Nazanin" panose="00000400000000000000" pitchFamily="2" charset="-78"/>
              </a:rPr>
              <a:t> و حوادث قلبی عروقی، مثل بسیاری از مطالعات پااست </a:t>
            </a:r>
            <a:r>
              <a:rPr lang="fa-IR" sz="1500" b="1" dirty="0">
                <a:ea typeface="Calibri"/>
                <a:cs typeface="B Nazanin" panose="00000400000000000000" pitchFamily="2" charset="-78"/>
              </a:rPr>
              <a:t>(1) اما ریسک ئین </a:t>
            </a:r>
            <a:r>
              <a:rPr lang="en-US" sz="1500" b="1" dirty="0" smtClean="0">
                <a:ea typeface="Calibri"/>
                <a:cs typeface="B Nazanin" panose="00000400000000000000" pitchFamily="2" charset="-78"/>
              </a:rPr>
              <a:t>TGs.TC/HDL-C,</a:t>
            </a:r>
            <a:r>
              <a:rPr lang="en-US" sz="1500" b="1" dirty="0" smtClean="0">
                <a:latin typeface="B Nazanin"/>
                <a:ea typeface="Calibri"/>
                <a:cs typeface="B Nazanin" panose="00000400000000000000" pitchFamily="2" charset="-78"/>
              </a:rPr>
              <a:t> </a:t>
            </a:r>
            <a:r>
              <a:rPr lang="en-US" sz="1500" b="1" dirty="0" smtClean="0">
                <a:ea typeface="Calibri"/>
                <a:cs typeface="B Nazanin" panose="00000400000000000000" pitchFamily="2" charset="-78"/>
              </a:rPr>
              <a:t>Non-HDL-C,TC/HDL-C</a:t>
            </a:r>
            <a:r>
              <a:rPr lang="en-US" sz="1500" b="1" dirty="0" smtClean="0">
                <a:latin typeface="B Nazanin"/>
                <a:ea typeface="Calibri"/>
                <a:cs typeface="B Nazanin" panose="00000400000000000000" pitchFamily="2" charset="-78"/>
              </a:rPr>
              <a:t> </a:t>
            </a:r>
            <a:r>
              <a:rPr lang="fa-IR" sz="1500" b="1" dirty="0" smtClean="0">
                <a:latin typeface="B Nazanin"/>
                <a:ea typeface="Calibri"/>
                <a:cs typeface="B Nazanin" panose="00000400000000000000" pitchFamily="2" charset="-78"/>
              </a:rPr>
              <a:t>برخلاف تصور کلی است که در مقادیر بالاتر آنها میزان بالاتری از مرگ و میر داریم. </a:t>
            </a:r>
            <a:endParaRPr lang="en-US" sz="1500" b="1" dirty="0" smtClean="0">
              <a:ea typeface="Calibri"/>
              <a:cs typeface="B Nazanin" panose="00000400000000000000" pitchFamily="2" charset="-78"/>
            </a:endParaRPr>
          </a:p>
          <a:p>
            <a:pPr algn="just" rtl="1">
              <a:lnSpc>
                <a:spcPct val="150000"/>
              </a:lnSpc>
              <a:spcAft>
                <a:spcPts val="1000"/>
              </a:spcAft>
              <a:buClrTx/>
              <a:buFont typeface="Wingdings" panose="05000000000000000000" pitchFamily="2" charset="2"/>
              <a:buChar char="ü"/>
            </a:pPr>
            <a:r>
              <a:rPr lang="fa-IR" sz="1500" b="1" dirty="0" smtClean="0">
                <a:ea typeface="Calibri"/>
                <a:cs typeface="B Nazanin" panose="00000400000000000000" pitchFamily="2" charset="-78"/>
              </a:rPr>
              <a:t>مطالعات </a:t>
            </a:r>
            <a:r>
              <a:rPr lang="fa-IR" sz="1500" b="1" dirty="0">
                <a:ea typeface="Calibri"/>
                <a:cs typeface="B Nazanin" panose="00000400000000000000" pitchFamily="2" charset="-78"/>
              </a:rPr>
              <a:t>زیادی که در </a:t>
            </a:r>
            <a:r>
              <a:rPr lang="fa-IR" sz="1500" b="1" dirty="0" smtClean="0">
                <a:ea typeface="Calibri"/>
                <a:cs typeface="B Nazanin" panose="00000400000000000000" pitchFamily="2" charset="-78"/>
              </a:rPr>
              <a:t>افراد </a:t>
            </a:r>
            <a:r>
              <a:rPr lang="fa-IR" sz="1500" b="1" dirty="0">
                <a:ea typeface="Calibri"/>
                <a:cs typeface="B Nazanin" panose="00000400000000000000" pitchFamily="2" charset="-78"/>
              </a:rPr>
              <a:t>مسن و نیز افرادی که دارای سابقه بیماری مزمن کلیه</a:t>
            </a:r>
            <a:r>
              <a:rPr lang="en-US" sz="1500" b="1" dirty="0">
                <a:ea typeface="Calibri"/>
                <a:cs typeface="B Nazanin" panose="00000400000000000000" pitchFamily="2" charset="-78"/>
              </a:rPr>
              <a:t>(CKD)</a:t>
            </a:r>
            <a:r>
              <a:rPr lang="fa-IR" sz="1500" b="1" dirty="0">
                <a:ea typeface="Calibri"/>
                <a:cs typeface="B Nazanin" panose="00000400000000000000" pitchFamily="2" charset="-78"/>
              </a:rPr>
              <a:t> اند ،انجام شده ارتباط معکوس بین مقادیر کلسترول تام و میزان بروز مرگ و </a:t>
            </a:r>
            <a:r>
              <a:rPr lang="fa-IR" sz="1500" b="1" dirty="0" smtClean="0">
                <a:ea typeface="Calibri"/>
                <a:cs typeface="B Nazanin" panose="00000400000000000000" pitchFamily="2" charset="-78"/>
              </a:rPr>
              <a:t>میررا </a:t>
            </a:r>
            <a:r>
              <a:rPr lang="fa-IR" sz="1500" b="1" dirty="0">
                <a:ea typeface="Calibri"/>
                <a:cs typeface="B Nazanin" panose="00000400000000000000" pitchFamily="2" charset="-78"/>
              </a:rPr>
              <a:t>نشان داده </a:t>
            </a:r>
            <a:r>
              <a:rPr lang="fa-IR" sz="1500" b="1" dirty="0" smtClean="0">
                <a:ea typeface="Calibri"/>
                <a:cs typeface="B Nazanin" panose="00000400000000000000" pitchFamily="2" charset="-78"/>
              </a:rPr>
              <a:t>اند(2) در </a:t>
            </a:r>
            <a:r>
              <a:rPr lang="fa-IR" sz="1500" b="1" dirty="0">
                <a:ea typeface="Calibri"/>
                <a:cs typeface="B Nazanin" panose="00000400000000000000" pitchFamily="2" charset="-78"/>
              </a:rPr>
              <a:t>مطالعه ما </a:t>
            </a:r>
            <a:r>
              <a:rPr lang="en-US" sz="1500" b="1" dirty="0">
                <a:ea typeface="Calibri"/>
                <a:cs typeface="B Nazanin" panose="00000400000000000000" pitchFamily="2" charset="-78"/>
              </a:rPr>
              <a:t>CKD</a:t>
            </a:r>
            <a:r>
              <a:rPr lang="fa-IR" sz="1500" b="1" dirty="0">
                <a:ea typeface="Calibri"/>
                <a:cs typeface="B Nazanin" panose="00000400000000000000" pitchFamily="2" charset="-78"/>
              </a:rPr>
              <a:t> به </a:t>
            </a:r>
            <a:r>
              <a:rPr lang="fa-IR" sz="1500" b="1" dirty="0" smtClean="0">
                <a:ea typeface="Calibri"/>
                <a:cs typeface="B Nazanin" panose="00000400000000000000" pitchFamily="2" charset="-78"/>
              </a:rPr>
              <a:t>عنو ان </a:t>
            </a:r>
            <a:r>
              <a:rPr lang="fa-IR" sz="1500" b="1" dirty="0">
                <a:ea typeface="Calibri"/>
                <a:cs typeface="B Nazanin" panose="00000400000000000000" pitchFamily="2" charset="-78"/>
              </a:rPr>
              <a:t>متغیر مستقل </a:t>
            </a:r>
            <a:r>
              <a:rPr lang="en-US" sz="1500" b="1" dirty="0">
                <a:ea typeface="Calibri"/>
                <a:cs typeface="B Nazanin" panose="00000400000000000000" pitchFamily="2" charset="-78"/>
              </a:rPr>
              <a:t>(covariate) </a:t>
            </a:r>
            <a:r>
              <a:rPr lang="fa-IR" sz="1500" b="1" dirty="0">
                <a:ea typeface="Calibri"/>
                <a:cs typeface="B Nazanin" panose="00000400000000000000" pitchFamily="2" charset="-78"/>
              </a:rPr>
              <a:t> حتی در آنالیز </a:t>
            </a:r>
            <a:r>
              <a:rPr lang="en-US" sz="1500" b="1" dirty="0" err="1" smtClean="0">
                <a:ea typeface="Calibri"/>
                <a:cs typeface="B Nazanin" panose="00000400000000000000" pitchFamily="2" charset="-78"/>
              </a:rPr>
              <a:t>univariate</a:t>
            </a:r>
            <a:r>
              <a:rPr lang="en-US" sz="1500" b="1" dirty="0" smtClean="0">
                <a:ea typeface="Calibri"/>
                <a:cs typeface="B Nazanin" panose="00000400000000000000" pitchFamily="2" charset="-78"/>
              </a:rPr>
              <a:t> </a:t>
            </a:r>
            <a:r>
              <a:rPr lang="fa-IR" sz="1500" b="1" dirty="0" smtClean="0">
                <a:ea typeface="Calibri"/>
                <a:cs typeface="B Nazanin" panose="00000400000000000000" pitchFamily="2" charset="-78"/>
              </a:rPr>
              <a:t> </a:t>
            </a:r>
            <a:r>
              <a:rPr lang="fa-IR" sz="1500" b="1" dirty="0">
                <a:ea typeface="Calibri"/>
                <a:cs typeface="B Nazanin" panose="00000400000000000000" pitchFamily="2" charset="-78"/>
              </a:rPr>
              <a:t>باقی نماند. </a:t>
            </a:r>
            <a:r>
              <a:rPr lang="fa-IR" sz="1500" b="1" dirty="0" smtClean="0">
                <a:ea typeface="Calibri"/>
                <a:cs typeface="B Nazanin" panose="00000400000000000000" pitchFamily="2" charset="-78"/>
              </a:rPr>
              <a:t>(0/6&lt;</a:t>
            </a:r>
            <a:r>
              <a:rPr lang="en-US" sz="1500" b="1" dirty="0">
                <a:ea typeface="Calibri"/>
                <a:cs typeface="B Nazanin" panose="00000400000000000000" pitchFamily="2" charset="-78"/>
              </a:rPr>
              <a:t>p</a:t>
            </a:r>
            <a:r>
              <a:rPr lang="fa-IR" sz="1500" b="1" dirty="0">
                <a:ea typeface="Calibri"/>
                <a:cs typeface="B Nazanin" panose="00000400000000000000" pitchFamily="2" charset="-78"/>
              </a:rPr>
              <a:t> </a:t>
            </a:r>
            <a:r>
              <a:rPr lang="fa-IR" sz="1500" b="1" dirty="0" smtClean="0">
                <a:ea typeface="Calibri"/>
                <a:cs typeface="B Nazanin" panose="00000400000000000000" pitchFamily="2" charset="-78"/>
              </a:rPr>
              <a:t>)</a:t>
            </a:r>
            <a:endParaRPr lang="en-US" sz="1500" b="1" dirty="0">
              <a:ea typeface="Calibri"/>
              <a:cs typeface="B Nazanin" panose="00000400000000000000" pitchFamily="2" charset="-78"/>
            </a:endParaRPr>
          </a:p>
        </p:txBody>
      </p:sp>
      <p:sp>
        <p:nvSpPr>
          <p:cNvPr id="4" name="TextBox 3"/>
          <p:cNvSpPr txBox="1"/>
          <p:nvPr/>
        </p:nvSpPr>
        <p:spPr>
          <a:xfrm>
            <a:off x="152400" y="5788208"/>
            <a:ext cx="8365264" cy="857158"/>
          </a:xfrm>
          <a:prstGeom prst="rect">
            <a:avLst/>
          </a:prstGeom>
          <a:noFill/>
        </p:spPr>
        <p:txBody>
          <a:bodyPr wrap="square" rtlCol="0">
            <a:spAutoFit/>
          </a:bodyPr>
          <a:lstStyle/>
          <a:p>
            <a:pPr marL="114300" lvl="0">
              <a:spcBef>
                <a:spcPct val="20000"/>
              </a:spcBef>
              <a:buClr>
                <a:srgbClr val="629DD1"/>
              </a:buClr>
            </a:pPr>
            <a:r>
              <a:rPr lang="en-US" sz="1400" b="1" dirty="0" smtClean="0">
                <a:ea typeface="Calibri"/>
                <a:cs typeface="B Nazanin" panose="00000400000000000000" pitchFamily="2" charset="-78"/>
              </a:rPr>
              <a:t>1)</a:t>
            </a:r>
            <a:r>
              <a:rPr lang="en-US" sz="1400" b="1" dirty="0" err="1" smtClean="0">
                <a:ea typeface="Calibri"/>
                <a:cs typeface="B Nazanin" panose="00000400000000000000" pitchFamily="2" charset="-78"/>
              </a:rPr>
              <a:t>Jama</a:t>
            </a:r>
            <a:r>
              <a:rPr lang="en-US" sz="1400" b="1" dirty="0">
                <a:ea typeface="Calibri"/>
                <a:cs typeface="B Nazanin" panose="00000400000000000000" pitchFamily="2" charset="-78"/>
              </a:rPr>
              <a:t>. 2000;284(3):</a:t>
            </a:r>
            <a:r>
              <a:rPr lang="en-US" sz="1400" b="1" dirty="0" smtClean="0">
                <a:ea typeface="Calibri"/>
                <a:cs typeface="B Nazanin" panose="00000400000000000000" pitchFamily="2" charset="-78"/>
              </a:rPr>
              <a:t>311-8 ,Nutrition</a:t>
            </a:r>
            <a:r>
              <a:rPr lang="en-US" sz="1400" b="1" dirty="0">
                <a:ea typeface="Calibri"/>
                <a:cs typeface="B Nazanin" panose="00000400000000000000" pitchFamily="2" charset="-78"/>
              </a:rPr>
              <a:t>, Metabolism and Cardiovascular Diseases. 2009;19(6):401-8.</a:t>
            </a:r>
            <a:endParaRPr lang="fa-IR" sz="1400" b="1" dirty="0">
              <a:ea typeface="Calibri"/>
              <a:cs typeface="B Nazanin" panose="00000400000000000000" pitchFamily="2" charset="-78"/>
            </a:endParaRPr>
          </a:p>
          <a:p>
            <a:pPr marL="114300" lvl="0">
              <a:spcBef>
                <a:spcPct val="20000"/>
              </a:spcBef>
              <a:buClr>
                <a:srgbClr val="629DD1"/>
              </a:buClr>
            </a:pPr>
            <a:r>
              <a:rPr lang="en-US" sz="1400" b="1" dirty="0">
                <a:cs typeface="B Nazanin" panose="00000400000000000000" pitchFamily="2" charset="-78"/>
              </a:rPr>
              <a:t> </a:t>
            </a:r>
            <a:r>
              <a:rPr lang="en-US" sz="1400" b="1" dirty="0" smtClean="0">
                <a:cs typeface="B Nazanin" panose="00000400000000000000" pitchFamily="2" charset="-78"/>
              </a:rPr>
              <a:t> Lipids </a:t>
            </a:r>
            <a:r>
              <a:rPr lang="en-US" sz="1400" b="1" dirty="0">
                <a:cs typeface="B Nazanin" panose="00000400000000000000" pitchFamily="2" charset="-78"/>
              </a:rPr>
              <a:t>in health and disease. 2015;14(1):108</a:t>
            </a:r>
            <a:r>
              <a:rPr lang="en-US" sz="1400" b="1" dirty="0" smtClean="0">
                <a:cs typeface="B Nazanin" panose="00000400000000000000" pitchFamily="2" charset="-78"/>
              </a:rPr>
              <a:t>.,</a:t>
            </a:r>
            <a:r>
              <a:rPr lang="en-US" sz="1400" b="1" dirty="0" smtClean="0">
                <a:ea typeface="Calibri"/>
                <a:cs typeface="B Nazanin" panose="00000400000000000000" pitchFamily="2" charset="-78"/>
              </a:rPr>
              <a:t>  </a:t>
            </a:r>
            <a:r>
              <a:rPr lang="en-US" sz="1400" b="1" dirty="0" err="1">
                <a:ea typeface="Calibri"/>
                <a:cs typeface="B Nazanin" panose="00000400000000000000" pitchFamily="2" charset="-78"/>
              </a:rPr>
              <a:t>Bmj</a:t>
            </a:r>
            <a:r>
              <a:rPr lang="en-US" sz="1400" b="1" dirty="0">
                <a:ea typeface="Calibri"/>
                <a:cs typeface="B Nazanin" panose="00000400000000000000" pitchFamily="2" charset="-78"/>
              </a:rPr>
              <a:t>. 2009;339</a:t>
            </a:r>
            <a:r>
              <a:rPr lang="en-US" sz="1400" b="1" dirty="0" smtClean="0">
                <a:ea typeface="Calibri"/>
                <a:cs typeface="B Nazanin" panose="00000400000000000000" pitchFamily="2" charset="-78"/>
              </a:rPr>
              <a:t>.,  Atherosclerosis</a:t>
            </a:r>
            <a:r>
              <a:rPr lang="en-US" sz="1400" b="1" dirty="0">
                <a:ea typeface="Calibri"/>
                <a:cs typeface="B Nazanin" panose="00000400000000000000" pitchFamily="2" charset="-78"/>
              </a:rPr>
              <a:t>. 2007;190(1):</a:t>
            </a:r>
            <a:r>
              <a:rPr lang="en-US" sz="1400" b="1" dirty="0" smtClean="0">
                <a:ea typeface="Calibri"/>
                <a:cs typeface="B Nazanin" panose="00000400000000000000" pitchFamily="2" charset="-78"/>
              </a:rPr>
              <a:t>216-23</a:t>
            </a:r>
          </a:p>
          <a:p>
            <a:pPr marL="114300" lvl="0" algn="just">
              <a:lnSpc>
                <a:spcPct val="115000"/>
              </a:lnSpc>
              <a:spcBef>
                <a:spcPct val="20000"/>
              </a:spcBef>
              <a:buClr>
                <a:srgbClr val="629DD1"/>
              </a:buClr>
            </a:pPr>
            <a:r>
              <a:rPr lang="en-US" sz="1400" b="1" dirty="0" smtClean="0">
                <a:ea typeface="Calibri"/>
                <a:cs typeface="B Nazanin"/>
              </a:rPr>
              <a:t>2)Clinical </a:t>
            </a:r>
            <a:r>
              <a:rPr lang="en-US" sz="1400" b="1" dirty="0">
                <a:ea typeface="Calibri"/>
                <a:cs typeface="B Nazanin"/>
              </a:rPr>
              <a:t>interventions in aging. </a:t>
            </a:r>
            <a:r>
              <a:rPr lang="en-US" sz="1400" b="1" dirty="0" smtClean="0">
                <a:ea typeface="Calibri"/>
                <a:cs typeface="B Nazanin"/>
              </a:rPr>
              <a:t>2014;9:293.</a:t>
            </a:r>
            <a:r>
              <a:rPr lang="fa-IR" sz="1400" b="1" dirty="0" smtClean="0">
                <a:ea typeface="Calibri"/>
                <a:cs typeface="Arial"/>
              </a:rPr>
              <a:t> و</a:t>
            </a:r>
            <a:r>
              <a:rPr lang="en-US" sz="1400" b="1" dirty="0" smtClean="0">
                <a:ea typeface="Calibri"/>
                <a:cs typeface="B Nazanin"/>
              </a:rPr>
              <a:t>Journal </a:t>
            </a:r>
            <a:r>
              <a:rPr lang="en-US" sz="1400" b="1" dirty="0">
                <a:ea typeface="Calibri"/>
                <a:cs typeface="B Nazanin"/>
              </a:rPr>
              <a:t>of atherosclerosis and thrombosis. 2013;20(2):123-33</a:t>
            </a:r>
            <a:endParaRPr lang="en-US" sz="1400" b="1" dirty="0"/>
          </a:p>
        </p:txBody>
      </p:sp>
      <p:sp>
        <p:nvSpPr>
          <p:cNvPr id="5" name="Slide Number Placeholder 4"/>
          <p:cNvSpPr>
            <a:spLocks noGrp="1"/>
          </p:cNvSpPr>
          <p:nvPr>
            <p:ph type="sldNum" sz="quarter" idx="12"/>
          </p:nvPr>
        </p:nvSpPr>
        <p:spPr/>
        <p:txBody>
          <a:bodyPr/>
          <a:lstStyle/>
          <a:p>
            <a:fld id="{773650D1-4DB9-4097-8FB4-C6846A79A276}" type="slidenum">
              <a:rPr lang="en-US" smtClean="0"/>
              <a:t>32</a:t>
            </a:fld>
            <a:endParaRPr lang="en-US"/>
          </a:p>
        </p:txBody>
      </p:sp>
    </p:spTree>
    <p:extLst>
      <p:ext uri="{BB962C8B-B14F-4D97-AF65-F5344CB8AC3E}">
        <p14:creationId xmlns:p14="http://schemas.microsoft.com/office/powerpoint/2010/main" val="4126492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848600" cy="5181600"/>
          </a:xfrm>
        </p:spPr>
        <p:txBody>
          <a:bodyPr>
            <a:normAutofit lnSpcReduction="10000"/>
          </a:bodyPr>
          <a:lstStyle/>
          <a:p>
            <a:pPr algn="just" rtl="1">
              <a:lnSpc>
                <a:spcPct val="150000"/>
              </a:lnSpc>
              <a:buClrTx/>
              <a:buFont typeface="Wingdings" panose="05000000000000000000" pitchFamily="2" charset="2"/>
              <a:buChar char="ü"/>
            </a:pPr>
            <a:r>
              <a:rPr lang="fa-IR" sz="1800" b="1" dirty="0">
                <a:ea typeface="Calibri"/>
                <a:cs typeface="B Nazanin" panose="00000400000000000000" pitchFamily="2" charset="-78"/>
              </a:rPr>
              <a:t>در مطالعه ای در دانمارک میان افراد بالای 50 سال که فاقد بیماری قلبی عروقی یا دیابت بوده اندسطوح بالاتر لیپوپروتئین ها از جمله </a:t>
            </a:r>
            <a:r>
              <a:rPr lang="en-US" sz="1800" b="1" dirty="0">
                <a:ea typeface="Calibri"/>
                <a:cs typeface="B Nazanin" panose="00000400000000000000" pitchFamily="2" charset="-78"/>
              </a:rPr>
              <a:t>TC,LDL-C</a:t>
            </a:r>
            <a:r>
              <a:rPr lang="fa-IR" sz="1800" b="1" dirty="0">
                <a:ea typeface="Calibri"/>
                <a:cs typeface="B Nazanin" panose="00000400000000000000" pitchFamily="2" charset="-78"/>
              </a:rPr>
              <a:t> در مقایسه با سطوح توصیه شده گایدلاین اروپا </a:t>
            </a:r>
            <a:r>
              <a:rPr lang="en-US" sz="1800" b="1" dirty="0">
                <a:ea typeface="Calibri"/>
                <a:cs typeface="B Nazanin" panose="00000400000000000000" pitchFamily="2" charset="-78"/>
              </a:rPr>
              <a:t>(TC&lt;5mmol/L,LDL-C&lt;3mmol/L ) </a:t>
            </a:r>
            <a:r>
              <a:rPr lang="fa-IR" sz="1800" b="1" dirty="0">
                <a:ea typeface="Calibri"/>
                <a:cs typeface="B Nazanin" panose="00000400000000000000" pitchFamily="2" charset="-78"/>
              </a:rPr>
              <a:t> با میزان بقای بیشتری همراه </a:t>
            </a:r>
            <a:r>
              <a:rPr lang="fa-IR" sz="1800" b="1" dirty="0" smtClean="0">
                <a:ea typeface="Calibri"/>
                <a:cs typeface="B Nazanin" panose="00000400000000000000" pitchFamily="2" charset="-78"/>
              </a:rPr>
              <a:t>است.(3)</a:t>
            </a:r>
            <a:endParaRPr lang="fa-IR" sz="1800" b="1" dirty="0">
              <a:cs typeface="B Nazanin" panose="00000400000000000000" pitchFamily="2" charset="-78"/>
            </a:endParaRPr>
          </a:p>
          <a:p>
            <a:pPr algn="just" rtl="1">
              <a:lnSpc>
                <a:spcPct val="150000"/>
              </a:lnSpc>
              <a:spcAft>
                <a:spcPts val="1000"/>
              </a:spcAft>
              <a:buClrTx/>
              <a:buFont typeface="Wingdings" panose="05000000000000000000" pitchFamily="2" charset="2"/>
              <a:buChar char="ü"/>
            </a:pPr>
            <a:r>
              <a:rPr lang="en-US" sz="1800" b="1" dirty="0">
                <a:ea typeface="Calibri"/>
                <a:cs typeface="B Nazanin" panose="00000400000000000000" pitchFamily="2" charset="-78"/>
              </a:rPr>
              <a:t> TC, LDL-C, </a:t>
            </a:r>
            <a:r>
              <a:rPr lang="en-US" sz="1800" b="1" dirty="0" smtClean="0">
                <a:ea typeface="Calibri"/>
                <a:cs typeface="B Nazanin" panose="00000400000000000000" pitchFamily="2" charset="-78"/>
              </a:rPr>
              <a:t>Non-HDL-C </a:t>
            </a:r>
            <a:r>
              <a:rPr lang="fa-IR" sz="1800" b="1" dirty="0">
                <a:ea typeface="Calibri"/>
                <a:cs typeface="B Nazanin" panose="00000400000000000000" pitchFamily="2" charset="-78"/>
              </a:rPr>
              <a:t>پائین میان افراد مسن افریقایی امریکایی با افزایش ریسک </a:t>
            </a:r>
            <a:r>
              <a:rPr lang="fa-IR" sz="1800" b="1" dirty="0" smtClean="0">
                <a:ea typeface="Calibri"/>
                <a:cs typeface="B Nazanin" panose="00000400000000000000" pitchFamily="2" charset="-78"/>
              </a:rPr>
              <a:t>کلی مرگ </a:t>
            </a:r>
            <a:r>
              <a:rPr lang="fa-IR" sz="1800" b="1" dirty="0">
                <a:ea typeface="Calibri"/>
                <a:cs typeface="B Nazanin" panose="00000400000000000000" pitchFamily="2" charset="-78"/>
              </a:rPr>
              <a:t>و میر همراه است در حالیکه همان سطوح لیپید در افراد مسن هیسپانیک با افزایش ریسک همراه </a:t>
            </a:r>
            <a:r>
              <a:rPr lang="fa-IR" sz="1800" b="1" dirty="0" smtClean="0">
                <a:ea typeface="Calibri"/>
                <a:cs typeface="B Nazanin" panose="00000400000000000000" pitchFamily="2" charset="-78"/>
              </a:rPr>
              <a:t>نیست.به </a:t>
            </a:r>
            <a:r>
              <a:rPr lang="fa-IR" sz="1800" b="1" dirty="0">
                <a:ea typeface="Calibri"/>
                <a:cs typeface="B Nazanin" panose="00000400000000000000" pitchFamily="2" charset="-78"/>
              </a:rPr>
              <a:t>نظر میرسد که نژاد در تاثیر پروفایل لیپید در مرگ و میر نقش داشته باشد</a:t>
            </a:r>
            <a:r>
              <a:rPr lang="fa-IR" sz="1800" b="1" dirty="0" smtClean="0">
                <a:ea typeface="Calibri"/>
                <a:cs typeface="B Nazanin" panose="00000400000000000000" pitchFamily="2" charset="-78"/>
              </a:rPr>
              <a:t>.(4)</a:t>
            </a:r>
          </a:p>
          <a:p>
            <a:pPr algn="just" rtl="1">
              <a:lnSpc>
                <a:spcPct val="150000"/>
              </a:lnSpc>
              <a:spcAft>
                <a:spcPts val="1000"/>
              </a:spcAft>
              <a:buClrTx/>
              <a:buFont typeface="Wingdings" panose="05000000000000000000" pitchFamily="2" charset="2"/>
              <a:buChar char="ü"/>
            </a:pPr>
            <a:r>
              <a:rPr lang="fa-IR" sz="1800" b="1" dirty="0">
                <a:ea typeface="Calibri"/>
                <a:cs typeface="B Nazanin" panose="00000400000000000000" pitchFamily="2" charset="-78"/>
              </a:rPr>
              <a:t>همچنین در مطالعه دیگر در افراد مسن سالم فرانسوی نشان داده شده است که هیپوکلسترولمی به طور معنی داری با مرگ و میر زودتر در میان زنان همراه است در حالیکه پس از حذف مرگ هایی که در طی 5 سال اول پیگیری رخ </a:t>
            </a:r>
            <a:r>
              <a:rPr lang="fa-IR" sz="1800" b="1" dirty="0" smtClean="0">
                <a:ea typeface="Calibri"/>
                <a:cs typeface="B Nazanin" panose="00000400000000000000" pitchFamily="2" charset="-78"/>
              </a:rPr>
              <a:t>داد این </a:t>
            </a:r>
            <a:r>
              <a:rPr lang="fa-IR" sz="1800" b="1" dirty="0">
                <a:ea typeface="Calibri"/>
                <a:cs typeface="B Nazanin" panose="00000400000000000000" pitchFamily="2" charset="-78"/>
              </a:rPr>
              <a:t>ارتباط معنی دار از بین </a:t>
            </a:r>
            <a:r>
              <a:rPr lang="fa-IR" sz="1800" b="1" dirty="0" smtClean="0">
                <a:ea typeface="Calibri"/>
                <a:cs typeface="B Nazanin" panose="00000400000000000000" pitchFamily="2" charset="-78"/>
              </a:rPr>
              <a:t>میرود.(5)در </a:t>
            </a:r>
            <a:r>
              <a:rPr lang="fa-IR" sz="1800" b="1" dirty="0">
                <a:ea typeface="Calibri"/>
                <a:cs typeface="B Nazanin" panose="00000400000000000000" pitchFamily="2" charset="-78"/>
              </a:rPr>
              <a:t>مطالعه ما پس از حذف مرگ در 3 سال اول پیگیری و حذف افرادی که نمایه توده بدنی کمتر از </a:t>
            </a:r>
            <a:r>
              <a:rPr lang="fa-IR" sz="1800" b="1" dirty="0" smtClean="0">
                <a:ea typeface="Calibri"/>
                <a:cs typeface="B Nazanin" panose="00000400000000000000" pitchFamily="2" charset="-78"/>
              </a:rPr>
              <a:t>18/5 </a:t>
            </a:r>
            <a:r>
              <a:rPr lang="fa-IR" sz="1800" b="1" dirty="0">
                <a:ea typeface="Calibri"/>
                <a:cs typeface="B Nazanin" panose="00000400000000000000" pitchFamily="2" charset="-78"/>
              </a:rPr>
              <a:t>داشتند،ارتباط معکوس بین </a:t>
            </a:r>
            <a:r>
              <a:rPr lang="en-US" sz="1800" b="1" dirty="0" smtClean="0">
                <a:ea typeface="Calibri"/>
                <a:cs typeface="B Nazanin" panose="00000400000000000000" pitchFamily="2" charset="-78"/>
              </a:rPr>
              <a:t>TGs , Non-HDL-C </a:t>
            </a:r>
            <a:r>
              <a:rPr lang="fa-IR" sz="1800" b="1" dirty="0" smtClean="0">
                <a:ea typeface="Calibri"/>
                <a:cs typeface="B Nazanin" panose="00000400000000000000" pitchFamily="2" charset="-78"/>
              </a:rPr>
              <a:t> </a:t>
            </a:r>
            <a:r>
              <a:rPr lang="fa-IR" sz="1800" b="1" dirty="0">
                <a:ea typeface="Calibri"/>
                <a:cs typeface="B Nazanin" panose="00000400000000000000" pitchFamily="2" charset="-78"/>
              </a:rPr>
              <a:t>با مرگ ومیر کلی تغییر </a:t>
            </a:r>
            <a:r>
              <a:rPr lang="fa-IR" sz="1800" b="1" dirty="0" smtClean="0">
                <a:ea typeface="Calibri"/>
                <a:cs typeface="B Nazanin" panose="00000400000000000000" pitchFamily="2" charset="-78"/>
              </a:rPr>
              <a:t>نکرد.</a:t>
            </a:r>
          </a:p>
          <a:p>
            <a:pPr algn="just" rtl="1">
              <a:buClrTx/>
            </a:pPr>
            <a:endParaRPr lang="en-US" sz="1400" dirty="0">
              <a:cs typeface="B Nazanin" panose="00000400000000000000" pitchFamily="2" charset="-78"/>
            </a:endParaRPr>
          </a:p>
        </p:txBody>
      </p:sp>
      <p:sp>
        <p:nvSpPr>
          <p:cNvPr id="2" name="TextBox 1"/>
          <p:cNvSpPr txBox="1"/>
          <p:nvPr/>
        </p:nvSpPr>
        <p:spPr>
          <a:xfrm>
            <a:off x="545774" y="5646003"/>
            <a:ext cx="5778826" cy="830997"/>
          </a:xfrm>
          <a:prstGeom prst="rect">
            <a:avLst/>
          </a:prstGeom>
          <a:noFill/>
        </p:spPr>
        <p:txBody>
          <a:bodyPr wrap="none" rtlCol="0">
            <a:spAutoFit/>
          </a:bodyPr>
          <a:lstStyle/>
          <a:p>
            <a:r>
              <a:rPr lang="en-US" sz="1600" b="1" dirty="0" smtClean="0">
                <a:ea typeface="Calibri"/>
                <a:cs typeface="B Nazanin" panose="00000400000000000000" pitchFamily="2" charset="-78"/>
              </a:rPr>
              <a:t>3)Scandinavian </a:t>
            </a:r>
            <a:r>
              <a:rPr lang="en-US" sz="1600" b="1" dirty="0">
                <a:ea typeface="Calibri"/>
                <a:cs typeface="B Nazanin" panose="00000400000000000000" pitchFamily="2" charset="-78"/>
              </a:rPr>
              <a:t>journal of primary health care. 2013;31(3):172-80</a:t>
            </a:r>
            <a:r>
              <a:rPr lang="en-US" sz="1600" dirty="0" smtClean="0">
                <a:ea typeface="Calibri"/>
                <a:cs typeface="B Nazanin"/>
              </a:rPr>
              <a:t>.</a:t>
            </a:r>
            <a:endParaRPr lang="fa-IR" sz="1600" dirty="0" smtClean="0">
              <a:ea typeface="Calibri"/>
              <a:cs typeface="B Nazanin"/>
            </a:endParaRPr>
          </a:p>
          <a:p>
            <a:pPr algn="just">
              <a:spcAft>
                <a:spcPts val="0"/>
              </a:spcAft>
            </a:pPr>
            <a:r>
              <a:rPr lang="en-US" sz="1600" b="1" dirty="0" smtClean="0">
                <a:ea typeface="Calibri"/>
                <a:cs typeface="B Nazanin" panose="00000400000000000000" pitchFamily="2" charset="-78"/>
              </a:rPr>
              <a:t>4)Age </a:t>
            </a:r>
            <a:r>
              <a:rPr lang="en-US" sz="1600" b="1" dirty="0">
                <a:ea typeface="Calibri"/>
                <a:cs typeface="B Nazanin" panose="00000400000000000000" pitchFamily="2" charset="-78"/>
              </a:rPr>
              <a:t>and ageing. 2008;37(2):207-13</a:t>
            </a:r>
            <a:r>
              <a:rPr lang="en-US" sz="1600" dirty="0" smtClean="0">
                <a:ea typeface="Calibri"/>
                <a:cs typeface="B Nazanin"/>
              </a:rPr>
              <a:t>.</a:t>
            </a:r>
          </a:p>
          <a:p>
            <a:pPr algn="just">
              <a:spcAft>
                <a:spcPts val="0"/>
              </a:spcAft>
            </a:pPr>
            <a:r>
              <a:rPr lang="en-US" sz="1600" b="1" dirty="0" smtClean="0">
                <a:ea typeface="Calibri"/>
                <a:cs typeface="B Nazanin" panose="00000400000000000000" pitchFamily="2" charset="-78"/>
              </a:rPr>
              <a:t>5)</a:t>
            </a:r>
            <a:r>
              <a:rPr lang="en-US" sz="1600" b="1" dirty="0">
                <a:ea typeface="Calibri"/>
                <a:cs typeface="B Nazanin" panose="00000400000000000000" pitchFamily="2" charset="-78"/>
              </a:rPr>
              <a:t> Journal of the American Geriatrics Society. 2008;56(5):840-6</a:t>
            </a:r>
            <a:r>
              <a:rPr lang="en-US" sz="1600" dirty="0" smtClean="0">
                <a:ea typeface="Calibri"/>
                <a:cs typeface="B Nazanin"/>
              </a:rPr>
              <a:t>.</a:t>
            </a:r>
          </a:p>
        </p:txBody>
      </p:sp>
      <p:sp>
        <p:nvSpPr>
          <p:cNvPr id="5" name="Slide Number Placeholder 4"/>
          <p:cNvSpPr>
            <a:spLocks noGrp="1"/>
          </p:cNvSpPr>
          <p:nvPr>
            <p:ph type="sldNum" sz="quarter" idx="12"/>
          </p:nvPr>
        </p:nvSpPr>
        <p:spPr/>
        <p:txBody>
          <a:bodyPr/>
          <a:lstStyle/>
          <a:p>
            <a:fld id="{773650D1-4DB9-4097-8FB4-C6846A79A276}" type="slidenum">
              <a:rPr lang="en-US" smtClean="0"/>
              <a:t>33</a:t>
            </a:fld>
            <a:endParaRPr lang="en-US"/>
          </a:p>
        </p:txBody>
      </p:sp>
    </p:spTree>
    <p:extLst>
      <p:ext uri="{BB962C8B-B14F-4D97-AF65-F5344CB8AC3E}">
        <p14:creationId xmlns:p14="http://schemas.microsoft.com/office/powerpoint/2010/main" val="722453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7620000" cy="4800600"/>
          </a:xfrm>
        </p:spPr>
        <p:txBody>
          <a:bodyPr>
            <a:noAutofit/>
          </a:bodyPr>
          <a:lstStyle/>
          <a:p>
            <a:pPr algn="just" rtl="1">
              <a:lnSpc>
                <a:spcPct val="150000"/>
              </a:lnSpc>
              <a:buClrTx/>
              <a:buFont typeface="Wingdings" panose="05000000000000000000" pitchFamily="2" charset="2"/>
              <a:buChar char="ü"/>
            </a:pPr>
            <a:r>
              <a:rPr lang="fa-IR" sz="1800" b="1" dirty="0">
                <a:ea typeface="Calibri"/>
                <a:cs typeface="B Nazanin" panose="00000400000000000000" pitchFamily="2" charset="-78"/>
              </a:rPr>
              <a:t>در مطالعه ما یک انحراف معیار افزایش </a:t>
            </a:r>
            <a:r>
              <a:rPr lang="en-US" sz="1800" b="1" dirty="0">
                <a:ea typeface="Calibri"/>
                <a:cs typeface="B Nazanin" panose="00000400000000000000" pitchFamily="2" charset="-78"/>
              </a:rPr>
              <a:t> HDL-C </a:t>
            </a:r>
            <a:r>
              <a:rPr lang="fa-IR" sz="1800" b="1" dirty="0">
                <a:ea typeface="Calibri"/>
                <a:cs typeface="B Nazanin" panose="00000400000000000000" pitchFamily="2" charset="-78"/>
              </a:rPr>
              <a:t> با </a:t>
            </a:r>
            <a:r>
              <a:rPr lang="fa-IR" sz="1800" b="1" dirty="0">
                <a:solidFill>
                  <a:schemeClr val="bg2">
                    <a:lumMod val="50000"/>
                  </a:schemeClr>
                </a:solidFill>
                <a:ea typeface="Calibri"/>
                <a:cs typeface="B Nazanin" panose="00000400000000000000" pitchFamily="2" charset="-78"/>
              </a:rPr>
              <a:t>13% افزایش مرگ و میر </a:t>
            </a:r>
            <a:r>
              <a:rPr lang="fa-IR" sz="1800" b="1" dirty="0">
                <a:ea typeface="Calibri"/>
                <a:cs typeface="B Nazanin" panose="00000400000000000000" pitchFamily="2" charset="-78"/>
              </a:rPr>
              <a:t>ناشی از </a:t>
            </a:r>
            <a:r>
              <a:rPr lang="fa-IR" sz="1800" b="1" dirty="0" smtClean="0">
                <a:ea typeface="Calibri"/>
                <a:cs typeface="B Nazanin" panose="00000400000000000000" pitchFamily="2" charset="-78"/>
              </a:rPr>
              <a:t>همه </a:t>
            </a:r>
            <a:r>
              <a:rPr lang="fa-IR" sz="1800" b="1" dirty="0">
                <a:ea typeface="Calibri"/>
                <a:cs typeface="B Nazanin" panose="00000400000000000000" pitchFamily="2" charset="-78"/>
              </a:rPr>
              <a:t>علل در مردان همراه بوده </a:t>
            </a:r>
            <a:r>
              <a:rPr lang="fa-IR" sz="1800" b="1" dirty="0" smtClean="0">
                <a:ea typeface="Calibri"/>
                <a:cs typeface="B Nazanin" panose="00000400000000000000" pitchFamily="2" charset="-78"/>
              </a:rPr>
              <a:t>است.</a:t>
            </a:r>
          </a:p>
          <a:p>
            <a:pPr algn="just" rtl="1">
              <a:lnSpc>
                <a:spcPct val="150000"/>
              </a:lnSpc>
              <a:buClrTx/>
              <a:buFont typeface="Wingdings" panose="05000000000000000000" pitchFamily="2" charset="2"/>
              <a:buChar char="ü"/>
            </a:pPr>
            <a:r>
              <a:rPr lang="fa-IR" sz="1800" b="1" dirty="0">
                <a:ea typeface="Calibri"/>
                <a:cs typeface="B Nazanin" panose="00000400000000000000" pitchFamily="2" charset="-78"/>
              </a:rPr>
              <a:t>سطح آپولیپوپروتئین </a:t>
            </a:r>
            <a:r>
              <a:rPr lang="en-US" sz="1800" b="1" dirty="0">
                <a:ea typeface="Calibri"/>
                <a:cs typeface="B Nazanin" panose="00000400000000000000" pitchFamily="2" charset="-78"/>
              </a:rPr>
              <a:t>CIII</a:t>
            </a:r>
            <a:r>
              <a:rPr lang="fa-IR" sz="1800" b="1" dirty="0">
                <a:ea typeface="Calibri"/>
                <a:cs typeface="B Nazanin" panose="00000400000000000000" pitchFamily="2" charset="-78"/>
              </a:rPr>
              <a:t> در نژادها و جمعیت های مختلف متفاوت </a:t>
            </a:r>
            <a:r>
              <a:rPr lang="fa-IR" sz="1800" b="1" dirty="0" smtClean="0">
                <a:ea typeface="Calibri"/>
                <a:cs typeface="B Nazanin" panose="00000400000000000000" pitchFamily="2" charset="-78"/>
              </a:rPr>
              <a:t>است.(6)</a:t>
            </a:r>
          </a:p>
          <a:p>
            <a:pPr algn="just" rtl="1">
              <a:lnSpc>
                <a:spcPct val="150000"/>
              </a:lnSpc>
              <a:buClrTx/>
              <a:buFont typeface="Wingdings" panose="05000000000000000000" pitchFamily="2" charset="2"/>
              <a:buChar char="ü"/>
            </a:pPr>
            <a:r>
              <a:rPr lang="fa-IR" sz="1800" b="1" dirty="0" smtClean="0">
                <a:ea typeface="Calibri"/>
                <a:cs typeface="B Nazanin" panose="00000400000000000000" pitchFamily="2" charset="-78"/>
              </a:rPr>
              <a:t> آسیایی </a:t>
            </a:r>
            <a:r>
              <a:rPr lang="fa-IR" sz="1800" b="1" dirty="0">
                <a:ea typeface="Calibri"/>
                <a:cs typeface="B Nazanin" panose="00000400000000000000" pitchFamily="2" charset="-78"/>
              </a:rPr>
              <a:t>ها آپو </a:t>
            </a:r>
            <a:r>
              <a:rPr lang="en-US" sz="1800" b="1" dirty="0">
                <a:ea typeface="Calibri"/>
                <a:cs typeface="B Nazanin" panose="00000400000000000000" pitchFamily="2" charset="-78"/>
              </a:rPr>
              <a:t>CIII </a:t>
            </a:r>
            <a:r>
              <a:rPr lang="fa-IR" sz="1800" b="1" dirty="0">
                <a:ea typeface="Calibri"/>
                <a:cs typeface="B Nazanin" panose="00000400000000000000" pitchFamily="2" charset="-78"/>
              </a:rPr>
              <a:t> های فاقد عملکرد در </a:t>
            </a:r>
            <a:r>
              <a:rPr lang="en-US" sz="1800" b="1" dirty="0">
                <a:ea typeface="Calibri"/>
                <a:cs typeface="B Nazanin" panose="00000400000000000000" pitchFamily="2" charset="-78"/>
              </a:rPr>
              <a:t>HDL-C </a:t>
            </a:r>
            <a:r>
              <a:rPr lang="fa-IR" sz="1800" b="1" dirty="0">
                <a:ea typeface="Calibri"/>
                <a:cs typeface="B Nazanin" panose="00000400000000000000" pitchFamily="2" charset="-78"/>
              </a:rPr>
              <a:t> شان </a:t>
            </a:r>
            <a:r>
              <a:rPr lang="fa-IR" sz="1800" b="1" dirty="0" smtClean="0">
                <a:ea typeface="Calibri"/>
                <a:cs typeface="B Nazanin" panose="00000400000000000000" pitchFamily="2" charset="-78"/>
              </a:rPr>
              <a:t>دارند.(7)</a:t>
            </a:r>
          </a:p>
          <a:p>
            <a:pPr algn="just" rtl="1">
              <a:lnSpc>
                <a:spcPct val="150000"/>
              </a:lnSpc>
              <a:buClrTx/>
              <a:buFont typeface="Wingdings" panose="05000000000000000000" pitchFamily="2" charset="2"/>
              <a:buChar char="ü"/>
            </a:pPr>
            <a:r>
              <a:rPr lang="fa-IR" sz="1800" b="1" dirty="0" smtClean="0">
                <a:ea typeface="Calibri"/>
                <a:cs typeface="B Nazanin" panose="00000400000000000000" pitchFamily="2" charset="-78"/>
              </a:rPr>
              <a:t>در </a:t>
            </a:r>
            <a:r>
              <a:rPr lang="fa-IR" sz="1800" b="1" dirty="0">
                <a:ea typeface="Calibri"/>
                <a:cs typeface="B Nazanin" panose="00000400000000000000" pitchFamily="2" charset="-78"/>
              </a:rPr>
              <a:t>آسیای جنوبی وجود </a:t>
            </a:r>
            <a:r>
              <a:rPr lang="en-US" sz="1800" b="1" dirty="0">
                <a:ea typeface="Calibri"/>
                <a:cs typeface="B Nazanin" panose="00000400000000000000" pitchFamily="2" charset="-78"/>
              </a:rPr>
              <a:t> HDL </a:t>
            </a:r>
            <a:r>
              <a:rPr lang="fa-IR" sz="1800" b="1" dirty="0">
                <a:ea typeface="Calibri"/>
                <a:cs typeface="B Nazanin" panose="00000400000000000000" pitchFamily="2" charset="-78"/>
              </a:rPr>
              <a:t> فاقد عملکرد به طور معنی داری با ضخامت لایه میانی شریان کاروتید مشترک ارتباط داشته </a:t>
            </a:r>
            <a:r>
              <a:rPr lang="fa-IR" sz="1800" b="1" dirty="0" smtClean="0">
                <a:ea typeface="Calibri"/>
                <a:cs typeface="B Nazanin" panose="00000400000000000000" pitchFamily="2" charset="-78"/>
              </a:rPr>
              <a:t>است.(8)</a:t>
            </a:r>
          </a:p>
          <a:p>
            <a:pPr algn="just" rtl="1">
              <a:lnSpc>
                <a:spcPct val="150000"/>
              </a:lnSpc>
              <a:buClrTx/>
              <a:buFont typeface="Wingdings" panose="05000000000000000000" pitchFamily="2" charset="2"/>
              <a:buChar char="ü"/>
            </a:pPr>
            <a:r>
              <a:rPr lang="fa-IR" sz="1800" b="1" dirty="0" smtClean="0">
                <a:ea typeface="Calibri"/>
                <a:cs typeface="B Nazanin" panose="00000400000000000000" pitchFamily="2" charset="-78"/>
              </a:rPr>
              <a:t>مطالعه </a:t>
            </a:r>
            <a:r>
              <a:rPr lang="fa-IR" sz="1800" b="1" dirty="0">
                <a:ea typeface="Calibri"/>
                <a:cs typeface="B Nazanin" panose="00000400000000000000" pitchFamily="2" charset="-78"/>
              </a:rPr>
              <a:t>قبلی در </a:t>
            </a:r>
            <a:r>
              <a:rPr lang="en-US" sz="1800" b="1" dirty="0">
                <a:ea typeface="Calibri"/>
                <a:cs typeface="B Nazanin" panose="00000400000000000000" pitchFamily="2" charset="-78"/>
              </a:rPr>
              <a:t>TLGS </a:t>
            </a:r>
            <a:r>
              <a:rPr lang="fa-IR" sz="1800" b="1" dirty="0">
                <a:ea typeface="Calibri"/>
                <a:cs typeface="B Nazanin" panose="00000400000000000000" pitchFamily="2" charset="-78"/>
              </a:rPr>
              <a:t> نشان داد که افزایش </a:t>
            </a:r>
            <a:r>
              <a:rPr lang="en-US" sz="1800" b="1" dirty="0">
                <a:ea typeface="Calibri"/>
                <a:cs typeface="B Nazanin" panose="00000400000000000000" pitchFamily="2" charset="-78"/>
              </a:rPr>
              <a:t> HDL-C </a:t>
            </a:r>
            <a:r>
              <a:rPr lang="fa-IR" sz="1800" b="1" dirty="0">
                <a:ea typeface="Calibri"/>
                <a:cs typeface="B Nazanin" panose="00000400000000000000" pitchFamily="2" charset="-78"/>
              </a:rPr>
              <a:t> در زنان قبل از یائسگی فاکتور خطر </a:t>
            </a:r>
            <a:r>
              <a:rPr lang="en-US" sz="1800" b="1" dirty="0">
                <a:ea typeface="Calibri"/>
                <a:cs typeface="B Nazanin" panose="00000400000000000000" pitchFamily="2" charset="-78"/>
              </a:rPr>
              <a:t> CHD</a:t>
            </a:r>
            <a:r>
              <a:rPr lang="fa-IR" sz="1800" b="1" dirty="0">
                <a:ea typeface="Calibri"/>
                <a:cs typeface="B Nazanin" panose="00000400000000000000" pitchFamily="2" charset="-78"/>
              </a:rPr>
              <a:t> است</a:t>
            </a:r>
            <a:r>
              <a:rPr lang="fa-IR" sz="1800" b="1" dirty="0" smtClean="0">
                <a:ea typeface="Calibri"/>
                <a:cs typeface="B Nazanin" panose="00000400000000000000" pitchFamily="2" charset="-78"/>
              </a:rPr>
              <a:t>.(9)</a:t>
            </a:r>
          </a:p>
          <a:p>
            <a:pPr algn="just" rtl="1">
              <a:lnSpc>
                <a:spcPct val="150000"/>
              </a:lnSpc>
              <a:buClrTx/>
              <a:buFont typeface="Wingdings" panose="05000000000000000000" pitchFamily="2" charset="2"/>
              <a:buChar char="ü"/>
            </a:pPr>
            <a:r>
              <a:rPr lang="fa-IR" sz="1800" b="1" dirty="0" smtClean="0">
                <a:ea typeface="Calibri"/>
                <a:cs typeface="B Nazanin" panose="00000400000000000000" pitchFamily="2" charset="-78"/>
              </a:rPr>
              <a:t>مطالعه </a:t>
            </a:r>
            <a:r>
              <a:rPr lang="fa-IR" sz="1800" b="1" dirty="0">
                <a:ea typeface="Calibri"/>
                <a:cs typeface="B Nazanin" panose="00000400000000000000" pitchFamily="2" charset="-78"/>
              </a:rPr>
              <a:t>گروه </a:t>
            </a:r>
            <a:r>
              <a:rPr lang="en-US" sz="1800" b="1" dirty="0">
                <a:ea typeface="Calibri"/>
                <a:cs typeface="B Nazanin" panose="00000400000000000000" pitchFamily="2" charset="-78"/>
              </a:rPr>
              <a:t>LIC </a:t>
            </a:r>
            <a:r>
              <a:rPr lang="fa-IR" sz="1800" b="1" dirty="0">
                <a:ea typeface="Calibri"/>
                <a:cs typeface="B Nazanin" panose="00000400000000000000" pitchFamily="2" charset="-78"/>
              </a:rPr>
              <a:t> در مدل تطبیق یافته برای فاکتورهای خطر قلبی عروقی برای کل جمعیت نشان داده که فقط </a:t>
            </a:r>
            <a:r>
              <a:rPr lang="en-US" sz="1800" b="1" dirty="0">
                <a:ea typeface="Calibri"/>
                <a:cs typeface="B Nazanin" panose="00000400000000000000" pitchFamily="2" charset="-78"/>
              </a:rPr>
              <a:t>HDL</a:t>
            </a:r>
            <a:r>
              <a:rPr lang="en-US" sz="1800" b="1" baseline="-25000" dirty="0">
                <a:ea typeface="Calibri"/>
                <a:cs typeface="B Nazanin" panose="00000400000000000000" pitchFamily="2" charset="-78"/>
              </a:rPr>
              <a:t>3</a:t>
            </a:r>
            <a:r>
              <a:rPr lang="en-US" sz="1800" b="1" dirty="0">
                <a:ea typeface="Calibri"/>
                <a:cs typeface="B Nazanin" panose="00000400000000000000" pitchFamily="2" charset="-78"/>
              </a:rPr>
              <a:t>-C</a:t>
            </a:r>
            <a:r>
              <a:rPr lang="fa-IR" sz="1800" b="1" dirty="0">
                <a:ea typeface="Calibri"/>
                <a:cs typeface="B Nazanin" panose="00000400000000000000" pitchFamily="2" charset="-78"/>
              </a:rPr>
              <a:t>  که متراکم تر و کوچکتر از </a:t>
            </a:r>
            <a:r>
              <a:rPr lang="en-US" sz="1800" b="1" dirty="0">
                <a:ea typeface="Calibri"/>
                <a:cs typeface="B Nazanin" panose="00000400000000000000" pitchFamily="2" charset="-78"/>
              </a:rPr>
              <a:t>HDL</a:t>
            </a:r>
            <a:r>
              <a:rPr lang="en-US" sz="1800" b="1" baseline="-25000" dirty="0">
                <a:ea typeface="Calibri"/>
                <a:cs typeface="B Nazanin" panose="00000400000000000000" pitchFamily="2" charset="-78"/>
              </a:rPr>
              <a:t>2</a:t>
            </a:r>
            <a:r>
              <a:rPr lang="en-US" sz="1800" b="1" dirty="0">
                <a:ea typeface="Calibri"/>
                <a:cs typeface="B Nazanin" panose="00000400000000000000" pitchFamily="2" charset="-78"/>
              </a:rPr>
              <a:t>-C</a:t>
            </a:r>
            <a:r>
              <a:rPr lang="en-US" sz="1800" b="1" dirty="0">
                <a:latin typeface="B Nazanin"/>
                <a:ea typeface="Calibri"/>
                <a:cs typeface="B Nazanin" panose="00000400000000000000" pitchFamily="2" charset="-78"/>
              </a:rPr>
              <a:t> </a:t>
            </a:r>
            <a:r>
              <a:rPr lang="fa-IR" sz="1800" b="1" dirty="0" smtClean="0">
                <a:ea typeface="Calibri"/>
                <a:cs typeface="B Nazanin" panose="00000400000000000000" pitchFamily="2" charset="-78"/>
              </a:rPr>
              <a:t> </a:t>
            </a:r>
            <a:r>
              <a:rPr lang="fa-IR" sz="1800" b="1" dirty="0">
                <a:ea typeface="Calibri"/>
                <a:cs typeface="B Nazanin" panose="00000400000000000000" pitchFamily="2" charset="-78"/>
              </a:rPr>
              <a:t>اند ،مسئول این ارتباط معکوس </a:t>
            </a:r>
            <a:r>
              <a:rPr lang="en-US" sz="1800" b="1" dirty="0">
                <a:ea typeface="Calibri"/>
                <a:cs typeface="B Nazanin" panose="00000400000000000000" pitchFamily="2" charset="-78"/>
              </a:rPr>
              <a:t>HDL-C </a:t>
            </a:r>
            <a:r>
              <a:rPr lang="fa-IR" sz="1800" b="1" dirty="0">
                <a:ea typeface="Calibri"/>
                <a:cs typeface="B Nazanin" panose="00000400000000000000" pitchFamily="2" charset="-78"/>
              </a:rPr>
              <a:t> با بروز بیماری کرونر قلب </a:t>
            </a:r>
            <a:r>
              <a:rPr lang="fa-IR" sz="1800" b="1" dirty="0" smtClean="0">
                <a:ea typeface="Calibri"/>
                <a:cs typeface="B Nazanin" panose="00000400000000000000" pitchFamily="2" charset="-78"/>
              </a:rPr>
              <a:t>است(10)</a:t>
            </a:r>
            <a:endParaRPr lang="en-US" sz="1800" b="1" dirty="0">
              <a:cs typeface="B Nazanin" panose="00000400000000000000" pitchFamily="2" charset="-78"/>
            </a:endParaRPr>
          </a:p>
        </p:txBody>
      </p:sp>
      <p:sp>
        <p:nvSpPr>
          <p:cNvPr id="2" name="TextBox 1"/>
          <p:cNvSpPr txBox="1"/>
          <p:nvPr/>
        </p:nvSpPr>
        <p:spPr>
          <a:xfrm>
            <a:off x="550089" y="5166616"/>
            <a:ext cx="7374711" cy="1234184"/>
          </a:xfrm>
          <a:prstGeom prst="rect">
            <a:avLst/>
          </a:prstGeom>
          <a:noFill/>
        </p:spPr>
        <p:txBody>
          <a:bodyPr wrap="none" rtlCol="0">
            <a:spAutoFit/>
          </a:bodyPr>
          <a:lstStyle/>
          <a:p>
            <a:r>
              <a:rPr lang="en-US" sz="1400" b="1" dirty="0" smtClean="0">
                <a:ea typeface="Calibri"/>
                <a:cs typeface="B Nazanin" panose="00000400000000000000" pitchFamily="2" charset="-78"/>
              </a:rPr>
              <a:t>6))</a:t>
            </a:r>
            <a:r>
              <a:rPr lang="en-US" sz="1400" b="1" dirty="0" err="1" smtClean="0">
                <a:ea typeface="Calibri"/>
                <a:cs typeface="B Nazanin" panose="00000400000000000000" pitchFamily="2" charset="-78"/>
              </a:rPr>
              <a:t>PLoS</a:t>
            </a:r>
            <a:r>
              <a:rPr lang="en-US" sz="1400" b="1" dirty="0" smtClean="0">
                <a:ea typeface="Calibri"/>
                <a:cs typeface="B Nazanin" panose="00000400000000000000" pitchFamily="2" charset="-78"/>
              </a:rPr>
              <a:t> </a:t>
            </a:r>
            <a:r>
              <a:rPr lang="en-US" sz="1400" b="1" dirty="0">
                <a:ea typeface="Calibri"/>
                <a:cs typeface="B Nazanin" panose="00000400000000000000" pitchFamily="2" charset="-78"/>
              </a:rPr>
              <a:t>medicine. 2006;3(3):337</a:t>
            </a:r>
            <a:r>
              <a:rPr lang="en-US" sz="1400" b="1" dirty="0" smtClean="0">
                <a:ea typeface="Calibri"/>
                <a:cs typeface="B Nazanin" panose="00000400000000000000" pitchFamily="2" charset="-78"/>
              </a:rPr>
              <a:t>.</a:t>
            </a:r>
          </a:p>
          <a:p>
            <a:r>
              <a:rPr lang="en-US" sz="1400" b="1" dirty="0" smtClean="0">
                <a:ea typeface="Calibri"/>
                <a:cs typeface="B Nazanin" panose="00000400000000000000" pitchFamily="2" charset="-78"/>
              </a:rPr>
              <a:t>7)International </a:t>
            </a:r>
            <a:r>
              <a:rPr lang="en-US" sz="1400" b="1" dirty="0">
                <a:ea typeface="Calibri"/>
                <a:cs typeface="B Nazanin" panose="00000400000000000000" pitchFamily="2" charset="-78"/>
              </a:rPr>
              <a:t>journal of cardiology. 2008;129(1):</a:t>
            </a:r>
            <a:r>
              <a:rPr lang="en-US" sz="1400" b="1" dirty="0" smtClean="0">
                <a:ea typeface="Calibri"/>
                <a:cs typeface="B Nazanin" panose="00000400000000000000" pitchFamily="2" charset="-78"/>
              </a:rPr>
              <a:t>125-32</a:t>
            </a:r>
          </a:p>
          <a:p>
            <a:pPr algn="just">
              <a:lnSpc>
                <a:spcPct val="115000"/>
              </a:lnSpc>
              <a:spcAft>
                <a:spcPts val="0"/>
              </a:spcAft>
            </a:pPr>
            <a:r>
              <a:rPr lang="en-US" sz="1400" b="1" dirty="0" smtClean="0">
                <a:cs typeface="B Nazanin" panose="00000400000000000000" pitchFamily="2" charset="-78"/>
              </a:rPr>
              <a:t>8)</a:t>
            </a:r>
            <a:r>
              <a:rPr lang="en-US" sz="1400" b="1" dirty="0" smtClean="0">
                <a:ea typeface="Calibri"/>
                <a:cs typeface="B Nazanin" panose="00000400000000000000" pitchFamily="2" charset="-78"/>
              </a:rPr>
              <a:t> </a:t>
            </a:r>
            <a:r>
              <a:rPr lang="en-US" sz="1400" b="1" dirty="0">
                <a:ea typeface="Calibri"/>
                <a:cs typeface="B Nazanin" panose="00000400000000000000" pitchFamily="2" charset="-78"/>
              </a:rPr>
              <a:t>142nd APHA Annual Meeting and Exposition (November 15-November 19, 2014); 2014: APHA.</a:t>
            </a:r>
          </a:p>
          <a:p>
            <a:r>
              <a:rPr lang="en-US" sz="1400" b="1" dirty="0" smtClean="0">
                <a:cs typeface="B Nazanin" panose="00000400000000000000" pitchFamily="2" charset="-78"/>
              </a:rPr>
              <a:t>9)</a:t>
            </a:r>
            <a:r>
              <a:rPr lang="en-US" sz="1400" b="1" dirty="0" smtClean="0">
                <a:ea typeface="Calibri"/>
                <a:cs typeface="B Nazanin" panose="00000400000000000000" pitchFamily="2" charset="-78"/>
              </a:rPr>
              <a:t> </a:t>
            </a:r>
            <a:r>
              <a:rPr lang="en-US" sz="1400" b="1" dirty="0">
                <a:ea typeface="Calibri"/>
                <a:cs typeface="B Nazanin" panose="00000400000000000000" pitchFamily="2" charset="-78"/>
              </a:rPr>
              <a:t>Journal of Clinical </a:t>
            </a:r>
            <a:r>
              <a:rPr lang="en-US" sz="1400" b="1" dirty="0" err="1">
                <a:ea typeface="Calibri"/>
                <a:cs typeface="B Nazanin" panose="00000400000000000000" pitchFamily="2" charset="-78"/>
              </a:rPr>
              <a:t>Lipidology</a:t>
            </a:r>
            <a:r>
              <a:rPr lang="en-US" sz="1400" b="1" dirty="0">
                <a:ea typeface="Calibri"/>
                <a:cs typeface="B Nazanin" panose="00000400000000000000" pitchFamily="2" charset="-78"/>
              </a:rPr>
              <a:t>. </a:t>
            </a:r>
            <a:r>
              <a:rPr lang="en-US" sz="1400" b="1" dirty="0" smtClean="0">
                <a:ea typeface="Calibri"/>
                <a:cs typeface="B Nazanin" panose="00000400000000000000" pitchFamily="2" charset="-78"/>
              </a:rPr>
              <a:t>2015</a:t>
            </a:r>
          </a:p>
          <a:p>
            <a:pPr algn="just">
              <a:lnSpc>
                <a:spcPct val="115000"/>
              </a:lnSpc>
              <a:spcAft>
                <a:spcPts val="0"/>
              </a:spcAft>
            </a:pPr>
            <a:r>
              <a:rPr lang="en-US" sz="1400" b="1" dirty="0" smtClean="0">
                <a:cs typeface="B Nazanin" panose="00000400000000000000" pitchFamily="2" charset="-78"/>
              </a:rPr>
              <a:t>10)</a:t>
            </a:r>
            <a:r>
              <a:rPr lang="en-US" sz="1400" b="1" dirty="0" smtClean="0">
                <a:ea typeface="Calibri"/>
                <a:cs typeface="B Nazanin" panose="00000400000000000000" pitchFamily="2" charset="-78"/>
              </a:rPr>
              <a:t> </a:t>
            </a:r>
            <a:r>
              <a:rPr lang="en-US" sz="1400" b="1" dirty="0">
                <a:ea typeface="Calibri"/>
                <a:cs typeface="B Nazanin" panose="00000400000000000000" pitchFamily="2" charset="-78"/>
              </a:rPr>
              <a:t>European journal of preventive cardiology. 2014:2047487314543890</a:t>
            </a:r>
            <a:r>
              <a:rPr lang="en-US" sz="1400" b="1" dirty="0" smtClean="0">
                <a:ea typeface="Calibri"/>
                <a:cs typeface="B Nazanin" panose="00000400000000000000" pitchFamily="2" charset="-78"/>
              </a:rPr>
              <a:t>.</a:t>
            </a:r>
            <a:endParaRPr lang="en-US" sz="1400" b="1" dirty="0">
              <a:ea typeface="Calibri"/>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773650D1-4DB9-4097-8FB4-C6846A79A276}" type="slidenum">
              <a:rPr lang="en-US" smtClean="0"/>
              <a:t>34</a:t>
            </a:fld>
            <a:endParaRPr lang="en-US"/>
          </a:p>
        </p:txBody>
      </p:sp>
    </p:spTree>
    <p:extLst>
      <p:ext uri="{BB962C8B-B14F-4D97-AF65-F5344CB8AC3E}">
        <p14:creationId xmlns:p14="http://schemas.microsoft.com/office/powerpoint/2010/main" val="1665304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620000" cy="5791200"/>
          </a:xfrm>
        </p:spPr>
        <p:txBody>
          <a:bodyPr>
            <a:normAutofit/>
          </a:bodyPr>
          <a:lstStyle/>
          <a:p>
            <a:pPr algn="just" rtl="1">
              <a:lnSpc>
                <a:spcPct val="150000"/>
              </a:lnSpc>
              <a:spcAft>
                <a:spcPts val="1000"/>
              </a:spcAft>
              <a:buClr>
                <a:schemeClr val="tx1"/>
              </a:buClr>
              <a:buFont typeface="Wingdings" panose="05000000000000000000" pitchFamily="2" charset="2"/>
              <a:buChar char="ü"/>
            </a:pPr>
            <a:r>
              <a:rPr lang="fa-IR" sz="1800" b="1" dirty="0">
                <a:ea typeface="Calibri"/>
                <a:cs typeface="B Nazanin" panose="00000400000000000000" pitchFamily="2" charset="-78"/>
              </a:rPr>
              <a:t>اگرچه افزایش </a:t>
            </a:r>
            <a:r>
              <a:rPr lang="en-US" sz="1800" b="1" dirty="0" err="1" smtClean="0">
                <a:ea typeface="Calibri"/>
                <a:cs typeface="B Nazanin" panose="00000400000000000000" pitchFamily="2" charset="-78"/>
              </a:rPr>
              <a:t>TGs,TGs</a:t>
            </a:r>
            <a:r>
              <a:rPr lang="en-US" sz="1800" b="1" dirty="0" smtClean="0">
                <a:ea typeface="Calibri"/>
                <a:cs typeface="B Nazanin" panose="00000400000000000000" pitchFamily="2" charset="-78"/>
              </a:rPr>
              <a:t>/HDL-C</a:t>
            </a:r>
            <a:r>
              <a:rPr lang="en-US" sz="1800" b="1" dirty="0">
                <a:ea typeface="Calibri"/>
                <a:cs typeface="B Nazanin" panose="00000400000000000000" pitchFamily="2" charset="-78"/>
              </a:rPr>
              <a:t>,</a:t>
            </a:r>
            <a:r>
              <a:rPr lang="en-US" sz="1800" b="1" dirty="0">
                <a:latin typeface="B Nazanin"/>
                <a:ea typeface="Calibri"/>
                <a:cs typeface="B Nazanin" panose="00000400000000000000" pitchFamily="2" charset="-78"/>
              </a:rPr>
              <a:t> </a:t>
            </a:r>
            <a:r>
              <a:rPr lang="fa-IR" sz="1800" b="1" dirty="0">
                <a:latin typeface="B Nazanin"/>
                <a:ea typeface="Calibri"/>
                <a:cs typeface="B Nazanin" panose="00000400000000000000" pitchFamily="2" charset="-78"/>
              </a:rPr>
              <a:t>با افزایش بروز بیماریهای قلبی عروقی همراه بوده است ،اما در کل جمعیت با ریسک پائین تری از مرگ همراهی داشته است.این یافته برخلاف نتایج متاآنالیزی است که ارتباط مستقیم بین مرگ و هیپر تری گلیسریدمی را نشان داده </a:t>
            </a:r>
            <a:r>
              <a:rPr lang="fa-IR" sz="1800" b="1" dirty="0" smtClean="0">
                <a:latin typeface="B Nazanin"/>
                <a:ea typeface="Calibri"/>
                <a:cs typeface="B Nazanin" panose="00000400000000000000" pitchFamily="2" charset="-78"/>
              </a:rPr>
              <a:t>است</a:t>
            </a:r>
            <a:r>
              <a:rPr lang="fa-IR" sz="1800" b="1" dirty="0">
                <a:latin typeface="B Nazanin"/>
                <a:ea typeface="Calibri"/>
                <a:cs typeface="B Nazanin" panose="00000400000000000000" pitchFamily="2" charset="-78"/>
              </a:rPr>
              <a:t> </a:t>
            </a:r>
            <a:r>
              <a:rPr lang="fa-IR" sz="1800" b="1" dirty="0" smtClean="0">
                <a:latin typeface="B Nazanin"/>
                <a:ea typeface="Calibri"/>
                <a:cs typeface="B Nazanin" panose="00000400000000000000" pitchFamily="2" charset="-78"/>
              </a:rPr>
              <a:t>(11)</a:t>
            </a:r>
          </a:p>
          <a:p>
            <a:pPr algn="just" rtl="1">
              <a:lnSpc>
                <a:spcPct val="150000"/>
              </a:lnSpc>
              <a:spcAft>
                <a:spcPts val="1000"/>
              </a:spcAft>
              <a:buClrTx/>
              <a:buFont typeface="Wingdings" panose="05000000000000000000" pitchFamily="2" charset="2"/>
              <a:buChar char="ü"/>
            </a:pPr>
            <a:r>
              <a:rPr lang="fa-IR" sz="1800" b="1" dirty="0" smtClean="0">
                <a:ea typeface="Calibri"/>
                <a:cs typeface="B Nazanin" panose="00000400000000000000" pitchFamily="2" charset="-78"/>
              </a:rPr>
              <a:t>سطوح </a:t>
            </a:r>
            <a:r>
              <a:rPr lang="fa-IR" sz="1800" b="1" dirty="0">
                <a:ea typeface="Calibri"/>
                <a:cs typeface="B Nazanin" panose="00000400000000000000" pitchFamily="2" charset="-78"/>
              </a:rPr>
              <a:t>پائین تری گلیسرید ممکن است نتیجه سوتغذیه و یا کاهش وزن اخیر مربوط به بیماری های مزمن در کشورهای در حال توسعه باشد که علت احتمالی مرگ است </a:t>
            </a:r>
            <a:r>
              <a:rPr lang="fa-IR" sz="1800" b="1" dirty="0" smtClean="0">
                <a:ea typeface="Calibri"/>
                <a:cs typeface="B Nazanin" panose="00000400000000000000" pitchFamily="2" charset="-78"/>
              </a:rPr>
              <a:t>.(12)</a:t>
            </a:r>
          </a:p>
          <a:p>
            <a:pPr algn="just" rtl="1">
              <a:lnSpc>
                <a:spcPct val="150000"/>
              </a:lnSpc>
              <a:spcAft>
                <a:spcPts val="1000"/>
              </a:spcAft>
              <a:buClrTx/>
              <a:buFont typeface="Wingdings" panose="05000000000000000000" pitchFamily="2" charset="2"/>
              <a:buChar char="ü"/>
            </a:pPr>
            <a:r>
              <a:rPr lang="fa-IR" sz="1800" b="1" dirty="0" smtClean="0">
                <a:ea typeface="Calibri"/>
                <a:cs typeface="B Nazanin" panose="00000400000000000000" pitchFamily="2" charset="-78"/>
              </a:rPr>
              <a:t>ارتباط </a:t>
            </a:r>
            <a:r>
              <a:rPr lang="fa-IR" sz="1800" b="1" dirty="0">
                <a:ea typeface="Calibri"/>
                <a:cs typeface="B Nazanin" panose="00000400000000000000" pitchFamily="2" charset="-78"/>
              </a:rPr>
              <a:t>معکوس بین </a:t>
            </a:r>
            <a:r>
              <a:rPr lang="en-US" sz="1800" b="1" dirty="0">
                <a:ea typeface="Calibri"/>
                <a:cs typeface="B Nazanin" panose="00000400000000000000" pitchFamily="2" charset="-78"/>
              </a:rPr>
              <a:t>TG </a:t>
            </a:r>
            <a:r>
              <a:rPr lang="fa-IR" sz="1800" b="1" dirty="0">
                <a:ea typeface="Calibri"/>
                <a:cs typeface="B Nazanin" panose="00000400000000000000" pitchFamily="2" charset="-78"/>
              </a:rPr>
              <a:t> و مرگ ناشی از همه علل  قبلا در جمعیت بالغین تهرانی گزارش شده </a:t>
            </a:r>
            <a:r>
              <a:rPr lang="fa-IR" sz="1800" b="1" dirty="0" smtClean="0">
                <a:ea typeface="Calibri"/>
                <a:cs typeface="B Nazanin" panose="00000400000000000000" pitchFamily="2" charset="-78"/>
              </a:rPr>
              <a:t>بود.(13)</a:t>
            </a:r>
          </a:p>
          <a:p>
            <a:pPr algn="just" rtl="1">
              <a:lnSpc>
                <a:spcPct val="150000"/>
              </a:lnSpc>
              <a:spcAft>
                <a:spcPts val="1000"/>
              </a:spcAft>
              <a:buClrTx/>
              <a:buFont typeface="Wingdings" panose="05000000000000000000" pitchFamily="2" charset="2"/>
              <a:buChar char="ü"/>
            </a:pPr>
            <a:r>
              <a:rPr lang="fa-IR" sz="1800" b="1" dirty="0" smtClean="0">
                <a:ea typeface="Calibri"/>
                <a:cs typeface="B Nazanin" panose="00000400000000000000" pitchFamily="2" charset="-78"/>
              </a:rPr>
              <a:t>لیندمن و همکارانش در </a:t>
            </a:r>
            <a:r>
              <a:rPr lang="fa-IR" sz="1800" b="1" dirty="0">
                <a:ea typeface="Calibri"/>
                <a:cs typeface="B Nazanin" panose="00000400000000000000" pitchFamily="2" charset="-78"/>
              </a:rPr>
              <a:t>مطالعه ای در نروژ نشان داده شده است که با تری گلیسرید </a:t>
            </a:r>
            <a:r>
              <a:rPr lang="fa-IR" sz="1800" b="1" dirty="0" smtClean="0">
                <a:ea typeface="Calibri"/>
                <a:cs typeface="B Nazanin" panose="00000400000000000000" pitchFamily="2" charset="-78"/>
              </a:rPr>
              <a:t>1/93 </a:t>
            </a:r>
            <a:r>
              <a:rPr lang="fa-IR" sz="1800" b="1" dirty="0">
                <a:ea typeface="Calibri"/>
                <a:cs typeface="B Nazanin" panose="00000400000000000000" pitchFamily="2" charset="-78"/>
              </a:rPr>
              <a:t>تا </a:t>
            </a:r>
            <a:r>
              <a:rPr lang="fa-IR" sz="1800" b="1" dirty="0" smtClean="0">
                <a:ea typeface="Calibri"/>
                <a:cs typeface="B Nazanin" panose="00000400000000000000" pitchFamily="2" charset="-78"/>
              </a:rPr>
              <a:t>1/10 </a:t>
            </a:r>
            <a:r>
              <a:rPr lang="fa-IR" sz="1800" b="1" dirty="0">
                <a:ea typeface="Calibri"/>
                <a:cs typeface="B Nazanin" panose="00000400000000000000" pitchFamily="2" charset="-78"/>
              </a:rPr>
              <a:t>میلی مول در لیتر در مقایسه با مقادیر کمتر از این میان مردان ریسک مرگ ناشی از همه علل کم </a:t>
            </a:r>
            <a:r>
              <a:rPr lang="fa-IR" sz="1800" b="1" dirty="0" smtClean="0">
                <a:ea typeface="Calibri"/>
                <a:cs typeface="B Nazanin" panose="00000400000000000000" pitchFamily="2" charset="-78"/>
              </a:rPr>
              <a:t>میشود.(14)</a:t>
            </a:r>
          </a:p>
          <a:p>
            <a:pPr marL="114300" indent="0" algn="just" rtl="1">
              <a:lnSpc>
                <a:spcPct val="150000"/>
              </a:lnSpc>
              <a:spcAft>
                <a:spcPts val="1000"/>
              </a:spcAft>
              <a:buNone/>
            </a:pPr>
            <a:endParaRPr lang="en-US" sz="1600" dirty="0">
              <a:ea typeface="Calibri"/>
              <a:cs typeface="Arial"/>
            </a:endParaRPr>
          </a:p>
          <a:p>
            <a:pPr algn="just"/>
            <a:endParaRPr lang="en-US" dirty="0"/>
          </a:p>
        </p:txBody>
      </p:sp>
      <p:sp>
        <p:nvSpPr>
          <p:cNvPr id="2" name="TextBox 1"/>
          <p:cNvSpPr txBox="1"/>
          <p:nvPr/>
        </p:nvSpPr>
        <p:spPr>
          <a:xfrm>
            <a:off x="533400" y="5191035"/>
            <a:ext cx="4486806" cy="954107"/>
          </a:xfrm>
          <a:prstGeom prst="rect">
            <a:avLst/>
          </a:prstGeom>
          <a:noFill/>
        </p:spPr>
        <p:txBody>
          <a:bodyPr wrap="none" rtlCol="0">
            <a:spAutoFit/>
          </a:bodyPr>
          <a:lstStyle/>
          <a:p>
            <a:r>
              <a:rPr lang="en-US" sz="1400" b="1" dirty="0" smtClean="0">
                <a:ea typeface="Calibri"/>
                <a:cs typeface="B Nazanin" panose="00000400000000000000" pitchFamily="2" charset="-78"/>
              </a:rPr>
              <a:t>11)Lipids </a:t>
            </a:r>
            <a:r>
              <a:rPr lang="en-US" sz="1400" b="1" dirty="0">
                <a:ea typeface="Calibri"/>
                <a:cs typeface="B Nazanin" panose="00000400000000000000" pitchFamily="2" charset="-78"/>
              </a:rPr>
              <a:t>Health Dis. 2013;12:159</a:t>
            </a:r>
            <a:r>
              <a:rPr lang="en-US" sz="1400" b="1" dirty="0" smtClean="0">
                <a:ea typeface="Calibri"/>
                <a:cs typeface="B Nazanin" panose="00000400000000000000" pitchFamily="2" charset="-78"/>
              </a:rPr>
              <a:t>.</a:t>
            </a:r>
            <a:endParaRPr lang="fa-IR" sz="1400" b="1" dirty="0" smtClean="0">
              <a:ea typeface="Calibri"/>
              <a:cs typeface="B Nazanin" panose="00000400000000000000" pitchFamily="2" charset="-78"/>
            </a:endParaRPr>
          </a:p>
          <a:p>
            <a:r>
              <a:rPr lang="en-US" sz="1400" b="1" dirty="0" smtClean="0">
                <a:ea typeface="Calibri"/>
                <a:cs typeface="B Nazanin" panose="00000400000000000000" pitchFamily="2" charset="-78"/>
              </a:rPr>
              <a:t>12)The </a:t>
            </a:r>
            <a:r>
              <a:rPr lang="en-US" sz="1400" b="1" dirty="0">
                <a:ea typeface="Calibri"/>
                <a:cs typeface="B Nazanin" panose="00000400000000000000" pitchFamily="2" charset="-78"/>
              </a:rPr>
              <a:t>Lancet. 2006;367(9524):</a:t>
            </a:r>
            <a:r>
              <a:rPr lang="en-US" sz="1400" b="1" dirty="0" smtClean="0">
                <a:ea typeface="Calibri"/>
                <a:cs typeface="B Nazanin" panose="00000400000000000000" pitchFamily="2" charset="-78"/>
              </a:rPr>
              <a:t>1747-57</a:t>
            </a:r>
            <a:endParaRPr lang="fa-IR" sz="1400" b="1" dirty="0" smtClean="0">
              <a:ea typeface="Calibri"/>
              <a:cs typeface="B Nazanin" panose="00000400000000000000" pitchFamily="2" charset="-78"/>
            </a:endParaRPr>
          </a:p>
          <a:p>
            <a:r>
              <a:rPr lang="en-US" sz="1400" b="1" dirty="0" smtClean="0">
                <a:ea typeface="Calibri"/>
                <a:cs typeface="B Nazanin" panose="00000400000000000000" pitchFamily="2" charset="-78"/>
              </a:rPr>
              <a:t>13) </a:t>
            </a:r>
            <a:r>
              <a:rPr lang="en-US" sz="1400" b="1" dirty="0">
                <a:ea typeface="Calibri"/>
                <a:cs typeface="B Nazanin" panose="00000400000000000000" pitchFamily="2" charset="-78"/>
              </a:rPr>
              <a:t>International journal of cardiology. 2013;165(2):</a:t>
            </a:r>
            <a:r>
              <a:rPr lang="en-US" sz="1400" b="1" dirty="0" smtClean="0">
                <a:ea typeface="Calibri"/>
                <a:cs typeface="B Nazanin" panose="00000400000000000000" pitchFamily="2" charset="-78"/>
              </a:rPr>
              <a:t>260-5</a:t>
            </a:r>
            <a:endParaRPr lang="fa-IR" sz="1400" b="1" dirty="0" smtClean="0">
              <a:ea typeface="Calibri"/>
              <a:cs typeface="B Nazanin" panose="00000400000000000000" pitchFamily="2" charset="-78"/>
            </a:endParaRPr>
          </a:p>
          <a:p>
            <a:r>
              <a:rPr lang="en-US" sz="1400" b="1" dirty="0" smtClean="0">
                <a:ea typeface="Calibri"/>
                <a:cs typeface="B Nazanin" panose="00000400000000000000" pitchFamily="2" charset="-78"/>
              </a:rPr>
              <a:t>14)European </a:t>
            </a:r>
            <a:r>
              <a:rPr lang="en-US" sz="1400" b="1" dirty="0">
                <a:ea typeface="Calibri"/>
                <a:cs typeface="B Nazanin" panose="00000400000000000000" pitchFamily="2" charset="-78"/>
              </a:rPr>
              <a:t>journal of epidemiology. 2010;25(11):789-98</a:t>
            </a:r>
            <a:endParaRPr lang="en-US" sz="1400" b="1"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773650D1-4DB9-4097-8FB4-C6846A79A276}" type="slidenum">
              <a:rPr lang="en-US" smtClean="0"/>
              <a:t>35</a:t>
            </a:fld>
            <a:endParaRPr lang="en-US"/>
          </a:p>
        </p:txBody>
      </p:sp>
    </p:spTree>
    <p:extLst>
      <p:ext uri="{BB962C8B-B14F-4D97-AF65-F5344CB8AC3E}">
        <p14:creationId xmlns:p14="http://schemas.microsoft.com/office/powerpoint/2010/main" val="53285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620000" cy="4800600"/>
          </a:xfrm>
        </p:spPr>
        <p:txBody>
          <a:bodyPr>
            <a:noAutofit/>
          </a:bodyPr>
          <a:lstStyle/>
          <a:p>
            <a:pPr lvl="0" algn="just" rtl="1">
              <a:lnSpc>
                <a:spcPct val="150000"/>
              </a:lnSpc>
              <a:spcAft>
                <a:spcPts val="1000"/>
              </a:spcAft>
              <a:buClrTx/>
              <a:buFont typeface="Wingdings" panose="05000000000000000000" pitchFamily="2" charset="2"/>
              <a:buChar char="ü"/>
            </a:pPr>
            <a:r>
              <a:rPr lang="fa-IR" sz="2000" b="1" dirty="0">
                <a:solidFill>
                  <a:prstClr val="black"/>
                </a:solidFill>
                <a:ea typeface="Calibri"/>
                <a:cs typeface="B Nazanin" panose="00000400000000000000" pitchFamily="2" charset="-78"/>
              </a:rPr>
              <a:t>همانندتوصیه سازمان بهداشت جهانی  که در ارزیابی ریسک بیماریهای قلبی عروقی در کشور های با منابع متوسط تا پائین (</a:t>
            </a:r>
            <a:r>
              <a:rPr lang="fa-IR" sz="2000" b="1" dirty="0" smtClean="0">
                <a:solidFill>
                  <a:prstClr val="black"/>
                </a:solidFill>
                <a:ea typeface="Calibri"/>
                <a:cs typeface="B Nazanin" panose="00000400000000000000" pitchFamily="2" charset="-78"/>
              </a:rPr>
              <a:t>15)، </a:t>
            </a:r>
            <a:r>
              <a:rPr lang="fa-IR" sz="2000" b="1" dirty="0">
                <a:solidFill>
                  <a:prstClr val="black"/>
                </a:solidFill>
                <a:ea typeface="Calibri"/>
                <a:cs typeface="B Nazanin" panose="00000400000000000000" pitchFamily="2" charset="-78"/>
              </a:rPr>
              <a:t>در مطالعه ما نیز  نقش برجسته کلسترول تام  در میان سایر لیپوپروتئین ها درافزایش ریسک مرگ و میر قلبی عروقی  نشان داده شد به نحوی که با افزایش </a:t>
            </a:r>
            <a:r>
              <a:rPr lang="en-US" sz="2000" b="1" dirty="0">
                <a:solidFill>
                  <a:prstClr val="black"/>
                </a:solidFill>
                <a:ea typeface="Calibri"/>
                <a:cs typeface="B Nazanin" panose="00000400000000000000" pitchFamily="2" charset="-78"/>
              </a:rPr>
              <a:t>TC </a:t>
            </a:r>
            <a:r>
              <a:rPr lang="fa-IR" sz="2000" b="1" dirty="0">
                <a:solidFill>
                  <a:prstClr val="black"/>
                </a:solidFill>
                <a:ea typeface="Calibri"/>
                <a:cs typeface="B Nazanin" panose="00000400000000000000" pitchFamily="2" charset="-78"/>
              </a:rPr>
              <a:t> به بالاتر از </a:t>
            </a:r>
            <a:r>
              <a:rPr lang="fa-IR" sz="2000" b="1" dirty="0" smtClean="0">
                <a:solidFill>
                  <a:prstClr val="black"/>
                </a:solidFill>
                <a:ea typeface="Calibri"/>
                <a:cs typeface="B Nazanin" panose="00000400000000000000" pitchFamily="2" charset="-78"/>
              </a:rPr>
              <a:t>6/14 </a:t>
            </a:r>
            <a:r>
              <a:rPr lang="fa-IR" sz="2000" b="1" dirty="0">
                <a:solidFill>
                  <a:prstClr val="black"/>
                </a:solidFill>
                <a:ea typeface="Calibri"/>
                <a:cs typeface="B Nazanin" panose="00000400000000000000" pitchFamily="2" charset="-78"/>
              </a:rPr>
              <a:t>میلی مول در لیتر ریسک مرگ قلبی عروقی 44% افزایش میابد.</a:t>
            </a:r>
            <a:endParaRPr lang="en-US" sz="2000" b="1" dirty="0">
              <a:solidFill>
                <a:prstClr val="black"/>
              </a:solidFill>
              <a:ea typeface="Calibri"/>
              <a:cs typeface="B Nazanin" panose="00000400000000000000" pitchFamily="2" charset="-78"/>
            </a:endParaRPr>
          </a:p>
          <a:p>
            <a:pPr lvl="0" algn="just" rtl="1">
              <a:lnSpc>
                <a:spcPct val="150000"/>
              </a:lnSpc>
              <a:spcAft>
                <a:spcPts val="1000"/>
              </a:spcAft>
              <a:buClrTx/>
              <a:buFont typeface="Wingdings" panose="05000000000000000000" pitchFamily="2" charset="2"/>
              <a:buChar char="ü"/>
            </a:pPr>
            <a:r>
              <a:rPr lang="fa-IR" sz="2000" b="1" dirty="0">
                <a:solidFill>
                  <a:prstClr val="black"/>
                </a:solidFill>
                <a:ea typeface="Calibri"/>
                <a:cs typeface="B Nazanin" panose="00000400000000000000" pitchFamily="2" charset="-78"/>
              </a:rPr>
              <a:t>در مطالعات قبلی در همین جمعیت طی 10 سال پیگیری نشان داده شده که روند </a:t>
            </a:r>
            <a:r>
              <a:rPr lang="en-US" sz="2000" b="1" dirty="0" smtClean="0">
                <a:solidFill>
                  <a:prstClr val="black"/>
                </a:solidFill>
                <a:ea typeface="Calibri"/>
                <a:cs typeface="B Nazanin" panose="00000400000000000000" pitchFamily="2" charset="-78"/>
              </a:rPr>
              <a:t>Non-HDL-C,TC/HDL-C </a:t>
            </a:r>
            <a:r>
              <a:rPr lang="fa-IR" sz="2000" b="1" dirty="0" smtClean="0">
                <a:solidFill>
                  <a:prstClr val="black"/>
                </a:solidFill>
                <a:ea typeface="Calibri"/>
                <a:cs typeface="B Nazanin" panose="00000400000000000000" pitchFamily="2" charset="-78"/>
              </a:rPr>
              <a:t> </a:t>
            </a:r>
            <a:r>
              <a:rPr lang="fa-IR" sz="2000" b="1" dirty="0">
                <a:solidFill>
                  <a:prstClr val="black"/>
                </a:solidFill>
                <a:ea typeface="Calibri"/>
                <a:cs typeface="B Nazanin" panose="00000400000000000000" pitchFamily="2" charset="-78"/>
              </a:rPr>
              <a:t>به سمت کاهش و </a:t>
            </a:r>
            <a:r>
              <a:rPr lang="en-US" sz="2000" b="1" dirty="0">
                <a:solidFill>
                  <a:prstClr val="black"/>
                </a:solidFill>
                <a:ea typeface="Calibri"/>
                <a:cs typeface="B Nazanin" panose="00000400000000000000" pitchFamily="2" charset="-78"/>
              </a:rPr>
              <a:t> HDL-C </a:t>
            </a:r>
            <a:r>
              <a:rPr lang="fa-IR" sz="2000" b="1" dirty="0">
                <a:solidFill>
                  <a:prstClr val="black"/>
                </a:solidFill>
                <a:ea typeface="Calibri"/>
                <a:cs typeface="B Nazanin" panose="00000400000000000000" pitchFamily="2" charset="-78"/>
              </a:rPr>
              <a:t> به سمت افزایش بوده است </a:t>
            </a:r>
            <a:r>
              <a:rPr lang="fa-IR" sz="2000" b="1" dirty="0" smtClean="0">
                <a:solidFill>
                  <a:prstClr val="black"/>
                </a:solidFill>
                <a:ea typeface="Calibri"/>
                <a:cs typeface="B Nazanin" panose="00000400000000000000" pitchFamily="2" charset="-78"/>
              </a:rPr>
              <a:t>(16</a:t>
            </a:r>
            <a:r>
              <a:rPr lang="fa-IR" sz="2000" b="1" dirty="0">
                <a:solidFill>
                  <a:prstClr val="black"/>
                </a:solidFill>
                <a:ea typeface="Calibri"/>
                <a:cs typeface="B Nazanin" panose="00000400000000000000" pitchFamily="2" charset="-78"/>
              </a:rPr>
              <a:t>) ، پس رابطه این  لیپو پروتئین ها  که در ابتدای مطالعه اندازه گرفته شده اند با مرگ و میر میتواند متاثر از این روند باشد.</a:t>
            </a:r>
            <a:endParaRPr lang="en-US" sz="2000" b="1" dirty="0">
              <a:solidFill>
                <a:prstClr val="black"/>
              </a:solidFill>
              <a:ea typeface="Calibri"/>
              <a:cs typeface="B Nazanin" panose="00000400000000000000" pitchFamily="2" charset="-78"/>
            </a:endParaRPr>
          </a:p>
          <a:p>
            <a:pPr algn="just" rtl="1"/>
            <a:endParaRPr lang="en-US" b="1" dirty="0"/>
          </a:p>
        </p:txBody>
      </p:sp>
      <p:sp>
        <p:nvSpPr>
          <p:cNvPr id="4" name="TextBox 3"/>
          <p:cNvSpPr txBox="1"/>
          <p:nvPr/>
        </p:nvSpPr>
        <p:spPr>
          <a:xfrm>
            <a:off x="701894" y="5638800"/>
            <a:ext cx="2863156" cy="587853"/>
          </a:xfrm>
          <a:prstGeom prst="rect">
            <a:avLst/>
          </a:prstGeom>
          <a:noFill/>
        </p:spPr>
        <p:txBody>
          <a:bodyPr wrap="none" rtlCol="0">
            <a:spAutoFit/>
          </a:bodyPr>
          <a:lstStyle/>
          <a:p>
            <a:pPr algn="just">
              <a:lnSpc>
                <a:spcPct val="115000"/>
              </a:lnSpc>
              <a:spcAft>
                <a:spcPts val="0"/>
              </a:spcAft>
            </a:pPr>
            <a:r>
              <a:rPr lang="en-US" sz="1400" b="1" dirty="0" smtClean="0">
                <a:ea typeface="Calibri"/>
                <a:cs typeface="B Nazanin" panose="00000400000000000000" pitchFamily="2" charset="-78"/>
              </a:rPr>
              <a:t>15)World </a:t>
            </a:r>
            <a:r>
              <a:rPr lang="en-US" sz="1400" b="1" dirty="0">
                <a:ea typeface="Calibri"/>
                <a:cs typeface="B Nazanin" panose="00000400000000000000" pitchFamily="2" charset="-78"/>
              </a:rPr>
              <a:t>Health Organization; </a:t>
            </a:r>
            <a:r>
              <a:rPr lang="en-US" sz="1400" b="1" dirty="0" smtClean="0">
                <a:ea typeface="Calibri"/>
                <a:cs typeface="B Nazanin" panose="00000400000000000000" pitchFamily="2" charset="-78"/>
              </a:rPr>
              <a:t>2002</a:t>
            </a:r>
            <a:endParaRPr lang="fa-IR" sz="1400" b="1" dirty="0" smtClean="0">
              <a:ea typeface="Calibri"/>
              <a:cs typeface="B Nazanin" panose="00000400000000000000" pitchFamily="2" charset="-78"/>
            </a:endParaRPr>
          </a:p>
          <a:p>
            <a:pPr algn="just">
              <a:lnSpc>
                <a:spcPct val="115000"/>
              </a:lnSpc>
              <a:spcAft>
                <a:spcPts val="0"/>
              </a:spcAft>
            </a:pPr>
            <a:r>
              <a:rPr lang="en-US" sz="1400" b="1" dirty="0" smtClean="0">
                <a:ea typeface="Calibri"/>
                <a:cs typeface="B Nazanin" panose="00000400000000000000" pitchFamily="2" charset="-78"/>
              </a:rPr>
              <a:t>16</a:t>
            </a:r>
            <a:r>
              <a:rPr lang="en-US" sz="1400" b="1" dirty="0">
                <a:ea typeface="Calibri"/>
                <a:cs typeface="B Nazanin" panose="00000400000000000000" pitchFamily="2" charset="-78"/>
              </a:rPr>
              <a:t>) Lipids Health Dis. 2014;23:13-20</a:t>
            </a:r>
          </a:p>
        </p:txBody>
      </p:sp>
      <p:sp>
        <p:nvSpPr>
          <p:cNvPr id="5" name="Slide Number Placeholder 4"/>
          <p:cNvSpPr>
            <a:spLocks noGrp="1"/>
          </p:cNvSpPr>
          <p:nvPr>
            <p:ph type="sldNum" sz="quarter" idx="12"/>
          </p:nvPr>
        </p:nvSpPr>
        <p:spPr/>
        <p:txBody>
          <a:bodyPr/>
          <a:lstStyle/>
          <a:p>
            <a:fld id="{773650D1-4DB9-4097-8FB4-C6846A79A276}" type="slidenum">
              <a:rPr lang="en-US" smtClean="0"/>
              <a:t>36</a:t>
            </a:fld>
            <a:endParaRPr lang="en-US"/>
          </a:p>
        </p:txBody>
      </p:sp>
    </p:spTree>
    <p:extLst>
      <p:ext uri="{BB962C8B-B14F-4D97-AF65-F5344CB8AC3E}">
        <p14:creationId xmlns:p14="http://schemas.microsoft.com/office/powerpoint/2010/main" val="4113215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879" y="609600"/>
            <a:ext cx="7859921" cy="5562600"/>
          </a:xfrm>
        </p:spPr>
        <p:txBody>
          <a:bodyPr>
            <a:noAutofit/>
          </a:bodyPr>
          <a:lstStyle/>
          <a:p>
            <a:pPr algn="just" rtl="1">
              <a:lnSpc>
                <a:spcPct val="150000"/>
              </a:lnSpc>
              <a:buClrTx/>
              <a:buFont typeface="Wingdings" panose="05000000000000000000" pitchFamily="2" charset="2"/>
              <a:buChar char="ü"/>
            </a:pPr>
            <a:r>
              <a:rPr lang="fa-IR" sz="1700" b="1" dirty="0" smtClean="0">
                <a:ea typeface="Calibri"/>
                <a:cs typeface="B Nazanin" panose="00000400000000000000" pitchFamily="2" charset="-78"/>
              </a:rPr>
              <a:t>اندازه </a:t>
            </a:r>
            <a:r>
              <a:rPr lang="fa-IR" sz="1700" b="1" dirty="0">
                <a:ea typeface="Calibri"/>
                <a:cs typeface="B Nazanin" panose="00000400000000000000" pitchFamily="2" charset="-78"/>
              </a:rPr>
              <a:t>گیری </a:t>
            </a:r>
            <a:r>
              <a:rPr lang="en-US" sz="1700" b="1" dirty="0" smtClean="0">
                <a:ea typeface="Calibri"/>
                <a:cs typeface="B Nazanin" panose="00000400000000000000" pitchFamily="2" charset="-78"/>
              </a:rPr>
              <a:t>TC ,TGs ,HDL-C </a:t>
            </a:r>
            <a:r>
              <a:rPr lang="fa-IR" sz="1700" b="1" dirty="0" smtClean="0">
                <a:ea typeface="Calibri"/>
                <a:cs typeface="B Nazanin" panose="00000400000000000000" pitchFamily="2" charset="-78"/>
              </a:rPr>
              <a:t> </a:t>
            </a:r>
            <a:r>
              <a:rPr lang="fa-IR" sz="1700" b="1" dirty="0">
                <a:ea typeface="Calibri"/>
                <a:cs typeface="B Nazanin" panose="00000400000000000000" pitchFamily="2" charset="-78"/>
              </a:rPr>
              <a:t>فقط یکبار و در ابتدای مطالعه انجام شده است و خطای ناشی از رگرسیون ترقیقی </a:t>
            </a:r>
            <a:r>
              <a:rPr lang="en-US" sz="1700" b="1" dirty="0" smtClean="0">
                <a:ea typeface="Calibri"/>
                <a:cs typeface="B Nazanin" panose="00000400000000000000" pitchFamily="2" charset="-78"/>
              </a:rPr>
              <a:t>TGs </a:t>
            </a:r>
            <a:r>
              <a:rPr lang="fa-IR" sz="1700" b="1" dirty="0" smtClean="0">
                <a:ea typeface="Calibri"/>
                <a:cs typeface="B Nazanin" panose="00000400000000000000" pitchFamily="2" charset="-78"/>
              </a:rPr>
              <a:t> </a:t>
            </a:r>
            <a:r>
              <a:rPr lang="fa-IR" sz="1700" b="1" dirty="0">
                <a:ea typeface="Calibri"/>
                <a:cs typeface="B Nazanin" panose="00000400000000000000" pitchFamily="2" charset="-78"/>
              </a:rPr>
              <a:t>و </a:t>
            </a:r>
            <a:r>
              <a:rPr lang="en-US" sz="1700" b="1" dirty="0">
                <a:ea typeface="Calibri"/>
                <a:cs typeface="B Nazanin" panose="00000400000000000000" pitchFamily="2" charset="-78"/>
              </a:rPr>
              <a:t> HDL-C </a:t>
            </a:r>
            <a:r>
              <a:rPr lang="fa-IR" sz="1700" b="1" dirty="0">
                <a:ea typeface="Calibri"/>
                <a:cs typeface="B Nazanin" panose="00000400000000000000" pitchFamily="2" charset="-78"/>
              </a:rPr>
              <a:t> نادیده گرفته شده است</a:t>
            </a:r>
            <a:r>
              <a:rPr lang="fa-IR" sz="1700" b="1" dirty="0" smtClean="0">
                <a:ea typeface="Calibri"/>
                <a:cs typeface="B Nazanin" panose="00000400000000000000" pitchFamily="2" charset="-78"/>
              </a:rPr>
              <a:t>. در </a:t>
            </a:r>
            <a:r>
              <a:rPr lang="fa-IR" sz="1700" b="1" dirty="0">
                <a:ea typeface="Calibri"/>
                <a:cs typeface="B Nazanin" panose="00000400000000000000" pitchFamily="2" charset="-78"/>
              </a:rPr>
              <a:t>مطالعه ای در </a:t>
            </a:r>
            <a:r>
              <a:rPr lang="en-US" sz="1700" b="1" dirty="0">
                <a:ea typeface="Calibri"/>
                <a:cs typeface="B Nazanin" panose="00000400000000000000" pitchFamily="2" charset="-78"/>
              </a:rPr>
              <a:t>TLGS </a:t>
            </a:r>
            <a:r>
              <a:rPr lang="fa-IR" sz="1700" b="1" dirty="0">
                <a:ea typeface="Calibri"/>
                <a:cs typeface="B Nazanin" panose="00000400000000000000" pitchFamily="2" charset="-78"/>
              </a:rPr>
              <a:t> نشان داده شده که با افزایش فاصله پیگیری اثر لیپیدها کمتر از واقعی </a:t>
            </a:r>
            <a:r>
              <a:rPr lang="en-US" sz="1700" b="1" dirty="0">
                <a:ea typeface="Calibri"/>
                <a:cs typeface="B Nazanin" panose="00000400000000000000" pitchFamily="2" charset="-78"/>
              </a:rPr>
              <a:t>(underestimate) </a:t>
            </a:r>
            <a:r>
              <a:rPr lang="fa-IR" sz="1700" b="1" dirty="0">
                <a:ea typeface="Calibri"/>
                <a:cs typeface="B Nazanin" panose="00000400000000000000" pitchFamily="2" charset="-78"/>
              </a:rPr>
              <a:t> تخمین زده </a:t>
            </a:r>
            <a:r>
              <a:rPr lang="fa-IR" sz="1700" b="1" dirty="0" smtClean="0">
                <a:ea typeface="Calibri"/>
                <a:cs typeface="B Nazanin" panose="00000400000000000000" pitchFamily="2" charset="-78"/>
              </a:rPr>
              <a:t>میشود.(17)</a:t>
            </a:r>
          </a:p>
          <a:p>
            <a:pPr algn="just" rtl="1">
              <a:lnSpc>
                <a:spcPct val="150000"/>
              </a:lnSpc>
              <a:spcAft>
                <a:spcPts val="1000"/>
              </a:spcAft>
              <a:buClrTx/>
              <a:buFont typeface="Wingdings" panose="05000000000000000000" pitchFamily="2" charset="2"/>
              <a:buChar char="ü"/>
            </a:pPr>
            <a:r>
              <a:rPr lang="fa-IR" sz="1700" b="1" dirty="0">
                <a:ea typeface="Calibri"/>
                <a:cs typeface="B Nazanin"/>
              </a:rPr>
              <a:t>همچنین به دلیل تنوع در سطح تری گلیسرید ناشتا ممکن است درصد زیادی از افرادی که غلظت بالای تریگلیسرید داشتند به صورت کاذب در گروه </a:t>
            </a:r>
            <a:r>
              <a:rPr lang="en-US" sz="1700" b="1" dirty="0" smtClean="0">
                <a:ea typeface="Calibri"/>
                <a:cs typeface="B Nazanin"/>
              </a:rPr>
              <a:t>TGs </a:t>
            </a:r>
            <a:r>
              <a:rPr lang="fa-IR" sz="1700" b="1" dirty="0" smtClean="0">
                <a:ea typeface="Calibri"/>
                <a:cs typeface="B Nazanin"/>
              </a:rPr>
              <a:t> </a:t>
            </a:r>
            <a:r>
              <a:rPr lang="fa-IR" sz="1700" b="1" dirty="0">
                <a:ea typeface="Calibri"/>
                <a:cs typeface="B Nazanin"/>
              </a:rPr>
              <a:t>پائین قرار بگیرند و خطر نسبی لیپوپروتئین ها کم شود</a:t>
            </a:r>
            <a:r>
              <a:rPr lang="fa-IR" sz="1700" b="1" dirty="0" smtClean="0">
                <a:ea typeface="Calibri"/>
                <a:cs typeface="B Nazanin"/>
              </a:rPr>
              <a:t>.</a:t>
            </a:r>
          </a:p>
          <a:p>
            <a:pPr algn="just" rtl="1">
              <a:lnSpc>
                <a:spcPct val="150000"/>
              </a:lnSpc>
              <a:buClrTx/>
              <a:buFont typeface="Wingdings" panose="05000000000000000000" pitchFamily="2" charset="2"/>
              <a:buChar char="ü"/>
            </a:pPr>
            <a:r>
              <a:rPr lang="fa-IR" sz="1700" b="1" dirty="0" smtClean="0">
                <a:ea typeface="Calibri"/>
                <a:cs typeface="B Nazanin"/>
              </a:rPr>
              <a:t>ما </a:t>
            </a:r>
            <a:r>
              <a:rPr lang="fa-IR" sz="1700" b="1" dirty="0">
                <a:ea typeface="Calibri"/>
                <a:cs typeface="B Nazanin"/>
              </a:rPr>
              <a:t>پارامترهای التهابی مثل </a:t>
            </a:r>
            <a:r>
              <a:rPr lang="en-US" sz="1700" b="1" dirty="0">
                <a:ea typeface="Calibri"/>
                <a:cs typeface="B Nazanin"/>
              </a:rPr>
              <a:t>CRP </a:t>
            </a:r>
            <a:r>
              <a:rPr lang="fa-IR" sz="1700" b="1" dirty="0" smtClean="0">
                <a:ea typeface="Calibri"/>
                <a:cs typeface="B Nazanin"/>
              </a:rPr>
              <a:t>،</a:t>
            </a:r>
            <a:r>
              <a:rPr lang="en-US" sz="1700" b="1" dirty="0" smtClean="0">
                <a:ea typeface="Calibri"/>
                <a:cs typeface="B Nazanin"/>
              </a:rPr>
              <a:t> </a:t>
            </a:r>
            <a:r>
              <a:rPr lang="fa-IR" sz="1700" b="1" dirty="0" smtClean="0">
                <a:ea typeface="Calibri"/>
                <a:cs typeface="B Nazanin"/>
              </a:rPr>
              <a:t>فیبرینوژن </a:t>
            </a:r>
            <a:r>
              <a:rPr lang="fa-IR" sz="1700" b="1" dirty="0">
                <a:ea typeface="Calibri"/>
                <a:cs typeface="B Nazanin"/>
              </a:rPr>
              <a:t>و آپو </a:t>
            </a:r>
            <a:r>
              <a:rPr lang="en-US" sz="1700" b="1" dirty="0">
                <a:ea typeface="Calibri"/>
                <a:cs typeface="B Nazanin"/>
              </a:rPr>
              <a:t>A-1 </a:t>
            </a:r>
            <a:r>
              <a:rPr lang="fa-IR" sz="1700" b="1" dirty="0">
                <a:ea typeface="Calibri"/>
                <a:cs typeface="B Nazanin"/>
              </a:rPr>
              <a:t> را لحاظ نکرده ایم</a:t>
            </a:r>
            <a:r>
              <a:rPr lang="fa-IR" sz="1700" b="1" dirty="0" smtClean="0">
                <a:ea typeface="Calibri"/>
                <a:cs typeface="B Nazanin"/>
              </a:rPr>
              <a:t>. در </a:t>
            </a:r>
            <a:r>
              <a:rPr lang="fa-IR" sz="1700" b="1" dirty="0">
                <a:ea typeface="Calibri"/>
                <a:cs typeface="B Nazanin"/>
              </a:rPr>
              <a:t>یک مطالعه مروری از مطالعات کوهورت در جمعیت 75-50 سال از میان بیست بیومارکر که به صورت بالقوه پیش گو کننده مرگ و میر بوده اند ،بیشترین نسبت مخاطره مربوط به </a:t>
            </a:r>
            <a:r>
              <a:rPr lang="en-US" sz="1700" b="1" dirty="0">
                <a:ea typeface="Calibri"/>
                <a:cs typeface="B Nazanin"/>
              </a:rPr>
              <a:t>CRP </a:t>
            </a:r>
            <a:r>
              <a:rPr lang="fa-IR" sz="1700" b="1" dirty="0">
                <a:ea typeface="Calibri"/>
                <a:cs typeface="B Nazanin"/>
              </a:rPr>
              <a:t> و</a:t>
            </a:r>
            <a:r>
              <a:rPr lang="en-US" sz="1700" b="1" dirty="0">
                <a:ea typeface="Calibri"/>
                <a:cs typeface="B Nazanin"/>
              </a:rPr>
              <a:t>N-terminal-pro BNP </a:t>
            </a:r>
            <a:r>
              <a:rPr lang="fa-IR" sz="1700" b="1" dirty="0">
                <a:ea typeface="Calibri"/>
                <a:cs typeface="B Nazanin"/>
              </a:rPr>
              <a:t> وگلبولهای سفید خون بوده </a:t>
            </a:r>
            <a:r>
              <a:rPr lang="fa-IR" sz="1700" b="1" dirty="0" smtClean="0">
                <a:ea typeface="Calibri"/>
                <a:cs typeface="B Nazanin"/>
              </a:rPr>
              <a:t>است.(18)</a:t>
            </a:r>
          </a:p>
          <a:p>
            <a:pPr algn="just" rtl="1">
              <a:lnSpc>
                <a:spcPct val="150000"/>
              </a:lnSpc>
              <a:buClrTx/>
              <a:buFont typeface="Wingdings" panose="05000000000000000000" pitchFamily="2" charset="2"/>
              <a:buChar char="ü"/>
            </a:pPr>
            <a:r>
              <a:rPr lang="fa-IR" sz="1700" b="1" dirty="0" smtClean="0">
                <a:ea typeface="Calibri"/>
                <a:cs typeface="B Nazanin"/>
              </a:rPr>
              <a:t>در </a:t>
            </a:r>
            <a:r>
              <a:rPr lang="fa-IR" sz="1700" b="1" dirty="0">
                <a:ea typeface="Calibri"/>
                <a:cs typeface="B Nazanin"/>
              </a:rPr>
              <a:t>مورد وضعیت تغذیه ای افراد که ممکن است روی اثر لیپید در ایجاد پیامد نهایی موثر </a:t>
            </a:r>
            <a:r>
              <a:rPr lang="fa-IR" sz="1700" b="1" dirty="0" smtClean="0">
                <a:ea typeface="Calibri"/>
                <a:cs typeface="B Nazanin"/>
              </a:rPr>
              <a:t>باشد، اطلاعاتی </a:t>
            </a:r>
            <a:r>
              <a:rPr lang="fa-IR" sz="1700" b="1" dirty="0">
                <a:ea typeface="Calibri"/>
                <a:cs typeface="B Nazanin"/>
              </a:rPr>
              <a:t>نداریم. </a:t>
            </a:r>
            <a:endParaRPr lang="fa-IR" sz="1700" b="1" dirty="0" smtClean="0">
              <a:ea typeface="Calibri"/>
              <a:cs typeface="B Nazanin"/>
            </a:endParaRPr>
          </a:p>
          <a:p>
            <a:pPr marL="114300" indent="0" algn="just" rtl="1">
              <a:lnSpc>
                <a:spcPct val="150000"/>
              </a:lnSpc>
              <a:buNone/>
            </a:pPr>
            <a:r>
              <a:rPr lang="fa-IR" sz="1700" b="1" dirty="0" smtClean="0">
                <a:ea typeface="Calibri"/>
                <a:cs typeface="B Nazanin"/>
              </a:rPr>
              <a:t>در </a:t>
            </a:r>
            <a:r>
              <a:rPr lang="fa-IR" sz="1700" b="1" dirty="0">
                <a:ea typeface="Calibri"/>
                <a:cs typeface="B Nazanin"/>
              </a:rPr>
              <a:t>نهایت مطالعه ما قدرت کافی برای ارزیابی اثرات لیپید با علل مختلف مرگ را </a:t>
            </a:r>
            <a:r>
              <a:rPr lang="fa-IR" sz="1700" b="1" dirty="0" smtClean="0">
                <a:ea typeface="Calibri"/>
                <a:cs typeface="B Nazanin"/>
              </a:rPr>
              <a:t>ندارد.</a:t>
            </a:r>
            <a:endParaRPr lang="en-US" sz="1700" b="1" dirty="0">
              <a:cs typeface="B Nazanin" panose="00000400000000000000" pitchFamily="2" charset="-78"/>
            </a:endParaRPr>
          </a:p>
        </p:txBody>
      </p:sp>
      <p:sp>
        <p:nvSpPr>
          <p:cNvPr id="4" name="Rectangle 3"/>
          <p:cNvSpPr/>
          <p:nvPr/>
        </p:nvSpPr>
        <p:spPr>
          <a:xfrm>
            <a:off x="2991950" y="228600"/>
            <a:ext cx="2573140" cy="430887"/>
          </a:xfrm>
          <a:prstGeom prst="rect">
            <a:avLst/>
          </a:prstGeom>
        </p:spPr>
        <p:txBody>
          <a:bodyPr wrap="none">
            <a:spAutoFit/>
          </a:bodyPr>
          <a:lstStyle/>
          <a:p>
            <a:pPr marL="114300" lvl="0" algn="ctr">
              <a:spcBef>
                <a:spcPct val="20000"/>
              </a:spcBef>
              <a:buClr>
                <a:srgbClr val="629DD1"/>
              </a:buClr>
            </a:pPr>
            <a:r>
              <a:rPr lang="fa-IR" sz="2200" dirty="0">
                <a:solidFill>
                  <a:prstClr val="black"/>
                </a:solidFill>
                <a:cs typeface="B Titr" panose="00000700000000000000" pitchFamily="2" charset="-78"/>
              </a:rPr>
              <a:t>محدودیت های مطالعه </a:t>
            </a:r>
            <a:endParaRPr lang="en-US" sz="2200" dirty="0">
              <a:solidFill>
                <a:prstClr val="black"/>
              </a:solidFill>
              <a:cs typeface="B Titr" panose="00000700000000000000" pitchFamily="2" charset="-78"/>
            </a:endParaRPr>
          </a:p>
        </p:txBody>
      </p:sp>
      <p:sp>
        <p:nvSpPr>
          <p:cNvPr id="2" name="TextBox 1"/>
          <p:cNvSpPr txBox="1"/>
          <p:nvPr/>
        </p:nvSpPr>
        <p:spPr>
          <a:xfrm>
            <a:off x="457200" y="6167735"/>
            <a:ext cx="7308271" cy="523220"/>
          </a:xfrm>
          <a:prstGeom prst="rect">
            <a:avLst/>
          </a:prstGeom>
          <a:noFill/>
        </p:spPr>
        <p:txBody>
          <a:bodyPr wrap="square" rtlCol="0">
            <a:spAutoFit/>
          </a:bodyPr>
          <a:lstStyle/>
          <a:p>
            <a:r>
              <a:rPr lang="en-US" sz="1400" b="1" dirty="0" smtClean="0">
                <a:ea typeface="Calibri"/>
                <a:cs typeface="B Nazanin" panose="00000400000000000000" pitchFamily="2" charset="-78"/>
              </a:rPr>
              <a:t>17) </a:t>
            </a:r>
            <a:r>
              <a:rPr lang="en-US" sz="1400" b="1" dirty="0">
                <a:ea typeface="Calibri"/>
                <a:cs typeface="B Nazanin" panose="00000400000000000000" pitchFamily="2" charset="-78"/>
              </a:rPr>
              <a:t>International journal of endocrinology and metabolism. 2015;13(4).</a:t>
            </a:r>
            <a:endParaRPr lang="fa-IR" sz="1400" b="1" dirty="0" smtClean="0">
              <a:ea typeface="Calibri"/>
              <a:cs typeface="B Nazanin" panose="00000400000000000000" pitchFamily="2" charset="-78"/>
            </a:endParaRPr>
          </a:p>
          <a:p>
            <a:r>
              <a:rPr lang="en-US" sz="1400" b="1" dirty="0" smtClean="0">
                <a:ea typeface="Calibri"/>
                <a:cs typeface="B Nazanin" panose="00000400000000000000" pitchFamily="2" charset="-78"/>
              </a:rPr>
              <a:t>18)</a:t>
            </a:r>
            <a:r>
              <a:rPr lang="en-US" sz="1400" b="1" dirty="0" err="1" smtClean="0">
                <a:ea typeface="Calibri"/>
                <a:cs typeface="B Nazanin" panose="00000400000000000000" pitchFamily="2" charset="-78"/>
              </a:rPr>
              <a:t>PloS</a:t>
            </a:r>
            <a:r>
              <a:rPr lang="en-US" sz="1400" b="1" dirty="0" smtClean="0">
                <a:ea typeface="Calibri"/>
                <a:cs typeface="B Nazanin" panose="00000400000000000000" pitchFamily="2" charset="-78"/>
              </a:rPr>
              <a:t> </a:t>
            </a:r>
            <a:r>
              <a:rPr lang="en-US" sz="1400" b="1" dirty="0">
                <a:ea typeface="Calibri"/>
                <a:cs typeface="B Nazanin" panose="00000400000000000000" pitchFamily="2" charset="-78"/>
              </a:rPr>
              <a:t>one. 2015;10(6):e0127550</a:t>
            </a:r>
            <a:endParaRPr lang="en-US" sz="1400" b="1" dirty="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773650D1-4DB9-4097-8FB4-C6846A79A276}" type="slidenum">
              <a:rPr lang="en-US" smtClean="0"/>
              <a:t>37</a:t>
            </a:fld>
            <a:endParaRPr lang="en-US"/>
          </a:p>
        </p:txBody>
      </p:sp>
    </p:spTree>
    <p:extLst>
      <p:ext uri="{BB962C8B-B14F-4D97-AF65-F5344CB8AC3E}">
        <p14:creationId xmlns:p14="http://schemas.microsoft.com/office/powerpoint/2010/main" val="2658561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3352800"/>
          </a:xfrm>
        </p:spPr>
        <p:txBody>
          <a:bodyPr>
            <a:normAutofit/>
          </a:bodyPr>
          <a:lstStyle/>
          <a:p>
            <a:pPr marL="114300" indent="0" algn="ctr" rtl="1">
              <a:lnSpc>
                <a:spcPct val="150000"/>
              </a:lnSpc>
              <a:buNone/>
            </a:pPr>
            <a:r>
              <a:rPr lang="fa-IR" sz="3200" spc="-100" dirty="0" smtClean="0">
                <a:solidFill>
                  <a:prstClr val="black"/>
                </a:solidFill>
                <a:ea typeface="+mj-ea"/>
                <a:cs typeface="B Titr" panose="00000700000000000000" pitchFamily="2" charset="-78"/>
              </a:rPr>
              <a:t>نقطه </a:t>
            </a:r>
            <a:r>
              <a:rPr lang="fa-IR" sz="3200" spc="-100" dirty="0">
                <a:solidFill>
                  <a:prstClr val="black"/>
                </a:solidFill>
                <a:ea typeface="+mj-ea"/>
                <a:cs typeface="B Titr" panose="00000700000000000000" pitchFamily="2" charset="-78"/>
              </a:rPr>
              <a:t>قوت </a:t>
            </a:r>
            <a:r>
              <a:rPr lang="fa-IR" sz="3200" spc="-100" dirty="0" smtClean="0">
                <a:solidFill>
                  <a:prstClr val="black"/>
                </a:solidFill>
                <a:ea typeface="+mj-ea"/>
                <a:cs typeface="B Titr" panose="00000700000000000000" pitchFamily="2" charset="-78"/>
              </a:rPr>
              <a:t>مطالعه</a:t>
            </a:r>
            <a:endParaRPr lang="en-US" sz="3200" b="1" dirty="0">
              <a:cs typeface="B Nazanin" panose="00000400000000000000" pitchFamily="2" charset="-78"/>
            </a:endParaRPr>
          </a:p>
          <a:p>
            <a:pPr marL="114300" indent="0" algn="ctr" rtl="1">
              <a:lnSpc>
                <a:spcPct val="150000"/>
              </a:lnSpc>
              <a:buNone/>
            </a:pPr>
            <a:r>
              <a:rPr lang="fa-IR" sz="3000" b="1" dirty="0" smtClean="0">
                <a:cs typeface="B Nazanin" panose="00000400000000000000" pitchFamily="2" charset="-78"/>
              </a:rPr>
              <a:t>مطالعه </a:t>
            </a:r>
            <a:r>
              <a:rPr lang="fa-IR" sz="3000" b="1" dirty="0">
                <a:cs typeface="B Nazanin" panose="00000400000000000000" pitchFamily="2" charset="-78"/>
              </a:rPr>
              <a:t>در جمعیت زیادی به صورت آینده نگر و اثر لیپید های مختلف و اندکس های آن را برای پیشگویی مرگ کلی و قلبی عروقی در هر دو جنس ارزیابی کرده </a:t>
            </a:r>
            <a:r>
              <a:rPr lang="fa-IR" sz="3000" b="1" dirty="0" smtClean="0">
                <a:cs typeface="B Nazanin" panose="00000400000000000000" pitchFamily="2" charset="-78"/>
              </a:rPr>
              <a:t>است.</a:t>
            </a:r>
          </a:p>
          <a:p>
            <a:pPr marL="114300" indent="0" algn="ctr" rtl="1">
              <a:lnSpc>
                <a:spcPct val="150000"/>
              </a:lnSpc>
              <a:buNone/>
            </a:pPr>
            <a:endParaRPr lang="en-US" sz="2700" spc="-100" dirty="0" smtClean="0">
              <a:solidFill>
                <a:prstClr val="black"/>
              </a:solidFill>
              <a:ea typeface="+mj-ea"/>
              <a:cs typeface="B Titr" panose="000007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38</a:t>
            </a:fld>
            <a:endParaRPr lang="en-US"/>
          </a:p>
        </p:txBody>
      </p:sp>
      <p:sp>
        <p:nvSpPr>
          <p:cNvPr id="5" name="Content Placeholder 2"/>
          <p:cNvSpPr txBox="1">
            <a:spLocks/>
          </p:cNvSpPr>
          <p:nvPr/>
        </p:nvSpPr>
        <p:spPr>
          <a:xfrm>
            <a:off x="457200" y="457200"/>
            <a:ext cx="7620000" cy="5257800"/>
          </a:xfrm>
          <a:prstGeom prst="rect">
            <a:avLst/>
          </a:prstGeom>
          <a:solidFill>
            <a:schemeClr val="bg1"/>
          </a:solidFill>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rtl="1">
              <a:lnSpc>
                <a:spcPct val="150000"/>
              </a:lnSpc>
              <a:buFont typeface="Arial" pitchFamily="34" charset="0"/>
              <a:buNone/>
            </a:pPr>
            <a:r>
              <a:rPr lang="fa-IR" sz="4000" spc="-100" smtClean="0">
                <a:solidFill>
                  <a:schemeClr val="accent1">
                    <a:lumMod val="75000"/>
                  </a:schemeClr>
                </a:solidFill>
                <a:ea typeface="+mj-ea"/>
                <a:cs typeface="B Titr" panose="00000700000000000000" pitchFamily="2" charset="-78"/>
              </a:rPr>
              <a:t>نتیجه گیری</a:t>
            </a:r>
            <a:endParaRPr lang="fa-IR" sz="1600" smtClean="0">
              <a:solidFill>
                <a:schemeClr val="accent1">
                  <a:lumMod val="75000"/>
                </a:schemeClr>
              </a:solidFill>
              <a:cs typeface="B Nazanin" panose="00000400000000000000" pitchFamily="2" charset="-78"/>
            </a:endParaRPr>
          </a:p>
          <a:p>
            <a:pPr marL="114300" indent="0" algn="ctr" rtl="1">
              <a:lnSpc>
                <a:spcPct val="150000"/>
              </a:lnSpc>
              <a:buFont typeface="Arial" pitchFamily="34" charset="0"/>
              <a:buNone/>
            </a:pPr>
            <a:endParaRPr lang="en-US" sz="1600" b="1" smtClean="0">
              <a:solidFill>
                <a:schemeClr val="accent2">
                  <a:lumMod val="75000"/>
                </a:schemeClr>
              </a:solidFill>
              <a:ea typeface="Calibri"/>
              <a:cs typeface="B Nazanin" panose="00000400000000000000" pitchFamily="2" charset="-78"/>
            </a:endParaRPr>
          </a:p>
          <a:p>
            <a:pPr marL="114300" indent="0" algn="ctr" rtl="1">
              <a:lnSpc>
                <a:spcPct val="150000"/>
              </a:lnSpc>
              <a:buFont typeface="Arial" pitchFamily="34" charset="0"/>
              <a:buNone/>
            </a:pPr>
            <a:r>
              <a:rPr lang="fa-IR" sz="3500" b="1" smtClean="0">
                <a:solidFill>
                  <a:schemeClr val="accent2">
                    <a:lumMod val="75000"/>
                  </a:schemeClr>
                </a:solidFill>
                <a:ea typeface="Calibri"/>
                <a:cs typeface="B Nazanin" panose="00000400000000000000" pitchFamily="2" charset="-78"/>
              </a:rPr>
              <a:t>در نهایت مطالعه ما نشان داد که هیپر کلسترولمیا علیرغم ریسک برای بروز بیماری قلبی عروقی، نمیتوانددر ارزیابی ریسک مرگ و میر کلی اثرداشته باشد. با لحاظ کردن همه علل مرگ مقادیر بالای </a:t>
            </a:r>
          </a:p>
          <a:p>
            <a:pPr marL="114300" indent="0" algn="ctr" rtl="1">
              <a:lnSpc>
                <a:spcPct val="150000"/>
              </a:lnSpc>
              <a:buFont typeface="Arial" pitchFamily="34" charset="0"/>
              <a:buNone/>
            </a:pPr>
            <a:r>
              <a:rPr lang="en-US" sz="3500" b="1" smtClean="0">
                <a:solidFill>
                  <a:schemeClr val="accent2">
                    <a:lumMod val="75000"/>
                  </a:schemeClr>
                </a:solidFill>
                <a:ea typeface="Calibri"/>
                <a:cs typeface="B Nazanin" panose="00000400000000000000" pitchFamily="2" charset="-78"/>
              </a:rPr>
              <a:t>Non-HDL-C ,Ln-TGs/HDL-C,</a:t>
            </a:r>
            <a:r>
              <a:rPr lang="fa-IR" sz="3500" b="1" smtClean="0">
                <a:solidFill>
                  <a:schemeClr val="accent2">
                    <a:lumMod val="75000"/>
                  </a:schemeClr>
                </a:solidFill>
                <a:ea typeface="Calibri"/>
                <a:cs typeface="B Nazanin" panose="00000400000000000000" pitchFamily="2" charset="-78"/>
              </a:rPr>
              <a:t> و</a:t>
            </a:r>
            <a:r>
              <a:rPr lang="en-US" sz="3500" b="1" smtClean="0">
                <a:solidFill>
                  <a:schemeClr val="accent2">
                    <a:lumMod val="75000"/>
                  </a:schemeClr>
                </a:solidFill>
                <a:ea typeface="Calibri"/>
                <a:cs typeface="B Nazanin" panose="00000400000000000000" pitchFamily="2" charset="-78"/>
              </a:rPr>
              <a:t>Ln-TGs </a:t>
            </a:r>
            <a:r>
              <a:rPr lang="fa-IR" sz="3500" b="1" smtClean="0">
                <a:solidFill>
                  <a:schemeClr val="accent2">
                    <a:lumMod val="75000"/>
                  </a:schemeClr>
                </a:solidFill>
                <a:ea typeface="Calibri"/>
                <a:cs typeface="B Nazanin" panose="00000400000000000000" pitchFamily="2" charset="-78"/>
              </a:rPr>
              <a:t> با میزان بقای بیشتری همراه است</a:t>
            </a:r>
            <a:r>
              <a:rPr lang="fa-IR" sz="3500" b="1" smtClean="0">
                <a:ea typeface="Calibri"/>
                <a:cs typeface="B Nazanin" panose="00000400000000000000" pitchFamily="2" charset="-78"/>
              </a:rPr>
              <a:t>.</a:t>
            </a:r>
            <a:endParaRPr lang="en-US" sz="3500" b="1" dirty="0">
              <a:cs typeface="B Nazanin" panose="00000400000000000000" pitchFamily="2" charset="-78"/>
            </a:endParaRPr>
          </a:p>
        </p:txBody>
      </p:sp>
    </p:spTree>
    <p:extLst>
      <p:ext uri="{BB962C8B-B14F-4D97-AF65-F5344CB8AC3E}">
        <p14:creationId xmlns:p14="http://schemas.microsoft.com/office/powerpoint/2010/main" val="13488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228600"/>
            <a:ext cx="7315200" cy="493981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000" b="1" spc="50" dirty="0" smtClean="0">
                <a:ln w="11430"/>
                <a:effectLst>
                  <a:outerShdw blurRad="76200" dist="50800" dir="5400000" algn="tl" rotWithShape="0">
                    <a:srgbClr val="000000">
                      <a:alpha val="65000"/>
                    </a:srgbClr>
                  </a:outerShdw>
                </a:effectLst>
                <a:cs typeface="B Titr" panose="00000700000000000000" pitchFamily="2" charset="-78"/>
              </a:rPr>
              <a:t>با تشکر از اساتید گرانقدر</a:t>
            </a:r>
          </a:p>
          <a:p>
            <a:pPr algn="ctr"/>
            <a:endParaRPr lang="en-US" sz="3000" b="1" spc="50" dirty="0" smtClean="0">
              <a:ln w="11430"/>
              <a:effectLst>
                <a:outerShdw blurRad="76200" dist="50800" dir="5400000" algn="tl" rotWithShape="0">
                  <a:srgbClr val="000000">
                    <a:alpha val="65000"/>
                  </a:srgbClr>
                </a:outerShdw>
              </a:effectLst>
              <a:cs typeface="B Titr" panose="00000700000000000000" pitchFamily="2" charset="-78"/>
            </a:endParaRPr>
          </a:p>
          <a:p>
            <a:pPr algn="ctr"/>
            <a:r>
              <a:rPr lang="fa-IR" sz="3000" b="1" spc="50" dirty="0" smtClean="0">
                <a:ln w="11430"/>
                <a:effectLst>
                  <a:outerShdw blurRad="76200" dist="50800" dir="5400000" algn="tl" rotWithShape="0">
                    <a:srgbClr val="000000">
                      <a:alpha val="65000"/>
                    </a:srgbClr>
                  </a:outerShdw>
                </a:effectLst>
                <a:cs typeface="B Titr" panose="00000700000000000000" pitchFamily="2" charset="-78"/>
              </a:rPr>
              <a:t>جناب آقای دکتر فریدون عزیزی</a:t>
            </a:r>
          </a:p>
          <a:p>
            <a:pPr algn="ctr">
              <a:lnSpc>
                <a:spcPct val="150000"/>
              </a:lnSpc>
            </a:pPr>
            <a:r>
              <a:rPr lang="fa-IR" sz="3000" b="1" spc="50" dirty="0" smtClean="0">
                <a:ln w="11430"/>
                <a:effectLst>
                  <a:outerShdw blurRad="76200" dist="50800" dir="5400000" algn="tl" rotWithShape="0">
                    <a:srgbClr val="000000">
                      <a:alpha val="65000"/>
                    </a:srgbClr>
                  </a:outerShdw>
                </a:effectLst>
                <a:cs typeface="B Titr" panose="00000700000000000000" pitchFamily="2" charset="-78"/>
              </a:rPr>
              <a:t>جناب آقای دکتر فرزاد حدائق</a:t>
            </a:r>
          </a:p>
          <a:p>
            <a:pPr algn="ctr">
              <a:lnSpc>
                <a:spcPct val="150000"/>
              </a:lnSpc>
            </a:pPr>
            <a:r>
              <a:rPr lang="fa-IR" sz="3000" b="1" spc="50" dirty="0" smtClean="0">
                <a:ln w="11430"/>
                <a:effectLst>
                  <a:outerShdw blurRad="76200" dist="50800" dir="5400000" algn="tl" rotWithShape="0">
                    <a:srgbClr val="000000">
                      <a:alpha val="65000"/>
                    </a:srgbClr>
                  </a:outerShdw>
                </a:effectLst>
                <a:cs typeface="B Titr" panose="00000700000000000000" pitchFamily="2" charset="-78"/>
              </a:rPr>
              <a:t>جناب آقای دکتر سیامک حبیبی معینی</a:t>
            </a:r>
          </a:p>
          <a:p>
            <a:pPr algn="ctr">
              <a:lnSpc>
                <a:spcPct val="150000"/>
              </a:lnSpc>
            </a:pPr>
            <a:r>
              <a:rPr lang="fa-IR" sz="3000" b="1" spc="50" dirty="0" smtClean="0">
                <a:ln w="11430"/>
                <a:effectLst>
                  <a:outerShdw blurRad="76200" dist="50800" dir="5400000" algn="tl" rotWithShape="0">
                    <a:srgbClr val="000000">
                      <a:alpha val="65000"/>
                    </a:srgbClr>
                  </a:outerShdw>
                </a:effectLst>
                <a:cs typeface="B Titr" panose="00000700000000000000" pitchFamily="2" charset="-78"/>
              </a:rPr>
              <a:t>سرکار خانم دکتر مریم توحیدی</a:t>
            </a:r>
          </a:p>
          <a:p>
            <a:pPr algn="ctr">
              <a:lnSpc>
                <a:spcPct val="150000"/>
              </a:lnSpc>
            </a:pPr>
            <a:r>
              <a:rPr lang="fa-IR" sz="3000" b="1" spc="50" dirty="0" smtClean="0">
                <a:ln w="11430"/>
                <a:effectLst>
                  <a:outerShdw blurRad="76200" dist="50800" dir="5400000" algn="tl" rotWithShape="0">
                    <a:srgbClr val="000000">
                      <a:alpha val="65000"/>
                    </a:srgbClr>
                  </a:outerShdw>
                </a:effectLst>
                <a:cs typeface="B Titr" panose="00000700000000000000" pitchFamily="2" charset="-78"/>
              </a:rPr>
              <a:t>جناب آقای دکتر مجید ولی زاده</a:t>
            </a:r>
          </a:p>
          <a:p>
            <a:pPr algn="ctr">
              <a:lnSpc>
                <a:spcPct val="150000"/>
              </a:lnSpc>
            </a:pPr>
            <a:r>
              <a:rPr lang="fa-IR" sz="3000" b="1" spc="50" dirty="0" smtClean="0">
                <a:ln w="11430"/>
                <a:effectLst>
                  <a:outerShdw blurRad="76200" dist="50800" dir="5400000" algn="tl" rotWithShape="0">
                    <a:srgbClr val="000000">
                      <a:alpha val="65000"/>
                    </a:srgbClr>
                  </a:outerShdw>
                </a:effectLst>
                <a:cs typeface="B Titr" panose="00000700000000000000" pitchFamily="2" charset="-78"/>
              </a:rPr>
              <a:t>سرکار خانم سمانه عسگری</a:t>
            </a:r>
            <a:endParaRPr lang="en-US" sz="3000" b="1" spc="50" dirty="0">
              <a:ln w="11430"/>
              <a:effectLst>
                <a:outerShdw blurRad="76200" dist="50800" dir="5400000" algn="tl" rotWithShape="0">
                  <a:srgbClr val="000000">
                    <a:alpha val="65000"/>
                  </a:srgbClr>
                </a:outerShdw>
              </a:effectLst>
              <a:cs typeface="B Titr" panose="00000700000000000000" pitchFamily="2" charset="-78"/>
            </a:endParaRPr>
          </a:p>
        </p:txBody>
      </p:sp>
      <p:sp>
        <p:nvSpPr>
          <p:cNvPr id="5" name="Slide Number Placeholder 4"/>
          <p:cNvSpPr>
            <a:spLocks noGrp="1"/>
          </p:cNvSpPr>
          <p:nvPr>
            <p:ph type="sldNum" sz="quarter" idx="12"/>
          </p:nvPr>
        </p:nvSpPr>
        <p:spPr/>
        <p:txBody>
          <a:bodyPr/>
          <a:lstStyle/>
          <a:p>
            <a:fld id="{773650D1-4DB9-4097-8FB4-C6846A79A276}" type="slidenum">
              <a:rPr lang="en-US" smtClean="0"/>
              <a:t>39</a:t>
            </a:fld>
            <a:endParaRPr lang="en-US"/>
          </a:p>
        </p:txBody>
      </p:sp>
    </p:spTree>
    <p:extLst>
      <p:ext uri="{BB962C8B-B14F-4D97-AF65-F5344CB8AC3E}">
        <p14:creationId xmlns:p14="http://schemas.microsoft.com/office/powerpoint/2010/main" val="1578501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96200" cy="5867400"/>
          </a:xfrm>
        </p:spPr>
        <p:txBody>
          <a:bodyPr>
            <a:noAutofit/>
          </a:bodyPr>
          <a:lstStyle/>
          <a:p>
            <a:pPr algn="just" rtl="1">
              <a:lnSpc>
                <a:spcPct val="150000"/>
              </a:lnSpc>
              <a:spcAft>
                <a:spcPts val="1000"/>
              </a:spcAft>
              <a:buClrTx/>
              <a:buFont typeface="Wingdings" panose="05000000000000000000" pitchFamily="2" charset="2"/>
              <a:buChar char="ü"/>
            </a:pPr>
            <a:r>
              <a:rPr lang="fa-IR" sz="2000" b="1" dirty="0">
                <a:ea typeface="Times New Roman"/>
                <a:cs typeface="B Nazanin" panose="00000400000000000000" pitchFamily="2" charset="-78"/>
              </a:rPr>
              <a:t>بیماریهای قلبی عروقی علت 30% مرگ در </a:t>
            </a:r>
            <a:r>
              <a:rPr lang="fa-IR" sz="2000" b="1" dirty="0" smtClean="0">
                <a:ea typeface="Times New Roman"/>
                <a:cs typeface="B Nazanin" panose="00000400000000000000" pitchFamily="2" charset="-78"/>
              </a:rPr>
              <a:t>دنیا </a:t>
            </a:r>
            <a:r>
              <a:rPr lang="fa-IR" sz="2000" b="1" dirty="0">
                <a:ea typeface="Times New Roman"/>
                <a:cs typeface="B Nazanin" panose="00000400000000000000" pitchFamily="2" charset="-78"/>
              </a:rPr>
              <a:t>و تا 50% علت مرگ سالیانه در ایران را شامل </a:t>
            </a:r>
            <a:r>
              <a:rPr lang="fa-IR" sz="2000" b="1" dirty="0" smtClean="0">
                <a:ea typeface="Times New Roman"/>
                <a:cs typeface="B Nazanin" panose="00000400000000000000" pitchFamily="2" charset="-78"/>
              </a:rPr>
              <a:t>میشود. اگرچه </a:t>
            </a:r>
            <a:r>
              <a:rPr lang="fa-IR" sz="2000" b="1" dirty="0">
                <a:ea typeface="Times New Roman"/>
                <a:cs typeface="B Nazanin" panose="00000400000000000000" pitchFamily="2" charset="-78"/>
              </a:rPr>
              <a:t>در طول قرن بیستم بیشترین بار بیماریهای کرونر قلب در کشورهای غربی بود اما امروزه بیشترین بار بیماریهای کرونری قلب که بخش عمده ای از بیماریهای قلبی عروقی است در آسیا و کشورهای خاور میانه رخ </a:t>
            </a:r>
            <a:r>
              <a:rPr lang="fa-IR" sz="2000" b="1" dirty="0" smtClean="0">
                <a:ea typeface="Times New Roman"/>
                <a:cs typeface="B Nazanin" panose="00000400000000000000" pitchFamily="2" charset="-78"/>
              </a:rPr>
              <a:t>میدهد.</a:t>
            </a:r>
            <a:endParaRPr lang="en-US" sz="2000" b="1" dirty="0">
              <a:ea typeface="Calibri"/>
              <a:cs typeface="B Nazanin" panose="00000400000000000000" pitchFamily="2" charset="-78"/>
            </a:endParaRPr>
          </a:p>
          <a:p>
            <a:pPr algn="just" rtl="1">
              <a:lnSpc>
                <a:spcPct val="150000"/>
              </a:lnSpc>
              <a:spcAft>
                <a:spcPts val="1000"/>
              </a:spcAft>
              <a:buClrTx/>
              <a:buFont typeface="Wingdings" panose="05000000000000000000" pitchFamily="2" charset="2"/>
              <a:buChar char="ü"/>
            </a:pPr>
            <a:r>
              <a:rPr lang="fa-IR" sz="2000" b="1" dirty="0">
                <a:ea typeface="Times New Roman"/>
                <a:cs typeface="B Nazanin" panose="00000400000000000000" pitchFamily="2" charset="-78"/>
              </a:rPr>
              <a:t>در مطالعه ای نشان داده شده که میانگین کلسترول در کشورهای با درامد بالا مثل اروپای غربی ، امریکای شمالی و استرالیا  از سال 1980 کمتر از </a:t>
            </a:r>
            <a:r>
              <a:rPr lang="fa-IR" sz="2000" b="1" dirty="0" smtClean="0">
                <a:ea typeface="Times New Roman"/>
                <a:cs typeface="B Nazanin" panose="00000400000000000000" pitchFamily="2" charset="-78"/>
              </a:rPr>
              <a:t>0/1 </a:t>
            </a:r>
            <a:r>
              <a:rPr lang="fa-IR" sz="2000" b="1" dirty="0">
                <a:ea typeface="Times New Roman"/>
                <a:cs typeface="B Nazanin" panose="00000400000000000000" pitchFamily="2" charset="-78"/>
              </a:rPr>
              <a:t>میلی مول در لیتر در هر دهه کاهش پیدا کرده است در حالیکه در کشور های با درامد پائین شرق و جنوب شرق آسیا </a:t>
            </a:r>
            <a:r>
              <a:rPr lang="fa-IR" sz="2000" b="1" dirty="0" smtClean="0">
                <a:ea typeface="Times New Roman"/>
                <a:cs typeface="B Nazanin" panose="00000400000000000000" pitchFamily="2" charset="-78"/>
              </a:rPr>
              <a:t>0/08 </a:t>
            </a:r>
            <a:r>
              <a:rPr lang="fa-IR" sz="2000" b="1" dirty="0">
                <a:ea typeface="Times New Roman"/>
                <a:cs typeface="B Nazanin" panose="00000400000000000000" pitchFamily="2" charset="-78"/>
              </a:rPr>
              <a:t>میلی مول در لیتر </a:t>
            </a:r>
            <a:r>
              <a:rPr lang="fa-IR" sz="2000" b="1" dirty="0" smtClean="0">
                <a:ea typeface="Times New Roman"/>
                <a:cs typeface="B Nazanin" panose="00000400000000000000" pitchFamily="2" charset="-78"/>
              </a:rPr>
              <a:t>در مردان </a:t>
            </a:r>
            <a:r>
              <a:rPr lang="fa-IR" sz="2000" b="1" dirty="0">
                <a:ea typeface="Times New Roman"/>
                <a:cs typeface="B Nazanin" panose="00000400000000000000" pitchFamily="2" charset="-78"/>
              </a:rPr>
              <a:t>و </a:t>
            </a:r>
            <a:r>
              <a:rPr lang="fa-IR" sz="2000" b="1" dirty="0" smtClean="0">
                <a:ea typeface="Times New Roman"/>
                <a:cs typeface="B Nazanin" panose="00000400000000000000" pitchFamily="2" charset="-78"/>
              </a:rPr>
              <a:t>0/09 </a:t>
            </a:r>
            <a:r>
              <a:rPr lang="fa-IR" sz="2000" b="1" dirty="0">
                <a:ea typeface="Times New Roman"/>
                <a:cs typeface="B Nazanin" panose="00000400000000000000" pitchFamily="2" charset="-78"/>
              </a:rPr>
              <a:t>میلی مول در لیتر در زنان افزایش پیدا کرده </a:t>
            </a:r>
            <a:r>
              <a:rPr lang="fa-IR" sz="2000" b="1" dirty="0" smtClean="0">
                <a:ea typeface="Times New Roman"/>
                <a:cs typeface="B Nazanin" panose="00000400000000000000" pitchFamily="2" charset="-78"/>
              </a:rPr>
              <a:t>است.</a:t>
            </a:r>
          </a:p>
          <a:p>
            <a:pPr algn="just" rtl="1">
              <a:lnSpc>
                <a:spcPct val="150000"/>
              </a:lnSpc>
              <a:spcAft>
                <a:spcPts val="1000"/>
              </a:spcAft>
              <a:buClrTx/>
              <a:buFont typeface="Wingdings" panose="05000000000000000000" pitchFamily="2" charset="2"/>
              <a:buChar char="ü"/>
            </a:pPr>
            <a:r>
              <a:rPr lang="fa-IR" sz="2000" b="1" dirty="0" smtClean="0">
                <a:ea typeface="Times New Roman"/>
                <a:cs typeface="B Nazanin" panose="00000400000000000000" pitchFamily="2" charset="-78"/>
              </a:rPr>
              <a:t>در </a:t>
            </a:r>
            <a:r>
              <a:rPr lang="fa-IR" sz="2000" b="1" dirty="0">
                <a:ea typeface="Times New Roman"/>
                <a:cs typeface="B Nazanin" panose="00000400000000000000" pitchFamily="2" charset="-78"/>
              </a:rPr>
              <a:t>ایران در 1381 زن و 1619 مرد با میانگین سنی 36 سال نشان داده </a:t>
            </a:r>
            <a:r>
              <a:rPr lang="fa-IR" sz="2000" b="1" dirty="0" smtClean="0">
                <a:ea typeface="Times New Roman"/>
                <a:cs typeface="B Nazanin" panose="00000400000000000000" pitchFamily="2" charset="-78"/>
              </a:rPr>
              <a:t>شده است </a:t>
            </a:r>
            <a:r>
              <a:rPr lang="fa-IR" sz="2000" b="1" dirty="0">
                <a:ea typeface="Times New Roman"/>
                <a:cs typeface="B Nazanin" panose="00000400000000000000" pitchFamily="2" charset="-78"/>
              </a:rPr>
              <a:t>که  61% افراد کلسترول بالای 200 میلی گرم در دسی لیتر </a:t>
            </a:r>
            <a:r>
              <a:rPr lang="fa-IR" sz="2000" b="1" dirty="0" smtClean="0">
                <a:ea typeface="Times New Roman"/>
                <a:cs typeface="B Nazanin" panose="00000400000000000000" pitchFamily="2" charset="-78"/>
              </a:rPr>
              <a:t>و47/5 </a:t>
            </a:r>
            <a:r>
              <a:rPr lang="fa-IR" sz="2000" b="1" dirty="0">
                <a:ea typeface="Times New Roman"/>
                <a:cs typeface="B Nazanin" panose="00000400000000000000" pitchFamily="2" charset="-78"/>
              </a:rPr>
              <a:t>% </a:t>
            </a:r>
            <a:r>
              <a:rPr lang="en-US" sz="2000" b="1" dirty="0">
                <a:ea typeface="Times New Roman"/>
                <a:cs typeface="B Nazanin" panose="00000400000000000000" pitchFamily="2" charset="-78"/>
              </a:rPr>
              <a:t>LDL-C </a:t>
            </a:r>
            <a:r>
              <a:rPr lang="fa-IR" sz="2000" b="1" dirty="0">
                <a:ea typeface="Times New Roman"/>
                <a:cs typeface="B Nazanin" panose="00000400000000000000" pitchFamily="2" charset="-78"/>
              </a:rPr>
              <a:t> بالای 130 میلی گرم در دسی لیتر و 32% تری گلیسرید بالای 200 میلی گرم در دسی لیتر </a:t>
            </a:r>
            <a:r>
              <a:rPr lang="fa-IR" sz="2000" b="1" dirty="0" smtClean="0">
                <a:ea typeface="Times New Roman"/>
                <a:cs typeface="B Nazanin" panose="00000400000000000000" pitchFamily="2" charset="-78"/>
              </a:rPr>
              <a:t>داشتند.</a:t>
            </a:r>
            <a:endParaRPr lang="en-US" sz="2000" b="1" dirty="0">
              <a:ea typeface="Calibri"/>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4</a:t>
            </a:fld>
            <a:endParaRPr lang="en-US"/>
          </a:p>
        </p:txBody>
      </p:sp>
    </p:spTree>
    <p:extLst>
      <p:ext uri="{BB962C8B-B14F-4D97-AF65-F5344CB8AC3E}">
        <p14:creationId xmlns:p14="http://schemas.microsoft.com/office/powerpoint/2010/main" val="278389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848600" cy="6248400"/>
          </a:xfrm>
        </p:spPr>
        <p:txBody>
          <a:bodyPr>
            <a:noAutofit/>
          </a:bodyPr>
          <a:lstStyle/>
          <a:p>
            <a:pPr algn="just" rtl="1">
              <a:lnSpc>
                <a:spcPct val="150000"/>
              </a:lnSpc>
              <a:buClrTx/>
              <a:buFont typeface="Wingdings" panose="05000000000000000000" pitchFamily="2" charset="2"/>
              <a:buChar char="ü"/>
            </a:pPr>
            <a:r>
              <a:rPr lang="fa-IR" sz="1900" b="1" dirty="0" smtClean="0">
                <a:ea typeface="Times New Roman"/>
                <a:cs typeface="B Nazanin" panose="00000400000000000000" pitchFamily="2" charset="-78"/>
              </a:rPr>
              <a:t>بالارفتن کلسترول یک فاکتور خطر مهم بیماریهای قلبی عروقی است که باعث 4/4 میلیون مرگ سالانه در دنیا میشود.</a:t>
            </a:r>
          </a:p>
          <a:p>
            <a:pPr algn="just" rtl="1">
              <a:lnSpc>
                <a:spcPct val="150000"/>
              </a:lnSpc>
              <a:spcAft>
                <a:spcPts val="1000"/>
              </a:spcAft>
              <a:buClrTx/>
              <a:buFont typeface="Wingdings" panose="05000000000000000000" pitchFamily="2" charset="2"/>
              <a:buChar char="ü"/>
            </a:pPr>
            <a:r>
              <a:rPr lang="fa-IR" sz="1900" b="1" dirty="0" smtClean="0">
                <a:ea typeface="Times New Roman"/>
                <a:cs typeface="B Nazanin" panose="00000400000000000000" pitchFamily="2" charset="-78"/>
              </a:rPr>
              <a:t>با توجه به اینکه لیپیدها و شاخص های آن از عوامل خطر شناخته شده در بروز بیماری قلبی عروقی و مرگ ناشی از آن هستند ،</a:t>
            </a:r>
            <a:r>
              <a:rPr lang="en-US" sz="1900" b="1" dirty="0" smtClean="0">
                <a:ea typeface="Times New Roman"/>
                <a:cs typeface="B Nazanin" panose="00000400000000000000" pitchFamily="2" charset="-78"/>
              </a:rPr>
              <a:t> </a:t>
            </a:r>
            <a:r>
              <a:rPr lang="fa-IR" sz="1900" b="1" dirty="0" smtClean="0">
                <a:ea typeface="Times New Roman"/>
                <a:cs typeface="B Nazanin" panose="00000400000000000000" pitchFamily="2" charset="-78"/>
              </a:rPr>
              <a:t>درمطالعات مختلف از شاخص های مختلف  لیپید اعم از کلسترول ،تری گلیسرید ،</a:t>
            </a:r>
            <a:r>
              <a:rPr lang="en-US" sz="1900" b="1" dirty="0" smtClean="0">
                <a:ea typeface="Times New Roman"/>
                <a:cs typeface="B Nazanin" panose="00000400000000000000" pitchFamily="2" charset="-78"/>
              </a:rPr>
              <a:t>HDL-C </a:t>
            </a:r>
            <a:r>
              <a:rPr lang="fa-IR" sz="1900" b="1" dirty="0" smtClean="0">
                <a:ea typeface="Times New Roman"/>
                <a:cs typeface="B Nazanin" panose="00000400000000000000" pitchFamily="2" charset="-78"/>
              </a:rPr>
              <a:t>، </a:t>
            </a:r>
            <a:r>
              <a:rPr lang="en-US" sz="1900" b="1" dirty="0" smtClean="0">
                <a:ea typeface="Times New Roman"/>
                <a:cs typeface="B Nazanin" panose="00000400000000000000" pitchFamily="2" charset="-78"/>
              </a:rPr>
              <a:t>LDL-C </a:t>
            </a:r>
            <a:r>
              <a:rPr lang="fa-IR" sz="1900" b="1" dirty="0" smtClean="0">
                <a:ea typeface="Times New Roman"/>
                <a:cs typeface="B Nazanin" panose="00000400000000000000" pitchFamily="2" charset="-78"/>
              </a:rPr>
              <a:t>، </a:t>
            </a:r>
            <a:r>
              <a:rPr lang="en-US" sz="1900" b="1" dirty="0" smtClean="0">
                <a:ea typeface="Times New Roman"/>
                <a:cs typeface="B Nazanin" panose="00000400000000000000" pitchFamily="2" charset="-78"/>
              </a:rPr>
              <a:t>Non-HDL-C </a:t>
            </a:r>
            <a:r>
              <a:rPr lang="fa-IR" sz="1900" b="1" dirty="0" smtClean="0">
                <a:ea typeface="Times New Roman"/>
                <a:cs typeface="B Nazanin" panose="00000400000000000000" pitchFamily="2" charset="-78"/>
              </a:rPr>
              <a:t>،</a:t>
            </a:r>
            <a:r>
              <a:rPr lang="en-US" sz="1900" b="1" dirty="0" smtClean="0">
                <a:ea typeface="Times New Roman"/>
                <a:cs typeface="B Nazanin" panose="00000400000000000000" pitchFamily="2" charset="-78"/>
              </a:rPr>
              <a:t>TGs/HDL-C </a:t>
            </a:r>
            <a:r>
              <a:rPr lang="fa-IR" sz="1900" b="1" dirty="0" smtClean="0">
                <a:ea typeface="Times New Roman"/>
                <a:cs typeface="B Nazanin" panose="00000400000000000000" pitchFamily="2" charset="-78"/>
              </a:rPr>
              <a:t>، </a:t>
            </a:r>
            <a:r>
              <a:rPr lang="en-US" sz="1900" b="1" dirty="0" smtClean="0">
                <a:ea typeface="Times New Roman"/>
                <a:cs typeface="B Nazanin" panose="00000400000000000000" pitchFamily="2" charset="-78"/>
              </a:rPr>
              <a:t>TC/HDL-C </a:t>
            </a:r>
            <a:r>
              <a:rPr lang="fa-IR" sz="1900" b="1" dirty="0" smtClean="0">
                <a:ea typeface="Times New Roman"/>
                <a:cs typeface="B Nazanin" panose="00000400000000000000" pitchFamily="2" charset="-78"/>
              </a:rPr>
              <a:t> و یا آپو </a:t>
            </a:r>
            <a:r>
              <a:rPr lang="en-US" sz="1900" b="1" dirty="0" smtClean="0">
                <a:ea typeface="Times New Roman"/>
                <a:cs typeface="B Nazanin" panose="00000400000000000000" pitchFamily="2" charset="-78"/>
              </a:rPr>
              <a:t>B</a:t>
            </a:r>
            <a:r>
              <a:rPr lang="fa-IR" sz="1900" b="1" dirty="0" smtClean="0">
                <a:ea typeface="Times New Roman"/>
                <a:cs typeface="B Nazanin" panose="00000400000000000000" pitchFamily="2" charset="-78"/>
              </a:rPr>
              <a:t> لیپوپروتئین برای ارزیابی ریسک بروز بیماریهای قلبی عروقی و مرگ ناشی از آن استفاده شده است.</a:t>
            </a:r>
          </a:p>
          <a:p>
            <a:pPr algn="just" rtl="1">
              <a:lnSpc>
                <a:spcPct val="150000"/>
              </a:lnSpc>
              <a:spcAft>
                <a:spcPts val="1000"/>
              </a:spcAft>
              <a:buClrTx/>
              <a:buFont typeface="Wingdings" panose="05000000000000000000" pitchFamily="2" charset="2"/>
              <a:buChar char="ü"/>
            </a:pPr>
            <a:r>
              <a:rPr lang="fa-IR" sz="1900" b="1" dirty="0" smtClean="0">
                <a:ea typeface="Times New Roman"/>
                <a:cs typeface="B Nazanin" panose="00000400000000000000" pitchFamily="2" charset="-78"/>
              </a:rPr>
              <a:t> در </a:t>
            </a:r>
            <a:r>
              <a:rPr lang="en-US" sz="1900" b="1" dirty="0" smtClean="0">
                <a:ea typeface="Times New Roman"/>
                <a:cs typeface="+mj-cs"/>
              </a:rPr>
              <a:t>National Lipid Association (NLA)</a:t>
            </a:r>
            <a:r>
              <a:rPr lang="fa-IR" sz="1900" b="1" dirty="0" smtClean="0">
                <a:ea typeface="Times New Roman"/>
                <a:cs typeface="+mj-cs"/>
              </a:rPr>
              <a:t> </a:t>
            </a:r>
            <a:r>
              <a:rPr lang="fa-IR" sz="1900" b="1" dirty="0" smtClean="0">
                <a:ea typeface="Times New Roman"/>
                <a:cs typeface="B Nazanin" panose="00000400000000000000" pitchFamily="2" charset="-78"/>
              </a:rPr>
              <a:t>بر اساس ارزیابی ریسک ، از </a:t>
            </a:r>
            <a:r>
              <a:rPr lang="en-US" sz="1900" b="1" dirty="0" smtClean="0">
                <a:ea typeface="Times New Roman"/>
                <a:cs typeface="B Nazanin" panose="00000400000000000000" pitchFamily="2" charset="-78"/>
              </a:rPr>
              <a:t>LDL-C </a:t>
            </a:r>
            <a:r>
              <a:rPr lang="fa-IR" sz="1900" b="1" dirty="0" smtClean="0">
                <a:ea typeface="Times New Roman"/>
                <a:cs typeface="B Nazanin" panose="00000400000000000000" pitchFamily="2" charset="-78"/>
              </a:rPr>
              <a:t> و </a:t>
            </a:r>
            <a:r>
              <a:rPr lang="en-US" sz="1900" b="1" dirty="0" smtClean="0">
                <a:ea typeface="Times New Roman"/>
                <a:cs typeface="B Nazanin" panose="00000400000000000000" pitchFamily="2" charset="-78"/>
              </a:rPr>
              <a:t>Non-HDL-C </a:t>
            </a:r>
            <a:r>
              <a:rPr lang="fa-IR" sz="1900" b="1" dirty="0" smtClean="0">
                <a:ea typeface="Times New Roman"/>
                <a:cs typeface="B Nazanin" panose="00000400000000000000" pitchFamily="2" charset="-78"/>
              </a:rPr>
              <a:t> به عنوان هدف درمانی در جهت کاهش میزان مربیدیته و مورتالیته ناشی از </a:t>
            </a:r>
            <a:r>
              <a:rPr lang="en-US" sz="1900" b="1" dirty="0" smtClean="0">
                <a:ea typeface="Times New Roman"/>
                <a:cs typeface="B Nazanin" panose="00000400000000000000" pitchFamily="2" charset="-78"/>
              </a:rPr>
              <a:t>ASCVD </a:t>
            </a:r>
            <a:r>
              <a:rPr lang="fa-IR" sz="1900" b="1" dirty="0" smtClean="0">
                <a:ea typeface="Times New Roman"/>
                <a:cs typeface="B Nazanin" panose="00000400000000000000" pitchFamily="2" charset="-78"/>
              </a:rPr>
              <a:t> استفاده شده است.</a:t>
            </a:r>
          </a:p>
          <a:p>
            <a:pPr algn="just" rtl="1">
              <a:lnSpc>
                <a:spcPct val="150000"/>
              </a:lnSpc>
              <a:spcAft>
                <a:spcPts val="1000"/>
              </a:spcAft>
              <a:buClrTx/>
              <a:buFont typeface="Wingdings" panose="05000000000000000000" pitchFamily="2" charset="2"/>
              <a:buChar char="ü"/>
            </a:pPr>
            <a:r>
              <a:rPr lang="fa-IR" sz="1900" b="1" dirty="0" smtClean="0">
                <a:ea typeface="Times New Roman"/>
                <a:cs typeface="B Nazanin" panose="00000400000000000000" pitchFamily="2" charset="-78"/>
              </a:rPr>
              <a:t> اگر چه افزایش کلسترول به عنوان فاکتور مستقل پیش گو کننده ریسک بیماریهای قلبی عروقی شناخته شده است ،اما نقش هیپر کلسترولمی در افزایش بروز بیماریهای قلبی عروقی و حوادث کشنده ناشی از آن در مطالعات مختلف متفاوت بوده است.</a:t>
            </a:r>
            <a:endParaRPr lang="en-US" sz="19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5</a:t>
            </a:fld>
            <a:endParaRPr lang="en-US"/>
          </a:p>
        </p:txBody>
      </p:sp>
    </p:spTree>
    <p:extLst>
      <p:ext uri="{BB962C8B-B14F-4D97-AF65-F5344CB8AC3E}">
        <p14:creationId xmlns:p14="http://schemas.microsoft.com/office/powerpoint/2010/main" val="334058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5410200"/>
          </a:xfrm>
        </p:spPr>
        <p:txBody>
          <a:bodyPr>
            <a:normAutofit/>
          </a:bodyPr>
          <a:lstStyle/>
          <a:p>
            <a:pPr algn="just" rtl="1">
              <a:lnSpc>
                <a:spcPct val="150000"/>
              </a:lnSpc>
              <a:buClrTx/>
              <a:buFont typeface="Wingdings" panose="05000000000000000000" pitchFamily="2" charset="2"/>
              <a:buChar char="ü"/>
            </a:pPr>
            <a:r>
              <a:rPr lang="fa-IR" sz="2000" b="1" dirty="0" smtClean="0">
                <a:ea typeface="Times New Roman"/>
                <a:cs typeface="B Nazanin" panose="00000400000000000000" pitchFamily="2" charset="-78"/>
              </a:rPr>
              <a:t>مطالعات </a:t>
            </a:r>
            <a:r>
              <a:rPr lang="fa-IR" sz="2000" b="1" dirty="0">
                <a:ea typeface="Times New Roman"/>
                <a:cs typeface="B Nazanin" panose="00000400000000000000" pitchFamily="2" charset="-78"/>
              </a:rPr>
              <a:t>نشان داده اند که اندکس هایی مثل  </a:t>
            </a:r>
            <a:r>
              <a:rPr lang="en-US" sz="2000" b="1" dirty="0" smtClean="0">
                <a:ea typeface="Times New Roman"/>
                <a:cs typeface="B Nazanin" panose="00000400000000000000" pitchFamily="2" charset="-78"/>
              </a:rPr>
              <a:t>TGs/HDL-C </a:t>
            </a:r>
            <a:r>
              <a:rPr lang="fa-IR" sz="2000" b="1" dirty="0" smtClean="0">
                <a:ea typeface="Times New Roman"/>
                <a:cs typeface="B Nazanin" panose="00000400000000000000" pitchFamily="2" charset="-78"/>
              </a:rPr>
              <a:t> و</a:t>
            </a:r>
            <a:r>
              <a:rPr lang="en-US" sz="2000" b="1" dirty="0">
                <a:ea typeface="Times New Roman"/>
                <a:cs typeface="B Nazanin" panose="00000400000000000000" pitchFamily="2" charset="-78"/>
              </a:rPr>
              <a:t>N</a:t>
            </a:r>
            <a:r>
              <a:rPr lang="en-US" sz="2000" b="1" dirty="0" smtClean="0">
                <a:ea typeface="Times New Roman"/>
                <a:cs typeface="B Nazanin" panose="00000400000000000000" pitchFamily="2" charset="-78"/>
              </a:rPr>
              <a:t>on-HDL-C </a:t>
            </a:r>
            <a:r>
              <a:rPr lang="fa-IR" sz="2000" b="1" dirty="0" smtClean="0">
                <a:ea typeface="Times New Roman"/>
                <a:cs typeface="B Nazanin" panose="00000400000000000000" pitchFamily="2" charset="-78"/>
              </a:rPr>
              <a:t> و </a:t>
            </a:r>
            <a:r>
              <a:rPr lang="en-US" sz="2000" b="1" dirty="0">
                <a:ea typeface="Times New Roman"/>
                <a:cs typeface="B Nazanin" panose="00000400000000000000" pitchFamily="2" charset="-78"/>
              </a:rPr>
              <a:t>TC/HDL-C</a:t>
            </a:r>
            <a:r>
              <a:rPr lang="en-US" sz="2000" b="1" dirty="0">
                <a:latin typeface="B Nazanin"/>
                <a:ea typeface="Times New Roman"/>
                <a:cs typeface="B Nazanin" panose="00000400000000000000" pitchFamily="2" charset="-78"/>
              </a:rPr>
              <a:t> </a:t>
            </a:r>
            <a:r>
              <a:rPr lang="fa-IR" sz="2000" b="1" dirty="0" smtClean="0">
                <a:latin typeface="B Nazanin"/>
                <a:ea typeface="Times New Roman"/>
                <a:cs typeface="B Nazanin" panose="00000400000000000000" pitchFamily="2" charset="-78"/>
              </a:rPr>
              <a:t> میتواند </a:t>
            </a:r>
            <a:r>
              <a:rPr lang="fa-IR" sz="2000" b="1" dirty="0">
                <a:latin typeface="B Nazanin"/>
                <a:ea typeface="Times New Roman"/>
                <a:cs typeface="B Nazanin" panose="00000400000000000000" pitchFamily="2" charset="-78"/>
              </a:rPr>
              <a:t>به عنوان یک فاکتور مستقل مرگ ومیر بیماری کرونر قلب را پیش بینی </a:t>
            </a:r>
            <a:r>
              <a:rPr lang="fa-IR" sz="2000" b="1" dirty="0" smtClean="0">
                <a:latin typeface="B Nazanin"/>
                <a:ea typeface="Times New Roman"/>
                <a:cs typeface="B Nazanin" panose="00000400000000000000" pitchFamily="2" charset="-78"/>
              </a:rPr>
              <a:t>کند.</a:t>
            </a:r>
          </a:p>
          <a:p>
            <a:pPr algn="just" rtl="1">
              <a:lnSpc>
                <a:spcPct val="150000"/>
              </a:lnSpc>
              <a:buClrTx/>
              <a:buFont typeface="Wingdings" panose="05000000000000000000" pitchFamily="2" charset="2"/>
              <a:buChar char="ü"/>
            </a:pPr>
            <a:r>
              <a:rPr lang="fa-IR" sz="2000" b="1" dirty="0" smtClean="0">
                <a:latin typeface="B Nazanin"/>
                <a:ea typeface="Times New Roman"/>
                <a:cs typeface="B Nazanin" panose="00000400000000000000" pitchFamily="2" charset="-78"/>
              </a:rPr>
              <a:t>در مردان بالای 40 سال </a:t>
            </a:r>
            <a:r>
              <a:rPr lang="en-US" sz="2000" b="1" dirty="0">
                <a:ea typeface="Times New Roman"/>
                <a:cs typeface="B Nazanin" panose="00000400000000000000" pitchFamily="2" charset="-78"/>
              </a:rPr>
              <a:t>TLGS </a:t>
            </a:r>
            <a:r>
              <a:rPr lang="fa-IR" sz="2000" b="1" dirty="0" smtClean="0">
                <a:ea typeface="Times New Roman"/>
                <a:cs typeface="B Nazanin" panose="00000400000000000000" pitchFamily="2" charset="-78"/>
              </a:rPr>
              <a:t> </a:t>
            </a:r>
            <a:r>
              <a:rPr lang="fa-IR" sz="2000" b="1" dirty="0" smtClean="0">
                <a:latin typeface="B Nazanin"/>
                <a:ea typeface="Times New Roman"/>
                <a:cs typeface="B Nazanin" panose="00000400000000000000" pitchFamily="2" charset="-78"/>
              </a:rPr>
              <a:t>که </a:t>
            </a:r>
            <a:r>
              <a:rPr lang="en-US" sz="2000" b="1" dirty="0" smtClean="0">
                <a:ea typeface="Times New Roman"/>
                <a:cs typeface="B Nazanin" panose="00000400000000000000" pitchFamily="2" charset="-78"/>
              </a:rPr>
              <a:t>TGs/HDL-C </a:t>
            </a:r>
            <a:r>
              <a:rPr lang="fa-IR" sz="2000" b="1" dirty="0" smtClean="0">
                <a:ea typeface="Times New Roman"/>
                <a:cs typeface="B Nazanin" panose="00000400000000000000" pitchFamily="2" charset="-78"/>
              </a:rPr>
              <a:t> </a:t>
            </a:r>
            <a:r>
              <a:rPr lang="fa-IR" sz="2000" b="1" dirty="0" smtClean="0">
                <a:latin typeface="B Nazanin"/>
                <a:ea typeface="Times New Roman"/>
                <a:cs typeface="B Nazanin" panose="00000400000000000000" pitchFamily="2" charset="-78"/>
              </a:rPr>
              <a:t>بالاتر از 6/9 داشتند در مقایسه با افرادی که </a:t>
            </a:r>
            <a:r>
              <a:rPr lang="en-US" sz="2000" b="1" dirty="0" smtClean="0">
                <a:ea typeface="Times New Roman"/>
                <a:cs typeface="B Nazanin" panose="00000400000000000000" pitchFamily="2" charset="-78"/>
              </a:rPr>
              <a:t>TGs/HDL-C </a:t>
            </a:r>
            <a:r>
              <a:rPr lang="fa-IR" sz="2000" b="1" dirty="0" smtClean="0">
                <a:ea typeface="Times New Roman"/>
                <a:cs typeface="B Nazanin" panose="00000400000000000000" pitchFamily="2" charset="-78"/>
              </a:rPr>
              <a:t> </a:t>
            </a:r>
            <a:r>
              <a:rPr lang="fa-IR" sz="2000" b="1" dirty="0" smtClean="0">
                <a:latin typeface="B Nazanin"/>
                <a:ea typeface="Times New Roman"/>
                <a:cs typeface="B Nazanin" panose="00000400000000000000" pitchFamily="2" charset="-78"/>
              </a:rPr>
              <a:t>کمتر از 2/8 داشتند</a:t>
            </a:r>
            <a:r>
              <a:rPr lang="en-US" sz="2000" b="1" dirty="0" smtClean="0">
                <a:latin typeface="B Nazanin"/>
                <a:ea typeface="Times New Roman"/>
                <a:cs typeface="B Nazanin" panose="00000400000000000000" pitchFamily="2" charset="-78"/>
              </a:rPr>
              <a:t> </a:t>
            </a:r>
            <a:r>
              <a:rPr lang="fa-IR" sz="2000" b="1" dirty="0" smtClean="0">
                <a:latin typeface="B Nazanin"/>
                <a:ea typeface="Times New Roman"/>
                <a:cs typeface="B Nazanin" panose="00000400000000000000" pitchFamily="2" charset="-78"/>
              </a:rPr>
              <a:t>75% ریسک</a:t>
            </a:r>
            <a:r>
              <a:rPr lang="en-US" sz="2000" b="1" dirty="0" smtClean="0">
                <a:ea typeface="Times New Roman"/>
                <a:cs typeface="B Nazanin" panose="00000400000000000000" pitchFamily="2" charset="-78"/>
              </a:rPr>
              <a:t>CHD </a:t>
            </a:r>
            <a:r>
              <a:rPr lang="fa-IR" sz="2000" b="1" dirty="0" smtClean="0">
                <a:ea typeface="Times New Roman"/>
                <a:cs typeface="B Nazanin" panose="00000400000000000000" pitchFamily="2" charset="-78"/>
              </a:rPr>
              <a:t> </a:t>
            </a:r>
            <a:r>
              <a:rPr lang="fa-IR" sz="2000" b="1" dirty="0" smtClean="0">
                <a:latin typeface="B Nazanin"/>
                <a:ea typeface="Times New Roman"/>
                <a:cs typeface="B Nazanin" panose="00000400000000000000" pitchFamily="2" charset="-78"/>
              </a:rPr>
              <a:t>بیشتری داشتند که به طور معنی داری بالاتر بود.  </a:t>
            </a:r>
            <a:endParaRPr lang="fa-IR" sz="2000" b="1" dirty="0">
              <a:ea typeface="Times New Roman"/>
              <a:cs typeface="B Nazanin" panose="00000400000000000000" pitchFamily="2" charset="-78"/>
            </a:endParaRPr>
          </a:p>
          <a:p>
            <a:pPr algn="just" rtl="1">
              <a:lnSpc>
                <a:spcPct val="150000"/>
              </a:lnSpc>
              <a:buClrTx/>
              <a:buFont typeface="Wingdings" panose="05000000000000000000" pitchFamily="2" charset="2"/>
              <a:buChar char="ü"/>
            </a:pPr>
            <a:r>
              <a:rPr lang="fa-IR" sz="2000" b="1" dirty="0" smtClean="0">
                <a:ea typeface="Times New Roman"/>
                <a:cs typeface="B Nazanin" panose="00000400000000000000" pitchFamily="2" charset="-78"/>
              </a:rPr>
              <a:t>در جمعیت </a:t>
            </a:r>
            <a:r>
              <a:rPr lang="fa-IR" sz="2000" b="1" dirty="0">
                <a:ea typeface="Times New Roman"/>
                <a:cs typeface="B Nazanin" panose="00000400000000000000" pitchFamily="2" charset="-78"/>
              </a:rPr>
              <a:t>بالای 50 سال </a:t>
            </a:r>
            <a:r>
              <a:rPr lang="fa-IR" sz="2000" b="1" dirty="0" smtClean="0">
                <a:ea typeface="Times New Roman"/>
                <a:cs typeface="B Nazanin" panose="00000400000000000000" pitchFamily="2" charset="-78"/>
              </a:rPr>
              <a:t>در</a:t>
            </a:r>
            <a:r>
              <a:rPr lang="en-US" sz="2000" b="1" dirty="0" smtClean="0">
                <a:ea typeface="Times New Roman"/>
                <a:cs typeface="B Nazanin" panose="00000400000000000000" pitchFamily="2" charset="-78"/>
              </a:rPr>
              <a:t>TLGS </a:t>
            </a:r>
            <a:r>
              <a:rPr lang="fa-IR" sz="2000" b="1" dirty="0" smtClean="0">
                <a:ea typeface="Times New Roman"/>
                <a:cs typeface="B Nazanin" panose="00000400000000000000" pitchFamily="2" charset="-78"/>
              </a:rPr>
              <a:t> درآنالیز </a:t>
            </a:r>
            <a:r>
              <a:rPr lang="fa-IR" sz="2000" b="1" dirty="0">
                <a:ea typeface="Times New Roman"/>
                <a:cs typeface="B Nazanin" panose="00000400000000000000" pitchFamily="2" charset="-78"/>
              </a:rPr>
              <a:t>تعدیل شده باجنس و متغیر های مختلف </a:t>
            </a:r>
            <a:r>
              <a:rPr lang="en-US" sz="2000" b="1" dirty="0">
                <a:ea typeface="Times New Roman"/>
                <a:cs typeface="B Nazanin" panose="00000400000000000000" pitchFamily="2" charset="-78"/>
              </a:rPr>
              <a:t>TC</a:t>
            </a:r>
            <a:r>
              <a:rPr lang="en-US" sz="2000" b="1" dirty="0" smtClean="0">
                <a:ea typeface="Times New Roman"/>
                <a:cs typeface="B Nazanin" panose="00000400000000000000" pitchFamily="2" charset="-78"/>
              </a:rPr>
              <a:t>, TGs, LDL-C</a:t>
            </a:r>
            <a:r>
              <a:rPr lang="en-US" sz="2000" b="1" dirty="0">
                <a:ea typeface="Times New Roman"/>
                <a:cs typeface="B Nazanin" panose="00000400000000000000" pitchFamily="2" charset="-78"/>
              </a:rPr>
              <a:t>, </a:t>
            </a:r>
            <a:r>
              <a:rPr lang="en-US" sz="2000" b="1" dirty="0" smtClean="0">
                <a:ea typeface="Times New Roman"/>
                <a:cs typeface="B Nazanin" panose="00000400000000000000" pitchFamily="2" charset="-78"/>
              </a:rPr>
              <a:t>Non-HDL-C </a:t>
            </a:r>
            <a:r>
              <a:rPr lang="fa-IR" sz="2000" b="1" dirty="0" smtClean="0">
                <a:ea typeface="Times New Roman"/>
                <a:cs typeface="B Nazanin" panose="00000400000000000000" pitchFamily="2" charset="-78"/>
              </a:rPr>
              <a:t> </a:t>
            </a:r>
            <a:r>
              <a:rPr lang="fa-IR" sz="2000" b="1" dirty="0">
                <a:ea typeface="Times New Roman"/>
                <a:cs typeface="B Nazanin" panose="00000400000000000000" pitchFamily="2" charset="-78"/>
              </a:rPr>
              <a:t>و </a:t>
            </a:r>
            <a:r>
              <a:rPr lang="en-US" sz="2000" b="1" dirty="0" smtClean="0">
                <a:ea typeface="Times New Roman"/>
                <a:cs typeface="B Nazanin" panose="00000400000000000000" pitchFamily="2" charset="-78"/>
              </a:rPr>
              <a:t>TC/HDL-C</a:t>
            </a:r>
            <a:r>
              <a:rPr lang="fa-IR" sz="2000" b="1" dirty="0" smtClean="0">
                <a:ea typeface="Times New Roman"/>
                <a:cs typeface="B Nazanin" panose="00000400000000000000" pitchFamily="2" charset="-78"/>
              </a:rPr>
              <a:t> به </a:t>
            </a:r>
            <a:r>
              <a:rPr lang="fa-IR" sz="2000" b="1" dirty="0">
                <a:ea typeface="Times New Roman"/>
                <a:cs typeface="B Nazanin" panose="00000400000000000000" pitchFamily="2" charset="-78"/>
              </a:rPr>
              <a:t>صورت معنی داری با افزایش بروز </a:t>
            </a:r>
            <a:r>
              <a:rPr lang="en-US" sz="2000" b="1" dirty="0" smtClean="0">
                <a:ea typeface="Times New Roman"/>
                <a:cs typeface="B Nazanin" panose="00000400000000000000" pitchFamily="2" charset="-78"/>
              </a:rPr>
              <a:t> CHD</a:t>
            </a:r>
            <a:r>
              <a:rPr lang="fa-IR" sz="2000" b="1" dirty="0" smtClean="0">
                <a:ea typeface="Times New Roman"/>
                <a:cs typeface="B Nazanin" panose="00000400000000000000" pitchFamily="2" charset="-78"/>
              </a:rPr>
              <a:t> </a:t>
            </a:r>
            <a:r>
              <a:rPr lang="fa-IR" sz="2000" b="1" dirty="0" smtClean="0">
                <a:latin typeface="B Nazanin"/>
                <a:ea typeface="Times New Roman"/>
                <a:cs typeface="B Nazanin" panose="00000400000000000000" pitchFamily="2" charset="-78"/>
              </a:rPr>
              <a:t>همراه </a:t>
            </a:r>
            <a:r>
              <a:rPr lang="fa-IR" sz="2000" b="1" dirty="0">
                <a:latin typeface="B Nazanin"/>
                <a:ea typeface="Times New Roman"/>
                <a:cs typeface="B Nazanin" panose="00000400000000000000" pitchFamily="2" charset="-78"/>
              </a:rPr>
              <a:t>بوده است</a:t>
            </a:r>
            <a:r>
              <a:rPr lang="fa-IR" sz="2000" b="1" dirty="0" smtClean="0">
                <a:latin typeface="B Nazanin"/>
                <a:ea typeface="Times New Roman"/>
                <a:cs typeface="B Nazanin" panose="00000400000000000000" pitchFamily="2" charset="-78"/>
              </a:rPr>
              <a:t>.</a:t>
            </a:r>
            <a:endParaRPr lang="en-US" sz="2000" b="1" dirty="0">
              <a:ea typeface="Calibri"/>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6</a:t>
            </a:fld>
            <a:endParaRPr lang="en-US"/>
          </a:p>
        </p:txBody>
      </p:sp>
    </p:spTree>
    <p:extLst>
      <p:ext uri="{BB962C8B-B14F-4D97-AF65-F5344CB8AC3E}">
        <p14:creationId xmlns:p14="http://schemas.microsoft.com/office/powerpoint/2010/main" val="372955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lstStyle/>
          <a:p>
            <a:pPr marL="114300" indent="0" algn="ctr">
              <a:lnSpc>
                <a:spcPct val="115000"/>
              </a:lnSpc>
              <a:spcAft>
                <a:spcPts val="1000"/>
              </a:spcAft>
              <a:buNone/>
            </a:pPr>
            <a:endParaRPr lang="fa-IR" sz="4000" dirty="0" smtClean="0">
              <a:ea typeface="Calibri"/>
              <a:cs typeface="B Titr"/>
            </a:endParaRPr>
          </a:p>
          <a:p>
            <a:pPr marL="114300" indent="0" algn="ctr">
              <a:lnSpc>
                <a:spcPct val="115000"/>
              </a:lnSpc>
              <a:spcAft>
                <a:spcPts val="1000"/>
              </a:spcAft>
              <a:buNone/>
            </a:pPr>
            <a:endParaRPr lang="fa-IR" sz="4000" dirty="0">
              <a:ea typeface="Calibri"/>
              <a:cs typeface="B Titr"/>
            </a:endParaRPr>
          </a:p>
          <a:p>
            <a:pPr marL="114300" indent="0" algn="ctr">
              <a:lnSpc>
                <a:spcPct val="115000"/>
              </a:lnSpc>
              <a:spcAft>
                <a:spcPts val="1000"/>
              </a:spcAft>
              <a:buNone/>
            </a:pPr>
            <a:r>
              <a:rPr lang="fa-IR" sz="5000" dirty="0" smtClean="0">
                <a:ea typeface="Calibri"/>
                <a:cs typeface="B Titr"/>
              </a:rPr>
              <a:t>اهداف و فرضیات</a:t>
            </a:r>
          </a:p>
          <a:p>
            <a:pPr marL="114300" indent="0" algn="ctr">
              <a:lnSpc>
                <a:spcPct val="115000"/>
              </a:lnSpc>
              <a:spcAft>
                <a:spcPts val="1000"/>
              </a:spcAft>
              <a:buNone/>
            </a:pPr>
            <a:endParaRPr lang="en-US" sz="4000" dirty="0" smtClean="0">
              <a:ea typeface="Calibri"/>
              <a:cs typeface="Arial"/>
            </a:endParaRPr>
          </a:p>
          <a:p>
            <a:endParaRPr lang="en-US" dirty="0"/>
          </a:p>
        </p:txBody>
      </p:sp>
      <p:sp>
        <p:nvSpPr>
          <p:cNvPr id="4" name="Slide Number Placeholder 3"/>
          <p:cNvSpPr>
            <a:spLocks noGrp="1"/>
          </p:cNvSpPr>
          <p:nvPr>
            <p:ph type="sldNum" sz="quarter" idx="12"/>
          </p:nvPr>
        </p:nvSpPr>
        <p:spPr/>
        <p:txBody>
          <a:bodyPr/>
          <a:lstStyle/>
          <a:p>
            <a:fld id="{773650D1-4DB9-4097-8FB4-C6846A79A276}" type="slidenum">
              <a:rPr lang="en-US" smtClean="0"/>
              <a:t>7</a:t>
            </a:fld>
            <a:endParaRPr lang="en-US"/>
          </a:p>
        </p:txBody>
      </p:sp>
    </p:spTree>
    <p:extLst>
      <p:ext uri="{BB962C8B-B14F-4D97-AF65-F5344CB8AC3E}">
        <p14:creationId xmlns:p14="http://schemas.microsoft.com/office/powerpoint/2010/main" val="224152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5638800"/>
          </a:xfrm>
        </p:spPr>
        <p:txBody>
          <a:bodyPr>
            <a:normAutofit lnSpcReduction="10000"/>
          </a:bodyPr>
          <a:lstStyle/>
          <a:p>
            <a:pPr marL="114300" indent="0" algn="r" rtl="1">
              <a:lnSpc>
                <a:spcPct val="250000"/>
              </a:lnSpc>
              <a:spcAft>
                <a:spcPts val="1000"/>
              </a:spcAft>
              <a:buNone/>
            </a:pPr>
            <a:r>
              <a:rPr lang="fa-IR" sz="2400" dirty="0">
                <a:ea typeface="Calibri"/>
                <a:cs typeface="B Titr"/>
              </a:rPr>
              <a:t>اهداف اصلی</a:t>
            </a:r>
            <a:r>
              <a:rPr lang="fa-IR" sz="2400" dirty="0" smtClean="0">
                <a:ea typeface="Calibri"/>
                <a:cs typeface="B Titr"/>
              </a:rPr>
              <a:t>:</a:t>
            </a:r>
            <a:endParaRPr lang="en-US" sz="1800" dirty="0">
              <a:ea typeface="Calibri"/>
              <a:cs typeface="Arial"/>
            </a:endParaRPr>
          </a:p>
          <a:p>
            <a:pPr algn="r" rtl="1">
              <a:lnSpc>
                <a:spcPct val="150000"/>
              </a:lnSpc>
              <a:spcAft>
                <a:spcPts val="1000"/>
              </a:spcAft>
              <a:buClrTx/>
              <a:buSzPct val="130000"/>
              <a:buFont typeface="Wingdings" panose="05000000000000000000" pitchFamily="2" charset="2"/>
              <a:buChar char="§"/>
            </a:pPr>
            <a:r>
              <a:rPr lang="fa-IR" sz="2000" b="1" dirty="0">
                <a:ea typeface="Times New Roman"/>
                <a:cs typeface="B Nazanin" panose="00000400000000000000" pitchFamily="2" charset="-78"/>
              </a:rPr>
              <a:t>تعیین میزان ارتباط سطوح مختلف اجزای متفاوت لیپید بابروز بیماریهای قلبی عروقی در افراد بالای 40 سال در مطالعه قند و لیپید تهران</a:t>
            </a:r>
          </a:p>
          <a:p>
            <a:pPr algn="r" rtl="1">
              <a:lnSpc>
                <a:spcPct val="150000"/>
              </a:lnSpc>
              <a:spcAft>
                <a:spcPts val="1000"/>
              </a:spcAft>
              <a:buClrTx/>
              <a:buSzPct val="130000"/>
              <a:buFont typeface="Wingdings" panose="05000000000000000000" pitchFamily="2" charset="2"/>
              <a:buChar char="§"/>
            </a:pPr>
            <a:r>
              <a:rPr lang="fa-IR" sz="2000" b="1" dirty="0">
                <a:ea typeface="Times New Roman"/>
                <a:cs typeface="B Nazanin" panose="00000400000000000000" pitchFamily="2" charset="-78"/>
              </a:rPr>
              <a:t>تعیین میزان ارتباط سطوح مختلف اجزای متفاوت لیپید با مرگ و میر کلی در افراد بالای 40 سال در مطالعه قند و لیپید </a:t>
            </a:r>
            <a:r>
              <a:rPr lang="fa-IR" sz="2000" b="1" dirty="0" smtClean="0">
                <a:ea typeface="Times New Roman"/>
                <a:cs typeface="B Nazanin" panose="00000400000000000000" pitchFamily="2" charset="-78"/>
              </a:rPr>
              <a:t>تهران</a:t>
            </a:r>
          </a:p>
          <a:p>
            <a:pPr algn="r" rtl="1">
              <a:lnSpc>
                <a:spcPct val="150000"/>
              </a:lnSpc>
              <a:spcAft>
                <a:spcPts val="1000"/>
              </a:spcAft>
              <a:buClrTx/>
              <a:buSzPct val="130000"/>
              <a:buFont typeface="Wingdings" panose="05000000000000000000" pitchFamily="2" charset="2"/>
              <a:buChar char="§"/>
            </a:pPr>
            <a:r>
              <a:rPr lang="fa-IR" sz="2000" b="1" dirty="0" smtClean="0">
                <a:ea typeface="Times New Roman"/>
                <a:cs typeface="B Nazanin" panose="00000400000000000000" pitchFamily="2" charset="-78"/>
              </a:rPr>
              <a:t>تعیین </a:t>
            </a:r>
            <a:r>
              <a:rPr lang="fa-IR" sz="2000" b="1" dirty="0">
                <a:ea typeface="Times New Roman"/>
                <a:cs typeface="B Nazanin" panose="00000400000000000000" pitchFamily="2" charset="-78"/>
              </a:rPr>
              <a:t>میزان ارتباط سطوح مختلف اجزای متفاوت لیپید با مرگ و میر قلبی عروقی در افراد بالای 40 سال در مطالعه قند و لیپید </a:t>
            </a:r>
            <a:r>
              <a:rPr lang="fa-IR" sz="2000" b="1" dirty="0" smtClean="0">
                <a:ea typeface="Times New Roman"/>
                <a:cs typeface="B Nazanin" panose="00000400000000000000" pitchFamily="2" charset="-78"/>
              </a:rPr>
              <a:t>تهران</a:t>
            </a:r>
          </a:p>
          <a:p>
            <a:pPr algn="r" rtl="1">
              <a:lnSpc>
                <a:spcPct val="150000"/>
              </a:lnSpc>
              <a:buClrTx/>
              <a:buSzPct val="130000"/>
              <a:buFont typeface="Wingdings" panose="05000000000000000000" pitchFamily="2" charset="2"/>
              <a:buChar char="§"/>
            </a:pPr>
            <a:r>
              <a:rPr lang="fa-IR" sz="2000" b="1" dirty="0" smtClean="0">
                <a:ea typeface="Times New Roman"/>
                <a:cs typeface="B Nazanin" panose="00000400000000000000" pitchFamily="2" charset="-78"/>
              </a:rPr>
              <a:t> </a:t>
            </a:r>
            <a:r>
              <a:rPr lang="fa-IR" sz="2000" b="1" dirty="0">
                <a:ea typeface="Times New Roman"/>
                <a:cs typeface="B Nazanin" panose="00000400000000000000" pitchFamily="2" charset="-78"/>
              </a:rPr>
              <a:t>تعیین میزان ارتباط سطوح مختلف اجزای متفاوت لیپید با مرگ و میر کلی در افراد بالای 40 سال پس از حذف افردی که نمایه توده </a:t>
            </a:r>
            <a:r>
              <a:rPr lang="fa-IR" sz="2000" b="1" dirty="0" smtClean="0">
                <a:ea typeface="Times New Roman"/>
                <a:cs typeface="B Nazanin" panose="00000400000000000000" pitchFamily="2" charset="-78"/>
              </a:rPr>
              <a:t>بدنی&lt;18/5 </a:t>
            </a:r>
            <a:r>
              <a:rPr lang="fa-IR" sz="2000" b="1" dirty="0">
                <a:ea typeface="Times New Roman"/>
                <a:cs typeface="B Nazanin" panose="00000400000000000000" pitchFamily="2" charset="-78"/>
              </a:rPr>
              <a:t>ومرگ در </a:t>
            </a:r>
            <a:r>
              <a:rPr lang="fa-IR" sz="2000" b="1" dirty="0" smtClean="0">
                <a:ea typeface="Times New Roman"/>
                <a:cs typeface="B Nazanin" panose="00000400000000000000" pitchFamily="2" charset="-78"/>
              </a:rPr>
              <a:t>3 </a:t>
            </a:r>
            <a:r>
              <a:rPr lang="fa-IR" sz="2000" b="1" dirty="0">
                <a:ea typeface="Times New Roman"/>
                <a:cs typeface="B Nazanin" panose="00000400000000000000" pitchFamily="2" charset="-78"/>
              </a:rPr>
              <a:t>سال اول داشته اند، در مطالعه قند و لیپید تهران</a:t>
            </a:r>
            <a:endParaRPr lang="en-US" sz="20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73650D1-4DB9-4097-8FB4-C6846A79A276}" type="slidenum">
              <a:rPr lang="en-US" smtClean="0"/>
              <a:t>8</a:t>
            </a:fld>
            <a:endParaRPr lang="en-US"/>
          </a:p>
        </p:txBody>
      </p:sp>
    </p:spTree>
    <p:extLst>
      <p:ext uri="{BB962C8B-B14F-4D97-AF65-F5344CB8AC3E}">
        <p14:creationId xmlns:p14="http://schemas.microsoft.com/office/powerpoint/2010/main" val="2685031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lstStyle/>
          <a:p>
            <a:pPr marL="114300" indent="0" algn="ctr">
              <a:buNone/>
            </a:pPr>
            <a:endParaRPr lang="fa-IR" sz="5400" dirty="0" smtClean="0">
              <a:ln w="3175" cmpd="sng">
                <a:noFill/>
              </a:ln>
              <a:solidFill>
                <a:prstClr val="black">
                  <a:lumMod val="85000"/>
                  <a:lumOff val="15000"/>
                </a:prstClr>
              </a:solidFill>
              <a:latin typeface="Garamond"/>
              <a:ea typeface="+mj-ea"/>
              <a:cs typeface="B Titr" panose="00000700000000000000" pitchFamily="2" charset="-78"/>
            </a:endParaRPr>
          </a:p>
          <a:p>
            <a:pPr marL="114300" indent="0" algn="ctr">
              <a:buNone/>
            </a:pPr>
            <a:endParaRPr lang="fa-IR" sz="5400" dirty="0">
              <a:ln w="3175" cmpd="sng">
                <a:noFill/>
              </a:ln>
              <a:solidFill>
                <a:prstClr val="black">
                  <a:lumMod val="85000"/>
                  <a:lumOff val="15000"/>
                </a:prstClr>
              </a:solidFill>
              <a:latin typeface="Garamond"/>
              <a:ea typeface="+mj-ea"/>
              <a:cs typeface="B Titr" panose="00000700000000000000" pitchFamily="2" charset="-78"/>
            </a:endParaRPr>
          </a:p>
          <a:p>
            <a:pPr marL="114300" indent="0" algn="ctr">
              <a:buNone/>
            </a:pPr>
            <a:r>
              <a:rPr lang="fa-IR" sz="5400" dirty="0" smtClean="0">
                <a:ln w="3175" cmpd="sng">
                  <a:noFill/>
                </a:ln>
                <a:solidFill>
                  <a:prstClr val="black">
                    <a:lumMod val="85000"/>
                    <a:lumOff val="15000"/>
                  </a:prstClr>
                </a:solidFill>
                <a:latin typeface="Garamond"/>
                <a:ea typeface="+mj-ea"/>
                <a:cs typeface="B Titr" panose="00000700000000000000" pitchFamily="2" charset="-78"/>
              </a:rPr>
              <a:t>روش اجرا</a:t>
            </a:r>
          </a:p>
          <a:p>
            <a:pPr marL="114300" indent="0" algn="ctr">
              <a:buNone/>
            </a:pPr>
            <a:endParaRPr lang="fa-IR" sz="5400" dirty="0" smtClean="0">
              <a:ln w="3175" cmpd="sng">
                <a:noFill/>
              </a:ln>
              <a:solidFill>
                <a:prstClr val="black">
                  <a:lumMod val="85000"/>
                  <a:lumOff val="15000"/>
                </a:prstClr>
              </a:solidFill>
              <a:latin typeface="Garamond"/>
              <a:ea typeface="+mj-ea"/>
              <a:cs typeface="B Titr" panose="00000700000000000000" pitchFamily="2" charset="-78"/>
            </a:endParaRPr>
          </a:p>
          <a:p>
            <a:pPr marL="114300" indent="0" algn="ctr">
              <a:buNone/>
            </a:pPr>
            <a:endParaRPr lang="en-US" dirty="0"/>
          </a:p>
        </p:txBody>
      </p:sp>
      <p:sp>
        <p:nvSpPr>
          <p:cNvPr id="4" name="Slide Number Placeholder 3"/>
          <p:cNvSpPr>
            <a:spLocks noGrp="1"/>
          </p:cNvSpPr>
          <p:nvPr>
            <p:ph type="sldNum" sz="quarter" idx="12"/>
          </p:nvPr>
        </p:nvSpPr>
        <p:spPr/>
        <p:txBody>
          <a:bodyPr/>
          <a:lstStyle/>
          <a:p>
            <a:fld id="{773650D1-4DB9-4097-8FB4-C6846A79A276}" type="slidenum">
              <a:rPr lang="en-US" smtClean="0"/>
              <a:t>9</a:t>
            </a:fld>
            <a:endParaRPr lang="en-US"/>
          </a:p>
        </p:txBody>
      </p:sp>
    </p:spTree>
    <p:extLst>
      <p:ext uri="{BB962C8B-B14F-4D97-AF65-F5344CB8AC3E}">
        <p14:creationId xmlns:p14="http://schemas.microsoft.com/office/powerpoint/2010/main" val="829829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1641</TotalTime>
  <Words>2984</Words>
  <Application>Microsoft Office PowerPoint</Application>
  <PresentationFormat>On-screen Show (4:3)</PresentationFormat>
  <Paragraphs>224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سنجش های آزمایشگاهی :</vt:lpstr>
      <vt:lpstr>PowerPoint Presentation</vt:lpstr>
      <vt:lpstr>PowerPoint Presentation</vt:lpstr>
      <vt:lpstr>PowerPoint Presentation</vt:lpstr>
      <vt:lpstr>PowerPoint Presentation</vt:lpstr>
      <vt:lpstr>PowerPoint Presentation</vt:lpstr>
      <vt:lpstr>علل مختلف مرگ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Hosna</dc:creator>
  <cp:lastModifiedBy>Art</cp:lastModifiedBy>
  <cp:revision>216</cp:revision>
  <dcterms:created xsi:type="dcterms:W3CDTF">2016-03-04T11:31:47Z</dcterms:created>
  <dcterms:modified xsi:type="dcterms:W3CDTF">2019-06-01T09:04:28Z</dcterms:modified>
</cp:coreProperties>
</file>