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7" r:id="rId1"/>
    <p:sldMasterId id="2147484289" r:id="rId2"/>
  </p:sldMasterIdLst>
  <p:notesMasterIdLst>
    <p:notesMasterId r:id="rId43"/>
  </p:notesMasterIdLst>
  <p:sldIdLst>
    <p:sldId id="256" r:id="rId3"/>
    <p:sldId id="257" r:id="rId4"/>
    <p:sldId id="279" r:id="rId5"/>
    <p:sldId id="280" r:id="rId6"/>
    <p:sldId id="287" r:id="rId7"/>
    <p:sldId id="309" r:id="rId8"/>
    <p:sldId id="259" r:id="rId9"/>
    <p:sldId id="311" r:id="rId10"/>
    <p:sldId id="260" r:id="rId11"/>
    <p:sldId id="289" r:id="rId12"/>
    <p:sldId id="261" r:id="rId13"/>
    <p:sldId id="262" r:id="rId14"/>
    <p:sldId id="263" r:id="rId15"/>
    <p:sldId id="264" r:id="rId16"/>
    <p:sldId id="265" r:id="rId17"/>
    <p:sldId id="266" r:id="rId18"/>
    <p:sldId id="267" r:id="rId19"/>
    <p:sldId id="268" r:id="rId20"/>
    <p:sldId id="270" r:id="rId21"/>
    <p:sldId id="271" r:id="rId22"/>
    <p:sldId id="272" r:id="rId23"/>
    <p:sldId id="300" r:id="rId24"/>
    <p:sldId id="305" r:id="rId25"/>
    <p:sldId id="310" r:id="rId26"/>
    <p:sldId id="273" r:id="rId27"/>
    <p:sldId id="277" r:id="rId28"/>
    <p:sldId id="301" r:id="rId29"/>
    <p:sldId id="302" r:id="rId30"/>
    <p:sldId id="303" r:id="rId31"/>
    <p:sldId id="304" r:id="rId32"/>
    <p:sldId id="307" r:id="rId33"/>
    <p:sldId id="308" r:id="rId34"/>
    <p:sldId id="275" r:id="rId35"/>
    <p:sldId id="276" r:id="rId36"/>
    <p:sldId id="281" r:id="rId37"/>
    <p:sldId id="282" r:id="rId38"/>
    <p:sldId id="278" r:id="rId39"/>
    <p:sldId id="290" r:id="rId40"/>
    <p:sldId id="283" r:id="rId41"/>
    <p:sldId id="28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C38C9-B891-4B31-9FFA-C90395BC3288}"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078AD-266A-4F48-A1BF-499EB2C6A9AC}" type="slidenum">
              <a:rPr lang="en-US" smtClean="0"/>
              <a:t>‹#›</a:t>
            </a:fld>
            <a:endParaRPr lang="en-US"/>
          </a:p>
        </p:txBody>
      </p:sp>
    </p:spTree>
    <p:extLst>
      <p:ext uri="{BB962C8B-B14F-4D97-AF65-F5344CB8AC3E}">
        <p14:creationId xmlns:p14="http://schemas.microsoft.com/office/powerpoint/2010/main" val="142288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3078AD-266A-4F48-A1BF-499EB2C6A9AC}" type="slidenum">
              <a:rPr lang="en-US" smtClean="0"/>
              <a:t>15</a:t>
            </a:fld>
            <a:endParaRPr lang="en-US"/>
          </a:p>
        </p:txBody>
      </p:sp>
    </p:spTree>
    <p:extLst>
      <p:ext uri="{BB962C8B-B14F-4D97-AF65-F5344CB8AC3E}">
        <p14:creationId xmlns:p14="http://schemas.microsoft.com/office/powerpoint/2010/main" val="71879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9AF327-D90E-481C-826F-FB6550BBC7C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20484022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AF327-D90E-481C-826F-FB6550BBC7C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185379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AF327-D90E-481C-826F-FB6550BBC7C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94051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9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37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47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79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444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808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040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5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AF327-D90E-481C-826F-FB6550BBC7C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3678008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0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424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40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AF327-D90E-481C-826F-FB6550BBC7C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204420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9AF327-D90E-481C-826F-FB6550BBC7C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99267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9AF327-D90E-481C-826F-FB6550BBC7C4}"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43598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9AF327-D90E-481C-826F-FB6550BBC7C4}"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38881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AF327-D90E-481C-826F-FB6550BBC7C4}"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9728007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9AF327-D90E-481C-826F-FB6550BBC7C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35861996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9AF327-D90E-481C-826F-FB6550BBC7C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88B716-34CB-4DD6-A7EE-FD0D75520729}" type="slidenum">
              <a:rPr lang="en-US" smtClean="0"/>
              <a:t>‹#›</a:t>
            </a:fld>
            <a:endParaRPr lang="en-US"/>
          </a:p>
        </p:txBody>
      </p:sp>
    </p:spTree>
    <p:extLst>
      <p:ext uri="{BB962C8B-B14F-4D97-AF65-F5344CB8AC3E}">
        <p14:creationId xmlns:p14="http://schemas.microsoft.com/office/powerpoint/2010/main" val="19492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AF327-D90E-481C-826F-FB6550BBC7C4}" type="datetimeFigureOut">
              <a:rPr lang="en-US" smtClean="0"/>
              <a:t>3/6/2017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8B716-34CB-4DD6-A7EE-FD0D75520729}" type="slidenum">
              <a:rPr lang="en-US" smtClean="0"/>
              <a:t>‹#›</a:t>
            </a:fld>
            <a:endParaRPr lang="en-US"/>
          </a:p>
        </p:txBody>
      </p:sp>
    </p:spTree>
    <p:extLst>
      <p:ext uri="{BB962C8B-B14F-4D97-AF65-F5344CB8AC3E}">
        <p14:creationId xmlns:p14="http://schemas.microsoft.com/office/powerpoint/2010/main" val="791226524"/>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8A48B4-7E8D-40C4-AD70-1EE3FF64925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B0B677-5A4E-4B4A-971C-2F8A7F74D43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047548"/>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5120" y="675323"/>
            <a:ext cx="9144000" cy="2387600"/>
          </a:xfrm>
        </p:spPr>
        <p:txBody>
          <a:bodyPr>
            <a:normAutofit/>
          </a:bodyPr>
          <a:lstStyle/>
          <a:p>
            <a:r>
              <a:rPr lang="en-US" sz="4400" b="1" dirty="0" smtClean="0">
                <a:solidFill>
                  <a:schemeClr val="bg1"/>
                </a:solidFill>
              </a:rPr>
              <a:t>Ambiguous Genitalia in a Young Man</a:t>
            </a:r>
            <a:br>
              <a:rPr lang="en-US" sz="4400" b="1" dirty="0" smtClean="0">
                <a:solidFill>
                  <a:schemeClr val="bg1"/>
                </a:solidFill>
              </a:rPr>
            </a:br>
            <a:r>
              <a:rPr lang="en-US" sz="3200" b="1" i="1" dirty="0" smtClean="0">
                <a:solidFill>
                  <a:schemeClr val="bg1"/>
                </a:solidFill>
              </a:rPr>
              <a:t>a case report</a:t>
            </a:r>
            <a:endParaRPr lang="en-US" sz="4400" b="1" i="1" dirty="0">
              <a:solidFill>
                <a:schemeClr val="bg1"/>
              </a:solidFill>
            </a:endParaRPr>
          </a:p>
        </p:txBody>
      </p:sp>
      <p:sp>
        <p:nvSpPr>
          <p:cNvPr id="3" name="Subtitle 2"/>
          <p:cNvSpPr>
            <a:spLocks noGrp="1"/>
          </p:cNvSpPr>
          <p:nvPr>
            <p:ph type="subTitle" idx="1"/>
          </p:nvPr>
        </p:nvSpPr>
        <p:spPr>
          <a:xfrm>
            <a:off x="1513840" y="4262438"/>
            <a:ext cx="9144000" cy="1655762"/>
          </a:xfrm>
        </p:spPr>
        <p:txBody>
          <a:bodyPr/>
          <a:lstStyle/>
          <a:p>
            <a:r>
              <a:rPr lang="en-US" dirty="0" smtClean="0">
                <a:solidFill>
                  <a:schemeClr val="bg1"/>
                </a:solidFill>
              </a:rPr>
              <a:t>Presented by: B </a:t>
            </a:r>
            <a:r>
              <a:rPr lang="en-US" dirty="0" err="1" smtClean="0">
                <a:solidFill>
                  <a:schemeClr val="bg1"/>
                </a:solidFill>
              </a:rPr>
              <a:t>Rezvankhah</a:t>
            </a:r>
            <a:r>
              <a:rPr lang="en-US" dirty="0" smtClean="0">
                <a:solidFill>
                  <a:schemeClr val="bg1"/>
                </a:solidFill>
              </a:rPr>
              <a:t> M.D</a:t>
            </a:r>
          </a:p>
          <a:p>
            <a:r>
              <a:rPr lang="en-US" dirty="0" smtClean="0">
                <a:solidFill>
                  <a:schemeClr val="bg1"/>
                </a:solidFill>
              </a:rPr>
              <a:t>March 2017</a:t>
            </a:r>
            <a:endParaRPr lang="en-US" dirty="0">
              <a:solidFill>
                <a:schemeClr val="bg1"/>
              </a:solidFill>
            </a:endParaRPr>
          </a:p>
        </p:txBody>
      </p:sp>
    </p:spTree>
    <p:extLst>
      <p:ext uri="{BB962C8B-B14F-4D97-AF65-F5344CB8AC3E}">
        <p14:creationId xmlns:p14="http://schemas.microsoft.com/office/powerpoint/2010/main" val="90325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Disorders of Sex Development(DSDs)</a:t>
            </a:r>
            <a:endParaRPr lang="en-US" sz="4800" b="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pPr lvl="0"/>
            <a:r>
              <a:rPr lang="en-US" dirty="0">
                <a:solidFill>
                  <a:schemeClr val="bg1"/>
                </a:solidFill>
                <a:latin typeface="Times New Roman" panose="02020603050405020304" pitchFamily="18" charset="0"/>
                <a:cs typeface="Times New Roman" panose="02020603050405020304" pitchFamily="18" charset="0"/>
              </a:rPr>
              <a:t>Following a consensus statement in 2006, the term ‘disorders of sex development’ (DSD) was introduced to replace all previously used terms and defined as a ‘congenital condition in which development of chromosomal, gonadal or anatomical sex is atypical.</a:t>
            </a:r>
          </a:p>
          <a:p>
            <a:pPr marL="0" indent="0">
              <a:buNone/>
            </a:pPr>
            <a:endParaRPr lang="en-US" dirty="0"/>
          </a:p>
        </p:txBody>
      </p:sp>
      <p:sp>
        <p:nvSpPr>
          <p:cNvPr id="5" name="Content Placeholder 4"/>
          <p:cNvSpPr>
            <a:spLocks noGrp="1"/>
          </p:cNvSpPr>
          <p:nvPr>
            <p:ph sz="half" idx="2"/>
          </p:nvPr>
        </p:nvSpPr>
        <p:spPr/>
        <p:txBody>
          <a:bodyPr/>
          <a:lstStyle/>
          <a:p>
            <a:endParaRPr lang="en-US" dirty="0"/>
          </a:p>
        </p:txBody>
      </p:sp>
      <p:pic>
        <p:nvPicPr>
          <p:cNvPr id="4" name="Content Placeholder 5"/>
          <p:cNvPicPr>
            <a:picLocks noChangeAspect="1"/>
          </p:cNvPicPr>
          <p:nvPr/>
        </p:nvPicPr>
        <p:blipFill>
          <a:blip r:embed="rId2"/>
          <a:stretch>
            <a:fillRect/>
          </a:stretch>
        </p:blipFill>
        <p:spPr>
          <a:xfrm>
            <a:off x="6019800" y="1946787"/>
            <a:ext cx="5673975" cy="3471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938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Content Placeholder 3"/>
          <p:cNvPicPr>
            <a:picLocks noChangeAspect="1" noChangeArrowheads="1"/>
          </p:cNvPicPr>
          <p:nvPr/>
        </p:nvPicPr>
        <p:blipFill>
          <a:blip r:embed="rId2" cstate="print"/>
          <a:srcRect/>
          <a:stretch>
            <a:fillRect/>
          </a:stretch>
        </p:blipFill>
        <p:spPr bwMode="auto">
          <a:xfrm>
            <a:off x="838200" y="365125"/>
            <a:ext cx="10434072" cy="59865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92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Content Placeholder 3"/>
          <p:cNvPicPr>
            <a:picLocks noChangeAspect="1"/>
          </p:cNvPicPr>
          <p:nvPr/>
        </p:nvPicPr>
        <p:blipFill>
          <a:blip r:embed="rId2"/>
          <a:stretch>
            <a:fillRect/>
          </a:stretch>
        </p:blipFill>
        <p:spPr>
          <a:xfrm>
            <a:off x="2182762" y="85744"/>
            <a:ext cx="7266038" cy="6693598"/>
          </a:xfrm>
          <a:prstGeom prst="rect">
            <a:avLst/>
          </a:prstGeom>
        </p:spPr>
      </p:pic>
      <p:sp>
        <p:nvSpPr>
          <p:cNvPr id="5" name="Oval 4"/>
          <p:cNvSpPr/>
          <p:nvPr/>
        </p:nvSpPr>
        <p:spPr>
          <a:xfrm>
            <a:off x="4100052" y="2948373"/>
            <a:ext cx="5132438" cy="3529780"/>
          </a:xfrm>
          <a:prstGeom prst="ellipse">
            <a:avLst/>
          </a:prstGeom>
          <a:noFill/>
          <a:ln w="28575"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601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4">
                    <a:lumMod val="40000"/>
                    <a:lumOff val="60000"/>
                  </a:schemeClr>
                </a:solidFill>
              </a:rPr>
              <a:t>DDx</a:t>
            </a:r>
            <a:endParaRPr lang="en-US" dirty="0">
              <a:solidFill>
                <a:schemeClr val="accent4">
                  <a:lumMod val="40000"/>
                  <a:lumOff val="60000"/>
                </a:schemeClr>
              </a:solidFill>
            </a:endParaRPr>
          </a:p>
        </p:txBody>
      </p:sp>
      <p:sp>
        <p:nvSpPr>
          <p:cNvPr id="4" name="Content Placeholder 3"/>
          <p:cNvSpPr>
            <a:spLocks noGrp="1"/>
          </p:cNvSpPr>
          <p:nvPr>
            <p:ph idx="1"/>
          </p:nvPr>
        </p:nvSpPr>
        <p:spPr/>
        <p:txBody>
          <a:bodyPr>
            <a:normAutofit/>
          </a:bodyPr>
          <a:lstStyle/>
          <a:p>
            <a:r>
              <a:rPr lang="en-US" dirty="0">
                <a:solidFill>
                  <a:schemeClr val="bg1"/>
                </a:solidFill>
                <a:latin typeface="Times New Roman" panose="02020603050405020304" pitchFamily="18" charset="0"/>
                <a:cs typeface="Times New Roman" panose="02020603050405020304" pitchFamily="18" charset="0"/>
              </a:rPr>
              <a:t>P</a:t>
            </a:r>
            <a:r>
              <a:rPr lang="en-US" dirty="0" smtClean="0">
                <a:solidFill>
                  <a:schemeClr val="bg1"/>
                </a:solidFill>
                <a:latin typeface="Times New Roman" panose="02020603050405020304" pitchFamily="18" charset="0"/>
                <a:cs typeface="Times New Roman" panose="02020603050405020304" pitchFamily="18" charset="0"/>
              </a:rPr>
              <a:t>artial </a:t>
            </a:r>
            <a:r>
              <a:rPr lang="en-US" dirty="0">
                <a:solidFill>
                  <a:schemeClr val="bg1"/>
                </a:solidFill>
                <a:latin typeface="Times New Roman" panose="02020603050405020304" pitchFamily="18" charset="0"/>
                <a:cs typeface="Times New Roman" panose="02020603050405020304" pitchFamily="18" charset="0"/>
              </a:rPr>
              <a:t>46,XY gonadal </a:t>
            </a:r>
            <a:r>
              <a:rPr lang="en-US" dirty="0" smtClean="0">
                <a:solidFill>
                  <a:schemeClr val="bg1"/>
                </a:solidFill>
                <a:latin typeface="Times New Roman" panose="02020603050405020304" pitchFamily="18" charset="0"/>
                <a:cs typeface="Times New Roman" panose="02020603050405020304" pitchFamily="18" charset="0"/>
              </a:rPr>
              <a:t>dysgenesis</a:t>
            </a:r>
          </a:p>
          <a:p>
            <a:r>
              <a:rPr lang="en-US" dirty="0" err="1" smtClean="0">
                <a:solidFill>
                  <a:schemeClr val="bg1"/>
                </a:solidFill>
                <a:latin typeface="Times New Roman" panose="02020603050405020304" pitchFamily="18" charset="0"/>
                <a:ea typeface="+mj-ea"/>
                <a:cs typeface="Times New Roman" panose="02020603050405020304" pitchFamily="18" charset="0"/>
              </a:rPr>
              <a:t>Ovotesticular</a:t>
            </a:r>
            <a:r>
              <a:rPr lang="en-US" dirty="0" smtClean="0">
                <a:solidFill>
                  <a:schemeClr val="bg1"/>
                </a:solidFill>
                <a:latin typeface="Times New Roman" panose="02020603050405020304" pitchFamily="18" charset="0"/>
                <a:ea typeface="+mj-ea"/>
                <a:cs typeface="Times New Roman" panose="02020603050405020304" pitchFamily="18" charset="0"/>
              </a:rPr>
              <a:t> DSD</a:t>
            </a:r>
          </a:p>
          <a:p>
            <a:r>
              <a:rPr lang="en-US" dirty="0">
                <a:solidFill>
                  <a:schemeClr val="bg1"/>
                </a:solidFill>
                <a:latin typeface="Times New Roman" panose="02020603050405020304" pitchFamily="18" charset="0"/>
                <a:ea typeface="+mj-ea"/>
                <a:cs typeface="Times New Roman" panose="02020603050405020304" pitchFamily="18" charset="0"/>
              </a:rPr>
              <a:t>45,X/46,XY Mosaicism and Variants</a:t>
            </a:r>
            <a:endParaRPr lang="en-US" dirty="0" smtClean="0">
              <a:solidFill>
                <a:schemeClr val="bg1"/>
              </a:solidFill>
              <a:latin typeface="Times New Roman" panose="02020603050405020304" pitchFamily="18" charset="0"/>
              <a:ea typeface="+mj-ea"/>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35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spcBef>
                <a:spcPts val="1000"/>
              </a:spcBef>
            </a:pPr>
            <a: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Complete </a:t>
            </a:r>
            <a: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and partial 46,XY gonadal dysgenesis</a:t>
            </a:r>
            <a:b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endParaRPr lang="en-US" sz="66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Autofit/>
          </a:bodyPr>
          <a:lstStyle/>
          <a:p>
            <a:pPr lvl="0"/>
            <a:r>
              <a:rPr lang="en-US" dirty="0">
                <a:solidFill>
                  <a:schemeClr val="bg1"/>
                </a:solidFill>
                <a:latin typeface="Times New Roman" panose="02020603050405020304" pitchFamily="18" charset="0"/>
                <a:cs typeface="Times New Roman" panose="02020603050405020304" pitchFamily="18" charset="0"/>
              </a:rPr>
              <a:t>The complete form is characterized by female external and </a:t>
            </a:r>
            <a:r>
              <a:rPr lang="en-US" dirty="0" smtClean="0">
                <a:solidFill>
                  <a:schemeClr val="bg1"/>
                </a:solidFill>
                <a:latin typeface="Times New Roman" panose="02020603050405020304" pitchFamily="18" charset="0"/>
                <a:cs typeface="Times New Roman" panose="02020603050405020304" pitchFamily="18" charset="0"/>
              </a:rPr>
              <a:t>internal genitalia</a:t>
            </a:r>
            <a:r>
              <a:rPr lang="en-US" dirty="0">
                <a:solidFill>
                  <a:schemeClr val="bg1"/>
                </a:solidFill>
                <a:latin typeface="Times New Roman" panose="02020603050405020304" pitchFamily="18" charset="0"/>
                <a:cs typeface="Times New Roman" panose="02020603050405020304" pitchFamily="18" charset="0"/>
              </a:rPr>
              <a:t>, lack of secondary sexual characteristics, normal or tall stature </a:t>
            </a:r>
            <a:r>
              <a:rPr lang="en-US" dirty="0" smtClean="0">
                <a:solidFill>
                  <a:schemeClr val="bg1"/>
                </a:solidFill>
                <a:latin typeface="Times New Roman" panose="02020603050405020304" pitchFamily="18" charset="0"/>
                <a:cs typeface="Times New Roman" panose="02020603050405020304" pitchFamily="18" charset="0"/>
              </a:rPr>
              <a:t>without somatic </a:t>
            </a:r>
            <a:r>
              <a:rPr lang="en-US" dirty="0">
                <a:solidFill>
                  <a:schemeClr val="bg1"/>
                </a:solidFill>
                <a:latin typeface="Times New Roman" panose="02020603050405020304" pitchFamily="18" charset="0"/>
                <a:cs typeface="Times New Roman" panose="02020603050405020304" pitchFamily="18" charset="0"/>
              </a:rPr>
              <a:t>stigmata of Turner syndrome and the presence of bilateral </a:t>
            </a:r>
            <a:r>
              <a:rPr lang="en-US" dirty="0" err="1" smtClean="0">
                <a:solidFill>
                  <a:schemeClr val="bg1"/>
                </a:solidFill>
                <a:latin typeface="Times New Roman" panose="02020603050405020304" pitchFamily="18" charset="0"/>
                <a:cs typeface="Times New Roman" panose="02020603050405020304" pitchFamily="18" charset="0"/>
              </a:rPr>
              <a:t>dysgenetic</a:t>
            </a:r>
            <a:r>
              <a:rPr lang="en-US" dirty="0" smtClean="0">
                <a:solidFill>
                  <a:schemeClr val="bg1"/>
                </a:solidFill>
                <a:latin typeface="Times New Roman" panose="02020603050405020304" pitchFamily="18" charset="0"/>
                <a:cs typeface="Times New Roman" panose="02020603050405020304" pitchFamily="18" charset="0"/>
              </a:rPr>
              <a:t> gonads.</a:t>
            </a:r>
          </a:p>
          <a:p>
            <a:pPr lvl="0"/>
            <a:endParaRPr lang="en-US" dirty="0">
              <a:solidFill>
                <a:schemeClr val="bg1"/>
              </a:solidFill>
              <a:latin typeface="Times New Roman" panose="02020603050405020304" pitchFamily="18" charset="0"/>
              <a:cs typeface="Times New Roman" panose="02020603050405020304" pitchFamily="18" charset="0"/>
            </a:endParaRPr>
          </a:p>
          <a:p>
            <a:pPr lvl="0"/>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partial form of this syndrome is characterized by impaired </a:t>
            </a:r>
            <a:r>
              <a:rPr lang="en-US" dirty="0" smtClean="0">
                <a:solidFill>
                  <a:schemeClr val="bg1"/>
                </a:solidFill>
                <a:latin typeface="Times New Roman" panose="02020603050405020304" pitchFamily="18" charset="0"/>
                <a:cs typeface="Times New Roman" panose="02020603050405020304" pitchFamily="18" charset="0"/>
              </a:rPr>
              <a:t>testicular development </a:t>
            </a:r>
            <a:r>
              <a:rPr lang="en-US" dirty="0">
                <a:solidFill>
                  <a:schemeClr val="bg1"/>
                </a:solidFill>
                <a:latin typeface="Times New Roman" panose="02020603050405020304" pitchFamily="18" charset="0"/>
                <a:cs typeface="Times New Roman" panose="02020603050405020304" pitchFamily="18" charset="0"/>
              </a:rPr>
              <a:t>that results in patients with ambiguous external genitalia with </a:t>
            </a:r>
            <a:r>
              <a:rPr lang="en-US" dirty="0" smtClean="0">
                <a:solidFill>
                  <a:schemeClr val="bg1"/>
                </a:solidFill>
                <a:latin typeface="Times New Roman" panose="02020603050405020304" pitchFamily="18" charset="0"/>
                <a:cs typeface="Times New Roman" panose="02020603050405020304" pitchFamily="18" charset="0"/>
              </a:rPr>
              <a:t>or without </a:t>
            </a:r>
            <a:r>
              <a:rPr lang="en-US" dirty="0" err="1">
                <a:solidFill>
                  <a:schemeClr val="bg1"/>
                </a:solidFill>
                <a:latin typeface="Times New Roman" panose="02020603050405020304" pitchFamily="18" charset="0"/>
                <a:cs typeface="Times New Roman" panose="02020603050405020304" pitchFamily="18" charset="0"/>
              </a:rPr>
              <a:t>Mullerian</a:t>
            </a: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structures.</a:t>
            </a:r>
            <a:endParaRPr lang="fa-IR" dirty="0" smtClean="0">
              <a:solidFill>
                <a:schemeClr val="bg1"/>
              </a:solidFill>
              <a:latin typeface="Times New Roman" panose="02020603050405020304" pitchFamily="18" charset="0"/>
              <a:cs typeface="Times New Roman" panose="02020603050405020304" pitchFamily="18" charset="0"/>
            </a:endParaRPr>
          </a:p>
          <a:p>
            <a:pPr lvl="0"/>
            <a:endParaRPr lang="fa-IR" dirty="0" smtClean="0">
              <a:solidFill>
                <a:schemeClr val="bg1"/>
              </a:solidFill>
              <a:latin typeface="Times New Roman" panose="02020603050405020304" pitchFamily="18" charset="0"/>
              <a:cs typeface="Times New Roman" panose="02020603050405020304" pitchFamily="18" charset="0"/>
            </a:endParaRPr>
          </a:p>
          <a:p>
            <a:pPr lvl="0"/>
            <a:r>
              <a:rPr lang="en-US" dirty="0" smtClean="0">
                <a:solidFill>
                  <a:schemeClr val="bg1"/>
                </a:solidFill>
                <a:latin typeface="Times New Roman" panose="02020603050405020304" pitchFamily="18" charset="0"/>
                <a:cs typeface="Times New Roman" panose="02020603050405020304" pitchFamily="18" charset="0"/>
              </a:rPr>
              <a:t>Similar </a:t>
            </a:r>
            <a:r>
              <a:rPr lang="en-US" dirty="0">
                <a:solidFill>
                  <a:schemeClr val="bg1"/>
                </a:solidFill>
                <a:latin typeface="Times New Roman" panose="02020603050405020304" pitchFamily="18" charset="0"/>
                <a:cs typeface="Times New Roman" panose="02020603050405020304" pitchFamily="18" charset="0"/>
              </a:rPr>
              <a:t>phenotypes can also result from a </a:t>
            </a:r>
            <a:r>
              <a:rPr lang="en-US" dirty="0" smtClean="0">
                <a:solidFill>
                  <a:schemeClr val="bg1"/>
                </a:solidFill>
                <a:latin typeface="Times New Roman" panose="02020603050405020304" pitchFamily="18" charset="0"/>
                <a:cs typeface="Times New Roman" panose="02020603050405020304" pitchFamily="18" charset="0"/>
              </a:rPr>
              <a:t>45,X/46,XY</a:t>
            </a:r>
            <a:r>
              <a:rPr lang="fa-IR"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karyotype</a:t>
            </a:r>
            <a:r>
              <a:rPr lang="en-US" dirty="0">
                <a:solidFill>
                  <a:schemeClr val="bg1"/>
                </a:solidFill>
                <a:latin typeface="Times New Roman" panose="02020603050405020304" pitchFamily="18" charset="0"/>
                <a:cs typeface="Times New Roman" panose="02020603050405020304" pitchFamily="18" charset="0"/>
              </a:rPr>
              <a:t>.</a:t>
            </a:r>
          </a:p>
          <a:p>
            <a:pPr lvl="0"/>
            <a:endParaRPr lang="en-US"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531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58" y="0"/>
            <a:ext cx="10515600" cy="1325563"/>
          </a:xfrm>
        </p:spPr>
        <p:txBody>
          <a:bodyPr>
            <a:noAutofit/>
          </a:bodyPr>
          <a:lstStyle/>
          <a:p>
            <a:pPr marL="228600" lvl="0" indent="-228600">
              <a:spcBef>
                <a:spcPts val="1000"/>
              </a:spcBef>
            </a:pPr>
            <a: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t>
            </a:r>
            <a: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Gonadal Dysgenesis Associated with Syndromic Phenotype</a:t>
            </a:r>
            <a: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77530" y="1628980"/>
            <a:ext cx="10515600" cy="4919304"/>
          </a:xfrm>
        </p:spPr>
        <p:txBody>
          <a:bodyPr>
            <a:normAutofit/>
          </a:bodyPr>
          <a:lstStyle/>
          <a:p>
            <a:pPr marL="0" lvl="0" indent="0">
              <a:buNone/>
            </a:pPr>
            <a:r>
              <a:rPr lang="en-US" dirty="0">
                <a:solidFill>
                  <a:schemeClr val="bg1"/>
                </a:solidFill>
                <a:latin typeface="Times New Roman" panose="02020603050405020304" pitchFamily="18" charset="0"/>
                <a:cs typeface="Times New Roman" panose="02020603050405020304" pitchFamily="18" charset="0"/>
              </a:rPr>
              <a:t>DSD 46,XY due to </a:t>
            </a:r>
            <a:r>
              <a:rPr lang="en-US" dirty="0" err="1">
                <a:solidFill>
                  <a:schemeClr val="bg1"/>
                </a:solidFill>
                <a:latin typeface="Times New Roman" panose="02020603050405020304" pitchFamily="18" charset="0"/>
                <a:cs typeface="Times New Roman" panose="02020603050405020304" pitchFamily="18" charset="0"/>
              </a:rPr>
              <a:t>underexpression</a:t>
            </a:r>
            <a:r>
              <a:rPr lang="en-US" dirty="0">
                <a:solidFill>
                  <a:schemeClr val="bg1"/>
                </a:solidFill>
                <a:latin typeface="Times New Roman" panose="02020603050405020304" pitchFamily="18" charset="0"/>
                <a:cs typeface="Times New Roman" panose="02020603050405020304" pitchFamily="18" charset="0"/>
              </a:rPr>
              <a:t> of </a:t>
            </a:r>
            <a:r>
              <a:rPr lang="en-US" dirty="0" smtClean="0">
                <a:solidFill>
                  <a:schemeClr val="bg1"/>
                </a:solidFill>
                <a:latin typeface="Times New Roman" panose="02020603050405020304" pitchFamily="18" charset="0"/>
                <a:cs typeface="Times New Roman" panose="02020603050405020304" pitchFamily="18" charset="0"/>
              </a:rPr>
              <a:t>WT1:</a:t>
            </a:r>
          </a:p>
          <a:p>
            <a:pPr lvl="0">
              <a:buFont typeface="Wingdings" panose="05000000000000000000" pitchFamily="2" charset="2"/>
              <a:buChar char="ü"/>
            </a:pPr>
            <a:endParaRPr lang="en-US" dirty="0" smtClean="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WAGR syndrome</a:t>
            </a:r>
            <a:r>
              <a:rPr lang="en-US"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200" dirty="0">
                <a:solidFill>
                  <a:prstClr val="black"/>
                </a:solidFill>
                <a:latin typeface="Arial" panose="020B0604020202020204" pitchFamily="34" charset="0"/>
              </a:rPr>
              <a:t> </a:t>
            </a:r>
            <a:r>
              <a:rPr lang="en-US" sz="2400" dirty="0">
                <a:solidFill>
                  <a:schemeClr val="bg1"/>
                </a:solidFill>
                <a:latin typeface="Times New Roman" panose="02020603050405020304" pitchFamily="18" charset="0"/>
                <a:cs typeface="Times New Roman" panose="02020603050405020304" pitchFamily="18" charset="0"/>
              </a:rPr>
              <a:t>Wilms’ </a:t>
            </a:r>
            <a:r>
              <a:rPr lang="en-US" sz="2400" dirty="0" err="1">
                <a:solidFill>
                  <a:schemeClr val="bg1"/>
                </a:solidFill>
                <a:latin typeface="Times New Roman" panose="02020603050405020304" pitchFamily="18" charset="0"/>
                <a:cs typeface="Times New Roman" panose="02020603050405020304" pitchFamily="18" charset="0"/>
              </a:rPr>
              <a:t>tumour</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aniridia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genitourinary </a:t>
            </a:r>
            <a:r>
              <a:rPr lang="en-US" sz="2400" dirty="0" err="1" smtClean="0">
                <a:solidFill>
                  <a:schemeClr val="bg1"/>
                </a:solidFill>
                <a:latin typeface="Times New Roman" panose="02020603050405020304" pitchFamily="18" charset="0"/>
                <a:cs typeface="Times New Roman" panose="02020603050405020304" pitchFamily="18" charset="0"/>
              </a:rPr>
              <a:t>abnormalities,mental</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retardation and obesity </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Denys-</a:t>
            </a:r>
            <a:r>
              <a:rPr lang="en-US" dirty="0" err="1" smtClean="0">
                <a:solidFill>
                  <a:schemeClr val="bg1"/>
                </a:solidFill>
                <a:latin typeface="Times New Roman" panose="02020603050405020304" pitchFamily="18" charset="0"/>
                <a:cs typeface="Times New Roman" panose="02020603050405020304" pitchFamily="18" charset="0"/>
              </a:rPr>
              <a:t>Drash</a:t>
            </a:r>
            <a:r>
              <a:rPr lang="en-US" dirty="0" smtClean="0">
                <a:solidFill>
                  <a:schemeClr val="bg1"/>
                </a:solidFill>
                <a:latin typeface="Times New Roman" panose="02020603050405020304" pitchFamily="18" charset="0"/>
                <a:cs typeface="Times New Roman" panose="02020603050405020304" pitchFamily="18" charset="0"/>
              </a:rPr>
              <a:t> syndrome</a:t>
            </a:r>
            <a:r>
              <a:rPr lang="en-US"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600" dirty="0">
                <a:solidFill>
                  <a:prstClr val="black"/>
                </a:solidFill>
                <a:latin typeface="Arial" panose="020B0604020202020204" pitchFamily="34" charset="0"/>
              </a:rPr>
              <a:t> </a:t>
            </a:r>
            <a:r>
              <a:rPr lang="en-US" sz="2400" dirty="0" smtClean="0">
                <a:solidFill>
                  <a:schemeClr val="bg1"/>
                </a:solidFill>
                <a:latin typeface="Times New Roman" panose="02020603050405020304" pitchFamily="18" charset="0"/>
                <a:cs typeface="Times New Roman" panose="02020603050405020304" pitchFamily="18" charset="0"/>
              </a:rPr>
              <a:t>Early-onset </a:t>
            </a:r>
            <a:r>
              <a:rPr lang="en-US" sz="2400" dirty="0">
                <a:solidFill>
                  <a:schemeClr val="bg1"/>
                </a:solidFill>
                <a:latin typeface="Times New Roman" panose="02020603050405020304" pitchFamily="18" charset="0"/>
                <a:cs typeface="Times New Roman" panose="02020603050405020304" pitchFamily="18" charset="0"/>
              </a:rPr>
              <a:t>renal failure (diffuse mesangial sclerosis) and Wilms’ </a:t>
            </a:r>
            <a:r>
              <a:rPr lang="en-US" sz="2400" dirty="0" err="1" smtClean="0">
                <a:solidFill>
                  <a:schemeClr val="bg1"/>
                </a:solidFill>
                <a:latin typeface="Times New Roman" panose="02020603050405020304" pitchFamily="18" charset="0"/>
                <a:cs typeface="Times New Roman" panose="02020603050405020304" pitchFamily="18" charset="0"/>
              </a:rPr>
              <a:t>tumour</a:t>
            </a:r>
            <a:r>
              <a:rPr lang="en-US" sz="2400" dirty="0" smtClean="0">
                <a:solidFill>
                  <a:schemeClr val="bg1"/>
                </a:solidFill>
                <a:latin typeface="Times New Roman" panose="02020603050405020304" pitchFamily="18" charset="0"/>
                <a:cs typeface="Times New Roman" panose="02020603050405020304" pitchFamily="18" charset="0"/>
              </a:rPr>
              <a:t> development </a:t>
            </a:r>
            <a:r>
              <a:rPr lang="en-US" sz="2400" dirty="0">
                <a:solidFill>
                  <a:schemeClr val="bg1"/>
                </a:solidFill>
                <a:latin typeface="Times New Roman" panose="02020603050405020304" pitchFamily="18" charset="0"/>
                <a:cs typeface="Times New Roman" panose="02020603050405020304" pitchFamily="18" charset="0"/>
              </a:rPr>
              <a:t>in the first decade of life</a:t>
            </a:r>
            <a:endParaRPr lang="en-US" sz="2400" dirty="0" smtClean="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Frasier </a:t>
            </a:r>
            <a:r>
              <a:rPr lang="en-US" dirty="0" err="1" smtClean="0">
                <a:solidFill>
                  <a:schemeClr val="bg1"/>
                </a:solidFill>
                <a:latin typeface="Times New Roman" panose="02020603050405020304" pitchFamily="18" charset="0"/>
                <a:cs typeface="Times New Roman" panose="02020603050405020304" pitchFamily="18" charset="0"/>
              </a:rPr>
              <a:t>syndrome</a:t>
            </a:r>
            <a:r>
              <a:rPr lang="en-US"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solidFill>
                  <a:schemeClr val="bg1"/>
                </a:solidFill>
                <a:latin typeface="Times New Roman" panose="02020603050405020304" pitchFamily="18" charset="0"/>
                <a:cs typeface="Times New Roman" panose="02020603050405020304" pitchFamily="18" charset="0"/>
              </a:rPr>
              <a:t>Female</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to ambiguous external </a:t>
            </a:r>
            <a:r>
              <a:rPr lang="en-US" sz="2400" dirty="0" err="1" smtClean="0">
                <a:solidFill>
                  <a:schemeClr val="bg1"/>
                </a:solidFill>
                <a:latin typeface="Times New Roman" panose="02020603050405020304" pitchFamily="18" charset="0"/>
                <a:cs typeface="Times New Roman" panose="02020603050405020304" pitchFamily="18" charset="0"/>
              </a:rPr>
              <a:t>genitalia,Renal</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failure in the second decade of life, </a:t>
            </a:r>
            <a:r>
              <a:rPr lang="en-US" sz="2400" dirty="0" smtClean="0">
                <a:solidFill>
                  <a:schemeClr val="bg1"/>
                </a:solidFill>
                <a:latin typeface="Times New Roman" panose="02020603050405020304" pitchFamily="18" charset="0"/>
                <a:cs typeface="Times New Roman" panose="02020603050405020304" pitchFamily="18" charset="0"/>
              </a:rPr>
              <a:t>streak gonads </a:t>
            </a:r>
            <a:r>
              <a:rPr lang="en-US" sz="2400" dirty="0">
                <a:solidFill>
                  <a:schemeClr val="bg1"/>
                </a:solidFill>
                <a:latin typeface="Times New Roman" panose="02020603050405020304" pitchFamily="18" charset="0"/>
                <a:cs typeface="Times New Roman" panose="02020603050405020304" pitchFamily="18" charset="0"/>
              </a:rPr>
              <a:t>and high risk of </a:t>
            </a:r>
            <a:r>
              <a:rPr lang="en-US" sz="2400" dirty="0" err="1">
                <a:solidFill>
                  <a:schemeClr val="bg1"/>
                </a:solidFill>
                <a:latin typeface="Times New Roman" panose="02020603050405020304" pitchFamily="18" charset="0"/>
                <a:cs typeface="Times New Roman" panose="02020603050405020304" pitchFamily="18" charset="0"/>
              </a:rPr>
              <a:t>gonadoblastoma</a:t>
            </a:r>
            <a:r>
              <a:rPr lang="en-US" sz="2400" dirty="0">
                <a:solidFill>
                  <a:schemeClr val="bg1"/>
                </a:solidFill>
                <a:latin typeface="Times New Roman" panose="02020603050405020304" pitchFamily="18" charset="0"/>
                <a:cs typeface="Times New Roman" panose="02020603050405020304" pitchFamily="18" charset="0"/>
              </a:rPr>
              <a:t> development</a:t>
            </a:r>
            <a:endParaRPr lang="en-US" sz="2400" dirty="0" smtClean="0">
              <a:solidFill>
                <a:schemeClr val="bg1"/>
              </a:solidFill>
              <a:latin typeface="Times New Roman" panose="02020603050405020304" pitchFamily="18" charset="0"/>
              <a:cs typeface="Times New Roman" panose="02020603050405020304" pitchFamily="18" charset="0"/>
            </a:endParaRPr>
          </a:p>
          <a:p>
            <a:pPr marL="0" lvl="0" indent="0">
              <a:buNone/>
            </a:pPr>
            <a:endParaRPr lang="en-US" dirty="0" smtClean="0">
              <a:solidFill>
                <a:schemeClr val="bg1"/>
              </a:solidFill>
              <a:latin typeface="Times New Roman" panose="02020603050405020304" pitchFamily="18" charset="0"/>
              <a:ea typeface="+mj-ea"/>
              <a:cs typeface="Times New Roman" panose="02020603050405020304" pitchFamily="18" charset="0"/>
            </a:endParaRPr>
          </a:p>
          <a:p>
            <a:endParaRPr lang="en-US" sz="2600" dirty="0"/>
          </a:p>
        </p:txBody>
      </p:sp>
    </p:spTree>
    <p:extLst>
      <p:ext uri="{BB962C8B-B14F-4D97-AF65-F5344CB8AC3E}">
        <p14:creationId xmlns:p14="http://schemas.microsoft.com/office/powerpoint/2010/main" val="2894968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703" y="1048877"/>
            <a:ext cx="10515600" cy="5086452"/>
          </a:xfrm>
        </p:spPr>
        <p:txBody>
          <a:bodyPr/>
          <a:lstStyle/>
          <a:p>
            <a:pPr marL="0" lvl="0" indent="0">
              <a:buNone/>
            </a:pPr>
            <a:r>
              <a:rPr lang="en-US" dirty="0">
                <a:solidFill>
                  <a:prstClr val="white"/>
                </a:solidFill>
                <a:latin typeface="Times New Roman" panose="02020603050405020304" pitchFamily="18" charset="0"/>
                <a:cs typeface="Times New Roman" panose="02020603050405020304" pitchFamily="18" charset="0"/>
              </a:rPr>
              <a:t>Persistent MÜLLERIAN Duct </a:t>
            </a:r>
            <a:r>
              <a:rPr lang="en-US" dirty="0" smtClean="0">
                <a:solidFill>
                  <a:prstClr val="white"/>
                </a:solidFill>
                <a:latin typeface="Times New Roman" panose="02020603050405020304" pitchFamily="18" charset="0"/>
                <a:cs typeface="Times New Roman" panose="02020603050405020304" pitchFamily="18" charset="0"/>
              </a:rPr>
              <a:t>Syndrome</a:t>
            </a:r>
            <a:r>
              <a:rPr lang="en-US" dirty="0" smtClean="0">
                <a:solidFill>
                  <a:prstClr val="white"/>
                </a:solidFill>
                <a:latin typeface="Times New Roman" panose="02020603050405020304" pitchFamily="18" charset="0"/>
                <a:cs typeface="Times New Roman" panose="02020603050405020304" pitchFamily="18" charset="0"/>
                <a:sym typeface="Wingdings" panose="05000000000000000000" pitchFamily="2" charset="2"/>
              </a:rPr>
              <a:t></a:t>
            </a:r>
            <a:endParaRPr lang="en-US" dirty="0">
              <a:solidFill>
                <a:prstClr val="white"/>
              </a:solidFill>
              <a:latin typeface="Times New Roman" panose="02020603050405020304" pitchFamily="18" charset="0"/>
              <a:cs typeface="Times New Roman" panose="02020603050405020304" pitchFamily="18" charset="0"/>
            </a:endParaRPr>
          </a:p>
          <a:p>
            <a:pPr lvl="0"/>
            <a:endParaRPr lang="en-US" sz="2400" dirty="0" smtClean="0">
              <a:solidFill>
                <a:prstClr val="white"/>
              </a:solidFill>
              <a:latin typeface="Times New Roman" panose="02020603050405020304" pitchFamily="18" charset="0"/>
              <a:cs typeface="Times New Roman" panose="02020603050405020304" pitchFamily="18" charset="0"/>
            </a:endParaRPr>
          </a:p>
          <a:p>
            <a:pPr lvl="0"/>
            <a:r>
              <a:rPr lang="en-US" sz="2400" dirty="0" smtClean="0">
                <a:solidFill>
                  <a:prstClr val="white"/>
                </a:solidFill>
                <a:latin typeface="Times New Roman" panose="02020603050405020304" pitchFamily="18" charset="0"/>
                <a:cs typeface="Times New Roman" panose="02020603050405020304" pitchFamily="18" charset="0"/>
              </a:rPr>
              <a:t>The </a:t>
            </a:r>
            <a:r>
              <a:rPr lang="en-US" sz="2400" dirty="0">
                <a:solidFill>
                  <a:prstClr val="white"/>
                </a:solidFill>
                <a:latin typeface="Times New Roman" panose="02020603050405020304" pitchFamily="18" charset="0"/>
                <a:cs typeface="Times New Roman" panose="02020603050405020304" pitchFamily="18" charset="0"/>
              </a:rPr>
              <a:t>development of female internal genitalia in a male individual due to the incapacity of </a:t>
            </a:r>
            <a:r>
              <a:rPr lang="en-US" sz="2400" dirty="0" err="1">
                <a:solidFill>
                  <a:prstClr val="white"/>
                </a:solidFill>
                <a:latin typeface="Times New Roman" panose="02020603050405020304" pitchFamily="18" charset="0"/>
                <a:cs typeface="Times New Roman" panose="02020603050405020304" pitchFamily="18" charset="0"/>
              </a:rPr>
              <a:t>Sertoli</a:t>
            </a:r>
            <a:r>
              <a:rPr lang="en-US" sz="2400" dirty="0">
                <a:solidFill>
                  <a:prstClr val="white"/>
                </a:solidFill>
                <a:latin typeface="Times New Roman" panose="02020603050405020304" pitchFamily="18" charset="0"/>
                <a:cs typeface="Times New Roman" panose="02020603050405020304" pitchFamily="18" charset="0"/>
              </a:rPr>
              <a:t> cells to synthesize or secrete bioactive anti-Müllerian hormone (AMH) or to alterations in the hormone receptor</a:t>
            </a:r>
            <a:r>
              <a:rPr lang="en-US" sz="2400" dirty="0" smtClean="0">
                <a:solidFill>
                  <a:prstClr val="white"/>
                </a:solidFill>
                <a:latin typeface="Times New Roman" panose="02020603050405020304" pitchFamily="18" charset="0"/>
                <a:cs typeface="Times New Roman" panose="02020603050405020304" pitchFamily="18" charset="0"/>
              </a:rPr>
              <a:t>.</a:t>
            </a:r>
          </a:p>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r>
              <a:rPr lang="en-US" sz="2400" dirty="0" smtClean="0">
                <a:solidFill>
                  <a:schemeClr val="bg1"/>
                </a:solidFill>
                <a:latin typeface="Times New Roman" panose="02020603050405020304" pitchFamily="18" charset="0"/>
                <a:cs typeface="Times New Roman" panose="02020603050405020304" pitchFamily="18" charset="0"/>
              </a:rPr>
              <a:t>Affected </a:t>
            </a:r>
            <a:r>
              <a:rPr lang="en-US" sz="2400" dirty="0">
                <a:solidFill>
                  <a:schemeClr val="bg1"/>
                </a:solidFill>
                <a:latin typeface="Times New Roman" panose="02020603050405020304" pitchFamily="18" charset="0"/>
                <a:cs typeface="Times New Roman" panose="02020603050405020304" pitchFamily="18" charset="0"/>
              </a:rPr>
              <a:t>patients present a male phenotype, usually along </a:t>
            </a:r>
            <a:r>
              <a:rPr lang="en-US" sz="2400" dirty="0" smtClean="0">
                <a:solidFill>
                  <a:schemeClr val="bg1"/>
                </a:solidFill>
                <a:latin typeface="Times New Roman" panose="02020603050405020304" pitchFamily="18" charset="0"/>
                <a:cs typeface="Times New Roman" panose="02020603050405020304" pitchFamily="18" charset="0"/>
              </a:rPr>
              <a:t>with bilateral </a:t>
            </a:r>
            <a:r>
              <a:rPr lang="en-US" sz="2400" dirty="0">
                <a:solidFill>
                  <a:schemeClr val="bg1"/>
                </a:solidFill>
                <a:latin typeface="Times New Roman" panose="02020603050405020304" pitchFamily="18" charset="0"/>
                <a:cs typeface="Times New Roman" panose="02020603050405020304" pitchFamily="18" charset="0"/>
              </a:rPr>
              <a:t>cryptorchidism and inguinal hernia. </a:t>
            </a:r>
            <a:r>
              <a:rPr lang="en-US" sz="2400" dirty="0" err="1">
                <a:solidFill>
                  <a:schemeClr val="bg1"/>
                </a:solidFill>
                <a:latin typeface="Times New Roman" panose="02020603050405020304" pitchFamily="18" charset="0"/>
                <a:cs typeface="Times New Roman" panose="02020603050405020304" pitchFamily="18" charset="0"/>
              </a:rPr>
              <a:t>Leydig</a:t>
            </a:r>
            <a:r>
              <a:rPr lang="en-US" sz="2400" dirty="0">
                <a:solidFill>
                  <a:schemeClr val="bg1"/>
                </a:solidFill>
                <a:latin typeface="Times New Roman" panose="02020603050405020304" pitchFamily="18" charset="0"/>
                <a:cs typeface="Times New Roman" panose="02020603050405020304" pitchFamily="18" charset="0"/>
              </a:rPr>
              <a:t> cell function is preserved, </a:t>
            </a:r>
            <a:r>
              <a:rPr lang="en-US" sz="2400" dirty="0" smtClean="0">
                <a:solidFill>
                  <a:schemeClr val="bg1"/>
                </a:solidFill>
                <a:latin typeface="Times New Roman" panose="02020603050405020304" pitchFamily="18" charset="0"/>
                <a:cs typeface="Times New Roman" panose="02020603050405020304" pitchFamily="18" charset="0"/>
              </a:rPr>
              <a:t>but azoospermia </a:t>
            </a:r>
            <a:r>
              <a:rPr lang="en-US" sz="2400" dirty="0">
                <a:solidFill>
                  <a:schemeClr val="bg1"/>
                </a:solidFill>
                <a:latin typeface="Times New Roman" panose="02020603050405020304" pitchFamily="18" charset="0"/>
                <a:cs typeface="Times New Roman" panose="02020603050405020304" pitchFamily="18" charset="0"/>
              </a:rPr>
              <a:t>is common due to the malformation of </a:t>
            </a:r>
            <a:r>
              <a:rPr lang="en-US" sz="2400" i="1" dirty="0">
                <a:solidFill>
                  <a:schemeClr val="bg1"/>
                </a:solidFill>
                <a:latin typeface="Times New Roman" panose="02020603050405020304" pitchFamily="18" charset="0"/>
                <a:cs typeface="Times New Roman" panose="02020603050405020304" pitchFamily="18" charset="0"/>
              </a:rPr>
              <a:t>ductus deferens </a:t>
            </a:r>
            <a:r>
              <a:rPr lang="en-US" sz="2400" dirty="0">
                <a:solidFill>
                  <a:schemeClr val="bg1"/>
                </a:solidFill>
                <a:latin typeface="Times New Roman" panose="02020603050405020304" pitchFamily="18" charset="0"/>
                <a:cs typeface="Times New Roman" panose="02020603050405020304" pitchFamily="18" charset="0"/>
              </a:rPr>
              <a:t>or agenesis </a:t>
            </a:r>
            <a:r>
              <a:rPr lang="en-US" sz="2400" dirty="0" smtClean="0">
                <a:solidFill>
                  <a:schemeClr val="bg1"/>
                </a:solidFill>
                <a:latin typeface="Times New Roman" panose="02020603050405020304" pitchFamily="18" charset="0"/>
                <a:cs typeface="Times New Roman" panose="02020603050405020304" pitchFamily="18" charset="0"/>
              </a:rPr>
              <a:t>of epididymis.</a:t>
            </a:r>
            <a:endParaRPr lang="en-US" sz="2400" dirty="0">
              <a:solidFill>
                <a:schemeClr val="bg1"/>
              </a:solidFill>
              <a:latin typeface="Times New Roman" panose="02020603050405020304" pitchFamily="18" charset="0"/>
              <a:cs typeface="Times New Roman" panose="02020603050405020304" pitchFamily="18" charset="0"/>
            </a:endParaRPr>
          </a:p>
          <a:p>
            <a:pPr marL="0" lvl="0" indent="0">
              <a:buNone/>
            </a:pPr>
            <a:endParaRPr lang="en-US" sz="2200" dirty="0">
              <a:solidFill>
                <a:prstClr val="white"/>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36069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Content Placeholder 3"/>
          <p:cNvPicPr>
            <a:picLocks noChangeAspect="1"/>
          </p:cNvPicPr>
          <p:nvPr/>
        </p:nvPicPr>
        <p:blipFill>
          <a:blip r:embed="rId2"/>
          <a:stretch>
            <a:fillRect/>
          </a:stretch>
        </p:blipFill>
        <p:spPr>
          <a:xfrm>
            <a:off x="301547" y="248255"/>
            <a:ext cx="11588906" cy="6453267"/>
          </a:xfrm>
          <a:prstGeom prst="rect">
            <a:avLst/>
          </a:prstGeom>
        </p:spPr>
      </p:pic>
      <p:sp>
        <p:nvSpPr>
          <p:cNvPr id="5" name="Rectangle 4"/>
          <p:cNvSpPr/>
          <p:nvPr/>
        </p:nvSpPr>
        <p:spPr>
          <a:xfrm>
            <a:off x="9192506" y="6424523"/>
            <a:ext cx="2625213" cy="276999"/>
          </a:xfrm>
          <a:prstGeom prst="rect">
            <a:avLst/>
          </a:prstGeom>
        </p:spPr>
        <p:txBody>
          <a:bodyPr wrap="square">
            <a:spAutoFit/>
          </a:bodyPr>
          <a:lstStyle/>
          <a:p>
            <a:r>
              <a:rPr lang="en-US" sz="1200" i="1" dirty="0">
                <a:solidFill>
                  <a:prstClr val="black"/>
                </a:solidFill>
                <a:latin typeface="Arial Black" panose="020B0A04020102020204" pitchFamily="34" charset="0"/>
              </a:rPr>
              <a:t>Clinical </a:t>
            </a:r>
            <a:r>
              <a:rPr lang="en-US" sz="1200" i="1" dirty="0" smtClean="0">
                <a:solidFill>
                  <a:prstClr val="black"/>
                </a:solidFill>
                <a:latin typeface="Arial Black" panose="020B0A04020102020204" pitchFamily="34" charset="0"/>
              </a:rPr>
              <a:t>Endocrinology 2008</a:t>
            </a:r>
            <a:endParaRPr lang="en-US" sz="28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528278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chemeClr val="accent4">
                    <a:lumMod val="40000"/>
                    <a:lumOff val="60000"/>
                  </a:schemeClr>
                </a:solidFill>
                <a:latin typeface="Times New Roman" panose="02020603050405020304" pitchFamily="18" charset="0"/>
                <a:cs typeface="Times New Roman" panose="02020603050405020304" pitchFamily="18" charset="0"/>
              </a:rPr>
              <a:t>Ovotesticular</a:t>
            </a:r>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Disorders of Sex Development</a:t>
            </a:r>
            <a:endParaRPr lang="en-US" sz="3600" dirty="0">
              <a:solidFill>
                <a:schemeClr val="accent4">
                  <a:lumMod val="40000"/>
                  <a:lumOff val="60000"/>
                </a:schemeClr>
              </a:solidFill>
            </a:endParaRPr>
          </a:p>
        </p:txBody>
      </p:sp>
      <p:sp>
        <p:nvSpPr>
          <p:cNvPr id="4" name="Content Placeholder 3"/>
          <p:cNvSpPr>
            <a:spLocks noGrp="1"/>
          </p:cNvSpPr>
          <p:nvPr>
            <p:ph idx="1"/>
          </p:nvPr>
        </p:nvSpPr>
        <p:spPr/>
        <p:txBody>
          <a:bodyPr/>
          <a:lstStyle/>
          <a:p>
            <a:pPr marL="274320" lvl="0" indent="-274320">
              <a:lnSpc>
                <a:spcPct val="100000"/>
              </a:lnSpc>
              <a:spcBef>
                <a:spcPct val="20000"/>
              </a:spcBef>
              <a:buSzPct val="95000"/>
              <a:buFont typeface="Wingdings 2"/>
              <a:buChar char=""/>
              <a:defRPr/>
            </a:pPr>
            <a:r>
              <a:rPr lang="en-US" sz="2600" dirty="0" smtClean="0">
                <a:solidFill>
                  <a:schemeClr val="bg1"/>
                </a:solidFill>
                <a:latin typeface="Times New Roman" panose="02020603050405020304" pitchFamily="18" charset="0"/>
                <a:cs typeface="Times New Roman" panose="02020603050405020304" pitchFamily="18" charset="0"/>
              </a:rPr>
              <a:t>Definition</a:t>
            </a:r>
            <a:r>
              <a:rPr lang="en-US" sz="2600" b="1" dirty="0" smtClean="0">
                <a:solidFill>
                  <a:schemeClr val="bg1"/>
                </a:solidFill>
                <a:latin typeface="Times New Roman" panose="02020603050405020304" pitchFamily="18" charset="0"/>
                <a:cs typeface="Times New Roman" panose="02020603050405020304" pitchFamily="18" charset="0"/>
              </a:rPr>
              <a:t> </a:t>
            </a:r>
            <a:r>
              <a:rPr lang="en-US" sz="2600" dirty="0">
                <a:solidFill>
                  <a:schemeClr val="bg1"/>
                </a:solidFill>
                <a:latin typeface="Times New Roman" panose="02020603050405020304" pitchFamily="18" charset="0"/>
                <a:cs typeface="Times New Roman" panose="02020603050405020304" pitchFamily="18" charset="0"/>
              </a:rPr>
              <a:t>requires the presence of ovarian tissue (containing follicles) and testicular tissue in the same or the opposite gonad.</a:t>
            </a:r>
          </a:p>
          <a:p>
            <a:pPr marL="274320" lvl="0" indent="-274320">
              <a:lnSpc>
                <a:spcPct val="100000"/>
              </a:lnSpc>
              <a:spcBef>
                <a:spcPct val="20000"/>
              </a:spcBef>
              <a:buSzPct val="95000"/>
              <a:buFont typeface="Wingdings 2"/>
              <a:buChar char=""/>
              <a:defRPr/>
            </a:pPr>
            <a:r>
              <a:rPr lang="en-US" sz="2600" dirty="0" smtClean="0">
                <a:solidFill>
                  <a:schemeClr val="bg1"/>
                </a:solidFill>
                <a:latin typeface="Times New Roman" panose="02020603050405020304" pitchFamily="18" charset="0"/>
                <a:cs typeface="Times New Roman" panose="02020603050405020304" pitchFamily="18" charset="0"/>
              </a:rPr>
              <a:t>Around </a:t>
            </a:r>
            <a:r>
              <a:rPr lang="en-US" sz="2600" u="sng" dirty="0">
                <a:solidFill>
                  <a:schemeClr val="bg1"/>
                </a:solidFill>
                <a:latin typeface="Times New Roman" panose="02020603050405020304" pitchFamily="18" charset="0"/>
                <a:cs typeface="Times New Roman" panose="02020603050405020304" pitchFamily="18" charset="0"/>
              </a:rPr>
              <a:t>1% of babies </a:t>
            </a:r>
            <a:r>
              <a:rPr lang="en-US" sz="2600" dirty="0">
                <a:solidFill>
                  <a:schemeClr val="bg1"/>
                </a:solidFill>
                <a:latin typeface="Times New Roman" panose="02020603050405020304" pitchFamily="18" charset="0"/>
                <a:cs typeface="Times New Roman" panose="02020603050405020304" pitchFamily="18" charset="0"/>
              </a:rPr>
              <a:t>referred because of atypical genitalia.</a:t>
            </a:r>
          </a:p>
          <a:p>
            <a:pPr marL="274320" lvl="0" indent="-274320">
              <a:lnSpc>
                <a:spcPct val="100000"/>
              </a:lnSpc>
              <a:spcBef>
                <a:spcPct val="20000"/>
              </a:spcBef>
              <a:buSzPct val="95000"/>
              <a:buFont typeface="Wingdings 2"/>
              <a:buChar char=""/>
              <a:defRPr/>
            </a:pPr>
            <a:r>
              <a:rPr lang="en-US" sz="2600" dirty="0">
                <a:solidFill>
                  <a:schemeClr val="bg1"/>
                </a:solidFill>
                <a:latin typeface="Times New Roman" panose="02020603050405020304" pitchFamily="18" charset="0"/>
                <a:cs typeface="Times New Roman" panose="02020603050405020304" pitchFamily="18" charset="0"/>
              </a:rPr>
              <a:t>The molecular basis of this disorder is not known. Rare genetic causes include </a:t>
            </a:r>
            <a:r>
              <a:rPr lang="en-US" sz="2600" i="1" u="sng" dirty="0">
                <a:solidFill>
                  <a:schemeClr val="bg1"/>
                </a:solidFill>
                <a:latin typeface="Times New Roman" panose="02020603050405020304" pitchFamily="18" charset="0"/>
                <a:cs typeface="Times New Roman" panose="02020603050405020304" pitchFamily="18" charset="0"/>
              </a:rPr>
              <a:t>SRY translocation </a:t>
            </a:r>
            <a:r>
              <a:rPr lang="en-US" sz="2600" i="1" dirty="0">
                <a:solidFill>
                  <a:schemeClr val="bg1"/>
                </a:solidFill>
                <a:latin typeface="Times New Roman" panose="02020603050405020304" pitchFamily="18" charset="0"/>
                <a:cs typeface="Times New Roman" panose="02020603050405020304" pitchFamily="18" charset="0"/>
              </a:rPr>
              <a:t>(although usually this </a:t>
            </a:r>
            <a:r>
              <a:rPr lang="en-US" sz="2600" dirty="0">
                <a:solidFill>
                  <a:schemeClr val="bg1"/>
                </a:solidFill>
                <a:latin typeface="Times New Roman" panose="02020603050405020304" pitchFamily="18" charset="0"/>
                <a:cs typeface="Times New Roman" panose="02020603050405020304" pitchFamily="18" charset="0"/>
              </a:rPr>
              <a:t>causes 46,XX testicular DSD), </a:t>
            </a:r>
            <a:r>
              <a:rPr lang="en-US" sz="2600" i="1" u="sng" dirty="0">
                <a:solidFill>
                  <a:schemeClr val="bg1"/>
                </a:solidFill>
                <a:latin typeface="Times New Roman" panose="02020603050405020304" pitchFamily="18" charset="0"/>
                <a:cs typeface="Times New Roman" panose="02020603050405020304" pitchFamily="18" charset="0"/>
              </a:rPr>
              <a:t>RSPO1 mutations </a:t>
            </a:r>
            <a:r>
              <a:rPr lang="en-US" sz="2600" i="1" dirty="0">
                <a:solidFill>
                  <a:schemeClr val="bg1"/>
                </a:solidFill>
                <a:latin typeface="Times New Roman" panose="02020603050405020304" pitchFamily="18" charset="0"/>
                <a:cs typeface="Times New Roman" panose="02020603050405020304" pitchFamily="18" charset="0"/>
              </a:rPr>
              <a:t>(in association </a:t>
            </a:r>
            <a:r>
              <a:rPr lang="sv-SE" sz="2600" dirty="0">
                <a:solidFill>
                  <a:schemeClr val="bg1"/>
                </a:solidFill>
                <a:latin typeface="Times New Roman" panose="02020603050405020304" pitchFamily="18" charset="0"/>
                <a:cs typeface="Times New Roman" panose="02020603050405020304" pitchFamily="18" charset="0"/>
              </a:rPr>
              <a:t>with palmar-plantar hyperkeratoderma and skin </a:t>
            </a:r>
            <a:r>
              <a:rPr lang="en-US" sz="2600" dirty="0">
                <a:solidFill>
                  <a:schemeClr val="bg1"/>
                </a:solidFill>
                <a:latin typeface="Times New Roman" panose="02020603050405020304" pitchFamily="18" charset="0"/>
                <a:cs typeface="Times New Roman" panose="02020603050405020304" pitchFamily="18" charset="0"/>
              </a:rPr>
              <a:t>tumors), and chromosomal alterations that cause upregulation of </a:t>
            </a:r>
            <a:r>
              <a:rPr lang="en-US" sz="2600" u="sng" dirty="0">
                <a:solidFill>
                  <a:schemeClr val="bg1"/>
                </a:solidFill>
                <a:latin typeface="Times New Roman" panose="02020603050405020304" pitchFamily="18" charset="0"/>
                <a:cs typeface="Times New Roman" panose="02020603050405020304" pitchFamily="18" charset="0"/>
              </a:rPr>
              <a:t>expression of SOX9 </a:t>
            </a:r>
            <a:r>
              <a:rPr lang="en-US" sz="2600" dirty="0">
                <a:solidFill>
                  <a:schemeClr val="bg1"/>
                </a:solidFill>
                <a:latin typeface="Times New Roman" panose="02020603050405020304" pitchFamily="18" charset="0"/>
                <a:cs typeface="Times New Roman" panose="02020603050405020304" pitchFamily="18" charset="0"/>
              </a:rPr>
              <a:t>(chromosome 17q24).</a:t>
            </a:r>
          </a:p>
          <a:p>
            <a:endParaRPr lang="en-US" dirty="0">
              <a:solidFill>
                <a:schemeClr val="bg1"/>
              </a:solidFill>
            </a:endParaRPr>
          </a:p>
        </p:txBody>
      </p:sp>
    </p:spTree>
    <p:extLst>
      <p:ext uri="{BB962C8B-B14F-4D97-AF65-F5344CB8AC3E}">
        <p14:creationId xmlns:p14="http://schemas.microsoft.com/office/powerpoint/2010/main" val="3443999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48815"/>
            <a:ext cx="10515600" cy="1325563"/>
          </a:xfrm>
        </p:spPr>
        <p:txBody>
          <a:bodyPr/>
          <a:lstStyle/>
          <a:p>
            <a:r>
              <a:rPr lang="en-US" sz="4000" dirty="0">
                <a:solidFill>
                  <a:schemeClr val="accent4">
                    <a:lumMod val="40000"/>
                    <a:lumOff val="60000"/>
                  </a:schemeClr>
                </a:solidFill>
                <a:latin typeface="Times New Roman" panose="02020603050405020304" pitchFamily="18" charset="0"/>
                <a:cs typeface="Times New Roman" panose="02020603050405020304" pitchFamily="18" charset="0"/>
              </a:rPr>
              <a:t>Clinical manifestation:</a:t>
            </a:r>
            <a:endParaRPr lang="en-US" dirty="0">
              <a:solidFill>
                <a:schemeClr val="accent4">
                  <a:lumMod val="40000"/>
                  <a:lumOff val="60000"/>
                </a:schemeClr>
              </a:solidFill>
            </a:endParaRPr>
          </a:p>
        </p:txBody>
      </p:sp>
      <p:sp>
        <p:nvSpPr>
          <p:cNvPr id="4" name="Content Placeholder 3"/>
          <p:cNvSpPr>
            <a:spLocks noGrp="1"/>
          </p:cNvSpPr>
          <p:nvPr>
            <p:ph idx="1"/>
          </p:nvPr>
        </p:nvSpPr>
        <p:spPr>
          <a:xfrm>
            <a:off x="838200" y="1474378"/>
            <a:ext cx="10515600" cy="5047123"/>
          </a:xfrm>
        </p:spPr>
        <p:txBody>
          <a:bodyPr>
            <a:normAutofit/>
          </a:bodyPr>
          <a:lstStyle/>
          <a:p>
            <a:pPr marL="274320" lvl="0" indent="-274320">
              <a:lnSpc>
                <a:spcPct val="100000"/>
              </a:lnSpc>
              <a:spcBef>
                <a:spcPct val="20000"/>
              </a:spcBef>
              <a:buSzPct val="95000"/>
              <a:buFont typeface="Wingdings 2"/>
              <a:buChar char=""/>
            </a:pPr>
            <a:r>
              <a:rPr lang="en-US" sz="2400" i="1" dirty="0">
                <a:solidFill>
                  <a:schemeClr val="bg1"/>
                </a:solidFill>
                <a:latin typeface="Times New Roman" panose="02020603050405020304" pitchFamily="18" charset="0"/>
                <a:cs typeface="Times New Roman" panose="02020603050405020304" pitchFamily="18" charset="0"/>
              </a:rPr>
              <a:t>Ambiguous genitalia </a:t>
            </a:r>
          </a:p>
          <a:p>
            <a:pPr marL="274320" lvl="0" indent="-274320">
              <a:lnSpc>
                <a:spcPct val="100000"/>
              </a:lnSpc>
              <a:spcBef>
                <a:spcPct val="20000"/>
              </a:spcBef>
              <a:buSzPct val="95000"/>
              <a:buFont typeface="Wingdings 2"/>
              <a:buChar char=""/>
            </a:pPr>
            <a:r>
              <a:rPr lang="en-US" sz="2400" i="1" dirty="0" smtClean="0">
                <a:solidFill>
                  <a:schemeClr val="bg1"/>
                </a:solidFill>
                <a:latin typeface="Times New Roman" panose="02020603050405020304" pitchFamily="18" charset="0"/>
                <a:cs typeface="Times New Roman" panose="02020603050405020304" pitchFamily="18" charset="0"/>
              </a:rPr>
              <a:t>Significant </a:t>
            </a:r>
            <a:r>
              <a:rPr lang="en-US" sz="2400" i="1" dirty="0">
                <a:solidFill>
                  <a:schemeClr val="bg1"/>
                </a:solidFill>
                <a:latin typeface="Times New Roman" panose="02020603050405020304" pitchFamily="18" charset="0"/>
                <a:cs typeface="Times New Roman" panose="02020603050405020304" pitchFamily="18" charset="0"/>
              </a:rPr>
              <a:t>hypospadias </a:t>
            </a:r>
          </a:p>
          <a:p>
            <a:pPr marL="274320" lvl="0" indent="-274320">
              <a:lnSpc>
                <a:spcPct val="100000"/>
              </a:lnSpc>
              <a:spcBef>
                <a:spcPct val="20000"/>
              </a:spcBef>
              <a:buSzPct val="95000"/>
              <a:buFont typeface="Wingdings 2"/>
              <a:buChar char=""/>
            </a:pPr>
            <a:r>
              <a:rPr lang="en-US" sz="2400" i="1" dirty="0">
                <a:solidFill>
                  <a:schemeClr val="bg1"/>
                </a:solidFill>
                <a:latin typeface="Times New Roman" panose="02020603050405020304" pitchFamily="18" charset="0"/>
                <a:cs typeface="Times New Roman" panose="02020603050405020304" pitchFamily="18" charset="0"/>
              </a:rPr>
              <a:t>Cryptorchidism</a:t>
            </a:r>
            <a:r>
              <a:rPr lang="en-US" sz="2400" dirty="0">
                <a:solidFill>
                  <a:schemeClr val="bg1"/>
                </a:solidFill>
                <a:latin typeface="Times New Roman" panose="02020603050405020304" pitchFamily="18" charset="0"/>
                <a:cs typeface="Times New Roman" panose="02020603050405020304" pitchFamily="18" charset="0"/>
              </a:rPr>
              <a:t> is common, but at least one gonad is palpable, usually in the </a:t>
            </a:r>
            <a:r>
              <a:rPr lang="en-US" sz="2400" dirty="0" err="1">
                <a:solidFill>
                  <a:schemeClr val="bg1"/>
                </a:solidFill>
                <a:latin typeface="Times New Roman" panose="02020603050405020304" pitchFamily="18" charset="0"/>
                <a:cs typeface="Times New Roman" panose="02020603050405020304" pitchFamily="18" charset="0"/>
              </a:rPr>
              <a:t>labioscrotal</a:t>
            </a:r>
            <a:r>
              <a:rPr lang="en-US" sz="2400" dirty="0">
                <a:solidFill>
                  <a:schemeClr val="bg1"/>
                </a:solidFill>
                <a:latin typeface="Times New Roman" panose="02020603050405020304" pitchFamily="18" charset="0"/>
                <a:cs typeface="Times New Roman" panose="02020603050405020304" pitchFamily="18" charset="0"/>
              </a:rPr>
              <a:t> fold or inguinal region, and often associated with an inguinal hernia. </a:t>
            </a:r>
          </a:p>
          <a:p>
            <a:pPr marL="274320" lvl="0" indent="-274320">
              <a:lnSpc>
                <a:spcPct val="100000"/>
              </a:lnSpc>
              <a:spcBef>
                <a:spcPct val="20000"/>
              </a:spcBef>
              <a:buSzPct val="95000"/>
              <a:buFont typeface="Wingdings 2"/>
              <a:buChar char=""/>
            </a:pPr>
            <a:r>
              <a:rPr lang="en-US" sz="2400" i="1" dirty="0" err="1">
                <a:solidFill>
                  <a:schemeClr val="bg1"/>
                </a:solidFill>
                <a:latin typeface="Times New Roman" panose="02020603050405020304" pitchFamily="18" charset="0"/>
                <a:cs typeface="Times New Roman" panose="02020603050405020304" pitchFamily="18" charset="0"/>
              </a:rPr>
              <a:t>hemiuterus</a:t>
            </a:r>
            <a:r>
              <a:rPr lang="en-US" sz="2400" i="1" dirty="0">
                <a:solidFill>
                  <a:schemeClr val="bg1"/>
                </a:solidFill>
                <a:latin typeface="Times New Roman" panose="02020603050405020304" pitchFamily="18" charset="0"/>
                <a:cs typeface="Times New Roman" panose="02020603050405020304" pitchFamily="18" charset="0"/>
              </a:rPr>
              <a:t> or rudimentary uterus </a:t>
            </a:r>
            <a:r>
              <a:rPr lang="en-US" sz="2400" dirty="0">
                <a:solidFill>
                  <a:schemeClr val="bg1"/>
                </a:solidFill>
                <a:latin typeface="Times New Roman" panose="02020603050405020304" pitchFamily="18" charset="0"/>
                <a:cs typeface="Times New Roman" panose="02020603050405020304" pitchFamily="18" charset="0"/>
              </a:rPr>
              <a:t>is often present on the side of the ovary or </a:t>
            </a:r>
            <a:r>
              <a:rPr lang="en-US" sz="2400" dirty="0" err="1">
                <a:solidFill>
                  <a:schemeClr val="bg1"/>
                </a:solidFill>
                <a:latin typeface="Times New Roman" panose="02020603050405020304" pitchFamily="18" charset="0"/>
                <a:cs typeface="Times New Roman" panose="02020603050405020304" pitchFamily="18" charset="0"/>
              </a:rPr>
              <a:t>ovotestis</a:t>
            </a:r>
            <a:r>
              <a:rPr lang="en-US" sz="2400" dirty="0">
                <a:solidFill>
                  <a:schemeClr val="bg1"/>
                </a:solidFill>
                <a:latin typeface="Times New Roman" panose="02020603050405020304" pitchFamily="18" charset="0"/>
                <a:cs typeface="Times New Roman" panose="02020603050405020304" pitchFamily="18" charset="0"/>
              </a:rPr>
              <a:t>.</a:t>
            </a:r>
          </a:p>
          <a:p>
            <a:pPr marL="274320" lvl="0" indent="-274320">
              <a:lnSpc>
                <a:spcPct val="100000"/>
              </a:lnSpc>
              <a:spcBef>
                <a:spcPct val="20000"/>
              </a:spcBef>
              <a:buSzPct val="95000"/>
              <a:buFont typeface="Wingdings 2"/>
              <a:buChar char=""/>
            </a:pPr>
            <a:r>
              <a:rPr lang="en-US" sz="2400" i="1" dirty="0">
                <a:solidFill>
                  <a:schemeClr val="bg1"/>
                </a:solidFill>
                <a:latin typeface="Times New Roman" panose="02020603050405020304" pitchFamily="18" charset="0"/>
                <a:cs typeface="Times New Roman" panose="02020603050405020304" pitchFamily="18" charset="0"/>
              </a:rPr>
              <a:t>Breast development </a:t>
            </a:r>
            <a:r>
              <a:rPr lang="en-US" sz="2400" dirty="0">
                <a:solidFill>
                  <a:schemeClr val="bg1"/>
                </a:solidFill>
                <a:latin typeface="Times New Roman" panose="02020603050405020304" pitchFamily="18" charset="0"/>
                <a:cs typeface="Times New Roman" panose="02020603050405020304" pitchFamily="18" charset="0"/>
              </a:rPr>
              <a:t> at the time of puberty</a:t>
            </a:r>
            <a:endParaRPr lang="en-US" sz="2400" i="1" dirty="0">
              <a:solidFill>
                <a:schemeClr val="bg1"/>
              </a:solidFill>
              <a:latin typeface="Times New Roman" panose="02020603050405020304" pitchFamily="18" charset="0"/>
              <a:cs typeface="Times New Roman" panose="02020603050405020304" pitchFamily="18" charset="0"/>
            </a:endParaRPr>
          </a:p>
          <a:p>
            <a:pPr marL="274320" lvl="0" indent="-274320">
              <a:lnSpc>
                <a:spcPct val="100000"/>
              </a:lnSpc>
              <a:spcBef>
                <a:spcPct val="20000"/>
              </a:spcBef>
              <a:buSzPct val="95000"/>
              <a:buFont typeface="Wingdings 2"/>
              <a:buChar char=""/>
            </a:pPr>
            <a:r>
              <a:rPr lang="en-US" sz="2400" i="1" dirty="0">
                <a:solidFill>
                  <a:schemeClr val="bg1"/>
                </a:solidFill>
                <a:latin typeface="Times New Roman" panose="02020603050405020304" pitchFamily="18" charset="0"/>
                <a:cs typeface="Times New Roman" panose="02020603050405020304" pitchFamily="18" charset="0"/>
              </a:rPr>
              <a:t>Menses</a:t>
            </a:r>
            <a:r>
              <a:rPr lang="en-US" sz="2400" dirty="0">
                <a:solidFill>
                  <a:schemeClr val="bg1"/>
                </a:solidFill>
                <a:latin typeface="Times New Roman" panose="02020603050405020304" pitchFamily="18" charset="0"/>
                <a:cs typeface="Times New Roman" panose="02020603050405020304" pitchFamily="18" charset="0"/>
              </a:rPr>
              <a:t> occurs in a significant proportion of cases, and ovulation and pregnancy have been reported in a number of patients with a 46,XX karyotype, especially when an ovary is </a:t>
            </a:r>
            <a:r>
              <a:rPr lang="en-US" sz="2400" dirty="0" smtClean="0">
                <a:solidFill>
                  <a:schemeClr val="bg1"/>
                </a:solidFill>
                <a:latin typeface="Times New Roman" panose="02020603050405020304" pitchFamily="18" charset="0"/>
                <a:cs typeface="Times New Roman" panose="02020603050405020304" pitchFamily="18" charset="0"/>
              </a:rPr>
              <a:t>present.</a:t>
            </a:r>
          </a:p>
        </p:txBody>
      </p:sp>
    </p:spTree>
    <p:extLst>
      <p:ext uri="{BB962C8B-B14F-4D97-AF65-F5344CB8AC3E}">
        <p14:creationId xmlns:p14="http://schemas.microsoft.com/office/powerpoint/2010/main" val="319800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5910"/>
            <a:ext cx="10515600" cy="5351053"/>
          </a:xfrm>
        </p:spPr>
        <p:txBody>
          <a:bodyPr>
            <a:normAutofit fontScale="92500"/>
          </a:bodyPr>
          <a:lstStyle/>
          <a:p>
            <a:pPr lvl="0"/>
            <a:r>
              <a:rPr lang="en-US" dirty="0" smtClean="0">
                <a:solidFill>
                  <a:schemeClr val="bg1"/>
                </a:solidFill>
                <a:latin typeface="Times New Roman" panose="02020603050405020304" pitchFamily="18" charset="0"/>
                <a:cs typeface="Times New Roman" panose="02020603050405020304" pitchFamily="18" charset="0"/>
              </a:rPr>
              <a:t>Approximately </a:t>
            </a:r>
            <a:r>
              <a:rPr lang="en-US" dirty="0">
                <a:solidFill>
                  <a:schemeClr val="bg1"/>
                </a:solidFill>
                <a:latin typeface="Times New Roman" panose="02020603050405020304" pitchFamily="18" charset="0"/>
                <a:cs typeface="Times New Roman" panose="02020603050405020304" pitchFamily="18" charset="0"/>
              </a:rPr>
              <a:t>1 in every </a:t>
            </a:r>
            <a:r>
              <a:rPr lang="en-US" dirty="0" smtClean="0">
                <a:solidFill>
                  <a:schemeClr val="bg1"/>
                </a:solidFill>
                <a:latin typeface="Times New Roman" panose="02020603050405020304" pitchFamily="18" charset="0"/>
                <a:cs typeface="Times New Roman" panose="02020603050405020304" pitchFamily="18" charset="0"/>
              </a:rPr>
              <a:t>4500 babies </a:t>
            </a:r>
            <a:r>
              <a:rPr lang="en-US" dirty="0">
                <a:solidFill>
                  <a:schemeClr val="bg1"/>
                </a:solidFill>
                <a:latin typeface="Times New Roman" panose="02020603050405020304" pitchFamily="18" charset="0"/>
                <a:cs typeface="Times New Roman" panose="02020603050405020304" pitchFamily="18" charset="0"/>
              </a:rPr>
              <a:t>has atypical (ambiguous) </a:t>
            </a:r>
            <a:r>
              <a:rPr lang="en-US" dirty="0" smtClean="0">
                <a:solidFill>
                  <a:schemeClr val="bg1"/>
                </a:solidFill>
                <a:latin typeface="Times New Roman" panose="02020603050405020304" pitchFamily="18" charset="0"/>
                <a:cs typeface="Times New Roman" panose="02020603050405020304" pitchFamily="18" charset="0"/>
              </a:rPr>
              <a:t>genitalia</a:t>
            </a:r>
          </a:p>
          <a:p>
            <a:pPr lvl="0"/>
            <a:endParaRPr lang="en-US" dirty="0" smtClean="0">
              <a:solidFill>
                <a:schemeClr val="bg1"/>
              </a:solidFill>
              <a:latin typeface="Times New Roman" panose="02020603050405020304" pitchFamily="18" charset="0"/>
              <a:cs typeface="Times New Roman" panose="02020603050405020304" pitchFamily="18" charset="0"/>
            </a:endParaRPr>
          </a:p>
          <a:p>
            <a:pPr lvl="0"/>
            <a:r>
              <a:rPr lang="en-US" dirty="0" smtClean="0">
                <a:solidFill>
                  <a:schemeClr val="bg1"/>
                </a:solidFill>
                <a:latin typeface="Times New Roman" panose="02020603050405020304" pitchFamily="18" charset="0"/>
                <a:cs typeface="Times New Roman" panose="02020603050405020304" pitchFamily="18" charset="0"/>
              </a:rPr>
              <a:t>DSDs can present </a:t>
            </a:r>
            <a:r>
              <a:rPr lang="en-US" dirty="0">
                <a:solidFill>
                  <a:schemeClr val="bg1"/>
                </a:solidFill>
                <a:latin typeface="Times New Roman" panose="02020603050405020304" pitchFamily="18" charset="0"/>
                <a:cs typeface="Times New Roman" panose="02020603050405020304" pitchFamily="18" charset="0"/>
              </a:rPr>
              <a:t>in many other ways, such as </a:t>
            </a:r>
            <a:r>
              <a:rPr lang="en-US" dirty="0" smtClean="0">
                <a:solidFill>
                  <a:schemeClr val="bg1"/>
                </a:solidFill>
                <a:latin typeface="Times New Roman" panose="02020603050405020304" pitchFamily="18" charset="0"/>
                <a:cs typeface="Times New Roman" panose="02020603050405020304" pitchFamily="18" charset="0"/>
              </a:rPr>
              <a:t>karyotype-phenotype discordance </a:t>
            </a:r>
            <a:r>
              <a:rPr lang="en-US" dirty="0">
                <a:solidFill>
                  <a:schemeClr val="bg1"/>
                </a:solidFill>
                <a:latin typeface="Times New Roman" panose="02020603050405020304" pitchFamily="18" charset="0"/>
                <a:cs typeface="Times New Roman" panose="02020603050405020304" pitchFamily="18" charset="0"/>
              </a:rPr>
              <a:t>prenatally; bilateral hernia or associated </a:t>
            </a:r>
            <a:r>
              <a:rPr lang="en-US" dirty="0" smtClean="0">
                <a:solidFill>
                  <a:schemeClr val="bg1"/>
                </a:solidFill>
                <a:latin typeface="Times New Roman" panose="02020603050405020304" pitchFamily="18" charset="0"/>
                <a:cs typeface="Times New Roman" panose="02020603050405020304" pitchFamily="18" charset="0"/>
              </a:rPr>
              <a:t>syndromic features </a:t>
            </a:r>
            <a:r>
              <a:rPr lang="en-US" dirty="0">
                <a:solidFill>
                  <a:schemeClr val="bg1"/>
                </a:solidFill>
                <a:latin typeface="Times New Roman" panose="02020603050405020304" pitchFamily="18" charset="0"/>
                <a:cs typeface="Times New Roman" panose="02020603050405020304" pitchFamily="18" charset="0"/>
              </a:rPr>
              <a:t>(e.g., renal) in childhood; </a:t>
            </a:r>
            <a:r>
              <a:rPr lang="en-US" dirty="0" err="1" smtClean="0">
                <a:solidFill>
                  <a:schemeClr val="bg1"/>
                </a:solidFill>
                <a:latin typeface="Times New Roman" panose="02020603050405020304" pitchFamily="18" charset="0"/>
                <a:cs typeface="Times New Roman" panose="02020603050405020304" pitchFamily="18" charset="0"/>
              </a:rPr>
              <a:t>virilization,absent</a:t>
            </a: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puberty, or primary amenorrhea in teenage </a:t>
            </a:r>
            <a:r>
              <a:rPr lang="en-US" dirty="0" err="1" smtClean="0">
                <a:solidFill>
                  <a:schemeClr val="bg1"/>
                </a:solidFill>
                <a:latin typeface="Times New Roman" panose="02020603050405020304" pitchFamily="18" charset="0"/>
                <a:cs typeface="Times New Roman" panose="02020603050405020304" pitchFamily="18" charset="0"/>
              </a:rPr>
              <a:t>years;or</a:t>
            </a: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even later in life with </a:t>
            </a:r>
            <a:r>
              <a:rPr lang="en-US" dirty="0" smtClean="0">
                <a:solidFill>
                  <a:schemeClr val="bg1"/>
                </a:solidFill>
                <a:latin typeface="Times New Roman" panose="02020603050405020304" pitchFamily="18" charset="0"/>
                <a:cs typeface="Times New Roman" panose="02020603050405020304" pitchFamily="18" charset="0"/>
              </a:rPr>
              <a:t>infertility.</a:t>
            </a:r>
          </a:p>
          <a:p>
            <a:pPr lvl="0"/>
            <a:endParaRPr lang="en-US" dirty="0">
              <a:solidFill>
                <a:schemeClr val="bg1"/>
              </a:solidFill>
              <a:latin typeface="Times New Roman" panose="02020603050405020304" pitchFamily="18" charset="0"/>
              <a:cs typeface="Times New Roman" panose="02020603050405020304" pitchFamily="18" charset="0"/>
            </a:endParaRPr>
          </a:p>
          <a:p>
            <a:pPr lvl="0"/>
            <a:r>
              <a:rPr lang="en-US" dirty="0" smtClean="0">
                <a:solidFill>
                  <a:schemeClr val="bg1"/>
                </a:solidFill>
                <a:latin typeface="Times New Roman" panose="02020603050405020304" pitchFamily="18" charset="0"/>
                <a:cs typeface="Times New Roman" panose="02020603050405020304" pitchFamily="18" charset="0"/>
              </a:rPr>
              <a:t>Majority </a:t>
            </a:r>
            <a:r>
              <a:rPr lang="en-US" dirty="0">
                <a:solidFill>
                  <a:schemeClr val="bg1"/>
                </a:solidFill>
                <a:latin typeface="Times New Roman" panose="02020603050405020304" pitchFamily="18" charset="0"/>
                <a:cs typeface="Times New Roman" panose="02020603050405020304" pitchFamily="18" charset="0"/>
              </a:rPr>
              <a:t>of </a:t>
            </a:r>
            <a:r>
              <a:rPr lang="en-US" dirty="0" err="1">
                <a:solidFill>
                  <a:schemeClr val="bg1"/>
                </a:solidFill>
                <a:latin typeface="Times New Roman" panose="02020603050405020304" pitchFamily="18" charset="0"/>
                <a:cs typeface="Times New Roman" panose="02020603050405020304" pitchFamily="18" charset="0"/>
              </a:rPr>
              <a:t>virilized</a:t>
            </a:r>
            <a:r>
              <a:rPr lang="en-US" dirty="0">
                <a:solidFill>
                  <a:schemeClr val="bg1"/>
                </a:solidFill>
                <a:latin typeface="Times New Roman" panose="02020603050405020304" pitchFamily="18" charset="0"/>
                <a:cs typeface="Times New Roman" panose="02020603050405020304" pitchFamily="18" charset="0"/>
              </a:rPr>
              <a:t> 46,XX infants will prove to have congenital adrenal hyperplasia (CAH</a:t>
            </a:r>
            <a:r>
              <a:rPr lang="en-US" dirty="0" smtClean="0">
                <a:solidFill>
                  <a:schemeClr val="bg1"/>
                </a:solidFill>
                <a:latin typeface="Times New Roman" panose="02020603050405020304" pitchFamily="18" charset="0"/>
                <a:cs typeface="Times New Roman" panose="02020603050405020304" pitchFamily="18" charset="0"/>
              </a:rPr>
              <a:t>) but only </a:t>
            </a:r>
            <a:r>
              <a:rPr lang="en-US" dirty="0">
                <a:solidFill>
                  <a:schemeClr val="bg1"/>
                </a:solidFill>
                <a:latin typeface="Times New Roman" panose="02020603050405020304" pitchFamily="18" charset="0"/>
                <a:cs typeface="Times New Roman" panose="02020603050405020304" pitchFamily="18" charset="0"/>
              </a:rPr>
              <a:t>50% of 46,XY individuals will receive a specific </a:t>
            </a:r>
            <a:r>
              <a:rPr lang="en-US" dirty="0" smtClean="0">
                <a:solidFill>
                  <a:schemeClr val="bg1"/>
                </a:solidFill>
                <a:latin typeface="Times New Roman" panose="02020603050405020304" pitchFamily="18" charset="0"/>
                <a:cs typeface="Times New Roman" panose="02020603050405020304" pitchFamily="18" charset="0"/>
              </a:rPr>
              <a:t>diagnosis.</a:t>
            </a:r>
          </a:p>
          <a:p>
            <a:pPr lvl="0"/>
            <a:endParaRPr lang="en-US" dirty="0" smtClean="0">
              <a:solidFill>
                <a:prstClr val="white"/>
              </a:solidFill>
              <a:latin typeface="Times New Roman" panose="02020603050405020304" pitchFamily="18" charset="0"/>
              <a:cs typeface="Times New Roman" panose="02020603050405020304" pitchFamily="18" charset="0"/>
            </a:endParaRPr>
          </a:p>
          <a:p>
            <a:pPr lvl="0"/>
            <a:r>
              <a:rPr lang="en-US" dirty="0" smtClean="0">
                <a:solidFill>
                  <a:prstClr val="white"/>
                </a:solidFill>
                <a:latin typeface="Times New Roman" panose="02020603050405020304" pitchFamily="18" charset="0"/>
                <a:cs typeface="Times New Roman" panose="02020603050405020304" pitchFamily="18" charset="0"/>
              </a:rPr>
              <a:t>A </a:t>
            </a:r>
            <a:r>
              <a:rPr lang="en-US" dirty="0">
                <a:solidFill>
                  <a:prstClr val="white"/>
                </a:solidFill>
                <a:latin typeface="Times New Roman" panose="02020603050405020304" pitchFamily="18" charset="0"/>
                <a:cs typeface="Times New Roman" panose="02020603050405020304" pitchFamily="18" charset="0"/>
              </a:rPr>
              <a:t>specific molecular diagnosis is only possible in 20% of cases. </a:t>
            </a:r>
          </a:p>
          <a:p>
            <a:pPr lvl="0"/>
            <a:endParaRPr lang="en-US" dirty="0">
              <a:solidFill>
                <a:schemeClr val="bg1"/>
              </a:solidFill>
              <a:latin typeface="Times New Roman" panose="02020603050405020304" pitchFamily="18" charset="0"/>
              <a:cs typeface="Times New Roman" panose="02020603050405020304" pitchFamily="18" charset="0"/>
            </a:endParaRPr>
          </a:p>
          <a:p>
            <a:pPr lvl="0"/>
            <a:endParaRPr lang="en-US" dirty="0">
              <a:solidFill>
                <a:prstClr val="black"/>
              </a:solidFill>
            </a:endParaRPr>
          </a:p>
          <a:p>
            <a:pPr lvl="0"/>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481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7120"/>
            <a:ext cx="10515600" cy="5089843"/>
          </a:xfrm>
        </p:spPr>
        <p:txBody>
          <a:bodyPr/>
          <a:lstStyle/>
          <a:p>
            <a:pPr lvl="0">
              <a:lnSpc>
                <a:spcPct val="100000"/>
              </a:lnSpc>
              <a:spcBef>
                <a:spcPct val="20000"/>
              </a:spcBef>
              <a:buClr>
                <a:schemeClr val="bg1"/>
              </a:buClr>
              <a:buSzPct val="95000"/>
            </a:pPr>
            <a:r>
              <a:rPr lang="en-US" sz="2400" i="1" dirty="0">
                <a:solidFill>
                  <a:schemeClr val="bg1"/>
                </a:solidFill>
                <a:latin typeface="Times New Roman" panose="02020603050405020304" pitchFamily="18" charset="0"/>
                <a:cs typeface="Times New Roman" panose="02020603050405020304" pitchFamily="18" charset="0"/>
              </a:rPr>
              <a:t>progressive </a:t>
            </a:r>
            <a:r>
              <a:rPr lang="en-US" sz="2400" i="1" dirty="0" err="1">
                <a:solidFill>
                  <a:schemeClr val="bg1"/>
                </a:solidFill>
                <a:latin typeface="Times New Roman" panose="02020603050405020304" pitchFamily="18" charset="0"/>
                <a:cs typeface="Times New Roman" panose="02020603050405020304" pitchFamily="18" charset="0"/>
              </a:rPr>
              <a:t>androgenization</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can occur in girls with testicular tissue, which can result in voice changes and clitoral enlargement during adolescence.</a:t>
            </a:r>
          </a:p>
          <a:p>
            <a:pPr lvl="0">
              <a:lnSpc>
                <a:spcPct val="100000"/>
              </a:lnSpc>
              <a:spcBef>
                <a:spcPct val="20000"/>
              </a:spcBef>
              <a:buClr>
                <a:schemeClr val="bg1"/>
              </a:buClr>
              <a:buSzPct val="95000"/>
            </a:pPr>
            <a:endParaRPr lang="en-US" sz="2400" dirty="0" smtClean="0">
              <a:solidFill>
                <a:schemeClr val="bg1"/>
              </a:solidFill>
              <a:latin typeface="Times New Roman" panose="02020603050405020304" pitchFamily="18" charset="0"/>
              <a:cs typeface="Times New Roman" panose="02020603050405020304" pitchFamily="18" charset="0"/>
            </a:endParaRPr>
          </a:p>
          <a:p>
            <a:pPr lvl="0">
              <a:lnSpc>
                <a:spcPct val="100000"/>
              </a:lnSpc>
              <a:spcBef>
                <a:spcPct val="20000"/>
              </a:spcBef>
              <a:buClr>
                <a:schemeClr val="bg1"/>
              </a:buClr>
              <a:buSzPct val="95000"/>
            </a:pPr>
            <a:r>
              <a:rPr lang="en-US" sz="2400" dirty="0" smtClean="0">
                <a:solidFill>
                  <a:schemeClr val="bg1"/>
                </a:solidFill>
                <a:latin typeface="Times New Roman" panose="02020603050405020304" pitchFamily="18" charset="0"/>
                <a:cs typeface="Times New Roman" panose="02020603050405020304" pitchFamily="18" charset="0"/>
              </a:rPr>
              <a:t>In males </a:t>
            </a:r>
            <a:r>
              <a:rPr lang="en-US" sz="2400" dirty="0">
                <a:solidFill>
                  <a:schemeClr val="bg1"/>
                </a:solidFill>
                <a:latin typeface="Times New Roman" panose="02020603050405020304" pitchFamily="18" charset="0"/>
                <a:cs typeface="Times New Roman" panose="02020603050405020304" pitchFamily="18" charset="0"/>
              </a:rPr>
              <a:t>can experience significant </a:t>
            </a:r>
            <a:r>
              <a:rPr lang="en-US" sz="2400" i="1" dirty="0" err="1">
                <a:solidFill>
                  <a:schemeClr val="bg1"/>
                </a:solidFill>
                <a:latin typeface="Times New Roman" panose="02020603050405020304" pitchFamily="18" charset="0"/>
                <a:cs typeface="Times New Roman" panose="02020603050405020304" pitchFamily="18" charset="0"/>
              </a:rPr>
              <a:t>estrogenization</a:t>
            </a:r>
            <a:r>
              <a:rPr lang="en-US" sz="2400" dirty="0">
                <a:solidFill>
                  <a:schemeClr val="bg1"/>
                </a:solidFill>
                <a:latin typeface="Times New Roman" panose="02020603050405020304" pitchFamily="18" charset="0"/>
                <a:cs typeface="Times New Roman" panose="02020603050405020304" pitchFamily="18" charset="0"/>
              </a:rPr>
              <a:t> at the time of puberty and may have </a:t>
            </a:r>
            <a:r>
              <a:rPr lang="en-US" sz="2400" i="1" dirty="0">
                <a:solidFill>
                  <a:schemeClr val="bg1"/>
                </a:solidFill>
                <a:latin typeface="Times New Roman" panose="02020603050405020304" pitchFamily="18" charset="0"/>
                <a:cs typeface="Times New Roman" panose="02020603050405020304" pitchFamily="18" charset="0"/>
              </a:rPr>
              <a:t>cyclic</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hematuria</a:t>
            </a:r>
            <a:r>
              <a:rPr lang="en-US" sz="2400" dirty="0">
                <a:solidFill>
                  <a:schemeClr val="bg1"/>
                </a:solidFill>
                <a:latin typeface="Times New Roman" panose="02020603050405020304" pitchFamily="18" charset="0"/>
                <a:cs typeface="Times New Roman" panose="02020603050405020304" pitchFamily="18" charset="0"/>
              </a:rPr>
              <a:t> if a uterus is present. </a:t>
            </a:r>
          </a:p>
          <a:p>
            <a:pPr marL="274320" lvl="0" indent="-274320">
              <a:lnSpc>
                <a:spcPct val="100000"/>
              </a:lnSpc>
              <a:spcBef>
                <a:spcPct val="20000"/>
              </a:spcBef>
              <a:buClr>
                <a:srgbClr val="0BD0D9"/>
              </a:buClr>
              <a:buSzPct val="95000"/>
              <a:buFont typeface="Wingdings 2"/>
              <a:buChar char=""/>
            </a:pPr>
            <a:endParaRPr lang="en-US" sz="2400" dirty="0">
              <a:solidFill>
                <a:schemeClr val="bg1"/>
              </a:solidFill>
              <a:latin typeface="Times New Roman" panose="02020603050405020304" pitchFamily="18" charset="0"/>
              <a:cs typeface="Times New Roman" panose="02020603050405020304" pitchFamily="18" charset="0"/>
            </a:endParaRPr>
          </a:p>
          <a:p>
            <a:pPr lvl="0">
              <a:lnSpc>
                <a:spcPct val="100000"/>
              </a:lnSpc>
              <a:spcBef>
                <a:spcPct val="20000"/>
              </a:spcBef>
              <a:buClr>
                <a:schemeClr val="bg1"/>
              </a:buClr>
              <a:buSzPct val="95000"/>
            </a:pPr>
            <a:r>
              <a:rPr lang="en-US" sz="2400" dirty="0">
                <a:solidFill>
                  <a:schemeClr val="bg1"/>
                </a:solidFill>
                <a:latin typeface="Times New Roman" panose="02020603050405020304" pitchFamily="18" charset="0"/>
                <a:cs typeface="Times New Roman" panose="02020603050405020304" pitchFamily="18" charset="0"/>
              </a:rPr>
              <a:t>Spermatogenesis is rare, and interstitial fibrosis of the testis is common. Fertility requires Y chromosomal genes other than </a:t>
            </a:r>
            <a:r>
              <a:rPr lang="en-US" sz="2400" i="1" dirty="0">
                <a:solidFill>
                  <a:schemeClr val="bg1"/>
                </a:solidFill>
                <a:latin typeface="Times New Roman" panose="02020603050405020304" pitchFamily="18" charset="0"/>
                <a:cs typeface="Times New Roman" panose="02020603050405020304" pitchFamily="18" charset="0"/>
              </a:rPr>
              <a:t>SRY, so boys </a:t>
            </a:r>
            <a:r>
              <a:rPr lang="en-US" sz="2400" dirty="0">
                <a:solidFill>
                  <a:schemeClr val="bg1"/>
                </a:solidFill>
                <a:latin typeface="Times New Roman" panose="02020603050405020304" pitchFamily="18" charset="0"/>
                <a:cs typeface="Times New Roman" panose="02020603050405020304" pitchFamily="18" charset="0"/>
              </a:rPr>
              <a:t>with 46,XX </a:t>
            </a:r>
            <a:r>
              <a:rPr lang="en-US" sz="2400" dirty="0" err="1">
                <a:solidFill>
                  <a:schemeClr val="bg1"/>
                </a:solidFill>
                <a:latin typeface="Times New Roman" panose="02020603050405020304" pitchFamily="18" charset="0"/>
                <a:cs typeface="Times New Roman" panose="02020603050405020304" pitchFamily="18" charset="0"/>
              </a:rPr>
              <a:t>ovotesticular</a:t>
            </a:r>
            <a:r>
              <a:rPr lang="en-US" sz="2400" dirty="0">
                <a:solidFill>
                  <a:schemeClr val="bg1"/>
                </a:solidFill>
                <a:latin typeface="Times New Roman" panose="02020603050405020304" pitchFamily="18" charset="0"/>
                <a:cs typeface="Times New Roman" panose="02020603050405020304" pitchFamily="18" charset="0"/>
              </a:rPr>
              <a:t> DSD will be infertile</a:t>
            </a:r>
            <a:r>
              <a:rPr lang="en-US" sz="2400" dirty="0" smtClean="0">
                <a:solidFill>
                  <a:schemeClr val="bg1"/>
                </a:solidFill>
                <a:latin typeface="Times New Roman" panose="02020603050405020304" pitchFamily="18" charset="0"/>
                <a:cs typeface="Times New Roman" panose="02020603050405020304" pitchFamily="18" charset="0"/>
              </a:rPr>
              <a:t>.</a:t>
            </a:r>
          </a:p>
          <a:p>
            <a:pPr marL="274320" lvl="0" indent="-274320">
              <a:lnSpc>
                <a:spcPct val="100000"/>
              </a:lnSpc>
              <a:spcBef>
                <a:spcPct val="20000"/>
              </a:spcBef>
              <a:buSzPct val="95000"/>
              <a:buFont typeface="Wingdings 2"/>
              <a:buChar char=""/>
            </a:pPr>
            <a:endParaRPr lang="en-US" sz="2400" dirty="0" smtClean="0">
              <a:solidFill>
                <a:prstClr val="white"/>
              </a:solidFill>
              <a:latin typeface="Times New Roman" panose="02020603050405020304" pitchFamily="18" charset="0"/>
              <a:cs typeface="Times New Roman" panose="02020603050405020304" pitchFamily="18" charset="0"/>
            </a:endParaRPr>
          </a:p>
          <a:p>
            <a:pPr marL="274320" lvl="0" indent="-274320">
              <a:lnSpc>
                <a:spcPct val="100000"/>
              </a:lnSpc>
              <a:spcBef>
                <a:spcPct val="20000"/>
              </a:spcBef>
              <a:buSzPct val="95000"/>
              <a:buFont typeface="Wingdings 2"/>
              <a:buChar char=""/>
            </a:pPr>
            <a:r>
              <a:rPr lang="en-US" sz="2400" dirty="0" smtClean="0">
                <a:solidFill>
                  <a:prstClr val="white"/>
                </a:solidFill>
                <a:latin typeface="Times New Roman" panose="02020603050405020304" pitchFamily="18" charset="0"/>
                <a:cs typeface="Times New Roman" panose="02020603050405020304" pitchFamily="18" charset="0"/>
              </a:rPr>
              <a:t>The </a:t>
            </a:r>
            <a:r>
              <a:rPr lang="en-US" sz="2400" dirty="0">
                <a:solidFill>
                  <a:prstClr val="white"/>
                </a:solidFill>
                <a:latin typeface="Times New Roman" panose="02020603050405020304" pitchFamily="18" charset="0"/>
                <a:cs typeface="Times New Roman" panose="02020603050405020304" pitchFamily="18" charset="0"/>
              </a:rPr>
              <a:t>prevalence of </a:t>
            </a:r>
            <a:r>
              <a:rPr lang="en-US" sz="2400" i="1" dirty="0" err="1">
                <a:solidFill>
                  <a:prstClr val="white"/>
                </a:solidFill>
                <a:latin typeface="Times New Roman" panose="02020603050405020304" pitchFamily="18" charset="0"/>
                <a:cs typeface="Times New Roman" panose="02020603050405020304" pitchFamily="18" charset="0"/>
              </a:rPr>
              <a:t>gonadoblastom</a:t>
            </a:r>
            <a:r>
              <a:rPr lang="en-US" sz="2400" dirty="0">
                <a:solidFill>
                  <a:prstClr val="white"/>
                </a:solidFill>
                <a:latin typeface="Times New Roman" panose="02020603050405020304" pitchFamily="18" charset="0"/>
                <a:cs typeface="Times New Roman" panose="02020603050405020304" pitchFamily="18" charset="0"/>
              </a:rPr>
              <a:t> or </a:t>
            </a:r>
            <a:r>
              <a:rPr lang="en-US" sz="2400" i="1" dirty="0">
                <a:solidFill>
                  <a:prstClr val="white"/>
                </a:solidFill>
                <a:latin typeface="Times New Roman" panose="02020603050405020304" pitchFamily="18" charset="0"/>
                <a:cs typeface="Times New Roman" panose="02020603050405020304" pitchFamily="18" charset="0"/>
              </a:rPr>
              <a:t>germinoma</a:t>
            </a:r>
            <a:r>
              <a:rPr lang="en-US" sz="2400" dirty="0">
                <a:solidFill>
                  <a:prstClr val="white"/>
                </a:solidFill>
                <a:latin typeface="Times New Roman" panose="02020603050405020304" pitchFamily="18" charset="0"/>
                <a:cs typeface="Times New Roman" panose="02020603050405020304" pitchFamily="18" charset="0"/>
              </a:rPr>
              <a:t> arising in the testicular tissue of patients with 46,XX </a:t>
            </a:r>
            <a:r>
              <a:rPr lang="en-US" sz="2400" dirty="0" err="1">
                <a:solidFill>
                  <a:prstClr val="white"/>
                </a:solidFill>
                <a:latin typeface="Times New Roman" panose="02020603050405020304" pitchFamily="18" charset="0"/>
                <a:cs typeface="Times New Roman" panose="02020603050405020304" pitchFamily="18" charset="0"/>
              </a:rPr>
              <a:t>ovotesticular</a:t>
            </a:r>
            <a:r>
              <a:rPr lang="en-US" sz="2400" dirty="0">
                <a:solidFill>
                  <a:prstClr val="white"/>
                </a:solidFill>
                <a:latin typeface="Times New Roman" panose="02020603050405020304" pitchFamily="18" charset="0"/>
                <a:cs typeface="Times New Roman" panose="02020603050405020304" pitchFamily="18" charset="0"/>
              </a:rPr>
              <a:t> DSD has been estimated at 3% to 4%. </a:t>
            </a:r>
          </a:p>
          <a:p>
            <a:pPr lvl="0"/>
            <a:endParaRPr lang="en-US" dirty="0">
              <a:solidFill>
                <a:prstClr val="white"/>
              </a:solidFill>
              <a:latin typeface="Times New Roman" panose="02020603050405020304" pitchFamily="18" charset="0"/>
              <a:cs typeface="Times New Roman" panose="02020603050405020304" pitchFamily="18" charset="0"/>
            </a:endParaRPr>
          </a:p>
          <a:p>
            <a:pPr lvl="0">
              <a:lnSpc>
                <a:spcPct val="100000"/>
              </a:lnSpc>
              <a:spcBef>
                <a:spcPct val="20000"/>
              </a:spcBef>
              <a:buClr>
                <a:schemeClr val="bg1"/>
              </a:buClr>
              <a:buSzPct val="95000"/>
            </a:pP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345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258" y="80646"/>
            <a:ext cx="10553782" cy="233986"/>
          </a:xfrm>
        </p:spPr>
        <p:txBody>
          <a:bodyPr>
            <a:noAutofit/>
          </a:bodyPr>
          <a:lstStyle/>
          <a:p>
            <a:pPr marL="228600" lvl="0" indent="-228600">
              <a:spcBef>
                <a:spcPts val="1000"/>
              </a:spcBef>
            </a:pPr>
            <a:r>
              <a:rPr lang="en-US" sz="3200" b="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b="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b="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b="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2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32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3100" b="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45,X/46,XY </a:t>
            </a:r>
            <a:r>
              <a:rPr lang="en-US" sz="31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Mosaicism &amp;</a:t>
            </a:r>
            <a:r>
              <a:rPr lang="en-US" sz="3100" b="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 Variants</a:t>
            </a:r>
            <a:r>
              <a:rPr lang="en-US" sz="2800"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a:t>
            </a:r>
            <a:r>
              <a:rPr lang="en-US" sz="2800" b="1" i="1" dirty="0" smtClean="0">
                <a:solidFill>
                  <a:schemeClr val="accent4">
                    <a:lumMod val="40000"/>
                    <a:lumOff val="60000"/>
                  </a:schemeClr>
                </a:solidFill>
                <a:latin typeface="Times New Roman" panose="02020603050405020304" pitchFamily="18" charset="0"/>
                <a:ea typeface="+mn-ea"/>
                <a:cs typeface="Times New Roman" panose="02020603050405020304" pitchFamily="18" charset="0"/>
              </a:rPr>
              <a:t>mixed gonadal dysgenesis</a:t>
            </a:r>
            <a:r>
              <a:rPr lang="en-US" sz="2800" i="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a:t>
            </a:r>
            <a:r>
              <a:rPr lang="en-US" sz="28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28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r>
              <a:rPr lang="en-US" sz="28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t/>
            </a:r>
            <a:br>
              <a:rPr lang="en-US" sz="2800" b="1" dirty="0">
                <a:solidFill>
                  <a:schemeClr val="accent4">
                    <a:lumMod val="40000"/>
                    <a:lumOff val="60000"/>
                  </a:schemeClr>
                </a:solidFill>
                <a:latin typeface="Times New Roman" panose="02020603050405020304" pitchFamily="18" charset="0"/>
                <a:ea typeface="+mn-ea"/>
                <a:cs typeface="Times New Roman" panose="02020603050405020304" pitchFamily="18" charset="0"/>
              </a:rPr>
            </a:br>
            <a:endParaRPr lang="en-US" sz="2800" b="1" dirty="0">
              <a:solidFill>
                <a:schemeClr val="accent4">
                  <a:lumMod val="40000"/>
                  <a:lumOff val="60000"/>
                </a:schemeClr>
              </a:solidFill>
            </a:endParaRPr>
          </a:p>
        </p:txBody>
      </p:sp>
      <p:sp>
        <p:nvSpPr>
          <p:cNvPr id="4" name="Content Placeholder 3"/>
          <p:cNvSpPr>
            <a:spLocks noGrp="1"/>
          </p:cNvSpPr>
          <p:nvPr>
            <p:ph idx="1"/>
          </p:nvPr>
        </p:nvSpPr>
        <p:spPr>
          <a:xfrm>
            <a:off x="906042" y="1115736"/>
            <a:ext cx="10515600" cy="4351338"/>
          </a:xfrm>
        </p:spPr>
        <p:txBody>
          <a:bodyPr>
            <a:noAutofit/>
          </a:bodyPr>
          <a:lstStyle/>
          <a:p>
            <a:pPr lvl="0"/>
            <a:r>
              <a:rPr lang="en-US" sz="2400" dirty="0" smtClean="0">
                <a:solidFill>
                  <a:schemeClr val="bg1"/>
                </a:solidFill>
                <a:latin typeface="Times New Roman" panose="02020603050405020304" pitchFamily="18" charset="0"/>
                <a:cs typeface="Times New Roman" panose="02020603050405020304" pitchFamily="18" charset="0"/>
              </a:rPr>
              <a:t>Defined in individuals who typically have a differentiated gonad on one side and a streak gonad or streak testis (usually intra-abdominal) on the other side.</a:t>
            </a:r>
          </a:p>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prstClr val="white"/>
                </a:solidFill>
                <a:latin typeface="Times New Roman" panose="02020603050405020304" pitchFamily="18" charset="0"/>
                <a:cs typeface="Times New Roman" panose="02020603050405020304" pitchFamily="18" charset="0"/>
              </a:rPr>
              <a:t>The classic form of this condition is associated with 45,X/46,XY </a:t>
            </a:r>
            <a:r>
              <a:rPr lang="en-US" sz="2400" dirty="0" err="1">
                <a:solidFill>
                  <a:prstClr val="white"/>
                </a:solidFill>
                <a:latin typeface="Times New Roman" panose="02020603050405020304" pitchFamily="18" charset="0"/>
                <a:cs typeface="Times New Roman" panose="02020603050405020304" pitchFamily="18" charset="0"/>
              </a:rPr>
              <a:t>mosaicism,but</a:t>
            </a:r>
            <a:r>
              <a:rPr lang="en-US" sz="2400" dirty="0">
                <a:solidFill>
                  <a:prstClr val="white"/>
                </a:solidFill>
                <a:latin typeface="Times New Roman" panose="02020603050405020304" pitchFamily="18" charset="0"/>
                <a:cs typeface="Times New Roman" panose="02020603050405020304" pitchFamily="18" charset="0"/>
              </a:rPr>
              <a:t>  45,X/47,XYY or 45,X/46,XY/47,XYY mosaic karyotypes have also been reported</a:t>
            </a:r>
            <a:r>
              <a:rPr lang="en-US" sz="2400" dirty="0" smtClean="0">
                <a:solidFill>
                  <a:prstClr val="white"/>
                </a:solidFill>
                <a:latin typeface="Times New Roman" panose="02020603050405020304" pitchFamily="18" charset="0"/>
                <a:cs typeface="Times New Roman" panose="02020603050405020304" pitchFamily="18" charset="0"/>
              </a:rPr>
              <a:t>.</a:t>
            </a:r>
          </a:p>
          <a:p>
            <a:pPr lvl="0"/>
            <a:endParaRPr lang="en-US" sz="2400" dirty="0">
              <a:solidFill>
                <a:prstClr val="white"/>
              </a:solidFill>
              <a:latin typeface="Times New Roman" panose="02020603050405020304" pitchFamily="18" charset="0"/>
              <a:cs typeface="Times New Roman" panose="02020603050405020304" pitchFamily="18" charset="0"/>
            </a:endParaRPr>
          </a:p>
          <a:p>
            <a:pPr lvl="0"/>
            <a:r>
              <a:rPr lang="en-US" sz="2400" dirty="0">
                <a:solidFill>
                  <a:prstClr val="white"/>
                </a:solidFill>
                <a:latin typeface="Times New Roman" panose="02020603050405020304" pitchFamily="18" charset="0"/>
                <a:cs typeface="Times New Roman" panose="02020603050405020304" pitchFamily="18" charset="0"/>
              </a:rPr>
              <a:t>The 45,X/46,XY karyotype represents a wide spectrum of phenotypes, from Turner females to phenotypically normal males with varying degrees of genital </a:t>
            </a:r>
            <a:r>
              <a:rPr lang="en-US" sz="2400" dirty="0" smtClean="0">
                <a:solidFill>
                  <a:prstClr val="white"/>
                </a:solidFill>
                <a:latin typeface="Times New Roman" panose="02020603050405020304" pitchFamily="18" charset="0"/>
                <a:cs typeface="Times New Roman" panose="02020603050405020304" pitchFamily="18" charset="0"/>
              </a:rPr>
              <a:t>ambiguity.</a:t>
            </a:r>
            <a:endParaRPr lang="en-US" sz="2400" dirty="0">
              <a:solidFill>
                <a:prstClr val="white"/>
              </a:solidFill>
              <a:latin typeface="Times New Roman" panose="02020603050405020304" pitchFamily="18" charset="0"/>
              <a:cs typeface="Times New Roman" panose="02020603050405020304" pitchFamily="18" charset="0"/>
            </a:endParaRPr>
          </a:p>
          <a:p>
            <a:pPr lvl="0"/>
            <a:endParaRPr lang="en-US" sz="2400" dirty="0">
              <a:solidFill>
                <a:prstClr val="white"/>
              </a:solidFill>
              <a:latin typeface="Times New Roman" panose="02020603050405020304" pitchFamily="18" charset="0"/>
              <a:cs typeface="Times New Roman" panose="02020603050405020304" pitchFamily="18" charset="0"/>
            </a:endParaRPr>
          </a:p>
          <a:p>
            <a:pPr lvl="0"/>
            <a:r>
              <a:rPr lang="en-US" sz="2400" dirty="0">
                <a:solidFill>
                  <a:prstClr val="white"/>
                </a:solidFill>
                <a:latin typeface="Times New Roman" panose="02020603050405020304" pitchFamily="18" charset="0"/>
                <a:cs typeface="Times New Roman" panose="02020603050405020304" pitchFamily="18" charset="0"/>
              </a:rPr>
              <a:t>In addition to severe cases described , a 45,X/46,XY mosaic karyotype can be associated with a male phenotype </a:t>
            </a:r>
            <a:r>
              <a:rPr lang="en-US" sz="2400" dirty="0" smtClean="0">
                <a:solidFill>
                  <a:prstClr val="white"/>
                </a:solidFill>
                <a:latin typeface="Times New Roman" panose="02020603050405020304" pitchFamily="18" charset="0"/>
                <a:cs typeface="Times New Roman" panose="02020603050405020304" pitchFamily="18" charset="0"/>
              </a:rPr>
              <a:t>and </a:t>
            </a:r>
            <a:r>
              <a:rPr lang="en-US" sz="2400" u="sng" dirty="0" smtClean="0">
                <a:solidFill>
                  <a:prstClr val="white"/>
                </a:solidFill>
                <a:latin typeface="Times New Roman" panose="02020603050405020304" pitchFamily="18" charset="0"/>
                <a:cs typeface="Times New Roman" panose="02020603050405020304" pitchFamily="18" charset="0"/>
              </a:rPr>
              <a:t>apparently normal testis development.</a:t>
            </a:r>
            <a:r>
              <a:rPr lang="en-US" sz="2400" u="sng" dirty="0" smtClean="0">
                <a:solidFill>
                  <a:srgbClr val="000000"/>
                </a:solidFill>
                <a:latin typeface="GPKEG D+ Gulliver RM"/>
              </a:rPr>
              <a:t> </a:t>
            </a:r>
            <a:endParaRPr lang="en-US" sz="2400" u="sng" dirty="0" smtClean="0">
              <a:solidFill>
                <a:prstClr val="black"/>
              </a:solidFill>
              <a:latin typeface="Times New Roman" panose="02020603050405020304" pitchFamily="18" charset="0"/>
              <a:cs typeface="Times New Roman" panose="02020603050405020304" pitchFamily="18" charset="0"/>
            </a:endParaRPr>
          </a:p>
          <a:p>
            <a:pPr lvl="0"/>
            <a:endParaRPr lang="en-US" sz="2400" u="sng" dirty="0" smtClean="0">
              <a:solidFill>
                <a:prstClr val="black"/>
              </a:solidFill>
            </a:endParaRPr>
          </a:p>
          <a:p>
            <a:pPr lvl="0"/>
            <a:endParaRPr lang="en-US" dirty="0" smtClean="0">
              <a:solidFill>
                <a:prstClr val="black"/>
              </a:solidFill>
            </a:endParaRPr>
          </a:p>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endParaRPr lang="en-US" sz="24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697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838200" y="1690688"/>
            <a:ext cx="10515600" cy="5943600"/>
          </a:xfrm>
        </p:spPr>
        <p:txBody>
          <a:bodyPr>
            <a:noAutofit/>
          </a:bodyPr>
          <a:lstStyle/>
          <a:p>
            <a:pPr lvl="0"/>
            <a:r>
              <a:rPr lang="en-US" sz="2400" dirty="0">
                <a:solidFill>
                  <a:prstClr val="white"/>
                </a:solidFill>
                <a:latin typeface="Times New Roman" panose="02020603050405020304" pitchFamily="18" charset="0"/>
                <a:cs typeface="Times New Roman" panose="02020603050405020304" pitchFamily="18" charset="0"/>
              </a:rPr>
              <a:t>The 45,X/46,XY karyotype is rare with an estimated incidence rate of less than 1/15,000 live </a:t>
            </a:r>
            <a:r>
              <a:rPr lang="en-US" sz="2400" dirty="0" smtClean="0">
                <a:solidFill>
                  <a:prstClr val="white"/>
                </a:solidFill>
                <a:latin typeface="Times New Roman" panose="02020603050405020304" pitchFamily="18" charset="0"/>
                <a:cs typeface="Times New Roman" panose="02020603050405020304" pitchFamily="18" charset="0"/>
              </a:rPr>
              <a:t>births.</a:t>
            </a:r>
          </a:p>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r>
              <a:rPr lang="en-US" sz="2400" dirty="0" smtClean="0">
                <a:solidFill>
                  <a:schemeClr val="bg1"/>
                </a:solidFill>
                <a:latin typeface="Times New Roman" panose="02020603050405020304" pitchFamily="18" charset="0"/>
                <a:cs typeface="Times New Roman" panose="02020603050405020304" pitchFamily="18" charset="0"/>
              </a:rPr>
              <a:t>It may </a:t>
            </a:r>
            <a:r>
              <a:rPr lang="en-US" sz="2400" dirty="0">
                <a:solidFill>
                  <a:schemeClr val="bg1"/>
                </a:solidFill>
                <a:latin typeface="Times New Roman" panose="02020603050405020304" pitchFamily="18" charset="0"/>
                <a:cs typeface="Times New Roman" panose="02020603050405020304" pitchFamily="18" charset="0"/>
              </a:rPr>
              <a:t>be due to loss of the Y </a:t>
            </a:r>
            <a:r>
              <a:rPr lang="en-US" sz="2400" dirty="0" smtClean="0">
                <a:solidFill>
                  <a:schemeClr val="bg1"/>
                </a:solidFill>
                <a:latin typeface="Times New Roman" panose="02020603050405020304" pitchFamily="18" charset="0"/>
                <a:cs typeface="Times New Roman" panose="02020603050405020304" pitchFamily="18" charset="0"/>
              </a:rPr>
              <a:t>chromosome through </a:t>
            </a:r>
            <a:r>
              <a:rPr lang="en-US" sz="2400" dirty="0">
                <a:solidFill>
                  <a:schemeClr val="bg1"/>
                </a:solidFill>
                <a:latin typeface="Times New Roman" panose="02020603050405020304" pitchFamily="18" charset="0"/>
                <a:cs typeface="Times New Roman" panose="02020603050405020304" pitchFamily="18" charset="0"/>
              </a:rPr>
              <a:t>anaphase lag or to </a:t>
            </a:r>
            <a:r>
              <a:rPr lang="en-US" sz="2400" dirty="0" err="1">
                <a:solidFill>
                  <a:schemeClr val="bg1"/>
                </a:solidFill>
                <a:latin typeface="Times New Roman" panose="02020603050405020304" pitchFamily="18" charset="0"/>
                <a:cs typeface="Times New Roman" panose="02020603050405020304" pitchFamily="18" charset="0"/>
              </a:rPr>
              <a:t>interchromosomal</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rearrangements with </a:t>
            </a:r>
            <a:r>
              <a:rPr lang="en-US" sz="2400" dirty="0">
                <a:solidFill>
                  <a:schemeClr val="bg1"/>
                </a:solidFill>
                <a:latin typeface="Times New Roman" panose="02020603050405020304" pitchFamily="18" charset="0"/>
                <a:cs typeface="Times New Roman" panose="02020603050405020304" pitchFamily="18" charset="0"/>
              </a:rPr>
              <a:t>final loss of a structurally abnormal Y chromosome.</a:t>
            </a:r>
          </a:p>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r>
              <a:rPr lang="en-US" sz="2400" dirty="0" smtClean="0">
                <a:solidFill>
                  <a:schemeClr val="bg1"/>
                </a:solidFill>
                <a:latin typeface="Times New Roman" panose="02020603050405020304" pitchFamily="18" charset="0"/>
                <a:cs typeface="Times New Roman" panose="02020603050405020304" pitchFamily="18" charset="0"/>
              </a:rPr>
              <a:t>Ambiguous </a:t>
            </a:r>
            <a:r>
              <a:rPr lang="en-US" sz="2400" dirty="0">
                <a:solidFill>
                  <a:schemeClr val="bg1"/>
                </a:solidFill>
                <a:latin typeface="Times New Roman" panose="02020603050405020304" pitchFamily="18" charset="0"/>
                <a:cs typeface="Times New Roman" panose="02020603050405020304" pitchFamily="18" charset="0"/>
              </a:rPr>
              <a:t>genitalia is the most common presentation for individuals with a 45X/46XY karyotype accounting for about 60%. </a:t>
            </a:r>
          </a:p>
          <a:p>
            <a:pPr lvl="0"/>
            <a:endParaRPr lang="en-US" sz="2400" dirty="0">
              <a:solidFill>
                <a:prstClr val="white"/>
              </a:solidFill>
              <a:latin typeface="Times New Roman" panose="02020603050405020304" pitchFamily="18" charset="0"/>
              <a:cs typeface="Times New Roman" panose="02020603050405020304" pitchFamily="18" charset="0"/>
            </a:endParaRPr>
          </a:p>
          <a:p>
            <a:pPr lvl="0"/>
            <a:r>
              <a:rPr lang="en-US" sz="2400" u="sng" dirty="0">
                <a:solidFill>
                  <a:prstClr val="white"/>
                </a:solidFill>
                <a:latin typeface="Times New Roman" panose="02020603050405020304" pitchFamily="18" charset="0"/>
                <a:cs typeface="Times New Roman" panose="02020603050405020304" pitchFamily="18" charset="0"/>
              </a:rPr>
              <a:t>Chang </a:t>
            </a:r>
            <a:r>
              <a:rPr lang="en-US" sz="2400" i="1" u="sng" dirty="0">
                <a:solidFill>
                  <a:prstClr val="white"/>
                </a:solidFill>
                <a:latin typeface="Times New Roman" panose="02020603050405020304" pitchFamily="18" charset="0"/>
                <a:cs typeface="Times New Roman" panose="02020603050405020304" pitchFamily="18" charset="0"/>
              </a:rPr>
              <a:t>et al</a:t>
            </a:r>
            <a:r>
              <a:rPr lang="en-US" sz="2400" u="sng" dirty="0">
                <a:solidFill>
                  <a:prstClr val="white"/>
                </a:solidFill>
                <a:latin typeface="Times New Roman" panose="02020603050405020304" pitchFamily="18" charset="0"/>
                <a:cs typeface="Times New Roman" panose="02020603050405020304" pitchFamily="18" charset="0"/>
              </a:rPr>
              <a:t>  </a:t>
            </a:r>
            <a:r>
              <a:rPr lang="en-US" sz="2400" dirty="0">
                <a:solidFill>
                  <a:prstClr val="white"/>
                </a:solidFill>
                <a:latin typeface="Times New Roman" panose="02020603050405020304" pitchFamily="18" charset="0"/>
                <a:cs typeface="Times New Roman" panose="02020603050405020304" pitchFamily="18" charset="0"/>
              </a:rPr>
              <a:t>95% of prenatally diagnosed cases will be born as phenotypically normal </a:t>
            </a:r>
            <a:r>
              <a:rPr lang="en-US" sz="2400" dirty="0" smtClean="0">
                <a:solidFill>
                  <a:prstClr val="white"/>
                </a:solidFill>
                <a:latin typeface="Times New Roman" panose="02020603050405020304" pitchFamily="18" charset="0"/>
                <a:cs typeface="Times New Roman" panose="02020603050405020304" pitchFamily="18" charset="0"/>
              </a:rPr>
              <a:t>males.</a:t>
            </a:r>
            <a:r>
              <a:rPr lang="en-US" sz="2400" dirty="0">
                <a:solidFill>
                  <a:prstClr val="white"/>
                </a:solidFill>
                <a:latin typeface="Times New Roman" panose="02020603050405020304" pitchFamily="18" charset="0"/>
                <a:cs typeface="Times New Roman" panose="02020603050405020304" pitchFamily="18" charset="0"/>
              </a:rPr>
              <a:t> </a:t>
            </a:r>
            <a:endParaRPr lang="en-US" sz="2400" dirty="0" smtClean="0">
              <a:solidFill>
                <a:prstClr val="white"/>
              </a:solidFill>
              <a:latin typeface="Times New Roman" panose="02020603050405020304" pitchFamily="18" charset="0"/>
              <a:cs typeface="Times New Roman" panose="02020603050405020304" pitchFamily="18" charset="0"/>
            </a:endParaRPr>
          </a:p>
          <a:p>
            <a:pPr lvl="0"/>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31440" y="6304002"/>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716321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20" y="365761"/>
            <a:ext cx="10515600" cy="1005839"/>
          </a:xfrm>
        </p:spPr>
        <p:txBody>
          <a:bodyPr/>
          <a:lstStyle/>
          <a:p>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838200" y="1666240"/>
            <a:ext cx="10515600" cy="4805363"/>
          </a:xfrm>
        </p:spPr>
        <p:txBody>
          <a:bodyPr>
            <a:noAutofit/>
          </a:bodyPr>
          <a:lstStyle/>
          <a:p>
            <a:pPr lvl="0"/>
            <a:r>
              <a:rPr lang="en-US" sz="2400" dirty="0">
                <a:solidFill>
                  <a:prstClr val="white"/>
                </a:solidFill>
                <a:latin typeface="Times New Roman" panose="02020603050405020304" pitchFamily="18" charset="0"/>
                <a:cs typeface="Times New Roman" panose="02020603050405020304" pitchFamily="18" charset="0"/>
              </a:rPr>
              <a:t>High gonadotropin levels </a:t>
            </a:r>
            <a:r>
              <a:rPr lang="en-US" sz="2400" dirty="0" err="1" smtClean="0">
                <a:solidFill>
                  <a:prstClr val="white"/>
                </a:solidFill>
                <a:latin typeface="Times New Roman" panose="02020603050405020304" pitchFamily="18" charset="0"/>
                <a:cs typeface="Times New Roman" panose="02020603050405020304" pitchFamily="18" charset="0"/>
              </a:rPr>
              <a:t>have,been</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dirty="0">
                <a:solidFill>
                  <a:prstClr val="white"/>
                </a:solidFill>
                <a:latin typeface="Times New Roman" panose="02020603050405020304" pitchFamily="18" charset="0"/>
                <a:cs typeface="Times New Roman" panose="02020603050405020304" pitchFamily="18" charset="0"/>
              </a:rPr>
              <a:t>described in male and female patients, as well as low levels of testosterone in male patients, both regardless of genital </a:t>
            </a:r>
            <a:r>
              <a:rPr lang="en-US" sz="2400" dirty="0" smtClean="0">
                <a:solidFill>
                  <a:prstClr val="white"/>
                </a:solidFill>
                <a:latin typeface="Times New Roman" panose="02020603050405020304" pitchFamily="18" charset="0"/>
                <a:cs typeface="Times New Roman" panose="02020603050405020304" pitchFamily="18" charset="0"/>
              </a:rPr>
              <a:t>ambiguity.</a:t>
            </a:r>
            <a:endParaRPr lang="en-US" sz="2400" dirty="0">
              <a:solidFill>
                <a:prstClr val="white"/>
              </a:solidFill>
              <a:latin typeface="Times New Roman" panose="02020603050405020304" pitchFamily="18" charset="0"/>
              <a:cs typeface="Times New Roman" panose="02020603050405020304" pitchFamily="18" charset="0"/>
            </a:endParaRPr>
          </a:p>
          <a:p>
            <a:pPr marL="0" lvl="0" indent="0">
              <a:buNone/>
            </a:pPr>
            <a:endParaRPr lang="en-US" sz="2400" dirty="0">
              <a:solidFill>
                <a:prstClr val="white"/>
              </a:solidFill>
              <a:latin typeface="Times New Roman" panose="02020603050405020304" pitchFamily="18" charset="0"/>
              <a:cs typeface="Times New Roman" panose="02020603050405020304" pitchFamily="18" charset="0"/>
            </a:endParaRPr>
          </a:p>
          <a:p>
            <a:pPr lvl="0"/>
            <a:r>
              <a:rPr lang="en-US" sz="2400" dirty="0">
                <a:solidFill>
                  <a:prstClr val="white"/>
                </a:solidFill>
                <a:latin typeface="Times New Roman" panose="02020603050405020304" pitchFamily="18" charset="0"/>
                <a:cs typeface="Times New Roman" panose="02020603050405020304" pitchFamily="18" charset="0"/>
              </a:rPr>
              <a:t>Müllerian structures may be present in the most severe cases because of impaired AMH production by </a:t>
            </a:r>
            <a:r>
              <a:rPr lang="en-US" sz="2400" dirty="0" err="1">
                <a:solidFill>
                  <a:prstClr val="white"/>
                </a:solidFill>
                <a:latin typeface="Times New Roman" panose="02020603050405020304" pitchFamily="18" charset="0"/>
                <a:cs typeface="Times New Roman" panose="02020603050405020304" pitchFamily="18" charset="0"/>
              </a:rPr>
              <a:t>Sertoli</a:t>
            </a:r>
            <a:r>
              <a:rPr lang="en-US" sz="2400" dirty="0">
                <a:solidFill>
                  <a:prstClr val="white"/>
                </a:solidFill>
                <a:latin typeface="Times New Roman" panose="02020603050405020304" pitchFamily="18" charset="0"/>
                <a:cs typeface="Times New Roman" panose="02020603050405020304" pitchFamily="18" charset="0"/>
              </a:rPr>
              <a:t> cells.</a:t>
            </a:r>
          </a:p>
          <a:p>
            <a:pPr lvl="0"/>
            <a:endParaRPr lang="en-US" sz="2400" dirty="0">
              <a:solidFill>
                <a:prstClr val="white"/>
              </a:solidFill>
              <a:latin typeface="Times New Roman" panose="02020603050405020304" pitchFamily="18" charset="0"/>
              <a:cs typeface="Times New Roman" panose="02020603050405020304" pitchFamily="18" charset="0"/>
            </a:endParaRPr>
          </a:p>
          <a:p>
            <a:pPr lvl="0"/>
            <a:r>
              <a:rPr lang="en-US" sz="2400" dirty="0">
                <a:solidFill>
                  <a:prstClr val="white"/>
                </a:solidFill>
                <a:latin typeface="Times New Roman" panose="02020603050405020304" pitchFamily="18" charset="0"/>
                <a:cs typeface="Times New Roman" panose="02020603050405020304" pitchFamily="18" charset="0"/>
              </a:rPr>
              <a:t>The presence of a </a:t>
            </a:r>
            <a:r>
              <a:rPr lang="en-US" sz="2400" dirty="0" err="1">
                <a:solidFill>
                  <a:prstClr val="white"/>
                </a:solidFill>
                <a:latin typeface="Times New Roman" panose="02020603050405020304" pitchFamily="18" charset="0"/>
                <a:cs typeface="Times New Roman" panose="02020603050405020304" pitchFamily="18" charset="0"/>
              </a:rPr>
              <a:t>hemiuterus</a:t>
            </a:r>
            <a:r>
              <a:rPr lang="en-US" sz="2400" dirty="0">
                <a:solidFill>
                  <a:prstClr val="white"/>
                </a:solidFill>
                <a:latin typeface="Times New Roman" panose="02020603050405020304" pitchFamily="18" charset="0"/>
                <a:cs typeface="Times New Roman" panose="02020603050405020304" pitchFamily="18" charset="0"/>
              </a:rPr>
              <a:t> and fallopian tube on the side of the most severely affected gonad in some cases provides important evidence for the paracrine actions of AMH on developing </a:t>
            </a:r>
            <a:r>
              <a:rPr lang="en-US" sz="2400" dirty="0" err="1">
                <a:solidFill>
                  <a:prstClr val="white"/>
                </a:solidFill>
                <a:latin typeface="Times New Roman" panose="02020603050405020304" pitchFamily="18" charset="0"/>
                <a:cs typeface="Times New Roman" panose="02020603050405020304" pitchFamily="18" charset="0"/>
              </a:rPr>
              <a:t>müllerian</a:t>
            </a:r>
            <a:r>
              <a:rPr lang="en-US" sz="2400" dirty="0">
                <a:solidFill>
                  <a:prstClr val="white"/>
                </a:solidFill>
                <a:latin typeface="Times New Roman" panose="02020603050405020304" pitchFamily="18" charset="0"/>
                <a:cs typeface="Times New Roman" panose="02020603050405020304" pitchFamily="18" charset="0"/>
              </a:rPr>
              <a:t> structures</a:t>
            </a:r>
            <a:r>
              <a:rPr lang="en-US" sz="2400" dirty="0" smtClean="0">
                <a:solidFill>
                  <a:prstClr val="white"/>
                </a:solidFill>
                <a:latin typeface="Times New Roman" panose="02020603050405020304" pitchFamily="18" charset="0"/>
                <a:cs typeface="Times New Roman" panose="02020603050405020304" pitchFamily="18" charset="0"/>
              </a:rPr>
              <a:t>.</a:t>
            </a:r>
          </a:p>
          <a:p>
            <a:pPr lvl="0"/>
            <a:endParaRPr lang="en-US" sz="2400" dirty="0">
              <a:solidFill>
                <a:prstClr val="white"/>
              </a:solidFill>
              <a:latin typeface="Times New Roman" panose="02020603050405020304" pitchFamily="18" charset="0"/>
              <a:cs typeface="Times New Roman" panose="02020603050405020304" pitchFamily="18" charset="0"/>
            </a:endParaRPr>
          </a:p>
          <a:p>
            <a:pPr lvl="0"/>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01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Gonadal </a:t>
            </a:r>
            <a:r>
              <a:rPr lang="en-US" sz="2400" dirty="0" smtClean="0">
                <a:solidFill>
                  <a:schemeClr val="bg1"/>
                </a:solidFill>
                <a:latin typeface="Times New Roman" panose="02020603050405020304" pitchFamily="18" charset="0"/>
                <a:cs typeface="Times New Roman" panose="02020603050405020304" pitchFamily="18" charset="0"/>
              </a:rPr>
              <a:t>phenotypes range </a:t>
            </a:r>
            <a:r>
              <a:rPr lang="en-US" sz="2400" dirty="0">
                <a:solidFill>
                  <a:schemeClr val="bg1"/>
                </a:solidFill>
                <a:latin typeface="Times New Roman" panose="02020603050405020304" pitchFamily="18" charset="0"/>
                <a:cs typeface="Times New Roman" panose="02020603050405020304" pitchFamily="18" charset="0"/>
              </a:rPr>
              <a:t>from streak gonads through </a:t>
            </a:r>
            <a:r>
              <a:rPr lang="en-US" sz="2400" dirty="0" err="1">
                <a:solidFill>
                  <a:schemeClr val="bg1"/>
                </a:solidFill>
                <a:latin typeface="Times New Roman" panose="02020603050405020304" pitchFamily="18" charset="0"/>
                <a:cs typeface="Times New Roman" panose="02020603050405020304" pitchFamily="18" charset="0"/>
              </a:rPr>
              <a:t>dysgenetic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testes to </a:t>
            </a:r>
            <a:r>
              <a:rPr lang="en-US" sz="2400" dirty="0">
                <a:solidFill>
                  <a:schemeClr val="bg1"/>
                </a:solidFill>
                <a:latin typeface="Times New Roman" panose="02020603050405020304" pitchFamily="18" charset="0"/>
                <a:cs typeface="Times New Roman" panose="02020603050405020304" pitchFamily="18" charset="0"/>
              </a:rPr>
              <a:t>testes with normal histologic architecture. </a:t>
            </a:r>
            <a:endParaRPr lang="en-US" sz="2400" dirty="0" smtClean="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In </a:t>
            </a:r>
            <a:r>
              <a:rPr lang="en-US" sz="2400" dirty="0">
                <a:solidFill>
                  <a:schemeClr val="bg1"/>
                </a:solidFill>
                <a:latin typeface="Times New Roman" panose="02020603050405020304" pitchFamily="18" charset="0"/>
                <a:cs typeface="Times New Roman" panose="02020603050405020304" pitchFamily="18" charset="0"/>
              </a:rPr>
              <a:t>rare </a:t>
            </a:r>
            <a:r>
              <a:rPr lang="en-US" sz="2400" dirty="0" err="1" smtClean="0">
                <a:solidFill>
                  <a:schemeClr val="bg1"/>
                </a:solidFill>
                <a:latin typeface="Times New Roman" panose="02020603050405020304" pitchFamily="18" charset="0"/>
                <a:cs typeface="Times New Roman" panose="02020603050405020304" pitchFamily="18" charset="0"/>
              </a:rPr>
              <a:t>cases,ovarian</a:t>
            </a:r>
            <a:r>
              <a:rPr lang="en-US" sz="2400" dirty="0" smtClean="0">
                <a:solidFill>
                  <a:schemeClr val="bg1"/>
                </a:solidFill>
                <a:latin typeface="Times New Roman" panose="02020603050405020304" pitchFamily="18" charset="0"/>
                <a:cs typeface="Times New Roman" panose="02020603050405020304" pitchFamily="18" charset="0"/>
              </a:rPr>
              <a:t>-like </a:t>
            </a:r>
            <a:r>
              <a:rPr lang="en-US" sz="2400" dirty="0">
                <a:solidFill>
                  <a:schemeClr val="bg1"/>
                </a:solidFill>
                <a:latin typeface="Times New Roman" panose="02020603050405020304" pitchFamily="18" charset="0"/>
                <a:cs typeface="Times New Roman" panose="02020603050405020304" pitchFamily="18" charset="0"/>
              </a:rPr>
              <a:t>stroma and sparse primordial follicles may </a:t>
            </a:r>
            <a:r>
              <a:rPr lang="en-US" sz="2400" dirty="0" smtClean="0">
                <a:solidFill>
                  <a:schemeClr val="bg1"/>
                </a:solidFill>
                <a:latin typeface="Times New Roman" panose="02020603050405020304" pitchFamily="18" charset="0"/>
                <a:cs typeface="Times New Roman" panose="02020603050405020304" pitchFamily="18" charset="0"/>
              </a:rPr>
              <a:t>be present.</a:t>
            </a:r>
          </a:p>
          <a:p>
            <a:pPr lvl="0"/>
            <a:endParaRPr lang="en-US" sz="2400" dirty="0" smtClean="0">
              <a:solidFill>
                <a:prstClr val="white"/>
              </a:solidFill>
              <a:latin typeface="Times New Roman" panose="02020603050405020304" pitchFamily="18" charset="0"/>
              <a:cs typeface="Times New Roman" panose="02020603050405020304" pitchFamily="18" charset="0"/>
            </a:endParaRPr>
          </a:p>
          <a:p>
            <a:pPr lvl="0"/>
            <a:r>
              <a:rPr lang="en-US" sz="2400" dirty="0" smtClean="0">
                <a:solidFill>
                  <a:prstClr val="white"/>
                </a:solidFill>
                <a:latin typeface="Times New Roman" panose="02020603050405020304" pitchFamily="18" charset="0"/>
                <a:cs typeface="Times New Roman" panose="02020603050405020304" pitchFamily="18" charset="0"/>
              </a:rPr>
              <a:t>Furthermore</a:t>
            </a:r>
            <a:r>
              <a:rPr lang="en-US" sz="2400" dirty="0">
                <a:solidFill>
                  <a:prstClr val="white"/>
                </a:solidFill>
                <a:latin typeface="Times New Roman" panose="02020603050405020304" pitchFamily="18" charset="0"/>
                <a:cs typeface="Times New Roman" panose="02020603050405020304" pitchFamily="18" charset="0"/>
              </a:rPr>
              <a:t>, 45,X/46,XY patients often present with short stature.</a:t>
            </a:r>
          </a:p>
          <a:p>
            <a:pPr lvl="0"/>
            <a:endParaRPr lang="en-US" sz="2400" dirty="0" smtClean="0">
              <a:solidFill>
                <a:prstClr val="white"/>
              </a:solidFill>
              <a:latin typeface="Times New Roman" panose="02020603050405020304" pitchFamily="18" charset="0"/>
              <a:cs typeface="Times New Roman" panose="02020603050405020304" pitchFamily="18" charset="0"/>
            </a:endParaRPr>
          </a:p>
          <a:p>
            <a:pPr lvl="0"/>
            <a:r>
              <a:rPr lang="en-US" sz="2400" dirty="0" smtClean="0">
                <a:solidFill>
                  <a:prstClr val="white"/>
                </a:solidFill>
                <a:latin typeface="Times New Roman" panose="02020603050405020304" pitchFamily="18" charset="0"/>
                <a:cs typeface="Times New Roman" panose="02020603050405020304" pitchFamily="18" charset="0"/>
              </a:rPr>
              <a:t>Approximately </a:t>
            </a:r>
            <a:r>
              <a:rPr lang="en-US" sz="2400" dirty="0">
                <a:solidFill>
                  <a:prstClr val="white"/>
                </a:solidFill>
                <a:latin typeface="Times New Roman" panose="02020603050405020304" pitchFamily="18" charset="0"/>
                <a:cs typeface="Times New Roman" panose="02020603050405020304" pitchFamily="18" charset="0"/>
              </a:rPr>
              <a:t>40% of children have additional, clinical features reminiscent of Turner syndrome.</a:t>
            </a:r>
          </a:p>
        </p:txBody>
      </p:sp>
    </p:spTree>
    <p:extLst>
      <p:ext uri="{BB962C8B-B14F-4D97-AF65-F5344CB8AC3E}">
        <p14:creationId xmlns:p14="http://schemas.microsoft.com/office/powerpoint/2010/main" val="296700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1360"/>
            <a:ext cx="10515600" cy="5770880"/>
          </a:xfrm>
        </p:spPr>
        <p:txBody>
          <a:bodyPr>
            <a:normAutofit/>
          </a:bodyPr>
          <a:lstStyle/>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r>
              <a:rPr lang="en-US" sz="2400" dirty="0" smtClean="0">
                <a:solidFill>
                  <a:schemeClr val="bg1"/>
                </a:solidFill>
                <a:latin typeface="Times New Roman" panose="02020603050405020304" pitchFamily="18" charset="0"/>
                <a:cs typeface="Times New Roman" panose="02020603050405020304" pitchFamily="18" charset="0"/>
              </a:rPr>
              <a:t>The </a:t>
            </a:r>
            <a:r>
              <a:rPr lang="en-US" sz="2400" dirty="0">
                <a:solidFill>
                  <a:schemeClr val="bg1"/>
                </a:solidFill>
                <a:latin typeface="Times New Roman" panose="02020603050405020304" pitchFamily="18" charset="0"/>
                <a:cs typeface="Times New Roman" panose="02020603050405020304" pitchFamily="18" charset="0"/>
              </a:rPr>
              <a:t>risk of gonadal malignancy in </a:t>
            </a:r>
            <a:r>
              <a:rPr lang="en-US" sz="2400" dirty="0" smtClean="0">
                <a:solidFill>
                  <a:schemeClr val="bg1"/>
                </a:solidFill>
                <a:latin typeface="Times New Roman" panose="02020603050405020304" pitchFamily="18" charset="0"/>
                <a:cs typeface="Times New Roman" panose="02020603050405020304" pitchFamily="18" charset="0"/>
              </a:rPr>
              <a:t>individuals with </a:t>
            </a:r>
            <a:r>
              <a:rPr lang="en-US" sz="2400" dirty="0">
                <a:solidFill>
                  <a:schemeClr val="bg1"/>
                </a:solidFill>
                <a:latin typeface="Times New Roman" panose="02020603050405020304" pitchFamily="18" charset="0"/>
                <a:cs typeface="Times New Roman" panose="02020603050405020304" pitchFamily="18" charset="0"/>
              </a:rPr>
              <a:t>45,X/46,XY mosaicism and its variants has </a:t>
            </a:r>
            <a:r>
              <a:rPr lang="en-US" sz="2400" dirty="0" smtClean="0">
                <a:solidFill>
                  <a:schemeClr val="bg1"/>
                </a:solidFill>
                <a:latin typeface="Times New Roman" panose="02020603050405020304" pitchFamily="18" charset="0"/>
                <a:cs typeface="Times New Roman" panose="02020603050405020304" pitchFamily="18" charset="0"/>
              </a:rPr>
              <a:t>been described </a:t>
            </a:r>
            <a:r>
              <a:rPr lang="en-US" sz="2400" dirty="0">
                <a:solidFill>
                  <a:schemeClr val="bg1"/>
                </a:solidFill>
                <a:latin typeface="Times New Roman" panose="02020603050405020304" pitchFamily="18" charset="0"/>
                <a:cs typeface="Times New Roman" panose="02020603050405020304" pitchFamily="18" charset="0"/>
              </a:rPr>
              <a:t>to be 10–15</a:t>
            </a:r>
            <a:r>
              <a:rPr lang="en-US" sz="2400" dirty="0" smtClean="0">
                <a:solidFill>
                  <a:schemeClr val="bg1"/>
                </a:solidFill>
                <a:latin typeface="Times New Roman" panose="02020603050405020304" pitchFamily="18" charset="0"/>
                <a:cs typeface="Times New Roman" panose="02020603050405020304" pitchFamily="18" charset="0"/>
              </a:rPr>
              <a:t>%.</a:t>
            </a:r>
          </a:p>
          <a:p>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However</a:t>
            </a:r>
            <a:r>
              <a:rPr lang="en-US" sz="2400" dirty="0">
                <a:solidFill>
                  <a:schemeClr val="bg1"/>
                </a:solidFill>
                <a:latin typeface="Times New Roman" panose="02020603050405020304" pitchFamily="18" charset="0"/>
                <a:cs typeface="Times New Roman" panose="02020603050405020304" pitchFamily="18" charset="0"/>
              </a:rPr>
              <a:t>, in clinical practice, </a:t>
            </a:r>
            <a:r>
              <a:rPr lang="en-US" sz="2400" dirty="0" smtClean="0">
                <a:solidFill>
                  <a:schemeClr val="bg1"/>
                </a:solidFill>
                <a:latin typeface="Times New Roman" panose="02020603050405020304" pitchFamily="18" charset="0"/>
                <a:cs typeface="Times New Roman" panose="02020603050405020304" pitchFamily="18" charset="0"/>
              </a:rPr>
              <a:t>histological examination </a:t>
            </a:r>
            <a:r>
              <a:rPr lang="en-US" sz="2400" dirty="0">
                <a:solidFill>
                  <a:schemeClr val="bg1"/>
                </a:solidFill>
                <a:latin typeface="Times New Roman" panose="02020603050405020304" pitchFamily="18" charset="0"/>
                <a:cs typeface="Times New Roman" panose="02020603050405020304" pitchFamily="18" charset="0"/>
              </a:rPr>
              <a:t>of prophylactically </a:t>
            </a:r>
            <a:r>
              <a:rPr lang="en-US" sz="2400" dirty="0" smtClean="0">
                <a:solidFill>
                  <a:schemeClr val="bg1"/>
                </a:solidFill>
                <a:latin typeface="Times New Roman" panose="02020603050405020304" pitchFamily="18" charset="0"/>
                <a:cs typeface="Times New Roman" panose="02020603050405020304" pitchFamily="18" charset="0"/>
              </a:rPr>
              <a:t>removed gonads </a:t>
            </a:r>
            <a:r>
              <a:rPr lang="en-US" sz="2400" dirty="0">
                <a:solidFill>
                  <a:schemeClr val="bg1"/>
                </a:solidFill>
                <a:latin typeface="Times New Roman" panose="02020603050405020304" pitchFamily="18" charset="0"/>
                <a:cs typeface="Times New Roman" panose="02020603050405020304" pitchFamily="18" charset="0"/>
              </a:rPr>
              <a:t>in Turner girls </a:t>
            </a:r>
            <a:r>
              <a:rPr lang="en-US" sz="2400" dirty="0" smtClean="0">
                <a:solidFill>
                  <a:schemeClr val="bg1"/>
                </a:solidFill>
                <a:latin typeface="Times New Roman" panose="02020603050405020304" pitchFamily="18" charset="0"/>
                <a:cs typeface="Times New Roman" panose="02020603050405020304" pitchFamily="18" charset="0"/>
              </a:rPr>
              <a:t>with 45,X/46,XY </a:t>
            </a:r>
            <a:r>
              <a:rPr lang="en-US" sz="2400" dirty="0">
                <a:solidFill>
                  <a:schemeClr val="bg1"/>
                </a:solidFill>
                <a:latin typeface="Times New Roman" panose="02020603050405020304" pitchFamily="18" charset="0"/>
                <a:cs typeface="Times New Roman" panose="02020603050405020304" pitchFamily="18" charset="0"/>
              </a:rPr>
              <a:t>suggests a much lower </a:t>
            </a:r>
            <a:r>
              <a:rPr lang="en-US" sz="2400" dirty="0" err="1" smtClean="0">
                <a:solidFill>
                  <a:schemeClr val="bg1"/>
                </a:solidFill>
                <a:latin typeface="Times New Roman" panose="02020603050405020304" pitchFamily="18" charset="0"/>
                <a:cs typeface="Times New Roman" panose="02020603050405020304" pitchFamily="18" charset="0"/>
              </a:rPr>
              <a:t>incidence,whereas</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no data are </a:t>
            </a:r>
            <a:r>
              <a:rPr lang="en-US" sz="2400" dirty="0" smtClean="0">
                <a:solidFill>
                  <a:schemeClr val="bg1"/>
                </a:solidFill>
                <a:latin typeface="Times New Roman" panose="02020603050405020304" pitchFamily="18" charset="0"/>
                <a:cs typeface="Times New Roman" panose="02020603050405020304" pitchFamily="18" charset="0"/>
              </a:rPr>
              <a:t>available for </a:t>
            </a:r>
            <a:r>
              <a:rPr lang="en-US" sz="2400" dirty="0">
                <a:solidFill>
                  <a:schemeClr val="bg1"/>
                </a:solidFill>
                <a:latin typeface="Times New Roman" panose="02020603050405020304" pitchFamily="18" charset="0"/>
                <a:cs typeface="Times New Roman" panose="02020603050405020304" pitchFamily="18" charset="0"/>
              </a:rPr>
              <a:t>boys with 45,X/46,XY</a:t>
            </a:r>
            <a:endParaRPr lang="en-US" sz="2400" dirty="0" smtClean="0">
              <a:solidFill>
                <a:schemeClr val="bg1"/>
              </a:solidFill>
              <a:latin typeface="Times New Roman" panose="02020603050405020304" pitchFamily="18" charset="0"/>
              <a:cs typeface="Times New Roman" panose="02020603050405020304" pitchFamily="18" charset="0"/>
            </a:endParaRPr>
          </a:p>
          <a:p>
            <a:pPr lvl="0"/>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This has been related to the </a:t>
            </a:r>
            <a:r>
              <a:rPr lang="en-US" sz="2400" dirty="0" smtClean="0">
                <a:solidFill>
                  <a:schemeClr val="bg1"/>
                </a:solidFill>
                <a:latin typeface="Times New Roman" panose="02020603050405020304" pitchFamily="18" charset="0"/>
                <a:cs typeface="Times New Roman" panose="02020603050405020304" pitchFamily="18" charset="0"/>
              </a:rPr>
              <a:t>presence and </a:t>
            </a:r>
            <a:r>
              <a:rPr lang="en-US" sz="2400" dirty="0">
                <a:solidFill>
                  <a:schemeClr val="bg1"/>
                </a:solidFill>
                <a:latin typeface="Times New Roman" panose="02020603050405020304" pitchFamily="18" charset="0"/>
                <a:cs typeface="Times New Roman" panose="02020603050405020304" pitchFamily="18" charset="0"/>
              </a:rPr>
              <a:t>aberrant expression of the testis-specific </a:t>
            </a:r>
            <a:r>
              <a:rPr lang="en-US" sz="2400" dirty="0" smtClean="0">
                <a:solidFill>
                  <a:schemeClr val="bg1"/>
                </a:solidFill>
                <a:latin typeface="Times New Roman" panose="02020603050405020304" pitchFamily="18" charset="0"/>
                <a:cs typeface="Times New Roman" panose="02020603050405020304" pitchFamily="18" charset="0"/>
              </a:rPr>
              <a:t>protein </a:t>
            </a:r>
            <a:r>
              <a:rPr lang="es-ES" sz="2400" dirty="0" err="1" smtClean="0">
                <a:solidFill>
                  <a:schemeClr val="bg1"/>
                </a:solidFill>
                <a:latin typeface="Times New Roman" panose="02020603050405020304" pitchFamily="18" charset="0"/>
                <a:cs typeface="Times New Roman" panose="02020603050405020304" pitchFamily="18" charset="0"/>
              </a:rPr>
              <a:t>on</a:t>
            </a:r>
            <a:r>
              <a:rPr lang="es-ES" sz="2400" dirty="0" smtClean="0">
                <a:solidFill>
                  <a:schemeClr val="bg1"/>
                </a:solidFill>
                <a:latin typeface="Times New Roman" panose="02020603050405020304" pitchFamily="18" charset="0"/>
                <a:cs typeface="Times New Roman" panose="02020603050405020304" pitchFamily="18" charset="0"/>
              </a:rPr>
              <a:t> </a:t>
            </a:r>
            <a:r>
              <a:rPr lang="es-ES" sz="2400" dirty="0">
                <a:solidFill>
                  <a:schemeClr val="bg1"/>
                </a:solidFill>
                <a:latin typeface="Times New Roman" panose="02020603050405020304" pitchFamily="18" charset="0"/>
                <a:cs typeface="Times New Roman" panose="02020603050405020304" pitchFamily="18" charset="0"/>
              </a:rPr>
              <a:t>Y (</a:t>
            </a:r>
            <a:r>
              <a:rPr lang="es-ES" sz="2400" i="1" dirty="0">
                <a:solidFill>
                  <a:schemeClr val="bg1"/>
                </a:solidFill>
                <a:latin typeface="Times New Roman" panose="02020603050405020304" pitchFamily="18" charset="0"/>
                <a:cs typeface="Times New Roman" panose="02020603050405020304" pitchFamily="18" charset="0"/>
              </a:rPr>
              <a:t>TSPY</a:t>
            </a:r>
            <a:r>
              <a:rPr lang="es-ES" sz="2400" dirty="0">
                <a:solidFill>
                  <a:schemeClr val="bg1"/>
                </a:solidFill>
                <a:latin typeface="Times New Roman" panose="02020603050405020304" pitchFamily="18" charset="0"/>
                <a:cs typeface="Times New Roman" panose="02020603050405020304" pitchFamily="18" charset="0"/>
              </a:rPr>
              <a:t>) gene, proximal </a:t>
            </a:r>
            <a:r>
              <a:rPr lang="es-ES" sz="2400" dirty="0" err="1">
                <a:solidFill>
                  <a:schemeClr val="bg1"/>
                </a:solidFill>
                <a:latin typeface="Times New Roman" panose="02020603050405020304" pitchFamily="18" charset="0"/>
                <a:cs typeface="Times New Roman" panose="02020603050405020304" pitchFamily="18" charset="0"/>
              </a:rPr>
              <a:t>on</a:t>
            </a:r>
            <a:r>
              <a:rPr lang="es-ES" sz="2400" dirty="0">
                <a:solidFill>
                  <a:schemeClr val="bg1"/>
                </a:solidFill>
                <a:latin typeface="Times New Roman" panose="02020603050405020304" pitchFamily="18" charset="0"/>
                <a:cs typeface="Times New Roman" panose="02020603050405020304" pitchFamily="18" charset="0"/>
              </a:rPr>
              <a:t> </a:t>
            </a:r>
            <a:r>
              <a:rPr lang="es-ES" sz="2400" dirty="0" err="1" smtClean="0">
                <a:solidFill>
                  <a:schemeClr val="bg1"/>
                </a:solidFill>
                <a:latin typeface="Times New Roman" panose="02020603050405020304" pitchFamily="18" charset="0"/>
                <a:cs typeface="Times New Roman" panose="02020603050405020304" pitchFamily="18" charset="0"/>
              </a:rPr>
              <a:t>Yp</a:t>
            </a:r>
            <a:r>
              <a:rPr lang="es-ES" sz="2400" dirty="0" smtClean="0">
                <a:solidFill>
                  <a:schemeClr val="bg1"/>
                </a:solidFill>
                <a:latin typeface="Times New Roman" panose="02020603050405020304" pitchFamily="18" charset="0"/>
                <a:cs typeface="Times New Roman" panose="02020603050405020304" pitchFamily="18" charset="0"/>
              </a:rPr>
              <a:t>.</a:t>
            </a:r>
            <a:endParaRPr lang="en-US" sz="2400" dirty="0" smtClean="0">
              <a:solidFill>
                <a:schemeClr val="bg1"/>
              </a:solidFill>
              <a:latin typeface="Times New Roman" panose="02020603050405020304" pitchFamily="18" charset="0"/>
              <a:cs typeface="Times New Roman" panose="02020603050405020304" pitchFamily="18" charset="0"/>
            </a:endParaRPr>
          </a:p>
          <a:p>
            <a:pPr lvl="0"/>
            <a:endParaRPr lang="en-US" sz="2400" dirty="0" smtClean="0">
              <a:solidFill>
                <a:schemeClr val="bg1"/>
              </a:solidFill>
              <a:latin typeface="Times New Roman" panose="02020603050405020304" pitchFamily="18" charset="0"/>
              <a:cs typeface="Times New Roman" panose="02020603050405020304" pitchFamily="18" charset="0"/>
            </a:endParaRPr>
          </a:p>
          <a:p>
            <a:pPr lvl="0"/>
            <a:r>
              <a:rPr lang="en-US" sz="2400" dirty="0" smtClean="0">
                <a:solidFill>
                  <a:schemeClr val="bg1"/>
                </a:solidFill>
                <a:latin typeface="Times New Roman" panose="02020603050405020304" pitchFamily="18" charset="0"/>
                <a:cs typeface="Times New Roman" panose="02020603050405020304" pitchFamily="18" charset="0"/>
              </a:rPr>
              <a:t>Gonadal </a:t>
            </a:r>
            <a:r>
              <a:rPr lang="en-US" sz="2400" dirty="0">
                <a:solidFill>
                  <a:schemeClr val="bg1"/>
                </a:solidFill>
                <a:latin typeface="Times New Roman" panose="02020603050405020304" pitchFamily="18" charset="0"/>
                <a:cs typeface="Times New Roman" panose="02020603050405020304" pitchFamily="18" charset="0"/>
              </a:rPr>
              <a:t>malignancy risk in </a:t>
            </a:r>
            <a:r>
              <a:rPr lang="en-US" sz="2400" dirty="0" smtClean="0">
                <a:solidFill>
                  <a:schemeClr val="bg1"/>
                </a:solidFill>
                <a:latin typeface="Times New Roman" panose="02020603050405020304" pitchFamily="18" charset="0"/>
                <a:cs typeface="Times New Roman" panose="02020603050405020304" pitchFamily="18" charset="0"/>
              </a:rPr>
              <a:t>males seemed </a:t>
            </a:r>
            <a:r>
              <a:rPr lang="en-US" sz="2400" dirty="0">
                <a:solidFill>
                  <a:schemeClr val="bg1"/>
                </a:solidFill>
                <a:latin typeface="Times New Roman" panose="02020603050405020304" pitchFamily="18" charset="0"/>
                <a:cs typeface="Times New Roman" panose="02020603050405020304" pitchFamily="18" charset="0"/>
              </a:rPr>
              <a:t>to be greatest in </a:t>
            </a:r>
            <a:r>
              <a:rPr lang="en-US" sz="2400" dirty="0" smtClean="0">
                <a:solidFill>
                  <a:schemeClr val="bg1"/>
                </a:solidFill>
                <a:latin typeface="Times New Roman" panose="02020603050405020304" pitchFamily="18" charset="0"/>
                <a:cs typeface="Times New Roman" panose="02020603050405020304" pitchFamily="18" charset="0"/>
              </a:rPr>
              <a:t>individuals with </a:t>
            </a:r>
            <a:r>
              <a:rPr lang="en-US" sz="2400" dirty="0">
                <a:solidFill>
                  <a:schemeClr val="bg1"/>
                </a:solidFill>
                <a:latin typeface="Times New Roman" panose="02020603050405020304" pitchFamily="18" charset="0"/>
                <a:cs typeface="Times New Roman" panose="02020603050405020304" pitchFamily="18" charset="0"/>
              </a:rPr>
              <a:t>the most pronounced sexual </a:t>
            </a:r>
            <a:r>
              <a:rPr lang="en-US" sz="2400" dirty="0" smtClean="0">
                <a:solidFill>
                  <a:schemeClr val="bg1"/>
                </a:solidFill>
                <a:latin typeface="Times New Roman" panose="02020603050405020304" pitchFamily="18" charset="0"/>
                <a:cs typeface="Times New Roman" panose="02020603050405020304" pitchFamily="18" charset="0"/>
              </a:rPr>
              <a:t>ambiguity.</a:t>
            </a:r>
            <a:endParaRPr lang="en-US" sz="2400" dirty="0">
              <a:solidFill>
                <a:schemeClr val="bg1"/>
              </a:solidFill>
              <a:latin typeface="Times New Roman" panose="02020603050405020304" pitchFamily="18" charset="0"/>
              <a:cs typeface="Times New Roman" panose="02020603050405020304" pitchFamily="18" charset="0"/>
            </a:endParaRPr>
          </a:p>
          <a:p>
            <a:pPr lvl="0"/>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757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924232" y="1189705"/>
            <a:ext cx="10437354" cy="4040868"/>
          </a:xfrm>
          <a:prstGeom prst="rect">
            <a:avLst/>
          </a:prstGeom>
        </p:spPr>
      </p:pic>
      <p:sp>
        <p:nvSpPr>
          <p:cNvPr id="4" name="Rectangle 3"/>
          <p:cNvSpPr/>
          <p:nvPr/>
        </p:nvSpPr>
        <p:spPr>
          <a:xfrm>
            <a:off x="8650841" y="5383658"/>
            <a:ext cx="3871725" cy="307777"/>
          </a:xfrm>
          <a:prstGeom prst="rect">
            <a:avLst/>
          </a:prstGeom>
        </p:spPr>
        <p:txBody>
          <a:bodyPr wrap="square">
            <a:spAutoFit/>
          </a:bodyPr>
          <a:lstStyle/>
          <a:p>
            <a:r>
              <a:rPr lang="it-IT" sz="1400" b="1" dirty="0">
                <a:solidFill>
                  <a:schemeClr val="bg1"/>
                </a:solidFill>
                <a:latin typeface="Frutiger-Bold"/>
              </a:rPr>
              <a:t>(</a:t>
            </a:r>
            <a:r>
              <a:rPr lang="it-IT" sz="1400" b="1" i="1" dirty="0">
                <a:solidFill>
                  <a:schemeClr val="bg1"/>
                </a:solidFill>
                <a:latin typeface="Frutiger-BoldItalic"/>
              </a:rPr>
              <a:t>J Clin Endocrinol </a:t>
            </a:r>
            <a:r>
              <a:rPr lang="it-IT" sz="1400" b="1" i="1" dirty="0" smtClean="0">
                <a:solidFill>
                  <a:schemeClr val="bg1"/>
                </a:solidFill>
                <a:latin typeface="Frutiger-BoldItalic"/>
              </a:rPr>
              <a:t>Metab,</a:t>
            </a:r>
            <a:r>
              <a:rPr lang="en-US" sz="1400" b="1" dirty="0" smtClean="0">
                <a:solidFill>
                  <a:schemeClr val="bg1"/>
                </a:solidFill>
                <a:latin typeface="Frutiger-Bold"/>
              </a:rPr>
              <a:t> </a:t>
            </a:r>
            <a:r>
              <a:rPr lang="en-US" sz="1400" b="1" dirty="0">
                <a:solidFill>
                  <a:schemeClr val="bg1"/>
                </a:solidFill>
                <a:latin typeface="Frutiger-Bold"/>
              </a:rPr>
              <a:t>2012)</a:t>
            </a:r>
            <a:endParaRPr lang="en-US" sz="4000" dirty="0">
              <a:solidFill>
                <a:schemeClr val="bg1"/>
              </a:solidFill>
            </a:endParaRPr>
          </a:p>
        </p:txBody>
      </p:sp>
    </p:spTree>
    <p:extLst>
      <p:ext uri="{BB962C8B-B14F-4D97-AF65-F5344CB8AC3E}">
        <p14:creationId xmlns:p14="http://schemas.microsoft.com/office/powerpoint/2010/main" val="1158128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8111" y="3458585"/>
            <a:ext cx="7409153" cy="3301093"/>
          </a:xfrm>
          <a:prstGeom prst="rect">
            <a:avLst/>
          </a:prstGeom>
        </p:spPr>
      </p:pic>
      <p:pic>
        <p:nvPicPr>
          <p:cNvPr id="2" name="Picture 1"/>
          <p:cNvPicPr>
            <a:picLocks noChangeAspect="1"/>
          </p:cNvPicPr>
          <p:nvPr/>
        </p:nvPicPr>
        <p:blipFill>
          <a:blip r:embed="rId3"/>
          <a:stretch>
            <a:fillRect/>
          </a:stretch>
        </p:blipFill>
        <p:spPr>
          <a:xfrm>
            <a:off x="2548112" y="157318"/>
            <a:ext cx="7409153" cy="3183333"/>
          </a:xfrm>
          <a:prstGeom prst="rect">
            <a:avLst/>
          </a:prstGeom>
        </p:spPr>
      </p:pic>
    </p:spTree>
    <p:extLst>
      <p:ext uri="{BB962C8B-B14F-4D97-AF65-F5344CB8AC3E}">
        <p14:creationId xmlns:p14="http://schemas.microsoft.com/office/powerpoint/2010/main" val="1539855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0400"/>
            <a:ext cx="10515600" cy="5516563"/>
          </a:xfrm>
        </p:spPr>
        <p:txBody>
          <a:bodyPr>
            <a:normAutofit/>
          </a:bodyPr>
          <a:lstStyle/>
          <a:p>
            <a:r>
              <a:rPr lang="en-US" sz="2400" dirty="0" smtClean="0">
                <a:solidFill>
                  <a:schemeClr val="bg1"/>
                </a:solidFill>
                <a:latin typeface="Times New Roman" panose="02020603050405020304" pitchFamily="18" charset="0"/>
                <a:cs typeface="Times New Roman" panose="02020603050405020304" pitchFamily="18" charset="0"/>
              </a:rPr>
              <a:t>It seems that </a:t>
            </a:r>
            <a:r>
              <a:rPr lang="en-US" sz="2400" dirty="0">
                <a:solidFill>
                  <a:schemeClr val="bg1"/>
                </a:solidFill>
                <a:latin typeface="Times New Roman" panose="02020603050405020304" pitchFamily="18" charset="0"/>
                <a:cs typeface="Times New Roman" panose="02020603050405020304" pitchFamily="18" charset="0"/>
              </a:rPr>
              <a:t>a normal male genital phenotype </a:t>
            </a:r>
            <a:r>
              <a:rPr lang="en-US" sz="2400" dirty="0" smtClean="0">
                <a:solidFill>
                  <a:schemeClr val="bg1"/>
                </a:solidFill>
                <a:latin typeface="Times New Roman" panose="02020603050405020304" pitchFamily="18" charset="0"/>
                <a:cs typeface="Times New Roman" panose="02020603050405020304" pitchFamily="18" charset="0"/>
              </a:rPr>
              <a:t>at birth </a:t>
            </a:r>
            <a:r>
              <a:rPr lang="en-US" sz="2400" dirty="0">
                <a:solidFill>
                  <a:schemeClr val="bg1"/>
                </a:solidFill>
                <a:latin typeface="Times New Roman" panose="02020603050405020304" pitchFamily="18" charset="0"/>
                <a:cs typeface="Times New Roman" panose="02020603050405020304" pitchFamily="18" charset="0"/>
              </a:rPr>
              <a:t>is a good predictor of </a:t>
            </a:r>
            <a:r>
              <a:rPr lang="en-US" sz="2400" dirty="0" smtClean="0">
                <a:solidFill>
                  <a:schemeClr val="bg1"/>
                </a:solidFill>
                <a:latin typeface="Times New Roman" panose="02020603050405020304" pitchFamily="18" charset="0"/>
                <a:cs typeface="Times New Roman" panose="02020603050405020304" pitchFamily="18" charset="0"/>
              </a:rPr>
              <a:t>sufficient testicular </a:t>
            </a:r>
            <a:r>
              <a:rPr lang="en-US" sz="2400" dirty="0">
                <a:solidFill>
                  <a:schemeClr val="bg1"/>
                </a:solidFill>
                <a:latin typeface="Times New Roman" panose="02020603050405020304" pitchFamily="18" charset="0"/>
                <a:cs typeface="Times New Roman" panose="02020603050405020304" pitchFamily="18" charset="0"/>
              </a:rPr>
              <a:t>function to allow for full </a:t>
            </a:r>
            <a:r>
              <a:rPr lang="en-US" sz="2400" dirty="0" smtClean="0">
                <a:solidFill>
                  <a:schemeClr val="bg1"/>
                </a:solidFill>
                <a:latin typeface="Times New Roman" panose="02020603050405020304" pitchFamily="18" charset="0"/>
                <a:cs typeface="Times New Roman" panose="02020603050405020304" pitchFamily="18" charset="0"/>
              </a:rPr>
              <a:t>puberty, whereas </a:t>
            </a:r>
            <a:r>
              <a:rPr lang="en-US" sz="2400" dirty="0">
                <a:solidFill>
                  <a:schemeClr val="bg1"/>
                </a:solidFill>
                <a:latin typeface="Times New Roman" panose="02020603050405020304" pitchFamily="18" charset="0"/>
                <a:cs typeface="Times New Roman" panose="02020603050405020304" pitchFamily="18" charset="0"/>
              </a:rPr>
              <a:t>males born with </a:t>
            </a:r>
            <a:r>
              <a:rPr lang="en-US" sz="2400" dirty="0" smtClean="0">
                <a:solidFill>
                  <a:schemeClr val="bg1"/>
                </a:solidFill>
                <a:latin typeface="Times New Roman" panose="02020603050405020304" pitchFamily="18" charset="0"/>
                <a:cs typeface="Times New Roman" panose="02020603050405020304" pitchFamily="18" charset="0"/>
              </a:rPr>
              <a:t>ambiguous genitalia </a:t>
            </a:r>
            <a:r>
              <a:rPr lang="en-US" sz="2400" dirty="0">
                <a:solidFill>
                  <a:schemeClr val="bg1"/>
                </a:solidFill>
                <a:latin typeface="Times New Roman" panose="02020603050405020304" pitchFamily="18" charset="0"/>
                <a:cs typeface="Times New Roman" panose="02020603050405020304" pitchFamily="18" charset="0"/>
              </a:rPr>
              <a:t>may enter puberty </a:t>
            </a:r>
            <a:r>
              <a:rPr lang="en-US" sz="2400" dirty="0" smtClean="0">
                <a:solidFill>
                  <a:schemeClr val="bg1"/>
                </a:solidFill>
                <a:latin typeface="Times New Roman" panose="02020603050405020304" pitchFamily="18" charset="0"/>
                <a:cs typeface="Times New Roman" panose="02020603050405020304" pitchFamily="18" charset="0"/>
              </a:rPr>
              <a:t>spontaneously but </a:t>
            </a:r>
            <a:r>
              <a:rPr lang="en-US" sz="2400" dirty="0">
                <a:solidFill>
                  <a:schemeClr val="bg1"/>
                </a:solidFill>
                <a:latin typeface="Times New Roman" panose="02020603050405020304" pitchFamily="18" charset="0"/>
                <a:cs typeface="Times New Roman" panose="02020603050405020304" pitchFamily="18" charset="0"/>
              </a:rPr>
              <a:t>subsequently need </a:t>
            </a:r>
            <a:r>
              <a:rPr lang="en-US" sz="2400" dirty="0" smtClean="0">
                <a:solidFill>
                  <a:schemeClr val="bg1"/>
                </a:solidFill>
                <a:latin typeface="Times New Roman" panose="02020603050405020304" pitchFamily="18" charset="0"/>
                <a:cs typeface="Times New Roman" panose="02020603050405020304" pitchFamily="18" charset="0"/>
              </a:rPr>
              <a:t>HRT</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All males with hormone values </a:t>
            </a:r>
            <a:r>
              <a:rPr lang="en-US" sz="2400" dirty="0" smtClean="0">
                <a:solidFill>
                  <a:schemeClr val="bg1"/>
                </a:solidFill>
                <a:latin typeface="Times New Roman" panose="02020603050405020304" pitchFamily="18" charset="0"/>
                <a:cs typeface="Times New Roman" panose="02020603050405020304" pitchFamily="18" charset="0"/>
              </a:rPr>
              <a:t>available during </a:t>
            </a:r>
            <a:r>
              <a:rPr lang="en-US" sz="2400" dirty="0">
                <a:solidFill>
                  <a:schemeClr val="bg1"/>
                </a:solidFill>
                <a:latin typeface="Times New Roman" panose="02020603050405020304" pitchFamily="18" charset="0"/>
                <a:cs typeface="Times New Roman" panose="02020603050405020304" pitchFamily="18" charset="0"/>
              </a:rPr>
              <a:t>and after puberty had </a:t>
            </a:r>
            <a:r>
              <a:rPr lang="en-US" sz="2400" dirty="0" smtClean="0">
                <a:solidFill>
                  <a:schemeClr val="bg1"/>
                </a:solidFill>
                <a:latin typeface="Times New Roman" panose="02020603050405020304" pitchFamily="18" charset="0"/>
                <a:cs typeface="Times New Roman" panose="02020603050405020304" pitchFamily="18" charset="0"/>
              </a:rPr>
              <a:t>low testosterone </a:t>
            </a:r>
            <a:r>
              <a:rPr lang="en-US" sz="2400" dirty="0">
                <a:solidFill>
                  <a:schemeClr val="bg1"/>
                </a:solidFill>
                <a:latin typeface="Times New Roman" panose="02020603050405020304" pitchFamily="18" charset="0"/>
                <a:cs typeface="Times New Roman" panose="02020603050405020304" pitchFamily="18" charset="0"/>
              </a:rPr>
              <a:t>levels. We found no </a:t>
            </a:r>
            <a:r>
              <a:rPr lang="en-US" sz="2400" dirty="0" smtClean="0">
                <a:solidFill>
                  <a:schemeClr val="bg1"/>
                </a:solidFill>
                <a:latin typeface="Times New Roman" panose="02020603050405020304" pitchFamily="18" charset="0"/>
                <a:cs typeface="Times New Roman" panose="02020603050405020304" pitchFamily="18" charset="0"/>
              </a:rPr>
              <a:t>distinct difference </a:t>
            </a:r>
            <a:r>
              <a:rPr lang="en-US" sz="2400" dirty="0">
                <a:solidFill>
                  <a:schemeClr val="bg1"/>
                </a:solidFill>
                <a:latin typeface="Times New Roman" panose="02020603050405020304" pitchFamily="18" charset="0"/>
                <a:cs typeface="Times New Roman" panose="02020603050405020304" pitchFamily="18" charset="0"/>
              </a:rPr>
              <a:t>between the hormone levels </a:t>
            </a:r>
            <a:r>
              <a:rPr lang="en-US" sz="2400" dirty="0" smtClean="0">
                <a:solidFill>
                  <a:schemeClr val="bg1"/>
                </a:solidFill>
                <a:latin typeface="Times New Roman" panose="02020603050405020304" pitchFamily="18" charset="0"/>
                <a:cs typeface="Times New Roman" panose="02020603050405020304" pitchFamily="18" charset="0"/>
              </a:rPr>
              <a:t>of the </a:t>
            </a:r>
            <a:r>
              <a:rPr lang="en-US" sz="2400" dirty="0">
                <a:solidFill>
                  <a:schemeClr val="bg1"/>
                </a:solidFill>
                <a:latin typeface="Times New Roman" panose="02020603050405020304" pitchFamily="18" charset="0"/>
                <a:cs typeface="Times New Roman" panose="02020603050405020304" pitchFamily="18" charset="0"/>
              </a:rPr>
              <a:t>male that did not experience </a:t>
            </a:r>
            <a:r>
              <a:rPr lang="en-US" sz="2400" dirty="0" smtClean="0">
                <a:solidFill>
                  <a:schemeClr val="bg1"/>
                </a:solidFill>
                <a:latin typeface="Times New Roman" panose="02020603050405020304" pitchFamily="18" charset="0"/>
                <a:cs typeface="Times New Roman" panose="02020603050405020304" pitchFamily="18" charset="0"/>
              </a:rPr>
              <a:t>puberty and </a:t>
            </a:r>
            <a:r>
              <a:rPr lang="en-US" sz="2400" dirty="0">
                <a:solidFill>
                  <a:schemeClr val="bg1"/>
                </a:solidFill>
                <a:latin typeface="Times New Roman" panose="02020603050405020304" pitchFamily="18" charset="0"/>
                <a:cs typeface="Times New Roman" panose="02020603050405020304" pitchFamily="18" charset="0"/>
              </a:rPr>
              <a:t>those that did</a:t>
            </a:r>
            <a:r>
              <a:rPr lang="en-US" sz="2400" dirty="0" smtClean="0">
                <a:solidFill>
                  <a:schemeClr val="bg1"/>
                </a:solidFill>
                <a:latin typeface="Times New Roman" panose="02020603050405020304" pitchFamily="18" charset="0"/>
                <a:cs typeface="Times New Roman" panose="02020603050405020304" pitchFamily="18" charset="0"/>
              </a:rPr>
              <a:t>.</a:t>
            </a:r>
          </a:p>
          <a:p>
            <a:pPr lvl="0"/>
            <a:endParaRPr lang="en-US" sz="2400" dirty="0" smtClean="0">
              <a:solidFill>
                <a:prstClr val="white"/>
              </a:solidFill>
              <a:latin typeface="Times New Roman" panose="02020603050405020304" pitchFamily="18" charset="0"/>
              <a:cs typeface="Times New Roman" panose="02020603050405020304" pitchFamily="18" charset="0"/>
            </a:endParaRPr>
          </a:p>
          <a:p>
            <a:pPr lvl="0"/>
            <a:r>
              <a:rPr lang="en-US" sz="2400" dirty="0" smtClean="0">
                <a:solidFill>
                  <a:prstClr val="white"/>
                </a:solidFill>
                <a:latin typeface="Times New Roman" panose="02020603050405020304" pitchFamily="18" charset="0"/>
                <a:cs typeface="Times New Roman" panose="02020603050405020304" pitchFamily="18" charset="0"/>
              </a:rPr>
              <a:t>The </a:t>
            </a:r>
            <a:r>
              <a:rPr lang="en-US" sz="2400" dirty="0">
                <a:solidFill>
                  <a:prstClr val="white"/>
                </a:solidFill>
                <a:latin typeface="Times New Roman" panose="02020603050405020304" pitchFamily="18" charset="0"/>
                <a:cs typeface="Times New Roman" panose="02020603050405020304" pitchFamily="18" charset="0"/>
              </a:rPr>
              <a:t>most noteworthy part of this observation is that even male patients with rather ambiguous genitalia have a good chance of </a:t>
            </a:r>
            <a:r>
              <a:rPr lang="en-US" sz="2400" dirty="0" err="1">
                <a:solidFill>
                  <a:prstClr val="white"/>
                </a:solidFill>
                <a:latin typeface="Times New Roman" panose="02020603050405020304" pitchFamily="18" charset="0"/>
                <a:cs typeface="Times New Roman" panose="02020603050405020304" pitchFamily="18" charset="0"/>
              </a:rPr>
              <a:t>Leydig</a:t>
            </a:r>
            <a:r>
              <a:rPr lang="en-US" sz="2400" dirty="0">
                <a:solidFill>
                  <a:prstClr val="white"/>
                </a:solidFill>
                <a:latin typeface="Times New Roman" panose="02020603050405020304" pitchFamily="18" charset="0"/>
                <a:cs typeface="Times New Roman" panose="02020603050405020304" pitchFamily="18" charset="0"/>
              </a:rPr>
              <a:t> cell function and thus spontaneous puberty</a:t>
            </a:r>
            <a:r>
              <a:rPr lang="en-US" sz="2400" dirty="0" smtClean="0">
                <a:solidFill>
                  <a:prstClr val="white"/>
                </a:solidFill>
                <a:latin typeface="Times New Roman" panose="02020603050405020304" pitchFamily="18" charset="0"/>
                <a:cs typeface="Times New Roman" panose="02020603050405020304" pitchFamily="18" charset="0"/>
              </a:rPr>
              <a:t>.</a:t>
            </a:r>
          </a:p>
          <a:p>
            <a:pPr lvl="0"/>
            <a:endParaRPr lang="en-US" sz="2400" dirty="0">
              <a:solidFill>
                <a:prstClr val="white"/>
              </a:solidFill>
              <a:latin typeface="Times New Roman" panose="02020603050405020304" pitchFamily="18" charset="0"/>
              <a:cs typeface="Times New Roman" panose="02020603050405020304" pitchFamily="18" charset="0"/>
            </a:endParaRPr>
          </a:p>
          <a:p>
            <a:pPr lvl="0"/>
            <a:r>
              <a:rPr lang="en-US" sz="2400" dirty="0">
                <a:solidFill>
                  <a:schemeClr val="bg1"/>
                </a:solidFill>
                <a:latin typeface="Times New Roman" panose="02020603050405020304" pitchFamily="18" charset="0"/>
                <a:cs typeface="Times New Roman" panose="02020603050405020304" pitchFamily="18" charset="0"/>
              </a:rPr>
              <a:t>The prevalence of growth retardation in our patients was high, especially when compared with their genetic potential.</a:t>
            </a:r>
          </a:p>
          <a:p>
            <a:pPr lvl="0"/>
            <a:endParaRPr lang="en-US" sz="2400" dirty="0">
              <a:solidFill>
                <a:schemeClr val="bg1"/>
              </a:solidFill>
              <a:latin typeface="Times New Roman" panose="02020603050405020304" pitchFamily="18" charset="0"/>
              <a:cs typeface="Times New Roman" panose="02020603050405020304" pitchFamily="18" charset="0"/>
            </a:endParaRPr>
          </a:p>
          <a:p>
            <a:pPr lvl="0"/>
            <a:endParaRPr lang="en-US" dirty="0">
              <a:solidFill>
                <a:prstClr val="black"/>
              </a:solidFill>
              <a:latin typeface="Sabon-Roman"/>
            </a:endParaRPr>
          </a:p>
          <a:p>
            <a:pPr lvl="0"/>
            <a:endParaRPr lang="en-US" sz="2400" dirty="0">
              <a:solidFill>
                <a:prstClr val="white"/>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825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838201" y="1690688"/>
            <a:ext cx="10515600" cy="3776683"/>
          </a:xfrm>
          <a:prstGeom prst="rect">
            <a:avLst/>
          </a:prstGeom>
        </p:spPr>
      </p:pic>
      <p:sp>
        <p:nvSpPr>
          <p:cNvPr id="7" name="Rectangle 6"/>
          <p:cNvSpPr/>
          <p:nvPr/>
        </p:nvSpPr>
        <p:spPr>
          <a:xfrm>
            <a:off x="8763856" y="5555108"/>
            <a:ext cx="2589944" cy="307777"/>
          </a:xfrm>
          <a:prstGeom prst="rect">
            <a:avLst/>
          </a:prstGeom>
        </p:spPr>
        <p:txBody>
          <a:bodyPr wrap="square">
            <a:spAutoFit/>
          </a:bodyPr>
          <a:lstStyle/>
          <a:p>
            <a:r>
              <a:rPr lang="en-US" sz="1400" b="1" i="1" dirty="0" smtClean="0">
                <a:solidFill>
                  <a:schemeClr val="bg1"/>
                </a:solidFill>
              </a:rPr>
              <a:t>(J </a:t>
            </a:r>
            <a:r>
              <a:rPr lang="en-US" sz="1400" b="1" i="1" dirty="0" err="1">
                <a:solidFill>
                  <a:schemeClr val="bg1"/>
                </a:solidFill>
              </a:rPr>
              <a:t>Clin</a:t>
            </a:r>
            <a:r>
              <a:rPr lang="en-US" sz="1400" b="1" i="1" dirty="0">
                <a:solidFill>
                  <a:schemeClr val="bg1"/>
                </a:solidFill>
              </a:rPr>
              <a:t> </a:t>
            </a:r>
            <a:r>
              <a:rPr lang="en-US" sz="1400" b="1" i="1" dirty="0" err="1" smtClean="0">
                <a:solidFill>
                  <a:schemeClr val="bg1"/>
                </a:solidFill>
              </a:rPr>
              <a:t>Endocrinol</a:t>
            </a:r>
            <a:r>
              <a:rPr lang="en-US" sz="1400" b="1" i="1" dirty="0" smtClean="0">
                <a:solidFill>
                  <a:schemeClr val="bg1"/>
                </a:solidFill>
              </a:rPr>
              <a:t> Metab,2011)</a:t>
            </a:r>
            <a:endParaRPr lang="en-US" sz="4000" i="1" dirty="0">
              <a:solidFill>
                <a:schemeClr val="bg1"/>
              </a:solidFill>
            </a:endParaRPr>
          </a:p>
        </p:txBody>
      </p:sp>
    </p:spTree>
    <p:extLst>
      <p:ext uri="{BB962C8B-B14F-4D97-AF65-F5344CB8AC3E}">
        <p14:creationId xmlns:p14="http://schemas.microsoft.com/office/powerpoint/2010/main" val="114571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7906"/>
            <a:ext cx="10515600" cy="5606574"/>
          </a:xfrm>
        </p:spPr>
        <p:txBody>
          <a:bodyPr>
            <a:normAutofit fontScale="92500" lnSpcReduction="10000"/>
          </a:bodyPr>
          <a:lstStyle/>
          <a:p>
            <a:pPr lvl="0"/>
            <a:r>
              <a:rPr lang="en-US" sz="2600" b="1" dirty="0" smtClean="0">
                <a:solidFill>
                  <a:schemeClr val="bg1"/>
                </a:solidFill>
                <a:latin typeface="Times New Roman" panose="02020603050405020304" pitchFamily="18" charset="0"/>
                <a:cs typeface="Times New Roman" panose="02020603050405020304" pitchFamily="18" charset="0"/>
              </a:rPr>
              <a:t>Hypospadias:</a:t>
            </a:r>
            <a:endParaRPr lang="en-US" sz="2600" dirty="0" smtClean="0">
              <a:solidFill>
                <a:schemeClr val="bg1"/>
              </a:solidFill>
              <a:latin typeface="Times New Roman" panose="02020603050405020304" pitchFamily="18" charset="0"/>
              <a:cs typeface="Times New Roman" panose="02020603050405020304" pitchFamily="18" charset="0"/>
            </a:endParaRPr>
          </a:p>
          <a:p>
            <a:pPr marL="0" lvl="0" indent="0">
              <a:buNone/>
            </a:pPr>
            <a:r>
              <a:rPr lang="en-US" sz="2600" dirty="0" smtClean="0">
                <a:solidFill>
                  <a:schemeClr val="bg1"/>
                </a:solidFill>
                <a:latin typeface="Times New Roman" panose="02020603050405020304" pitchFamily="18" charset="0"/>
                <a:cs typeface="Times New Roman" panose="02020603050405020304" pitchFamily="18" charset="0"/>
              </a:rPr>
              <a:t>Estimated birth </a:t>
            </a:r>
            <a:r>
              <a:rPr lang="en-US" sz="2600" dirty="0">
                <a:solidFill>
                  <a:schemeClr val="bg1"/>
                </a:solidFill>
                <a:latin typeface="Times New Roman" panose="02020603050405020304" pitchFamily="18" charset="0"/>
                <a:cs typeface="Times New Roman" panose="02020603050405020304" pitchFamily="18" charset="0"/>
              </a:rPr>
              <a:t>prevalence of 3 to 4 cases per 1000 live </a:t>
            </a:r>
            <a:r>
              <a:rPr lang="en-US" sz="2600" dirty="0" smtClean="0">
                <a:solidFill>
                  <a:schemeClr val="bg1"/>
                </a:solidFill>
                <a:latin typeface="Times New Roman" panose="02020603050405020304" pitchFamily="18" charset="0"/>
                <a:cs typeface="Times New Roman" panose="02020603050405020304" pitchFamily="18" charset="0"/>
              </a:rPr>
              <a:t>births, </a:t>
            </a:r>
          </a:p>
          <a:p>
            <a:pPr marL="0" lvl="0" indent="0">
              <a:buNone/>
            </a:pPr>
            <a:endParaRPr lang="en-US" sz="2600" dirty="0" smtClean="0">
              <a:solidFill>
                <a:schemeClr val="bg1"/>
              </a:solidFill>
              <a:latin typeface="Times New Roman" panose="02020603050405020304" pitchFamily="18" charset="0"/>
              <a:cs typeface="Times New Roman" panose="02020603050405020304" pitchFamily="18" charset="0"/>
            </a:endParaRPr>
          </a:p>
          <a:p>
            <a:pPr marL="0" lvl="0" indent="0">
              <a:buNone/>
            </a:pPr>
            <a:r>
              <a:rPr lang="en-US" sz="2600" dirty="0" smtClean="0">
                <a:solidFill>
                  <a:schemeClr val="bg1"/>
                </a:solidFill>
                <a:latin typeface="Times New Roman" panose="02020603050405020304" pitchFamily="18" charset="0"/>
                <a:cs typeface="Times New Roman" panose="02020603050405020304" pitchFamily="18" charset="0"/>
              </a:rPr>
              <a:t>The </a:t>
            </a:r>
            <a:r>
              <a:rPr lang="en-US" sz="2600" dirty="0">
                <a:solidFill>
                  <a:schemeClr val="bg1"/>
                </a:solidFill>
                <a:latin typeface="Times New Roman" panose="02020603050405020304" pitchFamily="18" charset="0"/>
                <a:cs typeface="Times New Roman" panose="02020603050405020304" pitchFamily="18" charset="0"/>
              </a:rPr>
              <a:t>cause is unknown in most </a:t>
            </a:r>
            <a:r>
              <a:rPr lang="en-US" sz="2600" dirty="0" smtClean="0">
                <a:solidFill>
                  <a:schemeClr val="bg1"/>
                </a:solidFill>
                <a:latin typeface="Times New Roman" panose="02020603050405020304" pitchFamily="18" charset="0"/>
                <a:cs typeface="Times New Roman" panose="02020603050405020304" pitchFamily="18" charset="0"/>
              </a:rPr>
              <a:t>cases,</a:t>
            </a:r>
          </a:p>
          <a:p>
            <a:pPr marL="0" lvl="0" indent="0">
              <a:buNone/>
            </a:pPr>
            <a:endParaRPr lang="en-US" sz="2600" dirty="0" smtClean="0">
              <a:solidFill>
                <a:schemeClr val="bg1"/>
              </a:solidFill>
              <a:latin typeface="Times New Roman" panose="02020603050405020304" pitchFamily="18" charset="0"/>
              <a:cs typeface="Times New Roman" panose="02020603050405020304" pitchFamily="18" charset="0"/>
            </a:endParaRPr>
          </a:p>
          <a:p>
            <a:pPr marL="0" lvl="0" indent="0">
              <a:buNone/>
            </a:pPr>
            <a:r>
              <a:rPr lang="en-US" sz="2600" dirty="0" smtClean="0">
                <a:solidFill>
                  <a:schemeClr val="bg1"/>
                </a:solidFill>
                <a:latin typeface="Times New Roman" panose="02020603050405020304" pitchFamily="18" charset="0"/>
                <a:cs typeface="Times New Roman" panose="02020603050405020304" pitchFamily="18" charset="0"/>
              </a:rPr>
              <a:t>There </a:t>
            </a:r>
            <a:r>
              <a:rPr lang="en-US" sz="2600" dirty="0">
                <a:solidFill>
                  <a:schemeClr val="bg1"/>
                </a:solidFill>
                <a:latin typeface="Times New Roman" panose="02020603050405020304" pitchFamily="18" charset="0"/>
                <a:cs typeface="Times New Roman" panose="02020603050405020304" pitchFamily="18" charset="0"/>
              </a:rPr>
              <a:t>is a familial clustering of cases in </a:t>
            </a:r>
            <a:r>
              <a:rPr lang="en-US" sz="2600" dirty="0" smtClean="0">
                <a:solidFill>
                  <a:schemeClr val="bg1"/>
                </a:solidFill>
                <a:latin typeface="Times New Roman" panose="02020603050405020304" pitchFamily="18" charset="0"/>
                <a:cs typeface="Times New Roman" panose="02020603050405020304" pitchFamily="18" charset="0"/>
              </a:rPr>
              <a:t>hypospadias, with </a:t>
            </a:r>
            <a:r>
              <a:rPr lang="en-US" sz="2600" dirty="0">
                <a:solidFill>
                  <a:schemeClr val="bg1"/>
                </a:solidFill>
                <a:latin typeface="Times New Roman" panose="02020603050405020304" pitchFamily="18" charset="0"/>
                <a:cs typeface="Times New Roman" panose="02020603050405020304" pitchFamily="18" charset="0"/>
              </a:rPr>
              <a:t>a 7% incidence of one or more additional </a:t>
            </a:r>
            <a:r>
              <a:rPr lang="en-US" sz="2600" dirty="0" smtClean="0">
                <a:solidFill>
                  <a:schemeClr val="bg1"/>
                </a:solidFill>
                <a:latin typeface="Times New Roman" panose="02020603050405020304" pitchFamily="18" charset="0"/>
                <a:cs typeface="Times New Roman" panose="02020603050405020304" pitchFamily="18" charset="0"/>
              </a:rPr>
              <a:t>affected family members,</a:t>
            </a:r>
          </a:p>
          <a:p>
            <a:pPr marL="0" lvl="0" indent="0">
              <a:buNone/>
            </a:pPr>
            <a:endParaRPr lang="en-US" sz="2600" dirty="0">
              <a:solidFill>
                <a:schemeClr val="bg1"/>
              </a:solidFill>
              <a:latin typeface="Times New Roman" panose="02020603050405020304" pitchFamily="18" charset="0"/>
              <a:cs typeface="Times New Roman" panose="02020603050405020304" pitchFamily="18" charset="0"/>
            </a:endParaRPr>
          </a:p>
          <a:p>
            <a:pPr marL="0" lvl="0" indent="0">
              <a:buNone/>
            </a:pPr>
            <a:r>
              <a:rPr lang="en-US" sz="2600" dirty="0" smtClean="0">
                <a:solidFill>
                  <a:schemeClr val="bg1"/>
                </a:solidFill>
                <a:latin typeface="Times New Roman" panose="02020603050405020304" pitchFamily="18" charset="0"/>
                <a:cs typeface="Times New Roman" panose="02020603050405020304" pitchFamily="18" charset="0"/>
              </a:rPr>
              <a:t>It is associated with increased maternal age, multiple births, maternal exposure to diethylstilbestrol in utero, paternal subfertility, maternal vegetarian diet, maternal smoking, assisted reproductive techniques, paternal exposure to pesticides, and fetal growth restriction,</a:t>
            </a:r>
          </a:p>
          <a:p>
            <a:pPr marL="0" lvl="0" indent="0">
              <a:buNone/>
            </a:pPr>
            <a:endParaRPr lang="en-US" sz="2600" dirty="0" smtClean="0">
              <a:solidFill>
                <a:schemeClr val="bg1"/>
              </a:solidFill>
              <a:latin typeface="Times New Roman" panose="02020603050405020304" pitchFamily="18" charset="0"/>
              <a:cs typeface="Times New Roman" panose="02020603050405020304" pitchFamily="18" charset="0"/>
            </a:endParaRPr>
          </a:p>
          <a:p>
            <a:pPr marL="0" lvl="0" indent="0">
              <a:buNone/>
            </a:pPr>
            <a:r>
              <a:rPr lang="en-US" sz="2600" dirty="0" smtClean="0">
                <a:solidFill>
                  <a:schemeClr val="bg1"/>
                </a:solidFill>
                <a:latin typeface="Times New Roman" panose="02020603050405020304" pitchFamily="18" charset="0"/>
                <a:cs typeface="Times New Roman" panose="02020603050405020304" pitchFamily="18" charset="0"/>
              </a:rPr>
              <a:t>I</a:t>
            </a:r>
            <a:r>
              <a:rPr lang="en-US" sz="2600" dirty="0" smtClean="0">
                <a:solidFill>
                  <a:prstClr val="white"/>
                </a:solidFill>
                <a:latin typeface="Times New Roman" panose="02020603050405020304" pitchFamily="18" charset="0"/>
                <a:cs typeface="Times New Roman" panose="02020603050405020304" pitchFamily="18" charset="0"/>
              </a:rPr>
              <a:t>diopathic hypospadias</a:t>
            </a:r>
            <a:r>
              <a:rPr lang="en-US" sz="2600" dirty="0" smtClean="0">
                <a:solidFill>
                  <a:schemeClr val="bg1"/>
                </a:solidFill>
                <a:latin typeface="Times New Roman" panose="02020603050405020304" pitchFamily="18" charset="0"/>
                <a:cs typeface="Times New Roman" panose="02020603050405020304" pitchFamily="18" charset="0"/>
              </a:rPr>
              <a:t> is remarkably associated </a:t>
            </a:r>
            <a:r>
              <a:rPr lang="en-US" sz="2600" dirty="0" smtClean="0">
                <a:solidFill>
                  <a:prstClr val="white"/>
                </a:solidFill>
                <a:latin typeface="Times New Roman" panose="02020603050405020304" pitchFamily="18" charset="0"/>
                <a:cs typeface="Times New Roman" panose="02020603050405020304" pitchFamily="18" charset="0"/>
              </a:rPr>
              <a:t>with </a:t>
            </a:r>
            <a:r>
              <a:rPr lang="en-US" sz="2600" dirty="0">
                <a:solidFill>
                  <a:prstClr val="white"/>
                </a:solidFill>
                <a:latin typeface="Times New Roman" panose="02020603050405020304" pitchFamily="18" charset="0"/>
                <a:cs typeface="Times New Roman" panose="02020603050405020304" pitchFamily="18" charset="0"/>
              </a:rPr>
              <a:t>low birth </a:t>
            </a:r>
            <a:r>
              <a:rPr lang="en-US" sz="2600" dirty="0" smtClean="0">
                <a:solidFill>
                  <a:prstClr val="white"/>
                </a:solidFill>
                <a:latin typeface="Times New Roman" panose="02020603050405020304" pitchFamily="18" charset="0"/>
                <a:cs typeface="Times New Roman" panose="02020603050405020304" pitchFamily="18" charset="0"/>
              </a:rPr>
              <a:t>weight.</a:t>
            </a:r>
            <a:endParaRPr lang="en-US" sz="2600" dirty="0" smtClean="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4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36320"/>
            <a:ext cx="10515600" cy="5140643"/>
          </a:xfrm>
        </p:spPr>
        <p:txBody>
          <a:bodyPr>
            <a:normAutofit/>
          </a:bodyPr>
          <a:lstStyle/>
          <a:p>
            <a:r>
              <a:rPr lang="en-US" sz="2400" b="1" dirty="0">
                <a:solidFill>
                  <a:schemeClr val="bg1"/>
                </a:solidFill>
                <a:latin typeface="Times New Roman" panose="02020603050405020304" pitchFamily="18" charset="0"/>
                <a:cs typeface="Times New Roman" panose="02020603050405020304" pitchFamily="18" charset="0"/>
              </a:rPr>
              <a:t>Interventions: </a:t>
            </a:r>
            <a:r>
              <a:rPr lang="en-US" sz="2400" dirty="0">
                <a:solidFill>
                  <a:schemeClr val="bg1"/>
                </a:solidFill>
                <a:latin typeface="Times New Roman" panose="02020603050405020304" pitchFamily="18" charset="0"/>
                <a:cs typeface="Times New Roman" panose="02020603050405020304" pitchFamily="18" charset="0"/>
              </a:rPr>
              <a:t>Patients (n </a:t>
            </a:r>
            <a:r>
              <a:rPr lang="en-US" sz="2400" dirty="0" smtClean="0">
                <a:solidFill>
                  <a:schemeClr val="bg1"/>
                </a:solidFill>
                <a:latin typeface="Times New Roman" panose="02020603050405020304" pitchFamily="18" charset="0"/>
                <a:cs typeface="Times New Roman" panose="02020603050405020304" pitchFamily="18" charset="0"/>
              </a:rPr>
              <a:t>=48</a:t>
            </a:r>
            <a:r>
              <a:rPr lang="en-US" sz="2400" dirty="0">
                <a:solidFill>
                  <a:schemeClr val="bg1"/>
                </a:solidFill>
                <a:latin typeface="Times New Roman" panose="02020603050405020304" pitchFamily="18" charset="0"/>
                <a:cs typeface="Times New Roman" panose="02020603050405020304" pitchFamily="18" charset="0"/>
              </a:rPr>
              <a:t>) were divided into three groups, based on the EMS. </a:t>
            </a:r>
            <a:r>
              <a:rPr lang="en-US" sz="2400" dirty="0" smtClean="0">
                <a:solidFill>
                  <a:schemeClr val="bg1"/>
                </a:solidFill>
                <a:latin typeface="Times New Roman" panose="02020603050405020304" pitchFamily="18" charset="0"/>
                <a:cs typeface="Times New Roman" panose="02020603050405020304" pitchFamily="18" charset="0"/>
              </a:rPr>
              <a:t>Gonadal histology </a:t>
            </a:r>
            <a:r>
              <a:rPr lang="en-US" sz="2400" dirty="0">
                <a:solidFill>
                  <a:schemeClr val="bg1"/>
                </a:solidFill>
                <a:latin typeface="Times New Roman" panose="02020603050405020304" pitchFamily="18" charset="0"/>
                <a:cs typeface="Times New Roman" panose="02020603050405020304" pitchFamily="18" charset="0"/>
              </a:rPr>
              <a:t>and tumor risk were </a:t>
            </a:r>
            <a:r>
              <a:rPr lang="en-US" sz="2400" dirty="0" smtClean="0">
                <a:solidFill>
                  <a:schemeClr val="bg1"/>
                </a:solidFill>
                <a:latin typeface="Times New Roman" panose="02020603050405020304" pitchFamily="18" charset="0"/>
                <a:cs typeface="Times New Roman" panose="02020603050405020304" pitchFamily="18" charset="0"/>
              </a:rPr>
              <a:t>assessed on paraffin-embedded </a:t>
            </a:r>
            <a:r>
              <a:rPr lang="en-US" sz="2400" dirty="0">
                <a:solidFill>
                  <a:schemeClr val="bg1"/>
                </a:solidFill>
                <a:latin typeface="Times New Roman" panose="02020603050405020304" pitchFamily="18" charset="0"/>
                <a:cs typeface="Times New Roman" panose="02020603050405020304" pitchFamily="18" charset="0"/>
              </a:rPr>
              <a:t>samples (</a:t>
            </a:r>
            <a:r>
              <a:rPr lang="en-US" sz="2400" dirty="0" smtClean="0">
                <a:solidFill>
                  <a:schemeClr val="bg1"/>
                </a:solidFill>
                <a:latin typeface="Times New Roman" panose="02020603050405020304" pitchFamily="18" charset="0"/>
                <a:cs typeface="Times New Roman" panose="02020603050405020304" pitchFamily="18" charset="0"/>
              </a:rPr>
              <a:t>n=87</a:t>
            </a:r>
            <a:r>
              <a:rPr lang="en-US" sz="2400" dirty="0">
                <a:solidFill>
                  <a:schemeClr val="bg1"/>
                </a:solidFill>
                <a:latin typeface="Times New Roman" panose="02020603050405020304" pitchFamily="18" charset="0"/>
                <a:cs typeface="Times New Roman" panose="02020603050405020304" pitchFamily="18" charset="0"/>
              </a:rPr>
              <a:t>) by morphology </a:t>
            </a:r>
            <a:r>
              <a:rPr lang="en-US" sz="2400" dirty="0" smtClean="0">
                <a:solidFill>
                  <a:schemeClr val="bg1"/>
                </a:solidFill>
                <a:latin typeface="Times New Roman" panose="02020603050405020304" pitchFamily="18" charset="0"/>
                <a:cs typeface="Times New Roman" panose="02020603050405020304" pitchFamily="18" charset="0"/>
              </a:rPr>
              <a:t>and immunohistochemistry </a:t>
            </a:r>
            <a:r>
              <a:rPr lang="en-US" sz="2400" dirty="0">
                <a:solidFill>
                  <a:schemeClr val="bg1"/>
                </a:solidFill>
                <a:latin typeface="Times New Roman" panose="02020603050405020304" pitchFamily="18" charset="0"/>
                <a:cs typeface="Times New Roman" panose="02020603050405020304" pitchFamily="18" charset="0"/>
              </a:rPr>
              <a:t>on the basis of established criteria.</a:t>
            </a:r>
          </a:p>
          <a:p>
            <a:endParaRPr lang="en-US" sz="2400" b="1" dirty="0" smtClean="0">
              <a:solidFill>
                <a:schemeClr val="bg1"/>
              </a:solidFill>
              <a:latin typeface="Times New Roman" panose="02020603050405020304" pitchFamily="18" charset="0"/>
              <a:cs typeface="Times New Roman" panose="02020603050405020304" pitchFamily="18" charset="0"/>
            </a:endParaRPr>
          </a:p>
          <a:p>
            <a:r>
              <a:rPr lang="en-US" sz="2400" b="1" dirty="0" smtClean="0">
                <a:solidFill>
                  <a:schemeClr val="bg1"/>
                </a:solidFill>
                <a:latin typeface="Times New Roman" panose="02020603050405020304" pitchFamily="18" charset="0"/>
                <a:cs typeface="Times New Roman" panose="02020603050405020304" pitchFamily="18" charset="0"/>
              </a:rPr>
              <a:t>Main </a:t>
            </a:r>
            <a:r>
              <a:rPr lang="en-US" sz="2400" b="1" dirty="0">
                <a:solidFill>
                  <a:schemeClr val="bg1"/>
                </a:solidFill>
                <a:latin typeface="Times New Roman" panose="02020603050405020304" pitchFamily="18" charset="0"/>
                <a:cs typeface="Times New Roman" panose="02020603050405020304" pitchFamily="18" charset="0"/>
              </a:rPr>
              <a:t>Outcome Measures: </a:t>
            </a:r>
            <a:r>
              <a:rPr lang="en-US" sz="2400" dirty="0">
                <a:solidFill>
                  <a:schemeClr val="bg1"/>
                </a:solidFill>
                <a:latin typeface="Times New Roman" panose="02020603050405020304" pitchFamily="18" charset="0"/>
                <a:cs typeface="Times New Roman" panose="02020603050405020304" pitchFamily="18" charset="0"/>
              </a:rPr>
              <a:t>Gonadal differentiation and tumor risk in the three clinical groups </a:t>
            </a:r>
            <a:r>
              <a:rPr lang="en-US" sz="2400" dirty="0" smtClean="0">
                <a:solidFill>
                  <a:schemeClr val="bg1"/>
                </a:solidFill>
                <a:latin typeface="Times New Roman" panose="02020603050405020304" pitchFamily="18" charset="0"/>
                <a:cs typeface="Times New Roman" panose="02020603050405020304" pitchFamily="18" charset="0"/>
              </a:rPr>
              <a:t>were measured</a:t>
            </a:r>
            <a:r>
              <a:rPr lang="en-US" sz="2400" dirty="0">
                <a:solidFill>
                  <a:schemeClr val="bg1"/>
                </a:solidFill>
                <a:latin typeface="Times New Roman" panose="02020603050405020304" pitchFamily="18" charset="0"/>
                <a:cs typeface="Times New Roman" panose="02020603050405020304" pitchFamily="18" charset="0"/>
              </a:rPr>
              <a:t>. Clinical outcome in patients with at least one preserved gonad was also measured.</a:t>
            </a:r>
          </a:p>
          <a:p>
            <a:endParaRPr lang="en-US" sz="2400" b="1" dirty="0" smtClean="0">
              <a:solidFill>
                <a:schemeClr val="bg1"/>
              </a:solidFill>
              <a:latin typeface="Times New Roman" panose="02020603050405020304" pitchFamily="18" charset="0"/>
              <a:cs typeface="Times New Roman" panose="02020603050405020304" pitchFamily="18" charset="0"/>
            </a:endParaRPr>
          </a:p>
          <a:p>
            <a:r>
              <a:rPr lang="en-US" sz="2400" b="1" dirty="0" smtClean="0">
                <a:solidFill>
                  <a:schemeClr val="bg1"/>
                </a:solidFill>
                <a:latin typeface="Times New Roman" panose="02020603050405020304" pitchFamily="18" charset="0"/>
                <a:cs typeface="Times New Roman" panose="02020603050405020304" pitchFamily="18" charset="0"/>
              </a:rPr>
              <a:t>Results</a:t>
            </a:r>
            <a:r>
              <a:rPr lang="en-US" sz="2400" b="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Tumor risk in the three groups was significantly related to the gonadal </a:t>
            </a:r>
            <a:r>
              <a:rPr lang="en-US" sz="2400" dirty="0" smtClean="0">
                <a:solidFill>
                  <a:schemeClr val="bg1"/>
                </a:solidFill>
                <a:latin typeface="Times New Roman" panose="02020603050405020304" pitchFamily="18" charset="0"/>
                <a:cs typeface="Times New Roman" panose="02020603050405020304" pitchFamily="18" charset="0"/>
              </a:rPr>
              <a:t>differentiation pattern </a:t>
            </a:r>
            <a:r>
              <a:rPr lang="en-US" sz="2400" dirty="0">
                <a:solidFill>
                  <a:schemeClr val="bg1"/>
                </a:solidFill>
                <a:latin typeface="Times New Roman" panose="02020603050405020304" pitchFamily="18" charset="0"/>
                <a:cs typeface="Times New Roman" panose="02020603050405020304" pitchFamily="18" charset="0"/>
              </a:rPr>
              <a:t>(</a:t>
            </a:r>
            <a:r>
              <a:rPr lang="en-US" sz="2400" i="1" dirty="0">
                <a:solidFill>
                  <a:schemeClr val="bg1"/>
                </a:solidFill>
                <a:latin typeface="Times New Roman" panose="02020603050405020304" pitchFamily="18" charset="0"/>
                <a:cs typeface="Times New Roman" panose="02020603050405020304" pitchFamily="18" charset="0"/>
              </a:rPr>
              <a:t>P</a:t>
            </a:r>
            <a:r>
              <a:rPr lang="en-US" sz="2400" dirty="0">
                <a:solidFill>
                  <a:schemeClr val="bg1"/>
                </a:solidFill>
                <a:latin typeface="Times New Roman" panose="02020603050405020304" pitchFamily="18" charset="0"/>
                <a:cs typeface="Times New Roman" panose="02020603050405020304" pitchFamily="18" charset="0"/>
              </a:rPr>
              <a:t>0.001). In boys, hormone production was sufficient and was not predicted by the EMS.</a:t>
            </a:r>
          </a:p>
        </p:txBody>
      </p:sp>
    </p:spTree>
    <p:extLst>
      <p:ext uri="{BB962C8B-B14F-4D97-AF65-F5344CB8AC3E}">
        <p14:creationId xmlns:p14="http://schemas.microsoft.com/office/powerpoint/2010/main" val="1008487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79" y="1125297"/>
            <a:ext cx="10608678" cy="2390063"/>
          </a:xfrm>
          <a:prstGeom prst="rect">
            <a:avLst/>
          </a:prstGeom>
        </p:spPr>
      </p:pic>
      <p:pic>
        <p:nvPicPr>
          <p:cNvPr id="5" name="Picture 4"/>
          <p:cNvPicPr>
            <a:picLocks noChangeAspect="1"/>
          </p:cNvPicPr>
          <p:nvPr/>
        </p:nvPicPr>
        <p:blipFill>
          <a:blip r:embed="rId3"/>
          <a:stretch>
            <a:fillRect/>
          </a:stretch>
        </p:blipFill>
        <p:spPr>
          <a:xfrm>
            <a:off x="836680" y="4165600"/>
            <a:ext cx="10608678" cy="2173928"/>
          </a:xfrm>
          <a:prstGeom prst="rect">
            <a:avLst/>
          </a:prstGeom>
        </p:spPr>
      </p:pic>
    </p:spTree>
    <p:extLst>
      <p:ext uri="{BB962C8B-B14F-4D97-AF65-F5344CB8AC3E}">
        <p14:creationId xmlns:p14="http://schemas.microsoft.com/office/powerpoint/2010/main" val="2324756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solidFill>
                  <a:schemeClr val="bg1"/>
                </a:solidFill>
                <a:latin typeface="Times New Roman" panose="02020603050405020304" pitchFamily="18" charset="0"/>
                <a:cs typeface="Times New Roman" panose="02020603050405020304" pitchFamily="18" charset="0"/>
              </a:rPr>
              <a:t>The </a:t>
            </a:r>
            <a:r>
              <a:rPr lang="en-US" sz="2400" dirty="0">
                <a:solidFill>
                  <a:schemeClr val="bg1"/>
                </a:solidFill>
                <a:latin typeface="Times New Roman" panose="02020603050405020304" pitchFamily="18" charset="0"/>
                <a:cs typeface="Times New Roman" panose="02020603050405020304" pitchFamily="18" charset="0"/>
              </a:rPr>
              <a:t>finding of ovarian follicles was rare </a:t>
            </a:r>
            <a:r>
              <a:rPr lang="en-US" sz="2400" dirty="0" smtClean="0">
                <a:solidFill>
                  <a:schemeClr val="bg1"/>
                </a:solidFill>
                <a:latin typeface="Times New Roman" panose="02020603050405020304" pitchFamily="18" charset="0"/>
                <a:cs typeface="Times New Roman" panose="02020603050405020304" pitchFamily="18" charset="0"/>
              </a:rPr>
              <a:t>in 45,X/46,XY </a:t>
            </a:r>
            <a:r>
              <a:rPr lang="en-US" sz="2400" dirty="0">
                <a:solidFill>
                  <a:schemeClr val="bg1"/>
                </a:solidFill>
                <a:latin typeface="Times New Roman" panose="02020603050405020304" pitchFamily="18" charset="0"/>
                <a:cs typeface="Times New Roman" panose="02020603050405020304" pitchFamily="18" charset="0"/>
              </a:rPr>
              <a:t>mosaicism (one of 87 samples), even </a:t>
            </a:r>
            <a:r>
              <a:rPr lang="en-US" sz="2400" dirty="0" smtClean="0">
                <a:solidFill>
                  <a:schemeClr val="bg1"/>
                </a:solidFill>
                <a:latin typeface="Times New Roman" panose="02020603050405020304" pitchFamily="18" charset="0"/>
                <a:cs typeface="Times New Roman" panose="02020603050405020304" pitchFamily="18" charset="0"/>
              </a:rPr>
              <a:t>from tissue </a:t>
            </a:r>
            <a:r>
              <a:rPr lang="en-US" sz="2400" dirty="0">
                <a:solidFill>
                  <a:schemeClr val="bg1"/>
                </a:solidFill>
                <a:latin typeface="Times New Roman" panose="02020603050405020304" pitchFamily="18" charset="0"/>
                <a:cs typeface="Times New Roman" panose="02020603050405020304" pitchFamily="18" charset="0"/>
              </a:rPr>
              <a:t>removed at a very young </a:t>
            </a:r>
            <a:r>
              <a:rPr lang="en-US" sz="2400" dirty="0" smtClean="0">
                <a:solidFill>
                  <a:schemeClr val="bg1"/>
                </a:solidFill>
                <a:latin typeface="Times New Roman" panose="02020603050405020304" pitchFamily="18" charset="0"/>
                <a:cs typeface="Times New Roman" panose="02020603050405020304" pitchFamily="18" charset="0"/>
              </a:rPr>
              <a:t>age.</a:t>
            </a:r>
          </a:p>
          <a:p>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Tumor </a:t>
            </a:r>
            <a:r>
              <a:rPr lang="en-US" sz="2400" dirty="0">
                <a:solidFill>
                  <a:schemeClr val="bg1"/>
                </a:solidFill>
                <a:latin typeface="Times New Roman" panose="02020603050405020304" pitchFamily="18" charset="0"/>
                <a:cs typeface="Times New Roman" panose="02020603050405020304" pitchFamily="18" charset="0"/>
              </a:rPr>
              <a:t>risk was significantly reflected by the </a:t>
            </a:r>
            <a:r>
              <a:rPr lang="en-US" sz="2400" dirty="0" smtClean="0">
                <a:solidFill>
                  <a:schemeClr val="bg1"/>
                </a:solidFill>
                <a:latin typeface="Times New Roman" panose="02020603050405020304" pitchFamily="18" charset="0"/>
                <a:cs typeface="Times New Roman" panose="02020603050405020304" pitchFamily="18" charset="0"/>
              </a:rPr>
              <a:t>clinical phenotype </a:t>
            </a:r>
            <a:r>
              <a:rPr lang="en-US" sz="2400" dirty="0">
                <a:solidFill>
                  <a:schemeClr val="bg1"/>
                </a:solidFill>
                <a:latin typeface="Times New Roman" panose="02020603050405020304" pitchFamily="18" charset="0"/>
                <a:cs typeface="Times New Roman" panose="02020603050405020304" pitchFamily="18" charset="0"/>
              </a:rPr>
              <a:t>in our </a:t>
            </a:r>
            <a:r>
              <a:rPr lang="en-US" sz="2400" dirty="0" smtClean="0">
                <a:solidFill>
                  <a:schemeClr val="bg1"/>
                </a:solidFill>
                <a:latin typeface="Times New Roman" panose="02020603050405020304" pitchFamily="18" charset="0"/>
                <a:cs typeface="Times New Roman" panose="02020603050405020304" pitchFamily="18" charset="0"/>
              </a:rPr>
              <a:t>series </a:t>
            </a:r>
            <a:r>
              <a:rPr lang="en-US" sz="2400" dirty="0">
                <a:solidFill>
                  <a:schemeClr val="bg1"/>
                </a:solidFill>
                <a:latin typeface="Times New Roman" panose="02020603050405020304" pitchFamily="18" charset="0"/>
                <a:cs typeface="Times New Roman" panose="02020603050405020304" pitchFamily="18" charset="0"/>
              </a:rPr>
              <a:t>and revealed to be </a:t>
            </a:r>
            <a:r>
              <a:rPr lang="en-US" sz="2400" dirty="0" smtClean="0">
                <a:solidFill>
                  <a:schemeClr val="bg1"/>
                </a:solidFill>
                <a:latin typeface="Times New Roman" panose="02020603050405020304" pitchFamily="18" charset="0"/>
                <a:cs typeface="Times New Roman" panose="02020603050405020304" pitchFamily="18" charset="0"/>
              </a:rPr>
              <a:t>very high (12 out of 23) </a:t>
            </a:r>
            <a:r>
              <a:rPr lang="en-US" sz="2400" dirty="0">
                <a:solidFill>
                  <a:schemeClr val="bg1"/>
                </a:solidFill>
                <a:latin typeface="Times New Roman" panose="02020603050405020304" pitchFamily="18" charset="0"/>
                <a:cs typeface="Times New Roman" panose="02020603050405020304" pitchFamily="18" charset="0"/>
              </a:rPr>
              <a:t>in cases with an ambiguous phenotype. </a:t>
            </a:r>
            <a:r>
              <a:rPr lang="en-US" sz="2400" dirty="0" smtClean="0">
                <a:solidFill>
                  <a:schemeClr val="bg1"/>
                </a:solidFill>
                <a:latin typeface="Times New Roman" panose="02020603050405020304" pitchFamily="18" charset="0"/>
                <a:cs typeface="Times New Roman" panose="02020603050405020304" pitchFamily="18" charset="0"/>
              </a:rPr>
              <a:t>This group </a:t>
            </a:r>
            <a:r>
              <a:rPr lang="en-US" sz="2400" dirty="0">
                <a:solidFill>
                  <a:schemeClr val="bg1"/>
                </a:solidFill>
                <a:latin typeface="Times New Roman" panose="02020603050405020304" pitchFamily="18" charset="0"/>
                <a:cs typeface="Times New Roman" panose="02020603050405020304" pitchFamily="18" charset="0"/>
              </a:rPr>
              <a:t>had the highest prevalence of UGT </a:t>
            </a:r>
            <a:r>
              <a:rPr lang="en-US" sz="2400" dirty="0" smtClean="0">
                <a:solidFill>
                  <a:schemeClr val="bg1"/>
                </a:solidFill>
                <a:latin typeface="Times New Roman" panose="02020603050405020304" pitchFamily="18" charset="0"/>
                <a:cs typeface="Times New Roman" panose="02020603050405020304" pitchFamily="18" charset="0"/>
              </a:rPr>
              <a:t>(5 out of 23), which has been recognized as the precursor lesion for </a:t>
            </a:r>
            <a:r>
              <a:rPr lang="en-US" sz="2400" dirty="0" err="1" smtClean="0">
                <a:solidFill>
                  <a:schemeClr val="bg1"/>
                </a:solidFill>
                <a:latin typeface="Times New Roman" panose="02020603050405020304" pitchFamily="18" charset="0"/>
                <a:cs typeface="Times New Roman" panose="02020603050405020304" pitchFamily="18" charset="0"/>
              </a:rPr>
              <a:t>gonadoblastoma</a:t>
            </a:r>
            <a:r>
              <a:rPr lang="en-US" sz="2400" dirty="0" smtClean="0">
                <a:solidFill>
                  <a:schemeClr val="bg1"/>
                </a:solidFill>
                <a:latin typeface="Times New Roman" panose="02020603050405020304" pitchFamily="18" charset="0"/>
                <a:cs typeface="Times New Roman" panose="02020603050405020304" pitchFamily="18" charset="0"/>
              </a:rPr>
              <a:t>.</a:t>
            </a:r>
          </a:p>
          <a:p>
            <a:endParaRPr lang="en-US" sz="2400" dirty="0" smtClean="0">
              <a:latin typeface="Sabon-Roman"/>
            </a:endParaRPr>
          </a:p>
          <a:p>
            <a:r>
              <a:rPr lang="en-US" sz="2400" dirty="0" smtClean="0">
                <a:solidFill>
                  <a:schemeClr val="bg1"/>
                </a:solidFill>
                <a:latin typeface="Times New Roman" panose="02020603050405020304" pitchFamily="18" charset="0"/>
                <a:cs typeface="Times New Roman" panose="02020603050405020304" pitchFamily="18" charset="0"/>
              </a:rPr>
              <a:t>Risk of tumor development  </a:t>
            </a:r>
            <a:r>
              <a:rPr lang="en-US" sz="2400" dirty="0">
                <a:solidFill>
                  <a:schemeClr val="bg1"/>
                </a:solidFill>
                <a:latin typeface="Times New Roman" panose="02020603050405020304" pitchFamily="18" charset="0"/>
                <a:cs typeface="Times New Roman" panose="02020603050405020304" pitchFamily="18" charset="0"/>
              </a:rPr>
              <a:t>is </a:t>
            </a:r>
            <a:r>
              <a:rPr lang="en-US" sz="2400" dirty="0" smtClean="0">
                <a:solidFill>
                  <a:schemeClr val="bg1"/>
                </a:solidFill>
                <a:latin typeface="Times New Roman" panose="02020603050405020304" pitchFamily="18" charset="0"/>
                <a:cs typeface="Times New Roman" panose="02020603050405020304" pitchFamily="18" charset="0"/>
              </a:rPr>
              <a:t>probably higher </a:t>
            </a:r>
            <a:r>
              <a:rPr lang="en-US" sz="2400" dirty="0">
                <a:solidFill>
                  <a:schemeClr val="bg1"/>
                </a:solidFill>
                <a:latin typeface="Times New Roman" panose="02020603050405020304" pitchFamily="18" charset="0"/>
                <a:cs typeface="Times New Roman" panose="02020603050405020304" pitchFamily="18" charset="0"/>
              </a:rPr>
              <a:t>in inguinal than in abdominal gonads due to </a:t>
            </a:r>
            <a:r>
              <a:rPr lang="en-US" sz="2400" dirty="0" smtClean="0">
                <a:solidFill>
                  <a:schemeClr val="bg1"/>
                </a:solidFill>
                <a:latin typeface="Times New Roman" panose="02020603050405020304" pitchFamily="18" charset="0"/>
                <a:cs typeface="Times New Roman" panose="02020603050405020304" pitchFamily="18" charset="0"/>
              </a:rPr>
              <a:t>early apoptosis </a:t>
            </a:r>
            <a:r>
              <a:rPr lang="en-US" sz="2400" dirty="0">
                <a:solidFill>
                  <a:schemeClr val="bg1"/>
                </a:solidFill>
                <a:latin typeface="Times New Roman" panose="02020603050405020304" pitchFamily="18" charset="0"/>
                <a:cs typeface="Times New Roman" panose="02020603050405020304" pitchFamily="18" charset="0"/>
              </a:rPr>
              <a:t>of germ cells in the latter </a:t>
            </a:r>
            <a:r>
              <a:rPr lang="en-US" sz="2400" dirty="0" smtClean="0">
                <a:solidFill>
                  <a:schemeClr val="bg1"/>
                </a:solidFill>
                <a:latin typeface="Times New Roman" panose="02020603050405020304" pitchFamily="18" charset="0"/>
                <a:cs typeface="Times New Roman" panose="02020603050405020304" pitchFamily="18" charset="0"/>
              </a:rPr>
              <a:t>position.</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264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Content Placeholder 5"/>
          <p:cNvPicPr>
            <a:picLocks noChangeAspect="1"/>
          </p:cNvPicPr>
          <p:nvPr/>
        </p:nvPicPr>
        <p:blipFill>
          <a:blip r:embed="rId2"/>
          <a:stretch>
            <a:fillRect/>
          </a:stretch>
        </p:blipFill>
        <p:spPr>
          <a:xfrm>
            <a:off x="95219" y="1460088"/>
            <a:ext cx="12001562" cy="3937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8073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smtClean="0">
                <a:solidFill>
                  <a:schemeClr val="accent4">
                    <a:lumMod val="40000"/>
                    <a:lumOff val="60000"/>
                  </a:schemeClr>
                </a:solidFill>
                <a:latin typeface="Times New Roman" panose="02020603050405020304" pitchFamily="18" charset="0"/>
                <a:cs typeface="Times New Roman" panose="02020603050405020304" pitchFamily="18" charset="0"/>
              </a:rPr>
              <a:t>    </a:t>
            </a:r>
          </a:p>
          <a:p>
            <a:pPr marL="0" indent="0">
              <a:buNone/>
            </a:pPr>
            <a:r>
              <a:rPr lang="en-US" sz="40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4000" dirty="0" smtClean="0">
                <a:solidFill>
                  <a:schemeClr val="accent4">
                    <a:lumMod val="40000"/>
                    <a:lumOff val="60000"/>
                  </a:schemeClr>
                </a:solidFill>
                <a:latin typeface="Times New Roman" panose="02020603050405020304" pitchFamily="18" charset="0"/>
                <a:cs typeface="Times New Roman" panose="02020603050405020304" pitchFamily="18" charset="0"/>
              </a:rPr>
              <a:t>    Which one is more probable for our patient?</a:t>
            </a:r>
            <a:endParaRPr lang="en-US" sz="4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546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1729" y="510799"/>
            <a:ext cx="11808542" cy="6009328"/>
          </a:xfrm>
          <a:prstGeom prst="rect">
            <a:avLst/>
          </a:prstGeom>
        </p:spPr>
      </p:pic>
      <p:sp>
        <p:nvSpPr>
          <p:cNvPr id="3" name="Rectangle 2"/>
          <p:cNvSpPr/>
          <p:nvPr/>
        </p:nvSpPr>
        <p:spPr>
          <a:xfrm>
            <a:off x="314960" y="2672080"/>
            <a:ext cx="3464560" cy="457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12640" y="2052320"/>
            <a:ext cx="2814320" cy="304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692640" y="2844800"/>
            <a:ext cx="1899920" cy="2844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46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997"/>
            <a:ext cx="10515600" cy="1325563"/>
          </a:xfrm>
        </p:spPr>
        <p:txBody>
          <a:bodyPr/>
          <a:lstStyle/>
          <a:p>
            <a:r>
              <a:rPr lang="en-US" dirty="0" smtClean="0">
                <a:solidFill>
                  <a:schemeClr val="accent4">
                    <a:lumMod val="60000"/>
                    <a:lumOff val="40000"/>
                  </a:schemeClr>
                </a:solidFill>
                <a:latin typeface="Times New Roman" panose="02020603050405020304" pitchFamily="18" charset="0"/>
                <a:cs typeface="Times New Roman" panose="02020603050405020304" pitchFamily="18" charset="0"/>
              </a:rPr>
              <a:t>Classic approach to a male with 45X/46XY</a:t>
            </a:r>
            <a:endParaRPr lang="en-US"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38200" y="1432560"/>
            <a:ext cx="10515600" cy="4744403"/>
          </a:xfrm>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Testosterone can </a:t>
            </a:r>
            <a:r>
              <a:rPr lang="en-US" sz="2400" dirty="0" smtClean="0">
                <a:solidFill>
                  <a:schemeClr val="bg1"/>
                </a:solidFill>
                <a:latin typeface="Times New Roman" panose="02020603050405020304" pitchFamily="18" charset="0"/>
                <a:cs typeface="Times New Roman" panose="02020603050405020304" pitchFamily="18" charset="0"/>
              </a:rPr>
              <a:t>sometimes be </a:t>
            </a:r>
            <a:r>
              <a:rPr lang="en-US" sz="2400" dirty="0">
                <a:solidFill>
                  <a:schemeClr val="bg1"/>
                </a:solidFill>
                <a:latin typeface="Times New Roman" panose="02020603050405020304" pitchFamily="18" charset="0"/>
                <a:cs typeface="Times New Roman" panose="02020603050405020304" pitchFamily="18" charset="0"/>
              </a:rPr>
              <a:t>given to promote phallic growth in </a:t>
            </a:r>
            <a:r>
              <a:rPr lang="en-US" sz="2400" dirty="0" smtClean="0">
                <a:solidFill>
                  <a:schemeClr val="bg1"/>
                </a:solidFill>
                <a:latin typeface="Times New Roman" panose="02020603050405020304" pitchFamily="18" charset="0"/>
                <a:cs typeface="Times New Roman" panose="02020603050405020304" pitchFamily="18" charset="0"/>
              </a:rPr>
              <a:t>infancy.</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Hypospadias </a:t>
            </a:r>
            <a:r>
              <a:rPr lang="en-US" sz="2400" dirty="0">
                <a:solidFill>
                  <a:schemeClr val="bg1"/>
                </a:solidFill>
                <a:latin typeface="Times New Roman" panose="02020603050405020304" pitchFamily="18" charset="0"/>
                <a:cs typeface="Times New Roman" panose="02020603050405020304" pitchFamily="18" charset="0"/>
              </a:rPr>
              <a:t>repair is usually offered as a two-stage procedure.</a:t>
            </a:r>
          </a:p>
          <a:p>
            <a:r>
              <a:rPr lang="en-US" sz="2400" dirty="0" smtClean="0">
                <a:solidFill>
                  <a:schemeClr val="bg1"/>
                </a:solidFill>
                <a:latin typeface="Times New Roman" panose="02020603050405020304" pitchFamily="18" charset="0"/>
                <a:cs typeface="Times New Roman" panose="02020603050405020304" pitchFamily="18" charset="0"/>
              </a:rPr>
              <a:t>Gonads </a:t>
            </a:r>
            <a:r>
              <a:rPr lang="en-US" sz="2400" dirty="0">
                <a:solidFill>
                  <a:schemeClr val="bg1"/>
                </a:solidFill>
                <a:latin typeface="Times New Roman" panose="02020603050405020304" pitchFamily="18" charset="0"/>
                <a:cs typeface="Times New Roman" panose="02020603050405020304" pitchFamily="18" charset="0"/>
              </a:rPr>
              <a:t>that cannot </a:t>
            </a:r>
            <a:r>
              <a:rPr lang="en-US" sz="2400" dirty="0" smtClean="0">
                <a:solidFill>
                  <a:schemeClr val="bg1"/>
                </a:solidFill>
                <a:latin typeface="Times New Roman" panose="02020603050405020304" pitchFamily="18" charset="0"/>
                <a:cs typeface="Times New Roman" panose="02020603050405020304" pitchFamily="18" charset="0"/>
              </a:rPr>
              <a:t>be placed </a:t>
            </a:r>
            <a:r>
              <a:rPr lang="en-US" sz="2400" dirty="0">
                <a:solidFill>
                  <a:schemeClr val="bg1"/>
                </a:solidFill>
                <a:latin typeface="Times New Roman" panose="02020603050405020304" pitchFamily="18" charset="0"/>
                <a:cs typeface="Times New Roman" panose="02020603050405020304" pitchFamily="18" charset="0"/>
              </a:rPr>
              <a:t>within the scrotum are usually </a:t>
            </a:r>
            <a:r>
              <a:rPr lang="en-US" sz="2400" dirty="0" smtClean="0">
                <a:solidFill>
                  <a:schemeClr val="bg1"/>
                </a:solidFill>
                <a:latin typeface="Times New Roman" panose="02020603050405020304" pitchFamily="18" charset="0"/>
                <a:cs typeface="Times New Roman" panose="02020603050405020304" pitchFamily="18" charset="0"/>
              </a:rPr>
              <a:t>removed.</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Gonads that </a:t>
            </a:r>
            <a:r>
              <a:rPr lang="en-US" sz="2400" dirty="0">
                <a:solidFill>
                  <a:schemeClr val="bg1"/>
                </a:solidFill>
                <a:latin typeface="Times New Roman" panose="02020603050405020304" pitchFamily="18" charset="0"/>
                <a:cs typeface="Times New Roman" panose="02020603050405020304" pitchFamily="18" charset="0"/>
              </a:rPr>
              <a:t>can be secured within the scrotum need </a:t>
            </a:r>
            <a:r>
              <a:rPr lang="en-US" sz="2400" dirty="0" smtClean="0">
                <a:solidFill>
                  <a:schemeClr val="bg1"/>
                </a:solidFill>
                <a:latin typeface="Times New Roman" panose="02020603050405020304" pitchFamily="18" charset="0"/>
                <a:cs typeface="Times New Roman" panose="02020603050405020304" pitchFamily="18" charset="0"/>
              </a:rPr>
              <a:t>careful monitoring </a:t>
            </a:r>
            <a:r>
              <a:rPr lang="en-US" sz="2400" dirty="0">
                <a:solidFill>
                  <a:schemeClr val="bg1"/>
                </a:solidFill>
                <a:latin typeface="Times New Roman" panose="02020603050405020304" pitchFamily="18" charset="0"/>
                <a:cs typeface="Times New Roman" panose="02020603050405020304" pitchFamily="18" charset="0"/>
              </a:rPr>
              <a:t>by palpation and biopsy in adolescence to </a:t>
            </a:r>
            <a:r>
              <a:rPr lang="en-US" sz="2400" dirty="0" smtClean="0">
                <a:solidFill>
                  <a:schemeClr val="bg1"/>
                </a:solidFill>
                <a:latin typeface="Times New Roman" panose="02020603050405020304" pitchFamily="18" charset="0"/>
                <a:cs typeface="Times New Roman" panose="02020603050405020304" pitchFamily="18" charset="0"/>
              </a:rPr>
              <a:t>assess for </a:t>
            </a:r>
            <a:r>
              <a:rPr lang="en-US" sz="2400" dirty="0">
                <a:solidFill>
                  <a:schemeClr val="bg1"/>
                </a:solidFill>
                <a:latin typeface="Times New Roman" panose="02020603050405020304" pitchFamily="18" charset="0"/>
                <a:cs typeface="Times New Roman" panose="02020603050405020304" pitchFamily="18" charset="0"/>
              </a:rPr>
              <a:t>carcinoma in situ. </a:t>
            </a:r>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Some </a:t>
            </a:r>
            <a:r>
              <a:rPr lang="en-US" sz="2400" dirty="0">
                <a:solidFill>
                  <a:schemeClr val="bg1"/>
                </a:solidFill>
                <a:latin typeface="Times New Roman" panose="02020603050405020304" pitchFamily="18" charset="0"/>
                <a:cs typeface="Times New Roman" panose="02020603050405020304" pitchFamily="18" charset="0"/>
              </a:rPr>
              <a:t>studies have suggested </a:t>
            </a:r>
            <a:r>
              <a:rPr lang="en-US" sz="2400" dirty="0" smtClean="0">
                <a:solidFill>
                  <a:schemeClr val="bg1"/>
                </a:solidFill>
                <a:latin typeface="Times New Roman" panose="02020603050405020304" pitchFamily="18" charset="0"/>
                <a:cs typeface="Times New Roman" panose="02020603050405020304" pitchFamily="18" charset="0"/>
              </a:rPr>
              <a:t>that regular </a:t>
            </a:r>
            <a:r>
              <a:rPr lang="en-US" sz="2400" dirty="0">
                <a:solidFill>
                  <a:schemeClr val="bg1"/>
                </a:solidFill>
                <a:latin typeface="Times New Roman" panose="02020603050405020304" pitchFamily="18" charset="0"/>
                <a:cs typeface="Times New Roman" panose="02020603050405020304" pitchFamily="18" charset="0"/>
              </a:rPr>
              <a:t>testicular ultrasound in adolescence can be used </a:t>
            </a:r>
            <a:r>
              <a:rPr lang="en-US" sz="2400" dirty="0" smtClean="0">
                <a:solidFill>
                  <a:schemeClr val="bg1"/>
                </a:solidFill>
                <a:latin typeface="Times New Roman" panose="02020603050405020304" pitchFamily="18" charset="0"/>
                <a:cs typeface="Times New Roman" panose="02020603050405020304" pitchFamily="18" charset="0"/>
              </a:rPr>
              <a:t>to detect </a:t>
            </a:r>
            <a:r>
              <a:rPr lang="en-US" sz="2400" dirty="0">
                <a:solidFill>
                  <a:schemeClr val="bg1"/>
                </a:solidFill>
                <a:latin typeface="Times New Roman" panose="02020603050405020304" pitchFamily="18" charset="0"/>
                <a:cs typeface="Times New Roman" panose="02020603050405020304" pitchFamily="18" charset="0"/>
              </a:rPr>
              <a:t>changes such as </a:t>
            </a:r>
            <a:r>
              <a:rPr lang="en-US" sz="2400" dirty="0" err="1" smtClean="0">
                <a:solidFill>
                  <a:schemeClr val="bg1"/>
                </a:solidFill>
                <a:latin typeface="Times New Roman" panose="02020603050405020304" pitchFamily="18" charset="0"/>
                <a:cs typeface="Times New Roman" panose="02020603050405020304" pitchFamily="18" charset="0"/>
              </a:rPr>
              <a:t>microlithiasis</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Puberty </a:t>
            </a:r>
            <a:r>
              <a:rPr lang="en-US" sz="2400" dirty="0" smtClean="0">
                <a:solidFill>
                  <a:schemeClr val="bg1"/>
                </a:solidFill>
                <a:latin typeface="Times New Roman" panose="02020603050405020304" pitchFamily="18" charset="0"/>
                <a:cs typeface="Times New Roman" panose="02020603050405020304" pitchFamily="18" charset="0"/>
              </a:rPr>
              <a:t>should be </a:t>
            </a:r>
            <a:r>
              <a:rPr lang="en-US" sz="2400" dirty="0">
                <a:solidFill>
                  <a:schemeClr val="bg1"/>
                </a:solidFill>
                <a:latin typeface="Times New Roman" panose="02020603050405020304" pitchFamily="18" charset="0"/>
                <a:cs typeface="Times New Roman" panose="02020603050405020304" pitchFamily="18" charset="0"/>
              </a:rPr>
              <a:t>carefully </a:t>
            </a:r>
            <a:r>
              <a:rPr lang="en-US" sz="2400" dirty="0" err="1" smtClean="0">
                <a:solidFill>
                  <a:schemeClr val="bg1"/>
                </a:solidFill>
                <a:latin typeface="Times New Roman" panose="02020603050405020304" pitchFamily="18" charset="0"/>
                <a:cs typeface="Times New Roman" panose="02020603050405020304" pitchFamily="18" charset="0"/>
              </a:rPr>
              <a:t>monitored;in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some cases, </a:t>
            </a:r>
            <a:r>
              <a:rPr lang="en-US" sz="2400" dirty="0" smtClean="0">
                <a:solidFill>
                  <a:schemeClr val="bg1"/>
                </a:solidFill>
                <a:latin typeface="Times New Roman" panose="02020603050405020304" pitchFamily="18" charset="0"/>
                <a:cs typeface="Times New Roman" panose="02020603050405020304" pitchFamily="18" charset="0"/>
              </a:rPr>
              <a:t>testosterone supplementation </a:t>
            </a:r>
            <a:r>
              <a:rPr lang="en-US" sz="2400" dirty="0">
                <a:solidFill>
                  <a:schemeClr val="bg1"/>
                </a:solidFill>
                <a:latin typeface="Times New Roman" panose="02020603050405020304" pitchFamily="18" charset="0"/>
                <a:cs typeface="Times New Roman" panose="02020603050405020304" pitchFamily="18" charset="0"/>
              </a:rPr>
              <a:t>is </a:t>
            </a:r>
            <a:r>
              <a:rPr lang="en-US" sz="2400" dirty="0" smtClean="0">
                <a:solidFill>
                  <a:schemeClr val="bg1"/>
                </a:solidFill>
                <a:latin typeface="Times New Roman" panose="02020603050405020304" pitchFamily="18" charset="0"/>
                <a:cs typeface="Times New Roman" panose="02020603050405020304" pitchFamily="18" charset="0"/>
              </a:rPr>
              <a:t>needed.</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1624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latin typeface="Times New Roman" panose="02020603050405020304" pitchFamily="18" charset="0"/>
                <a:cs typeface="Times New Roman" panose="02020603050405020304" pitchFamily="18" charset="0"/>
              </a:rPr>
              <a:t>What to do for our patient?</a:t>
            </a:r>
            <a:endParaRPr lang="en-US"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lstStyle/>
          <a:p>
            <a:pPr>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Removal of remain testis</a:t>
            </a:r>
          </a:p>
          <a:p>
            <a:pPr>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Use of testicular prosthesis </a:t>
            </a:r>
          </a:p>
          <a:p>
            <a:pPr>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Prescription of testosterone </a:t>
            </a:r>
          </a:p>
          <a:p>
            <a:pPr>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No need for karyotype </a:t>
            </a:r>
          </a:p>
          <a:p>
            <a:pPr>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Searching for stigmata of Turner Syndrome</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03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solidFill>
                  <a:schemeClr val="bg1"/>
                </a:solidFill>
                <a:latin typeface="Times New Roman" panose="02020603050405020304" pitchFamily="18" charset="0"/>
                <a:cs typeface="Times New Roman" panose="02020603050405020304" pitchFamily="18" charset="0"/>
              </a:rPr>
              <a:t>Thanks for your kind attention</a:t>
            </a:r>
            <a:endParaRPr lang="en-US" sz="5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subTitle" idx="1"/>
          </p:nvPr>
        </p:nvSpPr>
        <p:spPr/>
        <p:txBody>
          <a:bodyPr>
            <a:normAutofit/>
          </a:bodyPr>
          <a:lstStyle/>
          <a:p>
            <a:pPr marL="0" indent="0">
              <a:buNone/>
            </a:pPr>
            <a:endParaRPr lang="en-US" sz="24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456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17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7906"/>
            <a:ext cx="10515600" cy="4956334"/>
          </a:xfrm>
        </p:spPr>
        <p:txBody>
          <a:bodyPr>
            <a:normAutofit/>
          </a:bodyPr>
          <a:lstStyle/>
          <a:p>
            <a:pPr lvl="0"/>
            <a:r>
              <a:rPr lang="en-US" sz="2400" b="1" dirty="0" smtClean="0">
                <a:solidFill>
                  <a:schemeClr val="bg1"/>
                </a:solidFill>
                <a:latin typeface="Times New Roman" panose="02020603050405020304" pitchFamily="18" charset="0"/>
                <a:cs typeface="Times New Roman" panose="02020603050405020304" pitchFamily="18" charset="0"/>
              </a:rPr>
              <a:t>Cryptorchidism:</a:t>
            </a:r>
            <a:endParaRPr lang="en-US" sz="2400" b="1" dirty="0">
              <a:solidFill>
                <a:schemeClr val="bg1"/>
              </a:solidFill>
              <a:latin typeface="Times New Roman" panose="02020603050405020304" pitchFamily="18" charset="0"/>
              <a:cs typeface="Times New Roman" panose="02020603050405020304" pitchFamily="18" charset="0"/>
            </a:endParaRPr>
          </a:p>
          <a:p>
            <a:pPr marL="0" lvl="0" indent="0">
              <a:buNone/>
            </a:pPr>
            <a:endParaRPr lang="en-US" sz="2400" dirty="0" smtClean="0">
              <a:solidFill>
                <a:schemeClr val="bg1"/>
              </a:solidFill>
              <a:latin typeface="Times New Roman" panose="02020603050405020304" pitchFamily="18" charset="0"/>
              <a:cs typeface="Times New Roman" panose="02020603050405020304" pitchFamily="18" charset="0"/>
            </a:endParaRPr>
          </a:p>
          <a:p>
            <a:pPr marL="0" lvl="0" indent="0">
              <a:buNone/>
            </a:pPr>
            <a:r>
              <a:rPr lang="en-US" sz="2400" dirty="0" smtClean="0">
                <a:solidFill>
                  <a:schemeClr val="bg1"/>
                </a:solidFill>
                <a:latin typeface="Times New Roman" panose="02020603050405020304" pitchFamily="18" charset="0"/>
                <a:cs typeface="Times New Roman" panose="02020603050405020304" pitchFamily="18" charset="0"/>
              </a:rPr>
              <a:t>Presents </a:t>
            </a:r>
            <a:r>
              <a:rPr lang="en-US" sz="2400" dirty="0">
                <a:solidFill>
                  <a:schemeClr val="bg1"/>
                </a:solidFill>
                <a:latin typeface="Times New Roman" panose="02020603050405020304" pitchFamily="18" charset="0"/>
                <a:cs typeface="Times New Roman" panose="02020603050405020304" pitchFamily="18" charset="0"/>
              </a:rPr>
              <a:t>the most common congenital </a:t>
            </a:r>
            <a:r>
              <a:rPr lang="en-US" sz="2400" dirty="0" smtClean="0">
                <a:solidFill>
                  <a:schemeClr val="bg1"/>
                </a:solidFill>
                <a:latin typeface="Times New Roman" panose="02020603050405020304" pitchFamily="18" charset="0"/>
                <a:cs typeface="Times New Roman" panose="02020603050405020304" pitchFamily="18" charset="0"/>
              </a:rPr>
              <a:t>abnormality in </a:t>
            </a:r>
            <a:r>
              <a:rPr lang="en-US" sz="2400" dirty="0">
                <a:solidFill>
                  <a:schemeClr val="bg1"/>
                </a:solidFill>
                <a:latin typeface="Times New Roman" panose="02020603050405020304" pitchFamily="18" charset="0"/>
                <a:cs typeface="Times New Roman" panose="02020603050405020304" pitchFamily="18" charset="0"/>
              </a:rPr>
              <a:t>boys, affecting 2% to 9% of term </a:t>
            </a:r>
            <a:r>
              <a:rPr lang="en-US" sz="2400" dirty="0" smtClean="0">
                <a:solidFill>
                  <a:schemeClr val="bg1"/>
                </a:solidFill>
                <a:latin typeface="Times New Roman" panose="02020603050405020304" pitchFamily="18" charset="0"/>
                <a:cs typeface="Times New Roman" panose="02020603050405020304" pitchFamily="18" charset="0"/>
              </a:rPr>
              <a:t>infants,</a:t>
            </a:r>
          </a:p>
          <a:p>
            <a:pPr marL="0" lvl="0" indent="0">
              <a:buNone/>
            </a:pPr>
            <a:endParaRPr lang="en-US" sz="2400" dirty="0">
              <a:solidFill>
                <a:schemeClr val="bg1"/>
              </a:solidFill>
              <a:latin typeface="Times New Roman" panose="02020603050405020304" pitchFamily="18" charset="0"/>
              <a:cs typeface="Times New Roman" panose="02020603050405020304" pitchFamily="18" charset="0"/>
            </a:endParaRPr>
          </a:p>
          <a:p>
            <a:pPr marL="0" lvl="0" indent="0">
              <a:buNone/>
            </a:pPr>
            <a:r>
              <a:rPr lang="en-US" sz="2400" dirty="0">
                <a:solidFill>
                  <a:schemeClr val="bg1"/>
                </a:solidFill>
                <a:latin typeface="Times New Roman" panose="02020603050405020304" pitchFamily="18" charset="0"/>
                <a:cs typeface="Times New Roman" panose="02020603050405020304" pitchFamily="18" charset="0"/>
              </a:rPr>
              <a:t>There is a strong association </a:t>
            </a:r>
            <a:r>
              <a:rPr lang="en-US" sz="2400" dirty="0" smtClean="0">
                <a:solidFill>
                  <a:schemeClr val="bg1"/>
                </a:solidFill>
                <a:latin typeface="Times New Roman" panose="02020603050405020304" pitchFamily="18" charset="0"/>
                <a:cs typeface="Times New Roman" panose="02020603050405020304" pitchFamily="18" charset="0"/>
              </a:rPr>
              <a:t>with low </a:t>
            </a:r>
            <a:r>
              <a:rPr lang="en-US" sz="2400" dirty="0">
                <a:solidFill>
                  <a:schemeClr val="bg1"/>
                </a:solidFill>
                <a:latin typeface="Times New Roman" panose="02020603050405020304" pitchFamily="18" charset="0"/>
                <a:cs typeface="Times New Roman" panose="02020603050405020304" pitchFamily="18" charset="0"/>
              </a:rPr>
              <a:t>birth weight, disorders </a:t>
            </a:r>
            <a:r>
              <a:rPr lang="en-US" sz="2400" dirty="0" smtClean="0">
                <a:solidFill>
                  <a:schemeClr val="bg1"/>
                </a:solidFill>
                <a:latin typeface="Times New Roman" panose="02020603050405020304" pitchFamily="18" charset="0"/>
                <a:cs typeface="Times New Roman" panose="02020603050405020304" pitchFamily="18" charset="0"/>
              </a:rPr>
              <a:t>of the </a:t>
            </a:r>
            <a:r>
              <a:rPr lang="en-US" sz="2400" dirty="0">
                <a:solidFill>
                  <a:schemeClr val="bg1"/>
                </a:solidFill>
                <a:latin typeface="Times New Roman" panose="02020603050405020304" pitchFamily="18" charset="0"/>
                <a:cs typeface="Times New Roman" panose="02020603050405020304" pitchFamily="18" charset="0"/>
              </a:rPr>
              <a:t>pituitary-gonadal </a:t>
            </a:r>
            <a:r>
              <a:rPr lang="en-US" sz="2400" dirty="0" err="1" smtClean="0">
                <a:solidFill>
                  <a:schemeClr val="bg1"/>
                </a:solidFill>
                <a:latin typeface="Times New Roman" panose="02020603050405020304" pitchFamily="18" charset="0"/>
                <a:cs typeface="Times New Roman" panose="02020603050405020304" pitchFamily="18" charset="0"/>
              </a:rPr>
              <a:t>axis,and</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 number of syndromes, but in the majority of </a:t>
            </a:r>
            <a:r>
              <a:rPr lang="en-US" sz="2400" dirty="0" smtClean="0">
                <a:solidFill>
                  <a:schemeClr val="bg1"/>
                </a:solidFill>
                <a:latin typeface="Times New Roman" panose="02020603050405020304" pitchFamily="18" charset="0"/>
                <a:cs typeface="Times New Roman" panose="02020603050405020304" pitchFamily="18" charset="0"/>
              </a:rPr>
              <a:t>situations the </a:t>
            </a:r>
            <a:r>
              <a:rPr lang="en-US" sz="2400" dirty="0">
                <a:solidFill>
                  <a:schemeClr val="bg1"/>
                </a:solidFill>
                <a:latin typeface="Times New Roman" panose="02020603050405020304" pitchFamily="18" charset="0"/>
                <a:cs typeface="Times New Roman" panose="02020603050405020304" pitchFamily="18" charset="0"/>
              </a:rPr>
              <a:t>cause of </a:t>
            </a:r>
            <a:r>
              <a:rPr lang="en-US" sz="2400" dirty="0" err="1">
                <a:solidFill>
                  <a:schemeClr val="bg1"/>
                </a:solidFill>
                <a:latin typeface="Times New Roman" panose="02020603050405020304" pitchFamily="18" charset="0"/>
                <a:cs typeface="Times New Roman" panose="02020603050405020304" pitchFamily="18" charset="0"/>
              </a:rPr>
              <a:t>maldescent</a:t>
            </a:r>
            <a:r>
              <a:rPr lang="en-US" sz="2400" dirty="0">
                <a:solidFill>
                  <a:schemeClr val="bg1"/>
                </a:solidFill>
                <a:latin typeface="Times New Roman" panose="02020603050405020304" pitchFamily="18" charset="0"/>
                <a:cs typeface="Times New Roman" panose="02020603050405020304" pitchFamily="18" charset="0"/>
              </a:rPr>
              <a:t> is </a:t>
            </a:r>
            <a:r>
              <a:rPr lang="en-US" sz="2400" dirty="0" smtClean="0">
                <a:solidFill>
                  <a:schemeClr val="bg1"/>
                </a:solidFill>
                <a:latin typeface="Times New Roman" panose="02020603050405020304" pitchFamily="18" charset="0"/>
                <a:cs typeface="Times New Roman" panose="02020603050405020304" pitchFamily="18" charset="0"/>
              </a:rPr>
              <a:t>unknown.</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137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latin typeface="Sabon-Roman"/>
            </a:endParaRPr>
          </a:p>
        </p:txBody>
      </p:sp>
    </p:spTree>
    <p:extLst>
      <p:ext uri="{BB962C8B-B14F-4D97-AF65-F5344CB8AC3E}">
        <p14:creationId xmlns:p14="http://schemas.microsoft.com/office/powerpoint/2010/main" val="322480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78208" y="915640"/>
            <a:ext cx="9235583" cy="4773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6219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24645" y="1434514"/>
            <a:ext cx="5578323" cy="3633531"/>
          </a:xfrm>
          <a:prstGeom prst="rect">
            <a:avLst/>
          </a:prstGeom>
        </p:spPr>
      </p:pic>
    </p:spTree>
    <p:extLst>
      <p:ext uri="{BB962C8B-B14F-4D97-AF65-F5344CB8AC3E}">
        <p14:creationId xmlns:p14="http://schemas.microsoft.com/office/powerpoint/2010/main" val="2106745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rPr>
              <a:t>Approach to the </a:t>
            </a:r>
            <a:r>
              <a:rPr lang="en-US" sz="3200" b="1" dirty="0" smtClean="0">
                <a:solidFill>
                  <a:schemeClr val="accent4">
                    <a:lumMod val="40000"/>
                    <a:lumOff val="60000"/>
                  </a:schemeClr>
                </a:solidFill>
                <a:latin typeface="Times New Roman" panose="02020603050405020304" pitchFamily="18" charset="0"/>
                <a:cs typeface="Times New Roman" panose="02020603050405020304" pitchFamily="18" charset="0"/>
              </a:rPr>
              <a:t>Neonate </a:t>
            </a:r>
            <a:r>
              <a:rPr lang="en-US" sz="3200" b="1" dirty="0">
                <a:solidFill>
                  <a:schemeClr val="accent4">
                    <a:lumMod val="40000"/>
                    <a:lumOff val="60000"/>
                  </a:schemeClr>
                </a:solidFill>
                <a:latin typeface="Times New Roman" panose="02020603050405020304" pitchFamily="18" charset="0"/>
                <a:cs typeface="Times New Roman" panose="02020603050405020304" pitchFamily="18" charset="0"/>
              </a:rPr>
              <a:t>With Atypical Genitalia</a:t>
            </a:r>
          </a:p>
        </p:txBody>
      </p:sp>
      <p:sp>
        <p:nvSpPr>
          <p:cNvPr id="4" name="Content Placeholder 3"/>
          <p:cNvSpPr>
            <a:spLocks noGrp="1"/>
          </p:cNvSpPr>
          <p:nvPr>
            <p:ph idx="1"/>
          </p:nvPr>
        </p:nvSpPr>
        <p:spPr/>
        <p:txBody>
          <a:bodyPr/>
          <a:lstStyle/>
          <a:p>
            <a:r>
              <a:rPr lang="en-US" dirty="0" smtClean="0">
                <a:solidFill>
                  <a:schemeClr val="bg1"/>
                </a:solidFill>
                <a:latin typeface="Times New Roman" panose="02020603050405020304" pitchFamily="18" charset="0"/>
                <a:cs typeface="Times New Roman" panose="02020603050405020304" pitchFamily="18" charset="0"/>
              </a:rPr>
              <a:t>BASIC approach: Bonding</a:t>
            </a:r>
            <a:r>
              <a:rPr lang="en-US" dirty="0">
                <a:solidFill>
                  <a:schemeClr val="bg1"/>
                </a:solidFill>
                <a:latin typeface="Times New Roman" panose="02020603050405020304" pitchFamily="18" charset="0"/>
                <a:cs typeface="Times New Roman" panose="02020603050405020304" pitchFamily="18" charset="0"/>
              </a:rPr>
              <a:t>, </a:t>
            </a:r>
            <a:endParaRPr lang="en-US"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bg1"/>
                </a:solidFill>
                <a:latin typeface="Times New Roman" panose="02020603050405020304" pitchFamily="18" charset="0"/>
                <a:cs typeface="Times New Roman" panose="02020603050405020304" pitchFamily="18" charset="0"/>
              </a:rPr>
              <a:t>                                Adrenal </a:t>
            </a:r>
            <a:r>
              <a:rPr lang="en-US" dirty="0">
                <a:solidFill>
                  <a:schemeClr val="bg1"/>
                </a:solidFill>
                <a:latin typeface="Times New Roman" panose="02020603050405020304" pitchFamily="18" charset="0"/>
                <a:cs typeface="Times New Roman" panose="02020603050405020304" pitchFamily="18" charset="0"/>
              </a:rPr>
              <a:t>insufficiency, </a:t>
            </a:r>
            <a:endParaRPr lang="en-US"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Sex </a:t>
            </a:r>
            <a:r>
              <a:rPr lang="en-US" dirty="0">
                <a:solidFill>
                  <a:schemeClr val="bg1"/>
                </a:solidFill>
                <a:latin typeface="Times New Roman" panose="02020603050405020304" pitchFamily="18" charset="0"/>
                <a:cs typeface="Times New Roman" panose="02020603050405020304" pitchFamily="18" charset="0"/>
              </a:rPr>
              <a:t>assignment, </a:t>
            </a:r>
            <a:endParaRPr lang="en-US"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Imaging</a:t>
            </a:r>
            <a:r>
              <a:rPr lang="en-US" dirty="0">
                <a:solidFill>
                  <a:schemeClr val="bg1"/>
                </a:solidFill>
                <a:latin typeface="Times New Roman" panose="02020603050405020304" pitchFamily="18" charset="0"/>
                <a:cs typeface="Times New Roman" panose="02020603050405020304" pitchFamily="18" charset="0"/>
              </a:rPr>
              <a:t>,</a:t>
            </a: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Cytogenetics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32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The recent </a:t>
            </a:r>
            <a:r>
              <a:rPr lang="en-US" sz="2400" dirty="0" smtClean="0">
                <a:solidFill>
                  <a:schemeClr val="bg1"/>
                </a:solidFill>
                <a:latin typeface="Times New Roman" panose="02020603050405020304" pitchFamily="18" charset="0"/>
                <a:cs typeface="Times New Roman" panose="02020603050405020304" pitchFamily="18" charset="0"/>
              </a:rPr>
              <a:t>change has happened </a:t>
            </a:r>
            <a:r>
              <a:rPr lang="en-US" sz="2400" dirty="0">
                <a:solidFill>
                  <a:schemeClr val="bg1"/>
                </a:solidFill>
                <a:latin typeface="Times New Roman" panose="02020603050405020304" pitchFamily="18" charset="0"/>
                <a:cs typeface="Times New Roman" panose="02020603050405020304" pitchFamily="18" charset="0"/>
              </a:rPr>
              <a:t>in attitude toward clinical </a:t>
            </a:r>
            <a:r>
              <a:rPr lang="en-US" sz="2400" dirty="0" smtClean="0">
                <a:solidFill>
                  <a:schemeClr val="bg1"/>
                </a:solidFill>
                <a:latin typeface="Times New Roman" panose="02020603050405020304" pitchFamily="18" charset="0"/>
                <a:cs typeface="Times New Roman" panose="02020603050405020304" pitchFamily="18" charset="0"/>
              </a:rPr>
              <a:t>management of </a:t>
            </a:r>
            <a:r>
              <a:rPr lang="en-US" sz="2400" dirty="0">
                <a:solidFill>
                  <a:schemeClr val="bg1"/>
                </a:solidFill>
                <a:latin typeface="Times New Roman" panose="02020603050405020304" pitchFamily="18" charset="0"/>
                <a:cs typeface="Times New Roman" panose="02020603050405020304" pitchFamily="18" charset="0"/>
              </a:rPr>
              <a:t>DSD patients, with increased emphasis on a </a:t>
            </a:r>
            <a:r>
              <a:rPr lang="en-US" sz="2400" dirty="0" smtClean="0">
                <a:solidFill>
                  <a:schemeClr val="bg1"/>
                </a:solidFill>
                <a:latin typeface="Times New Roman" panose="02020603050405020304" pitchFamily="18" charset="0"/>
                <a:cs typeface="Times New Roman" panose="02020603050405020304" pitchFamily="18" charset="0"/>
              </a:rPr>
              <a:t>conservative approach</a:t>
            </a:r>
            <a:r>
              <a:rPr lang="en-US" sz="2400" dirty="0">
                <a:solidFill>
                  <a:schemeClr val="bg1"/>
                </a:solidFill>
                <a:latin typeface="Times New Roman" panose="02020603050405020304" pitchFamily="18" charset="0"/>
                <a:cs typeface="Times New Roman" panose="02020603050405020304" pitchFamily="18" charset="0"/>
              </a:rPr>
              <a:t>, and the delay of irreversible </a:t>
            </a:r>
            <a:r>
              <a:rPr lang="en-US" sz="2400" dirty="0" smtClean="0">
                <a:solidFill>
                  <a:schemeClr val="bg1"/>
                </a:solidFill>
                <a:latin typeface="Times New Roman" panose="02020603050405020304" pitchFamily="18" charset="0"/>
                <a:cs typeface="Times New Roman" panose="02020603050405020304" pitchFamily="18" charset="0"/>
              </a:rPr>
              <a:t>surgery until adulthood.</a:t>
            </a:r>
          </a:p>
          <a:p>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This approach has </a:t>
            </a:r>
            <a:r>
              <a:rPr lang="en-US" sz="2400" dirty="0">
                <a:solidFill>
                  <a:schemeClr val="bg1"/>
                </a:solidFill>
                <a:latin typeface="Times New Roman" panose="02020603050405020304" pitchFamily="18" charset="0"/>
                <a:cs typeface="Times New Roman" panose="02020603050405020304" pitchFamily="18" charset="0"/>
              </a:rPr>
              <a:t>created doubt concerning </a:t>
            </a:r>
            <a:r>
              <a:rPr lang="en-US" sz="2400" dirty="0" smtClean="0">
                <a:solidFill>
                  <a:schemeClr val="bg1"/>
                </a:solidFill>
                <a:latin typeface="Times New Roman" panose="02020603050405020304" pitchFamily="18" charset="0"/>
                <a:cs typeface="Times New Roman" panose="02020603050405020304" pitchFamily="18" charset="0"/>
              </a:rPr>
              <a:t>the optimal </a:t>
            </a:r>
            <a:r>
              <a:rPr lang="en-US" sz="2400" dirty="0">
                <a:solidFill>
                  <a:schemeClr val="bg1"/>
                </a:solidFill>
                <a:latin typeface="Times New Roman" panose="02020603050405020304" pitchFamily="18" charset="0"/>
                <a:cs typeface="Times New Roman" panose="02020603050405020304" pitchFamily="18" charset="0"/>
              </a:rPr>
              <a:t>approach with regard to gonads at risk for </a:t>
            </a:r>
            <a:r>
              <a:rPr lang="en-US" sz="2400" dirty="0" smtClean="0">
                <a:solidFill>
                  <a:schemeClr val="bg1"/>
                </a:solidFill>
                <a:latin typeface="Times New Roman" panose="02020603050405020304" pitchFamily="18" charset="0"/>
                <a:cs typeface="Times New Roman" panose="02020603050405020304" pitchFamily="18" charset="0"/>
              </a:rPr>
              <a:t>malignant transformation.</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10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pic>
        <p:nvPicPr>
          <p:cNvPr id="4" name="Content Placeholder 3"/>
          <p:cNvPicPr>
            <a:picLocks noChangeAspect="1" noChangeArrowheads="1"/>
          </p:cNvPicPr>
          <p:nvPr/>
        </p:nvPicPr>
        <p:blipFill>
          <a:blip r:embed="rId2" cstate="print"/>
          <a:srcRect/>
          <a:stretch>
            <a:fillRect/>
          </a:stretch>
        </p:blipFill>
        <p:spPr bwMode="auto">
          <a:xfrm>
            <a:off x="1330701" y="458941"/>
            <a:ext cx="9354844" cy="5971356"/>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39650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1807</Words>
  <Application>Microsoft Office PowerPoint</Application>
  <PresentationFormat>Widescreen</PresentationFormat>
  <Paragraphs>157</Paragraphs>
  <Slides>40</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Arial Black</vt:lpstr>
      <vt:lpstr>Calibri</vt:lpstr>
      <vt:lpstr>Calibri Light</vt:lpstr>
      <vt:lpstr>Frutiger-Bold</vt:lpstr>
      <vt:lpstr>Frutiger-BoldItalic</vt:lpstr>
      <vt:lpstr>GPKEG D+ Gulliver RM</vt:lpstr>
      <vt:lpstr>Sabon-Roman</vt:lpstr>
      <vt:lpstr>Times New Roman</vt:lpstr>
      <vt:lpstr>Wingdings</vt:lpstr>
      <vt:lpstr>Wingdings 2</vt:lpstr>
      <vt:lpstr>Office Theme</vt:lpstr>
      <vt:lpstr>1_Office Theme</vt:lpstr>
      <vt:lpstr>Ambiguous Genitalia in a Young Man a case report</vt:lpstr>
      <vt:lpstr>PowerPoint Presentation</vt:lpstr>
      <vt:lpstr>PowerPoint Presentation</vt:lpstr>
      <vt:lpstr>PowerPoint Presentation</vt:lpstr>
      <vt:lpstr>PowerPoint Presentation</vt:lpstr>
      <vt:lpstr>PowerPoint Presentation</vt:lpstr>
      <vt:lpstr>Approach to the Neonate With Atypical Genitalia</vt:lpstr>
      <vt:lpstr>PowerPoint Presentation</vt:lpstr>
      <vt:lpstr>PowerPoint Presentation</vt:lpstr>
      <vt:lpstr>Disorders of Sex Development(DSDs)</vt:lpstr>
      <vt:lpstr>PowerPoint Presentation</vt:lpstr>
      <vt:lpstr>PowerPoint Presentation</vt:lpstr>
      <vt:lpstr>DDx</vt:lpstr>
      <vt:lpstr>   Complete and partial 46,XY gonadal dysgenesis </vt:lpstr>
      <vt:lpstr>    Gonadal Dysgenesis Associated with Syndromic Phenotype </vt:lpstr>
      <vt:lpstr>PowerPoint Presentation</vt:lpstr>
      <vt:lpstr>PowerPoint Presentation</vt:lpstr>
      <vt:lpstr>Ovotesticular Disorders of Sex Development</vt:lpstr>
      <vt:lpstr>Clinical manifestation:</vt:lpstr>
      <vt:lpstr>PowerPoint Presentation</vt:lpstr>
      <vt:lpstr>    45,X/46,XY Mosaicism &amp; Variants(mixed gonadal dysgenesis)  </vt:lpstr>
      <vt:lpstr>…</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Classic approach to a male with 45X/46XY</vt:lpstr>
      <vt:lpstr>What to do for our patient?</vt:lpstr>
      <vt:lpstr>Thanks for your kind attention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59</cp:revision>
  <dcterms:created xsi:type="dcterms:W3CDTF">2017-03-04T17:00:37Z</dcterms:created>
  <dcterms:modified xsi:type="dcterms:W3CDTF">2017-03-05T22:48:33Z</dcterms:modified>
</cp:coreProperties>
</file>