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sldIdLst>
    <p:sldId id="256" r:id="rId2"/>
    <p:sldId id="308" r:id="rId3"/>
    <p:sldId id="346" r:id="rId4"/>
    <p:sldId id="349" r:id="rId5"/>
    <p:sldId id="350" r:id="rId6"/>
    <p:sldId id="351" r:id="rId7"/>
    <p:sldId id="301" r:id="rId8"/>
    <p:sldId id="309" r:id="rId9"/>
    <p:sldId id="328" r:id="rId10"/>
    <p:sldId id="345" r:id="rId11"/>
    <p:sldId id="329" r:id="rId12"/>
    <p:sldId id="300" r:id="rId13"/>
    <p:sldId id="279" r:id="rId14"/>
    <p:sldId id="339" r:id="rId15"/>
    <p:sldId id="340" r:id="rId16"/>
    <p:sldId id="313" r:id="rId17"/>
    <p:sldId id="315" r:id="rId18"/>
    <p:sldId id="316" r:id="rId19"/>
    <p:sldId id="317" r:id="rId20"/>
    <p:sldId id="318" r:id="rId21"/>
    <p:sldId id="319" r:id="rId22"/>
    <p:sldId id="320" r:id="rId23"/>
    <p:sldId id="321" r:id="rId24"/>
    <p:sldId id="322" r:id="rId25"/>
    <p:sldId id="323" r:id="rId26"/>
    <p:sldId id="341" r:id="rId27"/>
    <p:sldId id="353" r:id="rId28"/>
    <p:sldId id="356" r:id="rId29"/>
    <p:sldId id="324" r:id="rId30"/>
    <p:sldId id="263" r:id="rId31"/>
    <p:sldId id="264" r:id="rId32"/>
    <p:sldId id="265" r:id="rId33"/>
    <p:sldId id="338" r:id="rId34"/>
    <p:sldId id="266" r:id="rId35"/>
    <p:sldId id="325" r:id="rId36"/>
    <p:sldId id="354" r:id="rId37"/>
    <p:sldId id="355" r:id="rId38"/>
    <p:sldId id="272" r:id="rId39"/>
    <p:sldId id="273" r:id="rId40"/>
    <p:sldId id="274" r:id="rId41"/>
    <p:sldId id="270" r:id="rId42"/>
    <p:sldId id="268" r:id="rId43"/>
    <p:sldId id="271" r:id="rId44"/>
    <p:sldId id="269" r:id="rId45"/>
    <p:sldId id="286" r:id="rId46"/>
    <p:sldId id="275" r:id="rId47"/>
    <p:sldId id="276" r:id="rId48"/>
    <p:sldId id="330" r:id="rId49"/>
    <p:sldId id="331" r:id="rId50"/>
    <p:sldId id="332" r:id="rId51"/>
    <p:sldId id="342" r:id="rId52"/>
    <p:sldId id="337" r:id="rId53"/>
    <p:sldId id="343" r:id="rId54"/>
    <p:sldId id="357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783" autoAdjust="0"/>
  </p:normalViewPr>
  <p:slideViewPr>
    <p:cSldViewPr>
      <p:cViewPr varScale="1">
        <p:scale>
          <a:sx n="78" d="100"/>
          <a:sy n="78" d="100"/>
        </p:scale>
        <p:origin x="-114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2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937B20-3E89-45A5-9AB0-6143743B0B8B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3626C-01C2-4A28-A406-894906F301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3705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5C013191-C21D-4974-A2E4-BA55FA71D0E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73731" name="Rectangle 7"/>
          <p:cNvSpPr txBox="1">
            <a:spLocks noGrp="1" noChangeArrowheads="1"/>
          </p:cNvSpPr>
          <p:nvPr/>
        </p:nvSpPr>
        <p:spPr bwMode="auto">
          <a:xfrm>
            <a:off x="3887788" y="8685213"/>
            <a:ext cx="2970212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91104" tIns="45555" rIns="91104" bIns="45555" anchor="b"/>
          <a:lstStyle>
            <a:lvl1pPr defTabSz="909638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09638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09638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09638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09638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096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65CB9D76-7BB0-4582-A31C-FC9F42258584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737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2000" cy="3429000"/>
          </a:xfrm>
          <a:ln/>
        </p:spPr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1688" y="4256088"/>
            <a:ext cx="5141912" cy="41179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04" tIns="45555" rIns="91104" bIns="45555"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Minute 03, Second 00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669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06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757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441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374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658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30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8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436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56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607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00286-0940-4DA6-BB70-2C94DF785EA5}" type="datetimeFigureOut">
              <a:rPr lang="en-US" smtClean="0"/>
              <a:t>6/12/2014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92F0-047E-4CCC-A0E2-A2F6360C7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7938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8991600" cy="1470025"/>
          </a:xfrm>
        </p:spPr>
        <p:txBody>
          <a:bodyPr>
            <a:normAutofit/>
          </a:bodyPr>
          <a:lstStyle/>
          <a:p>
            <a:r>
              <a:rPr lang="en-US" b="1" dirty="0" smtClean="0"/>
              <a:t>Prognosis of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Differentiated Thyroid Cancer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F. </a:t>
            </a:r>
            <a:r>
              <a:rPr lang="en-US" dirty="0" err="1">
                <a:solidFill>
                  <a:schemeClr val="tx1"/>
                </a:solidFill>
              </a:rPr>
              <a:t>Hosseinpanah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Obesity Research Center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Research Institute for Endocrine sciences</a:t>
            </a:r>
          </a:p>
          <a:p>
            <a:pPr>
              <a:lnSpc>
                <a:spcPct val="80000"/>
              </a:lnSpc>
            </a:pPr>
            <a:r>
              <a:rPr lang="en-US" dirty="0" err="1">
                <a:solidFill>
                  <a:schemeClr val="tx1"/>
                </a:solidFill>
              </a:rPr>
              <a:t>Shahid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Beheshti</a:t>
            </a:r>
            <a:r>
              <a:rPr lang="en-US" dirty="0">
                <a:solidFill>
                  <a:schemeClr val="tx1"/>
                </a:solidFill>
              </a:rPr>
              <a:t> University</a:t>
            </a: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of Medical Sciences</a:t>
            </a:r>
          </a:p>
          <a:p>
            <a:pPr>
              <a:lnSpc>
                <a:spcPct val="80000"/>
              </a:lnSpc>
            </a:pPr>
            <a:r>
              <a:rPr lang="en-US" dirty="0" smtClean="0">
                <a:solidFill>
                  <a:schemeClr val="tx1"/>
                </a:solidFill>
              </a:rPr>
              <a:t>June 12, 2014</a:t>
            </a:r>
            <a:endParaRPr lang="en-US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</a:pPr>
            <a:r>
              <a:rPr lang="en-US" dirty="0">
                <a:solidFill>
                  <a:schemeClr val="tx1"/>
                </a:solidFill>
              </a:rPr>
              <a:t>Tehran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517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7897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dirty="0" smtClean="0"/>
              <a:t>Stages</a:t>
            </a:r>
            <a:endParaRPr lang="en-US" sz="4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95400"/>
            <a:ext cx="891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3795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28600"/>
            <a:ext cx="8763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Scoring method for Tumor-Node-Metastasis</a:t>
            </a:r>
            <a:br>
              <a:rPr lang="en-US" sz="3200" dirty="0" smtClean="0"/>
            </a:br>
            <a:r>
              <a:rPr lang="en-US" sz="3200" dirty="0" smtClean="0"/>
              <a:t>(TNM) </a:t>
            </a:r>
            <a:r>
              <a:rPr lang="en-US" sz="3200" dirty="0">
                <a:solidFill>
                  <a:srgbClr val="FFFF00"/>
                </a:solidFill>
              </a:rPr>
              <a:t>S</a:t>
            </a:r>
            <a:r>
              <a:rPr lang="en-US" sz="3200" dirty="0" smtClean="0">
                <a:solidFill>
                  <a:srgbClr val="FFFF00"/>
                </a:solidFill>
              </a:rPr>
              <a:t>eventh</a:t>
            </a:r>
            <a:r>
              <a:rPr lang="en-US" sz="3200" dirty="0" smtClean="0"/>
              <a:t> edition</a:t>
            </a:r>
            <a:endParaRPr lang="en-US" sz="3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6200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6400800"/>
            <a:ext cx="90678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American Joint Committee on Cancer. </a:t>
            </a:r>
            <a:r>
              <a:rPr lang="en-US" sz="1600" i="1" dirty="0"/>
              <a:t>AJCC </a:t>
            </a:r>
            <a:r>
              <a:rPr lang="en-US" sz="1600" i="1" dirty="0" err="1"/>
              <a:t>callcer</a:t>
            </a:r>
            <a:r>
              <a:rPr lang="en-US" sz="1600" i="1" dirty="0"/>
              <a:t> </a:t>
            </a:r>
            <a:r>
              <a:rPr lang="en-US" sz="1600" i="1" dirty="0" err="1"/>
              <a:t>stagillg</a:t>
            </a:r>
            <a:r>
              <a:rPr lang="en-US" sz="1600" i="1" dirty="0"/>
              <a:t> </a:t>
            </a:r>
            <a:r>
              <a:rPr lang="en-US" sz="1600" i="1" dirty="0" err="1"/>
              <a:t>mallllal</a:t>
            </a:r>
            <a:r>
              <a:rPr lang="en-US" sz="1600" i="1" dirty="0"/>
              <a:t>, </a:t>
            </a:r>
            <a:r>
              <a:rPr lang="en-US" sz="1600" dirty="0"/>
              <a:t>7</a:t>
            </a:r>
            <a:r>
              <a:rPr lang="en-US" sz="1600" baseline="30000" dirty="0"/>
              <a:t>th</a:t>
            </a:r>
            <a:r>
              <a:rPr lang="en-US" sz="1600" dirty="0"/>
              <a:t> ed. New </a:t>
            </a:r>
            <a:r>
              <a:rPr lang="en-US" sz="1600" dirty="0" smtClean="0"/>
              <a:t>York, </a:t>
            </a:r>
            <a:r>
              <a:rPr lang="en-US" sz="1600" dirty="0" err="1" smtClean="0"/>
              <a:t>NY:Springer</a:t>
            </a:r>
            <a:r>
              <a:rPr lang="en-US" sz="1600" dirty="0"/>
              <a:t>, 2010.</a:t>
            </a:r>
          </a:p>
        </p:txBody>
      </p:sp>
    </p:spTree>
    <p:extLst>
      <p:ext uri="{BB962C8B-B14F-4D97-AF65-F5344CB8AC3E}">
        <p14:creationId xmlns:p14="http://schemas.microsoft.com/office/powerpoint/2010/main" val="216968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76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Scoring method for Tumor-Node-Metastasis</a:t>
            </a:r>
            <a:br>
              <a:rPr lang="en-US" sz="2800" dirty="0"/>
            </a:br>
            <a:r>
              <a:rPr lang="en-US" sz="2800" dirty="0"/>
              <a:t>(TNM) </a:t>
            </a: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eventh</a:t>
            </a:r>
            <a:r>
              <a:rPr lang="en-US" sz="2800" dirty="0" smtClean="0"/>
              <a:t> </a:t>
            </a:r>
            <a:r>
              <a:rPr lang="en-US" sz="2800" dirty="0"/>
              <a:t>edition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" y="990600"/>
            <a:ext cx="9140952" cy="5498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624" y="6488668"/>
            <a:ext cx="9140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American Joint Committee on Cancer. </a:t>
            </a:r>
            <a:r>
              <a:rPr lang="en-US" sz="1600" i="1" dirty="0"/>
              <a:t>AJCC </a:t>
            </a:r>
            <a:r>
              <a:rPr lang="en-US" sz="1600" i="1" dirty="0" err="1"/>
              <a:t>callcer</a:t>
            </a:r>
            <a:r>
              <a:rPr lang="en-US" sz="1600" i="1" dirty="0"/>
              <a:t> </a:t>
            </a:r>
            <a:r>
              <a:rPr lang="en-US" sz="1600" i="1" dirty="0" err="1"/>
              <a:t>stagillg</a:t>
            </a:r>
            <a:r>
              <a:rPr lang="en-US" sz="1600" i="1" dirty="0"/>
              <a:t> </a:t>
            </a:r>
            <a:r>
              <a:rPr lang="en-US" sz="1600" i="1" dirty="0" err="1"/>
              <a:t>mallllal</a:t>
            </a:r>
            <a:r>
              <a:rPr lang="en-US" sz="1600" i="1" dirty="0"/>
              <a:t>, </a:t>
            </a:r>
            <a:r>
              <a:rPr lang="en-US" sz="1600" dirty="0" smtClean="0"/>
              <a:t>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ed</a:t>
            </a:r>
            <a:r>
              <a:rPr lang="en-US" sz="1600" dirty="0"/>
              <a:t>. New York, </a:t>
            </a:r>
            <a:r>
              <a:rPr lang="en-US" sz="1600" dirty="0" err="1" smtClean="0"/>
              <a:t>NY:Springer</a:t>
            </a:r>
            <a:r>
              <a:rPr lang="en-US" sz="1600" dirty="0"/>
              <a:t>, 2010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113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78486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0" y="5632858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Papillary cancer, cohort of 1851 patients. I, 1107</a:t>
            </a:r>
          </a:p>
          <a:p>
            <a:r>
              <a:rPr lang="pt-BR" sz="2400" dirty="0">
                <a:solidFill>
                  <a:srgbClr val="FFFF00"/>
                </a:solidFill>
              </a:rPr>
              <a:t>(60%); </a:t>
            </a:r>
            <a:r>
              <a:rPr lang="pt-BR" sz="2400" dirty="0"/>
              <a:t>II, 408 </a:t>
            </a:r>
            <a:r>
              <a:rPr lang="pt-BR" sz="2400" dirty="0">
                <a:solidFill>
                  <a:srgbClr val="FFFF00"/>
                </a:solidFill>
              </a:rPr>
              <a:t>(22%); </a:t>
            </a:r>
            <a:r>
              <a:rPr lang="pt-BR" sz="2400" dirty="0"/>
              <a:t>III, 312 (17%); IV, 24 (1</a:t>
            </a:r>
            <a:r>
              <a:rPr lang="pt-BR" sz="2400" dirty="0" smtClean="0"/>
              <a:t>%)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34947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04800"/>
            <a:ext cx="76200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838200" y="5562600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Follicular cancer, cohort of 153 patients. I, 42 (27%); II, 82</a:t>
            </a:r>
          </a:p>
          <a:p>
            <a:r>
              <a:rPr lang="pt-BR" sz="2400" dirty="0"/>
              <a:t>(54%); III, 6 (4%); </a:t>
            </a:r>
            <a:r>
              <a:rPr lang="pt-BR" sz="2400" dirty="0">
                <a:solidFill>
                  <a:srgbClr val="FFFF00"/>
                </a:solidFill>
              </a:rPr>
              <a:t>IV, 23 (15</a:t>
            </a:r>
            <a:r>
              <a:rPr lang="pt-BR" sz="2400" dirty="0" smtClean="0">
                <a:solidFill>
                  <a:srgbClr val="FFFF00"/>
                </a:solidFill>
              </a:rPr>
              <a:t>%)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27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1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smtClean="0"/>
              <a:t>MSB </a:t>
            </a:r>
          </a:p>
          <a:p>
            <a:r>
              <a:rPr lang="en-US" smtClean="0"/>
              <a:t>05/30/09</a:t>
            </a:r>
          </a:p>
        </p:txBody>
      </p:sp>
      <p:sp>
        <p:nvSpPr>
          <p:cNvPr id="9219" name="Line 2"/>
          <p:cNvSpPr>
            <a:spLocks noChangeShapeType="1"/>
          </p:cNvSpPr>
          <p:nvPr/>
        </p:nvSpPr>
        <p:spPr bwMode="auto">
          <a:xfrm>
            <a:off x="1143000" y="1538288"/>
            <a:ext cx="678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1588" y="1384300"/>
            <a:ext cx="8161338" cy="5473700"/>
            <a:chOff x="95" y="281"/>
            <a:chExt cx="5110" cy="3655"/>
          </a:xfrm>
        </p:grpSpPr>
        <p:sp>
          <p:nvSpPr>
            <p:cNvPr id="9261" name="Rectangle 4"/>
            <p:cNvSpPr>
              <a:spLocks noChangeArrowheads="1"/>
            </p:cNvSpPr>
            <p:nvPr/>
          </p:nvSpPr>
          <p:spPr bwMode="auto">
            <a:xfrm>
              <a:off x="864" y="384"/>
              <a:ext cx="4224" cy="2880"/>
            </a:xfrm>
            <a:prstGeom prst="rect">
              <a:avLst/>
            </a:prstGeom>
            <a:noFill/>
            <a:ln w="28575" algn="ctr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3200">
                <a:solidFill>
                  <a:srgbClr val="100B77"/>
                </a:solidFill>
              </a:endParaRPr>
            </a:p>
          </p:txBody>
        </p:sp>
        <p:sp>
          <p:nvSpPr>
            <p:cNvPr id="9262" name="Line 5"/>
            <p:cNvSpPr>
              <a:spLocks noChangeShapeType="1"/>
            </p:cNvSpPr>
            <p:nvPr/>
          </p:nvSpPr>
          <p:spPr bwMode="auto">
            <a:xfrm>
              <a:off x="864" y="384"/>
              <a:ext cx="0" cy="288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Line 6"/>
            <p:cNvSpPr>
              <a:spLocks noChangeShapeType="1"/>
            </p:cNvSpPr>
            <p:nvPr/>
          </p:nvSpPr>
          <p:spPr bwMode="auto">
            <a:xfrm>
              <a:off x="864" y="3264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Line 7"/>
            <p:cNvSpPr>
              <a:spLocks noChangeShapeType="1"/>
            </p:cNvSpPr>
            <p:nvPr/>
          </p:nvSpPr>
          <p:spPr bwMode="auto">
            <a:xfrm flipH="1">
              <a:off x="864" y="32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Line 8"/>
            <p:cNvSpPr>
              <a:spLocks noChangeShapeType="1"/>
            </p:cNvSpPr>
            <p:nvPr/>
          </p:nvSpPr>
          <p:spPr bwMode="auto">
            <a:xfrm>
              <a:off x="864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6" name="Line 9"/>
            <p:cNvSpPr>
              <a:spLocks noChangeShapeType="1"/>
            </p:cNvSpPr>
            <p:nvPr/>
          </p:nvSpPr>
          <p:spPr bwMode="auto">
            <a:xfrm>
              <a:off x="1152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7" name="Line 10"/>
            <p:cNvSpPr>
              <a:spLocks noChangeShapeType="1"/>
            </p:cNvSpPr>
            <p:nvPr/>
          </p:nvSpPr>
          <p:spPr bwMode="auto">
            <a:xfrm>
              <a:off x="1440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Line 11"/>
            <p:cNvSpPr>
              <a:spLocks noChangeShapeType="1"/>
            </p:cNvSpPr>
            <p:nvPr/>
          </p:nvSpPr>
          <p:spPr bwMode="auto">
            <a:xfrm>
              <a:off x="1728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Line 12"/>
            <p:cNvSpPr>
              <a:spLocks noChangeShapeType="1"/>
            </p:cNvSpPr>
            <p:nvPr/>
          </p:nvSpPr>
          <p:spPr bwMode="auto">
            <a:xfrm>
              <a:off x="2064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Line 13"/>
            <p:cNvSpPr>
              <a:spLocks noChangeShapeType="1"/>
            </p:cNvSpPr>
            <p:nvPr/>
          </p:nvSpPr>
          <p:spPr bwMode="auto">
            <a:xfrm>
              <a:off x="3552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1" name="Line 14"/>
            <p:cNvSpPr>
              <a:spLocks noChangeShapeType="1"/>
            </p:cNvSpPr>
            <p:nvPr/>
          </p:nvSpPr>
          <p:spPr bwMode="auto">
            <a:xfrm>
              <a:off x="3264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15"/>
            <p:cNvSpPr>
              <a:spLocks noChangeShapeType="1"/>
            </p:cNvSpPr>
            <p:nvPr/>
          </p:nvSpPr>
          <p:spPr bwMode="auto">
            <a:xfrm>
              <a:off x="2976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Line 16"/>
            <p:cNvSpPr>
              <a:spLocks noChangeShapeType="1"/>
            </p:cNvSpPr>
            <p:nvPr/>
          </p:nvSpPr>
          <p:spPr bwMode="auto">
            <a:xfrm>
              <a:off x="2640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Line 17"/>
            <p:cNvSpPr>
              <a:spLocks noChangeShapeType="1"/>
            </p:cNvSpPr>
            <p:nvPr/>
          </p:nvSpPr>
          <p:spPr bwMode="auto">
            <a:xfrm>
              <a:off x="2352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Line 18"/>
            <p:cNvSpPr>
              <a:spLocks noChangeShapeType="1"/>
            </p:cNvSpPr>
            <p:nvPr/>
          </p:nvSpPr>
          <p:spPr bwMode="auto">
            <a:xfrm>
              <a:off x="4464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6" name="Line 19"/>
            <p:cNvSpPr>
              <a:spLocks noChangeShapeType="1"/>
            </p:cNvSpPr>
            <p:nvPr/>
          </p:nvSpPr>
          <p:spPr bwMode="auto">
            <a:xfrm>
              <a:off x="4176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20"/>
            <p:cNvSpPr>
              <a:spLocks noChangeShapeType="1"/>
            </p:cNvSpPr>
            <p:nvPr/>
          </p:nvSpPr>
          <p:spPr bwMode="auto">
            <a:xfrm>
              <a:off x="3840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8" name="Line 21"/>
            <p:cNvSpPr>
              <a:spLocks noChangeShapeType="1"/>
            </p:cNvSpPr>
            <p:nvPr/>
          </p:nvSpPr>
          <p:spPr bwMode="auto">
            <a:xfrm>
              <a:off x="5040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9" name="Line 22"/>
            <p:cNvSpPr>
              <a:spLocks noChangeShapeType="1"/>
            </p:cNvSpPr>
            <p:nvPr/>
          </p:nvSpPr>
          <p:spPr bwMode="auto">
            <a:xfrm>
              <a:off x="4752" y="3264"/>
              <a:ext cx="0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0" name="Line 23"/>
            <p:cNvSpPr>
              <a:spLocks noChangeShapeType="1"/>
            </p:cNvSpPr>
            <p:nvPr/>
          </p:nvSpPr>
          <p:spPr bwMode="auto">
            <a:xfrm>
              <a:off x="4224" y="576"/>
              <a:ext cx="0" cy="48"/>
            </a:xfrm>
            <a:prstGeom prst="line">
              <a:avLst/>
            </a:prstGeom>
            <a:noFill/>
            <a:ln w="9525">
              <a:solidFill>
                <a:srgbClr val="FF00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1" name="Line 24"/>
            <p:cNvSpPr>
              <a:spLocks noChangeShapeType="1"/>
            </p:cNvSpPr>
            <p:nvPr/>
          </p:nvSpPr>
          <p:spPr bwMode="auto">
            <a:xfrm>
              <a:off x="768" y="321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2" name="Line 25"/>
            <p:cNvSpPr>
              <a:spLocks noChangeShapeType="1"/>
            </p:cNvSpPr>
            <p:nvPr/>
          </p:nvSpPr>
          <p:spPr bwMode="auto">
            <a:xfrm>
              <a:off x="768" y="268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3" name="Line 26"/>
            <p:cNvSpPr>
              <a:spLocks noChangeShapeType="1"/>
            </p:cNvSpPr>
            <p:nvPr/>
          </p:nvSpPr>
          <p:spPr bwMode="auto">
            <a:xfrm>
              <a:off x="768" y="297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Line 27"/>
            <p:cNvSpPr>
              <a:spLocks noChangeShapeType="1"/>
            </p:cNvSpPr>
            <p:nvPr/>
          </p:nvSpPr>
          <p:spPr bwMode="auto">
            <a:xfrm>
              <a:off x="768" y="129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Line 28"/>
            <p:cNvSpPr>
              <a:spLocks noChangeShapeType="1"/>
            </p:cNvSpPr>
            <p:nvPr/>
          </p:nvSpPr>
          <p:spPr bwMode="auto">
            <a:xfrm>
              <a:off x="768" y="1008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Line 29"/>
            <p:cNvSpPr>
              <a:spLocks noChangeShapeType="1"/>
            </p:cNvSpPr>
            <p:nvPr/>
          </p:nvSpPr>
          <p:spPr bwMode="auto">
            <a:xfrm>
              <a:off x="768" y="43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7" name="Line 30"/>
            <p:cNvSpPr>
              <a:spLocks noChangeShapeType="1"/>
            </p:cNvSpPr>
            <p:nvPr/>
          </p:nvSpPr>
          <p:spPr bwMode="auto">
            <a:xfrm>
              <a:off x="768" y="72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8" name="Line 31"/>
            <p:cNvSpPr>
              <a:spLocks noChangeShapeType="1"/>
            </p:cNvSpPr>
            <p:nvPr/>
          </p:nvSpPr>
          <p:spPr bwMode="auto">
            <a:xfrm>
              <a:off x="768" y="2400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Line 32"/>
            <p:cNvSpPr>
              <a:spLocks noChangeShapeType="1"/>
            </p:cNvSpPr>
            <p:nvPr/>
          </p:nvSpPr>
          <p:spPr bwMode="auto">
            <a:xfrm>
              <a:off x="768" y="2112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Line 33"/>
            <p:cNvSpPr>
              <a:spLocks noChangeShapeType="1"/>
            </p:cNvSpPr>
            <p:nvPr/>
          </p:nvSpPr>
          <p:spPr bwMode="auto">
            <a:xfrm>
              <a:off x="768" y="1536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Line 34"/>
            <p:cNvSpPr>
              <a:spLocks noChangeShapeType="1"/>
            </p:cNvSpPr>
            <p:nvPr/>
          </p:nvSpPr>
          <p:spPr bwMode="auto">
            <a:xfrm>
              <a:off x="768" y="1824"/>
              <a:ext cx="9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2" name="Line 35"/>
            <p:cNvSpPr>
              <a:spLocks noChangeShapeType="1"/>
            </p:cNvSpPr>
            <p:nvPr/>
          </p:nvSpPr>
          <p:spPr bwMode="auto">
            <a:xfrm>
              <a:off x="5088" y="384"/>
              <a:ext cx="0" cy="288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3" name="Text Box 36"/>
            <p:cNvSpPr txBox="1">
              <a:spLocks noChangeArrowheads="1"/>
            </p:cNvSpPr>
            <p:nvPr/>
          </p:nvSpPr>
          <p:spPr bwMode="auto">
            <a:xfrm>
              <a:off x="763" y="3344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0</a:t>
              </a:r>
            </a:p>
          </p:txBody>
        </p:sp>
        <p:sp>
          <p:nvSpPr>
            <p:cNvPr id="9294" name="Text Box 37"/>
            <p:cNvSpPr txBox="1">
              <a:spLocks noChangeArrowheads="1"/>
            </p:cNvSpPr>
            <p:nvPr/>
          </p:nvSpPr>
          <p:spPr bwMode="auto">
            <a:xfrm>
              <a:off x="3688" y="3344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10</a:t>
              </a:r>
            </a:p>
          </p:txBody>
        </p:sp>
        <p:sp>
          <p:nvSpPr>
            <p:cNvPr id="9295" name="Text Box 38"/>
            <p:cNvSpPr txBox="1">
              <a:spLocks noChangeArrowheads="1"/>
            </p:cNvSpPr>
            <p:nvPr/>
          </p:nvSpPr>
          <p:spPr bwMode="auto">
            <a:xfrm>
              <a:off x="3163" y="3344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8</a:t>
              </a:r>
            </a:p>
          </p:txBody>
        </p:sp>
        <p:sp>
          <p:nvSpPr>
            <p:cNvPr id="9296" name="Text Box 39"/>
            <p:cNvSpPr txBox="1">
              <a:spLocks noChangeArrowheads="1"/>
            </p:cNvSpPr>
            <p:nvPr/>
          </p:nvSpPr>
          <p:spPr bwMode="auto">
            <a:xfrm>
              <a:off x="1963" y="3344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4</a:t>
              </a:r>
            </a:p>
          </p:txBody>
        </p:sp>
        <p:sp>
          <p:nvSpPr>
            <p:cNvPr id="9297" name="Text Box 40"/>
            <p:cNvSpPr txBox="1">
              <a:spLocks noChangeArrowheads="1"/>
            </p:cNvSpPr>
            <p:nvPr/>
          </p:nvSpPr>
          <p:spPr bwMode="auto">
            <a:xfrm>
              <a:off x="2544" y="3360"/>
              <a:ext cx="19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6</a:t>
              </a:r>
            </a:p>
          </p:txBody>
        </p:sp>
        <p:sp>
          <p:nvSpPr>
            <p:cNvPr id="9298" name="Text Box 41"/>
            <p:cNvSpPr txBox="1">
              <a:spLocks noChangeArrowheads="1"/>
            </p:cNvSpPr>
            <p:nvPr/>
          </p:nvSpPr>
          <p:spPr bwMode="auto">
            <a:xfrm>
              <a:off x="1324" y="3344"/>
              <a:ext cx="21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2</a:t>
              </a:r>
            </a:p>
          </p:txBody>
        </p:sp>
        <p:sp>
          <p:nvSpPr>
            <p:cNvPr id="9299" name="Text Box 42"/>
            <p:cNvSpPr txBox="1">
              <a:spLocks noChangeArrowheads="1"/>
            </p:cNvSpPr>
            <p:nvPr/>
          </p:nvSpPr>
          <p:spPr bwMode="auto">
            <a:xfrm>
              <a:off x="4299" y="3344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12</a:t>
              </a:r>
            </a:p>
          </p:txBody>
        </p:sp>
        <p:sp>
          <p:nvSpPr>
            <p:cNvPr id="9300" name="Text Box 43"/>
            <p:cNvSpPr txBox="1">
              <a:spLocks noChangeArrowheads="1"/>
            </p:cNvSpPr>
            <p:nvPr/>
          </p:nvSpPr>
          <p:spPr bwMode="auto">
            <a:xfrm>
              <a:off x="4885" y="3344"/>
              <a:ext cx="32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14</a:t>
              </a:r>
            </a:p>
          </p:txBody>
        </p:sp>
        <p:sp>
          <p:nvSpPr>
            <p:cNvPr id="9301" name="Text Box 44"/>
            <p:cNvSpPr txBox="1">
              <a:spLocks noChangeArrowheads="1"/>
            </p:cNvSpPr>
            <p:nvPr/>
          </p:nvSpPr>
          <p:spPr bwMode="auto">
            <a:xfrm>
              <a:off x="412" y="3065"/>
              <a:ext cx="34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0%</a:t>
              </a:r>
            </a:p>
          </p:txBody>
        </p:sp>
        <p:sp>
          <p:nvSpPr>
            <p:cNvPr id="9302" name="Text Box 45"/>
            <p:cNvSpPr txBox="1">
              <a:spLocks noChangeArrowheads="1"/>
            </p:cNvSpPr>
            <p:nvPr/>
          </p:nvSpPr>
          <p:spPr bwMode="auto">
            <a:xfrm>
              <a:off x="359" y="2537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20%</a:t>
              </a:r>
            </a:p>
          </p:txBody>
        </p:sp>
        <p:sp>
          <p:nvSpPr>
            <p:cNvPr id="9303" name="Text Box 46"/>
            <p:cNvSpPr txBox="1">
              <a:spLocks noChangeArrowheads="1"/>
            </p:cNvSpPr>
            <p:nvPr/>
          </p:nvSpPr>
          <p:spPr bwMode="auto">
            <a:xfrm>
              <a:off x="359" y="1961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40%</a:t>
              </a:r>
            </a:p>
          </p:txBody>
        </p:sp>
        <p:sp>
          <p:nvSpPr>
            <p:cNvPr id="9304" name="Text Box 47"/>
            <p:cNvSpPr txBox="1">
              <a:spLocks noChangeArrowheads="1"/>
            </p:cNvSpPr>
            <p:nvPr/>
          </p:nvSpPr>
          <p:spPr bwMode="auto">
            <a:xfrm>
              <a:off x="359" y="1376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60%</a:t>
              </a:r>
            </a:p>
          </p:txBody>
        </p:sp>
        <p:sp>
          <p:nvSpPr>
            <p:cNvPr id="9305" name="Text Box 48"/>
            <p:cNvSpPr txBox="1">
              <a:spLocks noChangeArrowheads="1"/>
            </p:cNvSpPr>
            <p:nvPr/>
          </p:nvSpPr>
          <p:spPr bwMode="auto">
            <a:xfrm>
              <a:off x="349" y="896"/>
              <a:ext cx="445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80%</a:t>
              </a:r>
            </a:p>
          </p:txBody>
        </p:sp>
        <p:sp>
          <p:nvSpPr>
            <p:cNvPr id="9306" name="Text Box 49"/>
            <p:cNvSpPr txBox="1">
              <a:spLocks noChangeArrowheads="1"/>
            </p:cNvSpPr>
            <p:nvPr/>
          </p:nvSpPr>
          <p:spPr bwMode="auto">
            <a:xfrm>
              <a:off x="257" y="281"/>
              <a:ext cx="547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000" b="1">
                  <a:solidFill>
                    <a:srgbClr val="FFFFFF"/>
                  </a:solidFill>
                  <a:latin typeface="Lucida Sans" pitchFamily="34" charset="0"/>
                </a:rPr>
                <a:t>100%</a:t>
              </a:r>
            </a:p>
          </p:txBody>
        </p:sp>
        <p:sp>
          <p:nvSpPr>
            <p:cNvPr id="207922" name="Text Box 50"/>
            <p:cNvSpPr txBox="1">
              <a:spLocks noChangeArrowheads="1"/>
            </p:cNvSpPr>
            <p:nvPr/>
          </p:nvSpPr>
          <p:spPr bwMode="auto">
            <a:xfrm>
              <a:off x="2991" y="3648"/>
              <a:ext cx="108" cy="28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endParaRPr lang="en-US" sz="2400">
                <a:solidFill>
                  <a:srgbClr val="100B77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" pitchFamily="34" charset="0"/>
              </a:endParaRPr>
            </a:p>
          </p:txBody>
        </p:sp>
        <p:sp>
          <p:nvSpPr>
            <p:cNvPr id="9308" name="Text Box 51"/>
            <p:cNvSpPr txBox="1">
              <a:spLocks noChangeArrowheads="1"/>
            </p:cNvSpPr>
            <p:nvPr/>
          </p:nvSpPr>
          <p:spPr bwMode="auto">
            <a:xfrm rot="-5400000">
              <a:off x="-206" y="1855"/>
              <a:ext cx="891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Lucida Sans" pitchFamily="34" charset="0"/>
                </a:rPr>
                <a:t>Survival</a:t>
              </a:r>
            </a:p>
          </p:txBody>
        </p:sp>
      </p:grpSp>
      <p:grpSp>
        <p:nvGrpSpPr>
          <p:cNvPr id="3" name="Group 52"/>
          <p:cNvGrpSpPr>
            <a:grpSpLocks/>
          </p:cNvGrpSpPr>
          <p:nvPr/>
        </p:nvGrpSpPr>
        <p:grpSpPr bwMode="auto">
          <a:xfrm>
            <a:off x="973138" y="1181100"/>
            <a:ext cx="6723062" cy="449263"/>
            <a:chOff x="709" y="144"/>
            <a:chExt cx="4308" cy="288"/>
          </a:xfrm>
        </p:grpSpPr>
        <p:sp>
          <p:nvSpPr>
            <p:cNvPr id="9259" name="Freeform 53"/>
            <p:cNvSpPr>
              <a:spLocks/>
            </p:cNvSpPr>
            <p:nvPr/>
          </p:nvSpPr>
          <p:spPr bwMode="auto">
            <a:xfrm>
              <a:off x="709" y="404"/>
              <a:ext cx="4308" cy="28"/>
            </a:xfrm>
            <a:custGeom>
              <a:avLst/>
              <a:gdLst>
                <a:gd name="T0" fmla="*/ 172 w 4308"/>
                <a:gd name="T1" fmla="*/ 0 h 28"/>
                <a:gd name="T2" fmla="*/ 4308 w 4308"/>
                <a:gd name="T3" fmla="*/ 28 h 28"/>
                <a:gd name="T4" fmla="*/ 0 60000 65536"/>
                <a:gd name="T5" fmla="*/ 0 60000 65536"/>
                <a:gd name="T6" fmla="*/ 0 w 4308"/>
                <a:gd name="T7" fmla="*/ 0 h 28"/>
                <a:gd name="T8" fmla="*/ 4308 w 4308"/>
                <a:gd name="T9" fmla="*/ 28 h 2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08" h="28">
                  <a:moveTo>
                    <a:pt x="172" y="0"/>
                  </a:moveTo>
                  <a:cubicBezTo>
                    <a:pt x="3246" y="14"/>
                    <a:pt x="0" y="28"/>
                    <a:pt x="4308" y="28"/>
                  </a:cubicBezTo>
                </a:path>
              </a:pathLst>
            </a:custGeom>
            <a:noFill/>
            <a:ln w="76200">
              <a:solidFill>
                <a:srgbClr val="00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26" name="Text Box 54"/>
            <p:cNvSpPr txBox="1">
              <a:spLocks noChangeArrowheads="1"/>
            </p:cNvSpPr>
            <p:nvPr/>
          </p:nvSpPr>
          <p:spPr bwMode="auto">
            <a:xfrm>
              <a:off x="4128" y="144"/>
              <a:ext cx="642" cy="25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</a:rPr>
                <a:t>Stage I</a:t>
              </a:r>
            </a:p>
          </p:txBody>
        </p:sp>
      </p:grpSp>
      <p:grpSp>
        <p:nvGrpSpPr>
          <p:cNvPr id="4" name="Group 55"/>
          <p:cNvGrpSpPr>
            <a:grpSpLocks/>
          </p:cNvGrpSpPr>
          <p:nvPr/>
        </p:nvGrpSpPr>
        <p:grpSpPr bwMode="auto">
          <a:xfrm>
            <a:off x="1285875" y="1638300"/>
            <a:ext cx="6451600" cy="758825"/>
            <a:chOff x="906" y="432"/>
            <a:chExt cx="4134" cy="486"/>
          </a:xfrm>
        </p:grpSpPr>
        <p:grpSp>
          <p:nvGrpSpPr>
            <p:cNvPr id="5" name="Group 56"/>
            <p:cNvGrpSpPr>
              <a:grpSpLocks/>
            </p:cNvGrpSpPr>
            <p:nvPr/>
          </p:nvGrpSpPr>
          <p:grpSpPr bwMode="auto">
            <a:xfrm>
              <a:off x="906" y="432"/>
              <a:ext cx="4134" cy="174"/>
              <a:chOff x="906" y="450"/>
              <a:chExt cx="4134" cy="174"/>
            </a:xfrm>
          </p:grpSpPr>
          <p:grpSp>
            <p:nvGrpSpPr>
              <p:cNvPr id="6" name="Group 57"/>
              <p:cNvGrpSpPr>
                <a:grpSpLocks/>
              </p:cNvGrpSpPr>
              <p:nvPr/>
            </p:nvGrpSpPr>
            <p:grpSpPr bwMode="auto">
              <a:xfrm>
                <a:off x="906" y="450"/>
                <a:ext cx="4134" cy="174"/>
                <a:chOff x="906" y="450"/>
                <a:chExt cx="4134" cy="174"/>
              </a:xfrm>
            </p:grpSpPr>
            <p:sp>
              <p:nvSpPr>
                <p:cNvPr id="9255" name="Freeform 58"/>
                <p:cNvSpPr>
                  <a:spLocks/>
                </p:cNvSpPr>
                <p:nvPr/>
              </p:nvSpPr>
              <p:spPr bwMode="auto">
                <a:xfrm>
                  <a:off x="906" y="450"/>
                  <a:ext cx="1236" cy="58"/>
                </a:xfrm>
                <a:custGeom>
                  <a:avLst/>
                  <a:gdLst>
                    <a:gd name="T0" fmla="*/ 0 w 1236"/>
                    <a:gd name="T1" fmla="*/ 0 h 58"/>
                    <a:gd name="T2" fmla="*/ 906 w 1236"/>
                    <a:gd name="T3" fmla="*/ 18 h 58"/>
                    <a:gd name="T4" fmla="*/ 912 w 1236"/>
                    <a:gd name="T5" fmla="*/ 42 h 58"/>
                    <a:gd name="T6" fmla="*/ 1236 w 1236"/>
                    <a:gd name="T7" fmla="*/ 54 h 58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1236"/>
                    <a:gd name="T13" fmla="*/ 0 h 58"/>
                    <a:gd name="T14" fmla="*/ 1236 w 1236"/>
                    <a:gd name="T15" fmla="*/ 58 h 58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1236" h="58">
                      <a:moveTo>
                        <a:pt x="0" y="0"/>
                      </a:moveTo>
                      <a:cubicBezTo>
                        <a:pt x="301" y="25"/>
                        <a:pt x="604" y="4"/>
                        <a:pt x="906" y="18"/>
                      </a:cubicBezTo>
                      <a:cubicBezTo>
                        <a:pt x="908" y="26"/>
                        <a:pt x="904" y="40"/>
                        <a:pt x="912" y="42"/>
                      </a:cubicBezTo>
                      <a:cubicBezTo>
                        <a:pt x="983" y="58"/>
                        <a:pt x="1174" y="54"/>
                        <a:pt x="1236" y="54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6" name="Freeform 59"/>
                <p:cNvSpPr>
                  <a:spLocks/>
                </p:cNvSpPr>
                <p:nvPr/>
              </p:nvSpPr>
              <p:spPr bwMode="auto">
                <a:xfrm>
                  <a:off x="2012" y="481"/>
                  <a:ext cx="1102" cy="139"/>
                </a:xfrm>
                <a:custGeom>
                  <a:avLst/>
                  <a:gdLst>
                    <a:gd name="T0" fmla="*/ 112 w 1102"/>
                    <a:gd name="T1" fmla="*/ 35 h 139"/>
                    <a:gd name="T2" fmla="*/ 520 w 1102"/>
                    <a:gd name="T3" fmla="*/ 47 h 139"/>
                    <a:gd name="T4" fmla="*/ 526 w 1102"/>
                    <a:gd name="T5" fmla="*/ 77 h 139"/>
                    <a:gd name="T6" fmla="*/ 946 w 1102"/>
                    <a:gd name="T7" fmla="*/ 83 h 139"/>
                    <a:gd name="T8" fmla="*/ 1102 w 1102"/>
                    <a:gd name="T9" fmla="*/ 101 h 13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102"/>
                    <a:gd name="T16" fmla="*/ 0 h 139"/>
                    <a:gd name="T17" fmla="*/ 1102 w 1102"/>
                    <a:gd name="T18" fmla="*/ 139 h 13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102" h="139">
                      <a:moveTo>
                        <a:pt x="112" y="35"/>
                      </a:moveTo>
                      <a:cubicBezTo>
                        <a:pt x="259" y="84"/>
                        <a:pt x="0" y="0"/>
                        <a:pt x="520" y="47"/>
                      </a:cubicBezTo>
                      <a:cubicBezTo>
                        <a:pt x="530" y="48"/>
                        <a:pt x="516" y="76"/>
                        <a:pt x="526" y="77"/>
                      </a:cubicBezTo>
                      <a:cubicBezTo>
                        <a:pt x="666" y="89"/>
                        <a:pt x="806" y="81"/>
                        <a:pt x="946" y="83"/>
                      </a:cubicBezTo>
                      <a:cubicBezTo>
                        <a:pt x="965" y="139"/>
                        <a:pt x="1053" y="101"/>
                        <a:pt x="1102" y="101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7" name="Freeform 60"/>
                <p:cNvSpPr>
                  <a:spLocks/>
                </p:cNvSpPr>
                <p:nvPr/>
              </p:nvSpPr>
              <p:spPr bwMode="auto">
                <a:xfrm>
                  <a:off x="3108" y="582"/>
                  <a:ext cx="1116" cy="1"/>
                </a:xfrm>
                <a:custGeom>
                  <a:avLst/>
                  <a:gdLst>
                    <a:gd name="T0" fmla="*/ 0 w 1116"/>
                    <a:gd name="T1" fmla="*/ 0 h 1"/>
                    <a:gd name="T2" fmla="*/ 1116 w 1116"/>
                    <a:gd name="T3" fmla="*/ 0 h 1"/>
                    <a:gd name="T4" fmla="*/ 0 60000 65536"/>
                    <a:gd name="T5" fmla="*/ 0 60000 65536"/>
                    <a:gd name="T6" fmla="*/ 0 w 1116"/>
                    <a:gd name="T7" fmla="*/ 0 h 1"/>
                    <a:gd name="T8" fmla="*/ 1116 w 1116"/>
                    <a:gd name="T9" fmla="*/ 1 h 1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T6" t="T7" r="T8" b="T9"/>
                  <a:pathLst>
                    <a:path w="1116" h="1">
                      <a:moveTo>
                        <a:pt x="0" y="0"/>
                      </a:moveTo>
                      <a:cubicBezTo>
                        <a:pt x="372" y="0"/>
                        <a:pt x="744" y="0"/>
                        <a:pt x="1116" y="0"/>
                      </a:cubicBezTo>
                    </a:path>
                  </a:pathLst>
                </a:cu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58" name="Line 61"/>
                <p:cNvSpPr>
                  <a:spLocks noChangeShapeType="1"/>
                </p:cNvSpPr>
                <p:nvPr/>
              </p:nvSpPr>
              <p:spPr bwMode="auto">
                <a:xfrm>
                  <a:off x="4224" y="624"/>
                  <a:ext cx="816" cy="0"/>
                </a:xfrm>
                <a:prstGeom prst="line">
                  <a:avLst/>
                </a:prstGeom>
                <a:noFill/>
                <a:ln w="76200">
                  <a:solidFill>
                    <a:srgbClr val="0066FF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54" name="Line 62"/>
              <p:cNvSpPr>
                <a:spLocks noChangeShapeType="1"/>
              </p:cNvSpPr>
              <p:nvPr/>
            </p:nvSpPr>
            <p:spPr bwMode="auto">
              <a:xfrm>
                <a:off x="4224" y="576"/>
                <a:ext cx="0" cy="48"/>
              </a:xfrm>
              <a:prstGeom prst="line">
                <a:avLst/>
              </a:prstGeom>
              <a:noFill/>
              <a:ln w="76200">
                <a:solidFill>
                  <a:srgbClr val="00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935" name="Text Box 63"/>
            <p:cNvSpPr txBox="1">
              <a:spLocks noChangeArrowheads="1"/>
            </p:cNvSpPr>
            <p:nvPr/>
          </p:nvSpPr>
          <p:spPr bwMode="auto">
            <a:xfrm>
              <a:off x="4128" y="662"/>
              <a:ext cx="696" cy="25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</a:rPr>
                <a:t>Stage II</a:t>
              </a:r>
            </a:p>
          </p:txBody>
        </p:sp>
      </p:grpSp>
      <p:grpSp>
        <p:nvGrpSpPr>
          <p:cNvPr id="7" name="Group 64"/>
          <p:cNvGrpSpPr>
            <a:grpSpLocks/>
          </p:cNvGrpSpPr>
          <p:nvPr/>
        </p:nvGrpSpPr>
        <p:grpSpPr bwMode="auto">
          <a:xfrm>
            <a:off x="1290638" y="1638300"/>
            <a:ext cx="6372225" cy="1931988"/>
            <a:chOff x="909" y="432"/>
            <a:chExt cx="4115" cy="1197"/>
          </a:xfrm>
        </p:grpSpPr>
        <p:sp>
          <p:nvSpPr>
            <p:cNvPr id="9249" name="Freeform 65"/>
            <p:cNvSpPr>
              <a:spLocks/>
            </p:cNvSpPr>
            <p:nvPr/>
          </p:nvSpPr>
          <p:spPr bwMode="auto">
            <a:xfrm>
              <a:off x="909" y="432"/>
              <a:ext cx="4115" cy="940"/>
            </a:xfrm>
            <a:custGeom>
              <a:avLst/>
              <a:gdLst>
                <a:gd name="T0" fmla="*/ 0 w 4115"/>
                <a:gd name="T1" fmla="*/ 0 h 940"/>
                <a:gd name="T2" fmla="*/ 257 w 4115"/>
                <a:gd name="T3" fmla="*/ 28 h 940"/>
                <a:gd name="T4" fmla="*/ 410 w 4115"/>
                <a:gd name="T5" fmla="*/ 56 h 940"/>
                <a:gd name="T6" fmla="*/ 423 w 4115"/>
                <a:gd name="T7" fmla="*/ 77 h 940"/>
                <a:gd name="T8" fmla="*/ 486 w 4115"/>
                <a:gd name="T9" fmla="*/ 83 h 940"/>
                <a:gd name="T10" fmla="*/ 680 w 4115"/>
                <a:gd name="T11" fmla="*/ 118 h 940"/>
                <a:gd name="T12" fmla="*/ 784 w 4115"/>
                <a:gd name="T13" fmla="*/ 181 h 940"/>
                <a:gd name="T14" fmla="*/ 875 w 4115"/>
                <a:gd name="T15" fmla="*/ 188 h 940"/>
                <a:gd name="T16" fmla="*/ 992 w 4115"/>
                <a:gd name="T17" fmla="*/ 257 h 940"/>
                <a:gd name="T18" fmla="*/ 1222 w 4115"/>
                <a:gd name="T19" fmla="*/ 271 h 940"/>
                <a:gd name="T20" fmla="*/ 1423 w 4115"/>
                <a:gd name="T21" fmla="*/ 299 h 940"/>
                <a:gd name="T22" fmla="*/ 1784 w 4115"/>
                <a:gd name="T23" fmla="*/ 333 h 940"/>
                <a:gd name="T24" fmla="*/ 1811 w 4115"/>
                <a:gd name="T25" fmla="*/ 368 h 940"/>
                <a:gd name="T26" fmla="*/ 1853 w 4115"/>
                <a:gd name="T27" fmla="*/ 396 h 940"/>
                <a:gd name="T28" fmla="*/ 1895 w 4115"/>
                <a:gd name="T29" fmla="*/ 424 h 940"/>
                <a:gd name="T30" fmla="*/ 2214 w 4115"/>
                <a:gd name="T31" fmla="*/ 424 h 940"/>
                <a:gd name="T32" fmla="*/ 2221 w 4115"/>
                <a:gd name="T33" fmla="*/ 465 h 940"/>
                <a:gd name="T34" fmla="*/ 2505 w 4115"/>
                <a:gd name="T35" fmla="*/ 486 h 940"/>
                <a:gd name="T36" fmla="*/ 2512 w 4115"/>
                <a:gd name="T37" fmla="*/ 514 h 940"/>
                <a:gd name="T38" fmla="*/ 2533 w 4115"/>
                <a:gd name="T39" fmla="*/ 507 h 940"/>
                <a:gd name="T40" fmla="*/ 2561 w 4115"/>
                <a:gd name="T41" fmla="*/ 514 h 940"/>
                <a:gd name="T42" fmla="*/ 2707 w 4115"/>
                <a:gd name="T43" fmla="*/ 528 h 940"/>
                <a:gd name="T44" fmla="*/ 2866 w 4115"/>
                <a:gd name="T45" fmla="*/ 562 h 940"/>
                <a:gd name="T46" fmla="*/ 2873 w 4115"/>
                <a:gd name="T47" fmla="*/ 590 h 940"/>
                <a:gd name="T48" fmla="*/ 2943 w 4115"/>
                <a:gd name="T49" fmla="*/ 597 h 940"/>
                <a:gd name="T50" fmla="*/ 3206 w 4115"/>
                <a:gd name="T51" fmla="*/ 639 h 940"/>
                <a:gd name="T52" fmla="*/ 3269 w 4115"/>
                <a:gd name="T53" fmla="*/ 666 h 940"/>
                <a:gd name="T54" fmla="*/ 3276 w 4115"/>
                <a:gd name="T55" fmla="*/ 875 h 940"/>
                <a:gd name="T56" fmla="*/ 4115 w 4115"/>
                <a:gd name="T57" fmla="*/ 868 h 94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w 4115"/>
                <a:gd name="T88" fmla="*/ 0 h 940"/>
                <a:gd name="T89" fmla="*/ 4115 w 4115"/>
                <a:gd name="T90" fmla="*/ 940 h 940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T87" t="T88" r="T89" b="T90"/>
              <a:pathLst>
                <a:path w="4115" h="940">
                  <a:moveTo>
                    <a:pt x="0" y="0"/>
                  </a:moveTo>
                  <a:cubicBezTo>
                    <a:pt x="93" y="5"/>
                    <a:pt x="167" y="20"/>
                    <a:pt x="257" y="28"/>
                  </a:cubicBezTo>
                  <a:cubicBezTo>
                    <a:pt x="280" y="98"/>
                    <a:pt x="250" y="28"/>
                    <a:pt x="410" y="56"/>
                  </a:cubicBezTo>
                  <a:cubicBezTo>
                    <a:pt x="418" y="57"/>
                    <a:pt x="415" y="74"/>
                    <a:pt x="423" y="77"/>
                  </a:cubicBezTo>
                  <a:cubicBezTo>
                    <a:pt x="443" y="84"/>
                    <a:pt x="465" y="81"/>
                    <a:pt x="486" y="83"/>
                  </a:cubicBezTo>
                  <a:cubicBezTo>
                    <a:pt x="552" y="105"/>
                    <a:pt x="608" y="111"/>
                    <a:pt x="680" y="118"/>
                  </a:cubicBezTo>
                  <a:cubicBezTo>
                    <a:pt x="707" y="136"/>
                    <a:pt x="748" y="177"/>
                    <a:pt x="784" y="181"/>
                  </a:cubicBezTo>
                  <a:cubicBezTo>
                    <a:pt x="814" y="185"/>
                    <a:pt x="845" y="186"/>
                    <a:pt x="875" y="188"/>
                  </a:cubicBezTo>
                  <a:cubicBezTo>
                    <a:pt x="951" y="201"/>
                    <a:pt x="931" y="241"/>
                    <a:pt x="992" y="257"/>
                  </a:cubicBezTo>
                  <a:cubicBezTo>
                    <a:pt x="1066" y="276"/>
                    <a:pt x="1150" y="268"/>
                    <a:pt x="1222" y="271"/>
                  </a:cubicBezTo>
                  <a:cubicBezTo>
                    <a:pt x="1293" y="277"/>
                    <a:pt x="1353" y="293"/>
                    <a:pt x="1423" y="299"/>
                  </a:cubicBezTo>
                  <a:cubicBezTo>
                    <a:pt x="1522" y="360"/>
                    <a:pt x="1705" y="331"/>
                    <a:pt x="1784" y="333"/>
                  </a:cubicBezTo>
                  <a:cubicBezTo>
                    <a:pt x="1836" y="351"/>
                    <a:pt x="1771" y="322"/>
                    <a:pt x="1811" y="368"/>
                  </a:cubicBezTo>
                  <a:cubicBezTo>
                    <a:pt x="1822" y="381"/>
                    <a:pt x="1839" y="387"/>
                    <a:pt x="1853" y="396"/>
                  </a:cubicBezTo>
                  <a:cubicBezTo>
                    <a:pt x="1867" y="405"/>
                    <a:pt x="1895" y="424"/>
                    <a:pt x="1895" y="424"/>
                  </a:cubicBezTo>
                  <a:cubicBezTo>
                    <a:pt x="2003" y="386"/>
                    <a:pt x="1989" y="389"/>
                    <a:pt x="2214" y="424"/>
                  </a:cubicBezTo>
                  <a:cubicBezTo>
                    <a:pt x="2228" y="426"/>
                    <a:pt x="2208" y="459"/>
                    <a:pt x="2221" y="465"/>
                  </a:cubicBezTo>
                  <a:cubicBezTo>
                    <a:pt x="2258" y="481"/>
                    <a:pt x="2460" y="483"/>
                    <a:pt x="2505" y="486"/>
                  </a:cubicBezTo>
                  <a:cubicBezTo>
                    <a:pt x="2507" y="495"/>
                    <a:pt x="2504" y="508"/>
                    <a:pt x="2512" y="514"/>
                  </a:cubicBezTo>
                  <a:cubicBezTo>
                    <a:pt x="2518" y="518"/>
                    <a:pt x="2526" y="507"/>
                    <a:pt x="2533" y="507"/>
                  </a:cubicBezTo>
                  <a:cubicBezTo>
                    <a:pt x="2543" y="507"/>
                    <a:pt x="2552" y="511"/>
                    <a:pt x="2561" y="514"/>
                  </a:cubicBezTo>
                  <a:cubicBezTo>
                    <a:pt x="2634" y="535"/>
                    <a:pt x="2504" y="517"/>
                    <a:pt x="2707" y="528"/>
                  </a:cubicBezTo>
                  <a:cubicBezTo>
                    <a:pt x="2728" y="610"/>
                    <a:pt x="2697" y="525"/>
                    <a:pt x="2866" y="562"/>
                  </a:cubicBezTo>
                  <a:cubicBezTo>
                    <a:pt x="2875" y="564"/>
                    <a:pt x="2864" y="586"/>
                    <a:pt x="2873" y="590"/>
                  </a:cubicBezTo>
                  <a:cubicBezTo>
                    <a:pt x="2894" y="600"/>
                    <a:pt x="2920" y="595"/>
                    <a:pt x="2943" y="597"/>
                  </a:cubicBezTo>
                  <a:cubicBezTo>
                    <a:pt x="2973" y="717"/>
                    <a:pt x="3027" y="644"/>
                    <a:pt x="3206" y="639"/>
                  </a:cubicBezTo>
                  <a:cubicBezTo>
                    <a:pt x="3227" y="653"/>
                    <a:pt x="3245" y="658"/>
                    <a:pt x="3269" y="666"/>
                  </a:cubicBezTo>
                  <a:cubicBezTo>
                    <a:pt x="3271" y="736"/>
                    <a:pt x="3208" y="859"/>
                    <a:pt x="3276" y="875"/>
                  </a:cubicBezTo>
                  <a:cubicBezTo>
                    <a:pt x="3548" y="940"/>
                    <a:pt x="4115" y="868"/>
                    <a:pt x="4115" y="868"/>
                  </a:cubicBezTo>
                </a:path>
              </a:pathLst>
            </a:custGeom>
            <a:noFill/>
            <a:ln w="762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7938" name="Text Box 66"/>
            <p:cNvSpPr txBox="1">
              <a:spLocks noChangeArrowheads="1"/>
            </p:cNvSpPr>
            <p:nvPr/>
          </p:nvSpPr>
          <p:spPr bwMode="auto">
            <a:xfrm>
              <a:off x="4128" y="1382"/>
              <a:ext cx="740" cy="247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</a:rPr>
                <a:t>Stage III</a:t>
              </a:r>
            </a:p>
          </p:txBody>
        </p:sp>
      </p:grpSp>
      <p:grpSp>
        <p:nvGrpSpPr>
          <p:cNvPr id="8" name="Group 67"/>
          <p:cNvGrpSpPr>
            <a:grpSpLocks/>
          </p:cNvGrpSpPr>
          <p:nvPr/>
        </p:nvGrpSpPr>
        <p:grpSpPr bwMode="auto">
          <a:xfrm>
            <a:off x="1219200" y="1638300"/>
            <a:ext cx="6259513" cy="3979863"/>
            <a:chOff x="864" y="432"/>
            <a:chExt cx="4011" cy="2550"/>
          </a:xfrm>
        </p:grpSpPr>
        <p:grpSp>
          <p:nvGrpSpPr>
            <p:cNvPr id="9" name="Group 68"/>
            <p:cNvGrpSpPr>
              <a:grpSpLocks/>
            </p:cNvGrpSpPr>
            <p:nvPr/>
          </p:nvGrpSpPr>
          <p:grpSpPr bwMode="auto">
            <a:xfrm>
              <a:off x="864" y="432"/>
              <a:ext cx="3810" cy="2230"/>
              <a:chOff x="870" y="464"/>
              <a:chExt cx="3810" cy="2230"/>
            </a:xfrm>
          </p:grpSpPr>
          <p:grpSp>
            <p:nvGrpSpPr>
              <p:cNvPr id="10" name="Group 69"/>
              <p:cNvGrpSpPr>
                <a:grpSpLocks/>
              </p:cNvGrpSpPr>
              <p:nvPr/>
            </p:nvGrpSpPr>
            <p:grpSpPr bwMode="auto">
              <a:xfrm>
                <a:off x="870" y="464"/>
                <a:ext cx="3162" cy="1888"/>
                <a:chOff x="870" y="464"/>
                <a:chExt cx="3162" cy="1888"/>
              </a:xfrm>
            </p:grpSpPr>
            <p:grpSp>
              <p:nvGrpSpPr>
                <p:cNvPr id="11" name="Group 70"/>
                <p:cNvGrpSpPr>
                  <a:grpSpLocks/>
                </p:cNvGrpSpPr>
                <p:nvPr/>
              </p:nvGrpSpPr>
              <p:grpSpPr bwMode="auto">
                <a:xfrm>
                  <a:off x="870" y="464"/>
                  <a:ext cx="2202" cy="1575"/>
                  <a:chOff x="870" y="464"/>
                  <a:chExt cx="2202" cy="1575"/>
                </a:xfrm>
              </p:grpSpPr>
              <p:sp>
                <p:nvSpPr>
                  <p:cNvPr id="9245" name="Freeform 71"/>
                  <p:cNvSpPr>
                    <a:spLocks/>
                  </p:cNvSpPr>
                  <p:nvPr/>
                </p:nvSpPr>
                <p:spPr bwMode="auto">
                  <a:xfrm>
                    <a:off x="870" y="464"/>
                    <a:ext cx="1587" cy="1403"/>
                  </a:xfrm>
                  <a:custGeom>
                    <a:avLst/>
                    <a:gdLst>
                      <a:gd name="T0" fmla="*/ 11 w 1587"/>
                      <a:gd name="T1" fmla="*/ 8 h 1403"/>
                      <a:gd name="T2" fmla="*/ 46 w 1587"/>
                      <a:gd name="T3" fmla="*/ 36 h 1403"/>
                      <a:gd name="T4" fmla="*/ 60 w 1587"/>
                      <a:gd name="T5" fmla="*/ 56 h 1403"/>
                      <a:gd name="T6" fmla="*/ 81 w 1587"/>
                      <a:gd name="T7" fmla="*/ 70 h 1403"/>
                      <a:gd name="T8" fmla="*/ 95 w 1587"/>
                      <a:gd name="T9" fmla="*/ 91 h 1403"/>
                      <a:gd name="T10" fmla="*/ 102 w 1587"/>
                      <a:gd name="T11" fmla="*/ 147 h 1403"/>
                      <a:gd name="T12" fmla="*/ 136 w 1587"/>
                      <a:gd name="T13" fmla="*/ 154 h 1403"/>
                      <a:gd name="T14" fmla="*/ 171 w 1587"/>
                      <a:gd name="T15" fmla="*/ 258 h 1403"/>
                      <a:gd name="T16" fmla="*/ 178 w 1587"/>
                      <a:gd name="T17" fmla="*/ 279 h 1403"/>
                      <a:gd name="T18" fmla="*/ 199 w 1587"/>
                      <a:gd name="T19" fmla="*/ 292 h 1403"/>
                      <a:gd name="T20" fmla="*/ 338 w 1587"/>
                      <a:gd name="T21" fmla="*/ 445 h 1403"/>
                      <a:gd name="T22" fmla="*/ 400 w 1587"/>
                      <a:gd name="T23" fmla="*/ 487 h 1403"/>
                      <a:gd name="T24" fmla="*/ 511 w 1587"/>
                      <a:gd name="T25" fmla="*/ 591 h 1403"/>
                      <a:gd name="T26" fmla="*/ 532 w 1587"/>
                      <a:gd name="T27" fmla="*/ 688 h 1403"/>
                      <a:gd name="T28" fmla="*/ 539 w 1587"/>
                      <a:gd name="T29" fmla="*/ 709 h 1403"/>
                      <a:gd name="T30" fmla="*/ 580 w 1587"/>
                      <a:gd name="T31" fmla="*/ 716 h 1403"/>
                      <a:gd name="T32" fmla="*/ 587 w 1587"/>
                      <a:gd name="T33" fmla="*/ 764 h 1403"/>
                      <a:gd name="T34" fmla="*/ 643 w 1587"/>
                      <a:gd name="T35" fmla="*/ 771 h 1403"/>
                      <a:gd name="T36" fmla="*/ 650 w 1587"/>
                      <a:gd name="T37" fmla="*/ 841 h 1403"/>
                      <a:gd name="T38" fmla="*/ 740 w 1587"/>
                      <a:gd name="T39" fmla="*/ 910 h 1403"/>
                      <a:gd name="T40" fmla="*/ 879 w 1587"/>
                      <a:gd name="T41" fmla="*/ 945 h 1403"/>
                      <a:gd name="T42" fmla="*/ 886 w 1587"/>
                      <a:gd name="T43" fmla="*/ 973 h 1403"/>
                      <a:gd name="T44" fmla="*/ 941 w 1587"/>
                      <a:gd name="T45" fmla="*/ 979 h 1403"/>
                      <a:gd name="T46" fmla="*/ 1031 w 1587"/>
                      <a:gd name="T47" fmla="*/ 1021 h 1403"/>
                      <a:gd name="T48" fmla="*/ 1198 w 1587"/>
                      <a:gd name="T49" fmla="*/ 1063 h 1403"/>
                      <a:gd name="T50" fmla="*/ 1344 w 1587"/>
                      <a:gd name="T51" fmla="*/ 1153 h 1403"/>
                      <a:gd name="T52" fmla="*/ 1427 w 1587"/>
                      <a:gd name="T53" fmla="*/ 1202 h 1403"/>
                      <a:gd name="T54" fmla="*/ 1434 w 1587"/>
                      <a:gd name="T55" fmla="*/ 1285 h 1403"/>
                      <a:gd name="T56" fmla="*/ 1455 w 1587"/>
                      <a:gd name="T57" fmla="*/ 1299 h 1403"/>
                      <a:gd name="T58" fmla="*/ 1490 w 1587"/>
                      <a:gd name="T59" fmla="*/ 1382 h 1403"/>
                      <a:gd name="T60" fmla="*/ 1587 w 1587"/>
                      <a:gd name="T61" fmla="*/ 1389 h 1403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w 1587"/>
                      <a:gd name="T94" fmla="*/ 0 h 1403"/>
                      <a:gd name="T95" fmla="*/ 1587 w 1587"/>
                      <a:gd name="T96" fmla="*/ 1403 h 1403"/>
                    </a:gdLst>
                    <a:ahLst/>
                    <a:cxnLst>
                      <a:cxn ang="T62">
                        <a:pos x="T0" y="T1"/>
                      </a:cxn>
                      <a:cxn ang="T63">
                        <a:pos x="T2" y="T3"/>
                      </a:cxn>
                      <a:cxn ang="T64">
                        <a:pos x="T4" y="T5"/>
                      </a:cxn>
                      <a:cxn ang="T65">
                        <a:pos x="T6" y="T7"/>
                      </a:cxn>
                      <a:cxn ang="T66">
                        <a:pos x="T8" y="T9"/>
                      </a:cxn>
                      <a:cxn ang="T67">
                        <a:pos x="T10" y="T11"/>
                      </a:cxn>
                      <a:cxn ang="T68">
                        <a:pos x="T12" y="T13"/>
                      </a:cxn>
                      <a:cxn ang="T69">
                        <a:pos x="T14" y="T15"/>
                      </a:cxn>
                      <a:cxn ang="T70">
                        <a:pos x="T16" y="T17"/>
                      </a:cxn>
                      <a:cxn ang="T71">
                        <a:pos x="T18" y="T19"/>
                      </a:cxn>
                      <a:cxn ang="T72">
                        <a:pos x="T20" y="T21"/>
                      </a:cxn>
                      <a:cxn ang="T73">
                        <a:pos x="T22" y="T23"/>
                      </a:cxn>
                      <a:cxn ang="T74">
                        <a:pos x="T24" y="T25"/>
                      </a:cxn>
                      <a:cxn ang="T75">
                        <a:pos x="T26" y="T27"/>
                      </a:cxn>
                      <a:cxn ang="T76">
                        <a:pos x="T28" y="T29"/>
                      </a:cxn>
                      <a:cxn ang="T77">
                        <a:pos x="T30" y="T31"/>
                      </a:cxn>
                      <a:cxn ang="T78">
                        <a:pos x="T32" y="T33"/>
                      </a:cxn>
                      <a:cxn ang="T79">
                        <a:pos x="T34" y="T35"/>
                      </a:cxn>
                      <a:cxn ang="T80">
                        <a:pos x="T36" y="T37"/>
                      </a:cxn>
                      <a:cxn ang="T81">
                        <a:pos x="T38" y="T39"/>
                      </a:cxn>
                      <a:cxn ang="T82">
                        <a:pos x="T40" y="T41"/>
                      </a:cxn>
                      <a:cxn ang="T83">
                        <a:pos x="T42" y="T43"/>
                      </a:cxn>
                      <a:cxn ang="T84">
                        <a:pos x="T44" y="T45"/>
                      </a:cxn>
                      <a:cxn ang="T85">
                        <a:pos x="T46" y="T47"/>
                      </a:cxn>
                      <a:cxn ang="T86">
                        <a:pos x="T48" y="T49"/>
                      </a:cxn>
                      <a:cxn ang="T87">
                        <a:pos x="T50" y="T51"/>
                      </a:cxn>
                      <a:cxn ang="T88">
                        <a:pos x="T52" y="T53"/>
                      </a:cxn>
                      <a:cxn ang="T89">
                        <a:pos x="T54" y="T55"/>
                      </a:cxn>
                      <a:cxn ang="T90">
                        <a:pos x="T56" y="T57"/>
                      </a:cxn>
                      <a:cxn ang="T91">
                        <a:pos x="T58" y="T59"/>
                      </a:cxn>
                      <a:cxn ang="T92">
                        <a:pos x="T60" y="T61"/>
                      </a:cxn>
                    </a:cxnLst>
                    <a:rect l="T93" t="T94" r="T95" b="T96"/>
                    <a:pathLst>
                      <a:path w="1587" h="1403">
                        <a:moveTo>
                          <a:pt x="11" y="8"/>
                        </a:moveTo>
                        <a:cubicBezTo>
                          <a:pt x="49" y="65"/>
                          <a:pt x="0" y="0"/>
                          <a:pt x="46" y="36"/>
                        </a:cubicBezTo>
                        <a:cubicBezTo>
                          <a:pt x="52" y="41"/>
                          <a:pt x="54" y="50"/>
                          <a:pt x="60" y="56"/>
                        </a:cubicBezTo>
                        <a:cubicBezTo>
                          <a:pt x="66" y="62"/>
                          <a:pt x="74" y="65"/>
                          <a:pt x="81" y="70"/>
                        </a:cubicBezTo>
                        <a:cubicBezTo>
                          <a:pt x="86" y="77"/>
                          <a:pt x="93" y="83"/>
                          <a:pt x="95" y="91"/>
                        </a:cubicBezTo>
                        <a:cubicBezTo>
                          <a:pt x="100" y="109"/>
                          <a:pt x="92" y="131"/>
                          <a:pt x="102" y="147"/>
                        </a:cubicBezTo>
                        <a:cubicBezTo>
                          <a:pt x="108" y="157"/>
                          <a:pt x="125" y="152"/>
                          <a:pt x="136" y="154"/>
                        </a:cubicBezTo>
                        <a:cubicBezTo>
                          <a:pt x="148" y="189"/>
                          <a:pt x="159" y="223"/>
                          <a:pt x="171" y="258"/>
                        </a:cubicBezTo>
                        <a:cubicBezTo>
                          <a:pt x="173" y="265"/>
                          <a:pt x="172" y="275"/>
                          <a:pt x="178" y="279"/>
                        </a:cubicBezTo>
                        <a:cubicBezTo>
                          <a:pt x="185" y="283"/>
                          <a:pt x="192" y="288"/>
                          <a:pt x="199" y="292"/>
                        </a:cubicBezTo>
                        <a:cubicBezTo>
                          <a:pt x="224" y="366"/>
                          <a:pt x="263" y="420"/>
                          <a:pt x="338" y="445"/>
                        </a:cubicBezTo>
                        <a:cubicBezTo>
                          <a:pt x="348" y="480"/>
                          <a:pt x="365" y="480"/>
                          <a:pt x="400" y="487"/>
                        </a:cubicBezTo>
                        <a:cubicBezTo>
                          <a:pt x="413" y="551"/>
                          <a:pt x="450" y="576"/>
                          <a:pt x="511" y="591"/>
                        </a:cubicBezTo>
                        <a:cubicBezTo>
                          <a:pt x="517" y="624"/>
                          <a:pt x="524" y="656"/>
                          <a:pt x="532" y="688"/>
                        </a:cubicBezTo>
                        <a:cubicBezTo>
                          <a:pt x="534" y="695"/>
                          <a:pt x="533" y="705"/>
                          <a:pt x="539" y="709"/>
                        </a:cubicBezTo>
                        <a:cubicBezTo>
                          <a:pt x="551" y="716"/>
                          <a:pt x="566" y="714"/>
                          <a:pt x="580" y="716"/>
                        </a:cubicBezTo>
                        <a:cubicBezTo>
                          <a:pt x="582" y="732"/>
                          <a:pt x="575" y="753"/>
                          <a:pt x="587" y="764"/>
                        </a:cubicBezTo>
                        <a:cubicBezTo>
                          <a:pt x="601" y="776"/>
                          <a:pt x="631" y="756"/>
                          <a:pt x="643" y="771"/>
                        </a:cubicBezTo>
                        <a:cubicBezTo>
                          <a:pt x="658" y="789"/>
                          <a:pt x="646" y="818"/>
                          <a:pt x="650" y="841"/>
                        </a:cubicBezTo>
                        <a:cubicBezTo>
                          <a:pt x="661" y="912"/>
                          <a:pt x="685" y="903"/>
                          <a:pt x="740" y="910"/>
                        </a:cubicBezTo>
                        <a:cubicBezTo>
                          <a:pt x="759" y="987"/>
                          <a:pt x="730" y="907"/>
                          <a:pt x="879" y="945"/>
                        </a:cubicBezTo>
                        <a:cubicBezTo>
                          <a:pt x="888" y="947"/>
                          <a:pt x="878" y="968"/>
                          <a:pt x="886" y="973"/>
                        </a:cubicBezTo>
                        <a:cubicBezTo>
                          <a:pt x="902" y="982"/>
                          <a:pt x="923" y="977"/>
                          <a:pt x="941" y="979"/>
                        </a:cubicBezTo>
                        <a:cubicBezTo>
                          <a:pt x="967" y="1019"/>
                          <a:pt x="980" y="1015"/>
                          <a:pt x="1031" y="1021"/>
                        </a:cubicBezTo>
                        <a:cubicBezTo>
                          <a:pt x="1054" y="1089"/>
                          <a:pt x="1134" y="1060"/>
                          <a:pt x="1198" y="1063"/>
                        </a:cubicBezTo>
                        <a:cubicBezTo>
                          <a:pt x="1209" y="1181"/>
                          <a:pt x="1206" y="1145"/>
                          <a:pt x="1344" y="1153"/>
                        </a:cubicBezTo>
                        <a:cubicBezTo>
                          <a:pt x="1365" y="1217"/>
                          <a:pt x="1343" y="1194"/>
                          <a:pt x="1427" y="1202"/>
                        </a:cubicBezTo>
                        <a:cubicBezTo>
                          <a:pt x="1429" y="1230"/>
                          <a:pt x="1426" y="1258"/>
                          <a:pt x="1434" y="1285"/>
                        </a:cubicBezTo>
                        <a:cubicBezTo>
                          <a:pt x="1436" y="1293"/>
                          <a:pt x="1450" y="1292"/>
                          <a:pt x="1455" y="1299"/>
                        </a:cubicBezTo>
                        <a:cubicBezTo>
                          <a:pt x="1470" y="1322"/>
                          <a:pt x="1466" y="1363"/>
                          <a:pt x="1490" y="1382"/>
                        </a:cubicBezTo>
                        <a:cubicBezTo>
                          <a:pt x="1515" y="1403"/>
                          <a:pt x="1555" y="1389"/>
                          <a:pt x="1587" y="1389"/>
                        </a:cubicBezTo>
                      </a:path>
                    </a:pathLst>
                  </a:custGeom>
                  <a:noFill/>
                  <a:ln w="762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6" name="Freeform 72"/>
                  <p:cNvSpPr>
                    <a:spLocks/>
                  </p:cNvSpPr>
                  <p:nvPr/>
                </p:nvSpPr>
                <p:spPr bwMode="auto">
                  <a:xfrm>
                    <a:off x="2405" y="1834"/>
                    <a:ext cx="357" cy="205"/>
                  </a:xfrm>
                  <a:custGeom>
                    <a:avLst/>
                    <a:gdLst>
                      <a:gd name="T0" fmla="*/ 38 w 357"/>
                      <a:gd name="T1" fmla="*/ 19 h 205"/>
                      <a:gd name="T2" fmla="*/ 72 w 357"/>
                      <a:gd name="T3" fmla="*/ 81 h 205"/>
                      <a:gd name="T4" fmla="*/ 121 w 357"/>
                      <a:gd name="T5" fmla="*/ 88 h 205"/>
                      <a:gd name="T6" fmla="*/ 357 w 357"/>
                      <a:gd name="T7" fmla="*/ 130 h 205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57"/>
                      <a:gd name="T13" fmla="*/ 0 h 205"/>
                      <a:gd name="T14" fmla="*/ 357 w 357"/>
                      <a:gd name="T15" fmla="*/ 205 h 205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57" h="205">
                        <a:moveTo>
                          <a:pt x="38" y="19"/>
                        </a:moveTo>
                        <a:cubicBezTo>
                          <a:pt x="118" y="39"/>
                          <a:pt x="0" y="0"/>
                          <a:pt x="72" y="81"/>
                        </a:cubicBezTo>
                        <a:cubicBezTo>
                          <a:pt x="83" y="93"/>
                          <a:pt x="105" y="86"/>
                          <a:pt x="121" y="88"/>
                        </a:cubicBezTo>
                        <a:cubicBezTo>
                          <a:pt x="141" y="205"/>
                          <a:pt x="114" y="130"/>
                          <a:pt x="357" y="130"/>
                        </a:cubicBezTo>
                      </a:path>
                    </a:pathLst>
                  </a:custGeom>
                  <a:noFill/>
                  <a:ln w="762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7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1968"/>
                    <a:ext cx="0" cy="48"/>
                  </a:xfrm>
                  <a:prstGeom prst="line">
                    <a:avLst/>
                  </a:prstGeom>
                  <a:noFill/>
                  <a:ln w="762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9248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2784" y="2016"/>
                    <a:ext cx="288" cy="0"/>
                  </a:xfrm>
                  <a:prstGeom prst="line">
                    <a:avLst/>
                  </a:prstGeom>
                  <a:noFill/>
                  <a:ln w="76200">
                    <a:solidFill>
                      <a:srgbClr val="FF006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9240" name="Line 75"/>
                <p:cNvSpPr>
                  <a:spLocks noChangeShapeType="1"/>
                </p:cNvSpPr>
                <p:nvPr/>
              </p:nvSpPr>
              <p:spPr bwMode="auto">
                <a:xfrm>
                  <a:off x="3072" y="2016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1" name="Line 76"/>
                <p:cNvSpPr>
                  <a:spLocks noChangeShapeType="1"/>
                </p:cNvSpPr>
                <p:nvPr/>
              </p:nvSpPr>
              <p:spPr bwMode="auto">
                <a:xfrm>
                  <a:off x="3072" y="2112"/>
                  <a:ext cx="480" cy="0"/>
                </a:xfrm>
                <a:prstGeom prst="line">
                  <a:avLst/>
                </a:prstGeom>
                <a:noFill/>
                <a:ln w="7620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2" name="Line 77"/>
                <p:cNvSpPr>
                  <a:spLocks noChangeShapeType="1"/>
                </p:cNvSpPr>
                <p:nvPr/>
              </p:nvSpPr>
              <p:spPr bwMode="auto">
                <a:xfrm>
                  <a:off x="3552" y="2112"/>
                  <a:ext cx="0" cy="96"/>
                </a:xfrm>
                <a:prstGeom prst="line">
                  <a:avLst/>
                </a:prstGeom>
                <a:noFill/>
                <a:ln w="7620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3" name="Line 78"/>
                <p:cNvSpPr>
                  <a:spLocks noChangeShapeType="1"/>
                </p:cNvSpPr>
                <p:nvPr/>
              </p:nvSpPr>
              <p:spPr bwMode="auto">
                <a:xfrm>
                  <a:off x="3552" y="2208"/>
                  <a:ext cx="480" cy="0"/>
                </a:xfrm>
                <a:prstGeom prst="line">
                  <a:avLst/>
                </a:prstGeom>
                <a:noFill/>
                <a:ln w="7620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4" name="Line 79"/>
                <p:cNvSpPr>
                  <a:spLocks noChangeShapeType="1"/>
                </p:cNvSpPr>
                <p:nvPr/>
              </p:nvSpPr>
              <p:spPr bwMode="auto">
                <a:xfrm>
                  <a:off x="4032" y="2208"/>
                  <a:ext cx="0" cy="144"/>
                </a:xfrm>
                <a:prstGeom prst="line">
                  <a:avLst/>
                </a:prstGeom>
                <a:noFill/>
                <a:ln w="76200">
                  <a:solidFill>
                    <a:srgbClr val="FF0066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238" name="Freeform 80"/>
              <p:cNvSpPr>
                <a:spLocks/>
              </p:cNvSpPr>
              <p:nvPr/>
            </p:nvSpPr>
            <p:spPr bwMode="auto">
              <a:xfrm>
                <a:off x="4026" y="2346"/>
                <a:ext cx="654" cy="348"/>
              </a:xfrm>
              <a:custGeom>
                <a:avLst/>
                <a:gdLst>
                  <a:gd name="T0" fmla="*/ 0 w 654"/>
                  <a:gd name="T1" fmla="*/ 0 h 348"/>
                  <a:gd name="T2" fmla="*/ 54 w 654"/>
                  <a:gd name="T3" fmla="*/ 0 h 348"/>
                  <a:gd name="T4" fmla="*/ 54 w 654"/>
                  <a:gd name="T5" fmla="*/ 162 h 348"/>
                  <a:gd name="T6" fmla="*/ 78 w 654"/>
                  <a:gd name="T7" fmla="*/ 162 h 348"/>
                  <a:gd name="T8" fmla="*/ 54 w 654"/>
                  <a:gd name="T9" fmla="*/ 150 h 348"/>
                  <a:gd name="T10" fmla="*/ 72 w 654"/>
                  <a:gd name="T11" fmla="*/ 174 h 348"/>
                  <a:gd name="T12" fmla="*/ 72 w 654"/>
                  <a:gd name="T13" fmla="*/ 342 h 348"/>
                  <a:gd name="T14" fmla="*/ 654 w 654"/>
                  <a:gd name="T15" fmla="*/ 348 h 348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654"/>
                  <a:gd name="T25" fmla="*/ 0 h 348"/>
                  <a:gd name="T26" fmla="*/ 654 w 654"/>
                  <a:gd name="T27" fmla="*/ 348 h 348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654" h="348">
                    <a:moveTo>
                      <a:pt x="0" y="0"/>
                    </a:moveTo>
                    <a:cubicBezTo>
                      <a:pt x="18" y="0"/>
                      <a:pt x="36" y="0"/>
                      <a:pt x="54" y="0"/>
                    </a:cubicBezTo>
                    <a:cubicBezTo>
                      <a:pt x="54" y="54"/>
                      <a:pt x="54" y="108"/>
                      <a:pt x="54" y="162"/>
                    </a:cubicBezTo>
                    <a:cubicBezTo>
                      <a:pt x="62" y="162"/>
                      <a:pt x="70" y="162"/>
                      <a:pt x="78" y="162"/>
                    </a:cubicBezTo>
                    <a:cubicBezTo>
                      <a:pt x="70" y="158"/>
                      <a:pt x="58" y="142"/>
                      <a:pt x="54" y="150"/>
                    </a:cubicBezTo>
                    <a:cubicBezTo>
                      <a:pt x="50" y="159"/>
                      <a:pt x="71" y="164"/>
                      <a:pt x="72" y="174"/>
                    </a:cubicBezTo>
                    <a:cubicBezTo>
                      <a:pt x="77" y="230"/>
                      <a:pt x="72" y="286"/>
                      <a:pt x="72" y="342"/>
                    </a:cubicBezTo>
                    <a:cubicBezTo>
                      <a:pt x="128" y="323"/>
                      <a:pt x="553" y="348"/>
                      <a:pt x="654" y="348"/>
                    </a:cubicBezTo>
                  </a:path>
                </a:pathLst>
              </a:custGeom>
              <a:noFill/>
              <a:ln w="76200">
                <a:solidFill>
                  <a:srgbClr val="FF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07953" name="Text Box 81"/>
            <p:cNvSpPr txBox="1">
              <a:spLocks noChangeArrowheads="1"/>
            </p:cNvSpPr>
            <p:nvPr/>
          </p:nvSpPr>
          <p:spPr bwMode="auto">
            <a:xfrm>
              <a:off x="4128" y="2726"/>
              <a:ext cx="747" cy="256"/>
            </a:xfrm>
            <a:prstGeom prst="rect">
              <a:avLst/>
            </a:prstGeom>
            <a:solidFill>
              <a:srgbClr val="FFFFFF"/>
            </a:solidFill>
            <a:ln w="9525" algn="ctr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sz="2000">
                  <a:solidFill>
                    <a:srgbClr val="00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Sans" pitchFamily="34" charset="0"/>
                </a:rPr>
                <a:t>Stage IV</a:t>
              </a:r>
            </a:p>
          </p:txBody>
        </p:sp>
      </p:grpSp>
      <p:sp>
        <p:nvSpPr>
          <p:cNvPr id="9225" name="Rectangle 83"/>
          <p:cNvSpPr>
            <a:spLocks noChangeArrowheads="1"/>
          </p:cNvSpPr>
          <p:nvPr/>
        </p:nvSpPr>
        <p:spPr bwMode="auto">
          <a:xfrm>
            <a:off x="0" y="228600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b"/>
          <a:lstStyle/>
          <a:p>
            <a:pPr algn="ctr" eaLnBrk="1" hangingPunct="1"/>
            <a:r>
              <a:rPr lang="en-US" sz="3400" b="1" dirty="0"/>
              <a:t>DTC: Initial Disease Stage Predicts </a:t>
            </a:r>
            <a:br>
              <a:rPr lang="en-US" sz="3400" b="1" dirty="0"/>
            </a:br>
            <a:r>
              <a:rPr lang="en-US" sz="3400" b="1" dirty="0"/>
              <a:t>OVERALL SURVIVAL</a:t>
            </a:r>
          </a:p>
        </p:txBody>
      </p:sp>
      <p:sp>
        <p:nvSpPr>
          <p:cNvPr id="9226" name="Text Box 84"/>
          <p:cNvSpPr txBox="1">
            <a:spLocks noChangeArrowheads="1"/>
          </p:cNvSpPr>
          <p:nvPr/>
        </p:nvSpPr>
        <p:spPr bwMode="auto">
          <a:xfrm>
            <a:off x="4059238" y="6116638"/>
            <a:ext cx="9937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2400">
                <a:latin typeface="Lucida Sans" pitchFamily="34" charset="0"/>
              </a:rPr>
              <a:t>Years</a:t>
            </a:r>
          </a:p>
        </p:txBody>
      </p:sp>
      <p:grpSp>
        <p:nvGrpSpPr>
          <p:cNvPr id="12" name="Group 85"/>
          <p:cNvGrpSpPr>
            <a:grpSpLocks/>
          </p:cNvGrpSpPr>
          <p:nvPr/>
        </p:nvGrpSpPr>
        <p:grpSpPr bwMode="auto">
          <a:xfrm>
            <a:off x="7924800" y="1538288"/>
            <a:ext cx="1219200" cy="1136650"/>
            <a:chOff x="4992" y="969"/>
            <a:chExt cx="768" cy="716"/>
          </a:xfrm>
        </p:grpSpPr>
        <p:sp>
          <p:nvSpPr>
            <p:cNvPr id="9233" name="AutoShape 86"/>
            <p:cNvSpPr>
              <a:spLocks/>
            </p:cNvSpPr>
            <p:nvPr/>
          </p:nvSpPr>
          <p:spPr bwMode="auto">
            <a:xfrm>
              <a:off x="4992" y="969"/>
              <a:ext cx="192" cy="432"/>
            </a:xfrm>
            <a:prstGeom prst="rightBrace">
              <a:avLst>
                <a:gd name="adj1" fmla="val 18750"/>
                <a:gd name="adj2" fmla="val 46759"/>
              </a:avLst>
            </a:prstGeom>
            <a:noFill/>
            <a:ln w="57150">
              <a:solidFill>
                <a:schemeClr val="tx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3200">
                <a:solidFill>
                  <a:srgbClr val="100B77"/>
                </a:solidFill>
              </a:endParaRPr>
            </a:p>
          </p:txBody>
        </p:sp>
        <p:sp>
          <p:nvSpPr>
            <p:cNvPr id="9234" name="Text Box 87"/>
            <p:cNvSpPr txBox="1">
              <a:spLocks noChangeArrowheads="1"/>
            </p:cNvSpPr>
            <p:nvPr/>
          </p:nvSpPr>
          <p:spPr bwMode="auto">
            <a:xfrm>
              <a:off x="5136" y="1065"/>
              <a:ext cx="62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Lucida Sans" pitchFamily="34" charset="0"/>
                </a:rPr>
                <a:t>75% </a:t>
              </a:r>
              <a:r>
                <a:rPr lang="en-US" sz="1700">
                  <a:latin typeface="Lucida Sans" pitchFamily="34" charset="0"/>
                </a:rPr>
                <a:t>of all tumors</a:t>
              </a:r>
            </a:p>
          </p:txBody>
        </p:sp>
      </p:grpSp>
      <p:grpSp>
        <p:nvGrpSpPr>
          <p:cNvPr id="13" name="Group 88"/>
          <p:cNvGrpSpPr>
            <a:grpSpLocks/>
          </p:cNvGrpSpPr>
          <p:nvPr/>
        </p:nvGrpSpPr>
        <p:grpSpPr bwMode="auto">
          <a:xfrm>
            <a:off x="7848600" y="2909888"/>
            <a:ext cx="1416050" cy="2362200"/>
            <a:chOff x="4944" y="1833"/>
            <a:chExt cx="892" cy="1488"/>
          </a:xfrm>
        </p:grpSpPr>
        <p:sp>
          <p:nvSpPr>
            <p:cNvPr id="9231" name="AutoShape 89"/>
            <p:cNvSpPr>
              <a:spLocks/>
            </p:cNvSpPr>
            <p:nvPr/>
          </p:nvSpPr>
          <p:spPr bwMode="auto">
            <a:xfrm>
              <a:off x="4944" y="1833"/>
              <a:ext cx="288" cy="1488"/>
            </a:xfrm>
            <a:prstGeom prst="rightBrace">
              <a:avLst>
                <a:gd name="adj1" fmla="val 43056"/>
                <a:gd name="adj2" fmla="val 50000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1" hangingPunct="1"/>
              <a:endParaRPr lang="en-US" sz="3200"/>
            </a:p>
          </p:txBody>
        </p:sp>
        <p:sp>
          <p:nvSpPr>
            <p:cNvPr id="9232" name="Text Box 90"/>
            <p:cNvSpPr txBox="1">
              <a:spLocks noChangeArrowheads="1"/>
            </p:cNvSpPr>
            <p:nvPr/>
          </p:nvSpPr>
          <p:spPr bwMode="auto">
            <a:xfrm>
              <a:off x="5232" y="2448"/>
              <a:ext cx="604" cy="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ctr" eaLnBrk="1" hangingPunct="1"/>
              <a:r>
                <a:rPr lang="en-US" sz="2400">
                  <a:latin typeface="Lucida Sans" pitchFamily="34" charset="0"/>
                </a:rPr>
                <a:t>25% </a:t>
              </a:r>
              <a:r>
                <a:rPr lang="en-US" sz="1700">
                  <a:latin typeface="Lucida Sans" pitchFamily="34" charset="0"/>
                </a:rPr>
                <a:t>of all tumors</a:t>
              </a:r>
            </a:p>
          </p:txBody>
        </p:sp>
      </p:grpSp>
      <p:sp>
        <p:nvSpPr>
          <p:cNvPr id="9229" name="Text Box 91"/>
          <p:cNvSpPr txBox="1">
            <a:spLocks noChangeArrowheads="1"/>
          </p:cNvSpPr>
          <p:nvPr/>
        </p:nvSpPr>
        <p:spPr bwMode="auto">
          <a:xfrm>
            <a:off x="1295400" y="5576888"/>
            <a:ext cx="8143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US" sz="1200" b="1">
                <a:latin typeface="Lucida Sans" pitchFamily="34" charset="0"/>
              </a:rPr>
              <a:t>p&lt;0.001</a:t>
            </a:r>
          </a:p>
        </p:txBody>
      </p:sp>
      <p:sp>
        <p:nvSpPr>
          <p:cNvPr id="9230" name="Text Box 82"/>
          <p:cNvSpPr txBox="1">
            <a:spLocks noChangeArrowheads="1"/>
          </p:cNvSpPr>
          <p:nvPr/>
        </p:nvSpPr>
        <p:spPr bwMode="auto">
          <a:xfrm>
            <a:off x="0" y="6588125"/>
            <a:ext cx="9144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 sz="1200" dirty="0" smtClean="0">
                <a:cs typeface="Arial" pitchFamily="34" charset="0"/>
              </a:rPr>
              <a:t>                                                                                                                          </a:t>
            </a:r>
            <a:r>
              <a:rPr lang="en-US" sz="1200" dirty="0" err="1" smtClean="0">
                <a:cs typeface="Arial" pitchFamily="34" charset="0"/>
              </a:rPr>
              <a:t>Jonklaas</a:t>
            </a:r>
            <a:r>
              <a:rPr lang="en-US" sz="1200" dirty="0" smtClean="0">
                <a:cs typeface="Arial" pitchFamily="34" charset="0"/>
              </a:rPr>
              <a:t> </a:t>
            </a:r>
            <a:r>
              <a:rPr lang="en-US" sz="1200" dirty="0">
                <a:cs typeface="Arial" pitchFamily="34" charset="0"/>
              </a:rPr>
              <a:t>J et al. </a:t>
            </a:r>
            <a:r>
              <a:rPr lang="en-US" sz="1200" i="1" dirty="0">
                <a:cs typeface="Arial" pitchFamily="34" charset="0"/>
              </a:rPr>
              <a:t>Thyroid.</a:t>
            </a:r>
            <a:r>
              <a:rPr lang="en-US" sz="1200" dirty="0">
                <a:cs typeface="Arial" pitchFamily="34" charset="0"/>
              </a:rPr>
              <a:t> 2006, 16(12): 1229-1242. </a:t>
            </a:r>
          </a:p>
        </p:txBody>
      </p:sp>
    </p:spTree>
    <p:extLst>
      <p:ext uri="{BB962C8B-B14F-4D97-AF65-F5344CB8AC3E}">
        <p14:creationId xmlns:p14="http://schemas.microsoft.com/office/powerpoint/2010/main" val="202943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 smtClean="0"/>
              <a:t>EORTC</a:t>
            </a:r>
          </a:p>
          <a:p>
            <a:r>
              <a:rPr lang="en-US" dirty="0" smtClean="0"/>
              <a:t>AMES</a:t>
            </a:r>
          </a:p>
          <a:p>
            <a:r>
              <a:rPr lang="en-US" dirty="0" smtClean="0"/>
              <a:t>AGES</a:t>
            </a:r>
          </a:p>
          <a:p>
            <a:r>
              <a:rPr lang="en-US" dirty="0" smtClean="0"/>
              <a:t>MACIS</a:t>
            </a:r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151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2400"/>
            <a:ext cx="89916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155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" y="5538020"/>
            <a:ext cx="9144000" cy="127345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5385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607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3528"/>
            <a:ext cx="8229600" cy="1143000"/>
          </a:xfrm>
        </p:spPr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Definitions</a:t>
            </a:r>
          </a:p>
          <a:p>
            <a:endParaRPr lang="en-US" dirty="0"/>
          </a:p>
          <a:p>
            <a:r>
              <a:rPr lang="en-US" dirty="0" smtClean="0"/>
              <a:t>Staging</a:t>
            </a:r>
          </a:p>
          <a:p>
            <a:endParaRPr lang="en-US" dirty="0"/>
          </a:p>
          <a:p>
            <a:r>
              <a:rPr lang="en-US" dirty="0" smtClean="0"/>
              <a:t>Prognostic scoring system</a:t>
            </a:r>
          </a:p>
          <a:p>
            <a:endParaRPr lang="en-US" dirty="0"/>
          </a:p>
          <a:p>
            <a:r>
              <a:rPr lang="en-US" dirty="0" smtClean="0"/>
              <a:t>Prognostic </a:t>
            </a:r>
            <a:r>
              <a:rPr lang="en-US" dirty="0" err="1" smtClean="0"/>
              <a:t>nomogram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Conclusions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366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1"/>
          </a:xfrm>
          <a:prstGeom prst="rect">
            <a:avLst/>
          </a:prstGeom>
        </p:spPr>
        <p:txBody>
          <a:bodyPr/>
          <a:lstStyle>
            <a:lvl1pPr defTabSz="822959">
              <a:defRPr sz="405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4050" b="0" dirty="0">
                <a:solidFill>
                  <a:srgbClr val="DBF5F9"/>
                </a:solidFill>
              </a:rPr>
              <a:t>AGES prognostic risk groups index</a:t>
            </a:r>
          </a:p>
        </p:txBody>
      </p:sp>
      <p:sp>
        <p:nvSpPr>
          <p:cNvPr id="77" name="Shape 77"/>
          <p:cNvSpPr>
            <a:spLocks noGrp="1"/>
          </p:cNvSpPr>
          <p:nvPr>
            <p:ph type="body" idx="1"/>
          </p:nvPr>
        </p:nvSpPr>
        <p:spPr>
          <a:xfrm>
            <a:off x="457200" y="2057400"/>
            <a:ext cx="8229600" cy="4389121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Tumor grade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Tumor extend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Tumor size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endParaRPr sz="2600" dirty="0">
              <a:solidFill>
                <a:srgbClr val="FFFFFF"/>
              </a:solidFill>
            </a:endParaRPr>
          </a:p>
        </p:txBody>
      </p:sp>
      <p:sp>
        <p:nvSpPr>
          <p:cNvPr id="78" name="Shape 78"/>
          <p:cNvSpPr>
            <a:spLocks noGrp="1"/>
          </p:cNvSpPr>
          <p:nvPr>
            <p:ph type="sldNum" sz="quarter" idx="4294967295"/>
          </p:nvPr>
        </p:nvSpPr>
        <p:spPr>
          <a:xfrm>
            <a:off x="7924800" y="6153150"/>
            <a:ext cx="762000" cy="203201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>
            <a:normAutofit fontScale="77500" lnSpcReduction="20000"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endParaRPr sz="1200" dirty="0">
              <a:solidFill>
                <a:srgbClr val="D1EAED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65154" y="6400800"/>
            <a:ext cx="3016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Surgery</a:t>
            </a:r>
            <a:r>
              <a:rPr lang="en-US" dirty="0"/>
              <a:t>. </a:t>
            </a:r>
            <a:r>
              <a:rPr lang="en-US" dirty="0" smtClean="0"/>
              <a:t>1987;102:1088-1095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831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BF5F9"/>
                </a:solidFill>
              </a:rPr>
              <a:t>AGES prognostic risk groups index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52525"/>
            <a:ext cx="8839200" cy="570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268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AMES </a:t>
            </a:r>
            <a:r>
              <a:rPr lang="en-US" dirty="0">
                <a:solidFill>
                  <a:srgbClr val="DBF5F9"/>
                </a:solidFill>
              </a:rPr>
              <a:t>prognostic risk groups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ge </a:t>
            </a:r>
            <a:endParaRPr lang="en-US" dirty="0"/>
          </a:p>
          <a:p>
            <a:r>
              <a:rPr lang="en-US" dirty="0"/>
              <a:t>D</a:t>
            </a:r>
            <a:r>
              <a:rPr lang="en-US" dirty="0" smtClean="0"/>
              <a:t>istant </a:t>
            </a:r>
            <a:r>
              <a:rPr lang="en-US" dirty="0"/>
              <a:t>metastases, </a:t>
            </a:r>
            <a:endParaRPr lang="en-US" dirty="0" smtClean="0"/>
          </a:p>
          <a:p>
            <a:r>
              <a:rPr lang="en-US" dirty="0"/>
              <a:t>E</a:t>
            </a:r>
            <a:r>
              <a:rPr lang="en-US" dirty="0" smtClean="0"/>
              <a:t>xtent </a:t>
            </a:r>
            <a:r>
              <a:rPr lang="en-US" dirty="0"/>
              <a:t>of the primary </a:t>
            </a:r>
            <a:r>
              <a:rPr lang="en-US" dirty="0" smtClean="0"/>
              <a:t>tumor</a:t>
            </a:r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ize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26798" y="6324600"/>
            <a:ext cx="27827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/>
              <a:t>Surgery</a:t>
            </a:r>
            <a:r>
              <a:rPr lang="en-US" dirty="0"/>
              <a:t>. 1988;104:947-953.</a:t>
            </a:r>
          </a:p>
        </p:txBody>
      </p:sp>
    </p:spTree>
    <p:extLst>
      <p:ext uri="{BB962C8B-B14F-4D97-AF65-F5344CB8AC3E}">
        <p14:creationId xmlns:p14="http://schemas.microsoft.com/office/powerpoint/2010/main" val="1493653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dirty="0"/>
              <a:t>AMES </a:t>
            </a:r>
            <a:r>
              <a:rPr lang="en-US" dirty="0">
                <a:solidFill>
                  <a:srgbClr val="DBF5F9"/>
                </a:solidFill>
              </a:rPr>
              <a:t>prognostic risk groups index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8278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5000" b="0" dirty="0">
                <a:solidFill>
                  <a:srgbClr val="DBF5F9"/>
                </a:solidFill>
              </a:rPr>
              <a:t>MACIS prognostic model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457200" y="2209800"/>
            <a:ext cx="8229600" cy="438912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49631" lvl="0" indent="-249631" defTabSz="832104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Metastasis</a:t>
            </a:r>
          </a:p>
          <a:p>
            <a:pPr marL="249631" lvl="0" indent="-249631" defTabSz="832104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Age</a:t>
            </a:r>
          </a:p>
          <a:p>
            <a:pPr marL="249631" lvl="0" indent="-249631" defTabSz="832104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Completeness of resection</a:t>
            </a:r>
          </a:p>
          <a:p>
            <a:pPr marL="249631" lvl="0" indent="-249631" defTabSz="832104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Invasion</a:t>
            </a:r>
          </a:p>
          <a:p>
            <a:pPr marL="249631" lvl="0" indent="-249631" defTabSz="832104">
              <a:lnSpc>
                <a:spcPct val="9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FFFFFF"/>
                </a:solidFill>
              </a:rPr>
              <a:t>Size</a:t>
            </a:r>
          </a:p>
          <a:p>
            <a:pPr marL="0" lvl="0" indent="0" defTabSz="832104">
              <a:lnSpc>
                <a:spcPct val="90000"/>
              </a:lnSpc>
              <a:spcBef>
                <a:spcPts val="500"/>
              </a:spcBef>
              <a:buNone/>
              <a:defRPr sz="1800">
                <a:solidFill>
                  <a:srgbClr val="000000"/>
                </a:solidFill>
              </a:defRPr>
            </a:pPr>
            <a:endParaRPr sz="3600" dirty="0">
              <a:solidFill>
                <a:srgbClr val="FFFFFF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38800" y="6386084"/>
            <a:ext cx="315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Surgery 1993;114(6):1050-1057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659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BF5F9"/>
                </a:solidFill>
              </a:rPr>
              <a:t>MACIS prognostic model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763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8077200" y="2057400"/>
            <a:ext cx="381000" cy="457200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25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242268"/>
            <a:ext cx="8229600" cy="1143000"/>
          </a:xfrm>
        </p:spPr>
        <p:txBody>
          <a:bodyPr/>
          <a:lstStyle/>
          <a:p>
            <a:r>
              <a:rPr lang="en-US" dirty="0" smtClean="0"/>
              <a:t>Minimal risk group %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31520"/>
            <a:ext cx="8915400" cy="60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30115" y="893588"/>
            <a:ext cx="583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81%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2845" y="869204"/>
            <a:ext cx="583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86%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98825" y="3561477"/>
            <a:ext cx="58381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88%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541925"/>
            <a:ext cx="587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83%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401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-242268"/>
            <a:ext cx="8229600" cy="1143000"/>
          </a:xfrm>
        </p:spPr>
        <p:txBody>
          <a:bodyPr/>
          <a:lstStyle/>
          <a:p>
            <a:r>
              <a:rPr lang="en-US" dirty="0" smtClean="0"/>
              <a:t>CSM rates at 20 years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85319"/>
            <a:ext cx="8915400" cy="6082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20971" y="893588"/>
            <a:ext cx="587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25%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2845" y="869204"/>
            <a:ext cx="587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3</a:t>
            </a:r>
            <a:r>
              <a:rPr lang="en-US" b="1" dirty="0" smtClean="0">
                <a:solidFill>
                  <a:schemeClr val="bg1"/>
                </a:solidFill>
              </a:rPr>
              <a:t>6%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20971" y="3433610"/>
            <a:ext cx="587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39%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876800" y="3433610"/>
            <a:ext cx="58702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32%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32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unusual natural history!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ervical </a:t>
            </a:r>
            <a:r>
              <a:rPr lang="en-US" dirty="0"/>
              <a:t>nodal metastases in young patients </a:t>
            </a:r>
            <a:r>
              <a:rPr lang="en-US" dirty="0" smtClean="0"/>
              <a:t>with papillary </a:t>
            </a:r>
            <a:r>
              <a:rPr lang="en-US" dirty="0"/>
              <a:t>thyroid cancer do not influence </a:t>
            </a:r>
            <a:r>
              <a:rPr lang="en-US" dirty="0" smtClean="0">
                <a:solidFill>
                  <a:srgbClr val="FFFF00"/>
                </a:solidFill>
              </a:rPr>
              <a:t>mortality</a:t>
            </a:r>
          </a:p>
          <a:p>
            <a:r>
              <a:rPr lang="en-US" dirty="0"/>
              <a:t>young patients are more likely to have cervical </a:t>
            </a:r>
            <a:r>
              <a:rPr lang="en-US" dirty="0" smtClean="0"/>
              <a:t>lymph node </a:t>
            </a:r>
            <a:r>
              <a:rPr lang="en-US" dirty="0"/>
              <a:t>metastases than middle-aged patients, they are </a:t>
            </a:r>
            <a:r>
              <a:rPr lang="en-US" dirty="0" smtClean="0"/>
              <a:t>more likely </a:t>
            </a:r>
            <a:r>
              <a:rPr lang="en-US" dirty="0"/>
              <a:t>to have cervical nodal and local </a:t>
            </a:r>
            <a:r>
              <a:rPr lang="en-US" dirty="0">
                <a:solidFill>
                  <a:srgbClr val="FFFF00"/>
                </a:solidFill>
              </a:rPr>
              <a:t>recurrences</a:t>
            </a:r>
            <a:r>
              <a:rPr lang="en-US" dirty="0"/>
              <a:t> </a:t>
            </a:r>
            <a:r>
              <a:rPr lang="en-US" dirty="0" smtClean="0"/>
              <a:t>than middle-aged </a:t>
            </a:r>
            <a:r>
              <a:rPr lang="en-US" dirty="0"/>
              <a:t>patients, but they are not likely to die </a:t>
            </a:r>
            <a:r>
              <a:rPr lang="en-US" dirty="0" smtClean="0"/>
              <a:t>despite nodal </a:t>
            </a:r>
            <a:r>
              <a:rPr lang="en-US" dirty="0"/>
              <a:t>disease</a:t>
            </a:r>
          </a:p>
        </p:txBody>
      </p:sp>
    </p:spTree>
    <p:extLst>
      <p:ext uri="{BB962C8B-B14F-4D97-AF65-F5344CB8AC3E}">
        <p14:creationId xmlns:p14="http://schemas.microsoft.com/office/powerpoint/2010/main" val="162380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err="1"/>
              <a:t>C</a:t>
            </a:r>
            <a:r>
              <a:rPr lang="en-US" b="1" dirty="0" err="1" smtClean="0"/>
              <a:t>linico</a:t>
            </a:r>
            <a:r>
              <a:rPr lang="en-US" b="1" dirty="0" smtClean="0"/>
              <a:t>-pathologic staging system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7079" y="1745589"/>
            <a:ext cx="8229600" cy="4525963"/>
          </a:xfrm>
        </p:spPr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low Risk </a:t>
            </a:r>
            <a:r>
              <a:rPr lang="en-US" dirty="0" smtClean="0"/>
              <a:t>(papillary thyroid cancer confined to the thyroid)</a:t>
            </a:r>
          </a:p>
          <a:p>
            <a:r>
              <a:rPr lang="en-US" b="1" dirty="0" smtClean="0">
                <a:solidFill>
                  <a:srgbClr val="FFFF00"/>
                </a:solidFill>
              </a:rPr>
              <a:t>Intermediate Risk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(regional metastases, worrisome </a:t>
            </a:r>
            <a:r>
              <a:rPr lang="en-US" dirty="0" err="1" smtClean="0"/>
              <a:t>histologies</a:t>
            </a:r>
            <a:r>
              <a:rPr lang="en-US" dirty="0" smtClean="0"/>
              <a:t>, </a:t>
            </a:r>
            <a:r>
              <a:rPr lang="en-US" dirty="0" err="1" smtClean="0"/>
              <a:t>extrathyroidal</a:t>
            </a:r>
            <a:r>
              <a:rPr lang="en-US" dirty="0" smtClean="0"/>
              <a:t> extension, or vascular invasion)</a:t>
            </a:r>
          </a:p>
          <a:p>
            <a:r>
              <a:rPr lang="en-US" dirty="0" smtClean="0"/>
              <a:t> </a:t>
            </a:r>
            <a:r>
              <a:rPr lang="en-US" b="1" dirty="0" smtClean="0">
                <a:solidFill>
                  <a:srgbClr val="FFFF00"/>
                </a:solidFill>
              </a:rPr>
              <a:t>High risk </a:t>
            </a:r>
            <a:r>
              <a:rPr lang="en-US" dirty="0" smtClean="0"/>
              <a:t>(gross </a:t>
            </a:r>
            <a:r>
              <a:rPr lang="en-US" dirty="0" err="1" smtClean="0"/>
              <a:t>extrathyroidal</a:t>
            </a:r>
            <a:r>
              <a:rPr lang="en-US" dirty="0" smtClean="0"/>
              <a:t> extension or distant metastases) of recurrence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67400" y="6271552"/>
            <a:ext cx="2783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Thyroid. 2009;19(11):1167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25997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/>
              <a:t>Definitions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</p:spPr>
        <p:txBody>
          <a:bodyPr/>
          <a:lstStyle/>
          <a:p>
            <a:r>
              <a:rPr lang="en-US" sz="2400" b="1" i="1" dirty="0"/>
              <a:t>Prognosis: </a:t>
            </a:r>
            <a:r>
              <a:rPr lang="en-US" sz="2400" dirty="0"/>
              <a:t> the prediction of the future course of events following the onset of disease.  </a:t>
            </a:r>
          </a:p>
          <a:p>
            <a:pPr lvl="1"/>
            <a:r>
              <a:rPr lang="en-US" sz="2000" dirty="0"/>
              <a:t>can include death, complications, remission/recurrence, morbidity, disability and social or occupational function. </a:t>
            </a:r>
          </a:p>
          <a:p>
            <a:pPr lvl="1">
              <a:buFontTx/>
              <a:buNone/>
            </a:pPr>
            <a:r>
              <a:rPr lang="en-US" sz="2000" dirty="0"/>
              <a:t> </a:t>
            </a:r>
          </a:p>
          <a:p>
            <a:r>
              <a:rPr lang="en-US" sz="2400" b="1" i="1" dirty="0"/>
              <a:t>Prognostic factors:</a:t>
            </a:r>
            <a:r>
              <a:rPr lang="en-US" sz="2400" dirty="0"/>
              <a:t>  factors associated with a particular outcome among disease subjects.  </a:t>
            </a:r>
          </a:p>
          <a:p>
            <a:pPr lvl="1"/>
            <a:r>
              <a:rPr lang="en-US" sz="2000" dirty="0"/>
              <a:t>examples includes age, co-morbidities, tumor size, severity of disease etc.  </a:t>
            </a:r>
          </a:p>
        </p:txBody>
      </p:sp>
    </p:spTree>
    <p:extLst>
      <p:ext uri="{BB962C8B-B14F-4D97-AF65-F5344CB8AC3E}">
        <p14:creationId xmlns:p14="http://schemas.microsoft.com/office/powerpoint/2010/main" val="29865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Low Risk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7491034"/>
              </p:ext>
            </p:extLst>
          </p:nvPr>
        </p:nvGraphicFramePr>
        <p:xfrm>
          <a:off x="609600" y="1382202"/>
          <a:ext cx="8229600" cy="4880733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49161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613">
                <a:tc>
                  <a:txBody>
                    <a:bodyPr/>
                    <a:lstStyle/>
                    <a:p>
                      <a:r>
                        <a:rPr lang="en-US" sz="2800" dirty="0"/>
                        <a:t>No local or distant metastases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613">
                <a:tc>
                  <a:txBody>
                    <a:bodyPr/>
                    <a:lstStyle/>
                    <a:p>
                      <a:r>
                        <a:rPr lang="en-US" sz="2800" dirty="0"/>
                        <a:t>All macroscopic tumor has been resected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613">
                <a:tc>
                  <a:txBody>
                    <a:bodyPr/>
                    <a:lstStyle/>
                    <a:p>
                      <a:r>
                        <a:rPr lang="en-US" sz="2800" dirty="0"/>
                        <a:t>No invasion of </a:t>
                      </a:r>
                      <a:r>
                        <a:rPr lang="en-US" sz="2800" dirty="0" err="1"/>
                        <a:t>locoregional</a:t>
                      </a:r>
                      <a:r>
                        <a:rPr lang="en-US" sz="2800" dirty="0"/>
                        <a:t> tissues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860322">
                <a:tc>
                  <a:txBody>
                    <a:bodyPr/>
                    <a:lstStyle/>
                    <a:p>
                      <a:r>
                        <a:rPr lang="en-US" sz="2800" dirty="0"/>
                        <a:t>Tumor does not have aggressive histology (</a:t>
                      </a:r>
                      <a:r>
                        <a:rPr lang="en-US" sz="2800" dirty="0" err="1"/>
                        <a:t>eg</a:t>
                      </a:r>
                      <a:r>
                        <a:rPr lang="en-US" sz="2800" dirty="0"/>
                        <a:t>, tall cell, insular, columnar cell carcinoma, </a:t>
                      </a:r>
                      <a:r>
                        <a:rPr lang="en-US" sz="2800" dirty="0" err="1"/>
                        <a:t>Hurthle</a:t>
                      </a:r>
                      <a:r>
                        <a:rPr lang="en-US" sz="2800" dirty="0"/>
                        <a:t> cell carcinoma, follicular thyroid cancer)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613">
                <a:tc>
                  <a:txBody>
                    <a:bodyPr/>
                    <a:lstStyle/>
                    <a:p>
                      <a:r>
                        <a:rPr lang="en-US" sz="2800" dirty="0"/>
                        <a:t>No vascular invasion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91613">
                <a:tc>
                  <a:txBody>
                    <a:bodyPr/>
                    <a:lstStyle/>
                    <a:p>
                      <a:r>
                        <a:rPr lang="en-US" sz="2800" dirty="0"/>
                        <a:t>No </a:t>
                      </a:r>
                      <a:r>
                        <a:rPr lang="en-US" sz="2800" baseline="30000" dirty="0"/>
                        <a:t>131</a:t>
                      </a:r>
                      <a:r>
                        <a:rPr lang="en-US" sz="2800" dirty="0"/>
                        <a:t>I uptake outside the thyroid bed on the post-treatment scan, if done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04800" y="1295400"/>
            <a:ext cx="4897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All of the following are present:</a:t>
            </a:r>
          </a:p>
        </p:txBody>
      </p:sp>
    </p:spTree>
    <p:extLst>
      <p:ext uri="{BB962C8B-B14F-4D97-AF65-F5344CB8AC3E}">
        <p14:creationId xmlns:p14="http://schemas.microsoft.com/office/powerpoint/2010/main" val="70763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Intermediate Risk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5426621"/>
              </p:ext>
            </p:extLst>
          </p:nvPr>
        </p:nvGraphicFramePr>
        <p:xfrm>
          <a:off x="381000" y="1806392"/>
          <a:ext cx="8229600" cy="362712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Microscopic invasion into the </a:t>
                      </a:r>
                      <a:r>
                        <a:rPr lang="en-US" sz="2800" dirty="0" err="1"/>
                        <a:t>perithyroidal</a:t>
                      </a:r>
                      <a:r>
                        <a:rPr lang="en-US" sz="2800" dirty="0"/>
                        <a:t> soft tissues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Cervical lymph node metastases or </a:t>
                      </a:r>
                      <a:r>
                        <a:rPr lang="en-US" sz="2800" baseline="30000" dirty="0"/>
                        <a:t>131</a:t>
                      </a:r>
                      <a:r>
                        <a:rPr lang="en-US" sz="2800" dirty="0"/>
                        <a:t>I uptake outside the thyroid bed on the post-treatment scan done after thyroid remnant ablation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Tumor with aggressive histology or vascular invasion (</a:t>
                      </a:r>
                      <a:r>
                        <a:rPr lang="en-US" sz="2800" dirty="0" err="1"/>
                        <a:t>eg</a:t>
                      </a:r>
                      <a:r>
                        <a:rPr lang="en-US" sz="2800" dirty="0"/>
                        <a:t>, tall cell, insular, columnar cell carcinoma, </a:t>
                      </a:r>
                      <a:r>
                        <a:rPr lang="en-US" sz="2800" dirty="0" err="1"/>
                        <a:t>Hurthle</a:t>
                      </a:r>
                      <a:r>
                        <a:rPr lang="en-US" sz="2800" dirty="0"/>
                        <a:t> cell carcinoma, follicular thyroid cancer)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1000" y="1524000"/>
            <a:ext cx="482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Any of the following is present:</a:t>
            </a:r>
          </a:p>
        </p:txBody>
      </p:sp>
    </p:spTree>
    <p:extLst>
      <p:ext uri="{BB962C8B-B14F-4D97-AF65-F5344CB8AC3E}">
        <p14:creationId xmlns:p14="http://schemas.microsoft.com/office/powerpoint/2010/main" val="31189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High Risk</a:t>
            </a:r>
            <a:endParaRPr lang="en-US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143441"/>
              </p:ext>
            </p:extLst>
          </p:nvPr>
        </p:nvGraphicFramePr>
        <p:xfrm>
          <a:off x="609600" y="2123420"/>
          <a:ext cx="8229600" cy="19202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Macroscopic tumor invasion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Incomplete tumor resection with gross residual disease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2800" dirty="0"/>
                        <a:t>Distant metastases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85800" y="1600200"/>
            <a:ext cx="4824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Any of the following is present:</a:t>
            </a:r>
          </a:p>
        </p:txBody>
      </p:sp>
    </p:spTree>
    <p:extLst>
      <p:ext uri="{BB962C8B-B14F-4D97-AF65-F5344CB8AC3E}">
        <p14:creationId xmlns:p14="http://schemas.microsoft.com/office/powerpoint/2010/main" val="3159001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Clinico</a:t>
            </a:r>
            <a:r>
              <a:rPr lang="en-US" b="1" dirty="0"/>
              <a:t>-pathologic staging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a retrospective </a:t>
            </a:r>
            <a:r>
              <a:rPr lang="en-US" dirty="0" smtClean="0"/>
              <a:t>analysis of </a:t>
            </a:r>
            <a:r>
              <a:rPr lang="en-US" dirty="0"/>
              <a:t>588 patients assigned an ATA risk after initial </a:t>
            </a:r>
            <a:r>
              <a:rPr lang="en-US" dirty="0" smtClean="0"/>
              <a:t>treatment, persistent </a:t>
            </a:r>
            <a:r>
              <a:rPr lang="en-US" dirty="0"/>
              <a:t>structural disease or recurrence was </a:t>
            </a:r>
            <a:r>
              <a:rPr lang="en-US" dirty="0" smtClean="0"/>
              <a:t>identified at </a:t>
            </a:r>
            <a:r>
              <a:rPr lang="en-US" dirty="0">
                <a:solidFill>
                  <a:srgbClr val="FFFF00"/>
                </a:solidFill>
              </a:rPr>
              <a:t>2</a:t>
            </a:r>
            <a:r>
              <a:rPr lang="en-US" dirty="0"/>
              <a:t> years in </a:t>
            </a:r>
            <a:r>
              <a:rPr lang="en-US" dirty="0">
                <a:solidFill>
                  <a:srgbClr val="FFFF00"/>
                </a:solidFill>
              </a:rPr>
              <a:t>3, 21, and 68% </a:t>
            </a:r>
            <a:r>
              <a:rPr lang="en-US" dirty="0"/>
              <a:t>of low-, intermediate-</a:t>
            </a:r>
            <a:r>
              <a:rPr lang="en-US" dirty="0" smtClean="0"/>
              <a:t>, and </a:t>
            </a:r>
            <a:r>
              <a:rPr lang="en-US" dirty="0"/>
              <a:t>high-risk patients, respectively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10200" y="6389132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Thyroid</a:t>
            </a:r>
            <a:r>
              <a:rPr lang="en-US" dirty="0"/>
              <a:t>. </a:t>
            </a:r>
            <a:r>
              <a:rPr lang="en-US" dirty="0" smtClean="0"/>
              <a:t>2009;19: 1167–1214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993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Staging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229600" cy="4525963"/>
          </a:xfrm>
        </p:spPr>
        <p:txBody>
          <a:bodyPr/>
          <a:lstStyle/>
          <a:p>
            <a:r>
              <a:rPr lang="en-US" dirty="0" smtClean="0"/>
              <a:t>TNM and MACIS* for prediction of </a:t>
            </a:r>
            <a:r>
              <a:rPr lang="en-US" b="1" dirty="0" smtClean="0"/>
              <a:t>disease specific </a:t>
            </a:r>
            <a:r>
              <a:rPr lang="en-US" b="1" dirty="0" smtClean="0">
                <a:solidFill>
                  <a:srgbClr val="FFFF00"/>
                </a:solidFill>
              </a:rPr>
              <a:t>mortality</a:t>
            </a:r>
          </a:p>
          <a:p>
            <a:endParaRPr lang="en-US" dirty="0"/>
          </a:p>
          <a:p>
            <a:r>
              <a:rPr lang="en-US" dirty="0" err="1" smtClean="0"/>
              <a:t>Clinico</a:t>
            </a:r>
            <a:r>
              <a:rPr lang="en-US" dirty="0" smtClean="0"/>
              <a:t>-pathological staging system for prediction of </a:t>
            </a:r>
            <a:r>
              <a:rPr lang="en-US" b="1" dirty="0" smtClean="0">
                <a:solidFill>
                  <a:srgbClr val="FFFF00"/>
                </a:solidFill>
              </a:rPr>
              <a:t>recurrence</a:t>
            </a:r>
            <a:r>
              <a:rPr lang="en-US" b="1" dirty="0" smtClean="0"/>
              <a:t> </a:t>
            </a:r>
            <a:r>
              <a:rPr lang="en-US" dirty="0" smtClean="0"/>
              <a:t>                    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5959587"/>
            <a:ext cx="861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en-US" sz="2000" b="1" dirty="0" smtClean="0"/>
              <a:t>*MACIS :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tx2"/>
                </a:solidFill>
              </a:rPr>
              <a:t>m</a:t>
            </a:r>
            <a:r>
              <a:rPr lang="en-US" sz="2000" dirty="0" smtClean="0"/>
              <a:t>etastasis</a:t>
            </a:r>
            <a:r>
              <a:rPr lang="en-US" sz="2000" dirty="0"/>
              <a:t>, patient </a:t>
            </a:r>
            <a:r>
              <a:rPr lang="en-US" sz="2000" dirty="0">
                <a:solidFill>
                  <a:schemeClr val="tx2"/>
                </a:solidFill>
              </a:rPr>
              <a:t>a</a:t>
            </a:r>
            <a:r>
              <a:rPr lang="en-US" sz="2000" dirty="0"/>
              <a:t>ge, </a:t>
            </a:r>
            <a:r>
              <a:rPr lang="en-US" sz="2000" dirty="0">
                <a:solidFill>
                  <a:schemeClr val="tx2"/>
                </a:solidFill>
              </a:rPr>
              <a:t>c</a:t>
            </a:r>
            <a:r>
              <a:rPr lang="en-US" sz="2000" dirty="0"/>
              <a:t>ompleteness of resection, local </a:t>
            </a:r>
            <a:r>
              <a:rPr lang="en-US" sz="2000" dirty="0">
                <a:solidFill>
                  <a:schemeClr val="tx2"/>
                </a:solidFill>
              </a:rPr>
              <a:t>i</a:t>
            </a:r>
            <a:r>
              <a:rPr lang="en-US" sz="2000" dirty="0"/>
              <a:t>nvasion, and tumor </a:t>
            </a:r>
            <a:r>
              <a:rPr lang="en-US" sz="2000" dirty="0" smtClean="0">
                <a:solidFill>
                  <a:schemeClr val="tx2"/>
                </a:solidFill>
              </a:rPr>
              <a:t>s</a:t>
            </a:r>
            <a:r>
              <a:rPr lang="en-US" sz="2000" dirty="0" smtClean="0"/>
              <a:t>ize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61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 31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/>
          </a:bodyPr>
          <a:lstStyle/>
          <a:p>
            <a:r>
              <a:rPr lang="en-US" dirty="0"/>
              <a:t>Because of its utility in predicting disease mortality, </a:t>
            </a:r>
            <a:r>
              <a:rPr lang="en-US" dirty="0" smtClean="0"/>
              <a:t>and its </a:t>
            </a:r>
            <a:r>
              <a:rPr lang="en-US" dirty="0"/>
              <a:t>requirement for cancer registries, AJCC=UICC </a:t>
            </a:r>
            <a:r>
              <a:rPr lang="en-US" dirty="0" smtClean="0"/>
              <a:t>staging is </a:t>
            </a:r>
            <a:r>
              <a:rPr lang="en-US" dirty="0"/>
              <a:t>recommended for all patients with </a:t>
            </a:r>
            <a:r>
              <a:rPr lang="en-US" dirty="0" smtClean="0"/>
              <a:t>DTC </a:t>
            </a:r>
          </a:p>
          <a:p>
            <a:r>
              <a:rPr lang="en-US" dirty="0" smtClean="0"/>
              <a:t>The </a:t>
            </a:r>
            <a:r>
              <a:rPr lang="en-US" dirty="0"/>
              <a:t>use </a:t>
            </a:r>
            <a:r>
              <a:rPr lang="en-US" dirty="0" smtClean="0"/>
              <a:t>of postoperative </a:t>
            </a:r>
            <a:r>
              <a:rPr lang="en-US" dirty="0" err="1"/>
              <a:t>clinico</a:t>
            </a:r>
            <a:r>
              <a:rPr lang="en-US" dirty="0"/>
              <a:t>-pathologic staging systems is also </a:t>
            </a:r>
            <a:r>
              <a:rPr lang="en-US" dirty="0" smtClean="0"/>
              <a:t>recommended to </a:t>
            </a:r>
            <a:r>
              <a:rPr lang="en-US" dirty="0"/>
              <a:t>improve prognostication and to </a:t>
            </a:r>
            <a:r>
              <a:rPr lang="en-US" dirty="0" smtClean="0"/>
              <a:t>plan follow-up </a:t>
            </a:r>
            <a:r>
              <a:rPr lang="en-US" dirty="0"/>
              <a:t>for patients with DTC. </a:t>
            </a:r>
            <a:r>
              <a:rPr lang="en-US" dirty="0">
                <a:solidFill>
                  <a:srgbClr val="FFFF00"/>
                </a:solidFill>
              </a:rPr>
              <a:t>Recommendation rating: B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63246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err="1" smtClean="0"/>
              <a:t>THYROID,Volume</a:t>
            </a:r>
            <a:r>
              <a:rPr lang="en-US" dirty="0" smtClean="0"/>
              <a:t> </a:t>
            </a:r>
            <a:r>
              <a:rPr lang="en-US" dirty="0"/>
              <a:t>19, Number 11, 2009</a:t>
            </a:r>
          </a:p>
        </p:txBody>
      </p:sp>
    </p:spTree>
    <p:extLst>
      <p:ext uri="{BB962C8B-B14F-4D97-AF65-F5344CB8AC3E}">
        <p14:creationId xmlns:p14="http://schemas.microsoft.com/office/powerpoint/2010/main" val="40908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75"/>
            <a:ext cx="9153144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304800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i="1" dirty="0"/>
              <a:t>J </a:t>
            </a:r>
            <a:r>
              <a:rPr lang="en-US" i="1" dirty="0" err="1"/>
              <a:t>Clin</a:t>
            </a:r>
            <a:r>
              <a:rPr lang="en-US" i="1" dirty="0"/>
              <a:t> </a:t>
            </a:r>
            <a:r>
              <a:rPr lang="en-US" i="1" dirty="0" smtClean="0"/>
              <a:t>Oncol</a:t>
            </a:r>
            <a:r>
              <a:rPr lang="en-US" dirty="0" smtClean="0"/>
              <a:t>.2013;31:468–474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3630168"/>
            <a:ext cx="9128760" cy="180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39112" y="5715000"/>
            <a:ext cx="44544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/>
              <a:t>98: 4768–4775, 2013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039112" y="179457"/>
            <a:ext cx="513544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/>
              <a:t>Prognostic </a:t>
            </a:r>
            <a:r>
              <a:rPr lang="en-US" sz="4000" b="1" dirty="0" err="1"/>
              <a:t>N</a:t>
            </a:r>
            <a:r>
              <a:rPr lang="en-US" sz="4000" b="1" dirty="0" err="1" smtClean="0"/>
              <a:t>omograms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2921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Prognostic </a:t>
            </a:r>
            <a:r>
              <a:rPr lang="en-US" b="1" dirty="0" err="1"/>
              <a:t>Nomograms</a:t>
            </a: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525963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Nomograms</a:t>
            </a:r>
            <a:r>
              <a:rPr lang="en-US" dirty="0" smtClean="0"/>
              <a:t> combine multiple independent variables to predict an outcome using the prognostic weight of each variable in calculating the probability of such an outcome</a:t>
            </a:r>
          </a:p>
          <a:p>
            <a:r>
              <a:rPr lang="en-US" dirty="0" smtClean="0"/>
              <a:t>Unlike a scoring method, a </a:t>
            </a:r>
            <a:r>
              <a:rPr lang="en-US" dirty="0" err="1" smtClean="0"/>
              <a:t>nomogram</a:t>
            </a:r>
            <a:r>
              <a:rPr lang="en-US" dirty="0" smtClean="0"/>
              <a:t> provides more accurate prediction for </a:t>
            </a:r>
            <a:r>
              <a:rPr lang="en-US" dirty="0" smtClean="0">
                <a:solidFill>
                  <a:srgbClr val="FFFF00"/>
                </a:solidFill>
              </a:rPr>
              <a:t>individual patients</a:t>
            </a:r>
            <a:r>
              <a:rPr lang="en-US" dirty="0" smtClean="0"/>
              <a:t>, based on statistical modeling.</a:t>
            </a:r>
          </a:p>
          <a:p>
            <a:r>
              <a:rPr lang="en-US" dirty="0"/>
              <a:t>An ideal </a:t>
            </a:r>
            <a:r>
              <a:rPr lang="en-US" dirty="0" err="1"/>
              <a:t>nomogram</a:t>
            </a:r>
            <a:r>
              <a:rPr lang="en-US" dirty="0"/>
              <a:t> should be </a:t>
            </a:r>
            <a:r>
              <a:rPr lang="en-US" dirty="0" smtClean="0"/>
              <a:t>reliable, widely </a:t>
            </a:r>
            <a:r>
              <a:rPr lang="en-US" dirty="0"/>
              <a:t>applicable, and also easy to use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9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1875" y="2329513"/>
            <a:ext cx="8763000" cy="4525963"/>
          </a:xfrm>
        </p:spPr>
        <p:txBody>
          <a:bodyPr/>
          <a:lstStyle/>
          <a:p>
            <a:r>
              <a:rPr lang="en-US" dirty="0" smtClean="0"/>
              <a:t>Aim : To </a:t>
            </a:r>
            <a:r>
              <a:rPr lang="en-US" dirty="0"/>
              <a:t>build prognostic </a:t>
            </a:r>
            <a:r>
              <a:rPr lang="en-US" dirty="0" err="1"/>
              <a:t>nomograms</a:t>
            </a:r>
            <a:r>
              <a:rPr lang="en-US" dirty="0"/>
              <a:t> to predict </a:t>
            </a:r>
            <a:r>
              <a:rPr lang="en-US" dirty="0" smtClean="0"/>
              <a:t>individualized risks </a:t>
            </a:r>
            <a:r>
              <a:rPr lang="en-US" dirty="0"/>
              <a:t>of relapse and death of thyroid cancer within 10 years of diagnosis based on patients’ </a:t>
            </a:r>
            <a:r>
              <a:rPr lang="en-US" dirty="0" smtClean="0"/>
              <a:t>prognostic factors</a:t>
            </a:r>
            <a:r>
              <a:rPr lang="en-US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4384"/>
            <a:ext cx="8991600" cy="180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13375" y="6486144"/>
            <a:ext cx="4454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i="1" dirty="0"/>
              <a:t>J Clin Endocrinol Metab </a:t>
            </a:r>
            <a:r>
              <a:rPr lang="it-IT" b="1" dirty="0"/>
              <a:t>98: 4768–4775,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04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991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Setting</a:t>
            </a:r>
            <a:r>
              <a:rPr lang="en-US" dirty="0" smtClean="0"/>
              <a:t>: This </a:t>
            </a:r>
            <a:r>
              <a:rPr lang="en-US" dirty="0"/>
              <a:t>study was performed </a:t>
            </a:r>
            <a:r>
              <a:rPr lang="en-US" dirty="0" smtClean="0"/>
              <a:t>at </a:t>
            </a:r>
            <a:r>
              <a:rPr lang="en-US" dirty="0" err="1" smtClean="0"/>
              <a:t>CancerCare</a:t>
            </a:r>
            <a:r>
              <a:rPr lang="en-US" dirty="0" smtClean="0"/>
              <a:t> </a:t>
            </a:r>
            <a:r>
              <a:rPr lang="en-US" dirty="0"/>
              <a:t>Manitoba, the sole comprehensive cancer </a:t>
            </a:r>
            <a:r>
              <a:rPr lang="en-US" dirty="0" smtClean="0"/>
              <a:t>center for </a:t>
            </a:r>
            <a:r>
              <a:rPr lang="en-US" dirty="0"/>
              <a:t>a population of 1.2 million</a:t>
            </a:r>
            <a:r>
              <a:rPr lang="en-US" dirty="0" smtClean="0"/>
              <a:t>.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Participants</a:t>
            </a:r>
            <a:r>
              <a:rPr lang="en-US" dirty="0" smtClean="0"/>
              <a:t> : A </a:t>
            </a:r>
            <a:r>
              <a:rPr lang="en-US" dirty="0"/>
              <a:t>population-based cohort of 2306 consecutive thyroid cancers </a:t>
            </a:r>
            <a:r>
              <a:rPr lang="en-US" dirty="0" smtClean="0"/>
              <a:t>observed in </a:t>
            </a:r>
            <a:r>
              <a:rPr lang="en-US" dirty="0"/>
              <a:t>2296 patients in the province of Manitoba, Canada, during 1970 to </a:t>
            </a:r>
            <a:r>
              <a:rPr lang="en-US" dirty="0" smtClean="0"/>
              <a:t>2010</a:t>
            </a:r>
          </a:p>
          <a:p>
            <a:r>
              <a:rPr lang="en-US" dirty="0" smtClean="0">
                <a:solidFill>
                  <a:srgbClr val="FFFF00"/>
                </a:solidFill>
              </a:rPr>
              <a:t>Outcomes</a:t>
            </a:r>
            <a:r>
              <a:rPr lang="en-US" dirty="0" smtClean="0"/>
              <a:t> : Discrimination </a:t>
            </a:r>
            <a:r>
              <a:rPr lang="en-US" dirty="0"/>
              <a:t>(concordance index) and </a:t>
            </a:r>
            <a:r>
              <a:rPr lang="en-US" dirty="0" smtClean="0"/>
              <a:t>calibration curves </a:t>
            </a:r>
            <a:r>
              <a:rPr lang="en-US" dirty="0"/>
              <a:t>of </a:t>
            </a:r>
            <a:r>
              <a:rPr lang="en-US" dirty="0" err="1" smtClean="0"/>
              <a:t>nomograms</a:t>
            </a:r>
            <a:endParaRPr lang="en-US" dirty="0" smtClean="0"/>
          </a:p>
          <a:p>
            <a:r>
              <a:rPr lang="en-US" dirty="0" smtClean="0">
                <a:solidFill>
                  <a:srgbClr val="FFFF00"/>
                </a:solidFill>
              </a:rPr>
              <a:t>Length of F/U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 median </a:t>
            </a:r>
            <a:r>
              <a:rPr lang="en-US" dirty="0"/>
              <a:t>of 126 months</a:t>
            </a:r>
          </a:p>
        </p:txBody>
      </p:sp>
    </p:spTree>
    <p:extLst>
      <p:ext uri="{BB962C8B-B14F-4D97-AF65-F5344CB8AC3E}">
        <p14:creationId xmlns:p14="http://schemas.microsoft.com/office/powerpoint/2010/main" val="133100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Prognostic factor </a:t>
            </a:r>
            <a:r>
              <a:rPr lang="en-US" b="1" dirty="0" err="1"/>
              <a:t>vs</a:t>
            </a:r>
            <a:r>
              <a:rPr lang="en-US" b="1" dirty="0"/>
              <a:t> risk factor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“Risk” or “risk factor” refers to the effect of an exposure or other factor on the development of disease</a:t>
            </a:r>
          </a:p>
          <a:p>
            <a:endParaRPr lang="en-US"/>
          </a:p>
          <a:p>
            <a:r>
              <a:rPr lang="en-US"/>
              <a:t>“Prognosis” or “prognostic factor” refers to the influence of a factor on survival or development of another outcome</a:t>
            </a:r>
          </a:p>
        </p:txBody>
      </p:sp>
    </p:spTree>
    <p:extLst>
      <p:ext uri="{BB962C8B-B14F-4D97-AF65-F5344CB8AC3E}">
        <p14:creationId xmlns:p14="http://schemas.microsoft.com/office/powerpoint/2010/main" val="476723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38200"/>
            <a:ext cx="85344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0939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Prognostic factor influencing </a:t>
            </a:r>
            <a:r>
              <a:rPr lang="en-US" dirty="0" smtClean="0">
                <a:solidFill>
                  <a:srgbClr val="FFFF00"/>
                </a:solidFill>
              </a:rPr>
              <a:t>“Death”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91600" cy="6089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16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Thyroid cancer prognostic </a:t>
            </a:r>
            <a:r>
              <a:rPr lang="en-US" dirty="0" err="1"/>
              <a:t>nomograms</a:t>
            </a:r>
            <a:r>
              <a:rPr lang="en-US" dirty="0"/>
              <a:t> to predict risk of </a:t>
            </a:r>
            <a:r>
              <a:rPr lang="en-US" dirty="0" smtClean="0">
                <a:solidFill>
                  <a:srgbClr val="FFFF00"/>
                </a:solidFill>
              </a:rPr>
              <a:t>“Deaths”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56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827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1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Prognostic factor influencing </a:t>
            </a:r>
            <a:r>
              <a:rPr lang="en-US" dirty="0" smtClean="0">
                <a:solidFill>
                  <a:srgbClr val="FFFF00"/>
                </a:solidFill>
              </a:rPr>
              <a:t>“Relapse”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" y="12192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630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Thyroid cancer prognostic </a:t>
            </a:r>
            <a:r>
              <a:rPr lang="en-US" dirty="0" err="1"/>
              <a:t>nomograms</a:t>
            </a:r>
            <a:r>
              <a:rPr lang="en-US" dirty="0"/>
              <a:t> to predict risk of </a:t>
            </a:r>
            <a:r>
              <a:rPr lang="en-US" dirty="0" smtClean="0">
                <a:solidFill>
                  <a:srgbClr val="FFFF00"/>
                </a:solidFill>
              </a:rPr>
              <a:t>“Relapse”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52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discrimination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525963"/>
          </a:xfrm>
        </p:spPr>
        <p:txBody>
          <a:bodyPr/>
          <a:lstStyle/>
          <a:p>
            <a:r>
              <a:rPr lang="en-US" dirty="0"/>
              <a:t>The concordance indices for prediction of thyroid cancer–related deaths and </a:t>
            </a:r>
            <a:r>
              <a:rPr lang="en-US" dirty="0" smtClean="0"/>
              <a:t>relapses were </a:t>
            </a:r>
            <a:r>
              <a:rPr lang="en-US" dirty="0">
                <a:solidFill>
                  <a:srgbClr val="FFFF00"/>
                </a:solidFill>
              </a:rPr>
              <a:t>0.92 and 0.76</a:t>
            </a:r>
            <a:r>
              <a:rPr lang="en-US" dirty="0"/>
              <a:t>, respectively</a:t>
            </a:r>
          </a:p>
        </p:txBody>
      </p:sp>
    </p:spTree>
    <p:extLst>
      <p:ext uri="{BB962C8B-B14F-4D97-AF65-F5344CB8AC3E}">
        <p14:creationId xmlns:p14="http://schemas.microsoft.com/office/powerpoint/2010/main" val="155162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calibration curves were very close to the diagonals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19200"/>
            <a:ext cx="8915400" cy="5608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465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calibration curves were very close to the diagonals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95400"/>
            <a:ext cx="8763000" cy="5526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416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8991600" cy="1143000"/>
          </a:xfrm>
        </p:spPr>
        <p:txBody>
          <a:bodyPr>
            <a:noAutofit/>
          </a:bodyPr>
          <a:lstStyle/>
          <a:p>
            <a:r>
              <a:rPr lang="en-US" sz="3600" dirty="0"/>
              <a:t>I</a:t>
            </a:r>
            <a:r>
              <a:rPr lang="en-US" sz="3600" dirty="0" smtClean="0"/>
              <a:t>ndependent prognostic variables outside of staging systems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458200" cy="4525963"/>
          </a:xfrm>
        </p:spPr>
        <p:txBody>
          <a:bodyPr/>
          <a:lstStyle/>
          <a:p>
            <a:r>
              <a:rPr lang="en-US" dirty="0" smtClean="0"/>
              <a:t>Serum TSH</a:t>
            </a:r>
          </a:p>
          <a:p>
            <a:r>
              <a:rPr lang="en-US" dirty="0" smtClean="0"/>
              <a:t>BRAF mutation</a:t>
            </a:r>
          </a:p>
          <a:p>
            <a:r>
              <a:rPr lang="en-US" dirty="0" err="1"/>
              <a:t>F</a:t>
            </a:r>
            <a:r>
              <a:rPr lang="en-US" dirty="0" err="1" smtClean="0"/>
              <a:t>luorodeoxyglucose</a:t>
            </a:r>
            <a:r>
              <a:rPr lang="en-US" dirty="0" smtClean="0"/>
              <a:t> PET and radioiodine avidity</a:t>
            </a:r>
          </a:p>
          <a:p>
            <a:r>
              <a:rPr lang="en-US" dirty="0" smtClean="0"/>
              <a:t>Serum </a:t>
            </a:r>
            <a:r>
              <a:rPr lang="en-US" dirty="0" err="1" smtClean="0"/>
              <a:t>Tg</a:t>
            </a:r>
            <a:endParaRPr lang="en-US" dirty="0" smtClean="0"/>
          </a:p>
          <a:p>
            <a:r>
              <a:rPr lang="en-US" dirty="0"/>
              <a:t>Post-ablation 1-131 </a:t>
            </a:r>
            <a:r>
              <a:rPr lang="en-US" dirty="0" smtClean="0"/>
              <a:t>whole </a:t>
            </a:r>
            <a:r>
              <a:rPr lang="en-US" dirty="0"/>
              <a:t>b</a:t>
            </a:r>
            <a:r>
              <a:rPr lang="en-US" dirty="0" smtClean="0"/>
              <a:t>ody </a:t>
            </a:r>
            <a:r>
              <a:rPr lang="en-US" dirty="0"/>
              <a:t>s</a:t>
            </a:r>
            <a:r>
              <a:rPr lang="en-US" dirty="0" smtClean="0"/>
              <a:t>can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800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1336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/>
              <a:t>C</a:t>
            </a:r>
            <a:r>
              <a:rPr lang="en-US" dirty="0" smtClean="0"/>
              <a:t>ontroversial prognostic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52600"/>
            <a:ext cx="8991600" cy="4525963"/>
          </a:xfrm>
        </p:spPr>
        <p:txBody>
          <a:bodyPr/>
          <a:lstStyle/>
          <a:p>
            <a:r>
              <a:rPr lang="en-US" dirty="0"/>
              <a:t>Graves' </a:t>
            </a:r>
            <a:r>
              <a:rPr lang="en-US" dirty="0" smtClean="0"/>
              <a:t>Disease</a:t>
            </a:r>
          </a:p>
          <a:p>
            <a:r>
              <a:rPr lang="en-US" dirty="0" smtClean="0"/>
              <a:t>lymphocytic infiltration of the thyroid gland and/or tumor</a:t>
            </a:r>
          </a:p>
          <a:p>
            <a:r>
              <a:rPr lang="en-US" dirty="0" smtClean="0"/>
              <a:t>Tumor </a:t>
            </a:r>
            <a:r>
              <a:rPr lang="en-US" dirty="0" err="1" smtClean="0"/>
              <a:t>multifocality</a:t>
            </a:r>
            <a:endParaRPr lang="en-US" dirty="0" smtClean="0"/>
          </a:p>
          <a:p>
            <a:r>
              <a:rPr lang="en-US" dirty="0" smtClean="0"/>
              <a:t>Gender</a:t>
            </a:r>
          </a:p>
          <a:p>
            <a:r>
              <a:rPr lang="en-US" dirty="0" smtClean="0"/>
              <a:t>Lymph node metastasis</a:t>
            </a:r>
          </a:p>
          <a:p>
            <a:r>
              <a:rPr lang="en-US" dirty="0" smtClean="0"/>
              <a:t>Vascular invasion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11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26"/>
          <p:cNvSpPr>
            <a:spLocks noChangeArrowheads="1"/>
          </p:cNvSpPr>
          <p:nvPr/>
        </p:nvSpPr>
        <p:spPr bwMode="auto">
          <a:xfrm>
            <a:off x="1150938" y="617538"/>
            <a:ext cx="77930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r>
              <a:rPr lang="en-US" sz="4400">
                <a:solidFill>
                  <a:schemeClr val="tx2"/>
                </a:solidFill>
                <a:latin typeface="Tahoma" pitchFamily="34" charset="0"/>
              </a:rPr>
              <a:t>Prognostic or Risk Factors?</a:t>
            </a:r>
            <a:endParaRPr lang="en-CA" sz="4400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28675" name="Rectangle 1027"/>
          <p:cNvSpPr>
            <a:spLocks noChangeArrowheads="1"/>
          </p:cNvSpPr>
          <p:nvPr/>
        </p:nvSpPr>
        <p:spPr bwMode="auto">
          <a:xfrm>
            <a:off x="879475" y="2754313"/>
            <a:ext cx="3073400" cy="711200"/>
          </a:xfrm>
          <a:prstGeom prst="rect">
            <a:avLst/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1028"/>
          <p:cNvSpPr>
            <a:spLocks noChangeArrowheads="1"/>
          </p:cNvSpPr>
          <p:nvPr/>
        </p:nvSpPr>
        <p:spPr bwMode="auto">
          <a:xfrm>
            <a:off x="4460875" y="2678113"/>
            <a:ext cx="2854325" cy="863600"/>
          </a:xfrm>
          <a:prstGeom prst="rightArrow">
            <a:avLst>
              <a:gd name="adj1" fmla="val 75009"/>
              <a:gd name="adj2" fmla="val 76034"/>
            </a:avLst>
          </a:prstGeom>
          <a:solidFill>
            <a:schemeClr val="bg1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7" name="Rectangle 1029"/>
          <p:cNvSpPr>
            <a:spLocks noChangeArrowheads="1"/>
          </p:cNvSpPr>
          <p:nvPr/>
        </p:nvSpPr>
        <p:spPr bwMode="auto">
          <a:xfrm>
            <a:off x="1905000" y="2895600"/>
            <a:ext cx="679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000" i="1">
                <a:latin typeface="Arial" charset="0"/>
              </a:rPr>
              <a:t>Risk</a:t>
            </a:r>
          </a:p>
        </p:txBody>
      </p:sp>
      <p:sp>
        <p:nvSpPr>
          <p:cNvPr id="28678" name="Rectangle 1030"/>
          <p:cNvSpPr>
            <a:spLocks noChangeArrowheads="1"/>
          </p:cNvSpPr>
          <p:nvPr/>
        </p:nvSpPr>
        <p:spPr bwMode="auto">
          <a:xfrm>
            <a:off x="5029200" y="2895600"/>
            <a:ext cx="13144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2000" i="1">
                <a:latin typeface="Arial" charset="0"/>
              </a:rPr>
              <a:t>Prognosis</a:t>
            </a:r>
          </a:p>
        </p:txBody>
      </p:sp>
      <p:sp>
        <p:nvSpPr>
          <p:cNvPr id="28679" name="Line 1031"/>
          <p:cNvSpPr>
            <a:spLocks noChangeShapeType="1"/>
          </p:cNvSpPr>
          <p:nvPr/>
        </p:nvSpPr>
        <p:spPr bwMode="auto">
          <a:xfrm flipH="1">
            <a:off x="4191000" y="2424113"/>
            <a:ext cx="15875" cy="4052887"/>
          </a:xfrm>
          <a:prstGeom prst="line">
            <a:avLst/>
          </a:prstGeom>
          <a:noFill/>
          <a:ln w="50800">
            <a:solidFill>
              <a:srgbClr val="008000"/>
            </a:solidFill>
            <a:prstDash val="dash"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0" name="Rectangle 1032"/>
          <p:cNvSpPr>
            <a:spLocks noChangeArrowheads="1"/>
          </p:cNvSpPr>
          <p:nvPr/>
        </p:nvSpPr>
        <p:spPr bwMode="auto">
          <a:xfrm>
            <a:off x="1981200" y="2209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1800" b="1">
                <a:latin typeface="Arial" charset="0"/>
              </a:rPr>
              <a:t>Well</a:t>
            </a:r>
          </a:p>
        </p:txBody>
      </p:sp>
      <p:sp>
        <p:nvSpPr>
          <p:cNvPr id="28681" name="Rectangle 1033"/>
          <p:cNvSpPr>
            <a:spLocks noChangeArrowheads="1"/>
          </p:cNvSpPr>
          <p:nvPr/>
        </p:nvSpPr>
        <p:spPr bwMode="auto">
          <a:xfrm>
            <a:off x="3124200" y="1981200"/>
            <a:ext cx="2127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1800" b="1">
                <a:latin typeface="Arial" charset="0"/>
              </a:rPr>
              <a:t>Onset of Acute MI</a:t>
            </a:r>
          </a:p>
        </p:txBody>
      </p:sp>
      <p:sp>
        <p:nvSpPr>
          <p:cNvPr id="28682" name="Rectangle 1034"/>
          <p:cNvSpPr>
            <a:spLocks noChangeArrowheads="1"/>
          </p:cNvSpPr>
          <p:nvPr/>
        </p:nvSpPr>
        <p:spPr bwMode="auto">
          <a:xfrm>
            <a:off x="5715000" y="2209800"/>
            <a:ext cx="654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/>
            <a:r>
              <a:rPr lang="en-GB" sz="1800" b="1">
                <a:latin typeface="Arial" charset="0"/>
              </a:rPr>
              <a:t>Sick</a:t>
            </a:r>
          </a:p>
        </p:txBody>
      </p:sp>
      <p:sp>
        <p:nvSpPr>
          <p:cNvPr id="28683" name="Rectangle 1035"/>
          <p:cNvSpPr>
            <a:spLocks noChangeArrowheads="1"/>
          </p:cNvSpPr>
          <p:nvPr/>
        </p:nvSpPr>
        <p:spPr bwMode="auto">
          <a:xfrm>
            <a:off x="1219200" y="3581400"/>
            <a:ext cx="2127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1800">
                <a:latin typeface="Arial" charset="0"/>
              </a:rPr>
              <a:t>Risk Factors: </a:t>
            </a:r>
          </a:p>
          <a:p>
            <a:pPr algn="ctr" defTabSz="762000" eaLnBrk="0" hangingPunct="0"/>
            <a:r>
              <a:rPr lang="en-GB" sz="1800">
                <a:latin typeface="Arial" charset="0"/>
              </a:rPr>
              <a:t>Primary Prevention</a:t>
            </a:r>
          </a:p>
        </p:txBody>
      </p:sp>
      <p:sp>
        <p:nvSpPr>
          <p:cNvPr id="28684" name="Rectangle 1036"/>
          <p:cNvSpPr>
            <a:spLocks noChangeArrowheads="1"/>
          </p:cNvSpPr>
          <p:nvPr/>
        </p:nvSpPr>
        <p:spPr bwMode="auto">
          <a:xfrm>
            <a:off x="4419600" y="3581400"/>
            <a:ext cx="32702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n-GB" sz="1800" dirty="0">
                <a:latin typeface="Arial" charset="0"/>
              </a:rPr>
              <a:t>Prognostic Factors: </a:t>
            </a:r>
          </a:p>
          <a:p>
            <a:pPr algn="ctr" defTabSz="762000" eaLnBrk="0" hangingPunct="0"/>
            <a:r>
              <a:rPr lang="en-GB" sz="1800" dirty="0">
                <a:latin typeface="Arial" charset="0"/>
              </a:rPr>
              <a:t>Secondary/Tertiary Prevention</a:t>
            </a:r>
          </a:p>
        </p:txBody>
      </p:sp>
      <p:sp>
        <p:nvSpPr>
          <p:cNvPr id="28685" name="Line 1037"/>
          <p:cNvSpPr>
            <a:spLocks noChangeShapeType="1"/>
          </p:cNvSpPr>
          <p:nvPr/>
        </p:nvSpPr>
        <p:spPr bwMode="auto">
          <a:xfrm>
            <a:off x="701675" y="4329113"/>
            <a:ext cx="76200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86" name="Rectangle 1038"/>
          <p:cNvSpPr>
            <a:spLocks noChangeArrowheads="1"/>
          </p:cNvSpPr>
          <p:nvPr/>
        </p:nvSpPr>
        <p:spPr bwMode="auto">
          <a:xfrm>
            <a:off x="1066800" y="4572000"/>
            <a:ext cx="19145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older age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male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smoker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hypertension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inactivity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LDL increased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HDL decreased</a:t>
            </a:r>
          </a:p>
        </p:txBody>
      </p:sp>
      <p:sp>
        <p:nvSpPr>
          <p:cNvPr id="28687" name="Rectangle 1039"/>
          <p:cNvSpPr>
            <a:spLocks noChangeArrowheads="1"/>
          </p:cNvSpPr>
          <p:nvPr/>
        </p:nvSpPr>
        <p:spPr bwMode="auto">
          <a:xfrm>
            <a:off x="4648200" y="4572000"/>
            <a:ext cx="2689225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older age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female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smoking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hypotension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anterior infarction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congestive heart failure</a:t>
            </a:r>
          </a:p>
          <a:p>
            <a:pPr defTabSz="762000" eaLnBrk="0" hangingPunct="0">
              <a:buFontTx/>
              <a:buChar char="•"/>
            </a:pPr>
            <a:r>
              <a:rPr lang="en-GB" sz="1800">
                <a:latin typeface="Arial" charset="0"/>
              </a:rPr>
              <a:t> ventricular arrhythmia</a:t>
            </a:r>
          </a:p>
        </p:txBody>
      </p:sp>
      <p:sp>
        <p:nvSpPr>
          <p:cNvPr id="28688" name="Text Box 1040"/>
          <p:cNvSpPr txBox="1">
            <a:spLocks noChangeArrowheads="1"/>
          </p:cNvSpPr>
          <p:nvPr/>
        </p:nvSpPr>
        <p:spPr bwMode="auto">
          <a:xfrm>
            <a:off x="7391400" y="2895600"/>
            <a:ext cx="139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Tahoma" pitchFamily="34" charset="0"/>
              </a:rPr>
              <a:t>Outcome</a:t>
            </a:r>
            <a:endParaRPr lang="en-CA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070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Conclusion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Most papillary cancers are identified in the early stages </a:t>
            </a:r>
            <a:r>
              <a:rPr lang="en-US" dirty="0">
                <a:solidFill>
                  <a:srgbClr val="FFFF00"/>
                </a:solidFill>
              </a:rPr>
              <a:t>(&gt;80% stages I or II) </a:t>
            </a:r>
            <a:r>
              <a:rPr lang="en-US" dirty="0"/>
              <a:t>and have an excellent </a:t>
            </a:r>
            <a:r>
              <a:rPr lang="en-US" dirty="0" smtClean="0"/>
              <a:t>prognosis</a:t>
            </a:r>
            <a:endParaRPr lang="en-US" dirty="0"/>
          </a:p>
          <a:p>
            <a:r>
              <a:rPr lang="en-US" dirty="0" smtClean="0"/>
              <a:t>In general</a:t>
            </a:r>
            <a:r>
              <a:rPr lang="en-US" dirty="0"/>
              <a:t>, well-differentiated PTC has an </a:t>
            </a:r>
            <a:r>
              <a:rPr lang="en-US" dirty="0" smtClean="0"/>
              <a:t>excellent prognosis</a:t>
            </a:r>
            <a:r>
              <a:rPr lang="en-US" dirty="0"/>
              <a:t>, with a 5-year survival rate of greater than </a:t>
            </a:r>
            <a:r>
              <a:rPr lang="en-US" dirty="0" smtClean="0">
                <a:solidFill>
                  <a:srgbClr val="FFFF00"/>
                </a:solidFill>
              </a:rPr>
              <a:t>97%</a:t>
            </a:r>
          </a:p>
          <a:p>
            <a:r>
              <a:rPr lang="en-US" dirty="0"/>
              <a:t>Mortality </a:t>
            </a:r>
            <a:r>
              <a:rPr lang="en-US" dirty="0" smtClean="0"/>
              <a:t>rates associated </a:t>
            </a:r>
            <a:r>
              <a:rPr lang="en-US" dirty="0"/>
              <a:t>with FTC are less favorable than those </a:t>
            </a:r>
            <a:r>
              <a:rPr lang="en-US" dirty="0" smtClean="0"/>
              <a:t>for PTC</a:t>
            </a:r>
            <a:r>
              <a:rPr lang="en-US" dirty="0"/>
              <a:t>, in part because a larger proportion of </a:t>
            </a:r>
            <a:r>
              <a:rPr lang="en-US" dirty="0" smtClean="0"/>
              <a:t>patients present </a:t>
            </a:r>
            <a:r>
              <a:rPr lang="en-US" dirty="0"/>
              <a:t>with stage IV disease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765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Conclusion..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 TNM</a:t>
            </a:r>
            <a:r>
              <a:rPr lang="en-US" dirty="0"/>
              <a:t> </a:t>
            </a:r>
            <a:r>
              <a:rPr lang="en-US" dirty="0" smtClean="0"/>
              <a:t>classification </a:t>
            </a:r>
            <a:r>
              <a:rPr lang="en-US" dirty="0"/>
              <a:t>system </a:t>
            </a:r>
            <a:r>
              <a:rPr lang="en-US" dirty="0" smtClean="0"/>
              <a:t> is recommended </a:t>
            </a:r>
            <a:r>
              <a:rPr lang="en-US" dirty="0"/>
              <a:t>for </a:t>
            </a:r>
            <a:r>
              <a:rPr lang="en-US" dirty="0" smtClean="0"/>
              <a:t> thyroid cancer because </a:t>
            </a:r>
            <a:r>
              <a:rPr lang="en-US" dirty="0"/>
              <a:t>it provides a useful </a:t>
            </a:r>
            <a:r>
              <a:rPr lang="en-US" dirty="0" smtClean="0"/>
              <a:t>shorthand method </a:t>
            </a:r>
            <a:r>
              <a:rPr lang="en-US" dirty="0"/>
              <a:t>to describe the extent of the </a:t>
            </a:r>
            <a:r>
              <a:rPr lang="en-US" dirty="0" smtClean="0"/>
              <a:t>tumor</a:t>
            </a:r>
          </a:p>
          <a:p>
            <a:r>
              <a:rPr lang="en-US" dirty="0" smtClean="0"/>
              <a:t>Numerous prognostic scoring system were developed, but no scheme </a:t>
            </a:r>
            <a:r>
              <a:rPr lang="en-US" dirty="0"/>
              <a:t>has demonstrated clear </a:t>
            </a:r>
            <a:r>
              <a:rPr lang="en-US" dirty="0" smtClean="0"/>
              <a:t>superiority</a:t>
            </a:r>
          </a:p>
          <a:p>
            <a:r>
              <a:rPr lang="en-US" dirty="0" smtClean="0"/>
              <a:t>Among staging system, </a:t>
            </a:r>
            <a:r>
              <a:rPr lang="en-US" dirty="0" smtClean="0">
                <a:solidFill>
                  <a:srgbClr val="FFFF00"/>
                </a:solidFill>
              </a:rPr>
              <a:t>MASIC and TNM </a:t>
            </a:r>
            <a:r>
              <a:rPr lang="en-US" dirty="0" smtClean="0"/>
              <a:t>seems to have the strongest ability  to predict DTC-related mortality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0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8839200" cy="4800600"/>
          </a:xfrm>
        </p:spPr>
        <p:txBody>
          <a:bodyPr/>
          <a:lstStyle/>
          <a:p>
            <a:r>
              <a:rPr lang="en-US" dirty="0" smtClean="0"/>
              <a:t>Staging </a:t>
            </a:r>
            <a:r>
              <a:rPr lang="en-US" dirty="0"/>
              <a:t>systems  predict patients at high risk for </a:t>
            </a:r>
            <a:r>
              <a:rPr lang="en-US" dirty="0">
                <a:solidFill>
                  <a:srgbClr val="FFFF00"/>
                </a:solidFill>
              </a:rPr>
              <a:t>death</a:t>
            </a:r>
            <a:r>
              <a:rPr lang="en-US" dirty="0"/>
              <a:t> from thyroid cancer, however there is a striking disconnect between staging for mortality and the ability to predict tumor </a:t>
            </a:r>
            <a:r>
              <a:rPr lang="en-US" dirty="0">
                <a:solidFill>
                  <a:srgbClr val="FFFF00"/>
                </a:solidFill>
              </a:rPr>
              <a:t>recurrence</a:t>
            </a:r>
            <a:r>
              <a:rPr lang="en-US" dirty="0"/>
              <a:t>, especially in young </a:t>
            </a:r>
            <a:r>
              <a:rPr lang="en-US" dirty="0" smtClean="0"/>
              <a:t>patients</a:t>
            </a:r>
          </a:p>
          <a:p>
            <a:r>
              <a:rPr lang="en-US" dirty="0" err="1" smtClean="0">
                <a:solidFill>
                  <a:srgbClr val="FFFF00"/>
                </a:solidFill>
              </a:rPr>
              <a:t>Clinico</a:t>
            </a:r>
            <a:r>
              <a:rPr lang="en-US" dirty="0" smtClean="0">
                <a:solidFill>
                  <a:srgbClr val="FFFF00"/>
                </a:solidFill>
              </a:rPr>
              <a:t>-pathologic staging </a:t>
            </a:r>
            <a:r>
              <a:rPr lang="en-US" dirty="0" smtClean="0"/>
              <a:t>developed by ATA has strong ability to predict recurrence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5605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525963"/>
          </a:xfrm>
        </p:spPr>
        <p:txBody>
          <a:bodyPr/>
          <a:lstStyle/>
          <a:p>
            <a:r>
              <a:rPr lang="en-US" dirty="0" smtClean="0"/>
              <a:t>Quantitative estimation of the clinical prognosis for an individual patient; using </a:t>
            </a:r>
            <a:r>
              <a:rPr lang="en-US" dirty="0" smtClean="0">
                <a:solidFill>
                  <a:srgbClr val="FFFF00"/>
                </a:solidFill>
              </a:rPr>
              <a:t>“Prognostic </a:t>
            </a:r>
            <a:r>
              <a:rPr lang="en-US" dirty="0" err="1" smtClean="0">
                <a:solidFill>
                  <a:srgbClr val="FFFF00"/>
                </a:solidFill>
              </a:rPr>
              <a:t>nomograms</a:t>
            </a:r>
            <a:r>
              <a:rPr lang="en-US" dirty="0" smtClean="0">
                <a:solidFill>
                  <a:srgbClr val="FFFF00"/>
                </a:solidFill>
              </a:rPr>
              <a:t>” </a:t>
            </a:r>
            <a:r>
              <a:rPr lang="en-US" dirty="0" smtClean="0"/>
              <a:t>is a new and promising tool in this field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201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 descr="C:\WIN98\Desktop\webshots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1" name="Slide Number Placeholder 2"/>
          <p:cNvSpPr txBox="1">
            <a:spLocks noGrp="1"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11E9F13B-764D-4DB6-90EF-BDB44810213D}" type="slidenum">
              <a:rPr lang="ar-SA" sz="1200">
                <a:solidFill>
                  <a:schemeClr val="tx1">
                    <a:tint val="75000"/>
                  </a:schemeClr>
                </a:solidFill>
                <a:latin typeface="+mn-lt"/>
                <a:cs typeface="Arial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54</a:t>
            </a:fld>
            <a:endParaRPr lang="en-US" sz="1200">
              <a:solidFill>
                <a:schemeClr val="tx1">
                  <a:tint val="75000"/>
                </a:schemeClr>
              </a:solidFill>
              <a:latin typeface="+mn-lt"/>
              <a:cs typeface="Arial" pitchFamily="34" charset="0"/>
            </a:endParaRPr>
          </a:p>
        </p:txBody>
      </p:sp>
      <p:sp>
        <p:nvSpPr>
          <p:cNvPr id="94212" name="Footer Placeholder 3"/>
          <p:cNvSpPr txBox="1">
            <a:spLocks noGrp="1"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>
                <a:solidFill>
                  <a:schemeClr val="tx1">
                    <a:tint val="75000"/>
                  </a:schemeClr>
                </a:solidFill>
                <a:latin typeface="Arial Narrow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5925" y="1196975"/>
            <a:ext cx="3810000" cy="1477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Thank you</a:t>
            </a:r>
            <a:r>
              <a:rPr 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For your attention</a:t>
            </a:r>
          </a:p>
          <a:p>
            <a:pPr algn="ctr">
              <a:defRPr/>
            </a:pPr>
            <a:endParaRPr lang="en-US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96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design?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Cohort studies </a:t>
            </a:r>
            <a:r>
              <a:rPr lang="en-US" dirty="0" smtClean="0"/>
              <a:t>represent the </a:t>
            </a:r>
            <a:r>
              <a:rPr lang="en-US" b="1" dirty="0" smtClean="0">
                <a:solidFill>
                  <a:srgbClr val="FFFF00"/>
                </a:solidFill>
              </a:rPr>
              <a:t>best</a:t>
            </a:r>
            <a:r>
              <a:rPr lang="en-US" dirty="0" smtClean="0"/>
              <a:t> design for answering prognosis questions</a:t>
            </a:r>
          </a:p>
          <a:p>
            <a:endParaRPr lang="en-US" dirty="0" smtClean="0"/>
          </a:p>
          <a:p>
            <a:r>
              <a:rPr lang="en-US" dirty="0" smtClean="0"/>
              <a:t>Randomized trials can </a:t>
            </a:r>
            <a:r>
              <a:rPr lang="en-US" b="1" dirty="0" smtClean="0">
                <a:solidFill>
                  <a:srgbClr val="FFFF00"/>
                </a:solidFill>
              </a:rPr>
              <a:t>also</a:t>
            </a:r>
            <a:r>
              <a:rPr lang="en-US" dirty="0" smtClean="0"/>
              <a:t> serve as a source of prognostic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8510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role of staging systems?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8991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To Permit </a:t>
            </a:r>
            <a:r>
              <a:rPr lang="en-US" dirty="0"/>
              <a:t>prognostication for an individual patient with </a:t>
            </a:r>
            <a:r>
              <a:rPr lang="en-US" dirty="0" smtClean="0"/>
              <a:t>DTC</a:t>
            </a:r>
          </a:p>
          <a:p>
            <a:r>
              <a:rPr lang="en-US" dirty="0" smtClean="0"/>
              <a:t>To Tailor </a:t>
            </a:r>
            <a:r>
              <a:rPr lang="en-US" dirty="0"/>
              <a:t>decisions regarding postoperative adjunctive </a:t>
            </a:r>
            <a:r>
              <a:rPr lang="en-US" dirty="0" smtClean="0"/>
              <a:t>therapy, including RAI </a:t>
            </a:r>
            <a:r>
              <a:rPr lang="en-US" dirty="0"/>
              <a:t>therapy and TSH suppression, to assess </a:t>
            </a:r>
            <a:r>
              <a:rPr lang="en-US" dirty="0" smtClean="0"/>
              <a:t>the patient’s </a:t>
            </a:r>
            <a:r>
              <a:rPr lang="en-US" dirty="0"/>
              <a:t>risk for disease recurrence and </a:t>
            </a:r>
            <a:r>
              <a:rPr lang="en-US" dirty="0" smtClean="0"/>
              <a:t>mortality</a:t>
            </a:r>
          </a:p>
          <a:p>
            <a:r>
              <a:rPr lang="en-US" dirty="0" smtClean="0"/>
              <a:t>To Make decisions </a:t>
            </a:r>
            <a:r>
              <a:rPr lang="en-US" dirty="0"/>
              <a:t>regarding the frequency and intensity of </a:t>
            </a:r>
            <a:r>
              <a:rPr lang="en-US" dirty="0" smtClean="0"/>
              <a:t>follow-up, directing </a:t>
            </a:r>
            <a:r>
              <a:rPr lang="en-US" dirty="0"/>
              <a:t>more intensive follow-up towards patients at </a:t>
            </a:r>
            <a:r>
              <a:rPr lang="en-US" dirty="0" smtClean="0"/>
              <a:t>highest risk</a:t>
            </a:r>
          </a:p>
          <a:p>
            <a:r>
              <a:rPr lang="en-US" dirty="0" smtClean="0"/>
              <a:t>To Enable </a:t>
            </a:r>
            <a:r>
              <a:rPr lang="en-US" dirty="0"/>
              <a:t>accurate communication regarding </a:t>
            </a:r>
            <a:r>
              <a:rPr lang="en-US" dirty="0" smtClean="0"/>
              <a:t>a patient </a:t>
            </a:r>
            <a:r>
              <a:rPr lang="en-US" dirty="0"/>
              <a:t>among health care </a:t>
            </a:r>
            <a:r>
              <a:rPr lang="en-US" dirty="0" smtClean="0"/>
              <a:t>professionals and also allow </a:t>
            </a:r>
            <a:r>
              <a:rPr lang="en-US" dirty="0"/>
              <a:t>evaluation of differing therapeutic strategies applied </a:t>
            </a:r>
            <a:r>
              <a:rPr lang="en-US" dirty="0" smtClean="0"/>
              <a:t>to comparable </a:t>
            </a:r>
            <a:r>
              <a:rPr lang="en-US" dirty="0"/>
              <a:t>groups of patients in clinical </a:t>
            </a:r>
            <a:r>
              <a:rPr lang="en-US" dirty="0" smtClean="0"/>
              <a:t>studies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31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Prognostic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525963"/>
          </a:xfrm>
        </p:spPr>
        <p:txBody>
          <a:bodyPr/>
          <a:lstStyle/>
          <a:p>
            <a:r>
              <a:rPr lang="en-US" dirty="0" smtClean="0"/>
              <a:t>Staging and prognostic scoring </a:t>
            </a:r>
          </a:p>
          <a:p>
            <a:endParaRPr lang="en-US" dirty="0"/>
          </a:p>
          <a:p>
            <a:r>
              <a:rPr lang="en-US" dirty="0" smtClean="0"/>
              <a:t>Prognostic </a:t>
            </a:r>
            <a:r>
              <a:rPr lang="en-US" dirty="0" err="1" smtClean="0"/>
              <a:t>nomogram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2800" dirty="0"/>
              <a:t>Scoring method for Tumor-Node-Metastasis</a:t>
            </a:r>
            <a:br>
              <a:rPr lang="en-US" sz="2800" dirty="0"/>
            </a:br>
            <a:r>
              <a:rPr lang="en-US" sz="2800" dirty="0"/>
              <a:t>(TNM) </a:t>
            </a:r>
            <a:r>
              <a:rPr lang="en-US" sz="2800" dirty="0">
                <a:solidFill>
                  <a:srgbClr val="FFFF00"/>
                </a:solidFill>
              </a:rPr>
              <a:t>S</a:t>
            </a:r>
            <a:r>
              <a:rPr lang="en-US" sz="2800" dirty="0" smtClean="0">
                <a:solidFill>
                  <a:srgbClr val="FFFF00"/>
                </a:solidFill>
              </a:rPr>
              <a:t>ixth</a:t>
            </a:r>
            <a:r>
              <a:rPr lang="en-US" sz="2800" dirty="0" smtClean="0"/>
              <a:t> </a:t>
            </a:r>
            <a:r>
              <a:rPr lang="en-US" sz="2800" dirty="0"/>
              <a:t>edition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914400"/>
            <a:ext cx="9144000" cy="5574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816" y="6488668"/>
            <a:ext cx="91165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AJCC Cancer Staging Manual, Sixth Edition (2002) published by Springer-</a:t>
            </a:r>
            <a:r>
              <a:rPr lang="en-US" dirty="0" err="1"/>
              <a:t>Verlag</a:t>
            </a:r>
            <a:r>
              <a:rPr lang="en-US" dirty="0"/>
              <a:t>, Inc., New York</a:t>
            </a:r>
          </a:p>
        </p:txBody>
      </p:sp>
    </p:spTree>
    <p:extLst>
      <p:ext uri="{BB962C8B-B14F-4D97-AF65-F5344CB8AC3E}">
        <p14:creationId xmlns:p14="http://schemas.microsoft.com/office/powerpoint/2010/main" val="306882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1542</Words>
  <Application>Microsoft Office PowerPoint</Application>
  <PresentationFormat>On-screen Show (4:3)</PresentationFormat>
  <Paragraphs>235</Paragraphs>
  <Slides>54</Slides>
  <Notes>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5" baseType="lpstr">
      <vt:lpstr>Office Theme</vt:lpstr>
      <vt:lpstr>Prognosis of Differentiated Thyroid Cancer</vt:lpstr>
      <vt:lpstr>Agenda</vt:lpstr>
      <vt:lpstr> Definitions</vt:lpstr>
      <vt:lpstr>Prognostic factor vs risk factor</vt:lpstr>
      <vt:lpstr>PowerPoint Presentation</vt:lpstr>
      <vt:lpstr>Which design?</vt:lpstr>
      <vt:lpstr>What is role of staging systems?</vt:lpstr>
      <vt:lpstr>Prognostic Tools</vt:lpstr>
      <vt:lpstr>Scoring method for Tumor-Node-Metastasis (TNM) Sixth edition</vt:lpstr>
      <vt:lpstr>PowerPoint Presentation</vt:lpstr>
      <vt:lpstr>Stages</vt:lpstr>
      <vt:lpstr>Scoring method for Tumor-Node-Metastasis (TNM) Seventh edition</vt:lpstr>
      <vt:lpstr>Scoring method for Tumor-Node-Metastasis (TNM) Seventh edition</vt:lpstr>
      <vt:lpstr>PowerPoint Presentation</vt:lpstr>
      <vt:lpstr>PowerPoint Presentation</vt:lpstr>
      <vt:lpstr>PowerPoint Presentation</vt:lpstr>
      <vt:lpstr>Prognostic Scoring</vt:lpstr>
      <vt:lpstr>PowerPoint Presentation</vt:lpstr>
      <vt:lpstr>PowerPoint Presentation</vt:lpstr>
      <vt:lpstr>AGES prognostic risk groups index</vt:lpstr>
      <vt:lpstr>AGES prognostic risk groups index</vt:lpstr>
      <vt:lpstr>AMES prognostic risk groups index</vt:lpstr>
      <vt:lpstr>AMES prognostic risk groups index</vt:lpstr>
      <vt:lpstr>MACIS prognostic model</vt:lpstr>
      <vt:lpstr>MACIS prognostic model</vt:lpstr>
      <vt:lpstr>Minimal risk group %</vt:lpstr>
      <vt:lpstr>CSM rates at 20 years</vt:lpstr>
      <vt:lpstr>An unusual natural history!</vt:lpstr>
      <vt:lpstr> Clinico-pathologic staging system</vt:lpstr>
      <vt:lpstr>Low Risk</vt:lpstr>
      <vt:lpstr>Intermediate Risk</vt:lpstr>
      <vt:lpstr>High Risk</vt:lpstr>
      <vt:lpstr>Clinico-pathologic staging system</vt:lpstr>
      <vt:lpstr>Staging</vt:lpstr>
      <vt:lpstr>RECOMMENDATION 31</vt:lpstr>
      <vt:lpstr>PowerPoint Presentation</vt:lpstr>
      <vt:lpstr>Prognostic Nomograms </vt:lpstr>
      <vt:lpstr>PowerPoint Presentation</vt:lpstr>
      <vt:lpstr>Methods</vt:lpstr>
      <vt:lpstr>PowerPoint Presentation</vt:lpstr>
      <vt:lpstr>Prognostic factor influencing “Death”</vt:lpstr>
      <vt:lpstr>Thyroid cancer prognostic nomograms to predict risk of “Deaths”</vt:lpstr>
      <vt:lpstr>Prognostic factor influencing “Relapse”</vt:lpstr>
      <vt:lpstr>Thyroid cancer prognostic nomograms to predict risk of “Relapse”</vt:lpstr>
      <vt:lpstr>Model discrimination</vt:lpstr>
      <vt:lpstr>The calibration curves were very close to the diagonals</vt:lpstr>
      <vt:lpstr>The calibration curves were very close to the diagonals</vt:lpstr>
      <vt:lpstr>Independent prognostic variables outside of staging systems</vt:lpstr>
      <vt:lpstr>Controversial prognostic variables</vt:lpstr>
      <vt:lpstr>Conclusion</vt:lpstr>
      <vt:lpstr>Conclusion..</vt:lpstr>
      <vt:lpstr>Conclusion..</vt:lpstr>
      <vt:lpstr>Conclusion..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Prognosis of Differentiated Thyroid Cancer .</dc:title>
  <dc:creator>Hossein Panah</dc:creator>
  <cp:lastModifiedBy>Hossein Panah</cp:lastModifiedBy>
  <cp:revision>50</cp:revision>
  <dcterms:created xsi:type="dcterms:W3CDTF">2014-06-06T18:15:40Z</dcterms:created>
  <dcterms:modified xsi:type="dcterms:W3CDTF">2014-06-12T02:44:51Z</dcterms:modified>
</cp:coreProperties>
</file>