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Roboto Slab" charset="0"/>
      <p:regular r:id="rId41"/>
      <p:bold r:id="rId42"/>
    </p:embeddedFont>
    <p:embeddedFont>
      <p:font typeface="Pacifico" charset="0"/>
      <p:regular r:id="rId43"/>
    </p:embeddedFont>
    <p:embeddedFont>
      <p:font typeface="Roboto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EIYNmJXrAy1Pya6jT8M24VyRa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5265B7E-1F83-493B-833D-293183AACDA1}">
  <a:tblStyle styleId="{A5265B7E-1F83-493B-833D-293183AACDA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8773EF-4BDA-4CD2-AB57-FD13E3CF02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8974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b7c7465621c74d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9b7c7465621c74d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8ac111bd649203b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58ac111bd649203b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8ac111bd649203b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8ac111bd649203b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8ac111bd649203b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58ac111bd649203b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2eca51529ede8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b2eca51529ede8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e9b0c9bad2003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ce9b0c9bad2003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ce9b0c9bad2003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ce9b0c9bad2003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f35381c2ab8f60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f35381c2ab8f60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fccc25a0593d9bc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fccc25a0593d9bc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ce9b0c9bad2003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ce9b0c9bad2003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ce9b0c9bad2003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ce9b0c9bad2003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ce9b0c9bad2003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ce9b0c9bad2003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ce9b0c9bad2003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ce9b0c9bad20033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ce9b0c9bad2003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ce9b0c9bad2003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ce9b0c9bad2003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ce9b0c9bad2003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ce9b0c9bad2003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ce9b0c9bad2003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9b7c7465621c74d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9b7c7465621c74d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6f35381c2ab8f60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6f35381c2ab8f60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fccc25a0593d9bc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fccc25a0593d9bc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f35381c2ab8f60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6f35381c2ab8f60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8ac111bd649203b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58ac111bd649203b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b17bbdc621f0d7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b17bbdc621f0d7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8ac111bd649203b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58ac111bd649203b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b17bbdc621f0d7b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b17bbdc621f0d7b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8ac111bd649203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8ac111bd649203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419ad841b5160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419ad841b5160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b7c7465621c74d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9b7c7465621c74d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b7c7465621c74d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b7c7465621c74d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1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" name="Google Shape;20;p15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21" name="Google Shape;21;p15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1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8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20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-6544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259105" y="19008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b="1">
                <a:solidFill>
                  <a:schemeClr val="accent6"/>
                </a:solidFill>
              </a:rPr>
              <a:t>patient  history: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914411" y="8761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 labs after receiving one liter of normal saline and vial  glucose 50% :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0" name="Google Shape;170;p7"/>
          <p:cNvGraphicFramePr/>
          <p:nvPr/>
        </p:nvGraphicFramePr>
        <p:xfrm>
          <a:off x="952500" y="1428750"/>
          <a:ext cx="7239000" cy="2618700"/>
        </p:xfrm>
        <a:graphic>
          <a:graphicData uri="http://schemas.openxmlformats.org/drawingml/2006/table">
            <a:tbl>
              <a:tblPr>
                <a:noFill/>
                <a:tableStyleId>{A5265B7E-1F83-493B-833D-293183AACDA1}</a:tableStyleId>
              </a:tblPr>
              <a:tblGrid>
                <a:gridCol w="3619500"/>
                <a:gridCol w="3619500"/>
              </a:tblGrid>
              <a:tr h="43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AST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3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ALT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3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ALKP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279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3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LDH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322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3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TSH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1/4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3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Bs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250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377764" y="240302"/>
            <a:ext cx="7315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following actions were performed during contact with the endocrinologist:</a:t>
            </a:r>
            <a:endParaRPr sz="24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799932" y="1457181"/>
            <a:ext cx="7315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1-serum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DW5% 200cc/h   ++ </a:t>
            </a:r>
            <a:r>
              <a:rPr lang="en-GB" sz="14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serum 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HS 300 cc/h +20 cc </a:t>
            </a:r>
            <a:r>
              <a:rPr lang="en-GB" sz="14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kcl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Inside each </a:t>
            </a:r>
            <a:r>
              <a:rPr lang="en-GB" sz="14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liter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of serum </a:t>
            </a:r>
            <a:r>
              <a:rPr lang="en-GB" sz="14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Half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saline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803500" y="2201101"/>
            <a:ext cx="7429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2- ins regular 6 u stat iv and 6 u /h inf 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799925" y="2621075"/>
            <a:ext cx="7065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3-BS check every hour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799925" y="309715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4- k and VBG check every 2-4 hour 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799925" y="3573198"/>
            <a:ext cx="7429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5- </a:t>
            </a:r>
            <a:r>
              <a:rPr lang="en-GB" sz="14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ICU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admission 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3647445" y="4266719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8  pm</a:t>
            </a:r>
            <a:endParaRPr sz="3000" b="1" i="0" u="none" strike="noStrike" cap="none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-92699" y="1928525"/>
            <a:ext cx="7429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231200" y="303950"/>
            <a:ext cx="874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During the follow-up  BS chart:  </a:t>
            </a: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Within 12 hours until  exiting DKA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1425888" y="1256322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60</a:t>
            </a: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-145-252-209-103-87-180-122-97-</a:t>
            </a:r>
            <a:r>
              <a:rPr lang="en-GB" sz="1400" b="0" i="0" u="sng" strike="noStrike" cap="non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53-</a:t>
            </a: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-229-246-180-</a:t>
            </a:r>
            <a:r>
              <a:rPr lang="en-GB" sz="1400" b="0" i="0" u="none" strike="noStrike" cap="non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176</a:t>
            </a:r>
            <a:endParaRPr sz="1400" b="0" i="0" u="none" strike="noStrike" cap="none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9"/>
          <p:cNvSpPr/>
          <p:nvPr/>
        </p:nvSpPr>
        <p:spPr>
          <a:xfrm flipH="1">
            <a:off x="6050627" y="1652625"/>
            <a:ext cx="303600" cy="1335900"/>
          </a:xfrm>
          <a:prstGeom prst="downArrow">
            <a:avLst>
              <a:gd name="adj1" fmla="val 50000"/>
              <a:gd name="adj2" fmla="val 21763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5818726" y="2914507"/>
            <a:ext cx="7535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Exit DKA</a:t>
            </a:r>
            <a:endParaRPr sz="1400" b="0" i="0" u="none" strike="noStrike" cap="none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5818736" y="319707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VBG:ph:7/38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5818725" y="3459019"/>
            <a:ext cx="2414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Hco3:18/3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5818715" y="36839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Pco2:32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9"/>
          <p:cNvSpPr/>
          <p:nvPr/>
        </p:nvSpPr>
        <p:spPr>
          <a:xfrm rot="10800000" flipH="1">
            <a:off x="5494701" y="3197175"/>
            <a:ext cx="1722300" cy="862800"/>
          </a:xfrm>
          <a:prstGeom prst="bracePair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598253" y="25717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After taking an insulin bolus</a:t>
            </a:r>
            <a:endParaRPr sz="1400" b="0" i="0" u="none" strike="noStrike" cap="non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9"/>
          <p:cNvSpPr/>
          <p:nvPr/>
        </p:nvSpPr>
        <p:spPr>
          <a:xfrm flipH="1">
            <a:off x="1426050" y="1620775"/>
            <a:ext cx="245400" cy="1023000"/>
          </a:xfrm>
          <a:prstGeom prst="downArrow">
            <a:avLst>
              <a:gd name="adj1" fmla="val 50000"/>
              <a:gd name="adj2" fmla="val 15626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231200" y="4453450"/>
            <a:ext cx="8205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Based on these </a:t>
            </a:r>
            <a:r>
              <a:rPr lang="en-GB" sz="14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BS,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DW infusion was increased or decreased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171239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2974023" y="1958500"/>
            <a:ext cx="645300" cy="2473200"/>
          </a:xfrm>
          <a:prstGeom prst="curvedDownArrow">
            <a:avLst>
              <a:gd name="adj1" fmla="val 25000"/>
              <a:gd name="adj2" fmla="val 50000"/>
              <a:gd name="adj3" fmla="val 6888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3499900" y="1577356"/>
            <a:ext cx="73152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sng" strike="noStrike" cap="non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Held insulin then continued 4u/h </a:t>
            </a:r>
            <a:endParaRPr sz="1200" b="0" i="0" u="sng" strike="noStrike" cap="none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6050634" y="4170880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8 AM</a:t>
            </a:r>
            <a:endParaRPr sz="2400" b="1" i="0" u="none" strike="noStrike" cap="none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g39b7c7465621c74d_50"/>
          <p:cNvGraphicFramePr/>
          <p:nvPr/>
        </p:nvGraphicFramePr>
        <p:xfrm>
          <a:off x="725505" y="784903"/>
          <a:ext cx="7239000" cy="1432500"/>
        </p:xfrm>
        <a:graphic>
          <a:graphicData uri="http://schemas.openxmlformats.org/drawingml/2006/table">
            <a:tbl>
              <a:tblPr>
                <a:noFill/>
                <a:tableStyleId>{2D8773EF-4BDA-4CD2-AB57-FD13E3CF02F9}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176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VBG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PH:7/26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HCO3: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11/7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pco2:26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7/23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11/8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7/26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15/2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7/29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15/2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7/36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15/9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7/38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18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10" name="Google Shape;210;g39b7c7465621c74d_50"/>
          <p:cNvSpPr txBox="1"/>
          <p:nvPr/>
        </p:nvSpPr>
        <p:spPr>
          <a:xfrm>
            <a:off x="820898" y="329674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HbA1c  ? ?         Even before pregnancy and unwanted pregnancy 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/>
        </p:nvSpPr>
        <p:spPr>
          <a:xfrm>
            <a:off x="514948" y="272870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30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715311" y="1021356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Diagnosis and definition of the disease and who is at risk?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797211" y="919375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715300" y="1587126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will be the diagnosis, etiology, physiopathology, evaluation  ,management, treatment, and prognosis of this disease?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715311" y="2710602"/>
            <a:ext cx="7315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were the mistakes made in this approach to this </a:t>
            </a:r>
            <a:r>
              <a:rPr lang="en-GB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patient?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514940" y="3690997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About the complications </a:t>
            </a:r>
            <a:r>
              <a:rPr lang="en-GB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</a:t>
            </a:r>
            <a:r>
              <a:rPr lang="en-GB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recurrent </a:t>
            </a:r>
            <a:r>
              <a:rPr lang="en-GB" sz="1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hyperglycemia</a:t>
            </a:r>
            <a:r>
              <a:rPr lang="en-GB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in infants of diabetic mothers?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8ac111bd649203b_37"/>
          <p:cNvSpPr txBox="1"/>
          <p:nvPr/>
        </p:nvSpPr>
        <p:spPr>
          <a:xfrm>
            <a:off x="514948" y="272870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30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g58ac111bd649203b_37"/>
          <p:cNvSpPr txBox="1"/>
          <p:nvPr/>
        </p:nvSpPr>
        <p:spPr>
          <a:xfrm>
            <a:off x="715311" y="1021356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Diagnosis and definition of the disease and who is at risk?</a:t>
            </a: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58ac111bd649203b_37"/>
          <p:cNvSpPr txBox="1"/>
          <p:nvPr/>
        </p:nvSpPr>
        <p:spPr>
          <a:xfrm>
            <a:off x="914411" y="55755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58ac111bd649203b_37"/>
          <p:cNvSpPr txBox="1"/>
          <p:nvPr/>
        </p:nvSpPr>
        <p:spPr>
          <a:xfrm>
            <a:off x="715300" y="1587126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will be the diagnosis, etiology, physiopathology, evaluation  ,management, treatment, and prognosis of this disease?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g58ac111bd649203b_37"/>
          <p:cNvSpPr txBox="1"/>
          <p:nvPr/>
        </p:nvSpPr>
        <p:spPr>
          <a:xfrm>
            <a:off x="715311" y="2710602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were the mistakes made in this approach to this patient According to the said  information  above 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58ac111bd649203b_37"/>
          <p:cNvSpPr txBox="1"/>
          <p:nvPr/>
        </p:nvSpPr>
        <p:spPr>
          <a:xfrm>
            <a:off x="514940" y="3690997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About the complications of hypo and recurrent hyper in infants of diabetic mothers?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8ac111bd649203b_46"/>
          <p:cNvSpPr txBox="1"/>
          <p:nvPr/>
        </p:nvSpPr>
        <p:spPr>
          <a:xfrm>
            <a:off x="322496" y="297049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Diagnosis and definition of the disease and who is at risk?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g58ac111bd649203b_46"/>
          <p:cNvSpPr txBox="1"/>
          <p:nvPr/>
        </p:nvSpPr>
        <p:spPr>
          <a:xfrm>
            <a:off x="771551" y="90152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DX: euglycemic  DKA (EDKA)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g58ac111bd649203b_46"/>
          <p:cNvSpPr txBox="1"/>
          <p:nvPr/>
        </p:nvSpPr>
        <p:spPr>
          <a:xfrm>
            <a:off x="640511" y="15232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definitions: PH&lt; 7/3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g58ac111bd649203b_46"/>
          <p:cNvSpPr txBox="1"/>
          <p:nvPr/>
        </p:nvSpPr>
        <p:spPr>
          <a:xfrm>
            <a:off x="2032483" y="178791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Hco3&lt;18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g58ac111bd649203b_46"/>
          <p:cNvSpPr txBox="1"/>
          <p:nvPr/>
        </p:nvSpPr>
        <p:spPr>
          <a:xfrm>
            <a:off x="2032475" y="2071950"/>
            <a:ext cx="5682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ketosis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58ac111bd649203b_46"/>
          <p:cNvSpPr txBox="1"/>
          <p:nvPr/>
        </p:nvSpPr>
        <p:spPr>
          <a:xfrm>
            <a:off x="3488644" y="205641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g58ac111bd649203b_46"/>
          <p:cNvSpPr txBox="1"/>
          <p:nvPr/>
        </p:nvSpPr>
        <p:spPr>
          <a:xfrm>
            <a:off x="4415331" y="20719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BS &lt;200_250</a:t>
            </a:r>
            <a:endParaRPr u="sng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58ac111bd649203b_46"/>
          <p:cNvSpPr txBox="1"/>
          <p:nvPr/>
        </p:nvSpPr>
        <p:spPr>
          <a:xfrm>
            <a:off x="640500" y="2563075"/>
            <a:ext cx="9366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they are low caloric intake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58ac111bd649203b_46"/>
          <p:cNvSpPr txBox="1"/>
          <p:nvPr/>
        </p:nvSpPr>
        <p:spPr>
          <a:xfrm>
            <a:off x="640500" y="305420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fasting or starvation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58ac111bd649203b_46"/>
          <p:cNvSpPr txBox="1"/>
          <p:nvPr/>
        </p:nvSpPr>
        <p:spPr>
          <a:xfrm>
            <a:off x="3699394" y="3013388"/>
            <a:ext cx="7246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pregnancy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g58ac111bd649203b_46"/>
          <p:cNvSpPr txBox="1"/>
          <p:nvPr/>
        </p:nvSpPr>
        <p:spPr>
          <a:xfrm>
            <a:off x="3699400" y="2563063"/>
            <a:ext cx="6893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pancreatitis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58ac111bd649203b_46"/>
          <p:cNvSpPr txBox="1"/>
          <p:nvPr/>
        </p:nvSpPr>
        <p:spPr>
          <a:xfrm>
            <a:off x="534393" y="3545314"/>
            <a:ext cx="7315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cocaine intoxication, prolonged vomiting or diarrhea , insulin pump use  and of late use of SGLT2 inhibitors like empagliflozin, canagliflozin and so forth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58ac111bd649203b_46"/>
          <p:cNvSpPr txBox="1"/>
          <p:nvPr/>
        </p:nvSpPr>
        <p:spPr>
          <a:xfrm>
            <a:off x="534405" y="41534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COVID 19 with or with out DM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58ac111bd649203b_46"/>
          <p:cNvSpPr txBox="1"/>
          <p:nvPr/>
        </p:nvSpPr>
        <p:spPr>
          <a:xfrm>
            <a:off x="3664908" y="423886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Alcohol consumption and chronic liver disease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g58ac111bd649203b_46"/>
          <p:cNvSpPr txBox="1"/>
          <p:nvPr/>
        </p:nvSpPr>
        <p:spPr>
          <a:xfrm>
            <a:off x="914409" y="15524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58ac111bd649203b_46"/>
          <p:cNvSpPr txBox="1"/>
          <p:nvPr/>
        </p:nvSpPr>
        <p:spPr>
          <a:xfrm>
            <a:off x="7637700" y="2203275"/>
            <a:ext cx="12951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Harman, Megan L., et al. "Euglycemic Diabetic Ketoacidosis in a Pregnant Woman With Severe COVID-19: A Case Report." Cureus 14.1 (2022).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58ac111bd649203b_46"/>
          <p:cNvSpPr txBox="1"/>
          <p:nvPr/>
        </p:nvSpPr>
        <p:spPr>
          <a:xfrm>
            <a:off x="640511" y="45055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Previous use of insulin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g58ac111bd649203b_46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g58ac111bd649203b_46"/>
          <p:cNvSpPr txBox="1"/>
          <p:nvPr/>
        </p:nvSpPr>
        <p:spPr>
          <a:xfrm>
            <a:off x="3699411" y="45560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Glycogen storage disorders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8ac111bd649203b_10"/>
          <p:cNvSpPr txBox="1"/>
          <p:nvPr/>
        </p:nvSpPr>
        <p:spPr>
          <a:xfrm>
            <a:off x="514948" y="272870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30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g58ac111bd649203b_10"/>
          <p:cNvSpPr txBox="1"/>
          <p:nvPr/>
        </p:nvSpPr>
        <p:spPr>
          <a:xfrm>
            <a:off x="715311" y="1021356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Diagnosis and definition of the disease and who is at risk?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g58ac111bd649203b_10"/>
          <p:cNvSpPr txBox="1"/>
          <p:nvPr/>
        </p:nvSpPr>
        <p:spPr>
          <a:xfrm>
            <a:off x="797211" y="919375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g58ac111bd649203b_10"/>
          <p:cNvSpPr txBox="1"/>
          <p:nvPr/>
        </p:nvSpPr>
        <p:spPr>
          <a:xfrm>
            <a:off x="715300" y="1587126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What will be the diagnosis, etiology, physiopathology, evaluation  ,management, treatment, and prognosis of this disease?</a:t>
            </a: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g58ac111bd649203b_10"/>
          <p:cNvSpPr txBox="1"/>
          <p:nvPr/>
        </p:nvSpPr>
        <p:spPr>
          <a:xfrm>
            <a:off x="715311" y="2710602"/>
            <a:ext cx="7315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were the mistakes made in this approach to this </a:t>
            </a:r>
            <a:r>
              <a:rPr lang="en-GB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patient?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g58ac111bd649203b_10"/>
          <p:cNvSpPr txBox="1"/>
          <p:nvPr/>
        </p:nvSpPr>
        <p:spPr>
          <a:xfrm>
            <a:off x="514940" y="3690997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About the complications of hypo and recurrent hyper in infants of diabetic mothers?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2eca51529ede8f_0"/>
          <p:cNvSpPr txBox="1"/>
          <p:nvPr/>
        </p:nvSpPr>
        <p:spPr>
          <a:xfrm>
            <a:off x="914405" y="763188"/>
            <a:ext cx="7315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Describe the pathophysiology involved in euglycemic diabetic ketoacidosis.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g2b2eca51529ede8f_0"/>
          <p:cNvSpPr txBox="1"/>
          <p:nvPr/>
        </p:nvSpPr>
        <p:spPr>
          <a:xfrm>
            <a:off x="470502" y="247704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Objectives</a:t>
            </a:r>
            <a:r>
              <a:rPr lang="en-GB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g2b2eca51529ede8f_0"/>
          <p:cNvSpPr txBox="1"/>
          <p:nvPr/>
        </p:nvSpPr>
        <p:spPr>
          <a:xfrm>
            <a:off x="914400" y="1769175"/>
            <a:ext cx="71085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Outline and explain the important therapeutic interprofessional team interventions for euglycemic diabetic ketoacidosis.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g2b2eca51529ede8f_0"/>
          <p:cNvSpPr txBox="1"/>
          <p:nvPr/>
        </p:nvSpPr>
        <p:spPr>
          <a:xfrm>
            <a:off x="914411" y="293504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Differential Diagnosis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g2b2eca51529ede8f_0"/>
          <p:cNvSpPr txBox="1"/>
          <p:nvPr/>
        </p:nvSpPr>
        <p:spPr>
          <a:xfrm>
            <a:off x="914411" y="33313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Complications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g2b2eca51529ede8f_0"/>
          <p:cNvSpPr txBox="1"/>
          <p:nvPr/>
        </p:nvSpPr>
        <p:spPr>
          <a:xfrm>
            <a:off x="914394" y="38483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Prognosis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ce9b0c9bad20033_3"/>
          <p:cNvSpPr txBox="1"/>
          <p:nvPr/>
        </p:nvSpPr>
        <p:spPr>
          <a:xfrm>
            <a:off x="531202" y="291003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-GB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pathophysiology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g5ce9b0c9bad20033_3"/>
          <p:cNvSpPr txBox="1"/>
          <p:nvPr/>
        </p:nvSpPr>
        <p:spPr>
          <a:xfrm>
            <a:off x="277590" y="98048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Carbohydrate deficiency or carbohydrate starvation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g5ce9b0c9bad20033_3"/>
          <p:cNvSpPr/>
          <p:nvPr/>
        </p:nvSpPr>
        <p:spPr>
          <a:xfrm>
            <a:off x="4572011" y="980475"/>
            <a:ext cx="959700" cy="396300"/>
          </a:xfrm>
          <a:prstGeom prst="rightArrow">
            <a:avLst>
              <a:gd name="adj1" fmla="val 10688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5ce9b0c9bad20033_3"/>
          <p:cNvSpPr txBox="1"/>
          <p:nvPr/>
        </p:nvSpPr>
        <p:spPr>
          <a:xfrm>
            <a:off x="5463932" y="9804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Decreased insulin and increased glucagon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g5ce9b0c9bad20033_3"/>
          <p:cNvSpPr/>
          <p:nvPr/>
        </p:nvSpPr>
        <p:spPr>
          <a:xfrm flipH="1">
            <a:off x="4353900" y="1532540"/>
            <a:ext cx="1395900" cy="832500"/>
          </a:xfrm>
          <a:prstGeom prst="mathPlus">
            <a:avLst>
              <a:gd name="adj1" fmla="val 321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5ce9b0c9bad20033_3"/>
          <p:cNvSpPr txBox="1"/>
          <p:nvPr/>
        </p:nvSpPr>
        <p:spPr>
          <a:xfrm>
            <a:off x="277611" y="19687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Reduce intake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g5ce9b0c9bad20033_3"/>
          <p:cNvSpPr/>
          <p:nvPr/>
        </p:nvSpPr>
        <p:spPr>
          <a:xfrm>
            <a:off x="1572998" y="2031903"/>
            <a:ext cx="898500" cy="270000"/>
          </a:xfrm>
          <a:prstGeom prst="rightArrow">
            <a:avLst>
              <a:gd name="adj1" fmla="val 52480"/>
              <a:gd name="adj2" fmla="val 13024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5ce9b0c9bad20033_3"/>
          <p:cNvSpPr txBox="1"/>
          <p:nvPr/>
        </p:nvSpPr>
        <p:spPr>
          <a:xfrm>
            <a:off x="2471498" y="1960475"/>
            <a:ext cx="5760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g5ce9b0c9bad20033_3"/>
          <p:cNvSpPr txBox="1"/>
          <p:nvPr/>
        </p:nvSpPr>
        <p:spPr>
          <a:xfrm>
            <a:off x="2587477" y="196874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increased glucagon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g5ce9b0c9bad20033_3"/>
          <p:cNvSpPr/>
          <p:nvPr/>
        </p:nvSpPr>
        <p:spPr>
          <a:xfrm>
            <a:off x="4353900" y="2520837"/>
            <a:ext cx="1395900" cy="949500"/>
          </a:xfrm>
          <a:prstGeom prst="mathEqual">
            <a:avLst>
              <a:gd name="adj1" fmla="val 10310"/>
              <a:gd name="adj2" fmla="val 2322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5ce9b0c9bad20033_3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g5ce9b0c9bad20033_3"/>
          <p:cNvSpPr txBox="1"/>
          <p:nvPr/>
        </p:nvSpPr>
        <p:spPr>
          <a:xfrm>
            <a:off x="344711" y="23019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dehydration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g5ce9b0c9bad20033_3"/>
          <p:cNvSpPr txBox="1"/>
          <p:nvPr/>
        </p:nvSpPr>
        <p:spPr>
          <a:xfrm>
            <a:off x="3266746" y="33095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Lipolysis and production of pneumatic ketones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g5ce9b0c9bad20033_3"/>
          <p:cNvSpPr/>
          <p:nvPr/>
        </p:nvSpPr>
        <p:spPr>
          <a:xfrm rot="10800000" flipH="1">
            <a:off x="4572000" y="3562450"/>
            <a:ext cx="1335900" cy="1070400"/>
          </a:xfrm>
          <a:prstGeom prst="mathPlus">
            <a:avLst>
              <a:gd name="adj1" fmla="val 729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5ce9b0c9bad20033_3"/>
          <p:cNvSpPr txBox="1"/>
          <p:nvPr/>
        </p:nvSpPr>
        <p:spPr>
          <a:xfrm>
            <a:off x="464294" y="409337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Impaired glycogenogenesis due to insulin deficiency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g5ce9b0c9bad20033_3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g5ce9b0c9bad20033_3"/>
          <p:cNvSpPr txBox="1"/>
          <p:nvPr/>
        </p:nvSpPr>
        <p:spPr>
          <a:xfrm>
            <a:off x="6056555" y="40933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glucosuria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g5ce9b0c9bad20033_3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g5ce9b0c9bad20033_3"/>
          <p:cNvSpPr txBox="1"/>
          <p:nvPr/>
        </p:nvSpPr>
        <p:spPr>
          <a:xfrm>
            <a:off x="531198" y="46504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regular consumption of insulin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6000" b="1" dirty="0">
                <a:solidFill>
                  <a:schemeClr val="accent6"/>
                </a:solidFill>
              </a:rPr>
              <a:t>case  </a:t>
            </a:r>
            <a:r>
              <a:rPr lang="en-GB" sz="6000" b="1" dirty="0" smtClean="0">
                <a:solidFill>
                  <a:schemeClr val="accent6"/>
                </a:solidFill>
              </a:rPr>
              <a:t>study</a:t>
            </a:r>
            <a:endParaRPr sz="6000" b="1" dirty="0">
              <a:solidFill>
                <a:schemeClr val="accent6"/>
              </a:solidFill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065442" y="20205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5191" y="3447272"/>
            <a:ext cx="626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prepared  by dr fatemeh kokabeh</a:t>
            </a:r>
            <a:endParaRPr sz="3000" b="1" i="0" u="none" strike="noStrike" cap="none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792736" y="13686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3922419" y="4392612"/>
            <a:ext cx="7002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15/1/1401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ce9b0c9bad20033_25"/>
          <p:cNvSpPr txBox="1"/>
          <p:nvPr/>
        </p:nvSpPr>
        <p:spPr>
          <a:xfrm>
            <a:off x="147808" y="252639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-GB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pathophysiology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g5ce9b0c9bad20033_25"/>
          <p:cNvSpPr txBox="1"/>
          <p:nvPr/>
        </p:nvSpPr>
        <p:spPr>
          <a:xfrm>
            <a:off x="780399" y="1080652"/>
            <a:ext cx="7315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pregnancy =hypoinsulinemia +increase  cortisol  and  Placental lactogen= Insulin resistance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g5ce9b0c9bad20033_25"/>
          <p:cNvSpPr/>
          <p:nvPr/>
        </p:nvSpPr>
        <p:spPr>
          <a:xfrm>
            <a:off x="3848550" y="1688750"/>
            <a:ext cx="1452300" cy="750600"/>
          </a:xfrm>
          <a:prstGeom prst="mathPlus">
            <a:avLst>
              <a:gd name="adj1" fmla="val 730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5ce9b0c9bad20033_25"/>
          <p:cNvSpPr txBox="1"/>
          <p:nvPr/>
        </p:nvSpPr>
        <p:spPr>
          <a:xfrm>
            <a:off x="914405" y="2373596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low carb condition for example  Periods of vomiting or hyperemesis gravidarum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g5ce9b0c9bad20033_25"/>
          <p:cNvSpPr txBox="1"/>
          <p:nvPr/>
        </p:nvSpPr>
        <p:spPr>
          <a:xfrm>
            <a:off x="914411" y="27699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respiratory alkalosis due to progesterone and bicarbonate excretion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g5ce9b0c9bad20033_25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g5ce9b0c9bad20033_25"/>
          <p:cNvSpPr/>
          <p:nvPr/>
        </p:nvSpPr>
        <p:spPr>
          <a:xfrm rot="10800000" flipH="1">
            <a:off x="3907725" y="3235147"/>
            <a:ext cx="1335900" cy="4638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5ce9b0c9bad20033_25"/>
          <p:cNvSpPr txBox="1"/>
          <p:nvPr/>
        </p:nvSpPr>
        <p:spPr>
          <a:xfrm>
            <a:off x="3986491" y="39699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euglycemic  DKA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g5ce9b0c9bad20033_25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f35381c2ab8f604_4"/>
          <p:cNvSpPr txBox="1"/>
          <p:nvPr/>
        </p:nvSpPr>
        <p:spPr>
          <a:xfrm>
            <a:off x="147808" y="252639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-GB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pathophysiology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g6f35381c2ab8f604_4"/>
          <p:cNvSpPr txBox="1"/>
          <p:nvPr/>
        </p:nvSpPr>
        <p:spPr>
          <a:xfrm>
            <a:off x="780399" y="1080652"/>
            <a:ext cx="7315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pregnancy =hypoinsulinemia +increase  cortisol  and  Placental lactogen= Insulin resistance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g6f35381c2ab8f604_4"/>
          <p:cNvSpPr/>
          <p:nvPr/>
        </p:nvSpPr>
        <p:spPr>
          <a:xfrm>
            <a:off x="3848550" y="1688750"/>
            <a:ext cx="1452300" cy="750600"/>
          </a:xfrm>
          <a:prstGeom prst="mathPlus">
            <a:avLst>
              <a:gd name="adj1" fmla="val 730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6f35381c2ab8f604_4"/>
          <p:cNvSpPr txBox="1"/>
          <p:nvPr/>
        </p:nvSpPr>
        <p:spPr>
          <a:xfrm>
            <a:off x="914405" y="2373596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low carb condition for example  Periods of vomiting or hyperemesis gravidarum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g6f35381c2ab8f604_4"/>
          <p:cNvSpPr txBox="1"/>
          <p:nvPr/>
        </p:nvSpPr>
        <p:spPr>
          <a:xfrm>
            <a:off x="914411" y="27699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respiratory alkalosis due to progesterone and bicarbonate excretion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g6f35381c2ab8f604_4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g6f35381c2ab8f604_4"/>
          <p:cNvSpPr/>
          <p:nvPr/>
        </p:nvSpPr>
        <p:spPr>
          <a:xfrm rot="10800000" flipH="1">
            <a:off x="3907725" y="3235147"/>
            <a:ext cx="1335900" cy="4638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6f35381c2ab8f604_4"/>
          <p:cNvSpPr txBox="1"/>
          <p:nvPr/>
        </p:nvSpPr>
        <p:spPr>
          <a:xfrm>
            <a:off x="3986491" y="39699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euglycemic  DKA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g6f35381c2ab8f604_4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3" name="Google Shape;323;g6f35381c2ab8f604_4"/>
          <p:cNvPicPr preferRelativeResize="0"/>
          <p:nvPr/>
        </p:nvPicPr>
        <p:blipFill rotWithShape="1">
          <a:blip r:embed="rId3">
            <a:alphaModFix/>
          </a:blip>
          <a:srcRect l="14627" t="17789" r="13775" b="1493"/>
          <a:stretch/>
        </p:blipFill>
        <p:spPr>
          <a:xfrm>
            <a:off x="780400" y="716450"/>
            <a:ext cx="7403825" cy="427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fccc25a0593d9bc_9"/>
          <p:cNvSpPr txBox="1"/>
          <p:nvPr/>
        </p:nvSpPr>
        <p:spPr>
          <a:xfrm>
            <a:off x="159652" y="242276"/>
            <a:ext cx="73152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Epidemiology</a:t>
            </a:r>
            <a:endParaRPr sz="26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g5fccc25a0593d9bc_9"/>
          <p:cNvSpPr txBox="1"/>
          <p:nvPr/>
        </p:nvSpPr>
        <p:spPr>
          <a:xfrm>
            <a:off x="914411" y="101551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Approximately </a:t>
            </a:r>
            <a:r>
              <a:rPr lang="en-GB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2.6% to 3.2% of DKA admissions are euglycemic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g5fccc25a0593d9bc_9"/>
          <p:cNvSpPr txBox="1"/>
          <p:nvPr/>
        </p:nvSpPr>
        <p:spPr>
          <a:xfrm>
            <a:off x="914411" y="2204244"/>
            <a:ext cx="7315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overall incidence of </a:t>
            </a:r>
            <a:r>
              <a:rPr lang="en-GB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DKA occurrence during pregnancy</a:t>
            </a: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difficult to ascertain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numerous articles have reported incidence between </a:t>
            </a:r>
            <a:r>
              <a:rPr lang="en-GB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0.5% and 10%</a:t>
            </a: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of all diabetic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ce9b0c9bad20033_37"/>
          <p:cNvSpPr txBox="1"/>
          <p:nvPr/>
        </p:nvSpPr>
        <p:spPr>
          <a:xfrm>
            <a:off x="379828" y="15221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Roboto"/>
              <a:buChar char="●"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Treatment / Management</a:t>
            </a:r>
            <a:endParaRPr sz="24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6" name="Google Shape;336;g5ce9b0c9bad20033_37"/>
          <p:cNvPicPr preferRelativeResize="0"/>
          <p:nvPr/>
        </p:nvPicPr>
        <p:blipFill rotWithShape="1">
          <a:blip r:embed="rId3">
            <a:alphaModFix/>
          </a:blip>
          <a:srcRect t="7521" r="2008" b="8061"/>
          <a:stretch/>
        </p:blipFill>
        <p:spPr>
          <a:xfrm>
            <a:off x="379825" y="787102"/>
            <a:ext cx="7852250" cy="38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ce9b0c9bad20033_45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2" name="Google Shape;342;g5ce9b0c9bad20033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949" y="246394"/>
            <a:ext cx="4729826" cy="4650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5ce9b0c9bad20033_45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g5ce9b0c9bad20033_45"/>
          <p:cNvSpPr txBox="1"/>
          <p:nvPr/>
        </p:nvSpPr>
        <p:spPr>
          <a:xfrm>
            <a:off x="1449047" y="23736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g5ce9b0c9bad20033_45"/>
          <p:cNvSpPr txBox="1"/>
          <p:nvPr/>
        </p:nvSpPr>
        <p:spPr>
          <a:xfrm>
            <a:off x="62932" y="258560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Roboto"/>
              <a:buChar char="●"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Treatment / Management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g5ce9b0c9bad20033_45"/>
          <p:cNvSpPr txBox="1"/>
          <p:nvPr/>
        </p:nvSpPr>
        <p:spPr>
          <a:xfrm>
            <a:off x="469549" y="95679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g5ce9b0c9bad20033_45"/>
          <p:cNvSpPr txBox="1"/>
          <p:nvPr/>
        </p:nvSpPr>
        <p:spPr>
          <a:xfrm>
            <a:off x="290386" y="139301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g5ce9b0c9bad20033_45"/>
          <p:cNvSpPr txBox="1"/>
          <p:nvPr/>
        </p:nvSpPr>
        <p:spPr>
          <a:xfrm>
            <a:off x="222250" y="4333500"/>
            <a:ext cx="3878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g5ce9b0c9bad20033_45"/>
          <p:cNvSpPr txBox="1"/>
          <p:nvPr/>
        </p:nvSpPr>
        <p:spPr>
          <a:xfrm>
            <a:off x="917090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g5ce9b0c9bad20033_45"/>
          <p:cNvSpPr txBox="1"/>
          <p:nvPr/>
        </p:nvSpPr>
        <p:spPr>
          <a:xfrm>
            <a:off x="141348" y="3109550"/>
            <a:ext cx="3810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ce9b0c9bad20033_61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g5ce9b0c9bad20033_61"/>
          <p:cNvSpPr txBox="1"/>
          <p:nvPr/>
        </p:nvSpPr>
        <p:spPr>
          <a:xfrm>
            <a:off x="132378" y="82103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Roboto"/>
              <a:buChar char="●"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Treatment / Management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5ce9b0c9bad20033_61"/>
          <p:cNvSpPr txBox="1"/>
          <p:nvPr/>
        </p:nvSpPr>
        <p:spPr>
          <a:xfrm>
            <a:off x="829393" y="666061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but euglycemic  dka ??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g5ce9b0c9bad20033_61"/>
          <p:cNvSpPr txBox="1"/>
          <p:nvPr/>
        </p:nvSpPr>
        <p:spPr>
          <a:xfrm>
            <a:off x="3186569" y="666062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hs or NS +2 vial glu 50% 250_500cc /h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9" name="Google Shape;359;g5ce9b0c9bad20033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275" y="1212425"/>
            <a:ext cx="7099450" cy="20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5ce9b0c9bad20033_61"/>
          <p:cNvSpPr txBox="1"/>
          <p:nvPr/>
        </p:nvSpPr>
        <p:spPr>
          <a:xfrm>
            <a:off x="888800" y="3433850"/>
            <a:ext cx="7196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These patients require higher percentage dextrose fluids (10 or 20%) to facilitate larger amounts of insulin administration to correct the severe acidosis while maintaining normal blood glucose levels.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g5ce9b0c9bad20033_61"/>
          <p:cNvSpPr txBox="1"/>
          <p:nvPr/>
        </p:nvSpPr>
        <p:spPr>
          <a:xfrm>
            <a:off x="829401" y="4455355"/>
            <a:ext cx="73152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Sathyanarayanan, Swaminathan Perinkulam1; Hamid, Khizar1; Taggart, Kari2; Gibbons, Kyle2; Jamous, Fady2 448: WHEN THE MACHINE FAILS: A DIFFERENT APPROACH TO EUGLYCEMIC DIABETIC KETOACIDOSIS TREATMENT, Critical Care Medicine: January 2022 - Volume 50 - Issue 1 - p 214</a:t>
            </a:r>
            <a:endParaRPr sz="8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doi: 10.1097/01.ccm.0000808116.83470.de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ce9b0c9bad20033_85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g5ce9b0c9bad20033_85"/>
          <p:cNvSpPr txBox="1"/>
          <p:nvPr/>
        </p:nvSpPr>
        <p:spPr>
          <a:xfrm>
            <a:off x="172975" y="104109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Roboto"/>
              <a:buChar char="●"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Treatment / Management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g5ce9b0c9bad20033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399" y="0"/>
            <a:ext cx="3353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ce9b0c9bad20033_91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g5ce9b0c9bad20033_91"/>
          <p:cNvSpPr txBox="1"/>
          <p:nvPr/>
        </p:nvSpPr>
        <p:spPr>
          <a:xfrm>
            <a:off x="702475" y="757200"/>
            <a:ext cx="71895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but euglycemic  dka ??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g5ce9b0c9bad20033_91"/>
          <p:cNvSpPr txBox="1"/>
          <p:nvPr/>
        </p:nvSpPr>
        <p:spPr>
          <a:xfrm>
            <a:off x="202090" y="299023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Roboto"/>
              <a:buChar char="●"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Treatment / Management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g5ce9b0c9bad20033_91"/>
          <p:cNvSpPr txBox="1"/>
          <p:nvPr/>
        </p:nvSpPr>
        <p:spPr>
          <a:xfrm>
            <a:off x="702486" y="4496826"/>
            <a:ext cx="7315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Plewa, Michael C., Michael Bryant, and Robin King-Thiele. "Euglycemic diabetic ketoacidosis." (2020).</a:t>
            </a:r>
            <a:endParaRPr sz="8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g5ce9b0c9bad20033_91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8" name="Google Shape;378;g5ce9b0c9bad20033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225" y="849230"/>
            <a:ext cx="4952087" cy="165069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5ce9b0c9bad20033_91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0" name="Google Shape;380;g5ce9b0c9bad20033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99925"/>
            <a:ext cx="5603087" cy="18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ce9b0c9bad20033_71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g5ce9b0c9bad20033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25" y="697925"/>
            <a:ext cx="7223026" cy="42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5ce9b0c9bad20033_71"/>
          <p:cNvSpPr txBox="1"/>
          <p:nvPr/>
        </p:nvSpPr>
        <p:spPr>
          <a:xfrm>
            <a:off x="201596" y="147730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Roboto"/>
              <a:buChar char="●"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Treatment / Management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ce9b0c9bad20033_77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g5ce9b0c9bad20033_77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4" name="Google Shape;394;g5ce9b0c9bad20033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931" y="701900"/>
            <a:ext cx="4835375" cy="420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5ce9b0c9bad20033_77"/>
          <p:cNvSpPr txBox="1"/>
          <p:nvPr/>
        </p:nvSpPr>
        <p:spPr>
          <a:xfrm>
            <a:off x="1137704" y="21754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g5ce9b0c9bad20033_77"/>
          <p:cNvSpPr txBox="1"/>
          <p:nvPr/>
        </p:nvSpPr>
        <p:spPr>
          <a:xfrm>
            <a:off x="264791" y="151690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Roboto"/>
              <a:buChar char="●"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Treatment / Management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g5ce9b0c9bad20033_77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8" name="Google Shape;398;g5ce9b0c9bad20033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25" y="1126825"/>
            <a:ext cx="4495999" cy="20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b7c7465621c74d_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ID: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" name="Google Shape;78;g39b7c7465621c74d_4"/>
          <p:cNvSpPr txBox="1"/>
          <p:nvPr/>
        </p:nvSpPr>
        <p:spPr>
          <a:xfrm>
            <a:off x="821825" y="1227675"/>
            <a:ext cx="748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21 year 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old woman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39b7c7465621c74d_4"/>
          <p:cNvSpPr txBox="1"/>
          <p:nvPr/>
        </p:nvSpPr>
        <p:spPr>
          <a:xfrm>
            <a:off x="853763" y="1623974"/>
            <a:ext cx="7199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born and live 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one 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the villages of </a:t>
            </a:r>
            <a:r>
              <a:rPr lang="en-GB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Hamedan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g39b7c7465621c74d_4"/>
          <p:cNvSpPr txBox="1"/>
          <p:nvPr/>
        </p:nvSpPr>
        <p:spPr>
          <a:xfrm>
            <a:off x="796325" y="2020272"/>
            <a:ext cx="743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history 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patient , unreliable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g39b7c7465621c74d_4"/>
          <p:cNvSpPr txBox="1"/>
          <p:nvPr/>
        </p:nvSpPr>
        <p:spPr>
          <a:xfrm>
            <a:off x="796317" y="3753125"/>
            <a:ext cx="743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chief  complaints are nausea and vomiting and 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oral intake intolerance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39b7c7465621c74d_4"/>
          <p:cNvSpPr txBox="1"/>
          <p:nvPr/>
        </p:nvSpPr>
        <p:spPr>
          <a:xfrm>
            <a:off x="821825" y="2428150"/>
            <a:ext cx="7199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ejucation: deploma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f35381c2ab8f604_22"/>
          <p:cNvSpPr txBox="1"/>
          <p:nvPr/>
        </p:nvSpPr>
        <p:spPr>
          <a:xfrm>
            <a:off x="281045" y="338993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prognosis:</a:t>
            </a:r>
            <a:endParaRPr sz="24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g6f35381c2ab8f604_22"/>
          <p:cNvSpPr txBox="1"/>
          <p:nvPr/>
        </p:nvSpPr>
        <p:spPr>
          <a:xfrm>
            <a:off x="788788" y="1251387"/>
            <a:ext cx="73152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Most patients with EDKA recover well with prompt recognition and treatment. Delayed diagnosis and inadequate treatment, especially involving hydration without dextrose/insulin infusion, can lead to persistent acidosis, vomiting, and prolonged hospitalization. </a:t>
            </a:r>
            <a:r>
              <a:rPr lang="en-GB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Prognosis is worse for small children and pregnant women</a:t>
            </a: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Rarely, severe cases, respiratory failure, hypovolemic shock, coma, and death.  </a:t>
            </a:r>
            <a:r>
              <a:rPr lang="en-GB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Death is rare in most EDKA cases; however, pregnant women are at greater mortality risk than the general population.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g6f35381c2ab8f604_22"/>
          <p:cNvSpPr txBox="1"/>
          <p:nvPr/>
        </p:nvSpPr>
        <p:spPr>
          <a:xfrm>
            <a:off x="725166" y="4519525"/>
            <a:ext cx="7315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Plewa, Michael C., Michael Bryant, and Robin King-Thiele. "Euglycemic diabetic ketoacidosis." (2020).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fccc25a0593d9bc_6"/>
          <p:cNvSpPr txBox="1"/>
          <p:nvPr/>
        </p:nvSpPr>
        <p:spPr>
          <a:xfrm>
            <a:off x="673351" y="110581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Rule 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out the 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followings 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before diagnosing </a:t>
            </a:r>
            <a:r>
              <a:rPr lang="en-GB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euglycemic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DKA: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g5fccc25a0593d9bc_6"/>
          <p:cNvSpPr txBox="1"/>
          <p:nvPr/>
        </p:nvSpPr>
        <p:spPr>
          <a:xfrm>
            <a:off x="464121" y="127795"/>
            <a:ext cx="73152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DDX :</a:t>
            </a:r>
            <a:endParaRPr sz="37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g5fccc25a0593d9bc_6"/>
          <p:cNvSpPr txBox="1"/>
          <p:nvPr/>
        </p:nvSpPr>
        <p:spPr>
          <a:xfrm>
            <a:off x="914411" y="17277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 (alcoholic  ketoacidosis)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g5fccc25a0593d9bc_6"/>
          <p:cNvSpPr txBox="1"/>
          <p:nvPr/>
        </p:nvSpPr>
        <p:spPr>
          <a:xfrm>
            <a:off x="811488" y="21240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lactic  acidosis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g5fccc25a0593d9bc_6"/>
          <p:cNvSpPr txBox="1"/>
          <p:nvPr/>
        </p:nvSpPr>
        <p:spPr>
          <a:xfrm>
            <a:off x="862950" y="2547825"/>
            <a:ext cx="7212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Drug poisoning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g5fccc25a0593d9bc_6"/>
          <p:cNvSpPr txBox="1"/>
          <p:nvPr/>
        </p:nvSpPr>
        <p:spPr>
          <a:xfrm>
            <a:off x="862953" y="29716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g5fccc25a0593d9bc_6"/>
          <p:cNvSpPr txBox="1"/>
          <p:nvPr/>
        </p:nvSpPr>
        <p:spPr>
          <a:xfrm>
            <a:off x="862961" y="33679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Take paraldehyde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f35381c2ab8f604_28"/>
          <p:cNvSpPr txBox="1"/>
          <p:nvPr/>
        </p:nvSpPr>
        <p:spPr>
          <a:xfrm>
            <a:off x="279071" y="278298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complication:</a:t>
            </a:r>
            <a:endParaRPr sz="24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g6f35381c2ab8f604_28"/>
          <p:cNvSpPr txBox="1"/>
          <p:nvPr/>
        </p:nvSpPr>
        <p:spPr>
          <a:xfrm>
            <a:off x="539587" y="1242999"/>
            <a:ext cx="73152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Euglycemic DKA can result in persistent vomiting, dehydration, hypoglycemia, hypovolemic shock, respiratory failure, cerebral edema, coma, seizures, infection, thrombosis, myocardial infarction, and death.</a:t>
            </a:r>
            <a:r>
              <a:rPr lang="en-GB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Maternal EDKA can increase the rate of fetal (up to 9%) and maternal mortality.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8ac111bd649203b_19"/>
          <p:cNvSpPr txBox="1"/>
          <p:nvPr/>
        </p:nvSpPr>
        <p:spPr>
          <a:xfrm>
            <a:off x="514948" y="272870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30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g58ac111bd649203b_19"/>
          <p:cNvSpPr txBox="1"/>
          <p:nvPr/>
        </p:nvSpPr>
        <p:spPr>
          <a:xfrm>
            <a:off x="715311" y="1021356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Diagnosis and definition of the disease and who is at risk?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g58ac111bd649203b_19"/>
          <p:cNvSpPr txBox="1"/>
          <p:nvPr/>
        </p:nvSpPr>
        <p:spPr>
          <a:xfrm>
            <a:off x="797211" y="919375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g58ac111bd649203b_19"/>
          <p:cNvSpPr txBox="1"/>
          <p:nvPr/>
        </p:nvSpPr>
        <p:spPr>
          <a:xfrm>
            <a:off x="715300" y="1587126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will be the diagnosis, etiology, physiopathology, evaluation  ,management, treatment, and prognosis of this disease?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g58ac111bd649203b_19"/>
          <p:cNvSpPr txBox="1"/>
          <p:nvPr/>
        </p:nvSpPr>
        <p:spPr>
          <a:xfrm>
            <a:off x="715311" y="2710602"/>
            <a:ext cx="7315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Roboto"/>
              <a:buChar char="●"/>
            </a:pPr>
            <a:r>
              <a:rPr lang="en-GB" sz="180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What were the mistakes made in this approach to this </a:t>
            </a:r>
            <a:r>
              <a:rPr lang="en-GB" sz="1800" dirty="0" smtClean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patient?</a:t>
            </a:r>
            <a:endParaRPr sz="1800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g58ac111bd649203b_19"/>
          <p:cNvSpPr txBox="1"/>
          <p:nvPr/>
        </p:nvSpPr>
        <p:spPr>
          <a:xfrm>
            <a:off x="514940" y="3690997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About the complications of hypo and recurrent hyper in infants of diabetic mothers?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b17bbdc621f0d7b_0"/>
          <p:cNvSpPr txBox="1"/>
          <p:nvPr/>
        </p:nvSpPr>
        <p:spPr>
          <a:xfrm>
            <a:off x="488795" y="46630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mistakes: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g1b17bbdc621f0d7b_0"/>
          <p:cNvSpPr txBox="1"/>
          <p:nvPr/>
        </p:nvSpPr>
        <p:spPr>
          <a:xfrm>
            <a:off x="788295" y="11398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1_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g1b17bbdc621f0d7b_0"/>
          <p:cNvSpPr txBox="1"/>
          <p:nvPr/>
        </p:nvSpPr>
        <p:spPr>
          <a:xfrm>
            <a:off x="1028648" y="113986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Inadequate hydration and selection of normal saline Huff saline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g1b17bbdc621f0d7b_0"/>
          <p:cNvSpPr txBox="1"/>
          <p:nvPr/>
        </p:nvSpPr>
        <p:spPr>
          <a:xfrm>
            <a:off x="657550" y="194815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2_Initiation of high-dose insulin, which causes recurrent hypoglycemia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8ac111bd649203b_28"/>
          <p:cNvSpPr txBox="1"/>
          <p:nvPr/>
        </p:nvSpPr>
        <p:spPr>
          <a:xfrm>
            <a:off x="514948" y="272870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30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g58ac111bd649203b_28"/>
          <p:cNvSpPr txBox="1"/>
          <p:nvPr/>
        </p:nvSpPr>
        <p:spPr>
          <a:xfrm>
            <a:off x="715311" y="1021356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Diagnosis and definition of the disease and who is at risk?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g58ac111bd649203b_28"/>
          <p:cNvSpPr txBox="1"/>
          <p:nvPr/>
        </p:nvSpPr>
        <p:spPr>
          <a:xfrm>
            <a:off x="797211" y="919375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g58ac111bd649203b_28"/>
          <p:cNvSpPr txBox="1"/>
          <p:nvPr/>
        </p:nvSpPr>
        <p:spPr>
          <a:xfrm>
            <a:off x="715300" y="1587126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will be the diagnosis, etiology, physiopathology, evaluation  ,management, treatment, and prognosis of this disease?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g58ac111bd649203b_28"/>
          <p:cNvSpPr txBox="1"/>
          <p:nvPr/>
        </p:nvSpPr>
        <p:spPr>
          <a:xfrm>
            <a:off x="715311" y="2710602"/>
            <a:ext cx="7315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GB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were the mistakes made in this approach to this </a:t>
            </a:r>
            <a:r>
              <a:rPr lang="en-GB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patient?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g58ac111bd649203b_28"/>
          <p:cNvSpPr txBox="1"/>
          <p:nvPr/>
        </p:nvSpPr>
        <p:spPr>
          <a:xfrm>
            <a:off x="514940" y="3690997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About the complications of hypo and recurrent hyper in infants of diabetic mothers?</a:t>
            </a: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b17bbdc621f0d7b_8"/>
          <p:cNvSpPr txBox="1"/>
          <p:nvPr/>
        </p:nvSpPr>
        <p:spPr>
          <a:xfrm>
            <a:off x="296835" y="264975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Frequent </a:t>
            </a:r>
            <a:r>
              <a:rPr lang="en-GB" sz="2400" dirty="0" smtClean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DKA </a:t>
            </a:r>
            <a:r>
              <a:rPr lang="en-GB" sz="240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complications</a:t>
            </a:r>
            <a:endParaRPr sz="2400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6" name="Google Shape;456;g1b17bbdc621f0d7b_8"/>
          <p:cNvPicPr preferRelativeResize="0"/>
          <p:nvPr/>
        </p:nvPicPr>
        <p:blipFill rotWithShape="1">
          <a:blip r:embed="rId3">
            <a:alphaModFix/>
          </a:blip>
          <a:srcRect l="21707" t="7060" r="13822" b="7051"/>
          <a:stretch/>
        </p:blipFill>
        <p:spPr>
          <a:xfrm>
            <a:off x="229125" y="955800"/>
            <a:ext cx="7315200" cy="397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1b17bbdc621f0d7b_8"/>
          <p:cNvSpPr txBox="1"/>
          <p:nvPr/>
        </p:nvSpPr>
        <p:spPr>
          <a:xfrm>
            <a:off x="7837800" y="1657375"/>
            <a:ext cx="10530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Pages 2889-2895 | Received 21 Sep 2015, Accepted 11 Oct 2015, Accepted author version posted online: 13 Oct 2015, Published online: 23 Nov 2015</a:t>
            </a:r>
            <a:endParaRPr sz="80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8ac111bd649203b_5"/>
          <p:cNvSpPr txBox="1"/>
          <p:nvPr/>
        </p:nvSpPr>
        <p:spPr>
          <a:xfrm>
            <a:off x="914411" y="1532730"/>
            <a:ext cx="73152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Women with </a:t>
            </a:r>
            <a:r>
              <a:rPr lang="en-GB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pregestational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diabetes should be 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educated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about the risk of DKA before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conception as well as during pregnancy. In particular they should be instructed about the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importance of compliance with diet, exercise, measurements and recordings of glucose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values and therapy (</a:t>
            </a:r>
            <a:r>
              <a:rPr lang="en-GB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expecially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insulin dose and device as insulin pumps). In addition, they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need to be educated about 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precipitating factors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signs and symptoms of DKA.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All diabetic pregnant women have to know that if glucose levels 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are higher than 200 mg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necessary to 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check blood β-OHB and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if positive, they have to contact their physician.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It is important to 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bear in mind the </a:t>
            </a:r>
            <a:r>
              <a:rPr lang="en-GB" dirty="0" err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euglycemic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ketoacidosis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even in non-diabetic pregnant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women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because early diagnosis and prompt treatment of this 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condition could reduce the </a:t>
            </a:r>
            <a:r>
              <a:rPr lang="en-GB" dirty="0" smtClean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adverse </a:t>
            </a:r>
            <a:r>
              <a:rPr lang="en-GB" dirty="0" err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fetal</a:t>
            </a:r>
            <a:r>
              <a:rPr lang="en-GB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and maternal outcomes</a:t>
            </a:r>
            <a:endParaRPr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g58ac111bd649203b_5"/>
          <p:cNvSpPr txBox="1"/>
          <p:nvPr/>
        </p:nvSpPr>
        <p:spPr>
          <a:xfrm>
            <a:off x="588968" y="886232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Roboto"/>
              <a:buChar char="●"/>
            </a:pPr>
            <a:r>
              <a:rPr lang="en-GB" sz="3000" b="1" dirty="0" smtClean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3000" b="1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g4419ad841b51606_0"/>
          <p:cNvPicPr preferRelativeResize="0"/>
          <p:nvPr/>
        </p:nvPicPr>
        <p:blipFill rotWithShape="1">
          <a:blip r:embed="rId3">
            <a:alphaModFix/>
          </a:blip>
          <a:srcRect b="8223"/>
          <a:stretch/>
        </p:blipFill>
        <p:spPr>
          <a:xfrm>
            <a:off x="383838" y="172783"/>
            <a:ext cx="8376325" cy="46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4419ad841b51606_0"/>
          <p:cNvSpPr txBox="1"/>
          <p:nvPr/>
        </p:nvSpPr>
        <p:spPr>
          <a:xfrm>
            <a:off x="2549479" y="3819316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cifico"/>
                <a:ea typeface="Pacifico"/>
                <a:cs typeface="Pacifico"/>
                <a:sym typeface="Pacifico"/>
              </a:rPr>
              <a:t>Thank u for attention 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252196" y="13432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b="1">
                <a:solidFill>
                  <a:schemeClr val="accent6"/>
                </a:solidFill>
              </a:rPr>
              <a:t>patient  history: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422744" y="936527"/>
            <a:ext cx="73152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Patient: 21-year-old diabetic and pregnant woman with chief complaints of nausea and vomiting and intolerance to po. The patient referred to Taleghani Emergency Department on  13/12/1400.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22750" y="1872215"/>
            <a:ext cx="75825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patient was a 21-year-old pregnant woman   (11W+4d  ) and G1P0A0   with a history of type 1  who had been receiving insulin treatment for 6 years.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22761" y="2629543"/>
            <a:ext cx="7315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patient's problems had been started  about </a:t>
            </a:r>
            <a:r>
              <a:rPr lang="en-GB" sz="14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one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 </a:t>
            </a:r>
            <a:r>
              <a:rPr lang="en-GB" sz="14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ago,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 that 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 had two recent hospitalizations in the ICU of </a:t>
            </a:r>
            <a:r>
              <a:rPr lang="en-GB" sz="14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Hamedan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347747" y="3355263"/>
            <a:ext cx="7315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 admission: with diagnosis of hyperemesis Gravidarum . (30/11/1400)(_6/12/1400)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347761" y="4081006"/>
            <a:ext cx="7315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 hospitalization: with diagnosis of </a:t>
            </a:r>
            <a:r>
              <a:rPr lang="en-GB" sz="14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dka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and  hyperemesis </a:t>
            </a:r>
            <a:r>
              <a:rPr lang="en-GB" sz="14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Gravidarum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.(9/12/1400_13/12/1400) and discharge with personal </a:t>
            </a:r>
            <a:r>
              <a:rPr lang="en-GB" sz="14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consent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b7c7465621c74d_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Ros: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9" name="Google Shape;99;g39b7c7465621c74d_14"/>
          <p:cNvSpPr txBox="1"/>
          <p:nvPr/>
        </p:nvSpPr>
        <p:spPr>
          <a:xfrm>
            <a:off x="917090" y="144006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nausea and vomiting +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39b7c7465621c74d_14"/>
          <p:cNvSpPr txBox="1"/>
          <p:nvPr/>
        </p:nvSpPr>
        <p:spPr>
          <a:xfrm>
            <a:off x="843069" y="183638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Vague abdominal pain occasionally +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g39b7c7465621c74d_14"/>
          <p:cNvSpPr txBox="1"/>
          <p:nvPr/>
        </p:nvSpPr>
        <p:spPr>
          <a:xfrm>
            <a:off x="843086" y="23806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Weakness  +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g39b7c7465621c74d_14"/>
          <p:cNvSpPr txBox="1"/>
          <p:nvPr/>
        </p:nvSpPr>
        <p:spPr>
          <a:xfrm>
            <a:off x="4572000" y="1292100"/>
            <a:ext cx="3961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GIB :neg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g39b7c7465621c74d_14"/>
          <p:cNvSpPr txBox="1"/>
          <p:nvPr/>
        </p:nvSpPr>
        <p:spPr>
          <a:xfrm>
            <a:off x="4572011" y="18328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Loss of consciousness :neg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g39b7c7465621c74d_14"/>
          <p:cNvSpPr txBox="1"/>
          <p:nvPr/>
        </p:nvSpPr>
        <p:spPr>
          <a:xfrm>
            <a:off x="917100" y="2776950"/>
            <a:ext cx="7161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headache +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g39b7c7465621c74d_14"/>
          <p:cNvSpPr txBox="1"/>
          <p:nvPr/>
        </p:nvSpPr>
        <p:spPr>
          <a:xfrm>
            <a:off x="387896" y="3469205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FH: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g39b7c7465621c74d_14"/>
          <p:cNvSpPr txBox="1"/>
          <p:nvPr/>
        </p:nvSpPr>
        <p:spPr>
          <a:xfrm>
            <a:off x="1218609" y="41138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b7c7465621c74d_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DH: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2" name="Google Shape;112;g39b7c7465621c74d_26"/>
          <p:cNvSpPr txBox="1"/>
          <p:nvPr/>
        </p:nvSpPr>
        <p:spPr>
          <a:xfrm>
            <a:off x="684701" y="175618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lns</a:t>
            </a: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lantus</a:t>
            </a: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10 u every night  </a:t>
            </a:r>
            <a:r>
              <a:rPr lang="en-GB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</a:t>
            </a: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had become </a:t>
            </a:r>
            <a:r>
              <a:rPr lang="en-GB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Levemir</a:t>
            </a: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8 units </a:t>
            </a:r>
            <a:r>
              <a:rPr lang="en-GB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since two </a:t>
            </a: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weeks ago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g39b7c7465621c74d_26"/>
          <p:cNvSpPr txBox="1"/>
          <p:nvPr/>
        </p:nvSpPr>
        <p:spPr>
          <a:xfrm>
            <a:off x="684700" y="2145025"/>
            <a:ext cx="7548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novorapied 8 TDS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g39b7c7465621c74d_26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g39b7c7465621c74d_26"/>
          <p:cNvSpPr txBox="1"/>
          <p:nvPr/>
        </p:nvSpPr>
        <p:spPr>
          <a:xfrm>
            <a:off x="684690" y="2571756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plasil PRN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291430" y="514679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b="1">
                <a:solidFill>
                  <a:schemeClr val="accent6"/>
                </a:solidFill>
              </a:rPr>
              <a:t>patient  history: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817937" y="106732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PMH:  DM-1 and  History of two recent hospitalizations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817936" y="16320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3822660" y="16320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252850" y="1895276"/>
            <a:ext cx="4588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252850" y="2196822"/>
            <a:ext cx="3889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252850" y="2459670"/>
            <a:ext cx="4241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4252861" y="293751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252854" y="321580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089046" y="43682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89061" y="47280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83611" y="1827930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physical  examination:</a:t>
            </a:r>
            <a:endParaRPr sz="24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3379775" y="1908274"/>
            <a:ext cx="721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21 year old female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379771" y="2148050"/>
            <a:ext cx="4852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281664" y="190826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330600" y="216987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weight:61   heieght:160  BMI: 23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3281679" y="24596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330724" y="245967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BP: 95/60  HR :100 RR:30  BT:37/2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3330600" y="276627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Dry mucosa and decreased skin turgor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3330600" y="3021123"/>
            <a:ext cx="7129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ill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330725" y="3282525"/>
            <a:ext cx="721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orthostatic change were not </a:t>
            </a:r>
            <a:r>
              <a:rPr lang="en-GB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recorded </a:t>
            </a: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the file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3336000" y="3652875"/>
            <a:ext cx="721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Eye examination was not performed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3330717" y="400529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heart examination without murmur and extra sound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3281675" y="4284624"/>
            <a:ext cx="7129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Normal lung examination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330725" y="4539477"/>
            <a:ext cx="721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muscle  force normal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968210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330725" y="472807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neuropathy  neg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127650" y="553276"/>
            <a:ext cx="8368200" cy="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solidFill>
                  <a:schemeClr val="accent6"/>
                </a:solidFill>
              </a:rPr>
              <a:t>patient  history: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519850" y="553277"/>
            <a:ext cx="640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 labs after receiving one liter of normal saline and vial  glucose 50% :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53" name="Google Shape;153;p5"/>
          <p:cNvGraphicFramePr/>
          <p:nvPr/>
        </p:nvGraphicFramePr>
        <p:xfrm>
          <a:off x="952500" y="949575"/>
          <a:ext cx="7239000" cy="2773470"/>
        </p:xfrm>
        <a:graphic>
          <a:graphicData uri="http://schemas.openxmlformats.org/drawingml/2006/table">
            <a:tbl>
              <a:tblPr>
                <a:noFill/>
                <a:tableStyleId>{A5265B7E-1F83-493B-833D-293183AACDA1}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</a:t>
                      </a:r>
                      <a:r>
                        <a:rPr lang="en-GB"/>
                        <a:t>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K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PH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00"/>
                          </a:solidFill>
                        </a:rPr>
                        <a:t>7/2</a:t>
                      </a:r>
                      <a:endParaRPr sz="14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HCO3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00"/>
                          </a:solidFill>
                        </a:rPr>
                        <a:t>11/3</a:t>
                      </a:r>
                      <a:endParaRPr sz="14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pco2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28/6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cr</a:t>
                      </a:r>
                      <a:r>
                        <a:rPr lang="en-GB"/>
                        <a:t>eatinine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0/8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B</a:t>
                      </a:r>
                      <a:r>
                        <a:rPr lang="en-GB"/>
                        <a:t>UN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54" name="Google Shape;154;p5"/>
          <p:cNvGraphicFramePr/>
          <p:nvPr/>
        </p:nvGraphicFramePr>
        <p:xfrm>
          <a:off x="952500" y="3696375"/>
          <a:ext cx="7239000" cy="1188630"/>
        </p:xfrm>
        <a:graphic>
          <a:graphicData uri="http://schemas.openxmlformats.org/drawingml/2006/table">
            <a:tbl>
              <a:tblPr>
                <a:noFill/>
                <a:tableStyleId>{A5265B7E-1F83-493B-833D-293183AACDA1}</a:tableStyleId>
              </a:tblPr>
              <a:tblGrid>
                <a:gridCol w="3619500"/>
                <a:gridCol w="3619500"/>
              </a:tblGrid>
              <a:tr h="3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Mg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1/8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2/3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ca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8/1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215707" y="170298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b="1">
                <a:solidFill>
                  <a:schemeClr val="accent6"/>
                </a:solidFill>
              </a:rPr>
              <a:t>patient  history: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914411" y="79839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GB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 labs after receiving one liter of normal saline and vial  glucose 50% :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1" name="Google Shape;161;p6"/>
          <p:cNvGraphicFramePr/>
          <p:nvPr/>
        </p:nvGraphicFramePr>
        <p:xfrm>
          <a:off x="780300" y="1194700"/>
          <a:ext cx="7239000" cy="2434800"/>
        </p:xfrm>
        <a:graphic>
          <a:graphicData uri="http://schemas.openxmlformats.org/drawingml/2006/table">
            <a:tbl>
              <a:tblPr>
                <a:noFill/>
                <a:tableStyleId>{A5265B7E-1F83-493B-833D-293183AACDA1}</a:tableStyleId>
              </a:tblPr>
              <a:tblGrid>
                <a:gridCol w="3619500"/>
                <a:gridCol w="3619500"/>
              </a:tblGrid>
              <a:tr h="4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WBC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5/2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HB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pL</a:t>
                      </a:r>
                      <a:r>
                        <a:rPr lang="en-GB"/>
                        <a:t>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145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Amylase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45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lipase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51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4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keton u/a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+++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62" name="Google Shape;162;p6"/>
          <p:cNvSpPr txBox="1"/>
          <p:nvPr/>
        </p:nvSpPr>
        <p:spPr>
          <a:xfrm>
            <a:off x="1117702" y="40172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3" name="Google Shape;163;p6"/>
          <p:cNvGraphicFramePr/>
          <p:nvPr/>
        </p:nvGraphicFramePr>
        <p:xfrm>
          <a:off x="780311" y="3618279"/>
          <a:ext cx="7239000" cy="1194150"/>
        </p:xfrm>
        <a:graphic>
          <a:graphicData uri="http://schemas.openxmlformats.org/drawingml/2006/table">
            <a:tbl>
              <a:tblPr>
                <a:noFill/>
                <a:tableStyleId>{A5265B7E-1F83-493B-833D-293183AACDA1}</a:tableStyleId>
              </a:tblPr>
              <a:tblGrid>
                <a:gridCol w="3619500"/>
                <a:gridCol w="3619500"/>
              </a:tblGrid>
              <a:tr h="39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WBCU/a  and nitrate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neg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9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PRO UA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neg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9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GLu UA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++++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1664</Words>
  <Application>Microsoft Office PowerPoint</Application>
  <PresentationFormat>On-screen Show (16:9)</PresentationFormat>
  <Paragraphs>258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Roboto Slab</vt:lpstr>
      <vt:lpstr>Pacifico</vt:lpstr>
      <vt:lpstr>Roboto</vt:lpstr>
      <vt:lpstr>marina</vt:lpstr>
      <vt:lpstr>PowerPoint Presentation</vt:lpstr>
      <vt:lpstr>case  study</vt:lpstr>
      <vt:lpstr>ID:</vt:lpstr>
      <vt:lpstr>patient  history:</vt:lpstr>
      <vt:lpstr>Ros:</vt:lpstr>
      <vt:lpstr>DH:</vt:lpstr>
      <vt:lpstr>patient  history:</vt:lpstr>
      <vt:lpstr>patient  history:</vt:lpstr>
      <vt:lpstr>patient  history:</vt:lpstr>
      <vt:lpstr>patient  history: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Unknown</cp:lastModifiedBy>
  <cp:revision>5</cp:revision>
  <dcterms:modified xsi:type="dcterms:W3CDTF">2022-04-24T07:56:07Z</dcterms:modified>
</cp:coreProperties>
</file>