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6"/>
  </p:notesMasterIdLst>
  <p:sldIdLst>
    <p:sldId id="256" r:id="rId2"/>
    <p:sldId id="314" r:id="rId3"/>
    <p:sldId id="550" r:id="rId4"/>
    <p:sldId id="532" r:id="rId5"/>
    <p:sldId id="533" r:id="rId6"/>
    <p:sldId id="318" r:id="rId7"/>
    <p:sldId id="535" r:id="rId8"/>
    <p:sldId id="361" r:id="rId9"/>
    <p:sldId id="320" r:id="rId10"/>
    <p:sldId id="409" r:id="rId11"/>
    <p:sldId id="374" r:id="rId12"/>
    <p:sldId id="537" r:id="rId13"/>
    <p:sldId id="563" r:id="rId14"/>
    <p:sldId id="552" r:id="rId15"/>
    <p:sldId id="538" r:id="rId16"/>
    <p:sldId id="541" r:id="rId17"/>
    <p:sldId id="551" r:id="rId18"/>
    <p:sldId id="553" r:id="rId19"/>
    <p:sldId id="554" r:id="rId20"/>
    <p:sldId id="555" r:id="rId21"/>
    <p:sldId id="556" r:id="rId22"/>
    <p:sldId id="557" r:id="rId23"/>
    <p:sldId id="558" r:id="rId24"/>
    <p:sldId id="561" r:id="rId25"/>
    <p:sldId id="562" r:id="rId26"/>
    <p:sldId id="559" r:id="rId27"/>
    <p:sldId id="539" r:id="rId28"/>
    <p:sldId id="540" r:id="rId29"/>
    <p:sldId id="520" r:id="rId30"/>
    <p:sldId id="414" r:id="rId31"/>
    <p:sldId id="415" r:id="rId32"/>
    <p:sldId id="518" r:id="rId33"/>
    <p:sldId id="545" r:id="rId34"/>
    <p:sldId id="544" r:id="rId35"/>
    <p:sldId id="522" r:id="rId36"/>
    <p:sldId id="523" r:id="rId37"/>
    <p:sldId id="524" r:id="rId38"/>
    <p:sldId id="525" r:id="rId39"/>
    <p:sldId id="546" r:id="rId40"/>
    <p:sldId id="547" r:id="rId41"/>
    <p:sldId id="417" r:id="rId42"/>
    <p:sldId id="418" r:id="rId43"/>
    <p:sldId id="419" r:id="rId44"/>
    <p:sldId id="420" r:id="rId45"/>
    <p:sldId id="421" r:id="rId46"/>
    <p:sldId id="424" r:id="rId47"/>
    <p:sldId id="549" r:id="rId48"/>
    <p:sldId id="548" r:id="rId49"/>
    <p:sldId id="560" r:id="rId50"/>
    <p:sldId id="425" r:id="rId51"/>
    <p:sldId id="426" r:id="rId52"/>
    <p:sldId id="429" r:id="rId53"/>
    <p:sldId id="475" r:id="rId54"/>
    <p:sldId id="430" r:id="rId55"/>
    <p:sldId id="431" r:id="rId56"/>
    <p:sldId id="432" r:id="rId57"/>
    <p:sldId id="433" r:id="rId58"/>
    <p:sldId id="437" r:id="rId59"/>
    <p:sldId id="438" r:id="rId60"/>
    <p:sldId id="439" r:id="rId61"/>
    <p:sldId id="514" r:id="rId62"/>
    <p:sldId id="513" r:id="rId63"/>
    <p:sldId id="476" r:id="rId64"/>
    <p:sldId id="384" r:id="rId65"/>
    <p:sldId id="396" r:id="rId66"/>
    <p:sldId id="325" r:id="rId67"/>
    <p:sldId id="328" r:id="rId68"/>
    <p:sldId id="389" r:id="rId69"/>
    <p:sldId id="480" r:id="rId70"/>
    <p:sldId id="436" r:id="rId71"/>
    <p:sldId id="404" r:id="rId72"/>
    <p:sldId id="434" r:id="rId73"/>
    <p:sldId id="266" r:id="rId74"/>
    <p:sldId id="297" r:id="rId75"/>
    <p:sldId id="298" r:id="rId76"/>
    <p:sldId id="365" r:id="rId77"/>
    <p:sldId id="307" r:id="rId78"/>
    <p:sldId id="310" r:id="rId79"/>
    <p:sldId id="311" r:id="rId80"/>
    <p:sldId id="364" r:id="rId81"/>
    <p:sldId id="268" r:id="rId82"/>
    <p:sldId id="269" r:id="rId83"/>
    <p:sldId id="299" r:id="rId84"/>
    <p:sldId id="300" r:id="rId85"/>
    <p:sldId id="312" r:id="rId86"/>
    <p:sldId id="271" r:id="rId87"/>
    <p:sldId id="303" r:id="rId88"/>
    <p:sldId id="301" r:id="rId89"/>
    <p:sldId id="276" r:id="rId90"/>
    <p:sldId id="305" r:id="rId91"/>
    <p:sldId id="304" r:id="rId92"/>
    <p:sldId id="302" r:id="rId93"/>
    <p:sldId id="329" r:id="rId94"/>
    <p:sldId id="272" r:id="rId95"/>
    <p:sldId id="363" r:id="rId96"/>
    <p:sldId id="330" r:id="rId97"/>
    <p:sldId id="332" r:id="rId98"/>
    <p:sldId id="366" r:id="rId99"/>
    <p:sldId id="367" r:id="rId100"/>
    <p:sldId id="368" r:id="rId101"/>
    <p:sldId id="369" r:id="rId102"/>
    <p:sldId id="370" r:id="rId103"/>
    <p:sldId id="274" r:id="rId104"/>
    <p:sldId id="275"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29C9B-B848-4997-8115-0B2D89D1BA45}" type="datetimeFigureOut">
              <a:rPr lang="en-US" smtClean="0"/>
              <a:pPr/>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98421-ED3D-4D5D-AF6B-529BBEB57CEF}" type="slidenum">
              <a:rPr lang="en-US" smtClean="0"/>
              <a:pPr/>
              <a:t>‹#›</a:t>
            </a:fld>
            <a:endParaRPr lang="en-US"/>
          </a:p>
        </p:txBody>
      </p:sp>
    </p:spTree>
    <p:extLst>
      <p:ext uri="{BB962C8B-B14F-4D97-AF65-F5344CB8AC3E}">
        <p14:creationId xmlns:p14="http://schemas.microsoft.com/office/powerpoint/2010/main" xmlns="" val="23055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4</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This slide provides</a:t>
            </a:r>
            <a:r>
              <a:rPr lang="en-US" baseline="0" dirty="0" smtClean="0">
                <a:latin typeface="Arial" charset="0"/>
              </a:rPr>
              <a:t> a broad overview of the main pathophysiological defects in type 2 diabetes.  Insulin resistance is demonstrated in peripheral tissues, such as skeletal muscle and adipocytes.  The pancreas develops relative insulin secretory failure and is no longer provide the amount of insulin required for normal glucose. The pancreas also demonstrates a failure of the normal suppression of glucagon after meals. This may be mediated through abnormalities in the </a:t>
            </a:r>
            <a:r>
              <a:rPr lang="en-US" baseline="0" dirty="0" err="1" smtClean="0">
                <a:latin typeface="Arial" charset="0"/>
              </a:rPr>
              <a:t>incretin</a:t>
            </a:r>
            <a:r>
              <a:rPr lang="en-US" baseline="0" dirty="0" smtClean="0">
                <a:latin typeface="Arial" charset="0"/>
              </a:rPr>
              <a:t> axis.  Hepatic glucose production is also increased. Renal glucose output is set at a </a:t>
            </a:r>
            <a:r>
              <a:rPr lang="en-US" baseline="0" dirty="0" err="1" smtClean="0">
                <a:latin typeface="Arial" charset="0"/>
              </a:rPr>
              <a:t>higer</a:t>
            </a:r>
            <a:r>
              <a:rPr lang="en-US" baseline="0" dirty="0" smtClean="0">
                <a:latin typeface="Arial" charset="0"/>
              </a:rPr>
              <a:t> threshold than normal. Many of these defects may be influenced by abnormal central control of metabolism.   </a:t>
            </a: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increasing emphasis</a:t>
            </a:r>
            <a:r>
              <a:rPr lang="en-US" baseline="0" dirty="0" smtClean="0"/>
              <a:t> on ‘patient-centeredness’ in chronic disease management. This has been described by the Institute of Medicine </a:t>
            </a:r>
            <a:r>
              <a:rPr lang="en-US" i="0" baseline="0" dirty="0" smtClean="0"/>
              <a:t>as “</a:t>
            </a:r>
            <a:r>
              <a:rPr lang="en-US" sz="1200" i="0" dirty="0" smtClean="0">
                <a:solidFill>
                  <a:prstClr val="black"/>
                </a:solidFill>
                <a:latin typeface="+mn-lt"/>
                <a:ea typeface="ＭＳ Ｐゴシック" charset="-128"/>
                <a:cs typeface="Calibri"/>
              </a:rPr>
              <a:t>providing care that is respectful of and responsive to individual patient preferences, needs, and values – ensuring that patient values guide all clinical decisions.”  Shared decision making (SDM) is a key component of patient-centered</a:t>
            </a:r>
            <a:r>
              <a:rPr lang="en-US" sz="1200" i="0" baseline="0" dirty="0" smtClean="0">
                <a:solidFill>
                  <a:prstClr val="black"/>
                </a:solidFill>
                <a:latin typeface="+mn-lt"/>
                <a:ea typeface="ＭＳ Ｐゴシック" charset="-128"/>
                <a:cs typeface="Calibri"/>
              </a:rPr>
              <a:t> care.  This is of particular importance in those conditions, like diabetes, that necessitate patient involvement in lifestyle changes.</a:t>
            </a:r>
            <a:endParaRPr lang="en-US" sz="1200" i="0" kern="0" spc="100" dirty="0" smtClean="0">
              <a:solidFill>
                <a:srgbClr val="000090"/>
              </a:solidFill>
              <a:latin typeface="+mn-lt"/>
              <a:ea typeface="ＭＳ Ｐゴシック" charset="-128"/>
              <a:cs typeface="Calibri"/>
            </a:endParaRP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66</a:t>
            </a:fld>
            <a:endParaRPr lang="en-US"/>
          </a:p>
        </p:txBody>
      </p:sp>
    </p:spTree>
    <p:extLst>
      <p:ext uri="{BB962C8B-B14F-4D97-AF65-F5344CB8AC3E}">
        <p14:creationId xmlns:p14="http://schemas.microsoft.com/office/powerpoint/2010/main" xmlns="" val="396502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68</a:t>
            </a:fld>
            <a:endParaRPr lang="en-US"/>
          </a:p>
        </p:txBody>
      </p:sp>
    </p:spTree>
    <p:extLst>
      <p:ext uri="{BB962C8B-B14F-4D97-AF65-F5344CB8AC3E}">
        <p14:creationId xmlns:p14="http://schemas.microsoft.com/office/powerpoint/2010/main" xmlns="" val="213079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70</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70</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74</a:t>
            </a:fld>
            <a:endParaRPr lang="en-US"/>
          </a:p>
        </p:txBody>
      </p:sp>
    </p:spTree>
    <p:extLst>
      <p:ext uri="{BB962C8B-B14F-4D97-AF65-F5344CB8AC3E}">
        <p14:creationId xmlns:p14="http://schemas.microsoft.com/office/powerpoint/2010/main" xmlns="" val="213079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75</a:t>
            </a:fld>
            <a:endParaRPr lang="en-US"/>
          </a:p>
        </p:txBody>
      </p:sp>
    </p:spTree>
    <p:extLst>
      <p:ext uri="{BB962C8B-B14F-4D97-AF65-F5344CB8AC3E}">
        <p14:creationId xmlns:p14="http://schemas.microsoft.com/office/powerpoint/2010/main" xmlns="" val="207935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798421-ED3D-4D5D-AF6B-529BBEB57CEF}" type="slidenum">
              <a:rPr lang="en-US" smtClean="0"/>
              <a:pPr/>
              <a:t>76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78</a:t>
            </a:fld>
            <a:endParaRPr lang="en-US"/>
          </a:p>
        </p:txBody>
      </p:sp>
    </p:spTree>
    <p:extLst>
      <p:ext uri="{BB962C8B-B14F-4D97-AF65-F5344CB8AC3E}">
        <p14:creationId xmlns:p14="http://schemas.microsoft.com/office/powerpoint/2010/main" xmlns="" val="2130795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79</a:t>
            </a:fld>
            <a:endParaRPr lang="en-US"/>
          </a:p>
        </p:txBody>
      </p:sp>
    </p:spTree>
    <p:extLst>
      <p:ext uri="{BB962C8B-B14F-4D97-AF65-F5344CB8AC3E}">
        <p14:creationId xmlns:p14="http://schemas.microsoft.com/office/powerpoint/2010/main" xmlns="" val="1554347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798421-ED3D-4D5D-AF6B-529BBEB57CEF}" type="slidenum">
              <a:rPr lang="en-US" smtClean="0"/>
              <a:pPr/>
              <a:t>80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83</a:t>
            </a:fld>
            <a:endParaRPr lang="en-US" dirty="0" smtClean="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5</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84</a:t>
            </a:fld>
            <a:endParaRPr lang="en-US" dirty="0" smtClean="0">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87</a:t>
            </a:fld>
            <a:endParaRPr lang="en-US"/>
          </a:p>
        </p:txBody>
      </p:sp>
    </p:spTree>
    <p:extLst>
      <p:ext uri="{BB962C8B-B14F-4D97-AF65-F5344CB8AC3E}">
        <p14:creationId xmlns:p14="http://schemas.microsoft.com/office/powerpoint/2010/main" xmlns="" val="213079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88</a:t>
            </a:fld>
            <a:endParaRPr lang="en-US"/>
          </a:p>
        </p:txBody>
      </p:sp>
    </p:spTree>
    <p:extLst>
      <p:ext uri="{BB962C8B-B14F-4D97-AF65-F5344CB8AC3E}">
        <p14:creationId xmlns:p14="http://schemas.microsoft.com/office/powerpoint/2010/main" xmlns="" val="207935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90</a:t>
            </a:fld>
            <a:endParaRPr lang="en-US" dirty="0" smtClean="0">
              <a:solidFill>
                <a:prstClr val="black"/>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91</a:t>
            </a:fld>
            <a:endParaRPr lang="en-US"/>
          </a:p>
        </p:txBody>
      </p:sp>
    </p:spTree>
    <p:extLst>
      <p:ext uri="{BB962C8B-B14F-4D97-AF65-F5344CB8AC3E}">
        <p14:creationId xmlns:p14="http://schemas.microsoft.com/office/powerpoint/2010/main" xmlns="" val="213079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92</a:t>
            </a:fld>
            <a:endParaRPr lang="en-US"/>
          </a:p>
        </p:txBody>
      </p:sp>
    </p:spTree>
    <p:extLst>
      <p:ext uri="{BB962C8B-B14F-4D97-AF65-F5344CB8AC3E}">
        <p14:creationId xmlns:p14="http://schemas.microsoft.com/office/powerpoint/2010/main" xmlns="" val="207935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6</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a14="http://schemas.microsoft.com/office/drawing/2010/main" xmlns="">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9</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12</a:t>
            </a:fld>
            <a:endParaRPr lang="en-US"/>
          </a:p>
        </p:txBody>
      </p:sp>
    </p:spTree>
    <p:extLst>
      <p:ext uri="{BB962C8B-B14F-4D97-AF65-F5344CB8AC3E}">
        <p14:creationId xmlns:p14="http://schemas.microsoft.com/office/powerpoint/2010/main" xmlns="" val="207935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D09E3-6278-4332-933F-D8AD9434D0AD}" type="slidenum">
              <a:rPr lang="fr-FR" smtClean="0">
                <a:latin typeface="Arial" pitchFamily="34" charset="0"/>
                <a:cs typeface="Arial" pitchFamily="34" charset="0"/>
              </a:rPr>
              <a:pPr fontAlgn="base">
                <a:spcBef>
                  <a:spcPct val="0"/>
                </a:spcBef>
                <a:spcAft>
                  <a:spcPct val="0"/>
                </a:spcAft>
              </a:pPr>
              <a:t>16</a:t>
            </a:fld>
            <a:endParaRPr lang="fr-FR" smtClean="0">
              <a:latin typeface="Arial" pitchFamily="34" charset="0"/>
              <a:cs typeface="Arial" pitchFamily="34" charset="0"/>
            </a:endParaRPr>
          </a:p>
        </p:txBody>
      </p:sp>
      <p:sp>
        <p:nvSpPr>
          <p:cNvPr id="169987" name="Rectangle 7"/>
          <p:cNvSpPr txBox="1">
            <a:spLocks noGrp="1" noChangeArrowheads="1"/>
          </p:cNvSpPr>
          <p:nvPr/>
        </p:nvSpPr>
        <p:spPr bwMode="auto">
          <a:xfrm>
            <a:off x="3882249" y="8683438"/>
            <a:ext cx="2974150" cy="459101"/>
          </a:xfrm>
          <a:prstGeom prst="rect">
            <a:avLst/>
          </a:prstGeom>
          <a:noFill/>
          <a:ln w="9525">
            <a:noFill/>
            <a:miter lim="800000"/>
            <a:headEnd/>
            <a:tailEnd/>
          </a:ln>
        </p:spPr>
        <p:txBody>
          <a:bodyPr lIns="93606" tIns="46803" rIns="93606" bIns="46803" anchor="b"/>
          <a:lstStyle/>
          <a:p>
            <a:pPr algn="r" defTabSz="935038"/>
            <a:fld id="{3B4E1EE1-5330-417A-B321-7960CD220533}" type="slidenum">
              <a:rPr lang="en-US" sz="1200">
                <a:ea typeface="Arial Unicode MS" pitchFamily="34" charset="-128"/>
                <a:cs typeface="Arial Unicode MS" pitchFamily="34" charset="-128"/>
              </a:rPr>
              <a:pPr algn="r" defTabSz="935038"/>
              <a:t>16</a:t>
            </a:fld>
            <a:endParaRPr lang="en-US" sz="1200">
              <a:ea typeface="Arial Unicode MS" pitchFamily="34" charset="-128"/>
              <a:cs typeface="Arial Unicode MS" pitchFamily="34" charset="-128"/>
            </a:endParaRPr>
          </a:p>
        </p:txBody>
      </p:sp>
      <p:sp>
        <p:nvSpPr>
          <p:cNvPr id="1699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9" name="Rectangle 3"/>
          <p:cNvSpPr>
            <a:spLocks noGrp="1" noChangeArrowheads="1"/>
          </p:cNvSpPr>
          <p:nvPr>
            <p:ph type="body" idx="1"/>
          </p:nvPr>
        </p:nvSpPr>
        <p:spPr bwMode="auto">
          <a:xfrm>
            <a:off x="685480" y="4361458"/>
            <a:ext cx="5487041" cy="4112899"/>
          </a:xfrm>
          <a:noFill/>
        </p:spPr>
        <p:txBody>
          <a:bodyPr wrap="square" lIns="93606" tIns="46803" rIns="93606" bIns="46803" numCol="1" anchor="t" anchorCtr="0" compatLnSpc="1">
            <a:prstTxWarp prst="textNoShape">
              <a:avLst/>
            </a:prstTxWarp>
          </a:bodyPr>
          <a:lstStyle/>
          <a:p>
            <a:pPr marL="177800" indent="-177800" eaLnBrk="1" hangingPunct="1">
              <a:tabLst>
                <a:tab pos="173038" algn="l"/>
              </a:tabLst>
            </a:pPr>
            <a:endParaRPr lang="en-US" sz="110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Non-pharmacological options are critically</a:t>
            </a:r>
            <a:r>
              <a:rPr lang="en-US" baseline="0" dirty="0" smtClean="0"/>
              <a:t> important – they are cost effective and have no side effects, per se. Patients with T2DM should become more physically active, eat a healthy diet and try to optimize body weight. These efforts will result in less insulin resistance, with better blood glucose control the result. There are also additional health benefits from such interventions.</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pPr/>
              <a:t>51</a:t>
            </a:fld>
            <a:endParaRPr lang="en-US"/>
          </a:p>
        </p:txBody>
      </p:sp>
    </p:spTree>
    <p:extLst>
      <p:ext uri="{BB962C8B-B14F-4D97-AF65-F5344CB8AC3E}">
        <p14:creationId xmlns:p14="http://schemas.microsoft.com/office/powerpoint/2010/main" xmlns="" val="311224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older oral drug classes used in T2DM.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xmlns="" val="221291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65</a:t>
            </a:fld>
            <a:endParaRPr lang="en-US" dirty="0"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7"/>
          </a:xfrm>
        </p:spPr>
        <p:txBody>
          <a:bodyPr>
            <a:normAutofit/>
          </a:bodyPr>
          <a:lstStyle/>
          <a:p>
            <a:pPr lvl="0"/>
            <a:endParaRPr lang="en-US" noProof="0"/>
          </a:p>
        </p:txBody>
      </p:sp>
    </p:spTree>
    <p:extLst>
      <p:ext uri="{BB962C8B-B14F-4D97-AF65-F5344CB8AC3E}">
        <p14:creationId xmlns:p14="http://schemas.microsoft.com/office/powerpoint/2010/main" xmlns="" val="1529316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10952-4F49-4C72-B3E4-63624102A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68C659-D10E-4957-9FD8-B380DF01711B}" type="datetimeFigureOut">
              <a:rPr lang="en-US" smtClean="0"/>
              <a:pPr/>
              <a:t>11/16/2017</a:t>
            </a:fld>
            <a:endParaRPr lang="en-US"/>
          </a:p>
        </p:txBody>
      </p:sp>
      <p:sp>
        <p:nvSpPr>
          <p:cNvPr id="9" name="Slide Number Placeholder 8"/>
          <p:cNvSpPr>
            <a:spLocks noGrp="1"/>
          </p:cNvSpPr>
          <p:nvPr>
            <p:ph type="sldNum" sz="quarter" idx="11"/>
          </p:nvPr>
        </p:nvSpPr>
        <p:spPr/>
        <p:txBody>
          <a:bodyPr/>
          <a:lstStyle/>
          <a:p>
            <a:fld id="{85310952-4F49-4C72-B3E4-63624102A8A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310952-4F49-4C72-B3E4-63624102A8AF}"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68C659-D10E-4957-9FD8-B380DF01711B}" type="datetimeFigureOut">
              <a:rPr lang="en-US" smtClean="0"/>
              <a:pPr/>
              <a:t>11/16/2017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uptodate.com/contents/metformin-drug-information?source=see_lin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543800" cy="2593975"/>
          </a:xfrm>
        </p:spPr>
        <p:txBody>
          <a:bodyPr/>
          <a:lstStyle/>
          <a:p>
            <a:r>
              <a:rPr lang="en-US" dirty="0" err="1" smtClean="0"/>
              <a:t>Metformin</a:t>
            </a:r>
            <a:r>
              <a:rPr lang="en-US" dirty="0" smtClean="0"/>
              <a:t> in T2DM</a:t>
            </a:r>
            <a:endParaRPr lang="en-US" dirty="0"/>
          </a:p>
        </p:txBody>
      </p:sp>
      <p:sp>
        <p:nvSpPr>
          <p:cNvPr id="3" name="Subtitle 2"/>
          <p:cNvSpPr>
            <a:spLocks noGrp="1"/>
          </p:cNvSpPr>
          <p:nvPr>
            <p:ph type="subTitle" idx="1"/>
          </p:nvPr>
        </p:nvSpPr>
        <p:spPr>
          <a:xfrm>
            <a:off x="685800" y="4572000"/>
            <a:ext cx="6461760" cy="1447800"/>
          </a:xfrm>
        </p:spPr>
        <p:txBody>
          <a:bodyPr>
            <a:noAutofit/>
          </a:bodyPr>
          <a:lstStyle/>
          <a:p>
            <a:r>
              <a:rPr lang="en-US" sz="2400" dirty="0" smtClean="0"/>
              <a:t>BY:</a:t>
            </a:r>
          </a:p>
          <a:p>
            <a:r>
              <a:rPr lang="en-US" sz="2400" dirty="0" smtClean="0"/>
              <a:t>Dr. </a:t>
            </a:r>
            <a:r>
              <a:rPr lang="en-US" sz="2400" dirty="0" err="1" smtClean="0"/>
              <a:t>Majid</a:t>
            </a:r>
            <a:r>
              <a:rPr lang="en-US" sz="2400" dirty="0" smtClean="0"/>
              <a:t> </a:t>
            </a:r>
            <a:r>
              <a:rPr lang="en-US" sz="2400" dirty="0" err="1" smtClean="0"/>
              <a:t>Valizadeh</a:t>
            </a:r>
            <a:endParaRPr lang="en-US" sz="2400" dirty="0" smtClean="0"/>
          </a:p>
          <a:p>
            <a:r>
              <a:rPr lang="en-US" sz="2400" dirty="0" smtClean="0"/>
              <a:t>Research institute for endocrine sciences</a:t>
            </a:r>
            <a:endParaRPr lang="en-US" sz="2400" dirty="0"/>
          </a:p>
        </p:txBody>
      </p:sp>
    </p:spTree>
    <p:extLst>
      <p:ext uri="{BB962C8B-B14F-4D97-AF65-F5344CB8AC3E}">
        <p14:creationId xmlns:p14="http://schemas.microsoft.com/office/powerpoint/2010/main" xmlns="" val="2255320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190327" y="381000"/>
            <a:ext cx="7876874" cy="571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l-GR" smtClean="0"/>
              <a:t>Control of Glucose – ACCORD Trial</a:t>
            </a:r>
            <a:endParaRPr lang="el-GR" altLang="el-GR" smtClean="0"/>
          </a:p>
        </p:txBody>
      </p:sp>
      <p:sp>
        <p:nvSpPr>
          <p:cNvPr id="44035" name="Content Placeholder 2"/>
          <p:cNvSpPr>
            <a:spLocks noGrp="1"/>
          </p:cNvSpPr>
          <p:nvPr>
            <p:ph idx="1"/>
          </p:nvPr>
        </p:nvSpPr>
        <p:spPr/>
        <p:txBody>
          <a:bodyPr/>
          <a:lstStyle/>
          <a:p>
            <a:r>
              <a:rPr lang="en-US" altLang="el-GR" sz="2400" smtClean="0"/>
              <a:t>Intensive glycemic control initiated in type 2 diabetic patients with far advanced cardiovascular disease </a:t>
            </a:r>
          </a:p>
          <a:p>
            <a:pPr lvl="1"/>
            <a:r>
              <a:rPr lang="en-US" altLang="el-GR" sz="2000" smtClean="0"/>
              <a:t>is not beneficial in reducing additional cardiovascular events</a:t>
            </a:r>
          </a:p>
          <a:p>
            <a:pPr lvl="1"/>
            <a:endParaRPr lang="en-US" altLang="el-GR" sz="2000" smtClean="0"/>
          </a:p>
          <a:p>
            <a:r>
              <a:rPr lang="en-US" altLang="el-GR" sz="2400" smtClean="0"/>
              <a:t>Such results are not surprising as intensive glycemic control decreases the onset and progression of retinopathy, nephropathy, and neuropathy </a:t>
            </a:r>
          </a:p>
          <a:p>
            <a:pPr lvl="1"/>
            <a:r>
              <a:rPr lang="en-US" altLang="el-GR" sz="2000" smtClean="0"/>
              <a:t>but has little or no beneficial effects on proliferative retinopathy, diabetic nephropathy with decreasing glomerular filtration rate</a:t>
            </a:r>
          </a:p>
          <a:p>
            <a:pPr lvl="1"/>
            <a:r>
              <a:rPr lang="en-US" altLang="el-GR" sz="2000" smtClean="0"/>
              <a:t>or diabetic neuropathy after the neurons are degenerated </a:t>
            </a:r>
          </a:p>
          <a:p>
            <a:endParaRPr lang="el-GR" altLang="el-GR" sz="2000" smtClean="0"/>
          </a:p>
        </p:txBody>
      </p:sp>
      <p:sp>
        <p:nvSpPr>
          <p:cNvPr id="44036"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endParaRPr lang="el-GR" altLang="el-GR" sz="100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l-GR" smtClean="0"/>
              <a:t>Control of Glucose – ACCORD Trial</a:t>
            </a:r>
            <a:endParaRPr lang="el-GR" altLang="el-GR" smtClean="0"/>
          </a:p>
        </p:txBody>
      </p:sp>
      <p:sp>
        <p:nvSpPr>
          <p:cNvPr id="45059" name="Content Placeholder 2"/>
          <p:cNvSpPr>
            <a:spLocks noGrp="1"/>
          </p:cNvSpPr>
          <p:nvPr>
            <p:ph idx="1"/>
          </p:nvPr>
        </p:nvSpPr>
        <p:spPr/>
        <p:txBody>
          <a:bodyPr>
            <a:normAutofit lnSpcReduction="10000"/>
          </a:bodyPr>
          <a:lstStyle/>
          <a:p>
            <a:r>
              <a:rPr lang="en-US" altLang="el-GR" sz="2400" smtClean="0"/>
              <a:t>ACCORD subanalyses showed that individuals with no preexisting cardiovascular disease or those who at study entry had A1C ≤ 8.0% </a:t>
            </a:r>
          </a:p>
          <a:p>
            <a:pPr lvl="1"/>
            <a:r>
              <a:rPr lang="en-US" altLang="el-GR" sz="2000" smtClean="0"/>
              <a:t>did have a statistically significant reduction in cardiovascular events with intensive glycemic control</a:t>
            </a:r>
          </a:p>
          <a:p>
            <a:r>
              <a:rPr lang="en-US" altLang="el-GR" sz="2400" smtClean="0"/>
              <a:t>Intensive glucose lowering increased the risk of cardiovascular disease and total mortality in younger participants</a:t>
            </a:r>
          </a:p>
          <a:p>
            <a:pPr lvl="1"/>
            <a:r>
              <a:rPr lang="en-US" altLang="el-GR" sz="2000" smtClean="0"/>
              <a:t>whereas it had a neutral effect in older participants</a:t>
            </a:r>
          </a:p>
          <a:p>
            <a:r>
              <a:rPr lang="en-US" altLang="el-GR" sz="2400" smtClean="0"/>
              <a:t>The intensive to standard relative risk of severe hypoglycemia was similar in both age subgroups</a:t>
            </a:r>
          </a:p>
          <a:p>
            <a:pPr lvl="1"/>
            <a:r>
              <a:rPr lang="en-US" altLang="el-GR" sz="2000" smtClean="0"/>
              <a:t>with higher absolute rates in older participants within both treatment arms</a:t>
            </a:r>
          </a:p>
          <a:p>
            <a:endParaRPr lang="el-GR" altLang="el-GR" sz="2000" smtClean="0"/>
          </a:p>
        </p:txBody>
      </p:sp>
      <p:sp>
        <p:nvSpPr>
          <p:cNvPr id="45060" name="Rectangle 4"/>
          <p:cNvSpPr>
            <a:spLocks noChangeArrowheads="1"/>
          </p:cNvSpPr>
          <p:nvPr/>
        </p:nvSpPr>
        <p:spPr bwMode="auto">
          <a:xfrm>
            <a:off x="134938" y="5883275"/>
            <a:ext cx="4560887" cy="1016000"/>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p>
          <a:p>
            <a:pPr eaLnBrk="1" hangingPunct="1"/>
            <a:r>
              <a:rPr lang="en-US" altLang="el-GR" sz="1000"/>
              <a:t>Landmark Clinical Trials; p73</a:t>
            </a:r>
            <a:endParaRPr lang="el-GR" altLang="el-GR" sz="10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l-GR" smtClean="0"/>
              <a:t>Control of Glucose – ACCORD Trial</a:t>
            </a:r>
            <a:endParaRPr lang="el-GR" altLang="el-GR" smtClean="0"/>
          </a:p>
        </p:txBody>
      </p:sp>
      <p:sp>
        <p:nvSpPr>
          <p:cNvPr id="46083" name="Content Placeholder 2"/>
          <p:cNvSpPr>
            <a:spLocks noGrp="1"/>
          </p:cNvSpPr>
          <p:nvPr>
            <p:ph idx="1"/>
          </p:nvPr>
        </p:nvSpPr>
        <p:spPr>
          <a:xfrm>
            <a:off x="457200" y="2087563"/>
            <a:ext cx="8229600" cy="4286250"/>
          </a:xfrm>
        </p:spPr>
        <p:txBody>
          <a:bodyPr/>
          <a:lstStyle/>
          <a:p>
            <a:r>
              <a:rPr lang="en-US" altLang="el-GR" smtClean="0"/>
              <a:t>In a substudy of the ACCORD study, there were no differences in cognitive outcomes between intensive and standard glycemic control</a:t>
            </a:r>
          </a:p>
          <a:p>
            <a:pPr lvl="1"/>
            <a:r>
              <a:rPr lang="en-US" altLang="el-GR" smtClean="0"/>
              <a:t>although there was significantly less of a decrement in total brain volume by magnetic resonance imaging in participants in the intensive arm</a:t>
            </a:r>
            <a:endParaRPr lang="el-GR" altLang="el-GR" smtClean="0"/>
          </a:p>
        </p:txBody>
      </p:sp>
      <p:sp>
        <p:nvSpPr>
          <p:cNvPr id="46084" name="Rectangle 3"/>
          <p:cNvSpPr>
            <a:spLocks noChangeArrowheads="1"/>
          </p:cNvSpPr>
          <p:nvPr/>
        </p:nvSpPr>
        <p:spPr bwMode="auto">
          <a:xfrm>
            <a:off x="133350" y="6010275"/>
            <a:ext cx="3657600" cy="831850"/>
          </a:xfrm>
          <a:prstGeom prst="rect">
            <a:avLst/>
          </a:prstGeom>
          <a:noFill/>
          <a:ln w="9525">
            <a:noFill/>
            <a:miter lim="800000"/>
            <a:headEnd/>
            <a:tailEnd/>
          </a:ln>
        </p:spPr>
        <p:txBody>
          <a:bodyPr>
            <a:spAutoFit/>
          </a:bodyPr>
          <a:lstStyle/>
          <a:p>
            <a:pPr eaLnBrk="1" hangingPunct="1"/>
            <a:r>
              <a:rPr lang="en-US" altLang="el-GR" sz="800"/>
              <a:t>ADA Diabetes Self-Study Series, Challenges in Type 2 Diabetes Mellitus Management: Self-Assessment Program</a:t>
            </a:r>
          </a:p>
          <a:p>
            <a:pPr eaLnBrk="1" hangingPunct="1"/>
            <a:r>
              <a:rPr lang="en-US" altLang="el-GR" sz="800"/>
              <a:t>The Basis of Insulin Action, Initiation and Optimization of Basal Insulin, and Intensification of Insulin Therapy in Type 2 Diabetes</a:t>
            </a:r>
          </a:p>
          <a:p>
            <a:pPr eaLnBrk="1" hangingPunct="1"/>
            <a:r>
              <a:rPr lang="en-US" altLang="el-GR" sz="800"/>
              <a:t>c 2014 American Diabetes Association</a:t>
            </a:r>
          </a:p>
          <a:p>
            <a:pPr eaLnBrk="1" hangingPunct="1"/>
            <a:r>
              <a:rPr lang="en-US" altLang="el-GR" sz="800"/>
              <a:t>Assessment of Common Comorbid Conditions; p26</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8162981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5905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l-GR" dirty="0" smtClean="0"/>
              <a:t>Life style changes in Diabetes :</a:t>
            </a:r>
            <a:endParaRPr lang="el-GR" altLang="el-GR" dirty="0" smtClean="0"/>
          </a:p>
        </p:txBody>
      </p:sp>
      <p:sp>
        <p:nvSpPr>
          <p:cNvPr id="26627" name="Content Placeholder 2"/>
          <p:cNvSpPr>
            <a:spLocks noGrp="1"/>
          </p:cNvSpPr>
          <p:nvPr>
            <p:ph idx="1"/>
          </p:nvPr>
        </p:nvSpPr>
        <p:spPr>
          <a:xfrm>
            <a:off x="304800" y="1676400"/>
            <a:ext cx="8229600" cy="3640138"/>
          </a:xfrm>
        </p:spPr>
        <p:txBody>
          <a:bodyPr>
            <a:normAutofit/>
          </a:bodyPr>
          <a:lstStyle/>
          <a:p>
            <a:pPr>
              <a:lnSpc>
                <a:spcPct val="150000"/>
              </a:lnSpc>
            </a:pPr>
            <a:r>
              <a:rPr lang="en-US" altLang="el-GR" sz="2800" dirty="0" smtClean="0"/>
              <a:t> Nutrition Therapy</a:t>
            </a:r>
          </a:p>
          <a:p>
            <a:pPr>
              <a:lnSpc>
                <a:spcPct val="150000"/>
              </a:lnSpc>
            </a:pPr>
            <a:r>
              <a:rPr lang="en-US" altLang="el-GR" sz="2800" dirty="0" smtClean="0"/>
              <a:t> increased Physical activity</a:t>
            </a:r>
          </a:p>
          <a:p>
            <a:pPr>
              <a:lnSpc>
                <a:spcPct val="150000"/>
              </a:lnSpc>
            </a:pPr>
            <a:r>
              <a:rPr lang="en-US" altLang="el-GR" sz="2800" dirty="0" smtClean="0"/>
              <a:t>Behavioral changes</a:t>
            </a:r>
          </a:p>
        </p:txBody>
      </p:sp>
      <p:sp>
        <p:nvSpPr>
          <p:cNvPr id="2662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Medical Nutrition Therapy; p11</a:t>
            </a:r>
            <a:endParaRPr lang="el-GR" altLang="el-GR"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1141056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1970" name="Picture 2"/>
          <p:cNvPicPr>
            <a:picLocks noGrp="1" noChangeAspect="1" noChangeArrowheads="1"/>
          </p:cNvPicPr>
          <p:nvPr>
            <p:ph idx="1"/>
          </p:nvPr>
        </p:nvPicPr>
        <p:blipFill>
          <a:blip r:embed="rId2"/>
          <a:srcRect/>
          <a:stretch>
            <a:fillRect/>
          </a:stretch>
        </p:blipFill>
        <p:spPr bwMode="auto">
          <a:xfrm>
            <a:off x="563926" y="1752600"/>
            <a:ext cx="7406548" cy="4495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Metformin</a:t>
            </a:r>
            <a:endParaRPr lang="en-US" dirty="0"/>
          </a:p>
        </p:txBody>
      </p:sp>
      <p:sp>
        <p:nvSpPr>
          <p:cNvPr id="3" name="Content Placeholder 2"/>
          <p:cNvSpPr>
            <a:spLocks noGrp="1"/>
          </p:cNvSpPr>
          <p:nvPr>
            <p:ph sz="half" idx="1"/>
          </p:nvPr>
        </p:nvSpPr>
        <p:spPr/>
        <p:txBody>
          <a:bodyPr>
            <a:normAutofit/>
          </a:bodyPr>
          <a:lstStyle/>
          <a:p>
            <a:pPr>
              <a:lnSpc>
                <a:spcPct val="150000"/>
              </a:lnSpc>
            </a:pPr>
            <a:r>
              <a:rPr lang="en-US" sz="2800" dirty="0" smtClean="0"/>
              <a:t>DM Treatment</a:t>
            </a:r>
          </a:p>
          <a:p>
            <a:pPr>
              <a:lnSpc>
                <a:spcPct val="150000"/>
              </a:lnSpc>
            </a:pPr>
            <a:r>
              <a:rPr lang="en-US" sz="2800" dirty="0" smtClean="0"/>
              <a:t>DM Prevention</a:t>
            </a:r>
          </a:p>
          <a:p>
            <a:pPr>
              <a:lnSpc>
                <a:spcPct val="150000"/>
              </a:lnSpc>
            </a:pPr>
            <a:r>
              <a:rPr lang="en-US" sz="2800" dirty="0" smtClean="0"/>
              <a:t>PCO</a:t>
            </a:r>
          </a:p>
          <a:p>
            <a:pPr>
              <a:lnSpc>
                <a:spcPct val="150000"/>
              </a:lnSpc>
            </a:pPr>
            <a:r>
              <a:rPr lang="en-US" sz="2800" dirty="0" smtClean="0"/>
              <a:t>GDM</a:t>
            </a:r>
            <a:endParaRPr lang="en-US" sz="2800" dirty="0"/>
          </a:p>
        </p:txBody>
      </p:sp>
      <p:sp>
        <p:nvSpPr>
          <p:cNvPr id="4" name="Content Placeholder 3"/>
          <p:cNvSpPr>
            <a:spLocks noGrp="1"/>
          </p:cNvSpPr>
          <p:nvPr>
            <p:ph sz="half" idx="2"/>
          </p:nvPr>
        </p:nvSpPr>
        <p:spPr/>
        <p:txBody>
          <a:bodyPr>
            <a:normAutofit/>
          </a:bodyPr>
          <a:lstStyle/>
          <a:p>
            <a:pPr lvl="1">
              <a:lnSpc>
                <a:spcPct val="150000"/>
              </a:lnSpc>
            </a:pPr>
            <a:r>
              <a:rPr lang="en-US" sz="2800" dirty="0" smtClean="0"/>
              <a:t>Pharmacology</a:t>
            </a:r>
            <a:endParaRPr lang="fa-IR" sz="2800" dirty="0" smtClean="0"/>
          </a:p>
          <a:p>
            <a:pPr lvl="1">
              <a:lnSpc>
                <a:spcPct val="150000"/>
              </a:lnSpc>
            </a:pPr>
            <a:r>
              <a:rPr lang="en-US" sz="2800" dirty="0" smtClean="0"/>
              <a:t>Efficacy</a:t>
            </a:r>
            <a:endParaRPr lang="fa-IR" sz="2800" dirty="0" smtClean="0"/>
          </a:p>
          <a:p>
            <a:pPr lvl="1">
              <a:lnSpc>
                <a:spcPct val="150000"/>
              </a:lnSpc>
            </a:pPr>
            <a:r>
              <a:rPr lang="en-US" sz="2800" dirty="0" smtClean="0"/>
              <a:t>side effects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diamond(in)">
                                      <p:cBhvr>
                                        <p:cTn id="21" dur="2000"/>
                                        <p:tgtEl>
                                          <p:spTgt spid="4">
                                            <p:txEl>
                                              <p:pRg st="0" end="0"/>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diamond(in)">
                                      <p:cBhvr>
                                        <p:cTn id="24" dur="2000"/>
                                        <p:tgtEl>
                                          <p:spTgt spid="4">
                                            <p:txEl>
                                              <p:pRg st="1" end="1"/>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amond(in)">
                                      <p:cBhvr>
                                        <p:cTn id="2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Metformin</a:t>
            </a:r>
            <a:r>
              <a:rPr lang="en-US" dirty="0" smtClean="0"/>
              <a:t> benefits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err="1" smtClean="0"/>
              <a:t>Glycemic</a:t>
            </a:r>
            <a:r>
              <a:rPr lang="en-US" sz="2800" dirty="0" smtClean="0"/>
              <a:t> efficacy</a:t>
            </a:r>
          </a:p>
          <a:p>
            <a:pPr>
              <a:lnSpc>
                <a:spcPct val="150000"/>
              </a:lnSpc>
            </a:pPr>
            <a:r>
              <a:rPr lang="en-US" sz="2800" dirty="0" smtClean="0"/>
              <a:t> Absence of weight gain and hypoglycemia</a:t>
            </a:r>
          </a:p>
          <a:p>
            <a:pPr>
              <a:lnSpc>
                <a:spcPct val="150000"/>
              </a:lnSpc>
            </a:pPr>
            <a:r>
              <a:rPr lang="en-US" sz="2800" dirty="0" smtClean="0"/>
              <a:t> General </a:t>
            </a:r>
            <a:r>
              <a:rPr lang="en-US" sz="2800" dirty="0" smtClean="0"/>
              <a:t>tolerability</a:t>
            </a:r>
            <a:endParaRPr lang="en-US" sz="2800" dirty="0" smtClean="0"/>
          </a:p>
          <a:p>
            <a:pPr>
              <a:lnSpc>
                <a:spcPct val="150000"/>
              </a:lnSpc>
            </a:pPr>
            <a:r>
              <a:rPr lang="en-US" sz="2800" dirty="0" smtClean="0"/>
              <a:t>Favorable cost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16</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09600" y="2514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GLYCEMIC EFFICACY</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nSpc>
                <a:spcPct val="150000"/>
              </a:lnSpc>
            </a:pPr>
            <a:r>
              <a:rPr lang="en-US" sz="2800" b="1" dirty="0" err="1"/>
              <a:t>Monotherapy</a:t>
            </a:r>
            <a:r>
              <a:rPr lang="en-US" sz="2800" dirty="0"/>
              <a:t> </a:t>
            </a:r>
            <a:endParaRPr lang="en-US" sz="2800" dirty="0" smtClean="0"/>
          </a:p>
          <a:p>
            <a:pPr>
              <a:lnSpc>
                <a:spcPct val="150000"/>
              </a:lnSpc>
            </a:pPr>
            <a:r>
              <a:rPr lang="en-US" sz="2800" b="1" dirty="0"/>
              <a:t>Combination therapy</a:t>
            </a:r>
            <a:r>
              <a:rPr lang="en-US" sz="2800" dirty="0"/>
              <a:t> </a:t>
            </a:r>
            <a:endParaRPr lang="en-US" sz="2800" dirty="0" smtClean="0"/>
          </a:p>
          <a:p>
            <a:pPr lvl="1">
              <a:lnSpc>
                <a:spcPct val="150000"/>
              </a:lnSpc>
            </a:pPr>
            <a:r>
              <a:rPr lang="en-US" sz="2400" dirty="0" err="1"/>
              <a:t>sulfonylureas</a:t>
            </a:r>
            <a:r>
              <a:rPr lang="en-US" sz="2400" dirty="0"/>
              <a:t>, insulin, </a:t>
            </a:r>
            <a:r>
              <a:rPr lang="en-US" sz="2400" dirty="0" err="1"/>
              <a:t>glinides</a:t>
            </a:r>
            <a:r>
              <a:rPr lang="en-US" sz="2400" dirty="0"/>
              <a:t>, alpha-</a:t>
            </a:r>
            <a:r>
              <a:rPr lang="en-US" sz="2400" dirty="0" err="1"/>
              <a:t>glucosidase</a:t>
            </a:r>
            <a:r>
              <a:rPr lang="en-US" sz="2400" dirty="0"/>
              <a:t> inhibitors, </a:t>
            </a:r>
            <a:r>
              <a:rPr lang="en-US" sz="2400" dirty="0" err="1"/>
              <a:t>thiazolidinediones</a:t>
            </a:r>
            <a:r>
              <a:rPr lang="en-US" sz="2400" dirty="0"/>
              <a:t> (TZDs), sodium-glucose </a:t>
            </a:r>
            <a:r>
              <a:rPr lang="en-US" sz="2400" dirty="0" err="1"/>
              <a:t>cotransporter</a:t>
            </a:r>
            <a:r>
              <a:rPr lang="en-US" sz="2400" dirty="0"/>
              <a:t> 2 (SGLT2) inhibitors, glucagon-like peptide-1 (GLP-1) agonists, and </a:t>
            </a:r>
            <a:r>
              <a:rPr lang="en-US" sz="2400" dirty="0" err="1"/>
              <a:t>dipeptidyl</a:t>
            </a:r>
            <a:r>
              <a:rPr lang="en-US" sz="2400" dirty="0"/>
              <a:t> peptidase 4 (DPP-4) inhibitors.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MECHANISM OF ACTION</a:t>
            </a:r>
            <a:r>
              <a:rPr lang="en-US" dirty="0"/>
              <a:t> </a:t>
            </a: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arenR"/>
            </a:pPr>
            <a:r>
              <a:rPr lang="en-US" sz="2400" dirty="0"/>
              <a:t>decrease hepatic glucose output </a:t>
            </a:r>
            <a:r>
              <a:rPr lang="en-US" sz="2400" dirty="0" smtClean="0"/>
              <a:t>( </a:t>
            </a:r>
            <a:r>
              <a:rPr lang="en-US" sz="2400" dirty="0"/>
              <a:t>inhibiting </a:t>
            </a:r>
            <a:r>
              <a:rPr lang="en-US" sz="2400" dirty="0" err="1" smtClean="0"/>
              <a:t>gluconeogenesis</a:t>
            </a:r>
            <a:r>
              <a:rPr lang="en-US" sz="2400" dirty="0" smtClean="0"/>
              <a:t>)</a:t>
            </a:r>
          </a:p>
          <a:p>
            <a:pPr marL="514350" indent="-514350">
              <a:lnSpc>
                <a:spcPct val="150000"/>
              </a:lnSpc>
              <a:buFont typeface="+mj-lt"/>
              <a:buAutoNum type="arabicParenR"/>
            </a:pPr>
            <a:r>
              <a:rPr lang="en-US" sz="2400" dirty="0" smtClean="0"/>
              <a:t>increases </a:t>
            </a:r>
            <a:r>
              <a:rPr lang="en-US" sz="2400" dirty="0"/>
              <a:t>insulin-mediated glucose utilization in peripheral tissues (such as muscle and liver</a:t>
            </a:r>
            <a:r>
              <a:rPr lang="en-US" sz="2400" dirty="0" smtClean="0"/>
              <a:t>)</a:t>
            </a:r>
          </a:p>
          <a:p>
            <a:pPr marL="514350" indent="-514350">
              <a:lnSpc>
                <a:spcPct val="150000"/>
              </a:lnSpc>
              <a:buFont typeface="+mj-lt"/>
              <a:buAutoNum type="arabicParenR"/>
            </a:pPr>
            <a:r>
              <a:rPr lang="en-US" sz="2400" dirty="0" err="1" smtClean="0"/>
              <a:t>antilipolytic</a:t>
            </a:r>
            <a:r>
              <a:rPr lang="en-US" sz="2400" dirty="0" smtClean="0"/>
              <a:t> </a:t>
            </a:r>
            <a:r>
              <a:rPr lang="en-US" sz="2400" dirty="0"/>
              <a:t>effect that lowers serum free fatty acid concentrations, thereby reducing substrate availability for </a:t>
            </a:r>
            <a:r>
              <a:rPr lang="en-US" sz="2400" dirty="0" err="1" smtClean="0"/>
              <a:t>gluconeogenesis</a:t>
            </a:r>
            <a:endParaRPr lang="en-US" sz="2400" dirty="0" smtClean="0"/>
          </a:p>
          <a:p>
            <a:pPr marL="514350" indent="-514350">
              <a:lnSpc>
                <a:spcPct val="150000"/>
              </a:lnSpc>
              <a:buFont typeface="+mj-lt"/>
              <a:buAutoNum type="arabicParenR"/>
            </a:pPr>
            <a:r>
              <a:rPr lang="en-US" sz="2400" dirty="0"/>
              <a:t>decrease food intake and body weight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WEIGHT LOSS</a:t>
            </a:r>
            <a:r>
              <a:rPr lang="en-US" dirty="0" smtClean="0"/>
              <a:t> &amp;</a:t>
            </a:r>
            <a:r>
              <a:rPr lang="en-US" sz="4800" dirty="0" smtClean="0"/>
              <a:t> </a:t>
            </a:r>
            <a:r>
              <a:rPr lang="en-US" sz="4400" b="1" dirty="0" smtClean="0"/>
              <a:t>lipid-lowering activity</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2800" dirty="0" smtClean="0"/>
              <a:t>In </a:t>
            </a:r>
            <a:r>
              <a:rPr lang="en-US" sz="2800" dirty="0"/>
              <a:t>those who are obese, </a:t>
            </a:r>
            <a:r>
              <a:rPr lang="en-US" sz="2800" dirty="0" err="1">
                <a:hlinkClick r:id="rId2"/>
              </a:rPr>
              <a:t>metformin</a:t>
            </a:r>
            <a:r>
              <a:rPr lang="en-US" sz="2800" dirty="0"/>
              <a:t> promotes modest weight reduction or at least weight </a:t>
            </a:r>
            <a:r>
              <a:rPr lang="en-US" sz="2800" dirty="0" smtClean="0"/>
              <a:t>stabilization</a:t>
            </a:r>
          </a:p>
          <a:p>
            <a:pPr>
              <a:lnSpc>
                <a:spcPct val="150000"/>
              </a:lnSpc>
            </a:pPr>
            <a:r>
              <a:rPr lang="en-US" sz="2800" dirty="0" smtClean="0">
                <a:latin typeface="Arial"/>
                <a:cs typeface="Arial"/>
              </a:rPr>
              <a:t>↓T</a:t>
            </a:r>
            <a:r>
              <a:rPr lang="en-US" sz="2800" b="1" dirty="0" smtClean="0"/>
              <a:t>riglyceride</a:t>
            </a:r>
            <a:r>
              <a:rPr lang="en-US" sz="2800" dirty="0" smtClean="0"/>
              <a:t> and free fatty acid concentrations,</a:t>
            </a:r>
          </a:p>
          <a:p>
            <a:pPr>
              <a:lnSpc>
                <a:spcPct val="150000"/>
              </a:lnSpc>
            </a:pPr>
            <a:r>
              <a:rPr lang="en-US" sz="2800" dirty="0" smtClean="0">
                <a:latin typeface="Arial"/>
                <a:cs typeface="Arial"/>
              </a:rPr>
              <a:t>↓</a:t>
            </a:r>
            <a:r>
              <a:rPr lang="en-US" sz="2800" dirty="0" smtClean="0"/>
              <a:t> </a:t>
            </a:r>
            <a:r>
              <a:rPr lang="en-US" sz="2800" b="1" dirty="0" smtClean="0"/>
              <a:t>LDL (</a:t>
            </a:r>
            <a:r>
              <a:rPr lang="en-US" sz="2800" dirty="0" smtClean="0"/>
              <a:t>a small )</a:t>
            </a:r>
          </a:p>
          <a:p>
            <a:pPr>
              <a:lnSpc>
                <a:spcPct val="150000"/>
              </a:lnSpc>
            </a:pPr>
            <a:r>
              <a:rPr lang="en-US" sz="2800" dirty="0" smtClean="0">
                <a:latin typeface="Arial"/>
                <a:cs typeface="Arial"/>
              </a:rPr>
              <a:t>↑</a:t>
            </a:r>
            <a:r>
              <a:rPr lang="en-US" sz="2800" dirty="0" smtClean="0"/>
              <a:t> </a:t>
            </a:r>
            <a:r>
              <a:rPr lang="en-US" sz="2800" b="1" dirty="0" smtClean="0"/>
              <a:t>HDL (</a:t>
            </a:r>
            <a:r>
              <a:rPr lang="en-US" sz="2800" dirty="0" smtClean="0"/>
              <a:t>very modest )</a:t>
            </a:r>
            <a:endParaRPr lang="en-US" sz="2800" b="1" dirty="0" smtClean="0"/>
          </a:p>
          <a:p>
            <a:pPr>
              <a:lnSpc>
                <a:spcPct val="150000"/>
              </a:lnSpc>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Outlines:</a:t>
            </a:r>
            <a:r>
              <a:rPr lang="en-US" dirty="0">
                <a:solidFill>
                  <a:schemeClr val="tx2">
                    <a:tint val="100000"/>
                    <a:shade val="90000"/>
                    <a:satMod val="250000"/>
                    <a:alpha val="100000"/>
                  </a:schemeClr>
                </a:solidFill>
              </a:rPr>
              <a:t>	</a:t>
            </a:r>
          </a:p>
        </p:txBody>
      </p:sp>
      <p:sp>
        <p:nvSpPr>
          <p:cNvPr id="25603" name="Rectangle 3"/>
          <p:cNvSpPr>
            <a:spLocks noGrp="1" noChangeArrowheads="1"/>
          </p:cNvSpPr>
          <p:nvPr>
            <p:ph idx="1"/>
          </p:nvPr>
        </p:nvSpPr>
        <p:spPr/>
        <p:txBody>
          <a:bodyPr>
            <a:normAutofit lnSpcReduction="10000"/>
          </a:bodyPr>
          <a:lstStyle/>
          <a:p>
            <a:pPr eaLnBrk="1" hangingPunct="1">
              <a:lnSpc>
                <a:spcPct val="150000"/>
              </a:lnSpc>
            </a:pPr>
            <a:r>
              <a:rPr lang="en-US" altLang="en-US" sz="2800" dirty="0" smtClean="0"/>
              <a:t>Case Presentation</a:t>
            </a:r>
          </a:p>
          <a:p>
            <a:pPr eaLnBrk="1" hangingPunct="1">
              <a:lnSpc>
                <a:spcPct val="150000"/>
              </a:lnSpc>
            </a:pPr>
            <a:r>
              <a:rPr lang="en-US" altLang="en-US" sz="2800" dirty="0" err="1" smtClean="0"/>
              <a:t>Pathophysiology</a:t>
            </a:r>
            <a:r>
              <a:rPr lang="en-US" altLang="en-US" sz="2800" dirty="0" smtClean="0"/>
              <a:t> </a:t>
            </a:r>
            <a:r>
              <a:rPr lang="en-US" altLang="en-US" sz="2800" dirty="0" smtClean="0"/>
              <a:t>of T2DM</a:t>
            </a:r>
          </a:p>
          <a:p>
            <a:pPr eaLnBrk="1" hangingPunct="1">
              <a:lnSpc>
                <a:spcPct val="150000"/>
              </a:lnSpc>
            </a:pPr>
            <a:r>
              <a:rPr lang="en-US" altLang="en-US" sz="2800" dirty="0" err="1" smtClean="0"/>
              <a:t>Glycemic</a:t>
            </a:r>
            <a:r>
              <a:rPr lang="en-US" altLang="en-US" sz="2800" dirty="0" smtClean="0"/>
              <a:t> control and Diabetes complications</a:t>
            </a:r>
          </a:p>
          <a:p>
            <a:pPr eaLnBrk="1" hangingPunct="1">
              <a:lnSpc>
                <a:spcPct val="150000"/>
              </a:lnSpc>
            </a:pPr>
            <a:r>
              <a:rPr lang="en-US" altLang="en-US" sz="2800" dirty="0" smtClean="0"/>
              <a:t>Focus on </a:t>
            </a:r>
            <a:r>
              <a:rPr lang="en-US" altLang="en-US" sz="2800" dirty="0" err="1" smtClean="0"/>
              <a:t>Biguanides</a:t>
            </a:r>
            <a:endParaRPr lang="en-US" altLang="en-US" sz="2800" dirty="0" smtClean="0"/>
          </a:p>
          <a:p>
            <a:pPr eaLnBrk="1" hangingPunct="1">
              <a:lnSpc>
                <a:spcPct val="150000"/>
              </a:lnSpc>
            </a:pPr>
            <a:r>
              <a:rPr lang="en-US" altLang="en-US" sz="2800" dirty="0" smtClean="0"/>
              <a:t>Cardiovascular effects</a:t>
            </a:r>
          </a:p>
          <a:p>
            <a:pPr eaLnBrk="1" hangingPunct="1">
              <a:lnSpc>
                <a:spcPct val="150000"/>
              </a:lnSpc>
            </a:pPr>
            <a:r>
              <a:rPr lang="en-US" altLang="en-US" sz="2800" dirty="0" err="1" smtClean="0"/>
              <a:t>Metformin</a:t>
            </a:r>
            <a:r>
              <a:rPr lang="en-US" altLang="en-US" sz="2800" dirty="0" smtClean="0"/>
              <a:t> for DM prevention</a:t>
            </a:r>
          </a:p>
          <a:p>
            <a:pPr eaLnBrk="1" hangingPunct="1">
              <a:lnSpc>
                <a:spcPct val="150000"/>
              </a:lnSpc>
            </a:pPr>
            <a:r>
              <a:rPr lang="en-US" altLang="en-US" sz="2800" dirty="0" smtClean="0"/>
              <a:t>Take </a:t>
            </a:r>
            <a:r>
              <a:rPr lang="en-US" altLang="en-US" sz="2800" dirty="0" smtClean="0"/>
              <a:t>home </a:t>
            </a:r>
            <a:r>
              <a:rPr lang="en-US" altLang="en-US" sz="2800" dirty="0" smtClean="0"/>
              <a:t>message</a:t>
            </a:r>
            <a:endParaRPr lang="en-US" altLang="en-US" sz="2800" dirty="0" smtClean="0"/>
          </a:p>
        </p:txBody>
      </p:sp>
    </p:spTree>
    <p:extLst>
      <p:ext uri="{BB962C8B-B14F-4D97-AF65-F5344CB8AC3E}">
        <p14:creationId xmlns:p14="http://schemas.microsoft.com/office/powerpoint/2010/main" xmlns="" val="33117493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2" dur="500"/>
                                        <p:tgtEl>
                                          <p:spTgt spid="256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22" dur="5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checkerboard(across)">
                                      <p:cBhvr>
                                        <p:cTn id="27" dur="500"/>
                                        <p:tgtEl>
                                          <p:spTgt spid="256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Effect transition="in" filter="checkerboard(across)">
                                      <p:cBhvr>
                                        <p:cTn id="32"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nSpc>
                <a:spcPct val="150000"/>
              </a:lnSpc>
            </a:pPr>
            <a:r>
              <a:rPr lang="en-US" dirty="0" smtClean="0"/>
              <a:t>This 52-week double-blind study randomized patients to subcutaneous </a:t>
            </a:r>
            <a:r>
              <a:rPr lang="en-US" dirty="0" err="1" smtClean="0"/>
              <a:t>dulaglutide</a:t>
            </a:r>
            <a:r>
              <a:rPr lang="en-US" dirty="0" smtClean="0"/>
              <a:t> 1.5 mg, </a:t>
            </a:r>
            <a:r>
              <a:rPr lang="en-US" dirty="0" err="1" smtClean="0"/>
              <a:t>dulaglutide</a:t>
            </a:r>
            <a:r>
              <a:rPr lang="en-US" dirty="0" smtClean="0"/>
              <a:t> 0.75 mg, or </a:t>
            </a:r>
            <a:r>
              <a:rPr lang="en-US" dirty="0" err="1" smtClean="0"/>
              <a:t>metformin</a:t>
            </a:r>
            <a:r>
              <a:rPr lang="en-US" dirty="0" smtClean="0"/>
              <a:t>. </a:t>
            </a:r>
          </a:p>
          <a:p>
            <a:pPr>
              <a:lnSpc>
                <a:spcPct val="150000"/>
              </a:lnSpc>
            </a:pPr>
            <a:r>
              <a:rPr lang="en-US" dirty="0" smtClean="0"/>
              <a:t>Patients (N = 807)</a:t>
            </a:r>
          </a:p>
          <a:p>
            <a:pPr>
              <a:lnSpc>
                <a:spcPct val="150000"/>
              </a:lnSpc>
            </a:pPr>
            <a:r>
              <a:rPr lang="en-US" dirty="0" smtClean="0"/>
              <a:t>Compared with </a:t>
            </a:r>
            <a:r>
              <a:rPr lang="en-US" dirty="0" err="1" smtClean="0"/>
              <a:t>metformin</a:t>
            </a:r>
            <a:r>
              <a:rPr lang="en-US" dirty="0" smtClean="0"/>
              <a:t>, decrease in</a:t>
            </a:r>
          </a:p>
          <a:p>
            <a:pPr>
              <a:lnSpc>
                <a:spcPct val="150000"/>
              </a:lnSpc>
            </a:pPr>
            <a:r>
              <a:rPr lang="en-US" dirty="0" smtClean="0"/>
              <a:t>weight was similar with </a:t>
            </a:r>
            <a:r>
              <a:rPr lang="en-US" dirty="0" err="1" smtClean="0"/>
              <a:t>dulaglutide</a:t>
            </a:r>
            <a:r>
              <a:rPr lang="en-US" dirty="0" smtClean="0"/>
              <a:t> 1.5 mg and smaller with </a:t>
            </a:r>
            <a:r>
              <a:rPr lang="en-US" dirty="0" err="1" smtClean="0"/>
              <a:t>dulaglutide</a:t>
            </a:r>
            <a:r>
              <a:rPr lang="en-US" dirty="0" smtClean="0"/>
              <a:t> 0.75 mg</a:t>
            </a:r>
            <a:endParaRPr lang="en-US" dirty="0"/>
          </a:p>
        </p:txBody>
      </p:sp>
      <p:pic>
        <p:nvPicPr>
          <p:cNvPr id="183298" name="Picture 2"/>
          <p:cNvPicPr>
            <a:picLocks noChangeAspect="1" noChangeArrowheads="1"/>
          </p:cNvPicPr>
          <p:nvPr/>
        </p:nvPicPr>
        <p:blipFill>
          <a:blip r:embed="rId2"/>
          <a:srcRect/>
          <a:stretch>
            <a:fillRect/>
          </a:stretch>
        </p:blipFill>
        <p:spPr bwMode="auto">
          <a:xfrm>
            <a:off x="2362200" y="6324600"/>
            <a:ext cx="5762625" cy="25717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0" y="0"/>
            <a:ext cx="8648700"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5346" name="Picture 2"/>
          <p:cNvPicPr>
            <a:picLocks noGrp="1" noChangeAspect="1" noChangeArrowheads="1"/>
          </p:cNvPicPr>
          <p:nvPr>
            <p:ph idx="1"/>
          </p:nvPr>
        </p:nvPicPr>
        <p:blipFill>
          <a:blip r:embed="rId2"/>
          <a:srcRect/>
          <a:stretch>
            <a:fillRect/>
          </a:stretch>
        </p:blipFill>
        <p:spPr bwMode="auto">
          <a:xfrm>
            <a:off x="181204" y="1600200"/>
            <a:ext cx="8439111" cy="4062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23" name="Picture 3"/>
          <p:cNvPicPr>
            <a:picLocks noChangeAspect="1" noChangeArrowheads="1"/>
          </p:cNvPicPr>
          <p:nvPr/>
        </p:nvPicPr>
        <p:blipFill>
          <a:blip r:embed="rId2"/>
          <a:srcRect/>
          <a:stretch>
            <a:fillRect/>
          </a:stretch>
        </p:blipFill>
        <p:spPr bwMode="auto">
          <a:xfrm>
            <a:off x="0" y="1600200"/>
            <a:ext cx="5072062" cy="3899783"/>
          </a:xfrm>
          <a:prstGeom prst="rect">
            <a:avLst/>
          </a:prstGeom>
          <a:noFill/>
          <a:ln w="9525">
            <a:noFill/>
            <a:miter lim="800000"/>
            <a:headEnd/>
            <a:tailEnd/>
          </a:ln>
          <a:effectLst/>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bwMode="auto">
          <a:xfrm>
            <a:off x="1514475" y="1909762"/>
            <a:ext cx="5505450" cy="418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Diabetes Prevention Program Research Group</a:t>
            </a:r>
            <a:endParaRPr lang="en-US" dirty="0"/>
          </a:p>
        </p:txBody>
      </p:sp>
      <p:pic>
        <p:nvPicPr>
          <p:cNvPr id="209922" name="Picture 2"/>
          <p:cNvPicPr>
            <a:picLocks noGrp="1" noChangeAspect="1" noChangeArrowheads="1"/>
          </p:cNvPicPr>
          <p:nvPr>
            <p:ph idx="1"/>
          </p:nvPr>
        </p:nvPicPr>
        <p:blipFill>
          <a:blip r:embed="rId2"/>
          <a:srcRect/>
          <a:stretch>
            <a:fillRect/>
          </a:stretch>
        </p:blipFill>
        <p:spPr bwMode="auto">
          <a:xfrm>
            <a:off x="334056" y="2209800"/>
            <a:ext cx="7866287"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0946" name="Picture 2"/>
          <p:cNvPicPr>
            <a:picLocks noGrp="1" noChangeAspect="1" noChangeArrowheads="1"/>
          </p:cNvPicPr>
          <p:nvPr>
            <p:ph idx="1"/>
          </p:nvPr>
        </p:nvPicPr>
        <p:blipFill>
          <a:blip r:embed="rId2"/>
          <a:srcRect/>
          <a:stretch>
            <a:fillRect/>
          </a:stretch>
        </p:blipFill>
        <p:spPr bwMode="auto">
          <a:xfrm>
            <a:off x="217508" y="391781"/>
            <a:ext cx="8316892" cy="633795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6850" name="Picture 2"/>
          <p:cNvPicPr>
            <a:picLocks noGrp="1" noChangeAspect="1" noChangeArrowheads="1"/>
          </p:cNvPicPr>
          <p:nvPr>
            <p:ph idx="1"/>
          </p:nvPr>
        </p:nvPicPr>
        <p:blipFill>
          <a:blip r:embed="rId2"/>
          <a:srcRect/>
          <a:stretch>
            <a:fillRect/>
          </a:stretch>
        </p:blipFill>
        <p:spPr bwMode="auto">
          <a:xfrm>
            <a:off x="418182" y="2362200"/>
            <a:ext cx="7877060" cy="3352800"/>
          </a:xfrm>
          <a:prstGeom prst="rect">
            <a:avLst/>
          </a:prstGeom>
          <a:noFill/>
          <a:ln w="9525">
            <a:noFill/>
            <a:miter lim="800000"/>
            <a:headEnd/>
            <a:tailEnd/>
          </a:ln>
          <a:effectLst/>
        </p:spPr>
      </p:pic>
      <p:cxnSp>
        <p:nvCxnSpPr>
          <p:cNvPr id="6" name="Straight Connector 5"/>
          <p:cNvCxnSpPr/>
          <p:nvPr/>
        </p:nvCxnSpPr>
        <p:spPr>
          <a:xfrm>
            <a:off x="3352800" y="3124200"/>
            <a:ext cx="4648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4909834"/>
              </p:ext>
            </p:extLst>
          </p:nvPr>
        </p:nvGraphicFramePr>
        <p:xfrm>
          <a:off x="457200" y="152404"/>
          <a:ext cx="7620000" cy="6268717"/>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7500</a:t>
                      </a:r>
                      <a:r>
                        <a:rPr lang="en-US" baseline="0" dirty="0" smtClean="0"/>
                        <a:t> (19500)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4000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 (19000)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کلازید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32-40-48000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22-34000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30000</a:t>
                      </a:r>
                      <a:endParaRPr lang="en-US" dirty="0"/>
                    </a:p>
                  </a:txBody>
                  <a:tcPr/>
                </a:tc>
                <a:tc>
                  <a:txBody>
                    <a:bodyPr/>
                    <a:lstStyle/>
                    <a:p>
                      <a:pPr algn="r" rtl="1"/>
                      <a:r>
                        <a:rPr lang="fa-IR" dirty="0" smtClean="0"/>
                        <a:t>30</a:t>
                      </a:r>
                      <a:endParaRPr lang="en-US" dirty="0"/>
                    </a:p>
                  </a:txBody>
                  <a:tcPr/>
                </a:tc>
                <a:tc>
                  <a:txBody>
                    <a:bodyPr/>
                    <a:lstStyle/>
                    <a:p>
                      <a:pPr algn="r" rtl="1"/>
                      <a:r>
                        <a:rPr lang="fa-IR" dirty="0" smtClean="0"/>
                        <a:t>زیپتین</a:t>
                      </a:r>
                      <a:r>
                        <a:rPr lang="fa-IR" baseline="0" dirty="0" smtClean="0"/>
                        <a:t> 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
        <p:nvSpPr>
          <p:cNvPr id="3" name="Rectangle 222"/>
          <p:cNvSpPr>
            <a:spLocks noChangeArrowheads="1"/>
          </p:cNvSpPr>
          <p:nvPr/>
        </p:nvSpPr>
        <p:spPr bwMode="auto">
          <a:xfrm>
            <a:off x="457200" y="685800"/>
            <a:ext cx="7620000" cy="393700"/>
          </a:xfrm>
          <a:prstGeom prst="rect">
            <a:avLst/>
          </a:prstGeom>
          <a:noFill/>
          <a:ln w="28575" cap="rnd" algn="ctr">
            <a:solidFill>
              <a:srgbClr val="FF3300"/>
            </a:solidFill>
            <a:miter lim="800000"/>
            <a:headEnd/>
            <a:tailEnd type="none" w="med" len="lg"/>
          </a:ln>
        </p:spPr>
        <p:txBody>
          <a:bodyPr wrap="none" anchor="ctr"/>
          <a:lstStyle/>
          <a:p>
            <a:endParaRPr lang="en-US"/>
          </a:p>
        </p:txBody>
      </p:sp>
    </p:spTree>
    <p:extLst>
      <p:ext uri="{BB962C8B-B14F-4D97-AF65-F5344CB8AC3E}">
        <p14:creationId xmlns:p14="http://schemas.microsoft.com/office/powerpoint/2010/main" xmlns="" val="5443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xmlns="" val="35776777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Cardiovascular benefits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t>Case Study</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pPr algn="r" rtl="1"/>
            <a:r>
              <a:rPr lang="fa-IR" sz="2400" dirty="0" smtClean="0"/>
              <a:t>خانم 50 </a:t>
            </a:r>
            <a:r>
              <a:rPr lang="fa-IR" sz="2400" dirty="0" smtClean="0"/>
              <a:t>ساله بدون علامت در </a:t>
            </a:r>
            <a:r>
              <a:rPr lang="fa-IR" sz="2400" dirty="0" smtClean="0"/>
              <a:t>آزمایشات غربالگری:</a:t>
            </a:r>
          </a:p>
          <a:p>
            <a:pPr algn="r" rtl="1"/>
            <a:r>
              <a:rPr lang="en-US" sz="2400" dirty="0" smtClean="0"/>
              <a:t>FBS: 145 mg/dl  </a:t>
            </a:r>
          </a:p>
          <a:p>
            <a:pPr algn="r" rtl="1"/>
            <a:r>
              <a:rPr lang="en-US" sz="2400" dirty="0" smtClean="0"/>
              <a:t>FBS: 130 mg/dl  </a:t>
            </a:r>
          </a:p>
          <a:p>
            <a:pPr algn="r" rtl="1"/>
            <a:r>
              <a:rPr lang="en-US" sz="2400" dirty="0" err="1" smtClean="0"/>
              <a:t>Hb</a:t>
            </a:r>
            <a:r>
              <a:rPr lang="en-US" sz="2400" dirty="0" smtClean="0"/>
              <a:t> A1c: 7.5%</a:t>
            </a:r>
          </a:p>
          <a:p>
            <a:pPr algn="r" rtl="1"/>
            <a:r>
              <a:rPr lang="en-US" sz="2400" dirty="0" smtClean="0"/>
              <a:t>PE: BP: 130/80,         BMI: 30 Kg/m2</a:t>
            </a:r>
          </a:p>
          <a:p>
            <a:pPr algn="r" rtl="1"/>
            <a:r>
              <a:rPr lang="en-US" sz="2400" dirty="0" smtClean="0"/>
              <a:t>Normal Lipid and </a:t>
            </a:r>
            <a:r>
              <a:rPr lang="en-US" sz="2400" dirty="0" err="1" smtClean="0"/>
              <a:t>Creatinin</a:t>
            </a:r>
            <a:r>
              <a:rPr lang="en-US" sz="2400" dirty="0" smtClean="0"/>
              <a:t> (</a:t>
            </a:r>
            <a:r>
              <a:rPr lang="en-US" sz="2400" dirty="0" err="1" smtClean="0"/>
              <a:t>eGFR</a:t>
            </a:r>
            <a:r>
              <a:rPr lang="en-US" sz="2400" dirty="0" smtClean="0"/>
              <a:t>)</a:t>
            </a:r>
            <a:r>
              <a:rPr lang="fa-IR" sz="2400" dirty="0" smtClean="0"/>
              <a:t> </a:t>
            </a:r>
            <a:endParaRPr lang="en-US" sz="2400" dirty="0" smtClean="0"/>
          </a:p>
          <a:p>
            <a:pPr algn="r" rtl="1"/>
            <a:r>
              <a:rPr lang="fa-IR" sz="2400" dirty="0" smtClean="0"/>
              <a:t>داشته که برای وی علاوه بر اقدامات غیردارویی قرص متفورمین 500 میلی گرم روزانه 2 بار شروع شده، </a:t>
            </a:r>
            <a:endParaRPr lang="fa-IR" sz="2400" dirty="0" smtClean="0"/>
          </a:p>
          <a:p>
            <a:pPr algn="r" rtl="1"/>
            <a:endParaRPr lang="en-US" sz="2400" dirty="0" smtClean="0"/>
          </a:p>
          <a:p>
            <a:pPr algn="r" rtl="1"/>
            <a:r>
              <a:rPr lang="fa-IR" sz="2800" dirty="0" smtClean="0"/>
              <a:t>چرا متفورمین در خط اول درمان قرار دارد؟</a:t>
            </a:r>
          </a:p>
          <a:p>
            <a:pPr algn="r" rtl="1"/>
            <a:r>
              <a:rPr lang="fa-IR" sz="2800" dirty="0" smtClean="0"/>
              <a:t>آیا این دارو اثرات مفید قلبی-عروقی نیز دارد؟</a:t>
            </a:r>
            <a:endParaRPr lang="en-US" sz="2800" dirty="0"/>
          </a:p>
        </p:txBody>
      </p:sp>
    </p:spTree>
    <p:extLst>
      <p:ext uri="{BB962C8B-B14F-4D97-AF65-F5344CB8AC3E}">
        <p14:creationId xmlns:p14="http://schemas.microsoft.com/office/powerpoint/2010/main" xmlns="" val="3515326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CARDIOVASCULAR EFFECTS</a:t>
            </a:r>
            <a:r>
              <a:rPr lang="en-US" dirty="0"/>
              <a:t> </a:t>
            </a:r>
          </a:p>
        </p:txBody>
      </p:sp>
      <p:sp>
        <p:nvSpPr>
          <p:cNvPr id="3" name="Content Placeholder 2"/>
          <p:cNvSpPr>
            <a:spLocks noGrp="1"/>
          </p:cNvSpPr>
          <p:nvPr>
            <p:ph idx="1"/>
          </p:nvPr>
        </p:nvSpPr>
        <p:spPr/>
        <p:txBody>
          <a:bodyPr>
            <a:normAutofit/>
          </a:bodyPr>
          <a:lstStyle/>
          <a:p>
            <a:pPr>
              <a:lnSpc>
                <a:spcPct val="150000"/>
              </a:lnSpc>
            </a:pPr>
            <a:r>
              <a:rPr lang="en-US" sz="2400" dirty="0" err="1">
                <a:hlinkClick r:id="rId2"/>
              </a:rPr>
              <a:t>Metformin</a:t>
            </a:r>
            <a:r>
              <a:rPr lang="en-US" sz="2400" dirty="0"/>
              <a:t> does not have adverse cardiovascular effects</a:t>
            </a:r>
            <a:r>
              <a:rPr lang="en-US" sz="2400" dirty="0" smtClean="0"/>
              <a:t>,</a:t>
            </a:r>
          </a:p>
          <a:p>
            <a:pPr>
              <a:lnSpc>
                <a:spcPct val="150000"/>
              </a:lnSpc>
            </a:pPr>
            <a:r>
              <a:rPr lang="en-US" sz="2400" dirty="0" smtClean="0"/>
              <a:t>It </a:t>
            </a:r>
            <a:r>
              <a:rPr lang="en-US" sz="2400" dirty="0"/>
              <a:t>appears to decrease </a:t>
            </a:r>
            <a:r>
              <a:rPr lang="en-US" sz="2400" dirty="0" smtClean="0"/>
              <a:t>CV </a:t>
            </a:r>
            <a:r>
              <a:rPr lang="en-US" sz="2400" dirty="0"/>
              <a:t>events in certain </a:t>
            </a:r>
            <a:r>
              <a:rPr lang="en-US" sz="2400" dirty="0" smtClean="0"/>
              <a:t>populations!</a:t>
            </a:r>
            <a:endParaRPr lang="en-US" sz="2400" dirty="0" smtClean="0"/>
          </a:p>
          <a:p>
            <a:pPr>
              <a:lnSpc>
                <a:spcPct val="150000"/>
              </a:lnSpc>
            </a:pP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 the United Kingdom Prospective Diabetes Study (UKPDS)</a:t>
            </a:r>
            <a:endParaRPr lang="en-US" sz="4000" dirty="0"/>
          </a:p>
        </p:txBody>
      </p:sp>
      <p:sp>
        <p:nvSpPr>
          <p:cNvPr id="3" name="Content Placeholder 2"/>
          <p:cNvSpPr>
            <a:spLocks noGrp="1"/>
          </p:cNvSpPr>
          <p:nvPr>
            <p:ph idx="1"/>
          </p:nvPr>
        </p:nvSpPr>
        <p:spPr/>
        <p:txBody>
          <a:bodyPr>
            <a:normAutofit/>
          </a:bodyPr>
          <a:lstStyle/>
          <a:p>
            <a:pPr>
              <a:lnSpc>
                <a:spcPct val="150000"/>
              </a:lnSpc>
            </a:pPr>
            <a:r>
              <a:rPr lang="en-US" dirty="0" smtClean="0"/>
              <a:t>obese </a:t>
            </a:r>
            <a:r>
              <a:rPr lang="en-US" dirty="0"/>
              <a:t>patients who were assigned initially to receive </a:t>
            </a:r>
            <a:r>
              <a:rPr lang="en-US" b="1" dirty="0" err="1">
                <a:hlinkClick r:id="rId2"/>
              </a:rPr>
              <a:t>metformin</a:t>
            </a:r>
            <a:r>
              <a:rPr lang="en-US" dirty="0"/>
              <a:t> rather than </a:t>
            </a:r>
            <a:r>
              <a:rPr lang="en-US" b="1" dirty="0"/>
              <a:t>sulfonylurea</a:t>
            </a:r>
            <a:r>
              <a:rPr lang="en-US" dirty="0"/>
              <a:t> or </a:t>
            </a:r>
            <a:r>
              <a:rPr lang="en-US" b="1" dirty="0"/>
              <a:t>insulin</a:t>
            </a:r>
            <a:r>
              <a:rPr lang="en-US" dirty="0"/>
              <a:t> therapy had a decreased risk of the </a:t>
            </a:r>
            <a:r>
              <a:rPr lang="en-US" b="1" u="sng" dirty="0"/>
              <a:t>aggregate diabetes-related endpoint</a:t>
            </a:r>
            <a:r>
              <a:rPr lang="en-US" dirty="0"/>
              <a:t> </a:t>
            </a:r>
            <a:r>
              <a:rPr lang="en-US" dirty="0" smtClean="0"/>
              <a:t>(included </a:t>
            </a:r>
            <a:r>
              <a:rPr lang="en-US" dirty="0"/>
              <a:t>both </a:t>
            </a:r>
            <a:r>
              <a:rPr lang="en-US" dirty="0" err="1"/>
              <a:t>macrovascular</a:t>
            </a:r>
            <a:r>
              <a:rPr lang="en-US" dirty="0"/>
              <a:t> and </a:t>
            </a:r>
            <a:r>
              <a:rPr lang="en-US" dirty="0" err="1"/>
              <a:t>microvascular</a:t>
            </a:r>
            <a:r>
              <a:rPr lang="en-US" dirty="0"/>
              <a:t> complications) and all-cause mortality </a:t>
            </a:r>
            <a:r>
              <a:rPr lang="en-US" dirty="0" smtClean="0"/>
              <a:t>. </a:t>
            </a:r>
          </a:p>
          <a:p>
            <a:pPr>
              <a:lnSpc>
                <a:spcPct val="150000"/>
              </a:lnSpc>
            </a:pPr>
            <a:r>
              <a:rPr lang="en-US" dirty="0" smtClean="0"/>
              <a:t>During </a:t>
            </a:r>
            <a:r>
              <a:rPr lang="en-US" dirty="0"/>
              <a:t>the post-interventional observation period of the UKPDS, reductions in the risk of </a:t>
            </a:r>
            <a:r>
              <a:rPr lang="en-US" dirty="0" err="1"/>
              <a:t>macrovascular</a:t>
            </a:r>
            <a:r>
              <a:rPr lang="en-US" dirty="0"/>
              <a:t> complications were maintained in the </a:t>
            </a:r>
            <a:r>
              <a:rPr lang="en-US" dirty="0" err="1"/>
              <a:t>metformin</a:t>
            </a:r>
            <a:r>
              <a:rPr lang="en-US" dirty="0"/>
              <a:t> group.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1010" name="Picture 2"/>
          <p:cNvPicPr>
            <a:picLocks noChangeAspect="1" noChangeArrowheads="1"/>
          </p:cNvPicPr>
          <p:nvPr/>
        </p:nvPicPr>
        <p:blipFill>
          <a:blip r:embed="rId2"/>
          <a:srcRect/>
          <a:stretch>
            <a:fillRect/>
          </a:stretch>
        </p:blipFill>
        <p:spPr bwMode="auto">
          <a:xfrm>
            <a:off x="538872" y="609600"/>
            <a:ext cx="7690728" cy="2057400"/>
          </a:xfrm>
          <a:prstGeom prst="rect">
            <a:avLst/>
          </a:prstGeom>
          <a:noFill/>
          <a:ln w="9525">
            <a:noFill/>
            <a:miter lim="800000"/>
            <a:headEnd/>
            <a:tailEnd/>
          </a:ln>
          <a:effectLst/>
        </p:spPr>
      </p:pic>
      <p:pic>
        <p:nvPicPr>
          <p:cNvPr id="171011" name="Picture 3"/>
          <p:cNvPicPr>
            <a:picLocks noGrp="1" noChangeAspect="1" noChangeArrowheads="1"/>
          </p:cNvPicPr>
          <p:nvPr>
            <p:ph idx="1"/>
          </p:nvPr>
        </p:nvPicPr>
        <p:blipFill>
          <a:blip r:embed="rId3"/>
          <a:srcRect/>
          <a:stretch>
            <a:fillRect/>
          </a:stretch>
        </p:blipFill>
        <p:spPr bwMode="auto">
          <a:xfrm>
            <a:off x="228600" y="2667000"/>
            <a:ext cx="2609850" cy="3009900"/>
          </a:xfrm>
          <a:prstGeom prst="rect">
            <a:avLst/>
          </a:prstGeom>
          <a:noFill/>
          <a:ln w="9525">
            <a:noFill/>
            <a:miter lim="800000"/>
            <a:headEnd/>
            <a:tailEnd/>
          </a:ln>
          <a:effectLst/>
        </p:spPr>
      </p:pic>
      <p:pic>
        <p:nvPicPr>
          <p:cNvPr id="171012" name="Picture 4"/>
          <p:cNvPicPr>
            <a:picLocks noChangeAspect="1" noChangeArrowheads="1"/>
          </p:cNvPicPr>
          <p:nvPr/>
        </p:nvPicPr>
        <p:blipFill>
          <a:blip r:embed="rId4"/>
          <a:srcRect/>
          <a:stretch>
            <a:fillRect/>
          </a:stretch>
        </p:blipFill>
        <p:spPr bwMode="auto">
          <a:xfrm>
            <a:off x="4191000" y="2133600"/>
            <a:ext cx="4114800" cy="4651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8898" name="Picture 2"/>
          <p:cNvPicPr>
            <a:picLocks noGrp="1" noChangeAspect="1" noChangeArrowheads="1"/>
          </p:cNvPicPr>
          <p:nvPr>
            <p:ph idx="1"/>
          </p:nvPr>
        </p:nvPicPr>
        <p:blipFill>
          <a:blip r:embed="rId2"/>
          <a:srcRect/>
          <a:stretch>
            <a:fillRect/>
          </a:stretch>
        </p:blipFill>
        <p:spPr bwMode="auto">
          <a:xfrm rot="5400000">
            <a:off x="1338126" y="-1109527"/>
            <a:ext cx="6400800" cy="9077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of bias summary </a:t>
            </a:r>
            <a:br>
              <a:rPr lang="en-US" dirty="0" smtClean="0"/>
            </a:br>
            <a:r>
              <a:rPr lang="en-US" dirty="0" smtClean="0"/>
              <a:t>effect of Met. On all cause mortality</a:t>
            </a:r>
            <a:endParaRPr lang="en-US" dirty="0"/>
          </a:p>
        </p:txBody>
      </p:sp>
      <p:pic>
        <p:nvPicPr>
          <p:cNvPr id="207874" name="Picture 2"/>
          <p:cNvPicPr>
            <a:picLocks noGrp="1" noChangeAspect="1" noChangeArrowheads="1"/>
          </p:cNvPicPr>
          <p:nvPr>
            <p:ph idx="1"/>
          </p:nvPr>
        </p:nvPicPr>
        <p:blipFill>
          <a:blip r:embed="rId2"/>
          <a:srcRect/>
          <a:stretch>
            <a:fillRect/>
          </a:stretch>
        </p:blipFill>
        <p:spPr bwMode="auto">
          <a:xfrm>
            <a:off x="0" y="2057400"/>
            <a:ext cx="3308507" cy="4191000"/>
          </a:xfrm>
          <a:prstGeom prst="rect">
            <a:avLst/>
          </a:prstGeom>
          <a:noFill/>
          <a:ln w="9525">
            <a:noFill/>
            <a:miter lim="800000"/>
            <a:headEnd/>
            <a:tailEnd/>
          </a:ln>
          <a:effectLst/>
        </p:spPr>
      </p:pic>
      <p:pic>
        <p:nvPicPr>
          <p:cNvPr id="207875" name="Picture 3"/>
          <p:cNvPicPr>
            <a:picLocks noChangeAspect="1" noChangeArrowheads="1"/>
          </p:cNvPicPr>
          <p:nvPr/>
        </p:nvPicPr>
        <p:blipFill>
          <a:blip r:embed="rId3"/>
          <a:srcRect/>
          <a:stretch>
            <a:fillRect/>
          </a:stretch>
        </p:blipFill>
        <p:spPr bwMode="auto">
          <a:xfrm>
            <a:off x="2995455" y="1828800"/>
            <a:ext cx="6129495"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Met. On </a:t>
            </a:r>
            <a:r>
              <a:rPr lang="en-US" dirty="0" smtClean="0"/>
              <a:t>Cardiovascular death</a:t>
            </a:r>
            <a:endParaRPr lang="en-US" dirty="0"/>
          </a:p>
        </p:txBody>
      </p:sp>
      <p:pic>
        <p:nvPicPr>
          <p:cNvPr id="175106" name="Picture 2"/>
          <p:cNvPicPr>
            <a:picLocks noGrp="1" noChangeAspect="1" noChangeArrowheads="1"/>
          </p:cNvPicPr>
          <p:nvPr>
            <p:ph idx="1"/>
          </p:nvPr>
        </p:nvPicPr>
        <p:blipFill>
          <a:blip r:embed="rId2"/>
          <a:srcRect/>
          <a:stretch>
            <a:fillRect/>
          </a:stretch>
        </p:blipFill>
        <p:spPr bwMode="auto">
          <a:xfrm>
            <a:off x="373856" y="2286000"/>
            <a:ext cx="8084344" cy="3560078"/>
          </a:xfrm>
          <a:prstGeom prst="rect">
            <a:avLst/>
          </a:prstGeom>
          <a:noFill/>
          <a:ln w="9525">
            <a:noFill/>
            <a:miter lim="800000"/>
            <a:headEnd/>
            <a:tailEnd/>
          </a:ln>
          <a:effectLst/>
        </p:spPr>
      </p:pic>
      <p:sp>
        <p:nvSpPr>
          <p:cNvPr id="4" name="Rounded Rectangle 3"/>
          <p:cNvSpPr/>
          <p:nvPr/>
        </p:nvSpPr>
        <p:spPr>
          <a:xfrm>
            <a:off x="381000" y="4724400"/>
            <a:ext cx="6858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Met. On </a:t>
            </a:r>
            <a:r>
              <a:rPr lang="en-US" dirty="0" smtClean="0"/>
              <a:t>risk of MI</a:t>
            </a:r>
            <a:endParaRPr lang="en-US" dirty="0"/>
          </a:p>
        </p:txBody>
      </p:sp>
      <p:pic>
        <p:nvPicPr>
          <p:cNvPr id="176130" name="Picture 2"/>
          <p:cNvPicPr>
            <a:picLocks noGrp="1" noChangeAspect="1" noChangeArrowheads="1"/>
          </p:cNvPicPr>
          <p:nvPr>
            <p:ph idx="1"/>
          </p:nvPr>
        </p:nvPicPr>
        <p:blipFill>
          <a:blip r:embed="rId2"/>
          <a:srcRect/>
          <a:stretch>
            <a:fillRect/>
          </a:stretch>
        </p:blipFill>
        <p:spPr bwMode="auto">
          <a:xfrm>
            <a:off x="0" y="1676400"/>
            <a:ext cx="8636000" cy="3505200"/>
          </a:xfrm>
          <a:prstGeom prst="rect">
            <a:avLst/>
          </a:prstGeom>
          <a:noFill/>
          <a:ln w="9525">
            <a:noFill/>
            <a:miter lim="800000"/>
            <a:headEnd/>
            <a:tailEnd/>
          </a:ln>
          <a:effectLst/>
        </p:spPr>
      </p:pic>
      <p:sp>
        <p:nvSpPr>
          <p:cNvPr id="4" name="Rounded Rectangle 3"/>
          <p:cNvSpPr/>
          <p:nvPr/>
        </p:nvSpPr>
        <p:spPr>
          <a:xfrm>
            <a:off x="685800" y="3733800"/>
            <a:ext cx="6858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a:t>
            </a:r>
            <a:r>
              <a:rPr lang="en-US" dirty="0" smtClean="0"/>
              <a:t>of Met. On </a:t>
            </a:r>
            <a:r>
              <a:rPr lang="en-US" dirty="0" smtClean="0"/>
              <a:t>risk of stroke</a:t>
            </a:r>
            <a:endParaRPr lang="en-US" dirty="0"/>
          </a:p>
        </p:txBody>
      </p:sp>
      <p:pic>
        <p:nvPicPr>
          <p:cNvPr id="177154" name="Picture 2"/>
          <p:cNvPicPr>
            <a:picLocks noGrp="1" noChangeAspect="1" noChangeArrowheads="1"/>
          </p:cNvPicPr>
          <p:nvPr>
            <p:ph idx="1"/>
          </p:nvPr>
        </p:nvPicPr>
        <p:blipFill>
          <a:blip r:embed="rId2"/>
          <a:srcRect/>
          <a:stretch>
            <a:fillRect/>
          </a:stretch>
        </p:blipFill>
        <p:spPr bwMode="auto">
          <a:xfrm>
            <a:off x="228601" y="2438400"/>
            <a:ext cx="8977808" cy="2791169"/>
          </a:xfrm>
          <a:prstGeom prst="rect">
            <a:avLst/>
          </a:prstGeom>
          <a:noFill/>
          <a:ln w="9525">
            <a:noFill/>
            <a:miter lim="800000"/>
            <a:headEnd/>
            <a:tailEnd/>
          </a:ln>
          <a:effectLst/>
        </p:spPr>
      </p:pic>
      <p:sp>
        <p:nvSpPr>
          <p:cNvPr id="4" name="Rounded Rectangle 3"/>
          <p:cNvSpPr/>
          <p:nvPr/>
        </p:nvSpPr>
        <p:spPr>
          <a:xfrm>
            <a:off x="304800" y="3657600"/>
            <a:ext cx="7391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Met. On </a:t>
            </a:r>
            <a:r>
              <a:rPr lang="en-US" dirty="0" smtClean="0"/>
              <a:t>risk of peripheral vascular disease</a:t>
            </a:r>
            <a:endParaRPr lang="en-US" dirty="0"/>
          </a:p>
        </p:txBody>
      </p:sp>
      <p:pic>
        <p:nvPicPr>
          <p:cNvPr id="178178" name="Picture 2"/>
          <p:cNvPicPr>
            <a:picLocks noGrp="1" noChangeAspect="1" noChangeArrowheads="1"/>
          </p:cNvPicPr>
          <p:nvPr>
            <p:ph idx="1"/>
          </p:nvPr>
        </p:nvPicPr>
        <p:blipFill>
          <a:blip r:embed="rId2"/>
          <a:srcRect/>
          <a:stretch>
            <a:fillRect/>
          </a:stretch>
        </p:blipFill>
        <p:spPr bwMode="auto">
          <a:xfrm>
            <a:off x="177924" y="1981200"/>
            <a:ext cx="8922059" cy="3505200"/>
          </a:xfrm>
          <a:prstGeom prst="rect">
            <a:avLst/>
          </a:prstGeom>
          <a:noFill/>
          <a:ln w="9525">
            <a:noFill/>
            <a:miter lim="800000"/>
            <a:headEnd/>
            <a:tailEnd/>
          </a:ln>
          <a:effectLst/>
        </p:spPr>
      </p:pic>
      <p:sp>
        <p:nvSpPr>
          <p:cNvPr id="4" name="Rounded Rectangle 3"/>
          <p:cNvSpPr/>
          <p:nvPr/>
        </p:nvSpPr>
        <p:spPr>
          <a:xfrm>
            <a:off x="381000" y="3581400"/>
            <a:ext cx="7391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pPr>
              <a:lnSpc>
                <a:spcPct val="150000"/>
              </a:lnSpc>
            </a:pPr>
            <a:r>
              <a:rPr lang="en-US" dirty="0" err="1" smtClean="0"/>
              <a:t>Metformin</a:t>
            </a:r>
            <a:r>
              <a:rPr lang="en-US" dirty="0" smtClean="0"/>
              <a:t> </a:t>
            </a:r>
            <a:r>
              <a:rPr lang="en-US" dirty="0" err="1" smtClean="0"/>
              <a:t>monotherapy</a:t>
            </a:r>
            <a:r>
              <a:rPr lang="en-US" dirty="0" smtClean="0"/>
              <a:t> appears safe and, </a:t>
            </a:r>
            <a:r>
              <a:rPr lang="en-US" dirty="0" smtClean="0"/>
              <a:t>while there </a:t>
            </a:r>
            <a:r>
              <a:rPr lang="en-US" dirty="0" smtClean="0"/>
              <a:t>is a suggestion of benefit, there remains </a:t>
            </a:r>
            <a:r>
              <a:rPr lang="en-US" dirty="0" smtClean="0"/>
              <a:t>uncertainty about </a:t>
            </a:r>
            <a:r>
              <a:rPr lang="en-US" dirty="0" smtClean="0"/>
              <a:t>whether it reduces risk of cardiovascular disease</a:t>
            </a:r>
            <a:r>
              <a:rPr lang="en-US" dirty="0" smtClean="0"/>
              <a:t>.</a:t>
            </a:r>
          </a:p>
          <a:p>
            <a:pPr>
              <a:lnSpc>
                <a:spcPct val="150000"/>
              </a:lnSpc>
            </a:pPr>
            <a:endParaRPr lang="en-US" dirty="0" smtClean="0"/>
          </a:p>
          <a:p>
            <a:pPr>
              <a:lnSpc>
                <a:spcPct val="150000"/>
              </a:lnSpc>
            </a:pPr>
            <a:r>
              <a:rPr lang="en-US" dirty="0" smtClean="0"/>
              <a:t>According to our review it is possible that </a:t>
            </a:r>
            <a:r>
              <a:rPr lang="en-US" dirty="0" err="1" smtClean="0"/>
              <a:t>metformin</a:t>
            </a:r>
            <a:r>
              <a:rPr lang="en-US" dirty="0" smtClean="0"/>
              <a:t> </a:t>
            </a:r>
            <a:r>
              <a:rPr lang="en-US" dirty="0" smtClean="0"/>
              <a:t>reduces risk </a:t>
            </a:r>
            <a:r>
              <a:rPr lang="en-US" dirty="0" smtClean="0"/>
              <a:t>of all-cause mortality by up to 16% but it could </a:t>
            </a:r>
            <a:r>
              <a:rPr lang="en-US" dirty="0" smtClean="0"/>
              <a:t>increase risk </a:t>
            </a:r>
            <a:r>
              <a:rPr lang="en-US" dirty="0" smtClean="0"/>
              <a:t>of stroke by up to 48%.</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C3D8FF">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xmlns="" val="626146193"/>
              </p:ext>
            </p:extLst>
          </p:nvPr>
        </p:nvGraphicFramePr>
        <p:xfrm>
          <a:off x="503706" y="4542060"/>
          <a:ext cx="2697935" cy="1760957"/>
        </p:xfrm>
        <a:graphic>
          <a:graphicData uri="http://schemas.openxmlformats.org/presentationml/2006/ole">
            <p:oleObj spid="_x0000_s186370" r:id="rId9" imgW="2602523" imgH="2461846" progId="">
              <p:embed/>
            </p:oleObj>
          </a:graphicData>
        </a:graphic>
      </p:graphicFrame>
    </p:spTree>
    <p:extLst>
      <p:ext uri="{BB962C8B-B14F-4D97-AF65-F5344CB8AC3E}">
        <p14:creationId xmlns:p14="http://schemas.microsoft.com/office/powerpoint/2010/main" xmlns="" val="1460100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96"/>
                                        </p:tgtEl>
                                        <p:attrNameLst>
                                          <p:attrName>style.visibility</p:attrName>
                                        </p:attrNameLst>
                                      </p:cBhvr>
                                      <p:to>
                                        <p:strVal val="visible"/>
                                      </p:to>
                                    </p:set>
                                    <p:animEffect transition="in" filter="diamond(in)">
                                      <p:cBhvr>
                                        <p:cTn id="7" dur="2000"/>
                                        <p:tgtEl>
                                          <p:spTgt spid="2459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91"/>
                                        </p:tgtEl>
                                        <p:attrNameLst>
                                          <p:attrName>style.visibility</p:attrName>
                                        </p:attrNameLst>
                                      </p:cBhvr>
                                      <p:to>
                                        <p:strVal val="visible"/>
                                      </p:to>
                                    </p:set>
                                    <p:animEffect transition="in" filter="diamond(in)">
                                      <p:cBhvr>
                                        <p:cTn id="12" dur="2000"/>
                                        <p:tgtEl>
                                          <p:spTgt spid="2459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92"/>
                                        </p:tgtEl>
                                        <p:attrNameLst>
                                          <p:attrName>style.visibility</p:attrName>
                                        </p:attrNameLst>
                                      </p:cBhvr>
                                      <p:to>
                                        <p:strVal val="visible"/>
                                      </p:to>
                                    </p:set>
                                    <p:animEffect transition="in" filter="diamond(in)">
                                      <p:cBhvr>
                                        <p:cTn id="17" dur="2000"/>
                                        <p:tgtEl>
                                          <p:spTgt spid="2459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1" grpId="0" animBg="1"/>
      <p:bldP spid="24592" grpId="0" animBg="1"/>
      <p:bldP spid="2459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t>In </a:t>
            </a:r>
            <a:r>
              <a:rPr lang="en-US" sz="2800" dirty="0" smtClean="0"/>
              <a:t>contrast to some newer treatments, </a:t>
            </a:r>
            <a:r>
              <a:rPr lang="en-US" sz="2800" dirty="0" smtClean="0"/>
              <a:t>cardiovascular endpoint </a:t>
            </a:r>
            <a:r>
              <a:rPr lang="en-US" sz="2800" dirty="0" smtClean="0"/>
              <a:t>trial data for </a:t>
            </a:r>
            <a:r>
              <a:rPr lang="en-US" sz="2800" dirty="0" err="1" smtClean="0"/>
              <a:t>metformin</a:t>
            </a:r>
            <a:r>
              <a:rPr lang="en-US" sz="2800" dirty="0" smtClean="0"/>
              <a:t> are largely </a:t>
            </a:r>
            <a:r>
              <a:rPr lang="en-US" sz="2800" dirty="0" smtClean="0"/>
              <a:t>derived from:</a:t>
            </a:r>
          </a:p>
          <a:p>
            <a:pPr lvl="1">
              <a:lnSpc>
                <a:spcPct val="150000"/>
              </a:lnSpc>
            </a:pPr>
            <a:r>
              <a:rPr lang="en-US" sz="2600" dirty="0" smtClean="0"/>
              <a:t> </a:t>
            </a:r>
            <a:r>
              <a:rPr lang="en-US" sz="2600" dirty="0" smtClean="0"/>
              <a:t>small </a:t>
            </a:r>
            <a:r>
              <a:rPr lang="en-US" sz="2600" dirty="0" smtClean="0"/>
              <a:t>studies</a:t>
            </a:r>
          </a:p>
          <a:p>
            <a:pPr lvl="1">
              <a:lnSpc>
                <a:spcPct val="150000"/>
              </a:lnSpc>
            </a:pPr>
            <a:r>
              <a:rPr lang="en-US" sz="2600" dirty="0" smtClean="0"/>
              <a:t> </a:t>
            </a:r>
            <a:r>
              <a:rPr lang="en-US" sz="2600" dirty="0" smtClean="0"/>
              <a:t>among relatively young</a:t>
            </a:r>
            <a:r>
              <a:rPr lang="en-US" sz="2600" dirty="0" smtClean="0"/>
              <a:t>,</a:t>
            </a:r>
          </a:p>
          <a:p>
            <a:pPr lvl="1">
              <a:lnSpc>
                <a:spcPct val="150000"/>
              </a:lnSpc>
            </a:pPr>
            <a:r>
              <a:rPr lang="en-US" sz="2600" dirty="0" smtClean="0"/>
              <a:t> </a:t>
            </a:r>
            <a:r>
              <a:rPr lang="en-US" sz="2600" dirty="0" smtClean="0"/>
              <a:t>overweight/obese</a:t>
            </a:r>
            <a:r>
              <a:rPr lang="en-US" sz="2600" dirty="0" smtClean="0"/>
              <a:t>, </a:t>
            </a:r>
          </a:p>
          <a:p>
            <a:pPr lvl="1">
              <a:lnSpc>
                <a:spcPct val="150000"/>
              </a:lnSpc>
            </a:pPr>
            <a:r>
              <a:rPr lang="en-US" sz="2600" dirty="0" smtClean="0"/>
              <a:t>North </a:t>
            </a:r>
            <a:r>
              <a:rPr lang="en-US" sz="2600" dirty="0" smtClean="0"/>
              <a:t>American and Northern European patients with </a:t>
            </a:r>
            <a:r>
              <a:rPr lang="en-US" sz="2600" dirty="0" smtClean="0"/>
              <a:t>poorly controlled </a:t>
            </a:r>
            <a:r>
              <a:rPr lang="en-US" sz="2600" dirty="0" smtClean="0"/>
              <a:t>diabetes.</a:t>
            </a:r>
            <a:endParaRPr lang="en-US" sz="2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CANCER INCIDENCE</a:t>
            </a:r>
            <a:r>
              <a:rPr lang="en-US" dirty="0"/>
              <a:t> </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2800" dirty="0" smtClean="0"/>
              <a:t>Observational </a:t>
            </a:r>
            <a:r>
              <a:rPr lang="en-US" sz="2800" dirty="0" smtClean="0"/>
              <a:t>studies</a:t>
            </a:r>
          </a:p>
          <a:p>
            <a:pPr lvl="1">
              <a:lnSpc>
                <a:spcPct val="150000"/>
              </a:lnSpc>
            </a:pPr>
            <a:r>
              <a:rPr lang="en-US" sz="2800" dirty="0" smtClean="0"/>
              <a:t>reduced risk of all cancers (relative risk [RR] 0.61, 95% CI </a:t>
            </a:r>
            <a:r>
              <a:rPr lang="en-US" sz="2800" dirty="0" smtClean="0"/>
              <a:t>0.54-0.70</a:t>
            </a:r>
          </a:p>
          <a:p>
            <a:pPr lvl="2">
              <a:lnSpc>
                <a:spcPct val="150000"/>
              </a:lnSpc>
            </a:pPr>
            <a:r>
              <a:rPr lang="en-US" sz="2600" dirty="0" smtClean="0"/>
              <a:t>colorectal </a:t>
            </a:r>
            <a:r>
              <a:rPr lang="en-US" sz="2600" dirty="0" smtClean="0"/>
              <a:t>cancer (RR 0.64, 95% CI 0.54-0.76) </a:t>
            </a:r>
            <a:endParaRPr lang="en-US" sz="2600" dirty="0" smtClean="0"/>
          </a:p>
          <a:p>
            <a:pPr lvl="2">
              <a:lnSpc>
                <a:spcPct val="150000"/>
              </a:lnSpc>
            </a:pPr>
            <a:r>
              <a:rPr lang="en-US" sz="2600" dirty="0" smtClean="0"/>
              <a:t>lower </a:t>
            </a:r>
            <a:r>
              <a:rPr lang="en-US" sz="2600" dirty="0" smtClean="0"/>
              <a:t>cancer mortality (RR 0.66, 95% CI 0.49-0.88</a:t>
            </a:r>
            <a:r>
              <a:rPr lang="en-US" sz="2600" dirty="0" smtClean="0"/>
              <a:t>)</a:t>
            </a:r>
            <a:endParaRPr lang="en-US" sz="2400" dirty="0" smtClean="0"/>
          </a:p>
          <a:p>
            <a:pPr>
              <a:lnSpc>
                <a:spcPct val="150000"/>
              </a:lnSpc>
            </a:pPr>
            <a:r>
              <a:rPr lang="en-US" sz="2800" dirty="0" smtClean="0"/>
              <a:t>Clinical Trials</a:t>
            </a:r>
          </a:p>
          <a:p>
            <a:pPr lvl="1">
              <a:lnSpc>
                <a:spcPct val="150000"/>
              </a:lnSpc>
            </a:pPr>
            <a:r>
              <a:rPr lang="en-US" sz="2800" dirty="0" smtClean="0"/>
              <a:t>Did not defined as outcome</a:t>
            </a:r>
          </a:p>
          <a:p>
            <a:pPr lvl="1">
              <a:lnSpc>
                <a:spcPct val="150000"/>
              </a:lnSpc>
            </a:pPr>
            <a:r>
              <a:rPr lang="en-US" sz="2800" dirty="0" smtClean="0"/>
              <a:t>Short duration (&lt; 4 Y)</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SIDE EFFECTS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2400" b="1" dirty="0"/>
              <a:t>Gastrointestinal</a:t>
            </a:r>
            <a:r>
              <a:rPr lang="en-US" sz="2400" dirty="0"/>
              <a:t> </a:t>
            </a:r>
            <a:r>
              <a:rPr lang="en-US" sz="2400" dirty="0" smtClean="0"/>
              <a:t>:</a:t>
            </a:r>
          </a:p>
          <a:p>
            <a:pPr lvl="1">
              <a:lnSpc>
                <a:spcPct val="150000"/>
              </a:lnSpc>
            </a:pPr>
            <a:r>
              <a:rPr lang="en-US" sz="2400" dirty="0" smtClean="0"/>
              <a:t> </a:t>
            </a:r>
            <a:r>
              <a:rPr lang="en-US" sz="2400" dirty="0"/>
              <a:t>metallic taste in the </a:t>
            </a:r>
            <a:r>
              <a:rPr lang="en-US" sz="2400" dirty="0" smtClean="0"/>
              <a:t>mouth</a:t>
            </a:r>
          </a:p>
          <a:p>
            <a:pPr lvl="1">
              <a:lnSpc>
                <a:spcPct val="150000"/>
              </a:lnSpc>
            </a:pPr>
            <a:r>
              <a:rPr lang="en-US" sz="2400" dirty="0" smtClean="0"/>
              <a:t> </a:t>
            </a:r>
            <a:r>
              <a:rPr lang="en-US" sz="2400" dirty="0"/>
              <a:t>mild </a:t>
            </a:r>
            <a:r>
              <a:rPr lang="en-US" sz="2400" dirty="0" smtClean="0"/>
              <a:t>anorexia</a:t>
            </a:r>
          </a:p>
          <a:p>
            <a:pPr lvl="1">
              <a:lnSpc>
                <a:spcPct val="150000"/>
              </a:lnSpc>
            </a:pPr>
            <a:r>
              <a:rPr lang="en-US" sz="2400" dirty="0" smtClean="0"/>
              <a:t>Nausea</a:t>
            </a:r>
          </a:p>
          <a:p>
            <a:pPr lvl="1">
              <a:lnSpc>
                <a:spcPct val="150000"/>
              </a:lnSpc>
            </a:pPr>
            <a:r>
              <a:rPr lang="en-US" sz="2400" dirty="0" smtClean="0"/>
              <a:t> </a:t>
            </a:r>
            <a:r>
              <a:rPr lang="en-US" sz="2400" dirty="0"/>
              <a:t>abdominal discomfort</a:t>
            </a:r>
            <a:r>
              <a:rPr lang="en-US" sz="2400" dirty="0" smtClean="0"/>
              <a:t>,</a:t>
            </a:r>
          </a:p>
          <a:p>
            <a:pPr lvl="1">
              <a:lnSpc>
                <a:spcPct val="150000"/>
              </a:lnSpc>
            </a:pPr>
            <a:r>
              <a:rPr lang="en-US" sz="2400" dirty="0" smtClean="0"/>
              <a:t>soft </a:t>
            </a:r>
            <a:r>
              <a:rPr lang="en-US" sz="2400" dirty="0"/>
              <a:t>bowel movements or diarrhea </a:t>
            </a:r>
            <a:endParaRPr lang="en-US" sz="2400" dirty="0" smtClean="0"/>
          </a:p>
          <a:p>
            <a:pPr>
              <a:lnSpc>
                <a:spcPct val="150000"/>
              </a:lnSpc>
            </a:pPr>
            <a:r>
              <a:rPr lang="en-US" sz="2400" dirty="0" smtClean="0"/>
              <a:t>5% of </a:t>
            </a:r>
            <a:r>
              <a:rPr lang="en-US" sz="2400" dirty="0"/>
              <a:t>study subjects discontinue </a:t>
            </a:r>
            <a:r>
              <a:rPr lang="en-US" sz="2400" dirty="0" err="1"/>
              <a:t>metformin</a:t>
            </a:r>
            <a:r>
              <a:rPr lang="en-US" sz="2400" dirty="0"/>
              <a:t> because of the gastrointestinal side effects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Vitamin B12 deficiency</a:t>
            </a:r>
            <a:r>
              <a:rPr lang="en-US" dirty="0" smtClean="0"/>
              <a:t> :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reduces </a:t>
            </a:r>
            <a:r>
              <a:rPr lang="en-US" sz="2400" dirty="0"/>
              <a:t>intestinal absorption of vitamin B12 in up </a:t>
            </a:r>
            <a:r>
              <a:rPr lang="en-US" sz="2400" dirty="0" smtClean="0"/>
              <a:t>to     </a:t>
            </a:r>
            <a:r>
              <a:rPr lang="en-US" sz="2400" dirty="0"/>
              <a:t>30 </a:t>
            </a:r>
            <a:r>
              <a:rPr lang="en-US" sz="2400" dirty="0" smtClean="0"/>
              <a:t>% </a:t>
            </a:r>
            <a:r>
              <a:rPr lang="en-US" sz="2400" dirty="0"/>
              <a:t>of </a:t>
            </a:r>
            <a:r>
              <a:rPr lang="en-US" sz="2400" dirty="0" smtClean="0"/>
              <a:t>patients</a:t>
            </a:r>
          </a:p>
          <a:p>
            <a:pPr>
              <a:lnSpc>
                <a:spcPct val="150000"/>
              </a:lnSpc>
            </a:pPr>
            <a:r>
              <a:rPr lang="en-US" sz="2400" dirty="0" smtClean="0"/>
              <a:t>lowers </a:t>
            </a:r>
            <a:r>
              <a:rPr lang="en-US" sz="2400" dirty="0"/>
              <a:t>serum vitamin B12 concentrations in 5 to 10 </a:t>
            </a:r>
            <a:r>
              <a:rPr lang="en-US" sz="2400" dirty="0" smtClean="0"/>
              <a:t>%</a:t>
            </a:r>
          </a:p>
          <a:p>
            <a:pPr>
              <a:lnSpc>
                <a:spcPct val="150000"/>
              </a:lnSpc>
            </a:pPr>
            <a:r>
              <a:rPr lang="en-US" sz="2400" u="sng" dirty="0" smtClean="0"/>
              <a:t>only </a:t>
            </a:r>
            <a:r>
              <a:rPr lang="en-US" sz="2400" u="sng" dirty="0"/>
              <a:t>rarely</a:t>
            </a:r>
            <a:r>
              <a:rPr lang="en-US" sz="2400" dirty="0"/>
              <a:t> causes </a:t>
            </a:r>
            <a:r>
              <a:rPr lang="en-US" sz="2400" dirty="0" err="1"/>
              <a:t>megaloblastic</a:t>
            </a:r>
            <a:r>
              <a:rPr lang="en-US" sz="2400" dirty="0"/>
              <a:t> </a:t>
            </a:r>
            <a:r>
              <a:rPr lang="en-US" sz="2400" dirty="0" smtClean="0"/>
              <a:t>anemia</a:t>
            </a:r>
          </a:p>
          <a:p>
            <a:pPr>
              <a:lnSpc>
                <a:spcPct val="150000"/>
              </a:lnSpc>
            </a:pPr>
            <a:r>
              <a:rPr lang="en-US" sz="2400" dirty="0"/>
              <a:t>peripheral neuropathy may precede the development of </a:t>
            </a:r>
            <a:r>
              <a:rPr lang="en-US" sz="2400" dirty="0" err="1"/>
              <a:t>megaloblastic</a:t>
            </a:r>
            <a:r>
              <a:rPr lang="en-US" sz="2400" dirty="0"/>
              <a:t> anemia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Lactic acidosis</a:t>
            </a: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incidence </a:t>
            </a:r>
            <a:r>
              <a:rPr lang="en-US" sz="2400" b="1" dirty="0" smtClean="0"/>
              <a:t>9 cases per 100,000 person-years </a:t>
            </a:r>
            <a:r>
              <a:rPr lang="en-US" sz="2400" dirty="0" smtClean="0"/>
              <a:t>of exposure</a:t>
            </a:r>
          </a:p>
          <a:p>
            <a:pPr>
              <a:lnSpc>
                <a:spcPct val="150000"/>
              </a:lnSpc>
            </a:pPr>
            <a:r>
              <a:rPr lang="en-US" sz="2400" dirty="0" smtClean="0"/>
              <a:t>Symptoms </a:t>
            </a:r>
            <a:r>
              <a:rPr lang="en-US" sz="2400" dirty="0"/>
              <a:t>of lactic acidosis are nonspecific and may include anorexia, nausea, vomiting, abdominal pain, lethargy, hyperventilation, and hypotension. </a:t>
            </a:r>
            <a:endParaRPr lang="en-US" sz="2400" dirty="0" smtClean="0"/>
          </a:p>
          <a:p>
            <a:pPr>
              <a:lnSpc>
                <a:spcPct val="150000"/>
              </a:lnSpc>
            </a:pPr>
            <a:r>
              <a:rPr lang="en-US" sz="2400" dirty="0" smtClean="0"/>
              <a:t>Serum </a:t>
            </a:r>
            <a:r>
              <a:rPr lang="en-US" sz="2400" dirty="0"/>
              <a:t>lactate concentrations are usually </a:t>
            </a:r>
            <a:r>
              <a:rPr lang="en-US" sz="2400" dirty="0" smtClean="0"/>
              <a:t>&lt; 2</a:t>
            </a:r>
            <a:r>
              <a:rPr lang="en-US" sz="2400" dirty="0"/>
              <a:t> </a:t>
            </a:r>
            <a:r>
              <a:rPr lang="en-US" sz="2400" dirty="0" err="1"/>
              <a:t>mmol</a:t>
            </a:r>
            <a:r>
              <a:rPr lang="en-US" sz="2400" dirty="0"/>
              <a:t>/L in patients taking </a:t>
            </a:r>
            <a:r>
              <a:rPr lang="en-US" sz="2400" dirty="0" err="1"/>
              <a:t>metformin</a:t>
            </a:r>
            <a:r>
              <a:rPr lang="en-US" sz="2400" dirty="0"/>
              <a:t>, values that are not clinically </a:t>
            </a:r>
            <a:r>
              <a:rPr lang="en-US" sz="2400" dirty="0" smtClean="0"/>
              <a:t>important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CONTRAINDICATIONS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Impaired </a:t>
            </a:r>
            <a:r>
              <a:rPr lang="en-US" dirty="0"/>
              <a:t>renal function (estimated </a:t>
            </a:r>
            <a:r>
              <a:rPr lang="en-US" dirty="0" err="1"/>
              <a:t>glomerular</a:t>
            </a:r>
            <a:r>
              <a:rPr lang="en-US" dirty="0"/>
              <a:t> filtration rate [</a:t>
            </a:r>
            <a:r>
              <a:rPr lang="en-US" dirty="0" err="1"/>
              <a:t>eGFR</a:t>
            </a:r>
            <a:r>
              <a:rPr lang="en-US" dirty="0"/>
              <a:t>] </a:t>
            </a:r>
            <a:r>
              <a:rPr lang="en-US" b="1" dirty="0"/>
              <a:t>&lt;30 </a:t>
            </a:r>
            <a:r>
              <a:rPr lang="en-US" b="1" dirty="0" err="1"/>
              <a:t>mL</a:t>
            </a:r>
            <a:r>
              <a:rPr lang="en-US" b="1" dirty="0"/>
              <a:t>/min)</a:t>
            </a:r>
          </a:p>
          <a:p>
            <a:pPr>
              <a:lnSpc>
                <a:spcPct val="150000"/>
              </a:lnSpc>
            </a:pPr>
            <a:r>
              <a:rPr lang="en-US" dirty="0" smtClean="0"/>
              <a:t>Concurrent </a:t>
            </a:r>
            <a:r>
              <a:rPr lang="en-US" dirty="0"/>
              <a:t>active or progressive liver disease</a:t>
            </a:r>
          </a:p>
          <a:p>
            <a:pPr>
              <a:lnSpc>
                <a:spcPct val="150000"/>
              </a:lnSpc>
            </a:pPr>
            <a:r>
              <a:rPr lang="en-US" dirty="0" smtClean="0"/>
              <a:t>Active </a:t>
            </a:r>
            <a:r>
              <a:rPr lang="en-US" dirty="0"/>
              <a:t>alcohol abuse</a:t>
            </a:r>
          </a:p>
          <a:p>
            <a:pPr>
              <a:lnSpc>
                <a:spcPct val="150000"/>
              </a:lnSpc>
            </a:pPr>
            <a:r>
              <a:rPr lang="en-US" dirty="0" smtClean="0"/>
              <a:t>Unstable </a:t>
            </a:r>
            <a:r>
              <a:rPr lang="en-US" dirty="0"/>
              <a:t>or acute heart failure at risk of </a:t>
            </a:r>
            <a:r>
              <a:rPr lang="en-US" dirty="0" err="1"/>
              <a:t>hypoperfusion</a:t>
            </a:r>
            <a:r>
              <a:rPr lang="en-US" dirty="0"/>
              <a:t> and hypoxemia</a:t>
            </a:r>
          </a:p>
          <a:p>
            <a:pPr>
              <a:lnSpc>
                <a:spcPct val="150000"/>
              </a:lnSpc>
            </a:pPr>
            <a:r>
              <a:rPr lang="en-US" dirty="0" smtClean="0"/>
              <a:t>Past </a:t>
            </a:r>
            <a:r>
              <a:rPr lang="en-US" dirty="0"/>
              <a:t>history of lactic acidosis during </a:t>
            </a:r>
            <a:r>
              <a:rPr lang="en-US" dirty="0" err="1">
                <a:hlinkClick r:id="rId2"/>
              </a:rPr>
              <a:t>metformin</a:t>
            </a:r>
            <a:r>
              <a:rPr lang="en-US" dirty="0"/>
              <a:t> therapy</a:t>
            </a:r>
          </a:p>
          <a:p>
            <a:pPr>
              <a:lnSpc>
                <a:spcPct val="150000"/>
              </a:lnSpc>
            </a:pPr>
            <a:r>
              <a:rPr lang="en-US" dirty="0" smtClean="0"/>
              <a:t>Decreased </a:t>
            </a:r>
            <a:r>
              <a:rPr lang="en-US" dirty="0"/>
              <a:t>tissue perfusion or hemodynamic instability due to infection or other causes</a:t>
            </a:r>
          </a:p>
          <a:p>
            <a:pPr>
              <a:lnSpc>
                <a:spcPct val="150000"/>
              </a:lnSpc>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a:t>serum </a:t>
            </a:r>
            <a:r>
              <a:rPr lang="en-US" sz="2400" dirty="0" err="1"/>
              <a:t>creatinine</a:t>
            </a:r>
            <a:r>
              <a:rPr lang="en-US" sz="2400" dirty="0"/>
              <a:t> </a:t>
            </a:r>
            <a:r>
              <a:rPr lang="en-US" sz="2400" dirty="0" smtClean="0"/>
              <a:t>annually</a:t>
            </a:r>
          </a:p>
          <a:p>
            <a:pPr>
              <a:lnSpc>
                <a:spcPct val="150000"/>
              </a:lnSpc>
            </a:pPr>
            <a:r>
              <a:rPr lang="en-US" sz="2400" dirty="0" smtClean="0"/>
              <a:t>hemoglobin</a:t>
            </a:r>
            <a:r>
              <a:rPr lang="en-US" sz="2400" dirty="0"/>
              <a:t>, </a:t>
            </a:r>
            <a:r>
              <a:rPr lang="en-US" sz="2400" dirty="0" err="1"/>
              <a:t>hematocrit</a:t>
            </a:r>
            <a:r>
              <a:rPr lang="en-US" sz="2400" dirty="0"/>
              <a:t>, and red cell indices at diagnosis and at other times if the patient develops symptoms suggestive of anemia, neuropathy, or deteriorating renal function. </a:t>
            </a:r>
            <a:endParaRPr lang="en-US" sz="2400" dirty="0" smtClean="0"/>
          </a:p>
          <a:p>
            <a:pPr>
              <a:lnSpc>
                <a:spcPct val="150000"/>
              </a:lnSpc>
            </a:pPr>
            <a:r>
              <a:rPr lang="en-US" sz="2400" dirty="0" smtClean="0"/>
              <a:t>If </a:t>
            </a:r>
            <a:r>
              <a:rPr lang="en-US" sz="2400" dirty="0"/>
              <a:t>anemia is present, vitamin B12 and </a:t>
            </a:r>
            <a:r>
              <a:rPr lang="en-US" sz="2400" dirty="0" err="1"/>
              <a:t>folate</a:t>
            </a:r>
            <a:r>
              <a:rPr lang="en-US" sz="2400" dirty="0"/>
              <a:t> should be measured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400" dirty="0" err="1" smtClean="0"/>
              <a:t>Metformin</a:t>
            </a:r>
            <a:r>
              <a:rPr lang="en-US" sz="2400" dirty="0" smtClean="0"/>
              <a:t> is:</a:t>
            </a:r>
          </a:p>
          <a:p>
            <a:pPr lvl="1">
              <a:lnSpc>
                <a:spcPct val="150000"/>
              </a:lnSpc>
            </a:pPr>
            <a:r>
              <a:rPr lang="en-US" sz="2400" dirty="0" smtClean="0"/>
              <a:t> cheap, widely </a:t>
            </a:r>
            <a:r>
              <a:rPr lang="en-US" sz="2400" dirty="0" smtClean="0"/>
              <a:t>available</a:t>
            </a:r>
            <a:endParaRPr lang="en-US" sz="2400" dirty="0" smtClean="0"/>
          </a:p>
          <a:p>
            <a:pPr lvl="1">
              <a:lnSpc>
                <a:spcPct val="150000"/>
              </a:lnSpc>
            </a:pPr>
            <a:r>
              <a:rPr lang="en-US" sz="2400" dirty="0" smtClean="0"/>
              <a:t>safe, backed by </a:t>
            </a:r>
            <a:r>
              <a:rPr lang="en-US" sz="2400" dirty="0" err="1" smtClean="0"/>
              <a:t>pharmaco</a:t>
            </a:r>
            <a:r>
              <a:rPr lang="en-US" sz="2400" dirty="0" smtClean="0"/>
              <a:t>-epidemiological and anecdotal evidence following up to 60 years of regular use in practice</a:t>
            </a:r>
          </a:p>
          <a:p>
            <a:pPr lvl="1">
              <a:lnSpc>
                <a:spcPct val="150000"/>
              </a:lnSpc>
            </a:pPr>
            <a:r>
              <a:rPr lang="en-US" sz="2400" dirty="0" smtClean="0"/>
              <a:t>appears more likely to reduce risk of cardiovascular disease than increase it. Albeit, the latter assessment is based on a few small trials, with notable limitations, among an unrepresentative subset of patients.</a:t>
            </a:r>
          </a:p>
          <a:p>
            <a:pPr>
              <a:lnSpc>
                <a:spcPct val="150000"/>
              </a:lnSpc>
            </a:pP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92500"/>
          </a:bodyPr>
          <a:lstStyle/>
          <a:p>
            <a:pPr>
              <a:lnSpc>
                <a:spcPct val="150000"/>
              </a:lnSpc>
              <a:buFont typeface="Wingdings" pitchFamily="2" charset="2"/>
              <a:buChar char="§"/>
            </a:pPr>
            <a:r>
              <a:rPr lang="en-US" sz="3200" dirty="0" smtClean="0"/>
              <a:t>Newer agents that could potentially be used early in the course of the disease are now available, and are backed by data from recent rigorous cardiovascular endpoint trials. 	</a:t>
            </a:r>
          </a:p>
          <a:p>
            <a:pPr lvl="2">
              <a:lnSpc>
                <a:spcPct val="150000"/>
              </a:lnSpc>
            </a:pPr>
            <a:r>
              <a:rPr lang="en-US" sz="2800" dirty="0" smtClean="0"/>
              <a:t>However, they remain very </a:t>
            </a:r>
            <a:r>
              <a:rPr lang="en-US" sz="2800" dirty="0" smtClean="0"/>
              <a:t>expensive</a:t>
            </a:r>
          </a:p>
          <a:p>
            <a:pPr lvl="2">
              <a:lnSpc>
                <a:spcPct val="150000"/>
              </a:lnSpc>
            </a:pPr>
            <a:r>
              <a:rPr lang="en-US" sz="2800" dirty="0" smtClean="0"/>
              <a:t> </a:t>
            </a:r>
            <a:r>
              <a:rPr lang="en-US" sz="2800" dirty="0" smtClean="0"/>
              <a:t>lack data on long-term use</a:t>
            </a:r>
          </a:p>
          <a:p>
            <a:pPr lvl="2">
              <a:lnSpc>
                <a:spcPct val="150000"/>
              </a:lnSpc>
            </a:pP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557212" y="442912"/>
            <a:ext cx="7267575" cy="4819650"/>
          </a:xfrm>
        </p:spPr>
      </p:pic>
    </p:spTree>
    <p:extLst>
      <p:ext uri="{BB962C8B-B14F-4D97-AF65-F5344CB8AC3E}">
        <p14:creationId xmlns:p14="http://schemas.microsoft.com/office/powerpoint/2010/main" xmlns="" val="9939524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cstate="print"/>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cstate="print"/>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cstate="print"/>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xmlns="" val="874141187"/>
              </p:ext>
            </p:extLst>
          </p:nvPr>
        </p:nvGraphicFramePr>
        <p:xfrm>
          <a:off x="503706" y="4542060"/>
          <a:ext cx="2697935" cy="1760957"/>
        </p:xfrm>
        <a:graphic>
          <a:graphicData uri="http://schemas.openxmlformats.org/presentationml/2006/ole">
            <p:oleObj spid="_x0000_s187394" r:id="rId9" imgW="2602523" imgH="2461846" progId="">
              <p:embed/>
            </p:oleObj>
          </a:graphicData>
        </a:graphic>
      </p:graphicFrame>
      <p:grpSp>
        <p:nvGrpSpPr>
          <p:cNvPr id="10"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p14="http://schemas.microsoft.com/office/powerpoint/2010/main" xmlns="" val="1127810633"/>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smtClean="0"/>
              <a:t>Case Study</a:t>
            </a:r>
            <a:endParaRPr lang="en-US" dirty="0"/>
          </a:p>
        </p:txBody>
      </p:sp>
      <p:sp>
        <p:nvSpPr>
          <p:cNvPr id="3" name="Content Placeholder 2"/>
          <p:cNvSpPr>
            <a:spLocks noGrp="1"/>
          </p:cNvSpPr>
          <p:nvPr>
            <p:ph idx="1"/>
          </p:nvPr>
        </p:nvSpPr>
        <p:spPr/>
        <p:txBody>
          <a:bodyPr>
            <a:normAutofit lnSpcReduction="10000"/>
          </a:bodyPr>
          <a:lstStyle/>
          <a:p>
            <a:pPr algn="r" rtl="1"/>
            <a:r>
              <a:rPr lang="fa-IR" sz="2800" dirty="0" smtClean="0"/>
              <a:t>خانم 50 ساله، در آزمایشات غربالگری:</a:t>
            </a:r>
          </a:p>
          <a:p>
            <a:pPr algn="r" rtl="1"/>
            <a:r>
              <a:rPr lang="en-US" sz="2800" dirty="0" smtClean="0"/>
              <a:t>FBS: 145 mg/dl  </a:t>
            </a:r>
          </a:p>
          <a:p>
            <a:pPr algn="r" rtl="1"/>
            <a:r>
              <a:rPr lang="en-US" sz="2800" dirty="0" smtClean="0"/>
              <a:t>FBS: 130 mg/dl  </a:t>
            </a:r>
          </a:p>
          <a:p>
            <a:pPr algn="r" rtl="1"/>
            <a:r>
              <a:rPr lang="en-US" sz="2800" dirty="0" err="1" smtClean="0"/>
              <a:t>Hb</a:t>
            </a:r>
            <a:r>
              <a:rPr lang="en-US" sz="2800" dirty="0" smtClean="0"/>
              <a:t> A1c: 7.5%</a:t>
            </a:r>
          </a:p>
          <a:p>
            <a:pPr algn="r" rtl="1"/>
            <a:r>
              <a:rPr lang="en-US" sz="2800" dirty="0" smtClean="0"/>
              <a:t>PE: BP: 130/80,         BMI: 30 Kg/m2</a:t>
            </a:r>
          </a:p>
          <a:p>
            <a:pPr algn="r" rtl="1"/>
            <a:r>
              <a:rPr lang="en-US" sz="2800" dirty="0" smtClean="0"/>
              <a:t>Normal Lipid and </a:t>
            </a:r>
            <a:r>
              <a:rPr lang="en-US" sz="2800" dirty="0" err="1" smtClean="0"/>
              <a:t>Creatinin</a:t>
            </a:r>
            <a:endParaRPr lang="en-US" sz="2800" dirty="0" smtClean="0"/>
          </a:p>
          <a:p>
            <a:pPr algn="r" rtl="1"/>
            <a:r>
              <a:rPr lang="fa-IR" sz="2800" dirty="0" smtClean="0"/>
              <a:t>داشته که برای وی علاوه بر اقدامات غیردارویی قرص متفورمین 500 میلی گرم روزانه 2 بار شروع شده، یک هفته  بعد با شکایت از تهوع و سوزش سر دل مراجعه کرده  اتوصیه شما چیست؟</a:t>
            </a:r>
            <a:endParaRPr lang="en-US" sz="2800" dirty="0"/>
          </a:p>
        </p:txBody>
      </p:sp>
    </p:spTree>
    <p:extLst>
      <p:ext uri="{BB962C8B-B14F-4D97-AF65-F5344CB8AC3E}">
        <p14:creationId xmlns:p14="http://schemas.microsoft.com/office/powerpoint/2010/main" xmlns="" val="3515326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3074" y="1044604"/>
            <a:ext cx="9706708" cy="6460350"/>
          </a:xfrm>
          <a:prstGeom prst="rect">
            <a:avLst/>
          </a:prstGeom>
        </p:spPr>
        <p:txBody>
          <a:bodyPr lIns="91431" tIns="45716" rIns="91431" bIns="45716">
            <a:spAutoFit/>
          </a:bodyPr>
          <a:lstStyle/>
          <a:p>
            <a:pPr defTabSz="914400" fontAlgn="base">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2800"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06400" indent="279400" defTabSz="914400" fontAlgn="base">
              <a:spcBef>
                <a:spcPct val="0"/>
              </a:spcBef>
              <a:buClr>
                <a:srgbClr val="B01F2E"/>
              </a:buClr>
              <a:buSzPct val="125000"/>
              <a:buFont typeface="Arial"/>
              <a:buChar char="•"/>
              <a:defRPr/>
            </a:pPr>
            <a:r>
              <a:rPr lang="en-US" sz="2800" b="1" dirty="0" smtClean="0">
                <a:solidFill>
                  <a:srgbClr val="000090"/>
                </a:solidFill>
                <a:latin typeface="Times New Roman" panose="02020603050405020304" pitchFamily="18" charset="0"/>
                <a:ea typeface="ＭＳ Ｐゴシック" charset="-128"/>
                <a:cs typeface="Times New Roman" panose="02020603050405020304" pitchFamily="18" charset="0"/>
              </a:rPr>
              <a:t>Therapeutic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options: </a:t>
            </a:r>
            <a:r>
              <a:rPr lang="en-US" sz="2800" b="1" u="sng" dirty="0">
                <a:solidFill>
                  <a:srgbClr val="000090"/>
                </a:solidFill>
                <a:uFill>
                  <a:solidFill>
                    <a:srgbClr val="B01F2E"/>
                  </a:solidFill>
                </a:uFill>
                <a:latin typeface="Times New Roman" panose="02020603050405020304" pitchFamily="18" charset="0"/>
                <a:ea typeface="ＭＳ Ｐゴシック" charset="-128"/>
                <a:cs typeface="Times New Roman" panose="02020603050405020304" pitchFamily="18" charset="0"/>
              </a:rPr>
              <a:t>Lifestyle</a:t>
            </a:r>
          </a:p>
          <a:p>
            <a:pPr indent="342867" defTabSz="914400" fontAlgn="base">
              <a:lnSpc>
                <a:spcPts val="2260"/>
              </a:lnSpc>
              <a:spcBef>
                <a:spcPct val="0"/>
              </a:spcBef>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Times New Roman" panose="02020603050405020304" pitchFamily="18" charset="0"/>
              <a:ea typeface="ＭＳ Ｐゴシック" charset="-128"/>
              <a:cs typeface="Times New Roman" panose="02020603050405020304" pitchFamily="18" charset="0"/>
            </a:endParaRPr>
          </a:p>
          <a:p>
            <a:pPr marL="749300" lvl="1" indent="225425" defTabSz="914400" fontAlgn="base">
              <a:lnSpc>
                <a:spcPts val="1060"/>
              </a:lnSpc>
              <a:spcBef>
                <a:spcPct val="0"/>
              </a:spcBef>
              <a:spcAft>
                <a:spcPts val="8399"/>
              </a:spcAft>
              <a:buClr>
                <a:srgbClr val="B01F2E"/>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Weight optimization</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p>
          <a:p>
            <a:pPr marL="2971800" lvl="1" indent="228600" defTabSz="914400" fontAlgn="base">
              <a:lnSpc>
                <a:spcPts val="1060"/>
              </a:lnSpc>
              <a:spcBef>
                <a:spcPct val="0"/>
              </a:spcBef>
              <a:spcAft>
                <a:spcPts val="10199"/>
              </a:spcAft>
              <a:buClr>
                <a:srgbClr val="97082D"/>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Healthy diet</a:t>
            </a:r>
            <a:endParaRPr lang="en-US"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914314" lvl="1" indent="63494" defTabSz="914400" fontAlgn="base">
              <a:lnSpc>
                <a:spcPts val="1060"/>
              </a:lnSpc>
              <a:spcBef>
                <a:spcPct val="0"/>
              </a:spcBef>
              <a:spcAft>
                <a:spcPts val="10199"/>
              </a:spcAft>
              <a:buClr>
                <a:srgbClr val="B01F2E"/>
              </a:buClr>
              <a:buSzPct val="120000"/>
              <a:buFontTx/>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Increased activity </a:t>
            </a:r>
            <a:r>
              <a:rPr lang="en-US" sz="2800" b="1" dirty="0" smtClean="0">
                <a:solidFill>
                  <a:srgbClr val="000000"/>
                </a:solidFill>
                <a:latin typeface="Times New Roman" panose="02020603050405020304" pitchFamily="18" charset="0"/>
                <a:ea typeface="ＭＳ Ｐゴシック" charset="-128"/>
                <a:cs typeface="Times New Roman" panose="02020603050405020304" pitchFamily="18" charset="0"/>
              </a:rPr>
              <a:t>level</a:t>
            </a: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30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pic>
        <p:nvPicPr>
          <p:cNvPr id="7" name="Picture 14"/>
          <p:cNvPicPr>
            <a:picLocks noChangeAspect="1"/>
          </p:cNvPicPr>
          <p:nvPr/>
        </p:nvPicPr>
        <p:blipFill>
          <a:blip r:embed="rId3"/>
          <a:srcRect/>
          <a:stretch>
            <a:fillRect/>
          </a:stretch>
        </p:blipFill>
        <p:spPr bwMode="auto">
          <a:xfrm rot="924096">
            <a:off x="5034924" y="2500818"/>
            <a:ext cx="962757" cy="1047750"/>
          </a:xfrm>
          <a:prstGeom prst="rect">
            <a:avLst/>
          </a:prstGeom>
          <a:noFill/>
          <a:ln w="9525">
            <a:noFill/>
            <a:miter lim="800000"/>
            <a:headEnd/>
            <a:tailEnd/>
          </a:ln>
        </p:spPr>
      </p:pic>
      <p:pic>
        <p:nvPicPr>
          <p:cNvPr id="9" name="Picture 16"/>
          <p:cNvPicPr>
            <a:picLocks noChangeAspect="1"/>
          </p:cNvPicPr>
          <p:nvPr/>
        </p:nvPicPr>
        <p:blipFill>
          <a:blip r:embed="rId4"/>
          <a:srcRect/>
          <a:stretch>
            <a:fillRect/>
          </a:stretch>
        </p:blipFill>
        <p:spPr bwMode="auto">
          <a:xfrm>
            <a:off x="5616428" y="4936067"/>
            <a:ext cx="1203471" cy="114992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751244" y="3557093"/>
            <a:ext cx="1609969" cy="1744133"/>
          </a:xfrm>
          <a:prstGeom prst="rect">
            <a:avLst/>
          </a:prstGeom>
          <a:noFill/>
          <a:ln w="9525">
            <a:noFill/>
            <a:miter lim="800000"/>
            <a:headEnd/>
            <a:tailEnd/>
          </a:ln>
        </p:spPr>
      </p:pic>
      <p:sp>
        <p:nvSpPr>
          <p:cNvPr id="12"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xmlns="" val="37271794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3200" dirty="0" smtClean="0"/>
              <a:t>کاهش دوز و شروع تدریجی</a:t>
            </a:r>
          </a:p>
          <a:p>
            <a:pPr algn="r" rtl="1">
              <a:lnSpc>
                <a:spcPct val="150000"/>
              </a:lnSpc>
            </a:pPr>
            <a:r>
              <a:rPr lang="fa-IR" sz="3200" dirty="0" smtClean="0"/>
              <a:t>تغییر برند</a:t>
            </a:r>
            <a:r>
              <a:rPr lang="en-US" sz="3200" dirty="0" smtClean="0"/>
              <a:t> </a:t>
            </a:r>
            <a:r>
              <a:rPr lang="fa-IR" sz="3200" dirty="0" smtClean="0"/>
              <a:t>(</a:t>
            </a:r>
            <a:r>
              <a:rPr lang="en-US" sz="3200" dirty="0" smtClean="0"/>
              <a:t>Glucophage</a:t>
            </a:r>
            <a:r>
              <a:rPr lang="fa-IR" sz="3200" dirty="0" smtClean="0"/>
              <a:t>)</a:t>
            </a:r>
          </a:p>
          <a:p>
            <a:pPr algn="r" rtl="1">
              <a:lnSpc>
                <a:spcPct val="150000"/>
              </a:lnSpc>
            </a:pPr>
            <a:r>
              <a:rPr lang="fa-IR" sz="3200" dirty="0" smtClean="0"/>
              <a:t>استفاده از فرآورده های </a:t>
            </a:r>
            <a:r>
              <a:rPr lang="en-US" sz="3200" dirty="0" smtClean="0"/>
              <a:t>Extended release</a:t>
            </a:r>
            <a:endParaRPr lang="en-US" sz="3200" dirty="0"/>
          </a:p>
        </p:txBody>
      </p:sp>
    </p:spTree>
    <p:extLst>
      <p:ext uri="{BB962C8B-B14F-4D97-AF65-F5344CB8AC3E}">
        <p14:creationId xmlns:p14="http://schemas.microsoft.com/office/powerpoint/2010/main" xmlns="" val="1076277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DOSING </a:t>
            </a:r>
            <a:r>
              <a:rPr lang="en-US" b="1" dirty="0" smtClean="0"/>
              <a:t> </a:t>
            </a:r>
            <a:r>
              <a:rPr lang="en-US" dirty="0"/>
              <a:t> </a:t>
            </a:r>
          </a:p>
        </p:txBody>
      </p:sp>
      <p:sp>
        <p:nvSpPr>
          <p:cNvPr id="3" name="Content Placeholder 2"/>
          <p:cNvSpPr>
            <a:spLocks noGrp="1"/>
          </p:cNvSpPr>
          <p:nvPr>
            <p:ph idx="1"/>
          </p:nvPr>
        </p:nvSpPr>
        <p:spPr>
          <a:xfrm>
            <a:off x="457200" y="1600200"/>
            <a:ext cx="7620000" cy="5257800"/>
          </a:xfrm>
        </p:spPr>
        <p:txBody>
          <a:bodyPr>
            <a:normAutofit/>
          </a:bodyPr>
          <a:lstStyle/>
          <a:p>
            <a:pPr>
              <a:lnSpc>
                <a:spcPct val="150000"/>
              </a:lnSpc>
            </a:pPr>
            <a:r>
              <a:rPr lang="en-US" sz="2400" dirty="0"/>
              <a:t>We begin with 500 mg once daily with the evening meal and, if tolerated, add a second 500 mg dose with breakfast</a:t>
            </a:r>
            <a:r>
              <a:rPr lang="en-US" sz="2400" dirty="0" smtClean="0"/>
              <a:t>.</a:t>
            </a:r>
          </a:p>
          <a:p>
            <a:pPr>
              <a:lnSpc>
                <a:spcPct val="150000"/>
              </a:lnSpc>
            </a:pPr>
            <a:r>
              <a:rPr lang="en-US" sz="2400" dirty="0"/>
              <a:t>The dose can be increased slowly (one tablet every one to two weeks) as necessary </a:t>
            </a:r>
            <a:endParaRPr lang="en-US" sz="2400" dirty="0" smtClean="0"/>
          </a:p>
          <a:p>
            <a:pPr>
              <a:lnSpc>
                <a:spcPct val="150000"/>
              </a:lnSpc>
            </a:pPr>
            <a:r>
              <a:rPr lang="en-US" sz="2400" dirty="0"/>
              <a:t>The usual effective dose is 1500 to 2000 </a:t>
            </a:r>
            <a:r>
              <a:rPr lang="en-US" sz="2400" dirty="0" smtClean="0"/>
              <a:t>mg/day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3 ماه بعد:</a:t>
            </a:r>
            <a:br>
              <a:rPr lang="fa-IR" dirty="0" smtClean="0"/>
            </a:br>
            <a:endParaRPr lang="en-US" dirty="0"/>
          </a:p>
        </p:txBody>
      </p:sp>
      <p:sp>
        <p:nvSpPr>
          <p:cNvPr id="3" name="Content Placeholder 2"/>
          <p:cNvSpPr>
            <a:spLocks noGrp="1"/>
          </p:cNvSpPr>
          <p:nvPr>
            <p:ph idx="1"/>
          </p:nvPr>
        </p:nvSpPr>
        <p:spPr/>
        <p:txBody>
          <a:bodyPr>
            <a:normAutofit/>
          </a:bodyPr>
          <a:lstStyle/>
          <a:p>
            <a:pPr algn="r" rtl="1">
              <a:lnSpc>
                <a:spcPct val="150000"/>
              </a:lnSpc>
            </a:pPr>
            <a:r>
              <a:rPr lang="en-US" sz="2800" dirty="0" smtClean="0"/>
              <a:t>DH: Metformin 500 BD</a:t>
            </a:r>
          </a:p>
          <a:p>
            <a:pPr algn="r" rtl="1">
              <a:lnSpc>
                <a:spcPct val="150000"/>
              </a:lnSpc>
            </a:pPr>
            <a:r>
              <a:rPr lang="en-US" sz="2800" dirty="0"/>
              <a:t>BP: 120/80, BMI: </a:t>
            </a:r>
            <a:r>
              <a:rPr lang="en-US" sz="2800" dirty="0" smtClean="0"/>
              <a:t>29 Kg/m2: </a:t>
            </a:r>
            <a:endParaRPr lang="en-US" sz="2800" dirty="0"/>
          </a:p>
          <a:p>
            <a:pPr algn="r" rtl="1">
              <a:lnSpc>
                <a:spcPct val="150000"/>
              </a:lnSpc>
            </a:pPr>
            <a:r>
              <a:rPr lang="en-US" sz="2800" dirty="0" smtClean="0"/>
              <a:t>FBS: 110 mg/dl  </a:t>
            </a:r>
          </a:p>
          <a:p>
            <a:pPr algn="r" rtl="1">
              <a:lnSpc>
                <a:spcPct val="150000"/>
              </a:lnSpc>
            </a:pPr>
            <a:r>
              <a:rPr lang="en-US" sz="2800" dirty="0" err="1" smtClean="0"/>
              <a:t>Hb</a:t>
            </a:r>
            <a:r>
              <a:rPr lang="en-US" sz="2800" dirty="0" smtClean="0"/>
              <a:t> A1c: 6.9%</a:t>
            </a:r>
          </a:p>
          <a:p>
            <a:pPr algn="r" rtl="1">
              <a:lnSpc>
                <a:spcPct val="150000"/>
              </a:lnSpc>
            </a:pPr>
            <a:endParaRPr lang="fa-IR" sz="2800" dirty="0" smtClean="0"/>
          </a:p>
          <a:p>
            <a:pPr algn="r" rtl="1">
              <a:lnSpc>
                <a:spcPct val="150000"/>
              </a:lnSpc>
            </a:pPr>
            <a:endParaRPr lang="en-US" sz="2800" dirty="0"/>
          </a:p>
        </p:txBody>
      </p:sp>
    </p:spTree>
    <p:extLst>
      <p:ext uri="{BB962C8B-B14F-4D97-AF65-F5344CB8AC3E}">
        <p14:creationId xmlns:p14="http://schemas.microsoft.com/office/powerpoint/2010/main" xmlns="" val="8960939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2800" dirty="0" smtClean="0"/>
              <a:t>بررسی از نظر عوارض میکرو واسکولر</a:t>
            </a:r>
          </a:p>
          <a:p>
            <a:pPr lvl="1" algn="r" rtl="1">
              <a:lnSpc>
                <a:spcPct val="150000"/>
              </a:lnSpc>
            </a:pPr>
            <a:r>
              <a:rPr lang="fa-IR" sz="2800" dirty="0" smtClean="0"/>
              <a:t>معاینه چشم</a:t>
            </a:r>
          </a:p>
          <a:p>
            <a:pPr lvl="1" algn="r" rtl="1">
              <a:lnSpc>
                <a:spcPct val="150000"/>
              </a:lnSpc>
            </a:pPr>
            <a:r>
              <a:rPr lang="fa-IR" sz="2800" dirty="0" smtClean="0"/>
              <a:t>بررسی میکروآلبومین ادرار</a:t>
            </a:r>
          </a:p>
          <a:p>
            <a:pPr lvl="1" algn="r" rtl="1">
              <a:lnSpc>
                <a:spcPct val="150000"/>
              </a:lnSpc>
            </a:pPr>
            <a:r>
              <a:rPr lang="fa-IR" sz="2800" dirty="0" smtClean="0"/>
              <a:t>ارزیابی نوروپاتی</a:t>
            </a:r>
            <a:endParaRPr lang="en-US" sz="2800" dirty="0"/>
          </a:p>
        </p:txBody>
      </p:sp>
    </p:spTree>
    <p:extLst>
      <p:ext uri="{BB962C8B-B14F-4D97-AF65-F5344CB8AC3E}">
        <p14:creationId xmlns:p14="http://schemas.microsoft.com/office/powerpoint/2010/main" xmlns="" val="1049543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Study</a:t>
            </a:r>
            <a:endParaRPr lang="en-US" dirty="0"/>
          </a:p>
        </p:txBody>
      </p:sp>
      <p:sp>
        <p:nvSpPr>
          <p:cNvPr id="3" name="Content Placeholder 2"/>
          <p:cNvSpPr>
            <a:spLocks noGrp="1"/>
          </p:cNvSpPr>
          <p:nvPr>
            <p:ph idx="1"/>
          </p:nvPr>
        </p:nvSpPr>
        <p:spPr/>
        <p:txBody>
          <a:bodyPr>
            <a:normAutofit fontScale="77500" lnSpcReduction="20000"/>
          </a:bodyPr>
          <a:lstStyle/>
          <a:p>
            <a:pPr algn="r" rtl="1">
              <a:lnSpc>
                <a:spcPct val="150000"/>
              </a:lnSpc>
            </a:pPr>
            <a:r>
              <a:rPr lang="fa-IR" sz="2800" dirty="0" smtClean="0"/>
              <a:t>خانم 65 ساله، با سابقه بیماری عروق کرونر که یکبار بالون شده و </a:t>
            </a:r>
            <a:r>
              <a:rPr lang="en-US" sz="2800" dirty="0" smtClean="0"/>
              <a:t>Stent</a:t>
            </a:r>
            <a:r>
              <a:rPr lang="fa-IR" sz="2800" dirty="0" smtClean="0"/>
              <a:t> گذاری گردیده</a:t>
            </a:r>
          </a:p>
          <a:p>
            <a:pPr algn="r" rtl="1">
              <a:lnSpc>
                <a:spcPct val="150000"/>
              </a:lnSpc>
            </a:pPr>
            <a:r>
              <a:rPr lang="en-US" sz="2800" dirty="0" smtClean="0"/>
              <a:t>DH</a:t>
            </a:r>
            <a:r>
              <a:rPr lang="fa-IR" sz="2800" dirty="0" smtClean="0"/>
              <a:t>: متورال 25 میلی گرم 2 بار در روز + آسپرین 80 + آتورواستاتین 20 میلی گرم </a:t>
            </a:r>
          </a:p>
          <a:p>
            <a:pPr algn="r" rtl="1">
              <a:lnSpc>
                <a:spcPct val="150000"/>
              </a:lnSpc>
            </a:pPr>
            <a:r>
              <a:rPr lang="en-US" sz="2800" dirty="0" smtClean="0"/>
              <a:t> BP: 130/80, W: 78 Kg, BMI: 28 Kg/m2</a:t>
            </a:r>
            <a:endParaRPr lang="fa-IR" sz="2800" dirty="0" smtClean="0"/>
          </a:p>
          <a:p>
            <a:pPr algn="r" rtl="1">
              <a:lnSpc>
                <a:spcPct val="150000"/>
              </a:lnSpc>
            </a:pPr>
            <a:r>
              <a:rPr lang="en-US" sz="2800" dirty="0" smtClean="0"/>
              <a:t>FBS: 150 mg/dl , </a:t>
            </a:r>
            <a:r>
              <a:rPr lang="en-US" sz="2800" dirty="0" err="1" smtClean="0"/>
              <a:t>Hb</a:t>
            </a:r>
            <a:r>
              <a:rPr lang="en-US" sz="2800" dirty="0" smtClean="0"/>
              <a:t> A1c: 8.0%</a:t>
            </a:r>
          </a:p>
          <a:p>
            <a:pPr algn="r" rtl="1">
              <a:lnSpc>
                <a:spcPct val="150000"/>
              </a:lnSpc>
            </a:pPr>
            <a:r>
              <a:rPr lang="en-US" sz="3000" b="1" dirty="0" smtClean="0"/>
              <a:t>  </a:t>
            </a:r>
            <a:r>
              <a:rPr lang="en-US" sz="3000" b="1" dirty="0" err="1" smtClean="0"/>
              <a:t>Creatinin</a:t>
            </a:r>
            <a:r>
              <a:rPr lang="en-US" sz="3000" b="1" dirty="0" smtClean="0"/>
              <a:t>: 1.6 mg/dl</a:t>
            </a:r>
            <a:endParaRPr lang="fa-IR" sz="3000" b="1" dirty="0" smtClean="0"/>
          </a:p>
          <a:p>
            <a:pPr algn="r" rtl="1">
              <a:lnSpc>
                <a:spcPct val="150000"/>
              </a:lnSpc>
            </a:pPr>
            <a:r>
              <a:rPr lang="en-US" sz="3000" b="1" dirty="0" smtClean="0"/>
              <a:t>LDL: 70 mg/dl</a:t>
            </a:r>
          </a:p>
          <a:p>
            <a:pPr algn="r" rtl="1">
              <a:lnSpc>
                <a:spcPct val="150000"/>
              </a:lnSpc>
            </a:pPr>
            <a:r>
              <a:rPr lang="fa-IR" sz="2800" dirty="0" smtClean="0"/>
              <a:t>توصیه شما؟</a:t>
            </a:r>
            <a:endParaRPr lang="en-US" sz="2800" dirty="0" smtClean="0"/>
          </a:p>
          <a:p>
            <a:pPr algn="r" rtl="1">
              <a:lnSpc>
                <a:spcPct val="150000"/>
              </a:lnSpc>
            </a:pPr>
            <a:endParaRPr lang="en-US" sz="2800" dirty="0"/>
          </a:p>
        </p:txBody>
      </p:sp>
    </p:spTree>
    <p:extLst>
      <p:ext uri="{BB962C8B-B14F-4D97-AF65-F5344CB8AC3E}">
        <p14:creationId xmlns:p14="http://schemas.microsoft.com/office/powerpoint/2010/main" xmlns="" val="13945741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200000"/>
              </a:lnSpc>
            </a:pPr>
            <a:r>
              <a:rPr lang="en-US" sz="3600" dirty="0" smtClean="0"/>
              <a:t>Targeted </a:t>
            </a:r>
            <a:r>
              <a:rPr lang="en-US" sz="3600" dirty="0" err="1" smtClean="0"/>
              <a:t>Hb</a:t>
            </a:r>
            <a:r>
              <a:rPr lang="en-US" sz="3600" dirty="0" smtClean="0"/>
              <a:t> A1c?</a:t>
            </a:r>
          </a:p>
          <a:p>
            <a:pPr>
              <a:lnSpc>
                <a:spcPct val="200000"/>
              </a:lnSpc>
            </a:pPr>
            <a:r>
              <a:rPr lang="en-US" sz="3600" dirty="0" err="1" smtClean="0"/>
              <a:t>eGFR</a:t>
            </a:r>
            <a:r>
              <a:rPr lang="en-US" sz="3600" dirty="0" smtClean="0"/>
              <a:t>: 52 ml/</a:t>
            </a:r>
            <a:r>
              <a:rPr lang="en-US" sz="3600" dirty="0" err="1" smtClean="0"/>
              <a:t>hr</a:t>
            </a:r>
            <a:endParaRPr lang="en-US" sz="3600" dirty="0" smtClean="0"/>
          </a:p>
          <a:p>
            <a:pPr>
              <a:lnSpc>
                <a:spcPct val="200000"/>
              </a:lnSpc>
            </a:pPr>
            <a:r>
              <a:rPr lang="en-US" sz="3600" dirty="0" smtClean="0"/>
              <a:t>( 140 – age) Weight /72 * </a:t>
            </a:r>
            <a:r>
              <a:rPr lang="en-US" sz="3600" dirty="0" err="1" smtClean="0"/>
              <a:t>Creatinin</a:t>
            </a:r>
            <a:endParaRPr lang="en-US" sz="3600" dirty="0"/>
          </a:p>
        </p:txBody>
      </p:sp>
    </p:spTree>
    <p:extLst>
      <p:ext uri="{BB962C8B-B14F-4D97-AF65-F5344CB8AC3E}">
        <p14:creationId xmlns:p14="http://schemas.microsoft.com/office/powerpoint/2010/main" xmlns="" val="392354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9874" name="Picture 2"/>
          <p:cNvPicPr>
            <a:picLocks noGrp="1" noChangeAspect="1" noChangeArrowheads="1"/>
          </p:cNvPicPr>
          <p:nvPr>
            <p:ph idx="1"/>
          </p:nvPr>
        </p:nvPicPr>
        <p:blipFill>
          <a:blip r:embed="rId2"/>
          <a:srcRect/>
          <a:stretch>
            <a:fillRect/>
          </a:stretch>
        </p:blipFill>
        <p:spPr bwMode="auto">
          <a:xfrm>
            <a:off x="457200" y="762000"/>
            <a:ext cx="7620000" cy="53823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p:cNvPicPr>
            <a:picLocks noGrp="1" noChangeAspect="1" noChangeArrowheads="1"/>
          </p:cNvPicPr>
          <p:nvPr>
            <p:ph idx="1"/>
          </p:nvPr>
        </p:nvPicPr>
        <p:blipFill>
          <a:blip r:embed="rId2"/>
          <a:srcRect/>
          <a:stretch>
            <a:fillRect/>
          </a:stretch>
        </p:blipFill>
        <p:spPr bwMode="auto">
          <a:xfrm>
            <a:off x="457200" y="1676400"/>
            <a:ext cx="7620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fontScale="90000"/>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p:cNvGraphicFramePr>
          <p:nvPr>
            <p:ph type="chart" idx="1"/>
          </p:nvPr>
        </p:nvGraphicFramePr>
        <p:xfrm>
          <a:off x="1073150" y="1841500"/>
          <a:ext cx="7385050" cy="3738563"/>
        </p:xfrm>
        <a:graphic>
          <a:graphicData uri="http://schemas.openxmlformats.org/presentationml/2006/ole">
            <p:oleObj spid="_x0000_s3080" name="Chart" r:id="rId4" imgW="8582087" imgH="4343400" progId="MSGraph.Chart.8">
              <p:embed followColorScheme="full"/>
            </p:oleObj>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p14="http://schemas.microsoft.com/office/powerpoint/2010/main" xmlns="" val="67554331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22" name="Picture 2"/>
          <p:cNvPicPr>
            <a:picLocks noGrp="1" noChangeAspect="1" noChangeArrowheads="1"/>
          </p:cNvPicPr>
          <p:nvPr>
            <p:ph idx="1"/>
          </p:nvPr>
        </p:nvPicPr>
        <p:blipFill>
          <a:blip r:embed="rId2"/>
          <a:srcRect/>
          <a:stretch>
            <a:fillRect/>
          </a:stretch>
        </p:blipFill>
        <p:spPr bwMode="auto">
          <a:xfrm>
            <a:off x="457200" y="1219200"/>
            <a:ext cx="7620000" cy="5257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4146" name="Picture 2"/>
          <p:cNvPicPr>
            <a:picLocks noGrp="1" noChangeAspect="1" noChangeArrowheads="1"/>
          </p:cNvPicPr>
          <p:nvPr>
            <p:ph idx="1"/>
          </p:nvPr>
        </p:nvPicPr>
        <p:blipFill>
          <a:blip r:embed="rId2"/>
          <a:srcRect/>
          <a:stretch>
            <a:fillRect/>
          </a:stretch>
        </p:blipFill>
        <p:spPr bwMode="auto">
          <a:xfrm>
            <a:off x="1600200" y="337813"/>
            <a:ext cx="4572000" cy="63820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5170" name="Picture 2"/>
          <p:cNvPicPr>
            <a:picLocks noGrp="1" noChangeAspect="1" noChangeArrowheads="1"/>
          </p:cNvPicPr>
          <p:nvPr>
            <p:ph idx="1"/>
          </p:nvPr>
        </p:nvPicPr>
        <p:blipFill>
          <a:blip r:embed="rId2"/>
          <a:srcRect/>
          <a:stretch>
            <a:fillRect/>
          </a:stretch>
        </p:blipFill>
        <p:spPr bwMode="auto">
          <a:xfrm>
            <a:off x="1676400" y="473469"/>
            <a:ext cx="4648200" cy="6240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Metformin</a:t>
            </a:r>
            <a:r>
              <a:rPr lang="en-US" dirty="0" smtClean="0"/>
              <a:t> and CKD</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t>Improved clinical outcomes with </a:t>
            </a:r>
            <a:r>
              <a:rPr lang="en-US" dirty="0" err="1"/>
              <a:t>metformin</a:t>
            </a:r>
            <a:r>
              <a:rPr lang="en-US" dirty="0"/>
              <a:t> have been reported in observational studies of patients with diabetes, heart failure </a:t>
            </a:r>
            <a:r>
              <a:rPr lang="en-US" dirty="0" smtClean="0"/>
              <a:t> </a:t>
            </a:r>
            <a:r>
              <a:rPr lang="en-US" dirty="0"/>
              <a:t>and renal impairment (</a:t>
            </a:r>
            <a:r>
              <a:rPr lang="en-US" b="1" dirty="0" err="1"/>
              <a:t>eGFR</a:t>
            </a:r>
            <a:r>
              <a:rPr lang="en-US" b="1" dirty="0"/>
              <a:t> 45 to 60 </a:t>
            </a:r>
            <a:r>
              <a:rPr lang="en-US" b="1" dirty="0" err="1"/>
              <a:t>mL</a:t>
            </a:r>
            <a:r>
              <a:rPr lang="en-US" b="1" dirty="0"/>
              <a:t>/min</a:t>
            </a:r>
            <a:r>
              <a:rPr lang="en-US" dirty="0"/>
              <a:t>) </a:t>
            </a:r>
            <a:endParaRPr lang="en-US" dirty="0" smtClean="0"/>
          </a:p>
          <a:p>
            <a:pPr>
              <a:lnSpc>
                <a:spcPct val="150000"/>
              </a:lnSpc>
            </a:pPr>
            <a:r>
              <a:rPr lang="en-US" dirty="0" smtClean="0"/>
              <a:t>The </a:t>
            </a:r>
            <a:r>
              <a:rPr lang="en-US" dirty="0"/>
              <a:t>use of </a:t>
            </a:r>
            <a:r>
              <a:rPr lang="en-US" dirty="0" err="1"/>
              <a:t>metformin</a:t>
            </a:r>
            <a:r>
              <a:rPr lang="en-US" dirty="0"/>
              <a:t> is contraindicated in patients with an </a:t>
            </a:r>
            <a:r>
              <a:rPr lang="en-US" b="1" dirty="0" err="1"/>
              <a:t>eGFR</a:t>
            </a:r>
            <a:r>
              <a:rPr lang="en-US" b="1" dirty="0"/>
              <a:t> &lt;30 </a:t>
            </a:r>
            <a:r>
              <a:rPr lang="en-US" b="1" dirty="0" err="1" smtClean="0"/>
              <a:t>mL</a:t>
            </a:r>
            <a:r>
              <a:rPr lang="en-US" b="1" dirty="0" smtClean="0"/>
              <a:t>/min</a:t>
            </a:r>
            <a:endParaRPr lang="en-US" dirty="0" smtClean="0"/>
          </a:p>
          <a:p>
            <a:pPr>
              <a:lnSpc>
                <a:spcPct val="150000"/>
              </a:lnSpc>
            </a:pPr>
            <a:r>
              <a:rPr lang="en-US" dirty="0" smtClean="0"/>
              <a:t>The </a:t>
            </a:r>
            <a:r>
              <a:rPr lang="en-US" dirty="0"/>
              <a:t>initiation of </a:t>
            </a:r>
            <a:r>
              <a:rPr lang="en-US" dirty="0" err="1"/>
              <a:t>metformin</a:t>
            </a:r>
            <a:r>
              <a:rPr lang="en-US" dirty="0"/>
              <a:t> is not recommended in patients with an </a:t>
            </a:r>
            <a:r>
              <a:rPr lang="en-US" dirty="0" err="1"/>
              <a:t>eGFR</a:t>
            </a:r>
            <a:r>
              <a:rPr lang="en-US" dirty="0"/>
              <a:t> between 30 and 45 </a:t>
            </a:r>
            <a:r>
              <a:rPr lang="en-US" dirty="0" err="1" smtClean="0"/>
              <a:t>mL</a:t>
            </a:r>
            <a:r>
              <a:rPr lang="en-US" dirty="0" smtClean="0"/>
              <a:t>/min</a:t>
            </a:r>
          </a:p>
          <a:p>
            <a:pPr>
              <a:lnSpc>
                <a:spcPct val="150000"/>
              </a:lnSpc>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709414468"/>
              </p:ext>
            </p:extLst>
          </p:nvPr>
        </p:nvGraphicFramePr>
        <p:xfrm>
          <a:off x="-1" y="36155"/>
          <a:ext cx="9144001" cy="6522596"/>
        </p:xfrm>
        <a:graphic>
          <a:graphicData uri="http://schemas.openxmlformats.org/drawingml/2006/table">
            <a:tbl>
              <a:tblPr firstRow="1" bandRow="1">
                <a:tableStyleId>{5C22544A-7EE6-4342-B048-85BDC9FD1C3A}</a:tableStyleId>
              </a:tblPr>
              <a:tblGrid>
                <a:gridCol w="1498601"/>
                <a:gridCol w="2269067"/>
                <a:gridCol w="2455333"/>
                <a:gridCol w="2226733"/>
                <a:gridCol w="694267"/>
              </a:tblGrid>
              <a:tr h="370840">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370840">
                <a:tc>
                  <a:txBody>
                    <a:bodyPr/>
                    <a:lstStyle/>
                    <a:p>
                      <a:r>
                        <a:rPr lang="en-US" b="1" dirty="0" err="1" smtClean="0">
                          <a:latin typeface="Times New Roman" panose="02020603050405020304" pitchFamily="18" charset="0"/>
                          <a:cs typeface="Times New Roman" panose="02020603050405020304" pitchFamily="18" charset="0"/>
                        </a:rPr>
                        <a:t>Biguanides</a:t>
                      </a:r>
                      <a:endParaRPr lang="en-US" b="1"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AMP-kinase (?other)</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Hepatic glucose production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Weight neutral</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Lactic acidosis (rare)</a:t>
                      </a:r>
                    </a:p>
                    <a:p>
                      <a:pPr>
                        <a:buFont typeface="Arial"/>
                        <a:buChar char="•"/>
                      </a:pPr>
                      <a:r>
                        <a:rPr lang="en-US" dirty="0" smtClean="0">
                          <a:latin typeface="Times New Roman" panose="02020603050405020304" pitchFamily="18" charset="0"/>
                          <a:cs typeface="Times New Roman" panose="02020603050405020304" pitchFamily="18" charset="0"/>
                        </a:rPr>
                        <a:t> B-12 deficiency</a:t>
                      </a:r>
                    </a:p>
                    <a:p>
                      <a:pPr>
                        <a:buFont typeface="Arial"/>
                        <a:buChar char="•"/>
                      </a:pPr>
                      <a:r>
                        <a:rPr lang="en-US" baseline="0" dirty="0" smtClean="0">
                          <a:latin typeface="Times New Roman" panose="02020603050405020304" pitchFamily="18" charset="0"/>
                          <a:cs typeface="Times New Roman" panose="02020603050405020304" pitchFamily="18" charset="0"/>
                        </a:rPr>
                        <a:t> Contraindications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r h="1488316">
                <a:tc>
                  <a:txBody>
                    <a:bodyPr/>
                    <a:lstStyle/>
                    <a:p>
                      <a:r>
                        <a:rPr lang="en-US" b="1" dirty="0" smtClean="0">
                          <a:latin typeface="Times New Roman" panose="02020603050405020304" pitchFamily="18" charset="0"/>
                          <a:cs typeface="Times New Roman" panose="02020603050405020304" pitchFamily="18" charset="0"/>
                        </a:rPr>
                        <a:t>Sulfonylurea</a:t>
                      </a:r>
                    </a:p>
                    <a:p>
                      <a:endParaRPr lang="en-US" b="1" baseline="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Closes K</a:t>
                      </a:r>
                      <a:r>
                        <a:rPr lang="en-US" sz="2400" b="0" baseline="-25000" dirty="0" smtClean="0">
                          <a:latin typeface="Times New Roman" panose="02020603050405020304" pitchFamily="18" charset="0"/>
                          <a:cs typeface="Times New Roman" panose="02020603050405020304" pitchFamily="18" charset="0"/>
                        </a:rPr>
                        <a:t>ATP</a:t>
                      </a:r>
                      <a:r>
                        <a:rPr lang="en-US" dirty="0" smtClean="0">
                          <a:latin typeface="Times New Roman" panose="02020603050405020304" pitchFamily="18" charset="0"/>
                          <a:cs typeface="Times New Roman" panose="02020603050405020304" pitchFamily="18" charset="0"/>
                        </a:rPr>
                        <a:t> channels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 secretion</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r>
                        <a:rPr lang="en-US" baseline="0" dirty="0" smtClean="0">
                          <a:latin typeface="Times New Roman" panose="02020603050405020304" pitchFamily="18" charset="0"/>
                          <a:cs typeface="Times New Roman" panose="02020603050405020304" pitchFamily="18" charset="0"/>
                        </a:rPr>
                        <a:t> </a:t>
                      </a:r>
                    </a:p>
                    <a:p>
                      <a:pPr>
                        <a:buFont typeface="Arial"/>
                        <a:buChar char="•"/>
                      </a:pPr>
                      <a:r>
                        <a:rPr lang="en-US" baseline="0" dirty="0" smtClean="0">
                          <a:latin typeface="Times New Roman" panose="02020603050405020304" pitchFamily="18" charset="0"/>
                          <a:cs typeface="Times New Roman" panose="02020603050405020304" pitchFamily="18" charset="0"/>
                        </a:rPr>
                        <a:t> Low durability</a:t>
                      </a:r>
                    </a:p>
                    <a:p>
                      <a:pPr>
                        <a:buFont typeface="Arial"/>
                        <a:buChar char="•"/>
                      </a:pPr>
                      <a:r>
                        <a:rPr lang="en-US" baseline="0" dirty="0" smtClean="0">
                          <a:latin typeface="Times New Roman" panose="02020603050405020304" pitchFamily="18" charset="0"/>
                          <a:cs typeface="Times New Roman" panose="02020603050405020304" pitchFamily="18" charset="0"/>
                        </a:rPr>
                        <a:t> ? Blunts ischemic preconditioning</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Low</a:t>
                      </a:r>
                    </a:p>
                    <a:p>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solidFill>
                            <a:srgbClr val="7F7F7F"/>
                          </a:solidFill>
                          <a:latin typeface="Times New Roman" panose="02020603050405020304" pitchFamily="18" charset="0"/>
                          <a:cs typeface="Times New Roman" panose="02020603050405020304" pitchFamily="18" charset="0"/>
                        </a:rPr>
                        <a:t>Meglitinides</a:t>
                      </a:r>
                      <a:endParaRPr lang="en-US" b="1" dirty="0" smtClean="0">
                        <a:solidFill>
                          <a:srgbClr val="7F7F7F"/>
                        </a:solidFill>
                        <a:latin typeface="Times New Roman" panose="02020603050405020304" pitchFamily="18" charset="0"/>
                        <a:cs typeface="Times New Roman" panose="02020603050405020304" pitchFamily="18" charset="0"/>
                      </a:endParaRPr>
                    </a:p>
                    <a:p>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Closes K</a:t>
                      </a:r>
                      <a:r>
                        <a:rPr lang="en-US" sz="2400" b="0" baseline="-25000" dirty="0" smtClean="0">
                          <a:solidFill>
                            <a:srgbClr val="7F7F7F"/>
                          </a:solidFill>
                          <a:latin typeface="Times New Roman" panose="02020603050405020304" pitchFamily="18" charset="0"/>
                          <a:cs typeface="Times New Roman" panose="02020603050405020304" pitchFamily="18" charset="0"/>
                        </a:rPr>
                        <a:t>ATP</a:t>
                      </a:r>
                      <a:r>
                        <a:rPr lang="en-US" dirty="0" smtClean="0">
                          <a:solidFill>
                            <a:srgbClr val="7F7F7F"/>
                          </a:solidFill>
                          <a:latin typeface="Times New Roman" panose="02020603050405020304" pitchFamily="18" charset="0"/>
                          <a:cs typeface="Times New Roman" panose="02020603050405020304" pitchFamily="18" charset="0"/>
                        </a:rPr>
                        <a:t> channels</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Insulin secretion</a:t>
                      </a:r>
                    </a:p>
                    <a:p>
                      <a:pPr>
                        <a:buFont typeface="Arial"/>
                        <a:buNone/>
                      </a:pP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flexibility</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Hypoglycemia</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r>
                        <a:rPr lang="en-US" baseline="0" dirty="0" smtClean="0">
                          <a:solidFill>
                            <a:srgbClr val="7F7F7F"/>
                          </a:solidFill>
                          <a:latin typeface="Times New Roman" panose="02020603050405020304" pitchFamily="18" charset="0"/>
                          <a:cs typeface="Times New Roman" panose="02020603050405020304" pitchFamily="18" charset="0"/>
                        </a:rPr>
                        <a:t> </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 Blunts ischemic preconditioning</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Dosing frequency</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endParaRPr lang="en-US" dirty="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Mod.</a:t>
                      </a:r>
                      <a:endParaRPr lang="en-US" dirty="0">
                        <a:solidFill>
                          <a:srgbClr val="7F7F7F"/>
                        </a:solidFill>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TZDs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PPAR-</a:t>
                      </a:r>
                      <a:r>
                        <a:rPr lang="en-US" dirty="0" err="1"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 activator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nsulin sensitivity</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Durability</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TGs (</a:t>
                      </a:r>
                      <a:r>
                        <a:rPr lang="en-US" sz="1800" b="0" kern="1200" dirty="0" err="1" smtClean="0">
                          <a:solidFill>
                            <a:schemeClr val="dk1"/>
                          </a:solidFill>
                          <a:latin typeface="Times New Roman" panose="02020603050405020304" pitchFamily="18" charset="0"/>
                          <a:ea typeface="+mn-ea"/>
                          <a:cs typeface="Times New Roman" panose="02020603050405020304" pitchFamily="18" charset="0"/>
                          <a:sym typeface="Symbol"/>
                        </a:rPr>
                        <a:t>pio</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HDL-C </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 events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pio</a:t>
                      </a:r>
                      <a:r>
                        <a:rPr lang="en-US" baseline="0" dirty="0" smtClean="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 </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Edema/heart</a:t>
                      </a:r>
                      <a:r>
                        <a:rPr lang="en-US" baseline="0" dirty="0" smtClean="0">
                          <a:latin typeface="Times New Roman" panose="02020603050405020304" pitchFamily="18" charset="0"/>
                          <a:cs typeface="Times New Roman" panose="02020603050405020304" pitchFamily="18" charset="0"/>
                        </a:rPr>
                        <a:t> failure</a:t>
                      </a:r>
                    </a:p>
                    <a:p>
                      <a:pPr>
                        <a:buFont typeface="Arial"/>
                        <a:buChar char="•"/>
                      </a:pPr>
                      <a:r>
                        <a:rPr lang="en-US" baseline="0" dirty="0" smtClean="0">
                          <a:latin typeface="Times New Roman" panose="02020603050405020304" pitchFamily="18" charset="0"/>
                          <a:cs typeface="Times New Roman" panose="02020603050405020304" pitchFamily="18" charset="0"/>
                        </a:rPr>
                        <a:t> Bone fractures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LDL-C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MI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9977"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5"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
        <p:nvSpPr>
          <p:cNvPr id="6" name="Rounded Rectangle 5"/>
          <p:cNvSpPr/>
          <p:nvPr/>
        </p:nvSpPr>
        <p:spPr>
          <a:xfrm>
            <a:off x="0" y="457200"/>
            <a:ext cx="91440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0" y="5105400"/>
            <a:ext cx="91440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850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65</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p14="http://schemas.microsoft.com/office/powerpoint/2010/main" xmlns=""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
        <p:nvSpPr>
          <p:cNvPr id="8" name="Rounded Rectangle 7"/>
          <p:cNvSpPr/>
          <p:nvPr/>
        </p:nvSpPr>
        <p:spPr>
          <a:xfrm>
            <a:off x="990600" y="1752600"/>
            <a:ext cx="685800" cy="2819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86200" y="1752600"/>
            <a:ext cx="685800" cy="2819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62000" y="2667000"/>
            <a:ext cx="60198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38200" y="3810000"/>
            <a:ext cx="60198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04670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3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8275"/>
            <a:ext cx="9144000" cy="6516005"/>
            <a:chOff x="0" y="-168275"/>
            <a:chExt cx="9144000" cy="6516005"/>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39261" y="925638"/>
              <a:ext cx="8042031" cy="1800225"/>
            </a:xfrm>
            <a:prstGeom prst="rect">
              <a:avLst/>
            </a:prstGeom>
          </p:spPr>
          <p:txBody>
            <a:bodyPr lIns="91431" tIns="45716" rIns="91431" bIns="45716">
              <a:spAutoFit/>
            </a:bodyPr>
            <a:lstStyle/>
            <a:p>
              <a:pPr marL="514350" indent="-514350" defTabSz="914400" fontAlgn="base">
                <a:spcBef>
                  <a:spcPct val="0"/>
                </a:spcBef>
                <a:spcAft>
                  <a:spcPts val="600"/>
                </a:spcAft>
                <a:buFontTx/>
                <a:buAutoNum type="arabicPeriod"/>
                <a:defRPr/>
              </a:pPr>
              <a:r>
                <a:rPr lang="en-US" sz="3200" b="1" kern="0" spc="100" dirty="0">
                  <a:solidFill>
                    <a:srgbClr val="000090"/>
                  </a:solidFill>
                  <a:ea typeface="ＭＳ Ｐゴシック" charset="-128"/>
                  <a:cs typeface="Calibri"/>
                </a:rPr>
                <a:t>Patient-Centered Approach</a:t>
              </a:r>
              <a:endParaRPr lang="en-US" sz="900" b="1" i="1" kern="0" spc="100" dirty="0">
                <a:solidFill>
                  <a:srgbClr val="000090"/>
                </a:solidFill>
                <a:ea typeface="ＭＳ Ｐゴシック" charset="-128"/>
                <a:cs typeface="Calibri"/>
              </a:endParaRPr>
            </a:p>
            <a:p>
              <a:pPr defTabSz="914400" fontAlgn="base">
                <a:spcBef>
                  <a:spcPct val="0"/>
                </a:spcBef>
                <a:spcAft>
                  <a:spcPts val="600"/>
                </a:spcAft>
                <a:tabLst>
                  <a:tab pos="571500" algn="l"/>
                </a:tabLst>
                <a:defRPr/>
              </a:pPr>
              <a:r>
                <a:rPr lang="en-US" sz="2600" i="1" kern="0" spc="100" dirty="0">
                  <a:solidFill>
                    <a:srgbClr val="000090"/>
                  </a:solidFill>
                  <a:ea typeface="ＭＳ Ｐゴシック" charset="-128"/>
                  <a:cs typeface="Times"/>
                </a:rPr>
                <a:t>	</a:t>
              </a:r>
              <a:r>
                <a:rPr lang="en-US" sz="2400" i="1" kern="0" spc="100" dirty="0">
                  <a:solidFill>
                    <a:prstClr val="black"/>
                  </a:solidFill>
                  <a:ea typeface="ＭＳ Ｐゴシック" charset="-128"/>
                  <a:cs typeface="Calibri"/>
                </a:rPr>
                <a:t>“</a:t>
              </a:r>
              <a:r>
                <a:rPr lang="en-US" sz="2400" i="1" kern="0" spc="100" dirty="0">
                  <a:solidFill>
                    <a:srgbClr val="000090"/>
                  </a:solidFill>
                  <a:ea typeface="ＭＳ Ｐゴシック" charset="-128"/>
                  <a:cs typeface="Calibri"/>
                </a:rPr>
                <a:t>...</a:t>
              </a:r>
              <a:r>
                <a:rPr lang="en-US" sz="2400" i="1" dirty="0">
                  <a:solidFill>
                    <a:prstClr val="black"/>
                  </a:solidFill>
                  <a:ea typeface="ＭＳ Ｐゴシック" charset="-128"/>
                  <a:cs typeface="Calibri"/>
                </a:rPr>
                <a:t>providing care that is respectful of and responsive to 	individual patient preferences, needs, and values - ensuring  	that patient values guide all clinical decisions.”</a:t>
              </a:r>
              <a:endParaRPr lang="en-US" sz="2400" i="1" kern="0" spc="100" dirty="0">
                <a:solidFill>
                  <a:srgbClr val="000090"/>
                </a:solidFill>
                <a:ea typeface="ＭＳ Ｐゴシック" charset="-128"/>
                <a:cs typeface="Calibri"/>
              </a:endParaRPr>
            </a:p>
          </p:txBody>
        </p:sp>
        <p:sp>
          <p:nvSpPr>
            <p:cNvPr id="9" name="TextBox 11"/>
            <p:cNvSpPr txBox="1">
              <a:spLocks noChangeArrowheads="1"/>
            </p:cNvSpPr>
            <p:nvPr/>
          </p:nvSpPr>
          <p:spPr bwMode="auto">
            <a:xfrm>
              <a:off x="914400" y="2869855"/>
              <a:ext cx="7385538" cy="3477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 Gauge patient’s preferred level of involvement.</a:t>
              </a:r>
            </a:p>
            <a:p>
              <a:pPr defTabSz="914400" fontAlgn="base">
                <a:spcBef>
                  <a:spcPct val="0"/>
                </a:spcBef>
                <a:spcAft>
                  <a:spcPts val="2400"/>
                </a:spcAft>
                <a:buClr>
                  <a:srgbClr val="B01F2E"/>
                </a:buClr>
                <a:buSzPct val="120000"/>
                <a:buFont typeface="Arial" charset="0"/>
                <a:buChar char="•"/>
                <a:tabLst>
                  <a:tab pos="169863" algn="l"/>
                </a:tabLst>
                <a:defRPr/>
              </a:pPr>
              <a:r>
                <a:rPr lang="en-US" sz="2000" b="1" dirty="0">
                  <a:solidFill>
                    <a:prstClr val="black"/>
                  </a:solidFill>
                  <a:ea typeface="Calibri" charset="0"/>
                  <a:cs typeface="Calibri" charset="0"/>
                </a:rPr>
                <a:t> Explore, where possible, therapeutic </a:t>
              </a:r>
              <a:r>
                <a:rPr lang="en-US" sz="2000" b="1" dirty="0" smtClean="0">
                  <a:solidFill>
                    <a:prstClr val="black"/>
                  </a:solidFill>
                  <a:ea typeface="Calibri" charset="0"/>
                  <a:cs typeface="Calibri" charset="0"/>
                </a:rPr>
                <a:t>choices. Consider using 	decision </a:t>
              </a:r>
              <a:r>
                <a:rPr lang="en-US" sz="2000" b="1" dirty="0">
                  <a:solidFill>
                    <a:prstClr val="black"/>
                  </a:solidFill>
                  <a:ea typeface="Calibri" charset="0"/>
                  <a:cs typeface="Calibri" charset="0"/>
                </a:rPr>
                <a:t>aids.</a:t>
              </a:r>
            </a:p>
            <a:p>
              <a:pPr marL="228600" indent="-228600" defTabSz="914400" fontAlgn="base">
                <a:spcBef>
                  <a:spcPct val="0"/>
                </a:spcBef>
                <a:spcAft>
                  <a:spcPts val="2400"/>
                </a:spcAft>
                <a:buClr>
                  <a:srgbClr val="B01F2E"/>
                </a:buClr>
                <a:buSzPct val="120000"/>
                <a:buFont typeface="Arial" charset="0"/>
                <a:buChar char="•"/>
                <a:defRPr/>
              </a:pPr>
              <a:r>
                <a:rPr lang="en-US" sz="2000" b="1" u="sng" dirty="0">
                  <a:solidFill>
                    <a:prstClr val="black"/>
                  </a:solidFill>
                  <a:ea typeface="Calibri" charset="0"/>
                  <a:cs typeface="Calibri" charset="0"/>
                </a:rPr>
                <a:t>Shared </a:t>
              </a:r>
              <a:r>
                <a:rPr lang="en-US" sz="2000" b="1" u="sng" dirty="0" smtClean="0">
                  <a:solidFill>
                    <a:prstClr val="black"/>
                  </a:solidFill>
                  <a:ea typeface="Calibri" charset="0"/>
                  <a:cs typeface="Calibri" charset="0"/>
                </a:rPr>
                <a:t>Decision Making </a:t>
              </a:r>
              <a:r>
                <a:rPr lang="en-US" sz="2000" b="1" dirty="0" smtClean="0">
                  <a:solidFill>
                    <a:prstClr val="black"/>
                  </a:solidFill>
                  <a:ea typeface="Calibri" charset="0"/>
                  <a:cs typeface="Calibri" charset="0"/>
                </a:rPr>
                <a:t>– a collaborative process between patient and clinician, using best available evidence and taking into account the patient’s preferences and values.  </a:t>
              </a:r>
              <a:endParaRPr lang="en-US" sz="2000" b="1" dirty="0">
                <a:solidFill>
                  <a:prstClr val="black"/>
                </a:solidFill>
                <a:ea typeface="Calibri" charset="0"/>
                <a:cs typeface="Calibri" charset="0"/>
              </a:endParaRPr>
            </a:p>
            <a:p>
              <a:pPr marL="228600" indent="-228600"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F</a:t>
              </a:r>
              <a:r>
                <a:rPr lang="en-US" sz="2000" b="1" dirty="0" smtClean="0">
                  <a:solidFill>
                    <a:prstClr val="black"/>
                  </a:solidFill>
                  <a:ea typeface="Calibri" charset="0"/>
                  <a:cs typeface="Calibri" charset="0"/>
                </a:rPr>
                <a:t>inal </a:t>
              </a:r>
              <a:r>
                <a:rPr lang="en-US" sz="2000" b="1" dirty="0">
                  <a:solidFill>
                    <a:prstClr val="black"/>
                  </a:solidFill>
                  <a:ea typeface="Calibri" charset="0"/>
                  <a:cs typeface="Calibri" charset="0"/>
                </a:rPr>
                <a:t>decisions </a:t>
              </a:r>
              <a:r>
                <a:rPr lang="en-US" sz="2000" b="1" dirty="0" smtClean="0">
                  <a:solidFill>
                    <a:prstClr val="black"/>
                  </a:solidFill>
                  <a:ea typeface="Calibri" charset="0"/>
                  <a:cs typeface="Calibri" charset="0"/>
                </a:rPr>
                <a:t>regarding </a:t>
              </a:r>
              <a:r>
                <a:rPr lang="en-US" sz="2000" b="1" dirty="0">
                  <a:solidFill>
                    <a:prstClr val="black"/>
                  </a:solidFill>
                  <a:ea typeface="Calibri" charset="0"/>
                  <a:cs typeface="Calibri" charset="0"/>
                </a:rPr>
                <a:t>lifestyle choices ultimately </a:t>
              </a:r>
              <a:r>
                <a:rPr lang="en-US" sz="2000" b="1" dirty="0" smtClean="0">
                  <a:solidFill>
                    <a:prstClr val="black"/>
                  </a:solidFill>
                  <a:ea typeface="Calibri" charset="0"/>
                  <a:cs typeface="Calibri" charset="0"/>
                </a:rPr>
                <a:t>lie </a:t>
              </a:r>
              <a:r>
                <a:rPr lang="en-US" sz="2000" b="1" dirty="0">
                  <a:solidFill>
                    <a:prstClr val="black"/>
                  </a:solidFill>
                  <a:ea typeface="Calibri" charset="0"/>
                  <a:cs typeface="Calibri" charset="0"/>
                </a:rPr>
                <a:t>with the patient.</a:t>
              </a: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mj-lt"/>
                  <a:ea typeface="Arial Black" charset="0"/>
                  <a:cs typeface="Calibri"/>
                </a:rPr>
                <a:t>ADA-EASD Position </a:t>
              </a:r>
              <a:r>
                <a:rPr lang="en-US" sz="2000" b="1" dirty="0" smtClean="0">
                  <a:solidFill>
                    <a:srgbClr val="000090"/>
                  </a:solidFill>
                  <a:latin typeface="+mj-lt"/>
                  <a:ea typeface="Arial Black" charset="0"/>
                  <a:cs typeface="Calibri"/>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mj-lt"/>
                  <a:ea typeface="Arial Black" charset="0"/>
                  <a:cs typeface="Calibri"/>
                </a:rPr>
                <a:t>Management </a:t>
              </a:r>
              <a:r>
                <a:rPr lang="en-US" sz="2000" b="1" dirty="0">
                  <a:solidFill>
                    <a:srgbClr val="000090"/>
                  </a:solidFill>
                  <a:latin typeface="+mj-lt"/>
                  <a:ea typeface="Arial Black" charset="0"/>
                  <a:cs typeface="Calibri"/>
                </a:rPr>
                <a:t>of Hyperglycemia in </a:t>
              </a:r>
              <a:r>
                <a:rPr lang="en-US" sz="2000" b="1" dirty="0" smtClean="0">
                  <a:solidFill>
                    <a:srgbClr val="000090"/>
                  </a:solidFill>
                  <a:latin typeface="+mj-lt"/>
                  <a:ea typeface="Arial Black" charset="0"/>
                  <a:cs typeface="Calibri"/>
                </a:rPr>
                <a:t>T2DM, 2015</a:t>
              </a: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endParaRPr lang="en-US" b="1" dirty="0">
                <a:solidFill>
                  <a:srgbClr val="000090"/>
                </a:solidFill>
                <a:latin typeface="+mj-lt"/>
                <a:ea typeface="Times" charset="0"/>
                <a:cs typeface="Calibri"/>
              </a:endParaRPr>
            </a:p>
          </p:txBody>
        </p:sp>
      </p:grpSp>
      <p:sp>
        <p:nvSpPr>
          <p:cNvPr id="11"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xmlns="" val="15054211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2762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Rectangle 6"/>
          <p:cNvSpPr/>
          <p:nvPr/>
        </p:nvSpPr>
        <p:spPr>
          <a:xfrm>
            <a:off x="-123410" y="1340536"/>
            <a:ext cx="9436100" cy="558252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 y="6220756"/>
            <a:ext cx="4362447"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2"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xmlns="" val="16708752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8850" name="Picture 2"/>
          <p:cNvPicPr>
            <a:picLocks noGrp="1" noChangeAspect="1" noChangeArrowheads="1"/>
          </p:cNvPicPr>
          <p:nvPr>
            <p:ph idx="1"/>
          </p:nvPr>
        </p:nvPicPr>
        <p:blipFill>
          <a:blip r:embed="rId2"/>
          <a:srcRect/>
          <a:stretch>
            <a:fillRect/>
          </a:stretch>
        </p:blipFill>
        <p:spPr bwMode="auto">
          <a:xfrm>
            <a:off x="0" y="0"/>
            <a:ext cx="8297354"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Macrovascular</a:t>
            </a:r>
            <a:r>
              <a:rPr lang="en-US" sz="4000" dirty="0" smtClean="0"/>
              <a:t> Complications as the most important cause of mortality</a:t>
            </a:r>
            <a:endParaRPr lang="en-US" sz="4000" dirty="0"/>
          </a:p>
        </p:txBody>
      </p:sp>
      <p:sp>
        <p:nvSpPr>
          <p:cNvPr id="4" name="Content Placeholder 3"/>
          <p:cNvSpPr>
            <a:spLocks noGrp="1"/>
          </p:cNvSpPr>
          <p:nvPr>
            <p:ph idx="1"/>
          </p:nvPr>
        </p:nvSpPr>
        <p:spPr/>
        <p:txBody>
          <a:bodyPr>
            <a:normAutofit/>
          </a:bodyPr>
          <a:lstStyle/>
          <a:p>
            <a:pPr>
              <a:lnSpc>
                <a:spcPct val="150000"/>
              </a:lnSpc>
            </a:pPr>
            <a:r>
              <a:rPr lang="en-US" sz="2400" dirty="0" smtClean="0"/>
              <a:t>UKPDS</a:t>
            </a:r>
          </a:p>
          <a:p>
            <a:pPr>
              <a:lnSpc>
                <a:spcPct val="150000"/>
              </a:lnSpc>
            </a:pPr>
            <a:r>
              <a:rPr lang="en-US" sz="2400" dirty="0" smtClean="0"/>
              <a:t>ADVANCE</a:t>
            </a:r>
          </a:p>
          <a:p>
            <a:pPr>
              <a:lnSpc>
                <a:spcPct val="150000"/>
              </a:lnSpc>
            </a:pPr>
            <a:r>
              <a:rPr lang="en-US" sz="2400" dirty="0" smtClean="0"/>
              <a:t>VADT</a:t>
            </a:r>
          </a:p>
          <a:p>
            <a:pPr>
              <a:lnSpc>
                <a:spcPct val="150000"/>
              </a:lnSpc>
            </a:pPr>
            <a:r>
              <a:rPr lang="en-US" sz="2400" dirty="0" smtClean="0"/>
              <a:t>ACCORD</a:t>
            </a:r>
          </a:p>
          <a:p>
            <a:pPr>
              <a:lnSpc>
                <a:spcPct val="150000"/>
              </a:lnSpc>
            </a:pPr>
            <a:r>
              <a:rPr lang="en-US" sz="3200" dirty="0" err="1" smtClean="0"/>
              <a:t>Glycemic</a:t>
            </a:r>
            <a:r>
              <a:rPr lang="en-US" sz="3200" dirty="0" smtClean="0"/>
              <a:t> control per se doesn't decrease CVD outcome</a:t>
            </a:r>
            <a:endParaRPr lang="en-US" sz="32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xfrm>
            <a:off x="6816725" y="6474884"/>
            <a:ext cx="2133600" cy="211667"/>
          </a:xfrm>
          <a:noFill/>
        </p:spPr>
        <p:txBody>
          <a:bodyPr/>
          <a:lstStyle/>
          <a:p>
            <a:fld id="{4A9CD19C-4A1A-4F0D-A929-09971EE72F29}" type="slidenum">
              <a:rPr lang="fr-FR" smtClean="0">
                <a:latin typeface="Arial" pitchFamily="34" charset="0"/>
              </a:rPr>
              <a:pPr/>
              <a:t>70</a:t>
            </a:fld>
            <a:endParaRPr lang="fr-FR" smtClean="0">
              <a:latin typeface="Arial" pitchFamily="34" charset="0"/>
            </a:endParaRPr>
          </a:p>
        </p:txBody>
      </p:sp>
      <p:sp>
        <p:nvSpPr>
          <p:cNvPr id="57347" name="Rectangle 49"/>
          <p:cNvSpPr>
            <a:spLocks noGrp="1" noChangeArrowheads="1"/>
          </p:cNvSpPr>
          <p:nvPr>
            <p:ph type="title"/>
          </p:nvPr>
        </p:nvSpPr>
        <p:spPr>
          <a:xfrm>
            <a:off x="457200" y="423333"/>
            <a:ext cx="8229600" cy="406400"/>
          </a:xfrm>
        </p:spPr>
        <p:txBody>
          <a:bodyPr>
            <a:noAutofit/>
          </a:bodyPr>
          <a:lstStyle/>
          <a:p>
            <a:pPr eaLnBrk="1" hangingPunct="1"/>
            <a:r>
              <a:rPr lang="en-US" sz="2800" dirty="0" smtClean="0"/>
              <a:t>Expected HbA</a:t>
            </a:r>
            <a:r>
              <a:rPr lang="en-US" sz="2800" baseline="-25000" dirty="0" smtClean="0"/>
              <a:t>1c</a:t>
            </a:r>
            <a:r>
              <a:rPr lang="en-US" sz="2800" dirty="0" smtClean="0"/>
              <a:t> reduction according  to intervention</a:t>
            </a:r>
          </a:p>
        </p:txBody>
      </p:sp>
      <p:graphicFrame>
        <p:nvGraphicFramePr>
          <p:cNvPr id="233693" name="Group 221"/>
          <p:cNvGraphicFramePr>
            <a:graphicFrameLocks noGrp="1"/>
          </p:cNvGraphicFramePr>
          <p:nvPr>
            <p:ph idx="4294967295"/>
          </p:nvPr>
        </p:nvGraphicFramePr>
        <p:xfrm>
          <a:off x="646114" y="1661584"/>
          <a:ext cx="7921625" cy="4285797"/>
        </p:xfrm>
        <a:graphic>
          <a:graphicData uri="http://schemas.openxmlformats.org/drawingml/2006/table">
            <a:tbl>
              <a:tblPr/>
              <a:tblGrid>
                <a:gridCol w="3960812"/>
                <a:gridCol w="1781175"/>
                <a:gridCol w="309563"/>
                <a:gridCol w="1870075"/>
              </a:tblGrid>
              <a:tr h="457200">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Intervention</a:t>
                      </a:r>
                    </a:p>
                  </a:txBody>
                  <a:tcPr anchor="ctr" horzOverflow="overflow">
                    <a:lnL>
                      <a:noFill/>
                    </a:lnL>
                    <a:lnR w="28575" cap="flat" cmpd="sng" algn="ctr">
                      <a:solidFill>
                        <a:srgbClr val="FFCC00"/>
                      </a:solidFill>
                      <a:prstDash val="solid"/>
                      <a:round/>
                      <a:headEnd type="none" w="med" len="med"/>
                      <a:tailEnd type="none" w="med" len="lg"/>
                    </a:lnR>
                    <a:lnT>
                      <a:noFill/>
                    </a:lnT>
                    <a:lnB w="28575" cap="flat" cmpd="sng" algn="ctr">
                      <a:solidFill>
                        <a:srgbClr val="FFCC00"/>
                      </a:solidFill>
                      <a:prstDash val="solid"/>
                      <a:round/>
                      <a:headEnd type="none" w="med" len="med"/>
                      <a:tailEnd type="none" w="med" len="lg"/>
                    </a:lnB>
                    <a:lnTlToBr>
                      <a:noFill/>
                    </a:lnTlToBr>
                    <a:lnBlToTr>
                      <a:noFill/>
                    </a:lnBlToTr>
                    <a:noFill/>
                  </a:tcPr>
                </a:tc>
                <a:tc gridSpan="3">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100" b="0" i="0" u="none" strike="noStrike" cap="none" normalizeH="0" baseline="0" dirty="0" smtClean="0">
                          <a:ln>
                            <a:noFill/>
                          </a:ln>
                          <a:solidFill>
                            <a:srgbClr val="002060"/>
                          </a:solidFill>
                          <a:effectLst/>
                          <a:latin typeface="Arial" pitchFamily="34" charset="0"/>
                          <a:cs typeface="Arial" pitchFamily="34" charset="0"/>
                        </a:rPr>
                        <a:t>Expected ↓ in HbA</a:t>
                      </a:r>
                      <a:r>
                        <a:rPr kumimoji="0" lang="en-US" sz="2100" b="0" i="0" u="none" strike="noStrike" cap="none" normalizeH="0" baseline="-25000" dirty="0" smtClean="0">
                          <a:ln>
                            <a:noFill/>
                          </a:ln>
                          <a:solidFill>
                            <a:srgbClr val="002060"/>
                          </a:solidFill>
                          <a:effectLst/>
                          <a:latin typeface="Arial" pitchFamily="34" charset="0"/>
                          <a:cs typeface="Arial" pitchFamily="34" charset="0"/>
                        </a:rPr>
                        <a:t>1c </a:t>
                      </a:r>
                      <a:r>
                        <a:rPr kumimoji="0" lang="en-US" sz="2100" b="0" i="0" u="none" strike="noStrike" cap="none" normalizeH="0" baseline="0" dirty="0" smtClean="0">
                          <a:ln>
                            <a:noFill/>
                          </a:ln>
                          <a:solidFill>
                            <a:srgbClr val="002060"/>
                          </a:solidFill>
                          <a:effectLst/>
                          <a:latin typeface="Arial" pitchFamily="34" charset="0"/>
                          <a:cs typeface="Arial" pitchFamily="34" charset="0"/>
                        </a:rPr>
                        <a:t>(%)</a:t>
                      </a:r>
                    </a:p>
                  </a:txBody>
                  <a:tcPr anchor="ctr" horzOverflow="overflow">
                    <a:lnL w="28575" cap="flat" cmpd="sng" algn="ctr">
                      <a:solidFill>
                        <a:srgbClr val="FFCC00"/>
                      </a:solidFill>
                      <a:prstDash val="solid"/>
                      <a:round/>
                      <a:headEnd type="none" w="med" len="med"/>
                      <a:tailEnd type="none" w="med" len="lg"/>
                    </a:lnL>
                    <a:lnR>
                      <a:noFill/>
                    </a:lnR>
                    <a:lnT>
                      <a:noFill/>
                    </a:lnT>
                    <a:lnB w="28575" cap="flat" cmpd="sng" algn="ctr">
                      <a:solidFill>
                        <a:srgbClr val="FFCC00"/>
                      </a:solidFill>
                      <a:prstDash val="solid"/>
                      <a:round/>
                      <a:headEnd type="none" w="med" len="med"/>
                      <a:tailEnd type="none" w="med" len="lg"/>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r>
              <a:tr h="413880">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Lifestyle interventions</a:t>
                      </a:r>
                    </a:p>
                  </a:txBody>
                  <a:tcPr marL="90000" marR="90000" marT="108000" marB="46800" anchor="ctr" horzOverflow="overflow">
                    <a:lnL>
                      <a:noFill/>
                    </a:lnL>
                    <a:lnR w="28575" cap="flat" cmpd="sng" algn="ctr">
                      <a:solidFill>
                        <a:srgbClr val="FFCC00"/>
                      </a:solidFill>
                      <a:prstDash val="solid"/>
                      <a:round/>
                      <a:headEnd type="none" w="med" len="med"/>
                      <a:tailEnd type="none" w="med" len="lg"/>
                    </a:lnR>
                    <a:lnT w="28575" cap="flat" cmpd="sng" algn="ctr">
                      <a:solidFill>
                        <a:srgbClr val="FFCC00"/>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marL="90000" marR="90000" marT="108000" marB="46800" anchor="ctr" horzOverflow="overflow">
                    <a:lnL w="28575" cap="flat" cmpd="sng" algn="ctr">
                      <a:solidFill>
                        <a:srgbClr val="FFCC00"/>
                      </a:solidFill>
                      <a:prstDash val="solid"/>
                      <a:round/>
                      <a:headEnd type="none" w="med" len="med"/>
                      <a:tailEnd type="none" w="med" len="lg"/>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marL="90000" marR="90000" marT="108000" marB="46800" anchor="ctr" horzOverflow="overflow">
                    <a:lnL>
                      <a:noFill/>
                    </a:lnL>
                    <a:lnR>
                      <a:noFill/>
                    </a:lnR>
                    <a:lnT w="28575" cap="flat" cmpd="sng" algn="ctr">
                      <a:solidFill>
                        <a:srgbClr val="FFCC00"/>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Metformin</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Sulfonylureas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2%</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Insulin</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3.5%</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Glinides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 </a:t>
                      </a:r>
                      <a:endParaRPr kumimoji="0" lang="en-US" sz="2000" b="0" i="0" u="none" strike="noStrike" cap="none" normalizeH="0" baseline="50000" smtClean="0">
                        <a:ln>
                          <a:noFill/>
                        </a:ln>
                        <a:solidFill>
                          <a:schemeClr val="tx1"/>
                        </a:solidFill>
                        <a:effectLst/>
                        <a:latin typeface="Arial" pitchFamily="34" charset="0"/>
                        <a:cs typeface="Arial" pitchFamily="34" charset="0"/>
                      </a:endParaRP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1.5%</a:t>
                      </a:r>
                      <a:r>
                        <a:rPr kumimoji="0" lang="en-US" sz="2000" b="0" i="0" u="none" strike="noStrike" cap="none" normalizeH="0" baseline="50000" smtClean="0">
                          <a:ln>
                            <a:noFill/>
                          </a:ln>
                          <a:solidFill>
                            <a:schemeClr val="tx1"/>
                          </a:solidFill>
                          <a:effectLst/>
                          <a:latin typeface="Arial" pitchFamily="34" charset="0"/>
                          <a:cs typeface="Arial" pitchFamily="34" charset="0"/>
                        </a:rPr>
                        <a:t>1</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Thiazolidinediones</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1.4%</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sym typeface="Symbol" pitchFamily="18" charset="2"/>
                        </a:rPr>
                        <a:t></a:t>
                      </a:r>
                      <a:r>
                        <a:rPr kumimoji="0" lang="en-US" sz="2000" b="0" i="0" u="none" strike="noStrike" cap="none" normalizeH="0" baseline="0" dirty="0" smtClean="0">
                          <a:ln>
                            <a:noFill/>
                          </a:ln>
                          <a:solidFill>
                            <a:srgbClr val="002060"/>
                          </a:solidFill>
                          <a:effectLst/>
                          <a:latin typeface="Arial" pitchFamily="34" charset="0"/>
                          <a:cs typeface="Arial" pitchFamily="34" charset="0"/>
                        </a:rPr>
                        <a:t>-</a:t>
                      </a:r>
                      <a:r>
                        <a:rPr kumimoji="0" lang="en-US" sz="2000" b="0" i="0" u="none" strike="noStrike" cap="none" normalizeH="0" baseline="0" dirty="0" err="1" smtClean="0">
                          <a:ln>
                            <a:noFill/>
                          </a:ln>
                          <a:solidFill>
                            <a:srgbClr val="002060"/>
                          </a:solidFill>
                          <a:effectLst/>
                          <a:latin typeface="Arial" pitchFamily="34" charset="0"/>
                          <a:cs typeface="Arial" pitchFamily="34" charset="0"/>
                        </a:rPr>
                        <a:t>Glucosidase</a:t>
                      </a:r>
                      <a:r>
                        <a:rPr kumimoji="0" lang="en-US" sz="2000" b="0" i="0" u="none" strike="noStrike" cap="none" normalizeH="0" baseline="0" dirty="0" smtClean="0">
                          <a:ln>
                            <a:noFill/>
                          </a:ln>
                          <a:solidFill>
                            <a:srgbClr val="002060"/>
                          </a:solidFill>
                          <a:effectLst/>
                          <a:latin typeface="Arial" pitchFamily="34" charset="0"/>
                          <a:cs typeface="Arial" pitchFamily="34" charset="0"/>
                        </a:rPr>
                        <a:t>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GLP-1 agonist</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err="1" smtClean="0">
                          <a:ln>
                            <a:noFill/>
                          </a:ln>
                          <a:solidFill>
                            <a:srgbClr val="002060"/>
                          </a:solidFill>
                          <a:effectLst/>
                          <a:latin typeface="Arial" pitchFamily="34" charset="0"/>
                          <a:cs typeface="Arial" pitchFamily="34" charset="0"/>
                        </a:rPr>
                        <a:t>Pramlintide</a:t>
                      </a:r>
                      <a:endParaRPr kumimoji="0" lang="en-US" sz="2000" b="0" i="0" u="none" strike="noStrike" cap="none" normalizeH="0" baseline="0" dirty="0" smtClean="0">
                        <a:ln>
                          <a:noFill/>
                        </a:ln>
                        <a:solidFill>
                          <a:srgbClr val="002060"/>
                        </a:solidFill>
                        <a:effectLst/>
                        <a:latin typeface="Arial" pitchFamily="34" charset="0"/>
                        <a:cs typeface="Arial" pitchFamily="34" charset="0"/>
                      </a:endParaRP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w="9525" cap="flat" cmpd="sng" algn="ctr">
                      <a:solidFill>
                        <a:schemeClr val="bg1"/>
                      </a:solidFill>
                      <a:prstDash val="solid"/>
                      <a:round/>
                      <a:headEnd type="none" w="med" len="med"/>
                      <a:tailEnd type="none" w="med" len="lg"/>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1.0%</a:t>
                      </a:r>
                    </a:p>
                  </a:txBody>
                  <a:tcPr anchor="ctr" horzOverflow="overflow">
                    <a:lnL>
                      <a:noFill/>
                    </a:lnL>
                    <a:lnR>
                      <a:noFill/>
                    </a:lnR>
                    <a:lnT w="9525" cap="flat" cmpd="sng" algn="ctr">
                      <a:solidFill>
                        <a:schemeClr val="tx1"/>
                      </a:solidFill>
                      <a:prstDash val="solid"/>
                      <a:round/>
                      <a:headEnd type="none" w="med" len="med"/>
                      <a:tailEnd type="none" w="med" len="lg"/>
                    </a:lnT>
                    <a:lnB w="9525" cap="flat" cmpd="sng" algn="ctr">
                      <a:solidFill>
                        <a:schemeClr val="tx1"/>
                      </a:solidFill>
                      <a:prstDash val="solid"/>
                      <a:round/>
                      <a:headEnd type="none" w="med" len="med"/>
                      <a:tailEnd type="none" w="med" len="lg"/>
                    </a:lnB>
                    <a:lnTlToBr>
                      <a:noFill/>
                    </a:lnTlToBr>
                    <a:lnBlToTr>
                      <a:noFill/>
                    </a:lnBlToTr>
                    <a:noFill/>
                  </a:tcPr>
                </a:tc>
              </a:tr>
              <a:tr h="379413">
                <a:tc>
                  <a:txBody>
                    <a:bodyPr/>
                    <a:lstStyle/>
                    <a:p>
                      <a:pPr marL="180975"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cs typeface="Arial" pitchFamily="34" charset="0"/>
                        </a:rPr>
                        <a:t>DPP-IV inhibitors</a:t>
                      </a:r>
                    </a:p>
                  </a:txBody>
                  <a:tcPr anchor="ctr" horzOverflow="overflow">
                    <a:lnL>
                      <a:noFill/>
                    </a:lnL>
                    <a:lnR w="28575" cap="flat" cmpd="sng" algn="ctr">
                      <a:solidFill>
                        <a:srgbClr val="FFCC00"/>
                      </a:solidFill>
                      <a:prstDash val="solid"/>
                      <a:round/>
                      <a:headEnd type="none" w="med" len="med"/>
                      <a:tailEnd type="none" w="med" len="lg"/>
                    </a:lnR>
                    <a:lnT w="9525" cap="flat" cmpd="sng" algn="ctr">
                      <a:solidFill>
                        <a:schemeClr val="bg1"/>
                      </a:solidFill>
                      <a:prstDash val="solid"/>
                      <a:round/>
                      <a:headEnd type="none" w="med" len="med"/>
                      <a:tailEnd type="none" w="med" len="lg"/>
                    </a:lnT>
                    <a:lnB>
                      <a:noFill/>
                    </a:lnB>
                    <a:lnTlToBr>
                      <a:noFill/>
                    </a:lnTlToBr>
                    <a:lnBlToTr>
                      <a:noFill/>
                    </a:lnBlToTr>
                    <a:gradFill rotWithShape="1">
                      <a:gsLst>
                        <a:gs pos="0">
                          <a:srgbClr val="EAEAEA"/>
                        </a:gs>
                        <a:gs pos="100000">
                          <a:srgbClr val="B2B2B2"/>
                        </a:gs>
                      </a:gsLst>
                      <a:lin ang="0" scaled="1"/>
                    </a:gradFill>
                  </a:tcPr>
                </a:tc>
                <a:tc>
                  <a:txBody>
                    <a:bodyPr/>
                    <a:lstStyle/>
                    <a:p>
                      <a:pPr marL="0" marR="0" lvl="0" indent="0" algn="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0.5 </a:t>
                      </a:r>
                    </a:p>
                  </a:txBody>
                  <a:tcPr anchor="ctr" horzOverflow="overflow">
                    <a:lnL w="28575" cap="flat" cmpd="sng" algn="ctr">
                      <a:solidFill>
                        <a:srgbClr val="FFCC00"/>
                      </a:solidFill>
                      <a:prstDash val="solid"/>
                      <a:round/>
                      <a:headEnd type="none" w="med" len="med"/>
                      <a:tailEnd type="none" w="med" len="lg"/>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ctr"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to</a:t>
                      </a:r>
                    </a:p>
                  </a:txBody>
                  <a:tcPr marL="0" marR="0" marT="36000" marB="36000"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c>
                  <a:txBody>
                    <a:bodyPr/>
                    <a:lstStyle/>
                    <a:p>
                      <a:pPr marL="0" marR="0" lvl="0" indent="0" algn="l" defTabSz="914400" rtl="0" eaLnBrk="1" fontAlgn="base" latinLnBrk="0" hangingPunct="1">
                        <a:lnSpc>
                          <a:spcPct val="85000"/>
                        </a:lnSpc>
                        <a:spcBef>
                          <a:spcPct val="55000"/>
                        </a:spcBef>
                        <a:spcAft>
                          <a:spcPct val="0"/>
                        </a:spcAft>
                        <a:buClr>
                          <a:srgbClr val="FFCC00"/>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0.8%</a:t>
                      </a:r>
                    </a:p>
                  </a:txBody>
                  <a:tcPr anchor="ctr" horzOverflow="overflow">
                    <a:lnL>
                      <a:noFill/>
                    </a:lnL>
                    <a:lnR>
                      <a:noFill/>
                    </a:lnR>
                    <a:lnT w="9525" cap="flat" cmpd="sng" algn="ctr">
                      <a:solidFill>
                        <a:schemeClr val="tx1"/>
                      </a:solidFill>
                      <a:prstDash val="solid"/>
                      <a:round/>
                      <a:headEnd type="none" w="med" len="med"/>
                      <a:tailEnd type="none" w="med" len="lg"/>
                    </a:lnT>
                    <a:lnB>
                      <a:noFill/>
                    </a:lnB>
                    <a:lnTlToBr>
                      <a:noFill/>
                    </a:lnTlToBr>
                    <a:lnBlToTr>
                      <a:noFill/>
                    </a:lnBlToTr>
                    <a:noFill/>
                  </a:tcPr>
                </a:tc>
              </a:tr>
            </a:tbl>
          </a:graphicData>
        </a:graphic>
      </p:graphicFrame>
      <p:sp>
        <p:nvSpPr>
          <p:cNvPr id="19523" name="Text Box 48"/>
          <p:cNvSpPr txBox="1">
            <a:spLocks noChangeArrowheads="1"/>
          </p:cNvSpPr>
          <p:nvPr/>
        </p:nvSpPr>
        <p:spPr bwMode="auto">
          <a:xfrm>
            <a:off x="447676" y="6462185"/>
            <a:ext cx="3895725" cy="251224"/>
          </a:xfrm>
          <a:prstGeom prst="rect">
            <a:avLst/>
          </a:prstGeom>
          <a:noFill/>
          <a:ln w="28575" algn="ctr">
            <a:noFill/>
            <a:miter lim="800000"/>
            <a:headEnd/>
            <a:tailEnd/>
          </a:ln>
        </p:spPr>
        <p:txBody>
          <a:bodyPr lIns="46800" tIns="46800" rIns="46800" bIns="46800" anchor="b">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defRPr/>
            </a:pPr>
            <a:r>
              <a:rPr lang="da-DK" sz="1000" i="1" dirty="0">
                <a:latin typeface="Arial" charset="0"/>
                <a:ea typeface="Arial Unicode MS" pitchFamily="34" charset="-128"/>
                <a:cs typeface="Arial Unicode MS" pitchFamily="34" charset="-128"/>
              </a:rPr>
              <a:t> </a:t>
            </a:r>
            <a:r>
              <a:rPr lang="da-DK" sz="1050" i="1" dirty="0">
                <a:latin typeface="Arial" charset="0"/>
                <a:ea typeface="Arial Unicode MS" pitchFamily="34" charset="-128"/>
                <a:cs typeface="Arial Unicode MS" pitchFamily="34" charset="-128"/>
              </a:rPr>
              <a:t>Nathan DM, et al. </a:t>
            </a:r>
            <a:r>
              <a:rPr lang="fr-FR" sz="1050" i="1" dirty="0" err="1">
                <a:latin typeface="Arial" charset="0"/>
                <a:ea typeface="Arial Unicode MS" pitchFamily="34" charset="-128"/>
                <a:cs typeface="Arial Unicode MS" pitchFamily="34" charset="-128"/>
              </a:rPr>
              <a:t>Diabetes</a:t>
            </a:r>
            <a:r>
              <a:rPr lang="fr-FR" sz="1050" i="1" dirty="0">
                <a:latin typeface="Arial" charset="0"/>
                <a:ea typeface="Arial Unicode MS" pitchFamily="34" charset="-128"/>
                <a:cs typeface="Arial Unicode MS" pitchFamily="34" charset="-128"/>
              </a:rPr>
              <a:t> Care 2009;32:193-203</a:t>
            </a:r>
            <a:r>
              <a:rPr lang="fr-FR" sz="1000" i="1" dirty="0">
                <a:latin typeface="Arial" charset="0"/>
                <a:ea typeface="Arial Unicode MS" pitchFamily="34" charset="-128"/>
                <a:cs typeface="Arial Unicode MS" pitchFamily="34" charset="-128"/>
              </a:rPr>
              <a:t>. </a:t>
            </a:r>
          </a:p>
        </p:txBody>
      </p:sp>
      <p:sp>
        <p:nvSpPr>
          <p:cNvPr id="19524" name="Rectangle 222"/>
          <p:cNvSpPr>
            <a:spLocks noChangeArrowheads="1"/>
          </p:cNvSpPr>
          <p:nvPr/>
        </p:nvSpPr>
        <p:spPr bwMode="auto">
          <a:xfrm>
            <a:off x="685800" y="2895600"/>
            <a:ext cx="7904162" cy="393700"/>
          </a:xfrm>
          <a:prstGeom prst="rect">
            <a:avLst/>
          </a:prstGeom>
          <a:noFill/>
          <a:ln w="28575" cap="rnd" algn="ctr">
            <a:solidFill>
              <a:srgbClr val="FF3300"/>
            </a:solidFill>
            <a:miter lim="800000"/>
            <a:headEnd/>
            <a:tailEnd type="none" w="med" len="lg"/>
          </a:ln>
        </p:spPr>
        <p:txBody>
          <a:bodyPr wrap="none" anchor="ctr"/>
          <a:lstStyle/>
          <a:p>
            <a:endParaRPr lang="en-US"/>
          </a:p>
        </p:txBody>
      </p:sp>
      <p:sp>
        <p:nvSpPr>
          <p:cNvPr id="7" name="Minus 6"/>
          <p:cNvSpPr/>
          <p:nvPr/>
        </p:nvSpPr>
        <p:spPr>
          <a:xfrm>
            <a:off x="-1066800" y="609600"/>
            <a:ext cx="7848600" cy="914400"/>
          </a:xfrm>
          <a:prstGeom prst="mathMin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86823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24"/>
                                        </p:tgtEl>
                                        <p:attrNameLst>
                                          <p:attrName>style.visibility</p:attrName>
                                        </p:attrNameLst>
                                      </p:cBhvr>
                                      <p:to>
                                        <p:strVal val="visible"/>
                                      </p:to>
                                    </p:set>
                                    <p:anim calcmode="lin" valueType="num">
                                      <p:cBhvr additive="base">
                                        <p:cTn id="7" dur="500" fill="hold"/>
                                        <p:tgtEl>
                                          <p:spTgt spid="19524"/>
                                        </p:tgtEl>
                                        <p:attrNameLst>
                                          <p:attrName>ppt_x</p:attrName>
                                        </p:attrNameLst>
                                      </p:cBhvr>
                                      <p:tavLst>
                                        <p:tav tm="0">
                                          <p:val>
                                            <p:strVal val="#ppt_x"/>
                                          </p:val>
                                        </p:tav>
                                        <p:tav tm="100000">
                                          <p:val>
                                            <p:strVal val="#ppt_x"/>
                                          </p:val>
                                        </p:tav>
                                      </p:tavLst>
                                    </p:anim>
                                    <p:anim calcmode="lin" valueType="num">
                                      <p:cBhvr additive="base">
                                        <p:cTn id="8" dur="500" fill="hold"/>
                                        <p:tgtEl>
                                          <p:spTgt spid="195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3</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60 ساله با شکایت تشنگی، پرادراری، ناکتوری (3 بار در طول شب)از 4 هفته پیش مراجعه کرده/ 2 کیلوگرم </a:t>
            </a:r>
            <a:r>
              <a:rPr lang="fa-IR" sz="2800" dirty="0" smtClean="0">
                <a:latin typeface="Calibri"/>
              </a:rPr>
              <a:t>↓ وزن</a:t>
            </a:r>
            <a:endParaRPr lang="fa-IR" sz="2800" dirty="0" smtClean="0"/>
          </a:p>
          <a:p>
            <a:pPr algn="r" rtl="1">
              <a:lnSpc>
                <a:spcPct val="150000"/>
              </a:lnSpc>
            </a:pPr>
            <a:r>
              <a:rPr lang="en-US" sz="2800" dirty="0" smtClean="0"/>
              <a:t>FBS: 300 mg/dl   BS: 450 mg/dl </a:t>
            </a:r>
            <a:r>
              <a:rPr lang="en-US" sz="2800" dirty="0" err="1" smtClean="0"/>
              <a:t>Hb</a:t>
            </a:r>
            <a:r>
              <a:rPr lang="en-US" sz="2800" dirty="0" smtClean="0"/>
              <a:t> A1c:9%</a:t>
            </a:r>
          </a:p>
          <a:p>
            <a:pPr algn="r" rtl="1">
              <a:lnSpc>
                <a:spcPct val="150000"/>
              </a:lnSpc>
            </a:pPr>
            <a:r>
              <a:rPr lang="en-US" sz="2800" dirty="0" err="1" smtClean="0"/>
              <a:t>Creatinin</a:t>
            </a:r>
            <a:r>
              <a:rPr lang="en-US" sz="2800" dirty="0" smtClean="0"/>
              <a:t>: 1.2 mg/dl</a:t>
            </a:r>
          </a:p>
          <a:p>
            <a:pPr algn="r" rtl="1">
              <a:lnSpc>
                <a:spcPct val="150000"/>
              </a:lnSpc>
            </a:pPr>
            <a:r>
              <a:rPr lang="en-US" sz="2800" dirty="0" smtClean="0"/>
              <a:t> BP: 110/80, BMI: 25 Kg/m2</a:t>
            </a:r>
          </a:p>
          <a:p>
            <a:pPr algn="r" rtl="1">
              <a:lnSpc>
                <a:spcPct val="150000"/>
              </a:lnSpc>
            </a:pPr>
            <a:r>
              <a:rPr lang="fa-IR" sz="2800" dirty="0" smtClean="0"/>
              <a:t>اقدام بعدی؟</a:t>
            </a:r>
            <a:endParaRPr lang="en-US" sz="2800" dirty="0"/>
          </a:p>
        </p:txBody>
      </p:sp>
    </p:spTree>
    <p:extLst>
      <p:ext uri="{BB962C8B-B14F-4D97-AF65-F5344CB8AC3E}">
        <p14:creationId xmlns:p14="http://schemas.microsoft.com/office/powerpoint/2010/main" xmlns="" val="18306862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en-US" sz="3200" u="sng" dirty="0" smtClean="0"/>
              <a:t>OHA or Insulin?</a:t>
            </a:r>
          </a:p>
          <a:p>
            <a:pPr lvl="1" algn="r" rtl="1">
              <a:lnSpc>
                <a:spcPct val="150000"/>
              </a:lnSpc>
            </a:pPr>
            <a:r>
              <a:rPr lang="en-US" dirty="0" smtClean="0"/>
              <a:t>Catabolic Sign</a:t>
            </a:r>
          </a:p>
          <a:p>
            <a:pPr lvl="1" algn="r" rtl="1">
              <a:lnSpc>
                <a:spcPct val="150000"/>
              </a:lnSpc>
            </a:pPr>
            <a:r>
              <a:rPr lang="en-US" dirty="0" smtClean="0"/>
              <a:t>Severity of Symptoms</a:t>
            </a:r>
          </a:p>
          <a:p>
            <a:pPr algn="r" rtl="1">
              <a:lnSpc>
                <a:spcPct val="150000"/>
              </a:lnSpc>
            </a:pPr>
            <a:r>
              <a:rPr lang="en-US" sz="2400" b="1" dirty="0"/>
              <a:t>Glucose Toxicity</a:t>
            </a:r>
          </a:p>
          <a:p>
            <a:pPr algn="r" rtl="1">
              <a:lnSpc>
                <a:spcPct val="150000"/>
              </a:lnSpc>
            </a:pPr>
            <a:r>
              <a:rPr lang="en-US" sz="2800" dirty="0" smtClean="0"/>
              <a:t>Monotherapy or combination (Dual ) Therapy</a:t>
            </a:r>
          </a:p>
          <a:p>
            <a:pPr algn="r" rtl="1">
              <a:lnSpc>
                <a:spcPct val="150000"/>
              </a:lnSpc>
            </a:pPr>
            <a:r>
              <a:rPr lang="en-US" sz="2800" dirty="0" smtClean="0"/>
              <a:t>Which of them?</a:t>
            </a:r>
            <a:endParaRPr lang="en-US" sz="2800" dirty="0"/>
          </a:p>
        </p:txBody>
      </p:sp>
    </p:spTree>
    <p:extLst>
      <p:ext uri="{BB962C8B-B14F-4D97-AF65-F5344CB8AC3E}">
        <p14:creationId xmlns:p14="http://schemas.microsoft.com/office/powerpoint/2010/main" xmlns="" val="42443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xmlns="" val="26783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11410566"/>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nSpc>
                <a:spcPct val="150000"/>
              </a:lnSpc>
            </a:pPr>
            <a:r>
              <a:rPr lang="en-US" dirty="0" smtClean="0"/>
              <a:t>Tab </a:t>
            </a:r>
            <a:r>
              <a:rPr lang="en-US" dirty="0" err="1" smtClean="0"/>
              <a:t>Metformin</a:t>
            </a:r>
            <a:r>
              <a:rPr lang="en-US" dirty="0" smtClean="0"/>
              <a:t> 500 mg BD</a:t>
            </a:r>
          </a:p>
          <a:p>
            <a:pPr>
              <a:lnSpc>
                <a:spcPct val="150000"/>
              </a:lnSpc>
            </a:pPr>
            <a:r>
              <a:rPr lang="en-US" dirty="0" smtClean="0"/>
              <a:t>Tab </a:t>
            </a:r>
            <a:r>
              <a:rPr lang="en-US" dirty="0" err="1" smtClean="0"/>
              <a:t>Gliclazide</a:t>
            </a:r>
            <a:r>
              <a:rPr lang="en-US" dirty="0" smtClean="0"/>
              <a:t> 40 mg/d</a:t>
            </a:r>
          </a:p>
          <a:p>
            <a:pPr>
              <a:lnSpc>
                <a:spcPct val="150000"/>
              </a:lnSpc>
            </a:pPr>
            <a:endParaRPr lang="en-US" dirty="0" smtClean="0"/>
          </a:p>
          <a:p>
            <a:pPr>
              <a:lnSpc>
                <a:spcPct val="150000"/>
              </a:lnSpc>
            </a:pPr>
            <a:r>
              <a:rPr lang="en-US" dirty="0" smtClean="0"/>
              <a:t>Close Monitoring  &amp; patient warning</a:t>
            </a:r>
          </a:p>
          <a:p>
            <a:pPr>
              <a:lnSpc>
                <a:spcPct val="150000"/>
              </a:lnSpc>
            </a:pPr>
            <a:r>
              <a:rPr lang="en-US" dirty="0" smtClean="0"/>
              <a:t>Next visit: Lab test after 1-2 Weeks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 4</a:t>
            </a:r>
            <a:endParaRPr lang="en-US" dirty="0"/>
          </a:p>
        </p:txBody>
      </p:sp>
      <p:sp>
        <p:nvSpPr>
          <p:cNvPr id="3" name="Content Placeholder 2"/>
          <p:cNvSpPr>
            <a:spLocks noGrp="1"/>
          </p:cNvSpPr>
          <p:nvPr>
            <p:ph idx="1"/>
          </p:nvPr>
        </p:nvSpPr>
        <p:spPr/>
        <p:txBody>
          <a:bodyPr>
            <a:normAutofit/>
          </a:bodyPr>
          <a:lstStyle/>
          <a:p>
            <a:pPr algn="r" rtl="1"/>
            <a:r>
              <a:rPr lang="fa-IR" sz="2800" dirty="0"/>
              <a:t>خانم 50 ساله، </a:t>
            </a:r>
            <a:r>
              <a:rPr lang="fa-IR" sz="2800" dirty="0" smtClean="0"/>
              <a:t>سابقه 2 ساله دیابت </a:t>
            </a:r>
          </a:p>
          <a:p>
            <a:pPr algn="r" rtl="1"/>
            <a:r>
              <a:rPr lang="en-US" sz="2800" dirty="0" smtClean="0"/>
              <a:t>DH: Metformin 2000 gr/d</a:t>
            </a:r>
          </a:p>
          <a:p>
            <a:pPr algn="r" rtl="1"/>
            <a:r>
              <a:rPr lang="en-US" sz="2800" dirty="0"/>
              <a:t>PE: BP: 130/80,         BMI: </a:t>
            </a:r>
            <a:r>
              <a:rPr lang="en-US" sz="2800" dirty="0" smtClean="0"/>
              <a:t>3</a:t>
            </a:r>
            <a:r>
              <a:rPr lang="en-US" sz="2800" dirty="0"/>
              <a:t>2</a:t>
            </a:r>
            <a:r>
              <a:rPr lang="en-US" sz="2800" dirty="0" smtClean="0"/>
              <a:t> </a:t>
            </a:r>
            <a:r>
              <a:rPr lang="en-US" sz="2800" dirty="0"/>
              <a:t>Kg/m2</a:t>
            </a:r>
          </a:p>
          <a:p>
            <a:pPr algn="r" rtl="1"/>
            <a:endParaRPr lang="en-US" sz="2800" dirty="0"/>
          </a:p>
          <a:p>
            <a:pPr algn="r" rtl="1"/>
            <a:r>
              <a:rPr lang="en-US" sz="2800" dirty="0" smtClean="0"/>
              <a:t>FBS</a:t>
            </a:r>
            <a:r>
              <a:rPr lang="en-US" sz="2800" dirty="0"/>
              <a:t>: </a:t>
            </a:r>
            <a:r>
              <a:rPr lang="en-US" sz="2800" dirty="0" smtClean="0"/>
              <a:t>155 </a:t>
            </a:r>
            <a:r>
              <a:rPr lang="en-US" sz="2800" dirty="0"/>
              <a:t>mg/dl  </a:t>
            </a:r>
          </a:p>
          <a:p>
            <a:pPr algn="r" rtl="1"/>
            <a:r>
              <a:rPr lang="en-US" sz="2800" dirty="0" smtClean="0"/>
              <a:t>BS</a:t>
            </a:r>
            <a:r>
              <a:rPr lang="en-US" sz="2800" dirty="0"/>
              <a:t>: </a:t>
            </a:r>
            <a:r>
              <a:rPr lang="en-US" sz="2800" dirty="0" smtClean="0"/>
              <a:t>210 </a:t>
            </a:r>
            <a:r>
              <a:rPr lang="en-US" sz="2800" dirty="0"/>
              <a:t>mg/dl  </a:t>
            </a:r>
          </a:p>
          <a:p>
            <a:pPr algn="r" rtl="1"/>
            <a:r>
              <a:rPr lang="en-US" sz="2800" dirty="0" err="1"/>
              <a:t>Hb</a:t>
            </a:r>
            <a:r>
              <a:rPr lang="en-US" sz="2800" dirty="0"/>
              <a:t> A1c: </a:t>
            </a:r>
            <a:r>
              <a:rPr lang="en-US" sz="2800" dirty="0" smtClean="0"/>
              <a:t>7.9%</a:t>
            </a:r>
          </a:p>
          <a:p>
            <a:pPr algn="r" rtl="1"/>
            <a:endParaRPr lang="en-US" sz="2800" dirty="0"/>
          </a:p>
          <a:p>
            <a:pPr marL="114300" indent="0" algn="r" rtl="1">
              <a:buNone/>
            </a:pPr>
            <a:r>
              <a:rPr lang="fa-IR" sz="2800" dirty="0" smtClean="0"/>
              <a:t>اقدام بعدی شما چیست؟</a:t>
            </a:r>
            <a:endParaRPr lang="en-US" sz="2800" dirty="0"/>
          </a:p>
        </p:txBody>
      </p:sp>
    </p:spTree>
    <p:extLst>
      <p:ext uri="{BB962C8B-B14F-4D97-AF65-F5344CB8AC3E}">
        <p14:creationId xmlns:p14="http://schemas.microsoft.com/office/powerpoint/2010/main" xmlns="" val="9505298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xmlns="" val="1511436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0128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7620000" cy="1143000"/>
          </a:xfrm>
        </p:spPr>
        <p:txBody>
          <a:bodyPr/>
          <a:lstStyle/>
          <a:p>
            <a:r>
              <a:rPr lang="en-US" altLang="el-GR" sz="3200" dirty="0" err="1" smtClean="0"/>
              <a:t>Glycemic</a:t>
            </a:r>
            <a:r>
              <a:rPr lang="en-US" altLang="el-GR" sz="3200" dirty="0" smtClean="0"/>
              <a:t> Control and Diabetes Complications</a:t>
            </a:r>
            <a:endParaRPr lang="el-GR" altLang="el-GR" sz="3200" dirty="0" smtClean="0"/>
          </a:p>
        </p:txBody>
      </p:sp>
      <p:sp>
        <p:nvSpPr>
          <p:cNvPr id="48131" name="Content Placeholder 2"/>
          <p:cNvSpPr>
            <a:spLocks noGrp="1"/>
          </p:cNvSpPr>
          <p:nvPr>
            <p:ph idx="1"/>
          </p:nvPr>
        </p:nvSpPr>
        <p:spPr>
          <a:xfrm>
            <a:off x="457200" y="914400"/>
            <a:ext cx="7620000" cy="5334000"/>
          </a:xfrm>
        </p:spPr>
        <p:txBody>
          <a:bodyPr>
            <a:normAutofit/>
          </a:bodyPr>
          <a:lstStyle/>
          <a:p>
            <a:r>
              <a:rPr lang="en-US" altLang="el-GR" sz="2400" dirty="0" smtClean="0"/>
              <a:t>Diabetic </a:t>
            </a:r>
            <a:r>
              <a:rPr lang="en-US" altLang="el-GR" sz="2400" dirty="0" smtClean="0"/>
              <a:t>patients are at high risk for cardiovascular </a:t>
            </a:r>
            <a:r>
              <a:rPr lang="en-US" altLang="el-GR" sz="2400" dirty="0" smtClean="0"/>
              <a:t>events</a:t>
            </a:r>
          </a:p>
          <a:p>
            <a:r>
              <a:rPr lang="en-US" altLang="el-GR" sz="2400" dirty="0" smtClean="0"/>
              <a:t>The most important cause of mortality</a:t>
            </a:r>
          </a:p>
          <a:p>
            <a:pPr lvl="1"/>
            <a:r>
              <a:rPr lang="en-US" altLang="el-GR" sz="2000" dirty="0" smtClean="0"/>
              <a:t>and </a:t>
            </a:r>
            <a:r>
              <a:rPr lang="en-US" altLang="el-GR" sz="2000" dirty="0" smtClean="0"/>
              <a:t>evaluation/treatment of all cardiovascular risk factors is essential</a:t>
            </a:r>
          </a:p>
          <a:p>
            <a:r>
              <a:rPr lang="en-US" altLang="el-GR" sz="2400" dirty="0" smtClean="0"/>
              <a:t>Simply focusing on </a:t>
            </a:r>
            <a:r>
              <a:rPr lang="en-US" altLang="el-GR" sz="2400" dirty="0" err="1" smtClean="0"/>
              <a:t>glycemic</a:t>
            </a:r>
            <a:r>
              <a:rPr lang="en-US" altLang="el-GR" sz="2400" dirty="0" smtClean="0"/>
              <a:t> control </a:t>
            </a:r>
          </a:p>
          <a:p>
            <a:pPr lvl="1"/>
            <a:r>
              <a:rPr lang="en-US" altLang="el-GR" sz="2000" dirty="0" smtClean="0"/>
              <a:t>will not have a major impact to reduce cardiovascular risk</a:t>
            </a:r>
          </a:p>
          <a:p>
            <a:r>
              <a:rPr lang="en-US" altLang="el-GR" sz="2400" dirty="0" smtClean="0"/>
              <a:t>We favor a therapeutic approach based not only on the drug’s glucose-lowering efficacy/durability but also on its effect on:</a:t>
            </a:r>
          </a:p>
          <a:p>
            <a:pPr lvl="1"/>
            <a:r>
              <a:rPr lang="en-US" altLang="el-GR" sz="2000" dirty="0" smtClean="0"/>
              <a:t>weight, blood pressure, lipids</a:t>
            </a:r>
          </a:p>
          <a:p>
            <a:pPr lvl="1"/>
            <a:r>
              <a:rPr lang="en-US" altLang="el-GR" sz="2000" dirty="0" smtClean="0"/>
              <a:t>Cardiovascular protection</a:t>
            </a:r>
          </a:p>
          <a:p>
            <a:pPr lvl="1"/>
            <a:r>
              <a:rPr lang="en-US" altLang="el-GR" sz="2000" dirty="0" smtClean="0"/>
              <a:t>Side effect profile, especially hypoglycemia</a:t>
            </a:r>
          </a:p>
        </p:txBody>
      </p:sp>
      <p:sp>
        <p:nvSpPr>
          <p:cNvPr id="48132" name="Rectangle 3"/>
          <p:cNvSpPr>
            <a:spLocks noChangeArrowheads="1"/>
          </p:cNvSpPr>
          <p:nvPr/>
        </p:nvSpPr>
        <p:spPr bwMode="auto">
          <a:xfrm>
            <a:off x="134938" y="5883275"/>
            <a:ext cx="5399087" cy="1016000"/>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Glycemic Control and Chronic Diabetes Complications; p26</a:t>
            </a:r>
          </a:p>
          <a:p>
            <a:pPr eaLnBrk="1" hangingPunct="1"/>
            <a:r>
              <a:rPr lang="en-US" altLang="el-GR" sz="1000"/>
              <a:t>Pathophysiologic Approach to Therapy in Patients With Newly Diagnosed Type 2 Diabetes; p48</a:t>
            </a:r>
            <a:endParaRPr lang="el-GR" altLang="el-GR" sz="100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nSpc>
                <a:spcPct val="150000"/>
              </a:lnSpc>
            </a:pPr>
            <a:r>
              <a:rPr lang="en-US" dirty="0" smtClean="0"/>
              <a:t>Tab </a:t>
            </a:r>
            <a:r>
              <a:rPr lang="en-US" dirty="0" err="1" smtClean="0"/>
              <a:t>Metformin</a:t>
            </a:r>
            <a:r>
              <a:rPr lang="en-US" dirty="0" smtClean="0"/>
              <a:t> 500 mg BD</a:t>
            </a:r>
          </a:p>
          <a:p>
            <a:pPr>
              <a:lnSpc>
                <a:spcPct val="150000"/>
              </a:lnSpc>
            </a:pPr>
            <a:r>
              <a:rPr lang="en-US" dirty="0" smtClean="0"/>
              <a:t>Tab </a:t>
            </a:r>
            <a:r>
              <a:rPr lang="en-US" dirty="0" err="1" smtClean="0"/>
              <a:t>sitagliptin</a:t>
            </a:r>
            <a:r>
              <a:rPr lang="en-US" dirty="0" smtClean="0"/>
              <a:t> 50-100 mg/d</a:t>
            </a:r>
          </a:p>
          <a:p>
            <a:pPr lvl="1">
              <a:lnSpc>
                <a:spcPct val="150000"/>
              </a:lnSpc>
            </a:pPr>
            <a:r>
              <a:rPr lang="en-US" dirty="0" smtClean="0"/>
              <a:t>SU or </a:t>
            </a:r>
            <a:r>
              <a:rPr lang="en-US" dirty="0" err="1" smtClean="0"/>
              <a:t>Meglitinides</a:t>
            </a:r>
            <a:endParaRPr lang="en-US" dirty="0" smtClean="0"/>
          </a:p>
          <a:p>
            <a:pPr lvl="1">
              <a:lnSpc>
                <a:spcPct val="150000"/>
              </a:lnSpc>
            </a:pPr>
            <a:r>
              <a:rPr lang="en-US" dirty="0" err="1" smtClean="0"/>
              <a:t>Glutazones</a:t>
            </a:r>
            <a:endParaRPr lang="en-US" dirty="0" smtClean="0"/>
          </a:p>
          <a:p>
            <a:pPr lvl="1">
              <a:lnSpc>
                <a:spcPct val="150000"/>
              </a:lnSpc>
            </a:pPr>
            <a:r>
              <a:rPr lang="en-US" dirty="0" err="1" smtClean="0"/>
              <a:t>Glp</a:t>
            </a:r>
            <a:r>
              <a:rPr lang="en-US" dirty="0" smtClean="0"/>
              <a:t> 1 Agonists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5</a:t>
            </a:r>
            <a:endParaRPr lang="en-US" dirty="0"/>
          </a:p>
        </p:txBody>
      </p:sp>
      <p:sp>
        <p:nvSpPr>
          <p:cNvPr id="3" name="Content Placeholder 2"/>
          <p:cNvSpPr>
            <a:spLocks noGrp="1"/>
          </p:cNvSpPr>
          <p:nvPr>
            <p:ph idx="1"/>
          </p:nvPr>
        </p:nvSpPr>
        <p:spPr/>
        <p:txBody>
          <a:bodyPr>
            <a:normAutofit fontScale="92500"/>
          </a:bodyPr>
          <a:lstStyle/>
          <a:p>
            <a:pPr algn="r" rtl="1">
              <a:lnSpc>
                <a:spcPct val="150000"/>
              </a:lnSpc>
            </a:pPr>
            <a:r>
              <a:rPr lang="fa-IR" sz="2800" dirty="0" smtClean="0"/>
              <a:t>خانم 75 ساله با سابقه دیاب</a:t>
            </a:r>
            <a:r>
              <a:rPr lang="fa-IR" sz="2800" dirty="0"/>
              <a:t>ت</a:t>
            </a:r>
            <a:r>
              <a:rPr lang="fa-IR" sz="2800" dirty="0" smtClean="0"/>
              <a:t> از 6 سال پیش ، ظرف یکماه اخیر </a:t>
            </a:r>
            <a:r>
              <a:rPr lang="en-US" sz="2800" dirty="0" smtClean="0"/>
              <a:t>6</a:t>
            </a:r>
            <a:r>
              <a:rPr lang="fa-IR" sz="2800" dirty="0" smtClean="0"/>
              <a:t> بار افت قندخون داشته که یکبار منجر به بیهوشی وی گردیده تنها زندگی می کند</a:t>
            </a:r>
          </a:p>
          <a:p>
            <a:pPr algn="r" rtl="1">
              <a:lnSpc>
                <a:spcPct val="150000"/>
              </a:lnSpc>
            </a:pPr>
            <a:r>
              <a:rPr lang="en-US" sz="2800" dirty="0" smtClean="0"/>
              <a:t>DH: Metformin 500 mg  BD/ </a:t>
            </a:r>
            <a:r>
              <a:rPr lang="en-US" sz="2800" dirty="0" err="1" smtClean="0"/>
              <a:t>Glibenclamide</a:t>
            </a:r>
            <a:r>
              <a:rPr lang="en-US" sz="2800" dirty="0" smtClean="0"/>
              <a:t> 5 mg BD</a:t>
            </a:r>
            <a:endParaRPr lang="fa-IR" sz="2800" dirty="0" smtClean="0"/>
          </a:p>
          <a:p>
            <a:pPr algn="r" rtl="1">
              <a:lnSpc>
                <a:spcPct val="150000"/>
              </a:lnSpc>
            </a:pPr>
            <a:r>
              <a:rPr lang="en-US" sz="2800" dirty="0" smtClean="0"/>
              <a:t> BP: 130/80, W: 48 Kg/</a:t>
            </a:r>
          </a:p>
          <a:p>
            <a:pPr algn="r" rtl="1">
              <a:lnSpc>
                <a:spcPct val="150000"/>
              </a:lnSpc>
            </a:pPr>
            <a:r>
              <a:rPr lang="en-US" sz="2800" dirty="0" smtClean="0"/>
              <a:t>FBS: 70 mg/dl, </a:t>
            </a:r>
            <a:r>
              <a:rPr lang="en-US" sz="2800" dirty="0" err="1" smtClean="0"/>
              <a:t>Hb</a:t>
            </a:r>
            <a:r>
              <a:rPr lang="en-US" sz="2800" dirty="0" smtClean="0"/>
              <a:t> A1c: 5.5%   </a:t>
            </a:r>
            <a:r>
              <a:rPr lang="en-US" sz="2800" dirty="0" err="1" smtClean="0"/>
              <a:t>Creatnin</a:t>
            </a:r>
            <a:r>
              <a:rPr lang="en-US" sz="2800" dirty="0" smtClean="0"/>
              <a:t>: 1 mg/dl</a:t>
            </a:r>
          </a:p>
          <a:p>
            <a:pPr algn="r" rtl="1">
              <a:lnSpc>
                <a:spcPct val="150000"/>
              </a:lnSpc>
            </a:pPr>
            <a:r>
              <a:rPr lang="fa-IR" sz="2800" dirty="0" smtClean="0"/>
              <a:t>توصیه شما چیست؟</a:t>
            </a:r>
            <a:endParaRPr lang="en-US" sz="2800" dirty="0"/>
          </a:p>
        </p:txBody>
      </p:sp>
    </p:spTree>
    <p:extLst>
      <p:ext uri="{BB962C8B-B14F-4D97-AF65-F5344CB8AC3E}">
        <p14:creationId xmlns:p14="http://schemas.microsoft.com/office/powerpoint/2010/main" xmlns="" val="13287558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3200" dirty="0" smtClean="0"/>
              <a:t>Targeted </a:t>
            </a:r>
            <a:r>
              <a:rPr lang="en-US" sz="3200" dirty="0" err="1" smtClean="0"/>
              <a:t>Hb</a:t>
            </a:r>
            <a:r>
              <a:rPr lang="en-US" sz="3200" dirty="0" smtClean="0"/>
              <a:t> A1c?</a:t>
            </a:r>
          </a:p>
          <a:p>
            <a:pPr>
              <a:lnSpc>
                <a:spcPct val="150000"/>
              </a:lnSpc>
            </a:pPr>
            <a:r>
              <a:rPr lang="en-US" sz="3200" dirty="0" err="1" smtClean="0"/>
              <a:t>eGFR</a:t>
            </a:r>
            <a:r>
              <a:rPr lang="en-US" sz="3200" dirty="0" smtClean="0"/>
              <a:t>: 37 ml/min</a:t>
            </a:r>
            <a:endParaRPr lang="en-US" sz="3200" dirty="0"/>
          </a:p>
        </p:txBody>
      </p:sp>
    </p:spTree>
    <p:extLst>
      <p:ext uri="{BB962C8B-B14F-4D97-AF65-F5344CB8AC3E}">
        <p14:creationId xmlns:p14="http://schemas.microsoft.com/office/powerpoint/2010/main" xmlns="" val="15584493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83</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5969"/>
            <a:ext cx="788103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DPP4I = dipeptidyl peptidase 4 inhibitors; </a:t>
            </a:r>
            <a:r>
              <a:rPr lang="en-US" sz="1000" dirty="0" smtClean="0">
                <a:solidFill>
                  <a:prstClr val="black"/>
                </a:solidFill>
              </a:rPr>
              <a:t>GLP1RA </a:t>
            </a:r>
            <a:r>
              <a:rPr lang="en-US" sz="1000" dirty="0">
                <a:solidFill>
                  <a:prstClr val="black"/>
                </a:solidFill>
              </a:rPr>
              <a:t>= glucagon-like peptide 1 receptor agonists; Met = metformin; Mod = moderate; </a:t>
            </a:r>
            <a:r>
              <a:rPr lang="en-US" sz="1000" dirty="0" smtClean="0">
                <a:solidFill>
                  <a:prstClr val="black"/>
                </a:solidFill>
              </a:rPr>
              <a:t>NAFLD, nonalcoholic fatty liver disease; 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a:solidFill>
                  <a:prstClr val="black"/>
                </a:solidFill>
                <a:uFill>
                  <a:solidFill>
                    <a:srgbClr val="000000"/>
                  </a:solidFill>
                </a:uFill>
              </a:rPr>
              <a:t>Especially with short/ rapid-acting or premixed. </a:t>
            </a:r>
          </a:p>
        </p:txBody>
      </p:sp>
      <p:graphicFrame>
        <p:nvGraphicFramePr>
          <p:cNvPr id="3" name="Table 2"/>
          <p:cNvGraphicFramePr>
            <a:graphicFrameLocks noGrp="1"/>
          </p:cNvGraphicFramePr>
          <p:nvPr>
            <p:extLst>
              <p:ext uri="{D42A27DB-BD31-4B8C-83A1-F6EECF244321}">
                <p14:modId xmlns:p14="http://schemas.microsoft.com/office/powerpoint/2010/main" xmlns="" val="2931484419"/>
              </p:ext>
            </p:extLst>
          </p:nvPr>
        </p:nvGraphicFramePr>
        <p:xfrm>
          <a:off x="241300" y="1876199"/>
          <a:ext cx="8654148" cy="2664354"/>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NAFLD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1332177">
                <a:tc>
                  <a:txBody>
                    <a:bodyPr/>
                    <a:lstStyle/>
                    <a:p>
                      <a:pPr marL="0" marR="0">
                        <a:lnSpc>
                          <a:spcPct val="100000"/>
                        </a:lnSpc>
                        <a:spcBef>
                          <a:spcPts val="0"/>
                        </a:spcBef>
                        <a:spcAft>
                          <a:spcPts val="0"/>
                        </a:spcAft>
                      </a:pPr>
                      <a:r>
                        <a:rPr lang="en-US" sz="1200" dirty="0" smtClean="0">
                          <a:effectLst/>
                          <a:uFill>
                            <a:solidFill>
                              <a:srgbClr val="000000"/>
                            </a:solidFill>
                          </a:uFill>
                          <a:latin typeface="+mn-lt"/>
                        </a:rPr>
                        <a:t>Hypo-glycemia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 </a:t>
                      </a:r>
                      <a:r>
                        <a:rPr lang="en-US" sz="1200" dirty="0">
                          <a:effectLst/>
                          <a:uFill>
                            <a:solidFill>
                              <a:srgbClr val="000000"/>
                            </a:solidFill>
                          </a:uFill>
                          <a:latin typeface="+mn-lt"/>
                        </a:rPr>
                        <a:t>to severe</a:t>
                      </a:r>
                    </a:p>
                    <a:p>
                      <a:pPr marL="0" marR="0" algn="ctr">
                        <a:lnSpc>
                          <a:spcPct val="100000"/>
                        </a:lnSpc>
                        <a:spcBef>
                          <a:spcPts val="0"/>
                        </a:spcBef>
                        <a:spcAft>
                          <a:spcPts val="0"/>
                        </a:spcAft>
                      </a:pPr>
                      <a:r>
                        <a:rPr lang="en-US" sz="1200" dirty="0">
                          <a:effectLst/>
                          <a:latin typeface="+mn-lt"/>
                        </a:rPr>
                        <a:t>Glinide: mild to </a:t>
                      </a:r>
                      <a:r>
                        <a:rPr lang="en-US" sz="1200" dirty="0" smtClean="0">
                          <a:effectLst/>
                          <a:latin typeface="+mn-lt"/>
                        </a:rPr>
                        <a:t>mod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a:t>
                      </a:r>
                      <a:r>
                        <a:rPr lang="en-US" sz="1200" dirty="0" smtClean="0">
                          <a:effectLst/>
                          <a:uFill>
                            <a:solidFill>
                              <a:srgbClr val="000000"/>
                            </a:solidFill>
                          </a:uFill>
                          <a:latin typeface="+mn-lt"/>
                        </a:rPr>
                        <a:t>severe*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266435">
                <a:tc>
                  <a:txBody>
                    <a:bodyPr/>
                    <a:lstStyle/>
                    <a:p>
                      <a:pPr marL="0" marR="0">
                        <a:lnSpc>
                          <a:spcPct val="100000"/>
                        </a:lnSpc>
                        <a:spcBef>
                          <a:spcPts val="0"/>
                        </a:spcBef>
                        <a:spcAft>
                          <a:spcPts val="0"/>
                        </a:spcAft>
                      </a:pPr>
                      <a:r>
                        <a:rPr lang="en-US" sz="1200" dirty="0">
                          <a:effectLst/>
                          <a:uFill>
                            <a:solidFill>
                              <a:srgbClr val="000000"/>
                            </a:solidFill>
                          </a:uFill>
                          <a:latin typeface="+mn-lt"/>
                        </a:rPr>
                        <a:t>Weight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Slight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Tree>
    <p:extLst>
      <p:ext uri="{BB962C8B-B14F-4D97-AF65-F5344CB8AC3E}">
        <p14:creationId xmlns:p14="http://schemas.microsoft.com/office/powerpoint/2010/main" xmlns="" val="208906765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84</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graphicFrame>
        <p:nvGraphicFramePr>
          <p:cNvPr id="3" name="Table 2"/>
          <p:cNvGraphicFramePr>
            <a:graphicFrameLocks noGrp="1"/>
          </p:cNvGraphicFramePr>
          <p:nvPr>
            <p:extLst>
              <p:ext uri="{D42A27DB-BD31-4B8C-83A1-F6EECF244321}">
                <p14:modId xmlns:p14="http://schemas.microsoft.com/office/powerpoint/2010/main" xmlns="" val="3441425781"/>
              </p:ext>
            </p:extLst>
          </p:nvPr>
        </p:nvGraphicFramePr>
        <p:xfrm>
          <a:off x="228600" y="1636713"/>
          <a:ext cx="8654148" cy="3512230"/>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279412">
                <a:tc>
                  <a:txBody>
                    <a:bodyPr/>
                    <a:lstStyle/>
                    <a:p>
                      <a:pPr marL="0" marR="0">
                        <a:lnSpc>
                          <a:spcPct val="100000"/>
                        </a:lnSpc>
                        <a:spcBef>
                          <a:spcPts val="0"/>
                        </a:spcBef>
                        <a:spcAft>
                          <a:spcPts val="0"/>
                        </a:spcAft>
                      </a:pPr>
                      <a:r>
                        <a:rPr lang="en-US" sz="1200" dirty="0">
                          <a:effectLst/>
                          <a:uFill>
                            <a:solidFill>
                              <a:srgbClr val="000000"/>
                            </a:solidFill>
                          </a:uFill>
                          <a:latin typeface="+mn-lt"/>
                        </a:rPr>
                        <a:t>Renal </a:t>
                      </a:r>
                      <a:r>
                        <a:rPr lang="en-US" sz="1200" dirty="0" smtClean="0">
                          <a:effectLst/>
                          <a:uFill>
                            <a:solidFill>
                              <a:srgbClr val="000000"/>
                            </a:solidFill>
                          </a:uFill>
                          <a:latin typeface="+mn-lt"/>
                        </a:rPr>
                        <a:t>impair-ment</a:t>
                      </a:r>
                      <a:r>
                        <a:rPr lang="en-US" sz="1200" dirty="0">
                          <a:effectLst/>
                          <a:uFill>
                            <a:solidFill>
                              <a:srgbClr val="000000"/>
                            </a:solidFill>
                          </a:uFill>
                          <a:latin typeface="+mn-lt"/>
                        </a:rPr>
                        <a:t>/ GU</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in stage 3B, 4, 5 CKD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Exenatide </a:t>
                      </a: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CrCl &lt;30 mg/mL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GU infection 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Dose adjust-ment (</a:t>
                      </a:r>
                      <a:r>
                        <a:rPr lang="en-US" sz="1200" dirty="0">
                          <a:solidFill>
                            <a:srgbClr val="0070C0"/>
                          </a:solidFill>
                          <a:effectLst/>
                          <a:uFill>
                            <a:solidFill>
                              <a:srgbClr val="000000"/>
                            </a:solidFill>
                          </a:uFill>
                          <a:latin typeface="+mn-lt"/>
                        </a:rPr>
                        <a:t>except </a:t>
                      </a:r>
                      <a:r>
                        <a:rPr lang="en-US" sz="1200" dirty="0" smtClean="0">
                          <a:solidFill>
                            <a:srgbClr val="0070C0"/>
                          </a:solidFill>
                          <a:effectLst/>
                          <a:uFill>
                            <a:solidFill>
                              <a:srgbClr val="000000"/>
                            </a:solidFill>
                          </a:uFill>
                          <a:latin typeface="+mn-lt"/>
                        </a:rPr>
                        <a:t>lina-gliptin</a:t>
                      </a:r>
                      <a:r>
                        <a:rPr lang="en-US" sz="1200" dirty="0">
                          <a:solidFill>
                            <a:srgbClr val="0070C0"/>
                          </a:solidFill>
                          <a:effectLst/>
                          <a:uFill>
                            <a:solidFill>
                              <a:srgbClr val="000000"/>
                            </a:solidFill>
                          </a:uFill>
                          <a:latin typeface="+mn-lt"/>
                        </a:rPr>
                        <a:t>)</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May worsen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risks of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and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GI adverse effects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r>
              <a:tr h="526934">
                <a:tc>
                  <a:txBody>
                    <a:bodyPr/>
                    <a:lstStyle/>
                    <a:p>
                      <a:pPr marL="0" marR="0">
                        <a:lnSpc>
                          <a:spcPct val="100000"/>
                        </a:lnSpc>
                        <a:spcBef>
                          <a:spcPts val="0"/>
                        </a:spcBef>
                        <a:spcAft>
                          <a:spcPts val="0"/>
                        </a:spcAft>
                      </a:pPr>
                      <a:r>
                        <a:rPr lang="en-US" sz="1200" dirty="0">
                          <a:effectLst/>
                          <a:uFill>
                            <a:solidFill>
                              <a:srgbClr val="000000"/>
                            </a:solidFill>
                          </a:uFill>
                          <a:latin typeface="+mn-lt"/>
                        </a:rPr>
                        <a:t>CHF</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r>
                        <a:rPr lang="en-US" sz="1200" baseline="30000" dirty="0" smtClean="0">
                          <a:solidFill>
                            <a:srgbClr val="0070C0"/>
                          </a:solidFill>
                          <a:effectLst/>
                          <a:uFill>
                            <a:solidFill>
                              <a:srgbClr val="000000"/>
                            </a:solidFill>
                          </a:uFill>
                          <a:latin typeface="+mn-lt"/>
                        </a:rPr>
                        <a:t>†</a:t>
                      </a:r>
                      <a:endParaRPr lang="en-US" sz="1200" baseline="300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CVD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Possible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Safe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Bone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
        <p:nvSpPr>
          <p:cNvPr id="9" name="Text Box 6"/>
          <p:cNvSpPr txBox="1">
            <a:spLocks noChangeArrowheads="1"/>
          </p:cNvSpPr>
          <p:nvPr/>
        </p:nvSpPr>
        <p:spPr bwMode="auto">
          <a:xfrm>
            <a:off x="87313" y="5438192"/>
            <a:ext cx="7881030"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CHF = congestive heart failure; CVD = cardiovascular disease; DPP4I </a:t>
            </a:r>
            <a:r>
              <a:rPr lang="en-US" sz="1000" dirty="0">
                <a:solidFill>
                  <a:prstClr val="black"/>
                </a:solidFill>
              </a:rPr>
              <a:t>= dipeptidyl peptidase 4 inhibitors; </a:t>
            </a:r>
            <a:r>
              <a:rPr lang="en-US" sz="1000" dirty="0" smtClean="0">
                <a:solidFill>
                  <a:prstClr val="black"/>
                </a:solidFill>
              </a:rPr>
              <a:t>GI = gastrointestinal; GLP1RA </a:t>
            </a:r>
            <a:r>
              <a:rPr lang="en-US" sz="1000" dirty="0">
                <a:solidFill>
                  <a:prstClr val="black"/>
                </a:solidFill>
              </a:rPr>
              <a:t>= glucagon-like peptide 1 receptor agonists; </a:t>
            </a:r>
            <a:r>
              <a:rPr lang="en-US" sz="1000" dirty="0" smtClean="0">
                <a:solidFill>
                  <a:prstClr val="black"/>
                </a:solidFill>
              </a:rPr>
              <a:t>GU = genitourinary; Met </a:t>
            </a:r>
            <a:r>
              <a:rPr lang="en-US" sz="1000" dirty="0">
                <a:solidFill>
                  <a:prstClr val="black"/>
                </a:solidFill>
              </a:rPr>
              <a:t>= metformin; Mod = moderate; </a:t>
            </a:r>
            <a:r>
              <a:rPr lang="en-US" sz="1000" dirty="0" smtClean="0">
                <a:solidFill>
                  <a:prstClr val="black"/>
                </a:solidFill>
              </a:rPr>
              <a:t>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smtClean="0">
                <a:solidFill>
                  <a:prstClr val="black"/>
                </a:solidFill>
                <a:uFill>
                  <a:solidFill>
                    <a:srgbClr val="000000"/>
                  </a:solidFill>
                </a:uFill>
              </a:rPr>
              <a:t>Caution </a:t>
            </a:r>
            <a:r>
              <a:rPr lang="en-US" sz="1000" dirty="0">
                <a:solidFill>
                  <a:prstClr val="black"/>
                </a:solidFill>
                <a:uFill>
                  <a:solidFill>
                    <a:srgbClr val="000000"/>
                  </a:solidFill>
                </a:uFill>
              </a:rPr>
              <a:t>in labeling about pancreatitis.</a:t>
            </a:r>
          </a:p>
          <a:p>
            <a:pPr defTabSz="914400"/>
            <a:r>
              <a:rPr lang="en-US" sz="1000" baseline="30000" dirty="0" smtClean="0">
                <a:solidFill>
                  <a:prstClr val="black"/>
                </a:solidFill>
              </a:rPr>
              <a:t>†</a:t>
            </a:r>
            <a:r>
              <a:rPr lang="en-US" sz="1000" dirty="0" smtClean="0">
                <a:solidFill>
                  <a:prstClr val="black"/>
                </a:solidFill>
              </a:rPr>
              <a:t>Caution</a:t>
            </a:r>
            <a:r>
              <a:rPr lang="en-US" sz="1000" dirty="0">
                <a:solidFill>
                  <a:prstClr val="black"/>
                </a:solidFill>
              </a:rPr>
              <a:t>: possibly increased CHF hospitalization risk seen in CV safety trial</a:t>
            </a:r>
            <a:r>
              <a:rPr lang="en-US" sz="1000" dirty="0" smtClean="0">
                <a:solidFill>
                  <a:prstClr val="black"/>
                </a:solidFill>
              </a:rPr>
              <a:t>.</a:t>
            </a:r>
            <a:endParaRPr lang="en-US" sz="1000" dirty="0">
              <a:solidFill>
                <a:srgbClr val="000000"/>
              </a:solidFill>
              <a:ea typeface="Arial Unicode MS"/>
              <a:cs typeface="HiraKakuPro-W3"/>
            </a:endParaRPr>
          </a:p>
        </p:txBody>
      </p:sp>
    </p:spTree>
    <p:extLst>
      <p:ext uri="{BB962C8B-B14F-4D97-AF65-F5344CB8AC3E}">
        <p14:creationId xmlns:p14="http://schemas.microsoft.com/office/powerpoint/2010/main" xmlns="" val="285242429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xmlns="" val="11528198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6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160 mg/dl, BS: 220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p14="http://schemas.microsoft.com/office/powerpoint/2010/main" xmlns="" val="42667327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xmlns=""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6967860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7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140 mg/dl, BS: 280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p14="http://schemas.microsoft.com/office/powerpoint/2010/main" xmlns="" val="2950545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Management</a:t>
            </a: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p14="http://schemas.microsoft.com/office/powerpoint/2010/main" xmlns="" val="42468081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90</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p14="http://schemas.microsoft.com/office/powerpoint/2010/main" xmlns=""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Tree>
    <p:extLst>
      <p:ext uri="{BB962C8B-B14F-4D97-AF65-F5344CB8AC3E}">
        <p14:creationId xmlns:p14="http://schemas.microsoft.com/office/powerpoint/2010/main" xmlns="" val="27046707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xmlns=""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6967860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p>
          <a:p>
            <a:pPr lvl="1" eaLnBrk="1" hangingPunct="1">
              <a:lnSpc>
                <a:spcPct val="150000"/>
              </a:lnSpc>
              <a:defRPr/>
            </a:pPr>
            <a:r>
              <a:rPr lang="en-GB" sz="2800" dirty="0" smtClean="0"/>
              <a:t>Importance of glycemic control</a:t>
            </a:r>
          </a:p>
          <a:p>
            <a:pPr lvl="1" eaLnBrk="1" hangingPunct="1">
              <a:lnSpc>
                <a:spcPct val="150000"/>
              </a:lnSpc>
              <a:defRPr/>
            </a:pPr>
            <a:r>
              <a:rPr lang="en-GB" sz="2800" dirty="0" err="1" smtClean="0"/>
              <a:t>Glycemic</a:t>
            </a:r>
            <a:r>
              <a:rPr lang="en-GB" sz="2800" dirty="0" smtClean="0"/>
              <a:t> 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of Type 2 Diabetes</a:t>
            </a:r>
          </a:p>
          <a:p>
            <a:pPr lvl="1" eaLnBrk="1" hangingPunct="1">
              <a:lnSpc>
                <a:spcPct val="150000"/>
              </a:lnSpc>
              <a:defRPr/>
            </a:pPr>
            <a:r>
              <a:rPr lang="en-GB" sz="2800" dirty="0" smtClean="0"/>
              <a:t>Oral </a:t>
            </a:r>
            <a:r>
              <a:rPr lang="en-GB" sz="2800" dirty="0" err="1" smtClean="0"/>
              <a:t>hypoglycemic</a:t>
            </a:r>
            <a:r>
              <a:rPr lang="en-GB" sz="2800" dirty="0" smtClean="0"/>
              <a:t> agents</a:t>
            </a:r>
          </a:p>
          <a:p>
            <a:pPr>
              <a:lnSpc>
                <a:spcPct val="150000"/>
              </a:lnSpc>
              <a:defRPr/>
            </a:pPr>
            <a:r>
              <a:rPr lang="en-US" sz="3200" dirty="0"/>
              <a:t>Real life cases</a:t>
            </a:r>
          </a:p>
          <a:p>
            <a:pPr>
              <a:lnSpc>
                <a:spcPct val="150000"/>
              </a:lnSpc>
              <a:defRPr/>
            </a:pPr>
            <a:r>
              <a:rPr lang="en-GB" sz="2800" dirty="0"/>
              <a:t>Cases </a:t>
            </a:r>
            <a:r>
              <a:rPr lang="en-GB" sz="2800" dirty="0" smtClean="0"/>
              <a:t>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p14="http://schemas.microsoft.com/office/powerpoint/2010/main" xmlns="" val="16914155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Not only glucose centric (HTN, </a:t>
            </a:r>
            <a:r>
              <a:rPr lang="en-US" sz="2800" dirty="0" err="1" smtClean="0"/>
              <a:t>Dyslipidemia</a:t>
            </a:r>
            <a:r>
              <a:rPr lang="en-US" sz="2800" dirty="0" smtClean="0"/>
              <a:t>)</a:t>
            </a:r>
          </a:p>
          <a:p>
            <a:pPr>
              <a:lnSpc>
                <a:spcPct val="150000"/>
              </a:lnSpc>
            </a:pPr>
            <a:r>
              <a:rPr lang="en-US" sz="2800" dirty="0" smtClean="0"/>
              <a:t>Management of DM patients must be individualized for each patients</a:t>
            </a:r>
          </a:p>
          <a:p>
            <a:pPr>
              <a:lnSpc>
                <a:spcPct val="150000"/>
              </a:lnSpc>
            </a:pPr>
            <a:r>
              <a:rPr lang="en-US" sz="2800" dirty="0" smtClean="0"/>
              <a:t>Financial constrains need to be considered to avoid the pitfalls of nonadherence &amp; poor follow up</a:t>
            </a:r>
            <a:endParaRPr lang="fa-IR" sz="2800" dirty="0" smtClean="0"/>
          </a:p>
        </p:txBody>
      </p:sp>
    </p:spTree>
    <p:extLst>
      <p:ext uri="{BB962C8B-B14F-4D97-AF65-F5344CB8AC3E}">
        <p14:creationId xmlns:p14="http://schemas.microsoft.com/office/powerpoint/2010/main" xmlns="" val="17287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pPr>
              <a:lnSpc>
                <a:spcPct val="150000"/>
              </a:lnSpc>
            </a:pPr>
            <a:r>
              <a:rPr lang="en-US" sz="2400" dirty="0" smtClean="0"/>
              <a:t>Avoid combination therapy with drugs that have Same </a:t>
            </a:r>
            <a:r>
              <a:rPr lang="en-US" sz="2400" dirty="0" err="1" smtClean="0"/>
              <a:t>pathophysiologic</a:t>
            </a:r>
            <a:r>
              <a:rPr lang="en-US" sz="2400" dirty="0" smtClean="0"/>
              <a:t> mechanism</a:t>
            </a:r>
          </a:p>
          <a:p>
            <a:pPr>
              <a:lnSpc>
                <a:spcPct val="150000"/>
              </a:lnSpc>
            </a:pPr>
            <a:r>
              <a:rPr lang="en-US" sz="2400" dirty="0" smtClean="0"/>
              <a:t>Efficacy of the third </a:t>
            </a:r>
            <a:r>
              <a:rPr lang="en-US" sz="2400" dirty="0" err="1" smtClean="0"/>
              <a:t>antidiabetic</a:t>
            </a:r>
            <a:r>
              <a:rPr lang="en-US" sz="2400" dirty="0" smtClean="0"/>
              <a:t> agents decrease when added to dual therapy</a:t>
            </a:r>
          </a:p>
          <a:p>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33117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sp>
        <p:nvSpPr>
          <p:cNvPr id="3" name="Text Placeholder 2"/>
          <p:cNvSpPr>
            <a:spLocks noGrp="1"/>
          </p:cNvSpPr>
          <p:nvPr>
            <p:ph type="body" sz="half" idx="2"/>
          </p:nvPr>
        </p:nvSpPr>
        <p:spPr/>
        <p:txBody>
          <a:bodyPr/>
          <a:lstStyle/>
          <a:p>
            <a:endParaRPr lang="en-US"/>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557212" y="442912"/>
            <a:ext cx="7267575" cy="4819650"/>
          </a:xfrm>
        </p:spPr>
      </p:pic>
    </p:spTree>
    <p:extLst>
      <p:ext uri="{BB962C8B-B14F-4D97-AF65-F5344CB8AC3E}">
        <p14:creationId xmlns:p14="http://schemas.microsoft.com/office/powerpoint/2010/main" xmlns="" val="9939524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l-GR" smtClean="0"/>
              <a:t>9. Control of Glucose – ACCORD Trial</a:t>
            </a:r>
            <a:endParaRPr lang="el-GR" altLang="el-GR" smtClean="0"/>
          </a:p>
        </p:txBody>
      </p:sp>
      <p:sp>
        <p:nvSpPr>
          <p:cNvPr id="41987" name="Content Placeholder 2"/>
          <p:cNvSpPr>
            <a:spLocks noGrp="1"/>
          </p:cNvSpPr>
          <p:nvPr>
            <p:ph idx="1"/>
          </p:nvPr>
        </p:nvSpPr>
        <p:spPr>
          <a:xfrm>
            <a:off x="457200" y="2733675"/>
            <a:ext cx="8229600" cy="3640138"/>
          </a:xfrm>
        </p:spPr>
        <p:txBody>
          <a:bodyPr>
            <a:normAutofit/>
          </a:bodyPr>
          <a:lstStyle/>
          <a:p>
            <a:pPr>
              <a:lnSpc>
                <a:spcPct val="150000"/>
              </a:lnSpc>
            </a:pPr>
            <a:r>
              <a:rPr lang="en-US" altLang="el-GR" sz="2800" dirty="0" smtClean="0"/>
              <a:t>Tight versus not so tight control of glucose: </a:t>
            </a:r>
            <a:br>
              <a:rPr lang="en-US" altLang="el-GR" sz="2800" dirty="0" smtClean="0"/>
            </a:br>
            <a:r>
              <a:rPr lang="en-US" altLang="el-GR" sz="2800" dirty="0" smtClean="0"/>
              <a:t> the ACCORD Trial?</a:t>
            </a:r>
            <a:endParaRPr lang="el-GR" altLang="el-GR" sz="2800" dirty="0" smtClean="0"/>
          </a:p>
        </p:txBody>
      </p:sp>
      <p:sp>
        <p:nvSpPr>
          <p:cNvPr id="41988"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l-GR" smtClean="0"/>
              <a:t>Control of Glucose – ACCORD Trial</a:t>
            </a:r>
            <a:endParaRPr lang="el-GR" altLang="el-GR" smtClean="0"/>
          </a:p>
        </p:txBody>
      </p:sp>
      <p:sp>
        <p:nvSpPr>
          <p:cNvPr id="43011" name="Content Placeholder 2"/>
          <p:cNvSpPr>
            <a:spLocks noGrp="1"/>
          </p:cNvSpPr>
          <p:nvPr>
            <p:ph idx="1"/>
          </p:nvPr>
        </p:nvSpPr>
        <p:spPr/>
        <p:txBody>
          <a:bodyPr>
            <a:normAutofit lnSpcReduction="10000"/>
          </a:bodyPr>
          <a:lstStyle/>
          <a:p>
            <a:r>
              <a:rPr lang="en-US" altLang="el-GR" sz="2400" smtClean="0"/>
              <a:t>The intensive glycemic control arm of ACCORD, conducted in patients with type 2 diabetes and established cardiovascular disease or multiple risk factors </a:t>
            </a:r>
          </a:p>
          <a:p>
            <a:pPr lvl="1"/>
            <a:r>
              <a:rPr lang="en-US" altLang="el-GR" sz="2000" smtClean="0"/>
              <a:t>did not demonstrate a significant benefit of more intensive glycemic therapy aimed at lowering A1C to ≤6.5% or &lt;6% </a:t>
            </a:r>
          </a:p>
          <a:p>
            <a:r>
              <a:rPr lang="en-US" altLang="el-GR" sz="2400" smtClean="0"/>
              <a:t>ACCORD study was stopped early </a:t>
            </a:r>
          </a:p>
          <a:p>
            <a:pPr lvl="1"/>
            <a:r>
              <a:rPr lang="en-US" altLang="el-GR" sz="2000" smtClean="0"/>
              <a:t>due to an increase in mortality in the more intensively treated arm </a:t>
            </a:r>
          </a:p>
          <a:p>
            <a:r>
              <a:rPr lang="en-US" altLang="el-GR" sz="2400" smtClean="0"/>
              <a:t>The reasons for the lack of results in these intensive glycemic control studies is uncertain </a:t>
            </a:r>
          </a:p>
          <a:p>
            <a:pPr lvl="1"/>
            <a:r>
              <a:rPr lang="en-US" altLang="el-GR" sz="2000" smtClean="0"/>
              <a:t>but seem likely related to the specific strategies for intensive glucose lowering used in the populations studied </a:t>
            </a:r>
          </a:p>
          <a:p>
            <a:pPr lvl="1"/>
            <a:r>
              <a:rPr lang="en-US" altLang="el-GR" sz="2000" smtClean="0"/>
              <a:t>as well as perhaps the duration of the trials</a:t>
            </a:r>
            <a:endParaRPr lang="el-GR" altLang="el-GR" sz="2000" smtClean="0"/>
          </a:p>
        </p:txBody>
      </p:sp>
      <p:sp>
        <p:nvSpPr>
          <p:cNvPr id="43012" name="Rectangle 3"/>
          <p:cNvSpPr>
            <a:spLocks noChangeArrowheads="1"/>
          </p:cNvSpPr>
          <p:nvPr/>
        </p:nvSpPr>
        <p:spPr bwMode="auto">
          <a:xfrm>
            <a:off x="134938" y="6021388"/>
            <a:ext cx="4560887" cy="862012"/>
          </a:xfrm>
          <a:prstGeom prst="rect">
            <a:avLst/>
          </a:prstGeom>
          <a:noFill/>
          <a:ln w="9525">
            <a:noFill/>
            <a:miter lim="800000"/>
            <a:headEnd/>
            <a:tailEnd/>
          </a:ln>
        </p:spPr>
        <p:txBody>
          <a:bodyPr>
            <a:spAutoFit/>
          </a:bodyPr>
          <a:lstStyle/>
          <a:p>
            <a:pPr eaLnBrk="1" hangingPunct="1"/>
            <a:r>
              <a:rPr lang="en-US" altLang="el-GR" sz="1000"/>
              <a:t>ADA Diabetes Self-Study Series, Challenges in Type 2 Diabetes Mellitus Management: Self-Assessment Program</a:t>
            </a:r>
          </a:p>
          <a:p>
            <a:pPr eaLnBrk="1" hangingPunct="1"/>
            <a:r>
              <a:rPr lang="en-US" altLang="el-GR" sz="1000"/>
              <a:t>Current Status of the Treatment of Type 2 Diabetes</a:t>
            </a:r>
          </a:p>
          <a:p>
            <a:pPr eaLnBrk="1" hangingPunct="1"/>
            <a:r>
              <a:rPr lang="en-US" altLang="el-GR" sz="1000"/>
              <a:t>© 2014 American Diabetes Association </a:t>
            </a:r>
          </a:p>
          <a:p>
            <a:pPr eaLnBrk="1" hangingPunct="1"/>
            <a:r>
              <a:rPr lang="en-US" altLang="el-GR" sz="1000"/>
              <a:t>Rationale for Management of Hyperglycemia; p6</a:t>
            </a:r>
            <a:endParaRPr lang="el-GR" altLang="el-GR" sz="10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5269</TotalTime>
  <Words>5012</Words>
  <Application>Microsoft Office PowerPoint</Application>
  <PresentationFormat>On-screen Show (4:3)</PresentationFormat>
  <Paragraphs>939</Paragraphs>
  <Slides>104</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06" baseType="lpstr">
      <vt:lpstr>Adjacency</vt:lpstr>
      <vt:lpstr>Chart</vt:lpstr>
      <vt:lpstr>Metformin in T2DM</vt:lpstr>
      <vt:lpstr>Outlines: </vt:lpstr>
      <vt:lpstr>Case Study</vt:lpstr>
      <vt:lpstr>Slide 4</vt:lpstr>
      <vt:lpstr>Slide 5</vt:lpstr>
      <vt:lpstr>Relative Risk of Progression of  Diabetic Complications</vt:lpstr>
      <vt:lpstr>Macrovascular Complications as the most important cause of mortality</vt:lpstr>
      <vt:lpstr>Glycemic Control and Diabetes Complications</vt:lpstr>
      <vt:lpstr>Primary Objectives of Effective Management</vt:lpstr>
      <vt:lpstr>Slide 10</vt:lpstr>
      <vt:lpstr>Life style changes in Diabetes :</vt:lpstr>
      <vt:lpstr>Slide 12</vt:lpstr>
      <vt:lpstr>Slide 13</vt:lpstr>
      <vt:lpstr>Metformin</vt:lpstr>
      <vt:lpstr>Metformin benefits</vt:lpstr>
      <vt:lpstr>Expected HbA1c reduction according  to intervention</vt:lpstr>
      <vt:lpstr>GLYCEMIC EFFICACY </vt:lpstr>
      <vt:lpstr>MECHANISM OF ACTION </vt:lpstr>
      <vt:lpstr>WEIGHT LOSS &amp; lipid-lowering activity</vt:lpstr>
      <vt:lpstr>Slide 20</vt:lpstr>
      <vt:lpstr>Slide 21</vt:lpstr>
      <vt:lpstr>Slide 22</vt:lpstr>
      <vt:lpstr>Slide 23</vt:lpstr>
      <vt:lpstr>The Diabetes Prevention Program Research Group</vt:lpstr>
      <vt:lpstr>Slide 25</vt:lpstr>
      <vt:lpstr>Slide 26</vt:lpstr>
      <vt:lpstr>Slide 27</vt:lpstr>
      <vt:lpstr>Slide 28</vt:lpstr>
      <vt:lpstr>Cardiovascular benefits ?!</vt:lpstr>
      <vt:lpstr>CARDIOVASCULAR EFFECTS </vt:lpstr>
      <vt:lpstr>In the United Kingdom Prospective Diabetes Study (UKPDS)</vt:lpstr>
      <vt:lpstr>Slide 32</vt:lpstr>
      <vt:lpstr>Slide 33</vt:lpstr>
      <vt:lpstr>Risk of bias summary  effect of Met. On all cause mortality</vt:lpstr>
      <vt:lpstr>effect of Met. On Cardiovascular death</vt:lpstr>
      <vt:lpstr>effect of Met. On risk of MI</vt:lpstr>
      <vt:lpstr>Effect of Met. On risk of stroke</vt:lpstr>
      <vt:lpstr>effect of Met. On risk of peripheral vascular disease</vt:lpstr>
      <vt:lpstr>Conclusion </vt:lpstr>
      <vt:lpstr>Conclusion </vt:lpstr>
      <vt:lpstr>CANCER INCIDENCE </vt:lpstr>
      <vt:lpstr>SIDE EFFECTS </vt:lpstr>
      <vt:lpstr>Vitamin B12 deficiency :  </vt:lpstr>
      <vt:lpstr>Lactic acidosis  </vt:lpstr>
      <vt:lpstr>CONTRAINDICATIONS</vt:lpstr>
      <vt:lpstr>Monitoring</vt:lpstr>
      <vt:lpstr>Take home message</vt:lpstr>
      <vt:lpstr>Take home message:</vt:lpstr>
      <vt:lpstr>از توجه شما متشکرم </vt:lpstr>
      <vt:lpstr>Case Study</vt:lpstr>
      <vt:lpstr>Slide 51</vt:lpstr>
      <vt:lpstr>Slide 52</vt:lpstr>
      <vt:lpstr>DOSING   </vt:lpstr>
      <vt:lpstr>3 ماه بعد: </vt:lpstr>
      <vt:lpstr>Slide 55</vt:lpstr>
      <vt:lpstr>Case Study</vt:lpstr>
      <vt:lpstr>Slide 57</vt:lpstr>
      <vt:lpstr>Slide 58</vt:lpstr>
      <vt:lpstr>Slide 59</vt:lpstr>
      <vt:lpstr>Slide 60</vt:lpstr>
      <vt:lpstr>Slide 61</vt:lpstr>
      <vt:lpstr>Slide 62</vt:lpstr>
      <vt:lpstr>Metformin and CKD</vt:lpstr>
      <vt:lpstr>Slide 64</vt:lpstr>
      <vt:lpstr>Effects of Agents Available for T2D</vt:lpstr>
      <vt:lpstr>Slide 66</vt:lpstr>
      <vt:lpstr>Slide 67</vt:lpstr>
      <vt:lpstr>Slide 68</vt:lpstr>
      <vt:lpstr>Slide 69</vt:lpstr>
      <vt:lpstr>Expected HbA1c reduction according  to intervention</vt:lpstr>
      <vt:lpstr>Slide 71</vt:lpstr>
      <vt:lpstr>بیمار 3</vt:lpstr>
      <vt:lpstr>Slide 73</vt:lpstr>
      <vt:lpstr>Slide 74</vt:lpstr>
      <vt:lpstr>Slide 75</vt:lpstr>
      <vt:lpstr>Slide 76</vt:lpstr>
      <vt:lpstr>بیمار 4</vt:lpstr>
      <vt:lpstr>Slide 78</vt:lpstr>
      <vt:lpstr>Slide 79</vt:lpstr>
      <vt:lpstr>Slide 80</vt:lpstr>
      <vt:lpstr>بیمار 5</vt:lpstr>
      <vt:lpstr>Slide 82</vt:lpstr>
      <vt:lpstr>Effects of Agents Available for T2D</vt:lpstr>
      <vt:lpstr>Effects of Agents Available for T2D</vt:lpstr>
      <vt:lpstr>Slide 85</vt:lpstr>
      <vt:lpstr>بیمار 6 </vt:lpstr>
      <vt:lpstr>Slide 87</vt:lpstr>
      <vt:lpstr>Slide 88</vt:lpstr>
      <vt:lpstr>بیمار 7 </vt:lpstr>
      <vt:lpstr>Effects of Agents Available for T2D</vt:lpstr>
      <vt:lpstr>Slide 91</vt:lpstr>
      <vt:lpstr>Slide 92</vt:lpstr>
      <vt:lpstr>Road Map</vt:lpstr>
      <vt:lpstr>Take home message</vt:lpstr>
      <vt:lpstr>Take home message</vt:lpstr>
      <vt:lpstr>Slide 96</vt:lpstr>
      <vt:lpstr>از توجه شما متشکرم </vt:lpstr>
      <vt:lpstr>9. Control of Glucose – ACCORD Trial</vt:lpstr>
      <vt:lpstr>Control of Glucose – ACCORD Trial</vt:lpstr>
      <vt:lpstr>Control of Glucose – ACCORD Trial</vt:lpstr>
      <vt:lpstr>Control of Glucose – ACCORD Trial</vt:lpstr>
      <vt:lpstr>Control of Glucose – ACCORD Trial</vt:lpstr>
      <vt:lpstr>Slide 103</vt:lpstr>
      <vt:lpstr>Slide 104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Windows User</cp:lastModifiedBy>
  <cp:revision>202</cp:revision>
  <dcterms:created xsi:type="dcterms:W3CDTF">2015-10-27T07:05:26Z</dcterms:created>
  <dcterms:modified xsi:type="dcterms:W3CDTF">2017-11-16T05:10:21Z</dcterms:modified>
</cp:coreProperties>
</file>