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1"/>
  </p:notesMasterIdLst>
  <p:sldIdLst>
    <p:sldId id="256" r:id="rId2"/>
    <p:sldId id="264" r:id="rId3"/>
    <p:sldId id="266" r:id="rId4"/>
    <p:sldId id="265" r:id="rId5"/>
    <p:sldId id="257" r:id="rId6"/>
    <p:sldId id="260" r:id="rId7"/>
    <p:sldId id="259" r:id="rId8"/>
    <p:sldId id="276" r:id="rId9"/>
    <p:sldId id="262" r:id="rId10"/>
    <p:sldId id="261" r:id="rId11"/>
    <p:sldId id="274" r:id="rId12"/>
    <p:sldId id="268" r:id="rId13"/>
    <p:sldId id="269" r:id="rId14"/>
    <p:sldId id="270" r:id="rId15"/>
    <p:sldId id="271" r:id="rId16"/>
    <p:sldId id="272" r:id="rId17"/>
    <p:sldId id="273" r:id="rId18"/>
    <p:sldId id="267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36411-98AD-4122-A496-F9B6BDD66D44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058E2-B59D-4C03-A810-207F2365D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8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B86C70-A09A-49A3-AA58-7B0960ABEE0A}" type="datetime1">
              <a:rPr lang="en-US" smtClean="0"/>
              <a:t>12/8/2016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CFEB7-6FDE-4D9D-AF64-1FAB179190A9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FA1B-5FFE-4650-9D71-EA2E0FF02E7E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482B9-6FA7-4FDA-8798-DCAE6A5773B0}" type="datetime1">
              <a:rPr lang="en-US" smtClean="0"/>
              <a:t>12/8/2016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A48527-E901-49A4-9A47-3B01E1C636E9}" type="datetime1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44E6-4AF6-4966-855D-694ABB8BFBBE}" type="datetime1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0665C-053C-447C-80FD-2E272567D168}" type="datetime1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DD933A-C4D9-465B-A15E-18B4676D8F24}" type="datetime1">
              <a:rPr lang="en-US" smtClean="0"/>
              <a:t>12/8/2016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52F3A-0F09-4886-96FC-04DE5B6CF7B2}" type="datetime1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057D0B-3A2B-433A-B8D4-C47337CFE33F}" type="datetime1">
              <a:rPr lang="en-US" smtClean="0"/>
              <a:t>12/8/2016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660747-F6E6-49F7-B465-60385C70ED48}" type="datetime1">
              <a:rPr lang="en-US" smtClean="0"/>
              <a:t>12/8/2016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34796E-4074-40C4-AA20-01C1D79D9C59}" type="datetime1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2D8A9B-3AB0-4AE3-BDD1-36C0B38B24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838200"/>
            <a:ext cx="6172200" cy="25801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Iodine during Infancy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172200" cy="1828800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>
                <a:latin typeface="Arial" pitchFamily="34" charset="0"/>
                <a:cs typeface="Arial" pitchFamily="34" charset="0"/>
              </a:rPr>
              <a:t>Hengameh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Abdi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MD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Endocrine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Research Center</a:t>
            </a:r>
          </a:p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Research Institute for Endocrine Sciences</a:t>
            </a:r>
          </a:p>
          <a:p>
            <a:pPr algn="ctr"/>
            <a:r>
              <a:rPr lang="en-US" sz="2000" dirty="0" err="1">
                <a:latin typeface="Arial" pitchFamily="34" charset="0"/>
                <a:cs typeface="Arial" pitchFamily="34" charset="0"/>
              </a:rPr>
              <a:t>Shahid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Beheshti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University of Medical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Sciences</a:t>
            </a:r>
          </a:p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8 December 2016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8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latin typeface="Arial" pitchFamily="34" charset="0"/>
                <a:cs typeface="Arial" pitchFamily="34" charset="0"/>
              </a:rPr>
              <a:t>Recommended Iodine Intake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(micrograms/day)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latin typeface="Arial" pitchFamily="34" charset="0"/>
                <a:cs typeface="Arial" pitchFamily="34" charset="0"/>
              </a:rPr>
            </a:b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6983232"/>
              </p:ext>
            </p:extLst>
          </p:nvPr>
        </p:nvGraphicFramePr>
        <p:xfrm>
          <a:off x="1371600" y="2133600"/>
          <a:ext cx="5600700" cy="259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600200"/>
                <a:gridCol w="1638300"/>
              </a:tblGrid>
              <a:tr h="331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Subjects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IOM (2001)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WHO (2005)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Pregnant women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160 (EAR)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220 (RDA)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Lactating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women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209 (EAR)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290 (RDA)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Infants 6-12 months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110 (AI)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Infants 7-24 months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130 (AI)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10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71600" y="4770995"/>
            <a:ext cx="5562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IOM: Institute of Medicine</a:t>
            </a: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WHO: World Health Organization</a:t>
            </a:r>
          </a:p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EAR: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Estimated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verage Requirement</a:t>
            </a:r>
          </a:p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RDA: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Recommended Dietary Allowance</a:t>
            </a: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AI: Average Intake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230085" y="6426591"/>
            <a:ext cx="6689705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>
                <a:latin typeface="Arial" pitchFamily="34" charset="0"/>
                <a:cs typeface="Arial" pitchFamily="34" charset="0"/>
              </a:rPr>
              <a:t>Azizi F, et al. Clin Endocrinol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2009; 70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: 803-809.</a:t>
            </a:r>
          </a:p>
        </p:txBody>
      </p:sp>
    </p:spTree>
    <p:extLst>
      <p:ext uri="{BB962C8B-B14F-4D97-AF65-F5344CB8AC3E}">
        <p14:creationId xmlns:p14="http://schemas.microsoft.com/office/powerpoint/2010/main" val="36846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>The median urinary iodine concentration for classification of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iodine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status of pregnant and lactating women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children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2458876"/>
              </p:ext>
            </p:extLst>
          </p:nvPr>
        </p:nvGraphicFramePr>
        <p:xfrm>
          <a:off x="1066800" y="2251803"/>
          <a:ext cx="6852991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981201"/>
                <a:gridCol w="2357190"/>
              </a:tblGrid>
              <a:tr h="331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Subjects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UIC (µg/l)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Category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6863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Pregnant women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&lt;150 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150–249 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250–499 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≥ 500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Insufficient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Adequate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More than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adequate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Excessive</a:t>
                      </a:r>
                    </a:p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Lactating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women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&lt; 100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≥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Insufficient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Adequate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Children &lt; 2 years old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&lt; 100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≥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Insufficient</a:t>
                      </a:r>
                    </a:p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Adequate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85800" y="6134251"/>
            <a:ext cx="7543800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WHO,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United Nations Children’s Fund, and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ICCIDD. 3rd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ed.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Geneva, Switzerland: 2007.</a:t>
            </a:r>
          </a:p>
          <a:p>
            <a:pPr algn="ctr"/>
            <a:r>
              <a:rPr lang="it-IT" sz="1400" dirty="0" smtClean="0">
                <a:latin typeface="Arial" pitchFamily="34" charset="0"/>
                <a:cs typeface="Arial" pitchFamily="34" charset="0"/>
              </a:rPr>
              <a:t>Azizi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F, et al. Clin Endocrinol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2009; 70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: 803-809.</a:t>
            </a:r>
          </a:p>
        </p:txBody>
      </p:sp>
    </p:spTree>
    <p:extLst>
      <p:ext uri="{BB962C8B-B14F-4D97-AF65-F5344CB8AC3E}">
        <p14:creationId xmlns:p14="http://schemas.microsoft.com/office/powerpoint/2010/main" val="1858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4" y="274638"/>
            <a:ext cx="8773886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Iodine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Supplementation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during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Lactation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American Thyroid Association (ATA) recommends that all pregnant and lactating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women should ingest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minimum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250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µg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iodine daily.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(Level A-USPSTF)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 North America: 150 µg as iodine supplement (potassium iodide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Level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B-USPSTF)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addition of 150 µg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potassium iodide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does not pose a risk, even for women who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iodine replete.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trials to date have specifically examined the effects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iodine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supplementation in lactation.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30085" y="6426591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>
                <a:latin typeface="Arial" pitchFamily="34" charset="0"/>
                <a:cs typeface="Arial" pitchFamily="34" charset="0"/>
              </a:rPr>
              <a:t>Stagnaro-Green A, et al. Thyroid 2011; 21(10): 1081-1125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6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First RCT during Lactation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effects of two types of iodine supplementation on iodine nutrition status of lactating mothers and breast-fed infants and comparing to formula-fed infants: from birth to one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year.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30085" y="6426591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 smtClean="0">
                <a:latin typeface="Arial" pitchFamily="34" charset="0"/>
                <a:cs typeface="Arial" pitchFamily="34" charset="0"/>
              </a:rPr>
              <a:t>Nazeri P,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et al.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PhD by Research Thesis 2016: Unpublished. </a:t>
            </a:r>
            <a:endParaRPr lang="it-IT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30085" y="6426591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 smtClean="0">
                <a:latin typeface="Arial" pitchFamily="34" charset="0"/>
                <a:cs typeface="Arial" pitchFamily="34" charset="0"/>
              </a:rPr>
              <a:t>Nazeri P,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et al.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PhD by Research Thesis 2016: Unpublished. </a:t>
            </a:r>
            <a:endParaRPr lang="it-IT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71525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9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16941" y="6477000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 smtClean="0">
                <a:latin typeface="Arial" pitchFamily="34" charset="0"/>
                <a:cs typeface="Arial" pitchFamily="34" charset="0"/>
              </a:rPr>
              <a:t>Nazeri P,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et al.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PhD by Research Thesis 2016: Unpublished. </a:t>
            </a:r>
            <a:endParaRPr lang="it-IT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5814332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057" y="3339130"/>
            <a:ext cx="5705475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0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16941" y="6477000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 smtClean="0">
                <a:latin typeface="Arial" pitchFamily="34" charset="0"/>
                <a:cs typeface="Arial" pitchFamily="34" charset="0"/>
              </a:rPr>
              <a:t>Nazeri P,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et al.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PhD by Research Thesis 2016: Unpublished. </a:t>
            </a:r>
            <a:endParaRPr lang="it-IT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338263"/>
            <a:ext cx="71437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9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16941" y="6477000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 smtClean="0">
                <a:latin typeface="Arial" pitchFamily="34" charset="0"/>
                <a:cs typeface="Arial" pitchFamily="34" charset="0"/>
              </a:rPr>
              <a:t>Nazeri P,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et al.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PhD by Research Thesis 2016: Unpublished. </a:t>
            </a:r>
            <a:endParaRPr lang="it-IT" sz="1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519238"/>
            <a:ext cx="70770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30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Conclusions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Iodine deficiency during infancy is associated with significant adverse outcomes especially regarding neurodevelopment.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Studies considering iodine supplementation during infancy are limited and poor-designed.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Limited trials have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specifically examined the effects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maternal iodine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supplementation in lactation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Presently, many medical societies recommend ingestion of minimum of 250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 iodine daily during pre-conception, pregnancy and breastfeeding.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Thanks for your attention!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19</a:t>
            </a:fld>
            <a:endParaRPr lang="en-US"/>
          </a:p>
        </p:txBody>
      </p:sp>
      <p:pic>
        <p:nvPicPr>
          <p:cNvPr id="5122" name="Picture 2" descr="C:\Users\dr.Abdi\Desktop\Iodine 95.9.18\Brain-il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00075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23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Outlines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Impact of iodine deficiency on infants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Outcomes of iodine supplementation in infants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Iodine requirement during breastfeeding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The first randomized clinical trial regarding iodine supplementation during lactation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Conclusions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5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Iodine Deficiency Disorders in Infants and Children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Infants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are at high risk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iodine deficiency because their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requirements per kilogram body weight for iodine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thyroid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hormone are much higher than at any other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time in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life cycle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Infants may be at particularly high risk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iodine deficiency during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weaning period.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30085" y="6426591"/>
            <a:ext cx="6689705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en-US" sz="1400" dirty="0" err="1">
                <a:latin typeface="Arial" pitchFamily="34" charset="0"/>
                <a:cs typeface="Arial" pitchFamily="34" charset="0"/>
              </a:rPr>
              <a:t>Andersson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M, et al. J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Clin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Endocrinol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Metab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2010; 95: 5217-5224.</a:t>
            </a:r>
          </a:p>
        </p:txBody>
      </p:sp>
    </p:spTree>
    <p:extLst>
      <p:ext uri="{BB962C8B-B14F-4D97-AF65-F5344CB8AC3E}">
        <p14:creationId xmlns:p14="http://schemas.microsoft.com/office/powerpoint/2010/main" val="16091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Iodine Deficiency Disorders in Infants and Children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Goiter and hypothyroidism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Impaired cognitive function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Impaired psychomotor development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Attention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deficit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hyperactivity disorders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Autism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Increased mortality</a:t>
            </a:r>
          </a:p>
          <a:p>
            <a:pPr marL="365760" lvl="1" indent="0" algn="just">
              <a:buNone/>
            </a:pP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251856" y="6115859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Cao XY,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et al. N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Engl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J Med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1994; 331:1739–1744.</a:t>
            </a:r>
          </a:p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Stagnaro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-Green A, et al. Thyroid 2011; 21(10): 1081-1125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Iodine Deficiency and Intelligence Quotient (IQ)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brain 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pituitary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T3 level appears to be very sensitive to iodine deficiency as its level falls below the normal level even in mild or moderate iodine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deficiency.</a:t>
            </a: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Several meta-analyses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have concluded iodine deficient populations have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13.5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8-10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8.7-12.5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6.9-10.2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IQ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points lower than iodine replete populations.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09600" y="5791200"/>
            <a:ext cx="7543800" cy="83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Bleichrodt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, Born PM. The Damaged Brain of Iodine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Deficiency: </a:t>
            </a:r>
            <a:r>
              <a:rPr lang="nn-NO" sz="1200" dirty="0" smtClean="0">
                <a:latin typeface="Arial" pitchFamily="34" charset="0"/>
                <a:cs typeface="Arial" pitchFamily="34" charset="0"/>
              </a:rPr>
              <a:t>New </a:t>
            </a:r>
            <a:r>
              <a:rPr lang="nn-NO" sz="1200" dirty="0">
                <a:latin typeface="Arial" pitchFamily="34" charset="0"/>
                <a:cs typeface="Arial" pitchFamily="34" charset="0"/>
              </a:rPr>
              <a:t>York, NY, USA, 1994; pp. 195–200</a:t>
            </a:r>
            <a:r>
              <a:rPr lang="nn-NO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nn-NO" sz="1200" dirty="0" smtClean="0">
                <a:latin typeface="Arial" pitchFamily="34" charset="0"/>
                <a:cs typeface="Arial" pitchFamily="34" charset="0"/>
              </a:rPr>
              <a:t>Verhoef H, et al.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Micronutrient Deficiencies in the First Months of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Life: </a:t>
            </a:r>
            <a:r>
              <a:rPr lang="de-DE" sz="1200" dirty="0">
                <a:latin typeface="Arial" pitchFamily="34" charset="0"/>
                <a:cs typeface="Arial" pitchFamily="34" charset="0"/>
              </a:rPr>
              <a:t>Basel, Switzerland, 2003; pp. 327–357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de-DE" sz="1200" dirty="0" smtClean="0">
                <a:latin typeface="Arial" pitchFamily="34" charset="0"/>
                <a:cs typeface="Arial" pitchFamily="34" charset="0"/>
              </a:rPr>
              <a:t>Qian M, et al. </a:t>
            </a:r>
            <a:r>
              <a:rPr lang="fi-FI" sz="1200" dirty="0">
                <a:latin typeface="Arial" pitchFamily="34" charset="0"/>
                <a:cs typeface="Arial" pitchFamily="34" charset="0"/>
              </a:rPr>
              <a:t>Asia Pac. J. Clin. Nutr. </a:t>
            </a:r>
            <a:r>
              <a:rPr lang="fi-FI" sz="1200" dirty="0" smtClean="0">
                <a:latin typeface="Arial" pitchFamily="34" charset="0"/>
                <a:cs typeface="Arial" pitchFamily="34" charset="0"/>
              </a:rPr>
              <a:t>2005; </a:t>
            </a:r>
            <a:r>
              <a:rPr lang="fi-FI" sz="1200" dirty="0">
                <a:latin typeface="Arial" pitchFamily="34" charset="0"/>
                <a:cs typeface="Arial" pitchFamily="34" charset="0"/>
              </a:rPr>
              <a:t>14, 32–42</a:t>
            </a:r>
            <a:r>
              <a:rPr lang="fi-FI" sz="1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fi-FI" sz="1200" dirty="0" smtClean="0">
                <a:latin typeface="Arial" pitchFamily="34" charset="0"/>
                <a:cs typeface="Arial" pitchFamily="34" charset="0"/>
              </a:rPr>
              <a:t>Bougma K, et al. Nutrients 2013; 5, 1384-1416.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34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Iodine Supplementation in Infants and Children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Heterogeneous and low-quality trials.</a:t>
            </a: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66603"/>
              </p:ext>
            </p:extLst>
          </p:nvPr>
        </p:nvGraphicFramePr>
        <p:xfrm>
          <a:off x="1600200" y="2320671"/>
          <a:ext cx="60960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Outcome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Effect of iodine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35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Goiter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Physical development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Mental development, psychomotor and cognitive</a:t>
                      </a:r>
                    </a:p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performance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</a:p>
                    <a:p>
                      <a:pPr algn="ctr"/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Mortality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6092190" y="2846613"/>
            <a:ext cx="171341" cy="381000"/>
          </a:xfrm>
          <a:prstGeom prst="downArrow">
            <a:avLst>
              <a:gd name="adj1" fmla="val 50000"/>
              <a:gd name="adj2" fmla="val 476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5840620" y="3505200"/>
            <a:ext cx="685800" cy="1592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114396" y="4942114"/>
            <a:ext cx="171341" cy="381000"/>
          </a:xfrm>
          <a:prstGeom prst="downArrow">
            <a:avLst>
              <a:gd name="adj1" fmla="val 50000"/>
              <a:gd name="adj2" fmla="val 476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230085" y="6426591"/>
            <a:ext cx="6689705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en-US" sz="1400" dirty="0" err="1">
                <a:latin typeface="Arial" pitchFamily="34" charset="0"/>
                <a:cs typeface="Arial" pitchFamily="34" charset="0"/>
              </a:rPr>
              <a:t>Angermayr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L,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Clar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C. Cochrane Database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Syst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Rev. 2004;(2):CD003819.</a:t>
            </a:r>
          </a:p>
        </p:txBody>
      </p:sp>
    </p:spTree>
    <p:extLst>
      <p:ext uri="{BB962C8B-B14F-4D97-AF65-F5344CB8AC3E}">
        <p14:creationId xmlns:p14="http://schemas.microsoft.com/office/powerpoint/2010/main" val="251653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Arial" pitchFamily="34" charset="0"/>
                <a:cs typeface="Arial" pitchFamily="34" charset="0"/>
              </a:rPr>
              <a:t>Iodised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salt and iodine supplements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for prenatal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and postnatal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There is a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gap in the evidence base with no existing, up-to-date systematic reviews on the effects of all forms of iodine supplementation/fortification in all of the relevant population groups on relevant growth and growth-related outcomes. A new systematic review examining this question will assist in addressing this gap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 review is ongoing.</a:t>
            </a: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marL="365760" lvl="1" indent="0" algn="just">
              <a:buNone/>
            </a:pP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197428" y="6172200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 smtClean="0">
                <a:latin typeface="Arial" pitchFamily="34" charset="0"/>
                <a:cs typeface="Arial" pitchFamily="34" charset="0"/>
              </a:rPr>
              <a:t>Farebrother J,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et al. Nutr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J 2015; 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Sep 2;14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: 89.</a:t>
            </a:r>
          </a:p>
          <a:p>
            <a:pPr algn="ctr"/>
            <a:r>
              <a:rPr lang="it-IT" sz="1400" dirty="0">
                <a:latin typeface="Arial" pitchFamily="34" charset="0"/>
                <a:cs typeface="Arial" pitchFamily="34" charset="0"/>
              </a:rPr>
              <a:t>Farebrother J, et al.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BMJ Open 2015; 5: e007238.</a:t>
            </a:r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Increased Iodine Requirement during Lactation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Infant supply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iodine: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the first 6 months of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life: exclusively from breast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or formula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milk.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Thereafter: from breast milk/formula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and complementary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foods.</a:t>
            </a:r>
          </a:p>
          <a:p>
            <a:pPr lvl="1" algn="just">
              <a:buFont typeface="Wingdings" pitchFamily="2" charset="2"/>
              <a:buChar char="§"/>
            </a:pP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Iodine content of breast milk: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Concentration of iodine in human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milk: 20–50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times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&gt; plasma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Constitutional and environmental factors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odine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concentration in human milk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is approximately 200–400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μg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/l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in colostrum, but decreases during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the next 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few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weeks.</a:t>
            </a:r>
          </a:p>
          <a:p>
            <a:pPr lvl="1" algn="just">
              <a:buFont typeface="Wingdings" pitchFamily="2" charset="2"/>
              <a:buChar char="§"/>
            </a:pP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marL="365760" lvl="1" indent="0" algn="just">
              <a:buNone/>
            </a:pP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30085" y="6426591"/>
            <a:ext cx="6689705" cy="30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>
                <a:latin typeface="Arial" pitchFamily="34" charset="0"/>
                <a:cs typeface="Arial" pitchFamily="34" charset="0"/>
              </a:rPr>
              <a:t>Azizi F, et al. Clin Endocrinol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2009; 70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: 803-809.</a:t>
            </a:r>
          </a:p>
        </p:txBody>
      </p:sp>
    </p:spTree>
    <p:extLst>
      <p:ext uri="{BB962C8B-B14F-4D97-AF65-F5344CB8AC3E}">
        <p14:creationId xmlns:p14="http://schemas.microsoft.com/office/powerpoint/2010/main" val="10842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Iodine Requirement during Lactation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Milk production: 0.5-1.1 l/day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 conditions of iodine sufficiency, iodine content of breast milk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150–180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μg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/l.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Median breast milk iodine in Iran:</a:t>
            </a:r>
          </a:p>
          <a:p>
            <a:pPr marL="365760" lvl="1" indent="0" algn="just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Gorgan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2005: 117 </a:t>
            </a:r>
            <a:r>
              <a:rPr lang="en-US" sz="1700" dirty="0" err="1">
                <a:latin typeface="Arial" pitchFamily="34" charset="0"/>
                <a:cs typeface="Arial" pitchFamily="34" charset="0"/>
              </a:rPr>
              <a:t>μg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/l</a:t>
            </a:r>
          </a:p>
          <a:p>
            <a:pPr marL="365760" lvl="1" indent="0" algn="just">
              <a:buNone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    Tehran</a:t>
            </a:r>
            <a:r>
              <a:rPr lang="en-US" sz="1700" dirty="0">
                <a:latin typeface="Arial" pitchFamily="34" charset="0"/>
                <a:cs typeface="Arial" pitchFamily="34" charset="0"/>
              </a:rPr>
              <a:t>, 2007: 148 </a:t>
            </a: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μg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/l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oss of iodine into breast milk: 75-200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μg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/day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Basal iodine requirement: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150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μg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/day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Iodine requirement during breastfeeding: 225-350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μg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/day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2D8A9B-3AB0-4AE3-BDD1-36C0B38B2429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230085" y="6298499"/>
            <a:ext cx="6689705" cy="523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it-IT" sz="1400" dirty="0">
                <a:latin typeface="Arial" pitchFamily="34" charset="0"/>
                <a:cs typeface="Arial" pitchFamily="34" charset="0"/>
              </a:rPr>
              <a:t>Azizi F, et al. Clin Endocrinol 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2009; 70</a:t>
            </a:r>
            <a:r>
              <a:rPr lang="it-IT" sz="1400" dirty="0">
                <a:latin typeface="Arial" pitchFamily="34" charset="0"/>
                <a:cs typeface="Arial" pitchFamily="34" charset="0"/>
              </a:rPr>
              <a:t>: 803-809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it-IT" sz="1400" dirty="0">
                <a:latin typeface="Arial" pitchFamily="34" charset="0"/>
                <a:cs typeface="Arial" pitchFamily="34" charset="0"/>
              </a:rPr>
              <a:t>Delange F. Int J Endocrinol Metab 2004; 2</a:t>
            </a:r>
            <a:r>
              <a:rPr lang="it-IT" sz="1400" dirty="0" smtClean="0">
                <a:latin typeface="Arial" pitchFamily="34" charset="0"/>
                <a:cs typeface="Arial" pitchFamily="34" charset="0"/>
              </a:rPr>
              <a:t>: 1-12.</a:t>
            </a:r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766</TotalTime>
  <Words>1100</Words>
  <Application>Microsoft Office PowerPoint</Application>
  <PresentationFormat>On-screen Show (4:3)</PresentationFormat>
  <Paragraphs>213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Iodine during Infancy</vt:lpstr>
      <vt:lpstr>Outlines</vt:lpstr>
      <vt:lpstr>Iodine Deficiency Disorders in Infants and Children</vt:lpstr>
      <vt:lpstr>Iodine Deficiency Disorders in Infants and Children</vt:lpstr>
      <vt:lpstr>Iodine Deficiency and Intelligence Quotient (IQ)</vt:lpstr>
      <vt:lpstr>Iodine Supplementation in Infants and Children</vt:lpstr>
      <vt:lpstr>Iodised salt and iodine supplements for prenatal and postnatal growth</vt:lpstr>
      <vt:lpstr>Increased Iodine Requirement during Lactation</vt:lpstr>
      <vt:lpstr>Iodine Requirement during Lactation</vt:lpstr>
      <vt:lpstr>  Recommended Iodine Intake (micrograms/day) </vt:lpstr>
      <vt:lpstr>  The median urinary iodine concentration for classification of the iodine status of pregnant and lactating women and children</vt:lpstr>
      <vt:lpstr>Iodine Supplementation during Lactation</vt:lpstr>
      <vt:lpstr>The First RCT during Lactation</vt:lpstr>
      <vt:lpstr>PowerPoint Presentation</vt:lpstr>
      <vt:lpstr>PowerPoint Presentation</vt:lpstr>
      <vt:lpstr>PowerPoint Presentation</vt:lpstr>
      <vt:lpstr>PowerPoint Presentation</vt:lpstr>
      <vt:lpstr>Conclusions</vt:lpstr>
      <vt:lpstr>Thanks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Iodine Supplementation during Lactation</dc:title>
  <dc:creator>dr.Abdi</dc:creator>
  <cp:lastModifiedBy>dr.Abdi</cp:lastModifiedBy>
  <cp:revision>51</cp:revision>
  <dcterms:created xsi:type="dcterms:W3CDTF">2016-12-06T04:32:24Z</dcterms:created>
  <dcterms:modified xsi:type="dcterms:W3CDTF">2016-12-08T04:26:10Z</dcterms:modified>
</cp:coreProperties>
</file>