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6" r:id="rId11"/>
    <p:sldId id="274" r:id="rId12"/>
    <p:sldId id="275" r:id="rId13"/>
    <p:sldId id="273" r:id="rId14"/>
    <p:sldId id="267" r:id="rId15"/>
    <p:sldId id="277" r:id="rId16"/>
    <p:sldId id="278" r:id="rId17"/>
    <p:sldId id="279" r:id="rId18"/>
    <p:sldId id="276" r:id="rId19"/>
    <p:sldId id="270" r:id="rId20"/>
    <p:sldId id="271" r:id="rId21"/>
    <p:sldId id="272"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E0060-F604-4609-846B-622BBE93650A}" type="datetimeFigureOut">
              <a:rPr lang="en-US" smtClean="0"/>
              <a:t>7/17/2017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4BEC1-59CB-4A3A-8FDB-88D48DAB63B9}" type="slidenum">
              <a:rPr lang="en-US" smtClean="0"/>
              <a:t>‹#›</a:t>
            </a:fld>
            <a:endParaRPr lang="en-US"/>
          </a:p>
        </p:txBody>
      </p:sp>
    </p:spTree>
    <p:extLst>
      <p:ext uri="{BB962C8B-B14F-4D97-AF65-F5344CB8AC3E}">
        <p14:creationId xmlns:p14="http://schemas.microsoft.com/office/powerpoint/2010/main" val="36549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4BEC1-59CB-4A3A-8FDB-88D48DAB63B9}" type="slidenum">
              <a:rPr lang="en-US" smtClean="0"/>
              <a:t>1</a:t>
            </a:fld>
            <a:endParaRPr lang="en-US"/>
          </a:p>
        </p:txBody>
      </p:sp>
    </p:spTree>
    <p:extLst>
      <p:ext uri="{BB962C8B-B14F-4D97-AF65-F5344CB8AC3E}">
        <p14:creationId xmlns:p14="http://schemas.microsoft.com/office/powerpoint/2010/main" val="4119892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75D2C8-AF05-43DD-8EB4-66ACB1AA2C34}"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697C63F-0AD8-4140-88FB-56E527FFDBA3}" type="slidenum">
              <a:rPr lang="en-US" smtClean="0"/>
              <a:t>‹#›</a:t>
            </a:fld>
            <a:endParaRPr lang="en-US"/>
          </a:p>
        </p:txBody>
      </p:sp>
    </p:spTree>
    <p:extLst>
      <p:ext uri="{BB962C8B-B14F-4D97-AF65-F5344CB8AC3E}">
        <p14:creationId xmlns:p14="http://schemas.microsoft.com/office/powerpoint/2010/main" val="160040031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75D2C8-AF05-43DD-8EB4-66ACB1AA2C34}"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97C63F-0AD8-4140-88FB-56E527FFDBA3}" type="slidenum">
              <a:rPr lang="en-US" smtClean="0"/>
              <a:t>‹#›</a:t>
            </a:fld>
            <a:endParaRPr lang="en-US"/>
          </a:p>
        </p:txBody>
      </p:sp>
    </p:spTree>
    <p:extLst>
      <p:ext uri="{BB962C8B-B14F-4D97-AF65-F5344CB8AC3E}">
        <p14:creationId xmlns:p14="http://schemas.microsoft.com/office/powerpoint/2010/main" val="374629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75D2C8-AF05-43DD-8EB4-66ACB1AA2C34}"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97C63F-0AD8-4140-88FB-56E527FFDBA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32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E75D2C8-AF05-43DD-8EB4-66ACB1AA2C34}"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97C63F-0AD8-4140-88FB-56E527FFDBA3}" type="slidenum">
              <a:rPr lang="en-US" smtClean="0"/>
              <a:t>‹#›</a:t>
            </a:fld>
            <a:endParaRPr lang="en-US"/>
          </a:p>
        </p:txBody>
      </p:sp>
    </p:spTree>
    <p:extLst>
      <p:ext uri="{BB962C8B-B14F-4D97-AF65-F5344CB8AC3E}">
        <p14:creationId xmlns:p14="http://schemas.microsoft.com/office/powerpoint/2010/main" val="995913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E75D2C8-AF05-43DD-8EB4-66ACB1AA2C34}"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97C63F-0AD8-4140-88FB-56E527FFDBA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2796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E75D2C8-AF05-43DD-8EB4-66ACB1AA2C34}"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97C63F-0AD8-4140-88FB-56E527FFDBA3}" type="slidenum">
              <a:rPr lang="en-US" smtClean="0"/>
              <a:t>‹#›</a:t>
            </a:fld>
            <a:endParaRPr lang="en-US"/>
          </a:p>
        </p:txBody>
      </p:sp>
    </p:spTree>
    <p:extLst>
      <p:ext uri="{BB962C8B-B14F-4D97-AF65-F5344CB8AC3E}">
        <p14:creationId xmlns:p14="http://schemas.microsoft.com/office/powerpoint/2010/main" val="1471544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75D2C8-AF05-43DD-8EB4-66ACB1AA2C34}"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97C63F-0AD8-4140-88FB-56E527FFDBA3}" type="slidenum">
              <a:rPr lang="en-US" smtClean="0"/>
              <a:t>‹#›</a:t>
            </a:fld>
            <a:endParaRPr lang="en-US"/>
          </a:p>
        </p:txBody>
      </p:sp>
    </p:spTree>
    <p:extLst>
      <p:ext uri="{BB962C8B-B14F-4D97-AF65-F5344CB8AC3E}">
        <p14:creationId xmlns:p14="http://schemas.microsoft.com/office/powerpoint/2010/main" val="715143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75D2C8-AF05-43DD-8EB4-66ACB1AA2C34}"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97C63F-0AD8-4140-88FB-56E527FFDBA3}" type="slidenum">
              <a:rPr lang="en-US" smtClean="0"/>
              <a:t>‹#›</a:t>
            </a:fld>
            <a:endParaRPr lang="en-US"/>
          </a:p>
        </p:txBody>
      </p:sp>
    </p:spTree>
    <p:extLst>
      <p:ext uri="{BB962C8B-B14F-4D97-AF65-F5344CB8AC3E}">
        <p14:creationId xmlns:p14="http://schemas.microsoft.com/office/powerpoint/2010/main" val="112111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75D2C8-AF05-43DD-8EB4-66ACB1AA2C34}"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97C63F-0AD8-4140-88FB-56E527FFDBA3}" type="slidenum">
              <a:rPr lang="en-US" smtClean="0"/>
              <a:t>‹#›</a:t>
            </a:fld>
            <a:endParaRPr lang="en-US"/>
          </a:p>
        </p:txBody>
      </p:sp>
    </p:spTree>
    <p:extLst>
      <p:ext uri="{BB962C8B-B14F-4D97-AF65-F5344CB8AC3E}">
        <p14:creationId xmlns:p14="http://schemas.microsoft.com/office/powerpoint/2010/main" val="399017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75D2C8-AF05-43DD-8EB4-66ACB1AA2C34}"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97C63F-0AD8-4140-88FB-56E527FFDBA3}" type="slidenum">
              <a:rPr lang="en-US" smtClean="0"/>
              <a:t>‹#›</a:t>
            </a:fld>
            <a:endParaRPr lang="en-US"/>
          </a:p>
        </p:txBody>
      </p:sp>
    </p:spTree>
    <p:extLst>
      <p:ext uri="{BB962C8B-B14F-4D97-AF65-F5344CB8AC3E}">
        <p14:creationId xmlns:p14="http://schemas.microsoft.com/office/powerpoint/2010/main" val="227962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5D2C8-AF05-43DD-8EB4-66ACB1AA2C34}"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697C63F-0AD8-4140-88FB-56E527FFDBA3}" type="slidenum">
              <a:rPr lang="en-US" smtClean="0"/>
              <a:t>‹#›</a:t>
            </a:fld>
            <a:endParaRPr lang="en-US"/>
          </a:p>
        </p:txBody>
      </p:sp>
    </p:spTree>
    <p:extLst>
      <p:ext uri="{BB962C8B-B14F-4D97-AF65-F5344CB8AC3E}">
        <p14:creationId xmlns:p14="http://schemas.microsoft.com/office/powerpoint/2010/main" val="16156617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75D2C8-AF05-43DD-8EB4-66ACB1AA2C34}" type="datetimeFigureOut">
              <a:rPr lang="en-US" smtClean="0"/>
              <a:t>7/17/2017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697C63F-0AD8-4140-88FB-56E527FFDBA3}" type="slidenum">
              <a:rPr lang="en-US" smtClean="0"/>
              <a:t>‹#›</a:t>
            </a:fld>
            <a:endParaRPr lang="en-US"/>
          </a:p>
        </p:txBody>
      </p:sp>
    </p:spTree>
    <p:extLst>
      <p:ext uri="{BB962C8B-B14F-4D97-AF65-F5344CB8AC3E}">
        <p14:creationId xmlns:p14="http://schemas.microsoft.com/office/powerpoint/2010/main" val="9950719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75D2C8-AF05-43DD-8EB4-66ACB1AA2C34}" type="datetimeFigureOut">
              <a:rPr lang="en-US" smtClean="0"/>
              <a:t>7/17/2017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697C63F-0AD8-4140-88FB-56E527FFDBA3}" type="slidenum">
              <a:rPr lang="en-US" smtClean="0"/>
              <a:t>‹#›</a:t>
            </a:fld>
            <a:endParaRPr lang="en-US"/>
          </a:p>
        </p:txBody>
      </p:sp>
    </p:spTree>
    <p:extLst>
      <p:ext uri="{BB962C8B-B14F-4D97-AF65-F5344CB8AC3E}">
        <p14:creationId xmlns:p14="http://schemas.microsoft.com/office/powerpoint/2010/main" val="1272566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5D2C8-AF05-43DD-8EB4-66ACB1AA2C34}" type="datetimeFigureOut">
              <a:rPr lang="en-US" smtClean="0"/>
              <a:t>7/17/2017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697C63F-0AD8-4140-88FB-56E527FFDBA3}" type="slidenum">
              <a:rPr lang="en-US" smtClean="0"/>
              <a:t>‹#›</a:t>
            </a:fld>
            <a:endParaRPr lang="en-US"/>
          </a:p>
        </p:txBody>
      </p:sp>
    </p:spTree>
    <p:extLst>
      <p:ext uri="{BB962C8B-B14F-4D97-AF65-F5344CB8AC3E}">
        <p14:creationId xmlns:p14="http://schemas.microsoft.com/office/powerpoint/2010/main" val="33829007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E75D2C8-AF05-43DD-8EB4-66ACB1AA2C34}"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697C63F-0AD8-4140-88FB-56E527FFDBA3}" type="slidenum">
              <a:rPr lang="en-US" smtClean="0"/>
              <a:t>‹#›</a:t>
            </a:fld>
            <a:endParaRPr lang="en-US"/>
          </a:p>
        </p:txBody>
      </p:sp>
    </p:spTree>
    <p:extLst>
      <p:ext uri="{BB962C8B-B14F-4D97-AF65-F5344CB8AC3E}">
        <p14:creationId xmlns:p14="http://schemas.microsoft.com/office/powerpoint/2010/main" val="3802843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E75D2C8-AF05-43DD-8EB4-66ACB1AA2C34}"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97C63F-0AD8-4140-88FB-56E527FFDBA3}" type="slidenum">
              <a:rPr lang="en-US" smtClean="0"/>
              <a:t>‹#›</a:t>
            </a:fld>
            <a:endParaRPr lang="en-US"/>
          </a:p>
        </p:txBody>
      </p:sp>
    </p:spTree>
    <p:extLst>
      <p:ext uri="{BB962C8B-B14F-4D97-AF65-F5344CB8AC3E}">
        <p14:creationId xmlns:p14="http://schemas.microsoft.com/office/powerpoint/2010/main" val="145441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E75D2C8-AF05-43DD-8EB4-66ACB1AA2C34}" type="datetimeFigureOut">
              <a:rPr lang="en-US" smtClean="0"/>
              <a:t>7/17/2017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697C63F-0AD8-4140-88FB-56E527FFDBA3}" type="slidenum">
              <a:rPr lang="en-US" smtClean="0"/>
              <a:t>‹#›</a:t>
            </a:fld>
            <a:endParaRPr lang="en-US"/>
          </a:p>
        </p:txBody>
      </p:sp>
    </p:spTree>
    <p:extLst>
      <p:ext uri="{BB962C8B-B14F-4D97-AF65-F5344CB8AC3E}">
        <p14:creationId xmlns:p14="http://schemas.microsoft.com/office/powerpoint/2010/main" val="2515807530"/>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smtClean="0">
                <a:latin typeface="Times New Roman" panose="02020603050405020304" pitchFamily="18" charset="0"/>
                <a:cs typeface="Times New Roman" panose="02020603050405020304" pitchFamily="18" charset="0"/>
              </a:rPr>
              <a:t>In the Name of God</a:t>
            </a:r>
            <a:endParaRPr lang="en-US" sz="6000" dirty="0">
              <a:latin typeface="Times New Roman" panose="02020603050405020304" pitchFamily="18" charset="0"/>
              <a:cs typeface="Times New Roman" panose="02020603050405020304" pitchFamily="18" charset="0"/>
            </a:endParaRPr>
          </a:p>
        </p:txBody>
      </p:sp>
      <p:sp>
        <p:nvSpPr>
          <p:cNvPr id="6" name="Subtitle 5"/>
          <p:cNvSpPr>
            <a:spLocks noGrp="1"/>
          </p:cNvSpPr>
          <p:nvPr>
            <p:ph type="subTitle" idx="1"/>
          </p:nvPr>
        </p:nvSpPr>
        <p:spPr/>
        <p:txBody>
          <a:bodyPr>
            <a:noAutofit/>
          </a:bodyPr>
          <a:lstStyle/>
          <a:p>
            <a:r>
              <a:rPr lang="en-US" sz="2400" dirty="0" smtClean="0">
                <a:solidFill>
                  <a:schemeClr val="tx1"/>
                </a:solidFill>
                <a:latin typeface="Times New Roman" panose="02020603050405020304" pitchFamily="18" charset="0"/>
                <a:cs typeface="Times New Roman" panose="02020603050405020304" pitchFamily="18" charset="0"/>
              </a:rPr>
              <a:t>Case Presentation</a:t>
            </a:r>
          </a:p>
          <a:p>
            <a:r>
              <a:rPr lang="en-US" sz="2400" dirty="0" err="1" smtClean="0">
                <a:solidFill>
                  <a:schemeClr val="tx1"/>
                </a:solidFill>
                <a:latin typeface="Times New Roman" panose="02020603050405020304" pitchFamily="18" charset="0"/>
                <a:cs typeface="Times New Roman" panose="02020603050405020304" pitchFamily="18" charset="0"/>
              </a:rPr>
              <a:t>By:A.Saffarian.MD</a:t>
            </a:r>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B.Rezvankhah.MD</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0517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2692098100"/>
              </p:ext>
            </p:extLst>
          </p:nvPr>
        </p:nvGraphicFramePr>
        <p:xfrm>
          <a:off x="2169680" y="378690"/>
          <a:ext cx="3811588" cy="6285801"/>
        </p:xfrm>
        <a:graphic>
          <a:graphicData uri="http://schemas.openxmlformats.org/drawingml/2006/table">
            <a:tbl>
              <a:tblPr rtl="1" firstRow="1" bandRow="1">
                <a:tableStyleId>{5940675A-B579-460E-94D1-54222C63F5DA}</a:tableStyleId>
              </a:tblPr>
              <a:tblGrid>
                <a:gridCol w="1905794">
                  <a:extLst>
                    <a:ext uri="{9D8B030D-6E8A-4147-A177-3AD203B41FA5}">
                      <a16:colId xmlns:a16="http://schemas.microsoft.com/office/drawing/2014/main" val="3721367552"/>
                    </a:ext>
                  </a:extLst>
                </a:gridCol>
                <a:gridCol w="1905794">
                  <a:extLst>
                    <a:ext uri="{9D8B030D-6E8A-4147-A177-3AD203B41FA5}">
                      <a16:colId xmlns:a16="http://schemas.microsoft.com/office/drawing/2014/main" val="1381740867"/>
                    </a:ext>
                  </a:extLst>
                </a:gridCol>
              </a:tblGrid>
              <a:tr h="369753">
                <a:tc>
                  <a:txBody>
                    <a:bodyPr/>
                    <a:lstStyle/>
                    <a:p>
                      <a:pPr rtl="1"/>
                      <a:r>
                        <a:rPr lang="en-US" dirty="0" smtClean="0"/>
                        <a:t>3/3</a:t>
                      </a:r>
                      <a:endParaRPr lang="fa-IR" dirty="0"/>
                    </a:p>
                  </a:txBody>
                  <a:tcPr/>
                </a:tc>
                <a:tc>
                  <a:txBody>
                    <a:bodyPr/>
                    <a:lstStyle/>
                    <a:p>
                      <a:pPr rtl="1"/>
                      <a:r>
                        <a:rPr lang="en-US" dirty="0" smtClean="0"/>
                        <a:t>WBC</a:t>
                      </a:r>
                      <a:endParaRPr lang="fa-IR" dirty="0"/>
                    </a:p>
                  </a:txBody>
                  <a:tcPr/>
                </a:tc>
                <a:extLst>
                  <a:ext uri="{0D108BD9-81ED-4DB2-BD59-A6C34878D82A}">
                    <a16:rowId xmlns:a16="http://schemas.microsoft.com/office/drawing/2014/main" val="3603461393"/>
                  </a:ext>
                </a:extLst>
              </a:tr>
              <a:tr h="369753">
                <a:tc>
                  <a:txBody>
                    <a:bodyPr/>
                    <a:lstStyle/>
                    <a:p>
                      <a:pPr rtl="1"/>
                      <a:r>
                        <a:rPr lang="en-US" dirty="0" smtClean="0"/>
                        <a:t>3/6</a:t>
                      </a:r>
                      <a:endParaRPr lang="fa-IR" dirty="0"/>
                    </a:p>
                  </a:txBody>
                  <a:tcPr/>
                </a:tc>
                <a:tc>
                  <a:txBody>
                    <a:bodyPr/>
                    <a:lstStyle/>
                    <a:p>
                      <a:pPr rtl="1"/>
                      <a:r>
                        <a:rPr lang="en-US" dirty="0" smtClean="0"/>
                        <a:t>RBC</a:t>
                      </a:r>
                      <a:endParaRPr lang="fa-IR" dirty="0"/>
                    </a:p>
                  </a:txBody>
                  <a:tcPr/>
                </a:tc>
                <a:extLst>
                  <a:ext uri="{0D108BD9-81ED-4DB2-BD59-A6C34878D82A}">
                    <a16:rowId xmlns:a16="http://schemas.microsoft.com/office/drawing/2014/main" val="1516034635"/>
                  </a:ext>
                </a:extLst>
              </a:tr>
              <a:tr h="369753">
                <a:tc>
                  <a:txBody>
                    <a:bodyPr/>
                    <a:lstStyle/>
                    <a:p>
                      <a:pPr rtl="1"/>
                      <a:r>
                        <a:rPr lang="en-US" b="1" dirty="0" smtClean="0">
                          <a:solidFill>
                            <a:srgbClr val="C00000"/>
                          </a:solidFill>
                        </a:rPr>
                        <a:t>11</a:t>
                      </a:r>
                      <a:endParaRPr lang="fa-IR" b="1" dirty="0">
                        <a:solidFill>
                          <a:srgbClr val="C00000"/>
                        </a:solidFill>
                      </a:endParaRPr>
                    </a:p>
                  </a:txBody>
                  <a:tcPr/>
                </a:tc>
                <a:tc>
                  <a:txBody>
                    <a:bodyPr/>
                    <a:lstStyle/>
                    <a:p>
                      <a:pPr rtl="1"/>
                      <a:r>
                        <a:rPr lang="en-US" dirty="0" err="1" smtClean="0"/>
                        <a:t>Hb</a:t>
                      </a:r>
                      <a:endParaRPr lang="fa-IR" dirty="0"/>
                    </a:p>
                  </a:txBody>
                  <a:tcPr/>
                </a:tc>
                <a:extLst>
                  <a:ext uri="{0D108BD9-81ED-4DB2-BD59-A6C34878D82A}">
                    <a16:rowId xmlns:a16="http://schemas.microsoft.com/office/drawing/2014/main" val="3728035560"/>
                  </a:ext>
                </a:extLst>
              </a:tr>
              <a:tr h="369753">
                <a:tc>
                  <a:txBody>
                    <a:bodyPr/>
                    <a:lstStyle/>
                    <a:p>
                      <a:pPr rtl="1"/>
                      <a:r>
                        <a:rPr lang="en-US" b="1" dirty="0" smtClean="0">
                          <a:solidFill>
                            <a:srgbClr val="C00000"/>
                          </a:solidFill>
                        </a:rPr>
                        <a:t>86</a:t>
                      </a:r>
                      <a:endParaRPr lang="fa-IR" b="1" dirty="0">
                        <a:solidFill>
                          <a:srgbClr val="C00000"/>
                        </a:solidFill>
                      </a:endParaRPr>
                    </a:p>
                  </a:txBody>
                  <a:tcPr/>
                </a:tc>
                <a:tc>
                  <a:txBody>
                    <a:bodyPr/>
                    <a:lstStyle/>
                    <a:p>
                      <a:pPr rtl="1"/>
                      <a:r>
                        <a:rPr lang="en-US" dirty="0" smtClean="0"/>
                        <a:t>MCV</a:t>
                      </a:r>
                      <a:endParaRPr lang="fa-IR" dirty="0"/>
                    </a:p>
                  </a:txBody>
                  <a:tcPr/>
                </a:tc>
                <a:extLst>
                  <a:ext uri="{0D108BD9-81ED-4DB2-BD59-A6C34878D82A}">
                    <a16:rowId xmlns:a16="http://schemas.microsoft.com/office/drawing/2014/main" val="1019585729"/>
                  </a:ext>
                </a:extLst>
              </a:tr>
              <a:tr h="369753">
                <a:tc>
                  <a:txBody>
                    <a:bodyPr/>
                    <a:lstStyle/>
                    <a:p>
                      <a:pPr rtl="1"/>
                      <a:r>
                        <a:rPr lang="en-US" dirty="0" smtClean="0"/>
                        <a:t>256000</a:t>
                      </a:r>
                      <a:endParaRPr lang="fa-IR" dirty="0"/>
                    </a:p>
                  </a:txBody>
                  <a:tcPr/>
                </a:tc>
                <a:tc>
                  <a:txBody>
                    <a:bodyPr/>
                    <a:lstStyle/>
                    <a:p>
                      <a:pPr rtl="1"/>
                      <a:r>
                        <a:rPr lang="en-US" dirty="0" err="1" smtClean="0"/>
                        <a:t>Plt</a:t>
                      </a:r>
                      <a:endParaRPr lang="fa-IR" dirty="0"/>
                    </a:p>
                  </a:txBody>
                  <a:tcPr/>
                </a:tc>
                <a:extLst>
                  <a:ext uri="{0D108BD9-81ED-4DB2-BD59-A6C34878D82A}">
                    <a16:rowId xmlns:a16="http://schemas.microsoft.com/office/drawing/2014/main" val="1905389023"/>
                  </a:ext>
                </a:extLst>
              </a:tr>
              <a:tr h="369753">
                <a:tc>
                  <a:txBody>
                    <a:bodyPr/>
                    <a:lstStyle/>
                    <a:p>
                      <a:pPr rtl="1"/>
                      <a:r>
                        <a:rPr lang="en-US" dirty="0" smtClean="0"/>
                        <a:t>13</a:t>
                      </a:r>
                      <a:endParaRPr lang="fa-IR" dirty="0"/>
                    </a:p>
                  </a:txBody>
                  <a:tcPr/>
                </a:tc>
                <a:tc>
                  <a:txBody>
                    <a:bodyPr/>
                    <a:lstStyle/>
                    <a:p>
                      <a:pPr rtl="1"/>
                      <a:r>
                        <a:rPr lang="en-US" dirty="0" smtClean="0"/>
                        <a:t>BUN</a:t>
                      </a:r>
                      <a:endParaRPr lang="fa-IR" dirty="0"/>
                    </a:p>
                  </a:txBody>
                  <a:tcPr/>
                </a:tc>
                <a:extLst>
                  <a:ext uri="{0D108BD9-81ED-4DB2-BD59-A6C34878D82A}">
                    <a16:rowId xmlns:a16="http://schemas.microsoft.com/office/drawing/2014/main" val="1647202061"/>
                  </a:ext>
                </a:extLst>
              </a:tr>
              <a:tr h="369753">
                <a:tc>
                  <a:txBody>
                    <a:bodyPr/>
                    <a:lstStyle/>
                    <a:p>
                      <a:pPr rtl="1"/>
                      <a:r>
                        <a:rPr lang="en-US" dirty="0" smtClean="0"/>
                        <a:t>0/6</a:t>
                      </a:r>
                      <a:endParaRPr lang="fa-IR" dirty="0"/>
                    </a:p>
                  </a:txBody>
                  <a:tcPr/>
                </a:tc>
                <a:tc>
                  <a:txBody>
                    <a:bodyPr/>
                    <a:lstStyle/>
                    <a:p>
                      <a:pPr rtl="1"/>
                      <a:r>
                        <a:rPr lang="en-US" dirty="0" smtClean="0"/>
                        <a:t>Cr</a:t>
                      </a:r>
                      <a:endParaRPr lang="fa-IR" dirty="0"/>
                    </a:p>
                  </a:txBody>
                  <a:tcPr/>
                </a:tc>
                <a:extLst>
                  <a:ext uri="{0D108BD9-81ED-4DB2-BD59-A6C34878D82A}">
                    <a16:rowId xmlns:a16="http://schemas.microsoft.com/office/drawing/2014/main" val="308187186"/>
                  </a:ext>
                </a:extLst>
              </a:tr>
              <a:tr h="369753">
                <a:tc>
                  <a:txBody>
                    <a:bodyPr/>
                    <a:lstStyle/>
                    <a:p>
                      <a:pPr rtl="1"/>
                      <a:r>
                        <a:rPr lang="en-US" b="1" dirty="0" smtClean="0">
                          <a:solidFill>
                            <a:srgbClr val="C00000"/>
                          </a:solidFill>
                        </a:rPr>
                        <a:t>134</a:t>
                      </a:r>
                      <a:endParaRPr lang="fa-IR" b="1" dirty="0">
                        <a:solidFill>
                          <a:srgbClr val="C00000"/>
                        </a:solidFill>
                      </a:endParaRPr>
                    </a:p>
                  </a:txBody>
                  <a:tcPr/>
                </a:tc>
                <a:tc>
                  <a:txBody>
                    <a:bodyPr/>
                    <a:lstStyle/>
                    <a:p>
                      <a:pPr rtl="1"/>
                      <a:r>
                        <a:rPr lang="en-US" dirty="0" smtClean="0"/>
                        <a:t>Na</a:t>
                      </a:r>
                      <a:endParaRPr lang="fa-IR" dirty="0"/>
                    </a:p>
                  </a:txBody>
                  <a:tcPr/>
                </a:tc>
                <a:extLst>
                  <a:ext uri="{0D108BD9-81ED-4DB2-BD59-A6C34878D82A}">
                    <a16:rowId xmlns:a16="http://schemas.microsoft.com/office/drawing/2014/main" val="3863385571"/>
                  </a:ext>
                </a:extLst>
              </a:tr>
              <a:tr h="369753">
                <a:tc>
                  <a:txBody>
                    <a:bodyPr/>
                    <a:lstStyle/>
                    <a:p>
                      <a:pPr rtl="1"/>
                      <a:r>
                        <a:rPr lang="en-US" b="1" dirty="0" smtClean="0">
                          <a:solidFill>
                            <a:srgbClr val="C00000"/>
                          </a:solidFill>
                        </a:rPr>
                        <a:t>4/3</a:t>
                      </a:r>
                      <a:endParaRPr lang="fa-IR" b="1" dirty="0">
                        <a:solidFill>
                          <a:srgbClr val="C00000"/>
                        </a:solidFill>
                      </a:endParaRPr>
                    </a:p>
                  </a:txBody>
                  <a:tcPr/>
                </a:tc>
                <a:tc>
                  <a:txBody>
                    <a:bodyPr/>
                    <a:lstStyle/>
                    <a:p>
                      <a:pPr rtl="1"/>
                      <a:r>
                        <a:rPr lang="en-US" dirty="0" smtClean="0"/>
                        <a:t>K</a:t>
                      </a:r>
                      <a:endParaRPr lang="fa-IR" dirty="0"/>
                    </a:p>
                  </a:txBody>
                  <a:tcPr/>
                </a:tc>
                <a:extLst>
                  <a:ext uri="{0D108BD9-81ED-4DB2-BD59-A6C34878D82A}">
                    <a16:rowId xmlns:a16="http://schemas.microsoft.com/office/drawing/2014/main" val="4175559761"/>
                  </a:ext>
                </a:extLst>
              </a:tr>
              <a:tr h="369753">
                <a:tc>
                  <a:txBody>
                    <a:bodyPr/>
                    <a:lstStyle/>
                    <a:p>
                      <a:pPr rtl="1"/>
                      <a:r>
                        <a:rPr lang="en-US" dirty="0" smtClean="0"/>
                        <a:t>16</a:t>
                      </a:r>
                      <a:endParaRPr lang="fa-IR" dirty="0"/>
                    </a:p>
                  </a:txBody>
                  <a:tcPr/>
                </a:tc>
                <a:tc>
                  <a:txBody>
                    <a:bodyPr/>
                    <a:lstStyle/>
                    <a:p>
                      <a:pPr rtl="1"/>
                      <a:r>
                        <a:rPr lang="en-US" dirty="0" smtClean="0"/>
                        <a:t>AST</a:t>
                      </a:r>
                      <a:endParaRPr lang="fa-IR" dirty="0"/>
                    </a:p>
                  </a:txBody>
                  <a:tcPr/>
                </a:tc>
                <a:extLst>
                  <a:ext uri="{0D108BD9-81ED-4DB2-BD59-A6C34878D82A}">
                    <a16:rowId xmlns:a16="http://schemas.microsoft.com/office/drawing/2014/main" val="1815280097"/>
                  </a:ext>
                </a:extLst>
              </a:tr>
              <a:tr h="369753">
                <a:tc>
                  <a:txBody>
                    <a:bodyPr/>
                    <a:lstStyle/>
                    <a:p>
                      <a:pPr rtl="1"/>
                      <a:r>
                        <a:rPr lang="en-US" dirty="0" smtClean="0"/>
                        <a:t>31</a:t>
                      </a:r>
                      <a:endParaRPr lang="fa-IR" dirty="0"/>
                    </a:p>
                  </a:txBody>
                  <a:tcPr/>
                </a:tc>
                <a:tc>
                  <a:txBody>
                    <a:bodyPr/>
                    <a:lstStyle/>
                    <a:p>
                      <a:pPr rtl="1"/>
                      <a:r>
                        <a:rPr lang="en-US" dirty="0" smtClean="0"/>
                        <a:t>ALT</a:t>
                      </a:r>
                      <a:endParaRPr lang="fa-IR" dirty="0"/>
                    </a:p>
                  </a:txBody>
                  <a:tcPr/>
                </a:tc>
                <a:extLst>
                  <a:ext uri="{0D108BD9-81ED-4DB2-BD59-A6C34878D82A}">
                    <a16:rowId xmlns:a16="http://schemas.microsoft.com/office/drawing/2014/main" val="342952991"/>
                  </a:ext>
                </a:extLst>
              </a:tr>
              <a:tr h="369753">
                <a:tc>
                  <a:txBody>
                    <a:bodyPr/>
                    <a:lstStyle/>
                    <a:p>
                      <a:pPr rtl="1"/>
                      <a:r>
                        <a:rPr lang="en-US" dirty="0" smtClean="0"/>
                        <a:t>248</a:t>
                      </a:r>
                      <a:endParaRPr lang="fa-IR" dirty="0"/>
                    </a:p>
                  </a:txBody>
                  <a:tcPr/>
                </a:tc>
                <a:tc>
                  <a:txBody>
                    <a:bodyPr/>
                    <a:lstStyle/>
                    <a:p>
                      <a:pPr rtl="1"/>
                      <a:r>
                        <a:rPr lang="en-US" dirty="0" smtClean="0"/>
                        <a:t>ALKP</a:t>
                      </a:r>
                      <a:endParaRPr lang="fa-IR" dirty="0"/>
                    </a:p>
                  </a:txBody>
                  <a:tcPr/>
                </a:tc>
                <a:extLst>
                  <a:ext uri="{0D108BD9-81ED-4DB2-BD59-A6C34878D82A}">
                    <a16:rowId xmlns:a16="http://schemas.microsoft.com/office/drawing/2014/main" val="654460896"/>
                  </a:ext>
                </a:extLst>
              </a:tr>
              <a:tr h="369753">
                <a:tc>
                  <a:txBody>
                    <a:bodyPr/>
                    <a:lstStyle/>
                    <a:p>
                      <a:pPr rtl="1"/>
                      <a:r>
                        <a:rPr lang="en-US" dirty="0" smtClean="0"/>
                        <a:t>8.4</a:t>
                      </a:r>
                      <a:endParaRPr lang="fa-IR" dirty="0"/>
                    </a:p>
                  </a:txBody>
                  <a:tcPr/>
                </a:tc>
                <a:tc>
                  <a:txBody>
                    <a:bodyPr/>
                    <a:lstStyle/>
                    <a:p>
                      <a:pPr rtl="1"/>
                      <a:r>
                        <a:rPr lang="en-US" dirty="0" smtClean="0"/>
                        <a:t>Ca</a:t>
                      </a:r>
                      <a:endParaRPr lang="fa-IR" dirty="0"/>
                    </a:p>
                  </a:txBody>
                  <a:tcPr/>
                </a:tc>
                <a:extLst>
                  <a:ext uri="{0D108BD9-81ED-4DB2-BD59-A6C34878D82A}">
                    <a16:rowId xmlns:a16="http://schemas.microsoft.com/office/drawing/2014/main" val="3873460883"/>
                  </a:ext>
                </a:extLst>
              </a:tr>
              <a:tr h="369753">
                <a:tc>
                  <a:txBody>
                    <a:bodyPr/>
                    <a:lstStyle/>
                    <a:p>
                      <a:pPr rtl="1"/>
                      <a:r>
                        <a:rPr lang="en-US" dirty="0" smtClean="0"/>
                        <a:t>4.6</a:t>
                      </a:r>
                      <a:endParaRPr lang="fa-IR" dirty="0"/>
                    </a:p>
                  </a:txBody>
                  <a:tcPr/>
                </a:tc>
                <a:tc>
                  <a:txBody>
                    <a:bodyPr/>
                    <a:lstStyle/>
                    <a:p>
                      <a:pPr rtl="1"/>
                      <a:r>
                        <a:rPr lang="en-US" dirty="0" err="1" smtClean="0"/>
                        <a:t>Ph</a:t>
                      </a:r>
                      <a:endParaRPr lang="fa-IR" dirty="0"/>
                    </a:p>
                  </a:txBody>
                  <a:tcPr/>
                </a:tc>
                <a:extLst>
                  <a:ext uri="{0D108BD9-81ED-4DB2-BD59-A6C34878D82A}">
                    <a16:rowId xmlns:a16="http://schemas.microsoft.com/office/drawing/2014/main" val="58292455"/>
                  </a:ext>
                </a:extLst>
              </a:tr>
              <a:tr h="369753">
                <a:tc>
                  <a:txBody>
                    <a:bodyPr/>
                    <a:lstStyle/>
                    <a:p>
                      <a:pPr rtl="1"/>
                      <a:r>
                        <a:rPr lang="en-US" dirty="0" smtClean="0"/>
                        <a:t>45</a:t>
                      </a:r>
                      <a:endParaRPr lang="fa-IR" dirty="0"/>
                    </a:p>
                  </a:txBody>
                  <a:tcPr/>
                </a:tc>
                <a:tc>
                  <a:txBody>
                    <a:bodyPr/>
                    <a:lstStyle/>
                    <a:p>
                      <a:pPr rtl="1"/>
                      <a:r>
                        <a:rPr lang="en-US" dirty="0" smtClean="0"/>
                        <a:t>Fe</a:t>
                      </a:r>
                      <a:endParaRPr lang="fa-IR" dirty="0"/>
                    </a:p>
                  </a:txBody>
                  <a:tcPr/>
                </a:tc>
                <a:extLst>
                  <a:ext uri="{0D108BD9-81ED-4DB2-BD59-A6C34878D82A}">
                    <a16:rowId xmlns:a16="http://schemas.microsoft.com/office/drawing/2014/main" val="1911060141"/>
                  </a:ext>
                </a:extLst>
              </a:tr>
              <a:tr h="369753">
                <a:tc>
                  <a:txBody>
                    <a:bodyPr/>
                    <a:lstStyle/>
                    <a:p>
                      <a:pPr rtl="1"/>
                      <a:r>
                        <a:rPr lang="en-US" dirty="0" smtClean="0"/>
                        <a:t>230</a:t>
                      </a:r>
                      <a:endParaRPr lang="fa-IR" dirty="0"/>
                    </a:p>
                  </a:txBody>
                  <a:tcPr/>
                </a:tc>
                <a:tc>
                  <a:txBody>
                    <a:bodyPr/>
                    <a:lstStyle/>
                    <a:p>
                      <a:pPr rtl="1"/>
                      <a:r>
                        <a:rPr lang="en-US" dirty="0" smtClean="0"/>
                        <a:t>TIBC</a:t>
                      </a:r>
                      <a:endParaRPr lang="fa-IR" dirty="0"/>
                    </a:p>
                  </a:txBody>
                  <a:tcPr/>
                </a:tc>
                <a:extLst>
                  <a:ext uri="{0D108BD9-81ED-4DB2-BD59-A6C34878D82A}">
                    <a16:rowId xmlns:a16="http://schemas.microsoft.com/office/drawing/2014/main" val="2264454656"/>
                  </a:ext>
                </a:extLst>
              </a:tr>
              <a:tr h="369753">
                <a:tc>
                  <a:txBody>
                    <a:bodyPr/>
                    <a:lstStyle/>
                    <a:p>
                      <a:pPr rtl="1"/>
                      <a:r>
                        <a:rPr lang="en-US" dirty="0" smtClean="0"/>
                        <a:t>200</a:t>
                      </a:r>
                      <a:endParaRPr lang="fa-IR" dirty="0"/>
                    </a:p>
                  </a:txBody>
                  <a:tcPr/>
                </a:tc>
                <a:tc>
                  <a:txBody>
                    <a:bodyPr/>
                    <a:lstStyle/>
                    <a:p>
                      <a:pPr rtl="1"/>
                      <a:r>
                        <a:rPr lang="en-US" dirty="0" smtClean="0"/>
                        <a:t>Ferritin</a:t>
                      </a:r>
                      <a:endParaRPr lang="fa-IR" dirty="0"/>
                    </a:p>
                  </a:txBody>
                  <a:tcPr/>
                </a:tc>
                <a:extLst>
                  <a:ext uri="{0D108BD9-81ED-4DB2-BD59-A6C34878D82A}">
                    <a16:rowId xmlns:a16="http://schemas.microsoft.com/office/drawing/2014/main" val="177612270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902781123"/>
              </p:ext>
            </p:extLst>
          </p:nvPr>
        </p:nvGraphicFramePr>
        <p:xfrm>
          <a:off x="6437743" y="719666"/>
          <a:ext cx="3722256" cy="1854200"/>
        </p:xfrm>
        <a:graphic>
          <a:graphicData uri="http://schemas.openxmlformats.org/drawingml/2006/table">
            <a:tbl>
              <a:tblPr rtl="1" firstRow="1" bandRow="1">
                <a:tableStyleId>{5940675A-B579-460E-94D1-54222C63F5DA}</a:tableStyleId>
              </a:tblPr>
              <a:tblGrid>
                <a:gridCol w="1861128">
                  <a:extLst>
                    <a:ext uri="{9D8B030D-6E8A-4147-A177-3AD203B41FA5}">
                      <a16:colId xmlns:a16="http://schemas.microsoft.com/office/drawing/2014/main" val="3453344292"/>
                    </a:ext>
                  </a:extLst>
                </a:gridCol>
                <a:gridCol w="1861128">
                  <a:extLst>
                    <a:ext uri="{9D8B030D-6E8A-4147-A177-3AD203B41FA5}">
                      <a16:colId xmlns:a16="http://schemas.microsoft.com/office/drawing/2014/main" val="2179803774"/>
                    </a:ext>
                  </a:extLst>
                </a:gridCol>
              </a:tblGrid>
              <a:tr h="370840">
                <a:tc>
                  <a:txBody>
                    <a:bodyPr/>
                    <a:lstStyle/>
                    <a:p>
                      <a:pPr rtl="1"/>
                      <a:r>
                        <a:rPr lang="en-US" b="1" dirty="0" smtClean="0"/>
                        <a:t>8/1  </a:t>
                      </a:r>
                      <a:r>
                        <a:rPr lang="en-US" b="1" dirty="0" err="1" smtClean="0"/>
                        <a:t>miu</a:t>
                      </a:r>
                      <a:r>
                        <a:rPr lang="en-US" b="1" dirty="0" smtClean="0"/>
                        <a:t>/ml </a:t>
                      </a:r>
                      <a:endParaRPr lang="fa-IR" b="1" dirty="0"/>
                    </a:p>
                  </a:txBody>
                  <a:tcPr/>
                </a:tc>
                <a:tc>
                  <a:txBody>
                    <a:bodyPr/>
                    <a:lstStyle/>
                    <a:p>
                      <a:pPr rtl="1"/>
                      <a:r>
                        <a:rPr lang="en-US" b="1" dirty="0" smtClean="0"/>
                        <a:t>TSH</a:t>
                      </a:r>
                      <a:endParaRPr lang="fa-IR" b="1" dirty="0"/>
                    </a:p>
                  </a:txBody>
                  <a:tcPr/>
                </a:tc>
                <a:extLst>
                  <a:ext uri="{0D108BD9-81ED-4DB2-BD59-A6C34878D82A}">
                    <a16:rowId xmlns:a16="http://schemas.microsoft.com/office/drawing/2014/main" val="386334238"/>
                  </a:ext>
                </a:extLst>
              </a:tr>
              <a:tr h="370840">
                <a:tc>
                  <a:txBody>
                    <a:bodyPr/>
                    <a:lstStyle/>
                    <a:p>
                      <a:pPr rtl="1"/>
                      <a:r>
                        <a:rPr lang="en-US" b="1" dirty="0" smtClean="0"/>
                        <a:t>21    mcg/dl</a:t>
                      </a:r>
                      <a:endParaRPr lang="fa-IR" b="1" dirty="0"/>
                    </a:p>
                  </a:txBody>
                  <a:tcPr/>
                </a:tc>
                <a:tc>
                  <a:txBody>
                    <a:bodyPr/>
                    <a:lstStyle/>
                    <a:p>
                      <a:pPr rtl="1"/>
                      <a:r>
                        <a:rPr lang="en-US" b="1" dirty="0" smtClean="0"/>
                        <a:t>T4</a:t>
                      </a:r>
                      <a:endParaRPr lang="fa-IR" b="1" dirty="0"/>
                    </a:p>
                  </a:txBody>
                  <a:tcPr/>
                </a:tc>
                <a:extLst>
                  <a:ext uri="{0D108BD9-81ED-4DB2-BD59-A6C34878D82A}">
                    <a16:rowId xmlns:a16="http://schemas.microsoft.com/office/drawing/2014/main" val="1907155199"/>
                  </a:ext>
                </a:extLst>
              </a:tr>
              <a:tr h="370840">
                <a:tc>
                  <a:txBody>
                    <a:bodyPr/>
                    <a:lstStyle/>
                    <a:p>
                      <a:pPr rtl="1"/>
                      <a:r>
                        <a:rPr lang="en-US" b="1" dirty="0" smtClean="0"/>
                        <a:t>1/4</a:t>
                      </a:r>
                      <a:r>
                        <a:rPr lang="en-US" b="1" baseline="0" dirty="0" smtClean="0"/>
                        <a:t>  </a:t>
                      </a:r>
                      <a:r>
                        <a:rPr lang="en-US" b="1" baseline="0" dirty="0" err="1" smtClean="0"/>
                        <a:t>miu</a:t>
                      </a:r>
                      <a:r>
                        <a:rPr lang="en-US" b="1" baseline="0" dirty="0" smtClean="0"/>
                        <a:t>/ml</a:t>
                      </a:r>
                      <a:endParaRPr lang="fa-IR" b="1" dirty="0"/>
                    </a:p>
                  </a:txBody>
                  <a:tcPr/>
                </a:tc>
                <a:tc>
                  <a:txBody>
                    <a:bodyPr/>
                    <a:lstStyle/>
                    <a:p>
                      <a:pPr rtl="1"/>
                      <a:r>
                        <a:rPr lang="en-US" b="1" dirty="0" smtClean="0"/>
                        <a:t>FSH</a:t>
                      </a:r>
                      <a:endParaRPr lang="fa-IR" b="1" dirty="0"/>
                    </a:p>
                  </a:txBody>
                  <a:tcPr/>
                </a:tc>
                <a:extLst>
                  <a:ext uri="{0D108BD9-81ED-4DB2-BD59-A6C34878D82A}">
                    <a16:rowId xmlns:a16="http://schemas.microsoft.com/office/drawing/2014/main" val="4224802460"/>
                  </a:ext>
                </a:extLst>
              </a:tr>
              <a:tr h="370840">
                <a:tc>
                  <a:txBody>
                    <a:bodyPr/>
                    <a:lstStyle/>
                    <a:p>
                      <a:pPr rtl="1"/>
                      <a:r>
                        <a:rPr lang="en-US" b="1" dirty="0" smtClean="0"/>
                        <a:t>0/4   </a:t>
                      </a:r>
                      <a:r>
                        <a:rPr lang="en-US" b="1" dirty="0" err="1" smtClean="0"/>
                        <a:t>miu</a:t>
                      </a:r>
                      <a:r>
                        <a:rPr lang="en-US" b="1" dirty="0" smtClean="0"/>
                        <a:t>/ml</a:t>
                      </a:r>
                      <a:endParaRPr lang="fa-IR" b="1" dirty="0"/>
                    </a:p>
                  </a:txBody>
                  <a:tcPr/>
                </a:tc>
                <a:tc>
                  <a:txBody>
                    <a:bodyPr/>
                    <a:lstStyle/>
                    <a:p>
                      <a:pPr rtl="1"/>
                      <a:r>
                        <a:rPr lang="en-US" b="1" dirty="0" smtClean="0"/>
                        <a:t>LH</a:t>
                      </a:r>
                      <a:endParaRPr lang="fa-IR" b="1" dirty="0"/>
                    </a:p>
                  </a:txBody>
                  <a:tcPr/>
                </a:tc>
                <a:extLst>
                  <a:ext uri="{0D108BD9-81ED-4DB2-BD59-A6C34878D82A}">
                    <a16:rowId xmlns:a16="http://schemas.microsoft.com/office/drawing/2014/main" val="4283997422"/>
                  </a:ext>
                </a:extLst>
              </a:tr>
              <a:tr h="370840">
                <a:tc>
                  <a:txBody>
                    <a:bodyPr/>
                    <a:lstStyle/>
                    <a:p>
                      <a:pPr rtl="1"/>
                      <a:r>
                        <a:rPr lang="en-US" b="1" dirty="0" smtClean="0"/>
                        <a:t>120  </a:t>
                      </a:r>
                      <a:r>
                        <a:rPr lang="en-US" b="1" dirty="0" err="1" smtClean="0"/>
                        <a:t>miu</a:t>
                      </a:r>
                      <a:r>
                        <a:rPr lang="en-US" b="1" dirty="0" smtClean="0"/>
                        <a:t>/ml  </a:t>
                      </a:r>
                      <a:endParaRPr lang="fa-IR" b="1" dirty="0"/>
                    </a:p>
                  </a:txBody>
                  <a:tcPr/>
                </a:tc>
                <a:tc>
                  <a:txBody>
                    <a:bodyPr/>
                    <a:lstStyle/>
                    <a:p>
                      <a:pPr rtl="1"/>
                      <a:r>
                        <a:rPr lang="en-US" b="1" dirty="0" smtClean="0"/>
                        <a:t>Prolactin</a:t>
                      </a:r>
                      <a:endParaRPr lang="fa-IR" b="1" dirty="0"/>
                    </a:p>
                  </a:txBody>
                  <a:tcPr/>
                </a:tc>
                <a:extLst>
                  <a:ext uri="{0D108BD9-81ED-4DB2-BD59-A6C34878D82A}">
                    <a16:rowId xmlns:a16="http://schemas.microsoft.com/office/drawing/2014/main" val="333489897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150195332"/>
              </p:ext>
            </p:extLst>
          </p:nvPr>
        </p:nvGraphicFramePr>
        <p:xfrm>
          <a:off x="6437744" y="2566219"/>
          <a:ext cx="3722256" cy="802748"/>
        </p:xfrm>
        <a:graphic>
          <a:graphicData uri="http://schemas.openxmlformats.org/drawingml/2006/table">
            <a:tbl>
              <a:tblPr rtl="1" firstRow="1" bandRow="1">
                <a:tableStyleId>{5940675A-B579-460E-94D1-54222C63F5DA}</a:tableStyleId>
              </a:tblPr>
              <a:tblGrid>
                <a:gridCol w="1861128">
                  <a:extLst>
                    <a:ext uri="{9D8B030D-6E8A-4147-A177-3AD203B41FA5}">
                      <a16:colId xmlns:a16="http://schemas.microsoft.com/office/drawing/2014/main" val="2433774252"/>
                    </a:ext>
                  </a:extLst>
                </a:gridCol>
                <a:gridCol w="1861128">
                  <a:extLst>
                    <a:ext uri="{9D8B030D-6E8A-4147-A177-3AD203B41FA5}">
                      <a16:colId xmlns:a16="http://schemas.microsoft.com/office/drawing/2014/main" val="3839854406"/>
                    </a:ext>
                  </a:extLst>
                </a:gridCol>
              </a:tblGrid>
              <a:tr h="431908">
                <a:tc>
                  <a:txBody>
                    <a:bodyPr/>
                    <a:lstStyle/>
                    <a:p>
                      <a:pPr rtl="1"/>
                      <a:r>
                        <a:rPr lang="en-US" b="1" dirty="0" smtClean="0"/>
                        <a:t>27   </a:t>
                      </a:r>
                      <a:r>
                        <a:rPr lang="en-US" b="1" dirty="0" err="1" smtClean="0"/>
                        <a:t>pg</a:t>
                      </a:r>
                      <a:r>
                        <a:rPr lang="en-US" b="1" dirty="0" smtClean="0"/>
                        <a:t>/ml</a:t>
                      </a:r>
                      <a:endParaRPr lang="fa-IR" b="1" dirty="0"/>
                    </a:p>
                  </a:txBody>
                  <a:tcPr/>
                </a:tc>
                <a:tc>
                  <a:txBody>
                    <a:bodyPr/>
                    <a:lstStyle/>
                    <a:p>
                      <a:pPr rtl="1"/>
                      <a:r>
                        <a:rPr lang="en-US" b="1" dirty="0" smtClean="0"/>
                        <a:t>PTH</a:t>
                      </a:r>
                      <a:endParaRPr lang="fa-IR" b="1" dirty="0"/>
                    </a:p>
                  </a:txBody>
                  <a:tcPr/>
                </a:tc>
                <a:extLst>
                  <a:ext uri="{0D108BD9-81ED-4DB2-BD59-A6C34878D82A}">
                    <a16:rowId xmlns:a16="http://schemas.microsoft.com/office/drawing/2014/main" val="1702874672"/>
                  </a:ext>
                </a:extLst>
              </a:tr>
              <a:tr h="370840">
                <a:tc>
                  <a:txBody>
                    <a:bodyPr/>
                    <a:lstStyle/>
                    <a:p>
                      <a:pPr rtl="1"/>
                      <a:r>
                        <a:rPr lang="en-US" b="1" dirty="0" smtClean="0"/>
                        <a:t>7.4</a:t>
                      </a:r>
                      <a:endParaRPr lang="fa-IR" b="1" dirty="0"/>
                    </a:p>
                  </a:txBody>
                  <a:tcPr/>
                </a:tc>
                <a:tc>
                  <a:txBody>
                    <a:bodyPr/>
                    <a:lstStyle/>
                    <a:p>
                      <a:pPr rtl="1"/>
                      <a:r>
                        <a:rPr lang="en-US" b="1" dirty="0" smtClean="0"/>
                        <a:t>HbA1C</a:t>
                      </a:r>
                      <a:endParaRPr lang="fa-IR" b="1" dirty="0"/>
                    </a:p>
                  </a:txBody>
                  <a:tcPr/>
                </a:tc>
                <a:extLst>
                  <a:ext uri="{0D108BD9-81ED-4DB2-BD59-A6C34878D82A}">
                    <a16:rowId xmlns:a16="http://schemas.microsoft.com/office/drawing/2014/main" val="166467924"/>
                  </a:ext>
                </a:extLst>
              </a:tr>
            </a:tbl>
          </a:graphicData>
        </a:graphic>
      </p:graphicFrame>
    </p:spTree>
    <p:extLst>
      <p:ext uri="{BB962C8B-B14F-4D97-AF65-F5344CB8AC3E}">
        <p14:creationId xmlns:p14="http://schemas.microsoft.com/office/powerpoint/2010/main" val="178899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77867" y="849211"/>
            <a:ext cx="4691556" cy="5414962"/>
          </a:xfrm>
        </p:spPr>
      </p:pic>
      <p:sp>
        <p:nvSpPr>
          <p:cNvPr id="6" name="Text Placeholder 5"/>
          <p:cNvSpPr>
            <a:spLocks noGrp="1"/>
          </p:cNvSpPr>
          <p:nvPr>
            <p:ph type="body" sz="half" idx="2"/>
          </p:nvPr>
        </p:nvSpPr>
        <p:spPr>
          <a:xfrm>
            <a:off x="1887793" y="772703"/>
            <a:ext cx="4483509" cy="4262436"/>
          </a:xfrm>
        </p:spPr>
        <p:txBody>
          <a:bodyPr>
            <a:normAutofit/>
          </a:bodyPr>
          <a:lstStyle/>
          <a:p>
            <a:r>
              <a:rPr lang="en-US" sz="3200" dirty="0" smtClean="0">
                <a:latin typeface="Times New Roman" panose="02020603050405020304" pitchFamily="18" charset="0"/>
                <a:cs typeface="Times New Roman" panose="02020603050405020304" pitchFamily="18" charset="0"/>
              </a:rPr>
              <a:t>Peripheral blood smear:</a:t>
            </a:r>
          </a:p>
          <a:p>
            <a:r>
              <a:rPr lang="en-US" sz="2800" dirty="0" err="1" smtClean="0">
                <a:latin typeface="Times New Roman" panose="02020603050405020304" pitchFamily="18" charset="0"/>
                <a:cs typeface="Times New Roman" panose="02020603050405020304" pitchFamily="18" charset="0"/>
              </a:rPr>
              <a:t>Macrositosis</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Polychromasia</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Platelet aggregation</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435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386" y="845574"/>
            <a:ext cx="8915400" cy="3777622"/>
          </a:xfrm>
        </p:spPr>
        <p:txBody>
          <a:bodyPr>
            <a:normAutofit/>
          </a:bodyPr>
          <a:lstStyle/>
          <a:p>
            <a:r>
              <a:rPr lang="en-US" sz="2400" dirty="0" smtClean="0">
                <a:latin typeface="Times New Roman" panose="02020603050405020304" pitchFamily="18" charset="0"/>
                <a:cs typeface="Times New Roman" panose="02020603050405020304" pitchFamily="18" charset="0"/>
              </a:rPr>
              <a:t>According to hypotension &amp; hypoglycemia episodes &amp; accompanying two other autoimmune diseases prednisolone(5 mg/d) &amp; Fludrocortisone (0.1 mg/d)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started.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80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3935" y="983226"/>
            <a:ext cx="9479167" cy="3777622"/>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Before Prednisolone prescription: </a:t>
            </a:r>
          </a:p>
          <a:p>
            <a:r>
              <a:rPr lang="en-US" sz="2400" dirty="0" smtClean="0">
                <a:latin typeface="Times New Roman" panose="02020603050405020304" pitchFamily="18" charset="0"/>
                <a:cs typeface="Times New Roman" panose="02020603050405020304" pitchFamily="18" charset="0"/>
              </a:rPr>
              <a:t>Cortisol 8 am: 6 mcg/dl </a:t>
            </a:r>
          </a:p>
          <a:p>
            <a:r>
              <a:rPr lang="en-US" sz="2400" dirty="0" smtClean="0">
                <a:latin typeface="Times New Roman" panose="02020603050405020304" pitchFamily="18" charset="0"/>
                <a:cs typeface="Times New Roman" panose="02020603050405020304" pitchFamily="18" charset="0"/>
              </a:rPr>
              <a:t>ACTH: 15.1 </a:t>
            </a:r>
            <a:r>
              <a:rPr lang="en-US" sz="2400" dirty="0" err="1" smtClean="0">
                <a:latin typeface="Times New Roman" panose="02020603050405020304" pitchFamily="18" charset="0"/>
                <a:cs typeface="Times New Roman" panose="02020603050405020304" pitchFamily="18" charset="0"/>
              </a:rPr>
              <a:t>pg</a:t>
            </a:r>
            <a:r>
              <a:rPr lang="en-US" sz="2400" dirty="0" smtClean="0">
                <a:latin typeface="Times New Roman" panose="02020603050405020304" pitchFamily="18" charset="0"/>
                <a:cs typeface="Times New Roman" panose="02020603050405020304" pitchFamily="18" charset="0"/>
              </a:rPr>
              <a:t>/ml</a:t>
            </a: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solidFill>
                  <a:prstClr val="black">
                    <a:lumMod val="75000"/>
                    <a:lumOff val="25000"/>
                  </a:prstClr>
                </a:solidFill>
                <a:latin typeface="Times New Roman" panose="02020603050405020304" pitchFamily="18" charset="0"/>
                <a:cs typeface="Times New Roman" panose="02020603050405020304" pitchFamily="18" charset="0"/>
              </a:rPr>
              <a:t>Cosyntropin Stimulation  Test (</a:t>
            </a:r>
            <a:r>
              <a:rPr lang="en-US" sz="2400" dirty="0" smtClean="0">
                <a:latin typeface="Times New Roman" panose="02020603050405020304" pitchFamily="18" charset="0"/>
                <a:cs typeface="Times New Roman" panose="02020603050405020304" pitchFamily="18" charset="0"/>
              </a:rPr>
              <a:t>Under usage of PRN (5 mg/d) for 3 days):</a:t>
            </a:r>
          </a:p>
          <a:p>
            <a:pPr marL="0" indent="0">
              <a:buNone/>
            </a:pPr>
            <a:r>
              <a:rPr lang="en-US" sz="2400" dirty="0" smtClean="0">
                <a:latin typeface="Times New Roman" panose="02020603050405020304" pitchFamily="18" charset="0"/>
                <a:cs typeface="Times New Roman" panose="02020603050405020304" pitchFamily="18" charset="0"/>
              </a:rPr>
              <a:t>Cortisol 30 min: 10.4 mcg/dl</a:t>
            </a:r>
          </a:p>
          <a:p>
            <a:pPr marL="0" indent="0">
              <a:buNone/>
            </a:pPr>
            <a:r>
              <a:rPr lang="en-US" sz="2400" dirty="0" smtClean="0">
                <a:latin typeface="Times New Roman" panose="02020603050405020304" pitchFamily="18" charset="0"/>
                <a:cs typeface="Times New Roman" panose="02020603050405020304" pitchFamily="18" charset="0"/>
              </a:rPr>
              <a:t>Cortisol 1 h: 14.3 mcg/dl</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104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6462" y="543157"/>
            <a:ext cx="8915400" cy="1884219"/>
          </a:xfrm>
        </p:spPr>
        <p:txBody>
          <a:bodyPr>
            <a:noAutofit/>
          </a:bodyPr>
          <a:lstStyle/>
          <a:p>
            <a:pPr>
              <a:lnSpc>
                <a:spcPct val="150000"/>
              </a:lnSpc>
            </a:pPr>
            <a:r>
              <a:rPr lang="en-US" sz="2800" dirty="0" smtClean="0">
                <a:latin typeface="Times New Roman" panose="02020603050405020304" pitchFamily="18" charset="0"/>
                <a:cs typeface="Times New Roman" panose="02020603050405020304" pitchFamily="18" charset="0"/>
              </a:rPr>
              <a:t>Upper GI Endoscopy: </a:t>
            </a:r>
          </a:p>
          <a:p>
            <a:pPr marL="0" indent="0">
              <a:lnSpc>
                <a:spcPct val="150000"/>
              </a:lnSpc>
              <a:buNone/>
            </a:pPr>
            <a:r>
              <a:rPr lang="en-US" sz="2800" dirty="0" smtClean="0">
                <a:latin typeface="Times New Roman" panose="02020603050405020304" pitchFamily="18" charset="0"/>
                <a:cs typeface="Times New Roman" panose="02020603050405020304" pitchFamily="18" charset="0"/>
              </a:rPr>
              <a:t>Esophagus: was full of secretion</a:t>
            </a:r>
          </a:p>
          <a:p>
            <a:pPr marL="0" indent="0">
              <a:lnSpc>
                <a:spcPct val="150000"/>
              </a:lnSpc>
              <a:buNone/>
            </a:pPr>
            <a:r>
              <a:rPr lang="en-US" sz="2800" dirty="0" smtClean="0">
                <a:latin typeface="Times New Roman" panose="02020603050405020304" pitchFamily="18" charset="0"/>
                <a:cs typeface="Times New Roman" panose="02020603050405020304" pitchFamily="18" charset="0"/>
              </a:rPr>
              <a:t>Stomach: was full of food, some erosion seen in antrum. </a:t>
            </a:r>
          </a:p>
          <a:p>
            <a:pPr marL="0" indent="0">
              <a:lnSpc>
                <a:spcPct val="150000"/>
              </a:lnSpc>
              <a:buNone/>
            </a:pPr>
            <a:r>
              <a:rPr lang="en-US" sz="2800" dirty="0" smtClean="0">
                <a:latin typeface="Times New Roman" panose="02020603050405020304" pitchFamily="18" charset="0"/>
                <a:cs typeface="Times New Roman" panose="02020603050405020304" pitchFamily="18" charset="0"/>
              </a:rPr>
              <a:t>Duodenum: bulb and D2 were normal.</a:t>
            </a:r>
          </a:p>
          <a:p>
            <a:pPr>
              <a:lnSpc>
                <a:spcPct val="150000"/>
              </a:lnSpc>
            </a:pPr>
            <a:endParaRPr lang="fa-IR"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116198" y="3838838"/>
            <a:ext cx="9041152" cy="3840813"/>
          </a:xfrm>
          <a:prstGeom prst="rect">
            <a:avLst/>
          </a:prstGeom>
        </p:spPr>
      </p:pic>
    </p:spTree>
    <p:extLst>
      <p:ext uri="{BB962C8B-B14F-4D97-AF65-F5344CB8AC3E}">
        <p14:creationId xmlns:p14="http://schemas.microsoft.com/office/powerpoint/2010/main" val="392683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848" t="1080" r="17423" b="-1080"/>
          <a:stretch/>
        </p:blipFill>
        <p:spPr>
          <a:xfrm>
            <a:off x="6744930" y="1484670"/>
            <a:ext cx="5319252" cy="4552336"/>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264" t="1206" r="18272" b="-1206"/>
          <a:stretch/>
        </p:blipFill>
        <p:spPr>
          <a:xfrm>
            <a:off x="235974" y="978264"/>
            <a:ext cx="6282813" cy="5707116"/>
          </a:xfrm>
          <a:prstGeom prst="rect">
            <a:avLst/>
          </a:prstGeom>
        </p:spPr>
      </p:pic>
      <p:pic>
        <p:nvPicPr>
          <p:cNvPr id="3" name="Picture 2"/>
          <p:cNvPicPr>
            <a:picLocks noChangeAspect="1"/>
          </p:cNvPicPr>
          <p:nvPr/>
        </p:nvPicPr>
        <p:blipFill>
          <a:blip r:embed="rId4"/>
          <a:stretch>
            <a:fillRect/>
          </a:stretch>
        </p:blipFill>
        <p:spPr>
          <a:xfrm>
            <a:off x="1125203" y="0"/>
            <a:ext cx="9096020" cy="1371719"/>
          </a:xfrm>
          <a:prstGeom prst="rect">
            <a:avLst/>
          </a:prstGeom>
        </p:spPr>
      </p:pic>
    </p:spTree>
    <p:extLst>
      <p:ext uri="{BB962C8B-B14F-4D97-AF65-F5344CB8AC3E}">
        <p14:creationId xmlns:p14="http://schemas.microsoft.com/office/powerpoint/2010/main" val="2181231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736" t="521" r="11055" b="1632"/>
          <a:stretch/>
        </p:blipFill>
        <p:spPr>
          <a:xfrm>
            <a:off x="314632" y="1268361"/>
            <a:ext cx="5614220" cy="3696929"/>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514" r="23617" b="1378"/>
          <a:stretch/>
        </p:blipFill>
        <p:spPr>
          <a:xfrm>
            <a:off x="6046838" y="712900"/>
            <a:ext cx="5820697" cy="5432261"/>
          </a:xfrm>
          <a:prstGeom prst="rect">
            <a:avLst/>
          </a:prstGeom>
        </p:spPr>
      </p:pic>
    </p:spTree>
    <p:extLst>
      <p:ext uri="{BB962C8B-B14F-4D97-AF65-F5344CB8AC3E}">
        <p14:creationId xmlns:p14="http://schemas.microsoft.com/office/powerpoint/2010/main" val="3356994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6826" y="878514"/>
            <a:ext cx="6794090" cy="5095568"/>
          </a:xfrm>
        </p:spPr>
      </p:pic>
    </p:spTree>
    <p:extLst>
      <p:ext uri="{BB962C8B-B14F-4D97-AF65-F5344CB8AC3E}">
        <p14:creationId xmlns:p14="http://schemas.microsoft.com/office/powerpoint/2010/main" val="517749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3127" y="2133600"/>
            <a:ext cx="6707572" cy="3778250"/>
          </a:xfrm>
        </p:spPr>
      </p:pic>
    </p:spTree>
    <p:extLst>
      <p:ext uri="{BB962C8B-B14F-4D97-AF65-F5344CB8AC3E}">
        <p14:creationId xmlns:p14="http://schemas.microsoft.com/office/powerpoint/2010/main" val="3858806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420" r="18159"/>
          <a:stretch/>
        </p:blipFill>
        <p:spPr>
          <a:xfrm>
            <a:off x="6400800" y="1117600"/>
            <a:ext cx="4719781" cy="4308763"/>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479" t="2798" r="40120"/>
          <a:stretch/>
        </p:blipFill>
        <p:spPr>
          <a:xfrm>
            <a:off x="1431637" y="1117600"/>
            <a:ext cx="4211782" cy="4308763"/>
          </a:xfrm>
          <a:prstGeom prst="rect">
            <a:avLst/>
          </a:prstGeom>
        </p:spPr>
      </p:pic>
    </p:spTree>
    <p:extLst>
      <p:ext uri="{BB962C8B-B14F-4D97-AF65-F5344CB8AC3E}">
        <p14:creationId xmlns:p14="http://schemas.microsoft.com/office/powerpoint/2010/main" val="298769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7132" y="904240"/>
            <a:ext cx="8915400" cy="3777622"/>
          </a:xfrm>
        </p:spPr>
        <p:txBody>
          <a:bodyPr/>
          <a:lstStyle/>
          <a:p>
            <a:r>
              <a:rPr lang="en-US" sz="2800" dirty="0" smtClean="0">
                <a:solidFill>
                  <a:schemeClr val="tx1"/>
                </a:solidFill>
                <a:latin typeface="Times New Roman" panose="02020603050405020304" pitchFamily="18" charset="0"/>
                <a:cs typeface="Times New Roman" panose="02020603050405020304" pitchFamily="18" charset="0"/>
              </a:rPr>
              <a:t>ID: A 34 y-o ♀,elementary school education, </a:t>
            </a:r>
            <a:r>
              <a:rPr lang="en-US" sz="2800" dirty="0" err="1" smtClean="0">
                <a:solidFill>
                  <a:schemeClr val="tx1"/>
                </a:solidFill>
                <a:latin typeface="Times New Roman" panose="02020603050405020304" pitchFamily="18" charset="0"/>
                <a:cs typeface="Times New Roman" panose="02020603050405020304" pitchFamily="18" charset="0"/>
              </a:rPr>
              <a:t>married,living</a:t>
            </a:r>
            <a:r>
              <a:rPr lang="en-US" sz="2800" dirty="0" smtClean="0">
                <a:solidFill>
                  <a:schemeClr val="tx1"/>
                </a:solidFill>
                <a:latin typeface="Times New Roman" panose="02020603050405020304" pitchFamily="18" charset="0"/>
                <a:cs typeface="Times New Roman" panose="02020603050405020304" pitchFamily="18" charset="0"/>
              </a:rPr>
              <a:t> in </a:t>
            </a:r>
            <a:r>
              <a:rPr lang="en-US" sz="2800" dirty="0" err="1" smtClean="0">
                <a:solidFill>
                  <a:schemeClr val="tx1"/>
                </a:solidFill>
                <a:latin typeface="Times New Roman" panose="02020603050405020304" pitchFamily="18" charset="0"/>
                <a:cs typeface="Times New Roman" panose="02020603050405020304" pitchFamily="18" charset="0"/>
              </a:rPr>
              <a:t>Kashmar</a:t>
            </a:r>
            <a:endParaRPr lang="en-US" sz="2800" dirty="0" smtClean="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CC: Dizziness &amp; Fatigue &amp; Hypoglycemia</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67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6787" y="781129"/>
            <a:ext cx="5596012" cy="377825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799" y="2080491"/>
            <a:ext cx="6110457" cy="3957781"/>
          </a:xfrm>
          <a:prstGeom prst="rect">
            <a:avLst/>
          </a:prstGeom>
        </p:spPr>
      </p:pic>
    </p:spTree>
    <p:extLst>
      <p:ext uri="{BB962C8B-B14F-4D97-AF65-F5344CB8AC3E}">
        <p14:creationId xmlns:p14="http://schemas.microsoft.com/office/powerpoint/2010/main" val="104823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925" y="1801091"/>
            <a:ext cx="6702286" cy="3778250"/>
          </a:xfrm>
        </p:spPr>
      </p:pic>
    </p:spTree>
    <p:extLst>
      <p:ext uri="{BB962C8B-B14F-4D97-AF65-F5344CB8AC3E}">
        <p14:creationId xmlns:p14="http://schemas.microsoft.com/office/powerpoint/2010/main" val="1034762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8572" y="873760"/>
            <a:ext cx="8915400" cy="3777622"/>
          </a:xfrm>
        </p:spPr>
        <p:txBody>
          <a:bodyPr>
            <a:normAutofit/>
          </a:bodyPr>
          <a:lstStyle/>
          <a:p>
            <a:r>
              <a:rPr lang="en-US" sz="2800" dirty="0" smtClean="0">
                <a:solidFill>
                  <a:schemeClr val="tx1"/>
                </a:solidFill>
                <a:latin typeface="Times New Roman" panose="02020603050405020304" pitchFamily="18" charset="0"/>
                <a:cs typeface="Times New Roman" panose="02020603050405020304" pitchFamily="18" charset="0"/>
              </a:rPr>
              <a:t>Problem List:</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Graves disease diagnosed 15 years ago and hypothyroidism following treatment,</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DM with first presentation of DKA since 95/5,</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Hair loss &amp; nails deformities since 95/5,</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Amenorrhea since 95/7,</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Hypotension &amp; hypoglycemia for 2 month.</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84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5372" y="833120"/>
            <a:ext cx="8915400" cy="5283200"/>
          </a:xfrm>
        </p:spPr>
        <p:txBody>
          <a:bodyPr>
            <a:normAutofit/>
          </a:bodyPr>
          <a:lstStyle/>
          <a:p>
            <a:r>
              <a:rPr lang="en-US" sz="2800" dirty="0" smtClean="0">
                <a:solidFill>
                  <a:schemeClr val="tx1"/>
                </a:solidFill>
                <a:latin typeface="Times New Roman" panose="02020603050405020304" pitchFamily="18" charset="0"/>
                <a:cs typeface="Times New Roman" panose="02020603050405020304" pitchFamily="18" charset="0"/>
              </a:rPr>
              <a:t>A young woman known case of diabetes mellitus (under treatment with insulin) for 10 month ago, was admitted in emergency department with complaint of dizziness while changing position and hypoglycemic episodes for two month.</a:t>
            </a:r>
          </a:p>
          <a:p>
            <a:pPr>
              <a:buFont typeface="Wingdings" panose="05000000000000000000" pitchFamily="2" charset="2"/>
              <a:buChar char="ü"/>
            </a:pPr>
            <a:r>
              <a:rPr lang="en-US" sz="2800" dirty="0" smtClean="0">
                <a:solidFill>
                  <a:schemeClr val="tx1"/>
                </a:solidFill>
                <a:latin typeface="Times New Roman" panose="02020603050405020304" pitchFamily="18" charset="0"/>
                <a:cs typeface="Times New Roman" panose="02020603050405020304" pitchFamily="18" charset="0"/>
              </a:rPr>
              <a:t>Hypoglycemia often happens </a:t>
            </a:r>
            <a:r>
              <a:rPr lang="en-US" sz="2800" dirty="0" err="1" smtClean="0">
                <a:solidFill>
                  <a:schemeClr val="tx1"/>
                </a:solidFill>
                <a:latin typeface="Times New Roman" panose="02020603050405020304" pitchFamily="18" charset="0"/>
                <a:cs typeface="Times New Roman" panose="02020603050405020304" pitchFamily="18" charset="0"/>
              </a:rPr>
              <a:t>postprandially</a:t>
            </a:r>
            <a:r>
              <a:rPr lang="en-US" sz="2800" dirty="0" smtClean="0">
                <a:solidFill>
                  <a:schemeClr val="tx1"/>
                </a:solidFill>
                <a:latin typeface="Times New Roman" panose="02020603050405020304" pitchFamily="18" charset="0"/>
                <a:cs typeface="Times New Roman" panose="02020603050405020304" pitchFamily="18" charset="0"/>
              </a:rPr>
              <a:t> (20 minutes after meals); she also complains about early satiety but not other concomitant symptoms like nausea ,vomiting or abdominal pain or diarrhea. She has been suffering significant weight loss (over 15 kg) since the diagnosis of DM.</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47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6172" y="782320"/>
            <a:ext cx="8915400" cy="4297680"/>
          </a:xfrm>
        </p:spPr>
        <p:txBody>
          <a:bodyPr>
            <a:normAutofit/>
          </a:bodyPr>
          <a:lstStyle/>
          <a:p>
            <a:pPr algn="just">
              <a:buFont typeface="Wingdings" panose="05000000000000000000" pitchFamily="2" charset="2"/>
              <a:buChar char="ü"/>
            </a:pPr>
            <a:r>
              <a:rPr lang="en-US" sz="2800" dirty="0" smtClean="0">
                <a:solidFill>
                  <a:schemeClr val="tx1"/>
                </a:solidFill>
                <a:latin typeface="Times New Roman" panose="02020603050405020304" pitchFamily="18" charset="0"/>
                <a:cs typeface="Times New Roman" panose="02020603050405020304" pitchFamily="18" charset="0"/>
              </a:rPr>
              <a:t>She has had several medical visits for these problems and it has been found to have low blood pressure(SBP~ 60-70 mmHg) and low BS level(BS50-60 mg/dl)  </a:t>
            </a:r>
          </a:p>
          <a:p>
            <a:pPr algn="just">
              <a:buFont typeface="Wingdings" panose="05000000000000000000" pitchFamily="2" charset="2"/>
              <a:buChar char="ü"/>
            </a:pPr>
            <a:endParaRPr lang="en-US" sz="28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800" dirty="0" smtClean="0">
                <a:solidFill>
                  <a:schemeClr val="tx1"/>
                </a:solidFill>
                <a:latin typeface="Times New Roman" panose="02020603050405020304" pitchFamily="18" charset="0"/>
                <a:cs typeface="Times New Roman" panose="02020603050405020304" pitchFamily="18" charset="0"/>
              </a:rPr>
              <a:t>Moreover She has a </a:t>
            </a:r>
            <a:r>
              <a:rPr lang="en-US" sz="2800" dirty="0" err="1" smtClean="0">
                <a:solidFill>
                  <a:schemeClr val="tx1"/>
                </a:solidFill>
                <a:latin typeface="Times New Roman" panose="02020603050405020304" pitchFamily="18" charset="0"/>
                <a:cs typeface="Times New Roman" panose="02020603050405020304" pitchFamily="18" charset="0"/>
              </a:rPr>
              <a:t>Hx</a:t>
            </a:r>
            <a:r>
              <a:rPr lang="en-US" sz="2800" dirty="0" smtClean="0">
                <a:solidFill>
                  <a:schemeClr val="tx1"/>
                </a:solidFill>
                <a:latin typeface="Times New Roman" panose="02020603050405020304" pitchFamily="18" charset="0"/>
                <a:cs typeface="Times New Roman" panose="02020603050405020304" pitchFamily="18" charset="0"/>
              </a:rPr>
              <a:t> of amenorrhea since 95/7 with no complaint about hot flashes, vaginal dryness, joint pain…. It had been prescribed to inject 2 MPA for this problem one  month  earlier</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but there was no response to injection.</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94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4252" y="894079"/>
            <a:ext cx="8915400" cy="4555375"/>
          </a:xfrm>
        </p:spPr>
        <p:txBody>
          <a:bodyPr>
            <a:noAutofit/>
          </a:bodyPr>
          <a:lstStyle/>
          <a:p>
            <a:r>
              <a:rPr lang="en-US" sz="2800" dirty="0" smtClean="0">
                <a:solidFill>
                  <a:schemeClr val="tx1"/>
                </a:solidFill>
                <a:latin typeface="Times New Roman" panose="02020603050405020304" pitchFamily="18" charset="0"/>
                <a:cs typeface="Times New Roman" panose="02020603050405020304" pitchFamily="18" charset="0"/>
              </a:rPr>
              <a:t>PMH: </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DM was diagnosed in 95/5 with the first presentation as DKA &amp; comatose state following pneumonia that resulted in ICU admission for 5 days. She also had hair loss (alopecia </a:t>
            </a:r>
            <a:r>
              <a:rPr lang="en-US" sz="2800" dirty="0" err="1" smtClean="0">
                <a:solidFill>
                  <a:schemeClr val="tx1"/>
                </a:solidFill>
                <a:latin typeface="Times New Roman" panose="02020603050405020304" pitchFamily="18" charset="0"/>
                <a:cs typeface="Times New Roman" panose="02020603050405020304" pitchFamily="18" charset="0"/>
              </a:rPr>
              <a:t>totalis</a:t>
            </a:r>
            <a:r>
              <a:rPr lang="en-US" sz="2800" dirty="0" smtClean="0">
                <a:solidFill>
                  <a:schemeClr val="tx1"/>
                </a:solidFill>
                <a:latin typeface="Times New Roman" panose="02020603050405020304" pitchFamily="18" charset="0"/>
                <a:cs typeface="Times New Roman" panose="02020603050405020304" pitchFamily="18" charset="0"/>
              </a:rPr>
              <a:t>) and </a:t>
            </a:r>
            <a:r>
              <a:rPr lang="en-US" sz="2800" dirty="0" err="1" smtClean="0">
                <a:solidFill>
                  <a:schemeClr val="tx1"/>
                </a:solidFill>
                <a:latin typeface="Times New Roman" panose="02020603050405020304" pitchFamily="18" charset="0"/>
                <a:cs typeface="Times New Roman" panose="02020603050405020304" pitchFamily="18" charset="0"/>
              </a:rPr>
              <a:t>onycholysis</a:t>
            </a:r>
            <a:r>
              <a:rPr lang="en-US" sz="2800" dirty="0" smtClean="0">
                <a:solidFill>
                  <a:schemeClr val="tx1"/>
                </a:solidFill>
                <a:latin typeface="Times New Roman" panose="02020603050405020304" pitchFamily="18" charset="0"/>
                <a:cs typeface="Times New Roman" panose="02020603050405020304" pitchFamily="18" charset="0"/>
              </a:rPr>
              <a:t> in concurrent with diagnosis of DM.</a:t>
            </a:r>
          </a:p>
          <a:p>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She had a </a:t>
            </a:r>
            <a:r>
              <a:rPr lang="en-US" sz="2800" dirty="0" err="1" smtClean="0">
                <a:solidFill>
                  <a:schemeClr val="tx1"/>
                </a:solidFill>
                <a:latin typeface="Times New Roman" panose="02020603050405020304" pitchFamily="18" charset="0"/>
                <a:cs typeface="Times New Roman" panose="02020603050405020304" pitchFamily="18" charset="0"/>
              </a:rPr>
              <a:t>Hx</a:t>
            </a:r>
            <a:r>
              <a:rPr lang="en-US" sz="2800" dirty="0" smtClean="0">
                <a:solidFill>
                  <a:schemeClr val="tx1"/>
                </a:solidFill>
                <a:latin typeface="Times New Roman" panose="02020603050405020304" pitchFamily="18" charset="0"/>
                <a:cs typeface="Times New Roman" panose="02020603050405020304" pitchFamily="18" charset="0"/>
              </a:rPr>
              <a:t> of Graves disease in her 2</a:t>
            </a:r>
            <a:r>
              <a:rPr lang="en-US" sz="2800" baseline="30000" dirty="0" smtClean="0">
                <a:solidFill>
                  <a:schemeClr val="tx1"/>
                </a:solidFill>
                <a:latin typeface="Times New Roman" panose="02020603050405020304" pitchFamily="18" charset="0"/>
                <a:cs typeface="Times New Roman" panose="02020603050405020304" pitchFamily="18" charset="0"/>
              </a:rPr>
              <a:t>nd</a:t>
            </a:r>
            <a:r>
              <a:rPr lang="en-US" sz="2800" dirty="0" smtClean="0">
                <a:solidFill>
                  <a:schemeClr val="tx1"/>
                </a:solidFill>
                <a:latin typeface="Times New Roman" panose="02020603050405020304" pitchFamily="18" charset="0"/>
                <a:cs typeface="Times New Roman" panose="02020603050405020304" pitchFamily="18" charset="0"/>
              </a:rPr>
              <a:t> pregnancy which was treated by Iodine ablation 8 months after delivery and ended in Hypothyroidism.</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34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4943" y="204124"/>
            <a:ext cx="8915400" cy="3777622"/>
          </a:xfrm>
        </p:spPr>
        <p:txBody>
          <a:bodyPr>
            <a:noAutofit/>
          </a:bodyPr>
          <a:lstStyle/>
          <a:p>
            <a:r>
              <a:rPr lang="en-US" sz="2800" dirty="0" smtClean="0">
                <a:solidFill>
                  <a:schemeClr val="tx1"/>
                </a:solidFill>
                <a:latin typeface="Times New Roman" panose="02020603050405020304" pitchFamily="18" charset="0"/>
                <a:cs typeface="Times New Roman" panose="02020603050405020304" pitchFamily="18" charset="0"/>
              </a:rPr>
              <a:t>DH: </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Insulin </a:t>
            </a:r>
            <a:r>
              <a:rPr lang="en-US" sz="2800" dirty="0" err="1" smtClean="0">
                <a:solidFill>
                  <a:schemeClr val="tx1"/>
                </a:solidFill>
                <a:latin typeface="Times New Roman" panose="02020603050405020304" pitchFamily="18" charset="0"/>
                <a:cs typeface="Times New Roman" panose="02020603050405020304" pitchFamily="18" charset="0"/>
              </a:rPr>
              <a:t>lantus</a:t>
            </a:r>
            <a:r>
              <a:rPr lang="en-US" sz="2800" dirty="0" smtClean="0">
                <a:solidFill>
                  <a:schemeClr val="tx1"/>
                </a:solidFill>
                <a:latin typeface="Times New Roman" panose="02020603050405020304" pitchFamily="18" charset="0"/>
                <a:cs typeface="Times New Roman" panose="02020603050405020304" pitchFamily="18" charset="0"/>
              </a:rPr>
              <a:t> 30 u </a:t>
            </a:r>
            <a:r>
              <a:rPr lang="en-US" sz="2800" dirty="0" err="1" smtClean="0">
                <a:solidFill>
                  <a:schemeClr val="tx1"/>
                </a:solidFill>
                <a:latin typeface="Times New Roman" panose="02020603050405020304" pitchFamily="18" charset="0"/>
                <a:cs typeface="Times New Roman" panose="02020603050405020304" pitchFamily="18" charset="0"/>
              </a:rPr>
              <a:t>sc</a:t>
            </a:r>
            <a:r>
              <a:rPr lang="en-US" sz="2800" dirty="0" smtClean="0">
                <a:solidFill>
                  <a:schemeClr val="tx1"/>
                </a:solidFill>
                <a:latin typeface="Times New Roman" panose="02020603050405020304" pitchFamily="18" charset="0"/>
                <a:cs typeface="Times New Roman" panose="02020603050405020304" pitchFamily="18" charset="0"/>
              </a:rPr>
              <a:t> QHS  </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Insulin </a:t>
            </a:r>
            <a:r>
              <a:rPr lang="en-US" sz="2800" dirty="0" err="1" smtClean="0">
                <a:solidFill>
                  <a:schemeClr val="tx1"/>
                </a:solidFill>
                <a:latin typeface="Times New Roman" panose="02020603050405020304" pitchFamily="18" charset="0"/>
                <a:cs typeface="Times New Roman" panose="02020603050405020304" pitchFamily="18" charset="0"/>
              </a:rPr>
              <a:t>apidra</a:t>
            </a:r>
            <a:r>
              <a:rPr lang="en-US" sz="2800" dirty="0" smtClean="0">
                <a:solidFill>
                  <a:schemeClr val="tx1"/>
                </a:solidFill>
                <a:latin typeface="Times New Roman" panose="02020603050405020304" pitchFamily="18" charset="0"/>
                <a:cs typeface="Times New Roman" panose="02020603050405020304" pitchFamily="18" charset="0"/>
              </a:rPr>
              <a:t> (6 u morning. 6 u afternoon. 6 u evening)</a:t>
            </a:r>
          </a:p>
          <a:p>
            <a:pPr marL="0" indent="0">
              <a:buNone/>
            </a:pPr>
            <a:r>
              <a:rPr lang="en-US" sz="2800" dirty="0" err="1" smtClean="0">
                <a:solidFill>
                  <a:schemeClr val="tx1"/>
                </a:solidFill>
                <a:latin typeface="Times New Roman" panose="02020603050405020304" pitchFamily="18" charset="0"/>
                <a:cs typeface="Times New Roman" panose="02020603050405020304" pitchFamily="18" charset="0"/>
              </a:rPr>
              <a:t>Levothyroxin</a:t>
            </a:r>
            <a:r>
              <a:rPr lang="en-US" sz="2800" dirty="0" smtClean="0">
                <a:solidFill>
                  <a:schemeClr val="tx1"/>
                </a:solidFill>
                <a:latin typeface="Times New Roman" panose="02020603050405020304" pitchFamily="18" charset="0"/>
                <a:cs typeface="Times New Roman" panose="02020603050405020304" pitchFamily="18" charset="0"/>
              </a:rPr>
              <a:t> (550 µg/week)</a:t>
            </a:r>
          </a:p>
          <a:p>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FH: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Mother: </a:t>
            </a:r>
            <a:r>
              <a:rPr lang="en-US" sz="2800" dirty="0" smtClean="0">
                <a:solidFill>
                  <a:schemeClr val="tx1"/>
                </a:solidFill>
                <a:latin typeface="Times New Roman" panose="02020603050405020304" pitchFamily="18" charset="0"/>
                <a:cs typeface="Times New Roman" panose="02020603050405020304" pitchFamily="18" charset="0"/>
              </a:rPr>
              <a:t>DM &amp; Hypothyroidism</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           Her father passed away because of MI </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           Her parents are not relatives</a:t>
            </a:r>
          </a:p>
          <a:p>
            <a:r>
              <a:rPr lang="en-US" sz="2800" dirty="0" smtClean="0">
                <a:solidFill>
                  <a:schemeClr val="tx1"/>
                </a:solidFill>
                <a:latin typeface="Times New Roman" panose="02020603050405020304" pitchFamily="18" charset="0"/>
                <a:cs typeface="Times New Roman" panose="02020603050405020304" pitchFamily="18" charset="0"/>
              </a:rPr>
              <a:t>Social </a:t>
            </a:r>
            <a:r>
              <a:rPr lang="en-US" sz="2800" dirty="0" err="1" smtClean="0">
                <a:solidFill>
                  <a:schemeClr val="tx1"/>
                </a:solidFill>
                <a:latin typeface="Times New Roman" panose="02020603050405020304" pitchFamily="18" charset="0"/>
                <a:cs typeface="Times New Roman" panose="02020603050405020304" pitchFamily="18" charset="0"/>
              </a:rPr>
              <a:t>Hx</a:t>
            </a:r>
            <a:r>
              <a:rPr lang="en-US" sz="2800" dirty="0" smtClean="0">
                <a:solidFill>
                  <a:schemeClr val="tx1"/>
                </a:solidFill>
                <a:latin typeface="Times New Roman" panose="02020603050405020304" pitchFamily="18" charset="0"/>
                <a:cs typeface="Times New Roman" panose="02020603050405020304" pitchFamily="18" charset="0"/>
              </a:rPr>
              <a:t>: she has elementary school education &amp; has 3 children.</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She has 2 brothers &amp; two sisters that all are married and have children. </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75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72" y="894079"/>
            <a:ext cx="8915400" cy="4860175"/>
          </a:xfrm>
        </p:spPr>
        <p:txBody>
          <a:bodyPr>
            <a:noAutofit/>
          </a:bodyPr>
          <a:lstStyle/>
          <a:p>
            <a:pPr>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ROS: </a:t>
            </a:r>
          </a:p>
          <a:p>
            <a:pPr marL="0" indent="0">
              <a:lnSpc>
                <a:spcPct val="150000"/>
              </a:lnSpc>
              <a:buNone/>
            </a:pPr>
            <a:r>
              <a:rPr lang="en-US" sz="2800" dirty="0" smtClean="0">
                <a:solidFill>
                  <a:schemeClr val="tx1"/>
                </a:solidFill>
                <a:latin typeface="Times New Roman" panose="02020603050405020304" pitchFamily="18" charset="0"/>
                <a:cs typeface="Times New Roman" panose="02020603050405020304" pitchFamily="18" charset="0"/>
              </a:rPr>
              <a:t>13 kg weight loss in 5 month</a:t>
            </a:r>
          </a:p>
          <a:p>
            <a:pPr marL="0" indent="0">
              <a:lnSpc>
                <a:spcPct val="150000"/>
              </a:lnSpc>
              <a:buNone/>
            </a:pPr>
            <a:r>
              <a:rPr lang="en-US" sz="2800" dirty="0" smtClean="0">
                <a:solidFill>
                  <a:schemeClr val="tx1"/>
                </a:solidFill>
                <a:latin typeface="Times New Roman" panose="02020603050405020304" pitchFamily="18" charset="0"/>
                <a:cs typeface="Times New Roman" panose="02020603050405020304" pitchFamily="18" charset="0"/>
              </a:rPr>
              <a:t>Headache (-), diplopia (-), </a:t>
            </a:r>
          </a:p>
          <a:p>
            <a:pPr marL="0" indent="0">
              <a:lnSpc>
                <a:spcPct val="150000"/>
              </a:lnSpc>
              <a:buNone/>
            </a:pPr>
            <a:r>
              <a:rPr lang="en-US" sz="2800" dirty="0" smtClean="0">
                <a:solidFill>
                  <a:schemeClr val="tx1"/>
                </a:solidFill>
                <a:latin typeface="Times New Roman" panose="02020603050405020304" pitchFamily="18" charset="0"/>
                <a:cs typeface="Times New Roman" panose="02020603050405020304" pitchFamily="18" charset="0"/>
              </a:rPr>
              <a:t>hot flashes (-), vaginal dryness (-), vaginal discharge (-)</a:t>
            </a:r>
          </a:p>
          <a:p>
            <a:pPr marL="0" indent="0">
              <a:lnSpc>
                <a:spcPct val="150000"/>
              </a:lnSpc>
              <a:buNone/>
            </a:pPr>
            <a:r>
              <a:rPr lang="en-US" sz="2800" dirty="0" smtClean="0">
                <a:solidFill>
                  <a:schemeClr val="tx1"/>
                </a:solidFill>
                <a:latin typeface="Times New Roman" panose="02020603050405020304" pitchFamily="18" charset="0"/>
                <a:cs typeface="Times New Roman" panose="02020603050405020304" pitchFamily="18" charset="0"/>
              </a:rPr>
              <a:t>decreased libido, decreased size of breasts</a:t>
            </a:r>
          </a:p>
          <a:p>
            <a:pPr marL="0" indent="0">
              <a:lnSpc>
                <a:spcPct val="150000"/>
              </a:lnSpc>
              <a:buNone/>
            </a:pPr>
            <a:r>
              <a:rPr lang="en-US" sz="2800" dirty="0" smtClean="0">
                <a:solidFill>
                  <a:schemeClr val="tx1"/>
                </a:solidFill>
                <a:latin typeface="Times New Roman" panose="02020603050405020304" pitchFamily="18" charset="0"/>
                <a:cs typeface="Times New Roman" panose="02020603050405020304" pitchFamily="18" charset="0"/>
              </a:rPr>
              <a:t>Arthralgia (-), mucosal trash (-), </a:t>
            </a:r>
          </a:p>
        </p:txBody>
      </p:sp>
    </p:spTree>
    <p:extLst>
      <p:ext uri="{BB962C8B-B14F-4D97-AF65-F5344CB8AC3E}">
        <p14:creationId xmlns:p14="http://schemas.microsoft.com/office/powerpoint/2010/main" val="100180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8572" y="883920"/>
            <a:ext cx="8915400" cy="3777622"/>
          </a:xfrm>
        </p:spPr>
        <p:txBody>
          <a:bodyPr>
            <a:noAutofit/>
          </a:bodyPr>
          <a:lstStyle/>
          <a:p>
            <a:r>
              <a:rPr lang="en-US" sz="2800" dirty="0" smtClean="0">
                <a:latin typeface="Times New Roman" panose="02020603050405020304" pitchFamily="18" charset="0"/>
                <a:cs typeface="Times New Roman" panose="02020603050405020304" pitchFamily="18" charset="0"/>
              </a:rPr>
              <a:t>PH/E: A young woman who seems ill but has no distress, she was alopecic, there was no evidence of hyperpigmentation in sun </a:t>
            </a:r>
            <a:r>
              <a:rPr lang="en-US" sz="2800" dirty="0" err="1" smtClean="0">
                <a:latin typeface="Times New Roman" panose="02020603050405020304" pitchFamily="18" charset="0"/>
                <a:cs typeface="Times New Roman" panose="02020603050405020304" pitchFamily="18" charset="0"/>
              </a:rPr>
              <a:t>exposured</a:t>
            </a:r>
            <a:r>
              <a:rPr lang="en-US" sz="2800" dirty="0" smtClean="0">
                <a:latin typeface="Times New Roman" panose="02020603050405020304" pitchFamily="18" charset="0"/>
                <a:cs typeface="Times New Roman" panose="02020603050405020304" pitchFamily="18" charset="0"/>
              </a:rPr>
              <a:t> skin or vitiligo  </a:t>
            </a:r>
          </a:p>
          <a:p>
            <a:pPr marL="0" lvl="0" indent="0">
              <a:buClr>
                <a:srgbClr val="353535"/>
              </a:buClr>
              <a:buNone/>
            </a:pPr>
            <a:r>
              <a:rPr lang="en-US" sz="2800" dirty="0">
                <a:solidFill>
                  <a:prstClr val="black">
                    <a:lumMod val="75000"/>
                    <a:lumOff val="25000"/>
                  </a:prstClr>
                </a:solidFill>
                <a:latin typeface="Times New Roman" panose="02020603050405020304" pitchFamily="18" charset="0"/>
                <a:cs typeface="Times New Roman" panose="02020603050405020304" pitchFamily="18" charset="0"/>
              </a:rPr>
              <a:t>Weight: </a:t>
            </a:r>
            <a:r>
              <a:rPr lang="en-US" sz="2800" dirty="0" smtClean="0">
                <a:solidFill>
                  <a:prstClr val="black">
                    <a:lumMod val="75000"/>
                    <a:lumOff val="25000"/>
                  </a:prstClr>
                </a:solidFill>
                <a:latin typeface="Times New Roman" panose="02020603050405020304" pitchFamily="18" charset="0"/>
                <a:cs typeface="Times New Roman" panose="02020603050405020304" pitchFamily="18" charset="0"/>
              </a:rPr>
              <a:t>47 kg    BMI: 19</a:t>
            </a: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BP:  Supine:90/70  Upright:75/60       PR:80  T:37</a:t>
            </a:r>
          </a:p>
          <a:p>
            <a:pPr marL="0" indent="0">
              <a:buNone/>
            </a:pPr>
            <a:r>
              <a:rPr lang="en-US" sz="2800" dirty="0" smtClean="0">
                <a:latin typeface="Times New Roman" panose="02020603050405020304" pitchFamily="18" charset="0"/>
                <a:cs typeface="Times New Roman" panose="02020603050405020304" pitchFamily="18" charset="0"/>
              </a:rPr>
              <a:t>H</a:t>
            </a:r>
            <a:r>
              <a:rPr lang="fa-IR" sz="2800" dirty="0" smtClean="0">
                <a:latin typeface="Times New Roman" panose="02020603050405020304" pitchFamily="18" charset="0"/>
                <a:cs typeface="Times New Roman" panose="02020603050405020304" pitchFamily="18" charset="0"/>
              </a:rPr>
              <a:t>&amp;</a:t>
            </a:r>
            <a:r>
              <a:rPr lang="en-US" sz="2800" dirty="0" smtClean="0">
                <a:latin typeface="Times New Roman" panose="02020603050405020304" pitchFamily="18" charset="0"/>
                <a:cs typeface="Times New Roman" panose="02020603050405020304" pitchFamily="18" charset="0"/>
              </a:rPr>
              <a:t>N: alopecia </a:t>
            </a:r>
            <a:r>
              <a:rPr lang="en-US" sz="2800" dirty="0" err="1" smtClean="0">
                <a:latin typeface="Times New Roman" panose="02020603050405020304" pitchFamily="18" charset="0"/>
                <a:cs typeface="Times New Roman" panose="02020603050405020304" pitchFamily="18" charset="0"/>
              </a:rPr>
              <a:t>totalis,mild</a:t>
            </a:r>
            <a:r>
              <a:rPr lang="en-US" sz="2800" dirty="0" smtClean="0">
                <a:latin typeface="Times New Roman" panose="02020603050405020304" pitchFamily="18" charset="0"/>
                <a:cs typeface="Times New Roman" panose="02020603050405020304" pitchFamily="18" charset="0"/>
              </a:rPr>
              <a:t> conjunctivitis &amp; </a:t>
            </a:r>
            <a:r>
              <a:rPr lang="en-US" sz="2800" dirty="0" err="1" smtClean="0">
                <a:latin typeface="Times New Roman" panose="02020603050405020304" pitchFamily="18" charset="0"/>
                <a:cs typeface="Times New Roman" panose="02020603050405020304" pitchFamily="18" charset="0"/>
              </a:rPr>
              <a:t>proptosis,periorbital</a:t>
            </a:r>
            <a:r>
              <a:rPr lang="en-US" sz="2800" dirty="0" smtClean="0">
                <a:latin typeface="Times New Roman" panose="02020603050405020304" pitchFamily="18" charset="0"/>
                <a:cs typeface="Times New Roman" panose="02020603050405020304" pitchFamily="18" charset="0"/>
              </a:rPr>
              <a:t> edema</a:t>
            </a:r>
          </a:p>
          <a:p>
            <a:pPr marL="0" indent="0">
              <a:buNone/>
            </a:pPr>
            <a:r>
              <a:rPr lang="en-US" sz="2800" dirty="0" err="1" smtClean="0">
                <a:latin typeface="Times New Roman" panose="02020603050405020304" pitchFamily="18" charset="0"/>
                <a:cs typeface="Times New Roman" panose="02020603050405020304" pitchFamily="18" charset="0"/>
              </a:rPr>
              <a:t>Anisocoria</a:t>
            </a:r>
            <a:r>
              <a:rPr lang="en-US" sz="2800" dirty="0" smtClean="0">
                <a:latin typeface="Times New Roman" panose="02020603050405020304" pitchFamily="18" charset="0"/>
                <a:cs typeface="Times New Roman" panose="02020603050405020304" pitchFamily="18" charset="0"/>
              </a:rPr>
              <a:t> due to injury in </a:t>
            </a:r>
            <a:r>
              <a:rPr lang="en-US" sz="2800" dirty="0" err="1" smtClean="0">
                <a:latin typeface="Times New Roman" panose="02020603050405020304" pitchFamily="18" charset="0"/>
                <a:cs typeface="Times New Roman" panose="02020603050405020304" pitchFamily="18" charset="0"/>
              </a:rPr>
              <a:t>chilhood</a:t>
            </a: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Increased wrinkling, Poor dental hygiene ,no buccal hyperpigmentation.</a:t>
            </a:r>
          </a:p>
          <a:p>
            <a:pPr marL="0" indent="0">
              <a:buNone/>
            </a:pPr>
            <a:r>
              <a:rPr lang="en-US" sz="2800" dirty="0" smtClean="0">
                <a:latin typeface="Times New Roman" panose="02020603050405020304" pitchFamily="18" charset="0"/>
                <a:cs typeface="Times New Roman" panose="02020603050405020304" pitchFamily="18" charset="0"/>
              </a:rPr>
              <a:t>Thyroid has </a:t>
            </a:r>
            <a:r>
              <a:rPr lang="en-US" sz="2800" dirty="0" err="1" smtClean="0">
                <a:latin typeface="Times New Roman" panose="02020603050405020304" pitchFamily="18" charset="0"/>
                <a:cs typeface="Times New Roman" panose="02020603050405020304" pitchFamily="18" charset="0"/>
              </a:rPr>
              <a:t>Nl</a:t>
            </a:r>
            <a:r>
              <a:rPr lang="en-US" sz="2800" dirty="0" smtClean="0">
                <a:latin typeface="Times New Roman" panose="02020603050405020304" pitchFamily="18" charset="0"/>
                <a:cs typeface="Times New Roman" panose="02020603050405020304" pitchFamily="18" charset="0"/>
              </a:rPr>
              <a:t> size &amp; consistency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957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4439" y="914400"/>
            <a:ext cx="9871587" cy="3777622"/>
          </a:xfrm>
        </p:spPr>
        <p:txBody>
          <a:bodyPr>
            <a:noAutofit/>
          </a:bodyPr>
          <a:lstStyle/>
          <a:p>
            <a:pPr>
              <a:lnSpc>
                <a:spcPct val="160000"/>
              </a:lnSpc>
            </a:pPr>
            <a:r>
              <a:rPr lang="en-US" sz="2800" dirty="0" smtClean="0">
                <a:solidFill>
                  <a:schemeClr val="tx1"/>
                </a:solidFill>
                <a:latin typeface="Times New Roman" panose="02020603050405020304" pitchFamily="18" charset="0"/>
                <a:cs typeface="Times New Roman" panose="02020603050405020304" pitchFamily="18" charset="0"/>
              </a:rPr>
              <a:t>Chest: normal chest expansion. Normal breath and heart sounds.</a:t>
            </a:r>
            <a:endParaRPr lang="en-US" sz="2800" dirty="0">
              <a:solidFill>
                <a:schemeClr val="tx1"/>
              </a:solidFill>
              <a:latin typeface="Times New Roman" panose="02020603050405020304" pitchFamily="18" charset="0"/>
              <a:cs typeface="Times New Roman" panose="02020603050405020304" pitchFamily="18" charset="0"/>
            </a:endParaRPr>
          </a:p>
          <a:p>
            <a:pPr>
              <a:lnSpc>
                <a:spcPct val="160000"/>
              </a:lnSpc>
            </a:pPr>
            <a:r>
              <a:rPr lang="en-US" sz="2800" dirty="0" smtClean="0">
                <a:solidFill>
                  <a:schemeClr val="tx1"/>
                </a:solidFill>
                <a:latin typeface="Times New Roman" panose="02020603050405020304" pitchFamily="18" charset="0"/>
                <a:cs typeface="Times New Roman" panose="02020603050405020304" pitchFamily="18" charset="0"/>
              </a:rPr>
              <a:t>Abdomen: c/s scar with no pigmentation. </a:t>
            </a:r>
          </a:p>
          <a:p>
            <a:pPr marL="0" indent="0">
              <a:lnSpc>
                <a:spcPct val="160000"/>
              </a:lnSpc>
              <a:buNone/>
            </a:pPr>
            <a:r>
              <a:rPr lang="en-US" sz="2800" dirty="0" smtClean="0">
                <a:solidFill>
                  <a:schemeClr val="tx1"/>
                </a:solidFill>
                <a:latin typeface="Times New Roman" panose="02020603050405020304" pitchFamily="18" charset="0"/>
                <a:cs typeface="Times New Roman" panose="02020603050405020304" pitchFamily="18" charset="0"/>
              </a:rPr>
              <a:t>No hepatosplenomegaly. </a:t>
            </a:r>
            <a:endParaRPr lang="en-US" sz="2800" dirty="0">
              <a:solidFill>
                <a:schemeClr val="tx1"/>
              </a:solidFill>
              <a:latin typeface="Times New Roman" panose="02020603050405020304" pitchFamily="18" charset="0"/>
              <a:cs typeface="Times New Roman" panose="02020603050405020304" pitchFamily="18" charset="0"/>
            </a:endParaRPr>
          </a:p>
          <a:p>
            <a:pPr>
              <a:lnSpc>
                <a:spcPct val="160000"/>
              </a:lnSpc>
            </a:pPr>
            <a:r>
              <a:rPr lang="en-US" sz="2800" dirty="0" smtClean="0">
                <a:solidFill>
                  <a:schemeClr val="tx1"/>
                </a:solidFill>
                <a:latin typeface="Times New Roman" panose="02020603050405020304" pitchFamily="18" charset="0"/>
                <a:cs typeface="Times New Roman" panose="02020603050405020304" pitchFamily="18" charset="0"/>
              </a:rPr>
              <a:t>Extremities: nail pitting in hand digits and </a:t>
            </a:r>
            <a:r>
              <a:rPr lang="en-US" sz="2800" dirty="0" err="1" smtClean="0">
                <a:solidFill>
                  <a:schemeClr val="tx1"/>
                </a:solidFill>
                <a:latin typeface="Times New Roman" panose="02020603050405020304" pitchFamily="18" charset="0"/>
                <a:cs typeface="Times New Roman" panose="02020603050405020304" pitchFamily="18" charset="0"/>
              </a:rPr>
              <a:t>onycholysis</a:t>
            </a:r>
            <a:r>
              <a:rPr lang="en-US" sz="2800" dirty="0" smtClean="0">
                <a:solidFill>
                  <a:schemeClr val="tx1"/>
                </a:solidFill>
                <a:latin typeface="Times New Roman" panose="02020603050405020304" pitchFamily="18" charset="0"/>
                <a:cs typeface="Times New Roman" panose="02020603050405020304" pitchFamily="18" charset="0"/>
              </a:rPr>
              <a:t> in foot digits, shin spot </a:t>
            </a:r>
            <a:endParaRPr lang="en-US" sz="2800" dirty="0">
              <a:solidFill>
                <a:schemeClr val="tx1"/>
              </a:solidFill>
              <a:latin typeface="Times New Roman" panose="02020603050405020304" pitchFamily="18" charset="0"/>
              <a:cs typeface="Times New Roman" panose="02020603050405020304" pitchFamily="18" charset="0"/>
            </a:endParaRPr>
          </a:p>
          <a:p>
            <a:pPr>
              <a:lnSpc>
                <a:spcPct val="160000"/>
              </a:lnSpc>
            </a:pPr>
            <a:r>
              <a:rPr lang="en-US" sz="2800" dirty="0" smtClean="0">
                <a:solidFill>
                  <a:schemeClr val="tx1"/>
                </a:solidFill>
                <a:latin typeface="Times New Roman" panose="02020603050405020304" pitchFamily="18" charset="0"/>
                <a:cs typeface="Times New Roman" panose="02020603050405020304" pitchFamily="18" charset="0"/>
              </a:rPr>
              <a:t>Vibration sensation -&gt; intact </a:t>
            </a:r>
          </a:p>
          <a:p>
            <a:pPr marL="0" indent="0">
              <a:lnSpc>
                <a:spcPct val="160000"/>
              </a:lnSpc>
              <a:buNone/>
            </a:pPr>
            <a:r>
              <a:rPr lang="en-US" sz="2800" dirty="0" smtClean="0">
                <a:solidFill>
                  <a:schemeClr val="tx1"/>
                </a:solidFill>
                <a:latin typeface="Times New Roman" panose="02020603050405020304" pitchFamily="18" charset="0"/>
                <a:cs typeface="Times New Roman" panose="02020603050405020304" pitchFamily="18" charset="0"/>
              </a:rPr>
              <a:t>Pressure sensation -&gt; intact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25272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841</TotalTime>
  <Words>695</Words>
  <Application>Microsoft Office PowerPoint</Application>
  <PresentationFormat>Widescreen</PresentationFormat>
  <Paragraphs>116</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Century Gothic</vt:lpstr>
      <vt:lpstr>Tahoma</vt:lpstr>
      <vt:lpstr>Times New Roman</vt:lpstr>
      <vt:lpstr>Wingdings</vt:lpstr>
      <vt:lpstr>Wingdings 3</vt:lpstr>
      <vt:lpstr>Wisp</vt:lpstr>
      <vt:lpstr>In the Name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 34 y-o</dc:title>
  <dc:creator>Windows User</dc:creator>
  <cp:lastModifiedBy>Windows User</cp:lastModifiedBy>
  <cp:revision>60</cp:revision>
  <dcterms:created xsi:type="dcterms:W3CDTF">2017-07-13T16:54:03Z</dcterms:created>
  <dcterms:modified xsi:type="dcterms:W3CDTF">2017-07-16T19:47:59Z</dcterms:modified>
</cp:coreProperties>
</file>