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0" r:id="rId16"/>
    <p:sldId id="302" r:id="rId17"/>
    <p:sldId id="303" r:id="rId18"/>
    <p:sldId id="276" r:id="rId19"/>
    <p:sldId id="274" r:id="rId20"/>
    <p:sldId id="275" r:id="rId21"/>
    <p:sldId id="273" r:id="rId22"/>
    <p:sldId id="304" r:id="rId23"/>
    <p:sldId id="277" r:id="rId24"/>
    <p:sldId id="278" r:id="rId25"/>
    <p:sldId id="280" r:id="rId26"/>
    <p:sldId id="281" r:id="rId27"/>
    <p:sldId id="285" r:id="rId28"/>
    <p:sldId id="282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79" r:id="rId37"/>
    <p:sldId id="313" r:id="rId38"/>
    <p:sldId id="286" r:id="rId39"/>
    <p:sldId id="314" r:id="rId40"/>
    <p:sldId id="315" r:id="rId41"/>
    <p:sldId id="316" r:id="rId42"/>
    <p:sldId id="317" r:id="rId43"/>
    <p:sldId id="320" r:id="rId44"/>
    <p:sldId id="318" r:id="rId45"/>
    <p:sldId id="319" r:id="rId46"/>
    <p:sldId id="321" r:id="rId47"/>
    <p:sldId id="28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4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6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730B4-1839-439B-BD03-FE4C37E68F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E707-0BF4-496D-950A-58415423A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بسم الله الرحمن الرحيم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26" y="1741771"/>
            <a:ext cx="23431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367"/>
            <a:ext cx="5937161" cy="4548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739" y="4533363"/>
            <a:ext cx="4430331" cy="2324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214" y="1064022"/>
            <a:ext cx="11281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SPECT / CT Parathyroid ( </a:t>
            </a:r>
            <a:r>
              <a:rPr lang="en-US" sz="2800" baseline="30000" dirty="0" smtClean="0"/>
              <a:t>99m</a:t>
            </a:r>
            <a:r>
              <a:rPr lang="en-US" sz="2000" dirty="0" smtClean="0"/>
              <a:t>TC</a:t>
            </a:r>
            <a:r>
              <a:rPr lang="en-US" sz="2800" dirty="0" smtClean="0"/>
              <a:t>  </a:t>
            </a:r>
            <a:r>
              <a:rPr lang="en-US" sz="2400" dirty="0" smtClean="0"/>
              <a:t>sestamibi </a:t>
            </a:r>
            <a:r>
              <a:rPr lang="en-US" sz="3200" dirty="0" smtClean="0"/>
              <a:t>) Scan </a:t>
            </a:r>
            <a:r>
              <a:rPr lang="en-US" dirty="0" smtClean="0"/>
              <a:t>(1395/4/10 )</a:t>
            </a:r>
            <a:endParaRPr lang="en-US" sz="3200" dirty="0" smtClean="0"/>
          </a:p>
          <a:p>
            <a:pPr algn="ctr"/>
            <a:r>
              <a:rPr lang="en-US" sz="3200" dirty="0" smtClean="0"/>
              <a:t>The study is </a:t>
            </a:r>
            <a:r>
              <a:rPr lang="en-US" sz="3200" dirty="0" smtClean="0">
                <a:solidFill>
                  <a:srgbClr val="00B050"/>
                </a:solidFill>
              </a:rPr>
              <a:t>negative </a:t>
            </a:r>
            <a:r>
              <a:rPr lang="en-US" sz="3200" dirty="0" smtClean="0"/>
              <a:t>for parathyroid adenoma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9" y="2309368"/>
            <a:ext cx="4430331" cy="22239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003" y="311120"/>
            <a:ext cx="2678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2" y="982320"/>
            <a:ext cx="1155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Surgery Recommended by the Endocrinologist (Refused by patient</a:t>
            </a:r>
            <a:r>
              <a:rPr lang="en-US" sz="2400" dirty="0" smtClean="0"/>
              <a:t>) . </a:t>
            </a:r>
          </a:p>
          <a:p>
            <a:r>
              <a:rPr lang="en-US" sz="2400" dirty="0" smtClean="0"/>
              <a:t>Alendronate  70 mg/week was continued(not used by the patient)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25003" y="311120"/>
            <a:ext cx="2678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000" y="2003432"/>
            <a:ext cx="102515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(95/11)</a:t>
            </a:r>
          </a:p>
          <a:p>
            <a:r>
              <a:rPr lang="en-US" sz="2400" dirty="0" smtClean="0"/>
              <a:t>The patient complaint from LBP at night with radiation to both lower limb and in Lumbosacral MRI : Disk protrusion L1-L2 &amp; T12-L1 &amp; L3-L4  &amp; L4-L5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97" y="3209211"/>
            <a:ext cx="10090791" cy="33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80" y="5020101"/>
            <a:ext cx="115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She </a:t>
            </a:r>
            <a:r>
              <a:rPr lang="en-US" sz="2000" dirty="0"/>
              <a:t>had a normal  and active daily life </a:t>
            </a:r>
            <a:r>
              <a:rPr lang="en-US" sz="2000" dirty="0" smtClean="0"/>
              <a:t>without any complaint.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25002" y="311120"/>
            <a:ext cx="969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980" y="1065172"/>
            <a:ext cx="11489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Recent medical treatments</a:t>
            </a:r>
          </a:p>
          <a:p>
            <a:r>
              <a:rPr lang="en-US" sz="2000" b="1" dirty="0" smtClean="0"/>
              <a:t>------------------------------------</a:t>
            </a:r>
            <a:endParaRPr lang="en-US" sz="2000" dirty="0" smtClean="0"/>
          </a:p>
          <a:p>
            <a:r>
              <a:rPr lang="en-US" sz="2000" dirty="0" smtClean="0">
                <a:sym typeface="Wingdings" panose="05000000000000000000" pitchFamily="2" charset="2"/>
              </a:rPr>
              <a:t>Bisphosphonate discontinued from </a:t>
            </a:r>
            <a:r>
              <a:rPr lang="en-US" sz="2000" b="1" dirty="0" smtClean="0"/>
              <a:t>≈ </a:t>
            </a:r>
            <a:r>
              <a:rPr lang="en-US" sz="2000" dirty="0" smtClean="0">
                <a:sym typeface="Wingdings" panose="05000000000000000000" pitchFamily="2" charset="2"/>
              </a:rPr>
              <a:t>2 years ago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Vit D 50,000 monthly (8 months)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Prolia</a:t>
            </a:r>
            <a:r>
              <a:rPr lang="en-US" sz="2000" dirty="0"/>
              <a:t> (</a:t>
            </a:r>
            <a:r>
              <a:rPr lang="en-US" sz="2000" dirty="0" smtClean="0"/>
              <a:t>denosumab 60 mg) </a:t>
            </a:r>
            <a:r>
              <a:rPr lang="en-US" sz="2000" dirty="0"/>
              <a:t>(1396/3) one </a:t>
            </a:r>
            <a:r>
              <a:rPr lang="en-US" sz="2000" dirty="0" smtClean="0"/>
              <a:t>injection</a:t>
            </a:r>
          </a:p>
          <a:p>
            <a:endParaRPr lang="en-US" sz="2000" dirty="0" smtClean="0"/>
          </a:p>
          <a:p>
            <a:r>
              <a:rPr lang="en-US" sz="2000" dirty="0" smtClean="0"/>
              <a:t>Cinacalcet 30 mg ( </a:t>
            </a:r>
            <a:r>
              <a:rPr lang="en-US" dirty="0"/>
              <a:t>5 </a:t>
            </a:r>
            <a:r>
              <a:rPr lang="en-US" dirty="0" smtClean="0"/>
              <a:t>days from 1396/3/12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/>
              <a:t> Carpopedal spasm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>
                <a:sym typeface="Wingdings" panose="05000000000000000000" pitchFamily="2" charset="2"/>
              </a:rPr>
              <a:t>Ca =</a:t>
            </a:r>
            <a:r>
              <a:rPr lang="en-US" sz="2000" dirty="0" smtClean="0">
                <a:sym typeface="Wingdings" panose="05000000000000000000" pitchFamily="2" charset="2"/>
              </a:rPr>
              <a:t>7.6 mg/</a:t>
            </a:r>
            <a:r>
              <a:rPr lang="en-US" sz="2000" dirty="0" err="1" smtClean="0">
                <a:sym typeface="Wingdings" panose="05000000000000000000" pitchFamily="2" charset="2"/>
              </a:rPr>
              <a:t>dL</a:t>
            </a:r>
            <a:r>
              <a:rPr lang="en-US" sz="2000" dirty="0" smtClean="0">
                <a:sym typeface="Wingdings" panose="05000000000000000000" pitchFamily="2" charset="2"/>
              </a:rPr>
              <a:t>, Mg =1.5 mg/</a:t>
            </a:r>
            <a:r>
              <a:rPr lang="en-US" sz="2000" dirty="0" err="1" smtClean="0">
                <a:sym typeface="Wingdings" panose="05000000000000000000" pitchFamily="2" charset="2"/>
              </a:rPr>
              <a:t>dL</a:t>
            </a:r>
            <a:r>
              <a:rPr lang="en-US" sz="2000" dirty="0" smtClean="0">
                <a:sym typeface="Wingdings" panose="05000000000000000000" pitchFamily="2" charset="2"/>
              </a:rPr>
              <a:t>, P = 4.9 mg/</a:t>
            </a:r>
            <a:r>
              <a:rPr lang="en-US" sz="2000" dirty="0" err="1" smtClean="0">
                <a:sym typeface="Wingdings" panose="05000000000000000000" pitchFamily="2" charset="2"/>
              </a:rPr>
              <a:t>dL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	 </a:t>
            </a:r>
            <a:r>
              <a:rPr lang="en-US" sz="2000" dirty="0">
                <a:sym typeface="Wingdings" panose="05000000000000000000" pitchFamily="2" charset="2"/>
              </a:rPr>
              <a:t>treatment with IV </a:t>
            </a:r>
            <a:r>
              <a:rPr lang="en-US" sz="2000" dirty="0" smtClean="0">
                <a:sym typeface="Wingdings" panose="05000000000000000000" pitchFamily="2" charset="2"/>
              </a:rPr>
              <a:t>Calcium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27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1" y="283334"/>
            <a:ext cx="555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Past medical history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21" y="1063019"/>
            <a:ext cx="115265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Growth &amp; Development :Normal</a:t>
            </a:r>
          </a:p>
          <a:p>
            <a:r>
              <a:rPr lang="en-US" sz="2400" dirty="0" smtClean="0"/>
              <a:t>Hospitalization / Surgery :NVD</a:t>
            </a:r>
            <a:r>
              <a:rPr lang="en-US" sz="2400" dirty="0"/>
              <a:t>; </a:t>
            </a:r>
            <a:r>
              <a:rPr lang="en-US" sz="2400" dirty="0" smtClean="0"/>
              <a:t>Bunion(55-year-old)</a:t>
            </a:r>
          </a:p>
          <a:p>
            <a:r>
              <a:rPr lang="en-US" sz="2400" dirty="0" smtClean="0"/>
              <a:t>Bone Fx :Foot Fx at the age of 18 </a:t>
            </a:r>
          </a:p>
          <a:p>
            <a:r>
              <a:rPr lang="en-US" sz="2400" dirty="0" smtClean="0"/>
              <a:t>Menopause : 47 years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Osteoporosis : </a:t>
            </a:r>
            <a:r>
              <a:rPr lang="en-US" sz="2000" dirty="0" smtClean="0"/>
              <a:t>From 12 years ago</a:t>
            </a: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Renal Stone :	</a:t>
            </a:r>
            <a:r>
              <a:rPr lang="en-US" sz="2000" dirty="0" smtClean="0"/>
              <a:t>50-year-old(stone pass through spontaneously) ;55 year old (Ureter stone 1 cm </a:t>
            </a:r>
            <a:r>
              <a:rPr lang="en-US" sz="2000" dirty="0" smtClean="0">
                <a:sym typeface="Wingdings" panose="05000000000000000000" pitchFamily="2" charset="2"/>
              </a:rPr>
              <a:t> ESWL);		some small renal stone(&lt;4mm)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Asthma 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dirty="0"/>
              <a:t>5 years ago ;SYMBICORT 160  (Irregular use)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Discopathy : </a:t>
            </a:r>
            <a:r>
              <a:rPr lang="en-US" sz="2000" dirty="0" smtClean="0"/>
              <a:t>8 months ago ; No medical treatment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Hyperlipidemia : </a:t>
            </a:r>
            <a:r>
              <a:rPr lang="en-US" sz="2000" dirty="0" smtClean="0"/>
              <a:t>No medical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821" y="4898972"/>
            <a:ext cx="1165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 History For : DM ;HTN; PUD ; IHD ;Menstrual Disorders ; Pancreatitis ; Gout ; Pseudo Gout ; Anemia ; Articular disease ; Ocular Problems ,…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1821" y="5802323"/>
            <a:ext cx="1063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Habits: Negative (Smoking ,Alcohol ,Opium 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88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1" y="357895"/>
            <a:ext cx="1063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Drug history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881115"/>
            <a:ext cx="10637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SYMBICORT</a:t>
            </a:r>
            <a:r>
              <a:rPr lang="en-US" sz="2000" dirty="0"/>
              <a:t> (budesonide and formoterol)</a:t>
            </a:r>
            <a:r>
              <a:rPr lang="en-US" sz="2000" dirty="0" smtClean="0"/>
              <a:t> : 160 (5 years ago</a:t>
            </a:r>
            <a:r>
              <a:rPr lang="en-US" sz="2000" dirty="0"/>
              <a:t>; irregular use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/>
              <a:t>Actonel (risedronate</a:t>
            </a:r>
            <a:r>
              <a:rPr lang="en-US" sz="2000" dirty="0" smtClean="0"/>
              <a:t>) Dosage ?   </a:t>
            </a:r>
            <a:r>
              <a:rPr lang="en-US" sz="2000" b="1" dirty="0" smtClean="0"/>
              <a:t>≈</a:t>
            </a:r>
            <a:r>
              <a:rPr lang="en-US" sz="2000" dirty="0" smtClean="0"/>
              <a:t>1-2 years</a:t>
            </a:r>
            <a:endParaRPr lang="en-US" sz="2000" dirty="0"/>
          </a:p>
          <a:p>
            <a:pPr lvl="0"/>
            <a:endParaRPr lang="en-US" sz="2000" dirty="0" smtClean="0"/>
          </a:p>
          <a:p>
            <a:r>
              <a:rPr lang="en-US" sz="2000" dirty="0" smtClean="0"/>
              <a:t>EVISTA</a:t>
            </a:r>
            <a:r>
              <a:rPr lang="en-US" sz="2000" dirty="0"/>
              <a:t> </a:t>
            </a:r>
            <a:r>
              <a:rPr lang="en-US" sz="2000" dirty="0" smtClean="0"/>
              <a:t>(</a:t>
            </a:r>
            <a:r>
              <a:rPr lang="en-US" sz="2000" dirty="0"/>
              <a:t>raloxifene </a:t>
            </a:r>
            <a:r>
              <a:rPr lang="en-US" sz="2000" dirty="0" smtClean="0"/>
              <a:t>) 60 mg</a:t>
            </a:r>
            <a:r>
              <a:rPr lang="en-US" sz="2000" b="1" dirty="0" smtClean="0"/>
              <a:t>   ≈</a:t>
            </a:r>
            <a:r>
              <a:rPr lang="en-US" sz="2000" dirty="0" smtClean="0"/>
              <a:t>2 years</a:t>
            </a:r>
            <a:endParaRPr lang="en-US" sz="2000" b="1" dirty="0" smtClean="0"/>
          </a:p>
          <a:p>
            <a:endParaRPr lang="en-US" sz="2000" b="1" dirty="0" smtClean="0"/>
          </a:p>
          <a:p>
            <a:pPr lvl="0"/>
            <a:r>
              <a:rPr lang="en-US" sz="2000" dirty="0"/>
              <a:t>Fosamax (Alendronate) 70 </a:t>
            </a:r>
            <a:r>
              <a:rPr lang="en-US" sz="2000" dirty="0" smtClean="0"/>
              <a:t>mg/week  (2 episode ; D/C 2 years)</a:t>
            </a:r>
            <a:endParaRPr lang="en-US" sz="2000" b="1" dirty="0" smtClean="0"/>
          </a:p>
          <a:p>
            <a:endParaRPr lang="pt-BR" sz="2000" dirty="0" smtClean="0"/>
          </a:p>
          <a:p>
            <a:r>
              <a:rPr lang="pt-BR" sz="2000" dirty="0" smtClean="0"/>
              <a:t>Protos (Strontium ranelate) ?  </a:t>
            </a:r>
            <a:r>
              <a:rPr lang="en-US" sz="2000" b="1" dirty="0" smtClean="0"/>
              <a:t>≈</a:t>
            </a:r>
            <a:r>
              <a:rPr lang="en-US" sz="2000" dirty="0" smtClean="0"/>
              <a:t>1 years</a:t>
            </a:r>
          </a:p>
          <a:p>
            <a:endParaRPr lang="en-US" sz="2000" dirty="0" smtClean="0"/>
          </a:p>
          <a:p>
            <a:r>
              <a:rPr lang="en-US" sz="2000" dirty="0" smtClean="0"/>
              <a:t>Vit D3 : 50,000 / Monthly  (8 months</a:t>
            </a:r>
            <a:r>
              <a:rPr lang="en-US" sz="2000" b="1" dirty="0" smtClean="0"/>
              <a:t>)</a:t>
            </a:r>
          </a:p>
          <a:p>
            <a:endParaRPr lang="pt-BR" sz="2000" dirty="0"/>
          </a:p>
          <a:p>
            <a:r>
              <a:rPr lang="en-US" sz="2000" dirty="0"/>
              <a:t>Prolia (</a:t>
            </a:r>
            <a:r>
              <a:rPr lang="en-US" sz="2000" dirty="0" smtClean="0"/>
              <a:t>denosumab 60 mg) </a:t>
            </a:r>
            <a:r>
              <a:rPr lang="en-US" sz="2000" dirty="0"/>
              <a:t>(1396/3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dirty="0" smtClean="0"/>
              <a:t>Cinacalcet  </a:t>
            </a:r>
            <a:r>
              <a:rPr lang="en-US" sz="2000" dirty="0"/>
              <a:t>30 </a:t>
            </a:r>
            <a:r>
              <a:rPr lang="en-US" sz="2000" dirty="0" smtClean="0"/>
              <a:t>mg /day (5 days )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dirty="0" smtClean="0"/>
              <a:t>Negative history for : Diuretic , Lithium, PPI, Statin</a:t>
            </a:r>
          </a:p>
          <a:p>
            <a:endParaRPr lang="en-US" sz="2000" b="1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7" y="402433"/>
            <a:ext cx="345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Family history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07" y="1064945"/>
            <a:ext cx="811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Father</a:t>
            </a:r>
            <a:r>
              <a:rPr lang="en-US" sz="2800" dirty="0" smtClean="0"/>
              <a:t> : </a:t>
            </a:r>
            <a:r>
              <a:rPr lang="en-US" sz="2400" dirty="0" smtClean="0"/>
              <a:t>IHD, </a:t>
            </a:r>
            <a:r>
              <a:rPr lang="en-US" sz="2400" dirty="0"/>
              <a:t>PAD , </a:t>
            </a:r>
            <a:r>
              <a:rPr lang="en-US" sz="2400" dirty="0" smtClean="0"/>
              <a:t>No Renal stone, Osteoporosis ?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5307" y="1657811"/>
            <a:ext cx="1026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Mother</a:t>
            </a:r>
            <a:r>
              <a:rPr lang="en-US" sz="2800" dirty="0" smtClean="0"/>
              <a:t> : </a:t>
            </a:r>
            <a:r>
              <a:rPr lang="en-US" sz="2400" dirty="0" smtClean="0"/>
              <a:t>83 y/o ; Osteoporosis ; Normal PTH , Renal stone , HLP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5307" y="2189841"/>
            <a:ext cx="113462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Sisters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1 )</a:t>
            </a:r>
            <a:r>
              <a:rPr lang="en-US" sz="2400" dirty="0" smtClean="0"/>
              <a:t> </a:t>
            </a:r>
            <a:r>
              <a:rPr lang="en-US" sz="2000" dirty="0" smtClean="0"/>
              <a:t>65 y/o;</a:t>
            </a:r>
            <a:r>
              <a:rPr lang="en-US" sz="2000" dirty="0"/>
              <a:t> Osteoporosis </a:t>
            </a:r>
            <a:r>
              <a:rPr lang="en-US" sz="2000" dirty="0" smtClean="0"/>
              <a:t>; Renal stone; </a:t>
            </a:r>
            <a:r>
              <a:rPr lang="en-US" sz="2000" dirty="0" smtClean="0">
                <a:solidFill>
                  <a:srgbClr val="FF0000"/>
                </a:solidFill>
              </a:rPr>
              <a:t>PTH : 73 </a:t>
            </a:r>
            <a:r>
              <a:rPr lang="en-US" sz="2000" dirty="0" err="1" smtClean="0">
                <a:solidFill>
                  <a:srgbClr val="FF0000"/>
                </a:solidFill>
              </a:rPr>
              <a:t>pg</a:t>
            </a:r>
            <a:r>
              <a:rPr lang="en-US" sz="2000" dirty="0" smtClean="0">
                <a:solidFill>
                  <a:srgbClr val="FF0000"/>
                </a:solidFill>
              </a:rPr>
              <a:t>/mL 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00B050"/>
                </a:solidFill>
              </a:rPr>
              <a:t>Ca : 9.5 mg/dl </a:t>
            </a:r>
            <a:r>
              <a:rPr lang="en-US" sz="2000" dirty="0" smtClean="0"/>
              <a:t>; HLP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2 )</a:t>
            </a:r>
            <a:r>
              <a:rPr lang="en-US" sz="2000" dirty="0" smtClean="0"/>
              <a:t> 58  y/o;</a:t>
            </a:r>
            <a:r>
              <a:rPr lang="en-US" sz="2000" dirty="0"/>
              <a:t> Osteoporosis ; Renal stone; </a:t>
            </a:r>
            <a:r>
              <a:rPr lang="en-US" sz="2000" dirty="0" smtClean="0"/>
              <a:t> Ca, P , Alkp :NL ; PTH ? </a:t>
            </a:r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3 )</a:t>
            </a:r>
            <a:r>
              <a:rPr lang="en-US" sz="2000" dirty="0" smtClean="0"/>
              <a:t> 51 y/o; </a:t>
            </a:r>
            <a:r>
              <a:rPr lang="en-US" sz="2000" dirty="0"/>
              <a:t>Osteoporosis ; Renal stone; </a:t>
            </a:r>
            <a:r>
              <a:rPr lang="en-US" sz="2000" dirty="0" smtClean="0">
                <a:solidFill>
                  <a:srgbClr val="00B050"/>
                </a:solidFill>
              </a:rPr>
              <a:t>Ca :8.5 mg/dl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PTH : 85 </a:t>
            </a:r>
            <a:r>
              <a:rPr lang="en-US" sz="2000" dirty="0" err="1" smtClean="0">
                <a:solidFill>
                  <a:srgbClr val="FF0000"/>
                </a:solidFill>
              </a:rPr>
              <a:t>pg</a:t>
            </a:r>
            <a:r>
              <a:rPr lang="en-US" sz="2000" dirty="0" smtClean="0">
                <a:solidFill>
                  <a:srgbClr val="FF0000"/>
                </a:solidFill>
              </a:rPr>
              <a:t>/ml </a:t>
            </a:r>
            <a:r>
              <a:rPr lang="en-US" sz="2000" dirty="0" smtClean="0"/>
              <a:t>, Vit D : 3 ng/ml ; HLP</a:t>
            </a:r>
          </a:p>
          <a:p>
            <a:endParaRPr lang="en-US" sz="2000" dirty="0"/>
          </a:p>
          <a:p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B050"/>
                </a:solidFill>
              </a:rPr>
              <a:t>Daughter ) </a:t>
            </a:r>
            <a:r>
              <a:rPr lang="en-US" sz="2000" dirty="0" smtClean="0"/>
              <a:t>14 y/o female  : </a:t>
            </a:r>
            <a:r>
              <a:rPr lang="en-US" sz="2000" dirty="0" smtClean="0">
                <a:solidFill>
                  <a:srgbClr val="00B050"/>
                </a:solidFill>
              </a:rPr>
              <a:t>Ca : 10 mg/dl 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PTH :71 </a:t>
            </a:r>
            <a:r>
              <a:rPr lang="en-US" sz="2000" dirty="0" err="1" smtClean="0">
                <a:solidFill>
                  <a:srgbClr val="FF0000"/>
                </a:solidFill>
              </a:rPr>
              <a:t>pg</a:t>
            </a:r>
            <a:r>
              <a:rPr lang="en-US" sz="2000" dirty="0" smtClean="0">
                <a:solidFill>
                  <a:srgbClr val="FF0000"/>
                </a:solidFill>
              </a:rPr>
              <a:t>/ml</a:t>
            </a:r>
            <a:r>
              <a:rPr lang="en-US" sz="2000" dirty="0" smtClean="0"/>
              <a:t>, Vit D : </a:t>
            </a:r>
            <a:r>
              <a:rPr lang="en-US" sz="2000" smtClean="0"/>
              <a:t>8 ng/ml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5307" y="5177929"/>
            <a:ext cx="8113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Offspring</a:t>
            </a:r>
            <a:r>
              <a:rPr lang="en-US" sz="2800" dirty="0" smtClean="0"/>
              <a:t> : </a:t>
            </a:r>
            <a:r>
              <a:rPr lang="en-US" sz="2800" dirty="0"/>
              <a:t>: No lab data </a:t>
            </a:r>
            <a:r>
              <a:rPr lang="en-US" sz="2800" dirty="0" smtClean="0"/>
              <a:t>available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50"/>
                </a:solidFill>
              </a:rPr>
              <a:t>Second degree </a:t>
            </a:r>
            <a:r>
              <a:rPr lang="en-US" sz="2800" dirty="0" smtClean="0"/>
              <a:t>: Osteoporosis, Renal stone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2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1" y="357895"/>
            <a:ext cx="1063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Review of systems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1" y="2173777"/>
            <a:ext cx="116553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Physical Exam</a:t>
            </a:r>
          </a:p>
          <a:p>
            <a:endParaRPr lang="en-US" sz="2800" b="1" dirty="0"/>
          </a:p>
          <a:p>
            <a:r>
              <a:rPr lang="en-US" sz="2000" dirty="0" smtClean="0"/>
              <a:t>Weight : 55 kg ; Height :1.58 cm ; BMI :22 </a:t>
            </a:r>
            <a:r>
              <a:rPr lang="en-US" sz="1600" dirty="0" smtClean="0"/>
              <a:t>kg/m</a:t>
            </a:r>
            <a:r>
              <a:rPr lang="en-US" sz="1600" baseline="40000" dirty="0" smtClean="0"/>
              <a:t>2</a:t>
            </a:r>
            <a:r>
              <a:rPr lang="en-US" sz="2000" dirty="0" smtClean="0"/>
              <a:t>  ;BP (R/L):120/80  , 110/80   ; HR = 78 /min (Regular) ;</a:t>
            </a:r>
          </a:p>
          <a:p>
            <a:endParaRPr lang="en-US" sz="2800" dirty="0"/>
          </a:p>
          <a:p>
            <a:r>
              <a:rPr lang="en-US" sz="2000" dirty="0" smtClean="0"/>
              <a:t>General appearance : Normal (oriented &amp; cooperative); Normal mental status</a:t>
            </a:r>
          </a:p>
          <a:p>
            <a:r>
              <a:rPr lang="en-US" sz="2000" dirty="0" smtClean="0"/>
              <a:t>Skin  &amp; nail :Normal</a:t>
            </a:r>
            <a:endParaRPr lang="en-US" sz="2000" dirty="0"/>
          </a:p>
          <a:p>
            <a:r>
              <a:rPr lang="en-US" sz="2000" dirty="0" smtClean="0"/>
              <a:t>Head &amp; Neck </a:t>
            </a:r>
            <a:r>
              <a:rPr lang="en-US" sz="2000" smtClean="0"/>
              <a:t>: </a:t>
            </a:r>
            <a:r>
              <a:rPr lang="en-US" sz="2000" smtClean="0"/>
              <a:t>Jaw </a:t>
            </a:r>
            <a:r>
              <a:rPr lang="en-US" sz="2000" dirty="0" smtClean="0"/>
              <a:t>tenderness -;LAP - ; one nodule in left lobe of thyroid (1 cm) ; JVP :Normal; Cyanosis -;</a:t>
            </a:r>
          </a:p>
          <a:p>
            <a:r>
              <a:rPr lang="en-US" sz="2000" dirty="0"/>
              <a:t>Neurologic :</a:t>
            </a:r>
            <a:r>
              <a:rPr lang="en-US" sz="2000" dirty="0" smtClean="0"/>
              <a:t>DTR  (2+ symmetric) , Cranial nerves :Normal</a:t>
            </a:r>
            <a:endParaRPr lang="en-US" sz="2000" dirty="0"/>
          </a:p>
          <a:p>
            <a:r>
              <a:rPr lang="en-US" sz="2000" dirty="0" smtClean="0"/>
              <a:t>Thorax :Bone Tenderness - ;Heart &amp; Lung Auscultation : Discrete expiratory wheeze; Cardiac murmur :-</a:t>
            </a:r>
            <a:endParaRPr lang="en-US" sz="2000" dirty="0"/>
          </a:p>
          <a:p>
            <a:r>
              <a:rPr lang="en-US" sz="2000" dirty="0" smtClean="0"/>
              <a:t>Abdomen :Normal (No Distention, Mass, Tenderness,…)</a:t>
            </a:r>
            <a:endParaRPr lang="en-US" sz="2000" dirty="0"/>
          </a:p>
          <a:p>
            <a:r>
              <a:rPr lang="en-US" sz="2000" dirty="0" smtClean="0"/>
              <a:t>Extremity  &amp; Joints : Force (Prox. &amp; Distal ): 5/5 ; Pulse :Full &amp; Symmetric; </a:t>
            </a:r>
            <a:r>
              <a:rPr lang="en-US" sz="2000" dirty="0"/>
              <a:t>Bone Tenderness - </a:t>
            </a:r>
            <a:r>
              <a:rPr lang="en-US" sz="2000" dirty="0" smtClean="0"/>
              <a:t>;Sensory : Normal</a:t>
            </a:r>
          </a:p>
          <a:p>
            <a:r>
              <a:rPr lang="en-US" sz="2000" dirty="0" smtClean="0"/>
              <a:t>; clubbing -;</a:t>
            </a:r>
          </a:p>
          <a:p>
            <a:r>
              <a:rPr lang="en-US" sz="2000" dirty="0" smtClean="0"/>
              <a:t>Gait : Normal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37881" y="881115"/>
            <a:ext cx="106379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Negative : </a:t>
            </a:r>
            <a:r>
              <a:rPr lang="en-US" sz="2000" dirty="0" smtClean="0"/>
              <a:t>Weakness , Fatigue , Constipation , Anorexia , Nausea , Vomiting , Memory loss , Abdominal Pain , Polydipsia , Polyuria ,Myalgia , Depression , Paresthesia , Bone pain , Weight Loss , Jaw pain ,Chest pain, Dyspnea, Hematuria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80" y="943385"/>
            <a:ext cx="98523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Problem list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2000" b="1" dirty="0"/>
          </a:p>
          <a:p>
            <a:r>
              <a:rPr lang="en-US" sz="2400" dirty="0" smtClean="0"/>
              <a:t>Osteoporosis</a:t>
            </a:r>
          </a:p>
          <a:p>
            <a:r>
              <a:rPr lang="en-US" sz="2400" dirty="0"/>
              <a:t>Renal </a:t>
            </a:r>
            <a:r>
              <a:rPr lang="en-US" sz="2400" dirty="0" smtClean="0"/>
              <a:t>Stone </a:t>
            </a:r>
            <a:r>
              <a:rPr lang="en-US" sz="2400" smtClean="0"/>
              <a:t>( Recurrent )</a:t>
            </a:r>
            <a:endParaRPr lang="en-US" sz="2400" dirty="0" smtClean="0"/>
          </a:p>
          <a:p>
            <a:r>
              <a:rPr lang="en-US" sz="2400" dirty="0" smtClean="0"/>
              <a:t>Thyroid Nodule</a:t>
            </a:r>
          </a:p>
          <a:p>
            <a:r>
              <a:rPr lang="en-US" sz="2400" dirty="0" smtClean="0"/>
              <a:t>Hyperlipidemia</a:t>
            </a:r>
          </a:p>
          <a:p>
            <a:r>
              <a:rPr lang="en-US" sz="2400" dirty="0" smtClean="0"/>
              <a:t>Elevated PTH with High normal Ca</a:t>
            </a:r>
          </a:p>
          <a:p>
            <a:r>
              <a:rPr lang="en-US" sz="2400" dirty="0" smtClean="0"/>
              <a:t>Family history (First and second degree) of osteoporosis &amp; renal stone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65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669701"/>
            <a:ext cx="10238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Questions</a:t>
            </a:r>
            <a:r>
              <a:rPr lang="en-US" sz="28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-----------------</a:t>
            </a:r>
          </a:p>
          <a:p>
            <a:endParaRPr lang="en-US" sz="2400" b="1" dirty="0"/>
          </a:p>
          <a:p>
            <a:r>
              <a:rPr lang="en-US" sz="2400" dirty="0" smtClean="0"/>
              <a:t>The patient’s diagnosis ?</a:t>
            </a:r>
          </a:p>
          <a:p>
            <a:endParaRPr lang="en-US" sz="2400" dirty="0"/>
          </a:p>
          <a:p>
            <a:r>
              <a:rPr lang="en-US" sz="2400" dirty="0" smtClean="0"/>
              <a:t>The appropriate treatment ? (Based on </a:t>
            </a:r>
            <a:r>
              <a:rPr lang="en-US" sz="2400" dirty="0" err="1" smtClean="0"/>
              <a:t>Dx</a:t>
            </a:r>
            <a:r>
              <a:rPr lang="en-US" sz="2400" dirty="0" smtClean="0"/>
              <a:t> )</a:t>
            </a:r>
          </a:p>
          <a:p>
            <a:endParaRPr lang="en-US" sz="2400" dirty="0"/>
          </a:p>
          <a:p>
            <a:r>
              <a:rPr lang="en-US" sz="2400" dirty="0" smtClean="0"/>
              <a:t>Familial disease ?  </a:t>
            </a:r>
            <a:r>
              <a:rPr lang="en-US" dirty="0" smtClean="0"/>
              <a:t>After </a:t>
            </a:r>
            <a:r>
              <a:rPr lang="en-US" dirty="0"/>
              <a:t>R/O secondary causes of HPT in the patient’s family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9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7" y="285486"/>
            <a:ext cx="11499862" cy="63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6" y="1740674"/>
            <a:ext cx="11269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 </a:t>
            </a:r>
            <a:r>
              <a:rPr lang="en-US" sz="3200" dirty="0" smtClean="0">
                <a:solidFill>
                  <a:srgbClr val="0070C0"/>
                </a:solidFill>
              </a:rPr>
              <a:t>63-year-old female with History of osteoporosis &amp; renal stone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Elevated PTH &amp; High normal calcium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7053" y="4159754"/>
            <a:ext cx="9916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S.H.R Ghafelehbashi  M.D</a:t>
            </a:r>
          </a:p>
          <a:p>
            <a:pPr algn="ctr"/>
            <a:r>
              <a:rPr lang="en-US" dirty="0" smtClean="0"/>
              <a:t>Shahid Beheshti medical university</a:t>
            </a:r>
          </a:p>
          <a:p>
            <a:pPr algn="ctr"/>
            <a:r>
              <a:rPr lang="en-US" dirty="0" smtClean="0"/>
              <a:t>23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3" y="785611"/>
            <a:ext cx="871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Primary Hyperparathyroidism (PHPT)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Normocalcemic Primary Hyperparathyroidism(NCPHPT)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1441" y="2724603"/>
            <a:ext cx="114364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NCPHPT  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</a:p>
          <a:p>
            <a:endParaRPr lang="en-US" dirty="0" smtClean="0"/>
          </a:p>
          <a:p>
            <a:r>
              <a:rPr lang="en-US" sz="2400" dirty="0" smtClean="0"/>
              <a:t>Patients </a:t>
            </a:r>
            <a:r>
              <a:rPr lang="en-US" sz="2400" dirty="0"/>
              <a:t>with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elevated </a:t>
            </a:r>
            <a:r>
              <a:rPr lang="en-US" sz="2400" dirty="0"/>
              <a:t>PTH and </a:t>
            </a:r>
            <a:endParaRPr lang="en-US" sz="2400" dirty="0" smtClean="0"/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	consistently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normal serum calcium </a:t>
            </a:r>
            <a:r>
              <a:rPr lang="en-US" sz="2400" dirty="0" smtClean="0"/>
              <a:t>levels,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in </a:t>
            </a:r>
            <a:r>
              <a:rPr lang="en-US" sz="2400" dirty="0"/>
              <a:t>whom </a:t>
            </a:r>
            <a:r>
              <a:rPr lang="en-US" sz="2400" b="1" i="1" dirty="0" smtClean="0">
                <a:solidFill>
                  <a:srgbClr val="0070C0"/>
                </a:solidFill>
              </a:rPr>
              <a:t>secondary</a:t>
            </a:r>
            <a:r>
              <a:rPr lang="en-US" sz="2400" b="1" i="1" u="sng" dirty="0" smtClean="0"/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causes</a:t>
            </a:r>
            <a:r>
              <a:rPr lang="en-US" sz="2400" b="1" i="1" u="sng" dirty="0"/>
              <a:t> </a:t>
            </a:r>
            <a:r>
              <a:rPr lang="en-US" sz="2400" dirty="0"/>
              <a:t>of hyperparathyroidism have been </a:t>
            </a:r>
            <a:r>
              <a:rPr lang="en-US" sz="2400" b="1" i="1" dirty="0">
                <a:solidFill>
                  <a:srgbClr val="0070C0"/>
                </a:solidFill>
              </a:rPr>
              <a:t>excluded</a:t>
            </a:r>
            <a:r>
              <a:rPr lang="en-US" sz="2400" dirty="0" smtClean="0"/>
              <a:t>.</a:t>
            </a:r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>
                <a:solidFill>
                  <a:srgbClr val="00B050"/>
                </a:solidFill>
              </a:rPr>
              <a:t>The Journal of Clinical Endocrinology &amp; Metabolism 92(8):3001-3005,May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1" y="309091"/>
            <a:ext cx="4939856" cy="62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05292"/>
              </p:ext>
            </p:extLst>
          </p:nvPr>
        </p:nvGraphicFramePr>
        <p:xfrm>
          <a:off x="682580" y="1180517"/>
          <a:ext cx="10972800" cy="529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8"/>
                <a:gridCol w="2601532"/>
                <a:gridCol w="3992450"/>
                <a:gridCol w="2743200"/>
              </a:tblGrid>
              <a:tr h="3713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Lab.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 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 (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/ml)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1395/2/13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  <a:endParaRPr lang="en-US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75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[68.3]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1395/3/17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پارس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10.3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[10.2]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1395/4/6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قائم مقام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9.7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2454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1395/8/3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چیذر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9.8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117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[65]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1395/8/26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مرکزی پاتوبیولوژی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[10.2]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25.7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[36.8]   </a:t>
                      </a:r>
                      <a:endParaRPr lang="en-US" sz="1400" b="1" kern="1200" baseline="-250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1395/9/7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چیذر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9.6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1395/9/30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dirty="0" smtClean="0"/>
                        <a:t>چیذر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  <a:endParaRPr lang="en-US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71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1395/10/30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200" b="1" dirty="0" smtClean="0"/>
                        <a:t>چیذر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[10.5 ]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1395/11/21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چیذر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9.9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1396/1/22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پارس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9.7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1396/3/8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چیذر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10.4</a:t>
                      </a:r>
                      <a:r>
                        <a:rPr lang="en-US" sz="1400" b="1" dirty="0" smtClean="0"/>
                        <a:t> [10.5]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1396/3/18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نیکان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en-US" sz="1400" b="1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72.6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[65] 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iPTH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1396/3/20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چیذر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9.5</a:t>
                      </a:r>
                      <a:r>
                        <a:rPr lang="en-US" sz="1400" b="1" dirty="0" smtClean="0"/>
                        <a:t> [10.5 ]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89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1396/4/1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چیذر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9.7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112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1396/5/11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dirty="0" smtClean="0"/>
                        <a:t>چیذر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9.8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1396/7/27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پارس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[10.2]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93.2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64803" y="372345"/>
            <a:ext cx="553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consistently</a:t>
            </a:r>
            <a:r>
              <a:rPr lang="en-US" sz="2800" dirty="0">
                <a:solidFill>
                  <a:srgbClr val="0070C0"/>
                </a:solidFill>
              </a:rPr>
              <a:t> normal serum calcium ?</a:t>
            </a:r>
          </a:p>
        </p:txBody>
      </p:sp>
    </p:spTree>
    <p:extLst>
      <p:ext uri="{BB962C8B-B14F-4D97-AF65-F5344CB8AC3E}">
        <p14:creationId xmlns:p14="http://schemas.microsoft.com/office/powerpoint/2010/main" val="17385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6" y="1003755"/>
            <a:ext cx="5512158" cy="1542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144" y="161951"/>
            <a:ext cx="40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Rol</a:t>
            </a:r>
            <a:r>
              <a:rPr lang="en-US" sz="2400" dirty="0">
                <a:solidFill>
                  <a:srgbClr val="0070C0"/>
                </a:solidFill>
              </a:rPr>
              <a:t>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of </a:t>
            </a:r>
            <a:r>
              <a:rPr lang="en-US" sz="3200" b="1" dirty="0" smtClean="0">
                <a:solidFill>
                  <a:srgbClr val="0070C0"/>
                </a:solidFill>
              </a:rPr>
              <a:t>Ionized calcium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253" y="5352571"/>
            <a:ext cx="10835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Conclusion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Most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patients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with apparent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 Normocalcemic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PHPT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have elevated ionized calcium levels.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48" y="1287353"/>
            <a:ext cx="6096000" cy="3712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78" y="358044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AdvPTimes"/>
              </a:rPr>
              <a:t>A total of 771 patients with sporadic </a:t>
            </a:r>
            <a:r>
              <a:rPr lang="en-US" sz="1600" dirty="0" smtClean="0">
                <a:latin typeface="AdvPTimes"/>
              </a:rPr>
              <a:t>PHPT </a:t>
            </a:r>
            <a:r>
              <a:rPr lang="en-US" sz="1600" dirty="0">
                <a:latin typeface="AdvPTimes"/>
              </a:rPr>
              <a:t>underwent</a:t>
            </a:r>
          </a:p>
          <a:p>
            <a:r>
              <a:rPr lang="en-US" sz="1600" dirty="0" err="1" smtClean="0">
                <a:latin typeface="AdvPTimes"/>
              </a:rPr>
              <a:t>parathyroidectomy</a:t>
            </a:r>
            <a:r>
              <a:rPr lang="en-US" sz="1600" dirty="0" smtClean="0">
                <a:latin typeface="AdvPTimes"/>
              </a:rPr>
              <a:t> during 9-year(1999 – 2008) period</a:t>
            </a:r>
            <a:r>
              <a:rPr lang="en-US" sz="1600" dirty="0">
                <a:latin typeface="AdvPTimes"/>
              </a:rPr>
              <a:t>. Among them, 93 (12%) had serum calcium </a:t>
            </a:r>
            <a:r>
              <a:rPr lang="en-US" sz="1600" dirty="0" smtClean="0">
                <a:latin typeface="AdvPTimes"/>
              </a:rPr>
              <a:t>levels that </a:t>
            </a:r>
            <a:r>
              <a:rPr lang="en-US" sz="1600" dirty="0">
                <a:latin typeface="AdvPTimes"/>
              </a:rPr>
              <a:t>were within the normal range during the 3 </a:t>
            </a:r>
            <a:r>
              <a:rPr lang="en-US" sz="1600" dirty="0" smtClean="0">
                <a:latin typeface="AdvPTimes"/>
              </a:rPr>
              <a:t>months prior </a:t>
            </a:r>
            <a:r>
              <a:rPr lang="en-US" sz="1600" dirty="0">
                <a:latin typeface="AdvPTimes"/>
              </a:rPr>
              <a:t>to surgery.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7426" y="2714633"/>
            <a:ext cx="551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journal of surgery;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75" y="283939"/>
            <a:ext cx="4005392" cy="6335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795" y="2023090"/>
            <a:ext cx="7048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795" y="432415"/>
            <a:ext cx="7105650" cy="159067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98775" y="4584879"/>
            <a:ext cx="4005392" cy="1609859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237927" y="2781837"/>
            <a:ext cx="1622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1854" y="2779691"/>
            <a:ext cx="1622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470" y="161951"/>
            <a:ext cx="843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Natural history / Disease characteristics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56" y="1049641"/>
            <a:ext cx="5532415" cy="12403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8659" y="2307200"/>
            <a:ext cx="4878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55 Roman"/>
              </a:rPr>
              <a:t>ENDOCRINE PRACTICE Vol 22 No. 3 March 2016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68394" y="3094983"/>
            <a:ext cx="11634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NCPHPT </a:t>
            </a:r>
            <a:r>
              <a:rPr lang="en-US" sz="2000" dirty="0">
                <a:solidFill>
                  <a:srgbClr val="000000"/>
                </a:solidFill>
              </a:rPr>
              <a:t>may be the initial form of hypercalcemic hyperparathyroidism (HCPHPT) in some cases.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68395" y="2736503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Hypothesis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394" y="3585842"/>
            <a:ext cx="111066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Methods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Patients </a:t>
            </a:r>
            <a:r>
              <a:rPr lang="en-US" sz="2000" dirty="0"/>
              <a:t>were referred to the tertiary endocrine center </a:t>
            </a:r>
            <a:r>
              <a:rPr lang="en-US" sz="2000" dirty="0" smtClean="0"/>
              <a:t>primarily </a:t>
            </a:r>
            <a:r>
              <a:rPr lang="en-US" sz="2000" dirty="0"/>
              <a:t>for suspected endocrine disorder, decrease in bone mineral density, and hypercalcemia </a:t>
            </a:r>
            <a:r>
              <a:rPr lang="en-US" sz="2000" dirty="0" smtClean="0">
                <a:solidFill>
                  <a:srgbClr val="000000"/>
                </a:solidFill>
              </a:rPr>
              <a:t>from </a:t>
            </a:r>
            <a:r>
              <a:rPr lang="en-US" sz="2000" dirty="0">
                <a:solidFill>
                  <a:srgbClr val="000000"/>
                </a:solidFill>
              </a:rPr>
              <a:t>January 1, 2008 to December 31, 2013, but the patients were observed until the end of 2014. 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/>
              <a:t>During the 6 years of follow-up, 15,343 new patients were examined at the outpatient clinic in total, and serum PTH levels were assessed in 1,180 </a:t>
            </a:r>
            <a:r>
              <a:rPr lang="en-US" sz="2000" dirty="0" smtClean="0"/>
              <a:t>patients (Based on a </a:t>
            </a:r>
            <a:r>
              <a:rPr lang="en-US" sz="2000" dirty="0"/>
              <a:t>questionnaire which focused on possible suspicion of </a:t>
            </a:r>
            <a:r>
              <a:rPr lang="en-US" sz="2000" dirty="0" smtClean="0"/>
              <a:t>PHPT ). </a:t>
            </a:r>
            <a:r>
              <a:rPr lang="en-US" sz="2000" dirty="0"/>
              <a:t>Pathologically elevated serum PTH levels were found in 307 cases. </a:t>
            </a:r>
          </a:p>
        </p:txBody>
      </p:sp>
    </p:spTree>
    <p:extLst>
      <p:ext uri="{BB962C8B-B14F-4D97-AF65-F5344CB8AC3E}">
        <p14:creationId xmlns:p14="http://schemas.microsoft.com/office/powerpoint/2010/main" val="14344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7" y="349053"/>
            <a:ext cx="962051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15,343</a:t>
            </a:r>
            <a:r>
              <a:rPr lang="en-US" sz="2000" b="1" dirty="0">
                <a:solidFill>
                  <a:srgbClr val="0070C0"/>
                </a:solidFill>
              </a:rPr>
              <a:t> new patients </a:t>
            </a:r>
            <a:r>
              <a:rPr lang="en-US" sz="2000" b="1" dirty="0" smtClean="0">
                <a:solidFill>
                  <a:srgbClr val="0070C0"/>
                </a:solidFill>
              </a:rPr>
              <a:t>referred to </a:t>
            </a:r>
            <a:r>
              <a:rPr lang="en-US" sz="2000" b="1" dirty="0">
                <a:solidFill>
                  <a:srgbClr val="0070C0"/>
                </a:solidFill>
              </a:rPr>
              <a:t>tertiary endocrine </a:t>
            </a:r>
            <a:r>
              <a:rPr lang="en-US" sz="2000" b="1" dirty="0" smtClean="0">
                <a:solidFill>
                  <a:srgbClr val="0070C0"/>
                </a:solidFill>
              </a:rPr>
              <a:t>center       2008 </a:t>
            </a:r>
            <a:r>
              <a:rPr lang="en-US" sz="2000" b="1" dirty="0">
                <a:solidFill>
                  <a:srgbClr val="0070C0"/>
                </a:solidFill>
              </a:rPr>
              <a:t>– 2013 (6 years</a:t>
            </a:r>
            <a:r>
              <a:rPr lang="en-US" sz="2000" b="1" dirty="0" smtClean="0">
                <a:solidFill>
                  <a:srgbClr val="0070C0"/>
                </a:solidFill>
              </a:rPr>
              <a:t>) ,2014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75785" y="785610"/>
            <a:ext cx="3039414" cy="1352282"/>
          </a:xfrm>
          <a:prstGeom prst="downArrow">
            <a:avLst>
              <a:gd name="adj1" fmla="val 74576"/>
              <a:gd name="adj2" fmla="val 4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1165" y="971161"/>
            <a:ext cx="258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Questionnaire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suspicion </a:t>
            </a:r>
            <a:r>
              <a:rPr lang="en-US" sz="2000" dirty="0">
                <a:solidFill>
                  <a:schemeClr val="bg1"/>
                </a:solidFill>
              </a:rPr>
              <a:t>of PHPT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0702" y="2187307"/>
            <a:ext cx="482957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PTH levels were assessed in </a:t>
            </a:r>
            <a:r>
              <a:rPr lang="en-US" sz="2000" b="1" dirty="0">
                <a:solidFill>
                  <a:srgbClr val="00B050"/>
                </a:solidFill>
              </a:rPr>
              <a:t>1,180</a:t>
            </a:r>
            <a:r>
              <a:rPr lang="en-US" sz="2000" b="1" dirty="0">
                <a:solidFill>
                  <a:srgbClr val="0070C0"/>
                </a:solidFill>
              </a:rPr>
              <a:t> patients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275785" y="2587417"/>
            <a:ext cx="3193961" cy="722453"/>
          </a:xfrm>
          <a:prstGeom prst="downArrow">
            <a:avLst>
              <a:gd name="adj1" fmla="val 79032"/>
              <a:gd name="adj2" fmla="val 73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1070" y="4564655"/>
            <a:ext cx="8590209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218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patients (</a:t>
            </a:r>
            <a:r>
              <a:rPr lang="en-US" sz="2400" b="1" dirty="0" smtClean="0">
                <a:solidFill>
                  <a:srgbClr val="00B050"/>
                </a:solidFill>
              </a:rPr>
              <a:t>187</a:t>
            </a:r>
            <a:r>
              <a:rPr lang="en-US" sz="2400" b="1" dirty="0" smtClean="0">
                <a:solidFill>
                  <a:srgbClr val="0070C0"/>
                </a:solidFill>
              </a:rPr>
              <a:t> Normocalcemic, </a:t>
            </a:r>
            <a:r>
              <a:rPr lang="en-US" sz="2400" b="1" dirty="0" smtClean="0">
                <a:solidFill>
                  <a:srgbClr val="00B050"/>
                </a:solidFill>
              </a:rPr>
              <a:t>31</a:t>
            </a:r>
            <a:r>
              <a:rPr lang="en-US" sz="2400" b="1" dirty="0" smtClean="0">
                <a:solidFill>
                  <a:srgbClr val="0070C0"/>
                </a:solidFill>
              </a:rPr>
              <a:t> Hypercalcemic)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151( </a:t>
            </a:r>
            <a:r>
              <a:rPr lang="en-US" sz="2000" dirty="0" smtClean="0">
                <a:solidFill>
                  <a:srgbClr val="00B050"/>
                </a:solidFill>
              </a:rPr>
              <a:t>81 %</a:t>
            </a:r>
            <a:r>
              <a:rPr lang="en-US" sz="2000" dirty="0" smtClean="0">
                <a:solidFill>
                  <a:srgbClr val="0070C0"/>
                </a:solidFill>
              </a:rPr>
              <a:t>) Persistent Normocalcemic, 36 ( </a:t>
            </a:r>
            <a:r>
              <a:rPr lang="en-US" sz="2000" dirty="0" smtClean="0">
                <a:solidFill>
                  <a:srgbClr val="00B050"/>
                </a:solidFill>
              </a:rPr>
              <a:t>19 % </a:t>
            </a:r>
            <a:r>
              <a:rPr lang="en-US" sz="2000" dirty="0" smtClean="0">
                <a:solidFill>
                  <a:srgbClr val="0070C0"/>
                </a:solidFill>
              </a:rPr>
              <a:t>) changed into hypercalcemic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erum </a:t>
            </a:r>
            <a:r>
              <a:rPr lang="en-US" dirty="0">
                <a:solidFill>
                  <a:srgbClr val="0070C0"/>
                </a:solidFill>
              </a:rPr>
              <a:t>total calcium </a:t>
            </a:r>
            <a:r>
              <a:rPr lang="en-US" dirty="0" smtClean="0">
                <a:solidFill>
                  <a:srgbClr val="FF0000"/>
                </a:solidFill>
              </a:rPr>
              <a:t>&gt; 10.4 </a:t>
            </a:r>
            <a:r>
              <a:rPr lang="en-US" dirty="0" smtClean="0">
                <a:solidFill>
                  <a:srgbClr val="0070C0"/>
                </a:solidFill>
              </a:rPr>
              <a:t>mg/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B050"/>
                </a:solidFill>
              </a:rPr>
              <a:t>OR</a:t>
            </a:r>
            <a:r>
              <a:rPr lang="en-US" dirty="0" smtClean="0">
                <a:solidFill>
                  <a:srgbClr val="0070C0"/>
                </a:solidFill>
              </a:rPr>
              <a:t>    Serum </a:t>
            </a:r>
            <a:r>
              <a:rPr lang="en-US" dirty="0">
                <a:solidFill>
                  <a:srgbClr val="0070C0"/>
                </a:solidFill>
              </a:rPr>
              <a:t>ionized calcium </a:t>
            </a:r>
            <a:r>
              <a:rPr lang="en-US" dirty="0" smtClean="0">
                <a:solidFill>
                  <a:srgbClr val="FF0000"/>
                </a:solidFill>
              </a:rPr>
              <a:t>&gt; 5.28 </a:t>
            </a:r>
            <a:r>
              <a:rPr lang="en-US" dirty="0" smtClean="0">
                <a:solidFill>
                  <a:srgbClr val="0070C0"/>
                </a:solidFill>
              </a:rPr>
              <a:t>mg/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1937" y="2636832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</a:rPr>
              <a:t>PTH </a:t>
            </a:r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</a:rPr>
              <a:t> &gt; 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</a:rPr>
              <a:t>(66.95 </a:t>
            </a:r>
            <a:r>
              <a:rPr lang="en-US" dirty="0" err="1">
                <a:solidFill>
                  <a:schemeClr val="bg1"/>
                </a:solidFill>
                <a:latin typeface="Times" panose="02020603050405020304" pitchFamily="18" charset="0"/>
              </a:rPr>
              <a:t>pg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</a:rPr>
              <a:t>/mL)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814032" y="3825421"/>
            <a:ext cx="6020875" cy="739234"/>
          </a:xfrm>
          <a:prstGeom prst="downArrow">
            <a:avLst>
              <a:gd name="adj1" fmla="val 79032"/>
              <a:gd name="adj2" fmla="val 73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4032" y="3375981"/>
            <a:ext cx="611746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Elevated serum PTH levels were found in </a:t>
            </a:r>
            <a:r>
              <a:rPr lang="en-US" sz="2000" b="1" dirty="0" smtClean="0">
                <a:solidFill>
                  <a:srgbClr val="00B050"/>
                </a:solidFill>
              </a:rPr>
              <a:t>307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cases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5279" y="3840895"/>
            <a:ext cx="463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</a:rPr>
              <a:t>Exclude : Secondary HPT &amp; PPI, THZ, Lithium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106" y="6079743"/>
            <a:ext cx="12043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subjective patient complaints, biochemical results, imaging, and treatment outcomes were analyzed separately for both groups.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30" y="1102754"/>
            <a:ext cx="9639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81" y="331899"/>
            <a:ext cx="4476750" cy="477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61" y="1084374"/>
            <a:ext cx="5924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670" y="526891"/>
            <a:ext cx="396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" panose="02020603050405020304" pitchFamily="18" charset="0"/>
              </a:rPr>
              <a:t>Patients’ Health Complaints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5" y="1236372"/>
            <a:ext cx="5229225" cy="47718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669" y="6008231"/>
            <a:ext cx="1124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most common problems of </a:t>
            </a:r>
            <a:r>
              <a:rPr lang="en-US" dirty="0" err="1" smtClean="0">
                <a:solidFill>
                  <a:srgbClr val="0070C0"/>
                </a:solidFill>
              </a:rPr>
              <a:t>normocalcemic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patients included </a:t>
            </a:r>
            <a:r>
              <a:rPr lang="en-US" dirty="0">
                <a:solidFill>
                  <a:srgbClr val="FF0000"/>
                </a:solidFill>
              </a:rPr>
              <a:t>fatigue</a:t>
            </a:r>
            <a:r>
              <a:rPr lang="en-US" dirty="0">
                <a:solidFill>
                  <a:srgbClr val="0070C0"/>
                </a:solidFill>
              </a:rPr>
              <a:t> (14%), </a:t>
            </a:r>
            <a:r>
              <a:rPr lang="en-US" dirty="0">
                <a:solidFill>
                  <a:srgbClr val="FF0000"/>
                </a:solidFill>
              </a:rPr>
              <a:t>indigestion</a:t>
            </a:r>
            <a:r>
              <a:rPr lang="en-US" dirty="0">
                <a:solidFill>
                  <a:srgbClr val="0070C0"/>
                </a:solidFill>
              </a:rPr>
              <a:t> (6%), </a:t>
            </a:r>
            <a:r>
              <a:rPr lang="en-US" dirty="0">
                <a:solidFill>
                  <a:srgbClr val="FF0000"/>
                </a:solidFill>
              </a:rPr>
              <a:t>mood disorders </a:t>
            </a:r>
            <a:r>
              <a:rPr lang="en-US" dirty="0">
                <a:solidFill>
                  <a:srgbClr val="0070C0"/>
                </a:solidFill>
              </a:rPr>
              <a:t>(6%), and </a:t>
            </a:r>
            <a:r>
              <a:rPr lang="en-US" dirty="0">
                <a:solidFill>
                  <a:srgbClr val="FF0000"/>
                </a:solidFill>
              </a:rPr>
              <a:t>musculoskeletal pain </a:t>
            </a:r>
            <a:r>
              <a:rPr lang="en-US" dirty="0">
                <a:solidFill>
                  <a:srgbClr val="0070C0"/>
                </a:solidFill>
              </a:rPr>
              <a:t>(2% of </a:t>
            </a:r>
            <a:r>
              <a:rPr lang="en-US" dirty="0" err="1">
                <a:solidFill>
                  <a:srgbClr val="0070C0"/>
                </a:solidFill>
              </a:rPr>
              <a:t>normocalcemic</a:t>
            </a:r>
            <a:r>
              <a:rPr lang="en-US" dirty="0">
                <a:solidFill>
                  <a:srgbClr val="0070C0"/>
                </a:solidFill>
              </a:rPr>
              <a:t> patients).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5345" y="1372947"/>
            <a:ext cx="6756502" cy="455509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Symptoms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bone </a:t>
            </a:r>
            <a:r>
              <a:rPr lang="en-US" b="1" dirty="0">
                <a:solidFill>
                  <a:srgbClr val="FF0000"/>
                </a:solidFill>
              </a:rPr>
              <a:t>diseases </a:t>
            </a:r>
            <a:r>
              <a:rPr lang="en-US" dirty="0">
                <a:solidFill>
                  <a:srgbClr val="000000"/>
                </a:solidFill>
              </a:rPr>
              <a:t>(osteoporosis, history of bone fractures, arthralgia),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renal </a:t>
            </a:r>
            <a:r>
              <a:rPr lang="en-US" b="1" dirty="0">
                <a:solidFill>
                  <a:srgbClr val="FF0000"/>
                </a:solidFill>
              </a:rPr>
              <a:t>diseases </a:t>
            </a:r>
            <a:r>
              <a:rPr lang="en-US" dirty="0">
                <a:solidFill>
                  <a:srgbClr val="000000"/>
                </a:solidFill>
              </a:rPr>
              <a:t>(nephrolithiasis, </a:t>
            </a:r>
            <a:r>
              <a:rPr lang="en-US" dirty="0" err="1">
                <a:solidFill>
                  <a:srgbClr val="000000"/>
                </a:solidFill>
              </a:rPr>
              <a:t>nephrocalcinosis</a:t>
            </a:r>
            <a:r>
              <a:rPr lang="en-US" dirty="0">
                <a:solidFill>
                  <a:srgbClr val="000000"/>
                </a:solidFill>
              </a:rPr>
              <a:t>, renal insufficiency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gastrointestinal </a:t>
            </a:r>
            <a:r>
              <a:rPr lang="en-US" b="1" dirty="0">
                <a:solidFill>
                  <a:srgbClr val="FF0000"/>
                </a:solidFill>
              </a:rPr>
              <a:t>symptoms </a:t>
            </a:r>
            <a:r>
              <a:rPr lang="en-US" dirty="0">
                <a:solidFill>
                  <a:srgbClr val="000000"/>
                </a:solidFill>
              </a:rPr>
              <a:t>(abdominal pain, gastric hyperacidity, nausea, vomiting, constipation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neuromuscular </a:t>
            </a:r>
            <a:r>
              <a:rPr lang="en-US" b="1" dirty="0">
                <a:solidFill>
                  <a:srgbClr val="FF0000"/>
                </a:solidFill>
              </a:rPr>
              <a:t>disorders </a:t>
            </a:r>
            <a:r>
              <a:rPr lang="en-US" dirty="0">
                <a:solidFill>
                  <a:srgbClr val="000000"/>
                </a:solidFill>
              </a:rPr>
              <a:t>(fatigue, weakness, myalgia, </a:t>
            </a:r>
            <a:r>
              <a:rPr lang="en-US" dirty="0" err="1">
                <a:solidFill>
                  <a:srgbClr val="000000"/>
                </a:solidFill>
              </a:rPr>
              <a:t>paresthesias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emotional </a:t>
            </a:r>
            <a:r>
              <a:rPr lang="en-US" b="1" dirty="0">
                <a:solidFill>
                  <a:srgbClr val="FF0000"/>
                </a:solidFill>
              </a:rPr>
              <a:t>and cognitive problems </a:t>
            </a:r>
            <a:r>
              <a:rPr lang="en-US" dirty="0">
                <a:solidFill>
                  <a:srgbClr val="000000"/>
                </a:solidFill>
              </a:rPr>
              <a:t>(anxiety, depression, mood and </a:t>
            </a:r>
            <a:r>
              <a:rPr lang="en-US" b="1" i="1" u="sng" dirty="0">
                <a:solidFill>
                  <a:srgbClr val="00B050"/>
                </a:solidFill>
              </a:rPr>
              <a:t>sleep disturbances</a:t>
            </a:r>
            <a:r>
              <a:rPr lang="en-US" dirty="0">
                <a:solidFill>
                  <a:srgbClr val="000000"/>
                </a:solidFill>
              </a:rPr>
              <a:t>, memory loss),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Hypertension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cardiovascular diseases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002" y="1043204"/>
            <a:ext cx="116167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63</a:t>
            </a:r>
            <a:r>
              <a:rPr lang="fa-IR" sz="2800" dirty="0"/>
              <a:t>-</a:t>
            </a:r>
            <a:r>
              <a:rPr lang="en-US" sz="2800" dirty="0"/>
              <a:t>year-old female, married, retired insurance agent. She is a known case of osteoporosis </a:t>
            </a:r>
            <a:r>
              <a:rPr lang="en-US" sz="2800" dirty="0" smtClean="0"/>
              <a:t>and renal stone from </a:t>
            </a:r>
            <a:r>
              <a:rPr lang="en-US" sz="2800" dirty="0"/>
              <a:t>12 years </a:t>
            </a:r>
            <a:r>
              <a:rPr lang="en-US" sz="2800" dirty="0" smtClean="0"/>
              <a:t>ago, and mild asthma from 5 years ago, visited by endocrinologist  due to aortic valve and coronary calcification that detected on cardiac assessment.</a:t>
            </a:r>
          </a:p>
          <a:p>
            <a:endParaRPr lang="en-US" sz="2800" dirty="0" smtClean="0"/>
          </a:p>
          <a:p>
            <a:r>
              <a:rPr lang="en-US" sz="2800" dirty="0" smtClean="0"/>
              <a:t>Diagnosis of low bone density was made by the rheumatologist based on a BMD that was done at the age of 49 ( two years after menopause ). The BMD was performed at the request of the patient due to a positive family history of osteoporosis (her mother).</a:t>
            </a:r>
          </a:p>
          <a:p>
            <a:endParaRPr lang="en-US" sz="2800" dirty="0"/>
          </a:p>
          <a:p>
            <a:r>
              <a:rPr lang="en-US" sz="2800" dirty="0" smtClean="0"/>
              <a:t>The patient was </a:t>
            </a:r>
            <a:r>
              <a:rPr lang="en-US" sz="2800" dirty="0"/>
              <a:t>under </a:t>
            </a:r>
            <a:r>
              <a:rPr lang="en-US" sz="2800" dirty="0" smtClean="0"/>
              <a:t>different medical </a:t>
            </a:r>
            <a:r>
              <a:rPr lang="en-US" sz="2800" dirty="0"/>
              <a:t>treatment </a:t>
            </a:r>
            <a:r>
              <a:rPr lang="en-US" sz="2800" dirty="0" smtClean="0"/>
              <a:t>(such as Bisphosphonates,  raloxifene, </a:t>
            </a:r>
            <a:r>
              <a:rPr lang="pt-BR" sz="2800" dirty="0" smtClean="0"/>
              <a:t>strontium ranelate).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25002" y="311120"/>
            <a:ext cx="969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21" y="166284"/>
            <a:ext cx="114269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Serum PTH </a:t>
            </a:r>
            <a:r>
              <a:rPr lang="en-US" sz="2000" b="1" dirty="0" smtClean="0">
                <a:solidFill>
                  <a:srgbClr val="0070C0"/>
                </a:solidFill>
              </a:rPr>
              <a:t>Levels</a:t>
            </a:r>
          </a:p>
          <a:p>
            <a:endParaRPr lang="en-US" dirty="0"/>
          </a:p>
          <a:p>
            <a:r>
              <a:rPr lang="en-US" sz="2000" dirty="0"/>
              <a:t>Differences in serum PTH levels in </a:t>
            </a:r>
            <a:r>
              <a:rPr lang="en-US" sz="2000" dirty="0" err="1"/>
              <a:t>normocalcemic</a:t>
            </a:r>
            <a:r>
              <a:rPr lang="en-US" sz="2000" dirty="0"/>
              <a:t> patients who remained permanently </a:t>
            </a:r>
            <a:r>
              <a:rPr lang="en-US" sz="2000" dirty="0" err="1"/>
              <a:t>normocalcemic</a:t>
            </a:r>
            <a:r>
              <a:rPr lang="en-US" sz="2000" dirty="0"/>
              <a:t> and those who became hypercalcemic during the observation </a:t>
            </a:r>
            <a:r>
              <a:rPr lang="en-US" sz="2000" b="1" u="sng" dirty="0"/>
              <a:t>were not statistically significant</a:t>
            </a:r>
            <a:r>
              <a:rPr lang="en-US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221" y="1580813"/>
            <a:ext cx="1154285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Transition from Normocalcemic to Hypercalcemic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dirty="0" smtClean="0"/>
              <a:t>Normocalcemic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Normocalcemic : Mean baseline calcium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00B050"/>
                </a:solidFill>
              </a:rPr>
              <a:t>9.52 </a:t>
            </a:r>
            <a:r>
              <a:rPr lang="en-US" sz="2000" b="1" dirty="0" smtClean="0">
                <a:solidFill>
                  <a:srgbClr val="00B050"/>
                </a:solidFill>
              </a:rPr>
              <a:t>mg/</a:t>
            </a:r>
            <a:r>
              <a:rPr lang="en-US" sz="2000" b="1" dirty="0" err="1" smtClean="0">
                <a:solidFill>
                  <a:srgbClr val="00B050"/>
                </a:solidFill>
              </a:rPr>
              <a:t>dL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								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i="1" dirty="0">
                <a:solidFill>
                  <a:srgbClr val="0070C0"/>
                </a:solidFill>
              </a:rPr>
              <a:t>P</a:t>
            </a:r>
            <a:r>
              <a:rPr lang="en-US" sz="2000" b="1" dirty="0">
                <a:solidFill>
                  <a:srgbClr val="0070C0"/>
                </a:solidFill>
              </a:rPr>
              <a:t>&lt;.01)</a:t>
            </a:r>
            <a:r>
              <a:rPr lang="en-US" sz="2000" dirty="0"/>
              <a:t> </a:t>
            </a:r>
          </a:p>
          <a:p>
            <a:r>
              <a:rPr lang="en-US" sz="2000" dirty="0"/>
              <a:t>Normocalcemic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Hypercalcemic :  Mean baseline calcium   (</a:t>
            </a:r>
            <a:r>
              <a:rPr lang="en-US" sz="2000" b="1" dirty="0">
                <a:solidFill>
                  <a:srgbClr val="FF0000"/>
                </a:solidFill>
              </a:rPr>
              <a:t>9.84 mg/</a:t>
            </a:r>
            <a:r>
              <a:rPr lang="en-US" sz="2000" b="1" dirty="0" err="1">
                <a:solidFill>
                  <a:srgbClr val="FF0000"/>
                </a:solidFill>
              </a:rPr>
              <a:t>dL</a:t>
            </a:r>
            <a:r>
              <a:rPr lang="en-US" sz="2000" dirty="0"/>
              <a:t>). </a:t>
            </a:r>
          </a:p>
          <a:p>
            <a:r>
              <a:rPr lang="en-US" sz="2000" dirty="0" smtClean="0"/>
              <a:t>-----------------------------------------------------------------------------------------------------------------------------------</a:t>
            </a:r>
            <a:endParaRPr lang="en-US" dirty="0"/>
          </a:p>
          <a:p>
            <a:r>
              <a:rPr lang="en-US" sz="2000" dirty="0"/>
              <a:t>In 36 patients who Normocalcemic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Hypercalcemic </a:t>
            </a:r>
            <a:endParaRPr lang="en-US" sz="2000" dirty="0" smtClean="0"/>
          </a:p>
          <a:p>
            <a:r>
              <a:rPr lang="en-US" sz="2000" dirty="0" smtClean="0"/>
              <a:t>	24 </a:t>
            </a:r>
            <a:r>
              <a:rPr lang="en-US" sz="2000" dirty="0"/>
              <a:t>(</a:t>
            </a:r>
            <a:r>
              <a:rPr lang="en-US" sz="3200" b="1" dirty="0">
                <a:solidFill>
                  <a:srgbClr val="00B050"/>
                </a:solidFill>
              </a:rPr>
              <a:t>67%</a:t>
            </a:r>
            <a:r>
              <a:rPr lang="en-US" sz="2000" dirty="0"/>
              <a:t>) became hypercalcemic </a:t>
            </a:r>
            <a:r>
              <a:rPr lang="en-US" sz="3200" b="1" dirty="0">
                <a:solidFill>
                  <a:srgbClr val="00B050"/>
                </a:solidFill>
              </a:rPr>
              <a:t>within 2 </a:t>
            </a:r>
            <a:r>
              <a:rPr lang="en-US" sz="3200" b="1" dirty="0" smtClean="0">
                <a:solidFill>
                  <a:srgbClr val="00B050"/>
                </a:solidFill>
              </a:rPr>
              <a:t>years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10 </a:t>
            </a:r>
            <a:r>
              <a:rPr lang="en-US" sz="2000" dirty="0"/>
              <a:t>(</a:t>
            </a:r>
            <a:r>
              <a:rPr lang="en-US" sz="2400" b="1" dirty="0">
                <a:solidFill>
                  <a:srgbClr val="00B050"/>
                </a:solidFill>
              </a:rPr>
              <a:t>28%</a:t>
            </a:r>
            <a:r>
              <a:rPr lang="en-US" sz="2000" dirty="0"/>
              <a:t>) became hypercalcemic </a:t>
            </a:r>
            <a:r>
              <a:rPr lang="en-US" sz="2400" b="1" dirty="0">
                <a:solidFill>
                  <a:srgbClr val="00B050"/>
                </a:solidFill>
              </a:rPr>
              <a:t>within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2 to 4 </a:t>
            </a:r>
            <a:r>
              <a:rPr lang="en-US" sz="2400" b="1" dirty="0" smtClean="0">
                <a:solidFill>
                  <a:srgbClr val="00B050"/>
                </a:solidFill>
              </a:rPr>
              <a:t>years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2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00B050"/>
                </a:solidFill>
              </a:rPr>
              <a:t>5%)</a:t>
            </a:r>
            <a:r>
              <a:rPr lang="en-US" sz="2000" dirty="0"/>
              <a:t> after </a:t>
            </a:r>
            <a:r>
              <a:rPr lang="en-US" sz="2000" dirty="0">
                <a:solidFill>
                  <a:srgbClr val="00B050"/>
                </a:solidFill>
              </a:rPr>
              <a:t>more than 4 </a:t>
            </a:r>
            <a:r>
              <a:rPr lang="en-US" sz="2000" dirty="0" smtClean="0">
                <a:solidFill>
                  <a:srgbClr val="00B050"/>
                </a:solidFill>
              </a:rPr>
              <a:t>years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/>
              <a:t>-----------------------------------------------------------------------------------------------------------------------------------</a:t>
            </a:r>
          </a:p>
          <a:p>
            <a:r>
              <a:rPr lang="en-US" sz="2000" dirty="0"/>
              <a:t>Without treatment, none of the hypercalcemic patients reverted to </a:t>
            </a:r>
            <a:r>
              <a:rPr lang="en-US" sz="2000" dirty="0" err="1"/>
              <a:t>normocalcemic</a:t>
            </a:r>
            <a:r>
              <a:rPr lang="en-US" sz="2000" dirty="0"/>
              <a:t> during the follow-up period.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90975" y="1880315"/>
            <a:ext cx="2009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case</a:t>
            </a:r>
          </a:p>
          <a:p>
            <a:r>
              <a:rPr lang="en-US" dirty="0" smtClean="0"/>
              <a:t>9.9 mg/dl [10.2]</a:t>
            </a:r>
          </a:p>
          <a:p>
            <a:endParaRPr lang="en-US" dirty="0"/>
          </a:p>
          <a:p>
            <a:r>
              <a:rPr lang="en-US" dirty="0" smtClean="0"/>
              <a:t>9.84 mg/dl [10.5]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3075" y="295072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Imaging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21" y="968800"/>
            <a:ext cx="7524750" cy="3838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331" y="5424033"/>
            <a:ext cx="11294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Scintigraphy</a:t>
            </a:r>
            <a:r>
              <a:rPr lang="en-US" sz="2400" dirty="0"/>
              <a:t> was performed in all 31 patients </a:t>
            </a:r>
            <a:r>
              <a:rPr lang="en-US" sz="2400" dirty="0" smtClean="0">
                <a:solidFill>
                  <a:srgbClr val="FF0000"/>
                </a:solidFill>
              </a:rPr>
              <a:t>hypercalcemic at </a:t>
            </a:r>
            <a:r>
              <a:rPr lang="en-US" sz="2400" dirty="0">
                <a:solidFill>
                  <a:srgbClr val="FF0000"/>
                </a:solidFill>
              </a:rPr>
              <a:t>the onset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adenoma</a:t>
            </a:r>
            <a:r>
              <a:rPr lang="en-US" sz="2400" dirty="0"/>
              <a:t> was found in 21 (</a:t>
            </a:r>
            <a:r>
              <a:rPr lang="en-US" sz="2400" b="1" dirty="0">
                <a:solidFill>
                  <a:srgbClr val="FF0000"/>
                </a:solidFill>
              </a:rPr>
              <a:t>68%</a:t>
            </a:r>
            <a:r>
              <a:rPr lang="en-US" sz="2400" dirty="0"/>
              <a:t>).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63662" y="2781837"/>
            <a:ext cx="1326524" cy="321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63662" y="3335628"/>
            <a:ext cx="1326524" cy="107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98478" y="3230451"/>
            <a:ext cx="380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8478" y="2689539"/>
            <a:ext cx="38049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1842" y="372345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Comorbidities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0979" y="1173591"/>
            <a:ext cx="1140334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Of the 187 originally </a:t>
            </a:r>
            <a:r>
              <a:rPr lang="en-US" sz="2000" dirty="0" smtClean="0"/>
              <a:t>Normocalcemic PHPT </a:t>
            </a:r>
            <a:r>
              <a:rPr lang="en-US" sz="2000" dirty="0"/>
              <a:t>patients, </a:t>
            </a:r>
            <a:r>
              <a:rPr lang="en-US" sz="2000" b="1" u="sng" dirty="0" smtClean="0">
                <a:solidFill>
                  <a:srgbClr val="FF0000"/>
                </a:solidFill>
              </a:rPr>
              <a:t>another endocrine disease </a:t>
            </a:r>
            <a:r>
              <a:rPr lang="en-US" sz="2000" dirty="0"/>
              <a:t>was present in 142 (</a:t>
            </a:r>
            <a:r>
              <a:rPr lang="en-US" sz="2000" dirty="0">
                <a:solidFill>
                  <a:srgbClr val="FF0000"/>
                </a:solidFill>
              </a:rPr>
              <a:t>76</a:t>
            </a:r>
            <a:r>
              <a:rPr lang="en-US" sz="2000" dirty="0" smtClean="0">
                <a:solidFill>
                  <a:srgbClr val="FF0000"/>
                </a:solidFill>
              </a:rPr>
              <a:t>%</a:t>
            </a:r>
            <a:r>
              <a:rPr lang="en-US" sz="2000" dirty="0" smtClean="0"/>
              <a:t>).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Thyroid </a:t>
            </a:r>
            <a:r>
              <a:rPr lang="en-US" sz="2000" b="1" dirty="0">
                <a:solidFill>
                  <a:srgbClr val="FF0000"/>
                </a:solidFill>
              </a:rPr>
              <a:t>diseases </a:t>
            </a:r>
            <a:r>
              <a:rPr lang="en-US" dirty="0"/>
              <a:t>were the most </a:t>
            </a:r>
            <a:r>
              <a:rPr lang="en-US" dirty="0" smtClean="0"/>
              <a:t>common (mainly </a:t>
            </a:r>
            <a:r>
              <a:rPr lang="en-US" dirty="0">
                <a:solidFill>
                  <a:srgbClr val="FF0000"/>
                </a:solidFill>
              </a:rPr>
              <a:t>nodular goiter</a:t>
            </a:r>
            <a:r>
              <a:rPr lang="en-US" dirty="0"/>
              <a:t> and primary </a:t>
            </a:r>
            <a:r>
              <a:rPr lang="en-US" dirty="0" smtClean="0"/>
              <a:t>hypothyroidism).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Pituitary </a:t>
            </a:r>
            <a:r>
              <a:rPr lang="en-US" b="1" dirty="0">
                <a:solidFill>
                  <a:srgbClr val="FF0000"/>
                </a:solidFill>
              </a:rPr>
              <a:t>disorder</a:t>
            </a:r>
            <a:r>
              <a:rPr lang="en-US" dirty="0"/>
              <a:t>s were frequent as well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Diabetes </a:t>
            </a:r>
            <a:r>
              <a:rPr lang="en-US" b="1" dirty="0">
                <a:solidFill>
                  <a:srgbClr val="FF0000"/>
                </a:solidFill>
              </a:rPr>
              <a:t>mellitus </a:t>
            </a:r>
            <a:r>
              <a:rPr lang="en-US" dirty="0"/>
              <a:t>was diagnosed in 24 of 187 (</a:t>
            </a:r>
            <a:r>
              <a:rPr lang="en-US" dirty="0">
                <a:solidFill>
                  <a:srgbClr val="FF0000"/>
                </a:solidFill>
              </a:rPr>
              <a:t>13%</a:t>
            </a:r>
            <a:r>
              <a:rPr lang="en-US" dirty="0"/>
              <a:t>) patients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Reduced bone density </a:t>
            </a:r>
            <a:r>
              <a:rPr lang="en-US" dirty="0"/>
              <a:t>was detected in 79 of 187 (</a:t>
            </a:r>
            <a:r>
              <a:rPr lang="en-US" sz="2400" b="1" dirty="0">
                <a:solidFill>
                  <a:srgbClr val="FF0000"/>
                </a:solidFill>
              </a:rPr>
              <a:t>42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Arterial </a:t>
            </a:r>
            <a:r>
              <a:rPr lang="en-US" b="1" dirty="0">
                <a:solidFill>
                  <a:srgbClr val="FF0000"/>
                </a:solidFill>
              </a:rPr>
              <a:t>hypertension </a:t>
            </a:r>
            <a:r>
              <a:rPr lang="en-US" dirty="0"/>
              <a:t>in 88 of 187 (</a:t>
            </a:r>
            <a:r>
              <a:rPr lang="en-US" dirty="0">
                <a:solidFill>
                  <a:srgbClr val="FF0000"/>
                </a:solidFill>
              </a:rPr>
              <a:t>47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Ischemic </a:t>
            </a:r>
            <a:r>
              <a:rPr lang="en-US" b="1" dirty="0">
                <a:solidFill>
                  <a:srgbClr val="FF0000"/>
                </a:solidFill>
              </a:rPr>
              <a:t>heart disease </a:t>
            </a:r>
            <a:r>
              <a:rPr lang="en-US" dirty="0"/>
              <a:t>in 75 of 187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40%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History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nephrolithiasis </a:t>
            </a:r>
            <a:r>
              <a:rPr lang="en-US" dirty="0" smtClean="0"/>
              <a:t>in </a:t>
            </a:r>
            <a:r>
              <a:rPr lang="en-US" dirty="0"/>
              <a:t>8 of 187 (</a:t>
            </a:r>
            <a:r>
              <a:rPr lang="en-US" dirty="0">
                <a:solidFill>
                  <a:srgbClr val="FF0000"/>
                </a:solidFill>
              </a:rPr>
              <a:t>4%</a:t>
            </a:r>
            <a:r>
              <a:rPr lang="en-US" dirty="0"/>
              <a:t>) patients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800" b="1" dirty="0" smtClean="0">
                <a:solidFill>
                  <a:srgbClr val="00B050"/>
                </a:solidFill>
              </a:rPr>
              <a:t>HLP ?</a:t>
            </a:r>
          </a:p>
        </p:txBody>
      </p:sp>
    </p:spTree>
    <p:extLst>
      <p:ext uri="{BB962C8B-B14F-4D97-AF65-F5344CB8AC3E}">
        <p14:creationId xmlns:p14="http://schemas.microsoft.com/office/powerpoint/2010/main" val="41386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0613" y="230678"/>
            <a:ext cx="1394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Therapy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58" y="753898"/>
            <a:ext cx="7943850" cy="3381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512" y="4304771"/>
            <a:ext cx="11835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Persistently </a:t>
            </a:r>
            <a:r>
              <a:rPr lang="en-US" dirty="0" err="1"/>
              <a:t>normocalcemic</a:t>
            </a:r>
            <a:r>
              <a:rPr lang="en-US" dirty="0"/>
              <a:t> patients were only </a:t>
            </a:r>
            <a:r>
              <a:rPr lang="en-US" dirty="0" err="1" smtClean="0"/>
              <a:t>monitored,and</a:t>
            </a:r>
            <a:r>
              <a:rPr lang="en-US" dirty="0" smtClean="0"/>
              <a:t> </a:t>
            </a:r>
            <a:r>
              <a:rPr lang="en-US" dirty="0"/>
              <a:t>surgery was generally not recommended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Exception </a:t>
            </a:r>
            <a:r>
              <a:rPr lang="en-US" dirty="0"/>
              <a:t>in 5 NCPHPT patients. These patients had nodular goiter in addition to NCPHPT, and they were indicated for </a:t>
            </a:r>
            <a:r>
              <a:rPr lang="en-US" dirty="0" smtClean="0"/>
              <a:t>thyroidectomy. Adenoma </a:t>
            </a:r>
            <a:r>
              <a:rPr lang="en-US" dirty="0"/>
              <a:t>was detected using MIBI, and their serum PTH values exceeded </a:t>
            </a:r>
            <a:r>
              <a:rPr lang="en-US" dirty="0" smtClean="0"/>
              <a:t> </a:t>
            </a:r>
            <a:r>
              <a:rPr lang="en-US" dirty="0"/>
              <a:t>(103.7 </a:t>
            </a:r>
            <a:r>
              <a:rPr lang="en-US" dirty="0" err="1"/>
              <a:t>pg</a:t>
            </a:r>
            <a:r>
              <a:rPr lang="en-US" dirty="0"/>
              <a:t>/mL). After detailed explanation given to the patients and considering the situation, the surgeon tried to perform </a:t>
            </a:r>
            <a:r>
              <a:rPr lang="en-US" dirty="0" err="1"/>
              <a:t>parathyroidectomy</a:t>
            </a:r>
            <a:r>
              <a:rPr lang="en-US" dirty="0"/>
              <a:t> during thyroidectomy. The effort to localize and remove the adenoma was </a:t>
            </a:r>
            <a:r>
              <a:rPr lang="en-US" dirty="0" err="1" smtClean="0"/>
              <a:t>successfulin</a:t>
            </a:r>
            <a:r>
              <a:rPr lang="en-US" dirty="0" smtClean="0"/>
              <a:t> </a:t>
            </a:r>
            <a:r>
              <a:rPr lang="en-US" dirty="0"/>
              <a:t>2 patients; adenoma was histologically confirmed in both of the cases. </a:t>
            </a:r>
            <a:r>
              <a:rPr lang="en-US" dirty="0" smtClean="0"/>
              <a:t>More </a:t>
            </a:r>
            <a:r>
              <a:rPr lang="en-US" dirty="0"/>
              <a:t>than 5 years after the surgery, serum PTH and serum calcium levels</a:t>
            </a:r>
          </a:p>
          <a:p>
            <a:r>
              <a:rPr lang="en-US" dirty="0"/>
              <a:t>are now normal in both patients, and neither of them report any complaints.</a:t>
            </a:r>
          </a:p>
        </p:txBody>
      </p:sp>
    </p:spTree>
    <p:extLst>
      <p:ext uri="{BB962C8B-B14F-4D97-AF65-F5344CB8AC3E}">
        <p14:creationId xmlns:p14="http://schemas.microsoft.com/office/powerpoint/2010/main" val="11008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0" y="890256"/>
            <a:ext cx="111531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Long-term </a:t>
            </a:r>
            <a:r>
              <a:rPr lang="en-US" sz="2000" dirty="0"/>
              <a:t>medical treatment was given to 4 of the originally </a:t>
            </a:r>
            <a:r>
              <a:rPr lang="en-US" sz="2000" dirty="0" err="1"/>
              <a:t>normocalcemic</a:t>
            </a:r>
            <a:r>
              <a:rPr lang="en-US" sz="2000" dirty="0"/>
              <a:t> patients who became hypercalcemic: </a:t>
            </a:r>
            <a:endParaRPr lang="en-US" sz="2000" dirty="0" smtClean="0"/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cinacalcet</a:t>
            </a:r>
            <a:r>
              <a:rPr lang="en-US" sz="2000" dirty="0" smtClean="0"/>
              <a:t> </a:t>
            </a:r>
            <a:r>
              <a:rPr lang="en-US" sz="2000" dirty="0"/>
              <a:t>was applied in 1 patient and </a:t>
            </a:r>
            <a:endParaRPr lang="en-US" sz="2000" dirty="0" smtClean="0"/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bisphosphonates</a:t>
            </a:r>
            <a:r>
              <a:rPr lang="en-US" sz="2000" dirty="0" smtClean="0"/>
              <a:t> </a:t>
            </a:r>
            <a:r>
              <a:rPr lang="en-US" sz="2000" dirty="0"/>
              <a:t>in 3 patients, with the finding of </a:t>
            </a:r>
            <a:r>
              <a:rPr lang="en-US" sz="2000" dirty="0" smtClean="0"/>
              <a:t>significantly reduced </a:t>
            </a:r>
            <a:r>
              <a:rPr lang="en-US" sz="2000" dirty="0"/>
              <a:t>bone density.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After </a:t>
            </a:r>
            <a:r>
              <a:rPr lang="en-US" sz="2000" dirty="0"/>
              <a:t>1 year of the </a:t>
            </a:r>
            <a:r>
              <a:rPr lang="en-US" sz="2000" dirty="0" err="1" smtClean="0"/>
              <a:t>treatment,the</a:t>
            </a:r>
            <a:r>
              <a:rPr lang="en-US" sz="2000" dirty="0" smtClean="0"/>
              <a:t> </a:t>
            </a:r>
            <a:r>
              <a:rPr lang="en-US" sz="2000" u="sng" dirty="0">
                <a:solidFill>
                  <a:srgbClr val="0070C0"/>
                </a:solidFill>
              </a:rPr>
              <a:t>serum calcium level was found to be normal</a:t>
            </a:r>
            <a:r>
              <a:rPr lang="en-US" sz="2000" dirty="0"/>
              <a:t> in all these patients. However, serum PTH did not normalize in any of them.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0613" y="230678"/>
            <a:ext cx="1394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Therapy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7" y="404234"/>
            <a:ext cx="1101573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Indication </a:t>
            </a:r>
            <a:r>
              <a:rPr lang="en-US" sz="2400" b="1" dirty="0">
                <a:solidFill>
                  <a:srgbClr val="0070C0"/>
                </a:solidFill>
              </a:rPr>
              <a:t>for surgical treatment of NCPHPT </a:t>
            </a:r>
            <a:r>
              <a:rPr lang="en-US" sz="2400" b="1" dirty="0" smtClean="0">
                <a:solidFill>
                  <a:srgbClr val="0070C0"/>
                </a:solidFill>
              </a:rPr>
              <a:t>patients </a:t>
            </a:r>
          </a:p>
          <a:p>
            <a:endParaRPr lang="en-US" dirty="0"/>
          </a:p>
          <a:p>
            <a:r>
              <a:rPr lang="en-US" sz="2000" dirty="0" smtClean="0"/>
              <a:t>Patient </a:t>
            </a:r>
            <a:r>
              <a:rPr lang="en-US" sz="2000" dirty="0"/>
              <a:t>is to undergo </a:t>
            </a:r>
            <a:r>
              <a:rPr lang="en-US" sz="2000" u="sng" dirty="0" smtClean="0"/>
              <a:t>thyroidectomy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000" dirty="0" smtClean="0"/>
              <a:t>If </a:t>
            </a:r>
            <a:r>
              <a:rPr lang="en-US" sz="2000" dirty="0"/>
              <a:t>patients suffer from diseases that could be regarded as a complication of PHPT </a:t>
            </a:r>
            <a:r>
              <a:rPr lang="en-US" sz="2000" dirty="0" smtClean="0"/>
              <a:t>(</a:t>
            </a:r>
            <a:r>
              <a:rPr lang="en-US" sz="2000" u="sng" dirty="0" smtClean="0"/>
              <a:t>nephrolithiasis</a:t>
            </a:r>
            <a:r>
              <a:rPr lang="en-US" sz="2000" dirty="0" smtClean="0"/>
              <a:t> </a:t>
            </a:r>
            <a:r>
              <a:rPr lang="en-US" sz="2000" dirty="0"/>
              <a:t>or </a:t>
            </a:r>
            <a:r>
              <a:rPr lang="en-US" sz="2000" u="sng" dirty="0"/>
              <a:t>osteoporosis</a:t>
            </a:r>
            <a:r>
              <a:rPr lang="en-US" sz="2000" dirty="0" smtClean="0"/>
              <a:t>)</a:t>
            </a:r>
          </a:p>
          <a:p>
            <a:endParaRPr lang="en-US" dirty="0"/>
          </a:p>
          <a:p>
            <a:r>
              <a:rPr lang="en-US" sz="2000" dirty="0" smtClean="0"/>
              <a:t> If </a:t>
            </a:r>
            <a:r>
              <a:rPr lang="en-US" sz="2000" dirty="0"/>
              <a:t>patients </a:t>
            </a:r>
            <a:r>
              <a:rPr lang="en-US" sz="2000" dirty="0" smtClean="0"/>
              <a:t>report complaints that </a:t>
            </a:r>
            <a:r>
              <a:rPr lang="en-US" sz="2000" dirty="0"/>
              <a:t>are nonspecific but frequently occur in PHPT patients.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767" y="3182533"/>
            <a:ext cx="117712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decision on surgical treatment of a NCPHPT patient will also be positively </a:t>
            </a:r>
            <a:r>
              <a:rPr lang="en-US" sz="2400" b="1" dirty="0" smtClean="0">
                <a:solidFill>
                  <a:srgbClr val="0070C0"/>
                </a:solidFill>
              </a:rPr>
              <a:t>influenced </a:t>
            </a:r>
            <a:r>
              <a:rPr lang="en-US" sz="2400" b="1" dirty="0">
                <a:solidFill>
                  <a:srgbClr val="0070C0"/>
                </a:solidFill>
              </a:rPr>
              <a:t>by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repeated finding of </a:t>
            </a:r>
            <a:r>
              <a:rPr lang="en-US" sz="2000" b="1" u="sng" dirty="0">
                <a:solidFill>
                  <a:srgbClr val="FF0000"/>
                </a:solidFill>
              </a:rPr>
              <a:t>serum calcium levels near the upper limit of </a:t>
            </a:r>
            <a:r>
              <a:rPr lang="en-US" sz="2000" b="1" u="sng" dirty="0" smtClean="0">
                <a:solidFill>
                  <a:srgbClr val="FF0000"/>
                </a:solidFill>
              </a:rPr>
              <a:t>normal</a:t>
            </a:r>
          </a:p>
          <a:p>
            <a:endParaRPr lang="en-US" dirty="0"/>
          </a:p>
          <a:p>
            <a:r>
              <a:rPr lang="en-US" sz="2000" dirty="0" smtClean="0"/>
              <a:t>Proven adenoma</a:t>
            </a:r>
          </a:p>
          <a:p>
            <a:endParaRPr lang="en-US" dirty="0"/>
          </a:p>
          <a:p>
            <a:r>
              <a:rPr lang="en-US" sz="2000" dirty="0" smtClean="0"/>
              <a:t>Age </a:t>
            </a:r>
            <a:r>
              <a:rPr lang="en-US" sz="2000" dirty="0"/>
              <a:t>under 50 </a:t>
            </a:r>
            <a:r>
              <a:rPr lang="en-US" sz="2000" dirty="0" smtClean="0"/>
              <a:t>years</a:t>
            </a:r>
          </a:p>
          <a:p>
            <a:endParaRPr lang="en-US" dirty="0"/>
          </a:p>
          <a:p>
            <a:r>
              <a:rPr lang="en-US" sz="2000" dirty="0" smtClean="0"/>
              <a:t>Patient’s </a:t>
            </a:r>
            <a:r>
              <a:rPr lang="en-US" sz="2000" dirty="0"/>
              <a:t>active </a:t>
            </a:r>
            <a:r>
              <a:rPr lang="en-US" sz="2000" dirty="0" smtClean="0"/>
              <a:t>interest in </a:t>
            </a:r>
            <a:r>
              <a:rPr lang="en-US" sz="2000" dirty="0"/>
              <a:t>surgical </a:t>
            </a:r>
            <a:r>
              <a:rPr lang="en-US" sz="2000" dirty="0" smtClean="0"/>
              <a:t>treatment</a:t>
            </a:r>
          </a:p>
          <a:p>
            <a:endParaRPr lang="en-US" dirty="0"/>
          </a:p>
          <a:p>
            <a:r>
              <a:rPr lang="en-US" sz="2000" dirty="0" smtClean="0"/>
              <a:t>A </a:t>
            </a:r>
            <a:r>
              <a:rPr lang="en-US" sz="2000" dirty="0"/>
              <a:t>high probability that surgery will be carried out by an experienced surgeon.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13" y="2143460"/>
            <a:ext cx="9450712" cy="4450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24" y="0"/>
            <a:ext cx="9120689" cy="20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387979"/>
            <a:ext cx="1053491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CONCLUSION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			</a:t>
            </a:r>
            <a:r>
              <a:rPr lang="en-US" sz="2400" dirty="0"/>
              <a:t> NCPHPT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			NCPHPT		</a:t>
            </a:r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rgbClr val="FF0000"/>
                </a:solidFill>
              </a:rPr>
              <a:t>ypercalcemic( </a:t>
            </a:r>
            <a:r>
              <a:rPr lang="en-US" sz="2000" dirty="0">
                <a:solidFill>
                  <a:srgbClr val="FF0000"/>
                </a:solidFill>
              </a:rPr>
              <a:t>in 4 </a:t>
            </a:r>
            <a:r>
              <a:rPr lang="en-US" sz="2000" dirty="0" smtClean="0">
                <a:solidFill>
                  <a:srgbClr val="FF0000"/>
                </a:solidFill>
              </a:rPr>
              <a:t>years; mostly </a:t>
            </a:r>
            <a:r>
              <a:rPr lang="en-US" sz="2000" dirty="0">
                <a:solidFill>
                  <a:srgbClr val="FF0000"/>
                </a:solidFill>
              </a:rPr>
              <a:t>within 2 years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			</a:t>
            </a:r>
            <a:r>
              <a:rPr lang="en-US" sz="2400" dirty="0" smtClean="0"/>
              <a:t>80%			</a:t>
            </a:r>
            <a:r>
              <a:rPr lang="en-US" sz="2000" dirty="0" smtClean="0">
                <a:solidFill>
                  <a:srgbClr val="FF0000"/>
                </a:solidFill>
              </a:rPr>
              <a:t>20%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sz="2000" dirty="0" smtClean="0"/>
              <a:t>NCPHPT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not a negligible </a:t>
            </a:r>
            <a:r>
              <a:rPr lang="en-US" sz="2000" dirty="0"/>
              <a:t>disease. In comparison with the normal population, NCPHPT patients are more frequently affected by </a:t>
            </a:r>
            <a:r>
              <a:rPr lang="en-US" sz="2000" dirty="0">
                <a:solidFill>
                  <a:srgbClr val="FF0000"/>
                </a:solidFill>
              </a:rPr>
              <a:t>nephrolithiasis</a:t>
            </a:r>
            <a:r>
              <a:rPr lang="en-US" sz="2000" dirty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osteoporosis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arterial </a:t>
            </a:r>
            <a:r>
              <a:rPr lang="en-US" sz="2000" dirty="0">
                <a:solidFill>
                  <a:srgbClr val="FF0000"/>
                </a:solidFill>
              </a:rPr>
              <a:t>hypertension,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diabetes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/>
              <a:t>NCPHPT </a:t>
            </a:r>
            <a:r>
              <a:rPr lang="en-US" sz="2000" dirty="0" smtClean="0">
                <a:solidFill>
                  <a:srgbClr val="FF0000"/>
                </a:solidFill>
              </a:rPr>
              <a:t>should </a:t>
            </a:r>
            <a:r>
              <a:rPr lang="en-US" sz="2000" dirty="0">
                <a:solidFill>
                  <a:srgbClr val="FF0000"/>
                </a:solidFill>
              </a:rPr>
              <a:t>be monitored long term</a:t>
            </a:r>
            <a:r>
              <a:rPr lang="en-US" sz="2000" dirty="0"/>
              <a:t>, and in some cases of normocalcemia, surgical treatment may also be beneficial.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09115" y="1236371"/>
            <a:ext cx="631064" cy="7212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790942" y="1236370"/>
            <a:ext cx="631064" cy="721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7" y="194055"/>
            <a:ext cx="7620000" cy="3095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995" y="3463275"/>
            <a:ext cx="591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utiger-Light"/>
              </a:rPr>
              <a:t>J </a:t>
            </a:r>
            <a:r>
              <a:rPr lang="en-US" dirty="0" err="1">
                <a:latin typeface="Frutiger-Light"/>
              </a:rPr>
              <a:t>Clin</a:t>
            </a:r>
            <a:r>
              <a:rPr lang="en-US" dirty="0">
                <a:latin typeface="Frutiger-Light"/>
              </a:rPr>
              <a:t> </a:t>
            </a:r>
            <a:r>
              <a:rPr lang="en-US" dirty="0" err="1">
                <a:latin typeface="Frutiger-Light"/>
              </a:rPr>
              <a:t>Endocrinol</a:t>
            </a:r>
            <a:r>
              <a:rPr lang="en-US" dirty="0">
                <a:latin typeface="Frutiger-Light"/>
              </a:rPr>
              <a:t> </a:t>
            </a:r>
            <a:r>
              <a:rPr lang="en-US" dirty="0" err="1">
                <a:latin typeface="Frutiger-Light"/>
              </a:rPr>
              <a:t>Metab</a:t>
            </a:r>
            <a:r>
              <a:rPr lang="en-US" dirty="0">
                <a:latin typeface="Frutiger-Light"/>
              </a:rPr>
              <a:t>, August 2013, 98(8):3213–3220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1995" y="4006202"/>
            <a:ext cx="926022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Design: </a:t>
            </a:r>
            <a:r>
              <a:rPr lang="en-US" dirty="0" smtClean="0"/>
              <a:t>longitudinal </a:t>
            </a:r>
            <a:r>
              <a:rPr lang="en-US" dirty="0"/>
              <a:t>cohort study.</a:t>
            </a:r>
          </a:p>
          <a:p>
            <a:endParaRPr lang="en-US" b="1" dirty="0" smtClean="0"/>
          </a:p>
          <a:p>
            <a:r>
              <a:rPr lang="en-US" b="1" dirty="0" smtClean="0"/>
              <a:t>Patients</a:t>
            </a:r>
            <a:r>
              <a:rPr lang="en-US" b="1" dirty="0"/>
              <a:t>: </a:t>
            </a:r>
            <a:r>
              <a:rPr lang="en-US" dirty="0"/>
              <a:t>We included 60 PHPT patients (mean age 64.0  10.1 years), successfully treated by PTX</a:t>
            </a:r>
          </a:p>
          <a:p>
            <a:r>
              <a:rPr lang="en-US" dirty="0"/>
              <a:t>by the same surgeon. Two groups were individualized according to baseline serum total (albumin</a:t>
            </a:r>
          </a:p>
          <a:p>
            <a:r>
              <a:rPr lang="en-US" dirty="0"/>
              <a:t>corrected) calcium: 39 patients with normal baseline serum total calcium (</a:t>
            </a:r>
            <a:r>
              <a:rPr lang="en-US" dirty="0" err="1"/>
              <a:t>normocalcemic</a:t>
            </a:r>
            <a:r>
              <a:rPr lang="en-US" dirty="0"/>
              <a:t> group)</a:t>
            </a:r>
          </a:p>
          <a:p>
            <a:r>
              <a:rPr lang="en-US" dirty="0"/>
              <a:t>and 21 patients with hypercalcemia at baseline (hypercalcemic group).</a:t>
            </a:r>
          </a:p>
          <a:p>
            <a:endParaRPr lang="en-US" b="1" dirty="0" smtClean="0"/>
          </a:p>
          <a:p>
            <a:r>
              <a:rPr lang="en-US" b="1" dirty="0" smtClean="0"/>
              <a:t>Main </a:t>
            </a:r>
            <a:r>
              <a:rPr lang="en-US" b="1" dirty="0"/>
              <a:t>Outcome Measure: </a:t>
            </a:r>
            <a:r>
              <a:rPr lang="en-US" dirty="0"/>
              <a:t>BMD changes 1 year after PTX were measured.</a:t>
            </a:r>
          </a:p>
        </p:txBody>
      </p:sp>
    </p:spTree>
    <p:extLst>
      <p:ext uri="{BB962C8B-B14F-4D97-AF65-F5344CB8AC3E}">
        <p14:creationId xmlns:p14="http://schemas.microsoft.com/office/powerpoint/2010/main" val="3373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41668"/>
            <a:ext cx="11539470" cy="63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354" y="766767"/>
            <a:ext cx="475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Patient’s BMD </a:t>
            </a:r>
            <a:r>
              <a:rPr lang="en-US" sz="2800" dirty="0" smtClean="0"/>
              <a:t>(T-Score)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09407"/>
              </p:ext>
            </p:extLst>
          </p:nvPr>
        </p:nvGraphicFramePr>
        <p:xfrm>
          <a:off x="547351" y="1351542"/>
          <a:ext cx="1127545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222"/>
                <a:gridCol w="2710514"/>
                <a:gridCol w="2550017"/>
                <a:gridCol w="2859110"/>
                <a:gridCol w="2382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Femoral</a:t>
                      </a:r>
                      <a:r>
                        <a:rPr lang="en-US" sz="2800" baseline="0" dirty="0" smtClean="0"/>
                        <a:t> Neck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Lumbar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Radius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Densitometer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-1.93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-2.45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-2.3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(0.601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-3.7 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(0.683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Hologic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    </a:t>
                      </a:r>
                      <a:endParaRPr 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-3.11 </a:t>
                      </a:r>
                      <a:endParaRPr 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-2.3 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-3.6   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59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-2.8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(0.545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-3.5 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(0.714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62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-3.2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(0.495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3.6  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(0.648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-3.9</a:t>
                      </a:r>
                      <a:r>
                        <a:rPr lang="en-US" sz="2400" b="0" baseline="0" dirty="0" smtClean="0"/>
                        <a:t> ( R )  -2.7 ( L 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Hologic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-2.9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(0.542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-3.4 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(0.725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-2.5 ( L )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(0.428 gr/cm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Hologic</a:t>
                      </a:r>
                      <a:endParaRPr lang="en-US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5002" y="311120"/>
            <a:ext cx="969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628"/>
            <a:ext cx="4829175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3982859"/>
            <a:ext cx="4772025" cy="252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873" y="1978315"/>
            <a:ext cx="4905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571659"/>
            <a:ext cx="108096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Sabon-Roman"/>
              </a:rPr>
              <a:t>Conclusion</a:t>
            </a:r>
          </a:p>
          <a:p>
            <a:endParaRPr lang="en-US" sz="2800" b="1" dirty="0" smtClean="0">
              <a:solidFill>
                <a:srgbClr val="0070C0"/>
              </a:solidFill>
              <a:latin typeface="Sabon-Roman"/>
            </a:endParaRPr>
          </a:p>
          <a:p>
            <a:r>
              <a:rPr lang="en-US" sz="2400" dirty="0" smtClean="0">
                <a:latin typeface="Sabon-Roman"/>
              </a:rPr>
              <a:t>our </a:t>
            </a:r>
            <a:r>
              <a:rPr lang="en-US" sz="2400" dirty="0">
                <a:latin typeface="Sabon-Roman"/>
              </a:rPr>
              <a:t>results indicate for the first time </a:t>
            </a:r>
            <a:r>
              <a:rPr lang="en-US" sz="2400" dirty="0" smtClean="0">
                <a:latin typeface="Sabon-Roman"/>
              </a:rPr>
              <a:t>that successful </a:t>
            </a:r>
            <a:r>
              <a:rPr lang="en-US" sz="2400" dirty="0">
                <a:latin typeface="Sabon-Roman"/>
              </a:rPr>
              <a:t>PTX in </a:t>
            </a:r>
            <a:r>
              <a:rPr lang="en-US" sz="2400" dirty="0" smtClean="0">
                <a:latin typeface="Sabon-Roman"/>
              </a:rPr>
              <a:t>NCPHPT </a:t>
            </a:r>
            <a:r>
              <a:rPr lang="en-US" sz="2400" dirty="0">
                <a:latin typeface="Sabon-Roman"/>
              </a:rPr>
              <a:t>with </a:t>
            </a:r>
            <a:r>
              <a:rPr lang="en-US" sz="2400" dirty="0" smtClean="0">
                <a:latin typeface="Sabon-Roman"/>
              </a:rPr>
              <a:t>osteoporosis at </a:t>
            </a:r>
            <a:r>
              <a:rPr lang="en-US" sz="2400" dirty="0">
                <a:latin typeface="Sabon-Roman"/>
              </a:rPr>
              <a:t>presentation is followed by </a:t>
            </a:r>
            <a:r>
              <a:rPr lang="en-US" sz="2800" u="sng" dirty="0">
                <a:solidFill>
                  <a:srgbClr val="FF0000"/>
                </a:solidFill>
                <a:latin typeface="Sabon-Roman"/>
              </a:rPr>
              <a:t>mild but </a:t>
            </a:r>
            <a:r>
              <a:rPr lang="en-US" sz="2800" u="sng" dirty="0" smtClean="0">
                <a:solidFill>
                  <a:srgbClr val="FF0000"/>
                </a:solidFill>
                <a:latin typeface="Sabon-Roman"/>
              </a:rPr>
              <a:t>significant </a:t>
            </a:r>
            <a:r>
              <a:rPr lang="en-US" sz="2800" u="sng" dirty="0" smtClean="0">
                <a:latin typeface="Sabon-Roman"/>
              </a:rPr>
              <a:t>BMD improvement </a:t>
            </a:r>
            <a:r>
              <a:rPr lang="en-US" sz="2800" u="sng" dirty="0">
                <a:latin typeface="Sabon-Roman"/>
              </a:rPr>
              <a:t>at the </a:t>
            </a:r>
            <a:r>
              <a:rPr lang="en-US" sz="2800" u="sng" dirty="0">
                <a:solidFill>
                  <a:srgbClr val="FF0000"/>
                </a:solidFill>
                <a:latin typeface="Sabon-Roman"/>
              </a:rPr>
              <a:t>spine</a:t>
            </a:r>
            <a:r>
              <a:rPr lang="en-US" sz="2800" u="sng" dirty="0">
                <a:latin typeface="Sabon-Roman"/>
              </a:rPr>
              <a:t> and </a:t>
            </a:r>
            <a:r>
              <a:rPr lang="en-US" sz="2800" u="sng" dirty="0">
                <a:solidFill>
                  <a:srgbClr val="FF0000"/>
                </a:solidFill>
                <a:latin typeface="Sabon-Roman"/>
              </a:rPr>
              <a:t>hip</a:t>
            </a:r>
            <a:r>
              <a:rPr lang="en-US" sz="2800" u="sng" dirty="0">
                <a:latin typeface="Sabon-Roman"/>
              </a:rPr>
              <a:t> at 1 year</a:t>
            </a:r>
            <a:r>
              <a:rPr lang="en-US" sz="2400" dirty="0">
                <a:latin typeface="Sabon-Roman"/>
              </a:rPr>
              <a:t>, </a:t>
            </a:r>
            <a:r>
              <a:rPr lang="en-US" sz="2400" dirty="0" smtClean="0">
                <a:latin typeface="Sabon-Roman"/>
              </a:rPr>
              <a:t>comparable with </a:t>
            </a:r>
            <a:r>
              <a:rPr lang="en-US" sz="2400" dirty="0">
                <a:latin typeface="Sabon-Roman"/>
              </a:rPr>
              <a:t>that observed in hypercalcemic PHPT, </a:t>
            </a:r>
            <a:r>
              <a:rPr lang="en-US" sz="2400" dirty="0" smtClean="0">
                <a:latin typeface="Sabon-Roman"/>
              </a:rPr>
              <a:t>suggesting that </a:t>
            </a:r>
            <a:r>
              <a:rPr lang="en-US" sz="2400" dirty="0">
                <a:latin typeface="Sabon-Roman"/>
              </a:rPr>
              <a:t>PTX may also be beneficial in </a:t>
            </a:r>
            <a:r>
              <a:rPr lang="en-US" sz="2400" dirty="0" smtClean="0">
                <a:latin typeface="Sabon-Roman"/>
              </a:rPr>
              <a:t>NCPHPT</a:t>
            </a:r>
            <a:r>
              <a:rPr lang="en-US" dirty="0">
                <a:latin typeface="Sabon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79" y="443540"/>
            <a:ext cx="5141956" cy="6414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1" y="283737"/>
            <a:ext cx="6201110" cy="3966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6158" y="145237"/>
            <a:ext cx="1764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 &lt;10.4 mg/dl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74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10535"/>
            <a:ext cx="11642501" cy="671316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19707" y="6723696"/>
            <a:ext cx="6078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06" y="437883"/>
            <a:ext cx="11026907" cy="5091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39" y="5893828"/>
            <a:ext cx="5863509" cy="3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2" y="618186"/>
            <a:ext cx="9876797" cy="4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095" y="618186"/>
            <a:ext cx="106637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Surgery Acceptance (Yes)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---------------------------------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PHPT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Osteoporosis 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surgery</a:t>
            </a:r>
          </a:p>
          <a:p>
            <a:endParaRPr lang="en-US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NCPHPT  </a:t>
            </a:r>
          </a:p>
          <a:p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Renal stone</a:t>
            </a:r>
          </a:p>
          <a:p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Osteoporosis</a:t>
            </a:r>
          </a:p>
          <a:p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Improvement BMD after surgery  Surgery</a:t>
            </a:r>
            <a:endParaRPr lang="en-US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Surgery Acceptance </a:t>
            </a:r>
            <a:r>
              <a:rPr lang="en-US" sz="2000" dirty="0" smtClean="0">
                <a:solidFill>
                  <a:srgbClr val="FF0000"/>
                </a:solidFill>
              </a:rPr>
              <a:t>(No)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---------------------------------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Bisphosphonates, Denosumab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Close monitoring  : PTH, Calcium, BMD, </a:t>
            </a:r>
            <a:r>
              <a:rPr lang="en-US" sz="2000" dirty="0" err="1" smtClean="0">
                <a:solidFill>
                  <a:srgbClr val="FF0000"/>
                </a:solidFill>
              </a:rPr>
              <a:t>Creatinin</a:t>
            </a:r>
            <a:r>
              <a:rPr lang="en-US" sz="2000" dirty="0" smtClean="0">
                <a:solidFill>
                  <a:srgbClr val="FF0000"/>
                </a:solidFill>
              </a:rPr>
              <a:t>(GFR)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Lipid lowering agents, Vit D &gt;20 ng/ml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Reassessment for PTH and Calcium in the patient’s family (normal serum level of Vit D)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	</a:t>
            </a:r>
            <a:r>
              <a:rPr lang="en-US" sz="2000" dirty="0" smtClean="0">
                <a:solidFill>
                  <a:srgbClr val="7030A0"/>
                </a:solidFill>
              </a:rPr>
              <a:t>	Genetic tests (Elevated PTH / Ca)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8" y="156521"/>
            <a:ext cx="394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5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2" y="754228"/>
            <a:ext cx="113978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the request of the patient  </a:t>
            </a:r>
            <a:r>
              <a:rPr lang="en-US" sz="2000" dirty="0"/>
              <a:t>(1395/2/11</a:t>
            </a:r>
            <a:r>
              <a:rPr lang="en-US" sz="2800" dirty="0"/>
              <a:t> </a:t>
            </a:r>
            <a:r>
              <a:rPr lang="en-US" sz="2000" dirty="0"/>
              <a:t>),</a:t>
            </a:r>
            <a:r>
              <a:rPr lang="en-US" sz="2800" dirty="0"/>
              <a:t> cardiovascular assessment was done by CT-Angiography </a:t>
            </a:r>
            <a:r>
              <a:rPr lang="en-US" sz="2400" dirty="0"/>
              <a:t>(coronary) </a:t>
            </a:r>
            <a:r>
              <a:rPr lang="en-US" sz="2800" dirty="0"/>
              <a:t>&amp;  Echocardiography &amp; Carotid Doppler study </a:t>
            </a:r>
          </a:p>
          <a:p>
            <a:endParaRPr lang="en-US" sz="2800" b="1" dirty="0"/>
          </a:p>
          <a:p>
            <a:r>
              <a:rPr lang="en-US" sz="2400" dirty="0">
                <a:solidFill>
                  <a:srgbClr val="00B050"/>
                </a:solidFill>
              </a:rPr>
              <a:t>Echocardiography</a:t>
            </a:r>
            <a:r>
              <a:rPr lang="en-US" sz="2400" dirty="0"/>
              <a:t> </a:t>
            </a:r>
          </a:p>
          <a:p>
            <a:r>
              <a:rPr lang="en-US" sz="2400" dirty="0"/>
              <a:t>	</a:t>
            </a:r>
            <a:r>
              <a:rPr lang="en-US" sz="2000" dirty="0"/>
              <a:t>LVEF :70 % ;Thickened Aortic valve &amp; Mild AI (</a:t>
            </a:r>
            <a:r>
              <a:rPr lang="en-US" dirty="0">
                <a:solidFill>
                  <a:srgbClr val="FF0000"/>
                </a:solidFill>
              </a:rPr>
              <a:t>Calcific</a:t>
            </a:r>
            <a:r>
              <a:rPr lang="en-US" sz="2000" dirty="0"/>
              <a:t>) ;other finding :NL</a:t>
            </a:r>
          </a:p>
          <a:p>
            <a:endParaRPr lang="en-US" sz="2000" dirty="0"/>
          </a:p>
          <a:p>
            <a:r>
              <a:rPr lang="en-US" sz="2400" dirty="0">
                <a:solidFill>
                  <a:srgbClr val="00B050"/>
                </a:solidFill>
              </a:rPr>
              <a:t>Carotid Doppler </a:t>
            </a:r>
          </a:p>
          <a:p>
            <a:r>
              <a:rPr lang="en-US" sz="2400" dirty="0"/>
              <a:t>	 </a:t>
            </a:r>
            <a:r>
              <a:rPr lang="en-US" sz="2000" dirty="0"/>
              <a:t>Normal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CT-Angiography</a:t>
            </a:r>
            <a:r>
              <a:rPr lang="en-US" sz="2400" dirty="0"/>
              <a:t> </a:t>
            </a:r>
          </a:p>
          <a:p>
            <a:r>
              <a:rPr lang="en-US" sz="2400" dirty="0"/>
              <a:t>	 </a:t>
            </a:r>
            <a:r>
              <a:rPr lang="en-US" sz="2000" dirty="0"/>
              <a:t>Normal coronary arteries</a:t>
            </a:r>
          </a:p>
          <a:p>
            <a:r>
              <a:rPr lang="en-US" sz="2000" dirty="0"/>
              <a:t>	 Calcium Scoring (Agateston): </a:t>
            </a:r>
            <a:r>
              <a:rPr lang="en-US" sz="2000" dirty="0" smtClean="0"/>
              <a:t>176  </a:t>
            </a:r>
            <a:r>
              <a:rPr lang="en-US" dirty="0" smtClean="0"/>
              <a:t>( Moderate Risk )</a:t>
            </a:r>
            <a:endParaRPr lang="en-US" dirty="0"/>
          </a:p>
          <a:p>
            <a:r>
              <a:rPr lang="en-US" sz="2000" dirty="0"/>
              <a:t>	 LAD: </a:t>
            </a:r>
            <a:r>
              <a:rPr lang="en-US" sz="2000" dirty="0">
                <a:solidFill>
                  <a:srgbClr val="FF0000"/>
                </a:solidFill>
              </a:rPr>
              <a:t>multiple calcified plaques </a:t>
            </a:r>
            <a:r>
              <a:rPr lang="en-US" sz="2000" dirty="0"/>
              <a:t>at the proximal third without </a:t>
            </a:r>
            <a:r>
              <a:rPr lang="en-US" sz="2000" dirty="0" smtClean="0"/>
              <a:t>significance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002" y="169453"/>
            <a:ext cx="969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2" y="311120"/>
            <a:ext cx="969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002" y="1133777"/>
            <a:ext cx="11526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Patient insisted on being visited by an endocrinologist; happened 16 months ago (95/3</a:t>
            </a:r>
            <a:r>
              <a:rPr lang="en-US" sz="2400" dirty="0" smtClean="0"/>
              <a:t>)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Lab test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Neck sonography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Parathyroid scan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002" y="101826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Normal lab findings</a:t>
            </a:r>
          </a:p>
          <a:p>
            <a:r>
              <a:rPr lang="en-US" sz="2800" b="1" dirty="0" smtClean="0"/>
              <a:t>----------------------------------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FBS, Hb A1c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CBC</a:t>
            </a:r>
            <a:r>
              <a:rPr lang="en-US" sz="2400" dirty="0" smtClean="0"/>
              <a:t> </a:t>
            </a:r>
            <a:r>
              <a:rPr lang="en-US" dirty="0" smtClean="0"/>
              <a:t>( </a:t>
            </a:r>
            <a:r>
              <a:rPr lang="en-US" dirty="0" smtClean="0">
                <a:solidFill>
                  <a:srgbClr val="FF0000"/>
                </a:solidFill>
              </a:rPr>
              <a:t>Eosinophil 11 % </a:t>
            </a:r>
            <a:r>
              <a:rPr lang="en-US" dirty="0" smtClean="0"/>
              <a:t>)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ESR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Cr (0.8 mg/dl)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Na ; K; P;  Alkp; Vit D </a:t>
            </a:r>
            <a:r>
              <a:rPr lang="en-US" dirty="0" smtClean="0">
                <a:solidFill>
                  <a:srgbClr val="00B050"/>
                </a:solidFill>
              </a:rPr>
              <a:t>(&gt;20 ng/ml)</a:t>
            </a:r>
            <a:r>
              <a:rPr lang="en-US" sz="24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Albumin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LFT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TFT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HDL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Serum Vit B12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Homocysteine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LP (a)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002" y="311120"/>
            <a:ext cx="969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2637" y="3572007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eGFR ≈ </a:t>
            </a:r>
            <a:r>
              <a:rPr lang="en-US" sz="2400" b="1" dirty="0" smtClean="0"/>
              <a:t>65 </a:t>
            </a:r>
            <a:r>
              <a:rPr lang="en-US" sz="2400" b="1" dirty="0"/>
              <a:t>ml/min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639" y="1018263"/>
            <a:ext cx="4146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Abnormal lab findings</a:t>
            </a:r>
          </a:p>
          <a:p>
            <a:r>
              <a:rPr lang="en-US" sz="2800" b="1" dirty="0" smtClean="0"/>
              <a:t>-------------------------------</a:t>
            </a:r>
          </a:p>
          <a:p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LDL</a:t>
            </a:r>
            <a:r>
              <a:rPr lang="en-US" sz="2400" dirty="0" smtClean="0"/>
              <a:t> ( 181,165,158,177 mg/dl);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Uric Acid </a:t>
            </a:r>
            <a:r>
              <a:rPr lang="en-US" sz="2400" dirty="0" smtClean="0"/>
              <a:t>(5.8 mg /dl [5.7]) ;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TG</a:t>
            </a:r>
            <a:r>
              <a:rPr lang="en-US" sz="2400" dirty="0" smtClean="0"/>
              <a:t>(215 mg/dl)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5639" y="3572007"/>
            <a:ext cx="46470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Urine collection 24 h ( 1396/7/27)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----------------------------------------------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Vol : 1800 cc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Cr : 756 mg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Ca :158mg (50 -300 mg)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Uric acid , Citrate : Normal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Oxalate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: 15 mg (4-31)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FE Ca = 0.017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84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04686"/>
              </p:ext>
            </p:extLst>
          </p:nvPr>
        </p:nvGraphicFramePr>
        <p:xfrm>
          <a:off x="450760" y="85812"/>
          <a:ext cx="10972800" cy="671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8"/>
                <a:gridCol w="2601532"/>
                <a:gridCol w="3992450"/>
                <a:gridCol w="2743200"/>
              </a:tblGrid>
              <a:tr h="3713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Lab.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 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PTH (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/ml)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1395/2/13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پارس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  <a:endParaRPr lang="en-US" sz="20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75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[68.3]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1395/3/17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پارس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10.3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[10.2]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1395/4/6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قائم مقام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9.7</a:t>
                      </a:r>
                      <a:r>
                        <a:rPr lang="en-US" sz="2000" b="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[10.5]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105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[65]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5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1395/8/3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چیذر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9.8</a:t>
                      </a:r>
                      <a:endParaRPr lang="en-US" sz="20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117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[65]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1395/8/26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مرکزی پاتوبیولوژی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[10.2]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25.7</a:t>
                      </a:r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[36.8]   </a:t>
                      </a:r>
                      <a:endParaRPr lang="en-US" sz="2000" b="0" kern="1200" baseline="-250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1395/9/7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چیذر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9.6</a:t>
                      </a:r>
                      <a:endParaRPr lang="en-US" sz="20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1395/9/30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dirty="0" smtClean="0"/>
                        <a:t>چیذر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  <a:endParaRPr lang="en-US" sz="20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71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1395/10/30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dirty="0" smtClean="0"/>
                        <a:t>چیذر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10.2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[10.5 ]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endParaRPr lang="en-US" sz="2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1395/11/21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چیذر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9.9</a:t>
                      </a:r>
                      <a:endParaRPr lang="en-US" sz="20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1396/1/22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پارس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9.7</a:t>
                      </a:r>
                      <a:endParaRPr lang="en-US" sz="20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1396/3/8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چیذر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10.4</a:t>
                      </a:r>
                      <a:r>
                        <a:rPr lang="en-US" sz="2000" b="0" dirty="0" smtClean="0"/>
                        <a:t> [10.5]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1396/3/18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نیکان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en-US" sz="2000" b="0" kern="12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72.6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[65] 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iPTH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1396/3/20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چیذر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9.5</a:t>
                      </a:r>
                      <a:r>
                        <a:rPr lang="en-US" sz="2000" b="0" dirty="0" smtClean="0"/>
                        <a:t> [10.5 ]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89 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1396/4/1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چیذر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9.7</a:t>
                      </a:r>
                      <a:endParaRPr lang="en-US" sz="20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112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1396/5/11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چیذر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B050"/>
                          </a:solidFill>
                        </a:rPr>
                        <a:t>9.8</a:t>
                      </a:r>
                      <a:endParaRPr lang="en-US" sz="20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1396/7/27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پارس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[10.2]</a:t>
                      </a:r>
                      <a:endParaRPr lang="en-US" sz="20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93.2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9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1" y="1375326"/>
            <a:ext cx="1063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Neck Sonography  </a:t>
            </a:r>
            <a:r>
              <a:rPr lang="en-US" sz="2000" dirty="0" smtClean="0"/>
              <a:t>(1395/4/13)</a:t>
            </a:r>
          </a:p>
          <a:p>
            <a:r>
              <a:rPr lang="en-US" sz="2000" b="1" dirty="0" smtClean="0"/>
              <a:t>-----------------------------------------------------------------------------------------------------------------------------------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881" y="2158791"/>
            <a:ext cx="114493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&amp; L Lobes :Normal size ; Normal echo</a:t>
            </a:r>
          </a:p>
          <a:p>
            <a:r>
              <a:rPr lang="en-US" sz="2400" dirty="0" smtClean="0"/>
              <a:t>Doppler Study :Normal</a:t>
            </a:r>
          </a:p>
          <a:p>
            <a:r>
              <a:rPr lang="en-US" sz="2400" dirty="0" smtClean="0"/>
              <a:t>No LAP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No Parathyroid Adenoma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Nodule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 left thyroid lobe</a:t>
            </a:r>
            <a:r>
              <a:rPr lang="en-US" sz="2000" dirty="0" smtClean="0"/>
              <a:t> </a:t>
            </a:r>
            <a:r>
              <a:rPr lang="en-US" sz="2400" dirty="0" smtClean="0"/>
              <a:t>(</a:t>
            </a:r>
            <a:r>
              <a:rPr lang="en-US" sz="2000" dirty="0" smtClean="0"/>
              <a:t>13 mm ; Isoecho; With Halo  ; Without  Micro calcification</a:t>
            </a:r>
            <a:r>
              <a:rPr lang="en-US" sz="2400" dirty="0" smtClean="0"/>
              <a:t> )</a:t>
            </a:r>
          </a:p>
          <a:p>
            <a:r>
              <a:rPr lang="en-US" sz="2400" dirty="0" smtClean="0"/>
              <a:t>     </a:t>
            </a:r>
            <a:r>
              <a:rPr lang="en-US" sz="2800" dirty="0" smtClean="0"/>
              <a:t>↓</a:t>
            </a:r>
            <a:endParaRPr lang="en-US" sz="2400" dirty="0"/>
          </a:p>
          <a:p>
            <a:r>
              <a:rPr lang="en-US" sz="2400" dirty="0" smtClean="0"/>
              <a:t>FNA </a:t>
            </a:r>
            <a:r>
              <a:rPr lang="en-US" sz="1600" dirty="0" smtClean="0"/>
              <a:t>( Sonography Guided )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     </a:t>
            </a:r>
            <a:r>
              <a:rPr lang="en-US" sz="2800" dirty="0" smtClean="0"/>
              <a:t>↓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Benign</a:t>
            </a:r>
            <a:r>
              <a:rPr lang="en-US" sz="2800" dirty="0" smtClean="0"/>
              <a:t> </a:t>
            </a:r>
            <a:r>
              <a:rPr lang="en-US" sz="2000" dirty="0" smtClean="0"/>
              <a:t>(consistent with </a:t>
            </a:r>
            <a:r>
              <a:rPr lang="en-US" sz="2000" dirty="0" smtClean="0">
                <a:solidFill>
                  <a:srgbClr val="00B050"/>
                </a:solidFill>
              </a:rPr>
              <a:t>benign nodular hyperplasia</a:t>
            </a:r>
            <a:r>
              <a:rPr lang="en-US" sz="2000" dirty="0" smtClean="0"/>
              <a:t>)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425002" y="311120"/>
            <a:ext cx="969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Present illness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2273</Words>
  <Application>Microsoft Office PowerPoint</Application>
  <PresentationFormat>Widescreen</PresentationFormat>
  <Paragraphs>515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AdvPTimes</vt:lpstr>
      <vt:lpstr>Arial</vt:lpstr>
      <vt:lpstr>Arial</vt:lpstr>
      <vt:lpstr>Calibri</vt:lpstr>
      <vt:lpstr>Calibri Light</vt:lpstr>
      <vt:lpstr>Frutiger-Light</vt:lpstr>
      <vt:lpstr>Helvetica 55 Roman</vt:lpstr>
      <vt:lpstr>Sabon-Roman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</dc:creator>
  <cp:lastModifiedBy>Saloon3</cp:lastModifiedBy>
  <cp:revision>94</cp:revision>
  <dcterms:created xsi:type="dcterms:W3CDTF">2017-10-21T17:41:27Z</dcterms:created>
  <dcterms:modified xsi:type="dcterms:W3CDTF">2017-10-23T06:26:06Z</dcterms:modified>
</cp:coreProperties>
</file>