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83" r:id="rId10"/>
    <p:sldId id="266" r:id="rId11"/>
    <p:sldId id="267" r:id="rId12"/>
    <p:sldId id="304" r:id="rId13"/>
    <p:sldId id="305" r:id="rId14"/>
    <p:sldId id="306" r:id="rId15"/>
    <p:sldId id="268" r:id="rId16"/>
    <p:sldId id="269" r:id="rId17"/>
    <p:sldId id="290" r:id="rId18"/>
    <p:sldId id="270" r:id="rId19"/>
    <p:sldId id="271" r:id="rId20"/>
    <p:sldId id="272" r:id="rId21"/>
    <p:sldId id="284" r:id="rId22"/>
    <p:sldId id="273" r:id="rId23"/>
    <p:sldId id="307" r:id="rId24"/>
    <p:sldId id="308" r:id="rId25"/>
    <p:sldId id="274" r:id="rId26"/>
    <p:sldId id="275" r:id="rId27"/>
    <p:sldId id="276" r:id="rId28"/>
    <p:sldId id="285" r:id="rId29"/>
    <p:sldId id="277" r:id="rId30"/>
    <p:sldId id="278" r:id="rId31"/>
    <p:sldId id="280" r:id="rId32"/>
    <p:sldId id="281" r:id="rId33"/>
    <p:sldId id="282" r:id="rId34"/>
    <p:sldId id="279" r:id="rId35"/>
    <p:sldId id="286" r:id="rId36"/>
    <p:sldId id="287" r:id="rId37"/>
    <p:sldId id="288" r:id="rId38"/>
    <p:sldId id="293" r:id="rId39"/>
    <p:sldId id="292" r:id="rId40"/>
    <p:sldId id="294" r:id="rId41"/>
    <p:sldId id="295" r:id="rId42"/>
    <p:sldId id="296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297" r:id="rId52"/>
    <p:sldId id="298" r:id="rId53"/>
    <p:sldId id="302" r:id="rId54"/>
    <p:sldId id="31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82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A3F-8685-4EC9-A90A-96D3DF722E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156-10E4-4BAD-8BC6-7A899DC34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37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A3F-8685-4EC9-A90A-96D3DF722E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156-10E4-4BAD-8BC6-7A899DC34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97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A3F-8685-4EC9-A90A-96D3DF722E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156-10E4-4BAD-8BC6-7A899DC34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31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A3F-8685-4EC9-A90A-96D3DF722E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156-10E4-4BAD-8BC6-7A899DC34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77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A3F-8685-4EC9-A90A-96D3DF722E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156-10E4-4BAD-8BC6-7A899DC34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A3F-8685-4EC9-A90A-96D3DF722E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156-10E4-4BAD-8BC6-7A899DC34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636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A3F-8685-4EC9-A90A-96D3DF722E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156-10E4-4BAD-8BC6-7A899DC34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12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A3F-8685-4EC9-A90A-96D3DF722E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156-10E4-4BAD-8BC6-7A899DC34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13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A3F-8685-4EC9-A90A-96D3DF722E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156-10E4-4BAD-8BC6-7A899DC34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91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A3F-8685-4EC9-A90A-96D3DF722E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156-10E4-4BAD-8BC6-7A899DC34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5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7A3F-8685-4EC9-A90A-96D3DF722E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4156-10E4-4BAD-8BC6-7A899DC34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4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7A3F-8685-4EC9-A90A-96D3DF722EA0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A4156-10E4-4BAD-8BC6-7A899DC34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7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CC :</a:t>
            </a:r>
            <a:r>
              <a:rPr lang="en-US" dirty="0" smtClean="0"/>
              <a:t> Referred because of thyroid bed </a:t>
            </a:r>
            <a:r>
              <a:rPr lang="en-US" dirty="0" err="1" smtClean="0"/>
              <a:t>sonographic</a:t>
            </a:r>
            <a:r>
              <a:rPr lang="en-US" dirty="0" smtClean="0"/>
              <a:t> changes and high calcitonin</a:t>
            </a:r>
          </a:p>
          <a:p>
            <a:endParaRPr lang="en-US" dirty="0" smtClean="0"/>
          </a:p>
          <a:p>
            <a:r>
              <a:rPr lang="en-US" sz="3600" b="1" dirty="0" smtClean="0"/>
              <a:t>PI :</a:t>
            </a:r>
            <a:r>
              <a:rPr lang="en-US" dirty="0" smtClean="0"/>
              <a:t> A 19 year old man who fond a mass on his neck last year 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512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84073" y="9829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422562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07873" y="9829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416404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31673" y="12115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62626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31673" y="10591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116558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08" y="2362200"/>
            <a:ext cx="83309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1093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219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00468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84073" y="10591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436874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31673" y="12877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059869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b="1" dirty="0" err="1" smtClean="0"/>
              <a:t>Ordibehesht</a:t>
            </a:r>
            <a:r>
              <a:rPr lang="en-US" b="1" dirty="0" smtClean="0"/>
              <a:t> 1394</a:t>
            </a:r>
          </a:p>
          <a:p>
            <a:pPr marL="0" indent="0">
              <a:buNone/>
            </a:pPr>
            <a:r>
              <a:rPr lang="en-US" dirty="0" smtClean="0"/>
              <a:t>    The second surgery was done .</a:t>
            </a:r>
          </a:p>
          <a:p>
            <a:pPr marL="0" indent="0">
              <a:buNone/>
            </a:pPr>
            <a:r>
              <a:rPr lang="en-US" dirty="0" smtClean="0"/>
              <a:t>    He received Levothyroxine 750 µg/Weekly.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9542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07873" y="12877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22575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75038" y="917840"/>
            <a:ext cx="6614584" cy="4960939"/>
          </a:xfrm>
        </p:spPr>
      </p:pic>
    </p:spTree>
    <p:extLst>
      <p:ext uri="{BB962C8B-B14F-4D97-AF65-F5344CB8AC3E}">
        <p14:creationId xmlns:p14="http://schemas.microsoft.com/office/powerpoint/2010/main" xmlns="" val="605998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07873" y="12877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10795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Khordad</a:t>
            </a:r>
            <a:r>
              <a:rPr lang="en-US" b="1" dirty="0" smtClean="0"/>
              <a:t> 1394</a:t>
            </a:r>
          </a:p>
          <a:p>
            <a:pPr marL="0" indent="0">
              <a:buNone/>
            </a:pPr>
            <a:r>
              <a:rPr lang="en-US" dirty="0" smtClean="0"/>
              <a:t>     TSH : 0.03 </a:t>
            </a:r>
            <a:r>
              <a:rPr lang="en-US" dirty="0"/>
              <a:t>µIU/ml</a:t>
            </a:r>
            <a:r>
              <a:rPr lang="en-US" dirty="0" smtClean="0"/>
              <a:t>           T4 : 13.6 </a:t>
            </a:r>
            <a:r>
              <a:rPr lang="en-US" dirty="0"/>
              <a:t>µg/dl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b="1" dirty="0" err="1" smtClean="0"/>
              <a:t>Shahrivar</a:t>
            </a:r>
            <a:r>
              <a:rPr lang="en-US" b="1" dirty="0" smtClean="0"/>
              <a:t> 1394 </a:t>
            </a:r>
          </a:p>
          <a:p>
            <a:pPr marL="0" indent="0">
              <a:buNone/>
            </a:pPr>
            <a:r>
              <a:rPr lang="en-US" dirty="0" smtClean="0"/>
              <a:t>     TSH : &lt;0.05 </a:t>
            </a:r>
            <a:r>
              <a:rPr lang="en-US" dirty="0"/>
              <a:t>µIU/ml</a:t>
            </a:r>
            <a:r>
              <a:rPr lang="en-US" dirty="0" smtClean="0"/>
              <a:t>          T4 : 10.8 </a:t>
            </a:r>
            <a:r>
              <a:rPr lang="en-US" dirty="0"/>
              <a:t>µg/dl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Mehr</a:t>
            </a:r>
            <a:r>
              <a:rPr lang="en-US" b="1" dirty="0" smtClean="0"/>
              <a:t> 1394</a:t>
            </a:r>
          </a:p>
          <a:p>
            <a:pPr marL="0" indent="0">
              <a:buNone/>
            </a:pPr>
            <a:r>
              <a:rPr lang="en-US" dirty="0" smtClean="0"/>
              <a:t>     TSH : 0.2 </a:t>
            </a:r>
            <a:r>
              <a:rPr lang="en-US" dirty="0"/>
              <a:t>µIU/ml</a:t>
            </a:r>
            <a:r>
              <a:rPr lang="en-US" dirty="0" smtClean="0"/>
              <a:t>               T4 : 12.1 </a:t>
            </a:r>
            <a:r>
              <a:rPr lang="en-US" dirty="0"/>
              <a:t>µg/dl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Calcitonin : 133 </a:t>
            </a:r>
            <a:r>
              <a:rPr lang="en-US" dirty="0" err="1" smtClean="0"/>
              <a:t>pg</a:t>
            </a:r>
            <a:r>
              <a:rPr lang="en-US" dirty="0" smtClean="0"/>
              <a:t>/ml</a:t>
            </a:r>
          </a:p>
          <a:p>
            <a:pPr marL="0" indent="0">
              <a:buNone/>
            </a:pPr>
            <a:r>
              <a:rPr lang="en-US" dirty="0" smtClean="0"/>
              <a:t>     CEA : 3.4 </a:t>
            </a:r>
            <a:r>
              <a:rPr lang="en-US" dirty="0" err="1" smtClean="0"/>
              <a:t>pg</a:t>
            </a:r>
            <a:r>
              <a:rPr lang="en-US" dirty="0" smtClean="0"/>
              <a:t>/ml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8787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84073" y="10591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986531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81373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66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6868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3688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1430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1441306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07873" y="10591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849086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31673" y="12115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443522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3595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987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3600" b="1" dirty="0" smtClean="0"/>
              <a:t>PMH : </a:t>
            </a:r>
            <a:r>
              <a:rPr lang="en-US" dirty="0" err="1" smtClean="0"/>
              <a:t>Neg</a:t>
            </a:r>
            <a:endParaRPr lang="en-US" dirty="0" smtClean="0"/>
          </a:p>
          <a:p>
            <a:endParaRPr lang="en-US" dirty="0" smtClean="0"/>
          </a:p>
          <a:p>
            <a:r>
              <a:rPr lang="en-US" sz="3600" b="1" dirty="0" smtClean="0"/>
              <a:t>FH : </a:t>
            </a:r>
            <a:r>
              <a:rPr lang="en-US" dirty="0" smtClean="0"/>
              <a:t>He is the first child in his family .</a:t>
            </a:r>
          </a:p>
          <a:p>
            <a:pPr marL="0" indent="0">
              <a:buNone/>
            </a:pPr>
            <a:r>
              <a:rPr lang="en-US" dirty="0" smtClean="0"/>
              <a:t>            He has a 17 year old  brother . </a:t>
            </a:r>
          </a:p>
          <a:p>
            <a:pPr marL="0" indent="0">
              <a:buNone/>
            </a:pPr>
            <a:r>
              <a:rPr lang="en-US" dirty="0" smtClean="0"/>
              <a:t>            There is no thyroid problem in his family .</a:t>
            </a:r>
          </a:p>
          <a:p>
            <a:pPr marL="0" indent="0">
              <a:buNone/>
            </a:pPr>
            <a:r>
              <a:rPr lang="en-US" dirty="0" smtClean="0"/>
              <a:t>            There is no relevant disease to MEN in his     family.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272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73200" y="954617"/>
            <a:ext cx="6502399" cy="4876799"/>
          </a:xfrm>
        </p:spPr>
      </p:pic>
    </p:spTree>
    <p:extLst>
      <p:ext uri="{BB962C8B-B14F-4D97-AF65-F5344CB8AC3E}">
        <p14:creationId xmlns:p14="http://schemas.microsoft.com/office/powerpoint/2010/main" xmlns="" val="4257744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PE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1200"/>
            <a:ext cx="8229600" cy="568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 : 74     BP : 120/80</a:t>
            </a:r>
          </a:p>
          <a:p>
            <a:r>
              <a:rPr lang="en-US" dirty="0" smtClean="0"/>
              <a:t>Height :173 cm              Arm span :163 cm</a:t>
            </a:r>
          </a:p>
          <a:p>
            <a:pPr marL="0" indent="0">
              <a:buNone/>
            </a:pPr>
            <a:r>
              <a:rPr lang="en-US" dirty="0" smtClean="0"/>
              <a:t>    U/L segment : 87/84    Weight </a:t>
            </a:r>
            <a:r>
              <a:rPr lang="en-US" dirty="0"/>
              <a:t>:</a:t>
            </a:r>
            <a:r>
              <a:rPr lang="en-US" dirty="0" smtClean="0"/>
              <a:t> 64 Kg</a:t>
            </a:r>
          </a:p>
          <a:p>
            <a:r>
              <a:rPr lang="en-US" b="1" dirty="0" smtClean="0"/>
              <a:t>Head and neck 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Two neuromas on upper lip and four neuromas on tongue .	</a:t>
            </a:r>
          </a:p>
          <a:p>
            <a:pPr marL="0" indent="0">
              <a:buNone/>
            </a:pPr>
            <a:r>
              <a:rPr lang="en-US" dirty="0" smtClean="0"/>
              <a:t>    Lip thickening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Prognathism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Right and left anterior and right posterior cervical lymphadenopathy was detected. Lymph nodes were approximately 1 cm.</a:t>
            </a:r>
          </a:p>
          <a:p>
            <a:pPr marL="0" indent="0">
              <a:buNone/>
            </a:pPr>
            <a:r>
              <a:rPr lang="en-US" dirty="0" smtClean="0"/>
              <a:t>    No mass was detected in thyroid bed palpation.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7486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31673" y="12115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6728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07873" y="12877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486505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31673" y="12115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104711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smtClean="0"/>
              <a:t>Chest : </a:t>
            </a:r>
          </a:p>
          <a:p>
            <a:pPr marL="0" indent="0">
              <a:buNone/>
            </a:pPr>
            <a:r>
              <a:rPr lang="en-US" dirty="0" smtClean="0"/>
              <a:t>    No axillary lymphadenopathy.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Pectus</a:t>
            </a:r>
            <a:r>
              <a:rPr lang="en-US" dirty="0" smtClean="0"/>
              <a:t> </a:t>
            </a:r>
            <a:r>
              <a:rPr lang="en-US" dirty="0" err="1" smtClean="0"/>
              <a:t>excavatum</a:t>
            </a:r>
            <a:r>
              <a:rPr lang="en-US" dirty="0" smtClean="0"/>
              <a:t> or was not seen .</a:t>
            </a:r>
          </a:p>
          <a:p>
            <a:pPr marL="0" indent="0">
              <a:buNone/>
            </a:pPr>
            <a:r>
              <a:rPr lang="en-US" dirty="0" smtClean="0"/>
              <a:t>    No </a:t>
            </a:r>
            <a:r>
              <a:rPr lang="en-US" dirty="0" err="1" smtClean="0"/>
              <a:t>kyphoscoliosis</a:t>
            </a:r>
            <a:r>
              <a:rPr lang="en-US" dirty="0" smtClean="0"/>
              <a:t> .</a:t>
            </a:r>
          </a:p>
          <a:p>
            <a:r>
              <a:rPr lang="en-US" b="1" dirty="0" smtClean="0"/>
              <a:t>Abdomen : </a:t>
            </a:r>
            <a:r>
              <a:rPr lang="en-US" dirty="0" err="1" smtClean="0"/>
              <a:t>Nl</a:t>
            </a:r>
            <a:endParaRPr lang="en-US" dirty="0" smtClean="0"/>
          </a:p>
          <a:p>
            <a:r>
              <a:rPr lang="en-US" b="1" dirty="0" smtClean="0"/>
              <a:t>Extremities :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Arachnodactyly</a:t>
            </a:r>
            <a:r>
              <a:rPr lang="en-US" dirty="0" smtClean="0"/>
              <a:t> with positive wrist sign .</a:t>
            </a:r>
          </a:p>
          <a:p>
            <a:pPr marL="0" indent="0">
              <a:buNone/>
            </a:pPr>
            <a:r>
              <a:rPr lang="en-US" dirty="0" smtClean="0"/>
              <a:t>    Joint hypermobility.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293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Problem list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 thickening</a:t>
            </a:r>
          </a:p>
          <a:p>
            <a:r>
              <a:rPr lang="en-US" dirty="0" smtClean="0"/>
              <a:t>Mucosal neuromas</a:t>
            </a:r>
          </a:p>
          <a:p>
            <a:r>
              <a:rPr lang="en-US" dirty="0" smtClean="0"/>
              <a:t>Recurrent MTC</a:t>
            </a:r>
          </a:p>
          <a:p>
            <a:r>
              <a:rPr lang="en-US" dirty="0" smtClean="0"/>
              <a:t>Cervical and </a:t>
            </a:r>
            <a:r>
              <a:rPr lang="en-US" dirty="0" err="1" smtClean="0"/>
              <a:t>mediastinal</a:t>
            </a:r>
            <a:r>
              <a:rPr lang="en-US" dirty="0" smtClean="0"/>
              <a:t> lymphadenopathy</a:t>
            </a:r>
          </a:p>
          <a:p>
            <a:r>
              <a:rPr lang="en-US" dirty="0" err="1" smtClean="0"/>
              <a:t>Megacolon</a:t>
            </a:r>
            <a:endParaRPr lang="en-US" dirty="0" smtClean="0"/>
          </a:p>
          <a:p>
            <a:r>
              <a:rPr lang="en-US" dirty="0" smtClean="0"/>
              <a:t>High calcitonin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6361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MEN2B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0402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Medullary thyroid carcinoma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Sporadic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Hereditary</a:t>
            </a:r>
          </a:p>
          <a:p>
            <a:endParaRPr lang="en-US" dirty="0" smtClean="0"/>
          </a:p>
          <a:p>
            <a:r>
              <a:rPr lang="en-US" dirty="0" smtClean="0"/>
              <a:t> Virtually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patients with MEN2A, MEN2B, and FMTC have RET </a:t>
            </a:r>
            <a:r>
              <a:rPr lang="en-US" dirty="0" err="1" smtClean="0"/>
              <a:t>germline</a:t>
            </a:r>
            <a:r>
              <a:rPr lang="en-US" dirty="0" smtClean="0"/>
              <a:t> </a:t>
            </a:r>
            <a:r>
              <a:rPr lang="en-US" dirty="0"/>
              <a:t>mutations and approximately </a:t>
            </a:r>
            <a:r>
              <a:rPr lang="en-US" dirty="0">
                <a:solidFill>
                  <a:srgbClr val="FF0000"/>
                </a:solidFill>
              </a:rPr>
              <a:t>50%</a:t>
            </a:r>
            <a:r>
              <a:rPr lang="en-US" dirty="0"/>
              <a:t> of sporadic MTCs have somatic RET mutations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1064692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MEN2</a:t>
            </a:r>
            <a:r>
              <a:rPr lang="en-US" dirty="0"/>
              <a:t>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MEN2A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Classical </a:t>
            </a:r>
            <a:r>
              <a:rPr lang="en-US" dirty="0">
                <a:solidFill>
                  <a:srgbClr val="00B050"/>
                </a:solidFill>
              </a:rPr>
              <a:t>MEN2A </a:t>
            </a:r>
            <a:r>
              <a:rPr lang="en-US" dirty="0" smtClean="0"/>
              <a:t>: MTC </a:t>
            </a:r>
            <a:r>
              <a:rPr lang="en-US" dirty="0"/>
              <a:t>and the less frequent occurrence of PHEO, or HPTH, or </a:t>
            </a:r>
            <a:r>
              <a:rPr lang="en-US" dirty="0" smtClean="0"/>
              <a:t>both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MEN2A with </a:t>
            </a:r>
            <a:r>
              <a:rPr lang="en-US" dirty="0" smtClean="0">
                <a:solidFill>
                  <a:srgbClr val="00B050"/>
                </a:solidFill>
              </a:rPr>
              <a:t>CLA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MEN2A with </a:t>
            </a:r>
            <a:r>
              <a:rPr lang="en-US" dirty="0" smtClean="0">
                <a:solidFill>
                  <a:srgbClr val="00B050"/>
                </a:solidFill>
              </a:rPr>
              <a:t>HD</a:t>
            </a:r>
            <a:endParaRPr lang="en-US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FMTC </a:t>
            </a:r>
            <a:r>
              <a:rPr lang="en-US" dirty="0" smtClean="0"/>
              <a:t>: Families </a:t>
            </a:r>
            <a:r>
              <a:rPr lang="en-US" dirty="0"/>
              <a:t>or individuals with RET </a:t>
            </a:r>
            <a:r>
              <a:rPr lang="en-US" dirty="0" err="1"/>
              <a:t>germline</a:t>
            </a:r>
            <a:r>
              <a:rPr lang="en-US" dirty="0"/>
              <a:t> </a:t>
            </a:r>
            <a:r>
              <a:rPr lang="en-US" dirty="0" smtClean="0"/>
              <a:t>mutations </a:t>
            </a:r>
            <a:r>
              <a:rPr lang="en-US" dirty="0"/>
              <a:t>who have MTC but neither PHEOs or </a:t>
            </a:r>
            <a:r>
              <a:rPr lang="en-US" dirty="0" smtClean="0"/>
              <a:t>HPTH.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MEN2B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842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Risk </a:t>
            </a:r>
            <a:r>
              <a:rPr lang="en-US" dirty="0"/>
              <a:t>categories for hereditary MTC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sz="3600" b="1" dirty="0">
                <a:solidFill>
                  <a:schemeClr val="tx2"/>
                </a:solidFill>
              </a:rPr>
              <a:t>H</a:t>
            </a:r>
            <a:r>
              <a:rPr lang="en-US" sz="3600" b="1" dirty="0" smtClean="0">
                <a:solidFill>
                  <a:schemeClr val="tx2"/>
                </a:solidFill>
              </a:rPr>
              <a:t>ighest risk </a:t>
            </a:r>
            <a:r>
              <a:rPr lang="en-US" sz="3600" b="1" dirty="0">
                <a:solidFill>
                  <a:schemeClr val="tx2"/>
                </a:solidFill>
              </a:rPr>
              <a:t>(HST) </a:t>
            </a:r>
            <a:r>
              <a:rPr lang="en-US" sz="3600" b="1" dirty="0" smtClean="0">
                <a:solidFill>
                  <a:schemeClr val="tx2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 smtClean="0"/>
              <a:t>     Patients </a:t>
            </a:r>
            <a:r>
              <a:rPr lang="en-US" dirty="0"/>
              <a:t>with </a:t>
            </a:r>
            <a:r>
              <a:rPr lang="en-US" dirty="0" smtClean="0"/>
              <a:t>MEN2B and </a:t>
            </a:r>
            <a:r>
              <a:rPr lang="en-US" dirty="0"/>
              <a:t>the RET codon </a:t>
            </a:r>
            <a:r>
              <a:rPr lang="en-US" dirty="0" smtClean="0">
                <a:solidFill>
                  <a:schemeClr val="accent2"/>
                </a:solidFill>
              </a:rPr>
              <a:t>M918T</a:t>
            </a:r>
            <a:r>
              <a:rPr lang="en-US" dirty="0" smtClean="0"/>
              <a:t> </a:t>
            </a:r>
            <a:r>
              <a:rPr lang="en-US" dirty="0"/>
              <a:t>mutation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sz="3600" b="1" dirty="0">
                <a:solidFill>
                  <a:schemeClr val="tx2"/>
                </a:solidFill>
              </a:rPr>
              <a:t>H</a:t>
            </a:r>
            <a:r>
              <a:rPr lang="en-US" sz="3600" b="1" dirty="0" smtClean="0">
                <a:solidFill>
                  <a:schemeClr val="tx2"/>
                </a:solidFill>
              </a:rPr>
              <a:t>igh risk </a:t>
            </a:r>
            <a:r>
              <a:rPr lang="en-US" sz="3600" b="1" dirty="0">
                <a:solidFill>
                  <a:schemeClr val="tx2"/>
                </a:solidFill>
              </a:rPr>
              <a:t>(H</a:t>
            </a:r>
            <a:r>
              <a:rPr lang="en-US" sz="3600" b="1" dirty="0" smtClean="0">
                <a:solidFill>
                  <a:schemeClr val="tx2"/>
                </a:solidFill>
              </a:rPr>
              <a:t>) 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Patients </a:t>
            </a:r>
            <a:r>
              <a:rPr lang="en-US" dirty="0"/>
              <a:t>with MEN 2A and RET codon </a:t>
            </a:r>
            <a:r>
              <a:rPr lang="en-US" dirty="0">
                <a:solidFill>
                  <a:schemeClr val="accent2"/>
                </a:solidFill>
              </a:rPr>
              <a:t>C634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utation.</a:t>
            </a:r>
          </a:p>
          <a:p>
            <a:r>
              <a:rPr lang="en-US" sz="3500" b="1" dirty="0">
                <a:solidFill>
                  <a:schemeClr val="tx2"/>
                </a:solidFill>
              </a:rPr>
              <a:t>M</a:t>
            </a:r>
            <a:r>
              <a:rPr lang="en-US" sz="3500" b="1" dirty="0" smtClean="0">
                <a:solidFill>
                  <a:schemeClr val="tx2"/>
                </a:solidFill>
              </a:rPr>
              <a:t>oderate risk </a:t>
            </a:r>
            <a:r>
              <a:rPr lang="en-US" sz="3500" b="1" dirty="0">
                <a:solidFill>
                  <a:schemeClr val="tx2"/>
                </a:solidFill>
              </a:rPr>
              <a:t>(MOD) </a:t>
            </a:r>
            <a:r>
              <a:rPr lang="en-US" sz="3500" b="1" dirty="0" smtClean="0">
                <a:solidFill>
                  <a:schemeClr val="tx2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Patients </a:t>
            </a:r>
            <a:r>
              <a:rPr lang="en-US" dirty="0"/>
              <a:t>with hereditary MTC and RET codon mutations </a:t>
            </a:r>
            <a:r>
              <a:rPr lang="en-US" dirty="0" smtClean="0"/>
              <a:t>other </a:t>
            </a:r>
            <a:r>
              <a:rPr lang="en-US" dirty="0"/>
              <a:t>than </a:t>
            </a:r>
            <a:r>
              <a:rPr lang="en-US" dirty="0">
                <a:solidFill>
                  <a:schemeClr val="accent2"/>
                </a:solidFill>
              </a:rPr>
              <a:t>M918T</a:t>
            </a:r>
            <a:r>
              <a:rPr lang="en-US" dirty="0"/>
              <a:t> </a:t>
            </a:r>
            <a:r>
              <a:rPr lang="en-US"/>
              <a:t>and </a:t>
            </a:r>
            <a:r>
              <a:rPr lang="en-US" smtClean="0">
                <a:solidFill>
                  <a:schemeClr val="accent2"/>
                </a:solidFill>
              </a:rPr>
              <a:t>C634.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24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3900" b="1" dirty="0" smtClean="0"/>
              <a:t>Lab data in </a:t>
            </a:r>
            <a:r>
              <a:rPr lang="en-US" sz="3900" b="1" dirty="0" err="1" smtClean="0">
                <a:solidFill>
                  <a:prstClr val="black"/>
                </a:solidFill>
              </a:rPr>
              <a:t>Shahrivar</a:t>
            </a:r>
            <a:r>
              <a:rPr lang="en-US" sz="3900" b="1" dirty="0" smtClean="0">
                <a:solidFill>
                  <a:prstClr val="black"/>
                </a:solidFill>
              </a:rPr>
              <a:t> 1393</a:t>
            </a:r>
            <a:r>
              <a:rPr lang="en-US" sz="3900" b="1" dirty="0" smtClean="0"/>
              <a:t> :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</a:p>
          <a:p>
            <a:r>
              <a:rPr lang="en-US" sz="3500" dirty="0" smtClean="0"/>
              <a:t>IGF1 : 392 </a:t>
            </a:r>
            <a:r>
              <a:rPr lang="en-US" sz="3500" dirty="0" err="1" smtClean="0"/>
              <a:t>ng</a:t>
            </a:r>
            <a:r>
              <a:rPr lang="en-US" sz="3500" dirty="0" smtClean="0"/>
              <a:t>/ml </a:t>
            </a:r>
          </a:p>
          <a:p>
            <a:endParaRPr lang="en-US" sz="3500" dirty="0" smtClean="0"/>
          </a:p>
          <a:p>
            <a:r>
              <a:rPr lang="en-US" sz="3500" dirty="0" smtClean="0"/>
              <a:t>TSH : 2.3 µIU/ml  ,  T4 : 8.3 </a:t>
            </a:r>
            <a:r>
              <a:rPr lang="en-US" sz="3500" dirty="0"/>
              <a:t>µg/dl </a:t>
            </a:r>
            <a:r>
              <a:rPr lang="en-US" sz="3500" dirty="0" smtClean="0"/>
              <a:t>,  T3RU : 28</a:t>
            </a:r>
          </a:p>
          <a:p>
            <a:endParaRPr lang="en-US" sz="3500" dirty="0" smtClean="0"/>
          </a:p>
          <a:p>
            <a:r>
              <a:rPr lang="en-US" sz="3500" dirty="0" smtClean="0"/>
              <a:t>24 h Urine : </a:t>
            </a:r>
          </a:p>
          <a:p>
            <a:pPr marL="0" indent="0">
              <a:buNone/>
            </a:pPr>
            <a:r>
              <a:rPr lang="en-US" sz="3500" dirty="0" smtClean="0"/>
              <a:t>      VMA : 17 mg                           (&lt;13.6 )</a:t>
            </a:r>
          </a:p>
          <a:p>
            <a:pPr marL="0" indent="0">
              <a:buNone/>
            </a:pPr>
            <a:r>
              <a:rPr lang="en-US" sz="3500" dirty="0" smtClean="0"/>
              <a:t>      </a:t>
            </a:r>
            <a:r>
              <a:rPr lang="en-US" sz="3500" dirty="0" err="1" smtClean="0"/>
              <a:t>Metanephrine</a:t>
            </a:r>
            <a:r>
              <a:rPr lang="en-US" sz="3500" dirty="0" smtClean="0"/>
              <a:t> : </a:t>
            </a:r>
            <a:r>
              <a:rPr lang="en-US" sz="3500" dirty="0"/>
              <a:t>78 µg </a:t>
            </a:r>
            <a:r>
              <a:rPr lang="en-US" sz="3500" dirty="0" smtClean="0"/>
              <a:t>          (&lt;350)</a:t>
            </a:r>
          </a:p>
          <a:p>
            <a:pPr marL="0" indent="0">
              <a:buNone/>
            </a:pPr>
            <a:r>
              <a:rPr lang="en-US" sz="3500" dirty="0" smtClean="0"/>
              <a:t>      </a:t>
            </a:r>
            <a:r>
              <a:rPr lang="en-US" sz="3500" dirty="0" err="1" smtClean="0"/>
              <a:t>Normetanephrine</a:t>
            </a:r>
            <a:r>
              <a:rPr lang="en-US" sz="3500" dirty="0" smtClean="0"/>
              <a:t> : 105 µg  (&lt;600)</a:t>
            </a:r>
          </a:p>
          <a:p>
            <a:pPr marL="0" indent="0">
              <a:buNone/>
            </a:pPr>
            <a:endParaRPr lang="en-US" sz="3500" dirty="0" smtClean="0"/>
          </a:p>
          <a:p>
            <a:r>
              <a:rPr lang="en-US" sz="3500" dirty="0" smtClean="0"/>
              <a:t>Calcitonin : &gt;2000 </a:t>
            </a:r>
            <a:r>
              <a:rPr lang="en-US" sz="3500" dirty="0" err="1" smtClean="0"/>
              <a:t>pg</a:t>
            </a:r>
            <a:r>
              <a:rPr lang="en-US" sz="3500" dirty="0" smtClean="0"/>
              <a:t>/ml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114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MEN2B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MTC often presents in infancy and is highly </a:t>
            </a:r>
            <a:r>
              <a:rPr lang="en-US" dirty="0" smtClean="0"/>
              <a:t>aggressive and</a:t>
            </a:r>
            <a:r>
              <a:rPr lang="en-US" dirty="0"/>
              <a:t> </a:t>
            </a:r>
            <a:r>
              <a:rPr lang="en-US" dirty="0" smtClean="0"/>
              <a:t>metastasizing </a:t>
            </a:r>
            <a:r>
              <a:rPr lang="en-US" dirty="0"/>
              <a:t>early to regional lymph nodes and beyond.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75</a:t>
            </a:r>
            <a:r>
              <a:rPr lang="en-US" dirty="0">
                <a:solidFill>
                  <a:srgbClr val="00B050"/>
                </a:solidFill>
              </a:rPr>
              <a:t>% </a:t>
            </a:r>
            <a:r>
              <a:rPr lang="en-US" dirty="0" smtClean="0"/>
              <a:t>are </a:t>
            </a:r>
            <a:r>
              <a:rPr lang="en-US" dirty="0"/>
              <a:t>sporadic and affected patients have de novo RET </a:t>
            </a:r>
            <a:r>
              <a:rPr lang="en-US" dirty="0" smtClean="0"/>
              <a:t>mutations 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25</a:t>
            </a:r>
            <a:r>
              <a:rPr lang="en-US" dirty="0">
                <a:solidFill>
                  <a:srgbClr val="00B050"/>
                </a:solidFill>
              </a:rPr>
              <a:t>% </a:t>
            </a:r>
            <a:r>
              <a:rPr lang="en-US" dirty="0" smtClean="0"/>
              <a:t>occur </a:t>
            </a:r>
            <a:r>
              <a:rPr lang="en-US" dirty="0"/>
              <a:t>in </a:t>
            </a:r>
            <a:r>
              <a:rPr lang="en-US" dirty="0" smtClean="0"/>
              <a:t>families </a:t>
            </a:r>
            <a:r>
              <a:rPr lang="en-US" dirty="0"/>
              <a:t>with previous or current manifestations of MEN2B.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95</a:t>
            </a:r>
            <a:r>
              <a:rPr lang="en-US" dirty="0">
                <a:solidFill>
                  <a:schemeClr val="tx2"/>
                </a:solidFill>
              </a:rPr>
              <a:t>% </a:t>
            </a:r>
            <a:r>
              <a:rPr lang="en-US" dirty="0"/>
              <a:t>of patients </a:t>
            </a:r>
            <a:r>
              <a:rPr lang="en-US" dirty="0" smtClean="0"/>
              <a:t>with </a:t>
            </a:r>
            <a:r>
              <a:rPr lang="en-US" dirty="0"/>
              <a:t>MEN2B have RET </a:t>
            </a:r>
            <a:r>
              <a:rPr lang="en-US" dirty="0" err="1"/>
              <a:t>germline</a:t>
            </a:r>
            <a:r>
              <a:rPr lang="en-US" dirty="0"/>
              <a:t> mutations in exon 16 (codon </a:t>
            </a:r>
            <a:r>
              <a:rPr lang="en-US" dirty="0">
                <a:solidFill>
                  <a:schemeClr val="tx2"/>
                </a:solidFill>
              </a:rPr>
              <a:t>M918T</a:t>
            </a:r>
            <a:r>
              <a:rPr lang="en-US" dirty="0"/>
              <a:t>)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less than 5% </a:t>
            </a:r>
            <a:r>
              <a:rPr lang="en-US" dirty="0"/>
              <a:t>have </a:t>
            </a:r>
            <a:r>
              <a:rPr lang="en-US" dirty="0" smtClean="0"/>
              <a:t>RET </a:t>
            </a:r>
            <a:r>
              <a:rPr lang="en-US" dirty="0" err="1"/>
              <a:t>germline</a:t>
            </a:r>
            <a:r>
              <a:rPr lang="en-US" dirty="0"/>
              <a:t> mutations in exon 15 (codon </a:t>
            </a:r>
            <a:r>
              <a:rPr lang="en-US" dirty="0" smtClean="0">
                <a:solidFill>
                  <a:schemeClr val="tx2"/>
                </a:solidFill>
              </a:rPr>
              <a:t>A883F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1557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/>
          </a:bodyPr>
          <a:lstStyle/>
          <a:p>
            <a:r>
              <a:rPr lang="en-US" dirty="0"/>
              <a:t>Approximately 50% of patients with MEN2B develop PHEOs.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ypical </a:t>
            </a:r>
            <a:r>
              <a:rPr lang="en-US" dirty="0" err="1"/>
              <a:t>facies</a:t>
            </a:r>
            <a:r>
              <a:rPr lang="en-US" dirty="0"/>
              <a:t>, ophthalmologic abnormalities (inability to make </a:t>
            </a:r>
            <a:r>
              <a:rPr lang="en-US" dirty="0" smtClean="0"/>
              <a:t>tears </a:t>
            </a:r>
            <a:r>
              <a:rPr lang="en-US" dirty="0"/>
              <a:t>in infancy, thickened and </a:t>
            </a:r>
            <a:r>
              <a:rPr lang="en-US" dirty="0" err="1"/>
              <a:t>everted</a:t>
            </a:r>
            <a:r>
              <a:rPr lang="en-US" dirty="0"/>
              <a:t> eyelids, mild ptosis and prominent corneal nerves</a:t>
            </a:r>
            <a:r>
              <a:rPr lang="en-US" dirty="0" smtClean="0"/>
              <a:t>) .</a:t>
            </a:r>
            <a:endParaRPr lang="en-US" dirty="0"/>
          </a:p>
          <a:p>
            <a:r>
              <a:rPr lang="en-US" dirty="0" smtClean="0"/>
              <a:t>Skeletal </a:t>
            </a:r>
            <a:r>
              <a:rPr lang="en-US" dirty="0"/>
              <a:t>malformations (</a:t>
            </a:r>
            <a:r>
              <a:rPr lang="en-US" dirty="0" err="1"/>
              <a:t>marfanoid</a:t>
            </a:r>
            <a:r>
              <a:rPr lang="en-US" dirty="0"/>
              <a:t> body habitus, narrow long </a:t>
            </a:r>
            <a:r>
              <a:rPr lang="en-US" dirty="0" err="1"/>
              <a:t>facies</a:t>
            </a:r>
            <a:r>
              <a:rPr lang="en-US" dirty="0"/>
              <a:t>, </a:t>
            </a:r>
            <a:r>
              <a:rPr lang="en-US" dirty="0" err="1"/>
              <a:t>pes</a:t>
            </a:r>
            <a:r>
              <a:rPr lang="en-US" dirty="0"/>
              <a:t> </a:t>
            </a:r>
            <a:r>
              <a:rPr lang="en-US" dirty="0" err="1"/>
              <a:t>cavus</a:t>
            </a:r>
            <a:r>
              <a:rPr lang="en-US" dirty="0"/>
              <a:t>, </a:t>
            </a:r>
            <a:r>
              <a:rPr lang="en-US" dirty="0" err="1"/>
              <a:t>pectus</a:t>
            </a:r>
            <a:r>
              <a:rPr lang="en-US" dirty="0"/>
              <a:t> </a:t>
            </a:r>
            <a:r>
              <a:rPr lang="en-US" dirty="0" err="1" smtClean="0"/>
              <a:t>excavatum</a:t>
            </a:r>
            <a:r>
              <a:rPr lang="en-US" dirty="0"/>
              <a:t>, high-arched palate, scoliosis, and slipped capital femoral epiphyses</a:t>
            </a:r>
            <a:r>
              <a:rPr lang="en-US" dirty="0" smtClean="0"/>
              <a:t>). </a:t>
            </a:r>
            <a:endParaRPr lang="en-US" dirty="0"/>
          </a:p>
          <a:p>
            <a:r>
              <a:rPr lang="en-US" dirty="0" smtClean="0"/>
              <a:t>Generalized </a:t>
            </a:r>
            <a:r>
              <a:rPr lang="en-US" dirty="0" err="1"/>
              <a:t>ganglioneuromatosis</a:t>
            </a:r>
            <a:r>
              <a:rPr lang="en-US" dirty="0"/>
              <a:t> throughout the </a:t>
            </a:r>
            <a:r>
              <a:rPr lang="en-US" dirty="0" err="1"/>
              <a:t>aerodigestive</a:t>
            </a:r>
            <a:r>
              <a:rPr lang="en-US" dirty="0"/>
              <a:t> </a:t>
            </a:r>
            <a:r>
              <a:rPr lang="en-US" dirty="0" smtClean="0"/>
              <a:t>tract.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517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/>
              <a:t>Patients with the MEN2B phenotype should be tested for the RET </a:t>
            </a:r>
            <a:r>
              <a:rPr lang="en-US" dirty="0">
                <a:solidFill>
                  <a:srgbClr val="FF0000"/>
                </a:solidFill>
              </a:rPr>
              <a:t>codon M918T mutation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exon 16)</a:t>
            </a:r>
            <a:r>
              <a:rPr lang="en-US" dirty="0"/>
              <a:t>, and if negative, the RET </a:t>
            </a:r>
            <a:r>
              <a:rPr lang="en-US" dirty="0">
                <a:solidFill>
                  <a:srgbClr val="FF0000"/>
                </a:solidFill>
              </a:rPr>
              <a:t>codon A883F mutation (exon 15)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there are no </a:t>
            </a:r>
            <a:r>
              <a:rPr lang="en-US" dirty="0" smtClean="0"/>
              <a:t>mutations </a:t>
            </a:r>
            <a:r>
              <a:rPr lang="en-US" dirty="0"/>
              <a:t>identified in these two exons the entire RET coding region should be sequenced. </a:t>
            </a:r>
          </a:p>
        </p:txBody>
      </p:sp>
    </p:spTree>
    <p:extLst>
      <p:ext uri="{BB962C8B-B14F-4D97-AF65-F5344CB8AC3E}">
        <p14:creationId xmlns:p14="http://schemas.microsoft.com/office/powerpoint/2010/main" xmlns="" val="11577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/>
              <a:t>Basal levels of serum </a:t>
            </a:r>
            <a:r>
              <a:rPr lang="en-US" dirty="0" err="1"/>
              <a:t>Ctn</a:t>
            </a:r>
            <a:r>
              <a:rPr lang="en-US" dirty="0"/>
              <a:t> and CEA should be measured concurrently.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patients with </a:t>
            </a:r>
            <a:r>
              <a:rPr lang="en-US" dirty="0" smtClean="0"/>
              <a:t>advanced </a:t>
            </a:r>
            <a:r>
              <a:rPr lang="en-US" dirty="0"/>
              <a:t>MTC a marked elevation in the serum CEA level out of proportion to a lower serum </a:t>
            </a:r>
            <a:r>
              <a:rPr lang="en-US" dirty="0" err="1" smtClean="0"/>
              <a:t>Ctn</a:t>
            </a:r>
            <a:r>
              <a:rPr lang="en-US" dirty="0" smtClean="0"/>
              <a:t> </a:t>
            </a:r>
            <a:r>
              <a:rPr lang="en-US" dirty="0"/>
              <a:t>level, or normal or low levels of both serum </a:t>
            </a:r>
            <a:r>
              <a:rPr lang="en-US" dirty="0" err="1"/>
              <a:t>Ctn</a:t>
            </a:r>
            <a:r>
              <a:rPr lang="en-US" dirty="0"/>
              <a:t> and CEA, indicate poorly differentiated </a:t>
            </a:r>
            <a:r>
              <a:rPr lang="en-US" dirty="0" smtClean="0"/>
              <a:t>MTC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12176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Serum </a:t>
            </a:r>
            <a:r>
              <a:rPr lang="en-US" dirty="0" err="1"/>
              <a:t>Ctn</a:t>
            </a:r>
            <a:r>
              <a:rPr lang="en-US" dirty="0"/>
              <a:t> </a:t>
            </a:r>
            <a:r>
              <a:rPr lang="en-US" dirty="0" smtClean="0"/>
              <a:t>levels increased : </a:t>
            </a:r>
          </a:p>
          <a:p>
            <a:r>
              <a:rPr lang="en-US" dirty="0"/>
              <a:t>C</a:t>
            </a:r>
            <a:r>
              <a:rPr lang="en-US" dirty="0" smtClean="0"/>
              <a:t>hronic </a:t>
            </a:r>
            <a:r>
              <a:rPr lang="en-US" dirty="0"/>
              <a:t>renal </a:t>
            </a:r>
            <a:r>
              <a:rPr lang="en-US" dirty="0" smtClean="0"/>
              <a:t>failure</a:t>
            </a:r>
          </a:p>
          <a:p>
            <a:r>
              <a:rPr lang="en-US" dirty="0" smtClean="0"/>
              <a:t>HPTH</a:t>
            </a:r>
          </a:p>
          <a:p>
            <a:r>
              <a:rPr lang="en-US" dirty="0" smtClean="0"/>
              <a:t> Autoimmune thyroiditis</a:t>
            </a:r>
          </a:p>
          <a:p>
            <a:r>
              <a:rPr lang="en-US" dirty="0" smtClean="0"/>
              <a:t> Small </a:t>
            </a:r>
            <a:r>
              <a:rPr lang="en-US" dirty="0"/>
              <a:t>cell and large cell lung </a:t>
            </a:r>
            <a:r>
              <a:rPr lang="en-US" dirty="0" smtClean="0"/>
              <a:t>cancers </a:t>
            </a:r>
            <a:endParaRPr lang="en-US" dirty="0"/>
          </a:p>
          <a:p>
            <a:r>
              <a:rPr lang="en-US" dirty="0" smtClean="0"/>
              <a:t>Prostate cancer</a:t>
            </a:r>
          </a:p>
          <a:p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astocytosis</a:t>
            </a:r>
            <a:endParaRPr lang="en-US" dirty="0"/>
          </a:p>
          <a:p>
            <a:r>
              <a:rPr lang="en-US" dirty="0" smtClean="0"/>
              <a:t> Various </a:t>
            </a:r>
            <a:r>
              <a:rPr lang="en-US" dirty="0"/>
              <a:t>enteric and </a:t>
            </a:r>
            <a:r>
              <a:rPr lang="en-US" dirty="0" smtClean="0"/>
              <a:t>pulmonary neuroendocrine tumors</a:t>
            </a:r>
          </a:p>
          <a:p>
            <a:r>
              <a:rPr lang="en-US" dirty="0"/>
              <a:t>C</a:t>
            </a:r>
            <a:r>
              <a:rPr lang="en-US" dirty="0" smtClean="0"/>
              <a:t>hildren </a:t>
            </a:r>
            <a:r>
              <a:rPr lang="en-US" dirty="0"/>
              <a:t>under 3 years of age, especially under 6 months of age. </a:t>
            </a:r>
            <a:endParaRPr lang="en-US" dirty="0" smtClean="0"/>
          </a:p>
          <a:p>
            <a:r>
              <a:rPr lang="en-US" dirty="0" smtClean="0"/>
              <a:t> Higher </a:t>
            </a:r>
            <a:r>
              <a:rPr lang="en-US" dirty="0"/>
              <a:t>in </a:t>
            </a:r>
            <a:r>
              <a:rPr lang="en-US" dirty="0" smtClean="0"/>
              <a:t>males </a:t>
            </a:r>
            <a:r>
              <a:rPr lang="en-US" dirty="0"/>
              <a:t>compared to females.  </a:t>
            </a:r>
          </a:p>
        </p:txBody>
      </p:sp>
    </p:spTree>
    <p:extLst>
      <p:ext uri="{BB962C8B-B14F-4D97-AF65-F5344CB8AC3E}">
        <p14:creationId xmlns:p14="http://schemas.microsoft.com/office/powerpoint/2010/main" xmlns="" val="3626847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/>
              <a:t> FNA findings that </a:t>
            </a:r>
            <a:r>
              <a:rPr lang="en-US" dirty="0" smtClean="0"/>
              <a:t>are </a:t>
            </a:r>
            <a:r>
              <a:rPr lang="en-US" dirty="0"/>
              <a:t>inconclusive or suggestive of MTC should have calcitonin measured in the FNA washout </a:t>
            </a:r>
            <a:r>
              <a:rPr lang="en-US" dirty="0" smtClean="0"/>
              <a:t>fluid </a:t>
            </a:r>
            <a:r>
              <a:rPr lang="en-US" dirty="0"/>
              <a:t>and IHC staining of the FNA sample to detect the presence of markers such as </a:t>
            </a:r>
            <a:r>
              <a:rPr lang="en-US" dirty="0" err="1"/>
              <a:t>Ctn</a:t>
            </a:r>
            <a:r>
              <a:rPr lang="en-US" dirty="0"/>
              <a:t>, </a:t>
            </a:r>
            <a:r>
              <a:rPr lang="en-US" dirty="0" err="1" smtClean="0"/>
              <a:t>chromogranin</a:t>
            </a:r>
            <a:r>
              <a:rPr lang="en-US" dirty="0"/>
              <a:t>, and CEA, and the absence of </a:t>
            </a:r>
            <a:r>
              <a:rPr lang="en-US" dirty="0" smtClean="0"/>
              <a:t>thyroglobulin.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2566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/>
              <a:t>Screening for PHEO should begin by age 11 years for children in the ATA-H and </a:t>
            </a:r>
            <a:r>
              <a:rPr lang="en-US" dirty="0" smtClean="0"/>
              <a:t>ATA-HST.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PHEO </a:t>
            </a:r>
            <a:r>
              <a:rPr lang="en-US" dirty="0" smtClean="0"/>
              <a:t>should be excluded </a:t>
            </a:r>
            <a:r>
              <a:rPr lang="en-US" dirty="0"/>
              <a:t>prior to any interventional procedure.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presence </a:t>
            </a:r>
            <a:r>
              <a:rPr lang="en-US" dirty="0"/>
              <a:t>of a PHEO must be excluded in women with MEN2A or MEN2B who are planning a </a:t>
            </a:r>
            <a:r>
              <a:rPr lang="en-US" dirty="0" smtClean="0"/>
              <a:t>pregnancy </a:t>
            </a:r>
            <a:r>
              <a:rPr lang="en-US" dirty="0"/>
              <a:t>or are pregnant. </a:t>
            </a:r>
          </a:p>
        </p:txBody>
      </p:sp>
    </p:spTree>
    <p:extLst>
      <p:ext uri="{BB962C8B-B14F-4D97-AF65-F5344CB8AC3E}">
        <p14:creationId xmlns:p14="http://schemas.microsoft.com/office/powerpoint/2010/main" xmlns="" val="348651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Patients with elevated postoperative serum </a:t>
            </a:r>
            <a:r>
              <a:rPr lang="en-US" dirty="0" err="1"/>
              <a:t>Ctn</a:t>
            </a:r>
            <a:r>
              <a:rPr lang="en-US" dirty="0"/>
              <a:t> levels less than 150 </a:t>
            </a:r>
            <a:r>
              <a:rPr lang="en-US" dirty="0" err="1"/>
              <a:t>pg</a:t>
            </a:r>
            <a:r>
              <a:rPr lang="en-US" dirty="0"/>
              <a:t>/mL should have a </a:t>
            </a:r>
            <a:r>
              <a:rPr lang="en-US" dirty="0" smtClean="0"/>
              <a:t>physical </a:t>
            </a:r>
            <a:r>
              <a:rPr lang="en-US" dirty="0"/>
              <a:t>examination and US of the neck. If these studies are negative the patients should be </a:t>
            </a:r>
            <a:r>
              <a:rPr lang="en-US" dirty="0" smtClean="0"/>
              <a:t>followed </a:t>
            </a:r>
            <a:r>
              <a:rPr lang="en-US" dirty="0"/>
              <a:t>with physical examinations, measurement of serum levels of </a:t>
            </a:r>
            <a:r>
              <a:rPr lang="en-US" dirty="0" err="1"/>
              <a:t>Ctn</a:t>
            </a:r>
            <a:r>
              <a:rPr lang="en-US" dirty="0"/>
              <a:t> and CEA, and US </a:t>
            </a:r>
            <a:r>
              <a:rPr lang="en-US" dirty="0" smtClean="0"/>
              <a:t>every </a:t>
            </a:r>
            <a:r>
              <a:rPr lang="en-US" dirty="0"/>
              <a:t>6 months.</a:t>
            </a:r>
          </a:p>
        </p:txBody>
      </p:sp>
    </p:spTree>
    <p:extLst>
      <p:ext uri="{BB962C8B-B14F-4D97-AF65-F5344CB8AC3E}">
        <p14:creationId xmlns:p14="http://schemas.microsoft.com/office/powerpoint/2010/main" xmlns="" val="990327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postoperative serum </a:t>
            </a:r>
            <a:r>
              <a:rPr lang="en-US" dirty="0" err="1"/>
              <a:t>Ctn</a:t>
            </a:r>
            <a:r>
              <a:rPr lang="en-US" dirty="0"/>
              <a:t> level exceeds 150 </a:t>
            </a:r>
            <a:r>
              <a:rPr lang="en-US" dirty="0" err="1"/>
              <a:t>pg</a:t>
            </a:r>
            <a:r>
              <a:rPr lang="en-US" dirty="0"/>
              <a:t>/mL patients should be evaluated by </a:t>
            </a:r>
            <a:r>
              <a:rPr lang="en-US" dirty="0" smtClean="0"/>
              <a:t>imaging </a:t>
            </a:r>
            <a:r>
              <a:rPr lang="en-US" dirty="0"/>
              <a:t>procedures, including: neck US, chest CT, contrast-enhanced MRI or three-phase contrast-enhanced CT of the liver, and bone </a:t>
            </a:r>
            <a:r>
              <a:rPr lang="en-US" dirty="0" err="1"/>
              <a:t>scintigraphy</a:t>
            </a:r>
            <a:r>
              <a:rPr lang="en-US" dirty="0"/>
              <a:t> and MRI of the pelvis and axial </a:t>
            </a:r>
            <a:r>
              <a:rPr lang="en-US" dirty="0" smtClean="0"/>
              <a:t>skeleton.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6787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/>
              <a:t>Surgical resection of persistent or recurrent loco-regional MTC in patients without distant </a:t>
            </a:r>
            <a:r>
              <a:rPr lang="en-US" dirty="0" smtClean="0"/>
              <a:t>metastases </a:t>
            </a:r>
            <a:r>
              <a:rPr lang="en-US" dirty="0"/>
              <a:t>should include compartmental dissection of image-positive or biopsy-positive disease </a:t>
            </a:r>
            <a:r>
              <a:rPr lang="en-US" dirty="0" smtClean="0"/>
              <a:t>in </a:t>
            </a:r>
            <a:r>
              <a:rPr lang="en-US" dirty="0"/>
              <a:t>the central (level VI) or lateral (levels II-V) neck </a:t>
            </a:r>
            <a:r>
              <a:rPr lang="en-US" dirty="0" smtClean="0"/>
              <a:t>compartments.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705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b="1" dirty="0" smtClean="0"/>
              <a:t>Lab data in </a:t>
            </a:r>
            <a:r>
              <a:rPr lang="en-US" b="1" dirty="0" err="1" smtClean="0">
                <a:solidFill>
                  <a:prstClr val="black"/>
                </a:solidFill>
              </a:rPr>
              <a:t>mehr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1393</a:t>
            </a:r>
            <a:r>
              <a:rPr lang="en-US" b="1" dirty="0" smtClean="0"/>
              <a:t> :</a:t>
            </a:r>
          </a:p>
          <a:p>
            <a:endParaRPr lang="en-US" dirty="0" smtClean="0"/>
          </a:p>
          <a:p>
            <a:r>
              <a:rPr lang="en-US" dirty="0" smtClean="0"/>
              <a:t>24 h Urine : </a:t>
            </a:r>
          </a:p>
          <a:p>
            <a:pPr marL="0" indent="0">
              <a:buNone/>
            </a:pPr>
            <a:r>
              <a:rPr lang="en-US" dirty="0" smtClean="0"/>
              <a:t>      VMA : 12 mg                       (&lt;13.6 )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Metanephrine</a:t>
            </a:r>
            <a:r>
              <a:rPr lang="en-US" dirty="0" smtClean="0"/>
              <a:t> : 50 µg        </a:t>
            </a:r>
            <a:r>
              <a:rPr lang="en-US" dirty="0"/>
              <a:t>(&lt;350)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Normetanephrine</a:t>
            </a:r>
            <a:r>
              <a:rPr lang="en-US" dirty="0" smtClean="0"/>
              <a:t> : 38 µg  </a:t>
            </a:r>
            <a:r>
              <a:rPr lang="en-US" dirty="0"/>
              <a:t>(&lt;600)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37867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Postoperative adjuvant EBRT to the neck and mediastinum should be considered in </a:t>
            </a:r>
            <a:r>
              <a:rPr lang="en-US" dirty="0" err="1"/>
              <a:t>patientsat</a:t>
            </a:r>
            <a:r>
              <a:rPr lang="en-US" dirty="0"/>
              <a:t> high risk for local recurrence (microscopic or macroscopic residual MTC, </a:t>
            </a:r>
            <a:r>
              <a:rPr lang="en-US" dirty="0" err="1"/>
              <a:t>extrathyroidal</a:t>
            </a:r>
            <a:r>
              <a:rPr lang="en-US" dirty="0"/>
              <a:t>  </a:t>
            </a:r>
            <a:r>
              <a:rPr lang="en-US" dirty="0" smtClean="0"/>
              <a:t>extension</a:t>
            </a:r>
            <a:r>
              <a:rPr lang="en-US" dirty="0"/>
              <a:t>, or extensive lymph node metastases), and those at risk of airway obstruction.  </a:t>
            </a:r>
          </a:p>
        </p:txBody>
      </p:sp>
    </p:spTree>
    <p:extLst>
      <p:ext uri="{BB962C8B-B14F-4D97-AF65-F5344CB8AC3E}">
        <p14:creationId xmlns:p14="http://schemas.microsoft.com/office/powerpoint/2010/main" xmlns="" val="2994286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/>
              <a:t>Genetic counseling and genetic testing for RET </a:t>
            </a:r>
            <a:r>
              <a:rPr lang="en-US" dirty="0" err="1"/>
              <a:t>germline</a:t>
            </a:r>
            <a:r>
              <a:rPr lang="en-US" dirty="0"/>
              <a:t> mutations should be offered to: </a:t>
            </a:r>
          </a:p>
          <a:p>
            <a:endParaRPr lang="en-US" dirty="0" smtClean="0"/>
          </a:p>
          <a:p>
            <a:r>
              <a:rPr lang="en-US" dirty="0" smtClean="0"/>
              <a:t> First </a:t>
            </a:r>
            <a:r>
              <a:rPr lang="en-US" dirty="0"/>
              <a:t>degree relatives of patients with proven hereditary </a:t>
            </a:r>
            <a:r>
              <a:rPr lang="en-US" dirty="0" smtClean="0"/>
              <a:t>MTC. </a:t>
            </a:r>
            <a:endParaRPr lang="en-US" dirty="0"/>
          </a:p>
          <a:p>
            <a:r>
              <a:rPr lang="en-US" dirty="0" smtClean="0"/>
              <a:t> Parents </a:t>
            </a:r>
            <a:r>
              <a:rPr lang="en-US" dirty="0"/>
              <a:t>whose infants or young children have the classic phenotype of </a:t>
            </a:r>
            <a:r>
              <a:rPr lang="en-US" dirty="0" smtClean="0"/>
              <a:t>MEN2B.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10718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/>
              <a:t>In very rare families who meet the clinical criteria for MEN2A or 2B, despite negative </a:t>
            </a:r>
            <a:r>
              <a:rPr lang="en-US" dirty="0" smtClean="0"/>
              <a:t>sequencing </a:t>
            </a:r>
            <a:r>
              <a:rPr lang="en-US" dirty="0"/>
              <a:t>of the entire RET coding region, the relatives at-risk should be periodically screened </a:t>
            </a:r>
            <a:r>
              <a:rPr lang="en-US" dirty="0" smtClean="0"/>
              <a:t>by </a:t>
            </a:r>
            <a:r>
              <a:rPr lang="en-US" dirty="0"/>
              <a:t>conventional methods for MTC, PHEO, and HPTH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After the initial evaluation screening </a:t>
            </a:r>
            <a:r>
              <a:rPr lang="en-US" dirty="0" smtClean="0"/>
              <a:t>should </a:t>
            </a:r>
            <a:r>
              <a:rPr lang="en-US" dirty="0"/>
              <a:t>continue at 1– 3 year intervals.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Grade </a:t>
            </a:r>
            <a:r>
              <a:rPr lang="en-US" dirty="0"/>
              <a:t>C Recommendation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4932903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Children in the ATA-HST category with a RET codon M918T mutation should have a </a:t>
            </a:r>
            <a:r>
              <a:rPr lang="en-US" dirty="0" smtClean="0"/>
              <a:t>thyroidectomy </a:t>
            </a:r>
            <a:r>
              <a:rPr lang="en-US" dirty="0"/>
              <a:t>in the first year of life, perhaps even in the first months of life.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absence of </a:t>
            </a:r>
            <a:r>
              <a:rPr lang="en-US" dirty="0" smtClean="0"/>
              <a:t>suspicious </a:t>
            </a:r>
            <a:r>
              <a:rPr lang="en-US" dirty="0"/>
              <a:t>lymph nodes the performance of a central neck dissection should be based on whether </a:t>
            </a:r>
            <a:r>
              <a:rPr lang="en-US" dirty="0" smtClean="0"/>
              <a:t>the </a:t>
            </a:r>
            <a:r>
              <a:rPr lang="en-US" dirty="0"/>
              <a:t>parathyroid glands can be identified and left in situ or </a:t>
            </a:r>
            <a:r>
              <a:rPr lang="en-US" dirty="0" err="1" smtClean="0"/>
              <a:t>autotransplanted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20644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01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Aban</a:t>
            </a:r>
            <a:r>
              <a:rPr lang="en-US" b="1" dirty="0" smtClean="0"/>
              <a:t> 1393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Total thyroidectomy and neck dissection was     done in </a:t>
            </a:r>
            <a:r>
              <a:rPr lang="en-US" dirty="0" err="1" smtClean="0"/>
              <a:t>Sanandaj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r>
              <a:rPr lang="en-US" dirty="0" smtClean="0"/>
              <a:t>Levothyroxine 1500 µg/Weekly was started 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333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31673" y="10591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35425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07873" y="11353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78125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b="1" dirty="0" err="1" smtClean="0"/>
              <a:t>Azar</a:t>
            </a:r>
            <a:r>
              <a:rPr lang="en-US" b="1" dirty="0" smtClean="0"/>
              <a:t> 1393</a:t>
            </a:r>
          </a:p>
          <a:p>
            <a:endParaRPr lang="en-US" dirty="0" smtClean="0"/>
          </a:p>
          <a:p>
            <a:r>
              <a:rPr lang="en-US" dirty="0" smtClean="0"/>
              <a:t>TSH : 28 </a:t>
            </a:r>
            <a:r>
              <a:rPr lang="en-US" dirty="0"/>
              <a:t>µIU/ml</a:t>
            </a:r>
            <a:r>
              <a:rPr lang="en-US" dirty="0" smtClean="0"/>
              <a:t>        T4 : 8.75 </a:t>
            </a:r>
            <a:r>
              <a:rPr lang="en-US" dirty="0"/>
              <a:t>µg/dl</a:t>
            </a:r>
            <a:r>
              <a:rPr lang="en-US" dirty="0" smtClean="0"/>
              <a:t>                       T3 : 1.25 </a:t>
            </a:r>
            <a:r>
              <a:rPr lang="en-US" dirty="0" err="1" smtClean="0"/>
              <a:t>ng</a:t>
            </a:r>
            <a:r>
              <a:rPr lang="en-US" dirty="0" smtClean="0"/>
              <a:t>/dl</a:t>
            </a:r>
          </a:p>
          <a:p>
            <a:endParaRPr lang="en-US" dirty="0" smtClean="0"/>
          </a:p>
          <a:p>
            <a:r>
              <a:rPr lang="en-US" dirty="0" err="1" smtClean="0"/>
              <a:t>Ca</a:t>
            </a:r>
            <a:r>
              <a:rPr lang="en-US" dirty="0" smtClean="0"/>
              <a:t> : 9.6 mg/dl            P : 4.5 mg/dl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618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1225</Words>
  <Application>Microsoft Office PowerPoint</Application>
  <PresentationFormat>On-screen Show (4:3)</PresentationFormat>
  <Paragraphs>145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PE</vt:lpstr>
      <vt:lpstr>Slide 31</vt:lpstr>
      <vt:lpstr>Slide 32</vt:lpstr>
      <vt:lpstr>Slide 33</vt:lpstr>
      <vt:lpstr>Slide 34</vt:lpstr>
      <vt:lpstr>Problem list</vt:lpstr>
      <vt:lpstr>MEN2B</vt:lpstr>
      <vt:lpstr>Slide 37</vt:lpstr>
      <vt:lpstr>Slide 38</vt:lpstr>
      <vt:lpstr> Risk categories for hereditary MTC </vt:lpstr>
      <vt:lpstr>MEN2B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25 DVDs</dc:creator>
  <cp:lastModifiedBy>msi</cp:lastModifiedBy>
  <cp:revision>62</cp:revision>
  <dcterms:created xsi:type="dcterms:W3CDTF">2015-12-25T17:45:48Z</dcterms:created>
  <dcterms:modified xsi:type="dcterms:W3CDTF">2016-01-03T09:35:36Z</dcterms:modified>
</cp:coreProperties>
</file>