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0" r:id="rId4"/>
    <p:sldId id="261" r:id="rId5"/>
    <p:sldId id="262" r:id="rId6"/>
    <p:sldId id="263" r:id="rId7"/>
    <p:sldId id="264" r:id="rId8"/>
    <p:sldId id="278" r:id="rId9"/>
    <p:sldId id="279" r:id="rId10"/>
    <p:sldId id="265" r:id="rId11"/>
    <p:sldId id="266" r:id="rId12"/>
    <p:sldId id="267" r:id="rId13"/>
    <p:sldId id="257" r:id="rId14"/>
    <p:sldId id="297" r:id="rId15"/>
    <p:sldId id="270" r:id="rId16"/>
    <p:sldId id="268" r:id="rId17"/>
    <p:sldId id="271" r:id="rId18"/>
    <p:sldId id="273" r:id="rId19"/>
    <p:sldId id="274" r:id="rId20"/>
    <p:sldId id="276" r:id="rId21"/>
    <p:sldId id="277" r:id="rId22"/>
    <p:sldId id="280" r:id="rId23"/>
    <p:sldId id="281" r:id="rId24"/>
    <p:sldId id="272" r:id="rId25"/>
    <p:sldId id="283" r:id="rId26"/>
    <p:sldId id="284" r:id="rId27"/>
    <p:sldId id="285" r:id="rId28"/>
    <p:sldId id="286" r:id="rId29"/>
    <p:sldId id="290" r:id="rId30"/>
    <p:sldId id="291" r:id="rId31"/>
    <p:sldId id="292" r:id="rId32"/>
    <p:sldId id="282" r:id="rId33"/>
    <p:sldId id="295" r:id="rId34"/>
    <p:sldId id="296" r:id="rId35"/>
    <p:sldId id="287" r:id="rId36"/>
    <p:sldId id="288" r:id="rId37"/>
    <p:sldId id="289" r:id="rId38"/>
    <p:sldId id="293" r:id="rId39"/>
    <p:sldId id="294" r:id="rId40"/>
    <p:sldId id="298" r:id="rId41"/>
    <p:sldId id="299" r:id="rId42"/>
    <p:sldId id="300" r:id="rId43"/>
    <p:sldId id="301" r:id="rId44"/>
    <p:sldId id="258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02AD-1127-7246-B9A0-EA43999FBAD5}" type="datetimeFigureOut">
              <a:rPr lang="en-US" smtClean="0"/>
              <a:pPr/>
              <a:t>2/24/2016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9F45-13FF-C444-A476-69E8AF8FDC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488043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562677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130438"/>
            <a:ext cx="8534400" cy="1470025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FFFF00"/>
                </a:solidFill>
              </a:rPr>
              <a:t>OADs in GDM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Alireza Amirbaigloo, M.D.</a:t>
            </a:r>
          </a:p>
          <a:p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761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29200" y="6396335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 </a:t>
            </a:r>
            <a:r>
              <a:rPr lang="en-US" sz="2400" dirty="0" err="1" smtClean="0"/>
              <a:t>Engl</a:t>
            </a:r>
            <a:r>
              <a:rPr lang="en-US" sz="2400" dirty="0" smtClean="0"/>
              <a:t> J Med 2008;358:2003-15</a:t>
            </a:r>
            <a:endParaRPr lang="en-US" sz="2400" dirty="0"/>
          </a:p>
        </p:txBody>
      </p:sp>
      <p:pic>
        <p:nvPicPr>
          <p:cNvPr id="368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9793" y="762000"/>
            <a:ext cx="8530308" cy="496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04800" y="5410200"/>
            <a:ext cx="2590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400800" y="5410200"/>
            <a:ext cx="23622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 the 363 women assigned to metformin, 46.3% received supplemental insulin (1)</a:t>
            </a:r>
          </a:p>
          <a:p>
            <a:endParaRPr lang="en-US" dirty="0" smtClean="0"/>
          </a:p>
          <a:p>
            <a:r>
              <a:rPr lang="en-US" dirty="0" smtClean="0"/>
              <a:t>Metformin passes placenta. Fetal serum levels are comparable with maternal values (2)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6396335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(1) N </a:t>
            </a:r>
            <a:r>
              <a:rPr lang="en-US" sz="2400" dirty="0" err="1" smtClean="0"/>
              <a:t>Engl</a:t>
            </a:r>
            <a:r>
              <a:rPr lang="en-US" sz="2400" dirty="0" smtClean="0"/>
              <a:t> J Med 2008;358:2003-15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648200" y="6396335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(2) </a:t>
            </a:r>
            <a:r>
              <a:rPr lang="en-US" sz="2400" dirty="0" err="1" smtClean="0"/>
              <a:t>Fertil</a:t>
            </a:r>
            <a:r>
              <a:rPr lang="en-US" sz="2400" dirty="0" smtClean="0"/>
              <a:t> </a:t>
            </a:r>
            <a:r>
              <a:rPr lang="en-US" sz="2400" dirty="0" err="1" smtClean="0"/>
              <a:t>Steril</a:t>
            </a:r>
            <a:r>
              <a:rPr lang="en-US" sz="2400" dirty="0" smtClean="0"/>
              <a:t> 2005; 83:1575– 8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Preferred medications in gestational diabetes mellitus are insulin and metformin. </a:t>
            </a:r>
            <a:r>
              <a:rPr lang="en-US" sz="3600" b="1" dirty="0" smtClean="0">
                <a:solidFill>
                  <a:srgbClr val="FFFF00"/>
                </a:solidFill>
              </a:rPr>
              <a:t>A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639633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Diabetes Care Volume 39, Supplement 1, January 2016</a:t>
            </a:r>
            <a:endParaRPr lang="en-US" sz="2400" dirty="0"/>
          </a:p>
        </p:txBody>
      </p:sp>
      <p:pic>
        <p:nvPicPr>
          <p:cNvPr id="1030" name="Picture 6" descr="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52400"/>
            <a:ext cx="3124200" cy="41500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recently, several </a:t>
            </a:r>
            <a:r>
              <a:rPr lang="en-US" dirty="0" smtClean="0"/>
              <a:t>meta-analyses and </a:t>
            </a:r>
            <a:r>
              <a:rPr lang="en-US" dirty="0" smtClean="0"/>
              <a:t>large observational studies </a:t>
            </a:r>
            <a:r>
              <a:rPr lang="en-US" dirty="0" smtClean="0"/>
              <a:t>have suggested </a:t>
            </a:r>
            <a:r>
              <a:rPr lang="en-US" dirty="0" smtClean="0"/>
              <a:t>that </a:t>
            </a:r>
            <a:r>
              <a:rPr lang="en-US" dirty="0" smtClean="0">
                <a:solidFill>
                  <a:srgbClr val="FFFF00"/>
                </a:solidFill>
              </a:rPr>
              <a:t>glyburide</a:t>
            </a:r>
            <a:r>
              <a:rPr lang="en-US" dirty="0" smtClean="0"/>
              <a:t> may </a:t>
            </a:r>
            <a:r>
              <a:rPr lang="en-US" dirty="0" smtClean="0"/>
              <a:t>be </a:t>
            </a:r>
            <a:r>
              <a:rPr lang="en-US" dirty="0" smtClean="0">
                <a:solidFill>
                  <a:srgbClr val="FFFF00"/>
                </a:solidFill>
              </a:rPr>
              <a:t>inferior to insulin </a:t>
            </a:r>
            <a:r>
              <a:rPr lang="en-US" dirty="0" smtClean="0">
                <a:solidFill>
                  <a:srgbClr val="FFFF00"/>
                </a:solidFill>
              </a:rPr>
              <a:t>and metformin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Metformin</a:t>
            </a:r>
            <a:r>
              <a:rPr lang="en-US" dirty="0" smtClean="0"/>
              <a:t> </a:t>
            </a:r>
            <a:r>
              <a:rPr lang="en-US" dirty="0" smtClean="0"/>
              <a:t>may be </a:t>
            </a:r>
            <a:r>
              <a:rPr lang="en-US" dirty="0" smtClean="0">
                <a:solidFill>
                  <a:srgbClr val="FFFF00"/>
                </a:solidFill>
              </a:rPr>
              <a:t>preferable </a:t>
            </a:r>
            <a:r>
              <a:rPr lang="en-US" dirty="0" smtClean="0">
                <a:solidFill>
                  <a:srgbClr val="FFFF00"/>
                </a:solidFill>
              </a:rPr>
              <a:t>to insulin </a:t>
            </a:r>
            <a:r>
              <a:rPr lang="en-US" dirty="0" smtClean="0"/>
              <a:t>for maternal health if it suffices </a:t>
            </a:r>
            <a:r>
              <a:rPr lang="en-US" dirty="0" smtClean="0"/>
              <a:t>to control </a:t>
            </a:r>
            <a:r>
              <a:rPr lang="en-US" dirty="0" smtClean="0"/>
              <a:t>hyperglycemia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610600" cy="685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8800" y="0"/>
            <a:ext cx="5029199" cy="68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599" y="0"/>
            <a:ext cx="68795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944561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Maternal Outcomes</a:t>
            </a:r>
            <a:endParaRPr lang="en-US" sz="4800" b="1" dirty="0">
              <a:solidFill>
                <a:srgbClr val="FFFF00"/>
              </a:solidFill>
            </a:endParaRP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4519" y="1265238"/>
            <a:ext cx="8407974" cy="559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858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Neonatal Outcomes</a:t>
            </a:r>
            <a:endParaRPr lang="en-US" sz="4800" b="1" dirty="0">
              <a:solidFill>
                <a:srgbClr val="FFFF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671309"/>
            <a:ext cx="6019800" cy="6150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metformin was associated with:</a:t>
            </a:r>
          </a:p>
          <a:p>
            <a:pPr lvl="1"/>
            <a:r>
              <a:rPr lang="en-US" sz="3200" dirty="0" smtClean="0"/>
              <a:t> lower maternal </a:t>
            </a:r>
            <a:r>
              <a:rPr lang="en-US" sz="3200" dirty="0" smtClean="0">
                <a:solidFill>
                  <a:srgbClr val="FFFF00"/>
                </a:solidFill>
              </a:rPr>
              <a:t>weight gain </a:t>
            </a:r>
            <a:r>
              <a:rPr lang="en-US" sz="3200" dirty="0" smtClean="0"/>
              <a:t>(WMD: -</a:t>
            </a:r>
            <a:r>
              <a:rPr lang="en-US" sz="3200" dirty="0" smtClean="0">
                <a:solidFill>
                  <a:srgbClr val="FFFF00"/>
                </a:solidFill>
              </a:rPr>
              <a:t>1.49kg</a:t>
            </a:r>
            <a:r>
              <a:rPr lang="en-US" sz="3200" dirty="0" smtClean="0"/>
              <a:t>, 95%CI: -2.26 to -0.31)</a:t>
            </a:r>
          </a:p>
          <a:p>
            <a:pPr lvl="1"/>
            <a:r>
              <a:rPr lang="en-US" sz="3200" dirty="0" smtClean="0"/>
              <a:t>shorter </a:t>
            </a:r>
            <a:r>
              <a:rPr lang="en-US" sz="3200" dirty="0" smtClean="0">
                <a:solidFill>
                  <a:srgbClr val="FFFF00"/>
                </a:solidFill>
              </a:rPr>
              <a:t>gestational age </a:t>
            </a:r>
            <a:r>
              <a:rPr lang="en-US" sz="3200" dirty="0" smtClean="0"/>
              <a:t>(WMD: </a:t>
            </a:r>
            <a:r>
              <a:rPr lang="en-US" sz="3200" dirty="0" smtClean="0">
                <a:solidFill>
                  <a:srgbClr val="FFFF00"/>
                </a:solidFill>
              </a:rPr>
              <a:t>-0.16 weeks</a:t>
            </a:r>
            <a:r>
              <a:rPr lang="en-US" sz="3200" dirty="0" smtClean="0"/>
              <a:t>, 95%CI: -0.30 to -0.03)</a:t>
            </a:r>
          </a:p>
          <a:p>
            <a:pPr lvl="1"/>
            <a:r>
              <a:rPr lang="en-US" sz="3200" dirty="0" smtClean="0"/>
              <a:t>increased incidence of </a:t>
            </a:r>
            <a:r>
              <a:rPr lang="en-US" sz="3200" dirty="0" smtClean="0">
                <a:solidFill>
                  <a:srgbClr val="FFFF00"/>
                </a:solidFill>
              </a:rPr>
              <a:t>prematurity</a:t>
            </a:r>
            <a:r>
              <a:rPr lang="en-US" sz="3200" dirty="0" smtClean="0"/>
              <a:t> (OR: </a:t>
            </a:r>
            <a:r>
              <a:rPr lang="en-US" sz="3200" dirty="0" smtClean="0">
                <a:solidFill>
                  <a:srgbClr val="FFFF00"/>
                </a:solidFill>
              </a:rPr>
              <a:t>1.63</a:t>
            </a:r>
            <a:r>
              <a:rPr lang="en-US" sz="3200" dirty="0" smtClean="0"/>
              <a:t>, 95%CI: 1.07 to 2.48)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Glyburide has replaced insulin as the more common pharmacotherapy for GDM over the past decade in US.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488846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419600" y="6396335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Obstet</a:t>
            </a:r>
            <a:r>
              <a:rPr lang="en-US" sz="2400" dirty="0" smtClean="0"/>
              <a:t> </a:t>
            </a:r>
            <a:r>
              <a:rPr lang="en-US" sz="2400" dirty="0" err="1" smtClean="0"/>
              <a:t>Gynecol</a:t>
            </a:r>
            <a:r>
              <a:rPr lang="en-US" sz="2400" dirty="0" smtClean="0"/>
              <a:t> 2014;123:1177–84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glyburide was associated with:</a:t>
            </a:r>
          </a:p>
          <a:p>
            <a:pPr lvl="1"/>
            <a:r>
              <a:rPr lang="en-US" sz="3200" dirty="0" smtClean="0"/>
              <a:t>higher neonatal </a:t>
            </a:r>
            <a:r>
              <a:rPr lang="en-US" sz="3200" dirty="0" smtClean="0">
                <a:solidFill>
                  <a:srgbClr val="FFFF00"/>
                </a:solidFill>
              </a:rPr>
              <a:t>birth weight </a:t>
            </a:r>
            <a:r>
              <a:rPr lang="en-US" sz="3200" dirty="0" smtClean="0"/>
              <a:t>(WMD: </a:t>
            </a:r>
            <a:r>
              <a:rPr lang="en-US" sz="3200" dirty="0" smtClean="0">
                <a:solidFill>
                  <a:srgbClr val="FFFF00"/>
                </a:solidFill>
              </a:rPr>
              <a:t>130.68g</a:t>
            </a:r>
            <a:r>
              <a:rPr lang="en-US" sz="3200" dirty="0" smtClean="0"/>
              <a:t>, 95%CI: 55.98 to 205.38)</a:t>
            </a:r>
          </a:p>
          <a:p>
            <a:pPr lvl="1"/>
            <a:r>
              <a:rPr lang="en-US" sz="3200" dirty="0" smtClean="0"/>
              <a:t>increased incidence of </a:t>
            </a:r>
            <a:r>
              <a:rPr lang="en-US" sz="3200" dirty="0" smtClean="0">
                <a:solidFill>
                  <a:srgbClr val="FFFF00"/>
                </a:solidFill>
              </a:rPr>
              <a:t>neonatal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hypoglycemia</a:t>
            </a:r>
            <a:r>
              <a:rPr lang="en-US" sz="3200" dirty="0" smtClean="0"/>
              <a:t>(OR: </a:t>
            </a:r>
            <a:r>
              <a:rPr lang="en-US" sz="3200" dirty="0" smtClean="0">
                <a:solidFill>
                  <a:srgbClr val="FFFF00"/>
                </a:solidFill>
              </a:rPr>
              <a:t>2.64</a:t>
            </a:r>
            <a:r>
              <a:rPr lang="en-US" sz="3200" dirty="0" smtClean="0"/>
              <a:t>, 95%CI: 1.59 to 4.38)</a:t>
            </a:r>
          </a:p>
          <a:p>
            <a:pPr lvl="1"/>
            <a:r>
              <a:rPr lang="en-US" sz="3200" dirty="0" smtClean="0"/>
              <a:t>increased incidence of </a:t>
            </a:r>
            <a:r>
              <a:rPr lang="en-US" sz="3200" dirty="0" smtClean="0">
                <a:solidFill>
                  <a:srgbClr val="FFFF00"/>
                </a:solidFill>
              </a:rPr>
              <a:t>macrosomia</a:t>
            </a:r>
            <a:r>
              <a:rPr lang="en-US" sz="3200" dirty="0" smtClean="0"/>
              <a:t> (OR: </a:t>
            </a:r>
            <a:r>
              <a:rPr lang="en-US" sz="3200" dirty="0" smtClean="0">
                <a:solidFill>
                  <a:srgbClr val="FFFF00"/>
                </a:solidFill>
              </a:rPr>
              <a:t>3.09</a:t>
            </a:r>
            <a:r>
              <a:rPr lang="en-US" sz="3200" dirty="0" smtClean="0"/>
              <a:t>, 95%CI: 1.59 to 6.04)</a:t>
            </a:r>
            <a:endParaRPr lang="en-US" sz="3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599" y="-48402"/>
            <a:ext cx="6206055" cy="690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1" y="1478178"/>
            <a:ext cx="8382000" cy="4164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4512" y="3810000"/>
            <a:ext cx="8460701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184" y="152400"/>
            <a:ext cx="850392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57200" y="4343400"/>
            <a:ext cx="2971800" cy="18288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Average </a:t>
            </a:r>
            <a:r>
              <a:rPr lang="en-US" dirty="0" smtClean="0"/>
              <a:t>glyburide umbilical cord to maternal plasma concentration ratio at the time of delivery was 0.7 ± 0.4.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73434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799" y="262222"/>
            <a:ext cx="8534401" cy="2328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876801" y="6396335"/>
            <a:ext cx="4267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Obstet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Gynecol</a:t>
            </a:r>
            <a:r>
              <a:rPr lang="en-US" sz="2400" b="1" dirty="0" smtClean="0"/>
              <a:t> 2015;125:583–8</a:t>
            </a:r>
            <a:endParaRPr lang="en-US" sz="2400" b="1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44773" y="3128600"/>
            <a:ext cx="8570627" cy="19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1" y="0"/>
            <a:ext cx="8458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3533775"/>
            <a:ext cx="84582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Seventy-nine percent of cord samples (15/19) had glyburide levels less than 10 </a:t>
            </a:r>
            <a:r>
              <a:rPr lang="en-US" dirty="0" err="1" smtClean="0"/>
              <a:t>ng</a:t>
            </a:r>
            <a:r>
              <a:rPr lang="en-US" dirty="0" smtClean="0"/>
              <a:t>/</a:t>
            </a:r>
            <a:r>
              <a:rPr lang="en-US" dirty="0" err="1" smtClean="0"/>
              <a:t>mL</a:t>
            </a:r>
            <a:r>
              <a:rPr lang="en-US" dirty="0" smtClean="0"/>
              <a:t> (the limit of detection reported in earlier studies) and 37% (7/19) were higher than the corresponding maternal samples</a:t>
            </a:r>
          </a:p>
          <a:p>
            <a:r>
              <a:rPr lang="en-US" dirty="0" smtClean="0"/>
              <a:t>The limit of detection for glyburide was 0.25 </a:t>
            </a:r>
            <a:r>
              <a:rPr lang="en-US" dirty="0" err="1" smtClean="0"/>
              <a:t>ng</a:t>
            </a:r>
            <a:r>
              <a:rPr lang="en-US" dirty="0" smtClean="0"/>
              <a:t>/</a:t>
            </a:r>
            <a:r>
              <a:rPr lang="en-US" dirty="0" err="1" smtClean="0"/>
              <a:t>mL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76801" y="6396335"/>
            <a:ext cx="4267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Obstet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Gynecol</a:t>
            </a:r>
            <a:r>
              <a:rPr lang="en-US" sz="2400" b="1" dirty="0" smtClean="0"/>
              <a:t> 2015;125:583–8</a:t>
            </a:r>
            <a:endParaRPr lang="en-US" sz="2400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NICE Guidelines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1"/>
            <a:ext cx="8382000" cy="4906964"/>
          </a:xfrm>
        </p:spPr>
        <p:txBody>
          <a:bodyPr>
            <a:normAutofit/>
          </a:bodyPr>
          <a:lstStyle/>
          <a:p>
            <a:r>
              <a:rPr lang="en-US" dirty="0" smtClean="0"/>
              <a:t>Offer </a:t>
            </a:r>
            <a:r>
              <a:rPr lang="en-US" dirty="0" smtClean="0">
                <a:solidFill>
                  <a:srgbClr val="FFFF00"/>
                </a:solidFill>
              </a:rPr>
              <a:t>metformin</a:t>
            </a:r>
            <a:r>
              <a:rPr lang="en-US" dirty="0" smtClean="0"/>
              <a:t> to women with gestational diabetes if blood glucose targets are not met using changes in diet and exercise within 1–2 weeks</a:t>
            </a:r>
          </a:p>
          <a:p>
            <a:r>
              <a:rPr lang="en-US" dirty="0" smtClean="0"/>
              <a:t>Offer </a:t>
            </a:r>
            <a:r>
              <a:rPr lang="en-US" dirty="0" smtClean="0">
                <a:solidFill>
                  <a:srgbClr val="FFFF00"/>
                </a:solidFill>
              </a:rPr>
              <a:t>addition of insulin </a:t>
            </a:r>
            <a:r>
              <a:rPr lang="en-US" dirty="0" smtClean="0"/>
              <a:t>to the treatments of changes in diet, exercise and metformin for women with gestational diabetes if blood glucose targets are not met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29000" y="6396335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NICE guideline Published: 25 February 2015</a:t>
            </a:r>
            <a:endParaRPr lang="en-US" sz="2400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8534400" cy="5867401"/>
          </a:xfrm>
        </p:spPr>
        <p:txBody>
          <a:bodyPr>
            <a:normAutofit/>
          </a:bodyPr>
          <a:lstStyle/>
          <a:p>
            <a:r>
              <a:rPr lang="en-US" dirty="0" smtClean="0"/>
              <a:t>Offer </a:t>
            </a:r>
            <a:r>
              <a:rPr lang="en-US" dirty="0" smtClean="0">
                <a:solidFill>
                  <a:srgbClr val="FFFF00"/>
                </a:solidFill>
              </a:rPr>
              <a:t>immediate treatment with insulin</a:t>
            </a:r>
            <a:r>
              <a:rPr lang="en-US" dirty="0" smtClean="0"/>
              <a:t>, to women with gestational diabetes who have a fasting plasma glucose level of </a:t>
            </a:r>
            <a:r>
              <a:rPr lang="en-US" dirty="0" smtClean="0">
                <a:solidFill>
                  <a:srgbClr val="FFFF00"/>
                </a:solidFill>
              </a:rPr>
              <a:t>126 mg/</a:t>
            </a:r>
            <a:r>
              <a:rPr lang="en-US" dirty="0" err="1" smtClean="0">
                <a:solidFill>
                  <a:srgbClr val="FFFF00"/>
                </a:solidFill>
              </a:rPr>
              <a:t>dL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or above at diagnosis</a:t>
            </a:r>
          </a:p>
          <a:p>
            <a:r>
              <a:rPr lang="en-US" dirty="0" smtClean="0"/>
              <a:t>Consider </a:t>
            </a:r>
            <a:r>
              <a:rPr lang="en-US" dirty="0" smtClean="0">
                <a:solidFill>
                  <a:srgbClr val="FFFF00"/>
                </a:solidFill>
              </a:rPr>
              <a:t>immediate treatment with insulin</a:t>
            </a:r>
            <a:r>
              <a:rPr lang="en-US" dirty="0" smtClean="0"/>
              <a:t>, for women with gestational diabetes who have a fasting plasma glucose level of </a:t>
            </a:r>
            <a:r>
              <a:rPr lang="en-US" dirty="0" smtClean="0">
                <a:solidFill>
                  <a:srgbClr val="FFFF00"/>
                </a:solidFill>
              </a:rPr>
              <a:t>between 110 and 126 mg/</a:t>
            </a:r>
            <a:r>
              <a:rPr lang="en-US" dirty="0" err="1" smtClean="0">
                <a:solidFill>
                  <a:srgbClr val="FFFF00"/>
                </a:solidFill>
              </a:rPr>
              <a:t>dL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if there are complications such as </a:t>
            </a:r>
            <a:r>
              <a:rPr lang="en-US" dirty="0" smtClean="0">
                <a:solidFill>
                  <a:srgbClr val="FFFF00"/>
                </a:solidFill>
              </a:rPr>
              <a:t>macrosomia or </a:t>
            </a:r>
            <a:r>
              <a:rPr lang="en-US" dirty="0" err="1" smtClean="0">
                <a:solidFill>
                  <a:srgbClr val="FFFF00"/>
                </a:solidFill>
              </a:rPr>
              <a:t>hydramnios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0" y="6396335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NICE guideline Published: 25 February 2015</a:t>
            </a:r>
            <a:endParaRPr lang="en-US" sz="2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4187" y="228600"/>
            <a:ext cx="6245813" cy="6094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419600" y="6396335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Obstet</a:t>
            </a:r>
            <a:r>
              <a:rPr lang="en-US" sz="2400" dirty="0" smtClean="0"/>
              <a:t> </a:t>
            </a:r>
            <a:r>
              <a:rPr lang="en-US" sz="2400" dirty="0" err="1" smtClean="0"/>
              <a:t>Gynecol</a:t>
            </a:r>
            <a:r>
              <a:rPr lang="en-US" sz="2400" dirty="0" smtClean="0"/>
              <a:t> 2014;123:1177–84</a:t>
            </a:r>
            <a:endParaRPr lang="en-US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</a:t>
            </a:r>
            <a:r>
              <a:rPr lang="en-US" dirty="0" err="1" smtClean="0">
                <a:solidFill>
                  <a:srgbClr val="FFFF00"/>
                </a:solidFill>
              </a:rPr>
              <a:t>glibenclamide</a:t>
            </a:r>
            <a:r>
              <a:rPr lang="en-US" dirty="0" smtClean="0"/>
              <a:t> for women with gestational diabetes in whom blood glucose </a:t>
            </a:r>
            <a:r>
              <a:rPr lang="en-US" dirty="0" smtClean="0">
                <a:solidFill>
                  <a:srgbClr val="FFFF00"/>
                </a:solidFill>
              </a:rPr>
              <a:t>targets are not achieved with metformin </a:t>
            </a:r>
            <a:r>
              <a:rPr lang="en-US" dirty="0" smtClean="0"/>
              <a:t>but who </a:t>
            </a:r>
            <a:r>
              <a:rPr lang="en-US" dirty="0" smtClean="0">
                <a:solidFill>
                  <a:srgbClr val="FFFF00"/>
                </a:solidFill>
              </a:rPr>
              <a:t>decline insulin </a:t>
            </a:r>
            <a:r>
              <a:rPr lang="en-US" dirty="0" smtClean="0"/>
              <a:t>therapy or who cannot tolerate metformin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29000" y="6396335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NICE guideline Published: 25 February 2015</a:t>
            </a:r>
            <a:endParaRPr lang="en-US" sz="2400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3439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1001" y="3083832"/>
            <a:ext cx="8382000" cy="2341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Given that </a:t>
            </a:r>
            <a:r>
              <a:rPr lang="en-US" dirty="0" smtClean="0">
                <a:solidFill>
                  <a:srgbClr val="FFFF00"/>
                </a:solidFill>
              </a:rPr>
              <a:t>failure rates </a:t>
            </a:r>
            <a:r>
              <a:rPr lang="en-US" dirty="0" smtClean="0"/>
              <a:t>range from </a:t>
            </a:r>
            <a:r>
              <a:rPr lang="en-US" dirty="0" smtClean="0">
                <a:solidFill>
                  <a:srgbClr val="FFFF00"/>
                </a:solidFill>
              </a:rPr>
              <a:t>4% </a:t>
            </a:r>
            <a:r>
              <a:rPr lang="en-US" dirty="0" smtClean="0">
                <a:solidFill>
                  <a:srgbClr val="FFFF00"/>
                </a:solidFill>
              </a:rPr>
              <a:t>to 37%, </a:t>
            </a:r>
            <a:r>
              <a:rPr lang="en-US" dirty="0" smtClean="0"/>
              <a:t>patient characteristics should be considered :</a:t>
            </a:r>
          </a:p>
          <a:p>
            <a:pPr lvl="1"/>
            <a:r>
              <a:rPr lang="en-US" dirty="0" smtClean="0"/>
              <a:t>Fasting level on OGTT ≥110 mg/</a:t>
            </a:r>
            <a:r>
              <a:rPr lang="en-US" dirty="0" err="1" smtClean="0"/>
              <a:t>dL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Multiparous pregnancy 	</a:t>
            </a:r>
          </a:p>
          <a:p>
            <a:pPr lvl="1"/>
            <a:r>
              <a:rPr lang="en-US" dirty="0" smtClean="0"/>
              <a:t>Older maternal age 	</a:t>
            </a:r>
          </a:p>
          <a:p>
            <a:pPr lvl="1"/>
            <a:r>
              <a:rPr lang="en-US" dirty="0" smtClean="0"/>
              <a:t>Lower </a:t>
            </a:r>
            <a:r>
              <a:rPr lang="en-US" dirty="0" smtClean="0"/>
              <a:t>education level (&lt;9 years of school) 	</a:t>
            </a:r>
          </a:p>
          <a:p>
            <a:pPr lvl="1"/>
            <a:r>
              <a:rPr lang="en-US" dirty="0" smtClean="0"/>
              <a:t>English as a secondary language or failure to speak English 	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Metformin Failure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the </a:t>
            </a:r>
            <a:r>
              <a:rPr lang="en-US" dirty="0" smtClean="0">
                <a:solidFill>
                  <a:srgbClr val="FFFF00"/>
                </a:solidFill>
              </a:rPr>
              <a:t>failure rates </a:t>
            </a:r>
            <a:r>
              <a:rPr lang="en-US" dirty="0" smtClean="0"/>
              <a:t>range from </a:t>
            </a:r>
            <a:r>
              <a:rPr lang="en-US" dirty="0" smtClean="0">
                <a:solidFill>
                  <a:srgbClr val="FFFF00"/>
                </a:solidFill>
              </a:rPr>
              <a:t>10</a:t>
            </a:r>
            <a:r>
              <a:rPr lang="en-US" dirty="0" smtClean="0">
                <a:solidFill>
                  <a:srgbClr val="FFFF00"/>
                </a:solidFill>
              </a:rPr>
              <a:t>% to </a:t>
            </a:r>
            <a:r>
              <a:rPr lang="en-US" dirty="0" smtClean="0">
                <a:solidFill>
                  <a:srgbClr val="FFFF00"/>
                </a:solidFill>
              </a:rPr>
              <a:t>46</a:t>
            </a:r>
            <a:r>
              <a:rPr lang="en-US" dirty="0" smtClean="0">
                <a:solidFill>
                  <a:srgbClr val="FFFF00"/>
                </a:solidFill>
              </a:rPr>
              <a:t>%, </a:t>
            </a:r>
            <a:r>
              <a:rPr lang="en-US" dirty="0" smtClean="0"/>
              <a:t>patient characteristics should be considered when trying metformin</a:t>
            </a:r>
          </a:p>
          <a:p>
            <a:pPr lvl="1"/>
            <a:r>
              <a:rPr lang="en-US" dirty="0" smtClean="0"/>
              <a:t>BMI ≥35 	</a:t>
            </a:r>
          </a:p>
          <a:p>
            <a:pPr lvl="1"/>
            <a:r>
              <a:rPr lang="en-US" dirty="0" smtClean="0"/>
              <a:t>Plus those mentioned for parameters predicting glyburide failure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group was assigned to insulin therapy (n = 27), a second group was assigned to glyburide therapy (n = 24) and a third group was assigned to </a:t>
            </a:r>
            <a:r>
              <a:rPr lang="en-US" dirty="0" smtClean="0">
                <a:solidFill>
                  <a:srgbClr val="FFFF00"/>
                </a:solidFill>
              </a:rPr>
              <a:t>acarbose</a:t>
            </a:r>
            <a:r>
              <a:rPr lang="en-US" dirty="0" smtClean="0"/>
              <a:t> therapy (n = 19)</a:t>
            </a:r>
          </a:p>
          <a:p>
            <a:r>
              <a:rPr lang="en-US" dirty="0" smtClean="0"/>
              <a:t>Glucose control was not achieved in five (20.8%) of the patients using glyburide and in eight (</a:t>
            </a:r>
            <a:r>
              <a:rPr lang="en-US" dirty="0" smtClean="0">
                <a:solidFill>
                  <a:srgbClr val="FFFF00"/>
                </a:solidFill>
              </a:rPr>
              <a:t>42.1%</a:t>
            </a:r>
            <a:r>
              <a:rPr lang="en-US" dirty="0" smtClean="0"/>
              <a:t>) of patients using acarbose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223584" cy="107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762000"/>
            <a:ext cx="8416570" cy="536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533400"/>
            <a:ext cx="8622222" cy="5640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Postpartum management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therapy is needed to control maternal blood glucose levels, </a:t>
            </a:r>
            <a:r>
              <a:rPr lang="en-US" dirty="0" smtClean="0">
                <a:solidFill>
                  <a:srgbClr val="FFFF00"/>
                </a:solidFill>
              </a:rPr>
              <a:t>metformin, glyburide, glipizide, and insulin</a:t>
            </a:r>
            <a:r>
              <a:rPr lang="en-US" dirty="0" smtClean="0"/>
              <a:t> are considered preferred therapies in breastfeeding women </a:t>
            </a:r>
          </a:p>
          <a:p>
            <a:r>
              <a:rPr lang="en-US" dirty="0" smtClean="0"/>
              <a:t>While these medications may be </a:t>
            </a:r>
            <a:r>
              <a:rPr lang="en-US" dirty="0" smtClean="0">
                <a:solidFill>
                  <a:srgbClr val="FFFF00"/>
                </a:solidFill>
              </a:rPr>
              <a:t>excreted in milk</a:t>
            </a:r>
            <a:r>
              <a:rPr lang="en-US" dirty="0" smtClean="0"/>
              <a:t>, the risks to the infant are considered low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48200" y="64008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b="1" dirty="0" smtClean="0"/>
              <a:t>Drugs in Context 2015; 4: 212282 </a:t>
            </a:r>
            <a:endParaRPr lang="en-US" b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1"/>
            <a:ext cx="84582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All other medications </a:t>
            </a:r>
            <a:r>
              <a:rPr lang="en-US" dirty="0" smtClean="0"/>
              <a:t>utilized to manage type 2 diabetes have very </a:t>
            </a:r>
            <a:r>
              <a:rPr lang="en-US" dirty="0" smtClean="0">
                <a:solidFill>
                  <a:srgbClr val="FFFF00"/>
                </a:solidFill>
              </a:rPr>
              <a:t>limited or no human data </a:t>
            </a:r>
            <a:r>
              <a:rPr lang="en-US" dirty="0" smtClean="0"/>
              <a:t>available in lactation and are </a:t>
            </a:r>
            <a:r>
              <a:rPr lang="en-US" dirty="0" smtClean="0">
                <a:solidFill>
                  <a:srgbClr val="FFFF00"/>
                </a:solidFill>
              </a:rPr>
              <a:t>not recommended </a:t>
            </a:r>
            <a:r>
              <a:rPr lang="en-US" dirty="0" smtClean="0"/>
              <a:t>in breastfeeding </a:t>
            </a:r>
          </a:p>
          <a:p>
            <a:r>
              <a:rPr lang="en-US" dirty="0" smtClean="0"/>
              <a:t>Some clinicians will recommend</a:t>
            </a:r>
            <a:r>
              <a:rPr lang="en-US" dirty="0" smtClean="0">
                <a:solidFill>
                  <a:srgbClr val="FFFF00"/>
                </a:solidFill>
              </a:rPr>
              <a:t> periodically assessing infant blood glucose</a:t>
            </a:r>
            <a:r>
              <a:rPr lang="en-US" dirty="0" smtClean="0"/>
              <a:t> levels while the mother is taking medications to ensure that the infant is not experiencing hypoglycemia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48200" y="64008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b="1" dirty="0" smtClean="0"/>
              <a:t>Drugs in Context 2015; 4: 212282 </a:t>
            </a:r>
            <a:endParaRPr lang="en-US" b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0"/>
            <a:ext cx="74450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99" y="228600"/>
            <a:ext cx="8449909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554652"/>
            <a:ext cx="8458200" cy="412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Plasma Glucose Levels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7691" y="1905000"/>
            <a:ext cx="8266625" cy="323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Obstetric Outcomes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034" y="1981200"/>
            <a:ext cx="8755366" cy="282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Neonatal Outcomes</a:t>
            </a:r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2845" y="1676400"/>
            <a:ext cx="8626719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6100" cy="6857999"/>
          </a:xfrm>
        </p:spPr>
      </p:pic>
    </p:spTree>
    <p:extLst>
      <p:ext uri="{BB962C8B-B14F-4D97-AF65-F5344CB8AC3E}">
        <p14:creationId xmlns="" xmlns:p14="http://schemas.microsoft.com/office/powerpoint/2010/main" val="204518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1" y="152400"/>
            <a:ext cx="6477000" cy="6213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029200" y="6396335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 </a:t>
            </a:r>
            <a:r>
              <a:rPr lang="en-US" sz="2400" dirty="0" err="1" smtClean="0"/>
              <a:t>Engl</a:t>
            </a:r>
            <a:r>
              <a:rPr lang="en-US" sz="2400" dirty="0" smtClean="0"/>
              <a:t> J Med 2000;343:1134-8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Four women in the glyburide </a:t>
            </a:r>
            <a:r>
              <a:rPr lang="en-US" dirty="0" smtClean="0"/>
              <a:t>group and </a:t>
            </a:r>
            <a:r>
              <a:rPr lang="en-US" dirty="0" smtClean="0">
                <a:solidFill>
                  <a:srgbClr val="FFFF00"/>
                </a:solidFill>
              </a:rPr>
              <a:t>41 women in the insulin</a:t>
            </a:r>
            <a:r>
              <a:rPr lang="en-US" dirty="0" smtClean="0"/>
              <a:t> group had blood glucose concentrations </a:t>
            </a:r>
            <a:r>
              <a:rPr lang="en-US" dirty="0" smtClean="0">
                <a:solidFill>
                  <a:srgbClr val="FFFF00"/>
                </a:solidFill>
              </a:rPr>
              <a:t>below 40 mg/</a:t>
            </a:r>
            <a:r>
              <a:rPr lang="en-US" dirty="0" err="1" smtClean="0">
                <a:solidFill>
                  <a:srgbClr val="FFFF00"/>
                </a:solidFill>
              </a:rPr>
              <a:t>dL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(P=0.03)</a:t>
            </a:r>
          </a:p>
          <a:p>
            <a:r>
              <a:rPr lang="en-US" dirty="0" smtClean="0"/>
              <a:t>Eight women in the glyburide group (</a:t>
            </a:r>
            <a:r>
              <a:rPr lang="en-US" dirty="0" smtClean="0">
                <a:solidFill>
                  <a:srgbClr val="FFFF00"/>
                </a:solidFill>
              </a:rPr>
              <a:t>4 percent) required insulin therapy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cord-serum insulin concentrations were similar </a:t>
            </a:r>
            <a:r>
              <a:rPr lang="en-US" dirty="0" smtClean="0"/>
              <a:t>in the two groups, and </a:t>
            </a:r>
            <a:r>
              <a:rPr lang="en-US" dirty="0" smtClean="0">
                <a:solidFill>
                  <a:srgbClr val="FFFF00"/>
                </a:solidFill>
              </a:rPr>
              <a:t>glyburide was not detected in the cord </a:t>
            </a:r>
            <a:r>
              <a:rPr lang="en-US" dirty="0" smtClean="0"/>
              <a:t>serum of any infant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29200" y="6396335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 </a:t>
            </a:r>
            <a:r>
              <a:rPr lang="en-US" sz="2400" dirty="0" err="1" smtClean="0"/>
              <a:t>Engl</a:t>
            </a:r>
            <a:r>
              <a:rPr lang="en-US" sz="2400" dirty="0" smtClean="0"/>
              <a:t> J Med 2000;343:1134-8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9" y="0"/>
            <a:ext cx="86306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7385" y="1524000"/>
            <a:ext cx="8505263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" y="5486400"/>
          <a:ext cx="8458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9500"/>
                <a:gridCol w="1726300"/>
                <a:gridCol w="1981200"/>
                <a:gridCol w="19812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Stillborn Infants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 (8%)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 (2.3%)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Neonatal Deaths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 (2.2%)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 (1.5%)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8534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029200" y="6396335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 </a:t>
            </a:r>
            <a:r>
              <a:rPr lang="en-US" sz="2400" dirty="0" err="1" smtClean="0"/>
              <a:t>Engl</a:t>
            </a:r>
            <a:r>
              <a:rPr lang="en-US" sz="2400" dirty="0" smtClean="0"/>
              <a:t> J Med 2008;358:2003-15</a:t>
            </a:r>
            <a:endParaRPr lang="en-US" sz="2400" dirty="0"/>
          </a:p>
        </p:txBody>
      </p:sp>
      <p:pic>
        <p:nvPicPr>
          <p:cNvPr id="358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3429000"/>
            <a:ext cx="8546117" cy="20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1538</TotalTime>
  <Words>812</Words>
  <Application>Microsoft Office PowerPoint</Application>
  <PresentationFormat>On-screen Show (4:3)</PresentationFormat>
  <Paragraphs>92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Office Theme</vt:lpstr>
      <vt:lpstr>1_Office Theme</vt:lpstr>
      <vt:lpstr>OADs in GDM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Maternal Outcomes</vt:lpstr>
      <vt:lpstr>Neonatal Outcomes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NICE Guidelines</vt:lpstr>
      <vt:lpstr>Slide 29</vt:lpstr>
      <vt:lpstr>Slide 30</vt:lpstr>
      <vt:lpstr>Slide 31</vt:lpstr>
      <vt:lpstr>Slide 32</vt:lpstr>
      <vt:lpstr>Metformin Failure</vt:lpstr>
      <vt:lpstr>Slide 34</vt:lpstr>
      <vt:lpstr>Slide 35</vt:lpstr>
      <vt:lpstr>Slide 36</vt:lpstr>
      <vt:lpstr>Postpartum management</vt:lpstr>
      <vt:lpstr>Slide 38</vt:lpstr>
      <vt:lpstr>Slide 39</vt:lpstr>
      <vt:lpstr>Plasma Glucose Levels</vt:lpstr>
      <vt:lpstr>Obstetric Outcomes</vt:lpstr>
      <vt:lpstr>Neonatal Outcomes</vt:lpstr>
      <vt:lpstr>Slide 43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OADs in GDM</dc:title>
  <dc:creator/>
  <cp:lastModifiedBy>Alireza Amirbaigloo</cp:lastModifiedBy>
  <cp:revision>82</cp:revision>
  <dcterms:created xsi:type="dcterms:W3CDTF">2006-08-16T00:00:00Z</dcterms:created>
  <dcterms:modified xsi:type="dcterms:W3CDTF">2016-02-24T20:58:27Z</dcterms:modified>
</cp:coreProperties>
</file>