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8" r:id="rId3"/>
    <p:sldId id="443" r:id="rId4"/>
    <p:sldId id="444" r:id="rId5"/>
    <p:sldId id="445" r:id="rId6"/>
    <p:sldId id="446" r:id="rId7"/>
    <p:sldId id="558" r:id="rId8"/>
    <p:sldId id="449" r:id="rId9"/>
    <p:sldId id="447" r:id="rId10"/>
    <p:sldId id="450" r:id="rId11"/>
    <p:sldId id="460" r:id="rId12"/>
    <p:sldId id="448" r:id="rId13"/>
    <p:sldId id="453" r:id="rId14"/>
    <p:sldId id="465" r:id="rId15"/>
    <p:sldId id="455" r:id="rId16"/>
    <p:sldId id="456" r:id="rId17"/>
    <p:sldId id="559" r:id="rId18"/>
    <p:sldId id="560" r:id="rId19"/>
    <p:sldId id="544" r:id="rId20"/>
    <p:sldId id="535" r:id="rId21"/>
    <p:sldId id="561" r:id="rId22"/>
    <p:sldId id="525" r:id="rId23"/>
    <p:sldId id="475" r:id="rId24"/>
    <p:sldId id="476" r:id="rId25"/>
    <p:sldId id="477" r:id="rId26"/>
    <p:sldId id="478" r:id="rId27"/>
    <p:sldId id="479" r:id="rId28"/>
    <p:sldId id="481" r:id="rId29"/>
    <p:sldId id="482" r:id="rId30"/>
    <p:sldId id="512" r:id="rId31"/>
    <p:sldId id="513" r:id="rId32"/>
    <p:sldId id="487" r:id="rId33"/>
    <p:sldId id="488" r:id="rId34"/>
    <p:sldId id="489" r:id="rId35"/>
    <p:sldId id="490" r:id="rId36"/>
    <p:sldId id="522" r:id="rId37"/>
    <p:sldId id="538" r:id="rId38"/>
    <p:sldId id="492" r:id="rId39"/>
    <p:sldId id="506" r:id="rId40"/>
    <p:sldId id="493" r:id="rId41"/>
    <p:sldId id="510" r:id="rId42"/>
    <p:sldId id="509" r:id="rId43"/>
    <p:sldId id="495" r:id="rId44"/>
    <p:sldId id="496" r:id="rId45"/>
    <p:sldId id="532" r:id="rId46"/>
    <p:sldId id="498" r:id="rId47"/>
    <p:sldId id="501" r:id="rId48"/>
    <p:sldId id="503" r:id="rId49"/>
    <p:sldId id="288" r:id="rId50"/>
    <p:sldId id="305" r:id="rId51"/>
    <p:sldId id="534" r:id="rId52"/>
    <p:sldId id="546" r:id="rId53"/>
    <p:sldId id="547" r:id="rId54"/>
    <p:sldId id="551" r:id="rId55"/>
    <p:sldId id="338" r:id="rId56"/>
    <p:sldId id="339" r:id="rId57"/>
    <p:sldId id="340" r:id="rId58"/>
    <p:sldId id="536" r:id="rId59"/>
    <p:sldId id="344" r:id="rId60"/>
    <p:sldId id="346" r:id="rId61"/>
    <p:sldId id="552" r:id="rId62"/>
    <p:sldId id="55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4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56415-A021-4D7A-BAC6-78792DBD2646}" type="datetimeFigureOut">
              <a:rPr lang="en-US" smtClean="0"/>
              <a:pPr/>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491EF-4593-44B0-A318-A99B370C3A9A}" type="slidenum">
              <a:rPr lang="en-US" smtClean="0"/>
              <a:pPr/>
              <a:t>‹#›</a:t>
            </a:fld>
            <a:endParaRPr lang="en-US"/>
          </a:p>
        </p:txBody>
      </p:sp>
    </p:spTree>
    <p:extLst>
      <p:ext uri="{BB962C8B-B14F-4D97-AF65-F5344CB8AC3E}">
        <p14:creationId xmlns:p14="http://schemas.microsoft.com/office/powerpoint/2010/main" xmlns="" val="29812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4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A98E63-C283-4799-98AA-846B7AFDE5BE}"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165096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64195"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Role of color Doppler US. (a) Transverse gray-scale image of predominantly solid thyroid nodule (calipers). (b) Addition of color Doppler mode shows marked internal vascularity, indicating increased likelihood that nodule is malignant. This was a papillary carcinoma.</a:t>
            </a:r>
          </a:p>
        </p:txBody>
      </p:sp>
    </p:spTree>
    <p:extLst>
      <p:ext uri="{BB962C8B-B14F-4D97-AF65-F5344CB8AC3E}">
        <p14:creationId xmlns:p14="http://schemas.microsoft.com/office/powerpoint/2010/main" xmlns="" val="291501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682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DBF6D1-6F29-49F0-9FCC-F07449283F6E}" type="slidenum">
              <a:rPr lang="en-US" sz="1200"/>
              <a:pPr algn="r"/>
              <a:t>48</a:t>
            </a:fld>
            <a:endParaRPr lang="en-US" sz="1200"/>
          </a:p>
        </p:txBody>
      </p:sp>
    </p:spTree>
    <p:extLst>
      <p:ext uri="{BB962C8B-B14F-4D97-AF65-F5344CB8AC3E}">
        <p14:creationId xmlns:p14="http://schemas.microsoft.com/office/powerpoint/2010/main" xmlns="" val="5445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91EF-4593-44B0-A318-A99B370C3A9A}" type="slidenum">
              <a:rPr lang="en-US" smtClean="0"/>
              <a:pPr/>
              <a:t>2</a:t>
            </a:fld>
            <a:endParaRPr lang="en-US"/>
          </a:p>
        </p:txBody>
      </p:sp>
    </p:spTree>
    <p:extLst>
      <p:ext uri="{BB962C8B-B14F-4D97-AF65-F5344CB8AC3E}">
        <p14:creationId xmlns:p14="http://schemas.microsoft.com/office/powerpoint/2010/main" xmlns="" val="121641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56003"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dirty="0" smtClean="0">
                <a:latin typeface="Arial" pitchFamily="34" charset="0"/>
                <a:ea typeface="msgothic"/>
                <a:cs typeface="msgothic"/>
              </a:rPr>
              <a:t>Figure 1.  Drawing shows the thyroid gland and the frequency of occurrence of the different pathologic types of thyroid malignancy.</a:t>
            </a:r>
          </a:p>
        </p:txBody>
      </p:sp>
    </p:spTree>
    <p:extLst>
      <p:ext uri="{BB962C8B-B14F-4D97-AF65-F5344CB8AC3E}">
        <p14:creationId xmlns:p14="http://schemas.microsoft.com/office/powerpoint/2010/main" xmlns="" val="109772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91EF-4593-44B0-A318-A99B370C3A9A}" type="slidenum">
              <a:rPr lang="en-US" smtClean="0"/>
              <a:pPr/>
              <a:t>13</a:t>
            </a:fld>
            <a:endParaRPr lang="en-US"/>
          </a:p>
        </p:txBody>
      </p:sp>
    </p:spTree>
    <p:extLst>
      <p:ext uri="{BB962C8B-B14F-4D97-AF65-F5344CB8AC3E}">
        <p14:creationId xmlns:p14="http://schemas.microsoft.com/office/powerpoint/2010/main" xmlns="" val="1910637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6009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US images of thyroid nodules of varying parenchymal composition (solid to cystic). (a) Sagittal image of solid nodule (arrowheads), which proved to be papillary carcinoma. (b) Sagittal image of predominantly solid nodule (arrowheads), which proved to be benign at cytologic examination. (c) Transverse image of mixed solid and cystic nodule (calipers), which proved to be benign at cytologic examination. (d) Sagittal image of predominantly cystic nodule (calipers), which proved to be benign at cytologic examination. (e) Sagittal image of cystic nodule (arrowheads). FNA of this presumed benign lesion was not performed because the nodule appears entirely cystic.</a:t>
            </a:r>
          </a:p>
        </p:txBody>
      </p:sp>
    </p:spTree>
    <p:extLst>
      <p:ext uri="{BB962C8B-B14F-4D97-AF65-F5344CB8AC3E}">
        <p14:creationId xmlns:p14="http://schemas.microsoft.com/office/powerpoint/2010/main" xmlns="" val="59209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59075"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US images of thyroid nodules of varying parenchymal composition (solid to cystic). (a) Sagittal image of solid nodule (arrowheads), which proved to be papillary carcinoma. (b) Sagittal image of predominantly solid nodule (arrowheads), which proved to be benign at cytologic examination. (c) Transverse image of mixed solid and cystic nodule (calipers), which proved to be benign at cytologic examination. (d) Sagittal image of predominantly cystic nodule (calipers), which proved to be benign at cytologic examination. (e) Sagittal image of cystic nodule (arrowheads). FNA of this presumed benign lesion was not performed because the nodule appears entirely cystic.</a:t>
            </a:r>
          </a:p>
        </p:txBody>
      </p:sp>
    </p:spTree>
    <p:extLst>
      <p:ext uri="{BB962C8B-B14F-4D97-AF65-F5344CB8AC3E}">
        <p14:creationId xmlns:p14="http://schemas.microsoft.com/office/powerpoint/2010/main" xmlns="" val="200411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91EF-4593-44B0-A318-A99B370C3A9A}" type="slidenum">
              <a:rPr lang="en-US" smtClean="0"/>
              <a:pPr/>
              <a:t>29</a:t>
            </a:fld>
            <a:endParaRPr lang="en-US"/>
          </a:p>
        </p:txBody>
      </p:sp>
    </p:spTree>
    <p:extLst>
      <p:ext uri="{BB962C8B-B14F-4D97-AF65-F5344CB8AC3E}">
        <p14:creationId xmlns:p14="http://schemas.microsoft.com/office/powerpoint/2010/main" xmlns="" val="204451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491EF-4593-44B0-A318-A99B370C3A9A}" type="slidenum">
              <a:rPr lang="en-US" smtClean="0"/>
              <a:pPr/>
              <a:t>33</a:t>
            </a:fld>
            <a:endParaRPr lang="en-US"/>
          </a:p>
        </p:txBody>
      </p:sp>
    </p:spTree>
    <p:extLst>
      <p:ext uri="{BB962C8B-B14F-4D97-AF65-F5344CB8AC3E}">
        <p14:creationId xmlns:p14="http://schemas.microsoft.com/office/powerpoint/2010/main" xmlns="" val="241407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65219" name="Text Box 2"/>
          <p:cNvSpPr txBox="1">
            <a:spLocks noGrp="1" noChangeArrowheads="1"/>
          </p:cNvSpPr>
          <p:nvPr>
            <p:ph type="body"/>
          </p:nvPr>
        </p:nvSpPr>
        <p:spPr bwMode="auto">
          <a:xfrm>
            <a:off x="1046163" y="4352925"/>
            <a:ext cx="4770437" cy="3478213"/>
          </a:xfrm>
          <a:noFill/>
        </p:spPr>
        <p:txBody>
          <a:bodyPr wrap="square" lIns="0" tIns="0" rIns="0" bIns="0" numCol="1" anchor="t" anchorCtr="0" compatLnSpc="1">
            <a:prstTxWarp prst="textNoShape">
              <a:avLst/>
            </a:prstTxWarp>
          </a:bodyPr>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Transverse US images of mostly cystic thyroid nodule with a mural component containing flow. (a) Gray-scale image shows predominantly cystic nodule (calipers) with small solid-appearing mural component (arrowheads). (b) Addition of color Doppler mode demonstrates flow within mural component (arrowheads), confirming that it is tissue and not debris. US-guided FNA can be directed into this area. The lesion was benign at cytologic examination.</a:t>
            </a:r>
          </a:p>
        </p:txBody>
      </p:sp>
    </p:spTree>
    <p:extLst>
      <p:ext uri="{BB962C8B-B14F-4D97-AF65-F5344CB8AC3E}">
        <p14:creationId xmlns:p14="http://schemas.microsoft.com/office/powerpoint/2010/main" xmlns="" val="241700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D536B-5079-4B7C-ACB7-ECB83A65293F}"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C138A-5F9E-40DA-BEFF-03B95368ED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D536B-5079-4B7C-ACB7-ECB83A65293F}" type="datetimeFigureOut">
              <a:rPr lang="en-US" smtClean="0"/>
              <a:pPr/>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C138A-5F9E-40DA-BEFF-03B95368ED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log.remakehealth.com/blog_Healthcare_Consumers-0/bid/6626/My-doctor-ordered-an-Ultrasound-Scan-for-me-What-is-an-Ultrasoun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ajronline.org/cgi/content/full/193/1/207/FIG4" TargetMode="External"/><Relationship Id="rId7" Type="http://schemas.openxmlformats.org/officeDocument/2006/relationships/hyperlink" Target="http://imaging.birjournals.org/cgi/content/full/19/1/28/F1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imgres?imgurl=http://www.clivir.com/pictures/thyroid/nodule.jpg&amp;imgrefurl=http://www.clivir.com/lessons/show/thyroid-nodules-symptoms-causes-and-treatment.html&amp;usg=__GZ-__ylSJmIN65l14vPWWZmWCAI=&amp;h=644&amp;w=644&amp;sz=44&amp;hl=en&amp;start=17&amp;zoom=1&amp;tbnid=BD_I0TDS94MKvM:&amp;tbnh=137&amp;tbnw=137&amp;prev=/images?q=solitary+thyroid+nodule&amp;hl=en&amp;gbv=2&amp;tbs=isch:1&amp;itbs=1"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images.google.com/imgres?imgurl=http://saysomethingfunny.files.wordpress.com/2009/01/goiter.jpg&amp;imgrefurl=http://www.marksdailyapple.com/iodine-deficiency/&amp;usg=__isYn5i3577bFLFPfAv6fHkDYihA=&amp;h=300&amp;w=300&amp;sz=21&amp;hl=en&amp;start=617&amp;zoom=1&amp;tbnid=9b7wvIR8ncEdvM:&amp;tbnh=116&amp;tbnw=116&amp;prev=/images?q=solitary+thyroid+nodules&amp;start=600&amp;hl=en&amp;sa=N&amp;gbv=2&amp;tbs=isch:1&amp;itbs=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ajronline.org/cgi/content/full/193/1/207/FIG13" TargetMode="Externa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imaging.birjournals.org/cgi/content/full/19/1/28/F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ultrasound-images.com/images/follicular-adenoma-1a.jp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ultrasound-images.com/images/follicular-adenoma-1b.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myhotlight.net/hotlight.php?ref=http://radiology.rsna.org/content/237/3/794.full&amp;query=Transverse%20US%20images%20of%20mostly%20cystic%20thyroid%20nodule%20with%20a%20mural%20component%20containing%20flow.%20(a)%20Gray-scale%20image%20shows%20predominantly%20cystic%20nodule%20(calipers)%20with%20small%20solid-appearing%20mural%20component%20(arrowheads).%20(b)%20Addition%20of%20color%20Doppler%20mode%20demonstrates%20flow%20within%20mural%20component%20(arrowheads),%20confirming%20that%20it%20is%20tissue%20and%20not%20debris.%20US-guided%20FNA%20can%20be%20directed%20into%20this%20area.%20The%20lesion%20was%20benign%20at%20cytologic%20examination." TargetMode="Externa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hyperlink" Target="http://myhotlight.net/hotlight.php?ref=http://radiology.rsna.org/content/237/3/794.full&amp;query=(a)%20Transverse%20gray-scale%20image%20of%20predominantly%20solid%20thyroid%20nodule%20(calipers).%20(b)%20Addition%20of%20color%20Doppler%20mode%20shows%20marked%20internal%20vascularity,%20indicating%20increased%20likelihood%20that%20nodule%20is%20malignant.%20This%20was%20a%20papillary%20carcinoma." TargetMode="Externa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ikidoc.org/index.php/Image:Follicular_adenoma_of_the_thyroid.jpg" TargetMode="External"/><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ajronline.org/cgi/content/full/193/1/207/FIG5" TargetMode="Externa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hyperlink" Target="http://www.ajronline.org/cgi/content/full/193/1/207/FIG1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ajronline.org/cgi/content/full/193/1/207/FIG14"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images.google.com/imgres?imgurl=http://saysomethingfunny.files.wordpress.com/2009/01/goiter.jpg&amp;imgrefurl=http://www.marksdailyapple.com/iodine-deficiency/&amp;usg=__isYn5i3577bFLFPfAv6fHkDYihA=&amp;h=300&amp;w=300&amp;sz=21&amp;hl=en&amp;start=617&amp;zoom=1&amp;tbnid=9b7wvIR8ncEdvM:&amp;tbnh=116&amp;tbnw=116&amp;prev=/images?q=solitary+thyroid+nodules&amp;start=600&amp;hl=en&amp;sa=N&amp;gbv=2&amp;tbs=isch:1&amp;itbs=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90575" y="595313"/>
          <a:ext cx="7562850" cy="5667375"/>
        </p:xfrm>
        <a:graphic>
          <a:graphicData uri="http://schemas.openxmlformats.org/presentationml/2006/ole">
            <p:oleObj spid="_x0000_s1044" name="Acrobat Document" r:id="rId4" imgW="7860600" imgH="5878440" progId="AcroExch.Document.DC">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yroid ultrasound picture">
            <a:hlinkClick r:id="rId2"/>
          </p:cNvPr>
          <p:cNvPicPr>
            <a:picLocks noChangeAspect="1" noChangeArrowheads="1"/>
          </p:cNvPicPr>
          <p:nvPr/>
        </p:nvPicPr>
        <p:blipFill>
          <a:blip r:embed="rId3" cstate="print"/>
          <a:srcRect/>
          <a:stretch>
            <a:fillRect/>
          </a:stretch>
        </p:blipFill>
        <p:spPr bwMode="auto">
          <a:xfrm>
            <a:off x="1907704" y="1884127"/>
            <a:ext cx="5363148" cy="3310631"/>
          </a:xfrm>
          <a:prstGeom prst="rect">
            <a:avLst/>
          </a:prstGeom>
          <a:noFill/>
          <a:ln w="9525">
            <a:noFill/>
            <a:miter lim="800000"/>
            <a:headEnd/>
            <a:tailEnd/>
          </a:ln>
        </p:spPr>
      </p:pic>
      <p:sp>
        <p:nvSpPr>
          <p:cNvPr id="19459" name="TextBox 3"/>
          <p:cNvSpPr txBox="1">
            <a:spLocks noChangeArrowheads="1"/>
          </p:cNvSpPr>
          <p:nvPr/>
        </p:nvSpPr>
        <p:spPr bwMode="auto">
          <a:xfrm>
            <a:off x="1096778" y="5661248"/>
            <a:ext cx="6985000" cy="1015663"/>
          </a:xfrm>
          <a:prstGeom prst="rect">
            <a:avLst/>
          </a:prstGeom>
          <a:noFill/>
          <a:ln w="9525">
            <a:noFill/>
            <a:miter lim="800000"/>
            <a:headEnd/>
            <a:tailEnd/>
          </a:ln>
        </p:spPr>
        <p:txBody>
          <a:bodyPr>
            <a:spAutoFit/>
          </a:bodyPr>
          <a:lstStyle/>
          <a:p>
            <a:pPr algn="ctr"/>
            <a:r>
              <a:rPr lang="en-US" dirty="0"/>
              <a:t>Transverse gray-scale mode of a normal thyroid gland</a:t>
            </a:r>
          </a:p>
          <a:p>
            <a:pPr algn="ctr"/>
            <a:r>
              <a:rPr lang="en-US" dirty="0"/>
              <a:t>which is uniformly </a:t>
            </a:r>
            <a:r>
              <a:rPr lang="en-US" dirty="0" smtClean="0"/>
              <a:t> </a:t>
            </a:r>
            <a:r>
              <a:rPr lang="en-US" sz="2400" dirty="0" err="1" smtClean="0">
                <a:solidFill>
                  <a:srgbClr val="C00000"/>
                </a:solidFill>
              </a:rPr>
              <a:t>Echogenic</a:t>
            </a:r>
            <a:r>
              <a:rPr lang="en-US" dirty="0" smtClean="0">
                <a:solidFill>
                  <a:srgbClr val="C00000"/>
                </a:solidFill>
              </a:rPr>
              <a:t> </a:t>
            </a:r>
            <a:r>
              <a:rPr lang="en-US" dirty="0" smtClean="0"/>
              <a:t> </a:t>
            </a:r>
            <a:r>
              <a:rPr lang="en-US" dirty="0"/>
              <a:t>relative to overlying strap</a:t>
            </a:r>
          </a:p>
          <a:p>
            <a:pPr algn="ctr"/>
            <a:r>
              <a:rPr lang="en-US" dirty="0"/>
              <a:t>musculature</a:t>
            </a:r>
          </a:p>
        </p:txBody>
      </p:sp>
      <p:sp>
        <p:nvSpPr>
          <p:cNvPr id="4" name="Title 1"/>
          <p:cNvSpPr>
            <a:spLocks noGrp="1"/>
          </p:cNvSpPr>
          <p:nvPr>
            <p:ph type="title"/>
          </p:nvPr>
        </p:nvSpPr>
        <p:spPr>
          <a:xfrm>
            <a:off x="323528" y="274638"/>
            <a:ext cx="8208912"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sz="5400" b="1" dirty="0" err="1" smtClean="0">
                <a:solidFill>
                  <a:srgbClr val="C00000"/>
                </a:solidFill>
              </a:rPr>
              <a:t>Echogenicity</a:t>
            </a:r>
            <a:r>
              <a:rPr lang="en-US" sz="5400" b="1" dirty="0" smtClean="0">
                <a:solidFill>
                  <a:srgbClr val="C00000"/>
                </a:solidFill>
              </a:rPr>
              <a:t> </a:t>
            </a:r>
            <a:endParaRPr lang="en-US" sz="5400"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9712" y="6093296"/>
            <a:ext cx="7164288"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2060"/>
              </a:solidFill>
            </a:endParaRPr>
          </a:p>
        </p:txBody>
      </p:sp>
      <p:sp>
        <p:nvSpPr>
          <p:cNvPr id="96260" name="TextBox 4"/>
          <p:cNvSpPr txBox="1">
            <a:spLocks noChangeArrowheads="1"/>
          </p:cNvSpPr>
          <p:nvPr/>
        </p:nvSpPr>
        <p:spPr bwMode="auto">
          <a:xfrm>
            <a:off x="539552" y="1556792"/>
            <a:ext cx="7650621" cy="461665"/>
          </a:xfrm>
          <a:prstGeom prst="rect">
            <a:avLst/>
          </a:prstGeom>
          <a:noFill/>
          <a:ln w="9525">
            <a:noFill/>
            <a:miter lim="800000"/>
            <a:headEnd/>
            <a:tailEnd/>
          </a:ln>
        </p:spPr>
        <p:txBody>
          <a:bodyPr wrap="none">
            <a:spAutoFit/>
          </a:bodyPr>
          <a:lstStyle/>
          <a:p>
            <a:r>
              <a:rPr lang="en-US" sz="2400" dirty="0" err="1" smtClean="0"/>
              <a:t>Hypoechoeic</a:t>
            </a:r>
            <a:r>
              <a:rPr lang="en-US" sz="2400" dirty="0" smtClean="0"/>
              <a:t>                                                            </a:t>
            </a:r>
            <a:r>
              <a:rPr lang="en-US" sz="2400" dirty="0" err="1" smtClean="0"/>
              <a:t>Hyperechoeic</a:t>
            </a:r>
            <a:endParaRPr lang="en-US" sz="2400" dirty="0"/>
          </a:p>
        </p:txBody>
      </p:sp>
      <p:sp>
        <p:nvSpPr>
          <p:cNvPr id="96261" name="TextBox 5"/>
          <p:cNvSpPr txBox="1">
            <a:spLocks noChangeArrowheads="1"/>
          </p:cNvSpPr>
          <p:nvPr/>
        </p:nvSpPr>
        <p:spPr bwMode="auto">
          <a:xfrm>
            <a:off x="3487076" y="6228298"/>
            <a:ext cx="1975284" cy="461665"/>
          </a:xfrm>
          <a:prstGeom prst="rect">
            <a:avLst/>
          </a:prstGeom>
          <a:noFill/>
          <a:ln w="9525">
            <a:noFill/>
            <a:miter lim="800000"/>
            <a:headEnd/>
            <a:tailEnd/>
          </a:ln>
        </p:spPr>
        <p:txBody>
          <a:bodyPr wrap="none">
            <a:spAutoFit/>
          </a:bodyPr>
          <a:lstStyle/>
          <a:p>
            <a:r>
              <a:rPr lang="en-US" sz="2400" dirty="0"/>
              <a:t> </a:t>
            </a:r>
            <a:r>
              <a:rPr lang="en-US" sz="2400" dirty="0" smtClean="0"/>
              <a:t> Cystic </a:t>
            </a:r>
            <a:r>
              <a:rPr lang="en-US" sz="2400" dirty="0"/>
              <a:t>&amp; </a:t>
            </a:r>
            <a:r>
              <a:rPr lang="en-US" sz="2400" dirty="0" smtClean="0"/>
              <a:t>solid</a:t>
            </a:r>
            <a:endParaRPr lang="en-US" sz="2400" dirty="0"/>
          </a:p>
        </p:txBody>
      </p:sp>
      <p:sp>
        <p:nvSpPr>
          <p:cNvPr id="14" name="Title 1"/>
          <p:cNvSpPr>
            <a:spLocks noGrp="1"/>
          </p:cNvSpPr>
          <p:nvPr>
            <p:ph type="title"/>
          </p:nvPr>
        </p:nvSpPr>
        <p:spPr>
          <a:xfrm>
            <a:off x="323528" y="274638"/>
            <a:ext cx="8208912"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sz="5400" b="1" dirty="0" err="1" smtClean="0">
                <a:solidFill>
                  <a:srgbClr val="C00000"/>
                </a:solidFill>
              </a:rPr>
              <a:t>Echogenicity</a:t>
            </a:r>
            <a:r>
              <a:rPr lang="en-US" sz="5400" b="1" dirty="0" smtClean="0">
                <a:solidFill>
                  <a:srgbClr val="C00000"/>
                </a:solidFill>
              </a:rPr>
              <a:t> </a:t>
            </a:r>
            <a:endParaRPr lang="en-US" sz="5400" b="1" dirty="0">
              <a:solidFill>
                <a:srgbClr val="C00000"/>
              </a:solidFill>
            </a:endParaRPr>
          </a:p>
        </p:txBody>
      </p:sp>
      <p:pic>
        <p:nvPicPr>
          <p:cNvPr id="7" name="Picture 2" descr="Benign thyroid nodule"/>
          <p:cNvPicPr>
            <a:picLocks noChangeAspect="1" noChangeArrowheads="1"/>
          </p:cNvPicPr>
          <p:nvPr/>
        </p:nvPicPr>
        <p:blipFill>
          <a:blip r:embed="rId2" cstate="print"/>
          <a:srcRect/>
          <a:stretch>
            <a:fillRect/>
          </a:stretch>
        </p:blipFill>
        <p:spPr bwMode="auto">
          <a:xfrm>
            <a:off x="350006" y="2060848"/>
            <a:ext cx="2565810" cy="1892811"/>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6012679" y="2018457"/>
            <a:ext cx="2354401" cy="193616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880519" y="4293095"/>
            <a:ext cx="3132160" cy="1935203"/>
          </a:xfrm>
          <a:prstGeom prst="rect">
            <a:avLst/>
          </a:prstGeom>
          <a:noFill/>
          <a:ln w="9525">
            <a:noFill/>
            <a:miter lim="800000"/>
            <a:headEnd/>
            <a:tailEnd/>
          </a:ln>
        </p:spPr>
      </p:pic>
      <p:sp>
        <p:nvSpPr>
          <p:cNvPr id="11" name="Rectangle 10"/>
          <p:cNvSpPr/>
          <p:nvPr/>
        </p:nvSpPr>
        <p:spPr>
          <a:xfrm>
            <a:off x="3675214" y="1471502"/>
            <a:ext cx="1505540" cy="461665"/>
          </a:xfrm>
          <a:prstGeom prst="rect">
            <a:avLst/>
          </a:prstGeom>
        </p:spPr>
        <p:txBody>
          <a:bodyPr wrap="none">
            <a:spAutoFit/>
          </a:bodyPr>
          <a:lstStyle/>
          <a:p>
            <a:r>
              <a:rPr lang="en-US" sz="2400" dirty="0" err="1" smtClean="0"/>
              <a:t>Isoechoeic</a:t>
            </a:r>
            <a:endParaRPr lang="en-US" sz="2400" dirty="0"/>
          </a:p>
        </p:txBody>
      </p:sp>
      <p:pic>
        <p:nvPicPr>
          <p:cNvPr id="5" name="Picture 4"/>
          <p:cNvPicPr>
            <a:picLocks noChangeAspect="1"/>
          </p:cNvPicPr>
          <p:nvPr/>
        </p:nvPicPr>
        <p:blipFill>
          <a:blip r:embed="rId5" cstate="print"/>
          <a:stretch>
            <a:fillRect/>
          </a:stretch>
        </p:blipFill>
        <p:spPr>
          <a:xfrm>
            <a:off x="3225309" y="2005175"/>
            <a:ext cx="2498819" cy="19484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208912"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sz="5400" b="1" dirty="0" err="1" smtClean="0">
                <a:solidFill>
                  <a:srgbClr val="C00000"/>
                </a:solidFill>
              </a:rPr>
              <a:t>Echogenicity</a:t>
            </a:r>
            <a:r>
              <a:rPr lang="en-US" sz="5400" b="1" dirty="0" smtClean="0">
                <a:solidFill>
                  <a:srgbClr val="C00000"/>
                </a:solidFill>
              </a:rPr>
              <a:t> </a:t>
            </a:r>
            <a:endParaRPr lang="en-US" sz="5400" b="1" dirty="0">
              <a:solidFill>
                <a:srgbClr val="C00000"/>
              </a:solidFill>
            </a:endParaRPr>
          </a:p>
        </p:txBody>
      </p:sp>
      <p:sp>
        <p:nvSpPr>
          <p:cNvPr id="5" name="Rectangle 4"/>
          <p:cNvSpPr/>
          <p:nvPr/>
        </p:nvSpPr>
        <p:spPr>
          <a:xfrm>
            <a:off x="4860032" y="1700808"/>
            <a:ext cx="626368"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72400" y="1700808"/>
            <a:ext cx="792088"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36096" y="1700808"/>
            <a:ext cx="280831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36096" y="4581128"/>
            <a:ext cx="28083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338844" y="1700969"/>
            <a:ext cx="8229600" cy="4896383"/>
          </a:xfrm>
          <a:ln>
            <a:solidFill>
              <a:schemeClr val="accent6">
                <a:lumMod val="75000"/>
              </a:schemeClr>
            </a:solidFill>
          </a:ln>
        </p:spPr>
        <p:txBody>
          <a:bodyPr/>
          <a:lstStyle/>
          <a:p>
            <a:pPr>
              <a:buFontTx/>
              <a:buNone/>
            </a:pPr>
            <a:endParaRPr lang="en-US" sz="4000" dirty="0" smtClean="0">
              <a:solidFill>
                <a:srgbClr val="002060"/>
              </a:solidFill>
            </a:endParaRPr>
          </a:p>
          <a:p>
            <a:pPr>
              <a:buFontTx/>
              <a:buNone/>
            </a:pPr>
            <a:r>
              <a:rPr lang="en-US" sz="4000" dirty="0" smtClean="0">
                <a:solidFill>
                  <a:srgbClr val="002060"/>
                </a:solidFill>
              </a:rPr>
              <a:t> </a:t>
            </a:r>
            <a:r>
              <a:rPr lang="en-US" sz="4000" b="1" dirty="0" smtClean="0">
                <a:solidFill>
                  <a:srgbClr val="002060"/>
                </a:solidFill>
                <a:latin typeface="Times New Roman" panose="02020603050405020304" pitchFamily="18" charset="0"/>
                <a:cs typeface="Times New Roman" panose="02020603050405020304" pitchFamily="18" charset="0"/>
              </a:rPr>
              <a:t>Hyperplastic  Nodules </a:t>
            </a:r>
          </a:p>
          <a:p>
            <a:pPr>
              <a:buFontTx/>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t>               </a:t>
            </a:r>
            <a:r>
              <a:rPr lang="en-US" dirty="0" smtClean="0">
                <a:solidFill>
                  <a:srgbClr val="FF0000"/>
                </a:solidFill>
              </a:rPr>
              <a:t>● </a:t>
            </a:r>
            <a:r>
              <a:rPr lang="en-US" dirty="0" smtClean="0"/>
              <a:t>Most often </a:t>
            </a:r>
            <a:r>
              <a:rPr lang="en-US" dirty="0" err="1" smtClean="0"/>
              <a:t>Isoechoic</a:t>
            </a:r>
            <a:endParaRPr lang="en-US" dirty="0" smtClean="0"/>
          </a:p>
          <a:p>
            <a:pPr marL="0" indent="0">
              <a:buNone/>
            </a:pPr>
            <a:r>
              <a:rPr lang="en-US" dirty="0" smtClean="0"/>
              <a:t>               </a:t>
            </a:r>
            <a:r>
              <a:rPr lang="en-US" dirty="0" smtClean="0">
                <a:solidFill>
                  <a:srgbClr val="FF0000"/>
                </a:solidFill>
              </a:rPr>
              <a:t>● </a:t>
            </a:r>
            <a:r>
              <a:rPr lang="en-US" dirty="0" smtClean="0"/>
              <a:t>Can also be </a:t>
            </a:r>
            <a:r>
              <a:rPr lang="en-US" dirty="0" err="1" smtClean="0"/>
              <a:t>Hyperechoeic</a:t>
            </a:r>
            <a:endParaRPr lang="en-US" dirty="0" smtClean="0"/>
          </a:p>
          <a:p>
            <a:pPr marL="0" indent="0">
              <a:buNone/>
            </a:pPr>
            <a:r>
              <a:rPr lang="en-US" dirty="0" smtClean="0"/>
              <a:t>               </a:t>
            </a:r>
            <a:r>
              <a:rPr lang="en-US" dirty="0" smtClean="0">
                <a:solidFill>
                  <a:srgbClr val="FF0000"/>
                </a:solidFill>
              </a:rPr>
              <a:t>● </a:t>
            </a:r>
            <a:r>
              <a:rPr lang="en-US" dirty="0" smtClean="0"/>
              <a:t>Commonly undergo cystic </a:t>
            </a:r>
          </a:p>
          <a:p>
            <a:pPr>
              <a:buNone/>
            </a:pPr>
            <a:r>
              <a:rPr lang="en-US" dirty="0"/>
              <a:t> </a:t>
            </a:r>
            <a:r>
              <a:rPr lang="en-US" dirty="0" smtClean="0"/>
              <a:t>                     &amp; hemorrhagic  degeneration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25760"/>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defRPr/>
            </a:pPr>
            <a:r>
              <a:rPr lang="en-US" b="1" dirty="0" smtClean="0">
                <a:solidFill>
                  <a:srgbClr val="C00000"/>
                </a:solidFill>
              </a:rPr>
              <a:t>Benign Nodules</a:t>
            </a:r>
          </a:p>
        </p:txBody>
      </p:sp>
      <p:sp>
        <p:nvSpPr>
          <p:cNvPr id="9" name="TextBox 3"/>
          <p:cNvSpPr txBox="1">
            <a:spLocks noChangeArrowheads="1"/>
          </p:cNvSpPr>
          <p:nvPr/>
        </p:nvSpPr>
        <p:spPr bwMode="auto">
          <a:xfrm>
            <a:off x="3469779" y="5577588"/>
            <a:ext cx="4804389" cy="677108"/>
          </a:xfrm>
          <a:prstGeom prst="rect">
            <a:avLst/>
          </a:prstGeom>
          <a:noFill/>
          <a:ln w="9525">
            <a:noFill/>
            <a:miter lim="800000"/>
            <a:headEnd/>
            <a:tailEnd/>
          </a:ln>
        </p:spPr>
        <p:txBody>
          <a:bodyPr wrap="square">
            <a:spAutoFit/>
          </a:bodyPr>
          <a:lstStyle/>
          <a:p>
            <a:r>
              <a:rPr lang="en-US" dirty="0">
                <a:solidFill>
                  <a:srgbClr val="7030A0"/>
                </a:solidFill>
              </a:rPr>
              <a:t>A </a:t>
            </a:r>
            <a:r>
              <a:rPr lang="en-US" sz="2000" b="1" dirty="0">
                <a:solidFill>
                  <a:srgbClr val="FF0000"/>
                </a:solidFill>
              </a:rPr>
              <a:t>:  </a:t>
            </a:r>
            <a:r>
              <a:rPr lang="en-US" sz="2000" b="1" dirty="0" err="1">
                <a:solidFill>
                  <a:srgbClr val="FF0000"/>
                </a:solidFill>
              </a:rPr>
              <a:t>Hypoechoic</a:t>
            </a:r>
            <a:r>
              <a:rPr lang="en-US" sz="2000" b="1" dirty="0">
                <a:solidFill>
                  <a:srgbClr val="FF0000"/>
                </a:solidFill>
              </a:rPr>
              <a:t>  </a:t>
            </a:r>
            <a:r>
              <a:rPr lang="en-US" dirty="0">
                <a:solidFill>
                  <a:srgbClr val="002060"/>
                </a:solidFill>
              </a:rPr>
              <a:t>solid nodule with a  </a:t>
            </a:r>
            <a:r>
              <a:rPr lang="en-US" dirty="0" smtClean="0">
                <a:solidFill>
                  <a:srgbClr val="002060"/>
                </a:solidFill>
              </a:rPr>
              <a:t>regular</a:t>
            </a:r>
          </a:p>
          <a:p>
            <a:r>
              <a:rPr lang="en-US" dirty="0">
                <a:solidFill>
                  <a:srgbClr val="002060"/>
                </a:solidFill>
              </a:rPr>
              <a:t> </a:t>
            </a:r>
            <a:r>
              <a:rPr lang="en-US" dirty="0" smtClean="0">
                <a:solidFill>
                  <a:srgbClr val="002060"/>
                </a:solidFill>
              </a:rPr>
              <a:t>     margin and </a:t>
            </a:r>
            <a:r>
              <a:rPr lang="en-US" dirty="0">
                <a:solidFill>
                  <a:srgbClr val="002060"/>
                </a:solidFill>
              </a:rPr>
              <a:t>thin </a:t>
            </a:r>
            <a:r>
              <a:rPr lang="en-US" dirty="0" smtClean="0">
                <a:solidFill>
                  <a:srgbClr val="002060"/>
                </a:solidFill>
              </a:rPr>
              <a:t>halo</a:t>
            </a:r>
            <a:endParaRPr lang="en-US" dirty="0">
              <a:solidFill>
                <a:srgbClr val="002060"/>
              </a:solidFill>
            </a:endParaRPr>
          </a:p>
        </p:txBody>
      </p:sp>
      <p:sp>
        <p:nvSpPr>
          <p:cNvPr id="10" name="Rectangle 9"/>
          <p:cNvSpPr/>
          <p:nvPr/>
        </p:nvSpPr>
        <p:spPr>
          <a:xfrm>
            <a:off x="1475656" y="3429000"/>
            <a:ext cx="14401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stretch>
            <a:fillRect/>
          </a:stretch>
        </p:blipFill>
        <p:spPr>
          <a:xfrm>
            <a:off x="663421" y="1697669"/>
            <a:ext cx="2796991" cy="2040158"/>
          </a:xfrm>
          <a:prstGeom prst="rect">
            <a:avLst/>
          </a:prstGeom>
        </p:spPr>
      </p:pic>
      <p:pic>
        <p:nvPicPr>
          <p:cNvPr id="4" name="Picture 3"/>
          <p:cNvPicPr>
            <a:picLocks noChangeAspect="1"/>
          </p:cNvPicPr>
          <p:nvPr/>
        </p:nvPicPr>
        <p:blipFill>
          <a:blip r:embed="rId4" cstate="print"/>
          <a:stretch>
            <a:fillRect/>
          </a:stretch>
        </p:blipFill>
        <p:spPr>
          <a:xfrm>
            <a:off x="663421" y="3861047"/>
            <a:ext cx="2796991" cy="2724343"/>
          </a:xfrm>
          <a:prstGeom prst="rect">
            <a:avLst/>
          </a:prstGeom>
        </p:spPr>
      </p:pic>
      <p:pic>
        <p:nvPicPr>
          <p:cNvPr id="5" name="Picture 4"/>
          <p:cNvPicPr>
            <a:picLocks noChangeAspect="1"/>
          </p:cNvPicPr>
          <p:nvPr/>
        </p:nvPicPr>
        <p:blipFill>
          <a:blip r:embed="rId5" cstate="print"/>
          <a:stretch>
            <a:fillRect/>
          </a:stretch>
        </p:blipFill>
        <p:spPr>
          <a:xfrm>
            <a:off x="5076056" y="1635311"/>
            <a:ext cx="2531601" cy="2102516"/>
          </a:xfrm>
          <a:prstGeom prst="rect">
            <a:avLst/>
          </a:prstGeom>
        </p:spPr>
      </p:pic>
      <p:sp>
        <p:nvSpPr>
          <p:cNvPr id="7" name="Rectangle 6"/>
          <p:cNvSpPr/>
          <p:nvPr/>
        </p:nvSpPr>
        <p:spPr>
          <a:xfrm>
            <a:off x="4788024" y="3861047"/>
            <a:ext cx="4331209" cy="677108"/>
          </a:xfrm>
          <a:prstGeom prst="rect">
            <a:avLst/>
          </a:prstGeom>
        </p:spPr>
        <p:txBody>
          <a:bodyPr wrap="square">
            <a:spAutoFit/>
          </a:bodyPr>
          <a:lstStyle/>
          <a:p>
            <a:r>
              <a:rPr lang="en-US" dirty="0">
                <a:solidFill>
                  <a:srgbClr val="7030A0"/>
                </a:solidFill>
              </a:rPr>
              <a:t>B</a:t>
            </a:r>
            <a:r>
              <a:rPr lang="en-US" sz="2000" b="1" dirty="0">
                <a:solidFill>
                  <a:srgbClr val="FF0000"/>
                </a:solidFill>
              </a:rPr>
              <a:t>:   </a:t>
            </a:r>
            <a:r>
              <a:rPr lang="en-US" sz="2000" b="1" dirty="0" err="1">
                <a:solidFill>
                  <a:srgbClr val="FF0000"/>
                </a:solidFill>
              </a:rPr>
              <a:t>Isoechoic</a:t>
            </a:r>
            <a:r>
              <a:rPr lang="en-US" sz="2000" b="1" dirty="0">
                <a:solidFill>
                  <a:srgbClr val="FF0000"/>
                </a:solidFill>
              </a:rPr>
              <a:t>  </a:t>
            </a:r>
            <a:r>
              <a:rPr lang="en-US" dirty="0">
                <a:solidFill>
                  <a:srgbClr val="002060"/>
                </a:solidFill>
              </a:rPr>
              <a:t>nodule with a central  </a:t>
            </a:r>
            <a:r>
              <a:rPr lang="en-US" dirty="0" smtClean="0">
                <a:solidFill>
                  <a:srgbClr val="002060"/>
                </a:solidFill>
              </a:rPr>
              <a:t>cystic</a:t>
            </a:r>
          </a:p>
          <a:p>
            <a:r>
              <a:rPr lang="en-US" dirty="0" smtClean="0">
                <a:solidFill>
                  <a:srgbClr val="002060"/>
                </a:solidFill>
              </a:rPr>
              <a:t> </a:t>
            </a:r>
            <a:r>
              <a:rPr lang="en-US" dirty="0">
                <a:solidFill>
                  <a:srgbClr val="002060"/>
                </a:solidFill>
              </a:rPr>
              <a:t>area </a:t>
            </a:r>
            <a:r>
              <a:rPr lang="en-US" dirty="0" smtClean="0">
                <a:solidFill>
                  <a:srgbClr val="002060"/>
                </a:solidFill>
              </a:rPr>
              <a:t>, </a:t>
            </a:r>
            <a:r>
              <a:rPr lang="en-US" dirty="0" err="1">
                <a:solidFill>
                  <a:srgbClr val="002060"/>
                </a:solidFill>
              </a:rPr>
              <a:t>surronded</a:t>
            </a:r>
            <a:r>
              <a:rPr lang="en-US" dirty="0">
                <a:solidFill>
                  <a:srgbClr val="002060"/>
                </a:solidFill>
              </a:rPr>
              <a:t>  by  a  smooth,  thin halo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3"/>
          <p:cNvPicPr>
            <a:picLocks noChangeAspect="1" noChangeArrowheads="1"/>
          </p:cNvPicPr>
          <p:nvPr/>
        </p:nvPicPr>
        <p:blipFill>
          <a:blip r:embed="rId3" cstate="print"/>
          <a:srcRect/>
          <a:stretch>
            <a:fillRect/>
          </a:stretch>
        </p:blipFill>
        <p:spPr bwMode="auto">
          <a:xfrm>
            <a:off x="4860032" y="2132856"/>
            <a:ext cx="3423478" cy="2592288"/>
          </a:xfrm>
          <a:prstGeom prst="rect">
            <a:avLst/>
          </a:prstGeom>
          <a:noFill/>
          <a:ln w="9525">
            <a:noFill/>
            <a:round/>
            <a:headEnd/>
            <a:tailEnd/>
          </a:ln>
        </p:spPr>
      </p:pic>
      <p:sp>
        <p:nvSpPr>
          <p:cNvPr id="68615" name="Rectangle 6"/>
          <p:cNvSpPr>
            <a:spLocks noChangeArrowheads="1"/>
          </p:cNvSpPr>
          <p:nvPr/>
        </p:nvSpPr>
        <p:spPr bwMode="auto">
          <a:xfrm>
            <a:off x="1103226" y="5454352"/>
            <a:ext cx="7488832" cy="668531"/>
          </a:xfrm>
          <a:prstGeom prst="rect">
            <a:avLst/>
          </a:prstGeom>
          <a:noFill/>
          <a:ln w="9525">
            <a:noFill/>
            <a:miter lim="800000"/>
            <a:headEnd/>
            <a:tailEnd/>
          </a:ln>
        </p:spPr>
        <p:txBody>
          <a:bodyPr wrap="square" lIns="82945" tIns="41473" rIns="82945" bIns="41473">
            <a:spAutoFit/>
          </a:bodyPr>
          <a:lstStyle/>
          <a:p>
            <a:pPr algn="ctr"/>
            <a:r>
              <a:rPr lang="en-US" dirty="0" smtClean="0"/>
              <a:t>Predominantly </a:t>
            </a:r>
            <a:r>
              <a:rPr lang="en-US" dirty="0"/>
              <a:t>solid </a:t>
            </a:r>
            <a:r>
              <a:rPr lang="en-US" sz="2000" dirty="0" err="1" smtClean="0">
                <a:solidFill>
                  <a:srgbClr val="FF0000"/>
                </a:solidFill>
              </a:rPr>
              <a:t>Isoechoic</a:t>
            </a:r>
            <a:r>
              <a:rPr lang="en-US" dirty="0" smtClean="0"/>
              <a:t>  nodule with cystic degeneration , </a:t>
            </a:r>
          </a:p>
          <a:p>
            <a:pPr algn="ctr"/>
            <a:r>
              <a:rPr lang="en-US" dirty="0" smtClean="0"/>
              <a:t>which </a:t>
            </a:r>
            <a:r>
              <a:rPr lang="en-US" dirty="0"/>
              <a:t>proved to be benign at </a:t>
            </a:r>
            <a:r>
              <a:rPr lang="en-US" dirty="0" err="1"/>
              <a:t>cytologic</a:t>
            </a:r>
            <a:r>
              <a:rPr lang="en-US" dirty="0"/>
              <a:t> examination. </a:t>
            </a:r>
          </a:p>
        </p:txBody>
      </p:sp>
      <p:sp>
        <p:nvSpPr>
          <p:cNvPr id="5" name="Title 1"/>
          <p:cNvSpPr txBox="1">
            <a:spLocks/>
          </p:cNvSpPr>
          <p:nvPr/>
        </p:nvSpPr>
        <p:spPr>
          <a:xfrm>
            <a:off x="611560" y="476672"/>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Benign Nodules</a:t>
            </a:r>
            <a:endParaRPr kumimoji="0" lang="en-US" sz="44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6" name="Picture 3"/>
          <p:cNvPicPr>
            <a:picLocks noChangeAspect="1" noChangeArrowheads="1"/>
          </p:cNvPicPr>
          <p:nvPr/>
        </p:nvPicPr>
        <p:blipFill>
          <a:blip r:embed="rId4" cstate="print"/>
          <a:srcRect/>
          <a:stretch>
            <a:fillRect/>
          </a:stretch>
        </p:blipFill>
        <p:spPr bwMode="auto">
          <a:xfrm>
            <a:off x="1115616" y="2132856"/>
            <a:ext cx="3211982" cy="2592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sz="5400" b="1" dirty="0" err="1" smtClean="0">
                <a:solidFill>
                  <a:srgbClr val="C00000"/>
                </a:solidFill>
              </a:rPr>
              <a:t>Echogenicity</a:t>
            </a:r>
            <a:r>
              <a:rPr lang="en-US" sz="5400" b="1" dirty="0" smtClean="0">
                <a:solidFill>
                  <a:srgbClr val="C00000"/>
                </a:solidFill>
              </a:rPr>
              <a:t> </a:t>
            </a:r>
            <a:endParaRPr lang="en-US" sz="5400" b="1" dirty="0">
              <a:solidFill>
                <a:srgbClr val="C00000"/>
              </a:solidFill>
            </a:endParaRPr>
          </a:p>
        </p:txBody>
      </p:sp>
      <p:sp>
        <p:nvSpPr>
          <p:cNvPr id="100355" name="Content Placeholder 2"/>
          <p:cNvSpPr>
            <a:spLocks noGrp="1"/>
          </p:cNvSpPr>
          <p:nvPr>
            <p:ph idx="1"/>
          </p:nvPr>
        </p:nvSpPr>
        <p:spPr>
          <a:xfrm>
            <a:off x="467544" y="1628800"/>
            <a:ext cx="8229600" cy="5112568"/>
          </a:xfrm>
          <a:ln>
            <a:solidFill>
              <a:schemeClr val="accent6">
                <a:lumMod val="75000"/>
              </a:schemeClr>
            </a:solidFill>
          </a:ln>
        </p:spPr>
        <p:txBody>
          <a:bodyPr>
            <a:normAutofit fontScale="92500" lnSpcReduction="10000"/>
          </a:bodyPr>
          <a:lstStyle/>
          <a:p>
            <a:pPr>
              <a:buFontTx/>
              <a:buNone/>
            </a:pPr>
            <a:r>
              <a:rPr lang="en-US" sz="4000" dirty="0" smtClean="0"/>
              <a:t>  </a:t>
            </a:r>
            <a:r>
              <a:rPr lang="en-US" sz="4000" dirty="0" smtClean="0">
                <a:solidFill>
                  <a:srgbClr val="1E04BC"/>
                </a:solidFill>
                <a:latin typeface="Times New Roman" panose="02020603050405020304" pitchFamily="18" charset="0"/>
                <a:cs typeface="Times New Roman" panose="02020603050405020304" pitchFamily="18" charset="0"/>
              </a:rPr>
              <a:t>Malignant Nodules: </a:t>
            </a:r>
            <a:r>
              <a:rPr lang="en-US" sz="2800" dirty="0" smtClean="0">
                <a:solidFill>
                  <a:srgbClr val="1E04BC"/>
                </a:solidFill>
                <a:latin typeface="Times New Roman" panose="02020603050405020304" pitchFamily="18" charset="0"/>
                <a:cs typeface="Times New Roman" panose="02020603050405020304" pitchFamily="18" charset="0"/>
              </a:rPr>
              <a:t>Most  are   </a:t>
            </a:r>
            <a:r>
              <a:rPr lang="en-US" sz="2800" dirty="0" err="1" smtClean="0">
                <a:solidFill>
                  <a:srgbClr val="1E04BC"/>
                </a:solidFill>
                <a:latin typeface="Times New Roman" panose="02020603050405020304" pitchFamily="18" charset="0"/>
                <a:cs typeface="Times New Roman" panose="02020603050405020304" pitchFamily="18" charset="0"/>
              </a:rPr>
              <a:t>Hypoechoic</a:t>
            </a:r>
            <a:endParaRPr lang="en-US" dirty="0" smtClean="0">
              <a:solidFill>
                <a:srgbClr val="1E04BC"/>
              </a:solidFill>
              <a:latin typeface="Times New Roman" panose="02020603050405020304" pitchFamily="18" charset="0"/>
              <a:cs typeface="Times New Roman" panose="02020603050405020304" pitchFamily="18" charset="0"/>
            </a:endParaRPr>
          </a:p>
          <a:p>
            <a:pPr marL="0" indent="0">
              <a:buNone/>
            </a:pPr>
            <a:r>
              <a:rPr lang="en-US" dirty="0"/>
              <a:t> </a:t>
            </a:r>
            <a:r>
              <a:rPr lang="en-US" dirty="0" smtClean="0"/>
              <a:t>                  </a:t>
            </a:r>
            <a:r>
              <a:rPr lang="en-US" dirty="0" smtClean="0">
                <a:solidFill>
                  <a:srgbClr val="FF0000"/>
                </a:solidFill>
              </a:rPr>
              <a:t>● </a:t>
            </a:r>
            <a:r>
              <a:rPr lang="en-US" sz="2800" dirty="0" smtClean="0"/>
              <a:t>Chan et al.  Study (2003): </a:t>
            </a:r>
            <a:endParaRPr lang="en-US" dirty="0" smtClean="0"/>
          </a:p>
          <a:p>
            <a:pPr>
              <a:buFontTx/>
              <a:buNone/>
            </a:pPr>
            <a:r>
              <a:rPr lang="en-US" sz="3900" dirty="0" smtClean="0">
                <a:solidFill>
                  <a:srgbClr val="002060"/>
                </a:solidFill>
              </a:rPr>
              <a:t>                    - </a:t>
            </a:r>
            <a:r>
              <a:rPr lang="en-US" sz="2600" dirty="0" smtClean="0">
                <a:solidFill>
                  <a:srgbClr val="C00000"/>
                </a:solidFill>
              </a:rPr>
              <a:t>86% of PTC were </a:t>
            </a:r>
            <a:r>
              <a:rPr lang="en-US" sz="2600" dirty="0" err="1" smtClean="0">
                <a:solidFill>
                  <a:srgbClr val="C00000"/>
                </a:solidFill>
              </a:rPr>
              <a:t>Hypoechoeic</a:t>
            </a:r>
            <a:endParaRPr lang="en-US" sz="3900" dirty="0" smtClean="0">
              <a:solidFill>
                <a:srgbClr val="C00000"/>
              </a:solidFill>
            </a:endParaRPr>
          </a:p>
          <a:p>
            <a:pPr marL="0" indent="0">
              <a:buNone/>
            </a:pPr>
            <a:r>
              <a:rPr lang="en-US" dirty="0" smtClean="0"/>
              <a:t>                   </a:t>
            </a:r>
            <a:r>
              <a:rPr lang="en-US" dirty="0" smtClean="0">
                <a:solidFill>
                  <a:srgbClr val="FF0000"/>
                </a:solidFill>
              </a:rPr>
              <a:t>● </a:t>
            </a:r>
            <a:r>
              <a:rPr lang="en-US" sz="2800" dirty="0" smtClean="0"/>
              <a:t>Jun P et al.  Study (2005) :</a:t>
            </a:r>
            <a:endParaRPr lang="en-US" dirty="0" smtClean="0"/>
          </a:p>
          <a:p>
            <a:pPr>
              <a:buFontTx/>
              <a:buNone/>
            </a:pPr>
            <a:r>
              <a:rPr lang="en-US" sz="2400" dirty="0" smtClean="0">
                <a:solidFill>
                  <a:srgbClr val="C00000"/>
                </a:solidFill>
              </a:rPr>
              <a:t>                                 - </a:t>
            </a:r>
            <a:r>
              <a:rPr lang="en-US" sz="2600" dirty="0" smtClean="0">
                <a:solidFill>
                  <a:srgbClr val="C00000"/>
                </a:solidFill>
              </a:rPr>
              <a:t>78% of PTC  were </a:t>
            </a:r>
            <a:r>
              <a:rPr lang="en-US" sz="2600" dirty="0" err="1" smtClean="0">
                <a:solidFill>
                  <a:srgbClr val="C00000"/>
                </a:solidFill>
              </a:rPr>
              <a:t>Hypoechoeic</a:t>
            </a:r>
            <a:endParaRPr lang="en-US" sz="2600" dirty="0" smtClean="0">
              <a:solidFill>
                <a:srgbClr val="C00000"/>
              </a:solidFill>
            </a:endParaRPr>
          </a:p>
          <a:p>
            <a:pPr>
              <a:buFontTx/>
              <a:buNone/>
            </a:pPr>
            <a:r>
              <a:rPr lang="en-US" sz="2600" dirty="0" smtClean="0">
                <a:solidFill>
                  <a:srgbClr val="C00000"/>
                </a:solidFill>
              </a:rPr>
              <a:t>                               - 12%  </a:t>
            </a:r>
            <a:r>
              <a:rPr lang="en-US" sz="2600" dirty="0" err="1" smtClean="0">
                <a:solidFill>
                  <a:srgbClr val="C00000"/>
                </a:solidFill>
              </a:rPr>
              <a:t>Isoechoeic</a:t>
            </a:r>
            <a:endParaRPr lang="en-US" sz="2600" dirty="0" smtClean="0">
              <a:solidFill>
                <a:srgbClr val="C00000"/>
              </a:solidFill>
            </a:endParaRPr>
          </a:p>
          <a:p>
            <a:pPr>
              <a:buFontTx/>
              <a:buNone/>
            </a:pPr>
            <a:r>
              <a:rPr lang="en-US" sz="2600" dirty="0" smtClean="0">
                <a:solidFill>
                  <a:srgbClr val="C00000"/>
                </a:solidFill>
              </a:rPr>
              <a:t>                               -  9%   Mixed echogenicity</a:t>
            </a:r>
          </a:p>
          <a:p>
            <a:pPr>
              <a:buFontTx/>
              <a:buNone/>
            </a:pPr>
            <a:r>
              <a:rPr lang="en-US" sz="2600" dirty="0" smtClean="0">
                <a:solidFill>
                  <a:srgbClr val="C00000"/>
                </a:solidFill>
              </a:rPr>
              <a:t>                               -  1%   </a:t>
            </a:r>
            <a:r>
              <a:rPr lang="en-US" sz="2600" dirty="0" err="1" smtClean="0">
                <a:solidFill>
                  <a:srgbClr val="C00000"/>
                </a:solidFill>
              </a:rPr>
              <a:t>Hyperechoeic</a:t>
            </a:r>
            <a:endParaRPr lang="en-US" sz="2600" dirty="0" smtClean="0">
              <a:solidFill>
                <a:srgbClr val="C00000"/>
              </a:solidFill>
            </a:endParaRPr>
          </a:p>
          <a:p>
            <a:pPr>
              <a:buFontTx/>
              <a:buNone/>
            </a:pPr>
            <a:endParaRPr lang="en-US" sz="2600" dirty="0" smtClean="0">
              <a:solidFill>
                <a:srgbClr val="C00000"/>
              </a:solidFill>
            </a:endParaRPr>
          </a:p>
          <a:p>
            <a:pPr>
              <a:buFont typeface="Wingdings" pitchFamily="2" charset="2"/>
              <a:buChar char="ü"/>
            </a:pPr>
            <a:r>
              <a:rPr lang="en-US" sz="2400" dirty="0" smtClean="0"/>
              <a:t>  </a:t>
            </a:r>
            <a:r>
              <a:rPr lang="en-US" sz="2600" dirty="0" err="1" smtClean="0">
                <a:solidFill>
                  <a:srgbClr val="1E04BC"/>
                </a:solidFill>
                <a:latin typeface="Times New Roman" panose="02020603050405020304" pitchFamily="18" charset="0"/>
                <a:cs typeface="Times New Roman" panose="02020603050405020304" pitchFamily="18" charset="0"/>
              </a:rPr>
              <a:t>Hypoechogenicity</a:t>
            </a:r>
            <a:r>
              <a:rPr lang="en-US" sz="2600" dirty="0" smtClean="0">
                <a:solidFill>
                  <a:srgbClr val="1E04BC"/>
                </a:solidFill>
                <a:latin typeface="Times New Roman" panose="02020603050405020304" pitchFamily="18" charset="0"/>
                <a:cs typeface="Times New Roman" panose="02020603050405020304" pitchFamily="18" charset="0"/>
              </a:rPr>
              <a:t> is a sensitive sign but is not specific </a:t>
            </a:r>
            <a:endParaRPr lang="en-US" sz="2400" dirty="0" smtClean="0">
              <a:solidFill>
                <a:srgbClr val="1E04BC"/>
              </a:solidFill>
              <a:latin typeface="Times New Roman" panose="02020603050405020304" pitchFamily="18" charset="0"/>
              <a:cs typeface="Times New Roman" panose="02020603050405020304" pitchFamily="18" charset="0"/>
            </a:endParaRPr>
          </a:p>
          <a:p>
            <a:pPr>
              <a:buFontTx/>
              <a:buNone/>
            </a:pPr>
            <a:r>
              <a:rPr lang="en-US" sz="2000" dirty="0" smtClean="0">
                <a:solidFill>
                  <a:srgbClr val="C00000"/>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30% -  80% of benign nodules are also </a:t>
            </a:r>
            <a:r>
              <a:rPr lang="en-US" sz="2400" dirty="0" err="1" smtClean="0">
                <a:solidFill>
                  <a:srgbClr val="C00000"/>
                </a:solidFill>
                <a:latin typeface="Times New Roman" panose="02020603050405020304" pitchFamily="18" charset="0"/>
                <a:cs typeface="Times New Roman" panose="02020603050405020304" pitchFamily="18" charset="0"/>
              </a:rPr>
              <a:t>Hypoechoeic</a:t>
            </a:r>
            <a:r>
              <a:rPr lang="en-US" sz="2400" dirty="0" smtClean="0">
                <a:solidFill>
                  <a:srgbClr val="C00000"/>
                </a:solidFill>
                <a:latin typeface="Times New Roman" panose="02020603050405020304" pitchFamily="18" charset="0"/>
                <a:cs typeface="Times New Roman" panose="02020603050405020304" pitchFamily="18" charset="0"/>
              </a:rPr>
              <a:t> </a:t>
            </a:r>
            <a:endParaRPr lang="en-US" sz="3300"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a:xfrm>
            <a:off x="467544" y="214313"/>
            <a:ext cx="8047806"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5400" b="1" dirty="0" smtClean="0">
                <a:solidFill>
                  <a:srgbClr val="C00000"/>
                </a:solidFill>
              </a:rPr>
              <a:t>Echogenicity</a:t>
            </a:r>
          </a:p>
        </p:txBody>
      </p:sp>
      <p:sp>
        <p:nvSpPr>
          <p:cNvPr id="101379" name="Content Placeholder 2"/>
          <p:cNvSpPr>
            <a:spLocks noGrp="1"/>
          </p:cNvSpPr>
          <p:nvPr>
            <p:ph idx="4294967295"/>
          </p:nvPr>
        </p:nvSpPr>
        <p:spPr>
          <a:xfrm>
            <a:off x="500063" y="1785938"/>
            <a:ext cx="8032377" cy="4883422"/>
          </a:xfrm>
          <a:ln>
            <a:solidFill>
              <a:schemeClr val="accent6">
                <a:lumMod val="75000"/>
              </a:schemeClr>
            </a:solidFill>
          </a:ln>
        </p:spPr>
        <p:txBody>
          <a:bodyPr/>
          <a:lstStyle/>
          <a:p>
            <a:endParaRPr lang="en-US" sz="4000" dirty="0" smtClean="0">
              <a:latin typeface="Times New Roman" panose="02020603050405020304" pitchFamily="18" charset="0"/>
              <a:cs typeface="Times New Roman" panose="02020603050405020304" pitchFamily="18" charset="0"/>
            </a:endParaRPr>
          </a:p>
          <a:p>
            <a:r>
              <a:rPr lang="en-US" sz="4000" dirty="0" err="1" smtClean="0">
                <a:latin typeface="Times New Roman" panose="02020603050405020304" pitchFamily="18" charset="0"/>
                <a:cs typeface="Times New Roman" panose="02020603050405020304" pitchFamily="18" charset="0"/>
              </a:rPr>
              <a:t>Hypoechoic</a:t>
            </a:r>
            <a:r>
              <a:rPr lang="en-US" sz="4000" dirty="0" smtClean="0">
                <a:latin typeface="Times New Roman" panose="02020603050405020304" pitchFamily="18" charset="0"/>
                <a:cs typeface="Times New Roman" panose="02020603050405020304" pitchFamily="18" charset="0"/>
              </a:rPr>
              <a:t> solid nodules:</a:t>
            </a:r>
          </a:p>
          <a:p>
            <a:pPr>
              <a:buFontTx/>
              <a:buNone/>
            </a:pPr>
            <a:r>
              <a:rPr lang="en-US" dirty="0" smtClean="0">
                <a:solidFill>
                  <a:srgbClr val="7030A0"/>
                </a:solidFill>
              </a:rPr>
              <a:t>       - </a:t>
            </a:r>
            <a:r>
              <a:rPr lang="en-US" dirty="0" smtClean="0">
                <a:solidFill>
                  <a:srgbClr val="1E04BC"/>
                </a:solidFill>
              </a:rPr>
              <a:t>87 % sensitivity &amp; 15 – 30 % specificity </a:t>
            </a:r>
          </a:p>
          <a:p>
            <a:pPr>
              <a:buFontTx/>
              <a:buNone/>
            </a:pPr>
            <a:r>
              <a:rPr lang="en-US" dirty="0" smtClean="0">
                <a:solidFill>
                  <a:srgbClr val="1E04BC"/>
                </a:solidFill>
              </a:rPr>
              <a:t>         for detection of malignancy</a:t>
            </a:r>
          </a:p>
          <a:p>
            <a:pPr marL="0" indent="0">
              <a:buNone/>
            </a:pPr>
            <a:endParaRPr lang="en-US" dirty="0" smtClean="0"/>
          </a:p>
          <a:p>
            <a:r>
              <a:rPr lang="en-US" sz="3600" dirty="0" smtClean="0">
                <a:latin typeface="Times New Roman" panose="02020603050405020304" pitchFamily="18" charset="0"/>
                <a:cs typeface="Times New Roman" panose="02020603050405020304" pitchFamily="18" charset="0"/>
              </a:rPr>
              <a:t>Marked </a:t>
            </a:r>
            <a:r>
              <a:rPr lang="en-US" sz="3600" dirty="0" err="1" smtClean="0">
                <a:latin typeface="Times New Roman" panose="02020603050405020304" pitchFamily="18" charset="0"/>
                <a:cs typeface="Times New Roman" panose="02020603050405020304" pitchFamily="18" charset="0"/>
              </a:rPr>
              <a:t>hypoechogenicity</a:t>
            </a:r>
            <a:r>
              <a:rPr lang="en-US" sz="3600" dirty="0" smtClean="0">
                <a:latin typeface="Times New Roman" panose="02020603050405020304" pitchFamily="18" charset="0"/>
                <a:cs typeface="Times New Roman" panose="02020603050405020304" pitchFamily="18" charset="0"/>
              </a:rPr>
              <a:t> :</a:t>
            </a:r>
          </a:p>
          <a:p>
            <a:pPr>
              <a:buFontTx/>
              <a:buNone/>
            </a:pPr>
            <a:r>
              <a:rPr lang="en-US" dirty="0" smtClean="0"/>
              <a:t>       - </a:t>
            </a:r>
            <a:r>
              <a:rPr lang="en-US" sz="3600" dirty="0" smtClean="0">
                <a:solidFill>
                  <a:srgbClr val="1E04BC"/>
                </a:solidFill>
              </a:rPr>
              <a:t>Very suggestive of malignancy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23528" y="3076418"/>
            <a:ext cx="2376264" cy="2028791"/>
          </a:xfrm>
          <a:prstGeom prst="rect">
            <a:avLst/>
          </a:prstGeom>
        </p:spPr>
      </p:pic>
      <p:pic>
        <p:nvPicPr>
          <p:cNvPr id="5" name="Picture 4"/>
          <p:cNvPicPr>
            <a:picLocks noChangeAspect="1"/>
          </p:cNvPicPr>
          <p:nvPr/>
        </p:nvPicPr>
        <p:blipFill>
          <a:blip r:embed="rId3" cstate="print"/>
          <a:stretch>
            <a:fillRect/>
          </a:stretch>
        </p:blipFill>
        <p:spPr>
          <a:xfrm>
            <a:off x="3059832" y="3039001"/>
            <a:ext cx="2984523" cy="2066208"/>
          </a:xfrm>
          <a:prstGeom prst="rect">
            <a:avLst/>
          </a:prstGeom>
        </p:spPr>
      </p:pic>
      <p:pic>
        <p:nvPicPr>
          <p:cNvPr id="8" name="Picture 7"/>
          <p:cNvPicPr>
            <a:picLocks noChangeAspect="1"/>
          </p:cNvPicPr>
          <p:nvPr/>
        </p:nvPicPr>
        <p:blipFill>
          <a:blip r:embed="rId4" cstate="print"/>
          <a:stretch>
            <a:fillRect/>
          </a:stretch>
        </p:blipFill>
        <p:spPr>
          <a:xfrm>
            <a:off x="6372200" y="3046460"/>
            <a:ext cx="2441250" cy="2081250"/>
          </a:xfrm>
          <a:prstGeom prst="rect">
            <a:avLst/>
          </a:prstGeom>
        </p:spPr>
      </p:pic>
      <p:sp>
        <p:nvSpPr>
          <p:cNvPr id="9" name="TextBox 5"/>
          <p:cNvSpPr txBox="1">
            <a:spLocks noChangeArrowheads="1"/>
          </p:cNvSpPr>
          <p:nvPr/>
        </p:nvSpPr>
        <p:spPr bwMode="auto">
          <a:xfrm>
            <a:off x="323528" y="620688"/>
            <a:ext cx="8489922" cy="132343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9525">
            <a:solidFill>
              <a:schemeClr val="accent6">
                <a:lumMod val="75000"/>
              </a:schemeClr>
            </a:solidFill>
            <a:miter lim="800000"/>
            <a:headEnd/>
            <a:tailEnd/>
          </a:ln>
        </p:spPr>
        <p:txBody>
          <a:bodyPr wrap="square">
            <a:spAutoFit/>
          </a:bodyPr>
          <a:lstStyle/>
          <a:p>
            <a:pPr algn="ctr"/>
            <a:r>
              <a:rPr lang="en-US" sz="4000" b="1" dirty="0" err="1" smtClean="0">
                <a:solidFill>
                  <a:srgbClr val="C00000"/>
                </a:solidFill>
              </a:rPr>
              <a:t>Hypoechoeic</a:t>
            </a:r>
            <a:endParaRPr lang="en-US" sz="4000" b="1" dirty="0" smtClean="0">
              <a:solidFill>
                <a:srgbClr val="C00000"/>
              </a:solidFill>
            </a:endParaRPr>
          </a:p>
          <a:p>
            <a:pPr algn="ctr"/>
            <a:r>
              <a:rPr lang="en-US" sz="4000" b="1" dirty="0" smtClean="0">
                <a:solidFill>
                  <a:srgbClr val="C00000"/>
                </a:solidFill>
              </a:rPr>
              <a:t>Malignant  Nodules</a:t>
            </a:r>
            <a:endParaRPr lang="en-US" sz="4000" b="1" dirty="0">
              <a:solidFill>
                <a:srgbClr val="C00000"/>
              </a:solidFill>
            </a:endParaRPr>
          </a:p>
        </p:txBody>
      </p:sp>
      <p:sp>
        <p:nvSpPr>
          <p:cNvPr id="10" name="TextBox 9"/>
          <p:cNvSpPr txBox="1"/>
          <p:nvPr/>
        </p:nvSpPr>
        <p:spPr>
          <a:xfrm>
            <a:off x="3059832" y="5877272"/>
            <a:ext cx="3180679" cy="461665"/>
          </a:xfrm>
          <a:prstGeom prst="rect">
            <a:avLst/>
          </a:prstGeom>
          <a:noFill/>
        </p:spPr>
        <p:txBody>
          <a:bodyPr wrap="none" rtlCol="0">
            <a:spAutoFit/>
          </a:bodyPr>
          <a:lstStyle/>
          <a:p>
            <a:r>
              <a:rPr lang="en-US" sz="2400" dirty="0" smtClean="0"/>
              <a:t>Papillary Cell Carcinoma</a:t>
            </a:r>
            <a:endParaRPr lang="en-US" sz="2400" dirty="0"/>
          </a:p>
        </p:txBody>
      </p:sp>
    </p:spTree>
    <p:extLst>
      <p:ext uri="{BB962C8B-B14F-4D97-AF65-F5344CB8AC3E}">
        <p14:creationId xmlns:p14="http://schemas.microsoft.com/office/powerpoint/2010/main" xmlns="" val="1860795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cstate="print"/>
          <a:srcRect/>
          <a:stretch>
            <a:fillRect/>
          </a:stretch>
        </p:blipFill>
        <p:spPr bwMode="auto">
          <a:xfrm>
            <a:off x="2036129" y="2204864"/>
            <a:ext cx="4855717" cy="3514737"/>
          </a:xfrm>
          <a:prstGeom prst="rect">
            <a:avLst/>
          </a:prstGeom>
          <a:noFill/>
          <a:ln w="9525">
            <a:noFill/>
            <a:round/>
            <a:headEnd/>
            <a:tailEnd/>
          </a:ln>
        </p:spPr>
      </p:pic>
      <p:sp>
        <p:nvSpPr>
          <p:cNvPr id="67589" name="Rectangle 6"/>
          <p:cNvSpPr>
            <a:spLocks noChangeArrowheads="1"/>
          </p:cNvSpPr>
          <p:nvPr/>
        </p:nvSpPr>
        <p:spPr bwMode="auto">
          <a:xfrm rot="10800000" flipV="1">
            <a:off x="971601" y="5904854"/>
            <a:ext cx="6841455" cy="738664"/>
          </a:xfrm>
          <a:prstGeom prst="rect">
            <a:avLst/>
          </a:prstGeom>
          <a:noFill/>
          <a:ln w="9525">
            <a:noFill/>
            <a:miter lim="800000"/>
            <a:headEnd/>
            <a:tailEnd/>
          </a:ln>
        </p:spPr>
        <p:txBody>
          <a:bodyPr wrap="square">
            <a:spAutoFit/>
          </a:bodyPr>
          <a:lstStyle/>
          <a:p>
            <a:pPr algn="ctr"/>
            <a:r>
              <a:rPr lang="en-US" sz="2400" dirty="0" smtClean="0"/>
              <a:t> </a:t>
            </a:r>
            <a:r>
              <a:rPr lang="en-US" sz="2400" dirty="0" err="1" smtClean="0">
                <a:solidFill>
                  <a:srgbClr val="C00000"/>
                </a:solidFill>
              </a:rPr>
              <a:t>Isoechoic</a:t>
            </a:r>
            <a:r>
              <a:rPr lang="en-US" sz="2400" dirty="0" smtClean="0"/>
              <a:t>  </a:t>
            </a:r>
            <a:r>
              <a:rPr lang="en-US" dirty="0"/>
              <a:t>solid </a:t>
            </a:r>
            <a:r>
              <a:rPr lang="en-US" dirty="0" smtClean="0"/>
              <a:t>nodule, </a:t>
            </a:r>
            <a:r>
              <a:rPr lang="en-US" dirty="0"/>
              <a:t>which proved to be </a:t>
            </a:r>
            <a:endParaRPr lang="en-US" dirty="0" smtClean="0"/>
          </a:p>
          <a:p>
            <a:pPr algn="ctr"/>
            <a:r>
              <a:rPr lang="en-US" dirty="0" smtClean="0"/>
              <a:t>papillary </a:t>
            </a:r>
            <a:r>
              <a:rPr lang="en-US" dirty="0"/>
              <a:t>carcinoma. </a:t>
            </a:r>
          </a:p>
        </p:txBody>
      </p:sp>
      <p:sp>
        <p:nvSpPr>
          <p:cNvPr id="5" name="Title 4"/>
          <p:cNvSpPr txBox="1">
            <a:spLocks/>
          </p:cNvSpPr>
          <p:nvPr/>
        </p:nvSpPr>
        <p:spPr>
          <a:xfrm>
            <a:off x="395536" y="203156"/>
            <a:ext cx="8136904" cy="16312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mj-lt"/>
                <a:ea typeface="+mj-ea"/>
                <a:cs typeface="+mj-cs"/>
              </a:rPr>
              <a:t/>
            </a:r>
            <a:br>
              <a:rPr kumimoji="0" lang="en-US" sz="2800" b="0"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err="1" smtClean="0">
                <a:ln>
                  <a:noFill/>
                </a:ln>
                <a:solidFill>
                  <a:srgbClr val="C00000"/>
                </a:solidFill>
                <a:effectLst/>
                <a:uLnTx/>
                <a:uFillTx/>
                <a:latin typeface="+mj-lt"/>
                <a:ea typeface="+mj-ea"/>
                <a:cs typeface="+mj-cs"/>
              </a:rPr>
              <a:t>Isoechoeic</a:t>
            </a:r>
            <a:r>
              <a:rPr kumimoji="0" lang="en-US" sz="4400" b="1" i="0" u="none" strike="noStrike" kern="1200" cap="none" spc="0" normalizeH="0" baseline="0" noProof="0" dirty="0" smtClean="0">
                <a:ln>
                  <a:noFill/>
                </a:ln>
                <a:solidFill>
                  <a:srgbClr val="C00000"/>
                </a:solidFill>
                <a:effectLst/>
                <a:uLnTx/>
                <a:uFillTx/>
                <a:latin typeface="+mj-lt"/>
                <a:ea typeface="+mj-ea"/>
                <a:cs typeface="+mj-cs"/>
              </a:rPr>
              <a:t>  Malignant  Nodules</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
            </a:r>
            <a:br>
              <a:rPr kumimoji="0" lang="en-US" sz="3600" b="1" i="0" u="none" strike="noStrike" kern="1200" cap="none" spc="0" normalizeH="0" baseline="0" noProof="0" dirty="0" smtClean="0">
                <a:ln>
                  <a:noFill/>
                </a:ln>
                <a:solidFill>
                  <a:srgbClr val="C00000"/>
                </a:solidFill>
                <a:effectLst/>
                <a:uLnTx/>
                <a:uFillTx/>
                <a:latin typeface="+mj-lt"/>
                <a:ea typeface="+mj-ea"/>
                <a:cs typeface="+mj-cs"/>
              </a:rPr>
            </a:b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xmlns="" val="4180718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395288" y="26064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r>
              <a:rPr lang="en-US" sz="4000" dirty="0" smtClean="0">
                <a:solidFill>
                  <a:srgbClr val="C00000"/>
                </a:solidFill>
              </a:rPr>
              <a:t>B cell  Lymphoma of the</a:t>
            </a:r>
            <a:r>
              <a:rPr lang="en-US" dirty="0" smtClean="0">
                <a:solidFill>
                  <a:srgbClr val="C00000"/>
                </a:solidFill>
              </a:rPr>
              <a:t> </a:t>
            </a:r>
            <a:r>
              <a:rPr lang="en-US" sz="4000" dirty="0" smtClean="0">
                <a:solidFill>
                  <a:srgbClr val="C00000"/>
                </a:solidFill>
              </a:rPr>
              <a:t>t</a:t>
            </a:r>
            <a:r>
              <a:rPr lang="en-US" dirty="0" smtClean="0">
                <a:solidFill>
                  <a:srgbClr val="C00000"/>
                </a:solidFill>
              </a:rPr>
              <a:t>hyroid</a:t>
            </a:r>
          </a:p>
        </p:txBody>
      </p:sp>
      <p:pic>
        <p:nvPicPr>
          <p:cNvPr id="188419" name="Content Placeholder 3" descr="g07ma09g13x.gif"/>
          <p:cNvPicPr>
            <a:picLocks noGrp="1" noChangeAspect="1"/>
          </p:cNvPicPr>
          <p:nvPr>
            <p:ph idx="1"/>
          </p:nvPr>
        </p:nvPicPr>
        <p:blipFill>
          <a:blip r:embed="rId2" cstate="print"/>
          <a:srcRect/>
          <a:stretch>
            <a:fillRect/>
          </a:stretch>
        </p:blipFill>
        <p:spPr>
          <a:xfrm>
            <a:off x="2267744" y="2132856"/>
            <a:ext cx="4368527" cy="3177110"/>
          </a:xfrm>
        </p:spPr>
      </p:pic>
      <p:sp>
        <p:nvSpPr>
          <p:cNvPr id="188420" name="TextBox 3"/>
          <p:cNvSpPr txBox="1">
            <a:spLocks noChangeArrowheads="1"/>
          </p:cNvSpPr>
          <p:nvPr/>
        </p:nvSpPr>
        <p:spPr bwMode="auto">
          <a:xfrm>
            <a:off x="1357313" y="5929313"/>
            <a:ext cx="6726970" cy="461665"/>
          </a:xfrm>
          <a:prstGeom prst="rect">
            <a:avLst/>
          </a:prstGeom>
          <a:noFill/>
          <a:ln w="9525">
            <a:noFill/>
            <a:miter lim="800000"/>
            <a:headEnd/>
            <a:tailEnd/>
          </a:ln>
        </p:spPr>
        <p:txBody>
          <a:bodyPr wrap="none">
            <a:spAutoFit/>
          </a:bodyPr>
          <a:lstStyle/>
          <a:p>
            <a:r>
              <a:rPr lang="en-US" sz="2000" dirty="0">
                <a:solidFill>
                  <a:srgbClr val="002060"/>
                </a:solidFill>
              </a:rPr>
              <a:t>A large </a:t>
            </a:r>
            <a:r>
              <a:rPr lang="en-US" sz="2000" dirty="0" err="1">
                <a:solidFill>
                  <a:srgbClr val="002060"/>
                </a:solidFill>
              </a:rPr>
              <a:t>heterogenous</a:t>
            </a:r>
            <a:r>
              <a:rPr lang="en-US" sz="2000" dirty="0">
                <a:solidFill>
                  <a:srgbClr val="002060"/>
                </a:solidFill>
              </a:rPr>
              <a:t> mass with marked </a:t>
            </a:r>
            <a:r>
              <a:rPr lang="en-US" sz="2400" dirty="0" err="1" smtClean="0">
                <a:solidFill>
                  <a:srgbClr val="002060"/>
                </a:solidFill>
              </a:rPr>
              <a:t>Hypoechogenicity</a:t>
            </a:r>
            <a:r>
              <a:rPr lang="en-US" sz="2400" dirty="0" smtClean="0">
                <a:solidFill>
                  <a:srgbClr val="002060"/>
                </a:solidFill>
              </a:rPr>
              <a:t>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92696"/>
            <a:ext cx="7645042" cy="378565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7200" b="1" dirty="0">
              <a:ln w="11430"/>
              <a:solidFill>
                <a:srgbClr val="C00000"/>
              </a:solidFill>
              <a:effectLst>
                <a:outerShdw blurRad="50800" dist="39000" dir="5460000" algn="tl">
                  <a:srgbClr val="000000">
                    <a:alpha val="38000"/>
                  </a:srgbClr>
                </a:outerShdw>
              </a:effectLst>
            </a:endParaRPr>
          </a:p>
          <a:p>
            <a:pPr>
              <a:defRPr/>
            </a:pPr>
            <a:r>
              <a:rPr lang="en-US" sz="8800" b="1" dirty="0">
                <a:ln w="11430"/>
                <a:solidFill>
                  <a:srgbClr val="C00000"/>
                </a:solidFill>
                <a:effectLst>
                  <a:outerShdw blurRad="50800" dist="39000" dir="5460000" algn="tl">
                    <a:srgbClr val="000000">
                      <a:alpha val="38000"/>
                    </a:srgbClr>
                  </a:outerShdw>
                </a:effectLst>
              </a:rPr>
              <a:t>Thyroid</a:t>
            </a:r>
          </a:p>
          <a:p>
            <a:pPr>
              <a:defRPr/>
            </a:pPr>
            <a:r>
              <a:rPr lang="en-US" sz="8000" b="1" dirty="0" err="1">
                <a:ln w="11430"/>
                <a:solidFill>
                  <a:srgbClr val="C00000"/>
                </a:solidFill>
                <a:effectLst>
                  <a:outerShdw blurRad="50800" dist="39000" dir="5460000" algn="tl">
                    <a:srgbClr val="000000">
                      <a:alpha val="38000"/>
                    </a:srgbClr>
                  </a:outerShdw>
                </a:effectLst>
              </a:rPr>
              <a:t>U</a:t>
            </a:r>
            <a:r>
              <a:rPr lang="en-US" sz="7200" b="1" dirty="0" err="1">
                <a:ln w="11430"/>
                <a:solidFill>
                  <a:srgbClr val="C00000"/>
                </a:solidFill>
                <a:effectLst>
                  <a:outerShdw blurRad="50800" dist="39000" dir="5460000" algn="tl">
                    <a:srgbClr val="000000">
                      <a:alpha val="38000"/>
                    </a:srgbClr>
                  </a:outerShdw>
                </a:effectLst>
              </a:rPr>
              <a:t>ltrasonography</a:t>
            </a:r>
            <a:endParaRPr lang="en-US" sz="7200" b="1" dirty="0">
              <a:ln w="11430"/>
              <a:solidFill>
                <a:srgbClr val="C00000"/>
              </a:solidFill>
              <a:effectLst>
                <a:outerShdw blurRad="50800" dist="39000" dir="5460000" algn="tl">
                  <a:srgbClr val="000000">
                    <a:alpha val="38000"/>
                  </a:srgbClr>
                </a:outerShdw>
              </a:effectLst>
            </a:endParaRPr>
          </a:p>
        </p:txBody>
      </p:sp>
      <p:sp>
        <p:nvSpPr>
          <p:cNvPr id="3075" name="TextBox 6"/>
          <p:cNvSpPr txBox="1">
            <a:spLocks noChangeArrowheads="1"/>
          </p:cNvSpPr>
          <p:nvPr/>
        </p:nvSpPr>
        <p:spPr bwMode="auto">
          <a:xfrm>
            <a:off x="1348133" y="4941888"/>
            <a:ext cx="5385705" cy="1261884"/>
          </a:xfrm>
          <a:prstGeom prst="rect">
            <a:avLst/>
          </a:prstGeom>
          <a:noFill/>
          <a:ln w="9525">
            <a:noFill/>
            <a:miter lim="800000"/>
            <a:headEnd/>
            <a:tailEnd/>
          </a:ln>
        </p:spPr>
        <p:txBody>
          <a:bodyPr wrap="none">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H. </a:t>
            </a:r>
            <a:r>
              <a:rPr lang="en-US" sz="2800" dirty="0" err="1">
                <a:solidFill>
                  <a:srgbClr val="002060"/>
                </a:solidFill>
                <a:latin typeface="Times New Roman" panose="02020603050405020304" pitchFamily="18" charset="0"/>
                <a:cs typeface="Times New Roman" panose="02020603050405020304" pitchFamily="18" charset="0"/>
              </a:rPr>
              <a:t>Delshad</a:t>
            </a:r>
            <a:r>
              <a:rPr lang="en-US" sz="2800" dirty="0">
                <a:solidFill>
                  <a:srgbClr val="002060"/>
                </a:solidFill>
                <a:latin typeface="Times New Roman" panose="02020603050405020304" pitchFamily="18" charset="0"/>
                <a:cs typeface="Times New Roman" panose="02020603050405020304" pitchFamily="18" charset="0"/>
              </a:rPr>
              <a:t>   M.D   </a:t>
            </a:r>
          </a:p>
          <a:p>
            <a:pPr algn="ctr"/>
            <a:r>
              <a:rPr lang="en-US" sz="2400" dirty="0">
                <a:solidFill>
                  <a:srgbClr val="002060"/>
                </a:solidFill>
                <a:latin typeface="Amazone BT" pitchFamily="66" charset="0"/>
                <a:cs typeface="Aharoni" pitchFamily="2" charset="-79"/>
              </a:rPr>
              <a:t>Endocrinologist</a:t>
            </a:r>
            <a:endParaRPr lang="en-US" sz="2400" dirty="0">
              <a:solidFill>
                <a:srgbClr val="800000"/>
              </a:solidFill>
              <a:latin typeface="Amazone BT" pitchFamily="66" charset="0"/>
            </a:endParaRPr>
          </a:p>
          <a:p>
            <a:pPr algn="ctr"/>
            <a:r>
              <a:rPr lang="en-US" sz="2400" dirty="0" smtClean="0">
                <a:solidFill>
                  <a:srgbClr val="800000"/>
                </a:solidFill>
              </a:rPr>
              <a:t>Research Institute for  </a:t>
            </a:r>
            <a:r>
              <a:rPr lang="en-US" sz="2400" dirty="0">
                <a:solidFill>
                  <a:srgbClr val="800000"/>
                </a:solidFill>
              </a:rPr>
              <a:t>Endocrine </a:t>
            </a:r>
            <a:r>
              <a:rPr lang="en-US" sz="2400" dirty="0" smtClean="0">
                <a:solidFill>
                  <a:srgbClr val="800000"/>
                </a:solidFill>
              </a:rPr>
              <a:t>Sciences</a:t>
            </a:r>
            <a:endParaRPr lang="en-US" sz="2400" dirty="0">
              <a:solidFill>
                <a:srgbClr val="800000"/>
              </a:solidFill>
            </a:endParaRPr>
          </a:p>
        </p:txBody>
      </p:sp>
      <p:pic>
        <p:nvPicPr>
          <p:cNvPr id="3076" name="Picture 2" descr="http://thyroidcancersurvivor.files.wordpress.com/2010/01/thyroid_scan1.jpg"/>
          <p:cNvPicPr>
            <a:picLocks noChangeAspect="1" noChangeArrowheads="1"/>
          </p:cNvPicPr>
          <p:nvPr/>
        </p:nvPicPr>
        <p:blipFill>
          <a:blip r:embed="rId3" cstate="print"/>
          <a:srcRect/>
          <a:stretch>
            <a:fillRect/>
          </a:stretch>
        </p:blipFill>
        <p:spPr bwMode="auto">
          <a:xfrm>
            <a:off x="5076825" y="765175"/>
            <a:ext cx="366712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26064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60000"/>
                <a:lumOff val="40000"/>
              </a:schemeClr>
            </a:solidFill>
          </a:ln>
        </p:spPr>
        <p:txBody>
          <a:bodyPr/>
          <a:lstStyle/>
          <a:p>
            <a:pPr>
              <a:defRPr/>
            </a:pPr>
            <a:r>
              <a:rPr lang="en-US" b="1" dirty="0" smtClean="0">
                <a:solidFill>
                  <a:srgbClr val="C00000"/>
                </a:solidFill>
              </a:rPr>
              <a:t>US Features &amp; Tumor Histology </a:t>
            </a:r>
          </a:p>
        </p:txBody>
      </p:sp>
      <p:pic>
        <p:nvPicPr>
          <p:cNvPr id="4" name="Content Placeholder 3" descr="f07001302001.jpg"/>
          <p:cNvPicPr>
            <a:picLocks noChangeAspect="1"/>
          </p:cNvPicPr>
          <p:nvPr/>
        </p:nvPicPr>
        <p:blipFill>
          <a:blip r:embed="rId2" cstate="print"/>
          <a:srcRect/>
          <a:stretch>
            <a:fillRect/>
          </a:stretch>
        </p:blipFill>
        <p:spPr>
          <a:xfrm>
            <a:off x="1331640" y="1772816"/>
            <a:ext cx="6264696" cy="2970330"/>
          </a:xfrm>
          <a:prstGeom prst="rect">
            <a:avLst/>
          </a:prstGeom>
        </p:spPr>
      </p:pic>
      <p:sp>
        <p:nvSpPr>
          <p:cNvPr id="5" name="Rectangle 4"/>
          <p:cNvSpPr/>
          <p:nvPr/>
        </p:nvSpPr>
        <p:spPr>
          <a:xfrm>
            <a:off x="1331640" y="5112314"/>
            <a:ext cx="3096344" cy="1169551"/>
          </a:xfrm>
          <a:prstGeom prst="rect">
            <a:avLst/>
          </a:prstGeom>
        </p:spPr>
        <p:txBody>
          <a:bodyPr wrap="square">
            <a:spAutoFit/>
          </a:bodyPr>
          <a:lstStyle/>
          <a:p>
            <a:r>
              <a:rPr lang="en-US" dirty="0" smtClean="0"/>
              <a:t>                 </a:t>
            </a:r>
            <a:r>
              <a:rPr lang="en-US" sz="3200" b="1" dirty="0" smtClean="0">
                <a:solidFill>
                  <a:srgbClr val="C00000"/>
                </a:solidFill>
              </a:rPr>
              <a:t>PTC</a:t>
            </a:r>
            <a:endParaRPr lang="en-US" b="1" dirty="0" smtClean="0">
              <a:solidFill>
                <a:srgbClr val="C00000"/>
              </a:solidFill>
            </a:endParaRPr>
          </a:p>
          <a:p>
            <a:pPr>
              <a:buFontTx/>
              <a:buNone/>
            </a:pPr>
            <a:r>
              <a:rPr lang="en-US" dirty="0" smtClean="0"/>
              <a:t>  </a:t>
            </a:r>
            <a:r>
              <a:rPr lang="en-US" dirty="0" smtClean="0">
                <a:solidFill>
                  <a:srgbClr val="002060"/>
                </a:solidFill>
              </a:rPr>
              <a:t>More likely to be solid ,</a:t>
            </a:r>
          </a:p>
          <a:p>
            <a:pPr>
              <a:buFontTx/>
              <a:buNone/>
            </a:pPr>
            <a:r>
              <a:rPr lang="en-US" dirty="0" smtClean="0">
                <a:solidFill>
                  <a:srgbClr val="002060"/>
                </a:solidFill>
              </a:rPr>
              <a:t> </a:t>
            </a:r>
            <a:r>
              <a:rPr lang="en-US" sz="2000" dirty="0" err="1" smtClean="0">
                <a:solidFill>
                  <a:srgbClr val="002060"/>
                </a:solidFill>
              </a:rPr>
              <a:t>Hypoechoic</a:t>
            </a:r>
            <a:r>
              <a:rPr lang="en-US" dirty="0" smtClean="0">
                <a:solidFill>
                  <a:srgbClr val="002060"/>
                </a:solidFill>
              </a:rPr>
              <a:t> and lack a halo</a:t>
            </a:r>
          </a:p>
        </p:txBody>
      </p:sp>
      <p:sp>
        <p:nvSpPr>
          <p:cNvPr id="7" name="Rectangle 6"/>
          <p:cNvSpPr/>
          <p:nvPr/>
        </p:nvSpPr>
        <p:spPr>
          <a:xfrm>
            <a:off x="4644008" y="4975428"/>
            <a:ext cx="3312368" cy="1415772"/>
          </a:xfrm>
          <a:prstGeom prst="rect">
            <a:avLst/>
          </a:prstGeom>
        </p:spPr>
        <p:txBody>
          <a:bodyPr wrap="square">
            <a:spAutoFit/>
          </a:bodyPr>
          <a:lstStyle/>
          <a:p>
            <a:r>
              <a:rPr lang="en-US" sz="3200" dirty="0" smtClean="0">
                <a:solidFill>
                  <a:srgbClr val="C00000"/>
                </a:solidFill>
              </a:rPr>
              <a:t>           </a:t>
            </a:r>
            <a:r>
              <a:rPr lang="en-US" sz="3200" b="1" dirty="0" smtClean="0">
                <a:solidFill>
                  <a:srgbClr val="C00000"/>
                </a:solidFill>
              </a:rPr>
              <a:t>FTC</a:t>
            </a:r>
          </a:p>
          <a:p>
            <a:pPr algn="ctr">
              <a:buFontTx/>
              <a:buNone/>
            </a:pPr>
            <a:r>
              <a:rPr lang="en-US" dirty="0" smtClean="0"/>
              <a:t> </a:t>
            </a:r>
            <a:r>
              <a:rPr lang="en-US" dirty="0" smtClean="0">
                <a:solidFill>
                  <a:srgbClr val="002060"/>
                </a:solidFill>
              </a:rPr>
              <a:t>Most commonly have halo,</a:t>
            </a:r>
          </a:p>
          <a:p>
            <a:pPr algn="ctr">
              <a:buFontTx/>
              <a:buNone/>
            </a:pPr>
            <a:r>
              <a:rPr lang="en-US" dirty="0" smtClean="0">
                <a:solidFill>
                  <a:srgbClr val="002060"/>
                </a:solidFill>
              </a:rPr>
              <a:t>which is irregular  and are</a:t>
            </a:r>
          </a:p>
          <a:p>
            <a:pPr algn="ctr">
              <a:buFontTx/>
              <a:buNone/>
            </a:pPr>
            <a:r>
              <a:rPr lang="en-US" dirty="0" smtClean="0">
                <a:solidFill>
                  <a:srgbClr val="002060"/>
                </a:solidFill>
              </a:rPr>
              <a:t> </a:t>
            </a:r>
            <a:r>
              <a:rPr lang="en-US" dirty="0" err="1" smtClean="0">
                <a:solidFill>
                  <a:srgbClr val="002060"/>
                </a:solidFill>
              </a:rPr>
              <a:t>Iso</a:t>
            </a:r>
            <a:r>
              <a:rPr lang="en-US" dirty="0" smtClean="0">
                <a:solidFill>
                  <a:srgbClr val="002060"/>
                </a:solidFill>
              </a:rPr>
              <a:t>- to </a:t>
            </a:r>
            <a:r>
              <a:rPr lang="en-US" dirty="0" err="1" smtClean="0">
                <a:solidFill>
                  <a:srgbClr val="002060"/>
                </a:solidFill>
              </a:rPr>
              <a:t>Hyperechoic</a:t>
            </a: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914400" y="1193302"/>
            <a:ext cx="8229600" cy="1143000"/>
          </a:xfrm>
        </p:spPr>
        <p:txBody>
          <a:bodyPr>
            <a:normAutofit fontScale="90000"/>
          </a:bodyPr>
          <a:lstStyle/>
          <a:p>
            <a:pPr eaLnBrk="1" hangingPunct="1"/>
            <a:r>
              <a:rPr lang="en-US" dirty="0" smtClean="0"/>
              <a:t>                    </a:t>
            </a:r>
            <a:r>
              <a:rPr lang="en-US" sz="9800" b="1" dirty="0" smtClean="0">
                <a:solidFill>
                  <a:srgbClr val="C00000"/>
                </a:solidFill>
              </a:rPr>
              <a:t>MTC</a:t>
            </a:r>
            <a:endParaRPr lang="en-US" sz="7200" b="1" dirty="0" smtClean="0">
              <a:solidFill>
                <a:srgbClr val="C00000"/>
              </a:solidFill>
            </a:endParaRPr>
          </a:p>
        </p:txBody>
      </p:sp>
      <p:pic>
        <p:nvPicPr>
          <p:cNvPr id="177156" name="Content Placeholder 3" descr="g07ma09g16b.gif"/>
          <p:cNvPicPr>
            <a:picLocks noChangeAspect="1"/>
          </p:cNvPicPr>
          <p:nvPr/>
        </p:nvPicPr>
        <p:blipFill>
          <a:blip r:embed="rId2" cstate="print"/>
          <a:srcRect/>
          <a:stretch>
            <a:fillRect/>
          </a:stretch>
        </p:blipFill>
        <p:spPr bwMode="auto">
          <a:xfrm>
            <a:off x="683567" y="4077072"/>
            <a:ext cx="3140332" cy="1520206"/>
          </a:xfrm>
          <a:prstGeom prst="rect">
            <a:avLst/>
          </a:prstGeom>
          <a:noFill/>
          <a:ln w="9525">
            <a:noFill/>
            <a:miter lim="800000"/>
            <a:headEnd/>
            <a:tailEnd/>
          </a:ln>
        </p:spPr>
      </p:pic>
      <p:sp>
        <p:nvSpPr>
          <p:cNvPr id="177157" name="TextBox 5"/>
          <p:cNvSpPr txBox="1">
            <a:spLocks noChangeArrowheads="1"/>
          </p:cNvSpPr>
          <p:nvPr/>
        </p:nvSpPr>
        <p:spPr bwMode="auto">
          <a:xfrm>
            <a:off x="4932040" y="1533970"/>
            <a:ext cx="1287532" cy="461665"/>
          </a:xfrm>
          <a:prstGeom prst="rect">
            <a:avLst/>
          </a:prstGeom>
          <a:noFill/>
          <a:ln w="9525">
            <a:noFill/>
            <a:miter lim="800000"/>
            <a:headEnd/>
            <a:tailEnd/>
          </a:ln>
        </p:spPr>
        <p:txBody>
          <a:bodyPr wrap="none">
            <a:spAutoFit/>
          </a:bodyPr>
          <a:lstStyle/>
          <a:p>
            <a:r>
              <a:rPr lang="en-US" sz="2400" dirty="0"/>
              <a:t>                </a:t>
            </a:r>
          </a:p>
        </p:txBody>
      </p:sp>
      <p:pic>
        <p:nvPicPr>
          <p:cNvPr id="2" name="Picture 1"/>
          <p:cNvPicPr>
            <a:picLocks noChangeAspect="1"/>
          </p:cNvPicPr>
          <p:nvPr/>
        </p:nvPicPr>
        <p:blipFill>
          <a:blip r:embed="rId3" cstate="print"/>
          <a:stretch>
            <a:fillRect/>
          </a:stretch>
        </p:blipFill>
        <p:spPr>
          <a:xfrm>
            <a:off x="683567" y="806624"/>
            <a:ext cx="3348813" cy="2118319"/>
          </a:xfrm>
          <a:prstGeom prst="rect">
            <a:avLst/>
          </a:prstGeom>
        </p:spPr>
      </p:pic>
      <p:pic>
        <p:nvPicPr>
          <p:cNvPr id="3" name="Picture 2"/>
          <p:cNvPicPr>
            <a:picLocks noChangeAspect="1"/>
          </p:cNvPicPr>
          <p:nvPr/>
        </p:nvPicPr>
        <p:blipFill>
          <a:blip r:embed="rId4" cstate="print"/>
          <a:stretch>
            <a:fillRect/>
          </a:stretch>
        </p:blipFill>
        <p:spPr>
          <a:xfrm>
            <a:off x="4210747" y="4076382"/>
            <a:ext cx="2448272" cy="1520896"/>
          </a:xfrm>
          <a:prstGeom prst="rect">
            <a:avLst/>
          </a:prstGeom>
        </p:spPr>
      </p:pic>
      <p:sp>
        <p:nvSpPr>
          <p:cNvPr id="4" name="Rectangle 3"/>
          <p:cNvSpPr/>
          <p:nvPr/>
        </p:nvSpPr>
        <p:spPr>
          <a:xfrm>
            <a:off x="2357973" y="5949280"/>
            <a:ext cx="3453959" cy="461665"/>
          </a:xfrm>
          <a:prstGeom prst="rect">
            <a:avLst/>
          </a:prstGeom>
        </p:spPr>
        <p:txBody>
          <a:bodyPr wrap="none">
            <a:spAutoFit/>
          </a:bodyPr>
          <a:lstStyle/>
          <a:p>
            <a:r>
              <a:rPr lang="en-US" sz="2400" dirty="0"/>
              <a:t>calcified nodal metastases</a:t>
            </a:r>
          </a:p>
        </p:txBody>
      </p:sp>
    </p:spTree>
    <p:extLst>
      <p:ext uri="{BB962C8B-B14F-4D97-AF65-F5344CB8AC3E}">
        <p14:creationId xmlns:p14="http://schemas.microsoft.com/office/powerpoint/2010/main" xmlns="" val="2338310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3613" y="4929187"/>
            <a:ext cx="6000750" cy="1928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solidFill>
                  <a:schemeClr val="tx1"/>
                </a:solidFill>
              </a:rPr>
              <a:t>Multifocal  </a:t>
            </a:r>
            <a:r>
              <a:rPr lang="en-US" sz="2800" b="1" dirty="0">
                <a:solidFill>
                  <a:srgbClr val="C00000"/>
                </a:solidFill>
              </a:rPr>
              <a:t>PTC</a:t>
            </a:r>
            <a:r>
              <a:rPr lang="en-US" sz="2800" dirty="0">
                <a:solidFill>
                  <a:schemeClr val="tx1"/>
                </a:solidFill>
              </a:rPr>
              <a:t>  with two  discrete</a:t>
            </a:r>
          </a:p>
          <a:p>
            <a:pPr algn="ctr">
              <a:defRPr/>
            </a:pPr>
            <a:r>
              <a:rPr lang="en-US" sz="2800" b="1" dirty="0" smtClean="0">
                <a:solidFill>
                  <a:schemeClr val="tx1"/>
                </a:solidFill>
              </a:rPr>
              <a:t>Hyper</a:t>
            </a:r>
            <a:r>
              <a:rPr lang="en-US" sz="2800" dirty="0" smtClean="0">
                <a:solidFill>
                  <a:schemeClr val="tx1"/>
                </a:solidFill>
              </a:rPr>
              <a:t>. and  </a:t>
            </a:r>
            <a:r>
              <a:rPr lang="en-US" sz="2800" b="1" dirty="0" err="1">
                <a:solidFill>
                  <a:schemeClr val="tx1"/>
                </a:solidFill>
              </a:rPr>
              <a:t>Hypoechoic</a:t>
            </a:r>
            <a:r>
              <a:rPr lang="en-US" sz="2800" b="1" dirty="0">
                <a:solidFill>
                  <a:schemeClr val="tx1"/>
                </a:solidFill>
              </a:rPr>
              <a:t> </a:t>
            </a:r>
            <a:r>
              <a:rPr lang="en-US" sz="2800" dirty="0">
                <a:solidFill>
                  <a:schemeClr val="tx1"/>
                </a:solidFill>
              </a:rPr>
              <a:t> nodules</a:t>
            </a:r>
          </a:p>
        </p:txBody>
      </p:sp>
      <p:pic>
        <p:nvPicPr>
          <p:cNvPr id="3" name="Picture 2"/>
          <p:cNvPicPr>
            <a:picLocks noChangeAspect="1"/>
          </p:cNvPicPr>
          <p:nvPr/>
        </p:nvPicPr>
        <p:blipFill>
          <a:blip r:embed="rId2" cstate="print"/>
          <a:stretch>
            <a:fillRect/>
          </a:stretch>
        </p:blipFill>
        <p:spPr>
          <a:xfrm>
            <a:off x="1619672" y="2204864"/>
            <a:ext cx="5354545" cy="3096399"/>
          </a:xfrm>
          <a:prstGeom prst="rect">
            <a:avLst/>
          </a:prstGeom>
        </p:spPr>
      </p:pic>
      <p:sp>
        <p:nvSpPr>
          <p:cNvPr id="8" name="Title 4"/>
          <p:cNvSpPr txBox="1">
            <a:spLocks/>
          </p:cNvSpPr>
          <p:nvPr/>
        </p:nvSpPr>
        <p:spPr>
          <a:xfrm>
            <a:off x="395536" y="203156"/>
            <a:ext cx="8136904" cy="16312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mj-lt"/>
                <a:ea typeface="+mj-ea"/>
                <a:cs typeface="+mj-cs"/>
              </a:rPr>
              <a:t/>
            </a:r>
            <a:br>
              <a:rPr kumimoji="0" lang="en-US" sz="2800" b="0"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C00000"/>
                </a:solidFill>
                <a:effectLst/>
                <a:uLnTx/>
                <a:uFillTx/>
                <a:latin typeface="+mj-lt"/>
                <a:ea typeface="+mj-ea"/>
                <a:cs typeface="+mj-cs"/>
              </a:rPr>
              <a:t>   Malignant  Nodules</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
            </a:r>
            <a:br>
              <a:rPr kumimoji="0" lang="en-US" sz="3600" b="1" i="0" u="none" strike="noStrike" kern="1200" cap="none" spc="0" normalizeH="0" baseline="0" noProof="0" dirty="0" smtClean="0">
                <a:ln>
                  <a:noFill/>
                </a:ln>
                <a:solidFill>
                  <a:srgbClr val="C00000"/>
                </a:solidFill>
                <a:effectLst/>
                <a:uLnTx/>
                <a:uFillTx/>
                <a:latin typeface="+mj-lt"/>
                <a:ea typeface="+mj-ea"/>
                <a:cs typeface="+mj-cs"/>
              </a:rPr>
            </a:br>
            <a:endParaRPr kumimoji="0" lang="en-US" sz="28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9" name="Picture 8"/>
          <p:cNvPicPr>
            <a:picLocks noChangeAspect="1"/>
          </p:cNvPicPr>
          <p:nvPr/>
        </p:nvPicPr>
        <p:blipFill>
          <a:blip r:embed="rId3" cstate="print"/>
          <a:stretch>
            <a:fillRect/>
          </a:stretch>
        </p:blipFill>
        <p:spPr>
          <a:xfrm>
            <a:off x="5076056" y="3191669"/>
            <a:ext cx="829128" cy="835224"/>
          </a:xfrm>
          <a:prstGeom prst="rect">
            <a:avLst/>
          </a:prstGeom>
        </p:spPr>
      </p:pic>
      <p:pic>
        <p:nvPicPr>
          <p:cNvPr id="10" name="Picture 9"/>
          <p:cNvPicPr>
            <a:picLocks noChangeAspect="1"/>
          </p:cNvPicPr>
          <p:nvPr/>
        </p:nvPicPr>
        <p:blipFill>
          <a:blip r:embed="rId4" cstate="print"/>
          <a:stretch>
            <a:fillRect/>
          </a:stretch>
        </p:blipFill>
        <p:spPr>
          <a:xfrm>
            <a:off x="1691680" y="3125120"/>
            <a:ext cx="1450974" cy="125588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28625" y="35718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6000" b="1" dirty="0" smtClean="0">
                <a:solidFill>
                  <a:srgbClr val="C00000"/>
                </a:solidFill>
              </a:rPr>
              <a:t>Calcification</a:t>
            </a:r>
          </a:p>
        </p:txBody>
      </p:sp>
      <p:sp>
        <p:nvSpPr>
          <p:cNvPr id="116739" name="Content Placeholder 2"/>
          <p:cNvSpPr>
            <a:spLocks noGrp="1"/>
          </p:cNvSpPr>
          <p:nvPr>
            <p:ph idx="1"/>
          </p:nvPr>
        </p:nvSpPr>
        <p:spPr>
          <a:xfrm>
            <a:off x="1382960" y="3007493"/>
            <a:ext cx="8229600" cy="4525963"/>
          </a:xfrm>
        </p:spPr>
        <p:txBody>
          <a:bodyPr/>
          <a:lstStyle/>
          <a:p>
            <a:r>
              <a:rPr lang="en-US" sz="6000" dirty="0" err="1" smtClean="0"/>
              <a:t>Microcalcification</a:t>
            </a:r>
            <a:endParaRPr lang="en-US" sz="6000" dirty="0" smtClean="0"/>
          </a:p>
          <a:p>
            <a:r>
              <a:rPr lang="en-US" sz="6000" dirty="0" smtClean="0"/>
              <a:t>Coarse Calcification</a:t>
            </a:r>
          </a:p>
          <a:p>
            <a:r>
              <a:rPr lang="en-US" sz="6000" dirty="0" smtClean="0"/>
              <a:t>Peripheral </a:t>
            </a:r>
            <a:r>
              <a:rPr lang="en-US" sz="6000" dirty="0" err="1" smtClean="0"/>
              <a:t>Calcifica</a:t>
            </a:r>
            <a:r>
              <a:rPr lang="en-US" sz="6000" dirty="0" smtClean="0"/>
              <a:t>.</a:t>
            </a:r>
          </a:p>
        </p:txBody>
      </p:sp>
      <p:sp>
        <p:nvSpPr>
          <p:cNvPr id="116740" name="Rectangle 5"/>
          <p:cNvSpPr>
            <a:spLocks noChangeArrowheads="1"/>
          </p:cNvSpPr>
          <p:nvPr/>
        </p:nvSpPr>
        <p:spPr bwMode="auto">
          <a:xfrm>
            <a:off x="683568" y="1988840"/>
            <a:ext cx="7744346" cy="461963"/>
          </a:xfrm>
          <a:prstGeom prst="rect">
            <a:avLst/>
          </a:prstGeom>
          <a:noFill/>
          <a:ln w="9525">
            <a:solidFill>
              <a:srgbClr val="FF0000"/>
            </a:solidFill>
            <a:miter lim="800000"/>
            <a:headEnd/>
            <a:tailEnd/>
          </a:ln>
        </p:spPr>
        <p:txBody>
          <a:bodyPr wrap="square">
            <a:spAutoFit/>
          </a:bodyPr>
          <a:lstStyle/>
          <a:p>
            <a:r>
              <a:rPr lang="en-US" sz="2400" dirty="0" smtClean="0">
                <a:solidFill>
                  <a:srgbClr val="FF0000"/>
                </a:solidFill>
              </a:rPr>
              <a:t> </a:t>
            </a:r>
            <a:r>
              <a:rPr lang="en-US" sz="2400" dirty="0" smtClean="0">
                <a:solidFill>
                  <a:srgbClr val="1E04BC"/>
                </a:solidFill>
              </a:rPr>
              <a:t>Have </a:t>
            </a:r>
            <a:r>
              <a:rPr lang="en-US" sz="2400" dirty="0">
                <a:solidFill>
                  <a:srgbClr val="1E04BC"/>
                </a:solidFill>
              </a:rPr>
              <a:t>been found in PTC , MTC &amp; </a:t>
            </a:r>
            <a:r>
              <a:rPr lang="en-US" sz="2400" dirty="0" err="1">
                <a:solidFill>
                  <a:srgbClr val="1E04BC"/>
                </a:solidFill>
              </a:rPr>
              <a:t>Anaplastic</a:t>
            </a:r>
            <a:r>
              <a:rPr lang="en-US" sz="2400" dirty="0">
                <a:solidFill>
                  <a:srgbClr val="1E04BC"/>
                </a:solidFill>
              </a:rPr>
              <a:t> thyroid cancers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28625" y="285750"/>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60000"/>
                <a:lumOff val="40000"/>
              </a:schemeClr>
            </a:solidFill>
          </a:ln>
        </p:spPr>
        <p:txBody>
          <a:bodyPr/>
          <a:lstStyle/>
          <a:p>
            <a:pPr>
              <a:defRPr/>
            </a:pPr>
            <a:r>
              <a:rPr lang="en-US" b="1" dirty="0" err="1" smtClean="0">
                <a:solidFill>
                  <a:srgbClr val="C00000"/>
                </a:solidFill>
              </a:rPr>
              <a:t>Microcalcification</a:t>
            </a:r>
            <a:r>
              <a:rPr lang="en-US" b="1" dirty="0" smtClean="0">
                <a:solidFill>
                  <a:srgbClr val="C00000"/>
                </a:solidFill>
              </a:rPr>
              <a:t> </a:t>
            </a:r>
          </a:p>
        </p:txBody>
      </p:sp>
      <p:sp>
        <p:nvSpPr>
          <p:cNvPr id="40963" name="Content Placeholder 2"/>
          <p:cNvSpPr>
            <a:spLocks noGrp="1"/>
          </p:cNvSpPr>
          <p:nvPr>
            <p:ph idx="4294967295"/>
          </p:nvPr>
        </p:nvSpPr>
        <p:spPr>
          <a:xfrm>
            <a:off x="428625" y="1772816"/>
            <a:ext cx="8229600" cy="4929187"/>
          </a:xfrm>
          <a:ln>
            <a:solidFill>
              <a:schemeClr val="accent6">
                <a:lumMod val="60000"/>
                <a:lumOff val="40000"/>
              </a:schemeClr>
            </a:solidFill>
          </a:ln>
        </p:spPr>
        <p:txBody>
          <a:bodyPr/>
          <a:lstStyle/>
          <a:p>
            <a:pPr>
              <a:defRPr/>
            </a:pPr>
            <a:endParaRPr lang="en-US" dirty="0" smtClean="0"/>
          </a:p>
          <a:p>
            <a:pPr>
              <a:defRPr/>
            </a:pPr>
            <a:r>
              <a:rPr lang="en-US" dirty="0" smtClean="0"/>
              <a:t>One  of the most  specific  US  features </a:t>
            </a:r>
          </a:p>
          <a:p>
            <a:pPr>
              <a:defRPr/>
            </a:pPr>
            <a:r>
              <a:rPr lang="en-US" dirty="0" smtClean="0"/>
              <a:t>Specificity  :  85 – 95 %</a:t>
            </a:r>
          </a:p>
          <a:p>
            <a:pPr>
              <a:defRPr/>
            </a:pPr>
            <a:r>
              <a:rPr lang="en-US" dirty="0" smtClean="0"/>
              <a:t>Positive predictive value: 42 – 95 %</a:t>
            </a:r>
          </a:p>
          <a:p>
            <a:pPr>
              <a:defRPr/>
            </a:pPr>
            <a:r>
              <a:rPr lang="en-US" dirty="0" err="1" smtClean="0"/>
              <a:t>Psammoma</a:t>
            </a:r>
            <a:r>
              <a:rPr lang="en-US" dirty="0" smtClean="0"/>
              <a:t> bodies , most commonly in papillary carcinoma</a:t>
            </a:r>
          </a:p>
          <a:p>
            <a:pPr>
              <a:defRPr/>
            </a:pPr>
            <a:r>
              <a:rPr lang="en-US" dirty="0" err="1" smtClean="0"/>
              <a:t>Panctate</a:t>
            </a:r>
            <a:r>
              <a:rPr lang="en-US" dirty="0" smtClean="0"/>
              <a:t> </a:t>
            </a:r>
            <a:r>
              <a:rPr lang="en-US" dirty="0" err="1" smtClean="0"/>
              <a:t>hyperechoic</a:t>
            </a:r>
            <a:r>
              <a:rPr lang="en-US" dirty="0" smtClean="0"/>
              <a:t> foci without acoustic shadowing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285750"/>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9525">
            <a:solidFill>
              <a:schemeClr val="accent6">
                <a:lumMod val="60000"/>
                <a:lumOff val="40000"/>
              </a:schemeClr>
            </a:solidFill>
            <a:miter lim="800000"/>
            <a:headEnd/>
            <a:tailEnd/>
          </a:ln>
        </p:spPr>
        <p:txBody>
          <a:bodyPr anchor="ctr"/>
          <a:lstStyle/>
          <a:p>
            <a:pPr algn="ctr" eaLnBrk="0" hangingPunct="0">
              <a:defRPr/>
            </a:pPr>
            <a:r>
              <a:rPr lang="en-US" sz="4800" b="1" kern="0" dirty="0">
                <a:solidFill>
                  <a:srgbClr val="C00000"/>
                </a:solidFill>
                <a:latin typeface="+mj-lt"/>
                <a:ea typeface="+mj-ea"/>
                <a:cs typeface="+mj-cs"/>
              </a:rPr>
              <a:t>C</a:t>
            </a:r>
            <a:r>
              <a:rPr lang="en-US" sz="4800" b="1" kern="0" dirty="0" err="1">
                <a:solidFill>
                  <a:srgbClr val="C00000"/>
                </a:solidFill>
                <a:latin typeface="+mj-lt"/>
                <a:ea typeface="+mj-ea"/>
                <a:cs typeface="+mj-cs"/>
              </a:rPr>
              <a:t>alcification</a:t>
            </a:r>
            <a:r>
              <a:rPr lang="en-US" sz="4800" b="1" kern="0" dirty="0">
                <a:solidFill>
                  <a:srgbClr val="C00000"/>
                </a:solidFill>
                <a:latin typeface="+mj-lt"/>
                <a:ea typeface="+mj-ea"/>
                <a:cs typeface="+mj-cs"/>
              </a:rPr>
              <a:t> </a:t>
            </a:r>
          </a:p>
        </p:txBody>
      </p:sp>
      <p:sp>
        <p:nvSpPr>
          <p:cNvPr id="3" name="Content Placeholder 2"/>
          <p:cNvSpPr txBox="1">
            <a:spLocks/>
          </p:cNvSpPr>
          <p:nvPr/>
        </p:nvSpPr>
        <p:spPr bwMode="auto">
          <a:xfrm>
            <a:off x="428625" y="1714500"/>
            <a:ext cx="8229600" cy="4786313"/>
          </a:xfrm>
          <a:prstGeom prst="rect">
            <a:avLst/>
          </a:prstGeom>
          <a:noFill/>
          <a:ln w="9525">
            <a:solidFill>
              <a:schemeClr val="accent6">
                <a:lumMod val="60000"/>
                <a:lumOff val="40000"/>
              </a:schemeClr>
            </a:solidFill>
            <a:miter lim="800000"/>
            <a:headEnd/>
            <a:tailEnd/>
          </a:ln>
        </p:spPr>
        <p:txBody>
          <a:bodyPr/>
          <a:lstStyle/>
          <a:p>
            <a:pPr marL="342900" indent="-342900" eaLnBrk="0" hangingPunct="0">
              <a:spcBef>
                <a:spcPct val="20000"/>
              </a:spcBef>
              <a:buFontTx/>
              <a:buChar char="•"/>
              <a:defRPr/>
            </a:pPr>
            <a:r>
              <a:rPr lang="en-US" sz="2800" kern="0" dirty="0">
                <a:latin typeface="+mn-lt"/>
                <a:cs typeface="+mn-cs"/>
              </a:rPr>
              <a:t>Chan BK et al. (2003 ) , in one series of PTC</a:t>
            </a:r>
          </a:p>
          <a:p>
            <a:pPr marL="342900" indent="-342900" eaLnBrk="0" hangingPunct="0">
              <a:spcBef>
                <a:spcPct val="20000"/>
              </a:spcBef>
              <a:defRPr/>
            </a:pPr>
            <a:r>
              <a:rPr lang="en-US" sz="3200" kern="0" dirty="0">
                <a:latin typeface="+mn-lt"/>
                <a:cs typeface="+mn-cs"/>
              </a:rPr>
              <a:t>     </a:t>
            </a:r>
            <a:r>
              <a:rPr lang="en-US" sz="3200" kern="0" dirty="0" smtClean="0">
                <a:latin typeface="+mn-lt"/>
                <a:cs typeface="+mn-cs"/>
              </a:rPr>
              <a:t> - </a:t>
            </a:r>
            <a:r>
              <a:rPr lang="en-US" sz="2800" kern="0" dirty="0" err="1" smtClean="0">
                <a:solidFill>
                  <a:srgbClr val="1E04BC"/>
                </a:solidFill>
                <a:latin typeface="+mn-lt"/>
                <a:cs typeface="+mn-cs"/>
              </a:rPr>
              <a:t>Microcalcification</a:t>
            </a:r>
            <a:r>
              <a:rPr lang="en-US" sz="2800" kern="0" dirty="0" smtClean="0">
                <a:solidFill>
                  <a:srgbClr val="1E04BC"/>
                </a:solidFill>
                <a:latin typeface="+mn-lt"/>
                <a:cs typeface="+mn-cs"/>
              </a:rPr>
              <a:t>  </a:t>
            </a:r>
            <a:r>
              <a:rPr lang="en-US" sz="2800" kern="0" dirty="0">
                <a:solidFill>
                  <a:srgbClr val="1E04BC"/>
                </a:solidFill>
                <a:latin typeface="+mn-lt"/>
                <a:cs typeface="+mn-cs"/>
              </a:rPr>
              <a:t>:        </a:t>
            </a:r>
            <a:r>
              <a:rPr lang="en-US" sz="2800" kern="0" dirty="0" smtClean="0">
                <a:solidFill>
                  <a:srgbClr val="1E04BC"/>
                </a:solidFill>
                <a:latin typeface="+mn-lt"/>
                <a:cs typeface="+mn-cs"/>
              </a:rPr>
              <a:t> 42</a:t>
            </a:r>
            <a:r>
              <a:rPr lang="en-US" sz="2800" kern="0" dirty="0">
                <a:solidFill>
                  <a:srgbClr val="1E04BC"/>
                </a:solidFill>
                <a:latin typeface="+mn-lt"/>
                <a:cs typeface="+mn-cs"/>
              </a:rPr>
              <a:t>%</a:t>
            </a:r>
          </a:p>
          <a:p>
            <a:pPr marL="342900" indent="-342900" eaLnBrk="0" hangingPunct="0">
              <a:spcBef>
                <a:spcPct val="20000"/>
              </a:spcBef>
              <a:defRPr/>
            </a:pPr>
            <a:r>
              <a:rPr lang="en-US" sz="2800" kern="0" dirty="0">
                <a:solidFill>
                  <a:srgbClr val="1E04BC"/>
                </a:solidFill>
                <a:latin typeface="+mn-lt"/>
                <a:cs typeface="+mn-cs"/>
              </a:rPr>
              <a:t>      </a:t>
            </a:r>
            <a:r>
              <a:rPr lang="en-US" sz="2800" kern="0" dirty="0" smtClean="0">
                <a:solidFill>
                  <a:srgbClr val="1E04BC"/>
                </a:solidFill>
                <a:latin typeface="+mn-lt"/>
                <a:cs typeface="+mn-cs"/>
              </a:rPr>
              <a:t> - Coarse  </a:t>
            </a:r>
            <a:r>
              <a:rPr lang="en-US" sz="2800" kern="0" dirty="0">
                <a:solidFill>
                  <a:srgbClr val="1E04BC"/>
                </a:solidFill>
                <a:latin typeface="+mn-lt"/>
                <a:cs typeface="+mn-cs"/>
              </a:rPr>
              <a:t>calcification :     </a:t>
            </a:r>
            <a:r>
              <a:rPr lang="en-US" sz="2800" kern="0" dirty="0" smtClean="0">
                <a:solidFill>
                  <a:srgbClr val="1E04BC"/>
                </a:solidFill>
                <a:latin typeface="+mn-lt"/>
                <a:cs typeface="+mn-cs"/>
              </a:rPr>
              <a:t>  </a:t>
            </a:r>
            <a:r>
              <a:rPr lang="en-US" sz="2800" kern="0" dirty="0">
                <a:solidFill>
                  <a:srgbClr val="1E04BC"/>
                </a:solidFill>
                <a:latin typeface="+mn-lt"/>
                <a:cs typeface="+mn-cs"/>
              </a:rPr>
              <a:t>9.1%</a:t>
            </a:r>
          </a:p>
          <a:p>
            <a:pPr marL="342900" indent="-342900" eaLnBrk="0" hangingPunct="0">
              <a:spcBef>
                <a:spcPct val="20000"/>
              </a:spcBef>
              <a:defRPr/>
            </a:pPr>
            <a:r>
              <a:rPr lang="en-US" sz="2800" kern="0" dirty="0">
                <a:solidFill>
                  <a:srgbClr val="1E04BC"/>
                </a:solidFill>
                <a:latin typeface="+mn-lt"/>
                <a:cs typeface="+mn-cs"/>
              </a:rPr>
              <a:t>     </a:t>
            </a:r>
            <a:r>
              <a:rPr lang="en-US" sz="2800" kern="0" dirty="0" smtClean="0">
                <a:solidFill>
                  <a:srgbClr val="1E04BC"/>
                </a:solidFill>
                <a:latin typeface="+mn-lt"/>
                <a:cs typeface="+mn-cs"/>
              </a:rPr>
              <a:t>  - Peripheral  </a:t>
            </a:r>
            <a:r>
              <a:rPr lang="en-US" sz="2800" kern="0" dirty="0">
                <a:solidFill>
                  <a:srgbClr val="1E04BC"/>
                </a:solidFill>
                <a:latin typeface="+mn-lt"/>
                <a:cs typeface="+mn-cs"/>
              </a:rPr>
              <a:t>calcification : 1.8%</a:t>
            </a:r>
          </a:p>
          <a:p>
            <a:pPr marL="342900" indent="-342900" eaLnBrk="0" hangingPunct="0">
              <a:spcBef>
                <a:spcPct val="20000"/>
              </a:spcBef>
              <a:buFontTx/>
              <a:buChar char="•"/>
              <a:defRPr/>
            </a:pPr>
            <a:r>
              <a:rPr lang="en-US" sz="3200" kern="0" dirty="0">
                <a:solidFill>
                  <a:srgbClr val="C00000"/>
                </a:solidFill>
                <a:latin typeface="+mn-lt"/>
                <a:cs typeface="+mn-cs"/>
              </a:rPr>
              <a:t>Coarse central calcification is a common feature of  MTC</a:t>
            </a:r>
          </a:p>
          <a:p>
            <a:pPr marL="342900" indent="-342900" eaLnBrk="0" hangingPunct="0">
              <a:spcBef>
                <a:spcPct val="20000"/>
              </a:spcBef>
              <a:buFontTx/>
              <a:buChar char="•"/>
              <a:defRPr/>
            </a:pPr>
            <a:r>
              <a:rPr lang="en-US" sz="3200" b="1" kern="0" dirty="0" smtClean="0">
                <a:latin typeface="+mn-lt"/>
                <a:cs typeface="+mn-cs"/>
              </a:rPr>
              <a:t>Egg-shell</a:t>
            </a:r>
            <a:r>
              <a:rPr lang="en-US" sz="3200" kern="0" dirty="0" smtClean="0">
                <a:latin typeface="+mn-lt"/>
                <a:cs typeface="+mn-cs"/>
              </a:rPr>
              <a:t> </a:t>
            </a:r>
            <a:r>
              <a:rPr lang="en-US" sz="3200" kern="0" dirty="0">
                <a:latin typeface="+mn-lt"/>
                <a:cs typeface="+mn-cs"/>
              </a:rPr>
              <a:t>calcification is considered a benign finding but have been reported in thyroid cancers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57188" y="214313"/>
            <a:ext cx="8443912"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60000"/>
                <a:lumOff val="40000"/>
              </a:schemeClr>
            </a:solidFill>
          </a:ln>
        </p:spPr>
        <p:txBody>
          <a:bodyPr/>
          <a:lstStyle/>
          <a:p>
            <a:pPr eaLnBrk="1" hangingPunct="1">
              <a:defRPr/>
            </a:pPr>
            <a:r>
              <a:rPr lang="en-US" b="1" dirty="0" err="1" smtClean="0">
                <a:solidFill>
                  <a:srgbClr val="C00000"/>
                </a:solidFill>
              </a:rPr>
              <a:t>Microcalcification</a:t>
            </a:r>
            <a:r>
              <a:rPr lang="en-US" b="1" dirty="0" smtClean="0"/>
              <a:t> </a:t>
            </a:r>
          </a:p>
        </p:txBody>
      </p:sp>
      <p:pic>
        <p:nvPicPr>
          <p:cNvPr id="119811" name="Content Placeholder 3" descr="g07ma09c02a.gif"/>
          <p:cNvPicPr>
            <a:picLocks noGrp="1" noChangeAspect="1"/>
          </p:cNvPicPr>
          <p:nvPr>
            <p:ph idx="4294967295"/>
          </p:nvPr>
        </p:nvPicPr>
        <p:blipFill>
          <a:blip r:embed="rId2" cstate="print"/>
          <a:srcRect/>
          <a:stretch>
            <a:fillRect/>
          </a:stretch>
        </p:blipFill>
        <p:spPr>
          <a:xfrm>
            <a:off x="4572000" y="1772816"/>
            <a:ext cx="3672408" cy="3129894"/>
          </a:xfrm>
        </p:spPr>
      </p:pic>
      <p:sp>
        <p:nvSpPr>
          <p:cNvPr id="119812" name="TextBox 3"/>
          <p:cNvSpPr txBox="1">
            <a:spLocks noChangeArrowheads="1"/>
          </p:cNvSpPr>
          <p:nvPr/>
        </p:nvSpPr>
        <p:spPr bwMode="auto">
          <a:xfrm>
            <a:off x="4644008" y="5229200"/>
            <a:ext cx="4335462" cy="646113"/>
          </a:xfrm>
          <a:prstGeom prst="rect">
            <a:avLst/>
          </a:prstGeom>
          <a:noFill/>
          <a:ln w="9525">
            <a:noFill/>
            <a:miter lim="800000"/>
            <a:headEnd/>
            <a:tailEnd/>
          </a:ln>
        </p:spPr>
        <p:txBody>
          <a:bodyPr wrap="none">
            <a:spAutoFit/>
          </a:bodyPr>
          <a:lstStyle/>
          <a:p>
            <a:r>
              <a:rPr lang="en-US" dirty="0"/>
              <a:t>Photomicrograph of a </a:t>
            </a:r>
            <a:r>
              <a:rPr lang="en-US" dirty="0" err="1"/>
              <a:t>psammoma</a:t>
            </a:r>
            <a:r>
              <a:rPr lang="en-US" dirty="0"/>
              <a:t> body, </a:t>
            </a:r>
          </a:p>
          <a:p>
            <a:r>
              <a:rPr lang="en-US" dirty="0"/>
              <a:t>A round laminar crystalline calcification</a:t>
            </a:r>
          </a:p>
        </p:txBody>
      </p:sp>
      <p:pic>
        <p:nvPicPr>
          <p:cNvPr id="119813" name="Content Placeholder 3" descr="g07ma09g02b.gif"/>
          <p:cNvPicPr>
            <a:picLocks noChangeAspect="1"/>
          </p:cNvPicPr>
          <p:nvPr/>
        </p:nvPicPr>
        <p:blipFill>
          <a:blip r:embed="rId3" cstate="print"/>
          <a:srcRect/>
          <a:stretch>
            <a:fillRect/>
          </a:stretch>
        </p:blipFill>
        <p:spPr bwMode="auto">
          <a:xfrm>
            <a:off x="539552" y="1772816"/>
            <a:ext cx="3710756" cy="3204415"/>
          </a:xfrm>
          <a:prstGeom prst="rect">
            <a:avLst/>
          </a:prstGeom>
          <a:noFill/>
          <a:ln w="9525">
            <a:noFill/>
            <a:miter lim="800000"/>
            <a:headEnd/>
            <a:tailEnd/>
          </a:ln>
        </p:spPr>
      </p:pic>
      <p:sp>
        <p:nvSpPr>
          <p:cNvPr id="119814" name="TextBox 5"/>
          <p:cNvSpPr txBox="1">
            <a:spLocks noChangeArrowheads="1"/>
          </p:cNvSpPr>
          <p:nvPr/>
        </p:nvSpPr>
        <p:spPr bwMode="auto">
          <a:xfrm>
            <a:off x="251520" y="5157192"/>
            <a:ext cx="4416425" cy="923925"/>
          </a:xfrm>
          <a:prstGeom prst="rect">
            <a:avLst/>
          </a:prstGeom>
          <a:noFill/>
          <a:ln w="9525">
            <a:noFill/>
            <a:miter lim="800000"/>
            <a:headEnd/>
            <a:tailEnd/>
          </a:ln>
        </p:spPr>
        <p:txBody>
          <a:bodyPr wrap="none">
            <a:spAutoFit/>
          </a:bodyPr>
          <a:lstStyle/>
          <a:p>
            <a:r>
              <a:rPr lang="en-US" dirty="0"/>
              <a:t>Right lobe of the thyroid with </a:t>
            </a:r>
            <a:r>
              <a:rPr lang="en-US" dirty="0" err="1"/>
              <a:t>punctate</a:t>
            </a:r>
            <a:endParaRPr lang="en-US" dirty="0"/>
          </a:p>
          <a:p>
            <a:r>
              <a:rPr lang="en-US" dirty="0" err="1"/>
              <a:t>Echogenic</a:t>
            </a:r>
            <a:r>
              <a:rPr lang="en-US" dirty="0"/>
              <a:t> foci  without posterior acoustic</a:t>
            </a:r>
          </a:p>
          <a:p>
            <a:r>
              <a:rPr lang="en-US" dirty="0"/>
              <a:t>shadowing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2"/>
          <p:cNvPicPr>
            <a:picLocks noChangeAspect="1" noChangeArrowheads="1"/>
          </p:cNvPicPr>
          <p:nvPr/>
        </p:nvPicPr>
        <p:blipFill>
          <a:blip r:embed="rId2" cstate="print"/>
          <a:srcRect/>
          <a:stretch>
            <a:fillRect/>
          </a:stretch>
        </p:blipFill>
        <p:spPr bwMode="auto">
          <a:xfrm>
            <a:off x="2424041" y="836712"/>
            <a:ext cx="3630404" cy="3168352"/>
          </a:xfrm>
          <a:prstGeom prst="rect">
            <a:avLst/>
          </a:prstGeom>
          <a:noFill/>
          <a:ln w="9525">
            <a:noFill/>
            <a:miter lim="800000"/>
            <a:headEnd/>
            <a:tailEnd/>
          </a:ln>
        </p:spPr>
      </p:pic>
      <p:sp>
        <p:nvSpPr>
          <p:cNvPr id="6" name="Rectangle 5"/>
          <p:cNvSpPr/>
          <p:nvPr/>
        </p:nvSpPr>
        <p:spPr>
          <a:xfrm>
            <a:off x="179512" y="3284984"/>
            <a:ext cx="896448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95536" y="122337"/>
            <a:ext cx="8208912" cy="7143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60000"/>
                <a:lumOff val="40000"/>
              </a:schemeClr>
            </a:solidFill>
          </a:ln>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C00000"/>
                </a:solidFill>
                <a:effectLst/>
                <a:uLnTx/>
                <a:uFillTx/>
                <a:latin typeface="+mj-lt"/>
                <a:ea typeface="+mj-ea"/>
                <a:cs typeface="+mj-cs"/>
              </a:rPr>
              <a:t>Microcalcification</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a:t>
            </a:r>
          </a:p>
        </p:txBody>
      </p:sp>
      <p:sp>
        <p:nvSpPr>
          <p:cNvPr id="9" name="Rectangle 8"/>
          <p:cNvSpPr/>
          <p:nvPr/>
        </p:nvSpPr>
        <p:spPr>
          <a:xfrm>
            <a:off x="2681536" y="5999495"/>
            <a:ext cx="3960440" cy="461665"/>
          </a:xfrm>
          <a:prstGeom prst="rect">
            <a:avLst/>
          </a:prstGeom>
        </p:spPr>
        <p:txBody>
          <a:bodyPr wrap="square">
            <a:spAutoFit/>
          </a:bodyPr>
          <a:lstStyle/>
          <a:p>
            <a:r>
              <a:rPr lang="en-US" sz="2400" b="1" dirty="0" smtClean="0"/>
              <a:t>Papillary Cell Carcinoma</a:t>
            </a:r>
            <a:endParaRPr lang="en-US" sz="2400" b="1" dirty="0"/>
          </a:p>
        </p:txBody>
      </p:sp>
      <p:pic>
        <p:nvPicPr>
          <p:cNvPr id="2" name="Picture 1"/>
          <p:cNvPicPr>
            <a:picLocks noChangeAspect="1"/>
          </p:cNvPicPr>
          <p:nvPr/>
        </p:nvPicPr>
        <p:blipFill>
          <a:blip r:embed="rId3" cstate="print"/>
          <a:stretch>
            <a:fillRect/>
          </a:stretch>
        </p:blipFill>
        <p:spPr>
          <a:xfrm>
            <a:off x="1873231" y="3501008"/>
            <a:ext cx="4722063" cy="216024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71500" y="285750"/>
            <a:ext cx="796094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b="1" dirty="0" smtClean="0">
                <a:solidFill>
                  <a:srgbClr val="C00000"/>
                </a:solidFill>
              </a:rPr>
              <a:t>Coarse Calcification</a:t>
            </a:r>
          </a:p>
        </p:txBody>
      </p:sp>
      <p:sp>
        <p:nvSpPr>
          <p:cNvPr id="121859" name="Content Placeholder 2"/>
          <p:cNvSpPr>
            <a:spLocks noGrp="1"/>
          </p:cNvSpPr>
          <p:nvPr>
            <p:ph idx="1"/>
          </p:nvPr>
        </p:nvSpPr>
        <p:spPr>
          <a:xfrm>
            <a:off x="539552" y="1772816"/>
            <a:ext cx="7978080" cy="4752528"/>
          </a:xfrm>
          <a:ln>
            <a:solidFill>
              <a:schemeClr val="accent6">
                <a:lumMod val="75000"/>
              </a:schemeClr>
            </a:solidFill>
          </a:ln>
        </p:spPr>
        <p:txBody>
          <a:bodyPr>
            <a:normAutofit fontScale="92500" lnSpcReduction="10000"/>
          </a:bodyPr>
          <a:lstStyle/>
          <a:p>
            <a:endParaRPr lang="en-US" dirty="0" smtClean="0"/>
          </a:p>
          <a:p>
            <a:r>
              <a:rPr lang="en-US" dirty="0" smtClean="0"/>
              <a:t>  </a:t>
            </a:r>
            <a:r>
              <a:rPr lang="en-US" sz="4300" dirty="0" smtClean="0"/>
              <a:t>Large irregularly shaped</a:t>
            </a:r>
          </a:p>
          <a:p>
            <a:r>
              <a:rPr lang="en-US" sz="4300" dirty="0" smtClean="0"/>
              <a:t>  Post  acoustic shadow</a:t>
            </a:r>
          </a:p>
          <a:p>
            <a:r>
              <a:rPr lang="en-US" sz="4300" dirty="0" smtClean="0"/>
              <a:t>  Secondary to tissue necrosis</a:t>
            </a:r>
          </a:p>
          <a:p>
            <a:r>
              <a:rPr lang="en-US" sz="4300" dirty="0" smtClean="0"/>
              <a:t>  Commonly present in MNG</a:t>
            </a:r>
          </a:p>
          <a:p>
            <a:r>
              <a:rPr lang="en-US" sz="4300" dirty="0" smtClean="0"/>
              <a:t>  Coarse with </a:t>
            </a:r>
            <a:r>
              <a:rPr lang="en-US" sz="4300" dirty="0" err="1" smtClean="0"/>
              <a:t>microcalcification</a:t>
            </a:r>
            <a:r>
              <a:rPr lang="en-US" sz="4300" dirty="0" smtClean="0"/>
              <a:t> :</a:t>
            </a:r>
          </a:p>
          <a:p>
            <a:pPr>
              <a:buFontTx/>
              <a:buNone/>
            </a:pPr>
            <a:r>
              <a:rPr lang="en-US" sz="4300" dirty="0" smtClean="0"/>
              <a:t>        most common in </a:t>
            </a:r>
            <a:r>
              <a:rPr lang="en-US" sz="4300" b="1" dirty="0" smtClean="0"/>
              <a:t>MTC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Figure 4">
            <a:hlinkClick r:id="rId3"/>
          </p:cNvPr>
          <p:cNvPicPr>
            <a:picLocks noChangeAspect="1" noChangeArrowheads="1"/>
          </p:cNvPicPr>
          <p:nvPr/>
        </p:nvPicPr>
        <p:blipFill>
          <a:blip r:embed="rId4" cstate="print"/>
          <a:srcRect/>
          <a:stretch>
            <a:fillRect/>
          </a:stretch>
        </p:blipFill>
        <p:spPr bwMode="auto">
          <a:xfrm>
            <a:off x="1547664" y="1412776"/>
            <a:ext cx="2452130" cy="2376264"/>
          </a:xfrm>
          <a:prstGeom prst="rect">
            <a:avLst/>
          </a:prstGeom>
          <a:noFill/>
          <a:ln w="9525">
            <a:noFill/>
            <a:miter lim="800000"/>
            <a:headEnd/>
            <a:tailEnd/>
          </a:ln>
        </p:spPr>
      </p:pic>
      <p:sp>
        <p:nvSpPr>
          <p:cNvPr id="83971" name="Rectangle 2"/>
          <p:cNvSpPr>
            <a:spLocks noChangeArrowheads="1"/>
          </p:cNvSpPr>
          <p:nvPr/>
        </p:nvSpPr>
        <p:spPr bwMode="auto">
          <a:xfrm>
            <a:off x="611560" y="3789040"/>
            <a:ext cx="4572000" cy="646331"/>
          </a:xfrm>
          <a:prstGeom prst="rect">
            <a:avLst/>
          </a:prstGeom>
          <a:noFill/>
          <a:ln w="9525">
            <a:noFill/>
            <a:miter lim="800000"/>
            <a:headEnd/>
            <a:tailEnd/>
          </a:ln>
        </p:spPr>
        <p:txBody>
          <a:bodyPr>
            <a:spAutoFit/>
          </a:bodyPr>
          <a:lstStyle/>
          <a:p>
            <a:pPr algn="ctr"/>
            <a:r>
              <a:rPr lang="en-US" dirty="0" err="1" smtClean="0"/>
              <a:t>Medullary</a:t>
            </a:r>
            <a:r>
              <a:rPr lang="en-US" dirty="0" smtClean="0"/>
              <a:t> carcinoma</a:t>
            </a:r>
          </a:p>
          <a:p>
            <a:pPr algn="ctr"/>
            <a:endParaRPr lang="en-US" dirty="0" smtClean="0"/>
          </a:p>
        </p:txBody>
      </p:sp>
      <p:sp>
        <p:nvSpPr>
          <p:cNvPr id="5" name="Title 1"/>
          <p:cNvSpPr txBox="1">
            <a:spLocks/>
          </p:cNvSpPr>
          <p:nvPr/>
        </p:nvSpPr>
        <p:spPr>
          <a:xfrm>
            <a:off x="539552" y="260648"/>
            <a:ext cx="7960940" cy="91100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rgbClr val="C00000"/>
                </a:solidFill>
                <a:effectLst/>
                <a:uLnTx/>
                <a:uFillTx/>
                <a:latin typeface="+mj-lt"/>
                <a:ea typeface="+mj-ea"/>
                <a:cs typeface="+mj-cs"/>
              </a:rPr>
              <a:t>Coarse Calcification</a:t>
            </a:r>
            <a:endParaRPr kumimoji="0" lang="en-US" sz="44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6" name="Content Placeholder 3" descr="g07ma09g03a.gif"/>
          <p:cNvPicPr>
            <a:picLocks noChangeAspect="1"/>
          </p:cNvPicPr>
          <p:nvPr/>
        </p:nvPicPr>
        <p:blipFill>
          <a:blip r:embed="rId5" cstate="print"/>
          <a:srcRect/>
          <a:stretch>
            <a:fillRect/>
          </a:stretch>
        </p:blipFill>
        <p:spPr>
          <a:xfrm>
            <a:off x="5490812" y="1442054"/>
            <a:ext cx="2520280" cy="2039280"/>
          </a:xfrm>
          <a:prstGeom prst="rect">
            <a:avLst/>
          </a:prstGeom>
        </p:spPr>
      </p:pic>
      <p:sp>
        <p:nvSpPr>
          <p:cNvPr id="7" name="TextBox 4"/>
          <p:cNvSpPr txBox="1">
            <a:spLocks noChangeArrowheads="1"/>
          </p:cNvSpPr>
          <p:nvPr/>
        </p:nvSpPr>
        <p:spPr bwMode="auto">
          <a:xfrm>
            <a:off x="4644008" y="6039460"/>
            <a:ext cx="4860032" cy="646331"/>
          </a:xfrm>
          <a:prstGeom prst="rect">
            <a:avLst/>
          </a:prstGeom>
          <a:noFill/>
          <a:ln w="9525">
            <a:noFill/>
            <a:miter lim="800000"/>
            <a:headEnd/>
            <a:tailEnd/>
          </a:ln>
        </p:spPr>
        <p:txBody>
          <a:bodyPr wrap="square">
            <a:spAutoFit/>
          </a:bodyPr>
          <a:lstStyle/>
          <a:p>
            <a:pPr algn="ctr"/>
            <a:r>
              <a:rPr lang="en-US" dirty="0">
                <a:solidFill>
                  <a:srgbClr val="1E04BC"/>
                </a:solidFill>
              </a:rPr>
              <a:t>A  large  nodule  with  </a:t>
            </a:r>
            <a:r>
              <a:rPr lang="en-US" dirty="0" smtClean="0">
                <a:solidFill>
                  <a:srgbClr val="1E04BC"/>
                </a:solidFill>
              </a:rPr>
              <a:t>coarse calcification </a:t>
            </a:r>
          </a:p>
          <a:p>
            <a:pPr algn="ctr"/>
            <a:r>
              <a:rPr lang="en-US" dirty="0" smtClean="0">
                <a:solidFill>
                  <a:srgbClr val="1E04BC"/>
                </a:solidFill>
              </a:rPr>
              <a:t> and    posterior acoustic  </a:t>
            </a:r>
            <a:r>
              <a:rPr lang="en-US" dirty="0">
                <a:solidFill>
                  <a:srgbClr val="1E04BC"/>
                </a:solidFill>
              </a:rPr>
              <a:t>shadowing</a:t>
            </a:r>
          </a:p>
        </p:txBody>
      </p:sp>
      <p:sp>
        <p:nvSpPr>
          <p:cNvPr id="8" name="Rectangle 7"/>
          <p:cNvSpPr/>
          <p:nvPr/>
        </p:nvSpPr>
        <p:spPr>
          <a:xfrm>
            <a:off x="5628829" y="5657677"/>
            <a:ext cx="2278829" cy="369332"/>
          </a:xfrm>
          <a:prstGeom prst="rect">
            <a:avLst/>
          </a:prstGeom>
        </p:spPr>
        <p:txBody>
          <a:bodyPr wrap="none">
            <a:spAutoFit/>
          </a:bodyPr>
          <a:lstStyle/>
          <a:p>
            <a:pPr algn="ctr"/>
            <a:r>
              <a:rPr lang="en-US" dirty="0" err="1" smtClean="0"/>
              <a:t>Medullary</a:t>
            </a:r>
            <a:r>
              <a:rPr lang="en-US" dirty="0" smtClean="0"/>
              <a:t> carcinoma </a:t>
            </a:r>
          </a:p>
        </p:txBody>
      </p:sp>
      <p:pic>
        <p:nvPicPr>
          <p:cNvPr id="9" name="Content Placeholder 3" descr="g07ma09g03b.gif"/>
          <p:cNvPicPr>
            <a:picLocks noChangeAspect="1"/>
          </p:cNvPicPr>
          <p:nvPr/>
        </p:nvPicPr>
        <p:blipFill>
          <a:blip r:embed="rId6" cstate="print"/>
          <a:srcRect/>
          <a:stretch>
            <a:fillRect/>
          </a:stretch>
        </p:blipFill>
        <p:spPr bwMode="auto">
          <a:xfrm>
            <a:off x="5490812" y="3707165"/>
            <a:ext cx="2520280" cy="1933169"/>
          </a:xfrm>
          <a:prstGeom prst="rect">
            <a:avLst/>
          </a:prstGeom>
          <a:noFill/>
          <a:ln w="9525">
            <a:noFill/>
            <a:miter lim="800000"/>
            <a:headEnd/>
            <a:tailEnd/>
          </a:ln>
        </p:spPr>
      </p:pic>
      <p:pic>
        <p:nvPicPr>
          <p:cNvPr id="10" name="Picture 2" descr="Figure 14">
            <a:hlinkClick r:id="rId7"/>
          </p:cNvPr>
          <p:cNvPicPr>
            <a:picLocks noChangeAspect="1" noChangeArrowheads="1"/>
          </p:cNvPicPr>
          <p:nvPr/>
        </p:nvPicPr>
        <p:blipFill>
          <a:blip r:embed="rId8" cstate="print"/>
          <a:srcRect/>
          <a:stretch>
            <a:fillRect/>
          </a:stretch>
        </p:blipFill>
        <p:spPr bwMode="auto">
          <a:xfrm>
            <a:off x="1534057" y="4197754"/>
            <a:ext cx="2520950" cy="2141538"/>
          </a:xfrm>
          <a:prstGeom prst="rect">
            <a:avLst/>
          </a:prstGeom>
          <a:noFill/>
          <a:ln w="9525">
            <a:noFill/>
            <a:miter lim="800000"/>
            <a:headEnd/>
            <a:tailEnd/>
          </a:ln>
        </p:spPr>
      </p:pic>
      <p:sp>
        <p:nvSpPr>
          <p:cNvPr id="11" name="Rectangle 10"/>
          <p:cNvSpPr/>
          <p:nvPr/>
        </p:nvSpPr>
        <p:spPr>
          <a:xfrm>
            <a:off x="1694985" y="6381328"/>
            <a:ext cx="2454839" cy="338554"/>
          </a:xfrm>
          <a:prstGeom prst="rect">
            <a:avLst/>
          </a:prstGeom>
        </p:spPr>
        <p:txBody>
          <a:bodyPr wrap="none">
            <a:spAutoFit/>
          </a:bodyPr>
          <a:lstStyle/>
          <a:p>
            <a:r>
              <a:rPr lang="en-US" sz="1600" b="1" dirty="0" smtClean="0"/>
              <a:t>Benign</a:t>
            </a:r>
            <a:r>
              <a:rPr lang="en-US" sz="1600" dirty="0" smtClean="0"/>
              <a:t> hyperplastic nodule</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ttp://t0.gstatic.com/images?q=tbn:BD_I0TDS94MKvM:http://www.clivir.com/pictures/thyroid/nodule.jpg">
            <a:hlinkClick r:id="rId2"/>
          </p:cNvPr>
          <p:cNvPicPr>
            <a:picLocks noChangeAspect="1" noChangeArrowheads="1"/>
          </p:cNvPicPr>
          <p:nvPr/>
        </p:nvPicPr>
        <p:blipFill>
          <a:blip r:embed="rId3" cstate="print"/>
          <a:srcRect/>
          <a:stretch>
            <a:fillRect/>
          </a:stretch>
        </p:blipFill>
        <p:spPr bwMode="auto">
          <a:xfrm>
            <a:off x="6360204" y="2924944"/>
            <a:ext cx="2306055" cy="2304926"/>
          </a:xfrm>
          <a:prstGeom prst="rect">
            <a:avLst/>
          </a:prstGeom>
          <a:noFill/>
          <a:ln w="9525">
            <a:noFill/>
            <a:miter lim="800000"/>
            <a:headEnd/>
            <a:tailEnd/>
          </a:ln>
        </p:spPr>
      </p:pic>
      <p:sp>
        <p:nvSpPr>
          <p:cNvPr id="6" name="Title 5"/>
          <p:cNvSpPr>
            <a:spLocks noGrp="1"/>
          </p:cNvSpPr>
          <p:nvPr>
            <p:ph type="title"/>
          </p:nvPr>
        </p:nvSpPr>
        <p:spPr>
          <a:xfrm>
            <a:off x="323528" y="620688"/>
            <a:ext cx="8376011" cy="1323439"/>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C00000"/>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Thyroid Nodules</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2468" name="Picture 8" descr="http://t0.gstatic.com/images?q=tbn:9b7wvIR8ncEdvM:http://saysomethingfunny.files.wordpress.com/2009/01/goiter.jpg">
            <a:hlinkClick r:id="rId4"/>
          </p:cNvPr>
          <p:cNvPicPr>
            <a:picLocks noChangeAspect="1" noChangeArrowheads="1"/>
          </p:cNvPicPr>
          <p:nvPr/>
        </p:nvPicPr>
        <p:blipFill>
          <a:blip r:embed="rId5" cstate="print"/>
          <a:srcRect/>
          <a:stretch>
            <a:fillRect/>
          </a:stretch>
        </p:blipFill>
        <p:spPr bwMode="auto">
          <a:xfrm>
            <a:off x="323528" y="2924944"/>
            <a:ext cx="2303822" cy="2304926"/>
          </a:xfrm>
          <a:prstGeom prst="rect">
            <a:avLst/>
          </a:prstGeom>
          <a:noFill/>
          <a:ln w="9525">
            <a:noFill/>
            <a:miter lim="800000"/>
            <a:headEnd/>
            <a:tailEnd/>
          </a:ln>
        </p:spPr>
      </p:pic>
      <p:pic>
        <p:nvPicPr>
          <p:cNvPr id="2" name="Picture 1"/>
          <p:cNvPicPr>
            <a:picLocks noChangeAspect="1"/>
          </p:cNvPicPr>
          <p:nvPr/>
        </p:nvPicPr>
        <p:blipFill>
          <a:blip r:embed="rId6" cstate="print"/>
          <a:stretch>
            <a:fillRect/>
          </a:stretch>
        </p:blipFill>
        <p:spPr>
          <a:xfrm>
            <a:off x="2987824" y="2924945"/>
            <a:ext cx="3073235" cy="23049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539750" y="692150"/>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b="1" dirty="0" smtClean="0">
                <a:solidFill>
                  <a:srgbClr val="C00000"/>
                </a:solidFill>
              </a:rPr>
              <a:t>Peripheral Calcification</a:t>
            </a:r>
          </a:p>
        </p:txBody>
      </p:sp>
      <p:sp>
        <p:nvSpPr>
          <p:cNvPr id="124931" name="Content Placeholder 2"/>
          <p:cNvSpPr>
            <a:spLocks noGrp="1"/>
          </p:cNvSpPr>
          <p:nvPr>
            <p:ph idx="4294967295"/>
          </p:nvPr>
        </p:nvSpPr>
        <p:spPr>
          <a:xfrm>
            <a:off x="914400" y="2332038"/>
            <a:ext cx="8229600" cy="4525962"/>
          </a:xfrm>
        </p:spPr>
        <p:txBody>
          <a:bodyPr/>
          <a:lstStyle/>
          <a:p>
            <a:r>
              <a:rPr lang="en-US" sz="4800" dirty="0" smtClean="0"/>
              <a:t>Most common in MNG</a:t>
            </a:r>
          </a:p>
          <a:p>
            <a:r>
              <a:rPr lang="en-US" sz="4800" dirty="0" smtClean="0"/>
              <a:t>May be seen in malignancy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rot="16200000" flipH="1">
            <a:off x="6750844" y="2536032"/>
            <a:ext cx="714375" cy="7143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2938" y="4288532"/>
            <a:ext cx="8001000" cy="940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p:cNvSpPr>
          <p:nvPr>
            <p:ph type="title" idx="4294967295"/>
          </p:nvPr>
        </p:nvSpPr>
        <p:spPr>
          <a:xfrm>
            <a:off x="642938" y="410940"/>
            <a:ext cx="7858125" cy="785812"/>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b="1" dirty="0" smtClean="0">
                <a:solidFill>
                  <a:srgbClr val="C00000"/>
                </a:solidFill>
              </a:rPr>
              <a:t>Peripheral Calcification</a:t>
            </a:r>
          </a:p>
        </p:txBody>
      </p:sp>
      <p:sp>
        <p:nvSpPr>
          <p:cNvPr id="9" name="TextBox 2"/>
          <p:cNvSpPr txBox="1">
            <a:spLocks noChangeArrowheads="1"/>
          </p:cNvSpPr>
          <p:nvPr/>
        </p:nvSpPr>
        <p:spPr bwMode="auto">
          <a:xfrm>
            <a:off x="1403648" y="4906144"/>
            <a:ext cx="2800350" cy="646112"/>
          </a:xfrm>
          <a:prstGeom prst="rect">
            <a:avLst/>
          </a:prstGeom>
          <a:noFill/>
          <a:ln w="9525">
            <a:noFill/>
            <a:miter lim="800000"/>
            <a:headEnd/>
            <a:tailEnd/>
          </a:ln>
        </p:spPr>
        <p:txBody>
          <a:bodyPr wrap="none">
            <a:spAutoFit/>
          </a:bodyPr>
          <a:lstStyle/>
          <a:p>
            <a:r>
              <a:rPr lang="en-US" dirty="0"/>
              <a:t>Complete  thin rim of  cal.</a:t>
            </a:r>
          </a:p>
          <a:p>
            <a:r>
              <a:rPr lang="en-US" dirty="0"/>
              <a:t>      (Benign nodule )</a:t>
            </a:r>
          </a:p>
        </p:txBody>
      </p:sp>
      <p:sp>
        <p:nvSpPr>
          <p:cNvPr id="10" name="TextBox 3"/>
          <p:cNvSpPr txBox="1">
            <a:spLocks noChangeArrowheads="1"/>
          </p:cNvSpPr>
          <p:nvPr/>
        </p:nvSpPr>
        <p:spPr bwMode="auto">
          <a:xfrm>
            <a:off x="5220072" y="4906144"/>
            <a:ext cx="2878138" cy="646112"/>
          </a:xfrm>
          <a:prstGeom prst="rect">
            <a:avLst/>
          </a:prstGeom>
          <a:noFill/>
          <a:ln w="9525">
            <a:noFill/>
            <a:miter lim="800000"/>
            <a:headEnd/>
            <a:tailEnd/>
          </a:ln>
        </p:spPr>
        <p:txBody>
          <a:bodyPr wrap="none">
            <a:spAutoFit/>
          </a:bodyPr>
          <a:lstStyle/>
          <a:p>
            <a:r>
              <a:rPr lang="en-US" dirty="0"/>
              <a:t>Incomplete thin rim of  cal.</a:t>
            </a:r>
          </a:p>
          <a:p>
            <a:r>
              <a:rPr lang="en-US" dirty="0"/>
              <a:t>    ( Hemorrhagic cyst )</a:t>
            </a:r>
          </a:p>
        </p:txBody>
      </p:sp>
      <p:pic>
        <p:nvPicPr>
          <p:cNvPr id="3" name="Picture 2"/>
          <p:cNvPicPr>
            <a:picLocks noChangeAspect="1"/>
          </p:cNvPicPr>
          <p:nvPr/>
        </p:nvPicPr>
        <p:blipFill>
          <a:blip r:embed="rId2" cstate="print"/>
          <a:stretch>
            <a:fillRect/>
          </a:stretch>
        </p:blipFill>
        <p:spPr>
          <a:xfrm>
            <a:off x="1187624" y="1923670"/>
            <a:ext cx="6879003" cy="241343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395536" y="332656"/>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6000" b="1" dirty="0" smtClean="0">
                <a:solidFill>
                  <a:srgbClr val="C00000"/>
                </a:solidFill>
              </a:rPr>
              <a:t>Margins</a:t>
            </a:r>
          </a:p>
        </p:txBody>
      </p:sp>
      <p:sp>
        <p:nvSpPr>
          <p:cNvPr id="126979" name="Content Placeholder 2"/>
          <p:cNvSpPr>
            <a:spLocks noGrp="1"/>
          </p:cNvSpPr>
          <p:nvPr>
            <p:ph idx="4294967295"/>
          </p:nvPr>
        </p:nvSpPr>
        <p:spPr>
          <a:xfrm>
            <a:off x="500063" y="1857375"/>
            <a:ext cx="8104385" cy="4667969"/>
          </a:xfrm>
          <a:ln>
            <a:solidFill>
              <a:schemeClr val="accent6">
                <a:lumMod val="75000"/>
              </a:schemeClr>
            </a:solidFill>
          </a:ln>
        </p:spPr>
        <p:txBody>
          <a:bodyPr/>
          <a:lstStyle/>
          <a:p>
            <a:endParaRPr lang="en-US" dirty="0" smtClean="0"/>
          </a:p>
          <a:p>
            <a:r>
              <a:rPr lang="en-US" dirty="0" smtClean="0"/>
              <a:t>ILL Defined ( </a:t>
            </a:r>
            <a:r>
              <a:rPr lang="en-US" dirty="0" smtClean="0">
                <a:solidFill>
                  <a:srgbClr val="1E04BC"/>
                </a:solidFill>
              </a:rPr>
              <a:t>&gt;50% of the border is not clearly demonstrated</a:t>
            </a:r>
            <a:r>
              <a:rPr lang="en-US" dirty="0" smtClean="0"/>
              <a:t>) and irregular margin suggest  malignant  infiltration</a:t>
            </a:r>
          </a:p>
          <a:p>
            <a:r>
              <a:rPr lang="en-US" dirty="0" smtClean="0"/>
              <a:t>Encapsulated papillary car. &amp; minimally invasive follicular  car: </a:t>
            </a:r>
            <a:r>
              <a:rPr lang="en-US" dirty="0" smtClean="0">
                <a:solidFill>
                  <a:srgbClr val="1E04BC"/>
                </a:solidFill>
              </a:rPr>
              <a:t>well demarcated</a:t>
            </a:r>
          </a:p>
          <a:p>
            <a:r>
              <a:rPr lang="en-US" dirty="0" smtClean="0">
                <a:solidFill>
                  <a:srgbClr val="1E04BC"/>
                </a:solidFill>
              </a:rPr>
              <a:t>15 – 59 % </a:t>
            </a:r>
            <a:r>
              <a:rPr lang="en-US" dirty="0" smtClean="0"/>
              <a:t>of Benign Nodule : poorly defined  margins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Content Placeholder 3" descr="f07001302002.jpg"/>
          <p:cNvPicPr>
            <a:picLocks noChangeAspect="1"/>
          </p:cNvPicPr>
          <p:nvPr/>
        </p:nvPicPr>
        <p:blipFill>
          <a:blip r:embed="rId3" cstate="print"/>
          <a:srcRect/>
          <a:stretch>
            <a:fillRect/>
          </a:stretch>
        </p:blipFill>
        <p:spPr bwMode="auto">
          <a:xfrm>
            <a:off x="467544" y="3573016"/>
            <a:ext cx="4968552" cy="2687044"/>
          </a:xfrm>
          <a:prstGeom prst="rect">
            <a:avLst/>
          </a:prstGeom>
          <a:noFill/>
          <a:ln w="9525">
            <a:noFill/>
            <a:miter lim="800000"/>
            <a:headEnd/>
            <a:tailEnd/>
          </a:ln>
        </p:spPr>
      </p:pic>
      <p:pic>
        <p:nvPicPr>
          <p:cNvPr id="128004" name="Content Placeholder 3" descr="g07ma09g10x.gif"/>
          <p:cNvPicPr>
            <a:picLocks noChangeAspect="1"/>
          </p:cNvPicPr>
          <p:nvPr/>
        </p:nvPicPr>
        <p:blipFill>
          <a:blip r:embed="rId4" cstate="print"/>
          <a:srcRect/>
          <a:stretch>
            <a:fillRect/>
          </a:stretch>
        </p:blipFill>
        <p:spPr bwMode="auto">
          <a:xfrm>
            <a:off x="5508104" y="3573016"/>
            <a:ext cx="3431920" cy="2664296"/>
          </a:xfrm>
          <a:prstGeom prst="rect">
            <a:avLst/>
          </a:prstGeom>
          <a:noFill/>
          <a:ln w="9525">
            <a:noFill/>
            <a:miter lim="800000"/>
            <a:headEnd/>
            <a:tailEnd/>
          </a:ln>
        </p:spPr>
      </p:pic>
      <p:sp>
        <p:nvSpPr>
          <p:cNvPr id="6" name="Rectangle 5"/>
          <p:cNvSpPr/>
          <p:nvPr/>
        </p:nvSpPr>
        <p:spPr>
          <a:xfrm>
            <a:off x="0" y="2786045"/>
            <a:ext cx="424847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solidFill>
                  <a:schemeClr val="tx1"/>
                </a:solidFill>
              </a:rPr>
              <a:t>   </a:t>
            </a:r>
            <a:r>
              <a:rPr lang="en-US" sz="2400" dirty="0" smtClean="0">
                <a:solidFill>
                  <a:schemeClr val="tx1"/>
                </a:solidFill>
              </a:rPr>
              <a:t>   </a:t>
            </a:r>
            <a:r>
              <a:rPr lang="en-US" sz="2000" dirty="0" smtClean="0">
                <a:solidFill>
                  <a:srgbClr val="C00000"/>
                </a:solidFill>
              </a:rPr>
              <a:t>Hyperplastic benign  Nodule</a:t>
            </a:r>
            <a:endParaRPr lang="en-US" sz="2400" dirty="0">
              <a:solidFill>
                <a:srgbClr val="C00000"/>
              </a:solidFill>
            </a:endParaRPr>
          </a:p>
        </p:txBody>
      </p:sp>
      <p:sp>
        <p:nvSpPr>
          <p:cNvPr id="128006" name="TextBox 6"/>
          <p:cNvSpPr txBox="1">
            <a:spLocks noChangeArrowheads="1"/>
          </p:cNvSpPr>
          <p:nvPr/>
        </p:nvSpPr>
        <p:spPr bwMode="auto">
          <a:xfrm>
            <a:off x="755576" y="6381328"/>
            <a:ext cx="3888432" cy="400110"/>
          </a:xfrm>
          <a:prstGeom prst="rect">
            <a:avLst/>
          </a:prstGeom>
          <a:noFill/>
          <a:ln w="9525">
            <a:noFill/>
            <a:miter lim="800000"/>
            <a:headEnd/>
            <a:tailEnd/>
          </a:ln>
        </p:spPr>
        <p:txBody>
          <a:bodyPr wrap="square">
            <a:spAutoFit/>
          </a:bodyPr>
          <a:lstStyle/>
          <a:p>
            <a:r>
              <a:rPr lang="en-US" sz="2000" dirty="0" smtClean="0">
                <a:solidFill>
                  <a:srgbClr val="1E04BC"/>
                </a:solidFill>
              </a:rPr>
              <a:t>Encapsulated Papillary </a:t>
            </a:r>
            <a:r>
              <a:rPr lang="en-US" sz="2000" dirty="0">
                <a:solidFill>
                  <a:srgbClr val="1E04BC"/>
                </a:solidFill>
              </a:rPr>
              <a:t>Carcinoma </a:t>
            </a:r>
          </a:p>
        </p:txBody>
      </p:sp>
      <p:sp>
        <p:nvSpPr>
          <p:cNvPr id="7" name="Rectangle 6"/>
          <p:cNvSpPr/>
          <p:nvPr/>
        </p:nvSpPr>
        <p:spPr>
          <a:xfrm>
            <a:off x="6516216" y="6309320"/>
            <a:ext cx="808876" cy="523220"/>
          </a:xfrm>
          <a:prstGeom prst="rect">
            <a:avLst/>
          </a:prstGeom>
        </p:spPr>
        <p:txBody>
          <a:bodyPr wrap="none">
            <a:spAutoFit/>
          </a:bodyPr>
          <a:lstStyle/>
          <a:p>
            <a:pPr>
              <a:defRPr/>
            </a:pPr>
            <a:r>
              <a:rPr lang="en-US" sz="2800" dirty="0" smtClean="0">
                <a:solidFill>
                  <a:srgbClr val="C00000"/>
                </a:solidFill>
              </a:rPr>
              <a:t>PTC </a:t>
            </a:r>
            <a:endParaRPr lang="en-US" sz="2800" dirty="0">
              <a:solidFill>
                <a:srgbClr val="C00000"/>
              </a:solidFill>
            </a:endParaRPr>
          </a:p>
        </p:txBody>
      </p:sp>
      <p:sp>
        <p:nvSpPr>
          <p:cNvPr id="9" name="Title 1"/>
          <p:cNvSpPr txBox="1">
            <a:spLocks/>
          </p:cNvSpPr>
          <p:nvPr/>
        </p:nvSpPr>
        <p:spPr>
          <a:xfrm>
            <a:off x="4427984" y="692696"/>
            <a:ext cx="3790764"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MARGINS</a:t>
            </a:r>
          </a:p>
        </p:txBody>
      </p:sp>
      <p:pic>
        <p:nvPicPr>
          <p:cNvPr id="2" name="Picture 1"/>
          <p:cNvPicPr>
            <a:picLocks noChangeAspect="1"/>
          </p:cNvPicPr>
          <p:nvPr/>
        </p:nvPicPr>
        <p:blipFill>
          <a:blip r:embed="rId5" cstate="print"/>
          <a:stretch>
            <a:fillRect/>
          </a:stretch>
        </p:blipFill>
        <p:spPr>
          <a:xfrm>
            <a:off x="467544" y="239813"/>
            <a:ext cx="3096344" cy="254623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467544" y="428625"/>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solidFill>
              <a:schemeClr val="accent2">
                <a:lumMod val="60000"/>
                <a:lumOff val="40000"/>
              </a:schemeClr>
            </a:solidFill>
          </a:ln>
        </p:spPr>
        <p:txBody>
          <a:bodyPr/>
          <a:lstStyle/>
          <a:p>
            <a:pPr>
              <a:defRPr/>
            </a:pPr>
            <a:r>
              <a:rPr lang="en-US" b="1" dirty="0" smtClean="0">
                <a:solidFill>
                  <a:srgbClr val="C00000"/>
                </a:solidFill>
              </a:rPr>
              <a:t>Margin : HALO</a:t>
            </a:r>
          </a:p>
        </p:txBody>
      </p:sp>
      <p:sp>
        <p:nvSpPr>
          <p:cNvPr id="129027" name="Content Placeholder 2"/>
          <p:cNvSpPr>
            <a:spLocks noGrp="1"/>
          </p:cNvSpPr>
          <p:nvPr>
            <p:ph idx="4294967295"/>
          </p:nvPr>
        </p:nvSpPr>
        <p:spPr>
          <a:xfrm>
            <a:off x="467544" y="2000250"/>
            <a:ext cx="8229600" cy="4525963"/>
          </a:xfrm>
          <a:ln>
            <a:solidFill>
              <a:schemeClr val="accent6">
                <a:lumMod val="75000"/>
              </a:schemeClr>
            </a:solidFill>
          </a:ln>
        </p:spPr>
        <p:txBody>
          <a:bodyPr/>
          <a:lstStyle/>
          <a:p>
            <a:r>
              <a:rPr lang="en-US" b="1" dirty="0" smtClean="0">
                <a:solidFill>
                  <a:srgbClr val="1E04BC"/>
                </a:solidFill>
              </a:rPr>
              <a:t>Halo</a:t>
            </a:r>
            <a:r>
              <a:rPr lang="en-US" dirty="0" smtClean="0"/>
              <a:t> : </a:t>
            </a:r>
            <a:r>
              <a:rPr lang="en-US" dirty="0" err="1" smtClean="0"/>
              <a:t>Hypoechoic</a:t>
            </a:r>
            <a:r>
              <a:rPr lang="en-US" dirty="0" smtClean="0"/>
              <a:t> rim around nodule</a:t>
            </a:r>
          </a:p>
          <a:p>
            <a:r>
              <a:rPr lang="en-US" dirty="0" smtClean="0"/>
              <a:t>Completely uniform </a:t>
            </a:r>
            <a:r>
              <a:rPr lang="en-US" b="1" dirty="0" smtClean="0">
                <a:solidFill>
                  <a:srgbClr val="1E04BC"/>
                </a:solidFill>
              </a:rPr>
              <a:t>halo</a:t>
            </a:r>
            <a:r>
              <a:rPr lang="en-US" dirty="0" smtClean="0"/>
              <a:t> : highly suggestive of benignity (specificity = 95%)</a:t>
            </a:r>
          </a:p>
          <a:p>
            <a:r>
              <a:rPr lang="en-US" b="1" dirty="0" smtClean="0">
                <a:solidFill>
                  <a:srgbClr val="1E04BC"/>
                </a:solidFill>
              </a:rPr>
              <a:t>Halo</a:t>
            </a:r>
            <a:r>
              <a:rPr lang="en-US" dirty="0" smtClean="0"/>
              <a:t> is absent  in more than 50 % of all benign  nodules </a:t>
            </a:r>
          </a:p>
          <a:p>
            <a:r>
              <a:rPr lang="en-US" dirty="0" smtClean="0"/>
              <a:t>Complete  or incomplete  </a:t>
            </a:r>
            <a:r>
              <a:rPr lang="en-US" b="1" dirty="0" smtClean="0">
                <a:solidFill>
                  <a:srgbClr val="1E04BC"/>
                </a:solidFill>
              </a:rPr>
              <a:t>halo</a:t>
            </a:r>
            <a:r>
              <a:rPr lang="en-US" dirty="0" smtClean="0"/>
              <a:t> is present in </a:t>
            </a:r>
            <a:r>
              <a:rPr lang="en-US" dirty="0" smtClean="0">
                <a:solidFill>
                  <a:srgbClr val="1E04BC"/>
                </a:solidFill>
              </a:rPr>
              <a:t>10 – 24 %</a:t>
            </a:r>
            <a:r>
              <a:rPr lang="en-US" dirty="0" smtClean="0"/>
              <a:t> of  papillary  carcinoma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13">
            <a:hlinkClick r:id="rId2"/>
          </p:cNvPr>
          <p:cNvPicPr>
            <a:picLocks noChangeAspect="1" noChangeArrowheads="1"/>
          </p:cNvPicPr>
          <p:nvPr/>
        </p:nvPicPr>
        <p:blipFill>
          <a:blip r:embed="rId3" cstate="print"/>
          <a:srcRect/>
          <a:stretch>
            <a:fillRect/>
          </a:stretch>
        </p:blipFill>
        <p:spPr bwMode="auto">
          <a:xfrm>
            <a:off x="1048156" y="2060848"/>
            <a:ext cx="3307820" cy="2808312"/>
          </a:xfrm>
          <a:prstGeom prst="rect">
            <a:avLst/>
          </a:prstGeom>
          <a:noFill/>
          <a:ln w="9525">
            <a:noFill/>
            <a:miter lim="800000"/>
            <a:headEnd/>
            <a:tailEnd/>
          </a:ln>
        </p:spPr>
      </p:pic>
      <p:sp>
        <p:nvSpPr>
          <p:cNvPr id="3" name="Rectangle 2"/>
          <p:cNvSpPr>
            <a:spLocks noChangeArrowheads="1"/>
          </p:cNvSpPr>
          <p:nvPr/>
        </p:nvSpPr>
        <p:spPr bwMode="auto">
          <a:xfrm>
            <a:off x="795643" y="5847655"/>
            <a:ext cx="3812846" cy="369332"/>
          </a:xfrm>
          <a:prstGeom prst="rect">
            <a:avLst/>
          </a:prstGeom>
          <a:noFill/>
          <a:ln w="9525">
            <a:noFill/>
            <a:miter lim="800000"/>
            <a:headEnd/>
            <a:tailEnd/>
          </a:ln>
        </p:spPr>
        <p:txBody>
          <a:bodyPr wrap="square">
            <a:spAutoFit/>
          </a:bodyPr>
          <a:lstStyle/>
          <a:p>
            <a:r>
              <a:rPr lang="en-US" dirty="0" err="1" smtClean="0"/>
              <a:t>Isoechoic</a:t>
            </a:r>
            <a:r>
              <a:rPr lang="en-US" dirty="0" smtClean="0"/>
              <a:t> Nodule </a:t>
            </a:r>
            <a:r>
              <a:rPr lang="en-US" dirty="0"/>
              <a:t>with </a:t>
            </a:r>
            <a:r>
              <a:rPr lang="en-US" dirty="0" smtClean="0"/>
              <a:t>complete Halo</a:t>
            </a:r>
            <a:endParaRPr lang="en-US" dirty="0"/>
          </a:p>
        </p:txBody>
      </p:sp>
      <p:sp>
        <p:nvSpPr>
          <p:cNvPr id="5" name="TextBox 3"/>
          <p:cNvSpPr txBox="1">
            <a:spLocks noChangeArrowheads="1"/>
          </p:cNvSpPr>
          <p:nvPr/>
        </p:nvSpPr>
        <p:spPr bwMode="auto">
          <a:xfrm>
            <a:off x="5436096" y="5229200"/>
            <a:ext cx="2642070" cy="1015663"/>
          </a:xfrm>
          <a:prstGeom prst="rect">
            <a:avLst/>
          </a:prstGeom>
          <a:noFill/>
          <a:ln w="9525">
            <a:noFill/>
            <a:miter lim="800000"/>
            <a:headEnd/>
            <a:tailEnd/>
          </a:ln>
        </p:spPr>
        <p:txBody>
          <a:bodyPr wrap="none">
            <a:spAutoFit/>
          </a:bodyPr>
          <a:lstStyle/>
          <a:p>
            <a:r>
              <a:rPr lang="en-US" sz="2000" dirty="0" smtClean="0">
                <a:solidFill>
                  <a:srgbClr val="C00000"/>
                </a:solidFill>
              </a:rPr>
              <a:t>       Benign Nodule </a:t>
            </a:r>
            <a:endParaRPr lang="en-US" sz="2000" dirty="0" smtClean="0">
              <a:solidFill>
                <a:srgbClr val="C00000"/>
              </a:solidFill>
            </a:endParaRPr>
          </a:p>
          <a:p>
            <a:endParaRPr lang="en-US" sz="2000" dirty="0" smtClean="0">
              <a:solidFill>
                <a:srgbClr val="C00000"/>
              </a:solidFill>
            </a:endParaRPr>
          </a:p>
          <a:p>
            <a:r>
              <a:rPr lang="en-US" sz="2000" dirty="0" smtClean="0"/>
              <a:t>with </a:t>
            </a:r>
            <a:r>
              <a:rPr lang="en-US" sz="2000" dirty="0"/>
              <a:t>a </a:t>
            </a:r>
            <a:r>
              <a:rPr lang="en-US" sz="2000" dirty="0" err="1" smtClean="0"/>
              <a:t>Hypoechoic</a:t>
            </a:r>
            <a:r>
              <a:rPr lang="en-US" sz="2000" dirty="0" smtClean="0"/>
              <a:t> Halo</a:t>
            </a:r>
            <a:endParaRPr lang="en-US" sz="2000" dirty="0"/>
          </a:p>
        </p:txBody>
      </p:sp>
      <p:sp>
        <p:nvSpPr>
          <p:cNvPr id="6" name="Rectangle 5"/>
          <p:cNvSpPr/>
          <p:nvPr/>
        </p:nvSpPr>
        <p:spPr>
          <a:xfrm>
            <a:off x="408957" y="5219908"/>
            <a:ext cx="4101379" cy="461665"/>
          </a:xfrm>
          <a:prstGeom prst="rect">
            <a:avLst/>
          </a:prstGeom>
        </p:spPr>
        <p:txBody>
          <a:bodyPr wrap="none">
            <a:spAutoFit/>
          </a:bodyPr>
          <a:lstStyle/>
          <a:p>
            <a:r>
              <a:rPr lang="en-US" dirty="0" smtClean="0">
                <a:solidFill>
                  <a:srgbClr val="C00000"/>
                </a:solidFill>
              </a:rPr>
              <a:t>          </a:t>
            </a:r>
            <a:r>
              <a:rPr lang="en-US" sz="2400" dirty="0" smtClean="0">
                <a:solidFill>
                  <a:srgbClr val="1E04BC"/>
                </a:solidFill>
              </a:rPr>
              <a:t>Benign</a:t>
            </a:r>
            <a:r>
              <a:rPr lang="en-US" dirty="0" smtClean="0">
                <a:solidFill>
                  <a:srgbClr val="C00000"/>
                </a:solidFill>
              </a:rPr>
              <a:t> </a:t>
            </a:r>
            <a:r>
              <a:rPr lang="en-US" sz="2400" dirty="0" smtClean="0">
                <a:solidFill>
                  <a:srgbClr val="1E04BC"/>
                </a:solidFill>
              </a:rPr>
              <a:t>Follicular  Adenoma</a:t>
            </a:r>
            <a:endParaRPr lang="en-US" sz="2400" dirty="0">
              <a:solidFill>
                <a:srgbClr val="1E04BC"/>
              </a:solidFill>
            </a:endParaRPr>
          </a:p>
        </p:txBody>
      </p:sp>
      <p:sp>
        <p:nvSpPr>
          <p:cNvPr id="7" name="Title 1"/>
          <p:cNvSpPr txBox="1">
            <a:spLocks/>
          </p:cNvSpPr>
          <p:nvPr/>
        </p:nvSpPr>
        <p:spPr>
          <a:xfrm>
            <a:off x="395536" y="548680"/>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solidFill>
              <a:schemeClr val="accent2">
                <a:lumMod val="60000"/>
                <a:lumOff val="40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Margin : HALO</a:t>
            </a:r>
          </a:p>
        </p:txBody>
      </p:sp>
      <p:pic>
        <p:nvPicPr>
          <p:cNvPr id="8" name="Picture 2" descr="Figure 3">
            <a:hlinkClick r:id="rId4"/>
          </p:cNvPr>
          <p:cNvPicPr>
            <a:picLocks noChangeAspect="1" noChangeArrowheads="1"/>
          </p:cNvPicPr>
          <p:nvPr/>
        </p:nvPicPr>
        <p:blipFill>
          <a:blip r:embed="rId5" cstate="print"/>
          <a:srcRect/>
          <a:stretch>
            <a:fillRect/>
          </a:stretch>
        </p:blipFill>
        <p:spPr bwMode="auto">
          <a:xfrm>
            <a:off x="5292080" y="2060848"/>
            <a:ext cx="2520280"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4"/>
          <p:cNvSpPr>
            <a:spLocks noChangeArrowheads="1"/>
          </p:cNvSpPr>
          <p:nvPr/>
        </p:nvSpPr>
        <p:spPr bwMode="auto">
          <a:xfrm>
            <a:off x="1403648" y="5661248"/>
            <a:ext cx="6481762" cy="369332"/>
          </a:xfrm>
          <a:prstGeom prst="rect">
            <a:avLst/>
          </a:prstGeom>
          <a:noFill/>
          <a:ln w="9525">
            <a:noFill/>
            <a:miter lim="800000"/>
            <a:headEnd/>
            <a:tailEnd/>
          </a:ln>
        </p:spPr>
        <p:txBody>
          <a:bodyPr>
            <a:spAutoFit/>
          </a:bodyPr>
          <a:lstStyle/>
          <a:p>
            <a:r>
              <a:rPr lang="en-US" b="1" dirty="0" smtClean="0"/>
              <a:t>A </a:t>
            </a:r>
            <a:r>
              <a:rPr lang="en-US" b="1" dirty="0"/>
              <a:t>solid mass in the thyroid, with a completely surrounding halo. </a:t>
            </a:r>
            <a:endParaRPr lang="en-US" dirty="0"/>
          </a:p>
        </p:txBody>
      </p:sp>
      <p:sp>
        <p:nvSpPr>
          <p:cNvPr id="4" name="Rectangle 3"/>
          <p:cNvSpPr/>
          <p:nvPr/>
        </p:nvSpPr>
        <p:spPr>
          <a:xfrm>
            <a:off x="4860032" y="4941168"/>
            <a:ext cx="3376117" cy="461665"/>
          </a:xfrm>
          <a:prstGeom prst="rect">
            <a:avLst/>
          </a:prstGeom>
        </p:spPr>
        <p:txBody>
          <a:bodyPr wrap="none">
            <a:spAutoFit/>
          </a:bodyPr>
          <a:lstStyle/>
          <a:p>
            <a:r>
              <a:rPr lang="en-US" sz="2400" b="1" dirty="0" smtClean="0">
                <a:solidFill>
                  <a:srgbClr val="C00000"/>
                </a:solidFill>
              </a:rPr>
              <a:t>Follicular  Cell Carcinoma</a:t>
            </a:r>
            <a:endParaRPr lang="en-US" sz="2400" dirty="0">
              <a:solidFill>
                <a:srgbClr val="C00000"/>
              </a:solidFill>
            </a:endParaRPr>
          </a:p>
        </p:txBody>
      </p:sp>
      <p:pic>
        <p:nvPicPr>
          <p:cNvPr id="5" name="Picture 2"/>
          <p:cNvPicPr>
            <a:picLocks noChangeAspect="1" noChangeArrowheads="1"/>
          </p:cNvPicPr>
          <p:nvPr/>
        </p:nvPicPr>
        <p:blipFill>
          <a:blip r:embed="rId2" cstate="print"/>
          <a:srcRect/>
          <a:stretch>
            <a:fillRect/>
          </a:stretch>
        </p:blipFill>
        <p:spPr bwMode="auto">
          <a:xfrm>
            <a:off x="395536" y="1628800"/>
            <a:ext cx="4104456" cy="3840162"/>
          </a:xfrm>
          <a:prstGeom prst="rect">
            <a:avLst/>
          </a:prstGeom>
          <a:noFill/>
          <a:ln w="9525">
            <a:noFill/>
            <a:miter lim="800000"/>
            <a:headEnd/>
            <a:tailEnd/>
          </a:ln>
        </p:spPr>
      </p:pic>
      <p:pic>
        <p:nvPicPr>
          <p:cNvPr id="6" name="Picture 2" descr="Sonogram displaying a palpable, asymptomatic thyr..."/>
          <p:cNvPicPr>
            <a:picLocks noChangeAspect="1" noChangeArrowheads="1"/>
          </p:cNvPicPr>
          <p:nvPr/>
        </p:nvPicPr>
        <p:blipFill>
          <a:blip r:embed="rId3" cstate="print"/>
          <a:srcRect/>
          <a:stretch>
            <a:fillRect/>
          </a:stretch>
        </p:blipFill>
        <p:spPr bwMode="auto">
          <a:xfrm>
            <a:off x="4644008" y="1772816"/>
            <a:ext cx="3888432" cy="2952328"/>
          </a:xfrm>
          <a:prstGeom prst="rect">
            <a:avLst/>
          </a:prstGeom>
          <a:noFill/>
          <a:ln w="9525">
            <a:noFill/>
            <a:miter lim="800000"/>
            <a:headEnd/>
            <a:tailEnd/>
          </a:ln>
        </p:spPr>
      </p:pic>
      <p:sp>
        <p:nvSpPr>
          <p:cNvPr id="7" name="Rectangle 6"/>
          <p:cNvSpPr/>
          <p:nvPr/>
        </p:nvSpPr>
        <p:spPr>
          <a:xfrm rot="16200000">
            <a:off x="1968252" y="3179812"/>
            <a:ext cx="914400" cy="4005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539552" y="332656"/>
            <a:ext cx="792088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solidFill>
              <a:schemeClr val="accent2">
                <a:lumMod val="60000"/>
                <a:lumOff val="40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Margin : HALO</a:t>
            </a:r>
          </a:p>
        </p:txBody>
      </p:sp>
      <p:sp>
        <p:nvSpPr>
          <p:cNvPr id="11" name="Rectangle 10"/>
          <p:cNvSpPr/>
          <p:nvPr/>
        </p:nvSpPr>
        <p:spPr>
          <a:xfrm>
            <a:off x="971600" y="4941168"/>
            <a:ext cx="3258200" cy="461665"/>
          </a:xfrm>
          <a:prstGeom prst="rect">
            <a:avLst/>
          </a:prstGeom>
        </p:spPr>
        <p:txBody>
          <a:bodyPr wrap="none">
            <a:spAutoFit/>
          </a:bodyPr>
          <a:lstStyle/>
          <a:p>
            <a:r>
              <a:rPr lang="en-US" sz="2400" b="1" dirty="0" smtClean="0">
                <a:solidFill>
                  <a:srgbClr val="C00000"/>
                </a:solidFill>
              </a:rPr>
              <a:t>Papillary Cell Carcinoma</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251520" y="548680"/>
            <a:ext cx="8229600" cy="792088"/>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r>
              <a:rPr lang="en-US" b="1" dirty="0" smtClean="0">
                <a:solidFill>
                  <a:srgbClr val="C00000"/>
                </a:solidFill>
              </a:rPr>
              <a:t>Papillary &amp; Anaplastic Carcinoma</a:t>
            </a:r>
          </a:p>
        </p:txBody>
      </p:sp>
      <p:pic>
        <p:nvPicPr>
          <p:cNvPr id="105475" name="Content Placeholder 3" descr="g07ma09g10x.gif"/>
          <p:cNvPicPr>
            <a:picLocks noGrp="1" noChangeAspect="1"/>
          </p:cNvPicPr>
          <p:nvPr>
            <p:ph idx="4294967295"/>
          </p:nvPr>
        </p:nvPicPr>
        <p:blipFill>
          <a:blip r:embed="rId2" cstate="print"/>
          <a:srcRect/>
          <a:stretch>
            <a:fillRect/>
          </a:stretch>
        </p:blipFill>
        <p:spPr>
          <a:xfrm>
            <a:off x="683568" y="1484784"/>
            <a:ext cx="3312368" cy="2515279"/>
          </a:xfrm>
        </p:spPr>
      </p:pic>
      <p:sp>
        <p:nvSpPr>
          <p:cNvPr id="6" name="Rectangle 5"/>
          <p:cNvSpPr/>
          <p:nvPr/>
        </p:nvSpPr>
        <p:spPr>
          <a:xfrm>
            <a:off x="4067944" y="2564904"/>
            <a:ext cx="3312368" cy="4293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3"/>
          <p:cNvSpPr txBox="1">
            <a:spLocks noChangeArrowheads="1"/>
          </p:cNvSpPr>
          <p:nvPr/>
        </p:nvSpPr>
        <p:spPr bwMode="auto">
          <a:xfrm>
            <a:off x="5004048" y="2204864"/>
            <a:ext cx="3816424" cy="3477875"/>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solidFill>
                  <a:srgbClr val="002060"/>
                </a:solidFill>
              </a:rPr>
              <a:t> </a:t>
            </a:r>
            <a:r>
              <a:rPr lang="en-US" sz="3200" dirty="0" smtClean="0">
                <a:solidFill>
                  <a:srgbClr val="002060"/>
                </a:solidFill>
              </a:rPr>
              <a:t>Poorly  defined</a:t>
            </a:r>
          </a:p>
          <a:p>
            <a:r>
              <a:rPr lang="en-US" sz="3200" dirty="0" smtClean="0">
                <a:solidFill>
                  <a:srgbClr val="002060"/>
                </a:solidFill>
              </a:rPr>
              <a:t>  </a:t>
            </a:r>
          </a:p>
          <a:p>
            <a:pPr>
              <a:buFont typeface="Arial" pitchFamily="34" charset="0"/>
              <a:buChar char="•"/>
            </a:pPr>
            <a:r>
              <a:rPr lang="en-US" sz="3200" dirty="0" smtClean="0">
                <a:solidFill>
                  <a:srgbClr val="002060"/>
                </a:solidFill>
              </a:rPr>
              <a:t> </a:t>
            </a:r>
            <a:r>
              <a:rPr lang="en-US" sz="3200" dirty="0" err="1" smtClean="0">
                <a:solidFill>
                  <a:srgbClr val="002060"/>
                </a:solidFill>
              </a:rPr>
              <a:t>Hypoechogenicity</a:t>
            </a:r>
            <a:endParaRPr lang="en-US" sz="3200" dirty="0" smtClean="0">
              <a:solidFill>
                <a:srgbClr val="002060"/>
              </a:solidFill>
            </a:endParaRPr>
          </a:p>
          <a:p>
            <a:endParaRPr lang="en-US" sz="2800" dirty="0">
              <a:solidFill>
                <a:srgbClr val="002060"/>
              </a:solidFill>
            </a:endParaRPr>
          </a:p>
          <a:p>
            <a:pPr>
              <a:buFont typeface="Arial" pitchFamily="34" charset="0"/>
              <a:buChar char="•"/>
            </a:pPr>
            <a:r>
              <a:rPr lang="en-US" sz="3200" dirty="0" smtClean="0">
                <a:solidFill>
                  <a:srgbClr val="002060"/>
                </a:solidFill>
              </a:rPr>
              <a:t> Irregular  margins</a:t>
            </a:r>
          </a:p>
          <a:p>
            <a:r>
              <a:rPr lang="en-US" sz="3200" dirty="0" smtClean="0">
                <a:solidFill>
                  <a:srgbClr val="002060"/>
                </a:solidFill>
              </a:rPr>
              <a:t>  </a:t>
            </a:r>
            <a:endParaRPr lang="en-US" sz="2800" dirty="0" smtClean="0">
              <a:solidFill>
                <a:srgbClr val="002060"/>
              </a:solidFill>
            </a:endParaRPr>
          </a:p>
          <a:p>
            <a:pPr>
              <a:buFont typeface="Arial" pitchFamily="34" charset="0"/>
              <a:buChar char="•"/>
            </a:pPr>
            <a:r>
              <a:rPr lang="en-US" sz="3200" dirty="0" smtClean="0">
                <a:solidFill>
                  <a:srgbClr val="002060"/>
                </a:solidFill>
              </a:rPr>
              <a:t> Without Halo</a:t>
            </a:r>
            <a:endParaRPr lang="en-US" sz="2800" dirty="0">
              <a:solidFill>
                <a:srgbClr val="002060"/>
              </a:solidFill>
            </a:endParaRPr>
          </a:p>
        </p:txBody>
      </p:sp>
      <p:pic>
        <p:nvPicPr>
          <p:cNvPr id="2" name="Picture 1"/>
          <p:cNvPicPr>
            <a:picLocks noChangeAspect="1"/>
          </p:cNvPicPr>
          <p:nvPr/>
        </p:nvPicPr>
        <p:blipFill>
          <a:blip r:embed="rId3" cstate="print"/>
          <a:stretch>
            <a:fillRect/>
          </a:stretch>
        </p:blipFill>
        <p:spPr>
          <a:xfrm>
            <a:off x="683568" y="4144078"/>
            <a:ext cx="3312368" cy="26467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95536" y="26064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6600" b="1" dirty="0" smtClean="0">
                <a:solidFill>
                  <a:srgbClr val="C00000"/>
                </a:solidFill>
              </a:rPr>
              <a:t>Vascularity</a:t>
            </a:r>
          </a:p>
        </p:txBody>
      </p:sp>
      <p:sp>
        <p:nvSpPr>
          <p:cNvPr id="132099" name="Content Placeholder 2"/>
          <p:cNvSpPr>
            <a:spLocks noGrp="1"/>
          </p:cNvSpPr>
          <p:nvPr>
            <p:ph idx="1"/>
          </p:nvPr>
        </p:nvSpPr>
        <p:spPr>
          <a:xfrm>
            <a:off x="0" y="1916832"/>
            <a:ext cx="9144000" cy="4680520"/>
          </a:xfrm>
          <a:ln>
            <a:solidFill>
              <a:schemeClr val="accent6">
                <a:lumMod val="75000"/>
              </a:schemeClr>
            </a:solidFill>
          </a:ln>
        </p:spPr>
        <p:txBody>
          <a:bodyPr>
            <a:normAutofit fontScale="92500" lnSpcReduction="10000"/>
          </a:bodyPr>
          <a:lstStyle/>
          <a:p>
            <a:r>
              <a:rPr lang="en-US" sz="3600" dirty="0" smtClean="0"/>
              <a:t>Intrinsic </a:t>
            </a:r>
            <a:r>
              <a:rPr lang="en-US" sz="3600" dirty="0" err="1" smtClean="0"/>
              <a:t>hypervascularity</a:t>
            </a:r>
            <a:r>
              <a:rPr lang="en-US" sz="3600" dirty="0" smtClean="0"/>
              <a:t> :</a:t>
            </a:r>
          </a:p>
          <a:p>
            <a:pPr>
              <a:buFontTx/>
              <a:buNone/>
            </a:pPr>
            <a:r>
              <a:rPr lang="en-US" sz="3600" dirty="0" smtClean="0"/>
              <a:t>   </a:t>
            </a:r>
            <a:r>
              <a:rPr lang="en-US" sz="3600" dirty="0" smtClean="0">
                <a:solidFill>
                  <a:srgbClr val="0099CC"/>
                </a:solidFill>
              </a:rPr>
              <a:t>T</a:t>
            </a:r>
            <a:r>
              <a:rPr lang="en-US" sz="3600" dirty="0" smtClean="0">
                <a:solidFill>
                  <a:srgbClr val="0070C0"/>
                </a:solidFill>
              </a:rPr>
              <a:t>he most common pattern in thyroid cancer(70%) </a:t>
            </a:r>
            <a:r>
              <a:rPr lang="en-US" sz="3300" dirty="0" smtClean="0">
                <a:solidFill>
                  <a:srgbClr val="0070C0"/>
                </a:solidFill>
              </a:rPr>
              <a:t> </a:t>
            </a:r>
          </a:p>
          <a:p>
            <a:r>
              <a:rPr lang="en-US" sz="3600" dirty="0" smtClean="0"/>
              <a:t>50% of </a:t>
            </a:r>
            <a:r>
              <a:rPr lang="en-US" sz="3600" dirty="0" err="1" smtClean="0"/>
              <a:t>hypervascular</a:t>
            </a:r>
            <a:r>
              <a:rPr lang="en-US" sz="3600" dirty="0" smtClean="0"/>
              <a:t> solid nodules: </a:t>
            </a:r>
            <a:r>
              <a:rPr lang="en-US" sz="3600" dirty="0" smtClean="0">
                <a:solidFill>
                  <a:srgbClr val="0070C0"/>
                </a:solidFill>
              </a:rPr>
              <a:t>Are</a:t>
            </a:r>
            <a:r>
              <a:rPr lang="en-US" sz="3600" dirty="0" smtClean="0"/>
              <a:t> </a:t>
            </a:r>
            <a:r>
              <a:rPr lang="en-US" sz="3600" dirty="0" smtClean="0">
                <a:solidFill>
                  <a:srgbClr val="0070C0"/>
                </a:solidFill>
              </a:rPr>
              <a:t>benign. </a:t>
            </a:r>
          </a:p>
          <a:p>
            <a:r>
              <a:rPr lang="en-US" sz="3600" dirty="0" err="1" smtClean="0"/>
              <a:t>Perinodullar</a:t>
            </a:r>
            <a:r>
              <a:rPr lang="en-US" sz="3600" dirty="0" smtClean="0"/>
              <a:t> vascularity : </a:t>
            </a:r>
            <a:r>
              <a:rPr lang="en-US" sz="3600" dirty="0" smtClean="0">
                <a:solidFill>
                  <a:srgbClr val="0070C0"/>
                </a:solidFill>
              </a:rPr>
              <a:t>More characteristic of benign nodules</a:t>
            </a:r>
          </a:p>
          <a:p>
            <a:r>
              <a:rPr lang="en-US" sz="3600" dirty="0" smtClean="0"/>
              <a:t>22% of nodules with peripheral </a:t>
            </a:r>
            <a:r>
              <a:rPr lang="en-US" sz="3600" dirty="0" err="1" smtClean="0"/>
              <a:t>vascularity</a:t>
            </a:r>
            <a:r>
              <a:rPr lang="en-US" sz="3600" dirty="0" smtClean="0"/>
              <a:t>: </a:t>
            </a:r>
            <a:r>
              <a:rPr lang="en-US" sz="3600" dirty="0" smtClean="0">
                <a:solidFill>
                  <a:srgbClr val="0070C0"/>
                </a:solidFill>
              </a:rPr>
              <a:t>Malignant</a:t>
            </a:r>
          </a:p>
          <a:p>
            <a:r>
              <a:rPr lang="en-US" sz="3600" dirty="0" smtClean="0">
                <a:solidFill>
                  <a:srgbClr val="FF0000"/>
                </a:solidFill>
              </a:rPr>
              <a:t>A completely </a:t>
            </a:r>
            <a:r>
              <a:rPr lang="en-US" sz="3600" dirty="0" err="1" smtClean="0">
                <a:solidFill>
                  <a:srgbClr val="FF0000"/>
                </a:solidFill>
              </a:rPr>
              <a:t>avascular</a:t>
            </a:r>
            <a:r>
              <a:rPr lang="en-US" sz="3600" dirty="0" smtClean="0">
                <a:solidFill>
                  <a:srgbClr val="FF0000"/>
                </a:solidFill>
              </a:rPr>
              <a:t> nodule is very unlikely to be malignant</a:t>
            </a:r>
          </a:p>
          <a:p>
            <a:pPr>
              <a:buFontTx/>
              <a:buNone/>
            </a:pPr>
            <a:endParaRPr lang="en-US" dirty="0" smtClean="0">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follicular adenoma of thyroid">
            <a:hlinkClick r:id="rId2"/>
          </p:cNvPr>
          <p:cNvPicPr>
            <a:picLocks noChangeAspect="1" noChangeArrowheads="1"/>
          </p:cNvPicPr>
          <p:nvPr/>
        </p:nvPicPr>
        <p:blipFill>
          <a:blip r:embed="rId3" cstate="print"/>
          <a:srcRect/>
          <a:stretch>
            <a:fillRect/>
          </a:stretch>
        </p:blipFill>
        <p:spPr bwMode="auto">
          <a:xfrm>
            <a:off x="971600" y="2780928"/>
            <a:ext cx="3094398" cy="2488972"/>
          </a:xfrm>
          <a:prstGeom prst="rect">
            <a:avLst/>
          </a:prstGeom>
          <a:noFill/>
          <a:ln w="9525">
            <a:noFill/>
            <a:miter lim="800000"/>
            <a:headEnd/>
            <a:tailEnd/>
          </a:ln>
        </p:spPr>
      </p:pic>
      <p:pic>
        <p:nvPicPr>
          <p:cNvPr id="242691" name="Picture 4" descr="color doppler image of follicular adenoma">
            <a:hlinkClick r:id="rId4"/>
          </p:cNvPr>
          <p:cNvPicPr>
            <a:picLocks noChangeAspect="1" noChangeArrowheads="1"/>
          </p:cNvPicPr>
          <p:nvPr/>
        </p:nvPicPr>
        <p:blipFill>
          <a:blip r:embed="rId5" cstate="print"/>
          <a:srcRect/>
          <a:stretch>
            <a:fillRect/>
          </a:stretch>
        </p:blipFill>
        <p:spPr bwMode="auto">
          <a:xfrm>
            <a:off x="4499993" y="2807398"/>
            <a:ext cx="3312368" cy="2429070"/>
          </a:xfrm>
          <a:prstGeom prst="rect">
            <a:avLst/>
          </a:prstGeom>
          <a:noFill/>
          <a:ln w="9525">
            <a:noFill/>
            <a:miter lim="800000"/>
            <a:headEnd/>
            <a:tailEnd/>
          </a:ln>
        </p:spPr>
      </p:pic>
      <p:sp>
        <p:nvSpPr>
          <p:cNvPr id="242692" name="Rectangle 5"/>
          <p:cNvSpPr>
            <a:spLocks noChangeArrowheads="1"/>
          </p:cNvSpPr>
          <p:nvPr/>
        </p:nvSpPr>
        <p:spPr bwMode="auto">
          <a:xfrm>
            <a:off x="827584" y="5445224"/>
            <a:ext cx="3312368" cy="923330"/>
          </a:xfrm>
          <a:prstGeom prst="rect">
            <a:avLst/>
          </a:prstGeom>
          <a:noFill/>
          <a:ln w="9525">
            <a:noFill/>
            <a:miter lim="800000"/>
            <a:headEnd/>
            <a:tailEnd/>
          </a:ln>
        </p:spPr>
        <p:txBody>
          <a:bodyPr wrap="square">
            <a:spAutoFit/>
          </a:bodyPr>
          <a:lstStyle/>
          <a:p>
            <a:pPr algn="ctr"/>
            <a:r>
              <a:rPr lang="en-US" dirty="0" smtClean="0"/>
              <a:t>A </a:t>
            </a:r>
            <a:r>
              <a:rPr lang="en-US" dirty="0"/>
              <a:t>large, solid</a:t>
            </a:r>
            <a:r>
              <a:rPr lang="en-US" dirty="0" smtClean="0"/>
              <a:t>, homogenous nodule  with </a:t>
            </a:r>
            <a:r>
              <a:rPr lang="en-US" dirty="0"/>
              <a:t>a </a:t>
            </a:r>
            <a:r>
              <a:rPr lang="en-US" dirty="0" err="1" smtClean="0"/>
              <a:t>hypoechoic</a:t>
            </a:r>
            <a:endParaRPr lang="en-US" dirty="0" smtClean="0"/>
          </a:p>
          <a:p>
            <a:pPr algn="ctr"/>
            <a:r>
              <a:rPr lang="en-US" dirty="0" smtClean="0"/>
              <a:t> </a:t>
            </a:r>
            <a:r>
              <a:rPr lang="en-US" dirty="0"/>
              <a:t>halo around </a:t>
            </a:r>
            <a:r>
              <a:rPr lang="en-US" dirty="0" smtClean="0"/>
              <a:t> the lesion.</a:t>
            </a:r>
          </a:p>
        </p:txBody>
      </p:sp>
      <p:sp>
        <p:nvSpPr>
          <p:cNvPr id="5" name="Rectangle 4"/>
          <p:cNvSpPr/>
          <p:nvPr/>
        </p:nvSpPr>
        <p:spPr>
          <a:xfrm>
            <a:off x="1547664" y="2060848"/>
            <a:ext cx="6205801" cy="523220"/>
          </a:xfrm>
          <a:prstGeom prst="rect">
            <a:avLst/>
          </a:prstGeom>
        </p:spPr>
        <p:txBody>
          <a:bodyPr wrap="none">
            <a:spAutoFit/>
          </a:bodyPr>
          <a:lstStyle/>
          <a:p>
            <a:r>
              <a:rPr lang="en-US" sz="2800" dirty="0" smtClean="0">
                <a:solidFill>
                  <a:srgbClr val="1E04BC"/>
                </a:solidFill>
              </a:rPr>
              <a:t>Benign Follicular Adenoma of the Thyroid</a:t>
            </a:r>
            <a:endParaRPr lang="en-US" sz="2800" dirty="0">
              <a:solidFill>
                <a:srgbClr val="1E04BC"/>
              </a:solidFill>
            </a:endParaRPr>
          </a:p>
        </p:txBody>
      </p:sp>
      <p:sp>
        <p:nvSpPr>
          <p:cNvPr id="6" name="Rectangle 5"/>
          <p:cNvSpPr/>
          <p:nvPr/>
        </p:nvSpPr>
        <p:spPr>
          <a:xfrm>
            <a:off x="3995936" y="5373216"/>
            <a:ext cx="4572000" cy="923330"/>
          </a:xfrm>
          <a:prstGeom prst="rect">
            <a:avLst/>
          </a:prstGeom>
        </p:spPr>
        <p:txBody>
          <a:bodyPr>
            <a:spAutoFit/>
          </a:bodyPr>
          <a:lstStyle/>
          <a:p>
            <a:pPr algn="ctr"/>
            <a:r>
              <a:rPr lang="en-US" dirty="0" smtClean="0"/>
              <a:t>The lesion is solitary, shows no</a:t>
            </a:r>
          </a:p>
          <a:p>
            <a:pPr algn="ctr"/>
            <a:r>
              <a:rPr lang="en-US" dirty="0" smtClean="0"/>
              <a:t>cystic areas and has a rim of</a:t>
            </a:r>
          </a:p>
          <a:p>
            <a:pPr algn="ctr"/>
            <a:r>
              <a:rPr lang="en-US" dirty="0" smtClean="0"/>
              <a:t> vessels. </a:t>
            </a:r>
            <a:endParaRPr lang="en-US" dirty="0"/>
          </a:p>
        </p:txBody>
      </p:sp>
      <p:sp>
        <p:nvSpPr>
          <p:cNvPr id="7" name="Title 1"/>
          <p:cNvSpPr>
            <a:spLocks noGrp="1"/>
          </p:cNvSpPr>
          <p:nvPr>
            <p:ph type="title"/>
          </p:nvPr>
        </p:nvSpPr>
        <p:spPr>
          <a:xfrm>
            <a:off x="395536" y="476672"/>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6000" b="1" dirty="0" smtClean="0">
                <a:solidFill>
                  <a:srgbClr val="C00000"/>
                </a:solidFill>
              </a:rPr>
              <a:t>Vascularity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60648"/>
            <a:ext cx="7992888"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C00000"/>
            </a:solid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Thyroid Nodules</a:t>
            </a:r>
          </a:p>
        </p:txBody>
      </p:sp>
      <p:sp>
        <p:nvSpPr>
          <p:cNvPr id="63491" name="Rectangle 5"/>
          <p:cNvSpPr>
            <a:spLocks noChangeArrowheads="1"/>
          </p:cNvSpPr>
          <p:nvPr/>
        </p:nvSpPr>
        <p:spPr bwMode="auto">
          <a:xfrm>
            <a:off x="611188" y="1628774"/>
            <a:ext cx="7993062" cy="5539978"/>
          </a:xfrm>
          <a:prstGeom prst="rect">
            <a:avLst/>
          </a:prstGeom>
          <a:noFill/>
          <a:ln w="9525">
            <a:solidFill>
              <a:srgbClr val="C00000"/>
            </a:solidFill>
            <a:miter lim="800000"/>
            <a:headEnd/>
            <a:tailEnd/>
          </a:ln>
        </p:spPr>
        <p:txBody>
          <a:bodyPr wrap="square">
            <a:spAutoFit/>
          </a:bodyPr>
          <a:lstStyle/>
          <a:p>
            <a:pPr marL="342900" indent="-342900"/>
            <a:r>
              <a:rPr lang="en-US" b="1" dirty="0">
                <a:solidFill>
                  <a:srgbClr val="002060"/>
                </a:solidFill>
              </a:rPr>
              <a:t>    </a:t>
            </a:r>
            <a:r>
              <a:rPr lang="en-US" b="1" dirty="0" smtClean="0">
                <a:solidFill>
                  <a:srgbClr val="002060"/>
                </a:solidFill>
              </a:rPr>
              <a:t>   </a:t>
            </a:r>
          </a:p>
          <a:p>
            <a:pPr marL="342900" indent="-342900"/>
            <a:r>
              <a:rPr lang="en-US" b="1" dirty="0">
                <a:solidFill>
                  <a:srgbClr val="002060"/>
                </a:solidFill>
              </a:rPr>
              <a:t> </a:t>
            </a:r>
            <a:r>
              <a:rPr lang="en-US" b="1" dirty="0" smtClean="0">
                <a:solidFill>
                  <a:srgbClr val="002060"/>
                </a:solidFill>
              </a:rPr>
              <a:t>      </a:t>
            </a:r>
            <a:r>
              <a:rPr lang="en-US" b="1" dirty="0" smtClean="0">
                <a:solidFill>
                  <a:srgbClr val="FF0000"/>
                </a:solidFill>
              </a:rPr>
              <a:t>►</a:t>
            </a:r>
            <a:r>
              <a:rPr lang="en-US" sz="2400" b="1" dirty="0">
                <a:solidFill>
                  <a:srgbClr val="002060"/>
                </a:solidFill>
                <a:latin typeface="Abadi MT Condensed Light" panose="020B0306030101010103" pitchFamily="34" charset="0"/>
              </a:rPr>
              <a:t>Palpable thyroid nodules are found in 4-7% of the </a:t>
            </a:r>
            <a:r>
              <a:rPr lang="en-US" sz="2400" b="1" dirty="0" smtClean="0">
                <a:solidFill>
                  <a:srgbClr val="002060"/>
                </a:solidFill>
                <a:latin typeface="Abadi MT Condensed Light" panose="020B0306030101010103" pitchFamily="34" charset="0"/>
              </a:rPr>
              <a:t>population</a:t>
            </a:r>
            <a:r>
              <a:rPr lang="en-US" sz="2400" b="1" dirty="0">
                <a:solidFill>
                  <a:srgbClr val="002060"/>
                </a:solidFill>
                <a:latin typeface="Abadi MT Condensed Light" panose="020B0306030101010103" pitchFamily="34" charset="0"/>
              </a:rPr>
              <a:t/>
            </a:r>
            <a:br>
              <a:rPr lang="en-US" sz="2400" b="1" dirty="0">
                <a:solidFill>
                  <a:srgbClr val="002060"/>
                </a:solidFill>
                <a:latin typeface="Abadi MT Condensed Light" panose="020B0306030101010103" pitchFamily="34" charset="0"/>
              </a:rPr>
            </a:br>
            <a:r>
              <a:rPr lang="en-US" sz="2400" b="1" dirty="0">
                <a:solidFill>
                  <a:srgbClr val="002060"/>
                </a:solidFill>
                <a:latin typeface="Abadi MT Condensed Light" panose="020B0306030101010103" pitchFamily="34" charset="0"/>
              </a:rPr>
              <a:t/>
            </a:r>
            <a:br>
              <a:rPr lang="en-US" sz="2400" b="1" dirty="0">
                <a:solidFill>
                  <a:srgbClr val="002060"/>
                </a:solidFill>
                <a:latin typeface="Abadi MT Condensed Light" panose="020B0306030101010103" pitchFamily="34" charset="0"/>
              </a:rPr>
            </a:br>
            <a:r>
              <a:rPr lang="en-US" sz="2400" b="1" dirty="0">
                <a:solidFill>
                  <a:srgbClr val="FF0000"/>
                </a:solidFill>
                <a:latin typeface="Abadi MT Condensed Light" panose="020B0306030101010103" pitchFamily="34" charset="0"/>
              </a:rPr>
              <a:t>►</a:t>
            </a:r>
            <a:r>
              <a:rPr lang="en-US" sz="2400" b="1" dirty="0">
                <a:latin typeface="Abadi MT Condensed Light" panose="020B0306030101010103" pitchFamily="34" charset="0"/>
              </a:rPr>
              <a:t>Non-palpable thyroid nodules are found in </a:t>
            </a:r>
            <a:r>
              <a:rPr lang="en-US" sz="2400" b="1" dirty="0" smtClean="0">
                <a:latin typeface="Abadi MT Condensed Light" panose="020B0306030101010103" pitchFamily="34" charset="0"/>
              </a:rPr>
              <a:t>approximately  </a:t>
            </a:r>
            <a:r>
              <a:rPr lang="en-US" sz="2400" b="1" dirty="0">
                <a:latin typeface="Abadi MT Condensed Light" panose="020B0306030101010103" pitchFamily="34" charset="0"/>
              </a:rPr>
              <a:t>50% </a:t>
            </a:r>
            <a:endParaRPr lang="en-US" sz="2400" b="1" dirty="0" smtClean="0">
              <a:latin typeface="Abadi MT Condensed Light" panose="020B0306030101010103" pitchFamily="34" charset="0"/>
            </a:endParaRPr>
          </a:p>
          <a:p>
            <a:pPr marL="342900" indent="-342900"/>
            <a:r>
              <a:rPr lang="en-US" sz="2400" b="1" dirty="0">
                <a:latin typeface="Abadi MT Condensed Light" panose="020B0306030101010103" pitchFamily="34" charset="0"/>
              </a:rPr>
              <a:t> </a:t>
            </a:r>
            <a:r>
              <a:rPr lang="en-US" sz="2400" b="1" dirty="0" smtClean="0">
                <a:latin typeface="Abadi MT Condensed Light" panose="020B0306030101010103" pitchFamily="34" charset="0"/>
              </a:rPr>
              <a:t>         of </a:t>
            </a:r>
            <a:r>
              <a:rPr lang="en-US" sz="2400" b="1" dirty="0">
                <a:latin typeface="Abadi MT Condensed Light" panose="020B0306030101010103" pitchFamily="34" charset="0"/>
              </a:rPr>
              <a:t>persons over 60 yrs</a:t>
            </a:r>
            <a:br>
              <a:rPr lang="en-US" sz="2400" b="1" dirty="0">
                <a:latin typeface="Abadi MT Condensed Light" panose="020B0306030101010103" pitchFamily="34" charset="0"/>
              </a:rPr>
            </a:br>
            <a:r>
              <a:rPr lang="en-US" sz="2400" b="1" dirty="0">
                <a:solidFill>
                  <a:srgbClr val="002060"/>
                </a:solidFill>
                <a:latin typeface="Abadi MT Condensed Light" panose="020B0306030101010103" pitchFamily="34" charset="0"/>
              </a:rPr>
              <a:t/>
            </a:r>
            <a:br>
              <a:rPr lang="en-US" sz="2400" b="1" dirty="0">
                <a:solidFill>
                  <a:srgbClr val="002060"/>
                </a:solidFill>
                <a:latin typeface="Abadi MT Condensed Light" panose="020B0306030101010103" pitchFamily="34" charset="0"/>
              </a:rPr>
            </a:br>
            <a:r>
              <a:rPr lang="en-US" sz="2400" b="1" dirty="0">
                <a:solidFill>
                  <a:srgbClr val="FF0000"/>
                </a:solidFill>
                <a:latin typeface="Abadi MT Condensed Light" panose="020B0306030101010103" pitchFamily="34" charset="0"/>
              </a:rPr>
              <a:t>►</a:t>
            </a:r>
            <a:r>
              <a:rPr lang="en-US" sz="2400" b="1" dirty="0">
                <a:solidFill>
                  <a:srgbClr val="002060"/>
                </a:solidFill>
                <a:latin typeface="Abadi MT Condensed Light" panose="020B0306030101010103" pitchFamily="34" charset="0"/>
              </a:rPr>
              <a:t>The vast majority of thyroid nodules are </a:t>
            </a:r>
            <a:r>
              <a:rPr lang="en-US" sz="2400" b="1" dirty="0" smtClean="0">
                <a:solidFill>
                  <a:srgbClr val="002060"/>
                </a:solidFill>
                <a:latin typeface="Abadi MT Condensed Light" panose="020B0306030101010103" pitchFamily="34" charset="0"/>
              </a:rPr>
              <a:t>benign (malignancy 2-5</a:t>
            </a:r>
            <a:r>
              <a:rPr lang="en-US" sz="2400" b="1" dirty="0">
                <a:solidFill>
                  <a:srgbClr val="002060"/>
                </a:solidFill>
                <a:latin typeface="Abadi MT Condensed Light" panose="020B0306030101010103" pitchFamily="34" charset="0"/>
              </a:rPr>
              <a:t>%)</a:t>
            </a:r>
            <a:br>
              <a:rPr lang="en-US" sz="2400" b="1" dirty="0">
                <a:solidFill>
                  <a:srgbClr val="002060"/>
                </a:solidFill>
                <a:latin typeface="Abadi MT Condensed Light" panose="020B0306030101010103" pitchFamily="34" charset="0"/>
              </a:rPr>
            </a:br>
            <a:r>
              <a:rPr lang="en-US" sz="2400" b="1" dirty="0">
                <a:solidFill>
                  <a:srgbClr val="002060"/>
                </a:solidFill>
                <a:latin typeface="Abadi MT Condensed Light" panose="020B0306030101010103" pitchFamily="34" charset="0"/>
              </a:rPr>
              <a:t/>
            </a:r>
            <a:br>
              <a:rPr lang="en-US" sz="2400" b="1" dirty="0">
                <a:solidFill>
                  <a:srgbClr val="002060"/>
                </a:solidFill>
                <a:latin typeface="Abadi MT Condensed Light" panose="020B0306030101010103" pitchFamily="34" charset="0"/>
              </a:rPr>
            </a:br>
            <a:r>
              <a:rPr lang="en-US" sz="2400" b="1" dirty="0">
                <a:solidFill>
                  <a:srgbClr val="FF0000"/>
                </a:solidFill>
                <a:latin typeface="Abadi MT Condensed Light" panose="020B0306030101010103" pitchFamily="34" charset="0"/>
              </a:rPr>
              <a:t>►</a:t>
            </a:r>
            <a:r>
              <a:rPr lang="en-US" sz="2400" b="1" dirty="0">
                <a:latin typeface="Abadi MT Condensed Light" panose="020B0306030101010103" pitchFamily="34" charset="0"/>
              </a:rPr>
              <a:t>Ultrasound can help determine which nodules </a:t>
            </a:r>
            <a:r>
              <a:rPr lang="en-US" sz="2400" b="1" dirty="0" smtClean="0">
                <a:latin typeface="Abadi MT Condensed Light" panose="020B0306030101010103" pitchFamily="34" charset="0"/>
              </a:rPr>
              <a:t>are  </a:t>
            </a:r>
            <a:r>
              <a:rPr lang="en-US" sz="2400" b="1" dirty="0">
                <a:latin typeface="Abadi MT Condensed Light" panose="020B0306030101010103" pitchFamily="34" charset="0"/>
              </a:rPr>
              <a:t>suspicious but </a:t>
            </a:r>
            <a:endParaRPr lang="en-US" sz="2400" b="1" dirty="0" smtClean="0">
              <a:latin typeface="Abadi MT Condensed Light" panose="020B0306030101010103" pitchFamily="34" charset="0"/>
            </a:endParaRPr>
          </a:p>
          <a:p>
            <a:pPr marL="342900" indent="-342900"/>
            <a:r>
              <a:rPr lang="en-US" sz="2400" b="1" dirty="0">
                <a:latin typeface="Abadi MT Condensed Light" panose="020B0306030101010103" pitchFamily="34" charset="0"/>
              </a:rPr>
              <a:t> </a:t>
            </a:r>
            <a:r>
              <a:rPr lang="en-US" sz="2400" b="1" dirty="0" smtClean="0">
                <a:latin typeface="Abadi MT Condensed Light" panose="020B0306030101010103" pitchFamily="34" charset="0"/>
              </a:rPr>
              <a:t>          a </a:t>
            </a:r>
            <a:r>
              <a:rPr lang="en-US" sz="2400" b="1" dirty="0">
                <a:latin typeface="Abadi MT Condensed Light" panose="020B0306030101010103" pitchFamily="34" charset="0"/>
              </a:rPr>
              <a:t>biopsy is needed for a </a:t>
            </a:r>
            <a:r>
              <a:rPr lang="en-US" sz="2400" b="1" dirty="0" smtClean="0">
                <a:latin typeface="Abadi MT Condensed Light" panose="020B0306030101010103" pitchFamily="34" charset="0"/>
              </a:rPr>
              <a:t>definitive  diagnosis</a:t>
            </a:r>
          </a:p>
          <a:p>
            <a:pPr marL="342900" indent="-342900"/>
            <a:r>
              <a:rPr lang="en-US" sz="2400" b="1" dirty="0">
                <a:solidFill>
                  <a:srgbClr val="002060"/>
                </a:solidFill>
                <a:latin typeface="Abadi MT Condensed Light" panose="020B0306030101010103" pitchFamily="34" charset="0"/>
              </a:rPr>
              <a:t/>
            </a:r>
            <a:br>
              <a:rPr lang="en-US" sz="2400" b="1" dirty="0">
                <a:solidFill>
                  <a:srgbClr val="002060"/>
                </a:solidFill>
                <a:latin typeface="Abadi MT Condensed Light" panose="020B0306030101010103" pitchFamily="34" charset="0"/>
              </a:rPr>
            </a:br>
            <a:r>
              <a:rPr lang="en-US" sz="2400" b="1" dirty="0">
                <a:solidFill>
                  <a:srgbClr val="FF0000"/>
                </a:solidFill>
                <a:latin typeface="Abadi MT Condensed Light" panose="020B0306030101010103" pitchFamily="34" charset="0"/>
              </a:rPr>
              <a:t>►</a:t>
            </a:r>
            <a:r>
              <a:rPr lang="en-US" sz="2400" b="1" dirty="0">
                <a:solidFill>
                  <a:srgbClr val="002060"/>
                </a:solidFill>
                <a:latin typeface="Abadi MT Condensed Light" panose="020B0306030101010103" pitchFamily="34" charset="0"/>
              </a:rPr>
              <a:t>A low TSH followed by a </a:t>
            </a:r>
            <a:r>
              <a:rPr lang="en-US" sz="1600" b="1" dirty="0">
                <a:solidFill>
                  <a:srgbClr val="002060"/>
                </a:solidFill>
                <a:latin typeface="Abadi MT Condensed Light" panose="020B0306030101010103" pitchFamily="34" charset="0"/>
              </a:rPr>
              <a:t>123</a:t>
            </a:r>
            <a:r>
              <a:rPr lang="en-US" sz="2400" b="1" dirty="0">
                <a:solidFill>
                  <a:srgbClr val="002060"/>
                </a:solidFill>
                <a:latin typeface="Abadi MT Condensed Light" panose="020B0306030101010103" pitchFamily="34" charset="0"/>
              </a:rPr>
              <a:t>I scan may define a </a:t>
            </a:r>
            <a:r>
              <a:rPr lang="en-US" sz="2400" b="1" dirty="0" smtClean="0">
                <a:solidFill>
                  <a:srgbClr val="002060"/>
                </a:solidFill>
                <a:latin typeface="Abadi MT Condensed Light" panose="020B0306030101010103" pitchFamily="34" charset="0"/>
              </a:rPr>
              <a:t>nodule </a:t>
            </a:r>
            <a:r>
              <a:rPr lang="en-US" sz="2400" b="1" dirty="0">
                <a:solidFill>
                  <a:srgbClr val="002060"/>
                </a:solidFill>
                <a:latin typeface="Abadi MT Condensed Light" panose="020B0306030101010103" pitchFamily="34" charset="0"/>
              </a:rPr>
              <a:t>as "hot" </a:t>
            </a:r>
            <a:endParaRPr lang="en-US" sz="2400" b="1" dirty="0" smtClean="0">
              <a:solidFill>
                <a:srgbClr val="002060"/>
              </a:solidFill>
              <a:latin typeface="Abadi MT Condensed Light" panose="020B0306030101010103" pitchFamily="34" charset="0"/>
            </a:endParaRPr>
          </a:p>
          <a:p>
            <a:pPr marL="342900" indent="-342900"/>
            <a:r>
              <a:rPr lang="en-US" sz="2400" b="1" dirty="0">
                <a:solidFill>
                  <a:srgbClr val="002060"/>
                </a:solidFill>
                <a:latin typeface="Abadi MT Condensed Light" panose="020B0306030101010103" pitchFamily="34" charset="0"/>
              </a:rPr>
              <a:t> </a:t>
            </a:r>
            <a:r>
              <a:rPr lang="en-US" sz="2400" b="1" dirty="0" smtClean="0">
                <a:solidFill>
                  <a:srgbClr val="002060"/>
                </a:solidFill>
                <a:latin typeface="Abadi MT Condensed Light" panose="020B0306030101010103" pitchFamily="34" charset="0"/>
              </a:rPr>
              <a:t>          or </a:t>
            </a:r>
            <a:r>
              <a:rPr lang="en-US" sz="2400" b="1" dirty="0">
                <a:solidFill>
                  <a:srgbClr val="002060"/>
                </a:solidFill>
                <a:latin typeface="Abadi MT Condensed Light" panose="020B0306030101010103" pitchFamily="34" charset="0"/>
              </a:rPr>
              <a:t>functioning, and virtually </a:t>
            </a:r>
            <a:r>
              <a:rPr lang="en-US" sz="2400" b="1" dirty="0" smtClean="0">
                <a:solidFill>
                  <a:srgbClr val="002060"/>
                </a:solidFill>
                <a:latin typeface="Abadi MT Condensed Light" panose="020B0306030101010103" pitchFamily="34" charset="0"/>
              </a:rPr>
              <a:t>always </a:t>
            </a:r>
            <a:r>
              <a:rPr lang="en-US" sz="2400" b="1" dirty="0">
                <a:solidFill>
                  <a:srgbClr val="002060"/>
                </a:solidFill>
                <a:latin typeface="Abadi MT Condensed Light" panose="020B0306030101010103" pitchFamily="34" charset="0"/>
              </a:rPr>
              <a:t>benign in which case an </a:t>
            </a:r>
            <a:r>
              <a:rPr lang="en-US" sz="2400" b="1" dirty="0" smtClean="0">
                <a:solidFill>
                  <a:srgbClr val="002060"/>
                </a:solidFill>
                <a:latin typeface="Abadi MT Condensed Light" panose="020B0306030101010103" pitchFamily="34" charset="0"/>
              </a:rPr>
              <a:t> </a:t>
            </a:r>
          </a:p>
          <a:p>
            <a:pPr marL="342900" indent="-342900"/>
            <a:r>
              <a:rPr lang="en-US" sz="2400" b="1" dirty="0">
                <a:solidFill>
                  <a:srgbClr val="002060"/>
                </a:solidFill>
                <a:latin typeface="Abadi MT Condensed Light" panose="020B0306030101010103" pitchFamily="34" charset="0"/>
              </a:rPr>
              <a:t> </a:t>
            </a:r>
            <a:r>
              <a:rPr lang="en-US" sz="2400" b="1" dirty="0" smtClean="0">
                <a:solidFill>
                  <a:srgbClr val="002060"/>
                </a:solidFill>
                <a:latin typeface="Abadi MT Condensed Light" panose="020B0306030101010103" pitchFamily="34" charset="0"/>
              </a:rPr>
              <a:t>          ultrasound </a:t>
            </a:r>
            <a:r>
              <a:rPr lang="en-US" sz="2400" b="1" dirty="0">
                <a:solidFill>
                  <a:srgbClr val="002060"/>
                </a:solidFill>
                <a:latin typeface="Abadi MT Condensed Light" panose="020B0306030101010103" pitchFamily="34" charset="0"/>
              </a:rPr>
              <a:t>may be </a:t>
            </a:r>
            <a:r>
              <a:rPr lang="en-US" sz="2400" b="1" dirty="0" smtClean="0">
                <a:solidFill>
                  <a:srgbClr val="002060"/>
                </a:solidFill>
                <a:latin typeface="Abadi MT Condensed Light" panose="020B0306030101010103" pitchFamily="34" charset="0"/>
              </a:rPr>
              <a:t> unnecessary</a:t>
            </a:r>
          </a:p>
          <a:p>
            <a:pPr marL="342900" indent="-342900"/>
            <a:r>
              <a:rPr lang="en-US" sz="2400" dirty="0" smtClean="0">
                <a:solidFill>
                  <a:srgbClr val="002060"/>
                </a:solidFill>
                <a:latin typeface="Abadi MT Condensed Light" panose="020B0306030101010103" pitchFamily="34" charset="0"/>
              </a:rPr>
              <a:t> </a:t>
            </a:r>
            <a:endParaRPr lang="en-US" sz="2400" dirty="0">
              <a:solidFill>
                <a:srgbClr val="002060"/>
              </a:solidFill>
              <a:latin typeface="Abadi MT Condensed Light" panose="020B03060301010101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Content Placeholder 3" descr="g07ma09c12x.gif"/>
          <p:cNvPicPr>
            <a:picLocks noGrp="1" noChangeAspect="1"/>
          </p:cNvPicPr>
          <p:nvPr>
            <p:ph idx="4294967295"/>
          </p:nvPr>
        </p:nvPicPr>
        <p:blipFill>
          <a:blip r:embed="rId2" cstate="print"/>
          <a:srcRect/>
          <a:stretch>
            <a:fillRect/>
          </a:stretch>
        </p:blipFill>
        <p:spPr>
          <a:xfrm>
            <a:off x="4788024" y="2696134"/>
            <a:ext cx="3632737" cy="2821098"/>
          </a:xfrm>
        </p:spPr>
      </p:pic>
      <p:sp>
        <p:nvSpPr>
          <p:cNvPr id="133124" name="TextBox 3"/>
          <p:cNvSpPr txBox="1">
            <a:spLocks noChangeArrowheads="1"/>
          </p:cNvSpPr>
          <p:nvPr/>
        </p:nvSpPr>
        <p:spPr bwMode="auto">
          <a:xfrm>
            <a:off x="1115616" y="5877272"/>
            <a:ext cx="6887270" cy="461665"/>
          </a:xfrm>
          <a:prstGeom prst="rect">
            <a:avLst/>
          </a:prstGeom>
          <a:noFill/>
          <a:ln w="9525">
            <a:noFill/>
            <a:miter lim="800000"/>
            <a:headEnd/>
            <a:tailEnd/>
          </a:ln>
        </p:spPr>
        <p:txBody>
          <a:bodyPr wrap="none">
            <a:spAutoFit/>
          </a:bodyPr>
          <a:lstStyle/>
          <a:p>
            <a:r>
              <a:rPr lang="en-US" sz="2400" dirty="0"/>
              <a:t>Round  </a:t>
            </a:r>
            <a:r>
              <a:rPr lang="en-US" sz="2400" dirty="0" err="1" smtClean="0"/>
              <a:t>Iso</a:t>
            </a:r>
            <a:r>
              <a:rPr lang="en-US" sz="2400" dirty="0" smtClean="0"/>
              <a:t>-echoic </a:t>
            </a:r>
            <a:r>
              <a:rPr lang="en-US" sz="2400" dirty="0"/>
              <a:t>nodule with </a:t>
            </a:r>
            <a:r>
              <a:rPr lang="en-US" sz="2400" dirty="0" err="1"/>
              <a:t>perinodular</a:t>
            </a:r>
            <a:r>
              <a:rPr lang="en-US" sz="2400" dirty="0"/>
              <a:t> </a:t>
            </a:r>
            <a:r>
              <a:rPr lang="en-US" sz="2400" dirty="0" err="1"/>
              <a:t>vascularity</a:t>
            </a:r>
            <a:endParaRPr lang="en-US" sz="2400" dirty="0"/>
          </a:p>
        </p:txBody>
      </p:sp>
      <p:pic>
        <p:nvPicPr>
          <p:cNvPr id="7" name="Picture 6" descr="05-Hyperechoic"/>
          <p:cNvPicPr>
            <a:picLocks noChangeAspect="1" noChangeArrowheads="1"/>
          </p:cNvPicPr>
          <p:nvPr/>
        </p:nvPicPr>
        <p:blipFill>
          <a:blip r:embed="rId3" cstate="print"/>
          <a:srcRect/>
          <a:stretch>
            <a:fillRect/>
          </a:stretch>
        </p:blipFill>
        <p:spPr bwMode="auto">
          <a:xfrm>
            <a:off x="251520" y="2708920"/>
            <a:ext cx="4372435" cy="2808312"/>
          </a:xfrm>
          <a:prstGeom prst="rect">
            <a:avLst/>
          </a:prstGeom>
          <a:noFill/>
          <a:ln w="9525">
            <a:noFill/>
            <a:miter lim="800000"/>
            <a:headEnd/>
            <a:tailEnd/>
          </a:ln>
        </p:spPr>
      </p:pic>
      <p:sp>
        <p:nvSpPr>
          <p:cNvPr id="8" name="Title 1"/>
          <p:cNvSpPr txBox="1">
            <a:spLocks/>
          </p:cNvSpPr>
          <p:nvPr/>
        </p:nvSpPr>
        <p:spPr>
          <a:xfrm>
            <a:off x="395536" y="476672"/>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Vascularity</a:t>
            </a:r>
          </a:p>
        </p:txBody>
      </p:sp>
      <p:sp>
        <p:nvSpPr>
          <p:cNvPr id="9" name="Rectangle 8"/>
          <p:cNvSpPr/>
          <p:nvPr/>
        </p:nvSpPr>
        <p:spPr>
          <a:xfrm>
            <a:off x="2627784" y="1844824"/>
            <a:ext cx="4968552" cy="584775"/>
          </a:xfrm>
          <a:prstGeom prst="rect">
            <a:avLst/>
          </a:prstGeom>
        </p:spPr>
        <p:txBody>
          <a:bodyPr wrap="square">
            <a:spAutoFit/>
          </a:bodyPr>
          <a:lstStyle/>
          <a:p>
            <a:r>
              <a:rPr lang="en-US" sz="3200" dirty="0" smtClean="0">
                <a:solidFill>
                  <a:srgbClr val="1E04BC"/>
                </a:solidFill>
              </a:rPr>
              <a:t>Follicular Adenoma</a:t>
            </a:r>
            <a:endParaRPr lang="en-US" sz="3200" dirty="0">
              <a:solidFill>
                <a:srgbClr val="1E04B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p:cNvPicPr>
            <a:picLocks noChangeAspect="1" noChangeArrowheads="1"/>
          </p:cNvPicPr>
          <p:nvPr/>
        </p:nvPicPr>
        <p:blipFill>
          <a:blip r:embed="rId3" cstate="print"/>
          <a:srcRect/>
          <a:stretch>
            <a:fillRect/>
          </a:stretch>
        </p:blipFill>
        <p:spPr bwMode="auto">
          <a:xfrm>
            <a:off x="4788024" y="2060848"/>
            <a:ext cx="3620840" cy="2910532"/>
          </a:xfrm>
          <a:prstGeom prst="rect">
            <a:avLst/>
          </a:prstGeom>
          <a:noFill/>
          <a:ln w="9525">
            <a:noFill/>
            <a:round/>
            <a:headEnd/>
            <a:tailEnd/>
          </a:ln>
        </p:spPr>
      </p:pic>
      <p:pic>
        <p:nvPicPr>
          <p:cNvPr id="74756" name="Picture 3"/>
          <p:cNvPicPr>
            <a:picLocks noChangeAspect="1" noChangeArrowheads="1"/>
          </p:cNvPicPr>
          <p:nvPr/>
        </p:nvPicPr>
        <p:blipFill>
          <a:blip r:embed="rId4" cstate="print"/>
          <a:srcRect/>
          <a:stretch>
            <a:fillRect/>
          </a:stretch>
        </p:blipFill>
        <p:spPr bwMode="auto">
          <a:xfrm>
            <a:off x="539552" y="2060848"/>
            <a:ext cx="3672408" cy="2952133"/>
          </a:xfrm>
          <a:prstGeom prst="rect">
            <a:avLst/>
          </a:prstGeom>
          <a:noFill/>
          <a:ln w="9525">
            <a:noFill/>
            <a:round/>
            <a:headEnd/>
            <a:tailEnd/>
          </a:ln>
        </p:spPr>
      </p:pic>
      <p:sp>
        <p:nvSpPr>
          <p:cNvPr id="74757" name="Rectangle 1"/>
          <p:cNvSpPr>
            <a:spLocks noChangeArrowheads="1"/>
          </p:cNvSpPr>
          <p:nvPr/>
        </p:nvSpPr>
        <p:spPr bwMode="auto">
          <a:xfrm>
            <a:off x="2195736" y="6193715"/>
            <a:ext cx="5472608" cy="707886"/>
          </a:xfrm>
          <a:prstGeom prst="rect">
            <a:avLst/>
          </a:prstGeom>
          <a:noFill/>
          <a:ln w="9525">
            <a:noFill/>
            <a:miter lim="800000"/>
            <a:headEnd/>
            <a:tailEnd/>
          </a:ln>
        </p:spPr>
        <p:txBody>
          <a:bodyPr wrap="square" lIns="0" tIns="0" rIns="0" bIns="0" anchor="ctr">
            <a:spAutoFit/>
          </a:bodyPr>
          <a:lstStyle/>
          <a:p>
            <a:pPr eaLnBrk="0" hangingPunct="0"/>
            <a:r>
              <a:rPr lang="en-US" sz="1200" dirty="0" smtClean="0">
                <a:solidFill>
                  <a:srgbClr val="1E04BC"/>
                </a:solidFill>
                <a:latin typeface="inherit"/>
              </a:rPr>
              <a:t>. </a:t>
            </a:r>
            <a:r>
              <a:rPr lang="en-US" dirty="0">
                <a:solidFill>
                  <a:srgbClr val="1E04BC"/>
                </a:solidFill>
                <a:latin typeface="inherit"/>
              </a:rPr>
              <a:t>The lesion was benign at </a:t>
            </a:r>
            <a:r>
              <a:rPr lang="en-US" dirty="0" err="1">
                <a:solidFill>
                  <a:srgbClr val="1E04BC"/>
                </a:solidFill>
                <a:latin typeface="inherit"/>
              </a:rPr>
              <a:t>cytologic</a:t>
            </a:r>
            <a:r>
              <a:rPr lang="en-US" dirty="0">
                <a:solidFill>
                  <a:srgbClr val="1E04BC"/>
                </a:solidFill>
                <a:latin typeface="inherit"/>
              </a:rPr>
              <a:t> examination</a:t>
            </a:r>
            <a:r>
              <a:rPr lang="en-US" sz="1600" dirty="0">
                <a:solidFill>
                  <a:srgbClr val="FF0000"/>
                </a:solidFill>
                <a:latin typeface="inherit"/>
              </a:rPr>
              <a:t>. </a:t>
            </a:r>
          </a:p>
          <a:p>
            <a:pPr eaLnBrk="0" hangingPunct="0"/>
            <a:endParaRPr lang="en-US" sz="2800" dirty="0">
              <a:solidFill>
                <a:srgbClr val="FF0000"/>
              </a:solidFill>
            </a:endParaRPr>
          </a:p>
        </p:txBody>
      </p:sp>
      <p:pic>
        <p:nvPicPr>
          <p:cNvPr id="74758" name="Picture 3" descr="http://myhotlight.net/query.jpg">
            <a:hlinkClick r:id="rId5"/>
          </p:cNvPr>
          <p:cNvPicPr>
            <a:picLocks noChangeAspect="1" noChangeArrowheads="1"/>
          </p:cNvPicPr>
          <p:nvPr/>
        </p:nvPicPr>
        <p:blipFill>
          <a:blip r:embed="rId6" cstate="print"/>
          <a:srcRect/>
          <a:stretch>
            <a:fillRect/>
          </a:stretch>
        </p:blipFill>
        <p:spPr bwMode="auto">
          <a:xfrm>
            <a:off x="103188" y="-136525"/>
            <a:ext cx="152400" cy="209550"/>
          </a:xfrm>
          <a:prstGeom prst="rect">
            <a:avLst/>
          </a:prstGeom>
          <a:noFill/>
          <a:ln w="9525">
            <a:noFill/>
            <a:miter lim="800000"/>
            <a:headEnd/>
            <a:tailEnd/>
          </a:ln>
        </p:spPr>
      </p:pic>
      <p:sp>
        <p:nvSpPr>
          <p:cNvPr id="7" name="Title 1"/>
          <p:cNvSpPr txBox="1">
            <a:spLocks/>
          </p:cNvSpPr>
          <p:nvPr/>
        </p:nvSpPr>
        <p:spPr>
          <a:xfrm>
            <a:off x="395536" y="332656"/>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rgbClr val="C00000"/>
                </a:solidFill>
                <a:effectLst/>
                <a:uLnTx/>
                <a:uFillTx/>
                <a:latin typeface="+mj-lt"/>
                <a:ea typeface="+mj-ea"/>
                <a:cs typeface="+mj-cs"/>
              </a:rPr>
              <a:t>Vascularity</a:t>
            </a:r>
          </a:p>
        </p:txBody>
      </p:sp>
      <p:sp>
        <p:nvSpPr>
          <p:cNvPr id="8" name="Rectangle 7"/>
          <p:cNvSpPr/>
          <p:nvPr/>
        </p:nvSpPr>
        <p:spPr>
          <a:xfrm>
            <a:off x="251520" y="5157192"/>
            <a:ext cx="4572000" cy="830997"/>
          </a:xfrm>
          <a:prstGeom prst="rect">
            <a:avLst/>
          </a:prstGeom>
        </p:spPr>
        <p:txBody>
          <a:bodyPr>
            <a:spAutoFit/>
          </a:bodyPr>
          <a:lstStyle/>
          <a:p>
            <a:pPr algn="ctr"/>
            <a:r>
              <a:rPr lang="en-US" sz="1600" dirty="0" smtClean="0">
                <a:latin typeface="inherit"/>
              </a:rPr>
              <a:t>predominantly cystic nodule </a:t>
            </a:r>
          </a:p>
          <a:p>
            <a:pPr algn="ctr"/>
            <a:r>
              <a:rPr lang="en-US" sz="1600" dirty="0" smtClean="0">
                <a:latin typeface="inherit"/>
              </a:rPr>
              <a:t>with small solid-appearing </a:t>
            </a:r>
          </a:p>
          <a:p>
            <a:pPr algn="ctr"/>
            <a:r>
              <a:rPr lang="en-US" sz="1600" dirty="0" smtClean="0">
                <a:latin typeface="inherit"/>
              </a:rPr>
              <a:t>mural component </a:t>
            </a:r>
            <a:endParaRPr lang="en-US" sz="1600" dirty="0"/>
          </a:p>
        </p:txBody>
      </p:sp>
      <p:sp>
        <p:nvSpPr>
          <p:cNvPr id="9" name="Rectangle 8"/>
          <p:cNvSpPr/>
          <p:nvPr/>
        </p:nvSpPr>
        <p:spPr>
          <a:xfrm>
            <a:off x="4572000" y="5229200"/>
            <a:ext cx="4572000" cy="584775"/>
          </a:xfrm>
          <a:prstGeom prst="rect">
            <a:avLst/>
          </a:prstGeom>
        </p:spPr>
        <p:txBody>
          <a:bodyPr>
            <a:spAutoFit/>
          </a:bodyPr>
          <a:lstStyle/>
          <a:p>
            <a:pPr algn="ctr"/>
            <a:r>
              <a:rPr lang="en-US" sz="1600" dirty="0" smtClean="0">
                <a:latin typeface="inherit"/>
              </a:rPr>
              <a:t>Color Doppler mode demonstrates </a:t>
            </a:r>
          </a:p>
          <a:p>
            <a:pPr algn="ctr"/>
            <a:r>
              <a:rPr lang="en-US" sz="1600" dirty="0" smtClean="0">
                <a:latin typeface="inherit"/>
              </a:rPr>
              <a:t>flow within mural component </a:t>
            </a:r>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3" cstate="print"/>
          <a:srcRect/>
          <a:stretch>
            <a:fillRect/>
          </a:stretch>
        </p:blipFill>
        <p:spPr bwMode="auto">
          <a:xfrm>
            <a:off x="5148064" y="2385829"/>
            <a:ext cx="3537595" cy="3419435"/>
          </a:xfrm>
          <a:prstGeom prst="rect">
            <a:avLst/>
          </a:prstGeom>
          <a:noFill/>
          <a:ln w="9525">
            <a:noFill/>
            <a:round/>
            <a:headEnd/>
            <a:tailEnd/>
          </a:ln>
        </p:spPr>
      </p:pic>
      <p:pic>
        <p:nvPicPr>
          <p:cNvPr id="73732" name="Picture 3"/>
          <p:cNvPicPr>
            <a:picLocks noChangeAspect="1" noChangeArrowheads="1"/>
          </p:cNvPicPr>
          <p:nvPr/>
        </p:nvPicPr>
        <p:blipFill>
          <a:blip r:embed="rId4" cstate="print"/>
          <a:srcRect/>
          <a:stretch>
            <a:fillRect/>
          </a:stretch>
        </p:blipFill>
        <p:spPr bwMode="auto">
          <a:xfrm>
            <a:off x="611560" y="2348880"/>
            <a:ext cx="3456384" cy="3130852"/>
          </a:xfrm>
          <a:prstGeom prst="rect">
            <a:avLst/>
          </a:prstGeom>
          <a:noFill/>
          <a:ln w="9525">
            <a:noFill/>
            <a:round/>
            <a:headEnd/>
            <a:tailEnd/>
          </a:ln>
        </p:spPr>
      </p:pic>
      <p:sp>
        <p:nvSpPr>
          <p:cNvPr id="253953" name="Rectangle 1"/>
          <p:cNvSpPr>
            <a:spLocks noChangeArrowheads="1"/>
          </p:cNvSpPr>
          <p:nvPr/>
        </p:nvSpPr>
        <p:spPr bwMode="auto">
          <a:xfrm>
            <a:off x="611560" y="5877272"/>
            <a:ext cx="3815655" cy="553998"/>
          </a:xfrm>
          <a:prstGeom prst="rect">
            <a:avLst/>
          </a:prstGeom>
          <a:noFill/>
          <a:ln w="9525">
            <a:noFill/>
            <a:miter lim="800000"/>
            <a:headEnd/>
            <a:tailEnd/>
          </a:ln>
          <a:effectLst/>
        </p:spPr>
        <p:txBody>
          <a:bodyPr wrap="square" lIns="0" tIns="0" rIns="0" bIns="0" anchor="ctr">
            <a:spAutoFit/>
          </a:bodyPr>
          <a:lstStyle/>
          <a:p>
            <a:pPr marL="342900" indent="-342900" eaLnBrk="0" hangingPunct="0">
              <a:defRPr/>
            </a:pPr>
            <a:r>
              <a:rPr lang="en-US" dirty="0" smtClean="0"/>
              <a:t>    Solid </a:t>
            </a:r>
            <a:r>
              <a:rPr lang="en-US" dirty="0" err="1" smtClean="0"/>
              <a:t>Hypoechoic</a:t>
            </a:r>
            <a:r>
              <a:rPr lang="en-US" dirty="0" smtClean="0"/>
              <a:t> Thyroid Nodule </a:t>
            </a:r>
          </a:p>
          <a:p>
            <a:pPr eaLnBrk="0" hangingPunct="0">
              <a:defRPr/>
            </a:pPr>
            <a:r>
              <a:rPr lang="en-US" dirty="0" smtClean="0"/>
              <a:t> </a:t>
            </a:r>
            <a:endParaRPr lang="en-US" dirty="0"/>
          </a:p>
        </p:txBody>
      </p:sp>
      <p:pic>
        <p:nvPicPr>
          <p:cNvPr id="73734" name="Picture 3" descr="http://myhotlight.net/query.jpg">
            <a:hlinkClick r:id="rId5"/>
          </p:cNvPr>
          <p:cNvPicPr>
            <a:picLocks noChangeAspect="1" noChangeArrowheads="1"/>
          </p:cNvPicPr>
          <p:nvPr/>
        </p:nvPicPr>
        <p:blipFill>
          <a:blip r:embed="rId6" cstate="print"/>
          <a:srcRect/>
          <a:stretch>
            <a:fillRect/>
          </a:stretch>
        </p:blipFill>
        <p:spPr bwMode="auto">
          <a:xfrm>
            <a:off x="103188" y="-136525"/>
            <a:ext cx="152400" cy="209550"/>
          </a:xfrm>
          <a:prstGeom prst="rect">
            <a:avLst/>
          </a:prstGeom>
          <a:noFill/>
          <a:ln w="9525">
            <a:noFill/>
            <a:miter lim="800000"/>
            <a:headEnd/>
            <a:tailEnd/>
          </a:ln>
        </p:spPr>
      </p:pic>
      <p:sp>
        <p:nvSpPr>
          <p:cNvPr id="7" name="Title 1"/>
          <p:cNvSpPr txBox="1">
            <a:spLocks/>
          </p:cNvSpPr>
          <p:nvPr/>
        </p:nvSpPr>
        <p:spPr>
          <a:xfrm>
            <a:off x="539552" y="188640"/>
            <a:ext cx="8109520" cy="194421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C00000"/>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C00000"/>
                </a:solidFill>
                <a:latin typeface="+mj-lt"/>
                <a:ea typeface="+mj-ea"/>
                <a:cs typeface="+mj-cs"/>
              </a:rPr>
              <a:t>        </a:t>
            </a:r>
            <a:r>
              <a:rPr kumimoji="0" lang="en-US" sz="6000" b="1" i="0" u="none" strike="noStrike" kern="1200" cap="none" spc="0" normalizeH="0" baseline="0" noProof="0" dirty="0" smtClean="0">
                <a:ln>
                  <a:noFill/>
                </a:ln>
                <a:solidFill>
                  <a:srgbClr val="C00000"/>
                </a:solidFill>
                <a:effectLst/>
                <a:uLnTx/>
                <a:uFillTx/>
                <a:latin typeface="+mj-lt"/>
                <a:ea typeface="+mj-ea"/>
                <a:cs typeface="+mj-cs"/>
              </a:rPr>
              <a:t>Vascularity </a:t>
            </a:r>
            <a:r>
              <a:rPr kumimoji="0" lang="en-US" sz="4400" b="1" i="0" u="none" strike="noStrike" kern="1200" cap="none" spc="0" normalizeH="0" baseline="0" noProof="0" dirty="0" smtClean="0">
                <a:ln>
                  <a:noFill/>
                </a:ln>
                <a:solidFill>
                  <a:srgbClr val="C00000"/>
                </a:solidFill>
                <a:effectLst/>
                <a:uLnTx/>
                <a:uFillTx/>
                <a:latin typeface="+mj-lt"/>
                <a:ea typeface="+mj-ea"/>
                <a:cs typeface="+mj-cs"/>
              </a:rPr>
              <a:t>: PTC</a:t>
            </a:r>
          </a:p>
        </p:txBody>
      </p:sp>
      <p:sp>
        <p:nvSpPr>
          <p:cNvPr id="9" name="Rectangle 8"/>
          <p:cNvSpPr/>
          <p:nvPr/>
        </p:nvSpPr>
        <p:spPr>
          <a:xfrm>
            <a:off x="4860032" y="5157192"/>
            <a:ext cx="396044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0" y="5373216"/>
            <a:ext cx="4572000" cy="1200329"/>
          </a:xfrm>
          <a:prstGeom prst="rect">
            <a:avLst/>
          </a:prstGeom>
        </p:spPr>
        <p:txBody>
          <a:bodyPr>
            <a:spAutoFit/>
          </a:bodyPr>
          <a:lstStyle/>
          <a:p>
            <a:pPr marL="342900" indent="-342900" algn="ctr" eaLnBrk="0" hangingPunct="0">
              <a:defRPr/>
            </a:pPr>
            <a:r>
              <a:rPr lang="en-US" dirty="0" smtClean="0"/>
              <a:t>Color Doppler mode shows </a:t>
            </a:r>
          </a:p>
          <a:p>
            <a:pPr marL="342900" indent="-342900" algn="ctr" eaLnBrk="0" hangingPunct="0">
              <a:defRPr/>
            </a:pPr>
            <a:r>
              <a:rPr lang="en-US" dirty="0" smtClean="0"/>
              <a:t>marked   internal  </a:t>
            </a:r>
            <a:r>
              <a:rPr lang="en-US" dirty="0" err="1" smtClean="0"/>
              <a:t>vascularity</a:t>
            </a:r>
            <a:r>
              <a:rPr lang="en-US" dirty="0" smtClean="0"/>
              <a:t>, </a:t>
            </a:r>
          </a:p>
          <a:p>
            <a:pPr marL="342900" indent="-342900" algn="ctr" eaLnBrk="0" hangingPunct="0">
              <a:defRPr/>
            </a:pPr>
            <a:r>
              <a:rPr lang="en-US" dirty="0" smtClean="0"/>
              <a:t>indicating increased likelihood </a:t>
            </a:r>
          </a:p>
          <a:p>
            <a:pPr marL="342900" indent="-342900" algn="ctr" eaLnBrk="0" hangingPunct="0">
              <a:defRPr/>
            </a:pPr>
            <a:r>
              <a:rPr lang="en-US" dirty="0" smtClean="0"/>
              <a:t>that nodule is malignant</a:t>
            </a:r>
            <a:endParaRPr lang="en-US" dirty="0"/>
          </a:p>
        </p:txBody>
      </p:sp>
      <p:pic>
        <p:nvPicPr>
          <p:cNvPr id="11" name="Picture 2" descr="Caption follows"/>
          <p:cNvPicPr>
            <a:picLocks noChangeAspect="1" noChangeArrowheads="1"/>
          </p:cNvPicPr>
          <p:nvPr/>
        </p:nvPicPr>
        <p:blipFill>
          <a:blip r:embed="rId7" cstate="print"/>
          <a:srcRect/>
          <a:stretch>
            <a:fillRect/>
          </a:stretch>
        </p:blipFill>
        <p:spPr bwMode="auto">
          <a:xfrm>
            <a:off x="6766313" y="260648"/>
            <a:ext cx="1838135" cy="1800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Grp="1" noChangeAspect="1" noChangeArrowheads="1"/>
          </p:cNvPicPr>
          <p:nvPr>
            <p:ph idx="1"/>
          </p:nvPr>
        </p:nvPicPr>
        <p:blipFill>
          <a:blip r:embed="rId2" cstate="print"/>
          <a:srcRect/>
          <a:stretch>
            <a:fillRect/>
          </a:stretch>
        </p:blipFill>
        <p:spPr>
          <a:xfrm>
            <a:off x="899592" y="1124744"/>
            <a:ext cx="7344816" cy="3379337"/>
          </a:xfrm>
        </p:spPr>
      </p:pic>
      <p:sp>
        <p:nvSpPr>
          <p:cNvPr id="4" name="Rectangle 3"/>
          <p:cNvSpPr/>
          <p:nvPr/>
        </p:nvSpPr>
        <p:spPr>
          <a:xfrm>
            <a:off x="683568" y="3933056"/>
            <a:ext cx="8143875"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title"/>
          </p:nvPr>
        </p:nvSpPr>
        <p:spPr>
          <a:xfrm>
            <a:off x="827584" y="214313"/>
            <a:ext cx="7848872" cy="85725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fontScale="90000"/>
          </a:bodyPr>
          <a:lstStyle/>
          <a:p>
            <a:pPr>
              <a:defRPr/>
            </a:pPr>
            <a:r>
              <a:rPr lang="en-US" sz="5400" b="1" dirty="0" smtClean="0">
                <a:solidFill>
                  <a:srgbClr val="C00000"/>
                </a:solidFill>
              </a:rPr>
              <a:t>Vascularity</a:t>
            </a:r>
            <a:r>
              <a:rPr lang="en-US" b="1" dirty="0" smtClean="0">
                <a:solidFill>
                  <a:srgbClr val="C00000"/>
                </a:solidFill>
              </a:rPr>
              <a:t> : PTC</a:t>
            </a:r>
          </a:p>
        </p:txBody>
      </p:sp>
      <p:sp>
        <p:nvSpPr>
          <p:cNvPr id="6" name="TextBox 2"/>
          <p:cNvSpPr txBox="1">
            <a:spLocks noChangeArrowheads="1"/>
          </p:cNvSpPr>
          <p:nvPr/>
        </p:nvSpPr>
        <p:spPr bwMode="auto">
          <a:xfrm>
            <a:off x="1106934" y="3933056"/>
            <a:ext cx="7929562" cy="369888"/>
          </a:xfrm>
          <a:prstGeom prst="rect">
            <a:avLst/>
          </a:prstGeom>
          <a:noFill/>
          <a:ln w="9525">
            <a:noFill/>
            <a:miter lim="800000"/>
            <a:headEnd/>
            <a:tailEnd/>
          </a:ln>
        </p:spPr>
        <p:txBody>
          <a:bodyPr>
            <a:spAutoFit/>
          </a:bodyPr>
          <a:lstStyle/>
          <a:p>
            <a:r>
              <a:rPr lang="en-US" dirty="0" err="1"/>
              <a:t>Hypoechoeic</a:t>
            </a:r>
            <a:r>
              <a:rPr lang="en-US" dirty="0"/>
              <a:t>  ill defined   mass            Marked  </a:t>
            </a:r>
            <a:r>
              <a:rPr lang="en-US" dirty="0" err="1"/>
              <a:t>vascularity</a:t>
            </a:r>
            <a:r>
              <a:rPr lang="en-US" dirty="0"/>
              <a:t>  within  the mass                 </a:t>
            </a:r>
          </a:p>
        </p:txBody>
      </p:sp>
      <p:pic>
        <p:nvPicPr>
          <p:cNvPr id="7" name="Picture 2"/>
          <p:cNvPicPr>
            <a:picLocks noChangeAspect="1" noChangeArrowheads="1"/>
          </p:cNvPicPr>
          <p:nvPr/>
        </p:nvPicPr>
        <p:blipFill>
          <a:blip r:embed="rId3" cstate="print"/>
          <a:srcRect/>
          <a:stretch>
            <a:fillRect/>
          </a:stretch>
        </p:blipFill>
        <p:spPr>
          <a:xfrm>
            <a:off x="899592" y="4221088"/>
            <a:ext cx="6227762" cy="5840412"/>
          </a:xfrm>
          <a:prstGeom prst="rect">
            <a:avLst/>
          </a:prstGeom>
        </p:spPr>
      </p:pic>
      <p:sp>
        <p:nvSpPr>
          <p:cNvPr id="8" name="Rectangle 7"/>
          <p:cNvSpPr/>
          <p:nvPr/>
        </p:nvSpPr>
        <p:spPr>
          <a:xfrm>
            <a:off x="0" y="6364796"/>
            <a:ext cx="9144000" cy="1888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
          <p:cNvSpPr txBox="1">
            <a:spLocks noChangeArrowheads="1"/>
          </p:cNvSpPr>
          <p:nvPr/>
        </p:nvSpPr>
        <p:spPr bwMode="auto">
          <a:xfrm>
            <a:off x="1541994" y="6381328"/>
            <a:ext cx="2453942" cy="338554"/>
          </a:xfrm>
          <a:prstGeom prst="rect">
            <a:avLst/>
          </a:prstGeom>
          <a:noFill/>
          <a:ln w="9525">
            <a:noFill/>
            <a:miter lim="800000"/>
            <a:headEnd/>
            <a:tailEnd/>
          </a:ln>
        </p:spPr>
        <p:txBody>
          <a:bodyPr wrap="none">
            <a:spAutoFit/>
          </a:bodyPr>
          <a:lstStyle/>
          <a:p>
            <a:r>
              <a:rPr lang="en-US" sz="1600" dirty="0"/>
              <a:t>Small </a:t>
            </a:r>
            <a:r>
              <a:rPr lang="en-US" sz="1600" dirty="0" smtClean="0"/>
              <a:t> </a:t>
            </a:r>
            <a:r>
              <a:rPr lang="en-US" sz="1600" dirty="0" err="1" smtClean="0"/>
              <a:t>hypoechoeic</a:t>
            </a:r>
            <a:r>
              <a:rPr lang="en-US" sz="1600" dirty="0" smtClean="0"/>
              <a:t>  nodule</a:t>
            </a:r>
            <a:endParaRPr lang="en-US" sz="1600" dirty="0"/>
          </a:p>
        </p:txBody>
      </p:sp>
      <p:sp>
        <p:nvSpPr>
          <p:cNvPr id="11" name="Rectangle 10"/>
          <p:cNvSpPr/>
          <p:nvPr/>
        </p:nvSpPr>
        <p:spPr>
          <a:xfrm>
            <a:off x="4355976" y="6309320"/>
            <a:ext cx="4572000" cy="338554"/>
          </a:xfrm>
          <a:prstGeom prst="rect">
            <a:avLst/>
          </a:prstGeom>
        </p:spPr>
        <p:txBody>
          <a:bodyPr>
            <a:spAutoFit/>
          </a:bodyPr>
          <a:lstStyle/>
          <a:p>
            <a:r>
              <a:rPr lang="en-US" sz="1600" dirty="0" smtClean="0"/>
              <a:t>Intense   </a:t>
            </a:r>
            <a:r>
              <a:rPr lang="en-US" sz="1600" dirty="0" err="1" smtClean="0"/>
              <a:t>hypervascularity</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5" name="Picture 5" descr="cde_ca14"/>
          <p:cNvPicPr>
            <a:picLocks noChangeAspect="1" noChangeArrowheads="1"/>
          </p:cNvPicPr>
          <p:nvPr/>
        </p:nvPicPr>
        <p:blipFill>
          <a:blip r:embed="rId2" cstate="print"/>
          <a:srcRect/>
          <a:stretch>
            <a:fillRect/>
          </a:stretch>
        </p:blipFill>
        <p:spPr bwMode="auto">
          <a:xfrm>
            <a:off x="3851920" y="2473115"/>
            <a:ext cx="4824536" cy="3043344"/>
          </a:xfrm>
          <a:prstGeom prst="rect">
            <a:avLst/>
          </a:prstGeom>
          <a:noFill/>
          <a:ln w="9525">
            <a:noFill/>
            <a:miter lim="800000"/>
            <a:headEnd/>
            <a:tailEnd/>
          </a:ln>
        </p:spPr>
      </p:pic>
      <p:sp>
        <p:nvSpPr>
          <p:cNvPr id="136196" name="Text Box 7"/>
          <p:cNvSpPr txBox="1">
            <a:spLocks noChangeArrowheads="1"/>
          </p:cNvSpPr>
          <p:nvPr/>
        </p:nvSpPr>
        <p:spPr bwMode="auto">
          <a:xfrm>
            <a:off x="334622" y="5805264"/>
            <a:ext cx="8624605" cy="400110"/>
          </a:xfrm>
          <a:prstGeom prst="rect">
            <a:avLst/>
          </a:prstGeom>
          <a:noFill/>
          <a:ln w="9525">
            <a:noFill/>
            <a:miter lim="800000"/>
            <a:headEnd/>
            <a:tailEnd/>
          </a:ln>
        </p:spPr>
        <p:txBody>
          <a:bodyPr wrap="none">
            <a:spAutoFit/>
          </a:bodyPr>
          <a:lstStyle/>
          <a:p>
            <a:pPr algn="ctr"/>
            <a:r>
              <a:rPr lang="en-US" sz="2000" dirty="0" err="1"/>
              <a:t>Hypoechoic</a:t>
            </a:r>
            <a:r>
              <a:rPr lang="en-US" sz="2000" dirty="0"/>
              <a:t> nodule with irregular </a:t>
            </a:r>
            <a:r>
              <a:rPr lang="en-US" sz="2000" dirty="0" smtClean="0"/>
              <a:t>borders, </a:t>
            </a:r>
            <a:r>
              <a:rPr lang="en-US" sz="2000" dirty="0" err="1" smtClean="0"/>
              <a:t>Peripheric</a:t>
            </a:r>
            <a:r>
              <a:rPr lang="en-US" sz="2000" dirty="0" smtClean="0"/>
              <a:t> </a:t>
            </a:r>
            <a:r>
              <a:rPr lang="en-US" sz="2000" dirty="0"/>
              <a:t>and internal </a:t>
            </a:r>
            <a:r>
              <a:rPr lang="en-US" sz="2000" dirty="0" err="1"/>
              <a:t>vascularization</a:t>
            </a:r>
            <a:endParaRPr lang="en-US" sz="2000" dirty="0"/>
          </a:p>
        </p:txBody>
      </p:sp>
      <p:sp>
        <p:nvSpPr>
          <p:cNvPr id="5" name="Title 1"/>
          <p:cNvSpPr txBox="1">
            <a:spLocks/>
          </p:cNvSpPr>
          <p:nvPr/>
        </p:nvSpPr>
        <p:spPr>
          <a:xfrm>
            <a:off x="827584" y="214312"/>
            <a:ext cx="7848872" cy="184653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     Vascularity</a:t>
            </a:r>
            <a:r>
              <a:rPr kumimoji="0" lang="en-US" sz="4400" b="1" i="0" u="none" strike="noStrike" kern="1200" cap="none" spc="0" normalizeH="0" baseline="0" noProof="0" dirty="0" smtClean="0">
                <a:ln>
                  <a:noFill/>
                </a:ln>
                <a:solidFill>
                  <a:srgbClr val="C00000"/>
                </a:solidFill>
                <a:effectLst/>
                <a:uLnTx/>
                <a:uFillTx/>
                <a:latin typeface="+mj-lt"/>
                <a:ea typeface="+mj-ea"/>
                <a:cs typeface="+mj-cs"/>
              </a:rPr>
              <a:t>: FTC</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     </a:t>
            </a:r>
          </a:p>
        </p:txBody>
      </p:sp>
      <p:pic>
        <p:nvPicPr>
          <p:cNvPr id="6" name="Picture 2" descr="Gross pathological section of a follicular thyroid carcinoma (tumor at the bottom).">
            <a:hlinkClick r:id="rId3" tooltip="Gross pathological section of a follicular thyroid carcinoma (tumor at the bottom)."/>
          </p:cNvPr>
          <p:cNvPicPr>
            <a:picLocks noChangeAspect="1" noChangeArrowheads="1"/>
          </p:cNvPicPr>
          <p:nvPr/>
        </p:nvPicPr>
        <p:blipFill>
          <a:blip r:embed="rId4" cstate="print"/>
          <a:srcRect/>
          <a:stretch>
            <a:fillRect/>
          </a:stretch>
        </p:blipFill>
        <p:spPr bwMode="auto">
          <a:xfrm>
            <a:off x="7308304" y="260648"/>
            <a:ext cx="1368152" cy="1799427"/>
          </a:xfrm>
          <a:prstGeom prst="rect">
            <a:avLst/>
          </a:prstGeom>
          <a:noFill/>
          <a:ln w="9525">
            <a:noFill/>
            <a:miter lim="800000"/>
            <a:headEnd/>
            <a:tailEnd/>
          </a:ln>
        </p:spPr>
      </p:pic>
      <p:pic>
        <p:nvPicPr>
          <p:cNvPr id="7" name="Picture 2" descr="http://www.gehealthcare.com/euen/ultrasound/images/products/general-imaging/logiqbook-xp/tyroid.jpg"/>
          <p:cNvPicPr>
            <a:picLocks noChangeAspect="1" noChangeArrowheads="1"/>
          </p:cNvPicPr>
          <p:nvPr/>
        </p:nvPicPr>
        <p:blipFill>
          <a:blip r:embed="rId5" cstate="print"/>
          <a:srcRect/>
          <a:stretch>
            <a:fillRect/>
          </a:stretch>
        </p:blipFill>
        <p:spPr bwMode="auto">
          <a:xfrm>
            <a:off x="334623" y="2420527"/>
            <a:ext cx="3157257" cy="3157257"/>
          </a:xfrm>
          <a:prstGeom prst="rect">
            <a:avLst/>
          </a:prstGeom>
          <a:noFill/>
          <a:ln w="9525">
            <a:noFill/>
            <a:miter lim="800000"/>
            <a:headEnd/>
            <a:tailEnd/>
          </a:ln>
        </p:spPr>
      </p:pic>
      <p:sp>
        <p:nvSpPr>
          <p:cNvPr id="8" name="Rectangle 7"/>
          <p:cNvSpPr/>
          <p:nvPr/>
        </p:nvSpPr>
        <p:spPr>
          <a:xfrm>
            <a:off x="5220072" y="5517232"/>
            <a:ext cx="367240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Figure 5">
            <a:hlinkClick r:id="rId2"/>
          </p:cNvPr>
          <p:cNvPicPr>
            <a:picLocks noChangeAspect="1" noChangeArrowheads="1"/>
          </p:cNvPicPr>
          <p:nvPr/>
        </p:nvPicPr>
        <p:blipFill>
          <a:blip r:embed="rId3" cstate="print"/>
          <a:srcRect/>
          <a:stretch>
            <a:fillRect/>
          </a:stretch>
        </p:blipFill>
        <p:spPr bwMode="auto">
          <a:xfrm>
            <a:off x="899592" y="2996952"/>
            <a:ext cx="3456384" cy="2555258"/>
          </a:xfrm>
          <a:prstGeom prst="rect">
            <a:avLst/>
          </a:prstGeom>
          <a:noFill/>
          <a:ln w="9525">
            <a:noFill/>
            <a:miter lim="800000"/>
            <a:headEnd/>
            <a:tailEnd/>
          </a:ln>
        </p:spPr>
      </p:pic>
      <p:sp>
        <p:nvSpPr>
          <p:cNvPr id="84995" name="Rectangle 3"/>
          <p:cNvSpPr>
            <a:spLocks noChangeArrowheads="1"/>
          </p:cNvSpPr>
          <p:nvPr/>
        </p:nvSpPr>
        <p:spPr bwMode="auto">
          <a:xfrm>
            <a:off x="1513693" y="5552210"/>
            <a:ext cx="3348037" cy="677108"/>
          </a:xfrm>
          <a:prstGeom prst="rect">
            <a:avLst/>
          </a:prstGeom>
          <a:noFill/>
          <a:ln w="9525">
            <a:noFill/>
            <a:miter lim="800000"/>
            <a:headEnd/>
            <a:tailEnd/>
          </a:ln>
        </p:spPr>
        <p:txBody>
          <a:bodyPr>
            <a:spAutoFit/>
          </a:bodyPr>
          <a:lstStyle/>
          <a:p>
            <a:r>
              <a:rPr lang="en-US" dirty="0" smtClean="0"/>
              <a:t> </a:t>
            </a:r>
          </a:p>
          <a:p>
            <a:r>
              <a:rPr lang="en-US" sz="2000" dirty="0" smtClean="0"/>
              <a:t>Papillary Carcinoma</a:t>
            </a:r>
          </a:p>
        </p:txBody>
      </p:sp>
      <p:pic>
        <p:nvPicPr>
          <p:cNvPr id="84996" name="Picture 4" descr="Figure 10">
            <a:hlinkClick r:id="rId4"/>
          </p:cNvPr>
          <p:cNvPicPr>
            <a:picLocks noChangeAspect="1" noChangeArrowheads="1"/>
          </p:cNvPicPr>
          <p:nvPr/>
        </p:nvPicPr>
        <p:blipFill>
          <a:blip r:embed="rId5" cstate="print"/>
          <a:srcRect/>
          <a:stretch>
            <a:fillRect/>
          </a:stretch>
        </p:blipFill>
        <p:spPr bwMode="auto">
          <a:xfrm>
            <a:off x="4860032" y="2996952"/>
            <a:ext cx="3150071" cy="2520057"/>
          </a:xfrm>
          <a:prstGeom prst="rect">
            <a:avLst/>
          </a:prstGeom>
          <a:noFill/>
          <a:ln w="9525">
            <a:noFill/>
            <a:miter lim="800000"/>
            <a:headEnd/>
            <a:tailEnd/>
          </a:ln>
        </p:spPr>
      </p:pic>
      <p:sp>
        <p:nvSpPr>
          <p:cNvPr id="84997" name="Rectangle 5"/>
          <p:cNvSpPr>
            <a:spLocks noChangeArrowheads="1"/>
          </p:cNvSpPr>
          <p:nvPr/>
        </p:nvSpPr>
        <p:spPr bwMode="auto">
          <a:xfrm>
            <a:off x="5382517" y="5805264"/>
            <a:ext cx="3509963" cy="400110"/>
          </a:xfrm>
          <a:prstGeom prst="rect">
            <a:avLst/>
          </a:prstGeom>
          <a:noFill/>
          <a:ln w="9525">
            <a:noFill/>
            <a:miter lim="800000"/>
            <a:headEnd/>
            <a:tailEnd/>
          </a:ln>
        </p:spPr>
        <p:txBody>
          <a:bodyPr>
            <a:spAutoFit/>
          </a:bodyPr>
          <a:lstStyle/>
          <a:p>
            <a:r>
              <a:rPr lang="en-US" sz="2000" dirty="0" smtClean="0"/>
              <a:t>Follicular Adenoma </a:t>
            </a:r>
          </a:p>
        </p:txBody>
      </p:sp>
      <p:sp>
        <p:nvSpPr>
          <p:cNvPr id="6" name="Rectangle 5"/>
          <p:cNvSpPr/>
          <p:nvPr/>
        </p:nvSpPr>
        <p:spPr>
          <a:xfrm>
            <a:off x="2615568" y="1979935"/>
            <a:ext cx="4056880" cy="584775"/>
          </a:xfrm>
          <a:prstGeom prst="rect">
            <a:avLst/>
          </a:prstGeom>
        </p:spPr>
        <p:txBody>
          <a:bodyPr wrap="none">
            <a:spAutoFit/>
          </a:bodyPr>
          <a:lstStyle/>
          <a:p>
            <a:r>
              <a:rPr lang="en-US" sz="3200" dirty="0" err="1" smtClean="0">
                <a:solidFill>
                  <a:srgbClr val="1E04BC"/>
                </a:solidFill>
              </a:rPr>
              <a:t>Hypervascular</a:t>
            </a:r>
            <a:r>
              <a:rPr lang="en-US" sz="3200" dirty="0" smtClean="0">
                <a:solidFill>
                  <a:srgbClr val="1E04BC"/>
                </a:solidFill>
              </a:rPr>
              <a:t> Nodule. </a:t>
            </a:r>
            <a:endParaRPr lang="en-US" sz="3200" dirty="0">
              <a:solidFill>
                <a:srgbClr val="1E04BC"/>
              </a:solidFill>
            </a:endParaRPr>
          </a:p>
        </p:txBody>
      </p:sp>
      <p:sp>
        <p:nvSpPr>
          <p:cNvPr id="7" name="Title 1"/>
          <p:cNvSpPr txBox="1">
            <a:spLocks/>
          </p:cNvSpPr>
          <p:nvPr/>
        </p:nvSpPr>
        <p:spPr>
          <a:xfrm>
            <a:off x="323528" y="548680"/>
            <a:ext cx="8229600"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Vascularity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4" descr="midoll5"/>
          <p:cNvPicPr>
            <a:picLocks noChangeAspect="1" noChangeArrowheads="1"/>
          </p:cNvPicPr>
          <p:nvPr/>
        </p:nvPicPr>
        <p:blipFill>
          <a:blip r:embed="rId2" cstate="print"/>
          <a:srcRect/>
          <a:stretch>
            <a:fillRect/>
          </a:stretch>
        </p:blipFill>
        <p:spPr bwMode="auto">
          <a:xfrm>
            <a:off x="-1189038" y="1341438"/>
            <a:ext cx="6048376" cy="2520950"/>
          </a:xfrm>
          <a:prstGeom prst="rect">
            <a:avLst/>
          </a:prstGeom>
          <a:noFill/>
          <a:ln w="9525">
            <a:noFill/>
            <a:miter lim="800000"/>
            <a:headEnd/>
            <a:tailEnd/>
          </a:ln>
        </p:spPr>
      </p:pic>
      <p:sp>
        <p:nvSpPr>
          <p:cNvPr id="138244" name="Rectangle 5"/>
          <p:cNvSpPr>
            <a:spLocks noChangeArrowheads="1"/>
          </p:cNvSpPr>
          <p:nvPr/>
        </p:nvSpPr>
        <p:spPr bwMode="auto">
          <a:xfrm>
            <a:off x="-1260648" y="0"/>
            <a:ext cx="1417811" cy="6857999"/>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38245" name="Text Box 6"/>
          <p:cNvSpPr txBox="1">
            <a:spLocks noChangeArrowheads="1"/>
          </p:cNvSpPr>
          <p:nvPr/>
        </p:nvSpPr>
        <p:spPr bwMode="auto">
          <a:xfrm>
            <a:off x="5076056" y="1772816"/>
            <a:ext cx="3097836" cy="3477875"/>
          </a:xfrm>
          <a:prstGeom prst="rect">
            <a:avLst/>
          </a:prstGeom>
          <a:noFill/>
          <a:ln w="9525">
            <a:noFill/>
            <a:miter lim="800000"/>
            <a:headEnd/>
            <a:tailEnd/>
          </a:ln>
        </p:spPr>
        <p:txBody>
          <a:bodyPr wrap="none">
            <a:spAutoFit/>
          </a:bodyPr>
          <a:lstStyle/>
          <a:p>
            <a:r>
              <a:rPr lang="en-US" sz="2000" dirty="0"/>
              <a:t>Little nodule in the </a:t>
            </a:r>
            <a:r>
              <a:rPr lang="en-US" sz="2000" dirty="0" smtClean="0"/>
              <a:t>middle</a:t>
            </a:r>
          </a:p>
          <a:p>
            <a:r>
              <a:rPr lang="en-US" sz="2000" dirty="0" smtClean="0"/>
              <a:t> </a:t>
            </a:r>
            <a:r>
              <a:rPr lang="en-US" sz="2000" dirty="0"/>
              <a:t>of </a:t>
            </a:r>
            <a:r>
              <a:rPr lang="en-US" sz="2000" dirty="0" smtClean="0"/>
              <a:t>the right </a:t>
            </a:r>
            <a:r>
              <a:rPr lang="en-US" sz="2000" dirty="0"/>
              <a:t>lobe</a:t>
            </a:r>
          </a:p>
          <a:p>
            <a:endParaRPr lang="en-US" sz="2000" dirty="0"/>
          </a:p>
          <a:p>
            <a:r>
              <a:rPr lang="en-US" sz="2000" dirty="0"/>
              <a:t>Very </a:t>
            </a:r>
            <a:r>
              <a:rPr lang="en-US" sz="2000" dirty="0" err="1"/>
              <a:t>hypoechoic</a:t>
            </a:r>
            <a:r>
              <a:rPr lang="en-US" sz="2000" dirty="0"/>
              <a:t> </a:t>
            </a:r>
            <a:r>
              <a:rPr lang="en-US" sz="2000" dirty="0" smtClean="0"/>
              <a:t>structure</a:t>
            </a:r>
            <a:endParaRPr lang="en-US" sz="2000" dirty="0"/>
          </a:p>
          <a:p>
            <a:r>
              <a:rPr lang="en-US" sz="2000" dirty="0" smtClean="0"/>
              <a:t> </a:t>
            </a:r>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Rich internal </a:t>
            </a:r>
            <a:r>
              <a:rPr lang="en-US" sz="2000" dirty="0" err="1"/>
              <a:t>vascularization</a:t>
            </a:r>
            <a:endParaRPr lang="en-US" sz="2000" dirty="0"/>
          </a:p>
        </p:txBody>
      </p:sp>
      <p:sp>
        <p:nvSpPr>
          <p:cNvPr id="138246" name="Rectangle 7"/>
          <p:cNvSpPr>
            <a:spLocks noChangeArrowheads="1"/>
          </p:cNvSpPr>
          <p:nvPr/>
        </p:nvSpPr>
        <p:spPr bwMode="auto">
          <a:xfrm>
            <a:off x="673100" y="1816100"/>
            <a:ext cx="8229600" cy="4525963"/>
          </a:xfrm>
          <a:prstGeom prst="rect">
            <a:avLst/>
          </a:prstGeom>
          <a:noFill/>
          <a:ln w="9525">
            <a:noFill/>
            <a:miter lim="800000"/>
            <a:headEnd/>
            <a:tailEnd/>
          </a:ln>
        </p:spPr>
        <p:txBody>
          <a:bodyPr/>
          <a:lstStyle/>
          <a:p>
            <a:pPr marL="342900" indent="-342900">
              <a:spcBef>
                <a:spcPct val="20000"/>
              </a:spcBef>
              <a:buFontTx/>
              <a:buChar char="•"/>
            </a:pPr>
            <a:endParaRPr lang="en-US" sz="3200"/>
          </a:p>
        </p:txBody>
      </p:sp>
      <p:pic>
        <p:nvPicPr>
          <p:cNvPr id="138247" name="Picture 8" descr="cde_ca2"/>
          <p:cNvPicPr>
            <a:picLocks noGrp="1" noChangeAspect="1" noChangeArrowheads="1"/>
          </p:cNvPicPr>
          <p:nvPr>
            <p:ph type="body" idx="4294967295"/>
          </p:nvPr>
        </p:nvPicPr>
        <p:blipFill>
          <a:blip r:embed="rId3" cstate="print"/>
          <a:srcRect/>
          <a:stretch>
            <a:fillRect/>
          </a:stretch>
        </p:blipFill>
        <p:spPr>
          <a:xfrm>
            <a:off x="179388" y="4149725"/>
            <a:ext cx="4679950" cy="1800225"/>
          </a:xfrm>
          <a:noFill/>
        </p:spPr>
      </p:pic>
      <p:sp>
        <p:nvSpPr>
          <p:cNvPr id="8" name="Title 1"/>
          <p:cNvSpPr txBox="1">
            <a:spLocks/>
          </p:cNvSpPr>
          <p:nvPr/>
        </p:nvSpPr>
        <p:spPr>
          <a:xfrm>
            <a:off x="611560" y="214313"/>
            <a:ext cx="7992888" cy="8572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C00000"/>
                </a:solidFill>
                <a:effectLst/>
                <a:uLnTx/>
                <a:uFillTx/>
                <a:latin typeface="+mj-lt"/>
                <a:ea typeface="+mj-ea"/>
                <a:cs typeface="+mj-cs"/>
              </a:rPr>
              <a:t>Vascularity </a:t>
            </a:r>
            <a:r>
              <a:rPr kumimoji="0" lang="en-US" sz="4400" b="1" i="0" u="none" strike="noStrike" kern="1200" cap="none" spc="0" normalizeH="0" baseline="0" noProof="0" dirty="0" smtClean="0">
                <a:ln>
                  <a:noFill/>
                </a:ln>
                <a:solidFill>
                  <a:srgbClr val="C00000"/>
                </a:solidFill>
                <a:effectLst/>
                <a:uLnTx/>
                <a:uFillTx/>
                <a:latin typeface="+mj-lt"/>
                <a:ea typeface="+mj-ea"/>
                <a:cs typeface="+mj-cs"/>
              </a:rPr>
              <a:t>: MTC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Content Placeholder 5" descr="g07ma09c17b.gif"/>
          <p:cNvPicPr>
            <a:picLocks noGrp="1" noChangeAspect="1"/>
          </p:cNvPicPr>
          <p:nvPr>
            <p:ph idx="1"/>
          </p:nvPr>
        </p:nvPicPr>
        <p:blipFill>
          <a:blip r:embed="rId2" cstate="print"/>
          <a:srcRect/>
          <a:stretch>
            <a:fillRect/>
          </a:stretch>
        </p:blipFill>
        <p:spPr>
          <a:xfrm>
            <a:off x="611561" y="1916832"/>
            <a:ext cx="3600399" cy="3326000"/>
          </a:xfrm>
        </p:spPr>
      </p:pic>
      <p:sp>
        <p:nvSpPr>
          <p:cNvPr id="139267" name="Rectangle 4"/>
          <p:cNvSpPr>
            <a:spLocks noChangeArrowheads="1"/>
          </p:cNvSpPr>
          <p:nvPr/>
        </p:nvSpPr>
        <p:spPr bwMode="auto">
          <a:xfrm>
            <a:off x="683568" y="5373216"/>
            <a:ext cx="3744416" cy="830263"/>
          </a:xfrm>
          <a:prstGeom prst="rect">
            <a:avLst/>
          </a:prstGeom>
          <a:noFill/>
          <a:ln w="9525">
            <a:noFill/>
            <a:miter lim="800000"/>
            <a:headEnd/>
            <a:tailEnd/>
          </a:ln>
        </p:spPr>
        <p:txBody>
          <a:bodyPr wrap="square">
            <a:spAutoFit/>
          </a:bodyPr>
          <a:lstStyle/>
          <a:p>
            <a:r>
              <a:rPr lang="en-US" sz="2400" dirty="0" err="1"/>
              <a:t>Hurthle</a:t>
            </a:r>
            <a:r>
              <a:rPr lang="en-US" sz="2400" dirty="0"/>
              <a:t> cell carcinoma  with</a:t>
            </a:r>
          </a:p>
          <a:p>
            <a:r>
              <a:rPr lang="en-US" sz="2400" dirty="0"/>
              <a:t>    peripheral </a:t>
            </a:r>
            <a:r>
              <a:rPr lang="en-US" sz="2400" dirty="0" err="1"/>
              <a:t>vascularity</a:t>
            </a:r>
            <a:r>
              <a:rPr lang="en-US" sz="2400" dirty="0"/>
              <a:t> </a:t>
            </a:r>
          </a:p>
        </p:txBody>
      </p:sp>
      <p:sp>
        <p:nvSpPr>
          <p:cNvPr id="7" name="Title 1"/>
          <p:cNvSpPr txBox="1">
            <a:spLocks/>
          </p:cNvSpPr>
          <p:nvPr/>
        </p:nvSpPr>
        <p:spPr>
          <a:xfrm>
            <a:off x="611560" y="404664"/>
            <a:ext cx="7992888" cy="8572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mj-lt"/>
                <a:ea typeface="+mj-ea"/>
                <a:cs typeface="+mj-cs"/>
              </a:rPr>
              <a:t>VASCULARITY</a:t>
            </a:r>
          </a:p>
        </p:txBody>
      </p:sp>
      <p:pic>
        <p:nvPicPr>
          <p:cNvPr id="9" name="Picture 4" descr="Figure 14">
            <a:hlinkClick r:id="rId3"/>
          </p:cNvPr>
          <p:cNvPicPr>
            <a:picLocks noChangeAspect="1" noChangeArrowheads="1"/>
          </p:cNvPicPr>
          <p:nvPr/>
        </p:nvPicPr>
        <p:blipFill>
          <a:blip r:embed="rId4" cstate="print"/>
          <a:srcRect/>
          <a:stretch>
            <a:fillRect/>
          </a:stretch>
        </p:blipFill>
        <p:spPr bwMode="auto">
          <a:xfrm>
            <a:off x="4572000" y="1916832"/>
            <a:ext cx="4214584" cy="3297966"/>
          </a:xfrm>
          <a:prstGeom prst="rect">
            <a:avLst/>
          </a:prstGeom>
          <a:noFill/>
          <a:ln w="9525">
            <a:noFill/>
            <a:miter lim="800000"/>
            <a:headEnd/>
            <a:tailEnd/>
          </a:ln>
        </p:spPr>
      </p:pic>
      <p:sp>
        <p:nvSpPr>
          <p:cNvPr id="10" name="Rectangle 4"/>
          <p:cNvSpPr>
            <a:spLocks noChangeArrowheads="1"/>
          </p:cNvSpPr>
          <p:nvPr/>
        </p:nvSpPr>
        <p:spPr bwMode="auto">
          <a:xfrm>
            <a:off x="5292080" y="5517232"/>
            <a:ext cx="3024336" cy="1015663"/>
          </a:xfrm>
          <a:prstGeom prst="rect">
            <a:avLst/>
          </a:prstGeom>
          <a:noFill/>
          <a:ln w="9525">
            <a:noFill/>
            <a:miter lim="800000"/>
            <a:headEnd/>
            <a:tailEnd/>
          </a:ln>
        </p:spPr>
        <p:txBody>
          <a:bodyPr wrap="square">
            <a:spAutoFit/>
          </a:bodyPr>
          <a:lstStyle/>
          <a:p>
            <a:pPr algn="ctr"/>
            <a:r>
              <a:rPr lang="en-US" sz="2000" dirty="0" err="1" smtClean="0"/>
              <a:t>Hyperplastic</a:t>
            </a:r>
            <a:r>
              <a:rPr lang="en-US" sz="2000" dirty="0" smtClean="0"/>
              <a:t> Nodule shows </a:t>
            </a:r>
            <a:r>
              <a:rPr lang="en-US" sz="2000" dirty="0"/>
              <a:t>"ring of fire," or </a:t>
            </a:r>
            <a:r>
              <a:rPr lang="en-US" sz="2000" dirty="0" smtClean="0"/>
              <a:t>Peripheral </a:t>
            </a:r>
            <a:r>
              <a:rPr lang="en-US" sz="2000" dirty="0" err="1" smtClean="0"/>
              <a:t>Hypervascularity</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normAutofit fontScale="90000"/>
          </a:bodyPr>
          <a:lstStyle/>
          <a:p>
            <a:pPr eaLnBrk="1" hangingPunct="1"/>
            <a:r>
              <a:rPr lang="en-US" dirty="0" smtClean="0">
                <a:solidFill>
                  <a:srgbClr val="C00000"/>
                </a:solidFill>
              </a:rPr>
              <a:t>Renal cell  carcinoma </a:t>
            </a:r>
            <a:br>
              <a:rPr lang="en-US" dirty="0" smtClean="0">
                <a:solidFill>
                  <a:srgbClr val="C00000"/>
                </a:solidFill>
              </a:rPr>
            </a:br>
            <a:r>
              <a:rPr lang="en-US" dirty="0" smtClean="0">
                <a:solidFill>
                  <a:srgbClr val="C00000"/>
                </a:solidFill>
              </a:rPr>
              <a:t>metastases to the thyroid</a:t>
            </a:r>
          </a:p>
        </p:txBody>
      </p:sp>
      <p:pic>
        <p:nvPicPr>
          <p:cNvPr id="141315" name="Content Placeholder 3" descr="g07ma09c11b.gif"/>
          <p:cNvPicPr>
            <a:picLocks noGrp="1" noChangeAspect="1"/>
          </p:cNvPicPr>
          <p:nvPr>
            <p:ph idx="4294967295"/>
          </p:nvPr>
        </p:nvPicPr>
        <p:blipFill>
          <a:blip r:embed="rId3" cstate="print"/>
          <a:srcRect/>
          <a:stretch>
            <a:fillRect/>
          </a:stretch>
        </p:blipFill>
        <p:spPr>
          <a:xfrm>
            <a:off x="4860032" y="2060848"/>
            <a:ext cx="3515379" cy="3444403"/>
          </a:xfrm>
        </p:spPr>
      </p:pic>
      <p:sp>
        <p:nvSpPr>
          <p:cNvPr id="141316" name="TextBox 3"/>
          <p:cNvSpPr txBox="1">
            <a:spLocks noChangeArrowheads="1"/>
          </p:cNvSpPr>
          <p:nvPr/>
        </p:nvSpPr>
        <p:spPr bwMode="auto">
          <a:xfrm>
            <a:off x="5220072" y="5805264"/>
            <a:ext cx="2978957" cy="646331"/>
          </a:xfrm>
          <a:prstGeom prst="rect">
            <a:avLst/>
          </a:prstGeom>
          <a:noFill/>
          <a:ln w="9525">
            <a:noFill/>
            <a:miter lim="800000"/>
            <a:headEnd/>
            <a:tailEnd/>
          </a:ln>
        </p:spPr>
        <p:txBody>
          <a:bodyPr wrap="none">
            <a:spAutoFit/>
          </a:bodyPr>
          <a:lstStyle/>
          <a:p>
            <a:pPr algn="ctr"/>
            <a:r>
              <a:rPr lang="en-US" dirty="0">
                <a:solidFill>
                  <a:srgbClr val="002060"/>
                </a:solidFill>
              </a:rPr>
              <a:t>Round nodule with increased </a:t>
            </a:r>
          </a:p>
          <a:p>
            <a:pPr algn="ctr"/>
            <a:r>
              <a:rPr lang="en-US" dirty="0">
                <a:solidFill>
                  <a:srgbClr val="002060"/>
                </a:solidFill>
              </a:rPr>
              <a:t>internal </a:t>
            </a:r>
            <a:r>
              <a:rPr lang="en-US" dirty="0" err="1">
                <a:solidFill>
                  <a:srgbClr val="002060"/>
                </a:solidFill>
              </a:rPr>
              <a:t>vascularity</a:t>
            </a:r>
            <a:endParaRPr lang="en-US" dirty="0">
              <a:solidFill>
                <a:srgbClr val="002060"/>
              </a:solidFill>
            </a:endParaRPr>
          </a:p>
        </p:txBody>
      </p:sp>
      <p:pic>
        <p:nvPicPr>
          <p:cNvPr id="141317" name="Content Placeholder 3" descr="g07ma09g11a.gif"/>
          <p:cNvPicPr>
            <a:picLocks noChangeAspect="1"/>
          </p:cNvPicPr>
          <p:nvPr/>
        </p:nvPicPr>
        <p:blipFill>
          <a:blip r:embed="rId4" cstate="print"/>
          <a:srcRect/>
          <a:stretch>
            <a:fillRect/>
          </a:stretch>
        </p:blipFill>
        <p:spPr bwMode="auto">
          <a:xfrm>
            <a:off x="611560" y="2060848"/>
            <a:ext cx="3750839" cy="3516411"/>
          </a:xfrm>
          <a:prstGeom prst="rect">
            <a:avLst/>
          </a:prstGeom>
          <a:noFill/>
          <a:ln w="9525">
            <a:noFill/>
            <a:miter lim="800000"/>
            <a:headEnd/>
            <a:tailEnd/>
          </a:ln>
        </p:spPr>
      </p:pic>
      <p:sp>
        <p:nvSpPr>
          <p:cNvPr id="141318" name="TextBox 5"/>
          <p:cNvSpPr txBox="1">
            <a:spLocks noChangeArrowheads="1"/>
          </p:cNvSpPr>
          <p:nvPr/>
        </p:nvSpPr>
        <p:spPr bwMode="auto">
          <a:xfrm>
            <a:off x="467544" y="5805264"/>
            <a:ext cx="3856248" cy="646331"/>
          </a:xfrm>
          <a:prstGeom prst="rect">
            <a:avLst/>
          </a:prstGeom>
          <a:noFill/>
          <a:ln w="9525">
            <a:noFill/>
            <a:miter lim="800000"/>
            <a:headEnd/>
            <a:tailEnd/>
          </a:ln>
        </p:spPr>
        <p:txBody>
          <a:bodyPr wrap="none">
            <a:spAutoFit/>
          </a:bodyPr>
          <a:lstStyle/>
          <a:p>
            <a:pPr algn="ctr"/>
            <a:r>
              <a:rPr lang="en-US" dirty="0">
                <a:solidFill>
                  <a:srgbClr val="002060"/>
                </a:solidFill>
              </a:rPr>
              <a:t>A round </a:t>
            </a:r>
            <a:r>
              <a:rPr lang="en-US" dirty="0" err="1">
                <a:solidFill>
                  <a:srgbClr val="002060"/>
                </a:solidFill>
              </a:rPr>
              <a:t>hypoechoic</a:t>
            </a:r>
            <a:r>
              <a:rPr lang="en-US" dirty="0">
                <a:solidFill>
                  <a:srgbClr val="002060"/>
                </a:solidFill>
              </a:rPr>
              <a:t> </a:t>
            </a:r>
            <a:r>
              <a:rPr lang="en-US" dirty="0" err="1">
                <a:solidFill>
                  <a:srgbClr val="002060"/>
                </a:solidFill>
              </a:rPr>
              <a:t>nodle</a:t>
            </a:r>
            <a:r>
              <a:rPr lang="en-US" dirty="0">
                <a:solidFill>
                  <a:srgbClr val="002060"/>
                </a:solidFill>
              </a:rPr>
              <a:t> and </a:t>
            </a:r>
          </a:p>
          <a:p>
            <a:pPr algn="ctr"/>
            <a:r>
              <a:rPr lang="en-US" dirty="0">
                <a:solidFill>
                  <a:srgbClr val="002060"/>
                </a:solidFill>
              </a:rPr>
              <a:t>an irregular-shaped </a:t>
            </a:r>
            <a:r>
              <a:rPr lang="en-US" dirty="0" err="1">
                <a:solidFill>
                  <a:srgbClr val="002060"/>
                </a:solidFill>
              </a:rPr>
              <a:t>hypoechoic</a:t>
            </a:r>
            <a:r>
              <a:rPr lang="en-US" dirty="0">
                <a:solidFill>
                  <a:srgbClr val="002060"/>
                </a:solidFill>
              </a:rPr>
              <a:t> nodule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lstStyle/>
          <a:p>
            <a:pPr>
              <a:defRPr/>
            </a:pPr>
            <a:r>
              <a:rPr lang="en-US" b="1" dirty="0" smtClean="0">
                <a:solidFill>
                  <a:srgbClr val="C00000"/>
                </a:solidFill>
              </a:rPr>
              <a:t>Multiplicity  &amp; Growth </a:t>
            </a:r>
            <a:endParaRPr lang="en-US" b="1" dirty="0">
              <a:solidFill>
                <a:srgbClr val="C00000"/>
              </a:solidFill>
            </a:endParaRPr>
          </a:p>
        </p:txBody>
      </p:sp>
      <p:sp>
        <p:nvSpPr>
          <p:cNvPr id="3" name="Content Placeholder 2"/>
          <p:cNvSpPr>
            <a:spLocks noGrp="1"/>
          </p:cNvSpPr>
          <p:nvPr>
            <p:ph idx="1"/>
          </p:nvPr>
        </p:nvSpPr>
        <p:spPr>
          <a:ln>
            <a:solidFill>
              <a:schemeClr val="accent2">
                <a:lumMod val="60000"/>
                <a:lumOff val="40000"/>
              </a:schemeClr>
            </a:solidFill>
          </a:ln>
        </p:spPr>
        <p:txBody>
          <a:bodyPr/>
          <a:lstStyle/>
          <a:p>
            <a:pPr>
              <a:defRPr/>
            </a:pPr>
            <a:endParaRPr lang="en-US" dirty="0" smtClean="0"/>
          </a:p>
          <a:p>
            <a:pPr>
              <a:defRPr/>
            </a:pPr>
            <a:r>
              <a:rPr lang="en-US" dirty="0" smtClean="0"/>
              <a:t>The presence of multiple nodules does not make thyroid carcinoma less likely</a:t>
            </a:r>
          </a:p>
          <a:p>
            <a:pPr>
              <a:defRPr/>
            </a:pPr>
            <a:r>
              <a:rPr lang="en-US" dirty="0" smtClean="0"/>
              <a:t>In MNG ,each nodule should be scrutinized for suspicious features and selected for FNA </a:t>
            </a:r>
          </a:p>
          <a:p>
            <a:pPr>
              <a:defRPr/>
            </a:pPr>
            <a:r>
              <a:rPr lang="en-US" dirty="0" smtClean="0"/>
              <a:t>Both benign and malignant nodules can increase or decrease in size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3" cstate="print"/>
          <a:srcRect/>
          <a:stretch>
            <a:fillRect/>
          </a:stretch>
        </p:blipFill>
        <p:spPr bwMode="auto">
          <a:xfrm>
            <a:off x="1259632" y="1700808"/>
            <a:ext cx="6226175" cy="4892675"/>
          </a:xfrm>
          <a:prstGeom prst="rect">
            <a:avLst/>
          </a:prstGeom>
          <a:noFill/>
          <a:ln w="9525">
            <a:noFill/>
            <a:round/>
            <a:headEnd/>
            <a:tailEnd/>
          </a:ln>
        </p:spPr>
      </p:pic>
      <p:sp>
        <p:nvSpPr>
          <p:cNvPr id="4" name="Oval 3"/>
          <p:cNvSpPr/>
          <p:nvPr/>
        </p:nvSpPr>
        <p:spPr>
          <a:xfrm>
            <a:off x="827584" y="1268760"/>
            <a:ext cx="2232248" cy="2088232"/>
          </a:xfrm>
          <a:prstGeom prst="ellipse">
            <a:avLst/>
          </a:prstGeom>
          <a:solidFill>
            <a:schemeClr val="accent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5" name="TextBox 4"/>
          <p:cNvSpPr txBox="1"/>
          <p:nvPr/>
        </p:nvSpPr>
        <p:spPr>
          <a:xfrm>
            <a:off x="827584" y="1700808"/>
            <a:ext cx="2256708" cy="1477328"/>
          </a:xfrm>
          <a:prstGeom prst="rect">
            <a:avLst/>
          </a:prstGeom>
          <a:noFill/>
        </p:spPr>
        <p:txBody>
          <a:bodyPr wrap="none" rtlCol="0">
            <a:spAutoFit/>
          </a:bodyPr>
          <a:lstStyle/>
          <a:p>
            <a:r>
              <a:rPr lang="en-US" dirty="0" smtClean="0"/>
              <a:t>   Colloid  Nodules</a:t>
            </a:r>
          </a:p>
          <a:p>
            <a:r>
              <a:rPr lang="en-US" dirty="0" smtClean="0"/>
              <a:t>Hashimoto </a:t>
            </a:r>
            <a:r>
              <a:rPr lang="en-US" dirty="0" err="1" smtClean="0"/>
              <a:t>thyroiditis</a:t>
            </a:r>
            <a:r>
              <a:rPr lang="en-US" dirty="0" smtClean="0"/>
              <a:t> </a:t>
            </a:r>
          </a:p>
          <a:p>
            <a:r>
              <a:rPr lang="en-US" dirty="0" smtClean="0"/>
              <a:t>  Hemorrhagic Cysts</a:t>
            </a:r>
          </a:p>
          <a:p>
            <a:r>
              <a:rPr lang="en-US" dirty="0" smtClean="0"/>
              <a:t>    Colloid Cysts</a:t>
            </a:r>
          </a:p>
          <a:p>
            <a:endParaRPr lang="en-US" dirty="0"/>
          </a:p>
        </p:txBody>
      </p:sp>
      <p:sp>
        <p:nvSpPr>
          <p:cNvPr id="6" name="Oval 5"/>
          <p:cNvSpPr/>
          <p:nvPr/>
        </p:nvSpPr>
        <p:spPr>
          <a:xfrm>
            <a:off x="6012160" y="1340768"/>
            <a:ext cx="2592288" cy="1800200"/>
          </a:xfrm>
          <a:prstGeom prst="ellipse">
            <a:avLst/>
          </a:prstGeom>
          <a:solidFill>
            <a:schemeClr val="accent3">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56176" y="1916832"/>
            <a:ext cx="2321469" cy="646331"/>
          </a:xfrm>
          <a:prstGeom prst="rect">
            <a:avLst/>
          </a:prstGeom>
          <a:noFill/>
        </p:spPr>
        <p:txBody>
          <a:bodyPr wrap="none" rtlCol="0">
            <a:spAutoFit/>
          </a:bodyPr>
          <a:lstStyle/>
          <a:p>
            <a:r>
              <a:rPr lang="en-US" dirty="0" smtClean="0"/>
              <a:t>Follicular  Adenomas</a:t>
            </a:r>
          </a:p>
          <a:p>
            <a:r>
              <a:rPr lang="en-US" dirty="0" err="1" smtClean="0"/>
              <a:t>Hurthle</a:t>
            </a:r>
            <a:r>
              <a:rPr lang="en-US" dirty="0" smtClean="0"/>
              <a:t> cell Adenomas</a:t>
            </a:r>
            <a:endParaRPr lang="en-US" dirty="0"/>
          </a:p>
        </p:txBody>
      </p:sp>
      <p:sp>
        <p:nvSpPr>
          <p:cNvPr id="8" name="Right Arrow 7"/>
          <p:cNvSpPr/>
          <p:nvPr/>
        </p:nvSpPr>
        <p:spPr>
          <a:xfrm rot="20583075">
            <a:off x="5887356" y="3099963"/>
            <a:ext cx="742855" cy="242487"/>
          </a:xfrm>
          <a:prstGeom prst="rightArrow">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689129">
            <a:off x="2852448" y="3101084"/>
            <a:ext cx="742855" cy="242487"/>
          </a:xfrm>
          <a:prstGeom prst="rightArrow">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18520" y="252435"/>
            <a:ext cx="4518225" cy="523220"/>
          </a:xfrm>
          <a:prstGeom prst="rect">
            <a:avLst/>
          </a:prstGeom>
        </p:spPr>
        <p:txBody>
          <a:bodyPr wrap="none">
            <a:spAutoFit/>
          </a:bodyPr>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800" b="1" dirty="0">
                <a:solidFill>
                  <a:srgbClr val="C00000"/>
                </a:solidFill>
                <a:ea typeface="msgothic"/>
                <a:cs typeface="msgothic"/>
              </a:rPr>
              <a:t>TYPES OF THYROID NODULES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28625" y="188913"/>
            <a:ext cx="7980363"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9525">
            <a:solidFill>
              <a:schemeClr val="accent2">
                <a:lumMod val="60000"/>
                <a:lumOff val="40000"/>
              </a:schemeClr>
            </a:solidFill>
            <a:miter lim="800000"/>
            <a:headEnd/>
            <a:tailEnd/>
          </a:ln>
        </p:spPr>
        <p:txBody>
          <a:bodyPr anchor="ctr"/>
          <a:lstStyle/>
          <a:p>
            <a:pPr algn="ctr">
              <a:defRPr/>
            </a:pPr>
            <a:r>
              <a:rPr lang="en-US" sz="4400" kern="0" dirty="0">
                <a:solidFill>
                  <a:srgbClr val="C00000"/>
                </a:solidFill>
                <a:latin typeface="+mj-lt"/>
                <a:ea typeface="+mj-ea"/>
                <a:cs typeface="+mj-cs"/>
              </a:rPr>
              <a:t>     </a:t>
            </a:r>
            <a:r>
              <a:rPr lang="en-US" sz="4400" b="1" kern="0" dirty="0">
                <a:solidFill>
                  <a:srgbClr val="C00000"/>
                </a:solidFill>
                <a:latin typeface="+mj-lt"/>
                <a:ea typeface="+mj-ea"/>
                <a:cs typeface="+mj-cs"/>
              </a:rPr>
              <a:t>Cystic change </a:t>
            </a:r>
          </a:p>
        </p:txBody>
      </p:sp>
      <p:sp>
        <p:nvSpPr>
          <p:cNvPr id="111619" name="TextBox 2"/>
          <p:cNvSpPr txBox="1">
            <a:spLocks noChangeArrowheads="1"/>
          </p:cNvSpPr>
          <p:nvPr/>
        </p:nvSpPr>
        <p:spPr bwMode="auto">
          <a:xfrm>
            <a:off x="515678" y="1471910"/>
            <a:ext cx="7888361" cy="4893647"/>
          </a:xfrm>
          <a:prstGeom prst="rect">
            <a:avLst/>
          </a:prstGeom>
          <a:noFill/>
          <a:ln w="9525">
            <a:solidFill>
              <a:schemeClr val="accent6">
                <a:lumMod val="75000"/>
              </a:schemeClr>
            </a:solidFill>
            <a:miter lim="800000"/>
            <a:headEnd/>
            <a:tailEnd/>
          </a:ln>
        </p:spPr>
        <p:txBody>
          <a:bodyPr wrap="square">
            <a:spAutoFit/>
          </a:bodyPr>
          <a:lstStyle/>
          <a:p>
            <a:pPr>
              <a:buFont typeface="Wingdings" pitchFamily="2" charset="2"/>
              <a:buChar char="Ø"/>
            </a:pPr>
            <a:endParaRPr lang="en-US" sz="2800" dirty="0" smtClean="0"/>
          </a:p>
          <a:p>
            <a:pPr>
              <a:buFont typeface="Wingdings" pitchFamily="2" charset="2"/>
              <a:buChar char="Ø"/>
            </a:pPr>
            <a:r>
              <a:rPr lang="en-US" sz="3200" dirty="0" smtClean="0"/>
              <a:t>A  </a:t>
            </a:r>
            <a:r>
              <a:rPr lang="en-US" sz="3200" dirty="0"/>
              <a:t>cystic  component may be seen in 13% </a:t>
            </a:r>
            <a:r>
              <a:rPr lang="en-US" sz="3200" dirty="0" smtClean="0"/>
              <a:t>-</a:t>
            </a:r>
          </a:p>
          <a:p>
            <a:r>
              <a:rPr lang="en-US" sz="3200" dirty="0" smtClean="0"/>
              <a:t>    26% of </a:t>
            </a:r>
            <a:r>
              <a:rPr lang="en-US" sz="3200" dirty="0"/>
              <a:t>thyroid cancers.</a:t>
            </a:r>
          </a:p>
          <a:p>
            <a:endParaRPr lang="en-US" sz="3200" dirty="0"/>
          </a:p>
          <a:p>
            <a:pPr>
              <a:buFont typeface="Wingdings" pitchFamily="2" charset="2"/>
              <a:buChar char="Ø"/>
            </a:pPr>
            <a:r>
              <a:rPr lang="en-US" sz="3200" dirty="0">
                <a:solidFill>
                  <a:srgbClr val="1E04BC"/>
                </a:solidFill>
              </a:rPr>
              <a:t>Predominantly cystic nodules are virtually</a:t>
            </a:r>
          </a:p>
          <a:p>
            <a:r>
              <a:rPr lang="en-US" sz="3200" dirty="0">
                <a:solidFill>
                  <a:srgbClr val="1E04BC"/>
                </a:solidFill>
              </a:rPr>
              <a:t> </a:t>
            </a:r>
            <a:r>
              <a:rPr lang="en-US" sz="3200" dirty="0" smtClean="0">
                <a:solidFill>
                  <a:srgbClr val="1E04BC"/>
                </a:solidFill>
              </a:rPr>
              <a:t>   never  </a:t>
            </a:r>
            <a:r>
              <a:rPr lang="en-US" sz="3200" dirty="0">
                <a:solidFill>
                  <a:srgbClr val="1E04BC"/>
                </a:solidFill>
              </a:rPr>
              <a:t>cancer . </a:t>
            </a:r>
          </a:p>
          <a:p>
            <a:endParaRPr lang="en-US" sz="3200" dirty="0"/>
          </a:p>
          <a:p>
            <a:pPr>
              <a:buFont typeface="Wingdings" pitchFamily="2" charset="2"/>
              <a:buChar char="Ø"/>
            </a:pPr>
            <a:r>
              <a:rPr lang="en-US" sz="3200" dirty="0"/>
              <a:t>Honeycomb  appearance virtually always  </a:t>
            </a:r>
          </a:p>
          <a:p>
            <a:r>
              <a:rPr lang="en-US" sz="3200" dirty="0" smtClean="0"/>
              <a:t>    correlate </a:t>
            </a:r>
            <a:r>
              <a:rPr lang="en-US" sz="3200" dirty="0"/>
              <a:t>with benign cytology</a:t>
            </a:r>
            <a:r>
              <a:rPr lang="en-US" sz="3200" dirty="0" smtClean="0"/>
              <a:t>.</a:t>
            </a:r>
          </a:p>
          <a:p>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
          <p:cNvSpPr>
            <a:spLocks noChangeArrowheads="1"/>
          </p:cNvSpPr>
          <p:nvPr/>
        </p:nvSpPr>
        <p:spPr bwMode="auto">
          <a:xfrm>
            <a:off x="1259632" y="5733256"/>
            <a:ext cx="6572250" cy="400110"/>
          </a:xfrm>
          <a:prstGeom prst="rect">
            <a:avLst/>
          </a:prstGeom>
          <a:noFill/>
          <a:ln w="9525">
            <a:noFill/>
            <a:miter lim="800000"/>
            <a:headEnd/>
            <a:tailEnd/>
          </a:ln>
        </p:spPr>
        <p:txBody>
          <a:bodyPr>
            <a:spAutoFit/>
          </a:bodyPr>
          <a:lstStyle/>
          <a:p>
            <a:pPr algn="ctr"/>
            <a:r>
              <a:rPr lang="en-US" sz="2000" b="1" dirty="0" smtClean="0"/>
              <a:t>Colloid nodule that has solid and cystic components</a:t>
            </a:r>
            <a:endParaRPr lang="en-US" sz="2000" dirty="0"/>
          </a:p>
        </p:txBody>
      </p:sp>
      <p:pic>
        <p:nvPicPr>
          <p:cNvPr id="106499" name="Picture 2" descr="http://www.mdconsult.com/das/book/body/186115894-5/0/1565/f4-u1.0-B978-1-4160-3675-3..50040-X..gr9.jpg"/>
          <p:cNvPicPr>
            <a:picLocks noChangeAspect="1" noChangeArrowheads="1"/>
          </p:cNvPicPr>
          <p:nvPr/>
        </p:nvPicPr>
        <p:blipFill>
          <a:blip r:embed="rId2" cstate="print"/>
          <a:srcRect/>
          <a:stretch>
            <a:fillRect/>
          </a:stretch>
        </p:blipFill>
        <p:spPr bwMode="auto">
          <a:xfrm>
            <a:off x="899592" y="2348880"/>
            <a:ext cx="3670996" cy="2808312"/>
          </a:xfrm>
          <a:prstGeom prst="rect">
            <a:avLst/>
          </a:prstGeom>
          <a:noFill/>
          <a:ln w="9525">
            <a:noFill/>
            <a:miter lim="800000"/>
            <a:headEnd/>
            <a:tailEnd/>
          </a:ln>
        </p:spPr>
      </p:pic>
      <p:pic>
        <p:nvPicPr>
          <p:cNvPr id="4" name="Picture 2" descr="http://www.gehealthcare.com/euen/ultrasound/images/products/general-imaging/logiq-5-exp/clinimg_4.jpg"/>
          <p:cNvPicPr>
            <a:picLocks noChangeAspect="1" noChangeArrowheads="1"/>
          </p:cNvPicPr>
          <p:nvPr/>
        </p:nvPicPr>
        <p:blipFill>
          <a:blip r:embed="rId3" cstate="print"/>
          <a:srcRect/>
          <a:stretch>
            <a:fillRect/>
          </a:stretch>
        </p:blipFill>
        <p:spPr bwMode="auto">
          <a:xfrm>
            <a:off x="5076056" y="1988840"/>
            <a:ext cx="3457054" cy="3457054"/>
          </a:xfrm>
          <a:prstGeom prst="rect">
            <a:avLst/>
          </a:prstGeom>
          <a:noFill/>
          <a:ln w="9525">
            <a:noFill/>
            <a:miter lim="800000"/>
            <a:headEnd/>
            <a:tailEnd/>
          </a:ln>
        </p:spPr>
      </p:pic>
      <p:sp>
        <p:nvSpPr>
          <p:cNvPr id="5" name="Rectangle 2"/>
          <p:cNvSpPr txBox="1">
            <a:spLocks noChangeArrowheads="1"/>
          </p:cNvSpPr>
          <p:nvPr/>
        </p:nvSpPr>
        <p:spPr bwMode="auto">
          <a:xfrm>
            <a:off x="428625" y="188913"/>
            <a:ext cx="7980363" cy="1143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9525">
            <a:solidFill>
              <a:schemeClr val="accent2">
                <a:lumMod val="60000"/>
                <a:lumOff val="40000"/>
              </a:schemeClr>
            </a:solidFill>
            <a:miter lim="800000"/>
            <a:headEnd/>
            <a:tailEnd/>
          </a:ln>
        </p:spPr>
        <p:txBody>
          <a:bodyPr anchor="ctr"/>
          <a:lstStyle/>
          <a:p>
            <a:pPr algn="ctr">
              <a:defRPr/>
            </a:pPr>
            <a:r>
              <a:rPr lang="en-US" sz="4400" kern="0" dirty="0">
                <a:solidFill>
                  <a:srgbClr val="C00000"/>
                </a:solidFill>
                <a:latin typeface="+mj-lt"/>
                <a:ea typeface="+mj-ea"/>
                <a:cs typeface="+mj-cs"/>
              </a:rPr>
              <a:t>     </a:t>
            </a:r>
            <a:r>
              <a:rPr lang="en-US" sz="4400" b="1" kern="0" dirty="0">
                <a:solidFill>
                  <a:srgbClr val="C00000"/>
                </a:solidFill>
                <a:latin typeface="+mj-lt"/>
                <a:ea typeface="+mj-ea"/>
                <a:cs typeface="+mj-cs"/>
              </a:rPr>
              <a:t>Cystic change </a:t>
            </a:r>
          </a:p>
        </p:txBody>
      </p:sp>
      <p:sp>
        <p:nvSpPr>
          <p:cNvPr id="6" name="Rectangle 5"/>
          <p:cNvSpPr/>
          <p:nvPr/>
        </p:nvSpPr>
        <p:spPr>
          <a:xfrm>
            <a:off x="4644008" y="1772816"/>
            <a:ext cx="4104456" cy="626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32040" y="5085184"/>
            <a:ext cx="374441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idx="4294967295"/>
          </p:nvPr>
        </p:nvSpPr>
        <p:spPr>
          <a:xfrm>
            <a:off x="539552" y="188640"/>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r>
              <a:rPr lang="en-US" sz="4000" b="1" dirty="0" err="1" smtClean="0">
                <a:solidFill>
                  <a:srgbClr val="C00000"/>
                </a:solidFill>
              </a:rPr>
              <a:t>Anaplastic</a:t>
            </a:r>
            <a:r>
              <a:rPr lang="en-US" b="1" dirty="0" smtClean="0">
                <a:solidFill>
                  <a:srgbClr val="C00000"/>
                </a:solidFill>
              </a:rPr>
              <a:t>  </a:t>
            </a:r>
            <a:r>
              <a:rPr lang="en-US" sz="4000" b="1" dirty="0" smtClean="0">
                <a:solidFill>
                  <a:srgbClr val="C00000"/>
                </a:solidFill>
              </a:rPr>
              <a:t>Thyroid Carcinoma</a:t>
            </a:r>
          </a:p>
        </p:txBody>
      </p:sp>
      <p:pic>
        <p:nvPicPr>
          <p:cNvPr id="185347" name="Content Placeholder 3" descr="g07ma09g05a.gif"/>
          <p:cNvPicPr>
            <a:picLocks noGrp="1" noChangeAspect="1"/>
          </p:cNvPicPr>
          <p:nvPr>
            <p:ph idx="4294967295"/>
          </p:nvPr>
        </p:nvPicPr>
        <p:blipFill>
          <a:blip r:embed="rId2" cstate="print"/>
          <a:srcRect/>
          <a:stretch>
            <a:fillRect/>
          </a:stretch>
        </p:blipFill>
        <p:spPr>
          <a:xfrm>
            <a:off x="611560" y="1844824"/>
            <a:ext cx="3744416" cy="2952983"/>
          </a:xfrm>
        </p:spPr>
      </p:pic>
      <p:pic>
        <p:nvPicPr>
          <p:cNvPr id="185348" name="Content Placeholder 3" descr="g07ma09g05b.gif"/>
          <p:cNvPicPr>
            <a:picLocks noChangeAspect="1"/>
          </p:cNvPicPr>
          <p:nvPr/>
        </p:nvPicPr>
        <p:blipFill>
          <a:blip r:embed="rId3" cstate="print"/>
          <a:srcRect/>
          <a:stretch>
            <a:fillRect/>
          </a:stretch>
        </p:blipFill>
        <p:spPr bwMode="auto">
          <a:xfrm>
            <a:off x="4788024" y="1844824"/>
            <a:ext cx="3686944" cy="2907659"/>
          </a:xfrm>
          <a:prstGeom prst="rect">
            <a:avLst/>
          </a:prstGeom>
          <a:noFill/>
          <a:ln w="9525">
            <a:noFill/>
            <a:miter lim="800000"/>
            <a:headEnd/>
            <a:tailEnd/>
          </a:ln>
        </p:spPr>
      </p:pic>
      <p:sp>
        <p:nvSpPr>
          <p:cNvPr id="185349" name="TextBox 4"/>
          <p:cNvSpPr txBox="1">
            <a:spLocks noChangeArrowheads="1"/>
          </p:cNvSpPr>
          <p:nvPr/>
        </p:nvSpPr>
        <p:spPr bwMode="auto">
          <a:xfrm>
            <a:off x="446317" y="5262261"/>
            <a:ext cx="3981667" cy="646331"/>
          </a:xfrm>
          <a:prstGeom prst="rect">
            <a:avLst/>
          </a:prstGeom>
          <a:noFill/>
          <a:ln w="9525">
            <a:noFill/>
            <a:miter lim="800000"/>
            <a:headEnd/>
            <a:tailEnd/>
          </a:ln>
        </p:spPr>
        <p:txBody>
          <a:bodyPr wrap="none">
            <a:spAutoFit/>
          </a:bodyPr>
          <a:lstStyle/>
          <a:p>
            <a:pPr algn="ctr"/>
            <a:r>
              <a:rPr lang="en-US" dirty="0">
                <a:solidFill>
                  <a:srgbClr val="002060"/>
                </a:solidFill>
              </a:rPr>
              <a:t>An advanced  tumor </a:t>
            </a:r>
            <a:r>
              <a:rPr lang="en-US" dirty="0" smtClean="0">
                <a:solidFill>
                  <a:srgbClr val="002060"/>
                </a:solidFill>
              </a:rPr>
              <a:t>with central cystic </a:t>
            </a:r>
          </a:p>
          <a:p>
            <a:pPr algn="ctr"/>
            <a:r>
              <a:rPr lang="en-US" dirty="0" smtClean="0">
                <a:solidFill>
                  <a:srgbClr val="002060"/>
                </a:solidFill>
              </a:rPr>
              <a:t>degeneration</a:t>
            </a:r>
            <a:endParaRPr lang="en-US" dirty="0">
              <a:solidFill>
                <a:srgbClr val="002060"/>
              </a:solidFill>
            </a:endParaRPr>
          </a:p>
        </p:txBody>
      </p:sp>
      <p:sp>
        <p:nvSpPr>
          <p:cNvPr id="185350" name="TextBox 5"/>
          <p:cNvSpPr txBox="1">
            <a:spLocks noChangeArrowheads="1"/>
          </p:cNvSpPr>
          <p:nvPr/>
        </p:nvSpPr>
        <p:spPr bwMode="auto">
          <a:xfrm>
            <a:off x="4884703" y="5214938"/>
            <a:ext cx="3756093" cy="646331"/>
          </a:xfrm>
          <a:prstGeom prst="rect">
            <a:avLst/>
          </a:prstGeom>
          <a:noFill/>
          <a:ln w="9525">
            <a:noFill/>
            <a:miter lim="800000"/>
            <a:headEnd/>
            <a:tailEnd/>
          </a:ln>
        </p:spPr>
        <p:txBody>
          <a:bodyPr wrap="none">
            <a:spAutoFit/>
          </a:bodyPr>
          <a:lstStyle/>
          <a:p>
            <a:pPr algn="ctr"/>
            <a:r>
              <a:rPr lang="en-US" dirty="0">
                <a:solidFill>
                  <a:srgbClr val="002060"/>
                </a:solidFill>
              </a:rPr>
              <a:t>CT image  shows a large tumor that</a:t>
            </a:r>
          </a:p>
          <a:p>
            <a:pPr algn="ctr"/>
            <a:r>
              <a:rPr lang="en-US" dirty="0">
                <a:solidFill>
                  <a:srgbClr val="002060"/>
                </a:solidFill>
              </a:rPr>
              <a:t> has invaded  the </a:t>
            </a:r>
            <a:r>
              <a:rPr lang="en-US" dirty="0" err="1">
                <a:solidFill>
                  <a:srgbClr val="002060"/>
                </a:solidFill>
              </a:rPr>
              <a:t>prevertebral</a:t>
            </a:r>
            <a:r>
              <a:rPr lang="en-US" dirty="0">
                <a:solidFill>
                  <a:srgbClr val="002060"/>
                </a:solidFill>
              </a:rPr>
              <a:t>  muscle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a:xfrm>
            <a:off x="467544" y="26064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r>
              <a:rPr lang="en-US" b="1" dirty="0" err="1" smtClean="0">
                <a:solidFill>
                  <a:srgbClr val="C00000"/>
                </a:solidFill>
              </a:rPr>
              <a:t>Hurthle</a:t>
            </a:r>
            <a:r>
              <a:rPr lang="en-US" b="1" dirty="0" smtClean="0">
                <a:solidFill>
                  <a:srgbClr val="C00000"/>
                </a:solidFill>
              </a:rPr>
              <a:t> cell carcinoma</a:t>
            </a:r>
          </a:p>
        </p:txBody>
      </p:sp>
      <p:sp>
        <p:nvSpPr>
          <p:cNvPr id="115715" name="TextBox 3"/>
          <p:cNvSpPr txBox="1">
            <a:spLocks noChangeArrowheads="1"/>
          </p:cNvSpPr>
          <p:nvPr/>
        </p:nvSpPr>
        <p:spPr bwMode="auto">
          <a:xfrm>
            <a:off x="1403648" y="5949280"/>
            <a:ext cx="6500813" cy="461963"/>
          </a:xfrm>
          <a:prstGeom prst="rect">
            <a:avLst/>
          </a:prstGeom>
          <a:noFill/>
          <a:ln w="9525">
            <a:noFill/>
            <a:miter lim="800000"/>
            <a:headEnd/>
            <a:tailEnd/>
          </a:ln>
        </p:spPr>
        <p:txBody>
          <a:bodyPr>
            <a:spAutoFit/>
          </a:bodyPr>
          <a:lstStyle/>
          <a:p>
            <a:r>
              <a:rPr lang="en-US" sz="2400" dirty="0">
                <a:solidFill>
                  <a:srgbClr val="1E04BC"/>
                </a:solidFill>
              </a:rPr>
              <a:t>Partially cystic </a:t>
            </a:r>
            <a:r>
              <a:rPr lang="en-US" sz="2400" dirty="0" smtClean="0">
                <a:solidFill>
                  <a:srgbClr val="1E04BC"/>
                </a:solidFill>
              </a:rPr>
              <a:t>, </a:t>
            </a:r>
            <a:r>
              <a:rPr lang="en-US" sz="2400" dirty="0">
                <a:solidFill>
                  <a:srgbClr val="1E04BC"/>
                </a:solidFill>
              </a:rPr>
              <a:t>with solid internal projections</a:t>
            </a:r>
            <a:r>
              <a:rPr lang="en-US" dirty="0"/>
              <a:t>, </a:t>
            </a:r>
          </a:p>
        </p:txBody>
      </p:sp>
      <p:pic>
        <p:nvPicPr>
          <p:cNvPr id="115716" name="Content Placeholder 3" descr="g07ma09g17a.gif"/>
          <p:cNvPicPr>
            <a:picLocks noChangeAspect="1"/>
          </p:cNvPicPr>
          <p:nvPr/>
        </p:nvPicPr>
        <p:blipFill>
          <a:blip r:embed="rId2" cstate="print"/>
          <a:srcRect/>
          <a:stretch>
            <a:fillRect/>
          </a:stretch>
        </p:blipFill>
        <p:spPr bwMode="auto">
          <a:xfrm>
            <a:off x="1043608" y="1844824"/>
            <a:ext cx="3352428" cy="3831346"/>
          </a:xfrm>
          <a:prstGeom prst="rect">
            <a:avLst/>
          </a:prstGeom>
          <a:noFill/>
          <a:ln w="9525">
            <a:noFill/>
            <a:miter lim="800000"/>
            <a:headEnd/>
            <a:tailEnd/>
          </a:ln>
        </p:spPr>
      </p:pic>
      <p:pic>
        <p:nvPicPr>
          <p:cNvPr id="115717" name="Picture 2" descr="largeImageServerPTC.jpg"/>
          <p:cNvPicPr>
            <a:picLocks noChangeAspect="1"/>
          </p:cNvPicPr>
          <p:nvPr/>
        </p:nvPicPr>
        <p:blipFill>
          <a:blip r:embed="rId3" cstate="print"/>
          <a:srcRect/>
          <a:stretch>
            <a:fillRect/>
          </a:stretch>
        </p:blipFill>
        <p:spPr bwMode="auto">
          <a:xfrm>
            <a:off x="4461430" y="1844824"/>
            <a:ext cx="3857269"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96064"/>
            <a:ext cx="6942350" cy="627864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13800" b="1" dirty="0" smtClean="0">
                <a:ln w="11430"/>
                <a:solidFill>
                  <a:srgbClr val="C00000"/>
                </a:solidFill>
                <a:effectLst>
                  <a:outerShdw blurRad="50800" dist="39000" dir="5460000" algn="tl">
                    <a:srgbClr val="000000">
                      <a:alpha val="38000"/>
                    </a:srgbClr>
                  </a:outerShdw>
                </a:effectLst>
              </a:rPr>
              <a:t>US </a:t>
            </a:r>
            <a:r>
              <a:rPr lang="en-US" sz="8800" b="1" dirty="0" smtClean="0">
                <a:ln w="11430"/>
                <a:solidFill>
                  <a:srgbClr val="C00000"/>
                </a:solidFill>
                <a:effectLst>
                  <a:outerShdw blurRad="50800" dist="39000" dir="5460000" algn="tl">
                    <a:srgbClr val="000000">
                      <a:alpha val="38000"/>
                    </a:srgbClr>
                  </a:outerShdw>
                </a:effectLst>
              </a:rPr>
              <a:t>of</a:t>
            </a:r>
          </a:p>
          <a:p>
            <a:pPr>
              <a:defRPr/>
            </a:pPr>
            <a:r>
              <a:rPr lang="en-US" sz="8800" b="1" dirty="0" smtClean="0">
                <a:ln w="11430"/>
                <a:solidFill>
                  <a:srgbClr val="C00000"/>
                </a:solidFill>
                <a:effectLst>
                  <a:outerShdw blurRad="50800" dist="39000" dir="5460000" algn="tl">
                    <a:srgbClr val="000000">
                      <a:alpha val="38000"/>
                    </a:srgbClr>
                  </a:outerShdw>
                </a:effectLst>
              </a:rPr>
              <a:t>Thyroid</a:t>
            </a:r>
          </a:p>
          <a:p>
            <a:pPr>
              <a:defRPr/>
            </a:pPr>
            <a:r>
              <a:rPr lang="en-US" sz="8800" b="1" dirty="0" smtClean="0">
                <a:ln w="11430"/>
                <a:solidFill>
                  <a:srgbClr val="C00000"/>
                </a:solidFill>
                <a:effectLst>
                  <a:outerShdw blurRad="50800" dist="39000" dir="5460000" algn="tl">
                    <a:srgbClr val="000000">
                      <a:alpha val="38000"/>
                    </a:srgbClr>
                  </a:outerShdw>
                </a:effectLst>
              </a:rPr>
              <a:t>Nodules</a:t>
            </a:r>
          </a:p>
          <a:p>
            <a:pPr>
              <a:defRPr/>
            </a:pPr>
            <a:r>
              <a:rPr lang="en-US" sz="8800" b="1" dirty="0" smtClean="0">
                <a:ln w="11430"/>
                <a:solidFill>
                  <a:schemeClr val="accent1">
                    <a:lumMod val="50000"/>
                  </a:schemeClr>
                </a:solidFill>
                <a:effectLst>
                  <a:outerShdw blurRad="50800" dist="39000" dir="5460000" algn="tl">
                    <a:srgbClr val="000000">
                      <a:alpha val="38000"/>
                    </a:srgbClr>
                  </a:outerShdw>
                </a:effectLst>
              </a:rPr>
              <a:t>CONCLUSIONS</a:t>
            </a:r>
          </a:p>
        </p:txBody>
      </p:sp>
      <p:pic>
        <p:nvPicPr>
          <p:cNvPr id="3076" name="Picture 2" descr="http://thyroidcancersurvivor.files.wordpress.com/2010/01/thyroid_scan1.jpg"/>
          <p:cNvPicPr>
            <a:picLocks noChangeAspect="1" noChangeArrowheads="1"/>
          </p:cNvPicPr>
          <p:nvPr/>
        </p:nvPicPr>
        <p:blipFill>
          <a:blip r:embed="rId2" cstate="print"/>
          <a:srcRect/>
          <a:stretch>
            <a:fillRect/>
          </a:stretch>
        </p:blipFill>
        <p:spPr bwMode="auto">
          <a:xfrm>
            <a:off x="6012160" y="188640"/>
            <a:ext cx="2880320" cy="2159769"/>
          </a:xfrm>
          <a:prstGeom prst="rect">
            <a:avLst/>
          </a:prstGeom>
          <a:noFill/>
          <a:ln w="9525">
            <a:noFill/>
            <a:miter lim="800000"/>
            <a:headEnd/>
            <a:tailEnd/>
          </a:ln>
        </p:spPr>
      </p:pic>
      <p:pic>
        <p:nvPicPr>
          <p:cNvPr id="5" name="Picture 8" descr="http://t0.gstatic.com/images?q=tbn:9b7wvIR8ncEdvM:http://saysomethingfunny.files.wordpress.com/2009/01/goiter.jpg">
            <a:hlinkClick r:id="rId3"/>
          </p:cNvPr>
          <p:cNvPicPr>
            <a:picLocks noChangeAspect="1" noChangeArrowheads="1"/>
          </p:cNvPicPr>
          <p:nvPr/>
        </p:nvPicPr>
        <p:blipFill>
          <a:blip r:embed="rId4" cstate="print"/>
          <a:srcRect/>
          <a:stretch>
            <a:fillRect/>
          </a:stretch>
        </p:blipFill>
        <p:spPr bwMode="auto">
          <a:xfrm>
            <a:off x="6012160" y="2420888"/>
            <a:ext cx="2880320" cy="2808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pPr eaLnBrk="1" hangingPunct="1">
              <a:defRPr/>
            </a:pPr>
            <a:r>
              <a:rPr lang="en-US" b="1" dirty="0" smtClean="0">
                <a:solidFill>
                  <a:srgbClr val="C00000"/>
                </a:solidFill>
              </a:rPr>
              <a:t>Thyroid Carcinoma</a:t>
            </a:r>
          </a:p>
        </p:txBody>
      </p:sp>
      <p:sp>
        <p:nvSpPr>
          <p:cNvPr id="36867" name="Rectangle 3"/>
          <p:cNvSpPr>
            <a:spLocks noGrp="1" noChangeArrowheads="1"/>
          </p:cNvSpPr>
          <p:nvPr>
            <p:ph type="body" idx="1"/>
          </p:nvPr>
        </p:nvSpPr>
        <p:spPr>
          <a:ln>
            <a:solidFill>
              <a:schemeClr val="accent6">
                <a:lumMod val="60000"/>
                <a:lumOff val="40000"/>
              </a:schemeClr>
            </a:solidFill>
          </a:ln>
        </p:spPr>
        <p:txBody>
          <a:bodyPr/>
          <a:lstStyle/>
          <a:p>
            <a:pPr eaLnBrk="1" hangingPunct="1">
              <a:defRPr/>
            </a:pPr>
            <a:r>
              <a:rPr lang="en-US" dirty="0" smtClean="0"/>
              <a:t>No </a:t>
            </a:r>
            <a:r>
              <a:rPr lang="en-US" dirty="0" err="1" smtClean="0"/>
              <a:t>sonographic</a:t>
            </a:r>
            <a:r>
              <a:rPr lang="en-US" dirty="0" smtClean="0"/>
              <a:t>  finding is characterized of any type of thyroid carcinoma</a:t>
            </a:r>
          </a:p>
          <a:p>
            <a:pPr eaLnBrk="1" hangingPunct="1">
              <a:defRPr/>
            </a:pPr>
            <a:r>
              <a:rPr lang="en-US" dirty="0" smtClean="0"/>
              <a:t>The US appearance is highly variable</a:t>
            </a:r>
          </a:p>
          <a:p>
            <a:pPr eaLnBrk="1" hangingPunct="1">
              <a:defRPr/>
            </a:pPr>
            <a:r>
              <a:rPr lang="en-US" dirty="0" smtClean="0"/>
              <a:t>Appears  as  a solid , partially cystic or largely  cystic  mass</a:t>
            </a:r>
          </a:p>
          <a:p>
            <a:pPr eaLnBrk="1" hangingPunct="1">
              <a:defRPr/>
            </a:pPr>
            <a:r>
              <a:rPr lang="en-US" dirty="0" err="1" smtClean="0"/>
              <a:t>Hypoechoic</a:t>
            </a:r>
            <a:r>
              <a:rPr lang="en-US" dirty="0" smtClean="0"/>
              <a:t>  relation  to  normal  thyroid</a:t>
            </a:r>
          </a:p>
          <a:p>
            <a:pPr eaLnBrk="1" hangingPunct="1">
              <a:defRPr/>
            </a:pPr>
            <a:r>
              <a:rPr lang="en-US" dirty="0" smtClean="0"/>
              <a:t>Calcification : 50 – 60%</a:t>
            </a:r>
          </a:p>
          <a:p>
            <a:pPr eaLnBrk="1" hangingPunct="1">
              <a:defRPr/>
            </a:pPr>
            <a:r>
              <a:rPr lang="en-US" dirty="0" err="1" smtClean="0"/>
              <a:t>Hypervascularity</a:t>
            </a:r>
            <a:r>
              <a:rPr lang="en-US" dirty="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28625" y="357188"/>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normAutofit/>
          </a:bodyPr>
          <a:lstStyle/>
          <a:p>
            <a:pPr>
              <a:defRPr/>
            </a:pPr>
            <a:r>
              <a:rPr lang="en-US" sz="2800" b="1" dirty="0" smtClean="0">
                <a:solidFill>
                  <a:srgbClr val="C00000"/>
                </a:solidFill>
              </a:rPr>
              <a:t>US Features Suggestive of a </a:t>
            </a:r>
            <a:r>
              <a:rPr lang="en-US" sz="3200" b="1" dirty="0" smtClean="0">
                <a:solidFill>
                  <a:srgbClr val="1E04BC"/>
                </a:solidFill>
              </a:rPr>
              <a:t>Benign</a:t>
            </a:r>
            <a:r>
              <a:rPr lang="en-US" sz="2800" b="1" dirty="0" smtClean="0">
                <a:solidFill>
                  <a:srgbClr val="C00000"/>
                </a:solidFill>
              </a:rPr>
              <a:t> Thyroid Tumor</a:t>
            </a:r>
          </a:p>
        </p:txBody>
      </p:sp>
      <p:sp>
        <p:nvSpPr>
          <p:cNvPr id="30723" name="Rectangle 3"/>
          <p:cNvSpPr>
            <a:spLocks noGrp="1" noChangeArrowheads="1"/>
          </p:cNvSpPr>
          <p:nvPr>
            <p:ph type="body" idx="1"/>
          </p:nvPr>
        </p:nvSpPr>
        <p:spPr>
          <a:ln>
            <a:solidFill>
              <a:schemeClr val="accent6">
                <a:lumMod val="60000"/>
                <a:lumOff val="40000"/>
              </a:schemeClr>
            </a:solidFill>
          </a:ln>
        </p:spPr>
        <p:txBody>
          <a:bodyPr>
            <a:normAutofit lnSpcReduction="10000"/>
          </a:bodyPr>
          <a:lstStyle/>
          <a:p>
            <a:pPr>
              <a:defRPr/>
            </a:pPr>
            <a:endParaRPr lang="en-US" dirty="0" smtClean="0"/>
          </a:p>
          <a:p>
            <a:pPr>
              <a:defRPr/>
            </a:pPr>
            <a:r>
              <a:rPr lang="en-US" dirty="0" smtClean="0"/>
              <a:t>Normal or </a:t>
            </a:r>
            <a:r>
              <a:rPr lang="en-US" dirty="0" err="1" smtClean="0"/>
              <a:t>hyperechogenicity</a:t>
            </a:r>
            <a:endParaRPr lang="en-US" dirty="0" smtClean="0"/>
          </a:p>
          <a:p>
            <a:pPr>
              <a:defRPr/>
            </a:pPr>
            <a:r>
              <a:rPr lang="en-US" dirty="0" smtClean="0"/>
              <a:t>Coarse calcification</a:t>
            </a:r>
          </a:p>
          <a:p>
            <a:pPr>
              <a:defRPr/>
            </a:pPr>
            <a:r>
              <a:rPr lang="en-US" dirty="0" smtClean="0"/>
              <a:t>Thin , well-defined halo</a:t>
            </a:r>
          </a:p>
          <a:p>
            <a:pPr>
              <a:defRPr/>
            </a:pPr>
            <a:r>
              <a:rPr lang="en-US" dirty="0" smtClean="0"/>
              <a:t>Regular margin</a:t>
            </a:r>
          </a:p>
          <a:p>
            <a:pPr>
              <a:defRPr/>
            </a:pPr>
            <a:r>
              <a:rPr lang="en-US" dirty="0" smtClean="0"/>
              <a:t>Lack of invasive growth</a:t>
            </a:r>
          </a:p>
          <a:p>
            <a:pPr>
              <a:defRPr/>
            </a:pPr>
            <a:r>
              <a:rPr lang="en-US" dirty="0" smtClean="0"/>
              <a:t>No regional </a:t>
            </a:r>
            <a:r>
              <a:rPr lang="en-US" dirty="0" err="1" smtClean="0"/>
              <a:t>lymphadenopathy</a:t>
            </a:r>
            <a:endParaRPr lang="en-US" dirty="0" smtClean="0"/>
          </a:p>
          <a:p>
            <a:pPr>
              <a:defRPr/>
            </a:pPr>
            <a:r>
              <a:rPr lang="en-US" dirty="0" smtClean="0"/>
              <a:t>Low intra-nodular flow</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620713"/>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60000"/>
                <a:lumOff val="40000"/>
              </a:schemeClr>
            </a:solidFill>
          </a:ln>
        </p:spPr>
        <p:txBody>
          <a:bodyPr>
            <a:normAutofit fontScale="90000"/>
          </a:bodyPr>
          <a:lstStyle/>
          <a:p>
            <a:pPr>
              <a:defRPr/>
            </a:pPr>
            <a:r>
              <a:rPr lang="en-US" sz="4000" b="1" dirty="0" smtClean="0">
                <a:solidFill>
                  <a:srgbClr val="C00000"/>
                </a:solidFill>
              </a:rPr>
              <a:t>US Features of </a:t>
            </a:r>
            <a:r>
              <a:rPr lang="en-US" sz="4000" b="1" dirty="0" smtClean="0">
                <a:solidFill>
                  <a:srgbClr val="1E04BC"/>
                </a:solidFill>
              </a:rPr>
              <a:t>Thyroid Malignancy</a:t>
            </a:r>
            <a:r>
              <a:rPr lang="en-US" sz="4000" b="1" dirty="0" smtClean="0">
                <a:solidFill>
                  <a:srgbClr val="C00000"/>
                </a:solidFill>
              </a:rPr>
              <a:t/>
            </a:r>
            <a:br>
              <a:rPr lang="en-US" sz="4000" b="1" dirty="0" smtClean="0">
                <a:solidFill>
                  <a:srgbClr val="C00000"/>
                </a:solidFill>
              </a:rPr>
            </a:br>
            <a:r>
              <a:rPr lang="en-US" sz="4000" dirty="0" smtClean="0">
                <a:solidFill>
                  <a:srgbClr val="C00000"/>
                </a:solidFill>
              </a:rPr>
              <a:t>Value  and Limitation</a:t>
            </a:r>
            <a:endParaRPr lang="en-US" sz="3200" dirty="0" smtClean="0">
              <a:solidFill>
                <a:srgbClr val="C00000"/>
              </a:solidFill>
            </a:endParaRPr>
          </a:p>
        </p:txBody>
      </p:sp>
      <p:sp>
        <p:nvSpPr>
          <p:cNvPr id="37891" name="Content Placeholder 2"/>
          <p:cNvSpPr>
            <a:spLocks noGrp="1"/>
          </p:cNvSpPr>
          <p:nvPr>
            <p:ph idx="1"/>
          </p:nvPr>
        </p:nvSpPr>
        <p:spPr>
          <a:xfrm>
            <a:off x="500063" y="2071688"/>
            <a:ext cx="8229600" cy="4525962"/>
          </a:xfrm>
          <a:ln>
            <a:solidFill>
              <a:schemeClr val="accent6">
                <a:lumMod val="60000"/>
                <a:lumOff val="40000"/>
              </a:schemeClr>
            </a:solidFill>
          </a:ln>
        </p:spPr>
        <p:txBody>
          <a:bodyPr>
            <a:normAutofit fontScale="92500" lnSpcReduction="10000"/>
          </a:bodyPr>
          <a:lstStyle/>
          <a:p>
            <a:pPr>
              <a:defRPr/>
            </a:pPr>
            <a:endParaRPr lang="en-US" dirty="0" smtClean="0"/>
          </a:p>
          <a:p>
            <a:pPr>
              <a:defRPr/>
            </a:pPr>
            <a:r>
              <a:rPr lang="en-US" sz="4000" dirty="0" err="1" smtClean="0"/>
              <a:t>Microcalcification</a:t>
            </a:r>
            <a:endParaRPr lang="en-US" sz="4000" dirty="0" smtClean="0"/>
          </a:p>
          <a:p>
            <a:pPr>
              <a:defRPr/>
            </a:pPr>
            <a:r>
              <a:rPr lang="en-US" sz="4000" dirty="0" smtClean="0"/>
              <a:t>Marked </a:t>
            </a:r>
            <a:r>
              <a:rPr lang="en-US" sz="4000" dirty="0" err="1" smtClean="0"/>
              <a:t>Hypoechogenicity</a:t>
            </a:r>
            <a:endParaRPr lang="en-US" sz="4000" dirty="0" smtClean="0"/>
          </a:p>
          <a:p>
            <a:pPr>
              <a:defRPr/>
            </a:pPr>
            <a:r>
              <a:rPr lang="en-US" sz="4000" dirty="0" smtClean="0"/>
              <a:t>Irregular margin </a:t>
            </a:r>
          </a:p>
          <a:p>
            <a:pPr>
              <a:defRPr/>
            </a:pPr>
            <a:r>
              <a:rPr lang="en-US" sz="4000" dirty="0" smtClean="0"/>
              <a:t>Absence of a </a:t>
            </a:r>
            <a:r>
              <a:rPr lang="en-US" sz="4000" dirty="0" err="1" smtClean="0"/>
              <a:t>hypoechoic</a:t>
            </a:r>
            <a:r>
              <a:rPr lang="en-US" sz="4000" dirty="0" smtClean="0"/>
              <a:t> halo</a:t>
            </a:r>
          </a:p>
          <a:p>
            <a:pPr>
              <a:defRPr/>
            </a:pPr>
            <a:r>
              <a:rPr lang="en-US" sz="4000" dirty="0" err="1" smtClean="0"/>
              <a:t>Vascularity</a:t>
            </a:r>
            <a:r>
              <a:rPr lang="en-US" sz="4000" dirty="0" smtClean="0"/>
              <a:t> </a:t>
            </a:r>
          </a:p>
          <a:p>
            <a:pPr>
              <a:defRPr/>
            </a:pPr>
            <a:r>
              <a:rPr lang="en-US" sz="4000" dirty="0" err="1" smtClean="0"/>
              <a:t>Lymphadenopathy</a:t>
            </a:r>
            <a:r>
              <a:rPr lang="en-US" sz="4000" dirty="0" smtClean="0"/>
              <a:t> &amp; local invasion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46856" y="476672"/>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r>
              <a:rPr lang="en-US" b="1" dirty="0" smtClean="0">
                <a:solidFill>
                  <a:srgbClr val="C00000"/>
                </a:solidFill>
              </a:rPr>
              <a:t>US Features &amp; </a:t>
            </a:r>
            <a:r>
              <a:rPr lang="en-US" b="1" dirty="0" smtClean="0">
                <a:solidFill>
                  <a:srgbClr val="1E04BC"/>
                </a:solidFill>
              </a:rPr>
              <a:t>malignancy</a:t>
            </a:r>
          </a:p>
        </p:txBody>
      </p:sp>
      <p:sp>
        <p:nvSpPr>
          <p:cNvPr id="150531" name="Rectangle 3"/>
          <p:cNvSpPr>
            <a:spLocks noGrp="1" noChangeArrowheads="1"/>
          </p:cNvSpPr>
          <p:nvPr>
            <p:ph type="body" idx="1"/>
          </p:nvPr>
        </p:nvSpPr>
        <p:spPr>
          <a:xfrm>
            <a:off x="467544" y="1916832"/>
            <a:ext cx="8229600" cy="4525963"/>
          </a:xfrm>
          <a:ln>
            <a:solidFill>
              <a:schemeClr val="accent6">
                <a:lumMod val="75000"/>
              </a:schemeClr>
            </a:solidFill>
          </a:ln>
        </p:spPr>
        <p:txBody>
          <a:bodyPr/>
          <a:lstStyle/>
          <a:p>
            <a:pPr>
              <a:lnSpc>
                <a:spcPct val="90000"/>
              </a:lnSpc>
            </a:pPr>
            <a:endParaRPr lang="en-US" dirty="0" smtClean="0"/>
          </a:p>
          <a:p>
            <a:pPr>
              <a:lnSpc>
                <a:spcPct val="90000"/>
              </a:lnSpc>
            </a:pPr>
            <a:r>
              <a:rPr lang="en-US" dirty="0" smtClean="0"/>
              <a:t>Individual </a:t>
            </a:r>
            <a:r>
              <a:rPr lang="en-US" dirty="0" err="1" smtClean="0"/>
              <a:t>sonographic</a:t>
            </a:r>
            <a:r>
              <a:rPr lang="en-US" dirty="0" smtClean="0"/>
              <a:t> features have limited utility in predicting malignancy</a:t>
            </a:r>
          </a:p>
          <a:p>
            <a:pPr>
              <a:lnSpc>
                <a:spcPct val="90000"/>
              </a:lnSpc>
            </a:pPr>
            <a:r>
              <a:rPr lang="en-US" dirty="0" smtClean="0"/>
              <a:t>70% of benign nodules have one </a:t>
            </a:r>
            <a:r>
              <a:rPr lang="en-US" dirty="0" err="1" smtClean="0"/>
              <a:t>sonographic</a:t>
            </a:r>
            <a:r>
              <a:rPr lang="en-US" dirty="0" smtClean="0"/>
              <a:t> predictor of malignancy</a:t>
            </a:r>
          </a:p>
          <a:p>
            <a:pPr>
              <a:lnSpc>
                <a:spcPct val="90000"/>
              </a:lnSpc>
            </a:pPr>
            <a:r>
              <a:rPr lang="en-US" dirty="0" smtClean="0"/>
              <a:t>Some series have explored the association of combinations of features with cancer risk</a:t>
            </a:r>
          </a:p>
          <a:p>
            <a:pPr>
              <a:lnSpc>
                <a:spcPct val="90000"/>
              </a:lnSpc>
            </a:pPr>
            <a:r>
              <a:rPr lang="en-US" dirty="0" smtClean="0"/>
              <a:t>As the specificity of a combination increases, the sensitivity decreases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467544" y="1844824"/>
            <a:ext cx="8136904" cy="4608511"/>
          </a:xfrm>
          <a:ln>
            <a:solidFill>
              <a:schemeClr val="accent6">
                <a:lumMod val="75000"/>
              </a:schemeClr>
            </a:solidFill>
          </a:ln>
        </p:spPr>
        <p:txBody>
          <a:bodyPr/>
          <a:lstStyle/>
          <a:p>
            <a:r>
              <a:rPr lang="en-US" sz="3600" dirty="0" err="1" smtClean="0">
                <a:latin typeface="Times New Roman" panose="02020603050405020304" pitchFamily="18" charset="0"/>
                <a:cs typeface="Times New Roman" panose="02020603050405020304" pitchFamily="18" charset="0"/>
              </a:rPr>
              <a:t>Hypoechoic</a:t>
            </a:r>
            <a:r>
              <a:rPr lang="en-US" sz="3600" dirty="0" smtClean="0">
                <a:latin typeface="Times New Roman" panose="02020603050405020304" pitchFamily="18" charset="0"/>
                <a:cs typeface="Times New Roman" panose="02020603050405020304" pitchFamily="18" charset="0"/>
              </a:rPr>
              <a:t> with </a:t>
            </a:r>
            <a:r>
              <a:rPr lang="en-US" sz="3600" dirty="0" err="1" smtClean="0">
                <a:latin typeface="Times New Roman" panose="02020603050405020304" pitchFamily="18" charset="0"/>
                <a:cs typeface="Times New Roman" panose="02020603050405020304" pitchFamily="18" charset="0"/>
              </a:rPr>
              <a:t>microcalcification</a:t>
            </a:r>
            <a:r>
              <a:rPr lang="en-US" dirty="0" smtClean="0"/>
              <a:t>:</a:t>
            </a:r>
          </a:p>
          <a:p>
            <a:pPr>
              <a:buFontTx/>
              <a:buNone/>
            </a:pPr>
            <a:r>
              <a:rPr lang="en-US" dirty="0" smtClean="0"/>
              <a:t>    </a:t>
            </a:r>
            <a:r>
              <a:rPr lang="en-US" dirty="0" smtClean="0">
                <a:solidFill>
                  <a:srgbClr val="C00000"/>
                </a:solidFill>
              </a:rPr>
              <a:t>4% of benign  &amp;  30% of malignant nodules</a:t>
            </a:r>
          </a:p>
          <a:p>
            <a:pPr>
              <a:buFontTx/>
              <a:buNone/>
            </a:pPr>
            <a:r>
              <a:rPr lang="en-US" dirty="0" smtClean="0">
                <a:solidFill>
                  <a:srgbClr val="C00000"/>
                </a:solidFill>
              </a:rPr>
              <a:t>     </a:t>
            </a:r>
          </a:p>
          <a:p>
            <a:pPr>
              <a:buFontTx/>
              <a:buNone/>
            </a:pPr>
            <a:r>
              <a:rPr lang="en-US" dirty="0" smtClean="0"/>
              <a:t>• </a:t>
            </a:r>
            <a:r>
              <a:rPr lang="en-US" dirty="0" smtClean="0">
                <a:latin typeface="Times New Roman" panose="02020603050405020304" pitchFamily="18" charset="0"/>
                <a:cs typeface="Times New Roman" panose="02020603050405020304" pitchFamily="18" charset="0"/>
              </a:rPr>
              <a:t>Combination of </a:t>
            </a:r>
            <a:r>
              <a:rPr lang="en-US" b="1" dirty="0" smtClean="0">
                <a:solidFill>
                  <a:srgbClr val="1E04BC"/>
                </a:solidFill>
                <a:latin typeface="Times New Roman" panose="02020603050405020304" pitchFamily="18" charset="0"/>
                <a:cs typeface="Times New Roman" panose="02020603050405020304" pitchFamily="18" charset="0"/>
              </a:rPr>
              <a:t>solid , </a:t>
            </a:r>
            <a:r>
              <a:rPr lang="en-US" b="1" dirty="0" err="1" smtClean="0">
                <a:solidFill>
                  <a:srgbClr val="1E04BC"/>
                </a:solidFill>
                <a:latin typeface="Times New Roman" panose="02020603050405020304" pitchFamily="18" charset="0"/>
                <a:cs typeface="Times New Roman" panose="02020603050405020304" pitchFamily="18" charset="0"/>
              </a:rPr>
              <a:t>hypoechoic</a:t>
            </a:r>
            <a:r>
              <a:rPr lang="en-US" b="1" dirty="0" smtClean="0">
                <a:solidFill>
                  <a:srgbClr val="1E04BC"/>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features </a:t>
            </a:r>
            <a:r>
              <a:rPr lang="en-US" dirty="0" smtClean="0"/>
              <a:t>maximizes sensitivity and specificity and identifies approximately 70% of all thyroid cancers</a:t>
            </a:r>
          </a:p>
        </p:txBody>
      </p:sp>
      <p:sp>
        <p:nvSpPr>
          <p:cNvPr id="3" name="Rectangle 2"/>
          <p:cNvSpPr>
            <a:spLocks noGrp="1" noChangeArrowheads="1"/>
          </p:cNvSpPr>
          <p:nvPr>
            <p:ph type="title"/>
          </p:nvPr>
        </p:nvSpPr>
        <p:spPr>
          <a:xfrm>
            <a:off x="395536" y="332656"/>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r>
              <a:rPr lang="en-US" b="1" dirty="0" smtClean="0">
                <a:solidFill>
                  <a:srgbClr val="C00000"/>
                </a:solidFill>
              </a:rPr>
              <a:t>US Features &amp; </a:t>
            </a:r>
            <a:r>
              <a:rPr lang="en-US" b="1" dirty="0" smtClean="0">
                <a:solidFill>
                  <a:srgbClr val="1E04BC"/>
                </a:solidFill>
              </a:rPr>
              <a:t>malignancy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251520" y="2204864"/>
            <a:ext cx="8229600" cy="4525963"/>
          </a:xfrm>
        </p:spPr>
        <p:txBody>
          <a:bodyPr/>
          <a:lstStyle/>
          <a:p>
            <a:pPr algn="ctr">
              <a:buNone/>
            </a:pPr>
            <a:r>
              <a:rPr lang="en-US" dirty="0" smtClean="0"/>
              <a:t>     </a:t>
            </a:r>
            <a:r>
              <a:rPr lang="en-US" sz="5400" dirty="0" smtClean="0"/>
              <a:t>No single noninvasive test can reliably distinguish benign from malignant nodules</a:t>
            </a:r>
            <a:r>
              <a:rPr lang="en-US" dirty="0" smtClean="0"/>
              <a:t>.</a:t>
            </a:r>
          </a:p>
        </p:txBody>
      </p:sp>
      <p:sp>
        <p:nvSpPr>
          <p:cNvPr id="2" name="Title 1"/>
          <p:cNvSpPr>
            <a:spLocks noGrp="1"/>
          </p:cNvSpPr>
          <p:nvPr>
            <p:ph type="title"/>
          </p:nvPr>
        </p:nvSpPr>
        <p:spPr>
          <a:xfrm>
            <a:off x="611560" y="404664"/>
            <a:ext cx="8229600" cy="1512168"/>
          </a:xfrm>
          <a:ln>
            <a:solidFill>
              <a:srgbClr val="FF0000"/>
            </a:solidFill>
          </a:ln>
        </p:spPr>
        <p:txBody>
          <a:bodyPr>
            <a:noAutofit/>
          </a:bodyPr>
          <a:lstStyle/>
          <a:p>
            <a:r>
              <a:rPr lang="en-US" sz="8000" b="1" dirty="0" smtClean="0">
                <a:solidFill>
                  <a:srgbClr val="0070C0"/>
                </a:solidFill>
                <a:latin typeface="Times New Roman" panose="02020603050405020304" pitchFamily="18" charset="0"/>
                <a:cs typeface="Times New Roman" panose="02020603050405020304" pitchFamily="18" charset="0"/>
              </a:rPr>
              <a:t>key point </a:t>
            </a:r>
            <a:endParaRPr lang="en-US" sz="8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467544" y="548680"/>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r>
              <a:rPr lang="en-US" sz="3200" b="1" dirty="0" smtClean="0">
                <a:solidFill>
                  <a:srgbClr val="C00000"/>
                </a:solidFill>
              </a:rPr>
              <a:t>Local Invasion &amp; Lymph node Metastases</a:t>
            </a:r>
          </a:p>
        </p:txBody>
      </p:sp>
      <p:sp>
        <p:nvSpPr>
          <p:cNvPr id="153603" name="Content Placeholder 2"/>
          <p:cNvSpPr>
            <a:spLocks noGrp="1"/>
          </p:cNvSpPr>
          <p:nvPr>
            <p:ph idx="4294967295"/>
          </p:nvPr>
        </p:nvSpPr>
        <p:spPr>
          <a:xfrm>
            <a:off x="500063" y="2000250"/>
            <a:ext cx="8176393" cy="4525963"/>
          </a:xfrm>
          <a:ln>
            <a:solidFill>
              <a:schemeClr val="accent6">
                <a:lumMod val="75000"/>
              </a:schemeClr>
            </a:solidFill>
          </a:ln>
        </p:spPr>
        <p:txBody>
          <a:bodyPr/>
          <a:lstStyle/>
          <a:p>
            <a:endParaRPr lang="en-US" sz="4400" dirty="0" smtClean="0"/>
          </a:p>
          <a:p>
            <a:r>
              <a:rPr lang="en-US" sz="4400" dirty="0" smtClean="0"/>
              <a:t>Highly  specific  signs of  thyroid malignancy</a:t>
            </a:r>
          </a:p>
          <a:p>
            <a:r>
              <a:rPr lang="en-US" sz="4400" dirty="0" smtClean="0"/>
              <a:t>Common with Anaplastic Car. , Lymphoma , Sarcoma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6">
                <a:lumMod val="75000"/>
              </a:schemeClr>
            </a:solidFill>
          </a:ln>
        </p:spPr>
        <p:txBody>
          <a:bodyPr/>
          <a:lstStyle/>
          <a:p>
            <a:r>
              <a:rPr lang="en-US" sz="3200" dirty="0" smtClean="0"/>
              <a:t>Sensitivity , specificity &amp; predictive value of US imaging of non-palpable thyroid </a:t>
            </a:r>
            <a:r>
              <a:rPr lang="en-US" sz="3200" dirty="0" err="1" smtClean="0"/>
              <a:t>nodles</a:t>
            </a:r>
            <a:endParaRPr lang="en-US" sz="32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55227937"/>
              </p:ext>
            </p:extLst>
          </p:nvPr>
        </p:nvGraphicFramePr>
        <p:xfrm>
          <a:off x="467544" y="1500188"/>
          <a:ext cx="8208914" cy="5000660"/>
        </p:xfrm>
        <a:graphic>
          <a:graphicData uri="http://schemas.openxmlformats.org/drawingml/2006/table">
            <a:tbl>
              <a:tblPr firstRow="1" bandRow="1">
                <a:tableStyleId>{5C22544A-7EE6-4342-B048-85BDC9FD1C3A}</a:tableStyleId>
              </a:tblPr>
              <a:tblGrid>
                <a:gridCol w="1466190"/>
                <a:gridCol w="1685681"/>
                <a:gridCol w="1685681"/>
                <a:gridCol w="1685681"/>
                <a:gridCol w="1685681"/>
              </a:tblGrid>
              <a:tr h="1250165">
                <a:tc>
                  <a:txBody>
                    <a:bodyPr/>
                    <a:lstStyle/>
                    <a:p>
                      <a:endParaRPr lang="en-US" dirty="0"/>
                    </a:p>
                  </a:txBody>
                  <a:tcPr>
                    <a:solidFill>
                      <a:schemeClr val="accent3">
                        <a:lumMod val="40000"/>
                        <a:lumOff val="60000"/>
                      </a:schemeClr>
                    </a:solidFill>
                  </a:tcPr>
                </a:tc>
                <a:tc>
                  <a:txBody>
                    <a:bodyPr/>
                    <a:lstStyle/>
                    <a:p>
                      <a:pPr algn="ctr"/>
                      <a:r>
                        <a:rPr lang="en-US" dirty="0" err="1" smtClean="0">
                          <a:solidFill>
                            <a:srgbClr val="002060"/>
                          </a:solidFill>
                        </a:rPr>
                        <a:t>Hypoechoic</a:t>
                      </a:r>
                      <a:r>
                        <a:rPr lang="en-US" baseline="0" dirty="0" smtClean="0">
                          <a:solidFill>
                            <a:srgbClr val="002060"/>
                          </a:solidFill>
                        </a:rPr>
                        <a:t> </a:t>
                      </a:r>
                      <a:endParaRPr lang="en-US" dirty="0">
                        <a:solidFill>
                          <a:srgbClr val="002060"/>
                        </a:solidFill>
                      </a:endParaRPr>
                    </a:p>
                  </a:txBody>
                  <a:tcPr>
                    <a:solidFill>
                      <a:schemeClr val="accent3">
                        <a:lumMod val="40000"/>
                        <a:lumOff val="60000"/>
                      </a:schemeClr>
                    </a:solidFill>
                  </a:tcPr>
                </a:tc>
                <a:tc>
                  <a:txBody>
                    <a:bodyPr/>
                    <a:lstStyle/>
                    <a:p>
                      <a:pPr algn="ctr"/>
                      <a:r>
                        <a:rPr lang="en-US" sz="1400" dirty="0" err="1" smtClean="0">
                          <a:solidFill>
                            <a:srgbClr val="002060"/>
                          </a:solidFill>
                        </a:rPr>
                        <a:t>Hypoechoic</a:t>
                      </a:r>
                      <a:r>
                        <a:rPr lang="en-US" sz="1400" dirty="0" smtClean="0">
                          <a:solidFill>
                            <a:srgbClr val="002060"/>
                          </a:solidFill>
                        </a:rPr>
                        <a:t> </a:t>
                      </a:r>
                    </a:p>
                    <a:p>
                      <a:pPr algn="ctr"/>
                      <a:r>
                        <a:rPr lang="en-US" sz="1400" dirty="0" smtClean="0">
                          <a:solidFill>
                            <a:srgbClr val="002060"/>
                          </a:solidFill>
                        </a:rPr>
                        <a:t>Blurred margins</a:t>
                      </a:r>
                      <a:endParaRPr lang="en-US" sz="1400" dirty="0">
                        <a:solidFill>
                          <a:srgbClr val="002060"/>
                        </a:solidFill>
                      </a:endParaRPr>
                    </a:p>
                  </a:txBody>
                  <a:tcPr>
                    <a:solidFill>
                      <a:schemeClr val="accent3">
                        <a:lumMod val="40000"/>
                        <a:lumOff val="60000"/>
                      </a:schemeClr>
                    </a:solidFill>
                  </a:tcPr>
                </a:tc>
                <a:tc>
                  <a:txBody>
                    <a:bodyPr/>
                    <a:lstStyle/>
                    <a:p>
                      <a:pPr algn="ctr"/>
                      <a:r>
                        <a:rPr lang="en-US" sz="1600" dirty="0" err="1" smtClean="0">
                          <a:solidFill>
                            <a:srgbClr val="002060"/>
                          </a:solidFill>
                        </a:rPr>
                        <a:t>Hypoechoic</a:t>
                      </a:r>
                      <a:r>
                        <a:rPr lang="en-US" sz="1600" dirty="0" smtClean="0">
                          <a:solidFill>
                            <a:srgbClr val="002060"/>
                          </a:solidFill>
                        </a:rPr>
                        <a:t> </a:t>
                      </a:r>
                    </a:p>
                    <a:p>
                      <a:pPr algn="ctr"/>
                      <a:r>
                        <a:rPr lang="en-US" sz="1600" dirty="0" err="1" smtClean="0">
                          <a:solidFill>
                            <a:srgbClr val="002060"/>
                          </a:solidFill>
                        </a:rPr>
                        <a:t>Intranodular</a:t>
                      </a:r>
                      <a:r>
                        <a:rPr lang="en-US" sz="1600" dirty="0" smtClean="0">
                          <a:solidFill>
                            <a:srgbClr val="002060"/>
                          </a:solidFill>
                        </a:rPr>
                        <a:t> </a:t>
                      </a:r>
                      <a:r>
                        <a:rPr lang="en-US" sz="1400" dirty="0" smtClean="0">
                          <a:solidFill>
                            <a:srgbClr val="002060"/>
                          </a:solidFill>
                        </a:rPr>
                        <a:t> </a:t>
                      </a:r>
                      <a:r>
                        <a:rPr lang="en-US" sz="1400" dirty="0" err="1" smtClean="0">
                          <a:solidFill>
                            <a:srgbClr val="002060"/>
                          </a:solidFill>
                        </a:rPr>
                        <a:t>vascularizatvion</a:t>
                      </a:r>
                      <a:endParaRPr lang="en-US" sz="1200" dirty="0">
                        <a:solidFill>
                          <a:srgbClr val="002060"/>
                        </a:solidFill>
                      </a:endParaRPr>
                    </a:p>
                  </a:txBody>
                  <a:tcPr>
                    <a:solidFill>
                      <a:schemeClr val="accent3">
                        <a:lumMod val="40000"/>
                        <a:lumOff val="60000"/>
                      </a:schemeClr>
                    </a:solidFill>
                  </a:tcPr>
                </a:tc>
                <a:tc>
                  <a:txBody>
                    <a:bodyPr/>
                    <a:lstStyle/>
                    <a:p>
                      <a:pPr algn="ctr"/>
                      <a:r>
                        <a:rPr lang="en-US" sz="1600" dirty="0" err="1" smtClean="0">
                          <a:solidFill>
                            <a:srgbClr val="002060"/>
                          </a:solidFill>
                        </a:rPr>
                        <a:t>Hypoechoic</a:t>
                      </a:r>
                      <a:r>
                        <a:rPr lang="en-US" sz="1600" dirty="0" smtClean="0">
                          <a:solidFill>
                            <a:srgbClr val="002060"/>
                          </a:solidFill>
                        </a:rPr>
                        <a:t> Micro- calcification</a:t>
                      </a:r>
                      <a:endParaRPr lang="en-US" sz="1600" dirty="0">
                        <a:solidFill>
                          <a:srgbClr val="002060"/>
                        </a:solidFill>
                      </a:endParaRPr>
                    </a:p>
                  </a:txBody>
                  <a:tcPr>
                    <a:solidFill>
                      <a:schemeClr val="accent3">
                        <a:lumMod val="40000"/>
                        <a:lumOff val="60000"/>
                      </a:schemeClr>
                    </a:solidFill>
                  </a:tcPr>
                </a:tc>
              </a:tr>
              <a:tr h="1250165">
                <a:tc>
                  <a:txBody>
                    <a:bodyPr/>
                    <a:lstStyle/>
                    <a:p>
                      <a:r>
                        <a:rPr lang="en-US" sz="2400" dirty="0" smtClean="0"/>
                        <a:t>Sensitivity</a:t>
                      </a:r>
                      <a:endParaRPr lang="en-US" sz="2400" dirty="0"/>
                    </a:p>
                  </a:txBody>
                  <a:tcPr/>
                </a:tc>
                <a:tc>
                  <a:txBody>
                    <a:bodyPr/>
                    <a:lstStyle/>
                    <a:p>
                      <a:pPr algn="ctr"/>
                      <a:r>
                        <a:rPr lang="en-US" sz="2800" dirty="0" smtClean="0"/>
                        <a:t>87 %</a:t>
                      </a:r>
                      <a:endParaRPr lang="en-US" sz="2800" dirty="0"/>
                    </a:p>
                  </a:txBody>
                  <a:tcPr/>
                </a:tc>
                <a:tc>
                  <a:txBody>
                    <a:bodyPr/>
                    <a:lstStyle/>
                    <a:p>
                      <a:pPr algn="ctr"/>
                      <a:r>
                        <a:rPr lang="en-US" sz="2800" dirty="0" smtClean="0"/>
                        <a:t>74 %</a:t>
                      </a:r>
                      <a:endParaRPr lang="en-US" sz="2800" dirty="0"/>
                    </a:p>
                  </a:txBody>
                  <a:tcPr/>
                </a:tc>
                <a:tc>
                  <a:txBody>
                    <a:bodyPr/>
                    <a:lstStyle/>
                    <a:p>
                      <a:pPr algn="ctr"/>
                      <a:r>
                        <a:rPr lang="en-US" sz="2800" dirty="0" smtClean="0"/>
                        <a:t>61 % </a:t>
                      </a:r>
                      <a:endParaRPr lang="en-US" sz="2800" dirty="0"/>
                    </a:p>
                  </a:txBody>
                  <a:tcPr/>
                </a:tc>
                <a:tc>
                  <a:txBody>
                    <a:bodyPr/>
                    <a:lstStyle/>
                    <a:p>
                      <a:pPr algn="ctr"/>
                      <a:r>
                        <a:rPr lang="en-US" sz="2800" dirty="0" smtClean="0"/>
                        <a:t>26 %</a:t>
                      </a:r>
                      <a:endParaRPr lang="en-US" sz="2800" dirty="0"/>
                    </a:p>
                  </a:txBody>
                  <a:tcPr/>
                </a:tc>
              </a:tr>
              <a:tr h="1250165">
                <a:tc>
                  <a:txBody>
                    <a:bodyPr/>
                    <a:lstStyle/>
                    <a:p>
                      <a:r>
                        <a:rPr lang="en-US" sz="2400" dirty="0" smtClean="0"/>
                        <a:t>Specificity</a:t>
                      </a:r>
                      <a:endParaRPr lang="en-US" sz="2400" dirty="0"/>
                    </a:p>
                  </a:txBody>
                  <a:tcPr/>
                </a:tc>
                <a:tc>
                  <a:txBody>
                    <a:bodyPr/>
                    <a:lstStyle/>
                    <a:p>
                      <a:pPr algn="ctr"/>
                      <a:r>
                        <a:rPr lang="en-US" sz="2800" dirty="0" smtClean="0"/>
                        <a:t>48 %</a:t>
                      </a:r>
                      <a:endParaRPr lang="en-US" sz="2800" dirty="0"/>
                    </a:p>
                  </a:txBody>
                  <a:tcPr/>
                </a:tc>
                <a:tc>
                  <a:txBody>
                    <a:bodyPr/>
                    <a:lstStyle/>
                    <a:p>
                      <a:pPr algn="ctr"/>
                      <a:r>
                        <a:rPr lang="en-US" sz="2800" dirty="0" smtClean="0"/>
                        <a:t>88 %</a:t>
                      </a:r>
                      <a:endParaRPr lang="en-US" sz="2800" dirty="0"/>
                    </a:p>
                  </a:txBody>
                  <a:tcPr/>
                </a:tc>
                <a:tc>
                  <a:txBody>
                    <a:bodyPr/>
                    <a:lstStyle/>
                    <a:p>
                      <a:pPr algn="ctr"/>
                      <a:r>
                        <a:rPr lang="en-US" sz="2800" dirty="0" smtClean="0"/>
                        <a:t>86 %</a:t>
                      </a:r>
                      <a:endParaRPr lang="en-US" sz="2800" dirty="0"/>
                    </a:p>
                  </a:txBody>
                  <a:tcPr/>
                </a:tc>
                <a:tc>
                  <a:txBody>
                    <a:bodyPr/>
                    <a:lstStyle/>
                    <a:p>
                      <a:pPr algn="ctr"/>
                      <a:r>
                        <a:rPr lang="en-US" sz="2800" dirty="0" smtClean="0"/>
                        <a:t>96 %</a:t>
                      </a:r>
                      <a:endParaRPr lang="en-US" sz="2800" dirty="0"/>
                    </a:p>
                  </a:txBody>
                  <a:tcPr/>
                </a:tc>
              </a:tr>
              <a:tr h="1250165">
                <a:tc>
                  <a:txBody>
                    <a:bodyPr/>
                    <a:lstStyle/>
                    <a:p>
                      <a:pPr algn="ctr"/>
                      <a:r>
                        <a:rPr lang="en-US" sz="2400" dirty="0" smtClean="0"/>
                        <a:t>Predictive value</a:t>
                      </a:r>
                      <a:endParaRPr lang="en-US" sz="2400" dirty="0"/>
                    </a:p>
                  </a:txBody>
                  <a:tcPr/>
                </a:tc>
                <a:tc>
                  <a:txBody>
                    <a:bodyPr/>
                    <a:lstStyle/>
                    <a:p>
                      <a:pPr algn="ctr"/>
                      <a:r>
                        <a:rPr lang="en-US" sz="2800" dirty="0" smtClean="0"/>
                        <a:t>11 %</a:t>
                      </a:r>
                      <a:endParaRPr lang="en-US" sz="2800" dirty="0"/>
                    </a:p>
                  </a:txBody>
                  <a:tcPr/>
                </a:tc>
                <a:tc>
                  <a:txBody>
                    <a:bodyPr/>
                    <a:lstStyle/>
                    <a:p>
                      <a:pPr algn="ctr"/>
                      <a:r>
                        <a:rPr lang="en-US" sz="2800" dirty="0" smtClean="0"/>
                        <a:t>39 %</a:t>
                      </a:r>
                      <a:endParaRPr lang="en-US" sz="2800" dirty="0"/>
                    </a:p>
                  </a:txBody>
                  <a:tcPr/>
                </a:tc>
                <a:tc>
                  <a:txBody>
                    <a:bodyPr/>
                    <a:lstStyle/>
                    <a:p>
                      <a:pPr algn="ctr"/>
                      <a:r>
                        <a:rPr lang="en-US" sz="2800" dirty="0" smtClean="0"/>
                        <a:t>26 %</a:t>
                      </a:r>
                      <a:endParaRPr lang="en-US" sz="2800" dirty="0"/>
                    </a:p>
                  </a:txBody>
                  <a:tcPr/>
                </a:tc>
                <a:tc>
                  <a:txBody>
                    <a:bodyPr/>
                    <a:lstStyle/>
                    <a:p>
                      <a:pPr algn="ctr"/>
                      <a:r>
                        <a:rPr lang="en-US" sz="2800" dirty="0" smtClean="0"/>
                        <a:t>36 %</a:t>
                      </a:r>
                      <a:endParaRPr lang="en-US" sz="2800" dirty="0"/>
                    </a:p>
                  </a:txBody>
                  <a:tcPr/>
                </a:tc>
              </a:tr>
            </a:tbl>
          </a:graphicData>
        </a:graphic>
      </p:graphicFrame>
      <p:sp>
        <p:nvSpPr>
          <p:cNvPr id="149539" name="TextBox 4"/>
          <p:cNvSpPr txBox="1">
            <a:spLocks noChangeArrowheads="1"/>
          </p:cNvSpPr>
          <p:nvPr/>
        </p:nvSpPr>
        <p:spPr bwMode="auto">
          <a:xfrm>
            <a:off x="5715000" y="6488113"/>
            <a:ext cx="3173413" cy="369887"/>
          </a:xfrm>
          <a:prstGeom prst="rect">
            <a:avLst/>
          </a:prstGeom>
          <a:noFill/>
          <a:ln w="9525">
            <a:noFill/>
            <a:miter lim="800000"/>
            <a:headEnd/>
            <a:tailEnd/>
          </a:ln>
        </p:spPr>
        <p:txBody>
          <a:bodyPr wrap="none">
            <a:spAutoFit/>
          </a:bodyPr>
          <a:lstStyle/>
          <a:p>
            <a:r>
              <a:rPr lang="en-US"/>
              <a:t>Data  from Papini et al , 2002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7584" y="476672"/>
          <a:ext cx="7560840" cy="5760640"/>
        </p:xfrm>
        <a:graphic>
          <a:graphicData uri="http://schemas.openxmlformats.org/presentationml/2006/ole">
            <p:oleObj spid="_x0000_s16404" name="Acrobat Document" r:id="rId3" imgW="7128000" imgH="5335200" progId="AcroExch.Document.DC">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958912744"/>
              </p:ext>
            </p:extLst>
          </p:nvPr>
        </p:nvGraphicFramePr>
        <p:xfrm>
          <a:off x="323528" y="1628800"/>
          <a:ext cx="8572560" cy="4680520"/>
        </p:xfrm>
        <a:graphic>
          <a:graphicData uri="http://schemas.openxmlformats.org/drawingml/2006/table">
            <a:tbl>
              <a:tblPr firstRow="1" bandRow="1">
                <a:tableStyleId>{5C22544A-7EE6-4342-B048-85BDC9FD1C3A}</a:tableStyleId>
              </a:tblPr>
              <a:tblGrid>
                <a:gridCol w="1262513"/>
                <a:gridCol w="3952460"/>
                <a:gridCol w="3357587"/>
              </a:tblGrid>
              <a:tr h="855997">
                <a:tc>
                  <a:txBody>
                    <a:bodyPr/>
                    <a:lstStyle/>
                    <a:p>
                      <a:pPr algn="ctr"/>
                      <a:r>
                        <a:rPr lang="en-US" dirty="0" smtClean="0"/>
                        <a:t> </a:t>
                      </a:r>
                      <a:r>
                        <a:rPr lang="en-US" baseline="0" dirty="0" smtClean="0"/>
                        <a:t> </a:t>
                      </a:r>
                      <a:endParaRPr lang="en-US" dirty="0"/>
                    </a:p>
                  </a:txBody>
                  <a:tcPr/>
                </a:tc>
                <a:tc>
                  <a:txBody>
                    <a:bodyPr/>
                    <a:lstStyle/>
                    <a:p>
                      <a:pPr algn="ctr"/>
                      <a:r>
                        <a:rPr lang="en-US" dirty="0" smtClean="0"/>
                        <a:t>FNA</a:t>
                      </a:r>
                      <a:endParaRPr lang="en-US" dirty="0"/>
                    </a:p>
                  </a:txBody>
                  <a:tcPr/>
                </a:tc>
                <a:tc>
                  <a:txBody>
                    <a:bodyPr/>
                    <a:lstStyle/>
                    <a:p>
                      <a:pPr algn="ctr"/>
                      <a:r>
                        <a:rPr lang="en-US" dirty="0" smtClean="0"/>
                        <a:t>Monitor without FNA</a:t>
                      </a:r>
                      <a:endParaRPr lang="en-US" dirty="0"/>
                    </a:p>
                  </a:txBody>
                  <a:tcPr/>
                </a:tc>
              </a:tr>
              <a:tr h="3824523">
                <a:tc>
                  <a:txBody>
                    <a:bodyPr/>
                    <a:lstStyle/>
                    <a:p>
                      <a:endParaRPr lang="en-US" dirty="0" smtClean="0"/>
                    </a:p>
                    <a:p>
                      <a:endParaRPr lang="en-US" dirty="0" smtClean="0"/>
                    </a:p>
                    <a:p>
                      <a:r>
                        <a:rPr lang="en-US" dirty="0" smtClean="0"/>
                        <a:t>   </a:t>
                      </a:r>
                    </a:p>
                    <a:p>
                      <a:endParaRPr lang="en-US" dirty="0" smtClean="0"/>
                    </a:p>
                    <a:p>
                      <a:pPr algn="ctr"/>
                      <a:r>
                        <a:rPr lang="en-US" sz="2800" b="1" baseline="0" dirty="0" smtClean="0"/>
                        <a:t> </a:t>
                      </a:r>
                      <a:r>
                        <a:rPr lang="en-US" sz="2800" b="1" dirty="0" smtClean="0"/>
                        <a:t>ATA</a:t>
                      </a:r>
                    </a:p>
                    <a:p>
                      <a:pPr algn="ctr"/>
                      <a:r>
                        <a:rPr lang="en-US" sz="2000" b="1" dirty="0" smtClean="0"/>
                        <a:t>Guideline</a:t>
                      </a:r>
                    </a:p>
                    <a:p>
                      <a:pPr algn="ctr"/>
                      <a:r>
                        <a:rPr lang="en-US" sz="2000" b="1" dirty="0" smtClean="0"/>
                        <a:t>2017</a:t>
                      </a:r>
                      <a:endParaRPr lang="en-US" sz="2000" b="1" dirty="0"/>
                    </a:p>
                  </a:txBody>
                  <a:tcPr/>
                </a:tc>
                <a:tc>
                  <a:txBody>
                    <a:bodyPr/>
                    <a:lstStyle/>
                    <a:p>
                      <a:r>
                        <a:rPr lang="en-US" dirty="0" smtClean="0"/>
                        <a:t>•</a:t>
                      </a:r>
                      <a:r>
                        <a:rPr lang="en-US" b="0" dirty="0" smtClean="0"/>
                        <a:t>Any Nod.</a:t>
                      </a:r>
                      <a:r>
                        <a:rPr lang="en-US" b="0" baseline="0" dirty="0" smtClean="0"/>
                        <a:t> &gt; 5 mm with a high risk </a:t>
                      </a:r>
                      <a:r>
                        <a:rPr lang="en-US" b="0" baseline="0" dirty="0" err="1" smtClean="0"/>
                        <a:t>Hx</a:t>
                      </a:r>
                      <a:r>
                        <a:rPr lang="en-US" b="0" baseline="0" dirty="0" smtClean="0"/>
                        <a:t>. </a:t>
                      </a:r>
                    </a:p>
                    <a:p>
                      <a:r>
                        <a:rPr lang="en-US" b="0" baseline="0" dirty="0" smtClean="0"/>
                        <a:t>    and suspicious features</a:t>
                      </a:r>
                    </a:p>
                    <a:p>
                      <a:endParaRPr lang="en-US" b="0" baseline="0" dirty="0" smtClean="0"/>
                    </a:p>
                    <a:p>
                      <a:r>
                        <a:rPr lang="en-US" b="0" baseline="0" dirty="0" smtClean="0"/>
                        <a:t>• Nod. With cervical lymphadenopathy</a:t>
                      </a:r>
                    </a:p>
                    <a:p>
                      <a:endParaRPr lang="en-US" b="0" baseline="0" dirty="0" smtClean="0"/>
                    </a:p>
                    <a:p>
                      <a:r>
                        <a:rPr lang="en-US" b="0" baseline="0" dirty="0" smtClean="0"/>
                        <a:t>• Nod. &gt; 1 Cm with </a:t>
                      </a:r>
                      <a:r>
                        <a:rPr lang="en-US" b="0" baseline="0" dirty="0" err="1" smtClean="0"/>
                        <a:t>microcalcification</a:t>
                      </a:r>
                      <a:endParaRPr lang="en-US" b="0" baseline="0" dirty="0" smtClean="0"/>
                    </a:p>
                    <a:p>
                      <a:endParaRPr lang="en-US" b="0" baseline="0" dirty="0" smtClean="0"/>
                    </a:p>
                    <a:p>
                      <a:r>
                        <a:rPr lang="en-US" b="0" baseline="0" dirty="0" smtClean="0"/>
                        <a:t>• All solid </a:t>
                      </a:r>
                      <a:r>
                        <a:rPr lang="en-US" b="0" baseline="0" dirty="0" err="1" smtClean="0"/>
                        <a:t>hypoechoic</a:t>
                      </a:r>
                      <a:r>
                        <a:rPr lang="en-US" b="0" baseline="0" dirty="0" smtClean="0"/>
                        <a:t> &gt; 1.0  Cm</a:t>
                      </a:r>
                    </a:p>
                    <a:p>
                      <a:endParaRPr lang="en-US" b="0" baseline="0" dirty="0" smtClean="0"/>
                    </a:p>
                    <a:p>
                      <a:r>
                        <a:rPr lang="en-US" b="0" baseline="0" dirty="0" smtClean="0"/>
                        <a:t>•All </a:t>
                      </a:r>
                      <a:r>
                        <a:rPr lang="en-US" b="0" baseline="0" dirty="0" err="1" smtClean="0"/>
                        <a:t>iso</a:t>
                      </a:r>
                      <a:r>
                        <a:rPr lang="en-US" b="0" baseline="0" dirty="0" smtClean="0"/>
                        <a:t>-or </a:t>
                      </a:r>
                      <a:r>
                        <a:rPr lang="en-US" b="0" baseline="0" dirty="0" err="1" smtClean="0"/>
                        <a:t>hyperechoic</a:t>
                      </a:r>
                      <a:r>
                        <a:rPr lang="en-US" b="0" baseline="0" dirty="0" smtClean="0"/>
                        <a:t> &gt; 1.0 -1.5Cm</a:t>
                      </a:r>
                    </a:p>
                    <a:p>
                      <a:endParaRPr lang="en-US" b="0" baseline="0" dirty="0" smtClean="0"/>
                    </a:p>
                    <a:p>
                      <a:r>
                        <a:rPr lang="en-US" b="0" baseline="0" dirty="0" smtClean="0"/>
                        <a:t>•</a:t>
                      </a:r>
                      <a:r>
                        <a:rPr lang="en-US" b="0" baseline="0" dirty="0" err="1" smtClean="0"/>
                        <a:t>Systic</a:t>
                      </a:r>
                      <a:r>
                        <a:rPr lang="en-US" b="0" baseline="0" dirty="0" smtClean="0"/>
                        <a:t>-solid &gt; 1.5 – 2.0 Cm with </a:t>
                      </a:r>
                    </a:p>
                    <a:p>
                      <a:r>
                        <a:rPr lang="en-US" b="0" baseline="0" dirty="0" smtClean="0"/>
                        <a:t>   suspicious features or &gt; 2.0 Cm</a:t>
                      </a:r>
                      <a:endParaRPr lang="en-US" b="0" dirty="0"/>
                    </a:p>
                  </a:txBody>
                  <a:tcPr/>
                </a:tc>
                <a:tc>
                  <a:txBody>
                    <a:bodyPr/>
                    <a:lstStyle/>
                    <a:p>
                      <a:r>
                        <a:rPr lang="en-US" dirty="0" smtClean="0"/>
                        <a:t>• Nod.&lt; 5.0 mm,</a:t>
                      </a:r>
                      <a:r>
                        <a:rPr lang="en-US" baseline="0" dirty="0" smtClean="0"/>
                        <a:t> even with suspicious</a:t>
                      </a:r>
                    </a:p>
                    <a:p>
                      <a:endParaRPr lang="en-US" baseline="0" dirty="0" smtClean="0"/>
                    </a:p>
                    <a:p>
                      <a:r>
                        <a:rPr lang="en-US" baseline="0" dirty="0" smtClean="0"/>
                        <a:t>• Nod. &lt; 10 mm without clinical risks or </a:t>
                      </a:r>
                      <a:r>
                        <a:rPr lang="en-US" baseline="0" dirty="0" err="1" smtClean="0"/>
                        <a:t>microcalcification</a:t>
                      </a:r>
                      <a:endParaRPr lang="en-US" baseline="0" dirty="0" smtClean="0"/>
                    </a:p>
                    <a:p>
                      <a:endParaRPr lang="en-US" baseline="0" dirty="0" smtClean="0"/>
                    </a:p>
                    <a:p>
                      <a:r>
                        <a:rPr lang="en-US" baseline="0" dirty="0" smtClean="0"/>
                        <a:t>• Pure cystic nodules</a:t>
                      </a:r>
                    </a:p>
                    <a:p>
                      <a:endParaRPr lang="en-US" baseline="0" dirty="0" smtClean="0"/>
                    </a:p>
                    <a:p>
                      <a:r>
                        <a:rPr lang="en-US" baseline="0" dirty="0" smtClean="0"/>
                        <a:t>•Spongiform nodules &lt; 2.0 Cm</a:t>
                      </a:r>
                    </a:p>
                    <a:p>
                      <a:endParaRPr lang="en-US" baseline="0" dirty="0" smtClean="0"/>
                    </a:p>
                    <a:p>
                      <a:r>
                        <a:rPr lang="en-US" baseline="0" dirty="0" smtClean="0"/>
                        <a:t>•Complex cyst &lt; 1.5 – 2.0 Cm, even with suspicious </a:t>
                      </a:r>
                      <a:r>
                        <a:rPr lang="en-US" baseline="0" dirty="0" err="1" smtClean="0"/>
                        <a:t>featurs</a:t>
                      </a:r>
                      <a:endParaRPr lang="en-US" dirty="0"/>
                    </a:p>
                  </a:txBody>
                  <a:tcPr/>
                </a:tc>
              </a:tr>
            </a:tbl>
          </a:graphicData>
        </a:graphic>
      </p:graphicFrame>
      <p:sp>
        <p:nvSpPr>
          <p:cNvPr id="2" name="TextBox 1"/>
          <p:cNvSpPr txBox="1"/>
          <p:nvPr/>
        </p:nvSpPr>
        <p:spPr>
          <a:xfrm>
            <a:off x="395536" y="404664"/>
            <a:ext cx="8352928" cy="707886"/>
          </a:xfrm>
          <a:prstGeom prst="rect">
            <a:avLst/>
          </a:prstGeom>
          <a:noFill/>
          <a:ln>
            <a:solidFill>
              <a:srgbClr val="0070C0"/>
            </a:solidFill>
          </a:ln>
        </p:spPr>
        <p:txBody>
          <a:bodyPr wrap="square" rtlCol="0">
            <a:spAutoFit/>
          </a:bodyPr>
          <a:lstStyle/>
          <a:p>
            <a:pPr algn="ctr"/>
            <a:r>
              <a:rPr lang="en-US" sz="4000" dirty="0" smtClean="0">
                <a:solidFill>
                  <a:srgbClr val="C00000"/>
                </a:solidFill>
              </a:rPr>
              <a:t>Which nodule needs FNA?</a:t>
            </a:r>
            <a:endParaRPr lang="en-US" sz="40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fontScale="90000"/>
          </a:bodyPr>
          <a:lstStyle/>
          <a:p>
            <a:r>
              <a:rPr lang="en-US" dirty="0" smtClean="0"/>
              <a:t/>
            </a:r>
            <a:br>
              <a:rPr lang="en-US" dirty="0" smtClean="0"/>
            </a:br>
            <a:r>
              <a:rPr lang="en-US" dirty="0"/>
              <a:t/>
            </a:r>
            <a:br>
              <a:rPr lang="en-US" dirty="0"/>
            </a:br>
            <a:r>
              <a:rPr lang="en-US" dirty="0" smtClean="0"/>
              <a:t>   </a:t>
            </a:r>
            <a:r>
              <a:rPr lang="en-US" dirty="0" smtClean="0">
                <a:latin typeface="Times New Roman" panose="02020603050405020304" pitchFamily="18" charset="0"/>
                <a:cs typeface="Times New Roman" panose="02020603050405020304" pitchFamily="18" charset="0"/>
              </a:rPr>
              <a:t>US features of thyroid nodules  </a:t>
            </a:r>
            <a:r>
              <a:rPr lang="en-US" dirty="0" smtClean="0"/>
              <a:t/>
            </a:r>
            <a:br>
              <a:rPr lang="en-US" dirty="0" smtClean="0"/>
            </a:br>
            <a:r>
              <a:rPr lang="en-US" dirty="0" smtClean="0"/>
              <a:t>   </a:t>
            </a:r>
            <a:r>
              <a:rPr lang="en-US" dirty="0" smtClean="0">
                <a:solidFill>
                  <a:srgbClr val="C00000"/>
                </a:solidFill>
              </a:rPr>
              <a:t/>
            </a:r>
            <a:br>
              <a:rPr lang="en-US" dirty="0" smtClean="0">
                <a:solidFill>
                  <a:srgbClr val="C00000"/>
                </a:solidFill>
              </a:rPr>
            </a:br>
            <a:endParaRPr lang="en-US" dirty="0"/>
          </a:p>
        </p:txBody>
      </p:sp>
      <p:sp>
        <p:nvSpPr>
          <p:cNvPr id="3" name="Content Placeholder 2"/>
          <p:cNvSpPr>
            <a:spLocks noGrp="1"/>
          </p:cNvSpPr>
          <p:nvPr>
            <p:ph idx="1"/>
          </p:nvPr>
        </p:nvSpPr>
        <p:spPr>
          <a:xfrm>
            <a:off x="899592" y="2132857"/>
            <a:ext cx="7488832" cy="4248472"/>
          </a:xfrm>
          <a:ln>
            <a:solidFill>
              <a:schemeClr val="accent6">
                <a:lumMod val="75000"/>
              </a:schemeClr>
            </a:solidFill>
          </a:ln>
        </p:spPr>
        <p:txBody>
          <a:bodyPr>
            <a:normAutofit lnSpcReduction="10000"/>
          </a:bodyPr>
          <a:lstStyle/>
          <a:p>
            <a:pPr>
              <a:buFontTx/>
              <a:buNone/>
            </a:pPr>
            <a:r>
              <a:rPr lang="en-US" sz="3600" dirty="0" smtClean="0">
                <a:solidFill>
                  <a:srgbClr val="C00000"/>
                </a:solidFill>
              </a:rPr>
              <a:t> </a:t>
            </a:r>
          </a:p>
          <a:p>
            <a:pPr>
              <a:buFontTx/>
              <a:buNone/>
            </a:pPr>
            <a:r>
              <a:rPr lang="en-US" sz="3600" dirty="0">
                <a:solidFill>
                  <a:srgbClr val="C00000"/>
                </a:solidFill>
              </a:rPr>
              <a:t> </a:t>
            </a:r>
            <a:r>
              <a:rPr lang="en-US" sz="3600" dirty="0" smtClean="0">
                <a:solidFill>
                  <a:srgbClr val="C00000"/>
                </a:solidFill>
              </a:rPr>
              <a:t> </a:t>
            </a:r>
            <a:r>
              <a:rPr lang="en-US" sz="3600" dirty="0" smtClean="0">
                <a:solidFill>
                  <a:schemeClr val="tx2">
                    <a:lumMod val="75000"/>
                  </a:schemeClr>
                </a:solidFill>
                <a:latin typeface="Arial"/>
                <a:cs typeface="Arial"/>
              </a:rPr>
              <a:t>♣</a:t>
            </a:r>
            <a:r>
              <a:rPr lang="en-US" sz="3600" dirty="0" smtClean="0">
                <a:solidFill>
                  <a:srgbClr val="C00000"/>
                </a:solidFill>
              </a:rPr>
              <a:t> </a:t>
            </a:r>
            <a:r>
              <a:rPr lang="en-US" sz="3600" b="1" dirty="0" smtClean="0">
                <a:solidFill>
                  <a:srgbClr val="C00000"/>
                </a:solidFill>
              </a:rPr>
              <a:t>Size                       </a:t>
            </a:r>
            <a:r>
              <a:rPr lang="en-US" sz="3600" b="1" dirty="0" smtClean="0">
                <a:solidFill>
                  <a:schemeClr val="tx2">
                    <a:lumMod val="75000"/>
                  </a:schemeClr>
                </a:solidFill>
                <a:latin typeface="Arial"/>
                <a:cs typeface="Arial"/>
              </a:rPr>
              <a:t>♣</a:t>
            </a:r>
            <a:r>
              <a:rPr lang="en-US" sz="3600" b="1" dirty="0" smtClean="0">
                <a:solidFill>
                  <a:srgbClr val="C00000"/>
                </a:solidFill>
              </a:rPr>
              <a:t>  Shape</a:t>
            </a:r>
          </a:p>
          <a:p>
            <a:pPr>
              <a:buFontTx/>
              <a:buNone/>
            </a:pPr>
            <a:r>
              <a:rPr lang="en-US" sz="3600" b="1" dirty="0" smtClean="0">
                <a:solidFill>
                  <a:srgbClr val="C00000"/>
                </a:solidFill>
              </a:rPr>
              <a:t>  </a:t>
            </a:r>
            <a:r>
              <a:rPr lang="en-US" sz="3600" b="1" dirty="0" smtClean="0">
                <a:solidFill>
                  <a:schemeClr val="tx2">
                    <a:lumMod val="75000"/>
                  </a:schemeClr>
                </a:solidFill>
                <a:latin typeface="Arial"/>
                <a:cs typeface="Arial"/>
              </a:rPr>
              <a:t>♣</a:t>
            </a:r>
            <a:r>
              <a:rPr lang="en-US" sz="3600" b="1" dirty="0" smtClean="0">
                <a:solidFill>
                  <a:srgbClr val="C00000"/>
                </a:solidFill>
              </a:rPr>
              <a:t> Echogenicity       </a:t>
            </a:r>
            <a:r>
              <a:rPr lang="en-US" sz="3600" b="1" dirty="0" smtClean="0">
                <a:solidFill>
                  <a:schemeClr val="tx2">
                    <a:lumMod val="75000"/>
                  </a:schemeClr>
                </a:solidFill>
                <a:latin typeface="Arial"/>
                <a:cs typeface="Arial"/>
              </a:rPr>
              <a:t>♣ </a:t>
            </a:r>
            <a:r>
              <a:rPr lang="en-US" sz="3600" b="1" dirty="0" smtClean="0">
                <a:solidFill>
                  <a:srgbClr val="C00000"/>
                </a:solidFill>
              </a:rPr>
              <a:t>Contour </a:t>
            </a:r>
          </a:p>
          <a:p>
            <a:pPr>
              <a:buFontTx/>
              <a:buNone/>
            </a:pPr>
            <a:r>
              <a:rPr lang="en-US" sz="3600" b="1" dirty="0" smtClean="0">
                <a:solidFill>
                  <a:srgbClr val="C00000"/>
                </a:solidFill>
              </a:rPr>
              <a:t>  </a:t>
            </a:r>
            <a:r>
              <a:rPr lang="en-US" sz="3600" b="1" dirty="0" smtClean="0">
                <a:solidFill>
                  <a:schemeClr val="tx2">
                    <a:lumMod val="75000"/>
                  </a:schemeClr>
                </a:solidFill>
                <a:latin typeface="Arial"/>
                <a:cs typeface="Arial"/>
              </a:rPr>
              <a:t>♣ </a:t>
            </a:r>
            <a:r>
              <a:rPr lang="en-US" sz="3600" b="1" dirty="0" smtClean="0">
                <a:solidFill>
                  <a:srgbClr val="C00000"/>
                </a:solidFill>
              </a:rPr>
              <a:t>Calcification        </a:t>
            </a:r>
            <a:r>
              <a:rPr lang="en-US" sz="3600" b="1" dirty="0" smtClean="0">
                <a:solidFill>
                  <a:schemeClr val="tx2">
                    <a:lumMod val="75000"/>
                  </a:schemeClr>
                </a:solidFill>
                <a:latin typeface="Arial"/>
                <a:cs typeface="Arial"/>
              </a:rPr>
              <a:t>♣</a:t>
            </a:r>
            <a:r>
              <a:rPr lang="en-US" sz="3600" b="1" dirty="0" smtClean="0">
                <a:solidFill>
                  <a:srgbClr val="C00000"/>
                </a:solidFill>
              </a:rPr>
              <a:t> Architecture   </a:t>
            </a:r>
          </a:p>
          <a:p>
            <a:pPr>
              <a:buNone/>
            </a:pPr>
            <a:r>
              <a:rPr lang="en-US" sz="3600" b="1" dirty="0" smtClean="0">
                <a:solidFill>
                  <a:srgbClr val="C00000"/>
                </a:solidFill>
              </a:rPr>
              <a:t>  </a:t>
            </a:r>
            <a:r>
              <a:rPr lang="en-US" sz="3600" b="1" dirty="0" smtClean="0">
                <a:solidFill>
                  <a:schemeClr val="tx2">
                    <a:lumMod val="75000"/>
                  </a:schemeClr>
                </a:solidFill>
                <a:latin typeface="Arial"/>
                <a:cs typeface="Arial"/>
              </a:rPr>
              <a:t>♣ </a:t>
            </a:r>
            <a:r>
              <a:rPr lang="en-US" sz="3600" b="1" dirty="0" smtClean="0">
                <a:solidFill>
                  <a:srgbClr val="C00000"/>
                </a:solidFill>
              </a:rPr>
              <a:t>Margins                </a:t>
            </a:r>
            <a:r>
              <a:rPr lang="en-US" sz="3600" b="1" dirty="0" smtClean="0">
                <a:solidFill>
                  <a:schemeClr val="tx2">
                    <a:lumMod val="75000"/>
                  </a:schemeClr>
                </a:solidFill>
                <a:latin typeface="Arial"/>
                <a:cs typeface="Arial"/>
              </a:rPr>
              <a:t>♣</a:t>
            </a:r>
            <a:r>
              <a:rPr lang="en-US" sz="3600" b="1" dirty="0" smtClean="0">
                <a:solidFill>
                  <a:srgbClr val="C00000"/>
                </a:solidFill>
              </a:rPr>
              <a:t> Multiplicity  </a:t>
            </a:r>
          </a:p>
          <a:p>
            <a:pPr>
              <a:buFontTx/>
              <a:buNone/>
            </a:pPr>
            <a:r>
              <a:rPr lang="en-US" sz="3600" b="1" dirty="0" smtClean="0">
                <a:solidFill>
                  <a:srgbClr val="C00000"/>
                </a:solidFill>
              </a:rPr>
              <a:t>  </a:t>
            </a:r>
            <a:r>
              <a:rPr lang="en-US" sz="3600" b="1" dirty="0" smtClean="0">
                <a:solidFill>
                  <a:schemeClr val="tx2">
                    <a:lumMod val="75000"/>
                  </a:schemeClr>
                </a:solidFill>
                <a:latin typeface="Arial"/>
                <a:cs typeface="Arial"/>
              </a:rPr>
              <a:t>♣ </a:t>
            </a:r>
            <a:r>
              <a:rPr lang="en-US" sz="3600" b="1" dirty="0" smtClean="0">
                <a:solidFill>
                  <a:srgbClr val="C00000"/>
                </a:solidFill>
              </a:rPr>
              <a:t>Vascularity           </a:t>
            </a:r>
            <a:r>
              <a:rPr lang="en-US" sz="3600" b="1" dirty="0" smtClean="0">
                <a:solidFill>
                  <a:schemeClr val="tx2">
                    <a:lumMod val="75000"/>
                  </a:schemeClr>
                </a:solidFill>
                <a:latin typeface="Arial"/>
                <a:cs typeface="Arial"/>
              </a:rPr>
              <a:t>♣</a:t>
            </a:r>
            <a:r>
              <a:rPr lang="en-US" sz="3600" b="1" dirty="0" smtClean="0">
                <a:solidFill>
                  <a:srgbClr val="C00000"/>
                </a:solidFill>
              </a:rPr>
              <a:t>  Elasticity </a:t>
            </a:r>
          </a:p>
          <a:p>
            <a:pPr>
              <a:buFontTx/>
              <a:buNone/>
            </a:pPr>
            <a:r>
              <a:rPr lang="en-US" sz="3600" dirty="0" smtClean="0">
                <a:solidFill>
                  <a:srgbClr val="C00000"/>
                </a:solidFill>
              </a:rPr>
              <a:t>   </a:t>
            </a:r>
            <a:endParaRPr lang="en-US" dirty="0" smtClean="0">
              <a:solidFill>
                <a:srgbClr val="C00000"/>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229600" cy="1143000"/>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chemeClr val="accent2">
                <a:lumMod val="60000"/>
                <a:lumOff val="40000"/>
              </a:schemeClr>
            </a:solidFill>
          </a:ln>
        </p:spPr>
        <p:txBody>
          <a:bodyPr>
            <a:normAutofit/>
          </a:bodyPr>
          <a:lstStyle/>
          <a:p>
            <a:pPr>
              <a:defRPr/>
            </a:pPr>
            <a:r>
              <a:rPr lang="en-US" sz="6000" b="1" dirty="0" smtClean="0">
                <a:solidFill>
                  <a:srgbClr val="C00000"/>
                </a:solidFill>
                <a:latin typeface="Times New Roman" panose="02020603050405020304" pitchFamily="18" charset="0"/>
                <a:cs typeface="Times New Roman" panose="02020603050405020304" pitchFamily="18" charset="0"/>
              </a:rPr>
              <a:t>Size of the Nodule </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5" y="1500188"/>
            <a:ext cx="8229600" cy="5097164"/>
          </a:xfrm>
          <a:ln>
            <a:solidFill>
              <a:schemeClr val="accent2">
                <a:lumMod val="60000"/>
                <a:lumOff val="40000"/>
              </a:schemeClr>
            </a:solidFill>
          </a:ln>
        </p:spPr>
        <p:txBody>
          <a:bodyPr>
            <a:normAutofit/>
          </a:bodyPr>
          <a:lstStyle/>
          <a:p>
            <a:pPr>
              <a:defRPr/>
            </a:pPr>
            <a:r>
              <a:rPr lang="en-US" dirty="0" smtClean="0">
                <a:latin typeface="Times New Roman" panose="02020603050405020304" pitchFamily="18" charset="0"/>
                <a:cs typeface="Times New Roman" panose="02020603050405020304" pitchFamily="18" charset="0"/>
              </a:rPr>
              <a:t>AACE  and  ATA guidelines </a:t>
            </a:r>
            <a:r>
              <a:rPr lang="en-US" dirty="0" smtClean="0"/>
              <a:t>:</a:t>
            </a:r>
          </a:p>
          <a:p>
            <a:pPr>
              <a:buFontTx/>
              <a:buNone/>
              <a:defRPr/>
            </a:pPr>
            <a:r>
              <a:rPr lang="en-US" sz="3600" dirty="0" smtClean="0">
                <a:solidFill>
                  <a:srgbClr val="0070C0"/>
                </a:solidFill>
              </a:rPr>
              <a:t>       </a:t>
            </a:r>
            <a:r>
              <a:rPr lang="en-US" sz="3600" dirty="0" smtClean="0">
                <a:solidFill>
                  <a:srgbClr val="FF0000"/>
                </a:solidFill>
              </a:rPr>
              <a:t>#</a:t>
            </a:r>
            <a:r>
              <a:rPr lang="en-US" sz="3600" dirty="0" smtClean="0">
                <a:solidFill>
                  <a:srgbClr val="0070C0"/>
                </a:solidFill>
              </a:rPr>
              <a:t> </a:t>
            </a:r>
            <a:r>
              <a:rPr lang="en-US" sz="2800" dirty="0" smtClean="0">
                <a:solidFill>
                  <a:srgbClr val="0070C0"/>
                </a:solidFill>
              </a:rPr>
              <a:t>Practical threshold :  1 – 1.5 cm </a:t>
            </a:r>
            <a:endParaRPr lang="en-US" sz="3600" dirty="0" smtClean="0">
              <a:solidFill>
                <a:srgbClr val="0070C0"/>
              </a:solidFill>
            </a:endParaRPr>
          </a:p>
          <a:p>
            <a:pPr>
              <a:defRPr/>
            </a:pPr>
            <a:r>
              <a:rPr lang="en-US" dirty="0" err="1" smtClean="0">
                <a:latin typeface="Times New Roman" panose="02020603050405020304" pitchFamily="18" charset="0"/>
                <a:cs typeface="Times New Roman" panose="02020603050405020304" pitchFamily="18" charset="0"/>
              </a:rPr>
              <a:t>Papini</a:t>
            </a:r>
            <a:r>
              <a:rPr lang="en-US" dirty="0" smtClean="0">
                <a:latin typeface="Times New Roman" panose="02020603050405020304" pitchFamily="18" charset="0"/>
                <a:cs typeface="Times New Roman" panose="02020603050405020304" pitchFamily="18" charset="0"/>
              </a:rPr>
              <a:t>  et al.   </a:t>
            </a:r>
            <a:r>
              <a:rPr lang="en-US" dirty="0" smtClean="0"/>
              <a:t>: </a:t>
            </a:r>
          </a:p>
          <a:p>
            <a:pPr>
              <a:buFontTx/>
              <a:buNone/>
              <a:defRPr/>
            </a:pPr>
            <a:r>
              <a:rPr lang="en-US" dirty="0" smtClean="0"/>
              <a:t>       </a:t>
            </a:r>
            <a:r>
              <a:rPr lang="en-US" dirty="0" smtClean="0">
                <a:solidFill>
                  <a:srgbClr val="FF0000"/>
                </a:solidFill>
              </a:rPr>
              <a:t>#</a:t>
            </a:r>
            <a:r>
              <a:rPr lang="en-US" dirty="0" smtClean="0"/>
              <a:t> </a:t>
            </a:r>
            <a:r>
              <a:rPr lang="en-US" sz="2400" dirty="0" smtClean="0">
                <a:solidFill>
                  <a:srgbClr val="C00000"/>
                </a:solidFill>
              </a:rPr>
              <a:t>195</a:t>
            </a:r>
            <a:r>
              <a:rPr lang="en-US" sz="2400" dirty="0" smtClean="0">
                <a:solidFill>
                  <a:srgbClr val="0070C0"/>
                </a:solidFill>
              </a:rPr>
              <a:t> solitary nodules , 8-15mm  &amp; </a:t>
            </a:r>
            <a:r>
              <a:rPr lang="en-US" sz="2400" dirty="0" smtClean="0">
                <a:solidFill>
                  <a:srgbClr val="C00000"/>
                </a:solidFill>
              </a:rPr>
              <a:t>207 </a:t>
            </a:r>
            <a:r>
              <a:rPr lang="en-US" sz="2400" dirty="0" smtClean="0">
                <a:solidFill>
                  <a:srgbClr val="0070C0"/>
                </a:solidFill>
              </a:rPr>
              <a:t>MNG</a:t>
            </a:r>
          </a:p>
          <a:p>
            <a:pPr>
              <a:buFontTx/>
              <a:buNone/>
              <a:defRPr/>
            </a:pPr>
            <a:r>
              <a:rPr lang="en-US" sz="2400" dirty="0" smtClean="0">
                <a:solidFill>
                  <a:srgbClr val="0070C0"/>
                </a:solidFill>
              </a:rPr>
              <a:t>             Cancer prevalence was similar in nodules greater or </a:t>
            </a:r>
          </a:p>
          <a:p>
            <a:pPr>
              <a:buFontTx/>
              <a:buNone/>
              <a:defRPr/>
            </a:pPr>
            <a:r>
              <a:rPr lang="en-US" sz="2400" dirty="0">
                <a:solidFill>
                  <a:srgbClr val="0070C0"/>
                </a:solidFill>
              </a:rPr>
              <a:t> </a:t>
            </a:r>
            <a:r>
              <a:rPr lang="en-US" sz="2400" dirty="0" smtClean="0">
                <a:solidFill>
                  <a:srgbClr val="0070C0"/>
                </a:solidFill>
              </a:rPr>
              <a:t>            smaller  than </a:t>
            </a:r>
            <a:r>
              <a:rPr lang="en-US" sz="2400" dirty="0" smtClean="0">
                <a:solidFill>
                  <a:srgbClr val="C00000"/>
                </a:solidFill>
              </a:rPr>
              <a:t>10</a:t>
            </a:r>
            <a:r>
              <a:rPr lang="en-US" sz="2400" dirty="0" smtClean="0">
                <a:solidFill>
                  <a:srgbClr val="0070C0"/>
                </a:solidFill>
              </a:rPr>
              <a:t> mm.</a:t>
            </a:r>
            <a:endParaRPr lang="en-US" sz="2800" dirty="0" smtClean="0">
              <a:solidFill>
                <a:srgbClr val="0070C0"/>
              </a:solidFill>
            </a:endParaRPr>
          </a:p>
          <a:p>
            <a:pPr>
              <a:defRPr/>
            </a:pPr>
            <a:r>
              <a:rPr lang="en-US" dirty="0" err="1" smtClean="0">
                <a:latin typeface="Times New Roman" panose="02020603050405020304" pitchFamily="18" charset="0"/>
                <a:cs typeface="Times New Roman" panose="02020603050405020304" pitchFamily="18" charset="0"/>
              </a:rPr>
              <a:t>Frates</a:t>
            </a:r>
            <a:r>
              <a:rPr lang="en-US" dirty="0" smtClean="0">
                <a:latin typeface="Times New Roman" panose="02020603050405020304" pitchFamily="18" charset="0"/>
                <a:cs typeface="Times New Roman" panose="02020603050405020304" pitchFamily="18" charset="0"/>
              </a:rPr>
              <a:t>  et al.  </a:t>
            </a:r>
            <a:r>
              <a:rPr lang="en-US" dirty="0" smtClean="0"/>
              <a:t>:</a:t>
            </a:r>
          </a:p>
          <a:p>
            <a:pPr>
              <a:buFontTx/>
              <a:buNone/>
              <a:defRPr/>
            </a:pPr>
            <a:r>
              <a:rPr lang="en-US" dirty="0" smtClean="0"/>
              <a:t>       </a:t>
            </a:r>
            <a:r>
              <a:rPr lang="en-US" dirty="0" smtClean="0">
                <a:solidFill>
                  <a:srgbClr val="FF0000"/>
                </a:solidFill>
              </a:rPr>
              <a:t>#</a:t>
            </a:r>
            <a:r>
              <a:rPr lang="en-US" dirty="0" smtClean="0"/>
              <a:t> </a:t>
            </a:r>
            <a:r>
              <a:rPr lang="en-US" sz="2400" dirty="0" smtClean="0">
                <a:solidFill>
                  <a:srgbClr val="0070C0"/>
                </a:solidFill>
              </a:rPr>
              <a:t>No significant difference in the rate of malignancy in</a:t>
            </a:r>
          </a:p>
          <a:p>
            <a:pPr>
              <a:buFontTx/>
              <a:buNone/>
              <a:defRPr/>
            </a:pPr>
            <a:r>
              <a:rPr lang="en-US" sz="2400" dirty="0">
                <a:solidFill>
                  <a:srgbClr val="0070C0"/>
                </a:solidFill>
              </a:rPr>
              <a:t> </a:t>
            </a:r>
            <a:r>
              <a:rPr lang="en-US" sz="2400" dirty="0" smtClean="0">
                <a:solidFill>
                  <a:srgbClr val="0070C0"/>
                </a:solidFill>
              </a:rPr>
              <a:t>             </a:t>
            </a:r>
            <a:r>
              <a:rPr lang="en-US" sz="2400" dirty="0" smtClean="0">
                <a:solidFill>
                  <a:srgbClr val="C00000"/>
                </a:solidFill>
              </a:rPr>
              <a:t>1039</a:t>
            </a:r>
            <a:r>
              <a:rPr lang="en-US" sz="2400" dirty="0" smtClean="0">
                <a:solidFill>
                  <a:srgbClr val="0070C0"/>
                </a:solidFill>
              </a:rPr>
              <a:t>  solid nodules by size.</a:t>
            </a:r>
            <a:endParaRPr lang="en-US"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1985</Words>
  <Application>Microsoft Office PowerPoint</Application>
  <PresentationFormat>On-screen Show (4:3)</PresentationFormat>
  <Paragraphs>389</Paragraphs>
  <Slides>62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Acrobat Document</vt:lpstr>
      <vt:lpstr>Slide 1</vt:lpstr>
      <vt:lpstr>Slide 2</vt:lpstr>
      <vt:lpstr>Thyroid Nodules</vt:lpstr>
      <vt:lpstr>Slide 4</vt:lpstr>
      <vt:lpstr>Slide 5</vt:lpstr>
      <vt:lpstr>key point </vt:lpstr>
      <vt:lpstr>Slide 7</vt:lpstr>
      <vt:lpstr>     US features of thyroid nodules       </vt:lpstr>
      <vt:lpstr>Size of the Nodule </vt:lpstr>
      <vt:lpstr>Echogenicity </vt:lpstr>
      <vt:lpstr>Echogenicity </vt:lpstr>
      <vt:lpstr>Echogenicity </vt:lpstr>
      <vt:lpstr>Benign Nodules</vt:lpstr>
      <vt:lpstr>Slide 14</vt:lpstr>
      <vt:lpstr>Echogenicity </vt:lpstr>
      <vt:lpstr>Echogenicity</vt:lpstr>
      <vt:lpstr>Slide 17</vt:lpstr>
      <vt:lpstr>Slide 18</vt:lpstr>
      <vt:lpstr>B cell  Lymphoma of the thyroid</vt:lpstr>
      <vt:lpstr>US Features &amp; Tumor Histology </vt:lpstr>
      <vt:lpstr>                    MTC</vt:lpstr>
      <vt:lpstr>Slide 22</vt:lpstr>
      <vt:lpstr>Calcification</vt:lpstr>
      <vt:lpstr>Microcalcification </vt:lpstr>
      <vt:lpstr>Slide 25</vt:lpstr>
      <vt:lpstr>Microcalcification </vt:lpstr>
      <vt:lpstr>Slide 27</vt:lpstr>
      <vt:lpstr>Coarse Calcification</vt:lpstr>
      <vt:lpstr>Slide 29</vt:lpstr>
      <vt:lpstr>Peripheral Calcification</vt:lpstr>
      <vt:lpstr>Peripheral Calcification</vt:lpstr>
      <vt:lpstr>Margins</vt:lpstr>
      <vt:lpstr>Slide 33</vt:lpstr>
      <vt:lpstr>Margin : HALO</vt:lpstr>
      <vt:lpstr>Slide 35</vt:lpstr>
      <vt:lpstr>Slide 36</vt:lpstr>
      <vt:lpstr>Papillary &amp; Anaplastic Carcinoma</vt:lpstr>
      <vt:lpstr>Vascularity</vt:lpstr>
      <vt:lpstr>Vascularity</vt:lpstr>
      <vt:lpstr>Slide 40</vt:lpstr>
      <vt:lpstr>Slide 41</vt:lpstr>
      <vt:lpstr>Slide 42</vt:lpstr>
      <vt:lpstr>Vascularity : PTC</vt:lpstr>
      <vt:lpstr>Slide 44</vt:lpstr>
      <vt:lpstr>Slide 45</vt:lpstr>
      <vt:lpstr>Slide 46</vt:lpstr>
      <vt:lpstr>Slide 47</vt:lpstr>
      <vt:lpstr>Renal cell  carcinoma  metastases to the thyroid</vt:lpstr>
      <vt:lpstr>Multiplicity  &amp; Growth </vt:lpstr>
      <vt:lpstr>Slide 50</vt:lpstr>
      <vt:lpstr>Slide 51</vt:lpstr>
      <vt:lpstr>Anaplastic  Thyroid Carcinoma</vt:lpstr>
      <vt:lpstr>Hurthle cell carcinoma</vt:lpstr>
      <vt:lpstr>Slide 54</vt:lpstr>
      <vt:lpstr>Thyroid Carcinoma</vt:lpstr>
      <vt:lpstr>US Features Suggestive of a Benign Thyroid Tumor</vt:lpstr>
      <vt:lpstr>US Features of Thyroid Malignancy Value  and Limitation</vt:lpstr>
      <vt:lpstr>US Features &amp; malignancy</vt:lpstr>
      <vt:lpstr>US Features &amp; malignancy</vt:lpstr>
      <vt:lpstr>Local Invasion &amp; Lymph node Metastases</vt:lpstr>
      <vt:lpstr>Sensitivity , specificity &amp; predictive value of US imaging of non-palpable thyroid nodles</vt:lpstr>
      <vt:lpstr>Slide 62</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Dr.Delshad</dc:creator>
  <cp:lastModifiedBy>atri</cp:lastModifiedBy>
  <cp:revision>132</cp:revision>
  <dcterms:created xsi:type="dcterms:W3CDTF">2010-11-03T00:16:40Z</dcterms:created>
  <dcterms:modified xsi:type="dcterms:W3CDTF">2017-10-12T06:27:44Z</dcterms:modified>
</cp:coreProperties>
</file>