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92" r:id="rId4"/>
    <p:sldId id="308" r:id="rId5"/>
    <p:sldId id="286" r:id="rId6"/>
    <p:sldId id="285" r:id="rId7"/>
    <p:sldId id="284" r:id="rId8"/>
    <p:sldId id="280" r:id="rId9"/>
    <p:sldId id="301" r:id="rId10"/>
    <p:sldId id="281" r:id="rId11"/>
    <p:sldId id="262" r:id="rId12"/>
    <p:sldId id="306" r:id="rId13"/>
    <p:sldId id="291" r:id="rId14"/>
    <p:sldId id="263" r:id="rId15"/>
    <p:sldId id="259" r:id="rId16"/>
    <p:sldId id="260" r:id="rId17"/>
    <p:sldId id="261" r:id="rId18"/>
    <p:sldId id="267" r:id="rId19"/>
    <p:sldId id="275" r:id="rId20"/>
    <p:sldId id="276" r:id="rId21"/>
    <p:sldId id="277" r:id="rId22"/>
    <p:sldId id="298" r:id="rId23"/>
    <p:sldId id="305" r:id="rId24"/>
    <p:sldId id="300" r:id="rId25"/>
    <p:sldId id="287" r:id="rId26"/>
    <p:sldId id="309" r:id="rId27"/>
    <p:sldId id="293" r:id="rId28"/>
    <p:sldId id="288" r:id="rId29"/>
    <p:sldId id="289" r:id="rId30"/>
    <p:sldId id="271" r:id="rId31"/>
    <p:sldId id="272" r:id="rId32"/>
    <p:sldId id="310" r:id="rId33"/>
    <p:sldId id="278" r:id="rId34"/>
    <p:sldId id="311" r:id="rId35"/>
    <p:sldId id="295" r:id="rId36"/>
    <p:sldId id="297" r:id="rId37"/>
    <p:sldId id="299" r:id="rId38"/>
    <p:sldId id="302" r:id="rId39"/>
    <p:sldId id="303" r:id="rId40"/>
    <p:sldId id="307" r:id="rId4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4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718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29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271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587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62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06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14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894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713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9BDA-76FF-4300-8F9A-617805001D06}" type="datetimeFigureOut">
              <a:rPr lang="fa-IR" smtClean="0"/>
              <a:t>1439/04/16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28FB-00A5-44BD-AF5F-D4C36F94EA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31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treatment of hirsutism</a:t>
            </a:r>
            <a:endParaRPr lang="fa-IR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A </a:t>
            </a:r>
            <a:r>
              <a:rPr lang="en-US" sz="2000" dirty="0" err="1" smtClean="0">
                <a:solidFill>
                  <a:srgbClr val="C00000"/>
                </a:solidFill>
              </a:rPr>
              <a:t>Amouzegar,MD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Research Institute For Endocrine Sciences</a:t>
            </a:r>
            <a:endParaRPr lang="fa-I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Mechanism of action</a:t>
            </a:r>
            <a:endParaRPr lang="fa-I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OC therapy </a:t>
            </a:r>
            <a:r>
              <a:rPr lang="en-US" dirty="0"/>
              <a:t>reduces </a:t>
            </a:r>
            <a:r>
              <a:rPr lang="en-US" dirty="0" err="1" smtClean="0"/>
              <a:t>hyperandrogenism</a:t>
            </a:r>
            <a:r>
              <a:rPr lang="en-US" dirty="0" smtClean="0"/>
              <a:t> via </a:t>
            </a:r>
            <a:r>
              <a:rPr lang="en-US" dirty="0"/>
              <a:t>a number of mechanisms </a:t>
            </a:r>
            <a:r>
              <a:rPr lang="en-US" dirty="0" smtClean="0"/>
              <a:t>including:</a:t>
            </a:r>
            <a:endParaRPr lang="en-US" dirty="0"/>
          </a:p>
          <a:p>
            <a:pPr algn="l" rtl="0"/>
            <a:r>
              <a:rPr lang="en-US" dirty="0" smtClean="0"/>
              <a:t>Suppression </a:t>
            </a:r>
            <a:r>
              <a:rPr lang="en-US" dirty="0"/>
              <a:t>of LH secretion </a:t>
            </a:r>
            <a:r>
              <a:rPr lang="en-US" dirty="0" smtClean="0"/>
              <a:t>and ovarian androgen secretion</a:t>
            </a:r>
          </a:p>
          <a:p>
            <a:pPr algn="l" rtl="0"/>
            <a:r>
              <a:rPr lang="en-US" dirty="0" smtClean="0"/>
              <a:t> Stimulation </a:t>
            </a:r>
            <a:r>
              <a:rPr lang="en-US" dirty="0"/>
              <a:t>of </a:t>
            </a:r>
            <a:r>
              <a:rPr lang="en-US" dirty="0" smtClean="0"/>
              <a:t>hepatic production </a:t>
            </a:r>
            <a:r>
              <a:rPr lang="en-US" dirty="0"/>
              <a:t>of </a:t>
            </a:r>
            <a:r>
              <a:rPr lang="en-US" dirty="0" smtClean="0"/>
              <a:t>SHBG, reducing </a:t>
            </a:r>
            <a:r>
              <a:rPr lang="en-US" dirty="0"/>
              <a:t>serum free </a:t>
            </a:r>
            <a:r>
              <a:rPr lang="en-US" dirty="0" smtClean="0"/>
              <a:t>androgen concentrations</a:t>
            </a:r>
          </a:p>
          <a:p>
            <a:pPr algn="l" rtl="0"/>
            <a:r>
              <a:rPr lang="en-US" dirty="0" smtClean="0"/>
              <a:t> A </a:t>
            </a:r>
            <a:r>
              <a:rPr lang="en-US" dirty="0"/>
              <a:t>slight reduction in </a:t>
            </a:r>
            <a:r>
              <a:rPr lang="en-US" dirty="0" smtClean="0"/>
              <a:t>adrenal androgen secretion 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slight blockage in </a:t>
            </a:r>
            <a:r>
              <a:rPr lang="en-US" dirty="0" smtClean="0"/>
              <a:t>the binding </a:t>
            </a:r>
            <a:r>
              <a:rPr lang="en-US" dirty="0"/>
              <a:t>of androgens to their </a:t>
            </a:r>
            <a:r>
              <a:rPr lang="en-US" dirty="0" smtClean="0"/>
              <a:t>receptor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18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Definition</a:t>
            </a:r>
            <a:endParaRPr lang="fa-I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992888" cy="523150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Pills containing </a:t>
            </a:r>
            <a:r>
              <a:rPr lang="en-US" dirty="0"/>
              <a:t>less than 50 </a:t>
            </a:r>
            <a:r>
              <a:rPr lang="en-US" dirty="0" smtClean="0"/>
              <a:t>µg </a:t>
            </a:r>
            <a:r>
              <a:rPr lang="en-US" dirty="0"/>
              <a:t>of EE are called “</a:t>
            </a:r>
            <a:r>
              <a:rPr lang="en-US" dirty="0" smtClean="0"/>
              <a:t>low-dose” OCs</a:t>
            </a:r>
          </a:p>
          <a:p>
            <a:pPr algn="l" rtl="0"/>
            <a:r>
              <a:rPr lang="en-US" dirty="0" smtClean="0"/>
              <a:t>Virtually </a:t>
            </a:r>
            <a:r>
              <a:rPr lang="en-US" dirty="0"/>
              <a:t>all low-dose OCs contain 35 </a:t>
            </a:r>
            <a:r>
              <a:rPr lang="en-US" dirty="0" smtClean="0"/>
              <a:t>µg </a:t>
            </a:r>
            <a:r>
              <a:rPr lang="en-US" dirty="0"/>
              <a:t>EE, </a:t>
            </a:r>
            <a:r>
              <a:rPr lang="en-US" dirty="0" smtClean="0"/>
              <a:t>and the </a:t>
            </a:r>
            <a:r>
              <a:rPr lang="en-US" dirty="0"/>
              <a:t>dose of synthetic progestin ranges between 0.1 and </a:t>
            </a:r>
            <a:r>
              <a:rPr lang="en-US" dirty="0" smtClean="0"/>
              <a:t>3 mg </a:t>
            </a:r>
          </a:p>
          <a:p>
            <a:pPr algn="l" rtl="0"/>
            <a:r>
              <a:rPr lang="en-US" dirty="0" smtClean="0"/>
              <a:t>EE </a:t>
            </a:r>
            <a:r>
              <a:rPr lang="en-US" dirty="0"/>
              <a:t>has stronger effects than natural estradiol on </a:t>
            </a:r>
            <a:r>
              <a:rPr lang="en-US" dirty="0" smtClean="0"/>
              <a:t>hepatic metabolism</a:t>
            </a:r>
            <a:r>
              <a:rPr lang="en-US" dirty="0"/>
              <a:t>, including synthesis of SHBG, </a:t>
            </a:r>
            <a:r>
              <a:rPr lang="en-US" dirty="0" smtClean="0"/>
              <a:t>lipoproteins, angiotensinogen</a:t>
            </a:r>
            <a:r>
              <a:rPr lang="en-US" dirty="0"/>
              <a:t>, and some </a:t>
            </a:r>
            <a:r>
              <a:rPr lang="en-US" dirty="0" smtClean="0"/>
              <a:t>estrogen-dependent clotting factors </a:t>
            </a:r>
          </a:p>
        </p:txBody>
      </p:sp>
    </p:spTree>
    <p:extLst>
      <p:ext uri="{BB962C8B-B14F-4D97-AF65-F5344CB8AC3E}">
        <p14:creationId xmlns:p14="http://schemas.microsoft.com/office/powerpoint/2010/main" val="2290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</a:rPr>
              <a:t>Currently Available Low-Dose </a:t>
            </a:r>
            <a:r>
              <a:rPr lang="en-US" sz="2800" dirty="0" smtClean="0">
                <a:solidFill>
                  <a:srgbClr val="002060"/>
                </a:solidFill>
              </a:rPr>
              <a:t> Combined </a:t>
            </a:r>
            <a:r>
              <a:rPr lang="en-US" sz="2800" dirty="0">
                <a:solidFill>
                  <a:srgbClr val="002060"/>
                </a:solidFill>
              </a:rPr>
              <a:t>OC Pills According to Type of Progestin </a:t>
            </a:r>
            <a:r>
              <a:rPr lang="en-US" sz="2800" dirty="0" smtClean="0">
                <a:solidFill>
                  <a:srgbClr val="002060"/>
                </a:solidFill>
              </a:rPr>
              <a:t>and EE </a:t>
            </a:r>
            <a:r>
              <a:rPr lang="en-US" sz="2800" dirty="0">
                <a:solidFill>
                  <a:srgbClr val="002060"/>
                </a:solidFill>
              </a:rPr>
              <a:t>Dose</a:t>
            </a:r>
            <a:endParaRPr lang="fa-IR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1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Cont’d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Metabolic effects of estrogen in OCs are modulated by the type of the progestin included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OCs containing third-generation </a:t>
            </a:r>
            <a:r>
              <a:rPr lang="en-US" dirty="0" err="1" smtClean="0"/>
              <a:t>progestins</a:t>
            </a:r>
            <a:r>
              <a:rPr lang="en-US" dirty="0" smtClean="0"/>
              <a:t> as well as </a:t>
            </a:r>
            <a:r>
              <a:rPr lang="en-US" dirty="0" err="1" smtClean="0"/>
              <a:t>drospirenone</a:t>
            </a:r>
            <a:r>
              <a:rPr lang="en-US" dirty="0" smtClean="0"/>
              <a:t> and </a:t>
            </a:r>
            <a:r>
              <a:rPr lang="en-US" dirty="0" err="1" smtClean="0"/>
              <a:t>cyproterone</a:t>
            </a:r>
            <a:r>
              <a:rPr lang="en-US" dirty="0" smtClean="0"/>
              <a:t> acetate have reduced metabolic side effects</a:t>
            </a:r>
          </a:p>
          <a:p>
            <a:pPr algn="l" rtl="0"/>
            <a:endParaRPr lang="en-US" dirty="0"/>
          </a:p>
          <a:p>
            <a:pPr algn="l" rtl="0"/>
            <a:r>
              <a:rPr lang="en-US" sz="1800" dirty="0">
                <a:solidFill>
                  <a:srgbClr val="C00000"/>
                </a:solidFill>
              </a:rPr>
              <a:t>BMJ. 2009;339:b2921</a:t>
            </a:r>
            <a:endParaRPr lang="fa-IR" sz="1800" dirty="0">
              <a:solidFill>
                <a:srgbClr val="C00000"/>
              </a:solidFill>
            </a:endParaRPr>
          </a:p>
          <a:p>
            <a:pPr algn="l" rtl="0"/>
            <a:endParaRPr lang="fa-IR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6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Cont’d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Synthetic </a:t>
            </a:r>
            <a:r>
              <a:rPr lang="en-US" dirty="0" err="1"/>
              <a:t>progestins</a:t>
            </a:r>
            <a:r>
              <a:rPr lang="en-US" dirty="0"/>
              <a:t> used in first- and second-generation OCs are chemically related to </a:t>
            </a:r>
            <a:r>
              <a:rPr lang="en-US" dirty="0" smtClean="0"/>
              <a:t>testosterone </a:t>
            </a:r>
            <a:endParaRPr lang="en-US" dirty="0"/>
          </a:p>
          <a:p>
            <a:pPr algn="l" rtl="0"/>
            <a:r>
              <a:rPr lang="en-US" dirty="0"/>
              <a:t>Androgenic side effects</a:t>
            </a:r>
            <a:r>
              <a:rPr lang="en-US" dirty="0" smtClean="0"/>
              <a:t>: oily </a:t>
            </a:r>
            <a:r>
              <a:rPr lang="en-US" dirty="0"/>
              <a:t>skin, acne, and </a:t>
            </a:r>
            <a:r>
              <a:rPr lang="en-US" dirty="0" smtClean="0"/>
              <a:t>hirsutism</a:t>
            </a:r>
            <a:r>
              <a:rPr lang="en-US" dirty="0"/>
              <a:t> </a:t>
            </a:r>
          </a:p>
          <a:p>
            <a:pPr algn="l" rtl="0"/>
            <a:r>
              <a:rPr lang="en-US" dirty="0" smtClean="0"/>
              <a:t>CA has </a:t>
            </a:r>
            <a:r>
              <a:rPr lang="en-US" dirty="0"/>
              <a:t>the highest </a:t>
            </a:r>
            <a:r>
              <a:rPr lang="en-US" dirty="0" err="1"/>
              <a:t>antiandrogenic</a:t>
            </a:r>
            <a:r>
              <a:rPr lang="en-US" dirty="0"/>
              <a:t> effect</a:t>
            </a:r>
          </a:p>
          <a:p>
            <a:pPr algn="l" rtl="0"/>
            <a:r>
              <a:rPr lang="en-US" dirty="0" err="1" smtClean="0"/>
              <a:t>Antiandrogenic</a:t>
            </a:r>
            <a:r>
              <a:rPr lang="en-US" dirty="0" smtClean="0"/>
              <a:t> potency of </a:t>
            </a:r>
            <a:r>
              <a:rPr lang="en-US" dirty="0" err="1" smtClean="0"/>
              <a:t>drospirenone</a:t>
            </a:r>
            <a:r>
              <a:rPr lang="en-US" dirty="0" smtClean="0"/>
              <a:t> is </a:t>
            </a:r>
            <a:r>
              <a:rPr lang="en-US" dirty="0"/>
              <a:t>approximately 40% of the potency of </a:t>
            </a:r>
            <a:r>
              <a:rPr lang="en-US" dirty="0" smtClean="0"/>
              <a:t>CA </a:t>
            </a:r>
          </a:p>
          <a:p>
            <a:pPr algn="l" rtl="0"/>
            <a:endParaRPr lang="en-US" dirty="0"/>
          </a:p>
          <a:p>
            <a:pPr algn="l" rtl="0"/>
            <a:r>
              <a:rPr lang="en-US" sz="1800" dirty="0" err="1">
                <a:solidFill>
                  <a:srgbClr val="C00000"/>
                </a:solidFill>
              </a:rPr>
              <a:t>Pract</a:t>
            </a:r>
            <a:r>
              <a:rPr lang="en-US" sz="1800" dirty="0">
                <a:solidFill>
                  <a:srgbClr val="C00000"/>
                </a:solidFill>
              </a:rPr>
              <a:t> Res </a:t>
            </a:r>
            <a:r>
              <a:rPr lang="en-US" sz="1800" dirty="0" err="1">
                <a:solidFill>
                  <a:srgbClr val="C00000"/>
                </a:solidFill>
              </a:rPr>
              <a:t>Clin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Endocrinol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Metab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r>
              <a:rPr lang="en-US" sz="1800" dirty="0" smtClean="0">
                <a:solidFill>
                  <a:srgbClr val="C00000"/>
                </a:solidFill>
              </a:rPr>
              <a:t>2013;27:13–24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6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Second generation</a:t>
            </a:r>
            <a:endParaRPr lang="fa-IR" sz="4000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shegerf\Pictures\New folder\965YOKDJ\IMG_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4824536" cy="2628532"/>
          </a:xfrm>
          <a:prstGeom prst="rect">
            <a:avLst/>
          </a:prstGeom>
          <a:noFill/>
        </p:spPr>
      </p:pic>
      <p:pic>
        <p:nvPicPr>
          <p:cNvPr id="5" name="Picture 4" descr="C:\Users\shegerf\Pictures\New folder\IMG_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54419"/>
            <a:ext cx="4824536" cy="267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9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Third generation</a:t>
            </a:r>
            <a:endParaRPr lang="fa-IR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hegerf\Pictures\New folder\965YOKDJ\IMG_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357718" cy="2876320"/>
          </a:xfrm>
          <a:prstGeom prst="rect">
            <a:avLst/>
          </a:prstGeom>
          <a:noFill/>
        </p:spPr>
      </p:pic>
      <p:pic>
        <p:nvPicPr>
          <p:cNvPr id="9" name="Picture 3" descr="C:\Users\shegerf\Pictures\New folder\IMG_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857652" cy="2825561"/>
          </a:xfrm>
          <a:prstGeom prst="rect">
            <a:avLst/>
          </a:prstGeom>
          <a:noFill/>
        </p:spPr>
      </p:pic>
      <p:pic>
        <p:nvPicPr>
          <p:cNvPr id="10" name="Picture 5" descr="C:\Users\shegerf\Pictures\New folder\IMG_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4860" y="4357694"/>
            <a:ext cx="4303089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Antiandrogen</a:t>
            </a:r>
            <a:endParaRPr lang="fa-IR" sz="4000" dirty="0">
              <a:solidFill>
                <a:srgbClr val="002060"/>
              </a:solidFill>
            </a:endParaRPr>
          </a:p>
        </p:txBody>
      </p:sp>
      <p:pic>
        <p:nvPicPr>
          <p:cNvPr id="6" name="Picture 5" descr="C:\Users\shegerf\Pictures\New folder\IMG_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714644" cy="2411033"/>
          </a:xfrm>
          <a:prstGeom prst="rect">
            <a:avLst/>
          </a:prstGeom>
          <a:noFill/>
        </p:spPr>
      </p:pic>
      <p:pic>
        <p:nvPicPr>
          <p:cNvPr id="10" name="Picture 2" descr="C:\Users\shegerf\Pictures\New folder\IMG_1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3105659" cy="3801604"/>
          </a:xfrm>
          <a:prstGeom prst="rect">
            <a:avLst/>
          </a:prstGeom>
          <a:noFill/>
        </p:spPr>
      </p:pic>
      <p:pic>
        <p:nvPicPr>
          <p:cNvPr id="12" name="Picture 3" descr="C:\Users\shegerf\Pictures\New folder\IMG_1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61" y="1571612"/>
            <a:ext cx="2952739" cy="380160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445624" cy="4745516"/>
          </a:xfrm>
        </p:spPr>
        <p:txBody>
          <a:bodyPr/>
          <a:lstStyle/>
          <a:p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7306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Antiandrogen</a:t>
            </a: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3"/>
            <a:ext cx="7200209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shegerf\Pictures\New folder\965YOKDJ\IMG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33056"/>
            <a:ext cx="4104456" cy="277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1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Side effects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Known </a:t>
            </a:r>
            <a:r>
              <a:rPr lang="en-US" dirty="0"/>
              <a:t>risks of increased </a:t>
            </a:r>
            <a:r>
              <a:rPr lang="en-US" dirty="0" smtClean="0"/>
              <a:t>DVT thrombosis </a:t>
            </a:r>
            <a:r>
              <a:rPr lang="en-US" dirty="0"/>
              <a:t>and </a:t>
            </a:r>
            <a:r>
              <a:rPr lang="en-US" dirty="0" smtClean="0"/>
              <a:t>breast cancer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For this reason, many clinicians opt for the </a:t>
            </a:r>
            <a:r>
              <a:rPr lang="en-US" dirty="0" smtClean="0"/>
              <a:t>safer, but </a:t>
            </a:r>
            <a:r>
              <a:rPr lang="en-US" dirty="0"/>
              <a:t>less effective, lower dose contraceptive </a:t>
            </a:r>
            <a:r>
              <a:rPr lang="en-US" dirty="0" smtClean="0"/>
              <a:t>pills</a:t>
            </a:r>
          </a:p>
          <a:p>
            <a:pPr algn="l" rtl="0"/>
            <a:endParaRPr lang="en-US" sz="180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800" dirty="0" smtClean="0">
                <a:solidFill>
                  <a:srgbClr val="C00000"/>
                </a:solidFill>
              </a:rPr>
              <a:t>BMJ</a:t>
            </a:r>
            <a:r>
              <a:rPr lang="en-US" sz="1800" dirty="0">
                <a:solidFill>
                  <a:srgbClr val="C00000"/>
                </a:solidFill>
              </a:rPr>
              <a:t>. 2009;339:b2921</a:t>
            </a:r>
            <a:endParaRPr lang="fa-I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Ovarian suppression drugs</a:t>
            </a:r>
          </a:p>
          <a:p>
            <a:pPr algn="l" rtl="0"/>
            <a:r>
              <a:rPr lang="en-US" dirty="0" err="1" smtClean="0"/>
              <a:t>Antiandrogens</a:t>
            </a:r>
            <a:endParaRPr lang="en-US" dirty="0" smtClean="0"/>
          </a:p>
          <a:p>
            <a:pPr algn="l" rtl="0"/>
            <a:r>
              <a:rPr lang="en-US" dirty="0" smtClean="0"/>
              <a:t>Other drugs( insulin sensitizers)</a:t>
            </a:r>
          </a:p>
          <a:p>
            <a:pPr algn="l" rtl="0"/>
            <a:r>
              <a:rPr lang="en-US" dirty="0" smtClean="0"/>
              <a:t>Definition of response to therapy</a:t>
            </a:r>
          </a:p>
          <a:p>
            <a:pPr algn="l" rtl="0"/>
            <a:r>
              <a:rPr lang="en-US" dirty="0" smtClean="0"/>
              <a:t>Conclusion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1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931224" cy="857256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>
                <a:solidFill>
                  <a:srgbClr val="002060"/>
                </a:solidFill>
              </a:rPr>
              <a:t>Absolute and relative contraindications to the use of low-dose OCs according to the WHO guideline</a:t>
            </a:r>
            <a:endParaRPr lang="fa-IR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5302942"/>
          </a:xfrm>
        </p:spPr>
        <p:txBody>
          <a:bodyPr>
            <a:normAutofit fontScale="5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6 weeks postpartum if breastfeeding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Smoker over the age of 35 y (≥15 cigarettes per day)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Hypertension (systolic ≥ 160 mm Hg or diastolic ≥ 100 mm Hg)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History of deep venous thrombosis/pulmonary embolism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Current deep venous thrombosis/pulmonary embolism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Major surgery with prolonged immobilization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Known </a:t>
            </a:r>
            <a:r>
              <a:rPr lang="en-US" dirty="0" err="1" smtClean="0"/>
              <a:t>thrombogenic</a:t>
            </a:r>
            <a:r>
              <a:rPr lang="en-US" dirty="0" smtClean="0"/>
              <a:t> mutations (</a:t>
            </a:r>
            <a:r>
              <a:rPr lang="en-US" dirty="0" err="1" smtClean="0"/>
              <a:t>eg</a:t>
            </a:r>
            <a:r>
              <a:rPr lang="en-US" dirty="0" smtClean="0"/>
              <a:t>, Factor V Leiden, </a:t>
            </a:r>
            <a:r>
              <a:rPr lang="en-US" dirty="0" err="1" smtClean="0"/>
              <a:t>prothrombin</a:t>
            </a:r>
            <a:r>
              <a:rPr lang="en-US" dirty="0" smtClean="0"/>
              <a:t> mutation, protein S, protein C, and </a:t>
            </a:r>
            <a:r>
              <a:rPr lang="en-US" dirty="0" err="1" smtClean="0"/>
              <a:t>antithrombin</a:t>
            </a:r>
            <a:r>
              <a:rPr lang="en-US" dirty="0" smtClean="0"/>
              <a:t> deficiencies)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 Current case and history of ischemic heart disease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Stroke (history of </a:t>
            </a:r>
            <a:r>
              <a:rPr lang="en-US" dirty="0" err="1" smtClean="0"/>
              <a:t>cerebrovascular</a:t>
            </a:r>
            <a:r>
              <a:rPr lang="en-US" dirty="0" smtClean="0"/>
              <a:t> accident)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Complicated </a:t>
            </a:r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Systemic lupus </a:t>
            </a:r>
            <a:r>
              <a:rPr lang="en-US" dirty="0" err="1" smtClean="0"/>
              <a:t>erythematosus</a:t>
            </a:r>
            <a:r>
              <a:rPr lang="en-US" dirty="0" smtClean="0"/>
              <a:t> with positive </a:t>
            </a:r>
            <a:r>
              <a:rPr lang="en-US" dirty="0" err="1" smtClean="0"/>
              <a:t>antiphospholipid</a:t>
            </a:r>
            <a:r>
              <a:rPr lang="en-US" dirty="0" smtClean="0"/>
              <a:t> antibodies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Migraine headache with focal neurological symptoms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Current breast cancer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Diabetes with nephropathy/retinopathy/neuropathy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Other vascular disease or diabetes of&gt; 20-y duration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Active viral hepatitis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Severe cirrhosis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Liver tumors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6054888"/>
            <a:ext cx="5357850" cy="51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otched Right Arrow 5"/>
          <p:cNvSpPr/>
          <p:nvPr/>
        </p:nvSpPr>
        <p:spPr>
          <a:xfrm>
            <a:off x="2857488" y="6143644"/>
            <a:ext cx="428628" cy="357190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84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Selected </a:t>
            </a:r>
            <a:r>
              <a:rPr lang="en-US" sz="4000" dirty="0">
                <a:solidFill>
                  <a:srgbClr val="002060"/>
                </a:solidFill>
              </a:rPr>
              <a:t>relative </a:t>
            </a:r>
            <a:r>
              <a:rPr lang="en-US" sz="4000" dirty="0" smtClean="0">
                <a:solidFill>
                  <a:srgbClr val="002060"/>
                </a:solidFill>
              </a:rPr>
              <a:t>contraindication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Smoker over the age of 35 y (&lt;15 cigarettes per day)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Adequately controlled hypertension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Hypertension (systolic 140–159 mm Hg, diastolic 90–99 mm Hg)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Migraine headache over the age of 35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Current gallbladder disease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Past OC-related history of </a:t>
            </a:r>
            <a:r>
              <a:rPr lang="en-US" dirty="0" err="1" smtClean="0"/>
              <a:t>cholestasis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Mild cirrhosis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Use of drugs that affect liver enzymes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Anticonvulsant therapy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Antiretroviral 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91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Choice of pill 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 We typically choose an OC that contains a progestin with low </a:t>
            </a:r>
            <a:r>
              <a:rPr lang="en-US" dirty="0" err="1"/>
              <a:t>androgenicity</a:t>
            </a:r>
            <a:r>
              <a:rPr lang="en-US" dirty="0"/>
              <a:t> (or a progestin that has </a:t>
            </a:r>
            <a:r>
              <a:rPr lang="en-US" dirty="0" err="1"/>
              <a:t>antiandrogenic</a:t>
            </a:r>
            <a:r>
              <a:rPr lang="en-US" dirty="0"/>
              <a:t> properties such as </a:t>
            </a:r>
            <a:r>
              <a:rPr lang="en-US" dirty="0" smtClean="0"/>
              <a:t>CPA)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In theory, OCs containing </a:t>
            </a:r>
            <a:r>
              <a:rPr lang="en-US" dirty="0" err="1"/>
              <a:t>levonorgestrel</a:t>
            </a:r>
            <a:r>
              <a:rPr lang="en-US" dirty="0"/>
              <a:t>, the most androgenic progestin, should be avoided because of concerns that they would worsen </a:t>
            </a:r>
            <a:r>
              <a:rPr lang="en-US" dirty="0" smtClean="0"/>
              <a:t>hirsutism</a:t>
            </a:r>
          </a:p>
          <a:p>
            <a:pPr algn="l" rtl="0"/>
            <a:r>
              <a:rPr lang="en-US" dirty="0" smtClean="0"/>
              <a:t> There </a:t>
            </a:r>
            <a:r>
              <a:rPr lang="en-US" dirty="0"/>
              <a:t>is no definitive evidence for any </a:t>
            </a:r>
            <a:r>
              <a:rPr lang="en-US" dirty="0" smtClean="0"/>
              <a:t>difference in </a:t>
            </a:r>
            <a:r>
              <a:rPr lang="en-US" dirty="0"/>
              <a:t>efficacy of </a:t>
            </a:r>
            <a:r>
              <a:rPr lang="en-US" dirty="0" smtClean="0"/>
              <a:t>various </a:t>
            </a:r>
            <a:r>
              <a:rPr lang="en-US" dirty="0" err="1" smtClean="0"/>
              <a:t>Ocs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it-IT" sz="1200" dirty="0">
                <a:solidFill>
                  <a:srgbClr val="C00000"/>
                </a:solidFill>
              </a:rPr>
              <a:t>J Clin Endocrinol Metab. </a:t>
            </a:r>
            <a:r>
              <a:rPr lang="it-IT" sz="1200" dirty="0" smtClean="0">
                <a:solidFill>
                  <a:srgbClr val="C00000"/>
                </a:solidFill>
              </a:rPr>
              <a:t>2013;98:4565–4592</a:t>
            </a:r>
          </a:p>
          <a:p>
            <a:pPr algn="l" rtl="0"/>
            <a:r>
              <a:rPr lang="en-US" sz="1200" dirty="0">
                <a:solidFill>
                  <a:srgbClr val="C00000"/>
                </a:solidFill>
              </a:rPr>
              <a:t>ESHRE/ASRM-Sponsored 3rd PCOS Consensus </a:t>
            </a:r>
            <a:r>
              <a:rPr lang="en-US" sz="1200" dirty="0" smtClean="0">
                <a:solidFill>
                  <a:srgbClr val="C00000"/>
                </a:solidFill>
              </a:rPr>
              <a:t>Workshop Group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>
                <a:solidFill>
                  <a:srgbClr val="C00000"/>
                </a:solidFill>
              </a:rPr>
              <a:t>Fertil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err="1">
                <a:solidFill>
                  <a:srgbClr val="C00000"/>
                </a:solidFill>
              </a:rPr>
              <a:t>Steril</a:t>
            </a:r>
            <a:r>
              <a:rPr lang="en-US" sz="1200" dirty="0">
                <a:solidFill>
                  <a:srgbClr val="C00000"/>
                </a:solidFill>
              </a:rPr>
              <a:t>. 2012;97:28–38.e25.</a:t>
            </a:r>
            <a:endParaRPr lang="fa-I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How to start an </a:t>
            </a:r>
            <a:r>
              <a:rPr lang="en-US" dirty="0" smtClean="0">
                <a:solidFill>
                  <a:srgbClr val="002060"/>
                </a:solidFill>
              </a:rPr>
              <a:t>OC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careful history of past and present medical conditions </a:t>
            </a:r>
          </a:p>
          <a:p>
            <a:pPr algn="l" rtl="0"/>
            <a:r>
              <a:rPr lang="en-US" dirty="0" smtClean="0"/>
              <a:t>Any drug use</a:t>
            </a:r>
          </a:p>
          <a:p>
            <a:pPr algn="l" rtl="0"/>
            <a:r>
              <a:rPr lang="en-US" dirty="0" smtClean="0"/>
              <a:t>Family history</a:t>
            </a:r>
          </a:p>
          <a:p>
            <a:pPr algn="l" rtl="0"/>
            <a:r>
              <a:rPr lang="en-US" dirty="0" smtClean="0"/>
              <a:t>Focused physical examination </a:t>
            </a:r>
          </a:p>
          <a:p>
            <a:pPr algn="l" rtl="0"/>
            <a:r>
              <a:rPr lang="en-US" dirty="0" smtClean="0"/>
              <a:t>Specifically, information regarding migraine and CVD risk factors (smoking, hypertension, obesity, dyslipidemia, thrombophilia, previous VTE</a:t>
            </a:r>
          </a:p>
          <a:p>
            <a:pPr algn="l" rtl="0"/>
            <a:r>
              <a:rPr lang="en-US" dirty="0" smtClean="0"/>
              <a:t>Breast </a:t>
            </a:r>
            <a:r>
              <a:rPr lang="en-US" dirty="0"/>
              <a:t>examination, pelvic and </a:t>
            </a:r>
            <a:r>
              <a:rPr lang="en-US" dirty="0" smtClean="0"/>
              <a:t>genital exam, </a:t>
            </a:r>
            <a:r>
              <a:rPr lang="en-US" dirty="0"/>
              <a:t>and cervical cytology screening are </a:t>
            </a:r>
            <a:r>
              <a:rPr lang="en-US" dirty="0" smtClean="0"/>
              <a:t>not routinely </a:t>
            </a:r>
            <a:r>
              <a:rPr lang="en-US" dirty="0"/>
              <a:t>recommended</a:t>
            </a:r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433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Suboptimal response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Add </a:t>
            </a:r>
            <a:r>
              <a:rPr lang="en-US" dirty="0" err="1"/>
              <a:t>antiandrogen</a:t>
            </a:r>
            <a:r>
              <a:rPr lang="en-US" dirty="0"/>
              <a:t> to OC — If the patient is not satisfied with the degree of improvement in her hirsutism after six months of </a:t>
            </a:r>
            <a:r>
              <a:rPr lang="en-US" dirty="0" err="1"/>
              <a:t>monotherapy</a:t>
            </a:r>
            <a:r>
              <a:rPr lang="en-US" dirty="0"/>
              <a:t> with an OC, we suggest adding an </a:t>
            </a:r>
            <a:r>
              <a:rPr lang="en-US" dirty="0" err="1"/>
              <a:t>antiandrogen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29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Antiandrogens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Spironolactone</a:t>
            </a:r>
          </a:p>
          <a:p>
            <a:pPr algn="l" rtl="0"/>
            <a:r>
              <a:rPr lang="en-US" dirty="0" err="1" smtClean="0"/>
              <a:t>Cyproterone</a:t>
            </a:r>
            <a:r>
              <a:rPr lang="en-US" dirty="0" smtClean="0"/>
              <a:t> acetate</a:t>
            </a:r>
          </a:p>
          <a:p>
            <a:pPr algn="l" rtl="0"/>
            <a:r>
              <a:rPr lang="en-US" dirty="0" err="1" smtClean="0"/>
              <a:t>Finasteride</a:t>
            </a:r>
            <a:endParaRPr lang="en-US" dirty="0" smtClean="0"/>
          </a:p>
          <a:p>
            <a:pPr algn="l" rtl="0"/>
            <a:r>
              <a:rPr lang="en-US" dirty="0" err="1" smtClean="0"/>
              <a:t>Flutamide</a:t>
            </a:r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483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Antiandrogens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err="1" smtClean="0"/>
              <a:t>Antiandrogens</a:t>
            </a:r>
            <a:r>
              <a:rPr lang="en-US" dirty="0" smtClean="0"/>
              <a:t> </a:t>
            </a:r>
            <a:r>
              <a:rPr lang="en-US" dirty="0"/>
              <a:t>appear to be as effective as OCs for </a:t>
            </a:r>
            <a:r>
              <a:rPr lang="en-US" dirty="0" smtClean="0"/>
              <a:t>hirsutism.</a:t>
            </a:r>
          </a:p>
          <a:p>
            <a:pPr algn="l" rtl="0"/>
            <a:r>
              <a:rPr lang="en-US" dirty="0" smtClean="0"/>
              <a:t>It has been suggested that </a:t>
            </a:r>
            <a:r>
              <a:rPr lang="en-US" dirty="0"/>
              <a:t>not using them as </a:t>
            </a:r>
            <a:r>
              <a:rPr lang="en-US" dirty="0" err="1"/>
              <a:t>monotherapy</a:t>
            </a:r>
            <a:r>
              <a:rPr lang="en-US" dirty="0"/>
              <a:t>, because of the potential adverse effects on a developing male fetus in utero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Head-to-head </a:t>
            </a:r>
            <a:r>
              <a:rPr lang="en-US" dirty="0"/>
              <a:t>comparisons of individual </a:t>
            </a:r>
            <a:r>
              <a:rPr lang="en-US" dirty="0" err="1"/>
              <a:t>antiandrogens</a:t>
            </a:r>
            <a:r>
              <a:rPr lang="en-US" dirty="0"/>
              <a:t> were not </a:t>
            </a:r>
            <a:r>
              <a:rPr lang="en-US" dirty="0" smtClean="0"/>
              <a:t>available, </a:t>
            </a:r>
            <a:r>
              <a:rPr lang="en-US" dirty="0" err="1" smtClean="0"/>
              <a:t>antiandrogens</a:t>
            </a:r>
            <a:r>
              <a:rPr lang="en-US" dirty="0" smtClean="0"/>
              <a:t> are </a:t>
            </a:r>
            <a:r>
              <a:rPr lang="en-US" dirty="0"/>
              <a:t>more effective than placebo, and there did not appear to be important differences among </a:t>
            </a:r>
            <a:r>
              <a:rPr lang="en-US" dirty="0" smtClean="0"/>
              <a:t>them </a:t>
            </a:r>
            <a:r>
              <a:rPr lang="en-US" dirty="0"/>
              <a:t>compared with placebo.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sz="1600" dirty="0" err="1">
                <a:solidFill>
                  <a:srgbClr val="C00000"/>
                </a:solidFill>
              </a:rPr>
              <a:t>Clin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Endocrinol</a:t>
            </a:r>
            <a:r>
              <a:rPr lang="en-US" sz="1600" dirty="0">
                <a:solidFill>
                  <a:srgbClr val="C00000"/>
                </a:solidFill>
              </a:rPr>
              <a:t> (</a:t>
            </a:r>
            <a:r>
              <a:rPr lang="en-US" sz="1600" dirty="0" err="1">
                <a:solidFill>
                  <a:srgbClr val="C00000"/>
                </a:solidFill>
              </a:rPr>
              <a:t>Oxf</a:t>
            </a:r>
            <a:r>
              <a:rPr lang="en-US" sz="1600" dirty="0">
                <a:solidFill>
                  <a:srgbClr val="C00000"/>
                </a:solidFill>
              </a:rPr>
              <a:t>). 2000 May;52(5):587-94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it-IT" sz="1600" dirty="0">
                <a:solidFill>
                  <a:srgbClr val="C00000"/>
                </a:solidFill>
              </a:rPr>
              <a:t>J Clin Endocrinol Metab. 2008 Apr;93(4):1153-60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effect of </a:t>
            </a:r>
            <a:r>
              <a:rPr lang="en-US" dirty="0" err="1">
                <a:solidFill>
                  <a:srgbClr val="002060"/>
                </a:solidFill>
              </a:rPr>
              <a:t>antiandrogens</a:t>
            </a:r>
            <a:r>
              <a:rPr lang="en-US" dirty="0">
                <a:solidFill>
                  <a:srgbClr val="002060"/>
                </a:solidFill>
              </a:rPr>
              <a:t> on hirsutism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052735"/>
            <a:ext cx="10451331" cy="51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208477"/>
            <a:ext cx="5112568" cy="460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400" dirty="0">
                <a:solidFill>
                  <a:srgbClr val="C00000"/>
                </a:solidFill>
              </a:rPr>
              <a:t>J Clin Endocrinol Metab. </a:t>
            </a:r>
            <a:r>
              <a:rPr lang="it-IT" sz="1400" dirty="0" smtClean="0">
                <a:solidFill>
                  <a:srgbClr val="C00000"/>
                </a:solidFill>
              </a:rPr>
              <a:t>2008 Apr;93(4</a:t>
            </a:r>
            <a:r>
              <a:rPr lang="it-IT" sz="1400" dirty="0">
                <a:solidFill>
                  <a:srgbClr val="C00000"/>
                </a:solidFill>
              </a:rPr>
              <a:t>):</a:t>
            </a:r>
            <a:r>
              <a:rPr lang="it-IT" sz="1400" dirty="0" smtClean="0">
                <a:solidFill>
                  <a:srgbClr val="C00000"/>
                </a:solidFill>
              </a:rPr>
              <a:t>1135-4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8426" y="2492896"/>
            <a:ext cx="2655573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-3.7;-6.8 to – 0.6  I</a:t>
            </a:r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=80%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0825" y="3789040"/>
            <a:ext cx="2655573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-0.8;-2.3 to – 0.7  I</a:t>
            </a:r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=32%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Spironolactone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n-US" sz="5100" dirty="0"/>
              <a:t>An aldosterone antagonist, exhibits dose-</a:t>
            </a:r>
            <a:r>
              <a:rPr lang="en-US" sz="5100" dirty="0" err="1"/>
              <a:t>dependant</a:t>
            </a:r>
            <a:r>
              <a:rPr lang="en-US" sz="5100" dirty="0"/>
              <a:t> competitive inhibition of the androgen receptor as well as inhibition of </a:t>
            </a:r>
            <a:r>
              <a:rPr lang="en-US" sz="5100" dirty="0" smtClean="0"/>
              <a:t>5-</a:t>
            </a:r>
            <a:r>
              <a:rPr lang="el-GR" sz="5100" dirty="0" smtClean="0"/>
              <a:t>α</a:t>
            </a:r>
            <a:r>
              <a:rPr lang="en-US" sz="5100" dirty="0" smtClean="0"/>
              <a:t> </a:t>
            </a:r>
            <a:r>
              <a:rPr lang="en-US" sz="5100" dirty="0" err="1"/>
              <a:t>reductase</a:t>
            </a:r>
            <a:r>
              <a:rPr lang="en-US" sz="5100" dirty="0"/>
              <a:t> activity</a:t>
            </a:r>
          </a:p>
          <a:p>
            <a:pPr algn="l" rtl="0"/>
            <a:r>
              <a:rPr lang="en-US" sz="5100" dirty="0" smtClean="0"/>
              <a:t>Is </a:t>
            </a:r>
            <a:r>
              <a:rPr lang="en-US" sz="5100" dirty="0"/>
              <a:t>generally well tolerated, but may have a dose-dependent association with menstrual irregularity unless an OCP is used concomitantly</a:t>
            </a:r>
          </a:p>
          <a:p>
            <a:pPr algn="l" rtl="0"/>
            <a:endParaRPr lang="en-US" sz="5100" dirty="0"/>
          </a:p>
          <a:p>
            <a:pPr algn="l" rtl="0"/>
            <a:r>
              <a:rPr lang="en-US" sz="5100" dirty="0"/>
              <a:t>It may rarely result in hyperkalemia, increased diuresis and occasionally postural hypotension and dizziness</a:t>
            </a:r>
          </a:p>
          <a:p>
            <a:pPr marL="0" indent="0" algn="l" rtl="0">
              <a:buNone/>
            </a:pPr>
            <a:r>
              <a:rPr lang="en-US" sz="5100" dirty="0"/>
              <a:t> </a:t>
            </a:r>
          </a:p>
          <a:p>
            <a:pPr algn="l" rtl="0"/>
            <a:r>
              <a:rPr lang="en-US" sz="5100" dirty="0"/>
              <a:t>As with all </a:t>
            </a:r>
            <a:r>
              <a:rPr lang="en-US" sz="5100" dirty="0" err="1"/>
              <a:t>antiandrogens</a:t>
            </a:r>
            <a:r>
              <a:rPr lang="en-US" sz="5100" dirty="0"/>
              <a:t>, there is the danger of fetal male </a:t>
            </a:r>
            <a:r>
              <a:rPr lang="en-US" sz="5100" dirty="0" err="1"/>
              <a:t>pseudohermaphroditism</a:t>
            </a:r>
            <a:r>
              <a:rPr lang="en-US" sz="5100" dirty="0"/>
              <a:t> if used in pregnancy</a:t>
            </a:r>
          </a:p>
          <a:p>
            <a:pPr marL="0" indent="0" algn="l" rtl="0">
              <a:buNone/>
            </a:pPr>
            <a:endParaRPr lang="en-US" sz="5100" dirty="0"/>
          </a:p>
          <a:p>
            <a:pPr algn="l" rtl="0"/>
            <a:r>
              <a:rPr lang="en-US" sz="5100" dirty="0"/>
              <a:t> NNT : 3 women need to be treated with spironolactone, </a:t>
            </a:r>
            <a:r>
              <a:rPr lang="en-US" sz="5100" dirty="0" smtClean="0"/>
              <a:t>(</a:t>
            </a:r>
            <a:r>
              <a:rPr lang="en-US" sz="5100" dirty="0" err="1" smtClean="0"/>
              <a:t>flutamide</a:t>
            </a:r>
            <a:r>
              <a:rPr lang="en-US" sz="5100" dirty="0"/>
              <a:t>, or </a:t>
            </a:r>
            <a:r>
              <a:rPr lang="en-US" sz="5100" dirty="0" err="1" smtClean="0"/>
              <a:t>finasteride</a:t>
            </a:r>
            <a:r>
              <a:rPr lang="en-US" sz="5100" dirty="0" smtClean="0"/>
              <a:t>) </a:t>
            </a:r>
            <a:r>
              <a:rPr lang="en-US" sz="5100" dirty="0"/>
              <a:t>for one of notice any improvement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2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Cyproterone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acetate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9600" dirty="0" smtClean="0"/>
              <a:t>Is </a:t>
            </a:r>
            <a:r>
              <a:rPr lang="en-US" sz="9600" dirty="0"/>
              <a:t>a </a:t>
            </a:r>
            <a:r>
              <a:rPr lang="en-US" sz="9600" dirty="0" err="1"/>
              <a:t>progestogenic</a:t>
            </a:r>
            <a:r>
              <a:rPr lang="en-US" sz="9600" dirty="0"/>
              <a:t> </a:t>
            </a:r>
            <a:r>
              <a:rPr lang="en-US" sz="9600" dirty="0" smtClean="0"/>
              <a:t>compound with </a:t>
            </a:r>
            <a:r>
              <a:rPr lang="en-US" sz="9600" dirty="0"/>
              <a:t>anti-androgen activity by virtue of its effects </a:t>
            </a:r>
            <a:r>
              <a:rPr lang="en-US" sz="9600" dirty="0" smtClean="0"/>
              <a:t>in inhibiting </a:t>
            </a:r>
            <a:r>
              <a:rPr lang="en-US" sz="9600" dirty="0"/>
              <a:t>the androgen receptor and to a </a:t>
            </a:r>
            <a:r>
              <a:rPr lang="en-US" sz="9600" dirty="0" smtClean="0"/>
              <a:t>lesser degree </a:t>
            </a:r>
            <a:r>
              <a:rPr lang="en-US" sz="9600" dirty="0"/>
              <a:t>in inhibiting </a:t>
            </a:r>
            <a:r>
              <a:rPr lang="en-US" sz="9600" dirty="0" smtClean="0"/>
              <a:t>5-</a:t>
            </a:r>
            <a:r>
              <a:rPr lang="el-GR" sz="9600" dirty="0" smtClean="0"/>
              <a:t>α</a:t>
            </a:r>
            <a:r>
              <a:rPr lang="en-US" sz="9600" dirty="0" smtClean="0"/>
              <a:t> </a:t>
            </a:r>
            <a:r>
              <a:rPr lang="en-US" sz="9600" dirty="0" err="1"/>
              <a:t>reductase</a:t>
            </a:r>
            <a:r>
              <a:rPr lang="en-US" sz="9600" dirty="0"/>
              <a:t> </a:t>
            </a:r>
            <a:r>
              <a:rPr lang="en-US" sz="9600" dirty="0" smtClean="0"/>
              <a:t>activity. </a:t>
            </a:r>
          </a:p>
          <a:p>
            <a:pPr marL="0" indent="0" algn="l" rtl="0">
              <a:buNone/>
            </a:pPr>
            <a:endParaRPr lang="en-US" sz="9600" dirty="0" smtClean="0"/>
          </a:p>
          <a:p>
            <a:pPr algn="l" rtl="0"/>
            <a:r>
              <a:rPr lang="en-US" sz="9600" dirty="0" smtClean="0"/>
              <a:t> </a:t>
            </a:r>
            <a:r>
              <a:rPr lang="en-US" sz="9600" dirty="0"/>
              <a:t>It </a:t>
            </a:r>
            <a:r>
              <a:rPr lang="en-US" sz="9600" dirty="0" smtClean="0"/>
              <a:t>also suppresses </a:t>
            </a:r>
            <a:r>
              <a:rPr lang="en-US" sz="9600" dirty="0"/>
              <a:t>serum gonadotropin and androgen </a:t>
            </a:r>
            <a:r>
              <a:rPr lang="en-US" sz="9600" dirty="0" smtClean="0"/>
              <a:t>levels.</a:t>
            </a:r>
          </a:p>
          <a:p>
            <a:pPr algn="l" rtl="0"/>
            <a:endParaRPr lang="en-US" sz="9600" dirty="0" smtClean="0"/>
          </a:p>
          <a:p>
            <a:pPr algn="l" rtl="0"/>
            <a:r>
              <a:rPr lang="en-US" sz="9600" dirty="0" smtClean="0"/>
              <a:t>Data showed that it is more </a:t>
            </a:r>
            <a:r>
              <a:rPr lang="en-US" sz="9600" dirty="0"/>
              <a:t>effective than placebo, but </a:t>
            </a:r>
            <a:r>
              <a:rPr lang="en-US" sz="9600" dirty="0" smtClean="0"/>
              <a:t>not better </a:t>
            </a:r>
            <a:r>
              <a:rPr lang="en-US" sz="9600" dirty="0"/>
              <a:t>than any other </a:t>
            </a:r>
            <a:r>
              <a:rPr lang="en-US" sz="9600" dirty="0" smtClean="0"/>
              <a:t>anti-androgen</a:t>
            </a:r>
          </a:p>
          <a:p>
            <a:pPr algn="l" rtl="0"/>
            <a:r>
              <a:rPr lang="en-US" sz="9600" dirty="0"/>
              <a:t>Is administered for the first 10 days (days 5–15) of the cycle</a:t>
            </a:r>
          </a:p>
          <a:p>
            <a:pPr algn="l" rtl="0"/>
            <a:r>
              <a:rPr lang="en-US" sz="9600" dirty="0"/>
              <a:t>Doses of 50–100 mg/day of CPA are often prescribed until the maximal effect is </a:t>
            </a:r>
            <a:r>
              <a:rPr lang="en-US" sz="9600" dirty="0" smtClean="0"/>
              <a:t>obtained.</a:t>
            </a:r>
            <a:endParaRPr lang="en-US" sz="9600" dirty="0"/>
          </a:p>
          <a:p>
            <a:pPr algn="l" rtl="0"/>
            <a:r>
              <a:rPr lang="en-US" sz="9600" dirty="0"/>
              <a:t>Is generally well tolerated, but there are dose-</a:t>
            </a:r>
            <a:r>
              <a:rPr lang="en-US" sz="9600" dirty="0" err="1"/>
              <a:t>dependant</a:t>
            </a:r>
            <a:r>
              <a:rPr lang="en-US" sz="9600" dirty="0"/>
              <a:t> metabolic effects similar to those of higher doses of </a:t>
            </a:r>
            <a:r>
              <a:rPr lang="en-US" sz="9600" dirty="0" err="1" smtClean="0"/>
              <a:t>Ocs</a:t>
            </a:r>
            <a:r>
              <a:rPr lang="en-US" sz="9600" dirty="0" smtClean="0"/>
              <a:t>.</a:t>
            </a:r>
            <a:endParaRPr lang="fa-IR" sz="9600" dirty="0"/>
          </a:p>
          <a:p>
            <a:pPr algn="l" rtl="0"/>
            <a:endParaRPr lang="en-US" sz="9600" dirty="0"/>
          </a:p>
          <a:p>
            <a:pPr algn="l" rtl="0"/>
            <a:endParaRPr lang="en-US" sz="9600" dirty="0"/>
          </a:p>
          <a:p>
            <a:pPr algn="l" rtl="0"/>
            <a:endParaRPr lang="en-US" sz="4500" dirty="0"/>
          </a:p>
          <a:p>
            <a:pPr algn="l" rtl="0"/>
            <a:endParaRPr lang="en-US" sz="4500" dirty="0"/>
          </a:p>
          <a:p>
            <a:pPr algn="l" rtl="0"/>
            <a:endParaRPr lang="en-US" sz="4500" dirty="0"/>
          </a:p>
          <a:p>
            <a:pPr algn="l" rtl="0"/>
            <a:endParaRPr lang="en-US" sz="4500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sz="2600" dirty="0">
                <a:solidFill>
                  <a:srgbClr val="C00000"/>
                </a:solidFill>
              </a:rPr>
              <a:t>Cochrane Database </a:t>
            </a:r>
            <a:r>
              <a:rPr lang="en-US" sz="2600" dirty="0" err="1">
                <a:solidFill>
                  <a:srgbClr val="C00000"/>
                </a:solidFill>
              </a:rPr>
              <a:t>Syst</a:t>
            </a:r>
            <a:r>
              <a:rPr lang="en-US" sz="2600" dirty="0">
                <a:solidFill>
                  <a:srgbClr val="C00000"/>
                </a:solidFill>
              </a:rPr>
              <a:t> Rev. 2003</a:t>
            </a:r>
            <a:r>
              <a:rPr lang="en-US" sz="2600" dirty="0" smtClean="0">
                <a:solidFill>
                  <a:srgbClr val="C00000"/>
                </a:solidFill>
              </a:rPr>
              <a:t>;</a:t>
            </a:r>
            <a:endParaRPr lang="fa-IR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</a:rPr>
              <a:t>Weaknesses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strengths of studies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Small </a:t>
            </a:r>
            <a:r>
              <a:rPr lang="en-US" sz="2800" dirty="0"/>
              <a:t>number of studies and their small sizes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potential for publication bias </a:t>
            </a:r>
            <a:endParaRPr lang="en-US" sz="2800" dirty="0" smtClean="0"/>
          </a:p>
          <a:p>
            <a:pPr algn="l" rtl="0"/>
            <a:r>
              <a:rPr lang="en-US" sz="2800" dirty="0" smtClean="0"/>
              <a:t>Low-quality studies</a:t>
            </a:r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majority of RCTs had important </a:t>
            </a:r>
            <a:r>
              <a:rPr lang="en-US" sz="2800" dirty="0" smtClean="0"/>
              <a:t>methodological shortcomings </a:t>
            </a:r>
            <a:r>
              <a:rPr lang="en-US" sz="2800" dirty="0"/>
              <a:t>(e.g. no blinding</a:t>
            </a:r>
            <a:r>
              <a:rPr lang="en-US" sz="2800" dirty="0" smtClean="0"/>
              <a:t>)</a:t>
            </a:r>
          </a:p>
          <a:p>
            <a:pPr algn="l" rtl="0"/>
            <a:r>
              <a:rPr lang="en-US" sz="2800" dirty="0" smtClean="0"/>
              <a:t>Group </a:t>
            </a:r>
            <a:r>
              <a:rPr lang="en-US" sz="2800" dirty="0"/>
              <a:t>differences in baseline hirsutism </a:t>
            </a:r>
            <a:r>
              <a:rPr lang="en-US" sz="2800" dirty="0" smtClean="0"/>
              <a:t>scores</a:t>
            </a:r>
          </a:p>
          <a:p>
            <a:pPr algn="l" rtl="0"/>
            <a:r>
              <a:rPr lang="en-US" sz="2800" dirty="0" smtClean="0"/>
              <a:t>The overall quality </a:t>
            </a:r>
            <a:r>
              <a:rPr lang="en-US" sz="2800" dirty="0"/>
              <a:t>of the evidence </a:t>
            </a:r>
            <a:r>
              <a:rPr lang="en-US" sz="2800" dirty="0" smtClean="0"/>
              <a:t>supporting the </a:t>
            </a:r>
            <a:r>
              <a:rPr lang="en-US" sz="2800" dirty="0"/>
              <a:t>treatment of hirsutism is </a:t>
            </a:r>
            <a:r>
              <a:rPr lang="en-US" sz="2800" dirty="0" smtClean="0"/>
              <a:t>low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8781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Flutamide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Is </a:t>
            </a:r>
            <a:r>
              <a:rPr lang="en-US" dirty="0"/>
              <a:t>a pure </a:t>
            </a:r>
            <a:r>
              <a:rPr lang="en-US" dirty="0" err="1" smtClean="0"/>
              <a:t>antiandrogen</a:t>
            </a:r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a competitive inhibitor of </a:t>
            </a:r>
            <a:r>
              <a:rPr lang="en-US" dirty="0" smtClean="0"/>
              <a:t>androgen action </a:t>
            </a:r>
            <a:r>
              <a:rPr lang="en-US" dirty="0"/>
              <a:t>at the androgen </a:t>
            </a:r>
            <a:r>
              <a:rPr lang="en-US" dirty="0" smtClean="0"/>
              <a:t>receptor</a:t>
            </a:r>
          </a:p>
          <a:p>
            <a:pPr algn="l" rtl="0"/>
            <a:r>
              <a:rPr lang="en-US" dirty="0" smtClean="0"/>
              <a:t>Several </a:t>
            </a:r>
            <a:r>
              <a:rPr lang="en-US" dirty="0"/>
              <a:t>studies show </a:t>
            </a:r>
            <a:r>
              <a:rPr lang="en-US" dirty="0" smtClean="0"/>
              <a:t>to </a:t>
            </a:r>
            <a:r>
              <a:rPr lang="en-US" dirty="0"/>
              <a:t>be as effective as </a:t>
            </a:r>
            <a:r>
              <a:rPr lang="en-US" dirty="0" smtClean="0"/>
              <a:t>spironolactone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usual </a:t>
            </a:r>
            <a:r>
              <a:rPr lang="en-US" dirty="0" smtClean="0"/>
              <a:t>dose ranges </a:t>
            </a:r>
            <a:r>
              <a:rPr lang="en-US" dirty="0"/>
              <a:t>from 250–750 </a:t>
            </a:r>
            <a:r>
              <a:rPr lang="en-US" dirty="0" smtClean="0"/>
              <a:t>mg/d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/>
              <a:t>Flutamide</a:t>
            </a:r>
            <a:r>
              <a:rPr lang="en-US" dirty="0"/>
              <a:t> has been </a:t>
            </a:r>
            <a:r>
              <a:rPr lang="en-US" dirty="0" smtClean="0"/>
              <a:t>associated with </a:t>
            </a:r>
            <a:r>
              <a:rPr lang="en-US" dirty="0"/>
              <a:t>hepatic toxicity that can be severe </a:t>
            </a:r>
            <a:endParaRPr lang="en-US" dirty="0" smtClean="0"/>
          </a:p>
          <a:p>
            <a:pPr algn="l" rtl="0"/>
            <a:r>
              <a:rPr lang="en-US" dirty="0" smtClean="0"/>
              <a:t>Some deaths </a:t>
            </a:r>
            <a:r>
              <a:rPr lang="en-US" dirty="0"/>
              <a:t>have been </a:t>
            </a:r>
            <a:r>
              <a:rPr lang="en-US" dirty="0" smtClean="0"/>
              <a:t>reported; for </a:t>
            </a:r>
            <a:r>
              <a:rPr lang="en-US" dirty="0"/>
              <a:t>that reason, it is not </a:t>
            </a:r>
            <a:r>
              <a:rPr lang="en-US" dirty="0" smtClean="0"/>
              <a:t>often used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13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Finasteride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/>
              <a:t>Finasteride</a:t>
            </a:r>
            <a:r>
              <a:rPr lang="en-US" dirty="0"/>
              <a:t> is an inhibitor of type II </a:t>
            </a:r>
            <a:r>
              <a:rPr lang="en-US" dirty="0" smtClean="0"/>
              <a:t>5-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Its clinical </a:t>
            </a:r>
            <a:r>
              <a:rPr lang="en-US" dirty="0"/>
              <a:t>efficacy is similar to the </a:t>
            </a:r>
            <a:r>
              <a:rPr lang="en-US" dirty="0" smtClean="0"/>
              <a:t>other </a:t>
            </a:r>
            <a:r>
              <a:rPr lang="en-US" dirty="0" err="1" smtClean="0"/>
              <a:t>antiandrogens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Standard </a:t>
            </a:r>
            <a:r>
              <a:rPr lang="en-US" dirty="0"/>
              <a:t>doses range between 5 and 7.5 </a:t>
            </a:r>
            <a:r>
              <a:rPr lang="en-US" dirty="0" smtClean="0"/>
              <a:t>mg/d</a:t>
            </a:r>
            <a:endParaRPr lang="en-US" dirty="0"/>
          </a:p>
          <a:p>
            <a:pPr algn="l" rtl="0"/>
            <a:r>
              <a:rPr lang="en-US" dirty="0"/>
              <a:t>There are no reported serious </a:t>
            </a:r>
            <a:r>
              <a:rPr lang="en-US" dirty="0" smtClean="0"/>
              <a:t>complications.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2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Choice of </a:t>
            </a:r>
            <a:r>
              <a:rPr lang="en-US" dirty="0" err="1">
                <a:solidFill>
                  <a:srgbClr val="002060"/>
                </a:solidFill>
              </a:rPr>
              <a:t>antiandrogen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Since they all appear to be effective for hirsutism, the choice of drug depends upon its availability, cost, side effects, and potential toxicity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We prefer spironolactone as clinical trials have shown consistent benefit, and it is considered to be </a:t>
            </a:r>
            <a:r>
              <a:rPr lang="en-US" dirty="0" smtClean="0"/>
              <a:t>safe.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Insulin-lowering drugs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place </a:t>
            </a:r>
            <a:r>
              <a:rPr lang="en-US" dirty="0"/>
              <a:t>of insulin reduction therapies in </a:t>
            </a:r>
            <a:r>
              <a:rPr lang="en-US" dirty="0" smtClean="0"/>
              <a:t>treating hirsutism</a:t>
            </a:r>
            <a:r>
              <a:rPr lang="en-US" dirty="0"/>
              <a:t>, particularly in the absence of the </a:t>
            </a:r>
            <a:r>
              <a:rPr lang="en-US" dirty="0" smtClean="0"/>
              <a:t>menstrual or </a:t>
            </a:r>
            <a:r>
              <a:rPr lang="en-US" dirty="0"/>
              <a:t>metabolic disturbances typically seen </a:t>
            </a:r>
            <a:r>
              <a:rPr lang="en-US" dirty="0" smtClean="0"/>
              <a:t>in conjunction </a:t>
            </a:r>
            <a:r>
              <a:rPr lang="en-US" dirty="0"/>
              <a:t>with PCOS, is </a:t>
            </a:r>
            <a:r>
              <a:rPr lang="en-US" dirty="0" smtClean="0"/>
              <a:t>controversial</a:t>
            </a:r>
          </a:p>
          <a:p>
            <a:pPr algn="l" rtl="0"/>
            <a:r>
              <a:rPr lang="en-US" dirty="0"/>
              <a:t>Meta-analysis of </a:t>
            </a:r>
            <a:r>
              <a:rPr lang="en-US" dirty="0" smtClean="0"/>
              <a:t>8 </a:t>
            </a:r>
            <a:r>
              <a:rPr lang="en-US" dirty="0"/>
              <a:t>metformin trials found no significant reduction in </a:t>
            </a:r>
            <a:r>
              <a:rPr lang="en-US" dirty="0" err="1"/>
              <a:t>Ferriman-Gallwey</a:t>
            </a:r>
            <a:r>
              <a:rPr lang="en-US" dirty="0"/>
              <a:t> scores with metformin when compared with placebo </a:t>
            </a:r>
            <a:endParaRPr lang="en-US" dirty="0" smtClean="0"/>
          </a:p>
          <a:p>
            <a:pPr algn="l" rtl="0"/>
            <a:r>
              <a:rPr lang="it-IT" sz="1300" dirty="0">
                <a:solidFill>
                  <a:srgbClr val="C00000"/>
                </a:solidFill>
              </a:rPr>
              <a:t>J Clin Endocrinol Metab. 2008 Apr;93(4):1135-42.</a:t>
            </a:r>
            <a:endParaRPr lang="en-US" sz="1300" dirty="0">
              <a:solidFill>
                <a:srgbClr val="C00000"/>
              </a:solidFill>
            </a:endParaRPr>
          </a:p>
          <a:p>
            <a:pPr algn="l" rtl="0"/>
            <a:endParaRPr lang="en-US" sz="1300" dirty="0">
              <a:solidFill>
                <a:srgbClr val="C00000"/>
              </a:solidFill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34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</a:rPr>
              <a:t>Overall summary of random-effects </a:t>
            </a:r>
            <a:r>
              <a:rPr lang="en-US" sz="2000" dirty="0" err="1">
                <a:solidFill>
                  <a:srgbClr val="002060"/>
                </a:solidFill>
              </a:rPr>
              <a:t>metaanalyses</a:t>
            </a:r>
            <a:r>
              <a:rPr lang="en-US" sz="2000" dirty="0">
                <a:solidFill>
                  <a:srgbClr val="002060"/>
                </a:solidFill>
              </a:rPr>
              <a:t> of RCTs of </a:t>
            </a:r>
            <a:r>
              <a:rPr lang="en-US" sz="2000" dirty="0" smtClean="0">
                <a:solidFill>
                  <a:srgbClr val="002060"/>
                </a:solidFill>
              </a:rPr>
              <a:t>insulin sensitizers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33" y="1196752"/>
            <a:ext cx="9451013" cy="48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1772816"/>
            <a:ext cx="30963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rgbClr val="002060"/>
                </a:solidFill>
              </a:rPr>
              <a:t>WMD of </a:t>
            </a:r>
            <a:r>
              <a:rPr lang="en-US" sz="1400" dirty="0">
                <a:solidFill>
                  <a:srgbClr val="002060"/>
                </a:solidFill>
              </a:rPr>
              <a:t>1.5; CI, </a:t>
            </a:r>
            <a:r>
              <a:rPr lang="en-US" sz="1400" dirty="0" smtClean="0">
                <a:solidFill>
                  <a:srgbClr val="002060"/>
                </a:solidFill>
              </a:rPr>
              <a:t>(-2.8 </a:t>
            </a:r>
            <a:r>
              <a:rPr lang="en-US" sz="1400" dirty="0">
                <a:solidFill>
                  <a:srgbClr val="002060"/>
                </a:solidFill>
              </a:rPr>
              <a:t>to </a:t>
            </a:r>
            <a:r>
              <a:rPr lang="en-US" sz="1400" dirty="0" smtClean="0">
                <a:solidFill>
                  <a:srgbClr val="002060"/>
                </a:solidFill>
              </a:rPr>
              <a:t>-0.2</a:t>
            </a:r>
            <a:r>
              <a:rPr lang="en-US" sz="1400" dirty="0" smtClean="0">
                <a:solidFill>
                  <a:srgbClr val="002060"/>
                </a:solidFill>
              </a:rPr>
              <a:t>), (</a:t>
            </a:r>
            <a:r>
              <a:rPr lang="en-US" sz="1400" dirty="0">
                <a:solidFill>
                  <a:srgbClr val="002060"/>
                </a:solidFill>
              </a:rPr>
              <a:t>I</a:t>
            </a:r>
            <a:r>
              <a:rPr lang="en-US" sz="1000" dirty="0">
                <a:solidFill>
                  <a:srgbClr val="002060"/>
                </a:solidFill>
              </a:rPr>
              <a:t>2</a:t>
            </a:r>
            <a:r>
              <a:rPr lang="en-US" sz="1400" dirty="0">
                <a:solidFill>
                  <a:srgbClr val="002060"/>
                </a:solidFill>
              </a:rPr>
              <a:t>  75%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6309320"/>
            <a:ext cx="58326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400" dirty="0" smtClean="0">
                <a:solidFill>
                  <a:srgbClr val="C00000"/>
                </a:solidFill>
              </a:rPr>
              <a:t>JCEM 2008 </a:t>
            </a:r>
            <a:r>
              <a:rPr lang="it-IT" sz="1400" dirty="0">
                <a:solidFill>
                  <a:srgbClr val="C00000"/>
                </a:solidFill>
              </a:rPr>
              <a:t>Apr;93(4):1135-42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Insulin lowering </a:t>
            </a:r>
            <a:r>
              <a:rPr lang="en-US" sz="3600" dirty="0" err="1" smtClean="0">
                <a:solidFill>
                  <a:srgbClr val="002060"/>
                </a:solidFill>
              </a:rPr>
              <a:t>Vs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Antiandrogens</a:t>
            </a:r>
            <a:endParaRPr lang="fa-IR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Metaanalysis</a:t>
            </a:r>
            <a:r>
              <a:rPr lang="en-US" dirty="0"/>
              <a:t> </a:t>
            </a:r>
            <a:r>
              <a:rPr lang="en-US" dirty="0" smtClean="0"/>
              <a:t>showed </a:t>
            </a:r>
            <a:r>
              <a:rPr lang="en-US" dirty="0"/>
              <a:t>the </a:t>
            </a:r>
            <a:r>
              <a:rPr lang="en-US" dirty="0" err="1" smtClean="0"/>
              <a:t>antiandrogen</a:t>
            </a:r>
            <a:r>
              <a:rPr lang="en-US" dirty="0"/>
              <a:t> </a:t>
            </a:r>
            <a:r>
              <a:rPr lang="en-US" dirty="0" smtClean="0"/>
              <a:t>group </a:t>
            </a:r>
            <a:r>
              <a:rPr lang="en-US" dirty="0"/>
              <a:t>had significantly lower hirsutism scores than the </a:t>
            </a:r>
            <a:r>
              <a:rPr lang="en-US" dirty="0" smtClean="0"/>
              <a:t>metformin group </a:t>
            </a:r>
            <a:r>
              <a:rPr lang="en-US" dirty="0" smtClean="0"/>
              <a:t> (</a:t>
            </a:r>
            <a:r>
              <a:rPr lang="en-US" dirty="0"/>
              <a:t>3.7; CI, 6.8 to 0.6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but with </a:t>
            </a:r>
            <a:r>
              <a:rPr lang="en-US" dirty="0" smtClean="0"/>
              <a:t>large inconsistency</a:t>
            </a:r>
            <a:r>
              <a:rPr lang="en-US" dirty="0"/>
              <a:t> </a:t>
            </a:r>
            <a:r>
              <a:rPr lang="en-US" dirty="0" smtClean="0"/>
              <a:t>across </a:t>
            </a:r>
            <a:r>
              <a:rPr lang="en-US" dirty="0" smtClean="0"/>
              <a:t>studies    (I=80%)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Flutamide</a:t>
            </a:r>
            <a:r>
              <a:rPr lang="en-US" dirty="0" smtClean="0"/>
              <a:t>    </a:t>
            </a:r>
            <a:r>
              <a:rPr lang="en-US" dirty="0" smtClean="0"/>
              <a:t>NNT = 2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pironolactone </a:t>
            </a:r>
            <a:r>
              <a:rPr lang="en-US" dirty="0" smtClean="0"/>
              <a:t>trial  NNT = 5</a:t>
            </a:r>
            <a:endParaRPr lang="en-US" dirty="0"/>
          </a:p>
          <a:p>
            <a:pPr algn="l" rtl="0"/>
            <a:r>
              <a:rPr lang="it-IT" sz="1700" dirty="0" smtClean="0">
                <a:solidFill>
                  <a:srgbClr val="C00000"/>
                </a:solidFill>
              </a:rPr>
              <a:t>J </a:t>
            </a:r>
            <a:r>
              <a:rPr lang="it-IT" sz="1700" dirty="0">
                <a:solidFill>
                  <a:srgbClr val="C00000"/>
                </a:solidFill>
              </a:rPr>
              <a:t>Clin Endocrinol Metab. 2008 Apr;93(4):1135-42</a:t>
            </a:r>
            <a:endParaRPr lang="fa-IR" sz="1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Monitoring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We </a:t>
            </a:r>
            <a:r>
              <a:rPr lang="en-US" dirty="0"/>
              <a:t>suggest a trial of at least </a:t>
            </a:r>
            <a:r>
              <a:rPr lang="en-US" dirty="0" smtClean="0"/>
              <a:t>6 </a:t>
            </a:r>
            <a:r>
              <a:rPr lang="en-US" dirty="0" err="1" smtClean="0"/>
              <a:t>mo</a:t>
            </a:r>
            <a:r>
              <a:rPr lang="en-US" dirty="0" smtClean="0"/>
              <a:t> before </a:t>
            </a:r>
          </a:p>
          <a:p>
            <a:pPr algn="l" rtl="0"/>
            <a:r>
              <a:rPr lang="en-US" dirty="0" smtClean="0"/>
              <a:t>Making any </a:t>
            </a:r>
            <a:r>
              <a:rPr lang="en-US" dirty="0"/>
              <a:t>changes in </a:t>
            </a:r>
            <a:r>
              <a:rPr lang="en-US" dirty="0" smtClean="0"/>
              <a:t>dose</a:t>
            </a:r>
          </a:p>
          <a:p>
            <a:pPr algn="l" rtl="0"/>
            <a:r>
              <a:rPr lang="en-US" dirty="0" smtClean="0"/>
              <a:t>Adding </a:t>
            </a:r>
            <a:r>
              <a:rPr lang="en-US" dirty="0"/>
              <a:t>a </a:t>
            </a:r>
            <a:r>
              <a:rPr lang="en-US" dirty="0" smtClean="0"/>
              <a:t>medication </a:t>
            </a:r>
          </a:p>
          <a:p>
            <a:pPr algn="l" rtl="0"/>
            <a:r>
              <a:rPr lang="en-US" dirty="0" smtClean="0"/>
              <a:t>Switching </a:t>
            </a:r>
            <a:r>
              <a:rPr lang="en-US" dirty="0"/>
              <a:t>to a new </a:t>
            </a:r>
            <a:r>
              <a:rPr lang="en-US" dirty="0" smtClean="0"/>
              <a:t>medication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patient's assessment of her response to therapy is the most important </a:t>
            </a:r>
            <a:r>
              <a:rPr lang="en-US" dirty="0" smtClean="0"/>
              <a:t>outcome</a:t>
            </a:r>
          </a:p>
          <a:p>
            <a:pPr algn="l" rtl="0"/>
            <a:r>
              <a:rPr lang="en-US" dirty="0" smtClean="0"/>
              <a:t>At </a:t>
            </a:r>
            <a:r>
              <a:rPr lang="en-US" dirty="0"/>
              <a:t>each </a:t>
            </a:r>
            <a:r>
              <a:rPr lang="en-US" dirty="0" smtClean="0"/>
              <a:t>F/U </a:t>
            </a:r>
            <a:r>
              <a:rPr lang="en-US" dirty="0"/>
              <a:t>visit, the patient should be asked whether she has noted any decreased need for cosmetic methods (shaving, plucking, waxing) to manage her </a:t>
            </a:r>
            <a:r>
              <a:rPr lang="en-US" dirty="0" smtClean="0"/>
              <a:t>hirsutism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addition, we do try to obtain a </a:t>
            </a:r>
            <a:r>
              <a:rPr lang="en-US" dirty="0" err="1"/>
              <a:t>Ferriman-Gallwey</a:t>
            </a:r>
            <a:r>
              <a:rPr lang="en-US" dirty="0"/>
              <a:t> score at baseline and at each follow-up visit </a:t>
            </a:r>
            <a:r>
              <a:rPr lang="en-US" dirty="0" smtClean="0"/>
              <a:t>( </a:t>
            </a:r>
            <a:r>
              <a:rPr lang="en-US" dirty="0"/>
              <a:t>However, as noted, the score is unreliable in women who routinely use cosmetic hair removal </a:t>
            </a:r>
            <a:r>
              <a:rPr lang="en-US" dirty="0" smtClean="0"/>
              <a:t>methods)</a:t>
            </a:r>
            <a:endParaRPr lang="en-US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447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Cont’d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Routine </a:t>
            </a:r>
            <a:r>
              <a:rPr lang="en-US" dirty="0"/>
              <a:t>monitoring of serum androgens to assess the response to drug </a:t>
            </a:r>
            <a:r>
              <a:rPr lang="en-US" dirty="0" smtClean="0"/>
              <a:t>therapy is not recommended </a:t>
            </a:r>
            <a:endParaRPr lang="en-US" dirty="0" smtClean="0"/>
          </a:p>
          <a:p>
            <a:pPr algn="l" rtl="0"/>
            <a:r>
              <a:rPr lang="en-US" dirty="0" smtClean="0"/>
              <a:t>However</a:t>
            </a:r>
            <a:r>
              <a:rPr lang="en-US" dirty="0"/>
              <a:t>, if there is progression of hirsutism during therapy, repeat biochemical evaluation is warranted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897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 For the majority of women, we recommend </a:t>
            </a:r>
            <a:r>
              <a:rPr lang="en-US" dirty="0" smtClean="0"/>
              <a:t>OCS to </a:t>
            </a:r>
            <a:r>
              <a:rPr lang="en-US" dirty="0"/>
              <a:t>treat patient-important hirsutism </a:t>
            </a:r>
            <a:endParaRPr lang="en-US" dirty="0" smtClean="0"/>
          </a:p>
          <a:p>
            <a:pPr algn="l" rtl="0"/>
            <a:r>
              <a:rPr lang="en-US" dirty="0" smtClean="0"/>
              <a:t>Because </a:t>
            </a:r>
            <a:r>
              <a:rPr lang="en-US" dirty="0"/>
              <a:t>of its </a:t>
            </a:r>
            <a:r>
              <a:rPr lang="en-US" dirty="0" err="1"/>
              <a:t>teratogenic</a:t>
            </a:r>
            <a:r>
              <a:rPr lang="en-US" dirty="0"/>
              <a:t> potential, we recommend against </a:t>
            </a:r>
            <a:r>
              <a:rPr lang="en-US" dirty="0" err="1"/>
              <a:t>antiandrogen</a:t>
            </a:r>
            <a:r>
              <a:rPr lang="en-US" dirty="0"/>
              <a:t> </a:t>
            </a:r>
            <a:r>
              <a:rPr lang="en-US" dirty="0" err="1"/>
              <a:t>monotherapy</a:t>
            </a:r>
            <a:r>
              <a:rPr lang="en-US" dirty="0"/>
              <a:t> unless adequate contraception is </a:t>
            </a:r>
            <a:r>
              <a:rPr lang="en-US" dirty="0" smtClean="0"/>
              <a:t>used</a:t>
            </a:r>
          </a:p>
          <a:p>
            <a:pPr algn="l" rtl="0"/>
            <a:r>
              <a:rPr lang="en-US" dirty="0"/>
              <a:t>For women who cannot or choose not to conceive, we suggest the use of either </a:t>
            </a:r>
            <a:r>
              <a:rPr lang="en-US" dirty="0" smtClean="0"/>
              <a:t>OCPs </a:t>
            </a:r>
            <a:r>
              <a:rPr lang="en-US" dirty="0"/>
              <a:t>or </a:t>
            </a:r>
            <a:r>
              <a:rPr lang="en-US" dirty="0" err="1"/>
              <a:t>antiandrogens</a:t>
            </a:r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313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Cont’d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We suggest against the use of </a:t>
            </a:r>
            <a:r>
              <a:rPr lang="en-US" dirty="0" err="1"/>
              <a:t>flutamide</a:t>
            </a:r>
            <a:r>
              <a:rPr lang="en-US" dirty="0"/>
              <a:t> therapy </a:t>
            </a:r>
            <a:endParaRPr lang="en-US" dirty="0" smtClean="0"/>
          </a:p>
          <a:p>
            <a:pPr algn="l" rtl="0"/>
            <a:r>
              <a:rPr lang="en-US" dirty="0"/>
              <a:t>We suggest against using insulin-lowering drugs as therapy for hirsutism </a:t>
            </a:r>
            <a:endParaRPr lang="en-US" dirty="0" smtClean="0"/>
          </a:p>
          <a:p>
            <a:pPr algn="l" rtl="0"/>
            <a:r>
              <a:rPr lang="en-US" dirty="0"/>
              <a:t>For all pharmacological therapies, we suggest a trial of at least 6 </a:t>
            </a:r>
            <a:r>
              <a:rPr lang="en-US" dirty="0" err="1"/>
              <a:t>mo</a:t>
            </a:r>
            <a:r>
              <a:rPr lang="en-US" dirty="0"/>
              <a:t> before making changes in dose, changing medication, or adding medication 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5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first step in the management of hirsute women </a:t>
            </a:r>
            <a:r>
              <a:rPr lang="en-US" dirty="0" smtClean="0"/>
              <a:t>is: </a:t>
            </a:r>
          </a:p>
          <a:p>
            <a:pPr algn="l" rtl="0"/>
            <a:r>
              <a:rPr lang="en-US" dirty="0" smtClean="0"/>
              <a:t>To </a:t>
            </a:r>
            <a:r>
              <a:rPr lang="en-US" dirty="0"/>
              <a:t>review their diagnosis (most commonly polycystic ovary </a:t>
            </a:r>
            <a:r>
              <a:rPr lang="en-US" dirty="0" smtClean="0"/>
              <a:t>syndrome)</a:t>
            </a:r>
          </a:p>
          <a:p>
            <a:pPr algn="l" rtl="0"/>
            <a:r>
              <a:rPr lang="en-US" dirty="0" smtClean="0"/>
              <a:t>Their </a:t>
            </a:r>
            <a:r>
              <a:rPr lang="en-US" dirty="0"/>
              <a:t>goals and </a:t>
            </a:r>
            <a:r>
              <a:rPr lang="en-US" dirty="0" smtClean="0"/>
              <a:t>expectations</a:t>
            </a:r>
          </a:p>
          <a:p>
            <a:pPr algn="l" rtl="0"/>
            <a:r>
              <a:rPr lang="en-US" dirty="0" smtClean="0"/>
              <a:t> The </a:t>
            </a:r>
            <a:r>
              <a:rPr lang="en-US" dirty="0"/>
              <a:t>degree of distress caused by the hirsutism</a:t>
            </a:r>
          </a:p>
        </p:txBody>
      </p:sp>
    </p:spTree>
    <p:extLst>
      <p:ext uri="{BB962C8B-B14F-4D97-AF65-F5344CB8AC3E}">
        <p14:creationId xmlns:p14="http://schemas.microsoft.com/office/powerpoint/2010/main" val="9505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8955838" cy="6842679"/>
          </a:xfrm>
        </p:spPr>
      </p:pic>
    </p:spTree>
    <p:extLst>
      <p:ext uri="{BB962C8B-B14F-4D97-AF65-F5344CB8AC3E}">
        <p14:creationId xmlns:p14="http://schemas.microsoft.com/office/powerpoint/2010/main" val="39393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Treatment options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Pharmacological </a:t>
            </a:r>
            <a:r>
              <a:rPr lang="en-US" dirty="0"/>
              <a:t>therapy or direct hair </a:t>
            </a:r>
            <a:r>
              <a:rPr lang="en-US" dirty="0" smtClean="0"/>
              <a:t>removal methods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choice between </a:t>
            </a:r>
            <a:r>
              <a:rPr lang="en-US" dirty="0" smtClean="0"/>
              <a:t>these options </a:t>
            </a:r>
            <a:r>
              <a:rPr lang="en-US" dirty="0"/>
              <a:t>depends on </a:t>
            </a:r>
            <a:endParaRPr lang="en-US" dirty="0" smtClean="0"/>
          </a:p>
          <a:p>
            <a:pPr algn="l" rtl="0"/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smtClean="0"/>
              <a:t>Patient preferences </a:t>
            </a:r>
          </a:p>
          <a:p>
            <a:pPr algn="l" rtl="0"/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smtClean="0"/>
              <a:t>The extent </a:t>
            </a:r>
            <a:r>
              <a:rPr lang="en-US" dirty="0"/>
              <a:t>to which the area of hirsutism that affects</a:t>
            </a:r>
          </a:p>
          <a:p>
            <a:pPr algn="l" rtl="0"/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dirty="0" smtClean="0"/>
              <a:t>Access </a:t>
            </a:r>
            <a:r>
              <a:rPr lang="en-US" dirty="0"/>
              <a:t>to and </a:t>
            </a:r>
            <a:r>
              <a:rPr lang="en-US" dirty="0" smtClean="0"/>
              <a:t>affordability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318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002060"/>
                </a:solidFill>
              </a:rPr>
              <a:t>Pharmacological treatment</a:t>
            </a:r>
            <a:endParaRPr lang="fa-I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Ovarian </a:t>
            </a:r>
            <a:r>
              <a:rPr lang="en-US" dirty="0" err="1" smtClean="0"/>
              <a:t>supression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Ocs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GnRH</a:t>
            </a:r>
            <a:endParaRPr lang="en-US" dirty="0" smtClean="0"/>
          </a:p>
          <a:p>
            <a:pPr algn="l" rtl="0"/>
            <a:r>
              <a:rPr lang="en-US" dirty="0" err="1" smtClean="0"/>
              <a:t>Antiandrogen</a:t>
            </a:r>
            <a:r>
              <a:rPr lang="en-US" dirty="0" smtClean="0"/>
              <a:t> therapy </a:t>
            </a:r>
          </a:p>
          <a:p>
            <a:pPr algn="l" rtl="0"/>
            <a:r>
              <a:rPr lang="en-US" dirty="0" smtClean="0"/>
              <a:t>Insulin lowering drugs ( Metformin, TZDs)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42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Ovarian Suppression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There are two ways to suppress ovarian androgen </a:t>
            </a:r>
            <a:r>
              <a:rPr lang="en-US" dirty="0" smtClean="0"/>
              <a:t>secretion</a:t>
            </a:r>
            <a:endParaRPr lang="en-US" dirty="0"/>
          </a:p>
          <a:p>
            <a:pPr algn="l" rtl="0"/>
            <a:r>
              <a:rPr lang="en-US" dirty="0" smtClean="0"/>
              <a:t>Gonadotropin </a:t>
            </a:r>
            <a:r>
              <a:rPr lang="en-US" dirty="0"/>
              <a:t>suppression with a </a:t>
            </a:r>
            <a:r>
              <a:rPr lang="en-US" dirty="0" smtClean="0"/>
              <a:t>combination of </a:t>
            </a:r>
            <a:r>
              <a:rPr lang="en-US" dirty="0"/>
              <a:t>estrogen and </a:t>
            </a:r>
            <a:r>
              <a:rPr lang="en-US" dirty="0" smtClean="0"/>
              <a:t>progestin</a:t>
            </a:r>
          </a:p>
          <a:p>
            <a:pPr algn="l" rtl="0"/>
            <a:r>
              <a:rPr lang="en-US" dirty="0" smtClean="0"/>
              <a:t> Gonadotropin suppression using </a:t>
            </a:r>
            <a:r>
              <a:rPr lang="en-US" dirty="0"/>
              <a:t>a long-acting </a:t>
            </a:r>
            <a:r>
              <a:rPr lang="en-US" dirty="0" err="1"/>
              <a:t>GnRH</a:t>
            </a:r>
            <a:r>
              <a:rPr lang="en-US" dirty="0"/>
              <a:t> </a:t>
            </a:r>
            <a:r>
              <a:rPr lang="en-US" dirty="0" smtClean="0"/>
              <a:t>agonist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413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rtl="0"/>
            <a:r>
              <a:rPr lang="fa-IR" dirty="0" smtClean="0"/>
              <a:t>  </a:t>
            </a:r>
            <a:r>
              <a:rPr lang="fa-IR" dirty="0"/>
              <a:t> </a:t>
            </a:r>
            <a:r>
              <a:rPr lang="en-US" dirty="0" smtClean="0">
                <a:solidFill>
                  <a:srgbClr val="002060"/>
                </a:solidFill>
              </a:rPr>
              <a:t>Pharmacological treatments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sz="2800" dirty="0" smtClean="0"/>
          </a:p>
          <a:p>
            <a:pPr algn="l" rtl="0"/>
            <a:r>
              <a:rPr lang="en-US" sz="2800" dirty="0" err="1" smtClean="0"/>
              <a:t>Monotherapy</a:t>
            </a:r>
            <a:r>
              <a:rPr lang="en-US" sz="2800" dirty="0" smtClean="0"/>
              <a:t> for </a:t>
            </a:r>
            <a:r>
              <a:rPr lang="en-US" sz="2800" dirty="0" err="1" smtClean="0"/>
              <a:t>Ocs</a:t>
            </a:r>
            <a:r>
              <a:rPr lang="en-US" sz="2800" dirty="0" smtClean="0"/>
              <a:t>:</a:t>
            </a:r>
          </a:p>
          <a:p>
            <a:pPr marL="0" indent="0" algn="l" rtl="0">
              <a:buNone/>
            </a:pPr>
            <a:r>
              <a:rPr lang="en-US" sz="2800" dirty="0" smtClean="0"/>
              <a:t>      </a:t>
            </a:r>
          </a:p>
          <a:p>
            <a:pPr marL="0" indent="0" algn="l" rtl="0">
              <a:buNone/>
            </a:pPr>
            <a:r>
              <a:rPr lang="en-US" sz="2800" dirty="0" smtClean="0"/>
              <a:t> For </a:t>
            </a:r>
            <a:r>
              <a:rPr lang="en-US" sz="2800" dirty="0"/>
              <a:t>the majority of women</a:t>
            </a:r>
            <a:r>
              <a:rPr lang="en-US" sz="2800" dirty="0" smtClean="0"/>
              <a:t>, OCPs were </a:t>
            </a:r>
            <a:r>
              <a:rPr lang="en-US" sz="2800" dirty="0"/>
              <a:t>recommend   </a:t>
            </a:r>
            <a:r>
              <a:rPr lang="en-US" sz="2800" dirty="0" smtClean="0"/>
              <a:t> to </a:t>
            </a:r>
            <a:r>
              <a:rPr lang="en-US" sz="2800" dirty="0"/>
              <a:t>treat </a:t>
            </a:r>
            <a:r>
              <a:rPr lang="en-US" sz="2800" dirty="0" smtClean="0"/>
              <a:t>patient-important hirsutism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 Because </a:t>
            </a:r>
            <a:r>
              <a:rPr lang="en-US" sz="2800" dirty="0"/>
              <a:t>of its </a:t>
            </a:r>
            <a:r>
              <a:rPr lang="en-US" sz="2800" dirty="0" err="1" smtClean="0"/>
              <a:t>teratogenic</a:t>
            </a:r>
            <a:r>
              <a:rPr lang="en-US" sz="2800" dirty="0" smtClean="0"/>
              <a:t> potential, recommendation is  against </a:t>
            </a:r>
            <a:r>
              <a:rPr lang="en-US" sz="2800" dirty="0" err="1" smtClean="0"/>
              <a:t>antiandrogen</a:t>
            </a:r>
            <a:r>
              <a:rPr lang="en-US" sz="2800" dirty="0" smtClean="0"/>
              <a:t>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</a:t>
            </a:r>
            <a:r>
              <a:rPr lang="en-US" sz="2800" dirty="0"/>
              <a:t>unless adequate contraception is </a:t>
            </a:r>
            <a:r>
              <a:rPr lang="en-US" sz="2800" dirty="0" smtClean="0"/>
              <a:t>used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J </a:t>
            </a:r>
            <a:r>
              <a:rPr lang="en-US" sz="1600" dirty="0" err="1">
                <a:solidFill>
                  <a:srgbClr val="C00000"/>
                </a:solidFill>
              </a:rPr>
              <a:t>Clin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Endocrinol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Metab</a:t>
            </a:r>
            <a:r>
              <a:rPr lang="en-US" sz="1600" dirty="0">
                <a:solidFill>
                  <a:srgbClr val="C00000"/>
                </a:solidFill>
              </a:rPr>
              <a:t>. 2008 Apr;93(4):1105-20. </a:t>
            </a:r>
            <a:r>
              <a:rPr lang="en-US" sz="1600" dirty="0" err="1">
                <a:solidFill>
                  <a:srgbClr val="C00000"/>
                </a:solidFill>
              </a:rPr>
              <a:t>doi</a:t>
            </a:r>
            <a:r>
              <a:rPr lang="en-US" sz="1600" dirty="0">
                <a:solidFill>
                  <a:srgbClr val="C00000"/>
                </a:solidFill>
              </a:rPr>
              <a:t>: 10.1210/jc.2007-2437</a:t>
            </a:r>
          </a:p>
          <a:p>
            <a:pPr algn="l" rtl="0"/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0830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Trials </a:t>
            </a:r>
            <a:r>
              <a:rPr lang="en-US" dirty="0">
                <a:solidFill>
                  <a:srgbClr val="002060"/>
                </a:solidFill>
              </a:rPr>
              <a:t>of OCPs versus </a:t>
            </a:r>
            <a:r>
              <a:rPr lang="en-US" dirty="0" err="1">
                <a:solidFill>
                  <a:srgbClr val="002060"/>
                </a:solidFill>
              </a:rPr>
              <a:t>antiandrogens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In </a:t>
            </a:r>
            <a:r>
              <a:rPr lang="en-US" sz="2800" dirty="0"/>
              <a:t>the only RCT comparing an OCP to </a:t>
            </a:r>
            <a:r>
              <a:rPr lang="en-US" sz="2800" dirty="0" smtClean="0"/>
              <a:t>an </a:t>
            </a:r>
            <a:r>
              <a:rPr lang="en-US" sz="2800" dirty="0" err="1" smtClean="0"/>
              <a:t>antiandrogen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finasteride</a:t>
            </a:r>
            <a:r>
              <a:rPr lang="en-US" sz="2800" dirty="0"/>
              <a:t>), the OCP contained </a:t>
            </a:r>
            <a:r>
              <a:rPr lang="en-US" sz="2800" dirty="0" smtClean="0"/>
              <a:t>low dose </a:t>
            </a:r>
            <a:r>
              <a:rPr lang="en-US" sz="2800" dirty="0" err="1" smtClean="0"/>
              <a:t>antiandrogen</a:t>
            </a:r>
            <a:r>
              <a:rPr lang="en-US" sz="2800" dirty="0" smtClean="0"/>
              <a:t> </a:t>
            </a:r>
            <a:r>
              <a:rPr lang="en-US" sz="2800" dirty="0"/>
              <a:t>(CPA 2 </a:t>
            </a:r>
            <a:r>
              <a:rPr lang="en-US" sz="2800" dirty="0" smtClean="0"/>
              <a:t>mg) showed that there </a:t>
            </a:r>
            <a:r>
              <a:rPr lang="en-US" sz="2800" dirty="0"/>
              <a:t>was no significant difference </a:t>
            </a:r>
            <a:r>
              <a:rPr lang="en-US" sz="2800" dirty="0" smtClean="0"/>
              <a:t>in hirsutism </a:t>
            </a:r>
            <a:r>
              <a:rPr lang="en-US" sz="2800" dirty="0"/>
              <a:t>score between the </a:t>
            </a:r>
            <a:r>
              <a:rPr lang="en-US" sz="2800" dirty="0" err="1"/>
              <a:t>finasteride</a:t>
            </a:r>
            <a:r>
              <a:rPr lang="en-US" sz="2800" dirty="0"/>
              <a:t> group and </a:t>
            </a:r>
            <a:r>
              <a:rPr lang="en-US" sz="2800" dirty="0" smtClean="0"/>
              <a:t>the OCP group  </a:t>
            </a:r>
          </a:p>
          <a:p>
            <a:pPr marL="0" indent="0" algn="l" rtl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(–</a:t>
            </a:r>
            <a:r>
              <a:rPr lang="en-US" sz="2800" dirty="0"/>
              <a:t>2.5; 95% CI, –5.4 to –0.4) </a:t>
            </a:r>
            <a:r>
              <a:rPr lang="en-US" sz="2800" dirty="0" smtClean="0"/>
              <a:t>after </a:t>
            </a:r>
            <a:r>
              <a:rPr lang="en-US" sz="2800" dirty="0"/>
              <a:t>9 </a:t>
            </a:r>
            <a:r>
              <a:rPr lang="en-US" sz="2800" dirty="0" err="1" smtClean="0"/>
              <a:t>mo</a:t>
            </a:r>
            <a:r>
              <a:rPr lang="en-US" sz="2800" dirty="0" smtClean="0"/>
              <a:t> of treatment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/>
            <a:endParaRPr lang="en-US" sz="180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800" dirty="0" smtClean="0">
                <a:solidFill>
                  <a:srgbClr val="C00000"/>
                </a:solidFill>
              </a:rPr>
              <a:t>J </a:t>
            </a:r>
            <a:r>
              <a:rPr lang="en-US" sz="1800" dirty="0" err="1">
                <a:solidFill>
                  <a:srgbClr val="C00000"/>
                </a:solidFill>
              </a:rPr>
              <a:t>Endocrinol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Invest 1998   21:348-52</a:t>
            </a:r>
            <a:endParaRPr lang="fa-I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1821</Words>
  <Application>Microsoft Office PowerPoint</Application>
  <PresentationFormat>On-screen Show (4:3)</PresentationFormat>
  <Paragraphs>234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Medical treatment of hirsutism</vt:lpstr>
      <vt:lpstr> Agenda</vt:lpstr>
      <vt:lpstr>Weaknesses and strengths of studies</vt:lpstr>
      <vt:lpstr>Approach</vt:lpstr>
      <vt:lpstr>Treatment options</vt:lpstr>
      <vt:lpstr>Pharmacological treatment</vt:lpstr>
      <vt:lpstr>Ovarian Suppression</vt:lpstr>
      <vt:lpstr>   Pharmacological treatments </vt:lpstr>
      <vt:lpstr> Trials of OCPs versus antiandrogens </vt:lpstr>
      <vt:lpstr>Mechanism of action</vt:lpstr>
      <vt:lpstr>Definition</vt:lpstr>
      <vt:lpstr>Currently Available Low-Dose  Combined OC Pills According to Type of Progestin and EE Dose</vt:lpstr>
      <vt:lpstr>Cont’d</vt:lpstr>
      <vt:lpstr>Cont’d</vt:lpstr>
      <vt:lpstr>Second generation</vt:lpstr>
      <vt:lpstr>Third generation</vt:lpstr>
      <vt:lpstr>Antiandrogen</vt:lpstr>
      <vt:lpstr>Antiandrogen</vt:lpstr>
      <vt:lpstr>Side effects</vt:lpstr>
      <vt:lpstr>Absolute and relative contraindications to the use of low-dose OCs according to the WHO guideline</vt:lpstr>
      <vt:lpstr>Selected relative contraindication</vt:lpstr>
      <vt:lpstr>Choice of pill </vt:lpstr>
      <vt:lpstr>How to start an OC</vt:lpstr>
      <vt:lpstr> Suboptimal response  </vt:lpstr>
      <vt:lpstr>Antiandrogens</vt:lpstr>
      <vt:lpstr>Antiandrogens</vt:lpstr>
      <vt:lpstr>effect of antiandrogens on hirsutism</vt:lpstr>
      <vt:lpstr>Spironolactone</vt:lpstr>
      <vt:lpstr>Cyproterone acetate</vt:lpstr>
      <vt:lpstr>Flutamide</vt:lpstr>
      <vt:lpstr>Finasteride</vt:lpstr>
      <vt:lpstr>Choice of antiandrogen </vt:lpstr>
      <vt:lpstr>Insulin-lowering drugs</vt:lpstr>
      <vt:lpstr>Overall summary of random-effects metaanalyses of RCTs of insulin sensitizers</vt:lpstr>
      <vt:lpstr>Insulin lowering Vs  Antiandrogens</vt:lpstr>
      <vt:lpstr>Monitoring</vt:lpstr>
      <vt:lpstr>Cont’d</vt:lpstr>
      <vt:lpstr>Conclusion</vt:lpstr>
      <vt:lpstr>Cont’d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hirsutism</dc:title>
  <dc:creator>asus</dc:creator>
  <cp:lastModifiedBy>asus</cp:lastModifiedBy>
  <cp:revision>215</cp:revision>
  <dcterms:created xsi:type="dcterms:W3CDTF">2016-12-14T09:59:14Z</dcterms:created>
  <dcterms:modified xsi:type="dcterms:W3CDTF">2018-01-03T10:00:49Z</dcterms:modified>
</cp:coreProperties>
</file>