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73" r:id="rId3"/>
    <p:sldId id="274" r:id="rId4"/>
    <p:sldId id="275" r:id="rId5"/>
    <p:sldId id="278" r:id="rId6"/>
    <p:sldId id="279" r:id="rId7"/>
    <p:sldId id="260" r:id="rId8"/>
    <p:sldId id="261" r:id="rId9"/>
    <p:sldId id="276" r:id="rId10"/>
    <p:sldId id="270" r:id="rId11"/>
    <p:sldId id="266" r:id="rId12"/>
    <p:sldId id="267" r:id="rId13"/>
    <p:sldId id="268" r:id="rId14"/>
    <p:sldId id="258" r:id="rId15"/>
    <p:sldId id="271" r:id="rId16"/>
    <p:sldId id="264" r:id="rId17"/>
    <p:sldId id="277" r:id="rId18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B3"/>
    <a:srgbClr val="DEFFBD"/>
    <a:srgbClr val="CC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6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21D2B4-16A9-465D-9610-EF1079A0ECD8}" type="datetimeFigureOut">
              <a:rPr lang="en-US" smtClean="0"/>
              <a:pPr/>
              <a:t>10/28/2014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EC4F2C-70CD-482F-9E53-E61A20EE098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F094C7-CA32-4032-B417-B220896896BE}" type="datetimeFigureOut">
              <a:rPr lang="en-US" smtClean="0"/>
              <a:pPr/>
              <a:t>10/28/2014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0A2ADB-6623-44EA-A8CD-AF2D34216FE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5F847-42FA-472A-8365-6E10856911CA}" type="datetime1">
              <a:rPr lang="en-US" smtClean="0"/>
              <a:pPr/>
              <a:t>10/28/2014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D30D1-90CB-4D5A-9EBB-4BB1314B47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5A543-D1F7-44C9-9220-C52C8ADD00AD}" type="datetime1">
              <a:rPr lang="en-US" smtClean="0"/>
              <a:pPr/>
              <a:t>10/28/2014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D30D1-90CB-4D5A-9EBB-4BB1314B47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78C37-A332-41EE-8A65-7A2B56EAA8F6}" type="datetime1">
              <a:rPr lang="en-US" smtClean="0"/>
              <a:pPr/>
              <a:t>10/28/2014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D30D1-90CB-4D5A-9EBB-4BB1314B47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77416-2B63-42E8-AB2D-32598E594281}" type="datetime1">
              <a:rPr lang="en-US" smtClean="0"/>
              <a:pPr/>
              <a:t>10/28/2014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D30D1-90CB-4D5A-9EBB-4BB1314B47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21C7B-FF78-459A-99B2-5F4607F98604}" type="datetime1">
              <a:rPr lang="en-US" smtClean="0"/>
              <a:pPr/>
              <a:t>10/28/2014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D30D1-90CB-4D5A-9EBB-4BB1314B47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AE3EF-77DE-4F23-BCE2-FF2048BC8887}" type="datetime1">
              <a:rPr lang="en-US" smtClean="0"/>
              <a:pPr/>
              <a:t>10/28/2014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D30D1-90CB-4D5A-9EBB-4BB1314B47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05D8F-A168-49A2-8721-9FDF18388516}" type="datetime1">
              <a:rPr lang="en-US" smtClean="0"/>
              <a:pPr/>
              <a:t>10/28/2014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D30D1-90CB-4D5A-9EBB-4BB1314B47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DEF36-6D1F-44D7-A810-B9E70A3B8DC3}" type="datetime1">
              <a:rPr lang="en-US" smtClean="0"/>
              <a:pPr/>
              <a:t>10/28/2014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D30D1-90CB-4D5A-9EBB-4BB1314B47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1988F-79CF-4486-80DD-8287C5ECB63F}" type="datetime1">
              <a:rPr lang="en-US" smtClean="0"/>
              <a:pPr/>
              <a:t>10/28/2014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D30D1-90CB-4D5A-9EBB-4BB1314B47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4399C-50B6-470D-A93F-698E828903C5}" type="datetime1">
              <a:rPr lang="en-US" smtClean="0"/>
              <a:pPr/>
              <a:t>10/28/2014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D30D1-90CB-4D5A-9EBB-4BB1314B47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96901-F6B3-4A4E-ADDB-A855BB635975}" type="datetime1">
              <a:rPr lang="en-US" smtClean="0"/>
              <a:pPr/>
              <a:t>10/28/2014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D30D1-90CB-4D5A-9EBB-4BB1314B47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AB796F-86C5-40AB-BFF0-591A4F12E8B2}" type="datetime1">
              <a:rPr lang="en-US" smtClean="0"/>
              <a:pPr/>
              <a:t>10/28/2014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BD30D1-90CB-4D5A-9EBB-4BB1314B478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428596" y="857232"/>
            <a:ext cx="8286808" cy="471490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Iodine Supplementation 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during Pregnancy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D30D1-90CB-4D5A-9EBB-4BB1314B478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428596" y="857232"/>
            <a:ext cx="8286808" cy="471490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Dairy product intake </a:t>
            </a:r>
            <a:br>
              <a:rPr lang="en-US" sz="5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&amp;</a:t>
            </a:r>
            <a:br>
              <a:rPr lang="en-US" sz="5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Iodine status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D30D1-90CB-4D5A-9EBB-4BB1314B478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072494" cy="11430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Some subgroups of reproductive age women in the US may by at risk for iodine deficiency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5720" y="6509587"/>
            <a:ext cx="57150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Perrine CG, et al. </a:t>
            </a:r>
            <a:r>
              <a:rPr lang="en-US" sz="1100" i="1" dirty="0" smtClean="0">
                <a:latin typeface="Times New Roman" pitchFamily="18" charset="0"/>
                <a:cs typeface="Times New Roman" pitchFamily="18" charset="0"/>
              </a:rPr>
              <a:t>J </a:t>
            </a:r>
            <a:r>
              <a:rPr lang="en-US" sz="1100" i="1" dirty="0" err="1" smtClean="0">
                <a:latin typeface="Times New Roman" pitchFamily="18" charset="0"/>
                <a:cs typeface="Times New Roman" pitchFamily="18" charset="0"/>
              </a:rPr>
              <a:t>Nutr</a:t>
            </a:r>
            <a:r>
              <a:rPr lang="en-US" sz="11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2010; </a:t>
            </a:r>
            <a:r>
              <a:rPr lang="en-US" sz="1100" b="1" dirty="0" smtClean="0">
                <a:latin typeface="Times New Roman" pitchFamily="18" charset="0"/>
                <a:cs typeface="Times New Roman" pitchFamily="18" charset="0"/>
              </a:rPr>
              <a:t>140</a:t>
            </a: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: 1489-94. </a:t>
            </a:r>
            <a:endParaRPr lang="en-US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85720" y="2260623"/>
            <a:ext cx="8572560" cy="3883021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2400"/>
              </a:spcAft>
              <a:buFont typeface="Wingdings" pitchFamily="2" charset="2"/>
              <a:buChar char="ü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This study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conducted in 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the United State, using NHANES from 2001-2006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50000"/>
              </a:lnSpc>
              <a:spcAft>
                <a:spcPts val="600"/>
              </a:spcAft>
              <a:buFont typeface="Wingdings" pitchFamily="2" charset="2"/>
              <a:buChar char="ü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Participants of this study including:</a:t>
            </a:r>
          </a:p>
          <a:p>
            <a:pPr lvl="1">
              <a:buFont typeface="Wingdings" pitchFamily="2" charset="2"/>
              <a:buChar char="ü"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326 pregnant women</a:t>
            </a:r>
          </a:p>
          <a:p>
            <a:pPr lvl="1">
              <a:buFont typeface="Wingdings" pitchFamily="2" charset="2"/>
              <a:buChar char="ü"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53 lactating women</a:t>
            </a:r>
          </a:p>
          <a:p>
            <a:pPr lvl="1">
              <a:spcAft>
                <a:spcPts val="2400"/>
              </a:spcAft>
              <a:buFont typeface="Wingdings" pitchFamily="2" charset="2"/>
              <a:buChar char="ü"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1437 non-pregnant, non-lactating women</a:t>
            </a:r>
          </a:p>
          <a:p>
            <a:pPr>
              <a:lnSpc>
                <a:spcPct val="150000"/>
              </a:lnSpc>
              <a:spcAft>
                <a:spcPts val="600"/>
              </a:spcAft>
              <a:buFont typeface="Wingdings" pitchFamily="2" charset="2"/>
              <a:buChar char="ü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Clinical and dietary assessments:</a:t>
            </a:r>
          </a:p>
          <a:p>
            <a:pPr lvl="2">
              <a:buFont typeface="Wingdings" pitchFamily="2" charset="2"/>
              <a:buChar char="ü"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Urinary iodine concentration (UIC)</a:t>
            </a:r>
          </a:p>
          <a:p>
            <a:pPr lvl="2">
              <a:buFont typeface="Wingdings" pitchFamily="2" charset="2"/>
              <a:buChar char="ü"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Dairy intakes using 24 hr dietary recall</a:t>
            </a:r>
          </a:p>
          <a:p>
            <a:pPr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857224" y="1714488"/>
            <a:ext cx="7429552" cy="1588"/>
          </a:xfrm>
          <a:prstGeom prst="line">
            <a:avLst/>
          </a:prstGeom>
          <a:ln w="22225" cmpd="thickThin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D30D1-90CB-4D5A-9EBB-4BB1314B478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43116"/>
            <a:ext cx="8229600" cy="398304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The UIC of non-pregnant, non-lactating women by quintiles of dairy product intake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Some subgroups of reproductive age women in the US may by at risk for iodine deficiency </a:t>
            </a:r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(Cont’d)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857224" y="1714488"/>
            <a:ext cx="7429552" cy="1588"/>
          </a:xfrm>
          <a:prstGeom prst="line">
            <a:avLst/>
          </a:prstGeom>
          <a:ln w="22225" cmpd="thickThin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00175" y="3148024"/>
            <a:ext cx="6343650" cy="3138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285720" y="6509587"/>
            <a:ext cx="57150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Perrine CG, et al. </a:t>
            </a:r>
            <a:r>
              <a:rPr lang="en-US" sz="1100" i="1" dirty="0" smtClean="0">
                <a:latin typeface="Times New Roman" pitchFamily="18" charset="0"/>
                <a:cs typeface="Times New Roman" pitchFamily="18" charset="0"/>
              </a:rPr>
              <a:t>J </a:t>
            </a:r>
            <a:r>
              <a:rPr lang="en-US" sz="1100" i="1" dirty="0" err="1" smtClean="0">
                <a:latin typeface="Times New Roman" pitchFamily="18" charset="0"/>
                <a:cs typeface="Times New Roman" pitchFamily="18" charset="0"/>
              </a:rPr>
              <a:t>Nutr</a:t>
            </a:r>
            <a:r>
              <a:rPr lang="en-US" sz="11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2010; </a:t>
            </a:r>
            <a:r>
              <a:rPr lang="en-US" sz="1100" b="1" dirty="0" smtClean="0">
                <a:latin typeface="Times New Roman" pitchFamily="18" charset="0"/>
                <a:cs typeface="Times New Roman" pitchFamily="18" charset="0"/>
              </a:rPr>
              <a:t>140</a:t>
            </a: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: 1489-94. </a:t>
            </a:r>
            <a:endParaRPr lang="en-US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D30D1-90CB-4D5A-9EBB-4BB1314B478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4871"/>
            <a:ext cx="8229600" cy="4525963"/>
          </a:xfrm>
        </p:spPr>
        <p:txBody>
          <a:bodyPr/>
          <a:lstStyle/>
          <a:p>
            <a:pPr algn="ctr">
              <a:buNone/>
            </a:pP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The association of UIC and related factors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Some subgroups of reproductive age women in the US may by at risk for iodine deficiency </a:t>
            </a:r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(Cont’d)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857224" y="1714488"/>
            <a:ext cx="7429552" cy="1588"/>
          </a:xfrm>
          <a:prstGeom prst="line">
            <a:avLst/>
          </a:prstGeom>
          <a:ln w="22225" cmpd="thickThin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109" name="Picture 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590800"/>
            <a:ext cx="7929618" cy="3838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9" name="Rounded Rectangle 18"/>
          <p:cNvSpPr/>
          <p:nvPr/>
        </p:nvSpPr>
        <p:spPr>
          <a:xfrm>
            <a:off x="1214414" y="3214686"/>
            <a:ext cx="6215106" cy="214314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642910" y="3857628"/>
            <a:ext cx="7786742" cy="1857388"/>
          </a:xfrm>
          <a:prstGeom prst="ellipse">
            <a:avLst/>
          </a:prstGeom>
          <a:solidFill>
            <a:srgbClr val="FFFFB3"/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200000"/>
              </a:lnSpc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Pregnant women and non-pregnant and non-lactating </a:t>
            </a:r>
            <a:r>
              <a:rPr lang="en-US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women who do not consume dairy products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may be at risk for iodine deficiency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85720" y="6509587"/>
            <a:ext cx="57150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Perrine CG, et al. </a:t>
            </a:r>
            <a:r>
              <a:rPr lang="en-US" sz="1100" i="1" dirty="0" smtClean="0">
                <a:latin typeface="Times New Roman" pitchFamily="18" charset="0"/>
                <a:cs typeface="Times New Roman" pitchFamily="18" charset="0"/>
              </a:rPr>
              <a:t>J </a:t>
            </a:r>
            <a:r>
              <a:rPr lang="en-US" sz="1100" i="1" dirty="0" err="1" smtClean="0">
                <a:latin typeface="Times New Roman" pitchFamily="18" charset="0"/>
                <a:cs typeface="Times New Roman" pitchFamily="18" charset="0"/>
              </a:rPr>
              <a:t>Nutr</a:t>
            </a:r>
            <a:r>
              <a:rPr lang="en-US" sz="11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2010; </a:t>
            </a:r>
            <a:r>
              <a:rPr lang="en-US" sz="1100" b="1" dirty="0" smtClean="0">
                <a:latin typeface="Times New Roman" pitchFamily="18" charset="0"/>
                <a:cs typeface="Times New Roman" pitchFamily="18" charset="0"/>
              </a:rPr>
              <a:t>140</a:t>
            </a: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: 1489-94. </a:t>
            </a:r>
            <a:endParaRPr lang="en-US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D30D1-90CB-4D5A-9EBB-4BB1314B478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428596" y="857232"/>
            <a:ext cx="8286808" cy="471490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Iodine Fortification of Cow Milk by Feeding Potassium Iodide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D30D1-90CB-4D5A-9EBB-4BB1314B478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357174"/>
            <a:ext cx="8229600" cy="11430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Iodine in raw and pasteurized of dairy cows fed different amount of potassium iodide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857224" y="1785926"/>
            <a:ext cx="7429552" cy="1588"/>
          </a:xfrm>
          <a:prstGeom prst="line">
            <a:avLst/>
          </a:prstGeom>
          <a:ln w="22225" cmpd="thickThin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85720" y="6509587"/>
            <a:ext cx="57150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Norouzian MA, et al.  </a:t>
            </a:r>
            <a:r>
              <a:rPr lang="en-US" sz="1100" i="1" dirty="0" err="1" smtClean="0">
                <a:latin typeface="Times New Roman" pitchFamily="18" charset="0"/>
                <a:cs typeface="Times New Roman" pitchFamily="18" charset="0"/>
              </a:rPr>
              <a:t>Biol</a:t>
            </a:r>
            <a:r>
              <a:rPr lang="en-US" sz="1100" i="1" dirty="0" smtClean="0">
                <a:latin typeface="Times New Roman" pitchFamily="18" charset="0"/>
                <a:cs typeface="Times New Roman" pitchFamily="18" charset="0"/>
              </a:rPr>
              <a:t> Trace Elem Res </a:t>
            </a: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2011; </a:t>
            </a:r>
            <a:r>
              <a:rPr lang="en-US" sz="1100" b="1" dirty="0" smtClean="0">
                <a:latin typeface="Times New Roman" pitchFamily="18" charset="0"/>
                <a:cs typeface="Times New Roman" pitchFamily="18" charset="0"/>
              </a:rPr>
              <a:t>139</a:t>
            </a: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: 160-167.</a:t>
            </a:r>
            <a:endParaRPr lang="en-US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2117725"/>
            <a:ext cx="8229600" cy="409733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2400"/>
              </a:spcAft>
              <a:buFont typeface="Wingdings" pitchFamily="2" charset="2"/>
              <a:buChar char="ü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This 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Interventional study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conducted in 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Iran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50000"/>
              </a:lnSpc>
              <a:spcAft>
                <a:spcPts val="600"/>
              </a:spcAft>
              <a:buFont typeface="Wingdings" pitchFamily="2" charset="2"/>
              <a:buChar char="ü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Sixteen Holstein cows  were assigned to four treatments for 8 weeks:</a:t>
            </a:r>
          </a:p>
          <a:p>
            <a:pPr lvl="1">
              <a:lnSpc>
                <a:spcPct val="150000"/>
              </a:lnSpc>
              <a:spcAft>
                <a:spcPts val="600"/>
              </a:spcAft>
              <a:buFont typeface="Wingdings" pitchFamily="2" charset="2"/>
              <a:buChar char="ü"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Control diet</a:t>
            </a:r>
          </a:p>
          <a:p>
            <a:pPr lvl="1">
              <a:lnSpc>
                <a:spcPct val="150000"/>
              </a:lnSpc>
              <a:spcAft>
                <a:spcPts val="600"/>
              </a:spcAft>
              <a:buFont typeface="Wingdings" pitchFamily="2" charset="2"/>
              <a:buChar char="ü"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2.5, 5, and 7.5 KI/Kg dry matter</a:t>
            </a:r>
          </a:p>
          <a:p>
            <a:pPr>
              <a:lnSpc>
                <a:spcPct val="150000"/>
              </a:lnSpc>
              <a:spcAft>
                <a:spcPts val="600"/>
              </a:spcAft>
              <a:buFont typeface="Wingdings" pitchFamily="2" charset="2"/>
              <a:buChar char="ü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Biochemical assessments:</a:t>
            </a:r>
          </a:p>
          <a:p>
            <a:pPr lvl="1">
              <a:lnSpc>
                <a:spcPct val="150000"/>
              </a:lnSpc>
              <a:spcAft>
                <a:spcPts val="600"/>
              </a:spcAft>
              <a:buFont typeface="Wingdings" pitchFamily="2" charset="2"/>
              <a:buChar char="ü"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Iodine content of blood, urine, raw  and pasteurized milk</a:t>
            </a:r>
          </a:p>
          <a:p>
            <a:pPr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D30D1-90CB-4D5A-9EBB-4BB1314B478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89185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Iodine concentration of blood, urine, raw and pasteurized milk samples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Iodine in raw and pasteurized of dairy cows fed different amount of potassium iodide </a:t>
            </a:r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(Cont’d)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857224" y="1785926"/>
            <a:ext cx="7429552" cy="1588"/>
          </a:xfrm>
          <a:prstGeom prst="line">
            <a:avLst/>
          </a:prstGeom>
          <a:ln w="22225" cmpd="thickThin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85720" y="6509587"/>
            <a:ext cx="57150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Norouzian MA, et al.  </a:t>
            </a:r>
            <a:r>
              <a:rPr lang="en-US" sz="1100" i="1" dirty="0" err="1" smtClean="0">
                <a:latin typeface="Times New Roman" pitchFamily="18" charset="0"/>
                <a:cs typeface="Times New Roman" pitchFamily="18" charset="0"/>
              </a:rPr>
              <a:t>Biol</a:t>
            </a:r>
            <a:r>
              <a:rPr lang="en-US" sz="1100" i="1" dirty="0" smtClean="0">
                <a:latin typeface="Times New Roman" pitchFamily="18" charset="0"/>
                <a:cs typeface="Times New Roman" pitchFamily="18" charset="0"/>
              </a:rPr>
              <a:t> Trace Elem Res </a:t>
            </a: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2011; </a:t>
            </a:r>
            <a:r>
              <a:rPr lang="en-US" sz="1100" b="1" dirty="0" smtClean="0">
                <a:latin typeface="Times New Roman" pitchFamily="18" charset="0"/>
                <a:cs typeface="Times New Roman" pitchFamily="18" charset="0"/>
              </a:rPr>
              <a:t>139</a:t>
            </a: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: 160-167.</a:t>
            </a:r>
            <a:endParaRPr lang="en-US" sz="11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000100" y="3071810"/>
          <a:ext cx="7738010" cy="1928826"/>
        </p:xfrm>
        <a:graphic>
          <a:graphicData uri="http://schemas.openxmlformats.org/drawingml/2006/table">
            <a:tbl>
              <a:tblPr/>
              <a:tblGrid>
                <a:gridCol w="2595575"/>
                <a:gridCol w="1318339"/>
                <a:gridCol w="1166106"/>
                <a:gridCol w="1328995"/>
                <a:gridCol w="1328995"/>
              </a:tblGrid>
              <a:tr h="321471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Times New Roman"/>
                        </a:rPr>
                        <a:t>Iodine (</a:t>
                      </a:r>
                      <a:r>
                        <a:rPr lang="en-GB" sz="1200" dirty="0" err="1">
                          <a:latin typeface="Times New Roman"/>
                          <a:ea typeface="Times New Roman"/>
                          <a:cs typeface="Times New Roman"/>
                        </a:rPr>
                        <a:t>μg</a:t>
                      </a:r>
                      <a:r>
                        <a:rPr lang="en-GB" sz="1200" dirty="0">
                          <a:latin typeface="Times New Roman"/>
                          <a:ea typeface="Times New Roman"/>
                          <a:cs typeface="Times New Roman"/>
                        </a:rPr>
                        <a:t>/L)</a:t>
                      </a:r>
                      <a:endParaRPr lang="en-US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Times New Roman"/>
                        </a:rPr>
                        <a:t>Treatment (mg/Kg DM)</a:t>
                      </a:r>
                      <a:endParaRPr lang="en-US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2147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Times New Roman"/>
                        </a:rPr>
                        <a:t>2.5</a:t>
                      </a:r>
                      <a:endParaRPr lang="en-US" sz="1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en-US" sz="1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Times New Roman"/>
                        </a:rPr>
                        <a:t>7.5</a:t>
                      </a:r>
                      <a:endParaRPr lang="en-US" sz="1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Times New Roman"/>
                        </a:rPr>
                        <a:t>Urine</a:t>
                      </a:r>
                      <a:endParaRPr lang="en-US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Times New Roman"/>
                        </a:rPr>
                        <a:t>59.5</a:t>
                      </a:r>
                      <a:endParaRPr lang="en-US" sz="1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Times New Roman"/>
                        </a:rPr>
                        <a:t>364.2</a:t>
                      </a:r>
                      <a:endParaRPr lang="en-US" sz="1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Times New Roman"/>
                        </a:rPr>
                        <a:t>601.7</a:t>
                      </a:r>
                      <a:endParaRPr lang="en-US" sz="1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Times New Roman"/>
                        </a:rPr>
                        <a:t>681.9</a:t>
                      </a:r>
                      <a:endParaRPr lang="en-US" sz="1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2147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Times New Roman"/>
                        </a:rPr>
                        <a:t>Blood</a:t>
                      </a:r>
                      <a:endParaRPr lang="en-US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Times New Roman"/>
                        </a:rPr>
                        <a:t>177.37</a:t>
                      </a:r>
                      <a:endParaRPr lang="en-US" sz="1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Times New Roman"/>
                        </a:rPr>
                        <a:t>326.8</a:t>
                      </a:r>
                      <a:endParaRPr lang="en-US" sz="1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Times New Roman"/>
                        </a:rPr>
                        <a:t>339.6</a:t>
                      </a:r>
                      <a:endParaRPr lang="en-US" sz="1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Times New Roman"/>
                        </a:rPr>
                        <a:t>381.4</a:t>
                      </a:r>
                      <a:endParaRPr lang="en-US" sz="1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147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Times New Roman"/>
                        </a:rPr>
                        <a:t>Raw milk</a:t>
                      </a:r>
                      <a:endParaRPr lang="en-US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Times New Roman"/>
                        </a:rPr>
                        <a:t>142.6</a:t>
                      </a:r>
                      <a:endParaRPr lang="en-US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Times New Roman"/>
                        </a:rPr>
                        <a:t>419.8</a:t>
                      </a:r>
                      <a:endParaRPr lang="en-US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Times New Roman"/>
                        </a:rPr>
                        <a:t>535.1</a:t>
                      </a:r>
                      <a:endParaRPr lang="en-US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Times New Roman"/>
                        </a:rPr>
                        <a:t>538.7</a:t>
                      </a:r>
                      <a:endParaRPr lang="en-US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147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Times New Roman"/>
                        </a:rPr>
                        <a:t>Pasteurized milk </a:t>
                      </a:r>
                      <a:endParaRPr lang="en-US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Times New Roman"/>
                        </a:rPr>
                        <a:t>67.43</a:t>
                      </a:r>
                      <a:endParaRPr lang="en-US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Times New Roman"/>
                        </a:rPr>
                        <a:t>306.9</a:t>
                      </a:r>
                      <a:endParaRPr lang="en-US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Times New Roman"/>
                        </a:rPr>
                        <a:t>367.5</a:t>
                      </a:r>
                      <a:endParaRPr lang="en-US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Times New Roman"/>
                        </a:rPr>
                        <a:t>466.8</a:t>
                      </a:r>
                      <a:endParaRPr lang="en-US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Rounded Rectangle 9"/>
          <p:cNvSpPr/>
          <p:nvPr/>
        </p:nvSpPr>
        <p:spPr>
          <a:xfrm>
            <a:off x="928662" y="4357694"/>
            <a:ext cx="7786742" cy="642942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1142976" y="5214950"/>
            <a:ext cx="7500990" cy="928694"/>
          </a:xfrm>
          <a:prstGeom prst="ellipse">
            <a:avLst/>
          </a:prstGeom>
          <a:solidFill>
            <a:srgbClr val="FFFFB3"/>
          </a:solidFill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Iodine reduction by pasteurization process was 27.4%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D30D1-90CB-4D5A-9EBB-4BB1314B478E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89185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The effect of heating pasteurization process on milk iodine concentration</a:t>
            </a: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9" y="3017853"/>
            <a:ext cx="7715304" cy="2700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Iodine in raw and pasteurized of dairy cows fed different amount of potassium iodide </a:t>
            </a:r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(Cont’d)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857224" y="1785926"/>
            <a:ext cx="7429552" cy="1588"/>
          </a:xfrm>
          <a:prstGeom prst="line">
            <a:avLst/>
          </a:prstGeom>
          <a:ln w="22225" cmpd="thickThin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85720" y="6509587"/>
            <a:ext cx="57150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Norouzian MA, et al.  </a:t>
            </a:r>
            <a:r>
              <a:rPr lang="en-US" sz="1100" i="1" dirty="0" err="1" smtClean="0">
                <a:latin typeface="Times New Roman" pitchFamily="18" charset="0"/>
                <a:cs typeface="Times New Roman" pitchFamily="18" charset="0"/>
              </a:rPr>
              <a:t>Biol</a:t>
            </a:r>
            <a:r>
              <a:rPr lang="en-US" sz="1100" i="1" dirty="0" smtClean="0">
                <a:latin typeface="Times New Roman" pitchFamily="18" charset="0"/>
                <a:cs typeface="Times New Roman" pitchFamily="18" charset="0"/>
              </a:rPr>
              <a:t> Trace Elem Res </a:t>
            </a: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2011; </a:t>
            </a:r>
            <a:r>
              <a:rPr lang="en-US" sz="1100" b="1" dirty="0" smtClean="0">
                <a:latin typeface="Times New Roman" pitchFamily="18" charset="0"/>
                <a:cs typeface="Times New Roman" pitchFamily="18" charset="0"/>
              </a:rPr>
              <a:t>139</a:t>
            </a: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: 160-167.</a:t>
            </a:r>
            <a:endParaRPr lang="en-US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7158" y="5715016"/>
            <a:ext cx="85011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1: basal diet (no potassium iodide, 2,3, and 4: diets supplemented by 2.5, 5, and 7.5 KI/Kg dry matter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D30D1-90CB-4D5A-9EBB-4BB1314B478E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Impact of iodine supplementation in 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mild to moderate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iodine deficiency: Systematic review and meta analysis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857224" y="1712900"/>
            <a:ext cx="7429552" cy="1588"/>
          </a:xfrm>
          <a:prstGeom prst="line">
            <a:avLst/>
          </a:prstGeom>
          <a:ln w="22225" cmpd="thickThin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285720" y="6509587"/>
            <a:ext cx="57150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Taylor P N, et al. </a:t>
            </a:r>
            <a:r>
              <a:rPr lang="en-US" sz="1100" i="1" dirty="0" smtClean="0">
                <a:latin typeface="Times New Roman" pitchFamily="18" charset="0"/>
                <a:cs typeface="Times New Roman" pitchFamily="18" charset="0"/>
              </a:rPr>
              <a:t>Euro J </a:t>
            </a:r>
            <a:r>
              <a:rPr lang="en-US" sz="1100" i="1" dirty="0" err="1" smtClean="0">
                <a:latin typeface="Times New Roman" pitchFamily="18" charset="0"/>
                <a:cs typeface="Times New Roman" pitchFamily="18" charset="0"/>
              </a:rPr>
              <a:t>Endocrinol</a:t>
            </a:r>
            <a:r>
              <a:rPr lang="en-US" sz="11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2014; </a:t>
            </a:r>
            <a:r>
              <a:rPr lang="en-US" sz="1100" b="1" dirty="0" smtClean="0">
                <a:latin typeface="Times New Roman" pitchFamily="18" charset="0"/>
                <a:cs typeface="Times New Roman" pitchFamily="18" charset="0"/>
              </a:rPr>
              <a:t>170</a:t>
            </a: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: R1-R15</a:t>
            </a:r>
            <a:endParaRPr lang="en-US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85720" y="1831995"/>
            <a:ext cx="8572560" cy="45259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 this systematic review: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Search in Medline and Cochran library 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Relevant published articles between 1966-2013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English language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Relevant key terms including: iodine deficiency, iodine supplementation, mild, moderate, pregnancy, etc.)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Randomized controlled trials</a:t>
            </a:r>
          </a:p>
          <a:p>
            <a:pPr lvl="1">
              <a:lnSpc>
                <a:spcPct val="150000"/>
              </a:lnSpc>
              <a:spcAft>
                <a:spcPts val="2400"/>
              </a:spcAft>
              <a:buFont typeface="Wingdings" pitchFamily="2" charset="2"/>
              <a:buChar char="ü"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Observational studies including: quasi-randomized trials, prospective cohort, and case-control studies</a:t>
            </a:r>
          </a:p>
          <a:p>
            <a:pPr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D30D1-90CB-4D5A-9EBB-4BB1314B478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15436" cy="11430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Impact of iodine supplementation in 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mild to moderate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iodine deficiency: Systematic review and meta analysis </a:t>
            </a:r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(Cont’d)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857224" y="1712900"/>
            <a:ext cx="7429552" cy="1588"/>
          </a:xfrm>
          <a:prstGeom prst="line">
            <a:avLst/>
          </a:prstGeom>
          <a:ln w="22225" cmpd="thickThin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0" y="6596390"/>
            <a:ext cx="57150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Taylor P N, et al. </a:t>
            </a:r>
            <a:r>
              <a:rPr lang="en-US" sz="1100" i="1" dirty="0" smtClean="0">
                <a:latin typeface="Times New Roman" pitchFamily="18" charset="0"/>
                <a:cs typeface="Times New Roman" pitchFamily="18" charset="0"/>
              </a:rPr>
              <a:t>Euro J </a:t>
            </a:r>
            <a:r>
              <a:rPr lang="en-US" sz="1100" i="1" dirty="0" err="1" smtClean="0">
                <a:latin typeface="Times New Roman" pitchFamily="18" charset="0"/>
                <a:cs typeface="Times New Roman" pitchFamily="18" charset="0"/>
              </a:rPr>
              <a:t>Endocrinol</a:t>
            </a:r>
            <a:r>
              <a:rPr lang="en-US" sz="11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2014; </a:t>
            </a:r>
            <a:r>
              <a:rPr lang="en-US" sz="1100" b="1" dirty="0" smtClean="0">
                <a:latin typeface="Times New Roman" pitchFamily="18" charset="0"/>
                <a:cs typeface="Times New Roman" pitchFamily="18" charset="0"/>
              </a:rPr>
              <a:t>170</a:t>
            </a: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: R1-R15</a:t>
            </a:r>
            <a:endParaRPr lang="en-US" sz="11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2035951" y="-535777"/>
            <a:ext cx="5072098" cy="914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Oval 6"/>
          <p:cNvSpPr/>
          <p:nvPr/>
        </p:nvSpPr>
        <p:spPr>
          <a:xfrm>
            <a:off x="1000100" y="3500438"/>
            <a:ext cx="6715172" cy="2000264"/>
          </a:xfrm>
          <a:prstGeom prst="ellipse">
            <a:avLst/>
          </a:prstGeom>
          <a:solidFill>
            <a:srgbClr val="FFFFB3"/>
          </a:soli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Iodine supplementation </a:t>
            </a:r>
            <a:r>
              <a:rPr lang="en-US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improves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some maternal thyroid indices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D30D1-90CB-4D5A-9EBB-4BB1314B478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42844" y="274638"/>
            <a:ext cx="8858312" cy="11430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Impact of iodine supplementation in 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mild to moderate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iodine deficiency: Systematic review and meta analysis </a:t>
            </a:r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(Cont’d)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857224" y="1712900"/>
            <a:ext cx="7429552" cy="1588"/>
          </a:xfrm>
          <a:prstGeom prst="line">
            <a:avLst/>
          </a:prstGeom>
          <a:ln w="22225" cmpd="thickThin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42844" y="6429396"/>
            <a:ext cx="57150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Taylor P N, et al. </a:t>
            </a:r>
            <a:r>
              <a:rPr lang="en-US" sz="1100" i="1" dirty="0" smtClean="0">
                <a:latin typeface="Times New Roman" pitchFamily="18" charset="0"/>
                <a:cs typeface="Times New Roman" pitchFamily="18" charset="0"/>
              </a:rPr>
              <a:t>Euro J </a:t>
            </a:r>
            <a:r>
              <a:rPr lang="en-US" sz="1100" i="1" dirty="0" err="1" smtClean="0">
                <a:latin typeface="Times New Roman" pitchFamily="18" charset="0"/>
                <a:cs typeface="Times New Roman" pitchFamily="18" charset="0"/>
              </a:rPr>
              <a:t>Endocrinol</a:t>
            </a:r>
            <a:r>
              <a:rPr lang="en-US" sz="11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2014; </a:t>
            </a:r>
            <a:r>
              <a:rPr lang="en-US" sz="1100" b="1" dirty="0" smtClean="0">
                <a:latin typeface="Times New Roman" pitchFamily="18" charset="0"/>
                <a:cs typeface="Times New Roman" pitchFamily="18" charset="0"/>
              </a:rPr>
              <a:t>170</a:t>
            </a: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: R1-R15</a:t>
            </a:r>
            <a:endParaRPr lang="en-US" sz="11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928802"/>
            <a:ext cx="9143999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D30D1-90CB-4D5A-9EBB-4BB1314B478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effect of maternal iodine supplementation on neurodevelopmental indices in the child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D30D1-90CB-4D5A-9EBB-4BB1314B478E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42844" y="142852"/>
            <a:ext cx="8858312" cy="11430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Impact of iodine supplementation in 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mild to moderate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iodine deficiency: Systematic review and meta analysis </a:t>
            </a:r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(Cont’d)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857224" y="1500174"/>
            <a:ext cx="7429552" cy="1588"/>
          </a:xfrm>
          <a:prstGeom prst="line">
            <a:avLst/>
          </a:prstGeom>
          <a:ln w="22225" cmpd="thickThin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42844" y="6429396"/>
            <a:ext cx="57150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Taylor P N, et al. </a:t>
            </a:r>
            <a:r>
              <a:rPr lang="en-US" sz="1100" i="1" dirty="0" smtClean="0">
                <a:latin typeface="Times New Roman" pitchFamily="18" charset="0"/>
                <a:cs typeface="Times New Roman" pitchFamily="18" charset="0"/>
              </a:rPr>
              <a:t>Euro J </a:t>
            </a:r>
            <a:r>
              <a:rPr lang="en-US" sz="1100" i="1" dirty="0" err="1" smtClean="0">
                <a:latin typeface="Times New Roman" pitchFamily="18" charset="0"/>
                <a:cs typeface="Times New Roman" pitchFamily="18" charset="0"/>
              </a:rPr>
              <a:t>Endocrinol</a:t>
            </a:r>
            <a:r>
              <a:rPr lang="en-US" sz="11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2014; </a:t>
            </a:r>
            <a:r>
              <a:rPr lang="en-US" sz="1100" b="1" dirty="0" smtClean="0">
                <a:latin typeface="Times New Roman" pitchFamily="18" charset="0"/>
                <a:cs typeface="Times New Roman" pitchFamily="18" charset="0"/>
              </a:rPr>
              <a:t>170</a:t>
            </a: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: R1-R15</a:t>
            </a:r>
            <a:endParaRPr lang="en-US" sz="11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2786058"/>
            <a:ext cx="7929618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Rectangle 8"/>
          <p:cNvSpPr/>
          <p:nvPr/>
        </p:nvSpPr>
        <p:spPr>
          <a:xfrm>
            <a:off x="1000100" y="2786058"/>
            <a:ext cx="357190" cy="2143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effect of maternal iodine supplementation on neurodevelopmental indices in the child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(Cont’d)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D30D1-90CB-4D5A-9EBB-4BB1314B478E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42844" y="142852"/>
            <a:ext cx="8858312" cy="11430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Impact of iodine supplementation in 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mild to moderate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iodine deficiency: Systematic review and meta analysis </a:t>
            </a:r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(Cont’d)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857224" y="1500174"/>
            <a:ext cx="7429552" cy="1588"/>
          </a:xfrm>
          <a:prstGeom prst="line">
            <a:avLst/>
          </a:prstGeom>
          <a:ln w="22225" cmpd="thickThin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42844" y="6429396"/>
            <a:ext cx="57150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Taylor P N, et al. </a:t>
            </a:r>
            <a:r>
              <a:rPr lang="en-US" sz="1100" i="1" dirty="0" smtClean="0">
                <a:latin typeface="Times New Roman" pitchFamily="18" charset="0"/>
                <a:cs typeface="Times New Roman" pitchFamily="18" charset="0"/>
              </a:rPr>
              <a:t>Euro J </a:t>
            </a:r>
            <a:r>
              <a:rPr lang="en-US" sz="1100" i="1" dirty="0" err="1" smtClean="0">
                <a:latin typeface="Times New Roman" pitchFamily="18" charset="0"/>
                <a:cs typeface="Times New Roman" pitchFamily="18" charset="0"/>
              </a:rPr>
              <a:t>Endocrinol</a:t>
            </a:r>
            <a:r>
              <a:rPr lang="en-US" sz="11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2014; </a:t>
            </a:r>
            <a:r>
              <a:rPr lang="en-US" sz="1100" b="1" dirty="0" smtClean="0">
                <a:latin typeface="Times New Roman" pitchFamily="18" charset="0"/>
                <a:cs typeface="Times New Roman" pitchFamily="18" charset="0"/>
              </a:rPr>
              <a:t>170</a:t>
            </a: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: R1-R15</a:t>
            </a:r>
            <a:endParaRPr lang="en-US" sz="11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9" y="2643182"/>
            <a:ext cx="7000924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Rectangle 11"/>
          <p:cNvSpPr/>
          <p:nvPr/>
        </p:nvSpPr>
        <p:spPr>
          <a:xfrm>
            <a:off x="1428728" y="2643182"/>
            <a:ext cx="357190" cy="2143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000628" y="2571744"/>
            <a:ext cx="357190" cy="2143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8662" y="214290"/>
            <a:ext cx="7215238" cy="11430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Apparent insufficiency of iodine supplementation in 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pregnancy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5720" y="6509587"/>
            <a:ext cx="57150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 smtClean="0">
                <a:latin typeface="Times New Roman" pitchFamily="18" charset="0"/>
                <a:cs typeface="Times New Roman" pitchFamily="18" charset="0"/>
              </a:rPr>
              <a:t>Pessah</a:t>
            </a: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-Pollack  R, et al. </a:t>
            </a:r>
            <a:r>
              <a:rPr lang="en-US" sz="1100" i="1" dirty="0" smtClean="0">
                <a:latin typeface="Times New Roman" pitchFamily="18" charset="0"/>
                <a:cs typeface="Times New Roman" pitchFamily="18" charset="0"/>
              </a:rPr>
              <a:t>Euro J Women Health </a:t>
            </a: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2014; </a:t>
            </a:r>
            <a:r>
              <a:rPr lang="en-US" sz="1100" b="1" dirty="0" smtClean="0">
                <a:latin typeface="Times New Roman" pitchFamily="18" charset="0"/>
                <a:cs typeface="Times New Roman" pitchFamily="18" charset="0"/>
              </a:rPr>
              <a:t>23</a:t>
            </a: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: 51-56. </a:t>
            </a:r>
            <a:endParaRPr lang="en-US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85720" y="1903433"/>
            <a:ext cx="8572560" cy="45259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2400"/>
              </a:spcAft>
              <a:buFont typeface="Wingdings" pitchFamily="2" charset="2"/>
              <a:buChar char="ü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This 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cross sectional study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conducted in 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New York City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50000"/>
              </a:lnSpc>
              <a:spcAft>
                <a:spcPts val="600"/>
              </a:spcAft>
              <a:buFont typeface="Wingdings" pitchFamily="2" charset="2"/>
              <a:buChar char="ü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365 pregnant women including:</a:t>
            </a:r>
          </a:p>
          <a:p>
            <a:pPr lvl="1">
              <a:spcAft>
                <a:spcPts val="1200"/>
              </a:spcAft>
              <a:buFont typeface="Wingdings" pitchFamily="2" charset="2"/>
              <a:buChar char="ü"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182 pregnant women took supplements containing 150 µg potassium iodide daily (Group A)</a:t>
            </a:r>
          </a:p>
          <a:p>
            <a:pPr lvl="1">
              <a:spcAft>
                <a:spcPts val="2400"/>
              </a:spcAft>
              <a:buFont typeface="Wingdings" pitchFamily="2" charset="2"/>
              <a:buChar char="ü"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183 pregnant women took no supplements (Group B) </a:t>
            </a:r>
          </a:p>
          <a:p>
            <a:pPr>
              <a:lnSpc>
                <a:spcPct val="150000"/>
              </a:lnSpc>
              <a:spcAft>
                <a:spcPts val="600"/>
              </a:spcAft>
              <a:buFont typeface="Wingdings" pitchFamily="2" charset="2"/>
              <a:buChar char="ü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Clinical assessments:</a:t>
            </a:r>
          </a:p>
          <a:p>
            <a:pPr lvl="2">
              <a:buFont typeface="Wingdings" pitchFamily="2" charset="2"/>
              <a:buChar char="ü"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Urinary iodine concentration (UIC)</a:t>
            </a:r>
          </a:p>
          <a:p>
            <a:pPr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857224" y="1570024"/>
            <a:ext cx="7429552" cy="1588"/>
          </a:xfrm>
          <a:prstGeom prst="line">
            <a:avLst/>
          </a:prstGeom>
          <a:ln w="22225" cmpd="thickThin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D30D1-90CB-4D5A-9EBB-4BB1314B478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14554"/>
            <a:ext cx="8229600" cy="35719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Percentage of pregnant women with different levels of urinary iodine concentration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Apparent insufficiency of iodine supplementation in 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pregnancy </a:t>
            </a:r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(Cont’d)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3071810"/>
            <a:ext cx="8001056" cy="1781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285720" y="6509587"/>
            <a:ext cx="57150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 smtClean="0">
                <a:latin typeface="Times New Roman" pitchFamily="18" charset="0"/>
                <a:cs typeface="Times New Roman" pitchFamily="18" charset="0"/>
              </a:rPr>
              <a:t>Pessah</a:t>
            </a: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-Pollack  R, et al. </a:t>
            </a:r>
            <a:r>
              <a:rPr lang="en-US" sz="1100" i="1" dirty="0" smtClean="0">
                <a:latin typeface="Times New Roman" pitchFamily="18" charset="0"/>
                <a:cs typeface="Times New Roman" pitchFamily="18" charset="0"/>
              </a:rPr>
              <a:t>Euro J Women Health </a:t>
            </a: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2014; </a:t>
            </a:r>
            <a:r>
              <a:rPr lang="en-US" sz="1100" b="1" dirty="0" smtClean="0">
                <a:latin typeface="Times New Roman" pitchFamily="18" charset="0"/>
                <a:cs typeface="Times New Roman" pitchFamily="18" charset="0"/>
              </a:rPr>
              <a:t>23</a:t>
            </a: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: 51-56. </a:t>
            </a:r>
            <a:endParaRPr lang="en-US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785786" y="3929066"/>
            <a:ext cx="7643866" cy="500066"/>
          </a:xfrm>
          <a:prstGeom prst="roundRect">
            <a:avLst/>
          </a:prstGeom>
          <a:noFill/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1009624" y="1722424"/>
            <a:ext cx="7429552" cy="1588"/>
          </a:xfrm>
          <a:prstGeom prst="line">
            <a:avLst/>
          </a:prstGeom>
          <a:ln w="22225" cmpd="thickThin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85786" y="4786322"/>
            <a:ext cx="478634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Odds ratio adjusted for age and race</a:t>
            </a:r>
            <a:endParaRPr lang="en-US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D30D1-90CB-4D5A-9EBB-4BB1314B478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spcBef>
                <a:spcPts val="0"/>
              </a:spcBef>
              <a:buNone/>
            </a:pPr>
            <a:endParaRPr lang="en-US" sz="25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  <a:buNone/>
            </a:pP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Median UIC of pregnant women in New York City</a:t>
            </a:r>
          </a:p>
          <a:p>
            <a:pPr algn="ctr">
              <a:buNone/>
            </a:pPr>
            <a:endParaRPr lang="en-US" sz="25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en-US" sz="25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2500306"/>
            <a:ext cx="6500858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928662" y="214290"/>
            <a:ext cx="721523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lnSpc>
                <a:spcPct val="150000"/>
              </a:lnSpc>
              <a:spcBef>
                <a:spcPct val="0"/>
              </a:spcBef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Apparent insufficiency of iodine supplementation in pregnancy </a:t>
            </a:r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(Cont’d)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857224" y="1570024"/>
            <a:ext cx="7429552" cy="1588"/>
          </a:xfrm>
          <a:prstGeom prst="line">
            <a:avLst/>
          </a:prstGeom>
          <a:ln w="22225" cmpd="thickThin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85720" y="6509587"/>
            <a:ext cx="57150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 smtClean="0">
                <a:latin typeface="Times New Roman" pitchFamily="18" charset="0"/>
                <a:cs typeface="Times New Roman" pitchFamily="18" charset="0"/>
              </a:rPr>
              <a:t>Pessah</a:t>
            </a: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-Pollack  R, et al. </a:t>
            </a:r>
            <a:r>
              <a:rPr lang="en-US" sz="1100" i="1" dirty="0" smtClean="0">
                <a:latin typeface="Times New Roman" pitchFamily="18" charset="0"/>
                <a:cs typeface="Times New Roman" pitchFamily="18" charset="0"/>
              </a:rPr>
              <a:t>Euro J Women Health </a:t>
            </a: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2014; </a:t>
            </a:r>
            <a:r>
              <a:rPr lang="en-US" sz="1100" b="1" dirty="0" smtClean="0">
                <a:latin typeface="Times New Roman" pitchFamily="18" charset="0"/>
                <a:cs typeface="Times New Roman" pitchFamily="18" charset="0"/>
              </a:rPr>
              <a:t>23</a:t>
            </a: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: 51-56. </a:t>
            </a:r>
            <a:endParaRPr lang="en-US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2500298" y="2643182"/>
            <a:ext cx="4214842" cy="1000132"/>
          </a:xfrm>
          <a:prstGeom prst="ellipse">
            <a:avLst/>
          </a:prstGeom>
          <a:solidFill>
            <a:srgbClr val="DEFFBD"/>
          </a:solidFill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50 %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of pregnant women had UIC less than 150 µg/L 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D30D1-90CB-4D5A-9EBB-4BB1314B478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742</TotalTime>
  <Words>866</Words>
  <Application>Microsoft Office PowerPoint</Application>
  <PresentationFormat>On-screen Show (4:3)</PresentationFormat>
  <Paragraphs>120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Iodine Supplementation during Pregnancy</vt:lpstr>
      <vt:lpstr>Impact of iodine supplementation in mild to moderate iodine deficiency: Systematic review and meta analysis</vt:lpstr>
      <vt:lpstr>Impact of iodine supplementation in mild to moderate iodine deficiency: Systematic review and meta analysis (Cont’d)</vt:lpstr>
      <vt:lpstr>Impact of iodine supplementation in mild to moderate iodine deficiency: Systematic review and meta analysis (Cont’d)</vt:lpstr>
      <vt:lpstr>Impact of iodine supplementation in mild to moderate iodine deficiency: Systematic review and meta analysis (Cont’d)</vt:lpstr>
      <vt:lpstr>Impact of iodine supplementation in mild to moderate iodine deficiency: Systematic review and meta analysis (Cont’d)</vt:lpstr>
      <vt:lpstr>Apparent insufficiency of iodine supplementation in pregnancy</vt:lpstr>
      <vt:lpstr>Apparent insufficiency of iodine supplementation in pregnancy (Cont’d)</vt:lpstr>
      <vt:lpstr>Slide 9</vt:lpstr>
      <vt:lpstr>Dairy product intake  &amp; Iodine status</vt:lpstr>
      <vt:lpstr>Some subgroups of reproductive age women in the US may by at risk for iodine deficiency</vt:lpstr>
      <vt:lpstr>Some subgroups of reproductive age women in the US may by at risk for iodine deficiency (Cont’d)</vt:lpstr>
      <vt:lpstr>Some subgroups of reproductive age women in the US may by at risk for iodine deficiency (Cont’d)</vt:lpstr>
      <vt:lpstr>Iodine Fortification of Cow Milk by Feeding Potassium Iodide </vt:lpstr>
      <vt:lpstr>Iodine in raw and pasteurized of dairy cows fed different amount of potassium iodide</vt:lpstr>
      <vt:lpstr>Iodine in raw and pasteurized of dairy cows fed different amount of potassium iodide (Cont’d)</vt:lpstr>
      <vt:lpstr>Iodine in raw and pasteurized of dairy cows fed different amount of potassium iodide (Cont’d)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Iodine Supplementation during Pregnancy</dc:title>
  <dc:creator>Nazeri</dc:creator>
  <cp:lastModifiedBy>ri-f507c014-f</cp:lastModifiedBy>
  <cp:revision>33</cp:revision>
  <dcterms:created xsi:type="dcterms:W3CDTF">2014-09-30T06:20:03Z</dcterms:created>
  <dcterms:modified xsi:type="dcterms:W3CDTF">2014-10-28T09:01:05Z</dcterms:modified>
</cp:coreProperties>
</file>