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8" r:id="rId3"/>
    <p:sldId id="265" r:id="rId4"/>
    <p:sldId id="261" r:id="rId5"/>
    <p:sldId id="283" r:id="rId6"/>
    <p:sldId id="284" r:id="rId7"/>
    <p:sldId id="274" r:id="rId8"/>
    <p:sldId id="345" r:id="rId9"/>
    <p:sldId id="346" r:id="rId10"/>
    <p:sldId id="260" r:id="rId11"/>
    <p:sldId id="269" r:id="rId12"/>
    <p:sldId id="268" r:id="rId13"/>
    <p:sldId id="267" r:id="rId14"/>
    <p:sldId id="264" r:id="rId15"/>
    <p:sldId id="270" r:id="rId16"/>
    <p:sldId id="282" r:id="rId17"/>
    <p:sldId id="272" r:id="rId18"/>
    <p:sldId id="289" r:id="rId19"/>
    <p:sldId id="287" r:id="rId20"/>
    <p:sldId id="288" r:id="rId21"/>
    <p:sldId id="286" r:id="rId22"/>
    <p:sldId id="273" r:id="rId23"/>
    <p:sldId id="290" r:id="rId24"/>
    <p:sldId id="291" r:id="rId25"/>
    <p:sldId id="276" r:id="rId26"/>
    <p:sldId id="292" r:id="rId27"/>
    <p:sldId id="275" r:id="rId28"/>
    <p:sldId id="293" r:id="rId29"/>
    <p:sldId id="277" r:id="rId30"/>
    <p:sldId id="294" r:id="rId31"/>
    <p:sldId id="278" r:id="rId32"/>
    <p:sldId id="297" r:id="rId33"/>
    <p:sldId id="279" r:id="rId34"/>
    <p:sldId id="298" r:id="rId35"/>
    <p:sldId id="281" r:id="rId36"/>
    <p:sldId id="295" r:id="rId37"/>
    <p:sldId id="299" r:id="rId38"/>
    <p:sldId id="300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01" r:id="rId50"/>
    <p:sldId id="302" r:id="rId51"/>
    <p:sldId id="296" r:id="rId52"/>
    <p:sldId id="316" r:id="rId53"/>
    <p:sldId id="318" r:id="rId54"/>
    <p:sldId id="319" r:id="rId55"/>
    <p:sldId id="320" r:id="rId56"/>
    <p:sldId id="321" r:id="rId57"/>
    <p:sldId id="322" r:id="rId58"/>
    <p:sldId id="323" r:id="rId59"/>
    <p:sldId id="317" r:id="rId60"/>
    <p:sldId id="324" r:id="rId61"/>
    <p:sldId id="325" r:id="rId62"/>
    <p:sldId id="327" r:id="rId63"/>
    <p:sldId id="326" r:id="rId64"/>
    <p:sldId id="328" r:id="rId65"/>
    <p:sldId id="330" r:id="rId66"/>
    <p:sldId id="329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C0591-7463-4EC2-8A5F-9EB797ACBA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6488D18-4FAF-47A7-8062-FC3729C4E6B2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حکمت</a:t>
          </a:r>
          <a:endParaRPr lang="fa-IR" b="1" dirty="0">
            <a:cs typeface="B Titr" pitchFamily="2" charset="-78"/>
          </a:endParaRPr>
        </a:p>
      </dgm:t>
    </dgm:pt>
    <dgm:pt modelId="{42F2751F-8695-4719-B0A7-128AD3FEA7AD}" type="par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AB7D8B2F-7E6C-4D34-820C-FC92DB26F622}" type="sib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4B885407-4AD2-4CC5-B309-338A07BC66B8}">
      <dgm:prSet phldrT="[Text]"/>
      <dgm:spPr>
        <a:solidFill>
          <a:schemeClr val="tx2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دکترین و اصول</a:t>
          </a:r>
          <a:r>
            <a:rPr lang="fa-IR" dirty="0" smtClean="0"/>
            <a:t> </a:t>
          </a:r>
          <a:endParaRPr lang="fa-IR" dirty="0"/>
        </a:p>
      </dgm:t>
    </dgm:pt>
    <dgm:pt modelId="{42E5AE7B-C5C1-44CB-821F-7E88390A1B4F}" type="par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79509946-F325-4641-AF59-F1D04052836C}" type="sib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8D52C6EA-088D-4E3A-B55F-658A0DF9555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سیاست های کلان</a:t>
          </a:r>
          <a:endParaRPr lang="fa-IR" b="1" dirty="0">
            <a:cs typeface="B Titr" pitchFamily="2" charset="-78"/>
          </a:endParaRPr>
        </a:p>
      </dgm:t>
    </dgm:pt>
    <dgm:pt modelId="{336468FA-E2AA-46AC-8329-781FCCBBAE51}" type="par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648520B-9E08-4DA5-998E-3E38799A0A4E}" type="sib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F45C234-B7BB-4FB7-8AFC-936B96A0CA55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راهبرد ها</a:t>
          </a:r>
          <a:endParaRPr lang="fa-IR" b="1" dirty="0">
            <a:cs typeface="B Titr" pitchFamily="2" charset="-78"/>
          </a:endParaRPr>
        </a:p>
      </dgm:t>
    </dgm:pt>
    <dgm:pt modelId="{2899B171-0904-4FB6-958D-08EF8E631C8E}" type="par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8F269195-9252-478F-BCD3-B3BADFC643B0}" type="sib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6F87437B-9F0C-4D7A-ADA0-EBD4F8B4DA49}">
      <dgm:prSet/>
      <dgm:spPr>
        <a:solidFill>
          <a:srgbClr val="7030A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اهداف عینی </a:t>
          </a:r>
          <a:endParaRPr lang="fa-IR" b="1" dirty="0">
            <a:cs typeface="B Titr" pitchFamily="2" charset="-78"/>
          </a:endParaRPr>
        </a:p>
      </dgm:t>
    </dgm:pt>
    <dgm:pt modelId="{96D7E313-A781-43F8-B262-797595AF35D7}" type="par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D779D331-7CE1-4A34-9905-8CF9663091EA}" type="sib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1BD7D0D3-8DB4-4827-B425-F28A8808DCEE}">
      <dgm:prSet/>
      <dgm:spPr>
        <a:solidFill>
          <a:srgbClr val="C0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پروژه های اجرایی </a:t>
          </a:r>
          <a:endParaRPr lang="fa-IR" b="1" dirty="0">
            <a:cs typeface="B Titr" pitchFamily="2" charset="-78"/>
          </a:endParaRPr>
        </a:p>
      </dgm:t>
    </dgm:pt>
    <dgm:pt modelId="{1D321AB7-304C-4A96-9F28-F53844AD022A}" type="par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4C042735-5528-4A7C-8F3D-B58B49AE90E1}" type="sib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C058EA2D-537A-4288-BF1D-9712D9835060}" type="pres">
      <dgm:prSet presAssocID="{D2CC0591-7463-4EC2-8A5F-9EB797ACB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44262-1CED-4438-94C1-35067920A8C2}" type="pres">
      <dgm:prSet presAssocID="{D6488D18-4FAF-47A7-8062-FC3729C4E6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66776-A37A-4E54-885A-F32BE5B81D58}" type="pres">
      <dgm:prSet presAssocID="{AB7D8B2F-7E6C-4D34-820C-FC92DB26F622}" presName="sibTrans" presStyleCnt="0"/>
      <dgm:spPr/>
    </dgm:pt>
    <dgm:pt modelId="{95CF933E-66E0-4FB4-B6B6-0525CECCD810}" type="pres">
      <dgm:prSet presAssocID="{4B885407-4AD2-4CC5-B309-338A07BC66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2725EE-F844-43F2-93A7-D5AA111E140C}" type="pres">
      <dgm:prSet presAssocID="{79509946-F325-4641-AF59-F1D04052836C}" presName="sibTrans" presStyleCnt="0"/>
      <dgm:spPr/>
    </dgm:pt>
    <dgm:pt modelId="{BC6E9476-9DF0-4309-9C7F-F64257600924}" type="pres">
      <dgm:prSet presAssocID="{8D52C6EA-088D-4E3A-B55F-658A0DF955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6A0A87-372F-46DA-A194-E436D3FB009B}" type="pres">
      <dgm:prSet presAssocID="{B648520B-9E08-4DA5-998E-3E38799A0A4E}" presName="sibTrans" presStyleCnt="0"/>
      <dgm:spPr/>
    </dgm:pt>
    <dgm:pt modelId="{C7A33BBA-C9E8-41FE-BF37-1962ACB54ADC}" type="pres">
      <dgm:prSet presAssocID="{BF45C234-B7BB-4FB7-8AFC-936B96A0CA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AEEB-645D-4465-94E8-C171106796EF}" type="pres">
      <dgm:prSet presAssocID="{8F269195-9252-478F-BCD3-B3BADFC643B0}" presName="sibTrans" presStyleCnt="0"/>
      <dgm:spPr/>
    </dgm:pt>
    <dgm:pt modelId="{669AFDFE-4C8E-4FDE-97B8-3DF1DBEE28F2}" type="pres">
      <dgm:prSet presAssocID="{6F87437B-9F0C-4D7A-ADA0-EBD4F8B4DA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0CF1F1-471B-47EB-8678-5725B535DCC0}" type="pres">
      <dgm:prSet presAssocID="{D779D331-7CE1-4A34-9905-8CF9663091EA}" presName="sibTrans" presStyleCnt="0"/>
      <dgm:spPr/>
    </dgm:pt>
    <dgm:pt modelId="{167EC9B7-B0DC-4930-87BB-0D109F55F3D1}" type="pres">
      <dgm:prSet presAssocID="{1BD7D0D3-8DB4-4827-B425-F28A8808DC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9B58F-8453-45EF-B0D6-3A33CBBAA017}" type="presOf" srcId="{BF45C234-B7BB-4FB7-8AFC-936B96A0CA55}" destId="{C7A33BBA-C9E8-41FE-BF37-1962ACB54ADC}" srcOrd="0" destOrd="0" presId="urn:microsoft.com/office/officeart/2005/8/layout/hList6"/>
    <dgm:cxn modelId="{8855260C-F137-4CF4-A797-2F018A27FF1D}" srcId="{D2CC0591-7463-4EC2-8A5F-9EB797ACBA3E}" destId="{4B885407-4AD2-4CC5-B309-338A07BC66B8}" srcOrd="1" destOrd="0" parTransId="{42E5AE7B-C5C1-44CB-821F-7E88390A1B4F}" sibTransId="{79509946-F325-4641-AF59-F1D04052836C}"/>
    <dgm:cxn modelId="{5D92B247-BED5-49FE-A11D-C08DEBED1D99}" type="presOf" srcId="{1BD7D0D3-8DB4-4827-B425-F28A8808DCEE}" destId="{167EC9B7-B0DC-4930-87BB-0D109F55F3D1}" srcOrd="0" destOrd="0" presId="urn:microsoft.com/office/officeart/2005/8/layout/hList6"/>
    <dgm:cxn modelId="{62E8DF4D-DBEE-422B-B23F-BD5593141CC3}" srcId="{D2CC0591-7463-4EC2-8A5F-9EB797ACBA3E}" destId="{1BD7D0D3-8DB4-4827-B425-F28A8808DCEE}" srcOrd="5" destOrd="0" parTransId="{1D321AB7-304C-4A96-9F28-F53844AD022A}" sibTransId="{4C042735-5528-4A7C-8F3D-B58B49AE90E1}"/>
    <dgm:cxn modelId="{8FEA1466-A684-435E-87F4-4715EB295341}" srcId="{D2CC0591-7463-4EC2-8A5F-9EB797ACBA3E}" destId="{6F87437B-9F0C-4D7A-ADA0-EBD4F8B4DA49}" srcOrd="4" destOrd="0" parTransId="{96D7E313-A781-43F8-B262-797595AF35D7}" sibTransId="{D779D331-7CE1-4A34-9905-8CF9663091EA}"/>
    <dgm:cxn modelId="{78E78E98-8D71-46B1-AEDE-9345734A7449}" type="presOf" srcId="{D6488D18-4FAF-47A7-8062-FC3729C4E6B2}" destId="{2F144262-1CED-4438-94C1-35067920A8C2}" srcOrd="0" destOrd="0" presId="urn:microsoft.com/office/officeart/2005/8/layout/hList6"/>
    <dgm:cxn modelId="{60B6EFB9-2094-4B87-9FE8-B4DC20C203EE}" type="presOf" srcId="{4B885407-4AD2-4CC5-B309-338A07BC66B8}" destId="{95CF933E-66E0-4FB4-B6B6-0525CECCD810}" srcOrd="0" destOrd="0" presId="urn:microsoft.com/office/officeart/2005/8/layout/hList6"/>
    <dgm:cxn modelId="{4F7BF10E-514D-46AD-8845-10F5F5EF706D}" srcId="{D2CC0591-7463-4EC2-8A5F-9EB797ACBA3E}" destId="{D6488D18-4FAF-47A7-8062-FC3729C4E6B2}" srcOrd="0" destOrd="0" parTransId="{42F2751F-8695-4719-B0A7-128AD3FEA7AD}" sibTransId="{AB7D8B2F-7E6C-4D34-820C-FC92DB26F622}"/>
    <dgm:cxn modelId="{A698ABC5-D3F0-41C7-B914-40603BB60E25}" srcId="{D2CC0591-7463-4EC2-8A5F-9EB797ACBA3E}" destId="{8D52C6EA-088D-4E3A-B55F-658A0DF95553}" srcOrd="2" destOrd="0" parTransId="{336468FA-E2AA-46AC-8329-781FCCBBAE51}" sibTransId="{B648520B-9E08-4DA5-998E-3E38799A0A4E}"/>
    <dgm:cxn modelId="{6C62E478-3CB0-400B-A379-E83E70BA21C9}" type="presOf" srcId="{8D52C6EA-088D-4E3A-B55F-658A0DF95553}" destId="{BC6E9476-9DF0-4309-9C7F-F64257600924}" srcOrd="0" destOrd="0" presId="urn:microsoft.com/office/officeart/2005/8/layout/hList6"/>
    <dgm:cxn modelId="{DCC503E4-511F-4D06-8426-1800F4D2534E}" srcId="{D2CC0591-7463-4EC2-8A5F-9EB797ACBA3E}" destId="{BF45C234-B7BB-4FB7-8AFC-936B96A0CA55}" srcOrd="3" destOrd="0" parTransId="{2899B171-0904-4FB6-958D-08EF8E631C8E}" sibTransId="{8F269195-9252-478F-BCD3-B3BADFC643B0}"/>
    <dgm:cxn modelId="{1E339A91-FC3D-422E-9FF5-DC6A891A4D67}" type="presOf" srcId="{6F87437B-9F0C-4D7A-ADA0-EBD4F8B4DA49}" destId="{669AFDFE-4C8E-4FDE-97B8-3DF1DBEE28F2}" srcOrd="0" destOrd="0" presId="urn:microsoft.com/office/officeart/2005/8/layout/hList6"/>
    <dgm:cxn modelId="{5C27FE66-CF92-476A-9BAB-3393D1436FF0}" type="presOf" srcId="{D2CC0591-7463-4EC2-8A5F-9EB797ACBA3E}" destId="{C058EA2D-537A-4288-BF1D-9712D9835060}" srcOrd="0" destOrd="0" presId="urn:microsoft.com/office/officeart/2005/8/layout/hList6"/>
    <dgm:cxn modelId="{168FEFCF-EA74-4722-8D16-7BE75D47DB8F}" type="presParOf" srcId="{C058EA2D-537A-4288-BF1D-9712D9835060}" destId="{2F144262-1CED-4438-94C1-35067920A8C2}" srcOrd="0" destOrd="0" presId="urn:microsoft.com/office/officeart/2005/8/layout/hList6"/>
    <dgm:cxn modelId="{5CCAC0BC-37BB-4DD1-AFE8-12F87E170F5C}" type="presParOf" srcId="{C058EA2D-537A-4288-BF1D-9712D9835060}" destId="{BF766776-A37A-4E54-885A-F32BE5B81D58}" srcOrd="1" destOrd="0" presId="urn:microsoft.com/office/officeart/2005/8/layout/hList6"/>
    <dgm:cxn modelId="{14535E23-3CDF-4F2E-B25A-DCA7AAD8327E}" type="presParOf" srcId="{C058EA2D-537A-4288-BF1D-9712D9835060}" destId="{95CF933E-66E0-4FB4-B6B6-0525CECCD810}" srcOrd="2" destOrd="0" presId="urn:microsoft.com/office/officeart/2005/8/layout/hList6"/>
    <dgm:cxn modelId="{EB388192-F2B0-4908-8545-D12CC0B81E06}" type="presParOf" srcId="{C058EA2D-537A-4288-BF1D-9712D9835060}" destId="{112725EE-F844-43F2-93A7-D5AA111E140C}" srcOrd="3" destOrd="0" presId="urn:microsoft.com/office/officeart/2005/8/layout/hList6"/>
    <dgm:cxn modelId="{5B3363C0-2BF1-4B09-A428-B7CA937476AC}" type="presParOf" srcId="{C058EA2D-537A-4288-BF1D-9712D9835060}" destId="{BC6E9476-9DF0-4309-9C7F-F64257600924}" srcOrd="4" destOrd="0" presId="urn:microsoft.com/office/officeart/2005/8/layout/hList6"/>
    <dgm:cxn modelId="{DA672ACB-26FF-4F6A-A81D-892FD70B2849}" type="presParOf" srcId="{C058EA2D-537A-4288-BF1D-9712D9835060}" destId="{B46A0A87-372F-46DA-A194-E436D3FB009B}" srcOrd="5" destOrd="0" presId="urn:microsoft.com/office/officeart/2005/8/layout/hList6"/>
    <dgm:cxn modelId="{BF97279F-B1AC-4CD3-8AC9-232670AD8E71}" type="presParOf" srcId="{C058EA2D-537A-4288-BF1D-9712D9835060}" destId="{C7A33BBA-C9E8-41FE-BF37-1962ACB54ADC}" srcOrd="6" destOrd="0" presId="urn:microsoft.com/office/officeart/2005/8/layout/hList6"/>
    <dgm:cxn modelId="{B7E8913F-DE85-4BC6-8559-C9DE52934357}" type="presParOf" srcId="{C058EA2D-537A-4288-BF1D-9712D9835060}" destId="{6337AEEB-645D-4465-94E8-C171106796EF}" srcOrd="7" destOrd="0" presId="urn:microsoft.com/office/officeart/2005/8/layout/hList6"/>
    <dgm:cxn modelId="{63A5D987-92A2-4C6F-9AF2-E6AADCE43809}" type="presParOf" srcId="{C058EA2D-537A-4288-BF1D-9712D9835060}" destId="{669AFDFE-4C8E-4FDE-97B8-3DF1DBEE28F2}" srcOrd="8" destOrd="0" presId="urn:microsoft.com/office/officeart/2005/8/layout/hList6"/>
    <dgm:cxn modelId="{885D830F-1D3D-403C-8353-8877DD8FCB77}" type="presParOf" srcId="{C058EA2D-537A-4288-BF1D-9712D9835060}" destId="{0B0CF1F1-471B-47EB-8678-5725B535DCC0}" srcOrd="9" destOrd="0" presId="urn:microsoft.com/office/officeart/2005/8/layout/hList6"/>
    <dgm:cxn modelId="{DEBF2B4F-6006-4F0F-A30D-9778C1C19B92}" type="presParOf" srcId="{C058EA2D-537A-4288-BF1D-9712D9835060}" destId="{167EC9B7-B0DC-4930-87BB-0D109F55F3D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4262-1CED-4438-94C1-35067920A8C2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حکمت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3266" y="905192"/>
        <a:ext cx="1289893" cy="2715577"/>
      </dsp:txXfrm>
    </dsp:sp>
    <dsp:sp modelId="{95CF933E-66E0-4FB4-B6B6-0525CECCD810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دکترین و اصول</a:t>
          </a:r>
          <a:r>
            <a:rPr lang="fa-IR" sz="2700" kern="1200" dirty="0" smtClean="0"/>
            <a:t> </a:t>
          </a:r>
          <a:endParaRPr lang="fa-IR" sz="2700" kern="1200" dirty="0"/>
        </a:p>
      </dsp:txBody>
      <dsp:txXfrm rot="5400000">
        <a:off x="1389901" y="905192"/>
        <a:ext cx="1289893" cy="2715577"/>
      </dsp:txXfrm>
    </dsp:sp>
    <dsp:sp modelId="{BC6E9476-9DF0-4309-9C7F-F64257600924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سیاست های کلان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2776535" y="905192"/>
        <a:ext cx="1289893" cy="2715577"/>
      </dsp:txXfrm>
    </dsp:sp>
    <dsp:sp modelId="{C7A33BBA-C9E8-41FE-BF37-1962ACB54ADC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راهبرد ها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4163171" y="905192"/>
        <a:ext cx="1289893" cy="2715577"/>
      </dsp:txXfrm>
    </dsp:sp>
    <dsp:sp modelId="{669AFDFE-4C8E-4FDE-97B8-3DF1DBEE28F2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اهداف عینی 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5549806" y="905192"/>
        <a:ext cx="1289893" cy="2715577"/>
      </dsp:txXfrm>
    </dsp:sp>
    <dsp:sp modelId="{167EC9B7-B0DC-4930-87BB-0D109F55F3D1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پروژه های اجرایی 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6936441" y="905192"/>
        <a:ext cx="128989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B066-C9DC-4189-AC3F-94B550B517C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0A1A-30A6-4006-BB15-153F417D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50A1A-30A6-4006-BB15-153F417DE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41516D-A92A-400E-BE61-CB672813FD52}" type="slidenum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0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D2CD-19EA-475A-A8FC-957197AF686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E948-84B3-4031-900E-6C561039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sm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7932-7361-4E2C-ABEA-94A7F89BE3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86"/>
            <a:ext cx="9111763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Inductive reasoning works the opposite way, </a:t>
            </a:r>
            <a:r>
              <a:rPr lang="en-US" b="1" dirty="0" smtClean="0">
                <a:solidFill>
                  <a:srgbClr val="FF0000"/>
                </a:solidFill>
              </a:rPr>
              <a:t>moving from specific observations to broader generalizations and theories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This is sometimes called a </a:t>
            </a:r>
            <a:r>
              <a:rPr lang="en-US" b="1" dirty="0" smtClean="0">
                <a:solidFill>
                  <a:srgbClr val="FF0000"/>
                </a:solidFill>
              </a:rPr>
              <a:t>“bottom up” approach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researcher begins with specific observations and measures, begins to then detect patterns and regularities, formulate some tentative hypotheses to explore, and finally ends up </a:t>
            </a:r>
            <a:r>
              <a:rPr lang="en-US" b="1" dirty="0" smtClean="0">
                <a:solidFill>
                  <a:srgbClr val="FF0000"/>
                </a:solidFill>
              </a:rPr>
              <a:t>developing some general conclusions or theories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800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Deductive reasoning happens when a researcher works from the more general information to the more specific. </a:t>
            </a:r>
          </a:p>
          <a:p>
            <a:r>
              <a:rPr lang="en-US" b="1" dirty="0" smtClean="0"/>
              <a:t>Sometimes this is called the </a:t>
            </a:r>
            <a:r>
              <a:rPr lang="en-US" b="1" dirty="0" smtClean="0">
                <a:solidFill>
                  <a:srgbClr val="FF0000"/>
                </a:solidFill>
              </a:rPr>
              <a:t>“top-down” approach </a:t>
            </a:r>
            <a:r>
              <a:rPr lang="en-US" b="1" dirty="0" smtClean="0"/>
              <a:t>because the researcher starts at the top with a very broad spectrum of information and they work their way down to a specific conclusion. </a:t>
            </a:r>
          </a:p>
          <a:p>
            <a:r>
              <a:rPr lang="en-US" b="1" dirty="0" smtClean="0"/>
              <a:t>For instance, a researcher might begin with a theory about his or her topic of interest. </a:t>
            </a:r>
          </a:p>
          <a:p>
            <a:r>
              <a:rPr lang="en-US" b="1" dirty="0" smtClean="0"/>
              <a:t>From there, he or she would narrow that down into </a:t>
            </a:r>
            <a:r>
              <a:rPr lang="en-US" b="1" dirty="0" smtClean="0">
                <a:solidFill>
                  <a:srgbClr val="FF0000"/>
                </a:solidFill>
              </a:rPr>
              <a:t>more specific hypotheses </a:t>
            </a:r>
            <a:r>
              <a:rPr lang="en-US" b="1" dirty="0" smtClean="0"/>
              <a:t>that can be tested.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839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سوال کلیدی: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برداشت شما از تصویر اسلاید بعد چیست؟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13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051050" y="1125538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500563" y="1125538"/>
            <a:ext cx="2303462" cy="489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51050" y="1125538"/>
            <a:ext cx="2449513" cy="489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067175" y="51577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779838" y="4581525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419475" y="3860800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987675" y="3068638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700338" y="2420938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339975" y="1700213"/>
            <a:ext cx="4176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>
            <a:off x="2339975" y="5734050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250825" y="5516563"/>
            <a:ext cx="20891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تخصصی</a:t>
            </a:r>
            <a:endParaRPr lang="en-US">
              <a:cs typeface="B Titr" pitchFamily="2" charset="-78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250825" y="4724400"/>
            <a:ext cx="2089150" cy="576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مدیریتی</a:t>
            </a:r>
            <a:endParaRPr lang="en-US">
              <a:cs typeface="B Titr" pitchFamily="2" charset="-78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250825" y="4005263"/>
            <a:ext cx="2089150" cy="5762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راهبردی</a:t>
            </a:r>
            <a:endParaRPr lang="en-US">
              <a:cs typeface="B Titr" pitchFamily="2" charset="-78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250825" y="3284538"/>
            <a:ext cx="2089150" cy="576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سیاست گذاری</a:t>
            </a:r>
            <a:endParaRPr lang="en-US">
              <a:cs typeface="B Titr" pitchFamily="2" charset="-78"/>
            </a:endParaRP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250825" y="2565400"/>
            <a:ext cx="2089150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دکترینی</a:t>
            </a:r>
            <a:endParaRPr lang="en-US">
              <a:cs typeface="B Titr" pitchFamily="2" charset="-78"/>
            </a:endParaRPr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250825" y="1844675"/>
            <a:ext cx="2089150" cy="576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فلسفی</a:t>
            </a:r>
            <a:endParaRPr lang="en-US">
              <a:cs typeface="B Titr" pitchFamily="2" charset="-78"/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250825" y="1196975"/>
            <a:ext cx="180022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حکمت متعالیه</a:t>
            </a:r>
            <a:endParaRPr lang="en-US">
              <a:cs typeface="B Titr" pitchFamily="2" charset="-78"/>
            </a:endParaRP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H="1">
            <a:off x="2339975" y="4941888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 flipH="1">
            <a:off x="2339975" y="4221163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 flipH="1">
            <a:off x="2339975" y="342900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 flipH="1">
            <a:off x="2339975" y="2708275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 flipH="1">
            <a:off x="2339975" y="2060575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H="1">
            <a:off x="2051050" y="1412875"/>
            <a:ext cx="2449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3563888" y="188640"/>
            <a:ext cx="1873250" cy="720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dirty="0">
                <a:cs typeface="B Titr" pitchFamily="2" charset="-78"/>
              </a:rPr>
              <a:t>وحدت علوم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9244" name="Rectangle 29"/>
          <p:cNvSpPr>
            <a:spLocks noChangeArrowheads="1"/>
          </p:cNvSpPr>
          <p:nvPr/>
        </p:nvSpPr>
        <p:spPr bwMode="auto">
          <a:xfrm>
            <a:off x="3347864" y="6165304"/>
            <a:ext cx="2233613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کثرت علوم</a:t>
            </a:r>
            <a:endParaRPr lang="en-US">
              <a:cs typeface="B Titr" pitchFamily="2" charset="-78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6444208" y="908720"/>
            <a:ext cx="1296144" cy="49685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740352" y="1700808"/>
            <a:ext cx="1259632" cy="280831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itchFamily="2" charset="-78"/>
              </a:rPr>
              <a:t>کنترل راهبردی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20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181600"/>
          </a:xfrm>
        </p:spPr>
        <p:txBody>
          <a:bodyPr>
            <a:noAutofit/>
          </a:bodyPr>
          <a:lstStyle/>
          <a:p>
            <a:pPr rtl="1"/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انواع پژوهش </a:t>
            </a: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های کلان</a:t>
            </a: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6000" dirty="0" smtClean="0">
                <a:cs typeface="B Titr" pitchFamily="2" charset="-78"/>
              </a:rPr>
              <a:t>در </a:t>
            </a:r>
            <a:r>
              <a:rPr lang="fa-IR" sz="6000" dirty="0" smtClean="0">
                <a:cs typeface="B Titr" pitchFamily="2" charset="-78"/>
              </a:rPr>
              <a:t>نظام سلامت ملی و جهانی</a:t>
            </a:r>
            <a:endParaRPr lang="en-US" sz="6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87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1 پژوهش در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فلسفه نظام سلامت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2438400"/>
          </a:xfrm>
        </p:spPr>
        <p:txBody>
          <a:bodyPr>
            <a:normAutofit/>
          </a:bodyPr>
          <a:lstStyle/>
          <a:p>
            <a:pPr rtl="1"/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سوال 1: فلسفه اصلی حاکم بر نظام سلامت در کشور ما چیست؟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5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مکاتب مختلف فلسفه سلامت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مبتنی بر بهداشت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مبتنی بر درمان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مبتنی بر آموزش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مبتنی بر پژوهش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سلامت جامع</a:t>
            </a:r>
          </a:p>
          <a:p>
            <a:pPr algn="r" rtl="1"/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04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سوال دوم: فلسفه پژوهش در نظام سلامت کشور ما چیست؟ 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110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8464" cy="42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984776" cy="8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851025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Titr" pitchFamily="2" charset="-78"/>
              </a:rPr>
              <a:t>پژوهش های کاربردی در سیاستگذاری نظام سلامت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2362200"/>
          </a:xfrm>
        </p:spPr>
        <p:txBody>
          <a:bodyPr>
            <a:normAutofit/>
          </a:bodyPr>
          <a:lstStyle/>
          <a:p>
            <a:pPr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دکتر شهرام علمداری</a:t>
            </a:r>
          </a:p>
          <a:p>
            <a:pPr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فوق تخصص غدد و متابولیسم</a:t>
            </a:r>
          </a:p>
          <a:p>
            <a:pPr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دانشیار دانشگاه علوم پزشکی شهید بهشتی</a:t>
            </a:r>
            <a:endParaRPr lang="en-US" sz="2400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7932-7361-4E2C-ABEA-94A7F89BE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59"/>
            <a:ext cx="8712968" cy="67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8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" y="980728"/>
            <a:ext cx="9047598" cy="49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5" y="135647"/>
            <a:ext cx="7776864" cy="7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0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فلسفه حاکم بر سیاست های کلان سلامت جمهوری اسلامی ایران: سلامت همه جانبه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5" y="1981200"/>
            <a:ext cx="8980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53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2 پژوهش های دکترینی </a:t>
            </a:r>
            <a:r>
              <a:rPr lang="fa-IR" dirty="0" smtClean="0">
                <a:cs typeface="B Titr" pitchFamily="2" charset="-78"/>
              </a:rPr>
              <a:t>نظام سلامت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7805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CCFFFF"/>
          </a:solidFill>
        </p:spPr>
        <p:txBody>
          <a:bodyPr/>
          <a:lstStyle/>
          <a:p>
            <a:pPr algn="ctr" rtl="1" eaLnBrk="1" hangingPunct="1"/>
            <a:r>
              <a:rPr lang="fa-IR" b="1" dirty="0" smtClean="0">
                <a:cs typeface="B Titr" panose="00000700000000000000" pitchFamily="2" charset="-78"/>
              </a:rPr>
              <a:t>دکترین چیست؟</a:t>
            </a:r>
            <a:endParaRPr lang="en-US" b="1" dirty="0" smtClean="0">
              <a:cs typeface="B Titr" panose="000007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572000"/>
          </a:xfrm>
          <a:solidFill>
            <a:srgbClr val="FFFF99"/>
          </a:solidFill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3600" b="1" dirty="0" smtClean="0">
                <a:cs typeface="B Titr" panose="00000700000000000000" pitchFamily="2" charset="-78"/>
              </a:rPr>
              <a:t>مجموعه ای از اصول بنیادین است که تمامی منابع، راهبردها، سیاست ها، برنامه ها، واقدامات اجرایی را جهت پشتیبانی اثربخش وکارآمد از اهداف حاکمیت، بسیج، هدایت وبه کارگیری می کند.   </a:t>
            </a:r>
            <a:endParaRPr lang="en-US" sz="3600" b="1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8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يكپارچه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هم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هماهنگي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هدف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شفافيت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راهبردي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اثربخش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 مديريت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رويكرد آينده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گرايانه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واقع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قابليت تحقق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مفهوم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مشخصات دکترین و اصول صحیح و موثر</a:t>
            </a:r>
            <a:endParaRPr lang="en-US" sz="4000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17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3 پژوهش های سیاستگذاری </a:t>
            </a:r>
            <a:r>
              <a:rPr lang="fa-IR" dirty="0" smtClean="0">
                <a:cs typeface="B Titr" pitchFamily="2" charset="-78"/>
              </a:rPr>
              <a:t>نظام سلامت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36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274638"/>
          <a:ext cx="8758238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119"/>
                <a:gridCol w="4379119"/>
              </a:tblGrid>
              <a:tr h="4341551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14303" marR="114303" marT="124357" marB="1243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A0F418"/>
                    </a:solidFill>
                  </a:tcPr>
                </a:tc>
              </a:tr>
              <a:tr h="1908436"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EDEB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850" y="1196975"/>
            <a:ext cx="647700" cy="194468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بیان مسئله و </a:t>
            </a:r>
          </a:p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تدوین نقشۀ مفهومی</a:t>
            </a:r>
          </a:p>
        </p:txBody>
      </p:sp>
      <p:cxnSp>
        <p:nvCxnSpPr>
          <p:cNvPr id="6" name="AutoShape 11"/>
          <p:cNvCxnSpPr>
            <a:cxnSpLocks noChangeShapeType="1"/>
            <a:endCxn id="8" idx="1"/>
          </p:cNvCxnSpPr>
          <p:nvPr/>
        </p:nvCxnSpPr>
        <p:spPr bwMode="auto">
          <a:xfrm>
            <a:off x="971550" y="1992313"/>
            <a:ext cx="215900" cy="12700"/>
          </a:xfrm>
          <a:prstGeom prst="straightConnector1">
            <a:avLst/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87450" y="1700213"/>
            <a:ext cx="500063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مسئله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endCxn id="13" idx="1"/>
          </p:cNvCxnSpPr>
          <p:nvPr/>
        </p:nvCxnSpPr>
        <p:spPr>
          <a:xfrm rot="5400000" flipH="1" flipV="1">
            <a:off x="1510506" y="970757"/>
            <a:ext cx="828675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AutoShape 4"/>
          <p:cNvCxnSpPr>
            <a:cxnSpLocks noChangeShapeType="1"/>
            <a:endCxn id="15" idx="1"/>
          </p:cNvCxnSpPr>
          <p:nvPr/>
        </p:nvCxnSpPr>
        <p:spPr bwMode="auto">
          <a:xfrm flipV="1">
            <a:off x="1673225" y="1404938"/>
            <a:ext cx="384175" cy="544512"/>
          </a:xfrm>
          <a:prstGeom prst="bentConnector3">
            <a:avLst>
              <a:gd name="adj1" fmla="val 28244"/>
            </a:avLst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 rot="16200000" flipH="1">
            <a:off x="1543844" y="1702594"/>
            <a:ext cx="762000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1478757" y="2464594"/>
            <a:ext cx="876300" cy="268287"/>
          </a:xfrm>
          <a:prstGeom prst="bentConnector3">
            <a:avLst>
              <a:gd name="adj1" fmla="val 10014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065338" y="392113"/>
            <a:ext cx="7175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بررسی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اسناد بالا دستی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057400" y="111125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مرور منابع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065338" y="193040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مطالعه تطبیقی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بهینه کاوی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2055813" y="2678113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نقد سیاست موجود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22625" y="1614488"/>
            <a:ext cx="6286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پیشنهاد گزینه 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786063" y="1404938"/>
            <a:ext cx="436562" cy="514350"/>
          </a:xfrm>
          <a:prstGeom prst="bentConnector3">
            <a:avLst>
              <a:gd name="adj1" fmla="val 49999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786063" y="1843088"/>
            <a:ext cx="217487" cy="381000"/>
          </a:xfrm>
          <a:prstGeom prst="bentConnector3">
            <a:avLst>
              <a:gd name="adj1" fmla="val 1011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506662" y="963613"/>
            <a:ext cx="765175" cy="228600"/>
          </a:xfrm>
          <a:prstGeom prst="bentConnector3">
            <a:avLst>
              <a:gd name="adj1" fmla="val 250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2473325" y="2473326"/>
            <a:ext cx="847725" cy="222250"/>
          </a:xfrm>
          <a:prstGeom prst="bentConnector3">
            <a:avLst>
              <a:gd name="adj1" fmla="val -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lbow Connector 1030"/>
          <p:cNvCxnSpPr/>
          <p:nvPr/>
        </p:nvCxnSpPr>
        <p:spPr>
          <a:xfrm>
            <a:off x="3851275" y="1919288"/>
            <a:ext cx="4625975" cy="1704975"/>
          </a:xfrm>
          <a:prstGeom prst="bentConnector3">
            <a:avLst>
              <a:gd name="adj1" fmla="val 10003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7812088" y="3624263"/>
            <a:ext cx="111601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تدوین </a:t>
            </a:r>
          </a:p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سیاست پیشنهادی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5681663" y="735013"/>
            <a:ext cx="795337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مطالعۀ امکان سنجی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642100" y="735013"/>
            <a:ext cx="630238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هزینۀ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5202238" y="2517775"/>
            <a:ext cx="719137" cy="588963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اخلاقی راه حل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>
            <a:off x="6115050" y="2517775"/>
            <a:ext cx="79692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اجتماعی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فرهنگی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AutoShape 26"/>
          <p:cNvSpPr>
            <a:spLocks noChangeArrowheads="1"/>
          </p:cNvSpPr>
          <p:nvPr/>
        </p:nvSpPr>
        <p:spPr bwMode="auto">
          <a:xfrm>
            <a:off x="7092950" y="2517775"/>
            <a:ext cx="628650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قانونی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AutoShape 21"/>
          <p:cNvSpPr>
            <a:spLocks noChangeArrowheads="1"/>
          </p:cNvSpPr>
          <p:nvPr/>
        </p:nvSpPr>
        <p:spPr bwMode="auto">
          <a:xfrm>
            <a:off x="4843463" y="695325"/>
            <a:ext cx="62547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سیاسی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>
            <a:off x="5156200" y="1341438"/>
            <a:ext cx="0" cy="588962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87" idx="2"/>
          </p:cNvCxnSpPr>
          <p:nvPr/>
        </p:nvCxnSpPr>
        <p:spPr>
          <a:xfrm>
            <a:off x="6078538" y="1344613"/>
            <a:ext cx="0" cy="60483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88" idx="2"/>
          </p:cNvCxnSpPr>
          <p:nvPr/>
        </p:nvCxnSpPr>
        <p:spPr>
          <a:xfrm>
            <a:off x="6958013" y="1344613"/>
            <a:ext cx="0" cy="5857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0" idx="0"/>
          </p:cNvCxnSpPr>
          <p:nvPr/>
        </p:nvCxnSpPr>
        <p:spPr>
          <a:xfrm flipV="1">
            <a:off x="5562600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1" idx="0"/>
          </p:cNvCxnSpPr>
          <p:nvPr/>
        </p:nvCxnSpPr>
        <p:spPr>
          <a:xfrm flipV="1">
            <a:off x="6513513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0"/>
          </p:cNvCxnSpPr>
          <p:nvPr/>
        </p:nvCxnSpPr>
        <p:spPr>
          <a:xfrm flipV="1">
            <a:off x="7407275" y="1919288"/>
            <a:ext cx="0" cy="5984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6386513" y="36242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پیمایش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415088" y="4956175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چکش کاری و مداقه </a:t>
            </a:r>
          </a:p>
          <a:p>
            <a:pPr algn="ctr" rtl="1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در سیاست پیشنهادی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4897438" y="4233863"/>
            <a:ext cx="754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تصویب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AutoShape 31"/>
          <p:cNvSpPr>
            <a:spLocks noChangeArrowheads="1"/>
          </p:cNvSpPr>
          <p:nvPr/>
        </p:nvSpPr>
        <p:spPr bwMode="auto">
          <a:xfrm>
            <a:off x="2795588" y="4254500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AutoShape 33"/>
          <p:cNvSpPr>
            <a:spLocks noChangeArrowheads="1"/>
          </p:cNvSpPr>
          <p:nvPr/>
        </p:nvSpPr>
        <p:spPr bwMode="auto">
          <a:xfrm>
            <a:off x="531813" y="42338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ارزیابی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2795588" y="5573713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AutoShape 34"/>
          <p:cNvSpPr>
            <a:spLocks noChangeArrowheads="1"/>
          </p:cNvSpPr>
          <p:nvPr/>
        </p:nvSpPr>
        <p:spPr bwMode="auto">
          <a:xfrm>
            <a:off x="495300" y="5565775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ارزیابی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 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6" idx="1"/>
            <a:endCxn id="112" idx="3"/>
          </p:cNvCxnSpPr>
          <p:nvPr/>
        </p:nvCxnSpPr>
        <p:spPr>
          <a:xfrm flipH="1">
            <a:off x="7529513" y="3929063"/>
            <a:ext cx="282575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V="1">
            <a:off x="7558088" y="4244975"/>
            <a:ext cx="908050" cy="1055688"/>
          </a:xfrm>
          <a:prstGeom prst="bentConnector3">
            <a:avLst>
              <a:gd name="adj1" fmla="val 8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12" idx="1"/>
            <a:endCxn id="114" idx="3"/>
          </p:cNvCxnSpPr>
          <p:nvPr/>
        </p:nvCxnSpPr>
        <p:spPr>
          <a:xfrm rot="10800000" flipV="1">
            <a:off x="5651500" y="3929063"/>
            <a:ext cx="735013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>
            <a:off x="5651500" y="4554538"/>
            <a:ext cx="763588" cy="722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15" idx="3"/>
          </p:cNvCxnSpPr>
          <p:nvPr/>
        </p:nvCxnSpPr>
        <p:spPr>
          <a:xfrm flipH="1" flipV="1">
            <a:off x="3938588" y="4559300"/>
            <a:ext cx="920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674813" y="4538663"/>
            <a:ext cx="11001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5" idx="2"/>
            <a:endCxn id="118" idx="0"/>
          </p:cNvCxnSpPr>
          <p:nvPr/>
        </p:nvCxnSpPr>
        <p:spPr>
          <a:xfrm>
            <a:off x="3367088" y="486410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03313" y="4852988"/>
            <a:ext cx="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986588" y="422275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4 پژوهش های راهبردی </a:t>
            </a:r>
            <a:r>
              <a:rPr lang="fa-IR" dirty="0" smtClean="0">
                <a:cs typeface="B Titr" pitchFamily="2" charset="-78"/>
              </a:rPr>
              <a:t>نظام سلامت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8763000" cy="4876800"/>
            <a:chOff x="96" y="816"/>
            <a:chExt cx="5520" cy="3072"/>
          </a:xfrm>
        </p:grpSpPr>
        <p:sp>
          <p:nvSpPr>
            <p:cNvPr id="44081" name="Oval 3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2" name="Oval 4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3" name="Oval 5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4" name="Oval 6"/>
            <p:cNvSpPr>
              <a:spLocks noChangeArrowheads="1"/>
            </p:cNvSpPr>
            <p:nvPr/>
          </p:nvSpPr>
          <p:spPr bwMode="auto">
            <a:xfrm>
              <a:off x="2352" y="211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5" name="Oval 7"/>
            <p:cNvSpPr>
              <a:spLocks noChangeArrowheads="1"/>
            </p:cNvSpPr>
            <p:nvPr/>
          </p:nvSpPr>
          <p:spPr bwMode="auto">
            <a:xfrm>
              <a:off x="3168" y="259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6" name="Oval 8"/>
            <p:cNvSpPr>
              <a:spLocks noChangeArrowheads="1"/>
            </p:cNvSpPr>
            <p:nvPr/>
          </p:nvSpPr>
          <p:spPr bwMode="auto">
            <a:xfrm>
              <a:off x="3936" y="3024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7" name="Oval 9"/>
            <p:cNvSpPr>
              <a:spLocks noChangeArrowheads="1"/>
            </p:cNvSpPr>
            <p:nvPr/>
          </p:nvSpPr>
          <p:spPr bwMode="auto">
            <a:xfrm>
              <a:off x="4656" y="345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</p:grpSp>
      <p:sp>
        <p:nvSpPr>
          <p:cNvPr id="44035" name="Line 10"/>
          <p:cNvSpPr>
            <a:spLocks noChangeShapeType="1"/>
          </p:cNvSpPr>
          <p:nvPr/>
        </p:nvSpPr>
        <p:spPr bwMode="auto">
          <a:xfrm>
            <a:off x="1066800" y="11430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228600" y="18288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7" name="Line 12"/>
          <p:cNvSpPr>
            <a:spLocks noChangeShapeType="1"/>
          </p:cNvSpPr>
          <p:nvPr/>
        </p:nvSpPr>
        <p:spPr bwMode="auto">
          <a:xfrm>
            <a:off x="1371600" y="19050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590800" y="2667000"/>
            <a:ext cx="228600" cy="152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3733800" y="3352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4953000" y="4114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1" name="Line 16"/>
          <p:cNvSpPr>
            <a:spLocks noChangeShapeType="1"/>
          </p:cNvSpPr>
          <p:nvPr/>
        </p:nvSpPr>
        <p:spPr bwMode="auto">
          <a:xfrm>
            <a:off x="6096000" y="48006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7239000" y="54864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H="1">
            <a:off x="12954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V="1">
            <a:off x="13716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2400" y="1295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Koodak" pitchFamily="10" charset="-78"/>
              </a:rPr>
              <a:t>mission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1371600" y="19812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cs typeface="Koodak" pitchFamily="10" charset="-78"/>
              </a:rPr>
              <a:t>goals</a:t>
            </a:r>
          </a:p>
        </p:txBody>
      </p:sp>
      <p:sp>
        <p:nvSpPr>
          <p:cNvPr id="44047" name="Oval 22"/>
          <p:cNvSpPr>
            <a:spLocks noChangeArrowheads="1"/>
          </p:cNvSpPr>
          <p:nvPr/>
        </p:nvSpPr>
        <p:spPr bwMode="auto">
          <a:xfrm>
            <a:off x="2590800" y="26670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cs typeface="Koodak" pitchFamily="10" charset="-78"/>
              </a:rPr>
              <a:t>Strategies  </a:t>
            </a:r>
          </a:p>
        </p:txBody>
      </p:sp>
      <p:sp>
        <p:nvSpPr>
          <p:cNvPr id="44048" name="Oval 23"/>
          <p:cNvSpPr>
            <a:spLocks noChangeArrowheads="1"/>
          </p:cNvSpPr>
          <p:nvPr/>
        </p:nvSpPr>
        <p:spPr bwMode="auto">
          <a:xfrm>
            <a:off x="3733800" y="3352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 dirty="0">
                <a:solidFill>
                  <a:srgbClr val="FFFF00"/>
                </a:solidFill>
                <a:cs typeface="Koodak" pitchFamily="10" charset="-78"/>
              </a:rPr>
              <a:t>اهداف عيني  </a:t>
            </a:r>
            <a:endParaRPr lang="en-US" b="1" dirty="0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49" name="Oval 24"/>
          <p:cNvSpPr>
            <a:spLocks noChangeArrowheads="1"/>
          </p:cNvSpPr>
          <p:nvPr/>
        </p:nvSpPr>
        <p:spPr bwMode="auto">
          <a:xfrm>
            <a:off x="5029200" y="4114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فعاليتها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0" name="Oval 25"/>
          <p:cNvSpPr>
            <a:spLocks noChangeArrowheads="1"/>
          </p:cNvSpPr>
          <p:nvPr/>
        </p:nvSpPr>
        <p:spPr bwMode="auto">
          <a:xfrm>
            <a:off x="6248400" y="48006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بودجه ريزي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1" name="Oval 26"/>
          <p:cNvSpPr>
            <a:spLocks noChangeArrowheads="1"/>
          </p:cNvSpPr>
          <p:nvPr/>
        </p:nvSpPr>
        <p:spPr bwMode="auto">
          <a:xfrm>
            <a:off x="7391400" y="5486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پايش و ارزشيابي 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2" name="Line 27"/>
          <p:cNvSpPr>
            <a:spLocks noChangeShapeType="1"/>
          </p:cNvSpPr>
          <p:nvPr/>
        </p:nvSpPr>
        <p:spPr bwMode="auto">
          <a:xfrm flipH="1">
            <a:off x="6858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3" name="Line 28"/>
          <p:cNvSpPr>
            <a:spLocks noChangeShapeType="1"/>
          </p:cNvSpPr>
          <p:nvPr/>
        </p:nvSpPr>
        <p:spPr bwMode="auto">
          <a:xfrm flipV="1">
            <a:off x="7620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2879725" y="6130925"/>
            <a:ext cx="11604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sz="2400" b="1">
                <a:solidFill>
                  <a:srgbClr val="FFFF00"/>
                </a:solidFill>
                <a:cs typeface="Koodak" pitchFamily="10" charset="-78"/>
              </a:rPr>
              <a:t>               </a:t>
            </a:r>
            <a:endParaRPr lang="en-US" sz="2400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5" name="Line 30"/>
          <p:cNvSpPr>
            <a:spLocks noChangeShapeType="1"/>
          </p:cNvSpPr>
          <p:nvPr/>
        </p:nvSpPr>
        <p:spPr bwMode="auto">
          <a:xfrm>
            <a:off x="6096000" y="4953000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6" name="Line 31"/>
          <p:cNvSpPr>
            <a:spLocks noChangeShapeType="1"/>
          </p:cNvSpPr>
          <p:nvPr/>
        </p:nvSpPr>
        <p:spPr bwMode="auto">
          <a:xfrm>
            <a:off x="7315200" y="56388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7" name="Line 32"/>
          <p:cNvSpPr>
            <a:spLocks noChangeShapeType="1"/>
          </p:cNvSpPr>
          <p:nvPr/>
        </p:nvSpPr>
        <p:spPr bwMode="auto">
          <a:xfrm>
            <a:off x="4800600" y="4191000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8" name="Line 33"/>
          <p:cNvSpPr>
            <a:spLocks noChangeShapeType="1"/>
          </p:cNvSpPr>
          <p:nvPr/>
        </p:nvSpPr>
        <p:spPr bwMode="auto">
          <a:xfrm>
            <a:off x="3657600" y="3505200"/>
            <a:ext cx="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9" name="Text Box 34"/>
          <p:cNvSpPr txBox="1">
            <a:spLocks noChangeArrowheads="1"/>
          </p:cNvSpPr>
          <p:nvPr/>
        </p:nvSpPr>
        <p:spPr bwMode="auto">
          <a:xfrm>
            <a:off x="2836863" y="6146800"/>
            <a:ext cx="841375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بازخورد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" y="1295400"/>
            <a:ext cx="2743200" cy="1371600"/>
            <a:chOff x="96" y="816"/>
            <a:chExt cx="1728" cy="864"/>
          </a:xfrm>
        </p:grpSpPr>
        <p:sp>
          <p:nvSpPr>
            <p:cNvPr id="44079" name="Oval 36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ماموريت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  <p:sp>
          <p:nvSpPr>
            <p:cNvPr id="44080" name="Oval 37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اهداف كلان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66800" y="228600"/>
            <a:ext cx="2667000" cy="1463675"/>
            <a:chOff x="672" y="144"/>
            <a:chExt cx="1680" cy="922"/>
          </a:xfrm>
        </p:grpSpPr>
        <p:sp>
          <p:nvSpPr>
            <p:cNvPr id="44077" name="Oval 39"/>
            <p:cNvSpPr>
              <a:spLocks noChangeArrowheads="1"/>
            </p:cNvSpPr>
            <p:nvPr/>
          </p:nvSpPr>
          <p:spPr bwMode="auto">
            <a:xfrm>
              <a:off x="1296" y="144"/>
              <a:ext cx="1056" cy="544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تحليل دروني و 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بروني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8" name="Text Box 40"/>
            <p:cNvSpPr txBox="1">
              <a:spLocks noChangeArrowheads="1"/>
            </p:cNvSpPr>
            <p:nvPr/>
          </p:nvSpPr>
          <p:spPr bwMode="auto">
            <a:xfrm rot="-3667702">
              <a:off x="1023" y="225"/>
              <a:ext cx="490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800">
                  <a:solidFill>
                    <a:schemeClr val="bg1"/>
                  </a:solidFill>
                  <a:latin typeface="Tahoma" pitchFamily="34" charset="0"/>
                  <a:cs typeface="Koodak" pitchFamily="10" charset="-78"/>
                </a:rPr>
                <a:t>}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86200" y="152400"/>
            <a:ext cx="1828800" cy="990600"/>
            <a:chOff x="2448" y="96"/>
            <a:chExt cx="1152" cy="736"/>
          </a:xfrm>
        </p:grpSpPr>
        <p:sp>
          <p:nvSpPr>
            <p:cNvPr id="44075" name="Oval 42"/>
            <p:cNvSpPr>
              <a:spLocks noChangeArrowheads="1"/>
            </p:cNvSpPr>
            <p:nvPr/>
          </p:nvSpPr>
          <p:spPr bwMode="auto">
            <a:xfrm>
              <a:off x="2544" y="96"/>
              <a:ext cx="1056" cy="736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موقعيت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 راهبردي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>
              <a:off x="2448" y="432"/>
              <a:ext cx="9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1066800"/>
            <a:ext cx="1219200" cy="990600"/>
            <a:chOff x="1920" y="672"/>
            <a:chExt cx="624" cy="624"/>
          </a:xfrm>
        </p:grpSpPr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2160" y="6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4" name="Rectangle 46"/>
            <p:cNvSpPr>
              <a:spLocks noChangeArrowheads="1"/>
            </p:cNvSpPr>
            <p:nvPr/>
          </p:nvSpPr>
          <p:spPr bwMode="auto">
            <a:xfrm>
              <a:off x="1920" y="912"/>
              <a:ext cx="624" cy="3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ماتريس </a:t>
              </a:r>
            </a:p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دروني و بروني</a:t>
              </a:r>
              <a:endParaRPr lang="en-US" b="1">
                <a:solidFill>
                  <a:schemeClr val="bg2"/>
                </a:solidFill>
                <a:latin typeface="Tahoma" pitchFamily="34" charset="0"/>
                <a:cs typeface="Koodak" pitchFamily="10" charset="-78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590800" y="1371600"/>
            <a:ext cx="2286000" cy="1981200"/>
            <a:chOff x="1632" y="864"/>
            <a:chExt cx="1440" cy="1248"/>
          </a:xfrm>
        </p:grpSpPr>
        <p:sp>
          <p:nvSpPr>
            <p:cNvPr id="44070" name="Line 48"/>
            <p:cNvSpPr>
              <a:spLocks noChangeShapeType="1"/>
            </p:cNvSpPr>
            <p:nvPr/>
          </p:nvSpPr>
          <p:spPr bwMode="auto">
            <a:xfrm flipH="1">
              <a:off x="2496" y="864"/>
              <a:ext cx="576" cy="81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1" name="Line 49"/>
            <p:cNvSpPr>
              <a:spLocks noChangeShapeType="1"/>
            </p:cNvSpPr>
            <p:nvPr/>
          </p:nvSpPr>
          <p:spPr bwMode="auto">
            <a:xfrm>
              <a:off x="2160" y="1344"/>
              <a:ext cx="0" cy="24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2" name="Oval 50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راهبردها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sp>
        <p:nvSpPr>
          <p:cNvPr id="44065" name="Rectangle 51"/>
          <p:cNvSpPr>
            <a:spLocks noChangeArrowheads="1"/>
          </p:cNvSpPr>
          <p:nvPr/>
        </p:nvSpPr>
        <p:spPr bwMode="auto">
          <a:xfrm>
            <a:off x="1676400" y="0"/>
            <a:ext cx="4343400" cy="121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67" name="Oval 53"/>
          <p:cNvSpPr>
            <a:spLocks noChangeArrowheads="1"/>
          </p:cNvSpPr>
          <p:nvPr/>
        </p:nvSpPr>
        <p:spPr bwMode="auto">
          <a:xfrm>
            <a:off x="0" y="228600"/>
            <a:ext cx="1219200" cy="685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چشم انداز</a:t>
            </a:r>
            <a:endParaRPr lang="en-US" sz="24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762000" y="5791200"/>
            <a:ext cx="6172200" cy="0"/>
          </a:xfrm>
          <a:prstGeom prst="line">
            <a:avLst/>
          </a:prstGeom>
          <a:noFill/>
          <a:ln w="133350" cap="rnd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69" name="Text Box 55"/>
          <p:cNvSpPr txBox="1">
            <a:spLocks noChangeArrowheads="1"/>
          </p:cNvSpPr>
          <p:nvPr/>
        </p:nvSpPr>
        <p:spPr bwMode="auto">
          <a:xfrm>
            <a:off x="1600200" y="5029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ارزشها</a:t>
            </a:r>
            <a:endParaRPr lang="en-US" sz="24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رویکرد معماری راهبردی یعنی چه؟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en-US" dirty="0">
                <a:cs typeface="B Titr" pitchFamily="2" charset="-78"/>
              </a:rPr>
              <a:t/>
            </a:r>
            <a:br>
              <a:rPr lang="en-US" dirty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STRATEGIC ARCHTECTURING</a:t>
            </a:r>
            <a:endParaRPr lang="en-US" b="1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5 پژوهش های عملیاتی </a:t>
            </a:r>
            <a:r>
              <a:rPr lang="fa-IR" dirty="0" smtClean="0">
                <a:cs typeface="B Titr" pitchFamily="2" charset="-78"/>
              </a:rPr>
              <a:t>در نظام سلامت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1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" y="0"/>
          <a:ext cx="90544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Slide" r:id="rId3" imgW="4597824" imgH="3448963" progId="PowerPoint.Slide.12">
                  <p:embed/>
                </p:oleObj>
              </mc:Choice>
              <mc:Fallback>
                <p:oleObj name="Slide" r:id="rId3" imgW="4597824" imgH="344896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0544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904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6 پژوهش های مدیریت پروژه </a:t>
            </a:r>
            <a:r>
              <a:rPr lang="fa-IR" dirty="0" smtClean="0">
                <a:cs typeface="B Titr" pitchFamily="2" charset="-78"/>
              </a:rPr>
              <a:t>در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نظام سلامت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4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5" y="0"/>
            <a:ext cx="9113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95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7 پژوهش های کنترل راهبردی </a:t>
            </a:r>
            <a:r>
              <a:rPr lang="fa-IR" dirty="0" smtClean="0">
                <a:cs typeface="B Titr" pitchFamily="2" charset="-78"/>
              </a:rPr>
              <a:t>در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نظام سلامت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6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ارزیابی خارجی یا کنترل استراتژیک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086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روش و فرآیند تحقیق </a:t>
            </a:r>
            <a:r>
              <a:rPr lang="fa-IR" dirty="0" smtClean="0">
                <a:cs typeface="B Titr" pitchFamily="2" charset="-78"/>
              </a:rPr>
              <a:t>در سیاستگذاری نظام سلامت چگونه است؟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(همراه مثال)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0668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68154" cy="18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7" y="2111816"/>
            <a:ext cx="8826500" cy="211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" y="4343400"/>
            <a:ext cx="8915400" cy="14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5822607"/>
            <a:ext cx="8991600" cy="6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24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14692" cy="591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64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32277" cy="67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9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Strategic </a:t>
            </a:r>
            <a:r>
              <a:rPr lang="en-US" b="1" dirty="0" err="1" smtClean="0"/>
              <a:t>Architecturing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comprehensive and integrated approach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organization leadership and management </a:t>
            </a:r>
            <a:r>
              <a:rPr lang="en-US" b="1" dirty="0" smtClean="0"/>
              <a:t>that  includes </a:t>
            </a:r>
            <a:r>
              <a:rPr lang="en-US" b="1" dirty="0" smtClean="0">
                <a:solidFill>
                  <a:srgbClr val="FF0000"/>
                </a:solidFill>
              </a:rPr>
              <a:t>philosophic bases and operational aspects of an organization</a:t>
            </a:r>
            <a:r>
              <a:rPr lang="en-US" b="1" dirty="0" smtClean="0"/>
              <a:t> and consists of: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Philosophy, doctrine, principles and policies </a:t>
            </a:r>
            <a:r>
              <a:rPr lang="en-US" b="1" dirty="0" smtClean="0"/>
              <a:t>of the organization,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Risk map and scenarios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Foresight</a:t>
            </a:r>
            <a:r>
              <a:rPr lang="en-US" b="1" dirty="0" smtClean="0"/>
              <a:t>)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Target capabilities and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Organizational structure</a:t>
            </a:r>
            <a:r>
              <a:rPr lang="en-US" b="1" dirty="0" smtClean="0"/>
              <a:t>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Strategic fields </a:t>
            </a:r>
            <a:r>
              <a:rPr lang="en-US" b="1" dirty="0" smtClean="0"/>
              <a:t>of the organization and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Supporting parts </a:t>
            </a:r>
            <a:r>
              <a:rPr lang="en-US" b="1" dirty="0" smtClean="0"/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resource management and financial support, research and education management, advocating bodies, media and public education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4446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6442"/>
            <a:ext cx="86296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726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847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3" y="762000"/>
            <a:ext cx="8877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01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0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38138" cy="559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09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28600"/>
            <a:ext cx="89820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69" y="2486025"/>
            <a:ext cx="567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3276600"/>
            <a:ext cx="8952768" cy="305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7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991600" cy="39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02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943725" cy="6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74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10650" cy="51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237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3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75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44000" cy="43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8991600" cy="110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4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59832" y="836712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SUPPORTING BOXES </a:t>
            </a:r>
            <a:endParaRPr lang="fa-I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708920"/>
            <a:ext cx="73448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BODY OF THE BUILDING</a:t>
            </a:r>
            <a:endParaRPr lang="fa-I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FOUNDATION OF THE BUILDING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1926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STRATEGIC ARCHITECTURING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472077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886092" cy="14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68154" cy="45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53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مثال هایی از مقالات چاپ شده </a:t>
            </a:r>
            <a:r>
              <a:rPr lang="fa-IR" dirty="0" smtClean="0">
                <a:cs typeface="B Titr" pitchFamily="2" charset="-78"/>
              </a:rPr>
              <a:t>در حوزه پژوهش های سیاستگذاری نظام سلامت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736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6324600" cy="217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345"/>
            <a:ext cx="8991600" cy="44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38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334000" cy="66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13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593223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68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"/>
            <a:ext cx="7848600" cy="595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463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96200" cy="552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4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"/>
            <a:ext cx="7010400" cy="54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908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0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54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91600" cy="53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4108423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5867400" cy="1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2867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923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444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49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1722"/>
            <a:ext cx="9009185" cy="641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63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"/>
            <a:ext cx="81153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236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0" cy="19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62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03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5791200" cy="68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622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920"/>
            <a:ext cx="9144000" cy="38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381000"/>
            <a:ext cx="8915400" cy="17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031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58578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28800"/>
            <a:ext cx="58388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408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435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926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239000" cy="594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7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6" y="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سیر برنامه ریزی در نظام سلامت</a:t>
            </a:r>
            <a:endParaRPr lang="fa-IR" sz="4800" b="1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783232"/>
              </p:ext>
            </p:extLst>
          </p:nvPr>
        </p:nvGraphicFramePr>
        <p:xfrm>
          <a:off x="48131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6165304"/>
            <a:ext cx="8352928" cy="576064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cs typeface="B Titr" pitchFamily="2" charset="-78"/>
              </a:rPr>
              <a:t>کنترل راهبردی</a:t>
            </a:r>
            <a:endParaRPr lang="fa-IR" sz="36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3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534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334000"/>
            <a:ext cx="7781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72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399"/>
            <a:ext cx="8991600" cy="388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47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58293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7627"/>
            <a:ext cx="59531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154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1192"/>
            <a:ext cx="6076950" cy="18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4300"/>
            <a:ext cx="60007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63" y="6190029"/>
            <a:ext cx="5657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4" y="0"/>
            <a:ext cx="3752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95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400"/>
            <a:ext cx="4395787" cy="637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940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386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8025"/>
            <a:ext cx="9067800" cy="31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388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"/>
            <a:ext cx="8686800" cy="68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907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507785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02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3149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396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0007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8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8" y="0"/>
            <a:ext cx="9111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5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10600" cy="60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پیاز پژوهش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en-US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RESEARCH ONION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624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720</Words>
  <Application>Microsoft Office PowerPoint</Application>
  <PresentationFormat>On-screen Show (4:3)</PresentationFormat>
  <Paragraphs>163</Paragraphs>
  <Slides>80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Slide</vt:lpstr>
      <vt:lpstr>PowerPoint Presentation</vt:lpstr>
      <vt:lpstr>پژوهش های کاربردی در سیاستگذاری نظام سلامت </vt:lpstr>
      <vt:lpstr>رویکرد معماری راهبردی یعنی چه؟   STRATEGIC ARCHTECTURING</vt:lpstr>
      <vt:lpstr>Strategic Architecturing</vt:lpstr>
      <vt:lpstr>PowerPoint Presentation</vt:lpstr>
      <vt:lpstr>PowerPoint Presentation</vt:lpstr>
      <vt:lpstr>سیر برنامه ریزی در نظام سلامت</vt:lpstr>
      <vt:lpstr>PowerPoint Presentation</vt:lpstr>
      <vt:lpstr>پیاز پژوهش  RESEARCH ONION</vt:lpstr>
      <vt:lpstr>PowerPoint Presentation</vt:lpstr>
      <vt:lpstr>Inductive Reasoning</vt:lpstr>
      <vt:lpstr>Deductive Reasoning</vt:lpstr>
      <vt:lpstr>سوال کلیدی:   برداشت شما از تصویر اسلاید بعد چیست؟</vt:lpstr>
      <vt:lpstr>PowerPoint Presentation</vt:lpstr>
      <vt:lpstr>انواع پژوهش های کلان  در نظام سلامت ملی و جهانی</vt:lpstr>
      <vt:lpstr>1 پژوهش در فلسفه نظام سلامت</vt:lpstr>
      <vt:lpstr>مکاتب مختلف فلسفه سلامت</vt:lpstr>
      <vt:lpstr>سوال دوم: فلسفه پژوهش در نظام سلامت کشور ما چیست؟ </vt:lpstr>
      <vt:lpstr>PowerPoint Presentation</vt:lpstr>
      <vt:lpstr>PowerPoint Presentation</vt:lpstr>
      <vt:lpstr>PowerPoint Presentation</vt:lpstr>
      <vt:lpstr>فلسفه حاکم بر سیاست های کلان سلامت جمهوری اسلامی ایران: سلامت همه جانبه</vt:lpstr>
      <vt:lpstr>2 پژوهش های دکترینی نظام سلامت</vt:lpstr>
      <vt:lpstr>دکترین چیست؟</vt:lpstr>
      <vt:lpstr>مشخصات دکترین و اصول صحیح و موثر</vt:lpstr>
      <vt:lpstr>3 پژوهش های سیاستگذاری نظام سلامت</vt:lpstr>
      <vt:lpstr>PowerPoint Presentation</vt:lpstr>
      <vt:lpstr>4 پژوهش های راهبردی نظام سلامت</vt:lpstr>
      <vt:lpstr>PowerPoint Presentation</vt:lpstr>
      <vt:lpstr>5 پژوهش های عملیاتی در نظام سلامت</vt:lpstr>
      <vt:lpstr>PowerPoint Presentation</vt:lpstr>
      <vt:lpstr>6 پژوهش های مدیریت پروژه در نظام سلامت</vt:lpstr>
      <vt:lpstr>PowerPoint Presentation</vt:lpstr>
      <vt:lpstr>7 پژوهش های کنترل راهبردی در نظام سلامت</vt:lpstr>
      <vt:lpstr>ارزیابی خارجی یا کنترل استراتژیک</vt:lpstr>
      <vt:lpstr>روش و فرآیند تحقیق در سیاستگذاری نظام سلامت چگونه است؟  (همراه مثال)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مثال هایی از مقالات چاپ شده در حوزه پژوهش های سیاستگذاری نظام سلامت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alamdari</dc:creator>
  <cp:lastModifiedBy>STM88929790</cp:lastModifiedBy>
  <cp:revision>99</cp:revision>
  <dcterms:created xsi:type="dcterms:W3CDTF">2015-09-17T02:58:37Z</dcterms:created>
  <dcterms:modified xsi:type="dcterms:W3CDTF">2015-09-21T17:15:48Z</dcterms:modified>
</cp:coreProperties>
</file>