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439" r:id="rId2"/>
    <p:sldId id="453" r:id="rId3"/>
    <p:sldId id="454" r:id="rId4"/>
    <p:sldId id="449" r:id="rId5"/>
    <p:sldId id="475" r:id="rId6"/>
    <p:sldId id="476" r:id="rId7"/>
    <p:sldId id="325" r:id="rId8"/>
    <p:sldId id="326" r:id="rId9"/>
    <p:sldId id="327" r:id="rId10"/>
    <p:sldId id="359" r:id="rId11"/>
    <p:sldId id="360" r:id="rId12"/>
    <p:sldId id="361" r:id="rId13"/>
    <p:sldId id="362" r:id="rId14"/>
    <p:sldId id="464" r:id="rId15"/>
    <p:sldId id="465" r:id="rId16"/>
    <p:sldId id="466" r:id="rId17"/>
    <p:sldId id="284" r:id="rId18"/>
    <p:sldId id="285" r:id="rId19"/>
    <p:sldId id="286" r:id="rId20"/>
    <p:sldId id="287" r:id="rId21"/>
    <p:sldId id="477" r:id="rId22"/>
    <p:sldId id="265" r:id="rId23"/>
    <p:sldId id="267" r:id="rId24"/>
    <p:sldId id="268" r:id="rId25"/>
    <p:sldId id="269" r:id="rId26"/>
    <p:sldId id="264" r:id="rId27"/>
    <p:sldId id="266" r:id="rId28"/>
    <p:sldId id="471" r:id="rId29"/>
    <p:sldId id="472" r:id="rId30"/>
    <p:sldId id="473" r:id="rId31"/>
    <p:sldId id="474" r:id="rId32"/>
    <p:sldId id="467" r:id="rId33"/>
    <p:sldId id="468" r:id="rId34"/>
    <p:sldId id="469" r:id="rId35"/>
    <p:sldId id="470" r:id="rId36"/>
    <p:sldId id="441" r:id="rId37"/>
    <p:sldId id="446" r:id="rId38"/>
    <p:sldId id="447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rtl="0">
                  <a:defRPr/>
                </a:pPr>
                <a:endParaRPr lang="en-US">
                  <a:latin typeface="Times New Roman" pitchFamily="18" charset="0"/>
                </a:endParaRPr>
              </a:p>
            </p:txBody>
          </p:sp>
        </p:grpSp>
      </p:grpSp>
      <p:sp>
        <p:nvSpPr>
          <p:cNvPr id="513043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0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latin typeface="Arial" charset="0"/>
                <a:cs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5120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latin typeface="Arial Black" pitchFamily="34" charset="0"/>
                <a:cs typeface="Arial" charset="0"/>
              </a:defRPr>
            </a:lvl1pPr>
          </a:lstStyle>
          <a:p>
            <a:fld id="{36C87A5D-4B38-4D74-A4BE-9BBFD418253B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5120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rtl="0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12006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12007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008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009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12010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512011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12012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512013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rtl="0">
                <a:defRPr/>
              </a:pPr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0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200">
                <a:latin typeface="Arial" charset="0"/>
                <a:cs typeface="Arial" charset="0"/>
              </a:defRPr>
            </a:lvl1pPr>
          </a:lstStyle>
          <a:p>
            <a:fld id="{35A3015D-BD92-4972-9709-67042A558792}" type="datetimeFigureOut">
              <a:rPr lang="en-US" smtClean="0"/>
              <a:pPr/>
              <a:t>5/19/2011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1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533400"/>
            <a:ext cx="6858000" cy="52578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5900" dirty="0" smtClean="0"/>
              <a:t>  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Agenda: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chemeClr val="tx1"/>
                </a:solidFill>
              </a:rPr>
              <a:t>TZDs Overview</a:t>
            </a:r>
          </a:p>
          <a:p>
            <a:pPr algn="l" rtl="0">
              <a:lnSpc>
                <a:spcPct val="150000"/>
              </a:lnSpc>
            </a:pPr>
            <a:r>
              <a:rPr lang="en-US" dirty="0" err="1" smtClean="0"/>
              <a:t>Pioglitazone</a:t>
            </a:r>
            <a:r>
              <a:rPr lang="en-US" dirty="0" smtClean="0"/>
              <a:t> </a:t>
            </a:r>
            <a:r>
              <a:rPr lang="en-US" dirty="0" smtClean="0"/>
              <a:t>and Diabetes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err="1" smtClean="0"/>
              <a:t>Rosiglitazone</a:t>
            </a:r>
            <a:r>
              <a:rPr lang="en-US" dirty="0" smtClean="0"/>
              <a:t> </a:t>
            </a:r>
            <a:r>
              <a:rPr lang="en-US" smtClean="0"/>
              <a:t>and Diabetes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err="1" smtClean="0"/>
              <a:t>Pioglitazone</a:t>
            </a:r>
            <a:r>
              <a:rPr lang="en-US" dirty="0" smtClean="0"/>
              <a:t> vs. </a:t>
            </a:r>
            <a:r>
              <a:rPr lang="en-US" dirty="0" err="1" smtClean="0"/>
              <a:t>Rosiglitazone</a:t>
            </a:r>
            <a:endParaRPr lang="en-US" dirty="0" smtClean="0"/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TZDs Fracture Data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TZDs and Cancer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Summary.</a:t>
            </a:r>
          </a:p>
          <a:p>
            <a:pPr algn="l" rtl="0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85800"/>
            <a:ext cx="7772400" cy="1905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b="1" i="1" dirty="0">
                <a:solidFill>
                  <a:schemeClr val="tx1"/>
                </a:solidFill>
              </a:rPr>
              <a:t>Rosiglitazone for type 2 diabetes mellitus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743200"/>
            <a:ext cx="6934200" cy="31242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buNone/>
            </a:pPr>
            <a:r>
              <a:rPr lang="en-US" dirty="0"/>
              <a:t>Richter B, Bandeira-Echtler E, Bergerhoff K, Clar C, Ebrahim </a:t>
            </a:r>
            <a:r>
              <a:rPr lang="en-US" dirty="0" smtClean="0"/>
              <a:t>SH.</a:t>
            </a:r>
            <a:r>
              <a:rPr lang="en-US" dirty="0" smtClean="0">
                <a:solidFill>
                  <a:srgbClr val="C00000"/>
                </a:solidFill>
              </a:rPr>
              <a:t>Cochrane </a:t>
            </a:r>
            <a:r>
              <a:rPr lang="en-US" dirty="0"/>
              <a:t>Database </a:t>
            </a:r>
            <a:r>
              <a:rPr lang="en-US" dirty="0" smtClean="0"/>
              <a:t>of </a:t>
            </a:r>
            <a:r>
              <a:rPr lang="en-US" dirty="0" smtClean="0">
                <a:solidFill>
                  <a:srgbClr val="C00000"/>
                </a:solidFill>
              </a:rPr>
              <a:t>Systematic </a:t>
            </a:r>
            <a:r>
              <a:rPr lang="en-US" dirty="0">
                <a:solidFill>
                  <a:srgbClr val="C00000"/>
                </a:solidFill>
              </a:rPr>
              <a:t>Reviews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2007</a:t>
            </a:r>
            <a:r>
              <a:rPr lang="en-US" dirty="0"/>
              <a:t>, Issue 3. Art. No.: CD006063. DOI: 10.1002/14651858.CD006063.pub2.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648200"/>
          </a:xfrm>
          <a:noFill/>
        </p:spPr>
        <p:txBody>
          <a:bodyPr>
            <a:normAutofit fontScale="85000"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b="1" dirty="0" smtClean="0"/>
              <a:t>   Objectives</a:t>
            </a:r>
            <a:endParaRPr lang="en-US" b="1" dirty="0"/>
          </a:p>
          <a:p>
            <a:pPr algn="l" rtl="0">
              <a:lnSpc>
                <a:spcPct val="150000"/>
              </a:lnSpc>
            </a:pPr>
            <a:r>
              <a:rPr lang="en-US" dirty="0"/>
              <a:t>To assess the effects of rosiglitazone in the treatment of type 2 diabetes</a:t>
            </a:r>
            <a:r>
              <a:rPr lang="en-US" dirty="0" smtClean="0"/>
              <a:t>.</a:t>
            </a:r>
            <a:r>
              <a:rPr lang="en-US" b="1" dirty="0"/>
              <a:t> </a:t>
            </a:r>
            <a:endParaRPr lang="en-US" b="1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b="1" dirty="0" smtClean="0"/>
              <a:t>  Selection </a:t>
            </a:r>
            <a:r>
              <a:rPr lang="en-US" b="1" dirty="0"/>
              <a:t>criteria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RCTs in </a:t>
            </a:r>
            <a:r>
              <a:rPr lang="en-US" dirty="0"/>
              <a:t>adult people with type 2 diabetes mellitus </a:t>
            </a:r>
            <a:r>
              <a:rPr lang="en-US" dirty="0" smtClean="0"/>
              <a:t>and  </a:t>
            </a:r>
            <a:r>
              <a:rPr lang="en-US" dirty="0"/>
              <a:t>a trial </a:t>
            </a:r>
            <a:r>
              <a:rPr lang="en-US" dirty="0" smtClean="0"/>
              <a:t>duration of </a:t>
            </a:r>
            <a:r>
              <a:rPr lang="en-US" dirty="0"/>
              <a:t>at least 24 weeks</a:t>
            </a:r>
            <a:r>
              <a:rPr lang="en-US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dirty="0" smtClean="0"/>
              <a:t> </a:t>
            </a:r>
            <a:r>
              <a:rPr lang="en-US" dirty="0" smtClean="0">
                <a:solidFill>
                  <a:srgbClr val="C00000"/>
                </a:solidFill>
              </a:rPr>
              <a:t>18 trials, </a:t>
            </a:r>
            <a:r>
              <a:rPr lang="en-US" dirty="0" smtClean="0"/>
              <a:t> randomised </a:t>
            </a:r>
            <a:r>
              <a:rPr lang="en-US" dirty="0" smtClean="0">
                <a:solidFill>
                  <a:srgbClr val="C00000"/>
                </a:solidFill>
              </a:rPr>
              <a:t>3888 people 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172200"/>
          </a:xfrm>
        </p:spPr>
        <p:txBody>
          <a:bodyPr>
            <a:normAutofit fontScale="25000" lnSpcReduction="20000"/>
          </a:bodyPr>
          <a:lstStyle/>
          <a:p>
            <a:pPr algn="l" rtl="0">
              <a:lnSpc>
                <a:spcPct val="170000"/>
              </a:lnSpc>
              <a:buNone/>
            </a:pPr>
            <a:r>
              <a:rPr lang="en-US" b="1" dirty="0" smtClean="0"/>
              <a:t>    </a:t>
            </a:r>
            <a:r>
              <a:rPr lang="en-US" sz="8400" b="1" dirty="0" smtClean="0"/>
              <a:t>Results:</a:t>
            </a:r>
          </a:p>
          <a:p>
            <a:pPr lvl="1" algn="l" rtl="0">
              <a:lnSpc>
                <a:spcPct val="145000"/>
              </a:lnSpc>
              <a:buFont typeface="Wingdings" pitchFamily="2" charset="2"/>
              <a:buChar char="§"/>
            </a:pPr>
            <a:r>
              <a:rPr lang="en-US" sz="7200" dirty="0" smtClean="0"/>
              <a:t>No evidence </a:t>
            </a:r>
            <a:r>
              <a:rPr lang="en-US" sz="7200" dirty="0"/>
              <a:t>that patient-oriented </a:t>
            </a:r>
            <a:r>
              <a:rPr lang="en-US" sz="7200" dirty="0">
                <a:solidFill>
                  <a:srgbClr val="C00000"/>
                </a:solidFill>
              </a:rPr>
              <a:t>outcomes </a:t>
            </a:r>
            <a:r>
              <a:rPr lang="en-US" sz="7200" dirty="0"/>
              <a:t>like mortality, morbidity, adverse effects, costs and health-related quality of </a:t>
            </a:r>
            <a:r>
              <a:rPr lang="en-US" sz="7200" dirty="0" smtClean="0"/>
              <a:t>life are </a:t>
            </a:r>
            <a:r>
              <a:rPr lang="en-US" sz="7200" dirty="0"/>
              <a:t>positively influenced by this compound</a:t>
            </a:r>
            <a:r>
              <a:rPr lang="en-US" sz="7200" dirty="0" smtClean="0"/>
              <a:t>.</a:t>
            </a:r>
          </a:p>
          <a:p>
            <a:pPr lvl="1" algn="l" rtl="0">
              <a:lnSpc>
                <a:spcPct val="145000"/>
              </a:lnSpc>
              <a:buFont typeface="Wingdings" pitchFamily="2" charset="2"/>
              <a:buChar char="§"/>
            </a:pPr>
            <a:r>
              <a:rPr lang="en-US" sz="7200" dirty="0" smtClean="0">
                <a:solidFill>
                  <a:srgbClr val="C00000"/>
                </a:solidFill>
              </a:rPr>
              <a:t>HbA1c </a:t>
            </a:r>
            <a:r>
              <a:rPr lang="en-US" sz="7200" dirty="0"/>
              <a:t>as a </a:t>
            </a:r>
            <a:r>
              <a:rPr lang="en-US" sz="7200" dirty="0" smtClean="0"/>
              <a:t>surrogate endpoint </a:t>
            </a:r>
            <a:r>
              <a:rPr lang="en-US" sz="7200" dirty="0">
                <a:solidFill>
                  <a:srgbClr val="C00000"/>
                </a:solidFill>
              </a:rPr>
              <a:t>did not </a:t>
            </a:r>
            <a:r>
              <a:rPr lang="en-US" sz="7200" dirty="0"/>
              <a:t>demonstrate clinically relevant </a:t>
            </a:r>
            <a:r>
              <a:rPr lang="en-US" sz="7200" dirty="0">
                <a:solidFill>
                  <a:srgbClr val="C00000"/>
                </a:solidFill>
              </a:rPr>
              <a:t>differences</a:t>
            </a:r>
            <a:r>
              <a:rPr lang="en-US" sz="7200" dirty="0"/>
              <a:t> </a:t>
            </a:r>
            <a:r>
              <a:rPr lang="en-US" sz="7200" dirty="0">
                <a:solidFill>
                  <a:srgbClr val="C00000"/>
                </a:solidFill>
              </a:rPr>
              <a:t>to </a:t>
            </a:r>
            <a:r>
              <a:rPr lang="en-US" sz="7200" dirty="0" smtClean="0">
                <a:solidFill>
                  <a:srgbClr val="C00000"/>
                </a:solidFill>
              </a:rPr>
              <a:t>other OADs</a:t>
            </a:r>
            <a:endParaRPr lang="en-US" sz="7200" dirty="0" smtClean="0"/>
          </a:p>
          <a:p>
            <a:pPr lvl="1" algn="l" rtl="0">
              <a:lnSpc>
                <a:spcPct val="145000"/>
              </a:lnSpc>
              <a:buFont typeface="Wingdings" pitchFamily="2" charset="2"/>
              <a:buChar char="§"/>
            </a:pPr>
            <a:r>
              <a:rPr lang="en-US" sz="7200" dirty="0" smtClean="0"/>
              <a:t>Occurrence </a:t>
            </a:r>
            <a:r>
              <a:rPr lang="en-US" sz="7200" dirty="0"/>
              <a:t>of </a:t>
            </a:r>
            <a:r>
              <a:rPr lang="en-US" sz="7200" dirty="0">
                <a:solidFill>
                  <a:srgbClr val="C00000"/>
                </a:solidFill>
              </a:rPr>
              <a:t>oedema was </a:t>
            </a:r>
            <a:r>
              <a:rPr lang="en-US" sz="7200" dirty="0" smtClean="0">
                <a:solidFill>
                  <a:srgbClr val="C00000"/>
                </a:solidFill>
              </a:rPr>
              <a:t>significantly raised </a:t>
            </a:r>
            <a:r>
              <a:rPr lang="en-US" sz="7200" dirty="0"/>
              <a:t>(OR 2.27, 95% confidence interval </a:t>
            </a:r>
            <a:r>
              <a:rPr lang="en-US" sz="7200" dirty="0" smtClean="0"/>
              <a:t>: </a:t>
            </a:r>
            <a:r>
              <a:rPr lang="en-US" sz="7200" dirty="0"/>
              <a:t>1.83 to 2.81</a:t>
            </a:r>
            <a:r>
              <a:rPr lang="en-US" sz="7200" dirty="0" smtClean="0"/>
              <a:t>)</a:t>
            </a:r>
          </a:p>
          <a:p>
            <a:pPr lvl="1" algn="l" rtl="0">
              <a:lnSpc>
                <a:spcPct val="145000"/>
              </a:lnSpc>
              <a:buFont typeface="Wingdings" pitchFamily="2" charset="2"/>
              <a:buChar char="§"/>
            </a:pPr>
            <a:r>
              <a:rPr lang="en-US" sz="7200" dirty="0" smtClean="0">
                <a:solidFill>
                  <a:srgbClr val="002060"/>
                </a:solidFill>
              </a:rPr>
              <a:t>ADOPT </a:t>
            </a:r>
            <a:r>
              <a:rPr lang="en-US" sz="7200" dirty="0">
                <a:solidFill>
                  <a:srgbClr val="002060"/>
                </a:solidFill>
              </a:rPr>
              <a:t>- A Diabetes Outcomes </a:t>
            </a:r>
            <a:r>
              <a:rPr lang="en-US" sz="7200" dirty="0" smtClean="0">
                <a:solidFill>
                  <a:srgbClr val="002060"/>
                </a:solidFill>
              </a:rPr>
              <a:t>Progression Trial </a:t>
            </a:r>
            <a:r>
              <a:rPr lang="en-US" sz="7200" dirty="0">
                <a:solidFill>
                  <a:srgbClr val="002060"/>
                </a:solidFill>
              </a:rPr>
              <a:t>indicated increased cardiovascular risk</a:t>
            </a:r>
            <a:r>
              <a:rPr lang="en-US" sz="7200" dirty="0" smtClean="0">
                <a:solidFill>
                  <a:srgbClr val="002060"/>
                </a:solidFill>
              </a:rPr>
              <a:t>.</a:t>
            </a:r>
            <a:r>
              <a:rPr lang="en-US" sz="7200" dirty="0" smtClean="0"/>
              <a:t> </a:t>
            </a:r>
          </a:p>
          <a:p>
            <a:pPr algn="l" rtl="0">
              <a:lnSpc>
                <a:spcPct val="145000"/>
              </a:lnSpc>
              <a:buNone/>
            </a:pPr>
            <a:r>
              <a:rPr lang="en-US" sz="7600" dirty="0" smtClean="0"/>
              <a:t>    Persons taking rosiglitazone had a mean glycosylated hemoglobin </a:t>
            </a:r>
            <a:r>
              <a:rPr lang="en-US" sz="7600" dirty="0" smtClean="0">
                <a:solidFill>
                  <a:srgbClr val="002060"/>
                </a:solidFill>
              </a:rPr>
              <a:t>(HbA1C) after 4 years that was 0.42% lower than those in the glyburide</a:t>
            </a:r>
            <a:r>
              <a:rPr lang="en-US" sz="7600" dirty="0" smtClean="0">
                <a:solidFill>
                  <a:srgbClr val="7030A0"/>
                </a:solidFill>
              </a:rPr>
              <a:t> </a:t>
            </a:r>
            <a:r>
              <a:rPr lang="en-US" sz="7600" dirty="0" smtClean="0"/>
              <a:t>arm, but the </a:t>
            </a:r>
            <a:r>
              <a:rPr lang="en-US" sz="7600" dirty="0" smtClean="0">
                <a:solidFill>
                  <a:srgbClr val="002060"/>
                </a:solidFill>
              </a:rPr>
              <a:t>rate of MIs was higher in the rosiglitazone arm—1.8% as opposed to 1.2% with glyburide</a:t>
            </a:r>
            <a:r>
              <a:rPr lang="en-US" sz="7600" dirty="0" smtClean="0"/>
              <a:t>.</a:t>
            </a:r>
          </a:p>
          <a:p>
            <a:pPr algn="l" rtl="0">
              <a:lnSpc>
                <a:spcPct val="170000"/>
              </a:lnSpc>
              <a:buNone/>
            </a:pPr>
            <a:r>
              <a:rPr lang="en-US" sz="5500" dirty="0" smtClean="0">
                <a:solidFill>
                  <a:srgbClr val="002060"/>
                </a:solidFill>
              </a:rPr>
              <a:t>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 useBgFill="1"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8229600" cy="38862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600" dirty="0" smtClean="0"/>
              <a:t>New </a:t>
            </a:r>
            <a:r>
              <a:rPr lang="en-US" sz="2600" dirty="0"/>
              <a:t>studies should focus on patient-oriented outcomes to clarify the benefit-risk ratio of rosiglitazone therapy. </a:t>
            </a:r>
            <a:endParaRPr lang="en-US" sz="2600" dirty="0" smtClean="0"/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Safety </a:t>
            </a:r>
            <a:r>
              <a:rPr lang="en-US" sz="2600" dirty="0"/>
              <a:t>data and </a:t>
            </a:r>
            <a:r>
              <a:rPr lang="en-US" sz="2600" dirty="0" smtClean="0">
                <a:solidFill>
                  <a:srgbClr val="002060"/>
                </a:solidFill>
              </a:rPr>
              <a:t>adverse events </a:t>
            </a:r>
            <a:r>
              <a:rPr lang="en-US" sz="2600" dirty="0">
                <a:solidFill>
                  <a:srgbClr val="002060"/>
                </a:solidFill>
              </a:rPr>
              <a:t>of all investigations</a:t>
            </a:r>
            <a:r>
              <a:rPr lang="en-US" sz="2600" dirty="0"/>
              <a:t> (published and unpublished) </a:t>
            </a:r>
            <a:r>
              <a:rPr lang="en-US" sz="2600" dirty="0">
                <a:solidFill>
                  <a:srgbClr val="002060"/>
                </a:solidFill>
              </a:rPr>
              <a:t>should be made available </a:t>
            </a:r>
            <a:r>
              <a:rPr lang="en-US" sz="2600" dirty="0"/>
              <a:t>to the public.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Reported Effects of TZDs on Bone Metabolism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/>
          <a:lstStyle/>
          <a:p>
            <a:pPr algn="l" rtl="0">
              <a:lnSpc>
                <a:spcPct val="125000"/>
              </a:lnSpc>
            </a:pPr>
            <a:r>
              <a:rPr lang="en-US" sz="2000" dirty="0"/>
              <a:t>Inhibited bone formation and mineralization </a:t>
            </a:r>
            <a:r>
              <a:rPr lang="en-US" sz="2000" i="1" dirty="0"/>
              <a:t>(Johnson et al., 1999)</a:t>
            </a:r>
          </a:p>
          <a:p>
            <a:pPr algn="l" rtl="0">
              <a:lnSpc>
                <a:spcPct val="125000"/>
              </a:lnSpc>
            </a:pPr>
            <a:r>
              <a:rPr lang="en-US" sz="2000" dirty="0"/>
              <a:t>Decreased </a:t>
            </a:r>
            <a:r>
              <a:rPr lang="en-US" sz="2000" dirty="0" err="1"/>
              <a:t>osteoblastogenesis</a:t>
            </a:r>
            <a:r>
              <a:rPr lang="en-US" sz="2000" dirty="0"/>
              <a:t>, increased bone marrow adiposity in men and women </a:t>
            </a:r>
            <a:r>
              <a:rPr lang="en-US" sz="2000" i="1" dirty="0"/>
              <a:t>(Okazaki et al., 1999; Watanabe et al., 2003)</a:t>
            </a:r>
          </a:p>
          <a:p>
            <a:pPr algn="l" rtl="0">
              <a:lnSpc>
                <a:spcPct val="125000"/>
              </a:lnSpc>
            </a:pPr>
            <a:r>
              <a:rPr lang="en-US" sz="2000" dirty="0"/>
              <a:t>Induced bone loss in older diabetic women </a:t>
            </a:r>
            <a:r>
              <a:rPr lang="en-US" sz="2000" i="1" dirty="0"/>
              <a:t>(Schwartz et al., 2006)</a:t>
            </a:r>
          </a:p>
          <a:p>
            <a:pPr algn="l" rtl="0">
              <a:lnSpc>
                <a:spcPct val="125000"/>
              </a:lnSpc>
            </a:pPr>
            <a:r>
              <a:rPr lang="en-US" sz="2000" dirty="0"/>
              <a:t>Decrease in bone </a:t>
            </a:r>
            <a:r>
              <a:rPr lang="en-US" sz="2000" dirty="0" err="1"/>
              <a:t>osteoblast</a:t>
            </a:r>
            <a:r>
              <a:rPr lang="en-US" sz="2000" dirty="0"/>
              <a:t> markers pro-collagen type-1 N-terminal pro-peptide (P1NP) and </a:t>
            </a:r>
            <a:r>
              <a:rPr lang="en-US" sz="2000" dirty="0" err="1"/>
              <a:t>osteocalcin</a:t>
            </a:r>
            <a:r>
              <a:rPr lang="en-US" sz="2000" dirty="0"/>
              <a:t>, but no change in type 1 collagen N-</a:t>
            </a:r>
            <a:r>
              <a:rPr lang="en-US" sz="2000" dirty="0" err="1"/>
              <a:t>telopeptide</a:t>
            </a:r>
            <a:r>
              <a:rPr lang="en-US" sz="2000" dirty="0"/>
              <a:t> (NTX) </a:t>
            </a:r>
            <a:r>
              <a:rPr lang="en-US" sz="2000" i="1" dirty="0"/>
              <a:t>(Grey et al.,</a:t>
            </a:r>
            <a:r>
              <a:rPr lang="en-US" sz="2000" dirty="0"/>
              <a:t> </a:t>
            </a:r>
            <a:r>
              <a:rPr lang="en-US" sz="2000" i="1" dirty="0"/>
              <a:t>2007)</a:t>
            </a:r>
          </a:p>
          <a:p>
            <a:pPr algn="l" rtl="0">
              <a:lnSpc>
                <a:spcPct val="125000"/>
              </a:lnSpc>
            </a:pPr>
            <a:r>
              <a:rPr lang="en-US" sz="2000" dirty="0"/>
              <a:t>ADOPT trial reported a higher risk of fractures in diabetic women randomized to </a:t>
            </a:r>
            <a:r>
              <a:rPr lang="en-US" sz="2000" dirty="0" err="1"/>
              <a:t>rosiglitazone</a:t>
            </a:r>
            <a:r>
              <a:rPr lang="en-US" sz="2000" dirty="0"/>
              <a:t> compared to </a:t>
            </a:r>
            <a:r>
              <a:rPr lang="en-US" sz="2000" dirty="0" err="1"/>
              <a:t>metformin</a:t>
            </a:r>
            <a:r>
              <a:rPr lang="en-US" sz="2000" dirty="0"/>
              <a:t> and </a:t>
            </a:r>
            <a:r>
              <a:rPr lang="en-US" sz="2000" dirty="0" err="1"/>
              <a:t>glyburide</a:t>
            </a:r>
            <a:r>
              <a:rPr lang="en-US" sz="2000" dirty="0"/>
              <a:t> </a:t>
            </a:r>
            <a:r>
              <a:rPr lang="en-US" sz="2000" i="1" dirty="0"/>
              <a:t>(Kahn et al., 2006)</a:t>
            </a:r>
          </a:p>
          <a:p>
            <a:pPr algn="l" rtl="0">
              <a:lnSpc>
                <a:spcPct val="125000"/>
              </a:lnSpc>
              <a:buFontTx/>
              <a:buNone/>
            </a:pPr>
            <a:endParaRPr lang="en-US" sz="2000" i="1" dirty="0"/>
          </a:p>
          <a:p>
            <a:pPr algn="l" rtl="0">
              <a:lnSpc>
                <a:spcPct val="125000"/>
              </a:lnSpc>
              <a:buFontTx/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Effects of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Thiazolidinediones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</a:t>
            </a:r>
            <a:r>
              <a:rPr lang="en-US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Aromatase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Activity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pPr algn="l" rtl="0">
              <a:lnSpc>
                <a:spcPct val="125000"/>
              </a:lnSpc>
              <a:buFontTx/>
              <a:buNone/>
            </a:pPr>
            <a:r>
              <a:rPr lang="en-US" sz="3600" dirty="0"/>
              <a:t>  </a:t>
            </a:r>
            <a:endParaRPr lang="en-US" sz="2400" dirty="0"/>
          </a:p>
          <a:p>
            <a:pPr algn="l" rtl="0">
              <a:lnSpc>
                <a:spcPct val="125000"/>
              </a:lnSpc>
            </a:pPr>
            <a:r>
              <a:rPr lang="en-US" sz="2400" dirty="0" smtClean="0"/>
              <a:t> </a:t>
            </a:r>
            <a:r>
              <a:rPr lang="en-US" sz="2400" dirty="0"/>
              <a:t>I</a:t>
            </a:r>
            <a:r>
              <a:rPr lang="en-US" sz="2400" dirty="0" smtClean="0"/>
              <a:t>nhibitory </a:t>
            </a:r>
            <a:r>
              <a:rPr lang="en-US" sz="2400" dirty="0"/>
              <a:t>effects on </a:t>
            </a:r>
            <a:r>
              <a:rPr lang="en-US" sz="2400" dirty="0" err="1"/>
              <a:t>aromatase</a:t>
            </a:r>
            <a:r>
              <a:rPr lang="en-US" sz="2400" dirty="0"/>
              <a:t> enzyme activity by interfering with the androgen substrate binding to </a:t>
            </a:r>
            <a:r>
              <a:rPr lang="en-US" sz="2400" dirty="0" err="1"/>
              <a:t>aromatase</a:t>
            </a:r>
            <a:r>
              <a:rPr lang="en-US" sz="2800" dirty="0"/>
              <a:t> </a:t>
            </a:r>
            <a:r>
              <a:rPr lang="en-US" sz="2000" i="1" dirty="0"/>
              <a:t>(</a:t>
            </a:r>
            <a:r>
              <a:rPr lang="en-US" sz="2000" i="1" dirty="0" err="1"/>
              <a:t>Seto</a:t>
            </a:r>
            <a:r>
              <a:rPr lang="en-US" sz="2000" i="1" dirty="0"/>
              <a:t>-Young et al., 2007; </a:t>
            </a:r>
            <a:r>
              <a:rPr lang="en-US" sz="2000" i="1" dirty="0" err="1"/>
              <a:t>Avtanski</a:t>
            </a:r>
            <a:r>
              <a:rPr lang="en-US" sz="2000" i="1" dirty="0"/>
              <a:t> et al., 2007</a:t>
            </a:r>
            <a:r>
              <a:rPr lang="en-US" sz="2000" i="1" dirty="0" smtClean="0"/>
              <a:t>)</a:t>
            </a:r>
          </a:p>
          <a:p>
            <a:pPr algn="l" rtl="0">
              <a:lnSpc>
                <a:spcPct val="125000"/>
              </a:lnSpc>
            </a:pPr>
            <a:endParaRPr lang="en-US" sz="2000" i="1" dirty="0"/>
          </a:p>
          <a:p>
            <a:pPr algn="l" rtl="0">
              <a:lnSpc>
                <a:spcPct val="125000"/>
              </a:lnSpc>
            </a:pPr>
            <a:r>
              <a:rPr lang="en-US" sz="2400" dirty="0"/>
              <a:t>Reduced estrogen biosynthesis in human </a:t>
            </a:r>
            <a:r>
              <a:rPr lang="en-US" sz="2400" dirty="0" err="1"/>
              <a:t>granulosa</a:t>
            </a:r>
            <a:r>
              <a:rPr lang="en-US" sz="2400" dirty="0"/>
              <a:t> cells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000" i="1" dirty="0"/>
              <a:t>(</a:t>
            </a:r>
            <a:r>
              <a:rPr lang="en-US" sz="2000" i="1" dirty="0" err="1"/>
              <a:t>Seto</a:t>
            </a:r>
            <a:r>
              <a:rPr lang="en-US" sz="2000" i="1" dirty="0"/>
              <a:t>-Young et al., 2007; </a:t>
            </a:r>
            <a:r>
              <a:rPr lang="en-US" sz="2000" i="1" dirty="0" err="1"/>
              <a:t>Avtanski</a:t>
            </a:r>
            <a:r>
              <a:rPr lang="en-US" sz="2000" i="1" dirty="0"/>
              <a:t> et al., 2007)</a:t>
            </a:r>
          </a:p>
          <a:p>
            <a:pPr algn="l" rtl="0">
              <a:lnSpc>
                <a:spcPct val="125000"/>
              </a:lnSpc>
              <a:buFontTx/>
              <a:buNone/>
            </a:pPr>
            <a:endParaRPr lang="en-US" sz="2000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762000"/>
            <a:ext cx="6248400" cy="762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Hypothesis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981200"/>
            <a:ext cx="7010400" cy="2146300"/>
          </a:xfrm>
        </p:spPr>
        <p:txBody>
          <a:bodyPr/>
          <a:lstStyle/>
          <a:p>
            <a:pPr algn="l" rtl="0">
              <a:lnSpc>
                <a:spcPct val="150000"/>
              </a:lnSpc>
              <a:buFontTx/>
              <a:buNone/>
            </a:pPr>
            <a:r>
              <a:rPr lang="en-US" sz="2400" dirty="0"/>
              <a:t>    </a:t>
            </a:r>
            <a:r>
              <a:rPr lang="en-US" sz="2800" dirty="0">
                <a:latin typeface="Calisto MT" pitchFamily="18" charset="0"/>
              </a:rPr>
              <a:t>TZDs may inhibit </a:t>
            </a:r>
            <a:r>
              <a:rPr lang="en-US" sz="2800" dirty="0" err="1">
                <a:latin typeface="Calisto MT" pitchFamily="18" charset="0"/>
              </a:rPr>
              <a:t>aromatase</a:t>
            </a:r>
            <a:r>
              <a:rPr lang="en-US" sz="2800" dirty="0">
                <a:latin typeface="Calisto MT" pitchFamily="18" charset="0"/>
              </a:rPr>
              <a:t> enzyme activity in human </a:t>
            </a:r>
            <a:r>
              <a:rPr lang="en-US" sz="2800" dirty="0" err="1">
                <a:latin typeface="Calisto MT" pitchFamily="18" charset="0"/>
              </a:rPr>
              <a:t>granulosa</a:t>
            </a:r>
            <a:r>
              <a:rPr lang="en-US" sz="2800" dirty="0">
                <a:latin typeface="Calisto MT" pitchFamily="18" charset="0"/>
              </a:rPr>
              <a:t> cells, possibly leading to reduced estrogen synthesis and consequently increased risk of osteoporosis.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3124199"/>
          </a:xfrm>
          <a:solidFill>
            <a:schemeClr val="accent6">
              <a:lumMod val="75000"/>
            </a:schemeClr>
          </a:solidFill>
        </p:spPr>
        <p:txBody>
          <a:bodyPr/>
          <a:lstStyle/>
          <a:p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219200" y="4419600"/>
            <a:ext cx="6858000" cy="79013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en-US" sz="2200" i="1" dirty="0">
                <a:solidFill>
                  <a:schemeClr val="tx2">
                    <a:lumMod val="10000"/>
                  </a:schemeClr>
                </a:solidFill>
              </a:rPr>
              <a:t>Arch Intern Med. </a:t>
            </a:r>
            <a:r>
              <a:rPr lang="en-US" sz="2200" i="1" dirty="0">
                <a:solidFill>
                  <a:srgbClr val="C00000"/>
                </a:solidFill>
              </a:rPr>
              <a:t>2008</a:t>
            </a:r>
            <a:r>
              <a:rPr lang="en-US" sz="2200" i="1" dirty="0">
                <a:solidFill>
                  <a:schemeClr val="tx2">
                    <a:lumMod val="10000"/>
                  </a:schemeClr>
                </a:solidFill>
              </a:rPr>
              <a:t>;168(8):820-825</a:t>
            </a:r>
            <a:endParaRPr lang="en-US" sz="2200" dirty="0">
              <a:solidFill>
                <a:schemeClr val="tx2">
                  <a:lumMod val="10000"/>
                </a:schemeClr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990600"/>
            <a:ext cx="7696199" cy="29718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762000"/>
            <a:ext cx="7391400" cy="5105400"/>
          </a:xfrm>
          <a:noFill/>
        </p:spPr>
        <p:txBody>
          <a:bodyPr>
            <a:noAutofit/>
          </a:bodyPr>
          <a:lstStyle/>
          <a:p>
            <a:pPr algn="l" rtl="0">
              <a:lnSpc>
                <a:spcPct val="125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association </a:t>
            </a:r>
            <a:r>
              <a:rPr lang="en-US" sz="2400" dirty="0" smtClean="0"/>
              <a:t>between the </a:t>
            </a:r>
            <a:r>
              <a:rPr lang="en-US" sz="2400" dirty="0"/>
              <a:t>use of </a:t>
            </a:r>
            <a:r>
              <a:rPr lang="en-US" sz="2400" dirty="0">
                <a:solidFill>
                  <a:srgbClr val="C00000"/>
                </a:solidFill>
              </a:rPr>
              <a:t>thiazolidinediones or other oral </a:t>
            </a:r>
            <a:r>
              <a:rPr lang="en-US" sz="2400" dirty="0" smtClean="0">
                <a:solidFill>
                  <a:srgbClr val="C00000"/>
                </a:solidFill>
              </a:rPr>
              <a:t>antidiabetic drugs </a:t>
            </a:r>
            <a:r>
              <a:rPr lang="en-US" sz="2400" dirty="0"/>
              <a:t>and the risk of fracture. </a:t>
            </a:r>
            <a:endParaRPr lang="en-US" sz="2400" dirty="0" smtClean="0"/>
          </a:p>
          <a:p>
            <a:pPr algn="l" rtl="0">
              <a:lnSpc>
                <a:spcPct val="125000"/>
              </a:lnSpc>
            </a:pPr>
            <a:r>
              <a:rPr lang="en-US" sz="2400" dirty="0" smtClean="0"/>
              <a:t>A nested case-control analysis </a:t>
            </a:r>
            <a:r>
              <a:rPr lang="en-US" sz="2400" dirty="0">
                <a:solidFill>
                  <a:srgbClr val="C00000"/>
                </a:solidFill>
              </a:rPr>
              <a:t>uses </a:t>
            </a:r>
            <a:r>
              <a:rPr lang="en-US" sz="2400" dirty="0" smtClean="0">
                <a:solidFill>
                  <a:srgbClr val="C00000"/>
                </a:solidFill>
              </a:rPr>
              <a:t>1020 case </a:t>
            </a:r>
            <a:r>
              <a:rPr lang="en-US" sz="2400" dirty="0" smtClean="0"/>
              <a:t>patients with an incident</a:t>
            </a:r>
            <a:r>
              <a:rPr lang="en-US" sz="2400" b="1" dirty="0" smtClean="0"/>
              <a:t> </a:t>
            </a:r>
            <a:r>
              <a:rPr lang="en-US" sz="2400" dirty="0" smtClean="0"/>
              <a:t>low-trauma fracture</a:t>
            </a:r>
            <a:r>
              <a:rPr lang="en-US" sz="2400" dirty="0" smtClean="0">
                <a:solidFill>
                  <a:srgbClr val="C00000"/>
                </a:solidFill>
              </a:rPr>
              <a:t> aged 30 to 89 </a:t>
            </a:r>
            <a:r>
              <a:rPr lang="en-US" sz="2400" dirty="0" smtClean="0"/>
              <a:t>years with an incident fracture diagnosis between January </a:t>
            </a:r>
            <a:r>
              <a:rPr lang="en-US" sz="2400" dirty="0" smtClean="0">
                <a:solidFill>
                  <a:srgbClr val="C00000"/>
                </a:solidFill>
              </a:rPr>
              <a:t>1994</a:t>
            </a:r>
            <a:r>
              <a:rPr lang="en-US" sz="2400" dirty="0" smtClean="0"/>
              <a:t> and December </a:t>
            </a:r>
            <a:r>
              <a:rPr lang="en-US" sz="2400" dirty="0" smtClean="0">
                <a:solidFill>
                  <a:srgbClr val="C00000"/>
                </a:solidFill>
              </a:rPr>
              <a:t>2005</a:t>
            </a:r>
            <a:r>
              <a:rPr lang="en-US" sz="2400" dirty="0" smtClean="0"/>
              <a:t> and 3728 matched controls. </a:t>
            </a:r>
          </a:p>
          <a:p>
            <a:pPr algn="l" rtl="0">
              <a:lnSpc>
                <a:spcPct val="125000"/>
              </a:lnSpc>
            </a:pPr>
            <a:r>
              <a:rPr lang="en-US" sz="2400" dirty="0" smtClean="0"/>
              <a:t>Assessed </a:t>
            </a:r>
            <a:r>
              <a:rPr lang="en-US" sz="2400" dirty="0"/>
              <a:t>the </a:t>
            </a:r>
            <a:r>
              <a:rPr lang="en-US" sz="2400" dirty="0" smtClean="0"/>
              <a:t>odds ratios </a:t>
            </a:r>
            <a:r>
              <a:rPr lang="en-US" sz="2400" dirty="0"/>
              <a:t>(ORs) of having a fracture associated with the </a:t>
            </a:r>
            <a:r>
              <a:rPr lang="en-US" sz="2400" dirty="0" smtClean="0"/>
              <a:t>use of </a:t>
            </a:r>
            <a:r>
              <a:rPr lang="en-US" sz="2400" dirty="0">
                <a:solidFill>
                  <a:srgbClr val="C00000"/>
                </a:solidFill>
              </a:rPr>
              <a:t>rosiglitazone</a:t>
            </a:r>
            <a:r>
              <a:rPr lang="en-US" sz="2400" dirty="0"/>
              <a:t> maleate, </a:t>
            </a:r>
            <a:r>
              <a:rPr lang="en-US" sz="2400" dirty="0">
                <a:solidFill>
                  <a:srgbClr val="C00000"/>
                </a:solidFill>
              </a:rPr>
              <a:t>pioglitazone</a:t>
            </a:r>
            <a:r>
              <a:rPr lang="en-US" sz="2400" dirty="0"/>
              <a:t> hydrochloride, </a:t>
            </a:r>
            <a:r>
              <a:rPr lang="en-US" sz="2400" dirty="0" smtClean="0"/>
              <a:t>other </a:t>
            </a:r>
            <a:r>
              <a:rPr lang="en-US" sz="2400" dirty="0" smtClean="0">
                <a:solidFill>
                  <a:srgbClr val="C00000"/>
                </a:solidFill>
              </a:rPr>
              <a:t>oral </a:t>
            </a:r>
            <a:r>
              <a:rPr lang="en-US" sz="2400" dirty="0">
                <a:solidFill>
                  <a:srgbClr val="C00000"/>
                </a:solidFill>
              </a:rPr>
              <a:t>antidiabetic </a:t>
            </a:r>
            <a:r>
              <a:rPr lang="en-US" sz="2400" dirty="0"/>
              <a:t>agents, or </a:t>
            </a:r>
            <a:r>
              <a:rPr lang="en-US" sz="2400" dirty="0">
                <a:solidFill>
                  <a:srgbClr val="C00000"/>
                </a:solidFill>
              </a:rPr>
              <a:t>insulin</a:t>
            </a:r>
            <a:r>
              <a:rPr lang="en-US" sz="2400" dirty="0"/>
              <a:t>.</a:t>
            </a: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95400" y="685800"/>
            <a:ext cx="6096000" cy="6858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en-US" sz="3200" b="1" dirty="0" smtClean="0"/>
              <a:t>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229600" cy="3886200"/>
          </a:xfrm>
          <a:noFill/>
        </p:spPr>
        <p:txBody>
          <a:bodyPr>
            <a:noAutofit/>
          </a:bodyPr>
          <a:lstStyle/>
          <a:p>
            <a:pPr algn="l" rtl="0">
              <a:lnSpc>
                <a:spcPct val="150000"/>
              </a:lnSpc>
            </a:pPr>
            <a:r>
              <a:rPr lang="en-US" sz="2400" dirty="0" smtClean="0"/>
              <a:t>After </a:t>
            </a:r>
            <a:r>
              <a:rPr lang="en-US" sz="2400" dirty="0" smtClean="0">
                <a:solidFill>
                  <a:srgbClr val="C00000"/>
                </a:solidFill>
              </a:rPr>
              <a:t>adjustment</a:t>
            </a:r>
            <a:r>
              <a:rPr lang="en-US" sz="2400" dirty="0" smtClean="0"/>
              <a:t> </a:t>
            </a:r>
            <a:r>
              <a:rPr lang="en-US" sz="2400" dirty="0"/>
              <a:t>for age, body mass index, other </a:t>
            </a:r>
            <a:r>
              <a:rPr lang="en-US" sz="2400" dirty="0" smtClean="0"/>
              <a:t>antidiabetic drugs</a:t>
            </a:r>
            <a:r>
              <a:rPr lang="en-US" sz="2400" dirty="0"/>
              <a:t>, comedication, and </a:t>
            </a:r>
            <a:r>
              <a:rPr lang="en-US" sz="2400" dirty="0" smtClean="0"/>
              <a:t>comorbidities:</a:t>
            </a:r>
          </a:p>
          <a:p>
            <a:pPr algn="l" rtl="0">
              <a:lnSpc>
                <a:spcPct val="150000"/>
              </a:lnSpc>
            </a:pPr>
            <a:r>
              <a:rPr lang="it-IT" sz="2400" dirty="0" smtClean="0"/>
              <a:t>Rosiglitazone </a:t>
            </a:r>
            <a:r>
              <a:rPr lang="it-IT" sz="2400" dirty="0"/>
              <a:t>(OR, 2.38; 95% </a:t>
            </a:r>
            <a:r>
              <a:rPr lang="it-IT" sz="2400" dirty="0" smtClean="0"/>
              <a:t>CI, </a:t>
            </a:r>
            <a:r>
              <a:rPr lang="en-US" sz="2400" dirty="0" smtClean="0"/>
              <a:t>1.39-4.09</a:t>
            </a:r>
            <a:r>
              <a:rPr lang="en-US" sz="2400" dirty="0"/>
              <a:t>) </a:t>
            </a:r>
            <a:endParaRPr lang="en-US" sz="2400" dirty="0" smtClean="0"/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pioglitazone (OR, 2.59; 95% CI, </a:t>
            </a:r>
            <a:r>
              <a:rPr lang="en-US" sz="2400" dirty="0" smtClean="0"/>
              <a:t>0.96- 7.01)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400" dirty="0" smtClean="0"/>
              <a:t>    predominantly </a:t>
            </a:r>
            <a:r>
              <a:rPr lang="en-US" sz="2400" dirty="0">
                <a:solidFill>
                  <a:srgbClr val="C00000"/>
                </a:solidFill>
              </a:rPr>
              <a:t>hip and wrist </a:t>
            </a:r>
            <a:r>
              <a:rPr lang="en-US" sz="2400" dirty="0" smtClean="0"/>
              <a:t>fractures</a:t>
            </a:r>
          </a:p>
          <a:p>
            <a:pPr algn="l" rtl="0">
              <a:lnSpc>
                <a:spcPct val="150000"/>
              </a:lnSpc>
            </a:pPr>
            <a:r>
              <a:rPr lang="en-US" sz="2400" dirty="0" smtClean="0"/>
              <a:t> </a:t>
            </a:r>
            <a:r>
              <a:rPr lang="en-US" sz="2400" dirty="0"/>
              <a:t>The association was independent of patient </a:t>
            </a:r>
            <a:r>
              <a:rPr lang="en-US" sz="2400" dirty="0" smtClean="0"/>
              <a:t>age and </a:t>
            </a:r>
            <a:r>
              <a:rPr lang="en-US" sz="2400" dirty="0"/>
              <a:t>sex and </a:t>
            </a:r>
            <a:r>
              <a:rPr lang="en-US" sz="2400" dirty="0">
                <a:solidFill>
                  <a:srgbClr val="C00000"/>
                </a:solidFill>
              </a:rPr>
              <a:t>tended to increase with </a:t>
            </a:r>
            <a:r>
              <a:rPr lang="en-US" sz="2400" dirty="0" smtClean="0">
                <a:solidFill>
                  <a:srgbClr val="C00000"/>
                </a:solidFill>
              </a:rPr>
              <a:t>thiazolidinedione dose</a:t>
            </a:r>
            <a:r>
              <a:rPr lang="en-US" sz="2400" dirty="0">
                <a:solidFill>
                  <a:srgbClr val="C00000"/>
                </a:solidFill>
              </a:rPr>
              <a:t>. </a:t>
            </a:r>
            <a:endParaRPr lang="en-US" sz="2400" dirty="0" smtClean="0">
              <a:solidFill>
                <a:srgbClr val="C00000"/>
              </a:solidFill>
            </a:endParaRPr>
          </a:p>
          <a:p>
            <a:pPr algn="l" rtl="0">
              <a:lnSpc>
                <a:spcPct val="150000"/>
              </a:lnSpc>
            </a:pPr>
            <a:r>
              <a:rPr lang="en-US" sz="2400" dirty="0" smtClean="0">
                <a:solidFill>
                  <a:srgbClr val="C00000"/>
                </a:solidFill>
              </a:rPr>
              <a:t>No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C00000"/>
                </a:solidFill>
              </a:rPr>
              <a:t>altered relative fracture risk </a:t>
            </a:r>
            <a:r>
              <a:rPr lang="en-US" sz="2400" dirty="0" smtClean="0"/>
              <a:t>with other OADs</a:t>
            </a:r>
            <a:endParaRPr lang="en-US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229600" cy="5715000"/>
          </a:xfrm>
          <a:noFill/>
        </p:spPr>
        <p:txBody>
          <a:bodyPr>
            <a:normAutofit/>
          </a:bodyPr>
          <a:lstStyle/>
          <a:p>
            <a:pPr algn="l" rtl="0">
              <a:lnSpc>
                <a:spcPct val="125000"/>
              </a:lnSpc>
            </a:pPr>
            <a:r>
              <a:rPr lang="en-US" sz="2000" dirty="0" smtClean="0"/>
              <a:t>Pioglitazone [</a:t>
            </a:r>
            <a:r>
              <a:rPr lang="en-US" sz="2000" dirty="0" err="1" smtClean="0"/>
              <a:t>Actos</a:t>
            </a:r>
            <a:r>
              <a:rPr lang="en-US" sz="2000" dirty="0" smtClean="0"/>
              <a:t>] :  15/30/45 mg</a:t>
            </a:r>
          </a:p>
          <a:p>
            <a:pPr algn="l" rtl="0">
              <a:lnSpc>
                <a:spcPct val="125000"/>
              </a:lnSpc>
            </a:pPr>
            <a:r>
              <a:rPr lang="en-US" sz="2000" dirty="0" err="1" smtClean="0"/>
              <a:t>Rosiglitazone</a:t>
            </a:r>
            <a:r>
              <a:rPr lang="en-US" sz="2000" dirty="0" smtClean="0"/>
              <a:t> [</a:t>
            </a:r>
            <a:r>
              <a:rPr lang="en-US" sz="2000" dirty="0" err="1" smtClean="0"/>
              <a:t>Avandia</a:t>
            </a:r>
            <a:r>
              <a:rPr lang="en-US" sz="2000" dirty="0" smtClean="0"/>
              <a:t>]:  4mg/bid</a:t>
            </a:r>
          </a:p>
          <a:p>
            <a:pPr algn="l" rtl="0">
              <a:lnSpc>
                <a:spcPct val="125000"/>
              </a:lnSpc>
            </a:pPr>
            <a:r>
              <a:rPr lang="en-US" sz="2000" dirty="0" smtClean="0"/>
              <a:t>Troglitazone (Rezulin) : Withdrawn from the U.S market in 2000 due to </a:t>
            </a:r>
            <a:r>
              <a:rPr lang="en-US" sz="2000" dirty="0" err="1" smtClean="0"/>
              <a:t>hepatotoxicity</a:t>
            </a:r>
            <a:r>
              <a:rPr lang="en-US" sz="2000" dirty="0" smtClean="0"/>
              <a:t>.</a:t>
            </a:r>
          </a:p>
          <a:p>
            <a:pPr algn="l" rtl="0">
              <a:lnSpc>
                <a:spcPct val="125000"/>
              </a:lnSpc>
            </a:pPr>
            <a:r>
              <a:rPr lang="en-US" sz="2000" dirty="0" smtClean="0"/>
              <a:t>Action: </a:t>
            </a:r>
            <a:r>
              <a:rPr lang="en-US" sz="2000" dirty="0" smtClean="0">
                <a:solidFill>
                  <a:srgbClr val="A50021"/>
                </a:solidFill>
              </a:rPr>
              <a:t>Decrease in insulin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A50021"/>
                </a:solidFill>
              </a:rPr>
              <a:t>resistance</a:t>
            </a:r>
            <a:r>
              <a:rPr lang="en-US" sz="2000" dirty="0" smtClean="0"/>
              <a:t> at peripheral sites and in the liver that results in </a:t>
            </a:r>
            <a:r>
              <a:rPr lang="en-US" sz="2000" dirty="0" smtClean="0">
                <a:solidFill>
                  <a:srgbClr val="0000FF"/>
                </a:solidFill>
              </a:rPr>
              <a:t>increased </a:t>
            </a:r>
            <a:r>
              <a:rPr lang="en-US" sz="2000" dirty="0" smtClean="0"/>
              <a:t>insulin-dependent </a:t>
            </a:r>
            <a:r>
              <a:rPr lang="en-US" sz="2000" dirty="0" smtClean="0">
                <a:solidFill>
                  <a:srgbClr val="0000FF"/>
                </a:solidFill>
              </a:rPr>
              <a:t>glucose disposal</a:t>
            </a:r>
            <a:r>
              <a:rPr lang="en-US" sz="2000" dirty="0" smtClean="0"/>
              <a:t> and </a:t>
            </a:r>
            <a:r>
              <a:rPr lang="en-US" sz="2000" dirty="0" smtClean="0">
                <a:solidFill>
                  <a:srgbClr val="FF00FF"/>
                </a:solidFill>
              </a:rPr>
              <a:t>decreased hepatic glucose output</a:t>
            </a:r>
            <a:r>
              <a:rPr lang="en-US" sz="2000" dirty="0" smtClean="0"/>
              <a:t>.</a:t>
            </a:r>
          </a:p>
          <a:p>
            <a:pPr algn="l" rtl="0">
              <a:lnSpc>
                <a:spcPct val="125000"/>
              </a:lnSpc>
            </a:pPr>
            <a:r>
              <a:rPr lang="en-US" sz="2000" dirty="0" smtClean="0"/>
              <a:t>Peak Concentration : </a:t>
            </a:r>
            <a:r>
              <a:rPr lang="en-US" sz="2000" dirty="0" smtClean="0">
                <a:solidFill>
                  <a:srgbClr val="FF00FF"/>
                </a:solidFill>
              </a:rPr>
              <a:t>2 to 4 hours</a:t>
            </a:r>
            <a:endParaRPr lang="en-US" sz="2000" dirty="0" smtClean="0"/>
          </a:p>
          <a:p>
            <a:pPr algn="l" rtl="0">
              <a:lnSpc>
                <a:spcPct val="125000"/>
              </a:lnSpc>
            </a:pPr>
            <a:r>
              <a:rPr lang="en-US" sz="2000" dirty="0" smtClean="0"/>
              <a:t>Initial Response :  </a:t>
            </a:r>
            <a:r>
              <a:rPr lang="en-US" sz="2000" dirty="0" smtClean="0">
                <a:solidFill>
                  <a:srgbClr val="FF0000"/>
                </a:solidFill>
              </a:rPr>
              <a:t>4 weeks </a:t>
            </a:r>
            <a:endParaRPr lang="en-US" sz="2000" dirty="0" smtClean="0"/>
          </a:p>
          <a:p>
            <a:pPr algn="l" rtl="0">
              <a:lnSpc>
                <a:spcPct val="125000"/>
              </a:lnSpc>
            </a:pPr>
            <a:r>
              <a:rPr lang="en-US" sz="2000" dirty="0" smtClean="0"/>
              <a:t>Selective binding at the  peroxisome proliferator activated receptor- gamma </a:t>
            </a:r>
            <a:r>
              <a:rPr lang="en-US" sz="2000" dirty="0" smtClean="0">
                <a:solidFill>
                  <a:srgbClr val="FF00FF"/>
                </a:solidFill>
              </a:rPr>
              <a:t>(PPAR-</a:t>
            </a:r>
            <a:r>
              <a:rPr lang="en-US" sz="2000" dirty="0" smtClean="0">
                <a:solidFill>
                  <a:srgbClr val="FF00FF"/>
                </a:solidFill>
                <a:latin typeface="Symbol" pitchFamily="18" charset="2"/>
              </a:rPr>
              <a:t>g</a:t>
            </a:r>
            <a:r>
              <a:rPr lang="en-US" sz="2000" dirty="0" smtClean="0">
                <a:solidFill>
                  <a:srgbClr val="FF00FF"/>
                </a:solidFill>
              </a:rPr>
              <a:t>),</a:t>
            </a:r>
            <a:r>
              <a:rPr lang="en-US" sz="2000" dirty="0" smtClean="0"/>
              <a:t>which is found in adipose tissue, skeletal muscle, pancreatic beta-cells, vascular endothelium ,macrophages and the liver. </a:t>
            </a:r>
          </a:p>
          <a:p>
            <a:pPr algn="l" rtl="0">
              <a:lnSpc>
                <a:spcPct val="125000"/>
              </a:lnSpc>
            </a:pPr>
            <a:endParaRPr lang="en-US" sz="2000" dirty="0" smtClean="0"/>
          </a:p>
          <a:p>
            <a:pPr algn="l" rtl="0">
              <a:lnSpc>
                <a:spcPct val="125000"/>
              </a:lnSpc>
            </a:pPr>
            <a:endParaRPr lang="en-US" sz="2000" dirty="0" smtClean="0"/>
          </a:p>
          <a:p>
            <a:pPr algn="l" rtl="0">
              <a:lnSpc>
                <a:spcPct val="125000"/>
              </a:lnSpc>
            </a:pPr>
            <a:endParaRPr lang="en-US" sz="20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0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Conclusion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3886200"/>
          </a:xfrm>
          <a:noFill/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>
                <a:solidFill>
                  <a:srgbClr val="C00000"/>
                </a:solidFill>
              </a:rPr>
              <a:t>Possible </a:t>
            </a:r>
            <a:r>
              <a:rPr lang="en-US" dirty="0">
                <a:solidFill>
                  <a:srgbClr val="C00000"/>
                </a:solidFill>
              </a:rPr>
              <a:t>association </a:t>
            </a:r>
            <a:r>
              <a:rPr lang="en-US" dirty="0"/>
              <a:t>between long-term use of </a:t>
            </a:r>
            <a:r>
              <a:rPr lang="en-US" dirty="0" smtClean="0"/>
              <a:t>thiazolidinediones and </a:t>
            </a:r>
            <a:r>
              <a:rPr lang="en-US" dirty="0">
                <a:solidFill>
                  <a:srgbClr val="C00000"/>
                </a:solidFill>
              </a:rPr>
              <a:t>fractures</a:t>
            </a:r>
            <a:r>
              <a:rPr lang="en-US" dirty="0"/>
              <a:t>, particularly of the </a:t>
            </a:r>
            <a:r>
              <a:rPr lang="en-US" dirty="0">
                <a:solidFill>
                  <a:srgbClr val="C00000"/>
                </a:solidFill>
              </a:rPr>
              <a:t>hip </a:t>
            </a:r>
            <a:r>
              <a:rPr lang="en-US" dirty="0" smtClean="0">
                <a:solidFill>
                  <a:srgbClr val="C00000"/>
                </a:solidFill>
              </a:rPr>
              <a:t>and wrist</a:t>
            </a:r>
            <a:r>
              <a:rPr lang="en-US" dirty="0"/>
              <a:t>, in patients with diabetes mellitus.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3505200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Long-term use of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thiazolidinediones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fractures in type 2 diabetes: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meta-analysis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495800"/>
            <a:ext cx="8229600" cy="1600200"/>
          </a:xfrm>
        </p:spPr>
        <p:txBody>
          <a:bodyPr/>
          <a:lstStyle/>
          <a:p>
            <a:pPr algn="ctr"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Yoon K.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</a:rPr>
              <a:t>Loke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MBBS MD,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</a:rPr>
              <a:t>Sonal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Singh MD MPH, Curt D. </a:t>
            </a:r>
            <a:r>
              <a:rPr lang="en-US" sz="2800" b="1" dirty="0" err="1" smtClean="0">
                <a:solidFill>
                  <a:schemeClr val="accent5">
                    <a:lumMod val="50000"/>
                  </a:schemeClr>
                </a:solidFill>
              </a:rPr>
              <a:t>Furberg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en-US" sz="2800" b="1" i="1" dirty="0" smtClean="0">
                <a:solidFill>
                  <a:srgbClr val="0070C0"/>
                </a:solidFill>
              </a:rPr>
              <a:t>CMAJ</a:t>
            </a:r>
            <a:r>
              <a:rPr lang="en-US" sz="2800" b="1" i="1" dirty="0" smtClean="0"/>
              <a:t> </a:t>
            </a:r>
            <a:r>
              <a:rPr lang="en-US" sz="2800" b="1" i="1" dirty="0" smtClean="0">
                <a:solidFill>
                  <a:schemeClr val="accent2">
                    <a:lumMod val="75000"/>
                  </a:schemeClr>
                </a:solidFill>
              </a:rPr>
              <a:t>200</a:t>
            </a:r>
            <a:r>
              <a:rPr lang="en-US" sz="2400" b="1" i="1" dirty="0" smtClean="0">
                <a:solidFill>
                  <a:schemeClr val="accent2">
                    <a:lumMod val="75000"/>
                  </a:schemeClr>
                </a:solidFill>
              </a:rPr>
              <a:t>9</a:t>
            </a:r>
            <a:r>
              <a:rPr lang="en-US" sz="2800" b="1" i="1" dirty="0" smtClean="0">
                <a:solidFill>
                  <a:schemeClr val="accent5">
                    <a:lumMod val="50000"/>
                  </a:schemeClr>
                </a:solidFill>
              </a:rPr>
              <a:t>;180(1):32-9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 MD PhD</a:t>
            </a:r>
            <a:endParaRPr lang="en-US" sz="2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l" rtl="0">
              <a:lnSpc>
                <a:spcPct val="150000"/>
              </a:lnSpc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848600" cy="4724400"/>
          </a:xfr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 smtClean="0"/>
              <a:t> Selected </a:t>
            </a:r>
            <a:r>
              <a:rPr lang="en-US" sz="2600" dirty="0"/>
              <a:t>long-term </a:t>
            </a:r>
            <a:r>
              <a:rPr lang="en-US" sz="2600" dirty="0">
                <a:solidFill>
                  <a:srgbClr val="C00000"/>
                </a:solidFill>
              </a:rPr>
              <a:t>(≥ 1 year) </a:t>
            </a:r>
            <a:r>
              <a:rPr lang="en-US" sz="2600" dirty="0" smtClean="0">
                <a:solidFill>
                  <a:srgbClr val="C00000"/>
                </a:solidFill>
              </a:rPr>
              <a:t>RCTs </a:t>
            </a:r>
            <a:r>
              <a:rPr lang="en-US" sz="2600" dirty="0" smtClean="0"/>
              <a:t>involving </a:t>
            </a:r>
            <a:r>
              <a:rPr lang="en-US" sz="2600" dirty="0"/>
              <a:t>patients with type 2 diabetes </a:t>
            </a:r>
            <a:r>
              <a:rPr lang="en-US" sz="2600" dirty="0" smtClean="0"/>
              <a:t>and controlled </a:t>
            </a:r>
            <a:r>
              <a:rPr lang="en-US" sz="2600" dirty="0">
                <a:solidFill>
                  <a:srgbClr val="C00000"/>
                </a:solidFill>
              </a:rPr>
              <a:t>observational studies </a:t>
            </a:r>
            <a:r>
              <a:rPr lang="en-US" sz="2600" dirty="0"/>
              <a:t>that described the risk </a:t>
            </a:r>
            <a:r>
              <a:rPr lang="en-US" sz="2600" dirty="0" smtClean="0"/>
              <a:t>of fractures </a:t>
            </a:r>
            <a:r>
              <a:rPr lang="en-US" sz="2600" dirty="0"/>
              <a:t>or changes in bone density with thiazolidinediones</a:t>
            </a:r>
            <a:r>
              <a:rPr lang="en-US" sz="2600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 Calculated </a:t>
            </a:r>
            <a:r>
              <a:rPr lang="en-US" sz="2600" dirty="0"/>
              <a:t>pooled odds ratios (ORs) for </a:t>
            </a:r>
            <a:r>
              <a:rPr lang="en-US" sz="2600" dirty="0" smtClean="0"/>
              <a:t>fractures and </a:t>
            </a:r>
            <a:r>
              <a:rPr lang="en-US" sz="2600" dirty="0"/>
              <a:t>the weighted mean </a:t>
            </a:r>
            <a:r>
              <a:rPr lang="en-US" sz="2600" dirty="0" smtClean="0"/>
              <a:t>difference(WMD)in </a:t>
            </a:r>
            <a:r>
              <a:rPr lang="en-US" sz="2600" dirty="0"/>
              <a:t>bone density.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609600"/>
            <a:ext cx="6815138" cy="5294937"/>
          </a:xfrm>
          <a:prstGeom prst="rect">
            <a:avLst/>
          </a:prstGeom>
          <a:solidFill>
            <a:srgbClr val="FF0000"/>
          </a:solidFill>
          <a:ln w="9525">
            <a:solidFill>
              <a:schemeClr val="bg2">
                <a:lumMod val="60000"/>
                <a:lumOff val="40000"/>
              </a:schemeClr>
            </a:solidFill>
            <a:miter lim="800000"/>
            <a:headEnd/>
            <a:tailEnd/>
          </a:ln>
          <a:effectLst/>
        </p:spPr>
      </p:pic>
      <p:cxnSp>
        <p:nvCxnSpPr>
          <p:cNvPr id="4" name="Straight Arrow Connector 3"/>
          <p:cNvCxnSpPr/>
          <p:nvPr/>
        </p:nvCxnSpPr>
        <p:spPr>
          <a:xfrm>
            <a:off x="1676400" y="4800600"/>
            <a:ext cx="762000" cy="1588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143000" y="5943600"/>
            <a:ext cx="68580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bg2"/>
                </a:solidFill>
              </a:rPr>
              <a:t>10 randomized controlled trials involving 13715 participants and 2 observational studies involving  31 679 participants.</a:t>
            </a: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5" name="Minus 4"/>
          <p:cNvSpPr/>
          <p:nvPr/>
        </p:nvSpPr>
        <p:spPr>
          <a:xfrm>
            <a:off x="2590800" y="5715000"/>
            <a:ext cx="1676400" cy="76200"/>
          </a:xfrm>
          <a:prstGeom prst="mathMinus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228600"/>
            <a:ext cx="8001000" cy="662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Minus 3"/>
          <p:cNvSpPr/>
          <p:nvPr/>
        </p:nvSpPr>
        <p:spPr>
          <a:xfrm>
            <a:off x="609600" y="533400"/>
            <a:ext cx="1524000" cy="19811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Minus 4"/>
          <p:cNvSpPr/>
          <p:nvPr/>
        </p:nvSpPr>
        <p:spPr>
          <a:xfrm>
            <a:off x="990600" y="2895600"/>
            <a:ext cx="1371600" cy="1524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Minus 5"/>
          <p:cNvSpPr/>
          <p:nvPr/>
        </p:nvSpPr>
        <p:spPr>
          <a:xfrm flipV="1">
            <a:off x="838200" y="4724399"/>
            <a:ext cx="1295400" cy="76199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52400"/>
            <a:ext cx="8610601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Minus 2"/>
          <p:cNvSpPr/>
          <p:nvPr/>
        </p:nvSpPr>
        <p:spPr>
          <a:xfrm>
            <a:off x="762000" y="533400"/>
            <a:ext cx="1371600" cy="2286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Minus 3"/>
          <p:cNvSpPr/>
          <p:nvPr/>
        </p:nvSpPr>
        <p:spPr>
          <a:xfrm>
            <a:off x="609600" y="3505200"/>
            <a:ext cx="1066800" cy="228600"/>
          </a:xfrm>
          <a:prstGeom prst="mathMinus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457200" y="2514600"/>
            <a:ext cx="304800" cy="228600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" y="5410200"/>
            <a:ext cx="304006" cy="229394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Minus 15"/>
          <p:cNvSpPr/>
          <p:nvPr/>
        </p:nvSpPr>
        <p:spPr>
          <a:xfrm>
            <a:off x="4343400" y="2895600"/>
            <a:ext cx="1981200" cy="76200"/>
          </a:xfrm>
          <a:prstGeom prst="mathMinus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Minus 17"/>
          <p:cNvSpPr/>
          <p:nvPr/>
        </p:nvSpPr>
        <p:spPr>
          <a:xfrm>
            <a:off x="4495800" y="5791200"/>
            <a:ext cx="1981200" cy="76200"/>
          </a:xfrm>
          <a:prstGeom prst="mathMinus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Minus 8"/>
          <p:cNvSpPr/>
          <p:nvPr/>
        </p:nvSpPr>
        <p:spPr>
          <a:xfrm>
            <a:off x="1066800" y="6629400"/>
            <a:ext cx="2438400" cy="76200"/>
          </a:xfrm>
          <a:prstGeom prst="mathMinus">
            <a:avLst>
              <a:gd name="adj1" fmla="val 93509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52600" y="533400"/>
            <a:ext cx="6172200" cy="762000"/>
          </a:xfrm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en-US" sz="3200" b="1" dirty="0" smtClean="0"/>
              <a:t>Results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  <a:noFill/>
        </p:spPr>
        <p:txBody>
          <a:bodyPr>
            <a:normAutofit fontScale="55000" lnSpcReduction="20000"/>
          </a:bodyPr>
          <a:lstStyle/>
          <a:p>
            <a:pPr algn="l" rtl="0">
              <a:lnSpc>
                <a:spcPct val="120000"/>
              </a:lnSpc>
              <a:buNone/>
            </a:pPr>
            <a:r>
              <a:rPr lang="en-US" b="1" dirty="0" smtClean="0"/>
              <a:t>     </a:t>
            </a:r>
            <a:endParaRPr lang="en-US" sz="5100" b="1" dirty="0" smtClean="0"/>
          </a:p>
          <a:p>
            <a:pPr algn="l" rtl="0">
              <a:lnSpc>
                <a:spcPct val="120000"/>
              </a:lnSpc>
            </a:pPr>
            <a:r>
              <a:rPr lang="en-US" dirty="0" smtClean="0"/>
              <a:t>Rosiglitazone </a:t>
            </a:r>
            <a:r>
              <a:rPr lang="en-US" dirty="0"/>
              <a:t>and </a:t>
            </a:r>
            <a:r>
              <a:rPr lang="en-US" dirty="0" smtClean="0"/>
              <a:t>pioglitazone were </a:t>
            </a:r>
            <a:r>
              <a:rPr lang="en-US" dirty="0"/>
              <a:t>associated with a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significantly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increased risk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of fractures</a:t>
            </a:r>
            <a:r>
              <a:rPr lang="en-US" dirty="0"/>
              <a:t> overall in the </a:t>
            </a:r>
            <a:r>
              <a:rPr lang="en-US" dirty="0">
                <a:solidFill>
                  <a:srgbClr val="7030A0"/>
                </a:solidFill>
              </a:rPr>
              <a:t>10 randomized </a:t>
            </a:r>
            <a:r>
              <a:rPr lang="en-US" dirty="0"/>
              <a:t>controlled </a:t>
            </a:r>
            <a:r>
              <a:rPr lang="en-US" dirty="0" smtClean="0"/>
              <a:t>trials (OR </a:t>
            </a:r>
            <a:r>
              <a:rPr lang="en-US" dirty="0"/>
              <a:t>1.45, 95% confidence interval [CI] </a:t>
            </a:r>
            <a:r>
              <a:rPr lang="en-US" dirty="0" smtClean="0"/>
              <a:t>1.18–1.79; </a:t>
            </a:r>
            <a:r>
              <a:rPr lang="en-US" i="1" dirty="0" smtClean="0"/>
              <a:t>p </a:t>
            </a:r>
            <a:r>
              <a:rPr lang="en-US" i="1" dirty="0"/>
              <a:t>&lt; 0.001). </a:t>
            </a:r>
            <a:endParaRPr lang="en-US" i="1" dirty="0" smtClean="0"/>
          </a:p>
          <a:p>
            <a:pPr algn="l" rtl="0">
              <a:lnSpc>
                <a:spcPct val="120000"/>
              </a:lnSpc>
              <a:buNone/>
            </a:pPr>
            <a:endParaRPr lang="en-US" i="1" dirty="0" smtClean="0"/>
          </a:p>
          <a:p>
            <a:pPr algn="l" rtl="0">
              <a:lnSpc>
                <a:spcPct val="120000"/>
              </a:lnSpc>
            </a:pPr>
            <a:r>
              <a:rPr lang="en-US" i="1" dirty="0" smtClean="0">
                <a:solidFill>
                  <a:srgbClr val="7030A0"/>
                </a:solidFill>
              </a:rPr>
              <a:t>Five </a:t>
            </a:r>
            <a:r>
              <a:rPr lang="en-US" i="1" dirty="0">
                <a:solidFill>
                  <a:srgbClr val="7030A0"/>
                </a:solidFill>
              </a:rPr>
              <a:t>randomized </a:t>
            </a:r>
            <a:r>
              <a:rPr lang="en-US" i="1" dirty="0"/>
              <a:t>controlled trials showed a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significantly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increased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risk of fractures among women </a:t>
            </a:r>
            <a:r>
              <a:rPr lang="en-US" dirty="0"/>
              <a:t>(</a:t>
            </a:r>
            <a:r>
              <a:rPr lang="en-US" dirty="0" smtClean="0"/>
              <a:t>OR 2.23</a:t>
            </a:r>
            <a:r>
              <a:rPr lang="en-US" dirty="0"/>
              <a:t>, 95% CI 1.65–3.01; </a:t>
            </a:r>
            <a:r>
              <a:rPr lang="en-US" i="1" dirty="0"/>
              <a:t>p &lt; 0.001)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but not among men</a:t>
            </a:r>
            <a:r>
              <a:rPr lang="en-US" i="1" dirty="0"/>
              <a:t> (</a:t>
            </a:r>
            <a:r>
              <a:rPr lang="en-US" i="1" dirty="0" smtClean="0"/>
              <a:t>OR </a:t>
            </a:r>
            <a:r>
              <a:rPr lang="en-US" dirty="0" smtClean="0"/>
              <a:t>1.00</a:t>
            </a:r>
            <a:r>
              <a:rPr lang="en-US" dirty="0"/>
              <a:t>, 95% CI 0.73–1.39; </a:t>
            </a:r>
            <a:r>
              <a:rPr lang="en-US" i="1" dirty="0"/>
              <a:t>p = 0.98). </a:t>
            </a:r>
            <a:endParaRPr lang="en-US" i="1" dirty="0" smtClean="0"/>
          </a:p>
          <a:p>
            <a:pPr algn="l" rtl="0">
              <a:lnSpc>
                <a:spcPct val="120000"/>
              </a:lnSpc>
              <a:buNone/>
            </a:pPr>
            <a:endParaRPr lang="en-US" i="1" dirty="0" smtClean="0"/>
          </a:p>
          <a:p>
            <a:pPr algn="l" rtl="0">
              <a:lnSpc>
                <a:spcPct val="120000"/>
              </a:lnSpc>
            </a:pPr>
            <a:r>
              <a:rPr lang="en-US" i="1" dirty="0" smtClean="0"/>
              <a:t>The </a:t>
            </a:r>
            <a:r>
              <a:rPr lang="en-US" i="1" dirty="0">
                <a:solidFill>
                  <a:srgbClr val="7030A0"/>
                </a:solidFill>
              </a:rPr>
              <a:t>2 observational </a:t>
            </a:r>
            <a:r>
              <a:rPr lang="en-US" i="1" dirty="0" smtClean="0"/>
              <a:t>studies </a:t>
            </a:r>
            <a:r>
              <a:rPr lang="en-US" dirty="0" smtClean="0"/>
              <a:t>demonstrated </a:t>
            </a:r>
            <a:r>
              <a:rPr lang="en-US" dirty="0"/>
              <a:t>an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increased risk of fractures </a:t>
            </a:r>
            <a:r>
              <a:rPr lang="en-US" dirty="0" smtClean="0"/>
              <a:t>associated </a:t>
            </a:r>
            <a:r>
              <a:rPr lang="it-IT" dirty="0" smtClean="0"/>
              <a:t>with </a:t>
            </a:r>
            <a:r>
              <a:rPr lang="it-IT" dirty="0"/>
              <a:t>rosiglitazone and pioglitazone. </a:t>
            </a:r>
            <a:endParaRPr lang="it-IT" dirty="0" smtClean="0"/>
          </a:p>
          <a:p>
            <a:pPr algn="l" rtl="0">
              <a:lnSpc>
                <a:spcPct val="120000"/>
              </a:lnSpc>
              <a:buNone/>
            </a:pPr>
            <a:endParaRPr lang="it-IT" dirty="0" smtClean="0"/>
          </a:p>
          <a:p>
            <a:pPr algn="l" rtl="0">
              <a:lnSpc>
                <a:spcPct val="120000"/>
              </a:lnSpc>
            </a:pPr>
            <a:r>
              <a:rPr lang="it-IT" dirty="0" smtClean="0">
                <a:solidFill>
                  <a:srgbClr val="7030A0"/>
                </a:solidFill>
              </a:rPr>
              <a:t>Bone </a:t>
            </a:r>
            <a:r>
              <a:rPr lang="it-IT" dirty="0">
                <a:solidFill>
                  <a:srgbClr val="7030A0"/>
                </a:solidFill>
              </a:rPr>
              <a:t>mineral </a:t>
            </a:r>
            <a:r>
              <a:rPr lang="it-IT" dirty="0" smtClean="0">
                <a:solidFill>
                  <a:srgbClr val="7030A0"/>
                </a:solidFill>
              </a:rPr>
              <a:t>density </a:t>
            </a:r>
            <a:r>
              <a:rPr lang="en-US" dirty="0" smtClean="0"/>
              <a:t>in </a:t>
            </a:r>
            <a:r>
              <a:rPr lang="en-US" dirty="0"/>
              <a:t>women exposed to thiazolidinediones was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significantly reduced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at the lumbar spine </a:t>
            </a:r>
            <a:r>
              <a:rPr lang="en-US" dirty="0"/>
              <a:t>(weighted mean </a:t>
            </a:r>
            <a:r>
              <a:rPr lang="en-US" dirty="0" smtClean="0"/>
              <a:t>difference –1.11</a:t>
            </a:r>
            <a:r>
              <a:rPr lang="en-US" dirty="0"/>
              <a:t>%, 95% CI –2.08% to –0.14%; </a:t>
            </a:r>
            <a:r>
              <a:rPr lang="en-US" i="1" dirty="0"/>
              <a:t>p = 0.02) </a:t>
            </a:r>
            <a:r>
              <a:rPr lang="en-US" i="1" dirty="0">
                <a:solidFill>
                  <a:schemeClr val="accent2">
                    <a:lumMod val="75000"/>
                  </a:schemeClr>
                </a:solidFill>
              </a:rPr>
              <a:t>and </a:t>
            </a:r>
            <a:r>
              <a:rPr lang="en-US" i="1" dirty="0" smtClean="0">
                <a:solidFill>
                  <a:schemeClr val="accent2">
                    <a:lumMod val="75000"/>
                  </a:schemeClr>
                </a:solidFill>
              </a:rPr>
              <a:t>hip </a:t>
            </a:r>
            <a:r>
              <a:rPr lang="en-US" dirty="0" smtClean="0"/>
              <a:t>(weighted </a:t>
            </a:r>
            <a:r>
              <a:rPr lang="en-US" dirty="0"/>
              <a:t>mean difference –1.24%, 95%CI –2.34% </a:t>
            </a:r>
            <a:r>
              <a:rPr lang="en-US" dirty="0" smtClean="0"/>
              <a:t>to –0.67</a:t>
            </a:r>
            <a:r>
              <a:rPr lang="en-US" dirty="0"/>
              <a:t>%; </a:t>
            </a:r>
            <a:r>
              <a:rPr lang="en-US" i="1" dirty="0"/>
              <a:t>p &lt; 0.001) </a:t>
            </a:r>
            <a:r>
              <a:rPr lang="en-US" i="1" dirty="0">
                <a:solidFill>
                  <a:srgbClr val="7030A0"/>
                </a:solidFill>
              </a:rPr>
              <a:t>in 2 randomized </a:t>
            </a:r>
            <a:r>
              <a:rPr lang="en-US" i="1" dirty="0"/>
              <a:t>controlled trials.</a:t>
            </a:r>
            <a:endParaRPr lang="en-US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086600" cy="6858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Interpretation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267200"/>
          </a:xfrm>
          <a:noFill/>
        </p:spPr>
        <p:txBody>
          <a:bodyPr>
            <a:normAutofit fontScale="70000" lnSpcReduction="20000"/>
          </a:bodyPr>
          <a:lstStyle/>
          <a:p>
            <a:pPr algn="l" rtl="0">
              <a:lnSpc>
                <a:spcPct val="170000"/>
              </a:lnSpc>
            </a:pPr>
            <a:r>
              <a:rPr lang="en-US" dirty="0" smtClean="0"/>
              <a:t>Long-term </a:t>
            </a:r>
            <a:r>
              <a:rPr lang="en-US" dirty="0"/>
              <a:t>thiazolidinedione use </a:t>
            </a:r>
            <a:r>
              <a:rPr lang="en-US" b="1" dirty="0" smtClean="0"/>
              <a:t>doubles </a:t>
            </a:r>
            <a:r>
              <a:rPr lang="en-US" dirty="0" smtClean="0"/>
              <a:t>the </a:t>
            </a:r>
            <a:r>
              <a:rPr lang="en-US" dirty="0"/>
              <a:t>risk of </a:t>
            </a:r>
            <a:r>
              <a:rPr lang="en-US" b="1" dirty="0"/>
              <a:t>fractures</a:t>
            </a:r>
            <a:r>
              <a:rPr lang="en-US" dirty="0"/>
              <a:t> among </a:t>
            </a:r>
            <a:r>
              <a:rPr lang="en-US" b="1" dirty="0"/>
              <a:t>women</a:t>
            </a:r>
            <a:r>
              <a:rPr lang="en-US" dirty="0"/>
              <a:t> with type 2 </a:t>
            </a:r>
            <a:r>
              <a:rPr lang="en-US" dirty="0" smtClean="0"/>
              <a:t>diabetes, without </a:t>
            </a:r>
            <a:r>
              <a:rPr lang="en-US" dirty="0"/>
              <a:t>a significant increase in risk of fractures </a:t>
            </a:r>
            <a:r>
              <a:rPr lang="en-US" dirty="0" smtClean="0"/>
              <a:t>among men </a:t>
            </a:r>
            <a:r>
              <a:rPr lang="en-US" dirty="0"/>
              <a:t>with type 2 diabetes</a:t>
            </a:r>
            <a:r>
              <a:rPr lang="en-US" dirty="0" smtClean="0"/>
              <a:t>.</a:t>
            </a:r>
          </a:p>
          <a:p>
            <a:pPr algn="l" rtl="0">
              <a:lnSpc>
                <a:spcPct val="170000"/>
              </a:lnSpc>
            </a:pPr>
            <a:r>
              <a:rPr lang="en-US" dirty="0" smtClean="0"/>
              <a:t>For </a:t>
            </a:r>
            <a:r>
              <a:rPr lang="en-US" dirty="0" smtClean="0">
                <a:solidFill>
                  <a:srgbClr val="C00000"/>
                </a:solidFill>
              </a:rPr>
              <a:t>every 20 </a:t>
            </a:r>
            <a:r>
              <a:rPr lang="en-US" dirty="0" smtClean="0"/>
              <a:t>women </a:t>
            </a:r>
            <a:r>
              <a:rPr lang="en-US" dirty="0" smtClean="0">
                <a:solidFill>
                  <a:srgbClr val="C00000"/>
                </a:solidFill>
              </a:rPr>
              <a:t>in their 70s </a:t>
            </a:r>
            <a:r>
              <a:rPr lang="en-US" dirty="0" smtClean="0"/>
              <a:t>with type 2 diabetes who took thiazolidinediones for at least one year, one of them has a chance of suffering a fracture. In women in their </a:t>
            </a:r>
            <a:r>
              <a:rPr lang="en-US" dirty="0" smtClean="0">
                <a:solidFill>
                  <a:srgbClr val="7030A0"/>
                </a:solidFill>
              </a:rPr>
              <a:t>mid-50s,</a:t>
            </a:r>
            <a:r>
              <a:rPr lang="en-US" dirty="0" smtClean="0"/>
              <a:t> the figure equals one fracture in </a:t>
            </a:r>
            <a:r>
              <a:rPr lang="en-US" dirty="0" smtClean="0">
                <a:solidFill>
                  <a:srgbClr val="7030A0"/>
                </a:solidFill>
              </a:rPr>
              <a:t>every 55 </a:t>
            </a:r>
            <a:r>
              <a:rPr lang="en-US" dirty="0" smtClean="0"/>
              <a:t>women.</a:t>
            </a:r>
            <a:endParaRPr lang="en-US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066800"/>
            <a:ext cx="7239000" cy="4572000"/>
          </a:xfrm>
          <a:effectLst>
            <a:glow rad="228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50000"/>
              </a:lnSpc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Cohort study of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pioglitazone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cancer incidence in patients with diabetes </a:t>
            </a:r>
            <a:b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care, 34 : 923-929,2011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609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7620000" cy="44196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10 most common sites </a:t>
            </a:r>
            <a:r>
              <a:rPr lang="en-US" sz="2400" dirty="0" smtClean="0"/>
              <a:t>(prostate, female breast, lung/bronchus, endometrial, colon, non-Hodgkin lymphoma [NHL], pancreas, kidney/renal pelvis, rectal, and melanoma)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Cohort study of 252,467 patients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     age ≥ 40 &amp; max F/U duration six years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715000"/>
          </a:xfrm>
          <a:noFill/>
        </p:spPr>
        <p:txBody>
          <a:bodyPr>
            <a:normAutofit fontScale="92500"/>
          </a:bodyPr>
          <a:lstStyle/>
          <a:p>
            <a:pPr algn="l" rtl="0">
              <a:lnSpc>
                <a:spcPct val="150000"/>
              </a:lnSpc>
            </a:pPr>
            <a:r>
              <a:rPr lang="en-US" sz="2200" dirty="0" smtClean="0">
                <a:solidFill>
                  <a:srgbClr val="7030A0"/>
                </a:solidFill>
              </a:rPr>
              <a:t>Troglitazone </a:t>
            </a:r>
            <a:r>
              <a:rPr lang="en-US" sz="2200" dirty="0" smtClean="0"/>
              <a:t>and </a:t>
            </a:r>
            <a:r>
              <a:rPr lang="en-US" sz="2200" dirty="0" err="1" smtClean="0">
                <a:solidFill>
                  <a:srgbClr val="7030A0"/>
                </a:solidFill>
              </a:rPr>
              <a:t>Rosiglitazone</a:t>
            </a:r>
            <a:r>
              <a:rPr lang="en-US" sz="2200" dirty="0" smtClean="0">
                <a:solidFill>
                  <a:srgbClr val="7030A0"/>
                </a:solidFill>
              </a:rPr>
              <a:t> </a:t>
            </a:r>
            <a:r>
              <a:rPr lang="en-US" sz="2200" dirty="0" smtClean="0"/>
              <a:t>: purely </a:t>
            </a:r>
            <a:r>
              <a:rPr lang="en-US" sz="2200" dirty="0" smtClean="0">
                <a:solidFill>
                  <a:srgbClr val="7030A0"/>
                </a:solidFill>
              </a:rPr>
              <a:t>PPAR-</a:t>
            </a:r>
            <a:r>
              <a:rPr lang="en-US" sz="2200" dirty="0" smtClean="0">
                <a:solidFill>
                  <a:srgbClr val="7030A0"/>
                </a:solidFill>
                <a:latin typeface="Symbol" pitchFamily="18" charset="2"/>
              </a:rPr>
              <a:t>g</a:t>
            </a:r>
            <a:r>
              <a:rPr lang="en-US" sz="2200" dirty="0" smtClean="0"/>
              <a:t> agonists</a:t>
            </a:r>
          </a:p>
          <a:p>
            <a:pPr algn="l" rtl="0">
              <a:lnSpc>
                <a:spcPct val="150000"/>
              </a:lnSpc>
            </a:pPr>
            <a:r>
              <a:rPr lang="en-US" sz="2200" dirty="0" err="1" smtClean="0">
                <a:solidFill>
                  <a:srgbClr val="7030A0"/>
                </a:solidFill>
              </a:rPr>
              <a:t>Pioglitazone</a:t>
            </a:r>
            <a:r>
              <a:rPr lang="en-US" sz="2200" dirty="0" smtClean="0"/>
              <a:t> : some </a:t>
            </a:r>
            <a:r>
              <a:rPr lang="en-US" sz="2200" dirty="0" smtClean="0">
                <a:solidFill>
                  <a:srgbClr val="7030A0"/>
                </a:solidFill>
              </a:rPr>
              <a:t>PPAR-</a:t>
            </a:r>
            <a:r>
              <a:rPr lang="en-US" sz="2200" dirty="0" smtClean="0">
                <a:solidFill>
                  <a:srgbClr val="7030A0"/>
                </a:solidFill>
                <a:latin typeface="Symbol" pitchFamily="18" charset="2"/>
              </a:rPr>
              <a:t>a</a:t>
            </a:r>
            <a:r>
              <a:rPr lang="en-US" sz="2200" dirty="0" smtClean="0">
                <a:solidFill>
                  <a:srgbClr val="FF00FF"/>
                </a:solidFill>
                <a:latin typeface="Symbol" pitchFamily="18" charset="2"/>
              </a:rPr>
              <a:t> </a:t>
            </a:r>
            <a:r>
              <a:rPr lang="en-US" sz="2200" dirty="0" smtClean="0"/>
              <a:t>effects  expressed mostly in liver, heart, skeletal muscle and vascular walls.This may account for the </a:t>
            </a:r>
            <a:r>
              <a:rPr lang="en-US" sz="2200" dirty="0" smtClean="0">
                <a:solidFill>
                  <a:srgbClr val="7030A0"/>
                </a:solidFill>
              </a:rPr>
              <a:t>different</a:t>
            </a:r>
            <a:r>
              <a:rPr lang="en-US" sz="2200" dirty="0" smtClean="0"/>
              <a:t> effects on </a:t>
            </a:r>
            <a:r>
              <a:rPr lang="en-US" sz="2200" dirty="0" smtClean="0">
                <a:solidFill>
                  <a:srgbClr val="7030A0"/>
                </a:solidFill>
              </a:rPr>
              <a:t>lipids</a:t>
            </a:r>
            <a:r>
              <a:rPr lang="en-US" sz="2200" dirty="0" smtClean="0"/>
              <a:t>. 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>
                <a:solidFill>
                  <a:srgbClr val="FF00FF"/>
                </a:solidFill>
              </a:rPr>
              <a:t>Dual PPAR (</a:t>
            </a:r>
            <a:r>
              <a:rPr lang="en-US" sz="2200" dirty="0" smtClean="0">
                <a:solidFill>
                  <a:srgbClr val="FF00FF"/>
                </a:solidFill>
                <a:latin typeface="Symbol" pitchFamily="18" charset="2"/>
              </a:rPr>
              <a:t>a</a:t>
            </a:r>
            <a:r>
              <a:rPr lang="en-US" sz="2200" dirty="0" smtClean="0">
                <a:solidFill>
                  <a:srgbClr val="FF00FF"/>
                </a:solidFill>
              </a:rPr>
              <a:t>&amp;</a:t>
            </a:r>
            <a:r>
              <a:rPr lang="en-US" sz="2200" dirty="0" smtClean="0">
                <a:solidFill>
                  <a:srgbClr val="FF00FF"/>
                </a:solidFill>
                <a:latin typeface="Symbol" pitchFamily="18" charset="2"/>
              </a:rPr>
              <a:t>g</a:t>
            </a:r>
            <a:r>
              <a:rPr lang="en-US" sz="2200" dirty="0" smtClean="0">
                <a:solidFill>
                  <a:srgbClr val="FF00FF"/>
                </a:solidFill>
              </a:rPr>
              <a:t>)agonists</a:t>
            </a:r>
            <a:r>
              <a:rPr lang="en-US" sz="2200" dirty="0" smtClean="0"/>
              <a:t>: Muraglitazar(FDA-approved ; Cardiac Safety?)</a:t>
            </a:r>
          </a:p>
          <a:p>
            <a:pPr algn="l" rtl="0">
              <a:lnSpc>
                <a:spcPct val="150000"/>
              </a:lnSpc>
            </a:pPr>
            <a:r>
              <a:rPr lang="en-US" sz="2200" dirty="0" smtClean="0">
                <a:solidFill>
                  <a:srgbClr val="FF00FF"/>
                </a:solidFill>
              </a:rPr>
              <a:t>Reported Adverse Effects:</a:t>
            </a:r>
          </a:p>
          <a:p>
            <a:pPr lvl="1" algn="l" rtl="0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FF00FF"/>
                </a:solidFill>
              </a:rPr>
              <a:t>   </a:t>
            </a:r>
            <a:r>
              <a:rPr lang="en-US" sz="1800" b="1" dirty="0" smtClean="0"/>
              <a:t>Weight gain</a:t>
            </a:r>
            <a:r>
              <a:rPr lang="en-US" sz="1800" dirty="0" smtClean="0"/>
              <a:t> : dose-dependent and time-dependent</a:t>
            </a:r>
          </a:p>
          <a:p>
            <a:pPr lvl="1" algn="l" rtl="0">
              <a:lnSpc>
                <a:spcPct val="150000"/>
              </a:lnSpc>
              <a:buSzPct val="75000"/>
              <a:buNone/>
            </a:pPr>
            <a:r>
              <a:rPr lang="en-US" sz="1800" dirty="0" smtClean="0"/>
              <a:t>                                     fluid retention &amp; proliferation of new </a:t>
            </a:r>
            <a:r>
              <a:rPr lang="en-US" sz="1800" dirty="0" err="1" smtClean="0"/>
              <a:t>adipocytes</a:t>
            </a:r>
            <a:endParaRPr lang="en-US" sz="1800" dirty="0" smtClean="0"/>
          </a:p>
          <a:p>
            <a:pPr lvl="1" algn="l" rtl="0">
              <a:lnSpc>
                <a:spcPct val="150000"/>
              </a:lnSpc>
              <a:buSzPct val="75000"/>
              <a:buFont typeface="Wingdings" pitchFamily="2" charset="2"/>
              <a:buChar char="q"/>
            </a:pPr>
            <a:r>
              <a:rPr lang="en-US" sz="1800" b="1" dirty="0" smtClean="0"/>
              <a:t>   Fluid retention</a:t>
            </a:r>
            <a:r>
              <a:rPr lang="en-US" sz="1800" dirty="0" smtClean="0"/>
              <a:t> : more prominent with concomitant </a:t>
            </a:r>
            <a:r>
              <a:rPr lang="en-US" sz="1800" dirty="0" smtClean="0">
                <a:solidFill>
                  <a:srgbClr val="0000FF"/>
                </a:solidFill>
              </a:rPr>
              <a:t>insulin therapy</a:t>
            </a:r>
          </a:p>
          <a:p>
            <a:pPr lvl="1" algn="l" rtl="0">
              <a:lnSpc>
                <a:spcPct val="150000"/>
              </a:lnSpc>
              <a:buSzPct val="75000"/>
              <a:buNone/>
            </a:pPr>
            <a:r>
              <a:rPr lang="en-US" sz="1800" dirty="0" smtClean="0">
                <a:solidFill>
                  <a:srgbClr val="0000FF"/>
                </a:solidFill>
              </a:rPr>
              <a:t>      </a:t>
            </a:r>
            <a:r>
              <a:rPr lang="en-US" sz="1800" dirty="0" smtClean="0">
                <a:solidFill>
                  <a:srgbClr val="FF00FF"/>
                </a:solidFill>
              </a:rPr>
              <a:t>   PPAR-gamma stimulation of sodium reabsorption by </a:t>
            </a:r>
            <a:r>
              <a:rPr lang="en-US" sz="1800" dirty="0" smtClean="0"/>
              <a:t>the collecting tubule cells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200" b="1" dirty="0" smtClean="0"/>
              <a:t>   Decreased bone density,Hepatotoxicity ,Macular edema  and Eczema</a:t>
            </a:r>
            <a:r>
              <a:rPr lang="en-US" sz="2400" b="1" dirty="0" smtClean="0"/>
              <a:t>.</a:t>
            </a:r>
            <a:r>
              <a:rPr lang="en-US" sz="2400" dirty="0" smtClean="0"/>
              <a:t> </a:t>
            </a:r>
          </a:p>
          <a:p>
            <a:pPr algn="l" rtl="0">
              <a:lnSpc>
                <a:spcPct val="150000"/>
              </a:lnSpc>
            </a:pPr>
            <a:endParaRPr lang="en-US" sz="2400" dirty="0" smtClean="0"/>
          </a:p>
          <a:p>
            <a:pPr algn="l" rtl="0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7467600" cy="38862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Hazard ratio (HR) for each cancer associated with ever use of </a:t>
            </a:r>
            <a:r>
              <a:rPr lang="en-US" sz="2800" dirty="0" err="1" smtClean="0"/>
              <a:t>pioglitazone</a:t>
            </a:r>
            <a:r>
              <a:rPr lang="en-US" sz="2800" dirty="0" smtClean="0"/>
              <a:t> ranged from 0.7 to 1.3, with all CIs including </a:t>
            </a:r>
            <a:r>
              <a:rPr lang="en-US" sz="2400" dirty="0" smtClean="0"/>
              <a:t>1(HR 1.3 [95% </a:t>
            </a:r>
            <a:r>
              <a:rPr lang="en-US" sz="2400" dirty="0" err="1" smtClean="0"/>
              <a:t>Cl</a:t>
            </a:r>
            <a:r>
              <a:rPr lang="en-US" sz="2400" dirty="0" smtClean="0"/>
              <a:t> 0.9-2.0]) </a:t>
            </a:r>
            <a:r>
              <a:rPr lang="en-US" sz="2800" dirty="0" smtClean="0"/>
              <a:t>and NHL </a:t>
            </a:r>
            <a:r>
              <a:rPr lang="en-US" sz="2400" dirty="0" smtClean="0"/>
              <a:t>(1.3 [1.1 – 1.8]) </a:t>
            </a:r>
            <a:r>
              <a:rPr lang="en-US" sz="2800" dirty="0" smtClean="0"/>
              <a:t>and a decreased risk of kidney/renal pelvis cancers </a:t>
            </a:r>
            <a:r>
              <a:rPr lang="en-US" sz="2400" dirty="0" smtClean="0"/>
              <a:t>(0.7 [0.4-1.1])</a:t>
            </a:r>
            <a:endParaRPr lang="en-US" sz="2400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57200"/>
            <a:ext cx="7543800" cy="1371600"/>
          </a:xfrm>
        </p:spPr>
        <p:txBody>
          <a:bodyPr/>
          <a:lstStyle/>
          <a:p>
            <a:r>
              <a:rPr lang="en-US" dirty="0" smtClean="0"/>
              <a:t>Conclusion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543800" cy="38862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No clear evidence of an association between use of </a:t>
            </a:r>
            <a:r>
              <a:rPr lang="en-US" sz="2800" dirty="0" err="1" smtClean="0"/>
              <a:t>pioglitazone</a:t>
            </a:r>
            <a:r>
              <a:rPr lang="en-US" sz="2800" dirty="0" smtClean="0"/>
              <a:t> and risk of the incident cancers</a:t>
            </a:r>
            <a:endParaRPr lang="en-US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143000"/>
            <a:ext cx="7543800" cy="4114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lnSpc>
                <a:spcPct val="125000"/>
              </a:lnSpc>
            </a:pP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Risk of bladder Cancer among diabetic patients treated with </a:t>
            </a:r>
            <a:r>
              <a:rPr lang="en-US" sz="3600" b="1" i="1" dirty="0" err="1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pioglitazone</a:t>
            </a:r>
            <a: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US" sz="36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Interim report of a longitudinal cohort study </a:t>
            </a:r>
            <a:br>
              <a:rPr lang="en-US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800" b="1" i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Diabetes care,22,2011</a:t>
            </a:r>
            <a:endParaRPr lang="en-US" sz="2800" b="1" i="1" dirty="0">
              <a:solidFill>
                <a:schemeClr val="bg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001000" cy="44196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600" dirty="0" smtClean="0"/>
              <a:t>Preclinical in vivo studies 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    possible increased risk of bladder cancer with </a:t>
            </a:r>
            <a:r>
              <a:rPr lang="en-US" sz="2600" dirty="0" err="1" smtClean="0"/>
              <a:t>pioglitazone</a:t>
            </a:r>
            <a:r>
              <a:rPr lang="en-US" sz="2600" dirty="0" smtClean="0"/>
              <a:t>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193,099 patient ≥ 40 years of age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    prior bladder cancer was excluded 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610600" cy="44196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600" dirty="0" err="1" smtClean="0"/>
              <a:t>Pioglitazone</a:t>
            </a:r>
            <a:r>
              <a:rPr lang="en-US" sz="2600" dirty="0" smtClean="0"/>
              <a:t> group : 30,173 patients 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90 cases of bladder cancer among </a:t>
            </a:r>
            <a:r>
              <a:rPr lang="en-US" sz="2600" dirty="0" err="1" smtClean="0"/>
              <a:t>pioglitazone</a:t>
            </a:r>
            <a:r>
              <a:rPr lang="en-US" sz="2600" dirty="0" smtClean="0"/>
              <a:t> users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791 cases of bladder cancer among </a:t>
            </a:r>
            <a:r>
              <a:rPr lang="en-US" sz="2600" dirty="0" err="1" smtClean="0"/>
              <a:t>nonioglitazone</a:t>
            </a:r>
            <a:r>
              <a:rPr lang="en-US" sz="2600" dirty="0" smtClean="0"/>
              <a:t> users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Pioglitazone</a:t>
            </a:r>
            <a:r>
              <a:rPr lang="en-US" sz="2600" dirty="0" smtClean="0"/>
              <a:t> : not associated with risk of bladder cancer: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                          Hr 1.2 [95% CI: 0.9-1.5]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600" dirty="0" smtClean="0"/>
              <a:t> ≥ 24months of therapy : increased risk (1.4 [1.03-2.0])</a:t>
            </a:r>
          </a:p>
          <a:p>
            <a:pPr algn="l" rtl="0">
              <a:lnSpc>
                <a:spcPct val="150000"/>
              </a:lnSpc>
            </a:pPr>
            <a:endParaRPr lang="en-US" sz="26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7400" y="762000"/>
            <a:ext cx="5715000" cy="9144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Conclusions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467600" cy="3886200"/>
          </a:xfrm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Short-term use of </a:t>
            </a:r>
            <a:r>
              <a:rPr lang="en-US" sz="2800" dirty="0" err="1" smtClean="0"/>
              <a:t>pioglitazone</a:t>
            </a:r>
            <a:endParaRPr lang="en-US" sz="2800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    not associated with an increased incidence of   bladder cancer</a:t>
            </a:r>
          </a:p>
          <a:p>
            <a:pPr algn="l" rtl="0">
              <a:lnSpc>
                <a:spcPct val="150000"/>
              </a:lnSpc>
              <a:buNone/>
            </a:pPr>
            <a:r>
              <a:rPr lang="en-US" sz="2800" dirty="0" smtClean="0"/>
              <a:t>   use for more than 2 years, weakly associated with increased risk. </a:t>
            </a:r>
            <a:endParaRPr lang="en-US" sz="2800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324600"/>
          </a:xfrm>
          <a:noFill/>
        </p:spPr>
        <p:txBody>
          <a:bodyPr>
            <a:noAutofit/>
          </a:bodyPr>
          <a:lstStyle/>
          <a:p>
            <a:pPr algn="l" rtl="0">
              <a:buFont typeface="Wingdings" pitchFamily="2" charset="2"/>
              <a:buChar char="§"/>
            </a:pPr>
            <a:r>
              <a:rPr lang="en-US" sz="2200" dirty="0" err="1" smtClean="0"/>
              <a:t>Thiazolidinediones</a:t>
            </a:r>
            <a:r>
              <a:rPr lang="en-US" sz="2200" dirty="0" smtClean="0"/>
              <a:t> : </a:t>
            </a:r>
            <a:r>
              <a:rPr lang="en-US" sz="2200" dirty="0" smtClean="0">
                <a:solidFill>
                  <a:srgbClr val="C00000"/>
                </a:solidFill>
              </a:rPr>
              <a:t>A possible second step option </a:t>
            </a:r>
            <a:r>
              <a:rPr lang="en-US" sz="2200" dirty="0" smtClean="0"/>
              <a:t>in the algorithm for management of patients with type II diabetes who are </a:t>
            </a:r>
            <a:r>
              <a:rPr lang="en-US" sz="2200" dirty="0" smtClean="0">
                <a:solidFill>
                  <a:srgbClr val="C00000"/>
                </a:solidFill>
              </a:rPr>
              <a:t>not well controlled on diet/lifestyle/metformin</a:t>
            </a:r>
            <a:r>
              <a:rPr lang="en-US" sz="2200" dirty="0" smtClean="0"/>
              <a:t>, as an alternative to insulin </a:t>
            </a:r>
            <a:r>
              <a:rPr lang="en-US" sz="1800" dirty="0" smtClean="0"/>
              <a:t>(most effective) </a:t>
            </a:r>
            <a:r>
              <a:rPr lang="en-US" sz="2200" dirty="0" smtClean="0"/>
              <a:t>and sulfonylureas </a:t>
            </a:r>
            <a:r>
              <a:rPr lang="en-US" sz="1800" dirty="0" smtClean="0"/>
              <a:t>(cheapest)</a:t>
            </a:r>
          </a:p>
          <a:p>
            <a:pPr algn="l" rtl="0">
              <a:buFont typeface="Wingdings" pitchFamily="2" charset="2"/>
              <a:buChar char="§"/>
            </a:pPr>
            <a:endParaRPr lang="en-US" sz="1800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2200" dirty="0" smtClean="0"/>
              <a:t>TZDs : </a:t>
            </a:r>
            <a:r>
              <a:rPr lang="en-US" sz="2200" dirty="0" smtClean="0">
                <a:solidFill>
                  <a:srgbClr val="C00000"/>
                </a:solidFill>
              </a:rPr>
              <a:t>Similar</a:t>
            </a:r>
            <a:r>
              <a:rPr lang="en-US" sz="2200" dirty="0" smtClean="0"/>
              <a:t> </a:t>
            </a:r>
            <a:r>
              <a:rPr lang="en-US" sz="2200" dirty="0" smtClean="0">
                <a:solidFill>
                  <a:srgbClr val="C00000"/>
                </a:solidFill>
              </a:rPr>
              <a:t>effects on glycemic control</a:t>
            </a:r>
            <a:r>
              <a:rPr lang="en-US" sz="2200" dirty="0" smtClean="0"/>
              <a:t>. Provide  equivalent improvements in markers of insulin resistance and inflammation</a:t>
            </a:r>
          </a:p>
          <a:p>
            <a:pPr algn="l" rtl="0">
              <a:buNone/>
            </a:pPr>
            <a:r>
              <a:rPr lang="en-US" sz="2200" dirty="0" smtClean="0"/>
              <a:t> 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200" dirty="0" smtClean="0"/>
              <a:t>TZDs: Minimal or neutral effect on systolic and diastolic</a:t>
            </a:r>
            <a:r>
              <a:rPr lang="en-US" sz="2200" dirty="0" smtClean="0">
                <a:solidFill>
                  <a:srgbClr val="C00000"/>
                </a:solidFill>
              </a:rPr>
              <a:t> </a:t>
            </a:r>
            <a:r>
              <a:rPr lang="en-US" sz="2200" dirty="0" smtClean="0"/>
              <a:t>BPs</a:t>
            </a:r>
          </a:p>
          <a:p>
            <a:pPr algn="l" rtl="0">
              <a:buFont typeface="Wingdings" pitchFamily="2" charset="2"/>
              <a:buChar char="§"/>
            </a:pPr>
            <a:r>
              <a:rPr lang="en-US" sz="2200" dirty="0" smtClean="0"/>
              <a:t>The risk of </a:t>
            </a:r>
            <a:r>
              <a:rPr lang="en-US" sz="2200" dirty="0" smtClean="0">
                <a:solidFill>
                  <a:srgbClr val="C00000"/>
                </a:solidFill>
              </a:rPr>
              <a:t>heart failure </a:t>
            </a:r>
            <a:r>
              <a:rPr lang="en-US" sz="2200" dirty="0" smtClean="0"/>
              <a:t>is a class effect  </a:t>
            </a:r>
          </a:p>
          <a:p>
            <a:pPr algn="l" rtl="0">
              <a:buFont typeface="Wingdings" pitchFamily="2" charset="2"/>
              <a:buChar char="§"/>
            </a:pPr>
            <a:endParaRPr lang="en-US" sz="2200" dirty="0" smtClean="0"/>
          </a:p>
          <a:p>
            <a:pPr algn="l" rtl="0">
              <a:buFont typeface="Wingdings" pitchFamily="2" charset="2"/>
              <a:buChar char="§"/>
            </a:pPr>
            <a:r>
              <a:rPr lang="en-US" sz="2200" dirty="0" smtClean="0">
                <a:solidFill>
                  <a:srgbClr val="C00000"/>
                </a:solidFill>
              </a:rPr>
              <a:t> Benefits </a:t>
            </a:r>
            <a:r>
              <a:rPr lang="en-US" sz="2200" dirty="0" smtClean="0"/>
              <a:t>on a surrogate measure such as HbA1C should be </a:t>
            </a:r>
            <a:r>
              <a:rPr lang="en-US" sz="2200" dirty="0" smtClean="0">
                <a:solidFill>
                  <a:srgbClr val="C00000"/>
                </a:solidFill>
              </a:rPr>
              <a:t>balanced</a:t>
            </a:r>
            <a:r>
              <a:rPr lang="en-US" sz="2200" dirty="0" smtClean="0"/>
              <a:t> against their complex actions elsewhere in the body,  including a doubling of the </a:t>
            </a:r>
            <a:r>
              <a:rPr lang="en-US" sz="2200" dirty="0" smtClean="0">
                <a:solidFill>
                  <a:srgbClr val="C00000"/>
                </a:solidFill>
              </a:rPr>
              <a:t>risk </a:t>
            </a:r>
            <a:r>
              <a:rPr lang="en-US" sz="2200" dirty="0" smtClean="0"/>
              <a:t>of bone fractures among women,  which may negate any potential gain.</a:t>
            </a:r>
          </a:p>
          <a:p>
            <a:pPr algn="l" rtl="0">
              <a:buSzPct val="130000"/>
            </a:pPr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 smtClean="0"/>
          </a:p>
          <a:p>
            <a:pPr algn="l" rtl="0"/>
            <a:endParaRPr lang="en-US" sz="22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257800"/>
          </a:xfrm>
          <a:noFill/>
        </p:spPr>
        <p:txBody>
          <a:bodyPr>
            <a:normAutofit lnSpcReduction="10000"/>
          </a:bodyPr>
          <a:lstStyle/>
          <a:p>
            <a:pPr algn="l" rtl="0">
              <a:lnSpc>
                <a:spcPct val="80000"/>
              </a:lnSpc>
              <a:buSzPct val="130000"/>
            </a:pPr>
            <a:endParaRPr lang="en-US" sz="2000" dirty="0" smtClean="0"/>
          </a:p>
          <a:p>
            <a:pPr algn="l" rtl="0">
              <a:lnSpc>
                <a:spcPct val="125000"/>
              </a:lnSpc>
              <a:buFont typeface="Wingdings" pitchFamily="2" charset="2"/>
              <a:buChar char="§"/>
            </a:pPr>
            <a:r>
              <a:rPr lang="en-US" sz="2600" dirty="0" err="1" smtClean="0"/>
              <a:t>Rosiglitazone</a:t>
            </a:r>
            <a:r>
              <a:rPr lang="en-US" sz="2600" dirty="0" smtClean="0"/>
              <a:t> is </a:t>
            </a:r>
            <a:r>
              <a:rPr lang="en-US" sz="2600" dirty="0" smtClean="0">
                <a:solidFill>
                  <a:srgbClr val="FF0000"/>
                </a:solidFill>
              </a:rPr>
              <a:t>not approved for use alone, or with a sulfonylurea drug</a:t>
            </a:r>
            <a:r>
              <a:rPr lang="en-US" sz="2600" dirty="0" smtClean="0"/>
              <a:t>, except when metformin is contraindicated.</a:t>
            </a:r>
          </a:p>
          <a:p>
            <a:pPr algn="l" rtl="0">
              <a:lnSpc>
                <a:spcPct val="125000"/>
              </a:lnSpc>
              <a:buFont typeface="Wingdings" pitchFamily="2" charset="2"/>
              <a:buChar char="§"/>
            </a:pPr>
            <a:r>
              <a:rPr lang="en-US" sz="2600" dirty="0" smtClean="0"/>
              <a:t>Rosiglitazone is </a:t>
            </a:r>
            <a:r>
              <a:rPr lang="en-US" sz="2600" dirty="0" smtClean="0">
                <a:solidFill>
                  <a:srgbClr val="FF0000"/>
                </a:solidFill>
              </a:rPr>
              <a:t>not indicated in combination with Insulin </a:t>
            </a:r>
            <a:r>
              <a:rPr lang="en-US" sz="2600" dirty="0" smtClean="0"/>
              <a:t>or as triple therapy for patients with type II diabetes mellitus.</a:t>
            </a:r>
          </a:p>
          <a:p>
            <a:pPr algn="l" rtl="0">
              <a:lnSpc>
                <a:spcPct val="125000"/>
              </a:lnSpc>
              <a:buFont typeface="Wingdings" pitchFamily="2" charset="2"/>
              <a:buChar char="§"/>
            </a:pPr>
            <a:r>
              <a:rPr lang="en-US" sz="2600" dirty="0" smtClean="0"/>
              <a:t>Rosiglitazone is </a:t>
            </a:r>
            <a:r>
              <a:rPr lang="en-US" sz="2600" dirty="0" smtClean="0">
                <a:solidFill>
                  <a:srgbClr val="FF0000"/>
                </a:solidFill>
              </a:rPr>
              <a:t>not indicated for patients with heart failure </a:t>
            </a:r>
            <a:r>
              <a:rPr lang="en-US" sz="2600" dirty="0" smtClean="0"/>
              <a:t>or </a:t>
            </a:r>
            <a:r>
              <a:rPr lang="en-US" sz="2600" dirty="0" err="1" smtClean="0"/>
              <a:t>Hx</a:t>
            </a:r>
            <a:r>
              <a:rPr lang="en-US" sz="2600" dirty="0" smtClean="0"/>
              <a:t> of heart failure.  </a:t>
            </a:r>
          </a:p>
          <a:p>
            <a:pPr algn="l" rtl="0">
              <a:lnSpc>
                <a:spcPct val="125000"/>
              </a:lnSpc>
              <a:buFont typeface="Wingdings" pitchFamily="2" charset="2"/>
              <a:buChar char="§"/>
            </a:pPr>
            <a:r>
              <a:rPr lang="en-US" sz="2600" dirty="0" smtClean="0"/>
              <a:t>Rosiglitazone has minimal or no effect on coronary events,AMI,all-cause mortality and CV-mortality.</a:t>
            </a:r>
          </a:p>
          <a:p>
            <a:pPr algn="l" rtl="0">
              <a:lnSpc>
                <a:spcPct val="80000"/>
              </a:lnSpc>
              <a:buSzPct val="130000"/>
            </a:pPr>
            <a:endParaRPr lang="en-US" sz="2000" dirty="0" smtClean="0"/>
          </a:p>
          <a:p>
            <a:pPr algn="l" rtl="0">
              <a:lnSpc>
                <a:spcPct val="80000"/>
              </a:lnSpc>
              <a:buSzPct val="130000"/>
            </a:pPr>
            <a:endParaRPr lang="en-US" sz="2000" dirty="0" smtClean="0"/>
          </a:p>
          <a:p>
            <a:pPr algn="l" rtl="0">
              <a:lnSpc>
                <a:spcPct val="90000"/>
              </a:lnSpc>
              <a:buClr>
                <a:srgbClr val="FF0000"/>
              </a:buClr>
              <a:buSzPct val="155000"/>
              <a:buNone/>
            </a:pPr>
            <a:endParaRPr lang="en-US" sz="2000" dirty="0" smtClean="0"/>
          </a:p>
          <a:p>
            <a:pPr algn="l" rtl="0">
              <a:buClr>
                <a:srgbClr val="FF0000"/>
              </a:buClr>
              <a:buSzPct val="140000"/>
              <a:buNone/>
            </a:pPr>
            <a:endParaRPr lang="en-US" sz="2000" dirty="0" smtClean="0"/>
          </a:p>
          <a:p>
            <a:pPr algn="l" rtl="0">
              <a:buClr>
                <a:srgbClr val="FF0000"/>
              </a:buClr>
              <a:buSzPct val="140000"/>
              <a:buFont typeface="Wingdings" pitchFamily="2" charset="2"/>
              <a:buChar char="M"/>
            </a:pPr>
            <a:endParaRPr lang="en-US" sz="2000" dirty="0" smtClean="0"/>
          </a:p>
          <a:p>
            <a:pPr algn="l" rtl="0">
              <a:lnSpc>
                <a:spcPct val="80000"/>
              </a:lnSpc>
            </a:pPr>
            <a:endParaRPr lang="en-US" sz="2000" dirty="0" smtClean="0">
              <a:solidFill>
                <a:srgbClr val="FF0000"/>
              </a:solidFill>
            </a:endParaRPr>
          </a:p>
          <a:p>
            <a:pPr algn="l" rtl="0">
              <a:lnSpc>
                <a:spcPct val="80000"/>
              </a:lnSpc>
            </a:pPr>
            <a:endParaRPr lang="en-US" sz="2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229600" cy="5562600"/>
          </a:xfrm>
          <a:noFill/>
        </p:spPr>
        <p:txBody>
          <a:bodyPr>
            <a:normAutofit/>
          </a:bodyPr>
          <a:lstStyle/>
          <a:p>
            <a:pPr algn="l" rtl="0">
              <a:lnSpc>
                <a:spcPct val="125000"/>
              </a:lnSpc>
            </a:pPr>
            <a:r>
              <a:rPr lang="en-US" sz="2200" dirty="0" smtClean="0"/>
              <a:t>Increased caution with the use of </a:t>
            </a:r>
            <a:r>
              <a:rPr lang="en-US" sz="2200" dirty="0" err="1" smtClean="0">
                <a:solidFill>
                  <a:srgbClr val="C00000"/>
                </a:solidFill>
              </a:rPr>
              <a:t>rosiglitazone</a:t>
            </a:r>
            <a:r>
              <a:rPr lang="en-US" sz="2200" dirty="0" err="1" smtClean="0"/>
              <a:t>,especially</a:t>
            </a:r>
            <a:r>
              <a:rPr lang="en-US" sz="2200" dirty="0" smtClean="0"/>
              <a:t> in patients with CHF</a:t>
            </a:r>
          </a:p>
          <a:p>
            <a:pPr algn="l" rtl="0">
              <a:lnSpc>
                <a:spcPct val="125000"/>
              </a:lnSpc>
            </a:pPr>
            <a:r>
              <a:rPr lang="en-US" sz="2200" dirty="0" smtClean="0"/>
              <a:t>Any potential cardiovascular benefits must be weighed against the increased risk of heart failure.</a:t>
            </a:r>
          </a:p>
          <a:p>
            <a:pPr algn="l" rtl="0">
              <a:lnSpc>
                <a:spcPct val="125000"/>
              </a:lnSpc>
            </a:pPr>
            <a:r>
              <a:rPr lang="en-US" sz="2200" dirty="0" smtClean="0"/>
              <a:t>Patients with type 2 diabetes should probably </a:t>
            </a:r>
            <a:r>
              <a:rPr lang="en-US" sz="2200" i="1" dirty="0" smtClean="0">
                <a:solidFill>
                  <a:srgbClr val="FF0000"/>
                </a:solidFill>
              </a:rPr>
              <a:t>not be</a:t>
            </a:r>
            <a:r>
              <a:rPr lang="en-US" sz="2200" dirty="0" smtClean="0"/>
              <a:t> started on </a:t>
            </a:r>
            <a:r>
              <a:rPr lang="en-US" sz="2200" dirty="0" smtClean="0">
                <a:solidFill>
                  <a:srgbClr val="C00000"/>
                </a:solidFill>
              </a:rPr>
              <a:t>rosiglitazone.</a:t>
            </a:r>
            <a:r>
              <a:rPr lang="en-US" sz="2200" dirty="0" smtClean="0"/>
              <a:t> </a:t>
            </a:r>
          </a:p>
          <a:p>
            <a:pPr algn="l" rtl="0">
              <a:lnSpc>
                <a:spcPct val="125000"/>
              </a:lnSpc>
            </a:pPr>
            <a:r>
              <a:rPr lang="en-US" sz="2200" dirty="0" smtClean="0"/>
              <a:t>Most randomized trials found that </a:t>
            </a:r>
            <a:r>
              <a:rPr lang="en-US" sz="2200" dirty="0" smtClean="0">
                <a:solidFill>
                  <a:srgbClr val="C00000"/>
                </a:solidFill>
              </a:rPr>
              <a:t>pioglitazone </a:t>
            </a:r>
            <a:r>
              <a:rPr lang="en-US" sz="2200" dirty="0" smtClean="0"/>
              <a:t>produces a more </a:t>
            </a:r>
            <a:r>
              <a:rPr lang="en-US" sz="2200" dirty="0" smtClean="0">
                <a:solidFill>
                  <a:srgbClr val="C00000"/>
                </a:solidFill>
              </a:rPr>
              <a:t>favorable lipid </a:t>
            </a:r>
            <a:r>
              <a:rPr lang="en-US" sz="2200" dirty="0" smtClean="0"/>
              <a:t>profile .</a:t>
            </a:r>
          </a:p>
          <a:p>
            <a:pPr algn="l" rtl="0">
              <a:lnSpc>
                <a:spcPct val="125000"/>
              </a:lnSpc>
            </a:pPr>
            <a:r>
              <a:rPr lang="en-US" sz="2200" dirty="0" smtClean="0"/>
              <a:t>Pioglitazone may be considered, but concerns about side effects(weight gain, fluid retention and heart failure) persist.</a:t>
            </a:r>
          </a:p>
          <a:p>
            <a:pPr algn="l" rtl="0">
              <a:lnSpc>
                <a:spcPct val="125000"/>
              </a:lnSpc>
            </a:pPr>
            <a:r>
              <a:rPr lang="en-US" sz="2200" dirty="0" smtClean="0"/>
              <a:t>Except for CHF;other cardiac outcomes are better with pioglitazone.</a:t>
            </a:r>
          </a:p>
          <a:p>
            <a:pPr algn="l" rtl="0">
              <a:lnSpc>
                <a:spcPct val="125000"/>
              </a:lnSpc>
              <a:buSzPct val="130000"/>
            </a:pPr>
            <a:endParaRPr lang="en-US" sz="2200" dirty="0" smtClean="0"/>
          </a:p>
          <a:p>
            <a:pPr algn="l" rtl="0">
              <a:lnSpc>
                <a:spcPct val="125000"/>
              </a:lnSpc>
              <a:buSzPct val="130000"/>
            </a:pPr>
            <a:endParaRPr lang="en-US" sz="2200" dirty="0" smtClean="0"/>
          </a:p>
          <a:p>
            <a:pPr algn="l" rtl="0">
              <a:lnSpc>
                <a:spcPct val="125000"/>
              </a:lnSpc>
              <a:buSzPct val="130000"/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lnSpc>
                <a:spcPct val="125000"/>
              </a:lnSpc>
              <a:buClr>
                <a:srgbClr val="FF0000"/>
              </a:buClr>
              <a:buSzPct val="235000"/>
              <a:buFont typeface="Wingdings" pitchFamily="2" charset="2"/>
              <a:buNone/>
            </a:pPr>
            <a:endParaRPr lang="en-US" sz="2200" dirty="0" smtClean="0"/>
          </a:p>
          <a:p>
            <a:pPr algn="l" rtl="0">
              <a:lnSpc>
                <a:spcPct val="125000"/>
              </a:lnSpc>
            </a:pPr>
            <a:endParaRPr lang="en-US" sz="2200" dirty="0" smtClean="0"/>
          </a:p>
          <a:p>
            <a:pPr algn="l" rtl="0">
              <a:lnSpc>
                <a:spcPct val="125000"/>
              </a:lnSpc>
            </a:pPr>
            <a:endParaRPr lang="en-US" sz="2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458200" cy="495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Dose adjustment : </a:t>
            </a:r>
            <a:r>
              <a:rPr lang="en-US" dirty="0" smtClean="0">
                <a:solidFill>
                  <a:srgbClr val="FF00FF"/>
                </a:solidFill>
              </a:rPr>
              <a:t>NOT</a:t>
            </a:r>
            <a:r>
              <a:rPr lang="en-US" dirty="0" smtClean="0"/>
              <a:t> necessary in </a:t>
            </a:r>
          </a:p>
          <a:p>
            <a:pPr algn="l" rtl="0"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0000FF"/>
                </a:solidFill>
              </a:rPr>
              <a:t>renal insufficiency or elderly </a:t>
            </a:r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Should not be used in:</a:t>
            </a:r>
          </a:p>
          <a:p>
            <a:pPr algn="l" rtl="0">
              <a:buNone/>
            </a:pPr>
            <a:r>
              <a:rPr lang="en-US" dirty="0" smtClean="0">
                <a:solidFill>
                  <a:srgbClr val="FF00FF"/>
                </a:solidFill>
              </a:rPr>
              <a:t>     active liver disease</a:t>
            </a:r>
            <a:r>
              <a:rPr lang="en-US" dirty="0" smtClean="0"/>
              <a:t> or  serum ALT &gt; 2.5 times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sz="3500" dirty="0" smtClean="0"/>
              <a:t>Interactions:</a:t>
            </a:r>
          </a:p>
          <a:p>
            <a:pPr algn="l" rtl="0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</a:t>
            </a:r>
            <a:r>
              <a:rPr lang="en-US" sz="3000" dirty="0" smtClean="0">
                <a:solidFill>
                  <a:srgbClr val="FF0000"/>
                </a:solidFill>
              </a:rPr>
              <a:t>Hyperglycemia 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sz="2600" dirty="0" smtClean="0"/>
              <a:t>with atorvastatin, </a:t>
            </a:r>
            <a:r>
              <a:rPr lang="en-US" sz="2600" dirty="0" err="1" smtClean="0"/>
              <a:t>rifampin</a:t>
            </a:r>
            <a:r>
              <a:rPr lang="en-US" sz="2600" dirty="0" smtClean="0"/>
              <a:t>, licorice </a:t>
            </a:r>
          </a:p>
          <a:p>
            <a:pPr algn="l" rtl="0">
              <a:buNone/>
            </a:pPr>
            <a:r>
              <a:rPr lang="en-US" dirty="0" smtClean="0"/>
              <a:t>   </a:t>
            </a:r>
            <a:r>
              <a:rPr lang="en-US" sz="3000" dirty="0" smtClean="0">
                <a:solidFill>
                  <a:srgbClr val="FF0000"/>
                </a:solidFill>
              </a:rPr>
              <a:t>Hypoglycemia</a:t>
            </a:r>
            <a:r>
              <a:rPr lang="en-US" dirty="0" smtClean="0">
                <a:solidFill>
                  <a:srgbClr val="FF0000"/>
                </a:solidFill>
              </a:rPr>
              <a:t> : </a:t>
            </a:r>
            <a:r>
              <a:rPr lang="en-US" sz="2600" dirty="0" smtClean="0"/>
              <a:t>with eucalyptus ,</a:t>
            </a:r>
            <a:r>
              <a:rPr lang="en-US" sz="2600" dirty="0" err="1" smtClean="0"/>
              <a:t>ketoconazole</a:t>
            </a:r>
            <a:r>
              <a:rPr lang="en-US" sz="2600" dirty="0" smtClean="0"/>
              <a:t> ,</a:t>
            </a:r>
            <a:r>
              <a:rPr lang="en-US" sz="2600" dirty="0" err="1" smtClean="0"/>
              <a:t>psyllium</a:t>
            </a:r>
            <a:endParaRPr lang="en-US" sz="2600" dirty="0" smtClean="0">
              <a:solidFill>
                <a:srgbClr val="0000FF"/>
              </a:solidFill>
            </a:endParaRPr>
          </a:p>
          <a:p>
            <a:pPr algn="l" rtl="0"/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609600"/>
            <a:ext cx="6781800" cy="762000"/>
          </a:xfrm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DREAM trial</a:t>
            </a:r>
            <a:endParaRPr lang="en-US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343400"/>
          </a:xfrm>
          <a:noFill/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sz="2800" dirty="0" smtClean="0"/>
              <a:t>A decrease in diabetes in subjects with</a:t>
            </a:r>
            <a:r>
              <a:rPr lang="en-US" sz="2800" dirty="0" smtClean="0">
                <a:solidFill>
                  <a:srgbClr val="0000FF"/>
                </a:solidFill>
              </a:rPr>
              <a:t> IFG</a:t>
            </a:r>
            <a:r>
              <a:rPr lang="en-US" sz="2800" dirty="0" smtClean="0"/>
              <a:t> or </a:t>
            </a:r>
            <a:r>
              <a:rPr lang="en-US" sz="2800" dirty="0" smtClean="0">
                <a:solidFill>
                  <a:srgbClr val="0000FF"/>
                </a:solidFill>
              </a:rPr>
              <a:t>IGT </a:t>
            </a:r>
            <a:r>
              <a:rPr lang="en-US" sz="2800" dirty="0" smtClean="0"/>
              <a:t>who were treated with rosiglitazone was reported. 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solidFill>
                  <a:srgbClr val="FF0000"/>
                </a:solidFill>
              </a:rPr>
              <a:t>Metformin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0000"/>
                </a:solidFill>
              </a:rPr>
              <a:t>thiazolidinediones</a:t>
            </a:r>
            <a:r>
              <a:rPr lang="en-US" sz="2800" dirty="0" smtClean="0"/>
              <a:t> had similar efficacy as monotherapy.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The cost and side effects of thiazolidinediones make them </a:t>
            </a:r>
            <a:r>
              <a:rPr lang="en-US" sz="2800" dirty="0" smtClean="0">
                <a:solidFill>
                  <a:srgbClr val="0000FF"/>
                </a:solidFill>
              </a:rPr>
              <a:t>less appealing</a:t>
            </a:r>
            <a:r>
              <a:rPr lang="en-US" sz="2800" dirty="0" smtClean="0"/>
              <a:t> as initial therapy and do </a:t>
            </a:r>
            <a:r>
              <a:rPr lang="en-US" sz="2800" dirty="0" smtClean="0">
                <a:solidFill>
                  <a:srgbClr val="C00000"/>
                </a:solidFill>
              </a:rPr>
              <a:t>not suggest </a:t>
            </a:r>
            <a:r>
              <a:rPr lang="en-US" sz="2800" dirty="0" smtClean="0"/>
              <a:t>for diabetes </a:t>
            </a:r>
            <a:r>
              <a:rPr lang="en-US" sz="2800" dirty="0" smtClean="0">
                <a:solidFill>
                  <a:srgbClr val="C00000"/>
                </a:solidFill>
              </a:rPr>
              <a:t>prevention</a:t>
            </a:r>
            <a:r>
              <a:rPr lang="en-US" sz="2800" dirty="0" smtClean="0"/>
              <a:t>. </a:t>
            </a:r>
          </a:p>
          <a:p>
            <a:pPr algn="l" rtl="0"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914400"/>
          </a:xfr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r>
              <a:rPr lang="en-US" sz="3200" b="1" dirty="0" err="1" smtClean="0"/>
              <a:t>Pioglitazone</a:t>
            </a:r>
            <a:r>
              <a:rPr lang="en-US" sz="3200" b="1" dirty="0" smtClean="0"/>
              <a:t> for type 2 diabetes mellitus  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362200"/>
            <a:ext cx="8229600" cy="3048000"/>
          </a:xfrm>
          <a:effectLst>
            <a:glow rad="228600">
              <a:schemeClr val="accent6">
                <a:satMod val="175000"/>
                <a:alpha val="40000"/>
              </a:schemeClr>
            </a:glow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 rtl="0">
              <a:lnSpc>
                <a:spcPct val="150000"/>
              </a:lnSpc>
              <a:buNone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Richter B,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Bandeira-Echtler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Bergerhoff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K,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Clar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C, </a:t>
            </a:r>
            <a:r>
              <a:rPr lang="en-US" sz="2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Ebrahim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SH. 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Cochrane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Database of </a:t>
            </a:r>
            <a:r>
              <a:rPr lang="en-US" sz="28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Systematic Reviews 2006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Issue 4. Art. No.: CD006060. DOI: 10.1002/14651858.CD006060.pub2.</a:t>
            </a:r>
          </a:p>
          <a:p>
            <a:pPr algn="l" rtl="0">
              <a:lnSpc>
                <a:spcPct val="15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800600"/>
          </a:xfrm>
          <a:noFill/>
        </p:spPr>
        <p:txBody>
          <a:bodyPr>
            <a:normAutofit lnSpcReduction="10000"/>
          </a:bodyPr>
          <a:lstStyle/>
          <a:p>
            <a:pPr algn="l" rtl="0">
              <a:lnSpc>
                <a:spcPct val="150000"/>
              </a:lnSpc>
              <a:buNone/>
            </a:pPr>
            <a:r>
              <a:rPr lang="en-US" sz="2800" b="1" dirty="0" smtClean="0"/>
              <a:t>    Objectives</a:t>
            </a:r>
            <a:endParaRPr lang="en-US" sz="2800" b="1" dirty="0"/>
          </a:p>
          <a:p>
            <a:pPr algn="l" rtl="0">
              <a:lnSpc>
                <a:spcPct val="150000"/>
              </a:lnSpc>
            </a:pPr>
            <a:r>
              <a:rPr lang="en-US" sz="2800" dirty="0"/>
              <a:t>To assess the effects of pioglitazone in the treatment of type 2 diabetes</a:t>
            </a:r>
            <a:r>
              <a:rPr lang="en-US" sz="2800" dirty="0" smtClean="0"/>
              <a:t>.</a:t>
            </a:r>
            <a:r>
              <a:rPr lang="en-US" sz="2800" b="1" dirty="0"/>
              <a:t> </a:t>
            </a:r>
            <a:endParaRPr lang="en-US" sz="2800" b="1" dirty="0" smtClean="0"/>
          </a:p>
          <a:p>
            <a:pPr algn="l" rtl="0">
              <a:lnSpc>
                <a:spcPct val="150000"/>
              </a:lnSpc>
              <a:buNone/>
            </a:pPr>
            <a:r>
              <a:rPr lang="en-US" sz="2800" b="1" dirty="0" smtClean="0"/>
              <a:t>    Selection </a:t>
            </a:r>
            <a:r>
              <a:rPr lang="en-US" sz="2800" b="1" dirty="0"/>
              <a:t>criteria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/>
              <a:t>RCTs in </a:t>
            </a:r>
            <a:r>
              <a:rPr lang="en-US" sz="2800" dirty="0"/>
              <a:t>adult people with type 2 diabetes mellitus and </a:t>
            </a:r>
            <a:r>
              <a:rPr lang="en-US" sz="2800" dirty="0" smtClean="0"/>
              <a:t> </a:t>
            </a:r>
            <a:r>
              <a:rPr lang="en-US" sz="2800" dirty="0"/>
              <a:t>a trial </a:t>
            </a:r>
            <a:r>
              <a:rPr lang="en-US" sz="2800" dirty="0" smtClean="0"/>
              <a:t>duration of </a:t>
            </a:r>
            <a:r>
              <a:rPr lang="en-US" sz="2800" dirty="0"/>
              <a:t>at least 24 </a:t>
            </a:r>
            <a:r>
              <a:rPr lang="en-US" sz="2800" dirty="0" smtClean="0"/>
              <a:t>weeks.</a:t>
            </a:r>
          </a:p>
          <a:p>
            <a:pPr algn="l" rtl="0">
              <a:lnSpc>
                <a:spcPct val="150000"/>
              </a:lnSpc>
            </a:pPr>
            <a:r>
              <a:rPr lang="en-US" sz="2800" dirty="0" smtClean="0">
                <a:solidFill>
                  <a:srgbClr val="C00000"/>
                </a:solidFill>
              </a:rPr>
              <a:t>22 trials </a:t>
            </a:r>
            <a:r>
              <a:rPr lang="en-US" sz="2800" dirty="0" smtClean="0"/>
              <a:t>, randomised approximately </a:t>
            </a:r>
            <a:r>
              <a:rPr lang="en-US" sz="2800" dirty="0" smtClean="0">
                <a:solidFill>
                  <a:srgbClr val="C00000"/>
                </a:solidFill>
              </a:rPr>
              <a:t>6200 people</a:t>
            </a:r>
            <a:endParaRPr lang="en-US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162800" cy="7620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3886200"/>
          </a:xfrm>
          <a:noFill/>
        </p:spPr>
        <p:txBody>
          <a:bodyPr>
            <a:normAutofit fontScale="92500" lnSpcReduction="10000"/>
          </a:bodyPr>
          <a:lstStyle/>
          <a:p>
            <a:pPr algn="l" rtl="0">
              <a:lnSpc>
                <a:spcPct val="150000"/>
              </a:lnSpc>
            </a:pPr>
            <a:r>
              <a:rPr lang="en-US" sz="2600" dirty="0" smtClean="0"/>
              <a:t>No convincing </a:t>
            </a:r>
            <a:r>
              <a:rPr lang="en-US" sz="2600" dirty="0"/>
              <a:t>evidence that patient-oriented </a:t>
            </a:r>
            <a:r>
              <a:rPr lang="en-US" sz="2600" dirty="0">
                <a:solidFill>
                  <a:srgbClr val="C00000"/>
                </a:solidFill>
              </a:rPr>
              <a:t>outcomes</a:t>
            </a:r>
            <a:r>
              <a:rPr lang="en-US" sz="2600" dirty="0"/>
              <a:t> like mortality, morbidity, adverse effects, costs and health-related quality of </a:t>
            </a:r>
            <a:r>
              <a:rPr lang="en-US" sz="2600" dirty="0" smtClean="0"/>
              <a:t>life are </a:t>
            </a:r>
            <a:r>
              <a:rPr lang="en-US" sz="2600" dirty="0"/>
              <a:t>positively influenced by this compound</a:t>
            </a:r>
            <a:r>
              <a:rPr lang="en-US" sz="2600" dirty="0" smtClean="0"/>
              <a:t>.</a:t>
            </a:r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HbA1c :</a:t>
            </a:r>
            <a:r>
              <a:rPr lang="en-US" sz="2600" dirty="0" smtClean="0">
                <a:solidFill>
                  <a:srgbClr val="C00000"/>
                </a:solidFill>
              </a:rPr>
              <a:t> </a:t>
            </a:r>
            <a:r>
              <a:rPr lang="en-US" sz="2600" dirty="0">
                <a:solidFill>
                  <a:srgbClr val="C00000"/>
                </a:solidFill>
              </a:rPr>
              <a:t>not </a:t>
            </a:r>
            <a:r>
              <a:rPr lang="en-US" sz="2600" dirty="0"/>
              <a:t>demonstrate clinically relevant </a:t>
            </a:r>
            <a:r>
              <a:rPr lang="en-US" sz="2600" dirty="0">
                <a:solidFill>
                  <a:srgbClr val="C00000"/>
                </a:solidFill>
              </a:rPr>
              <a:t>differences to other oral antidiabetic </a:t>
            </a:r>
            <a:r>
              <a:rPr lang="en-US" sz="2600" dirty="0"/>
              <a:t>drugs. </a:t>
            </a:r>
            <a:endParaRPr lang="en-US" sz="2600" dirty="0" smtClean="0"/>
          </a:p>
          <a:p>
            <a:pPr algn="l" rtl="0">
              <a:lnSpc>
                <a:spcPct val="150000"/>
              </a:lnSpc>
            </a:pPr>
            <a:r>
              <a:rPr lang="en-US" sz="2600" dirty="0" smtClean="0"/>
              <a:t>Occurrence </a:t>
            </a:r>
            <a:r>
              <a:rPr lang="en-US" sz="2600" dirty="0"/>
              <a:t>of </a:t>
            </a:r>
            <a:r>
              <a:rPr lang="en-US" sz="2600" dirty="0">
                <a:solidFill>
                  <a:srgbClr val="C00000"/>
                </a:solidFill>
              </a:rPr>
              <a:t>oedema was </a:t>
            </a:r>
            <a:r>
              <a:rPr lang="en-US" sz="2600" dirty="0" smtClean="0">
                <a:solidFill>
                  <a:srgbClr val="C00000"/>
                </a:solidFill>
              </a:rPr>
              <a:t>significantly raised</a:t>
            </a:r>
            <a:r>
              <a:rPr lang="en-US" sz="2600" dirty="0"/>
              <a:t>. </a:t>
            </a:r>
            <a:endParaRPr lang="en-US" sz="26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19200" y="685800"/>
            <a:ext cx="7010400" cy="9144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 rtl="0"/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Conclusion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81200"/>
            <a:ext cx="7696200" cy="3886200"/>
          </a:xfrm>
          <a:noFill/>
        </p:spPr>
        <p:txBody>
          <a:bodyPr/>
          <a:lstStyle/>
          <a:p>
            <a:pPr algn="l" rtl="0">
              <a:lnSpc>
                <a:spcPct val="150000"/>
              </a:lnSpc>
            </a:pPr>
            <a:r>
              <a:rPr lang="en-US" dirty="0" smtClean="0"/>
              <a:t>Until </a:t>
            </a:r>
            <a:r>
              <a:rPr lang="en-US" dirty="0"/>
              <a:t>new evidence becomes available, the </a:t>
            </a:r>
            <a:r>
              <a:rPr lang="en-US" dirty="0">
                <a:solidFill>
                  <a:srgbClr val="C00000"/>
                </a:solidFill>
              </a:rPr>
              <a:t>benefit-risk</a:t>
            </a:r>
            <a:r>
              <a:rPr lang="en-US" dirty="0"/>
              <a:t> ratio of pioglitazone </a:t>
            </a:r>
            <a:r>
              <a:rPr lang="en-US" dirty="0">
                <a:solidFill>
                  <a:srgbClr val="C00000"/>
                </a:solidFill>
              </a:rPr>
              <a:t>remains unclear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Custom 3">
      <a:majorFont>
        <a:latin typeface="Cambria"/>
        <a:ea typeface=""/>
        <a:cs typeface="Arial"/>
      </a:majorFont>
      <a:minorFont>
        <a:latin typeface="Cambri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2362</TotalTime>
  <Words>1935</Words>
  <Application>Microsoft Office PowerPoint</Application>
  <PresentationFormat>On-screen Show (4:3)</PresentationFormat>
  <Paragraphs>166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Theme1</vt:lpstr>
      <vt:lpstr>Slide 1</vt:lpstr>
      <vt:lpstr>Slide 2</vt:lpstr>
      <vt:lpstr>Slide 3</vt:lpstr>
      <vt:lpstr>Slide 4</vt:lpstr>
      <vt:lpstr>DREAM trial</vt:lpstr>
      <vt:lpstr>Pioglitazone for type 2 diabetes mellitus   </vt:lpstr>
      <vt:lpstr>Slide 7</vt:lpstr>
      <vt:lpstr>Results</vt:lpstr>
      <vt:lpstr>Conclusion</vt:lpstr>
      <vt:lpstr>Rosiglitazone for type 2 diabetes mellitus</vt:lpstr>
      <vt:lpstr>Slide 11</vt:lpstr>
      <vt:lpstr>Slide 12</vt:lpstr>
      <vt:lpstr>conclusions</vt:lpstr>
      <vt:lpstr>Reported Effects of TZDs on Bone Metabolism</vt:lpstr>
      <vt:lpstr>Effects of Thiazolidinediones on Aromatase Activity</vt:lpstr>
      <vt:lpstr>Hypothesis</vt:lpstr>
      <vt:lpstr>Slide 17</vt:lpstr>
      <vt:lpstr>Slide 18</vt:lpstr>
      <vt:lpstr>Results</vt:lpstr>
      <vt:lpstr> Conclusion</vt:lpstr>
      <vt:lpstr>Long-term use of thiazolidinediones and fractures in type 2 diabetes:  a meta-analysis</vt:lpstr>
      <vt:lpstr>Slide 22</vt:lpstr>
      <vt:lpstr>Slide 23</vt:lpstr>
      <vt:lpstr>Slide 24</vt:lpstr>
      <vt:lpstr>Slide 25</vt:lpstr>
      <vt:lpstr>Results</vt:lpstr>
      <vt:lpstr>Interpretation</vt:lpstr>
      <vt:lpstr>Cohort study of pioglitazone and cancer incidence in patients with diabetes   Diabetes care, 34 : 923-929,2011</vt:lpstr>
      <vt:lpstr>Slide 29</vt:lpstr>
      <vt:lpstr>Slide 30</vt:lpstr>
      <vt:lpstr>Conclusion   </vt:lpstr>
      <vt:lpstr>Risk of bladder Cancer among diabetic patients treated with pioglitazone  Interim report of a longitudinal cohort study  Diabetes care,22,2011</vt:lpstr>
      <vt:lpstr>Slide 33</vt:lpstr>
      <vt:lpstr>Slide 34</vt:lpstr>
      <vt:lpstr>Conclusions</vt:lpstr>
      <vt:lpstr>Slide 36</vt:lpstr>
      <vt:lpstr>Slide 37</vt:lpstr>
      <vt:lpstr>Slide 38</vt:lpstr>
    </vt:vector>
  </TitlesOfParts>
  <Company>MRT www.Win2Farsi.com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Meta-analysis: Long-term use of thiazolidinediones and risk of fractures in type 2 diabetes-10 December 2008</dc:title>
  <dc:creator>MRT</dc:creator>
  <cp:lastModifiedBy>Atri</cp:lastModifiedBy>
  <cp:revision>521</cp:revision>
  <dcterms:created xsi:type="dcterms:W3CDTF">2008-03-08T16:41:36Z</dcterms:created>
  <dcterms:modified xsi:type="dcterms:W3CDTF">2011-05-19T03:27:03Z</dcterms:modified>
</cp:coreProperties>
</file>