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985"/>
          <a:stretch/>
        </p:blipFill>
        <p:spPr>
          <a:xfrm>
            <a:off x="-373487" y="0"/>
            <a:ext cx="128305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973" y="5363952"/>
            <a:ext cx="9367084" cy="1281645"/>
          </a:xfrm>
        </p:spPr>
        <p:txBody>
          <a:bodyPr/>
          <a:lstStyle/>
          <a:p>
            <a:pPr algn="ctr"/>
            <a:r>
              <a:rPr lang="en-US" b="1" dirty="0" smtClean="0"/>
              <a:t>In the Name of God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726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1264087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Type of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838529"/>
            <a:ext cx="8946541" cy="4195481"/>
          </a:xfrm>
        </p:spPr>
        <p:txBody>
          <a:bodyPr/>
          <a:lstStyle/>
          <a:p>
            <a:r>
              <a:rPr lang="en-US" dirty="0" smtClean="0"/>
              <a:t>No consensus</a:t>
            </a:r>
          </a:p>
          <a:p>
            <a:r>
              <a:rPr lang="en-US" dirty="0" err="1" smtClean="0"/>
              <a:t>Overalll</a:t>
            </a:r>
            <a:r>
              <a:rPr lang="en-US" dirty="0" smtClean="0"/>
              <a:t> results: comparable or better than adults</a:t>
            </a:r>
          </a:p>
          <a:p>
            <a:r>
              <a:rPr lang="en-US" dirty="0" smtClean="0"/>
              <a:t>Most commonly:</a:t>
            </a:r>
          </a:p>
          <a:p>
            <a:pPr lvl="1"/>
            <a:r>
              <a:rPr lang="en-US" dirty="0" smtClean="0"/>
              <a:t>RYGB</a:t>
            </a:r>
          </a:p>
          <a:p>
            <a:pPr lvl="1"/>
            <a:r>
              <a:rPr lang="en-US" dirty="0" smtClean="0"/>
              <a:t>LAGB</a:t>
            </a:r>
          </a:p>
          <a:p>
            <a:pPr lvl="1"/>
            <a:r>
              <a:rPr lang="en-US" dirty="0" smtClean="0"/>
              <a:t>VSG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6507" y="2885444"/>
            <a:ext cx="1347950" cy="1829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804" y="4478191"/>
            <a:ext cx="1700040" cy="1474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313" y="1742375"/>
            <a:ext cx="1649867" cy="165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4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1289845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RYGB in </a:t>
            </a:r>
            <a:r>
              <a:rPr lang="en-US" dirty="0" smtClean="0"/>
              <a:t>adolescents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915802"/>
            <a:ext cx="8946541" cy="4195481"/>
          </a:xfrm>
        </p:spPr>
        <p:txBody>
          <a:bodyPr/>
          <a:lstStyle/>
          <a:p>
            <a:r>
              <a:rPr lang="en-US" dirty="0" smtClean="0"/>
              <a:t>1960 for adults &amp; 1970 for adolescents</a:t>
            </a:r>
          </a:p>
          <a:p>
            <a:r>
              <a:rPr lang="en-US" dirty="0" smtClean="0"/>
              <a:t>Similar or better results than adults</a:t>
            </a:r>
          </a:p>
          <a:p>
            <a:r>
              <a:rPr lang="en-US" dirty="0" smtClean="0"/>
              <a:t>Long term nutrition &amp; metabolic outcomes??</a:t>
            </a:r>
          </a:p>
          <a:p>
            <a:r>
              <a:rPr lang="en-US" dirty="0" smtClean="0"/>
              <a:t>Current literature:</a:t>
            </a:r>
          </a:p>
          <a:p>
            <a:pPr lvl="1"/>
            <a:r>
              <a:rPr lang="en-US" dirty="0" smtClean="0"/>
              <a:t>RYGB is safe &amp; efficacious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896" y="2690375"/>
            <a:ext cx="18383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30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652388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LAGB in adolescents</a:t>
            </a:r>
            <a:br>
              <a:rPr lang="en-US" dirty="0" smtClean="0"/>
            </a:br>
            <a:r>
              <a:rPr lang="en-US" sz="3200" dirty="0" smtClean="0"/>
              <a:t>(adjustable gastric </a:t>
            </a:r>
            <a:r>
              <a:rPr lang="en-US" sz="2800" dirty="0" smtClean="0"/>
              <a:t>banding)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FDA not approved</a:t>
            </a:r>
          </a:p>
          <a:p>
            <a:r>
              <a:rPr lang="en-US" dirty="0" smtClean="0"/>
              <a:t>Increased incidence(2007-2009 study)</a:t>
            </a:r>
          </a:p>
          <a:p>
            <a:r>
              <a:rPr lang="en-US" dirty="0" smtClean="0"/>
              <a:t>Complication similar to adults, commonly:</a:t>
            </a:r>
          </a:p>
          <a:p>
            <a:pPr lvl="1"/>
            <a:r>
              <a:rPr lang="en-US" dirty="0" smtClean="0"/>
              <a:t>Band slippage</a:t>
            </a:r>
          </a:p>
          <a:p>
            <a:pPr lvl="1"/>
            <a:r>
              <a:rPr lang="en-US" dirty="0" smtClean="0"/>
              <a:t>Nutritional deficiency</a:t>
            </a:r>
            <a:r>
              <a:rPr lang="en-US" dirty="0"/>
              <a:t> </a:t>
            </a:r>
            <a:r>
              <a:rPr lang="en-US" dirty="0" smtClean="0"/>
              <a:t>(iron &amp; mild hair loss)</a:t>
            </a:r>
          </a:p>
          <a:p>
            <a:pPr lvl="1"/>
            <a:r>
              <a:rPr lang="en-US" dirty="0" smtClean="0"/>
              <a:t>8-10% reoperation &amp; band removal</a:t>
            </a:r>
          </a:p>
          <a:p>
            <a:pPr lvl="1"/>
            <a:r>
              <a:rPr lang="en-US" dirty="0" smtClean="0"/>
              <a:t>No death</a:t>
            </a:r>
          </a:p>
          <a:p>
            <a:r>
              <a:rPr lang="en-US" dirty="0" smtClean="0"/>
              <a:t>Weight loss: 28% reduce in BMI vs 3% in changed life style</a:t>
            </a:r>
          </a:p>
          <a:p>
            <a:r>
              <a:rPr lang="en-US" dirty="0" smtClean="0"/>
              <a:t>Resolution of HTN &amp; DM II in many cases</a:t>
            </a:r>
          </a:p>
          <a:p>
            <a:r>
              <a:rPr lang="en-US" dirty="0" smtClean="0"/>
              <a:t>Improvement of quality of life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083" y="2458085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8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VSG in adolescents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3200" dirty="0" smtClean="0"/>
              <a:t>vertical sleeve gastrectomy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incidence in past years</a:t>
            </a:r>
          </a:p>
          <a:p>
            <a:r>
              <a:rPr lang="en-US" dirty="0" smtClean="0"/>
              <a:t>Less severe complications</a:t>
            </a:r>
          </a:p>
          <a:p>
            <a:r>
              <a:rPr lang="en-US" dirty="0" smtClean="0"/>
              <a:t>No death</a:t>
            </a:r>
          </a:p>
          <a:p>
            <a:r>
              <a:rPr lang="en-US" dirty="0" smtClean="0"/>
              <a:t>Significant W loss</a:t>
            </a:r>
          </a:p>
          <a:p>
            <a:r>
              <a:rPr lang="en-US" dirty="0" smtClean="0"/>
              <a:t>Complete resolution of many cases of:</a:t>
            </a:r>
          </a:p>
          <a:p>
            <a:pPr lvl="1"/>
            <a:r>
              <a:rPr lang="en-US" dirty="0" smtClean="0"/>
              <a:t>HTN ins resistance</a:t>
            </a:r>
          </a:p>
          <a:p>
            <a:pPr lvl="1"/>
            <a:r>
              <a:rPr lang="en-US" dirty="0" smtClean="0"/>
              <a:t>Dyslipidemia</a:t>
            </a:r>
          </a:p>
          <a:p>
            <a:pPr lvl="1"/>
            <a:r>
              <a:rPr lang="en-US" dirty="0" smtClean="0"/>
              <a:t>DM II</a:t>
            </a:r>
          </a:p>
          <a:p>
            <a:r>
              <a:rPr lang="en-US" dirty="0" smtClean="0"/>
              <a:t>simplicity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040" y="287259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4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890600"/>
            <a:ext cx="9404723" cy="1400530"/>
          </a:xfrm>
        </p:spPr>
        <p:txBody>
          <a:bodyPr/>
          <a:lstStyle/>
          <a:p>
            <a:pPr algn="ctr"/>
            <a:r>
              <a:rPr lang="en-US" dirty="0" err="1" smtClean="0"/>
              <a:t>Malabsorptive</a:t>
            </a:r>
            <a:r>
              <a:rPr lang="en-US" dirty="0" smtClean="0"/>
              <a:t> techniques</a:t>
            </a:r>
            <a:br>
              <a:rPr lang="en-US" dirty="0" smtClean="0"/>
            </a:br>
            <a:r>
              <a:rPr lang="en-US" dirty="0" smtClean="0"/>
              <a:t> in adolescents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3096107"/>
            <a:ext cx="8946541" cy="4195481"/>
          </a:xfrm>
        </p:spPr>
        <p:txBody>
          <a:bodyPr/>
          <a:lstStyle/>
          <a:p>
            <a:r>
              <a:rPr lang="en-US" dirty="0" smtClean="0"/>
              <a:t>There is reported cases</a:t>
            </a:r>
          </a:p>
          <a:p>
            <a:r>
              <a:rPr lang="en-US" dirty="0" smtClean="0"/>
              <a:t>Malabsorption especially protein</a:t>
            </a:r>
          </a:p>
          <a:p>
            <a:r>
              <a:rPr lang="en-US" dirty="0" smtClean="0"/>
              <a:t>High rate of reoperation</a:t>
            </a:r>
          </a:p>
          <a:p>
            <a:r>
              <a:rPr lang="en-US" dirty="0" smtClean="0"/>
              <a:t>Complex technique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406" y="1779219"/>
            <a:ext cx="249555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406" y="4017202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0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Bariatric surgery in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Recommended </a:t>
            </a:r>
          </a:p>
          <a:p>
            <a:pPr marL="0" indent="0" algn="ctr">
              <a:buNone/>
            </a:pPr>
            <a:r>
              <a:rPr lang="en-US" sz="6600" b="1" dirty="0" smtClean="0"/>
              <a:t>But</a:t>
            </a:r>
          </a:p>
          <a:p>
            <a:pPr marL="0" indent="0" algn="ctr">
              <a:buNone/>
            </a:pPr>
            <a:r>
              <a:rPr lang="en-US" sz="6600" b="1" dirty="0" smtClean="0"/>
              <a:t>We need more study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356987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2313762"/>
            <a:ext cx="9404723" cy="1400530"/>
          </a:xfrm>
        </p:spPr>
        <p:txBody>
          <a:bodyPr/>
          <a:lstStyle/>
          <a:p>
            <a:pPr algn="ctr"/>
            <a:r>
              <a:rPr lang="en-US" sz="11500" b="1" dirty="0" smtClean="0"/>
              <a:t>THANKS</a:t>
            </a:r>
            <a:endParaRPr lang="en-US" sz="11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5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11428"/>
            <a:ext cx="8825658" cy="3329581"/>
          </a:xfrm>
        </p:spPr>
        <p:txBody>
          <a:bodyPr/>
          <a:lstStyle/>
          <a:p>
            <a:pPr algn="ctr"/>
            <a:r>
              <a:rPr lang="en-US" dirty="0" smtClean="0"/>
              <a:t>Bariatric surgery in adolescent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z.Zarghamifard</a:t>
            </a:r>
            <a:endParaRPr lang="en-US" dirty="0" smtClean="0"/>
          </a:p>
          <a:p>
            <a:pPr algn="ctr"/>
            <a:r>
              <a:rPr lang="en-US" dirty="0" smtClean="0"/>
              <a:t>General surgeon &amp; fellowship of </a:t>
            </a:r>
            <a:r>
              <a:rPr lang="en-US" dirty="0" err="1" smtClean="0"/>
              <a:t>mis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0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877721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Bariatric surgery in adolescent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465042"/>
            <a:ext cx="8946541" cy="4195481"/>
          </a:xfrm>
        </p:spPr>
        <p:txBody>
          <a:bodyPr/>
          <a:lstStyle/>
          <a:p>
            <a:r>
              <a:rPr lang="en-US" dirty="0" smtClean="0"/>
              <a:t>Preliminary data: safe &amp; effective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Periop</a:t>
            </a:r>
            <a:r>
              <a:rPr lang="en-US" dirty="0" smtClean="0"/>
              <a:t> complication rate: similar or better than adults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Increasing number of surgeries</a:t>
            </a:r>
          </a:p>
          <a:p>
            <a:endParaRPr lang="en-US" dirty="0"/>
          </a:p>
          <a:p>
            <a:r>
              <a:rPr lang="en-US" dirty="0" smtClean="0"/>
              <a:t>75% of obese adults were obese adolescents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775" y="4165379"/>
            <a:ext cx="253615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0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Comorbid diseases of</a:t>
            </a:r>
            <a:br>
              <a:rPr lang="en-US" dirty="0" smtClean="0"/>
            </a:br>
            <a:r>
              <a:rPr lang="en-US" dirty="0" smtClean="0"/>
              <a:t> childhood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Glu</a:t>
            </a:r>
            <a:r>
              <a:rPr lang="en-US" dirty="0" smtClean="0"/>
              <a:t> impairment:</a:t>
            </a:r>
          </a:p>
          <a:p>
            <a:pPr lvl="1"/>
            <a:r>
              <a:rPr lang="en-US" dirty="0" smtClean="0"/>
              <a:t>Ins resistance</a:t>
            </a:r>
          </a:p>
          <a:p>
            <a:pPr lvl="1"/>
            <a:r>
              <a:rPr lang="en-US" dirty="0" smtClean="0"/>
              <a:t>DM II</a:t>
            </a:r>
          </a:p>
          <a:p>
            <a:r>
              <a:rPr lang="en-US" dirty="0" smtClean="0"/>
              <a:t>Cardiac disorders:</a:t>
            </a:r>
          </a:p>
          <a:p>
            <a:pPr lvl="1"/>
            <a:r>
              <a:rPr lang="en-US" dirty="0" smtClean="0"/>
              <a:t>L ventricular hypertrophy</a:t>
            </a:r>
          </a:p>
          <a:p>
            <a:pPr lvl="1"/>
            <a:r>
              <a:rPr lang="en-US" dirty="0" smtClean="0"/>
              <a:t>HTN</a:t>
            </a:r>
          </a:p>
          <a:p>
            <a:r>
              <a:rPr lang="en-US" dirty="0" smtClean="0"/>
              <a:t>Psychological disorders:</a:t>
            </a:r>
          </a:p>
          <a:p>
            <a:pPr lvl="1"/>
            <a:r>
              <a:rPr lang="en-US" dirty="0" smtClean="0"/>
              <a:t>Increased risk of depression in adolescence &amp; adulthood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5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Comorbid diseases of</a:t>
            </a:r>
            <a:br>
              <a:rPr lang="en-US" dirty="0"/>
            </a:br>
            <a:r>
              <a:rPr lang="en-US" dirty="0"/>
              <a:t> childhood 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349132"/>
            <a:ext cx="8946541" cy="4195481"/>
          </a:xfrm>
        </p:spPr>
        <p:txBody>
          <a:bodyPr/>
          <a:lstStyle/>
          <a:p>
            <a:r>
              <a:rPr lang="en-US" dirty="0"/>
              <a:t>Liver disease</a:t>
            </a:r>
            <a:r>
              <a:rPr lang="en-US" dirty="0" smtClean="0"/>
              <a:t>: NAFLD &amp; NASH</a:t>
            </a:r>
          </a:p>
          <a:p>
            <a:pPr lvl="1"/>
            <a:r>
              <a:rPr lang="en-US" dirty="0" smtClean="0"/>
              <a:t>Closed link to obesity &amp; insulin resistance</a:t>
            </a:r>
          </a:p>
          <a:p>
            <a:pPr lvl="1"/>
            <a:r>
              <a:rPr lang="en-US" dirty="0" smtClean="0"/>
              <a:t>Cirrhosis in 25% of adults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Xanthakos</a:t>
            </a:r>
            <a:r>
              <a:rPr lang="en-US" dirty="0" smtClean="0"/>
              <a:t> study(41 p/BMI:59/RYGB) in liver </a:t>
            </a:r>
            <a:r>
              <a:rPr lang="en-US" dirty="0" err="1" smtClean="0"/>
              <a:t>Bx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24% NAFLD/ 7% fibrosis/ 20% NASH</a:t>
            </a:r>
          </a:p>
          <a:p>
            <a:pPr lvl="2"/>
            <a:r>
              <a:rPr lang="en-US" dirty="0" smtClean="0"/>
              <a:t>In </a:t>
            </a:r>
            <a:r>
              <a:rPr lang="en-US" dirty="0" err="1" smtClean="0"/>
              <a:t>comparision</a:t>
            </a:r>
            <a:r>
              <a:rPr lang="en-US" dirty="0" smtClean="0"/>
              <a:t> with adults: </a:t>
            </a:r>
          </a:p>
          <a:p>
            <a:pPr lvl="3"/>
            <a:r>
              <a:rPr lang="en-US" dirty="0" smtClean="0"/>
              <a:t>lower rate of NASH in adolescent</a:t>
            </a:r>
          </a:p>
          <a:p>
            <a:pPr lvl="3"/>
            <a:r>
              <a:rPr lang="en-US" dirty="0" smtClean="0"/>
              <a:t>Not strong correlation between histopathology &amp; clinical features(metabolic dis)</a:t>
            </a:r>
          </a:p>
          <a:p>
            <a:pPr lvl="3"/>
            <a:r>
              <a:rPr lang="en-US" dirty="0" smtClean="0"/>
              <a:t>Improvement of liver dis by bariatric </a:t>
            </a:r>
            <a:r>
              <a:rPr lang="en-US" dirty="0" err="1" smtClean="0"/>
              <a:t>surg</a:t>
            </a:r>
            <a:endParaRPr lang="en-US" dirty="0" smtClean="0"/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639" y="2627291"/>
            <a:ext cx="3153108" cy="209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6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91354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Comorbid diseases of</a:t>
            </a:r>
            <a:br>
              <a:rPr lang="en-US" dirty="0"/>
            </a:br>
            <a:r>
              <a:rPr lang="en-US" dirty="0"/>
              <a:t> childhood 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362011"/>
            <a:ext cx="8946541" cy="4195481"/>
          </a:xfrm>
        </p:spPr>
        <p:txBody>
          <a:bodyPr/>
          <a:lstStyle/>
          <a:p>
            <a:r>
              <a:rPr lang="en-US" dirty="0" smtClean="0"/>
              <a:t>Obstructive sleep </a:t>
            </a:r>
            <a:r>
              <a:rPr lang="en-US" dirty="0" smtClean="0"/>
              <a:t>apnea (OSA):</a:t>
            </a:r>
            <a:endParaRPr lang="en-US" dirty="0" smtClean="0"/>
          </a:p>
          <a:p>
            <a:pPr lvl="1"/>
            <a:r>
              <a:rPr lang="en-US" dirty="0" smtClean="0"/>
              <a:t>In 46% of obese children</a:t>
            </a:r>
          </a:p>
          <a:p>
            <a:pPr lvl="1"/>
            <a:r>
              <a:rPr lang="en-US" dirty="0" smtClean="0"/>
              <a:t>No treatment: chronic fatigue:</a:t>
            </a:r>
          </a:p>
          <a:p>
            <a:pPr lvl="2"/>
            <a:r>
              <a:rPr lang="en-US" dirty="0" smtClean="0"/>
              <a:t>Significant functional impairment</a:t>
            </a:r>
          </a:p>
          <a:p>
            <a:pPr lvl="2"/>
            <a:r>
              <a:rPr lang="en-US" dirty="0" smtClean="0"/>
              <a:t>Personality change &amp; poor education</a:t>
            </a:r>
          </a:p>
          <a:p>
            <a:pPr lvl="1"/>
            <a:r>
              <a:rPr lang="en-US" dirty="0" smtClean="0"/>
              <a:t>Increased risk of HTN/ cardiac dysfunction &amp; sudden death</a:t>
            </a:r>
          </a:p>
          <a:p>
            <a:pPr lvl="1"/>
            <a:r>
              <a:rPr lang="en-US" dirty="0" smtClean="0"/>
              <a:t>Improvement of OSA by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6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710296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Adolescent bariatric care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Early guideline: in 2004</a:t>
            </a:r>
          </a:p>
          <a:p>
            <a:r>
              <a:rPr lang="en-US" dirty="0" smtClean="0"/>
              <a:t>Multidisciplinary approach</a:t>
            </a:r>
          </a:p>
          <a:p>
            <a:r>
              <a:rPr lang="en-US" dirty="0" smtClean="0"/>
              <a:t>Team:</a:t>
            </a:r>
          </a:p>
          <a:p>
            <a:pPr lvl="1"/>
            <a:r>
              <a:rPr lang="en-US" dirty="0" smtClean="0"/>
              <a:t>Surgical specialist</a:t>
            </a:r>
          </a:p>
          <a:p>
            <a:pPr lvl="1"/>
            <a:r>
              <a:rPr lang="en-US" dirty="0" smtClean="0"/>
              <a:t>Medical specialist</a:t>
            </a:r>
          </a:p>
          <a:p>
            <a:pPr lvl="1"/>
            <a:r>
              <a:rPr lang="en-US" dirty="0" smtClean="0"/>
              <a:t>Dietician</a:t>
            </a:r>
          </a:p>
          <a:p>
            <a:pPr lvl="1"/>
            <a:r>
              <a:rPr lang="en-US" dirty="0" smtClean="0"/>
              <a:t>Psychiatric or psychologist</a:t>
            </a:r>
          </a:p>
          <a:p>
            <a:pPr lvl="1"/>
            <a:r>
              <a:rPr lang="en-US" dirty="0" smtClean="0"/>
              <a:t>Exercise physiologist/physical therapist for safe physical activity education</a:t>
            </a:r>
          </a:p>
          <a:p>
            <a:pPr lvl="1"/>
            <a:r>
              <a:rPr lang="en-US" dirty="0" smtClean="0"/>
              <a:t>Bariatric program coordinator: for </a:t>
            </a:r>
            <a:r>
              <a:rPr lang="en-US" dirty="0" err="1" smtClean="0"/>
              <a:t>preop</a:t>
            </a:r>
            <a:r>
              <a:rPr lang="en-US" dirty="0" smtClean="0"/>
              <a:t> &amp; postop </a:t>
            </a:r>
            <a:r>
              <a:rPr lang="en-US" dirty="0" err="1" smtClean="0"/>
              <a:t>Tx</a:t>
            </a:r>
            <a:endParaRPr lang="en-US" dirty="0" smtClean="0"/>
          </a:p>
          <a:p>
            <a:pPr lvl="1"/>
            <a:r>
              <a:rPr lang="en-US" dirty="0" smtClean="0"/>
              <a:t>Social worker: not </a:t>
            </a:r>
            <a:r>
              <a:rPr lang="en-US" dirty="0" err="1" smtClean="0"/>
              <a:t>mondatory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10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555749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Patient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76400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BMI≥35 with major comorbid dis:</a:t>
            </a:r>
          </a:p>
          <a:p>
            <a:pPr lvl="1"/>
            <a:r>
              <a:rPr lang="en-US" dirty="0" smtClean="0"/>
              <a:t>DM II</a:t>
            </a:r>
          </a:p>
          <a:p>
            <a:pPr lvl="1"/>
            <a:r>
              <a:rPr lang="en-US" dirty="0" err="1" smtClean="0"/>
              <a:t>Pseudotumor</a:t>
            </a:r>
            <a:r>
              <a:rPr lang="en-US" dirty="0" smtClean="0"/>
              <a:t> </a:t>
            </a:r>
            <a:r>
              <a:rPr lang="en-US" dirty="0" err="1" smtClean="0"/>
              <a:t>cerebri</a:t>
            </a:r>
            <a:endParaRPr lang="en-US" dirty="0" smtClean="0"/>
          </a:p>
          <a:p>
            <a:pPr lvl="1"/>
            <a:r>
              <a:rPr lang="en-US" dirty="0" smtClean="0"/>
              <a:t>Severe NASH</a:t>
            </a:r>
          </a:p>
          <a:p>
            <a:pPr lvl="1"/>
            <a:r>
              <a:rPr lang="en-US" dirty="0" smtClean="0"/>
              <a:t>Mod to severe OSA(apnea-hypopnea index&gt;15)</a:t>
            </a:r>
          </a:p>
          <a:p>
            <a:r>
              <a:rPr lang="en-US" dirty="0"/>
              <a:t>BMI</a:t>
            </a:r>
            <a:r>
              <a:rPr lang="en-US" dirty="0" smtClean="0"/>
              <a:t>≥40 </a:t>
            </a:r>
            <a:r>
              <a:rPr lang="en-US" dirty="0" err="1" smtClean="0"/>
              <a:t>withg</a:t>
            </a:r>
            <a:r>
              <a:rPr lang="en-US" dirty="0" smtClean="0"/>
              <a:t> less severe comorbidity</a:t>
            </a:r>
          </a:p>
          <a:p>
            <a:pPr lvl="1"/>
            <a:r>
              <a:rPr lang="en-US" dirty="0" err="1" smtClean="0"/>
              <a:t>Glu</a:t>
            </a:r>
            <a:r>
              <a:rPr lang="en-US" dirty="0" smtClean="0"/>
              <a:t> intolerance</a:t>
            </a:r>
          </a:p>
          <a:p>
            <a:pPr lvl="1"/>
            <a:r>
              <a:rPr lang="en-US" dirty="0" smtClean="0"/>
              <a:t>HTN</a:t>
            </a:r>
          </a:p>
          <a:p>
            <a:pPr lvl="1"/>
            <a:r>
              <a:rPr lang="en-US" dirty="0" smtClean="0"/>
              <a:t>Dyslipidemia</a:t>
            </a:r>
          </a:p>
          <a:p>
            <a:pPr lvl="1"/>
            <a:r>
              <a:rPr lang="en-US" dirty="0" smtClean="0"/>
              <a:t>Impaired W-related quality of life</a:t>
            </a:r>
          </a:p>
          <a:p>
            <a:pPr lvl="1"/>
            <a:r>
              <a:rPr lang="en-US" dirty="0" smtClean="0"/>
              <a:t>Mild to moderate OSA(apnea- hypopnea index&gt;5)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305" y="2802602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3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006510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Patient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662519"/>
            <a:ext cx="8946541" cy="4195481"/>
          </a:xfrm>
        </p:spPr>
        <p:txBody>
          <a:bodyPr/>
          <a:lstStyle/>
          <a:p>
            <a:r>
              <a:rPr lang="en-US" dirty="0" smtClean="0"/>
              <a:t>Psychosocial maturity level:</a:t>
            </a:r>
          </a:p>
          <a:p>
            <a:pPr lvl="1"/>
            <a:r>
              <a:rPr lang="en-US" dirty="0" smtClean="0"/>
              <a:t> understanding risk &amp; benefits</a:t>
            </a:r>
          </a:p>
          <a:p>
            <a:r>
              <a:rPr lang="en-US" dirty="0" smtClean="0"/>
              <a:t>Support mechanism:</a:t>
            </a:r>
          </a:p>
          <a:p>
            <a:pPr lvl="1"/>
            <a:r>
              <a:rPr lang="en-US" dirty="0" smtClean="0"/>
              <a:t>By parents or …</a:t>
            </a:r>
          </a:p>
          <a:p>
            <a:r>
              <a:rPr lang="en-US" dirty="0" smtClean="0"/>
              <a:t>Decision of team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449" y="2407040"/>
            <a:ext cx="2170364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12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</TotalTime>
  <Words>469</Words>
  <Application>Microsoft Office PowerPoint</Application>
  <PresentationFormat>Widescreen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In the Name of God</vt:lpstr>
      <vt:lpstr>Bariatric surgery in adolescent</vt:lpstr>
      <vt:lpstr>Bariatric surgery in adolescent</vt:lpstr>
      <vt:lpstr>Comorbid diseases of  childhood obesity</vt:lpstr>
      <vt:lpstr>Comorbid diseases of  childhood obesity</vt:lpstr>
      <vt:lpstr>Comorbid diseases of  childhood obesity</vt:lpstr>
      <vt:lpstr>Adolescent bariatric care model</vt:lpstr>
      <vt:lpstr>Patient selection</vt:lpstr>
      <vt:lpstr>Patient selection</vt:lpstr>
      <vt:lpstr>Type of surgery</vt:lpstr>
      <vt:lpstr>RYGB in adolescents </vt:lpstr>
      <vt:lpstr>LAGB in adolescents (adjustable gastric banding)</vt:lpstr>
      <vt:lpstr>VSG in adolescents (vertical sleeve gastrectomy)</vt:lpstr>
      <vt:lpstr>Malabsorptive techniques  in adolescents </vt:lpstr>
      <vt:lpstr>Bariatric surgery in adolescents</vt:lpstr>
      <vt:lpstr>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Bariatric surgery in adolescent</dc:title>
  <dc:creator>ahura</dc:creator>
  <cp:lastModifiedBy>ahura</cp:lastModifiedBy>
  <cp:revision>22</cp:revision>
  <dcterms:created xsi:type="dcterms:W3CDTF">2014-12-17T15:09:45Z</dcterms:created>
  <dcterms:modified xsi:type="dcterms:W3CDTF">2014-12-17T21:25:19Z</dcterms:modified>
</cp:coreProperties>
</file>