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18" r:id="rId4"/>
    <p:sldId id="287" r:id="rId5"/>
    <p:sldId id="311" r:id="rId6"/>
    <p:sldId id="299" r:id="rId7"/>
    <p:sldId id="300" r:id="rId8"/>
    <p:sldId id="301" r:id="rId9"/>
    <p:sldId id="302" r:id="rId10"/>
    <p:sldId id="303" r:id="rId11"/>
    <p:sldId id="305" r:id="rId12"/>
    <p:sldId id="304" r:id="rId13"/>
    <p:sldId id="306" r:id="rId14"/>
    <p:sldId id="307" r:id="rId15"/>
    <p:sldId id="308" r:id="rId16"/>
    <p:sldId id="309" r:id="rId17"/>
    <p:sldId id="310" r:id="rId18"/>
    <p:sldId id="312" r:id="rId19"/>
    <p:sldId id="282" r:id="rId20"/>
    <p:sldId id="281" r:id="rId21"/>
    <p:sldId id="283" r:id="rId22"/>
    <p:sldId id="285" r:id="rId23"/>
    <p:sldId id="313" r:id="rId24"/>
    <p:sldId id="314" r:id="rId25"/>
    <p:sldId id="315" r:id="rId26"/>
    <p:sldId id="316" r:id="rId27"/>
    <p:sldId id="317" r:id="rId28"/>
    <p:sldId id="320" r:id="rId29"/>
    <p:sldId id="321" r:id="rId30"/>
    <p:sldId id="322" r:id="rId31"/>
    <p:sldId id="32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B2EAB-9715-489A-A2FB-61DFC38FAADD}" type="datetimeFigureOut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F674E-5304-42C9-AE5E-571957ADC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3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total of 33 randomized trials involving 51145 participants fulfilled the inclusion criteria.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74E-5304-42C9-AE5E-571957ADC0D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6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74E-5304-42C9-AE5E-571957ADC0D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6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74E-5304-42C9-AE5E-571957ADC0D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6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74E-5304-42C9-AE5E-571957ADC0D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6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9E23-1E55-4DA2-BCBE-C948DF636FCC}" type="datetime1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3B9C-BAAB-4BCD-8B27-7BED7215F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4C36-5ADB-4CD6-9442-2211712F5BBA}" type="datetime1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3B9C-BAAB-4BCD-8B27-7BED7215F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FAB-EEAD-4992-BA41-CDC88478FB38}" type="datetime1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3B9C-BAAB-4BCD-8B27-7BED7215F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4EFB-291A-4A05-916C-71180139703F}" type="datetime1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3B9C-BAAB-4BCD-8B27-7BED7215F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5172-A592-4B9C-B845-A050A2B42B39}" type="datetime1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3B9C-BAAB-4BCD-8B27-7BED7215F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432-55F1-4584-962F-51CB68C6EE14}" type="datetime1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3B9C-BAAB-4BCD-8B27-7BED7215F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4C59-04CF-4C8B-9C8D-E1E1BB9B4F5A}" type="datetime1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3B9C-BAAB-4BCD-8B27-7BED7215F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5EEE-EB7B-4DDF-B229-738F9CC7E393}" type="datetime1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3B9C-BAAB-4BCD-8B27-7BED7215F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3BBB-4ABF-4B0B-86C5-19C7629C4C91}" type="datetime1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3B9C-BAAB-4BCD-8B27-7BED7215F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04B9-1031-4994-B996-1CED1395CF8C}" type="datetime1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3B9C-BAAB-4BCD-8B27-7BED7215F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9168-AE3F-4FAC-ACE2-529BC20379F0}" type="datetime1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3B9C-BAAB-4BCD-8B27-7BED7215F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C3D91-A699-4ABA-8517-758FF0D0C78D}" type="datetime1">
              <a:rPr lang="en-US" smtClean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F3B9C-BAAB-4BCD-8B27-7BED7215F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Calcium and Vitamin D 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Osteoporosis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0866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Hengameh Abdi, MD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Endocrine Research Center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Institute for Endocrine Sciences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Shahid Beheshti University of Medical Sciences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2018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1397.05.18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Tehran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outcomes: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 of evidence: Low or insufficient</a:t>
            </a: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vitamin D alone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calcium had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effect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all-cause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mortality, incident cardiovascular disease or incident cancer.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cannot address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effect of supplementation in higher-risk,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populations.</a:t>
            </a: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evidence 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 exists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 majority of this body of evidence is applicable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postmenopausal, white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women. </a:t>
            </a: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few studies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evaluated vitamin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 doses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&gt; 800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IU per day, and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calcium was limited to doses ranging from 400 mg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1600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mg per day.</a:t>
            </a:r>
          </a:p>
        </p:txBody>
      </p:sp>
    </p:spTree>
    <p:extLst>
      <p:ext uri="{BB962C8B-B14F-4D97-AF65-F5344CB8AC3E}">
        <p14:creationId xmlns:p14="http://schemas.microsoft.com/office/powerpoint/2010/main" val="16273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messages: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Vitamin D supplementation alone or with calcium was 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reduced fracture incidence among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community-dwelling adults aged ≥ 50 years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without known vitamin D deficiency, osteoporosis,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 fracture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 D with calcium was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associated with an increase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incidence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kidney stones.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18" y="646007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Kahwati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LC, et al.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JAMA 2018;319(15):1600-1612.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818" y="646007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Zhao JG, et al.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JAMA 2017;318(24):2466-2482.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046" y="2590800"/>
            <a:ext cx="8504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investigate whether calcium, vitamin D, or combined calcium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vitamin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 supplements are associated with a lower fracture incidence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community-dwelling older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selection: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Randomized clinical trials comparing calcium, vitamin D,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calcium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vitamin D supplements with a placebo or no treatment for fracture incidence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community-dwelling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adults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 50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outcomes: </a:t>
            </a:r>
          </a:p>
          <a:p>
            <a:pPr lvl="1"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 fracture</a:t>
            </a:r>
          </a:p>
          <a:p>
            <a:pPr lvl="1"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Nonvertebral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fracture, vertebral fracture, and total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fracture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6" y="457200"/>
            <a:ext cx="8644354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3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messages: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was no significant association of calcium or vitamin D or combined calcium and vitamin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risk of hip,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nonvertebral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vertebral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total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fractures compared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placebo or no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treatment.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Subgroup analyses showed that these results were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generally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regardless of the calcium or vitamin D dose, sex, fracture history, dietary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 intake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baseline serum 25-hydroxyvitamin D concentration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18" y="646007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Zhao JG, et al.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JAMA 2017;318(24):2466-2482.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818" y="646007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Bolland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MJ, et al.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Lancet Diabetes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Endocrinol 2014;2:573-80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046" y="2590800"/>
            <a:ext cx="8504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value of doing further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controlled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trials (RCTs)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assessing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effects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vitamin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 supplements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falls with trial sequential analysis with a risk reduction threshold of 15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Twenty RCTs were included.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9" y="381000"/>
            <a:ext cx="87725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fall preven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63" y="4222016"/>
            <a:ext cx="24384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22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Supplementation with vitamin D, with 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calcium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had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falls.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4" y="1066800"/>
            <a:ext cx="62415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H="1" flipV="1">
            <a:off x="1447799" y="3803316"/>
            <a:ext cx="6096001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flipH="1" flipV="1">
            <a:off x="1451209" y="4953000"/>
            <a:ext cx="6096001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flipH="1" flipV="1">
            <a:off x="1456893" y="5638800"/>
            <a:ext cx="6096001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messages: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Supplementation with vitamin D, with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calcium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had no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falls in traditional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meta-analysis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sequential analysis suggests that vitamin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supplementation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with or without calcium, does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decrease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falls by 15%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trials with similar designs are unlikely to alter these conclusions. At present, there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little justification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prescribing vitamin D supplements to prevent falls.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582" y="645858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Bolland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MJ, et al.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Lancet Diabetes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Endocrinol 2014;2:573-80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818" y="646007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Bolland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MJ, et al.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BMJ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2011;342:d2040.</a:t>
            </a:r>
            <a:endParaRPr lang="it-IT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046" y="2590800"/>
            <a:ext cx="8504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investigate the effects of personal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calcium supplement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on cardiovascular risk in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Women’s Health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Initiative Calcium/Vitamin 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Supplementation Study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(WHI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Study), using the WHI dataset, and to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update the recent meta-analysis of calcium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supplements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cardiovascular risk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Incidence of four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 events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their combinations (myocardial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infarction, coronary revascularization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death from coronary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heart disease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stroke).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81000"/>
            <a:ext cx="8867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1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 CaD Study: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Randomized, placebo controlled trial</a:t>
            </a: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36,282 community dwelling postmenopausal women</a:t>
            </a: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Ca-VD (1g/400 IU)</a:t>
            </a: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Duration: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of 7 yr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endpoint:</a:t>
            </a:r>
          </a:p>
          <a:p>
            <a:pPr algn="just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 fracture</a:t>
            </a: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endpoints:</a:t>
            </a:r>
          </a:p>
          <a:p>
            <a:pPr algn="just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Total fracture</a:t>
            </a:r>
          </a:p>
          <a:p>
            <a:pPr algn="just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Colorectal cancer</a:t>
            </a:r>
          </a:p>
          <a:p>
            <a:pPr algn="just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Overview of the most recent update on benefits and harms of calcium/vitamin D supplementation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Calcium and/or vitamin D and bone loss/fracture prevention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Vitamin D with and without calcium and fall prevention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Cardiovascular risk of calcium/vitamin D supplementation</a:t>
            </a:r>
          </a:p>
          <a:p>
            <a:pPr marL="0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allocation to calcium and vitamin D supplement on cardiovascular events among participants in the WHI CaD Study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16,718 women (46%) who were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taking personal calcium supplements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 randomization, HR for cardiovascular events with Ca-VD: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MI: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1.22 (1.00-1.50), P=0.05 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Clinical MI or stroke: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1.16 (1.00-1.35), P=0.05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Clinical MI or revascularization: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1.16 (1.01-1.34), P=0.04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women taking personal calcium supplements: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Cardiovascular risk did not alter with allocation to Ca-VD.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0803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Meta-analysis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calcium supplements with or without vitamin D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cardiovascular events: based on patient-level data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(5 trials of Ca supplements and WHI CaD Study participants not taking personal Ca)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1976"/>
            <a:ext cx="4631567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67" y="1929168"/>
            <a:ext cx="44862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818" y="646007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Bolland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MJ, et al.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BMJ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2011;342:d2040.</a:t>
            </a:r>
            <a:endParaRPr lang="it-IT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Interpretation of results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Comparisons of the benefits of calcium on fracture prevention with the risk of cardiovascular events: </a:t>
            </a:r>
          </a:p>
          <a:p>
            <a:pPr algn="just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The risk to benefit profile is unfavourable.</a:t>
            </a:r>
          </a:p>
          <a:p>
            <a:pPr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Treating 1000 patients with calcium or calcium and vitamin D for five years would cause an additional six myocardial infarctions or strokes and prevent only three fractures!</a:t>
            </a:r>
          </a:p>
          <a:p>
            <a:pPr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NNH=178, NNT=302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calcium and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294206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messages: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Calcium supplements with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vitamin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 modestly increase the risk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 events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especially myocardial infarction,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 obscured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WHI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Study by the widespread use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personal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calcium supplements.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reassessment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role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calcium supplements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osteoporosis management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warranted.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18" y="646007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Bolland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MJ, et al.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BMJ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2011;342:d2040.</a:t>
            </a:r>
            <a:endParaRPr lang="it-IT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818" y="646007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Chung M, et al.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Ann Intern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Med 2016 doi:10.7326/M16-1165.</a:t>
            </a:r>
            <a:endParaRPr lang="it-IT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046" y="2057400"/>
            <a:ext cx="8504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effects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calcium intake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(from dietary or supplemental sources), alone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combination with vitamin D, on CVD risk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generally healthy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selection: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Randomized trials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(4)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prospective cohort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(26) and nested case-control (1) studies.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Cardiovascular disease outcomes were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end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points in all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RCTs.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7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3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76299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 flipH="1" flipV="1">
            <a:off x="6324597" y="533400"/>
            <a:ext cx="2057401" cy="594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messages: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Calcium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intake (from either food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supplement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sources) at levels within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 tolerable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upper intake range (2000 to 2500 mg/d)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associated with CVD risks in generally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healthy adults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19" y="645858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Chung M, et al.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Ann Intern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Med 2016 doi:10.7326/M16-1165.</a:t>
            </a:r>
            <a:endParaRPr lang="it-IT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Image result for calcium supple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71" y="3852365"/>
            <a:ext cx="264189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0"/>
            <a:ext cx="9143999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9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home messages: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Controversies regarding both the possible usefulness for bone health (benefit) and the potential harmful effects (risk) of calcium and/or vitamin D supplementation are continued.</a:t>
            </a: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insufficient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balance of the benefits and harms of vitamin D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calcium supplementation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alone or combined, for the primary prevention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fractures in men and premenopausal women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(USPSTF I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home messages: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insufficient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assess the balance of the benefits and harms of daily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supplementation 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doses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&gt; 400 IU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 D and &gt; 1000 mg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calcium for the primary prevention of fractures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community-dwelling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postmenopausal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(USPSTF I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USPSTF recommends against daily supplementation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≤ 400 IU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vitamin D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≤ 1000 mg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calcium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primary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prevention of fractures in community-dwelling,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postmenopausal women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Guideline recommendations on calcium and vitamin D intake for prevention and treatment of osteoporosis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6896"/>
            <a:ext cx="76962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0818" y="646007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Grey A,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Bolland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M.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BMJ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2015;351:h3170.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 result for evidence based pract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evidence based pract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82" y="2026767"/>
            <a:ext cx="5562600" cy="318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home messages: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reasonable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current approach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to preferentially encourage dietary calcium intake and discourage the routine use of calcium supplements.</a:t>
            </a:r>
          </a:p>
        </p:txBody>
      </p:sp>
    </p:spTree>
    <p:extLst>
      <p:ext uri="{BB962C8B-B14F-4D97-AF65-F5344CB8AC3E}">
        <p14:creationId xmlns:p14="http://schemas.microsoft.com/office/powerpoint/2010/main" val="24047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ui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82000" cy="54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Thanks for your patience.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Daily calcium intake in TLGS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[mg/day, mean (SD)]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346973"/>
              </p:ext>
            </p:extLst>
          </p:nvPr>
        </p:nvGraphicFramePr>
        <p:xfrm>
          <a:off x="457200" y="2133600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TLGS Phase/Sex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(1377-80)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 (232)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 (213)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(1380-84)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(255)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 (264)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(1384-87)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 (317)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 (322)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(1387-90)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 (287)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 (295)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46162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Unpublished data from Nutrition and Endocrine Research Center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609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043" y="5867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TLGS: Tehran Lipid and Glucose Study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050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Calcium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intake, bone mineral density (BMD) and risk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fracture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Increasing calcium intake from dietary sources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taking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calcium supplements produces small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non-progressive increases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BMD, which are unlikely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lead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 clinically significant reduction in risk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fracture.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Dietary calcium intake is not associated with risk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fracture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there is no clinical trial evidence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increasing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calcium intake from dietary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 prevents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fractures. Evidence that calcium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supplements prevent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fractures is weak and inconsistent.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48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Tai V, et al. BMJ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2015;351:h4183.</a:t>
            </a:r>
          </a:p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Bolland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MJ, et al.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BMJ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2015;351:h4580.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818" y="646007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Kahwati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LC, et al.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JAMA 2018;319(15):1600-1612.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046" y="2590800"/>
            <a:ext cx="8504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update the evidence for benefits and harms of vitamin D, calcium,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supplementation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prevention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fractures in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community-dwelling adults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inform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US Preventive Services Task Force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selection: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English-language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randomized clinical trials (RCTs) or observational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supplementation with vitamin D, calcium, or both among adult populations; studies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populations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were institutionalized or had known vitamin D deficiency, osteoporosis,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prior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fracture were excluded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outcomes: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fracture, mortality, kidney stones,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 events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cancer.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6" y="457200"/>
            <a:ext cx="8648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7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18" y="646007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Kahwati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LC, et al.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JAMA 2018;319(15):1600-1612.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 flipH="1" flipV="1">
            <a:off x="533400" y="1752600"/>
            <a:ext cx="12954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24800" y="5106537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 RCTs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0313" y="5651900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RCTs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H="1" flipV="1">
            <a:off x="7924799" y="5106537"/>
            <a:ext cx="968149" cy="3693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flipH="1" flipV="1">
            <a:off x="7930313" y="5655017"/>
            <a:ext cx="968149" cy="3693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91440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5059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decreased fracture risk over 3-7 years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315546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 strength of evidence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 flipV="1">
            <a:off x="76198" y="6304171"/>
            <a:ext cx="3033204" cy="4114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Supplementation using vitamin D with calcium was associated with an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incidence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kidney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stones.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8" y="6104114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 to moderate strength of evidence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 flipV="1">
            <a:off x="76198" y="6118719"/>
            <a:ext cx="4483142" cy="452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1600200"/>
            <a:ext cx="891540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 flipH="1" flipV="1">
            <a:off x="85296" y="4800600"/>
            <a:ext cx="8601503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1608</Words>
  <Application>Microsoft Office PowerPoint</Application>
  <PresentationFormat>On-screen Show (4:3)</PresentationFormat>
  <Paragraphs>158</Paragraphs>
  <Slides>31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Calcium and Vitamin D  in Osteoporosis </vt:lpstr>
      <vt:lpstr>Agenda</vt:lpstr>
      <vt:lpstr>Guideline recommendations on calcium and vitamin D intake for prevention and treatment of osteoporosis</vt:lpstr>
      <vt:lpstr>Daily calcium intake in TLGS [mg/day, mean (SD)]</vt:lpstr>
      <vt:lpstr>Calcium intake, bone mineral density (BMD) and risk of fracture</vt:lpstr>
      <vt:lpstr>PowerPoint Presentation</vt:lpstr>
      <vt:lpstr>PowerPoint Presentation</vt:lpstr>
      <vt:lpstr>No decreased fracture risk over 3-7 years</vt:lpstr>
      <vt:lpstr>Supplementation using vitamin D with calcium was associated with an increased incidence of kidney stones.</vt:lpstr>
      <vt:lpstr>Other outcomes:</vt:lpstr>
      <vt:lpstr>Limitations:</vt:lpstr>
      <vt:lpstr>Key messages:</vt:lpstr>
      <vt:lpstr>PowerPoint Presentation</vt:lpstr>
      <vt:lpstr>Key messages:</vt:lpstr>
      <vt:lpstr>PowerPoint Presentation</vt:lpstr>
      <vt:lpstr>Supplementation with vitamin D, with or without calcium, had no effect on falls.</vt:lpstr>
      <vt:lpstr>Key messages:</vt:lpstr>
      <vt:lpstr>PowerPoint Presentation</vt:lpstr>
      <vt:lpstr>WHI CaD Study:</vt:lpstr>
      <vt:lpstr>Effect of allocation to calcium and vitamin D supplement on cardiovascular events among participants in the WHI CaD Study</vt:lpstr>
      <vt:lpstr>Meta-analysis Effect of calcium supplements with or without vitamin D on cardiovascular events: based on patient-level data (5 trials of Ca supplements and WHI CaD Study participants not taking personal Ca) </vt:lpstr>
      <vt:lpstr>Interpretation of results</vt:lpstr>
      <vt:lpstr>Key messages:</vt:lpstr>
      <vt:lpstr>PowerPoint Presentation</vt:lpstr>
      <vt:lpstr>PowerPoint Presentation</vt:lpstr>
      <vt:lpstr>Key messages:</vt:lpstr>
      <vt:lpstr>PowerPoint Presentation</vt:lpstr>
      <vt:lpstr>Take home messages:</vt:lpstr>
      <vt:lpstr>Take home messages:</vt:lpstr>
      <vt:lpstr>Take home messages:</vt:lpstr>
      <vt:lpstr>Thanks for your patience.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Calcium and Vitamin D in Management of Osteoporosis</dc:title>
  <dc:creator>Dear User</dc:creator>
  <cp:lastModifiedBy>هنگامه عبدی</cp:lastModifiedBy>
  <cp:revision>161</cp:revision>
  <dcterms:created xsi:type="dcterms:W3CDTF">2014-11-29T05:01:01Z</dcterms:created>
  <dcterms:modified xsi:type="dcterms:W3CDTF">2018-08-11T03:05:44Z</dcterms:modified>
</cp:coreProperties>
</file>