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2"/>
  </p:notesMasterIdLst>
  <p:sldIdLst>
    <p:sldId id="348" r:id="rId2"/>
    <p:sldId id="325" r:id="rId3"/>
    <p:sldId id="343" r:id="rId4"/>
    <p:sldId id="426" r:id="rId5"/>
    <p:sldId id="344" r:id="rId6"/>
    <p:sldId id="431" r:id="rId7"/>
    <p:sldId id="310" r:id="rId8"/>
    <p:sldId id="359" r:id="rId9"/>
    <p:sldId id="360" r:id="rId10"/>
    <p:sldId id="362" r:id="rId11"/>
    <p:sldId id="420" r:id="rId12"/>
    <p:sldId id="421" r:id="rId13"/>
    <p:sldId id="422" r:id="rId14"/>
    <p:sldId id="367" r:id="rId15"/>
    <p:sldId id="368" r:id="rId16"/>
    <p:sldId id="372" r:id="rId17"/>
    <p:sldId id="374" r:id="rId18"/>
    <p:sldId id="390" r:id="rId19"/>
    <p:sldId id="391" r:id="rId20"/>
    <p:sldId id="375" r:id="rId21"/>
    <p:sldId id="378" r:id="rId22"/>
    <p:sldId id="384" r:id="rId23"/>
    <p:sldId id="427" r:id="rId24"/>
    <p:sldId id="405" r:id="rId25"/>
    <p:sldId id="430" r:id="rId26"/>
    <p:sldId id="301" r:id="rId27"/>
    <p:sldId id="423" r:id="rId28"/>
    <p:sldId id="424" r:id="rId29"/>
    <p:sldId id="397" r:id="rId30"/>
    <p:sldId id="399" r:id="rId31"/>
    <p:sldId id="400" r:id="rId32"/>
    <p:sldId id="364" r:id="rId33"/>
    <p:sldId id="425" r:id="rId34"/>
    <p:sldId id="392" r:id="rId35"/>
    <p:sldId id="393" r:id="rId36"/>
    <p:sldId id="394" r:id="rId37"/>
    <p:sldId id="406" r:id="rId38"/>
    <p:sldId id="432" r:id="rId39"/>
    <p:sldId id="407" r:id="rId40"/>
    <p:sldId id="428" r:id="rId41"/>
    <p:sldId id="433" r:id="rId42"/>
    <p:sldId id="409" r:id="rId43"/>
    <p:sldId id="411" r:id="rId44"/>
    <p:sldId id="414" r:id="rId45"/>
    <p:sldId id="415" r:id="rId46"/>
    <p:sldId id="416" r:id="rId47"/>
    <p:sldId id="417" r:id="rId48"/>
    <p:sldId id="418" r:id="rId49"/>
    <p:sldId id="419" r:id="rId50"/>
    <p:sldId id="434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38" autoAdjust="0"/>
    <p:restoredTop sz="94434" autoAdjust="0"/>
  </p:normalViewPr>
  <p:slideViewPr>
    <p:cSldViewPr snapToGrid="0">
      <p:cViewPr varScale="1">
        <p:scale>
          <a:sx n="75" d="100"/>
          <a:sy n="75" d="100"/>
        </p:scale>
        <p:origin x="60" y="8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82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NWMH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Sheet1!$B$3:$B$6</c:f>
              <c:strCache>
                <c:ptCount val="4"/>
                <c:pt idx="0">
                  <c:v>NWMH</c:v>
                </c:pt>
                <c:pt idx="1">
                  <c:v>NWMU</c:v>
                </c:pt>
                <c:pt idx="2">
                  <c:v>OWMH</c:v>
                </c:pt>
                <c:pt idx="3">
                  <c:v>OWMU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51.3</c:v>
                </c:pt>
                <c:pt idx="1">
                  <c:v>43.2</c:v>
                </c:pt>
                <c:pt idx="2">
                  <c:v>12.6</c:v>
                </c:pt>
                <c:pt idx="3">
                  <c:v>10.8</c:v>
                </c:pt>
              </c:numCache>
            </c:numRef>
          </c:val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NWMU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Sheet1!$B$3:$B$6</c:f>
              <c:strCache>
                <c:ptCount val="4"/>
                <c:pt idx="0">
                  <c:v>NWMH</c:v>
                </c:pt>
                <c:pt idx="1">
                  <c:v>NWMU</c:v>
                </c:pt>
                <c:pt idx="2">
                  <c:v>OWMH</c:v>
                </c:pt>
                <c:pt idx="3">
                  <c:v>OWMU</c:v>
                </c:pt>
              </c:strCache>
            </c:strRef>
          </c:cat>
          <c:val>
            <c:numRef>
              <c:f>Sheet1!$D$3:$D$6</c:f>
              <c:numCache>
                <c:formatCode>General</c:formatCode>
                <c:ptCount val="4"/>
                <c:pt idx="0">
                  <c:v>6.9</c:v>
                </c:pt>
                <c:pt idx="1">
                  <c:v>7.7</c:v>
                </c:pt>
                <c:pt idx="2">
                  <c:v>0</c:v>
                </c:pt>
                <c:pt idx="3">
                  <c:v>2.1</c:v>
                </c:pt>
              </c:numCache>
            </c:numRef>
          </c:val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OWMH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Sheet1!$B$3:$B$6</c:f>
              <c:strCache>
                <c:ptCount val="4"/>
                <c:pt idx="0">
                  <c:v>NWMH</c:v>
                </c:pt>
                <c:pt idx="1">
                  <c:v>NWMU</c:v>
                </c:pt>
                <c:pt idx="2">
                  <c:v>OWMH</c:v>
                </c:pt>
                <c:pt idx="3">
                  <c:v>OWMU</c:v>
                </c:pt>
              </c:strCache>
            </c:strRef>
          </c:cat>
          <c:val>
            <c:numRef>
              <c:f>Sheet1!$E$3:$E$6</c:f>
              <c:numCache>
                <c:formatCode>General</c:formatCode>
                <c:ptCount val="4"/>
                <c:pt idx="0">
                  <c:v>20.7</c:v>
                </c:pt>
                <c:pt idx="1">
                  <c:v>19</c:v>
                </c:pt>
                <c:pt idx="2">
                  <c:v>52.4</c:v>
                </c:pt>
                <c:pt idx="3">
                  <c:v>24.2</c:v>
                </c:pt>
              </c:numCache>
            </c:numRef>
          </c:val>
        </c:ser>
        <c:ser>
          <c:idx val="3"/>
          <c:order val="3"/>
          <c:tx>
            <c:strRef>
              <c:f>Sheet1!$F$2</c:f>
              <c:strCache>
                <c:ptCount val="1"/>
                <c:pt idx="0">
                  <c:v>OWMU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Sheet1!$B$3:$B$6</c:f>
              <c:strCache>
                <c:ptCount val="4"/>
                <c:pt idx="0">
                  <c:v>NWMH</c:v>
                </c:pt>
                <c:pt idx="1">
                  <c:v>NWMU</c:v>
                </c:pt>
                <c:pt idx="2">
                  <c:v>OWMH</c:v>
                </c:pt>
                <c:pt idx="3">
                  <c:v>OWMU</c:v>
                </c:pt>
              </c:strCache>
            </c:strRef>
          </c:cat>
          <c:val>
            <c:numRef>
              <c:f>Sheet1!$F$3:$F$6</c:f>
              <c:numCache>
                <c:formatCode>General</c:formatCode>
                <c:ptCount val="4"/>
                <c:pt idx="0">
                  <c:v>21.1</c:v>
                </c:pt>
                <c:pt idx="1">
                  <c:v>30.1</c:v>
                </c:pt>
                <c:pt idx="2">
                  <c:v>35</c:v>
                </c:pt>
                <c:pt idx="3">
                  <c:v>62.9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4476000"/>
        <c:axId val="142767128"/>
      </c:barChart>
      <c:catAx>
        <c:axId val="104476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fa-IR" sz="2800" dirty="0" smtClean="0">
                    <a:cs typeface="B Mitra" pitchFamily="2" charset="-78"/>
                  </a:rPr>
                  <a:t>فنوتیپ </a:t>
                </a:r>
                <a:r>
                  <a:rPr lang="fa-IR" sz="2800" dirty="0">
                    <a:cs typeface="B Mitra" pitchFamily="2" charset="-78"/>
                  </a:rPr>
                  <a:t>های دوران نوجوانی</a:t>
                </a:r>
                <a:endParaRPr lang="en-US" sz="2800" dirty="0">
                  <a:cs typeface="B Mitra" pitchFamily="2" charset="-78"/>
                </a:endParaRPr>
              </a:p>
            </c:rich>
          </c:tx>
          <c:layout>
            <c:manualLayout>
              <c:xMode val="edge"/>
              <c:yMode val="edge"/>
              <c:x val="0.32860026603169212"/>
              <c:y val="0.8952792688644268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142767128"/>
        <c:crosses val="autoZero"/>
        <c:auto val="1"/>
        <c:lblAlgn val="ctr"/>
        <c:lblOffset val="100"/>
        <c:noMultiLvlLbl val="0"/>
      </c:catAx>
      <c:valAx>
        <c:axId val="1427671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fa-IR" sz="2800">
                    <a:cs typeface="B Mitra" pitchFamily="2" charset="-78"/>
                  </a:rPr>
                  <a:t>فنوتیپ های دوران</a:t>
                </a:r>
                <a:r>
                  <a:rPr lang="fa-IR" sz="2800" baseline="0">
                    <a:cs typeface="B Mitra" pitchFamily="2" charset="-78"/>
                  </a:rPr>
                  <a:t> بزرگسالی (%)</a:t>
                </a:r>
                <a:endParaRPr lang="en-US" sz="2800">
                  <a:cs typeface="B Mitra" pitchFamily="2" charset="-78"/>
                </a:endParaRP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104476000"/>
        <c:crosses val="autoZero"/>
        <c:crossBetween val="between"/>
        <c:majorUnit val="0.2"/>
      </c:valAx>
    </c:plotArea>
    <c:legend>
      <c:legendPos val="r"/>
      <c:layout/>
      <c:overlay val="0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BBC7D-4E08-4BAB-8BD8-8DC51D888B8E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0381B-DC4D-43BD-AC5C-6A893BA639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8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34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8CEF-9DBA-4829-8B4D-793B673DAFB9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4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FB50-B571-45E9-81D6-8EBA69EFDF72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715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D0EF-44EB-4D8A-A8B4-4AC783E70644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313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AED8-0E09-4B1F-9EF7-B51CEF525CF4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18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CEF-D3A5-4246-9B4B-D5E107598AEB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885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EEA0-DE7B-4C15-9594-649E2C4D19EE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182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023E-BE9E-4B39-A4E1-D1CAFBD39AC9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25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2AF8-14B0-4482-9ADB-38006324C345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39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>
                <a:cs typeface="B Titr" panose="000007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 rtl="1">
              <a:defRPr b="1">
                <a:cs typeface="B Mitra" panose="00000400000000000000" pitchFamily="2" charset="-78"/>
              </a:defRPr>
            </a:lvl1pPr>
            <a:lvl2pPr algn="just" rtl="1">
              <a:defRPr b="1">
                <a:cs typeface="B Mitra" panose="00000400000000000000" pitchFamily="2" charset="-78"/>
              </a:defRPr>
            </a:lvl2pPr>
            <a:lvl3pPr algn="just" rtl="1">
              <a:defRPr b="1">
                <a:cs typeface="B Mitra" panose="00000400000000000000" pitchFamily="2" charset="-78"/>
              </a:defRPr>
            </a:lvl3pPr>
            <a:lvl4pPr algn="just" rtl="1">
              <a:defRPr b="1">
                <a:cs typeface="B Mitra" panose="00000400000000000000" pitchFamily="2" charset="-78"/>
              </a:defRPr>
            </a:lvl4pPr>
            <a:lvl5pPr algn="just" rtl="1">
              <a:defRPr b="1">
                <a:cs typeface="B Mitra" panose="00000400000000000000" pitchFamily="2" charset="-7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AF6F-1773-4ACC-99AA-907B2F28B081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 sz="1200" b="1">
                <a:cs typeface="B Nazanin" panose="00000400000000000000" pitchFamily="2" charset="-78"/>
              </a:defRPr>
            </a:lvl1pPr>
          </a:lstStyle>
          <a:p>
            <a:fld id="{97CEB7A3-3770-48AD-BEC9-B00D16F734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8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9D4-B0D9-4432-8FF8-CD672AAE10BB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19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CE04-A42E-4F4D-BCEF-821D8720B522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9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B874-ACC5-4B2B-BD1F-2D1960FD0550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33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EACE-17CA-4F39-9631-7CAF0AB3A923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21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0BD5-2471-430F-BD2B-F53009FD0E98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D5D8-F6C4-4656-8C68-44E775990223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45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CEB-07F1-40CA-9766-C3892043F716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6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C7DABC-C60D-4D33-9D22-D7B950CC94E2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CEB7A3-3770-48AD-BEC9-B00D16F734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2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B Titr" panose="00000700000000000000" pitchFamily="2" charset="-78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7771" y="46817"/>
            <a:ext cx="7474857" cy="686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86545"/>
              </p:ext>
            </p:extLst>
          </p:nvPr>
        </p:nvGraphicFramePr>
        <p:xfrm>
          <a:off x="0" y="1"/>
          <a:ext cx="12192000" cy="6876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620"/>
                <a:gridCol w="2744545"/>
                <a:gridCol w="2756647"/>
                <a:gridCol w="1356808"/>
                <a:gridCol w="1516380"/>
              </a:tblGrid>
              <a:tr h="50152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یافته </a:t>
                      </a: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ها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محدودیت</a:t>
                      </a:r>
                      <a:r>
                        <a:rPr lang="fa-IR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ها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حجم</a:t>
                      </a:r>
                      <a:r>
                        <a:rPr lang="fa-IR" sz="1600" baseline="0" dirty="0" smtClean="0">
                          <a:effectLst/>
                          <a:cs typeface="B Nazanin" panose="00000400000000000000" pitchFamily="2" charset="-78"/>
                        </a:rPr>
                        <a:t> و جمعیت مطالعه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 smtClean="0">
                          <a:effectLst/>
                          <a:cs typeface="B Nazanin" panose="00000400000000000000" pitchFamily="2" charset="-78"/>
                        </a:rPr>
                        <a:t>سال</a:t>
                      </a: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، محل و طراحی مطالعه</a:t>
                      </a:r>
                      <a:r>
                        <a:rPr lang="ar-SA" sz="16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عنوان</a:t>
                      </a:r>
                      <a:r>
                        <a:rPr lang="fa-IR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مقاله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1991925">
                <a:tc>
                  <a:txBody>
                    <a:bodyPr/>
                    <a:lstStyle/>
                    <a:p>
                      <a:pPr algn="r" rtl="1"/>
                      <a:r>
                        <a:rPr lang="fa-IR" sz="1000" dirty="0" smtClean="0">
                          <a:cs typeface="B Nazanin" panose="00000400000000000000" pitchFamily="2" charset="-78"/>
                        </a:rPr>
                        <a:t>کودکان و نوجوانان با </a:t>
                      </a:r>
                      <a:r>
                        <a:rPr lang="en-US" sz="1000" dirty="0" err="1" smtClean="0">
                          <a:cs typeface="B Nazanin" panose="00000400000000000000" pitchFamily="2" charset="-78"/>
                        </a:rPr>
                        <a:t>Met.S</a:t>
                      </a:r>
                      <a:r>
                        <a:rPr lang="fa-IR" sz="1000" dirty="0" smtClean="0">
                          <a:cs typeface="B Nazanin" panose="00000400000000000000" pitchFamily="2" charset="-78"/>
                        </a:rPr>
                        <a:t> در مقایسه با کسانی که </a:t>
                      </a:r>
                      <a:r>
                        <a:rPr lang="en-US" sz="1000" dirty="0" err="1" smtClean="0">
                          <a:cs typeface="B Nazanin" panose="00000400000000000000" pitchFamily="2" charset="-78"/>
                        </a:rPr>
                        <a:t>Met.S</a:t>
                      </a:r>
                      <a:r>
                        <a:rPr lang="fa-IR" sz="1000" dirty="0" smtClean="0">
                          <a:cs typeface="B Nazanin" panose="00000400000000000000" pitchFamily="2" charset="-78"/>
                        </a:rPr>
                        <a:t> ندارند دو تا سه برابر </a:t>
                      </a:r>
                      <a:r>
                        <a:rPr lang="fa-IR" sz="1000" b="1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ریسک </a:t>
                      </a:r>
                      <a:r>
                        <a:rPr lang="en-US" sz="1000" b="1" dirty="0" err="1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IMT</a:t>
                      </a:r>
                      <a:r>
                        <a:rPr lang="fa-IR" sz="1000" b="1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en-US" sz="1000" b="1" dirty="0" err="1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DM2</a:t>
                      </a:r>
                      <a:r>
                        <a:rPr lang="fa-IR" sz="1000" b="1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 در بزرگسالی</a:t>
                      </a:r>
                      <a:r>
                        <a:rPr lang="fa-IR" sz="1000" b="1" baseline="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 دارند</a:t>
                      </a:r>
                      <a:r>
                        <a:rPr lang="fa-IR" sz="1000" baseline="0" dirty="0" smtClean="0">
                          <a:cs typeface="B Nazanin" panose="00000400000000000000" pitchFamily="2" charset="-78"/>
                        </a:rPr>
                        <a:t>.</a:t>
                      </a:r>
                    </a:p>
                    <a:p>
                      <a:pPr algn="r" rtl="1"/>
                      <a:r>
                        <a:rPr lang="fa-IR" sz="1000" baseline="0" dirty="0" smtClean="0">
                          <a:cs typeface="B Nazanin" panose="00000400000000000000" pitchFamily="2" charset="-78"/>
                        </a:rPr>
                        <a:t>استفاده از </a:t>
                      </a:r>
                      <a:r>
                        <a:rPr lang="en-US" sz="1000" b="1" baseline="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BMI</a:t>
                      </a:r>
                      <a:r>
                        <a:rPr lang="fa-IR" sz="1000" baseline="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000" baseline="0" dirty="0" smtClean="0">
                          <a:cs typeface="B Nazanin" panose="00000400000000000000" pitchFamily="2" charset="-78"/>
                        </a:rPr>
                        <a:t>بجای </a:t>
                      </a:r>
                      <a:r>
                        <a:rPr lang="en-US" sz="1000" baseline="0" dirty="0" err="1" smtClean="0">
                          <a:cs typeface="B Nazanin" panose="00000400000000000000" pitchFamily="2" charset="-78"/>
                        </a:rPr>
                        <a:t>Met.S</a:t>
                      </a:r>
                      <a:r>
                        <a:rPr lang="fa-IR" sz="1000" baseline="0" dirty="0" smtClean="0">
                          <a:cs typeface="B Nazanin" panose="00000400000000000000" pitchFamily="2" charset="-78"/>
                        </a:rPr>
                        <a:t> اثری مشابه و حتی بالاتر از </a:t>
                      </a:r>
                      <a:r>
                        <a:rPr lang="en-US" sz="1000" baseline="0" dirty="0" err="1" smtClean="0">
                          <a:cs typeface="B Nazanin" panose="00000400000000000000" pitchFamily="2" charset="-78"/>
                        </a:rPr>
                        <a:t>Met.S</a:t>
                      </a:r>
                      <a:r>
                        <a:rPr lang="fa-IR" sz="1000" baseline="0" dirty="0" smtClean="0">
                          <a:cs typeface="B Nazanin" panose="00000400000000000000" pitchFamily="2" charset="-78"/>
                        </a:rPr>
                        <a:t> برای </a:t>
                      </a:r>
                      <a:r>
                        <a:rPr lang="fa-IR" sz="1000" b="1" baseline="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پیشگویی پیامد قلبی-عروقی در بزرگسالی</a:t>
                      </a:r>
                      <a:r>
                        <a:rPr lang="fa-IR" sz="1000" baseline="0" dirty="0" smtClean="0">
                          <a:cs typeface="B Nazanin" panose="00000400000000000000" pitchFamily="2" charset="-78"/>
                        </a:rPr>
                        <a:t> دارند.</a:t>
                      </a:r>
                    </a:p>
                    <a:p>
                      <a:pPr algn="r" rtl="1"/>
                      <a:r>
                        <a:rPr lang="fa-IR" sz="1000" baseline="0" dirty="0" smtClean="0">
                          <a:cs typeface="B Nazanin" panose="00000400000000000000" pitchFamily="2" charset="-78"/>
                        </a:rPr>
                        <a:t>(</a:t>
                      </a:r>
                      <a:r>
                        <a:rPr lang="en-US" sz="1000" baseline="0" dirty="0" smtClean="0">
                          <a:cs typeface="B Nazanin" panose="00000400000000000000" pitchFamily="2" charset="-78"/>
                        </a:rPr>
                        <a:t>BMI</a:t>
                      </a:r>
                      <a:r>
                        <a:rPr lang="fa-IR" sz="1000" baseline="0" dirty="0" smtClean="0">
                          <a:cs typeface="B Nazanin" panose="00000400000000000000" pitchFamily="2" charset="-78"/>
                        </a:rPr>
                        <a:t> تعدیل نشده است)</a:t>
                      </a:r>
                      <a:endParaRPr lang="en-US" sz="1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Courier New" panose="02070309020205020404" pitchFamily="49" charset="0"/>
                        <a:buChar char="o"/>
                      </a:pPr>
                      <a:r>
                        <a:rPr lang="fa-I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ریزش بسیاری از بیماران در پیگیری</a:t>
                      </a:r>
                    </a:p>
                    <a:p>
                      <a:pPr marL="285750" indent="-285750" algn="r" rtl="1">
                        <a:buFont typeface="Courier New" panose="02070309020205020404" pitchFamily="49" charset="0"/>
                        <a:buChar char="o"/>
                      </a:pPr>
                      <a:r>
                        <a:rPr lang="fa-I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نداشتن اطلاعات پایه مربوط به </a:t>
                      </a:r>
                      <a:r>
                        <a:rPr lang="en-US" sz="1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wc</a:t>
                      </a:r>
                      <a:endParaRPr lang="fa-IR" sz="1000" kern="1200" baseline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285750" indent="-285750" algn="r" rtl="1">
                        <a:buFont typeface="Courier New" panose="02070309020205020404" pitchFamily="49" charset="0"/>
                        <a:buChar char="o"/>
                      </a:pPr>
                      <a:r>
                        <a:rPr lang="fa-I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کم افراد دیابتی و استفاده از 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FBS</a:t>
                      </a:r>
                      <a:r>
                        <a:rPr lang="fa-I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و گزارش فردی برای تشخیص </a:t>
                      </a:r>
                      <a:r>
                        <a:rPr lang="en-US" sz="1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DM2</a:t>
                      </a:r>
                      <a:r>
                        <a:rPr lang="fa-I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بزرگسالی</a:t>
                      </a:r>
                      <a:endParaRPr lang="en-US" sz="10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1781</a:t>
                      </a: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کودک 18-9 سال</a:t>
                      </a: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بزرگسال</a:t>
                      </a:r>
                      <a:r>
                        <a:rPr lang="fa-IR" sz="1200" baseline="0" dirty="0" smtClean="0">
                          <a:effectLst/>
                          <a:cs typeface="B Nazanin" panose="00000400000000000000" pitchFamily="2" charset="-78"/>
                        </a:rPr>
                        <a:t> 41-24 سال</a:t>
                      </a:r>
                      <a:endParaRPr lang="fa-IR" sz="1200" dirty="0" smtClean="0">
                        <a:effectLst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dirty="0" smtClean="0">
                          <a:effectLst/>
                          <a:cs typeface="B Nazanin" panose="00000400000000000000" pitchFamily="2" charset="-78"/>
                        </a:rPr>
                        <a:t>2010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dirty="0" smtClean="0">
                          <a:effectLst/>
                          <a:cs typeface="B Nazanin" panose="00000400000000000000" pitchFamily="2" charset="-78"/>
                        </a:rPr>
                        <a:t>فنلاند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آینده نگر</a:t>
                      </a:r>
                      <a:r>
                        <a:rPr lang="fa-I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با پیگیری 14-27 سال</a:t>
                      </a:r>
                      <a:endParaRPr lang="en-US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/>
                        <a:t>Pediatric metabolic syndrome predicts adulthood metabolic syndrome, subclinical atherosclerosis, and type 2 diabetes mellitus but is no better than body mass index alone: the Bogalusa Heart Study and the Cardiovascular Risk in Young Finns Study.</a:t>
                      </a:r>
                    </a:p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err="1" smtClean="0">
                          <a:solidFill>
                            <a:srgbClr val="002060"/>
                          </a:solidFill>
                        </a:rPr>
                        <a:t>Magnussen</a:t>
                      </a:r>
                      <a:r>
                        <a:rPr lang="fa-IR" sz="1000" b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a-IR" sz="1000" b="0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و</a:t>
                      </a:r>
                      <a:r>
                        <a:rPr lang="fa-IR" sz="1000" b="0" baseline="0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 همکاران</a:t>
                      </a:r>
                      <a:endParaRPr lang="fa-IR" sz="10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Circulation</a:t>
                      </a:r>
                    </a:p>
                  </a:txBody>
                  <a:tcPr/>
                </a:tc>
              </a:tr>
              <a:tr h="1698995">
                <a:tc>
                  <a:txBody>
                    <a:bodyPr/>
                    <a:lstStyle/>
                    <a:p>
                      <a:pPr algn="r" rtl="1"/>
                      <a:r>
                        <a:rPr lang="fa-IR" sz="1000" dirty="0" smtClean="0">
                          <a:cs typeface="B Nazanin" panose="00000400000000000000" pitchFamily="2" charset="-78"/>
                        </a:rPr>
                        <a:t>شیوع </a:t>
                      </a:r>
                      <a:r>
                        <a:rPr lang="en-US" sz="1000" dirty="0" smtClean="0">
                          <a:cs typeface="B Nazanin" panose="00000400000000000000" pitchFamily="2" charset="-78"/>
                        </a:rPr>
                        <a:t>MHO</a:t>
                      </a:r>
                      <a:r>
                        <a:rPr lang="fa-IR" sz="1000" dirty="0" smtClean="0">
                          <a:cs typeface="B Nazanin" panose="00000400000000000000" pitchFamily="2" charset="-78"/>
                        </a:rPr>
                        <a:t> در ابتدای پیگیری 49% بود. بعد از یک سال پیگیری 68% آنها </a:t>
                      </a:r>
                      <a:r>
                        <a:rPr lang="en-US" sz="1000" dirty="0" smtClean="0">
                          <a:cs typeface="B Nazanin" panose="00000400000000000000" pitchFamily="2" charset="-78"/>
                        </a:rPr>
                        <a:t>MHO</a:t>
                      </a:r>
                      <a:r>
                        <a:rPr lang="fa-IR" sz="1000" dirty="0" smtClean="0">
                          <a:cs typeface="B Nazanin" panose="00000400000000000000" pitchFamily="2" charset="-78"/>
                        </a:rPr>
                        <a:t> باقی ماندند. </a:t>
                      </a:r>
                      <a:r>
                        <a:rPr lang="fa-IR" sz="1000" b="1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بنابراین</a:t>
                      </a:r>
                      <a:r>
                        <a:rPr lang="fa-IR" sz="1000" b="1" baseline="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000" b="1" baseline="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MHO</a:t>
                      </a:r>
                      <a:r>
                        <a:rPr lang="fa-IR" sz="1000" b="1" baseline="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 یک حالت پایدار است مگر در صورت وقوع بلوغ یا تغییر وزن.</a:t>
                      </a:r>
                    </a:p>
                    <a:p>
                      <a:pPr algn="r" rtl="1"/>
                      <a:r>
                        <a:rPr lang="fa-IR" sz="1000" b="1" baseline="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وقوع بلوغ بهترین عامل پیشگویی کننده </a:t>
                      </a:r>
                      <a:r>
                        <a:rPr lang="en-US" sz="1000" b="1" baseline="0" dirty="0" err="1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MUO</a:t>
                      </a:r>
                      <a:r>
                        <a:rPr lang="fa-IR" sz="1000" b="1" baseline="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 است</a:t>
                      </a:r>
                      <a:r>
                        <a:rPr lang="fa-IR" sz="1000" baseline="0" dirty="0" smtClean="0">
                          <a:cs typeface="B Nazanin" panose="00000400000000000000" pitchFamily="2" charset="-78"/>
                        </a:rPr>
                        <a:t>، هرچند </a:t>
                      </a:r>
                      <a:r>
                        <a:rPr lang="en-US" sz="1000" baseline="0" dirty="0" smtClean="0">
                          <a:cs typeface="B Nazanin" panose="00000400000000000000" pitchFamily="2" charset="-78"/>
                        </a:rPr>
                        <a:t>BMI </a:t>
                      </a:r>
                      <a:r>
                        <a:rPr lang="en-US" sz="1000" baseline="0" dirty="0" err="1" smtClean="0">
                          <a:cs typeface="B Nazanin" panose="00000400000000000000" pitchFamily="2" charset="-78"/>
                        </a:rPr>
                        <a:t>SDS</a:t>
                      </a:r>
                      <a:r>
                        <a:rPr lang="fa-IR" sz="1000" baseline="0" dirty="0" smtClean="0">
                          <a:cs typeface="B Nazanin" panose="00000400000000000000" pitchFamily="2" charset="-78"/>
                        </a:rPr>
                        <a:t>، </a:t>
                      </a:r>
                      <a:r>
                        <a:rPr lang="en-US" sz="1000" baseline="0" dirty="0" err="1" smtClean="0">
                          <a:cs typeface="B Nazanin" panose="00000400000000000000" pitchFamily="2" charset="-78"/>
                        </a:rPr>
                        <a:t>wc</a:t>
                      </a:r>
                      <a:r>
                        <a:rPr lang="fa-IR" sz="1000" baseline="0" dirty="0" smtClean="0">
                          <a:cs typeface="B Nazanin" panose="00000400000000000000" pitchFamily="2" charset="-78"/>
                        </a:rPr>
                        <a:t>، و </a:t>
                      </a:r>
                      <a:r>
                        <a:rPr lang="en-US" sz="1000" baseline="0" dirty="0" err="1" smtClean="0">
                          <a:cs typeface="B Nazanin" panose="00000400000000000000" pitchFamily="2" charset="-78"/>
                        </a:rPr>
                        <a:t>HOMA</a:t>
                      </a:r>
                      <a:r>
                        <a:rPr lang="en-US" sz="10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000" baseline="0" dirty="0" err="1" smtClean="0">
                          <a:cs typeface="B Nazanin" panose="00000400000000000000" pitchFamily="2" charset="-78"/>
                        </a:rPr>
                        <a:t>IR</a:t>
                      </a:r>
                      <a:r>
                        <a:rPr lang="fa-IR" sz="1000" baseline="0" dirty="0" smtClean="0">
                          <a:cs typeface="B Nazanin" panose="00000400000000000000" pitchFamily="2" charset="-78"/>
                        </a:rPr>
                        <a:t> بالاتر نیز با بروز </a:t>
                      </a:r>
                      <a:r>
                        <a:rPr lang="en-US" sz="1000" baseline="0" dirty="0" err="1" smtClean="0">
                          <a:cs typeface="B Nazanin" panose="00000400000000000000" pitchFamily="2" charset="-78"/>
                        </a:rPr>
                        <a:t>MUO</a:t>
                      </a:r>
                      <a:r>
                        <a:rPr lang="fa-IR" sz="1000" baseline="0" dirty="0" smtClean="0">
                          <a:cs typeface="B Nazanin" panose="00000400000000000000" pitchFamily="2" charset="-78"/>
                        </a:rPr>
                        <a:t> رابطه داشته است.</a:t>
                      </a:r>
                    </a:p>
                    <a:p>
                      <a:pPr algn="r" rtl="1"/>
                      <a:r>
                        <a:rPr lang="fa-IR" sz="1000" b="1" baseline="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در صورت ورود به بلوغ ریسک تبدیل </a:t>
                      </a:r>
                      <a:r>
                        <a:rPr lang="en-US" sz="1000" b="1" baseline="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MHO</a:t>
                      </a:r>
                      <a:r>
                        <a:rPr lang="fa-IR" sz="1000" b="1" baseline="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 به </a:t>
                      </a:r>
                      <a:r>
                        <a:rPr lang="en-US" sz="1000" b="1" baseline="0" dirty="0" err="1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MUO</a:t>
                      </a:r>
                      <a:r>
                        <a:rPr lang="fa-IR" sz="1000" b="1" baseline="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 دو برابر و بالعکس در صورت گذر از میانه بلوغ به انتهای بلوغ شانس تبدیل </a:t>
                      </a:r>
                      <a:r>
                        <a:rPr lang="en-US" sz="1000" b="1" baseline="0" dirty="0" err="1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MUO</a:t>
                      </a:r>
                      <a:r>
                        <a:rPr lang="fa-IR" sz="1000" b="1" baseline="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 به </a:t>
                      </a:r>
                      <a:r>
                        <a:rPr lang="en-US" sz="1000" b="1" baseline="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MHO</a:t>
                      </a:r>
                      <a:r>
                        <a:rPr lang="fa-IR" sz="1000" b="1" baseline="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 سه برابر میشود.</a:t>
                      </a:r>
                    </a:p>
                    <a:p>
                      <a:pPr algn="r" rtl="1"/>
                      <a:r>
                        <a:rPr lang="fa-IR" sz="1000" baseline="0" dirty="0" smtClean="0">
                          <a:cs typeface="B Nazanin" panose="00000400000000000000" pitchFamily="2" charset="-78"/>
                        </a:rPr>
                        <a:t>شیوع عوامل ریسک قلبی-عروقی در </a:t>
                      </a:r>
                      <a:r>
                        <a:rPr lang="en-US" sz="1000" baseline="0" dirty="0" err="1" smtClean="0">
                          <a:cs typeface="B Nazanin" panose="00000400000000000000" pitchFamily="2" charset="-78"/>
                        </a:rPr>
                        <a:t>MUO</a:t>
                      </a:r>
                      <a:r>
                        <a:rPr lang="fa-IR" sz="1000" baseline="0" dirty="0" smtClean="0">
                          <a:cs typeface="B Nazanin" panose="00000400000000000000" pitchFamily="2" charset="-78"/>
                        </a:rPr>
                        <a:t> ها بترتیب </a:t>
                      </a:r>
                      <a:r>
                        <a:rPr lang="en-US" sz="1000" baseline="0" dirty="0" err="1" smtClean="0">
                          <a:cs typeface="B Nazanin" panose="00000400000000000000" pitchFamily="2" charset="-78"/>
                        </a:rPr>
                        <a:t>HTN</a:t>
                      </a:r>
                      <a:r>
                        <a:rPr lang="en-US" sz="1000" baseline="0" dirty="0" smtClean="0">
                          <a:cs typeface="B Nazanin" panose="00000400000000000000" pitchFamily="2" charset="-78"/>
                        </a:rPr>
                        <a:t>&gt;TG&gt;↓</a:t>
                      </a:r>
                      <a:r>
                        <a:rPr lang="en-US" sz="1000" baseline="0" dirty="0" err="1" smtClean="0">
                          <a:cs typeface="B Nazanin" panose="00000400000000000000" pitchFamily="2" charset="-78"/>
                        </a:rPr>
                        <a:t>HDL</a:t>
                      </a:r>
                      <a:r>
                        <a:rPr lang="en-US" sz="1000" baseline="0" dirty="0" smtClean="0">
                          <a:cs typeface="B Nazanin" panose="00000400000000000000" pitchFamily="2" charset="-78"/>
                        </a:rPr>
                        <a:t>&gt;</a:t>
                      </a:r>
                      <a:r>
                        <a:rPr lang="en-US" sz="1000" baseline="0" dirty="0" err="1" smtClean="0">
                          <a:cs typeface="B Nazanin" panose="00000400000000000000" pitchFamily="2" charset="-78"/>
                        </a:rPr>
                        <a:t>IFG</a:t>
                      </a:r>
                      <a:r>
                        <a:rPr lang="fa-IR" sz="1000" baseline="0" dirty="0" smtClean="0">
                          <a:cs typeface="B Nazanin" panose="00000400000000000000" pitchFamily="2" charset="-78"/>
                        </a:rPr>
                        <a:t> است.</a:t>
                      </a:r>
                      <a:endParaRPr lang="en-US" sz="1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a-I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تشخیص چاقی نوجوانان بر اساس 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BMI</a:t>
                      </a:r>
                      <a:r>
                        <a:rPr lang="fa-I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که نشاندهنده واقعی توده چربی نمیباشد</a:t>
                      </a:r>
                    </a:p>
                    <a:p>
                      <a:pPr marL="285750" marR="0" indent="-28575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a-I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نوجوانان تنها از مرکز چاقی بصورت سرپایی انتخاب شدند که میتواند باعث تشخیص بیش از حد شیوع ریسک قلبی-عروقی شود</a:t>
                      </a:r>
                    </a:p>
                    <a:p>
                      <a:pPr marL="285750" marR="0" indent="-28575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a-I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آنالیز فقط در نوجوانان کوکازین انجام شده</a:t>
                      </a:r>
                    </a:p>
                    <a:p>
                      <a:pPr marL="285750" marR="0" indent="-28575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a-I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عدم اندازه گیری هورمون جنسی و آدیپوسایتوکین</a:t>
                      </a:r>
                    </a:p>
                    <a:p>
                      <a:pPr marL="285750" marR="0" indent="-28575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a-I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استفاده از یک نقطه برش مطلق برای تعریف دیس لپیدمی بجای پرسنتایل</a:t>
                      </a:r>
                    </a:p>
                    <a:p>
                      <a:pPr marL="285750" marR="0" indent="-28575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a-I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نبودن یک تعریف واحد جهانی برای 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MHO</a:t>
                      </a:r>
                      <a:endParaRPr lang="fa-IR" sz="1000" kern="1200" baseline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2017</a:t>
                      </a: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نوجوان چاق (</a:t>
                      </a:r>
                      <a:r>
                        <a:rPr lang="en-US" sz="1200" dirty="0" smtClean="0">
                          <a:effectLst/>
                          <a:cs typeface="B Nazanin" panose="00000400000000000000" pitchFamily="2" charset="-78"/>
                        </a:rPr>
                        <a:t>BMI&gt;</a:t>
                      </a:r>
                      <a:r>
                        <a:rPr lang="en-US" sz="1200" dirty="0" err="1" smtClean="0">
                          <a:effectLst/>
                          <a:cs typeface="B Nazanin" panose="00000400000000000000" pitchFamily="2" charset="-78"/>
                        </a:rPr>
                        <a:t>97</a:t>
                      </a:r>
                      <a:r>
                        <a:rPr lang="en-US" sz="1200" baseline="30000" dirty="0" err="1" smtClean="0">
                          <a:effectLst/>
                          <a:cs typeface="B Nazanin" panose="00000400000000000000" pitchFamily="2" charset="-78"/>
                        </a:rPr>
                        <a:t>per</a:t>
                      </a: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 ) با میانگین </a:t>
                      </a:r>
                      <a:r>
                        <a:rPr lang="fa-IR" sz="1200" b="1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11 سال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dirty="0" smtClean="0">
                          <a:effectLst/>
                          <a:cs typeface="B Nazanin" panose="00000400000000000000" pitchFamily="2" charset="-78"/>
                        </a:rPr>
                        <a:t>2014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آلمان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آینده نگر </a:t>
                      </a:r>
                      <a:r>
                        <a:rPr lang="fa-I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با پیگیری یک ساله</a:t>
                      </a:r>
                      <a:endParaRPr lang="en-US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/>
                        <a:t>Strong impact of pubertal status on metabolic health in obese children: a longitudinal study</a:t>
                      </a:r>
                    </a:p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err="1" smtClean="0">
                          <a:solidFill>
                            <a:srgbClr val="002060"/>
                          </a:solidFill>
                        </a:rPr>
                        <a:t>Reinehr</a:t>
                      </a:r>
                      <a:r>
                        <a:rPr lang="fa-IR" sz="10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a-IR" sz="1000" b="0" baseline="0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و همکاران</a:t>
                      </a:r>
                      <a:endParaRPr lang="fa-IR" sz="10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err="1" smtClean="0">
                          <a:solidFill>
                            <a:srgbClr val="FF0000"/>
                          </a:solidFill>
                        </a:rPr>
                        <a:t>JCEM</a:t>
                      </a:r>
                      <a:endParaRPr lang="en-US" sz="10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272267">
                <a:tc>
                  <a:txBody>
                    <a:bodyPr/>
                    <a:lstStyle/>
                    <a:p>
                      <a:pPr algn="r" rtl="1"/>
                      <a:r>
                        <a:rPr lang="fa-IR" sz="1000" dirty="0" smtClean="0">
                          <a:cs typeface="B Nazanin" panose="00000400000000000000" pitchFamily="2" charset="-78"/>
                        </a:rPr>
                        <a:t>بزرگسالان چاق </a:t>
                      </a:r>
                      <a:r>
                        <a:rPr lang="en-US" sz="1000" dirty="0" err="1" smtClean="0">
                          <a:cs typeface="B Nazanin" panose="00000400000000000000" pitchFamily="2" charset="-78"/>
                        </a:rPr>
                        <a:t>Met.S</a:t>
                      </a:r>
                      <a:r>
                        <a:rPr lang="fa-IR" sz="1000" dirty="0" smtClean="0">
                          <a:cs typeface="B Nazanin" panose="00000400000000000000" pitchFamily="2" charset="-78"/>
                        </a:rPr>
                        <a:t> مثبت، </a:t>
                      </a:r>
                      <a:r>
                        <a:rPr lang="en-US" sz="1000" dirty="0" smtClean="0">
                          <a:cs typeface="B Nazanin" panose="00000400000000000000" pitchFamily="2" charset="-78"/>
                        </a:rPr>
                        <a:t>BMI</a:t>
                      </a:r>
                      <a:r>
                        <a:rPr lang="fa-IR" sz="1000" dirty="0" smtClean="0"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en-US" sz="1000" dirty="0" err="1" smtClean="0">
                          <a:cs typeface="B Nazanin" panose="00000400000000000000" pitchFamily="2" charset="-78"/>
                        </a:rPr>
                        <a:t>wc</a:t>
                      </a:r>
                      <a:r>
                        <a:rPr lang="fa-IR" sz="1000" dirty="0" smtClean="0">
                          <a:cs typeface="B Nazanin" panose="00000400000000000000" pitchFamily="2" charset="-78"/>
                        </a:rPr>
                        <a:t> بالاتری در بزرگسالی داشتند.</a:t>
                      </a:r>
                    </a:p>
                    <a:p>
                      <a:pPr algn="r" rtl="1"/>
                      <a:r>
                        <a:rPr lang="fa-IR" sz="1000" dirty="0" smtClean="0">
                          <a:cs typeface="B Nazanin" panose="00000400000000000000" pitchFamily="2" charset="-78"/>
                        </a:rPr>
                        <a:t>هر دو گروه </a:t>
                      </a:r>
                      <a:r>
                        <a:rPr lang="en-US" sz="1000" dirty="0" err="1" smtClean="0">
                          <a:cs typeface="B Nazanin" panose="00000400000000000000" pitchFamily="2" charset="-78"/>
                        </a:rPr>
                        <a:t>Met.S</a:t>
                      </a:r>
                      <a:r>
                        <a:rPr lang="en-US" sz="1000" dirty="0" smtClean="0">
                          <a:cs typeface="B Nazanin" panose="00000400000000000000" pitchFamily="2" charset="-78"/>
                        </a:rPr>
                        <a:t>+</a:t>
                      </a:r>
                      <a:r>
                        <a:rPr lang="fa-IR" sz="1000" dirty="0" smtClean="0"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en-US" sz="1000" dirty="0" err="1" smtClean="0">
                          <a:cs typeface="B Nazanin" panose="00000400000000000000" pitchFamily="2" charset="-78"/>
                        </a:rPr>
                        <a:t>Met.S</a:t>
                      </a:r>
                      <a:r>
                        <a:rPr lang="en-US" sz="1000" dirty="0" smtClean="0">
                          <a:cs typeface="B Nazanin" panose="00000400000000000000" pitchFamily="2" charset="-78"/>
                        </a:rPr>
                        <a:t>-</a:t>
                      </a:r>
                      <a:r>
                        <a:rPr lang="fa-IR" sz="1000" dirty="0" smtClean="0">
                          <a:cs typeface="B Nazanin" panose="00000400000000000000" pitchFamily="2" charset="-78"/>
                        </a:rPr>
                        <a:t> از نظر وزن بدو تولد یکسان بودند، در صورتیکه افراد</a:t>
                      </a:r>
                      <a:r>
                        <a:rPr lang="fa-IR" sz="10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000" dirty="0" err="1" smtClean="0">
                          <a:cs typeface="B Nazanin" panose="00000400000000000000" pitchFamily="2" charset="-78"/>
                        </a:rPr>
                        <a:t>Met.S</a:t>
                      </a:r>
                      <a:r>
                        <a:rPr lang="en-US" sz="1000" dirty="0" smtClean="0">
                          <a:cs typeface="B Nazanin" panose="00000400000000000000" pitchFamily="2" charset="-78"/>
                        </a:rPr>
                        <a:t>+</a:t>
                      </a:r>
                      <a:r>
                        <a:rPr lang="fa-IR" sz="1000" dirty="0" smtClean="0">
                          <a:cs typeface="B Nazanin" panose="00000400000000000000" pitchFamily="2" charset="-78"/>
                        </a:rPr>
                        <a:t> وزن از تولد تا 11 سالگی پایین تری داشتند</a:t>
                      </a:r>
                      <a:endParaRPr lang="en-US" sz="1000" dirty="0" smtClean="0"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1000" baseline="0" dirty="0" smtClean="0">
                          <a:cs typeface="B Nazanin" panose="00000400000000000000" pitchFamily="2" charset="-78"/>
                        </a:rPr>
                        <a:t>(بر اساس </a:t>
                      </a:r>
                      <a:r>
                        <a:rPr lang="en-US" sz="1000" baseline="0" dirty="0" smtClean="0">
                          <a:cs typeface="B Nazanin" panose="00000400000000000000" pitchFamily="2" charset="-78"/>
                        </a:rPr>
                        <a:t>BMI </a:t>
                      </a:r>
                      <a:r>
                        <a:rPr lang="en-US" sz="1000" baseline="0" dirty="0" err="1" smtClean="0">
                          <a:cs typeface="B Nazanin" panose="00000400000000000000" pitchFamily="2" charset="-78"/>
                        </a:rPr>
                        <a:t>Z.Score</a:t>
                      </a:r>
                      <a:r>
                        <a:rPr lang="fa-IR" sz="1000" baseline="0" dirty="0" smtClean="0">
                          <a:cs typeface="B Nazanin" panose="00000400000000000000" pitchFamily="2" charset="-78"/>
                        </a:rPr>
                        <a:t>).</a:t>
                      </a:r>
                    </a:p>
                    <a:p>
                      <a:pPr algn="r" rtl="1"/>
                      <a:r>
                        <a:rPr lang="fa-IR" sz="1000" b="1" baseline="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افزایش وزن از بدو تولد تا 7 سالگی همراهی با کاهش </a:t>
                      </a:r>
                      <a:r>
                        <a:rPr lang="en-US" sz="1000" b="1" baseline="0" dirty="0" err="1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Met.S</a:t>
                      </a:r>
                      <a:r>
                        <a:rPr lang="fa-IR" sz="1000" b="1" baseline="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 بزرگسالی دارد. در صورتیکه تغییر وزن از 7 تا 11 سالگی اثری روی </a:t>
                      </a:r>
                      <a:r>
                        <a:rPr lang="en-US" sz="1000" b="1" baseline="0" dirty="0" err="1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Met.S</a:t>
                      </a:r>
                      <a:r>
                        <a:rPr lang="fa-IR" sz="1000" b="1" baseline="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 نداشته است.</a:t>
                      </a:r>
                    </a:p>
                    <a:p>
                      <a:pPr algn="r" rtl="1"/>
                      <a:r>
                        <a:rPr lang="en-US" sz="1000" baseline="0" dirty="0" err="1" smtClean="0">
                          <a:cs typeface="B Nazanin" panose="00000400000000000000" pitchFamily="2" charset="-78"/>
                        </a:rPr>
                        <a:t>HDL</a:t>
                      </a:r>
                      <a:r>
                        <a:rPr lang="fa-IR" sz="1000" baseline="0" dirty="0" smtClean="0"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en-US" sz="1000" baseline="0" dirty="0" smtClean="0">
                          <a:cs typeface="B Nazanin" panose="00000400000000000000" pitchFamily="2" charset="-78"/>
                        </a:rPr>
                        <a:t>TG</a:t>
                      </a:r>
                      <a:r>
                        <a:rPr lang="fa-IR" sz="1000" baseline="0" dirty="0" smtClean="0">
                          <a:cs typeface="B Nazanin" panose="00000400000000000000" pitchFamily="2" charset="-78"/>
                        </a:rPr>
                        <a:t> بزرگسالی با </a:t>
                      </a:r>
                      <a:r>
                        <a:rPr lang="en-US" sz="1000" baseline="0" dirty="0" smtClean="0">
                          <a:cs typeface="B Nazanin" panose="00000400000000000000" pitchFamily="2" charset="-78"/>
                        </a:rPr>
                        <a:t>BMI</a:t>
                      </a:r>
                      <a:r>
                        <a:rPr lang="fa-IR" sz="1000" baseline="0" dirty="0" smtClean="0">
                          <a:cs typeface="B Nazanin" panose="00000400000000000000" pitchFamily="2" charset="-78"/>
                        </a:rPr>
                        <a:t> بالا در کودکی رابطه ای نشان نداده است (تعدیل </a:t>
                      </a:r>
                      <a:r>
                        <a:rPr lang="en-US" sz="1000" baseline="0" dirty="0" smtClean="0">
                          <a:cs typeface="B Nazanin" panose="00000400000000000000" pitchFamily="2" charset="-78"/>
                        </a:rPr>
                        <a:t>BMI</a:t>
                      </a:r>
                      <a:r>
                        <a:rPr lang="fa-IR" sz="1000" baseline="0" dirty="0" smtClean="0">
                          <a:cs typeface="B Nazanin" panose="00000400000000000000" pitchFamily="2" charset="-78"/>
                        </a:rPr>
                        <a:t> بزرگسالی و آنالیز برای هر دو جنس انجام شد)</a:t>
                      </a:r>
                      <a:endParaRPr lang="en-US" sz="1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a-I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دوره کودکی افراد در زمان جنگ جهانی دوم بوده که احتمال محدودیت تغذیه ای وجود- داشته است</a:t>
                      </a:r>
                    </a:p>
                    <a:p>
                      <a:pPr marL="285750" marR="0" indent="-28575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a-I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نداشتن اطلاعات مربوط به فعالیت و رژیم غذایی در کودکی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499</a:t>
                      </a: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بزرگسال چاق (</a:t>
                      </a:r>
                      <a:r>
                        <a:rPr lang="en-US" sz="1200" dirty="0" smtClean="0">
                          <a:effectLst/>
                          <a:cs typeface="B Nazanin" panose="00000400000000000000" pitchFamily="2" charset="-78"/>
                        </a:rPr>
                        <a:t>BMI&gt;30</a:t>
                      </a: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 ) با </a:t>
                      </a:r>
                      <a:r>
                        <a:rPr lang="fa-IR" sz="1200" b="1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میانگین 61 سال</a:t>
                      </a: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400 </a:t>
                      </a:r>
                      <a:r>
                        <a:rPr lang="en-US" sz="1200" dirty="0" err="1" smtClean="0">
                          <a:cs typeface="B Nazanin" panose="00000400000000000000" pitchFamily="2" charset="-78"/>
                        </a:rPr>
                        <a:t>Met.S</a:t>
                      </a:r>
                      <a:r>
                        <a:rPr lang="en-US" sz="1200" dirty="0" smtClean="0">
                          <a:cs typeface="B Nazanin" panose="00000400000000000000" pitchFamily="2" charset="-78"/>
                        </a:rPr>
                        <a:t>+</a:t>
                      </a:r>
                      <a:r>
                        <a:rPr lang="fa-IR" sz="120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    99 </a:t>
                      </a:r>
                      <a:r>
                        <a:rPr lang="en-US" sz="1200" dirty="0" err="1" smtClean="0">
                          <a:cs typeface="B Nazanin" panose="00000400000000000000" pitchFamily="2" charset="-78"/>
                        </a:rPr>
                        <a:t>Met.S</a:t>
                      </a:r>
                      <a:r>
                        <a:rPr lang="en-US" sz="1200" dirty="0" smtClean="0">
                          <a:cs typeface="B Nazanin" panose="00000400000000000000" pitchFamily="2" charset="-78"/>
                        </a:rPr>
                        <a:t>-</a:t>
                      </a:r>
                      <a:endParaRPr lang="fa-IR" sz="1200" dirty="0" smtClean="0">
                        <a:effectLst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dirty="0" smtClean="0">
                          <a:effectLst/>
                          <a:cs typeface="B Nazanin" panose="00000400000000000000" pitchFamily="2" charset="-78"/>
                        </a:rPr>
                        <a:t>2009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فنلاند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گذشته نگر</a:t>
                      </a:r>
                      <a:endParaRPr lang="en-US" sz="10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/>
                        <a:t>Role of childhood growth on the risk of metabolic syndrome in obese men and women</a:t>
                      </a:r>
                    </a:p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err="1" smtClean="0">
                          <a:solidFill>
                            <a:srgbClr val="002060"/>
                          </a:solidFill>
                        </a:rPr>
                        <a:t>Salonen</a:t>
                      </a:r>
                      <a:r>
                        <a:rPr lang="fa-IR" sz="1000" b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a-IR" sz="1000" b="0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و همکاران</a:t>
                      </a:r>
                      <a:endParaRPr lang="fa-IR" sz="10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Diabetes</a:t>
                      </a:r>
                      <a:r>
                        <a:rPr lang="en-US" sz="1000" b="0" baseline="0" dirty="0" smtClean="0">
                          <a:solidFill>
                            <a:srgbClr val="FF0000"/>
                          </a:solidFill>
                        </a:rPr>
                        <a:t> &amp; Metabolism</a:t>
                      </a:r>
                      <a:endParaRPr lang="en-US" sz="10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272267">
                <a:tc>
                  <a:txBody>
                    <a:bodyPr/>
                    <a:lstStyle/>
                    <a:p>
                      <a:pPr algn="r" rtl="1"/>
                      <a:r>
                        <a:rPr lang="fa-IR" sz="1000" dirty="0" smtClean="0">
                          <a:cs typeface="B Nazanin" panose="00000400000000000000" pitchFamily="2" charset="-78"/>
                        </a:rPr>
                        <a:t>افزایش </a:t>
                      </a:r>
                      <a:r>
                        <a:rPr lang="en-US" sz="1000" dirty="0" err="1" smtClean="0">
                          <a:cs typeface="B Nazanin" panose="00000400000000000000" pitchFamily="2" charset="-78"/>
                        </a:rPr>
                        <a:t>SBP</a:t>
                      </a:r>
                      <a:r>
                        <a:rPr lang="fa-IR" sz="1000" dirty="0" smtClean="0">
                          <a:cs typeface="B Nazanin" panose="00000400000000000000" pitchFamily="2" charset="-78"/>
                        </a:rPr>
                        <a:t>، </a:t>
                      </a:r>
                      <a:r>
                        <a:rPr lang="en-US" sz="1000" dirty="0" err="1" smtClean="0">
                          <a:cs typeface="B Nazanin" panose="00000400000000000000" pitchFamily="2" charset="-78"/>
                        </a:rPr>
                        <a:t>DBP</a:t>
                      </a:r>
                      <a:r>
                        <a:rPr lang="fa-IR" sz="1000" dirty="0" smtClean="0">
                          <a:cs typeface="B Nazanin" panose="00000400000000000000" pitchFamily="2" charset="-78"/>
                        </a:rPr>
                        <a:t>، </a:t>
                      </a:r>
                      <a:r>
                        <a:rPr lang="en-US" sz="1000" dirty="0" smtClean="0">
                          <a:cs typeface="B Nazanin" panose="00000400000000000000" pitchFamily="2" charset="-78"/>
                        </a:rPr>
                        <a:t>TG</a:t>
                      </a:r>
                      <a:r>
                        <a:rPr lang="fa-IR" sz="1000" dirty="0" smtClean="0">
                          <a:cs typeface="B Nazanin" panose="00000400000000000000" pitchFamily="2" charset="-78"/>
                        </a:rPr>
                        <a:t> و کاهش </a:t>
                      </a:r>
                      <a:r>
                        <a:rPr lang="en-US" sz="1000" dirty="0" err="1" smtClean="0">
                          <a:cs typeface="B Nazanin" panose="00000400000000000000" pitchFamily="2" charset="-78"/>
                        </a:rPr>
                        <a:t>HDL</a:t>
                      </a:r>
                      <a:r>
                        <a:rPr lang="fa-IR" sz="1000" dirty="0" smtClean="0">
                          <a:cs typeface="B Nazanin" panose="00000400000000000000" pitchFamily="2" charset="-78"/>
                        </a:rPr>
                        <a:t> در کودکان و نوجوانان </a:t>
                      </a:r>
                      <a:r>
                        <a:rPr lang="fa-IR" sz="1000" b="1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چاق/اضافه وزن </a:t>
                      </a:r>
                      <a:r>
                        <a:rPr lang="fa-IR" sz="1000" dirty="0" smtClean="0">
                          <a:cs typeface="B Nazanin" panose="00000400000000000000" pitchFamily="2" charset="-78"/>
                        </a:rPr>
                        <a:t>نسبت به وزن نرمال افزایش دارد.</a:t>
                      </a:r>
                    </a:p>
                    <a:p>
                      <a:pPr algn="r" rtl="1"/>
                      <a:r>
                        <a:rPr lang="fa-IR" sz="1000" dirty="0" smtClean="0">
                          <a:cs typeface="B Nazanin" panose="00000400000000000000" pitchFamily="2" charset="-78"/>
                        </a:rPr>
                        <a:t>افزایش فشار خون 24 ساعته، توتال</a:t>
                      </a:r>
                      <a:r>
                        <a:rPr lang="fa-IR" sz="1000" baseline="0" dirty="0" smtClean="0">
                          <a:cs typeface="B Nazanin" panose="00000400000000000000" pitchFamily="2" charset="-78"/>
                        </a:rPr>
                        <a:t> کلسترول، انسولین و قند خون ناشتا و </a:t>
                      </a:r>
                      <a:r>
                        <a:rPr lang="en-US" sz="1000" baseline="0" dirty="0" err="1" smtClean="0">
                          <a:cs typeface="B Nazanin" panose="00000400000000000000" pitchFamily="2" charset="-78"/>
                        </a:rPr>
                        <a:t>LVM</a:t>
                      </a:r>
                      <a:r>
                        <a:rPr lang="fa-IR" sz="1000" baseline="0" dirty="0" smtClean="0">
                          <a:cs typeface="B Nazanin" panose="00000400000000000000" pitchFamily="2" charset="-78"/>
                        </a:rPr>
                        <a:t> (توده عضلانی بطن چپ) </a:t>
                      </a:r>
                      <a:r>
                        <a:rPr lang="fa-IR" sz="1000" dirty="0" smtClean="0">
                          <a:cs typeface="B Nazanin" panose="00000400000000000000" pitchFamily="2" charset="-78"/>
                        </a:rPr>
                        <a:t>در کودکان و نوجوانان </a:t>
                      </a:r>
                      <a:r>
                        <a:rPr lang="fa-IR" sz="1000" b="1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چاق</a:t>
                      </a:r>
                      <a:r>
                        <a:rPr lang="fa-IR" sz="100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000" dirty="0" smtClean="0">
                          <a:cs typeface="B Nazanin" panose="00000400000000000000" pitchFamily="2" charset="-78"/>
                        </a:rPr>
                        <a:t>نسبت به وزن نرمال افزایش دارد.</a:t>
                      </a:r>
                      <a:endParaRPr lang="en-US" sz="1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fa-I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هتروژنیتی بالا از لحاظ نژادی، بلوغ، سن و مطالعات</a:t>
                      </a:r>
                    </a:p>
                    <a:p>
                      <a:pPr marL="285750" marR="0" lvl="0" indent="-28575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fa-I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قادر به بررسی اثر سن و وضعیت بلوغ نشدند</a:t>
                      </a:r>
                    </a:p>
                    <a:p>
                      <a:pPr marL="285750" marR="0" lvl="0" indent="-28575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Missing data</a:t>
                      </a:r>
                      <a:endParaRPr kumimoji="0" lang="fa-IR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285750" marR="0" lvl="0" indent="-28575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fa-I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خطر قلبی-عروقی فقط در همان سنین بررسی شده، نه در سن بزرسالی</a:t>
                      </a:r>
                    </a:p>
                    <a:p>
                      <a:pPr marL="285750" marR="0" lvl="0" indent="-28575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fa-I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تفاوت در تعاریف نقاط برش در مطالعات</a:t>
                      </a:r>
                    </a:p>
                    <a:p>
                      <a:pPr marL="285750" marR="0" lvl="0" indent="-28575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fa-I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بررسی تنها مطالعات کشورهای توسعه یافته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49220</a:t>
                      </a: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کودک و نوجوان</a:t>
                      </a: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 15-5 سال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dirty="0" smtClean="0">
                          <a:effectLst/>
                          <a:cs typeface="B Nazanin" panose="00000400000000000000" pitchFamily="2" charset="-78"/>
                        </a:rPr>
                        <a:t>2012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متا آنالیز </a:t>
                      </a:r>
                      <a:r>
                        <a:rPr lang="fa-I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63</a:t>
                      </a:r>
                      <a:r>
                        <a:rPr lang="fa-IR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مطالعه 2000-2011 کشورهای توسعه یافته با هدف وزن و حداقل یکی از عوامل خطر قلبی-عروقی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مقطعی</a:t>
                      </a:r>
                      <a:endParaRPr lang="en-US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 smtClean="0"/>
                        <a:t>Cardiovascular disease risk in healthy children and its association with body mass index: systematic review and meta-analysis</a:t>
                      </a:r>
                    </a:p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 err="1" smtClean="0">
                          <a:solidFill>
                            <a:srgbClr val="002060"/>
                          </a:solidFill>
                        </a:rPr>
                        <a:t>Friedemann</a:t>
                      </a:r>
                      <a:r>
                        <a:rPr lang="fa-IR" sz="1000" b="0" i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a-IR" sz="1000" b="0" i="0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و</a:t>
                      </a:r>
                      <a:r>
                        <a:rPr lang="fa-IR" sz="1000" b="0" i="0" baseline="0" dirty="0" smtClean="0">
                          <a:solidFill>
                            <a:srgbClr val="002060"/>
                          </a:solidFill>
                          <a:cs typeface="B Nazanin" panose="00000400000000000000" pitchFamily="2" charset="-78"/>
                        </a:rPr>
                        <a:t> همکاران</a:t>
                      </a:r>
                      <a:endParaRPr lang="fa-IR" sz="1000" b="0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 err="1" smtClean="0">
                          <a:solidFill>
                            <a:srgbClr val="FF0000"/>
                          </a:solidFill>
                        </a:rPr>
                        <a:t>BMJ</a:t>
                      </a:r>
                      <a:endParaRPr lang="en-US" sz="1000" b="0" i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21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346"/>
            <a:ext cx="12192000" cy="4890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6134" y="173796"/>
            <a:ext cx="9319732" cy="20265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-14991" y="1695450"/>
          <a:ext cx="12192000" cy="5274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620"/>
                <a:gridCol w="4217109"/>
                <a:gridCol w="1154242"/>
                <a:gridCol w="1036820"/>
                <a:gridCol w="1966209"/>
              </a:tblGrid>
              <a:tr h="86596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یافته </a:t>
                      </a:r>
                      <a:r>
                        <a:rPr lang="fa-IR" sz="2400" dirty="0" smtClean="0">
                          <a:effectLst/>
                          <a:cs typeface="B Nazanin" panose="00000400000000000000" pitchFamily="2" charset="-78"/>
                        </a:rPr>
                        <a:t>ها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محدودیت</a:t>
                      </a:r>
                      <a:r>
                        <a:rPr lang="fa-IR" sz="24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ها</a:t>
                      </a:r>
                      <a:endParaRPr lang="en-US" sz="2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حجم</a:t>
                      </a:r>
                      <a:r>
                        <a:rPr lang="fa-IR" sz="2000" baseline="0" dirty="0" smtClean="0">
                          <a:effectLst/>
                          <a:cs typeface="B Nazanin" panose="00000400000000000000" pitchFamily="2" charset="-78"/>
                        </a:rPr>
                        <a:t> و جمعیت مطالعه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سال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، محل و طراحی مطالعه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عنوان</a:t>
                      </a:r>
                      <a:r>
                        <a:rPr lang="fa-IR" sz="2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مقاله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4296583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شیوع اختلال لیپید ، فشار خون بالاو سندرم متابولیک در کودکان و نوجوانان با چاقی مرکب بالاتر از دو گروه دیگر بود، هم چنین در گروه چاقی مرکزی نیز از گروه چاقی عمومی بیشتر بود،افراد با فنوتیپ چاق و متابولیسم نرمال بیشتر در گروه چاقی عمومی قرار داشتند،سندرم متابولیک در گروه چاقی مرکب بالاتر (4-1 /3 </a:t>
                      </a:r>
                      <a:r>
                        <a:rPr lang="en-CA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CI</a:t>
                      </a:r>
                      <a:r>
                        <a:rPr lang="fa-I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%95 و 7/ 3 :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OR</a:t>
                      </a:r>
                      <a:r>
                        <a:rPr lang="fa-I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) ودر گروه چاقی عمومی پایین تر بود (5/2-8/1</a:t>
                      </a:r>
                      <a:r>
                        <a:rPr lang="en-CA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CI</a:t>
                      </a:r>
                      <a:r>
                        <a:rPr lang="fa-I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%95 و 1 / 2 :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OR</a:t>
                      </a:r>
                      <a:r>
                        <a:rPr lang="fa-I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) .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فقدان یک تعریف عمومی مورد قبول برای سندروم متابولیک کودکان</a:t>
                      </a:r>
                    </a:p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طراحی</a:t>
                      </a:r>
                      <a:r>
                        <a:rPr lang="fa-IR" sz="2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مقطعی مطالعه</a:t>
                      </a:r>
                    </a:p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2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عدم انجام سطح انسولین خون بدلیل هزینه بالا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4811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(M=2248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)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6-18</a:t>
                      </a:r>
                      <a:r>
                        <a:rPr lang="fa-IR" sz="1800" b="1" baseline="0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 سال </a:t>
                      </a:r>
                      <a:r>
                        <a:rPr lang="fa-IR" sz="1800" baseline="0" dirty="0" smtClean="0">
                          <a:effectLst/>
                          <a:cs typeface="B Nazanin" panose="00000400000000000000" pitchFamily="2" charset="-78"/>
                        </a:rPr>
                        <a:t>شامل سه گروه:</a:t>
                      </a:r>
                    </a:p>
                    <a:p>
                      <a:pPr marL="285750" marR="0" indent="-28575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a-IR" sz="1800" baseline="0" dirty="0" smtClean="0">
                          <a:effectLst/>
                          <a:cs typeface="B Nazanin" panose="00000400000000000000" pitchFamily="2" charset="-78"/>
                        </a:rPr>
                        <a:t>6-9/9 سال</a:t>
                      </a:r>
                    </a:p>
                    <a:p>
                      <a:pPr marL="285750" marR="0" indent="-28575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a-IR" sz="1800" baseline="0" dirty="0" smtClean="0">
                          <a:effectLst/>
                          <a:cs typeface="B Nazanin" panose="00000400000000000000" pitchFamily="2" charset="-78"/>
                        </a:rPr>
                        <a:t>10-13/9 سال</a:t>
                      </a:r>
                    </a:p>
                    <a:p>
                      <a:pPr marL="285750" marR="0" indent="-28575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a-IR" sz="1800" baseline="0" dirty="0" smtClean="0">
                          <a:effectLst/>
                          <a:cs typeface="B Nazanin" panose="00000400000000000000" pitchFamily="2" charset="-78"/>
                        </a:rPr>
                        <a:t>14-18 سال</a:t>
                      </a:r>
                      <a:endParaRPr lang="fa-IR" sz="1800" dirty="0" smtClean="0">
                        <a:effectLst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B Nazanin" panose="00000400000000000000" pitchFamily="2" charset="-78"/>
                        </a:rPr>
                        <a:t>2008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ایران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مقطعی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Metabolically Obese Normal Weight and Phenotypically Obese Metabolically Normal Youths: The CASPIAN Study</a:t>
                      </a:r>
                    </a:p>
                    <a:p>
                      <a:pPr marL="0" algn="r" defTabSz="457200" rtl="1" eaLnBrk="1" latinLnBrk="0" hangingPunct="1"/>
                      <a:r>
                        <a:rPr lang="fa-IR" sz="20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دکتر کلیشادی و همکاران</a:t>
                      </a:r>
                    </a:p>
                    <a:p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 Am Diet Assoc.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9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346"/>
            <a:ext cx="12192000" cy="4890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-14991" y="1695450"/>
          <a:ext cx="12192000" cy="5274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620"/>
                <a:gridCol w="4217109"/>
                <a:gridCol w="1154242"/>
                <a:gridCol w="1036820"/>
                <a:gridCol w="1966209"/>
              </a:tblGrid>
              <a:tr h="86596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یافته </a:t>
                      </a:r>
                      <a:r>
                        <a:rPr lang="fa-IR" sz="2400" dirty="0" smtClean="0">
                          <a:effectLst/>
                          <a:cs typeface="B Nazanin" panose="00000400000000000000" pitchFamily="2" charset="-78"/>
                        </a:rPr>
                        <a:t>ها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محدودیت</a:t>
                      </a:r>
                      <a:r>
                        <a:rPr lang="fa-IR" sz="24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ها</a:t>
                      </a:r>
                      <a:endParaRPr lang="en-US" sz="2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حجم</a:t>
                      </a:r>
                      <a:r>
                        <a:rPr lang="fa-IR" sz="2000" baseline="0" dirty="0" smtClean="0">
                          <a:effectLst/>
                          <a:cs typeface="B Nazanin" panose="00000400000000000000" pitchFamily="2" charset="-78"/>
                        </a:rPr>
                        <a:t> و جمعیت مطالعه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سال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، محل و طراحی مطالعه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عنوان</a:t>
                      </a:r>
                      <a:r>
                        <a:rPr lang="fa-IR" sz="2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مقاله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4296583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از هر </a:t>
                      </a:r>
                      <a:r>
                        <a:rPr lang="fa-IR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سه</a:t>
                      </a:r>
                      <a:r>
                        <a:rPr lang="fa-IR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کودک و نوجوان چاق/دارای اضافه وزن، </a:t>
                      </a:r>
                      <a:r>
                        <a:rPr lang="fa-IR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</a:t>
                      </a:r>
                      <a:r>
                        <a:rPr lang="fa-IR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نفر در گروه 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MHO</a:t>
                      </a: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قرار میگیرد</a:t>
                      </a:r>
                    </a:p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شیوع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MHO-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IR</a:t>
                      </a:r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، 31/5% و 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MHO-CR</a:t>
                      </a:r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، 21/5% بود.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دور کمر </a:t>
                      </a:r>
                      <a:r>
                        <a:rPr lang="en-US" sz="20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OR 0.33 [CI: 0.18–0.59]</a:t>
                      </a:r>
                      <a:r>
                        <a:rPr lang="fa-IR" sz="20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و میزان </a:t>
                      </a:r>
                      <a:r>
                        <a:rPr lang="fa-IR" sz="2000" b="1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دریافت چربی  رژیم غذایی </a:t>
                      </a:r>
                      <a:r>
                        <a:rPr lang="en-US" sz="20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OR 0.56 [CI: 0.31–0.95]</a:t>
                      </a:r>
                      <a:r>
                        <a:rPr lang="fa-IR" sz="20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b="1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دو فاکتور مستقل پیشگویی کننده </a:t>
                      </a:r>
                      <a:r>
                        <a:rPr lang="en-US" sz="2000" b="1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MHO-</a:t>
                      </a:r>
                      <a:r>
                        <a:rPr lang="en-US" sz="2000" b="1" u="none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IR</a:t>
                      </a:r>
                      <a:r>
                        <a:rPr lang="en-US" sz="2000" b="1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b="1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بودند</a:t>
                      </a:r>
                      <a:r>
                        <a:rPr lang="fa-IR" sz="20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.</a:t>
                      </a:r>
                    </a:p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فعالیت متوسط تا شدید  مهمترین فاکتور مستقل پیشگویی کننده </a:t>
                      </a:r>
                      <a:r>
                        <a:rPr lang="en-US" sz="2000" b="1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MHO-CR </a:t>
                      </a:r>
                      <a:r>
                        <a:rPr lang="fa-IR" sz="2000" b="1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بود </a:t>
                      </a:r>
                      <a:r>
                        <a:rPr lang="en-US" sz="20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OR 1.80 [95% CI 1.24–2.62]; </a:t>
                      </a:r>
                    </a:p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به</a:t>
                      </a:r>
                      <a:r>
                        <a:rPr lang="fa-IR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دلیل عدم وجود یک تعریف واحد و بین المللی برای فاکتورهای </a:t>
                      </a:r>
                      <a:r>
                        <a:rPr lang="en-US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MHO-CR </a:t>
                      </a:r>
                      <a:r>
                        <a:rPr lang="fa-IR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، بدلیل راحتی کار از فاکتورهایی که در کلینیک آنها چک شده، استفاده شده است</a:t>
                      </a:r>
                    </a:p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افراد از نظر نژادی هموژن بودند و امکان بررسی در سایر نژادها نبوده است</a:t>
                      </a:r>
                    </a:p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شرکت کنندگان فقط شامل افرادی بودند که بدلیل کنترل وزن ارجاع شده بودند. بنابراین نتایج نمیتواند به تمام کودکان تعمیم داده شود</a:t>
                      </a:r>
                    </a:p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اطلاعات مربوط به بلوغ ثبت نشده بود</a:t>
                      </a:r>
                    </a:p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طراحی مطالعه بصورت مقطعی بوده است</a:t>
                      </a:r>
                      <a:endParaRPr lang="en-US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181</a:t>
                      </a:r>
                      <a:endParaRPr lang="fa-IR" sz="20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</a:t>
                      </a:r>
                      <a:r>
                        <a:rPr lang="en-US" sz="2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BMI≥85</a:t>
                      </a:r>
                      <a:r>
                        <a:rPr lang="en-US" sz="20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th</a:t>
                      </a:r>
                      <a:r>
                        <a:rPr lang="en-US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per)</a:t>
                      </a:r>
                      <a:endParaRPr lang="en-US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0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8-17</a:t>
                      </a:r>
                      <a:r>
                        <a:rPr lang="fa-IR" sz="2000" b="1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 سال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000" dirty="0" smtClean="0">
                        <a:effectLst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2005-2010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کانادا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مقطعی</a:t>
                      </a:r>
                      <a:endParaRPr lang="en-US" sz="20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Predictors of Metabolically Healthy Obesity in Children</a:t>
                      </a:r>
                    </a:p>
                    <a:p>
                      <a:pPr marL="0" algn="r" defTabSz="457200" rtl="1" eaLnBrk="1" latinLnBrk="0" hangingPunct="1"/>
                      <a:r>
                        <a:rPr lang="en-US" sz="20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Prince</a:t>
                      </a:r>
                      <a:r>
                        <a:rPr lang="fa-IR" sz="20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و همکاران</a:t>
                      </a:r>
                    </a:p>
                    <a:p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Diabetes Care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9267" y="153573"/>
            <a:ext cx="11569571" cy="155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211128" y="-960265"/>
            <a:ext cx="5132370" cy="207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67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346"/>
            <a:ext cx="12192000" cy="4890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-14991" y="1695450"/>
          <a:ext cx="12192000" cy="5830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620"/>
                <a:gridCol w="4217109"/>
                <a:gridCol w="1154242"/>
                <a:gridCol w="1036820"/>
                <a:gridCol w="1966209"/>
              </a:tblGrid>
              <a:tr h="93935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یافته </a:t>
                      </a:r>
                      <a:r>
                        <a:rPr lang="fa-IR" sz="2400" dirty="0" smtClean="0">
                          <a:effectLst/>
                          <a:cs typeface="B Nazanin" panose="00000400000000000000" pitchFamily="2" charset="-78"/>
                        </a:rPr>
                        <a:t>ها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محدودیت</a:t>
                      </a:r>
                      <a:r>
                        <a:rPr lang="fa-IR" sz="24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ها</a:t>
                      </a:r>
                      <a:endParaRPr lang="en-US" sz="2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حجم</a:t>
                      </a:r>
                      <a:r>
                        <a:rPr lang="fa-IR" sz="2000" baseline="0" dirty="0" smtClean="0">
                          <a:effectLst/>
                          <a:cs typeface="B Nazanin" panose="00000400000000000000" pitchFamily="2" charset="-78"/>
                        </a:rPr>
                        <a:t> و جمعیت مطالعه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سال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، محل و طراحی مطالعه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عنوان</a:t>
                      </a:r>
                      <a:r>
                        <a:rPr lang="fa-IR" sz="2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مقاله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4851849">
                <a:tc>
                  <a:txBody>
                    <a:bodyPr/>
                    <a:lstStyle/>
                    <a:p>
                      <a:pPr algn="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وجود اختلال متابولیک به همراه چاقی/اضافه وزن در کودکان و نوجوانان ریسک ایجاد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IMT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MetS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DM2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را افزایش میدهد</a:t>
                      </a:r>
                    </a:p>
                    <a:p>
                      <a:pPr algn="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قبل از تعدیل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BMI</a:t>
                      </a: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، میانگین</a:t>
                      </a:r>
                      <a:r>
                        <a:rPr lang="fa-I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IMT</a:t>
                      </a:r>
                      <a:r>
                        <a:rPr lang="fa-I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Met.S</a:t>
                      </a:r>
                      <a:r>
                        <a:rPr lang="fa-I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در گروه ها بترتیب 4&gt;3&gt;2 بوده است و ریسک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DM2</a:t>
                      </a:r>
                      <a:r>
                        <a:rPr lang="fa-I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بترتیب 3&gt;4&gt;2 بوده است.</a:t>
                      </a:r>
                    </a:p>
                    <a:p>
                      <a:pPr algn="r" rtl="1"/>
                      <a:r>
                        <a:rPr lang="fa-IR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بعد از تعدیل </a:t>
                      </a:r>
                      <a:r>
                        <a:rPr lang="en-US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BMI</a:t>
                      </a:r>
                      <a:r>
                        <a:rPr lang="fa-IR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، ریسک </a:t>
                      </a:r>
                      <a:r>
                        <a:rPr lang="en-US" sz="1800" b="1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IMT</a:t>
                      </a:r>
                      <a:r>
                        <a:rPr lang="fa-IR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en-US" sz="1800" b="1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DM2</a:t>
                      </a:r>
                      <a:r>
                        <a:rPr lang="fa-IR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در کل گروه ها از بین رفت، در حالیکه ریسک </a:t>
                      </a:r>
                      <a:r>
                        <a:rPr lang="en-US" sz="1800" b="1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Met.S</a:t>
                      </a:r>
                      <a:r>
                        <a:rPr lang="fa-IR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در گروه های 2 و 4 معنی دار باقی ماند</a:t>
                      </a:r>
                      <a:r>
                        <a:rPr lang="fa-I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.</a:t>
                      </a:r>
                    </a:p>
                    <a:p>
                      <a:pPr algn="r" rtl="1"/>
                      <a:endParaRPr lang="fa-IR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indent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fa-IR" sz="18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گروه</a:t>
                      </a:r>
                      <a:r>
                        <a:rPr lang="fa-IR" sz="1800" b="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1: نرمال</a:t>
                      </a:r>
                    </a:p>
                    <a:p>
                      <a:pPr marL="0" marR="0" indent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fa-IR" sz="1800" b="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گروه 2: یک یا بیشتر از یک اختلال متابولیک</a:t>
                      </a:r>
                    </a:p>
                    <a:p>
                      <a:pPr marL="0" marR="0" indent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fa-IR" sz="1800" b="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گروه 3: چاق/اضافه وزن</a:t>
                      </a:r>
                    </a:p>
                    <a:p>
                      <a:pPr marL="0" marR="0" indent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fa-IR" sz="1800" b="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گروه 4: هر دو معیار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قدرت پیشگویی پایین تر اختلالات متابولیک نسبت به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BMI</a:t>
                      </a:r>
                      <a:r>
                        <a:rPr lang="fa-I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به این دلیل</a:t>
                      </a:r>
                      <a:r>
                        <a:rPr lang="fa-IR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است که اندازه گیری یک بار 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BMI</a:t>
                      </a:r>
                      <a:r>
                        <a:rPr lang="fa-IR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دقت بیشتر و خطای کمتری نسبت به اندازه گیری هرکدام از پروفایل های متابولیک و یا فشار خون دارد</a:t>
                      </a:r>
                    </a:p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کم افراد دچار </a:t>
                      </a:r>
                      <a:r>
                        <a:rPr lang="en-US" sz="18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DM2</a:t>
                      </a:r>
                      <a:r>
                        <a:rPr lang="fa-IR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و استفاده از معیار 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FBS</a:t>
                      </a:r>
                      <a:r>
                        <a:rPr lang="fa-IR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یا 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BS</a:t>
                      </a:r>
                      <a:r>
                        <a:rPr lang="fa-IR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با گلوکومتر توسط خود فرد</a:t>
                      </a:r>
                    </a:p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هر تقسیم بندی و تعریف نابجا ممکن است روی 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RR</a:t>
                      </a:r>
                      <a:r>
                        <a:rPr lang="fa-IR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تاثیر بگذارد</a:t>
                      </a:r>
                    </a:p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افراد بعد از پیگیری هنوز نسبتا جوان هستند، پس خیلی نمیتوان ارتباط عوامل خطر را با پیامد قلبی عروقی ارزیابی کرد (بجز سونوگرافی کاروتیت)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1617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(M=634</a:t>
                      </a:r>
                      <a:r>
                        <a:rPr lang="en-US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)</a:t>
                      </a:r>
                      <a:endParaRPr lang="fa-IR" sz="20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20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24-9 سال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0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000" dirty="0" smtClean="0">
                        <a:effectLst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1986-2007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(21-25 سال)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فنلاند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آینده نگر</a:t>
                      </a:r>
                      <a:endParaRPr lang="en-US" sz="20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Youth Overweight and Metabolic Disturbances in Predicting Carotid Intima-Media Thickness, Type 2 Diabetes, and Metabolic Syndrome in Adulthood: The Cardiovascular Risk in Young Finns Study</a:t>
                      </a:r>
                    </a:p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Koskinen</a:t>
                      </a:r>
                      <a:r>
                        <a:rPr lang="fa-IR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و همکاران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Diabetes Care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420" y="136070"/>
            <a:ext cx="4821892" cy="15485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64162" y="136070"/>
            <a:ext cx="4217970" cy="1334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98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2818401"/>
            <a:ext cx="9601196" cy="1303867"/>
          </a:xfrm>
        </p:spPr>
        <p:txBody>
          <a:bodyPr>
            <a:normAutofit/>
          </a:bodyPr>
          <a:lstStyle/>
          <a:p>
            <a:r>
              <a:rPr lang="fa-IR" sz="5400" dirty="0" smtClean="0"/>
              <a:t>اهداف طرح</a:t>
            </a:r>
            <a:endParaRPr 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887506"/>
            <a:ext cx="9601196" cy="55259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a-IR" b="1" dirty="0" smtClean="0">
                <a:solidFill>
                  <a:srgbClr val="FF0000"/>
                </a:solidFill>
              </a:rPr>
              <a:t>هدف اصلی:</a:t>
            </a:r>
          </a:p>
          <a:p>
            <a:r>
              <a:rPr lang="fa-IR" b="1" dirty="0" smtClean="0"/>
              <a:t>تعیین </a:t>
            </a:r>
            <a:r>
              <a:rPr lang="fa-IR" b="1" dirty="0"/>
              <a:t>شیوع فنوتیپ های </a:t>
            </a:r>
            <a:r>
              <a:rPr lang="fa-IR" b="1" dirty="0" smtClean="0"/>
              <a:t>چاقی (</a:t>
            </a:r>
            <a:r>
              <a:rPr lang="en-CA" dirty="0" smtClean="0"/>
              <a:t>NWMH,NWMU,OWMH,OWMU</a:t>
            </a:r>
            <a:r>
              <a:rPr lang="fa-IR" dirty="0" smtClean="0"/>
              <a:t>) </a:t>
            </a:r>
            <a:r>
              <a:rPr lang="fa-IR" b="1" dirty="0" smtClean="0"/>
              <a:t>در نوجوانان 11-18 </a:t>
            </a:r>
            <a:r>
              <a:rPr lang="fa-IR" b="1" dirty="0"/>
              <a:t>سال و نقش این فنوتیپ ها در پیش گویی سندرم متابولیک بزرگسالی پس </a:t>
            </a:r>
            <a:r>
              <a:rPr lang="fa-IR" b="1" dirty="0" smtClean="0"/>
              <a:t>از13 </a:t>
            </a:r>
            <a:r>
              <a:rPr lang="fa-IR" b="1" dirty="0"/>
              <a:t>سال </a:t>
            </a:r>
            <a:r>
              <a:rPr lang="fa-IR" b="1" dirty="0" smtClean="0"/>
              <a:t>پیگیری در مطالعه قند و لیپید تهران</a:t>
            </a:r>
          </a:p>
          <a:p>
            <a:pPr>
              <a:buNone/>
            </a:pPr>
            <a:endParaRPr lang="fa-I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a-IR" dirty="0" smtClean="0">
                <a:solidFill>
                  <a:srgbClr val="FF0000"/>
                </a:solidFill>
              </a:rPr>
              <a:t>اهداف اختصاصی:</a:t>
            </a:r>
          </a:p>
          <a:p>
            <a:pPr lvl="0"/>
            <a:r>
              <a:rPr lang="ar-SA" dirty="0" smtClean="0"/>
              <a:t>تعیین شیوع فنوتیپ های چاقی در جمعیت نوجوانان 11-18 سال  در فاز 2و1 </a:t>
            </a:r>
            <a:r>
              <a:rPr lang="en-US" dirty="0" smtClean="0"/>
              <a:t>TLGS</a:t>
            </a:r>
            <a:r>
              <a:rPr lang="ar-SA" dirty="0" smtClean="0"/>
              <a:t> بصورت مقطعی</a:t>
            </a:r>
            <a:endParaRPr lang="en-US" dirty="0" smtClean="0"/>
          </a:p>
          <a:p>
            <a:pPr lvl="0"/>
            <a:r>
              <a:rPr lang="fa-IR" dirty="0" smtClean="0"/>
              <a:t>تعیین میزان بروز سندرم متابولیک بزرگسالی (بر اساس معیار </a:t>
            </a:r>
            <a:r>
              <a:rPr lang="en-US" dirty="0" smtClean="0"/>
              <a:t>JIS</a:t>
            </a:r>
            <a:r>
              <a:rPr lang="fa-IR" dirty="0" smtClean="0"/>
              <a:t>) به </a:t>
            </a:r>
            <a:r>
              <a:rPr lang="fa-IR" dirty="0" smtClean="0">
                <a:solidFill>
                  <a:srgbClr val="FF0000"/>
                </a:solidFill>
              </a:rPr>
              <a:t>تفکیک جنس </a:t>
            </a:r>
            <a:r>
              <a:rPr lang="fa-IR" dirty="0" smtClean="0"/>
              <a:t>در فاز 5 </a:t>
            </a:r>
            <a:r>
              <a:rPr lang="en-US" dirty="0" smtClean="0"/>
              <a:t>TLGS</a:t>
            </a:r>
            <a:r>
              <a:rPr lang="fa-IR" dirty="0" smtClean="0"/>
              <a:t> پس از 13 سال پیگیری</a:t>
            </a:r>
            <a:endParaRPr lang="en-US" dirty="0" smtClean="0"/>
          </a:p>
          <a:p>
            <a:pPr lvl="0"/>
            <a:r>
              <a:rPr lang="fa-IR" dirty="0" smtClean="0"/>
              <a:t>تعیین میزان بروز سندرم متابولیک بزرگسالی به </a:t>
            </a:r>
            <a:r>
              <a:rPr lang="fa-IR" dirty="0" smtClean="0">
                <a:solidFill>
                  <a:srgbClr val="FF0000"/>
                </a:solidFill>
              </a:rPr>
              <a:t>تفکیک فنوتیپ ها </a:t>
            </a:r>
            <a:r>
              <a:rPr lang="fa-IR" dirty="0" smtClean="0"/>
              <a:t>در فاز 5 </a:t>
            </a:r>
            <a:r>
              <a:rPr lang="en-US" dirty="0" smtClean="0"/>
              <a:t>TLGS</a:t>
            </a:r>
          </a:p>
          <a:p>
            <a:pPr lvl="0"/>
            <a:r>
              <a:rPr lang="fa-IR" dirty="0" smtClean="0"/>
              <a:t>تعیین قدرت پیش گویی فنوتیپ­های چاقی با سندرم متابولیک بزرگسالی به </a:t>
            </a:r>
            <a:r>
              <a:rPr lang="fa-IR" dirty="0" smtClean="0">
                <a:solidFill>
                  <a:srgbClr val="FF0000"/>
                </a:solidFill>
              </a:rPr>
              <a:t>تفکیک گروه های سنی </a:t>
            </a:r>
            <a:r>
              <a:rPr lang="fa-IR" dirty="0" smtClean="0"/>
              <a:t>در فاز 5 </a:t>
            </a:r>
            <a:r>
              <a:rPr lang="en-US" dirty="0" smtClean="0"/>
              <a:t>TLGS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06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b="1" dirty="0" smtClean="0"/>
              <a:t>فرضیات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91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dirty="0"/>
              <a:t>فرضیه </a:t>
            </a:r>
            <a:r>
              <a:rPr lang="en-US" dirty="0"/>
              <a:t>H0</a:t>
            </a:r>
            <a:r>
              <a:rPr lang="fa-IR" dirty="0"/>
              <a:t>: فنوتیپ های مختلف چاقی در نوجوانی، قدرت پیشگویی یکسانی در بروز سندرم متابولیک در بزرگسالی دارند</a:t>
            </a:r>
            <a:endParaRPr lang="en-US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فرضیه </a:t>
            </a:r>
            <a:r>
              <a:rPr lang="en-US" dirty="0"/>
              <a:t>H1</a:t>
            </a:r>
            <a:r>
              <a:rPr lang="fa-IR" dirty="0"/>
              <a:t>: فنوتیپ های مختلف چاقی در نوجوانی، قدرت پیشگویی یکسانی در بروز سندرم متابولیک در بزرگسالی ندارند</a:t>
            </a:r>
            <a:endParaRPr lang="en-US" dirty="0"/>
          </a:p>
          <a:p>
            <a:pPr marL="0" indent="0">
              <a:buNone/>
            </a:pPr>
            <a:r>
              <a:rPr lang="ar-SA" dirty="0"/>
              <a:t> </a:t>
            </a:r>
            <a:r>
              <a:rPr lang="fa-IR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2764613"/>
            <a:ext cx="9601196" cy="1303867"/>
          </a:xfrm>
        </p:spPr>
        <p:txBody>
          <a:bodyPr>
            <a:normAutofit/>
          </a:bodyPr>
          <a:lstStyle/>
          <a:p>
            <a:r>
              <a:rPr lang="fa-IR" sz="5400" dirty="0" smtClean="0"/>
              <a:t>روش اجرا</a:t>
            </a:r>
            <a:endParaRPr 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04900" y="779930"/>
            <a:ext cx="9601200" cy="5468470"/>
          </a:xfrm>
        </p:spPr>
        <p:txBody>
          <a:bodyPr>
            <a:normAutofit fontScale="85000" lnSpcReduction="20000"/>
          </a:bodyPr>
          <a:lstStyle/>
          <a:p>
            <a:pPr marL="0" indent="0" algn="ctr" rtl="1">
              <a:buNone/>
            </a:pPr>
            <a:r>
              <a:rPr lang="fa-IR" sz="4200" b="1" dirty="0" smtClean="0">
                <a:cs typeface="B Titr" panose="00000700000000000000" pitchFamily="2" charset="-78"/>
              </a:rPr>
              <a:t>تعریف واژه ها</a:t>
            </a:r>
          </a:p>
          <a:p>
            <a:pPr marL="0" indent="0" algn="ctr" rtl="1">
              <a:buNone/>
            </a:pPr>
            <a:endParaRPr lang="fa-IR" sz="1600" b="1" dirty="0" smtClean="0">
              <a:cs typeface="B Titr" panose="00000700000000000000" pitchFamily="2" charset="-78"/>
            </a:endParaRPr>
          </a:p>
          <a:p>
            <a:pPr algn="r" rtl="1"/>
            <a:r>
              <a:rPr lang="fa-IR" b="1" dirty="0" smtClean="0">
                <a:cs typeface="B Mitra" pitchFamily="2" charset="-78"/>
              </a:rPr>
              <a:t>چاقی نوجوانان:</a:t>
            </a:r>
            <a:r>
              <a:rPr lang="en-US" b="1" dirty="0" smtClean="0">
                <a:cs typeface="B Mitra" pitchFamily="2" charset="-78"/>
              </a:rPr>
              <a:t>BMI </a:t>
            </a:r>
            <a:r>
              <a:rPr lang="fa-IR" b="1" dirty="0" smtClean="0">
                <a:cs typeface="B Mitra" pitchFamily="2" charset="-78"/>
              </a:rPr>
              <a:t> مساوی یا بالای صدک 95 بر اساس منحنی استاندارد ملی برای نوجوانان </a:t>
            </a:r>
            <a:endParaRPr lang="en-US" b="1" dirty="0" smtClean="0">
              <a:cs typeface="B Mitra" pitchFamily="2" charset="-78"/>
            </a:endParaRPr>
          </a:p>
          <a:p>
            <a:pPr algn="r" rtl="1"/>
            <a:r>
              <a:rPr lang="fa-IR" b="1" dirty="0" smtClean="0">
                <a:cs typeface="B Mitra" pitchFamily="2" charset="-78"/>
              </a:rPr>
              <a:t>اضافه وزن نوجوانان: </a:t>
            </a:r>
            <a:r>
              <a:rPr lang="en-US" b="1" dirty="0" smtClean="0">
                <a:cs typeface="B Mitra" pitchFamily="2" charset="-78"/>
              </a:rPr>
              <a:t>BMI</a:t>
            </a:r>
            <a:r>
              <a:rPr lang="fa-IR" b="1" dirty="0" smtClean="0">
                <a:cs typeface="B Mitra" pitchFamily="2" charset="-78"/>
              </a:rPr>
              <a:t> بین صدک 95-85 بر اساس منحنی استاندارد ملی برای نوجوانان</a:t>
            </a:r>
            <a:endParaRPr lang="en-US" b="1" dirty="0" smtClean="0">
              <a:cs typeface="B Mitra" pitchFamily="2" charset="-78"/>
            </a:endParaRPr>
          </a:p>
          <a:p>
            <a:pPr algn="r" rtl="1"/>
            <a:r>
              <a:rPr lang="fa-IR" b="1" dirty="0" smtClean="0">
                <a:cs typeface="B Mitra" pitchFamily="2" charset="-78"/>
              </a:rPr>
              <a:t>چاقی بزرگسالی: </a:t>
            </a:r>
            <a:r>
              <a:rPr lang="en-CA" b="1" dirty="0" smtClean="0">
                <a:cs typeface="B Mitra" pitchFamily="2" charset="-78"/>
              </a:rPr>
              <a:t>BMI</a:t>
            </a:r>
            <a:r>
              <a:rPr lang="fa-IR" b="1" dirty="0" smtClean="0">
                <a:cs typeface="B Mitra" pitchFamily="2" charset="-78"/>
              </a:rPr>
              <a:t> مساوی یا بیشتر 30</a:t>
            </a:r>
            <a:endParaRPr lang="en-US" b="1" dirty="0" smtClean="0">
              <a:cs typeface="B Mitra" pitchFamily="2" charset="-78"/>
            </a:endParaRPr>
          </a:p>
          <a:p>
            <a:pPr algn="r" rtl="1">
              <a:buNone/>
            </a:pPr>
            <a:r>
              <a:rPr lang="fa-IR" sz="2800" b="1" dirty="0" smtClean="0">
                <a:solidFill>
                  <a:srgbClr val="7030A0"/>
                </a:solidFill>
                <a:cs typeface="B Mitra" pitchFamily="2" charset="-78"/>
              </a:rPr>
              <a:t>تعریف فنوتیپ ها:</a:t>
            </a:r>
            <a:endParaRPr lang="en-US" sz="2800" b="1" dirty="0">
              <a:solidFill>
                <a:srgbClr val="7030A0"/>
              </a:solidFill>
              <a:cs typeface="B Mitra" pitchFamily="2" charset="-78"/>
            </a:endParaRPr>
          </a:p>
          <a:p>
            <a:pPr algn="r" rtl="1"/>
            <a:r>
              <a:rPr lang="fa-IR" b="1" dirty="0">
                <a:cs typeface="B Mitra" pitchFamily="2" charset="-78"/>
              </a:rPr>
              <a:t>گروه اول </a:t>
            </a:r>
            <a:r>
              <a:rPr lang="en-CA" b="1" dirty="0" smtClean="0">
                <a:solidFill>
                  <a:srgbClr val="FF0000"/>
                </a:solidFill>
                <a:cs typeface="B Mitra" pitchFamily="2" charset="-78"/>
              </a:rPr>
              <a:t>NWMH(Normal weight metabolic healthy)</a:t>
            </a:r>
            <a:r>
              <a:rPr lang="fa-IR" b="1" dirty="0" smtClean="0">
                <a:cs typeface="B Mitra" pitchFamily="2" charset="-78"/>
              </a:rPr>
              <a:t>:</a:t>
            </a:r>
            <a:r>
              <a:rPr lang="en-US" b="1" dirty="0" smtClean="0">
                <a:cs typeface="B Mitra" pitchFamily="2" charset="-78"/>
              </a:rPr>
              <a:t>BMI </a:t>
            </a:r>
            <a:r>
              <a:rPr lang="fa-IR" b="1" dirty="0" smtClean="0">
                <a:cs typeface="B Mitra" pitchFamily="2" charset="-78"/>
              </a:rPr>
              <a:t> نرمال </a:t>
            </a:r>
            <a:r>
              <a:rPr lang="fa-IR" b="1" dirty="0">
                <a:cs typeface="B Mitra" pitchFamily="2" charset="-78"/>
              </a:rPr>
              <a:t>(کمتر از صدک 85) </a:t>
            </a:r>
            <a:r>
              <a:rPr lang="fa-IR" b="1" dirty="0" smtClean="0">
                <a:cs typeface="B Mitra" pitchFamily="2" charset="-78"/>
              </a:rPr>
              <a:t>و دارای 0-1 فاکتور خطر از  </a:t>
            </a:r>
            <a:r>
              <a:rPr lang="fa-IR" b="1" dirty="0">
                <a:cs typeface="B Mitra" pitchFamily="2" charset="-78"/>
              </a:rPr>
              <a:t>معیار های سندرم متابولیک </a:t>
            </a:r>
            <a:r>
              <a:rPr lang="fa-IR" b="1" dirty="0" smtClean="0">
                <a:cs typeface="B Mitra" pitchFamily="2" charset="-78"/>
              </a:rPr>
              <a:t>براساس </a:t>
            </a:r>
            <a:r>
              <a:rPr lang="fa-IR" b="1" dirty="0">
                <a:cs typeface="B Mitra" pitchFamily="2" charset="-78"/>
              </a:rPr>
              <a:t>مطالعه کوک</a:t>
            </a:r>
            <a:endParaRPr lang="en-US" b="1" dirty="0">
              <a:cs typeface="B Mitra" pitchFamily="2" charset="-78"/>
            </a:endParaRPr>
          </a:p>
          <a:p>
            <a:pPr algn="r" rtl="1"/>
            <a:r>
              <a:rPr lang="fa-IR" b="1" dirty="0">
                <a:cs typeface="B Mitra" pitchFamily="2" charset="-78"/>
              </a:rPr>
              <a:t>گروه دوم </a:t>
            </a:r>
            <a:r>
              <a:rPr lang="en-CA" b="1" dirty="0" smtClean="0">
                <a:solidFill>
                  <a:srgbClr val="FF0000"/>
                </a:solidFill>
                <a:cs typeface="B Mitra" pitchFamily="2" charset="-78"/>
              </a:rPr>
              <a:t>NWMU(Normal weight metabolic unhealthy)</a:t>
            </a:r>
            <a:r>
              <a:rPr lang="fa-IR" b="1" dirty="0" smtClean="0">
                <a:cs typeface="B Mitra" pitchFamily="2" charset="-78"/>
              </a:rPr>
              <a:t>: </a:t>
            </a:r>
            <a:r>
              <a:rPr lang="en-US" b="1" dirty="0" smtClean="0">
                <a:cs typeface="B Mitra" pitchFamily="2" charset="-78"/>
              </a:rPr>
              <a:t>BMI</a:t>
            </a:r>
            <a:r>
              <a:rPr lang="fa-IR" b="1" dirty="0" smtClean="0">
                <a:cs typeface="B Mitra" pitchFamily="2" charset="-78"/>
              </a:rPr>
              <a:t>  نرمال (کمتر از صدک 85) و دارای حداقل دو فاکتور خطراز معیارهای  سندرم متابولیک براساس مطالعه کوک</a:t>
            </a:r>
            <a:endParaRPr lang="en-US" b="1" dirty="0">
              <a:cs typeface="B Mitra" pitchFamily="2" charset="-78"/>
            </a:endParaRPr>
          </a:p>
          <a:p>
            <a:pPr algn="r" rtl="1"/>
            <a:r>
              <a:rPr lang="fa-IR" b="1" dirty="0">
                <a:cs typeface="B Mitra" pitchFamily="2" charset="-78"/>
              </a:rPr>
              <a:t>گروه سوم </a:t>
            </a:r>
            <a:r>
              <a:rPr lang="en-CA" b="1" dirty="0" smtClean="0">
                <a:solidFill>
                  <a:srgbClr val="FF0000"/>
                </a:solidFill>
                <a:cs typeface="B Mitra" pitchFamily="2" charset="-78"/>
              </a:rPr>
              <a:t>OWMH(Over weight/obese metabolic healthy)</a:t>
            </a:r>
            <a:r>
              <a:rPr lang="fa-IR" b="1" dirty="0" smtClean="0">
                <a:cs typeface="B Mitra" pitchFamily="2" charset="-78"/>
              </a:rPr>
              <a:t>:</a:t>
            </a:r>
            <a:r>
              <a:rPr lang="en-US" b="1" dirty="0">
                <a:cs typeface="B Mitra" pitchFamily="2" charset="-78"/>
              </a:rPr>
              <a:t>BMI </a:t>
            </a:r>
            <a:r>
              <a:rPr lang="fa-IR" b="1" dirty="0" smtClean="0">
                <a:cs typeface="B Mitra" pitchFamily="2" charset="-78"/>
              </a:rPr>
              <a:t>بیشتر یا مساوی  صدک 85 دارای اضافه وزن و چاق و دارای 0-1 فاکتور خطر ازمعیار سندرم متابولیک براساس مطالعه کوک</a:t>
            </a:r>
            <a:endParaRPr lang="en-US" b="1" dirty="0">
              <a:cs typeface="B Mitra" pitchFamily="2" charset="-78"/>
            </a:endParaRPr>
          </a:p>
          <a:p>
            <a:pPr algn="r" rtl="1"/>
            <a:r>
              <a:rPr lang="fa-IR" b="1" dirty="0">
                <a:cs typeface="B Mitra" pitchFamily="2" charset="-78"/>
              </a:rPr>
              <a:t>گروه چهارم </a:t>
            </a:r>
            <a:r>
              <a:rPr lang="en-CA" b="1" dirty="0" smtClean="0">
                <a:solidFill>
                  <a:srgbClr val="FF0000"/>
                </a:solidFill>
                <a:cs typeface="B Mitra" pitchFamily="2" charset="-78"/>
              </a:rPr>
              <a:t>OWMU(Over weight/obese metabolic unhealthy</a:t>
            </a:r>
            <a:r>
              <a:rPr lang="fa-IR" b="1" dirty="0" smtClean="0">
                <a:cs typeface="B Mitra" pitchFamily="2" charset="-78"/>
              </a:rPr>
              <a:t>:</a:t>
            </a:r>
            <a:r>
              <a:rPr lang="en-US" b="1" dirty="0">
                <a:cs typeface="B Mitra" pitchFamily="2" charset="-78"/>
              </a:rPr>
              <a:t>BMI </a:t>
            </a:r>
            <a:r>
              <a:rPr lang="fa-IR" b="1" dirty="0" smtClean="0">
                <a:cs typeface="B Mitra" pitchFamily="2" charset="-78"/>
              </a:rPr>
              <a:t> بیشتر </a:t>
            </a:r>
            <a:r>
              <a:rPr lang="fa-IR" b="1" dirty="0">
                <a:cs typeface="B Mitra" pitchFamily="2" charset="-78"/>
              </a:rPr>
              <a:t>یا مساوی صدک 85 دارای اضافه وزن و چاق و داشتن حداقل دو </a:t>
            </a:r>
            <a:r>
              <a:rPr lang="fa-IR" b="1" dirty="0" smtClean="0">
                <a:cs typeface="B Mitra" pitchFamily="2" charset="-78"/>
              </a:rPr>
              <a:t>فاکتور خطرازمعیارهای  </a:t>
            </a:r>
            <a:r>
              <a:rPr lang="fa-IR" b="1" dirty="0">
                <a:cs typeface="B Mitra" pitchFamily="2" charset="-78"/>
              </a:rPr>
              <a:t>سندرم متابولیک براساس مطالعه </a:t>
            </a:r>
            <a:r>
              <a:rPr lang="fa-IR" b="1" dirty="0" smtClean="0">
                <a:cs typeface="B Mitra" pitchFamily="2" charset="-78"/>
              </a:rPr>
              <a:t>کوک</a:t>
            </a:r>
            <a:endParaRPr lang="en-US" b="1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893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0" y="520700"/>
            <a:ext cx="9601200" cy="582930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ctr" rtl="1">
              <a:buNone/>
            </a:pPr>
            <a:endParaRPr lang="fa-IR" sz="2200" b="1" dirty="0" smtClean="0">
              <a:cs typeface="B Mitra" panose="00000400000000000000" pitchFamily="2" charset="-78"/>
            </a:endParaRPr>
          </a:p>
          <a:p>
            <a:pPr algn="r" rtl="1">
              <a:buNone/>
            </a:pPr>
            <a:r>
              <a:rPr lang="fa-IR" sz="31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تعریف سندرم </a:t>
            </a:r>
            <a:r>
              <a:rPr lang="fa-IR" sz="3100" b="1" dirty="0">
                <a:solidFill>
                  <a:srgbClr val="FF0000"/>
                </a:solidFill>
                <a:cs typeface="B Mitra" panose="00000400000000000000" pitchFamily="2" charset="-78"/>
              </a:rPr>
              <a:t>متابولیک کودکان و </a:t>
            </a:r>
            <a:r>
              <a:rPr lang="fa-IR" sz="31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نوجوانان بر اساس </a:t>
            </a:r>
            <a:r>
              <a:rPr lang="fa-IR" sz="3100" b="1" dirty="0">
                <a:solidFill>
                  <a:srgbClr val="FF0000"/>
                </a:solidFill>
                <a:cs typeface="B Mitra" panose="00000400000000000000" pitchFamily="2" charset="-78"/>
              </a:rPr>
              <a:t>داشتن </a:t>
            </a:r>
            <a:r>
              <a:rPr lang="fa-IR" sz="31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حداقل سه </a:t>
            </a:r>
            <a:r>
              <a:rPr lang="fa-IR" sz="3100" b="1" dirty="0">
                <a:solidFill>
                  <a:srgbClr val="FF0000"/>
                </a:solidFill>
                <a:cs typeface="B Mitra" panose="00000400000000000000" pitchFamily="2" charset="-78"/>
              </a:rPr>
              <a:t>مورد </a:t>
            </a:r>
            <a:r>
              <a:rPr lang="fa-IR" sz="31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از 5 فاکتور خطر متابولیک بر اساس مطالعه کوک بيان میشود: </a:t>
            </a:r>
            <a:endParaRPr lang="en-US" sz="31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600" b="1" dirty="0">
                <a:cs typeface="B Mitra" panose="00000400000000000000" pitchFamily="2" charset="-78"/>
              </a:rPr>
              <a:t>دور کمر مساوي يا بالاتر از صدک </a:t>
            </a:r>
            <a:r>
              <a:rPr lang="fa-IR" sz="2600" b="1" dirty="0" smtClean="0">
                <a:cs typeface="B Mitra" panose="00000400000000000000" pitchFamily="2" charset="-78"/>
              </a:rPr>
              <a:t>٩۰ بر اساس منحنی استاندارد ملی نوجوانان</a:t>
            </a:r>
            <a:endParaRPr lang="en-US" sz="2600" b="1" dirty="0">
              <a:cs typeface="B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600" b="1" dirty="0">
                <a:cs typeface="B Mitra" panose="00000400000000000000" pitchFamily="2" charset="-78"/>
              </a:rPr>
              <a:t>تري­گليسريد مساوي يا بالاتر از </a:t>
            </a:r>
            <a:r>
              <a:rPr lang="en-US" sz="2600" b="1" dirty="0">
                <a:cs typeface="B Mitra" panose="00000400000000000000" pitchFamily="2" charset="-78"/>
              </a:rPr>
              <a:t>mg/</a:t>
            </a:r>
            <a:r>
              <a:rPr lang="en-US" sz="2600" b="1" dirty="0" err="1">
                <a:cs typeface="B Mitra" panose="00000400000000000000" pitchFamily="2" charset="-78"/>
              </a:rPr>
              <a:t>dL</a:t>
            </a:r>
            <a:r>
              <a:rPr lang="fa-IR" sz="2600" b="1" dirty="0">
                <a:cs typeface="B Mitra" panose="00000400000000000000" pitchFamily="2" charset="-78"/>
              </a:rPr>
              <a:t> </a:t>
            </a:r>
            <a:r>
              <a:rPr lang="fa-IR" sz="2600" b="1" dirty="0" smtClean="0">
                <a:cs typeface="B Mitra" panose="00000400000000000000" pitchFamily="2" charset="-78"/>
              </a:rPr>
              <a:t>110</a:t>
            </a:r>
            <a:endParaRPr lang="en-US" sz="2600" b="1" dirty="0">
              <a:cs typeface="B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en-US" sz="2600" b="1" dirty="0">
                <a:cs typeface="B Mitra" panose="00000400000000000000" pitchFamily="2" charset="-78"/>
              </a:rPr>
              <a:t>HDL-C</a:t>
            </a:r>
            <a:r>
              <a:rPr lang="fa-IR" sz="2600" b="1" dirty="0">
                <a:cs typeface="B Mitra" panose="00000400000000000000" pitchFamily="2" charset="-78"/>
              </a:rPr>
              <a:t> مساوي يا کمتر از </a:t>
            </a:r>
            <a:r>
              <a:rPr lang="en-US" sz="2600" b="1" dirty="0">
                <a:cs typeface="B Mitra" panose="00000400000000000000" pitchFamily="2" charset="-78"/>
              </a:rPr>
              <a:t>mg/</a:t>
            </a:r>
            <a:r>
              <a:rPr lang="en-US" sz="2600" b="1" dirty="0" err="1">
                <a:cs typeface="B Mitra" panose="00000400000000000000" pitchFamily="2" charset="-78"/>
              </a:rPr>
              <a:t>dL</a:t>
            </a:r>
            <a:r>
              <a:rPr lang="fa-IR" sz="2600" b="1" dirty="0">
                <a:cs typeface="B Mitra" panose="00000400000000000000" pitchFamily="2" charset="-78"/>
              </a:rPr>
              <a:t> </a:t>
            </a:r>
            <a:r>
              <a:rPr lang="fa-IR" sz="2600" b="1" dirty="0" smtClean="0">
                <a:cs typeface="B Mitra" panose="00000400000000000000" pitchFamily="2" charset="-78"/>
              </a:rPr>
              <a:t>40</a:t>
            </a:r>
            <a:endParaRPr lang="en-US" sz="2600" b="1" dirty="0">
              <a:cs typeface="B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600" b="1" dirty="0">
                <a:cs typeface="B Mitra" panose="00000400000000000000" pitchFamily="2" charset="-78"/>
              </a:rPr>
              <a:t>فشارخون مساوي يا بالاتر از صدک ٩۰ براي سن، جنس و قد </a:t>
            </a:r>
            <a:r>
              <a:rPr lang="fa-IR" sz="2600" b="1" dirty="0" smtClean="0">
                <a:cs typeface="B Mitra" panose="00000400000000000000" pitchFamily="2" charset="-78"/>
              </a:rPr>
              <a:t>براساس</a:t>
            </a:r>
            <a:r>
              <a:rPr lang="fa-IR" sz="2600" b="1" dirty="0">
                <a:cs typeface="B Mitra" panose="00000400000000000000" pitchFamily="2" charset="-78"/>
              </a:rPr>
              <a:t> </a:t>
            </a:r>
            <a:r>
              <a:rPr lang="fa-IR" sz="2600" b="1" dirty="0" smtClean="0">
                <a:cs typeface="B Mitra" panose="00000400000000000000" pitchFamily="2" charset="-78"/>
              </a:rPr>
              <a:t>مطالعه </a:t>
            </a:r>
            <a:r>
              <a:rPr lang="en-US" sz="2600" b="1" dirty="0" smtClean="0">
                <a:cs typeface="B Mitra" panose="00000400000000000000" pitchFamily="2" charset="-78"/>
              </a:rPr>
              <a:t>NHLBI</a:t>
            </a:r>
            <a:r>
              <a:rPr lang="en-US" sz="2600" b="1" dirty="0">
                <a:cs typeface="B Mitra" panose="00000400000000000000" pitchFamily="2" charset="-78"/>
              </a:rPr>
              <a:t> </a:t>
            </a:r>
            <a:r>
              <a:rPr lang="fa-IR" sz="2600" b="1" baseline="30000" dirty="0" smtClean="0">
                <a:cs typeface="B Mitra" panose="00000400000000000000" pitchFamily="2" charset="-78"/>
              </a:rPr>
              <a:t>*</a:t>
            </a:r>
            <a:endParaRPr lang="en-US" sz="2600" b="1" baseline="30000" dirty="0">
              <a:cs typeface="B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600" b="1" dirty="0">
                <a:cs typeface="B Mitra" panose="00000400000000000000" pitchFamily="2" charset="-78"/>
              </a:rPr>
              <a:t>گلوکز ناشتای پلاسما مساوي يا بالاتر از </a:t>
            </a:r>
            <a:r>
              <a:rPr lang="en-US" sz="2600" b="1" dirty="0">
                <a:cs typeface="B Mitra" panose="00000400000000000000" pitchFamily="2" charset="-78"/>
              </a:rPr>
              <a:t>mg/</a:t>
            </a:r>
            <a:r>
              <a:rPr lang="en-US" sz="2600" b="1" dirty="0" err="1">
                <a:cs typeface="B Mitra" panose="00000400000000000000" pitchFamily="2" charset="-78"/>
              </a:rPr>
              <a:t>dL</a:t>
            </a:r>
            <a:r>
              <a:rPr lang="fa-IR" sz="2600" b="1" dirty="0">
                <a:cs typeface="B Mitra" panose="00000400000000000000" pitchFamily="2" charset="-78"/>
              </a:rPr>
              <a:t> 100 براساس آخرین پیشنهاد </a:t>
            </a:r>
            <a:r>
              <a:rPr lang="en-US" sz="2600" b="1" dirty="0" smtClean="0">
                <a:cs typeface="B Mitra" panose="00000400000000000000" pitchFamily="2" charset="-78"/>
              </a:rPr>
              <a:t>ADA</a:t>
            </a:r>
            <a:endParaRPr lang="fa-IR" sz="2600" b="1" dirty="0" smtClean="0">
              <a:cs typeface="B Mitra" panose="00000400000000000000" pitchFamily="2" charset="-78"/>
            </a:endParaRPr>
          </a:p>
          <a:p>
            <a:pPr marL="457200" lvl="1" indent="0">
              <a:buNone/>
            </a:pPr>
            <a:r>
              <a:rPr lang="fa-IR" sz="1400" b="1" dirty="0" smtClean="0">
                <a:cs typeface="B Mitra" panose="00000400000000000000" pitchFamily="2" charset="-78"/>
              </a:rPr>
              <a:t>*</a:t>
            </a:r>
            <a:r>
              <a:rPr lang="en-US" sz="1400" b="1" dirty="0" smtClean="0">
                <a:cs typeface="B Mitra" panose="00000400000000000000" pitchFamily="2" charset="-78"/>
              </a:rPr>
              <a:t>National Heart Lung and Blood Institute</a:t>
            </a:r>
            <a:endParaRPr lang="fa-IR" sz="1400" b="1" dirty="0" smtClean="0">
              <a:cs typeface="B Mitra" panose="00000400000000000000" pitchFamily="2" charset="-78"/>
            </a:endParaRPr>
          </a:p>
          <a:p>
            <a:pPr algn="r" rtl="1">
              <a:buNone/>
            </a:pPr>
            <a:r>
              <a:rPr lang="fa-IR" sz="31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تعریف سندرم متابولیک بزرگسالان بر اساس داشتن حداقل 3 مورد از 5 مولفه سندرم متابولیک بر اساس مطالعه </a:t>
            </a:r>
            <a:r>
              <a:rPr lang="en-US" sz="31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JIS</a:t>
            </a:r>
            <a:r>
              <a:rPr lang="fa-IR" sz="31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 است: </a:t>
            </a:r>
            <a:endParaRPr lang="en-US" sz="31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en-US" sz="2600" b="1" dirty="0" smtClean="0">
                <a:cs typeface="B Mitra" panose="00000400000000000000" pitchFamily="2" charset="-78"/>
              </a:rPr>
              <a:t>TG</a:t>
            </a:r>
            <a:r>
              <a:rPr lang="fa-IR" sz="2600" b="1" dirty="0" smtClean="0">
                <a:cs typeface="B Mitra" panose="00000400000000000000" pitchFamily="2" charset="-78"/>
              </a:rPr>
              <a:t> بيشتر از 150 ميليگرم در صد ميلي ليتر (یا تحت درمان دارویی)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en-US" sz="2600" b="1" dirty="0" smtClean="0">
                <a:cs typeface="B Mitra" panose="00000400000000000000" pitchFamily="2" charset="-78"/>
              </a:rPr>
              <a:t>HDL-C</a:t>
            </a:r>
            <a:r>
              <a:rPr lang="fa-IR" sz="2600" b="1" dirty="0" smtClean="0">
                <a:cs typeface="B Mitra" panose="00000400000000000000" pitchFamily="2" charset="-78"/>
              </a:rPr>
              <a:t> کمتر از 40 براي مردان و کمتر از 50 ميلي گرم در صد ميلي ليتر براي زنان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600" b="1" dirty="0" smtClean="0">
                <a:cs typeface="B Mitra" panose="00000400000000000000" pitchFamily="2" charset="-78"/>
              </a:rPr>
              <a:t>اندازه ي دور کمر  مساوی یا بيشتر از 89 سانتيمتر براي مردان و بيشتر یا مساوی 91 سانتيمتر برای زنان</a:t>
            </a:r>
            <a:endParaRPr lang="en-US" sz="2600" b="1" dirty="0" smtClean="0">
              <a:cs typeface="B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en-US" sz="2600" b="1" dirty="0" smtClean="0">
                <a:cs typeface="B Mitra" panose="00000400000000000000" pitchFamily="2" charset="-78"/>
              </a:rPr>
              <a:t>SBP</a:t>
            </a:r>
            <a:r>
              <a:rPr lang="fa-IR" sz="2600" b="1" dirty="0" smtClean="0">
                <a:cs typeface="B Mitra" panose="00000400000000000000" pitchFamily="2" charset="-78"/>
              </a:rPr>
              <a:t> بيشتر از  130 میلیمتر جیوه ؛ و يا </a:t>
            </a:r>
            <a:r>
              <a:rPr lang="en-US" sz="2600" b="1" dirty="0" smtClean="0">
                <a:cs typeface="B Mitra" panose="00000400000000000000" pitchFamily="2" charset="-78"/>
              </a:rPr>
              <a:t>DBP</a:t>
            </a:r>
            <a:r>
              <a:rPr lang="fa-IR" sz="2600" b="1" dirty="0" smtClean="0">
                <a:cs typeface="B Mitra" panose="00000400000000000000" pitchFamily="2" charset="-78"/>
              </a:rPr>
              <a:t> بيشتر از 85 ميليمتر جيوه (یا تحت درمان دارویی)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600" b="1" dirty="0" smtClean="0">
                <a:cs typeface="B Mitra" panose="00000400000000000000" pitchFamily="2" charset="-78"/>
              </a:rPr>
              <a:t>قند خون ناشتا بيشتر از 100 ميلي گرم در صد ميلي ليتر (یا تحت درمان دارویی)</a:t>
            </a:r>
            <a:endParaRPr lang="en-US" sz="2600" b="1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57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527056" y="788193"/>
            <a:ext cx="50403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fa-IR" altLang="en-US" sz="1400" b="1" dirty="0">
                <a:cs typeface="B Mitra" panose="00000400000000000000" pitchFamily="2" charset="-78"/>
              </a:rPr>
              <a:t>دانشگاه علوم پزشکی و خدمات بهداشتی درمانی شهید بهشتی</a:t>
            </a:r>
          </a:p>
          <a:p>
            <a:pPr algn="ctr" eaLnBrk="1" hangingPunct="1"/>
            <a:r>
              <a:rPr lang="fa-IR" altLang="en-US" sz="1400" b="1" dirty="0">
                <a:cs typeface="B Mitra" panose="00000400000000000000" pitchFamily="2" charset="-78"/>
              </a:rPr>
              <a:t>پژوهشکده علوم غدد درون ریز و متابولیسم</a:t>
            </a:r>
          </a:p>
          <a:p>
            <a:pPr algn="ctr" rtl="1" eaLnBrk="1" hangingPunct="1"/>
            <a:r>
              <a:rPr lang="fa-IR" altLang="en-US" sz="1400" b="1" dirty="0">
                <a:cs typeface="B Mitra" panose="00000400000000000000" pitchFamily="2" charset="-78"/>
              </a:rPr>
              <a:t>مرکز تحقیقات پیشگیری از بیماریهای متابولیک</a:t>
            </a:r>
            <a:endParaRPr lang="en-US" altLang="en-US" sz="1400" b="1" dirty="0">
              <a:cs typeface="B Mitra" panose="00000400000000000000" pitchFamily="2" charset="-78"/>
            </a:endParaRPr>
          </a:p>
        </p:txBody>
      </p:sp>
      <p:pic>
        <p:nvPicPr>
          <p:cNvPr id="6" name="Picture 5" descr="armdaneshgah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38" b="18813"/>
          <a:stretch>
            <a:fillRect/>
          </a:stretch>
        </p:blipFill>
        <p:spPr bwMode="auto">
          <a:xfrm>
            <a:off x="9622889" y="664749"/>
            <a:ext cx="10001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 ASL1"/>
          <p:cNvPicPr>
            <a:picLocks noChangeAspect="1" noChangeArrowheads="1"/>
          </p:cNvPicPr>
          <p:nvPr/>
        </p:nvPicPr>
        <p:blipFill>
          <a:blip r:embed="rId3" cstate="print">
            <a:lum bright="34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61" y="649288"/>
            <a:ext cx="10636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778674" y="3724927"/>
            <a:ext cx="4537075" cy="234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rtl="1" eaLnBrk="1" hangingPunct="1"/>
            <a:r>
              <a:rPr lang="fa-IR" altLang="en-US" sz="1600" b="1" dirty="0">
                <a:solidFill>
                  <a:srgbClr val="FF0000"/>
                </a:solidFill>
                <a:ea typeface="Gulim" panose="020B0600000101010101" pitchFamily="34" charset="-127"/>
                <a:cs typeface="B Mitra" panose="00000400000000000000" pitchFamily="2" charset="-78"/>
              </a:rPr>
              <a:t>استاد راهنما:</a:t>
            </a:r>
          </a:p>
          <a:p>
            <a:pPr algn="ctr" rtl="1" eaLnBrk="1" hangingPunct="1"/>
            <a:r>
              <a:rPr lang="fa-IR" altLang="en-US" sz="1600" b="1" dirty="0">
                <a:ea typeface="Gulim" panose="020B0600000101010101" pitchFamily="34" charset="-127"/>
                <a:cs typeface="B Mitra" panose="00000400000000000000" pitchFamily="2" charset="-78"/>
              </a:rPr>
              <a:t> </a:t>
            </a:r>
            <a:r>
              <a:rPr lang="fa-IR" altLang="en-US" sz="1600" b="1" dirty="0">
                <a:solidFill>
                  <a:srgbClr val="111111"/>
                </a:solidFill>
                <a:ea typeface="Gulim" panose="020B0600000101010101" pitchFamily="34" charset="-127"/>
                <a:cs typeface="B Mitra" panose="00000400000000000000" pitchFamily="2" charset="-78"/>
              </a:rPr>
              <a:t>دکتر </a:t>
            </a:r>
            <a:r>
              <a:rPr lang="fa-IR" altLang="en-US" sz="1600" b="1" dirty="0" smtClean="0">
                <a:solidFill>
                  <a:srgbClr val="111111"/>
                </a:solidFill>
                <a:ea typeface="Gulim" panose="020B0600000101010101" pitchFamily="34" charset="-127"/>
                <a:cs typeface="B Mitra" panose="00000400000000000000" pitchFamily="2" charset="-78"/>
              </a:rPr>
              <a:t>حسین دلشاد</a:t>
            </a:r>
          </a:p>
          <a:p>
            <a:pPr algn="ctr" rtl="1" eaLnBrk="1" hangingPunct="1"/>
            <a:endParaRPr lang="fa-IR" altLang="en-US" sz="1600" b="1" dirty="0" smtClean="0">
              <a:solidFill>
                <a:srgbClr val="FF0000"/>
              </a:solidFill>
              <a:ea typeface="Gulim" panose="020B0600000101010101" pitchFamily="34" charset="-127"/>
              <a:cs typeface="B Mitra" panose="00000400000000000000" pitchFamily="2" charset="-78"/>
            </a:endParaRPr>
          </a:p>
          <a:p>
            <a:pPr algn="ctr" rtl="1" eaLnBrk="1" hangingPunct="1"/>
            <a:r>
              <a:rPr lang="fa-IR" altLang="en-US" sz="1600" b="1" dirty="0" smtClean="0">
                <a:solidFill>
                  <a:srgbClr val="FF0000"/>
                </a:solidFill>
                <a:ea typeface="Gulim" panose="020B0600000101010101" pitchFamily="34" charset="-127"/>
                <a:cs typeface="B Mitra" panose="00000400000000000000" pitchFamily="2" charset="-78"/>
              </a:rPr>
              <a:t>اساتید </a:t>
            </a:r>
            <a:r>
              <a:rPr lang="fa-IR" altLang="en-US" sz="1600" b="1" dirty="0">
                <a:solidFill>
                  <a:srgbClr val="FF0000"/>
                </a:solidFill>
                <a:ea typeface="Gulim" panose="020B0600000101010101" pitchFamily="34" charset="-127"/>
                <a:cs typeface="B Mitra" panose="00000400000000000000" pitchFamily="2" charset="-78"/>
              </a:rPr>
              <a:t>مشاور:</a:t>
            </a:r>
          </a:p>
          <a:p>
            <a:pPr algn="ctr" rtl="1" eaLnBrk="1" hangingPunct="1">
              <a:spcAft>
                <a:spcPts val="300"/>
              </a:spcAft>
            </a:pPr>
            <a:r>
              <a:rPr lang="fa-IR" altLang="en-US" sz="1600" b="1" dirty="0">
                <a:ea typeface="Gulim" panose="020B0600000101010101" pitchFamily="34" charset="-127"/>
                <a:cs typeface="B Mitra" panose="00000400000000000000" pitchFamily="2" charset="-78"/>
              </a:rPr>
              <a:t> </a:t>
            </a:r>
            <a:r>
              <a:rPr lang="fa-IR" altLang="en-US" sz="1600" b="1" dirty="0">
                <a:solidFill>
                  <a:srgbClr val="111111"/>
                </a:solidFill>
                <a:ea typeface="Gulim" panose="020B0600000101010101" pitchFamily="34" charset="-127"/>
                <a:cs typeface="B Mitra" panose="00000400000000000000" pitchFamily="2" charset="-78"/>
              </a:rPr>
              <a:t>دکتر </a:t>
            </a:r>
            <a:r>
              <a:rPr lang="fa-IR" altLang="en-US" sz="1600" b="1" dirty="0" smtClean="0">
                <a:solidFill>
                  <a:srgbClr val="111111"/>
                </a:solidFill>
                <a:ea typeface="Gulim" panose="020B0600000101010101" pitchFamily="34" charset="-127"/>
                <a:cs typeface="B Mitra" panose="00000400000000000000" pitchFamily="2" charset="-78"/>
              </a:rPr>
              <a:t>فرهاد حسین پناه، </a:t>
            </a:r>
            <a:r>
              <a:rPr lang="fa-IR" altLang="en-US" sz="1600" b="1" dirty="0">
                <a:solidFill>
                  <a:srgbClr val="111111"/>
                </a:solidFill>
                <a:ea typeface="Gulim" panose="020B0600000101010101" pitchFamily="34" charset="-127"/>
                <a:cs typeface="B Mitra" panose="00000400000000000000" pitchFamily="2" charset="-78"/>
              </a:rPr>
              <a:t>دکتر </a:t>
            </a:r>
            <a:r>
              <a:rPr lang="fa-IR" altLang="en-US" sz="1600" b="1" dirty="0" smtClean="0">
                <a:solidFill>
                  <a:srgbClr val="111111"/>
                </a:solidFill>
                <a:ea typeface="Gulim" panose="020B0600000101010101" pitchFamily="34" charset="-127"/>
                <a:cs typeface="B Mitra" panose="00000400000000000000" pitchFamily="2" charset="-78"/>
              </a:rPr>
              <a:t>محمدکریم شهرزاد</a:t>
            </a:r>
          </a:p>
          <a:p>
            <a:pPr algn="ctr" rtl="1" eaLnBrk="1" hangingPunct="1"/>
            <a:endParaRPr lang="fa-IR" altLang="en-US" sz="1600" b="1" dirty="0" smtClean="0">
              <a:solidFill>
                <a:srgbClr val="FF0000"/>
              </a:solidFill>
              <a:ea typeface="Gulim" panose="020B0600000101010101" pitchFamily="34" charset="-127"/>
              <a:cs typeface="B Mitra" panose="00000400000000000000" pitchFamily="2" charset="-78"/>
            </a:endParaRPr>
          </a:p>
          <a:p>
            <a:pPr algn="ctr" rtl="1" eaLnBrk="1" hangingPunct="1"/>
            <a:r>
              <a:rPr lang="fa-IR" altLang="en-US" sz="1600" b="1" dirty="0" smtClean="0">
                <a:solidFill>
                  <a:srgbClr val="FF0000"/>
                </a:solidFill>
                <a:ea typeface="Gulim" panose="020B0600000101010101" pitchFamily="34" charset="-127"/>
                <a:cs typeface="B Mitra" panose="00000400000000000000" pitchFamily="2" charset="-78"/>
              </a:rPr>
              <a:t>ارائه </a:t>
            </a:r>
            <a:r>
              <a:rPr lang="fa-IR" altLang="en-US" sz="1600" b="1" dirty="0">
                <a:solidFill>
                  <a:srgbClr val="FF0000"/>
                </a:solidFill>
                <a:ea typeface="Gulim" panose="020B0600000101010101" pitchFamily="34" charset="-127"/>
                <a:cs typeface="B Mitra" panose="00000400000000000000" pitchFamily="2" charset="-78"/>
              </a:rPr>
              <a:t>دهنده:</a:t>
            </a:r>
          </a:p>
          <a:p>
            <a:pPr algn="ctr" rtl="1" eaLnBrk="1" hangingPunct="1"/>
            <a:r>
              <a:rPr lang="fa-IR" altLang="en-US" sz="1600" b="1" dirty="0">
                <a:ea typeface="Gulim" panose="020B0600000101010101" pitchFamily="34" charset="-127"/>
                <a:cs typeface="B Mitra" panose="00000400000000000000" pitchFamily="2" charset="-78"/>
              </a:rPr>
              <a:t>دکتر </a:t>
            </a:r>
            <a:r>
              <a:rPr lang="fa-IR" altLang="en-US" sz="1600" b="1" dirty="0" smtClean="0">
                <a:ea typeface="Gulim" panose="020B0600000101010101" pitchFamily="34" charset="-127"/>
                <a:cs typeface="B Mitra" panose="00000400000000000000" pitchFamily="2" charset="-78"/>
              </a:rPr>
              <a:t>شادی حقی</a:t>
            </a:r>
          </a:p>
          <a:p>
            <a:pPr algn="ctr" rtl="1" eaLnBrk="1" hangingPunct="1"/>
            <a:r>
              <a:rPr lang="fa-IR" altLang="en-US" sz="1600" b="1" dirty="0">
                <a:ea typeface="Gulim" panose="020B0600000101010101" pitchFamily="34" charset="-127"/>
                <a:cs typeface="B Mitra" panose="00000400000000000000" pitchFamily="2" charset="-78"/>
              </a:rPr>
              <a:t> </a:t>
            </a:r>
            <a:r>
              <a:rPr lang="fa-IR" altLang="en-US" sz="1600" b="1" dirty="0" smtClean="0">
                <a:ea typeface="Gulim" panose="020B0600000101010101" pitchFamily="34" charset="-127"/>
                <a:cs typeface="B Mitra" panose="00000400000000000000" pitchFamily="2" charset="-78"/>
              </a:rPr>
              <a:t>14 اردیبهشت</a:t>
            </a:r>
            <a:r>
              <a:rPr lang="fa-IR" altLang="en-US" sz="1600" b="1" dirty="0" smtClean="0">
                <a:ea typeface="宋体" pitchFamily="2" charset="-122"/>
                <a:cs typeface="B Mitra" pitchFamily="2" charset="-78"/>
              </a:rPr>
              <a:t> 1394</a:t>
            </a:r>
            <a:endParaRPr lang="en-US" altLang="en-US" sz="1600" b="1" dirty="0">
              <a:ea typeface="宋体" pitchFamily="2" charset="-122"/>
              <a:cs typeface="B Mitra" pitchFamily="2" charset="-78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094951" y="1866900"/>
            <a:ext cx="6122988" cy="40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rtl="1" eaLnBrk="1" hangingPunct="1">
              <a:lnSpc>
                <a:spcPct val="150000"/>
              </a:lnSpc>
              <a:spcAft>
                <a:spcPts val="600"/>
              </a:spcAft>
            </a:pPr>
            <a:r>
              <a:rPr lang="fa-IR" altLang="en-US" sz="1500" b="1" i="1" dirty="0" smtClean="0">
                <a:latin typeface="Verdana" panose="020B0604030504040204" pitchFamily="34" charset="0"/>
                <a:cs typeface="B Mitra" panose="00000400000000000000" pitchFamily="2" charset="-78"/>
              </a:rPr>
              <a:t>پایان </a:t>
            </a:r>
            <a:r>
              <a:rPr lang="fa-IR" altLang="en-US" sz="1500" b="1" i="1" dirty="0">
                <a:latin typeface="Verdana" panose="020B0604030504040204" pitchFamily="34" charset="0"/>
                <a:cs typeface="B Mitra" panose="00000400000000000000" pitchFamily="2" charset="-78"/>
              </a:rPr>
              <a:t>نامه دوره دستیاری فوق تخصصی رشته غدد درون ریز و متابولیسم</a:t>
            </a:r>
            <a:endParaRPr lang="en-US" altLang="en-US" sz="1500" b="1" i="1" dirty="0">
              <a:latin typeface="Verdana" panose="020B0604030504040204" pitchFamily="34" charset="0"/>
              <a:cs typeface="B Mitra" panose="000004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26524" y="2382589"/>
            <a:ext cx="9570074" cy="13265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B Titr" panose="00000700000000000000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2000" b="1" dirty="0" smtClean="0"/>
              <a:t>بررسی شیوع فنوتیپ های چاقی در نوجوانان 11 تا 18 ساله تهرانی و نقش این فنوتیپ ها در پیش گویی سندرم متابولیک بزرگسالی پس از 13 سال پیگیری در مطالعه قند و لیپید تهران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2002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672353"/>
            <a:ext cx="9601196" cy="5576047"/>
          </a:xfrm>
        </p:spPr>
        <p:txBody>
          <a:bodyPr>
            <a:normAutofit fontScale="92500" lnSpcReduction="10000"/>
          </a:bodyPr>
          <a:lstStyle/>
          <a:p>
            <a:pPr marL="0" indent="0" algn="just" rtl="1">
              <a:buNone/>
            </a:pPr>
            <a:r>
              <a:rPr lang="fa-IR" sz="2000" b="1" dirty="0" smtClean="0">
                <a:solidFill>
                  <a:srgbClr val="FF0000"/>
                </a:solidFill>
              </a:rPr>
              <a:t>نوع مطالعه: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2000" dirty="0" smtClean="0"/>
              <a:t>مقطعی </a:t>
            </a:r>
            <a:r>
              <a:rPr lang="fa-IR" sz="2000" dirty="0"/>
              <a:t>در </a:t>
            </a:r>
            <a:r>
              <a:rPr lang="fa-IR" sz="2000" dirty="0" smtClean="0"/>
              <a:t>مرحله شیوع و آینده نگر در مرحله بعدی</a:t>
            </a:r>
          </a:p>
          <a:p>
            <a:pPr marL="0" indent="0" algn="just" rtl="1">
              <a:buNone/>
            </a:pPr>
            <a:endParaRPr lang="fa-IR" sz="2000" b="1" dirty="0" smtClean="0"/>
          </a:p>
          <a:p>
            <a:pPr marL="0" indent="0" algn="just" rtl="1">
              <a:buNone/>
            </a:pPr>
            <a:r>
              <a:rPr lang="fa-IR" sz="2000" b="1" dirty="0" smtClean="0">
                <a:solidFill>
                  <a:srgbClr val="FF0000"/>
                </a:solidFill>
              </a:rPr>
              <a:t>جمعیت هدف: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2000" dirty="0" smtClean="0"/>
              <a:t>نوجوانان 11-18 ساله مراجعه کننده در فاز اول ودوم مطالعه </a:t>
            </a:r>
            <a:r>
              <a:rPr lang="en-US" sz="2000" dirty="0" err="1" smtClean="0"/>
              <a:t>TLGS</a:t>
            </a:r>
            <a:endParaRPr lang="fa-IR" dirty="0"/>
          </a:p>
          <a:p>
            <a:pPr marL="0" indent="0">
              <a:buNone/>
            </a:pPr>
            <a:endParaRPr lang="fa-I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a-IR" sz="2000" dirty="0" smtClean="0">
                <a:solidFill>
                  <a:srgbClr val="FF0000"/>
                </a:solidFill>
              </a:rPr>
              <a:t>معیارهای </a:t>
            </a:r>
            <a:r>
              <a:rPr lang="fa-IR" sz="2000" dirty="0">
                <a:solidFill>
                  <a:srgbClr val="FF0000"/>
                </a:solidFill>
              </a:rPr>
              <a:t>ورود: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2000" dirty="0"/>
              <a:t>سن بین 11تا 18 سال در مرحله اول و دوم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fa-IR" sz="2000" dirty="0"/>
              <a:t>کامل بودن اطلاعات مورد نیاز مطالعه در هر دو مرحله </a:t>
            </a:r>
          </a:p>
          <a:p>
            <a:pPr marL="0" indent="0">
              <a:buNone/>
            </a:pPr>
            <a:endParaRPr lang="fa-I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a-IR" sz="2000" dirty="0" smtClean="0">
                <a:solidFill>
                  <a:srgbClr val="FF0000"/>
                </a:solidFill>
              </a:rPr>
              <a:t>معیارهای </a:t>
            </a:r>
            <a:r>
              <a:rPr lang="fa-IR" sz="2000" dirty="0">
                <a:solidFill>
                  <a:srgbClr val="FF0000"/>
                </a:solidFill>
              </a:rPr>
              <a:t>خروج: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2000" dirty="0"/>
              <a:t>افرادی که در طول 13 سال پیگیری به هر دلیل از مطالعه کنار رفته باشند (</a:t>
            </a:r>
            <a:r>
              <a:rPr lang="en-US" sz="2000" dirty="0"/>
              <a:t>Loss to follow</a:t>
            </a:r>
            <a:r>
              <a:rPr lang="fa-IR" sz="2000" dirty="0"/>
              <a:t>)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fa-IR" sz="2000" dirty="0"/>
              <a:t>مصرف هر گونه داروی موثر بر متابولیسم گلوکز، لیپید و فشار خون مانند استرویید و هورمون های زنانه و مردانه 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fa-IR" sz="2000" dirty="0"/>
              <a:t>نمایه توده بدنی مساوی یا کمتر از صدک 5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40500" y="614363"/>
            <a:ext cx="5067300" cy="1303337"/>
          </a:xfrm>
        </p:spPr>
        <p:txBody>
          <a:bodyPr>
            <a:normAutofit/>
          </a:bodyPr>
          <a:lstStyle/>
          <a:p>
            <a:pPr algn="r"/>
            <a:r>
              <a:rPr lang="fa-IR" sz="3600" dirty="0" smtClean="0"/>
              <a:t>حجم نمونه و نحوه محاسبه آن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55888" y="2557463"/>
            <a:ext cx="8710612" cy="2606675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dirty="0" smtClean="0">
                <a:cs typeface="B Mitra" pitchFamily="2" charset="-78"/>
              </a:rPr>
              <a:t>بر </a:t>
            </a:r>
            <a:r>
              <a:rPr lang="fa-IR" dirty="0">
                <a:cs typeface="B Mitra" pitchFamily="2" charset="-78"/>
              </a:rPr>
              <a:t>اساس </a:t>
            </a:r>
            <a:r>
              <a:rPr lang="fa-IR" dirty="0" smtClean="0">
                <a:cs typeface="B Mitra" pitchFamily="2" charset="-78"/>
              </a:rPr>
              <a:t>مطالعه</a:t>
            </a:r>
            <a:r>
              <a:rPr lang="en-US" dirty="0" err="1" smtClean="0">
                <a:cs typeface="B Mitra" pitchFamily="2" charset="-78"/>
              </a:rPr>
              <a:t>koskinen</a:t>
            </a:r>
            <a:r>
              <a:rPr lang="en-US" dirty="0" smtClean="0">
                <a:cs typeface="B Mitra" pitchFamily="2" charset="-78"/>
              </a:rPr>
              <a:t> </a:t>
            </a:r>
            <a:r>
              <a:rPr lang="fa-IR" dirty="0" smtClean="0">
                <a:cs typeface="B Mitra" pitchFamily="2" charset="-78"/>
              </a:rPr>
              <a:t> با </a:t>
            </a:r>
            <a:r>
              <a:rPr lang="fa-IR" dirty="0">
                <a:cs typeface="B Mitra" pitchFamily="2" charset="-78"/>
              </a:rPr>
              <a:t>توجه به در نظر گرفتن بروز 10 ساله سندرم متابولیک در گروه با وزن نرمال و چاق یا اضافه وزن به ترتیب 6 و 14 درصد تعداد نمونه در هر گروه حداقل 220 نفر براورد میشود که در مجموع حد اقل 880 نفر مورد نیاز است</a:t>
            </a:r>
            <a:r>
              <a:rPr lang="fa-IR" dirty="0" smtClean="0">
                <a:cs typeface="B Mitra" pitchFamily="2" charset="-78"/>
              </a:rPr>
              <a:t>.</a:t>
            </a:r>
            <a:endParaRPr lang="en-US" dirty="0">
              <a:cs typeface="B Mitra" pitchFamily="2" charset="-78"/>
            </a:endParaRPr>
          </a:p>
          <a:p>
            <a:pPr algn="r" rtl="1"/>
            <a:endParaRPr lang="en-US" dirty="0">
              <a:cs typeface="B Mitra" pitchFamily="2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143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 flipV="1">
            <a:off x="830409" y="5372950"/>
            <a:ext cx="18185622" cy="5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099929" y="1367868"/>
            <a:ext cx="17196045" cy="5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122363" y="609600"/>
          <a:ext cx="6999287" cy="562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3" imgW="4292600" imgH="3454400" progId="Equation.3">
                  <p:embed/>
                </p:oleObj>
              </mc:Choice>
              <mc:Fallback>
                <p:oleObj name="Equation" r:id="rId3" imgW="4292600" imgH="34544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609600"/>
                        <a:ext cx="6999287" cy="562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099929" y="4825443"/>
            <a:ext cx="17196045" cy="5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2770584"/>
            <a:ext cx="9601196" cy="1303867"/>
          </a:xfrm>
        </p:spPr>
        <p:txBody>
          <a:bodyPr/>
          <a:lstStyle/>
          <a:p>
            <a:pPr algn="ctr"/>
            <a:r>
              <a:rPr lang="fa-IR" dirty="0" smtClean="0"/>
              <a:t>تجزیه و تحلیل داده ها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3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645459"/>
            <a:ext cx="9601196" cy="5602941"/>
          </a:xfrm>
        </p:spPr>
        <p:txBody>
          <a:bodyPr>
            <a:normAutofit fontScale="92500" lnSpcReduction="20000"/>
          </a:bodyPr>
          <a:lstStyle/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ورود </a:t>
            </a:r>
            <a:r>
              <a:rPr lang="ar-S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داده ها</a:t>
            </a:r>
            <a:r>
              <a:rPr lang="fa-I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</a:t>
            </a:r>
            <a:r>
              <a:rPr lang="ar-S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نرم افزار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SPSS</a:t>
            </a:r>
            <a:r>
              <a:rPr lang="fa-I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نسخه 21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بررسی </a:t>
            </a:r>
            <a:r>
              <a:rPr lang="fa-I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نرمال بودن </a:t>
            </a:r>
            <a:r>
              <a:rPr lang="fa-I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متغیرها: </a:t>
            </a:r>
            <a:r>
              <a:rPr lang="fa-I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آزمون </a:t>
            </a:r>
            <a:r>
              <a:rPr lang="fa-I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اسمیرنوف-کولموگراف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داده </a:t>
            </a:r>
            <a:r>
              <a:rPr lang="fa-I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های کمی </a:t>
            </a:r>
            <a:r>
              <a:rPr lang="fa-I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پیوسته: میانگین </a:t>
            </a:r>
            <a:r>
              <a:rPr lang="fa-I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 انحراف </a:t>
            </a:r>
            <a:r>
              <a:rPr lang="fa-I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معیار</a:t>
            </a:r>
          </a:p>
          <a:p>
            <a:pPr marL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داده های کیفی گسسته: </a:t>
            </a:r>
            <a:r>
              <a:rPr lang="fa-I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فراوانی (</a:t>
            </a:r>
            <a:r>
              <a:rPr lang="fa-I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تعداد/درصد)</a:t>
            </a:r>
          </a:p>
          <a:p>
            <a:pPr marL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داده های با </a:t>
            </a:r>
            <a:r>
              <a:rPr lang="fa-I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توزیع </a:t>
            </a:r>
            <a:r>
              <a:rPr lang="fa-I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غیرنرمال همانند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TG</a:t>
            </a:r>
            <a:r>
              <a:rPr lang="fa-I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میانه(فاصله بین چارکی 25-75)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مقایسه میانگین­ متغیر های کمی بین 4 فنوتیپ :در صورت توزیع نرمال: روش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ANOVA</a:t>
            </a:r>
            <a:r>
              <a:rPr lang="fa-I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برای مقایسه متغیر های توزیع غیر نرمال آزمون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Kruskal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-Wallis</a:t>
            </a:r>
            <a:r>
              <a:rPr lang="fa-I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مقایسه متغیرهای کیفی بین فنوتیپ ها از ازمون کای دو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ارزیابی قدرت پیشگویی فنوتیپ های چاقی در نوجوانی برای سندرم متابولیک در بزرگسالی: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Multiple Logistic Regression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تعدیل </a:t>
            </a:r>
            <a:r>
              <a:rPr lang="fa-I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مدلها بر اساس سن،طول مدت پیگیری،جنس و </a:t>
            </a:r>
            <a:r>
              <a:rPr lang="en-C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بزرگسالی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fa-IR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αکمتر از 0.05 معنی دار در نظر گرفته شد)</a:t>
            </a:r>
            <a:endParaRPr lang="fa-IR" sz="2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2757138"/>
            <a:ext cx="9601196" cy="1303867"/>
          </a:xfrm>
        </p:spPr>
        <p:txBody>
          <a:bodyPr>
            <a:normAutofit/>
          </a:bodyPr>
          <a:lstStyle/>
          <a:p>
            <a:r>
              <a:rPr lang="fa-IR" sz="5400" dirty="0" smtClean="0"/>
              <a:t>نتایج</a:t>
            </a:r>
            <a:endParaRPr lang="en-CA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4425" y="152400"/>
            <a:ext cx="5813679" cy="65341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2600" y="1236663"/>
            <a:ext cx="4610100" cy="1303337"/>
          </a:xfrm>
        </p:spPr>
        <p:txBody>
          <a:bodyPr>
            <a:normAutofit/>
          </a:bodyPr>
          <a:lstStyle/>
          <a:p>
            <a:pPr algn="r"/>
            <a:r>
              <a:rPr lang="ar-SA" sz="3200" b="1" dirty="0" smtClean="0"/>
              <a:t>افراد شرکت کننده در مطالعه</a:t>
            </a:r>
            <a:endParaRPr lang="en-CA" sz="3200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266700"/>
            <a:ext cx="12192000" cy="7372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455"/>
            <a:ext cx="11525249" cy="687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07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53448"/>
            <a:ext cx="12192000" cy="7372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7" y="157063"/>
            <a:ext cx="12207296" cy="50707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44800" y="1914081"/>
            <a:ext cx="939800" cy="1308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4400" b="1" dirty="0" smtClean="0">
                <a:solidFill>
                  <a:srgbClr val="FF0000"/>
                </a:solidFill>
              </a:rPr>
              <a:t>&gt;</a:t>
            </a:r>
          </a:p>
          <a:p>
            <a:pPr>
              <a:lnSpc>
                <a:spcPts val="3000"/>
              </a:lnSpc>
            </a:pPr>
            <a:r>
              <a:rPr lang="en-CA" sz="4400" b="1" dirty="0" smtClean="0">
                <a:solidFill>
                  <a:srgbClr val="FF0000"/>
                </a:solidFill>
              </a:rPr>
              <a:t>&gt;</a:t>
            </a:r>
          </a:p>
          <a:p>
            <a:pPr>
              <a:lnSpc>
                <a:spcPts val="3000"/>
              </a:lnSpc>
            </a:pPr>
            <a:r>
              <a:rPr lang="en-CA" sz="4400" b="1" dirty="0" smtClean="0">
                <a:solidFill>
                  <a:srgbClr val="FF0000"/>
                </a:solidFill>
              </a:rPr>
              <a:t>&gt;</a:t>
            </a:r>
            <a:endParaRPr lang="en-CA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1914081"/>
            <a:ext cx="939800" cy="1308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4400" b="1" dirty="0" smtClean="0">
                <a:solidFill>
                  <a:srgbClr val="FF0000"/>
                </a:solidFill>
              </a:rPr>
              <a:t>&gt;</a:t>
            </a:r>
          </a:p>
          <a:p>
            <a:pPr>
              <a:lnSpc>
                <a:spcPts val="3000"/>
              </a:lnSpc>
            </a:pPr>
            <a:r>
              <a:rPr lang="en-CA" sz="4400" b="1" dirty="0" smtClean="0">
                <a:solidFill>
                  <a:srgbClr val="FF0000"/>
                </a:solidFill>
              </a:rPr>
              <a:t>&gt;</a:t>
            </a:r>
          </a:p>
          <a:p>
            <a:pPr>
              <a:lnSpc>
                <a:spcPts val="3000"/>
              </a:lnSpc>
            </a:pPr>
            <a:r>
              <a:rPr lang="en-CA" sz="4400" b="1" dirty="0" smtClean="0">
                <a:solidFill>
                  <a:srgbClr val="FF0000"/>
                </a:solidFill>
              </a:rPr>
              <a:t>&gt;</a:t>
            </a:r>
            <a:endParaRPr lang="en-CA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0100" y="1914081"/>
            <a:ext cx="939800" cy="1308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4400" b="1" dirty="0" smtClean="0">
                <a:solidFill>
                  <a:srgbClr val="FF0000"/>
                </a:solidFill>
              </a:rPr>
              <a:t>&gt;</a:t>
            </a:r>
          </a:p>
          <a:p>
            <a:pPr>
              <a:lnSpc>
                <a:spcPts val="3000"/>
              </a:lnSpc>
            </a:pPr>
            <a:r>
              <a:rPr lang="en-CA" sz="4400" b="1" dirty="0" smtClean="0">
                <a:solidFill>
                  <a:srgbClr val="FF0000"/>
                </a:solidFill>
              </a:rPr>
              <a:t>&gt;</a:t>
            </a:r>
          </a:p>
          <a:p>
            <a:pPr>
              <a:lnSpc>
                <a:spcPts val="3000"/>
              </a:lnSpc>
            </a:pPr>
            <a:r>
              <a:rPr lang="en-CA" sz="4400" b="1" dirty="0" smtClean="0">
                <a:solidFill>
                  <a:srgbClr val="FF0000"/>
                </a:solidFill>
              </a:rPr>
              <a:t>&gt;</a:t>
            </a:r>
            <a:endParaRPr lang="en-CA" sz="4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211" y="3039614"/>
            <a:ext cx="93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4400" b="1" dirty="0" smtClean="0">
                <a:solidFill>
                  <a:srgbClr val="0070C0"/>
                </a:solidFill>
              </a:rPr>
              <a:t>&gt;</a:t>
            </a:r>
          </a:p>
          <a:p>
            <a:pPr>
              <a:lnSpc>
                <a:spcPts val="3000"/>
              </a:lnSpc>
            </a:pPr>
            <a:r>
              <a:rPr lang="en-CA" sz="4400" b="1" dirty="0" smtClean="0">
                <a:solidFill>
                  <a:srgbClr val="0070C0"/>
                </a:solidFill>
              </a:rPr>
              <a:t>&gt;</a:t>
            </a:r>
          </a:p>
        </p:txBody>
      </p:sp>
      <p:sp>
        <p:nvSpPr>
          <p:cNvPr id="14" name="Up Arrow 13"/>
          <p:cNvSpPr/>
          <p:nvPr/>
        </p:nvSpPr>
        <p:spPr>
          <a:xfrm>
            <a:off x="1482725" y="1560068"/>
            <a:ext cx="146050" cy="2667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Up Arrow 14"/>
          <p:cNvSpPr/>
          <p:nvPr/>
        </p:nvSpPr>
        <p:spPr>
          <a:xfrm rot="10800000">
            <a:off x="5736068" y="1569578"/>
            <a:ext cx="146050" cy="2667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4862707" y="3044361"/>
            <a:ext cx="939800" cy="923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4400" b="1" dirty="0" smtClean="0">
                <a:solidFill>
                  <a:srgbClr val="0070C0"/>
                </a:solidFill>
              </a:rPr>
              <a:t>=</a:t>
            </a:r>
          </a:p>
          <a:p>
            <a:pPr>
              <a:lnSpc>
                <a:spcPts val="3000"/>
              </a:lnSpc>
            </a:pPr>
            <a:r>
              <a:rPr lang="en-CA" sz="4400" b="1" dirty="0" smtClean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4986" y="3714533"/>
            <a:ext cx="18167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3200" b="1" dirty="0" smtClean="0">
                <a:solidFill>
                  <a:srgbClr val="7030A0"/>
                </a:solidFill>
              </a:rPr>
              <a:t>4 &gt; 2 &gt; 3</a:t>
            </a:r>
          </a:p>
        </p:txBody>
      </p:sp>
      <p:sp>
        <p:nvSpPr>
          <p:cNvPr id="18" name="Up Arrow 17"/>
          <p:cNvSpPr/>
          <p:nvPr/>
        </p:nvSpPr>
        <p:spPr>
          <a:xfrm rot="10800000">
            <a:off x="5595497" y="4138253"/>
            <a:ext cx="146050" cy="2667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Up Arrow 18"/>
          <p:cNvSpPr/>
          <p:nvPr/>
        </p:nvSpPr>
        <p:spPr>
          <a:xfrm>
            <a:off x="3412566" y="4138253"/>
            <a:ext cx="146050" cy="2667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4454332" y="4389437"/>
            <a:ext cx="1747685" cy="496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3200" b="1" dirty="0" smtClean="0">
                <a:solidFill>
                  <a:srgbClr val="7030A0"/>
                </a:solidFill>
              </a:rPr>
              <a:t>4 &gt; 2 &gt; 3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54752" y="5342782"/>
          <a:ext cx="10334177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11"/>
                <a:gridCol w="1476311"/>
                <a:gridCol w="1476311"/>
                <a:gridCol w="1476311"/>
                <a:gridCol w="1476311"/>
                <a:gridCol w="1125958"/>
                <a:gridCol w="1826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FBS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TG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کاهش</a:t>
                      </a:r>
                      <a:r>
                        <a:rPr lang="fa-IR" dirty="0" smtClean="0"/>
                        <a:t>  </a:t>
                      </a:r>
                      <a:r>
                        <a:rPr lang="en-CA" dirty="0" smtClean="0"/>
                        <a:t>HDL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HTN%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SBP/DBP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WC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600" b="1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CA" sz="3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600" b="1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CA" sz="3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600" b="1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CA" sz="3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>
                          <a:cs typeface="B Nazanin" pitchFamily="2" charset="-78"/>
                        </a:rPr>
                        <a:t>فنوتیپ 2</a:t>
                      </a:r>
                      <a:r>
                        <a:rPr lang="en-CA" b="1" dirty="0" smtClean="0">
                          <a:cs typeface="B Nazanin" pitchFamily="2" charset="-78"/>
                        </a:rPr>
                        <a:t> </a:t>
                      </a:r>
                      <a:r>
                        <a:rPr lang="fa-IR" b="1" dirty="0" smtClean="0">
                          <a:cs typeface="B Nazanin" pitchFamily="2" charset="-78"/>
                        </a:rPr>
                        <a:t> (</a:t>
                      </a:r>
                      <a:r>
                        <a:rPr lang="en-CA" b="1" dirty="0" smtClean="0">
                          <a:cs typeface="B Nazanin" pitchFamily="2" charset="-78"/>
                        </a:rPr>
                        <a:t>MUO</a:t>
                      </a:r>
                      <a:r>
                        <a:rPr lang="fa-IR" b="1" dirty="0" smtClean="0">
                          <a:cs typeface="B Nazanin" pitchFamily="2" charset="-78"/>
                        </a:rPr>
                        <a:t>)</a:t>
                      </a:r>
                      <a:endParaRPr lang="en-CA" b="1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600" b="1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CA" sz="3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>
                          <a:cs typeface="B Nazanin" pitchFamily="2" charset="-78"/>
                        </a:rPr>
                        <a:t>فنوتیپ 3 (</a:t>
                      </a:r>
                      <a:r>
                        <a:rPr lang="en-CA" b="1" dirty="0" smtClean="0">
                          <a:cs typeface="B Nazanin" pitchFamily="2" charset="-78"/>
                        </a:rPr>
                        <a:t>MHO</a:t>
                      </a:r>
                      <a:r>
                        <a:rPr lang="fa-IR" b="1" dirty="0" smtClean="0">
                          <a:cs typeface="B Nazanin" pitchFamily="2" charset="-78"/>
                        </a:rPr>
                        <a:t>)</a:t>
                      </a:r>
                      <a:endParaRPr lang="en-CA" b="1" dirty="0"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Equal 23"/>
          <p:cNvSpPr/>
          <p:nvPr/>
        </p:nvSpPr>
        <p:spPr>
          <a:xfrm>
            <a:off x="7053943" y="6163520"/>
            <a:ext cx="711200" cy="377373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5" name="Equal 24"/>
          <p:cNvSpPr/>
          <p:nvPr/>
        </p:nvSpPr>
        <p:spPr>
          <a:xfrm>
            <a:off x="1081435" y="6156266"/>
            <a:ext cx="711200" cy="377373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2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animBg="1"/>
      <p:bldP spid="15" grpId="0" animBg="1"/>
      <p:bldP spid="17" grpId="0"/>
      <p:bldP spid="16" grpId="0"/>
      <p:bldP spid="18" grpId="0" animBg="1"/>
      <p:bldP spid="19" grpId="0" animBg="1"/>
      <p:bldP spid="20" grpId="0"/>
      <p:bldP spid="24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40196"/>
            <a:ext cx="12192000" cy="7372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1" y="216650"/>
            <a:ext cx="11856109" cy="65571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3901" y="6061764"/>
            <a:ext cx="542697" cy="279400"/>
          </a:xfrm>
        </p:spPr>
        <p:txBody>
          <a:bodyPr/>
          <a:lstStyle/>
          <a:p>
            <a:fld id="{97CEB7A3-3770-48AD-BEC9-B00D16F734F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79754" y="2709213"/>
            <a:ext cx="5875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4400" b="1" dirty="0" smtClean="0">
                <a:solidFill>
                  <a:srgbClr val="FF0000"/>
                </a:solidFill>
              </a:rPr>
              <a:t>&gt;</a:t>
            </a:r>
            <a:endParaRPr lang="en-CA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8898" y="2715841"/>
            <a:ext cx="5875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4400" b="1" dirty="0" smtClean="0">
                <a:solidFill>
                  <a:srgbClr val="FF0000"/>
                </a:solidFill>
              </a:rPr>
              <a:t>&gt;</a:t>
            </a:r>
            <a:endParaRPr lang="en-CA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0194" y="2729093"/>
            <a:ext cx="5875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4400" b="1" dirty="0" smtClean="0">
                <a:solidFill>
                  <a:srgbClr val="FF0000"/>
                </a:solidFill>
              </a:rPr>
              <a:t>&gt;</a:t>
            </a:r>
            <a:endParaRPr lang="en-CA" sz="4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6127" y="6311925"/>
            <a:ext cx="21348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800" b="1" dirty="0" smtClean="0">
                <a:solidFill>
                  <a:srgbClr val="FF0000"/>
                </a:solidFill>
              </a:rPr>
              <a:t>4 &gt; 2 &gt; 1 &gt; 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8782" y="2690194"/>
            <a:ext cx="11820939" cy="371061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ounded Rectangle 14"/>
          <p:cNvSpPr/>
          <p:nvPr/>
        </p:nvSpPr>
        <p:spPr>
          <a:xfrm>
            <a:off x="178906" y="6354374"/>
            <a:ext cx="11820939" cy="371061"/>
          </a:xfrm>
          <a:prstGeom prst="roundRect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876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399" y="1139686"/>
            <a:ext cx="10561983" cy="4890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245697"/>
            <a:ext cx="9601196" cy="39889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a-IR" dirty="0" smtClean="0"/>
              <a:t>وضعیت فراوانی </a:t>
            </a:r>
            <a:r>
              <a:rPr lang="fa-IR" dirty="0" smtClean="0">
                <a:solidFill>
                  <a:srgbClr val="FF0000"/>
                </a:solidFill>
              </a:rPr>
              <a:t>پرفشاری خون و </a:t>
            </a:r>
            <a:r>
              <a:rPr lang="en-CA" dirty="0" smtClean="0">
                <a:solidFill>
                  <a:srgbClr val="FF0000"/>
                </a:solidFill>
              </a:rPr>
              <a:t>HDLC</a:t>
            </a:r>
            <a:r>
              <a:rPr lang="fa-IR" dirty="0" smtClean="0"/>
              <a:t> در کلیه فنوتیپ های بزرگسالی نسبت به نوجوانی </a:t>
            </a:r>
            <a:r>
              <a:rPr lang="fa-IR" dirty="0" smtClean="0">
                <a:solidFill>
                  <a:srgbClr val="FF0000"/>
                </a:solidFill>
              </a:rPr>
              <a:t>بهبود</a:t>
            </a:r>
            <a:r>
              <a:rPr lang="fa-IR" dirty="0" smtClean="0"/>
              <a:t> داشته است</a:t>
            </a:r>
          </a:p>
          <a:p>
            <a:pPr>
              <a:buFont typeface="Wingdings" pitchFamily="2" charset="2"/>
              <a:buChar char="ü"/>
            </a:pPr>
            <a:endParaRPr lang="fa-IR" dirty="0" smtClean="0"/>
          </a:p>
          <a:p>
            <a:pPr>
              <a:buFont typeface="Wingdings" pitchFamily="2" charset="2"/>
              <a:buChar char="ü"/>
            </a:pPr>
            <a:r>
              <a:rPr lang="fa-IR" dirty="0" smtClean="0">
                <a:solidFill>
                  <a:srgbClr val="FF0000"/>
                </a:solidFill>
              </a:rPr>
              <a:t>فراوانی چاقی شکمی و میزان قند خون ناشتا </a:t>
            </a:r>
            <a:r>
              <a:rPr lang="fa-IR" dirty="0" smtClean="0"/>
              <a:t>در کلیه فنوتیپ های بزرگسالی نسبت به نوجوانی </a:t>
            </a:r>
            <a:r>
              <a:rPr lang="fa-IR" dirty="0" smtClean="0">
                <a:solidFill>
                  <a:srgbClr val="FF0000"/>
                </a:solidFill>
              </a:rPr>
              <a:t>افزایش</a:t>
            </a:r>
            <a:r>
              <a:rPr lang="fa-IR" dirty="0" smtClean="0"/>
              <a:t> داشته است (بجز در فنوتیپ 4 که چاقی شکمی کاسته شده است)</a:t>
            </a:r>
          </a:p>
          <a:p>
            <a:pPr>
              <a:buFont typeface="Wingdings" pitchFamily="2" charset="2"/>
              <a:buChar char="ü"/>
            </a:pPr>
            <a:endParaRPr lang="fa-IR" dirty="0" smtClean="0"/>
          </a:p>
          <a:p>
            <a:pPr>
              <a:buFont typeface="Wingdings" pitchFamily="2" charset="2"/>
              <a:buChar char="ü"/>
            </a:pPr>
            <a:r>
              <a:rPr lang="fa-IR" dirty="0" smtClean="0"/>
              <a:t>میانه </a:t>
            </a:r>
            <a:r>
              <a:rPr lang="en-CA" dirty="0" smtClean="0">
                <a:solidFill>
                  <a:srgbClr val="FF0000"/>
                </a:solidFill>
              </a:rPr>
              <a:t>TG</a:t>
            </a:r>
            <a:r>
              <a:rPr lang="fa-IR" dirty="0" smtClean="0"/>
              <a:t> در فنوتیپ 1 و 3 افزایش، در فنوتیپ 2 کاهش و در فنوتیپ 4 بدون تغییر باقی مانده است</a:t>
            </a:r>
          </a:p>
          <a:p>
            <a:pPr>
              <a:buNone/>
            </a:pPr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2730244"/>
            <a:ext cx="9601196" cy="1303867"/>
          </a:xfrm>
        </p:spPr>
        <p:txBody>
          <a:bodyPr>
            <a:normAutofit/>
          </a:bodyPr>
          <a:lstStyle/>
          <a:p>
            <a:r>
              <a:rPr lang="fa-IR" sz="5400" dirty="0"/>
              <a:t>مقدمه و بیان </a:t>
            </a:r>
            <a:r>
              <a:rPr lang="fa-IR" sz="5400" dirty="0" smtClean="0"/>
              <a:t>مسئله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870" y="982132"/>
            <a:ext cx="4071728" cy="1303867"/>
          </a:xfrm>
        </p:spPr>
        <p:txBody>
          <a:bodyPr>
            <a:normAutofit/>
          </a:bodyPr>
          <a:lstStyle/>
          <a:p>
            <a:r>
              <a:rPr lang="fa-IR" sz="2000" b="1" dirty="0" smtClean="0"/>
              <a:t>ارتباط </a:t>
            </a:r>
            <a:r>
              <a:rPr lang="en-CA" sz="2000" b="1" dirty="0" smtClean="0"/>
              <a:t>BMI</a:t>
            </a:r>
            <a:r>
              <a:rPr lang="fa-IR" sz="2000" b="1" dirty="0" smtClean="0"/>
              <a:t> بزرگسالی با </a:t>
            </a:r>
            <a:r>
              <a:rPr lang="en-CA" sz="2000" b="1" dirty="0" err="1" smtClean="0"/>
              <a:t>MetS</a:t>
            </a:r>
            <a:r>
              <a:rPr lang="fa-IR" sz="2000" b="1" dirty="0" smtClean="0"/>
              <a:t> بزرگسالی</a:t>
            </a:r>
            <a:endParaRPr lang="en-CA" sz="2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95400" y="2849007"/>
          <a:ext cx="9601200" cy="2077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817"/>
                <a:gridCol w="1722783"/>
                <a:gridCol w="2400300"/>
                <a:gridCol w="2400300"/>
              </a:tblGrid>
              <a:tr h="627338">
                <a:tc>
                  <a:txBody>
                    <a:bodyPr/>
                    <a:lstStyle/>
                    <a:p>
                      <a:pPr algn="r" rtl="0"/>
                      <a:r>
                        <a:rPr lang="en-CA" sz="2400" dirty="0" smtClean="0"/>
                        <a:t>BMI (kg/m</a:t>
                      </a:r>
                      <a:r>
                        <a:rPr lang="en-CA" sz="2400" baseline="30000" dirty="0" smtClean="0"/>
                        <a:t>2</a:t>
                      </a:r>
                      <a:r>
                        <a:rPr lang="en-CA" sz="2400" baseline="0" dirty="0" smtClean="0"/>
                        <a:t>)</a:t>
                      </a:r>
                    </a:p>
                    <a:p>
                      <a:pPr rtl="0"/>
                      <a:r>
                        <a:rPr lang="en-CA" sz="2400" dirty="0" err="1" smtClean="0"/>
                        <a:t>MetS</a:t>
                      </a:r>
                      <a:r>
                        <a:rPr lang="en-CA" sz="2400" dirty="0" smtClean="0"/>
                        <a:t> (%)</a:t>
                      </a:r>
                      <a:endParaRPr lang="en-CA" sz="2400" dirty="0"/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/>
                        <a:t>&lt;25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/>
                        <a:t>25-30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/>
                        <a:t>&gt;30</a:t>
                      </a:r>
                      <a:endParaRPr lang="en-CA" sz="2800" dirty="0"/>
                    </a:p>
                  </a:txBody>
                  <a:tcPr anchor="ctr"/>
                </a:tc>
              </a:tr>
              <a:tr h="627338">
                <a:tc>
                  <a:txBody>
                    <a:bodyPr/>
                    <a:lstStyle/>
                    <a:p>
                      <a:pPr algn="ctr" rtl="0"/>
                      <a:r>
                        <a:rPr lang="fa-IR" sz="2800" b="1" dirty="0" smtClean="0"/>
                        <a:t>+</a:t>
                      </a:r>
                      <a:endParaRPr lang="en-C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/>
                        <a:t>6.5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/>
                        <a:t>52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/>
                        <a:t>41.6</a:t>
                      </a:r>
                      <a:endParaRPr lang="en-CA" sz="2800" dirty="0"/>
                    </a:p>
                  </a:txBody>
                  <a:tcPr anchor="ctr"/>
                </a:tc>
              </a:tr>
              <a:tr h="627338">
                <a:tc>
                  <a:txBody>
                    <a:bodyPr/>
                    <a:lstStyle/>
                    <a:p>
                      <a:pPr algn="ctr" rtl="0"/>
                      <a:r>
                        <a:rPr lang="en-CA" sz="2800" b="1" dirty="0" smtClean="0"/>
                        <a:t>-</a:t>
                      </a:r>
                      <a:endParaRPr lang="en-C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/>
                        <a:t>55.4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/>
                        <a:t>33.9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/>
                        <a:t>10.8</a:t>
                      </a:r>
                      <a:endParaRPr lang="en-CA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409" y="478556"/>
            <a:ext cx="9929189" cy="820157"/>
          </a:xfrm>
        </p:spPr>
        <p:txBody>
          <a:bodyPr>
            <a:normAutofit/>
          </a:bodyPr>
          <a:lstStyle/>
          <a:p>
            <a:r>
              <a:rPr lang="fa-IR" sz="2400" b="1" dirty="0" smtClean="0"/>
              <a:t>شیوع المان های سندرم متابولیک بزرگسالی به تفکیک فنوتیپ نوجوانی (درصد)</a:t>
            </a:r>
            <a:endParaRPr lang="en-CA" sz="24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74643" y="1285271"/>
          <a:ext cx="1048246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279"/>
                <a:gridCol w="1698371"/>
                <a:gridCol w="1541455"/>
                <a:gridCol w="1868556"/>
                <a:gridCol w="1572483"/>
                <a:gridCol w="1833325"/>
              </a:tblGrid>
              <a:tr h="503622">
                <a:tc>
                  <a:txBody>
                    <a:bodyPr/>
                    <a:lstStyle/>
                    <a:p>
                      <a:pPr algn="r" rtl="0"/>
                      <a:endParaRPr lang="en-CA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400" dirty="0" smtClean="0"/>
                        <a:t>High FBS</a:t>
                      </a:r>
                      <a:endParaRPr lang="en-CA" sz="2400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400" dirty="0" smtClean="0"/>
                        <a:t>High BP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400" dirty="0" smtClean="0"/>
                        <a:t>Low HDL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400" dirty="0" smtClean="0"/>
                        <a:t>High TG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400" dirty="0" smtClean="0"/>
                        <a:t>High WC</a:t>
                      </a:r>
                      <a:endParaRPr lang="en-CA" sz="2400" dirty="0"/>
                    </a:p>
                  </a:txBody>
                  <a:tcPr anchor="ctr"/>
                </a:tc>
              </a:tr>
              <a:tr h="503622">
                <a:tc>
                  <a:txBody>
                    <a:bodyPr/>
                    <a:lstStyle/>
                    <a:p>
                      <a:pPr algn="ctr" rtl="0"/>
                      <a:r>
                        <a:rPr lang="en-CA" sz="2800" b="1" dirty="0" smtClean="0"/>
                        <a:t>NWMH</a:t>
                      </a:r>
                      <a:endParaRPr lang="en-CA" sz="2800" b="1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/>
                        <a:t>9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/>
                        <a:t>6.4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>
                          <a:solidFill>
                            <a:srgbClr val="FF0000"/>
                          </a:solidFill>
                        </a:rPr>
                        <a:t>35.9</a:t>
                      </a:r>
                      <a:endParaRPr lang="en-CA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/>
                        <a:t>16.3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/>
                        <a:t>31.2</a:t>
                      </a:r>
                      <a:endParaRPr lang="en-CA" sz="2800" dirty="0"/>
                    </a:p>
                  </a:txBody>
                  <a:tcPr anchor="ctr"/>
                </a:tc>
              </a:tr>
              <a:tr h="503622">
                <a:tc>
                  <a:txBody>
                    <a:bodyPr/>
                    <a:lstStyle/>
                    <a:p>
                      <a:pPr algn="ctr" rtl="0"/>
                      <a:r>
                        <a:rPr lang="en-CA" sz="2800" b="1" dirty="0" smtClean="0"/>
                        <a:t>NWMU</a:t>
                      </a:r>
                      <a:endParaRPr lang="en-C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/>
                        <a:t>12.3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/>
                        <a:t>8.3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>
                          <a:solidFill>
                            <a:srgbClr val="FF0000"/>
                          </a:solidFill>
                        </a:rPr>
                        <a:t>43.3</a:t>
                      </a:r>
                      <a:endParaRPr lang="en-CA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/>
                        <a:t>34.1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/>
                        <a:t>32.4</a:t>
                      </a:r>
                      <a:endParaRPr lang="en-CA" sz="2800" dirty="0"/>
                    </a:p>
                  </a:txBody>
                  <a:tcPr anchor="ctr"/>
                </a:tc>
              </a:tr>
              <a:tr h="503622">
                <a:tc>
                  <a:txBody>
                    <a:bodyPr/>
                    <a:lstStyle/>
                    <a:p>
                      <a:pPr algn="ctr" rtl="0"/>
                      <a:r>
                        <a:rPr lang="en-CA" sz="2800" b="1" dirty="0" smtClean="0"/>
                        <a:t>OWMH</a:t>
                      </a:r>
                      <a:endParaRPr lang="en-C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/>
                        <a:t>11.2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/>
                        <a:t>5.6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/>
                        <a:t>28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/>
                        <a:t>13.1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>
                          <a:solidFill>
                            <a:srgbClr val="FF0000"/>
                          </a:solidFill>
                        </a:rPr>
                        <a:t>62.1</a:t>
                      </a:r>
                      <a:endParaRPr lang="en-CA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503622">
                <a:tc>
                  <a:txBody>
                    <a:bodyPr/>
                    <a:lstStyle/>
                    <a:p>
                      <a:pPr algn="ctr" rtl="0"/>
                      <a:r>
                        <a:rPr lang="en-CA" sz="2800" b="1" dirty="0" smtClean="0"/>
                        <a:t>OWMU</a:t>
                      </a:r>
                      <a:endParaRPr lang="en-C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/>
                        <a:t>14.6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/>
                        <a:t>20.4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/>
                        <a:t>59.8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/>
                        <a:t>39.8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800" dirty="0" smtClean="0">
                          <a:solidFill>
                            <a:srgbClr val="FF0000"/>
                          </a:solidFill>
                        </a:rPr>
                        <a:t>72.3</a:t>
                      </a:r>
                      <a:endParaRPr lang="en-CA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95401" y="4015408"/>
            <a:ext cx="9601196" cy="22263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marR="0" lvl="0" indent="-285750" algn="just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ü"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Mitra" panose="00000400000000000000" pitchFamily="2" charset="-78"/>
              </a:rPr>
              <a:t>فراوانی سندرم متابولیک بزرگسالی در مرد و زن بترتیب: 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Mitra" panose="00000400000000000000" pitchFamily="2" charset="-78"/>
              </a:rPr>
              <a:t>%32/8 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Mitra" panose="00000400000000000000" pitchFamily="2" charset="-78"/>
              </a:rPr>
              <a:t>و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Mitra" panose="00000400000000000000" pitchFamily="2" charset="-78"/>
              </a:rPr>
              <a:t> %4/2 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Mitra" panose="00000400000000000000" pitchFamily="2" charset="-78"/>
              </a:rPr>
              <a:t>بود</a:t>
            </a:r>
          </a:p>
          <a:p>
            <a:pPr marL="285750" marR="0" lvl="0" indent="-285750" algn="just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ü"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Mitra" panose="00000400000000000000" pitchFamily="2" charset="-78"/>
              </a:rPr>
              <a:t>شایع ترین المان های سندرم متابولیک بزرگسالی:</a:t>
            </a:r>
          </a:p>
          <a:p>
            <a:pPr marL="742950" marR="0" lvl="1" indent="-285750" algn="just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ü"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B Mitra" panose="00000400000000000000" pitchFamily="2" charset="-78"/>
              </a:rPr>
              <a:t>در بزرگسالان با وزن نرمال: کاهش </a:t>
            </a:r>
            <a:r>
              <a:rPr kumimoji="0" lang="en-C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Mitra" panose="00000400000000000000" pitchFamily="2" charset="-78"/>
              </a:rPr>
              <a:t>HDLC</a:t>
            </a: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Mitra" panose="00000400000000000000" pitchFamily="2" charset="-78"/>
            </a:endParaRPr>
          </a:p>
          <a:p>
            <a:pPr marL="742950" marR="0" lvl="1" indent="-285750" algn="just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ü"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B Mitra" panose="00000400000000000000" pitchFamily="2" charset="-78"/>
              </a:rPr>
              <a:t>در بزرگسالان چاق: </a:t>
            </a: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Mitra" panose="00000400000000000000" pitchFamily="2" charset="-78"/>
              </a:rPr>
              <a:t>چاقی شکمی </a:t>
            </a: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B Mitra" panose="00000400000000000000" pitchFamily="2" charset="-78"/>
              </a:rPr>
              <a:t>و سپس کاهش </a:t>
            </a:r>
            <a:r>
              <a:rPr kumimoji="0" lang="en-C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B Mitra" panose="00000400000000000000" pitchFamily="2" charset="-78"/>
              </a:rPr>
              <a:t>HDLC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66700"/>
            <a:ext cx="12192000" cy="7372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19615"/>
            <a:ext cx="12191999" cy="617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308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981635" y="726141"/>
          <a:ext cx="10327341" cy="5522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44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66700"/>
            <a:ext cx="12192000" cy="7372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392" y="4810544"/>
            <a:ext cx="9601196" cy="1205948"/>
          </a:xfrm>
        </p:spPr>
        <p:txBody>
          <a:bodyPr>
            <a:noAutofit/>
          </a:bodyPr>
          <a:lstStyle/>
          <a:p>
            <a:r>
              <a:rPr lang="fa-IR" sz="2000" dirty="0" smtClean="0"/>
              <a:t>مدل یک: خام (بدون تعدیل)</a:t>
            </a:r>
          </a:p>
          <a:p>
            <a:r>
              <a:rPr lang="fa-IR" sz="2000" dirty="0" smtClean="0"/>
              <a:t>مدل دو: تعدیل شده برای سن و طول مدت پیگیری</a:t>
            </a:r>
          </a:p>
          <a:p>
            <a:r>
              <a:rPr lang="fa-IR" sz="2000" dirty="0" smtClean="0"/>
              <a:t>مدل سه: تعدیل شده برای سن، طول مدت پیگیری و </a:t>
            </a:r>
            <a:r>
              <a:rPr lang="en-US" sz="2000" dirty="0" smtClean="0"/>
              <a:t>BMI</a:t>
            </a:r>
            <a:r>
              <a:rPr lang="fa-IR" sz="2000" dirty="0" smtClean="0"/>
              <a:t> بزرگسالی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883979"/>
            <a:ext cx="11658600" cy="375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30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66700"/>
            <a:ext cx="12192000" cy="7372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050" y="832124"/>
            <a:ext cx="11729300" cy="51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30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66700"/>
            <a:ext cx="12192000" cy="7372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816025"/>
            <a:ext cx="11944350" cy="51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30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3583" y="3133171"/>
            <a:ext cx="11688417" cy="649941"/>
          </a:xfrm>
        </p:spPr>
        <p:txBody>
          <a:bodyPr>
            <a:noAutofit/>
          </a:bodyPr>
          <a:lstStyle/>
          <a:p>
            <a:r>
              <a:rPr lang="fa-IR" sz="5400" dirty="0" smtClean="0"/>
              <a:t>بحث و نتیجه گیری</a:t>
            </a:r>
            <a:endParaRPr lang="en-CA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00100"/>
            <a:ext cx="9601196" cy="5075768"/>
          </a:xfrm>
        </p:spPr>
        <p:txBody>
          <a:bodyPr>
            <a:normAutofit lnSpcReduction="10000"/>
          </a:bodyPr>
          <a:lstStyle/>
          <a:p>
            <a:r>
              <a:rPr lang="fa-IR" sz="2800" i="1" dirty="0" smtClean="0">
                <a:solidFill>
                  <a:srgbClr val="FF0000"/>
                </a:solidFill>
              </a:rPr>
              <a:t> </a:t>
            </a:r>
            <a:r>
              <a:rPr lang="fa-IR" sz="2800" i="1" dirty="0">
                <a:solidFill>
                  <a:srgbClr val="FF0000"/>
                </a:solidFill>
              </a:rPr>
              <a:t>مطالعات بر پایه فنوتیپ های چاقی در کودکان و نوجوانان بصورت تعامل </a:t>
            </a:r>
            <a:r>
              <a:rPr lang="en-CA" sz="2800" i="1" dirty="0">
                <a:solidFill>
                  <a:srgbClr val="FF0000"/>
                </a:solidFill>
              </a:rPr>
              <a:t>BMI</a:t>
            </a:r>
            <a:r>
              <a:rPr lang="fa-IR" sz="2800" i="1" dirty="0">
                <a:solidFill>
                  <a:srgbClr val="FF0000"/>
                </a:solidFill>
              </a:rPr>
              <a:t> والمان های متابولیک در سطح ایران و جهان بسیار محدود میباشد ،بنظر میرسد مطالعه فعلی ،اولین پژوهش در این زمینه در سطح کشور های خاور میانه </a:t>
            </a:r>
            <a:r>
              <a:rPr lang="fa-IR" sz="2800" i="1" dirty="0" smtClean="0">
                <a:solidFill>
                  <a:srgbClr val="FF0000"/>
                </a:solidFill>
              </a:rPr>
              <a:t>باشد</a:t>
            </a:r>
            <a:r>
              <a:rPr lang="fa-IR" sz="2800" dirty="0" smtClean="0"/>
              <a:t> </a:t>
            </a:r>
          </a:p>
          <a:p>
            <a:endParaRPr lang="fa-IR" dirty="0" smtClean="0"/>
          </a:p>
          <a:p>
            <a:r>
              <a:rPr lang="fa-IR" dirty="0" smtClean="0"/>
              <a:t>در </a:t>
            </a:r>
            <a:r>
              <a:rPr lang="fa-IR" dirty="0"/>
              <a:t>تعدادی از مطالعات به </a:t>
            </a:r>
            <a:r>
              <a:rPr lang="en-CA" dirty="0">
                <a:solidFill>
                  <a:srgbClr val="FF0000"/>
                </a:solidFill>
              </a:rPr>
              <a:t>BMI</a:t>
            </a:r>
            <a:r>
              <a:rPr lang="fa-IR" dirty="0">
                <a:solidFill>
                  <a:srgbClr val="FF0000"/>
                </a:solidFill>
              </a:rPr>
              <a:t> کودکی ،بصورت ایزوله </a:t>
            </a:r>
            <a:r>
              <a:rPr lang="fa-IR" dirty="0"/>
              <a:t>، بدون توجه به المانهای </a:t>
            </a:r>
            <a:r>
              <a:rPr lang="fa-IR" dirty="0" smtClean="0"/>
              <a:t>متابولیک، به </a:t>
            </a:r>
            <a:r>
              <a:rPr lang="fa-IR" dirty="0"/>
              <a:t>عنوان معیاری برای پیش گویی پیامد های متابولیک تاکید شده است </a:t>
            </a:r>
            <a:r>
              <a:rPr lang="en-CA" dirty="0"/>
              <a:t>.</a:t>
            </a:r>
          </a:p>
          <a:p>
            <a:pPr>
              <a:buNone/>
            </a:pPr>
            <a:r>
              <a:rPr lang="fa-IR" dirty="0"/>
              <a:t>در </a:t>
            </a:r>
            <a:r>
              <a:rPr lang="fa-IR" dirty="0">
                <a:solidFill>
                  <a:srgbClr val="FF0000"/>
                </a:solidFill>
              </a:rPr>
              <a:t>مطالعه کاستن</a:t>
            </a:r>
            <a:r>
              <a:rPr lang="fa-IR" dirty="0"/>
              <a:t>، نتایج نشان داد که استفاده از </a:t>
            </a:r>
            <a:r>
              <a:rPr lang="en-US" dirty="0">
                <a:solidFill>
                  <a:srgbClr val="FF0000"/>
                </a:solidFill>
              </a:rPr>
              <a:t>BMI</a:t>
            </a:r>
            <a:r>
              <a:rPr lang="fa-IR" dirty="0"/>
              <a:t> بجای سندرم متابولیک در نوجوانی معیاری مشابه و حتی </a:t>
            </a:r>
            <a:r>
              <a:rPr lang="fa-IR" dirty="0">
                <a:solidFill>
                  <a:srgbClr val="FF0000"/>
                </a:solidFill>
              </a:rPr>
              <a:t>با ارزش تر </a:t>
            </a:r>
            <a:r>
              <a:rPr lang="fa-IR" dirty="0"/>
              <a:t>از سندرم متابولیک، برای پیشگویی پیامد های متابولیک در بزرگسالی است</a:t>
            </a:r>
            <a:r>
              <a:rPr lang="en-CA" dirty="0"/>
              <a:t>.</a:t>
            </a:r>
            <a:r>
              <a:rPr lang="fa-IR" dirty="0"/>
              <a:t> در این مطالعه بر </a:t>
            </a:r>
            <a:r>
              <a:rPr lang="fa-IR" dirty="0">
                <a:solidFill>
                  <a:srgbClr val="FF0000"/>
                </a:solidFill>
              </a:rPr>
              <a:t>خلاف مطالعه حاضر </a:t>
            </a:r>
            <a:r>
              <a:rPr lang="fa-IR" dirty="0"/>
              <a:t>، در تعریف سندرم متابولیک نوجوانی بجای معیار دور کمر از </a:t>
            </a:r>
            <a:r>
              <a:rPr lang="en-US" dirty="0"/>
              <a:t>BMI</a:t>
            </a:r>
            <a:r>
              <a:rPr lang="fa-IR" dirty="0"/>
              <a:t> استفاده شده و همچنین </a:t>
            </a:r>
            <a:r>
              <a:rPr lang="en-US" dirty="0"/>
              <a:t>BMI</a:t>
            </a:r>
            <a:r>
              <a:rPr lang="fa-IR" dirty="0"/>
              <a:t> بزرگسالی تعدیل نشده بود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102" y="470648"/>
            <a:ext cx="9601196" cy="5203515"/>
          </a:xfrm>
        </p:spPr>
        <p:txBody>
          <a:bodyPr>
            <a:normAutofit/>
          </a:bodyPr>
          <a:lstStyle/>
          <a:p>
            <a:endParaRPr lang="en-CA" sz="2900" i="1" dirty="0" smtClean="0">
              <a:solidFill>
                <a:srgbClr val="FF0000"/>
              </a:solidFill>
            </a:endParaRPr>
          </a:p>
          <a:p>
            <a:r>
              <a:rPr lang="fa-IR" dirty="0" smtClean="0"/>
              <a:t>در این مطالعه،شیوع فنوتیپ های چاقی در نوجوانان بصورت مقطعی به ترتیب نزولی در : فنوتیپ یک </a:t>
            </a:r>
            <a:r>
              <a:rPr lang="en-CA" dirty="0" smtClean="0"/>
              <a:t>(NWMH)</a:t>
            </a:r>
            <a:r>
              <a:rPr lang="fa-IR" dirty="0" smtClean="0"/>
              <a:t> 38/6 % ،فنوتیپ دو</a:t>
            </a:r>
            <a:r>
              <a:rPr lang="en-CA" dirty="0" smtClean="0"/>
              <a:t> (NWMU)</a:t>
            </a:r>
            <a:r>
              <a:rPr lang="fa-IR" dirty="0" smtClean="0"/>
              <a:t>:20/9 %، فنوتیپ چهار</a:t>
            </a:r>
            <a:r>
              <a:rPr lang="en-CA" dirty="0" smtClean="0"/>
              <a:t> (OWMU)</a:t>
            </a:r>
            <a:r>
              <a:rPr lang="fa-IR" dirty="0" smtClean="0"/>
              <a:t>:11/5 % و فنوتیپ سه</a:t>
            </a:r>
            <a:r>
              <a:rPr lang="en-CA" dirty="0" smtClean="0"/>
              <a:t> (OWMH)</a:t>
            </a:r>
            <a:r>
              <a:rPr lang="fa-IR" dirty="0" smtClean="0"/>
              <a:t>:10/3 %</a:t>
            </a:r>
            <a:r>
              <a:rPr lang="en-CA" dirty="0" smtClean="0"/>
              <a:t> </a:t>
            </a:r>
            <a:r>
              <a:rPr lang="fa-IR" dirty="0" smtClean="0"/>
              <a:t>بود.</a:t>
            </a:r>
          </a:p>
          <a:p>
            <a:pPr>
              <a:buNone/>
            </a:pPr>
            <a:r>
              <a:rPr lang="fa-IR" dirty="0" smtClean="0"/>
              <a:t>پس از 13 سال پیگیری، فنوتیپ دو وچهار،سبب افزایش ریسک برای بروز </a:t>
            </a:r>
            <a:r>
              <a:rPr lang="en-CA" dirty="0" err="1" smtClean="0"/>
              <a:t>MetS</a:t>
            </a:r>
            <a:r>
              <a:rPr lang="fa-IR" dirty="0" smtClean="0"/>
              <a:t> بزرگسالی شدند ،در حالیکه بعد از </a:t>
            </a:r>
            <a:r>
              <a:rPr lang="fa-IR" dirty="0" smtClean="0">
                <a:solidFill>
                  <a:srgbClr val="FF0000"/>
                </a:solidFill>
              </a:rPr>
              <a:t>تعدیل </a:t>
            </a:r>
            <a:r>
              <a:rPr lang="en-CA" dirty="0" smtClean="0">
                <a:solidFill>
                  <a:srgbClr val="FF0000"/>
                </a:solidFill>
              </a:rPr>
              <a:t>BMI</a:t>
            </a:r>
            <a:r>
              <a:rPr lang="fa-IR" dirty="0" smtClean="0">
                <a:solidFill>
                  <a:srgbClr val="FF0000"/>
                </a:solidFill>
              </a:rPr>
              <a:t>بزرگسالی </a:t>
            </a:r>
            <a:r>
              <a:rPr lang="fa-IR" dirty="0" smtClean="0"/>
              <a:t>،تنها فنوتیپ  </a:t>
            </a:r>
            <a:r>
              <a:rPr lang="fa-IR" dirty="0" smtClean="0">
                <a:solidFill>
                  <a:srgbClr val="FF0000"/>
                </a:solidFill>
              </a:rPr>
              <a:t>دو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fa-IR" dirty="0" smtClean="0">
                <a:solidFill>
                  <a:srgbClr val="FF0000"/>
                </a:solidFill>
              </a:rPr>
              <a:t>،پیش گویی کننده </a:t>
            </a:r>
            <a:r>
              <a:rPr lang="en-CA" dirty="0" err="1" smtClean="0">
                <a:solidFill>
                  <a:srgbClr val="FF0000"/>
                </a:solidFill>
              </a:rPr>
              <a:t>MetS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 smtClean="0"/>
              <a:t>بود.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فنوتیپ سه</a:t>
            </a:r>
            <a:r>
              <a:rPr lang="en-CA" dirty="0" smtClean="0">
                <a:solidFill>
                  <a:srgbClr val="FF0000"/>
                </a:solidFill>
              </a:rPr>
              <a:t>: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 smtClean="0"/>
              <a:t>نه تنها ریسکی را تحمیل نمی کرد بلکه پس از تعدیل </a:t>
            </a:r>
            <a:r>
              <a:rPr lang="en-CA" dirty="0" smtClean="0"/>
              <a:t>BMI </a:t>
            </a:r>
            <a:r>
              <a:rPr lang="fa-IR" dirty="0" smtClean="0"/>
              <a:t> بزرگسالی </a:t>
            </a:r>
            <a:r>
              <a:rPr lang="fa-IR" dirty="0" smtClean="0">
                <a:solidFill>
                  <a:srgbClr val="FF0000"/>
                </a:solidFill>
              </a:rPr>
              <a:t>نقش محافظتی </a:t>
            </a:r>
            <a:r>
              <a:rPr lang="fa-IR" dirty="0" smtClean="0"/>
              <a:t>نیز برای ایجاد </a:t>
            </a:r>
            <a:r>
              <a:rPr lang="en-CA" dirty="0" smtClean="0"/>
              <a:t>Mets</a:t>
            </a:r>
            <a:r>
              <a:rPr lang="fa-IR" dirty="0" smtClean="0"/>
              <a:t> داشت</a:t>
            </a:r>
            <a:r>
              <a:rPr lang="en-CA" dirty="0" smtClean="0"/>
              <a:t>.</a:t>
            </a:r>
          </a:p>
          <a:p>
            <a:r>
              <a:rPr lang="fa-IR" dirty="0" smtClean="0"/>
              <a:t>پس از تفکیک افراد به دو زیر گروه سنی 11تا 14 و 15 تا 18 سال : </a:t>
            </a:r>
            <a:r>
              <a:rPr lang="fa-IR" dirty="0" smtClean="0">
                <a:solidFill>
                  <a:srgbClr val="FF0000"/>
                </a:solidFill>
              </a:rPr>
              <a:t>افزایش ریسک </a:t>
            </a:r>
            <a:r>
              <a:rPr lang="fa-IR" dirty="0" smtClean="0"/>
              <a:t>در فنوتیپ دو و </a:t>
            </a:r>
            <a:r>
              <a:rPr lang="fa-IR" dirty="0" smtClean="0">
                <a:solidFill>
                  <a:srgbClr val="FF0000"/>
                </a:solidFill>
              </a:rPr>
              <a:t>نقش محافظتی </a:t>
            </a:r>
            <a:r>
              <a:rPr lang="fa-IR" dirty="0" smtClean="0"/>
              <a:t>در فنوتیپ سه ، </a:t>
            </a:r>
            <a:r>
              <a:rPr lang="fa-IR" dirty="0" smtClean="0">
                <a:solidFill>
                  <a:schemeClr val="tx1"/>
                </a:solidFill>
              </a:rPr>
              <a:t>فقط در محدوده سنی </a:t>
            </a:r>
            <a:r>
              <a:rPr lang="fa-IR" dirty="0" smtClean="0">
                <a:solidFill>
                  <a:srgbClr val="FF0000"/>
                </a:solidFill>
              </a:rPr>
              <a:t>15 تا 18 سال </a:t>
            </a:r>
            <a:r>
              <a:rPr lang="fa-IR" dirty="0" smtClean="0">
                <a:solidFill>
                  <a:schemeClr val="tx1"/>
                </a:solidFill>
              </a:rPr>
              <a:t>مشاهده شد.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41294"/>
            <a:ext cx="9601196" cy="5307106"/>
          </a:xfrm>
        </p:spPr>
        <p:txBody>
          <a:bodyPr>
            <a:normAutofit/>
          </a:bodyPr>
          <a:lstStyle/>
          <a:p>
            <a:r>
              <a:rPr lang="fa-IR" b="0" dirty="0" smtClean="0"/>
              <a:t>افزایش </a:t>
            </a:r>
            <a:r>
              <a:rPr lang="fa-IR" b="0" dirty="0"/>
              <a:t>جهانی شیوع چاقی در کودکان و به موازات آن </a:t>
            </a:r>
            <a:r>
              <a:rPr lang="fa-IR" b="0" dirty="0" smtClean="0"/>
              <a:t>افزایش شیوع اختلالات متابولیک توجه ویژه ای را به تعامل(</a:t>
            </a:r>
            <a:r>
              <a:rPr lang="en-CA" b="0" dirty="0" smtClean="0"/>
              <a:t>(Interaction</a:t>
            </a:r>
            <a:r>
              <a:rPr lang="fa-IR" b="0" dirty="0" smtClean="0"/>
              <a:t>چاقی واختلالات متابولیک در بروزسندرم متابولیک بزرگسالی جلب کرده است.</a:t>
            </a:r>
            <a:endParaRPr lang="en-US" b="0" dirty="0"/>
          </a:p>
          <a:p>
            <a:r>
              <a:rPr lang="fa-IR" b="0" dirty="0"/>
              <a:t>در سال 1385 </a:t>
            </a:r>
            <a:r>
              <a:rPr lang="fa-IR" b="0" dirty="0">
                <a:solidFill>
                  <a:srgbClr val="FF0000"/>
                </a:solidFill>
              </a:rPr>
              <a:t>شیوع</a:t>
            </a:r>
            <a:r>
              <a:rPr lang="fa-IR" b="0" dirty="0"/>
              <a:t> سندرم متابولیک در کودکان و نوجوانان کل ایران در مطالعه </a:t>
            </a:r>
            <a:r>
              <a:rPr lang="fa-IR" b="0" dirty="0">
                <a:solidFill>
                  <a:srgbClr val="FF0000"/>
                </a:solidFill>
              </a:rPr>
              <a:t>کاسپین</a:t>
            </a:r>
            <a:r>
              <a:rPr lang="fa-IR" b="0" dirty="0"/>
              <a:t> برآورد گردید که براساس معیار </a:t>
            </a:r>
            <a:r>
              <a:rPr lang="en-US" b="0" dirty="0"/>
              <a:t>ATP III</a:t>
            </a:r>
            <a:r>
              <a:rPr lang="fa-IR" b="0" dirty="0"/>
              <a:t> </a:t>
            </a:r>
            <a:r>
              <a:rPr lang="fa-IR" b="0" dirty="0">
                <a:solidFill>
                  <a:srgbClr val="FF0000"/>
                </a:solidFill>
              </a:rPr>
              <a:t>14٪ </a:t>
            </a:r>
            <a:r>
              <a:rPr lang="fa-IR" b="0" dirty="0"/>
              <a:t>گزارش گردید</a:t>
            </a:r>
            <a:r>
              <a:rPr lang="fa-IR" b="0" dirty="0" smtClean="0"/>
              <a:t>.</a:t>
            </a:r>
            <a:endParaRPr lang="en-US" b="0" dirty="0"/>
          </a:p>
          <a:p>
            <a:r>
              <a:rPr lang="fa-IR" b="0" dirty="0"/>
              <a:t>در سال 1385 در </a:t>
            </a:r>
            <a:r>
              <a:rPr lang="fa-IR" b="0" dirty="0">
                <a:solidFill>
                  <a:srgbClr val="FF0000"/>
                </a:solidFill>
              </a:rPr>
              <a:t>مطالعه قند و لیپید تهران شیوع</a:t>
            </a:r>
            <a:r>
              <a:rPr lang="fa-IR" b="0" dirty="0"/>
              <a:t> سندرم متابولیک در نوجوانان 19-10 ساله تهرانی، </a:t>
            </a:r>
            <a:r>
              <a:rPr lang="fa-IR" b="0" dirty="0" smtClean="0">
                <a:solidFill>
                  <a:srgbClr val="FF0000"/>
                </a:solidFill>
              </a:rPr>
              <a:t>10/1٪</a:t>
            </a:r>
            <a:r>
              <a:rPr lang="fa-IR" b="0" dirty="0" smtClean="0"/>
              <a:t> (10/3٪ </a:t>
            </a:r>
            <a:r>
              <a:rPr lang="fa-IR" b="0" dirty="0"/>
              <a:t>در پسران و 9/9٪ در دختران) برآورد گردید. درصد شیوع در افراد با اضافه وزن نسبت به افراد با وزن طبیعی، بیشتر بود (به ترتیب 41% در برابر 3% در پسران و 43% در برابر 5% در دختران). علاوه بر این در بخش آینده نگر این مطالعه نشان داد که میزان و بروز سندرم متابولیک در کودکان و نوجوانان تهرانی روند افزایش دارد و با افزایش شدت چاقی بیشتر می شود. یافته های این مطالعه نشان داد که </a:t>
            </a:r>
            <a:r>
              <a:rPr lang="fa-IR" b="0" dirty="0">
                <a:solidFill>
                  <a:srgbClr val="FF0000"/>
                </a:solidFill>
              </a:rPr>
              <a:t>میزان بروز </a:t>
            </a:r>
            <a:r>
              <a:rPr lang="fa-IR" b="0" dirty="0"/>
              <a:t>سندرم متابولیک براساس معیار </a:t>
            </a:r>
            <a:r>
              <a:rPr lang="en-US" b="0" dirty="0"/>
              <a:t>ATP III</a:t>
            </a:r>
            <a:r>
              <a:rPr lang="fa-IR" b="0" dirty="0"/>
              <a:t>، </a:t>
            </a:r>
            <a:r>
              <a:rPr lang="fa-IR" b="0" dirty="0" smtClean="0">
                <a:solidFill>
                  <a:srgbClr val="FF0000"/>
                </a:solidFill>
              </a:rPr>
              <a:t>5/2٪ </a:t>
            </a:r>
            <a:r>
              <a:rPr lang="fa-IR" b="0" dirty="0"/>
              <a:t>است</a:t>
            </a:r>
            <a:r>
              <a:rPr lang="fa-IR" b="0" dirty="0" smtClean="0"/>
              <a:t>.</a:t>
            </a:r>
          </a:p>
          <a:p>
            <a:r>
              <a:rPr lang="fa-IR" b="0" dirty="0" smtClean="0"/>
              <a:t>یافته های حاصل از مطالعه </a:t>
            </a:r>
            <a:r>
              <a:rPr lang="en-US" b="0" dirty="0" smtClean="0"/>
              <a:t>NHANES </a:t>
            </a:r>
            <a:r>
              <a:rPr lang="fa-IR" b="0" dirty="0" smtClean="0"/>
              <a:t> (94-1988) نشان داد که 4/2٪ از نوجوانان بطور کلی و 30٪ از نوجوانان دارای اضافه وزن و چاق در آمریکا، دارای حداقل یک معیار سندرم متابولیک بودند.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726141"/>
            <a:ext cx="9601196" cy="51497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dirty="0">
                <a:solidFill>
                  <a:srgbClr val="0070C0"/>
                </a:solidFill>
              </a:rPr>
              <a:t>فنوتیپ </a:t>
            </a:r>
            <a:r>
              <a:rPr lang="fa-IR" dirty="0" smtClean="0">
                <a:solidFill>
                  <a:srgbClr val="0070C0"/>
                </a:solidFill>
              </a:rPr>
              <a:t>سه </a:t>
            </a:r>
            <a:r>
              <a:rPr lang="en-CA" dirty="0" smtClean="0">
                <a:solidFill>
                  <a:srgbClr val="0070C0"/>
                </a:solidFill>
              </a:rPr>
              <a:t>(</a:t>
            </a:r>
            <a:r>
              <a:rPr lang="en-CA" dirty="0">
                <a:solidFill>
                  <a:srgbClr val="0070C0"/>
                </a:solidFill>
              </a:rPr>
              <a:t>OWMH)</a:t>
            </a:r>
            <a:r>
              <a:rPr lang="fa-IR" dirty="0">
                <a:solidFill>
                  <a:srgbClr val="0070C0"/>
                </a:solidFill>
              </a:rPr>
              <a:t>:</a:t>
            </a:r>
            <a:endParaRPr lang="fa-IR" dirty="0" smtClean="0">
              <a:solidFill>
                <a:srgbClr val="0070C0"/>
              </a:solidFill>
            </a:endParaRPr>
          </a:p>
          <a:p>
            <a:r>
              <a:rPr lang="fa-IR" dirty="0" smtClean="0"/>
              <a:t>نتایج در راستای </a:t>
            </a:r>
            <a:r>
              <a:rPr lang="fa-IR" dirty="0" smtClean="0">
                <a:solidFill>
                  <a:srgbClr val="FF0000"/>
                </a:solidFill>
              </a:rPr>
              <a:t>مطالعه فین </a:t>
            </a:r>
            <a:r>
              <a:rPr lang="fa-IR" dirty="0" smtClean="0"/>
              <a:t>بود، کاسکینن نشان دادکه در فنوتیپ </a:t>
            </a:r>
            <a:r>
              <a:rPr lang="en-CA" dirty="0" smtClean="0"/>
              <a:t>(MHO)</a:t>
            </a:r>
            <a:r>
              <a:rPr lang="fa-IR" dirty="0" smtClean="0"/>
              <a:t> ،علیرغم اینکه قبل از تعدیل </a:t>
            </a:r>
            <a:r>
              <a:rPr lang="en-CA" dirty="0" smtClean="0"/>
              <a:t>BMI</a:t>
            </a:r>
            <a:r>
              <a:rPr lang="fa-IR" dirty="0" smtClean="0"/>
              <a:t> بزرگسالی،سبب افزایش ریسک </a:t>
            </a:r>
            <a:r>
              <a:rPr lang="en-CA" dirty="0" smtClean="0"/>
              <a:t>IMT</a:t>
            </a:r>
            <a:r>
              <a:rPr lang="fa-IR" dirty="0" smtClean="0"/>
              <a:t> ، دیابت و </a:t>
            </a:r>
            <a:r>
              <a:rPr lang="en-CA" dirty="0" err="1" smtClean="0"/>
              <a:t>MetS</a:t>
            </a:r>
            <a:r>
              <a:rPr lang="fa-IR" dirty="0" smtClean="0"/>
              <a:t>میشد ولی </a:t>
            </a:r>
            <a:r>
              <a:rPr lang="fa-IR" dirty="0" smtClean="0">
                <a:solidFill>
                  <a:srgbClr val="FF0000"/>
                </a:solidFill>
              </a:rPr>
              <a:t>بعد از تعدیل </a:t>
            </a:r>
            <a:r>
              <a:rPr lang="en-CA" dirty="0" smtClean="0">
                <a:solidFill>
                  <a:srgbClr val="FF0000"/>
                </a:solidFill>
              </a:rPr>
              <a:t>BMI</a:t>
            </a:r>
            <a:r>
              <a:rPr lang="fa-IR" dirty="0" smtClean="0">
                <a:solidFill>
                  <a:srgbClr val="FF0000"/>
                </a:solidFill>
              </a:rPr>
              <a:t> ،مشابه مطالعه فعلی،ایجاد ریسک در هر سه پیامد از بین رفت </a:t>
            </a:r>
            <a:r>
              <a:rPr lang="fa-IR" dirty="0" smtClean="0"/>
              <a:t>. </a:t>
            </a:r>
          </a:p>
          <a:p>
            <a:r>
              <a:rPr lang="fa-IR" dirty="0" smtClean="0"/>
              <a:t>در تعدادی از مطالعات ، از نقش پیش گویی کننده </a:t>
            </a:r>
            <a:r>
              <a:rPr lang="fa-IR" dirty="0" smtClean="0">
                <a:solidFill>
                  <a:srgbClr val="FF0000"/>
                </a:solidFill>
              </a:rPr>
              <a:t>فعالیت بدنی </a:t>
            </a:r>
            <a:r>
              <a:rPr lang="fa-IR" dirty="0" smtClean="0"/>
              <a:t>برای </a:t>
            </a:r>
            <a:r>
              <a:rPr lang="en-CA" dirty="0" smtClean="0"/>
              <a:t>MHO</a:t>
            </a:r>
            <a:r>
              <a:rPr lang="fa-IR" dirty="0" smtClean="0"/>
              <a:t> صحبت شده است. </a:t>
            </a:r>
            <a:r>
              <a:rPr lang="fa-IR" dirty="0" smtClean="0">
                <a:solidFill>
                  <a:srgbClr val="FF0000"/>
                </a:solidFill>
              </a:rPr>
              <a:t>پرینس</a:t>
            </a:r>
            <a:r>
              <a:rPr lang="fa-IR" dirty="0" smtClean="0"/>
              <a:t> نشان داد،  فعالیت بدنی متوسط تا شدید ، </a:t>
            </a:r>
            <a:r>
              <a:rPr lang="fa-IR" dirty="0" smtClean="0">
                <a:solidFill>
                  <a:srgbClr val="FF0000"/>
                </a:solidFill>
              </a:rPr>
              <a:t>مصرف کمتر چربی </a:t>
            </a:r>
            <a:r>
              <a:rPr lang="fa-IR" dirty="0" smtClean="0"/>
              <a:t>در رژیم غذایی و </a:t>
            </a:r>
            <a:r>
              <a:rPr lang="fa-IR" dirty="0" smtClean="0">
                <a:solidFill>
                  <a:srgbClr val="FF0000"/>
                </a:solidFill>
              </a:rPr>
              <a:t>دور کمر </a:t>
            </a:r>
            <a:r>
              <a:rPr lang="fa-IR" dirty="0" smtClean="0"/>
              <a:t>پایین تر ،بصورت مقطعی نقش پیش گویی کننده برای </a:t>
            </a:r>
            <a:r>
              <a:rPr lang="en-CA" dirty="0" smtClean="0"/>
              <a:t>MHO</a:t>
            </a:r>
            <a:r>
              <a:rPr lang="fa-IR" dirty="0" smtClean="0"/>
              <a:t> دارد.</a:t>
            </a:r>
          </a:p>
          <a:p>
            <a:r>
              <a:rPr lang="fa-IR" dirty="0" smtClean="0"/>
              <a:t>  در مطالعه </a:t>
            </a:r>
            <a:r>
              <a:rPr lang="fa-IR" dirty="0" smtClean="0">
                <a:solidFill>
                  <a:srgbClr val="FF0000"/>
                </a:solidFill>
              </a:rPr>
              <a:t>موسلی</a:t>
            </a:r>
            <a:r>
              <a:rPr lang="fa-IR" dirty="0" smtClean="0"/>
              <a:t> نیز نشان داده شد که شروع زودتر و ابتلا </a:t>
            </a:r>
            <a:r>
              <a:rPr lang="fa-IR" dirty="0" smtClean="0">
                <a:solidFill>
                  <a:srgbClr val="FF0000"/>
                </a:solidFill>
              </a:rPr>
              <a:t>به مدت طولانی تر چاقی </a:t>
            </a:r>
            <a:r>
              <a:rPr lang="fa-IR" dirty="0" smtClean="0"/>
              <a:t>در نوجوانان 13-19 ساله، اثر مفیدی بر روی پروفایل متابولیکی دارد.</a:t>
            </a:r>
          </a:p>
          <a:p>
            <a:r>
              <a:rPr lang="fa-IR" dirty="0" smtClean="0"/>
              <a:t>از طرفی تعدادی از مطالعات ارتباط </a:t>
            </a:r>
            <a:r>
              <a:rPr lang="fa-IR" dirty="0" smtClean="0">
                <a:solidFill>
                  <a:srgbClr val="FF0000"/>
                </a:solidFill>
              </a:rPr>
              <a:t>فقر تغذیه ای </a:t>
            </a:r>
            <a:r>
              <a:rPr lang="fa-IR" dirty="0" smtClean="0"/>
              <a:t>،</a:t>
            </a:r>
            <a:r>
              <a:rPr lang="fa-IR" dirty="0" smtClean="0">
                <a:solidFill>
                  <a:srgbClr val="FF0000"/>
                </a:solidFill>
              </a:rPr>
              <a:t>دریافت کمتر پروتیین </a:t>
            </a:r>
            <a:r>
              <a:rPr lang="fa-IR" dirty="0" smtClean="0"/>
              <a:t>و یا مصرف پایین تر </a:t>
            </a:r>
            <a:r>
              <a:rPr lang="fa-IR" dirty="0" smtClean="0">
                <a:solidFill>
                  <a:srgbClr val="FF0000"/>
                </a:solidFill>
              </a:rPr>
              <a:t>روی </a:t>
            </a:r>
            <a:r>
              <a:rPr lang="fa-IR" dirty="0" smtClean="0"/>
              <a:t>را با سندرم متابولیک در کودکان نشان داده اند.</a:t>
            </a:r>
            <a:endParaRPr lang="en-CA" dirty="0" smtClean="0"/>
          </a:p>
          <a:p>
            <a:r>
              <a:rPr lang="en-CA" dirty="0" err="1" smtClean="0">
                <a:solidFill>
                  <a:srgbClr val="FF0000"/>
                </a:solidFill>
              </a:rPr>
              <a:t>Kuh</a:t>
            </a:r>
            <a:r>
              <a:rPr lang="fa-IR" dirty="0" smtClean="0"/>
              <a:t>،نشان داد که </a:t>
            </a:r>
            <a:r>
              <a:rPr lang="fa-IR" dirty="0" smtClean="0">
                <a:solidFill>
                  <a:srgbClr val="FF0000"/>
                </a:solidFill>
              </a:rPr>
              <a:t>فقر تغذیه ای </a:t>
            </a:r>
            <a:r>
              <a:rPr lang="fa-IR" dirty="0" smtClean="0"/>
              <a:t>در کودکی و وزن پایین تولد و 7 سالگی همراهی با توزیع نا مناسب چربی در ناحیه مرکزی بدن و </a:t>
            </a:r>
            <a:r>
              <a:rPr lang="fa-IR" dirty="0" smtClean="0">
                <a:solidFill>
                  <a:srgbClr val="FF0000"/>
                </a:solidFill>
              </a:rPr>
              <a:t>چاقی شکمی </a:t>
            </a:r>
            <a:r>
              <a:rPr lang="fa-IR" dirty="0" smtClean="0"/>
              <a:t>در بزرگسالی دارد.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95350"/>
            <a:ext cx="9601196" cy="4980518"/>
          </a:xfrm>
        </p:spPr>
        <p:txBody>
          <a:bodyPr>
            <a:normAutofit lnSpcReduction="10000"/>
          </a:bodyPr>
          <a:lstStyle/>
          <a:p>
            <a:r>
              <a:rPr lang="fa-IR" dirty="0" smtClean="0"/>
              <a:t>ارتباط </a:t>
            </a:r>
            <a:r>
              <a:rPr lang="fa-IR" i="1" dirty="0" smtClean="0">
                <a:solidFill>
                  <a:srgbClr val="FF0000"/>
                </a:solidFill>
              </a:rPr>
              <a:t>وضعیت اقتصادی اجتماعی پایین نیز با ایجاد اختلالات متابولیک </a:t>
            </a:r>
            <a:r>
              <a:rPr lang="fa-IR" dirty="0" smtClean="0"/>
              <a:t>در مطالعات نشان داده شده است.</a:t>
            </a:r>
          </a:p>
          <a:p>
            <a:r>
              <a:rPr lang="fa-IR" dirty="0" smtClean="0"/>
              <a:t>بطور مثال </a:t>
            </a:r>
            <a:r>
              <a:rPr lang="en-US" dirty="0" smtClean="0">
                <a:solidFill>
                  <a:srgbClr val="FF0000"/>
                </a:solidFill>
              </a:rPr>
              <a:t>Cruz</a:t>
            </a:r>
            <a:r>
              <a:rPr lang="fa-IR" dirty="0" smtClean="0">
                <a:solidFill>
                  <a:srgbClr val="FF0000"/>
                </a:solidFill>
              </a:rPr>
              <a:t> بصورت مقطعی </a:t>
            </a:r>
            <a:r>
              <a:rPr lang="fa-IR" dirty="0" smtClean="0"/>
              <a:t>نشان داد که 8% ازکودکان محصل 10-16 ساله با لول پایین </a:t>
            </a:r>
            <a:r>
              <a:rPr lang="en-US" dirty="0" smtClean="0"/>
              <a:t>socio economic</a:t>
            </a:r>
            <a:r>
              <a:rPr lang="fa-IR" dirty="0" smtClean="0"/>
              <a:t> ،زندگی </a:t>
            </a:r>
            <a:r>
              <a:rPr lang="en-US" dirty="0"/>
              <a:t>sedentary </a:t>
            </a:r>
            <a:r>
              <a:rPr lang="fa-IR" dirty="0"/>
              <a:t> بیشتری </a:t>
            </a:r>
            <a:r>
              <a:rPr lang="fa-IR" dirty="0" smtClean="0"/>
              <a:t>داشته و ابتلا به </a:t>
            </a:r>
            <a:r>
              <a:rPr lang="en-US" dirty="0" smtClean="0"/>
              <a:t>Mets </a:t>
            </a:r>
            <a:r>
              <a:rPr lang="fa-IR" dirty="0" smtClean="0"/>
              <a:t> در انها شایعتر است و یا </a:t>
            </a:r>
            <a:r>
              <a:rPr lang="en-US" dirty="0" smtClean="0">
                <a:solidFill>
                  <a:srgbClr val="FF0000"/>
                </a:solidFill>
              </a:rPr>
              <a:t>Sheena</a:t>
            </a:r>
            <a:r>
              <a:rPr lang="fa-IR" dirty="0" smtClean="0">
                <a:solidFill>
                  <a:srgbClr val="FF0000"/>
                </a:solidFill>
              </a:rPr>
              <a:t> بصورت آینده نگر </a:t>
            </a:r>
            <a:r>
              <a:rPr lang="fa-IR" dirty="0" smtClean="0"/>
              <a:t>ارتباط وضعیت </a:t>
            </a:r>
            <a:r>
              <a:rPr lang="en-US" dirty="0" smtClean="0"/>
              <a:t>SE</a:t>
            </a:r>
            <a:r>
              <a:rPr lang="fa-IR" dirty="0" smtClean="0"/>
              <a:t> و در آمد پایین را با ایجاد </a:t>
            </a:r>
            <a:r>
              <a:rPr lang="en-US" dirty="0" smtClean="0"/>
              <a:t>Central adiposity </a:t>
            </a:r>
            <a:r>
              <a:rPr lang="fa-IR" dirty="0" smtClean="0"/>
              <a:t> و سندرم متابولیک در کودکان و بزرگسالان نشان داد.</a:t>
            </a:r>
            <a:r>
              <a:rPr lang="fa-IR" dirty="0"/>
              <a:t> </a:t>
            </a:r>
            <a:endParaRPr lang="en-US" dirty="0" smtClean="0"/>
          </a:p>
          <a:p>
            <a:endParaRPr lang="fa-IR" dirty="0" smtClean="0"/>
          </a:p>
          <a:p>
            <a:r>
              <a:rPr lang="fa-IR" dirty="0" smtClean="0"/>
              <a:t>از </a:t>
            </a:r>
            <a:r>
              <a:rPr lang="fa-IR" dirty="0"/>
              <a:t>طرفی همانطور که </a:t>
            </a:r>
            <a:r>
              <a:rPr lang="fa-IR" dirty="0">
                <a:solidFill>
                  <a:srgbClr val="FF0000"/>
                </a:solidFill>
              </a:rPr>
              <a:t>کویاما </a:t>
            </a:r>
            <a:r>
              <a:rPr lang="fa-IR" dirty="0"/>
              <a:t>و همکارانش نشان دادند ،سنی که </a:t>
            </a:r>
            <a:r>
              <a:rPr lang="en-CA" dirty="0"/>
              <a:t>BMI</a:t>
            </a:r>
            <a:r>
              <a:rPr lang="fa-IR" dirty="0"/>
              <a:t> کودک بعد از دوران نوزادی شروع به افزایش میکند </a:t>
            </a:r>
            <a:r>
              <a:rPr lang="en-CA" dirty="0">
                <a:solidFill>
                  <a:srgbClr val="FF0000"/>
                </a:solidFill>
              </a:rPr>
              <a:t>(Adiposity Rebound)  </a:t>
            </a:r>
            <a:r>
              <a:rPr lang="fa-IR" dirty="0"/>
              <a:t> هر چه زودتر اتفاق بیافتد</a:t>
            </a:r>
            <a:r>
              <a:rPr lang="en-CA" dirty="0"/>
              <a:t>)</a:t>
            </a:r>
            <a:r>
              <a:rPr lang="fa-IR" dirty="0"/>
              <a:t> زیر 4 سال) همراهی با افزایش اختلالات متابولیک (</a:t>
            </a:r>
            <a:r>
              <a:rPr lang="en-CA" dirty="0" err="1"/>
              <a:t>IR</a:t>
            </a:r>
            <a:r>
              <a:rPr lang="fa-IR" dirty="0"/>
              <a:t> ،دیس لیپیدمی و </a:t>
            </a:r>
            <a:r>
              <a:rPr lang="en-CA" dirty="0" err="1"/>
              <a:t>HTN</a:t>
            </a:r>
            <a:r>
              <a:rPr lang="fa-IR" dirty="0"/>
              <a:t> )در سن 12 سالگی دارد. </a:t>
            </a:r>
          </a:p>
          <a:p>
            <a:r>
              <a:rPr lang="fa-IR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20271"/>
            <a:ext cx="9601196" cy="5055597"/>
          </a:xfrm>
        </p:spPr>
        <p:txBody>
          <a:bodyPr>
            <a:normAutofit lnSpcReduction="10000"/>
          </a:bodyPr>
          <a:lstStyle/>
          <a:p>
            <a:r>
              <a:rPr lang="fa-IR" dirty="0" smtClean="0"/>
              <a:t>در توجیه نتایج می توان اشاره نمود که در این فنوتیپ احتمالا افرادی بوده اند که در دوران کودکی بدلیل </a:t>
            </a:r>
            <a:r>
              <a:rPr lang="fa-IR" dirty="0" smtClean="0">
                <a:solidFill>
                  <a:srgbClr val="FF0000"/>
                </a:solidFill>
              </a:rPr>
              <a:t>وضعیت اقتصادی اجتماعی مناسب تر </a:t>
            </a:r>
            <a:r>
              <a:rPr lang="fa-IR" dirty="0" smtClean="0"/>
              <a:t>و </a:t>
            </a:r>
            <a:r>
              <a:rPr lang="fa-IR" dirty="0" smtClean="0">
                <a:solidFill>
                  <a:srgbClr val="FF0000"/>
                </a:solidFill>
              </a:rPr>
              <a:t>نداشتن فقر تغذیه­ای</a:t>
            </a:r>
            <a:r>
              <a:rPr lang="fa-IR" dirty="0" smtClean="0"/>
              <a:t>، اثر محافظتی چاقی برای جلوگیری از اختلالات متابولیکی تا بزرگسالی در آنها باقی مانده است .از طرفی </a:t>
            </a:r>
            <a:r>
              <a:rPr lang="en-CA" dirty="0" smtClean="0">
                <a:solidFill>
                  <a:srgbClr val="FF0000"/>
                </a:solidFill>
              </a:rPr>
              <a:t>AR</a:t>
            </a:r>
            <a:r>
              <a:rPr lang="fa-IR" dirty="0" smtClean="0">
                <a:solidFill>
                  <a:srgbClr val="FF0000"/>
                </a:solidFill>
              </a:rPr>
              <a:t> در دوران کودکی به وقوع نپیوسته ویا در سنین بالاتر اتفاق افتاده </a:t>
            </a:r>
            <a:r>
              <a:rPr lang="fa-IR" dirty="0" smtClean="0"/>
              <a:t>است.همچنین بدلیل چاقی ظاهری </a:t>
            </a:r>
            <a:r>
              <a:rPr lang="fa-IR" dirty="0" smtClean="0">
                <a:solidFill>
                  <a:srgbClr val="FF0000"/>
                </a:solidFill>
              </a:rPr>
              <a:t>توجه بیشتری </a:t>
            </a:r>
            <a:r>
              <a:rPr lang="fa-IR" dirty="0" smtClean="0"/>
              <a:t>به رعایت نحوه زندگی و فعالیت بدنی توسط والدین و تیم پزشکی در آنها اعمال شده است.</a:t>
            </a:r>
            <a:endParaRPr lang="en-CA" dirty="0" smtClean="0"/>
          </a:p>
          <a:p>
            <a:endParaRPr lang="fa-IR" dirty="0" smtClean="0"/>
          </a:p>
          <a:p>
            <a:r>
              <a:rPr lang="fa-IR" dirty="0" smtClean="0">
                <a:solidFill>
                  <a:srgbClr val="7030A0"/>
                </a:solidFill>
              </a:rPr>
              <a:t> </a:t>
            </a:r>
            <a:r>
              <a:rPr lang="fa-IR" sz="2800" i="1" dirty="0" smtClean="0">
                <a:solidFill>
                  <a:srgbClr val="7030A0"/>
                </a:solidFill>
              </a:rPr>
              <a:t>بنابراین بر اساس نتایج بدست آمده در فنوتیپ سه ، بنظر میرسد همراستا با مطالعات پیشین در زمینه </a:t>
            </a:r>
            <a:r>
              <a:rPr lang="en-CA" sz="2800" i="1" dirty="0" smtClean="0">
                <a:solidFill>
                  <a:srgbClr val="7030A0"/>
                </a:solidFill>
              </a:rPr>
              <a:t>MHO</a:t>
            </a:r>
            <a:r>
              <a:rPr lang="fa-IR" sz="2800" i="1" dirty="0" smtClean="0">
                <a:solidFill>
                  <a:srgbClr val="7030A0"/>
                </a:solidFill>
              </a:rPr>
              <a:t> ، این فنوتیپ پاترن خوش خیمی داشته باشد و در نگرش مان به بچه های چاق ، توجه به وجود یا عدم وجود المان های متابولیکی نیز ضرورت پیدا میکند تا کودکان و نوجوانان چاق در معرض خطر با دقت بیشتری ، شناخته شوند </a:t>
            </a:r>
            <a:r>
              <a:rPr lang="fa-IR" sz="2800" dirty="0" smtClean="0"/>
              <a:t>.</a:t>
            </a:r>
            <a:endParaRPr lang="en-CA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779929"/>
            <a:ext cx="9601196" cy="50959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a-IR" dirty="0">
                <a:solidFill>
                  <a:srgbClr val="0070C0"/>
                </a:solidFill>
              </a:rPr>
              <a:t>فنوتیپ دو (</a:t>
            </a:r>
            <a:r>
              <a:rPr lang="en-CA" dirty="0">
                <a:solidFill>
                  <a:srgbClr val="0070C0"/>
                </a:solidFill>
              </a:rPr>
              <a:t>NWMU</a:t>
            </a:r>
            <a:r>
              <a:rPr lang="fa-IR" dirty="0" smtClean="0">
                <a:solidFill>
                  <a:srgbClr val="0070C0"/>
                </a:solidFill>
              </a:rPr>
              <a:t>):</a:t>
            </a:r>
            <a:endParaRPr lang="fa-IR" dirty="0">
              <a:solidFill>
                <a:srgbClr val="0070C0"/>
              </a:solidFill>
            </a:endParaRPr>
          </a:p>
          <a:p>
            <a:r>
              <a:rPr lang="fa-IR" dirty="0" smtClean="0"/>
              <a:t>افزایش ریسک سندرم متابولیک در فنوتیپ دو در مطالعه کنونی، مشابه با بسیاری از یافته های مطالعات پیشین در بزرگسالان و کودکان مبتلا به </a:t>
            </a:r>
            <a:r>
              <a:rPr lang="en-CA" dirty="0" smtClean="0"/>
              <a:t>(MUO)</a:t>
            </a:r>
            <a:r>
              <a:rPr lang="fa-IR" dirty="0" smtClean="0"/>
              <a:t> بوده است.</a:t>
            </a:r>
            <a:endParaRPr lang="en-US" dirty="0" smtClean="0"/>
          </a:p>
          <a:p>
            <a:endParaRPr lang="fa-IR" dirty="0" smtClean="0"/>
          </a:p>
          <a:p>
            <a:r>
              <a:rPr lang="fa-IR" dirty="0" smtClean="0"/>
              <a:t> در مطالعه </a:t>
            </a:r>
            <a:r>
              <a:rPr lang="fa-IR" dirty="0" smtClean="0">
                <a:solidFill>
                  <a:srgbClr val="FF0000"/>
                </a:solidFill>
              </a:rPr>
              <a:t>فین</a:t>
            </a:r>
            <a:r>
              <a:rPr lang="fa-IR" dirty="0" smtClean="0"/>
              <a:t> مشابه مطالعه کنونی ،ریسک سندرم متابولیک ، دیابت و</a:t>
            </a:r>
            <a:r>
              <a:rPr lang="en-CA" dirty="0" smtClean="0"/>
              <a:t>IMT</a:t>
            </a:r>
            <a:r>
              <a:rPr lang="fa-IR" dirty="0" smtClean="0"/>
              <a:t> قبل از تعدیل </a:t>
            </a:r>
            <a:r>
              <a:rPr lang="en-US" dirty="0" smtClean="0"/>
              <a:t>BMI</a:t>
            </a:r>
            <a:r>
              <a:rPr lang="fa-IR" dirty="0" smtClean="0"/>
              <a:t>، در فنوتیپ </a:t>
            </a:r>
            <a:r>
              <a:rPr lang="en-CA" dirty="0" smtClean="0"/>
              <a:t>MUO</a:t>
            </a:r>
            <a:r>
              <a:rPr lang="fa-IR" dirty="0" smtClean="0"/>
              <a:t> ، افزایش داشته وبعد </a:t>
            </a:r>
            <a:r>
              <a:rPr lang="fa-IR" dirty="0" smtClean="0">
                <a:solidFill>
                  <a:srgbClr val="FF0000"/>
                </a:solidFill>
              </a:rPr>
              <a:t>از تعدیل </a:t>
            </a:r>
            <a:r>
              <a:rPr lang="en-US" dirty="0" smtClean="0">
                <a:solidFill>
                  <a:srgbClr val="FF0000"/>
                </a:solidFill>
              </a:rPr>
              <a:t>BMI</a:t>
            </a:r>
            <a:r>
              <a:rPr lang="fa-IR" dirty="0" smtClean="0">
                <a:solidFill>
                  <a:srgbClr val="FF0000"/>
                </a:solidFill>
              </a:rPr>
              <a:t> نیز این افزایش ریسک برای ایجاد </a:t>
            </a:r>
            <a:r>
              <a:rPr lang="en-CA" dirty="0" err="1" smtClean="0">
                <a:solidFill>
                  <a:srgbClr val="FF0000"/>
                </a:solidFill>
              </a:rPr>
              <a:t>MetS</a:t>
            </a:r>
            <a:r>
              <a:rPr lang="fa-IR" dirty="0" smtClean="0">
                <a:solidFill>
                  <a:srgbClr val="FF0000"/>
                </a:solidFill>
              </a:rPr>
              <a:t> همچنان معنی دار در مدل باقی ماند </a:t>
            </a:r>
            <a:r>
              <a:rPr lang="fa-IR" dirty="0" smtClean="0"/>
              <a:t>ولی برای ایجاد دیابت و </a:t>
            </a:r>
            <a:r>
              <a:rPr lang="en-CA" dirty="0" smtClean="0"/>
              <a:t>IMT</a:t>
            </a:r>
            <a:r>
              <a:rPr lang="fa-IR" dirty="0" smtClean="0"/>
              <a:t> افزایش ریسک از بین رفت. </a:t>
            </a:r>
            <a:endParaRPr lang="en-US" dirty="0" smtClean="0"/>
          </a:p>
          <a:p>
            <a:r>
              <a:rPr lang="fa-IR" i="1" dirty="0"/>
              <a:t>توجیه نتایج این فنوتیپ شاید به </a:t>
            </a:r>
            <a:r>
              <a:rPr lang="fa-IR" i="1" dirty="0">
                <a:solidFill>
                  <a:srgbClr val="FF0000"/>
                </a:solidFill>
              </a:rPr>
              <a:t>توجه و مداخله کمتر </a:t>
            </a:r>
            <a:r>
              <a:rPr lang="fa-IR" i="1" dirty="0"/>
              <a:t>والدین و تیم پزشکی به کودکان دارای وزن نرمال علیرغم داشتن المان متابولیک برگردد.</a:t>
            </a:r>
          </a:p>
          <a:p>
            <a:endParaRPr lang="fa-IR" i="1" dirty="0"/>
          </a:p>
          <a:p>
            <a:pPr>
              <a:buNone/>
            </a:pPr>
            <a:r>
              <a:rPr lang="fa-IR" i="1" dirty="0"/>
              <a:t> همچنین احتمال وجود وضعیت  </a:t>
            </a:r>
            <a:r>
              <a:rPr lang="fa-IR" i="1" dirty="0">
                <a:solidFill>
                  <a:srgbClr val="FF0000"/>
                </a:solidFill>
              </a:rPr>
              <a:t>اقتصادی اجتماعی پایین تر ، فقر تغذیه ای بیشتر </a:t>
            </a:r>
            <a:r>
              <a:rPr lang="fa-IR" i="1" dirty="0">
                <a:solidFill>
                  <a:schemeClr val="tx1"/>
                </a:solidFill>
              </a:rPr>
              <a:t>و</a:t>
            </a:r>
            <a:r>
              <a:rPr lang="fa-IR" i="1" dirty="0">
                <a:solidFill>
                  <a:srgbClr val="FF0000"/>
                </a:solidFill>
              </a:rPr>
              <a:t> وقوع زودتر </a:t>
            </a:r>
            <a:r>
              <a:rPr lang="en-US" i="1" dirty="0">
                <a:solidFill>
                  <a:srgbClr val="FF0000"/>
                </a:solidFill>
              </a:rPr>
              <a:t>AR</a:t>
            </a:r>
            <a:r>
              <a:rPr lang="fa-IR" i="1" dirty="0">
                <a:solidFill>
                  <a:srgbClr val="FF0000"/>
                </a:solidFill>
              </a:rPr>
              <a:t> </a:t>
            </a:r>
            <a:r>
              <a:rPr lang="fa-IR" i="1" dirty="0"/>
              <a:t>در دوران ابتدای کودکی در این فنوتیپ قابل ذکر است ، که امکان توزیع نا مناسب چربی در ناحیه مرکزی بد ن و </a:t>
            </a:r>
            <a:r>
              <a:rPr lang="fa-IR" i="1" dirty="0">
                <a:solidFill>
                  <a:srgbClr val="FF0000"/>
                </a:solidFill>
              </a:rPr>
              <a:t>افزایش اختلالات متابولیک در بزرگسالی </a:t>
            </a:r>
            <a:r>
              <a:rPr lang="fa-IR" i="1" dirty="0"/>
              <a:t>را خواهد داشت.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47165"/>
            <a:ext cx="9601196" cy="50287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a-IR" dirty="0">
                <a:solidFill>
                  <a:srgbClr val="0070C0"/>
                </a:solidFill>
              </a:rPr>
              <a:t>فنوتیپ چهار(</a:t>
            </a:r>
            <a:r>
              <a:rPr lang="en-CA" dirty="0">
                <a:solidFill>
                  <a:srgbClr val="0070C0"/>
                </a:solidFill>
              </a:rPr>
              <a:t>OWMU</a:t>
            </a:r>
            <a:r>
              <a:rPr lang="fa-IR" dirty="0" smtClean="0">
                <a:solidFill>
                  <a:srgbClr val="0070C0"/>
                </a:solidFill>
              </a:rPr>
              <a:t>):</a:t>
            </a:r>
          </a:p>
          <a:p>
            <a:r>
              <a:rPr lang="fa-IR" dirty="0" smtClean="0"/>
              <a:t>نتایج در فنوتیپ 4</a:t>
            </a:r>
            <a:r>
              <a:rPr lang="en-CA" dirty="0" smtClean="0"/>
              <a:t> </a:t>
            </a:r>
            <a:r>
              <a:rPr lang="fa-IR" dirty="0" smtClean="0"/>
              <a:t>نشان داد ، که علیرغم اینکه قبل از تعدیل </a:t>
            </a:r>
            <a:r>
              <a:rPr lang="en-US" dirty="0" smtClean="0"/>
              <a:t>BMI</a:t>
            </a:r>
            <a:r>
              <a:rPr lang="fa-IR" dirty="0" smtClean="0"/>
              <a:t> بالاترین نسبت شانس و ریسک را برای پیشگویی سندرم متابولیک بزرگسالی داشت ولی بعد از تعدیل </a:t>
            </a:r>
            <a:r>
              <a:rPr lang="en-US" dirty="0" smtClean="0"/>
              <a:t>BMI</a:t>
            </a:r>
            <a:r>
              <a:rPr lang="fa-IR" dirty="0" smtClean="0"/>
              <a:t> این ریسک از بین رفت .</a:t>
            </a:r>
          </a:p>
          <a:p>
            <a:r>
              <a:rPr lang="fa-IR" i="1" dirty="0" smtClean="0">
                <a:solidFill>
                  <a:srgbClr val="FF0000"/>
                </a:solidFill>
              </a:rPr>
              <a:t>توجیه  این مطلب می تواند ،پر رنگتر بودن و اهمیت بالاتر نقش و نفوذ </a:t>
            </a:r>
            <a:r>
              <a:rPr lang="en-CA" i="1" dirty="0" smtClean="0">
                <a:solidFill>
                  <a:srgbClr val="FF0000"/>
                </a:solidFill>
              </a:rPr>
              <a:t>BMI</a:t>
            </a:r>
            <a:r>
              <a:rPr lang="fa-IR" i="1" dirty="0" smtClean="0">
                <a:solidFill>
                  <a:srgbClr val="FF0000"/>
                </a:solidFill>
              </a:rPr>
              <a:t> بزرگسالی برای ایجاد ریسک متابولیک در بزرگسالی ، نسبت به </a:t>
            </a:r>
            <a:r>
              <a:rPr lang="en-CA" i="1" dirty="0" smtClean="0">
                <a:solidFill>
                  <a:srgbClr val="FF0000"/>
                </a:solidFill>
              </a:rPr>
              <a:t>BMI</a:t>
            </a:r>
            <a:r>
              <a:rPr lang="fa-IR" i="1" dirty="0" smtClean="0">
                <a:solidFill>
                  <a:srgbClr val="FF0000"/>
                </a:solidFill>
              </a:rPr>
              <a:t> کودکی باشد. </a:t>
            </a:r>
          </a:p>
          <a:p>
            <a:r>
              <a:rPr lang="fa-IR" dirty="0" smtClean="0"/>
              <a:t>همچنین  </a:t>
            </a:r>
            <a:r>
              <a:rPr lang="fa-IR" dirty="0" smtClean="0">
                <a:solidFill>
                  <a:srgbClr val="FF0000"/>
                </a:solidFill>
              </a:rPr>
              <a:t>انتقال بالای چاقی </a:t>
            </a:r>
            <a:r>
              <a:rPr lang="fa-IR" dirty="0" smtClean="0"/>
              <a:t>به دوران بزرگسالی و باقی ماندن تاثیر و رد پای </a:t>
            </a:r>
            <a:r>
              <a:rPr lang="en-CA" dirty="0" smtClean="0"/>
              <a:t>BMI</a:t>
            </a:r>
            <a:r>
              <a:rPr lang="fa-IR" dirty="0" smtClean="0"/>
              <a:t> بالای کودکی  تا بزرگسالی</a:t>
            </a:r>
            <a:r>
              <a:rPr lang="en-CA" dirty="0" smtClean="0">
                <a:solidFill>
                  <a:srgbClr val="FF0000"/>
                </a:solidFill>
              </a:rPr>
              <a:t>  (Tracking</a:t>
            </a:r>
            <a:r>
              <a:rPr lang="en-CA" dirty="0" smtClean="0"/>
              <a:t>)</a:t>
            </a:r>
            <a:r>
              <a:rPr lang="fa-IR" dirty="0" smtClean="0"/>
              <a:t> سبب شده تا بعد از حذف</a:t>
            </a:r>
            <a:r>
              <a:rPr lang="en-CA" dirty="0" smtClean="0"/>
              <a:t>BMI</a:t>
            </a:r>
            <a:r>
              <a:rPr lang="fa-IR" dirty="0" smtClean="0"/>
              <a:t> بزرگسالی ، ریسک از بین برود.</a:t>
            </a:r>
          </a:p>
          <a:p>
            <a:r>
              <a:rPr lang="fa-IR" dirty="0" smtClean="0"/>
              <a:t> در مطالعه</a:t>
            </a:r>
            <a:r>
              <a:rPr lang="fa-IR" dirty="0" smtClean="0">
                <a:solidFill>
                  <a:srgbClr val="FF0000"/>
                </a:solidFill>
              </a:rPr>
              <a:t> فین </a:t>
            </a:r>
            <a:r>
              <a:rPr lang="fa-IR" dirty="0" smtClean="0"/>
              <a:t>نشان داده شد که قبل از تعدیل </a:t>
            </a:r>
            <a:r>
              <a:rPr lang="en-CA" dirty="0" smtClean="0"/>
              <a:t>BMI</a:t>
            </a:r>
            <a:r>
              <a:rPr lang="fa-IR" dirty="0" smtClean="0"/>
              <a:t>، فنوتیپی که دارای چاقی به همراه المان متابولیکی بود ،سبب افزایش ریسک </a:t>
            </a:r>
            <a:r>
              <a:rPr lang="en-CA" dirty="0" smtClean="0"/>
              <a:t>IMT</a:t>
            </a:r>
            <a:r>
              <a:rPr lang="fa-IR" dirty="0" smtClean="0"/>
              <a:t> ، </a:t>
            </a:r>
            <a:r>
              <a:rPr lang="en-CA" dirty="0" err="1" smtClean="0"/>
              <a:t>MetS</a:t>
            </a:r>
            <a:r>
              <a:rPr lang="fa-IR" dirty="0" smtClean="0"/>
              <a:t> و </a:t>
            </a:r>
            <a:r>
              <a:rPr lang="en-CA" dirty="0" smtClean="0"/>
              <a:t>DM</a:t>
            </a:r>
            <a:r>
              <a:rPr lang="fa-IR" dirty="0" smtClean="0"/>
              <a:t>شد؛ در حالیکه </a:t>
            </a:r>
            <a:r>
              <a:rPr lang="fa-IR" dirty="0" smtClean="0">
                <a:solidFill>
                  <a:srgbClr val="FF0000"/>
                </a:solidFill>
              </a:rPr>
              <a:t>بعد از تعدیل </a:t>
            </a:r>
            <a:r>
              <a:rPr lang="en-CA" dirty="0" smtClean="0">
                <a:solidFill>
                  <a:srgbClr val="FF0000"/>
                </a:solidFill>
              </a:rPr>
              <a:t>BMI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 smtClean="0"/>
              <a:t>افزایش ریسک برای ایجاد </a:t>
            </a:r>
            <a:r>
              <a:rPr lang="en-CA" dirty="0" smtClean="0">
                <a:solidFill>
                  <a:srgbClr val="FF0000"/>
                </a:solidFill>
              </a:rPr>
              <a:t>IMT</a:t>
            </a:r>
            <a:r>
              <a:rPr lang="fa-IR" dirty="0" smtClean="0">
                <a:solidFill>
                  <a:srgbClr val="FF0000"/>
                </a:solidFill>
              </a:rPr>
              <a:t> و</a:t>
            </a:r>
            <a:r>
              <a:rPr lang="en-CA" dirty="0" smtClean="0">
                <a:solidFill>
                  <a:srgbClr val="FF0000"/>
                </a:solidFill>
              </a:rPr>
              <a:t>DM</a:t>
            </a:r>
            <a:r>
              <a:rPr lang="fa-IR" dirty="0" smtClean="0">
                <a:solidFill>
                  <a:srgbClr val="FF0000"/>
                </a:solidFill>
              </a:rPr>
              <a:t> از بین رفت </a:t>
            </a:r>
            <a:r>
              <a:rPr lang="fa-IR" dirty="0" smtClean="0"/>
              <a:t>در صورتیکه </a:t>
            </a:r>
            <a:r>
              <a:rPr lang="fa-IR" dirty="0" smtClean="0">
                <a:solidFill>
                  <a:srgbClr val="7030A0"/>
                </a:solidFill>
              </a:rPr>
              <a:t>بر خلاف مطالعه کنونی، </a:t>
            </a:r>
            <a:r>
              <a:rPr lang="fa-IR" dirty="0" smtClean="0">
                <a:solidFill>
                  <a:srgbClr val="FF0000"/>
                </a:solidFill>
              </a:rPr>
              <a:t>ریسک ایجاد </a:t>
            </a:r>
            <a:r>
              <a:rPr lang="en-CA" dirty="0" err="1" smtClean="0">
                <a:solidFill>
                  <a:srgbClr val="FF0000"/>
                </a:solidFill>
              </a:rPr>
              <a:t>MetS</a:t>
            </a:r>
            <a:r>
              <a:rPr lang="fa-IR" dirty="0" smtClean="0"/>
              <a:t>علیرغم تعدیل </a:t>
            </a:r>
            <a:r>
              <a:rPr lang="en-CA" dirty="0" smtClean="0"/>
              <a:t>BMI</a:t>
            </a:r>
            <a:r>
              <a:rPr lang="fa-IR" dirty="0" smtClean="0"/>
              <a:t> </a:t>
            </a:r>
            <a:r>
              <a:rPr lang="fa-IR" dirty="0" smtClean="0">
                <a:solidFill>
                  <a:srgbClr val="FF0000"/>
                </a:solidFill>
              </a:rPr>
              <a:t>بالا باقی ماند</a:t>
            </a:r>
            <a:r>
              <a:rPr lang="fa-IR" dirty="0" smtClean="0"/>
              <a:t> .</a:t>
            </a:r>
          </a:p>
          <a:p>
            <a:r>
              <a:rPr lang="fa-IR" dirty="0" smtClean="0"/>
              <a:t>در </a:t>
            </a:r>
            <a:r>
              <a:rPr lang="fa-IR" dirty="0"/>
              <a:t>بیان </a:t>
            </a:r>
            <a:r>
              <a:rPr lang="fa-IR" dirty="0">
                <a:solidFill>
                  <a:srgbClr val="7030A0"/>
                </a:solidFill>
              </a:rPr>
              <a:t>تفاوت این دو مطالعه </a:t>
            </a:r>
            <a:r>
              <a:rPr lang="fa-IR" dirty="0"/>
              <a:t>می­توان </a:t>
            </a:r>
            <a:r>
              <a:rPr lang="fa-IR" dirty="0">
                <a:solidFill>
                  <a:srgbClr val="FF0000"/>
                </a:solidFill>
              </a:rPr>
              <a:t>سن پایه بالاتر </a:t>
            </a:r>
            <a:r>
              <a:rPr lang="fa-IR" dirty="0"/>
              <a:t>تعدادی از افراد شرکت کننده که وارد سن بزرگسالی شدند و در نتیجه از وضعیت ناپایدار بلوغ خارج شده بودند، </a:t>
            </a:r>
            <a:r>
              <a:rPr lang="fa-IR" dirty="0">
                <a:solidFill>
                  <a:srgbClr val="FF0000"/>
                </a:solidFill>
              </a:rPr>
              <a:t>مدت پیگیری طولانی </a:t>
            </a:r>
            <a:r>
              <a:rPr lang="fa-IR" dirty="0"/>
              <a:t>تر و بنابراین سن بالاتر افراد در فاز پیگیری، </a:t>
            </a:r>
            <a:r>
              <a:rPr lang="fa-IR" dirty="0">
                <a:solidFill>
                  <a:srgbClr val="FF0000"/>
                </a:solidFill>
              </a:rPr>
              <a:t>تفاوت در تعریف سندرم متابولیک </a:t>
            </a:r>
            <a:r>
              <a:rPr lang="fa-IR" dirty="0"/>
              <a:t>نوجوانی و </a:t>
            </a:r>
            <a:r>
              <a:rPr lang="fa-IR" dirty="0">
                <a:solidFill>
                  <a:srgbClr val="FF0000"/>
                </a:solidFill>
              </a:rPr>
              <a:t>وارد نکردن اندازه دور کمر </a:t>
            </a:r>
            <a:r>
              <a:rPr lang="fa-IR" dirty="0"/>
              <a:t>افراد در فاز اولیه ، و بعلاوه </a:t>
            </a:r>
            <a:r>
              <a:rPr lang="fa-IR" dirty="0">
                <a:solidFill>
                  <a:srgbClr val="FF0000"/>
                </a:solidFill>
              </a:rPr>
              <a:t>تفاوت در تعریف سالم بودن </a:t>
            </a:r>
            <a:r>
              <a:rPr lang="fa-IR" dirty="0"/>
              <a:t>ریسک متابولیک در مطالعه فین را اشاره کرد.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معنی دار بودن نتایج در محدوده 15-18 سال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/>
              <a:t>میتواند تاییدکننده </a:t>
            </a:r>
            <a:r>
              <a:rPr lang="fa-IR" dirty="0" smtClean="0">
                <a:solidFill>
                  <a:srgbClr val="FF0000"/>
                </a:solidFill>
              </a:rPr>
              <a:t>وضعیت ناپایدار </a:t>
            </a:r>
            <a:r>
              <a:rPr lang="fa-IR" dirty="0" smtClean="0"/>
              <a:t>اختلال  متابولیک بخصوص </a:t>
            </a:r>
            <a:r>
              <a:rPr lang="fa-IR" dirty="0" smtClean="0">
                <a:solidFill>
                  <a:srgbClr val="FF0000"/>
                </a:solidFill>
              </a:rPr>
              <a:t>در دوران ابتدایی بلوغ </a:t>
            </a:r>
            <a:r>
              <a:rPr lang="fa-IR" dirty="0" smtClean="0"/>
              <a:t>بدلایل مقاومت به انسولین، تغییرات در میزان چربی و یا توده بدون چربی و یا تغییرات در رشد و ترشح هورمون­های جنسی باشد که در مطالعات پیشین به آن اشاره شده است .</a:t>
            </a:r>
          </a:p>
          <a:p>
            <a:r>
              <a:rPr lang="fa-IR" dirty="0" smtClean="0"/>
              <a:t>همانگونه که </a:t>
            </a:r>
            <a:r>
              <a:rPr lang="fa-IR" dirty="0" smtClean="0">
                <a:solidFill>
                  <a:srgbClr val="FF0000"/>
                </a:solidFill>
              </a:rPr>
              <a:t>راینر</a:t>
            </a:r>
            <a:r>
              <a:rPr lang="fa-IR" dirty="0" smtClean="0"/>
              <a:t> و همکارانش نشان دادند که پیگیری یکساله نوجوانان چاق با میانگین سنی 11 سال ، نشان می دهد که زمانی که افراد وارد مرحله بلوغ می شوند ریسک تبدیل </a:t>
            </a:r>
            <a:r>
              <a:rPr lang="en-US" dirty="0" smtClean="0"/>
              <a:t>MHO</a:t>
            </a:r>
            <a:r>
              <a:rPr lang="fa-IR" dirty="0" smtClean="0"/>
              <a:t> به </a:t>
            </a:r>
            <a:r>
              <a:rPr lang="en-US" dirty="0" smtClean="0"/>
              <a:t>MUO</a:t>
            </a:r>
            <a:r>
              <a:rPr lang="fa-IR" dirty="0" smtClean="0"/>
              <a:t> </a:t>
            </a:r>
            <a:r>
              <a:rPr lang="fa-IR" dirty="0" smtClean="0">
                <a:solidFill>
                  <a:srgbClr val="FF0000"/>
                </a:solidFill>
              </a:rPr>
              <a:t>دو برابر </a:t>
            </a:r>
            <a:r>
              <a:rPr lang="fa-IR" dirty="0" smtClean="0"/>
              <a:t>شده و بالعکس با گذر از دوران میانه بلوغ به انتهای بلوغ شانس تبدیل </a:t>
            </a:r>
            <a:r>
              <a:rPr lang="en-US" dirty="0" smtClean="0"/>
              <a:t>MUO</a:t>
            </a:r>
            <a:r>
              <a:rPr lang="fa-IR" dirty="0" smtClean="0"/>
              <a:t> به </a:t>
            </a:r>
            <a:r>
              <a:rPr lang="en-US" dirty="0" smtClean="0"/>
              <a:t>MHO</a:t>
            </a:r>
            <a:r>
              <a:rPr lang="fa-IR" dirty="0" smtClean="0"/>
              <a:t> </a:t>
            </a:r>
            <a:r>
              <a:rPr lang="fa-IR" dirty="0" smtClean="0">
                <a:solidFill>
                  <a:srgbClr val="FF0000"/>
                </a:solidFill>
              </a:rPr>
              <a:t>سه برابر </a:t>
            </a:r>
            <a:r>
              <a:rPr lang="fa-IR" dirty="0" smtClean="0"/>
              <a:t>خواهد شد.</a:t>
            </a:r>
          </a:p>
          <a:p>
            <a:r>
              <a:rPr lang="fa-IR" i="1" dirty="0" smtClean="0">
                <a:solidFill>
                  <a:srgbClr val="FF0000"/>
                </a:solidFill>
              </a:rPr>
              <a:t>بنابراین در مطالعه حاضر بنظر میرسد ،رده سنی 15-18 سال با گذر از مرحله بلوغ ،شباهت بیشتری به سنین بزرگسالی پیدا کرده و قدرت پیش گویی برای پیامد متابولیک در بزرگسالی داشته اند . </a:t>
            </a:r>
            <a:endParaRPr lang="en-CA" i="1" dirty="0" smtClean="0">
              <a:solidFill>
                <a:srgbClr val="FF0000"/>
              </a:solidFill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/>
              <a:t>محدودیت های مطالعه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اول، ثبت نشدن اطلاعات مربوط به مقاومت به انسولین ، وضعیت بلوغ، اطلاعات تغذیه ای، فعالیت فیزیکی و وضعیت اقتصادی اجتماعی نوجوانان در اطلاعات پایه</a:t>
            </a:r>
          </a:p>
          <a:p>
            <a:r>
              <a:rPr lang="fa-IR" dirty="0" smtClean="0"/>
              <a:t> دوم، شیوع پایین سندرم متابولیک در زنان که امکان تحلیل زیر گروهی در هر فنوتیپ بر اساس جنسیت  درزیر گروه های سنی را از بین می برد</a:t>
            </a:r>
          </a:p>
          <a:p>
            <a:r>
              <a:rPr lang="fa-IR" dirty="0" smtClean="0"/>
              <a:t> سوم، ریزش 55% از افراد در پیگیری، اگر چه تفاوت معنی داری بین اطلاعات افرادی که ریزش داشتند و آنهایی که در مطالعه باقی ماندند وجود نداشت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/>
              <a:t>نقاط قوت مطالعه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 smtClean="0"/>
              <a:t>آینده نگر بودن مطالعه و مدت پیگیری طولانی </a:t>
            </a:r>
          </a:p>
          <a:p>
            <a:r>
              <a:rPr lang="fa-IR" dirty="0" smtClean="0"/>
              <a:t>استفاده از تعاریف و مقادیر ملی و بین­المللی برای تعریف سندرم متابولیک </a:t>
            </a:r>
          </a:p>
          <a:p>
            <a:r>
              <a:rPr lang="fa-IR" dirty="0" smtClean="0"/>
              <a:t>اطلاعات و اندازه گیری ها توسط افراد ماهر و کارکرده انجام شده نه توسط گزارش خود افراد </a:t>
            </a:r>
          </a:p>
          <a:p>
            <a:r>
              <a:rPr lang="fa-IR" dirty="0" smtClean="0"/>
              <a:t>استفاده از دور کمر به عنوان فاکتور خطر متابولیک بر خلاف برخی از مطالعات که بدلیل نداشتن اطلاعات پایه مربوط به دور کمر در نوجوانان و کودکان، از </a:t>
            </a:r>
            <a:r>
              <a:rPr lang="en-US" dirty="0" smtClean="0"/>
              <a:t>BMI</a:t>
            </a:r>
            <a:r>
              <a:rPr lang="fa-IR" dirty="0" smtClean="0"/>
              <a:t> به عنوان شاخصی برای خطر متابولیک استفاده شده که نمی­تواند شاخص مناسبی برای نشان دادن ریسک متابولیک و توده چربی واقعی بدن باشد.</a:t>
            </a:r>
            <a:endParaRPr lang="en-CA" dirty="0" smtClean="0"/>
          </a:p>
          <a:p>
            <a:r>
              <a:rPr lang="fa-IR" dirty="0" smtClean="0"/>
              <a:t> 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/>
              <a:t>نتیجه گیری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 smtClean="0"/>
              <a:t>نتایج این مطالعه  نشان داد که، فنوتیپ های دارای المان متابولیک (فنوتیپ 2 و 4 ) در نوجوانی سبب افزایش ریسک متابولیکی در بزرگسالی می شوند ،در صورتیکه تنها  فنوتییپ دو</a:t>
            </a:r>
            <a:r>
              <a:rPr lang="en-US" dirty="0" smtClean="0"/>
              <a:t> </a:t>
            </a:r>
            <a:r>
              <a:rPr lang="fa-IR" dirty="0" smtClean="0">
                <a:solidFill>
                  <a:srgbClr val="FF0000"/>
                </a:solidFill>
              </a:rPr>
              <a:t>وزن نرمال به همراه المان متابولیک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MUO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fa-IR" dirty="0" smtClean="0"/>
              <a:t>، مستقل از اثر </a:t>
            </a:r>
            <a:r>
              <a:rPr lang="en-US" dirty="0" smtClean="0"/>
              <a:t>BMI</a:t>
            </a:r>
            <a:r>
              <a:rPr lang="fa-IR" dirty="0" smtClean="0"/>
              <a:t> بزرگسالی،پس از تعدیل </a:t>
            </a:r>
            <a:r>
              <a:rPr lang="en-US" dirty="0" smtClean="0"/>
              <a:t>BMI</a:t>
            </a:r>
            <a:r>
              <a:rPr lang="fa-IR" dirty="0" smtClean="0"/>
              <a:t>  </a:t>
            </a:r>
            <a:r>
              <a:rPr lang="fa-IR" dirty="0" smtClean="0">
                <a:solidFill>
                  <a:srgbClr val="FF0000"/>
                </a:solidFill>
              </a:rPr>
              <a:t>پیشگویی کننده سندرم متابولیک </a:t>
            </a:r>
            <a:r>
              <a:rPr lang="fa-IR" dirty="0" smtClean="0"/>
              <a:t>در بزرگسالی بوده است .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فنوتیپ چاق بدون داشتن المان متابولیک </a:t>
            </a:r>
            <a:r>
              <a:rPr lang="en-US" dirty="0" smtClean="0">
                <a:solidFill>
                  <a:srgbClr val="FF0000"/>
                </a:solidFill>
              </a:rPr>
              <a:t>(MHO)</a:t>
            </a:r>
            <a:r>
              <a:rPr lang="fa-IR" dirty="0" smtClean="0"/>
              <a:t>نه تنها ریسکی را تحمیل نکرد بلکه پس از تعدیل </a:t>
            </a:r>
            <a:r>
              <a:rPr lang="en-CA" dirty="0" smtClean="0"/>
              <a:t>BMI</a:t>
            </a:r>
            <a:r>
              <a:rPr lang="fa-IR" dirty="0" smtClean="0"/>
              <a:t> </a:t>
            </a:r>
            <a:r>
              <a:rPr lang="fa-IR" dirty="0" smtClean="0">
                <a:solidFill>
                  <a:srgbClr val="FF0000"/>
                </a:solidFill>
              </a:rPr>
              <a:t>اثر محافظتی </a:t>
            </a:r>
            <a:r>
              <a:rPr lang="fa-IR" dirty="0" smtClean="0"/>
              <a:t>نیز برای بروز سندرم متابولیک بزرگسالی داشت  .</a:t>
            </a:r>
          </a:p>
          <a:p>
            <a:r>
              <a:rPr lang="fa-IR" i="1" dirty="0" smtClean="0">
                <a:solidFill>
                  <a:srgbClr val="002060"/>
                </a:solidFill>
              </a:rPr>
              <a:t> </a:t>
            </a:r>
            <a:r>
              <a:rPr lang="fa-IR" i="1" dirty="0" smtClean="0">
                <a:solidFill>
                  <a:srgbClr val="7030A0"/>
                </a:solidFill>
              </a:rPr>
              <a:t>با توجه به نتایج بدست آمده بنظر میرسد که تعامل بین </a:t>
            </a:r>
            <a:r>
              <a:rPr lang="en-CA" i="1" dirty="0" smtClean="0">
                <a:solidFill>
                  <a:srgbClr val="7030A0"/>
                </a:solidFill>
              </a:rPr>
              <a:t>BMI</a:t>
            </a:r>
            <a:r>
              <a:rPr lang="fa-IR" i="1" dirty="0" smtClean="0">
                <a:solidFill>
                  <a:srgbClr val="7030A0"/>
                </a:solidFill>
              </a:rPr>
              <a:t> و المانهای متابولیک در کودکی ،در ایجاد سندرم متابولیک در بزرگسالی نقش ایفا می کند و در تعیین ریسک نباید نگاهی بصورت ایزوله به </a:t>
            </a:r>
            <a:r>
              <a:rPr lang="en-CA" i="1" dirty="0" smtClean="0">
                <a:solidFill>
                  <a:srgbClr val="7030A0"/>
                </a:solidFill>
              </a:rPr>
              <a:t>BMI</a:t>
            </a:r>
            <a:r>
              <a:rPr lang="fa-IR" i="1" dirty="0" smtClean="0">
                <a:solidFill>
                  <a:srgbClr val="7030A0"/>
                </a:solidFill>
              </a:rPr>
              <a:t> و یا اختلالات متابولیک انداخت</a:t>
            </a:r>
            <a:endParaRPr lang="en-CA" i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/>
              <a:t>پیشنهادات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/>
              <a:t>انجام مطالعات گسترده تر با داشتن دامنه بیشتری از متغیرهای مداخله گر نظیر مقاومت به انسولین ،</a:t>
            </a:r>
            <a:r>
              <a:rPr lang="fa-IR" dirty="0" smtClean="0">
                <a:solidFill>
                  <a:srgbClr val="FF0000"/>
                </a:solidFill>
              </a:rPr>
              <a:t>زمان بلوغ </a:t>
            </a:r>
            <a:r>
              <a:rPr lang="fa-IR" dirty="0" smtClean="0"/>
              <a:t>، وضعیت اقتصادی اجتماعی و درامد پدر،میزان </a:t>
            </a:r>
            <a:r>
              <a:rPr lang="fa-IR" dirty="0" smtClean="0">
                <a:solidFill>
                  <a:srgbClr val="FF0000"/>
                </a:solidFill>
              </a:rPr>
              <a:t>فعالیت بدنی </a:t>
            </a:r>
            <a:r>
              <a:rPr lang="fa-IR" dirty="0" smtClean="0"/>
              <a:t>و </a:t>
            </a:r>
            <a:r>
              <a:rPr lang="fa-IR" dirty="0" smtClean="0">
                <a:solidFill>
                  <a:srgbClr val="FF0000"/>
                </a:solidFill>
              </a:rPr>
              <a:t>تغذیه</a:t>
            </a:r>
            <a:r>
              <a:rPr lang="fa-IR" dirty="0" smtClean="0"/>
              <a:t>، می­تواند مد نظر قرار بگیرد. </a:t>
            </a:r>
          </a:p>
          <a:p>
            <a:r>
              <a:rPr lang="fa-IR" dirty="0" smtClean="0"/>
              <a:t> تحقیقات بیشتری فراتر از سندرم متابولیک در مورد سایر پیامدهای مهم، نظیر بروز</a:t>
            </a:r>
            <a:r>
              <a:rPr lang="fa-IR" dirty="0" smtClean="0">
                <a:solidFill>
                  <a:srgbClr val="FF0000"/>
                </a:solidFill>
              </a:rPr>
              <a:t> دیابت </a:t>
            </a:r>
            <a:r>
              <a:rPr lang="fa-IR" dirty="0" smtClean="0"/>
              <a:t>و </a:t>
            </a:r>
            <a:r>
              <a:rPr lang="en-CA" dirty="0" smtClean="0">
                <a:solidFill>
                  <a:srgbClr val="FF0000"/>
                </a:solidFill>
              </a:rPr>
              <a:t>IMT</a:t>
            </a:r>
            <a:r>
              <a:rPr lang="fa-IR" dirty="0" smtClean="0"/>
              <a:t>و در پیگیری های طولانی تر </a:t>
            </a:r>
            <a:r>
              <a:rPr lang="fa-IR" dirty="0" smtClean="0">
                <a:solidFill>
                  <a:srgbClr val="FF0000"/>
                </a:solidFill>
              </a:rPr>
              <a:t>عوارض قلبی عروقی </a:t>
            </a:r>
            <a:r>
              <a:rPr lang="fa-IR" dirty="0" smtClean="0"/>
              <a:t>انجام گیرد</a:t>
            </a:r>
            <a:endParaRPr lang="en-CA" dirty="0" smtClean="0"/>
          </a:p>
          <a:p>
            <a:r>
              <a:rPr lang="fa-IR" dirty="0" smtClean="0"/>
              <a:t> داشتن اطلاعات آنتروپومتری و </a:t>
            </a:r>
            <a:r>
              <a:rPr lang="fa-IR" dirty="0" smtClean="0">
                <a:solidFill>
                  <a:srgbClr val="FF0000"/>
                </a:solidFill>
              </a:rPr>
              <a:t>الگوی تغییرات وزن با تواتر زیاد در سنین کودکی </a:t>
            </a:r>
            <a:r>
              <a:rPr lang="fa-IR" dirty="0" smtClean="0"/>
              <a:t>و قبل از مدرسه می تواند در تبیین تیوریک این متغیر کمک کننده باشد </a:t>
            </a:r>
          </a:p>
          <a:p>
            <a:r>
              <a:rPr lang="fa-IR" i="1" dirty="0" smtClean="0">
                <a:solidFill>
                  <a:srgbClr val="7030A0"/>
                </a:solidFill>
              </a:rPr>
              <a:t>و در آخر اینکه، تا زمانیکه تعاریف و روش­های اندازه گیری عوامل ریسک و سندرم متابولیک در کودکان و نوجوانان استاندارد و بین المللی نشود، امکان خطا در مطالعات و عدم امکان مقایسه مطالعات با هم امری اجتناب ناپذیر خواهد بود</a:t>
            </a:r>
            <a:endParaRPr lang="en-CA" i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41294"/>
            <a:ext cx="9601196" cy="530710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a-IR" b="0" dirty="0" smtClean="0">
                <a:solidFill>
                  <a:schemeClr val="tx1"/>
                </a:solidFill>
              </a:rPr>
              <a:t>کاربرد بالینی و قدرت پیشگویی سندرم متابولیک در کودکان و نوجوانان برای ایجاد سندرم متابولیک بزرگسالی به چند دلیل هنوز مورد اختلاف نظر است.؛ </a:t>
            </a:r>
            <a:r>
              <a:rPr lang="fa-IR" b="0" dirty="0" smtClean="0">
                <a:solidFill>
                  <a:srgbClr val="FF0000"/>
                </a:solidFill>
              </a:rPr>
              <a:t>نبود تعریف قابل قبول جهانی </a:t>
            </a:r>
            <a:r>
              <a:rPr lang="fa-IR" b="0" dirty="0" smtClean="0">
                <a:solidFill>
                  <a:schemeClr val="tx1"/>
                </a:solidFill>
              </a:rPr>
              <a:t>برای سندرم متابولیک کودکی/؛ </a:t>
            </a:r>
            <a:r>
              <a:rPr lang="fa-IR" b="0" dirty="0" smtClean="0">
                <a:solidFill>
                  <a:srgbClr val="FF0000"/>
                </a:solidFill>
              </a:rPr>
              <a:t>نبود ثبات در آن </a:t>
            </a:r>
            <a:r>
              <a:rPr lang="fa-IR" b="0" dirty="0" smtClean="0">
                <a:solidFill>
                  <a:schemeClr val="tx1"/>
                </a:solidFill>
              </a:rPr>
              <a:t>/ایجاد موقتی مقاومت به انسولین که بطور فیزیولوژیک در دوران بلوغ ایجاد میشود و  همچنین </a:t>
            </a:r>
            <a:r>
              <a:rPr lang="fa-IR" b="0" dirty="0" smtClean="0">
                <a:solidFill>
                  <a:srgbClr val="FF0000"/>
                </a:solidFill>
              </a:rPr>
              <a:t>عدم وجود مطالعات کافی </a:t>
            </a:r>
            <a:r>
              <a:rPr lang="fa-IR" b="0" dirty="0" smtClean="0">
                <a:solidFill>
                  <a:schemeClr val="tx1"/>
                </a:solidFill>
              </a:rPr>
              <a:t>برای نشان دادن نقش مستقل سندرم متابولیک کودکی در ایجاد سندرم متابولیک بزرگسالی(مستقل ازاثر </a:t>
            </a:r>
            <a:r>
              <a:rPr lang="en-US" b="0" dirty="0" smtClean="0">
                <a:solidFill>
                  <a:schemeClr val="tx1"/>
                </a:solidFill>
              </a:rPr>
              <a:t>BMI</a:t>
            </a:r>
            <a:r>
              <a:rPr lang="fa-IR" b="0" dirty="0" smtClean="0">
                <a:solidFill>
                  <a:schemeClr val="tx1"/>
                </a:solidFill>
              </a:rPr>
              <a:t> بزرگسالی)</a:t>
            </a:r>
          </a:p>
          <a:p>
            <a:pPr>
              <a:buFont typeface="Arial" pitchFamily="34" charset="0"/>
              <a:buChar char="•"/>
            </a:pPr>
            <a:r>
              <a:rPr lang="fa-IR" b="0" dirty="0" smtClean="0">
                <a:solidFill>
                  <a:schemeClr val="tx1"/>
                </a:solidFill>
              </a:rPr>
              <a:t>  علیرغم شناخت بیشتر فنوتیپ های چاقی در بزرگسالان: «چاقی متابولیکی با وزن نرمال (</a:t>
            </a:r>
            <a:r>
              <a:rPr lang="en-CA" b="0" dirty="0" smtClean="0">
                <a:solidFill>
                  <a:srgbClr val="FF0000"/>
                </a:solidFill>
              </a:rPr>
              <a:t>MUO</a:t>
            </a:r>
            <a:r>
              <a:rPr lang="fa-IR" b="0" dirty="0" smtClean="0">
                <a:solidFill>
                  <a:schemeClr val="tx1"/>
                </a:solidFill>
              </a:rPr>
              <a:t>)» و «چاقی فنوتیپی با متابولیسم نرمال (</a:t>
            </a:r>
            <a:r>
              <a:rPr lang="en-CA" b="0" dirty="0" smtClean="0">
                <a:solidFill>
                  <a:srgbClr val="FF0000"/>
                </a:solidFill>
              </a:rPr>
              <a:t>MHO</a:t>
            </a:r>
            <a:r>
              <a:rPr lang="fa-IR" b="0" dirty="0" smtClean="0">
                <a:solidFill>
                  <a:schemeClr val="tx1"/>
                </a:solidFill>
              </a:rPr>
              <a:t>)»، چنین مطالعاتی در کودکان و نوجوانان در جهان و ایران کمتر انجام شده است.</a:t>
            </a:r>
          </a:p>
          <a:p>
            <a:pPr>
              <a:buNone/>
            </a:pPr>
            <a:r>
              <a:rPr lang="fa-IR" b="0" dirty="0" smtClean="0"/>
              <a:t>به نظر میرسد در بزرگسالان فنوتیپ </a:t>
            </a:r>
            <a:r>
              <a:rPr lang="en-US" b="0" dirty="0" smtClean="0"/>
              <a:t>MHO</a:t>
            </a:r>
            <a:r>
              <a:rPr lang="fa-IR" b="0" dirty="0" smtClean="0"/>
              <a:t> نسبت به فنوتیپ </a:t>
            </a:r>
            <a:r>
              <a:rPr lang="en-US" b="0" dirty="0" smtClean="0"/>
              <a:t>MUO</a:t>
            </a:r>
            <a:r>
              <a:rPr lang="fa-IR" b="0" dirty="0" smtClean="0"/>
              <a:t> استعداد کمتری برای ابتلا به بیماری های قلبی عروقی دارد اما بعضی از مطالعات با پیگیری طولانی تر، افزایش بروز سندرم متابولیک را در گروه </a:t>
            </a:r>
            <a:r>
              <a:rPr lang="en-US" b="0" dirty="0" smtClean="0"/>
              <a:t>MHO</a:t>
            </a:r>
            <a:r>
              <a:rPr lang="fa-IR" b="0" dirty="0" smtClean="0"/>
              <a:t> نشان داده­اند</a:t>
            </a:r>
            <a:endParaRPr lang="fa-IR" b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285999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i="1" dirty="0" smtClean="0">
                <a:solidFill>
                  <a:srgbClr val="FF0000"/>
                </a:solidFill>
              </a:rPr>
              <a:t>بنابراین هدف از این مطالعه </a:t>
            </a:r>
            <a:r>
              <a:rPr lang="fa-IR" i="1" dirty="0">
                <a:solidFill>
                  <a:srgbClr val="FF0000"/>
                </a:solidFill>
              </a:rPr>
              <a:t>با توجه به پیگیری </a:t>
            </a:r>
            <a:r>
              <a:rPr lang="fa-IR" i="1" dirty="0" smtClean="0">
                <a:solidFill>
                  <a:srgbClr val="FF0000"/>
                </a:solidFill>
              </a:rPr>
              <a:t>13 </a:t>
            </a:r>
            <a:r>
              <a:rPr lang="fa-IR" i="1" dirty="0">
                <a:solidFill>
                  <a:srgbClr val="FF0000"/>
                </a:solidFill>
              </a:rPr>
              <a:t>ساله نوجوانان که هم اکنون به سن بزرگسالی رسیده اند  </a:t>
            </a:r>
            <a:r>
              <a:rPr lang="fa-IR" i="1" dirty="0" smtClean="0">
                <a:solidFill>
                  <a:srgbClr val="FF0000"/>
                </a:solidFill>
              </a:rPr>
              <a:t>اینست که </a:t>
            </a:r>
            <a:r>
              <a:rPr lang="fa-IR" i="1" dirty="0">
                <a:solidFill>
                  <a:srgbClr val="FF0000"/>
                </a:solidFill>
              </a:rPr>
              <a:t>علاوه بر تعیین شیوع فنوتیپ های چاقی </a:t>
            </a:r>
            <a:r>
              <a:rPr lang="fa-IR" i="1" dirty="0" smtClean="0">
                <a:solidFill>
                  <a:srgbClr val="FF0000"/>
                </a:solidFill>
              </a:rPr>
              <a:t>در نوجوانان بتوان </a:t>
            </a:r>
            <a:r>
              <a:rPr lang="fa-IR" i="1" dirty="0">
                <a:solidFill>
                  <a:srgbClr val="FF0000"/>
                </a:solidFill>
              </a:rPr>
              <a:t>قدرت پیش گویی هر کدام از </a:t>
            </a:r>
            <a:r>
              <a:rPr lang="fa-IR" i="1" dirty="0" smtClean="0">
                <a:solidFill>
                  <a:srgbClr val="FF0000"/>
                </a:solidFill>
              </a:rPr>
              <a:t>آن فنوتیپ ها را </a:t>
            </a:r>
            <a:r>
              <a:rPr lang="fa-IR" i="1" dirty="0">
                <a:solidFill>
                  <a:srgbClr val="FF0000"/>
                </a:solidFill>
              </a:rPr>
              <a:t>برای بروز  سندرم متابولیک بزرگسالی، ارزیابی کرد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9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2791507"/>
            <a:ext cx="9601196" cy="1303867"/>
          </a:xfrm>
        </p:spPr>
        <p:txBody>
          <a:bodyPr>
            <a:normAutofit/>
          </a:bodyPr>
          <a:lstStyle/>
          <a:p>
            <a:r>
              <a:rPr lang="fa-IR" sz="5400" dirty="0" smtClean="0"/>
              <a:t>مروری بر متون</a:t>
            </a:r>
            <a:endParaRPr 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561469"/>
              </p:ext>
            </p:extLst>
          </p:nvPr>
        </p:nvGraphicFramePr>
        <p:xfrm>
          <a:off x="0" y="5"/>
          <a:ext cx="12192000" cy="6857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620"/>
                <a:gridCol w="2743200"/>
                <a:gridCol w="623751"/>
                <a:gridCol w="725715"/>
                <a:gridCol w="682171"/>
                <a:gridCol w="725714"/>
                <a:gridCol w="1357449"/>
                <a:gridCol w="1516380"/>
              </a:tblGrid>
              <a:tr h="50503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یافته </a:t>
                      </a: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ها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محدودیت</a:t>
                      </a:r>
                      <a:r>
                        <a:rPr lang="fa-IR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ها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حجم</a:t>
                      </a:r>
                      <a:r>
                        <a:rPr lang="fa-IR" sz="1600" baseline="0" dirty="0" smtClean="0">
                          <a:effectLst/>
                          <a:cs typeface="B Nazanin" panose="00000400000000000000" pitchFamily="2" charset="-78"/>
                        </a:rPr>
                        <a:t> و جمعیت مطالعه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 smtClean="0">
                          <a:effectLst/>
                          <a:cs typeface="B Nazanin" panose="00000400000000000000" pitchFamily="2" charset="-78"/>
                        </a:rPr>
                        <a:t>سال</a:t>
                      </a: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، محل و طراحی مطالعه</a:t>
                      </a:r>
                      <a:r>
                        <a:rPr lang="ar-SA" sz="16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عنوان</a:t>
                      </a:r>
                      <a:r>
                        <a:rPr lang="fa-IR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مقاله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1504412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شیوع اختلال لیپید ، فشار خون بالاو سندرم متابولیک در کودکان و نوجوانان با چاقی مرکب بالاتر از دو گروه دیگر بود، هم چنین در گروه چاقی مرکزی نیز از گروه چاقی عمومی بیشتر بود،افراد با فنوتیپ چاق و متابولیسم نرمال بیشتر در گروه چاقی عمومی قرار داشتند،سندرم متابولیک در گروه چاقی مرکب بالاتر (4-1 /3 </a:t>
                      </a:r>
                      <a:r>
                        <a:rPr lang="en-C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CI</a:t>
                      </a:r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%95 و 7/ 3 :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OR</a:t>
                      </a:r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) ودر گروه چاقی عمومی پایین تر بود (5/2-8/1</a:t>
                      </a:r>
                      <a:r>
                        <a:rPr lang="en-C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CI</a:t>
                      </a:r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%95 و 1 / 2 :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OR</a:t>
                      </a:r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) .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فقدان یک تعریف عمومی مورد قبول برای سندروم متابولیک کودکان</a:t>
                      </a:r>
                    </a:p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طراحی</a:t>
                      </a: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مقطعی مطالعه</a:t>
                      </a:r>
                    </a:p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عدم انجام سطح انسولین خون بدلیل هزینه بالا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4811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(M=2248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)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6-18</a:t>
                      </a:r>
                      <a:r>
                        <a:rPr lang="fa-IR" sz="1200" b="1" baseline="0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 سال </a:t>
                      </a:r>
                      <a:r>
                        <a:rPr lang="fa-IR" sz="1200" baseline="0" dirty="0" smtClean="0">
                          <a:effectLst/>
                          <a:cs typeface="B Nazanin" panose="00000400000000000000" pitchFamily="2" charset="-78"/>
                        </a:rPr>
                        <a:t>شامل سه گروه:</a:t>
                      </a:r>
                    </a:p>
                    <a:p>
                      <a:pPr marL="285750" marR="0" indent="-28575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a-IR" sz="1200" baseline="0" dirty="0" smtClean="0">
                          <a:effectLst/>
                          <a:cs typeface="B Nazanin" panose="00000400000000000000" pitchFamily="2" charset="-78"/>
                        </a:rPr>
                        <a:t>6-9/9 سال</a:t>
                      </a:r>
                    </a:p>
                    <a:p>
                      <a:pPr marL="285750" marR="0" indent="-28575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a-IR" sz="1200" baseline="0" dirty="0" smtClean="0">
                          <a:effectLst/>
                          <a:cs typeface="B Nazanin" panose="00000400000000000000" pitchFamily="2" charset="-78"/>
                        </a:rPr>
                        <a:t>10-13/9 سال</a:t>
                      </a:r>
                    </a:p>
                    <a:p>
                      <a:pPr marL="285750" marR="0" indent="-28575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a-IR" sz="1200" baseline="0" dirty="0" smtClean="0">
                          <a:effectLst/>
                          <a:cs typeface="B Nazanin" panose="00000400000000000000" pitchFamily="2" charset="-78"/>
                        </a:rPr>
                        <a:t>14-18 سال</a:t>
                      </a:r>
                      <a:endParaRPr lang="fa-IR" sz="1200" dirty="0" smtClean="0">
                        <a:effectLst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2008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ایران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مقطعی</a:t>
                      </a:r>
                      <a:endParaRPr lang="en-US" sz="12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Metabolically Obese Normal Weight and Phenotypically Obese Metabolically Normal Youths: The CASPIAN Study</a:t>
                      </a:r>
                    </a:p>
                    <a:p>
                      <a:pPr marL="0" algn="r" defTabSz="457200" rtl="1" eaLnBrk="1" latinLnBrk="0" hangingPunct="1"/>
                      <a:r>
                        <a:rPr lang="fa-IR" sz="12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دکتر کلیشادی و همکاران</a:t>
                      </a:r>
                    </a:p>
                    <a:p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 Am Diet Assoc.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40144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از هر </a:t>
                      </a:r>
                      <a:r>
                        <a:rPr lang="fa-IR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سه</a:t>
                      </a:r>
                      <a:r>
                        <a:rPr lang="fa-IR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کودک و نوجوان چاق/دارای اضافه وزن، </a:t>
                      </a:r>
                      <a:r>
                        <a:rPr lang="fa-IR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</a:t>
                      </a:r>
                      <a:r>
                        <a:rPr lang="fa-IR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نفر در گروه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MHO</a:t>
                      </a: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قرار میگیرد</a:t>
                      </a:r>
                    </a:p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شیوع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MHO-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IR</a:t>
                      </a:r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، 31/5% و 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MHO-CR</a:t>
                      </a:r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، 21/5% بود.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دور کمر </a:t>
                      </a:r>
                      <a:r>
                        <a:rPr lang="en-US" sz="12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OR 0.33 [CI: 0.18–0.59]</a:t>
                      </a:r>
                      <a:r>
                        <a:rPr lang="fa-IR" sz="12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و میزان </a:t>
                      </a:r>
                      <a:r>
                        <a:rPr lang="fa-IR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دریافت چربی  رژیم غذایی </a:t>
                      </a:r>
                      <a:r>
                        <a:rPr lang="en-US" sz="12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OR 0.56 [CI: 0.31–0.95]</a:t>
                      </a:r>
                      <a:r>
                        <a:rPr lang="fa-IR" sz="12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دو فاکتور مستقل پیشگویی کننده </a:t>
                      </a: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MHO-</a:t>
                      </a:r>
                      <a:r>
                        <a:rPr lang="en-US" sz="1200" b="1" u="none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IR</a:t>
                      </a: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بودند</a:t>
                      </a:r>
                      <a:r>
                        <a:rPr lang="fa-IR" sz="12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.</a:t>
                      </a:r>
                    </a:p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فعالیت متوسط تا شدید  مهمترین فاکتور مستقل پیشگویی کننده </a:t>
                      </a: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MHO-CR </a:t>
                      </a:r>
                      <a:r>
                        <a:rPr lang="fa-IR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بود </a:t>
                      </a:r>
                      <a:r>
                        <a:rPr lang="en-US" sz="12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OR 1.80 [95% CI 1.24–2.62]; </a:t>
                      </a:r>
                    </a:p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200" b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به</a:t>
                      </a: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دلیل عدم وجود یک تعریف واحد و بین المللی برای فاکتورهای 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MHO-CR </a:t>
                      </a: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، بدلیل راحتی کار از فاکتورهایی که در کلینیک آنها چک شده، استفاده شده است</a:t>
                      </a:r>
                    </a:p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افراد از نظر نژادی هموژن بودند و امکان بررسی در سایر نژادها نبوده است</a:t>
                      </a:r>
                    </a:p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شرکت کنندگان فقط شامل افرادی بودند که بدلیل کنترل وزن ارجاع شده بودند. بنابراین نتایج نمیتواند به تمام کودکان تعمیم داده شود</a:t>
                      </a:r>
                    </a:p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اطلاعات مربوط به بلوغ ثبت نشده بود</a:t>
                      </a:r>
                    </a:p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طراحی مطالعه بصورت مقطعی بوده است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effectLst/>
                          <a:cs typeface="B Nazanin" panose="00000400000000000000" pitchFamily="2" charset="-78"/>
                        </a:rPr>
                        <a:t>181</a:t>
                      </a:r>
                      <a:endParaRPr lang="fa-IR" sz="12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BMI≥85</a:t>
                      </a: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th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per)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2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8-17</a:t>
                      </a:r>
                      <a:r>
                        <a:rPr lang="fa-IR" sz="1200" b="1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 سال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2005-2010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کانادا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مقطعی</a:t>
                      </a:r>
                      <a:endParaRPr lang="en-US" sz="12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Predictors of Metabolically Healthy Obesity in Children</a:t>
                      </a:r>
                    </a:p>
                    <a:p>
                      <a:pPr marL="0" algn="r" defTabSz="457200" rtl="1" eaLnBrk="1" latinLnBrk="0" hangingPunct="1"/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Prince</a:t>
                      </a:r>
                      <a:r>
                        <a:rPr lang="fa-IR" sz="12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و همکاران</a:t>
                      </a:r>
                    </a:p>
                    <a:p>
                      <a:r>
                        <a:rPr lang="en-CA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Diabetes Care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8807">
                <a:tc rowSpan="4">
                  <a:txBody>
                    <a:bodyPr/>
                    <a:lstStyle/>
                    <a:p>
                      <a:pPr algn="r" rtl="1"/>
                      <a:r>
                        <a:rPr lang="fa-IR" sz="1200" dirty="0" smtClean="0">
                          <a:cs typeface="B Nazanin" panose="00000400000000000000" pitchFamily="2" charset="-78"/>
                        </a:rPr>
                        <a:t>نقش</a:t>
                      </a:r>
                      <a:r>
                        <a:rPr lang="en-US" sz="1200" dirty="0" smtClean="0">
                          <a:cs typeface="B Nazanin" panose="00000400000000000000" pitchFamily="2" charset="-78"/>
                        </a:rPr>
                        <a:t>BMI  </a:t>
                      </a:r>
                      <a:r>
                        <a:rPr lang="fa-IR" sz="1200" dirty="0" smtClean="0">
                          <a:cs typeface="B Nazanin" panose="00000400000000000000" pitchFamily="2" charset="-78"/>
                        </a:rPr>
                        <a:t> بالا در کودکی بعنوان یک عامل خطر مستقل برای ایجاد سندرم متابولیک بزرگسالی چندان واضح نیست.</a:t>
                      </a:r>
                    </a:p>
                    <a:p>
                      <a:pPr algn="r" rtl="1"/>
                      <a:endParaRPr lang="fa-IR" sz="1200" dirty="0" smtClean="0"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1200" dirty="0" smtClean="0">
                          <a:cs typeface="B Nazanin" panose="00000400000000000000" pitchFamily="2" charset="-78"/>
                        </a:rPr>
                        <a:t>در اکثر مطالعات </a:t>
                      </a:r>
                      <a:r>
                        <a:rPr lang="fa-IR" sz="1200" b="1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بعد از تعدیل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BMI  </a:t>
                      </a:r>
                      <a:r>
                        <a:rPr lang="fa-IR" sz="1200" b="1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dirty="0" smtClean="0">
                          <a:cs typeface="B Nazanin" panose="00000400000000000000" pitchFamily="2" charset="-78"/>
                        </a:rPr>
                        <a:t>حتی یک ارتباط منفی ضعیف (</a:t>
                      </a:r>
                      <a:r>
                        <a:rPr lang="fa-IR" sz="1200" b="1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نقش محافظتی</a:t>
                      </a:r>
                      <a:r>
                        <a:rPr lang="fa-IR" sz="1200" dirty="0" smtClean="0">
                          <a:cs typeface="B Nazanin" panose="00000400000000000000" pitchFamily="2" charset="-78"/>
                        </a:rPr>
                        <a:t>) برای چاقی کودکان دیده شده است.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fa-IR" sz="1200" dirty="0" smtClean="0"/>
                    </a:p>
                    <a:p>
                      <a:endParaRPr lang="fa-IR" sz="1200" dirty="0" smtClean="0"/>
                    </a:p>
                    <a:p>
                      <a:endParaRPr lang="fa-IR" sz="1200" dirty="0" smtClean="0"/>
                    </a:p>
                    <a:p>
                      <a:pPr algn="ctr"/>
                      <a:r>
                        <a:rPr lang="fa-IR" sz="1200" dirty="0" smtClean="0"/>
                        <a:t>__________________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a-IR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نمونه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a-IR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سن بزرگسالی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a-IR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سن کودکان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a-IR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مطالعه</a:t>
                      </a: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مطالعه مروری </a:t>
                      </a: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مربوط به 11</a:t>
                      </a:r>
                      <a:r>
                        <a:rPr lang="fa-IR" sz="1200" baseline="0" dirty="0" smtClean="0">
                          <a:effectLst/>
                          <a:cs typeface="B Nazanin" panose="00000400000000000000" pitchFamily="2" charset="-78"/>
                        </a:rPr>
                        <a:t> مطالعه طولی کودکان و نوجوانان </a:t>
                      </a:r>
                      <a:r>
                        <a:rPr lang="fa-IR" sz="1200" b="1" baseline="0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2-18 ساله</a:t>
                      </a:r>
                      <a:r>
                        <a:rPr lang="fa-IR" sz="1200" baseline="0" dirty="0" smtClean="0">
                          <a:effectLst/>
                          <a:cs typeface="B Nazanin" panose="00000400000000000000" pitchFamily="2" charset="-78"/>
                        </a:rPr>
                        <a:t> کشورهای غربی تا سال </a:t>
                      </a: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2010</a:t>
                      </a: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در 3 مطالعه پیامد مربوط به سندرم متابولیک در بزرگسالی بررسی شده است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Childhood obesity and risk of the adult metabolic syndrome: a systematic review</a:t>
                      </a:r>
                    </a:p>
                    <a:p>
                      <a:pPr algn="r" rtl="1"/>
                      <a:r>
                        <a:rPr lang="en-US" sz="120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Lioyd</a:t>
                      </a:r>
                      <a:r>
                        <a:rPr lang="fa-IR" sz="12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a-IR" sz="12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و همکاران</a:t>
                      </a:r>
                      <a:endParaRPr lang="fa-IR" sz="120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CA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 Journal of Obesity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3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814</a:t>
                      </a:r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38/4 سال</a:t>
                      </a:r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a-I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12/8 سال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>
                          <a:cs typeface="B Nazanin" panose="00000400000000000000" pitchFamily="2" charset="-78"/>
                        </a:rPr>
                        <a:t>Morrison et al.</a:t>
                      </a:r>
                      <a:endParaRPr lang="en-US" sz="120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499</a:t>
                      </a:r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61/5  سال</a:t>
                      </a:r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0-11 سال</a:t>
                      </a:r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err="1" smtClean="0">
                          <a:cs typeface="B Nazanin" panose="00000400000000000000" pitchFamily="2" charset="-78"/>
                        </a:rPr>
                        <a:t>Salonen</a:t>
                      </a:r>
                      <a:r>
                        <a:rPr lang="en-US" sz="1200" dirty="0" smtClean="0">
                          <a:cs typeface="B Nazanin" panose="00000400000000000000" pitchFamily="2" charset="-78"/>
                        </a:rPr>
                        <a:t> et al.</a:t>
                      </a:r>
                      <a:endParaRPr lang="en-US" sz="120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8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a-I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745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a-I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19-38 سال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a-I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8-17 سال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Srinivasan et al.</a:t>
                      </a:r>
                      <a:endParaRPr lang="fa-I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7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7A3-3770-48AD-BEC9-B00D16F734FD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010121"/>
              </p:ext>
            </p:extLst>
          </p:nvPr>
        </p:nvGraphicFramePr>
        <p:xfrm>
          <a:off x="0" y="-1"/>
          <a:ext cx="12192000" cy="7223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620"/>
                <a:gridCol w="2744545"/>
                <a:gridCol w="2756006"/>
                <a:gridCol w="1364343"/>
                <a:gridCol w="1509486"/>
              </a:tblGrid>
              <a:tr h="46445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یافته </a:t>
                      </a: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ها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محدودیت</a:t>
                      </a:r>
                      <a:r>
                        <a:rPr lang="fa-IR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ها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حجم</a:t>
                      </a:r>
                      <a:r>
                        <a:rPr lang="fa-IR" sz="1600" baseline="0" dirty="0" smtClean="0">
                          <a:effectLst/>
                          <a:cs typeface="B Nazanin" panose="00000400000000000000" pitchFamily="2" charset="-78"/>
                        </a:rPr>
                        <a:t> و جمعیت مطالعه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 smtClean="0">
                          <a:effectLst/>
                          <a:cs typeface="B Nazanin" panose="00000400000000000000" pitchFamily="2" charset="-78"/>
                        </a:rPr>
                        <a:t>سال</a:t>
                      </a: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، محل و طراحی مطالعه</a:t>
                      </a:r>
                      <a:r>
                        <a:rPr lang="ar-SA" sz="16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عنوان</a:t>
                      </a:r>
                      <a:r>
                        <a:rPr lang="fa-IR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مقاله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1533377">
                <a:tc>
                  <a:txBody>
                    <a:bodyPr/>
                    <a:lstStyle/>
                    <a:p>
                      <a:pPr algn="r" rtl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RR </a:t>
                      </a:r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قبل از تعدیل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BMI </a:t>
                      </a:r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برای دیابت نوع دو،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HTN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، </a:t>
                      </a:r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افزایش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LDL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، </a:t>
                      </a:r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کاهش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HDL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، </a:t>
                      </a:r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افزایش تری گلیسیرید و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IMT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به ترتیب 5/4، 7/2، 1/8، 2/1 ، 3 و 1/7</a:t>
                      </a:r>
                      <a:r>
                        <a:rPr lang="fa-I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بود.</a:t>
                      </a:r>
                    </a:p>
                    <a:p>
                      <a:pPr algn="r" rtl="1"/>
                      <a:r>
                        <a:rPr lang="fa-IR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تنها فاکتور خطر قلبی عروقی که حتی بعد از تعدیل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BMI </a:t>
                      </a:r>
                      <a:r>
                        <a:rPr lang="fa-IR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ارتباط با چاقی/اضافه وزن کودکان و نوجوانان داشت، </a:t>
                      </a:r>
                      <a:r>
                        <a:rPr lang="en-US" sz="12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HTN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 بزرگسالی بود</a:t>
                      </a:r>
                    </a:p>
                    <a:p>
                      <a:pPr algn="r" rtl="1"/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کودکان و نوجوانانی که چاق یا دارای اضافه وزن بودند  ولی در بزرگسالی وزن نرمال یافتند ، از نظر ریسک فاکتور های قلبی عروقی ، تفاوتی با کودکان و نوجوانانی که در کودکی و بزگسالی وزن نرمال داشتند ، نداشته اند.</a:t>
                      </a:r>
                    </a:p>
                    <a:p>
                      <a:pPr algn="r" rtl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2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2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/>
                        <a:t>__________________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2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6328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(M=2961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)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2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میانگین</a:t>
                      </a:r>
                      <a:r>
                        <a:rPr lang="fa-IR" sz="1200" b="1" baseline="0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11.4±4</a:t>
                      </a:r>
                      <a:endParaRPr lang="fa-IR" sz="1200" b="1" dirty="0" smtClean="0">
                        <a:solidFill>
                          <a:srgbClr val="FF0000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2011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متا آنالیز </a:t>
                      </a:r>
                      <a:r>
                        <a:rPr lang="fa-I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چهار مطالعه آینده نگر (2</a:t>
                      </a: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آمریکا، 1 استرالیا، 1 فنلاند)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میانگین پیگیری 23 سال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Childhood Adiposity, Adult Adiposity, and Cardiovascular Risk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Factors</a:t>
                      </a:r>
                    </a:p>
                    <a:p>
                      <a:pPr algn="r" rtl="1"/>
                      <a:r>
                        <a:rPr lang="en-US" sz="120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Juonala</a:t>
                      </a:r>
                      <a:r>
                        <a:rPr lang="fa-IR" sz="12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a-IR" sz="12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 همکاران</a:t>
                      </a:r>
                      <a:endParaRPr lang="fa-IR" sz="120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CA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en-CA" sz="120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</a:t>
                      </a:r>
                      <a:r>
                        <a:rPr lang="en-CA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 med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533377">
                <a:tc>
                  <a:txBody>
                    <a:bodyPr/>
                    <a:lstStyle/>
                    <a:p>
                      <a:pPr algn="r" rtl="1"/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خطر ایجاد سندرم متابولیک در بزرگسالی در کسانی که چاق یا دارای اضافه وزن در نوجوانی بودند ولی در بزرگسالی چاق نبودند (1/65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OR:</a:t>
                      </a:r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) کمتر از کسانی بود که در بزرگسالی چاق بودند ولی در نوجوانی چاق نبودند (8/45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OR:</a:t>
                      </a:r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)</a:t>
                      </a:r>
                    </a:p>
                    <a:p>
                      <a:pPr algn="r" rtl="1"/>
                      <a:r>
                        <a:rPr lang="fa-IR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بعد از تعدیل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BMI </a:t>
                      </a:r>
                      <a:r>
                        <a:rPr lang="fa-IR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بزرگسالی، </a:t>
                      </a:r>
                      <a:r>
                        <a:rPr lang="en-US" sz="12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Met.S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 چاقی/اضافه وزن در نوجوانان، قدرت پیشگویی بروز سندرم متابولیک در بزرگسالی را نداشت</a:t>
                      </a:r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.(بجز در پسرانی که دو یا سه جزء از مولفه سندرم متابولیک را داشته باشند)</a:t>
                      </a:r>
                    </a:p>
                    <a:p>
                      <a:pPr algn="r" rtl="1"/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اضافه کردن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Met.S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 چاقی در نوجوانی، قدرت پیشگویی بروز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Met.S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بزرگسالی را افزایش نمیدهد.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برخی از مداخله گرها نظیر عادت های غذایی، فعالیت های بدنی،</a:t>
                      </a: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وضعیت اقتصادی اجتماعی و همچنین وضعیت بلوغ افراد در فاز اول ثبت نشده بود</a:t>
                      </a:r>
                    </a:p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شیوع پایین </a:t>
                      </a: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MetS</a:t>
                      </a: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در زنان که امکان تحلیل زیرگروهی بر اساس جنسیت را از بین میبرد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1424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(M=639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)</a:t>
                      </a:r>
                      <a:endParaRPr lang="fa-IR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2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18-11 سال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1998-2010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(پیگیری 10/4 سال)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تهران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آینده نگر</a:t>
                      </a:r>
                      <a:endParaRPr lang="en-US" sz="12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Adolescence Metabolic Syndrome or Adiposity and Early Adult Metabolic Syndrome</a:t>
                      </a:r>
                    </a:p>
                    <a:p>
                      <a:pPr algn="r" rtl="1"/>
                      <a:r>
                        <a:rPr lang="fa-IR" sz="12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دکتر</a:t>
                      </a:r>
                      <a:r>
                        <a:rPr lang="fa-IR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حسین پناه و همکاران</a:t>
                      </a:r>
                      <a:endParaRPr lang="fa-IR" sz="120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 </a:t>
                      </a:r>
                      <a:r>
                        <a:rPr lang="en-US" sz="120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Pediatr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44318">
                <a:tc>
                  <a:txBody>
                    <a:bodyPr/>
                    <a:lstStyle/>
                    <a:p>
                      <a:pPr algn="r" rtl="1"/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وجود اختلال متابولیک به همراه چاقی/اضافه وزن در کودکان و نوجوانان ریسک ایجاد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IMT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MetS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DM2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را افزایش میدهد</a:t>
                      </a:r>
                    </a:p>
                    <a:p>
                      <a:pPr algn="r" rtl="1"/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قبل از تعدیل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BMI</a:t>
                      </a:r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، میانگین</a:t>
                      </a:r>
                      <a:r>
                        <a:rPr lang="fa-I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IMT</a:t>
                      </a:r>
                      <a:r>
                        <a:rPr lang="fa-I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Met.S</a:t>
                      </a:r>
                      <a:r>
                        <a:rPr lang="fa-I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در گروه ها بترتیب 4&gt;3&gt;2 بوده است و ریسک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DM2</a:t>
                      </a:r>
                      <a:r>
                        <a:rPr lang="fa-I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بترتیب 3&gt;4&gt;2 بوده است.</a:t>
                      </a:r>
                    </a:p>
                    <a:p>
                      <a:pPr algn="r" rtl="1"/>
                      <a:r>
                        <a:rPr lang="fa-IR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بعد از تعدیل </a:t>
                      </a:r>
                      <a:r>
                        <a:rPr lang="en-US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BMI</a:t>
                      </a:r>
                      <a:r>
                        <a:rPr lang="fa-IR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، ریسک </a:t>
                      </a:r>
                      <a:r>
                        <a:rPr lang="en-US" sz="1200" b="1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IMT</a:t>
                      </a:r>
                      <a:r>
                        <a:rPr lang="fa-IR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en-US" sz="1200" b="1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DM2</a:t>
                      </a:r>
                      <a:r>
                        <a:rPr lang="fa-IR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در کل گروه ها از بین رفت، در حالیکه ریسک </a:t>
                      </a:r>
                      <a:r>
                        <a:rPr lang="en-US" sz="1200" b="1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Met.S</a:t>
                      </a:r>
                      <a:r>
                        <a:rPr lang="fa-IR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در گروه های 2 و 4 معنی دار باقی ماند</a:t>
                      </a:r>
                      <a:r>
                        <a:rPr lang="fa-I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.</a:t>
                      </a:r>
                    </a:p>
                    <a:p>
                      <a:pPr algn="r" rtl="1"/>
                      <a:endParaRPr lang="fa-IR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indent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fa-IR" sz="1200" b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گروه</a:t>
                      </a:r>
                      <a:r>
                        <a:rPr lang="fa-IR" sz="1200" b="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1: نرمال</a:t>
                      </a:r>
                    </a:p>
                    <a:p>
                      <a:pPr marL="0" marR="0" indent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fa-IR" sz="1200" b="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گروه 2: یک یا بیشتر از یک اختلال متابولیک</a:t>
                      </a:r>
                    </a:p>
                    <a:p>
                      <a:pPr marL="0" marR="0" indent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fa-IR" sz="1200" b="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گروه 3: چاق/اضافه وزن</a:t>
                      </a:r>
                    </a:p>
                    <a:p>
                      <a:pPr marL="0" marR="0" indent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fa-IR" sz="1200" b="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گروه 4: هر دو معیار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قدرت پیشگویی پایین تر اختلالات متابولیک نسبت به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BMI</a:t>
                      </a:r>
                      <a:r>
                        <a:rPr lang="fa-I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به این دلیل</a:t>
                      </a: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است که اندازه گیری یک بار 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BMI</a:t>
                      </a: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دقت بیشتر و خطای کمتری نسبت به اندازه گیری هرکدام از پروفایل های متابولیک و یا فشار خون دارد</a:t>
                      </a:r>
                    </a:p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کم افراد دچار </a:t>
                      </a: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DM2</a:t>
                      </a: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و استفاده از معیار 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FBS</a:t>
                      </a: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یا 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BS</a:t>
                      </a: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با گلوکومتر توسط خود فرد</a:t>
                      </a:r>
                    </a:p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هر تقسیم بندی و تعریف نابجا ممکن است روی 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RR</a:t>
                      </a: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تاثیر بگذارد</a:t>
                      </a:r>
                    </a:p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افراد بعد از پیگیری هنوز نسبتا جوان هستند، پس خیلی نمیتوان ارتباط عوامل خطر را با پیامد قلبی عروقی ارزیابی کرد (بجز سونوگرافی کاروتیت)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1617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(M=634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)</a:t>
                      </a:r>
                      <a:endParaRPr lang="fa-IR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2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24-9 سال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1986-2007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(21-25 سال)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فنلاند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آینده نگر</a:t>
                      </a:r>
                      <a:endParaRPr lang="en-US" sz="12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Youth Overweight and Metabolic Disturbances in Predicting Carotid Intima-Media Thickness, Type 2 Diabetes, and Metabolic Syndrome in Adulthood: The Cardiovascular Risk in Young Finns Study</a:t>
                      </a:r>
                    </a:p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Koskinen</a:t>
                      </a:r>
                      <a:r>
                        <a:rPr lang="fa-IR" sz="12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و همکاران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Diabetes Care</a:t>
                      </a: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5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5417</TotalTime>
  <Words>5717</Words>
  <Application>Microsoft Office PowerPoint</Application>
  <PresentationFormat>Widescreen</PresentationFormat>
  <Paragraphs>565</Paragraphs>
  <Slides>50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5" baseType="lpstr">
      <vt:lpstr>Gulim</vt:lpstr>
      <vt:lpstr>宋体</vt:lpstr>
      <vt:lpstr>宋体</vt:lpstr>
      <vt:lpstr>Arial</vt:lpstr>
      <vt:lpstr>B Mitra</vt:lpstr>
      <vt:lpstr>B Nazanin</vt:lpstr>
      <vt:lpstr>B Titr</vt:lpstr>
      <vt:lpstr>Calibri</vt:lpstr>
      <vt:lpstr>Courier New</vt:lpstr>
      <vt:lpstr>Garamond</vt:lpstr>
      <vt:lpstr>Times New Roman</vt:lpstr>
      <vt:lpstr>Verdana</vt:lpstr>
      <vt:lpstr>Wingdings</vt:lpstr>
      <vt:lpstr>Organic</vt:lpstr>
      <vt:lpstr>Equation</vt:lpstr>
      <vt:lpstr>PowerPoint Presentation</vt:lpstr>
      <vt:lpstr>PowerPoint Presentation</vt:lpstr>
      <vt:lpstr>مقدمه و بیان مسئله</vt:lpstr>
      <vt:lpstr>PowerPoint Presentation</vt:lpstr>
      <vt:lpstr>PowerPoint Presentation</vt:lpstr>
      <vt:lpstr>PowerPoint Presentation</vt:lpstr>
      <vt:lpstr>مروری بر متون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اهداف طرح</vt:lpstr>
      <vt:lpstr>PowerPoint Presentation</vt:lpstr>
      <vt:lpstr>فرضیات</vt:lpstr>
      <vt:lpstr>روش اجرا</vt:lpstr>
      <vt:lpstr>PowerPoint Presentation</vt:lpstr>
      <vt:lpstr>PowerPoint Presentation</vt:lpstr>
      <vt:lpstr>PowerPoint Presentation</vt:lpstr>
      <vt:lpstr>حجم نمونه و نحوه محاسبه آن</vt:lpstr>
      <vt:lpstr>تجزیه و تحلیل داده ها</vt:lpstr>
      <vt:lpstr>PowerPoint Presentation</vt:lpstr>
      <vt:lpstr>نتایج</vt:lpstr>
      <vt:lpstr>افراد شرکت کننده در مطالعه</vt:lpstr>
      <vt:lpstr>PowerPoint Presentation</vt:lpstr>
      <vt:lpstr>PowerPoint Presentation</vt:lpstr>
      <vt:lpstr>PowerPoint Presentation</vt:lpstr>
      <vt:lpstr>PowerPoint Presentation</vt:lpstr>
      <vt:lpstr>ارتباط BMI بزرگسالی با MetS بزرگسالی</vt:lpstr>
      <vt:lpstr>شیوع المان های سندرم متابولیک بزرگسالی به تفکیک فنوتیپ نوجوانی (درصد)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بحث و نتیجه گیری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معنی دار بودن نتایج در محدوده 15-18 سال</vt:lpstr>
      <vt:lpstr>محدودیت های مطالعه</vt:lpstr>
      <vt:lpstr>نقاط قوت مطالعه</vt:lpstr>
      <vt:lpstr>نتیجه گیری</vt:lpstr>
      <vt:lpstr>پیشنهادات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</dc:title>
  <dc:creator>Shahrashob</dc:creator>
  <cp:lastModifiedBy>conferance</cp:lastModifiedBy>
  <cp:revision>453</cp:revision>
  <dcterms:created xsi:type="dcterms:W3CDTF">2014-11-02T04:41:18Z</dcterms:created>
  <dcterms:modified xsi:type="dcterms:W3CDTF">2015-05-04T07:32:42Z</dcterms:modified>
</cp:coreProperties>
</file>