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9" r:id="rId3"/>
    <p:sldId id="308" r:id="rId4"/>
    <p:sldId id="257" r:id="rId5"/>
    <p:sldId id="322" r:id="rId6"/>
    <p:sldId id="260" r:id="rId7"/>
    <p:sldId id="265" r:id="rId8"/>
    <p:sldId id="266" r:id="rId9"/>
    <p:sldId id="320" r:id="rId10"/>
    <p:sldId id="268" r:id="rId11"/>
    <p:sldId id="270" r:id="rId12"/>
    <p:sldId id="271" r:id="rId13"/>
    <p:sldId id="269" r:id="rId14"/>
    <p:sldId id="273" r:id="rId15"/>
    <p:sldId id="278" r:id="rId16"/>
    <p:sldId id="317" r:id="rId17"/>
    <p:sldId id="312" r:id="rId18"/>
    <p:sldId id="327" r:id="rId19"/>
    <p:sldId id="330" r:id="rId20"/>
    <p:sldId id="328" r:id="rId21"/>
    <p:sldId id="331" r:id="rId22"/>
    <p:sldId id="329" r:id="rId23"/>
    <p:sldId id="313" r:id="rId24"/>
    <p:sldId id="319" r:id="rId25"/>
    <p:sldId id="314" r:id="rId26"/>
    <p:sldId id="315" r:id="rId27"/>
    <p:sldId id="306" r:id="rId28"/>
    <p:sldId id="321" r:id="rId29"/>
    <p:sldId id="283" r:id="rId30"/>
    <p:sldId id="298" r:id="rId31"/>
    <p:sldId id="300" r:id="rId32"/>
    <p:sldId id="297" r:id="rId33"/>
    <p:sldId id="289" r:id="rId34"/>
    <p:sldId id="293" r:id="rId35"/>
    <p:sldId id="291" r:id="rId36"/>
    <p:sldId id="292" r:id="rId37"/>
    <p:sldId id="294" r:id="rId38"/>
    <p:sldId id="295" r:id="rId39"/>
    <p:sldId id="296" r:id="rId40"/>
    <p:sldId id="284" r:id="rId41"/>
    <p:sldId id="301" r:id="rId42"/>
    <p:sldId id="302" r:id="rId43"/>
    <p:sldId id="286" r:id="rId44"/>
    <p:sldId id="285" r:id="rId45"/>
    <p:sldId id="324" r:id="rId46"/>
    <p:sldId id="303" r:id="rId47"/>
    <p:sldId id="287" r:id="rId48"/>
    <p:sldId id="288" r:id="rId49"/>
    <p:sldId id="334" r:id="rId50"/>
    <p:sldId id="333" r:id="rId51"/>
    <p:sldId id="335" r:id="rId52"/>
    <p:sldId id="323" r:id="rId53"/>
    <p:sldId id="305" r:id="rId54"/>
    <p:sldId id="307" r:id="rId55"/>
    <p:sldId id="326" r:id="rId56"/>
    <p:sldId id="33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82991-A23A-4766-AE2D-571A561BAAB9}" type="datetimeFigureOut">
              <a:rPr lang="en-US" smtClean="0"/>
              <a:pPr/>
              <a:t>4/2/2017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5A331-D8ED-45F4-ACAF-349832C770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A827AC-FB90-499B-9703-1FDC671439F9}"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827AC-FB90-499B-9703-1FDC671439F9}"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827AC-FB90-499B-9703-1FDC671439F9}"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827AC-FB90-499B-9703-1FDC671439F9}"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827AC-FB90-499B-9703-1FDC671439F9}"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827AC-FB90-499B-9703-1FDC671439F9}" type="datetimeFigureOut">
              <a:rPr lang="en-US" smtClean="0"/>
              <a:pPr/>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827AC-FB90-499B-9703-1FDC671439F9}" type="datetimeFigureOut">
              <a:rPr lang="en-US" smtClean="0"/>
              <a:pPr/>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827AC-FB90-499B-9703-1FDC671439F9}" type="datetimeFigureOut">
              <a:rPr lang="en-US" smtClean="0"/>
              <a:pPr/>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827AC-FB90-499B-9703-1FDC671439F9}" type="datetimeFigureOut">
              <a:rPr lang="en-US" smtClean="0"/>
              <a:pPr/>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827AC-FB90-499B-9703-1FDC671439F9}" type="datetimeFigureOut">
              <a:rPr lang="en-US" smtClean="0"/>
              <a:pPr/>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827AC-FB90-499B-9703-1FDC671439F9}" type="datetimeFigureOut">
              <a:rPr lang="en-US" smtClean="0"/>
              <a:pPr/>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85FC4-7266-4A68-95C5-4BC8B76D0C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827AC-FB90-499B-9703-1FDC671439F9}" type="datetimeFigureOut">
              <a:rPr lang="en-US" smtClean="0"/>
              <a:pPr/>
              <a:t>4/2/2017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85FC4-7266-4A68-95C5-4BC8B76D0C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Resistant Hyperprolactinemia</a:t>
            </a:r>
            <a:endParaRPr lang="en-US" dirty="0"/>
          </a:p>
        </p:txBody>
      </p:sp>
      <p:sp>
        <p:nvSpPr>
          <p:cNvPr id="3" name="Subtitle 2"/>
          <p:cNvSpPr>
            <a:spLocks noGrp="1"/>
          </p:cNvSpPr>
          <p:nvPr>
            <p:ph type="subTitle" idx="1"/>
          </p:nvPr>
        </p:nvSpPr>
        <p:spPr>
          <a:xfrm>
            <a:off x="1600200" y="3429000"/>
            <a:ext cx="6400800" cy="1752600"/>
          </a:xfrm>
        </p:spPr>
        <p:txBody>
          <a:bodyPr/>
          <a:lstStyle/>
          <a:p>
            <a:r>
              <a:rPr lang="en-US" dirty="0" smtClean="0"/>
              <a:t>A.H. Ghanooni M.D.</a:t>
            </a:r>
          </a:p>
          <a:p>
            <a:r>
              <a:rPr lang="en-US" dirty="0" smtClean="0"/>
              <a:t>Fellow of Endocrinology</a:t>
            </a:r>
          </a:p>
          <a:p>
            <a:r>
              <a:rPr lang="en-US" dirty="0" err="1" smtClean="0"/>
              <a:t>Farvardin</a:t>
            </a:r>
            <a:r>
              <a:rPr lang="en-US" dirty="0" smtClean="0"/>
              <a:t> 96</a:t>
            </a:r>
            <a:endParaRPr lang="en-US" dirty="0"/>
          </a:p>
        </p:txBody>
      </p:sp>
      <p:pic>
        <p:nvPicPr>
          <p:cNvPr id="53250" name="Picture 2" descr="Image result for نوروز 96"/>
          <p:cNvPicPr>
            <a:picLocks noChangeAspect="1" noChangeArrowheads="1"/>
          </p:cNvPicPr>
          <p:nvPr/>
        </p:nvPicPr>
        <p:blipFill>
          <a:blip r:embed="rId2" cstate="print"/>
          <a:srcRect/>
          <a:stretch>
            <a:fillRect/>
          </a:stretch>
        </p:blipFill>
        <p:spPr bwMode="auto">
          <a:xfrm>
            <a:off x="6286500" y="5000624"/>
            <a:ext cx="2857500" cy="1857376"/>
          </a:xfrm>
          <a:prstGeom prst="rect">
            <a:avLst/>
          </a:prstGeom>
          <a:noFill/>
        </p:spPr>
      </p:pic>
      <p:pic>
        <p:nvPicPr>
          <p:cNvPr id="53252" name="Picture 4" descr="Image result for نوروز 96"/>
          <p:cNvPicPr>
            <a:picLocks noChangeAspect="1" noChangeArrowheads="1"/>
          </p:cNvPicPr>
          <p:nvPr/>
        </p:nvPicPr>
        <p:blipFill>
          <a:blip r:embed="rId3" cstate="print"/>
          <a:srcRect/>
          <a:stretch>
            <a:fillRect/>
          </a:stretch>
        </p:blipFill>
        <p:spPr bwMode="auto">
          <a:xfrm>
            <a:off x="0" y="4000500"/>
            <a:ext cx="2857500" cy="2857500"/>
          </a:xfrm>
          <a:prstGeom prst="rect">
            <a:avLst/>
          </a:prstGeom>
          <a:noFill/>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76600" y="381000"/>
            <a:ext cx="2743200"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Prevalence of Dopamine Agonist Resistance</a:t>
            </a:r>
            <a:endParaRPr lang="en-US" b="1" dirty="0"/>
          </a:p>
        </p:txBody>
      </p:sp>
      <p:sp>
        <p:nvSpPr>
          <p:cNvPr id="3" name="Content Placeholder 2"/>
          <p:cNvSpPr>
            <a:spLocks noGrp="1"/>
          </p:cNvSpPr>
          <p:nvPr>
            <p:ph idx="1"/>
          </p:nvPr>
        </p:nvSpPr>
        <p:spPr/>
        <p:txBody>
          <a:bodyPr>
            <a:normAutofit/>
          </a:bodyPr>
          <a:lstStyle/>
          <a:p>
            <a:r>
              <a:rPr lang="en-US" sz="2400" dirty="0" smtClean="0"/>
              <a:t>estimated prevalence of DA resistance is approximately </a:t>
            </a:r>
            <a:r>
              <a:rPr lang="en-US" sz="2400" u="sng" dirty="0" smtClean="0"/>
              <a:t>24% for </a:t>
            </a:r>
            <a:r>
              <a:rPr lang="en-US" sz="2400" u="sng" dirty="0" err="1" smtClean="0"/>
              <a:t>bromocriptine</a:t>
            </a:r>
            <a:r>
              <a:rPr lang="en-US" sz="2400" u="sng" dirty="0" smtClean="0"/>
              <a:t> </a:t>
            </a:r>
            <a:r>
              <a:rPr lang="en-US" sz="2400" dirty="0" smtClean="0"/>
              <a:t>and </a:t>
            </a:r>
            <a:r>
              <a:rPr lang="en-US" sz="2400" u="sng" dirty="0" smtClean="0"/>
              <a:t>11% for cabergoline</a:t>
            </a:r>
          </a:p>
          <a:p>
            <a:endParaRPr lang="en-US" sz="2400" dirty="0" smtClean="0"/>
          </a:p>
          <a:p>
            <a:r>
              <a:rPr lang="en-US" sz="2400" dirty="0" smtClean="0"/>
              <a:t>is more frequent in cases of </a:t>
            </a:r>
            <a:r>
              <a:rPr lang="en-US" sz="2400" u="sng" dirty="0" err="1" smtClean="0"/>
              <a:t>macroprolactinomas</a:t>
            </a:r>
            <a:r>
              <a:rPr lang="en-US" sz="2400" u="sng" dirty="0" smtClean="0"/>
              <a:t> (36%), </a:t>
            </a:r>
          </a:p>
          <a:p>
            <a:endParaRPr lang="en-US" sz="2400" dirty="0" smtClean="0"/>
          </a:p>
          <a:p>
            <a:r>
              <a:rPr lang="en-US" sz="2400" dirty="0" smtClean="0"/>
              <a:t>is characteristic of </a:t>
            </a:r>
            <a:r>
              <a:rPr lang="en-US" sz="2400" u="sng" dirty="0" smtClean="0"/>
              <a:t>invasive tumors </a:t>
            </a:r>
            <a:r>
              <a:rPr lang="en-US" sz="2400" dirty="0" smtClean="0"/>
              <a:t>and </a:t>
            </a:r>
            <a:r>
              <a:rPr lang="en-US" sz="2400" u="sng" dirty="0" smtClean="0"/>
              <a:t>male gender.</a:t>
            </a:r>
            <a:endParaRPr lang="en-US" sz="2400" u="sng" dirty="0"/>
          </a:p>
        </p:txBody>
      </p:sp>
      <p:sp>
        <p:nvSpPr>
          <p:cNvPr id="4" name="TextBox 3"/>
          <p:cNvSpPr txBox="1"/>
          <p:nvPr/>
        </p:nvSpPr>
        <p:spPr>
          <a:xfrm>
            <a:off x="4495800" y="6324600"/>
            <a:ext cx="4419600" cy="369332"/>
          </a:xfrm>
          <a:prstGeom prst="rect">
            <a:avLst/>
          </a:prstGeom>
          <a:noFill/>
        </p:spPr>
        <p:txBody>
          <a:bodyPr wrap="square" rtlCol="0">
            <a:spAutoFit/>
          </a:bodyPr>
          <a:lstStyle/>
          <a:p>
            <a:r>
              <a:rPr lang="en-US" b="1" i="1" dirty="0" smtClean="0"/>
              <a:t>The pituitary </a:t>
            </a:r>
            <a:r>
              <a:rPr lang="en-US" i="1" dirty="0" smtClean="0"/>
              <a:t>fourth edition</a:t>
            </a:r>
            <a:r>
              <a:rPr lang="en-US" b="1" i="1" dirty="0" smtClean="0"/>
              <a:t> </a:t>
            </a:r>
            <a:r>
              <a:rPr lang="en-US" i="1" dirty="0" smtClean="0"/>
              <a:t>S. </a:t>
            </a:r>
            <a:r>
              <a:rPr lang="en-US" i="1" dirty="0" err="1" smtClean="0"/>
              <a:t>Melmed</a:t>
            </a:r>
            <a:r>
              <a:rPr lang="en-US" i="1" dirty="0" smtClean="0"/>
              <a:t> 2017</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9001"/>
            <a:ext cx="8229600" cy="3429000"/>
          </a:xfrm>
        </p:spPr>
        <p:txBody>
          <a:bodyPr>
            <a:normAutofit/>
          </a:bodyPr>
          <a:lstStyle/>
          <a:p>
            <a:r>
              <a:rPr lang="en-US" sz="1800" u="sng" dirty="0" smtClean="0"/>
              <a:t>122 patients </a:t>
            </a:r>
            <a:r>
              <a:rPr lang="en-US" sz="1800" dirty="0" smtClean="0"/>
              <a:t>(72 women and 50 men) </a:t>
            </a:r>
          </a:p>
          <a:p>
            <a:r>
              <a:rPr lang="en-US" sz="1800" dirty="0" smtClean="0"/>
              <a:t>primarily treated with </a:t>
            </a:r>
            <a:r>
              <a:rPr lang="en-US" sz="1800" u="sng" dirty="0" smtClean="0"/>
              <a:t>CAB</a:t>
            </a:r>
            <a:r>
              <a:rPr lang="en-US" sz="1800" dirty="0" smtClean="0"/>
              <a:t> for at least </a:t>
            </a:r>
            <a:r>
              <a:rPr lang="en-US" sz="1800" u="sng" dirty="0" smtClean="0"/>
              <a:t>1 year </a:t>
            </a:r>
          </a:p>
          <a:p>
            <a:r>
              <a:rPr lang="en-US" sz="1800" dirty="0" smtClean="0"/>
              <a:t>Main outcome measures were serum </a:t>
            </a:r>
            <a:r>
              <a:rPr lang="en-US" sz="1800" dirty="0" err="1" smtClean="0"/>
              <a:t>prolactin</a:t>
            </a:r>
            <a:r>
              <a:rPr lang="en-US" sz="1800" dirty="0" smtClean="0"/>
              <a:t> (PRL) and tumor size.</a:t>
            </a:r>
          </a:p>
          <a:p>
            <a:endParaRPr lang="en-US" sz="1800" b="1" dirty="0" smtClean="0"/>
          </a:p>
          <a:p>
            <a:endParaRPr lang="en-US" sz="1800" b="1" dirty="0" smtClean="0"/>
          </a:p>
          <a:p>
            <a:r>
              <a:rPr lang="en-US" sz="1800" b="1" dirty="0" smtClean="0"/>
              <a:t>Results</a:t>
            </a:r>
            <a:r>
              <a:rPr lang="en-US" sz="1800" dirty="0" smtClean="0"/>
              <a:t>: Normalization of PRL was obtained in </a:t>
            </a:r>
            <a:r>
              <a:rPr lang="en-US" sz="1800" u="sng" dirty="0" smtClean="0"/>
              <a:t>115 out of the 122 patients (</a:t>
            </a:r>
            <a:r>
              <a:rPr lang="en-US" sz="1800" b="1" u="sng" dirty="0" smtClean="0"/>
              <a:t>94%</a:t>
            </a:r>
            <a:r>
              <a:rPr lang="en-US" sz="1800" u="sng" dirty="0" smtClean="0"/>
              <a:t>)</a:t>
            </a:r>
            <a:r>
              <a:rPr lang="en-US" sz="1800" dirty="0" smtClean="0"/>
              <a:t>. </a:t>
            </a:r>
          </a:p>
          <a:p>
            <a:r>
              <a:rPr lang="en-US" sz="1800" dirty="0" smtClean="0"/>
              <a:t>Most tumors (98/119 assessable cases, </a:t>
            </a:r>
            <a:r>
              <a:rPr lang="en-US" sz="1800" b="1" u="sng" dirty="0" smtClean="0"/>
              <a:t>82%</a:t>
            </a:r>
            <a:r>
              <a:rPr lang="en-US" sz="1800" dirty="0" smtClean="0"/>
              <a:t>) showed a </a:t>
            </a:r>
            <a:r>
              <a:rPr lang="en-US" sz="1800" dirty="0" err="1" smtClean="0"/>
              <a:t>signiﬁcant</a:t>
            </a:r>
            <a:r>
              <a:rPr lang="en-US" sz="1800" dirty="0" smtClean="0"/>
              <a:t> shrinkage during CAB treatment.</a:t>
            </a:r>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228600" y="381000"/>
            <a:ext cx="8658285" cy="2757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371600" y="-228599"/>
            <a:ext cx="6172200" cy="5181599"/>
          </a:xfrm>
          <a:prstGeom prst="rect">
            <a:avLst/>
          </a:prstGeom>
          <a:noFill/>
          <a:ln w="9525">
            <a:noFill/>
            <a:miter lim="800000"/>
            <a:headEnd/>
            <a:tailEnd/>
          </a:ln>
          <a:effectLst/>
        </p:spPr>
      </p:pic>
      <p:sp>
        <p:nvSpPr>
          <p:cNvPr id="6" name="TextBox 5"/>
          <p:cNvSpPr txBox="1"/>
          <p:nvPr/>
        </p:nvSpPr>
        <p:spPr>
          <a:xfrm>
            <a:off x="685800" y="5103674"/>
            <a:ext cx="8077200" cy="1754326"/>
          </a:xfrm>
          <a:prstGeom prst="rect">
            <a:avLst/>
          </a:prstGeom>
          <a:noFill/>
        </p:spPr>
        <p:txBody>
          <a:bodyPr wrap="square" rtlCol="0">
            <a:spAutoFit/>
          </a:bodyPr>
          <a:lstStyle/>
          <a:p>
            <a:pPr>
              <a:buFont typeface="Wingdings" pitchFamily="2" charset="2"/>
              <a:buChar char="q"/>
            </a:pPr>
            <a:r>
              <a:rPr lang="en-US" dirty="0" smtClean="0"/>
              <a:t>The majority of patients (96/115, 83%) were controlled with a CAB </a:t>
            </a:r>
            <a:r>
              <a:rPr lang="en-US" dirty="0" smtClean="0">
                <a:solidFill>
                  <a:srgbClr val="00B050"/>
                </a:solidFill>
              </a:rPr>
              <a:t>dose ≤1.5 mg/week</a:t>
            </a:r>
            <a:r>
              <a:rPr lang="en-US" dirty="0" smtClean="0"/>
              <a:t>. </a:t>
            </a:r>
            <a:endParaRPr lang="en-US" dirty="0" smtClean="0"/>
          </a:p>
          <a:p>
            <a:pPr>
              <a:buFont typeface="Wingdings" pitchFamily="2" charset="2"/>
              <a:buChar char="q"/>
            </a:pPr>
            <a:r>
              <a:rPr lang="en-US" dirty="0" smtClean="0"/>
              <a:t>Most </a:t>
            </a:r>
            <a:r>
              <a:rPr lang="en-US" dirty="0" smtClean="0"/>
              <a:t>of the other patients (19/26) had only a </a:t>
            </a:r>
            <a:r>
              <a:rPr lang="en-US" u="sng" dirty="0" smtClean="0"/>
              <a:t>partial resistance</a:t>
            </a:r>
            <a:r>
              <a:rPr lang="en-US" dirty="0" smtClean="0"/>
              <a:t>, responding to a further increase of the CAB dose. Beyond the dose of </a:t>
            </a:r>
            <a:r>
              <a:rPr lang="en-US" dirty="0" smtClean="0">
                <a:solidFill>
                  <a:srgbClr val="00B050"/>
                </a:solidFill>
              </a:rPr>
              <a:t>3.5 mg/week</a:t>
            </a:r>
            <a:r>
              <a:rPr lang="en-US" dirty="0" smtClean="0"/>
              <a:t>, there was no clear advantage in further increasing the dose instead of continuing the treatment at the same dose.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14400" y="2481263"/>
            <a:ext cx="7315200" cy="1895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 y="2341369"/>
            <a:ext cx="9144000" cy="2297306"/>
          </a:xfrm>
          <a:prstGeom prst="rect">
            <a:avLst/>
          </a:prstGeom>
          <a:noFill/>
          <a:ln w="9525">
            <a:noFill/>
            <a:miter lim="800000"/>
            <a:headEnd/>
            <a:tailEnd/>
          </a:ln>
          <a:effectLst/>
        </p:spPr>
      </p:pic>
      <p:sp>
        <p:nvSpPr>
          <p:cNvPr id="6" name="Rounded Rectangle 5"/>
          <p:cNvSpPr/>
          <p:nvPr/>
        </p:nvSpPr>
        <p:spPr>
          <a:xfrm>
            <a:off x="8382000" y="3352800"/>
            <a:ext cx="6096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382000" y="3886200"/>
            <a:ext cx="6096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2400" y="3352800"/>
            <a:ext cx="11430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400" y="3886200"/>
            <a:ext cx="11430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648200" y="3886200"/>
            <a:ext cx="6096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648200" y="3352800"/>
            <a:ext cx="6096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362200"/>
            <a:ext cx="9144000" cy="2274301"/>
          </a:xfrm>
          <a:prstGeom prst="rect">
            <a:avLst/>
          </a:prstGeom>
          <a:noFill/>
          <a:ln w="9525">
            <a:noFill/>
            <a:miter lim="800000"/>
            <a:headEnd/>
            <a:tailEnd/>
          </a:ln>
          <a:effectLst/>
        </p:spPr>
      </p:pic>
      <p:sp>
        <p:nvSpPr>
          <p:cNvPr id="5" name="Rounded Rectangle 4"/>
          <p:cNvSpPr/>
          <p:nvPr/>
        </p:nvSpPr>
        <p:spPr>
          <a:xfrm>
            <a:off x="0" y="4267200"/>
            <a:ext cx="8610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962400" y="4267200"/>
            <a:ext cx="1066800" cy="3048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638800" y="4267200"/>
            <a:ext cx="1066800" cy="3048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Complete resistance to cabergoline is rare. </a:t>
            </a:r>
          </a:p>
          <a:p>
            <a:endParaRPr lang="en-US" sz="2400" dirty="0" smtClean="0"/>
          </a:p>
          <a:p>
            <a:r>
              <a:rPr lang="en-US" sz="2400" dirty="0" smtClean="0"/>
              <a:t>In </a:t>
            </a:r>
            <a:r>
              <a:rPr lang="en-US" sz="2400" dirty="0" err="1" smtClean="0"/>
              <a:t>macroprolactinoma</a:t>
            </a:r>
            <a:r>
              <a:rPr lang="en-US" sz="2400" dirty="0" smtClean="0"/>
              <a:t>, 96 (79%) achieved normal PRL levels with standard doses of cabergoline (0.5-1.5 mg/week),</a:t>
            </a:r>
          </a:p>
          <a:p>
            <a:r>
              <a:rPr lang="en-US" sz="2400" dirty="0" smtClean="0"/>
              <a:t> 19 (15%) required higher doses (2.0-7.0 mg/week), </a:t>
            </a:r>
          </a:p>
          <a:p>
            <a:r>
              <a:rPr lang="en-US" sz="2400" dirty="0" smtClean="0"/>
              <a:t>and only 7 (6%) could not achieve medical control.</a:t>
            </a:r>
          </a:p>
          <a:p>
            <a:endParaRPr lang="en-US" sz="2400" dirty="0" smtClean="0"/>
          </a:p>
          <a:p>
            <a:r>
              <a:rPr lang="en-US" sz="2400" dirty="0" smtClean="0"/>
              <a:t>About </a:t>
            </a:r>
            <a:r>
              <a:rPr lang="en-US" sz="2400" u="sng" dirty="0" smtClean="0">
                <a:solidFill>
                  <a:srgbClr val="00B050"/>
                </a:solidFill>
              </a:rPr>
              <a:t>20%</a:t>
            </a:r>
            <a:r>
              <a:rPr lang="en-US" sz="2400" dirty="0" smtClean="0"/>
              <a:t> of patients, mainly </a:t>
            </a:r>
            <a:r>
              <a:rPr lang="en-US" sz="2400" u="sng" dirty="0" smtClean="0"/>
              <a:t>men</a:t>
            </a:r>
            <a:r>
              <a:rPr lang="en-US" sz="2400" dirty="0" smtClean="0"/>
              <a:t> and/or those with </a:t>
            </a:r>
            <a:r>
              <a:rPr lang="en-US" sz="2400" u="sng" dirty="0" smtClean="0"/>
              <a:t>invasive</a:t>
            </a:r>
            <a:r>
              <a:rPr lang="en-US" sz="2400" dirty="0" smtClean="0"/>
              <a:t> </a:t>
            </a:r>
            <a:r>
              <a:rPr lang="en-US" sz="2400" u="sng" dirty="0" smtClean="0"/>
              <a:t>tumors</a:t>
            </a:r>
            <a:r>
              <a:rPr lang="en-US" sz="2400" dirty="0" smtClean="0"/>
              <a:t> will require a higher dose of CAB.</a:t>
            </a:r>
          </a:p>
          <a:p>
            <a:endParaRPr lang="en-US" sz="2400" dirty="0" smtClean="0"/>
          </a:p>
          <a:p>
            <a:r>
              <a:rPr lang="en-US" sz="2400" dirty="0" smtClean="0"/>
              <a:t>Thus, “</a:t>
            </a:r>
            <a:r>
              <a:rPr lang="en-US" sz="2400" u="sng" dirty="0" smtClean="0">
                <a:solidFill>
                  <a:srgbClr val="00B050"/>
                </a:solidFill>
              </a:rPr>
              <a:t>partial” resistance </a:t>
            </a:r>
            <a:r>
              <a:rPr lang="en-US" sz="2400" dirty="0" smtClean="0"/>
              <a:t>can often be overcome by increasing the dose stepwise to maximal tolerable doses.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start </a:t>
            </a:r>
            <a:r>
              <a:rPr lang="en-US" i="1" dirty="0" smtClean="0"/>
              <a:t>Cabergoline</a:t>
            </a:r>
            <a:r>
              <a:rPr lang="en-US" dirty="0" smtClean="0"/>
              <a:t>?...</a:t>
            </a:r>
            <a:br>
              <a:rPr lang="en-US" dirty="0" smtClean="0"/>
            </a:br>
            <a:r>
              <a:rPr lang="en-US" dirty="0" smtClean="0"/>
              <a:t>How much longer?...</a:t>
            </a:r>
            <a:endParaRPr lang="en-US" dirty="0"/>
          </a:p>
        </p:txBody>
      </p:sp>
      <p:sp>
        <p:nvSpPr>
          <p:cNvPr id="3" name="Content Placeholder 2"/>
          <p:cNvSpPr>
            <a:spLocks noGrp="1"/>
          </p:cNvSpPr>
          <p:nvPr>
            <p:ph idx="1"/>
          </p:nvPr>
        </p:nvSpPr>
        <p:spPr/>
        <p:txBody>
          <a:bodyPr>
            <a:normAutofit/>
          </a:bodyPr>
          <a:lstStyle/>
          <a:p>
            <a:r>
              <a:rPr lang="en-US" sz="2400" dirty="0" smtClean="0"/>
              <a:t>The recommended regimen for cabergoline treatment is to </a:t>
            </a:r>
            <a:r>
              <a:rPr lang="en-US" sz="2400" u="sng" dirty="0" smtClean="0">
                <a:solidFill>
                  <a:srgbClr val="00B050"/>
                </a:solidFill>
              </a:rPr>
              <a:t>start with a dose of 0.25–0.5 mg</a:t>
            </a:r>
            <a:r>
              <a:rPr lang="en-US" sz="2400" dirty="0" smtClean="0"/>
              <a:t>, </a:t>
            </a:r>
            <a:r>
              <a:rPr lang="en-US" sz="2400" u="sng" dirty="0" smtClean="0"/>
              <a:t>once or twice a week</a:t>
            </a:r>
            <a:r>
              <a:rPr lang="en-US" sz="2400" dirty="0" smtClean="0"/>
              <a:t>, </a:t>
            </a:r>
          </a:p>
          <a:p>
            <a:endParaRPr lang="en-US" sz="2400" dirty="0" smtClean="0"/>
          </a:p>
          <a:p>
            <a:r>
              <a:rPr lang="en-US" sz="2400" dirty="0" smtClean="0"/>
              <a:t>escalating it at </a:t>
            </a:r>
            <a:r>
              <a:rPr lang="en-US" sz="2400" u="sng" dirty="0" smtClean="0"/>
              <a:t>1–3 monthly intervals </a:t>
            </a:r>
            <a:r>
              <a:rPr lang="en-US" sz="2400" dirty="0" smtClean="0"/>
              <a:t>depending on the serum </a:t>
            </a:r>
            <a:r>
              <a:rPr lang="en-US" sz="2400" dirty="0" err="1" smtClean="0"/>
              <a:t>prolactin</a:t>
            </a:r>
            <a:r>
              <a:rPr lang="en-US" sz="2400" dirty="0" smtClean="0"/>
              <a:t> levels.</a:t>
            </a:r>
          </a:p>
          <a:p>
            <a:endParaRPr lang="en-US" sz="2400" dirty="0" smtClean="0"/>
          </a:p>
          <a:p>
            <a:r>
              <a:rPr lang="en-US" sz="2400" dirty="0" smtClean="0"/>
              <a:t> Therapy with cabergoline is continued for </a:t>
            </a:r>
            <a:r>
              <a:rPr lang="en-US" sz="2400" u="sng" dirty="0" smtClean="0">
                <a:solidFill>
                  <a:srgbClr val="00B050"/>
                </a:solidFill>
              </a:rPr>
              <a:t>at least 2 years after the </a:t>
            </a:r>
            <a:r>
              <a:rPr lang="en-US" sz="2400" u="sng" dirty="0" err="1" smtClean="0">
                <a:solidFill>
                  <a:srgbClr val="00B050"/>
                </a:solidFill>
              </a:rPr>
              <a:t>normalisation</a:t>
            </a:r>
            <a:r>
              <a:rPr lang="en-US" sz="2400" u="sng" dirty="0" smtClean="0">
                <a:solidFill>
                  <a:srgbClr val="00B050"/>
                </a:solidFill>
              </a:rPr>
              <a:t> of </a:t>
            </a:r>
            <a:r>
              <a:rPr lang="en-US" sz="2400" u="sng" dirty="0" err="1" smtClean="0">
                <a:solidFill>
                  <a:srgbClr val="00B050"/>
                </a:solidFill>
              </a:rPr>
              <a:t>prolactin</a:t>
            </a:r>
            <a:r>
              <a:rPr lang="en-US" sz="2400" u="sng" dirty="0" smtClean="0">
                <a:solidFill>
                  <a:srgbClr val="00B050"/>
                </a:solidFill>
              </a:rPr>
              <a:t> and disappearance of the </a:t>
            </a:r>
            <a:r>
              <a:rPr lang="en-US" sz="2400" u="sng" dirty="0" err="1" smtClean="0">
                <a:solidFill>
                  <a:srgbClr val="00B050"/>
                </a:solidFill>
              </a:rPr>
              <a:t>tumour</a:t>
            </a:r>
            <a:r>
              <a:rPr lang="en-US" sz="2400" u="sng" dirty="0" smtClean="0">
                <a:solidFill>
                  <a:srgbClr val="00B050"/>
                </a:solidFill>
              </a:rPr>
              <a: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Witch dose of Cabergoline is maximum?</a:t>
            </a:r>
            <a:endParaRPr lang="en-US" sz="3600" dirty="0"/>
          </a:p>
        </p:txBody>
      </p:sp>
      <p:sp>
        <p:nvSpPr>
          <p:cNvPr id="3" name="Content Placeholder 2"/>
          <p:cNvSpPr>
            <a:spLocks noGrp="1"/>
          </p:cNvSpPr>
          <p:nvPr>
            <p:ph idx="1"/>
          </p:nvPr>
        </p:nvSpPr>
        <p:spPr/>
        <p:txBody>
          <a:bodyPr>
            <a:normAutofit/>
          </a:bodyPr>
          <a:lstStyle/>
          <a:p>
            <a:r>
              <a:rPr lang="en-US" sz="2400" dirty="0" smtClean="0"/>
              <a:t>0.5 </a:t>
            </a:r>
            <a:r>
              <a:rPr lang="en-US" sz="2400" dirty="0"/>
              <a:t>mg/week to 2.0 mg/week, </a:t>
            </a:r>
            <a:r>
              <a:rPr lang="en-US" sz="2400" dirty="0" smtClean="0"/>
              <a:t>a </a:t>
            </a:r>
            <a:r>
              <a:rPr lang="en-US" sz="2400" dirty="0"/>
              <a:t>few will require </a:t>
            </a:r>
            <a:r>
              <a:rPr lang="en-US" sz="2400" dirty="0">
                <a:solidFill>
                  <a:srgbClr val="00B050"/>
                </a:solidFill>
              </a:rPr>
              <a:t>doses of 3.5 mg or </a:t>
            </a:r>
            <a:r>
              <a:rPr lang="en-US" sz="2400" dirty="0" smtClean="0">
                <a:solidFill>
                  <a:srgbClr val="00B050"/>
                </a:solidFill>
              </a:rPr>
              <a:t>even more </a:t>
            </a:r>
            <a:r>
              <a:rPr lang="en-US" sz="2400" dirty="0"/>
              <a:t>to be </a:t>
            </a:r>
            <a:r>
              <a:rPr lang="en-US" sz="2400" dirty="0" smtClean="0"/>
              <a:t>controlled </a:t>
            </a:r>
            <a:r>
              <a:rPr lang="en-US" sz="2400" i="1" dirty="0" smtClean="0">
                <a:solidFill>
                  <a:srgbClr val="0070C0"/>
                </a:solidFill>
              </a:rPr>
              <a:t>(The Pituitary 2017)</a:t>
            </a:r>
          </a:p>
          <a:p>
            <a:endParaRPr lang="en-US" sz="2400" dirty="0" smtClean="0"/>
          </a:p>
          <a:p>
            <a:r>
              <a:rPr lang="en-US" sz="2400" dirty="0" smtClean="0"/>
              <a:t>Doses of </a:t>
            </a:r>
            <a:r>
              <a:rPr lang="en-US" sz="2400" dirty="0"/>
              <a:t>medication are either increased gradually, as </a:t>
            </a:r>
            <a:r>
              <a:rPr lang="en-US" sz="2400" dirty="0" smtClean="0"/>
              <a:t>tolerated.</a:t>
            </a:r>
            <a:r>
              <a:rPr lang="en-US" sz="2400" i="1" dirty="0" smtClean="0"/>
              <a:t> </a:t>
            </a:r>
            <a:r>
              <a:rPr lang="en-US" sz="2400" i="1" dirty="0" smtClean="0">
                <a:solidFill>
                  <a:srgbClr val="0070C0"/>
                </a:solidFill>
              </a:rPr>
              <a:t>(Williams 2016)</a:t>
            </a:r>
          </a:p>
          <a:p>
            <a:endParaRPr lang="en-US" sz="2400" dirty="0" smtClean="0"/>
          </a:p>
          <a:p>
            <a:r>
              <a:rPr lang="en-US" sz="2400" dirty="0" smtClean="0"/>
              <a:t>maximum </a:t>
            </a:r>
            <a:r>
              <a:rPr lang="en-US" sz="2400" dirty="0"/>
              <a:t>of </a:t>
            </a:r>
            <a:r>
              <a:rPr lang="en-US" sz="2400" dirty="0">
                <a:solidFill>
                  <a:srgbClr val="00B050"/>
                </a:solidFill>
              </a:rPr>
              <a:t>1 mg twice weekly</a:t>
            </a:r>
            <a:r>
              <a:rPr lang="en-US" sz="2400" dirty="0"/>
              <a:t> </a:t>
            </a:r>
            <a:r>
              <a:rPr lang="en-US" sz="2400" dirty="0" smtClean="0"/>
              <a:t>for cabergoline </a:t>
            </a:r>
            <a:r>
              <a:rPr lang="en-US" sz="2400" i="1" dirty="0" smtClean="0">
                <a:solidFill>
                  <a:srgbClr val="0070C0"/>
                </a:solidFill>
              </a:rPr>
              <a:t>(</a:t>
            </a:r>
            <a:r>
              <a:rPr lang="en-US" sz="2400" i="1" dirty="0" err="1" smtClean="0">
                <a:solidFill>
                  <a:srgbClr val="0070C0"/>
                </a:solidFill>
              </a:rPr>
              <a:t>UpToDate</a:t>
            </a:r>
            <a:r>
              <a:rPr lang="en-US" sz="2400" i="1" dirty="0" smtClean="0">
                <a:solidFill>
                  <a:srgbClr val="0070C0"/>
                </a:solidFill>
              </a:rPr>
              <a:t> 2017)</a:t>
            </a:r>
          </a:p>
          <a:p>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838200" y="381000"/>
            <a:ext cx="7331808" cy="3619500"/>
          </a:xfrm>
          <a:prstGeom prst="rect">
            <a:avLst/>
          </a:prstGeom>
          <a:noFill/>
          <a:ln w="9525">
            <a:noFill/>
            <a:miter lim="800000"/>
            <a:headEnd/>
            <a:tailEnd/>
          </a:ln>
          <a:effectLst/>
        </p:spPr>
      </p:pic>
      <p:sp>
        <p:nvSpPr>
          <p:cNvPr id="5" name="Rectangle 4"/>
          <p:cNvSpPr/>
          <p:nvPr/>
        </p:nvSpPr>
        <p:spPr>
          <a:xfrm>
            <a:off x="6324600" y="4495800"/>
            <a:ext cx="1905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1676400"/>
            <a:ext cx="7620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1828800" y="4114800"/>
            <a:ext cx="4963886" cy="2743200"/>
          </a:xfrm>
          <a:prstGeom prst="rect">
            <a:avLst/>
          </a:prstGeom>
          <a:noFill/>
          <a:ln w="9525">
            <a:noFill/>
            <a:miter lim="800000"/>
            <a:headEnd/>
            <a:tailEnd/>
          </a:ln>
          <a:effectLst/>
        </p:spPr>
      </p:pic>
      <p:cxnSp>
        <p:nvCxnSpPr>
          <p:cNvPr id="9" name="Straight Connector 8"/>
          <p:cNvCxnSpPr/>
          <p:nvPr/>
        </p:nvCxnSpPr>
        <p:spPr>
          <a:xfrm>
            <a:off x="3962400" y="42672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43400" y="47244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44958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Figure"/>
          <p:cNvPicPr>
            <a:picLocks noChangeAspect="1" noChangeArrowheads="1"/>
          </p:cNvPicPr>
          <p:nvPr/>
        </p:nvPicPr>
        <p:blipFill>
          <a:blip r:embed="rId2" cstate="print"/>
          <a:srcRect/>
          <a:stretch>
            <a:fillRect/>
          </a:stretch>
        </p:blipFill>
        <p:spPr bwMode="auto">
          <a:xfrm>
            <a:off x="1371600" y="838200"/>
            <a:ext cx="6353175" cy="4495800"/>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219200" y="5486400"/>
            <a:ext cx="6629400" cy="486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Definition of Dopamine Agonist </a:t>
            </a:r>
            <a:r>
              <a:rPr lang="en-US" dirty="0" smtClean="0"/>
              <a:t>Resistance</a:t>
            </a:r>
          </a:p>
          <a:p>
            <a:r>
              <a:rPr lang="en-US" dirty="0"/>
              <a:t>Mechanisms of Dopamine Agonist </a:t>
            </a:r>
            <a:r>
              <a:rPr lang="en-US" dirty="0" smtClean="0"/>
              <a:t>Resistance</a:t>
            </a:r>
          </a:p>
          <a:p>
            <a:r>
              <a:rPr lang="en-US" dirty="0" smtClean="0"/>
              <a:t>Prevalence of resistant hyperprolactinemia</a:t>
            </a:r>
          </a:p>
          <a:p>
            <a:r>
              <a:rPr lang="en-US" dirty="0" smtClean="0"/>
              <a:t>therapeutic strategy in resistant hyperprolactinemia</a:t>
            </a:r>
          </a:p>
          <a:p>
            <a:endParaRPr lang="en-US" dirty="0"/>
          </a:p>
        </p:txBody>
      </p:sp>
      <p:pic>
        <p:nvPicPr>
          <p:cNvPr id="4" name="Picture 4" descr="Image result for نوروز 96"/>
          <p:cNvPicPr>
            <a:picLocks noChangeAspect="1" noChangeArrowheads="1"/>
          </p:cNvPicPr>
          <p:nvPr/>
        </p:nvPicPr>
        <p:blipFill>
          <a:blip r:embed="rId2" cstate="print"/>
          <a:srcRect/>
          <a:stretch>
            <a:fillRect/>
          </a:stretch>
        </p:blipFill>
        <p:spPr bwMode="auto">
          <a:xfrm>
            <a:off x="6286500" y="4000500"/>
            <a:ext cx="2857500" cy="2857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Figure"/>
          <p:cNvPicPr>
            <a:picLocks noChangeAspect="1" noChangeArrowheads="1"/>
          </p:cNvPicPr>
          <p:nvPr/>
        </p:nvPicPr>
        <p:blipFill>
          <a:blip r:embed="rId2" cstate="print"/>
          <a:srcRect/>
          <a:stretch>
            <a:fillRect/>
          </a:stretch>
        </p:blipFill>
        <p:spPr bwMode="auto">
          <a:xfrm>
            <a:off x="1752600" y="1066800"/>
            <a:ext cx="5715000" cy="3629025"/>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438400" y="4876800"/>
            <a:ext cx="4765995" cy="1028700"/>
          </a:xfrm>
          <a:prstGeom prst="rect">
            <a:avLst/>
          </a:prstGeom>
          <a:noFill/>
          <a:ln w="9525">
            <a:noFill/>
            <a:miter lim="800000"/>
            <a:headEnd/>
            <a:tailEnd/>
          </a:ln>
          <a:effectLst/>
        </p:spPr>
      </p:pic>
      <p:sp>
        <p:nvSpPr>
          <p:cNvPr id="7" name="Content Placeholder 6"/>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Figure"/>
          <p:cNvPicPr>
            <a:picLocks noChangeAspect="1" noChangeArrowheads="1"/>
          </p:cNvPicPr>
          <p:nvPr/>
        </p:nvPicPr>
        <p:blipFill>
          <a:blip r:embed="rId2" cstate="print"/>
          <a:srcRect/>
          <a:stretch>
            <a:fillRect/>
          </a:stretch>
        </p:blipFill>
        <p:spPr bwMode="auto">
          <a:xfrm>
            <a:off x="2362200" y="609600"/>
            <a:ext cx="4905375" cy="4667251"/>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209800" y="5181600"/>
            <a:ext cx="5791200" cy="651220"/>
          </a:xfrm>
          <a:prstGeom prst="rect">
            <a:avLst/>
          </a:prstGeom>
          <a:noFill/>
          <a:ln w="9525">
            <a:noFill/>
            <a:miter lim="800000"/>
            <a:headEnd/>
            <a:tailEnd/>
          </a:ln>
          <a:effectLst/>
        </p:spPr>
      </p:pic>
      <p:sp>
        <p:nvSpPr>
          <p:cNvPr id="6" name="Rounded Rectangle 5"/>
          <p:cNvSpPr/>
          <p:nvPr/>
        </p:nvSpPr>
        <p:spPr>
          <a:xfrm>
            <a:off x="6019800" y="609600"/>
            <a:ext cx="1143000" cy="2895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Figure"/>
          <p:cNvPicPr>
            <a:picLocks noChangeAspect="1" noChangeArrowheads="1"/>
          </p:cNvPicPr>
          <p:nvPr/>
        </p:nvPicPr>
        <p:blipFill>
          <a:blip r:embed="rId2" cstate="print"/>
          <a:srcRect/>
          <a:stretch>
            <a:fillRect/>
          </a:stretch>
        </p:blipFill>
        <p:spPr bwMode="auto">
          <a:xfrm>
            <a:off x="1600200" y="1219200"/>
            <a:ext cx="5781675" cy="35433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981200" y="4876800"/>
            <a:ext cx="5334000" cy="8112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352801"/>
            <a:ext cx="8229600" cy="3505200"/>
          </a:xfrm>
        </p:spPr>
        <p:txBody>
          <a:bodyPr>
            <a:normAutofit/>
          </a:bodyPr>
          <a:lstStyle/>
          <a:p>
            <a:r>
              <a:rPr lang="en-US" sz="2000" dirty="0"/>
              <a:t>Prospective, randomized </a:t>
            </a:r>
            <a:endParaRPr lang="en-US" sz="2000" dirty="0" smtClean="0"/>
          </a:p>
          <a:p>
            <a:r>
              <a:rPr lang="en-US" sz="2000" dirty="0" smtClean="0"/>
              <a:t>38 </a:t>
            </a:r>
            <a:r>
              <a:rPr lang="en-US" sz="2000" dirty="0"/>
              <a:t>patients (19 in each group</a:t>
            </a:r>
            <a:r>
              <a:rPr lang="en-US" sz="2000" dirty="0" smtClean="0"/>
              <a:t>) with </a:t>
            </a:r>
            <a:r>
              <a:rPr lang="en-US" sz="2000" dirty="0" err="1" smtClean="0"/>
              <a:t>macroprolactinoma</a:t>
            </a:r>
            <a:r>
              <a:rPr lang="en-US" sz="2000" dirty="0" smtClean="0"/>
              <a:t>  </a:t>
            </a:r>
          </a:p>
          <a:p>
            <a:r>
              <a:rPr lang="en-US" sz="2000" dirty="0" smtClean="0"/>
              <a:t> </a:t>
            </a:r>
            <a:r>
              <a:rPr lang="en-US" sz="2000" dirty="0"/>
              <a:t>mean follow-up of </a:t>
            </a:r>
            <a:r>
              <a:rPr lang="en-US" sz="2000" dirty="0" smtClean="0"/>
              <a:t>64.3 weeks</a:t>
            </a:r>
          </a:p>
          <a:p>
            <a:r>
              <a:rPr lang="en-US" sz="2000" dirty="0" smtClean="0">
                <a:effectLst>
                  <a:outerShdw blurRad="38100" dist="38100" dir="2700000" algn="tl">
                    <a:srgbClr val="000000">
                      <a:alpha val="43137"/>
                    </a:srgbClr>
                  </a:outerShdw>
                </a:effectLst>
              </a:rPr>
              <a:t>conventional</a:t>
            </a:r>
            <a:r>
              <a:rPr lang="en-US" sz="2000" dirty="0" smtClean="0"/>
              <a:t> </a:t>
            </a:r>
            <a:r>
              <a:rPr lang="en-US" sz="2000" dirty="0"/>
              <a:t>(4 weekly escalation by </a:t>
            </a:r>
            <a:r>
              <a:rPr lang="en-US" sz="2000" dirty="0" smtClean="0"/>
              <a:t>0.5 </a:t>
            </a:r>
            <a:r>
              <a:rPr lang="en-US" sz="2000" dirty="0"/>
              <a:t>mg per </a:t>
            </a:r>
            <a:r>
              <a:rPr lang="en-US" sz="2000" dirty="0" smtClean="0"/>
              <a:t>week, </a:t>
            </a:r>
            <a:r>
              <a:rPr lang="en-US" sz="2000" u="sng" dirty="0" smtClean="0"/>
              <a:t>group </a:t>
            </a:r>
            <a:r>
              <a:rPr lang="en-US" sz="2000" u="sng" dirty="0"/>
              <a:t>A</a:t>
            </a:r>
            <a:r>
              <a:rPr lang="en-US" sz="2000" dirty="0"/>
              <a:t>) or </a:t>
            </a:r>
            <a:r>
              <a:rPr lang="en-US" sz="2000" dirty="0">
                <a:effectLst>
                  <a:outerShdw blurRad="38100" dist="38100" dir="2700000" algn="tl">
                    <a:srgbClr val="000000">
                      <a:alpha val="43137"/>
                    </a:srgbClr>
                  </a:outerShdw>
                </a:effectLst>
              </a:rPr>
              <a:t>intensive</a:t>
            </a:r>
            <a:r>
              <a:rPr lang="en-US" sz="2000" dirty="0"/>
              <a:t> (weekly increase by 1 mg per week </a:t>
            </a:r>
            <a:r>
              <a:rPr lang="en-US" sz="2000" dirty="0" smtClean="0"/>
              <a:t>followed by </a:t>
            </a:r>
            <a:r>
              <a:rPr lang="en-US" sz="2000" dirty="0"/>
              <a:t>4 weekly escalation, </a:t>
            </a:r>
            <a:r>
              <a:rPr lang="en-US" sz="2000" u="sng" dirty="0"/>
              <a:t>group B</a:t>
            </a:r>
            <a:r>
              <a:rPr lang="en-US" sz="2000" dirty="0"/>
              <a:t>) treatment with </a:t>
            </a:r>
            <a:r>
              <a:rPr lang="en-US" sz="2000" dirty="0" smtClean="0"/>
              <a:t>cabergoline. </a:t>
            </a:r>
          </a:p>
          <a:p>
            <a:r>
              <a:rPr lang="en-US" sz="2000" dirty="0" smtClean="0"/>
              <a:t>Outcome : </a:t>
            </a:r>
            <a:r>
              <a:rPr lang="en-US" sz="2000" dirty="0" err="1" smtClean="0"/>
              <a:t>normoprolactinemia</a:t>
            </a:r>
            <a:r>
              <a:rPr lang="en-US" sz="2000" dirty="0" smtClean="0"/>
              <a:t> and tumor </a:t>
            </a:r>
            <a:r>
              <a:rPr lang="en-US" sz="2000" dirty="0"/>
              <a:t>shrinkage of &gt;50</a:t>
            </a:r>
            <a:r>
              <a:rPr lang="en-US" sz="2000" dirty="0" smtClean="0"/>
              <a:t>%</a:t>
            </a:r>
          </a:p>
          <a:p>
            <a:endParaRPr lang="en-US" sz="2000" b="1" dirty="0"/>
          </a:p>
        </p:txBody>
      </p:sp>
      <p:pic>
        <p:nvPicPr>
          <p:cNvPr id="3074" name="Picture 2"/>
          <p:cNvPicPr>
            <a:picLocks noChangeAspect="1" noChangeArrowheads="1"/>
          </p:cNvPicPr>
          <p:nvPr/>
        </p:nvPicPr>
        <p:blipFill>
          <a:blip r:embed="rId2" cstate="print"/>
          <a:srcRect/>
          <a:stretch>
            <a:fillRect/>
          </a:stretch>
        </p:blipFill>
        <p:spPr bwMode="auto">
          <a:xfrm>
            <a:off x="0" y="0"/>
            <a:ext cx="9175907" cy="3271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Autofit/>
          </a:bodyPr>
          <a:lstStyle/>
          <a:p>
            <a:r>
              <a:rPr lang="en-US" sz="1600" dirty="0" smtClean="0"/>
              <a:t>Cabergoline was started at a </a:t>
            </a:r>
            <a:r>
              <a:rPr lang="en-US" sz="1600" dirty="0" smtClean="0">
                <a:effectLst>
                  <a:outerShdw blurRad="38100" dist="38100" dir="2700000" algn="tl">
                    <a:srgbClr val="000000">
                      <a:alpha val="43137"/>
                    </a:srgbClr>
                  </a:outerShdw>
                </a:effectLst>
              </a:rPr>
              <a:t>conventional dose </a:t>
            </a:r>
            <a:r>
              <a:rPr lang="en-US" sz="1600" dirty="0" smtClean="0"/>
              <a:t>of 0.5 mg once a week (group A), increasing every 4 weeks by 0.5 mg per week until serum </a:t>
            </a:r>
            <a:r>
              <a:rPr lang="en-US" sz="1600" dirty="0" err="1" smtClean="0"/>
              <a:t>prolactin</a:t>
            </a:r>
            <a:r>
              <a:rPr lang="en-US" sz="1600" dirty="0" smtClean="0"/>
              <a:t> was </a:t>
            </a:r>
            <a:r>
              <a:rPr lang="en-US" sz="1600" dirty="0" err="1" smtClean="0"/>
              <a:t>normalised</a:t>
            </a:r>
            <a:r>
              <a:rPr lang="en-US" sz="1600" dirty="0" smtClean="0"/>
              <a:t>. If </a:t>
            </a:r>
            <a:r>
              <a:rPr lang="en-US" sz="1600" dirty="0" err="1" smtClean="0"/>
              <a:t>prolactin</a:t>
            </a:r>
            <a:r>
              <a:rPr lang="en-US" sz="1600" dirty="0" smtClean="0"/>
              <a:t> levels normalized, but the reduction in </a:t>
            </a:r>
            <a:r>
              <a:rPr lang="en-US" sz="1600" dirty="0" err="1" smtClean="0"/>
              <a:t>tumour</a:t>
            </a:r>
            <a:r>
              <a:rPr lang="en-US" sz="1600" dirty="0" smtClean="0"/>
              <a:t> volume was &lt;10% from the previous imaging, cabergoline doses were further increased until the composite end-point was achieved and were planned to continue on a maintenance dose for </a:t>
            </a:r>
            <a:r>
              <a:rPr lang="en-US" sz="1600" dirty="0" err="1" smtClean="0"/>
              <a:t>atleast</a:t>
            </a:r>
            <a:r>
              <a:rPr lang="en-US" sz="1600" dirty="0" smtClean="0"/>
              <a:t> 2 years of therapy. The maintenance dose was defined as the dose at which the patient achieved composite end-point in both the groups. The maximum dose of cabergoline in this group was 6 mg (05–60 mg). A 10% cut-off was taken as a marker of response because of intra-individual and inter-individual variability in reporting of </a:t>
            </a:r>
            <a:r>
              <a:rPr lang="en-US" sz="1600" dirty="0" err="1" smtClean="0"/>
              <a:t>tumour</a:t>
            </a:r>
            <a:r>
              <a:rPr lang="en-US" sz="1600" dirty="0" smtClean="0"/>
              <a:t> dimensions is &lt;10%.</a:t>
            </a:r>
          </a:p>
        </p:txBody>
      </p:sp>
      <p:sp>
        <p:nvSpPr>
          <p:cNvPr id="4" name="Content Placeholder 3"/>
          <p:cNvSpPr>
            <a:spLocks noGrp="1"/>
          </p:cNvSpPr>
          <p:nvPr>
            <p:ph sz="half" idx="2"/>
          </p:nvPr>
        </p:nvSpPr>
        <p:spPr/>
        <p:txBody>
          <a:bodyPr>
            <a:noAutofit/>
          </a:bodyPr>
          <a:lstStyle/>
          <a:p>
            <a:r>
              <a:rPr lang="en-US" sz="1600" dirty="0" smtClean="0"/>
              <a:t>In the </a:t>
            </a:r>
            <a:r>
              <a:rPr lang="en-US" sz="1600" dirty="0" smtClean="0">
                <a:effectLst>
                  <a:outerShdw blurRad="38100" dist="38100" dir="2700000" algn="tl">
                    <a:srgbClr val="000000">
                      <a:alpha val="43137"/>
                    </a:srgbClr>
                  </a:outerShdw>
                </a:effectLst>
              </a:rPr>
              <a:t>intensive treatment </a:t>
            </a:r>
            <a:r>
              <a:rPr lang="en-US" sz="1600" dirty="0" smtClean="0"/>
              <a:t>group(group B), cabergoline was started at a dose of 0.5 mg twice a week and the dose was increased each week by 1 mg for 4 weeks and then by a further 1 mg per week every month thereafter, until serum </a:t>
            </a:r>
            <a:r>
              <a:rPr lang="en-US" sz="1600" dirty="0" err="1" smtClean="0"/>
              <a:t>prolactin</a:t>
            </a:r>
            <a:r>
              <a:rPr lang="en-US" sz="1600" dirty="0" smtClean="0"/>
              <a:t> was </a:t>
            </a:r>
            <a:r>
              <a:rPr lang="en-US" sz="1600" dirty="0" err="1" smtClean="0"/>
              <a:t>normalised</a:t>
            </a:r>
            <a:r>
              <a:rPr lang="en-US" sz="1600" dirty="0" smtClean="0"/>
              <a:t>. If </a:t>
            </a:r>
            <a:r>
              <a:rPr lang="en-US" sz="1600" dirty="0" err="1" smtClean="0"/>
              <a:t>prolactin</a:t>
            </a:r>
            <a:r>
              <a:rPr lang="en-US" sz="1600" dirty="0" smtClean="0"/>
              <a:t> normalized before 4 weeks, the dose at which </a:t>
            </a:r>
            <a:r>
              <a:rPr lang="en-US" sz="1600" dirty="0" err="1" smtClean="0"/>
              <a:t>prolactin</a:t>
            </a:r>
            <a:r>
              <a:rPr lang="en-US" sz="1600" dirty="0" smtClean="0"/>
              <a:t> first normalized was continued till the end of the fourth week, at which time the first follow-up imaging was performed. If serum </a:t>
            </a:r>
            <a:r>
              <a:rPr lang="en-US" sz="1600" dirty="0" err="1" smtClean="0"/>
              <a:t>prolactin</a:t>
            </a:r>
            <a:r>
              <a:rPr lang="en-US" sz="1600" dirty="0" smtClean="0"/>
              <a:t> </a:t>
            </a:r>
            <a:r>
              <a:rPr lang="en-US" sz="1600" dirty="0" err="1" smtClean="0"/>
              <a:t>normalised</a:t>
            </a:r>
            <a:r>
              <a:rPr lang="en-US" sz="1600" dirty="0" smtClean="0"/>
              <a:t> without significant shrinkage of </a:t>
            </a:r>
            <a:r>
              <a:rPr lang="en-US" sz="1600" dirty="0" err="1" smtClean="0"/>
              <a:t>tumour</a:t>
            </a:r>
            <a:r>
              <a:rPr lang="en-US" sz="1600" dirty="0" smtClean="0"/>
              <a:t>, the cabergoline dosage was increased, until the composite end-point was achieved. The ceiling dose of cabergoline was taken as 12 mg per week (10–120), based on the previous studies.</a:t>
            </a:r>
          </a:p>
          <a:p>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4191000"/>
            <a:ext cx="8229600" cy="2286000"/>
          </a:xfrm>
        </p:spPr>
        <p:txBody>
          <a:bodyPr>
            <a:normAutofit/>
          </a:bodyPr>
          <a:lstStyle/>
          <a:p>
            <a:r>
              <a:rPr lang="en-US" sz="2000" b="1" dirty="0" smtClean="0"/>
              <a:t>Results : </a:t>
            </a:r>
            <a:r>
              <a:rPr lang="en-US" sz="2000" dirty="0" smtClean="0"/>
              <a:t>(22%) achieved the composite end-point in group B (18/19) as compared to the group A (14/19) (P = 0.18). </a:t>
            </a:r>
          </a:p>
          <a:p>
            <a:r>
              <a:rPr lang="en-US" sz="2000" dirty="0" smtClean="0"/>
              <a:t>The duration of cabergoline treatment required to achieve the composite end-point was 13.1 weeks </a:t>
            </a:r>
            <a:r>
              <a:rPr lang="en-US" sz="2000" dirty="0" err="1" smtClean="0"/>
              <a:t>vs</a:t>
            </a:r>
            <a:r>
              <a:rPr lang="en-US" sz="2000" dirty="0" smtClean="0"/>
              <a:t> 19.3 weeks (P = </a:t>
            </a:r>
            <a:r>
              <a:rPr lang="en-US" sz="2000" dirty="0" smtClean="0"/>
              <a:t>0.34</a:t>
            </a:r>
            <a:r>
              <a:rPr lang="en-US" sz="2000" dirty="0" smtClean="0"/>
              <a:t>) in the group A and B, respectively.</a:t>
            </a:r>
            <a:endParaRPr lang="en-US" sz="2000" dirty="0"/>
          </a:p>
        </p:txBody>
      </p:sp>
      <p:pic>
        <p:nvPicPr>
          <p:cNvPr id="5123" name="Picture 3"/>
          <p:cNvPicPr>
            <a:picLocks noChangeAspect="1" noChangeArrowheads="1"/>
          </p:cNvPicPr>
          <p:nvPr/>
        </p:nvPicPr>
        <p:blipFill>
          <a:blip r:embed="rId2" cstate="print"/>
          <a:srcRect/>
          <a:stretch>
            <a:fillRect/>
          </a:stretch>
        </p:blipFill>
        <p:spPr bwMode="auto">
          <a:xfrm>
            <a:off x="4371975" y="0"/>
            <a:ext cx="4772025" cy="42767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0" y="381000"/>
            <a:ext cx="4493066" cy="3733800"/>
          </a:xfrm>
          <a:prstGeom prst="rect">
            <a:avLst/>
          </a:prstGeom>
          <a:noFill/>
          <a:ln w="9525">
            <a:noFill/>
            <a:miter lim="800000"/>
            <a:headEnd/>
            <a:tailEnd/>
          </a:ln>
          <a:effectLst/>
        </p:spPr>
      </p:pic>
      <p:cxnSp>
        <p:nvCxnSpPr>
          <p:cNvPr id="6" name="Straight Connector 5"/>
          <p:cNvCxnSpPr/>
          <p:nvPr/>
        </p:nvCxnSpPr>
        <p:spPr>
          <a:xfrm>
            <a:off x="533400" y="36576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53000" y="3733800"/>
            <a:ext cx="11430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33450" y="2667000"/>
            <a:ext cx="7277100" cy="1524000"/>
          </a:xfrm>
          <a:prstGeom prst="rect">
            <a:avLst/>
          </a:prstGeom>
          <a:noFill/>
          <a:ln w="9525">
            <a:noFill/>
            <a:miter lim="800000"/>
            <a:headEnd/>
            <a:tailEnd/>
          </a:ln>
          <a:effectLst/>
        </p:spPr>
      </p:pic>
      <p:cxnSp>
        <p:nvCxnSpPr>
          <p:cNvPr id="6" name="Straight Connector 5"/>
          <p:cNvCxnSpPr/>
          <p:nvPr/>
        </p:nvCxnSpPr>
        <p:spPr>
          <a:xfrm>
            <a:off x="2743200" y="2971800"/>
            <a:ext cx="53340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3352800"/>
            <a:ext cx="57150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OC\Desktop\2075059.jpg"/>
          <p:cNvPicPr>
            <a:picLocks noChangeAspect="1" noChangeArrowheads="1"/>
          </p:cNvPicPr>
          <p:nvPr/>
        </p:nvPicPr>
        <p:blipFill>
          <a:blip r:embed="rId2" cstate="print"/>
          <a:srcRect/>
          <a:stretch>
            <a:fillRect/>
          </a:stretch>
        </p:blipFill>
        <p:spPr bwMode="auto">
          <a:xfrm>
            <a:off x="0" y="-152400"/>
            <a:ext cx="9855200" cy="7391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Definition of Dopamine Agonist </a:t>
            </a:r>
            <a:r>
              <a:rPr lang="en-US" dirty="0" smtClean="0">
                <a:solidFill>
                  <a:schemeClr val="bg1">
                    <a:lumMod val="50000"/>
                  </a:schemeClr>
                </a:solidFill>
              </a:rPr>
              <a:t>Resistance</a:t>
            </a:r>
          </a:p>
          <a:p>
            <a:r>
              <a:rPr lang="en-US" dirty="0">
                <a:solidFill>
                  <a:schemeClr val="bg1">
                    <a:lumMod val="50000"/>
                  </a:schemeClr>
                </a:solidFill>
              </a:rPr>
              <a:t>Mechanisms of Dopamine Agonist </a:t>
            </a:r>
            <a:r>
              <a:rPr lang="en-US" dirty="0" smtClean="0">
                <a:solidFill>
                  <a:schemeClr val="bg1">
                    <a:lumMod val="50000"/>
                  </a:schemeClr>
                </a:solidFill>
              </a:rPr>
              <a:t>Resistance</a:t>
            </a:r>
          </a:p>
          <a:p>
            <a:r>
              <a:rPr lang="en-US" dirty="0" smtClean="0">
                <a:solidFill>
                  <a:schemeClr val="bg1">
                    <a:lumMod val="50000"/>
                  </a:schemeClr>
                </a:solidFill>
              </a:rPr>
              <a:t>Prevalence of resistant hyperprolactinemia</a:t>
            </a:r>
          </a:p>
          <a:p>
            <a:r>
              <a:rPr lang="en-US" dirty="0" smtClean="0"/>
              <a:t>therapeutic strategy in resistant hyperprolactinemia</a:t>
            </a:r>
          </a:p>
          <a:p>
            <a:endParaRPr lang="en-US" dirty="0"/>
          </a:p>
        </p:txBody>
      </p:sp>
      <p:pic>
        <p:nvPicPr>
          <p:cNvPr id="4" name="Picture 4" descr="Image result for نوروز 96"/>
          <p:cNvPicPr>
            <a:picLocks noChangeAspect="1" noChangeArrowheads="1"/>
          </p:cNvPicPr>
          <p:nvPr/>
        </p:nvPicPr>
        <p:blipFill>
          <a:blip r:embed="rId2" cstate="print"/>
          <a:srcRect/>
          <a:stretch>
            <a:fillRect/>
          </a:stretch>
        </p:blipFill>
        <p:spPr bwMode="auto">
          <a:xfrm>
            <a:off x="6286500" y="4000500"/>
            <a:ext cx="2857500" cy="2857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2800" dirty="0" smtClean="0"/>
          </a:p>
          <a:p>
            <a:pPr marL="514350" indent="-514350">
              <a:buFont typeface="+mj-lt"/>
              <a:buAutoNum type="arabicPeriod"/>
            </a:pPr>
            <a:r>
              <a:rPr lang="en-US" sz="2800" b="1" dirty="0" smtClean="0">
                <a:solidFill>
                  <a:schemeClr val="bg1">
                    <a:lumMod val="50000"/>
                  </a:schemeClr>
                </a:solidFill>
              </a:rPr>
              <a:t>switching to another dopamine agonist</a:t>
            </a:r>
          </a:p>
          <a:p>
            <a:pPr marL="514350" indent="-514350">
              <a:buFont typeface="+mj-lt"/>
              <a:buAutoNum type="arabicPeriod"/>
            </a:pPr>
            <a:endParaRPr lang="en-US" sz="2800" b="1" dirty="0" smtClean="0">
              <a:solidFill>
                <a:schemeClr val="bg1">
                  <a:lumMod val="50000"/>
                </a:schemeClr>
              </a:solidFill>
            </a:endParaRPr>
          </a:p>
          <a:p>
            <a:pPr marL="514350" indent="-514350">
              <a:buFont typeface="+mj-lt"/>
              <a:buAutoNum type="arabicPeriod"/>
            </a:pPr>
            <a:r>
              <a:rPr lang="en-US" sz="2800" b="1" dirty="0" smtClean="0">
                <a:solidFill>
                  <a:schemeClr val="bg1">
                    <a:lumMod val="50000"/>
                  </a:schemeClr>
                </a:solidFill>
              </a:rPr>
              <a:t>Increasing the dose stepwise to maximal tolerable doses.</a:t>
            </a:r>
          </a:p>
          <a:p>
            <a:pPr lvl="1"/>
            <a:r>
              <a:rPr lang="en-US" sz="2400" dirty="0" smtClean="0">
                <a:solidFill>
                  <a:schemeClr val="bg1">
                    <a:lumMod val="50000"/>
                  </a:schemeClr>
                </a:solidFill>
              </a:rPr>
              <a:t>To overcome “partial “ resistance cases</a:t>
            </a:r>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7587" name="Picture 3"/>
          <p:cNvPicPr>
            <a:picLocks noChangeAspect="1" noChangeArrowheads="1"/>
          </p:cNvPicPr>
          <p:nvPr/>
        </p:nvPicPr>
        <p:blipFill>
          <a:blip r:embed="rId2" cstate="print"/>
          <a:srcRect/>
          <a:stretch>
            <a:fillRect/>
          </a:stretch>
        </p:blipFill>
        <p:spPr bwMode="auto">
          <a:xfrm>
            <a:off x="4572000" y="0"/>
            <a:ext cx="4057650" cy="4276725"/>
          </a:xfrm>
          <a:prstGeom prst="rect">
            <a:avLst/>
          </a:prstGeom>
          <a:noFill/>
          <a:ln w="9525">
            <a:noFill/>
            <a:miter lim="800000"/>
            <a:headEnd/>
            <a:tailEnd/>
          </a:ln>
          <a:effectLst/>
        </p:spPr>
      </p:pic>
      <p:pic>
        <p:nvPicPr>
          <p:cNvPr id="67588" name="Picture 4"/>
          <p:cNvPicPr>
            <a:picLocks noChangeAspect="1" noChangeArrowheads="1"/>
          </p:cNvPicPr>
          <p:nvPr/>
        </p:nvPicPr>
        <p:blipFill>
          <a:blip r:embed="rId3" cstate="print"/>
          <a:srcRect/>
          <a:stretch>
            <a:fillRect/>
          </a:stretch>
        </p:blipFill>
        <p:spPr bwMode="auto">
          <a:xfrm>
            <a:off x="4648200" y="4200525"/>
            <a:ext cx="3924300" cy="2657475"/>
          </a:xfrm>
          <a:prstGeom prst="rect">
            <a:avLst/>
          </a:prstGeom>
          <a:noFill/>
          <a:ln w="9525">
            <a:noFill/>
            <a:miter lim="800000"/>
            <a:headEnd/>
            <a:tailEnd/>
          </a:ln>
          <a:effectLst/>
        </p:spPr>
      </p:pic>
      <p:pic>
        <p:nvPicPr>
          <p:cNvPr id="67589" name="Picture 5"/>
          <p:cNvPicPr>
            <a:picLocks noChangeAspect="1" noChangeArrowheads="1"/>
          </p:cNvPicPr>
          <p:nvPr/>
        </p:nvPicPr>
        <p:blipFill>
          <a:blip r:embed="rId4" cstate="print"/>
          <a:srcRect/>
          <a:stretch>
            <a:fillRect/>
          </a:stretch>
        </p:blipFill>
        <p:spPr bwMode="auto">
          <a:xfrm>
            <a:off x="381000" y="0"/>
            <a:ext cx="3962400" cy="5829300"/>
          </a:xfrm>
          <a:prstGeom prst="rect">
            <a:avLst/>
          </a:prstGeom>
          <a:noFill/>
          <a:ln w="9525">
            <a:noFill/>
            <a:miter lim="800000"/>
            <a:headEnd/>
            <a:tailEnd/>
          </a:ln>
          <a:effectLst/>
        </p:spPr>
      </p:pic>
      <p:sp>
        <p:nvSpPr>
          <p:cNvPr id="7" name="Rounded Rectangle 6"/>
          <p:cNvSpPr/>
          <p:nvPr/>
        </p:nvSpPr>
        <p:spPr>
          <a:xfrm>
            <a:off x="1219200" y="0"/>
            <a:ext cx="1981200" cy="3048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1219200"/>
            <a:ext cx="8595341" cy="300513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971800" y="4648200"/>
            <a:ext cx="4257675" cy="390525"/>
          </a:xfrm>
          <a:prstGeom prst="rect">
            <a:avLst/>
          </a:prstGeom>
          <a:noFill/>
          <a:ln w="9525">
            <a:noFill/>
            <a:miter lim="800000"/>
            <a:headEnd/>
            <a:tailEnd/>
          </a:ln>
          <a:effectLst/>
        </p:spPr>
      </p:pic>
      <p:pic>
        <p:nvPicPr>
          <p:cNvPr id="2052" name="Picture 4"/>
          <p:cNvPicPr>
            <a:picLocks noGrp="1" noChangeAspect="1" noChangeArrowheads="1"/>
          </p:cNvPicPr>
          <p:nvPr>
            <p:ph idx="1"/>
          </p:nvPr>
        </p:nvPicPr>
        <p:blipFill>
          <a:blip r:embed="rId4" cstate="print"/>
          <a:srcRect/>
          <a:stretch>
            <a:fillRect/>
          </a:stretch>
        </p:blipFill>
        <p:spPr bwMode="auto">
          <a:xfrm>
            <a:off x="2438400" y="1447800"/>
            <a:ext cx="2057400" cy="32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4267200" cy="4542503"/>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0" y="4495800"/>
            <a:ext cx="4236913" cy="2362200"/>
          </a:xfrm>
          <a:prstGeom prst="rect">
            <a:avLst/>
          </a:prstGeom>
          <a:noFill/>
          <a:ln w="9525">
            <a:noFill/>
            <a:miter lim="800000"/>
            <a:headEnd/>
            <a:tailEnd/>
          </a:ln>
          <a:effectLst/>
        </p:spPr>
      </p:pic>
      <p:pic>
        <p:nvPicPr>
          <p:cNvPr id="3077" name="Picture 5"/>
          <p:cNvPicPr>
            <a:picLocks noGrp="1" noChangeAspect="1" noChangeArrowheads="1"/>
          </p:cNvPicPr>
          <p:nvPr>
            <p:ph idx="1"/>
          </p:nvPr>
        </p:nvPicPr>
        <p:blipFill>
          <a:blip r:embed="rId4" cstate="print"/>
          <a:srcRect/>
          <a:stretch>
            <a:fillRect/>
          </a:stretch>
        </p:blipFill>
        <p:spPr bwMode="auto">
          <a:xfrm>
            <a:off x="4800600" y="0"/>
            <a:ext cx="4038600" cy="6748473"/>
          </a:xfrm>
          <a:prstGeom prst="rect">
            <a:avLst/>
          </a:prstGeom>
          <a:noFill/>
          <a:ln w="9525">
            <a:noFill/>
            <a:miter lim="800000"/>
            <a:headEnd/>
            <a:tailEnd/>
          </a:ln>
          <a:effectLst/>
        </p:spPr>
      </p:pic>
      <p:cxnSp>
        <p:nvCxnSpPr>
          <p:cNvPr id="7" name="Straight Connector 6"/>
          <p:cNvCxnSpPr/>
          <p:nvPr/>
        </p:nvCxnSpPr>
        <p:spPr>
          <a:xfrm>
            <a:off x="2819400" y="5334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7600" y="7620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 y="9906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26670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13716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3505200"/>
            <a:ext cx="2819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3657600"/>
            <a:ext cx="1981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3886200"/>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29200" y="685800"/>
            <a:ext cx="2209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1400" y="3810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600" y="914400"/>
            <a:ext cx="1981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00600" y="1219200"/>
            <a:ext cx="152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467600" y="1066800"/>
            <a:ext cx="1295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53200" y="2667000"/>
            <a:ext cx="2209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2819400"/>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38862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53000" y="4267200"/>
            <a:ext cx="1981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34200" y="45720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867400" y="4800600"/>
            <a:ext cx="53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29200" y="60198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00600" y="61722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295400"/>
            <a:ext cx="4552950" cy="4191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419600" y="1219200"/>
            <a:ext cx="4514850" cy="422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505200"/>
            <a:ext cx="8229600" cy="4525963"/>
          </a:xfrm>
        </p:spPr>
        <p:txBody>
          <a:bodyPr>
            <a:normAutofit/>
          </a:bodyPr>
          <a:lstStyle/>
          <a:p>
            <a:endParaRPr lang="en-US" sz="2000" dirty="0" smtClean="0"/>
          </a:p>
          <a:p>
            <a:endParaRPr lang="en-US" sz="2000" dirty="0" smtClean="0"/>
          </a:p>
          <a:p>
            <a:r>
              <a:rPr lang="en-US" sz="2000" dirty="0" smtClean="0"/>
              <a:t>122 women and 28 men (93 </a:t>
            </a:r>
            <a:r>
              <a:rPr lang="en-US" sz="2000" dirty="0" err="1" smtClean="0"/>
              <a:t>microadenomas</a:t>
            </a:r>
            <a:r>
              <a:rPr lang="en-US" sz="2000" dirty="0" smtClean="0"/>
              <a:t> and 57 </a:t>
            </a:r>
            <a:r>
              <a:rPr lang="en-US" sz="2000" dirty="0" err="1" smtClean="0"/>
              <a:t>macroadenomas</a:t>
            </a:r>
            <a:r>
              <a:rPr lang="en-US" sz="2000" dirty="0" smtClean="0"/>
              <a:t>).</a:t>
            </a:r>
          </a:p>
          <a:p>
            <a:r>
              <a:rPr lang="en-US" sz="2000" dirty="0" smtClean="0"/>
              <a:t>participants were separated into 3 </a:t>
            </a:r>
            <a:r>
              <a:rPr lang="en-US" sz="2000" dirty="0" err="1" smtClean="0"/>
              <a:t>gorups</a:t>
            </a:r>
            <a:r>
              <a:rPr lang="en-US" sz="2000" dirty="0" smtClean="0"/>
              <a:t> :</a:t>
            </a:r>
          </a:p>
          <a:p>
            <a:pPr lvl="1"/>
            <a:r>
              <a:rPr lang="en-US" sz="1600" dirty="0" smtClean="0"/>
              <a:t> untreated (group U; n=60), </a:t>
            </a:r>
          </a:p>
          <a:p>
            <a:pPr lvl="1"/>
            <a:r>
              <a:rPr lang="en-US" sz="1600" dirty="0" smtClean="0"/>
              <a:t>intolerant (group I; n=64), </a:t>
            </a:r>
          </a:p>
          <a:p>
            <a:pPr lvl="1"/>
            <a:r>
              <a:rPr lang="en-US" sz="1600" dirty="0" smtClean="0"/>
              <a:t>resistant (group R; n=26)</a:t>
            </a:r>
          </a:p>
          <a:p>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228600" y="228600"/>
            <a:ext cx="8458200" cy="32575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304800" y="457200"/>
            <a:ext cx="4429125" cy="3665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effectLst>
                  <a:outerShdw blurRad="38100" dist="38100" dir="2700000" algn="tl">
                    <a:srgbClr val="000000">
                      <a:alpha val="43137"/>
                    </a:srgbClr>
                  </a:outerShdw>
                </a:effectLst>
              </a:rPr>
              <a:t>Group U</a:t>
            </a:r>
            <a:r>
              <a:rPr lang="en-US" sz="2400" dirty="0" smtClean="0"/>
              <a:t> consisted of 60 previously untreated patients. </a:t>
            </a:r>
          </a:p>
          <a:p>
            <a:r>
              <a:rPr lang="en-US" sz="2400" dirty="0" smtClean="0">
                <a:effectLst>
                  <a:outerShdw blurRad="38100" dist="38100" dir="2700000" algn="tl">
                    <a:srgbClr val="000000">
                      <a:alpha val="43137"/>
                    </a:srgbClr>
                  </a:outerShdw>
                </a:effectLst>
              </a:rPr>
              <a:t>Group I</a:t>
            </a:r>
            <a:r>
              <a:rPr lang="en-US" sz="2400" dirty="0" smtClean="0"/>
              <a:t> consisted of 64 patients who had shown intolerance to other dopamine agonists. </a:t>
            </a:r>
          </a:p>
          <a:p>
            <a:r>
              <a:rPr lang="en-US" sz="2400" dirty="0" smtClean="0">
                <a:effectLst>
                  <a:outerShdw blurRad="38100" dist="38100" dir="2700000" algn="tl">
                    <a:srgbClr val="000000">
                      <a:alpha val="43137"/>
                    </a:srgbClr>
                  </a:outerShdw>
                </a:effectLst>
              </a:rPr>
              <a:t>Group R</a:t>
            </a:r>
            <a:r>
              <a:rPr lang="en-US" sz="2400" dirty="0" smtClean="0"/>
              <a:t> consisted of 26 patients who had shown resistance to other dopamine agonists. </a:t>
            </a:r>
          </a:p>
          <a:p>
            <a:endParaRPr lang="en-US" sz="2400" dirty="0" smtClean="0"/>
          </a:p>
          <a:p>
            <a:pPr lvl="1"/>
            <a:r>
              <a:rPr lang="en-US" sz="2000" dirty="0" smtClean="0"/>
              <a:t>Patients in group I had a history of taking </a:t>
            </a:r>
            <a:r>
              <a:rPr lang="en-US" sz="2000" u="sng" dirty="0" err="1" smtClean="0"/>
              <a:t>bromocriptine</a:t>
            </a:r>
            <a:r>
              <a:rPr lang="en-US" sz="2000" dirty="0" smtClean="0"/>
              <a:t> or </a:t>
            </a:r>
            <a:r>
              <a:rPr lang="en-US" sz="2000" u="sng" dirty="0" err="1" smtClean="0"/>
              <a:t>terguride</a:t>
            </a:r>
            <a:r>
              <a:rPr lang="en-US" sz="2000" dirty="0" smtClean="0"/>
              <a:t> for 7 wk to 12 months but because of side effects could not continue to take a minimal effective dose of either drug every day. </a:t>
            </a:r>
          </a:p>
          <a:p>
            <a:pPr lvl="1"/>
            <a:r>
              <a:rPr lang="en-US" sz="2000" dirty="0" smtClean="0"/>
              <a:t>Patients in group R were those in whom </a:t>
            </a:r>
            <a:r>
              <a:rPr lang="en-US" sz="2000" dirty="0" err="1" smtClean="0"/>
              <a:t>bromocriptine</a:t>
            </a:r>
            <a:r>
              <a:rPr lang="en-US" sz="2000" dirty="0" smtClean="0"/>
              <a:t> failed to normalize hyperprolactinemia despite </a:t>
            </a:r>
            <a:r>
              <a:rPr lang="en-US" sz="2000" u="sng" dirty="0" smtClean="0"/>
              <a:t>long-term </a:t>
            </a:r>
            <a:r>
              <a:rPr lang="en-US" sz="2000" dirty="0" smtClean="0"/>
              <a:t>(</a:t>
            </a:r>
            <a:r>
              <a:rPr lang="en-US" sz="2000" u="sng" dirty="0" smtClean="0"/>
              <a:t>more than 6 months</a:t>
            </a:r>
            <a:r>
              <a:rPr lang="en-US" sz="2000" dirty="0" smtClean="0"/>
              <a:t>) treatment with high doses ranging from </a:t>
            </a:r>
            <a:r>
              <a:rPr lang="en-US" sz="2000" u="sng" dirty="0" smtClean="0"/>
              <a:t>15 to 75 mg/d</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smtClean="0"/>
              <a:t>Results: </a:t>
            </a:r>
            <a:r>
              <a:rPr lang="en-US" sz="2000" dirty="0" smtClean="0"/>
              <a:t>Cabergoline normalized hyperprolactinemia in all patients except one. </a:t>
            </a:r>
          </a:p>
          <a:p>
            <a:r>
              <a:rPr lang="en-US" sz="2000" dirty="0" smtClean="0"/>
              <a:t>The proportion of </a:t>
            </a:r>
            <a:r>
              <a:rPr lang="en-US" sz="2000" dirty="0" err="1" smtClean="0"/>
              <a:t>prolactin</a:t>
            </a:r>
            <a:r>
              <a:rPr lang="en-US" sz="2000" dirty="0" smtClean="0"/>
              <a:t> normalization in both groups U and I was </a:t>
            </a:r>
            <a:r>
              <a:rPr lang="en-US" sz="2000" u="sng" dirty="0" smtClean="0"/>
              <a:t>83% at 3 months </a:t>
            </a:r>
            <a:r>
              <a:rPr lang="en-US" sz="2000" dirty="0" smtClean="0"/>
              <a:t>and</a:t>
            </a:r>
            <a:r>
              <a:rPr lang="en-US" sz="2000" u="sng" dirty="0" smtClean="0"/>
              <a:t> 95%at 6 months. </a:t>
            </a:r>
          </a:p>
          <a:p>
            <a:r>
              <a:rPr lang="en-US" sz="2000" dirty="0" smtClean="0"/>
              <a:t>By contrast, that in group R was </a:t>
            </a:r>
            <a:r>
              <a:rPr lang="en-US" sz="2000" u="sng" dirty="0" smtClean="0"/>
              <a:t>35% at 3 months </a:t>
            </a:r>
            <a:r>
              <a:rPr lang="en-US" sz="2000" dirty="0" smtClean="0"/>
              <a:t>and </a:t>
            </a:r>
            <a:r>
              <a:rPr lang="en-US" sz="2000" u="sng" dirty="0" smtClean="0"/>
              <a:t>58% at 6 months</a:t>
            </a:r>
            <a:r>
              <a:rPr lang="en-US" sz="2000" dirty="0" smtClean="0"/>
              <a:t>. </a:t>
            </a:r>
          </a:p>
          <a:p>
            <a:endParaRPr lang="en-US" sz="2000" dirty="0" smtClean="0"/>
          </a:p>
          <a:p>
            <a:r>
              <a:rPr lang="en-US" sz="2000" dirty="0" smtClean="0"/>
              <a:t>Mean cabergoline dose in milligrams per week at the time of </a:t>
            </a:r>
            <a:r>
              <a:rPr lang="en-US" sz="2000" dirty="0" err="1" smtClean="0"/>
              <a:t>prolactin</a:t>
            </a:r>
            <a:r>
              <a:rPr lang="en-US" sz="2000" dirty="0" smtClean="0"/>
              <a:t> normalization was:</a:t>
            </a:r>
          </a:p>
          <a:p>
            <a:pPr lvl="1"/>
            <a:r>
              <a:rPr lang="en-US" sz="1600" dirty="0" smtClean="0"/>
              <a:t> 2.0± 0.3 in group U</a:t>
            </a:r>
          </a:p>
          <a:p>
            <a:pPr lvl="1"/>
            <a:r>
              <a:rPr lang="en-US" sz="1600" dirty="0" smtClean="0"/>
              <a:t>0.9 ± 0.1 in group I </a:t>
            </a:r>
          </a:p>
          <a:p>
            <a:pPr lvl="1"/>
            <a:r>
              <a:rPr lang="en-US" sz="1600" dirty="0" smtClean="0"/>
              <a:t>5.2 ± 0.6 in group R  </a:t>
            </a:r>
            <a:endParaRPr lang="en-US" sz="2000" dirty="0" smtClean="0"/>
          </a:p>
          <a:p>
            <a:r>
              <a:rPr lang="en-US" sz="2000" dirty="0" err="1" smtClean="0"/>
              <a:t>Prolactin</a:t>
            </a:r>
            <a:r>
              <a:rPr lang="en-US" sz="2000" dirty="0" smtClean="0"/>
              <a:t> normalization rate at the 3mg/wk dose was 84% overall but only 35% in group R. </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866900" y="1057275"/>
            <a:ext cx="5410200" cy="4743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533400" y="84867"/>
            <a:ext cx="8305800" cy="6773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914400" y="221897"/>
            <a:ext cx="6891338" cy="66361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228600" y="304800"/>
            <a:ext cx="8548985"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8763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b="1"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2"/>
            </a:pPr>
            <a:r>
              <a:rPr lang="en-US" dirty="0" smtClean="0">
                <a:solidFill>
                  <a:schemeClr val="bg1">
                    <a:lumMod val="50000"/>
                  </a:schemeClr>
                </a:solidFill>
              </a:rPr>
              <a:t>Increasing the dose stepwise to maximal tolerable doses.</a:t>
            </a:r>
          </a:p>
          <a:p>
            <a:pPr lvl="1"/>
            <a:r>
              <a:rPr lang="en-US" dirty="0" smtClean="0">
                <a:solidFill>
                  <a:schemeClr val="bg1">
                    <a:lumMod val="50000"/>
                  </a:schemeClr>
                </a:solidFill>
              </a:rPr>
              <a:t>To overcome “partial “ resistance cases</a:t>
            </a:r>
          </a:p>
          <a:p>
            <a:endParaRPr lang="en-US" dirty="0" smtClean="0"/>
          </a:p>
          <a:p>
            <a:r>
              <a:rPr lang="en-US" dirty="0" smtClean="0"/>
              <a:t>In the absence of symptoms of intolerance, maintaining maximal doses at </a:t>
            </a:r>
            <a:r>
              <a:rPr lang="en-US" u="sng" dirty="0" smtClean="0">
                <a:effectLst>
                  <a:outerShdw blurRad="38100" dist="38100" dir="2700000" algn="tl">
                    <a:srgbClr val="000000">
                      <a:alpha val="43137"/>
                    </a:srgbClr>
                  </a:outerShdw>
                </a:effectLst>
              </a:rPr>
              <a:t>3.5 mg/week </a:t>
            </a:r>
            <a:r>
              <a:rPr lang="en-US" dirty="0" smtClean="0"/>
              <a:t>may in the long term lead to hormonal control in half of patients after a time interval of several months.</a:t>
            </a:r>
          </a:p>
          <a:p>
            <a:r>
              <a:rPr lang="en-US" dirty="0" smtClean="0"/>
              <a:t>As </a:t>
            </a:r>
            <a:r>
              <a:rPr lang="en-US" dirty="0" smtClean="0"/>
              <a:t>long as adverse effects with higher doses do not develop, dose escalations are reasonable, with the expectation that dose reduction will be attempted in the future, and patients are informed of the potential association with </a:t>
            </a:r>
            <a:r>
              <a:rPr lang="en-US" u="sng" dirty="0" smtClean="0">
                <a:effectLst>
                  <a:outerShdw blurRad="38100" dist="38100" dir="2700000" algn="tl">
                    <a:srgbClr val="000000">
                      <a:alpha val="43137"/>
                    </a:srgbClr>
                  </a:outerShdw>
                </a:effectLst>
              </a:rPr>
              <a:t>cardiac </a:t>
            </a:r>
            <a:r>
              <a:rPr lang="en-US" u="sng" dirty="0" err="1" smtClean="0">
                <a:effectLst>
                  <a:outerShdw blurRad="38100" dist="38100" dir="2700000" algn="tl">
                    <a:srgbClr val="000000">
                      <a:alpha val="43137"/>
                    </a:srgbClr>
                  </a:outerShdw>
                </a:effectLst>
              </a:rPr>
              <a:t>valvular</a:t>
            </a:r>
            <a:r>
              <a:rPr lang="en-US" u="sng" dirty="0" smtClean="0">
                <a:effectLst>
                  <a:outerShdw blurRad="38100" dist="38100" dir="2700000" algn="tl">
                    <a:srgbClr val="000000">
                      <a:alpha val="43137"/>
                    </a:srgbClr>
                  </a:outerShdw>
                </a:effectLst>
              </a:rPr>
              <a:t> fibrosis </a:t>
            </a:r>
            <a:r>
              <a:rPr lang="en-US" dirty="0" smtClean="0"/>
              <a:t>as reported in patients taking very large doses of cabergoline. </a:t>
            </a:r>
          </a:p>
        </p:txBody>
      </p:sp>
      <p:sp>
        <p:nvSpPr>
          <p:cNvPr id="4" name="TextBox 3"/>
          <p:cNvSpPr txBox="1"/>
          <p:nvPr/>
        </p:nvSpPr>
        <p:spPr>
          <a:xfrm>
            <a:off x="5181600" y="6324600"/>
            <a:ext cx="3657600" cy="400110"/>
          </a:xfrm>
          <a:prstGeom prst="rect">
            <a:avLst/>
          </a:prstGeom>
          <a:noFill/>
        </p:spPr>
        <p:txBody>
          <a:bodyPr wrap="square" rtlCol="0">
            <a:spAutoFit/>
          </a:bodyPr>
          <a:lstStyle/>
          <a:p>
            <a:r>
              <a:rPr lang="en-US" sz="2000" b="1" i="1" dirty="0" smtClean="0"/>
              <a:t>The Pituitary </a:t>
            </a:r>
            <a:r>
              <a:rPr lang="en-US" sz="2000" i="1" dirty="0" smtClean="0"/>
              <a:t>fourth edition 2017</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Question…?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2400" b="1" dirty="0" smtClean="0"/>
          </a:p>
          <a:p>
            <a:pPr marL="514350" indent="-514350">
              <a:buFont typeface="+mj-lt"/>
              <a:buAutoNum type="arabicPeriod"/>
            </a:pPr>
            <a:r>
              <a:rPr lang="en-US" sz="2400" b="1" dirty="0" smtClean="0"/>
              <a:t>What dose level of Cabergoline is significant for cardiac </a:t>
            </a:r>
            <a:r>
              <a:rPr lang="en-US" sz="2400" b="1" dirty="0" err="1" smtClean="0"/>
              <a:t>valvular</a:t>
            </a:r>
            <a:r>
              <a:rPr lang="en-US" sz="2400" b="1" dirty="0" smtClean="0"/>
              <a:t> fibrosis?</a:t>
            </a:r>
          </a:p>
          <a:p>
            <a:pPr marL="514350" indent="-514350">
              <a:buFont typeface="+mj-lt"/>
              <a:buAutoNum type="arabicPeriod"/>
            </a:pPr>
            <a:endParaRPr lang="en-US" sz="2400" b="1" dirty="0" smtClean="0"/>
          </a:p>
          <a:p>
            <a:pPr marL="514350" indent="-514350">
              <a:buFont typeface="+mj-lt"/>
              <a:buAutoNum type="arabicPeriod"/>
            </a:pPr>
            <a:r>
              <a:rPr lang="en-US" sz="2400" b="1" dirty="0" smtClean="0"/>
              <a:t>Is it necessary to assess all patient receiving any dose of Cabergoline ?</a:t>
            </a:r>
          </a:p>
          <a:p>
            <a:pPr marL="514350" indent="-514350">
              <a:buFont typeface="+mj-lt"/>
              <a:buAutoNum type="arabicPeriod"/>
            </a:pPr>
            <a:endParaRPr lang="en-US"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solidFill>
                  <a:schemeClr val="tx1">
                    <a:lumMod val="85000"/>
                    <a:lumOff val="15000"/>
                  </a:schemeClr>
                </a:solidFill>
              </a:rPr>
              <a:t>With conventional doses of cabergoline, i.e. </a:t>
            </a:r>
            <a:r>
              <a:rPr lang="en-US" sz="2400" b="1" dirty="0" smtClean="0">
                <a:solidFill>
                  <a:schemeClr val="tx1">
                    <a:lumMod val="85000"/>
                    <a:lumOff val="15000"/>
                  </a:schemeClr>
                </a:solidFill>
              </a:rPr>
              <a:t>≤2 mg/week </a:t>
            </a:r>
            <a:r>
              <a:rPr lang="en-US" sz="2400" dirty="0" smtClean="0">
                <a:solidFill>
                  <a:schemeClr val="tx1">
                    <a:lumMod val="85000"/>
                    <a:lumOff val="15000"/>
                  </a:schemeClr>
                </a:solidFill>
              </a:rPr>
              <a:t>there does not appear to be any increased risk of cardiac valve abnormalities.</a:t>
            </a:r>
          </a:p>
          <a:p>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it is uncertain at what dose level these valve effects become significant.             </a:t>
            </a:r>
          </a:p>
          <a:p>
            <a:r>
              <a:rPr lang="en-US" sz="2400" dirty="0" smtClean="0">
                <a:solidFill>
                  <a:schemeClr val="tx1">
                    <a:lumMod val="85000"/>
                    <a:lumOff val="15000"/>
                  </a:schemeClr>
                </a:solidFill>
              </a:rPr>
              <a:t>It is prudent to assess all patient receiving </a:t>
            </a:r>
            <a:r>
              <a:rPr lang="en-US" sz="2400" b="1" dirty="0" smtClean="0">
                <a:solidFill>
                  <a:schemeClr val="tx1">
                    <a:lumMod val="85000"/>
                    <a:lumOff val="15000"/>
                  </a:schemeClr>
                </a:solidFill>
              </a:rPr>
              <a:t> &gt;2 mg/week </a:t>
            </a:r>
            <a:r>
              <a:rPr lang="en-US" sz="2400" dirty="0" smtClean="0">
                <a:solidFill>
                  <a:schemeClr val="tx1">
                    <a:lumMod val="85000"/>
                    <a:lumOff val="15000"/>
                  </a:schemeClr>
                </a:solidFill>
              </a:rPr>
              <a:t>with an echocardiogram on a yearly basis. </a:t>
            </a:r>
          </a:p>
          <a:p>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it is reasonable to perform the first echocardiogram </a:t>
            </a:r>
            <a:r>
              <a:rPr lang="en-US" sz="2400" u="sng" dirty="0" smtClean="0">
                <a:solidFill>
                  <a:schemeClr val="tx1">
                    <a:lumMod val="85000"/>
                    <a:lumOff val="15000"/>
                  </a:schemeClr>
                </a:solidFill>
              </a:rPr>
              <a:t>at the time of initiation of a dose  &gt;2 mg/ week</a:t>
            </a:r>
            <a:r>
              <a:rPr lang="en-US" sz="2400" dirty="0" smtClean="0">
                <a:solidFill>
                  <a:schemeClr val="tx1">
                    <a:lumMod val="85000"/>
                    <a:lumOff val="15000"/>
                  </a:schemeClr>
                </a:solidFill>
              </a:rPr>
              <a:t>, so that future echocardiograms can then be used to evaluate for changes</a:t>
            </a:r>
            <a:r>
              <a:rPr lang="en-US" sz="2400" dirty="0" smtClean="0">
                <a:solidFill>
                  <a:schemeClr val="bg1">
                    <a:lumMod val="50000"/>
                  </a:schemeClr>
                </a:solidFill>
              </a:rPr>
              <a:t>.</a:t>
            </a:r>
            <a:endParaRPr lang="en-US" sz="2400" dirty="0">
              <a:solidFill>
                <a:schemeClr val="bg1">
                  <a:lumMod val="50000"/>
                </a:schemeClr>
              </a:solidFill>
            </a:endParaRPr>
          </a:p>
        </p:txBody>
      </p:sp>
      <p:sp>
        <p:nvSpPr>
          <p:cNvPr id="4" name="TextBox 3"/>
          <p:cNvSpPr txBox="1"/>
          <p:nvPr/>
        </p:nvSpPr>
        <p:spPr>
          <a:xfrm>
            <a:off x="2590800" y="6019800"/>
            <a:ext cx="6553200" cy="646331"/>
          </a:xfrm>
          <a:prstGeom prst="rect">
            <a:avLst/>
          </a:prstGeom>
          <a:noFill/>
        </p:spPr>
        <p:txBody>
          <a:bodyPr wrap="square" rtlCol="0">
            <a:spAutoFit/>
          </a:bodyPr>
          <a:lstStyle/>
          <a:p>
            <a:r>
              <a:rPr lang="en-US" i="1" dirty="0" smtClean="0"/>
              <a:t>Mark E. </a:t>
            </a:r>
            <a:r>
              <a:rPr lang="en-US" i="1" dirty="0" err="1" smtClean="0"/>
              <a:t>Molitch</a:t>
            </a:r>
            <a:r>
              <a:rPr lang="en-US" i="1" dirty="0" smtClean="0"/>
              <a:t>. Management of medically refractory </a:t>
            </a:r>
            <a:r>
              <a:rPr lang="en-US" i="1" dirty="0" err="1" smtClean="0"/>
              <a:t>prolactinoma</a:t>
            </a:r>
            <a:r>
              <a:rPr lang="en-US" i="1" dirty="0" smtClean="0"/>
              <a:t>. J </a:t>
            </a:r>
            <a:r>
              <a:rPr lang="en-US" i="1" dirty="0" err="1" smtClean="0"/>
              <a:t>Neurooncol</a:t>
            </a:r>
            <a:r>
              <a:rPr lang="en-US" i="1" dirty="0" smtClean="0"/>
              <a:t>. 2013</a:t>
            </a:r>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startAt="3"/>
            </a:pPr>
            <a:r>
              <a:rPr lang="en-US" sz="4400" b="1" dirty="0" smtClean="0">
                <a:solidFill>
                  <a:schemeClr val="bg1">
                    <a:lumMod val="50000"/>
                  </a:schemeClr>
                </a:solidFill>
              </a:rPr>
              <a:t>Surgery</a:t>
            </a:r>
            <a:endParaRPr lang="en-US" b="1" dirty="0" smtClean="0">
              <a:solidFill>
                <a:schemeClr val="bg1">
                  <a:lumMod val="50000"/>
                </a:schemeClr>
              </a:solidFill>
            </a:endParaRPr>
          </a:p>
          <a:p>
            <a:pPr marL="514350" indent="-514350">
              <a:buFont typeface="+mj-lt"/>
              <a:buAutoNum type="arabicPeriod" startAt="3"/>
            </a:pPr>
            <a:endParaRPr lang="en-US" b="1" dirty="0" smtClean="0">
              <a:solidFill>
                <a:schemeClr val="bg1">
                  <a:lumMod val="50000"/>
                </a:schemeClr>
              </a:solidFill>
            </a:endParaRPr>
          </a:p>
          <a:p>
            <a:r>
              <a:rPr lang="en-US" dirty="0" smtClean="0"/>
              <a:t>Accepted indications include:</a:t>
            </a:r>
          </a:p>
          <a:p>
            <a:pPr marL="971550" lvl="1" indent="-514350">
              <a:buFont typeface="+mj-lt"/>
              <a:buAutoNum type="arabicPeriod"/>
            </a:pPr>
            <a:r>
              <a:rPr lang="en-US" dirty="0" smtClean="0"/>
              <a:t>unstable neurological dysfunction associated with pituitary apoplexy</a:t>
            </a:r>
          </a:p>
          <a:p>
            <a:pPr marL="971550" lvl="1" indent="-514350">
              <a:buFont typeface="+mj-lt"/>
              <a:buAutoNum type="arabicPeriod"/>
            </a:pPr>
            <a:r>
              <a:rPr lang="en-US" dirty="0" smtClean="0"/>
              <a:t>other acute complications such as CSF leak, which may sometimes result from a dramatic tumor reduction under medical therapy</a:t>
            </a:r>
          </a:p>
          <a:p>
            <a:pPr marL="971550" lvl="1" indent="-514350">
              <a:buFont typeface="+mj-lt"/>
              <a:buAutoNum type="arabicPeriod"/>
            </a:pPr>
            <a:r>
              <a:rPr lang="en-US" dirty="0" smtClean="0"/>
              <a:t>failure of medical therapy to adequately reduce PRL levels to alleviate </a:t>
            </a:r>
            <a:r>
              <a:rPr lang="en-US" dirty="0" err="1" smtClean="0"/>
              <a:t>hypogonadism</a:t>
            </a:r>
            <a:endParaRPr lang="en-US" dirty="0" smtClean="0"/>
          </a:p>
          <a:p>
            <a:pPr marL="971550" lvl="1" indent="-514350">
              <a:buFont typeface="+mj-lt"/>
              <a:buAutoNum type="arabicPeriod"/>
            </a:pPr>
            <a:r>
              <a:rPr lang="en-US" dirty="0" smtClean="0"/>
              <a:t>persistent tumor growth despite adequate medical therapy</a:t>
            </a:r>
          </a:p>
          <a:p>
            <a:pPr marL="971550" lvl="1" indent="-514350">
              <a:buFont typeface="+mj-lt"/>
              <a:buAutoNum type="arabicPeriod"/>
            </a:pPr>
            <a:r>
              <a:rPr lang="en-US" dirty="0" smtClean="0"/>
              <a:t>pregnancy-related tumor expansion with </a:t>
            </a:r>
            <a:r>
              <a:rPr lang="en-US" dirty="0" err="1" smtClean="0"/>
              <a:t>neuroophthalmologic</a:t>
            </a:r>
            <a:r>
              <a:rPr lang="en-US" dirty="0" smtClean="0"/>
              <a:t> deficits refractory to medical therapy</a:t>
            </a:r>
          </a:p>
          <a:p>
            <a:pPr marL="971550" lvl="1" indent="-514350">
              <a:buFont typeface="+mj-lt"/>
              <a:buAutoNum type="arabicPeriod"/>
            </a:pPr>
            <a:r>
              <a:rPr lang="en-US" dirty="0" smtClean="0"/>
              <a:t>in preparation for a planned pregnancy following a previous pregnancy complicated by worrisome pituitary tumor enlargement.</a:t>
            </a:r>
          </a:p>
          <a:p>
            <a:pPr marL="971550" lvl="1" indent="-514350">
              <a:buFont typeface="+mj-lt"/>
              <a:buAutoNum type="arabicPeriod"/>
            </a:pPr>
            <a:r>
              <a:rPr lang="en-US" dirty="0" smtClean="0"/>
              <a:t> young patients with a high likelihood of complete tumor resection and who do not wish to take prolonged medical treatment, and patients with predominantly cystic tumors, although this last indication is debated.</a:t>
            </a:r>
            <a:endParaRPr lang="en-US" dirty="0"/>
          </a:p>
        </p:txBody>
      </p:sp>
      <p:sp>
        <p:nvSpPr>
          <p:cNvPr id="4" name="TextBox 3"/>
          <p:cNvSpPr txBox="1"/>
          <p:nvPr/>
        </p:nvSpPr>
        <p:spPr>
          <a:xfrm>
            <a:off x="5181600" y="6324600"/>
            <a:ext cx="3657600" cy="400110"/>
          </a:xfrm>
          <a:prstGeom prst="rect">
            <a:avLst/>
          </a:prstGeom>
          <a:noFill/>
        </p:spPr>
        <p:txBody>
          <a:bodyPr wrap="square" rtlCol="0">
            <a:spAutoFit/>
          </a:bodyPr>
          <a:lstStyle/>
          <a:p>
            <a:r>
              <a:rPr lang="en-US" sz="2000" i="1" dirty="0" smtClean="0"/>
              <a:t>The Pituitary fourth edition 2017</a:t>
            </a:r>
            <a:endParaRPr lang="en-US" sz="20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8763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938213" y="257175"/>
            <a:ext cx="7267575" cy="634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87630" y="838200"/>
            <a:ext cx="9056370" cy="5078338"/>
          </a:xfrm>
          <a:prstGeom prst="rect">
            <a:avLst/>
          </a:prstGeom>
          <a:noFill/>
          <a:ln w="9525">
            <a:noFill/>
            <a:miter lim="800000"/>
            <a:headEnd/>
            <a:tailEnd/>
          </a:ln>
          <a:effectLst/>
        </p:spPr>
      </p:pic>
      <p:cxnSp>
        <p:nvCxnSpPr>
          <p:cNvPr id="6" name="Straight Connector 5"/>
          <p:cNvCxnSpPr/>
          <p:nvPr/>
        </p:nvCxnSpPr>
        <p:spPr>
          <a:xfrm>
            <a:off x="1295400" y="1066800"/>
            <a:ext cx="5486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28600" y="5029200"/>
            <a:ext cx="8915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sz="2800" b="1" dirty="0" smtClean="0">
                <a:solidFill>
                  <a:schemeClr val="bg1">
                    <a:lumMod val="50000"/>
                  </a:schemeClr>
                </a:solidFill>
              </a:rPr>
              <a:t>Radiotherapy</a:t>
            </a:r>
          </a:p>
          <a:p>
            <a:r>
              <a:rPr lang="en-US" sz="2400" dirty="0" smtClean="0"/>
              <a:t>For patients who :</a:t>
            </a:r>
          </a:p>
          <a:p>
            <a:pPr lvl="1"/>
            <a:r>
              <a:rPr lang="en-US" sz="2000" dirty="0" smtClean="0"/>
              <a:t>fail surgical </a:t>
            </a:r>
            <a:r>
              <a:rPr lang="en-US" sz="2000" dirty="0" smtClean="0"/>
              <a:t>treatment &amp;</a:t>
            </a:r>
            <a:endParaRPr lang="en-US" sz="2000" dirty="0" smtClean="0"/>
          </a:p>
          <a:p>
            <a:pPr lvl="1"/>
            <a:r>
              <a:rPr lang="en-US" sz="2000" dirty="0" smtClean="0"/>
              <a:t>aggressive prolactinomas </a:t>
            </a:r>
          </a:p>
          <a:p>
            <a:r>
              <a:rPr lang="en-US" sz="2400" dirty="0" smtClean="0"/>
              <a:t>Although radiotherapy may </a:t>
            </a:r>
            <a:r>
              <a:rPr lang="en-US" sz="2400" u="sng" dirty="0" smtClean="0"/>
              <a:t>rapidly control </a:t>
            </a:r>
            <a:r>
              <a:rPr lang="en-US" sz="2400" dirty="0" smtClean="0">
                <a:solidFill>
                  <a:srgbClr val="00B050"/>
                </a:solidFill>
              </a:rPr>
              <a:t>tumor growth</a:t>
            </a:r>
            <a:r>
              <a:rPr lang="en-US" sz="2400" dirty="0" smtClean="0"/>
              <a:t>, it may require up to 20 years (a mean of 7.3 years after treatment) for maximal </a:t>
            </a:r>
            <a:r>
              <a:rPr lang="en-US" sz="2400" dirty="0" err="1" smtClean="0">
                <a:solidFill>
                  <a:srgbClr val="00B050"/>
                </a:solidFill>
              </a:rPr>
              <a:t>antisecretory</a:t>
            </a:r>
            <a:r>
              <a:rPr lang="en-US" sz="2400" dirty="0" smtClean="0">
                <a:solidFill>
                  <a:srgbClr val="00B050"/>
                </a:solidFill>
              </a:rPr>
              <a:t> effects </a:t>
            </a:r>
            <a:r>
              <a:rPr lang="en-US" sz="2400" dirty="0" smtClean="0"/>
              <a:t>to be achieved </a:t>
            </a:r>
          </a:p>
          <a:p>
            <a:r>
              <a:rPr lang="en-US" sz="2400" dirty="0" smtClean="0"/>
              <a:t>normalization of hyperprolactinemia occurs in </a:t>
            </a:r>
            <a:r>
              <a:rPr lang="en-US" sz="2400" u="sng" dirty="0" smtClean="0"/>
              <a:t>only one-third </a:t>
            </a:r>
            <a:r>
              <a:rPr lang="en-US" sz="2400" dirty="0" smtClean="0"/>
              <a:t>of the cases.</a:t>
            </a:r>
            <a:endParaRPr lang="en-US" sz="2400" b="1" dirty="0"/>
          </a:p>
        </p:txBody>
      </p:sp>
      <p:sp>
        <p:nvSpPr>
          <p:cNvPr id="4" name="TextBox 3"/>
          <p:cNvSpPr txBox="1"/>
          <p:nvPr/>
        </p:nvSpPr>
        <p:spPr>
          <a:xfrm>
            <a:off x="4419600" y="5934670"/>
            <a:ext cx="4724400" cy="923330"/>
          </a:xfrm>
          <a:prstGeom prst="rect">
            <a:avLst/>
          </a:prstGeom>
          <a:noFill/>
        </p:spPr>
        <p:txBody>
          <a:bodyPr wrap="square" rtlCol="0">
            <a:spAutoFit/>
          </a:bodyPr>
          <a:lstStyle/>
          <a:p>
            <a:r>
              <a:rPr lang="en-US" i="1" dirty="0" smtClean="0"/>
              <a:t>The Pituitary fourth edition 2017 &amp; </a:t>
            </a:r>
          </a:p>
          <a:p>
            <a:r>
              <a:rPr lang="en-US" i="1" dirty="0" err="1" smtClean="0"/>
              <a:t>Gillam</a:t>
            </a:r>
            <a:r>
              <a:rPr lang="en-US" i="1" dirty="0" smtClean="0"/>
              <a:t> MP et al. Advances in the treatment of prolactinomas. </a:t>
            </a:r>
            <a:r>
              <a:rPr lang="en-US" i="1" dirty="0" err="1" smtClean="0"/>
              <a:t>Endocr</a:t>
            </a:r>
            <a:r>
              <a:rPr lang="en-US" i="1" dirty="0" smtClean="0"/>
              <a:t> Rev 2006;27(5):485534</a:t>
            </a:r>
            <a:r>
              <a:rPr lang="en-US" dirty="0" smtClean="0"/>
              <a:t>.</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smtClean="0">
                <a:solidFill>
                  <a:schemeClr val="bg1">
                    <a:lumMod val="50000"/>
                  </a:schemeClr>
                </a:solidFill>
              </a:rPr>
              <a:t>The others </a:t>
            </a:r>
            <a:endParaRPr lang="en-US" dirty="0" smtClean="0"/>
          </a:p>
          <a:p>
            <a:pPr marL="914400" lvl="1" indent="-514350"/>
            <a:r>
              <a:rPr lang="en-US" dirty="0" smtClean="0"/>
              <a:t>If </a:t>
            </a:r>
            <a:r>
              <a:rPr lang="en-US" u="sng" dirty="0" smtClean="0">
                <a:effectLst>
                  <a:outerShdw blurRad="38100" dist="38100" dir="2700000" algn="tl">
                    <a:srgbClr val="000000">
                      <a:alpha val="43137"/>
                    </a:srgbClr>
                  </a:outerShdw>
                </a:effectLst>
              </a:rPr>
              <a:t>fertility</a:t>
            </a:r>
            <a:r>
              <a:rPr lang="en-US" dirty="0" smtClean="0"/>
              <a:t> is a major concern, induction of ovulation is possible in </a:t>
            </a:r>
            <a:r>
              <a:rPr lang="en-US" dirty="0" err="1" smtClean="0"/>
              <a:t>hyperprolactinemic</a:t>
            </a:r>
            <a:r>
              <a:rPr lang="en-US" dirty="0" smtClean="0"/>
              <a:t> patients even without lowering PRL levels, using </a:t>
            </a:r>
            <a:r>
              <a:rPr lang="en-US" u="sng" dirty="0" err="1" smtClean="0"/>
              <a:t>clomiphene</a:t>
            </a:r>
            <a:r>
              <a:rPr lang="en-US" u="sng" dirty="0" smtClean="0"/>
              <a:t> citrate</a:t>
            </a:r>
            <a:r>
              <a:rPr lang="en-US" dirty="0" smtClean="0"/>
              <a:t>, </a:t>
            </a:r>
            <a:r>
              <a:rPr lang="en-US" u="sng" dirty="0" err="1" smtClean="0"/>
              <a:t>gonadotropins</a:t>
            </a:r>
            <a:r>
              <a:rPr lang="en-US" dirty="0" smtClean="0"/>
              <a:t>, and </a:t>
            </a:r>
            <a:r>
              <a:rPr lang="en-US" dirty="0" err="1" smtClean="0"/>
              <a:t>pulsatile</a:t>
            </a:r>
            <a:r>
              <a:rPr lang="en-US" dirty="0" smtClean="0"/>
              <a:t> </a:t>
            </a:r>
            <a:r>
              <a:rPr lang="en-US" u="sng" dirty="0" err="1" smtClean="0"/>
              <a:t>GnRH</a:t>
            </a:r>
            <a:r>
              <a:rPr lang="en-US" u="sng" dirty="0" smtClean="0"/>
              <a:t> therapy</a:t>
            </a:r>
            <a:r>
              <a:rPr lang="en-US" dirty="0" smtClean="0"/>
              <a:t>.</a:t>
            </a:r>
          </a:p>
          <a:p>
            <a:pPr marL="514350" indent="-514350">
              <a:buFont typeface="+mj-lt"/>
              <a:buAutoNum type="arabicPeriod" startAt="5"/>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9107" y="838200"/>
            <a:ext cx="9104893" cy="330041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286000" y="4419600"/>
            <a:ext cx="4876800" cy="39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Definition of Dopamine Agonist </a:t>
            </a:r>
            <a:r>
              <a:rPr lang="en-US" dirty="0" smtClean="0"/>
              <a:t>Resistance</a:t>
            </a:r>
          </a:p>
          <a:p>
            <a:r>
              <a:rPr lang="en-US" dirty="0"/>
              <a:t>Mechanisms of Dopamine Agonist </a:t>
            </a:r>
            <a:r>
              <a:rPr lang="en-US" dirty="0" smtClean="0"/>
              <a:t>Resistance</a:t>
            </a:r>
          </a:p>
          <a:p>
            <a:r>
              <a:rPr lang="en-US" dirty="0" smtClean="0">
                <a:solidFill>
                  <a:schemeClr val="bg1">
                    <a:lumMod val="50000"/>
                  </a:schemeClr>
                </a:solidFill>
              </a:rPr>
              <a:t>Prevalence of resistant hyperprolactinemia</a:t>
            </a:r>
          </a:p>
          <a:p>
            <a:r>
              <a:rPr lang="en-US" dirty="0" smtClean="0">
                <a:solidFill>
                  <a:schemeClr val="bg1">
                    <a:lumMod val="50000"/>
                  </a:schemeClr>
                </a:solidFill>
              </a:rPr>
              <a:t>therapeutic strategy in resistant hyperprolactinemia</a:t>
            </a:r>
          </a:p>
          <a:p>
            <a:endParaRPr lang="en-US" dirty="0"/>
          </a:p>
        </p:txBody>
      </p:sp>
      <p:pic>
        <p:nvPicPr>
          <p:cNvPr id="4" name="Picture 4" descr="Image result for نوروز 96"/>
          <p:cNvPicPr>
            <a:picLocks noChangeAspect="1" noChangeArrowheads="1"/>
          </p:cNvPicPr>
          <p:nvPr/>
        </p:nvPicPr>
        <p:blipFill>
          <a:blip r:embed="rId2" cstate="print"/>
          <a:srcRect/>
          <a:stretch>
            <a:fillRect/>
          </a:stretch>
        </p:blipFill>
        <p:spPr bwMode="auto">
          <a:xfrm>
            <a:off x="6286500" y="4000500"/>
            <a:ext cx="2857500" cy="28575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u="sng" dirty="0" smtClean="0"/>
              <a:t>a 36-year-old </a:t>
            </a:r>
            <a:r>
              <a:rPr lang="en-US" sz="2000" u="sng" dirty="0" smtClean="0"/>
              <a:t>infertile man </a:t>
            </a:r>
            <a:r>
              <a:rPr lang="en-US" sz="2000" dirty="0" smtClean="0"/>
              <a:t>who failed to attain a normal </a:t>
            </a:r>
            <a:r>
              <a:rPr lang="en-US" sz="2000" dirty="0" smtClean="0"/>
              <a:t>serum testosterone </a:t>
            </a:r>
            <a:r>
              <a:rPr lang="en-US" sz="2000" dirty="0" smtClean="0"/>
              <a:t>level and fertility with use of either </a:t>
            </a:r>
            <a:r>
              <a:rPr lang="en-US" sz="2000" dirty="0" err="1" smtClean="0"/>
              <a:t>bromocriptine</a:t>
            </a:r>
            <a:r>
              <a:rPr lang="en-US" sz="2000" dirty="0" smtClean="0"/>
              <a:t> or </a:t>
            </a:r>
            <a:r>
              <a:rPr lang="en-US" sz="2000" dirty="0" smtClean="0"/>
              <a:t>cabergoline treatment. </a:t>
            </a:r>
            <a:endParaRPr lang="en-US" sz="2000" dirty="0" smtClean="0"/>
          </a:p>
          <a:p>
            <a:endParaRPr lang="en-US" sz="2000" dirty="0" smtClean="0"/>
          </a:p>
          <a:p>
            <a:r>
              <a:rPr lang="en-US" sz="2000" dirty="0" smtClean="0"/>
              <a:t>Testosterone replacement or </a:t>
            </a:r>
            <a:r>
              <a:rPr lang="en-US" sz="2000" dirty="0" err="1" smtClean="0"/>
              <a:t>hCG</a:t>
            </a:r>
            <a:r>
              <a:rPr lang="en-US" sz="2000" dirty="0" smtClean="0"/>
              <a:t> therapy in this patient r</a:t>
            </a:r>
            <a:r>
              <a:rPr lang="en-US" sz="2000" u="sng" dirty="0" smtClean="0"/>
              <a:t>esulted in an </a:t>
            </a:r>
            <a:r>
              <a:rPr lang="en-US" sz="2000" u="sng" dirty="0" smtClean="0"/>
              <a:t>increase in </a:t>
            </a:r>
            <a:r>
              <a:rPr lang="en-US" sz="2000" u="sng" dirty="0" smtClean="0"/>
              <a:t>serum </a:t>
            </a:r>
            <a:r>
              <a:rPr lang="en-US" sz="2000" u="sng" dirty="0" err="1" smtClean="0"/>
              <a:t>prolactin</a:t>
            </a:r>
            <a:r>
              <a:rPr lang="en-US" sz="2000" u="sng" dirty="0" smtClean="0"/>
              <a:t> levels</a:t>
            </a:r>
            <a:r>
              <a:rPr lang="en-US" sz="2000" dirty="0" smtClean="0"/>
              <a:t>, which declined after </a:t>
            </a:r>
            <a:r>
              <a:rPr lang="en-US" sz="2000" dirty="0" smtClean="0"/>
              <a:t>discontinuation of </a:t>
            </a:r>
            <a:r>
              <a:rPr lang="en-US" sz="2000" dirty="0" smtClean="0"/>
              <a:t>this therapy. </a:t>
            </a:r>
            <a:endParaRPr lang="en-US" sz="2000" dirty="0" smtClean="0"/>
          </a:p>
          <a:p>
            <a:endParaRPr lang="en-US" sz="2000" dirty="0" smtClean="0"/>
          </a:p>
          <a:p>
            <a:r>
              <a:rPr lang="en-US" sz="2000" dirty="0" smtClean="0"/>
              <a:t>The </a:t>
            </a:r>
            <a:r>
              <a:rPr lang="en-US" sz="2000" dirty="0" smtClean="0"/>
              <a:t>combination of high doses </a:t>
            </a:r>
            <a:r>
              <a:rPr lang="en-US" sz="2000" dirty="0" smtClean="0"/>
              <a:t>of </a:t>
            </a:r>
            <a:r>
              <a:rPr lang="en-US" sz="2000" u="sng" dirty="0" err="1" smtClean="0"/>
              <a:t>bromocriptine</a:t>
            </a:r>
            <a:r>
              <a:rPr lang="en-US" sz="2000" dirty="0" smtClean="0"/>
              <a:t>, </a:t>
            </a:r>
            <a:r>
              <a:rPr lang="en-US" sz="2000" u="sng" dirty="0" err="1" smtClean="0"/>
              <a:t>hCG</a:t>
            </a:r>
            <a:r>
              <a:rPr lang="en-US" sz="2000" dirty="0" smtClean="0"/>
              <a:t>, and an </a:t>
            </a:r>
            <a:r>
              <a:rPr lang="en-US" sz="2000" u="sng" dirty="0" err="1" smtClean="0">
                <a:effectLst>
                  <a:outerShdw blurRad="38100" dist="38100" dir="2700000" algn="tl">
                    <a:srgbClr val="000000">
                      <a:alpha val="43137"/>
                    </a:srgbClr>
                  </a:outerShdw>
                </a:effectLst>
              </a:rPr>
              <a:t>aromatase</a:t>
            </a:r>
            <a:r>
              <a:rPr lang="en-US" sz="2000" dirty="0" smtClean="0">
                <a:effectLst>
                  <a:outerShdw blurRad="38100" dist="38100" dir="2700000" algn="tl">
                    <a:srgbClr val="000000">
                      <a:alpha val="43137"/>
                    </a:srgbClr>
                  </a:outerShdw>
                </a:effectLst>
              </a:rPr>
              <a:t> </a:t>
            </a:r>
            <a:r>
              <a:rPr lang="en-US" sz="2000" u="sng" dirty="0" smtClean="0">
                <a:effectLst>
                  <a:outerShdw blurRad="38100" dist="38100" dir="2700000" algn="tl">
                    <a:srgbClr val="000000">
                      <a:alpha val="43137"/>
                    </a:srgbClr>
                  </a:outerShdw>
                </a:effectLst>
              </a:rPr>
              <a:t>inhibitor</a:t>
            </a:r>
            <a:r>
              <a:rPr lang="en-US" sz="2000" dirty="0" smtClean="0">
                <a:effectLst>
                  <a:outerShdw blurRad="38100" dist="38100" dir="2700000" algn="tl">
                    <a:srgbClr val="000000">
                      <a:alpha val="43137"/>
                    </a:srgbClr>
                  </a:outerShdw>
                </a:effectLst>
              </a:rPr>
              <a:t> </a:t>
            </a:r>
            <a:r>
              <a:rPr lang="en-US" sz="2000" dirty="0" smtClean="0"/>
              <a:t>facilitated near-normalization </a:t>
            </a:r>
            <a:r>
              <a:rPr lang="en-US" sz="2000" dirty="0" smtClean="0"/>
              <a:t>of serum </a:t>
            </a:r>
            <a:r>
              <a:rPr lang="en-US" sz="2000" dirty="0" err="1" smtClean="0"/>
              <a:t>prolactin</a:t>
            </a:r>
            <a:r>
              <a:rPr lang="en-US" sz="2000" dirty="0" smtClean="0"/>
              <a:t> levels, shrinkage </a:t>
            </a:r>
            <a:r>
              <a:rPr lang="en-US" sz="2000" dirty="0" smtClean="0"/>
              <a:t>of the </a:t>
            </a:r>
            <a:r>
              <a:rPr lang="en-US" sz="2000" dirty="0" err="1" smtClean="0"/>
              <a:t>macroprolactinoma</a:t>
            </a:r>
            <a:r>
              <a:rPr lang="en-US" sz="2000" dirty="0" smtClean="0"/>
              <a:t>, recovery of serum </a:t>
            </a:r>
            <a:r>
              <a:rPr lang="en-US" sz="2000" dirty="0" smtClean="0"/>
              <a:t>testosterone levels</a:t>
            </a:r>
            <a:r>
              <a:rPr lang="en-US" sz="2000" dirty="0" smtClean="0"/>
              <a:t>, sexual function, and sperm count, and </a:t>
            </a:r>
            <a:r>
              <a:rPr lang="en-US" sz="2000" dirty="0" smtClean="0"/>
              <a:t>achievement of </a:t>
            </a:r>
            <a:r>
              <a:rPr lang="en-US" sz="2000" dirty="0" smtClean="0"/>
              <a:t>fertility.</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219200" y="2743200"/>
            <a:ext cx="6761801" cy="1090613"/>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smtClean="0">
                <a:solidFill>
                  <a:schemeClr val="bg1">
                    <a:lumMod val="50000"/>
                  </a:schemeClr>
                </a:solidFill>
              </a:rPr>
              <a:t>The others </a:t>
            </a:r>
            <a:endParaRPr lang="en-US" dirty="0" smtClean="0"/>
          </a:p>
          <a:p>
            <a:pPr marL="914400" lvl="1" indent="-514350"/>
            <a:r>
              <a:rPr lang="en-US" sz="2400" b="1" dirty="0" err="1" smtClean="0"/>
              <a:t>Pergolide</a:t>
            </a:r>
            <a:r>
              <a:rPr lang="en-US" sz="2400" b="1" dirty="0" smtClean="0"/>
              <a:t>:</a:t>
            </a:r>
            <a:r>
              <a:rPr lang="en-US" sz="2400" dirty="0" smtClean="0"/>
              <a:t> </a:t>
            </a:r>
          </a:p>
          <a:p>
            <a:pPr marL="1314450" lvl="2" indent="-514350"/>
            <a:r>
              <a:rPr lang="en-US" sz="2000" dirty="0" smtClean="0"/>
              <a:t>an ergot derivative </a:t>
            </a:r>
            <a:r>
              <a:rPr lang="en-US" sz="2000" dirty="0" smtClean="0"/>
              <a:t>dopamine agonist </a:t>
            </a:r>
            <a:endParaRPr lang="en-US" sz="2000" dirty="0" smtClean="0"/>
          </a:p>
          <a:p>
            <a:pPr marL="1314450" lvl="2" indent="-514350"/>
            <a:r>
              <a:rPr lang="en-US" sz="2000" dirty="0" smtClean="0"/>
              <a:t>used primarily for the treatment of Parkinson disease. </a:t>
            </a:r>
          </a:p>
          <a:p>
            <a:pPr marL="1314450" lvl="2" indent="-514350"/>
            <a:r>
              <a:rPr lang="en-US" sz="2000" dirty="0" smtClean="0"/>
              <a:t>At the high dose used for Parkinson disease (&gt;3 mg/day), </a:t>
            </a:r>
            <a:r>
              <a:rPr lang="en-US" sz="2000" dirty="0" err="1" smtClean="0"/>
              <a:t>pergolide</a:t>
            </a:r>
            <a:r>
              <a:rPr lang="en-US" sz="2000" dirty="0" smtClean="0"/>
              <a:t> was associated with an increased risk of </a:t>
            </a:r>
            <a:r>
              <a:rPr lang="en-US" sz="2000" dirty="0" err="1" smtClean="0"/>
              <a:t>valvular</a:t>
            </a:r>
            <a:r>
              <a:rPr lang="en-US" sz="2000" dirty="0" smtClean="0"/>
              <a:t> heart disease. </a:t>
            </a:r>
          </a:p>
          <a:p>
            <a:pPr marL="1314450" lvl="2" indent="-514350"/>
            <a:r>
              <a:rPr lang="en-US" sz="2000" dirty="0" smtClean="0"/>
              <a:t>In the United States, </a:t>
            </a:r>
            <a:r>
              <a:rPr lang="en-US" sz="2000" dirty="0" err="1" smtClean="0"/>
              <a:t>pergolide</a:t>
            </a:r>
            <a:r>
              <a:rPr lang="en-US" sz="2000" dirty="0" smtClean="0"/>
              <a:t> was voluntarily withdrawn from the market in March 2007 due to this risk. </a:t>
            </a:r>
          </a:p>
          <a:p>
            <a:pPr marL="1314450" lvl="2" indent="-514350"/>
            <a:r>
              <a:rPr lang="en-US" sz="2000" dirty="0" smtClean="0"/>
              <a:t>Much lower doses were used for hyperprolactinemia. </a:t>
            </a:r>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smtClean="0">
                <a:solidFill>
                  <a:schemeClr val="bg1">
                    <a:lumMod val="50000"/>
                  </a:schemeClr>
                </a:solidFill>
              </a:rPr>
              <a:t>The others</a:t>
            </a:r>
          </a:p>
          <a:p>
            <a:pPr lvl="1"/>
            <a:r>
              <a:rPr lang="en-US" sz="2400" b="1" dirty="0" smtClean="0"/>
              <a:t>Quinagolide:</a:t>
            </a:r>
          </a:p>
          <a:p>
            <a:pPr lvl="2"/>
            <a:r>
              <a:rPr lang="en-US" sz="2000" dirty="0" smtClean="0"/>
              <a:t> a </a:t>
            </a:r>
            <a:r>
              <a:rPr lang="en-US" sz="2000" dirty="0" err="1" smtClean="0"/>
              <a:t>nonergot</a:t>
            </a:r>
            <a:r>
              <a:rPr lang="en-US" sz="2000" dirty="0" smtClean="0"/>
              <a:t> dopamine agonist </a:t>
            </a:r>
          </a:p>
          <a:p>
            <a:pPr lvl="2"/>
            <a:r>
              <a:rPr lang="en-US" sz="2000" dirty="0" smtClean="0"/>
              <a:t>is available in some countries but not the United States.</a:t>
            </a:r>
          </a:p>
          <a:p>
            <a:pPr lvl="2"/>
            <a:r>
              <a:rPr lang="en-US" sz="2000" dirty="0" smtClean="0"/>
              <a:t>The starting dose is 0.075 mg once a day, which can be increased to twice a day and a maximum total daily dose of 0.9 mg.</a:t>
            </a:r>
          </a:p>
          <a:p>
            <a:pPr lvl="2"/>
            <a:r>
              <a:rPr lang="en-US" sz="2000" dirty="0" smtClean="0"/>
              <a:t>it is not an ergot derivative so </a:t>
            </a:r>
            <a:r>
              <a:rPr lang="en-US" sz="2000" dirty="0" err="1" smtClean="0"/>
              <a:t>valvular</a:t>
            </a:r>
            <a:r>
              <a:rPr lang="en-US" sz="2000" dirty="0" smtClean="0"/>
              <a:t> heart disease is not a concern.</a:t>
            </a:r>
            <a:r>
              <a:rPr lang="en-US" sz="2000" u="sng" dirty="0" smtClean="0"/>
              <a:t> </a:t>
            </a:r>
          </a:p>
          <a:p>
            <a:pPr lvl="2"/>
            <a:r>
              <a:rPr lang="en-US" sz="2000" dirty="0" smtClean="0"/>
              <a:t>Quinagolide appears to have </a:t>
            </a:r>
            <a:r>
              <a:rPr lang="en-US" sz="2000" dirty="0" smtClean="0">
                <a:solidFill>
                  <a:srgbClr val="92D050"/>
                </a:solidFill>
              </a:rPr>
              <a:t>equivalent therapeutic effects to cabergoline</a:t>
            </a:r>
            <a:r>
              <a:rPr lang="en-US" sz="2000" dirty="0" smtClean="0"/>
              <a:t> in reducing serum </a:t>
            </a:r>
            <a:r>
              <a:rPr lang="en-US" sz="2000" dirty="0" err="1" smtClean="0"/>
              <a:t>prolactin</a:t>
            </a:r>
            <a:r>
              <a:rPr lang="en-US" sz="2000" dirty="0" smtClean="0"/>
              <a:t> and adenoma size. </a:t>
            </a:r>
            <a:endParaRPr lang="en-US" sz="2000" dirty="0"/>
          </a:p>
        </p:txBody>
      </p:sp>
      <p:sp>
        <p:nvSpPr>
          <p:cNvPr id="4" name="TextBox 3"/>
          <p:cNvSpPr txBox="1"/>
          <p:nvPr/>
        </p:nvSpPr>
        <p:spPr>
          <a:xfrm>
            <a:off x="1828800" y="6488668"/>
            <a:ext cx="8153400" cy="369332"/>
          </a:xfrm>
          <a:prstGeom prst="rect">
            <a:avLst/>
          </a:prstGeom>
          <a:noFill/>
        </p:spPr>
        <p:txBody>
          <a:bodyPr wrap="square" rtlCol="0">
            <a:spAutoFit/>
          </a:bodyPr>
          <a:lstStyle/>
          <a:p>
            <a:r>
              <a:rPr lang="it-IT" i="1" dirty="0" smtClean="0"/>
              <a:t>J Clin Endocrinol Metab 1991; 72:1136. &amp; </a:t>
            </a:r>
            <a:r>
              <a:rPr lang="en-US" i="1" dirty="0" err="1" smtClean="0"/>
              <a:t>Clin</a:t>
            </a:r>
            <a:r>
              <a:rPr lang="en-US" i="1" dirty="0" smtClean="0"/>
              <a:t> </a:t>
            </a:r>
            <a:r>
              <a:rPr lang="en-US" i="1" dirty="0" err="1" smtClean="0"/>
              <a:t>Endocrinol</a:t>
            </a:r>
            <a:r>
              <a:rPr lang="en-US" i="1" dirty="0" smtClean="0"/>
              <a:t> (</a:t>
            </a:r>
            <a:r>
              <a:rPr lang="en-US" i="1" dirty="0" err="1" smtClean="0"/>
              <a:t>Oxf</a:t>
            </a:r>
            <a:r>
              <a:rPr lang="en-US" i="1" dirty="0" smtClean="0"/>
              <a:t>) 2000; 53:53.</a:t>
            </a:r>
            <a:endParaRPr lang="en-US"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Therapeutic strategy in resistant hyperprolactinemia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smtClean="0">
                <a:solidFill>
                  <a:schemeClr val="bg1">
                    <a:lumMod val="50000"/>
                  </a:schemeClr>
                </a:solidFill>
              </a:rPr>
              <a:t>The others</a:t>
            </a:r>
          </a:p>
          <a:p>
            <a:pPr lvl="1"/>
            <a:r>
              <a:rPr lang="en-US" sz="2400" b="1" dirty="0" err="1" smtClean="0"/>
              <a:t>Temozolomide</a:t>
            </a:r>
            <a:r>
              <a:rPr lang="en-US" sz="2400" dirty="0" smtClean="0"/>
              <a:t>:</a:t>
            </a:r>
          </a:p>
          <a:p>
            <a:pPr lvl="2"/>
            <a:r>
              <a:rPr lang="en-US" sz="2000" dirty="0" smtClean="0"/>
              <a:t> an </a:t>
            </a:r>
            <a:r>
              <a:rPr lang="en-US" sz="2000" dirty="0" err="1" smtClean="0"/>
              <a:t>alkylating</a:t>
            </a:r>
            <a:r>
              <a:rPr lang="en-US" sz="2000" dirty="0" smtClean="0"/>
              <a:t> agent that induces DNA damage to disrupt gene transcription</a:t>
            </a:r>
          </a:p>
          <a:p>
            <a:pPr lvl="2"/>
            <a:r>
              <a:rPr lang="en-US" sz="2000" dirty="0" smtClean="0"/>
              <a:t>to treat aggressive pituitary tumors in patients who have failed to respond to other therapies or who have evidence of pituitary carcinoma</a:t>
            </a:r>
          </a:p>
          <a:p>
            <a:pPr lvl="2"/>
            <a:r>
              <a:rPr lang="en-US" sz="2000" dirty="0" err="1" smtClean="0"/>
              <a:t>methylguanine</a:t>
            </a:r>
            <a:r>
              <a:rPr lang="en-US" sz="2000" dirty="0" smtClean="0"/>
              <a:t>- DNA </a:t>
            </a:r>
            <a:r>
              <a:rPr lang="en-US" sz="2000" dirty="0" err="1" smtClean="0"/>
              <a:t>methyltransferase</a:t>
            </a:r>
            <a:r>
              <a:rPr lang="en-US" sz="2000" dirty="0" smtClean="0"/>
              <a:t> (MGMT) may interfere with drug efficacy, </a:t>
            </a:r>
          </a:p>
          <a:p>
            <a:pPr lvl="2"/>
            <a:r>
              <a:rPr lang="en-US" sz="2000" dirty="0" smtClean="0"/>
              <a:t>response to </a:t>
            </a:r>
            <a:r>
              <a:rPr lang="en-US" sz="2000" dirty="0" err="1" smtClean="0"/>
              <a:t>temozolomide</a:t>
            </a:r>
            <a:r>
              <a:rPr lang="en-US" sz="2000" dirty="0" smtClean="0"/>
              <a:t> may sometimes be predicted by low tumor staining for MGMT, but this approach is not uniformly accepted.</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t>
            </a:r>
            <a:endParaRPr lang="en-US" b="1" dirty="0"/>
          </a:p>
        </p:txBody>
      </p:sp>
      <p:sp>
        <p:nvSpPr>
          <p:cNvPr id="3" name="Content Placeholder 2"/>
          <p:cNvSpPr>
            <a:spLocks noGrp="1"/>
          </p:cNvSpPr>
          <p:nvPr>
            <p:ph idx="1"/>
          </p:nvPr>
        </p:nvSpPr>
        <p:spPr/>
        <p:txBody>
          <a:bodyPr>
            <a:noAutofit/>
          </a:bodyPr>
          <a:lstStyle/>
          <a:p>
            <a:pPr>
              <a:buFont typeface="Wingdings" pitchFamily="2" charset="2"/>
              <a:buChar char="ü"/>
            </a:pPr>
            <a:r>
              <a:rPr lang="en-US" sz="2400" dirty="0" smtClean="0"/>
              <a:t>estimated prevalence of DA resistance is approximately </a:t>
            </a:r>
            <a:r>
              <a:rPr lang="en-US" sz="2400" u="sng" dirty="0" smtClean="0"/>
              <a:t>24% for </a:t>
            </a:r>
            <a:r>
              <a:rPr lang="en-US" sz="2400" u="sng" dirty="0" err="1" smtClean="0"/>
              <a:t>bromocriptine</a:t>
            </a:r>
            <a:r>
              <a:rPr lang="en-US" sz="2400" u="sng" dirty="0" smtClean="0"/>
              <a:t> </a:t>
            </a:r>
            <a:r>
              <a:rPr lang="en-US" sz="2400" dirty="0" smtClean="0"/>
              <a:t>and </a:t>
            </a:r>
            <a:r>
              <a:rPr lang="en-US" sz="2400" u="sng" dirty="0" smtClean="0"/>
              <a:t>11% for </a:t>
            </a:r>
            <a:r>
              <a:rPr lang="en-US" sz="2400" u="sng" dirty="0" smtClean="0"/>
              <a:t>cabergoline</a:t>
            </a:r>
          </a:p>
          <a:p>
            <a:pPr>
              <a:buFont typeface="Wingdings" pitchFamily="2" charset="2"/>
              <a:buChar char="ü"/>
            </a:pPr>
            <a:endParaRPr lang="en-US" sz="2400" dirty="0" smtClean="0"/>
          </a:p>
          <a:p>
            <a:pPr>
              <a:buFont typeface="Wingdings" pitchFamily="2" charset="2"/>
              <a:buChar char="ü"/>
            </a:pPr>
            <a:r>
              <a:rPr lang="en-US" sz="2400" dirty="0" smtClean="0"/>
              <a:t>is </a:t>
            </a:r>
            <a:r>
              <a:rPr lang="en-US" sz="2400" dirty="0" smtClean="0"/>
              <a:t>more frequent in cases of </a:t>
            </a:r>
            <a:r>
              <a:rPr lang="en-US" sz="2400" u="sng" dirty="0" err="1" smtClean="0"/>
              <a:t>macroprolactinomas</a:t>
            </a:r>
            <a:r>
              <a:rPr lang="en-US" sz="2400" u="sng" dirty="0" smtClean="0"/>
              <a:t> </a:t>
            </a:r>
            <a:r>
              <a:rPr lang="en-US" sz="2400" u="sng" dirty="0" smtClean="0"/>
              <a:t>(36%), </a:t>
            </a:r>
            <a:r>
              <a:rPr lang="en-US" sz="2400" dirty="0" smtClean="0"/>
              <a:t> </a:t>
            </a:r>
            <a:r>
              <a:rPr lang="en-US" sz="2400" u="sng" dirty="0" smtClean="0"/>
              <a:t>invasive tumors </a:t>
            </a:r>
            <a:r>
              <a:rPr lang="en-US" sz="2400" dirty="0" smtClean="0"/>
              <a:t>and </a:t>
            </a:r>
            <a:r>
              <a:rPr lang="en-US" sz="2400" u="sng" dirty="0" smtClean="0"/>
              <a:t>male </a:t>
            </a:r>
            <a:r>
              <a:rPr lang="en-US" sz="2400" u="sng" dirty="0" smtClean="0"/>
              <a:t>gender</a:t>
            </a:r>
          </a:p>
          <a:p>
            <a:pPr>
              <a:buFont typeface="Wingdings" pitchFamily="2" charset="2"/>
              <a:buChar char="ü"/>
            </a:pPr>
            <a:endParaRPr lang="en-US" sz="2400" dirty="0" smtClean="0"/>
          </a:p>
          <a:p>
            <a:pPr>
              <a:buFont typeface="Wingdings" pitchFamily="2" charset="2"/>
              <a:buChar char="ü"/>
            </a:pPr>
            <a:r>
              <a:rPr lang="en-US" sz="2400" dirty="0" smtClean="0"/>
              <a:t>“</a:t>
            </a:r>
            <a:r>
              <a:rPr lang="en-US" sz="2400" u="sng" dirty="0" smtClean="0">
                <a:solidFill>
                  <a:srgbClr val="00B050"/>
                </a:solidFill>
              </a:rPr>
              <a:t>partial” resistance </a:t>
            </a:r>
            <a:r>
              <a:rPr lang="en-US" sz="2400" dirty="0" smtClean="0"/>
              <a:t>can often be overcome by increasing the dose stepwise to maximal tolerable doses</a:t>
            </a:r>
            <a:endParaRPr lang="en-US" sz="2400" u="sng" dirty="0" smtClean="0"/>
          </a:p>
          <a:p>
            <a:pPr>
              <a:buFont typeface="Wingdings" pitchFamily="2" charset="2"/>
              <a:buChar char="ü"/>
            </a:pPr>
            <a:endParaRPr lang="en-US" sz="2400" dirty="0" smtClean="0"/>
          </a:p>
          <a:p>
            <a:pPr>
              <a:buFont typeface="Wingdings" pitchFamily="2" charset="2"/>
              <a:buChar char="ü"/>
            </a:pPr>
            <a:r>
              <a:rPr lang="en-US" sz="2400" dirty="0" smtClean="0"/>
              <a:t>As </a:t>
            </a:r>
            <a:r>
              <a:rPr lang="en-US" sz="2400" dirty="0" smtClean="0"/>
              <a:t>long as adverse effects with higher doses do not develop, dose escalations are </a:t>
            </a:r>
            <a:r>
              <a:rPr lang="en-US" sz="2400" dirty="0" smtClean="0"/>
              <a:t>reasonable</a:t>
            </a:r>
          </a:p>
          <a:p>
            <a:pPr>
              <a:buNone/>
            </a:pPr>
            <a:endParaRPr lang="en-US" sz="2400" dirty="0" smtClean="0">
              <a:solidFill>
                <a:schemeClr val="tx1">
                  <a:lumMod val="85000"/>
                  <a:lumOff val="15000"/>
                </a:schemeClr>
              </a:solidFill>
            </a:endParaRPr>
          </a:p>
          <a:p>
            <a:pPr>
              <a:buFont typeface="Wingdings" pitchFamily="2" charset="2"/>
              <a:buChar char="ü"/>
            </a:pP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2400" dirty="0" smtClean="0">
                <a:solidFill>
                  <a:schemeClr val="tx1">
                    <a:lumMod val="85000"/>
                    <a:lumOff val="15000"/>
                  </a:schemeClr>
                </a:solidFill>
              </a:rPr>
              <a:t>It is prudent to assess all patient receiving </a:t>
            </a:r>
            <a:r>
              <a:rPr lang="en-US" sz="2400" b="1" dirty="0" smtClean="0">
                <a:solidFill>
                  <a:schemeClr val="tx1">
                    <a:lumMod val="85000"/>
                    <a:lumOff val="15000"/>
                  </a:schemeClr>
                </a:solidFill>
              </a:rPr>
              <a:t> &gt;2 mg/week </a:t>
            </a:r>
            <a:r>
              <a:rPr lang="en-US" sz="2400" dirty="0" smtClean="0">
                <a:solidFill>
                  <a:schemeClr val="tx1">
                    <a:lumMod val="85000"/>
                    <a:lumOff val="15000"/>
                  </a:schemeClr>
                </a:solidFill>
              </a:rPr>
              <a:t>with an echocardiogram on a yearly basis</a:t>
            </a:r>
            <a:r>
              <a:rPr lang="en-US" sz="2400" dirty="0" smtClean="0">
                <a:solidFill>
                  <a:schemeClr val="tx1">
                    <a:lumMod val="85000"/>
                    <a:lumOff val="15000"/>
                  </a:schemeClr>
                </a:solidFill>
              </a:rPr>
              <a:t>.</a:t>
            </a:r>
          </a:p>
          <a:p>
            <a:pPr>
              <a:buFont typeface="Wingdings" pitchFamily="2" charset="2"/>
              <a:buChar char="ü"/>
            </a:pPr>
            <a:endParaRPr lang="en-US" sz="2400" dirty="0" smtClean="0">
              <a:solidFill>
                <a:schemeClr val="tx1">
                  <a:lumMod val="85000"/>
                  <a:lumOff val="15000"/>
                </a:schemeClr>
              </a:solidFill>
            </a:endParaRPr>
          </a:p>
          <a:p>
            <a:pPr>
              <a:buFont typeface="Wingdings" pitchFamily="2" charset="2"/>
              <a:buChar char="ü"/>
            </a:pPr>
            <a:r>
              <a:rPr lang="en-US" sz="2400" dirty="0" smtClean="0"/>
              <a:t>The resistant </a:t>
            </a:r>
            <a:r>
              <a:rPr lang="en-US" sz="2400" dirty="0" err="1" smtClean="0"/>
              <a:t>prolactinoma</a:t>
            </a:r>
            <a:r>
              <a:rPr lang="en-US" sz="2400" dirty="0" smtClean="0"/>
              <a:t> is also a potential </a:t>
            </a:r>
            <a:r>
              <a:rPr lang="en-US" sz="2400" dirty="0" smtClean="0"/>
              <a:t>indication for </a:t>
            </a:r>
            <a:r>
              <a:rPr lang="en-US" sz="2400" dirty="0" err="1" smtClean="0"/>
              <a:t>transsphenoidal</a:t>
            </a:r>
            <a:r>
              <a:rPr lang="en-US" sz="2400" dirty="0" smtClean="0"/>
              <a:t> </a:t>
            </a:r>
            <a:r>
              <a:rPr lang="en-US" sz="2400" dirty="0" smtClean="0"/>
              <a:t>neurosurgery.</a:t>
            </a:r>
          </a:p>
          <a:p>
            <a:pPr>
              <a:buFont typeface="Wingdings" pitchFamily="2" charset="2"/>
              <a:buChar char="ü"/>
            </a:pPr>
            <a:endParaRPr lang="en-US" sz="2400" dirty="0" smtClean="0"/>
          </a:p>
          <a:p>
            <a:pPr>
              <a:buFont typeface="Wingdings" pitchFamily="2" charset="2"/>
              <a:buChar char="ü"/>
            </a:pPr>
            <a:r>
              <a:rPr lang="en-US" sz="2400" dirty="0" smtClean="0"/>
              <a:t>For </a:t>
            </a:r>
            <a:r>
              <a:rPr lang="en-US" sz="2400" dirty="0" smtClean="0"/>
              <a:t>patients who fail </a:t>
            </a:r>
            <a:r>
              <a:rPr lang="en-US" sz="2400" dirty="0" smtClean="0"/>
              <a:t>surgical treatment </a:t>
            </a:r>
            <a:r>
              <a:rPr lang="en-US" sz="2400" dirty="0" smtClean="0"/>
              <a:t>and harbor aggressive prolactinomas, </a:t>
            </a:r>
            <a:r>
              <a:rPr lang="en-US" sz="2400" dirty="0" smtClean="0"/>
              <a:t>radiation therapy </a:t>
            </a:r>
            <a:r>
              <a:rPr lang="en-US" sz="2400" dirty="0" smtClean="0"/>
              <a:t>may be a last </a:t>
            </a:r>
            <a:r>
              <a:rPr lang="en-US" sz="2400" dirty="0" smtClean="0"/>
              <a:t>option.</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Definition of Dopamine Agonist Resistance</a:t>
            </a:r>
          </a:p>
          <a:p>
            <a:endParaRPr lang="en-US" sz="2800" dirty="0" smtClean="0"/>
          </a:p>
          <a:p>
            <a:r>
              <a:rPr lang="en-US" sz="2800" dirty="0" smtClean="0"/>
              <a:t>varying definitions throughout </a:t>
            </a:r>
            <a:r>
              <a:rPr lang="en-US" sz="2800" dirty="0"/>
              <a:t>the </a:t>
            </a:r>
            <a:r>
              <a:rPr lang="en-US" sz="2800" dirty="0" smtClean="0"/>
              <a:t>literature :</a:t>
            </a:r>
          </a:p>
          <a:p>
            <a:pPr lvl="1"/>
            <a:r>
              <a:rPr lang="en-US" sz="2400" dirty="0" smtClean="0"/>
              <a:t>failure </a:t>
            </a:r>
            <a:r>
              <a:rPr lang="en-US" sz="2400" dirty="0"/>
              <a:t>to </a:t>
            </a:r>
            <a:r>
              <a:rPr lang="en-US" sz="2400" dirty="0" smtClean="0"/>
              <a:t>normalize </a:t>
            </a:r>
            <a:r>
              <a:rPr lang="en-US" sz="2400" dirty="0" err="1" smtClean="0"/>
              <a:t>prolactin</a:t>
            </a:r>
            <a:r>
              <a:rPr lang="en-US" sz="2400" dirty="0" smtClean="0"/>
              <a:t> </a:t>
            </a:r>
            <a:r>
              <a:rPr lang="en-US" sz="2400" dirty="0"/>
              <a:t>levels, </a:t>
            </a:r>
            <a:endParaRPr lang="en-US" sz="2400" dirty="0" smtClean="0"/>
          </a:p>
          <a:p>
            <a:pPr lvl="1"/>
            <a:r>
              <a:rPr lang="en-US" sz="2400" dirty="0" smtClean="0"/>
              <a:t>Or failure </a:t>
            </a:r>
            <a:r>
              <a:rPr lang="en-US" sz="2400" dirty="0"/>
              <a:t>to reduce </a:t>
            </a:r>
            <a:r>
              <a:rPr lang="en-US" sz="2400" dirty="0" err="1"/>
              <a:t>prolactin</a:t>
            </a:r>
            <a:r>
              <a:rPr lang="en-US" sz="2400" dirty="0"/>
              <a:t> </a:t>
            </a:r>
            <a:r>
              <a:rPr lang="en-US" sz="2400" dirty="0" smtClean="0"/>
              <a:t>levels sufficiently </a:t>
            </a:r>
            <a:r>
              <a:rPr lang="en-US" sz="2400" dirty="0"/>
              <a:t>to achieve ovulation, </a:t>
            </a:r>
            <a:endParaRPr lang="en-US" sz="2400" dirty="0" smtClean="0"/>
          </a:p>
          <a:p>
            <a:pPr lvl="1"/>
            <a:r>
              <a:rPr lang="en-US" sz="2400" dirty="0"/>
              <a:t>O</a:t>
            </a:r>
            <a:r>
              <a:rPr lang="en-US" sz="2400" dirty="0" smtClean="0"/>
              <a:t>r </a:t>
            </a:r>
            <a:r>
              <a:rPr lang="en-US" sz="2400" dirty="0"/>
              <a:t>failure to enable </a:t>
            </a:r>
            <a:r>
              <a:rPr lang="en-US" sz="2400" dirty="0" smtClean="0"/>
              <a:t>a 50</a:t>
            </a:r>
            <a:r>
              <a:rPr lang="en-US" sz="2400" dirty="0"/>
              <a:t>% reduction of hyperprolactinemia</a:t>
            </a:r>
            <a:endParaRPr lang="en-US" sz="2400" dirty="0" smtClean="0"/>
          </a:p>
          <a:p>
            <a:endParaRPr lang="en-US" dirty="0"/>
          </a:p>
        </p:txBody>
      </p:sp>
      <p:sp>
        <p:nvSpPr>
          <p:cNvPr id="4" name="TextBox 3"/>
          <p:cNvSpPr txBox="1"/>
          <p:nvPr/>
        </p:nvSpPr>
        <p:spPr>
          <a:xfrm>
            <a:off x="4495800" y="6324600"/>
            <a:ext cx="4419600" cy="369332"/>
          </a:xfrm>
          <a:prstGeom prst="rect">
            <a:avLst/>
          </a:prstGeom>
          <a:noFill/>
        </p:spPr>
        <p:txBody>
          <a:bodyPr wrap="square" rtlCol="0">
            <a:spAutoFit/>
          </a:bodyPr>
          <a:lstStyle/>
          <a:p>
            <a:r>
              <a:rPr lang="en-US" b="1" i="1" dirty="0" smtClean="0"/>
              <a:t>The pituitary </a:t>
            </a:r>
            <a:r>
              <a:rPr lang="en-US" i="1" dirty="0" smtClean="0"/>
              <a:t>fourth edition</a:t>
            </a:r>
            <a:r>
              <a:rPr lang="en-US" b="1" i="1" dirty="0" smtClean="0"/>
              <a:t> </a:t>
            </a:r>
            <a:r>
              <a:rPr lang="en-US" i="1" dirty="0" smtClean="0"/>
              <a:t>S. </a:t>
            </a:r>
            <a:r>
              <a:rPr lang="en-US" i="1" dirty="0" err="1" smtClean="0"/>
              <a:t>Melmed</a:t>
            </a:r>
            <a:r>
              <a:rPr lang="en-US" i="1" dirty="0" smtClean="0"/>
              <a:t> 2017</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Mechanisms of Dopamine Agonist Resistance</a:t>
            </a:r>
          </a:p>
        </p:txBody>
      </p:sp>
      <p:pic>
        <p:nvPicPr>
          <p:cNvPr id="1026" name="Picture 2"/>
          <p:cNvPicPr>
            <a:picLocks noChangeAspect="1" noChangeArrowheads="1"/>
          </p:cNvPicPr>
          <p:nvPr/>
        </p:nvPicPr>
        <p:blipFill>
          <a:blip r:embed="rId2" cstate="print"/>
          <a:srcRect/>
          <a:stretch>
            <a:fillRect/>
          </a:stretch>
        </p:blipFill>
        <p:spPr bwMode="auto">
          <a:xfrm>
            <a:off x="1524000" y="2286000"/>
            <a:ext cx="6200775" cy="4267200"/>
          </a:xfrm>
          <a:prstGeom prst="rect">
            <a:avLst/>
          </a:prstGeom>
          <a:noFill/>
          <a:ln w="9525">
            <a:noFill/>
            <a:miter lim="800000"/>
            <a:headEnd/>
            <a:tailEnd/>
          </a:ln>
          <a:effectLst/>
        </p:spPr>
      </p:pic>
      <p:sp>
        <p:nvSpPr>
          <p:cNvPr id="5" name="TextBox 4"/>
          <p:cNvSpPr txBox="1"/>
          <p:nvPr/>
        </p:nvSpPr>
        <p:spPr>
          <a:xfrm>
            <a:off x="5486400" y="5867400"/>
            <a:ext cx="2438400" cy="369332"/>
          </a:xfrm>
          <a:prstGeom prst="rect">
            <a:avLst/>
          </a:prstGeom>
          <a:noFill/>
        </p:spPr>
        <p:txBody>
          <a:bodyPr wrap="square" rtlCol="0">
            <a:spAutoFit/>
          </a:bodyPr>
          <a:lstStyle/>
          <a:p>
            <a:r>
              <a:rPr lang="en-US" dirty="0" err="1" smtClean="0"/>
              <a:t>Lactotroph</a:t>
            </a:r>
            <a:r>
              <a:rPr lang="en-US" dirty="0" smtClean="0"/>
              <a:t> cell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Mechanisms of Dopamine Agonist Resistance</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400" dirty="0" smtClean="0"/>
              <a:t>reduction in </a:t>
            </a:r>
            <a:r>
              <a:rPr lang="en-US" sz="2400" u="sng" dirty="0" smtClean="0">
                <a:effectLst>
                  <a:outerShdw blurRad="38100" dist="38100" dir="2700000" algn="tl">
                    <a:srgbClr val="000000">
                      <a:alpha val="43137"/>
                    </a:srgbClr>
                  </a:outerShdw>
                </a:effectLst>
              </a:rPr>
              <a:t>D2R expression</a:t>
            </a:r>
            <a:r>
              <a:rPr lang="en-US" sz="2400" dirty="0" smtClean="0"/>
              <a:t>, but not altered binding affinity.</a:t>
            </a:r>
          </a:p>
          <a:p>
            <a:pPr marL="514350" indent="-514350">
              <a:buFont typeface="+mj-lt"/>
              <a:buAutoNum type="arabicPeriod"/>
            </a:pPr>
            <a:endParaRPr lang="en-US" sz="2400" dirty="0" smtClean="0"/>
          </a:p>
          <a:p>
            <a:pPr marL="514350" indent="-514350">
              <a:buFont typeface="+mj-lt"/>
              <a:buAutoNum type="arabicPeriod"/>
            </a:pPr>
            <a:r>
              <a:rPr lang="en-US" sz="2400" dirty="0" smtClean="0"/>
              <a:t>disruptions in </a:t>
            </a:r>
            <a:r>
              <a:rPr lang="en-US" sz="2400" dirty="0" err="1" smtClean="0"/>
              <a:t>autocrine</a:t>
            </a:r>
            <a:r>
              <a:rPr lang="en-US" sz="2400" dirty="0" smtClean="0"/>
              <a:t> growth factor </a:t>
            </a:r>
            <a:r>
              <a:rPr lang="en-US" sz="2400" u="sng" dirty="0" smtClean="0"/>
              <a:t>signaling mediated by </a:t>
            </a:r>
            <a:r>
              <a:rPr lang="en-US" sz="2400" u="sng" dirty="0" smtClean="0">
                <a:effectLst>
                  <a:outerShdw blurRad="38100" dist="38100" dir="2700000" algn="tl">
                    <a:srgbClr val="000000">
                      <a:alpha val="43137"/>
                    </a:srgbClr>
                  </a:outerShdw>
                </a:effectLst>
              </a:rPr>
              <a:t>nerve growth factor </a:t>
            </a:r>
            <a:r>
              <a:rPr lang="en-US" sz="2400" dirty="0" smtClean="0"/>
              <a:t>may accompany or lead to D2R down-regulation. </a:t>
            </a:r>
          </a:p>
          <a:p>
            <a:pPr marL="514350" indent="-514350">
              <a:buFont typeface="+mj-lt"/>
              <a:buAutoNum type="arabicPeriod"/>
            </a:pPr>
            <a:endParaRPr lang="en-US" sz="2400" dirty="0" smtClean="0"/>
          </a:p>
          <a:p>
            <a:pPr marL="514350" indent="-514350">
              <a:buFont typeface="+mj-lt"/>
              <a:buAutoNum type="arabicPeriod"/>
            </a:pPr>
            <a:r>
              <a:rPr lang="en-US" sz="2400" dirty="0" smtClean="0"/>
              <a:t>A </a:t>
            </a:r>
            <a:r>
              <a:rPr lang="en-US" sz="2400" u="sng" dirty="0" smtClean="0"/>
              <a:t>reduced proportion of short to long D2R </a:t>
            </a:r>
            <a:r>
              <a:rPr lang="en-US" sz="2400" u="sng" dirty="0" err="1" smtClean="0"/>
              <a:t>isoforms</a:t>
            </a:r>
            <a:r>
              <a:rPr lang="en-US" sz="2400" u="sng" dirty="0" smtClean="0"/>
              <a:t> </a:t>
            </a:r>
            <a:r>
              <a:rPr lang="en-US" sz="2400" dirty="0" smtClean="0"/>
              <a:t>may also contribute to reduced dopamine agonist responsiveness</a:t>
            </a:r>
            <a:r>
              <a:rPr lang="en-US" sz="2400" dirty="0" smtClean="0"/>
              <a:t>.</a:t>
            </a:r>
          </a:p>
          <a:p>
            <a:pPr marL="514350" indent="-514350">
              <a:buFont typeface="+mj-lt"/>
              <a:buAutoNum type="arabicPeriod"/>
            </a:pPr>
            <a:endParaRPr lang="en-US" sz="2400" dirty="0" smtClean="0"/>
          </a:p>
          <a:p>
            <a:pPr marL="514350" indent="-514350">
              <a:buFont typeface="+mj-lt"/>
              <a:buAutoNum type="arabicPeriod"/>
            </a:pPr>
            <a:r>
              <a:rPr lang="en-US" sz="2400" u="sng" dirty="0" smtClean="0"/>
              <a:t>decrease </a:t>
            </a:r>
            <a:r>
              <a:rPr lang="en-US" sz="2400" u="sng" dirty="0" smtClean="0"/>
              <a:t>in the G protein </a:t>
            </a:r>
            <a:r>
              <a:rPr lang="en-US" sz="2400" dirty="0" smtClean="0"/>
              <a:t>that couples the D2 receptor to </a:t>
            </a:r>
            <a:r>
              <a:rPr lang="en-US" sz="2400" dirty="0" err="1" smtClean="0"/>
              <a:t>adenyl</a:t>
            </a:r>
            <a:r>
              <a:rPr lang="en-US" sz="2400" dirty="0" smtClean="0"/>
              <a:t> </a:t>
            </a:r>
            <a:r>
              <a:rPr lang="en-US" sz="2400" dirty="0" err="1" smtClean="0"/>
              <a:t>cyclase</a:t>
            </a:r>
            <a:r>
              <a:rPr lang="en-US" sz="2400" dirty="0" smtClean="0"/>
              <a:t>, further decreasing the ability of dopamine to inhibit PRL secretion</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Definition of Dopamine Agonist </a:t>
            </a:r>
            <a:r>
              <a:rPr lang="en-US" dirty="0" smtClean="0">
                <a:solidFill>
                  <a:schemeClr val="bg1">
                    <a:lumMod val="50000"/>
                  </a:schemeClr>
                </a:solidFill>
              </a:rPr>
              <a:t>Resistance</a:t>
            </a:r>
          </a:p>
          <a:p>
            <a:r>
              <a:rPr lang="en-US" dirty="0">
                <a:solidFill>
                  <a:schemeClr val="bg1">
                    <a:lumMod val="50000"/>
                  </a:schemeClr>
                </a:solidFill>
              </a:rPr>
              <a:t>Mechanisms of Dopamine Agonist </a:t>
            </a:r>
            <a:r>
              <a:rPr lang="en-US" dirty="0" smtClean="0">
                <a:solidFill>
                  <a:schemeClr val="bg1">
                    <a:lumMod val="50000"/>
                  </a:schemeClr>
                </a:solidFill>
              </a:rPr>
              <a:t>Resistance</a:t>
            </a:r>
          </a:p>
          <a:p>
            <a:r>
              <a:rPr lang="en-US" dirty="0" smtClean="0"/>
              <a:t>Prevalence of resistant hyperprolactinemia</a:t>
            </a:r>
          </a:p>
          <a:p>
            <a:r>
              <a:rPr lang="en-US" dirty="0" smtClean="0">
                <a:solidFill>
                  <a:schemeClr val="bg1">
                    <a:lumMod val="50000"/>
                  </a:schemeClr>
                </a:solidFill>
              </a:rPr>
              <a:t>therapeutic strategy in resistant hyperprolactinemia</a:t>
            </a:r>
          </a:p>
          <a:p>
            <a:endParaRPr lang="en-US" dirty="0"/>
          </a:p>
        </p:txBody>
      </p:sp>
      <p:pic>
        <p:nvPicPr>
          <p:cNvPr id="4" name="Picture 4" descr="Image result for نوروز 96"/>
          <p:cNvPicPr>
            <a:picLocks noChangeAspect="1" noChangeArrowheads="1"/>
          </p:cNvPicPr>
          <p:nvPr/>
        </p:nvPicPr>
        <p:blipFill>
          <a:blip r:embed="rId2" cstate="print"/>
          <a:srcRect/>
          <a:stretch>
            <a:fillRect/>
          </a:stretch>
        </p:blipFill>
        <p:spPr bwMode="auto">
          <a:xfrm>
            <a:off x="6286500" y="4000500"/>
            <a:ext cx="2857500" cy="2857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4631</TotalTime>
  <Words>2171</Words>
  <Application>Microsoft Office PowerPoint</Application>
  <PresentationFormat>On-screen Show (4:3)</PresentationFormat>
  <Paragraphs>204</Paragraphs>
  <Slides>56</Slides>
  <Notes>0</Notes>
  <HiddenSlides>3</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Resistant Hyperprolactinemia</vt:lpstr>
      <vt:lpstr>Agenda</vt:lpstr>
      <vt:lpstr>Slide 3</vt:lpstr>
      <vt:lpstr>Slide 4</vt:lpstr>
      <vt:lpstr>Agenda</vt:lpstr>
      <vt:lpstr>Slide 6</vt:lpstr>
      <vt:lpstr>Slide 7</vt:lpstr>
      <vt:lpstr>Mechanisms of Dopamine Agonist Resistance</vt:lpstr>
      <vt:lpstr>Agenda</vt:lpstr>
      <vt:lpstr>Prevalence of Dopamine Agonist Resistance</vt:lpstr>
      <vt:lpstr>Slide 11</vt:lpstr>
      <vt:lpstr>Slide 12</vt:lpstr>
      <vt:lpstr>Slide 13</vt:lpstr>
      <vt:lpstr>Slide 14</vt:lpstr>
      <vt:lpstr>Key Messages</vt:lpstr>
      <vt:lpstr>How to start Cabergoline?... How much longer?...</vt:lpstr>
      <vt:lpstr>Witch dose of Cabergoline is maximum?</vt:lpstr>
      <vt:lpstr>Slide 18</vt:lpstr>
      <vt:lpstr>Slide 19</vt:lpstr>
      <vt:lpstr>Slide 20</vt:lpstr>
      <vt:lpstr>Slide 21</vt:lpstr>
      <vt:lpstr>Slide 22</vt:lpstr>
      <vt:lpstr>Slide 23</vt:lpstr>
      <vt:lpstr>Slide 24</vt:lpstr>
      <vt:lpstr>Slide 25</vt:lpstr>
      <vt:lpstr>Key Message</vt:lpstr>
      <vt:lpstr>Slide 27</vt:lpstr>
      <vt:lpstr>Agenda</vt:lpstr>
      <vt:lpstr>Therapeutic strategy in resistant hyperprolactinemia</vt:lpstr>
      <vt:lpstr>Slide 30</vt:lpstr>
      <vt:lpstr>Slide 31</vt:lpstr>
      <vt:lpstr>Slide 32</vt:lpstr>
      <vt:lpstr>Slide 33</vt:lpstr>
      <vt:lpstr>Slide 34</vt:lpstr>
      <vt:lpstr>Slide 35</vt:lpstr>
      <vt:lpstr>Slide 36</vt:lpstr>
      <vt:lpstr>Slide 37</vt:lpstr>
      <vt:lpstr>Slide 38</vt:lpstr>
      <vt:lpstr>Slide 39</vt:lpstr>
      <vt:lpstr>Therapeutic strategy in resistant hyperprolactinemia</vt:lpstr>
      <vt:lpstr>Two Question…?</vt:lpstr>
      <vt:lpstr>Answer …!!</vt:lpstr>
      <vt:lpstr>Therapeutic strategy in resistant hyperprolactinemia</vt:lpstr>
      <vt:lpstr>Slide 44</vt:lpstr>
      <vt:lpstr>Slide 45</vt:lpstr>
      <vt:lpstr>Slide 46</vt:lpstr>
      <vt:lpstr>Therapeutic strategy in resistant hyperprolactinemia</vt:lpstr>
      <vt:lpstr>Therapeutic strategy in resistant hyperprolactinemia</vt:lpstr>
      <vt:lpstr>Slide 49</vt:lpstr>
      <vt:lpstr>Slide 50</vt:lpstr>
      <vt:lpstr>Slide 51</vt:lpstr>
      <vt:lpstr>Therapeutic strategy in resistant hyperprolactinemia</vt:lpstr>
      <vt:lpstr>Therapeutic strategy in resistant hyperprolactinemia</vt:lpstr>
      <vt:lpstr>Therapeutic strategy in resistant hyperprolactinemia</vt:lpstr>
      <vt:lpstr>Conclusion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Resistant Hyperprolactinemia</dc:title>
  <dc:creator>OC</dc:creator>
  <cp:lastModifiedBy>OC</cp:lastModifiedBy>
  <cp:revision>50</cp:revision>
  <dcterms:created xsi:type="dcterms:W3CDTF">2017-03-26T10:06:04Z</dcterms:created>
  <dcterms:modified xsi:type="dcterms:W3CDTF">2017-04-02T21:09:55Z</dcterms:modified>
</cp:coreProperties>
</file>