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90" r:id="rId5"/>
    <p:sldId id="289" r:id="rId6"/>
    <p:sldId id="312" r:id="rId7"/>
    <p:sldId id="287" r:id="rId8"/>
    <p:sldId id="288" r:id="rId9"/>
    <p:sldId id="286" r:id="rId10"/>
    <p:sldId id="291" r:id="rId11"/>
    <p:sldId id="299" r:id="rId12"/>
    <p:sldId id="292" r:id="rId13"/>
    <p:sldId id="261" r:id="rId14"/>
    <p:sldId id="315" r:id="rId15"/>
    <p:sldId id="301" r:id="rId16"/>
    <p:sldId id="313" r:id="rId17"/>
    <p:sldId id="264" r:id="rId18"/>
    <p:sldId id="265" r:id="rId19"/>
    <p:sldId id="302" r:id="rId20"/>
    <p:sldId id="311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296" r:id="rId29"/>
    <p:sldId id="266" r:id="rId30"/>
    <p:sldId id="267" r:id="rId31"/>
    <p:sldId id="268" r:id="rId32"/>
    <p:sldId id="269" r:id="rId33"/>
    <p:sldId id="270" r:id="rId34"/>
    <p:sldId id="271" r:id="rId35"/>
    <p:sldId id="316" r:id="rId36"/>
    <p:sldId id="314" r:id="rId37"/>
    <p:sldId id="298" r:id="rId38"/>
    <p:sldId id="285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621EDCE-55F2-4082-96AA-5256394D4001}" type="datetimeFigureOut">
              <a:rPr lang="en-US" smtClean="0"/>
              <a:pPr/>
              <a:t>6/13/2016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D89828-5198-469D-BEE3-1F0CE903BD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EDCE-55F2-4082-96AA-5256394D4001}" type="datetimeFigureOut">
              <a:rPr lang="en-US" smtClean="0"/>
              <a:pPr/>
              <a:t>6/13/2016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9828-5198-469D-BEE3-1F0CE903BD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621EDCE-55F2-4082-96AA-5256394D4001}" type="datetimeFigureOut">
              <a:rPr lang="en-US" smtClean="0"/>
              <a:pPr/>
              <a:t>6/13/2016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CD89828-5198-469D-BEE3-1F0CE903BD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EDCE-55F2-4082-96AA-5256394D4001}" type="datetimeFigureOut">
              <a:rPr lang="en-US" smtClean="0"/>
              <a:pPr/>
              <a:t>6/13/2016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D89828-5198-469D-BEE3-1F0CE903BD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EDCE-55F2-4082-96AA-5256394D4001}" type="datetimeFigureOut">
              <a:rPr lang="en-US" smtClean="0"/>
              <a:pPr/>
              <a:t>6/13/2016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CD89828-5198-469D-BEE3-1F0CE903BD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621EDCE-55F2-4082-96AA-5256394D4001}" type="datetimeFigureOut">
              <a:rPr lang="en-US" smtClean="0"/>
              <a:pPr/>
              <a:t>6/13/2016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CD89828-5198-469D-BEE3-1F0CE903BD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621EDCE-55F2-4082-96AA-5256394D4001}" type="datetimeFigureOut">
              <a:rPr lang="en-US" smtClean="0"/>
              <a:pPr/>
              <a:t>6/13/2016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CD89828-5198-469D-BEE3-1F0CE903BD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EDCE-55F2-4082-96AA-5256394D4001}" type="datetimeFigureOut">
              <a:rPr lang="en-US" smtClean="0"/>
              <a:pPr/>
              <a:t>6/13/2016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D89828-5198-469D-BEE3-1F0CE903BD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EDCE-55F2-4082-96AA-5256394D4001}" type="datetimeFigureOut">
              <a:rPr lang="en-US" smtClean="0"/>
              <a:pPr/>
              <a:t>6/13/2016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D89828-5198-469D-BEE3-1F0CE903BD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EDCE-55F2-4082-96AA-5256394D4001}" type="datetimeFigureOut">
              <a:rPr lang="en-US" smtClean="0"/>
              <a:pPr/>
              <a:t>6/13/2016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D89828-5198-469D-BEE3-1F0CE903BD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621EDCE-55F2-4082-96AA-5256394D4001}" type="datetimeFigureOut">
              <a:rPr lang="en-US" smtClean="0"/>
              <a:pPr/>
              <a:t>6/13/2016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CD89828-5198-469D-BEE3-1F0CE903BD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621EDCE-55F2-4082-96AA-5256394D4001}" type="datetimeFigureOut">
              <a:rPr lang="en-US" smtClean="0"/>
              <a:pPr/>
              <a:t>6/13/2016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CD89828-5198-469D-BEE3-1F0CE903BD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ndfonline.com/toc/ierc20/27/1-2" TargetMode="External"/><Relationship Id="rId2" Type="http://schemas.openxmlformats.org/officeDocument/2006/relationships/hyperlink" Target="http://www.tandfonline.com/loi/ierc20?open=27&amp;repitition=0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Case discussion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0" y="241333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50000" endA="300" endPos="50000" dist="60007" dir="5400000" sy="-100000" algn="bl" rotWithShape="0"/>
                </a:effectLst>
                <a:cs typeface="B Ferdosi" pitchFamily="2" charset="-78"/>
              </a:rPr>
              <a:t>In the name of god</a:t>
            </a:r>
            <a:endParaRPr lang="en-US" sz="3200" dirty="0"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7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/>
              <a:t>Pitfalls in the Diagnosis of Cushing’s Syndrome</a:t>
            </a:r>
            <a:br>
              <a:rPr lang="en-US" sz="1800" b="1" dirty="0" smtClean="0"/>
            </a:br>
            <a:r>
              <a:rPr lang="en-US" sz="1800" b="1" dirty="0" smtClean="0"/>
              <a:t>                                         </a:t>
            </a:r>
            <a:br>
              <a:rPr lang="en-US" sz="1800" b="1" dirty="0" smtClean="0"/>
            </a:br>
            <a:r>
              <a:rPr lang="en-US" sz="1800" b="1" dirty="0" smtClean="0"/>
              <a:t> (</a:t>
            </a:r>
            <a:r>
              <a:rPr lang="en-US" sz="1800" b="1" dirty="0" err="1" smtClean="0"/>
              <a:t>Arq</a:t>
            </a:r>
            <a:r>
              <a:rPr lang="en-US" sz="1800" b="1" dirty="0" smtClean="0"/>
              <a:t> Bras  </a:t>
            </a:r>
            <a:r>
              <a:rPr lang="en-US" sz="1800" b="1" dirty="0" err="1" smtClean="0"/>
              <a:t>Endocrinol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Metab</a:t>
            </a:r>
            <a:r>
              <a:rPr lang="en-US" sz="1800" b="1" dirty="0" smtClean="0"/>
              <a:t> 2007;51/8:1207-1216)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b="1" dirty="0" smtClean="0"/>
              <a:t>DST-CRH test:</a:t>
            </a:r>
            <a:r>
              <a:rPr lang="en-US" b="1" dirty="0" smtClean="0"/>
              <a:t> </a:t>
            </a:r>
            <a:r>
              <a:rPr lang="en-US" dirty="0" smtClean="0"/>
              <a:t>The plasma </a:t>
            </a:r>
            <a:r>
              <a:rPr lang="en-US" dirty="0" err="1" smtClean="0"/>
              <a:t>cortisol</a:t>
            </a:r>
            <a:r>
              <a:rPr lang="en-US" dirty="0" smtClean="0"/>
              <a:t> value 15 min after CRH is </a:t>
            </a:r>
            <a:r>
              <a:rPr lang="en-US" dirty="0" smtClean="0">
                <a:latin typeface="Calibri"/>
                <a:cs typeface="Calibri"/>
              </a:rPr>
              <a:t>˃</a:t>
            </a:r>
            <a:r>
              <a:rPr lang="en-US" dirty="0" smtClean="0"/>
              <a:t> 1.4 </a:t>
            </a:r>
            <a:r>
              <a:rPr lang="en-US" dirty="0" err="1" smtClean="0"/>
              <a:t>μg</a:t>
            </a:r>
            <a:r>
              <a:rPr lang="en-US" dirty="0" smtClean="0"/>
              <a:t>/</a:t>
            </a:r>
            <a:r>
              <a:rPr lang="en-US" dirty="0" err="1" smtClean="0"/>
              <a:t>dL</a:t>
            </a:r>
            <a:r>
              <a:rPr lang="en-US" dirty="0" smtClean="0"/>
              <a:t> (38 </a:t>
            </a:r>
            <a:r>
              <a:rPr lang="en-US" dirty="0" err="1" smtClean="0"/>
              <a:t>nmol</a:t>
            </a:r>
            <a:r>
              <a:rPr lang="en-US" dirty="0" smtClean="0"/>
              <a:t>/liter) in patients with Cushing’s syndrome,(sensitivity 100% specificity 100% &amp;67%)</a:t>
            </a:r>
          </a:p>
          <a:p>
            <a:r>
              <a:rPr lang="en-US" dirty="0" smtClean="0"/>
              <a:t> but remains suppressed in normal individuals and in patients with pseudo-Cushing’s states</a:t>
            </a:r>
            <a:r>
              <a:rPr lang="en-US" sz="3200" b="1" dirty="0" smtClean="0"/>
              <a:t> </a:t>
            </a:r>
          </a:p>
          <a:p>
            <a:endParaRPr lang="en-US" sz="3200" b="1" dirty="0" smtClean="0"/>
          </a:p>
          <a:p>
            <a:endParaRPr lang="en-US" sz="3200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8729663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Pitfalls in the diagnosis and management of Cushing’s syndrome</a:t>
            </a:r>
            <a:br>
              <a:rPr lang="en-US" sz="2000" b="1" dirty="0" smtClean="0"/>
            </a:br>
            <a:r>
              <a:rPr lang="es-ES" sz="2000" b="1" dirty="0" err="1" smtClean="0"/>
              <a:t>Vivek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Bansal</a:t>
            </a:r>
            <a:r>
              <a:rPr lang="es-ES" sz="2000" b="1" dirty="0" smtClean="0"/>
              <a:t>, MD , et al.                          </a:t>
            </a:r>
            <a:r>
              <a:rPr lang="pt-BR" sz="2000" b="1" dirty="0" smtClean="0"/>
              <a:t>Neurosurg Focus 38 (2):E4, 2015</a:t>
            </a:r>
            <a:endParaRPr lang="en-US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736"/>
            <a:ext cx="8786874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Cortisol</a:t>
            </a:r>
            <a:r>
              <a:rPr lang="en-US" dirty="0" smtClean="0"/>
              <a:t> levels may be high in people with psychiatric disorders, alcoholism, or </a:t>
            </a:r>
            <a:r>
              <a:rPr lang="en-US" b="1" dirty="0" smtClean="0"/>
              <a:t>morbid obesity</a:t>
            </a:r>
            <a:r>
              <a:rPr lang="en-US" dirty="0" smtClean="0"/>
              <a:t>. This may be called "</a:t>
            </a:r>
            <a:r>
              <a:rPr lang="en-US" dirty="0" err="1" smtClean="0"/>
              <a:t>pseudoCushing</a:t>
            </a:r>
            <a:r>
              <a:rPr lang="en-US" dirty="0" smtClean="0"/>
              <a:t> state.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b="1" dirty="0" smtClean="0"/>
              <a:t>Pitfalls in the diagnosis and management of Cushing’s syndrome</a:t>
            </a:r>
            <a:br>
              <a:rPr lang="en-US" sz="1600" b="1" dirty="0" smtClean="0"/>
            </a:br>
            <a:r>
              <a:rPr lang="es-ES" sz="1600" b="1" dirty="0" err="1" smtClean="0"/>
              <a:t>Vivek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Bansal</a:t>
            </a:r>
            <a:r>
              <a:rPr lang="es-ES" sz="1600" b="1" dirty="0" smtClean="0"/>
              <a:t>, MD , et al.                          </a:t>
            </a:r>
            <a:r>
              <a:rPr lang="pt-BR" sz="1600" b="1" dirty="0" smtClean="0"/>
              <a:t>Neurosurg Focus 38 (2):E4, 2015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3-fold to 4-fold increase over normal values is diagnostic of Cushing’s syndrome;</a:t>
            </a:r>
          </a:p>
          <a:p>
            <a:r>
              <a:rPr lang="en-US" dirty="0" smtClean="0"/>
              <a:t>if this increase is present, no additional testing is required to confirm the diagnosis. 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/>
              <a:t>URINARY FREE CORTISOL EXCRETION PATTERN IN MORBID OBESE WOMEN</a:t>
            </a:r>
            <a:br>
              <a:rPr lang="en-US" sz="1800" b="1" dirty="0" smtClean="0"/>
            </a:br>
            <a:r>
              <a:rPr lang="en-US" sz="1800" b="1" dirty="0" smtClean="0"/>
              <a:t>Endocrine </a:t>
            </a:r>
            <a:r>
              <a:rPr lang="en-US" sz="1800" b="1" dirty="0" err="1" smtClean="0"/>
              <a:t>Research,</a:t>
            </a:r>
            <a:r>
              <a:rPr lang="en-US" sz="1800" b="1" dirty="0" err="1" smtClean="0">
                <a:solidFill>
                  <a:schemeClr val="tx1"/>
                </a:solidFill>
                <a:hlinkClick r:id="rId2"/>
              </a:rPr>
              <a:t>Volume</a:t>
            </a:r>
            <a:r>
              <a:rPr lang="en-US" sz="1800" b="1" dirty="0" smtClean="0">
                <a:solidFill>
                  <a:schemeClr val="tx1"/>
                </a:solidFill>
                <a:hlinkClick r:id="rId2"/>
              </a:rPr>
              <a:t> 27</a:t>
            </a:r>
            <a:r>
              <a:rPr lang="en-US" sz="1800" b="1" dirty="0" smtClean="0">
                <a:solidFill>
                  <a:schemeClr val="tx1"/>
                </a:solidFill>
              </a:rPr>
              <a:t>, </a:t>
            </a:r>
            <a:r>
              <a:rPr lang="en-US" sz="1800" b="1" u="sng" dirty="0" smtClean="0">
                <a:solidFill>
                  <a:schemeClr val="tx1"/>
                </a:solidFill>
                <a:hlinkClick r:id="rId3"/>
              </a:rPr>
              <a:t>Issue 1-2</a:t>
            </a:r>
            <a:r>
              <a:rPr lang="en-US" sz="1800" b="1" dirty="0" smtClean="0"/>
              <a:t>, 2001,</a:t>
            </a:r>
            <a:r>
              <a:rPr lang="en-US" sz="1800" dirty="0" smtClean="0"/>
              <a:t> Published online: 07 Jul 200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results presented are consistent with a lower overall </a:t>
            </a:r>
            <a:r>
              <a:rPr lang="en-US" dirty="0" err="1" smtClean="0"/>
              <a:t>cortisol</a:t>
            </a:r>
            <a:r>
              <a:rPr lang="en-US" dirty="0" smtClean="0"/>
              <a:t> secretion in the morbid obese women, which also show a narrower margin of variation in </a:t>
            </a:r>
            <a:r>
              <a:rPr lang="en-US" dirty="0" err="1" smtClean="0"/>
              <a:t>cortisol</a:t>
            </a:r>
            <a:r>
              <a:rPr lang="en-US" dirty="0" smtClean="0"/>
              <a:t> secretion than non-obese controls.</a:t>
            </a:r>
          </a:p>
          <a:p>
            <a:r>
              <a:rPr lang="en-US" dirty="0" smtClean="0"/>
              <a:t> The data also show the significant influence of dietary energy on the pattern of </a:t>
            </a:r>
            <a:r>
              <a:rPr lang="en-US" dirty="0" err="1" smtClean="0"/>
              <a:t>cortisol</a:t>
            </a:r>
            <a:r>
              <a:rPr lang="en-US" dirty="0" smtClean="0"/>
              <a:t> excretion in obese women.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b="1" dirty="0" smtClean="0"/>
              <a:t> (</a:t>
            </a:r>
            <a:r>
              <a:rPr lang="en-US" sz="1600" b="1" dirty="0" err="1" smtClean="0"/>
              <a:t>Arq</a:t>
            </a:r>
            <a:r>
              <a:rPr lang="en-US" sz="1600" b="1" dirty="0" smtClean="0"/>
              <a:t> Bras  </a:t>
            </a:r>
            <a:r>
              <a:rPr lang="en-US" sz="1600" b="1" dirty="0" err="1" smtClean="0"/>
              <a:t>Endocrinol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Metab</a:t>
            </a:r>
            <a:r>
              <a:rPr lang="en-US" sz="1600" b="1" dirty="0" smtClean="0"/>
              <a:t> 2007;51/8:1207-1216)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1600200"/>
            <a:ext cx="8786874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salivary </a:t>
            </a:r>
            <a:r>
              <a:rPr lang="en-US" dirty="0" err="1" smtClean="0"/>
              <a:t>cortisol</a:t>
            </a:r>
            <a:r>
              <a:rPr lang="en-US" dirty="0" smtClean="0"/>
              <a:t> levels : false positive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dirty="0" smtClean="0">
                <a:latin typeface="Calibri"/>
                <a:cs typeface="Calibri"/>
              </a:rPr>
              <a:t>●</a:t>
            </a:r>
            <a:r>
              <a:rPr lang="en-US" dirty="0" smtClean="0"/>
              <a:t>  bleeding (gingivitis) , stress of midnight awakening ,   </a:t>
            </a:r>
            <a:r>
              <a:rPr lang="en-US" dirty="0" smtClean="0">
                <a:latin typeface="Calibri"/>
                <a:cs typeface="Calibri"/>
              </a:rPr>
              <a:t>●</a:t>
            </a:r>
            <a:r>
              <a:rPr lang="en-US" dirty="0" smtClean="0"/>
              <a:t>late pregnancy, in women taking the birth control pill , 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smtClean="0">
                <a:latin typeface="Calibri"/>
                <a:cs typeface="Calibri"/>
              </a:rPr>
              <a:t>●</a:t>
            </a:r>
            <a:r>
              <a:rPr lang="en-US" dirty="0" smtClean="0"/>
              <a:t> hypertension, diabetes </a:t>
            </a:r>
            <a:r>
              <a:rPr lang="en-US" dirty="0" err="1" smtClean="0"/>
              <a:t>mellitus,advanced</a:t>
            </a:r>
            <a:r>
              <a:rPr lang="en-US" dirty="0" smtClean="0"/>
              <a:t> age, and      psychiatric disorders . 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Nevertheless,</a:t>
            </a:r>
          </a:p>
          <a:p>
            <a:r>
              <a:rPr lang="en-US" dirty="0" smtClean="0"/>
              <a:t>late-night salivary </a:t>
            </a:r>
            <a:r>
              <a:rPr lang="en-US" dirty="0" err="1" smtClean="0"/>
              <a:t>cortisol</a:t>
            </a:r>
            <a:r>
              <a:rPr lang="en-US" dirty="0" smtClean="0"/>
              <a:t> levels &gt; 350 </a:t>
            </a:r>
            <a:r>
              <a:rPr lang="en-US" dirty="0" err="1" smtClean="0"/>
              <a:t>ng</a:t>
            </a:r>
            <a:r>
              <a:rPr lang="en-US" dirty="0" smtClean="0"/>
              <a:t>/</a:t>
            </a:r>
            <a:r>
              <a:rPr lang="en-US" dirty="0" err="1" smtClean="0"/>
              <a:t>dL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(10 </a:t>
            </a:r>
            <a:r>
              <a:rPr lang="en-US" dirty="0" err="1" smtClean="0"/>
              <a:t>nmol</a:t>
            </a:r>
            <a:r>
              <a:rPr lang="en-US" dirty="0" smtClean="0"/>
              <a:t>/L) are strongly suggestive of the diagnosis</a:t>
            </a:r>
          </a:p>
          <a:p>
            <a:pPr>
              <a:buNone/>
            </a:pPr>
            <a:r>
              <a:rPr lang="en-US" dirty="0" smtClean="0"/>
              <a:t>of Cushing’s syndrome 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(</a:t>
            </a:r>
            <a:r>
              <a:rPr lang="en-US" sz="1600" dirty="0" err="1" smtClean="0"/>
              <a:t>Arq</a:t>
            </a:r>
            <a:r>
              <a:rPr lang="en-US" sz="1600" dirty="0" smtClean="0"/>
              <a:t> Bras  </a:t>
            </a:r>
            <a:r>
              <a:rPr lang="en-US" sz="1600" dirty="0" err="1" smtClean="0"/>
              <a:t>Endocrinol</a:t>
            </a:r>
            <a:r>
              <a:rPr lang="en-US" sz="1600" dirty="0" smtClean="0"/>
              <a:t> </a:t>
            </a:r>
            <a:r>
              <a:rPr lang="en-US" sz="1600" dirty="0" err="1" smtClean="0"/>
              <a:t>Metab</a:t>
            </a:r>
            <a:r>
              <a:rPr lang="en-US" sz="1600" dirty="0" smtClean="0"/>
              <a:t> 2007;51/8:1207-1216)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Among 140 obese patients, 80% had </a:t>
            </a:r>
            <a:r>
              <a:rPr lang="en-US" dirty="0" err="1" smtClean="0"/>
              <a:t>cortisol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suppression to &lt; 1.8 </a:t>
            </a:r>
            <a:r>
              <a:rPr lang="en-US" dirty="0" err="1" smtClean="0"/>
              <a:t>μg</a:t>
            </a:r>
            <a:r>
              <a:rPr lang="en-US" dirty="0" smtClean="0"/>
              <a:t>/</a:t>
            </a:r>
            <a:r>
              <a:rPr lang="en-US" dirty="0" err="1" smtClean="0"/>
              <a:t>dL</a:t>
            </a:r>
            <a:r>
              <a:rPr lang="en-US" dirty="0" smtClean="0"/>
              <a:t> (50 </a:t>
            </a:r>
            <a:r>
              <a:rPr lang="en-US" dirty="0" err="1" smtClean="0"/>
              <a:t>nmol</a:t>
            </a:r>
            <a:r>
              <a:rPr lang="en-US" dirty="0" smtClean="0"/>
              <a:t>/L) after the 1</a:t>
            </a:r>
          </a:p>
          <a:p>
            <a:pPr>
              <a:buNone/>
            </a:pPr>
            <a:r>
              <a:rPr lang="en-US" dirty="0" smtClean="0"/>
              <a:t>   mg-DST and 100% did so after the 48-h LDDST.</a:t>
            </a:r>
          </a:p>
          <a:p>
            <a:r>
              <a:rPr lang="en-US" dirty="0" smtClean="0"/>
              <a:t>Therefore, in our experience, the 48-h LDDST</a:t>
            </a:r>
          </a:p>
          <a:p>
            <a:pPr>
              <a:buNone/>
            </a:pPr>
            <a:r>
              <a:rPr lang="en-US" dirty="0" smtClean="0"/>
              <a:t>     is very useful in the differentiation of Cushing’s   syndrome and obesity.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357166"/>
            <a:ext cx="8501122" cy="635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Problem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43510"/>
          </a:xfrm>
        </p:spPr>
        <p:txBody>
          <a:bodyPr/>
          <a:lstStyle/>
          <a:p>
            <a:r>
              <a:rPr lang="en-CA" dirty="0" smtClean="0"/>
              <a:t>Morbid obesity</a:t>
            </a:r>
          </a:p>
          <a:p>
            <a:r>
              <a:rPr lang="en-CA" dirty="0" smtClean="0"/>
              <a:t>Buffalo hump</a:t>
            </a:r>
          </a:p>
          <a:p>
            <a:r>
              <a:rPr lang="en-CA" dirty="0" smtClean="0"/>
              <a:t>UFC: high</a:t>
            </a:r>
          </a:p>
          <a:p>
            <a:r>
              <a:rPr lang="en-CA" dirty="0" smtClean="0"/>
              <a:t>1mg-DST: non- suppression</a:t>
            </a:r>
          </a:p>
          <a:p>
            <a:r>
              <a:rPr lang="en-CA" dirty="0" smtClean="0"/>
              <a:t>LDDST: non- suppression</a:t>
            </a:r>
          </a:p>
          <a:p>
            <a:r>
              <a:rPr lang="en-CA" dirty="0" smtClean="0"/>
              <a:t>HDDST: &gt;80% suppress</a:t>
            </a:r>
          </a:p>
          <a:p>
            <a:r>
              <a:rPr lang="en-CA" dirty="0" smtClean="0"/>
              <a:t>Pituitary MRI: </a:t>
            </a:r>
            <a:r>
              <a:rPr lang="en-CA" dirty="0" err="1" smtClean="0"/>
              <a:t>microadenoma</a:t>
            </a:r>
            <a:r>
              <a:rPr lang="en-CA" dirty="0" smtClean="0"/>
              <a:t> 4mm</a:t>
            </a:r>
          </a:p>
          <a:p>
            <a:r>
              <a:rPr lang="en-CA" dirty="0" smtClean="0"/>
              <a:t>Spiral CT </a:t>
            </a:r>
            <a:r>
              <a:rPr lang="en-CA" dirty="0" err="1" smtClean="0"/>
              <a:t>thorax&amp;Abd</a:t>
            </a:r>
            <a:r>
              <a:rPr lang="en-CA" dirty="0" smtClean="0"/>
              <a:t>-Pelvic: negative</a:t>
            </a:r>
          </a:p>
          <a:p>
            <a:r>
              <a:rPr lang="en-CA" dirty="0" smtClean="0"/>
              <a:t>Whole body scan by </a:t>
            </a:r>
            <a:r>
              <a:rPr lang="en-CA" dirty="0" err="1" smtClean="0"/>
              <a:t>octerotide</a:t>
            </a:r>
            <a:r>
              <a:rPr lang="en-CA" dirty="0" smtClean="0"/>
              <a:t> : negative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CA" dirty="0" smtClean="0"/>
          </a:p>
          <a:p>
            <a:r>
              <a:rPr lang="en-US" dirty="0" smtClean="0"/>
              <a:t>This low sensitivity is due to the fact that mean diameter of </a:t>
            </a:r>
            <a:r>
              <a:rPr lang="en-US" dirty="0" err="1" smtClean="0"/>
              <a:t>corticotroph</a:t>
            </a:r>
            <a:r>
              <a:rPr lang="en-US" dirty="0" smtClean="0"/>
              <a:t> adenomas is 5.6mm . Some of these tumors measure 1–3 mm .(about 90%,diameter&lt;10mm)</a:t>
            </a:r>
          </a:p>
          <a:p>
            <a:r>
              <a:rPr lang="en-US" dirty="0" smtClean="0"/>
              <a:t> Ectopic pituitary </a:t>
            </a:r>
            <a:r>
              <a:rPr lang="en-US" dirty="0" err="1" smtClean="0"/>
              <a:t>corticotroph</a:t>
            </a:r>
            <a:r>
              <a:rPr lang="en-US" dirty="0" smtClean="0"/>
              <a:t> adenomas are another cause of false-negative results for MRI .</a:t>
            </a:r>
            <a:endParaRPr lang="en-CA" dirty="0" smtClean="0"/>
          </a:p>
          <a:p>
            <a:r>
              <a:rPr lang="en-US" dirty="0" smtClean="0"/>
              <a:t>It should also be noted that incidental pituitary adenomas have been reported in 10% of the 30- to 40-yr age group on MRI.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214290"/>
            <a:ext cx="8715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/>
              <a:t>HR-MRI: sensitivity 60%</a:t>
            </a:r>
          </a:p>
          <a:p>
            <a:pPr>
              <a:buNone/>
            </a:pPr>
            <a:r>
              <a:rPr lang="en-CA" sz="3200" b="1" dirty="0" smtClean="0"/>
              <a:t>              specificity 87%</a:t>
            </a:r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/>
              <a:t>Pitfalls in the Diagnosis of Cushing’s Syndrome</a:t>
            </a:r>
            <a:br>
              <a:rPr lang="en-US" sz="1800" b="1" dirty="0" smtClean="0"/>
            </a:br>
            <a:r>
              <a:rPr lang="en-US" sz="1800" b="1" dirty="0" smtClean="0"/>
              <a:t>                                         </a:t>
            </a:r>
            <a:br>
              <a:rPr lang="en-US" sz="1800" b="1" dirty="0" smtClean="0"/>
            </a:br>
            <a:r>
              <a:rPr lang="en-US" sz="1800" b="1" dirty="0" smtClean="0"/>
              <a:t> (</a:t>
            </a:r>
            <a:r>
              <a:rPr lang="en-US" sz="1800" b="1" dirty="0" err="1" smtClean="0"/>
              <a:t>Arq</a:t>
            </a:r>
            <a:r>
              <a:rPr lang="en-US" sz="1800" b="1" dirty="0" smtClean="0"/>
              <a:t> Bras  </a:t>
            </a:r>
            <a:r>
              <a:rPr lang="en-US" sz="1800" b="1" dirty="0" err="1" smtClean="0"/>
              <a:t>Endocrinol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Metab</a:t>
            </a:r>
            <a:r>
              <a:rPr lang="en-US" sz="1800" b="1" dirty="0" smtClean="0"/>
              <a:t> 2007;51/8:1207-1216)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 our series, serum </a:t>
            </a:r>
            <a:r>
              <a:rPr lang="en-US" dirty="0" err="1" smtClean="0"/>
              <a:t>cortisol</a:t>
            </a:r>
            <a:r>
              <a:rPr lang="en-US" dirty="0" smtClean="0"/>
              <a:t> suppression &gt; 50% following HDDST was observed </a:t>
            </a:r>
            <a:r>
              <a:rPr lang="en-US" dirty="0" smtClean="0">
                <a:solidFill>
                  <a:srgbClr val="FF0000"/>
                </a:solidFill>
              </a:rPr>
              <a:t>in 78% </a:t>
            </a:r>
            <a:r>
              <a:rPr lang="en-US" dirty="0" smtClean="0"/>
              <a:t>of patients with </a:t>
            </a:r>
            <a:r>
              <a:rPr lang="en-US" dirty="0" smtClean="0">
                <a:solidFill>
                  <a:srgbClr val="FF0000"/>
                </a:solidFill>
              </a:rPr>
              <a:t>Cushing’s disease </a:t>
            </a:r>
            <a:r>
              <a:rPr lang="en-US" dirty="0" smtClean="0"/>
              <a:t>and in </a:t>
            </a:r>
            <a:r>
              <a:rPr lang="en-US" dirty="0" smtClean="0">
                <a:solidFill>
                  <a:srgbClr val="92D050"/>
                </a:solidFill>
              </a:rPr>
              <a:t>one third </a:t>
            </a:r>
            <a:r>
              <a:rPr lang="en-US" dirty="0" smtClean="0"/>
              <a:t>of patients</a:t>
            </a:r>
          </a:p>
          <a:p>
            <a:pPr>
              <a:buNone/>
            </a:pPr>
            <a:r>
              <a:rPr lang="en-US" dirty="0" smtClean="0"/>
              <a:t>    with </a:t>
            </a:r>
            <a:r>
              <a:rPr lang="en-US" dirty="0" smtClean="0">
                <a:solidFill>
                  <a:srgbClr val="92D050"/>
                </a:solidFill>
              </a:rPr>
              <a:t>EAS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However, </a:t>
            </a:r>
            <a:r>
              <a:rPr lang="en-US" dirty="0" err="1" smtClean="0"/>
              <a:t>cortisol</a:t>
            </a:r>
            <a:r>
              <a:rPr lang="en-US" dirty="0" smtClean="0"/>
              <a:t> suppression &gt; 80% occurred in 48% of patients with Cushing’s disease but in none of those with EAS .</a:t>
            </a:r>
          </a:p>
          <a:p>
            <a:r>
              <a:rPr lang="en-US" dirty="0" smtClean="0"/>
              <a:t> In the Italian multicenter study , </a:t>
            </a:r>
            <a:r>
              <a:rPr lang="en-US" dirty="0" err="1" smtClean="0"/>
              <a:t>cortisol</a:t>
            </a:r>
            <a:r>
              <a:rPr lang="en-US" dirty="0" smtClean="0"/>
              <a:t> suppression &gt; 80% also had 100% specificity for Cushing’s disease.</a:t>
            </a:r>
          </a:p>
          <a:p>
            <a:r>
              <a:rPr lang="en-CA" dirty="0" smtClean="0"/>
              <a:t>HDDST:sensitivity:80%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b="1" dirty="0" smtClean="0"/>
              <a:t> </a:t>
            </a:r>
            <a:r>
              <a:rPr lang="en-CA" sz="3200" dirty="0" smtClean="0"/>
              <a:t>CRH-</a:t>
            </a:r>
            <a:r>
              <a:rPr lang="en-CA" sz="3200" dirty="0" err="1" smtClean="0"/>
              <a:t>st</a:t>
            </a:r>
            <a:r>
              <a:rPr lang="en-CA" sz="3200" dirty="0" smtClean="0"/>
              <a:t>: sensitivity &amp;specificity : 90%,(91%---88%),(93%---100%)</a:t>
            </a:r>
          </a:p>
          <a:p>
            <a:r>
              <a:rPr lang="en-US" sz="3200" dirty="0" smtClean="0"/>
              <a:t> ACTH increase &gt; 35% was found in 86% of patients with Cushing’s disease and in17% of EAS patients.</a:t>
            </a:r>
          </a:p>
          <a:p>
            <a:r>
              <a:rPr lang="en-US" sz="3200" dirty="0" smtClean="0"/>
              <a:t> However, an ACTH increase &gt;50% was only observed in Cushing’s disease.</a:t>
            </a:r>
            <a:endParaRPr lang="en-CA" sz="3200" dirty="0" smtClean="0"/>
          </a:p>
          <a:p>
            <a:pPr>
              <a:buNone/>
            </a:pPr>
            <a:endParaRPr lang="en-CA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smtClean="0"/>
              <a:t>An alternative to CRH stimulation test is the </a:t>
            </a:r>
            <a:r>
              <a:rPr lang="en-US" sz="3200" b="1" i="1" dirty="0" err="1" smtClean="0"/>
              <a:t>desmopressin</a:t>
            </a:r>
            <a:r>
              <a:rPr lang="en-US" sz="3200" b="1" i="1" dirty="0" smtClean="0"/>
              <a:t> stimulation test .</a:t>
            </a:r>
            <a:r>
              <a:rPr lang="en-US" sz="3200" i="1" dirty="0" smtClean="0"/>
              <a:t/>
            </a:r>
            <a:br>
              <a:rPr lang="en-US" sz="3200" i="1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administration of 10 </a:t>
            </a:r>
            <a:r>
              <a:rPr lang="en-US" dirty="0" err="1" smtClean="0"/>
              <a:t>μg</a:t>
            </a:r>
            <a:r>
              <a:rPr lang="en-US" dirty="0" smtClean="0"/>
              <a:t> of </a:t>
            </a:r>
            <a:r>
              <a:rPr lang="en-US" dirty="0" err="1" smtClean="0"/>
              <a:t>desmopressin</a:t>
            </a:r>
            <a:r>
              <a:rPr lang="en-US" dirty="0" smtClean="0"/>
              <a:t>/IV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Desmopressin</a:t>
            </a:r>
            <a:r>
              <a:rPr lang="en-US" dirty="0" smtClean="0"/>
              <a:t> stimulates ACTH and </a:t>
            </a:r>
            <a:r>
              <a:rPr lang="en-US" dirty="0" err="1" smtClean="0"/>
              <a:t>cortisol</a:t>
            </a:r>
            <a:r>
              <a:rPr lang="en-US" dirty="0" smtClean="0"/>
              <a:t> release in Cushing’s disease by selective stimulation of the V2- and V3-vasopressin receptors 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Combining the data of all published series reveals that for the </a:t>
            </a:r>
            <a:r>
              <a:rPr lang="en-US" dirty="0" err="1" smtClean="0"/>
              <a:t>desmopressin</a:t>
            </a:r>
            <a:r>
              <a:rPr lang="en-US" dirty="0" smtClean="0"/>
              <a:t> test the </a:t>
            </a:r>
            <a:r>
              <a:rPr lang="en-US" dirty="0" err="1" smtClean="0"/>
              <a:t>cortisol</a:t>
            </a:r>
            <a:r>
              <a:rPr lang="en-US" dirty="0" smtClean="0"/>
              <a:t> responses have a sensitivity of 84% and specificity of 83%, while ACTH responses provide poorer discrimination with a sensitivity of 77% and specificity of 73% 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 Therefore, testing with </a:t>
            </a:r>
            <a:r>
              <a:rPr lang="en-US" dirty="0" err="1" smtClean="0"/>
              <a:t>desmopressin</a:t>
            </a:r>
            <a:r>
              <a:rPr lang="en-US" dirty="0" smtClean="0"/>
              <a:t> would be inferior to testing with CRH in terms of sensitivity and </a:t>
            </a:r>
            <a:r>
              <a:rPr lang="en-US" dirty="0" err="1" smtClean="0"/>
              <a:t>specificity,although</a:t>
            </a:r>
            <a:r>
              <a:rPr lang="en-US" dirty="0" smtClean="0"/>
              <a:t> this peptide is cheaper and more easily available worldwide.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IPSS after CRH administration: sensitivity 95%</a:t>
            </a:r>
          </a:p>
          <a:p>
            <a:pPr>
              <a:buNone/>
            </a:pPr>
            <a:r>
              <a:rPr lang="en-CA" dirty="0" smtClean="0"/>
              <a:t>                                                specificity 100%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b="1" dirty="0" smtClean="0"/>
              <a:t>Pitfalls in the diagnosis and management of Cushing’s syndrome</a:t>
            </a:r>
            <a:br>
              <a:rPr lang="en-US" sz="1600" b="1" dirty="0" smtClean="0"/>
            </a:br>
            <a:r>
              <a:rPr lang="es-ES" sz="1600" b="1" dirty="0" err="1" smtClean="0"/>
              <a:t>Vivek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Bansal</a:t>
            </a:r>
            <a:r>
              <a:rPr lang="es-ES" sz="1600" b="1" dirty="0" smtClean="0"/>
              <a:t>, MD , et al.                          </a:t>
            </a:r>
            <a:r>
              <a:rPr lang="pt-BR" sz="1600" b="1" dirty="0" smtClean="0"/>
              <a:t>Neurosurg Focus 38 (2):E4, 2015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false-negative IPSS:</a:t>
            </a:r>
          </a:p>
          <a:p>
            <a:pPr>
              <a:buNone/>
            </a:pPr>
            <a:r>
              <a:rPr lang="en-US" dirty="0" smtClean="0"/>
              <a:t>    Improper placement of the catheter or asymmetrical or anomalous venous drainage can result in false-negative results.</a:t>
            </a:r>
          </a:p>
          <a:p>
            <a:pPr>
              <a:buNone/>
            </a:pPr>
            <a:r>
              <a:rPr lang="en-US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□</a:t>
            </a:r>
            <a:r>
              <a:rPr lang="en-US" dirty="0" smtClean="0"/>
              <a:t>False-Positive Results :</a:t>
            </a:r>
          </a:p>
          <a:p>
            <a:pPr>
              <a:buNone/>
            </a:pPr>
            <a:r>
              <a:rPr lang="en-CA" dirty="0" smtClean="0"/>
              <a:t>      1.</a:t>
            </a:r>
            <a:r>
              <a:rPr lang="en-US" dirty="0" smtClean="0"/>
              <a:t> Anybody with normal HPA function and who      does not have Cushing’s syndrome.</a:t>
            </a:r>
          </a:p>
          <a:p>
            <a:pPr>
              <a:buNone/>
            </a:pPr>
            <a:r>
              <a:rPr lang="en-CA" dirty="0" smtClean="0"/>
              <a:t>        2.</a:t>
            </a:r>
            <a:r>
              <a:rPr lang="en-US" dirty="0" smtClean="0"/>
              <a:t> CRH-secreting tumors(</a:t>
            </a:r>
            <a:r>
              <a:rPr lang="en-US" sz="2400" dirty="0" err="1" smtClean="0"/>
              <a:t>neuroendocrine</a:t>
            </a:r>
            <a:r>
              <a:rPr lang="en-US" sz="2400" dirty="0" smtClean="0"/>
              <a:t> </a:t>
            </a:r>
            <a:r>
              <a:rPr lang="en-US" sz="2400" dirty="0" err="1" smtClean="0"/>
              <a:t>tumor,prostate</a:t>
            </a:r>
            <a:r>
              <a:rPr lang="en-US" sz="2400" dirty="0" smtClean="0"/>
              <a:t> </a:t>
            </a:r>
            <a:r>
              <a:rPr lang="en-US" sz="2400" dirty="0" err="1" smtClean="0"/>
              <a:t>cancer,ectopic</a:t>
            </a:r>
            <a:r>
              <a:rPr lang="en-US" sz="2400" dirty="0" smtClean="0"/>
              <a:t> tumor(pulmonary </a:t>
            </a:r>
            <a:r>
              <a:rPr lang="en-US" sz="2400" dirty="0" err="1" smtClean="0"/>
              <a:t>carcinoid</a:t>
            </a:r>
            <a:r>
              <a:rPr lang="en-US" sz="2400" dirty="0" smtClean="0"/>
              <a:t>))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CA" dirty="0" smtClean="0"/>
              <a:t>     3.</a:t>
            </a:r>
            <a:r>
              <a:rPr lang="en-US" dirty="0" smtClean="0"/>
              <a:t> Hypothalamic tumors that secrete CRH 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4.  ACTH-secreting pituitary adenoma</a:t>
            </a:r>
          </a:p>
          <a:p>
            <a:pPr>
              <a:buNone/>
            </a:pPr>
            <a:r>
              <a:rPr lang="en-US" dirty="0" smtClean="0"/>
              <a:t>        in an unusual location such as the sphenoid sinus                  or elsewhere in the </a:t>
            </a:r>
            <a:r>
              <a:rPr lang="en-US" dirty="0" err="1" smtClean="0"/>
              <a:t>perisellar</a:t>
            </a:r>
            <a:r>
              <a:rPr lang="en-US" dirty="0" smtClean="0"/>
              <a:t> region.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b="1" dirty="0" smtClean="0"/>
              <a:t>SRS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An analysis of 7 studies examining the usefulness</a:t>
            </a:r>
          </a:p>
          <a:p>
            <a:pPr>
              <a:buNone/>
            </a:pPr>
            <a:r>
              <a:rPr lang="en-US" dirty="0" smtClean="0"/>
              <a:t> of SRS in EAS demonstrated diagnostic sensitivity</a:t>
            </a:r>
          </a:p>
          <a:p>
            <a:pPr>
              <a:buNone/>
            </a:pPr>
            <a:r>
              <a:rPr lang="en-US" dirty="0" smtClean="0"/>
              <a:t> ranging from 33% to 80% for tumor localization.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Moreover,SRS</a:t>
            </a:r>
            <a:r>
              <a:rPr lang="en-US" dirty="0" smtClean="0"/>
              <a:t> has limited sensitivity in the detection of tumors &lt; 1 cm.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false-positive results: </a:t>
            </a:r>
            <a:r>
              <a:rPr lang="fr-FR" dirty="0" err="1" smtClean="0"/>
              <a:t>granulomatous</a:t>
            </a:r>
            <a:r>
              <a:rPr lang="fr-FR" dirty="0" smtClean="0"/>
              <a:t> </a:t>
            </a:r>
            <a:r>
              <a:rPr lang="fr-FR" dirty="0" err="1" smtClean="0"/>
              <a:t>lesions</a:t>
            </a:r>
            <a:r>
              <a:rPr lang="fr-FR" dirty="0" smtClean="0"/>
              <a:t>, </a:t>
            </a:r>
            <a:r>
              <a:rPr lang="fr-FR" dirty="0" err="1" smtClean="0"/>
              <a:t>autoimmune</a:t>
            </a:r>
            <a:r>
              <a:rPr lang="fr-FR" dirty="0" smtClean="0"/>
              <a:t> </a:t>
            </a:r>
            <a:r>
              <a:rPr lang="fr-FR" dirty="0" err="1" smtClean="0"/>
              <a:t>lesions</a:t>
            </a:r>
            <a:r>
              <a:rPr lang="fr-FR" dirty="0" smtClean="0"/>
              <a:t>, inflammation, </a:t>
            </a:r>
            <a:r>
              <a:rPr lang="en-US" dirty="0" smtClean="0"/>
              <a:t>follicular thyroid adenomas, radiation </a:t>
            </a:r>
            <a:r>
              <a:rPr lang="en-US" dirty="0" err="1" smtClean="0"/>
              <a:t>fibrosis,lymphomas</a:t>
            </a:r>
            <a:r>
              <a:rPr lang="en-US" dirty="0" smtClean="0"/>
              <a:t>, and accessory spleen.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CA" sz="1800" dirty="0" smtClean="0"/>
              <a:t>                                     </a:t>
            </a:r>
            <a:r>
              <a:rPr lang="en-US" sz="1800" dirty="0" smtClean="0"/>
              <a:t> (</a:t>
            </a:r>
            <a:r>
              <a:rPr lang="en-US" sz="1800" dirty="0" err="1" smtClean="0"/>
              <a:t>Arq</a:t>
            </a:r>
            <a:r>
              <a:rPr lang="en-US" sz="1800" dirty="0" smtClean="0"/>
              <a:t> Bras  </a:t>
            </a:r>
            <a:r>
              <a:rPr lang="en-US" sz="1800" dirty="0" err="1" smtClean="0"/>
              <a:t>Endocrinol</a:t>
            </a:r>
            <a:r>
              <a:rPr lang="en-US" sz="1800" dirty="0" smtClean="0"/>
              <a:t> </a:t>
            </a:r>
            <a:r>
              <a:rPr lang="en-US" sz="1800" dirty="0" err="1" smtClean="0"/>
              <a:t>Metab</a:t>
            </a:r>
            <a:r>
              <a:rPr lang="en-US" sz="1800" dirty="0" smtClean="0"/>
              <a:t> 2007;51/8:1207-1216)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 European Journal of Case Reports in Internal Medicine - © EFIM 2016 </a:t>
            </a:r>
            <a:r>
              <a:rPr lang="en-US" dirty="0" smtClean="0"/>
              <a:t> </a:t>
            </a:r>
            <a:r>
              <a:rPr lang="en-US" sz="2200" dirty="0" err="1" smtClean="0"/>
              <a:t>Doi</a:t>
            </a:r>
            <a:r>
              <a:rPr lang="en-US" sz="2200" dirty="0" smtClean="0"/>
              <a:t>: 10.12890/2016_000389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         </a:t>
            </a:r>
            <a:r>
              <a:rPr lang="en-US" sz="2700" dirty="0" smtClean="0"/>
              <a:t>  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1357298"/>
            <a:ext cx="8582028" cy="5214974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b="1" dirty="0" smtClean="0"/>
              <a:t>ACTH-dependent Cushing's Syndrome: Diagnostic Pitfalls in Concomitant Non-secreting Pituitary Adenomas </a:t>
            </a:r>
          </a:p>
          <a:p>
            <a:endParaRPr lang="en-US" dirty="0" smtClean="0"/>
          </a:p>
          <a:p>
            <a:r>
              <a:rPr lang="en-US" dirty="0" smtClean="0"/>
              <a:t> About half of  pituitary adenomas prove to be non-functioning </a:t>
            </a:r>
            <a:r>
              <a:rPr lang="en-US" dirty="0" err="1" smtClean="0"/>
              <a:t>tumours</a:t>
            </a:r>
            <a:r>
              <a:rPr lang="en-US" dirty="0" smtClean="0"/>
              <a:t>, whose presentation is normally secondary to mass-related symptoms; however incidental findings account for about 10% of cases. Therefore, in every </a:t>
            </a:r>
            <a:r>
              <a:rPr lang="en-US" dirty="0" err="1" smtClean="0"/>
              <a:t>endocrinological</a:t>
            </a:r>
            <a:r>
              <a:rPr lang="en-US" dirty="0" smtClean="0"/>
              <a:t> systemic disease, the possibility of the simultaneous presence of a non-functioning adenoma should always be kept in mind, especially when a pituitary lesion is discovered incidentally.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Hypercortisolism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72072"/>
          </a:xfrm>
        </p:spPr>
        <p:txBody>
          <a:bodyPr>
            <a:normAutofit/>
          </a:bodyPr>
          <a:lstStyle/>
          <a:p>
            <a:r>
              <a:rPr lang="en-US" dirty="0" smtClean="0"/>
              <a:t>It should also be kept in mind that </a:t>
            </a:r>
            <a:r>
              <a:rPr lang="en-US" dirty="0" err="1" smtClean="0"/>
              <a:t>hypercortisolism</a:t>
            </a:r>
            <a:r>
              <a:rPr lang="en-US" dirty="0" smtClean="0"/>
              <a:t> may occur in some patients with:</a:t>
            </a:r>
          </a:p>
          <a:p>
            <a:r>
              <a:rPr lang="en-US" dirty="0" smtClean="0"/>
              <a:t> depression, alcoholism, anorexia nervosa, generalized resistance to glucocorticoids,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obesity</a:t>
            </a:r>
            <a:r>
              <a:rPr lang="en-US" dirty="0" smtClean="0"/>
              <a:t> and in late pregnancy.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48-year-old woman who was a heavy smoker, was admitted to the internal medicine department of our institute with overt </a:t>
            </a:r>
            <a:r>
              <a:rPr lang="en-US" dirty="0" err="1" smtClean="0"/>
              <a:t>cushing</a:t>
            </a:r>
            <a:r>
              <a:rPr lang="en-US" dirty="0" err="1" smtClean="0">
                <a:latin typeface="Calibri"/>
                <a:cs typeface="Calibri"/>
              </a:rPr>
              <a:t>′s</a:t>
            </a:r>
            <a:r>
              <a:rPr lang="en-US" dirty="0" smtClean="0">
                <a:latin typeface="Calibri"/>
                <a:cs typeface="Calibri"/>
              </a:rPr>
              <a:t> symptoms</a:t>
            </a:r>
            <a:r>
              <a:rPr lang="en-US" dirty="0" smtClean="0"/>
              <a:t> (</a:t>
            </a:r>
            <a:r>
              <a:rPr lang="en-US" sz="2400" dirty="0" smtClean="0"/>
              <a:t>progressive muscle weakness , 5 kg weight loss over 3 months,,,,</a:t>
            </a:r>
            <a:r>
              <a:rPr lang="en-US" dirty="0" smtClean="0"/>
              <a:t>). </a:t>
            </a:r>
          </a:p>
          <a:p>
            <a:r>
              <a:rPr lang="en-US" dirty="0" smtClean="0"/>
              <a:t>On physical examination, she displayed a typical </a:t>
            </a:r>
            <a:r>
              <a:rPr lang="en-US" dirty="0" err="1" smtClean="0"/>
              <a:t>Cushingoid</a:t>
            </a:r>
            <a:r>
              <a:rPr lang="en-US" dirty="0" smtClean="0"/>
              <a:t> appearance </a:t>
            </a:r>
            <a:r>
              <a:rPr lang="en-US" sz="2400" dirty="0" smtClean="0"/>
              <a:t>(moon face, proximal muscle hypotrophy, </a:t>
            </a:r>
            <a:r>
              <a:rPr lang="en-US" sz="2400" dirty="0" err="1" smtClean="0"/>
              <a:t>hyperpigmentation</a:t>
            </a:r>
            <a:r>
              <a:rPr lang="en-US" sz="2400" dirty="0" smtClean="0"/>
              <a:t>, </a:t>
            </a:r>
            <a:r>
              <a:rPr lang="en-US" sz="2400" dirty="0" err="1" smtClean="0"/>
              <a:t>hirsutism</a:t>
            </a:r>
            <a:r>
              <a:rPr lang="en-US" sz="2400" dirty="0" smtClean="0"/>
              <a:t>, buffalo hump and </a:t>
            </a:r>
            <a:r>
              <a:rPr lang="en-US" sz="2400" dirty="0" err="1" smtClean="0"/>
              <a:t>purpura</a:t>
            </a:r>
            <a:r>
              <a:rPr lang="en-US" dirty="0" smtClean="0"/>
              <a:t>).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Laboratory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 marked </a:t>
            </a:r>
            <a:r>
              <a:rPr lang="en-US" dirty="0" err="1" smtClean="0"/>
              <a:t>hypokalaemia</a:t>
            </a:r>
            <a:r>
              <a:rPr lang="en-US" dirty="0" smtClean="0"/>
              <a:t> (1.9 </a:t>
            </a:r>
            <a:r>
              <a:rPr lang="en-US" dirty="0" err="1" smtClean="0"/>
              <a:t>mEq</a:t>
            </a:r>
            <a:r>
              <a:rPr lang="en-US" dirty="0" smtClean="0"/>
              <a:t>/l) ,metabolic alkalosis, </a:t>
            </a:r>
            <a:r>
              <a:rPr lang="en-US" dirty="0" err="1" smtClean="0"/>
              <a:t>neutrophil</a:t>
            </a:r>
            <a:r>
              <a:rPr lang="en-US" dirty="0" smtClean="0"/>
              <a:t> </a:t>
            </a:r>
            <a:r>
              <a:rPr lang="en-US" dirty="0" err="1" smtClean="0"/>
              <a:t>leukocytosis</a:t>
            </a:r>
            <a:r>
              <a:rPr lang="en-US" dirty="0" smtClean="0"/>
              <a:t> and </a:t>
            </a:r>
            <a:r>
              <a:rPr lang="en-US" dirty="0" err="1" smtClean="0"/>
              <a:t>hyperglycaemia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Her hormonal </a:t>
            </a:r>
            <a:r>
              <a:rPr lang="en-US" dirty="0" err="1" smtClean="0">
                <a:solidFill>
                  <a:srgbClr val="0070C0"/>
                </a:solidFill>
              </a:rPr>
              <a:t>secretory</a:t>
            </a:r>
            <a:r>
              <a:rPr lang="en-US" dirty="0" smtClean="0">
                <a:solidFill>
                  <a:srgbClr val="0070C0"/>
                </a:solidFill>
              </a:rPr>
              <a:t> profile:</a:t>
            </a:r>
          </a:p>
          <a:p>
            <a:r>
              <a:rPr lang="en-US" dirty="0" smtClean="0"/>
              <a:t> PTH (74.4 pg/ml, </a:t>
            </a:r>
            <a:r>
              <a:rPr lang="en-US" dirty="0" err="1" smtClean="0"/>
              <a:t>nv</a:t>
            </a:r>
            <a:r>
              <a:rPr lang="en-US" dirty="0" smtClean="0"/>
              <a:t> 12–72), </a:t>
            </a:r>
          </a:p>
          <a:p>
            <a:r>
              <a:rPr lang="en-US" dirty="0" err="1" smtClean="0"/>
              <a:t>calcitonin</a:t>
            </a:r>
            <a:r>
              <a:rPr lang="en-US" dirty="0" smtClean="0"/>
              <a:t> (320 pg/ml, </a:t>
            </a:r>
            <a:r>
              <a:rPr lang="en-US" dirty="0" err="1" smtClean="0"/>
              <a:t>nv</a:t>
            </a:r>
            <a:r>
              <a:rPr lang="en-US" dirty="0" smtClean="0"/>
              <a:t> &lt;5.5 pg/ml), </a:t>
            </a:r>
          </a:p>
          <a:p>
            <a:r>
              <a:rPr lang="en-US" dirty="0" err="1" smtClean="0"/>
              <a:t>gastrin</a:t>
            </a:r>
            <a:r>
              <a:rPr lang="en-US" dirty="0" smtClean="0"/>
              <a:t> (176 pg/ml, </a:t>
            </a:r>
            <a:r>
              <a:rPr lang="en-US" dirty="0" err="1" smtClean="0"/>
              <a:t>nv</a:t>
            </a:r>
            <a:r>
              <a:rPr lang="en-US" dirty="0" smtClean="0"/>
              <a:t> &lt;108 pg/ml) </a:t>
            </a:r>
          </a:p>
          <a:p>
            <a:r>
              <a:rPr lang="en-US" dirty="0" err="1" smtClean="0"/>
              <a:t>chromogranin</a:t>
            </a:r>
            <a:r>
              <a:rPr lang="en-US" dirty="0" smtClean="0"/>
              <a:t> (200 </a:t>
            </a:r>
            <a:r>
              <a:rPr lang="el-GR" dirty="0" smtClean="0"/>
              <a:t>μ</a:t>
            </a:r>
            <a:r>
              <a:rPr lang="en-US" dirty="0" smtClean="0"/>
              <a:t>g/ml, </a:t>
            </a:r>
            <a:r>
              <a:rPr lang="en-US" dirty="0" err="1" smtClean="0"/>
              <a:t>nv</a:t>
            </a:r>
            <a:r>
              <a:rPr lang="en-US" dirty="0" smtClean="0"/>
              <a:t> 19–98). </a:t>
            </a:r>
          </a:p>
          <a:p>
            <a:r>
              <a:rPr lang="en-US" dirty="0" smtClean="0"/>
              <a:t>The main </a:t>
            </a:r>
            <a:r>
              <a:rPr lang="en-US" dirty="0" err="1" smtClean="0"/>
              <a:t>tumour</a:t>
            </a:r>
            <a:r>
              <a:rPr lang="en-US" dirty="0" smtClean="0"/>
              <a:t> markers were negative.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Laboratory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  fasting plasma </a:t>
            </a:r>
            <a:r>
              <a:rPr lang="en-US" dirty="0" err="1" smtClean="0"/>
              <a:t>cortisol</a:t>
            </a:r>
            <a:r>
              <a:rPr lang="en-US" dirty="0" smtClean="0"/>
              <a:t> serum: 59.36 </a:t>
            </a:r>
            <a:r>
              <a:rPr lang="el-GR" dirty="0" smtClean="0"/>
              <a:t>μ</a:t>
            </a:r>
            <a:r>
              <a:rPr lang="en-US" dirty="0" smtClean="0"/>
              <a:t>g/dl (</a:t>
            </a:r>
            <a:r>
              <a:rPr lang="en-US" dirty="0" err="1" smtClean="0"/>
              <a:t>nv</a:t>
            </a:r>
            <a:r>
              <a:rPr lang="en-US" dirty="0" smtClean="0"/>
              <a:t> 6.2–19.4 </a:t>
            </a:r>
            <a:r>
              <a:rPr lang="el-GR" dirty="0" smtClean="0"/>
              <a:t>μ</a:t>
            </a:r>
            <a:r>
              <a:rPr lang="en-US" dirty="0" smtClean="0"/>
              <a:t>g/dl) </a:t>
            </a:r>
          </a:p>
          <a:p>
            <a:r>
              <a:rPr lang="en-US" dirty="0" smtClean="0"/>
              <a:t>  24 h urinary free </a:t>
            </a:r>
            <a:r>
              <a:rPr lang="en-US" dirty="0" err="1" smtClean="0"/>
              <a:t>cortisol</a:t>
            </a:r>
            <a:r>
              <a:rPr lang="en-US" dirty="0" smtClean="0"/>
              <a:t> : &gt;1000 </a:t>
            </a:r>
            <a:r>
              <a:rPr lang="el-GR" dirty="0" smtClean="0"/>
              <a:t>μ</a:t>
            </a:r>
            <a:r>
              <a:rPr lang="en-US" dirty="0" smtClean="0"/>
              <a:t>g/24 h (</a:t>
            </a:r>
            <a:r>
              <a:rPr lang="en-US" dirty="0" err="1" smtClean="0"/>
              <a:t>nv</a:t>
            </a:r>
            <a:r>
              <a:rPr lang="en-US" dirty="0" smtClean="0"/>
              <a:t> 32–243 </a:t>
            </a:r>
            <a:r>
              <a:rPr lang="el-GR" dirty="0" smtClean="0"/>
              <a:t>μ</a:t>
            </a:r>
            <a:r>
              <a:rPr lang="en-US" dirty="0" smtClean="0"/>
              <a:t>g/24 h), </a:t>
            </a:r>
          </a:p>
          <a:p>
            <a:r>
              <a:rPr lang="en-US" dirty="0" smtClean="0"/>
              <a:t> did not decrease </a:t>
            </a:r>
            <a:r>
              <a:rPr lang="en-US" dirty="0" err="1" smtClean="0"/>
              <a:t>cortisole</a:t>
            </a:r>
            <a:r>
              <a:rPr lang="en-US" dirty="0" smtClean="0"/>
              <a:t> after 1 mg and 8 mg overnight </a:t>
            </a:r>
            <a:r>
              <a:rPr lang="en-US" dirty="0" err="1" smtClean="0"/>
              <a:t>dexamethasone</a:t>
            </a:r>
            <a:r>
              <a:rPr lang="en-US" dirty="0" smtClean="0"/>
              <a:t>.</a:t>
            </a:r>
          </a:p>
          <a:p>
            <a:r>
              <a:rPr lang="en-US" dirty="0" smtClean="0"/>
              <a:t> The high ACTH level (165.1 pg/ml, </a:t>
            </a:r>
            <a:r>
              <a:rPr lang="en-US" dirty="0" err="1" smtClean="0"/>
              <a:t>nv</a:t>
            </a:r>
            <a:r>
              <a:rPr lang="en-US" dirty="0" smtClean="0"/>
              <a:t> 7.2–63.3 pg/ml) excluded primary adrenal causes.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Imaging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pituitary region MRI with contrast medium (1.5 Tesla): which showed an </a:t>
            </a:r>
            <a:r>
              <a:rPr lang="en-US" dirty="0" err="1" smtClean="0"/>
              <a:t>intrasellar</a:t>
            </a:r>
            <a:r>
              <a:rPr lang="en-US" dirty="0" smtClean="0"/>
              <a:t> pituitary micro-adenoma (4 mm) </a:t>
            </a:r>
            <a:r>
              <a:rPr lang="en-US" i="1" dirty="0" smtClean="0"/>
              <a:t> </a:t>
            </a:r>
          </a:p>
          <a:p>
            <a:r>
              <a:rPr lang="en-US" i="1" dirty="0" smtClean="0"/>
              <a:t> CT scan of the abdomen and a chest x-ray :negative</a:t>
            </a:r>
          </a:p>
          <a:p>
            <a:pPr>
              <a:buNone/>
            </a:pPr>
            <a:endParaRPr lang="en-US" i="1" dirty="0" smtClean="0"/>
          </a:p>
          <a:p>
            <a:r>
              <a:rPr lang="en-US" i="1" dirty="0" smtClean="0"/>
              <a:t> The patient’s clinical condition rapidly worsened with </a:t>
            </a:r>
            <a:r>
              <a:rPr lang="en-US" i="1" dirty="0" err="1" smtClean="0"/>
              <a:t>sensorium</a:t>
            </a:r>
            <a:r>
              <a:rPr lang="en-US" i="1" dirty="0" smtClean="0"/>
              <a:t> depression and psychotic </a:t>
            </a:r>
            <a:r>
              <a:rPr lang="en-US" i="1" dirty="0" err="1" smtClean="0"/>
              <a:t>behaviour</a:t>
            </a:r>
            <a:r>
              <a:rPr lang="en-US" i="1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766048" cy="5257800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 smtClean="0"/>
              <a:t> </a:t>
            </a:r>
            <a:r>
              <a:rPr lang="en-US" i="1" dirty="0" smtClean="0"/>
              <a:t>neither CRH nor </a:t>
            </a:r>
            <a:r>
              <a:rPr lang="en-US" i="1" dirty="0" err="1" smtClean="0"/>
              <a:t>desmopressin</a:t>
            </a:r>
            <a:r>
              <a:rPr lang="en-US" i="1" dirty="0" smtClean="0"/>
              <a:t> administration significantly increased ACTH or </a:t>
            </a:r>
            <a:r>
              <a:rPr lang="en-US" i="1" dirty="0" err="1" smtClean="0"/>
              <a:t>cortisol</a:t>
            </a:r>
            <a:r>
              <a:rPr lang="en-US" i="1" dirty="0" smtClean="0"/>
              <a:t> levels, suggesting an ACTH source other than the pituitary.</a:t>
            </a:r>
          </a:p>
          <a:p>
            <a:pPr>
              <a:buNone/>
            </a:pPr>
            <a:r>
              <a:rPr lang="en-US" i="1" dirty="0" smtClean="0"/>
              <a:t> </a:t>
            </a:r>
          </a:p>
          <a:p>
            <a:r>
              <a:rPr lang="en-US" i="1" dirty="0" smtClean="0"/>
              <a:t>IPSS : no significant centre-periphery ACTH gradient either at baseline or following CRH stimulation.</a:t>
            </a:r>
          </a:p>
          <a:p>
            <a:pPr>
              <a:buNone/>
            </a:pPr>
            <a:r>
              <a:rPr lang="en-US" i="1" dirty="0" smtClean="0"/>
              <a:t> </a:t>
            </a:r>
          </a:p>
          <a:p>
            <a:r>
              <a:rPr lang="en-US" i="1" dirty="0" smtClean="0"/>
              <a:t> </a:t>
            </a:r>
            <a:r>
              <a:rPr lang="en-US" i="1" dirty="0" err="1" smtClean="0"/>
              <a:t>OctreoScan</a:t>
            </a:r>
            <a:r>
              <a:rPr lang="en-US" i="1" dirty="0" smtClean="0"/>
              <a:t> test : negative </a:t>
            </a:r>
          </a:p>
          <a:p>
            <a:endParaRPr lang="en-US" i="1" dirty="0" smtClean="0"/>
          </a:p>
          <a:p>
            <a:r>
              <a:rPr lang="en-US" i="1" dirty="0" smtClean="0"/>
              <a:t> whole-body FDG-PET scan: revealed an enhancing lesion of the inferior right lobe of the lung, confirmed by a chest CT scan 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5720" y="214290"/>
            <a:ext cx="8643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 </a:t>
            </a:r>
            <a:r>
              <a:rPr lang="en-US" sz="2400" b="1" i="1" dirty="0" smtClean="0"/>
              <a:t>Dynamic tests were performed in order to confirm the suspected diagnosis of a pituitary ACTH-secreting adenoma. </a:t>
            </a:r>
            <a:endParaRPr lang="en-US" sz="2400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dirty="0" smtClean="0"/>
              <a:t>Comparison of </a:t>
            </a:r>
            <a:r>
              <a:rPr lang="en-US" sz="2000" dirty="0" err="1" smtClean="0"/>
              <a:t>GaDOTANOC</a:t>
            </a:r>
            <a:r>
              <a:rPr lang="en-US" sz="2000" dirty="0" smtClean="0"/>
              <a:t> PET/CT and </a:t>
            </a:r>
            <a:r>
              <a:rPr lang="en-US" sz="2000" dirty="0" err="1" smtClean="0"/>
              <a:t>contrastenhanced</a:t>
            </a:r>
            <a:r>
              <a:rPr lang="en-US" sz="2000" dirty="0" smtClean="0"/>
              <a:t> CT in </a:t>
            </a:r>
            <a:r>
              <a:rPr lang="en-US" sz="2000" dirty="0" err="1" smtClean="0"/>
              <a:t>localisation</a:t>
            </a:r>
            <a:r>
              <a:rPr lang="en-US" sz="2000" dirty="0" smtClean="0"/>
              <a:t> of </a:t>
            </a:r>
            <a:r>
              <a:rPr lang="en-US" sz="2000" dirty="0" err="1" smtClean="0"/>
              <a:t>tumours</a:t>
            </a:r>
            <a:r>
              <a:rPr lang="en-US" sz="2000" dirty="0" smtClean="0"/>
              <a:t> in ectopic ACTH syndrome   </a:t>
            </a:r>
            <a:br>
              <a:rPr lang="en-US" sz="2000" dirty="0" smtClean="0"/>
            </a:br>
            <a:r>
              <a:rPr lang="en-US" sz="2000" dirty="0" smtClean="0"/>
              <a:t>  </a:t>
            </a:r>
            <a:r>
              <a:rPr lang="en-US" sz="2000" dirty="0" err="1" smtClean="0"/>
              <a:t>Majunath</a:t>
            </a:r>
            <a:r>
              <a:rPr lang="en-US" sz="2000" dirty="0" smtClean="0"/>
              <a:t> R Goroshi1/</a:t>
            </a:r>
            <a:r>
              <a:rPr lang="en-US" sz="2000" dirty="0" err="1" smtClean="0"/>
              <a:t>Endocr</a:t>
            </a:r>
            <a:r>
              <a:rPr lang="en-US" sz="2000" dirty="0" smtClean="0"/>
              <a:t> Connect 2016 vol. 5 no. 2 83-91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this systematic review, data on </a:t>
            </a:r>
            <a:r>
              <a:rPr lang="en-US" dirty="0" err="1" smtClean="0"/>
              <a:t>Ga</a:t>
            </a:r>
            <a:r>
              <a:rPr lang="en-US" dirty="0" smtClean="0"/>
              <a:t>-SSTR PET/CT use was available for EAS patients (n=23). They reported similar CECT sensitivity of 81.8% (18/22) for </a:t>
            </a:r>
            <a:r>
              <a:rPr lang="en-US" dirty="0" err="1" smtClean="0"/>
              <a:t>histopathologically</a:t>
            </a:r>
            <a:r>
              <a:rPr lang="en-US" dirty="0" smtClean="0"/>
              <a:t> proven lesions, 77.8% (7/9) for lung lesions and 100% (4/4) for  NET.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lamto.com/wp-content/uploads/2014/02/SunSet_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DDAVP test</a:t>
            </a:r>
          </a:p>
          <a:p>
            <a:r>
              <a:rPr lang="en-CA" dirty="0" smtClean="0"/>
              <a:t>IPSS</a:t>
            </a:r>
          </a:p>
          <a:p>
            <a:r>
              <a:rPr lang="en-CA" dirty="0" smtClean="0"/>
              <a:t>PET</a:t>
            </a:r>
          </a:p>
          <a:p>
            <a:r>
              <a:rPr lang="en-CA" dirty="0" smtClean="0"/>
              <a:t>F/U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ulips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71414"/>
            <a:ext cx="9091749" cy="6636770"/>
          </a:xfrm>
        </p:spPr>
      </p:pic>
      <p:sp>
        <p:nvSpPr>
          <p:cNvPr id="5" name="TextBox 4"/>
          <p:cNvSpPr txBox="1"/>
          <p:nvPr/>
        </p:nvSpPr>
        <p:spPr>
          <a:xfrm>
            <a:off x="2428860" y="857232"/>
            <a:ext cx="56012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/>
              <a:t>THANKS  FOR YOUR ATTENTION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Among endocrine disorders, Cushing’s syndrome (CS) is certainly one of the most challenging to endocrinologists due to the difficulties that often appear during investigation.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 Traditional approaches do not provide adequate sensitivity, specificity, and accuracy for the diagnosis of Cushing’s syndrome.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4282" y="214290"/>
            <a:ext cx="8501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Pitfalls in the Diagnosis of Cushing’s Syndrome</a:t>
            </a:r>
            <a:br>
              <a:rPr lang="en-US" sz="1600" dirty="0" smtClean="0"/>
            </a:br>
            <a:r>
              <a:rPr lang="en-US" sz="1600" dirty="0" smtClean="0"/>
              <a:t>                                         </a:t>
            </a:r>
            <a:br>
              <a:rPr lang="en-US" sz="1600" dirty="0" smtClean="0"/>
            </a:br>
            <a:r>
              <a:rPr lang="en-US" sz="1600" dirty="0" smtClean="0"/>
              <a:t> (</a:t>
            </a:r>
            <a:r>
              <a:rPr lang="en-US" sz="1600" dirty="0" err="1" smtClean="0"/>
              <a:t>Arq</a:t>
            </a:r>
            <a:r>
              <a:rPr lang="en-US" sz="1600" dirty="0" smtClean="0"/>
              <a:t> Bras  </a:t>
            </a:r>
            <a:r>
              <a:rPr lang="en-US" sz="1600" dirty="0" err="1" smtClean="0"/>
              <a:t>Endocrinol</a:t>
            </a:r>
            <a:r>
              <a:rPr lang="en-US" sz="1600" dirty="0" smtClean="0"/>
              <a:t> </a:t>
            </a:r>
            <a:r>
              <a:rPr lang="en-US" sz="1600" dirty="0" err="1" smtClean="0"/>
              <a:t>Metab</a:t>
            </a:r>
            <a:r>
              <a:rPr lang="en-US" sz="1600" dirty="0" smtClean="0"/>
              <a:t> 2007;51/8:1207-1216)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28600"/>
            <a:ext cx="8194576" cy="914384"/>
          </a:xfrm>
        </p:spPr>
        <p:txBody>
          <a:bodyPr>
            <a:normAutofit/>
          </a:bodyPr>
          <a:lstStyle/>
          <a:p>
            <a:r>
              <a:rPr lang="en-US" sz="1600" b="1" dirty="0" smtClean="0"/>
              <a:t>Pitfalls in the Diagnosis of Cushing’s Syndrome</a:t>
            </a:r>
            <a:br>
              <a:rPr lang="en-US" sz="1600" b="1" dirty="0" smtClean="0"/>
            </a:br>
            <a:r>
              <a:rPr lang="en-US" sz="1600" b="1" dirty="0" smtClean="0"/>
              <a:t>                                         </a:t>
            </a:r>
            <a:br>
              <a:rPr lang="en-US" sz="1600" b="1" dirty="0" smtClean="0"/>
            </a:br>
            <a:r>
              <a:rPr lang="en-US" sz="1600" b="1" dirty="0" smtClean="0"/>
              <a:t> (</a:t>
            </a:r>
            <a:r>
              <a:rPr lang="en-US" sz="1600" b="1" dirty="0" err="1" smtClean="0"/>
              <a:t>Arq</a:t>
            </a:r>
            <a:r>
              <a:rPr lang="en-US" sz="1600" b="1" dirty="0" smtClean="0"/>
              <a:t> Bras  </a:t>
            </a:r>
            <a:r>
              <a:rPr lang="en-US" sz="1600" b="1" dirty="0" err="1" smtClean="0"/>
              <a:t>Endocrinol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Metab</a:t>
            </a:r>
            <a:r>
              <a:rPr lang="en-US" sz="1600" b="1" dirty="0" smtClean="0"/>
              <a:t> 2007;51/8:1207-1216)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diagnosis of CS involves two steps:</a:t>
            </a:r>
          </a:p>
          <a:p>
            <a:pPr>
              <a:buNone/>
            </a:pPr>
            <a:r>
              <a:rPr lang="en-US" dirty="0" smtClean="0"/>
              <a:t>   1. confirmation of </a:t>
            </a:r>
            <a:r>
              <a:rPr lang="en-US" dirty="0" err="1" smtClean="0"/>
              <a:t>hypercortisolism</a:t>
            </a:r>
            <a:r>
              <a:rPr lang="en-US" dirty="0" smtClean="0"/>
              <a:t> and                                  2.determination of its etiology.</a:t>
            </a:r>
          </a:p>
          <a:p>
            <a:r>
              <a:rPr lang="en-US" dirty="0" smtClean="0"/>
              <a:t> Biochemical confirmation of the </a:t>
            </a:r>
            <a:r>
              <a:rPr lang="en-US" dirty="0" err="1" smtClean="0"/>
              <a:t>hypercortisolaemic</a:t>
            </a:r>
            <a:r>
              <a:rPr lang="en-US" dirty="0" smtClean="0"/>
              <a:t> state must be established before any attempt at differential diagnosis.</a:t>
            </a:r>
          </a:p>
          <a:p>
            <a:r>
              <a:rPr lang="en-US" dirty="0" smtClean="0"/>
              <a:t> Failure to do so will result in misdiagnosis,</a:t>
            </a:r>
          </a:p>
          <a:p>
            <a:pPr>
              <a:buNone/>
            </a:pPr>
            <a:r>
              <a:rPr lang="en-US" dirty="0" smtClean="0"/>
              <a:t>     inappropriate treatment, and poor management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123138" cy="990600"/>
          </a:xfrm>
        </p:spPr>
        <p:txBody>
          <a:bodyPr>
            <a:normAutofit fontScale="90000"/>
          </a:bodyPr>
          <a:lstStyle/>
          <a:p>
            <a:r>
              <a:rPr lang="en-US" sz="2000" dirty="0" smtClean="0"/>
              <a:t>The Frequency of Type 2 Diabetic Patients who Meet the </a:t>
            </a:r>
            <a:r>
              <a:rPr lang="en-US" sz="2000" dirty="0" err="1" smtClean="0"/>
              <a:t>Endocrinological</a:t>
            </a:r>
            <a:r>
              <a:rPr lang="en-US" sz="2000" dirty="0" smtClean="0"/>
              <a:t> Screening Criteria of Subclinical Cushing’s Disease</a:t>
            </a:r>
            <a:br>
              <a:rPr lang="en-US" sz="2000" dirty="0" smtClean="0"/>
            </a:br>
            <a:r>
              <a:rPr lang="en-US" sz="2000" dirty="0" smtClean="0"/>
              <a:t> </a:t>
            </a:r>
            <a:r>
              <a:rPr lang="fr-FR" sz="1800" i="1" dirty="0" smtClean="0"/>
              <a:t>Endocrine Journal 2010, </a:t>
            </a:r>
            <a:r>
              <a:rPr lang="fr-FR" sz="1800" b="1" i="1" dirty="0" smtClean="0"/>
              <a:t>57 (3), 267-272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 addition to the classical overt Cushing’s syndrome</a:t>
            </a:r>
            <a:r>
              <a:rPr lang="en-US" b="1" dirty="0" smtClean="0"/>
              <a:t>,</a:t>
            </a:r>
          </a:p>
          <a:p>
            <a:r>
              <a:rPr lang="en-US" dirty="0" smtClean="0"/>
              <a:t>mild form/state of adrenal Cushing’s syndrome</a:t>
            </a:r>
          </a:p>
          <a:p>
            <a:pPr>
              <a:buNone/>
            </a:pPr>
            <a:r>
              <a:rPr lang="en-US" dirty="0" smtClean="0"/>
              <a:t>    (subclinical Cushing’s syndrome; </a:t>
            </a:r>
            <a:r>
              <a:rPr lang="en-US" dirty="0" err="1" smtClean="0"/>
              <a:t>subCS</a:t>
            </a:r>
            <a:r>
              <a:rPr lang="en-US" dirty="0" smtClean="0"/>
              <a:t>)  and that</a:t>
            </a:r>
          </a:p>
          <a:p>
            <a:pPr>
              <a:buNone/>
            </a:pPr>
            <a:r>
              <a:rPr lang="en-US" dirty="0" smtClean="0"/>
              <a:t>     of Cushing’s disease (</a:t>
            </a:r>
            <a:r>
              <a:rPr lang="en-US" dirty="0" err="1" smtClean="0"/>
              <a:t>subCD</a:t>
            </a:r>
            <a:r>
              <a:rPr lang="en-US" dirty="0" smtClean="0"/>
              <a:t>)  have been identified      in recent years. </a:t>
            </a:r>
          </a:p>
          <a:p>
            <a:r>
              <a:rPr lang="en-US" dirty="0" smtClean="0"/>
              <a:t>The subclinical types are defined as those lacking typical physical features of Cushing’s</a:t>
            </a:r>
          </a:p>
          <a:p>
            <a:pPr>
              <a:buNone/>
            </a:pPr>
            <a:r>
              <a:rPr lang="en-US" dirty="0" smtClean="0"/>
              <a:t>   syndrome, while harboring autonomy in </a:t>
            </a:r>
            <a:r>
              <a:rPr lang="en-US" dirty="0" err="1" smtClean="0"/>
              <a:t>cortisol</a:t>
            </a:r>
            <a:r>
              <a:rPr lang="en-US" dirty="0" smtClean="0"/>
              <a:t> and/</a:t>
            </a:r>
          </a:p>
          <a:p>
            <a:pPr>
              <a:buNone/>
            </a:pPr>
            <a:r>
              <a:rPr lang="en-US" dirty="0" smtClean="0"/>
              <a:t>   or ACTH secretion.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dirty="0" smtClean="0"/>
              <a:t>Subclinical Cushing’s syndrome: Current concepts and trends</a:t>
            </a:r>
            <a:br>
              <a:rPr lang="en-US" sz="2000" dirty="0" smtClean="0"/>
            </a:br>
            <a:r>
              <a:rPr lang="en-US" sz="2000" dirty="0" smtClean="0"/>
              <a:t>George N. </a:t>
            </a:r>
            <a:r>
              <a:rPr lang="en-US" sz="2000" dirty="0" err="1" smtClean="0"/>
              <a:t>Zografos,et.al</a:t>
            </a:r>
            <a:r>
              <a:rPr lang="en-US" sz="2000" dirty="0" smtClean="0"/>
              <a:t>                   HORMONES 2014,13(3):323-337 </a:t>
            </a:r>
            <a:br>
              <a:rPr lang="en-US" sz="2000" dirty="0" smtClean="0"/>
            </a:br>
            <a:r>
              <a:rPr lang="en-US" sz="2000" dirty="0" smtClean="0"/>
              <a:t>                                                         DOI: 10.14310/horm.2002.1506</a:t>
            </a:r>
            <a:endParaRPr lang="en-US" sz="2000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357298"/>
            <a:ext cx="9001156" cy="482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628652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NR: not reported; AH: Arterial Hypertension; DM: Diabetes Mellitus; IGT: impaired glucose tolerance; VF: Vertebral fracture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429684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Pitfalls in the diagnosis and management of Cushing’s syndrome</a:t>
            </a:r>
            <a:br>
              <a:rPr lang="en-US" sz="2000" b="1" dirty="0" smtClean="0"/>
            </a:br>
            <a:r>
              <a:rPr lang="es-ES" sz="2000" b="1" dirty="0" err="1" smtClean="0"/>
              <a:t>Vivek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Bansal</a:t>
            </a:r>
            <a:r>
              <a:rPr lang="es-ES" sz="2000" b="1" dirty="0" smtClean="0"/>
              <a:t>, MD , et al.                          </a:t>
            </a:r>
            <a:r>
              <a:rPr lang="pt-BR" sz="2000" b="1" dirty="0" smtClean="0"/>
              <a:t>Neurosurg Focus 38 (2):E4, 2015</a:t>
            </a:r>
            <a:endParaRPr lang="en-US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09724"/>
            <a:ext cx="8929717" cy="510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3586</TotalTime>
  <Words>1648</Words>
  <Application>Microsoft Office PowerPoint</Application>
  <PresentationFormat>On-screen Show (4:3)</PresentationFormat>
  <Paragraphs>148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Median</vt:lpstr>
      <vt:lpstr>Case discussion</vt:lpstr>
      <vt:lpstr>Problem list</vt:lpstr>
      <vt:lpstr>Hypercortisolism</vt:lpstr>
      <vt:lpstr>Slide 4</vt:lpstr>
      <vt:lpstr>Pitfalls in the Diagnosis of Cushing’s Syndrome                                            (Arq Bras  Endocrinol Metab 2007;51/8:1207-1216)</vt:lpstr>
      <vt:lpstr>The Frequency of Type 2 Diabetic Patients who Meet the Endocrinological Screening Criteria of Subclinical Cushing’s Disease  Endocrine Journal 2010, 57 (3), 267-272</vt:lpstr>
      <vt:lpstr>Subclinical Cushing’s syndrome: Current concepts and trends George N. Zografos,et.al                   HORMONES 2014,13(3):323-337                                                           DOI: 10.14310/horm.2002.1506</vt:lpstr>
      <vt:lpstr>Slide 8</vt:lpstr>
      <vt:lpstr>Pitfalls in the diagnosis and management of Cushing’s syndrome Vivek Bansal, MD , et al.                          Neurosurg Focus 38 (2):E4, 2015</vt:lpstr>
      <vt:lpstr>Slide 10</vt:lpstr>
      <vt:lpstr>Pitfalls in the Diagnosis of Cushing’s Syndrome                                            (Arq Bras  Endocrinol Metab 2007;51/8:1207-1216)</vt:lpstr>
      <vt:lpstr>Slide 12</vt:lpstr>
      <vt:lpstr>Pitfalls in the diagnosis and management of Cushing’s syndrome Vivek Bansal, MD , et al.                          Neurosurg Focus 38 (2):E4, 2015</vt:lpstr>
      <vt:lpstr>Slide 14</vt:lpstr>
      <vt:lpstr>Pitfalls in the diagnosis and management of Cushing’s syndrome Vivek Bansal, MD , et al.                          Neurosurg Focus 38 (2):E4, 2015</vt:lpstr>
      <vt:lpstr>URINARY FREE CORTISOL EXCRETION PATTERN IN MORBID OBESE WOMEN Endocrine Research,Volume 27, Issue 1-2, 2001, Published online: 07 Jul 200 </vt:lpstr>
      <vt:lpstr> (Arq Bras  Endocrinol Metab 2007;51/8:1207-1216)</vt:lpstr>
      <vt:lpstr>(Arq Bras  Endocrinol Metab 2007;51/8:1207-1216)</vt:lpstr>
      <vt:lpstr>Slide 19</vt:lpstr>
      <vt:lpstr>Slide 20</vt:lpstr>
      <vt:lpstr>Pitfalls in the Diagnosis of Cushing’s Syndrome                                            (Arq Bras  Endocrinol Metab 2007;51/8:1207-1216)</vt:lpstr>
      <vt:lpstr>Slide 22</vt:lpstr>
      <vt:lpstr>An alternative to CRH stimulation test is the desmopressin stimulation test . </vt:lpstr>
      <vt:lpstr>Slide 24</vt:lpstr>
      <vt:lpstr>Slide 25</vt:lpstr>
      <vt:lpstr>Pitfalls in the diagnosis and management of Cushing’s syndrome Vivek Bansal, MD , et al.                          Neurosurg Focus 38 (2):E4, 2015</vt:lpstr>
      <vt:lpstr>Slide 27</vt:lpstr>
      <vt:lpstr>SRS</vt:lpstr>
      <vt:lpstr>  European Journal of Case Reports in Internal Medicine - © EFIM 2016  Doi: 10.12890/2016_000389                                </vt:lpstr>
      <vt:lpstr>Slide 30</vt:lpstr>
      <vt:lpstr>Laboratory tests</vt:lpstr>
      <vt:lpstr>Laboratory tests</vt:lpstr>
      <vt:lpstr>Imaging</vt:lpstr>
      <vt:lpstr>Slide 34</vt:lpstr>
      <vt:lpstr>Comparison of GaDOTANOC PET/CT and contrastenhanced CT in localisation of tumours in ectopic ACTH syndrome      Majunath R Goroshi1/Endocr Connect 2016 vol. 5 no. 2 83-91</vt:lpstr>
      <vt:lpstr>Slide 36</vt:lpstr>
      <vt:lpstr>Slide 37</vt:lpstr>
      <vt:lpstr>Slide 38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doctors</cp:lastModifiedBy>
  <cp:revision>159</cp:revision>
  <dcterms:created xsi:type="dcterms:W3CDTF">2016-06-08T13:08:26Z</dcterms:created>
  <dcterms:modified xsi:type="dcterms:W3CDTF">2016-06-13T05:18:15Z</dcterms:modified>
</cp:coreProperties>
</file>