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302" r:id="rId3"/>
    <p:sldId id="257" r:id="rId4"/>
    <p:sldId id="258" r:id="rId5"/>
    <p:sldId id="260" r:id="rId6"/>
    <p:sldId id="261" r:id="rId7"/>
    <p:sldId id="262" r:id="rId8"/>
    <p:sldId id="282" r:id="rId9"/>
    <p:sldId id="283" r:id="rId10"/>
    <p:sldId id="284" r:id="rId11"/>
    <p:sldId id="285" r:id="rId12"/>
    <p:sldId id="287" r:id="rId13"/>
    <p:sldId id="263" r:id="rId14"/>
    <p:sldId id="265" r:id="rId15"/>
    <p:sldId id="266" r:id="rId16"/>
    <p:sldId id="267" r:id="rId17"/>
    <p:sldId id="268" r:id="rId18"/>
    <p:sldId id="270" r:id="rId19"/>
    <p:sldId id="269" r:id="rId20"/>
    <p:sldId id="259" r:id="rId21"/>
    <p:sldId id="271" r:id="rId22"/>
    <p:sldId id="272" r:id="rId23"/>
    <p:sldId id="273" r:id="rId24"/>
    <p:sldId id="274" r:id="rId25"/>
    <p:sldId id="275" r:id="rId26"/>
    <p:sldId id="276" r:id="rId27"/>
    <p:sldId id="277" r:id="rId28"/>
    <p:sldId id="278" r:id="rId29"/>
    <p:sldId id="279" r:id="rId30"/>
    <p:sldId id="308" r:id="rId31"/>
    <p:sldId id="294" r:id="rId32"/>
    <p:sldId id="295" r:id="rId33"/>
    <p:sldId id="296" r:id="rId34"/>
    <p:sldId id="297" r:id="rId35"/>
    <p:sldId id="298" r:id="rId36"/>
    <p:sldId id="299" r:id="rId37"/>
    <p:sldId id="300" r:id="rId38"/>
    <p:sldId id="304" r:id="rId39"/>
    <p:sldId id="303" r:id="rId40"/>
    <p:sldId id="301" r:id="rId41"/>
    <p:sldId id="288" r:id="rId42"/>
    <p:sldId id="289" r:id="rId43"/>
    <p:sldId id="290" r:id="rId44"/>
    <p:sldId id="291" r:id="rId45"/>
    <p:sldId id="292" r:id="rId46"/>
    <p:sldId id="293" r:id="rId47"/>
    <p:sldId id="306"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953" autoAdjust="0"/>
  </p:normalViewPr>
  <p:slideViewPr>
    <p:cSldViewPr>
      <p:cViewPr varScale="1">
        <p:scale>
          <a:sx n="71" d="100"/>
          <a:sy n="71" d="100"/>
        </p:scale>
        <p:origin x="-135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6F84D69-40A2-4EA6-ABA8-CE49D24F51F1}" type="datetimeFigureOut">
              <a:rPr lang="en-US" smtClean="0"/>
              <a:pPr/>
              <a:t>3/13/2017</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67261AC1-1F4E-4ABC-ABF9-E5D367A92AA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6F84D69-40A2-4EA6-ABA8-CE49D24F51F1}" type="datetimeFigureOut">
              <a:rPr lang="en-US" smtClean="0"/>
              <a:pPr/>
              <a:t>3/13/2017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7261AC1-1F4E-4ABC-ABF9-E5D367A92AA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C6F84D69-40A2-4EA6-ABA8-CE49D24F51F1}" type="datetimeFigureOut">
              <a:rPr lang="en-US" smtClean="0"/>
              <a:pPr/>
              <a:t>3/13/2017</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67261AC1-1F4E-4ABC-ABF9-E5D367A92AA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6F84D69-40A2-4EA6-ABA8-CE49D24F51F1}" type="datetimeFigureOut">
              <a:rPr lang="en-US" smtClean="0"/>
              <a:pPr/>
              <a:t>3/13/2017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7261AC1-1F4E-4ABC-ABF9-E5D367A92AA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6F84D69-40A2-4EA6-ABA8-CE49D24F51F1}" type="datetimeFigureOut">
              <a:rPr lang="en-US" smtClean="0"/>
              <a:pPr/>
              <a:t>3/13/2017</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67261AC1-1F4E-4ABC-ABF9-E5D367A92AA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6F84D69-40A2-4EA6-ABA8-CE49D24F51F1}" type="datetimeFigureOut">
              <a:rPr lang="en-US" smtClean="0"/>
              <a:pPr/>
              <a:t>3/13/2017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7261AC1-1F4E-4ABC-ABF9-E5D367A92AA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6F84D69-40A2-4EA6-ABA8-CE49D24F51F1}" type="datetimeFigureOut">
              <a:rPr lang="en-US" smtClean="0"/>
              <a:pPr/>
              <a:t>3/13/2017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7261AC1-1F4E-4ABC-ABF9-E5D367A92AA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6F84D69-40A2-4EA6-ABA8-CE49D24F51F1}" type="datetimeFigureOut">
              <a:rPr lang="en-US" smtClean="0"/>
              <a:pPr/>
              <a:t>3/13/2017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7261AC1-1F4E-4ABC-ABF9-E5D367A92AA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C6F84D69-40A2-4EA6-ABA8-CE49D24F51F1}" type="datetimeFigureOut">
              <a:rPr lang="en-US" smtClean="0"/>
              <a:pPr/>
              <a:t>3/13/2017</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67261AC1-1F4E-4ABC-ABF9-E5D367A92A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6F84D69-40A2-4EA6-ABA8-CE49D24F51F1}" type="datetimeFigureOut">
              <a:rPr lang="en-US" smtClean="0"/>
              <a:pPr/>
              <a:t>3/13/2017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7261AC1-1F4E-4ABC-ABF9-E5D367A92AA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C6F84D69-40A2-4EA6-ABA8-CE49D24F51F1}" type="datetimeFigureOut">
              <a:rPr lang="en-US" smtClean="0"/>
              <a:pPr/>
              <a:t>3/13/2017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7261AC1-1F4E-4ABC-ABF9-E5D367A92AAA}"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6F84D69-40A2-4EA6-ABA8-CE49D24F51F1}" type="datetimeFigureOut">
              <a:rPr lang="en-US" smtClean="0"/>
              <a:pPr/>
              <a:t>3/13/2017</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67261AC1-1F4E-4ABC-ABF9-E5D367A92AA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smtClean="0"/>
              <a:t>Growth hormone deficiency in adults</a:t>
            </a:r>
            <a:endParaRPr lang="en-US" sz="2800" dirty="0"/>
          </a:p>
        </p:txBody>
      </p:sp>
      <p:sp>
        <p:nvSpPr>
          <p:cNvPr id="3" name="Subtitle 2"/>
          <p:cNvSpPr>
            <a:spLocks noGrp="1"/>
          </p:cNvSpPr>
          <p:nvPr>
            <p:ph type="subTitle" idx="1"/>
          </p:nvPr>
        </p:nvSpPr>
        <p:spPr/>
        <p:txBody>
          <a:bodyPr/>
          <a:lstStyle/>
          <a:p>
            <a:r>
              <a:rPr lang="en-US" dirty="0" err="1" smtClean="0"/>
              <a:t>Marjan</a:t>
            </a:r>
            <a:r>
              <a:rPr lang="en-US" dirty="0" smtClean="0"/>
              <a:t> </a:t>
            </a:r>
            <a:r>
              <a:rPr lang="en-US" dirty="0" err="1" smtClean="0"/>
              <a:t>Khayamzadeh</a:t>
            </a:r>
            <a:r>
              <a:rPr lang="en-US" dirty="0" smtClean="0"/>
              <a:t> .M.D.</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buNone/>
            </a:pPr>
            <a:r>
              <a:rPr lang="en-US" dirty="0" smtClean="0"/>
              <a:t>   or radiotherapy for malignant disease that included a high dose of irradiation to the hypothalamic-pituitary region</a:t>
            </a:r>
          </a:p>
          <a:p>
            <a:r>
              <a:rPr lang="en-US" dirty="0" smtClean="0"/>
              <a:t>4) a proven genetic/molecular defect involving the capacity to secrete GH.</a:t>
            </a:r>
          </a:p>
          <a:p>
            <a:pPr>
              <a:buNone/>
            </a:pPr>
            <a:r>
              <a:rPr lang="en-US" dirty="0" smtClean="0"/>
              <a:t>  </a:t>
            </a:r>
          </a:p>
          <a:p>
            <a:pPr>
              <a:buNone/>
            </a:pPr>
            <a:r>
              <a:rPr lang="en-US" dirty="0" smtClean="0"/>
              <a:t>   If children in these categories have a low IGF-I level on no GH treatment, this generally suffices to document continuing GHD.</a:t>
            </a:r>
          </a:p>
          <a:p>
            <a:pPr>
              <a:buNone/>
            </a:pPr>
            <a:r>
              <a:rPr lang="it-IT" sz="1800" dirty="0" smtClean="0"/>
              <a:t>                      J Clin Endocrinol Metab, June 2011, 96(6):1587–1609</a:t>
            </a:r>
            <a:endParaRPr lang="en-US" sz="1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Those children with idiopathic GHD, either isolated or with one additional hormone deficit, are less likely to have permanent GHD and should be retested in early adulthood using the stimulation tests.</a:t>
            </a:r>
          </a:p>
          <a:p>
            <a:r>
              <a:rPr lang="en-US" dirty="0" smtClean="0"/>
              <a:t>Testing should be conducted after discontinuation of GH treatment for at least 1 month to avoid possible suppression</a:t>
            </a:r>
          </a:p>
          <a:p>
            <a:pPr>
              <a:buNone/>
            </a:pPr>
            <a:r>
              <a:rPr lang="en-US" dirty="0" smtClean="0"/>
              <a:t>   of endogenous responses.</a:t>
            </a:r>
          </a:p>
          <a:p>
            <a:pPr>
              <a:buNone/>
            </a:pPr>
            <a:endParaRPr lang="it-IT" sz="1800" dirty="0" smtClean="0"/>
          </a:p>
          <a:p>
            <a:pPr>
              <a:buNone/>
            </a:pPr>
            <a:r>
              <a:rPr lang="it-IT" sz="1800" dirty="0" smtClean="0"/>
              <a:t>                       J Clin Endocrinol Metab, June 2011, 96(6):1587–1609</a:t>
            </a:r>
            <a:endParaRPr lang="en-US" sz="1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80653" y="2438400"/>
            <a:ext cx="9247333" cy="26202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solidFill>
                  <a:schemeClr val="accent2"/>
                </a:solidFill>
              </a:rPr>
              <a:t>itt</a:t>
            </a:r>
            <a:endParaRPr lang="en-US" dirty="0">
              <a:solidFill>
                <a:schemeClr val="accent2"/>
              </a:solidFill>
            </a:endParaRPr>
          </a:p>
        </p:txBody>
      </p:sp>
      <p:sp>
        <p:nvSpPr>
          <p:cNvPr id="3" name="Content Placeholder 2"/>
          <p:cNvSpPr>
            <a:spLocks noGrp="1"/>
          </p:cNvSpPr>
          <p:nvPr>
            <p:ph idx="1"/>
          </p:nvPr>
        </p:nvSpPr>
        <p:spPr/>
        <p:txBody>
          <a:bodyPr/>
          <a:lstStyle/>
          <a:p>
            <a:r>
              <a:rPr lang="en-US" dirty="0" smtClean="0"/>
              <a:t>gold-standard test for evaluation of adult GHD </a:t>
            </a:r>
          </a:p>
          <a:p>
            <a:r>
              <a:rPr lang="en-US" dirty="0" smtClean="0"/>
              <a:t>its safety concerns hamper wider use in the United States</a:t>
            </a:r>
          </a:p>
          <a:p>
            <a:r>
              <a:rPr lang="en-US" dirty="0" smtClean="0"/>
              <a:t>IV insulin 0.05-0.15 U/kg.</a:t>
            </a:r>
          </a:p>
          <a:p>
            <a:r>
              <a:rPr lang="en-US" dirty="0" smtClean="0"/>
              <a:t>Record </a:t>
            </a:r>
            <a:r>
              <a:rPr lang="en-US" dirty="0" err="1" smtClean="0"/>
              <a:t>neuroglycopenic</a:t>
            </a:r>
            <a:r>
              <a:rPr lang="en-US" dirty="0" smtClean="0"/>
              <a:t> symptoms.</a:t>
            </a:r>
          </a:p>
          <a:p>
            <a:r>
              <a:rPr lang="en-US" dirty="0" smtClean="0"/>
              <a:t>Blood sampling: </a:t>
            </a:r>
            <a:r>
              <a:rPr lang="en-US" dirty="0" err="1" smtClean="0"/>
              <a:t>fasting,and</a:t>
            </a:r>
            <a:r>
              <a:rPr lang="en-US" dirty="0" smtClean="0"/>
              <a:t> 20, 30, 40, and 60 min after a hypoglycemia is achieved.</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Interpretation of GHD:</a:t>
            </a:r>
          </a:p>
          <a:p>
            <a:pPr>
              <a:buNone/>
            </a:pPr>
            <a:r>
              <a:rPr lang="en-US" dirty="0" smtClean="0"/>
              <a:t>   GH &lt;3-5 mg/L at every time point after a hypoglycemia is achieved.</a:t>
            </a:r>
          </a:p>
          <a:p>
            <a:r>
              <a:rPr lang="en-US" dirty="0" smtClean="0"/>
              <a:t> Contra-indications:</a:t>
            </a:r>
          </a:p>
          <a:p>
            <a:pPr>
              <a:buNone/>
            </a:pPr>
            <a:r>
              <a:rPr lang="en-US" dirty="0" smtClean="0"/>
              <a:t>   epilepsy, cardiovascular disease, pregnancy,</a:t>
            </a:r>
          </a:p>
          <a:p>
            <a:pPr>
              <a:buNone/>
            </a:pPr>
            <a:r>
              <a:rPr lang="en-US" dirty="0" smtClean="0"/>
              <a:t>   age &gt;65 years.</a:t>
            </a:r>
          </a:p>
          <a:p>
            <a:r>
              <a:rPr lang="en-US" dirty="0" smtClean="0"/>
              <a:t> PPV 93%, sensitivity 96% and specificity 92%.</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chemeClr val="accent2"/>
                </a:solidFill>
              </a:rPr>
              <a:t>GHRH-</a:t>
            </a:r>
            <a:r>
              <a:rPr lang="en-US" dirty="0" err="1" smtClean="0">
                <a:solidFill>
                  <a:schemeClr val="accent2"/>
                </a:solidFill>
              </a:rPr>
              <a:t>arginine</a:t>
            </a:r>
            <a:endParaRPr lang="en-US" dirty="0">
              <a:solidFill>
                <a:schemeClr val="accent2"/>
              </a:solidFill>
            </a:endParaRPr>
          </a:p>
        </p:txBody>
      </p:sp>
      <p:sp>
        <p:nvSpPr>
          <p:cNvPr id="3" name="Content Placeholder 2"/>
          <p:cNvSpPr>
            <a:spLocks noGrp="1"/>
          </p:cNvSpPr>
          <p:nvPr>
            <p:ph idx="1"/>
          </p:nvPr>
        </p:nvSpPr>
        <p:spPr/>
        <p:txBody>
          <a:bodyPr>
            <a:normAutofit lnSpcReduction="10000"/>
          </a:bodyPr>
          <a:lstStyle/>
          <a:p>
            <a:r>
              <a:rPr lang="en-US" dirty="0" smtClean="0"/>
              <a:t>Bolus dose of IV GHRH 1 mg/kg (maximum 100 mg) at baseline, followed by </a:t>
            </a:r>
            <a:r>
              <a:rPr lang="fr-FR" dirty="0" smtClean="0"/>
              <a:t>IV arginine infusion 0.5 g/</a:t>
            </a:r>
            <a:r>
              <a:rPr lang="en-US" dirty="0" smtClean="0"/>
              <a:t>kg (maximum 30 g) over 30 min.</a:t>
            </a:r>
          </a:p>
          <a:p>
            <a:r>
              <a:rPr lang="en-US" dirty="0" smtClean="0"/>
              <a:t>Blood sampling − 0,30, 60, 90, and 120 m</a:t>
            </a:r>
          </a:p>
          <a:p>
            <a:r>
              <a:rPr lang="en-US" dirty="0" smtClean="0"/>
              <a:t>BMI-dependent </a:t>
            </a:r>
            <a:r>
              <a:rPr lang="en-US" dirty="0" err="1" smtClean="0"/>
              <a:t>cutpoints</a:t>
            </a:r>
            <a:r>
              <a:rPr lang="en-US" dirty="0" smtClean="0"/>
              <a:t>:</a:t>
            </a:r>
          </a:p>
          <a:p>
            <a:pPr>
              <a:buNone/>
            </a:pPr>
            <a:r>
              <a:rPr lang="en-US" dirty="0" smtClean="0"/>
              <a:t>  - BMI &lt;25 kg/m2, ≤11mg/L at every time point</a:t>
            </a:r>
          </a:p>
          <a:p>
            <a:pPr>
              <a:buNone/>
            </a:pPr>
            <a:r>
              <a:rPr lang="en-US" dirty="0" smtClean="0"/>
              <a:t>  - BMI 25-30 kg/m2, ≤8mg/L at every time point</a:t>
            </a:r>
          </a:p>
          <a:p>
            <a:pPr>
              <a:buNone/>
            </a:pPr>
            <a:r>
              <a:rPr lang="en-US" dirty="0" smtClean="0"/>
              <a:t>  - BMI ≥25 kg/m2, ≤4mg/L at every time </a:t>
            </a:r>
            <a:r>
              <a:rPr lang="en-US" dirty="0" err="1" smtClean="0"/>
              <a:t>pointin</a:t>
            </a:r>
            <a:r>
              <a:rPr lang="en-US" dirty="0" smtClean="0"/>
              <a: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May yield false negative results in hypothalamic GHD.</a:t>
            </a:r>
          </a:p>
          <a:p>
            <a:r>
              <a:rPr lang="en-US" dirty="0" smtClean="0"/>
              <a:t>PPV 92%, sensitivity 95%,and specificity 91%.</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chemeClr val="accent2"/>
                </a:solidFill>
              </a:rPr>
              <a:t>ARGININE</a:t>
            </a:r>
            <a:endParaRPr lang="en-US" dirty="0">
              <a:solidFill>
                <a:schemeClr val="accent2"/>
              </a:solidFill>
            </a:endParaRPr>
          </a:p>
        </p:txBody>
      </p:sp>
      <p:sp>
        <p:nvSpPr>
          <p:cNvPr id="3" name="Content Placeholder 2"/>
          <p:cNvSpPr>
            <a:spLocks noGrp="1"/>
          </p:cNvSpPr>
          <p:nvPr>
            <p:ph idx="1"/>
          </p:nvPr>
        </p:nvSpPr>
        <p:spPr/>
        <p:txBody>
          <a:bodyPr/>
          <a:lstStyle/>
          <a:p>
            <a:r>
              <a:rPr lang="en-US" dirty="0" smtClean="0"/>
              <a:t>30 g </a:t>
            </a:r>
            <a:r>
              <a:rPr lang="en-US" dirty="0" err="1" smtClean="0"/>
              <a:t>arginine</a:t>
            </a:r>
            <a:r>
              <a:rPr lang="en-US" dirty="0" smtClean="0"/>
              <a:t> </a:t>
            </a:r>
            <a:r>
              <a:rPr lang="en-US" dirty="0" err="1" smtClean="0"/>
              <a:t>HCl</a:t>
            </a:r>
            <a:r>
              <a:rPr lang="en-US" dirty="0" smtClean="0"/>
              <a:t> (10% solution) infused over</a:t>
            </a:r>
          </a:p>
          <a:p>
            <a:pPr>
              <a:buNone/>
            </a:pPr>
            <a:r>
              <a:rPr lang="en-US" dirty="0" smtClean="0"/>
              <a:t>   30 min. Measure GH at 30-min intervals for 2.5 h</a:t>
            </a:r>
          </a:p>
          <a:p>
            <a:r>
              <a:rPr lang="en-US" dirty="0" err="1" smtClean="0"/>
              <a:t>Cutpoints:GH</a:t>
            </a:r>
            <a:r>
              <a:rPr lang="en-US" dirty="0" smtClean="0"/>
              <a:t> ≤0.4 mg/L at every time point.</a:t>
            </a:r>
          </a:p>
          <a:p>
            <a:pPr>
              <a:buNone/>
            </a:pPr>
            <a:r>
              <a:rPr lang="en-US" dirty="0" smtClean="0"/>
              <a:t>   Weak GH </a:t>
            </a:r>
            <a:r>
              <a:rPr lang="en-US" dirty="0" err="1" smtClean="0"/>
              <a:t>secreatagogue.Requires</a:t>
            </a:r>
            <a:r>
              <a:rPr lang="en-US" dirty="0" smtClean="0"/>
              <a:t> very low</a:t>
            </a:r>
          </a:p>
          <a:p>
            <a:pPr>
              <a:buNone/>
            </a:pPr>
            <a:r>
              <a:rPr lang="en-US" dirty="0" smtClean="0"/>
              <a:t>   GH cut-points to achieve optimal specificity.</a:t>
            </a:r>
          </a:p>
          <a:p>
            <a:pPr>
              <a:buNone/>
            </a:pPr>
            <a:r>
              <a:rPr lang="en-US" dirty="0" smtClean="0"/>
              <a:t>   PPV 92%, sensitivity 87%,and specificity 91%.</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chemeClr val="accent2"/>
                </a:solidFill>
              </a:rPr>
              <a:t>glucagon</a:t>
            </a:r>
            <a:endParaRPr lang="en-US" dirty="0">
              <a:solidFill>
                <a:schemeClr val="accent2"/>
              </a:solidFill>
            </a:endParaRPr>
          </a:p>
        </p:txBody>
      </p:sp>
      <p:sp>
        <p:nvSpPr>
          <p:cNvPr id="4" name="Content Placeholder 3"/>
          <p:cNvSpPr>
            <a:spLocks noGrp="1"/>
          </p:cNvSpPr>
          <p:nvPr>
            <p:ph idx="1"/>
          </p:nvPr>
        </p:nvSpPr>
        <p:spPr/>
        <p:txBody>
          <a:bodyPr>
            <a:normAutofit/>
          </a:bodyPr>
          <a:lstStyle/>
          <a:p>
            <a:r>
              <a:rPr lang="en-US" dirty="0" smtClean="0"/>
              <a:t>1 mg (1.5 mg if &gt;90 kg) IM.</a:t>
            </a:r>
          </a:p>
          <a:p>
            <a:r>
              <a:rPr lang="en-US" dirty="0" smtClean="0"/>
              <a:t>Measure GH every 30 min for 4h. </a:t>
            </a:r>
          </a:p>
          <a:p>
            <a:r>
              <a:rPr lang="en-US" dirty="0" smtClean="0"/>
              <a:t>GH ≤3 mg/L at every time point.</a:t>
            </a:r>
          </a:p>
          <a:p>
            <a:r>
              <a:rPr lang="en-US" dirty="0" smtClean="0"/>
              <a:t>Questionable diagnostic accuracy in subjects with high BMIs and glucose intolerance.</a:t>
            </a:r>
          </a:p>
          <a:p>
            <a:r>
              <a:rPr lang="en-US" dirty="0" smtClean="0"/>
              <a:t>Requires lower BMI-dependent GH cut-points to achieve optimal specificity. </a:t>
            </a:r>
          </a:p>
          <a:p>
            <a:r>
              <a:rPr lang="en-US" dirty="0" smtClean="0"/>
              <a:t>Sensitivity and specificity 100% in lean subjects.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92640" y="2057400"/>
            <a:ext cx="9236640" cy="32486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chemeClr val="accent2"/>
                </a:solidFill>
              </a:rPr>
              <a:t>agenda</a:t>
            </a:r>
            <a:endParaRPr lang="en-US" dirty="0">
              <a:solidFill>
                <a:schemeClr val="accent2"/>
              </a:solidFill>
            </a:endParaRPr>
          </a:p>
        </p:txBody>
      </p:sp>
      <p:sp>
        <p:nvSpPr>
          <p:cNvPr id="3" name="Content Placeholder 2"/>
          <p:cNvSpPr>
            <a:spLocks noGrp="1"/>
          </p:cNvSpPr>
          <p:nvPr>
            <p:ph idx="1"/>
          </p:nvPr>
        </p:nvSpPr>
        <p:spPr/>
        <p:txBody>
          <a:bodyPr/>
          <a:lstStyle/>
          <a:p>
            <a:r>
              <a:rPr lang="en-US" dirty="0" smtClean="0"/>
              <a:t>Etiology</a:t>
            </a:r>
          </a:p>
          <a:p>
            <a:r>
              <a:rPr lang="en-US" dirty="0" smtClean="0"/>
              <a:t>Clinical manifestation</a:t>
            </a:r>
          </a:p>
          <a:p>
            <a:r>
              <a:rPr lang="en-US" dirty="0" smtClean="0"/>
              <a:t>Diagnosis(stimulation test cut points)</a:t>
            </a:r>
          </a:p>
          <a:p>
            <a:r>
              <a:rPr lang="en-US" dirty="0" err="1" smtClean="0"/>
              <a:t>Transion</a:t>
            </a:r>
            <a:r>
              <a:rPr lang="en-US" dirty="0" smtClean="0"/>
              <a:t> period</a:t>
            </a:r>
          </a:p>
          <a:p>
            <a:r>
              <a:rPr lang="en-US" dirty="0" err="1" smtClean="0"/>
              <a:t>GHtherapy</a:t>
            </a:r>
            <a:r>
              <a:rPr lang="en-US" dirty="0" smtClean="0"/>
              <a:t>(</a:t>
            </a:r>
            <a:r>
              <a:rPr lang="en-US" dirty="0" err="1" smtClean="0"/>
              <a:t>doses,monitoring,benefits</a:t>
            </a:r>
            <a:r>
              <a:rPr lang="en-US" dirty="0" smtClean="0"/>
              <a:t>, adverse events)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69305" y="2286000"/>
            <a:ext cx="9074695" cy="22601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135244" y="1981200"/>
            <a:ext cx="9008756" cy="34298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0" y="95342"/>
            <a:ext cx="8991599" cy="55521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228600" y="-55458"/>
            <a:ext cx="8915400" cy="5798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32078" y="2288701"/>
            <a:ext cx="9176078" cy="28805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cstate="print"/>
          <a:srcRect/>
          <a:stretch>
            <a:fillRect/>
          </a:stretch>
        </p:blipFill>
        <p:spPr bwMode="auto">
          <a:xfrm>
            <a:off x="34775" y="2286000"/>
            <a:ext cx="9109225" cy="28989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cstate="print"/>
          <a:srcRect/>
          <a:stretch>
            <a:fillRect/>
          </a:stretch>
        </p:blipFill>
        <p:spPr bwMode="auto">
          <a:xfrm>
            <a:off x="381000" y="-76293"/>
            <a:ext cx="8458200" cy="59238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cstate="print"/>
          <a:srcRect/>
          <a:stretch>
            <a:fillRect/>
          </a:stretch>
        </p:blipFill>
        <p:spPr bwMode="auto">
          <a:xfrm>
            <a:off x="452888" y="-216370"/>
            <a:ext cx="8386311" cy="61591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cstate="print"/>
          <a:srcRect/>
          <a:stretch>
            <a:fillRect/>
          </a:stretch>
        </p:blipFill>
        <p:spPr bwMode="auto">
          <a:xfrm>
            <a:off x="97906" y="1628918"/>
            <a:ext cx="9046094" cy="36707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cstate="print"/>
          <a:srcRect/>
          <a:stretch>
            <a:fillRect/>
          </a:stretch>
        </p:blipFill>
        <p:spPr bwMode="auto">
          <a:xfrm>
            <a:off x="54947" y="1828800"/>
            <a:ext cx="903525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1066800" y="36474"/>
            <a:ext cx="5137432" cy="68215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                 conclusion</a:t>
            </a:r>
            <a:endParaRPr lang="en-US" dirty="0">
              <a:solidFill>
                <a:schemeClr val="accent2"/>
              </a:solidFill>
            </a:endParaRPr>
          </a:p>
        </p:txBody>
      </p:sp>
      <p:sp>
        <p:nvSpPr>
          <p:cNvPr id="3" name="Content Placeholder 2"/>
          <p:cNvSpPr>
            <a:spLocks noGrp="1"/>
          </p:cNvSpPr>
          <p:nvPr>
            <p:ph idx="1"/>
          </p:nvPr>
        </p:nvSpPr>
        <p:spPr/>
        <p:txBody>
          <a:bodyPr>
            <a:normAutofit/>
          </a:bodyPr>
          <a:lstStyle/>
          <a:p>
            <a:r>
              <a:rPr lang="en-US" dirty="0" smtClean="0"/>
              <a:t>The GST correctly classified GHD using GH</a:t>
            </a:r>
          </a:p>
          <a:p>
            <a:pPr>
              <a:buNone/>
            </a:pPr>
            <a:r>
              <a:rPr lang="en-US" dirty="0" smtClean="0"/>
              <a:t>   cut-points of 1 </a:t>
            </a:r>
            <a:r>
              <a:rPr lang="en-US" dirty="0" err="1" smtClean="0"/>
              <a:t>ng</a:t>
            </a:r>
            <a:r>
              <a:rPr lang="en-US" dirty="0" smtClean="0"/>
              <a:t>/ml for FD-GST and 2 </a:t>
            </a:r>
            <a:r>
              <a:rPr lang="en-US" dirty="0" err="1" smtClean="0"/>
              <a:t>ng</a:t>
            </a:r>
            <a:r>
              <a:rPr lang="en-US" dirty="0" smtClean="0"/>
              <a:t>/ml for </a:t>
            </a:r>
            <a:r>
              <a:rPr lang="en-US" dirty="0" err="1" smtClean="0"/>
              <a:t>WBGST,hence</a:t>
            </a:r>
            <a:r>
              <a:rPr lang="en-US" dirty="0" smtClean="0"/>
              <a:t> using 3 </a:t>
            </a:r>
            <a:r>
              <a:rPr lang="en-US" dirty="0" err="1" smtClean="0"/>
              <a:t>ng</a:t>
            </a:r>
            <a:r>
              <a:rPr lang="en-US" dirty="0" smtClean="0"/>
              <a:t>/ml as the GH cut-point will misclassify some GH-sufficient adults.</a:t>
            </a:r>
          </a:p>
          <a:p>
            <a:pPr>
              <a:buNone/>
            </a:pPr>
            <a:r>
              <a:rPr lang="en-US" dirty="0" smtClean="0"/>
              <a:t>   The GST may also be an acceptable alternative to the ITT for evaluating the HPA axis utilizing </a:t>
            </a:r>
            <a:r>
              <a:rPr lang="en-US" dirty="0" err="1" smtClean="0"/>
              <a:t>cortisol</a:t>
            </a:r>
            <a:r>
              <a:rPr lang="en-US" dirty="0" smtClean="0"/>
              <a:t> cut-points of 9 </a:t>
            </a:r>
            <a:r>
              <a:rPr lang="en-US" dirty="0" err="1" smtClean="0"/>
              <a:t>lg</a:t>
            </a:r>
            <a:r>
              <a:rPr lang="en-US" dirty="0" smtClean="0"/>
              <a:t>/</a:t>
            </a:r>
            <a:r>
              <a:rPr lang="en-US" dirty="0" err="1" smtClean="0"/>
              <a:t>dL</a:t>
            </a:r>
            <a:r>
              <a:rPr lang="en-US" dirty="0" smtClean="0"/>
              <a:t> for FD-GST and 11 </a:t>
            </a:r>
            <a:r>
              <a:rPr lang="en-US" dirty="0" err="1" smtClean="0"/>
              <a:t>lg</a:t>
            </a:r>
            <a:r>
              <a:rPr lang="en-US" dirty="0" smtClean="0"/>
              <a:t>/</a:t>
            </a:r>
            <a:r>
              <a:rPr lang="en-US" dirty="0" err="1" smtClean="0"/>
              <a:t>dL</a:t>
            </a:r>
            <a:r>
              <a:rPr lang="en-US" dirty="0" smtClean="0"/>
              <a:t> for WB-GST.</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solidFill>
                  <a:schemeClr val="accent2"/>
                </a:solidFill>
              </a:rPr>
              <a:t>gh</a:t>
            </a:r>
            <a:r>
              <a:rPr lang="en-US" dirty="0" smtClean="0">
                <a:solidFill>
                  <a:schemeClr val="accent2"/>
                </a:solidFill>
              </a:rPr>
              <a:t> therapy</a:t>
            </a:r>
            <a:endParaRPr lang="en-US" dirty="0">
              <a:solidFill>
                <a:schemeClr val="accent2"/>
              </a:solidFill>
            </a:endParaRPr>
          </a:p>
        </p:txBody>
      </p:sp>
      <p:sp>
        <p:nvSpPr>
          <p:cNvPr id="3" name="Content Placeholder 2"/>
          <p:cNvSpPr>
            <a:spLocks noGrp="1"/>
          </p:cNvSpPr>
          <p:nvPr>
            <p:ph idx="1"/>
          </p:nvPr>
        </p:nvSpPr>
        <p:spPr/>
        <p:txBody>
          <a:bodyPr>
            <a:normAutofit/>
          </a:bodyPr>
          <a:lstStyle/>
          <a:p>
            <a:r>
              <a:rPr lang="en-US" dirty="0" smtClean="0"/>
              <a:t>In UK clinical practice, patients are selected for treatment on the basis of perceived need according to one or more of a number of specific criteria outlined below.</a:t>
            </a:r>
          </a:p>
          <a:p>
            <a:endParaRPr lang="en-US" dirty="0" smtClean="0"/>
          </a:p>
          <a:p>
            <a:r>
              <a:rPr lang="en-US" dirty="0" smtClean="0"/>
              <a:t>defined severe GHD with the insulin tolerance test (ITT), glucagon, </a:t>
            </a:r>
            <a:r>
              <a:rPr lang="en-US" dirty="0" err="1" smtClean="0"/>
              <a:t>arginine</a:t>
            </a:r>
            <a:r>
              <a:rPr lang="en-US" dirty="0" smtClean="0"/>
              <a:t>, or alternative tests such as </a:t>
            </a:r>
            <a:r>
              <a:rPr lang="en-US" dirty="0" err="1" smtClean="0"/>
              <a:t>arginine</a:t>
            </a:r>
            <a:r>
              <a:rPr lang="en-US" dirty="0" smtClean="0"/>
              <a:t> plus growth hormone releasing hormone (GHRH).</a:t>
            </a:r>
          </a:p>
          <a:p>
            <a:endParaRPr lang="en-US" sz="1800" dirty="0" smtClean="0"/>
          </a:p>
          <a:p>
            <a:pPr>
              <a:buNone/>
            </a:pPr>
            <a:r>
              <a:rPr lang="en-US" sz="1800" dirty="0" smtClean="0"/>
              <a:t>                                          Adult Growth Hormone Deficiency,2015</a:t>
            </a:r>
            <a:endParaRPr lang="en-US" dirty="0" smtClean="0"/>
          </a:p>
          <a:p>
            <a:pPr>
              <a:buNone/>
            </a:pPr>
            <a:endParaRPr lang="en-US" dirty="0" smtClean="0"/>
          </a:p>
          <a:p>
            <a:pPr>
              <a:buNone/>
            </a:pPr>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Peak GH response &lt;9mU/l (&lt;3ng/</a:t>
            </a:r>
            <a:r>
              <a:rPr lang="en-US" dirty="0" err="1" smtClean="0"/>
              <a:t>mL</a:t>
            </a:r>
            <a:r>
              <a:rPr lang="en-US" dirty="0" smtClean="0"/>
              <a:t>) to ITT. The appropriate threshold for the diagnosis of severe GHD using the other provocative tests needs to be cross-validated against the "gold standard" - the ITT definition.</a:t>
            </a:r>
          </a:p>
          <a:p>
            <a:endParaRPr lang="en-US" dirty="0" smtClean="0"/>
          </a:p>
          <a:p>
            <a:r>
              <a:rPr lang="en-US" dirty="0" smtClean="0"/>
              <a:t>Patient already receiving full supplementation of other deficient hormones as required.</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Reduced </a:t>
            </a:r>
            <a:r>
              <a:rPr lang="en-US" dirty="0" err="1" smtClean="0"/>
              <a:t>QoL</a:t>
            </a:r>
            <a:r>
              <a:rPr lang="en-US" dirty="0" smtClean="0"/>
              <a:t> is the major indication for offering GH replacement. The selection of whom to treat is based on the patient's own perception of QOL reinforced by the objective assessment </a:t>
            </a:r>
            <a:r>
              <a:rPr lang="en-US" dirty="0" err="1" smtClean="0"/>
              <a:t>utilising</a:t>
            </a:r>
            <a:r>
              <a:rPr lang="en-US" dirty="0" smtClean="0"/>
              <a:t> a disease-specific questionnaire ("adult growth hormone deficiency assessment" - AGHDA) or alternative validated questionnaire</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GH replacement should also be considered in patients in whom an adverse cardiovascular risk profile and/or </a:t>
            </a:r>
            <a:r>
              <a:rPr lang="en-US" dirty="0" err="1" smtClean="0"/>
              <a:t>osteopenia</a:t>
            </a:r>
            <a:r>
              <a:rPr lang="en-US" dirty="0" smtClean="0"/>
              <a:t> have been demonstrated.</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The aim of GH replacement therapy is to treat the signs and symptoms of GHD by correcting the metabolic abnormalities and impaired </a:t>
            </a:r>
            <a:r>
              <a:rPr lang="en-US" dirty="0" err="1" smtClean="0"/>
              <a:t>QoL</a:t>
            </a:r>
            <a:r>
              <a:rPr lang="en-US" dirty="0" smtClean="0"/>
              <a:t> associated with AGHD.</a:t>
            </a:r>
          </a:p>
          <a:p>
            <a:r>
              <a:rPr lang="en-US" dirty="0" smtClean="0"/>
              <a:t>women require more GH per kilogram of body weight than men, younger patients require more GH than older patients, and</a:t>
            </a:r>
          </a:p>
          <a:p>
            <a:pPr>
              <a:buNone/>
            </a:pPr>
            <a:r>
              <a:rPr lang="en-US" dirty="0" smtClean="0"/>
              <a:t>   adult patients who had childhood-onset require more GH than adult-onset GHD to obtain an equivalent clinical response.</a:t>
            </a:r>
          </a:p>
          <a:p>
            <a:pPr>
              <a:buNone/>
            </a:pPr>
            <a:r>
              <a:rPr lang="en-US" i="1" dirty="0" smtClean="0"/>
              <a:t>                         </a:t>
            </a:r>
            <a:r>
              <a:rPr lang="en-US" sz="1800" i="1" dirty="0" err="1" smtClean="0"/>
              <a:t>Neurol</a:t>
            </a:r>
            <a:r>
              <a:rPr lang="en-US" sz="1800" i="1" dirty="0" smtClean="0"/>
              <a:t> Med </a:t>
            </a:r>
            <a:r>
              <a:rPr lang="en-US" sz="1800" i="1" dirty="0" err="1" smtClean="0"/>
              <a:t>Chir</a:t>
            </a:r>
            <a:r>
              <a:rPr lang="en-US" sz="1800" i="1" dirty="0" smtClean="0"/>
              <a:t> (Tokyo) 54, August, 2014</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GH replacement therapy should start with a</a:t>
            </a:r>
          </a:p>
          <a:p>
            <a:pPr>
              <a:buNone/>
            </a:pPr>
            <a:r>
              <a:rPr lang="en-US" dirty="0" smtClean="0"/>
              <a:t>  low dose, especially in older individuals (0.1</a:t>
            </a:r>
          </a:p>
          <a:p>
            <a:pPr>
              <a:buNone/>
            </a:pPr>
            <a:r>
              <a:rPr lang="en-US" dirty="0" smtClean="0"/>
              <a:t>   mg/day), administered as daily subcutaneous</a:t>
            </a:r>
          </a:p>
          <a:p>
            <a:pPr>
              <a:buNone/>
            </a:pPr>
            <a:r>
              <a:rPr lang="en-US" dirty="0" smtClean="0"/>
              <a:t>   injections in the evening.</a:t>
            </a:r>
          </a:p>
          <a:p>
            <a:r>
              <a:rPr lang="en-US" dirty="0" smtClean="0"/>
              <a:t>GH dosages should be increased gradually and individualized, on the basis of clinical and biochemical responses, no more frequently than at monthly intervals</a:t>
            </a:r>
            <a:r>
              <a:rPr lang="en-US" sz="1800" dirty="0" smtClean="0"/>
              <a:t>.</a:t>
            </a:r>
          </a:p>
          <a:p>
            <a:endParaRPr lang="en-US" sz="1800" i="1" dirty="0" smtClean="0"/>
          </a:p>
          <a:p>
            <a:endParaRPr lang="en-US" sz="1800" i="1" dirty="0" smtClean="0"/>
          </a:p>
          <a:p>
            <a:pPr>
              <a:buNone/>
            </a:pPr>
            <a:r>
              <a:rPr lang="en-US" sz="1800" i="1" dirty="0" smtClean="0"/>
              <a:t>                                      </a:t>
            </a:r>
            <a:r>
              <a:rPr lang="en-US" sz="1800" i="1" dirty="0" err="1" smtClean="0"/>
              <a:t>Neurol</a:t>
            </a:r>
            <a:r>
              <a:rPr lang="en-US" sz="1800" i="1" dirty="0" smtClean="0"/>
              <a:t> Med </a:t>
            </a:r>
            <a:r>
              <a:rPr lang="en-US" sz="1800" i="1" dirty="0" err="1" smtClean="0"/>
              <a:t>Chir</a:t>
            </a:r>
            <a:r>
              <a:rPr lang="en-US" sz="1800" i="1" dirty="0" smtClean="0"/>
              <a:t> (Tokyo) 54, August, 2014</a:t>
            </a:r>
            <a:endParaRPr lang="en-US" sz="1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Incremental dose increases should be between 0.1 mg/day and 0.2 mg/day.</a:t>
            </a:r>
          </a:p>
          <a:p>
            <a:pPr>
              <a:buNone/>
            </a:pPr>
            <a:r>
              <a:rPr lang="en-US" dirty="0" smtClean="0"/>
              <a:t>  Clinical status and serum IGF-I levels should</a:t>
            </a:r>
          </a:p>
          <a:p>
            <a:pPr>
              <a:buNone/>
            </a:pPr>
            <a:r>
              <a:rPr lang="en-US" dirty="0" smtClean="0"/>
              <a:t>   be monitored.</a:t>
            </a:r>
          </a:p>
          <a:p>
            <a:r>
              <a:rPr lang="en-US" dirty="0" smtClean="0"/>
              <a:t>The GH maintenance dose should seldom exceed 1.0 mg/day.</a:t>
            </a:r>
          </a:p>
          <a:p>
            <a:endParaRPr lang="en-US" i="1" dirty="0" smtClean="0"/>
          </a:p>
          <a:p>
            <a:endParaRPr lang="en-US" i="1" dirty="0" smtClean="0"/>
          </a:p>
          <a:p>
            <a:endParaRPr lang="en-US" i="1" dirty="0" smtClean="0"/>
          </a:p>
          <a:p>
            <a:pPr>
              <a:buNone/>
            </a:pPr>
            <a:r>
              <a:rPr lang="en-US" i="1" dirty="0" smtClean="0"/>
              <a:t>                          </a:t>
            </a:r>
            <a:r>
              <a:rPr lang="en-US" sz="1800" i="1" dirty="0" err="1" smtClean="0"/>
              <a:t>Neurol</a:t>
            </a:r>
            <a:r>
              <a:rPr lang="en-US" sz="1800" i="1" dirty="0" smtClean="0"/>
              <a:t> Med </a:t>
            </a:r>
            <a:r>
              <a:rPr lang="en-US" sz="1800" i="1" dirty="0" err="1" smtClean="0"/>
              <a:t>Chir</a:t>
            </a:r>
            <a:r>
              <a:rPr lang="en-US" sz="1800" i="1" dirty="0" smtClean="0"/>
              <a:t> (Tokyo) 54, August, 2014</a:t>
            </a:r>
            <a:endParaRPr lang="en-US" sz="1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1" y="53868"/>
            <a:ext cx="9238526" cy="5696678"/>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90297" y="1198331"/>
            <a:ext cx="9053703" cy="3602269"/>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180985" y="-608"/>
            <a:ext cx="8377189" cy="6706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1828800" y="136660"/>
            <a:ext cx="5302765" cy="672134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0" y="563443"/>
            <a:ext cx="9143999" cy="4960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1" y="51745"/>
            <a:ext cx="9144000" cy="68942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180895" y="0"/>
            <a:ext cx="7166226"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1083026" y="0"/>
            <a:ext cx="6765574"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cstate="print"/>
          <a:srcRect/>
          <a:stretch>
            <a:fillRect/>
          </a:stretch>
        </p:blipFill>
        <p:spPr bwMode="auto">
          <a:xfrm>
            <a:off x="346505" y="656257"/>
            <a:ext cx="8203483" cy="54397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cstate="print"/>
          <a:srcRect/>
          <a:stretch>
            <a:fillRect/>
          </a:stretch>
        </p:blipFill>
        <p:spPr bwMode="auto">
          <a:xfrm>
            <a:off x="838200" y="1192878"/>
            <a:ext cx="8401103" cy="39887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chemeClr val="accent2"/>
                </a:solidFill>
              </a:rPr>
              <a:t>conclusion</a:t>
            </a:r>
            <a:endParaRPr lang="en-US" dirty="0">
              <a:solidFill>
                <a:schemeClr val="accent2"/>
              </a:solidFill>
            </a:endParaRPr>
          </a:p>
        </p:txBody>
      </p:sp>
      <p:sp>
        <p:nvSpPr>
          <p:cNvPr id="3" name="Content Placeholder 2"/>
          <p:cNvSpPr>
            <a:spLocks noGrp="1"/>
          </p:cNvSpPr>
          <p:nvPr>
            <p:ph idx="1"/>
          </p:nvPr>
        </p:nvSpPr>
        <p:spPr/>
        <p:txBody>
          <a:bodyPr>
            <a:normAutofit/>
          </a:bodyPr>
          <a:lstStyle/>
          <a:p>
            <a:r>
              <a:rPr lang="en-US" dirty="0" smtClean="0"/>
              <a:t>In GH-deficient adults, there was no evidence for a GH treatment effect on </a:t>
            </a:r>
            <a:r>
              <a:rPr lang="en-US" dirty="0" err="1" smtClean="0"/>
              <a:t>death,cancer</a:t>
            </a:r>
            <a:r>
              <a:rPr lang="en-US" dirty="0" smtClean="0"/>
              <a:t>, intracranial tumor recurrence, diabetes, or cardiovascular events.</a:t>
            </a:r>
          </a:p>
          <a:p>
            <a:r>
              <a:rPr lang="en-US" dirty="0" smtClean="0"/>
              <a:t> The identification of unexpected GH-related AEs reinforces the fact that patient selection and GH dose titration are important to ensure safety of adult GH replacement.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chemeClr val="accent2"/>
                </a:solidFill>
              </a:rPr>
              <a:t>diagnosis</a:t>
            </a:r>
            <a:endParaRPr lang="en-US" dirty="0">
              <a:solidFill>
                <a:schemeClr val="accent2"/>
              </a:solidFill>
            </a:endParaRPr>
          </a:p>
        </p:txBody>
      </p:sp>
      <p:sp>
        <p:nvSpPr>
          <p:cNvPr id="3" name="Content Placeholder 2"/>
          <p:cNvSpPr>
            <a:spLocks noGrp="1"/>
          </p:cNvSpPr>
          <p:nvPr>
            <p:ph idx="1"/>
          </p:nvPr>
        </p:nvSpPr>
        <p:spPr/>
        <p:txBody>
          <a:bodyPr/>
          <a:lstStyle/>
          <a:p>
            <a:r>
              <a:rPr lang="en-US" dirty="0" smtClean="0"/>
              <a:t>lack of a single biological end-point, such as growth failure </a:t>
            </a:r>
          </a:p>
          <a:p>
            <a:endParaRPr lang="en-US" dirty="0" smtClean="0"/>
          </a:p>
          <a:p>
            <a:r>
              <a:rPr lang="en-US" dirty="0" smtClean="0"/>
              <a:t>secreted episodically in a </a:t>
            </a:r>
            <a:r>
              <a:rPr lang="en-US" dirty="0" err="1" smtClean="0"/>
              <a:t>pulsatile</a:t>
            </a:r>
            <a:r>
              <a:rPr lang="en-US" dirty="0" smtClean="0"/>
              <a:t> pattern and modified by age, gender, and body mass index (BMI)</a:t>
            </a:r>
          </a:p>
          <a:p>
            <a:pPr>
              <a:buNone/>
            </a:pPr>
            <a:r>
              <a:rPr lang="en-US" b="1" dirty="0" smtClean="0"/>
              <a:t>  </a:t>
            </a:r>
          </a:p>
          <a:p>
            <a:pPr>
              <a:buNone/>
            </a:pPr>
            <a:endParaRPr lang="en-US" b="1" dirty="0" smtClean="0"/>
          </a:p>
          <a:p>
            <a:pPr>
              <a:buNone/>
            </a:pPr>
            <a:endParaRPr lang="en-US" b="1" dirty="0" smtClean="0"/>
          </a:p>
          <a:p>
            <a:pPr>
              <a:buNone/>
            </a:pPr>
            <a:r>
              <a:rPr lang="en-US" b="1" dirty="0" smtClean="0"/>
              <a:t>            </a:t>
            </a:r>
            <a:r>
              <a:rPr lang="en-US" sz="1800" b="1" dirty="0" smtClean="0"/>
              <a:t>Disease State Clinical Review, </a:t>
            </a:r>
            <a:r>
              <a:rPr lang="en-US" sz="1800" b="1" i="1" dirty="0" err="1" smtClean="0"/>
              <a:t>Endocr</a:t>
            </a:r>
            <a:r>
              <a:rPr lang="en-US" sz="1800" b="1" i="1" dirty="0" smtClean="0"/>
              <a:t> </a:t>
            </a:r>
            <a:r>
              <a:rPr lang="en-US" sz="1800" b="1" i="1" dirty="0" err="1" smtClean="0"/>
              <a:t>Pract</a:t>
            </a:r>
            <a:r>
              <a:rPr lang="en-US" sz="1800" b="1" i="1" dirty="0" smtClean="0"/>
              <a:t>. 2016;22</a:t>
            </a:r>
            <a:endParaRPr lang="en-US" sz="2400"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insulin-like growth factor 1 (IGF-1) and IGF-binding protein 3 (IGFBP-3) have also shown poor diagnostic value due to overlap</a:t>
            </a:r>
          </a:p>
          <a:p>
            <a:pPr>
              <a:buNone/>
            </a:pPr>
            <a:r>
              <a:rPr lang="en-US" dirty="0" smtClean="0"/>
              <a:t>   between healthy and GH-</a:t>
            </a:r>
            <a:r>
              <a:rPr lang="en-US" dirty="0" err="1" smtClean="0"/>
              <a:t>deficien</a:t>
            </a:r>
            <a:r>
              <a:rPr lang="en-US" dirty="0" smtClean="0"/>
              <a:t> individuals, particularly in adults over 40 years.</a:t>
            </a:r>
          </a:p>
          <a:p>
            <a:r>
              <a:rPr lang="en-US" dirty="0" smtClean="0"/>
              <a:t>random GH and IGF-1 levels cannot be used alone, GH stimulation tests are required to confirm the diagnosis.</a:t>
            </a:r>
          </a:p>
          <a:p>
            <a:pPr>
              <a:buNone/>
            </a:pPr>
            <a:r>
              <a:rPr lang="en-US" b="1" dirty="0" smtClean="0"/>
              <a:t>      </a:t>
            </a:r>
          </a:p>
          <a:p>
            <a:pPr>
              <a:buNone/>
            </a:pPr>
            <a:r>
              <a:rPr lang="en-US" b="1" dirty="0" smtClean="0"/>
              <a:t>            </a:t>
            </a:r>
            <a:r>
              <a:rPr lang="en-US" sz="1800" b="1" dirty="0" smtClean="0"/>
              <a:t>Disease State Clinical Review, </a:t>
            </a:r>
            <a:r>
              <a:rPr lang="en-US" sz="1800" b="1" i="1" dirty="0" err="1" smtClean="0"/>
              <a:t>Endocr</a:t>
            </a:r>
            <a:r>
              <a:rPr lang="en-US" sz="1800" b="1" i="1" dirty="0" smtClean="0"/>
              <a:t> </a:t>
            </a:r>
            <a:r>
              <a:rPr lang="en-US" sz="1800" b="1" i="1" dirty="0" err="1" smtClean="0"/>
              <a:t>Pract</a:t>
            </a:r>
            <a:r>
              <a:rPr lang="en-US" sz="1800" b="1" i="1" dirty="0" smtClean="0"/>
              <a:t>. 2016;22</a:t>
            </a:r>
            <a:endParaRPr lang="en-US" sz="1800"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The GH Research Society has mandated that utilizing one reliable GH stimulation test is sufficient , with the exception for the need</a:t>
            </a:r>
          </a:p>
          <a:p>
            <a:pPr>
              <a:buNone/>
            </a:pPr>
            <a:r>
              <a:rPr lang="en-US" dirty="0" smtClean="0"/>
              <a:t>   of a GH stimulation test in patients who meet criteria that predict GHD with high specificity:</a:t>
            </a:r>
          </a:p>
          <a:p>
            <a:pPr>
              <a:buNone/>
            </a:pPr>
            <a:r>
              <a:rPr lang="en-US" dirty="0" smtClean="0"/>
              <a:t>   A)patients with organic pituitary disease and three or more pituitary hormone deficits and low serum IGF-1 levels.</a:t>
            </a:r>
          </a:p>
          <a:p>
            <a:pPr>
              <a:buNone/>
            </a:pPr>
            <a:r>
              <a:rPr lang="en-US" dirty="0" smtClean="0"/>
              <a:t>   B)patients with congenital/genetic GHD</a:t>
            </a:r>
          </a:p>
          <a:p>
            <a:pPr>
              <a:buNone/>
            </a:pPr>
            <a:r>
              <a:rPr lang="en-US" b="1" dirty="0" smtClean="0"/>
              <a:t>             </a:t>
            </a:r>
            <a:r>
              <a:rPr lang="en-US" sz="1800" b="1" dirty="0" smtClean="0"/>
              <a:t>Disease State Clinical Review, </a:t>
            </a:r>
            <a:r>
              <a:rPr lang="en-US" sz="1800" b="1" i="1" dirty="0" err="1" smtClean="0"/>
              <a:t>Endocr</a:t>
            </a:r>
            <a:r>
              <a:rPr lang="en-US" sz="1800" b="1" i="1" dirty="0" smtClean="0"/>
              <a:t> </a:t>
            </a:r>
            <a:r>
              <a:rPr lang="en-US" sz="1800" b="1" i="1" dirty="0" err="1" smtClean="0"/>
              <a:t>Pract</a:t>
            </a:r>
            <a:r>
              <a:rPr lang="en-US" sz="1800" b="1" i="1" dirty="0" smtClean="0"/>
              <a:t>. 2016;22</a:t>
            </a:r>
            <a:endParaRPr lang="en-US" sz="1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solidFill>
                  <a:schemeClr val="accent2"/>
                </a:solidFill>
              </a:rPr>
              <a:t>trnsition</a:t>
            </a:r>
            <a:r>
              <a:rPr lang="en-US" dirty="0" smtClean="0">
                <a:solidFill>
                  <a:schemeClr val="accent2"/>
                </a:solidFill>
              </a:rPr>
              <a:t> period</a:t>
            </a:r>
            <a:endParaRPr lang="en-US" dirty="0">
              <a:solidFill>
                <a:schemeClr val="accent2"/>
              </a:solidFill>
            </a:endParaRPr>
          </a:p>
        </p:txBody>
      </p:sp>
      <p:sp>
        <p:nvSpPr>
          <p:cNvPr id="3" name="Content Placeholder 2"/>
          <p:cNvSpPr>
            <a:spLocks noGrp="1"/>
          </p:cNvSpPr>
          <p:nvPr>
            <p:ph idx="1"/>
          </p:nvPr>
        </p:nvSpPr>
        <p:spPr/>
        <p:txBody>
          <a:bodyPr/>
          <a:lstStyle/>
          <a:p>
            <a:r>
              <a:rPr lang="en-US" dirty="0" smtClean="0"/>
              <a:t>The transition from pediatric to adult care is an appropriate time for reassessment of GH status. </a:t>
            </a:r>
          </a:p>
          <a:p>
            <a:r>
              <a:rPr lang="en-US" dirty="0" smtClean="0"/>
              <a:t>Patients with a high likelihood of having permanent GHD are those who have MPHD and a serum IGF-I concentration below the normal range (off GH therapy) if associated with one or more of the following:</a:t>
            </a:r>
          </a:p>
          <a:p>
            <a:pPr>
              <a:buNone/>
            </a:pPr>
            <a:r>
              <a:rPr lang="en-US" sz="1800" dirty="0" smtClean="0"/>
              <a:t>  </a:t>
            </a:r>
          </a:p>
          <a:p>
            <a:pPr>
              <a:buNone/>
            </a:pPr>
            <a:endParaRPr lang="en-US" sz="1800" dirty="0" smtClean="0"/>
          </a:p>
          <a:p>
            <a:pPr>
              <a:buNone/>
            </a:pPr>
            <a:endParaRPr lang="en-US" sz="1800" dirty="0" smtClean="0"/>
          </a:p>
          <a:p>
            <a:pPr>
              <a:buNone/>
            </a:pPr>
            <a:r>
              <a:rPr lang="en-US" sz="1800" dirty="0" smtClean="0"/>
              <a:t>                    </a:t>
            </a:r>
            <a:r>
              <a:rPr lang="it-IT" sz="1800" dirty="0" smtClean="0"/>
              <a:t>J Clin Endocrinol Metab, June 2011, 96(6):1587–1609</a:t>
            </a:r>
            <a:endParaRPr lang="en-US" sz="1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dirty="0" smtClean="0"/>
              <a:t>1) a </a:t>
            </a:r>
            <a:r>
              <a:rPr lang="en-US" dirty="0" err="1" smtClean="0"/>
              <a:t>radiologically</a:t>
            </a:r>
            <a:r>
              <a:rPr lang="en-US" dirty="0" smtClean="0"/>
              <a:t> confirmed congenital</a:t>
            </a:r>
          </a:p>
          <a:p>
            <a:pPr>
              <a:buNone/>
            </a:pPr>
            <a:r>
              <a:rPr lang="en-US" dirty="0" smtClean="0"/>
              <a:t>   anomaly in the </a:t>
            </a:r>
            <a:r>
              <a:rPr lang="en-US" dirty="0" err="1" smtClean="0"/>
              <a:t>sellar</a:t>
            </a:r>
            <a:r>
              <a:rPr lang="en-US" dirty="0" smtClean="0"/>
              <a:t> or </a:t>
            </a:r>
            <a:r>
              <a:rPr lang="en-US" dirty="0" err="1" smtClean="0"/>
              <a:t>suprasellar</a:t>
            </a:r>
            <a:r>
              <a:rPr lang="en-US" dirty="0" smtClean="0"/>
              <a:t> region;</a:t>
            </a:r>
          </a:p>
          <a:p>
            <a:pPr>
              <a:buNone/>
            </a:pPr>
            <a:r>
              <a:rPr lang="en-US" dirty="0" smtClean="0"/>
              <a:t>                                                            2)known acquired hypothalamic-pituitary disease, </a:t>
            </a:r>
            <a:r>
              <a:rPr lang="en-US" i="1" dirty="0" smtClean="0"/>
              <a:t>e.g. </a:t>
            </a:r>
            <a:r>
              <a:rPr lang="en-US" i="1" dirty="0" err="1" smtClean="0"/>
              <a:t>craniopharyngioma</a:t>
            </a:r>
            <a:r>
              <a:rPr lang="en-US" i="1" dirty="0" smtClean="0"/>
              <a:t>;</a:t>
            </a:r>
          </a:p>
          <a:p>
            <a:pPr>
              <a:buNone/>
            </a:pPr>
            <a:endParaRPr lang="en-US" i="1" dirty="0" smtClean="0"/>
          </a:p>
          <a:p>
            <a:pPr>
              <a:buNone/>
            </a:pPr>
            <a:r>
              <a:rPr lang="en-US" dirty="0" smtClean="0"/>
              <a:t>   3) previous surgery for lesions directly</a:t>
            </a:r>
          </a:p>
          <a:p>
            <a:pPr>
              <a:buNone/>
            </a:pPr>
            <a:r>
              <a:rPr lang="en-US" dirty="0" smtClean="0"/>
              <a:t>   affecting the hypothalamic-pituitary region</a:t>
            </a:r>
          </a:p>
          <a:p>
            <a:pPr>
              <a:buNone/>
            </a:pPr>
            <a:endParaRPr lang="en-US" dirty="0" smtClean="0"/>
          </a:p>
          <a:p>
            <a:pPr>
              <a:buNone/>
            </a:pPr>
            <a:r>
              <a:rPr lang="en-US" dirty="0" smtClean="0"/>
              <a:t>               </a:t>
            </a:r>
          </a:p>
          <a:p>
            <a:pPr>
              <a:buNone/>
            </a:pPr>
            <a:r>
              <a:rPr lang="en-US" dirty="0" smtClean="0"/>
              <a:t>                </a:t>
            </a:r>
            <a:r>
              <a:rPr lang="it-IT" sz="1800" dirty="0" smtClean="0"/>
              <a:t>J Clin Endocrinol Metab, June 2011, 96(6):1587–1609</a:t>
            </a:r>
            <a:endParaRPr lang="en-US" sz="1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1539</TotalTime>
  <Words>1296</Words>
  <Application>Microsoft Office PowerPoint</Application>
  <PresentationFormat>On-screen Show (4:3)</PresentationFormat>
  <Paragraphs>127</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Opulent</vt:lpstr>
      <vt:lpstr>Growth hormone deficiency in adults</vt:lpstr>
      <vt:lpstr>                   agenda</vt:lpstr>
      <vt:lpstr>Slide 3</vt:lpstr>
      <vt:lpstr>Slide 4</vt:lpstr>
      <vt:lpstr>               diagnosis</vt:lpstr>
      <vt:lpstr>Slide 6</vt:lpstr>
      <vt:lpstr>Slide 7</vt:lpstr>
      <vt:lpstr>         trnsition period</vt:lpstr>
      <vt:lpstr>Slide 9</vt:lpstr>
      <vt:lpstr>Slide 10</vt:lpstr>
      <vt:lpstr>Slide 11</vt:lpstr>
      <vt:lpstr>Slide 12</vt:lpstr>
      <vt:lpstr>                     itt</vt:lpstr>
      <vt:lpstr>Slide 14</vt:lpstr>
      <vt:lpstr>          GHRH-arginine</vt:lpstr>
      <vt:lpstr>Slide 16</vt:lpstr>
      <vt:lpstr>                ARGININE</vt:lpstr>
      <vt:lpstr>                glucagon</vt:lpstr>
      <vt:lpstr>Slide 19</vt:lpstr>
      <vt:lpstr>Slide 20</vt:lpstr>
      <vt:lpstr>Slide 21</vt:lpstr>
      <vt:lpstr>Slide 22</vt:lpstr>
      <vt:lpstr>Slide 23</vt:lpstr>
      <vt:lpstr>Slide 24</vt:lpstr>
      <vt:lpstr>Slide 25</vt:lpstr>
      <vt:lpstr>Slide 26</vt:lpstr>
      <vt:lpstr>Slide 27</vt:lpstr>
      <vt:lpstr>Slide 28</vt:lpstr>
      <vt:lpstr>Slide 29</vt:lpstr>
      <vt:lpstr>                 conclusion</vt:lpstr>
      <vt:lpstr>              gh therapy</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              conclusion</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Marjan</dc:creator>
  <cp:lastModifiedBy>Marjan</cp:lastModifiedBy>
  <cp:revision>141</cp:revision>
  <dcterms:created xsi:type="dcterms:W3CDTF">2017-03-10T05:01:42Z</dcterms:created>
  <dcterms:modified xsi:type="dcterms:W3CDTF">2017-03-13T02:40:45Z</dcterms:modified>
</cp:coreProperties>
</file>