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7" r:id="rId2"/>
  </p:sldMasterIdLst>
  <p:notesMasterIdLst>
    <p:notesMasterId r:id="rId229"/>
  </p:notesMasterIdLst>
  <p:sldIdLst>
    <p:sldId id="670" r:id="rId3"/>
    <p:sldId id="256" r:id="rId4"/>
    <p:sldId id="506" r:id="rId5"/>
    <p:sldId id="626" r:id="rId6"/>
    <p:sldId id="649" r:id="rId7"/>
    <p:sldId id="627" r:id="rId8"/>
    <p:sldId id="628" r:id="rId9"/>
    <p:sldId id="629" r:id="rId10"/>
    <p:sldId id="630" r:id="rId11"/>
    <p:sldId id="631" r:id="rId12"/>
    <p:sldId id="632" r:id="rId13"/>
    <p:sldId id="633" r:id="rId14"/>
    <p:sldId id="342" r:id="rId15"/>
    <p:sldId id="480" r:id="rId16"/>
    <p:sldId id="481" r:id="rId17"/>
    <p:sldId id="482" r:id="rId18"/>
    <p:sldId id="634" r:id="rId19"/>
    <p:sldId id="650" r:id="rId20"/>
    <p:sldId id="373" r:id="rId21"/>
    <p:sldId id="343" r:id="rId22"/>
    <p:sldId id="479" r:id="rId23"/>
    <p:sldId id="486" r:id="rId24"/>
    <p:sldId id="635" r:id="rId25"/>
    <p:sldId id="636" r:id="rId26"/>
    <p:sldId id="637" r:id="rId27"/>
    <p:sldId id="638" r:id="rId28"/>
    <p:sldId id="639" r:id="rId29"/>
    <p:sldId id="640" r:id="rId30"/>
    <p:sldId id="641" r:id="rId31"/>
    <p:sldId id="642" r:id="rId32"/>
    <p:sldId id="643" r:id="rId33"/>
    <p:sldId id="644" r:id="rId34"/>
    <p:sldId id="645" r:id="rId35"/>
    <p:sldId id="646" r:id="rId36"/>
    <p:sldId id="647" r:id="rId37"/>
    <p:sldId id="648" r:id="rId38"/>
    <p:sldId id="434" r:id="rId39"/>
    <p:sldId id="433" r:id="rId40"/>
    <p:sldId id="489" r:id="rId41"/>
    <p:sldId id="490" r:id="rId42"/>
    <p:sldId id="491" r:id="rId43"/>
    <p:sldId id="487" r:id="rId44"/>
    <p:sldId id="377" r:id="rId45"/>
    <p:sldId id="488" r:id="rId46"/>
    <p:sldId id="359" r:id="rId47"/>
    <p:sldId id="435" r:id="rId48"/>
    <p:sldId id="447" r:id="rId49"/>
    <p:sldId id="361" r:id="rId50"/>
    <p:sldId id="363" r:id="rId51"/>
    <p:sldId id="364" r:id="rId52"/>
    <p:sldId id="611" r:id="rId53"/>
    <p:sldId id="448" r:id="rId54"/>
    <p:sldId id="449" r:id="rId55"/>
    <p:sldId id="450" r:id="rId56"/>
    <p:sldId id="451" r:id="rId57"/>
    <p:sldId id="452" r:id="rId58"/>
    <p:sldId id="453" r:id="rId59"/>
    <p:sldId id="557" r:id="rId60"/>
    <p:sldId id="558" r:id="rId61"/>
    <p:sldId id="559" r:id="rId62"/>
    <p:sldId id="608" r:id="rId63"/>
    <p:sldId id="598" r:id="rId64"/>
    <p:sldId id="258" r:id="rId65"/>
    <p:sldId id="259" r:id="rId66"/>
    <p:sldId id="346" r:id="rId67"/>
    <p:sldId id="347" r:id="rId68"/>
    <p:sldId id="260" r:id="rId69"/>
    <p:sldId id="349" r:id="rId70"/>
    <p:sldId id="350" r:id="rId71"/>
    <p:sldId id="261" r:id="rId72"/>
    <p:sldId id="351" r:id="rId73"/>
    <p:sldId id="354" r:id="rId74"/>
    <p:sldId id="355" r:id="rId75"/>
    <p:sldId id="267" r:id="rId76"/>
    <p:sldId id="268" r:id="rId77"/>
    <p:sldId id="269" r:id="rId78"/>
    <p:sldId id="281" r:id="rId79"/>
    <p:sldId id="370" r:id="rId80"/>
    <p:sldId id="395" r:id="rId81"/>
    <p:sldId id="380" r:id="rId82"/>
    <p:sldId id="381" r:id="rId83"/>
    <p:sldId id="382" r:id="rId84"/>
    <p:sldId id="383" r:id="rId85"/>
    <p:sldId id="386" r:id="rId86"/>
    <p:sldId id="384" r:id="rId87"/>
    <p:sldId id="545" r:id="rId88"/>
    <p:sldId id="546" r:id="rId89"/>
    <p:sldId id="547" r:id="rId90"/>
    <p:sldId id="548" r:id="rId91"/>
    <p:sldId id="549" r:id="rId92"/>
    <p:sldId id="550" r:id="rId93"/>
    <p:sldId id="551" r:id="rId94"/>
    <p:sldId id="673" r:id="rId95"/>
    <p:sldId id="674" r:id="rId96"/>
    <p:sldId id="675" r:id="rId97"/>
    <p:sldId id="676" r:id="rId98"/>
    <p:sldId id="552" r:id="rId99"/>
    <p:sldId id="385" r:id="rId100"/>
    <p:sldId id="456" r:id="rId101"/>
    <p:sldId id="457" r:id="rId102"/>
    <p:sldId id="556" r:id="rId103"/>
    <p:sldId id="459" r:id="rId104"/>
    <p:sldId id="460" r:id="rId105"/>
    <p:sldId id="458" r:id="rId106"/>
    <p:sldId id="461" r:id="rId107"/>
    <p:sldId id="424" r:id="rId108"/>
    <p:sldId id="425" r:id="rId109"/>
    <p:sldId id="426" r:id="rId110"/>
    <p:sldId id="427" r:id="rId111"/>
    <p:sldId id="428" r:id="rId112"/>
    <p:sldId id="429" r:id="rId113"/>
    <p:sldId id="430" r:id="rId114"/>
    <p:sldId id="431" r:id="rId115"/>
    <p:sldId id="467" r:id="rId116"/>
    <p:sldId id="468" r:id="rId117"/>
    <p:sldId id="469" r:id="rId118"/>
    <p:sldId id="470" r:id="rId119"/>
    <p:sldId id="471" r:id="rId120"/>
    <p:sldId id="472" r:id="rId121"/>
    <p:sldId id="473" r:id="rId122"/>
    <p:sldId id="474" r:id="rId123"/>
    <p:sldId id="475" r:id="rId124"/>
    <p:sldId id="476" r:id="rId125"/>
    <p:sldId id="477" r:id="rId126"/>
    <p:sldId id="478" r:id="rId127"/>
    <p:sldId id="609" r:id="rId128"/>
    <p:sldId id="577" r:id="rId129"/>
    <p:sldId id="578" r:id="rId130"/>
    <p:sldId id="579" r:id="rId131"/>
    <p:sldId id="580" r:id="rId132"/>
    <p:sldId id="604" r:id="rId133"/>
    <p:sldId id="605" r:id="rId134"/>
    <p:sldId id="606" r:id="rId135"/>
    <p:sldId id="612" r:id="rId136"/>
    <p:sldId id="607" r:id="rId137"/>
    <p:sldId id="581" r:id="rId138"/>
    <p:sldId id="582" r:id="rId139"/>
    <p:sldId id="583" r:id="rId140"/>
    <p:sldId id="584" r:id="rId141"/>
    <p:sldId id="585" r:id="rId142"/>
    <p:sldId id="586" r:id="rId143"/>
    <p:sldId id="587" r:id="rId144"/>
    <p:sldId id="507" r:id="rId145"/>
    <p:sldId id="508" r:id="rId146"/>
    <p:sldId id="509" r:id="rId147"/>
    <p:sldId id="510" r:id="rId148"/>
    <p:sldId id="511" r:id="rId149"/>
    <p:sldId id="512" r:id="rId150"/>
    <p:sldId id="513" r:id="rId151"/>
    <p:sldId id="444" r:id="rId152"/>
    <p:sldId id="445" r:id="rId153"/>
    <p:sldId id="454" r:id="rId154"/>
    <p:sldId id="596" r:id="rId155"/>
    <p:sldId id="625" r:id="rId156"/>
    <p:sldId id="588" r:id="rId157"/>
    <p:sldId id="589" r:id="rId158"/>
    <p:sldId id="590" r:id="rId159"/>
    <p:sldId id="680" r:id="rId160"/>
    <p:sldId id="681" r:id="rId161"/>
    <p:sldId id="682" r:id="rId162"/>
    <p:sldId id="683" r:id="rId163"/>
    <p:sldId id="684" r:id="rId164"/>
    <p:sldId id="685" r:id="rId165"/>
    <p:sldId id="686" r:id="rId166"/>
    <p:sldId id="687" r:id="rId167"/>
    <p:sldId id="688" r:id="rId168"/>
    <p:sldId id="689" r:id="rId169"/>
    <p:sldId id="690" r:id="rId170"/>
    <p:sldId id="691" r:id="rId171"/>
    <p:sldId id="692" r:id="rId172"/>
    <p:sldId id="693" r:id="rId173"/>
    <p:sldId id="694" r:id="rId174"/>
    <p:sldId id="695" r:id="rId175"/>
    <p:sldId id="696" r:id="rId176"/>
    <p:sldId id="697" r:id="rId177"/>
    <p:sldId id="698" r:id="rId178"/>
    <p:sldId id="699" r:id="rId179"/>
    <p:sldId id="591" r:id="rId180"/>
    <p:sldId id="597" r:id="rId181"/>
    <p:sldId id="592" r:id="rId182"/>
    <p:sldId id="594" r:id="rId183"/>
    <p:sldId id="595" r:id="rId184"/>
    <p:sldId id="700" r:id="rId185"/>
    <p:sldId id="701" r:id="rId186"/>
    <p:sldId id="610" r:id="rId187"/>
    <p:sldId id="651" r:id="rId188"/>
    <p:sldId id="652" r:id="rId189"/>
    <p:sldId id="653" r:id="rId190"/>
    <p:sldId id="654" r:id="rId191"/>
    <p:sldId id="655" r:id="rId192"/>
    <p:sldId id="656" r:id="rId193"/>
    <p:sldId id="657" r:id="rId194"/>
    <p:sldId id="658" r:id="rId195"/>
    <p:sldId id="659" r:id="rId196"/>
    <p:sldId id="702" r:id="rId197"/>
    <p:sldId id="703" r:id="rId198"/>
    <p:sldId id="704" r:id="rId199"/>
    <p:sldId id="660" r:id="rId200"/>
    <p:sldId id="661" r:id="rId201"/>
    <p:sldId id="662" r:id="rId202"/>
    <p:sldId id="663" r:id="rId203"/>
    <p:sldId id="664" r:id="rId204"/>
    <p:sldId id="665" r:id="rId205"/>
    <p:sldId id="666" r:id="rId206"/>
    <p:sldId id="667" r:id="rId207"/>
    <p:sldId id="668" r:id="rId208"/>
    <p:sldId id="669" r:id="rId209"/>
    <p:sldId id="677" r:id="rId210"/>
    <p:sldId id="678" r:id="rId211"/>
    <p:sldId id="679" r:id="rId212"/>
    <p:sldId id="707" r:id="rId213"/>
    <p:sldId id="708" r:id="rId214"/>
    <p:sldId id="709" r:id="rId215"/>
    <p:sldId id="710" r:id="rId216"/>
    <p:sldId id="711" r:id="rId217"/>
    <p:sldId id="671" r:id="rId218"/>
    <p:sldId id="624" r:id="rId219"/>
    <p:sldId id="613" r:id="rId220"/>
    <p:sldId id="614" r:id="rId221"/>
    <p:sldId id="621" r:id="rId222"/>
    <p:sldId id="622" r:id="rId223"/>
    <p:sldId id="623" r:id="rId224"/>
    <p:sldId id="616" r:id="rId225"/>
    <p:sldId id="617" r:id="rId226"/>
    <p:sldId id="618" r:id="rId227"/>
    <p:sldId id="619" r:id="rId2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96F78D-0CB8-40B6-8A7F-FCC6BE043C93}">
          <p14:sldIdLst>
            <p14:sldId id="670"/>
            <p14:sldId id="256"/>
            <p14:sldId id="506"/>
            <p14:sldId id="626"/>
            <p14:sldId id="649"/>
            <p14:sldId id="627"/>
            <p14:sldId id="628"/>
            <p14:sldId id="629"/>
            <p14:sldId id="630"/>
            <p14:sldId id="631"/>
            <p14:sldId id="632"/>
            <p14:sldId id="633"/>
            <p14:sldId id="342"/>
            <p14:sldId id="480"/>
            <p14:sldId id="481"/>
            <p14:sldId id="482"/>
            <p14:sldId id="634"/>
            <p14:sldId id="650"/>
            <p14:sldId id="373"/>
            <p14:sldId id="343"/>
            <p14:sldId id="479"/>
            <p14:sldId id="486"/>
            <p14:sldId id="635"/>
            <p14:sldId id="636"/>
            <p14:sldId id="637"/>
            <p14:sldId id="638"/>
            <p14:sldId id="639"/>
            <p14:sldId id="640"/>
            <p14:sldId id="641"/>
            <p14:sldId id="642"/>
            <p14:sldId id="643"/>
            <p14:sldId id="644"/>
            <p14:sldId id="645"/>
            <p14:sldId id="646"/>
            <p14:sldId id="647"/>
            <p14:sldId id="648"/>
            <p14:sldId id="434"/>
            <p14:sldId id="433"/>
            <p14:sldId id="489"/>
            <p14:sldId id="490"/>
            <p14:sldId id="491"/>
            <p14:sldId id="487"/>
            <p14:sldId id="377"/>
            <p14:sldId id="488"/>
            <p14:sldId id="359"/>
            <p14:sldId id="435"/>
            <p14:sldId id="447"/>
            <p14:sldId id="361"/>
            <p14:sldId id="363"/>
            <p14:sldId id="364"/>
            <p14:sldId id="611"/>
            <p14:sldId id="448"/>
            <p14:sldId id="449"/>
            <p14:sldId id="450"/>
            <p14:sldId id="451"/>
            <p14:sldId id="452"/>
            <p14:sldId id="453"/>
            <p14:sldId id="557"/>
            <p14:sldId id="558"/>
            <p14:sldId id="559"/>
            <p14:sldId id="608"/>
            <p14:sldId id="598"/>
            <p14:sldId id="258"/>
            <p14:sldId id="259"/>
            <p14:sldId id="346"/>
            <p14:sldId id="347"/>
            <p14:sldId id="260"/>
            <p14:sldId id="349"/>
            <p14:sldId id="350"/>
            <p14:sldId id="261"/>
            <p14:sldId id="351"/>
            <p14:sldId id="354"/>
            <p14:sldId id="355"/>
            <p14:sldId id="267"/>
            <p14:sldId id="268"/>
            <p14:sldId id="269"/>
            <p14:sldId id="281"/>
            <p14:sldId id="370"/>
            <p14:sldId id="395"/>
            <p14:sldId id="380"/>
            <p14:sldId id="381"/>
            <p14:sldId id="382"/>
            <p14:sldId id="383"/>
            <p14:sldId id="386"/>
            <p14:sldId id="384"/>
            <p14:sldId id="545"/>
            <p14:sldId id="546"/>
            <p14:sldId id="547"/>
            <p14:sldId id="548"/>
            <p14:sldId id="549"/>
            <p14:sldId id="550"/>
            <p14:sldId id="551"/>
            <p14:sldId id="673"/>
            <p14:sldId id="674"/>
            <p14:sldId id="675"/>
            <p14:sldId id="676"/>
            <p14:sldId id="552"/>
            <p14:sldId id="385"/>
            <p14:sldId id="456"/>
            <p14:sldId id="457"/>
            <p14:sldId id="556"/>
            <p14:sldId id="459"/>
            <p14:sldId id="460"/>
            <p14:sldId id="458"/>
            <p14:sldId id="461"/>
            <p14:sldId id="424"/>
            <p14:sldId id="425"/>
            <p14:sldId id="426"/>
            <p14:sldId id="427"/>
            <p14:sldId id="428"/>
            <p14:sldId id="429"/>
            <p14:sldId id="430"/>
            <p14:sldId id="431"/>
            <p14:sldId id="467"/>
            <p14:sldId id="468"/>
            <p14:sldId id="469"/>
            <p14:sldId id="470"/>
            <p14:sldId id="471"/>
            <p14:sldId id="472"/>
            <p14:sldId id="473"/>
            <p14:sldId id="474"/>
            <p14:sldId id="475"/>
            <p14:sldId id="476"/>
            <p14:sldId id="477"/>
            <p14:sldId id="478"/>
            <p14:sldId id="609"/>
            <p14:sldId id="577"/>
            <p14:sldId id="578"/>
            <p14:sldId id="579"/>
            <p14:sldId id="580"/>
            <p14:sldId id="604"/>
            <p14:sldId id="605"/>
            <p14:sldId id="606"/>
            <p14:sldId id="612"/>
            <p14:sldId id="607"/>
            <p14:sldId id="581"/>
            <p14:sldId id="582"/>
            <p14:sldId id="583"/>
            <p14:sldId id="584"/>
            <p14:sldId id="585"/>
            <p14:sldId id="586"/>
            <p14:sldId id="587"/>
            <p14:sldId id="507"/>
            <p14:sldId id="508"/>
            <p14:sldId id="509"/>
            <p14:sldId id="510"/>
            <p14:sldId id="511"/>
            <p14:sldId id="512"/>
            <p14:sldId id="513"/>
            <p14:sldId id="444"/>
            <p14:sldId id="445"/>
            <p14:sldId id="454"/>
            <p14:sldId id="596"/>
            <p14:sldId id="625"/>
            <p14:sldId id="588"/>
            <p14:sldId id="589"/>
            <p14:sldId id="590"/>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591"/>
            <p14:sldId id="597"/>
            <p14:sldId id="592"/>
            <p14:sldId id="594"/>
            <p14:sldId id="595"/>
            <p14:sldId id="700"/>
            <p14:sldId id="701"/>
            <p14:sldId id="610"/>
            <p14:sldId id="651"/>
            <p14:sldId id="652"/>
            <p14:sldId id="653"/>
            <p14:sldId id="654"/>
            <p14:sldId id="655"/>
            <p14:sldId id="656"/>
            <p14:sldId id="657"/>
            <p14:sldId id="658"/>
            <p14:sldId id="659"/>
            <p14:sldId id="702"/>
            <p14:sldId id="703"/>
            <p14:sldId id="704"/>
            <p14:sldId id="660"/>
            <p14:sldId id="661"/>
            <p14:sldId id="662"/>
            <p14:sldId id="663"/>
            <p14:sldId id="664"/>
            <p14:sldId id="665"/>
            <p14:sldId id="666"/>
            <p14:sldId id="667"/>
            <p14:sldId id="668"/>
            <p14:sldId id="669"/>
            <p14:sldId id="677"/>
            <p14:sldId id="678"/>
            <p14:sldId id="679"/>
            <p14:sldId id="707"/>
            <p14:sldId id="708"/>
            <p14:sldId id="709"/>
            <p14:sldId id="710"/>
            <p14:sldId id="711"/>
            <p14:sldId id="671"/>
            <p14:sldId id="624"/>
            <p14:sldId id="613"/>
            <p14:sldId id="614"/>
            <p14:sldId id="621"/>
            <p14:sldId id="622"/>
            <p14:sldId id="623"/>
            <p14:sldId id="616"/>
            <p14:sldId id="617"/>
            <p14:sldId id="618"/>
            <p14:sldId id="619"/>
          </p14:sldIdLst>
        </p14:section>
        <p14:section name="Untitled Section" id="{5B1BF1FB-3740-483F-8221-8FCE4B5E1544}">
          <p14:sldIdLst/>
        </p14:section>
        <p14:section name="Untitled Section" id="{CEE0A730-D6BF-4889-BCF3-940A5369A8DB}">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5" autoAdjust="0"/>
  </p:normalViewPr>
  <p:slideViewPr>
    <p:cSldViewPr>
      <p:cViewPr varScale="1">
        <p:scale>
          <a:sx n="83" d="100"/>
          <a:sy n="83" d="100"/>
        </p:scale>
        <p:origin x="-45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3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27" Type="http://schemas.openxmlformats.org/officeDocument/2006/relationships/slide" Target="slides/slide225.xml"/><Relationship Id="rId201" Type="http://schemas.openxmlformats.org/officeDocument/2006/relationships/slide" Target="slides/slide199.xml"/><Relationship Id="rId222" Type="http://schemas.openxmlformats.org/officeDocument/2006/relationships/slide" Target="slides/slide220.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tableStyles" Target="tableStyles.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notesMaster" Target="notesMasters/notesMaster1.xml"/><Relationship Id="rId19" Type="http://schemas.openxmlformats.org/officeDocument/2006/relationships/slide" Target="slides/slide17.xml"/><Relationship Id="rId224" Type="http://schemas.openxmlformats.org/officeDocument/2006/relationships/slide" Target="slides/slide222.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presProps" Target="presProp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231" Type="http://schemas.openxmlformats.org/officeDocument/2006/relationships/viewProps" Target="viewProp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7ECD63-86C6-4DCC-AB45-88E79F8B887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AC36A66-6601-4F85-B5EC-38ADBFA6CA17}">
      <dgm:prSet phldrT="[Text]" custT="1"/>
      <dgm:spPr/>
      <dgm:t>
        <a:bodyPr/>
        <a:lstStyle/>
        <a:p>
          <a:r>
            <a:rPr lang="en-US" sz="1600" dirty="0" smtClean="0"/>
            <a:t>NPH Once daily</a:t>
          </a:r>
        </a:p>
        <a:p>
          <a:r>
            <a:rPr lang="en-US" sz="1600" dirty="0" smtClean="0"/>
            <a:t> ± OADs</a:t>
          </a:r>
          <a:endParaRPr lang="en-US" sz="1600" dirty="0"/>
        </a:p>
      </dgm:t>
    </dgm:pt>
    <dgm:pt modelId="{A7942D8B-B8DF-4A07-B1CF-B7863C26A066}" type="parTrans" cxnId="{EFEE13CA-5107-43B6-8B14-22661D4E4ED3}">
      <dgm:prSet/>
      <dgm:spPr/>
      <dgm:t>
        <a:bodyPr/>
        <a:lstStyle/>
        <a:p>
          <a:endParaRPr lang="en-US" sz="1200"/>
        </a:p>
      </dgm:t>
    </dgm:pt>
    <dgm:pt modelId="{67C74484-2006-4908-A183-8D5A63611FF1}" type="sibTrans" cxnId="{EFEE13CA-5107-43B6-8B14-22661D4E4ED3}">
      <dgm:prSet/>
      <dgm:spPr/>
      <dgm:t>
        <a:bodyPr/>
        <a:lstStyle/>
        <a:p>
          <a:endParaRPr lang="en-US" sz="1200"/>
        </a:p>
      </dgm:t>
    </dgm:pt>
    <dgm:pt modelId="{7A3A19B5-2F10-441F-9B4B-52C54650A110}">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200" dirty="0" smtClean="0"/>
            <a:t>HbA1c on Target</a:t>
          </a:r>
          <a:endParaRPr lang="en-US" sz="1200" dirty="0"/>
        </a:p>
      </dgm:t>
    </dgm:pt>
    <dgm:pt modelId="{DC21E891-5481-4D28-AB7A-A86705E1664D}" type="parTrans" cxnId="{D800F138-CC7D-4C60-BDE7-452237F62D6A}">
      <dgm:prSet/>
      <dgm:spPr/>
      <dgm:t>
        <a:bodyPr/>
        <a:lstStyle/>
        <a:p>
          <a:endParaRPr lang="en-US" sz="1200"/>
        </a:p>
      </dgm:t>
    </dgm:pt>
    <dgm:pt modelId="{7275054F-B0C3-4CE7-968D-B782A515CA9A}" type="sibTrans" cxnId="{D800F138-CC7D-4C60-BDE7-452237F62D6A}">
      <dgm:prSet/>
      <dgm:spPr/>
      <dgm:t>
        <a:bodyPr/>
        <a:lstStyle/>
        <a:p>
          <a:endParaRPr lang="en-US" sz="1200"/>
        </a:p>
      </dgm:t>
    </dgm:pt>
    <dgm:pt modelId="{99AFDB6F-36C1-401E-808C-2DAF4FECCB9A}">
      <dgm:prSet phldrT="[Text]" custT="1"/>
      <dgm:spPr/>
      <dgm:t>
        <a:bodyPr/>
        <a:lstStyle/>
        <a:p>
          <a:r>
            <a:rPr lang="en-US" sz="1200" dirty="0" smtClean="0"/>
            <a:t>HbA1c </a:t>
          </a:r>
          <a:r>
            <a:rPr lang="en-US" sz="1200" dirty="0" smtClean="0">
              <a:latin typeface="Calibri"/>
            </a:rPr>
            <a:t>&gt; Target</a:t>
          </a:r>
          <a:endParaRPr lang="en-US" sz="1200" dirty="0"/>
        </a:p>
      </dgm:t>
    </dgm:pt>
    <dgm:pt modelId="{265291C6-5898-48E8-A3C4-D1F61B0A0611}" type="parTrans" cxnId="{D807C958-5DDE-4B30-822B-FCF02FD45333}">
      <dgm:prSet/>
      <dgm:spPr/>
      <dgm:t>
        <a:bodyPr/>
        <a:lstStyle/>
        <a:p>
          <a:endParaRPr lang="en-US" sz="1200"/>
        </a:p>
      </dgm:t>
    </dgm:pt>
    <dgm:pt modelId="{249C0782-6443-496A-A06D-00551405E6CD}" type="sibTrans" cxnId="{D807C958-5DDE-4B30-822B-FCF02FD45333}">
      <dgm:prSet/>
      <dgm:spPr/>
      <dgm:t>
        <a:bodyPr/>
        <a:lstStyle/>
        <a:p>
          <a:endParaRPr lang="en-US" sz="1200"/>
        </a:p>
      </dgm:t>
    </dgm:pt>
    <dgm:pt modelId="{C7983344-065E-423C-8089-0481A6A1A4FD}">
      <dgm:prSet phldrT="[Text]" custT="1"/>
      <dgm:spPr/>
      <dgm:t>
        <a:bodyPr/>
        <a:lstStyle/>
        <a:p>
          <a:r>
            <a:rPr lang="en-US" sz="1200" dirty="0" smtClean="0"/>
            <a:t>Fasting Controlled</a:t>
          </a:r>
        </a:p>
        <a:p>
          <a:r>
            <a:rPr lang="en-US" sz="1200" dirty="0" smtClean="0"/>
            <a:t>(90-130 mg/dl) </a:t>
          </a:r>
          <a:endParaRPr lang="en-US" sz="1200" dirty="0"/>
        </a:p>
      </dgm:t>
    </dgm:pt>
    <dgm:pt modelId="{B2F012FE-36A9-4CA0-9D4F-F0245F1423E3}" type="parTrans" cxnId="{395AE0C4-CDC6-4237-8E2C-EBDFF03A6DEA}">
      <dgm:prSet/>
      <dgm:spPr/>
      <dgm:t>
        <a:bodyPr/>
        <a:lstStyle/>
        <a:p>
          <a:endParaRPr lang="en-US" sz="1200"/>
        </a:p>
      </dgm:t>
    </dgm:pt>
    <dgm:pt modelId="{778D5E99-70E1-4628-95D7-95E4AA447C8C}" type="sibTrans" cxnId="{395AE0C4-CDC6-4237-8E2C-EBDFF03A6DEA}">
      <dgm:prSet/>
      <dgm:spPr/>
      <dgm:t>
        <a:bodyPr/>
        <a:lstStyle/>
        <a:p>
          <a:endParaRPr lang="en-US" sz="1200"/>
        </a:p>
      </dgm:t>
    </dgm:pt>
    <dgm:pt modelId="{63DE21FF-3AC9-47B2-9DD2-0C529BF417A3}">
      <dgm:prSet custT="1"/>
      <dgm:spPr/>
      <dgm:t>
        <a:bodyPr/>
        <a:lstStyle/>
        <a:p>
          <a:r>
            <a:rPr lang="en-US" sz="1200" dirty="0" smtClean="0">
              <a:latin typeface="+mj-lt"/>
            </a:rPr>
            <a:t>Uncontrolled Fasting </a:t>
          </a:r>
        </a:p>
        <a:p>
          <a:r>
            <a:rPr lang="en-US" sz="1200" dirty="0" smtClean="0">
              <a:latin typeface="+mj-lt"/>
            </a:rPr>
            <a:t>(</a:t>
          </a:r>
          <a:r>
            <a:rPr lang="en-US" sz="1200" dirty="0" smtClean="0">
              <a:latin typeface="Times New Roman"/>
              <a:cs typeface="Times New Roman"/>
            </a:rPr>
            <a:t>≥</a:t>
          </a:r>
          <a:r>
            <a:rPr lang="en-US" sz="1200" dirty="0" smtClean="0">
              <a:latin typeface="+mj-lt"/>
            </a:rPr>
            <a:t> 130 mg/dl)</a:t>
          </a:r>
          <a:endParaRPr lang="en-US" sz="1200" dirty="0">
            <a:latin typeface="+mj-lt"/>
          </a:endParaRPr>
        </a:p>
      </dgm:t>
    </dgm:pt>
    <dgm:pt modelId="{56C7EF80-DA45-4995-8689-D16A5BABFBAF}" type="parTrans" cxnId="{50071C36-08E1-4AD9-9802-E408E04647BE}">
      <dgm:prSet/>
      <dgm:spPr/>
      <dgm:t>
        <a:bodyPr/>
        <a:lstStyle/>
        <a:p>
          <a:endParaRPr lang="en-US" sz="1200"/>
        </a:p>
      </dgm:t>
    </dgm:pt>
    <dgm:pt modelId="{C642A92C-E9AF-4C34-887F-7EA8961DF034}" type="sibTrans" cxnId="{50071C36-08E1-4AD9-9802-E408E04647BE}">
      <dgm:prSet/>
      <dgm:spPr/>
      <dgm:t>
        <a:bodyPr/>
        <a:lstStyle/>
        <a:p>
          <a:endParaRPr lang="en-US" sz="1200"/>
        </a:p>
      </dgm:t>
    </dgm:pt>
    <dgm:pt modelId="{B429548A-F158-45F4-BAC5-F707509FD891}">
      <dgm:prSet custT="1"/>
      <dgm:spPr/>
      <dgm:t>
        <a:bodyPr/>
        <a:lstStyle/>
        <a:p>
          <a:r>
            <a:rPr lang="en-US" sz="1200" dirty="0" err="1" smtClean="0"/>
            <a:t>Lantus</a:t>
          </a:r>
          <a:r>
            <a:rPr lang="en-US" sz="1200" dirty="0" smtClean="0"/>
            <a:t> +10% dose increase*</a:t>
          </a:r>
          <a:endParaRPr lang="en-US" sz="1200" dirty="0"/>
        </a:p>
      </dgm:t>
    </dgm:pt>
    <dgm:pt modelId="{03960DE2-AFA2-4827-BD6D-95013CEBF12F}" type="parTrans" cxnId="{9664D692-1FF7-4165-A1C9-3CB2E0EC5703}">
      <dgm:prSet/>
      <dgm:spPr/>
      <dgm:t>
        <a:bodyPr/>
        <a:lstStyle/>
        <a:p>
          <a:endParaRPr lang="en-US" sz="1200"/>
        </a:p>
      </dgm:t>
    </dgm:pt>
    <dgm:pt modelId="{19380B8C-EB9C-4D42-91D3-EA052694CDDD}" type="sibTrans" cxnId="{9664D692-1FF7-4165-A1C9-3CB2E0EC5703}">
      <dgm:prSet/>
      <dgm:spPr/>
      <dgm:t>
        <a:bodyPr/>
        <a:lstStyle/>
        <a:p>
          <a:endParaRPr lang="en-US" sz="1200"/>
        </a:p>
      </dgm:t>
    </dgm:pt>
    <dgm:pt modelId="{5F686D8F-A386-450C-9BA8-1EC878E39BD4}">
      <dgm:prSet custT="1"/>
      <dgm:spPr>
        <a:solidFill>
          <a:schemeClr val="bg1">
            <a:alpha val="90000"/>
          </a:schemeClr>
        </a:solidFill>
      </dgm:spPr>
      <dgm:t>
        <a:bodyPr/>
        <a:lstStyle/>
        <a:p>
          <a:r>
            <a:rPr lang="en-US" sz="1200" dirty="0" err="1" smtClean="0"/>
            <a:t>Lantus</a:t>
          </a:r>
          <a:r>
            <a:rPr lang="en-US" sz="1200" dirty="0" smtClean="0"/>
            <a:t> 1/1</a:t>
          </a:r>
        </a:p>
        <a:p>
          <a:r>
            <a:rPr lang="en-US" sz="1200" dirty="0" smtClean="0"/>
            <a:t> +1 </a:t>
          </a:r>
          <a:r>
            <a:rPr lang="en-US" sz="1200" dirty="0" err="1" smtClean="0"/>
            <a:t>Prandial</a:t>
          </a:r>
          <a:r>
            <a:rPr lang="en-US" sz="1200" dirty="0" smtClean="0"/>
            <a:t> (based on SMBG)</a:t>
          </a:r>
          <a:endParaRPr lang="en-US" sz="1200" dirty="0"/>
        </a:p>
      </dgm:t>
    </dgm:pt>
    <dgm:pt modelId="{3774D35F-5434-44D5-99A6-F3A43421077F}" type="parTrans" cxnId="{BB62776E-4752-44AF-98D7-72AB5C910239}">
      <dgm:prSet/>
      <dgm:spPr/>
      <dgm:t>
        <a:bodyPr/>
        <a:lstStyle/>
        <a:p>
          <a:endParaRPr lang="en-US" sz="1200"/>
        </a:p>
      </dgm:t>
    </dgm:pt>
    <dgm:pt modelId="{DEEBE365-B216-47E8-A80F-5890347963D8}" type="sibTrans" cxnId="{BB62776E-4752-44AF-98D7-72AB5C910239}">
      <dgm:prSet/>
      <dgm:spPr/>
      <dgm:t>
        <a:bodyPr/>
        <a:lstStyle/>
        <a:p>
          <a:endParaRPr lang="en-US" sz="1200"/>
        </a:p>
      </dgm:t>
    </dgm:pt>
    <dgm:pt modelId="{3F881DC0-CE92-49AB-95A6-67D968ED2EE5}">
      <dgm:prSet custT="1"/>
      <dgm:spPr/>
      <dgm:t>
        <a:bodyPr/>
        <a:lstStyle/>
        <a:p>
          <a:r>
            <a:rPr lang="en-US" sz="1200" dirty="0" err="1" smtClean="0"/>
            <a:t>Lantus</a:t>
          </a:r>
          <a:r>
            <a:rPr lang="en-US" sz="1200" dirty="0" smtClean="0"/>
            <a:t> 1/1</a:t>
          </a:r>
          <a:endParaRPr lang="en-US" sz="1200" dirty="0"/>
        </a:p>
      </dgm:t>
    </dgm:pt>
    <dgm:pt modelId="{B8CB8FCD-BD99-4833-8519-A9F263E0D447}" type="sibTrans" cxnId="{10368678-F36E-4EC2-ADF9-C560528B5FB5}">
      <dgm:prSet/>
      <dgm:spPr/>
      <dgm:t>
        <a:bodyPr/>
        <a:lstStyle/>
        <a:p>
          <a:endParaRPr lang="en-US"/>
        </a:p>
      </dgm:t>
    </dgm:pt>
    <dgm:pt modelId="{4018337A-6989-4184-AAED-787B324F98DE}" type="parTrans" cxnId="{10368678-F36E-4EC2-ADF9-C560528B5FB5}">
      <dgm:prSet/>
      <dgm:spPr/>
      <dgm:t>
        <a:bodyPr/>
        <a:lstStyle/>
        <a:p>
          <a:endParaRPr lang="en-US"/>
        </a:p>
      </dgm:t>
    </dgm:pt>
    <dgm:pt modelId="{F380E0AD-5551-4801-BB84-673B38BD1AA5}" type="pres">
      <dgm:prSet presAssocID="{347ECD63-86C6-4DCC-AB45-88E79F8B8871}" presName="hierChild1" presStyleCnt="0">
        <dgm:presLayoutVars>
          <dgm:chPref val="1"/>
          <dgm:dir/>
          <dgm:animOne val="branch"/>
          <dgm:animLvl val="lvl"/>
          <dgm:resizeHandles/>
        </dgm:presLayoutVars>
      </dgm:prSet>
      <dgm:spPr/>
      <dgm:t>
        <a:bodyPr/>
        <a:lstStyle/>
        <a:p>
          <a:endParaRPr lang="en-US"/>
        </a:p>
      </dgm:t>
    </dgm:pt>
    <dgm:pt modelId="{7D280F3F-1BCA-4045-A207-5CBADA43C20A}" type="pres">
      <dgm:prSet presAssocID="{3AC36A66-6601-4F85-B5EC-38ADBFA6CA17}" presName="hierRoot1" presStyleCnt="0"/>
      <dgm:spPr/>
    </dgm:pt>
    <dgm:pt modelId="{AAA622BA-B36C-4E11-9B74-3AEF473BBE41}" type="pres">
      <dgm:prSet presAssocID="{3AC36A66-6601-4F85-B5EC-38ADBFA6CA17}" presName="composite" presStyleCnt="0"/>
      <dgm:spPr/>
    </dgm:pt>
    <dgm:pt modelId="{4827347C-2D63-4474-A445-F39BDE21CFB9}" type="pres">
      <dgm:prSet presAssocID="{3AC36A66-6601-4F85-B5EC-38ADBFA6CA17}" presName="background" presStyleLbl="node0" presStyleIdx="0" presStyleCnt="1"/>
      <dgm:spPr/>
    </dgm:pt>
    <dgm:pt modelId="{D9CC62E8-40DF-4D02-9C04-AE096C72741B}" type="pres">
      <dgm:prSet presAssocID="{3AC36A66-6601-4F85-B5EC-38ADBFA6CA17}" presName="text" presStyleLbl="fgAcc0" presStyleIdx="0" presStyleCnt="1" custScaleX="142672">
        <dgm:presLayoutVars>
          <dgm:chPref val="3"/>
        </dgm:presLayoutVars>
      </dgm:prSet>
      <dgm:spPr/>
      <dgm:t>
        <a:bodyPr/>
        <a:lstStyle/>
        <a:p>
          <a:endParaRPr lang="en-US"/>
        </a:p>
      </dgm:t>
    </dgm:pt>
    <dgm:pt modelId="{DB660114-ECA6-43F3-BFC7-287251BD21FD}" type="pres">
      <dgm:prSet presAssocID="{3AC36A66-6601-4F85-B5EC-38ADBFA6CA17}" presName="hierChild2" presStyleCnt="0"/>
      <dgm:spPr/>
    </dgm:pt>
    <dgm:pt modelId="{5913EFE1-C7E9-4689-B0C9-E818D64D586D}" type="pres">
      <dgm:prSet presAssocID="{DC21E891-5481-4D28-AB7A-A86705E1664D}" presName="Name10" presStyleLbl="parChTrans1D2" presStyleIdx="0" presStyleCnt="2"/>
      <dgm:spPr/>
      <dgm:t>
        <a:bodyPr/>
        <a:lstStyle/>
        <a:p>
          <a:endParaRPr lang="en-US"/>
        </a:p>
      </dgm:t>
    </dgm:pt>
    <dgm:pt modelId="{4FC524D9-4047-48C9-AD65-5564313FD89D}" type="pres">
      <dgm:prSet presAssocID="{7A3A19B5-2F10-441F-9B4B-52C54650A110}" presName="hierRoot2" presStyleCnt="0"/>
      <dgm:spPr/>
    </dgm:pt>
    <dgm:pt modelId="{3527710D-62C9-4500-A720-80B149D2B2BC}" type="pres">
      <dgm:prSet presAssocID="{7A3A19B5-2F10-441F-9B4B-52C54650A110}" presName="composite2" presStyleCnt="0"/>
      <dgm:spPr/>
    </dgm:pt>
    <dgm:pt modelId="{C1F7B335-F7C7-4D99-AD78-1C2BEFE5BD04}" type="pres">
      <dgm:prSet presAssocID="{7A3A19B5-2F10-441F-9B4B-52C54650A110}" presName="background2" presStyleLbl="node2" presStyleIdx="0" presStyleCnt="2"/>
      <dgm:spPr/>
    </dgm:pt>
    <dgm:pt modelId="{C5C8AC75-1755-46C4-9E61-7F46AFA12A13}" type="pres">
      <dgm:prSet presAssocID="{7A3A19B5-2F10-441F-9B4B-52C54650A110}" presName="text2" presStyleLbl="fgAcc2" presStyleIdx="0" presStyleCnt="2">
        <dgm:presLayoutVars>
          <dgm:chPref val="3"/>
        </dgm:presLayoutVars>
      </dgm:prSet>
      <dgm:spPr/>
      <dgm:t>
        <a:bodyPr/>
        <a:lstStyle/>
        <a:p>
          <a:endParaRPr lang="en-US"/>
        </a:p>
      </dgm:t>
    </dgm:pt>
    <dgm:pt modelId="{7B6A8CD4-04DC-46A7-8FBF-0712663CE02C}" type="pres">
      <dgm:prSet presAssocID="{7A3A19B5-2F10-441F-9B4B-52C54650A110}" presName="hierChild3" presStyleCnt="0"/>
      <dgm:spPr/>
    </dgm:pt>
    <dgm:pt modelId="{599B43CC-94F6-4D30-A113-6386EF0A741F}" type="pres">
      <dgm:prSet presAssocID="{4018337A-6989-4184-AAED-787B324F98DE}" presName="Name17" presStyleLbl="parChTrans1D3" presStyleIdx="0" presStyleCnt="3"/>
      <dgm:spPr/>
      <dgm:t>
        <a:bodyPr/>
        <a:lstStyle/>
        <a:p>
          <a:endParaRPr lang="en-US"/>
        </a:p>
      </dgm:t>
    </dgm:pt>
    <dgm:pt modelId="{DC4D402C-6536-4D11-BF3E-4E587D393BE7}" type="pres">
      <dgm:prSet presAssocID="{3F881DC0-CE92-49AB-95A6-67D968ED2EE5}" presName="hierRoot3" presStyleCnt="0"/>
      <dgm:spPr/>
    </dgm:pt>
    <dgm:pt modelId="{FBCC3993-AC3A-4F39-892B-B43566A4DD69}" type="pres">
      <dgm:prSet presAssocID="{3F881DC0-CE92-49AB-95A6-67D968ED2EE5}" presName="composite3" presStyleCnt="0"/>
      <dgm:spPr/>
    </dgm:pt>
    <dgm:pt modelId="{8AD8C86B-69FF-4547-8B78-46ECFA86609E}" type="pres">
      <dgm:prSet presAssocID="{3F881DC0-CE92-49AB-95A6-67D968ED2EE5}" presName="background3" presStyleLbl="node3" presStyleIdx="0" presStyleCnt="3"/>
      <dgm:spPr/>
    </dgm:pt>
    <dgm:pt modelId="{A574A39C-1811-4301-B892-E67EB2F18581}" type="pres">
      <dgm:prSet presAssocID="{3F881DC0-CE92-49AB-95A6-67D968ED2EE5}" presName="text3" presStyleLbl="fgAcc3" presStyleIdx="0" presStyleCnt="3">
        <dgm:presLayoutVars>
          <dgm:chPref val="3"/>
        </dgm:presLayoutVars>
      </dgm:prSet>
      <dgm:spPr/>
      <dgm:t>
        <a:bodyPr/>
        <a:lstStyle/>
        <a:p>
          <a:endParaRPr lang="en-US"/>
        </a:p>
      </dgm:t>
    </dgm:pt>
    <dgm:pt modelId="{353CEE8C-9F54-491D-A979-6954C760B506}" type="pres">
      <dgm:prSet presAssocID="{3F881DC0-CE92-49AB-95A6-67D968ED2EE5}" presName="hierChild4" presStyleCnt="0"/>
      <dgm:spPr/>
    </dgm:pt>
    <dgm:pt modelId="{32FF2768-8506-4ED3-B011-5EBF2D33410E}" type="pres">
      <dgm:prSet presAssocID="{265291C6-5898-48E8-A3C4-D1F61B0A0611}" presName="Name10" presStyleLbl="parChTrans1D2" presStyleIdx="1" presStyleCnt="2"/>
      <dgm:spPr/>
      <dgm:t>
        <a:bodyPr/>
        <a:lstStyle/>
        <a:p>
          <a:endParaRPr lang="en-US"/>
        </a:p>
      </dgm:t>
    </dgm:pt>
    <dgm:pt modelId="{2C9A838E-8EF5-4C70-9482-B94BE186D07D}" type="pres">
      <dgm:prSet presAssocID="{99AFDB6F-36C1-401E-808C-2DAF4FECCB9A}" presName="hierRoot2" presStyleCnt="0"/>
      <dgm:spPr/>
    </dgm:pt>
    <dgm:pt modelId="{8FA20A5E-B0EA-48E6-9F0C-410B1ED7A8A3}" type="pres">
      <dgm:prSet presAssocID="{99AFDB6F-36C1-401E-808C-2DAF4FECCB9A}" presName="composite2" presStyleCnt="0"/>
      <dgm:spPr/>
    </dgm:pt>
    <dgm:pt modelId="{739CEE0E-A25E-47DF-A2E0-0CB1908A80B1}" type="pres">
      <dgm:prSet presAssocID="{99AFDB6F-36C1-401E-808C-2DAF4FECCB9A}" presName="background2" presStyleLbl="node2" presStyleIdx="1" presStyleCnt="2"/>
      <dgm:spPr/>
    </dgm:pt>
    <dgm:pt modelId="{F0E3B80A-038D-453E-B638-056D49577800}" type="pres">
      <dgm:prSet presAssocID="{99AFDB6F-36C1-401E-808C-2DAF4FECCB9A}" presName="text2" presStyleLbl="fgAcc2" presStyleIdx="1" presStyleCnt="2">
        <dgm:presLayoutVars>
          <dgm:chPref val="3"/>
        </dgm:presLayoutVars>
      </dgm:prSet>
      <dgm:spPr/>
      <dgm:t>
        <a:bodyPr/>
        <a:lstStyle/>
        <a:p>
          <a:endParaRPr lang="en-US"/>
        </a:p>
      </dgm:t>
    </dgm:pt>
    <dgm:pt modelId="{0FB1447C-A8C3-44D5-BF5F-54C68FFBBF3B}" type="pres">
      <dgm:prSet presAssocID="{99AFDB6F-36C1-401E-808C-2DAF4FECCB9A}" presName="hierChild3" presStyleCnt="0"/>
      <dgm:spPr/>
    </dgm:pt>
    <dgm:pt modelId="{D9D268C7-A35B-4CFF-9431-0E4DFC123407}" type="pres">
      <dgm:prSet presAssocID="{B2F012FE-36A9-4CA0-9D4F-F0245F1423E3}" presName="Name17" presStyleLbl="parChTrans1D3" presStyleIdx="1" presStyleCnt="3"/>
      <dgm:spPr/>
      <dgm:t>
        <a:bodyPr/>
        <a:lstStyle/>
        <a:p>
          <a:endParaRPr lang="en-US"/>
        </a:p>
      </dgm:t>
    </dgm:pt>
    <dgm:pt modelId="{88AA6114-A7DE-4F31-9724-00DAEDAD181E}" type="pres">
      <dgm:prSet presAssocID="{C7983344-065E-423C-8089-0481A6A1A4FD}" presName="hierRoot3" presStyleCnt="0"/>
      <dgm:spPr/>
    </dgm:pt>
    <dgm:pt modelId="{773AE7B4-CC32-4853-816A-5ACA69D864D3}" type="pres">
      <dgm:prSet presAssocID="{C7983344-065E-423C-8089-0481A6A1A4FD}" presName="composite3" presStyleCnt="0"/>
      <dgm:spPr/>
    </dgm:pt>
    <dgm:pt modelId="{6071C97B-B74C-4D85-96AC-B99CF8A0C19A}" type="pres">
      <dgm:prSet presAssocID="{C7983344-065E-423C-8089-0481A6A1A4FD}" presName="background3" presStyleLbl="node3" presStyleIdx="1" presStyleCnt="3"/>
      <dgm:spPr/>
    </dgm:pt>
    <dgm:pt modelId="{CCDC02AF-A541-497D-B8CF-E5E7947BF106}" type="pres">
      <dgm:prSet presAssocID="{C7983344-065E-423C-8089-0481A6A1A4FD}" presName="text3" presStyleLbl="fgAcc3" presStyleIdx="1" presStyleCnt="3" custScaleX="131189">
        <dgm:presLayoutVars>
          <dgm:chPref val="3"/>
        </dgm:presLayoutVars>
      </dgm:prSet>
      <dgm:spPr/>
      <dgm:t>
        <a:bodyPr/>
        <a:lstStyle/>
        <a:p>
          <a:endParaRPr lang="en-US"/>
        </a:p>
      </dgm:t>
    </dgm:pt>
    <dgm:pt modelId="{9A257FB9-0D56-48B9-AEC2-8103C2689F75}" type="pres">
      <dgm:prSet presAssocID="{C7983344-065E-423C-8089-0481A6A1A4FD}" presName="hierChild4" presStyleCnt="0"/>
      <dgm:spPr/>
    </dgm:pt>
    <dgm:pt modelId="{F6C2FCA7-4897-4936-B66F-5DF66263456E}" type="pres">
      <dgm:prSet presAssocID="{3774D35F-5434-44D5-99A6-F3A43421077F}" presName="Name23" presStyleLbl="parChTrans1D4" presStyleIdx="0" presStyleCnt="2"/>
      <dgm:spPr/>
      <dgm:t>
        <a:bodyPr/>
        <a:lstStyle/>
        <a:p>
          <a:endParaRPr lang="en-US"/>
        </a:p>
      </dgm:t>
    </dgm:pt>
    <dgm:pt modelId="{D4FDE537-9925-488F-A3DE-BD05DFED2BDA}" type="pres">
      <dgm:prSet presAssocID="{5F686D8F-A386-450C-9BA8-1EC878E39BD4}" presName="hierRoot4" presStyleCnt="0"/>
      <dgm:spPr/>
    </dgm:pt>
    <dgm:pt modelId="{65308269-916A-4B9E-8C31-34773A5C7BB9}" type="pres">
      <dgm:prSet presAssocID="{5F686D8F-A386-450C-9BA8-1EC878E39BD4}" presName="composite4" presStyleCnt="0"/>
      <dgm:spPr/>
    </dgm:pt>
    <dgm:pt modelId="{8AF20F57-C2F6-4886-9D4C-927479D39081}" type="pres">
      <dgm:prSet presAssocID="{5F686D8F-A386-450C-9BA8-1EC878E39BD4}" presName="background4" presStyleLbl="node4" presStyleIdx="0" presStyleCnt="2"/>
      <dgm:spPr/>
    </dgm:pt>
    <dgm:pt modelId="{ED1BACA4-67D5-4418-B8CD-BEA8D14A407D}" type="pres">
      <dgm:prSet presAssocID="{5F686D8F-A386-450C-9BA8-1EC878E39BD4}" presName="text4" presStyleLbl="fgAcc4" presStyleIdx="0" presStyleCnt="2" custScaleX="119336">
        <dgm:presLayoutVars>
          <dgm:chPref val="3"/>
        </dgm:presLayoutVars>
      </dgm:prSet>
      <dgm:spPr/>
      <dgm:t>
        <a:bodyPr/>
        <a:lstStyle/>
        <a:p>
          <a:endParaRPr lang="en-US"/>
        </a:p>
      </dgm:t>
    </dgm:pt>
    <dgm:pt modelId="{2B7BC9C6-DF20-4D50-99EE-D193E18C57EE}" type="pres">
      <dgm:prSet presAssocID="{5F686D8F-A386-450C-9BA8-1EC878E39BD4}" presName="hierChild5" presStyleCnt="0"/>
      <dgm:spPr/>
    </dgm:pt>
    <dgm:pt modelId="{8BDE7F18-71FA-454C-86AB-2DA4BBD46D1D}" type="pres">
      <dgm:prSet presAssocID="{56C7EF80-DA45-4995-8689-D16A5BABFBAF}" presName="Name17" presStyleLbl="parChTrans1D3" presStyleIdx="2" presStyleCnt="3"/>
      <dgm:spPr/>
      <dgm:t>
        <a:bodyPr/>
        <a:lstStyle/>
        <a:p>
          <a:endParaRPr lang="en-US"/>
        </a:p>
      </dgm:t>
    </dgm:pt>
    <dgm:pt modelId="{2A135E52-3594-4B78-8FE9-9236A839B545}" type="pres">
      <dgm:prSet presAssocID="{63DE21FF-3AC9-47B2-9DD2-0C529BF417A3}" presName="hierRoot3" presStyleCnt="0"/>
      <dgm:spPr/>
    </dgm:pt>
    <dgm:pt modelId="{D9CF501D-9D1B-45DD-9C34-086A855028E6}" type="pres">
      <dgm:prSet presAssocID="{63DE21FF-3AC9-47B2-9DD2-0C529BF417A3}" presName="composite3" presStyleCnt="0"/>
      <dgm:spPr/>
    </dgm:pt>
    <dgm:pt modelId="{9B454D97-0B9C-4696-8ACF-5E35160BD260}" type="pres">
      <dgm:prSet presAssocID="{63DE21FF-3AC9-47B2-9DD2-0C529BF417A3}" presName="background3" presStyleLbl="node3" presStyleIdx="2" presStyleCnt="3"/>
      <dgm:spPr/>
    </dgm:pt>
    <dgm:pt modelId="{D1C55461-B30A-4D65-881B-3E49B76CFA1A}" type="pres">
      <dgm:prSet presAssocID="{63DE21FF-3AC9-47B2-9DD2-0C529BF417A3}" presName="text3" presStyleLbl="fgAcc3" presStyleIdx="2" presStyleCnt="3" custScaleX="135617">
        <dgm:presLayoutVars>
          <dgm:chPref val="3"/>
        </dgm:presLayoutVars>
      </dgm:prSet>
      <dgm:spPr/>
      <dgm:t>
        <a:bodyPr/>
        <a:lstStyle/>
        <a:p>
          <a:endParaRPr lang="en-US"/>
        </a:p>
      </dgm:t>
    </dgm:pt>
    <dgm:pt modelId="{EA7A7F82-3D25-406B-9766-006D2EF7548A}" type="pres">
      <dgm:prSet presAssocID="{63DE21FF-3AC9-47B2-9DD2-0C529BF417A3}" presName="hierChild4" presStyleCnt="0"/>
      <dgm:spPr/>
    </dgm:pt>
    <dgm:pt modelId="{2E9FCD42-AC2F-4553-92C1-16912B01F74E}" type="pres">
      <dgm:prSet presAssocID="{03960DE2-AFA2-4827-BD6D-95013CEBF12F}" presName="Name23" presStyleLbl="parChTrans1D4" presStyleIdx="1" presStyleCnt="2"/>
      <dgm:spPr/>
      <dgm:t>
        <a:bodyPr/>
        <a:lstStyle/>
        <a:p>
          <a:endParaRPr lang="en-US"/>
        </a:p>
      </dgm:t>
    </dgm:pt>
    <dgm:pt modelId="{8475D806-1026-441C-98DF-788AB2CC622F}" type="pres">
      <dgm:prSet presAssocID="{B429548A-F158-45F4-BAC5-F707509FD891}" presName="hierRoot4" presStyleCnt="0"/>
      <dgm:spPr/>
    </dgm:pt>
    <dgm:pt modelId="{0B9D4A89-1C52-4F59-85AB-94B9C5611A13}" type="pres">
      <dgm:prSet presAssocID="{B429548A-F158-45F4-BAC5-F707509FD891}" presName="composite4" presStyleCnt="0"/>
      <dgm:spPr/>
    </dgm:pt>
    <dgm:pt modelId="{A9F3C7B1-FA8E-46D7-A342-DFD42C03E89B}" type="pres">
      <dgm:prSet presAssocID="{B429548A-F158-45F4-BAC5-F707509FD891}" presName="background4" presStyleLbl="node4" presStyleIdx="1" presStyleCnt="2"/>
      <dgm:spPr/>
    </dgm:pt>
    <dgm:pt modelId="{AFE6F0AF-0F58-405C-BDC9-CBA2D650DAF1}" type="pres">
      <dgm:prSet presAssocID="{B429548A-F158-45F4-BAC5-F707509FD891}" presName="text4" presStyleLbl="fgAcc4" presStyleIdx="1" presStyleCnt="2">
        <dgm:presLayoutVars>
          <dgm:chPref val="3"/>
        </dgm:presLayoutVars>
      </dgm:prSet>
      <dgm:spPr/>
      <dgm:t>
        <a:bodyPr/>
        <a:lstStyle/>
        <a:p>
          <a:endParaRPr lang="en-US"/>
        </a:p>
      </dgm:t>
    </dgm:pt>
    <dgm:pt modelId="{63ED49A6-2658-41C5-A07E-336416418DDA}" type="pres">
      <dgm:prSet presAssocID="{B429548A-F158-45F4-BAC5-F707509FD891}" presName="hierChild5" presStyleCnt="0"/>
      <dgm:spPr/>
    </dgm:pt>
  </dgm:ptLst>
  <dgm:cxnLst>
    <dgm:cxn modelId="{96013C96-24F8-4E86-A7AE-B914A35AA169}" type="presOf" srcId="{DC21E891-5481-4D28-AB7A-A86705E1664D}" destId="{5913EFE1-C7E9-4689-B0C9-E818D64D586D}" srcOrd="0" destOrd="0" presId="urn:microsoft.com/office/officeart/2005/8/layout/hierarchy1"/>
    <dgm:cxn modelId="{97A2237A-1758-424B-8D53-E5583D365719}" type="presOf" srcId="{347ECD63-86C6-4DCC-AB45-88E79F8B8871}" destId="{F380E0AD-5551-4801-BB84-673B38BD1AA5}" srcOrd="0" destOrd="0" presId="urn:microsoft.com/office/officeart/2005/8/layout/hierarchy1"/>
    <dgm:cxn modelId="{E6EE6AD3-EE0F-4D67-A6B9-BA043433B4CF}" type="presOf" srcId="{3774D35F-5434-44D5-99A6-F3A43421077F}" destId="{F6C2FCA7-4897-4936-B66F-5DF66263456E}" srcOrd="0" destOrd="0" presId="urn:microsoft.com/office/officeart/2005/8/layout/hierarchy1"/>
    <dgm:cxn modelId="{A1030E8E-10D0-4AC5-AD81-21038C17B89A}" type="presOf" srcId="{03960DE2-AFA2-4827-BD6D-95013CEBF12F}" destId="{2E9FCD42-AC2F-4553-92C1-16912B01F74E}" srcOrd="0" destOrd="0" presId="urn:microsoft.com/office/officeart/2005/8/layout/hierarchy1"/>
    <dgm:cxn modelId="{91458B72-E7AA-4EA5-9FB6-CAA5C7B7AE33}" type="presOf" srcId="{3AC36A66-6601-4F85-B5EC-38ADBFA6CA17}" destId="{D9CC62E8-40DF-4D02-9C04-AE096C72741B}" srcOrd="0" destOrd="0" presId="urn:microsoft.com/office/officeart/2005/8/layout/hierarchy1"/>
    <dgm:cxn modelId="{8466D89F-D218-46B5-8762-363C92494F11}" type="presOf" srcId="{C7983344-065E-423C-8089-0481A6A1A4FD}" destId="{CCDC02AF-A541-497D-B8CF-E5E7947BF106}" srcOrd="0" destOrd="0" presId="urn:microsoft.com/office/officeart/2005/8/layout/hierarchy1"/>
    <dgm:cxn modelId="{D800F138-CC7D-4C60-BDE7-452237F62D6A}" srcId="{3AC36A66-6601-4F85-B5EC-38ADBFA6CA17}" destId="{7A3A19B5-2F10-441F-9B4B-52C54650A110}" srcOrd="0" destOrd="0" parTransId="{DC21E891-5481-4D28-AB7A-A86705E1664D}" sibTransId="{7275054F-B0C3-4CE7-968D-B782A515CA9A}"/>
    <dgm:cxn modelId="{10368678-F36E-4EC2-ADF9-C560528B5FB5}" srcId="{7A3A19B5-2F10-441F-9B4B-52C54650A110}" destId="{3F881DC0-CE92-49AB-95A6-67D968ED2EE5}" srcOrd="0" destOrd="0" parTransId="{4018337A-6989-4184-AAED-787B324F98DE}" sibTransId="{B8CB8FCD-BD99-4833-8519-A9F263E0D447}"/>
    <dgm:cxn modelId="{7512AB1D-8383-4635-B6CB-494BC8B5E3FE}" type="presOf" srcId="{B2F012FE-36A9-4CA0-9D4F-F0245F1423E3}" destId="{D9D268C7-A35B-4CFF-9431-0E4DFC123407}" srcOrd="0" destOrd="0" presId="urn:microsoft.com/office/officeart/2005/8/layout/hierarchy1"/>
    <dgm:cxn modelId="{50071C36-08E1-4AD9-9802-E408E04647BE}" srcId="{99AFDB6F-36C1-401E-808C-2DAF4FECCB9A}" destId="{63DE21FF-3AC9-47B2-9DD2-0C529BF417A3}" srcOrd="1" destOrd="0" parTransId="{56C7EF80-DA45-4995-8689-D16A5BABFBAF}" sibTransId="{C642A92C-E9AF-4C34-887F-7EA8961DF034}"/>
    <dgm:cxn modelId="{A75187C4-3EFD-4DB9-8470-8DCB2FBEDF7A}" type="presOf" srcId="{265291C6-5898-48E8-A3C4-D1F61B0A0611}" destId="{32FF2768-8506-4ED3-B011-5EBF2D33410E}" srcOrd="0" destOrd="0" presId="urn:microsoft.com/office/officeart/2005/8/layout/hierarchy1"/>
    <dgm:cxn modelId="{FA5A6364-5143-48F0-91CB-60548C0D7AA2}" type="presOf" srcId="{B429548A-F158-45F4-BAC5-F707509FD891}" destId="{AFE6F0AF-0F58-405C-BDC9-CBA2D650DAF1}" srcOrd="0" destOrd="0" presId="urn:microsoft.com/office/officeart/2005/8/layout/hierarchy1"/>
    <dgm:cxn modelId="{9664D692-1FF7-4165-A1C9-3CB2E0EC5703}" srcId="{63DE21FF-3AC9-47B2-9DD2-0C529BF417A3}" destId="{B429548A-F158-45F4-BAC5-F707509FD891}" srcOrd="0" destOrd="0" parTransId="{03960DE2-AFA2-4827-BD6D-95013CEBF12F}" sibTransId="{19380B8C-EB9C-4D42-91D3-EA052694CDDD}"/>
    <dgm:cxn modelId="{BB62776E-4752-44AF-98D7-72AB5C910239}" srcId="{C7983344-065E-423C-8089-0481A6A1A4FD}" destId="{5F686D8F-A386-450C-9BA8-1EC878E39BD4}" srcOrd="0" destOrd="0" parTransId="{3774D35F-5434-44D5-99A6-F3A43421077F}" sibTransId="{DEEBE365-B216-47E8-A80F-5890347963D8}"/>
    <dgm:cxn modelId="{973412DA-69F4-43F6-B833-4559B7AA9BAF}" type="presOf" srcId="{56C7EF80-DA45-4995-8689-D16A5BABFBAF}" destId="{8BDE7F18-71FA-454C-86AB-2DA4BBD46D1D}" srcOrd="0" destOrd="0" presId="urn:microsoft.com/office/officeart/2005/8/layout/hierarchy1"/>
    <dgm:cxn modelId="{D0866D44-8384-4ABD-B1DA-4364E57A0147}" type="presOf" srcId="{7A3A19B5-2F10-441F-9B4B-52C54650A110}" destId="{C5C8AC75-1755-46C4-9E61-7F46AFA12A13}" srcOrd="0" destOrd="0" presId="urn:microsoft.com/office/officeart/2005/8/layout/hierarchy1"/>
    <dgm:cxn modelId="{BF4BAB81-4080-43C4-8B36-CA0F72747E24}" type="presOf" srcId="{4018337A-6989-4184-AAED-787B324F98DE}" destId="{599B43CC-94F6-4D30-A113-6386EF0A741F}" srcOrd="0" destOrd="0" presId="urn:microsoft.com/office/officeart/2005/8/layout/hierarchy1"/>
    <dgm:cxn modelId="{EFEE13CA-5107-43B6-8B14-22661D4E4ED3}" srcId="{347ECD63-86C6-4DCC-AB45-88E79F8B8871}" destId="{3AC36A66-6601-4F85-B5EC-38ADBFA6CA17}" srcOrd="0" destOrd="0" parTransId="{A7942D8B-B8DF-4A07-B1CF-B7863C26A066}" sibTransId="{67C74484-2006-4908-A183-8D5A63611FF1}"/>
    <dgm:cxn modelId="{D807C958-5DDE-4B30-822B-FCF02FD45333}" srcId="{3AC36A66-6601-4F85-B5EC-38ADBFA6CA17}" destId="{99AFDB6F-36C1-401E-808C-2DAF4FECCB9A}" srcOrd="1" destOrd="0" parTransId="{265291C6-5898-48E8-A3C4-D1F61B0A0611}" sibTransId="{249C0782-6443-496A-A06D-00551405E6CD}"/>
    <dgm:cxn modelId="{1F351FAD-7BEC-466C-8F15-FA05ED1167D5}" type="presOf" srcId="{99AFDB6F-36C1-401E-808C-2DAF4FECCB9A}" destId="{F0E3B80A-038D-453E-B638-056D49577800}" srcOrd="0" destOrd="0" presId="urn:microsoft.com/office/officeart/2005/8/layout/hierarchy1"/>
    <dgm:cxn modelId="{395AE0C4-CDC6-4237-8E2C-EBDFF03A6DEA}" srcId="{99AFDB6F-36C1-401E-808C-2DAF4FECCB9A}" destId="{C7983344-065E-423C-8089-0481A6A1A4FD}" srcOrd="0" destOrd="0" parTransId="{B2F012FE-36A9-4CA0-9D4F-F0245F1423E3}" sibTransId="{778D5E99-70E1-4628-95D7-95E4AA447C8C}"/>
    <dgm:cxn modelId="{9D449ED4-76A4-4844-BE8E-0073EE57FD99}" type="presOf" srcId="{63DE21FF-3AC9-47B2-9DD2-0C529BF417A3}" destId="{D1C55461-B30A-4D65-881B-3E49B76CFA1A}" srcOrd="0" destOrd="0" presId="urn:microsoft.com/office/officeart/2005/8/layout/hierarchy1"/>
    <dgm:cxn modelId="{D62EE946-8C09-431C-B981-DFE51A3876E1}" type="presOf" srcId="{3F881DC0-CE92-49AB-95A6-67D968ED2EE5}" destId="{A574A39C-1811-4301-B892-E67EB2F18581}" srcOrd="0" destOrd="0" presId="urn:microsoft.com/office/officeart/2005/8/layout/hierarchy1"/>
    <dgm:cxn modelId="{3100758F-C1D6-4E99-9D84-3390583264E1}" type="presOf" srcId="{5F686D8F-A386-450C-9BA8-1EC878E39BD4}" destId="{ED1BACA4-67D5-4418-B8CD-BEA8D14A407D}" srcOrd="0" destOrd="0" presId="urn:microsoft.com/office/officeart/2005/8/layout/hierarchy1"/>
    <dgm:cxn modelId="{665942FF-46BE-4376-BA44-71DAEBA83150}" type="presParOf" srcId="{F380E0AD-5551-4801-BB84-673B38BD1AA5}" destId="{7D280F3F-1BCA-4045-A207-5CBADA43C20A}" srcOrd="0" destOrd="0" presId="urn:microsoft.com/office/officeart/2005/8/layout/hierarchy1"/>
    <dgm:cxn modelId="{0099AD2E-EB63-4258-90F9-32B077111213}" type="presParOf" srcId="{7D280F3F-1BCA-4045-A207-5CBADA43C20A}" destId="{AAA622BA-B36C-4E11-9B74-3AEF473BBE41}" srcOrd="0" destOrd="0" presId="urn:microsoft.com/office/officeart/2005/8/layout/hierarchy1"/>
    <dgm:cxn modelId="{E97F1C2C-0F30-44AD-93F3-E6CDEEEC45B0}" type="presParOf" srcId="{AAA622BA-B36C-4E11-9B74-3AEF473BBE41}" destId="{4827347C-2D63-4474-A445-F39BDE21CFB9}" srcOrd="0" destOrd="0" presId="urn:microsoft.com/office/officeart/2005/8/layout/hierarchy1"/>
    <dgm:cxn modelId="{677E34A5-A36D-451F-9DFE-9958BB6411D4}" type="presParOf" srcId="{AAA622BA-B36C-4E11-9B74-3AEF473BBE41}" destId="{D9CC62E8-40DF-4D02-9C04-AE096C72741B}" srcOrd="1" destOrd="0" presId="urn:microsoft.com/office/officeart/2005/8/layout/hierarchy1"/>
    <dgm:cxn modelId="{284FA6D6-C835-4E3A-959B-A91426E94B56}" type="presParOf" srcId="{7D280F3F-1BCA-4045-A207-5CBADA43C20A}" destId="{DB660114-ECA6-43F3-BFC7-287251BD21FD}" srcOrd="1" destOrd="0" presId="urn:microsoft.com/office/officeart/2005/8/layout/hierarchy1"/>
    <dgm:cxn modelId="{CE2DACE8-6C3F-4DF1-A183-4E8891E57195}" type="presParOf" srcId="{DB660114-ECA6-43F3-BFC7-287251BD21FD}" destId="{5913EFE1-C7E9-4689-B0C9-E818D64D586D}" srcOrd="0" destOrd="0" presId="urn:microsoft.com/office/officeart/2005/8/layout/hierarchy1"/>
    <dgm:cxn modelId="{718A0C78-F768-4983-95AB-E59121A1DB70}" type="presParOf" srcId="{DB660114-ECA6-43F3-BFC7-287251BD21FD}" destId="{4FC524D9-4047-48C9-AD65-5564313FD89D}" srcOrd="1" destOrd="0" presId="urn:microsoft.com/office/officeart/2005/8/layout/hierarchy1"/>
    <dgm:cxn modelId="{1F84A934-E2C7-45E9-BA25-61E58A7AE411}" type="presParOf" srcId="{4FC524D9-4047-48C9-AD65-5564313FD89D}" destId="{3527710D-62C9-4500-A720-80B149D2B2BC}" srcOrd="0" destOrd="0" presId="urn:microsoft.com/office/officeart/2005/8/layout/hierarchy1"/>
    <dgm:cxn modelId="{8AE72F46-137B-4A67-AD9C-ECF7C73B55F3}" type="presParOf" srcId="{3527710D-62C9-4500-A720-80B149D2B2BC}" destId="{C1F7B335-F7C7-4D99-AD78-1C2BEFE5BD04}" srcOrd="0" destOrd="0" presId="urn:microsoft.com/office/officeart/2005/8/layout/hierarchy1"/>
    <dgm:cxn modelId="{1E9B48E3-35DD-4D5A-B085-AF389478CC54}" type="presParOf" srcId="{3527710D-62C9-4500-A720-80B149D2B2BC}" destId="{C5C8AC75-1755-46C4-9E61-7F46AFA12A13}" srcOrd="1" destOrd="0" presId="urn:microsoft.com/office/officeart/2005/8/layout/hierarchy1"/>
    <dgm:cxn modelId="{42861312-3CEC-4A06-AA06-48FC438EDEAE}" type="presParOf" srcId="{4FC524D9-4047-48C9-AD65-5564313FD89D}" destId="{7B6A8CD4-04DC-46A7-8FBF-0712663CE02C}" srcOrd="1" destOrd="0" presId="urn:microsoft.com/office/officeart/2005/8/layout/hierarchy1"/>
    <dgm:cxn modelId="{CA58C4E5-3577-4033-AC64-4ACE426E9CF9}" type="presParOf" srcId="{7B6A8CD4-04DC-46A7-8FBF-0712663CE02C}" destId="{599B43CC-94F6-4D30-A113-6386EF0A741F}" srcOrd="0" destOrd="0" presId="urn:microsoft.com/office/officeart/2005/8/layout/hierarchy1"/>
    <dgm:cxn modelId="{82C57CB3-0BD5-4EE8-B4E5-1DB48FF135D2}" type="presParOf" srcId="{7B6A8CD4-04DC-46A7-8FBF-0712663CE02C}" destId="{DC4D402C-6536-4D11-BF3E-4E587D393BE7}" srcOrd="1" destOrd="0" presId="urn:microsoft.com/office/officeart/2005/8/layout/hierarchy1"/>
    <dgm:cxn modelId="{9FF97EB5-1432-414C-B757-66F8F412E7DC}" type="presParOf" srcId="{DC4D402C-6536-4D11-BF3E-4E587D393BE7}" destId="{FBCC3993-AC3A-4F39-892B-B43566A4DD69}" srcOrd="0" destOrd="0" presId="urn:microsoft.com/office/officeart/2005/8/layout/hierarchy1"/>
    <dgm:cxn modelId="{BA92B6E8-3248-480A-8519-F221E73CF056}" type="presParOf" srcId="{FBCC3993-AC3A-4F39-892B-B43566A4DD69}" destId="{8AD8C86B-69FF-4547-8B78-46ECFA86609E}" srcOrd="0" destOrd="0" presId="urn:microsoft.com/office/officeart/2005/8/layout/hierarchy1"/>
    <dgm:cxn modelId="{ACA496C0-A66A-45E0-97F8-70B286EB6D55}" type="presParOf" srcId="{FBCC3993-AC3A-4F39-892B-B43566A4DD69}" destId="{A574A39C-1811-4301-B892-E67EB2F18581}" srcOrd="1" destOrd="0" presId="urn:microsoft.com/office/officeart/2005/8/layout/hierarchy1"/>
    <dgm:cxn modelId="{749B7CB1-8A7E-4F83-9370-03C7CD5688B7}" type="presParOf" srcId="{DC4D402C-6536-4D11-BF3E-4E587D393BE7}" destId="{353CEE8C-9F54-491D-A979-6954C760B506}" srcOrd="1" destOrd="0" presId="urn:microsoft.com/office/officeart/2005/8/layout/hierarchy1"/>
    <dgm:cxn modelId="{205B5DB0-CF60-4037-BB20-3B908878B64C}" type="presParOf" srcId="{DB660114-ECA6-43F3-BFC7-287251BD21FD}" destId="{32FF2768-8506-4ED3-B011-5EBF2D33410E}" srcOrd="2" destOrd="0" presId="urn:microsoft.com/office/officeart/2005/8/layout/hierarchy1"/>
    <dgm:cxn modelId="{0992218A-E0D2-4B5E-A183-96FE0D654069}" type="presParOf" srcId="{DB660114-ECA6-43F3-BFC7-287251BD21FD}" destId="{2C9A838E-8EF5-4C70-9482-B94BE186D07D}" srcOrd="3" destOrd="0" presId="urn:microsoft.com/office/officeart/2005/8/layout/hierarchy1"/>
    <dgm:cxn modelId="{086EE5C4-7CA4-4546-930D-EBF60718172D}" type="presParOf" srcId="{2C9A838E-8EF5-4C70-9482-B94BE186D07D}" destId="{8FA20A5E-B0EA-48E6-9F0C-410B1ED7A8A3}" srcOrd="0" destOrd="0" presId="urn:microsoft.com/office/officeart/2005/8/layout/hierarchy1"/>
    <dgm:cxn modelId="{5A93BD5B-6391-421A-9AB6-57FC4F428825}" type="presParOf" srcId="{8FA20A5E-B0EA-48E6-9F0C-410B1ED7A8A3}" destId="{739CEE0E-A25E-47DF-A2E0-0CB1908A80B1}" srcOrd="0" destOrd="0" presId="urn:microsoft.com/office/officeart/2005/8/layout/hierarchy1"/>
    <dgm:cxn modelId="{8802467F-B9B7-4262-AE27-AF1D28D23311}" type="presParOf" srcId="{8FA20A5E-B0EA-48E6-9F0C-410B1ED7A8A3}" destId="{F0E3B80A-038D-453E-B638-056D49577800}" srcOrd="1" destOrd="0" presId="urn:microsoft.com/office/officeart/2005/8/layout/hierarchy1"/>
    <dgm:cxn modelId="{5796584B-CB99-47E3-A4F9-6DA3CBA01442}" type="presParOf" srcId="{2C9A838E-8EF5-4C70-9482-B94BE186D07D}" destId="{0FB1447C-A8C3-44D5-BF5F-54C68FFBBF3B}" srcOrd="1" destOrd="0" presId="urn:microsoft.com/office/officeart/2005/8/layout/hierarchy1"/>
    <dgm:cxn modelId="{83354485-3DA2-4465-A66C-88A1E522EC6F}" type="presParOf" srcId="{0FB1447C-A8C3-44D5-BF5F-54C68FFBBF3B}" destId="{D9D268C7-A35B-4CFF-9431-0E4DFC123407}" srcOrd="0" destOrd="0" presId="urn:microsoft.com/office/officeart/2005/8/layout/hierarchy1"/>
    <dgm:cxn modelId="{9704C357-45B6-4EA1-9FFC-D38B72486AB0}" type="presParOf" srcId="{0FB1447C-A8C3-44D5-BF5F-54C68FFBBF3B}" destId="{88AA6114-A7DE-4F31-9724-00DAEDAD181E}" srcOrd="1" destOrd="0" presId="urn:microsoft.com/office/officeart/2005/8/layout/hierarchy1"/>
    <dgm:cxn modelId="{F94BDCD7-E239-49F1-B4C7-61CE4E8D48E9}" type="presParOf" srcId="{88AA6114-A7DE-4F31-9724-00DAEDAD181E}" destId="{773AE7B4-CC32-4853-816A-5ACA69D864D3}" srcOrd="0" destOrd="0" presId="urn:microsoft.com/office/officeart/2005/8/layout/hierarchy1"/>
    <dgm:cxn modelId="{88F194C0-E61A-408A-9AB9-BF31BC2A48B2}" type="presParOf" srcId="{773AE7B4-CC32-4853-816A-5ACA69D864D3}" destId="{6071C97B-B74C-4D85-96AC-B99CF8A0C19A}" srcOrd="0" destOrd="0" presId="urn:microsoft.com/office/officeart/2005/8/layout/hierarchy1"/>
    <dgm:cxn modelId="{2F822100-8C97-4352-86E8-99171712C802}" type="presParOf" srcId="{773AE7B4-CC32-4853-816A-5ACA69D864D3}" destId="{CCDC02AF-A541-497D-B8CF-E5E7947BF106}" srcOrd="1" destOrd="0" presId="urn:microsoft.com/office/officeart/2005/8/layout/hierarchy1"/>
    <dgm:cxn modelId="{B55EE0F8-E776-4EA3-9E59-3C7D141D97BF}" type="presParOf" srcId="{88AA6114-A7DE-4F31-9724-00DAEDAD181E}" destId="{9A257FB9-0D56-48B9-AEC2-8103C2689F75}" srcOrd="1" destOrd="0" presId="urn:microsoft.com/office/officeart/2005/8/layout/hierarchy1"/>
    <dgm:cxn modelId="{4CFEFE19-A7CB-4A6D-ADB8-BA2397E2B8A9}" type="presParOf" srcId="{9A257FB9-0D56-48B9-AEC2-8103C2689F75}" destId="{F6C2FCA7-4897-4936-B66F-5DF66263456E}" srcOrd="0" destOrd="0" presId="urn:microsoft.com/office/officeart/2005/8/layout/hierarchy1"/>
    <dgm:cxn modelId="{D35632C4-8C3E-4F96-A2ED-66DC417DA3AB}" type="presParOf" srcId="{9A257FB9-0D56-48B9-AEC2-8103C2689F75}" destId="{D4FDE537-9925-488F-A3DE-BD05DFED2BDA}" srcOrd="1" destOrd="0" presId="urn:microsoft.com/office/officeart/2005/8/layout/hierarchy1"/>
    <dgm:cxn modelId="{FBA745EC-7498-4564-A4BF-3ED43E8157A0}" type="presParOf" srcId="{D4FDE537-9925-488F-A3DE-BD05DFED2BDA}" destId="{65308269-916A-4B9E-8C31-34773A5C7BB9}" srcOrd="0" destOrd="0" presId="urn:microsoft.com/office/officeart/2005/8/layout/hierarchy1"/>
    <dgm:cxn modelId="{80F39268-4732-44CF-8168-EBBBE93C5D9D}" type="presParOf" srcId="{65308269-916A-4B9E-8C31-34773A5C7BB9}" destId="{8AF20F57-C2F6-4886-9D4C-927479D39081}" srcOrd="0" destOrd="0" presId="urn:microsoft.com/office/officeart/2005/8/layout/hierarchy1"/>
    <dgm:cxn modelId="{EEE6457C-7E94-4293-8CAC-CE1523E18CF8}" type="presParOf" srcId="{65308269-916A-4B9E-8C31-34773A5C7BB9}" destId="{ED1BACA4-67D5-4418-B8CD-BEA8D14A407D}" srcOrd="1" destOrd="0" presId="urn:microsoft.com/office/officeart/2005/8/layout/hierarchy1"/>
    <dgm:cxn modelId="{C647A08E-F9ED-43DA-803F-FA73500FA8E6}" type="presParOf" srcId="{D4FDE537-9925-488F-A3DE-BD05DFED2BDA}" destId="{2B7BC9C6-DF20-4D50-99EE-D193E18C57EE}" srcOrd="1" destOrd="0" presId="urn:microsoft.com/office/officeart/2005/8/layout/hierarchy1"/>
    <dgm:cxn modelId="{7F7575DF-162E-48E1-BB05-20C246638BF6}" type="presParOf" srcId="{0FB1447C-A8C3-44D5-BF5F-54C68FFBBF3B}" destId="{8BDE7F18-71FA-454C-86AB-2DA4BBD46D1D}" srcOrd="2" destOrd="0" presId="urn:microsoft.com/office/officeart/2005/8/layout/hierarchy1"/>
    <dgm:cxn modelId="{3BA0EFCA-3408-43B3-A0E8-D46615B972DB}" type="presParOf" srcId="{0FB1447C-A8C3-44D5-BF5F-54C68FFBBF3B}" destId="{2A135E52-3594-4B78-8FE9-9236A839B545}" srcOrd="3" destOrd="0" presId="urn:microsoft.com/office/officeart/2005/8/layout/hierarchy1"/>
    <dgm:cxn modelId="{C18BEE9C-C44B-4D7F-94D8-7A67302A5409}" type="presParOf" srcId="{2A135E52-3594-4B78-8FE9-9236A839B545}" destId="{D9CF501D-9D1B-45DD-9C34-086A855028E6}" srcOrd="0" destOrd="0" presId="urn:microsoft.com/office/officeart/2005/8/layout/hierarchy1"/>
    <dgm:cxn modelId="{FCD2AEF7-1B80-44BA-B908-0D85B78FD7F0}" type="presParOf" srcId="{D9CF501D-9D1B-45DD-9C34-086A855028E6}" destId="{9B454D97-0B9C-4696-8ACF-5E35160BD260}" srcOrd="0" destOrd="0" presId="urn:microsoft.com/office/officeart/2005/8/layout/hierarchy1"/>
    <dgm:cxn modelId="{C4D360E0-3BAB-4999-8CF7-324E638608E0}" type="presParOf" srcId="{D9CF501D-9D1B-45DD-9C34-086A855028E6}" destId="{D1C55461-B30A-4D65-881B-3E49B76CFA1A}" srcOrd="1" destOrd="0" presId="urn:microsoft.com/office/officeart/2005/8/layout/hierarchy1"/>
    <dgm:cxn modelId="{8E230C74-FD94-4E59-A085-981AB768D3C4}" type="presParOf" srcId="{2A135E52-3594-4B78-8FE9-9236A839B545}" destId="{EA7A7F82-3D25-406B-9766-006D2EF7548A}" srcOrd="1" destOrd="0" presId="urn:microsoft.com/office/officeart/2005/8/layout/hierarchy1"/>
    <dgm:cxn modelId="{3C3FBA35-C60B-4726-A210-792A1D542360}" type="presParOf" srcId="{EA7A7F82-3D25-406B-9766-006D2EF7548A}" destId="{2E9FCD42-AC2F-4553-92C1-16912B01F74E}" srcOrd="0" destOrd="0" presId="urn:microsoft.com/office/officeart/2005/8/layout/hierarchy1"/>
    <dgm:cxn modelId="{DE952375-8A37-48FF-A053-945B1EC4D600}" type="presParOf" srcId="{EA7A7F82-3D25-406B-9766-006D2EF7548A}" destId="{8475D806-1026-441C-98DF-788AB2CC622F}" srcOrd="1" destOrd="0" presId="urn:microsoft.com/office/officeart/2005/8/layout/hierarchy1"/>
    <dgm:cxn modelId="{EE3976CB-B753-4D82-867E-7CD0F39F1110}" type="presParOf" srcId="{8475D806-1026-441C-98DF-788AB2CC622F}" destId="{0B9D4A89-1C52-4F59-85AB-94B9C5611A13}" srcOrd="0" destOrd="0" presId="urn:microsoft.com/office/officeart/2005/8/layout/hierarchy1"/>
    <dgm:cxn modelId="{784E537C-A7CD-48D4-A3E4-F056CABD4918}" type="presParOf" srcId="{0B9D4A89-1C52-4F59-85AB-94B9C5611A13}" destId="{A9F3C7B1-FA8E-46D7-A342-DFD42C03E89B}" srcOrd="0" destOrd="0" presId="urn:microsoft.com/office/officeart/2005/8/layout/hierarchy1"/>
    <dgm:cxn modelId="{5A82DA23-20CD-4BCB-B160-EA4DBE2AFD9D}" type="presParOf" srcId="{0B9D4A89-1C52-4F59-85AB-94B9C5611A13}" destId="{AFE6F0AF-0F58-405C-BDC9-CBA2D650DAF1}" srcOrd="1" destOrd="0" presId="urn:microsoft.com/office/officeart/2005/8/layout/hierarchy1"/>
    <dgm:cxn modelId="{53C2255F-2B23-45C2-BDE8-02C7761CC382}" type="presParOf" srcId="{8475D806-1026-441C-98DF-788AB2CC622F}" destId="{63ED49A6-2658-41C5-A07E-336416418DD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7ECD63-86C6-4DCC-AB45-88E79F8B887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AC36A66-6601-4F85-B5EC-38ADBFA6CA17}">
      <dgm:prSet phldrT="[Text]" custT="1"/>
      <dgm:spPr/>
      <dgm:t>
        <a:bodyPr/>
        <a:lstStyle/>
        <a:p>
          <a:r>
            <a:rPr lang="en-US" sz="1600" dirty="0" smtClean="0"/>
            <a:t>NPH Twice Daily ± OADs</a:t>
          </a:r>
          <a:endParaRPr lang="en-US" sz="1600" dirty="0"/>
        </a:p>
      </dgm:t>
    </dgm:pt>
    <dgm:pt modelId="{A7942D8B-B8DF-4A07-B1CF-B7863C26A066}" type="parTrans" cxnId="{EFEE13CA-5107-43B6-8B14-22661D4E4ED3}">
      <dgm:prSet/>
      <dgm:spPr/>
      <dgm:t>
        <a:bodyPr/>
        <a:lstStyle/>
        <a:p>
          <a:endParaRPr lang="en-US" sz="1200"/>
        </a:p>
      </dgm:t>
    </dgm:pt>
    <dgm:pt modelId="{67C74484-2006-4908-A183-8D5A63611FF1}" type="sibTrans" cxnId="{EFEE13CA-5107-43B6-8B14-22661D4E4ED3}">
      <dgm:prSet/>
      <dgm:spPr/>
      <dgm:t>
        <a:bodyPr/>
        <a:lstStyle/>
        <a:p>
          <a:endParaRPr lang="en-US" sz="1200"/>
        </a:p>
      </dgm:t>
    </dgm:pt>
    <dgm:pt modelId="{7A3A19B5-2F10-441F-9B4B-52C54650A110}">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200" dirty="0" smtClean="0"/>
            <a:t>HbA1c on Target</a:t>
          </a:r>
          <a:endParaRPr lang="en-US" sz="1200" dirty="0"/>
        </a:p>
      </dgm:t>
    </dgm:pt>
    <dgm:pt modelId="{DC21E891-5481-4D28-AB7A-A86705E1664D}" type="parTrans" cxnId="{D800F138-CC7D-4C60-BDE7-452237F62D6A}">
      <dgm:prSet/>
      <dgm:spPr/>
      <dgm:t>
        <a:bodyPr/>
        <a:lstStyle/>
        <a:p>
          <a:endParaRPr lang="en-US" sz="1200"/>
        </a:p>
      </dgm:t>
    </dgm:pt>
    <dgm:pt modelId="{7275054F-B0C3-4CE7-968D-B782A515CA9A}" type="sibTrans" cxnId="{D800F138-CC7D-4C60-BDE7-452237F62D6A}">
      <dgm:prSet/>
      <dgm:spPr/>
      <dgm:t>
        <a:bodyPr/>
        <a:lstStyle/>
        <a:p>
          <a:endParaRPr lang="en-US" sz="1200"/>
        </a:p>
      </dgm:t>
    </dgm:pt>
    <dgm:pt modelId="{387D7258-B59B-4152-9EE2-5E9203121FCA}">
      <dgm:prSet phldrT="[Text]" custT="1"/>
      <dgm:spPr/>
      <dgm:t>
        <a:bodyPr/>
        <a:lstStyle/>
        <a:p>
          <a:r>
            <a:rPr lang="en-US" sz="1200" dirty="0" err="1" smtClean="0"/>
            <a:t>Lantus</a:t>
          </a:r>
          <a:r>
            <a:rPr lang="en-US" sz="1200" dirty="0" smtClean="0"/>
            <a:t>: 80% of NPH total daily dose</a:t>
          </a:r>
          <a:endParaRPr lang="en-US" sz="1200" dirty="0"/>
        </a:p>
      </dgm:t>
    </dgm:pt>
    <dgm:pt modelId="{6414C5B5-9BCA-4C5C-A132-2C9CF3D226A4}" type="parTrans" cxnId="{512A6195-DEF7-49FB-AFF6-0BD200D28D40}">
      <dgm:prSet/>
      <dgm:spPr/>
      <dgm:t>
        <a:bodyPr/>
        <a:lstStyle/>
        <a:p>
          <a:endParaRPr lang="en-US" sz="1200"/>
        </a:p>
      </dgm:t>
    </dgm:pt>
    <dgm:pt modelId="{529F530A-9C10-4FBF-9D18-2B718A9054EE}" type="sibTrans" cxnId="{512A6195-DEF7-49FB-AFF6-0BD200D28D40}">
      <dgm:prSet/>
      <dgm:spPr/>
      <dgm:t>
        <a:bodyPr/>
        <a:lstStyle/>
        <a:p>
          <a:endParaRPr lang="en-US" sz="1200"/>
        </a:p>
      </dgm:t>
    </dgm:pt>
    <dgm:pt modelId="{99AFDB6F-36C1-401E-808C-2DAF4FECCB9A}">
      <dgm:prSet phldrT="[Text]" custT="1"/>
      <dgm:spPr/>
      <dgm:t>
        <a:bodyPr/>
        <a:lstStyle/>
        <a:p>
          <a:r>
            <a:rPr lang="en-US" sz="1200" dirty="0" smtClean="0"/>
            <a:t>HbA1c </a:t>
          </a:r>
          <a:r>
            <a:rPr lang="en-US" sz="1200" dirty="0" smtClean="0">
              <a:latin typeface="Calibri"/>
            </a:rPr>
            <a:t>&gt; Target</a:t>
          </a:r>
          <a:endParaRPr lang="en-US" sz="1200" dirty="0"/>
        </a:p>
      </dgm:t>
    </dgm:pt>
    <dgm:pt modelId="{265291C6-5898-48E8-A3C4-D1F61B0A0611}" type="parTrans" cxnId="{D807C958-5DDE-4B30-822B-FCF02FD45333}">
      <dgm:prSet/>
      <dgm:spPr/>
      <dgm:t>
        <a:bodyPr/>
        <a:lstStyle/>
        <a:p>
          <a:endParaRPr lang="en-US" sz="1200"/>
        </a:p>
      </dgm:t>
    </dgm:pt>
    <dgm:pt modelId="{249C0782-6443-496A-A06D-00551405E6CD}" type="sibTrans" cxnId="{D807C958-5DDE-4B30-822B-FCF02FD45333}">
      <dgm:prSet/>
      <dgm:spPr/>
      <dgm:t>
        <a:bodyPr/>
        <a:lstStyle/>
        <a:p>
          <a:endParaRPr lang="en-US" sz="1200"/>
        </a:p>
      </dgm:t>
    </dgm:pt>
    <dgm:pt modelId="{C7983344-065E-423C-8089-0481A6A1A4FD}">
      <dgm:prSet phldrT="[Text]" custT="1"/>
      <dgm:spPr/>
      <dgm:t>
        <a:bodyPr/>
        <a:lstStyle/>
        <a:p>
          <a:r>
            <a:rPr lang="en-US" sz="1200" dirty="0" smtClean="0"/>
            <a:t>Fasting Controlled</a:t>
          </a:r>
        </a:p>
        <a:p>
          <a:r>
            <a:rPr lang="en-US" sz="1200" dirty="0" smtClean="0"/>
            <a:t>(90-130 mg/dl) </a:t>
          </a:r>
          <a:endParaRPr lang="en-US" sz="1200" dirty="0"/>
        </a:p>
      </dgm:t>
    </dgm:pt>
    <dgm:pt modelId="{B2F012FE-36A9-4CA0-9D4F-F0245F1423E3}" type="parTrans" cxnId="{395AE0C4-CDC6-4237-8E2C-EBDFF03A6DEA}">
      <dgm:prSet/>
      <dgm:spPr/>
      <dgm:t>
        <a:bodyPr/>
        <a:lstStyle/>
        <a:p>
          <a:endParaRPr lang="en-US" sz="1200"/>
        </a:p>
      </dgm:t>
    </dgm:pt>
    <dgm:pt modelId="{778D5E99-70E1-4628-95D7-95E4AA447C8C}" type="sibTrans" cxnId="{395AE0C4-CDC6-4237-8E2C-EBDFF03A6DEA}">
      <dgm:prSet/>
      <dgm:spPr/>
      <dgm:t>
        <a:bodyPr/>
        <a:lstStyle/>
        <a:p>
          <a:endParaRPr lang="en-US" sz="1200"/>
        </a:p>
      </dgm:t>
    </dgm:pt>
    <dgm:pt modelId="{63DE21FF-3AC9-47B2-9DD2-0C529BF417A3}">
      <dgm:prSet custT="1"/>
      <dgm:spPr/>
      <dgm:t>
        <a:bodyPr/>
        <a:lstStyle/>
        <a:p>
          <a:r>
            <a:rPr lang="en-US" sz="1200" dirty="0" smtClean="0">
              <a:latin typeface="+mj-lt"/>
            </a:rPr>
            <a:t>Uncontrolled Fasting </a:t>
          </a:r>
        </a:p>
        <a:p>
          <a:r>
            <a:rPr lang="en-US" sz="1200" dirty="0" smtClean="0">
              <a:latin typeface="+mj-lt"/>
            </a:rPr>
            <a:t>(</a:t>
          </a:r>
          <a:r>
            <a:rPr lang="en-US" sz="1200" dirty="0" smtClean="0">
              <a:latin typeface="Times New Roman"/>
              <a:cs typeface="Times New Roman"/>
            </a:rPr>
            <a:t>≥</a:t>
          </a:r>
          <a:r>
            <a:rPr lang="en-US" sz="1200" dirty="0" smtClean="0">
              <a:latin typeface="+mj-lt"/>
            </a:rPr>
            <a:t> 130 mg/dl)</a:t>
          </a:r>
          <a:endParaRPr lang="en-US" sz="1200" dirty="0">
            <a:latin typeface="+mj-lt"/>
          </a:endParaRPr>
        </a:p>
      </dgm:t>
    </dgm:pt>
    <dgm:pt modelId="{56C7EF80-DA45-4995-8689-D16A5BABFBAF}" type="parTrans" cxnId="{50071C36-08E1-4AD9-9802-E408E04647BE}">
      <dgm:prSet/>
      <dgm:spPr/>
      <dgm:t>
        <a:bodyPr/>
        <a:lstStyle/>
        <a:p>
          <a:endParaRPr lang="en-US" sz="1200"/>
        </a:p>
      </dgm:t>
    </dgm:pt>
    <dgm:pt modelId="{C642A92C-E9AF-4C34-887F-7EA8961DF034}" type="sibTrans" cxnId="{50071C36-08E1-4AD9-9802-E408E04647BE}">
      <dgm:prSet/>
      <dgm:spPr/>
      <dgm:t>
        <a:bodyPr/>
        <a:lstStyle/>
        <a:p>
          <a:endParaRPr lang="en-US" sz="1200"/>
        </a:p>
      </dgm:t>
    </dgm:pt>
    <dgm:pt modelId="{B429548A-F158-45F4-BAC5-F707509FD891}">
      <dgm:prSet custT="1"/>
      <dgm:spPr>
        <a:solidFill>
          <a:schemeClr val="bg1">
            <a:alpha val="90000"/>
          </a:schemeClr>
        </a:solidFill>
      </dgm:spPr>
      <dgm:t>
        <a:bodyPr/>
        <a:lstStyle/>
        <a:p>
          <a:r>
            <a:rPr lang="en-US" sz="1200" dirty="0" smtClean="0"/>
            <a:t>Lantus:1/1 NPH total daily dose </a:t>
          </a:r>
        </a:p>
        <a:p>
          <a:r>
            <a:rPr lang="en-US" sz="1200" dirty="0" smtClean="0"/>
            <a:t>± 1 </a:t>
          </a:r>
          <a:r>
            <a:rPr lang="en-US" sz="1200" dirty="0" err="1" smtClean="0"/>
            <a:t>Prandial</a:t>
          </a:r>
          <a:r>
            <a:rPr lang="en-US" sz="1200" dirty="0" smtClean="0"/>
            <a:t> (based on SMBG)</a:t>
          </a:r>
          <a:r>
            <a:rPr lang="en-US" sz="1200" dirty="0" smtClean="0">
              <a:latin typeface="Times New Roman"/>
              <a:cs typeface="Times New Roman"/>
            </a:rPr>
            <a:t>*</a:t>
          </a:r>
          <a:endParaRPr lang="en-US" sz="1200" dirty="0"/>
        </a:p>
      </dgm:t>
    </dgm:pt>
    <dgm:pt modelId="{03960DE2-AFA2-4827-BD6D-95013CEBF12F}" type="parTrans" cxnId="{9664D692-1FF7-4165-A1C9-3CB2E0EC5703}">
      <dgm:prSet/>
      <dgm:spPr/>
      <dgm:t>
        <a:bodyPr/>
        <a:lstStyle/>
        <a:p>
          <a:endParaRPr lang="en-US" sz="1200"/>
        </a:p>
      </dgm:t>
    </dgm:pt>
    <dgm:pt modelId="{19380B8C-EB9C-4D42-91D3-EA052694CDDD}" type="sibTrans" cxnId="{9664D692-1FF7-4165-A1C9-3CB2E0EC5703}">
      <dgm:prSet/>
      <dgm:spPr/>
      <dgm:t>
        <a:bodyPr/>
        <a:lstStyle/>
        <a:p>
          <a:endParaRPr lang="en-US" sz="1200"/>
        </a:p>
      </dgm:t>
    </dgm:pt>
    <dgm:pt modelId="{5F686D8F-A386-450C-9BA8-1EC878E39BD4}">
      <dgm:prSet custT="1"/>
      <dgm:spPr/>
      <dgm:t>
        <a:bodyPr/>
        <a:lstStyle/>
        <a:p>
          <a:r>
            <a:rPr lang="en-US" sz="1200" dirty="0" err="1" smtClean="0"/>
            <a:t>Lantus</a:t>
          </a:r>
          <a:r>
            <a:rPr lang="en-US" sz="1200" dirty="0" smtClean="0"/>
            <a:t>: 80% of NPH total daily dose and titrate, then</a:t>
          </a:r>
        </a:p>
        <a:p>
          <a:r>
            <a:rPr lang="en-US" sz="1200" dirty="0" smtClean="0"/>
            <a:t> + 1 </a:t>
          </a:r>
          <a:r>
            <a:rPr lang="en-US" sz="1200" dirty="0" err="1" smtClean="0"/>
            <a:t>Prandial</a:t>
          </a:r>
          <a:r>
            <a:rPr lang="en-US" sz="1200" dirty="0" smtClean="0"/>
            <a:t> (based on SMBG)</a:t>
          </a:r>
          <a:endParaRPr lang="en-US" sz="1200" dirty="0"/>
        </a:p>
      </dgm:t>
    </dgm:pt>
    <dgm:pt modelId="{3774D35F-5434-44D5-99A6-F3A43421077F}" type="parTrans" cxnId="{BB62776E-4752-44AF-98D7-72AB5C910239}">
      <dgm:prSet/>
      <dgm:spPr/>
      <dgm:t>
        <a:bodyPr/>
        <a:lstStyle/>
        <a:p>
          <a:endParaRPr lang="en-US" sz="1200"/>
        </a:p>
      </dgm:t>
    </dgm:pt>
    <dgm:pt modelId="{DEEBE365-B216-47E8-A80F-5890347963D8}" type="sibTrans" cxnId="{BB62776E-4752-44AF-98D7-72AB5C910239}">
      <dgm:prSet/>
      <dgm:spPr/>
      <dgm:t>
        <a:bodyPr/>
        <a:lstStyle/>
        <a:p>
          <a:endParaRPr lang="en-US" sz="1200"/>
        </a:p>
      </dgm:t>
    </dgm:pt>
    <dgm:pt modelId="{F380E0AD-5551-4801-BB84-673B38BD1AA5}" type="pres">
      <dgm:prSet presAssocID="{347ECD63-86C6-4DCC-AB45-88E79F8B8871}" presName="hierChild1" presStyleCnt="0">
        <dgm:presLayoutVars>
          <dgm:chPref val="1"/>
          <dgm:dir/>
          <dgm:animOne val="branch"/>
          <dgm:animLvl val="lvl"/>
          <dgm:resizeHandles/>
        </dgm:presLayoutVars>
      </dgm:prSet>
      <dgm:spPr/>
      <dgm:t>
        <a:bodyPr/>
        <a:lstStyle/>
        <a:p>
          <a:endParaRPr lang="en-US"/>
        </a:p>
      </dgm:t>
    </dgm:pt>
    <dgm:pt modelId="{7D280F3F-1BCA-4045-A207-5CBADA43C20A}" type="pres">
      <dgm:prSet presAssocID="{3AC36A66-6601-4F85-B5EC-38ADBFA6CA17}" presName="hierRoot1" presStyleCnt="0"/>
      <dgm:spPr/>
    </dgm:pt>
    <dgm:pt modelId="{AAA622BA-B36C-4E11-9B74-3AEF473BBE41}" type="pres">
      <dgm:prSet presAssocID="{3AC36A66-6601-4F85-B5EC-38ADBFA6CA17}" presName="composite" presStyleCnt="0"/>
      <dgm:spPr/>
    </dgm:pt>
    <dgm:pt modelId="{4827347C-2D63-4474-A445-F39BDE21CFB9}" type="pres">
      <dgm:prSet presAssocID="{3AC36A66-6601-4F85-B5EC-38ADBFA6CA17}" presName="background" presStyleLbl="node0" presStyleIdx="0" presStyleCnt="1"/>
      <dgm:spPr/>
    </dgm:pt>
    <dgm:pt modelId="{D9CC62E8-40DF-4D02-9C04-AE096C72741B}" type="pres">
      <dgm:prSet presAssocID="{3AC36A66-6601-4F85-B5EC-38ADBFA6CA17}" presName="text" presStyleLbl="fgAcc0" presStyleIdx="0" presStyleCnt="1" custScaleX="142826">
        <dgm:presLayoutVars>
          <dgm:chPref val="3"/>
        </dgm:presLayoutVars>
      </dgm:prSet>
      <dgm:spPr/>
      <dgm:t>
        <a:bodyPr/>
        <a:lstStyle/>
        <a:p>
          <a:endParaRPr lang="en-US"/>
        </a:p>
      </dgm:t>
    </dgm:pt>
    <dgm:pt modelId="{DB660114-ECA6-43F3-BFC7-287251BD21FD}" type="pres">
      <dgm:prSet presAssocID="{3AC36A66-6601-4F85-B5EC-38ADBFA6CA17}" presName="hierChild2" presStyleCnt="0"/>
      <dgm:spPr/>
    </dgm:pt>
    <dgm:pt modelId="{5913EFE1-C7E9-4689-B0C9-E818D64D586D}" type="pres">
      <dgm:prSet presAssocID="{DC21E891-5481-4D28-AB7A-A86705E1664D}" presName="Name10" presStyleLbl="parChTrans1D2" presStyleIdx="0" presStyleCnt="2"/>
      <dgm:spPr/>
      <dgm:t>
        <a:bodyPr/>
        <a:lstStyle/>
        <a:p>
          <a:endParaRPr lang="en-US"/>
        </a:p>
      </dgm:t>
    </dgm:pt>
    <dgm:pt modelId="{4FC524D9-4047-48C9-AD65-5564313FD89D}" type="pres">
      <dgm:prSet presAssocID="{7A3A19B5-2F10-441F-9B4B-52C54650A110}" presName="hierRoot2" presStyleCnt="0"/>
      <dgm:spPr/>
    </dgm:pt>
    <dgm:pt modelId="{3527710D-62C9-4500-A720-80B149D2B2BC}" type="pres">
      <dgm:prSet presAssocID="{7A3A19B5-2F10-441F-9B4B-52C54650A110}" presName="composite2" presStyleCnt="0"/>
      <dgm:spPr/>
    </dgm:pt>
    <dgm:pt modelId="{C1F7B335-F7C7-4D99-AD78-1C2BEFE5BD04}" type="pres">
      <dgm:prSet presAssocID="{7A3A19B5-2F10-441F-9B4B-52C54650A110}" presName="background2" presStyleLbl="node2" presStyleIdx="0" presStyleCnt="2"/>
      <dgm:spPr/>
    </dgm:pt>
    <dgm:pt modelId="{C5C8AC75-1755-46C4-9E61-7F46AFA12A13}" type="pres">
      <dgm:prSet presAssocID="{7A3A19B5-2F10-441F-9B4B-52C54650A110}" presName="text2" presStyleLbl="fgAcc2" presStyleIdx="0" presStyleCnt="2" custLinFactNeighborX="-54347" custLinFactNeighborY="-1">
        <dgm:presLayoutVars>
          <dgm:chPref val="3"/>
        </dgm:presLayoutVars>
      </dgm:prSet>
      <dgm:spPr/>
      <dgm:t>
        <a:bodyPr/>
        <a:lstStyle/>
        <a:p>
          <a:endParaRPr lang="en-US"/>
        </a:p>
      </dgm:t>
    </dgm:pt>
    <dgm:pt modelId="{7B6A8CD4-04DC-46A7-8FBF-0712663CE02C}" type="pres">
      <dgm:prSet presAssocID="{7A3A19B5-2F10-441F-9B4B-52C54650A110}" presName="hierChild3" presStyleCnt="0"/>
      <dgm:spPr/>
    </dgm:pt>
    <dgm:pt modelId="{D0A9E297-5975-4B4B-A518-9401F4D3693B}" type="pres">
      <dgm:prSet presAssocID="{6414C5B5-9BCA-4C5C-A132-2C9CF3D226A4}" presName="Name17" presStyleLbl="parChTrans1D3" presStyleIdx="0" presStyleCnt="3"/>
      <dgm:spPr/>
      <dgm:t>
        <a:bodyPr/>
        <a:lstStyle/>
        <a:p>
          <a:endParaRPr lang="en-US"/>
        </a:p>
      </dgm:t>
    </dgm:pt>
    <dgm:pt modelId="{C2140E81-B9CF-447F-BBD7-51AF50D5412D}" type="pres">
      <dgm:prSet presAssocID="{387D7258-B59B-4152-9EE2-5E9203121FCA}" presName="hierRoot3" presStyleCnt="0"/>
      <dgm:spPr/>
    </dgm:pt>
    <dgm:pt modelId="{8CD63783-8198-40BA-940F-47D70B95E89E}" type="pres">
      <dgm:prSet presAssocID="{387D7258-B59B-4152-9EE2-5E9203121FCA}" presName="composite3" presStyleCnt="0"/>
      <dgm:spPr/>
    </dgm:pt>
    <dgm:pt modelId="{6FC9A40F-67F5-404C-B183-C45CB408E296}" type="pres">
      <dgm:prSet presAssocID="{387D7258-B59B-4152-9EE2-5E9203121FCA}" presName="background3" presStyleLbl="node3" presStyleIdx="0" presStyleCnt="3"/>
      <dgm:spPr/>
    </dgm:pt>
    <dgm:pt modelId="{A31B2077-A00A-49AC-AB75-5B9434F68420}" type="pres">
      <dgm:prSet presAssocID="{387D7258-B59B-4152-9EE2-5E9203121FCA}" presName="text3" presStyleLbl="fgAcc3" presStyleIdx="0" presStyleCnt="3" custLinFactNeighborX="-55522">
        <dgm:presLayoutVars>
          <dgm:chPref val="3"/>
        </dgm:presLayoutVars>
      </dgm:prSet>
      <dgm:spPr/>
      <dgm:t>
        <a:bodyPr/>
        <a:lstStyle/>
        <a:p>
          <a:endParaRPr lang="en-US"/>
        </a:p>
      </dgm:t>
    </dgm:pt>
    <dgm:pt modelId="{73821242-AAC6-4AAD-92E6-435001F3548A}" type="pres">
      <dgm:prSet presAssocID="{387D7258-B59B-4152-9EE2-5E9203121FCA}" presName="hierChild4" presStyleCnt="0"/>
      <dgm:spPr/>
    </dgm:pt>
    <dgm:pt modelId="{32FF2768-8506-4ED3-B011-5EBF2D33410E}" type="pres">
      <dgm:prSet presAssocID="{265291C6-5898-48E8-A3C4-D1F61B0A0611}" presName="Name10" presStyleLbl="parChTrans1D2" presStyleIdx="1" presStyleCnt="2"/>
      <dgm:spPr/>
      <dgm:t>
        <a:bodyPr/>
        <a:lstStyle/>
        <a:p>
          <a:endParaRPr lang="en-US"/>
        </a:p>
      </dgm:t>
    </dgm:pt>
    <dgm:pt modelId="{2C9A838E-8EF5-4C70-9482-B94BE186D07D}" type="pres">
      <dgm:prSet presAssocID="{99AFDB6F-36C1-401E-808C-2DAF4FECCB9A}" presName="hierRoot2" presStyleCnt="0"/>
      <dgm:spPr/>
    </dgm:pt>
    <dgm:pt modelId="{8FA20A5E-B0EA-48E6-9F0C-410B1ED7A8A3}" type="pres">
      <dgm:prSet presAssocID="{99AFDB6F-36C1-401E-808C-2DAF4FECCB9A}" presName="composite2" presStyleCnt="0"/>
      <dgm:spPr/>
    </dgm:pt>
    <dgm:pt modelId="{739CEE0E-A25E-47DF-A2E0-0CB1908A80B1}" type="pres">
      <dgm:prSet presAssocID="{99AFDB6F-36C1-401E-808C-2DAF4FECCB9A}" presName="background2" presStyleLbl="node2" presStyleIdx="1" presStyleCnt="2"/>
      <dgm:spPr/>
    </dgm:pt>
    <dgm:pt modelId="{F0E3B80A-038D-453E-B638-056D49577800}" type="pres">
      <dgm:prSet presAssocID="{99AFDB6F-36C1-401E-808C-2DAF4FECCB9A}" presName="text2" presStyleLbl="fgAcc2" presStyleIdx="1" presStyleCnt="2">
        <dgm:presLayoutVars>
          <dgm:chPref val="3"/>
        </dgm:presLayoutVars>
      </dgm:prSet>
      <dgm:spPr/>
      <dgm:t>
        <a:bodyPr/>
        <a:lstStyle/>
        <a:p>
          <a:endParaRPr lang="en-US"/>
        </a:p>
      </dgm:t>
    </dgm:pt>
    <dgm:pt modelId="{0FB1447C-A8C3-44D5-BF5F-54C68FFBBF3B}" type="pres">
      <dgm:prSet presAssocID="{99AFDB6F-36C1-401E-808C-2DAF4FECCB9A}" presName="hierChild3" presStyleCnt="0"/>
      <dgm:spPr/>
    </dgm:pt>
    <dgm:pt modelId="{D9D268C7-A35B-4CFF-9431-0E4DFC123407}" type="pres">
      <dgm:prSet presAssocID="{B2F012FE-36A9-4CA0-9D4F-F0245F1423E3}" presName="Name17" presStyleLbl="parChTrans1D3" presStyleIdx="1" presStyleCnt="3"/>
      <dgm:spPr/>
      <dgm:t>
        <a:bodyPr/>
        <a:lstStyle/>
        <a:p>
          <a:endParaRPr lang="en-US"/>
        </a:p>
      </dgm:t>
    </dgm:pt>
    <dgm:pt modelId="{88AA6114-A7DE-4F31-9724-00DAEDAD181E}" type="pres">
      <dgm:prSet presAssocID="{C7983344-065E-423C-8089-0481A6A1A4FD}" presName="hierRoot3" presStyleCnt="0"/>
      <dgm:spPr/>
    </dgm:pt>
    <dgm:pt modelId="{773AE7B4-CC32-4853-816A-5ACA69D864D3}" type="pres">
      <dgm:prSet presAssocID="{C7983344-065E-423C-8089-0481A6A1A4FD}" presName="composite3" presStyleCnt="0"/>
      <dgm:spPr/>
    </dgm:pt>
    <dgm:pt modelId="{6071C97B-B74C-4D85-96AC-B99CF8A0C19A}" type="pres">
      <dgm:prSet presAssocID="{C7983344-065E-423C-8089-0481A6A1A4FD}" presName="background3" presStyleLbl="node3" presStyleIdx="1" presStyleCnt="3"/>
      <dgm:spPr/>
    </dgm:pt>
    <dgm:pt modelId="{CCDC02AF-A541-497D-B8CF-E5E7947BF106}" type="pres">
      <dgm:prSet presAssocID="{C7983344-065E-423C-8089-0481A6A1A4FD}" presName="text3" presStyleLbl="fgAcc3" presStyleIdx="1" presStyleCnt="3" custScaleX="133667">
        <dgm:presLayoutVars>
          <dgm:chPref val="3"/>
        </dgm:presLayoutVars>
      </dgm:prSet>
      <dgm:spPr/>
      <dgm:t>
        <a:bodyPr/>
        <a:lstStyle/>
        <a:p>
          <a:endParaRPr lang="en-US"/>
        </a:p>
      </dgm:t>
    </dgm:pt>
    <dgm:pt modelId="{9A257FB9-0D56-48B9-AEC2-8103C2689F75}" type="pres">
      <dgm:prSet presAssocID="{C7983344-065E-423C-8089-0481A6A1A4FD}" presName="hierChild4" presStyleCnt="0"/>
      <dgm:spPr/>
    </dgm:pt>
    <dgm:pt modelId="{F6C2FCA7-4897-4936-B66F-5DF66263456E}" type="pres">
      <dgm:prSet presAssocID="{3774D35F-5434-44D5-99A6-F3A43421077F}" presName="Name23" presStyleLbl="parChTrans1D4" presStyleIdx="0" presStyleCnt="2"/>
      <dgm:spPr/>
      <dgm:t>
        <a:bodyPr/>
        <a:lstStyle/>
        <a:p>
          <a:endParaRPr lang="en-US"/>
        </a:p>
      </dgm:t>
    </dgm:pt>
    <dgm:pt modelId="{D4FDE537-9925-488F-A3DE-BD05DFED2BDA}" type="pres">
      <dgm:prSet presAssocID="{5F686D8F-A386-450C-9BA8-1EC878E39BD4}" presName="hierRoot4" presStyleCnt="0"/>
      <dgm:spPr/>
    </dgm:pt>
    <dgm:pt modelId="{65308269-916A-4B9E-8C31-34773A5C7BB9}" type="pres">
      <dgm:prSet presAssocID="{5F686D8F-A386-450C-9BA8-1EC878E39BD4}" presName="composite4" presStyleCnt="0"/>
      <dgm:spPr/>
    </dgm:pt>
    <dgm:pt modelId="{8AF20F57-C2F6-4886-9D4C-927479D39081}" type="pres">
      <dgm:prSet presAssocID="{5F686D8F-A386-450C-9BA8-1EC878E39BD4}" presName="background4" presStyleLbl="node4" presStyleIdx="0" presStyleCnt="2"/>
      <dgm:spPr/>
    </dgm:pt>
    <dgm:pt modelId="{ED1BACA4-67D5-4418-B8CD-BEA8D14A407D}" type="pres">
      <dgm:prSet presAssocID="{5F686D8F-A386-450C-9BA8-1EC878E39BD4}" presName="text4" presStyleLbl="fgAcc4" presStyleIdx="0" presStyleCnt="2" custScaleX="218430">
        <dgm:presLayoutVars>
          <dgm:chPref val="3"/>
        </dgm:presLayoutVars>
      </dgm:prSet>
      <dgm:spPr/>
      <dgm:t>
        <a:bodyPr/>
        <a:lstStyle/>
        <a:p>
          <a:endParaRPr lang="en-US"/>
        </a:p>
      </dgm:t>
    </dgm:pt>
    <dgm:pt modelId="{2B7BC9C6-DF20-4D50-99EE-D193E18C57EE}" type="pres">
      <dgm:prSet presAssocID="{5F686D8F-A386-450C-9BA8-1EC878E39BD4}" presName="hierChild5" presStyleCnt="0"/>
      <dgm:spPr/>
    </dgm:pt>
    <dgm:pt modelId="{8BDE7F18-71FA-454C-86AB-2DA4BBD46D1D}" type="pres">
      <dgm:prSet presAssocID="{56C7EF80-DA45-4995-8689-D16A5BABFBAF}" presName="Name17" presStyleLbl="parChTrans1D3" presStyleIdx="2" presStyleCnt="3"/>
      <dgm:spPr/>
      <dgm:t>
        <a:bodyPr/>
        <a:lstStyle/>
        <a:p>
          <a:endParaRPr lang="en-US"/>
        </a:p>
      </dgm:t>
    </dgm:pt>
    <dgm:pt modelId="{2A135E52-3594-4B78-8FE9-9236A839B545}" type="pres">
      <dgm:prSet presAssocID="{63DE21FF-3AC9-47B2-9DD2-0C529BF417A3}" presName="hierRoot3" presStyleCnt="0"/>
      <dgm:spPr/>
    </dgm:pt>
    <dgm:pt modelId="{D9CF501D-9D1B-45DD-9C34-086A855028E6}" type="pres">
      <dgm:prSet presAssocID="{63DE21FF-3AC9-47B2-9DD2-0C529BF417A3}" presName="composite3" presStyleCnt="0"/>
      <dgm:spPr/>
    </dgm:pt>
    <dgm:pt modelId="{9B454D97-0B9C-4696-8ACF-5E35160BD260}" type="pres">
      <dgm:prSet presAssocID="{63DE21FF-3AC9-47B2-9DD2-0C529BF417A3}" presName="background3" presStyleLbl="node3" presStyleIdx="2" presStyleCnt="3"/>
      <dgm:spPr/>
    </dgm:pt>
    <dgm:pt modelId="{D1C55461-B30A-4D65-881B-3E49B76CFA1A}" type="pres">
      <dgm:prSet presAssocID="{63DE21FF-3AC9-47B2-9DD2-0C529BF417A3}" presName="text3" presStyleLbl="fgAcc3" presStyleIdx="2" presStyleCnt="3" custScaleX="137481">
        <dgm:presLayoutVars>
          <dgm:chPref val="3"/>
        </dgm:presLayoutVars>
      </dgm:prSet>
      <dgm:spPr/>
      <dgm:t>
        <a:bodyPr/>
        <a:lstStyle/>
        <a:p>
          <a:endParaRPr lang="en-US"/>
        </a:p>
      </dgm:t>
    </dgm:pt>
    <dgm:pt modelId="{EA7A7F82-3D25-406B-9766-006D2EF7548A}" type="pres">
      <dgm:prSet presAssocID="{63DE21FF-3AC9-47B2-9DD2-0C529BF417A3}" presName="hierChild4" presStyleCnt="0"/>
      <dgm:spPr/>
    </dgm:pt>
    <dgm:pt modelId="{2E9FCD42-AC2F-4553-92C1-16912B01F74E}" type="pres">
      <dgm:prSet presAssocID="{03960DE2-AFA2-4827-BD6D-95013CEBF12F}" presName="Name23" presStyleLbl="parChTrans1D4" presStyleIdx="1" presStyleCnt="2"/>
      <dgm:spPr/>
      <dgm:t>
        <a:bodyPr/>
        <a:lstStyle/>
        <a:p>
          <a:endParaRPr lang="en-US"/>
        </a:p>
      </dgm:t>
    </dgm:pt>
    <dgm:pt modelId="{8475D806-1026-441C-98DF-788AB2CC622F}" type="pres">
      <dgm:prSet presAssocID="{B429548A-F158-45F4-BAC5-F707509FD891}" presName="hierRoot4" presStyleCnt="0"/>
      <dgm:spPr/>
    </dgm:pt>
    <dgm:pt modelId="{0B9D4A89-1C52-4F59-85AB-94B9C5611A13}" type="pres">
      <dgm:prSet presAssocID="{B429548A-F158-45F4-BAC5-F707509FD891}" presName="composite4" presStyleCnt="0"/>
      <dgm:spPr/>
    </dgm:pt>
    <dgm:pt modelId="{A9F3C7B1-FA8E-46D7-A342-DFD42C03E89B}" type="pres">
      <dgm:prSet presAssocID="{B429548A-F158-45F4-BAC5-F707509FD891}" presName="background4" presStyleLbl="node4" presStyleIdx="1" presStyleCnt="2"/>
      <dgm:spPr/>
    </dgm:pt>
    <dgm:pt modelId="{AFE6F0AF-0F58-405C-BDC9-CBA2D650DAF1}" type="pres">
      <dgm:prSet presAssocID="{B429548A-F158-45F4-BAC5-F707509FD891}" presName="text4" presStyleLbl="fgAcc4" presStyleIdx="1" presStyleCnt="2" custScaleX="234940">
        <dgm:presLayoutVars>
          <dgm:chPref val="3"/>
        </dgm:presLayoutVars>
      </dgm:prSet>
      <dgm:spPr/>
      <dgm:t>
        <a:bodyPr/>
        <a:lstStyle/>
        <a:p>
          <a:endParaRPr lang="en-US"/>
        </a:p>
      </dgm:t>
    </dgm:pt>
    <dgm:pt modelId="{63ED49A6-2658-41C5-A07E-336416418DDA}" type="pres">
      <dgm:prSet presAssocID="{B429548A-F158-45F4-BAC5-F707509FD891}" presName="hierChild5" presStyleCnt="0"/>
      <dgm:spPr/>
    </dgm:pt>
  </dgm:ptLst>
  <dgm:cxnLst>
    <dgm:cxn modelId="{AF62B8A5-EF0A-47BC-B5AD-F6D941BE3F8C}" type="presOf" srcId="{B2F012FE-36A9-4CA0-9D4F-F0245F1423E3}" destId="{D9D268C7-A35B-4CFF-9431-0E4DFC123407}" srcOrd="0" destOrd="0" presId="urn:microsoft.com/office/officeart/2005/8/layout/hierarchy1"/>
    <dgm:cxn modelId="{D800F138-CC7D-4C60-BDE7-452237F62D6A}" srcId="{3AC36A66-6601-4F85-B5EC-38ADBFA6CA17}" destId="{7A3A19B5-2F10-441F-9B4B-52C54650A110}" srcOrd="0" destOrd="0" parTransId="{DC21E891-5481-4D28-AB7A-A86705E1664D}" sibTransId="{7275054F-B0C3-4CE7-968D-B782A515CA9A}"/>
    <dgm:cxn modelId="{03F9A0BE-F157-4D4E-8A48-CFC35CB3360B}" type="presOf" srcId="{265291C6-5898-48E8-A3C4-D1F61B0A0611}" destId="{32FF2768-8506-4ED3-B011-5EBF2D33410E}" srcOrd="0" destOrd="0" presId="urn:microsoft.com/office/officeart/2005/8/layout/hierarchy1"/>
    <dgm:cxn modelId="{039C27AE-E568-4989-97EF-F9EAD174CCDE}" type="presOf" srcId="{3AC36A66-6601-4F85-B5EC-38ADBFA6CA17}" destId="{D9CC62E8-40DF-4D02-9C04-AE096C72741B}" srcOrd="0" destOrd="0" presId="urn:microsoft.com/office/officeart/2005/8/layout/hierarchy1"/>
    <dgm:cxn modelId="{C930A30B-B8DD-4A63-B970-ED2A9963E4B1}" type="presOf" srcId="{5F686D8F-A386-450C-9BA8-1EC878E39BD4}" destId="{ED1BACA4-67D5-4418-B8CD-BEA8D14A407D}" srcOrd="0" destOrd="0" presId="urn:microsoft.com/office/officeart/2005/8/layout/hierarchy1"/>
    <dgm:cxn modelId="{9664D692-1FF7-4165-A1C9-3CB2E0EC5703}" srcId="{63DE21FF-3AC9-47B2-9DD2-0C529BF417A3}" destId="{B429548A-F158-45F4-BAC5-F707509FD891}" srcOrd="0" destOrd="0" parTransId="{03960DE2-AFA2-4827-BD6D-95013CEBF12F}" sibTransId="{19380B8C-EB9C-4D42-91D3-EA052694CDDD}"/>
    <dgm:cxn modelId="{8E99FC59-3027-470A-A74F-39CF4EABFB84}" type="presOf" srcId="{B429548A-F158-45F4-BAC5-F707509FD891}" destId="{AFE6F0AF-0F58-405C-BDC9-CBA2D650DAF1}" srcOrd="0" destOrd="0" presId="urn:microsoft.com/office/officeart/2005/8/layout/hierarchy1"/>
    <dgm:cxn modelId="{395AE0C4-CDC6-4237-8E2C-EBDFF03A6DEA}" srcId="{99AFDB6F-36C1-401E-808C-2DAF4FECCB9A}" destId="{C7983344-065E-423C-8089-0481A6A1A4FD}" srcOrd="0" destOrd="0" parTransId="{B2F012FE-36A9-4CA0-9D4F-F0245F1423E3}" sibTransId="{778D5E99-70E1-4628-95D7-95E4AA447C8C}"/>
    <dgm:cxn modelId="{AF2D077A-CB0A-42ED-8616-8232B6F14A62}" type="presOf" srcId="{DC21E891-5481-4D28-AB7A-A86705E1664D}" destId="{5913EFE1-C7E9-4689-B0C9-E818D64D586D}" srcOrd="0" destOrd="0" presId="urn:microsoft.com/office/officeart/2005/8/layout/hierarchy1"/>
    <dgm:cxn modelId="{D807C958-5DDE-4B30-822B-FCF02FD45333}" srcId="{3AC36A66-6601-4F85-B5EC-38ADBFA6CA17}" destId="{99AFDB6F-36C1-401E-808C-2DAF4FECCB9A}" srcOrd="1" destOrd="0" parTransId="{265291C6-5898-48E8-A3C4-D1F61B0A0611}" sibTransId="{249C0782-6443-496A-A06D-00551405E6CD}"/>
    <dgm:cxn modelId="{BB62776E-4752-44AF-98D7-72AB5C910239}" srcId="{C7983344-065E-423C-8089-0481A6A1A4FD}" destId="{5F686D8F-A386-450C-9BA8-1EC878E39BD4}" srcOrd="0" destOrd="0" parTransId="{3774D35F-5434-44D5-99A6-F3A43421077F}" sibTransId="{DEEBE365-B216-47E8-A80F-5890347963D8}"/>
    <dgm:cxn modelId="{F47C4C62-EDAA-472E-935B-9F920B4C40A5}" type="presOf" srcId="{387D7258-B59B-4152-9EE2-5E9203121FCA}" destId="{A31B2077-A00A-49AC-AB75-5B9434F68420}" srcOrd="0" destOrd="0" presId="urn:microsoft.com/office/officeart/2005/8/layout/hierarchy1"/>
    <dgm:cxn modelId="{512A6195-DEF7-49FB-AFF6-0BD200D28D40}" srcId="{7A3A19B5-2F10-441F-9B4B-52C54650A110}" destId="{387D7258-B59B-4152-9EE2-5E9203121FCA}" srcOrd="0" destOrd="0" parTransId="{6414C5B5-9BCA-4C5C-A132-2C9CF3D226A4}" sibTransId="{529F530A-9C10-4FBF-9D18-2B718A9054EE}"/>
    <dgm:cxn modelId="{EFEE13CA-5107-43B6-8B14-22661D4E4ED3}" srcId="{347ECD63-86C6-4DCC-AB45-88E79F8B8871}" destId="{3AC36A66-6601-4F85-B5EC-38ADBFA6CA17}" srcOrd="0" destOrd="0" parTransId="{A7942D8B-B8DF-4A07-B1CF-B7863C26A066}" sibTransId="{67C74484-2006-4908-A183-8D5A63611FF1}"/>
    <dgm:cxn modelId="{3A8C6D93-5D99-4465-95C9-7874D4F8908B}" type="presOf" srcId="{56C7EF80-DA45-4995-8689-D16A5BABFBAF}" destId="{8BDE7F18-71FA-454C-86AB-2DA4BBD46D1D}" srcOrd="0" destOrd="0" presId="urn:microsoft.com/office/officeart/2005/8/layout/hierarchy1"/>
    <dgm:cxn modelId="{50071C36-08E1-4AD9-9802-E408E04647BE}" srcId="{99AFDB6F-36C1-401E-808C-2DAF4FECCB9A}" destId="{63DE21FF-3AC9-47B2-9DD2-0C529BF417A3}" srcOrd="1" destOrd="0" parTransId="{56C7EF80-DA45-4995-8689-D16A5BABFBAF}" sibTransId="{C642A92C-E9AF-4C34-887F-7EA8961DF034}"/>
    <dgm:cxn modelId="{C67B6EF2-D527-44F9-B410-31E283D625C6}" type="presOf" srcId="{7A3A19B5-2F10-441F-9B4B-52C54650A110}" destId="{C5C8AC75-1755-46C4-9E61-7F46AFA12A13}" srcOrd="0" destOrd="0" presId="urn:microsoft.com/office/officeart/2005/8/layout/hierarchy1"/>
    <dgm:cxn modelId="{78D669DC-8365-4AFB-AE96-A27CCB73E133}" type="presOf" srcId="{6414C5B5-9BCA-4C5C-A132-2C9CF3D226A4}" destId="{D0A9E297-5975-4B4B-A518-9401F4D3693B}" srcOrd="0" destOrd="0" presId="urn:microsoft.com/office/officeart/2005/8/layout/hierarchy1"/>
    <dgm:cxn modelId="{0941695A-20E1-49D3-ADFC-379DE3D58710}" type="presOf" srcId="{99AFDB6F-36C1-401E-808C-2DAF4FECCB9A}" destId="{F0E3B80A-038D-453E-B638-056D49577800}" srcOrd="0" destOrd="0" presId="urn:microsoft.com/office/officeart/2005/8/layout/hierarchy1"/>
    <dgm:cxn modelId="{C9CB1728-C02A-42AA-B988-1A936723086F}" type="presOf" srcId="{63DE21FF-3AC9-47B2-9DD2-0C529BF417A3}" destId="{D1C55461-B30A-4D65-881B-3E49B76CFA1A}" srcOrd="0" destOrd="0" presId="urn:microsoft.com/office/officeart/2005/8/layout/hierarchy1"/>
    <dgm:cxn modelId="{AEE2491D-A867-4C62-AB55-7E1A9FB22990}" type="presOf" srcId="{C7983344-065E-423C-8089-0481A6A1A4FD}" destId="{CCDC02AF-A541-497D-B8CF-E5E7947BF106}" srcOrd="0" destOrd="0" presId="urn:microsoft.com/office/officeart/2005/8/layout/hierarchy1"/>
    <dgm:cxn modelId="{3863C69A-3D75-4CB0-A9CA-3FE1E571774C}" type="presOf" srcId="{347ECD63-86C6-4DCC-AB45-88E79F8B8871}" destId="{F380E0AD-5551-4801-BB84-673B38BD1AA5}" srcOrd="0" destOrd="0" presId="urn:microsoft.com/office/officeart/2005/8/layout/hierarchy1"/>
    <dgm:cxn modelId="{2F986C43-D780-4126-94FF-FA1F6A50AE7B}" type="presOf" srcId="{3774D35F-5434-44D5-99A6-F3A43421077F}" destId="{F6C2FCA7-4897-4936-B66F-5DF66263456E}" srcOrd="0" destOrd="0" presId="urn:microsoft.com/office/officeart/2005/8/layout/hierarchy1"/>
    <dgm:cxn modelId="{3897FD48-8A19-4155-9180-E82A2807D4F6}" type="presOf" srcId="{03960DE2-AFA2-4827-BD6D-95013CEBF12F}" destId="{2E9FCD42-AC2F-4553-92C1-16912B01F74E}" srcOrd="0" destOrd="0" presId="urn:microsoft.com/office/officeart/2005/8/layout/hierarchy1"/>
    <dgm:cxn modelId="{A3D08D4F-1957-4A08-B0CE-1CFCE2821079}" type="presParOf" srcId="{F380E0AD-5551-4801-BB84-673B38BD1AA5}" destId="{7D280F3F-1BCA-4045-A207-5CBADA43C20A}" srcOrd="0" destOrd="0" presId="urn:microsoft.com/office/officeart/2005/8/layout/hierarchy1"/>
    <dgm:cxn modelId="{7493B3BC-E72D-4B17-8BA6-682173F69C15}" type="presParOf" srcId="{7D280F3F-1BCA-4045-A207-5CBADA43C20A}" destId="{AAA622BA-B36C-4E11-9B74-3AEF473BBE41}" srcOrd="0" destOrd="0" presId="urn:microsoft.com/office/officeart/2005/8/layout/hierarchy1"/>
    <dgm:cxn modelId="{62BF3410-E28E-4766-BBF8-69CD7CE4874F}" type="presParOf" srcId="{AAA622BA-B36C-4E11-9B74-3AEF473BBE41}" destId="{4827347C-2D63-4474-A445-F39BDE21CFB9}" srcOrd="0" destOrd="0" presId="urn:microsoft.com/office/officeart/2005/8/layout/hierarchy1"/>
    <dgm:cxn modelId="{EA410D1B-DED6-4F7A-87BC-1FBB1DDEC87A}" type="presParOf" srcId="{AAA622BA-B36C-4E11-9B74-3AEF473BBE41}" destId="{D9CC62E8-40DF-4D02-9C04-AE096C72741B}" srcOrd="1" destOrd="0" presId="urn:microsoft.com/office/officeart/2005/8/layout/hierarchy1"/>
    <dgm:cxn modelId="{E79D688C-3174-4331-8F32-5618390524A6}" type="presParOf" srcId="{7D280F3F-1BCA-4045-A207-5CBADA43C20A}" destId="{DB660114-ECA6-43F3-BFC7-287251BD21FD}" srcOrd="1" destOrd="0" presId="urn:microsoft.com/office/officeart/2005/8/layout/hierarchy1"/>
    <dgm:cxn modelId="{50E81F94-C0E5-492F-80A9-0CA08A29E07B}" type="presParOf" srcId="{DB660114-ECA6-43F3-BFC7-287251BD21FD}" destId="{5913EFE1-C7E9-4689-B0C9-E818D64D586D}" srcOrd="0" destOrd="0" presId="urn:microsoft.com/office/officeart/2005/8/layout/hierarchy1"/>
    <dgm:cxn modelId="{5F2FAADF-7527-494E-B09F-5195E661C287}" type="presParOf" srcId="{DB660114-ECA6-43F3-BFC7-287251BD21FD}" destId="{4FC524D9-4047-48C9-AD65-5564313FD89D}" srcOrd="1" destOrd="0" presId="urn:microsoft.com/office/officeart/2005/8/layout/hierarchy1"/>
    <dgm:cxn modelId="{DF57F80B-A659-4C08-9D9E-9A4188FF05AC}" type="presParOf" srcId="{4FC524D9-4047-48C9-AD65-5564313FD89D}" destId="{3527710D-62C9-4500-A720-80B149D2B2BC}" srcOrd="0" destOrd="0" presId="urn:microsoft.com/office/officeart/2005/8/layout/hierarchy1"/>
    <dgm:cxn modelId="{83F8C1B3-A1F3-4F4C-A784-DD1DB25B35F7}" type="presParOf" srcId="{3527710D-62C9-4500-A720-80B149D2B2BC}" destId="{C1F7B335-F7C7-4D99-AD78-1C2BEFE5BD04}" srcOrd="0" destOrd="0" presId="urn:microsoft.com/office/officeart/2005/8/layout/hierarchy1"/>
    <dgm:cxn modelId="{EA9D5381-1F30-4844-B6CA-F042E5FDE86A}" type="presParOf" srcId="{3527710D-62C9-4500-A720-80B149D2B2BC}" destId="{C5C8AC75-1755-46C4-9E61-7F46AFA12A13}" srcOrd="1" destOrd="0" presId="urn:microsoft.com/office/officeart/2005/8/layout/hierarchy1"/>
    <dgm:cxn modelId="{ABE13C3E-1458-41A1-B25E-B3A48CD4728E}" type="presParOf" srcId="{4FC524D9-4047-48C9-AD65-5564313FD89D}" destId="{7B6A8CD4-04DC-46A7-8FBF-0712663CE02C}" srcOrd="1" destOrd="0" presId="urn:microsoft.com/office/officeart/2005/8/layout/hierarchy1"/>
    <dgm:cxn modelId="{46E196D8-6EF4-41ED-8FE0-582B73FD261F}" type="presParOf" srcId="{7B6A8CD4-04DC-46A7-8FBF-0712663CE02C}" destId="{D0A9E297-5975-4B4B-A518-9401F4D3693B}" srcOrd="0" destOrd="0" presId="urn:microsoft.com/office/officeart/2005/8/layout/hierarchy1"/>
    <dgm:cxn modelId="{8EBBB424-8F5C-4B5B-9C96-4B828AA9853B}" type="presParOf" srcId="{7B6A8CD4-04DC-46A7-8FBF-0712663CE02C}" destId="{C2140E81-B9CF-447F-BBD7-51AF50D5412D}" srcOrd="1" destOrd="0" presId="urn:microsoft.com/office/officeart/2005/8/layout/hierarchy1"/>
    <dgm:cxn modelId="{714216FE-B7B2-4633-8243-85C026A69BD2}" type="presParOf" srcId="{C2140E81-B9CF-447F-BBD7-51AF50D5412D}" destId="{8CD63783-8198-40BA-940F-47D70B95E89E}" srcOrd="0" destOrd="0" presId="urn:microsoft.com/office/officeart/2005/8/layout/hierarchy1"/>
    <dgm:cxn modelId="{C04B3E5B-5FE4-46B9-92DD-4CE35F76BDB2}" type="presParOf" srcId="{8CD63783-8198-40BA-940F-47D70B95E89E}" destId="{6FC9A40F-67F5-404C-B183-C45CB408E296}" srcOrd="0" destOrd="0" presId="urn:microsoft.com/office/officeart/2005/8/layout/hierarchy1"/>
    <dgm:cxn modelId="{EC9BDE89-F89E-490C-8F5F-2232D6FB4798}" type="presParOf" srcId="{8CD63783-8198-40BA-940F-47D70B95E89E}" destId="{A31B2077-A00A-49AC-AB75-5B9434F68420}" srcOrd="1" destOrd="0" presId="urn:microsoft.com/office/officeart/2005/8/layout/hierarchy1"/>
    <dgm:cxn modelId="{430AC190-F6DB-444C-BEF6-9073D272A8BB}" type="presParOf" srcId="{C2140E81-B9CF-447F-BBD7-51AF50D5412D}" destId="{73821242-AAC6-4AAD-92E6-435001F3548A}" srcOrd="1" destOrd="0" presId="urn:microsoft.com/office/officeart/2005/8/layout/hierarchy1"/>
    <dgm:cxn modelId="{ADCCCE42-4882-4418-834E-475DEBDD7FB3}" type="presParOf" srcId="{DB660114-ECA6-43F3-BFC7-287251BD21FD}" destId="{32FF2768-8506-4ED3-B011-5EBF2D33410E}" srcOrd="2" destOrd="0" presId="urn:microsoft.com/office/officeart/2005/8/layout/hierarchy1"/>
    <dgm:cxn modelId="{5B8BEAC3-C6D6-4FA4-89D5-80AB32AEA323}" type="presParOf" srcId="{DB660114-ECA6-43F3-BFC7-287251BD21FD}" destId="{2C9A838E-8EF5-4C70-9482-B94BE186D07D}" srcOrd="3" destOrd="0" presId="urn:microsoft.com/office/officeart/2005/8/layout/hierarchy1"/>
    <dgm:cxn modelId="{6E7DD5DE-7663-476A-927F-80F37841A88A}" type="presParOf" srcId="{2C9A838E-8EF5-4C70-9482-B94BE186D07D}" destId="{8FA20A5E-B0EA-48E6-9F0C-410B1ED7A8A3}" srcOrd="0" destOrd="0" presId="urn:microsoft.com/office/officeart/2005/8/layout/hierarchy1"/>
    <dgm:cxn modelId="{EF8E5361-565F-4D0E-BFBE-F00241F25D3A}" type="presParOf" srcId="{8FA20A5E-B0EA-48E6-9F0C-410B1ED7A8A3}" destId="{739CEE0E-A25E-47DF-A2E0-0CB1908A80B1}" srcOrd="0" destOrd="0" presId="urn:microsoft.com/office/officeart/2005/8/layout/hierarchy1"/>
    <dgm:cxn modelId="{73665F57-15D4-40DB-94FC-0BD18B189D49}" type="presParOf" srcId="{8FA20A5E-B0EA-48E6-9F0C-410B1ED7A8A3}" destId="{F0E3B80A-038D-453E-B638-056D49577800}" srcOrd="1" destOrd="0" presId="urn:microsoft.com/office/officeart/2005/8/layout/hierarchy1"/>
    <dgm:cxn modelId="{D15B1261-FFCF-4104-8C0E-FD4F607B5608}" type="presParOf" srcId="{2C9A838E-8EF5-4C70-9482-B94BE186D07D}" destId="{0FB1447C-A8C3-44D5-BF5F-54C68FFBBF3B}" srcOrd="1" destOrd="0" presId="urn:microsoft.com/office/officeart/2005/8/layout/hierarchy1"/>
    <dgm:cxn modelId="{68713C37-C1F8-4BF8-8C3E-85CDC7AFED86}" type="presParOf" srcId="{0FB1447C-A8C3-44D5-BF5F-54C68FFBBF3B}" destId="{D9D268C7-A35B-4CFF-9431-0E4DFC123407}" srcOrd="0" destOrd="0" presId="urn:microsoft.com/office/officeart/2005/8/layout/hierarchy1"/>
    <dgm:cxn modelId="{995F0D8A-9B99-4F4A-BF87-5A699DF70187}" type="presParOf" srcId="{0FB1447C-A8C3-44D5-BF5F-54C68FFBBF3B}" destId="{88AA6114-A7DE-4F31-9724-00DAEDAD181E}" srcOrd="1" destOrd="0" presId="urn:microsoft.com/office/officeart/2005/8/layout/hierarchy1"/>
    <dgm:cxn modelId="{6CC3A99F-B347-432F-98AB-12C0521BCAC7}" type="presParOf" srcId="{88AA6114-A7DE-4F31-9724-00DAEDAD181E}" destId="{773AE7B4-CC32-4853-816A-5ACA69D864D3}" srcOrd="0" destOrd="0" presId="urn:microsoft.com/office/officeart/2005/8/layout/hierarchy1"/>
    <dgm:cxn modelId="{3F8163A4-45E8-4401-908A-E707D06F2AA7}" type="presParOf" srcId="{773AE7B4-CC32-4853-816A-5ACA69D864D3}" destId="{6071C97B-B74C-4D85-96AC-B99CF8A0C19A}" srcOrd="0" destOrd="0" presId="urn:microsoft.com/office/officeart/2005/8/layout/hierarchy1"/>
    <dgm:cxn modelId="{28D8D7EF-1B4C-4378-9282-45AD7DA417C9}" type="presParOf" srcId="{773AE7B4-CC32-4853-816A-5ACA69D864D3}" destId="{CCDC02AF-A541-497D-B8CF-E5E7947BF106}" srcOrd="1" destOrd="0" presId="urn:microsoft.com/office/officeart/2005/8/layout/hierarchy1"/>
    <dgm:cxn modelId="{C0B386F5-2ACB-4C03-9DD4-5A4FFF1F173F}" type="presParOf" srcId="{88AA6114-A7DE-4F31-9724-00DAEDAD181E}" destId="{9A257FB9-0D56-48B9-AEC2-8103C2689F75}" srcOrd="1" destOrd="0" presId="urn:microsoft.com/office/officeart/2005/8/layout/hierarchy1"/>
    <dgm:cxn modelId="{900ED357-60C7-4D7F-9A29-88315C68C14A}" type="presParOf" srcId="{9A257FB9-0D56-48B9-AEC2-8103C2689F75}" destId="{F6C2FCA7-4897-4936-B66F-5DF66263456E}" srcOrd="0" destOrd="0" presId="urn:microsoft.com/office/officeart/2005/8/layout/hierarchy1"/>
    <dgm:cxn modelId="{88C5AB2B-AB66-45A3-B2F0-7A3F65BF9D44}" type="presParOf" srcId="{9A257FB9-0D56-48B9-AEC2-8103C2689F75}" destId="{D4FDE537-9925-488F-A3DE-BD05DFED2BDA}" srcOrd="1" destOrd="0" presId="urn:microsoft.com/office/officeart/2005/8/layout/hierarchy1"/>
    <dgm:cxn modelId="{FAF918CF-B4E0-4090-B072-B447FFF03467}" type="presParOf" srcId="{D4FDE537-9925-488F-A3DE-BD05DFED2BDA}" destId="{65308269-916A-4B9E-8C31-34773A5C7BB9}" srcOrd="0" destOrd="0" presId="urn:microsoft.com/office/officeart/2005/8/layout/hierarchy1"/>
    <dgm:cxn modelId="{D09A2B1E-2370-4999-BBFE-2B6AAA467EBC}" type="presParOf" srcId="{65308269-916A-4B9E-8C31-34773A5C7BB9}" destId="{8AF20F57-C2F6-4886-9D4C-927479D39081}" srcOrd="0" destOrd="0" presId="urn:microsoft.com/office/officeart/2005/8/layout/hierarchy1"/>
    <dgm:cxn modelId="{363F7D3C-0704-439B-A063-920B3DCFEF10}" type="presParOf" srcId="{65308269-916A-4B9E-8C31-34773A5C7BB9}" destId="{ED1BACA4-67D5-4418-B8CD-BEA8D14A407D}" srcOrd="1" destOrd="0" presId="urn:microsoft.com/office/officeart/2005/8/layout/hierarchy1"/>
    <dgm:cxn modelId="{28203154-4048-4C9F-91C0-E258A1D63E91}" type="presParOf" srcId="{D4FDE537-9925-488F-A3DE-BD05DFED2BDA}" destId="{2B7BC9C6-DF20-4D50-99EE-D193E18C57EE}" srcOrd="1" destOrd="0" presId="urn:microsoft.com/office/officeart/2005/8/layout/hierarchy1"/>
    <dgm:cxn modelId="{A848B244-CED2-45F8-87FF-F8054728A461}" type="presParOf" srcId="{0FB1447C-A8C3-44D5-BF5F-54C68FFBBF3B}" destId="{8BDE7F18-71FA-454C-86AB-2DA4BBD46D1D}" srcOrd="2" destOrd="0" presId="urn:microsoft.com/office/officeart/2005/8/layout/hierarchy1"/>
    <dgm:cxn modelId="{8E7ECD34-0ABD-445D-98FF-F4CC759FB8C9}" type="presParOf" srcId="{0FB1447C-A8C3-44D5-BF5F-54C68FFBBF3B}" destId="{2A135E52-3594-4B78-8FE9-9236A839B545}" srcOrd="3" destOrd="0" presId="urn:microsoft.com/office/officeart/2005/8/layout/hierarchy1"/>
    <dgm:cxn modelId="{B2C8C023-E7E0-41B0-A795-EF23889F731F}" type="presParOf" srcId="{2A135E52-3594-4B78-8FE9-9236A839B545}" destId="{D9CF501D-9D1B-45DD-9C34-086A855028E6}" srcOrd="0" destOrd="0" presId="urn:microsoft.com/office/officeart/2005/8/layout/hierarchy1"/>
    <dgm:cxn modelId="{F107F1DC-01AB-441D-96EB-481E07F4854C}" type="presParOf" srcId="{D9CF501D-9D1B-45DD-9C34-086A855028E6}" destId="{9B454D97-0B9C-4696-8ACF-5E35160BD260}" srcOrd="0" destOrd="0" presId="urn:microsoft.com/office/officeart/2005/8/layout/hierarchy1"/>
    <dgm:cxn modelId="{835FD400-1D31-47FF-BA76-B3C84F139EFD}" type="presParOf" srcId="{D9CF501D-9D1B-45DD-9C34-086A855028E6}" destId="{D1C55461-B30A-4D65-881B-3E49B76CFA1A}" srcOrd="1" destOrd="0" presId="urn:microsoft.com/office/officeart/2005/8/layout/hierarchy1"/>
    <dgm:cxn modelId="{440B566D-327A-445B-AC49-C337D481EB77}" type="presParOf" srcId="{2A135E52-3594-4B78-8FE9-9236A839B545}" destId="{EA7A7F82-3D25-406B-9766-006D2EF7548A}" srcOrd="1" destOrd="0" presId="urn:microsoft.com/office/officeart/2005/8/layout/hierarchy1"/>
    <dgm:cxn modelId="{34F19403-B00F-4ACA-9438-0099B061D6DC}" type="presParOf" srcId="{EA7A7F82-3D25-406B-9766-006D2EF7548A}" destId="{2E9FCD42-AC2F-4553-92C1-16912B01F74E}" srcOrd="0" destOrd="0" presId="urn:microsoft.com/office/officeart/2005/8/layout/hierarchy1"/>
    <dgm:cxn modelId="{7E420157-EC8C-4644-A770-4EA18939B3FD}" type="presParOf" srcId="{EA7A7F82-3D25-406B-9766-006D2EF7548A}" destId="{8475D806-1026-441C-98DF-788AB2CC622F}" srcOrd="1" destOrd="0" presId="urn:microsoft.com/office/officeart/2005/8/layout/hierarchy1"/>
    <dgm:cxn modelId="{F89719DE-C10A-49F8-8AB5-BC86FF560199}" type="presParOf" srcId="{8475D806-1026-441C-98DF-788AB2CC622F}" destId="{0B9D4A89-1C52-4F59-85AB-94B9C5611A13}" srcOrd="0" destOrd="0" presId="urn:microsoft.com/office/officeart/2005/8/layout/hierarchy1"/>
    <dgm:cxn modelId="{9830FF66-0AC8-4E2B-B66B-40DC42733E86}" type="presParOf" srcId="{0B9D4A89-1C52-4F59-85AB-94B9C5611A13}" destId="{A9F3C7B1-FA8E-46D7-A342-DFD42C03E89B}" srcOrd="0" destOrd="0" presId="urn:microsoft.com/office/officeart/2005/8/layout/hierarchy1"/>
    <dgm:cxn modelId="{E68F378A-5540-41A2-AA27-BA8700C60E2B}" type="presParOf" srcId="{0B9D4A89-1C52-4F59-85AB-94B9C5611A13}" destId="{AFE6F0AF-0F58-405C-BDC9-CBA2D650DAF1}" srcOrd="1" destOrd="0" presId="urn:microsoft.com/office/officeart/2005/8/layout/hierarchy1"/>
    <dgm:cxn modelId="{4AC44330-4AB8-4B7E-94D5-0C760108CF17}" type="presParOf" srcId="{8475D806-1026-441C-98DF-788AB2CC622F}" destId="{63ED49A6-2658-41C5-A07E-336416418DD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7ECD63-86C6-4DCC-AB45-88E79F8B887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AC36A66-6601-4F85-B5EC-38ADBFA6CA17}">
      <dgm:prSet phldrT="[Text]" custT="1"/>
      <dgm:spPr/>
      <dgm:t>
        <a:bodyPr/>
        <a:lstStyle/>
        <a:p>
          <a:r>
            <a:rPr lang="en-US" sz="1800" dirty="0" smtClean="0"/>
            <a:t>NPH/Regular Twice daily</a:t>
          </a:r>
        </a:p>
      </dgm:t>
    </dgm:pt>
    <dgm:pt modelId="{A7942D8B-B8DF-4A07-B1CF-B7863C26A066}" type="parTrans" cxnId="{EFEE13CA-5107-43B6-8B14-22661D4E4ED3}">
      <dgm:prSet/>
      <dgm:spPr/>
      <dgm:t>
        <a:bodyPr/>
        <a:lstStyle/>
        <a:p>
          <a:endParaRPr lang="en-US" sz="1200"/>
        </a:p>
      </dgm:t>
    </dgm:pt>
    <dgm:pt modelId="{67C74484-2006-4908-A183-8D5A63611FF1}" type="sibTrans" cxnId="{EFEE13CA-5107-43B6-8B14-22661D4E4ED3}">
      <dgm:prSet/>
      <dgm:spPr/>
      <dgm:t>
        <a:bodyPr/>
        <a:lstStyle/>
        <a:p>
          <a:endParaRPr lang="en-US" sz="1200"/>
        </a:p>
      </dgm:t>
    </dgm:pt>
    <dgm:pt modelId="{7A3A19B5-2F10-441F-9B4B-52C54650A110}">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200" dirty="0" smtClean="0"/>
            <a:t>HbA1c on Target</a:t>
          </a:r>
          <a:r>
            <a:rPr lang="en-US" sz="1200" dirty="0" smtClean="0">
              <a:latin typeface="Times New Roman"/>
              <a:cs typeface="Times New Roman"/>
            </a:rPr>
            <a:t>*</a:t>
          </a:r>
          <a:endParaRPr lang="en-US" sz="1200" dirty="0"/>
        </a:p>
      </dgm:t>
    </dgm:pt>
    <dgm:pt modelId="{DC21E891-5481-4D28-AB7A-A86705E1664D}" type="parTrans" cxnId="{D800F138-CC7D-4C60-BDE7-452237F62D6A}">
      <dgm:prSet/>
      <dgm:spPr/>
      <dgm:t>
        <a:bodyPr/>
        <a:lstStyle/>
        <a:p>
          <a:endParaRPr lang="en-US" sz="1200"/>
        </a:p>
      </dgm:t>
    </dgm:pt>
    <dgm:pt modelId="{7275054F-B0C3-4CE7-968D-B782A515CA9A}" type="sibTrans" cxnId="{D800F138-CC7D-4C60-BDE7-452237F62D6A}">
      <dgm:prSet/>
      <dgm:spPr/>
      <dgm:t>
        <a:bodyPr/>
        <a:lstStyle/>
        <a:p>
          <a:endParaRPr lang="en-US" sz="1200"/>
        </a:p>
      </dgm:t>
    </dgm:pt>
    <dgm:pt modelId="{C7983344-065E-423C-8089-0481A6A1A4FD}">
      <dgm:prSet phldrT="[Text]" custT="1"/>
      <dgm:spPr/>
      <dgm:t>
        <a:bodyPr/>
        <a:lstStyle/>
        <a:p>
          <a:r>
            <a:rPr lang="en-US" sz="1200" dirty="0" smtClean="0"/>
            <a:t>Fasting Controlled</a:t>
          </a:r>
        </a:p>
        <a:p>
          <a:r>
            <a:rPr lang="en-US" sz="1200" dirty="0" smtClean="0"/>
            <a:t>(90-130 mg/dl) </a:t>
          </a:r>
          <a:endParaRPr lang="en-US" sz="1200" dirty="0"/>
        </a:p>
      </dgm:t>
    </dgm:pt>
    <dgm:pt modelId="{B2F012FE-36A9-4CA0-9D4F-F0245F1423E3}" type="parTrans" cxnId="{395AE0C4-CDC6-4237-8E2C-EBDFF03A6DEA}">
      <dgm:prSet/>
      <dgm:spPr/>
      <dgm:t>
        <a:bodyPr/>
        <a:lstStyle/>
        <a:p>
          <a:endParaRPr lang="en-US" sz="1200"/>
        </a:p>
      </dgm:t>
    </dgm:pt>
    <dgm:pt modelId="{778D5E99-70E1-4628-95D7-95E4AA447C8C}" type="sibTrans" cxnId="{395AE0C4-CDC6-4237-8E2C-EBDFF03A6DEA}">
      <dgm:prSet/>
      <dgm:spPr/>
      <dgm:t>
        <a:bodyPr/>
        <a:lstStyle/>
        <a:p>
          <a:endParaRPr lang="en-US" sz="1200"/>
        </a:p>
      </dgm:t>
    </dgm:pt>
    <dgm:pt modelId="{63DE21FF-3AC9-47B2-9DD2-0C529BF417A3}">
      <dgm:prSet custT="1"/>
      <dgm:spPr/>
      <dgm:t>
        <a:bodyPr/>
        <a:lstStyle/>
        <a:p>
          <a:r>
            <a:rPr lang="en-US" sz="1200" dirty="0" smtClean="0"/>
            <a:t>Fasting Uncontrolled  (</a:t>
          </a:r>
          <a:r>
            <a:rPr lang="en-US" sz="1200" dirty="0" smtClean="0">
              <a:latin typeface="Times New Roman"/>
              <a:cs typeface="Times New Roman"/>
            </a:rPr>
            <a:t>≥</a:t>
          </a:r>
          <a:r>
            <a:rPr lang="en-US" sz="1200" dirty="0" smtClean="0">
              <a:latin typeface="Calibri"/>
            </a:rPr>
            <a:t> 130)</a:t>
          </a:r>
          <a:endParaRPr lang="en-US" sz="1200" dirty="0"/>
        </a:p>
      </dgm:t>
    </dgm:pt>
    <dgm:pt modelId="{56C7EF80-DA45-4995-8689-D16A5BABFBAF}" type="parTrans" cxnId="{50071C36-08E1-4AD9-9802-E408E04647BE}">
      <dgm:prSet/>
      <dgm:spPr/>
      <dgm:t>
        <a:bodyPr/>
        <a:lstStyle/>
        <a:p>
          <a:endParaRPr lang="en-US" sz="1200"/>
        </a:p>
      </dgm:t>
    </dgm:pt>
    <dgm:pt modelId="{C642A92C-E9AF-4C34-887F-7EA8961DF034}" type="sibTrans" cxnId="{50071C36-08E1-4AD9-9802-E408E04647BE}">
      <dgm:prSet/>
      <dgm:spPr/>
      <dgm:t>
        <a:bodyPr/>
        <a:lstStyle/>
        <a:p>
          <a:endParaRPr lang="en-US" sz="1200"/>
        </a:p>
      </dgm:t>
    </dgm:pt>
    <dgm:pt modelId="{5F686D8F-A386-450C-9BA8-1EC878E39BD4}">
      <dgm:prSet custT="1"/>
      <dgm:spPr/>
      <dgm:t>
        <a:bodyPr/>
        <a:lstStyle/>
        <a:p>
          <a:r>
            <a:rPr lang="en-US" sz="1200" dirty="0" err="1" smtClean="0"/>
            <a:t>Lantus</a:t>
          </a:r>
          <a:r>
            <a:rPr lang="en-US" sz="1200" dirty="0" smtClean="0"/>
            <a:t>: 80% NPH total daily dose </a:t>
          </a:r>
        </a:p>
        <a:p>
          <a:r>
            <a:rPr lang="en-US" sz="1200" dirty="0" smtClean="0"/>
            <a:t>+ </a:t>
          </a:r>
          <a:r>
            <a:rPr lang="en-US" sz="1200" dirty="0" err="1" smtClean="0"/>
            <a:t>Prandial</a:t>
          </a:r>
          <a:r>
            <a:rPr lang="en-US" sz="1200" dirty="0" smtClean="0"/>
            <a:t> (based on SMBG)</a:t>
          </a:r>
          <a:endParaRPr lang="en-US" sz="1200" dirty="0"/>
        </a:p>
      </dgm:t>
    </dgm:pt>
    <dgm:pt modelId="{3774D35F-5434-44D5-99A6-F3A43421077F}" type="parTrans" cxnId="{BB62776E-4752-44AF-98D7-72AB5C910239}">
      <dgm:prSet/>
      <dgm:spPr/>
      <dgm:t>
        <a:bodyPr/>
        <a:lstStyle/>
        <a:p>
          <a:endParaRPr lang="en-US" sz="1200"/>
        </a:p>
      </dgm:t>
    </dgm:pt>
    <dgm:pt modelId="{DEEBE365-B216-47E8-A80F-5890347963D8}" type="sibTrans" cxnId="{BB62776E-4752-44AF-98D7-72AB5C910239}">
      <dgm:prSet/>
      <dgm:spPr/>
      <dgm:t>
        <a:bodyPr/>
        <a:lstStyle/>
        <a:p>
          <a:endParaRPr lang="en-US" sz="1200"/>
        </a:p>
      </dgm:t>
    </dgm:pt>
    <dgm:pt modelId="{6B59ADD5-CC9B-4C6A-BB28-9D37210B99B2}">
      <dgm:prSet custT="1"/>
      <dgm:spPr/>
      <dgm:t>
        <a:bodyPr/>
        <a:lstStyle/>
        <a:p>
          <a:r>
            <a:rPr lang="en-US" sz="1200" dirty="0" err="1" smtClean="0"/>
            <a:t>Lantus</a:t>
          </a:r>
          <a:r>
            <a:rPr lang="en-US" sz="1200" dirty="0" smtClean="0"/>
            <a:t>: 80% of NPH total daily dose</a:t>
          </a:r>
        </a:p>
        <a:p>
          <a:r>
            <a:rPr lang="en-US" sz="1200" dirty="0" smtClean="0"/>
            <a:t>± </a:t>
          </a:r>
          <a:r>
            <a:rPr lang="en-US" sz="1200" dirty="0" err="1" smtClean="0"/>
            <a:t>Prandial</a:t>
          </a:r>
          <a:r>
            <a:rPr lang="en-US" sz="1200" dirty="0" smtClean="0"/>
            <a:t> (based on SMBG)</a:t>
          </a:r>
          <a:endParaRPr lang="en-US" sz="1200" dirty="0"/>
        </a:p>
      </dgm:t>
    </dgm:pt>
    <dgm:pt modelId="{3307B031-98B8-45B8-8CE8-E2ADCA550F4B}" type="parTrans" cxnId="{D9CB2CE4-A320-4DEF-9726-CA6857806F6C}">
      <dgm:prSet/>
      <dgm:spPr/>
      <dgm:t>
        <a:bodyPr/>
        <a:lstStyle/>
        <a:p>
          <a:endParaRPr lang="en-US" sz="1200"/>
        </a:p>
      </dgm:t>
    </dgm:pt>
    <dgm:pt modelId="{442BF27C-359C-44D4-B99C-1576F39E07A7}" type="sibTrans" cxnId="{D9CB2CE4-A320-4DEF-9726-CA6857806F6C}">
      <dgm:prSet/>
      <dgm:spPr/>
      <dgm:t>
        <a:bodyPr/>
        <a:lstStyle/>
        <a:p>
          <a:endParaRPr lang="en-US" sz="1200"/>
        </a:p>
      </dgm:t>
    </dgm:pt>
    <dgm:pt modelId="{93CED44D-ABBF-41E6-BA59-3A5458F2A69C}">
      <dgm:prSet custT="1"/>
      <dgm:spPr/>
      <dgm:t>
        <a:bodyPr/>
        <a:lstStyle/>
        <a:p>
          <a:r>
            <a:rPr lang="en-US" sz="1200" dirty="0" err="1" smtClean="0"/>
            <a:t>Lantus</a:t>
          </a:r>
          <a:r>
            <a:rPr lang="en-US" sz="1200" dirty="0" smtClean="0"/>
            <a:t>: 1/1 of NPH total daily dose </a:t>
          </a:r>
        </a:p>
        <a:p>
          <a:r>
            <a:rPr lang="en-US" sz="1200" dirty="0" smtClean="0"/>
            <a:t>± </a:t>
          </a:r>
          <a:r>
            <a:rPr lang="en-US" sz="1200" dirty="0" err="1" smtClean="0"/>
            <a:t>Prandial</a:t>
          </a:r>
          <a:r>
            <a:rPr lang="en-US" sz="1200" dirty="0" smtClean="0"/>
            <a:t> (based on SMBG)</a:t>
          </a:r>
          <a:r>
            <a:rPr lang="en-US" sz="1200" dirty="0" smtClean="0">
              <a:latin typeface="Times New Roman"/>
              <a:cs typeface="Times New Roman"/>
            </a:rPr>
            <a:t>*</a:t>
          </a:r>
          <a:endParaRPr lang="en-US" sz="1200" dirty="0"/>
        </a:p>
      </dgm:t>
    </dgm:pt>
    <dgm:pt modelId="{FD23AE33-06A0-418B-A13A-6A684AF9DDA0}" type="parTrans" cxnId="{E2EC7FE4-9877-483E-B3C9-6122635E0E67}">
      <dgm:prSet/>
      <dgm:spPr/>
      <dgm:t>
        <a:bodyPr/>
        <a:lstStyle/>
        <a:p>
          <a:endParaRPr lang="en-US" sz="3200"/>
        </a:p>
      </dgm:t>
    </dgm:pt>
    <dgm:pt modelId="{F5D232F7-6CF6-410C-93E5-09A4F2AF5B8B}" type="sibTrans" cxnId="{E2EC7FE4-9877-483E-B3C9-6122635E0E67}">
      <dgm:prSet/>
      <dgm:spPr/>
      <dgm:t>
        <a:bodyPr/>
        <a:lstStyle/>
        <a:p>
          <a:endParaRPr lang="en-US" sz="3200"/>
        </a:p>
      </dgm:t>
    </dgm:pt>
    <dgm:pt modelId="{99AFDB6F-36C1-401E-808C-2DAF4FECCB9A}">
      <dgm:prSet phldrT="[Text]" custT="1"/>
      <dgm:spPr/>
      <dgm:t>
        <a:bodyPr/>
        <a:lstStyle/>
        <a:p>
          <a:r>
            <a:rPr lang="en-US" sz="1200" dirty="0" smtClean="0"/>
            <a:t>HbA1c </a:t>
          </a:r>
          <a:r>
            <a:rPr lang="en-US" sz="1200" dirty="0" smtClean="0">
              <a:latin typeface="Calibri"/>
            </a:rPr>
            <a:t>&gt; Target</a:t>
          </a:r>
          <a:endParaRPr lang="en-US" sz="1200" dirty="0"/>
        </a:p>
      </dgm:t>
    </dgm:pt>
    <dgm:pt modelId="{249C0782-6443-496A-A06D-00551405E6CD}" type="sibTrans" cxnId="{D807C958-5DDE-4B30-822B-FCF02FD45333}">
      <dgm:prSet/>
      <dgm:spPr/>
      <dgm:t>
        <a:bodyPr/>
        <a:lstStyle/>
        <a:p>
          <a:endParaRPr lang="en-US" sz="1200"/>
        </a:p>
      </dgm:t>
    </dgm:pt>
    <dgm:pt modelId="{265291C6-5898-48E8-A3C4-D1F61B0A0611}" type="parTrans" cxnId="{D807C958-5DDE-4B30-822B-FCF02FD45333}">
      <dgm:prSet/>
      <dgm:spPr/>
      <dgm:t>
        <a:bodyPr/>
        <a:lstStyle/>
        <a:p>
          <a:endParaRPr lang="en-US" sz="1200"/>
        </a:p>
      </dgm:t>
    </dgm:pt>
    <dgm:pt modelId="{F380E0AD-5551-4801-BB84-673B38BD1AA5}" type="pres">
      <dgm:prSet presAssocID="{347ECD63-86C6-4DCC-AB45-88E79F8B8871}" presName="hierChild1" presStyleCnt="0">
        <dgm:presLayoutVars>
          <dgm:chPref val="1"/>
          <dgm:dir/>
          <dgm:animOne val="branch"/>
          <dgm:animLvl val="lvl"/>
          <dgm:resizeHandles/>
        </dgm:presLayoutVars>
      </dgm:prSet>
      <dgm:spPr/>
      <dgm:t>
        <a:bodyPr/>
        <a:lstStyle/>
        <a:p>
          <a:endParaRPr lang="en-US"/>
        </a:p>
      </dgm:t>
    </dgm:pt>
    <dgm:pt modelId="{7D280F3F-1BCA-4045-A207-5CBADA43C20A}" type="pres">
      <dgm:prSet presAssocID="{3AC36A66-6601-4F85-B5EC-38ADBFA6CA17}" presName="hierRoot1" presStyleCnt="0"/>
      <dgm:spPr/>
    </dgm:pt>
    <dgm:pt modelId="{AAA622BA-B36C-4E11-9B74-3AEF473BBE41}" type="pres">
      <dgm:prSet presAssocID="{3AC36A66-6601-4F85-B5EC-38ADBFA6CA17}" presName="composite" presStyleCnt="0"/>
      <dgm:spPr/>
    </dgm:pt>
    <dgm:pt modelId="{4827347C-2D63-4474-A445-F39BDE21CFB9}" type="pres">
      <dgm:prSet presAssocID="{3AC36A66-6601-4F85-B5EC-38ADBFA6CA17}" presName="background" presStyleLbl="node0" presStyleIdx="0" presStyleCnt="1"/>
      <dgm:spPr/>
    </dgm:pt>
    <dgm:pt modelId="{D9CC62E8-40DF-4D02-9C04-AE096C72741B}" type="pres">
      <dgm:prSet presAssocID="{3AC36A66-6601-4F85-B5EC-38ADBFA6CA17}" presName="text" presStyleLbl="fgAcc0" presStyleIdx="0" presStyleCnt="1" custScaleX="244837" custScaleY="77286" custLinFactNeighborY="-59694">
        <dgm:presLayoutVars>
          <dgm:chPref val="3"/>
        </dgm:presLayoutVars>
      </dgm:prSet>
      <dgm:spPr/>
      <dgm:t>
        <a:bodyPr/>
        <a:lstStyle/>
        <a:p>
          <a:endParaRPr lang="en-US"/>
        </a:p>
      </dgm:t>
    </dgm:pt>
    <dgm:pt modelId="{DB660114-ECA6-43F3-BFC7-287251BD21FD}" type="pres">
      <dgm:prSet presAssocID="{3AC36A66-6601-4F85-B5EC-38ADBFA6CA17}" presName="hierChild2" presStyleCnt="0"/>
      <dgm:spPr/>
    </dgm:pt>
    <dgm:pt modelId="{5913EFE1-C7E9-4689-B0C9-E818D64D586D}" type="pres">
      <dgm:prSet presAssocID="{DC21E891-5481-4D28-AB7A-A86705E1664D}" presName="Name10" presStyleLbl="parChTrans1D2" presStyleIdx="0" presStyleCnt="2"/>
      <dgm:spPr/>
      <dgm:t>
        <a:bodyPr/>
        <a:lstStyle/>
        <a:p>
          <a:endParaRPr lang="en-US"/>
        </a:p>
      </dgm:t>
    </dgm:pt>
    <dgm:pt modelId="{4FC524D9-4047-48C9-AD65-5564313FD89D}" type="pres">
      <dgm:prSet presAssocID="{7A3A19B5-2F10-441F-9B4B-52C54650A110}" presName="hierRoot2" presStyleCnt="0"/>
      <dgm:spPr/>
    </dgm:pt>
    <dgm:pt modelId="{3527710D-62C9-4500-A720-80B149D2B2BC}" type="pres">
      <dgm:prSet presAssocID="{7A3A19B5-2F10-441F-9B4B-52C54650A110}" presName="composite2" presStyleCnt="0"/>
      <dgm:spPr/>
    </dgm:pt>
    <dgm:pt modelId="{C1F7B335-F7C7-4D99-AD78-1C2BEFE5BD04}" type="pres">
      <dgm:prSet presAssocID="{7A3A19B5-2F10-441F-9B4B-52C54650A110}" presName="background2" presStyleLbl="node2" presStyleIdx="0" presStyleCnt="2"/>
      <dgm:spPr/>
    </dgm:pt>
    <dgm:pt modelId="{C5C8AC75-1755-46C4-9E61-7F46AFA12A13}" type="pres">
      <dgm:prSet presAssocID="{7A3A19B5-2F10-441F-9B4B-52C54650A110}" presName="text2" presStyleLbl="fgAcc2" presStyleIdx="0" presStyleCnt="2" custScaleX="113449">
        <dgm:presLayoutVars>
          <dgm:chPref val="3"/>
        </dgm:presLayoutVars>
      </dgm:prSet>
      <dgm:spPr/>
      <dgm:t>
        <a:bodyPr/>
        <a:lstStyle/>
        <a:p>
          <a:endParaRPr lang="en-US"/>
        </a:p>
      </dgm:t>
    </dgm:pt>
    <dgm:pt modelId="{7B6A8CD4-04DC-46A7-8FBF-0712663CE02C}" type="pres">
      <dgm:prSet presAssocID="{7A3A19B5-2F10-441F-9B4B-52C54650A110}" presName="hierChild3" presStyleCnt="0"/>
      <dgm:spPr/>
    </dgm:pt>
    <dgm:pt modelId="{BFD18094-0231-44BD-AAB6-03E50CFDD508}" type="pres">
      <dgm:prSet presAssocID="{3307B031-98B8-45B8-8CE8-E2ADCA550F4B}" presName="Name17" presStyleLbl="parChTrans1D3" presStyleIdx="0" presStyleCnt="3"/>
      <dgm:spPr/>
      <dgm:t>
        <a:bodyPr/>
        <a:lstStyle/>
        <a:p>
          <a:endParaRPr lang="en-US"/>
        </a:p>
      </dgm:t>
    </dgm:pt>
    <dgm:pt modelId="{08339F01-9A01-47D5-93D2-6D94C79A9BBE}" type="pres">
      <dgm:prSet presAssocID="{6B59ADD5-CC9B-4C6A-BB28-9D37210B99B2}" presName="hierRoot3" presStyleCnt="0"/>
      <dgm:spPr/>
    </dgm:pt>
    <dgm:pt modelId="{D2EC973A-EB4E-4B83-80F3-1FC51610ECBC}" type="pres">
      <dgm:prSet presAssocID="{6B59ADD5-CC9B-4C6A-BB28-9D37210B99B2}" presName="composite3" presStyleCnt="0"/>
      <dgm:spPr/>
    </dgm:pt>
    <dgm:pt modelId="{7EB2DA6F-74A6-43A0-B799-7E9BC39D03D1}" type="pres">
      <dgm:prSet presAssocID="{6B59ADD5-CC9B-4C6A-BB28-9D37210B99B2}" presName="background3" presStyleLbl="node3" presStyleIdx="0" presStyleCnt="3"/>
      <dgm:spPr/>
    </dgm:pt>
    <dgm:pt modelId="{844CDD3E-166B-4087-ADFB-68CDAF2865E8}" type="pres">
      <dgm:prSet presAssocID="{6B59ADD5-CC9B-4C6A-BB28-9D37210B99B2}" presName="text3" presStyleLbl="fgAcc3" presStyleIdx="0" presStyleCnt="3" custScaleX="150065">
        <dgm:presLayoutVars>
          <dgm:chPref val="3"/>
        </dgm:presLayoutVars>
      </dgm:prSet>
      <dgm:spPr/>
      <dgm:t>
        <a:bodyPr/>
        <a:lstStyle/>
        <a:p>
          <a:endParaRPr lang="en-US"/>
        </a:p>
      </dgm:t>
    </dgm:pt>
    <dgm:pt modelId="{2A0A810D-6340-4330-964B-14DE9EE219C7}" type="pres">
      <dgm:prSet presAssocID="{6B59ADD5-CC9B-4C6A-BB28-9D37210B99B2}" presName="hierChild4" presStyleCnt="0"/>
      <dgm:spPr/>
    </dgm:pt>
    <dgm:pt modelId="{32FF2768-8506-4ED3-B011-5EBF2D33410E}" type="pres">
      <dgm:prSet presAssocID="{265291C6-5898-48E8-A3C4-D1F61B0A0611}" presName="Name10" presStyleLbl="parChTrans1D2" presStyleIdx="1" presStyleCnt="2"/>
      <dgm:spPr/>
      <dgm:t>
        <a:bodyPr/>
        <a:lstStyle/>
        <a:p>
          <a:endParaRPr lang="en-US"/>
        </a:p>
      </dgm:t>
    </dgm:pt>
    <dgm:pt modelId="{2C9A838E-8EF5-4C70-9482-B94BE186D07D}" type="pres">
      <dgm:prSet presAssocID="{99AFDB6F-36C1-401E-808C-2DAF4FECCB9A}" presName="hierRoot2" presStyleCnt="0"/>
      <dgm:spPr/>
    </dgm:pt>
    <dgm:pt modelId="{8FA20A5E-B0EA-48E6-9F0C-410B1ED7A8A3}" type="pres">
      <dgm:prSet presAssocID="{99AFDB6F-36C1-401E-808C-2DAF4FECCB9A}" presName="composite2" presStyleCnt="0"/>
      <dgm:spPr/>
    </dgm:pt>
    <dgm:pt modelId="{739CEE0E-A25E-47DF-A2E0-0CB1908A80B1}" type="pres">
      <dgm:prSet presAssocID="{99AFDB6F-36C1-401E-808C-2DAF4FECCB9A}" presName="background2" presStyleLbl="node2" presStyleIdx="1" presStyleCnt="2"/>
      <dgm:spPr/>
    </dgm:pt>
    <dgm:pt modelId="{F0E3B80A-038D-453E-B638-056D49577800}" type="pres">
      <dgm:prSet presAssocID="{99AFDB6F-36C1-401E-808C-2DAF4FECCB9A}" presName="text2" presStyleLbl="fgAcc2" presStyleIdx="1" presStyleCnt="2" custScaleX="153817">
        <dgm:presLayoutVars>
          <dgm:chPref val="3"/>
        </dgm:presLayoutVars>
      </dgm:prSet>
      <dgm:spPr/>
      <dgm:t>
        <a:bodyPr/>
        <a:lstStyle/>
        <a:p>
          <a:endParaRPr lang="en-US"/>
        </a:p>
      </dgm:t>
    </dgm:pt>
    <dgm:pt modelId="{0FB1447C-A8C3-44D5-BF5F-54C68FFBBF3B}" type="pres">
      <dgm:prSet presAssocID="{99AFDB6F-36C1-401E-808C-2DAF4FECCB9A}" presName="hierChild3" presStyleCnt="0"/>
      <dgm:spPr/>
    </dgm:pt>
    <dgm:pt modelId="{D9D268C7-A35B-4CFF-9431-0E4DFC123407}" type="pres">
      <dgm:prSet presAssocID="{B2F012FE-36A9-4CA0-9D4F-F0245F1423E3}" presName="Name17" presStyleLbl="parChTrans1D3" presStyleIdx="1" presStyleCnt="3"/>
      <dgm:spPr/>
      <dgm:t>
        <a:bodyPr/>
        <a:lstStyle/>
        <a:p>
          <a:endParaRPr lang="en-US"/>
        </a:p>
      </dgm:t>
    </dgm:pt>
    <dgm:pt modelId="{88AA6114-A7DE-4F31-9724-00DAEDAD181E}" type="pres">
      <dgm:prSet presAssocID="{C7983344-065E-423C-8089-0481A6A1A4FD}" presName="hierRoot3" presStyleCnt="0"/>
      <dgm:spPr/>
    </dgm:pt>
    <dgm:pt modelId="{773AE7B4-CC32-4853-816A-5ACA69D864D3}" type="pres">
      <dgm:prSet presAssocID="{C7983344-065E-423C-8089-0481A6A1A4FD}" presName="composite3" presStyleCnt="0"/>
      <dgm:spPr/>
    </dgm:pt>
    <dgm:pt modelId="{6071C97B-B74C-4D85-96AC-B99CF8A0C19A}" type="pres">
      <dgm:prSet presAssocID="{C7983344-065E-423C-8089-0481A6A1A4FD}" presName="background3" presStyleLbl="node3" presStyleIdx="1" presStyleCnt="3"/>
      <dgm:spPr/>
    </dgm:pt>
    <dgm:pt modelId="{CCDC02AF-A541-497D-B8CF-E5E7947BF106}" type="pres">
      <dgm:prSet presAssocID="{C7983344-065E-423C-8089-0481A6A1A4FD}" presName="text3" presStyleLbl="fgAcc3" presStyleIdx="1" presStyleCnt="3" custScaleX="140061">
        <dgm:presLayoutVars>
          <dgm:chPref val="3"/>
        </dgm:presLayoutVars>
      </dgm:prSet>
      <dgm:spPr/>
      <dgm:t>
        <a:bodyPr/>
        <a:lstStyle/>
        <a:p>
          <a:endParaRPr lang="en-US"/>
        </a:p>
      </dgm:t>
    </dgm:pt>
    <dgm:pt modelId="{9A257FB9-0D56-48B9-AEC2-8103C2689F75}" type="pres">
      <dgm:prSet presAssocID="{C7983344-065E-423C-8089-0481A6A1A4FD}" presName="hierChild4" presStyleCnt="0"/>
      <dgm:spPr/>
    </dgm:pt>
    <dgm:pt modelId="{F6C2FCA7-4897-4936-B66F-5DF66263456E}" type="pres">
      <dgm:prSet presAssocID="{3774D35F-5434-44D5-99A6-F3A43421077F}" presName="Name23" presStyleLbl="parChTrans1D4" presStyleIdx="0" presStyleCnt="2"/>
      <dgm:spPr/>
      <dgm:t>
        <a:bodyPr/>
        <a:lstStyle/>
        <a:p>
          <a:endParaRPr lang="en-US"/>
        </a:p>
      </dgm:t>
    </dgm:pt>
    <dgm:pt modelId="{D4FDE537-9925-488F-A3DE-BD05DFED2BDA}" type="pres">
      <dgm:prSet presAssocID="{5F686D8F-A386-450C-9BA8-1EC878E39BD4}" presName="hierRoot4" presStyleCnt="0"/>
      <dgm:spPr/>
    </dgm:pt>
    <dgm:pt modelId="{65308269-916A-4B9E-8C31-34773A5C7BB9}" type="pres">
      <dgm:prSet presAssocID="{5F686D8F-A386-450C-9BA8-1EC878E39BD4}" presName="composite4" presStyleCnt="0"/>
      <dgm:spPr/>
    </dgm:pt>
    <dgm:pt modelId="{8AF20F57-C2F6-4886-9D4C-927479D39081}" type="pres">
      <dgm:prSet presAssocID="{5F686D8F-A386-450C-9BA8-1EC878E39BD4}" presName="background4" presStyleLbl="node4" presStyleIdx="0" presStyleCnt="2"/>
      <dgm:spPr/>
    </dgm:pt>
    <dgm:pt modelId="{ED1BACA4-67D5-4418-B8CD-BEA8D14A407D}" type="pres">
      <dgm:prSet presAssocID="{5F686D8F-A386-450C-9BA8-1EC878E39BD4}" presName="text4" presStyleLbl="fgAcc4" presStyleIdx="0" presStyleCnt="2" custScaleX="179510" custLinFactNeighborY="-10123">
        <dgm:presLayoutVars>
          <dgm:chPref val="3"/>
        </dgm:presLayoutVars>
      </dgm:prSet>
      <dgm:spPr/>
      <dgm:t>
        <a:bodyPr/>
        <a:lstStyle/>
        <a:p>
          <a:endParaRPr lang="en-US"/>
        </a:p>
      </dgm:t>
    </dgm:pt>
    <dgm:pt modelId="{2B7BC9C6-DF20-4D50-99EE-D193E18C57EE}" type="pres">
      <dgm:prSet presAssocID="{5F686D8F-A386-450C-9BA8-1EC878E39BD4}" presName="hierChild5" presStyleCnt="0"/>
      <dgm:spPr/>
    </dgm:pt>
    <dgm:pt modelId="{8BDE7F18-71FA-454C-86AB-2DA4BBD46D1D}" type="pres">
      <dgm:prSet presAssocID="{56C7EF80-DA45-4995-8689-D16A5BABFBAF}" presName="Name17" presStyleLbl="parChTrans1D3" presStyleIdx="2" presStyleCnt="3"/>
      <dgm:spPr/>
      <dgm:t>
        <a:bodyPr/>
        <a:lstStyle/>
        <a:p>
          <a:endParaRPr lang="en-US"/>
        </a:p>
      </dgm:t>
    </dgm:pt>
    <dgm:pt modelId="{2A135E52-3594-4B78-8FE9-9236A839B545}" type="pres">
      <dgm:prSet presAssocID="{63DE21FF-3AC9-47B2-9DD2-0C529BF417A3}" presName="hierRoot3" presStyleCnt="0"/>
      <dgm:spPr/>
    </dgm:pt>
    <dgm:pt modelId="{D9CF501D-9D1B-45DD-9C34-086A855028E6}" type="pres">
      <dgm:prSet presAssocID="{63DE21FF-3AC9-47B2-9DD2-0C529BF417A3}" presName="composite3" presStyleCnt="0"/>
      <dgm:spPr/>
    </dgm:pt>
    <dgm:pt modelId="{9B454D97-0B9C-4696-8ACF-5E35160BD260}" type="pres">
      <dgm:prSet presAssocID="{63DE21FF-3AC9-47B2-9DD2-0C529BF417A3}" presName="background3" presStyleLbl="node3" presStyleIdx="2" presStyleCnt="3"/>
      <dgm:spPr/>
    </dgm:pt>
    <dgm:pt modelId="{D1C55461-B30A-4D65-881B-3E49B76CFA1A}" type="pres">
      <dgm:prSet presAssocID="{63DE21FF-3AC9-47B2-9DD2-0C529BF417A3}" presName="text3" presStyleLbl="fgAcc3" presStyleIdx="2" presStyleCnt="3" custScaleX="115024" custScaleY="89619">
        <dgm:presLayoutVars>
          <dgm:chPref val="3"/>
        </dgm:presLayoutVars>
      </dgm:prSet>
      <dgm:spPr/>
      <dgm:t>
        <a:bodyPr/>
        <a:lstStyle/>
        <a:p>
          <a:endParaRPr lang="en-US"/>
        </a:p>
      </dgm:t>
    </dgm:pt>
    <dgm:pt modelId="{EA7A7F82-3D25-406B-9766-006D2EF7548A}" type="pres">
      <dgm:prSet presAssocID="{63DE21FF-3AC9-47B2-9DD2-0C529BF417A3}" presName="hierChild4" presStyleCnt="0"/>
      <dgm:spPr/>
    </dgm:pt>
    <dgm:pt modelId="{84D8C0EB-C84C-44B4-9F73-30628FF93997}" type="pres">
      <dgm:prSet presAssocID="{FD23AE33-06A0-418B-A13A-6A684AF9DDA0}" presName="Name23" presStyleLbl="parChTrans1D4" presStyleIdx="1" presStyleCnt="2"/>
      <dgm:spPr/>
      <dgm:t>
        <a:bodyPr/>
        <a:lstStyle/>
        <a:p>
          <a:endParaRPr lang="en-US"/>
        </a:p>
      </dgm:t>
    </dgm:pt>
    <dgm:pt modelId="{2206D8B0-F230-44D4-B030-1EE224A2C4EB}" type="pres">
      <dgm:prSet presAssocID="{93CED44D-ABBF-41E6-BA59-3A5458F2A69C}" presName="hierRoot4" presStyleCnt="0"/>
      <dgm:spPr/>
    </dgm:pt>
    <dgm:pt modelId="{EE4D45A7-262E-4DED-B298-5BAE8A1E4B41}" type="pres">
      <dgm:prSet presAssocID="{93CED44D-ABBF-41E6-BA59-3A5458F2A69C}" presName="composite4" presStyleCnt="0"/>
      <dgm:spPr/>
    </dgm:pt>
    <dgm:pt modelId="{F3CE1715-B920-45CF-A0FA-FBC4B2DCEE3A}" type="pres">
      <dgm:prSet presAssocID="{93CED44D-ABBF-41E6-BA59-3A5458F2A69C}" presName="background4" presStyleLbl="node4" presStyleIdx="1" presStyleCnt="2"/>
      <dgm:spPr/>
    </dgm:pt>
    <dgm:pt modelId="{D84564FE-46B2-4DB2-A452-C30F9E759BF1}" type="pres">
      <dgm:prSet presAssocID="{93CED44D-ABBF-41E6-BA59-3A5458F2A69C}" presName="text4" presStyleLbl="fgAcc4" presStyleIdx="1" presStyleCnt="2" custScaleX="208552">
        <dgm:presLayoutVars>
          <dgm:chPref val="3"/>
        </dgm:presLayoutVars>
      </dgm:prSet>
      <dgm:spPr/>
      <dgm:t>
        <a:bodyPr/>
        <a:lstStyle/>
        <a:p>
          <a:endParaRPr lang="en-US"/>
        </a:p>
      </dgm:t>
    </dgm:pt>
    <dgm:pt modelId="{515749E5-AADD-47AE-9C3F-28768F4FA9E3}" type="pres">
      <dgm:prSet presAssocID="{93CED44D-ABBF-41E6-BA59-3A5458F2A69C}" presName="hierChild5" presStyleCnt="0"/>
      <dgm:spPr/>
    </dgm:pt>
  </dgm:ptLst>
  <dgm:cxnLst>
    <dgm:cxn modelId="{BEFAD0C5-C63A-4D6A-AB49-43AC15B2F643}" type="presOf" srcId="{3AC36A66-6601-4F85-B5EC-38ADBFA6CA17}" destId="{D9CC62E8-40DF-4D02-9C04-AE096C72741B}" srcOrd="0" destOrd="0" presId="urn:microsoft.com/office/officeart/2005/8/layout/hierarchy1"/>
    <dgm:cxn modelId="{66F5CB38-F7DB-4EEC-ACEE-917C696D6160}" type="presOf" srcId="{56C7EF80-DA45-4995-8689-D16A5BABFBAF}" destId="{8BDE7F18-71FA-454C-86AB-2DA4BBD46D1D}" srcOrd="0" destOrd="0" presId="urn:microsoft.com/office/officeart/2005/8/layout/hierarchy1"/>
    <dgm:cxn modelId="{BB62776E-4752-44AF-98D7-72AB5C910239}" srcId="{C7983344-065E-423C-8089-0481A6A1A4FD}" destId="{5F686D8F-A386-450C-9BA8-1EC878E39BD4}" srcOrd="0" destOrd="0" parTransId="{3774D35F-5434-44D5-99A6-F3A43421077F}" sibTransId="{DEEBE365-B216-47E8-A80F-5890347963D8}"/>
    <dgm:cxn modelId="{EFEE13CA-5107-43B6-8B14-22661D4E4ED3}" srcId="{347ECD63-86C6-4DCC-AB45-88E79F8B8871}" destId="{3AC36A66-6601-4F85-B5EC-38ADBFA6CA17}" srcOrd="0" destOrd="0" parTransId="{A7942D8B-B8DF-4A07-B1CF-B7863C26A066}" sibTransId="{67C74484-2006-4908-A183-8D5A63611FF1}"/>
    <dgm:cxn modelId="{D9CB2CE4-A320-4DEF-9726-CA6857806F6C}" srcId="{7A3A19B5-2F10-441F-9B4B-52C54650A110}" destId="{6B59ADD5-CC9B-4C6A-BB28-9D37210B99B2}" srcOrd="0" destOrd="0" parTransId="{3307B031-98B8-45B8-8CE8-E2ADCA550F4B}" sibTransId="{442BF27C-359C-44D4-B99C-1576F39E07A7}"/>
    <dgm:cxn modelId="{3222ED16-41EC-408F-94C7-E379D1C16AAE}" type="presOf" srcId="{3774D35F-5434-44D5-99A6-F3A43421077F}" destId="{F6C2FCA7-4897-4936-B66F-5DF66263456E}" srcOrd="0" destOrd="0" presId="urn:microsoft.com/office/officeart/2005/8/layout/hierarchy1"/>
    <dgm:cxn modelId="{22909272-88E6-4CD1-8062-026A971226CB}" type="presOf" srcId="{347ECD63-86C6-4DCC-AB45-88E79F8B8871}" destId="{F380E0AD-5551-4801-BB84-673B38BD1AA5}" srcOrd="0" destOrd="0" presId="urn:microsoft.com/office/officeart/2005/8/layout/hierarchy1"/>
    <dgm:cxn modelId="{92A787EF-7718-4952-AEDE-CABCC3CD269A}" type="presOf" srcId="{5F686D8F-A386-450C-9BA8-1EC878E39BD4}" destId="{ED1BACA4-67D5-4418-B8CD-BEA8D14A407D}" srcOrd="0" destOrd="0" presId="urn:microsoft.com/office/officeart/2005/8/layout/hierarchy1"/>
    <dgm:cxn modelId="{6A19E054-2146-4B15-8E0B-3409FCB08AC7}" type="presOf" srcId="{265291C6-5898-48E8-A3C4-D1F61B0A0611}" destId="{32FF2768-8506-4ED3-B011-5EBF2D33410E}" srcOrd="0" destOrd="0" presId="urn:microsoft.com/office/officeart/2005/8/layout/hierarchy1"/>
    <dgm:cxn modelId="{EC23B66D-7556-48CE-8D10-211701E303D8}" type="presOf" srcId="{99AFDB6F-36C1-401E-808C-2DAF4FECCB9A}" destId="{F0E3B80A-038D-453E-B638-056D49577800}" srcOrd="0" destOrd="0" presId="urn:microsoft.com/office/officeart/2005/8/layout/hierarchy1"/>
    <dgm:cxn modelId="{0A848C24-5BBB-4995-8B2F-C24E1DAA0FAA}" type="presOf" srcId="{63DE21FF-3AC9-47B2-9DD2-0C529BF417A3}" destId="{D1C55461-B30A-4D65-881B-3E49B76CFA1A}" srcOrd="0" destOrd="0" presId="urn:microsoft.com/office/officeart/2005/8/layout/hierarchy1"/>
    <dgm:cxn modelId="{E2EC7FE4-9877-483E-B3C9-6122635E0E67}" srcId="{63DE21FF-3AC9-47B2-9DD2-0C529BF417A3}" destId="{93CED44D-ABBF-41E6-BA59-3A5458F2A69C}" srcOrd="0" destOrd="0" parTransId="{FD23AE33-06A0-418B-A13A-6A684AF9DDA0}" sibTransId="{F5D232F7-6CF6-410C-93E5-09A4F2AF5B8B}"/>
    <dgm:cxn modelId="{5D20DF1E-0B25-40B9-9C1A-4721446B4A04}" type="presOf" srcId="{FD23AE33-06A0-418B-A13A-6A684AF9DDA0}" destId="{84D8C0EB-C84C-44B4-9F73-30628FF93997}" srcOrd="0" destOrd="0" presId="urn:microsoft.com/office/officeart/2005/8/layout/hierarchy1"/>
    <dgm:cxn modelId="{E5672C13-DA4D-4B8D-88A8-5E253AB2E8FA}" type="presOf" srcId="{3307B031-98B8-45B8-8CE8-E2ADCA550F4B}" destId="{BFD18094-0231-44BD-AAB6-03E50CFDD508}" srcOrd="0" destOrd="0" presId="urn:microsoft.com/office/officeart/2005/8/layout/hierarchy1"/>
    <dgm:cxn modelId="{D687380D-A281-4613-8A18-6F7B92DA24A9}" type="presOf" srcId="{7A3A19B5-2F10-441F-9B4B-52C54650A110}" destId="{C5C8AC75-1755-46C4-9E61-7F46AFA12A13}" srcOrd="0" destOrd="0" presId="urn:microsoft.com/office/officeart/2005/8/layout/hierarchy1"/>
    <dgm:cxn modelId="{B4E9FA8F-B610-4FA7-9D15-68CF0B232B3B}" type="presOf" srcId="{B2F012FE-36A9-4CA0-9D4F-F0245F1423E3}" destId="{D9D268C7-A35B-4CFF-9431-0E4DFC123407}" srcOrd="0" destOrd="0" presId="urn:microsoft.com/office/officeart/2005/8/layout/hierarchy1"/>
    <dgm:cxn modelId="{E8D270F7-EF29-4DF3-99E5-F3C8A89D4EE5}" type="presOf" srcId="{DC21E891-5481-4D28-AB7A-A86705E1664D}" destId="{5913EFE1-C7E9-4689-B0C9-E818D64D586D}" srcOrd="0" destOrd="0" presId="urn:microsoft.com/office/officeart/2005/8/layout/hierarchy1"/>
    <dgm:cxn modelId="{50071C36-08E1-4AD9-9802-E408E04647BE}" srcId="{99AFDB6F-36C1-401E-808C-2DAF4FECCB9A}" destId="{63DE21FF-3AC9-47B2-9DD2-0C529BF417A3}" srcOrd="1" destOrd="0" parTransId="{56C7EF80-DA45-4995-8689-D16A5BABFBAF}" sibTransId="{C642A92C-E9AF-4C34-887F-7EA8961DF034}"/>
    <dgm:cxn modelId="{684F1D1D-AFF3-45B2-8F06-C90796C29088}" type="presOf" srcId="{6B59ADD5-CC9B-4C6A-BB28-9D37210B99B2}" destId="{844CDD3E-166B-4087-ADFB-68CDAF2865E8}" srcOrd="0" destOrd="0" presId="urn:microsoft.com/office/officeart/2005/8/layout/hierarchy1"/>
    <dgm:cxn modelId="{B8BB4AEF-959D-43C9-B902-DC3C90507766}" type="presOf" srcId="{C7983344-065E-423C-8089-0481A6A1A4FD}" destId="{CCDC02AF-A541-497D-B8CF-E5E7947BF106}" srcOrd="0" destOrd="0" presId="urn:microsoft.com/office/officeart/2005/8/layout/hierarchy1"/>
    <dgm:cxn modelId="{BC13EF32-32E6-4E6C-8E05-D33EF7B554C7}" type="presOf" srcId="{93CED44D-ABBF-41E6-BA59-3A5458F2A69C}" destId="{D84564FE-46B2-4DB2-A452-C30F9E759BF1}" srcOrd="0" destOrd="0" presId="urn:microsoft.com/office/officeart/2005/8/layout/hierarchy1"/>
    <dgm:cxn modelId="{395AE0C4-CDC6-4237-8E2C-EBDFF03A6DEA}" srcId="{99AFDB6F-36C1-401E-808C-2DAF4FECCB9A}" destId="{C7983344-065E-423C-8089-0481A6A1A4FD}" srcOrd="0" destOrd="0" parTransId="{B2F012FE-36A9-4CA0-9D4F-F0245F1423E3}" sibTransId="{778D5E99-70E1-4628-95D7-95E4AA447C8C}"/>
    <dgm:cxn modelId="{D800F138-CC7D-4C60-BDE7-452237F62D6A}" srcId="{3AC36A66-6601-4F85-B5EC-38ADBFA6CA17}" destId="{7A3A19B5-2F10-441F-9B4B-52C54650A110}" srcOrd="0" destOrd="0" parTransId="{DC21E891-5481-4D28-AB7A-A86705E1664D}" sibTransId="{7275054F-B0C3-4CE7-968D-B782A515CA9A}"/>
    <dgm:cxn modelId="{D807C958-5DDE-4B30-822B-FCF02FD45333}" srcId="{3AC36A66-6601-4F85-B5EC-38ADBFA6CA17}" destId="{99AFDB6F-36C1-401E-808C-2DAF4FECCB9A}" srcOrd="1" destOrd="0" parTransId="{265291C6-5898-48E8-A3C4-D1F61B0A0611}" sibTransId="{249C0782-6443-496A-A06D-00551405E6CD}"/>
    <dgm:cxn modelId="{C25F6146-F429-4DB6-B5D1-FFBEB875364C}" type="presParOf" srcId="{F380E0AD-5551-4801-BB84-673B38BD1AA5}" destId="{7D280F3F-1BCA-4045-A207-5CBADA43C20A}" srcOrd="0" destOrd="0" presId="urn:microsoft.com/office/officeart/2005/8/layout/hierarchy1"/>
    <dgm:cxn modelId="{08B0E05A-E2F7-4FFD-894A-FFDD1F057A96}" type="presParOf" srcId="{7D280F3F-1BCA-4045-A207-5CBADA43C20A}" destId="{AAA622BA-B36C-4E11-9B74-3AEF473BBE41}" srcOrd="0" destOrd="0" presId="urn:microsoft.com/office/officeart/2005/8/layout/hierarchy1"/>
    <dgm:cxn modelId="{549F6C57-21A6-4469-A782-8CB81143BC96}" type="presParOf" srcId="{AAA622BA-B36C-4E11-9B74-3AEF473BBE41}" destId="{4827347C-2D63-4474-A445-F39BDE21CFB9}" srcOrd="0" destOrd="0" presId="urn:microsoft.com/office/officeart/2005/8/layout/hierarchy1"/>
    <dgm:cxn modelId="{D96AF159-4A1E-4FE1-ADEB-7A57E73EC709}" type="presParOf" srcId="{AAA622BA-B36C-4E11-9B74-3AEF473BBE41}" destId="{D9CC62E8-40DF-4D02-9C04-AE096C72741B}" srcOrd="1" destOrd="0" presId="urn:microsoft.com/office/officeart/2005/8/layout/hierarchy1"/>
    <dgm:cxn modelId="{CB96E724-D092-44E5-8050-E8335C28684D}" type="presParOf" srcId="{7D280F3F-1BCA-4045-A207-5CBADA43C20A}" destId="{DB660114-ECA6-43F3-BFC7-287251BD21FD}" srcOrd="1" destOrd="0" presId="urn:microsoft.com/office/officeart/2005/8/layout/hierarchy1"/>
    <dgm:cxn modelId="{1823BD09-5BA8-4D6C-8CDB-48F03E9F15F0}" type="presParOf" srcId="{DB660114-ECA6-43F3-BFC7-287251BD21FD}" destId="{5913EFE1-C7E9-4689-B0C9-E818D64D586D}" srcOrd="0" destOrd="0" presId="urn:microsoft.com/office/officeart/2005/8/layout/hierarchy1"/>
    <dgm:cxn modelId="{4BF7BE43-D203-4554-94C7-C05D3A263BE8}" type="presParOf" srcId="{DB660114-ECA6-43F3-BFC7-287251BD21FD}" destId="{4FC524D9-4047-48C9-AD65-5564313FD89D}" srcOrd="1" destOrd="0" presId="urn:microsoft.com/office/officeart/2005/8/layout/hierarchy1"/>
    <dgm:cxn modelId="{8AFC0091-AC95-4BE0-8152-B68BC08B6363}" type="presParOf" srcId="{4FC524D9-4047-48C9-AD65-5564313FD89D}" destId="{3527710D-62C9-4500-A720-80B149D2B2BC}" srcOrd="0" destOrd="0" presId="urn:microsoft.com/office/officeart/2005/8/layout/hierarchy1"/>
    <dgm:cxn modelId="{2DBEE112-906F-4DB5-946B-6BC2FE05A59C}" type="presParOf" srcId="{3527710D-62C9-4500-A720-80B149D2B2BC}" destId="{C1F7B335-F7C7-4D99-AD78-1C2BEFE5BD04}" srcOrd="0" destOrd="0" presId="urn:microsoft.com/office/officeart/2005/8/layout/hierarchy1"/>
    <dgm:cxn modelId="{636B2EF1-6795-4FA0-8033-7A74539CAADD}" type="presParOf" srcId="{3527710D-62C9-4500-A720-80B149D2B2BC}" destId="{C5C8AC75-1755-46C4-9E61-7F46AFA12A13}" srcOrd="1" destOrd="0" presId="urn:microsoft.com/office/officeart/2005/8/layout/hierarchy1"/>
    <dgm:cxn modelId="{B7F831BB-A247-4357-8FF1-3CF05CF44714}" type="presParOf" srcId="{4FC524D9-4047-48C9-AD65-5564313FD89D}" destId="{7B6A8CD4-04DC-46A7-8FBF-0712663CE02C}" srcOrd="1" destOrd="0" presId="urn:microsoft.com/office/officeart/2005/8/layout/hierarchy1"/>
    <dgm:cxn modelId="{683637E1-8B07-4454-B1D3-591D2498269B}" type="presParOf" srcId="{7B6A8CD4-04DC-46A7-8FBF-0712663CE02C}" destId="{BFD18094-0231-44BD-AAB6-03E50CFDD508}" srcOrd="0" destOrd="0" presId="urn:microsoft.com/office/officeart/2005/8/layout/hierarchy1"/>
    <dgm:cxn modelId="{0FB8DDAA-88BE-4A4D-BA74-5966D43EBC80}" type="presParOf" srcId="{7B6A8CD4-04DC-46A7-8FBF-0712663CE02C}" destId="{08339F01-9A01-47D5-93D2-6D94C79A9BBE}" srcOrd="1" destOrd="0" presId="urn:microsoft.com/office/officeart/2005/8/layout/hierarchy1"/>
    <dgm:cxn modelId="{82392724-B5D3-4D6E-80C6-D362C61904DF}" type="presParOf" srcId="{08339F01-9A01-47D5-93D2-6D94C79A9BBE}" destId="{D2EC973A-EB4E-4B83-80F3-1FC51610ECBC}" srcOrd="0" destOrd="0" presId="urn:microsoft.com/office/officeart/2005/8/layout/hierarchy1"/>
    <dgm:cxn modelId="{57450735-9C8F-4EDA-8F8F-CBB809BD19FB}" type="presParOf" srcId="{D2EC973A-EB4E-4B83-80F3-1FC51610ECBC}" destId="{7EB2DA6F-74A6-43A0-B799-7E9BC39D03D1}" srcOrd="0" destOrd="0" presId="urn:microsoft.com/office/officeart/2005/8/layout/hierarchy1"/>
    <dgm:cxn modelId="{1525085D-AFB9-48CB-8FDA-C786A33E260C}" type="presParOf" srcId="{D2EC973A-EB4E-4B83-80F3-1FC51610ECBC}" destId="{844CDD3E-166B-4087-ADFB-68CDAF2865E8}" srcOrd="1" destOrd="0" presId="urn:microsoft.com/office/officeart/2005/8/layout/hierarchy1"/>
    <dgm:cxn modelId="{E09A8A3C-A5E1-40A2-A71F-13023FEFAACF}" type="presParOf" srcId="{08339F01-9A01-47D5-93D2-6D94C79A9BBE}" destId="{2A0A810D-6340-4330-964B-14DE9EE219C7}" srcOrd="1" destOrd="0" presId="urn:microsoft.com/office/officeart/2005/8/layout/hierarchy1"/>
    <dgm:cxn modelId="{D700BCE6-FB6D-40CA-8C9D-92B81B6F203A}" type="presParOf" srcId="{DB660114-ECA6-43F3-BFC7-287251BD21FD}" destId="{32FF2768-8506-4ED3-B011-5EBF2D33410E}" srcOrd="2" destOrd="0" presId="urn:microsoft.com/office/officeart/2005/8/layout/hierarchy1"/>
    <dgm:cxn modelId="{DAC82034-6A68-4518-992C-B78D9D1B901F}" type="presParOf" srcId="{DB660114-ECA6-43F3-BFC7-287251BD21FD}" destId="{2C9A838E-8EF5-4C70-9482-B94BE186D07D}" srcOrd="3" destOrd="0" presId="urn:microsoft.com/office/officeart/2005/8/layout/hierarchy1"/>
    <dgm:cxn modelId="{265C360B-5303-404E-861A-166D7B5DA3EB}" type="presParOf" srcId="{2C9A838E-8EF5-4C70-9482-B94BE186D07D}" destId="{8FA20A5E-B0EA-48E6-9F0C-410B1ED7A8A3}" srcOrd="0" destOrd="0" presId="urn:microsoft.com/office/officeart/2005/8/layout/hierarchy1"/>
    <dgm:cxn modelId="{2C33AB4A-5F5A-4215-BC66-DC1C85B16673}" type="presParOf" srcId="{8FA20A5E-B0EA-48E6-9F0C-410B1ED7A8A3}" destId="{739CEE0E-A25E-47DF-A2E0-0CB1908A80B1}" srcOrd="0" destOrd="0" presId="urn:microsoft.com/office/officeart/2005/8/layout/hierarchy1"/>
    <dgm:cxn modelId="{D17C95FC-D38F-4861-8B72-959E005AFF8C}" type="presParOf" srcId="{8FA20A5E-B0EA-48E6-9F0C-410B1ED7A8A3}" destId="{F0E3B80A-038D-453E-B638-056D49577800}" srcOrd="1" destOrd="0" presId="urn:microsoft.com/office/officeart/2005/8/layout/hierarchy1"/>
    <dgm:cxn modelId="{9A8449A6-0BC2-4D90-9AA8-D6167D0361E9}" type="presParOf" srcId="{2C9A838E-8EF5-4C70-9482-B94BE186D07D}" destId="{0FB1447C-A8C3-44D5-BF5F-54C68FFBBF3B}" srcOrd="1" destOrd="0" presId="urn:microsoft.com/office/officeart/2005/8/layout/hierarchy1"/>
    <dgm:cxn modelId="{95BB7CBD-DE28-4B22-A980-4CE5C80CC2A8}" type="presParOf" srcId="{0FB1447C-A8C3-44D5-BF5F-54C68FFBBF3B}" destId="{D9D268C7-A35B-4CFF-9431-0E4DFC123407}" srcOrd="0" destOrd="0" presId="urn:microsoft.com/office/officeart/2005/8/layout/hierarchy1"/>
    <dgm:cxn modelId="{5A13DE05-68CA-489F-B6B0-26396F95786E}" type="presParOf" srcId="{0FB1447C-A8C3-44D5-BF5F-54C68FFBBF3B}" destId="{88AA6114-A7DE-4F31-9724-00DAEDAD181E}" srcOrd="1" destOrd="0" presId="urn:microsoft.com/office/officeart/2005/8/layout/hierarchy1"/>
    <dgm:cxn modelId="{8FE8C5CD-AEDF-4A2D-883E-811FE4126204}" type="presParOf" srcId="{88AA6114-A7DE-4F31-9724-00DAEDAD181E}" destId="{773AE7B4-CC32-4853-816A-5ACA69D864D3}" srcOrd="0" destOrd="0" presId="urn:microsoft.com/office/officeart/2005/8/layout/hierarchy1"/>
    <dgm:cxn modelId="{4352673A-08A2-47C1-9677-F3E79D4F8F28}" type="presParOf" srcId="{773AE7B4-CC32-4853-816A-5ACA69D864D3}" destId="{6071C97B-B74C-4D85-96AC-B99CF8A0C19A}" srcOrd="0" destOrd="0" presId="urn:microsoft.com/office/officeart/2005/8/layout/hierarchy1"/>
    <dgm:cxn modelId="{A006FCE5-8D6C-4E30-A624-9C9C64579AA1}" type="presParOf" srcId="{773AE7B4-CC32-4853-816A-5ACA69D864D3}" destId="{CCDC02AF-A541-497D-B8CF-E5E7947BF106}" srcOrd="1" destOrd="0" presId="urn:microsoft.com/office/officeart/2005/8/layout/hierarchy1"/>
    <dgm:cxn modelId="{D669F45C-BCFC-4942-A19B-2589FACB22B3}" type="presParOf" srcId="{88AA6114-A7DE-4F31-9724-00DAEDAD181E}" destId="{9A257FB9-0D56-48B9-AEC2-8103C2689F75}" srcOrd="1" destOrd="0" presId="urn:microsoft.com/office/officeart/2005/8/layout/hierarchy1"/>
    <dgm:cxn modelId="{4423D749-F32C-4430-91A8-A8F65CBAF291}" type="presParOf" srcId="{9A257FB9-0D56-48B9-AEC2-8103C2689F75}" destId="{F6C2FCA7-4897-4936-B66F-5DF66263456E}" srcOrd="0" destOrd="0" presId="urn:microsoft.com/office/officeart/2005/8/layout/hierarchy1"/>
    <dgm:cxn modelId="{D61BF388-8505-4F48-AC4F-3C6DF43A5FAA}" type="presParOf" srcId="{9A257FB9-0D56-48B9-AEC2-8103C2689F75}" destId="{D4FDE537-9925-488F-A3DE-BD05DFED2BDA}" srcOrd="1" destOrd="0" presId="urn:microsoft.com/office/officeart/2005/8/layout/hierarchy1"/>
    <dgm:cxn modelId="{2CCD3CC4-0613-4081-B43F-33083281B431}" type="presParOf" srcId="{D4FDE537-9925-488F-A3DE-BD05DFED2BDA}" destId="{65308269-916A-4B9E-8C31-34773A5C7BB9}" srcOrd="0" destOrd="0" presId="urn:microsoft.com/office/officeart/2005/8/layout/hierarchy1"/>
    <dgm:cxn modelId="{B2EC7A4B-1AC1-480B-A2E9-0C79483FDA62}" type="presParOf" srcId="{65308269-916A-4B9E-8C31-34773A5C7BB9}" destId="{8AF20F57-C2F6-4886-9D4C-927479D39081}" srcOrd="0" destOrd="0" presId="urn:microsoft.com/office/officeart/2005/8/layout/hierarchy1"/>
    <dgm:cxn modelId="{A17FE75A-4485-436A-9300-86D05FABD340}" type="presParOf" srcId="{65308269-916A-4B9E-8C31-34773A5C7BB9}" destId="{ED1BACA4-67D5-4418-B8CD-BEA8D14A407D}" srcOrd="1" destOrd="0" presId="urn:microsoft.com/office/officeart/2005/8/layout/hierarchy1"/>
    <dgm:cxn modelId="{1D3D211B-180F-4BA4-BB9E-B279F0E120FF}" type="presParOf" srcId="{D4FDE537-9925-488F-A3DE-BD05DFED2BDA}" destId="{2B7BC9C6-DF20-4D50-99EE-D193E18C57EE}" srcOrd="1" destOrd="0" presId="urn:microsoft.com/office/officeart/2005/8/layout/hierarchy1"/>
    <dgm:cxn modelId="{622CA593-BDFA-41C7-AAE9-24C5B2930C89}" type="presParOf" srcId="{0FB1447C-A8C3-44D5-BF5F-54C68FFBBF3B}" destId="{8BDE7F18-71FA-454C-86AB-2DA4BBD46D1D}" srcOrd="2" destOrd="0" presId="urn:microsoft.com/office/officeart/2005/8/layout/hierarchy1"/>
    <dgm:cxn modelId="{FEA046EA-A196-4DCE-80AE-F05F2006079F}" type="presParOf" srcId="{0FB1447C-A8C3-44D5-BF5F-54C68FFBBF3B}" destId="{2A135E52-3594-4B78-8FE9-9236A839B545}" srcOrd="3" destOrd="0" presId="urn:microsoft.com/office/officeart/2005/8/layout/hierarchy1"/>
    <dgm:cxn modelId="{918C180C-B2B0-44EC-9804-5FD64B47FFDF}" type="presParOf" srcId="{2A135E52-3594-4B78-8FE9-9236A839B545}" destId="{D9CF501D-9D1B-45DD-9C34-086A855028E6}" srcOrd="0" destOrd="0" presId="urn:microsoft.com/office/officeart/2005/8/layout/hierarchy1"/>
    <dgm:cxn modelId="{59AC5229-B63D-4C9E-9283-D4ECC9EC74F5}" type="presParOf" srcId="{D9CF501D-9D1B-45DD-9C34-086A855028E6}" destId="{9B454D97-0B9C-4696-8ACF-5E35160BD260}" srcOrd="0" destOrd="0" presId="urn:microsoft.com/office/officeart/2005/8/layout/hierarchy1"/>
    <dgm:cxn modelId="{5C5502D6-5989-4611-9FCF-FCB2E675DD3B}" type="presParOf" srcId="{D9CF501D-9D1B-45DD-9C34-086A855028E6}" destId="{D1C55461-B30A-4D65-881B-3E49B76CFA1A}" srcOrd="1" destOrd="0" presId="urn:microsoft.com/office/officeart/2005/8/layout/hierarchy1"/>
    <dgm:cxn modelId="{C0DDF4C6-BB7A-413A-932F-DBE02D45DDC0}" type="presParOf" srcId="{2A135E52-3594-4B78-8FE9-9236A839B545}" destId="{EA7A7F82-3D25-406B-9766-006D2EF7548A}" srcOrd="1" destOrd="0" presId="urn:microsoft.com/office/officeart/2005/8/layout/hierarchy1"/>
    <dgm:cxn modelId="{4B92E8D5-B7FA-412E-9F77-C6708ACAF449}" type="presParOf" srcId="{EA7A7F82-3D25-406B-9766-006D2EF7548A}" destId="{84D8C0EB-C84C-44B4-9F73-30628FF93997}" srcOrd="0" destOrd="0" presId="urn:microsoft.com/office/officeart/2005/8/layout/hierarchy1"/>
    <dgm:cxn modelId="{F84E7B2C-D9CB-4C76-BBA8-B98B4750DEFB}" type="presParOf" srcId="{EA7A7F82-3D25-406B-9766-006D2EF7548A}" destId="{2206D8B0-F230-44D4-B030-1EE224A2C4EB}" srcOrd="1" destOrd="0" presId="urn:microsoft.com/office/officeart/2005/8/layout/hierarchy1"/>
    <dgm:cxn modelId="{4A0B9B48-3ACE-4545-AF1B-B9F8CA869009}" type="presParOf" srcId="{2206D8B0-F230-44D4-B030-1EE224A2C4EB}" destId="{EE4D45A7-262E-4DED-B298-5BAE8A1E4B41}" srcOrd="0" destOrd="0" presId="urn:microsoft.com/office/officeart/2005/8/layout/hierarchy1"/>
    <dgm:cxn modelId="{28E35F1D-56BB-4E8A-B1DA-B574D567BC5F}" type="presParOf" srcId="{EE4D45A7-262E-4DED-B298-5BAE8A1E4B41}" destId="{F3CE1715-B920-45CF-A0FA-FBC4B2DCEE3A}" srcOrd="0" destOrd="0" presId="urn:microsoft.com/office/officeart/2005/8/layout/hierarchy1"/>
    <dgm:cxn modelId="{289C8E1D-3FAA-42C1-ACD9-21ECA041D26B}" type="presParOf" srcId="{EE4D45A7-262E-4DED-B298-5BAE8A1E4B41}" destId="{D84564FE-46B2-4DB2-A452-C30F9E759BF1}" srcOrd="1" destOrd="0" presId="urn:microsoft.com/office/officeart/2005/8/layout/hierarchy1"/>
    <dgm:cxn modelId="{EEAD18B6-6626-40D3-A826-12B9BCF36C1D}" type="presParOf" srcId="{2206D8B0-F230-44D4-B030-1EE224A2C4EB}" destId="{515749E5-AADD-47AE-9C3F-28768F4FA9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FCD42-AC2F-4553-92C1-16912B01F74E}">
      <dsp:nvSpPr>
        <dsp:cNvPr id="0" name=""/>
        <dsp:cNvSpPr/>
      </dsp:nvSpPr>
      <dsp:spPr>
        <a:xfrm>
          <a:off x="5769527" y="3198487"/>
          <a:ext cx="91440" cy="373916"/>
        </a:xfrm>
        <a:custGeom>
          <a:avLst/>
          <a:gdLst/>
          <a:ahLst/>
          <a:cxnLst/>
          <a:rect l="0" t="0" r="0" b="0"/>
          <a:pathLst>
            <a:path>
              <a:moveTo>
                <a:pt x="45720" y="0"/>
              </a:moveTo>
              <a:lnTo>
                <a:pt x="45720" y="373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DE7F18-71FA-454C-86AB-2DA4BBD46D1D}">
      <dsp:nvSpPr>
        <dsp:cNvPr id="0" name=""/>
        <dsp:cNvSpPr/>
      </dsp:nvSpPr>
      <dsp:spPr>
        <a:xfrm>
          <a:off x="4829063" y="2008168"/>
          <a:ext cx="986184" cy="373916"/>
        </a:xfrm>
        <a:custGeom>
          <a:avLst/>
          <a:gdLst/>
          <a:ahLst/>
          <a:cxnLst/>
          <a:rect l="0" t="0" r="0" b="0"/>
          <a:pathLst>
            <a:path>
              <a:moveTo>
                <a:pt x="0" y="0"/>
              </a:moveTo>
              <a:lnTo>
                <a:pt x="0" y="254813"/>
              </a:lnTo>
              <a:lnTo>
                <a:pt x="986184" y="254813"/>
              </a:lnTo>
              <a:lnTo>
                <a:pt x="986184" y="373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2FCA7-4897-4936-B66F-5DF66263456E}">
      <dsp:nvSpPr>
        <dsp:cNvPr id="0" name=""/>
        <dsp:cNvSpPr/>
      </dsp:nvSpPr>
      <dsp:spPr>
        <a:xfrm>
          <a:off x="3768694" y="3198487"/>
          <a:ext cx="91440" cy="373916"/>
        </a:xfrm>
        <a:custGeom>
          <a:avLst/>
          <a:gdLst/>
          <a:ahLst/>
          <a:cxnLst/>
          <a:rect l="0" t="0" r="0" b="0"/>
          <a:pathLst>
            <a:path>
              <a:moveTo>
                <a:pt x="45720" y="0"/>
              </a:moveTo>
              <a:lnTo>
                <a:pt x="45720" y="373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D268C7-A35B-4CFF-9431-0E4DFC123407}">
      <dsp:nvSpPr>
        <dsp:cNvPr id="0" name=""/>
        <dsp:cNvSpPr/>
      </dsp:nvSpPr>
      <dsp:spPr>
        <a:xfrm>
          <a:off x="3814414" y="2008168"/>
          <a:ext cx="1014648" cy="373916"/>
        </a:xfrm>
        <a:custGeom>
          <a:avLst/>
          <a:gdLst/>
          <a:ahLst/>
          <a:cxnLst/>
          <a:rect l="0" t="0" r="0" b="0"/>
          <a:pathLst>
            <a:path>
              <a:moveTo>
                <a:pt x="1014648" y="0"/>
              </a:moveTo>
              <a:lnTo>
                <a:pt x="1014648" y="254813"/>
              </a:lnTo>
              <a:lnTo>
                <a:pt x="0" y="254813"/>
              </a:lnTo>
              <a:lnTo>
                <a:pt x="0" y="373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FF2768-8506-4ED3-B011-5EBF2D33410E}">
      <dsp:nvSpPr>
        <dsp:cNvPr id="0" name=""/>
        <dsp:cNvSpPr/>
      </dsp:nvSpPr>
      <dsp:spPr>
        <a:xfrm>
          <a:off x="3435801" y="817848"/>
          <a:ext cx="1393261" cy="373916"/>
        </a:xfrm>
        <a:custGeom>
          <a:avLst/>
          <a:gdLst/>
          <a:ahLst/>
          <a:cxnLst/>
          <a:rect l="0" t="0" r="0" b="0"/>
          <a:pathLst>
            <a:path>
              <a:moveTo>
                <a:pt x="0" y="0"/>
              </a:moveTo>
              <a:lnTo>
                <a:pt x="0" y="254813"/>
              </a:lnTo>
              <a:lnTo>
                <a:pt x="1393261" y="254813"/>
              </a:lnTo>
              <a:lnTo>
                <a:pt x="1393261" y="3739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9B43CC-94F6-4D30-A113-6386EF0A741F}">
      <dsp:nvSpPr>
        <dsp:cNvPr id="0" name=""/>
        <dsp:cNvSpPr/>
      </dsp:nvSpPr>
      <dsp:spPr>
        <a:xfrm>
          <a:off x="1996820" y="2008168"/>
          <a:ext cx="91440" cy="373916"/>
        </a:xfrm>
        <a:custGeom>
          <a:avLst/>
          <a:gdLst/>
          <a:ahLst/>
          <a:cxnLst/>
          <a:rect l="0" t="0" r="0" b="0"/>
          <a:pathLst>
            <a:path>
              <a:moveTo>
                <a:pt x="45720" y="0"/>
              </a:moveTo>
              <a:lnTo>
                <a:pt x="45720" y="373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3EFE1-C7E9-4689-B0C9-E818D64D586D}">
      <dsp:nvSpPr>
        <dsp:cNvPr id="0" name=""/>
        <dsp:cNvSpPr/>
      </dsp:nvSpPr>
      <dsp:spPr>
        <a:xfrm>
          <a:off x="2042540" y="817848"/>
          <a:ext cx="1393261" cy="373916"/>
        </a:xfrm>
        <a:custGeom>
          <a:avLst/>
          <a:gdLst/>
          <a:ahLst/>
          <a:cxnLst/>
          <a:rect l="0" t="0" r="0" b="0"/>
          <a:pathLst>
            <a:path>
              <a:moveTo>
                <a:pt x="1393261" y="0"/>
              </a:moveTo>
              <a:lnTo>
                <a:pt x="1393261" y="254813"/>
              </a:lnTo>
              <a:lnTo>
                <a:pt x="0" y="254813"/>
              </a:lnTo>
              <a:lnTo>
                <a:pt x="0" y="3739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7347C-2D63-4474-A445-F39BDE21CFB9}">
      <dsp:nvSpPr>
        <dsp:cNvPr id="0" name=""/>
        <dsp:cNvSpPr/>
      </dsp:nvSpPr>
      <dsp:spPr>
        <a:xfrm>
          <a:off x="2518653" y="1445"/>
          <a:ext cx="1834296" cy="816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C62E8-40DF-4D02-9C04-AE096C72741B}">
      <dsp:nvSpPr>
        <dsp:cNvPr id="0" name=""/>
        <dsp:cNvSpPr/>
      </dsp:nvSpPr>
      <dsp:spPr>
        <a:xfrm>
          <a:off x="2661506" y="137155"/>
          <a:ext cx="1834296" cy="816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NPH Once daily</a:t>
          </a:r>
        </a:p>
        <a:p>
          <a:pPr lvl="0" algn="ctr" defTabSz="711200">
            <a:lnSpc>
              <a:spcPct val="90000"/>
            </a:lnSpc>
            <a:spcBef>
              <a:spcPct val="0"/>
            </a:spcBef>
            <a:spcAft>
              <a:spcPct val="35000"/>
            </a:spcAft>
          </a:pPr>
          <a:r>
            <a:rPr lang="en-US" sz="1600" kern="1200" dirty="0" smtClean="0"/>
            <a:t> ± OADs</a:t>
          </a:r>
          <a:endParaRPr lang="en-US" sz="1600" kern="1200" dirty="0"/>
        </a:p>
      </dsp:txBody>
      <dsp:txXfrm>
        <a:off x="2685418" y="161067"/>
        <a:ext cx="1786472" cy="768579"/>
      </dsp:txXfrm>
    </dsp:sp>
    <dsp:sp modelId="{C1F7B335-F7C7-4D99-AD78-1C2BEFE5BD04}">
      <dsp:nvSpPr>
        <dsp:cNvPr id="0" name=""/>
        <dsp:cNvSpPr/>
      </dsp:nvSpPr>
      <dsp:spPr>
        <a:xfrm>
          <a:off x="1399703" y="1191764"/>
          <a:ext cx="1285674" cy="816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8AC75-1755-46C4-9E61-7F46AFA12A13}">
      <dsp:nvSpPr>
        <dsp:cNvPr id="0" name=""/>
        <dsp:cNvSpPr/>
      </dsp:nvSpPr>
      <dsp:spPr>
        <a:xfrm>
          <a:off x="1542556" y="1327475"/>
          <a:ext cx="1285674" cy="816403"/>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HbA1c on Target</a:t>
          </a:r>
          <a:endParaRPr lang="en-US" sz="1200" kern="1200" dirty="0"/>
        </a:p>
      </dsp:txBody>
      <dsp:txXfrm>
        <a:off x="1566468" y="1351387"/>
        <a:ext cx="1237850" cy="768579"/>
      </dsp:txXfrm>
    </dsp:sp>
    <dsp:sp modelId="{8AD8C86B-69FF-4547-8B78-46ECFA86609E}">
      <dsp:nvSpPr>
        <dsp:cNvPr id="0" name=""/>
        <dsp:cNvSpPr/>
      </dsp:nvSpPr>
      <dsp:spPr>
        <a:xfrm>
          <a:off x="1399703" y="2382084"/>
          <a:ext cx="1285674" cy="816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74A39C-1811-4301-B892-E67EB2F18581}">
      <dsp:nvSpPr>
        <dsp:cNvPr id="0" name=""/>
        <dsp:cNvSpPr/>
      </dsp:nvSpPr>
      <dsp:spPr>
        <a:xfrm>
          <a:off x="1542556" y="2517794"/>
          <a:ext cx="1285674" cy="816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Lantus</a:t>
          </a:r>
          <a:r>
            <a:rPr lang="en-US" sz="1200" kern="1200" dirty="0" smtClean="0"/>
            <a:t> 1/1</a:t>
          </a:r>
          <a:endParaRPr lang="en-US" sz="1200" kern="1200" dirty="0"/>
        </a:p>
      </dsp:txBody>
      <dsp:txXfrm>
        <a:off x="1566468" y="2541706"/>
        <a:ext cx="1237850" cy="768579"/>
      </dsp:txXfrm>
    </dsp:sp>
    <dsp:sp modelId="{739CEE0E-A25E-47DF-A2E0-0CB1908A80B1}">
      <dsp:nvSpPr>
        <dsp:cNvPr id="0" name=""/>
        <dsp:cNvSpPr/>
      </dsp:nvSpPr>
      <dsp:spPr>
        <a:xfrm>
          <a:off x="4186226" y="1191764"/>
          <a:ext cx="1285674" cy="816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3B80A-038D-453E-B638-056D49577800}">
      <dsp:nvSpPr>
        <dsp:cNvPr id="0" name=""/>
        <dsp:cNvSpPr/>
      </dsp:nvSpPr>
      <dsp:spPr>
        <a:xfrm>
          <a:off x="4329079" y="1327475"/>
          <a:ext cx="1285674" cy="816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HbA1c </a:t>
          </a:r>
          <a:r>
            <a:rPr lang="en-US" sz="1200" kern="1200" dirty="0" smtClean="0">
              <a:latin typeface="Calibri"/>
            </a:rPr>
            <a:t>&gt; Target</a:t>
          </a:r>
          <a:endParaRPr lang="en-US" sz="1200" kern="1200" dirty="0"/>
        </a:p>
      </dsp:txBody>
      <dsp:txXfrm>
        <a:off x="4352991" y="1351387"/>
        <a:ext cx="1237850" cy="768579"/>
      </dsp:txXfrm>
    </dsp:sp>
    <dsp:sp modelId="{6071C97B-B74C-4D85-96AC-B99CF8A0C19A}">
      <dsp:nvSpPr>
        <dsp:cNvPr id="0" name=""/>
        <dsp:cNvSpPr/>
      </dsp:nvSpPr>
      <dsp:spPr>
        <a:xfrm>
          <a:off x="2971082" y="2382084"/>
          <a:ext cx="1686662" cy="816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C02AF-A541-497D-B8CF-E5E7947BF106}">
      <dsp:nvSpPr>
        <dsp:cNvPr id="0" name=""/>
        <dsp:cNvSpPr/>
      </dsp:nvSpPr>
      <dsp:spPr>
        <a:xfrm>
          <a:off x="3113935" y="2517794"/>
          <a:ext cx="1686662" cy="816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Fasting Controlled</a:t>
          </a:r>
        </a:p>
        <a:p>
          <a:pPr lvl="0" algn="ctr" defTabSz="533400">
            <a:lnSpc>
              <a:spcPct val="90000"/>
            </a:lnSpc>
            <a:spcBef>
              <a:spcPct val="0"/>
            </a:spcBef>
            <a:spcAft>
              <a:spcPct val="35000"/>
            </a:spcAft>
          </a:pPr>
          <a:r>
            <a:rPr lang="en-US" sz="1200" kern="1200" dirty="0" smtClean="0"/>
            <a:t>(90-130 mg/dl) </a:t>
          </a:r>
          <a:endParaRPr lang="en-US" sz="1200" kern="1200" dirty="0"/>
        </a:p>
      </dsp:txBody>
      <dsp:txXfrm>
        <a:off x="3137847" y="2541706"/>
        <a:ext cx="1638838" cy="768579"/>
      </dsp:txXfrm>
    </dsp:sp>
    <dsp:sp modelId="{8AF20F57-C2F6-4886-9D4C-927479D39081}">
      <dsp:nvSpPr>
        <dsp:cNvPr id="0" name=""/>
        <dsp:cNvSpPr/>
      </dsp:nvSpPr>
      <dsp:spPr>
        <a:xfrm>
          <a:off x="3047278" y="3572404"/>
          <a:ext cx="1534272" cy="816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BACA4-67D5-4418-B8CD-BEA8D14A407D}">
      <dsp:nvSpPr>
        <dsp:cNvPr id="0" name=""/>
        <dsp:cNvSpPr/>
      </dsp:nvSpPr>
      <dsp:spPr>
        <a:xfrm>
          <a:off x="3190131" y="3708114"/>
          <a:ext cx="1534272" cy="816403"/>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Lantus</a:t>
          </a:r>
          <a:r>
            <a:rPr lang="en-US" sz="1200" kern="1200" dirty="0" smtClean="0"/>
            <a:t> 1/1</a:t>
          </a:r>
        </a:p>
        <a:p>
          <a:pPr lvl="0" algn="ctr" defTabSz="533400">
            <a:lnSpc>
              <a:spcPct val="90000"/>
            </a:lnSpc>
            <a:spcBef>
              <a:spcPct val="0"/>
            </a:spcBef>
            <a:spcAft>
              <a:spcPct val="35000"/>
            </a:spcAft>
          </a:pPr>
          <a:r>
            <a:rPr lang="en-US" sz="1200" kern="1200" dirty="0" smtClean="0"/>
            <a:t> +1 </a:t>
          </a:r>
          <a:r>
            <a:rPr lang="en-US" sz="1200" kern="1200" dirty="0" err="1" smtClean="0"/>
            <a:t>Prandial</a:t>
          </a:r>
          <a:r>
            <a:rPr lang="en-US" sz="1200" kern="1200" dirty="0" smtClean="0"/>
            <a:t> (based on SMBG)</a:t>
          </a:r>
          <a:endParaRPr lang="en-US" sz="1200" kern="1200" dirty="0"/>
        </a:p>
      </dsp:txBody>
      <dsp:txXfrm>
        <a:off x="3214043" y="3732026"/>
        <a:ext cx="1486448" cy="768579"/>
      </dsp:txXfrm>
    </dsp:sp>
    <dsp:sp modelId="{9B454D97-0B9C-4696-8ACF-5E35160BD260}">
      <dsp:nvSpPr>
        <dsp:cNvPr id="0" name=""/>
        <dsp:cNvSpPr/>
      </dsp:nvSpPr>
      <dsp:spPr>
        <a:xfrm>
          <a:off x="4943451" y="2382084"/>
          <a:ext cx="1743592" cy="816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C55461-B30A-4D65-881B-3E49B76CFA1A}">
      <dsp:nvSpPr>
        <dsp:cNvPr id="0" name=""/>
        <dsp:cNvSpPr/>
      </dsp:nvSpPr>
      <dsp:spPr>
        <a:xfrm>
          <a:off x="5086303" y="2517794"/>
          <a:ext cx="1743592" cy="816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mj-lt"/>
            </a:rPr>
            <a:t>Uncontrolled Fasting </a:t>
          </a:r>
        </a:p>
        <a:p>
          <a:pPr lvl="0" algn="ctr" defTabSz="533400">
            <a:lnSpc>
              <a:spcPct val="90000"/>
            </a:lnSpc>
            <a:spcBef>
              <a:spcPct val="0"/>
            </a:spcBef>
            <a:spcAft>
              <a:spcPct val="35000"/>
            </a:spcAft>
          </a:pPr>
          <a:r>
            <a:rPr lang="en-US" sz="1200" kern="1200" dirty="0" smtClean="0">
              <a:latin typeface="+mj-lt"/>
            </a:rPr>
            <a:t>(</a:t>
          </a:r>
          <a:r>
            <a:rPr lang="en-US" sz="1200" kern="1200" dirty="0" smtClean="0">
              <a:latin typeface="Times New Roman"/>
              <a:cs typeface="Times New Roman"/>
            </a:rPr>
            <a:t>≥</a:t>
          </a:r>
          <a:r>
            <a:rPr lang="en-US" sz="1200" kern="1200" dirty="0" smtClean="0">
              <a:latin typeface="+mj-lt"/>
            </a:rPr>
            <a:t> 130 mg/dl)</a:t>
          </a:r>
          <a:endParaRPr lang="en-US" sz="1200" kern="1200" dirty="0">
            <a:latin typeface="+mj-lt"/>
          </a:endParaRPr>
        </a:p>
      </dsp:txBody>
      <dsp:txXfrm>
        <a:off x="5110215" y="2541706"/>
        <a:ext cx="1695768" cy="768579"/>
      </dsp:txXfrm>
    </dsp:sp>
    <dsp:sp modelId="{A9F3C7B1-FA8E-46D7-A342-DFD42C03E89B}">
      <dsp:nvSpPr>
        <dsp:cNvPr id="0" name=""/>
        <dsp:cNvSpPr/>
      </dsp:nvSpPr>
      <dsp:spPr>
        <a:xfrm>
          <a:off x="5172410" y="3572404"/>
          <a:ext cx="1285674" cy="8164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6F0AF-0F58-405C-BDC9-CBA2D650DAF1}">
      <dsp:nvSpPr>
        <dsp:cNvPr id="0" name=""/>
        <dsp:cNvSpPr/>
      </dsp:nvSpPr>
      <dsp:spPr>
        <a:xfrm>
          <a:off x="5315263" y="3708114"/>
          <a:ext cx="1285674" cy="816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Lantus</a:t>
          </a:r>
          <a:r>
            <a:rPr lang="en-US" sz="1200" kern="1200" dirty="0" smtClean="0"/>
            <a:t> +10% dose increase*</a:t>
          </a:r>
          <a:endParaRPr lang="en-US" sz="1200" kern="1200" dirty="0"/>
        </a:p>
      </dsp:txBody>
      <dsp:txXfrm>
        <a:off x="5339175" y="3732026"/>
        <a:ext cx="1237850" cy="768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FCD42-AC2F-4553-92C1-16912B01F74E}">
      <dsp:nvSpPr>
        <dsp:cNvPr id="0" name=""/>
        <dsp:cNvSpPr/>
      </dsp:nvSpPr>
      <dsp:spPr>
        <a:xfrm>
          <a:off x="5826453" y="3070024"/>
          <a:ext cx="91440" cy="359055"/>
        </a:xfrm>
        <a:custGeom>
          <a:avLst/>
          <a:gdLst/>
          <a:ahLst/>
          <a:cxnLst/>
          <a:rect l="0" t="0" r="0" b="0"/>
          <a:pathLst>
            <a:path>
              <a:moveTo>
                <a:pt x="45720" y="0"/>
              </a:moveTo>
              <a:lnTo>
                <a:pt x="45720" y="3590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DE7F18-71FA-454C-86AB-2DA4BBD46D1D}">
      <dsp:nvSpPr>
        <dsp:cNvPr id="0" name=""/>
        <dsp:cNvSpPr/>
      </dsp:nvSpPr>
      <dsp:spPr>
        <a:xfrm>
          <a:off x="4347473" y="1927014"/>
          <a:ext cx="1524700" cy="359055"/>
        </a:xfrm>
        <a:custGeom>
          <a:avLst/>
          <a:gdLst/>
          <a:ahLst/>
          <a:cxnLst/>
          <a:rect l="0" t="0" r="0" b="0"/>
          <a:pathLst>
            <a:path>
              <a:moveTo>
                <a:pt x="0" y="0"/>
              </a:moveTo>
              <a:lnTo>
                <a:pt x="0" y="244685"/>
              </a:lnTo>
              <a:lnTo>
                <a:pt x="1524700" y="244685"/>
              </a:lnTo>
              <a:lnTo>
                <a:pt x="1524700" y="3590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2FCA7-4897-4936-B66F-5DF66263456E}">
      <dsp:nvSpPr>
        <dsp:cNvPr id="0" name=""/>
        <dsp:cNvSpPr/>
      </dsp:nvSpPr>
      <dsp:spPr>
        <a:xfrm>
          <a:off x="2753510" y="3070024"/>
          <a:ext cx="91440" cy="359055"/>
        </a:xfrm>
        <a:custGeom>
          <a:avLst/>
          <a:gdLst/>
          <a:ahLst/>
          <a:cxnLst/>
          <a:rect l="0" t="0" r="0" b="0"/>
          <a:pathLst>
            <a:path>
              <a:moveTo>
                <a:pt x="45720" y="0"/>
              </a:moveTo>
              <a:lnTo>
                <a:pt x="45720" y="3590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D268C7-A35B-4CFF-9431-0E4DFC123407}">
      <dsp:nvSpPr>
        <dsp:cNvPr id="0" name=""/>
        <dsp:cNvSpPr/>
      </dsp:nvSpPr>
      <dsp:spPr>
        <a:xfrm>
          <a:off x="2799230" y="1927014"/>
          <a:ext cx="1548243" cy="359055"/>
        </a:xfrm>
        <a:custGeom>
          <a:avLst/>
          <a:gdLst/>
          <a:ahLst/>
          <a:cxnLst/>
          <a:rect l="0" t="0" r="0" b="0"/>
          <a:pathLst>
            <a:path>
              <a:moveTo>
                <a:pt x="1548243" y="0"/>
              </a:moveTo>
              <a:lnTo>
                <a:pt x="1548243" y="244685"/>
              </a:lnTo>
              <a:lnTo>
                <a:pt x="0" y="244685"/>
              </a:lnTo>
              <a:lnTo>
                <a:pt x="0" y="3590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FF2768-8506-4ED3-B011-5EBF2D33410E}">
      <dsp:nvSpPr>
        <dsp:cNvPr id="0" name=""/>
        <dsp:cNvSpPr/>
      </dsp:nvSpPr>
      <dsp:spPr>
        <a:xfrm>
          <a:off x="2714978" y="784004"/>
          <a:ext cx="1632494" cy="359055"/>
        </a:xfrm>
        <a:custGeom>
          <a:avLst/>
          <a:gdLst/>
          <a:ahLst/>
          <a:cxnLst/>
          <a:rect l="0" t="0" r="0" b="0"/>
          <a:pathLst>
            <a:path>
              <a:moveTo>
                <a:pt x="0" y="0"/>
              </a:moveTo>
              <a:lnTo>
                <a:pt x="0" y="244685"/>
              </a:lnTo>
              <a:lnTo>
                <a:pt x="1632494" y="244685"/>
              </a:lnTo>
              <a:lnTo>
                <a:pt x="1632494" y="359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A9E297-5975-4B4B-A518-9401F4D3693B}">
      <dsp:nvSpPr>
        <dsp:cNvPr id="0" name=""/>
        <dsp:cNvSpPr/>
      </dsp:nvSpPr>
      <dsp:spPr>
        <a:xfrm>
          <a:off x="434392" y="1927006"/>
          <a:ext cx="91440" cy="359063"/>
        </a:xfrm>
        <a:custGeom>
          <a:avLst/>
          <a:gdLst/>
          <a:ahLst/>
          <a:cxnLst/>
          <a:rect l="0" t="0" r="0" b="0"/>
          <a:pathLst>
            <a:path>
              <a:moveTo>
                <a:pt x="45720" y="0"/>
              </a:moveTo>
              <a:lnTo>
                <a:pt x="45720" y="3590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3EFE1-C7E9-4689-B0C9-E818D64D586D}">
      <dsp:nvSpPr>
        <dsp:cNvPr id="0" name=""/>
        <dsp:cNvSpPr/>
      </dsp:nvSpPr>
      <dsp:spPr>
        <a:xfrm>
          <a:off x="480112" y="784004"/>
          <a:ext cx="2234866" cy="359047"/>
        </a:xfrm>
        <a:custGeom>
          <a:avLst/>
          <a:gdLst/>
          <a:ahLst/>
          <a:cxnLst/>
          <a:rect l="0" t="0" r="0" b="0"/>
          <a:pathLst>
            <a:path>
              <a:moveTo>
                <a:pt x="2234866" y="0"/>
              </a:moveTo>
              <a:lnTo>
                <a:pt x="2234866" y="244677"/>
              </a:lnTo>
              <a:lnTo>
                <a:pt x="0" y="244677"/>
              </a:lnTo>
              <a:lnTo>
                <a:pt x="0" y="3590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7347C-2D63-4474-A445-F39BDE21CFB9}">
      <dsp:nvSpPr>
        <dsp:cNvPr id="0" name=""/>
        <dsp:cNvSpPr/>
      </dsp:nvSpPr>
      <dsp:spPr>
        <a:xfrm>
          <a:off x="1833332" y="50"/>
          <a:ext cx="1763292" cy="783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C62E8-40DF-4D02-9C04-AE096C72741B}">
      <dsp:nvSpPr>
        <dsp:cNvPr id="0" name=""/>
        <dsp:cNvSpPr/>
      </dsp:nvSpPr>
      <dsp:spPr>
        <a:xfrm>
          <a:off x="1970507" y="130366"/>
          <a:ext cx="1763292" cy="7839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NPH Twice Daily ± OADs</a:t>
          </a:r>
          <a:endParaRPr lang="en-US" sz="1600" kern="1200" dirty="0"/>
        </a:p>
      </dsp:txBody>
      <dsp:txXfrm>
        <a:off x="1993468" y="153327"/>
        <a:ext cx="1717370" cy="738032"/>
      </dsp:txXfrm>
    </dsp:sp>
    <dsp:sp modelId="{C1F7B335-F7C7-4D99-AD78-1C2BEFE5BD04}">
      <dsp:nvSpPr>
        <dsp:cNvPr id="0" name=""/>
        <dsp:cNvSpPr/>
      </dsp:nvSpPr>
      <dsp:spPr>
        <a:xfrm>
          <a:off x="-137174" y="1143052"/>
          <a:ext cx="1234573" cy="783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8AC75-1755-46C4-9E61-7F46AFA12A13}">
      <dsp:nvSpPr>
        <dsp:cNvPr id="0" name=""/>
        <dsp:cNvSpPr/>
      </dsp:nvSpPr>
      <dsp:spPr>
        <a:xfrm>
          <a:off x="0" y="1273368"/>
          <a:ext cx="1234573" cy="783954"/>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HbA1c on Target</a:t>
          </a:r>
          <a:endParaRPr lang="en-US" sz="1200" kern="1200" dirty="0"/>
        </a:p>
      </dsp:txBody>
      <dsp:txXfrm>
        <a:off x="22961" y="1296329"/>
        <a:ext cx="1188651" cy="738032"/>
      </dsp:txXfrm>
    </dsp:sp>
    <dsp:sp modelId="{6FC9A40F-67F5-404C-B183-C45CB408E296}">
      <dsp:nvSpPr>
        <dsp:cNvPr id="0" name=""/>
        <dsp:cNvSpPr/>
      </dsp:nvSpPr>
      <dsp:spPr>
        <a:xfrm>
          <a:off x="-137174" y="2286069"/>
          <a:ext cx="1234573" cy="783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1B2077-A00A-49AC-AB75-5B9434F68420}">
      <dsp:nvSpPr>
        <dsp:cNvPr id="0" name=""/>
        <dsp:cNvSpPr/>
      </dsp:nvSpPr>
      <dsp:spPr>
        <a:xfrm>
          <a:off x="0" y="2416385"/>
          <a:ext cx="1234573" cy="7839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Lantus</a:t>
          </a:r>
          <a:r>
            <a:rPr lang="en-US" sz="1200" kern="1200" dirty="0" smtClean="0"/>
            <a:t>: 80% of NPH total daily dose</a:t>
          </a:r>
          <a:endParaRPr lang="en-US" sz="1200" kern="1200" dirty="0"/>
        </a:p>
      </dsp:txBody>
      <dsp:txXfrm>
        <a:off x="22961" y="2439346"/>
        <a:ext cx="1188651" cy="738032"/>
      </dsp:txXfrm>
    </dsp:sp>
    <dsp:sp modelId="{739CEE0E-A25E-47DF-A2E0-0CB1908A80B1}">
      <dsp:nvSpPr>
        <dsp:cNvPr id="0" name=""/>
        <dsp:cNvSpPr/>
      </dsp:nvSpPr>
      <dsp:spPr>
        <a:xfrm>
          <a:off x="3730186" y="1143059"/>
          <a:ext cx="1234573" cy="783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3B80A-038D-453E-B638-056D49577800}">
      <dsp:nvSpPr>
        <dsp:cNvPr id="0" name=""/>
        <dsp:cNvSpPr/>
      </dsp:nvSpPr>
      <dsp:spPr>
        <a:xfrm>
          <a:off x="3867361" y="1273375"/>
          <a:ext cx="1234573" cy="7839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HbA1c </a:t>
          </a:r>
          <a:r>
            <a:rPr lang="en-US" sz="1200" kern="1200" dirty="0" smtClean="0">
              <a:latin typeface="Calibri"/>
            </a:rPr>
            <a:t>&gt; Target</a:t>
          </a:r>
          <a:endParaRPr lang="en-US" sz="1200" kern="1200" dirty="0"/>
        </a:p>
      </dsp:txBody>
      <dsp:txXfrm>
        <a:off x="3890322" y="1296336"/>
        <a:ext cx="1188651" cy="738032"/>
      </dsp:txXfrm>
    </dsp:sp>
    <dsp:sp modelId="{6071C97B-B74C-4D85-96AC-B99CF8A0C19A}">
      <dsp:nvSpPr>
        <dsp:cNvPr id="0" name=""/>
        <dsp:cNvSpPr/>
      </dsp:nvSpPr>
      <dsp:spPr>
        <a:xfrm>
          <a:off x="1974121" y="2286069"/>
          <a:ext cx="1650217" cy="783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C02AF-A541-497D-B8CF-E5E7947BF106}">
      <dsp:nvSpPr>
        <dsp:cNvPr id="0" name=""/>
        <dsp:cNvSpPr/>
      </dsp:nvSpPr>
      <dsp:spPr>
        <a:xfrm>
          <a:off x="2111295" y="2416385"/>
          <a:ext cx="1650217" cy="7839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Fasting Controlled</a:t>
          </a:r>
        </a:p>
        <a:p>
          <a:pPr lvl="0" algn="ctr" defTabSz="533400">
            <a:lnSpc>
              <a:spcPct val="90000"/>
            </a:lnSpc>
            <a:spcBef>
              <a:spcPct val="0"/>
            </a:spcBef>
            <a:spcAft>
              <a:spcPct val="35000"/>
            </a:spcAft>
          </a:pPr>
          <a:r>
            <a:rPr lang="en-US" sz="1200" kern="1200" dirty="0" smtClean="0"/>
            <a:t>(90-130 mg/dl) </a:t>
          </a:r>
          <a:endParaRPr lang="en-US" sz="1200" kern="1200" dirty="0"/>
        </a:p>
      </dsp:txBody>
      <dsp:txXfrm>
        <a:off x="2134256" y="2439346"/>
        <a:ext cx="1604295" cy="738032"/>
      </dsp:txXfrm>
    </dsp:sp>
    <dsp:sp modelId="{8AF20F57-C2F6-4886-9D4C-927479D39081}">
      <dsp:nvSpPr>
        <dsp:cNvPr id="0" name=""/>
        <dsp:cNvSpPr/>
      </dsp:nvSpPr>
      <dsp:spPr>
        <a:xfrm>
          <a:off x="1450890" y="3429079"/>
          <a:ext cx="2696679" cy="783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BACA4-67D5-4418-B8CD-BEA8D14A407D}">
      <dsp:nvSpPr>
        <dsp:cNvPr id="0" name=""/>
        <dsp:cNvSpPr/>
      </dsp:nvSpPr>
      <dsp:spPr>
        <a:xfrm>
          <a:off x="1588064" y="3559395"/>
          <a:ext cx="2696679" cy="7839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Lantus</a:t>
          </a:r>
          <a:r>
            <a:rPr lang="en-US" sz="1200" kern="1200" dirty="0" smtClean="0"/>
            <a:t>: 80% of NPH total daily dose and titrate, then</a:t>
          </a:r>
        </a:p>
        <a:p>
          <a:pPr lvl="0" algn="ctr" defTabSz="533400">
            <a:lnSpc>
              <a:spcPct val="90000"/>
            </a:lnSpc>
            <a:spcBef>
              <a:spcPct val="0"/>
            </a:spcBef>
            <a:spcAft>
              <a:spcPct val="35000"/>
            </a:spcAft>
          </a:pPr>
          <a:r>
            <a:rPr lang="en-US" sz="1200" kern="1200" dirty="0" smtClean="0"/>
            <a:t> + 1 </a:t>
          </a:r>
          <a:r>
            <a:rPr lang="en-US" sz="1200" kern="1200" dirty="0" err="1" smtClean="0"/>
            <a:t>Prandial</a:t>
          </a:r>
          <a:r>
            <a:rPr lang="en-US" sz="1200" kern="1200" dirty="0" smtClean="0"/>
            <a:t> (based on SMBG)</a:t>
          </a:r>
          <a:endParaRPr lang="en-US" sz="1200" kern="1200" dirty="0"/>
        </a:p>
      </dsp:txBody>
      <dsp:txXfrm>
        <a:off x="1611025" y="3582356"/>
        <a:ext cx="2650757" cy="738032"/>
      </dsp:txXfrm>
    </dsp:sp>
    <dsp:sp modelId="{9B454D97-0B9C-4696-8ACF-5E35160BD260}">
      <dsp:nvSpPr>
        <dsp:cNvPr id="0" name=""/>
        <dsp:cNvSpPr/>
      </dsp:nvSpPr>
      <dsp:spPr>
        <a:xfrm>
          <a:off x="5023521" y="2286069"/>
          <a:ext cx="1697304" cy="783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C55461-B30A-4D65-881B-3E49B76CFA1A}">
      <dsp:nvSpPr>
        <dsp:cNvPr id="0" name=""/>
        <dsp:cNvSpPr/>
      </dsp:nvSpPr>
      <dsp:spPr>
        <a:xfrm>
          <a:off x="5160696" y="2416385"/>
          <a:ext cx="1697304" cy="7839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mj-lt"/>
            </a:rPr>
            <a:t>Uncontrolled Fasting </a:t>
          </a:r>
        </a:p>
        <a:p>
          <a:pPr lvl="0" algn="ctr" defTabSz="533400">
            <a:lnSpc>
              <a:spcPct val="90000"/>
            </a:lnSpc>
            <a:spcBef>
              <a:spcPct val="0"/>
            </a:spcBef>
            <a:spcAft>
              <a:spcPct val="35000"/>
            </a:spcAft>
          </a:pPr>
          <a:r>
            <a:rPr lang="en-US" sz="1200" kern="1200" dirty="0" smtClean="0">
              <a:latin typeface="+mj-lt"/>
            </a:rPr>
            <a:t>(</a:t>
          </a:r>
          <a:r>
            <a:rPr lang="en-US" sz="1200" kern="1200" dirty="0" smtClean="0">
              <a:latin typeface="Times New Roman"/>
              <a:cs typeface="Times New Roman"/>
            </a:rPr>
            <a:t>≥</a:t>
          </a:r>
          <a:r>
            <a:rPr lang="en-US" sz="1200" kern="1200" dirty="0" smtClean="0">
              <a:latin typeface="+mj-lt"/>
            </a:rPr>
            <a:t> 130 mg/dl)</a:t>
          </a:r>
          <a:endParaRPr lang="en-US" sz="1200" kern="1200" dirty="0">
            <a:latin typeface="+mj-lt"/>
          </a:endParaRPr>
        </a:p>
      </dsp:txBody>
      <dsp:txXfrm>
        <a:off x="5183657" y="2439346"/>
        <a:ext cx="1651382" cy="738032"/>
      </dsp:txXfrm>
    </dsp:sp>
    <dsp:sp modelId="{A9F3C7B1-FA8E-46D7-A342-DFD42C03E89B}">
      <dsp:nvSpPr>
        <dsp:cNvPr id="0" name=""/>
        <dsp:cNvSpPr/>
      </dsp:nvSpPr>
      <dsp:spPr>
        <a:xfrm>
          <a:off x="4421919" y="3429079"/>
          <a:ext cx="2900508" cy="783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6F0AF-0F58-405C-BDC9-CBA2D650DAF1}">
      <dsp:nvSpPr>
        <dsp:cNvPr id="0" name=""/>
        <dsp:cNvSpPr/>
      </dsp:nvSpPr>
      <dsp:spPr>
        <a:xfrm>
          <a:off x="4559094" y="3559395"/>
          <a:ext cx="2900508" cy="783954"/>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Lantus:1/1 NPH total daily dose </a:t>
          </a:r>
        </a:p>
        <a:p>
          <a:pPr lvl="0" algn="ctr" defTabSz="533400">
            <a:lnSpc>
              <a:spcPct val="90000"/>
            </a:lnSpc>
            <a:spcBef>
              <a:spcPct val="0"/>
            </a:spcBef>
            <a:spcAft>
              <a:spcPct val="35000"/>
            </a:spcAft>
          </a:pPr>
          <a:r>
            <a:rPr lang="en-US" sz="1200" kern="1200" dirty="0" smtClean="0"/>
            <a:t>± 1 </a:t>
          </a:r>
          <a:r>
            <a:rPr lang="en-US" sz="1200" kern="1200" dirty="0" err="1" smtClean="0"/>
            <a:t>Prandial</a:t>
          </a:r>
          <a:r>
            <a:rPr lang="en-US" sz="1200" kern="1200" dirty="0" smtClean="0"/>
            <a:t> (based on SMBG)</a:t>
          </a:r>
          <a:r>
            <a:rPr lang="en-US" sz="1200" kern="1200" dirty="0" smtClean="0">
              <a:latin typeface="Times New Roman"/>
              <a:cs typeface="Times New Roman"/>
            </a:rPr>
            <a:t>*</a:t>
          </a:r>
          <a:endParaRPr lang="en-US" sz="1200" kern="1200" dirty="0"/>
        </a:p>
      </dsp:txBody>
      <dsp:txXfrm>
        <a:off x="4582055" y="3582356"/>
        <a:ext cx="2854586" cy="738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8C0EB-C84C-44B4-9F73-30628FF93997}">
      <dsp:nvSpPr>
        <dsp:cNvPr id="0" name=""/>
        <dsp:cNvSpPr/>
      </dsp:nvSpPr>
      <dsp:spPr>
        <a:xfrm>
          <a:off x="6623017" y="3136194"/>
          <a:ext cx="91440" cy="400582"/>
        </a:xfrm>
        <a:custGeom>
          <a:avLst/>
          <a:gdLst/>
          <a:ahLst/>
          <a:cxnLst/>
          <a:rect l="0" t="0" r="0" b="0"/>
          <a:pathLst>
            <a:path>
              <a:moveTo>
                <a:pt x="45720" y="0"/>
              </a:moveTo>
              <a:lnTo>
                <a:pt x="45720" y="4005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DE7F18-71FA-454C-86AB-2DA4BBD46D1D}">
      <dsp:nvSpPr>
        <dsp:cNvPr id="0" name=""/>
        <dsp:cNvSpPr/>
      </dsp:nvSpPr>
      <dsp:spPr>
        <a:xfrm>
          <a:off x="5093233" y="1951783"/>
          <a:ext cx="1575504" cy="400582"/>
        </a:xfrm>
        <a:custGeom>
          <a:avLst/>
          <a:gdLst/>
          <a:ahLst/>
          <a:cxnLst/>
          <a:rect l="0" t="0" r="0" b="0"/>
          <a:pathLst>
            <a:path>
              <a:moveTo>
                <a:pt x="0" y="0"/>
              </a:moveTo>
              <a:lnTo>
                <a:pt x="0" y="272985"/>
              </a:lnTo>
              <a:lnTo>
                <a:pt x="1575504" y="272985"/>
              </a:lnTo>
              <a:lnTo>
                <a:pt x="1575504" y="4005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2FCA7-4897-4936-B66F-5DF66263456E}">
      <dsp:nvSpPr>
        <dsp:cNvPr id="0" name=""/>
        <dsp:cNvSpPr/>
      </dsp:nvSpPr>
      <dsp:spPr>
        <a:xfrm>
          <a:off x="3644433" y="3226989"/>
          <a:ext cx="91440" cy="312043"/>
        </a:xfrm>
        <a:custGeom>
          <a:avLst/>
          <a:gdLst/>
          <a:ahLst/>
          <a:cxnLst/>
          <a:rect l="0" t="0" r="0" b="0"/>
          <a:pathLst>
            <a:path>
              <a:moveTo>
                <a:pt x="45720" y="0"/>
              </a:moveTo>
              <a:lnTo>
                <a:pt x="45720" y="3120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D268C7-A35B-4CFF-9431-0E4DFC123407}">
      <dsp:nvSpPr>
        <dsp:cNvPr id="0" name=""/>
        <dsp:cNvSpPr/>
      </dsp:nvSpPr>
      <dsp:spPr>
        <a:xfrm>
          <a:off x="3690153" y="1951783"/>
          <a:ext cx="1403079" cy="400582"/>
        </a:xfrm>
        <a:custGeom>
          <a:avLst/>
          <a:gdLst/>
          <a:ahLst/>
          <a:cxnLst/>
          <a:rect l="0" t="0" r="0" b="0"/>
          <a:pathLst>
            <a:path>
              <a:moveTo>
                <a:pt x="1403079" y="0"/>
              </a:moveTo>
              <a:lnTo>
                <a:pt x="1403079" y="272985"/>
              </a:lnTo>
              <a:lnTo>
                <a:pt x="0" y="272985"/>
              </a:lnTo>
              <a:lnTo>
                <a:pt x="0" y="4005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FF2768-8506-4ED3-B011-5EBF2D33410E}">
      <dsp:nvSpPr>
        <dsp:cNvPr id="0" name=""/>
        <dsp:cNvSpPr/>
      </dsp:nvSpPr>
      <dsp:spPr>
        <a:xfrm>
          <a:off x="3378636" y="530573"/>
          <a:ext cx="1714596" cy="546587"/>
        </a:xfrm>
        <a:custGeom>
          <a:avLst/>
          <a:gdLst/>
          <a:ahLst/>
          <a:cxnLst/>
          <a:rect l="0" t="0" r="0" b="0"/>
          <a:pathLst>
            <a:path>
              <a:moveTo>
                <a:pt x="0" y="0"/>
              </a:moveTo>
              <a:lnTo>
                <a:pt x="0" y="418990"/>
              </a:lnTo>
              <a:lnTo>
                <a:pt x="1714596" y="418990"/>
              </a:lnTo>
              <a:lnTo>
                <a:pt x="1714596" y="5465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D18094-0231-44BD-AAB6-03E50CFDD508}">
      <dsp:nvSpPr>
        <dsp:cNvPr id="0" name=""/>
        <dsp:cNvSpPr/>
      </dsp:nvSpPr>
      <dsp:spPr>
        <a:xfrm>
          <a:off x="1340314" y="1951783"/>
          <a:ext cx="91440" cy="400582"/>
        </a:xfrm>
        <a:custGeom>
          <a:avLst/>
          <a:gdLst/>
          <a:ahLst/>
          <a:cxnLst/>
          <a:rect l="0" t="0" r="0" b="0"/>
          <a:pathLst>
            <a:path>
              <a:moveTo>
                <a:pt x="45720" y="0"/>
              </a:moveTo>
              <a:lnTo>
                <a:pt x="45720" y="4005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3EFE1-C7E9-4689-B0C9-E818D64D586D}">
      <dsp:nvSpPr>
        <dsp:cNvPr id="0" name=""/>
        <dsp:cNvSpPr/>
      </dsp:nvSpPr>
      <dsp:spPr>
        <a:xfrm>
          <a:off x="1386034" y="530573"/>
          <a:ext cx="1992602" cy="546587"/>
        </a:xfrm>
        <a:custGeom>
          <a:avLst/>
          <a:gdLst/>
          <a:ahLst/>
          <a:cxnLst/>
          <a:rect l="0" t="0" r="0" b="0"/>
          <a:pathLst>
            <a:path>
              <a:moveTo>
                <a:pt x="1992602" y="0"/>
              </a:moveTo>
              <a:lnTo>
                <a:pt x="1992602" y="418990"/>
              </a:lnTo>
              <a:lnTo>
                <a:pt x="0" y="418990"/>
              </a:lnTo>
              <a:lnTo>
                <a:pt x="0" y="5465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7347C-2D63-4474-A445-F39BDE21CFB9}">
      <dsp:nvSpPr>
        <dsp:cNvPr id="0" name=""/>
        <dsp:cNvSpPr/>
      </dsp:nvSpPr>
      <dsp:spPr>
        <a:xfrm>
          <a:off x="1692493" y="-145387"/>
          <a:ext cx="3372286" cy="6759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C62E8-40DF-4D02-9C04-AE096C72741B}">
      <dsp:nvSpPr>
        <dsp:cNvPr id="0" name=""/>
        <dsp:cNvSpPr/>
      </dsp:nvSpPr>
      <dsp:spPr>
        <a:xfrm>
          <a:off x="1845533" y="0"/>
          <a:ext cx="3372286" cy="6759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NPH/Regular Twice daily</a:t>
          </a:r>
        </a:p>
      </dsp:txBody>
      <dsp:txXfrm>
        <a:off x="1865331" y="19798"/>
        <a:ext cx="3332690" cy="636365"/>
      </dsp:txXfrm>
    </dsp:sp>
    <dsp:sp modelId="{C1F7B335-F7C7-4D99-AD78-1C2BEFE5BD04}">
      <dsp:nvSpPr>
        <dsp:cNvPr id="0" name=""/>
        <dsp:cNvSpPr/>
      </dsp:nvSpPr>
      <dsp:spPr>
        <a:xfrm>
          <a:off x="604733" y="1077160"/>
          <a:ext cx="1562600" cy="874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8AC75-1755-46C4-9E61-7F46AFA12A13}">
      <dsp:nvSpPr>
        <dsp:cNvPr id="0" name=""/>
        <dsp:cNvSpPr/>
      </dsp:nvSpPr>
      <dsp:spPr>
        <a:xfrm>
          <a:off x="757773" y="1222548"/>
          <a:ext cx="1562600" cy="874623"/>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HbA1c on Target</a:t>
          </a:r>
          <a:r>
            <a:rPr lang="en-US" sz="1200" kern="1200" dirty="0" smtClean="0">
              <a:latin typeface="Times New Roman"/>
              <a:cs typeface="Times New Roman"/>
            </a:rPr>
            <a:t>*</a:t>
          </a:r>
          <a:endParaRPr lang="en-US" sz="1200" kern="1200" dirty="0"/>
        </a:p>
      </dsp:txBody>
      <dsp:txXfrm>
        <a:off x="783390" y="1248165"/>
        <a:ext cx="1511366" cy="823389"/>
      </dsp:txXfrm>
    </dsp:sp>
    <dsp:sp modelId="{7EB2DA6F-74A6-43A0-B799-7E9BC39D03D1}">
      <dsp:nvSpPr>
        <dsp:cNvPr id="0" name=""/>
        <dsp:cNvSpPr/>
      </dsp:nvSpPr>
      <dsp:spPr>
        <a:xfrm>
          <a:off x="352566" y="2352366"/>
          <a:ext cx="2066934" cy="874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4CDD3E-166B-4087-ADFB-68CDAF2865E8}">
      <dsp:nvSpPr>
        <dsp:cNvPr id="0" name=""/>
        <dsp:cNvSpPr/>
      </dsp:nvSpPr>
      <dsp:spPr>
        <a:xfrm>
          <a:off x="505606" y="2497754"/>
          <a:ext cx="2066934" cy="8746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Lantus</a:t>
          </a:r>
          <a:r>
            <a:rPr lang="en-US" sz="1200" kern="1200" dirty="0" smtClean="0"/>
            <a:t>: 80% of NPH total daily dose</a:t>
          </a:r>
        </a:p>
        <a:p>
          <a:pPr lvl="0" algn="ctr" defTabSz="533400">
            <a:lnSpc>
              <a:spcPct val="90000"/>
            </a:lnSpc>
            <a:spcBef>
              <a:spcPct val="0"/>
            </a:spcBef>
            <a:spcAft>
              <a:spcPct val="35000"/>
            </a:spcAft>
          </a:pPr>
          <a:r>
            <a:rPr lang="en-US" sz="1200" kern="1200" dirty="0" smtClean="0"/>
            <a:t>± </a:t>
          </a:r>
          <a:r>
            <a:rPr lang="en-US" sz="1200" kern="1200" dirty="0" err="1" smtClean="0"/>
            <a:t>Prandial</a:t>
          </a:r>
          <a:r>
            <a:rPr lang="en-US" sz="1200" kern="1200" dirty="0" smtClean="0"/>
            <a:t> (based on SMBG)</a:t>
          </a:r>
          <a:endParaRPr lang="en-US" sz="1200" kern="1200" dirty="0"/>
        </a:p>
      </dsp:txBody>
      <dsp:txXfrm>
        <a:off x="531223" y="2523371"/>
        <a:ext cx="2015700" cy="823389"/>
      </dsp:txXfrm>
    </dsp:sp>
    <dsp:sp modelId="{739CEE0E-A25E-47DF-A2E0-0CB1908A80B1}">
      <dsp:nvSpPr>
        <dsp:cNvPr id="0" name=""/>
        <dsp:cNvSpPr/>
      </dsp:nvSpPr>
      <dsp:spPr>
        <a:xfrm>
          <a:off x="4033926" y="1077160"/>
          <a:ext cx="2118613" cy="874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3B80A-038D-453E-B638-056D49577800}">
      <dsp:nvSpPr>
        <dsp:cNvPr id="0" name=""/>
        <dsp:cNvSpPr/>
      </dsp:nvSpPr>
      <dsp:spPr>
        <a:xfrm>
          <a:off x="4186966" y="1222548"/>
          <a:ext cx="2118613" cy="8746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HbA1c </a:t>
          </a:r>
          <a:r>
            <a:rPr lang="en-US" sz="1200" kern="1200" dirty="0" smtClean="0">
              <a:latin typeface="Calibri"/>
            </a:rPr>
            <a:t>&gt; Target</a:t>
          </a:r>
          <a:endParaRPr lang="en-US" sz="1200" kern="1200" dirty="0"/>
        </a:p>
      </dsp:txBody>
      <dsp:txXfrm>
        <a:off x="4212583" y="1248165"/>
        <a:ext cx="2067379" cy="823389"/>
      </dsp:txXfrm>
    </dsp:sp>
    <dsp:sp modelId="{6071C97B-B74C-4D85-96AC-B99CF8A0C19A}">
      <dsp:nvSpPr>
        <dsp:cNvPr id="0" name=""/>
        <dsp:cNvSpPr/>
      </dsp:nvSpPr>
      <dsp:spPr>
        <a:xfrm>
          <a:off x="2725581" y="2352366"/>
          <a:ext cx="1929143" cy="874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C02AF-A541-497D-B8CF-E5E7947BF106}">
      <dsp:nvSpPr>
        <dsp:cNvPr id="0" name=""/>
        <dsp:cNvSpPr/>
      </dsp:nvSpPr>
      <dsp:spPr>
        <a:xfrm>
          <a:off x="2878621" y="2497754"/>
          <a:ext cx="1929143" cy="8746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Fasting Controlled</a:t>
          </a:r>
        </a:p>
        <a:p>
          <a:pPr lvl="0" algn="ctr" defTabSz="533400">
            <a:lnSpc>
              <a:spcPct val="90000"/>
            </a:lnSpc>
            <a:spcBef>
              <a:spcPct val="0"/>
            </a:spcBef>
            <a:spcAft>
              <a:spcPct val="35000"/>
            </a:spcAft>
          </a:pPr>
          <a:r>
            <a:rPr lang="en-US" sz="1200" kern="1200" dirty="0" smtClean="0"/>
            <a:t>(90-130 mg/dl) </a:t>
          </a:r>
          <a:endParaRPr lang="en-US" sz="1200" kern="1200" dirty="0"/>
        </a:p>
      </dsp:txBody>
      <dsp:txXfrm>
        <a:off x="2904238" y="2523371"/>
        <a:ext cx="1877909" cy="823389"/>
      </dsp:txXfrm>
    </dsp:sp>
    <dsp:sp modelId="{8AF20F57-C2F6-4886-9D4C-927479D39081}">
      <dsp:nvSpPr>
        <dsp:cNvPr id="0" name=""/>
        <dsp:cNvSpPr/>
      </dsp:nvSpPr>
      <dsp:spPr>
        <a:xfrm>
          <a:off x="2453904" y="3539033"/>
          <a:ext cx="2472498" cy="874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BACA4-67D5-4418-B8CD-BEA8D14A407D}">
      <dsp:nvSpPr>
        <dsp:cNvPr id="0" name=""/>
        <dsp:cNvSpPr/>
      </dsp:nvSpPr>
      <dsp:spPr>
        <a:xfrm>
          <a:off x="2606944" y="3684421"/>
          <a:ext cx="2472498" cy="8746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Lantus</a:t>
          </a:r>
          <a:r>
            <a:rPr lang="en-US" sz="1200" kern="1200" dirty="0" smtClean="0"/>
            <a:t>: 80% NPH total daily dose </a:t>
          </a:r>
        </a:p>
        <a:p>
          <a:pPr lvl="0" algn="ctr" defTabSz="533400">
            <a:lnSpc>
              <a:spcPct val="90000"/>
            </a:lnSpc>
            <a:spcBef>
              <a:spcPct val="0"/>
            </a:spcBef>
            <a:spcAft>
              <a:spcPct val="35000"/>
            </a:spcAft>
          </a:pPr>
          <a:r>
            <a:rPr lang="en-US" sz="1200" kern="1200" dirty="0" smtClean="0"/>
            <a:t>+ </a:t>
          </a:r>
          <a:r>
            <a:rPr lang="en-US" sz="1200" kern="1200" dirty="0" err="1" smtClean="0"/>
            <a:t>Prandial</a:t>
          </a:r>
          <a:r>
            <a:rPr lang="en-US" sz="1200" kern="1200" dirty="0" smtClean="0"/>
            <a:t> (based on SMBG)</a:t>
          </a:r>
          <a:endParaRPr lang="en-US" sz="1200" kern="1200" dirty="0"/>
        </a:p>
      </dsp:txBody>
      <dsp:txXfrm>
        <a:off x="2632561" y="3710038"/>
        <a:ext cx="2421264" cy="823389"/>
      </dsp:txXfrm>
    </dsp:sp>
    <dsp:sp modelId="{9B454D97-0B9C-4696-8ACF-5E35160BD260}">
      <dsp:nvSpPr>
        <dsp:cNvPr id="0" name=""/>
        <dsp:cNvSpPr/>
      </dsp:nvSpPr>
      <dsp:spPr>
        <a:xfrm>
          <a:off x="5876590" y="2352366"/>
          <a:ext cx="1584294" cy="7838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C55461-B30A-4D65-881B-3E49B76CFA1A}">
      <dsp:nvSpPr>
        <dsp:cNvPr id="0" name=""/>
        <dsp:cNvSpPr/>
      </dsp:nvSpPr>
      <dsp:spPr>
        <a:xfrm>
          <a:off x="6029630" y="2497754"/>
          <a:ext cx="1584294" cy="7838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Fasting Uncontrolled  (</a:t>
          </a:r>
          <a:r>
            <a:rPr lang="en-US" sz="1200" kern="1200" dirty="0" smtClean="0">
              <a:latin typeface="Times New Roman"/>
              <a:cs typeface="Times New Roman"/>
            </a:rPr>
            <a:t>≥</a:t>
          </a:r>
          <a:r>
            <a:rPr lang="en-US" sz="1200" kern="1200" dirty="0" smtClean="0">
              <a:latin typeface="Calibri"/>
            </a:rPr>
            <a:t> 130)</a:t>
          </a:r>
          <a:endParaRPr lang="en-US" sz="1200" kern="1200" dirty="0"/>
        </a:p>
      </dsp:txBody>
      <dsp:txXfrm>
        <a:off x="6052588" y="2520712"/>
        <a:ext cx="1538378" cy="737912"/>
      </dsp:txXfrm>
    </dsp:sp>
    <dsp:sp modelId="{F3CE1715-B920-45CF-A0FA-FBC4B2DCEE3A}">
      <dsp:nvSpPr>
        <dsp:cNvPr id="0" name=""/>
        <dsp:cNvSpPr/>
      </dsp:nvSpPr>
      <dsp:spPr>
        <a:xfrm>
          <a:off x="5232482" y="3536776"/>
          <a:ext cx="2872511" cy="874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564FE-46B2-4DB2-A452-C30F9E759BF1}">
      <dsp:nvSpPr>
        <dsp:cNvPr id="0" name=""/>
        <dsp:cNvSpPr/>
      </dsp:nvSpPr>
      <dsp:spPr>
        <a:xfrm>
          <a:off x="5385522" y="3682164"/>
          <a:ext cx="2872511" cy="8746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Lantus</a:t>
          </a:r>
          <a:r>
            <a:rPr lang="en-US" sz="1200" kern="1200" dirty="0" smtClean="0"/>
            <a:t>: 1/1 of NPH total daily dose </a:t>
          </a:r>
        </a:p>
        <a:p>
          <a:pPr lvl="0" algn="ctr" defTabSz="533400">
            <a:lnSpc>
              <a:spcPct val="90000"/>
            </a:lnSpc>
            <a:spcBef>
              <a:spcPct val="0"/>
            </a:spcBef>
            <a:spcAft>
              <a:spcPct val="35000"/>
            </a:spcAft>
          </a:pPr>
          <a:r>
            <a:rPr lang="en-US" sz="1200" kern="1200" dirty="0" smtClean="0"/>
            <a:t>± </a:t>
          </a:r>
          <a:r>
            <a:rPr lang="en-US" sz="1200" kern="1200" dirty="0" err="1" smtClean="0"/>
            <a:t>Prandial</a:t>
          </a:r>
          <a:r>
            <a:rPr lang="en-US" sz="1200" kern="1200" dirty="0" smtClean="0"/>
            <a:t> (based on SMBG)</a:t>
          </a:r>
          <a:r>
            <a:rPr lang="en-US" sz="1200" kern="1200" dirty="0" smtClean="0">
              <a:latin typeface="Times New Roman"/>
              <a:cs typeface="Times New Roman"/>
            </a:rPr>
            <a:t>*</a:t>
          </a:r>
          <a:endParaRPr lang="en-US" sz="1200" kern="1200" dirty="0"/>
        </a:p>
      </dsp:txBody>
      <dsp:txXfrm>
        <a:off x="5411139" y="3707781"/>
        <a:ext cx="2821277" cy="8233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59C76-FD97-4AD8-BFCE-A6021E328045}" type="datetimeFigureOut">
              <a:rPr lang="en-US" smtClean="0"/>
              <a:pPr/>
              <a:t>8/26/2013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A8682-4DA5-4A4F-9F5B-2D862E819254}" type="slidenum">
              <a:rPr lang="en-US" smtClean="0"/>
              <a:pPr/>
              <a:t>‹#›</a:t>
            </a:fld>
            <a:endParaRPr lang="en-US"/>
          </a:p>
        </p:txBody>
      </p:sp>
    </p:spTree>
    <p:extLst>
      <p:ext uri="{BB962C8B-B14F-4D97-AF65-F5344CB8AC3E}">
        <p14:creationId xmlns:p14="http://schemas.microsoft.com/office/powerpoint/2010/main" val="318615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cbi.nlm.nih.gov/entrez/query.fcgi?db=pubmed&amp;cmd=Search&amp;term=%22Boehm+BO%22%5bAuthor%5d" TargetMode="External"/><Relationship Id="rId7" Type="http://schemas.openxmlformats.org/officeDocument/2006/relationships/hyperlink" Target="http://www.ncbi.nlm.nih.gov/entrez/query.fcgi?db=pubmed&amp;cmd=Search&amp;term=%22Lindholm+A%22%5bAuthor%5d"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www.ncbi.nlm.nih.gov/entrez/query.fcgi?db=pubmed&amp;cmd=Search&amp;term=%22Kamp+NM%22%5bAuthor%5d" TargetMode="External"/><Relationship Id="rId5" Type="http://schemas.openxmlformats.org/officeDocument/2006/relationships/hyperlink" Target="http://www.ncbi.nlm.nih.gov/entrez/query.fcgi?db=pubmed&amp;cmd=Search&amp;term=%22Behrend+C%22%5bAuthor%5d" TargetMode="External"/><Relationship Id="rId4" Type="http://schemas.openxmlformats.org/officeDocument/2006/relationships/hyperlink" Target="http://www.ncbi.nlm.nih.gov/entrez/query.fcgi?db=pubmed&amp;cmd=Search&amp;term=%22Home+PD%22%5bAuthor%5d"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cbi.nlm.nih.gov/entrez/query.fcgi?db=pubmed&amp;cmd=Search&amp;term=%22Warren+ML%22%5bAuthor%5d" TargetMode="External"/><Relationship Id="rId7" Type="http://schemas.openxmlformats.org/officeDocument/2006/relationships/hyperlink" Target="http://www.ncbi.nlm.nih.gov/entrez/query.fcgi?db=pubmed&amp;cmd=Search&amp;term=%22Allen+E%22%5bAuthor%5d"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www.ncbi.nlm.nih.gov/entrez/query.fcgi?db=pubmed&amp;cmd=Search&amp;term=%22Rosenstock+J%22%5bAuthor%5d" TargetMode="External"/><Relationship Id="rId5" Type="http://schemas.openxmlformats.org/officeDocument/2006/relationships/hyperlink" Target="http://www.ncbi.nlm.nih.gov/entrez/query.fcgi?db=pubmed&amp;cmd=Search&amp;term=%22Klaff+LJ%22%5bAuthor%5d" TargetMode="External"/><Relationship Id="rId4" Type="http://schemas.openxmlformats.org/officeDocument/2006/relationships/hyperlink" Target="http://www.ncbi.nlm.nih.gov/entrez/query.fcgi?db=pubmed&amp;cmd=Search&amp;term=%22Conway+MJ%22%5bAuthor%5d"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www.ncbi.nlm.nih.gov/entrez/query.fcgi?db=pubmed&amp;cmd=Search&amp;term=%22Hu+P%22%5bAuthor%5d" TargetMode="External"/><Relationship Id="rId3" Type="http://schemas.openxmlformats.org/officeDocument/2006/relationships/hyperlink" Target="http://www.ncbi.nlm.nih.gov/entrez/query.fcgi?db=pubmed&amp;cmd=Search&amp;term=%22Raskin+P%22%5bAuthor%5d" TargetMode="External"/><Relationship Id="rId7" Type="http://schemas.openxmlformats.org/officeDocument/2006/relationships/hyperlink" Target="http://www.ncbi.nlm.nih.gov/entrez/query.fcgi?db=pubmed&amp;cmd=Search&amp;term=%22Gabbay+RA%22%5bAuthor%5d"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www.ncbi.nlm.nih.gov/entrez/query.fcgi?db=pubmed&amp;cmd=Search&amp;term=%22Lewin+A%22%5bAuthor%5d" TargetMode="External"/><Relationship Id="rId11" Type="http://schemas.openxmlformats.org/officeDocument/2006/relationships/hyperlink" Target="http://www.ncbi.nlm.nih.gov/entrez/query.fcgi?db=pubmed&amp;cmd=Search&amp;term=%22INITIATE+Study+Group%22%5bCorporate+Author%5d" TargetMode="External"/><Relationship Id="rId5" Type="http://schemas.openxmlformats.org/officeDocument/2006/relationships/hyperlink" Target="http://www.ncbi.nlm.nih.gov/entrez/query.fcgi?db=pubmed&amp;cmd=Search&amp;term=%22Hollander+P%22%5bAuthor%5d" TargetMode="External"/><Relationship Id="rId10" Type="http://schemas.openxmlformats.org/officeDocument/2006/relationships/hyperlink" Target="http://www.ncbi.nlm.nih.gov/entrez/query.fcgi?db=pubmed&amp;cmd=Search&amp;term=%22Garber+A%22%5bAuthor%5d" TargetMode="External"/><Relationship Id="rId4" Type="http://schemas.openxmlformats.org/officeDocument/2006/relationships/hyperlink" Target="http://www.ncbi.nlm.nih.gov/entrez/query.fcgi?db=pubmed&amp;cmd=Search&amp;term=%22Allen+E%22%5bAuthor%5d" TargetMode="External"/><Relationship Id="rId9" Type="http://schemas.openxmlformats.org/officeDocument/2006/relationships/hyperlink" Target="http://www.ncbi.nlm.nih.gov/entrez/query.fcgi?db=pubmed&amp;cmd=Search&amp;term=%22Bode+B%22%5bAuthor%5d"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eaLnBrk="0" hangingPunct="0"/>
            <a:fld id="{E25C1D41-929F-4A5D-B0A7-48FB2A2123E4}" type="slidenum">
              <a:rPr lang="en-GB" sz="1200">
                <a:ea typeface="ＭＳ Ｐゴシック" pitchFamily="34" charset="-128"/>
              </a:rPr>
              <a:pPr algn="r" defTabSz="895350" eaLnBrk="0" hangingPunct="0"/>
              <a:t>5</a:t>
            </a:fld>
            <a:endParaRPr lang="en-GB" sz="1200">
              <a:ea typeface="ＭＳ Ｐゴシック" pitchFamily="34" charset="-128"/>
            </a:endParaRPr>
          </a:p>
        </p:txBody>
      </p:sp>
      <p:sp>
        <p:nvSpPr>
          <p:cNvPr id="168963" name="Rectangle 2"/>
          <p:cNvSpPr>
            <a:spLocks noGrp="1" noRot="1" noChangeAspect="1" noChangeArrowheads="1" noTextEdit="1"/>
          </p:cNvSpPr>
          <p:nvPr>
            <p:ph type="sldImg"/>
          </p:nvPr>
        </p:nvSpPr>
        <p:spPr>
          <a:xfrm>
            <a:off x="1258888" y="903288"/>
            <a:ext cx="4344987" cy="3259137"/>
          </a:xfrm>
          <a:solidFill>
            <a:srgbClr val="FFFFFF"/>
          </a:solidFill>
          <a:ln/>
        </p:spPr>
      </p:sp>
      <p:sp>
        <p:nvSpPr>
          <p:cNvPr id="168964" name="Rectangle 5"/>
          <p:cNvSpPr>
            <a:spLocks noGrp="1" noChangeArrowheads="1"/>
          </p:cNvSpPr>
          <p:nvPr>
            <p:ph type="body" idx="1"/>
          </p:nvPr>
        </p:nvSpPr>
        <p:spPr>
          <a:noFill/>
          <a:ln/>
        </p:spPr>
        <p:txBody>
          <a:bodyPr lIns="91430" tIns="45715" rIns="91430" bIns="45715"/>
          <a:lstStyle/>
          <a:p>
            <a:r>
              <a:rPr lang="en-GB" smtClean="0">
                <a:latin typeface="Arial" pitchFamily="34" charset="0"/>
              </a:rPr>
              <a:t>Extrapolation of the observed rate of decline of </a:t>
            </a:r>
            <a:r>
              <a:rPr lang="en-GB" smtClean="0">
                <a:latin typeface="Arial" pitchFamily="34" charset="0"/>
                <a:sym typeface="Symbol" pitchFamily="18" charset="2"/>
              </a:rPr>
              <a:t></a:t>
            </a:r>
            <a:r>
              <a:rPr lang="en-GB" smtClean="0">
                <a:latin typeface="Arial" pitchFamily="34" charset="0"/>
              </a:rPr>
              <a:t>-cell function in diet-treated subjects in the UKPDS suggests that loss of </a:t>
            </a:r>
            <a:r>
              <a:rPr lang="en-GB" smtClean="0">
                <a:latin typeface="Arial" pitchFamily="34" charset="0"/>
                <a:sym typeface="Symbol" pitchFamily="18" charset="2"/>
              </a:rPr>
              <a:t></a:t>
            </a:r>
            <a:r>
              <a:rPr lang="en-GB" smtClean="0">
                <a:latin typeface="Arial" pitchFamily="34" charset="0"/>
              </a:rPr>
              <a:t>-cell function can begin at least 10 years before diagnosis.</a:t>
            </a:r>
          </a:p>
          <a:p>
            <a:pPr lvl="1"/>
            <a:r>
              <a:rPr lang="en-GB" smtClean="0">
                <a:latin typeface="Arial" pitchFamily="34" charset="0"/>
              </a:rPr>
              <a:t>In the UKPDS, long-term increases in fasting plasma glucose were accompanied by progressive </a:t>
            </a:r>
            <a:r>
              <a:rPr lang="en-GB" smtClean="0">
                <a:latin typeface="Arial" pitchFamily="34" charset="0"/>
                <a:sym typeface="Symbol" pitchFamily="18" charset="2"/>
              </a:rPr>
              <a:t>-cell dysfunction as assessed by HOMA.</a:t>
            </a:r>
            <a:r>
              <a:rPr lang="en-GB" baseline="30000" smtClean="0">
                <a:latin typeface="Arial" pitchFamily="34" charset="0"/>
                <a:sym typeface="Symbol" pitchFamily="18" charset="2"/>
              </a:rPr>
              <a:t>1</a:t>
            </a:r>
            <a:r>
              <a:rPr lang="en-GB" smtClean="0">
                <a:latin typeface="Arial" pitchFamily="34" charset="0"/>
                <a:sym typeface="Symbol" pitchFamily="18" charset="2"/>
              </a:rPr>
              <a:t> </a:t>
            </a:r>
          </a:p>
          <a:p>
            <a:pPr lvl="1"/>
            <a:r>
              <a:rPr lang="en-GB" smtClean="0">
                <a:latin typeface="Arial" pitchFamily="34" charset="0"/>
              </a:rPr>
              <a:t>Mean </a:t>
            </a:r>
            <a:r>
              <a:rPr lang="en-GB" smtClean="0">
                <a:latin typeface="Arial" pitchFamily="34" charset="0"/>
                <a:sym typeface="Symbol" pitchFamily="18" charset="2"/>
              </a:rPr>
              <a:t></a:t>
            </a:r>
            <a:r>
              <a:rPr lang="en-GB" smtClean="0">
                <a:latin typeface="Arial" pitchFamily="34" charset="0"/>
              </a:rPr>
              <a:t>-cell function was already less than 50% at diagnosis,</a:t>
            </a:r>
            <a:r>
              <a:rPr lang="en-GB" baseline="30000" smtClean="0">
                <a:latin typeface="Arial" pitchFamily="34" charset="0"/>
                <a:sym typeface="Symbol" pitchFamily="18" charset="2"/>
              </a:rPr>
              <a:t>2</a:t>
            </a:r>
            <a:r>
              <a:rPr lang="en-GB" smtClean="0">
                <a:latin typeface="Arial" pitchFamily="34" charset="0"/>
                <a:sym typeface="Symbol" pitchFamily="18" charset="2"/>
              </a:rPr>
              <a:t> and none of the therapies used in the study (sulfonylureas, metformin and insulin) were able to prevent or delay the progressive deterioration of -cell function.</a:t>
            </a:r>
            <a:r>
              <a:rPr lang="en-GB" baseline="30000" smtClean="0">
                <a:latin typeface="Arial" pitchFamily="34" charset="0"/>
                <a:sym typeface="Symbol" pitchFamily="18" charset="2"/>
              </a:rPr>
              <a:t>1</a:t>
            </a:r>
            <a:endParaRPr lang="en-GB" smtClean="0">
              <a:latin typeface="Arial" pitchFamily="34" charset="0"/>
            </a:endParaRPr>
          </a:p>
          <a:p>
            <a:pPr lvl="1"/>
            <a:r>
              <a:rPr lang="en-GB" smtClean="0">
                <a:latin typeface="Arial" pitchFamily="34" charset="0"/>
              </a:rPr>
              <a:t>On average, </a:t>
            </a:r>
            <a:r>
              <a:rPr lang="en-GB" smtClean="0">
                <a:latin typeface="Arial" pitchFamily="34" charset="0"/>
                <a:sym typeface="Symbol" pitchFamily="18" charset="2"/>
              </a:rPr>
              <a:t></a:t>
            </a:r>
            <a:r>
              <a:rPr lang="en-GB" smtClean="0">
                <a:latin typeface="Arial" pitchFamily="34" charset="0"/>
              </a:rPr>
              <a:t>-cell function declines by 1% per year with normal aging, compared with 4% per year in diabetes.</a:t>
            </a:r>
            <a:r>
              <a:rPr lang="en-GB" baseline="30000" smtClean="0">
                <a:latin typeface="Arial" pitchFamily="34" charset="0"/>
              </a:rPr>
              <a:t>1,3</a:t>
            </a:r>
          </a:p>
          <a:p>
            <a:r>
              <a:rPr lang="en-GB" sz="800" baseline="30000" smtClean="0">
                <a:latin typeface="Arial" pitchFamily="34" charset="0"/>
              </a:rPr>
              <a:t>	1</a:t>
            </a:r>
            <a:r>
              <a:rPr lang="en-US" sz="800" smtClean="0">
                <a:latin typeface="Arial" pitchFamily="34" charset="0"/>
              </a:rPr>
              <a:t>UKPDS </a:t>
            </a:r>
            <a:r>
              <a:rPr lang="en-GB" sz="800" smtClean="0">
                <a:latin typeface="Arial" pitchFamily="34" charset="0"/>
              </a:rPr>
              <a:t>Group</a:t>
            </a:r>
            <a:r>
              <a:rPr lang="en-US" sz="800" smtClean="0">
                <a:latin typeface="Arial" pitchFamily="34" charset="0"/>
              </a:rPr>
              <a:t>. UKPDS 16. </a:t>
            </a:r>
            <a:r>
              <a:rPr lang="en-US" sz="800" i="1" smtClean="0">
                <a:latin typeface="Arial" pitchFamily="34" charset="0"/>
              </a:rPr>
              <a:t>Diabetes </a:t>
            </a:r>
            <a:r>
              <a:rPr lang="en-US" sz="800" smtClean="0">
                <a:latin typeface="Arial" pitchFamily="34" charset="0"/>
              </a:rPr>
              <a:t>1995; </a:t>
            </a:r>
            <a:r>
              <a:rPr lang="en-US" sz="800" b="1" smtClean="0">
                <a:latin typeface="Arial" pitchFamily="34" charset="0"/>
              </a:rPr>
              <a:t>44:</a:t>
            </a:r>
            <a:r>
              <a:rPr lang="en-US" sz="800" smtClean="0">
                <a:latin typeface="Arial" pitchFamily="34" charset="0"/>
              </a:rPr>
              <a:t>1249</a:t>
            </a:r>
            <a:r>
              <a:rPr lang="en-GB" sz="800" smtClean="0">
                <a:latin typeface="Arial" pitchFamily="34" charset="0"/>
              </a:rPr>
              <a:t>–</a:t>
            </a:r>
            <a:r>
              <a:rPr lang="en-US" sz="800" smtClean="0">
                <a:latin typeface="Arial" pitchFamily="34" charset="0"/>
              </a:rPr>
              <a:t>1258.</a:t>
            </a:r>
            <a:endParaRPr lang="en-GB" sz="800" smtClean="0">
              <a:latin typeface="Arial" pitchFamily="34" charset="0"/>
            </a:endParaRPr>
          </a:p>
          <a:p>
            <a:r>
              <a:rPr lang="en-GB" sz="800" baseline="30000" smtClean="0">
                <a:latin typeface="Arial" pitchFamily="34" charset="0"/>
              </a:rPr>
              <a:t>	2</a:t>
            </a:r>
            <a:r>
              <a:rPr lang="en-GB" sz="800" smtClean="0">
                <a:latin typeface="Arial" pitchFamily="34" charset="0"/>
              </a:rPr>
              <a:t>Holman RR. </a:t>
            </a:r>
            <a:r>
              <a:rPr lang="en-GB" sz="800" i="1" smtClean="0">
                <a:latin typeface="Arial" pitchFamily="34" charset="0"/>
              </a:rPr>
              <a:t>Diabetes Res Clin Prac</a:t>
            </a:r>
            <a:r>
              <a:rPr lang="en-GB" sz="800" smtClean="0">
                <a:latin typeface="Arial" pitchFamily="34" charset="0"/>
              </a:rPr>
              <a:t> 1998; </a:t>
            </a:r>
            <a:r>
              <a:rPr lang="en-GB" sz="800" b="1" smtClean="0">
                <a:latin typeface="Arial" pitchFamily="34" charset="0"/>
              </a:rPr>
              <a:t>40</a:t>
            </a:r>
            <a:r>
              <a:rPr lang="en-GB" sz="800" smtClean="0">
                <a:latin typeface="Arial" pitchFamily="34" charset="0"/>
              </a:rPr>
              <a:t> (Suppl.):S21–S25.</a:t>
            </a:r>
          </a:p>
          <a:p>
            <a:r>
              <a:rPr lang="en-GB" sz="800" smtClean="0">
                <a:latin typeface="Arial" pitchFamily="34" charset="0"/>
              </a:rPr>
              <a:t>	</a:t>
            </a:r>
            <a:r>
              <a:rPr lang="en-GB" sz="800" baseline="30000" smtClean="0">
                <a:latin typeface="Arial" pitchFamily="34" charset="0"/>
              </a:rPr>
              <a:t>3</a:t>
            </a:r>
            <a:r>
              <a:rPr lang="en-GB" sz="800" smtClean="0">
                <a:latin typeface="Arial" pitchFamily="34" charset="0"/>
              </a:rPr>
              <a:t>Chiu KC,</a:t>
            </a:r>
            <a:r>
              <a:rPr lang="en-GB" sz="800" i="1" smtClean="0">
                <a:latin typeface="Arial" pitchFamily="34" charset="0"/>
              </a:rPr>
              <a:t> et al. Clin Endocrinol</a:t>
            </a:r>
            <a:r>
              <a:rPr lang="en-GB" sz="800" smtClean="0">
                <a:latin typeface="Arial" pitchFamily="34" charset="0"/>
              </a:rPr>
              <a:t> 2000; </a:t>
            </a:r>
            <a:r>
              <a:rPr lang="en-GB" sz="800" b="1" smtClean="0">
                <a:latin typeface="Arial" pitchFamily="34" charset="0"/>
              </a:rPr>
              <a:t>53:</a:t>
            </a:r>
            <a:r>
              <a:rPr lang="en-GB" sz="800" smtClean="0">
                <a:latin typeface="Arial" pitchFamily="34" charset="0"/>
              </a:rPr>
              <a:t>569</a:t>
            </a:r>
            <a:r>
              <a:rPr lang="en-GB" sz="800" smtClean="0">
                <a:latin typeface="Arial" pitchFamily="34" charset="0"/>
                <a:cs typeface="Arial" pitchFamily="34" charset="0"/>
              </a:rPr>
              <a:t>–575.</a:t>
            </a:r>
            <a:endParaRPr lang="en-GB" sz="800" smtClean="0">
              <a:latin typeface="Arial" pitchFamily="34" charset="0"/>
            </a:endParaRPr>
          </a:p>
          <a:p>
            <a:r>
              <a:rPr lang="en-GB" sz="800" baseline="30000" smtClean="0">
                <a:latin typeface="Arial" pitchFamily="34"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9D62F92B-E14A-445F-BF48-40F3A286806E}" type="slidenum">
              <a:rPr lang="en-US" smtClean="0">
                <a:latin typeface="Arial" pitchFamily="34" charset="0"/>
                <a:ea typeface="MS PGothic" pitchFamily="34" charset="-128"/>
              </a:rPr>
              <a:pPr>
                <a:defRPr/>
              </a:pPr>
              <a:t>27</a:t>
            </a:fld>
            <a:endParaRPr lang="en-US" smtClean="0">
              <a:latin typeface="Arial" pitchFamily="34" charset="0"/>
              <a:ea typeface="MS PGothic" pitchFamily="34" charset="-128"/>
            </a:endParaRPr>
          </a:p>
        </p:txBody>
      </p:sp>
      <p:sp>
        <p:nvSpPr>
          <p:cNvPr id="263171" name="Rectangle 2"/>
          <p:cNvSpPr>
            <a:spLocks noGrp="1" noChangeArrowheads="1"/>
          </p:cNvSpPr>
          <p:nvPr>
            <p:ph type="body" idx="1"/>
          </p:nvPr>
        </p:nvSpPr>
        <p:spPr bwMode="auto">
          <a:xfrm>
            <a:off x="915988" y="4387850"/>
            <a:ext cx="5026025" cy="388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9192" tIns="31241" rIns="59192" bIns="31241" numCol="1" anchor="t" anchorCtr="0" compatLnSpc="1">
            <a:prstTxWarp prst="textNoShape">
              <a:avLst/>
            </a:prstTxWarp>
          </a:bodyPr>
          <a:lstStyle/>
          <a:p>
            <a:pPr eaLnBrk="1" hangingPunct="1"/>
            <a:endParaRPr lang="en-GB" smtClean="0">
              <a:latin typeface="Arial" pitchFamily="34" charset="0"/>
              <a:cs typeface="Arial" pitchFamily="34" charset="0"/>
            </a:endParaRPr>
          </a:p>
        </p:txBody>
      </p:sp>
      <p:sp>
        <p:nvSpPr>
          <p:cNvPr id="263172" name="Rectangle 3"/>
          <p:cNvSpPr>
            <a:spLocks noGrp="1" noRot="1" noChangeAspect="1" noChangeArrowheads="1" noTextEdit="1"/>
          </p:cNvSpPr>
          <p:nvPr>
            <p:ph type="sldImg"/>
          </p:nvPr>
        </p:nvSpPr>
        <p:spPr bwMode="auto">
          <a:xfrm>
            <a:off x="1131888" y="700088"/>
            <a:ext cx="4597400" cy="34480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BBFF2-14D1-4EC4-B26E-A1BFD4738B6D}" type="slidenum">
              <a:rPr lang="da-DK"/>
              <a:pPr/>
              <a:t>40</a:t>
            </a:fld>
            <a:endParaRPr lang="da-DK"/>
          </a:p>
        </p:txBody>
      </p:sp>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p:txBody>
          <a:bodyPr/>
          <a:lstStyle/>
          <a:p>
            <a:endParaRPr lang="de-A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68C0E-4E1F-4475-A48E-6777786399B2}" type="slidenum">
              <a:rPr lang="da-DK"/>
              <a:pPr/>
              <a:t>41</a:t>
            </a:fld>
            <a:endParaRPr lang="da-DK"/>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eaLnBrk="0" hangingPunct="0"/>
            <a:fld id="{4D0C96DB-09ED-478A-BC9F-F46362D46F5D}" type="slidenum">
              <a:rPr lang="en-GB" sz="1200">
                <a:ea typeface="ＭＳ Ｐゴシック" pitchFamily="34" charset="-128"/>
              </a:rPr>
              <a:pPr algn="r" defTabSz="895350" eaLnBrk="0" hangingPunct="0"/>
              <a:t>42</a:t>
            </a:fld>
            <a:endParaRPr lang="en-GB" sz="1200">
              <a:ea typeface="ＭＳ Ｐゴシック" pitchFamily="34" charset="-128"/>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687388" y="4346575"/>
            <a:ext cx="5483225" cy="4111625"/>
          </a:xfrm>
          <a:noFill/>
          <a:ln/>
        </p:spPr>
        <p:txBody>
          <a:bodyPr lIns="91430" tIns="45715" rIns="91430" bIns="45715"/>
          <a:lstStyle/>
          <a:p>
            <a:pPr eaLnBrk="1" hangingPunct="1"/>
            <a:r>
              <a:rPr lang="en-GB" smtClean="0">
                <a:latin typeface="Arial" pitchFamily="34" charset="0"/>
              </a:rPr>
              <a:t>[slide is animated]</a:t>
            </a:r>
          </a:p>
          <a:p>
            <a:pPr eaLnBrk="1" hangingPunct="1"/>
            <a:r>
              <a:rPr lang="en-GB" smtClean="0">
                <a:latin typeface="Arial" pitchFamily="34" charset="0"/>
              </a:rPr>
              <a:t>Premixed insulins contain both rapid-acting and long- (intermediate-) acting insulin in one preparation. The exact proportions of each insulin within the mixture can vary: a usual mix is 30% rapid-acting insulin and 70% long-acting insulin (e.g., NovoMix</a:t>
            </a:r>
            <a:r>
              <a:rPr lang="en-US" baseline="30000" smtClean="0">
                <a:latin typeface="Arial" pitchFamily="34" charset="0"/>
              </a:rPr>
              <a:t>®</a:t>
            </a:r>
            <a:r>
              <a:rPr lang="en-GB" smtClean="0">
                <a:latin typeface="Arial" pitchFamily="34" charset="0"/>
              </a:rPr>
              <a:t> 30) or 25% rapid-acting insulin and 75% long-acting insulin (e.g., Humalog</a:t>
            </a:r>
            <a:r>
              <a:rPr lang="en-US" baseline="30000" smtClean="0">
                <a:latin typeface="Arial" pitchFamily="34" charset="0"/>
              </a:rPr>
              <a:t>®</a:t>
            </a:r>
            <a:r>
              <a:rPr lang="en-GB" smtClean="0">
                <a:latin typeface="Arial" pitchFamily="34" charset="0"/>
              </a:rPr>
              <a:t> Mix 25). </a:t>
            </a:r>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eaLnBrk="0" hangingPunct="0"/>
            <a:fld id="{4B3E7A44-4BDC-4820-81DA-FD831AB06D8D}" type="slidenum">
              <a:rPr lang="en-GB" sz="1200">
                <a:ea typeface="ＭＳ Ｐゴシック" pitchFamily="34" charset="-128"/>
              </a:rPr>
              <a:pPr algn="r" defTabSz="895350" eaLnBrk="0" hangingPunct="0"/>
              <a:t>44</a:t>
            </a:fld>
            <a:endParaRPr lang="en-GB" sz="1200">
              <a:ea typeface="ＭＳ Ｐゴシック" pitchFamily="34" charset="-128"/>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xfrm>
            <a:off x="687388" y="4346575"/>
            <a:ext cx="5483225" cy="4111625"/>
          </a:xfrm>
          <a:noFill/>
          <a:ln/>
        </p:spPr>
        <p:txBody>
          <a:bodyPr lIns="91430" tIns="45715" rIns="91430" bIns="45715"/>
          <a:lstStyle/>
          <a:p>
            <a:pPr eaLnBrk="1" hangingPunct="1"/>
            <a:r>
              <a:rPr lang="en-GB" smtClean="0">
                <a:latin typeface="Arial" pitchFamily="34" charset="0"/>
              </a:rPr>
              <a:t>[slide is animated]</a:t>
            </a:r>
          </a:p>
          <a:p>
            <a:pPr eaLnBrk="1" hangingPunct="1"/>
            <a:r>
              <a:rPr lang="en-GB" smtClean="0">
                <a:latin typeface="Arial" pitchFamily="34" charset="0"/>
              </a:rPr>
              <a:t>Basal–bolus therapy involves four/five injections of insulin per day; three* injections of rapid-acting insulin to cover mealtime needs with one or two injections of basal insulin covering insulin requirements between meals. Oral agents are generally discontinued when this regimen is started. In general, the size of the peaks of insulin activity, as shown on the slide, will vary depending on the insulin dose. </a:t>
            </a:r>
          </a:p>
          <a:p>
            <a:pPr eaLnBrk="1" hangingPunct="1"/>
            <a:endParaRPr lang="en-GB" smtClean="0">
              <a:latin typeface="Arial" pitchFamily="34" charset="0"/>
            </a:endParaRPr>
          </a:p>
          <a:p>
            <a:pPr eaLnBrk="1" hangingPunct="1"/>
            <a:r>
              <a:rPr lang="en-GB" smtClean="0">
                <a:latin typeface="Arial" pitchFamily="34" charset="0"/>
              </a:rPr>
              <a:t>Not many patients with type 2 diabetes will be using basal–bolus regimens. They tend only to be used in patients with severe beta-cell failure. </a:t>
            </a:r>
          </a:p>
          <a:p>
            <a:pPr eaLnBrk="1" hangingPunct="1"/>
            <a:endParaRPr lang="en-GB" smtClean="0">
              <a:latin typeface="Arial" pitchFamily="34" charset="0"/>
            </a:endParaRPr>
          </a:p>
          <a:p>
            <a:pPr eaLnBrk="1" hangingPunct="1"/>
            <a:r>
              <a:rPr lang="en-GB" smtClean="0">
                <a:latin typeface="Arial" pitchFamily="34" charset="0"/>
              </a:rPr>
              <a:t>*Note that if people are taking very long-meals (e.g., a Christmas dinner), more than one injection of rapid-acting analogue may be needed to cover the time span of the meal. </a:t>
            </a:r>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6E876545-43BE-43E3-9A69-6F5C209A8871}" type="slidenum">
              <a:rPr lang="en-US" smtClean="0">
                <a:ea typeface="ヒラギノ角ゴ Pro W3"/>
                <a:cs typeface="ヒラギノ角ゴ Pro W3"/>
              </a:rPr>
              <a:pPr/>
              <a:t>47</a:t>
            </a:fld>
            <a:endParaRPr lang="en-US" smtClean="0">
              <a:ea typeface="ヒラギノ角ゴ Pro W3"/>
              <a:cs typeface="ヒラギノ角ゴ Pro W3"/>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xfrm>
            <a:off x="914607" y="4344336"/>
            <a:ext cx="5028787" cy="4113553"/>
          </a:xfrm>
          <a:noFill/>
          <a:ln/>
        </p:spPr>
        <p:txBody>
          <a:bodyPr/>
          <a:lstStyle/>
          <a:p>
            <a:pPr eaLnBrk="1" hangingPunct="1">
              <a:spcBef>
                <a:spcPct val="0"/>
              </a:spcBef>
            </a:pPr>
            <a:r>
              <a:rPr lang="en-GB" smtClean="0"/>
              <a:t>In order to normalise blood glucose, there is a need to address both fasting and post prandial glucose abnormalities.  As patients get closer to HbA1c targets, the relative importance of PPG increases.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3FE44-F476-46D2-84F1-D4310E40AE4E}" type="slidenum">
              <a:rPr lang="da-DK"/>
              <a:pPr/>
              <a:t>48</a:t>
            </a:fld>
            <a:endParaRPr lang="da-DK"/>
          </a:p>
        </p:txBody>
      </p:sp>
      <p:sp>
        <p:nvSpPr>
          <p:cNvPr id="453634" name="Rectangle 2"/>
          <p:cNvSpPr>
            <a:spLocks noGrp="1" noRot="1" noChangeAspect="1" noChangeArrowheads="1" noTextEdit="1"/>
          </p:cNvSpPr>
          <p:nvPr>
            <p:ph type="sldImg"/>
          </p:nvPr>
        </p:nvSpPr>
        <p:spPr>
          <a:xfrm>
            <a:off x="1285875" y="1027113"/>
            <a:ext cx="4287838" cy="3216275"/>
          </a:xfrm>
          <a:ln w="12700" cap="flat">
            <a:solidFill>
              <a:schemeClr val="tx1"/>
            </a:solidFill>
          </a:ln>
        </p:spPr>
      </p:sp>
      <p:sp>
        <p:nvSpPr>
          <p:cNvPr id="453635" name="Rectangle 3"/>
          <p:cNvSpPr>
            <a:spLocks noGrp="1" noChangeArrowheads="1"/>
          </p:cNvSpPr>
          <p:nvPr>
            <p:ph type="body" idx="1"/>
          </p:nvPr>
        </p:nvSpPr>
        <p:spPr>
          <a:xfrm>
            <a:off x="814388" y="4371975"/>
            <a:ext cx="5153025" cy="4437063"/>
          </a:xfrm>
          <a:noFill/>
          <a:ln/>
        </p:spPr>
        <p:txBody>
          <a:bodyPr lIns="92075" tIns="46038" rIns="92075" bIns="46038"/>
          <a:lstStyle/>
          <a:p>
            <a:r>
              <a:rPr lang="en-US" dirty="0">
                <a:latin typeface="Verdana" pitchFamily="34" charset="0"/>
              </a:rPr>
              <a:t/>
            </a:r>
            <a:br>
              <a:rPr lang="en-US" dirty="0">
                <a:latin typeface="Verdana" pitchFamily="34" charset="0"/>
              </a:rPr>
            </a:br>
            <a:r>
              <a:rPr lang="en-US" sz="1000" dirty="0">
                <a:hlinkClick r:id="rId3" tooltip="Click to search for citations by this author."/>
              </a:rPr>
              <a:t>Boehm BO</a:t>
            </a:r>
            <a:r>
              <a:rPr lang="en-US" sz="1000" dirty="0"/>
              <a:t>, </a:t>
            </a:r>
            <a:r>
              <a:rPr lang="en-US" sz="1000" dirty="0">
                <a:hlinkClick r:id="rId4" tooltip="Click to search for citations by this author."/>
              </a:rPr>
              <a:t>Home PD</a:t>
            </a:r>
            <a:r>
              <a:rPr lang="en-US" sz="1000" dirty="0"/>
              <a:t>, </a:t>
            </a:r>
            <a:r>
              <a:rPr lang="en-US" sz="1000" dirty="0" err="1">
                <a:hlinkClick r:id="rId5" tooltip="Click to search for citations by this author."/>
              </a:rPr>
              <a:t>Behrend</a:t>
            </a:r>
            <a:r>
              <a:rPr lang="en-US" sz="1000" dirty="0">
                <a:hlinkClick r:id="rId5" tooltip="Click to search for citations by this author."/>
              </a:rPr>
              <a:t> C</a:t>
            </a:r>
            <a:r>
              <a:rPr lang="en-US" sz="1000" dirty="0"/>
              <a:t>, </a:t>
            </a:r>
            <a:r>
              <a:rPr lang="en-US" sz="1000" dirty="0">
                <a:hlinkClick r:id="rId6" tooltip="Click to search for citations by this author."/>
              </a:rPr>
              <a:t>Kamp NM</a:t>
            </a:r>
            <a:r>
              <a:rPr lang="en-US" sz="1000" dirty="0"/>
              <a:t>, </a:t>
            </a:r>
            <a:r>
              <a:rPr lang="en-US" sz="1000" dirty="0" err="1">
                <a:hlinkClick r:id="rId7" tooltip="Click to search for citations by this author."/>
              </a:rPr>
              <a:t>Lindholm</a:t>
            </a:r>
            <a:r>
              <a:rPr lang="en-US" sz="1000" dirty="0">
                <a:hlinkClick r:id="rId7" tooltip="Click to search for citations by this author."/>
              </a:rPr>
              <a:t> A</a:t>
            </a:r>
            <a:r>
              <a:rPr lang="en-US" sz="1000" dirty="0"/>
              <a:t>. </a:t>
            </a:r>
            <a:r>
              <a:rPr lang="en-US" sz="1000" dirty="0" err="1"/>
              <a:t>Diabet</a:t>
            </a:r>
            <a:r>
              <a:rPr lang="en-US" sz="1000" dirty="0"/>
              <a:t> Med 2002;19:393</a:t>
            </a:r>
            <a:r>
              <a:rPr lang="en-GB" dirty="0"/>
              <a:t>–39</a:t>
            </a:r>
            <a:r>
              <a:rPr lang="en-US" sz="1000" dirty="0"/>
              <a:t>9 </a:t>
            </a:r>
          </a:p>
          <a:p>
            <a:endParaRPr lang="en-GB" sz="1000" dirty="0"/>
          </a:p>
          <a:p>
            <a:r>
              <a:rPr lang="en-US" sz="1000" dirty="0"/>
              <a:t>Premixed insulin </a:t>
            </a:r>
            <a:r>
              <a:rPr lang="en-US" sz="1000" dirty="0" err="1"/>
              <a:t>aspart</a:t>
            </a:r>
            <a:r>
              <a:rPr lang="en-US" sz="1000" dirty="0"/>
              <a:t> 30 versus premixed human insulin 30/70 twice daily: a randomized trial in type 1 and type 2 diabetic patients</a:t>
            </a:r>
          </a:p>
          <a:p>
            <a:r>
              <a:rPr lang="en-US" sz="1000" dirty="0"/>
              <a:t/>
            </a:r>
            <a:br>
              <a:rPr lang="en-US" sz="1000" dirty="0"/>
            </a:br>
            <a:r>
              <a:rPr lang="en-US" sz="1000" dirty="0"/>
              <a:t>AIM: To compare the efficacy and safety of premixed insulin </a:t>
            </a:r>
            <a:r>
              <a:rPr lang="en-US" sz="1000" dirty="0" err="1"/>
              <a:t>aspart</a:t>
            </a:r>
            <a:r>
              <a:rPr lang="en-US" sz="1000" dirty="0"/>
              <a:t> (30% free and 70% </a:t>
            </a:r>
            <a:r>
              <a:rPr lang="en-US" sz="1000" dirty="0" err="1"/>
              <a:t>protamine</a:t>
            </a:r>
            <a:r>
              <a:rPr lang="en-US" sz="1000" dirty="0"/>
              <a:t>-bound, </a:t>
            </a:r>
            <a:r>
              <a:rPr lang="en-US" sz="1000" dirty="0" err="1"/>
              <a:t>BIAsp</a:t>
            </a:r>
            <a:r>
              <a:rPr lang="en-US" sz="1000" dirty="0"/>
              <a:t> 30) with human insulin premix (BHI 30) used in a twice-daily injection regimen in people with Type 1 or Type 2 diabetes. METHODS: People with Type 1 or Type 2 diabetes (n = 294) using twice-daily insulin were randomized to a 12-week open-label comparison of </a:t>
            </a:r>
            <a:r>
              <a:rPr lang="en-US" sz="1000" dirty="0" err="1"/>
              <a:t>BIAsp</a:t>
            </a:r>
            <a:r>
              <a:rPr lang="en-US" sz="1000" dirty="0"/>
              <a:t> 30 and BHI 30. Efficacy was assessed by analysis of variance of 12-week data, adjusted for baseline level. RESULTS: </a:t>
            </a:r>
            <a:r>
              <a:rPr lang="en-US" sz="1000" dirty="0" err="1"/>
              <a:t>BIAsp</a:t>
            </a:r>
            <a:r>
              <a:rPr lang="en-US" sz="1000" dirty="0"/>
              <a:t> 30 was as effective as BHI 30 based on the primary efficacy measure, HbA1c, mean difference -0.01 (90% confidence interval (CI) -0.14; 0.12) %</a:t>
            </a:r>
            <a:r>
              <a:rPr lang="en-US" sz="1000" dirty="0" err="1"/>
              <a:t>Hb</a:t>
            </a:r>
            <a:r>
              <a:rPr lang="en-US" sz="1000" dirty="0"/>
              <a:t>. Meal-time self-measured blood glucose increment averaged over the three main meals was significantly lower in the </a:t>
            </a:r>
            <a:r>
              <a:rPr lang="en-US" sz="1000" dirty="0" err="1"/>
              <a:t>BIAsp</a:t>
            </a:r>
            <a:r>
              <a:rPr lang="en-US" sz="1000" dirty="0"/>
              <a:t> 30 group than in the BHI 30 group (-0.68 (-1.20; -0.16) </a:t>
            </a:r>
            <a:r>
              <a:rPr lang="en-US" sz="1000" dirty="0" err="1"/>
              <a:t>mmol</a:t>
            </a:r>
            <a:r>
              <a:rPr lang="en-US" sz="1000" dirty="0"/>
              <a:t>/l; P&lt;0.02). Significant improvements were observed after breakfast, before lunch, after dinner and at bedtime (P &lt; 0.02-0.05), with blood glucose around 1.0 </a:t>
            </a:r>
            <a:r>
              <a:rPr lang="en-US" sz="1000" dirty="0" err="1"/>
              <a:t>mmol</a:t>
            </a:r>
            <a:r>
              <a:rPr lang="en-US" sz="1000" dirty="0"/>
              <a:t>/l lower in the </a:t>
            </a:r>
            <a:r>
              <a:rPr lang="en-US" sz="1000" dirty="0" err="1"/>
              <a:t>BIAsp</a:t>
            </a:r>
            <a:r>
              <a:rPr lang="en-US" sz="1000" dirty="0"/>
              <a:t> 30 group. The number of major </a:t>
            </a:r>
            <a:r>
              <a:rPr lang="en-US" sz="1000" dirty="0" err="1"/>
              <a:t>hypoglycaemic</a:t>
            </a:r>
            <a:r>
              <a:rPr lang="en-US" sz="1000" dirty="0"/>
              <a:t> episodes with </a:t>
            </a:r>
            <a:r>
              <a:rPr lang="en-US" sz="1000" dirty="0" err="1"/>
              <a:t>BIAsp</a:t>
            </a:r>
            <a:r>
              <a:rPr lang="en-US" sz="1000" dirty="0"/>
              <a:t> 30 was half that with BHI 30. However, the overall risk of both minor and major </a:t>
            </a:r>
            <a:r>
              <a:rPr lang="en-US" sz="1000" dirty="0" err="1"/>
              <a:t>hypoglycaemia</a:t>
            </a:r>
            <a:r>
              <a:rPr lang="en-US" sz="1000" dirty="0"/>
              <a:t> did not differ significantly between treatments. CONCLUSION: Post-</a:t>
            </a:r>
            <a:r>
              <a:rPr lang="en-US" sz="1000" dirty="0" err="1"/>
              <a:t>prandial</a:t>
            </a:r>
            <a:r>
              <a:rPr lang="en-US" sz="1000" dirty="0"/>
              <a:t> </a:t>
            </a:r>
            <a:r>
              <a:rPr lang="en-US" sz="1000" dirty="0" err="1"/>
              <a:t>glycaemic</a:t>
            </a:r>
            <a:r>
              <a:rPr lang="en-US" sz="1000" dirty="0"/>
              <a:t> control was significantly improved, without increasing the risk of </a:t>
            </a:r>
            <a:r>
              <a:rPr lang="en-US" sz="1000" dirty="0" err="1"/>
              <a:t>hypoglycaemia</a:t>
            </a:r>
            <a:r>
              <a:rPr lang="en-US" sz="1000" dirty="0"/>
              <a:t>, and overall control was similar when people with Type 1 and Type 2 diabetes were treated on a twice-daily regimen with immediate </a:t>
            </a:r>
            <a:r>
              <a:rPr lang="en-US" sz="1000" dirty="0" err="1"/>
              <a:t>premeal</a:t>
            </a:r>
            <a:r>
              <a:rPr lang="en-US" sz="1000" dirty="0"/>
              <a:t> injections of </a:t>
            </a:r>
            <a:r>
              <a:rPr lang="en-US" sz="1000" dirty="0" err="1"/>
              <a:t>BIAsp</a:t>
            </a:r>
            <a:r>
              <a:rPr lang="en-US" sz="1000" dirty="0"/>
              <a:t> 30 compared with BHI 30.</a:t>
            </a:r>
            <a:br>
              <a:rPr lang="en-US" sz="1000" dirty="0"/>
            </a:br>
            <a:endParaRPr lang="en-GB"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7EFF5E-0646-4339-BE15-DD8D0D18C66F}" type="slidenum">
              <a:rPr lang="da-DK"/>
              <a:pPr/>
              <a:t>49</a:t>
            </a:fld>
            <a:endParaRPr lang="da-DK"/>
          </a:p>
        </p:txBody>
      </p:sp>
      <p:sp>
        <p:nvSpPr>
          <p:cNvPr id="835586" name="Rectangle 2"/>
          <p:cNvSpPr>
            <a:spLocks noGrp="1" noRot="1" noChangeAspect="1" noChangeArrowheads="1" noTextEdit="1"/>
          </p:cNvSpPr>
          <p:nvPr>
            <p:ph type="sldImg"/>
          </p:nvPr>
        </p:nvSpPr>
        <p:spPr>
          <a:xfrm>
            <a:off x="1144588" y="687388"/>
            <a:ext cx="4568825" cy="3425825"/>
          </a:xfrm>
          <a:ln w="12700"/>
        </p:spPr>
      </p:sp>
      <p:sp>
        <p:nvSpPr>
          <p:cNvPr id="835587" name="Rectangle 3"/>
          <p:cNvSpPr>
            <a:spLocks noGrp="1" noChangeArrowheads="1"/>
          </p:cNvSpPr>
          <p:nvPr>
            <p:ph type="body" idx="1"/>
          </p:nvPr>
        </p:nvSpPr>
        <p:spPr>
          <a:xfrm>
            <a:off x="915988" y="4344988"/>
            <a:ext cx="5454650" cy="4483100"/>
          </a:xfrm>
          <a:noFill/>
          <a:ln/>
        </p:spPr>
        <p:txBody>
          <a:bodyPr lIns="92075" tIns="46038" rIns="92075" bIns="46038"/>
          <a:lstStyle/>
          <a:p>
            <a:pPr>
              <a:lnSpc>
                <a:spcPct val="90000"/>
              </a:lnSpc>
            </a:pPr>
            <a:r>
              <a:rPr lang="da-DK" sz="800" b="1"/>
              <a:t>ANA 067</a:t>
            </a:r>
          </a:p>
          <a:p>
            <a:pPr>
              <a:lnSpc>
                <a:spcPct val="90000"/>
              </a:lnSpc>
            </a:pPr>
            <a:endParaRPr lang="da-DK" sz="800" b="1"/>
          </a:p>
          <a:p>
            <a:pPr>
              <a:lnSpc>
                <a:spcPct val="90000"/>
              </a:lnSpc>
            </a:pPr>
            <a:r>
              <a:rPr lang="da-DK" u="sng"/>
              <a:t>Boehm BO</a:t>
            </a:r>
            <a:r>
              <a:rPr lang="da-DK"/>
              <a:t>, </a:t>
            </a:r>
            <a:r>
              <a:rPr lang="da-DK" u="sng"/>
              <a:t>Vaz JA</a:t>
            </a:r>
            <a:r>
              <a:rPr lang="da-DK"/>
              <a:t>, </a:t>
            </a:r>
            <a:r>
              <a:rPr lang="da-DK" u="sng"/>
              <a:t>Brøndsted L</a:t>
            </a:r>
            <a:r>
              <a:rPr lang="da-DK"/>
              <a:t>, </a:t>
            </a:r>
            <a:r>
              <a:rPr lang="da-DK" u="sng"/>
              <a:t>Home PD</a:t>
            </a:r>
            <a:r>
              <a:rPr lang="da-DK"/>
              <a:t>. </a:t>
            </a:r>
            <a:r>
              <a:rPr lang="da-DK" sz="800"/>
              <a:t>Eur J Int Med 2004;15:496</a:t>
            </a:r>
            <a:r>
              <a:rPr lang="en-GB" sz="800"/>
              <a:t>–</a:t>
            </a:r>
            <a:r>
              <a:rPr lang="da-DK" sz="800"/>
              <a:t>502</a:t>
            </a:r>
            <a:endParaRPr lang="da-DK" sz="800" b="1"/>
          </a:p>
          <a:p>
            <a:pPr>
              <a:lnSpc>
                <a:spcPct val="90000"/>
              </a:lnSpc>
            </a:pPr>
            <a:endParaRPr lang="da-DK" sz="800" b="1"/>
          </a:p>
          <a:p>
            <a:pPr>
              <a:lnSpc>
                <a:spcPct val="90000"/>
              </a:lnSpc>
            </a:pPr>
            <a:r>
              <a:rPr lang="da-DK"/>
              <a:t>Long-term efficacy and safety of biphasic insulin aspart 30 in type 2 diabetes</a:t>
            </a:r>
          </a:p>
          <a:p>
            <a:pPr>
              <a:lnSpc>
                <a:spcPct val="90000"/>
              </a:lnSpc>
            </a:pPr>
            <a:endParaRPr lang="da-DK"/>
          </a:p>
          <a:p>
            <a:pPr>
              <a:lnSpc>
                <a:spcPct val="90000"/>
              </a:lnSpc>
            </a:pPr>
            <a:r>
              <a:rPr lang="en-US" sz="800"/>
              <a:t>BACKGROUND: In this study, we sought to compare the long-term safety and efficacy of biphasic insulin aspart 30 (BIAsp 30) with that of biphasic human insulin 30 (BHI 30) over a period of 24 months in patients with type 2 diabetes. METHODS: Patients with type 2 diabetes (n = 125) were assigned to twice-daily BIAsp 30 or BHI 30 and participated in both a 3-month initial period and a 21-month extension of a randomized, controlled, multinational trial. RESULTS: No significant difference was found in mean HbA1c after 24 months [BIAsp 30, 8.35±0.20%; BHI 30 8.13±0.16%; adjusted mean difference (BIAsp 30–BHI 30) 0.03 (90% CI –0.29 to 0.34)%, P = 0.89]. The proportion of patients experiencing major hypoglycaemia was also similar during the first year (BIAsp 30, 5%; BHI 30, 8%; P = 0.72), but it was significantly lower with BIAsp 30 than with BHI 30 during the second year (BIAsp 30, 0%; BHI 30, 10%; P = 0.04). The proportion experiencing minor hypoglycaemia was not significantly different. No significant difference was recorded in changes in nonspecific insulin antibody levels after 24 months (BIAsp 30, 4.87±1.92%; BHI 30; 1.00±1.66%; P=0.13). Body weight change was 0.05±0.81 kg in the BIAsp 30 group and 2.00±0.69 kg in the BHI 30 group (P=0.07). CONCLUSIONS: Reduced major hypoglycaemia compared with BHI 30 during the second year of treatment and comparable HbA1c levels after 24 months appear to support the hypothesis that the improved pharmacokinetic profile of BIAsp 30 may favourably affect the balance between hypoglycaemia and hyperglycaemia in insulin-treated type 2 diabetes.</a:t>
            </a:r>
            <a:endParaRPr lang="da-DK" sz="800" b="1"/>
          </a:p>
          <a:p>
            <a:pPr>
              <a:lnSpc>
                <a:spcPct val="90000"/>
              </a:lnSpc>
            </a:pPr>
            <a:endParaRPr lang="da-DK"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D0DC1F-E042-4444-BA4F-54FEB6F54723}" type="slidenum">
              <a:rPr lang="da-DK"/>
              <a:pPr/>
              <a:t>50</a:t>
            </a:fld>
            <a:endParaRPr lang="da-DK"/>
          </a:p>
        </p:txBody>
      </p:sp>
      <p:sp>
        <p:nvSpPr>
          <p:cNvPr id="633858" name="Rectangle 2"/>
          <p:cNvSpPr>
            <a:spLocks noGrp="1" noRot="1" noChangeAspect="1" noChangeArrowheads="1" noTextEdit="1"/>
          </p:cNvSpPr>
          <p:nvPr>
            <p:ph type="sldImg"/>
          </p:nvPr>
        </p:nvSpPr>
        <p:spPr>
          <a:ln/>
        </p:spPr>
      </p:sp>
      <p:sp>
        <p:nvSpPr>
          <p:cNvPr id="633859" name="Rectangle 3"/>
          <p:cNvSpPr>
            <a:spLocks noGrp="1" noChangeArrowheads="1"/>
          </p:cNvSpPr>
          <p:nvPr>
            <p:ph type="body" idx="1"/>
          </p:nvPr>
        </p:nvSpPr>
        <p:spPr/>
        <p:txBody>
          <a:bodyPr/>
          <a:lstStyle/>
          <a:p>
            <a:pPr>
              <a:lnSpc>
                <a:spcPct val="80000"/>
              </a:lnSpc>
            </a:pPr>
            <a:r>
              <a:rPr lang="en-GB" sz="900" b="1"/>
              <a:t>BIAsp 1239</a:t>
            </a:r>
          </a:p>
          <a:p>
            <a:pPr>
              <a:lnSpc>
                <a:spcPct val="80000"/>
              </a:lnSpc>
            </a:pPr>
            <a:endParaRPr lang="en-GB" sz="900" b="1"/>
          </a:p>
          <a:p>
            <a:pPr>
              <a:lnSpc>
                <a:spcPct val="80000"/>
              </a:lnSpc>
            </a:pPr>
            <a:r>
              <a:rPr lang="en-GB" sz="900"/>
              <a:t>Blood glucose levels (mg/dl):	</a:t>
            </a:r>
          </a:p>
          <a:p>
            <a:pPr>
              <a:lnSpc>
                <a:spcPct val="80000"/>
              </a:lnSpc>
            </a:pPr>
            <a:r>
              <a:rPr lang="en-GB" sz="900"/>
              <a:t>Preprandial dosing (NovoMix</a:t>
            </a:r>
            <a:r>
              <a:rPr lang="en-US" sz="900" baseline="30000">
                <a:cs typeface="Arial" charset="0"/>
              </a:rPr>
              <a:t>®</a:t>
            </a:r>
            <a:r>
              <a:rPr lang="en-GB" sz="900"/>
              <a:t> 30, bid)	Postprandial dosing (NovoMix</a:t>
            </a:r>
            <a:r>
              <a:rPr lang="en-US" sz="900" baseline="30000">
                <a:cs typeface="Arial" charset="0"/>
              </a:rPr>
              <a:t>®</a:t>
            </a:r>
            <a:r>
              <a:rPr lang="en-GB" sz="900"/>
              <a:t> 30, bid)</a:t>
            </a:r>
            <a:endParaRPr lang="en-GB" sz="900" b="1"/>
          </a:p>
          <a:p>
            <a:pPr>
              <a:lnSpc>
                <a:spcPct val="80000"/>
              </a:lnSpc>
            </a:pPr>
            <a:r>
              <a:rPr lang="en-GB" sz="900" b="1"/>
              <a:t>Before</a:t>
            </a:r>
            <a:r>
              <a:rPr lang="en-GB" sz="900"/>
              <a:t>           Breakfast	139 </a:t>
            </a:r>
            <a:r>
              <a:rPr lang="en-US" sz="900">
                <a:cs typeface="Arial" charset="0"/>
              </a:rPr>
              <a:t>±</a:t>
            </a:r>
            <a:r>
              <a:rPr lang="en-GB" sz="900"/>
              <a:t> 43		134 </a:t>
            </a:r>
            <a:r>
              <a:rPr lang="en-US" sz="900">
                <a:cs typeface="Arial" charset="0"/>
              </a:rPr>
              <a:t>±</a:t>
            </a:r>
            <a:r>
              <a:rPr lang="en-GB" sz="900"/>
              <a:t> 55</a:t>
            </a:r>
          </a:p>
          <a:p>
            <a:pPr>
              <a:lnSpc>
                <a:spcPct val="80000"/>
              </a:lnSpc>
            </a:pPr>
            <a:r>
              <a:rPr lang="en-GB" sz="900"/>
              <a:t>                      Dinner	143 </a:t>
            </a:r>
            <a:r>
              <a:rPr lang="en-US" sz="900">
                <a:cs typeface="Arial" charset="0"/>
              </a:rPr>
              <a:t>±</a:t>
            </a:r>
            <a:r>
              <a:rPr lang="en-GB" sz="900"/>
              <a:t> 59		149 </a:t>
            </a:r>
            <a:r>
              <a:rPr lang="en-US" sz="900">
                <a:cs typeface="Arial" charset="0"/>
              </a:rPr>
              <a:t>±</a:t>
            </a:r>
            <a:r>
              <a:rPr lang="en-GB" sz="900"/>
              <a:t> 65</a:t>
            </a:r>
          </a:p>
          <a:p>
            <a:pPr>
              <a:lnSpc>
                <a:spcPct val="80000"/>
              </a:lnSpc>
            </a:pPr>
            <a:r>
              <a:rPr lang="en-GB" sz="900" b="1"/>
              <a:t>2 h after</a:t>
            </a:r>
            <a:r>
              <a:rPr lang="en-GB" sz="900"/>
              <a:t>    Breakfast	159 </a:t>
            </a:r>
            <a:r>
              <a:rPr lang="en-US" sz="900">
                <a:cs typeface="Arial" charset="0"/>
              </a:rPr>
              <a:t>±</a:t>
            </a:r>
            <a:r>
              <a:rPr lang="en-GB" sz="900"/>
              <a:t> 66		177 </a:t>
            </a:r>
            <a:r>
              <a:rPr lang="en-US" sz="900">
                <a:cs typeface="Arial" charset="0"/>
              </a:rPr>
              <a:t>±</a:t>
            </a:r>
            <a:r>
              <a:rPr lang="en-GB" sz="900"/>
              <a:t> 61</a:t>
            </a:r>
          </a:p>
          <a:p>
            <a:pPr>
              <a:lnSpc>
                <a:spcPct val="80000"/>
              </a:lnSpc>
            </a:pPr>
            <a:r>
              <a:rPr lang="en-GB" sz="900"/>
              <a:t>                      Dinner	143 </a:t>
            </a:r>
            <a:r>
              <a:rPr lang="en-US" sz="900">
                <a:cs typeface="Arial" charset="0"/>
              </a:rPr>
              <a:t>±</a:t>
            </a:r>
            <a:r>
              <a:rPr lang="en-GB" sz="900"/>
              <a:t> 60		175 </a:t>
            </a:r>
            <a:r>
              <a:rPr lang="en-US" sz="900">
                <a:cs typeface="Arial" charset="0"/>
              </a:rPr>
              <a:t>±</a:t>
            </a:r>
            <a:r>
              <a:rPr lang="en-GB" sz="900"/>
              <a:t> 59</a:t>
            </a:r>
          </a:p>
          <a:p>
            <a:pPr>
              <a:lnSpc>
                <a:spcPct val="80000"/>
              </a:lnSpc>
            </a:pPr>
            <a:endParaRPr lang="en-GB" sz="900"/>
          </a:p>
          <a:p>
            <a:pPr>
              <a:lnSpc>
                <a:spcPct val="80000"/>
              </a:lnSpc>
              <a:buFontTx/>
              <a:buChar char="•"/>
            </a:pPr>
            <a:r>
              <a:rPr lang="en-GB" sz="900"/>
              <a:t>Overall, postprandial administration of </a:t>
            </a:r>
            <a:r>
              <a:rPr lang="en-US" sz="900"/>
              <a:t>NovoMix</a:t>
            </a:r>
            <a:r>
              <a:rPr lang="en-US" sz="900" baseline="30000"/>
              <a:t>®</a:t>
            </a:r>
            <a:r>
              <a:rPr lang="en-GB" sz="900"/>
              <a:t> 30 did not result in an increase in hypoglycaemic episodes compared with preprandial administration</a:t>
            </a:r>
          </a:p>
          <a:p>
            <a:pPr>
              <a:lnSpc>
                <a:spcPct val="80000"/>
              </a:lnSpc>
            </a:pPr>
            <a:r>
              <a:rPr lang="en-US" sz="900"/>
              <a:t/>
            </a:r>
            <a:br>
              <a:rPr lang="en-US" sz="900"/>
            </a:br>
            <a:r>
              <a:rPr lang="en-US" sz="900">
                <a:hlinkClick r:id="rId3" tooltip="Click to search for citations by this author."/>
              </a:rPr>
              <a:t>Warren ML</a:t>
            </a:r>
            <a:r>
              <a:rPr lang="en-US" sz="900"/>
              <a:t>, </a:t>
            </a:r>
            <a:r>
              <a:rPr lang="en-US" sz="900">
                <a:hlinkClick r:id="rId4" tooltip="Click to search for citations by this author."/>
              </a:rPr>
              <a:t>Conway MJ</a:t>
            </a:r>
            <a:r>
              <a:rPr lang="en-US" sz="900"/>
              <a:t>, </a:t>
            </a:r>
            <a:r>
              <a:rPr lang="en-US" sz="900">
                <a:hlinkClick r:id="rId5" tooltip="Click to search for citations by this author."/>
              </a:rPr>
              <a:t>Klaff LJ</a:t>
            </a:r>
            <a:r>
              <a:rPr lang="en-US" sz="900"/>
              <a:t>, </a:t>
            </a:r>
            <a:r>
              <a:rPr lang="en-US" sz="900">
                <a:hlinkClick r:id="rId6" tooltip="Click to search for citations by this author."/>
              </a:rPr>
              <a:t>Rosenstock J</a:t>
            </a:r>
            <a:r>
              <a:rPr lang="en-US" sz="900"/>
              <a:t>, </a:t>
            </a:r>
            <a:r>
              <a:rPr lang="en-US" sz="900">
                <a:hlinkClick r:id="rId7" tooltip="Click to search for citations by this author."/>
              </a:rPr>
              <a:t>Allen E</a:t>
            </a:r>
            <a:r>
              <a:rPr lang="en-US" sz="900"/>
              <a:t>. Diabetes Res Clin Pract 2004;66:23</a:t>
            </a:r>
            <a:r>
              <a:rPr lang="en-GB" sz="900"/>
              <a:t>–</a:t>
            </a:r>
            <a:r>
              <a:rPr lang="en-US" sz="900"/>
              <a:t>29. </a:t>
            </a:r>
            <a:br>
              <a:rPr lang="en-US" sz="900"/>
            </a:br>
            <a:r>
              <a:rPr lang="en-US" sz="900"/>
              <a:t> </a:t>
            </a:r>
            <a:endParaRPr lang="en-GB" sz="900"/>
          </a:p>
          <a:p>
            <a:pPr>
              <a:lnSpc>
                <a:spcPct val="80000"/>
              </a:lnSpc>
            </a:pPr>
            <a:r>
              <a:rPr lang="en-US" sz="900"/>
              <a:t>Postprandial versus preprandial dosing of biphasic insulin aspart in elderly type 2 diabetes patients</a:t>
            </a:r>
            <a:br>
              <a:rPr lang="en-US" sz="900"/>
            </a:br>
            <a:endParaRPr lang="en-US" sz="900"/>
          </a:p>
          <a:p>
            <a:pPr>
              <a:lnSpc>
                <a:spcPct val="80000"/>
              </a:lnSpc>
            </a:pPr>
            <a:r>
              <a:rPr lang="en-US" sz="900"/>
              <a:t>Preprandial dosing (within 5 min before meal) and postprandial dosing (15-20 min after meal onset) of NovoLog Mix 70/30 (BIAsp 30, a biphasic formulation of insulin aspart, 30% soluble and 70% protamine-crystallized) were compared in elderly (&gt; or =65 years) type 2 diabetes patients in this open-label, 12-week, crossover study. Ninety-three patients were treated with b.i.d. preprandial injections of BIAsp 30 during a 2-week run-in period and subsequently randomized to a 4-week treatment with either pre- or postprandial b.i.d. BIAsp 30, followed by crossover to the other regimen for 4 weeks. Mean plasma glucose values during a 4-h mealtest at the end of each treatment were similar for pre- and postprandial BIAsp 30 (153 +/- 58 mg/dl and 161 +/- 59 mg/dl, respectively, difference not significant). However, the mean blood glucose increment from self-measured blood glucose values was slightly but significantly greater after postprandial injection than after preprandial injection (treatment difference: 16.3mg/dl; 95% CI: [0.5, 29.3]). Fifty-six percent of patients reported a hypoglycemic episode; postprandial injection did not increase the incidence of hypoglycemia as compared to preprandial injection (113 episodes versus 125 episodes, respectively). For some elderly type 2 diabetes patients, postprandial injection of BIAsp 30 may be an acceptable alternative to standard preprandial injection.</a:t>
            </a:r>
            <a:br>
              <a:rPr lang="en-US" sz="900"/>
            </a:br>
            <a:endParaRPr lang="en-GB" sz="900"/>
          </a:p>
          <a:p>
            <a:pPr>
              <a:lnSpc>
                <a:spcPct val="80000"/>
              </a:lnSpc>
            </a:pPr>
            <a:endParaRPr lang="en-GB" sz="9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spcBef>
                <a:spcPct val="0"/>
              </a:spcBef>
            </a:pPr>
            <a:r>
              <a:rPr lang="en-GB" b="1" u="sng" smtClean="0"/>
              <a:t>Speaker Notes:</a:t>
            </a:r>
          </a:p>
          <a:p>
            <a:pPr eaLnBrk="1" hangingPunct="1">
              <a:spcBef>
                <a:spcPct val="0"/>
              </a:spcBef>
            </a:pPr>
            <a:r>
              <a:rPr lang="en-GB" smtClean="0"/>
              <a:t>A secondary safety endpoint of the Davidson study was to determine the rates of major hypoglycaemia for BIAsp 30 vs. BHI 30. Major hypoglycaemia can be potentially life threatening and incur high health care costs; therefore, reduction of the risk for such events is essential for both patient and the health care industry. </a:t>
            </a:r>
            <a:r>
              <a:rPr lang="en-GB" b="1" i="1" smtClean="0"/>
              <a:t>The likelihood of major hypoglycaemia was significantly lower with BIAsp 30 compared with BHI 30. </a:t>
            </a:r>
            <a:r>
              <a:rPr lang="en-GB" smtClean="0"/>
              <a:t>It is also worth noting that the reduced risk of nocturnal and major hypoglycaemia associated with BIAsp 30 was not achieved at the expense of overall glycaemic control</a:t>
            </a:r>
          </a:p>
        </p:txBody>
      </p:sp>
      <p:sp>
        <p:nvSpPr>
          <p:cNvPr id="583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5B0ED9D-5B04-4547-81B9-16B50B48E4F9}" type="slidenum">
              <a:rPr lang="en-GB" sz="1200">
                <a:latin typeface="Calibri" pitchFamily="34" charset="0"/>
              </a:rPr>
              <a:pPr algn="r"/>
              <a:t>55</a:t>
            </a:fld>
            <a:endParaRPr lang="en-GB"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b="1">
                <a:solidFill>
                  <a:schemeClr val="bg1"/>
                </a:solidFill>
                <a:latin typeface="Arial" pitchFamily="34" charset="0"/>
              </a:defRPr>
            </a:lvl1pPr>
            <a:lvl2pPr marL="729057" indent="-280406" defTabSz="914437">
              <a:defRPr sz="2400" b="1">
                <a:solidFill>
                  <a:schemeClr val="bg1"/>
                </a:solidFill>
                <a:latin typeface="Arial" pitchFamily="34" charset="0"/>
              </a:defRPr>
            </a:lvl2pPr>
            <a:lvl3pPr marL="1121626" indent="-224325" defTabSz="914437">
              <a:defRPr sz="2400" b="1">
                <a:solidFill>
                  <a:schemeClr val="bg1"/>
                </a:solidFill>
                <a:latin typeface="Arial" pitchFamily="34" charset="0"/>
              </a:defRPr>
            </a:lvl3pPr>
            <a:lvl4pPr marL="1570276" indent="-224325" defTabSz="914437">
              <a:defRPr sz="2400" b="1">
                <a:solidFill>
                  <a:schemeClr val="bg1"/>
                </a:solidFill>
                <a:latin typeface="Arial" pitchFamily="34" charset="0"/>
              </a:defRPr>
            </a:lvl4pPr>
            <a:lvl5pPr marL="2018927" indent="-224325" defTabSz="914437">
              <a:defRPr sz="2400" b="1">
                <a:solidFill>
                  <a:schemeClr val="bg1"/>
                </a:solidFill>
                <a:latin typeface="Arial" pitchFamily="34" charset="0"/>
              </a:defRPr>
            </a:lvl5pPr>
            <a:lvl6pPr marL="2467577" indent="-224325" algn="ctr" defTabSz="914437" eaLnBrk="0" fontAlgn="base" hangingPunct="0">
              <a:spcBef>
                <a:spcPct val="20000"/>
              </a:spcBef>
              <a:spcAft>
                <a:spcPct val="0"/>
              </a:spcAft>
              <a:buClr>
                <a:schemeClr val="tx2"/>
              </a:buClr>
              <a:buFont typeface="Symbol" pitchFamily="18" charset="2"/>
              <a:buChar char="¨"/>
              <a:defRPr sz="2400" b="1">
                <a:solidFill>
                  <a:schemeClr val="bg1"/>
                </a:solidFill>
                <a:latin typeface="Arial" pitchFamily="34" charset="0"/>
              </a:defRPr>
            </a:lvl6pPr>
            <a:lvl7pPr marL="2916227" indent="-224325" algn="ctr" defTabSz="914437" eaLnBrk="0" fontAlgn="base" hangingPunct="0">
              <a:spcBef>
                <a:spcPct val="20000"/>
              </a:spcBef>
              <a:spcAft>
                <a:spcPct val="0"/>
              </a:spcAft>
              <a:buClr>
                <a:schemeClr val="tx2"/>
              </a:buClr>
              <a:buFont typeface="Symbol" pitchFamily="18" charset="2"/>
              <a:buChar char="¨"/>
              <a:defRPr sz="2400" b="1">
                <a:solidFill>
                  <a:schemeClr val="bg1"/>
                </a:solidFill>
                <a:latin typeface="Arial" pitchFamily="34" charset="0"/>
              </a:defRPr>
            </a:lvl7pPr>
            <a:lvl8pPr marL="3364878" indent="-224325" algn="ctr" defTabSz="914437" eaLnBrk="0" fontAlgn="base" hangingPunct="0">
              <a:spcBef>
                <a:spcPct val="20000"/>
              </a:spcBef>
              <a:spcAft>
                <a:spcPct val="0"/>
              </a:spcAft>
              <a:buClr>
                <a:schemeClr val="tx2"/>
              </a:buClr>
              <a:buFont typeface="Symbol" pitchFamily="18" charset="2"/>
              <a:buChar char="¨"/>
              <a:defRPr sz="2400" b="1">
                <a:solidFill>
                  <a:schemeClr val="bg1"/>
                </a:solidFill>
                <a:latin typeface="Arial" pitchFamily="34" charset="0"/>
              </a:defRPr>
            </a:lvl8pPr>
            <a:lvl9pPr marL="3813528" indent="-224325" algn="ctr" defTabSz="914437" eaLnBrk="0" fontAlgn="base" hangingPunct="0">
              <a:spcBef>
                <a:spcPct val="20000"/>
              </a:spcBef>
              <a:spcAft>
                <a:spcPct val="0"/>
              </a:spcAft>
              <a:buClr>
                <a:schemeClr val="tx2"/>
              </a:buClr>
              <a:buFont typeface="Symbol" pitchFamily="18" charset="2"/>
              <a:buChar char="¨"/>
              <a:defRPr sz="2400" b="1">
                <a:solidFill>
                  <a:schemeClr val="bg1"/>
                </a:solidFill>
                <a:latin typeface="Arial" pitchFamily="34" charset="0"/>
              </a:defRPr>
            </a:lvl9pPr>
          </a:lstStyle>
          <a:p>
            <a:fld id="{B56EFC97-8A44-4B0E-BEAA-33294D40BF64}" type="slidenum">
              <a:rPr lang="en-US" sz="1200" b="0">
                <a:solidFill>
                  <a:schemeClr val="tx1"/>
                </a:solidFill>
              </a:rPr>
              <a:pPr/>
              <a:t>11</a:t>
            </a:fld>
            <a:endParaRPr lang="en-US" sz="1200" b="0">
              <a:solidFill>
                <a:schemeClr val="tx1"/>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686421" y="4359640"/>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475" indent="-174475">
              <a:tabLst>
                <a:tab pos="169802" algn="l"/>
              </a:tabLst>
            </a:pPr>
            <a:r>
              <a:rPr lang="en-US" b="1" smtClean="0">
                <a:latin typeface="Arial" pitchFamily="34" charset="0"/>
              </a:rPr>
              <a:t>Key Point</a:t>
            </a:r>
            <a:endParaRPr lang="en-US" smtClean="0">
              <a:latin typeface="Arial" pitchFamily="34" charset="0"/>
            </a:endParaRPr>
          </a:p>
          <a:p>
            <a:pPr marL="174475" indent="-174475">
              <a:buFontTx/>
              <a:buChar char="•"/>
              <a:tabLst>
                <a:tab pos="169802" algn="l"/>
              </a:tabLst>
            </a:pPr>
            <a:r>
              <a:rPr lang="en-US" sz="1000">
                <a:latin typeface="Arial" pitchFamily="34" charset="0"/>
              </a:rPr>
              <a:t>To summarize, the greatest HbA</a:t>
            </a:r>
            <a:r>
              <a:rPr lang="en-US" sz="1000" baseline="-25000">
                <a:latin typeface="Arial" pitchFamily="34" charset="0"/>
              </a:rPr>
              <a:t>1c</a:t>
            </a:r>
            <a:r>
              <a:rPr lang="en-US" sz="1000">
                <a:latin typeface="Arial" pitchFamily="34" charset="0"/>
              </a:rPr>
              <a:t> reductions are achieved with insulin, followed by metformin and sulfonylureas.</a:t>
            </a:r>
          </a:p>
          <a:p>
            <a:pPr marL="174475" indent="-174475">
              <a:tabLst>
                <a:tab pos="169802" algn="l"/>
              </a:tabLst>
            </a:pPr>
            <a:endParaRPr lang="en-US" sz="1000">
              <a:latin typeface="Arial" pitchFamily="34" charset="0"/>
            </a:endParaRPr>
          </a:p>
          <a:p>
            <a:pPr marL="174475" indent="-174475">
              <a:tabLst>
                <a:tab pos="169802" algn="l"/>
              </a:tabLst>
            </a:pPr>
            <a:endParaRPr lang="en-US" sz="1000">
              <a:latin typeface="Arial" pitchFamily="34" charset="0"/>
            </a:endParaRPr>
          </a:p>
          <a:p>
            <a:pPr marL="174475" indent="-174475">
              <a:tabLst>
                <a:tab pos="169802" algn="l"/>
              </a:tabLst>
            </a:pPr>
            <a:endParaRPr lang="en-US" sz="1000">
              <a:latin typeface="Arial" pitchFamily="34" charset="0"/>
            </a:endParaRPr>
          </a:p>
          <a:p>
            <a:pPr marL="174475" indent="-174475">
              <a:tabLst>
                <a:tab pos="169802" algn="l"/>
              </a:tabLst>
            </a:pPr>
            <a:endParaRPr lang="en-US" sz="1000">
              <a:latin typeface="Arial" pitchFamily="34" charset="0"/>
            </a:endParaRPr>
          </a:p>
          <a:p>
            <a:pPr marL="174475" indent="-174475">
              <a:tabLst>
                <a:tab pos="169802" algn="l"/>
              </a:tabLst>
            </a:pPr>
            <a:endParaRPr lang="en-US" sz="1000">
              <a:latin typeface="Arial" pitchFamily="34" charset="0"/>
            </a:endParaRPr>
          </a:p>
          <a:p>
            <a:pPr marL="174475" indent="-174475">
              <a:tabLst>
                <a:tab pos="169802" algn="l"/>
              </a:tabLst>
            </a:pPr>
            <a:endParaRPr lang="en-US" sz="1000">
              <a:latin typeface="Arial" pitchFamily="34" charset="0"/>
            </a:endParaRPr>
          </a:p>
          <a:p>
            <a:pPr marL="174475" indent="-174475">
              <a:tabLst>
                <a:tab pos="169802" algn="l"/>
              </a:tabLst>
            </a:pPr>
            <a:endParaRPr lang="en-US" sz="1000">
              <a:latin typeface="Arial" pitchFamily="34" charset="0"/>
            </a:endParaRPr>
          </a:p>
          <a:p>
            <a:pPr marL="174475" indent="-174475">
              <a:tabLst>
                <a:tab pos="169802" algn="l"/>
              </a:tabLst>
            </a:pPr>
            <a:endParaRPr lang="en-US" sz="1000">
              <a:latin typeface="Arial" pitchFamily="34" charset="0"/>
            </a:endParaRPr>
          </a:p>
          <a:p>
            <a:pPr marL="174475" indent="-174475">
              <a:tabLst>
                <a:tab pos="169802" algn="l"/>
              </a:tabLst>
            </a:pPr>
            <a:endParaRPr lang="en-US" sz="1000">
              <a:latin typeface="Arial" pitchFamily="34" charset="0"/>
            </a:endParaRPr>
          </a:p>
          <a:p>
            <a:pPr marL="174475" indent="-174475">
              <a:tabLst>
                <a:tab pos="169802" algn="l"/>
              </a:tabLst>
            </a:pPr>
            <a:endParaRPr lang="en-US" sz="1000">
              <a:latin typeface="Arial" pitchFamily="34" charset="0"/>
            </a:endParaRPr>
          </a:p>
          <a:p>
            <a:pPr marL="174475" indent="-174475">
              <a:tabLst>
                <a:tab pos="169802" algn="l"/>
              </a:tabLst>
            </a:pPr>
            <a:endParaRPr lang="en-US" sz="1000">
              <a:latin typeface="Arial" pitchFamily="34" charset="0"/>
            </a:endParaRPr>
          </a:p>
          <a:p>
            <a:pPr marL="174475" indent="-174475">
              <a:tabLst>
                <a:tab pos="169802" algn="l"/>
              </a:tabLst>
            </a:pPr>
            <a:endParaRPr lang="en-US" sz="1000">
              <a:latin typeface="Arial" pitchFamily="34" charset="0"/>
            </a:endParaRPr>
          </a:p>
          <a:p>
            <a:pPr marL="174475" indent="-174475">
              <a:tabLst>
                <a:tab pos="169802" algn="l"/>
              </a:tabLst>
            </a:pPr>
            <a:endParaRPr lang="en-US" sz="1000">
              <a:latin typeface="Arial" pitchFamily="34" charset="0"/>
            </a:endParaRPr>
          </a:p>
          <a:p>
            <a:pPr marL="174475" indent="-174475">
              <a:tabLst>
                <a:tab pos="169802" algn="l"/>
              </a:tabLst>
            </a:pPr>
            <a:r>
              <a:rPr lang="en-US" sz="1000" b="1">
                <a:latin typeface="Arial" pitchFamily="34" charset="0"/>
              </a:rPr>
              <a:t>Reference:</a:t>
            </a:r>
            <a:endParaRPr lang="en-US" sz="1000">
              <a:latin typeface="Arial" pitchFamily="34" charset="0"/>
            </a:endParaRPr>
          </a:p>
          <a:p>
            <a:pPr marL="174475" indent="-174475">
              <a:lnSpc>
                <a:spcPct val="80000"/>
              </a:lnSpc>
              <a:tabLst>
                <a:tab pos="169802" algn="l"/>
              </a:tabLst>
            </a:pPr>
            <a:r>
              <a:rPr lang="da-DK" sz="1000">
                <a:latin typeface="Arial" pitchFamily="34" charset="0"/>
              </a:rPr>
              <a:t>Nathan DM </a:t>
            </a:r>
            <a:r>
              <a:rPr lang="da-DK" sz="1000" i="1">
                <a:latin typeface="Arial" pitchFamily="34" charset="0"/>
              </a:rPr>
              <a:t>et al</a:t>
            </a:r>
            <a:r>
              <a:rPr lang="da-DK" sz="1000">
                <a:latin typeface="Arial" pitchFamily="34" charset="0"/>
              </a:rPr>
              <a:t>. Management of hyperglycemia in type 2 diabetes: a consensus algorithm for </a:t>
            </a:r>
          </a:p>
          <a:p>
            <a:pPr marL="174475" indent="-174475">
              <a:lnSpc>
                <a:spcPct val="80000"/>
              </a:lnSpc>
              <a:tabLst>
                <a:tab pos="169802" algn="l"/>
              </a:tabLst>
            </a:pPr>
            <a:r>
              <a:rPr lang="da-DK" sz="1000">
                <a:latin typeface="Arial" pitchFamily="34" charset="0"/>
              </a:rPr>
              <a:t>the initiation and adjustment of therapy. </a:t>
            </a:r>
            <a:r>
              <a:rPr lang="da-DK" sz="1000" i="1">
                <a:latin typeface="Arial" pitchFamily="34" charset="0"/>
              </a:rPr>
              <a:t>Diabetes Care</a:t>
            </a:r>
            <a:r>
              <a:rPr lang="da-DK" sz="1000">
                <a:latin typeface="Arial" pitchFamily="34" charset="0"/>
              </a:rPr>
              <a:t> 2006;29(8):1963-72.</a:t>
            </a:r>
            <a:endParaRPr lang="en-US" sz="100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D1C9E-7E8B-4E1B-85D3-10B6C5CDE2A5}" type="slidenum">
              <a:rPr lang="da-DK"/>
              <a:pPr/>
              <a:t>65</a:t>
            </a:fld>
            <a:endParaRPr lang="da-DK"/>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a:xfrm>
            <a:off x="855663" y="4343400"/>
            <a:ext cx="5087937" cy="4519613"/>
          </a:xfrm>
        </p:spPr>
        <p:txBody>
          <a:bodyPr/>
          <a:lstStyle/>
          <a:p>
            <a:pPr>
              <a:lnSpc>
                <a:spcPct val="80000"/>
              </a:lnSpc>
            </a:pPr>
            <a:r>
              <a:rPr lang="en-US" sz="800">
                <a:hlinkClick r:id="rId3" tooltip="Click to search for citations by this author."/>
              </a:rPr>
              <a:t>Raskin P</a:t>
            </a:r>
            <a:r>
              <a:rPr lang="en-US" sz="800"/>
              <a:t>, </a:t>
            </a:r>
            <a:r>
              <a:rPr lang="en-US" sz="800">
                <a:hlinkClick r:id="rId4" tooltip="Click to search for citations by this author."/>
              </a:rPr>
              <a:t>Allen E</a:t>
            </a:r>
            <a:r>
              <a:rPr lang="en-US" sz="800"/>
              <a:t>, </a:t>
            </a:r>
            <a:r>
              <a:rPr lang="en-US" sz="800">
                <a:hlinkClick r:id="rId5" tooltip="Click to search for citations by this author."/>
              </a:rPr>
              <a:t>Hollander P</a:t>
            </a:r>
            <a:r>
              <a:rPr lang="en-US" sz="800"/>
              <a:t>, </a:t>
            </a:r>
            <a:r>
              <a:rPr lang="en-US" sz="800">
                <a:hlinkClick r:id="rId6" tooltip="Click to search for citations by this author."/>
              </a:rPr>
              <a:t>Lewin A</a:t>
            </a:r>
            <a:r>
              <a:rPr lang="en-US" sz="800"/>
              <a:t>, </a:t>
            </a:r>
            <a:r>
              <a:rPr lang="en-US" sz="800">
                <a:hlinkClick r:id="rId7" tooltip="Click to search for citations by this author."/>
              </a:rPr>
              <a:t>Gabbay RA</a:t>
            </a:r>
            <a:r>
              <a:rPr lang="en-US" sz="800"/>
              <a:t>, </a:t>
            </a:r>
            <a:r>
              <a:rPr lang="en-US" sz="800">
                <a:hlinkClick r:id="rId8" tooltip="Click to search for citations by this author."/>
              </a:rPr>
              <a:t>Hu P</a:t>
            </a:r>
            <a:r>
              <a:rPr lang="en-US" sz="800"/>
              <a:t>, </a:t>
            </a:r>
            <a:r>
              <a:rPr lang="en-US" sz="800">
                <a:hlinkClick r:id="rId9" tooltip="Click to search for citations by this author."/>
              </a:rPr>
              <a:t>Bode B</a:t>
            </a:r>
            <a:r>
              <a:rPr lang="en-US" sz="800"/>
              <a:t>, </a:t>
            </a:r>
            <a:r>
              <a:rPr lang="en-US" sz="800">
                <a:hlinkClick r:id="rId10" tooltip="Click to search for citations by this author."/>
              </a:rPr>
              <a:t>Garber A</a:t>
            </a:r>
            <a:r>
              <a:rPr lang="en-US" sz="800"/>
              <a:t>; </a:t>
            </a:r>
            <a:r>
              <a:rPr lang="en-US" sz="800">
                <a:hlinkClick r:id="rId11" tooltip="Click to search for citations by this author."/>
              </a:rPr>
              <a:t>INITIATE Study Group</a:t>
            </a:r>
            <a:r>
              <a:rPr lang="en-US" sz="800"/>
              <a:t>. Diabetes Care 2005;28:260</a:t>
            </a:r>
            <a:r>
              <a:rPr lang="en-GB" sz="1000"/>
              <a:t>–</a:t>
            </a:r>
            <a:r>
              <a:rPr lang="en-US" sz="800"/>
              <a:t>265 </a:t>
            </a:r>
          </a:p>
          <a:p>
            <a:pPr>
              <a:lnSpc>
                <a:spcPct val="80000"/>
              </a:lnSpc>
            </a:pPr>
            <a:endParaRPr lang="en-GB" sz="800"/>
          </a:p>
          <a:p>
            <a:pPr>
              <a:lnSpc>
                <a:spcPct val="80000"/>
              </a:lnSpc>
            </a:pPr>
            <a:r>
              <a:rPr lang="en-US" sz="800"/>
              <a:t>Initiating insulin therapy in type 2 diabetes: a comparison of biphasic and basal insulin analogs</a:t>
            </a:r>
          </a:p>
          <a:p>
            <a:pPr>
              <a:lnSpc>
                <a:spcPct val="80000"/>
              </a:lnSpc>
            </a:pPr>
            <a:endParaRPr lang="en-US" sz="800"/>
          </a:p>
          <a:p>
            <a:pPr>
              <a:lnSpc>
                <a:spcPct val="80000"/>
              </a:lnSpc>
            </a:pPr>
            <a:r>
              <a:rPr lang="en-US" sz="1000"/>
              <a:t>OBJECTIVE: Safety and efficacy of biphasic insulin aspart 70/30 (BIAsp 70/30, prebreakfast and presupper) were compared with once-daily insulin glargine in type 2 diabetic subjects inadequately controlled on oral antidiabetic drugs (OADs). RESEARCH DESIGN AND METHODS: This 28-week parallel-group study randomized 233 insulin-naive patients with HbA(1c) values &gt;/=8.0% on &gt;1,000 mg/day metformin alone or in combination with other OADs. Metformin was adjusted up to 2,550 mg/day before insulin therapy was initiated with 5</a:t>
            </a:r>
            <a:r>
              <a:rPr lang="en-GB" sz="1000"/>
              <a:t>–</a:t>
            </a:r>
            <a:r>
              <a:rPr lang="en-US" sz="1000"/>
              <a:t>6 units BIAsp 70/30 twice daily or 10</a:t>
            </a:r>
            <a:r>
              <a:rPr lang="en-GB" sz="1000"/>
              <a:t>–</a:t>
            </a:r>
            <a:r>
              <a:rPr lang="en-US" sz="1000"/>
              <a:t>12 units glargine at bedtime and titrated to target blood glucose (80</a:t>
            </a:r>
            <a:r>
              <a:rPr lang="en-GB" sz="1000"/>
              <a:t>–</a:t>
            </a:r>
            <a:r>
              <a:rPr lang="en-US" sz="1000"/>
              <a:t>110 mg/dl) by algorithm-directed titration. RESULTS: A total of 209 subjects completed the study. At study end, the mean HbA(1c) value was lower in the BIAsp 70/30 group than in the glargine group (6.91 +/- 1.17 vs. 7.41 +/- 1.24%, P &lt; 0.01). The HbA(1c) reduction was greater in the BIAsp 70/30 group than in the glargine group (-2.79 +/- 0.11 vs. -2.36 +/- 0.11%, respectively; P &lt; 0.01), especially for subjects with baseline HbA(1c) &gt;8.5% (-3.13 +/- 1.63 vs. -2.60 +/- 1.50%, respectively; P &lt; 0.05). More BIAsp 70/30-treated subjects reached target HbA(1c) values than glargine-treated subjects (HbA(1c) &lt;/=6.5%: 42 vs. 28%, P &lt; 0.05; HbA(1c) &lt;7.0%: 66 vs. 40%, P &lt; 0.001). Minor hypoglycemia (episodes/year) was greater in the BIAsp 70/30 group than in the glargine group (3.4 +/- 6.6 and 0.7 +/- 2.0, respectively; P &lt; 0.05). Weight gain and daily insulin dose at study end were greater for BIAsp 70/30-treated subjects than for glargine-treated subjects (weight gain: 5.4 +/- 4.8 vs. 3.5 +/- 4.5 kg, P &lt; 0.01; insulin dose: 78.5 +/- 39.5 and 51.3 +/- 26.7 units/day, respectively). CONCLUSIONS: In subjects with type 2 diabetes poorly controlled on OADs, initiating insulin therapy with twice-daily BIAsp 70/30 was more effective in achieving HbA(1c) targets than once-daily glargine, especially in subjects with HbA(1c) &gt;8.5%.</a:t>
            </a:r>
            <a:br>
              <a:rPr lang="en-US" sz="1000"/>
            </a:br>
            <a:endParaRPr lang="en-US"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C1FEC-E433-4965-94EC-76D9B05F9CD0}" type="slidenum">
              <a:rPr lang="da-DK"/>
              <a:pPr/>
              <a:t>66</a:t>
            </a:fld>
            <a:endParaRPr lang="da-DK"/>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CE0D0-B74F-4135-9B1C-FBD8C1951FBE}" type="slidenum">
              <a:rPr lang="da-DK"/>
              <a:pPr/>
              <a:t>68</a:t>
            </a:fld>
            <a:endParaRPr lang="da-DK"/>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r>
              <a:rPr lang="en-GB" dirty="0"/>
              <a:t>#at week 28, before breakfast BG values for </a:t>
            </a:r>
            <a:r>
              <a:rPr lang="en-GB" dirty="0" err="1"/>
              <a:t>glargine</a:t>
            </a:r>
            <a:r>
              <a:rPr lang="en-GB" dirty="0"/>
              <a:t> were significantly lower than in the </a:t>
            </a:r>
            <a:r>
              <a:rPr lang="en-US" dirty="0" err="1"/>
              <a:t>NovoMix</a:t>
            </a:r>
            <a:r>
              <a:rPr lang="en-US" baseline="30000" dirty="0"/>
              <a:t>® </a:t>
            </a:r>
            <a:r>
              <a:rPr lang="en-US" dirty="0"/>
              <a:t>3</a:t>
            </a:r>
            <a:r>
              <a:rPr lang="en-GB" dirty="0"/>
              <a:t>0 group (</a:t>
            </a:r>
            <a:r>
              <a:rPr lang="en-GB" i="1" dirty="0"/>
              <a:t>p</a:t>
            </a:r>
            <a:r>
              <a:rPr lang="en-GB" dirty="0"/>
              <a:t> = 0.0124)</a:t>
            </a:r>
          </a:p>
          <a:p>
            <a:r>
              <a:rPr lang="en-GB" dirty="0"/>
              <a:t>*at week 28, BG values before lunch, before dinner, after dinner and at bedtime were significantly lower for </a:t>
            </a:r>
            <a:r>
              <a:rPr lang="en-US" dirty="0" err="1"/>
              <a:t>NovoMix</a:t>
            </a:r>
            <a:r>
              <a:rPr lang="en-US" baseline="30000" dirty="0"/>
              <a:t>®</a:t>
            </a:r>
            <a:r>
              <a:rPr lang="en-GB" dirty="0"/>
              <a:t> 30 compared with </a:t>
            </a:r>
            <a:r>
              <a:rPr lang="en-GB" dirty="0" err="1"/>
              <a:t>glargine</a:t>
            </a:r>
            <a:r>
              <a:rPr lang="en-GB" dirty="0"/>
              <a:t>:</a:t>
            </a:r>
            <a:br>
              <a:rPr lang="en-GB" dirty="0"/>
            </a:br>
            <a:r>
              <a:rPr lang="en-GB" dirty="0"/>
              <a:t>before lunch, </a:t>
            </a:r>
            <a:r>
              <a:rPr lang="en-GB" i="1" dirty="0"/>
              <a:t>p</a:t>
            </a:r>
            <a:r>
              <a:rPr lang="en-GB" dirty="0"/>
              <a:t> = 0.0002</a:t>
            </a:r>
            <a:br>
              <a:rPr lang="en-GB" dirty="0"/>
            </a:br>
            <a:r>
              <a:rPr lang="en-GB" dirty="0"/>
              <a:t>before dinner, </a:t>
            </a:r>
            <a:r>
              <a:rPr lang="en-GB" i="1" dirty="0"/>
              <a:t>p</a:t>
            </a:r>
            <a:r>
              <a:rPr lang="en-GB" dirty="0"/>
              <a:t> = 0.0443</a:t>
            </a:r>
            <a:br>
              <a:rPr lang="en-GB" dirty="0"/>
            </a:br>
            <a:r>
              <a:rPr lang="en-GB" dirty="0"/>
              <a:t>after dinner, </a:t>
            </a:r>
            <a:r>
              <a:rPr lang="en-GB" i="1" dirty="0"/>
              <a:t>p</a:t>
            </a:r>
            <a:r>
              <a:rPr lang="en-GB" dirty="0"/>
              <a:t>&lt;0.0001</a:t>
            </a:r>
            <a:br>
              <a:rPr lang="en-GB" dirty="0"/>
            </a:br>
            <a:r>
              <a:rPr lang="en-GB" dirty="0"/>
              <a:t>at bedtime, </a:t>
            </a:r>
            <a:r>
              <a:rPr lang="en-GB" i="1" dirty="0"/>
              <a:t>p</a:t>
            </a:r>
            <a:r>
              <a:rPr lang="en-GB" dirty="0"/>
              <a:t>&lt;0.0001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DC1B5C-116B-4932-AD2D-215B2486A60E}" type="slidenum">
              <a:rPr lang="da-DK"/>
              <a:pPr/>
              <a:t>69</a:t>
            </a:fld>
            <a:endParaRPr lang="da-DK"/>
          </a:p>
        </p:txBody>
      </p:sp>
      <p:sp>
        <p:nvSpPr>
          <p:cNvPr id="749570" name="Rectangle 2"/>
          <p:cNvSpPr>
            <a:spLocks noGrp="1" noRot="1" noChangeAspect="1" noChangeArrowheads="1" noTextEdit="1"/>
          </p:cNvSpPr>
          <p:nvPr>
            <p:ph type="sldImg"/>
          </p:nvPr>
        </p:nvSpPr>
        <p:spPr>
          <a:ln/>
        </p:spPr>
      </p:sp>
      <p:sp>
        <p:nvSpPr>
          <p:cNvPr id="749571" name="Rectangle 3"/>
          <p:cNvSpPr>
            <a:spLocks noGrp="1" noChangeArrowheads="1"/>
          </p:cNvSpPr>
          <p:nvPr>
            <p:ph type="body" idx="1"/>
          </p:nvPr>
        </p:nvSpPr>
        <p:spPr>
          <a:xfrm>
            <a:off x="685800" y="4343400"/>
            <a:ext cx="5486400" cy="4114800"/>
          </a:xfrm>
        </p:spPr>
        <p:txBody>
          <a:bodyPr/>
          <a:lstStyle/>
          <a:p>
            <a:r>
              <a:rPr lang="en-GB" dirty="0"/>
              <a:t>For the total population, the </a:t>
            </a:r>
            <a:r>
              <a:rPr lang="en-GB" b="1" dirty="0"/>
              <a:t>mean</a:t>
            </a:r>
            <a:r>
              <a:rPr lang="en-GB" dirty="0"/>
              <a:t> </a:t>
            </a:r>
            <a:r>
              <a:rPr lang="en-GB" dirty="0" err="1"/>
              <a:t>prandial</a:t>
            </a:r>
            <a:r>
              <a:rPr lang="en-GB" dirty="0"/>
              <a:t> glucose increment (i.e., average taken for breakfast, lunch and dinner) was significantly less in patients treated with </a:t>
            </a:r>
            <a:r>
              <a:rPr lang="en-US" dirty="0" err="1"/>
              <a:t>NovoMix</a:t>
            </a:r>
            <a:r>
              <a:rPr lang="en-US" baseline="30000" dirty="0"/>
              <a:t>®</a:t>
            </a:r>
            <a:r>
              <a:rPr lang="en-GB" dirty="0"/>
              <a:t> 30 than in those receiving </a:t>
            </a:r>
            <a:r>
              <a:rPr lang="en-GB" dirty="0" err="1"/>
              <a:t>Lantus</a:t>
            </a:r>
            <a:r>
              <a:rPr lang="en-GB" dirty="0"/>
              <a:t>.</a:t>
            </a:r>
            <a:endParaRPr lang="en-US" dirty="0"/>
          </a:p>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4B675-2581-4D96-9574-B54AFF2B09E7}" type="slidenum">
              <a:rPr lang="da-DK"/>
              <a:pPr/>
              <a:t>71</a:t>
            </a:fld>
            <a:endParaRPr lang="da-DK"/>
          </a:p>
        </p:txBody>
      </p:sp>
      <p:sp>
        <p:nvSpPr>
          <p:cNvPr id="751618" name="Rectangle 2"/>
          <p:cNvSpPr>
            <a:spLocks noGrp="1" noRot="1" noChangeAspect="1" noChangeArrowheads="1" noTextEdit="1"/>
          </p:cNvSpPr>
          <p:nvPr>
            <p:ph type="sldImg"/>
          </p:nvPr>
        </p:nvSpPr>
        <p:spPr>
          <a:ln/>
        </p:spPr>
      </p:sp>
      <p:sp>
        <p:nvSpPr>
          <p:cNvPr id="751619" name="Rectangle 3"/>
          <p:cNvSpPr>
            <a:spLocks noGrp="1" noChangeArrowheads="1"/>
          </p:cNvSpPr>
          <p:nvPr>
            <p:ph type="body" idx="1"/>
          </p:nvPr>
        </p:nvSpPr>
        <p:spPr/>
        <p:txBody>
          <a:bodyPr/>
          <a:lstStyle/>
          <a:p>
            <a:pPr marL="228600" indent="-228600">
              <a:buFontTx/>
              <a:buChar char="•"/>
            </a:pPr>
            <a:r>
              <a:rPr lang="en-US"/>
              <a:t>At 28 weeks, the mean A1C value in the NovoMix</a:t>
            </a:r>
            <a:r>
              <a:rPr lang="en-US" baseline="30000"/>
              <a:t>®</a:t>
            </a:r>
            <a:r>
              <a:rPr lang="en-US"/>
              <a:t> 30 group was lower than in the glargine group for the 171 patients completing the study to date</a:t>
            </a:r>
          </a:p>
          <a:p>
            <a:pPr marL="228600" indent="-228600">
              <a:buFontTx/>
              <a:buChar char="•"/>
            </a:pPr>
            <a:r>
              <a:rPr lang="en-US"/>
              <a:t>More NovoMix</a:t>
            </a:r>
            <a:r>
              <a:rPr lang="en-US" baseline="30000"/>
              <a:t>®</a:t>
            </a:r>
            <a:r>
              <a:rPr lang="en-US"/>
              <a:t> 30-treated patients reached target A1C values 6.5% and &lt;7.0% than did glargine-treated patients</a:t>
            </a:r>
          </a:p>
          <a:p>
            <a:pPr marL="228600" indent="-228600">
              <a:buFontTx/>
              <a:buChar char="•"/>
            </a:pPr>
            <a:r>
              <a:rPr lang="en-US"/>
              <a:t>The following models are used to calculate the p-values for EOS and EOS-baseline values, respectively:</a:t>
            </a:r>
          </a:p>
          <a:p>
            <a:pPr marL="228600" indent="-228600">
              <a:buFontTx/>
              <a:buAutoNum type="arabicPeriod"/>
            </a:pPr>
            <a:r>
              <a:rPr lang="en-US"/>
              <a:t>EOS = baseline + treatment</a:t>
            </a:r>
          </a:p>
          <a:p>
            <a:pPr marL="228600" indent="-228600">
              <a:buFontTx/>
              <a:buAutoNum type="arabicPeriod"/>
            </a:pPr>
            <a:r>
              <a:rPr lang="en-US"/>
              <a:t>EOS-baseline = baseline + treatment</a:t>
            </a:r>
          </a:p>
          <a:p>
            <a:pPr marL="228600" indent="-228600">
              <a:buFontTx/>
              <a:buChar char="•"/>
            </a:pPr>
            <a:r>
              <a:rPr lang="en-US"/>
              <a:t>Both models yield identical p-values when adjusting for baseline difference</a:t>
            </a:r>
          </a:p>
          <a:p>
            <a:pPr marL="228600" indent="-228600"/>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C9D6B379-74B3-4606-84C8-F2F654919BD8}" type="slidenum">
              <a:rPr lang="fr-FR" smtClean="0"/>
              <a:pPr/>
              <a:t>177</a:t>
            </a:fld>
            <a:endParaRPr lang="fr-FR" smtClean="0"/>
          </a:p>
        </p:txBody>
      </p:sp>
      <p:sp>
        <p:nvSpPr>
          <p:cNvPr id="146435" name="Rectangle 7"/>
          <p:cNvSpPr txBox="1">
            <a:spLocks noGrp="1" noChangeArrowheads="1"/>
          </p:cNvSpPr>
          <p:nvPr/>
        </p:nvSpPr>
        <p:spPr bwMode="auto">
          <a:xfrm>
            <a:off x="3884613" y="8684246"/>
            <a:ext cx="2971800" cy="458295"/>
          </a:xfrm>
          <a:prstGeom prst="rect">
            <a:avLst/>
          </a:prstGeom>
          <a:noFill/>
          <a:ln w="9525">
            <a:noFill/>
            <a:miter lim="800000"/>
            <a:headEnd/>
            <a:tailEnd/>
          </a:ln>
        </p:spPr>
        <p:txBody>
          <a:bodyPr lIns="91695" tIns="45848" rIns="91695" bIns="45848" anchor="b"/>
          <a:lstStyle/>
          <a:p>
            <a:pPr algn="r" defTabSz="915988"/>
            <a:fld id="{5D235323-DA31-4E7E-BDBF-6C4D11338894}" type="slidenum">
              <a:rPr lang="fr-CA" sz="1200">
                <a:ea typeface="MS PGothic" pitchFamily="34" charset="-128"/>
              </a:rPr>
              <a:pPr algn="r" defTabSz="915988"/>
              <a:t>177</a:t>
            </a:fld>
            <a:endParaRPr lang="fr-CA" sz="1200">
              <a:ea typeface="MS PGothic" pitchFamily="34" charset="-128"/>
            </a:endParaRPr>
          </a:p>
        </p:txBody>
      </p:sp>
      <p:sp>
        <p:nvSpPr>
          <p:cNvPr id="146436" name="Rectangle 2"/>
          <p:cNvSpPr>
            <a:spLocks noGrp="1" noRot="1" noChangeAspect="1" noChangeArrowheads="1" noTextEdit="1"/>
          </p:cNvSpPr>
          <p:nvPr>
            <p:ph type="sldImg"/>
          </p:nvPr>
        </p:nvSpPr>
        <p:spPr>
          <a:ln/>
        </p:spPr>
      </p:sp>
      <p:sp>
        <p:nvSpPr>
          <p:cNvPr id="146437" name="Rectangle 3"/>
          <p:cNvSpPr>
            <a:spLocks noChangeArrowheads="1"/>
          </p:cNvSpPr>
          <p:nvPr/>
        </p:nvSpPr>
        <p:spPr bwMode="auto">
          <a:xfrm>
            <a:off x="669926" y="4372773"/>
            <a:ext cx="5280025" cy="4590244"/>
          </a:xfrm>
          <a:prstGeom prst="rect">
            <a:avLst/>
          </a:prstGeom>
          <a:noFill/>
          <a:ln w="9525">
            <a:noFill/>
            <a:miter lim="800000"/>
            <a:headEnd/>
            <a:tailEnd/>
          </a:ln>
        </p:spPr>
        <p:txBody>
          <a:bodyPr lIns="91690" tIns="45846" rIns="91690" bIns="45846"/>
          <a:lstStyle/>
          <a:p>
            <a:pPr marL="182563" indent="-182563" algn="l" defTabSz="915988">
              <a:spcBef>
                <a:spcPct val="30000"/>
              </a:spcBef>
              <a:tabLst>
                <a:tab pos="174625" algn="l"/>
              </a:tabLst>
            </a:pPr>
            <a:r>
              <a:rPr lang="en-US" sz="1200" b="1">
                <a:ea typeface="MS PGothic" pitchFamily="34" charset="-128"/>
              </a:rPr>
              <a:t>Key Point</a:t>
            </a:r>
            <a:endParaRPr lang="en-US" sz="1200">
              <a:ea typeface="MS PGothic" pitchFamily="34" charset="-128"/>
            </a:endParaRPr>
          </a:p>
          <a:p>
            <a:pPr marL="182563" indent="-182563" algn="l" defTabSz="915988">
              <a:lnSpc>
                <a:spcPct val="95000"/>
              </a:lnSpc>
              <a:spcBef>
                <a:spcPct val="10000"/>
              </a:spcBef>
              <a:spcAft>
                <a:spcPct val="15000"/>
              </a:spcAft>
              <a:buClr>
                <a:schemeClr val="tx2"/>
              </a:buClr>
              <a:buFontTx/>
              <a:buChar char="•"/>
              <a:tabLst>
                <a:tab pos="174625" algn="l"/>
              </a:tabLst>
            </a:pPr>
            <a:r>
              <a:rPr lang="en-US" sz="1000">
                <a:ea typeface="MS PGothic" pitchFamily="34" charset="-128"/>
              </a:rPr>
              <a:t>For the second injection, physicians can begin with approximately 4 units of insulin and adjust by 2 units every 3 days until blood glucose is in range.</a:t>
            </a: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endParaRPr lang="en-US" sz="1000" b="1">
              <a:ea typeface="MS PGothic" pitchFamily="34" charset="-128"/>
            </a:endParaRPr>
          </a:p>
          <a:p>
            <a:pPr marL="182563" indent="-182563" algn="l" defTabSz="915988">
              <a:spcBef>
                <a:spcPct val="30000"/>
              </a:spcBef>
              <a:tabLst>
                <a:tab pos="174625" algn="l"/>
              </a:tabLst>
            </a:pPr>
            <a:r>
              <a:rPr lang="en-US" sz="1000" b="1">
                <a:ea typeface="MS PGothic" pitchFamily="34" charset="-128"/>
              </a:rPr>
              <a:t>Reference:</a:t>
            </a:r>
            <a:endParaRPr lang="en-US" sz="1000">
              <a:ea typeface="MS PGothic" pitchFamily="34" charset="-128"/>
            </a:endParaRPr>
          </a:p>
          <a:p>
            <a:pPr marL="182563" indent="-182563" algn="l" defTabSz="915988">
              <a:spcBef>
                <a:spcPct val="30000"/>
              </a:spcBef>
              <a:tabLst>
                <a:tab pos="174625" algn="l"/>
              </a:tabLst>
            </a:pPr>
            <a:r>
              <a:rPr lang="da-DK" sz="1000">
                <a:ea typeface="MS PGothic" pitchFamily="34" charset="-128"/>
              </a:rPr>
              <a:t>Nathan DM </a:t>
            </a:r>
            <a:r>
              <a:rPr lang="da-DK" sz="1000" i="1">
                <a:ea typeface="MS PGothic" pitchFamily="34" charset="-128"/>
              </a:rPr>
              <a:t>et al. </a:t>
            </a:r>
            <a:r>
              <a:rPr lang="da-DK" sz="1000">
                <a:ea typeface="MS PGothic" pitchFamily="34" charset="-128"/>
              </a:rPr>
              <a:t>Management of hyperglycemia in type 2 diabetes: a consensus </a:t>
            </a:r>
          </a:p>
          <a:p>
            <a:pPr marL="182563" indent="-182563" algn="l" defTabSz="915988">
              <a:spcBef>
                <a:spcPct val="30000"/>
              </a:spcBef>
              <a:tabLst>
                <a:tab pos="174625" algn="l"/>
              </a:tabLst>
            </a:pPr>
            <a:r>
              <a:rPr lang="da-DK" sz="1000">
                <a:ea typeface="MS PGothic" pitchFamily="34" charset="-128"/>
              </a:rPr>
              <a:t>algorithm for the initiation and adjustment of therapy.</a:t>
            </a:r>
            <a:r>
              <a:rPr lang="da-DK" sz="1000" i="1">
                <a:ea typeface="MS PGothic" pitchFamily="34" charset="-128"/>
              </a:rPr>
              <a:t>  Diabetes Care </a:t>
            </a:r>
            <a:r>
              <a:rPr lang="da-DK" sz="1000">
                <a:ea typeface="MS PGothic" pitchFamily="34" charset="-128"/>
              </a:rPr>
              <a:t>2006;29(8):1963-72.</a:t>
            </a:r>
            <a:endParaRPr lang="en-US" sz="1000">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442440-F0FF-4FF9-8EFC-01E6625E0F80}" type="slidenum">
              <a:rPr lang="en-US" smtClean="0"/>
              <a:pPr/>
              <a:t>199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9378C92E-1A1E-4B4A-9CE9-05466DC7513D}" type="slidenum">
              <a:rPr lang="fr-FR" smtClean="0">
                <a:solidFill>
                  <a:prstClr val="black"/>
                </a:solidFill>
              </a:rPr>
              <a:pPr/>
              <a:t>214</a:t>
            </a:fld>
            <a:endParaRPr lang="fr-FR">
              <a:solidFill>
                <a:prstClr val="black"/>
              </a:solidFill>
            </a:endParaRPr>
          </a:p>
        </p:txBody>
      </p:sp>
    </p:spTree>
    <p:extLst>
      <p:ext uri="{BB962C8B-B14F-4D97-AF65-F5344CB8AC3E}">
        <p14:creationId xmlns:p14="http://schemas.microsoft.com/office/powerpoint/2010/main" val="264550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9378C92E-1A1E-4B4A-9CE9-05466DC7513D}" type="slidenum">
              <a:rPr lang="fr-FR" smtClean="0">
                <a:solidFill>
                  <a:prstClr val="black"/>
                </a:solidFill>
              </a:rPr>
              <a:pPr/>
              <a:t>215</a:t>
            </a:fld>
            <a:endParaRPr lang="fr-FR">
              <a:solidFill>
                <a:prstClr val="black"/>
              </a:solidFill>
            </a:endParaRPr>
          </a:p>
        </p:txBody>
      </p:sp>
    </p:spTree>
    <p:extLst>
      <p:ext uri="{BB962C8B-B14F-4D97-AF65-F5344CB8AC3E}">
        <p14:creationId xmlns:p14="http://schemas.microsoft.com/office/powerpoint/2010/main" val="2645507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r>
              <a:rPr lang="en-GB"/>
              <a:t>NN-Iran/MIP/015/May 2010/01</a:t>
            </a:r>
          </a:p>
          <a:p>
            <a:endParaRPr lang="da-DK"/>
          </a:p>
        </p:txBody>
      </p:sp>
      <p:sp>
        <p:nvSpPr>
          <p:cNvPr id="869378" name="Slide Image Placeholder 1"/>
          <p:cNvSpPr>
            <a:spLocks noGrp="1" noRot="1" noChangeAspect="1" noTextEdit="1"/>
          </p:cNvSpPr>
          <p:nvPr>
            <p:ph type="sldImg"/>
          </p:nvPr>
        </p:nvSpPr>
        <p:spPr>
          <a:xfrm>
            <a:off x="1143000" y="685800"/>
            <a:ext cx="4572000" cy="3429000"/>
          </a:xfrm>
          <a:ln/>
        </p:spPr>
      </p:sp>
      <p:sp>
        <p:nvSpPr>
          <p:cNvPr id="869379" name="Notes Placeholder 2"/>
          <p:cNvSpPr>
            <a:spLocks noGrp="1"/>
          </p:cNvSpPr>
          <p:nvPr>
            <p:ph type="body" idx="1"/>
          </p:nvPr>
        </p:nvSpPr>
        <p:spPr>
          <a:xfrm>
            <a:off x="685480" y="4343913"/>
            <a:ext cx="5487041" cy="4114361"/>
          </a:xfrm>
        </p:spPr>
        <p:txBody>
          <a:bodyPr lIns="91435" tIns="45718" rIns="91435" bIns="45718"/>
          <a:lstStyle/>
          <a:p>
            <a:pPr>
              <a:spcBef>
                <a:spcPct val="0"/>
              </a:spcBef>
            </a:pPr>
            <a:r>
              <a:rPr lang="en-US"/>
              <a:t>Fix Builds</a:t>
            </a:r>
          </a:p>
        </p:txBody>
      </p:sp>
      <p:sp>
        <p:nvSpPr>
          <p:cNvPr id="869380" name="Slide Number Placeholder 3"/>
          <p:cNvSpPr txBox="1">
            <a:spLocks noGrp="1"/>
          </p:cNvSpPr>
          <p:nvPr/>
        </p:nvSpPr>
        <p:spPr bwMode="auto">
          <a:xfrm>
            <a:off x="3883852" y="8684899"/>
            <a:ext cx="2972547" cy="457639"/>
          </a:xfrm>
          <a:prstGeom prst="rect">
            <a:avLst/>
          </a:prstGeom>
          <a:noFill/>
          <a:ln w="9525">
            <a:noFill/>
            <a:miter lim="800000"/>
            <a:headEnd/>
            <a:tailEnd/>
          </a:ln>
        </p:spPr>
        <p:txBody>
          <a:bodyPr lIns="91435" tIns="45718" rIns="91435" bIns="45718" anchor="b"/>
          <a:lstStyle/>
          <a:p>
            <a:pPr algn="r" defTabSz="896938">
              <a:spcBef>
                <a:spcPct val="0"/>
              </a:spcBef>
            </a:pPr>
            <a:fld id="{9948C849-9A16-44C0-870C-661AF817DC67}" type="slidenum">
              <a:rPr lang="en-CA" sz="1200" b="0">
                <a:solidFill>
                  <a:srgbClr val="000000"/>
                </a:solidFill>
                <a:latin typeface="Arial" charset="0"/>
              </a:rPr>
              <a:pPr algn="r" defTabSz="896938">
                <a:spcBef>
                  <a:spcPct val="0"/>
                </a:spcBef>
              </a:pPr>
              <a:t>226</a:t>
            </a:fld>
            <a:endParaRPr lang="en-CA" sz="1200" b="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eaLnBrk="0" hangingPunct="0"/>
            <a:fld id="{E25C1D41-929F-4A5D-B0A7-48FB2A2123E4}" type="slidenum">
              <a:rPr lang="en-GB" sz="1200">
                <a:ea typeface="ＭＳ Ｐゴシック" pitchFamily="34" charset="-128"/>
              </a:rPr>
              <a:pPr algn="r" defTabSz="895350" eaLnBrk="0" hangingPunct="0"/>
              <a:t>14</a:t>
            </a:fld>
            <a:endParaRPr lang="en-GB" sz="1200">
              <a:ea typeface="ＭＳ Ｐゴシック" pitchFamily="34" charset="-128"/>
            </a:endParaRPr>
          </a:p>
        </p:txBody>
      </p:sp>
      <p:sp>
        <p:nvSpPr>
          <p:cNvPr id="168963" name="Rectangle 2"/>
          <p:cNvSpPr>
            <a:spLocks noGrp="1" noRot="1" noChangeAspect="1" noChangeArrowheads="1" noTextEdit="1"/>
          </p:cNvSpPr>
          <p:nvPr>
            <p:ph type="sldImg"/>
          </p:nvPr>
        </p:nvSpPr>
        <p:spPr>
          <a:xfrm>
            <a:off x="1258888" y="903288"/>
            <a:ext cx="4344987" cy="3259137"/>
          </a:xfrm>
          <a:solidFill>
            <a:srgbClr val="FFFFFF"/>
          </a:solidFill>
          <a:ln/>
        </p:spPr>
      </p:sp>
      <p:sp>
        <p:nvSpPr>
          <p:cNvPr id="168964" name="Rectangle 5"/>
          <p:cNvSpPr>
            <a:spLocks noGrp="1" noChangeArrowheads="1"/>
          </p:cNvSpPr>
          <p:nvPr>
            <p:ph type="body" idx="1"/>
          </p:nvPr>
        </p:nvSpPr>
        <p:spPr>
          <a:noFill/>
          <a:ln/>
        </p:spPr>
        <p:txBody>
          <a:bodyPr lIns="91430" tIns="45715" rIns="91430" bIns="45715"/>
          <a:lstStyle/>
          <a:p>
            <a:r>
              <a:rPr lang="en-GB" smtClean="0">
                <a:latin typeface="Arial" pitchFamily="34" charset="0"/>
              </a:rPr>
              <a:t>Extrapolation of the observed rate of decline of </a:t>
            </a:r>
            <a:r>
              <a:rPr lang="en-GB" smtClean="0">
                <a:latin typeface="Arial" pitchFamily="34" charset="0"/>
                <a:sym typeface="Symbol" pitchFamily="18" charset="2"/>
              </a:rPr>
              <a:t></a:t>
            </a:r>
            <a:r>
              <a:rPr lang="en-GB" smtClean="0">
                <a:latin typeface="Arial" pitchFamily="34" charset="0"/>
              </a:rPr>
              <a:t>-cell function in diet-treated subjects in the UKPDS suggests that loss of </a:t>
            </a:r>
            <a:r>
              <a:rPr lang="en-GB" smtClean="0">
                <a:latin typeface="Arial" pitchFamily="34" charset="0"/>
                <a:sym typeface="Symbol" pitchFamily="18" charset="2"/>
              </a:rPr>
              <a:t></a:t>
            </a:r>
            <a:r>
              <a:rPr lang="en-GB" smtClean="0">
                <a:latin typeface="Arial" pitchFamily="34" charset="0"/>
              </a:rPr>
              <a:t>-cell function can begin at least 10 years before diagnosis.</a:t>
            </a:r>
          </a:p>
          <a:p>
            <a:pPr lvl="1"/>
            <a:r>
              <a:rPr lang="en-GB" smtClean="0">
                <a:latin typeface="Arial" pitchFamily="34" charset="0"/>
              </a:rPr>
              <a:t>In the UKPDS, long-term increases in fasting plasma glucose were accompanied by progressive </a:t>
            </a:r>
            <a:r>
              <a:rPr lang="en-GB" smtClean="0">
                <a:latin typeface="Arial" pitchFamily="34" charset="0"/>
                <a:sym typeface="Symbol" pitchFamily="18" charset="2"/>
              </a:rPr>
              <a:t>-cell dysfunction as assessed by HOMA.</a:t>
            </a:r>
            <a:r>
              <a:rPr lang="en-GB" baseline="30000" smtClean="0">
                <a:latin typeface="Arial" pitchFamily="34" charset="0"/>
                <a:sym typeface="Symbol" pitchFamily="18" charset="2"/>
              </a:rPr>
              <a:t>1</a:t>
            </a:r>
            <a:r>
              <a:rPr lang="en-GB" smtClean="0">
                <a:latin typeface="Arial" pitchFamily="34" charset="0"/>
                <a:sym typeface="Symbol" pitchFamily="18" charset="2"/>
              </a:rPr>
              <a:t> </a:t>
            </a:r>
          </a:p>
          <a:p>
            <a:pPr lvl="1"/>
            <a:r>
              <a:rPr lang="en-GB" smtClean="0">
                <a:latin typeface="Arial" pitchFamily="34" charset="0"/>
              </a:rPr>
              <a:t>Mean </a:t>
            </a:r>
            <a:r>
              <a:rPr lang="en-GB" smtClean="0">
                <a:latin typeface="Arial" pitchFamily="34" charset="0"/>
                <a:sym typeface="Symbol" pitchFamily="18" charset="2"/>
              </a:rPr>
              <a:t></a:t>
            </a:r>
            <a:r>
              <a:rPr lang="en-GB" smtClean="0">
                <a:latin typeface="Arial" pitchFamily="34" charset="0"/>
              </a:rPr>
              <a:t>-cell function was already less than 50% at diagnosis,</a:t>
            </a:r>
            <a:r>
              <a:rPr lang="en-GB" baseline="30000" smtClean="0">
                <a:latin typeface="Arial" pitchFamily="34" charset="0"/>
                <a:sym typeface="Symbol" pitchFamily="18" charset="2"/>
              </a:rPr>
              <a:t>2</a:t>
            </a:r>
            <a:r>
              <a:rPr lang="en-GB" smtClean="0">
                <a:latin typeface="Arial" pitchFamily="34" charset="0"/>
                <a:sym typeface="Symbol" pitchFamily="18" charset="2"/>
              </a:rPr>
              <a:t> and none of the therapies used in the study (sulfonylureas, metformin and insulin) were able to prevent or delay the progressive deterioration of -cell function.</a:t>
            </a:r>
            <a:r>
              <a:rPr lang="en-GB" baseline="30000" smtClean="0">
                <a:latin typeface="Arial" pitchFamily="34" charset="0"/>
                <a:sym typeface="Symbol" pitchFamily="18" charset="2"/>
              </a:rPr>
              <a:t>1</a:t>
            </a:r>
            <a:endParaRPr lang="en-GB" smtClean="0">
              <a:latin typeface="Arial" pitchFamily="34" charset="0"/>
            </a:endParaRPr>
          </a:p>
          <a:p>
            <a:pPr lvl="1"/>
            <a:r>
              <a:rPr lang="en-GB" smtClean="0">
                <a:latin typeface="Arial" pitchFamily="34" charset="0"/>
              </a:rPr>
              <a:t>On average, </a:t>
            </a:r>
            <a:r>
              <a:rPr lang="en-GB" smtClean="0">
                <a:latin typeface="Arial" pitchFamily="34" charset="0"/>
                <a:sym typeface="Symbol" pitchFamily="18" charset="2"/>
              </a:rPr>
              <a:t></a:t>
            </a:r>
            <a:r>
              <a:rPr lang="en-GB" smtClean="0">
                <a:latin typeface="Arial" pitchFamily="34" charset="0"/>
              </a:rPr>
              <a:t>-cell function declines by 1% per year with normal aging, compared with 4% per year in diabetes.</a:t>
            </a:r>
            <a:r>
              <a:rPr lang="en-GB" baseline="30000" smtClean="0">
                <a:latin typeface="Arial" pitchFamily="34" charset="0"/>
              </a:rPr>
              <a:t>1,3</a:t>
            </a:r>
          </a:p>
          <a:p>
            <a:r>
              <a:rPr lang="en-GB" sz="800" baseline="30000" smtClean="0">
                <a:latin typeface="Arial" pitchFamily="34" charset="0"/>
              </a:rPr>
              <a:t>	1</a:t>
            </a:r>
            <a:r>
              <a:rPr lang="en-US" sz="800" smtClean="0">
                <a:latin typeface="Arial" pitchFamily="34" charset="0"/>
              </a:rPr>
              <a:t>UKPDS </a:t>
            </a:r>
            <a:r>
              <a:rPr lang="en-GB" sz="800" smtClean="0">
                <a:latin typeface="Arial" pitchFamily="34" charset="0"/>
              </a:rPr>
              <a:t>Group</a:t>
            </a:r>
            <a:r>
              <a:rPr lang="en-US" sz="800" smtClean="0">
                <a:latin typeface="Arial" pitchFamily="34" charset="0"/>
              </a:rPr>
              <a:t>. UKPDS 16. </a:t>
            </a:r>
            <a:r>
              <a:rPr lang="en-US" sz="800" i="1" smtClean="0">
                <a:latin typeface="Arial" pitchFamily="34" charset="0"/>
              </a:rPr>
              <a:t>Diabetes </a:t>
            </a:r>
            <a:r>
              <a:rPr lang="en-US" sz="800" smtClean="0">
                <a:latin typeface="Arial" pitchFamily="34" charset="0"/>
              </a:rPr>
              <a:t>1995; </a:t>
            </a:r>
            <a:r>
              <a:rPr lang="en-US" sz="800" b="1" smtClean="0">
                <a:latin typeface="Arial" pitchFamily="34" charset="0"/>
              </a:rPr>
              <a:t>44:</a:t>
            </a:r>
            <a:r>
              <a:rPr lang="en-US" sz="800" smtClean="0">
                <a:latin typeface="Arial" pitchFamily="34" charset="0"/>
              </a:rPr>
              <a:t>1249</a:t>
            </a:r>
            <a:r>
              <a:rPr lang="en-GB" sz="800" smtClean="0">
                <a:latin typeface="Arial" pitchFamily="34" charset="0"/>
              </a:rPr>
              <a:t>–</a:t>
            </a:r>
            <a:r>
              <a:rPr lang="en-US" sz="800" smtClean="0">
                <a:latin typeface="Arial" pitchFamily="34" charset="0"/>
              </a:rPr>
              <a:t>1258.</a:t>
            </a:r>
            <a:endParaRPr lang="en-GB" sz="800" smtClean="0">
              <a:latin typeface="Arial" pitchFamily="34" charset="0"/>
            </a:endParaRPr>
          </a:p>
          <a:p>
            <a:r>
              <a:rPr lang="en-GB" sz="800" baseline="30000" smtClean="0">
                <a:latin typeface="Arial" pitchFamily="34" charset="0"/>
              </a:rPr>
              <a:t>	2</a:t>
            </a:r>
            <a:r>
              <a:rPr lang="en-GB" sz="800" smtClean="0">
                <a:latin typeface="Arial" pitchFamily="34" charset="0"/>
              </a:rPr>
              <a:t>Holman RR. </a:t>
            </a:r>
            <a:r>
              <a:rPr lang="en-GB" sz="800" i="1" smtClean="0">
                <a:latin typeface="Arial" pitchFamily="34" charset="0"/>
              </a:rPr>
              <a:t>Diabetes Res Clin Prac</a:t>
            </a:r>
            <a:r>
              <a:rPr lang="en-GB" sz="800" smtClean="0">
                <a:latin typeface="Arial" pitchFamily="34" charset="0"/>
              </a:rPr>
              <a:t> 1998; </a:t>
            </a:r>
            <a:r>
              <a:rPr lang="en-GB" sz="800" b="1" smtClean="0">
                <a:latin typeface="Arial" pitchFamily="34" charset="0"/>
              </a:rPr>
              <a:t>40</a:t>
            </a:r>
            <a:r>
              <a:rPr lang="en-GB" sz="800" smtClean="0">
                <a:latin typeface="Arial" pitchFamily="34" charset="0"/>
              </a:rPr>
              <a:t> (Suppl.):S21–S25.</a:t>
            </a:r>
          </a:p>
          <a:p>
            <a:r>
              <a:rPr lang="en-GB" sz="800" smtClean="0">
                <a:latin typeface="Arial" pitchFamily="34" charset="0"/>
              </a:rPr>
              <a:t>	</a:t>
            </a:r>
            <a:r>
              <a:rPr lang="en-GB" sz="800" baseline="30000" smtClean="0">
                <a:latin typeface="Arial" pitchFamily="34" charset="0"/>
              </a:rPr>
              <a:t>3</a:t>
            </a:r>
            <a:r>
              <a:rPr lang="en-GB" sz="800" smtClean="0">
                <a:latin typeface="Arial" pitchFamily="34" charset="0"/>
              </a:rPr>
              <a:t>Chiu KC,</a:t>
            </a:r>
            <a:r>
              <a:rPr lang="en-GB" sz="800" i="1" smtClean="0">
                <a:latin typeface="Arial" pitchFamily="34" charset="0"/>
              </a:rPr>
              <a:t> et al. Clin Endocrinol</a:t>
            </a:r>
            <a:r>
              <a:rPr lang="en-GB" sz="800" smtClean="0">
                <a:latin typeface="Arial" pitchFamily="34" charset="0"/>
              </a:rPr>
              <a:t> 2000; </a:t>
            </a:r>
            <a:r>
              <a:rPr lang="en-GB" sz="800" b="1" smtClean="0">
                <a:latin typeface="Arial" pitchFamily="34" charset="0"/>
              </a:rPr>
              <a:t>53:</a:t>
            </a:r>
            <a:r>
              <a:rPr lang="en-GB" sz="800" smtClean="0">
                <a:latin typeface="Arial" pitchFamily="34" charset="0"/>
              </a:rPr>
              <a:t>569</a:t>
            </a:r>
            <a:r>
              <a:rPr lang="en-GB" sz="800" smtClean="0">
                <a:latin typeface="Arial" pitchFamily="34" charset="0"/>
                <a:cs typeface="Arial" pitchFamily="34" charset="0"/>
              </a:rPr>
              <a:t>–575.</a:t>
            </a:r>
            <a:endParaRPr lang="en-GB" sz="800" smtClean="0">
              <a:latin typeface="Arial" pitchFamily="34" charset="0"/>
            </a:endParaRPr>
          </a:p>
          <a:p>
            <a:r>
              <a:rPr lang="en-GB" sz="800" baseline="30000" smtClean="0">
                <a:latin typeface="Arial" pitchFamily="34"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eaLnBrk="0" hangingPunct="0"/>
            <a:fld id="{42F53EEC-D8A1-4300-AFC5-FF2DD1AF3E49}" type="slidenum">
              <a:rPr lang="en-GB" sz="1200">
                <a:ea typeface="ＭＳ Ｐゴシック" pitchFamily="34" charset="-128"/>
              </a:rPr>
              <a:pPr algn="r" defTabSz="895350" eaLnBrk="0" hangingPunct="0"/>
              <a:t>15</a:t>
            </a:fld>
            <a:endParaRPr lang="en-GB" sz="1200">
              <a:ea typeface="ＭＳ Ｐゴシック" pitchFamily="34" charset="-128"/>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687388" y="4346575"/>
            <a:ext cx="5483225" cy="4111625"/>
          </a:xfrm>
          <a:noFill/>
          <a:ln/>
        </p:spPr>
        <p:txBody>
          <a:bodyPr lIns="91430" tIns="45715" rIns="91430" bIns="45715"/>
          <a:lstStyle/>
          <a:p>
            <a:pPr eaLnBrk="1" hangingPunct="1"/>
            <a:r>
              <a:rPr lang="en-GB" dirty="0" smtClean="0">
                <a:latin typeface="Arial" pitchFamily="34" charset="0"/>
              </a:rPr>
              <a:t>People with diabetes are at a greater risk of developing micro- and </a:t>
            </a:r>
            <a:r>
              <a:rPr lang="en-GB" dirty="0" err="1" smtClean="0">
                <a:latin typeface="Arial" pitchFamily="34" charset="0"/>
              </a:rPr>
              <a:t>macrovascular</a:t>
            </a:r>
            <a:r>
              <a:rPr lang="en-GB" dirty="0" smtClean="0">
                <a:latin typeface="Arial" pitchFamily="34" charset="0"/>
              </a:rPr>
              <a:t> disease than those without. The risk of these complications increases as </a:t>
            </a:r>
            <a:r>
              <a:rPr lang="en-GB" dirty="0" err="1" smtClean="0">
                <a:latin typeface="Arial" pitchFamily="34" charset="0"/>
              </a:rPr>
              <a:t>glycaemic</a:t>
            </a:r>
            <a:r>
              <a:rPr lang="en-GB" dirty="0" smtClean="0">
                <a:latin typeface="Arial" pitchFamily="34" charset="0"/>
              </a:rPr>
              <a:t> control decreases. For example, this slide shows that in a prospective observational study of 4585 patients with type 2 diabetes (UKPDS), the risk of </a:t>
            </a:r>
            <a:r>
              <a:rPr lang="en-GB" dirty="0" err="1" smtClean="0">
                <a:latin typeface="Arial" pitchFamily="34" charset="0"/>
              </a:rPr>
              <a:t>microvascular</a:t>
            </a:r>
            <a:r>
              <a:rPr lang="en-GB" dirty="0" smtClean="0">
                <a:latin typeface="Arial" pitchFamily="34" charset="0"/>
              </a:rPr>
              <a:t> disease and myocardial infarction increased as HbA</a:t>
            </a:r>
            <a:r>
              <a:rPr lang="en-GB" baseline="-15000" dirty="0" smtClean="0">
                <a:latin typeface="Arial" pitchFamily="34" charset="0"/>
              </a:rPr>
              <a:t>1c</a:t>
            </a:r>
            <a:r>
              <a:rPr lang="en-GB" dirty="0" smtClean="0">
                <a:latin typeface="Arial" pitchFamily="34" charset="0"/>
              </a:rPr>
              <a:t> increased. This suggests that good blood glucose control is extremely important to prognosis. </a:t>
            </a:r>
          </a:p>
          <a:p>
            <a:pPr eaLnBrk="1" hangingPunct="1"/>
            <a:endParaRPr lang="en-GB" dirty="0" smtClean="0">
              <a:latin typeface="Arial" pitchFamily="34" charset="0"/>
            </a:endParaRPr>
          </a:p>
          <a:p>
            <a:pPr eaLnBrk="1" hangingPunct="1"/>
            <a:r>
              <a:rPr lang="en-GB" sz="1100" u="sng" dirty="0" smtClean="0">
                <a:latin typeface="Arial" pitchFamily="34" charset="0"/>
              </a:rPr>
              <a:t>References</a:t>
            </a:r>
          </a:p>
          <a:p>
            <a:pPr eaLnBrk="1" hangingPunct="1"/>
            <a:r>
              <a:rPr lang="en-GB" sz="1100" dirty="0" smtClean="0">
                <a:latin typeface="Arial" pitchFamily="34" charset="0"/>
              </a:rPr>
              <a:t>Stratton IM, Adler AI, Neil AW, Matthews DR, Manley SE, Cull CA, </a:t>
            </a:r>
            <a:r>
              <a:rPr lang="en-GB" sz="1100" dirty="0" err="1" smtClean="0">
                <a:latin typeface="Arial" pitchFamily="34" charset="0"/>
              </a:rPr>
              <a:t>Hadden</a:t>
            </a:r>
            <a:r>
              <a:rPr lang="en-GB" sz="1100" dirty="0" smtClean="0">
                <a:latin typeface="Arial" pitchFamily="34" charset="0"/>
              </a:rPr>
              <a:t> D, Turner RC, Holman RR. Association of glycaemia with </a:t>
            </a:r>
            <a:r>
              <a:rPr lang="en-GB" sz="1100" dirty="0" err="1" smtClean="0">
                <a:latin typeface="Arial" pitchFamily="34" charset="0"/>
              </a:rPr>
              <a:t>macrovascular</a:t>
            </a:r>
            <a:r>
              <a:rPr lang="en-GB" sz="1100" dirty="0" smtClean="0">
                <a:latin typeface="Arial" pitchFamily="34" charset="0"/>
              </a:rPr>
              <a:t> and </a:t>
            </a:r>
            <a:r>
              <a:rPr lang="en-GB" sz="1100" dirty="0" err="1" smtClean="0">
                <a:latin typeface="Arial" pitchFamily="34" charset="0"/>
              </a:rPr>
              <a:t>microvascular</a:t>
            </a:r>
            <a:r>
              <a:rPr lang="en-GB" sz="1100" dirty="0" smtClean="0">
                <a:latin typeface="Arial" pitchFamily="34" charset="0"/>
              </a:rPr>
              <a:t> complications of type 2 diabetes (UKPDS 35): prospective, observational study. BMJ 2000;321:405</a:t>
            </a:r>
            <a:r>
              <a:rPr lang="en-GB" sz="1100" dirty="0" smtClean="0">
                <a:latin typeface="Arial" pitchFamily="34" charset="0"/>
                <a:cs typeface="Arial" pitchFamily="34" charset="0"/>
              </a:rPr>
              <a:t>–</a:t>
            </a:r>
            <a:r>
              <a:rPr lang="en-GB" sz="1100" dirty="0" smtClean="0">
                <a:latin typeface="Arial" pitchFamily="34" charset="0"/>
              </a:rPr>
              <a:t>12.</a:t>
            </a:r>
          </a:p>
          <a:p>
            <a:pPr eaLnBrk="1" hangingPunct="1"/>
            <a:endParaRPr lang="en-US" sz="1100" dirty="0" smtClean="0">
              <a:latin typeface="Arial" pitchFamily="34" charset="0"/>
            </a:endParaRPr>
          </a:p>
          <a:p>
            <a:pPr eaLnBrk="1" hangingPunct="1"/>
            <a:endParaRPr lang="en-GB" u="sng"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eaLnBrk="0" hangingPunct="0"/>
            <a:fld id="{500F8E61-332D-432C-BC51-3A9B45DB16CA}" type="slidenum">
              <a:rPr lang="en-GB" sz="1200">
                <a:ea typeface="ＭＳ Ｐゴシック" pitchFamily="34" charset="-128"/>
              </a:rPr>
              <a:pPr algn="r" defTabSz="895350" eaLnBrk="0" hangingPunct="0"/>
              <a:t>16</a:t>
            </a:fld>
            <a:endParaRPr lang="en-GB" sz="1200">
              <a:ea typeface="ＭＳ Ｐゴシック" pitchFamily="34" charset="-128"/>
            </a:endParaRPr>
          </a:p>
        </p:txBody>
      </p:sp>
      <p:sp>
        <p:nvSpPr>
          <p:cNvPr id="171011" name="Rectangle 2"/>
          <p:cNvSpPr>
            <a:spLocks noGrp="1" noRot="1" noChangeAspect="1" noChangeArrowheads="1" noTextEdit="1"/>
          </p:cNvSpPr>
          <p:nvPr>
            <p:ph type="sldImg"/>
          </p:nvPr>
        </p:nvSpPr>
        <p:spPr>
          <a:xfrm>
            <a:off x="1146175" y="685800"/>
            <a:ext cx="4572000" cy="3429000"/>
          </a:xfrm>
          <a:ln/>
        </p:spPr>
      </p:sp>
      <p:sp>
        <p:nvSpPr>
          <p:cNvPr id="171012" name="Rectangle 3"/>
          <p:cNvSpPr>
            <a:spLocks noGrp="1" noChangeArrowheads="1"/>
          </p:cNvSpPr>
          <p:nvPr>
            <p:ph type="body" idx="1"/>
          </p:nvPr>
        </p:nvSpPr>
        <p:spPr>
          <a:noFill/>
          <a:ln/>
        </p:spPr>
        <p:txBody>
          <a:bodyPr lIns="91430" tIns="45715" rIns="91430" bIns="45715"/>
          <a:lstStyle/>
          <a:p>
            <a:pPr eaLnBrk="1" hangingPunct="1"/>
            <a:r>
              <a:rPr lang="en-GB" smtClean="0">
                <a:latin typeface="Arial" pitchFamily="34" charset="0"/>
              </a:rPr>
              <a:t>So, as we’ve just seen, one of the key reasons for needing insulin is that, over time, oral agents often fail to control glucose due to progressive loss of beta-cell function.  </a:t>
            </a:r>
          </a:p>
          <a:p>
            <a:pPr eaLnBrk="1" hangingPunct="1"/>
            <a:r>
              <a:rPr lang="en-GB" smtClean="0">
                <a:latin typeface="Arial" pitchFamily="34" charset="0"/>
              </a:rPr>
              <a:t>Loss of glucose control is a problem because maintaining near-normal glucose control is very important in minimising complications and maintaining quality of life. </a:t>
            </a:r>
          </a:p>
          <a:p>
            <a:pPr eaLnBrk="1" hangingPunct="1"/>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eaLnBrk="0" hangingPunct="0"/>
            <a:fld id="{2B1AF054-980A-4BB4-9DF6-CDF2D770B4C7}" type="slidenum">
              <a:rPr lang="da-DK" sz="1200">
                <a:solidFill>
                  <a:srgbClr val="E64A0E"/>
                </a:solidFill>
                <a:ea typeface="ＭＳ Ｐゴシック" pitchFamily="34" charset="-128"/>
              </a:rPr>
              <a:pPr algn="r" defTabSz="895350" eaLnBrk="0" hangingPunct="0"/>
              <a:t>21</a:t>
            </a:fld>
            <a:endParaRPr lang="da-DK" sz="1200">
              <a:solidFill>
                <a:srgbClr val="E64A0E"/>
              </a:solidFill>
              <a:ea typeface="ＭＳ Ｐゴシック" pitchFamily="34" charset="-128"/>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xfrm>
            <a:off x="687388" y="4344988"/>
            <a:ext cx="5483225" cy="4113212"/>
          </a:xfrm>
          <a:noFill/>
          <a:ln/>
        </p:spPr>
        <p:txBody>
          <a:bodyPr lIns="91430" tIns="45715" rIns="91430" bIns="45715"/>
          <a:lstStyle/>
          <a:p>
            <a:pPr eaLnBrk="1" hangingPunct="1"/>
            <a:r>
              <a:rPr lang="en-US" smtClean="0">
                <a:latin typeface="Arial" pitchFamily="34" charset="0"/>
              </a:rPr>
              <a:t>The glycaemic targets recommended by Diabetes organisations around the world are outlined on this slide. AS you can see, HbA1c targets are typically between 6.5 and 7.0% depending on the organisation.  Although the targets differ between countries, in all countries the focus is on getting subjects to goal and ultimately reduce diabetes and it’s associated complications.</a:t>
            </a:r>
            <a:endParaRPr lang="en-CA"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95350" eaLnBrk="0" hangingPunct="0"/>
            <a:fld id="{15B25370-3065-4834-A207-FE55E80D58CE}" type="slidenum">
              <a:rPr lang="en-GB" sz="1200">
                <a:ea typeface="ＭＳ Ｐゴシック" pitchFamily="34" charset="-128"/>
              </a:rPr>
              <a:pPr algn="r" defTabSz="895350" eaLnBrk="0" hangingPunct="0"/>
              <a:t>22</a:t>
            </a:fld>
            <a:endParaRPr lang="en-GB" sz="1200">
              <a:ea typeface="ＭＳ Ｐゴシック" pitchFamily="34" charset="-128"/>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xfrm>
            <a:off x="687388" y="4346575"/>
            <a:ext cx="5483225" cy="4111625"/>
          </a:xfrm>
          <a:noFill/>
          <a:ln/>
        </p:spPr>
        <p:txBody>
          <a:bodyPr lIns="91430" tIns="45715" rIns="91430" bIns="45715"/>
          <a:lstStyle/>
          <a:p>
            <a:pPr eaLnBrk="1" hangingPunct="1"/>
            <a:r>
              <a:rPr lang="en-GB" smtClean="0">
                <a:latin typeface="Arial" pitchFamily="34" charset="0"/>
              </a:rPr>
              <a:t>[slide is animated]</a:t>
            </a:r>
          </a:p>
          <a:p>
            <a:pPr eaLnBrk="1" hangingPunct="1"/>
            <a:r>
              <a:rPr lang="en-GB" smtClean="0">
                <a:latin typeface="Arial" pitchFamily="34" charset="0"/>
              </a:rPr>
              <a:t>Once-daily basal insulin, often used in combination with oral agents, is one of the most commonly prescribed regimens for initiating insulin therapy. Basal insulin preparations provide a low level of insulin over several hours to keep blood glucose under control between meals. Traditional long-acting insulins, such as isophane (NPH) insulin, usually have a peak activity 4–8  hours after injection and can last 13</a:t>
            </a:r>
            <a:r>
              <a:rPr lang="en-GB" smtClean="0">
                <a:latin typeface="Arial" pitchFamily="34" charset="0"/>
                <a:cs typeface="Arial" pitchFamily="34" charset="0"/>
              </a:rPr>
              <a:t>–</a:t>
            </a:r>
            <a:r>
              <a:rPr lang="en-GB" smtClean="0">
                <a:latin typeface="Arial" pitchFamily="34" charset="0"/>
              </a:rPr>
              <a:t>18 hours (Lindholm 2002). However, the newer insulin analogues, e.g., insulin detemir and insulin glargine, are more slowly absorbed after injection than NPH insulin and may provide sustained insulin coverage (for up to 24 hours) with less of a peak in activity. </a:t>
            </a:r>
          </a:p>
          <a:p>
            <a:pPr eaLnBrk="1" hangingPunct="1"/>
            <a:endParaRPr lang="en-GB" smtClean="0">
              <a:latin typeface="Arial" pitchFamily="34" charset="0"/>
            </a:endParaRPr>
          </a:p>
          <a:p>
            <a:pPr eaLnBrk="1" hangingPunct="1"/>
            <a:r>
              <a:rPr lang="en-GB" sz="1100" u="sng" smtClean="0">
                <a:latin typeface="Arial" pitchFamily="34" charset="0"/>
              </a:rPr>
              <a:t>References</a:t>
            </a:r>
          </a:p>
          <a:p>
            <a:pPr eaLnBrk="1" hangingPunct="1"/>
            <a:r>
              <a:rPr lang="en-GB" sz="1100" smtClean="0">
                <a:latin typeface="Arial" pitchFamily="34" charset="0"/>
              </a:rPr>
              <a:t>Lindholm A. New insulins in the treatment of diabetes mellitus. Best Pract Res Clin Gastroenterol 2002;16:475–92.</a:t>
            </a:r>
            <a:endParaRPr lang="en-US" sz="1100"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4C7F6-1797-495E-BE5A-A4DBD0C2E06C}" type="slidenum">
              <a:rPr lang="en-US"/>
              <a:pPr/>
              <a:t>23</a:t>
            </a:fld>
            <a:endParaRPr lang="en-US"/>
          </a:p>
        </p:txBody>
      </p:sp>
      <p:sp>
        <p:nvSpPr>
          <p:cNvPr id="686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b="1"/>
              <a:t>Slide 6-20</a:t>
            </a:r>
          </a:p>
          <a:p>
            <a:r>
              <a:rPr lang="en-US" sz="900" b="1" u="sng"/>
              <a:t>MIMICKING NATURE WITH INSULIN THERAPY</a:t>
            </a:r>
            <a:endParaRPr lang="en-US" sz="900" u="sng"/>
          </a:p>
          <a:p>
            <a:r>
              <a:rPr lang="en-US" b="1"/>
              <a:t>The Basal/Bolus Insulin Concept</a:t>
            </a:r>
          </a:p>
          <a:p>
            <a:pPr>
              <a:spcBef>
                <a:spcPct val="60000"/>
              </a:spcBef>
            </a:pPr>
            <a:r>
              <a:rPr lang="en-US"/>
              <a:t>Insulin is capable of restoring glycemia to nearly normal in most patients with type 2 diabetes. The basal/bolus insulin concept attempts to mimic, with insulin therapy, the patterns that normally control glucose in persons without diabetes. Basal insulin suppresses glucose production so that the levels remain nearly constant between meals and overnight. Basal insulin meets about half of the patient’s daily need for insulin and may be sufficient when considerable endogenous insulin remains. Bolus insulin (10% to 20% of the total daily insulin requirement given at each meal) limits hyperglycemia after meals. This tends to smooth the peaks of glucose that occur in response to these meals. Frequent glucose monitoring aids in determining the candidates for basal or mealtime regimens. Ideally, each component of insulin replacement therapy should come from a different type of insulin with a specific profile to fit the patient’s needs. Practical methods to accomplish this basal/bolus strategy will be illustrated later in this module.</a:t>
            </a:r>
          </a:p>
          <a:p>
            <a:pPr>
              <a:spcBef>
                <a:spcPct val="100000"/>
              </a:spcBef>
            </a:pPr>
            <a:r>
              <a:rPr lang="en-US" sz="1000"/>
              <a:t>Edelman SV, Henry RR. Insulin therapy for normalizing glycosylated hemoglobin in type II diabetes: applications, benefits, and risks. </a:t>
            </a:r>
            <a:r>
              <a:rPr lang="en-US" sz="1000" i="1"/>
              <a:t>Diabetes Reviews</a:t>
            </a:r>
            <a:r>
              <a:rPr lang="en-US" sz="1000"/>
              <a:t>. 1995;3:308-334; Kelley DB, ed. </a:t>
            </a:r>
            <a:r>
              <a:rPr lang="en-US" sz="1000" i="1"/>
              <a:t>Medical Management of Type 2 Diabetes</a:t>
            </a:r>
            <a:r>
              <a:rPr lang="en-US" sz="1000"/>
              <a:t>. 4th ed. Alexandria, Va: American Diabetes Association; 1998:56-72.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26A10B2-1BFE-4B67-821F-3B849518AF09}" type="slidenum">
              <a:rPr lang="en-US"/>
              <a:pPr/>
              <a:t>25</a:t>
            </a:fld>
            <a:endParaRPr lang="en-US"/>
          </a:p>
        </p:txBody>
      </p:sp>
      <p:sp>
        <p:nvSpPr>
          <p:cNvPr id="921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28" tIns="44614" rIns="89228" bIns="44614" anchor="b"/>
          <a:lstStyle>
            <a:lvl1pPr defTabSz="892175">
              <a:defRPr>
                <a:solidFill>
                  <a:schemeClr val="tx1"/>
                </a:solidFill>
                <a:latin typeface="Arial" pitchFamily="34" charset="0"/>
                <a:cs typeface="Arial" pitchFamily="34" charset="0"/>
              </a:defRPr>
            </a:lvl1pPr>
            <a:lvl2pPr marL="685800" indent="-263525" defTabSz="892175">
              <a:defRPr>
                <a:solidFill>
                  <a:schemeClr val="tx1"/>
                </a:solidFill>
                <a:latin typeface="Arial" pitchFamily="34" charset="0"/>
                <a:cs typeface="Arial" pitchFamily="34" charset="0"/>
              </a:defRPr>
            </a:lvl2pPr>
            <a:lvl3pPr marL="1055688" indent="-211138" defTabSz="892175">
              <a:defRPr>
                <a:solidFill>
                  <a:schemeClr val="tx1"/>
                </a:solidFill>
                <a:latin typeface="Arial" pitchFamily="34" charset="0"/>
                <a:cs typeface="Arial" pitchFamily="34" charset="0"/>
              </a:defRPr>
            </a:lvl3pPr>
            <a:lvl4pPr marL="1476375" indent="-209550" defTabSz="892175">
              <a:defRPr>
                <a:solidFill>
                  <a:schemeClr val="tx1"/>
                </a:solidFill>
                <a:latin typeface="Arial" pitchFamily="34" charset="0"/>
                <a:cs typeface="Arial" pitchFamily="34" charset="0"/>
              </a:defRPr>
            </a:lvl4pPr>
            <a:lvl5pPr marL="1898650" indent="-211138" defTabSz="892175">
              <a:defRPr>
                <a:solidFill>
                  <a:schemeClr val="tx1"/>
                </a:solidFill>
                <a:latin typeface="Arial" pitchFamily="34" charset="0"/>
                <a:cs typeface="Arial" pitchFamily="34" charset="0"/>
              </a:defRPr>
            </a:lvl5pPr>
            <a:lvl6pPr marL="2355850" indent="-211138" defTabSz="892175" fontAlgn="base">
              <a:spcBef>
                <a:spcPct val="0"/>
              </a:spcBef>
              <a:spcAft>
                <a:spcPct val="0"/>
              </a:spcAft>
              <a:defRPr>
                <a:solidFill>
                  <a:schemeClr val="tx1"/>
                </a:solidFill>
                <a:latin typeface="Arial" pitchFamily="34" charset="0"/>
                <a:cs typeface="Arial" pitchFamily="34" charset="0"/>
              </a:defRPr>
            </a:lvl6pPr>
            <a:lvl7pPr marL="2813050" indent="-211138" defTabSz="892175" fontAlgn="base">
              <a:spcBef>
                <a:spcPct val="0"/>
              </a:spcBef>
              <a:spcAft>
                <a:spcPct val="0"/>
              </a:spcAft>
              <a:defRPr>
                <a:solidFill>
                  <a:schemeClr val="tx1"/>
                </a:solidFill>
                <a:latin typeface="Arial" pitchFamily="34" charset="0"/>
                <a:cs typeface="Arial" pitchFamily="34" charset="0"/>
              </a:defRPr>
            </a:lvl7pPr>
            <a:lvl8pPr marL="3270250" indent="-211138" defTabSz="892175" fontAlgn="base">
              <a:spcBef>
                <a:spcPct val="0"/>
              </a:spcBef>
              <a:spcAft>
                <a:spcPct val="0"/>
              </a:spcAft>
              <a:defRPr>
                <a:solidFill>
                  <a:schemeClr val="tx1"/>
                </a:solidFill>
                <a:latin typeface="Arial" pitchFamily="34" charset="0"/>
                <a:cs typeface="Arial" pitchFamily="34" charset="0"/>
              </a:defRPr>
            </a:lvl8pPr>
            <a:lvl9pPr marL="3727450" indent="-211138" defTabSz="892175" fontAlgn="base">
              <a:spcBef>
                <a:spcPct val="0"/>
              </a:spcBef>
              <a:spcAft>
                <a:spcPct val="0"/>
              </a:spcAft>
              <a:defRPr>
                <a:solidFill>
                  <a:schemeClr val="tx1"/>
                </a:solidFill>
                <a:latin typeface="Arial" pitchFamily="34" charset="0"/>
                <a:cs typeface="Arial" pitchFamily="34" charset="0"/>
              </a:defRPr>
            </a:lvl9pPr>
          </a:lstStyle>
          <a:p>
            <a:pPr algn="r" eaLnBrk="0" hangingPunct="0"/>
            <a:fld id="{0E31614D-36BD-4955-AF41-8B5F881A87A9}" type="slidenum">
              <a:rPr lang="fa-IR" sz="1200">
                <a:latin typeface="Times" charset="0"/>
              </a:rPr>
              <a:pPr algn="r" eaLnBrk="0" hangingPunct="0"/>
              <a:t>25</a:t>
            </a:fld>
            <a:endParaRPr lang="fr-FR" sz="1200">
              <a:latin typeface="Times"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p:txBody>
          <a:bodyPr lIns="89228" tIns="44614" rIns="89228" bIns="44614"/>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B7F519-FA68-4615-A467-E1A4BBEC2403}" type="datetimeFigureOut">
              <a:rPr lang="en-US" smtClean="0"/>
              <a:pPr/>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7F519-FA68-4615-A467-E1A4BBEC2403}" type="datetimeFigureOut">
              <a:rPr lang="en-US" smtClean="0"/>
              <a:pPr/>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7F519-FA68-4615-A467-E1A4BBEC2403}" type="datetimeFigureOut">
              <a:rPr lang="en-US" smtClean="0"/>
              <a:pPr/>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5925" y="228600"/>
            <a:ext cx="8313738" cy="9493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15925" y="1270000"/>
            <a:ext cx="8313738" cy="4392613"/>
          </a:xfrm>
        </p:spPr>
        <p:txBody>
          <a:bodyPr/>
          <a:lstStyle/>
          <a:p>
            <a:endParaRPr lang="en-US"/>
          </a:p>
        </p:txBody>
      </p:sp>
      <p:sp>
        <p:nvSpPr>
          <p:cNvPr id="4" name="Date Placeholder 3"/>
          <p:cNvSpPr>
            <a:spLocks noGrp="1"/>
          </p:cNvSpPr>
          <p:nvPr>
            <p:ph type="dt" sz="half" idx="10"/>
          </p:nvPr>
        </p:nvSpPr>
        <p:spPr>
          <a:xfrm>
            <a:off x="1138238" y="6692900"/>
            <a:ext cx="1285875" cy="192088"/>
          </a:xfrm>
        </p:spPr>
        <p:txBody>
          <a:bodyPr/>
          <a:lstStyle>
            <a:lvl1pPr>
              <a:defRPr/>
            </a:lvl1pPr>
          </a:lstStyle>
          <a:p>
            <a:endParaRPr lang="en-GB"/>
          </a:p>
        </p:txBody>
      </p:sp>
      <p:sp>
        <p:nvSpPr>
          <p:cNvPr id="5" name="Footer Placeholder 4"/>
          <p:cNvSpPr>
            <a:spLocks noGrp="1"/>
          </p:cNvSpPr>
          <p:nvPr>
            <p:ph type="ftr" sz="quarter" idx="11"/>
          </p:nvPr>
        </p:nvSpPr>
        <p:spPr>
          <a:xfrm>
            <a:off x="2411413" y="6675438"/>
            <a:ext cx="4291012" cy="158750"/>
          </a:xfrm>
        </p:spPr>
        <p:txBody>
          <a:bodyPr/>
          <a:lstStyle>
            <a:lvl1pPr>
              <a:defRPr/>
            </a:lvl1pPr>
          </a:lstStyle>
          <a:p>
            <a:r>
              <a:rPr lang="en-GB"/>
              <a:t>BiAsp-1069</a:t>
            </a:r>
          </a:p>
        </p:txBody>
      </p:sp>
      <p:sp>
        <p:nvSpPr>
          <p:cNvPr id="6" name="Slide Number Placeholder 5"/>
          <p:cNvSpPr>
            <a:spLocks noGrp="1"/>
          </p:cNvSpPr>
          <p:nvPr>
            <p:ph type="sldNum" sz="quarter" idx="12"/>
          </p:nvPr>
        </p:nvSpPr>
        <p:spPr>
          <a:xfrm>
            <a:off x="6715125" y="6694488"/>
            <a:ext cx="933450" cy="131762"/>
          </a:xfrm>
        </p:spPr>
        <p:txBody>
          <a:bodyPr/>
          <a:lstStyle>
            <a:lvl1pPr>
              <a:defRPr/>
            </a:lvl1pPr>
          </a:lstStyle>
          <a:p>
            <a:fld id="{AC0A20FF-DA91-428E-83C1-8D230512406C}"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Tree>
    <p:extLst>
      <p:ext uri="{BB962C8B-B14F-4D97-AF65-F5344CB8AC3E}">
        <p14:creationId xmlns:p14="http://schemas.microsoft.com/office/powerpoint/2010/main" val="3041559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fld id="{B0049818-30BC-4BE0-AC50-626891F7E76F}" type="datetimeFigureOut">
              <a:rPr lang="en-US"/>
              <a:pPr>
                <a:defRPr/>
              </a:pPr>
              <a:t>8/26/2013</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A5F93FD-6928-4A0D-9275-38501CB49690}" type="slidenum">
              <a:rPr lang="en-US"/>
              <a:pPr>
                <a:defRPr/>
              </a:pPr>
              <a:t>‹#›</a:t>
            </a:fld>
            <a:endParaRPr lang="en-US"/>
          </a:p>
        </p:txBody>
      </p:sp>
    </p:spTree>
    <p:extLst>
      <p:ext uri="{BB962C8B-B14F-4D97-AF65-F5344CB8AC3E}">
        <p14:creationId xmlns:p14="http://schemas.microsoft.com/office/powerpoint/2010/main" val="47127875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52F84A-6341-4E79-AABC-636E1D37D8D2}" type="datetime1">
              <a:rPr lang="en-US" smtClean="0">
                <a:solidFill>
                  <a:prstClr val="black">
                    <a:tint val="75000"/>
                  </a:prstClr>
                </a:solidFill>
              </a:rPr>
              <a:pPr/>
              <a:t>8/26/2013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972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E0AAB-D55C-4420-BB10-9C6FA448D8FE}" type="datetime1">
              <a:rPr lang="en-US" smtClean="0">
                <a:solidFill>
                  <a:prstClr val="black">
                    <a:tint val="75000"/>
                  </a:prstClr>
                </a:solidFill>
              </a:rPr>
              <a:pPr/>
              <a:t>8/26/2013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079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CA5062-6F79-4323-AE4A-9B5C5996EFD9}" type="datetime1">
              <a:rPr lang="en-US" smtClean="0">
                <a:solidFill>
                  <a:prstClr val="black">
                    <a:tint val="75000"/>
                  </a:prstClr>
                </a:solidFill>
              </a:rPr>
              <a:pPr/>
              <a:t>8/26/2013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818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D989D2-08AD-4ACA-ADA5-C1B90DD15A8B}" type="datetime1">
              <a:rPr lang="en-US" smtClean="0">
                <a:solidFill>
                  <a:prstClr val="black">
                    <a:tint val="75000"/>
                  </a:prstClr>
                </a:solidFill>
              </a:rPr>
              <a:pPr/>
              <a:t>8/26/2013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352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BADEBC-94C2-4666-8680-07BA7F1AF0B5}" type="datetime1">
              <a:rPr lang="en-US" smtClean="0">
                <a:solidFill>
                  <a:prstClr val="black">
                    <a:tint val="75000"/>
                  </a:prstClr>
                </a:solidFill>
              </a:rPr>
              <a:pPr/>
              <a:t>8/26/2013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46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7F519-FA68-4615-A467-E1A4BBEC2403}" type="datetimeFigureOut">
              <a:rPr lang="en-US" smtClean="0"/>
              <a:pPr/>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3E6119-E83B-47BC-95E1-035E26E19858}" type="datetime1">
              <a:rPr lang="en-US" smtClean="0">
                <a:solidFill>
                  <a:prstClr val="black">
                    <a:tint val="75000"/>
                  </a:prstClr>
                </a:solidFill>
              </a:rPr>
              <a:pPr/>
              <a:t>8/26/2013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360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F4CF8-FE09-400B-B1DC-FCF15849563F}" type="datetime1">
              <a:rPr lang="en-US" smtClean="0">
                <a:solidFill>
                  <a:prstClr val="black">
                    <a:tint val="75000"/>
                  </a:prstClr>
                </a:solidFill>
              </a:rPr>
              <a:pPr/>
              <a:t>8/26/2013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899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F1AB3-7A70-4868-B907-9E38C3ED1BA9}" type="datetime1">
              <a:rPr lang="en-US" smtClean="0">
                <a:solidFill>
                  <a:prstClr val="black">
                    <a:tint val="75000"/>
                  </a:prstClr>
                </a:solidFill>
              </a:rPr>
              <a:pPr/>
              <a:t>8/26/2013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742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6CD52-A0A6-469A-B3CB-5634A2DAA7B8}" type="datetime1">
              <a:rPr lang="en-US" smtClean="0">
                <a:solidFill>
                  <a:prstClr val="black">
                    <a:tint val="75000"/>
                  </a:prstClr>
                </a:solidFill>
              </a:rPr>
              <a:pPr/>
              <a:t>8/26/2013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366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AABFF-E1B8-4FAF-81B1-D67C6DA8A5BC}" type="datetime1">
              <a:rPr lang="en-US" smtClean="0">
                <a:solidFill>
                  <a:prstClr val="black">
                    <a:tint val="75000"/>
                  </a:prstClr>
                </a:solidFill>
              </a:rPr>
              <a:pPr/>
              <a:t>8/26/2013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254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EC9E78-B35F-478A-B830-FF2A0DD63CAA}" type="datetime1">
              <a:rPr lang="en-US" smtClean="0">
                <a:solidFill>
                  <a:prstClr val="black">
                    <a:tint val="75000"/>
                  </a:prstClr>
                </a:solidFill>
              </a:rPr>
              <a:pPr/>
              <a:t>8/26/2013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870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ide_courante">
    <p:spTree>
      <p:nvGrpSpPr>
        <p:cNvPr id="1" name=""/>
        <p:cNvGrpSpPr/>
        <p:nvPr/>
      </p:nvGrpSpPr>
      <p:grpSpPr>
        <a:xfrm>
          <a:off x="0" y="0"/>
          <a:ext cx="0" cy="0"/>
          <a:chOff x="0" y="0"/>
          <a:chExt cx="0" cy="0"/>
        </a:xfrm>
      </p:grpSpPr>
      <p:sp>
        <p:nvSpPr>
          <p:cNvPr id="2" name="Titre 1"/>
          <p:cNvSpPr>
            <a:spLocks noGrp="1"/>
          </p:cNvSpPr>
          <p:nvPr>
            <p:ph type="title"/>
          </p:nvPr>
        </p:nvSpPr>
        <p:spPr>
          <a:xfrm>
            <a:off x="1825391" y="115837"/>
            <a:ext cx="6995081" cy="504851"/>
          </a:xfrm>
          <a:prstGeom prst="rect">
            <a:avLst/>
          </a:prstGeom>
        </p:spPr>
        <p:txBody>
          <a:bodyPr/>
          <a:lstStyle>
            <a:lvl1pPr>
              <a:defRPr cap="all"/>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Espace réservé du contenu 2"/>
          <p:cNvSpPr>
            <a:spLocks noGrp="1"/>
          </p:cNvSpPr>
          <p:nvPr>
            <p:ph idx="1"/>
          </p:nvPr>
        </p:nvSpPr>
        <p:spPr>
          <a:xfrm>
            <a:off x="323528" y="1412776"/>
            <a:ext cx="8568951" cy="4248150"/>
          </a:xfrm>
          <a:prstGeom prst="rect">
            <a:avLst/>
          </a:prstGeom>
        </p:spPr>
        <p:txBody>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ubtitle 2"/>
          <p:cNvSpPr>
            <a:spLocks noGrp="1"/>
          </p:cNvSpPr>
          <p:nvPr>
            <p:ph type="subTitle" idx="12"/>
          </p:nvPr>
        </p:nvSpPr>
        <p:spPr>
          <a:xfrm>
            <a:off x="1825390" y="489890"/>
            <a:ext cx="6995081" cy="504056"/>
          </a:xfrm>
          <a:prstGeom prst="rect">
            <a:avLst/>
          </a:prstGeom>
        </p:spPr>
        <p:txBody>
          <a:bodyPr/>
          <a:lstStyle>
            <a:lvl1pPr marL="0" indent="0" algn="l">
              <a:buNone/>
              <a:defRPr lang="en-US" sz="2300" b="1" kern="1200" dirty="0">
                <a:solidFill>
                  <a:srgbClr val="3650A4"/>
                </a:solidFill>
                <a:latin typeface="Calibri" pitchFamily="34" charset="0"/>
                <a:ea typeface="MS PGothic" pitchFamily="34" charset="-128"/>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Click to </a:t>
            </a:r>
            <a:r>
              <a:rPr lang="fr-FR" dirty="0" err="1" smtClean="0"/>
              <a:t>edit</a:t>
            </a:r>
            <a:r>
              <a:rPr lang="fr-FR" dirty="0" smtClean="0"/>
              <a:t> Master </a:t>
            </a:r>
            <a:r>
              <a:rPr lang="fr-FR" dirty="0" err="1" smtClean="0"/>
              <a:t>subtitle</a:t>
            </a:r>
            <a:r>
              <a:rPr lang="fr-FR" dirty="0" smtClean="0"/>
              <a:t> style</a:t>
            </a:r>
            <a:endParaRPr lang="en-US" dirty="0"/>
          </a:p>
        </p:txBody>
      </p:sp>
      <p:sp>
        <p:nvSpPr>
          <p:cNvPr id="5" name="Rectangle 28"/>
          <p:cNvSpPr>
            <a:spLocks noGrp="1" noChangeArrowheads="1"/>
          </p:cNvSpPr>
          <p:nvPr>
            <p:ph type="ftr" sz="quarter" idx="13"/>
          </p:nvPr>
        </p:nvSpPr>
        <p:spPr>
          <a:xfrm>
            <a:off x="4211638" y="4508500"/>
            <a:ext cx="2895600" cy="238125"/>
          </a:xfrm>
          <a:prstGeom prst="rect">
            <a:avLst/>
          </a:prstGeom>
        </p:spPr>
        <p:txBody>
          <a:bodyPr/>
          <a:lstStyle>
            <a:lvl1pPr fontAlgn="auto">
              <a:spcBef>
                <a:spcPts val="0"/>
              </a:spcBef>
              <a:spcAft>
                <a:spcPts val="0"/>
              </a:spcAft>
              <a:defRPr>
                <a:latin typeface="Arial" charset="0"/>
                <a:ea typeface="ＭＳ Ｐゴシック" charset="0"/>
                <a:cs typeface="ＭＳ Ｐゴシック" charset="0"/>
              </a:defRPr>
            </a:lvl1pPr>
          </a:lstStyle>
          <a:p>
            <a:pPr>
              <a:defRPr/>
            </a:pPr>
            <a:endParaRPr lang="fr-FR" i="1">
              <a:solidFill>
                <a:prstClr val="black">
                  <a:tint val="75000"/>
                </a:prstClr>
              </a:solidFill>
            </a:endParaRPr>
          </a:p>
        </p:txBody>
      </p:sp>
    </p:spTree>
    <p:extLst>
      <p:ext uri="{BB962C8B-B14F-4D97-AF65-F5344CB8AC3E}">
        <p14:creationId xmlns:p14="http://schemas.microsoft.com/office/powerpoint/2010/main" val="208139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7F519-FA68-4615-A467-E1A4BBEC2403}" type="datetimeFigureOut">
              <a:rPr lang="en-US" smtClean="0"/>
              <a:pPr/>
              <a:t>8/26/2013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B7F519-FA68-4615-A467-E1A4BBEC2403}" type="datetimeFigureOut">
              <a:rPr lang="en-US" smtClean="0"/>
              <a:pPr/>
              <a:t>8/26/2013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B7F519-FA68-4615-A467-E1A4BBEC2403}" type="datetimeFigureOut">
              <a:rPr lang="en-US" smtClean="0"/>
              <a:pPr/>
              <a:t>8/26/2013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B7F519-FA68-4615-A467-E1A4BBEC2403}" type="datetimeFigureOut">
              <a:rPr lang="en-US" smtClean="0"/>
              <a:pPr/>
              <a:t>8/26/2013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7F519-FA68-4615-A467-E1A4BBEC2403}" type="datetimeFigureOut">
              <a:rPr lang="en-US" smtClean="0"/>
              <a:pPr/>
              <a:t>8/26/2013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7F519-FA68-4615-A467-E1A4BBEC2403}" type="datetimeFigureOut">
              <a:rPr lang="en-US" smtClean="0"/>
              <a:pPr/>
              <a:t>8/26/2013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7F519-FA68-4615-A467-E1A4BBEC2403}" type="datetimeFigureOut">
              <a:rPr lang="en-US" smtClean="0"/>
              <a:pPr/>
              <a:t>8/26/2013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73B0-3EAE-40F6-8965-3A0BB87046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7F519-FA68-4615-A467-E1A4BBEC2403}" type="datetimeFigureOut">
              <a:rPr lang="en-US" smtClean="0"/>
              <a:pPr/>
              <a:t>8/26/2013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973B0-3EAE-40F6-8965-3A0BB870469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E8BB4-001E-4460-9A1F-07C05F63B22B}" type="datetime1">
              <a:rPr lang="en-US" smtClean="0">
                <a:solidFill>
                  <a:prstClr val="black">
                    <a:tint val="75000"/>
                  </a:prstClr>
                </a:solidFill>
              </a:rPr>
              <a:pPr/>
              <a:t>8/26/2013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594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0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12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Excel_97-2003_Worksheet1.xls"/></Relationships>
</file>

<file path=ppt/slides/_rels/slide15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8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8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23.emf"/><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9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9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938" y="152400"/>
            <a:ext cx="579120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94250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3517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6706" name="Slide" r:id="rId3" imgW="4514204" imgH="3486822" progId="PowerPoint.Slide.8">
                  <p:embed/>
                </p:oleObj>
              </mc:Choice>
              <mc:Fallback>
                <p:oleObj name="Slide" r:id="rId3" imgW="4514204" imgH="3486822"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1214414" y="1571612"/>
            <a:ext cx="2454518" cy="4524315"/>
          </a:xfrm>
          <a:prstGeom prst="rect">
            <a:avLst/>
          </a:prstGeom>
          <a:noFill/>
        </p:spPr>
        <p:txBody>
          <a:bodyPr wrap="none" rtlCol="0">
            <a:spAutoFit/>
          </a:bodyPr>
          <a:lstStyle/>
          <a:p>
            <a:r>
              <a:rPr lang="en-US" sz="9600" b="1" dirty="0" smtClean="0"/>
              <a:t>? ? ?</a:t>
            </a:r>
          </a:p>
          <a:p>
            <a:endParaRPr lang="en-US" sz="9600" b="1" dirty="0" smtClean="0">
              <a:solidFill>
                <a:schemeClr val="bg1"/>
              </a:solidFill>
            </a:endParaRPr>
          </a:p>
          <a:p>
            <a:endParaRPr lang="en-US" sz="9600" b="1" dirty="0">
              <a:solidFill>
                <a:schemeClr val="bg1"/>
              </a:solidFill>
            </a:endParaRPr>
          </a:p>
        </p:txBody>
      </p:sp>
      <p:sp>
        <p:nvSpPr>
          <p:cNvPr id="4" name="Oval 3"/>
          <p:cNvSpPr/>
          <p:nvPr/>
        </p:nvSpPr>
        <p:spPr>
          <a:xfrm>
            <a:off x="7215206" y="2357430"/>
            <a:ext cx="1143008" cy="9144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174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4" name="Straight Connector 3"/>
          <p:cNvCxnSpPr/>
          <p:nvPr/>
        </p:nvCxnSpPr>
        <p:spPr>
          <a:xfrm>
            <a:off x="4788024" y="2060848"/>
            <a:ext cx="3744416"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In both treatment groups, approximately </a:t>
            </a:r>
            <a:r>
              <a:rPr lang="en-US" dirty="0" smtClean="0">
                <a:solidFill>
                  <a:srgbClr val="FFFF00"/>
                </a:solidFill>
              </a:rPr>
              <a:t>45% </a:t>
            </a:r>
            <a:r>
              <a:rPr lang="en-US" dirty="0" smtClean="0"/>
              <a:t>of subjects achieved HbA1c&lt;7.0%,  and  </a:t>
            </a:r>
            <a:r>
              <a:rPr lang="en-US" dirty="0" smtClean="0">
                <a:solidFill>
                  <a:srgbClr val="FFFF00"/>
                </a:solidFill>
              </a:rPr>
              <a:t>25%</a:t>
            </a:r>
            <a:r>
              <a:rPr lang="en-US" dirty="0" smtClean="0"/>
              <a:t> of subjects achieved HbA1c &lt; 6.5%</a:t>
            </a:r>
          </a:p>
          <a:p>
            <a:endParaRPr lang="en-US" dirty="0" smtClean="0"/>
          </a:p>
          <a:p>
            <a:r>
              <a:rPr lang="en-US" dirty="0" smtClean="0"/>
              <a:t>Reduction of HbA1c by &gt;1% was achieved by 60% in the </a:t>
            </a:r>
            <a:r>
              <a:rPr lang="en-US" dirty="0" err="1" smtClean="0"/>
              <a:t>BIAsp</a:t>
            </a:r>
            <a:r>
              <a:rPr lang="en-US" dirty="0" smtClean="0"/>
              <a:t> 30 group and by 57% in the insulin </a:t>
            </a:r>
            <a:r>
              <a:rPr lang="en-US" dirty="0" err="1" smtClean="0"/>
              <a:t>glargine</a:t>
            </a:r>
            <a:r>
              <a:rPr lang="en-US" dirty="0" smtClean="0"/>
              <a:t> group</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
        <p:nvSpPr>
          <p:cNvPr id="3" name="TextBox 2"/>
          <p:cNvSpPr txBox="1"/>
          <p:nvPr/>
        </p:nvSpPr>
        <p:spPr>
          <a:xfrm>
            <a:off x="7236296" y="3140968"/>
            <a:ext cx="1682705" cy="400110"/>
          </a:xfrm>
          <a:prstGeom prst="rect">
            <a:avLst/>
          </a:prstGeom>
          <a:noFill/>
        </p:spPr>
        <p:txBody>
          <a:bodyPr wrap="none" rtlCol="0">
            <a:spAutoFit/>
          </a:bodyPr>
          <a:lstStyle/>
          <a:p>
            <a:r>
              <a:rPr lang="en-US" sz="2000" b="1" dirty="0" smtClean="0">
                <a:solidFill>
                  <a:schemeClr val="bg1"/>
                </a:solidFill>
              </a:rPr>
              <a:t>7.1% vs. 7.3 %</a:t>
            </a:r>
            <a:endParaRPr lang="en-US" sz="2000" b="1" dirty="0">
              <a:solidFill>
                <a:schemeClr val="bg1"/>
              </a:solidFill>
            </a:endParaRPr>
          </a:p>
        </p:txBody>
      </p:sp>
      <p:sp>
        <p:nvSpPr>
          <p:cNvPr id="4" name="TextBox 3"/>
          <p:cNvSpPr txBox="1"/>
          <p:nvPr/>
        </p:nvSpPr>
        <p:spPr>
          <a:xfrm>
            <a:off x="251520" y="404664"/>
            <a:ext cx="8892480" cy="461665"/>
          </a:xfrm>
          <a:prstGeom prst="rect">
            <a:avLst/>
          </a:prstGeom>
          <a:noFill/>
        </p:spPr>
        <p:txBody>
          <a:bodyPr wrap="square" rtlCol="0">
            <a:spAutoFit/>
          </a:bodyPr>
          <a:lstStyle/>
          <a:p>
            <a:r>
              <a:rPr lang="it-IT" sz="2400" b="1" dirty="0" smtClean="0"/>
              <a:t>BIAsp 30 – insulin glargine = </a:t>
            </a:r>
            <a:r>
              <a:rPr lang="it-IT" sz="2400" b="1" dirty="0" smtClean="0">
                <a:solidFill>
                  <a:srgbClr val="FFFF00"/>
                </a:solidFill>
              </a:rPr>
              <a:t>-0.16</a:t>
            </a:r>
            <a:r>
              <a:rPr lang="it-IT" sz="2400" b="1" dirty="0" smtClean="0"/>
              <a:t>, 95% CI [-0.30; -0.02], p &lt; 0.029)</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1520" y="1844824"/>
            <a:ext cx="8568952" cy="4725144"/>
          </a:xfrm>
          <a:prstGeom prst="rect">
            <a:avLst/>
          </a:prstGeom>
          <a:noFill/>
          <a:ln w="9525">
            <a:noFill/>
            <a:miter lim="800000"/>
            <a:headEnd/>
            <a:tailEnd/>
          </a:ln>
        </p:spPr>
      </p:pic>
      <p:sp>
        <p:nvSpPr>
          <p:cNvPr id="3" name="TextBox 2"/>
          <p:cNvSpPr txBox="1"/>
          <p:nvPr/>
        </p:nvSpPr>
        <p:spPr>
          <a:xfrm>
            <a:off x="179512" y="332656"/>
            <a:ext cx="8784976" cy="1200329"/>
          </a:xfrm>
          <a:prstGeom prst="rect">
            <a:avLst/>
          </a:prstGeom>
          <a:noFill/>
        </p:spPr>
        <p:txBody>
          <a:bodyPr wrap="square" rtlCol="0">
            <a:spAutoFit/>
          </a:bodyPr>
          <a:lstStyle/>
          <a:p>
            <a:r>
              <a:rPr lang="en-US" dirty="0" smtClean="0"/>
              <a:t> </a:t>
            </a:r>
            <a:r>
              <a:rPr lang="en-US" sz="2400" dirty="0" smtClean="0">
                <a:solidFill>
                  <a:srgbClr val="FFFF00"/>
                </a:solidFill>
              </a:rPr>
              <a:t>No difference </a:t>
            </a:r>
            <a:r>
              <a:rPr lang="en-US" sz="2400" dirty="0" smtClean="0"/>
              <a:t>was observed between the treatments with respect to the proportion of subjects who achieved an HbA1c level of &lt;7.0% without any major or minor hypoglycemia </a:t>
            </a:r>
            <a:endParaRPr lang="en-US" sz="2400" dirty="0"/>
          </a:p>
        </p:txBody>
      </p:sp>
      <p:sp>
        <p:nvSpPr>
          <p:cNvPr id="4" name="Rounded Rectangle 3"/>
          <p:cNvSpPr/>
          <p:nvPr/>
        </p:nvSpPr>
        <p:spPr>
          <a:xfrm>
            <a:off x="7596336" y="4437112"/>
            <a:ext cx="914400" cy="8423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79512" y="332656"/>
            <a:ext cx="8640960" cy="63367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323528" y="1600200"/>
            <a:ext cx="8363272" cy="4525963"/>
          </a:xfrm>
        </p:spPr>
        <p:txBody>
          <a:bodyPr>
            <a:normAutofit/>
          </a:bodyPr>
          <a:lstStyle/>
          <a:p>
            <a:r>
              <a:rPr lang="en-US" dirty="0" smtClean="0"/>
              <a:t>With respect to HbA1c, </a:t>
            </a:r>
            <a:r>
              <a:rPr lang="en-US" dirty="0" err="1" smtClean="0"/>
              <a:t>BIAsp</a:t>
            </a:r>
            <a:r>
              <a:rPr lang="en-US" dirty="0" smtClean="0"/>
              <a:t> 30 fulfilled the statistical criteria for </a:t>
            </a:r>
            <a:r>
              <a:rPr lang="en-US" dirty="0" smtClean="0">
                <a:solidFill>
                  <a:srgbClr val="FFFF00"/>
                </a:solidFill>
              </a:rPr>
              <a:t>non-inferiority</a:t>
            </a:r>
            <a:r>
              <a:rPr lang="en-US" dirty="0" smtClean="0"/>
              <a:t> and </a:t>
            </a:r>
            <a:r>
              <a:rPr lang="en-US" dirty="0" smtClean="0">
                <a:solidFill>
                  <a:srgbClr val="FFFF00"/>
                </a:solidFill>
              </a:rPr>
              <a:t>superiority</a:t>
            </a:r>
            <a:r>
              <a:rPr lang="en-US" dirty="0" smtClean="0"/>
              <a:t> to insulin </a:t>
            </a:r>
            <a:r>
              <a:rPr lang="en-US" dirty="0" err="1" smtClean="0"/>
              <a:t>glargine</a:t>
            </a:r>
            <a:r>
              <a:rPr lang="en-US" dirty="0" smtClean="0"/>
              <a:t>  and,  according  to  pre-defined  criteria,  the  improvements  in  HbA1c  are  considered  </a:t>
            </a:r>
            <a:r>
              <a:rPr lang="en-US" u="sng" dirty="0" smtClean="0">
                <a:solidFill>
                  <a:srgbClr val="FF0000"/>
                </a:solidFill>
              </a:rPr>
              <a:t>clinically equivalent</a:t>
            </a:r>
          </a:p>
          <a:p>
            <a:endParaRPr lang="en-US" dirty="0" smtClean="0"/>
          </a:p>
          <a:p>
            <a:r>
              <a:rPr lang="en-US" dirty="0" smtClean="0"/>
              <a:t>Subjects had an increased risk of minor nocturnal hypoglycemia with </a:t>
            </a:r>
            <a:r>
              <a:rPr lang="en-US" dirty="0" err="1" smtClean="0"/>
              <a:t>BIAsp</a:t>
            </a:r>
            <a:r>
              <a:rPr lang="en-US" dirty="0" smtClean="0"/>
              <a:t> 30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en-US" dirty="0" smtClean="0"/>
              <a:t>Unresolved issue</a:t>
            </a:r>
            <a:endParaRPr lang="en-US" dirty="0"/>
          </a:p>
        </p:txBody>
      </p:sp>
      <p:sp>
        <p:nvSpPr>
          <p:cNvPr id="3" name="Content Placeholder 2"/>
          <p:cNvSpPr>
            <a:spLocks noGrp="1"/>
          </p:cNvSpPr>
          <p:nvPr>
            <p:ph idx="1"/>
          </p:nvPr>
        </p:nvSpPr>
        <p:spPr>
          <a:xfrm>
            <a:off x="395536" y="1988840"/>
            <a:ext cx="8229600" cy="4525963"/>
          </a:xfrm>
        </p:spPr>
        <p:txBody>
          <a:bodyPr/>
          <a:lstStyle/>
          <a:p>
            <a:r>
              <a:rPr lang="en-US" dirty="0" smtClean="0"/>
              <a:t>Are there patients  who would benefit more from a  </a:t>
            </a:r>
            <a:r>
              <a:rPr lang="en-US" dirty="0" smtClean="0">
                <a:solidFill>
                  <a:srgbClr val="FFFF00"/>
                </a:solidFill>
              </a:rPr>
              <a:t>premixed insulin  </a:t>
            </a:r>
            <a:r>
              <a:rPr lang="en-US" dirty="0" smtClean="0"/>
              <a:t>analogue regimen than  from a  </a:t>
            </a:r>
            <a:r>
              <a:rPr lang="en-US" dirty="0" smtClean="0">
                <a:solidFill>
                  <a:srgbClr val="FFFF00"/>
                </a:solidFill>
              </a:rPr>
              <a:t>basal</a:t>
            </a:r>
            <a:r>
              <a:rPr lang="en-US" dirty="0" smtClean="0"/>
              <a:t> insulin  analogue  regimen  or  the  reverse? </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1520" y="2852936"/>
            <a:ext cx="8640960" cy="4525963"/>
          </a:xfrm>
        </p:spPr>
        <p:txBody>
          <a:bodyPr/>
          <a:lstStyle/>
          <a:p>
            <a:r>
              <a:rPr lang="en-US" dirty="0" smtClean="0"/>
              <a:t>This analysis aimed to determine if measurable </a:t>
            </a:r>
            <a:r>
              <a:rPr lang="en-US" dirty="0" smtClean="0">
                <a:solidFill>
                  <a:srgbClr val="FFFF00"/>
                </a:solidFill>
              </a:rPr>
              <a:t>clinical characteristics </a:t>
            </a:r>
            <a:r>
              <a:rPr lang="en-US" dirty="0" smtClean="0"/>
              <a:t>prior to starting insulin could predict differences in improved </a:t>
            </a:r>
            <a:r>
              <a:rPr lang="en-US" dirty="0" err="1" smtClean="0"/>
              <a:t>glycemic</a:t>
            </a:r>
            <a:r>
              <a:rPr lang="en-US" dirty="0" smtClean="0"/>
              <a:t> control between these options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95536" y="404664"/>
            <a:ext cx="8208912" cy="2376263"/>
          </a:xfrm>
          <a:prstGeom prst="rect">
            <a:avLst/>
          </a:prstGeom>
          <a:noFill/>
          <a:ln w="9525">
            <a:noFill/>
            <a:miter lim="800000"/>
            <a:headEnd/>
            <a:tailEnd/>
          </a:ln>
        </p:spPr>
      </p:pic>
      <p:sp>
        <p:nvSpPr>
          <p:cNvPr id="5" name="TextBox 4"/>
          <p:cNvSpPr txBox="1"/>
          <p:nvPr/>
        </p:nvSpPr>
        <p:spPr>
          <a:xfrm>
            <a:off x="2195736" y="6237312"/>
            <a:ext cx="6758453" cy="369332"/>
          </a:xfrm>
          <a:prstGeom prst="rect">
            <a:avLst/>
          </a:prstGeom>
          <a:noFill/>
        </p:spPr>
        <p:txBody>
          <a:bodyPr wrap="none" rtlCol="0">
            <a:spAutoFit/>
          </a:bodyPr>
          <a:lstStyle/>
          <a:p>
            <a:r>
              <a:rPr lang="en-US" dirty="0" smtClean="0"/>
              <a:t>Current Medical Research &amp; Opinion   Vol. 26, No. 7, 2010, 1621–1628</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23528" y="332656"/>
            <a:ext cx="8640960"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83568" y="404664"/>
            <a:ext cx="7992888" cy="61206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6690" name="Rectangle 2"/>
          <p:cNvSpPr>
            <a:spLocks noGrp="1" noChangeArrowheads="1"/>
          </p:cNvSpPr>
          <p:nvPr>
            <p:ph type="title"/>
          </p:nvPr>
        </p:nvSpPr>
        <p:spPr>
          <a:xfrm>
            <a:off x="0" y="476672"/>
            <a:ext cx="9144000" cy="914400"/>
          </a:xfrm>
        </p:spPr>
        <p:txBody>
          <a:bodyPr>
            <a:noAutofit/>
          </a:bodyPr>
          <a:lstStyle/>
          <a:p>
            <a:pPr>
              <a:defRPr/>
            </a:pPr>
            <a:r>
              <a:rPr lang="en-US" sz="3200" dirty="0"/>
              <a:t>Insulin remains the </a:t>
            </a:r>
            <a:r>
              <a:rPr lang="en-US" sz="3200" dirty="0">
                <a:solidFill>
                  <a:srgbClr val="FFFF00"/>
                </a:solidFill>
              </a:rPr>
              <a:t>most potent </a:t>
            </a:r>
            <a:r>
              <a:rPr lang="en-US" sz="3200" dirty="0" err="1"/>
              <a:t>antihyperglycemic</a:t>
            </a:r>
            <a:r>
              <a:rPr lang="en-US" sz="3200" dirty="0"/>
              <a:t> agent available for uncontrolled T2DM patients</a:t>
            </a:r>
            <a:br>
              <a:rPr lang="en-US" sz="3200" dirty="0"/>
            </a:br>
            <a:endParaRPr lang="en-US" sz="3200" dirty="0" smtClean="0">
              <a:effectLst>
                <a:outerShdw blurRad="38100" dist="38100" dir="2700000" algn="tl">
                  <a:srgbClr val="000000"/>
                </a:outerShdw>
              </a:effectLst>
            </a:endParaRPr>
          </a:p>
        </p:txBody>
      </p:sp>
      <p:graphicFrame>
        <p:nvGraphicFramePr>
          <p:cNvPr id="38953" name="Group 41"/>
          <p:cNvGraphicFramePr>
            <a:graphicFrameLocks noGrp="1"/>
          </p:cNvGraphicFramePr>
          <p:nvPr>
            <p:ph idx="1"/>
          </p:nvPr>
        </p:nvGraphicFramePr>
        <p:xfrm>
          <a:off x="323850" y="1417638"/>
          <a:ext cx="8566150" cy="4845225"/>
        </p:xfrm>
        <a:graphic>
          <a:graphicData uri="http://schemas.openxmlformats.org/drawingml/2006/table">
            <a:tbl>
              <a:tblPr/>
              <a:tblGrid>
                <a:gridCol w="4322763"/>
                <a:gridCol w="4243387"/>
              </a:tblGrid>
              <a:tr h="533365">
                <a:tc>
                  <a:txBody>
                    <a:bodyPr/>
                    <a:lstStyle/>
                    <a:p>
                      <a:pPr marL="0" marR="0" lvl="0" indent="0" algn="l"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Intervention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A79A"/>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Expected </a:t>
                      </a:r>
                      <a:r>
                        <a:rPr kumimoji="0" lang="en-US" sz="2500" b="1" i="0" u="none" strike="noStrike" cap="none" normalizeH="0" baseline="0" smtClean="0">
                          <a:ln>
                            <a:noFill/>
                          </a:ln>
                          <a:solidFill>
                            <a:srgbClr val="000099"/>
                          </a:solidFill>
                          <a:effectLst/>
                          <a:latin typeface="Arial" charset="0"/>
                          <a:cs typeface="Arial" charset="0"/>
                        </a:rPr>
                        <a:t>↓</a:t>
                      </a:r>
                      <a:r>
                        <a:rPr kumimoji="0" lang="en-US" sz="2500" b="1" i="0" u="none" strike="noStrike" cap="none" normalizeH="0" baseline="0" smtClean="0">
                          <a:ln>
                            <a:noFill/>
                          </a:ln>
                          <a:solidFill>
                            <a:srgbClr val="000099"/>
                          </a:solidFill>
                          <a:effectLst/>
                          <a:latin typeface="Arial" charset="0"/>
                        </a:rPr>
                        <a:t> in HbA</a:t>
                      </a:r>
                      <a:r>
                        <a:rPr kumimoji="0" lang="en-US" sz="2500" b="1" i="0" u="none" strike="noStrike" cap="none" normalizeH="0" baseline="-25000" smtClean="0">
                          <a:ln>
                            <a:noFill/>
                          </a:ln>
                          <a:solidFill>
                            <a:srgbClr val="000099"/>
                          </a:solidFill>
                          <a:effectLst/>
                          <a:latin typeface="Arial" charset="0"/>
                        </a:rPr>
                        <a:t>1c</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A79A"/>
                    </a:solidFill>
                  </a:tcPr>
                </a:tc>
              </a:tr>
              <a:tr h="472409">
                <a:tc>
                  <a:txBody>
                    <a:bodyPr/>
                    <a:lstStyle/>
                    <a:p>
                      <a:pPr marL="0" marR="0" lvl="0" indent="0" algn="l"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Insulin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No upper limit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r>
              <a:tr h="472409">
                <a:tc>
                  <a:txBody>
                    <a:bodyPr/>
                    <a:lstStyle/>
                    <a:p>
                      <a:pPr marL="0" marR="0" lvl="0" indent="0" algn="l"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Metformin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1.5%</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r>
              <a:tr h="472409">
                <a:tc>
                  <a:txBody>
                    <a:bodyPr/>
                    <a:lstStyle/>
                    <a:p>
                      <a:pPr marL="0" marR="0" lvl="0" indent="0" algn="l"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Sulfonylureas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1.5%</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r>
              <a:tr h="472409">
                <a:tc>
                  <a:txBody>
                    <a:bodyPr/>
                    <a:lstStyle/>
                    <a:p>
                      <a:pPr marL="0" marR="0" lvl="0" indent="0" algn="l"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Glinides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1 to 1.5%</a:t>
                      </a:r>
                      <a:r>
                        <a:rPr kumimoji="0" lang="en-US" sz="2500" b="1" i="0" u="none" strike="noStrike" cap="none" normalizeH="0" baseline="30000" smtClean="0">
                          <a:ln>
                            <a:noFill/>
                          </a:ln>
                          <a:solidFill>
                            <a:srgbClr val="000099"/>
                          </a:solidFill>
                          <a:effectLst/>
                          <a:latin typeface="Arial" charset="0"/>
                        </a:rPr>
                        <a:t>a</a:t>
                      </a:r>
                      <a:endParaRPr kumimoji="0" lang="en-US" sz="2500" b="1" i="0" u="none" strike="noStrike" cap="none" normalizeH="0" baseline="0" smtClean="0">
                        <a:ln>
                          <a:noFill/>
                        </a:ln>
                        <a:solidFill>
                          <a:srgbClr val="000099"/>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r>
              <a:tr h="472409">
                <a:tc>
                  <a:txBody>
                    <a:bodyPr/>
                    <a:lstStyle/>
                    <a:p>
                      <a:pPr marL="0" marR="0" lvl="0" indent="0" algn="l"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TZDs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0.5 to 1.4%</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r>
              <a:tr h="472409">
                <a:tc>
                  <a:txBody>
                    <a:bodyPr/>
                    <a:lstStyle/>
                    <a:p>
                      <a:pPr marL="0" marR="0" lvl="0" indent="0" algn="l"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100" b="1" i="0" u="none" strike="noStrike" cap="none" normalizeH="0" baseline="0" smtClean="0">
                          <a:ln>
                            <a:noFill/>
                          </a:ln>
                          <a:solidFill>
                            <a:srgbClr val="000099"/>
                          </a:solidFill>
                          <a:effectLst/>
                          <a:latin typeface="Arial" charset="0"/>
                          <a:sym typeface="Symbol" pitchFamily="18" charset="2"/>
                        </a:rPr>
                        <a:t></a:t>
                      </a:r>
                      <a:r>
                        <a:rPr kumimoji="0" lang="en-US" sz="2500" b="1" i="0" u="none" strike="noStrike" cap="none" normalizeH="0" baseline="0" smtClean="0">
                          <a:ln>
                            <a:noFill/>
                          </a:ln>
                          <a:solidFill>
                            <a:srgbClr val="000099"/>
                          </a:solidFill>
                          <a:effectLst/>
                          <a:latin typeface="Arial" charset="0"/>
                        </a:rPr>
                        <a:t>-Glucosidase inhibitors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0.5 to 0.8%</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r>
              <a:tr h="472409">
                <a:tc>
                  <a:txBody>
                    <a:bodyPr/>
                    <a:lstStyle/>
                    <a:p>
                      <a:pPr marL="0" marR="0" lvl="0" indent="0" algn="l"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GLP-1 agonist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0.5 to 1.0%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r>
              <a:tr h="509555">
                <a:tc>
                  <a:txBody>
                    <a:bodyPr/>
                    <a:lstStyle/>
                    <a:p>
                      <a:pPr marL="0" marR="0" lvl="0" indent="0" algn="l"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Pramlintide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0.5 to 1.0%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DDD7"/>
                    </a:solidFill>
                  </a:tcPr>
                </a:tc>
              </a:tr>
              <a:tr h="495267">
                <a:tc>
                  <a:txBody>
                    <a:bodyPr/>
                    <a:lstStyle/>
                    <a:p>
                      <a:pPr marL="0" marR="0" lvl="0" indent="0" algn="l"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DPP-IV inhibitors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DDD7"/>
                    </a:solidFill>
                  </a:tcPr>
                </a:tc>
                <a:tc>
                  <a:txBody>
                    <a:bodyPr/>
                    <a:lstStyle/>
                    <a:p>
                      <a:pPr marL="0" marR="0" lvl="0" indent="0" algn="ctr" defTabSz="914400" rtl="0" eaLnBrk="1" fontAlgn="base" latinLnBrk="0" hangingPunct="1">
                        <a:lnSpc>
                          <a:spcPct val="100000"/>
                        </a:lnSpc>
                        <a:spcBef>
                          <a:spcPct val="20000"/>
                        </a:spcBef>
                        <a:spcAft>
                          <a:spcPct val="0"/>
                        </a:spcAft>
                        <a:buClr>
                          <a:srgbClr val="FFFF00"/>
                        </a:buClr>
                        <a:buSzPct val="70000"/>
                        <a:buFont typeface="Wingdings" pitchFamily="2" charset="2"/>
                        <a:buNone/>
                        <a:tabLst/>
                      </a:pPr>
                      <a:r>
                        <a:rPr kumimoji="0" lang="en-US" sz="2500" b="1" i="0" u="none" strike="noStrike" cap="none" normalizeH="0" baseline="0" smtClean="0">
                          <a:ln>
                            <a:noFill/>
                          </a:ln>
                          <a:solidFill>
                            <a:srgbClr val="000099"/>
                          </a:solidFill>
                          <a:effectLst/>
                          <a:latin typeface="Arial" charset="0"/>
                        </a:rPr>
                        <a:t>~0.8%</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2DDD7"/>
                    </a:solidFill>
                  </a:tcPr>
                </a:tc>
              </a:tr>
            </a:tbl>
          </a:graphicData>
        </a:graphic>
      </p:graphicFrame>
      <p:sp>
        <p:nvSpPr>
          <p:cNvPr id="46118" name="Text Box 38"/>
          <p:cNvSpPr txBox="1">
            <a:spLocks noChangeArrowheads="1"/>
          </p:cNvSpPr>
          <p:nvPr/>
        </p:nvSpPr>
        <p:spPr bwMode="auto">
          <a:xfrm>
            <a:off x="395288" y="6237288"/>
            <a:ext cx="4248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itchFamily="34" charset="0"/>
              </a:defRPr>
            </a:lvl1pPr>
            <a:lvl2pPr marL="742950" indent="-285750">
              <a:defRPr sz="2400" b="1">
                <a:solidFill>
                  <a:schemeClr val="bg1"/>
                </a:solidFill>
                <a:latin typeface="Arial" pitchFamily="34" charset="0"/>
              </a:defRPr>
            </a:lvl2pPr>
            <a:lvl3pPr marL="1143000" indent="-228600">
              <a:defRPr sz="2400" b="1">
                <a:solidFill>
                  <a:schemeClr val="bg1"/>
                </a:solidFill>
                <a:latin typeface="Arial" pitchFamily="34" charset="0"/>
              </a:defRPr>
            </a:lvl3pPr>
            <a:lvl4pPr marL="1600200" indent="-228600">
              <a:defRPr sz="2400" b="1">
                <a:solidFill>
                  <a:schemeClr val="bg1"/>
                </a:solidFill>
                <a:latin typeface="Arial" pitchFamily="34" charset="0"/>
              </a:defRPr>
            </a:lvl4pPr>
            <a:lvl5pPr marL="2057400" indent="-228600">
              <a:defRPr sz="2400" b="1">
                <a:solidFill>
                  <a:schemeClr val="bg1"/>
                </a:solidFill>
                <a:latin typeface="Arial" pitchFamily="34" charset="0"/>
              </a:defRPr>
            </a:lvl5pPr>
            <a:lvl6pPr marL="2514600" indent="-228600" algn="ctr" eaLnBrk="0" fontAlgn="base" hangingPunct="0">
              <a:spcBef>
                <a:spcPct val="20000"/>
              </a:spcBef>
              <a:spcAft>
                <a:spcPct val="0"/>
              </a:spcAft>
              <a:buClr>
                <a:schemeClr val="tx2"/>
              </a:buClr>
              <a:buFont typeface="Symbol" pitchFamily="18" charset="2"/>
              <a:buChar char="¨"/>
              <a:defRPr sz="2400" b="1">
                <a:solidFill>
                  <a:schemeClr val="bg1"/>
                </a:solidFill>
                <a:latin typeface="Arial" pitchFamily="34" charset="0"/>
              </a:defRPr>
            </a:lvl6pPr>
            <a:lvl7pPr marL="2971800" indent="-228600" algn="ctr" eaLnBrk="0" fontAlgn="base" hangingPunct="0">
              <a:spcBef>
                <a:spcPct val="20000"/>
              </a:spcBef>
              <a:spcAft>
                <a:spcPct val="0"/>
              </a:spcAft>
              <a:buClr>
                <a:schemeClr val="tx2"/>
              </a:buClr>
              <a:buFont typeface="Symbol" pitchFamily="18" charset="2"/>
              <a:buChar char="¨"/>
              <a:defRPr sz="2400" b="1">
                <a:solidFill>
                  <a:schemeClr val="bg1"/>
                </a:solidFill>
                <a:latin typeface="Arial" pitchFamily="34" charset="0"/>
              </a:defRPr>
            </a:lvl7pPr>
            <a:lvl8pPr marL="3429000" indent="-228600" algn="ctr" eaLnBrk="0" fontAlgn="base" hangingPunct="0">
              <a:spcBef>
                <a:spcPct val="20000"/>
              </a:spcBef>
              <a:spcAft>
                <a:spcPct val="0"/>
              </a:spcAft>
              <a:buClr>
                <a:schemeClr val="tx2"/>
              </a:buClr>
              <a:buFont typeface="Symbol" pitchFamily="18" charset="2"/>
              <a:buChar char="¨"/>
              <a:defRPr sz="2400" b="1">
                <a:solidFill>
                  <a:schemeClr val="bg1"/>
                </a:solidFill>
                <a:latin typeface="Arial" pitchFamily="34" charset="0"/>
              </a:defRPr>
            </a:lvl8pPr>
            <a:lvl9pPr marL="3886200" indent="-228600" algn="ctr" eaLnBrk="0" fontAlgn="base" hangingPunct="0">
              <a:spcBef>
                <a:spcPct val="20000"/>
              </a:spcBef>
              <a:spcAft>
                <a:spcPct val="0"/>
              </a:spcAft>
              <a:buClr>
                <a:schemeClr val="tx2"/>
              </a:buClr>
              <a:buFont typeface="Symbol" pitchFamily="18" charset="2"/>
              <a:buChar char="¨"/>
              <a:defRPr sz="2400" b="1">
                <a:solidFill>
                  <a:schemeClr val="bg1"/>
                </a:solidFill>
                <a:latin typeface="Arial" pitchFamily="34" charset="0"/>
              </a:defRPr>
            </a:lvl9pPr>
          </a:lstStyle>
          <a:p>
            <a:pPr algn="l" eaLnBrk="1" hangingPunct="1">
              <a:spcBef>
                <a:spcPct val="0"/>
              </a:spcBef>
              <a:buClrTx/>
              <a:buFontTx/>
              <a:buNone/>
            </a:pPr>
            <a:r>
              <a:rPr lang="en-US" sz="1400" b="0" baseline="30000">
                <a:solidFill>
                  <a:schemeClr val="tx1"/>
                </a:solidFill>
              </a:rPr>
              <a:t>a</a:t>
            </a:r>
            <a:r>
              <a:rPr lang="en-US" sz="1400" b="0">
                <a:solidFill>
                  <a:schemeClr val="tx1"/>
                </a:solidFill>
              </a:rPr>
              <a:t> Repaglinide is more effective than nateglinide</a:t>
            </a:r>
          </a:p>
        </p:txBody>
      </p:sp>
      <p:sp>
        <p:nvSpPr>
          <p:cNvPr id="46119" name="Text Box 7"/>
          <p:cNvSpPr txBox="1">
            <a:spLocks noChangeArrowheads="1"/>
          </p:cNvSpPr>
          <p:nvPr/>
        </p:nvSpPr>
        <p:spPr bwMode="auto">
          <a:xfrm>
            <a:off x="4252913" y="6524625"/>
            <a:ext cx="4711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bg1"/>
                </a:solidFill>
                <a:latin typeface="Arial" pitchFamily="34" charset="0"/>
              </a:defRPr>
            </a:lvl1pPr>
            <a:lvl2pPr marL="742950" indent="-285750">
              <a:defRPr sz="2400" b="1">
                <a:solidFill>
                  <a:schemeClr val="bg1"/>
                </a:solidFill>
                <a:latin typeface="Arial" pitchFamily="34" charset="0"/>
              </a:defRPr>
            </a:lvl2pPr>
            <a:lvl3pPr marL="1143000" indent="-228600">
              <a:defRPr sz="2400" b="1">
                <a:solidFill>
                  <a:schemeClr val="bg1"/>
                </a:solidFill>
                <a:latin typeface="Arial" pitchFamily="34" charset="0"/>
              </a:defRPr>
            </a:lvl3pPr>
            <a:lvl4pPr marL="1600200" indent="-228600">
              <a:defRPr sz="2400" b="1">
                <a:solidFill>
                  <a:schemeClr val="bg1"/>
                </a:solidFill>
                <a:latin typeface="Arial" pitchFamily="34" charset="0"/>
              </a:defRPr>
            </a:lvl4pPr>
            <a:lvl5pPr marL="2057400" indent="-228600">
              <a:defRPr sz="2400" b="1">
                <a:solidFill>
                  <a:schemeClr val="bg1"/>
                </a:solidFill>
                <a:latin typeface="Arial" pitchFamily="34" charset="0"/>
              </a:defRPr>
            </a:lvl5pPr>
            <a:lvl6pPr marL="2514600" indent="-228600" algn="ctr" eaLnBrk="0" fontAlgn="base" hangingPunct="0">
              <a:spcBef>
                <a:spcPct val="20000"/>
              </a:spcBef>
              <a:spcAft>
                <a:spcPct val="0"/>
              </a:spcAft>
              <a:buClr>
                <a:schemeClr val="tx2"/>
              </a:buClr>
              <a:buFont typeface="Symbol" pitchFamily="18" charset="2"/>
              <a:buChar char="¨"/>
              <a:defRPr sz="2400" b="1">
                <a:solidFill>
                  <a:schemeClr val="bg1"/>
                </a:solidFill>
                <a:latin typeface="Arial" pitchFamily="34" charset="0"/>
              </a:defRPr>
            </a:lvl6pPr>
            <a:lvl7pPr marL="2971800" indent="-228600" algn="ctr" eaLnBrk="0" fontAlgn="base" hangingPunct="0">
              <a:spcBef>
                <a:spcPct val="20000"/>
              </a:spcBef>
              <a:spcAft>
                <a:spcPct val="0"/>
              </a:spcAft>
              <a:buClr>
                <a:schemeClr val="tx2"/>
              </a:buClr>
              <a:buFont typeface="Symbol" pitchFamily="18" charset="2"/>
              <a:buChar char="¨"/>
              <a:defRPr sz="2400" b="1">
                <a:solidFill>
                  <a:schemeClr val="bg1"/>
                </a:solidFill>
                <a:latin typeface="Arial" pitchFamily="34" charset="0"/>
              </a:defRPr>
            </a:lvl7pPr>
            <a:lvl8pPr marL="3429000" indent="-228600" algn="ctr" eaLnBrk="0" fontAlgn="base" hangingPunct="0">
              <a:spcBef>
                <a:spcPct val="20000"/>
              </a:spcBef>
              <a:spcAft>
                <a:spcPct val="0"/>
              </a:spcAft>
              <a:buClr>
                <a:schemeClr val="tx2"/>
              </a:buClr>
              <a:buFont typeface="Symbol" pitchFamily="18" charset="2"/>
              <a:buChar char="¨"/>
              <a:defRPr sz="2400" b="1">
                <a:solidFill>
                  <a:schemeClr val="bg1"/>
                </a:solidFill>
                <a:latin typeface="Arial" pitchFamily="34" charset="0"/>
              </a:defRPr>
            </a:lvl8pPr>
            <a:lvl9pPr marL="3886200" indent="-228600" algn="ctr" eaLnBrk="0" fontAlgn="base" hangingPunct="0">
              <a:spcBef>
                <a:spcPct val="20000"/>
              </a:spcBef>
              <a:spcAft>
                <a:spcPct val="0"/>
              </a:spcAft>
              <a:buClr>
                <a:schemeClr val="tx2"/>
              </a:buClr>
              <a:buFont typeface="Symbol" pitchFamily="18" charset="2"/>
              <a:buChar char="¨"/>
              <a:defRPr sz="2400" b="1">
                <a:solidFill>
                  <a:schemeClr val="bg1"/>
                </a:solidFill>
                <a:latin typeface="Arial" pitchFamily="34" charset="0"/>
              </a:defRPr>
            </a:lvl9pPr>
          </a:lstStyle>
          <a:p>
            <a:pPr algn="l" eaLnBrk="1" hangingPunct="1">
              <a:spcBef>
                <a:spcPct val="0"/>
              </a:spcBef>
              <a:buClrTx/>
              <a:buFontTx/>
              <a:buNone/>
            </a:pPr>
            <a:r>
              <a:rPr lang="da-DK" sz="1200" b="0">
                <a:solidFill>
                  <a:schemeClr val="tx1"/>
                </a:solidFill>
              </a:rPr>
              <a:t>Adapted from Nathan DM </a:t>
            </a:r>
            <a:r>
              <a:rPr lang="da-DK" sz="1200" b="0" i="1">
                <a:solidFill>
                  <a:schemeClr val="tx1"/>
                </a:solidFill>
              </a:rPr>
              <a:t>et al</a:t>
            </a:r>
            <a:r>
              <a:rPr lang="da-DK" sz="1200" b="0">
                <a:solidFill>
                  <a:schemeClr val="tx1"/>
                </a:solidFill>
              </a:rPr>
              <a:t>.</a:t>
            </a:r>
            <a:r>
              <a:rPr lang="da-DK" sz="1200" b="0" i="1">
                <a:solidFill>
                  <a:schemeClr val="tx1"/>
                </a:solidFill>
              </a:rPr>
              <a:t> Diabetes Care</a:t>
            </a:r>
            <a:r>
              <a:rPr lang="da-DK" sz="1200" b="0">
                <a:solidFill>
                  <a:schemeClr val="tx1"/>
                </a:solidFill>
              </a:rPr>
              <a:t> 2006;29(8):1963-72.</a:t>
            </a:r>
            <a:endParaRPr lang="en-US" sz="1200" b="0">
              <a:solidFill>
                <a:schemeClr val="tx1"/>
              </a:solidFill>
            </a:endParaRPr>
          </a:p>
        </p:txBody>
      </p:sp>
    </p:spTree>
    <p:extLst>
      <p:ext uri="{BB962C8B-B14F-4D97-AF65-F5344CB8AC3E}">
        <p14:creationId xmlns:p14="http://schemas.microsoft.com/office/powerpoint/2010/main" val="323438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1143000"/>
          </a:xfrm>
        </p:spPr>
        <p:txBody>
          <a:bodyPr/>
          <a:lstStyle/>
          <a:p>
            <a:r>
              <a:rPr lang="en-US" dirty="0" smtClean="0"/>
              <a:t>Endpoint = HbA1c  </a:t>
            </a:r>
            <a:endParaRPr lang="en-US" dirty="0"/>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5102225" y="1484784"/>
            <a:ext cx="4041775" cy="4248472"/>
          </a:xfrm>
        </p:spPr>
        <p:txBody>
          <a:bodyPr>
            <a:normAutofit/>
          </a:bodyPr>
          <a:lstStyle/>
          <a:p>
            <a:r>
              <a:rPr lang="en-US" sz="2800" dirty="0" smtClean="0"/>
              <a:t>In </a:t>
            </a:r>
            <a:r>
              <a:rPr lang="en-US" sz="2800" dirty="0" smtClean="0">
                <a:solidFill>
                  <a:srgbClr val="FFFF00"/>
                </a:solidFill>
              </a:rPr>
              <a:t>older</a:t>
            </a:r>
            <a:r>
              <a:rPr lang="en-US" sz="2800" dirty="0" smtClean="0"/>
              <a:t> individuals with </a:t>
            </a:r>
            <a:r>
              <a:rPr lang="en-US" sz="2800" dirty="0" smtClean="0">
                <a:solidFill>
                  <a:srgbClr val="FFFF00"/>
                </a:solidFill>
              </a:rPr>
              <a:t>higher bedtime PG, </a:t>
            </a:r>
            <a:r>
              <a:rPr lang="en-US" sz="2800" dirty="0" err="1" smtClean="0"/>
              <a:t>BIAsp</a:t>
            </a:r>
            <a:r>
              <a:rPr lang="en-US" sz="2800" dirty="0" smtClean="0"/>
              <a:t> 30 appeared to be more beneficial. In contrast, basal insulin appeared to be a better choice in </a:t>
            </a:r>
            <a:r>
              <a:rPr lang="en-US" sz="2800" dirty="0" smtClean="0">
                <a:solidFill>
                  <a:srgbClr val="FFFF00"/>
                </a:solidFill>
              </a:rPr>
              <a:t>younger </a:t>
            </a:r>
            <a:r>
              <a:rPr lang="en-US" sz="2800" dirty="0" smtClean="0"/>
              <a:t>individuals with </a:t>
            </a:r>
            <a:r>
              <a:rPr lang="en-US" sz="2800" dirty="0" smtClean="0">
                <a:solidFill>
                  <a:srgbClr val="FFFF00"/>
                </a:solidFill>
              </a:rPr>
              <a:t>lower bedtime PG</a:t>
            </a:r>
            <a:endParaRPr lang="en-US" sz="2800" dirty="0">
              <a:solidFill>
                <a:srgbClr val="FFFF00"/>
              </a:solidFill>
            </a:endParaRP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0" y="1484784"/>
            <a:ext cx="5004048"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Endpoint = FPG</a:t>
            </a:r>
            <a:endParaRPr lang="en-US" dirty="0"/>
          </a:p>
        </p:txBody>
      </p:sp>
      <p:sp>
        <p:nvSpPr>
          <p:cNvPr id="4" name="Content Placeholder 3"/>
          <p:cNvSpPr>
            <a:spLocks noGrp="1"/>
          </p:cNvSpPr>
          <p:nvPr>
            <p:ph sz="half" idx="2"/>
          </p:nvPr>
        </p:nvSpPr>
        <p:spPr>
          <a:xfrm>
            <a:off x="5076056" y="1700808"/>
            <a:ext cx="4067944" cy="4525963"/>
          </a:xfrm>
        </p:spPr>
        <p:txBody>
          <a:bodyPr/>
          <a:lstStyle/>
          <a:p>
            <a:r>
              <a:rPr lang="en-US" dirty="0" smtClean="0"/>
              <a:t>Basal insulin appeared to achieve better FPG in patients with </a:t>
            </a:r>
            <a:r>
              <a:rPr lang="en-US" dirty="0" smtClean="0">
                <a:solidFill>
                  <a:srgbClr val="FFFF00"/>
                </a:solidFill>
              </a:rPr>
              <a:t>lower BMI</a:t>
            </a:r>
            <a:r>
              <a:rPr lang="en-US" dirty="0" smtClean="0"/>
              <a:t> and </a:t>
            </a:r>
            <a:r>
              <a:rPr lang="en-US" dirty="0" smtClean="0">
                <a:solidFill>
                  <a:srgbClr val="FFFF00"/>
                </a:solidFill>
              </a:rPr>
              <a:t>higher post-breakfast </a:t>
            </a:r>
            <a:r>
              <a:rPr lang="en-US" dirty="0" smtClean="0"/>
              <a:t>PG while </a:t>
            </a:r>
            <a:r>
              <a:rPr lang="en-US" dirty="0" err="1" smtClean="0"/>
              <a:t>BIAsp</a:t>
            </a:r>
            <a:r>
              <a:rPr lang="en-US" dirty="0" smtClean="0"/>
              <a:t> 30 appeared to be better in patients with higher BMI and lower post-breakfast PG</a:t>
            </a: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1412776"/>
            <a:ext cx="5076056"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1143000"/>
          </a:xfrm>
        </p:spPr>
        <p:txBody>
          <a:bodyPr/>
          <a:lstStyle/>
          <a:p>
            <a:r>
              <a:rPr lang="en-US" dirty="0" smtClean="0"/>
              <a:t>Endpoint = PPG</a:t>
            </a:r>
            <a:endParaRPr lang="en-US" dirty="0"/>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4824537" y="2132856"/>
            <a:ext cx="4319463" cy="3951288"/>
          </a:xfrm>
        </p:spPr>
        <p:txBody>
          <a:bodyPr>
            <a:normAutofit/>
          </a:bodyPr>
          <a:lstStyle/>
          <a:p>
            <a:r>
              <a:rPr lang="en-US" dirty="0" smtClean="0"/>
              <a:t>The model demonstrated that there were  fewer  differences  in  mean  average  PPG  between treatments in younger patients; however, in </a:t>
            </a:r>
            <a:r>
              <a:rPr lang="en-US" dirty="0" smtClean="0">
                <a:solidFill>
                  <a:srgbClr val="FFFF00"/>
                </a:solidFill>
              </a:rPr>
              <a:t>older</a:t>
            </a:r>
            <a:r>
              <a:rPr lang="en-US" dirty="0" smtClean="0"/>
              <a:t> patients, average PPG values were </a:t>
            </a:r>
            <a:r>
              <a:rPr lang="en-US" dirty="0" smtClean="0">
                <a:solidFill>
                  <a:srgbClr val="FFFF00"/>
                </a:solidFill>
              </a:rPr>
              <a:t>lowe</a:t>
            </a:r>
            <a:r>
              <a:rPr lang="en-US" dirty="0" smtClean="0"/>
              <a:t>r with </a:t>
            </a:r>
            <a:r>
              <a:rPr lang="en-US" dirty="0" err="1" smtClean="0"/>
              <a:t>BIAsp</a:t>
            </a:r>
            <a:r>
              <a:rPr lang="en-US" dirty="0" smtClean="0"/>
              <a:t> 30 than with basal insulin.</a:t>
            </a: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0" y="1556792"/>
            <a:ext cx="4860032"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p:txBody>
          <a:bodyPr/>
          <a:lstStyle/>
          <a:p>
            <a:r>
              <a:rPr lang="en-US" dirty="0" smtClean="0"/>
              <a:t>Premix analog rather than basal insulin may be an appropriate choice to target HbA1c  values in </a:t>
            </a:r>
            <a:r>
              <a:rPr lang="en-US" dirty="0" smtClean="0">
                <a:solidFill>
                  <a:srgbClr val="FFFF00"/>
                </a:solidFill>
              </a:rPr>
              <a:t>older</a:t>
            </a:r>
            <a:r>
              <a:rPr lang="en-US" dirty="0" smtClean="0"/>
              <a:t> individuals and those with </a:t>
            </a:r>
            <a:r>
              <a:rPr lang="en-US" dirty="0" smtClean="0">
                <a:solidFill>
                  <a:srgbClr val="FFFF00"/>
                </a:solidFill>
              </a:rPr>
              <a:t>higher bedtime PG</a:t>
            </a:r>
            <a:r>
              <a:rPr lang="en-US" dirty="0" smtClean="0"/>
              <a:t>, while basal insulin may be more appropriate to target FPG in patients with </a:t>
            </a:r>
            <a:r>
              <a:rPr lang="en-US" dirty="0" smtClean="0">
                <a:solidFill>
                  <a:srgbClr val="FFFF00"/>
                </a:solidFill>
              </a:rPr>
              <a:t>lower BMI </a:t>
            </a:r>
            <a:r>
              <a:rPr lang="en-US" dirty="0" smtClean="0"/>
              <a:t>and </a:t>
            </a:r>
            <a:r>
              <a:rPr lang="en-US" dirty="0" smtClean="0">
                <a:solidFill>
                  <a:srgbClr val="FFFF00"/>
                </a:solidFill>
              </a:rPr>
              <a:t>higher post-breakfast PG.</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9512" y="1988840"/>
            <a:ext cx="8712968" cy="4525963"/>
          </a:xfrm>
        </p:spPr>
        <p:txBody>
          <a:bodyPr>
            <a:normAutofit/>
          </a:bodyPr>
          <a:lstStyle/>
          <a:p>
            <a:r>
              <a:rPr lang="en-US" sz="2800" smtClean="0"/>
              <a:t>To compare </a:t>
            </a:r>
            <a:r>
              <a:rPr lang="en-US" sz="2800" dirty="0" smtClean="0"/>
              <a:t>the </a:t>
            </a:r>
            <a:r>
              <a:rPr lang="en-US" sz="2800" b="1" dirty="0" smtClean="0">
                <a:solidFill>
                  <a:srgbClr val="FFFF00"/>
                </a:solidFill>
              </a:rPr>
              <a:t>durability</a:t>
            </a:r>
            <a:r>
              <a:rPr lang="en-US" sz="2800" dirty="0" smtClean="0"/>
              <a:t> of </a:t>
            </a:r>
            <a:r>
              <a:rPr lang="en-US" sz="2800" dirty="0" err="1" smtClean="0"/>
              <a:t>glycemic</a:t>
            </a:r>
            <a:r>
              <a:rPr lang="en-US" sz="2800" dirty="0" smtClean="0"/>
              <a:t> control of twice-daily insulin </a:t>
            </a:r>
            <a:r>
              <a:rPr lang="en-US" sz="2800" dirty="0" err="1" smtClean="0"/>
              <a:t>lispro</a:t>
            </a:r>
            <a:r>
              <a:rPr lang="en-US" sz="2800" dirty="0" smtClean="0"/>
              <a:t> mix 75/25  and once-daily insulin </a:t>
            </a:r>
            <a:r>
              <a:rPr lang="en-US" sz="2800" dirty="0" err="1" smtClean="0"/>
              <a:t>glargine</a:t>
            </a:r>
            <a:r>
              <a:rPr lang="en-US" sz="2800" dirty="0" smtClean="0"/>
              <a:t>, </a:t>
            </a:r>
            <a:r>
              <a:rPr lang="en-US" sz="2800" dirty="0" smtClean="0">
                <a:solidFill>
                  <a:srgbClr val="FFFF00"/>
                </a:solidFill>
              </a:rPr>
              <a:t>added</a:t>
            </a:r>
            <a:r>
              <a:rPr lang="en-US" sz="2800" dirty="0" smtClean="0"/>
              <a:t> to oral </a:t>
            </a:r>
            <a:r>
              <a:rPr lang="en-US" sz="2800" dirty="0" err="1" smtClean="0"/>
              <a:t>antihyperglycemic</a:t>
            </a:r>
            <a:r>
              <a:rPr lang="en-US" sz="2800" dirty="0" smtClean="0"/>
              <a:t> drugs in type 2 diabetes patients</a:t>
            </a:r>
            <a:endParaRPr lang="en-US" dirty="0" smtClean="0"/>
          </a:p>
          <a:p>
            <a:r>
              <a:rPr lang="en-US" sz="2800" dirty="0" smtClean="0"/>
              <a:t>A </a:t>
            </a:r>
            <a:r>
              <a:rPr lang="en-US" sz="2800" dirty="0" smtClean="0">
                <a:solidFill>
                  <a:srgbClr val="FFFF00"/>
                </a:solidFill>
              </a:rPr>
              <a:t>30-month</a:t>
            </a:r>
            <a:r>
              <a:rPr lang="en-US" sz="2800" dirty="0" smtClean="0"/>
              <a:t>,randomized, multicenter, multinational, open-label, two-arm, parallel study conducted at 242 centers in 11 countries</a:t>
            </a:r>
          </a:p>
          <a:p>
            <a:r>
              <a:rPr lang="en-US" sz="2800" dirty="0" smtClean="0"/>
              <a:t>The trial enrolled </a:t>
            </a:r>
            <a:r>
              <a:rPr lang="en-US" sz="2800" dirty="0" smtClean="0">
                <a:solidFill>
                  <a:srgbClr val="FFFF00"/>
                </a:solidFill>
              </a:rPr>
              <a:t>2091 insulin-naïve </a:t>
            </a:r>
            <a:r>
              <a:rPr lang="en-US" sz="2800" dirty="0" smtClean="0"/>
              <a:t>patients with type 2 diabetes, aged 30–80 years, A1C .7.0%</a:t>
            </a:r>
            <a:endParaRPr lang="en-US" sz="2800" dirty="0"/>
          </a:p>
        </p:txBody>
      </p:sp>
      <p:sp>
        <p:nvSpPr>
          <p:cNvPr id="5" name="TextBox 4"/>
          <p:cNvSpPr txBox="1"/>
          <p:nvPr/>
        </p:nvSpPr>
        <p:spPr>
          <a:xfrm>
            <a:off x="5508104" y="6309320"/>
            <a:ext cx="3231654" cy="369332"/>
          </a:xfrm>
          <a:prstGeom prst="rect">
            <a:avLst/>
          </a:prstGeom>
          <a:noFill/>
        </p:spPr>
        <p:txBody>
          <a:bodyPr wrap="none" rtlCol="0">
            <a:spAutoFit/>
          </a:bodyPr>
          <a:lstStyle/>
          <a:p>
            <a:r>
              <a:rPr lang="en-US" dirty="0" smtClean="0"/>
              <a:t>Diabetes Care 34:249–255, 2011</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51520" y="188640"/>
            <a:ext cx="8640960"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88640"/>
            <a:ext cx="8640960" cy="6669360"/>
          </a:xfrm>
          <a:prstGeom prst="rect">
            <a:avLst/>
          </a:prstGeom>
          <a:noFill/>
          <a:ln w="9525">
            <a:noFill/>
            <a:miter lim="800000"/>
            <a:headEnd/>
            <a:tailEnd/>
          </a:ln>
        </p:spPr>
      </p:pic>
      <p:sp>
        <p:nvSpPr>
          <p:cNvPr id="3" name="Rounded Rectangle 2"/>
          <p:cNvSpPr/>
          <p:nvPr/>
        </p:nvSpPr>
        <p:spPr>
          <a:xfrm>
            <a:off x="3851920" y="404664"/>
            <a:ext cx="1656184" cy="10081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1520" y="404664"/>
            <a:ext cx="8712968" cy="612068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179512" y="1844824"/>
            <a:ext cx="8784976" cy="4525963"/>
          </a:xfrm>
        </p:spPr>
        <p:txBody>
          <a:bodyPr/>
          <a:lstStyle/>
          <a:p>
            <a:r>
              <a:rPr lang="en-US" dirty="0" smtClean="0"/>
              <a:t>A1C goal was maintained in 202 LM75/25-treated patients </a:t>
            </a:r>
            <a:r>
              <a:rPr lang="en-US" dirty="0" smtClean="0">
                <a:solidFill>
                  <a:srgbClr val="FFFF00"/>
                </a:solidFill>
              </a:rPr>
              <a:t>(43%) </a:t>
            </a:r>
            <a:r>
              <a:rPr lang="en-US" dirty="0" smtClean="0"/>
              <a:t>and in 147 </a:t>
            </a:r>
            <a:r>
              <a:rPr lang="en-US" dirty="0" err="1" smtClean="0"/>
              <a:t>glargine</a:t>
            </a:r>
            <a:r>
              <a:rPr lang="en-US" dirty="0" smtClean="0"/>
              <a:t>-treated patients </a:t>
            </a:r>
            <a:r>
              <a:rPr lang="en-US" dirty="0" smtClean="0">
                <a:solidFill>
                  <a:srgbClr val="FFFF00"/>
                </a:solidFill>
              </a:rPr>
              <a:t>(35%)</a:t>
            </a:r>
            <a:r>
              <a:rPr lang="en-US" dirty="0" smtClean="0"/>
              <a:t>,P = 0.006</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412776"/>
            <a:ext cx="9144000" cy="5445224"/>
          </a:xfrm>
          <a:prstGeom prst="rect">
            <a:avLst/>
          </a:prstGeom>
          <a:noFill/>
          <a:ln w="9525">
            <a:noFill/>
            <a:miter lim="800000"/>
            <a:headEnd/>
            <a:tailEnd/>
          </a:ln>
        </p:spPr>
      </p:pic>
      <p:sp>
        <p:nvSpPr>
          <p:cNvPr id="3" name="TextBox 2"/>
          <p:cNvSpPr txBox="1"/>
          <p:nvPr/>
        </p:nvSpPr>
        <p:spPr>
          <a:xfrm>
            <a:off x="0" y="260648"/>
            <a:ext cx="9144001" cy="954107"/>
          </a:xfrm>
          <a:prstGeom prst="rect">
            <a:avLst/>
          </a:prstGeom>
          <a:noFill/>
        </p:spPr>
        <p:txBody>
          <a:bodyPr wrap="square" rtlCol="0">
            <a:spAutoFit/>
          </a:bodyPr>
          <a:lstStyle/>
          <a:p>
            <a:r>
              <a:rPr lang="en-US" dirty="0" smtClean="0"/>
              <a:t> </a:t>
            </a:r>
            <a:r>
              <a:rPr lang="en-US" sz="2800" dirty="0" smtClean="0"/>
              <a:t>Median time of maintaining the A1C goal was </a:t>
            </a:r>
            <a:r>
              <a:rPr lang="en-US" sz="2800" dirty="0" smtClean="0">
                <a:solidFill>
                  <a:srgbClr val="FFFF00"/>
                </a:solidFill>
              </a:rPr>
              <a:t>16.8 months </a:t>
            </a:r>
            <a:r>
              <a:rPr lang="en-US" sz="2800" dirty="0" smtClean="0"/>
              <a:t>for LM75/25 and </a:t>
            </a:r>
            <a:r>
              <a:rPr lang="en-US" sz="2800" dirty="0" smtClean="0">
                <a:solidFill>
                  <a:srgbClr val="FFFF00"/>
                </a:solidFill>
              </a:rPr>
              <a:t>14.4 months </a:t>
            </a:r>
            <a:r>
              <a:rPr lang="en-US" sz="2800" dirty="0" smtClean="0"/>
              <a:t>for </a:t>
            </a:r>
            <a:r>
              <a:rPr lang="en-US" sz="2800" dirty="0" err="1" smtClean="0"/>
              <a:t>glargine</a:t>
            </a:r>
            <a:r>
              <a:rPr lang="en-US" sz="2800" dirty="0" smtClean="0"/>
              <a:t> (P = 0.040)</a:t>
            </a:r>
            <a:endParaRPr lang="en-US" sz="28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95536" y="1268760"/>
            <a:ext cx="8496944" cy="5589240"/>
          </a:xfrm>
          <a:prstGeom prst="rect">
            <a:avLst/>
          </a:prstGeom>
          <a:noFill/>
          <a:ln w="9525">
            <a:noFill/>
            <a:miter lim="800000"/>
            <a:headEnd/>
            <a:tailEnd/>
          </a:ln>
        </p:spPr>
      </p:pic>
      <p:sp>
        <p:nvSpPr>
          <p:cNvPr id="4" name="Rectangle 3"/>
          <p:cNvSpPr/>
          <p:nvPr/>
        </p:nvSpPr>
        <p:spPr>
          <a:xfrm>
            <a:off x="395536" y="0"/>
            <a:ext cx="8496944" cy="1200329"/>
          </a:xfrm>
          <a:prstGeom prst="rect">
            <a:avLst/>
          </a:prstGeom>
        </p:spPr>
        <p:txBody>
          <a:bodyPr wrap="square">
            <a:spAutoFit/>
          </a:bodyPr>
          <a:lstStyle/>
          <a:p>
            <a:r>
              <a:rPr lang="en-US" dirty="0" smtClean="0"/>
              <a:t> </a:t>
            </a:r>
            <a:r>
              <a:rPr lang="en-US" sz="2400" dirty="0" smtClean="0"/>
              <a:t>A1C reduction was greater in LM75/25-treated patients (</a:t>
            </a:r>
            <a:r>
              <a:rPr lang="en-US" sz="2400" dirty="0" smtClean="0">
                <a:solidFill>
                  <a:srgbClr val="FFFF00"/>
                </a:solidFill>
              </a:rPr>
              <a:t>21.6</a:t>
            </a:r>
            <a:r>
              <a:rPr lang="en-US" sz="2400" dirty="0" smtClean="0"/>
              <a:t> ±</a:t>
            </a:r>
          </a:p>
          <a:p>
            <a:r>
              <a:rPr lang="en-US" sz="2400" dirty="0" smtClean="0"/>
              <a:t>1.2%) versus </a:t>
            </a:r>
            <a:r>
              <a:rPr lang="en-US" sz="2400" dirty="0" err="1" smtClean="0"/>
              <a:t>glargine</a:t>
            </a:r>
            <a:r>
              <a:rPr lang="en-US" sz="2400" dirty="0" smtClean="0"/>
              <a:t> (</a:t>
            </a:r>
            <a:r>
              <a:rPr lang="en-US" sz="2400" dirty="0" smtClean="0">
                <a:solidFill>
                  <a:srgbClr val="FFFF00"/>
                </a:solidFill>
              </a:rPr>
              <a:t>21.4</a:t>
            </a:r>
            <a:r>
              <a:rPr lang="en-US" sz="2400" dirty="0" smtClean="0"/>
              <a:t> ±1.2%, P = 0.017) and was lower with LM75/25 (</a:t>
            </a:r>
            <a:r>
              <a:rPr lang="en-US" sz="2400" dirty="0" smtClean="0">
                <a:solidFill>
                  <a:srgbClr val="FFFF00"/>
                </a:solidFill>
              </a:rPr>
              <a:t>7.1 ± 0.8%) </a:t>
            </a:r>
            <a:r>
              <a:rPr lang="en-US" sz="2400" dirty="0" smtClean="0"/>
              <a:t>than with </a:t>
            </a:r>
            <a:r>
              <a:rPr lang="en-US" sz="2400" dirty="0" err="1" smtClean="0"/>
              <a:t>glargine</a:t>
            </a:r>
            <a:r>
              <a:rPr lang="en-US" sz="2400" dirty="0" smtClean="0"/>
              <a:t> (</a:t>
            </a:r>
            <a:r>
              <a:rPr lang="en-US" sz="2400" dirty="0" smtClean="0">
                <a:solidFill>
                  <a:srgbClr val="FFFF00"/>
                </a:solidFill>
              </a:rPr>
              <a:t>7.2 ±0.8%, </a:t>
            </a:r>
            <a:r>
              <a:rPr lang="en-US" sz="2400" dirty="0" smtClean="0"/>
              <a:t>P = 0.017)</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achievement?</a:t>
            </a:r>
            <a:endParaRPr lang="en-US" dirty="0"/>
          </a:p>
        </p:txBody>
      </p:sp>
      <p:sp>
        <p:nvSpPr>
          <p:cNvPr id="3" name="Content Placeholder 2"/>
          <p:cNvSpPr>
            <a:spLocks noGrp="1"/>
          </p:cNvSpPr>
          <p:nvPr>
            <p:ph idx="1"/>
          </p:nvPr>
        </p:nvSpPr>
        <p:spPr>
          <a:xfrm>
            <a:off x="251520" y="1600200"/>
            <a:ext cx="8712968" cy="4525963"/>
          </a:xfrm>
        </p:spPr>
        <p:txBody>
          <a:bodyPr>
            <a:normAutofit/>
          </a:bodyPr>
          <a:lstStyle/>
          <a:p>
            <a:r>
              <a:rPr lang="en-US" dirty="0"/>
              <a:t>Attainment of glycemic targets using insulin </a:t>
            </a:r>
            <a:r>
              <a:rPr lang="en-US" dirty="0" smtClean="0"/>
              <a:t>remains </a:t>
            </a:r>
            <a:r>
              <a:rPr lang="en-US" u="sng" dirty="0" smtClean="0"/>
              <a:t>difficult</a:t>
            </a:r>
          </a:p>
          <a:p>
            <a:endParaRPr lang="en-US" dirty="0" smtClean="0"/>
          </a:p>
          <a:p>
            <a:r>
              <a:rPr lang="en-US" dirty="0" smtClean="0"/>
              <a:t>In </a:t>
            </a:r>
            <a:r>
              <a:rPr lang="en-US" dirty="0"/>
              <a:t>a recent review of 48 randomized clinical </a:t>
            </a:r>
            <a:r>
              <a:rPr lang="en-US" dirty="0" smtClean="0"/>
              <a:t>trials using </a:t>
            </a:r>
            <a:r>
              <a:rPr lang="en-US" dirty="0"/>
              <a:t>insulin in T2DM patients with a mean </a:t>
            </a:r>
            <a:r>
              <a:rPr lang="en-US" dirty="0" smtClean="0"/>
              <a:t>baseline HbA1c </a:t>
            </a:r>
            <a:r>
              <a:rPr lang="en-US" dirty="0"/>
              <a:t>of 8.7%, only </a:t>
            </a:r>
            <a:r>
              <a:rPr lang="en-US" dirty="0">
                <a:solidFill>
                  <a:srgbClr val="FFFF00"/>
                </a:solidFill>
              </a:rPr>
              <a:t>40–54% </a:t>
            </a:r>
            <a:r>
              <a:rPr lang="en-US" dirty="0"/>
              <a:t>achieved an HbA1c of </a:t>
            </a:r>
            <a:r>
              <a:rPr lang="en-US" dirty="0" smtClean="0"/>
              <a:t>less than7</a:t>
            </a:r>
            <a:r>
              <a:rPr lang="en-US" dirty="0"/>
              <a:t>%</a:t>
            </a:r>
          </a:p>
        </p:txBody>
      </p:sp>
      <p:sp>
        <p:nvSpPr>
          <p:cNvPr id="4" name="TextBox 3"/>
          <p:cNvSpPr txBox="1"/>
          <p:nvPr/>
        </p:nvSpPr>
        <p:spPr>
          <a:xfrm>
            <a:off x="4644008" y="6365376"/>
            <a:ext cx="4896544" cy="369332"/>
          </a:xfrm>
          <a:prstGeom prst="rect">
            <a:avLst/>
          </a:prstGeom>
          <a:noFill/>
        </p:spPr>
        <p:txBody>
          <a:bodyPr wrap="square" rtlCol="0">
            <a:spAutoFit/>
          </a:bodyPr>
          <a:lstStyle/>
          <a:p>
            <a:r>
              <a:rPr lang="en-US" dirty="0" smtClean="0"/>
              <a:t>Diabetes Res </a:t>
            </a:r>
            <a:r>
              <a:rPr lang="en-US" dirty="0" err="1"/>
              <a:t>Clin</a:t>
            </a:r>
            <a:r>
              <a:rPr lang="en-US" dirty="0"/>
              <a:t> </a:t>
            </a:r>
            <a:r>
              <a:rPr lang="en-US" dirty="0" smtClean="0"/>
              <a:t>Pract2011, 92:1–10</a:t>
            </a:r>
            <a:endParaRPr lang="en-US" dirty="0"/>
          </a:p>
        </p:txBody>
      </p:sp>
    </p:spTree>
    <p:extLst>
      <p:ext uri="{BB962C8B-B14F-4D97-AF65-F5344CB8AC3E}">
        <p14:creationId xmlns:p14="http://schemas.microsoft.com/office/powerpoint/2010/main" val="1023664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83568" y="1196752"/>
            <a:ext cx="7704856" cy="5184576"/>
          </a:xfrm>
          <a:prstGeom prst="rect">
            <a:avLst/>
          </a:prstGeom>
          <a:noFill/>
          <a:ln w="9525">
            <a:noFill/>
            <a:miter lim="800000"/>
            <a:headEnd/>
            <a:tailEnd/>
          </a:ln>
        </p:spPr>
      </p:pic>
      <p:sp>
        <p:nvSpPr>
          <p:cNvPr id="3" name="TextBox 2"/>
          <p:cNvSpPr txBox="1"/>
          <p:nvPr/>
        </p:nvSpPr>
        <p:spPr>
          <a:xfrm>
            <a:off x="1043608" y="476672"/>
            <a:ext cx="6912768" cy="523220"/>
          </a:xfrm>
          <a:prstGeom prst="rect">
            <a:avLst/>
          </a:prstGeom>
          <a:noFill/>
        </p:spPr>
        <p:txBody>
          <a:bodyPr wrap="square" rtlCol="0">
            <a:spAutoFit/>
          </a:bodyPr>
          <a:lstStyle/>
          <a:p>
            <a:pPr>
              <a:buFont typeface="Courier New" pitchFamily="49" charset="0"/>
              <a:buChar char="o"/>
            </a:pPr>
            <a:r>
              <a:rPr lang="en-US" sz="2800" b="1" dirty="0" smtClean="0">
                <a:solidFill>
                  <a:srgbClr val="FFFF00"/>
                </a:solidFill>
              </a:rPr>
              <a:t>Early </a:t>
            </a:r>
            <a:r>
              <a:rPr lang="en-US" sz="2800" b="1" dirty="0" err="1" smtClean="0">
                <a:solidFill>
                  <a:srgbClr val="FFFF00"/>
                </a:solidFill>
              </a:rPr>
              <a:t>insulinization</a:t>
            </a:r>
            <a:r>
              <a:rPr lang="en-US" sz="2800" b="1" dirty="0" smtClean="0">
                <a:solidFill>
                  <a:srgbClr val="FFFF00"/>
                </a:solidFill>
              </a:rPr>
              <a:t> </a:t>
            </a:r>
            <a:r>
              <a:rPr lang="en-US" sz="2800" dirty="0" smtClean="0"/>
              <a:t>seems to be important</a:t>
            </a:r>
            <a:endParaRPr lang="en-US" sz="28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39552" y="1124744"/>
            <a:ext cx="8208912" cy="5400599"/>
          </a:xfrm>
          <a:prstGeom prst="rect">
            <a:avLst/>
          </a:prstGeom>
          <a:noFill/>
          <a:ln w="9525">
            <a:noFill/>
            <a:miter lim="800000"/>
            <a:headEnd/>
            <a:tailEnd/>
          </a:ln>
        </p:spPr>
      </p:pic>
      <p:sp>
        <p:nvSpPr>
          <p:cNvPr id="3" name="TextBox 2"/>
          <p:cNvSpPr txBox="1"/>
          <p:nvPr/>
        </p:nvSpPr>
        <p:spPr>
          <a:xfrm>
            <a:off x="827584" y="332656"/>
            <a:ext cx="7632848" cy="523220"/>
          </a:xfrm>
          <a:prstGeom prst="rect">
            <a:avLst/>
          </a:prstGeom>
          <a:noFill/>
        </p:spPr>
        <p:txBody>
          <a:bodyPr wrap="square" rtlCol="0">
            <a:spAutoFit/>
          </a:bodyPr>
          <a:lstStyle/>
          <a:p>
            <a:pPr>
              <a:buFont typeface="Courier New" pitchFamily="49" charset="0"/>
              <a:buChar char="o"/>
            </a:pPr>
            <a:r>
              <a:rPr lang="en-US" sz="2800" b="1" dirty="0" smtClean="0">
                <a:solidFill>
                  <a:srgbClr val="FFFF00"/>
                </a:solidFill>
              </a:rPr>
              <a:t>Early </a:t>
            </a:r>
            <a:r>
              <a:rPr lang="en-US" sz="2800" b="1" dirty="0" err="1" smtClean="0">
                <a:solidFill>
                  <a:srgbClr val="FFFF00"/>
                </a:solidFill>
              </a:rPr>
              <a:t>insulinization</a:t>
            </a:r>
            <a:r>
              <a:rPr lang="en-US" sz="2800" b="1" dirty="0" smtClean="0">
                <a:solidFill>
                  <a:srgbClr val="FFFF00"/>
                </a:solidFill>
              </a:rPr>
              <a:t> </a:t>
            </a:r>
            <a:r>
              <a:rPr lang="en-US" sz="2800" dirty="0" smtClean="0"/>
              <a:t>seems to be important</a:t>
            </a:r>
            <a:endParaRPr lang="en-US" sz="280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79512" y="332656"/>
            <a:ext cx="8784976" cy="6264696"/>
          </a:xfrm>
          <a:prstGeom prst="rect">
            <a:avLst/>
          </a:prstGeom>
          <a:noFill/>
          <a:ln w="9525">
            <a:noFill/>
            <a:miter lim="800000"/>
            <a:headEnd/>
            <a:tailEnd/>
          </a:ln>
        </p:spPr>
      </p:pic>
      <p:sp>
        <p:nvSpPr>
          <p:cNvPr id="3" name="Right Arrow 2"/>
          <p:cNvSpPr/>
          <p:nvPr/>
        </p:nvSpPr>
        <p:spPr>
          <a:xfrm>
            <a:off x="251520" y="1556792"/>
            <a:ext cx="43204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251520" y="2564904"/>
            <a:ext cx="43204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51520" y="3284984"/>
            <a:ext cx="43204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51520" y="3501008"/>
            <a:ext cx="43204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683568" y="6237312"/>
            <a:ext cx="3312368" cy="36004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76256" y="3284984"/>
            <a:ext cx="1872208"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76256" y="2564904"/>
            <a:ext cx="187220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76256" y="1556792"/>
            <a:ext cx="20162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323528" y="1600200"/>
            <a:ext cx="8568952" cy="4525963"/>
          </a:xfrm>
        </p:spPr>
        <p:txBody>
          <a:bodyPr>
            <a:normAutofit/>
          </a:bodyPr>
          <a:lstStyle/>
          <a:p>
            <a:r>
              <a:rPr lang="en-US" dirty="0" smtClean="0"/>
              <a:t> After </a:t>
            </a:r>
            <a:r>
              <a:rPr lang="en-US" dirty="0" smtClean="0">
                <a:solidFill>
                  <a:srgbClr val="FFFF00"/>
                </a:solidFill>
              </a:rPr>
              <a:t>adjusting</a:t>
            </a:r>
            <a:r>
              <a:rPr lang="en-US" dirty="0" smtClean="0"/>
              <a:t> for baseline A1C, gender, </a:t>
            </a:r>
            <a:r>
              <a:rPr lang="en-US" dirty="0" err="1" smtClean="0"/>
              <a:t>thiazolidinedione</a:t>
            </a:r>
            <a:r>
              <a:rPr lang="en-US" dirty="0" smtClean="0"/>
              <a:t>, sulfonylurea use, HOMA-B, HOMA-IR, diabetes duration, and country, LM75/25-treated patients were </a:t>
            </a:r>
            <a:r>
              <a:rPr lang="en-US" dirty="0" smtClean="0">
                <a:solidFill>
                  <a:srgbClr val="FFFF00"/>
                </a:solidFill>
              </a:rPr>
              <a:t>more likely </a:t>
            </a:r>
            <a:r>
              <a:rPr lang="en-US" dirty="0" smtClean="0"/>
              <a:t>than </a:t>
            </a:r>
            <a:r>
              <a:rPr lang="en-US" dirty="0" err="1" smtClean="0"/>
              <a:t>glargine</a:t>
            </a:r>
            <a:r>
              <a:rPr lang="en-US" dirty="0" smtClean="0"/>
              <a:t>-treated patients to maintain the A1C goal longer, with a hazard ratio of losing </a:t>
            </a:r>
            <a:r>
              <a:rPr lang="en-US" dirty="0" err="1" smtClean="0"/>
              <a:t>glycemic</a:t>
            </a:r>
            <a:r>
              <a:rPr lang="en-US" dirty="0" smtClean="0"/>
              <a:t> control  of  0.78  (95%  CI </a:t>
            </a:r>
            <a:r>
              <a:rPr lang="en-US" dirty="0" smtClean="0">
                <a:solidFill>
                  <a:srgbClr val="FFFF00"/>
                </a:solidFill>
              </a:rPr>
              <a:t>0.66–0.93</a:t>
            </a:r>
            <a:r>
              <a:rPr lang="en-US" dirty="0" smtClean="0"/>
              <a:t>;P = 0.010).</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lstStyle/>
          <a:p>
            <a:r>
              <a:rPr lang="en-US" dirty="0" smtClean="0"/>
              <a:t>There was </a:t>
            </a:r>
            <a:r>
              <a:rPr lang="en-US" dirty="0" smtClean="0">
                <a:solidFill>
                  <a:srgbClr val="FFFF00"/>
                </a:solidFill>
              </a:rPr>
              <a:t>no</a:t>
            </a:r>
            <a:r>
              <a:rPr lang="en-US" dirty="0" smtClean="0"/>
              <a:t> difference between groups in overall, nocturnal, or severe hypoglycemia</a:t>
            </a:r>
          </a:p>
          <a:p>
            <a:endParaRPr lang="en-US" dirty="0" smtClean="0"/>
          </a:p>
          <a:p>
            <a:r>
              <a:rPr lang="en-US" dirty="0" smtClean="0"/>
              <a:t>LM75/25 patients had more weight gain (5.4 ± 5.8 vs. 3.7 ± 5.6kg) from baseline</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rgbClr val="FFFF00"/>
                </a:solidFill>
              </a:rPr>
              <a:t>modestly</a:t>
            </a:r>
            <a:r>
              <a:rPr lang="en-US" dirty="0" smtClean="0"/>
              <a:t> longer durability of </a:t>
            </a:r>
            <a:r>
              <a:rPr lang="en-US" dirty="0" err="1" smtClean="0"/>
              <a:t>glycemic</a:t>
            </a:r>
            <a:r>
              <a:rPr lang="en-US" dirty="0" smtClean="0"/>
              <a:t> control was achieved with LM75/25 compared with </a:t>
            </a:r>
            <a:r>
              <a:rPr lang="en-US" dirty="0" err="1" smtClean="0"/>
              <a:t>glargine</a:t>
            </a:r>
            <a:endParaRPr lang="en-US" dirty="0" smtClean="0"/>
          </a:p>
          <a:p>
            <a:r>
              <a:rPr lang="en-US" dirty="0" smtClean="0"/>
              <a:t>Patients with </a:t>
            </a:r>
            <a:r>
              <a:rPr lang="en-US" dirty="0" smtClean="0">
                <a:solidFill>
                  <a:srgbClr val="FFFF00"/>
                </a:solidFill>
              </a:rPr>
              <a:t>lower baseline A1C </a:t>
            </a:r>
            <a:r>
              <a:rPr lang="en-US" dirty="0" smtClean="0"/>
              <a:t>levels were more likely to maintain the goal, supporting the concept of earlier insulin initiation</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5536" y="2204864"/>
            <a:ext cx="8229600" cy="4525963"/>
          </a:xfrm>
        </p:spPr>
        <p:txBody>
          <a:bodyPr/>
          <a:lstStyle/>
          <a:p>
            <a:pPr marL="0" indent="0">
              <a:buNone/>
            </a:pPr>
            <a:r>
              <a:rPr lang="en-US" dirty="0" smtClean="0"/>
              <a:t>             </a:t>
            </a:r>
            <a:r>
              <a:rPr lang="en-US" sz="4400" dirty="0" smtClean="0"/>
              <a:t>Premixed Vs. Basal Bolus</a:t>
            </a:r>
            <a:endParaRPr lang="en-US" sz="4400" dirty="0"/>
          </a:p>
        </p:txBody>
      </p:sp>
    </p:spTree>
    <p:extLst>
      <p:ext uri="{BB962C8B-B14F-4D97-AF65-F5344CB8AC3E}">
        <p14:creationId xmlns:p14="http://schemas.microsoft.com/office/powerpoint/2010/main" val="2527411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9512" y="2924944"/>
            <a:ext cx="8568952" cy="4525963"/>
          </a:xfrm>
        </p:spPr>
        <p:txBody>
          <a:bodyPr/>
          <a:lstStyle/>
          <a:p>
            <a:r>
              <a:rPr lang="en-US" dirty="0" smtClean="0">
                <a:solidFill>
                  <a:srgbClr val="FFFF00"/>
                </a:solidFill>
              </a:rPr>
              <a:t>To test the hypothesis</a:t>
            </a:r>
            <a:r>
              <a:rPr lang="en-US" dirty="0" smtClean="0"/>
              <a:t>: advancing </a:t>
            </a:r>
            <a:r>
              <a:rPr lang="en-US" dirty="0"/>
              <a:t>insulin therapy with </a:t>
            </a:r>
            <a:r>
              <a:rPr lang="en-US" dirty="0" smtClean="0"/>
              <a:t>premixed insulin </a:t>
            </a:r>
            <a:r>
              <a:rPr lang="en-US" dirty="0"/>
              <a:t>is </a:t>
            </a:r>
            <a:r>
              <a:rPr lang="en-US" dirty="0" err="1"/>
              <a:t>noninferior</a:t>
            </a:r>
            <a:r>
              <a:rPr lang="en-US" dirty="0"/>
              <a:t> to basal–bolus therapy (</a:t>
            </a:r>
            <a:r>
              <a:rPr lang="en-US" dirty="0" smtClean="0"/>
              <a:t>BBT) in </a:t>
            </a:r>
            <a:r>
              <a:rPr lang="en-US" dirty="0"/>
              <a:t>patients with type 2 DM unable to achieve an </a:t>
            </a:r>
            <a:r>
              <a:rPr lang="en-US" dirty="0" smtClean="0"/>
              <a:t>HbA1c level </a:t>
            </a:r>
            <a:r>
              <a:rPr lang="en-US" dirty="0"/>
              <a:t>≤7.0% after 6 months of starter insulin </a:t>
            </a:r>
            <a:r>
              <a:rPr lang="en-US" dirty="0" smtClean="0"/>
              <a:t>therapy</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45"/>
            <a:ext cx="8856984" cy="244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35896" y="6231506"/>
            <a:ext cx="5292080" cy="369332"/>
          </a:xfrm>
          <a:prstGeom prst="rect">
            <a:avLst/>
          </a:prstGeom>
        </p:spPr>
        <p:txBody>
          <a:bodyPr wrap="square">
            <a:spAutoFit/>
          </a:bodyPr>
          <a:lstStyle/>
          <a:p>
            <a:r>
              <a:rPr lang="en-US" b="1" dirty="0"/>
              <a:t>Clinical Therapeutics/Volume 32, Number 5, 2010</a:t>
            </a:r>
            <a:endParaRPr lang="en-US" dirty="0"/>
          </a:p>
        </p:txBody>
      </p:sp>
    </p:spTree>
    <p:extLst>
      <p:ext uri="{BB962C8B-B14F-4D97-AF65-F5344CB8AC3E}">
        <p14:creationId xmlns:p14="http://schemas.microsoft.com/office/powerpoint/2010/main" val="1576926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19200"/>
            <a:ext cx="8784976" cy="545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476" y="325855"/>
            <a:ext cx="2133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77563"/>
            <a:ext cx="21526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707904" y="3645024"/>
            <a:ext cx="187220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055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67744" y="1412776"/>
            <a:ext cx="6696744" cy="10081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12160" y="3501008"/>
            <a:ext cx="2880320"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96136" y="6237312"/>
            <a:ext cx="3168352" cy="36004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199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Progressive beta cell damage</a:t>
            </a:r>
            <a:endParaRPr lang="en-US" sz="4800" b="1" dirty="0"/>
          </a:p>
        </p:txBody>
      </p:sp>
      <p:sp>
        <p:nvSpPr>
          <p:cNvPr id="3" name="Content Placeholder 2"/>
          <p:cNvSpPr>
            <a:spLocks noGrp="1"/>
          </p:cNvSpPr>
          <p:nvPr>
            <p:ph idx="1"/>
          </p:nvPr>
        </p:nvSpPr>
        <p:spPr>
          <a:xfrm>
            <a:off x="500034" y="1928802"/>
            <a:ext cx="8229600" cy="4525963"/>
          </a:xfrm>
        </p:spPr>
        <p:txBody>
          <a:bodyPr/>
          <a:lstStyle/>
          <a:p>
            <a:r>
              <a:rPr lang="en-US" dirty="0" smtClean="0"/>
              <a:t>Type 2 diabetes is a progressive disease</a:t>
            </a:r>
          </a:p>
          <a:p>
            <a:r>
              <a:rPr lang="en-US" dirty="0" smtClean="0"/>
              <a:t> At the time of diagnosis, patients with type 2 diabetes have an estimated loss of about </a:t>
            </a:r>
            <a:r>
              <a:rPr lang="en-US" dirty="0" smtClean="0">
                <a:solidFill>
                  <a:srgbClr val="FFFF00"/>
                </a:solidFill>
              </a:rPr>
              <a:t>50% </a:t>
            </a:r>
            <a:r>
              <a:rPr lang="en-US" dirty="0" smtClean="0"/>
              <a:t>of their insulin-producing</a:t>
            </a:r>
          </a:p>
          <a:p>
            <a:r>
              <a:rPr lang="en-US" dirty="0" smtClean="0"/>
              <a:t>In the UK Prospective Diabetes Study, 9 years after diagnosis almost </a:t>
            </a:r>
            <a:r>
              <a:rPr lang="en-US" dirty="0" smtClean="0">
                <a:solidFill>
                  <a:srgbClr val="FFFF00"/>
                </a:solidFill>
              </a:rPr>
              <a:t>80%</a:t>
            </a:r>
            <a:r>
              <a:rPr lang="en-US" dirty="0" smtClean="0"/>
              <a:t>of patients on oral agents required insulin supplementation</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a:t>
            </a:r>
            <a:endParaRPr lang="en-US" dirty="0"/>
          </a:p>
        </p:txBody>
      </p:sp>
      <p:sp>
        <p:nvSpPr>
          <p:cNvPr id="3" name="Content Placeholder 2"/>
          <p:cNvSpPr>
            <a:spLocks noGrp="1"/>
          </p:cNvSpPr>
          <p:nvPr>
            <p:ph idx="1"/>
          </p:nvPr>
        </p:nvSpPr>
        <p:spPr>
          <a:xfrm>
            <a:off x="107504" y="1600200"/>
            <a:ext cx="8928992" cy="4525963"/>
          </a:xfrm>
        </p:spPr>
        <p:txBody>
          <a:bodyPr>
            <a:normAutofit fontScale="92500" lnSpcReduction="10000"/>
          </a:bodyPr>
          <a:lstStyle/>
          <a:p>
            <a:r>
              <a:rPr lang="en-US" dirty="0" smtClean="0"/>
              <a:t>The results suggest that premixed </a:t>
            </a:r>
            <a:r>
              <a:rPr lang="en-US" dirty="0"/>
              <a:t>therapy, dosed 2 times per day (LM75/25) </a:t>
            </a:r>
            <a:r>
              <a:rPr lang="en-US" dirty="0" smtClean="0"/>
              <a:t>or 3 </a:t>
            </a:r>
            <a:r>
              <a:rPr lang="en-US" dirty="0"/>
              <a:t>times per day (LM50/50), was </a:t>
            </a:r>
            <a:r>
              <a:rPr lang="en-US" dirty="0" err="1">
                <a:solidFill>
                  <a:srgbClr val="FFFF00"/>
                </a:solidFill>
              </a:rPr>
              <a:t>noninferior</a:t>
            </a:r>
            <a:r>
              <a:rPr lang="en-US" dirty="0"/>
              <a:t> to </a:t>
            </a:r>
            <a:r>
              <a:rPr lang="en-US" dirty="0" smtClean="0"/>
              <a:t>BBT (4 </a:t>
            </a:r>
            <a:r>
              <a:rPr lang="en-US" dirty="0"/>
              <a:t>injections/d) in this population of adult patients </a:t>
            </a:r>
            <a:r>
              <a:rPr lang="en-US" dirty="0" smtClean="0"/>
              <a:t>with type </a:t>
            </a:r>
            <a:r>
              <a:rPr lang="en-US" dirty="0"/>
              <a:t>2 DM previously uncontrolled with OADs </a:t>
            </a:r>
            <a:r>
              <a:rPr lang="en-US" dirty="0" smtClean="0"/>
              <a:t>plus basal </a:t>
            </a:r>
            <a:r>
              <a:rPr lang="en-US" dirty="0"/>
              <a:t>insulin or twice-daily premixed </a:t>
            </a:r>
            <a:r>
              <a:rPr lang="en-US" dirty="0" smtClean="0"/>
              <a:t>insulin</a:t>
            </a:r>
          </a:p>
          <a:p>
            <a:r>
              <a:rPr lang="en-US" dirty="0"/>
              <a:t>However, most patients (&gt;80%) in this </a:t>
            </a:r>
            <a:r>
              <a:rPr lang="en-US" dirty="0" err="1"/>
              <a:t>substudy</a:t>
            </a:r>
            <a:r>
              <a:rPr lang="en-US" dirty="0"/>
              <a:t> </a:t>
            </a:r>
            <a:r>
              <a:rPr lang="en-US" dirty="0" smtClean="0"/>
              <a:t>did not </a:t>
            </a:r>
            <a:r>
              <a:rPr lang="en-US" dirty="0"/>
              <a:t>achieve an HbA1c value &lt;7.0</a:t>
            </a:r>
            <a:r>
              <a:rPr lang="en-US" dirty="0" smtClean="0"/>
              <a:t>% so </a:t>
            </a:r>
            <a:r>
              <a:rPr lang="en-US" dirty="0">
                <a:solidFill>
                  <a:srgbClr val="FFFF00"/>
                </a:solidFill>
              </a:rPr>
              <a:t>it is difficult </a:t>
            </a:r>
            <a:r>
              <a:rPr lang="en-US" dirty="0"/>
              <a:t>to interpret the clinical meaning of </a:t>
            </a:r>
            <a:r>
              <a:rPr lang="en-US" dirty="0" smtClean="0"/>
              <a:t>the </a:t>
            </a:r>
            <a:r>
              <a:rPr lang="en-US" dirty="0" err="1" smtClean="0"/>
              <a:t>noninferiority</a:t>
            </a:r>
            <a:r>
              <a:rPr lang="en-US" dirty="0" smtClean="0"/>
              <a:t> </a:t>
            </a:r>
            <a:r>
              <a:rPr lang="en-US" dirty="0"/>
              <a:t>of the regimens</a:t>
            </a:r>
          </a:p>
        </p:txBody>
      </p:sp>
    </p:spTree>
    <p:extLst>
      <p:ext uri="{BB962C8B-B14F-4D97-AF65-F5344CB8AC3E}">
        <p14:creationId xmlns:p14="http://schemas.microsoft.com/office/powerpoint/2010/main" val="561431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51520" y="2420888"/>
            <a:ext cx="8229600" cy="4525963"/>
          </a:xfrm>
        </p:spPr>
        <p:txBody>
          <a:bodyPr>
            <a:normAutofit/>
          </a:bodyPr>
          <a:lstStyle/>
          <a:p>
            <a:r>
              <a:rPr lang="en-US" sz="2800" dirty="0"/>
              <a:t>T</a:t>
            </a:r>
            <a:r>
              <a:rPr lang="en-US" sz="2800" dirty="0" smtClean="0"/>
              <a:t>o </a:t>
            </a:r>
            <a:r>
              <a:rPr lang="en-US" sz="2800" dirty="0"/>
              <a:t>compare two analog insulin therapies (</a:t>
            </a:r>
            <a:r>
              <a:rPr lang="en-US" sz="2800" dirty="0" smtClean="0"/>
              <a:t>prandial premixed </a:t>
            </a:r>
            <a:r>
              <a:rPr lang="en-US" sz="2800" dirty="0"/>
              <a:t>therapy </a:t>
            </a:r>
            <a:r>
              <a:rPr lang="en-US" sz="2800" dirty="0">
                <a:solidFill>
                  <a:srgbClr val="FFFF00"/>
                </a:solidFill>
              </a:rPr>
              <a:t>[PPT]</a:t>
            </a:r>
            <a:r>
              <a:rPr lang="en-US" sz="2800" dirty="0"/>
              <a:t> versus basal/bolus therapy </a:t>
            </a:r>
            <a:r>
              <a:rPr lang="en-US" sz="2800" dirty="0">
                <a:solidFill>
                  <a:srgbClr val="FFFF00"/>
                </a:solidFill>
              </a:rPr>
              <a:t>[BBT]) </a:t>
            </a:r>
            <a:r>
              <a:rPr lang="en-US" sz="2800" dirty="0"/>
              <a:t>in type 2 diabetic patients </a:t>
            </a:r>
            <a:r>
              <a:rPr lang="en-US" sz="2800" dirty="0" smtClean="0"/>
              <a:t>previously treated </a:t>
            </a:r>
            <a:r>
              <a:rPr lang="en-US" sz="2800" dirty="0"/>
              <a:t>with insulin </a:t>
            </a:r>
            <a:r>
              <a:rPr lang="en-US" sz="2800" dirty="0" err="1"/>
              <a:t>glargine</a:t>
            </a:r>
            <a:r>
              <a:rPr lang="en-US" sz="2800" dirty="0"/>
              <a:t> (30 units/day) plus oral agents, with the aim </a:t>
            </a:r>
            <a:r>
              <a:rPr lang="en-US" sz="2800" dirty="0" smtClean="0"/>
              <a:t>of demonstrating </a:t>
            </a:r>
            <a:r>
              <a:rPr lang="en-US" sz="2800" dirty="0" err="1"/>
              <a:t>noninferiority</a:t>
            </a:r>
            <a:r>
              <a:rPr lang="en-US" sz="2800" dirty="0"/>
              <a:t> of PPT to BBT</a:t>
            </a:r>
            <a:r>
              <a:rPr lang="en-US" sz="2800" dirty="0" smtClean="0"/>
              <a:t>.</a:t>
            </a:r>
          </a:p>
          <a:p>
            <a:r>
              <a:rPr lang="en-US" sz="2800" dirty="0"/>
              <a:t>M</a:t>
            </a:r>
            <a:r>
              <a:rPr lang="en-US" sz="2800" dirty="0" smtClean="0"/>
              <a:t>ulticenter, open-label</a:t>
            </a:r>
            <a:r>
              <a:rPr lang="en-US" sz="2800" dirty="0"/>
              <a:t>, </a:t>
            </a:r>
            <a:r>
              <a:rPr lang="en-US" sz="2800" dirty="0" err="1"/>
              <a:t>noninferiority</a:t>
            </a:r>
            <a:r>
              <a:rPr lang="en-US" sz="2800" dirty="0"/>
              <a:t> </a:t>
            </a:r>
            <a:r>
              <a:rPr lang="en-US" sz="2800" dirty="0" smtClean="0"/>
              <a:t>trial with 24-week of F/U</a:t>
            </a:r>
            <a:endParaRPr lang="en-US" sz="28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1296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27716" y="6381328"/>
            <a:ext cx="3031151" cy="369332"/>
          </a:xfrm>
          <a:prstGeom prst="rect">
            <a:avLst/>
          </a:prstGeom>
          <a:noFill/>
        </p:spPr>
        <p:txBody>
          <a:bodyPr wrap="none" rtlCol="0">
            <a:spAutoFit/>
          </a:bodyPr>
          <a:lstStyle/>
          <a:p>
            <a:r>
              <a:rPr lang="en-US" b="1" i="1" dirty="0"/>
              <a:t>Diabetes Care </a:t>
            </a:r>
            <a:r>
              <a:rPr lang="en-US" b="1" dirty="0"/>
              <a:t>31:20–25, 2008</a:t>
            </a:r>
            <a:endParaRPr lang="en-US" dirty="0"/>
          </a:p>
        </p:txBody>
      </p:sp>
    </p:spTree>
    <p:extLst>
      <p:ext uri="{BB962C8B-B14F-4D97-AF65-F5344CB8AC3E}">
        <p14:creationId xmlns:p14="http://schemas.microsoft.com/office/powerpoint/2010/main" val="1838271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036495"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2987823" y="5013176"/>
            <a:ext cx="604867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96208" y="6101680"/>
            <a:ext cx="604867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720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143000"/>
          </a:xfrm>
        </p:spPr>
        <p:txBody>
          <a:bodyPr>
            <a:noAutofit/>
          </a:bodyPr>
          <a:lstStyle/>
          <a:p>
            <a:r>
              <a:rPr lang="en-US" sz="2800" dirty="0" err="1"/>
              <a:t>Noninferiority</a:t>
            </a:r>
            <a:r>
              <a:rPr lang="en-US" sz="2800" dirty="0"/>
              <a:t> of PPT to BBT was </a:t>
            </a:r>
            <a:r>
              <a:rPr lang="en-US" sz="2800" dirty="0" smtClean="0"/>
              <a:t>not demonstrated </a:t>
            </a:r>
            <a:r>
              <a:rPr lang="en-US" sz="2800" dirty="0"/>
              <a:t>based on the </a:t>
            </a:r>
            <a:r>
              <a:rPr lang="en-US" sz="2800" dirty="0" err="1"/>
              <a:t>prespecified</a:t>
            </a:r>
            <a:r>
              <a:rPr lang="en-US" sz="2800" dirty="0"/>
              <a:t> </a:t>
            </a:r>
            <a:r>
              <a:rPr lang="en-US" sz="2800" dirty="0" err="1"/>
              <a:t>noninferiority</a:t>
            </a:r>
            <a:r>
              <a:rPr lang="en-US" sz="2800" dirty="0"/>
              <a:t> margin of 0.3%.</a:t>
            </a:r>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632847"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753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6496" cy="1143000"/>
          </a:xfrm>
        </p:spPr>
        <p:txBody>
          <a:bodyPr>
            <a:noAutofit/>
          </a:bodyPr>
          <a:lstStyle/>
          <a:p>
            <a:r>
              <a:rPr lang="en-US" sz="2400" dirty="0"/>
              <a:t>The percentages </a:t>
            </a:r>
            <a:r>
              <a:rPr lang="en-US" sz="2400" dirty="0" smtClean="0"/>
              <a:t>of patients </a:t>
            </a:r>
            <a:r>
              <a:rPr lang="en-US" sz="2400" dirty="0"/>
              <a:t>achieving target A1C 7.0% (PPT versus BBT, respectively) were </a:t>
            </a:r>
            <a:r>
              <a:rPr lang="en-US" sz="2400" dirty="0">
                <a:solidFill>
                  <a:srgbClr val="FFFF00"/>
                </a:solidFill>
              </a:rPr>
              <a:t>54 vs. 69% </a:t>
            </a:r>
            <a:r>
              <a:rPr lang="en-US" sz="2400" dirty="0"/>
              <a:t>(</a:t>
            </a:r>
            <a:r>
              <a:rPr lang="en-US" sz="2400" i="1" dirty="0" smtClean="0"/>
              <a:t>P&lt;</a:t>
            </a:r>
            <a:r>
              <a:rPr lang="en-US" sz="2400" dirty="0" smtClean="0"/>
              <a:t>0.009</a:t>
            </a:r>
            <a:r>
              <a:rPr lang="en-US" sz="2400" dirty="0"/>
              <a:t>) and for target 6.5% were </a:t>
            </a:r>
            <a:r>
              <a:rPr lang="en-US" sz="2400" dirty="0">
                <a:solidFill>
                  <a:srgbClr val="FFFF00"/>
                </a:solidFill>
              </a:rPr>
              <a:t>35 vs. 50% </a:t>
            </a:r>
            <a:r>
              <a:rPr lang="en-US" sz="2400" dirty="0"/>
              <a:t>(</a:t>
            </a:r>
            <a:r>
              <a:rPr lang="en-US" sz="2400" i="1" dirty="0" smtClean="0"/>
              <a:t>P&lt;</a:t>
            </a:r>
            <a:r>
              <a:rPr lang="en-US" sz="2400" dirty="0" smtClean="0"/>
              <a:t> </a:t>
            </a:r>
            <a:r>
              <a:rPr lang="en-US" sz="2400" dirty="0"/>
              <a:t>0.01)</a:t>
            </a:r>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00200"/>
            <a:ext cx="8568952" cy="49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195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395536" y="1600200"/>
            <a:ext cx="8568952" cy="4525963"/>
          </a:xfrm>
        </p:spPr>
        <p:txBody>
          <a:bodyPr/>
          <a:lstStyle/>
          <a:p>
            <a:r>
              <a:rPr lang="en-US" dirty="0"/>
              <a:t>Both insulin regimens </a:t>
            </a:r>
            <a:r>
              <a:rPr lang="en-US" dirty="0" smtClean="0"/>
              <a:t>demonstrated a </a:t>
            </a:r>
            <a:r>
              <a:rPr lang="en-US" dirty="0"/>
              <a:t>clinically meaningful ability to </a:t>
            </a:r>
            <a:r>
              <a:rPr lang="en-US" dirty="0" smtClean="0"/>
              <a:t>improve glycemic </a:t>
            </a:r>
            <a:r>
              <a:rPr lang="en-US" dirty="0"/>
              <a:t>control, although, based on </a:t>
            </a:r>
            <a:r>
              <a:rPr lang="en-US" dirty="0" smtClean="0"/>
              <a:t>the </a:t>
            </a:r>
            <a:r>
              <a:rPr lang="en-US" dirty="0" err="1" smtClean="0"/>
              <a:t>prespecified</a:t>
            </a:r>
            <a:r>
              <a:rPr lang="en-US" dirty="0" smtClean="0"/>
              <a:t> </a:t>
            </a:r>
            <a:r>
              <a:rPr lang="en-US" dirty="0"/>
              <a:t>margin, </a:t>
            </a:r>
            <a:r>
              <a:rPr lang="en-US" dirty="0" err="1"/>
              <a:t>noninferiority</a:t>
            </a:r>
            <a:r>
              <a:rPr lang="en-US" dirty="0"/>
              <a:t> </a:t>
            </a:r>
            <a:r>
              <a:rPr lang="en-US" dirty="0" smtClean="0"/>
              <a:t>of PPT </a:t>
            </a:r>
            <a:r>
              <a:rPr lang="en-US" dirty="0"/>
              <a:t>compared with BBT was not </a:t>
            </a:r>
            <a:r>
              <a:rPr lang="en-US" dirty="0" smtClean="0"/>
              <a:t>demonstrated</a:t>
            </a:r>
          </a:p>
          <a:p>
            <a:r>
              <a:rPr lang="en-US" dirty="0"/>
              <a:t>Rates of hypoglycemia were similar for both groups</a:t>
            </a:r>
          </a:p>
        </p:txBody>
      </p:sp>
    </p:spTree>
    <p:extLst>
      <p:ext uri="{BB962C8B-B14F-4D97-AF65-F5344CB8AC3E}">
        <p14:creationId xmlns:p14="http://schemas.microsoft.com/office/powerpoint/2010/main" val="4119975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51520" y="2708920"/>
            <a:ext cx="8640960" cy="4525963"/>
          </a:xfrm>
        </p:spPr>
        <p:txBody>
          <a:bodyPr>
            <a:normAutofit/>
          </a:bodyPr>
          <a:lstStyle/>
          <a:p>
            <a:r>
              <a:rPr lang="en-US" sz="2800" dirty="0"/>
              <a:t>To compare the efficacy and safety of an intensified insulin regimen, using insulin </a:t>
            </a:r>
            <a:r>
              <a:rPr lang="en-US" sz="2800" dirty="0" err="1"/>
              <a:t>glargine</a:t>
            </a:r>
            <a:r>
              <a:rPr lang="en-US" sz="2800" dirty="0"/>
              <a:t> (</a:t>
            </a:r>
            <a:r>
              <a:rPr lang="en-US" sz="2800" dirty="0" err="1"/>
              <a:t>glargine</a:t>
            </a:r>
            <a:r>
              <a:rPr lang="en-US" sz="2800" dirty="0"/>
              <a:t>) once daily and pre-meal </a:t>
            </a:r>
            <a:r>
              <a:rPr lang="en-US" sz="2800" dirty="0" smtClean="0"/>
              <a:t>insulin </a:t>
            </a:r>
            <a:r>
              <a:rPr lang="en-US" sz="2800" dirty="0" err="1" smtClean="0"/>
              <a:t>glulisine</a:t>
            </a:r>
            <a:r>
              <a:rPr lang="en-US" sz="2800" dirty="0" smtClean="0"/>
              <a:t> </a:t>
            </a:r>
            <a:r>
              <a:rPr lang="en-US" sz="2800" dirty="0"/>
              <a:t>(</a:t>
            </a:r>
            <a:r>
              <a:rPr lang="en-US" sz="2800" dirty="0" err="1"/>
              <a:t>glulisine</a:t>
            </a:r>
            <a:r>
              <a:rPr lang="en-US" sz="2800" dirty="0"/>
              <a:t>) (basal-bolus), with a conventional therapy, using premixed insulin (premix) twice daily</a:t>
            </a:r>
            <a:r>
              <a:rPr lang="en-US" sz="2800" dirty="0" smtClean="0"/>
              <a:t>.</a:t>
            </a:r>
          </a:p>
          <a:p>
            <a:r>
              <a:rPr lang="en-US" sz="2800" dirty="0"/>
              <a:t>O</a:t>
            </a:r>
            <a:r>
              <a:rPr lang="en-US" sz="2800" dirty="0" smtClean="0"/>
              <a:t>pen-label</a:t>
            </a:r>
            <a:r>
              <a:rPr lang="en-US" sz="2800" dirty="0"/>
              <a:t>, randomized, multinational, </a:t>
            </a:r>
            <a:r>
              <a:rPr lang="en-US" sz="2800" dirty="0" err="1"/>
              <a:t>multicentre</a:t>
            </a:r>
            <a:r>
              <a:rPr lang="en-US" sz="2800" dirty="0"/>
              <a:t> trial included 310 subjects with type 2 </a:t>
            </a:r>
            <a:r>
              <a:rPr lang="en-US" sz="2800" dirty="0" smtClean="0"/>
              <a:t>diabetes with 52 week F/U</a:t>
            </a:r>
            <a:endParaRPr lang="en-US" sz="2800"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34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55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51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35896" y="1124744"/>
            <a:ext cx="3240360" cy="1584176"/>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115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712967"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73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8" name="Rectangle 1026"/>
          <p:cNvSpPr>
            <a:spLocks noGrp="1" noChangeArrowheads="1"/>
          </p:cNvSpPr>
          <p:nvPr>
            <p:ph type="title" idx="4294967295"/>
          </p:nvPr>
        </p:nvSpPr>
        <p:spPr>
          <a:xfrm>
            <a:off x="683568" y="476672"/>
            <a:ext cx="7632848" cy="806450"/>
          </a:xfrm>
        </p:spPr>
        <p:txBody>
          <a:bodyPr>
            <a:normAutofit/>
          </a:bodyPr>
          <a:lstStyle/>
          <a:p>
            <a:r>
              <a:rPr lang="en-US" sz="2400" dirty="0" smtClean="0">
                <a:ea typeface="ＭＳ Ｐゴシック" pitchFamily="34" charset="-128"/>
                <a:sym typeface="Symbol" pitchFamily="18" charset="2"/>
              </a:rPr>
              <a:t>Up to 50% loss of </a:t>
            </a:r>
            <a:r>
              <a:rPr lang="en-US" sz="2400" dirty="0" smtClean="0">
                <a:ea typeface="ＭＳ Ｐゴシック" pitchFamily="34" charset="-128"/>
              </a:rPr>
              <a:t>-cell function occurs before diagnosis </a:t>
            </a:r>
            <a:endParaRPr lang="en-GB" sz="2400" dirty="0" smtClean="0">
              <a:ea typeface="ＭＳ Ｐゴシック" pitchFamily="34" charset="-128"/>
            </a:endParaRPr>
          </a:p>
        </p:txBody>
      </p:sp>
      <p:sp>
        <p:nvSpPr>
          <p:cNvPr id="30723" name="Rectangle 1031"/>
          <p:cNvSpPr>
            <a:spLocks noChangeArrowheads="1"/>
          </p:cNvSpPr>
          <p:nvPr/>
        </p:nvSpPr>
        <p:spPr bwMode="auto">
          <a:xfrm>
            <a:off x="3563938" y="5784850"/>
            <a:ext cx="2347502"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Time from diagnosis (years)</a:t>
            </a:r>
          </a:p>
        </p:txBody>
      </p:sp>
      <p:sp>
        <p:nvSpPr>
          <p:cNvPr id="331779" name="Rectangle 1027"/>
          <p:cNvSpPr>
            <a:spLocks noChangeArrowheads="1"/>
          </p:cNvSpPr>
          <p:nvPr/>
        </p:nvSpPr>
        <p:spPr bwMode="auto">
          <a:xfrm>
            <a:off x="1317625" y="2001838"/>
            <a:ext cx="312586"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100</a:t>
            </a:r>
            <a:endParaRPr lang="en-US" sz="1600" b="1">
              <a:effectLst>
                <a:outerShdw blurRad="38100" dist="38100" dir="2700000" algn="tl">
                  <a:srgbClr val="000000"/>
                </a:outerShdw>
              </a:effectLst>
              <a:latin typeface="+mj-lt"/>
              <a:ea typeface="ヒラギノ角ゴ Pro W3"/>
              <a:cs typeface="ヒラギノ角ゴ Pro W3"/>
            </a:endParaRPr>
          </a:p>
        </p:txBody>
      </p:sp>
      <p:sp>
        <p:nvSpPr>
          <p:cNvPr id="331780" name="Rectangle 1028"/>
          <p:cNvSpPr>
            <a:spLocks noChangeArrowheads="1"/>
          </p:cNvSpPr>
          <p:nvPr/>
        </p:nvSpPr>
        <p:spPr bwMode="auto">
          <a:xfrm>
            <a:off x="1430338" y="2614613"/>
            <a:ext cx="208390"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80</a:t>
            </a:r>
            <a:endParaRPr lang="en-US" sz="1600" b="1">
              <a:effectLst>
                <a:outerShdw blurRad="38100" dist="38100" dir="2700000" algn="tl">
                  <a:srgbClr val="000000"/>
                </a:outerShdw>
              </a:effectLst>
              <a:latin typeface="+mj-lt"/>
              <a:ea typeface="ヒラギノ角ゴ Pro W3"/>
              <a:cs typeface="ヒラギノ角ゴ Pro W3"/>
            </a:endParaRPr>
          </a:p>
        </p:txBody>
      </p:sp>
      <p:sp>
        <p:nvSpPr>
          <p:cNvPr id="331781" name="Rectangle 1029"/>
          <p:cNvSpPr>
            <a:spLocks noChangeArrowheads="1"/>
          </p:cNvSpPr>
          <p:nvPr/>
        </p:nvSpPr>
        <p:spPr bwMode="auto">
          <a:xfrm>
            <a:off x="1430338" y="3279775"/>
            <a:ext cx="208390"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60</a:t>
            </a:r>
            <a:endParaRPr lang="en-US" sz="1600" b="1">
              <a:effectLst>
                <a:outerShdw blurRad="38100" dist="38100" dir="2700000" algn="tl">
                  <a:srgbClr val="000000"/>
                </a:outerShdw>
              </a:effectLst>
              <a:latin typeface="+mj-lt"/>
              <a:ea typeface="ヒラギノ角ゴ Pro W3"/>
              <a:cs typeface="ヒラギノ角ゴ Pro W3"/>
            </a:endParaRPr>
          </a:p>
        </p:txBody>
      </p:sp>
      <p:sp>
        <p:nvSpPr>
          <p:cNvPr id="331782" name="Rectangle 1030"/>
          <p:cNvSpPr>
            <a:spLocks noChangeArrowheads="1"/>
          </p:cNvSpPr>
          <p:nvPr/>
        </p:nvSpPr>
        <p:spPr bwMode="auto">
          <a:xfrm>
            <a:off x="1430338" y="3929063"/>
            <a:ext cx="208390"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40</a:t>
            </a:r>
            <a:endParaRPr lang="en-US" sz="1600" b="1">
              <a:effectLst>
                <a:outerShdw blurRad="38100" dist="38100" dir="2700000" algn="tl">
                  <a:srgbClr val="000000"/>
                </a:outerShdw>
              </a:effectLst>
              <a:latin typeface="+mj-lt"/>
              <a:ea typeface="ヒラギノ角ゴ Pro W3"/>
              <a:cs typeface="ヒラギノ角ゴ Pro W3"/>
            </a:endParaRPr>
          </a:p>
        </p:txBody>
      </p:sp>
      <p:sp>
        <p:nvSpPr>
          <p:cNvPr id="30728" name="Rectangle 1032"/>
          <p:cNvSpPr>
            <a:spLocks noChangeArrowheads="1"/>
          </p:cNvSpPr>
          <p:nvPr/>
        </p:nvSpPr>
        <p:spPr bwMode="auto">
          <a:xfrm rot="-5400000">
            <a:off x="377481" y="3512264"/>
            <a:ext cx="1548501" cy="246221"/>
          </a:xfrm>
          <a:prstGeom prst="rect">
            <a:avLst/>
          </a:prstGeom>
          <a:noFill/>
          <a:ln w="9525">
            <a:noFill/>
            <a:miter lim="800000"/>
            <a:headEnd/>
            <a:tailEnd/>
          </a:ln>
        </p:spPr>
        <p:txBody>
          <a:bodyPr wrap="none" lIns="0" tIns="0" rIns="0" bIns="0">
            <a:spAutoFit/>
          </a:bodyPr>
          <a:lstStyle/>
          <a:p>
            <a:pPr eaLnBrk="0" hangingPunct="0">
              <a:defRPr/>
            </a:pPr>
            <a:r>
              <a:rPr lang="en-GB" sz="1600" b="1">
                <a:latin typeface="+mj-lt"/>
                <a:ea typeface="ヒラギノ角ゴ Pro W3"/>
                <a:cs typeface="ヒラギノ角ゴ Pro W3"/>
                <a:sym typeface="Symbol" pitchFamily="18" charset="2"/>
              </a:rPr>
              <a:t></a:t>
            </a:r>
            <a:r>
              <a:rPr lang="en-US" sz="1600" b="1">
                <a:latin typeface="+mj-lt"/>
                <a:ea typeface="ヒラギノ角ゴ Pro W3"/>
                <a:cs typeface="ヒラギノ角ゴ Pro W3"/>
              </a:rPr>
              <a:t>-cell </a:t>
            </a:r>
            <a:r>
              <a:rPr lang="en-GB" sz="1600" b="1">
                <a:latin typeface="+mj-lt"/>
                <a:ea typeface="ヒラギノ角ゴ Pro W3"/>
                <a:cs typeface="ヒラギノ角ゴ Pro W3"/>
              </a:rPr>
              <a:t>f</a:t>
            </a:r>
            <a:r>
              <a:rPr lang="en-US" sz="1600" b="1">
                <a:latin typeface="+mj-lt"/>
                <a:ea typeface="ヒラギノ角ゴ Pro W3"/>
                <a:cs typeface="ヒラギノ角ゴ Pro W3"/>
              </a:rPr>
              <a:t>unction (%)</a:t>
            </a:r>
          </a:p>
        </p:txBody>
      </p:sp>
      <p:sp>
        <p:nvSpPr>
          <p:cNvPr id="30729" name="Rectangle 1033"/>
          <p:cNvSpPr>
            <a:spLocks noChangeArrowheads="1"/>
          </p:cNvSpPr>
          <p:nvPr/>
        </p:nvSpPr>
        <p:spPr bwMode="auto">
          <a:xfrm>
            <a:off x="1430338" y="4589463"/>
            <a:ext cx="208390"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20</a:t>
            </a:r>
          </a:p>
        </p:txBody>
      </p:sp>
      <p:sp>
        <p:nvSpPr>
          <p:cNvPr id="30730" name="Rectangle 1034"/>
          <p:cNvSpPr>
            <a:spLocks noChangeArrowheads="1"/>
          </p:cNvSpPr>
          <p:nvPr/>
        </p:nvSpPr>
        <p:spPr bwMode="auto">
          <a:xfrm>
            <a:off x="1543050" y="5216525"/>
            <a:ext cx="104196"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0</a:t>
            </a:r>
          </a:p>
        </p:txBody>
      </p:sp>
      <p:sp>
        <p:nvSpPr>
          <p:cNvPr id="30731" name="Text Box 1035"/>
          <p:cNvSpPr txBox="1">
            <a:spLocks noChangeArrowheads="1"/>
          </p:cNvSpPr>
          <p:nvPr/>
        </p:nvSpPr>
        <p:spPr bwMode="auto">
          <a:xfrm>
            <a:off x="4894263" y="2058988"/>
            <a:ext cx="1622425" cy="584775"/>
          </a:xfrm>
          <a:prstGeom prst="rect">
            <a:avLst/>
          </a:prstGeom>
          <a:noFill/>
          <a:ln w="12700">
            <a:noFill/>
            <a:miter lim="800000"/>
            <a:headEnd type="none" w="sm" len="sm"/>
            <a:tailEnd type="none" w="sm" len="sm"/>
          </a:ln>
        </p:spPr>
        <p:txBody>
          <a:bodyPr>
            <a:spAutoFit/>
          </a:bodyPr>
          <a:lstStyle/>
          <a:p>
            <a:pPr algn="ctr" eaLnBrk="0" hangingPunct="0">
              <a:defRPr/>
            </a:pPr>
            <a:r>
              <a:rPr lang="en-US" sz="1600" b="1">
                <a:latin typeface="+mj-lt"/>
                <a:ea typeface="ヒラギノ角ゴ Pro W3"/>
                <a:cs typeface="ヒラギノ角ゴ Pro W3"/>
              </a:rPr>
              <a:t>Diagnosis of type 2 diabetes</a:t>
            </a:r>
          </a:p>
        </p:txBody>
      </p:sp>
      <p:sp>
        <p:nvSpPr>
          <p:cNvPr id="30732" name="Rectangle 1036"/>
          <p:cNvSpPr>
            <a:spLocks noChangeArrowheads="1"/>
          </p:cNvSpPr>
          <p:nvPr/>
        </p:nvSpPr>
        <p:spPr bwMode="auto">
          <a:xfrm>
            <a:off x="1603415" y="5454650"/>
            <a:ext cx="455573"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-10</a:t>
            </a:r>
            <a:endParaRPr lang="en-GB" sz="1600" b="1">
              <a:latin typeface="+mj-lt"/>
              <a:ea typeface="ヒラギノ角ゴ Pro W3"/>
              <a:cs typeface="ヒラギノ角ゴ Pro W3"/>
            </a:endParaRPr>
          </a:p>
        </p:txBody>
      </p:sp>
      <p:sp>
        <p:nvSpPr>
          <p:cNvPr id="30733" name="Rectangle 1037"/>
          <p:cNvSpPr>
            <a:spLocks noChangeArrowheads="1"/>
          </p:cNvSpPr>
          <p:nvPr/>
        </p:nvSpPr>
        <p:spPr bwMode="auto">
          <a:xfrm>
            <a:off x="205209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-9</a:t>
            </a:r>
            <a:endParaRPr lang="en-GB" sz="1600" b="1">
              <a:latin typeface="+mj-lt"/>
              <a:ea typeface="ヒラギノ角ゴ Pro W3"/>
              <a:cs typeface="ヒラギノ角ゴ Pro W3"/>
            </a:endParaRPr>
          </a:p>
        </p:txBody>
      </p:sp>
      <p:sp>
        <p:nvSpPr>
          <p:cNvPr id="30734" name="Rectangle 1038"/>
          <p:cNvSpPr>
            <a:spLocks noChangeArrowheads="1"/>
          </p:cNvSpPr>
          <p:nvPr/>
        </p:nvSpPr>
        <p:spPr bwMode="auto">
          <a:xfrm>
            <a:off x="2447385"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-8</a:t>
            </a:r>
            <a:endParaRPr lang="en-GB" sz="1600" b="1">
              <a:latin typeface="+mj-lt"/>
              <a:ea typeface="ヒラギノ角ゴ Pro W3"/>
              <a:cs typeface="ヒラギノ角ゴ Pro W3"/>
            </a:endParaRPr>
          </a:p>
        </p:txBody>
      </p:sp>
      <p:sp>
        <p:nvSpPr>
          <p:cNvPr id="30735" name="Rectangle 1039"/>
          <p:cNvSpPr>
            <a:spLocks noChangeArrowheads="1"/>
          </p:cNvSpPr>
          <p:nvPr/>
        </p:nvSpPr>
        <p:spPr bwMode="auto">
          <a:xfrm>
            <a:off x="2831560"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-7</a:t>
            </a:r>
            <a:endParaRPr lang="en-GB" sz="1600" b="1">
              <a:latin typeface="+mj-lt"/>
              <a:ea typeface="ヒラギノ角ゴ Pro W3"/>
              <a:cs typeface="ヒラギノ角ゴ Pro W3"/>
            </a:endParaRPr>
          </a:p>
        </p:txBody>
      </p:sp>
      <p:sp>
        <p:nvSpPr>
          <p:cNvPr id="30736" name="Rectangle 1040"/>
          <p:cNvSpPr>
            <a:spLocks noChangeArrowheads="1"/>
          </p:cNvSpPr>
          <p:nvPr/>
        </p:nvSpPr>
        <p:spPr bwMode="auto">
          <a:xfrm>
            <a:off x="3218910"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-6</a:t>
            </a:r>
            <a:endParaRPr lang="en-GB" sz="1600" b="1">
              <a:latin typeface="+mj-lt"/>
              <a:ea typeface="ヒラギノ角ゴ Pro W3"/>
              <a:cs typeface="ヒラギノ角ゴ Pro W3"/>
            </a:endParaRPr>
          </a:p>
        </p:txBody>
      </p:sp>
      <p:sp>
        <p:nvSpPr>
          <p:cNvPr id="30737" name="Rectangle 1041"/>
          <p:cNvSpPr>
            <a:spLocks noChangeArrowheads="1"/>
          </p:cNvSpPr>
          <p:nvPr/>
        </p:nvSpPr>
        <p:spPr bwMode="auto">
          <a:xfrm>
            <a:off x="360149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-5</a:t>
            </a:r>
            <a:endParaRPr lang="en-GB" sz="1600" b="1">
              <a:latin typeface="+mj-lt"/>
              <a:ea typeface="ヒラギノ角ゴ Pro W3"/>
              <a:cs typeface="ヒラギノ角ゴ Pro W3"/>
            </a:endParaRPr>
          </a:p>
        </p:txBody>
      </p:sp>
      <p:sp>
        <p:nvSpPr>
          <p:cNvPr id="30738" name="Rectangle 1042"/>
          <p:cNvSpPr>
            <a:spLocks noChangeArrowheads="1"/>
          </p:cNvSpPr>
          <p:nvPr/>
        </p:nvSpPr>
        <p:spPr bwMode="auto">
          <a:xfrm>
            <a:off x="401424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-4</a:t>
            </a:r>
            <a:endParaRPr lang="en-GB" sz="1600" b="1">
              <a:latin typeface="+mj-lt"/>
              <a:ea typeface="ヒラギノ角ゴ Pro W3"/>
              <a:cs typeface="ヒラギノ角ゴ Pro W3"/>
            </a:endParaRPr>
          </a:p>
        </p:txBody>
      </p:sp>
      <p:sp>
        <p:nvSpPr>
          <p:cNvPr id="30739" name="Rectangle 1043"/>
          <p:cNvSpPr>
            <a:spLocks noChangeArrowheads="1"/>
          </p:cNvSpPr>
          <p:nvPr/>
        </p:nvSpPr>
        <p:spPr bwMode="auto">
          <a:xfrm>
            <a:off x="436349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-3</a:t>
            </a:r>
            <a:endParaRPr lang="en-GB" sz="1600" b="1">
              <a:latin typeface="+mj-lt"/>
              <a:ea typeface="ヒラギノ角ゴ Pro W3"/>
              <a:cs typeface="ヒラギノ角ゴ Pro W3"/>
            </a:endParaRPr>
          </a:p>
        </p:txBody>
      </p:sp>
      <p:sp>
        <p:nvSpPr>
          <p:cNvPr id="30740" name="Rectangle 1044"/>
          <p:cNvSpPr>
            <a:spLocks noChangeArrowheads="1"/>
          </p:cNvSpPr>
          <p:nvPr/>
        </p:nvSpPr>
        <p:spPr bwMode="auto">
          <a:xfrm>
            <a:off x="4768310"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-2</a:t>
            </a:r>
            <a:endParaRPr lang="en-GB" sz="1600" b="1">
              <a:latin typeface="+mj-lt"/>
              <a:ea typeface="ヒラギノ角ゴ Pro W3"/>
              <a:cs typeface="ヒラギノ角ゴ Pro W3"/>
            </a:endParaRPr>
          </a:p>
        </p:txBody>
      </p:sp>
      <p:sp>
        <p:nvSpPr>
          <p:cNvPr id="30741" name="Rectangle 1045"/>
          <p:cNvSpPr>
            <a:spLocks noChangeArrowheads="1"/>
          </p:cNvSpPr>
          <p:nvPr/>
        </p:nvSpPr>
        <p:spPr bwMode="auto">
          <a:xfrm>
            <a:off x="516994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-1</a:t>
            </a:r>
            <a:endParaRPr lang="en-GB" sz="1600" b="1">
              <a:latin typeface="+mj-lt"/>
              <a:ea typeface="ヒラギノ角ゴ Pro W3"/>
              <a:cs typeface="ヒラギノ角ゴ Pro W3"/>
            </a:endParaRPr>
          </a:p>
        </p:txBody>
      </p:sp>
      <p:sp>
        <p:nvSpPr>
          <p:cNvPr id="30742" name="Rectangle 1046"/>
          <p:cNvSpPr>
            <a:spLocks noChangeArrowheads="1"/>
          </p:cNvSpPr>
          <p:nvPr/>
        </p:nvSpPr>
        <p:spPr bwMode="auto">
          <a:xfrm>
            <a:off x="5938902" y="544988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1</a:t>
            </a:r>
            <a:endParaRPr lang="en-GB" sz="1600" b="1">
              <a:latin typeface="+mj-lt"/>
              <a:ea typeface="ヒラギノ角ゴ Pro W3"/>
              <a:cs typeface="ヒラギノ角ゴ Pro W3"/>
            </a:endParaRPr>
          </a:p>
        </p:txBody>
      </p:sp>
      <p:sp>
        <p:nvSpPr>
          <p:cNvPr id="30743" name="Rectangle 1047"/>
          <p:cNvSpPr>
            <a:spLocks noChangeArrowheads="1"/>
          </p:cNvSpPr>
          <p:nvPr/>
        </p:nvSpPr>
        <p:spPr bwMode="auto">
          <a:xfrm>
            <a:off x="6337364"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2</a:t>
            </a:r>
            <a:endParaRPr lang="en-GB" sz="1600" b="1">
              <a:latin typeface="+mj-lt"/>
              <a:ea typeface="ヒラギノ角ゴ Pro W3"/>
              <a:cs typeface="ヒラギノ角ゴ Pro W3"/>
            </a:endParaRPr>
          </a:p>
        </p:txBody>
      </p:sp>
      <p:sp>
        <p:nvSpPr>
          <p:cNvPr id="30744" name="Rectangle 1048"/>
          <p:cNvSpPr>
            <a:spLocks noChangeArrowheads="1"/>
          </p:cNvSpPr>
          <p:nvPr/>
        </p:nvSpPr>
        <p:spPr bwMode="auto">
          <a:xfrm>
            <a:off x="6740589"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3</a:t>
            </a:r>
            <a:endParaRPr lang="en-GB" sz="1600" b="1">
              <a:latin typeface="+mj-lt"/>
              <a:ea typeface="ヒラギノ角ゴ Pro W3"/>
              <a:cs typeface="ヒラギノ角ゴ Pro W3"/>
            </a:endParaRPr>
          </a:p>
        </p:txBody>
      </p:sp>
      <p:sp>
        <p:nvSpPr>
          <p:cNvPr id="30745" name="Rectangle 1049"/>
          <p:cNvSpPr>
            <a:spLocks noChangeArrowheads="1"/>
          </p:cNvSpPr>
          <p:nvPr/>
        </p:nvSpPr>
        <p:spPr bwMode="auto">
          <a:xfrm>
            <a:off x="7121589"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4</a:t>
            </a:r>
            <a:endParaRPr lang="en-GB" sz="1600" b="1">
              <a:latin typeface="+mj-lt"/>
              <a:ea typeface="ヒラギノ角ゴ Pro W3"/>
              <a:cs typeface="ヒラギノ角ゴ Pro W3"/>
            </a:endParaRPr>
          </a:p>
        </p:txBody>
      </p:sp>
      <p:sp>
        <p:nvSpPr>
          <p:cNvPr id="30746" name="Rectangle 1050"/>
          <p:cNvSpPr>
            <a:spLocks noChangeArrowheads="1"/>
          </p:cNvSpPr>
          <p:nvPr/>
        </p:nvSpPr>
        <p:spPr bwMode="auto">
          <a:xfrm>
            <a:off x="7493064"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5</a:t>
            </a:r>
            <a:endParaRPr lang="en-GB" sz="1600" b="1">
              <a:latin typeface="+mj-lt"/>
              <a:ea typeface="ヒラギノ角ゴ Pro W3"/>
              <a:cs typeface="ヒラギノ角ゴ Pro W3"/>
            </a:endParaRPr>
          </a:p>
        </p:txBody>
      </p:sp>
      <p:sp>
        <p:nvSpPr>
          <p:cNvPr id="30747" name="Rectangle 1051"/>
          <p:cNvSpPr>
            <a:spLocks noChangeArrowheads="1"/>
          </p:cNvSpPr>
          <p:nvPr/>
        </p:nvSpPr>
        <p:spPr bwMode="auto">
          <a:xfrm>
            <a:off x="7867714"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6</a:t>
            </a:r>
            <a:endParaRPr lang="en-GB" sz="1600" b="1">
              <a:latin typeface="+mj-lt"/>
              <a:ea typeface="ヒラギノ角ゴ Pro W3"/>
              <a:cs typeface="ヒラギノ角ゴ Pro W3"/>
            </a:endParaRPr>
          </a:p>
        </p:txBody>
      </p:sp>
      <p:sp>
        <p:nvSpPr>
          <p:cNvPr id="30748" name="Line 1052"/>
          <p:cNvSpPr>
            <a:spLocks noChangeShapeType="1"/>
          </p:cNvSpPr>
          <p:nvPr/>
        </p:nvSpPr>
        <p:spPr bwMode="auto">
          <a:xfrm>
            <a:off x="6494463" y="3881438"/>
            <a:ext cx="357187" cy="120650"/>
          </a:xfrm>
          <a:prstGeom prst="line">
            <a:avLst/>
          </a:prstGeom>
          <a:noFill/>
          <a:ln w="2857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49" name="Line 1053"/>
          <p:cNvSpPr>
            <a:spLocks noChangeShapeType="1"/>
          </p:cNvSpPr>
          <p:nvPr/>
        </p:nvSpPr>
        <p:spPr bwMode="auto">
          <a:xfrm>
            <a:off x="1828800" y="5329238"/>
            <a:ext cx="6167438" cy="0"/>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0" name="Line 1054"/>
          <p:cNvSpPr>
            <a:spLocks noChangeShapeType="1"/>
          </p:cNvSpPr>
          <p:nvPr/>
        </p:nvSpPr>
        <p:spPr bwMode="auto">
          <a:xfrm flipV="1">
            <a:off x="2252663"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1" name="Line 1055"/>
          <p:cNvSpPr>
            <a:spLocks noChangeShapeType="1"/>
          </p:cNvSpPr>
          <p:nvPr/>
        </p:nvSpPr>
        <p:spPr bwMode="auto">
          <a:xfrm flipV="1">
            <a:off x="3781425" y="5324475"/>
            <a:ext cx="1588"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2" name="Line 1056"/>
          <p:cNvSpPr>
            <a:spLocks noChangeShapeType="1"/>
          </p:cNvSpPr>
          <p:nvPr/>
        </p:nvSpPr>
        <p:spPr bwMode="auto">
          <a:xfrm flipV="1">
            <a:off x="5711825" y="5324475"/>
            <a:ext cx="1588" cy="312738"/>
          </a:xfrm>
          <a:prstGeom prst="line">
            <a:avLst/>
          </a:prstGeom>
          <a:noFill/>
          <a:ln w="12700">
            <a:solidFill>
              <a:srgbClr val="FFFFFF"/>
            </a:solidFill>
            <a:round/>
            <a:headEnd/>
            <a:tailEnd/>
          </a:ln>
        </p:spPr>
        <p:txBody>
          <a:bodyPr/>
          <a:lstStyle/>
          <a:p>
            <a:pPr>
              <a:defRPr/>
            </a:pPr>
            <a:endParaRPr lang="en-US" sz="1600" b="1">
              <a:latin typeface="+mj-lt"/>
              <a:ea typeface="ヒラギノ角ゴ Pro W3"/>
              <a:cs typeface="ヒラギノ角ゴ Pro W3"/>
            </a:endParaRPr>
          </a:p>
        </p:txBody>
      </p:sp>
      <p:sp>
        <p:nvSpPr>
          <p:cNvPr id="30753" name="Line 1057"/>
          <p:cNvSpPr>
            <a:spLocks noChangeShapeType="1"/>
          </p:cNvSpPr>
          <p:nvPr/>
        </p:nvSpPr>
        <p:spPr bwMode="auto">
          <a:xfrm flipV="1">
            <a:off x="6854825"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4" name="Line 1058"/>
          <p:cNvSpPr>
            <a:spLocks noChangeShapeType="1"/>
          </p:cNvSpPr>
          <p:nvPr/>
        </p:nvSpPr>
        <p:spPr bwMode="auto">
          <a:xfrm flipV="1">
            <a:off x="2636838"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5" name="Line 1059"/>
          <p:cNvSpPr>
            <a:spLocks noChangeShapeType="1"/>
          </p:cNvSpPr>
          <p:nvPr/>
        </p:nvSpPr>
        <p:spPr bwMode="auto">
          <a:xfrm flipV="1">
            <a:off x="3016250" y="5324475"/>
            <a:ext cx="1588"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6" name="Line 1060"/>
          <p:cNvSpPr>
            <a:spLocks noChangeShapeType="1"/>
          </p:cNvSpPr>
          <p:nvPr/>
        </p:nvSpPr>
        <p:spPr bwMode="auto">
          <a:xfrm flipH="1" flipV="1">
            <a:off x="3398838"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7" name="Line 1061"/>
          <p:cNvSpPr>
            <a:spLocks noChangeShapeType="1"/>
          </p:cNvSpPr>
          <p:nvPr/>
        </p:nvSpPr>
        <p:spPr bwMode="auto">
          <a:xfrm flipH="1" flipV="1">
            <a:off x="4191000" y="5324475"/>
            <a:ext cx="1588"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8" name="Line 1062"/>
          <p:cNvSpPr>
            <a:spLocks noChangeShapeType="1"/>
          </p:cNvSpPr>
          <p:nvPr/>
        </p:nvSpPr>
        <p:spPr bwMode="auto">
          <a:xfrm flipV="1">
            <a:off x="4573588" y="5324475"/>
            <a:ext cx="1587"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9" name="Line 1063"/>
          <p:cNvSpPr>
            <a:spLocks noChangeShapeType="1"/>
          </p:cNvSpPr>
          <p:nvPr/>
        </p:nvSpPr>
        <p:spPr bwMode="auto">
          <a:xfrm flipV="1">
            <a:off x="4946650"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0" name="Line 1064"/>
          <p:cNvSpPr>
            <a:spLocks noChangeShapeType="1"/>
          </p:cNvSpPr>
          <p:nvPr/>
        </p:nvSpPr>
        <p:spPr bwMode="auto">
          <a:xfrm flipV="1">
            <a:off x="5329238" y="5324475"/>
            <a:ext cx="1587"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1" name="Line 1065"/>
          <p:cNvSpPr>
            <a:spLocks noChangeShapeType="1"/>
          </p:cNvSpPr>
          <p:nvPr/>
        </p:nvSpPr>
        <p:spPr bwMode="auto">
          <a:xfrm flipV="1">
            <a:off x="6088063" y="5324475"/>
            <a:ext cx="1587"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2" name="Line 1066"/>
          <p:cNvSpPr>
            <a:spLocks noChangeShapeType="1"/>
          </p:cNvSpPr>
          <p:nvPr/>
        </p:nvSpPr>
        <p:spPr bwMode="auto">
          <a:xfrm flipV="1">
            <a:off x="6489700"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3" name="Line 1067"/>
          <p:cNvSpPr>
            <a:spLocks noChangeShapeType="1"/>
          </p:cNvSpPr>
          <p:nvPr/>
        </p:nvSpPr>
        <p:spPr bwMode="auto">
          <a:xfrm flipV="1">
            <a:off x="7242175"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4" name="Line 1068"/>
          <p:cNvSpPr>
            <a:spLocks noChangeShapeType="1"/>
          </p:cNvSpPr>
          <p:nvPr/>
        </p:nvSpPr>
        <p:spPr bwMode="auto">
          <a:xfrm flipH="1" flipV="1">
            <a:off x="7624763"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5" name="Line 1069"/>
          <p:cNvSpPr>
            <a:spLocks noChangeShapeType="1"/>
          </p:cNvSpPr>
          <p:nvPr/>
        </p:nvSpPr>
        <p:spPr bwMode="auto">
          <a:xfrm flipH="1" flipV="1">
            <a:off x="7996238" y="5322888"/>
            <a:ext cx="0" cy="87312"/>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6" name="Line 1070"/>
          <p:cNvSpPr>
            <a:spLocks noChangeShapeType="1"/>
          </p:cNvSpPr>
          <p:nvPr/>
        </p:nvSpPr>
        <p:spPr bwMode="auto">
          <a:xfrm>
            <a:off x="1804988" y="4017963"/>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67" name="Line 1071"/>
          <p:cNvSpPr>
            <a:spLocks noChangeShapeType="1"/>
          </p:cNvSpPr>
          <p:nvPr/>
        </p:nvSpPr>
        <p:spPr bwMode="auto">
          <a:xfrm>
            <a:off x="1804988" y="2097088"/>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68" name="Line 1072"/>
          <p:cNvSpPr>
            <a:spLocks noChangeShapeType="1"/>
          </p:cNvSpPr>
          <p:nvPr/>
        </p:nvSpPr>
        <p:spPr bwMode="auto">
          <a:xfrm>
            <a:off x="2389188" y="2128838"/>
            <a:ext cx="5788025" cy="2438400"/>
          </a:xfrm>
          <a:prstGeom prst="line">
            <a:avLst/>
          </a:prstGeom>
          <a:noFill/>
          <a:ln w="28575" cap="rnd">
            <a:solidFill>
              <a:srgbClr val="00B0F0"/>
            </a:solidFill>
            <a:prstDash val="sysDot"/>
            <a:round/>
            <a:headEnd/>
            <a:tailEnd/>
          </a:ln>
        </p:spPr>
        <p:txBody>
          <a:bodyPr wrap="none" anchor="ctr"/>
          <a:lstStyle/>
          <a:p>
            <a:pPr>
              <a:defRPr/>
            </a:pPr>
            <a:endParaRPr lang="en-US">
              <a:latin typeface="+mj-lt"/>
              <a:ea typeface="ヒラギノ角ゴ Pro W3"/>
              <a:cs typeface="ヒラギノ角ゴ Pro W3"/>
            </a:endParaRPr>
          </a:p>
        </p:txBody>
      </p:sp>
      <p:sp>
        <p:nvSpPr>
          <p:cNvPr id="30769" name="Line 1073"/>
          <p:cNvSpPr>
            <a:spLocks noChangeShapeType="1"/>
          </p:cNvSpPr>
          <p:nvPr/>
        </p:nvSpPr>
        <p:spPr bwMode="auto">
          <a:xfrm flipV="1">
            <a:off x="5780088" y="3544888"/>
            <a:ext cx="282575" cy="31750"/>
          </a:xfrm>
          <a:prstGeom prst="line">
            <a:avLst/>
          </a:prstGeom>
          <a:noFill/>
          <a:ln w="2857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70" name="Line 1074"/>
          <p:cNvSpPr>
            <a:spLocks noChangeShapeType="1"/>
          </p:cNvSpPr>
          <p:nvPr/>
        </p:nvSpPr>
        <p:spPr bwMode="auto">
          <a:xfrm>
            <a:off x="6127750" y="3557588"/>
            <a:ext cx="328613" cy="292100"/>
          </a:xfrm>
          <a:prstGeom prst="line">
            <a:avLst/>
          </a:prstGeom>
          <a:noFill/>
          <a:ln w="2857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71" name="Line 1075"/>
          <p:cNvSpPr>
            <a:spLocks noChangeShapeType="1"/>
          </p:cNvSpPr>
          <p:nvPr/>
        </p:nvSpPr>
        <p:spPr bwMode="auto">
          <a:xfrm>
            <a:off x="6902450" y="4008438"/>
            <a:ext cx="733425" cy="311150"/>
          </a:xfrm>
          <a:prstGeom prst="line">
            <a:avLst/>
          </a:prstGeom>
          <a:noFill/>
          <a:ln w="2857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72" name="Line 1076"/>
          <p:cNvSpPr>
            <a:spLocks noChangeShapeType="1"/>
          </p:cNvSpPr>
          <p:nvPr/>
        </p:nvSpPr>
        <p:spPr bwMode="auto">
          <a:xfrm>
            <a:off x="7710488" y="4313238"/>
            <a:ext cx="331787" cy="63500"/>
          </a:xfrm>
          <a:prstGeom prst="line">
            <a:avLst/>
          </a:prstGeom>
          <a:noFill/>
          <a:ln w="28575">
            <a:solidFill>
              <a:srgbClr val="FFC00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73" name="AutoShape 1077"/>
          <p:cNvSpPr>
            <a:spLocks noChangeArrowheads="1"/>
          </p:cNvSpPr>
          <p:nvPr/>
        </p:nvSpPr>
        <p:spPr bwMode="auto">
          <a:xfrm>
            <a:off x="5689600" y="3494088"/>
            <a:ext cx="133350" cy="136525"/>
          </a:xfrm>
          <a:prstGeom prst="flowChartConnector">
            <a:avLst/>
          </a:prstGeom>
          <a:solidFill>
            <a:srgbClr val="FFC000"/>
          </a:solidFill>
          <a:ln w="952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74" name="AutoShape 1078"/>
          <p:cNvSpPr>
            <a:spLocks noChangeArrowheads="1"/>
          </p:cNvSpPr>
          <p:nvPr/>
        </p:nvSpPr>
        <p:spPr bwMode="auto">
          <a:xfrm>
            <a:off x="6030913" y="3454400"/>
            <a:ext cx="131762" cy="136525"/>
          </a:xfrm>
          <a:prstGeom prst="flowChartConnector">
            <a:avLst/>
          </a:prstGeom>
          <a:solidFill>
            <a:srgbClr val="FFC000"/>
          </a:solidFill>
          <a:ln w="9525">
            <a:solidFill>
              <a:srgbClr val="FFC000"/>
            </a:solidFill>
            <a:round/>
            <a:headEnd/>
            <a:tailEnd/>
          </a:ln>
        </p:spPr>
        <p:txBody>
          <a:bodyPr/>
          <a:lstStyle/>
          <a:p>
            <a:pPr>
              <a:defRPr/>
            </a:pPr>
            <a:endParaRPr lang="en-US">
              <a:latin typeface="+mj-lt"/>
              <a:ea typeface="ヒラギノ角ゴ Pro W3"/>
              <a:cs typeface="ヒラギノ角ゴ Pro W3"/>
            </a:endParaRPr>
          </a:p>
        </p:txBody>
      </p:sp>
      <p:sp>
        <p:nvSpPr>
          <p:cNvPr id="30775" name="AutoShape 1079"/>
          <p:cNvSpPr>
            <a:spLocks noChangeArrowheads="1"/>
          </p:cNvSpPr>
          <p:nvPr/>
        </p:nvSpPr>
        <p:spPr bwMode="auto">
          <a:xfrm>
            <a:off x="6400800" y="3798888"/>
            <a:ext cx="133350" cy="136525"/>
          </a:xfrm>
          <a:prstGeom prst="flowChartConnector">
            <a:avLst/>
          </a:prstGeom>
          <a:solidFill>
            <a:srgbClr val="FFC000"/>
          </a:solidFill>
          <a:ln w="9525">
            <a:solidFill>
              <a:srgbClr val="FFC000"/>
            </a:solidFill>
            <a:round/>
            <a:headEnd/>
            <a:tailEnd/>
          </a:ln>
        </p:spPr>
        <p:txBody>
          <a:bodyPr/>
          <a:lstStyle/>
          <a:p>
            <a:pPr>
              <a:defRPr/>
            </a:pPr>
            <a:endParaRPr lang="en-US">
              <a:latin typeface="+mj-lt"/>
              <a:ea typeface="ヒラギノ角ゴ Pro W3"/>
              <a:cs typeface="ヒラギノ角ゴ Pro W3"/>
            </a:endParaRPr>
          </a:p>
        </p:txBody>
      </p:sp>
      <p:sp>
        <p:nvSpPr>
          <p:cNvPr id="30776" name="AutoShape 1080"/>
          <p:cNvSpPr>
            <a:spLocks noChangeArrowheads="1"/>
          </p:cNvSpPr>
          <p:nvPr/>
        </p:nvSpPr>
        <p:spPr bwMode="auto">
          <a:xfrm>
            <a:off x="6788150" y="3900488"/>
            <a:ext cx="131763" cy="136525"/>
          </a:xfrm>
          <a:prstGeom prst="flowChartConnector">
            <a:avLst/>
          </a:prstGeom>
          <a:solidFill>
            <a:srgbClr val="FFC000"/>
          </a:solidFill>
          <a:ln w="9525">
            <a:solidFill>
              <a:srgbClr val="FFC000"/>
            </a:solidFill>
            <a:round/>
            <a:headEnd/>
            <a:tailEnd/>
          </a:ln>
        </p:spPr>
        <p:txBody>
          <a:bodyPr/>
          <a:lstStyle/>
          <a:p>
            <a:pPr>
              <a:defRPr/>
            </a:pPr>
            <a:endParaRPr lang="en-US">
              <a:latin typeface="+mj-lt"/>
              <a:ea typeface="ヒラギノ角ゴ Pro W3"/>
              <a:cs typeface="ヒラギノ角ゴ Pro W3"/>
            </a:endParaRPr>
          </a:p>
        </p:txBody>
      </p:sp>
      <p:sp>
        <p:nvSpPr>
          <p:cNvPr id="30777" name="AutoShape 1081"/>
          <p:cNvSpPr>
            <a:spLocks noChangeArrowheads="1"/>
          </p:cNvSpPr>
          <p:nvPr/>
        </p:nvSpPr>
        <p:spPr bwMode="auto">
          <a:xfrm>
            <a:off x="7162800" y="4046538"/>
            <a:ext cx="133350" cy="136525"/>
          </a:xfrm>
          <a:prstGeom prst="flowChartConnector">
            <a:avLst/>
          </a:prstGeom>
          <a:solidFill>
            <a:srgbClr val="FFC000"/>
          </a:solidFill>
          <a:ln w="9525">
            <a:solidFill>
              <a:srgbClr val="FFC000"/>
            </a:solidFill>
            <a:round/>
            <a:headEnd/>
            <a:tailEnd/>
          </a:ln>
        </p:spPr>
        <p:txBody>
          <a:bodyPr/>
          <a:lstStyle/>
          <a:p>
            <a:pPr>
              <a:defRPr/>
            </a:pPr>
            <a:endParaRPr lang="en-US">
              <a:latin typeface="+mj-lt"/>
              <a:ea typeface="ヒラギノ角ゴ Pro W3"/>
              <a:cs typeface="ヒラギノ角ゴ Pro W3"/>
            </a:endParaRPr>
          </a:p>
        </p:txBody>
      </p:sp>
      <p:sp>
        <p:nvSpPr>
          <p:cNvPr id="30778" name="AutoShape 1082"/>
          <p:cNvSpPr>
            <a:spLocks noChangeArrowheads="1"/>
          </p:cNvSpPr>
          <p:nvPr/>
        </p:nvSpPr>
        <p:spPr bwMode="auto">
          <a:xfrm>
            <a:off x="7575550" y="4237038"/>
            <a:ext cx="131763" cy="136525"/>
          </a:xfrm>
          <a:prstGeom prst="flowChartConnector">
            <a:avLst/>
          </a:prstGeom>
          <a:solidFill>
            <a:srgbClr val="FFC000"/>
          </a:solidFill>
          <a:ln w="9525">
            <a:solidFill>
              <a:srgbClr val="FFC000"/>
            </a:solidFill>
            <a:round/>
            <a:headEnd/>
            <a:tailEnd/>
          </a:ln>
        </p:spPr>
        <p:txBody>
          <a:bodyPr/>
          <a:lstStyle/>
          <a:p>
            <a:pPr>
              <a:defRPr/>
            </a:pPr>
            <a:endParaRPr lang="en-US" sz="1600" b="1">
              <a:latin typeface="+mj-lt"/>
              <a:ea typeface="ヒラギノ角ゴ Pro W3"/>
              <a:cs typeface="ヒラギノ角ゴ Pro W3"/>
            </a:endParaRPr>
          </a:p>
        </p:txBody>
      </p:sp>
      <p:sp>
        <p:nvSpPr>
          <p:cNvPr id="30779" name="AutoShape 1083"/>
          <p:cNvSpPr>
            <a:spLocks noChangeArrowheads="1"/>
          </p:cNvSpPr>
          <p:nvPr/>
        </p:nvSpPr>
        <p:spPr bwMode="auto">
          <a:xfrm>
            <a:off x="7937500" y="4268788"/>
            <a:ext cx="131763" cy="136525"/>
          </a:xfrm>
          <a:prstGeom prst="flowChartConnector">
            <a:avLst/>
          </a:prstGeom>
          <a:solidFill>
            <a:srgbClr val="FFC000"/>
          </a:solidFill>
          <a:ln w="9525">
            <a:solidFill>
              <a:srgbClr val="FFC000"/>
            </a:solidFill>
            <a:round/>
            <a:headEnd/>
            <a:tailEnd/>
          </a:ln>
        </p:spPr>
        <p:txBody>
          <a:bodyPr/>
          <a:lstStyle/>
          <a:p>
            <a:pPr>
              <a:defRPr/>
            </a:pPr>
            <a:endParaRPr lang="en-US" sz="1600" b="1">
              <a:latin typeface="+mj-lt"/>
              <a:ea typeface="ヒラギノ角ゴ Pro W3"/>
              <a:cs typeface="ヒラギノ角ゴ Pro W3"/>
            </a:endParaRPr>
          </a:p>
        </p:txBody>
      </p:sp>
      <p:sp>
        <p:nvSpPr>
          <p:cNvPr id="30780" name="Line 1084"/>
          <p:cNvSpPr>
            <a:spLocks noChangeShapeType="1"/>
          </p:cNvSpPr>
          <p:nvPr/>
        </p:nvSpPr>
        <p:spPr bwMode="auto">
          <a:xfrm flipV="1">
            <a:off x="1876425" y="2085975"/>
            <a:ext cx="0" cy="3327400"/>
          </a:xfrm>
          <a:prstGeom prst="line">
            <a:avLst/>
          </a:prstGeom>
          <a:noFill/>
          <a:ln w="28575">
            <a:solidFill>
              <a:srgbClr val="00206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81" name="Line 1085"/>
          <p:cNvSpPr>
            <a:spLocks noChangeShapeType="1"/>
          </p:cNvSpPr>
          <p:nvPr/>
        </p:nvSpPr>
        <p:spPr bwMode="auto">
          <a:xfrm>
            <a:off x="1804988" y="4679950"/>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82" name="Line 1086"/>
          <p:cNvSpPr>
            <a:spLocks noChangeShapeType="1"/>
          </p:cNvSpPr>
          <p:nvPr/>
        </p:nvSpPr>
        <p:spPr bwMode="auto">
          <a:xfrm>
            <a:off x="1804988" y="3365500"/>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83" name="Line 1087"/>
          <p:cNvSpPr>
            <a:spLocks noChangeShapeType="1"/>
          </p:cNvSpPr>
          <p:nvPr/>
        </p:nvSpPr>
        <p:spPr bwMode="auto">
          <a:xfrm>
            <a:off x="1804988" y="2717800"/>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84" name="Line 1088"/>
          <p:cNvSpPr>
            <a:spLocks noChangeShapeType="1"/>
          </p:cNvSpPr>
          <p:nvPr/>
        </p:nvSpPr>
        <p:spPr bwMode="auto">
          <a:xfrm>
            <a:off x="5702300" y="2879725"/>
            <a:ext cx="0" cy="463550"/>
          </a:xfrm>
          <a:prstGeom prst="line">
            <a:avLst/>
          </a:prstGeom>
          <a:noFill/>
          <a:ln w="57150">
            <a:solidFill>
              <a:srgbClr val="9999FF"/>
            </a:solidFill>
            <a:round/>
            <a:headEnd type="none" w="sm" len="sm"/>
            <a:tailEnd type="triangle" w="sm" len="sm"/>
          </a:ln>
        </p:spPr>
        <p:txBody>
          <a:bodyPr wrap="none" anchor="ctr"/>
          <a:lstStyle/>
          <a:p>
            <a:pPr>
              <a:defRPr/>
            </a:pPr>
            <a:endParaRPr lang="en-US">
              <a:latin typeface="+mj-lt"/>
              <a:ea typeface="ヒラギノ角ゴ Pro W3"/>
              <a:cs typeface="ヒラギノ角ゴ Pro W3"/>
            </a:endParaRPr>
          </a:p>
        </p:txBody>
      </p:sp>
      <p:sp>
        <p:nvSpPr>
          <p:cNvPr id="30785" name="Line 1089"/>
          <p:cNvSpPr>
            <a:spLocks noChangeShapeType="1"/>
          </p:cNvSpPr>
          <p:nvPr/>
        </p:nvSpPr>
        <p:spPr bwMode="auto">
          <a:xfrm>
            <a:off x="1781175" y="5329238"/>
            <a:ext cx="71438"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31850" name="Text Box 1098"/>
          <p:cNvSpPr txBox="1">
            <a:spLocks noChangeArrowheads="1"/>
          </p:cNvSpPr>
          <p:nvPr/>
        </p:nvSpPr>
        <p:spPr bwMode="auto">
          <a:xfrm>
            <a:off x="1881188" y="6076950"/>
            <a:ext cx="5383212" cy="646113"/>
          </a:xfrm>
          <a:prstGeom prst="rect">
            <a:avLst/>
          </a:prstGeom>
          <a:noFill/>
          <a:ln w="9525" algn="ctr">
            <a:noFill/>
            <a:miter lim="800000"/>
            <a:headEnd/>
            <a:tailEnd/>
          </a:ln>
          <a:effectLst/>
        </p:spPr>
        <p:txBody>
          <a:bodyPr>
            <a:spAutoFit/>
          </a:bodyPr>
          <a:lstStyle/>
          <a:p>
            <a:pPr algn="ctr" eaLnBrk="0" hangingPunct="0">
              <a:spcBef>
                <a:spcPct val="30000"/>
              </a:spcBef>
              <a:defRPr/>
            </a:pPr>
            <a:endParaRPr lang="en-GB" sz="1000" dirty="0">
              <a:latin typeface="+mj-lt"/>
              <a:ea typeface="ヒラギノ角ゴ Pro W3"/>
              <a:cs typeface="ヒラギノ角ゴ Pro W3"/>
            </a:endParaRPr>
          </a:p>
          <a:p>
            <a:pPr algn="ctr" eaLnBrk="0" hangingPunct="0">
              <a:spcBef>
                <a:spcPct val="30000"/>
              </a:spcBef>
              <a:defRPr/>
            </a:pPr>
            <a:endParaRPr lang="en-GB" sz="1000" dirty="0">
              <a:latin typeface="+mj-lt"/>
              <a:ea typeface="ヒラギノ角ゴ Pro W3"/>
              <a:cs typeface="ヒラギノ角ゴ Pro W3"/>
            </a:endParaRPr>
          </a:p>
          <a:p>
            <a:pPr algn="ctr" eaLnBrk="0" hangingPunct="0">
              <a:spcBef>
                <a:spcPct val="30000"/>
              </a:spcBef>
              <a:defRPr/>
            </a:pPr>
            <a:r>
              <a:rPr lang="en-GB" sz="1000" dirty="0">
                <a:latin typeface="+mj-lt"/>
                <a:ea typeface="ヒラギノ角ゴ Pro W3"/>
                <a:cs typeface="ヒラギノ角ゴ Pro W3"/>
              </a:rPr>
              <a:t>Holman RR. </a:t>
            </a:r>
            <a:r>
              <a:rPr lang="en-GB" sz="1000" i="1" dirty="0">
                <a:latin typeface="+mj-lt"/>
                <a:ea typeface="ヒラギノ角ゴ Pro W3"/>
                <a:cs typeface="ヒラギノ角ゴ Pro W3"/>
              </a:rPr>
              <a:t>Diabetes Res </a:t>
            </a:r>
            <a:r>
              <a:rPr lang="en-GB" sz="1000" i="1" dirty="0" err="1">
                <a:latin typeface="+mj-lt"/>
                <a:ea typeface="ヒラギノ角ゴ Pro W3"/>
                <a:cs typeface="ヒラギノ角ゴ Pro W3"/>
              </a:rPr>
              <a:t>Clin</a:t>
            </a:r>
            <a:r>
              <a:rPr lang="en-GB" sz="1000" i="1" dirty="0">
                <a:latin typeface="+mj-lt"/>
                <a:ea typeface="ヒラギノ角ゴ Pro W3"/>
                <a:cs typeface="ヒラギノ角ゴ Pro W3"/>
              </a:rPr>
              <a:t> </a:t>
            </a:r>
            <a:r>
              <a:rPr lang="en-GB" sz="1000" i="1" dirty="0" err="1">
                <a:latin typeface="+mj-lt"/>
                <a:ea typeface="ヒラギノ角ゴ Pro W3"/>
                <a:cs typeface="ヒラギノ角ゴ Pro W3"/>
              </a:rPr>
              <a:t>Prac</a:t>
            </a:r>
            <a:r>
              <a:rPr lang="en-GB" sz="1000" dirty="0">
                <a:latin typeface="+mj-lt"/>
                <a:ea typeface="ヒラギノ角ゴ Pro W3"/>
                <a:cs typeface="ヒラギノ角ゴ Pro W3"/>
              </a:rPr>
              <a:t> 1998; 40 (Suppl.):S21–S25.</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885698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967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732240" y="1484784"/>
            <a:ext cx="1152128" cy="46805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2994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a:t>
            </a:r>
            <a:endParaRPr lang="en-US" dirty="0"/>
          </a:p>
        </p:txBody>
      </p:sp>
      <p:sp>
        <p:nvSpPr>
          <p:cNvPr id="3" name="Content Placeholder 2"/>
          <p:cNvSpPr>
            <a:spLocks noGrp="1"/>
          </p:cNvSpPr>
          <p:nvPr>
            <p:ph idx="1"/>
          </p:nvPr>
        </p:nvSpPr>
        <p:spPr>
          <a:xfrm>
            <a:off x="188404" y="1844824"/>
            <a:ext cx="8928992" cy="4525963"/>
          </a:xfrm>
        </p:spPr>
        <p:txBody>
          <a:bodyPr>
            <a:normAutofit/>
          </a:bodyPr>
          <a:lstStyle/>
          <a:p>
            <a:r>
              <a:rPr lang="en-US" sz="2800" dirty="0"/>
              <a:t>An intensified basal-bolus regimen using </a:t>
            </a:r>
            <a:r>
              <a:rPr lang="en-US" sz="2800" dirty="0" err="1"/>
              <a:t>glargine</a:t>
            </a:r>
            <a:r>
              <a:rPr lang="en-US" sz="2800" dirty="0"/>
              <a:t>/</a:t>
            </a:r>
            <a:r>
              <a:rPr lang="en-US" sz="2800" dirty="0" err="1"/>
              <a:t>glulisine</a:t>
            </a:r>
            <a:r>
              <a:rPr lang="en-US" sz="2800" dirty="0"/>
              <a:t> results in a significantly </a:t>
            </a:r>
            <a:r>
              <a:rPr lang="en-US" sz="2800" dirty="0">
                <a:solidFill>
                  <a:srgbClr val="FFFF00"/>
                </a:solidFill>
              </a:rPr>
              <a:t>superior</a:t>
            </a:r>
            <a:r>
              <a:rPr lang="en-US" sz="2800" dirty="0"/>
              <a:t> </a:t>
            </a:r>
            <a:r>
              <a:rPr lang="en-US" sz="2800" dirty="0" smtClean="0"/>
              <a:t>glycemic </a:t>
            </a:r>
            <a:r>
              <a:rPr lang="en-US" sz="2800" dirty="0"/>
              <a:t>control vs. premix </a:t>
            </a:r>
            <a:r>
              <a:rPr lang="en-US" sz="2800" dirty="0" smtClean="0"/>
              <a:t>therapy in </a:t>
            </a:r>
            <a:r>
              <a:rPr lang="en-US" sz="2800" dirty="0"/>
              <a:t>a population with long-standing insulin-treated T2D, with no increase in the rates of </a:t>
            </a:r>
            <a:r>
              <a:rPr lang="en-US" sz="2800" dirty="0" err="1"/>
              <a:t>hypoglycaemia</a:t>
            </a:r>
            <a:endParaRPr lang="en-US" sz="2800" dirty="0"/>
          </a:p>
        </p:txBody>
      </p:sp>
    </p:spTree>
    <p:extLst>
      <p:ext uri="{BB962C8B-B14F-4D97-AF65-F5344CB8AC3E}">
        <p14:creationId xmlns:p14="http://schemas.microsoft.com/office/powerpoint/2010/main" val="315077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9512" y="2780928"/>
            <a:ext cx="8640960" cy="4525963"/>
          </a:xfrm>
        </p:spPr>
        <p:txBody>
          <a:bodyPr>
            <a:normAutofit/>
          </a:bodyPr>
          <a:lstStyle/>
          <a:p>
            <a:r>
              <a:rPr lang="en-US" sz="2800" dirty="0" smtClean="0">
                <a:solidFill>
                  <a:srgbClr val="FFFF00"/>
                </a:solidFill>
              </a:rPr>
              <a:t>Design</a:t>
            </a:r>
            <a:r>
              <a:rPr lang="en-US" sz="2800" dirty="0" smtClean="0"/>
              <a:t>: Retrospective cohort  (Data were from &gt;350 general practices from the United Kingdom)</a:t>
            </a:r>
          </a:p>
          <a:p>
            <a:endParaRPr lang="en-US" sz="2800" dirty="0" smtClean="0"/>
          </a:p>
          <a:p>
            <a:r>
              <a:rPr lang="en-US" sz="2800" dirty="0" smtClean="0">
                <a:solidFill>
                  <a:srgbClr val="FFFF00"/>
                </a:solidFill>
              </a:rPr>
              <a:t>Objective</a:t>
            </a:r>
            <a:r>
              <a:rPr lang="en-US" sz="2800" dirty="0" smtClean="0"/>
              <a:t> :To determine whether there were differences in HbA1c , weight change, hypoglycemia occurrence, and treatment discontinuation between patients treated with BIAsp-30 or BHI-30 in UK general practice</a:t>
            </a:r>
            <a:endParaRPr lang="en-US" sz="2800" dirty="0"/>
          </a:p>
        </p:txBody>
      </p:sp>
      <p:pic>
        <p:nvPicPr>
          <p:cNvPr id="23554" name="Picture 2"/>
          <p:cNvPicPr>
            <a:picLocks noChangeAspect="1" noChangeArrowheads="1"/>
          </p:cNvPicPr>
          <p:nvPr/>
        </p:nvPicPr>
        <p:blipFill>
          <a:blip r:embed="rId2" cstate="print"/>
          <a:srcRect/>
          <a:stretch>
            <a:fillRect/>
          </a:stretch>
        </p:blipFill>
        <p:spPr bwMode="auto">
          <a:xfrm>
            <a:off x="179512" y="0"/>
            <a:ext cx="8784976" cy="2708920"/>
          </a:xfrm>
          <a:prstGeom prst="rect">
            <a:avLst/>
          </a:prstGeom>
          <a:noFill/>
          <a:ln w="9525">
            <a:noFill/>
            <a:miter lim="800000"/>
            <a:headEnd/>
            <a:tailEnd/>
          </a:ln>
        </p:spPr>
      </p:pic>
      <p:sp>
        <p:nvSpPr>
          <p:cNvPr id="5" name="TextBox 4"/>
          <p:cNvSpPr txBox="1"/>
          <p:nvPr/>
        </p:nvSpPr>
        <p:spPr>
          <a:xfrm>
            <a:off x="5724128" y="6309320"/>
            <a:ext cx="3024336" cy="369332"/>
          </a:xfrm>
          <a:prstGeom prst="rect">
            <a:avLst/>
          </a:prstGeom>
          <a:noFill/>
        </p:spPr>
        <p:txBody>
          <a:bodyPr wrap="square" rtlCol="0">
            <a:spAutoFit/>
          </a:bodyPr>
          <a:lstStyle/>
          <a:p>
            <a:r>
              <a:rPr lang="en-US" dirty="0" err="1" smtClean="0"/>
              <a:t>Clin</a:t>
            </a:r>
            <a:r>
              <a:rPr lang="en-US" dirty="0" smtClean="0"/>
              <a:t> Ther.2011;33:27–35)</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r>
              <a:rPr lang="en-US" dirty="0" smtClean="0"/>
              <a:t>Baseline Characteristics</a:t>
            </a:r>
            <a:endParaRPr lang="en-US"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
        <p:nvSpPr>
          <p:cNvPr id="5" name="Rounded Rectangle 4"/>
          <p:cNvSpPr/>
          <p:nvPr/>
        </p:nvSpPr>
        <p:spPr>
          <a:xfrm>
            <a:off x="0" y="6453336"/>
            <a:ext cx="9144000" cy="4046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fontScale="90000"/>
          </a:bodyPr>
          <a:lstStyle/>
          <a:p>
            <a:pPr algn="l"/>
            <a:r>
              <a:rPr lang="en-US" sz="3600" dirty="0" smtClean="0"/>
              <a:t>The difference in HbA1c reduction was </a:t>
            </a:r>
            <a:r>
              <a:rPr lang="en-US" sz="3600" dirty="0" smtClean="0">
                <a:solidFill>
                  <a:srgbClr val="FFFF00"/>
                </a:solidFill>
              </a:rPr>
              <a:t>greater</a:t>
            </a:r>
            <a:r>
              <a:rPr lang="en-US" sz="3600" dirty="0" smtClean="0"/>
              <a:t> among those treated with BIAsp-30 compared with BHI-30 in all groups</a:t>
            </a:r>
            <a:endParaRPr lang="en-US" sz="3600" dirty="0"/>
          </a:p>
        </p:txBody>
      </p:sp>
      <p:pic>
        <p:nvPicPr>
          <p:cNvPr id="25602" name="Picture 2"/>
          <p:cNvPicPr>
            <a:picLocks noGrp="1" noChangeAspect="1" noChangeArrowheads="1"/>
          </p:cNvPicPr>
          <p:nvPr>
            <p:ph idx="1"/>
          </p:nvPr>
        </p:nvPicPr>
        <p:blipFill>
          <a:blip r:embed="rId2" cstate="print"/>
          <a:srcRect/>
          <a:stretch>
            <a:fillRect/>
          </a:stretch>
        </p:blipFill>
        <p:spPr bwMode="auto">
          <a:xfrm>
            <a:off x="0" y="1484784"/>
            <a:ext cx="9144000" cy="53732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433048" cy="1143000"/>
          </a:xfrm>
        </p:spPr>
        <p:txBody>
          <a:bodyPr>
            <a:normAutofit fontScale="90000"/>
          </a:bodyPr>
          <a:lstStyle/>
          <a:p>
            <a:pPr algn="l"/>
            <a:r>
              <a:rPr lang="en-US" sz="3600" dirty="0" smtClean="0">
                <a:solidFill>
                  <a:srgbClr val="FFFF00"/>
                </a:solidFill>
              </a:rPr>
              <a:t>No</a:t>
            </a:r>
            <a:r>
              <a:rPr lang="en-US" sz="3600" dirty="0" smtClean="0"/>
              <a:t> statistically significant differences in </a:t>
            </a:r>
            <a:r>
              <a:rPr lang="en-US" sz="3600" dirty="0" smtClean="0">
                <a:solidFill>
                  <a:srgbClr val="FFFF00"/>
                </a:solidFill>
              </a:rPr>
              <a:t>weight change</a:t>
            </a:r>
            <a:r>
              <a:rPr lang="en-US" sz="3600" dirty="0" smtClean="0"/>
              <a:t>  in any cohort between BIAsp-30 and BHI-30 </a:t>
            </a:r>
            <a:endParaRPr lang="en-US" sz="3600" dirty="0"/>
          </a:p>
        </p:txBody>
      </p:sp>
      <p:pic>
        <p:nvPicPr>
          <p:cNvPr id="26626" name="Picture 2"/>
          <p:cNvPicPr>
            <a:picLocks noGrp="1" noChangeAspect="1" noChangeArrowheads="1"/>
          </p:cNvPicPr>
          <p:nvPr>
            <p:ph idx="1"/>
          </p:nvPr>
        </p:nvPicPr>
        <p:blipFill>
          <a:blip r:embed="rId2" cstate="print"/>
          <a:srcRect/>
          <a:stretch>
            <a:fillRect/>
          </a:stretch>
        </p:blipFill>
        <p:spPr bwMode="auto">
          <a:xfrm>
            <a:off x="0" y="1484784"/>
            <a:ext cx="9144000" cy="5373216"/>
          </a:xfrm>
          <a:prstGeom prst="rect">
            <a:avLst/>
          </a:prstGeom>
          <a:noFill/>
          <a:ln w="9525">
            <a:noFill/>
            <a:miter lim="800000"/>
            <a:headEnd/>
            <a:tailEnd/>
          </a:ln>
        </p:spPr>
      </p:pic>
      <p:sp>
        <p:nvSpPr>
          <p:cNvPr id="5" name="Rounded Rectangle 4"/>
          <p:cNvSpPr/>
          <p:nvPr/>
        </p:nvSpPr>
        <p:spPr>
          <a:xfrm>
            <a:off x="7884368" y="3789040"/>
            <a:ext cx="648072" cy="2592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188640"/>
            <a:ext cx="9468544" cy="1143000"/>
          </a:xfrm>
        </p:spPr>
        <p:txBody>
          <a:bodyPr>
            <a:normAutofit fontScale="90000"/>
          </a:bodyPr>
          <a:lstStyle/>
          <a:p>
            <a:r>
              <a:rPr lang="en-US" sz="3600" dirty="0" smtClean="0"/>
              <a:t> Incidence rate ratio for hypoglycemia was statistically significant in insulin-naive patients with type 2 DM </a:t>
            </a:r>
            <a:r>
              <a:rPr lang="it-IT" sz="3600" dirty="0" smtClean="0">
                <a:solidFill>
                  <a:srgbClr val="FFFF00"/>
                </a:solidFill>
              </a:rPr>
              <a:t>(0.74; 95% CI, 0.62–0.89)</a:t>
            </a:r>
            <a:endParaRPr lang="en-US" sz="3600" dirty="0">
              <a:solidFill>
                <a:srgbClr val="FFFF00"/>
              </a:solidFill>
            </a:endParaRPr>
          </a:p>
        </p:txBody>
      </p:sp>
      <p:pic>
        <p:nvPicPr>
          <p:cNvPr id="27650" name="Picture 2"/>
          <p:cNvPicPr>
            <a:picLocks noGrp="1" noChangeAspect="1" noChangeArrowheads="1"/>
          </p:cNvPicPr>
          <p:nvPr>
            <p:ph idx="1"/>
          </p:nvPr>
        </p:nvPicPr>
        <p:blipFill>
          <a:blip r:embed="rId2" cstate="print"/>
          <a:srcRect/>
          <a:stretch>
            <a:fillRect/>
          </a:stretch>
        </p:blipFill>
        <p:spPr bwMode="auto">
          <a:xfrm>
            <a:off x="0" y="1484784"/>
            <a:ext cx="9144000" cy="53732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396536" cy="1143000"/>
          </a:xfrm>
        </p:spPr>
        <p:txBody>
          <a:bodyPr>
            <a:normAutofit fontScale="90000"/>
          </a:bodyPr>
          <a:lstStyle/>
          <a:p>
            <a:r>
              <a:rPr lang="en-US" sz="3200" dirty="0" smtClean="0"/>
              <a:t>Adjusted HR for </a:t>
            </a:r>
            <a:r>
              <a:rPr lang="en-US" sz="3200" dirty="0" smtClean="0">
                <a:solidFill>
                  <a:srgbClr val="FFFF00"/>
                </a:solidFill>
              </a:rPr>
              <a:t>treatment discontinuation </a:t>
            </a:r>
            <a:r>
              <a:rPr lang="en-US" sz="3200" dirty="0" smtClean="0"/>
              <a:t>with BIAsp-30 vs. BHI-30 was significant in insulin-experienced  patients with type 2 diabetes </a:t>
            </a:r>
            <a:r>
              <a:rPr lang="en-US" sz="3200" dirty="0" smtClean="0">
                <a:solidFill>
                  <a:srgbClr val="FFFF00"/>
                </a:solidFill>
              </a:rPr>
              <a:t>(0.693; 95% CI, 0.543–0.884)</a:t>
            </a:r>
            <a:endParaRPr lang="en-US" sz="3200" dirty="0">
              <a:solidFill>
                <a:srgbClr val="FFFF00"/>
              </a:solidFill>
            </a:endParaRPr>
          </a:p>
        </p:txBody>
      </p:sp>
      <p:pic>
        <p:nvPicPr>
          <p:cNvPr id="28674" name="Picture 2"/>
          <p:cNvPicPr>
            <a:picLocks noGrp="1" noChangeAspect="1" noChangeArrowheads="1"/>
          </p:cNvPicPr>
          <p:nvPr>
            <p:ph idx="1"/>
          </p:nvPr>
        </p:nvPicPr>
        <p:blipFill>
          <a:blip r:embed="rId2" cstate="print"/>
          <a:srcRect/>
          <a:stretch>
            <a:fillRect/>
          </a:stretch>
        </p:blipFill>
        <p:spPr bwMode="auto">
          <a:xfrm>
            <a:off x="0" y="1700808"/>
            <a:ext cx="9144000" cy="5157192"/>
          </a:xfrm>
          <a:prstGeom prst="rect">
            <a:avLst/>
          </a:prstGeom>
          <a:noFill/>
          <a:ln w="9525">
            <a:noFill/>
            <a:miter lim="800000"/>
            <a:headEnd/>
            <a:tailEnd/>
          </a:ln>
        </p:spPr>
      </p:pic>
      <p:sp>
        <p:nvSpPr>
          <p:cNvPr id="5" name="Right Arrow 4"/>
          <p:cNvSpPr/>
          <p:nvPr/>
        </p:nvSpPr>
        <p:spPr>
          <a:xfrm>
            <a:off x="395536" y="6093296"/>
            <a:ext cx="6480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lstStyle/>
          <a:p>
            <a:r>
              <a:rPr lang="en-US" dirty="0" smtClean="0"/>
              <a:t>Key message</a:t>
            </a:r>
            <a:endParaRPr lang="en-US" dirty="0"/>
          </a:p>
        </p:txBody>
      </p:sp>
      <p:sp>
        <p:nvSpPr>
          <p:cNvPr id="3" name="Content Placeholder 2"/>
          <p:cNvSpPr>
            <a:spLocks noGrp="1"/>
          </p:cNvSpPr>
          <p:nvPr>
            <p:ph idx="1"/>
          </p:nvPr>
        </p:nvSpPr>
        <p:spPr>
          <a:xfrm>
            <a:off x="0" y="1340768"/>
            <a:ext cx="9144000" cy="4525963"/>
          </a:xfrm>
        </p:spPr>
        <p:txBody>
          <a:bodyPr>
            <a:normAutofit/>
          </a:bodyPr>
          <a:lstStyle/>
          <a:p>
            <a:r>
              <a:rPr lang="en-US" sz="2800" dirty="0" smtClean="0"/>
              <a:t>BIAsp-30 was associated with </a:t>
            </a:r>
            <a:r>
              <a:rPr lang="en-US" sz="2800" dirty="0" smtClean="0">
                <a:solidFill>
                  <a:srgbClr val="FFFF00"/>
                </a:solidFill>
              </a:rPr>
              <a:t>improved HbA1c </a:t>
            </a:r>
            <a:r>
              <a:rPr lang="en-US" sz="2800" dirty="0" smtClean="0"/>
              <a:t>compared with BHI-30 in insulin-naive patients with type 1 or type 2 diabetes and insulin-experienced patients with type 2 diabetes</a:t>
            </a:r>
          </a:p>
          <a:p>
            <a:r>
              <a:rPr lang="en-US" sz="2800" dirty="0" smtClean="0"/>
              <a:t>BIAsp-30 was associated with reduced hypoglycemia in insulin-naive patients with type 2 diabetes and lower rates of treatment discontinuation in insulin-experienced patients with type 2 diabetes</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476250" y="466725"/>
            <a:ext cx="7336110" cy="804863"/>
          </a:xfrm>
        </p:spPr>
        <p:txBody>
          <a:bodyPr>
            <a:normAutofit/>
          </a:bodyPr>
          <a:lstStyle/>
          <a:p>
            <a:pPr eaLnBrk="1" hangingPunct="1"/>
            <a:r>
              <a:rPr lang="en-GB" sz="2400" dirty="0" smtClean="0">
                <a:ea typeface="ＭＳ Ｐゴシック" pitchFamily="34" charset="-128"/>
              </a:rPr>
              <a:t>Risk of complications increases as HbA</a:t>
            </a:r>
            <a:r>
              <a:rPr lang="en-GB" sz="2400" baseline="-25000" dirty="0" smtClean="0">
                <a:ea typeface="ＭＳ Ｐゴシック" pitchFamily="34" charset="-128"/>
              </a:rPr>
              <a:t>1c</a:t>
            </a:r>
            <a:r>
              <a:rPr lang="en-GB" sz="2400" dirty="0" smtClean="0">
                <a:ea typeface="ＭＳ Ｐゴシック" pitchFamily="34" charset="-128"/>
              </a:rPr>
              <a:t> increases</a:t>
            </a:r>
            <a:endParaRPr lang="en-US" sz="2400" dirty="0" smtClean="0">
              <a:ea typeface="ＭＳ Ｐゴシック" pitchFamily="34" charset="-128"/>
            </a:endParaRPr>
          </a:p>
        </p:txBody>
      </p:sp>
      <p:graphicFrame>
        <p:nvGraphicFramePr>
          <p:cNvPr id="172035" name="Object 3"/>
          <p:cNvGraphicFramePr>
            <a:graphicFrameLocks noGrp="1" noChangeAspect="1"/>
          </p:cNvGraphicFramePr>
          <p:nvPr>
            <p:ph idx="4294967295"/>
          </p:nvPr>
        </p:nvGraphicFramePr>
        <p:xfrm>
          <a:off x="1979712" y="1628800"/>
          <a:ext cx="6162675" cy="4572000"/>
        </p:xfrm>
        <a:graphic>
          <a:graphicData uri="http://schemas.openxmlformats.org/presentationml/2006/ole">
            <mc:AlternateContent xmlns:mc="http://schemas.openxmlformats.org/markup-compatibility/2006">
              <mc:Choice xmlns:v="urn:schemas-microsoft-com:vml" Requires="v">
                <p:oleObj spid="_x0000_s1138" name="Worksheet" r:id="rId4" imgW="7248525" imgH="3295650" progId="Excel.Sheet.8">
                  <p:embed/>
                </p:oleObj>
              </mc:Choice>
              <mc:Fallback>
                <p:oleObj name="Worksheet" r:id="rId4" imgW="7248525" imgH="329565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1628800"/>
                        <a:ext cx="6162675"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4"/>
          <p:cNvSpPr>
            <a:spLocks noChangeArrowheads="1"/>
          </p:cNvSpPr>
          <p:nvPr/>
        </p:nvSpPr>
        <p:spPr bwMode="auto">
          <a:xfrm>
            <a:off x="2483768" y="5805264"/>
            <a:ext cx="3903663" cy="366713"/>
          </a:xfrm>
          <a:prstGeom prst="rect">
            <a:avLst/>
          </a:prstGeom>
          <a:noFill/>
          <a:ln w="25400">
            <a:noFill/>
            <a:miter lim="800000"/>
            <a:headEnd/>
            <a:tailEnd/>
          </a:ln>
        </p:spPr>
        <p:txBody>
          <a:bodyPr lIns="90487" tIns="44450" rIns="90487" bIns="44450">
            <a:spAutoFit/>
          </a:bodyPr>
          <a:lstStyle/>
          <a:p>
            <a:pPr algn="ctr" defTabSz="762000" eaLnBrk="0" hangingPunct="0">
              <a:spcBef>
                <a:spcPct val="50000"/>
              </a:spcBef>
              <a:defRPr/>
            </a:pPr>
            <a:r>
              <a:rPr lang="en-GB" dirty="0">
                <a:latin typeface="+mj-lt"/>
                <a:ea typeface="ＭＳ Ｐゴシック" charset="-128"/>
              </a:rPr>
              <a:t>Updated mean HbA</a:t>
            </a:r>
            <a:r>
              <a:rPr lang="en-GB" baseline="-25000" dirty="0">
                <a:latin typeface="+mj-lt"/>
                <a:ea typeface="ＭＳ Ｐゴシック" charset="-128"/>
              </a:rPr>
              <a:t>1c</a:t>
            </a:r>
            <a:r>
              <a:rPr lang="en-GB" dirty="0">
                <a:latin typeface="+mj-lt"/>
                <a:ea typeface="ＭＳ Ｐゴシック" charset="-128"/>
              </a:rPr>
              <a:t> (%)</a:t>
            </a:r>
          </a:p>
        </p:txBody>
      </p:sp>
      <p:sp>
        <p:nvSpPr>
          <p:cNvPr id="2053" name="Rectangle 5"/>
          <p:cNvSpPr>
            <a:spLocks noChangeArrowheads="1"/>
          </p:cNvSpPr>
          <p:nvPr/>
        </p:nvSpPr>
        <p:spPr bwMode="auto">
          <a:xfrm rot="16200000">
            <a:off x="-115887" y="3027362"/>
            <a:ext cx="3352800" cy="644525"/>
          </a:xfrm>
          <a:prstGeom prst="rect">
            <a:avLst/>
          </a:prstGeom>
          <a:noFill/>
          <a:ln w="25400">
            <a:noFill/>
            <a:miter lim="800000"/>
            <a:headEnd/>
            <a:tailEnd/>
          </a:ln>
        </p:spPr>
        <p:txBody>
          <a:bodyPr lIns="90487" tIns="44450" rIns="90487" bIns="44450">
            <a:spAutoFit/>
          </a:bodyPr>
          <a:lstStyle/>
          <a:p>
            <a:pPr algn="ctr" defTabSz="762000" eaLnBrk="0" hangingPunct="0">
              <a:spcBef>
                <a:spcPct val="50000"/>
              </a:spcBef>
              <a:defRPr/>
            </a:pPr>
            <a:r>
              <a:rPr lang="en-GB" dirty="0">
                <a:latin typeface="+mj-lt"/>
                <a:ea typeface="ＭＳ Ｐゴシック" charset="-128"/>
              </a:rPr>
              <a:t>Incidence per</a:t>
            </a:r>
            <a:br>
              <a:rPr lang="en-GB" dirty="0">
                <a:latin typeface="+mj-lt"/>
                <a:ea typeface="ＭＳ Ｐゴシック" charset="-128"/>
              </a:rPr>
            </a:br>
            <a:r>
              <a:rPr lang="en-GB" dirty="0">
                <a:latin typeface="+mj-lt"/>
                <a:ea typeface="ＭＳ Ｐゴシック" charset="-128"/>
              </a:rPr>
              <a:t>1000 patient-years</a:t>
            </a:r>
          </a:p>
        </p:txBody>
      </p:sp>
      <p:sp>
        <p:nvSpPr>
          <p:cNvPr id="2054" name="Text Box 6"/>
          <p:cNvSpPr txBox="1">
            <a:spLocks noChangeArrowheads="1"/>
          </p:cNvSpPr>
          <p:nvPr/>
        </p:nvSpPr>
        <p:spPr bwMode="auto">
          <a:xfrm>
            <a:off x="6156176" y="2564904"/>
            <a:ext cx="2242793" cy="369332"/>
          </a:xfrm>
          <a:prstGeom prst="rect">
            <a:avLst/>
          </a:prstGeom>
          <a:noFill/>
          <a:ln w="9525">
            <a:noFill/>
            <a:miter lim="800000"/>
            <a:headEnd/>
            <a:tailEnd/>
          </a:ln>
        </p:spPr>
        <p:txBody>
          <a:bodyPr wrap="none">
            <a:spAutoFit/>
          </a:bodyPr>
          <a:lstStyle/>
          <a:p>
            <a:pPr eaLnBrk="0" hangingPunct="0">
              <a:defRPr/>
            </a:pPr>
            <a:r>
              <a:rPr lang="en-GB" dirty="0" err="1">
                <a:latin typeface="+mj-lt"/>
                <a:ea typeface="ＭＳ Ｐゴシック" charset="-128"/>
              </a:rPr>
              <a:t>Microvascular</a:t>
            </a:r>
            <a:r>
              <a:rPr lang="en-GB" dirty="0">
                <a:latin typeface="+mj-lt"/>
                <a:ea typeface="ＭＳ Ｐゴシック" charset="-128"/>
              </a:rPr>
              <a:t> disease</a:t>
            </a:r>
          </a:p>
        </p:txBody>
      </p:sp>
      <p:sp>
        <p:nvSpPr>
          <p:cNvPr id="2055" name="Text Box 7"/>
          <p:cNvSpPr txBox="1">
            <a:spLocks noChangeArrowheads="1"/>
          </p:cNvSpPr>
          <p:nvPr/>
        </p:nvSpPr>
        <p:spPr bwMode="auto">
          <a:xfrm>
            <a:off x="6228184" y="3429000"/>
            <a:ext cx="2177840" cy="369332"/>
          </a:xfrm>
          <a:prstGeom prst="rect">
            <a:avLst/>
          </a:prstGeom>
          <a:noFill/>
          <a:ln w="9525">
            <a:noFill/>
            <a:miter lim="800000"/>
            <a:headEnd/>
            <a:tailEnd/>
          </a:ln>
        </p:spPr>
        <p:txBody>
          <a:bodyPr wrap="none">
            <a:spAutoFit/>
          </a:bodyPr>
          <a:lstStyle/>
          <a:p>
            <a:pPr eaLnBrk="0" hangingPunct="0">
              <a:defRPr/>
            </a:pPr>
            <a:r>
              <a:rPr lang="en-GB" dirty="0">
                <a:latin typeface="+mj-lt"/>
                <a:ea typeface="ＭＳ Ｐゴシック" charset="-128"/>
              </a:rPr>
              <a:t>Myocardial infarction</a:t>
            </a:r>
          </a:p>
        </p:txBody>
      </p:sp>
      <p:sp>
        <p:nvSpPr>
          <p:cNvPr id="2056" name="Text Box 9"/>
          <p:cNvSpPr txBox="1">
            <a:spLocks noChangeArrowheads="1"/>
          </p:cNvSpPr>
          <p:nvPr/>
        </p:nvSpPr>
        <p:spPr bwMode="auto">
          <a:xfrm>
            <a:off x="3373215" y="6446838"/>
            <a:ext cx="2475357" cy="261610"/>
          </a:xfrm>
          <a:prstGeom prst="rect">
            <a:avLst/>
          </a:prstGeom>
          <a:noFill/>
          <a:ln w="9525">
            <a:noFill/>
            <a:miter lim="800000"/>
            <a:headEnd/>
            <a:tailEnd/>
          </a:ln>
        </p:spPr>
        <p:txBody>
          <a:bodyPr wrap="none">
            <a:spAutoFit/>
          </a:bodyPr>
          <a:lstStyle/>
          <a:p>
            <a:pPr algn="ctr" eaLnBrk="0" hangingPunct="0">
              <a:defRPr/>
            </a:pPr>
            <a:r>
              <a:rPr lang="it-IT" sz="1100" dirty="0">
                <a:latin typeface="+mn-lt"/>
                <a:ea typeface="ＭＳ Ｐゴシック" charset="-128"/>
              </a:rPr>
              <a:t>Stratton IM et al. BMJ 2000;321:405</a:t>
            </a:r>
            <a:r>
              <a:rPr lang="it-IT" sz="1100" dirty="0">
                <a:latin typeface="+mn-lt"/>
                <a:ea typeface="ＭＳ Ｐゴシック" charset="-128"/>
                <a:cs typeface="Arial" pitchFamily="34" charset="0"/>
              </a:rPr>
              <a:t>–</a:t>
            </a:r>
            <a:r>
              <a:rPr lang="it-IT" sz="1100" dirty="0">
                <a:latin typeface="+mn-lt"/>
                <a:ea typeface="ＭＳ Ｐゴシック" charset="-128"/>
              </a:rPr>
              <a:t>12</a:t>
            </a:r>
            <a:endParaRPr lang="en-GB" sz="1100" dirty="0">
              <a:latin typeface="+mn-lt"/>
              <a:ea typeface="ＭＳ Ｐゴシック" charset="-128"/>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544" y="3068960"/>
            <a:ext cx="8229600" cy="4525963"/>
          </a:xfrm>
        </p:spPr>
        <p:txBody>
          <a:bodyPr>
            <a:normAutofit/>
          </a:bodyPr>
          <a:lstStyle/>
          <a:p>
            <a:r>
              <a:rPr lang="en-US" dirty="0" smtClean="0"/>
              <a:t> …We  suggest  that,  in  </a:t>
            </a:r>
            <a:r>
              <a:rPr lang="en-US" dirty="0" smtClean="0">
                <a:solidFill>
                  <a:srgbClr val="FFFF00"/>
                </a:solidFill>
              </a:rPr>
              <a:t>some patients</a:t>
            </a:r>
            <a:r>
              <a:rPr lang="en-US" dirty="0" smtClean="0"/>
              <a:t>,  the  </a:t>
            </a:r>
            <a:r>
              <a:rPr lang="en-US" dirty="0" err="1" smtClean="0"/>
              <a:t>glycaemic</a:t>
            </a:r>
            <a:r>
              <a:rPr lang="en-US" dirty="0" smtClean="0"/>
              <a:t>  benefits  of  biphasic  or  </a:t>
            </a:r>
            <a:r>
              <a:rPr lang="en-US" dirty="0" err="1" smtClean="0"/>
              <a:t>prandial</a:t>
            </a:r>
            <a:r>
              <a:rPr lang="en-US" dirty="0" smtClean="0"/>
              <a:t> insulin regimens </a:t>
            </a:r>
            <a:r>
              <a:rPr lang="en-US" dirty="0" smtClean="0">
                <a:solidFill>
                  <a:srgbClr val="FFFF00"/>
                </a:solidFill>
              </a:rPr>
              <a:t>outweigh </a:t>
            </a:r>
            <a:r>
              <a:rPr lang="en-US" dirty="0" smtClean="0"/>
              <a:t>the risk of </a:t>
            </a:r>
            <a:r>
              <a:rPr lang="en-US" dirty="0" err="1" smtClean="0"/>
              <a:t>hypoglycaemia</a:t>
            </a:r>
            <a:r>
              <a:rPr lang="en-US" dirty="0" smtClean="0"/>
              <a:t> and these regimens should be positioned as </a:t>
            </a:r>
            <a:r>
              <a:rPr lang="en-US" dirty="0" smtClean="0">
                <a:solidFill>
                  <a:srgbClr val="FFFF00"/>
                </a:solidFill>
              </a:rPr>
              <a:t>alternatives</a:t>
            </a:r>
            <a:r>
              <a:rPr lang="en-US" dirty="0" smtClean="0"/>
              <a:t> for initial insulin therapy according to an individualized approach…..</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95536" y="0"/>
            <a:ext cx="8352928" cy="292494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Premix analogous</a:t>
            </a:r>
            <a:endParaRPr lang="en-US" dirty="0"/>
          </a:p>
        </p:txBody>
      </p:sp>
      <p:sp>
        <p:nvSpPr>
          <p:cNvPr id="3" name="Content Placeholder 2"/>
          <p:cNvSpPr>
            <a:spLocks noGrp="1"/>
          </p:cNvSpPr>
          <p:nvPr>
            <p:ph idx="1"/>
          </p:nvPr>
        </p:nvSpPr>
        <p:spPr>
          <a:xfrm>
            <a:off x="539552" y="2332037"/>
            <a:ext cx="8229600" cy="4525963"/>
          </a:xfrm>
        </p:spPr>
        <p:txBody>
          <a:bodyPr>
            <a:normAutofit/>
          </a:bodyPr>
          <a:lstStyle/>
          <a:p>
            <a:r>
              <a:rPr lang="en-US" sz="3600" dirty="0" smtClean="0"/>
              <a:t>Initial insulin therapy ?</a:t>
            </a:r>
          </a:p>
          <a:p>
            <a:endParaRPr lang="en-US" sz="3600" dirty="0" smtClean="0"/>
          </a:p>
          <a:p>
            <a:r>
              <a:rPr lang="en-US" sz="3600" b="1" u="sng" dirty="0" smtClean="0">
                <a:solidFill>
                  <a:srgbClr val="FFFF00"/>
                </a:solidFill>
              </a:rPr>
              <a:t>Insulin intensification</a:t>
            </a:r>
            <a:endParaRPr lang="en-US" sz="3600" b="1" u="sng"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071802" y="500042"/>
            <a:ext cx="2565061" cy="646331"/>
          </a:xfrm>
          <a:prstGeom prst="rect">
            <a:avLst/>
          </a:prstGeom>
          <a:noFill/>
        </p:spPr>
        <p:txBody>
          <a:bodyPr wrap="none" rtlCol="0">
            <a:spAutoFit/>
          </a:bodyPr>
          <a:lstStyle/>
          <a:p>
            <a:r>
              <a:rPr lang="en-US" sz="3600" b="1" dirty="0" smtClean="0"/>
              <a:t>OAD  Failure</a:t>
            </a:r>
            <a:endParaRPr lang="en-US" sz="3600" b="1" dirty="0"/>
          </a:p>
        </p:txBody>
      </p:sp>
      <p:sp>
        <p:nvSpPr>
          <p:cNvPr id="3" name="Down Arrow 2"/>
          <p:cNvSpPr/>
          <p:nvPr/>
        </p:nvSpPr>
        <p:spPr>
          <a:xfrm>
            <a:off x="4000496" y="135729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43608" y="2708920"/>
            <a:ext cx="7118615" cy="584775"/>
          </a:xfrm>
          <a:prstGeom prst="rect">
            <a:avLst/>
          </a:prstGeom>
          <a:noFill/>
        </p:spPr>
        <p:txBody>
          <a:bodyPr wrap="none" rtlCol="0">
            <a:spAutoFit/>
          </a:bodyPr>
          <a:lstStyle/>
          <a:p>
            <a:r>
              <a:rPr lang="en-US" sz="3200" b="1" dirty="0" smtClean="0"/>
              <a:t>Basal  Insulin ± OAD  OR   premix </a:t>
            </a:r>
            <a:r>
              <a:rPr lang="en-US" sz="3200" b="1" dirty="0" err="1" smtClean="0"/>
              <a:t>insulins</a:t>
            </a:r>
            <a:endParaRPr lang="en-US" sz="3200" b="1" dirty="0"/>
          </a:p>
        </p:txBody>
      </p:sp>
      <p:sp>
        <p:nvSpPr>
          <p:cNvPr id="5" name="Down Arrow 4"/>
          <p:cNvSpPr/>
          <p:nvPr/>
        </p:nvSpPr>
        <p:spPr>
          <a:xfrm>
            <a:off x="4071934" y="3643314"/>
            <a:ext cx="484632" cy="1357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71670" y="5027029"/>
            <a:ext cx="8463884" cy="523220"/>
          </a:xfrm>
          <a:prstGeom prst="rect">
            <a:avLst/>
          </a:prstGeom>
          <a:noFill/>
        </p:spPr>
        <p:txBody>
          <a:bodyPr wrap="square" rtlCol="0">
            <a:spAutoFit/>
          </a:bodyPr>
          <a:lstStyle/>
          <a:p>
            <a:r>
              <a:rPr lang="en-US" sz="2800" b="1" dirty="0" smtClean="0"/>
              <a:t>Premixed  Human or Analogue</a:t>
            </a:r>
            <a:endParaRPr lang="en-US" sz="2800" b="1" dirty="0"/>
          </a:p>
        </p:txBody>
      </p:sp>
      <p:sp>
        <p:nvSpPr>
          <p:cNvPr id="7" name="TextBox 6"/>
          <p:cNvSpPr txBox="1"/>
          <p:nvPr/>
        </p:nvSpPr>
        <p:spPr>
          <a:xfrm>
            <a:off x="1500166" y="4071942"/>
            <a:ext cx="2398886" cy="369332"/>
          </a:xfrm>
          <a:prstGeom prst="rect">
            <a:avLst/>
          </a:prstGeom>
          <a:solidFill>
            <a:srgbClr val="FF0000"/>
          </a:solidFill>
        </p:spPr>
        <p:txBody>
          <a:bodyPr wrap="square" rtlCol="0">
            <a:spAutoFit/>
          </a:bodyPr>
          <a:lstStyle/>
          <a:p>
            <a:r>
              <a:rPr lang="en-US" b="1" dirty="0" smtClean="0">
                <a:solidFill>
                  <a:schemeClr val="bg1"/>
                </a:solidFill>
              </a:rPr>
              <a:t>*</a:t>
            </a:r>
            <a:r>
              <a:rPr lang="en-US" b="1" dirty="0" smtClean="0">
                <a:solidFill>
                  <a:srgbClr val="FFFF00"/>
                </a:solidFill>
              </a:rPr>
              <a:t>Insulin intensification</a:t>
            </a:r>
            <a:endParaRPr lang="en-US" b="1" dirty="0">
              <a:solidFill>
                <a:srgbClr val="FFFF00"/>
              </a:solidFill>
            </a:endParaRPr>
          </a:p>
        </p:txBody>
      </p:sp>
      <p:sp>
        <p:nvSpPr>
          <p:cNvPr id="8" name="TextBox 7"/>
          <p:cNvSpPr txBox="1"/>
          <p:nvPr/>
        </p:nvSpPr>
        <p:spPr>
          <a:xfrm>
            <a:off x="2071670" y="6488668"/>
            <a:ext cx="4604979" cy="369332"/>
          </a:xfrm>
          <a:prstGeom prst="rect">
            <a:avLst/>
          </a:prstGeom>
          <a:noFill/>
        </p:spPr>
        <p:txBody>
          <a:bodyPr wrap="none" rtlCol="0">
            <a:spAutoFit/>
          </a:bodyPr>
          <a:lstStyle/>
          <a:p>
            <a:r>
              <a:rPr lang="en-US" dirty="0" smtClean="0"/>
              <a:t>*Preferred based on effectiveness and expense</a:t>
            </a:r>
            <a:endParaRPr lang="en-US" dirty="0"/>
          </a:p>
        </p:txBody>
      </p:sp>
      <p:cxnSp>
        <p:nvCxnSpPr>
          <p:cNvPr id="10" name="Straight Connector 9"/>
          <p:cNvCxnSpPr/>
          <p:nvPr/>
        </p:nvCxnSpPr>
        <p:spPr>
          <a:xfrm>
            <a:off x="428596" y="6286520"/>
            <a:ext cx="80724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83568" y="2564904"/>
            <a:ext cx="792088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78088" y="5661248"/>
            <a:ext cx="1872629" cy="523220"/>
          </a:xfrm>
          <a:prstGeom prst="rect">
            <a:avLst/>
          </a:prstGeom>
        </p:spPr>
        <p:txBody>
          <a:bodyPr wrap="none">
            <a:spAutoFit/>
          </a:bodyPr>
          <a:lstStyle/>
          <a:p>
            <a:r>
              <a:rPr lang="en-US" sz="2800" b="1" dirty="0"/>
              <a:t>Basal Bolus</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31640" y="2332037"/>
            <a:ext cx="8229600" cy="4525963"/>
          </a:xfrm>
        </p:spPr>
        <p:txBody>
          <a:bodyPr/>
          <a:lstStyle/>
          <a:p>
            <a:r>
              <a:rPr lang="en-US" dirty="0" smtClean="0"/>
              <a:t>          </a:t>
            </a:r>
            <a:r>
              <a:rPr lang="en-US" sz="5400" b="1" dirty="0" smtClean="0"/>
              <a:t>Guidelines</a:t>
            </a:r>
            <a:endParaRPr lang="en-US" sz="5400" b="1" dirty="0"/>
          </a:p>
        </p:txBody>
      </p:sp>
    </p:spTree>
    <p:extLst>
      <p:ext uri="{BB962C8B-B14F-4D97-AF65-F5344CB8AC3E}">
        <p14:creationId xmlns:p14="http://schemas.microsoft.com/office/powerpoint/2010/main" val="13457024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endParaRPr lang="en-US"/>
          </a:p>
        </p:txBody>
      </p:sp>
      <p:pic>
        <p:nvPicPr>
          <p:cNvPr id="39629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flat" cmpd="sng" algn="ctr">
                <a:solidFill>
                  <a:schemeClr val="accent1"/>
                </a:solidFill>
                <a:prstDash val="solid"/>
                <a:miter lim="800000"/>
                <a:headEnd type="none" w="med" len="med"/>
                <a:tailEnd type="none" w="med" len="med"/>
              </a14:hiddenLine>
            </a:ext>
          </a:extLst>
        </p:spPr>
      </p:pic>
      <p:sp>
        <p:nvSpPr>
          <p:cNvPr id="396292" name="Oval 4"/>
          <p:cNvSpPr>
            <a:spLocks noChangeArrowheads="1"/>
          </p:cNvSpPr>
          <p:nvPr/>
        </p:nvSpPr>
        <p:spPr bwMode="auto">
          <a:xfrm>
            <a:off x="1620838" y="5084763"/>
            <a:ext cx="1295400" cy="431800"/>
          </a:xfrm>
          <a:prstGeom prst="ellipse">
            <a:avLst/>
          </a:prstGeom>
          <a:noFill/>
          <a:ln w="38100" algn="ctr">
            <a:solidFill>
              <a:srgbClr val="FF010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1904359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6292"/>
                                        </p:tgtEl>
                                        <p:attrNameLst>
                                          <p:attrName>style.visibility</p:attrName>
                                        </p:attrNameLst>
                                      </p:cBhvr>
                                      <p:to>
                                        <p:strVal val="visible"/>
                                      </p:to>
                                    </p:set>
                                    <p:animEffect transition="in" filter="fade">
                                      <p:cBhvr>
                                        <p:cTn id="7" dur="1000"/>
                                        <p:tgtEl>
                                          <p:spTgt spid="396292"/>
                                        </p:tgtEl>
                                      </p:cBhvr>
                                    </p:animEffect>
                                    <p:anim calcmode="lin" valueType="num">
                                      <p:cBhvr>
                                        <p:cTn id="8" dur="1000" fill="hold"/>
                                        <p:tgtEl>
                                          <p:spTgt spid="396292"/>
                                        </p:tgtEl>
                                        <p:attrNameLst>
                                          <p:attrName>ppt_x</p:attrName>
                                        </p:attrNameLst>
                                      </p:cBhvr>
                                      <p:tavLst>
                                        <p:tav tm="0">
                                          <p:val>
                                            <p:strVal val="#ppt_x"/>
                                          </p:val>
                                        </p:tav>
                                        <p:tav tm="100000">
                                          <p:val>
                                            <p:strVal val="#ppt_x"/>
                                          </p:val>
                                        </p:tav>
                                      </p:tavLst>
                                    </p:anim>
                                    <p:anim calcmode="lin" valueType="num">
                                      <p:cBhvr>
                                        <p:cTn id="9" dur="1000" fill="hold"/>
                                        <p:tgtEl>
                                          <p:spTgt spid="396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674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3200400"/>
            <a:ext cx="8229600" cy="4525963"/>
          </a:xfrm>
        </p:spPr>
        <p:txBody>
          <a:bodyPr/>
          <a:lstStyle/>
          <a:p>
            <a:r>
              <a:rPr lang="en-US" dirty="0"/>
              <a:t>Glycemic targets and </a:t>
            </a:r>
            <a:r>
              <a:rPr lang="en-US" dirty="0" smtClean="0"/>
              <a:t>glucose-lowering therapies </a:t>
            </a:r>
            <a:r>
              <a:rPr lang="en-US" dirty="0"/>
              <a:t>must be </a:t>
            </a:r>
            <a:r>
              <a:rPr lang="en-US" dirty="0">
                <a:solidFill>
                  <a:srgbClr val="FFFF00"/>
                </a:solidFill>
              </a:rPr>
              <a:t>individualized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6019800"/>
            <a:ext cx="9144000" cy="461665"/>
          </a:xfrm>
          <a:prstGeom prst="rect">
            <a:avLst/>
          </a:prstGeom>
        </p:spPr>
        <p:txBody>
          <a:bodyPr wrap="square">
            <a:spAutoFit/>
          </a:bodyPr>
          <a:lstStyle/>
          <a:p>
            <a:r>
              <a:rPr lang="en-US" sz="2400" b="1" dirty="0"/>
              <a:t>Diabetes Care Publish Ahead of Print, published online April 19, 2012</a:t>
            </a:r>
            <a:endParaRPr lang="en-US" sz="2400" dirty="0"/>
          </a:p>
        </p:txBody>
      </p:sp>
    </p:spTree>
    <p:extLst>
      <p:ext uri="{BB962C8B-B14F-4D97-AF65-F5344CB8AC3E}">
        <p14:creationId xmlns:p14="http://schemas.microsoft.com/office/powerpoint/2010/main" val="17200125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Autofit/>
          </a:bodyPr>
          <a:lstStyle/>
          <a:p>
            <a:r>
              <a:rPr lang="en-US" sz="3600" dirty="0">
                <a:latin typeface="Calibri" pitchFamily="34" charset="0"/>
              </a:rPr>
              <a:t>Individualization of treatment </a:t>
            </a:r>
            <a:br>
              <a:rPr lang="en-US" sz="3600" dirty="0">
                <a:latin typeface="Calibri" pitchFamily="34" charset="0"/>
              </a:rPr>
            </a:br>
            <a:endParaRPr lang="en-US" sz="3600" dirty="0"/>
          </a:p>
        </p:txBody>
      </p:sp>
      <p:sp>
        <p:nvSpPr>
          <p:cNvPr id="3" name="Content Placeholder 2"/>
          <p:cNvSpPr>
            <a:spLocks noGrp="1"/>
          </p:cNvSpPr>
          <p:nvPr>
            <p:ph idx="1"/>
          </p:nvPr>
        </p:nvSpPr>
        <p:spPr>
          <a:xfrm>
            <a:off x="467544" y="1916832"/>
            <a:ext cx="8229600" cy="4525963"/>
          </a:xfrm>
        </p:spPr>
        <p:txBody>
          <a:bodyPr/>
          <a:lstStyle/>
          <a:p>
            <a:pPr algn="just">
              <a:spcAft>
                <a:spcPts val="1800"/>
              </a:spcAft>
            </a:pPr>
            <a:r>
              <a:rPr lang="en-US" dirty="0" smtClean="0"/>
              <a:t>Recommendation should </a:t>
            </a:r>
            <a:r>
              <a:rPr lang="en-US" dirty="0"/>
              <a:t>be considered within the context of the </a:t>
            </a:r>
            <a:r>
              <a:rPr lang="en-US" dirty="0">
                <a:solidFill>
                  <a:srgbClr val="FFFF00"/>
                </a:solidFill>
              </a:rPr>
              <a:t>needs, preferences, and tolerances</a:t>
            </a:r>
            <a:r>
              <a:rPr lang="en-US" dirty="0"/>
              <a:t> of each patient </a:t>
            </a:r>
          </a:p>
          <a:p>
            <a:pPr algn="just">
              <a:spcAft>
                <a:spcPts val="1800"/>
              </a:spcAft>
            </a:pPr>
            <a:r>
              <a:rPr lang="en-US" dirty="0"/>
              <a:t>Recommendations are less prescriptive than and not as algorithmic as prior guidelines</a:t>
            </a:r>
          </a:p>
          <a:p>
            <a:endParaRPr lang="en-US" dirty="0"/>
          </a:p>
        </p:txBody>
      </p:sp>
    </p:spTree>
    <p:extLst>
      <p:ext uri="{BB962C8B-B14F-4D97-AF65-F5344CB8AC3E}">
        <p14:creationId xmlns:p14="http://schemas.microsoft.com/office/powerpoint/2010/main" val="355434625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solidFill>
            <a:schemeClr val="tx1"/>
          </a:solidFill>
        </p:spPr>
        <p:txBody>
          <a:bodyPr>
            <a:normAutofit/>
          </a:bodyPr>
          <a:lstStyle/>
          <a:p>
            <a:pPr algn="just"/>
            <a:r>
              <a:rPr lang="en-US" sz="4800" dirty="0" smtClean="0">
                <a:solidFill>
                  <a:srgbClr val="000000"/>
                </a:solidFill>
                <a:latin typeface="Times New Roman"/>
              </a:rPr>
              <a:t> </a:t>
            </a:r>
            <a:r>
              <a:rPr lang="en-US" sz="2200" dirty="0">
                <a:solidFill>
                  <a:srgbClr val="221E1F"/>
                </a:solidFill>
                <a:latin typeface="Times New Roman"/>
              </a:rPr>
              <a:t>In an international survey16 and a clinical practice review,17 PCPs and diabetes specialists reported that insulin initiation was prevented by lack of: </a:t>
            </a:r>
          </a:p>
          <a:p>
            <a:r>
              <a:rPr lang="en-US" sz="2200" dirty="0">
                <a:solidFill>
                  <a:srgbClr val="8F508D"/>
                </a:solidFill>
                <a:latin typeface="Times New Roman"/>
              </a:rPr>
              <a:t>■ </a:t>
            </a:r>
            <a:r>
              <a:rPr lang="en-US" sz="2200" dirty="0">
                <a:solidFill>
                  <a:srgbClr val="221E1F"/>
                </a:solidFill>
                <a:latin typeface="Times New Roman"/>
              </a:rPr>
              <a:t>time required to train patients</a:t>
            </a:r>
          </a:p>
          <a:p>
            <a:r>
              <a:rPr lang="en-US" sz="2200" dirty="0">
                <a:solidFill>
                  <a:srgbClr val="8F508D"/>
                </a:solidFill>
                <a:latin typeface="Times New Roman"/>
              </a:rPr>
              <a:t>■ </a:t>
            </a:r>
            <a:r>
              <a:rPr lang="en-US" sz="2200" dirty="0">
                <a:solidFill>
                  <a:srgbClr val="221E1F"/>
                </a:solidFill>
                <a:latin typeface="Times New Roman"/>
              </a:rPr>
              <a:t>clear guidelines and definitions</a:t>
            </a:r>
          </a:p>
          <a:p>
            <a:r>
              <a:rPr lang="en-US" sz="2200" dirty="0">
                <a:solidFill>
                  <a:srgbClr val="8F508D"/>
                </a:solidFill>
                <a:latin typeface="Times New Roman"/>
              </a:rPr>
              <a:t>■ </a:t>
            </a:r>
            <a:r>
              <a:rPr lang="en-US" sz="2200" dirty="0">
                <a:solidFill>
                  <a:srgbClr val="221E1F"/>
                </a:solidFill>
                <a:latin typeface="Times New Roman"/>
              </a:rPr>
              <a:t>support, as represented by Certified Diabetes </a:t>
            </a:r>
            <a:r>
              <a:rPr lang="en-US" sz="2200" dirty="0" smtClean="0">
                <a:solidFill>
                  <a:srgbClr val="221E1F"/>
                </a:solidFill>
                <a:latin typeface="Times New Roman"/>
              </a:rPr>
              <a:t>Educators</a:t>
            </a:r>
          </a:p>
          <a:p>
            <a:r>
              <a:rPr lang="en-US" sz="2400" dirty="0">
                <a:solidFill>
                  <a:srgbClr val="221E1F"/>
                </a:solidFill>
                <a:latin typeface="Times New Roman"/>
              </a:rPr>
              <a:t>experience in taking a proactive role in insulin initiation </a:t>
            </a:r>
          </a:p>
          <a:p>
            <a:r>
              <a:rPr lang="en-US" sz="2400" dirty="0">
                <a:solidFill>
                  <a:srgbClr val="8F508D"/>
                </a:solidFill>
                <a:latin typeface="Times New Roman"/>
              </a:rPr>
              <a:t>■ </a:t>
            </a:r>
            <a:r>
              <a:rPr lang="en-US" sz="2400" dirty="0">
                <a:solidFill>
                  <a:srgbClr val="221E1F"/>
                </a:solidFill>
                <a:latin typeface="Times New Roman"/>
              </a:rPr>
              <a:t>coordination of care between PCPs and endocrinologists </a:t>
            </a:r>
          </a:p>
          <a:p>
            <a:r>
              <a:rPr lang="en-US" sz="2400" dirty="0">
                <a:solidFill>
                  <a:srgbClr val="8F508D"/>
                </a:solidFill>
                <a:latin typeface="Times New Roman"/>
              </a:rPr>
              <a:t>■ </a:t>
            </a:r>
            <a:r>
              <a:rPr lang="en-US" sz="2400" dirty="0">
                <a:solidFill>
                  <a:srgbClr val="221E1F"/>
                </a:solidFill>
                <a:latin typeface="Times New Roman"/>
              </a:rPr>
              <a:t>motivation </a:t>
            </a:r>
            <a:endParaRPr lang="en-US" sz="2200" dirty="0"/>
          </a:p>
        </p:txBody>
      </p:sp>
    </p:spTree>
    <p:extLst>
      <p:ext uri="{BB962C8B-B14F-4D97-AF65-F5344CB8AC3E}">
        <p14:creationId xmlns:p14="http://schemas.microsoft.com/office/powerpoint/2010/main" val="322797248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dirty="0"/>
              <a:t>B</a:t>
            </a:r>
            <a:r>
              <a:rPr lang="en-US" sz="2800" dirty="0" smtClean="0"/>
              <a:t>asal </a:t>
            </a:r>
            <a:r>
              <a:rPr lang="en-US" sz="2800" dirty="0"/>
              <a:t>insulin analogs have pharmacokinetic and </a:t>
            </a:r>
            <a:r>
              <a:rPr lang="en-US" sz="2800" dirty="0" err="1"/>
              <a:t>pharmacodynamic</a:t>
            </a:r>
            <a:r>
              <a:rPr lang="en-US" sz="2800" dirty="0"/>
              <a:t> advantages over NPH insulin—namely</a:t>
            </a:r>
            <a:r>
              <a:rPr lang="en-US" sz="2800" dirty="0" smtClean="0"/>
              <a:t>,</a:t>
            </a:r>
          </a:p>
          <a:p>
            <a:r>
              <a:rPr lang="en-US" sz="2800" dirty="0" smtClean="0"/>
              <a:t> </a:t>
            </a:r>
            <a:r>
              <a:rPr lang="en-US" sz="2800" dirty="0"/>
              <a:t>a less pronounced peak effect, </a:t>
            </a:r>
            <a:endParaRPr lang="en-US" sz="2800" dirty="0" smtClean="0"/>
          </a:p>
          <a:p>
            <a:r>
              <a:rPr lang="en-US" sz="2800" dirty="0" smtClean="0"/>
              <a:t>less </a:t>
            </a:r>
            <a:r>
              <a:rPr lang="en-US" sz="2800" dirty="0"/>
              <a:t>variable absorption profiles, </a:t>
            </a:r>
            <a:endParaRPr lang="en-US" sz="2800" dirty="0" smtClean="0"/>
          </a:p>
          <a:p>
            <a:r>
              <a:rPr lang="en-US" sz="2800" dirty="0" smtClean="0"/>
              <a:t>and </a:t>
            </a:r>
            <a:r>
              <a:rPr lang="en-US" sz="2800" dirty="0"/>
              <a:t>a longer </a:t>
            </a:r>
            <a:r>
              <a:rPr lang="en-US" sz="2800" dirty="0" smtClean="0"/>
              <a:t>duration of action </a:t>
            </a:r>
          </a:p>
          <a:p>
            <a:r>
              <a:rPr lang="en-US" sz="2800" dirty="0"/>
              <a:t>Insulin analogs are also associated with </a:t>
            </a:r>
            <a:r>
              <a:rPr lang="en-US" sz="2800" i="1" u="sng" dirty="0"/>
              <a:t>lower rates of hypoglycemia, particularly nocturnal hypoglycemia</a:t>
            </a:r>
            <a:r>
              <a:rPr lang="en-US" sz="2800" dirty="0"/>
              <a:t>, compared with NPH, which may at least partly offset the overall higher treatment costs related to insulin analogs</a:t>
            </a:r>
          </a:p>
        </p:txBody>
      </p:sp>
    </p:spTree>
    <p:extLst>
      <p:ext uri="{BB962C8B-B14F-4D97-AF65-F5344CB8AC3E}">
        <p14:creationId xmlns:p14="http://schemas.microsoft.com/office/powerpoint/2010/main" val="2461578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755576" y="476672"/>
            <a:ext cx="6242050" cy="804863"/>
          </a:xfrm>
        </p:spPr>
        <p:txBody>
          <a:bodyPr>
            <a:normAutofit/>
          </a:bodyPr>
          <a:lstStyle/>
          <a:p>
            <a:pPr eaLnBrk="1" hangingPunct="1"/>
            <a:r>
              <a:rPr lang="en-GB" sz="3200" dirty="0" smtClean="0">
                <a:ea typeface="ＭＳ Ｐゴシック" pitchFamily="34" charset="-128"/>
              </a:rPr>
              <a:t>Why should insulin be initiated?</a:t>
            </a:r>
          </a:p>
        </p:txBody>
      </p:sp>
      <p:sp>
        <p:nvSpPr>
          <p:cNvPr id="1609731" name="Rectangle 3"/>
          <p:cNvSpPr>
            <a:spLocks noGrp="1" noChangeArrowheads="1"/>
          </p:cNvSpPr>
          <p:nvPr>
            <p:ph type="body" idx="4294967295"/>
          </p:nvPr>
        </p:nvSpPr>
        <p:spPr>
          <a:xfrm>
            <a:off x="539552" y="2276872"/>
            <a:ext cx="6181725" cy="3421063"/>
          </a:xfrm>
        </p:spPr>
        <p:txBody>
          <a:bodyPr>
            <a:normAutofit/>
          </a:bodyPr>
          <a:lstStyle/>
          <a:p>
            <a:pPr marL="533400" indent="-533400" eaLnBrk="1" hangingPunct="1">
              <a:spcBef>
                <a:spcPts val="1200"/>
              </a:spcBef>
              <a:spcAft>
                <a:spcPts val="1200"/>
              </a:spcAft>
              <a:buFont typeface="Monotype Sorts"/>
              <a:buAutoNum type="arabicPeriod"/>
            </a:pPr>
            <a:r>
              <a:rPr lang="en-US" sz="2400" dirty="0" smtClean="0">
                <a:ea typeface="ＭＳ Ｐゴシック" pitchFamily="34" charset="-128"/>
              </a:rPr>
              <a:t>Type 2 diabetes is a progressive disease; over time oral agents can no longer control glucose in most patients</a:t>
            </a:r>
          </a:p>
          <a:p>
            <a:pPr marL="533400" indent="-533400" eaLnBrk="1" hangingPunct="1">
              <a:buFont typeface="Monotype Sorts"/>
              <a:buAutoNum type="arabicPeriod"/>
            </a:pPr>
            <a:r>
              <a:rPr lang="en-GB" sz="2400" dirty="0" smtClean="0">
                <a:ea typeface="ＭＳ Ｐゴシック" pitchFamily="34" charset="-128"/>
              </a:rPr>
              <a:t>Maintaining near-normal glucose </a:t>
            </a:r>
            <a:br>
              <a:rPr lang="en-GB" sz="2400" dirty="0" smtClean="0">
                <a:ea typeface="ＭＳ Ｐゴシック" pitchFamily="34" charset="-128"/>
              </a:rPr>
            </a:br>
            <a:r>
              <a:rPr lang="en-GB" sz="2400" dirty="0" smtClean="0">
                <a:ea typeface="ＭＳ Ｐゴシック" pitchFamily="34" charset="-128"/>
              </a:rPr>
              <a:t>control is important in maximising outcomes</a:t>
            </a:r>
          </a:p>
          <a:p>
            <a:pPr marL="533400" indent="-533400" eaLnBrk="1" hangingPunct="1">
              <a:buFont typeface="Monotype Sorts"/>
              <a:buAutoNum type="arabicPeriod"/>
            </a:pPr>
            <a:endParaRPr lang="en-US" sz="2400" dirty="0"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9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9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9731"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93" y="1772817"/>
            <a:ext cx="9167139"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21350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For most patients </a:t>
            </a:r>
            <a:r>
              <a:rPr lang="en-US" dirty="0" smtClean="0"/>
              <a:t>basal </a:t>
            </a:r>
            <a:r>
              <a:rPr lang="en-US" dirty="0"/>
              <a:t>insulin analogs, the average insulin dose is &lt;</a:t>
            </a:r>
            <a:r>
              <a:rPr lang="en-US" dirty="0" smtClean="0"/>
              <a:t>50 </a:t>
            </a:r>
            <a:r>
              <a:rPr lang="en-US" dirty="0"/>
              <a:t>U/d</a:t>
            </a:r>
            <a:r>
              <a:rPr lang="en-US" dirty="0" smtClean="0"/>
              <a:t>. </a:t>
            </a:r>
          </a:p>
          <a:p>
            <a:r>
              <a:rPr lang="en-US" dirty="0"/>
              <a:t>T</a:t>
            </a:r>
            <a:r>
              <a:rPr lang="en-US" dirty="0" smtClean="0"/>
              <a:t>argeting </a:t>
            </a:r>
            <a:r>
              <a:rPr lang="en-US" dirty="0"/>
              <a:t>FBG levels first will solve most glycemic control problems in patients with </a:t>
            </a:r>
            <a:r>
              <a:rPr lang="en-US" dirty="0" smtClean="0"/>
              <a:t>T2DM</a:t>
            </a:r>
          </a:p>
          <a:p>
            <a:r>
              <a:rPr lang="en-US" dirty="0"/>
              <a:t>i</a:t>
            </a:r>
            <a:r>
              <a:rPr lang="en-US" dirty="0" smtClean="0"/>
              <a:t>f </a:t>
            </a:r>
            <a:r>
              <a:rPr lang="en-US" dirty="0"/>
              <a:t>HbA1c levels are still in excess of </a:t>
            </a:r>
            <a:r>
              <a:rPr lang="en-US" dirty="0">
                <a:solidFill>
                  <a:srgbClr val="FF0000"/>
                </a:solidFill>
              </a:rPr>
              <a:t>8.5%</a:t>
            </a:r>
            <a:r>
              <a:rPr lang="en-US" dirty="0"/>
              <a:t>, reductions in </a:t>
            </a:r>
            <a:r>
              <a:rPr lang="en-US" dirty="0">
                <a:solidFill>
                  <a:srgbClr val="FF0000"/>
                </a:solidFill>
              </a:rPr>
              <a:t>both FBG levels and postprandial </a:t>
            </a:r>
            <a:r>
              <a:rPr lang="en-US" dirty="0"/>
              <a:t>glucose levels may be required to achieve the glycemic goal. </a:t>
            </a:r>
          </a:p>
        </p:txBody>
      </p:sp>
    </p:spTree>
    <p:extLst>
      <p:ext uri="{BB962C8B-B14F-4D97-AF65-F5344CB8AC3E}">
        <p14:creationId xmlns:p14="http://schemas.microsoft.com/office/powerpoint/2010/main" val="296585906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Starting Basal </a:t>
            </a:r>
            <a:r>
              <a:rPr lang="en-US" dirty="0" err="1" smtClean="0"/>
              <a:t>Insulin:Fix</a:t>
            </a:r>
            <a:r>
              <a:rPr lang="en-US" dirty="0" smtClean="0"/>
              <a:t> </a:t>
            </a:r>
            <a:r>
              <a:rPr lang="en-US" dirty="0"/>
              <a:t>the Fasting </a:t>
            </a:r>
            <a:r>
              <a:rPr lang="en-US" dirty="0" smtClean="0"/>
              <a:t>First</a:t>
            </a:r>
          </a:p>
          <a:p>
            <a:r>
              <a:rPr lang="en-US" dirty="0"/>
              <a:t>“</a:t>
            </a:r>
            <a:r>
              <a:rPr lang="en-US" dirty="0" err="1"/>
              <a:t>Overbasalization</a:t>
            </a:r>
            <a:r>
              <a:rPr lang="en-US" dirty="0"/>
              <a:t>”: Too Much Basal</a:t>
            </a:r>
          </a:p>
          <a:p>
            <a:r>
              <a:rPr lang="en-US" dirty="0"/>
              <a:t>Insulin, Too Little Effect</a:t>
            </a:r>
          </a:p>
        </p:txBody>
      </p:sp>
    </p:spTree>
    <p:extLst>
      <p:ext uri="{BB962C8B-B14F-4D97-AF65-F5344CB8AC3E}">
        <p14:creationId xmlns:p14="http://schemas.microsoft.com/office/powerpoint/2010/main" val="90984810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O</a:t>
            </a:r>
            <a:r>
              <a:rPr lang="en-US" dirty="0" err="1" smtClean="0"/>
              <a:t>verbasalization</a:t>
            </a:r>
            <a:r>
              <a:rPr lang="en-US" dirty="0" smtClean="0"/>
              <a:t> </a:t>
            </a:r>
            <a:r>
              <a:rPr lang="en-US" dirty="0"/>
              <a:t>occurs when FBG is not controlled with </a:t>
            </a:r>
            <a:r>
              <a:rPr lang="en-US" dirty="0" smtClean="0"/>
              <a:t>up-titration </a:t>
            </a:r>
            <a:r>
              <a:rPr lang="en-US" dirty="0"/>
              <a:t>of basal insulin and </a:t>
            </a:r>
            <a:r>
              <a:rPr lang="en-US" dirty="0">
                <a:solidFill>
                  <a:srgbClr val="FF0000"/>
                </a:solidFill>
              </a:rPr>
              <a:t>HbA1c targets remain elusive</a:t>
            </a:r>
            <a:r>
              <a:rPr lang="en-US" dirty="0"/>
              <a:t>. </a:t>
            </a:r>
            <a:endParaRPr lang="en-US" dirty="0" smtClean="0"/>
          </a:p>
          <a:p>
            <a:r>
              <a:rPr lang="en-US" dirty="0" smtClean="0"/>
              <a:t>Providers </a:t>
            </a:r>
            <a:r>
              <a:rPr lang="en-US" dirty="0"/>
              <a:t>must understand the concept of </a:t>
            </a:r>
            <a:r>
              <a:rPr lang="en-US" dirty="0" err="1"/>
              <a:t>overbasalization</a:t>
            </a:r>
            <a:r>
              <a:rPr lang="en-US" dirty="0"/>
              <a:t> because it should trigger </a:t>
            </a:r>
            <a:r>
              <a:rPr lang="en-US" i="1" dirty="0">
                <a:solidFill>
                  <a:srgbClr val="FF0000"/>
                </a:solidFill>
              </a:rPr>
              <a:t>progression to mealtime insulin intensification </a:t>
            </a:r>
            <a:r>
              <a:rPr lang="en-US" dirty="0"/>
              <a:t>in patients. </a:t>
            </a:r>
          </a:p>
        </p:txBody>
      </p:sp>
    </p:spTree>
    <p:extLst>
      <p:ext uri="{BB962C8B-B14F-4D97-AF65-F5344CB8AC3E}">
        <p14:creationId xmlns:p14="http://schemas.microsoft.com/office/powerpoint/2010/main" val="122845221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t>Maximal amounts of basal insulin can be achieved but should not comprise more than 50% of the total daily insulin calculation</a:t>
            </a:r>
            <a:r>
              <a:rPr lang="en-US" sz="2800" dirty="0" smtClean="0"/>
              <a:t>.</a:t>
            </a:r>
          </a:p>
          <a:p>
            <a:r>
              <a:rPr lang="en-US" sz="2800" dirty="0" smtClean="0"/>
              <a:t> Violating 50/50 </a:t>
            </a:r>
            <a:r>
              <a:rPr lang="en-US" sz="2800" dirty="0"/>
              <a:t>rule may lead </a:t>
            </a:r>
            <a:r>
              <a:rPr lang="en-US" sz="2800" dirty="0" smtClean="0"/>
              <a:t>to </a:t>
            </a:r>
            <a:r>
              <a:rPr lang="en-US" sz="2800" dirty="0" err="1" smtClean="0"/>
              <a:t>overbasalization</a:t>
            </a:r>
            <a:r>
              <a:rPr lang="en-US" sz="2800" dirty="0"/>
              <a:t>. </a:t>
            </a:r>
            <a:endParaRPr lang="en-US" sz="2800" dirty="0" smtClean="0"/>
          </a:p>
          <a:p>
            <a:r>
              <a:rPr lang="en-US" sz="2800" dirty="0" smtClean="0"/>
              <a:t>At </a:t>
            </a:r>
            <a:r>
              <a:rPr lang="en-US" sz="2800" dirty="0"/>
              <a:t>this point, administering additional basal insulin may </a:t>
            </a:r>
            <a:r>
              <a:rPr lang="en-US" sz="2800" b="1" dirty="0">
                <a:solidFill>
                  <a:srgbClr val="FF0000"/>
                </a:solidFill>
              </a:rPr>
              <a:t>change the pharmacokinetics of the basal insulin from having a profile without pronounced peaks of activity to a profile with an insulin peak </a:t>
            </a:r>
          </a:p>
        </p:txBody>
      </p:sp>
    </p:spTree>
    <p:extLst>
      <p:ext uri="{BB962C8B-B14F-4D97-AF65-F5344CB8AC3E}">
        <p14:creationId xmlns:p14="http://schemas.microsoft.com/office/powerpoint/2010/main" val="360319650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263866"/>
            <a:ext cx="6122686" cy="289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64900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to Basal Insulin: </a:t>
            </a:r>
            <a:br>
              <a:rPr lang="en-US" dirty="0"/>
            </a:br>
            <a:r>
              <a:rPr lang="en-US" dirty="0"/>
              <a:t>A Stepwise Approach </a:t>
            </a:r>
          </a:p>
        </p:txBody>
      </p:sp>
      <p:sp>
        <p:nvSpPr>
          <p:cNvPr id="3" name="Content Placeholder 2"/>
          <p:cNvSpPr>
            <a:spLocks noGrp="1"/>
          </p:cNvSpPr>
          <p:nvPr>
            <p:ph idx="1"/>
          </p:nvPr>
        </p:nvSpPr>
        <p:spPr/>
        <p:txBody>
          <a:bodyPr>
            <a:normAutofit/>
          </a:bodyPr>
          <a:lstStyle/>
          <a:p>
            <a:pPr algn="just"/>
            <a:r>
              <a:rPr lang="en-US" sz="2400" dirty="0"/>
              <a:t>Rapid-acting insulin analogs closely mimic physiologic meal-stimulated insulin release, with faster absorption, higher maximum concentration, shorter duration, and a lower risk of hypoglycemia than regular insulin</a:t>
            </a:r>
            <a:r>
              <a:rPr lang="en-US" sz="2400" dirty="0" smtClean="0"/>
              <a:t>.</a:t>
            </a:r>
          </a:p>
          <a:p>
            <a:pPr algn="just"/>
            <a:r>
              <a:rPr lang="en-US" sz="2400" dirty="0"/>
              <a:t>R</a:t>
            </a:r>
            <a:r>
              <a:rPr lang="en-US" sz="2400" dirty="0" smtClean="0"/>
              <a:t>apid-acting </a:t>
            </a:r>
            <a:r>
              <a:rPr lang="en-US" sz="2400" dirty="0"/>
              <a:t>premixed insulin analogs—such as biphasic insulin </a:t>
            </a:r>
            <a:r>
              <a:rPr lang="en-US" sz="2400" dirty="0" err="1"/>
              <a:t>aspart</a:t>
            </a:r>
            <a:r>
              <a:rPr lang="en-US" sz="2400" dirty="0"/>
              <a:t> 30 (30% soluble insulin </a:t>
            </a:r>
            <a:r>
              <a:rPr lang="en-US" sz="2400" dirty="0" err="1"/>
              <a:t>aspart</a:t>
            </a:r>
            <a:r>
              <a:rPr lang="en-US" sz="2400" dirty="0"/>
              <a:t> and 70% protamine-crystallized insulin </a:t>
            </a:r>
            <a:r>
              <a:rPr lang="en-US" sz="2400" dirty="0" err="1"/>
              <a:t>aspart</a:t>
            </a:r>
            <a:r>
              <a:rPr lang="en-US" sz="2400" dirty="0"/>
              <a:t>)—have been developed, which can prevent excessive postprandial glucose levels whether injected at the beginning of a meal or 15 to 20 minutes after starting a meal</a:t>
            </a:r>
            <a:r>
              <a:rPr lang="en-US" sz="2400" dirty="0" smtClean="0"/>
              <a:t>. </a:t>
            </a:r>
            <a:endParaRPr lang="en-US" sz="2400" dirty="0"/>
          </a:p>
        </p:txBody>
      </p:sp>
    </p:spTree>
    <p:extLst>
      <p:ext uri="{BB962C8B-B14F-4D97-AF65-F5344CB8AC3E}">
        <p14:creationId xmlns:p14="http://schemas.microsoft.com/office/powerpoint/2010/main" val="408406764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During mealtime insulin intensification, the patient continues to receive basal insulin therapy but also administers a rapid-acting insulin at the largest meal of the day to manage glucose excursions after meals. </a:t>
            </a:r>
          </a:p>
        </p:txBody>
      </p:sp>
    </p:spTree>
    <p:extLst>
      <p:ext uri="{BB962C8B-B14F-4D97-AF65-F5344CB8AC3E}">
        <p14:creationId xmlns:p14="http://schemas.microsoft.com/office/powerpoint/2010/main" val="233104530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388188" cy="445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259632" y="4725144"/>
            <a:ext cx="72008"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24333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8" y="1033463"/>
            <a:ext cx="446722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211960" y="278092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229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28596" y="0"/>
            <a:ext cx="8229600" cy="1143000"/>
          </a:xfrm>
        </p:spPr>
        <p:txBody>
          <a:bodyPr/>
          <a:lstStyle/>
          <a:p>
            <a:r>
              <a:rPr lang="en-GB" b="1" dirty="0" smtClean="0"/>
              <a:t>History</a:t>
            </a:r>
          </a:p>
        </p:txBody>
      </p:sp>
      <p:sp>
        <p:nvSpPr>
          <p:cNvPr id="3" name="Content Placeholder 2"/>
          <p:cNvSpPr>
            <a:spLocks noGrp="1"/>
          </p:cNvSpPr>
          <p:nvPr>
            <p:ph idx="1"/>
          </p:nvPr>
        </p:nvSpPr>
        <p:spPr>
          <a:xfrm>
            <a:off x="642910" y="1357298"/>
            <a:ext cx="8229600" cy="4525963"/>
          </a:xfrm>
        </p:spPr>
        <p:txBody>
          <a:bodyPr>
            <a:normAutofit fontScale="85000" lnSpcReduction="20000"/>
          </a:bodyPr>
          <a:lstStyle/>
          <a:p>
            <a:pPr>
              <a:defRPr/>
            </a:pPr>
            <a:r>
              <a:rPr lang="en-GB" dirty="0" smtClean="0"/>
              <a:t>A 58- year- old women comes to see you for diabetes review. She has had type 2 diabetes for </a:t>
            </a:r>
            <a:r>
              <a:rPr lang="en-GB" dirty="0" smtClean="0">
                <a:solidFill>
                  <a:srgbClr val="FFFF00"/>
                </a:solidFill>
              </a:rPr>
              <a:t>8</a:t>
            </a:r>
            <a:r>
              <a:rPr lang="en-GB" dirty="0" smtClean="0">
                <a:solidFill>
                  <a:srgbClr val="FF0000"/>
                </a:solidFill>
              </a:rPr>
              <a:t> </a:t>
            </a:r>
            <a:r>
              <a:rPr lang="en-GB" dirty="0" smtClean="0"/>
              <a:t>years. She attended the local T2DM education programme at diagnosis.</a:t>
            </a:r>
          </a:p>
          <a:p>
            <a:pPr>
              <a:defRPr/>
            </a:pPr>
            <a:r>
              <a:rPr lang="en-GB" dirty="0" smtClean="0"/>
              <a:t>Despite lifestyle modification, her BMI is </a:t>
            </a:r>
            <a:r>
              <a:rPr lang="en-GB" dirty="0" smtClean="0">
                <a:solidFill>
                  <a:srgbClr val="FFFF00"/>
                </a:solidFill>
              </a:rPr>
              <a:t>28</a:t>
            </a:r>
          </a:p>
          <a:p>
            <a:pPr>
              <a:defRPr/>
            </a:pPr>
            <a:r>
              <a:rPr lang="en-GB" dirty="0" smtClean="0"/>
              <a:t>She is taking MFN 2g /daily ,  </a:t>
            </a:r>
            <a:r>
              <a:rPr lang="en-GB" dirty="0" err="1" smtClean="0"/>
              <a:t>Gliclazide</a:t>
            </a:r>
            <a:r>
              <a:rPr lang="en-GB" dirty="0" smtClean="0"/>
              <a:t> 320 mg/daily (good compliance) , </a:t>
            </a:r>
            <a:r>
              <a:rPr lang="en-GB" dirty="0" err="1" smtClean="0"/>
              <a:t>atorvastatin</a:t>
            </a:r>
            <a:r>
              <a:rPr lang="en-GB" dirty="0" smtClean="0"/>
              <a:t> 20 mg and ASA 80 mg</a:t>
            </a:r>
          </a:p>
          <a:p>
            <a:pPr>
              <a:defRPr/>
            </a:pPr>
            <a:r>
              <a:rPr lang="en-GB" dirty="0" smtClean="0"/>
              <a:t>FBS 155 mg/dl ,HbA1c </a:t>
            </a:r>
            <a:r>
              <a:rPr lang="en-GB" dirty="0" smtClean="0">
                <a:solidFill>
                  <a:srgbClr val="FFFF00"/>
                </a:solidFill>
              </a:rPr>
              <a:t>8.5%</a:t>
            </a:r>
            <a:r>
              <a:rPr lang="en-GB" dirty="0" smtClean="0">
                <a:solidFill>
                  <a:srgbClr val="FF0000"/>
                </a:solidFill>
              </a:rPr>
              <a:t> , </a:t>
            </a:r>
            <a:r>
              <a:rPr lang="en-GB" dirty="0" smtClean="0"/>
              <a:t>SMBG ?</a:t>
            </a:r>
          </a:p>
          <a:p>
            <a:pPr>
              <a:defRPr/>
            </a:pPr>
            <a:r>
              <a:rPr lang="en-GB" dirty="0" smtClean="0"/>
              <a:t>No </a:t>
            </a:r>
            <a:r>
              <a:rPr lang="en-GB" dirty="0" err="1" smtClean="0"/>
              <a:t>microalbuminuria</a:t>
            </a:r>
            <a:r>
              <a:rPr lang="en-GB" dirty="0" smtClean="0"/>
              <a:t> , beginning of retinopathy, no cardiovascular complication</a:t>
            </a:r>
          </a:p>
          <a:p>
            <a:pPr>
              <a:defRPr/>
            </a:pPr>
            <a:r>
              <a:rPr lang="en-GB" dirty="0" smtClean="0"/>
              <a:t>BP= 125/75 mmHg</a:t>
            </a:r>
          </a:p>
        </p:txBody>
      </p:sp>
    </p:spTree>
    <p:custDataLst>
      <p:tags r:id="rId1"/>
    </p:custDataLst>
    <p:extLst>
      <p:ext uri="{BB962C8B-B14F-4D97-AF65-F5344CB8AC3E}">
        <p14:creationId xmlns:p14="http://schemas.microsoft.com/office/powerpoint/2010/main" val="95860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a:t>
            </a:r>
            <a:r>
              <a:rPr lang="en-US" dirty="0" smtClean="0"/>
              <a:t>t </a:t>
            </a:r>
            <a:r>
              <a:rPr lang="en-US" dirty="0"/>
              <a:t>is important to check glucose levels just before the first bite of the meal and 2 hours after the meal to assess the effectiveness of the mealtime insulin and to provide guidance for further insulin titration</a:t>
            </a:r>
            <a:r>
              <a:rPr lang="en-US" dirty="0" smtClean="0"/>
              <a:t>.</a:t>
            </a:r>
          </a:p>
          <a:p>
            <a:r>
              <a:rPr lang="en-US" dirty="0" smtClean="0"/>
              <a:t> </a:t>
            </a:r>
            <a:r>
              <a:rPr lang="en-US" dirty="0"/>
              <a:t>There is </a:t>
            </a:r>
            <a:r>
              <a:rPr lang="en-US" b="1" i="1" dirty="0">
                <a:solidFill>
                  <a:srgbClr val="FF0000"/>
                </a:solidFill>
              </a:rPr>
              <a:t>no absolute need </a:t>
            </a:r>
            <a:r>
              <a:rPr lang="en-US" dirty="0"/>
              <a:t>for carbohydrate counting with this method. </a:t>
            </a:r>
          </a:p>
        </p:txBody>
      </p:sp>
    </p:spTree>
    <p:extLst>
      <p:ext uri="{BB962C8B-B14F-4D97-AF65-F5344CB8AC3E}">
        <p14:creationId xmlns:p14="http://schemas.microsoft.com/office/powerpoint/2010/main" val="49912717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a:t>
            </a:r>
            <a:r>
              <a:rPr lang="en-US" dirty="0" smtClean="0"/>
              <a:t>tepwise </a:t>
            </a:r>
            <a:r>
              <a:rPr lang="en-US" dirty="0"/>
              <a:t>approach to insulin intensification may lead to </a:t>
            </a:r>
            <a:r>
              <a:rPr lang="en-US" b="1" u="sng" dirty="0"/>
              <a:t>less hypoglycemia than premixed insulin</a:t>
            </a:r>
            <a:r>
              <a:rPr lang="en-US" dirty="0"/>
              <a:t>, </a:t>
            </a:r>
            <a:r>
              <a:rPr lang="en-US" i="1" dirty="0"/>
              <a:t>with similar proportions of patients achieving the glycemic control goal of HbA1c levels below 7%</a:t>
            </a:r>
            <a:r>
              <a:rPr lang="en-US" dirty="0"/>
              <a:t>, as well as lower blood glucose levels</a:t>
            </a:r>
            <a:r>
              <a:rPr lang="en-US" dirty="0" smtClean="0"/>
              <a:t>. </a:t>
            </a:r>
            <a:endParaRPr lang="en-US" dirty="0"/>
          </a:p>
        </p:txBody>
      </p:sp>
    </p:spTree>
    <p:extLst>
      <p:ext uri="{BB962C8B-B14F-4D97-AF65-F5344CB8AC3E}">
        <p14:creationId xmlns:p14="http://schemas.microsoft.com/office/powerpoint/2010/main" val="230317129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idx="4294967295"/>
          </p:nvPr>
        </p:nvSpPr>
        <p:spPr/>
        <p:txBody>
          <a:bodyPr/>
          <a:lstStyle/>
          <a:p>
            <a:r>
              <a:rPr lang="en-US" smtClean="0"/>
              <a:t>Insulin bolus dose adjustment</a:t>
            </a:r>
          </a:p>
        </p:txBody>
      </p:sp>
      <p:sp>
        <p:nvSpPr>
          <p:cNvPr id="5" name="Content Placeholder 4"/>
          <p:cNvSpPr>
            <a:spLocks noGrp="1"/>
          </p:cNvSpPr>
          <p:nvPr>
            <p:ph idx="4294967295"/>
          </p:nvPr>
        </p:nvSpPr>
        <p:spPr>
          <a:xfrm>
            <a:off x="457200" y="1701799"/>
            <a:ext cx="8229600" cy="4057555"/>
          </a:xfrm>
        </p:spPr>
        <p:txBody>
          <a:bodyPr>
            <a:normAutofit fontScale="92500" lnSpcReduction="10000"/>
          </a:bodyPr>
          <a:lstStyle/>
          <a:p>
            <a:pPr marL="514350" indent="-514350">
              <a:buFont typeface="Calibri" pitchFamily="34" charset="0"/>
              <a:buAutoNum type="arabicPeriod"/>
              <a:defRPr/>
            </a:pPr>
            <a:r>
              <a:rPr lang="en-US" b="1" dirty="0" smtClean="0"/>
              <a:t>Insulin-Carbohydrate ratio (ICR):</a:t>
            </a:r>
          </a:p>
          <a:p>
            <a:pPr marL="514350" indent="-514350">
              <a:defRPr/>
            </a:pPr>
            <a:r>
              <a:rPr lang="en-US" dirty="0" smtClean="0"/>
              <a:t>It calculates how much bolus units are required for each unit of carbohydrate.</a:t>
            </a:r>
          </a:p>
          <a:p>
            <a:pPr marL="514350" indent="-514350">
              <a:defRPr/>
            </a:pPr>
            <a:r>
              <a:rPr lang="en-US" dirty="0" smtClean="0"/>
              <a:t>ICR= Total daily dose (TDD) ÷ 30</a:t>
            </a:r>
          </a:p>
          <a:p>
            <a:pPr marL="514350" indent="-514350">
              <a:defRPr/>
            </a:pPr>
            <a:r>
              <a:rPr lang="en-US" dirty="0" smtClean="0"/>
              <a:t>Example: TDD=60, ICR = 60 ÷ 30 = 2</a:t>
            </a:r>
          </a:p>
          <a:p>
            <a:pPr marL="514350" indent="-514350">
              <a:buFont typeface="Wingdings" pitchFamily="2" charset="2"/>
              <a:buNone/>
              <a:defRPr/>
            </a:pPr>
            <a:r>
              <a:rPr lang="en-US" dirty="0" smtClean="0"/>
              <a:t>      It means that each unit of carbohydrate requires 2 units of regular insulin</a:t>
            </a:r>
          </a:p>
          <a:p>
            <a:pPr marL="514350" indent="-514350">
              <a:buFont typeface="Wingdings" pitchFamily="2" charset="2"/>
              <a:buNone/>
              <a:defRPr/>
            </a:pPr>
            <a:endParaRPr lang="en-US" sz="1600" dirty="0" smtClean="0"/>
          </a:p>
          <a:p>
            <a:pPr marL="514350" indent="-514350">
              <a:defRPr/>
            </a:pPr>
            <a:r>
              <a:rPr lang="en-US" sz="1600" b="1" i="1" dirty="0" err="1" smtClean="0"/>
              <a:t>Gabric</a:t>
            </a:r>
            <a:endParaRPr lang="en-US" sz="1600" b="1" i="1" dirty="0" smtClean="0"/>
          </a:p>
        </p:txBody>
      </p:sp>
    </p:spTree>
    <p:extLst>
      <p:ext uri="{BB962C8B-B14F-4D97-AF65-F5344CB8AC3E}">
        <p14:creationId xmlns:p14="http://schemas.microsoft.com/office/powerpoint/2010/main" val="158155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p:txBody>
          <a:bodyPr/>
          <a:lstStyle/>
          <a:p>
            <a:endParaRPr lang="en-US" smtClean="0"/>
          </a:p>
        </p:txBody>
      </p:sp>
      <p:sp>
        <p:nvSpPr>
          <p:cNvPr id="68611" name="Content Placeholder 2"/>
          <p:cNvSpPr>
            <a:spLocks noGrp="1"/>
          </p:cNvSpPr>
          <p:nvPr>
            <p:ph idx="4294967295"/>
          </p:nvPr>
        </p:nvSpPr>
        <p:spPr>
          <a:xfrm>
            <a:off x="457200" y="1071563"/>
            <a:ext cx="8229600" cy="4756150"/>
          </a:xfrm>
        </p:spPr>
        <p:txBody>
          <a:bodyPr>
            <a:normAutofit fontScale="92500" lnSpcReduction="10000"/>
          </a:bodyPr>
          <a:lstStyle/>
          <a:p>
            <a:pPr marL="514350" indent="-514350">
              <a:buFont typeface="Calibri" pitchFamily="34" charset="0"/>
              <a:buAutoNum type="arabicPeriod" startAt="2"/>
            </a:pPr>
            <a:r>
              <a:rPr lang="en-US" b="1" smtClean="0"/>
              <a:t>Insulin Sensitivity Factor (ISF)</a:t>
            </a:r>
          </a:p>
          <a:p>
            <a:pPr marL="514350" indent="-514350"/>
            <a:r>
              <a:rPr lang="en-US" smtClean="0"/>
              <a:t>Calculates how much blood glucose decreases for each unite of bolus insulin</a:t>
            </a:r>
          </a:p>
          <a:p>
            <a:pPr marL="514350" indent="-514350"/>
            <a:r>
              <a:rPr lang="en-US" smtClean="0"/>
              <a:t>ISF (For human insulin)= 1500 ÷ TDD</a:t>
            </a:r>
          </a:p>
          <a:p>
            <a:pPr marL="514350" indent="-514350"/>
            <a:r>
              <a:rPr lang="en-US" smtClean="0"/>
              <a:t>ISF (For analogue insulin)= 1800 ÷ TDD</a:t>
            </a:r>
          </a:p>
          <a:p>
            <a:pPr marL="514350" indent="-514350"/>
            <a:r>
              <a:rPr lang="en-US" smtClean="0"/>
              <a:t>Example: TDD= 50 (human insulin), ISF = 1500 ÷ 50 = 30</a:t>
            </a:r>
          </a:p>
          <a:p>
            <a:pPr marL="514350" indent="-514350">
              <a:buFont typeface="Wingdings" pitchFamily="2" charset="2"/>
              <a:buNone/>
            </a:pPr>
            <a:r>
              <a:rPr lang="en-US" smtClean="0"/>
              <a:t>      It means that each unit of bolus decreases blood glucose by 30 mg/dl</a:t>
            </a:r>
          </a:p>
          <a:p>
            <a:pPr marL="514350" indent="-514350"/>
            <a:r>
              <a:rPr lang="en-US" sz="1600" b="1" i="1" smtClean="0"/>
              <a:t>Gabric</a:t>
            </a:r>
          </a:p>
          <a:p>
            <a:pPr marL="514350" indent="-514350"/>
            <a:endParaRPr lang="en-US" smtClean="0"/>
          </a:p>
        </p:txBody>
      </p:sp>
    </p:spTree>
    <p:extLst>
      <p:ext uri="{BB962C8B-B14F-4D97-AF65-F5344CB8AC3E}">
        <p14:creationId xmlns:p14="http://schemas.microsoft.com/office/powerpoint/2010/main" val="161256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lstStyle/>
          <a:p>
            <a:r>
              <a:rPr lang="en-US" smtClean="0"/>
              <a:t>Bolus dose calculation</a:t>
            </a:r>
          </a:p>
        </p:txBody>
      </p:sp>
      <p:sp>
        <p:nvSpPr>
          <p:cNvPr id="69635" name="Content Placeholder 2"/>
          <p:cNvSpPr>
            <a:spLocks noGrp="1"/>
          </p:cNvSpPr>
          <p:nvPr>
            <p:ph idx="4294967295"/>
          </p:nvPr>
        </p:nvSpPr>
        <p:spPr>
          <a:xfrm>
            <a:off x="457200" y="1701800"/>
            <a:ext cx="8229600" cy="3108325"/>
          </a:xfrm>
        </p:spPr>
        <p:txBody>
          <a:bodyPr>
            <a:normAutofit fontScale="85000" lnSpcReduction="10000"/>
          </a:bodyPr>
          <a:lstStyle/>
          <a:p>
            <a:pPr marL="514350" indent="-514350">
              <a:buFont typeface="Calibri" pitchFamily="34" charset="0"/>
              <a:buAutoNum type="arabicPeriod"/>
            </a:pPr>
            <a:r>
              <a:rPr lang="en-US" b="1" smtClean="0"/>
              <a:t>Carbohydrate counting of the meal:</a:t>
            </a:r>
          </a:p>
          <a:p>
            <a:pPr marL="514350" indent="-514350"/>
            <a:r>
              <a:rPr lang="en-US" smtClean="0"/>
              <a:t>Number of units of carbohydrate in the meal × ICR</a:t>
            </a:r>
          </a:p>
          <a:p>
            <a:pPr marL="514350" indent="-514350"/>
            <a:r>
              <a:rPr lang="en-US" smtClean="0"/>
              <a:t>Example: 10 spoon of rice + 1 apple = 3 units of carbohydrate, ICR = 2. </a:t>
            </a:r>
          </a:p>
          <a:p>
            <a:pPr marL="514350" indent="-514350">
              <a:buFont typeface="Wingdings" pitchFamily="2" charset="2"/>
              <a:buNone/>
            </a:pPr>
            <a:r>
              <a:rPr lang="en-US" smtClean="0"/>
              <a:t>      Bolus dose required for the meal = 3 × 2 = 6 units</a:t>
            </a:r>
          </a:p>
          <a:p>
            <a:pPr marL="514350" indent="-514350"/>
            <a:r>
              <a:rPr lang="en-US" sz="1600" b="1" i="1" smtClean="0"/>
              <a:t>Gabric</a:t>
            </a:r>
          </a:p>
          <a:p>
            <a:pPr marL="514350" indent="-514350">
              <a:buFont typeface="Wingdings" pitchFamily="2" charset="2"/>
              <a:buNone/>
            </a:pPr>
            <a:endParaRPr lang="en-US" b="1" i="1" smtClean="0"/>
          </a:p>
        </p:txBody>
      </p:sp>
    </p:spTree>
    <p:extLst>
      <p:ext uri="{BB962C8B-B14F-4D97-AF65-F5344CB8AC3E}">
        <p14:creationId xmlns:p14="http://schemas.microsoft.com/office/powerpoint/2010/main" val="30885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a:lstStyle/>
          <a:p>
            <a:endParaRPr lang="en-US" smtClean="0"/>
          </a:p>
        </p:txBody>
      </p:sp>
      <p:sp>
        <p:nvSpPr>
          <p:cNvPr id="70659" name="Content Placeholder 2"/>
          <p:cNvSpPr>
            <a:spLocks noGrp="1"/>
          </p:cNvSpPr>
          <p:nvPr>
            <p:ph idx="4294967295"/>
          </p:nvPr>
        </p:nvSpPr>
        <p:spPr>
          <a:xfrm>
            <a:off x="457200" y="1285875"/>
            <a:ext cx="8229600" cy="4243388"/>
          </a:xfrm>
        </p:spPr>
        <p:txBody>
          <a:bodyPr>
            <a:normAutofit fontScale="92500" lnSpcReduction="10000"/>
          </a:bodyPr>
          <a:lstStyle/>
          <a:p>
            <a:pPr marL="514350" indent="-514350">
              <a:buFont typeface="Calibri" pitchFamily="34" charset="0"/>
              <a:buAutoNum type="arabicPeriod" startAt="2"/>
            </a:pPr>
            <a:r>
              <a:rPr lang="en-US" b="1" smtClean="0"/>
              <a:t>Pre-prandial blood glucose</a:t>
            </a:r>
          </a:p>
          <a:p>
            <a:pPr marL="514350" indent="-514350"/>
            <a:r>
              <a:rPr lang="en-US" smtClean="0"/>
              <a:t>Correction dose = Pre-prandial glucose – desired blood glucose ÷ ISF</a:t>
            </a:r>
          </a:p>
          <a:p>
            <a:pPr marL="514350" indent="-514350"/>
            <a:r>
              <a:rPr lang="en-US" smtClean="0"/>
              <a:t>Example: Pre-prandial glucose 230, correction dose= 230 – 130 ÷ 50 = 2</a:t>
            </a:r>
          </a:p>
          <a:p>
            <a:pPr marL="514350" indent="-514350">
              <a:buFont typeface="Wingdings" pitchFamily="2" charset="2"/>
              <a:buNone/>
            </a:pPr>
            <a:r>
              <a:rPr lang="en-US" smtClean="0"/>
              <a:t>      It means that 2 units of bolus are required to correct pre-parandial hyperglycemia</a:t>
            </a:r>
          </a:p>
          <a:p>
            <a:pPr marL="514350" indent="-514350"/>
            <a:r>
              <a:rPr lang="en-US" i="1" smtClean="0"/>
              <a:t>Total number of bolus = 6 + 2 = 8 units</a:t>
            </a:r>
          </a:p>
          <a:p>
            <a:pPr marL="514350" indent="-514350"/>
            <a:r>
              <a:rPr lang="en-US" sz="1600" b="1" i="1" smtClean="0"/>
              <a:t>Gabric</a:t>
            </a:r>
          </a:p>
          <a:p>
            <a:pPr marL="514350" indent="-514350"/>
            <a:endParaRPr lang="en-US" b="1" i="1" smtClean="0"/>
          </a:p>
        </p:txBody>
      </p:sp>
    </p:spTree>
    <p:extLst>
      <p:ext uri="{BB962C8B-B14F-4D97-AF65-F5344CB8AC3E}">
        <p14:creationId xmlns:p14="http://schemas.microsoft.com/office/powerpoint/2010/main" val="1083933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5763"/>
            <a:ext cx="8229600" cy="877163"/>
          </a:xfrm>
        </p:spPr>
        <p:txBody>
          <a:bodyPr>
            <a:normAutofit fontScale="90000"/>
          </a:bodyPr>
          <a:lstStyle/>
          <a:p>
            <a:r>
              <a:rPr lang="en-US" dirty="0" smtClean="0"/>
              <a:t>Another option for intensifying a basal regimen </a:t>
            </a:r>
            <a:endParaRPr lang="en-US" dirty="0"/>
          </a:p>
        </p:txBody>
      </p:sp>
      <p:sp>
        <p:nvSpPr>
          <p:cNvPr id="4" name="Content Placeholder 3"/>
          <p:cNvSpPr>
            <a:spLocks noGrp="1"/>
          </p:cNvSpPr>
          <p:nvPr>
            <p:ph idx="1"/>
          </p:nvPr>
        </p:nvSpPr>
        <p:spPr>
          <a:xfrm>
            <a:off x="457200" y="1701800"/>
            <a:ext cx="8229600" cy="2996974"/>
          </a:xfrm>
        </p:spPr>
        <p:txBody>
          <a:bodyPr>
            <a:normAutofit fontScale="85000" lnSpcReduction="20000"/>
          </a:bodyPr>
          <a:lstStyle/>
          <a:p>
            <a:pPr>
              <a:lnSpc>
                <a:spcPct val="150000"/>
              </a:lnSpc>
            </a:pPr>
            <a:r>
              <a:rPr lang="en-US" dirty="0" smtClean="0"/>
              <a:t>Is to add a dose of a rapid-acting analogue with the biggest meal, e.g., a dose of 0.1 U/kg (6 U is a good approximation).</a:t>
            </a:r>
          </a:p>
          <a:p>
            <a:pPr>
              <a:lnSpc>
                <a:spcPct val="150000"/>
              </a:lnSpc>
            </a:pPr>
            <a:r>
              <a:rPr lang="en-US" dirty="0" smtClean="0"/>
              <a:t>The basal insulin dose may need to be decreased by an equivalent amount</a:t>
            </a:r>
            <a:endParaRPr lang="en-US" dirty="0"/>
          </a:p>
        </p:txBody>
      </p:sp>
      <p:sp>
        <p:nvSpPr>
          <p:cNvPr id="2" name="Slide Number Placeholder 1"/>
          <p:cNvSpPr>
            <a:spLocks noGrp="1"/>
          </p:cNvSpPr>
          <p:nvPr>
            <p:ph type="sldNum" sz="quarter" idx="12"/>
          </p:nvPr>
        </p:nvSpPr>
        <p:spPr/>
        <p:txBody>
          <a:bodyPr/>
          <a:lstStyle/>
          <a:p>
            <a:pPr>
              <a:defRPr/>
            </a:pPr>
            <a:fld id="{A7CA62F1-1A63-4CB7-9956-ED4B666A983F}" type="slidenum">
              <a:rPr lang="fr-FR" smtClean="0"/>
              <a:pPr>
                <a:defRPr/>
              </a:pPr>
              <a:t>176</a:t>
            </a:fld>
            <a:endParaRPr lang="fr-FR"/>
          </a:p>
        </p:txBody>
      </p:sp>
    </p:spTree>
    <p:extLst>
      <p:ext uri="{BB962C8B-B14F-4D97-AF65-F5344CB8AC3E}">
        <p14:creationId xmlns:p14="http://schemas.microsoft.com/office/powerpoint/2010/main" val="188380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3FB3DC40-7E13-4822-BC65-FBC8837C912E}" type="slidenum">
              <a:rPr lang="fr-FR" smtClean="0"/>
              <a:pPr/>
              <a:t>177</a:t>
            </a:fld>
            <a:endParaRPr lang="fr-FR" smtClean="0"/>
          </a:p>
        </p:txBody>
      </p:sp>
      <p:sp>
        <p:nvSpPr>
          <p:cNvPr id="71683" name="Rectangle 2"/>
          <p:cNvSpPr>
            <a:spLocks noGrp="1" noChangeArrowheads="1"/>
          </p:cNvSpPr>
          <p:nvPr>
            <p:ph type="title"/>
          </p:nvPr>
        </p:nvSpPr>
        <p:spPr/>
        <p:txBody>
          <a:bodyPr>
            <a:normAutofit fontScale="90000"/>
          </a:bodyPr>
          <a:lstStyle/>
          <a:p>
            <a:pPr eaLnBrk="1" hangingPunct="1"/>
            <a:r>
              <a:rPr lang="en-US" smtClean="0"/>
              <a:t>Initiation &amp; titration of prandial insulin</a:t>
            </a:r>
          </a:p>
        </p:txBody>
      </p:sp>
      <p:sp>
        <p:nvSpPr>
          <p:cNvPr id="71684" name="Rectangle 3"/>
          <p:cNvSpPr>
            <a:spLocks noGrp="1" noChangeArrowheads="1"/>
          </p:cNvSpPr>
          <p:nvPr>
            <p:ph type="body" idx="1"/>
          </p:nvPr>
        </p:nvSpPr>
        <p:spPr>
          <a:xfrm>
            <a:off x="457200" y="1701800"/>
            <a:ext cx="8229600" cy="2378075"/>
          </a:xfrm>
        </p:spPr>
        <p:txBody>
          <a:bodyPr>
            <a:normAutofit fontScale="77500" lnSpcReduction="20000"/>
          </a:bodyPr>
          <a:lstStyle/>
          <a:p>
            <a:pPr eaLnBrk="1" hangingPunct="1">
              <a:spcBef>
                <a:spcPct val="100000"/>
              </a:spcBef>
            </a:pPr>
            <a:r>
              <a:rPr lang="en-US" smtClean="0"/>
              <a:t>Can usually begin with ~4 units</a:t>
            </a:r>
          </a:p>
          <a:p>
            <a:pPr eaLnBrk="1" hangingPunct="1">
              <a:spcBef>
                <a:spcPct val="100000"/>
              </a:spcBef>
            </a:pPr>
            <a:r>
              <a:rPr lang="en-US" smtClean="0"/>
              <a:t>Adjust by 2 units every 3 days </a:t>
            </a:r>
            <a:r>
              <a:rPr lang="en-US" smtClean="0">
                <a:solidFill>
                  <a:srgbClr val="FFFF00"/>
                </a:solidFill>
              </a:rPr>
              <a:t>until plasma glucose</a:t>
            </a:r>
            <a:br>
              <a:rPr lang="en-US" smtClean="0">
                <a:solidFill>
                  <a:srgbClr val="FFFF00"/>
                </a:solidFill>
              </a:rPr>
            </a:br>
            <a:r>
              <a:rPr lang="en-US" smtClean="0">
                <a:solidFill>
                  <a:srgbClr val="FFFF00"/>
                </a:solidFill>
              </a:rPr>
              <a:t>is in range</a:t>
            </a:r>
          </a:p>
          <a:p>
            <a:pPr eaLnBrk="1" hangingPunct="1">
              <a:spcBef>
                <a:spcPct val="100000"/>
              </a:spcBef>
            </a:pPr>
            <a:r>
              <a:rPr lang="en-US" smtClean="0"/>
              <a:t>When prandial insulin is started, insulin secretagogues (SU or glinides) should be discontinued</a:t>
            </a:r>
          </a:p>
        </p:txBody>
      </p:sp>
      <p:sp>
        <p:nvSpPr>
          <p:cNvPr id="71685" name="Text Box 55"/>
          <p:cNvSpPr txBox="1">
            <a:spLocks noChangeArrowheads="1"/>
          </p:cNvSpPr>
          <p:nvPr/>
        </p:nvSpPr>
        <p:spPr bwMode="auto">
          <a:xfrm>
            <a:off x="34925" y="6584950"/>
            <a:ext cx="4191000" cy="222250"/>
          </a:xfrm>
          <a:prstGeom prst="rect">
            <a:avLst/>
          </a:prstGeom>
          <a:noFill/>
          <a:ln w="9525" algn="ctr">
            <a:noFill/>
            <a:miter lim="800000"/>
            <a:headEnd/>
            <a:tailEnd/>
          </a:ln>
        </p:spPr>
        <p:txBody>
          <a:bodyPr anchor="b">
            <a:spAutoFit/>
          </a:bodyPr>
          <a:lstStyle/>
          <a:p>
            <a:pPr algn="l">
              <a:lnSpc>
                <a:spcPct val="85000"/>
              </a:lnSpc>
              <a:buClr>
                <a:srgbClr val="FFCC00"/>
              </a:buClr>
              <a:buSzPct val="70000"/>
              <a:buFont typeface="Wingdings" pitchFamily="2" charset="2"/>
              <a:buNone/>
            </a:pPr>
            <a:r>
              <a:rPr lang="da-DK" sz="1000"/>
              <a:t>Nathan DM</a:t>
            </a:r>
            <a:r>
              <a:rPr lang="da-DK" sz="1000" i="1"/>
              <a:t>, et al. </a:t>
            </a:r>
            <a:r>
              <a:rPr lang="fr-FR" sz="1000" i="1"/>
              <a:t>Diabetes Care </a:t>
            </a:r>
            <a:r>
              <a:rPr lang="fr-FR" sz="1000"/>
              <a:t>2009;32 193-203</a:t>
            </a:r>
            <a:r>
              <a:rPr lang="en-GB" sz="1000" i="1"/>
              <a:t>.</a:t>
            </a:r>
            <a:endParaRPr lang="it-IT" sz="1000">
              <a:ea typeface="Arial Unicode MS" pitchFamily="34" charset="-128"/>
              <a:cs typeface="Arial Unicode MS" pitchFamily="34" charset="-128"/>
            </a:endParaRPr>
          </a:p>
        </p:txBody>
      </p:sp>
    </p:spTree>
    <p:extLst>
      <p:ext uri="{BB962C8B-B14F-4D97-AF65-F5344CB8AC3E}">
        <p14:creationId xmlns:p14="http://schemas.microsoft.com/office/powerpoint/2010/main" val="1275870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42343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16632"/>
            <a:ext cx="9069387" cy="662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a:off x="1403648" y="4365104"/>
            <a:ext cx="1296144" cy="72008"/>
          </a:xfrm>
          <a:prstGeom prst="rightArrow">
            <a:avLst/>
          </a:prstGeom>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380312" y="4221088"/>
            <a:ext cx="648072" cy="3600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93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28596" y="0"/>
            <a:ext cx="8229600" cy="1143000"/>
          </a:xfrm>
        </p:spPr>
        <p:txBody>
          <a:bodyPr/>
          <a:lstStyle/>
          <a:p>
            <a:r>
              <a:rPr lang="en-GB" b="1" dirty="0" smtClean="0"/>
              <a:t>History</a:t>
            </a:r>
          </a:p>
        </p:txBody>
      </p:sp>
      <p:sp>
        <p:nvSpPr>
          <p:cNvPr id="3" name="Content Placeholder 2"/>
          <p:cNvSpPr>
            <a:spLocks noGrp="1"/>
          </p:cNvSpPr>
          <p:nvPr>
            <p:ph idx="1"/>
          </p:nvPr>
        </p:nvSpPr>
        <p:spPr>
          <a:xfrm>
            <a:off x="228600" y="1143000"/>
            <a:ext cx="8610600" cy="4525963"/>
          </a:xfrm>
        </p:spPr>
        <p:txBody>
          <a:bodyPr>
            <a:noAutofit/>
          </a:bodyPr>
          <a:lstStyle/>
          <a:p>
            <a:pPr>
              <a:defRPr/>
            </a:pPr>
            <a:r>
              <a:rPr lang="en-GB" sz="2800" dirty="0" smtClean="0"/>
              <a:t>A 58- year- old women comes to see you for diabetes review. She has had type 2 diabetes for </a:t>
            </a:r>
            <a:r>
              <a:rPr lang="en-GB" sz="2800" dirty="0" smtClean="0">
                <a:solidFill>
                  <a:srgbClr val="FFFF00"/>
                </a:solidFill>
              </a:rPr>
              <a:t>8</a:t>
            </a:r>
            <a:r>
              <a:rPr lang="en-GB" sz="2800" dirty="0" smtClean="0">
                <a:solidFill>
                  <a:srgbClr val="FF0000"/>
                </a:solidFill>
              </a:rPr>
              <a:t> </a:t>
            </a:r>
            <a:r>
              <a:rPr lang="en-GB" sz="2800" dirty="0" smtClean="0"/>
              <a:t>years. She attended the local T2DM education programme at diagnosis.</a:t>
            </a:r>
          </a:p>
          <a:p>
            <a:pPr>
              <a:defRPr/>
            </a:pPr>
            <a:r>
              <a:rPr lang="en-GB" sz="2800" dirty="0" smtClean="0"/>
              <a:t>Despite lifestyle modification, her BMI is </a:t>
            </a:r>
            <a:r>
              <a:rPr lang="en-GB" sz="2800" dirty="0" smtClean="0">
                <a:solidFill>
                  <a:srgbClr val="FFFF00"/>
                </a:solidFill>
              </a:rPr>
              <a:t>28</a:t>
            </a:r>
          </a:p>
          <a:p>
            <a:pPr>
              <a:defRPr/>
            </a:pPr>
            <a:r>
              <a:rPr lang="en-GB" sz="2800" dirty="0" smtClean="0"/>
              <a:t>She is taking MFN 2g /daily ,  </a:t>
            </a:r>
            <a:r>
              <a:rPr lang="en-GB" sz="2800" dirty="0" err="1" smtClean="0"/>
              <a:t>Gliclazide</a:t>
            </a:r>
            <a:r>
              <a:rPr lang="en-GB" sz="2800" dirty="0" smtClean="0"/>
              <a:t> 320 mg/daily (good compliance) , </a:t>
            </a:r>
            <a:r>
              <a:rPr lang="en-GB" sz="2800" dirty="0" err="1" smtClean="0"/>
              <a:t>atorvastatin</a:t>
            </a:r>
            <a:r>
              <a:rPr lang="en-GB" sz="2800" dirty="0" smtClean="0"/>
              <a:t> 20 mg and ASA 80 mg</a:t>
            </a:r>
          </a:p>
          <a:p>
            <a:pPr>
              <a:defRPr/>
            </a:pPr>
            <a:r>
              <a:rPr lang="en-GB" sz="2800" dirty="0" smtClean="0"/>
              <a:t>FBS 155 mg/dl ,HbA1c </a:t>
            </a:r>
            <a:r>
              <a:rPr lang="en-GB" sz="2800" dirty="0" smtClean="0">
                <a:solidFill>
                  <a:srgbClr val="FFFF00"/>
                </a:solidFill>
              </a:rPr>
              <a:t>8.2%</a:t>
            </a:r>
            <a:r>
              <a:rPr lang="en-GB" sz="2800" dirty="0" smtClean="0">
                <a:solidFill>
                  <a:srgbClr val="FF0000"/>
                </a:solidFill>
              </a:rPr>
              <a:t> , </a:t>
            </a:r>
            <a:endParaRPr lang="en-GB" sz="2800" dirty="0" smtClean="0"/>
          </a:p>
          <a:p>
            <a:pPr>
              <a:defRPr/>
            </a:pPr>
            <a:r>
              <a:rPr lang="en-GB" sz="2800" dirty="0" smtClean="0"/>
              <a:t>No </a:t>
            </a:r>
            <a:r>
              <a:rPr lang="en-GB" sz="2800" dirty="0" err="1" smtClean="0"/>
              <a:t>microalbuminuria</a:t>
            </a:r>
            <a:r>
              <a:rPr lang="en-GB" sz="2800" dirty="0" smtClean="0"/>
              <a:t> , beginning of retinopathy, no cardiovascular complication</a:t>
            </a:r>
          </a:p>
          <a:p>
            <a:pPr>
              <a:defRPr/>
            </a:pPr>
            <a:r>
              <a:rPr lang="en-GB" sz="2800" dirty="0" smtClean="0"/>
              <a:t>BP= 125/75 mmHg</a:t>
            </a:r>
          </a:p>
        </p:txBody>
      </p:sp>
    </p:spTree>
    <p:custDataLst>
      <p:tags r:id="rId1"/>
    </p:custDataLst>
    <p:extLst>
      <p:ext uri="{BB962C8B-B14F-4D97-AF65-F5344CB8AC3E}">
        <p14:creationId xmlns:p14="http://schemas.microsoft.com/office/powerpoint/2010/main" val="424482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892899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rot="7708873">
            <a:off x="5124918" y="1213982"/>
            <a:ext cx="719796" cy="36056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9576671">
            <a:off x="3459744" y="2777636"/>
            <a:ext cx="883709" cy="38714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46918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regimens</a:t>
            </a:r>
            <a:endParaRPr lang="en-US" dirty="0"/>
          </a:p>
        </p:txBody>
      </p:sp>
      <p:sp>
        <p:nvSpPr>
          <p:cNvPr id="3" name="Content Placeholder 2"/>
          <p:cNvSpPr>
            <a:spLocks noGrp="1"/>
          </p:cNvSpPr>
          <p:nvPr>
            <p:ph idx="1"/>
          </p:nvPr>
        </p:nvSpPr>
        <p:spPr>
          <a:xfrm>
            <a:off x="0" y="1600200"/>
            <a:ext cx="9036496" cy="4525963"/>
          </a:xfrm>
        </p:spPr>
        <p:txBody>
          <a:bodyPr>
            <a:normAutofit fontScale="92500" lnSpcReduction="10000"/>
          </a:bodyPr>
          <a:lstStyle/>
          <a:p>
            <a:r>
              <a:rPr lang="en-US" sz="2800" dirty="0"/>
              <a:t>The most precise and flexible </a:t>
            </a:r>
            <a:r>
              <a:rPr lang="en-US" sz="2800" dirty="0" smtClean="0"/>
              <a:t>prandial coverage </a:t>
            </a:r>
            <a:r>
              <a:rPr lang="en-US" sz="2800" dirty="0"/>
              <a:t>is possible with </a:t>
            </a:r>
            <a:r>
              <a:rPr lang="en-US" sz="2800" dirty="0">
                <a:solidFill>
                  <a:srgbClr val="FFFF00"/>
                </a:solidFill>
              </a:rPr>
              <a:t>“</a:t>
            </a:r>
            <a:r>
              <a:rPr lang="en-US" sz="2800" dirty="0" smtClean="0">
                <a:solidFill>
                  <a:srgbClr val="FFFF00"/>
                </a:solidFill>
              </a:rPr>
              <a:t>basal-bolus</a:t>
            </a:r>
            <a:r>
              <a:rPr lang="en-US" sz="2800" dirty="0" smtClean="0"/>
              <a:t>” therapy</a:t>
            </a:r>
            <a:r>
              <a:rPr lang="en-US" sz="2800" dirty="0"/>
              <a:t>, involving the addition of </a:t>
            </a:r>
            <a:r>
              <a:rPr lang="en-US" sz="2800" dirty="0" err="1" smtClean="0"/>
              <a:t>premeal</a:t>
            </a:r>
            <a:r>
              <a:rPr lang="en-US" sz="2800" dirty="0"/>
              <a:t> </a:t>
            </a:r>
            <a:r>
              <a:rPr lang="en-US" sz="2800" dirty="0" smtClean="0"/>
              <a:t>rapid-acting </a:t>
            </a:r>
            <a:r>
              <a:rPr lang="en-US" sz="2800" dirty="0"/>
              <a:t>insulin analog to </a:t>
            </a:r>
            <a:r>
              <a:rPr lang="en-US" sz="2800" dirty="0" smtClean="0"/>
              <a:t>ongoing basal insulin</a:t>
            </a:r>
            <a:endParaRPr lang="en-US" sz="2800" dirty="0"/>
          </a:p>
          <a:p>
            <a:endParaRPr lang="en-US" sz="2800" dirty="0" smtClean="0"/>
          </a:p>
          <a:p>
            <a:r>
              <a:rPr lang="en-US" sz="2800" dirty="0"/>
              <a:t>A second, perhaps more </a:t>
            </a:r>
            <a:r>
              <a:rPr lang="en-US" sz="2800" dirty="0" smtClean="0"/>
              <a:t>convenient but </a:t>
            </a:r>
            <a:r>
              <a:rPr lang="en-US" sz="2800" dirty="0"/>
              <a:t>less adaptable method involves </a:t>
            </a:r>
            <a:r>
              <a:rPr lang="en-US" sz="2800" dirty="0">
                <a:solidFill>
                  <a:srgbClr val="FFFF00"/>
                </a:solidFill>
              </a:rPr>
              <a:t>“</a:t>
            </a:r>
            <a:r>
              <a:rPr lang="en-US" sz="2800" dirty="0" smtClean="0">
                <a:solidFill>
                  <a:srgbClr val="FFFF00"/>
                </a:solidFill>
              </a:rPr>
              <a:t>premixed” insulin</a:t>
            </a:r>
            <a:r>
              <a:rPr lang="en-US" sz="2800" dirty="0"/>
              <a:t>, consisting of a fixed </a:t>
            </a:r>
            <a:r>
              <a:rPr lang="en-US" sz="2800" dirty="0" smtClean="0"/>
              <a:t>combination of </a:t>
            </a:r>
            <a:r>
              <a:rPr lang="en-US" sz="2800" dirty="0"/>
              <a:t>an intermediate insulin </a:t>
            </a:r>
            <a:r>
              <a:rPr lang="en-US" sz="2800" dirty="0" smtClean="0"/>
              <a:t>with regular </a:t>
            </a:r>
            <a:r>
              <a:rPr lang="en-US" sz="2800" dirty="0"/>
              <a:t>insulin or a rapid </a:t>
            </a:r>
            <a:r>
              <a:rPr lang="en-US" sz="2800" dirty="0" smtClean="0"/>
              <a:t>analog</a:t>
            </a:r>
          </a:p>
          <a:p>
            <a:endParaRPr lang="en-US" sz="2800" dirty="0" smtClean="0"/>
          </a:p>
          <a:p>
            <a:r>
              <a:rPr lang="en-US" sz="2800" dirty="0"/>
              <a:t>In comparison with basal insulin alone, premixed regimens </a:t>
            </a:r>
            <a:r>
              <a:rPr lang="en-US" sz="2800" dirty="0" smtClean="0"/>
              <a:t>tend </a:t>
            </a:r>
            <a:r>
              <a:rPr lang="en-US" sz="2800" dirty="0"/>
              <a:t>to lower HbA1c to a </a:t>
            </a:r>
            <a:r>
              <a:rPr lang="en-US" sz="2800" dirty="0">
                <a:solidFill>
                  <a:srgbClr val="FFFF00"/>
                </a:solidFill>
              </a:rPr>
              <a:t>larger degree</a:t>
            </a:r>
            <a:r>
              <a:rPr lang="en-US" sz="2800" dirty="0"/>
              <a:t>, but often at the expense of slightly </a:t>
            </a:r>
            <a:r>
              <a:rPr lang="en-US" sz="2800" dirty="0">
                <a:solidFill>
                  <a:srgbClr val="FFFF00"/>
                </a:solidFill>
              </a:rPr>
              <a:t>more hypoglycemia and weight gain</a:t>
            </a:r>
          </a:p>
          <a:p>
            <a:endParaRPr lang="en-US" sz="2800" dirty="0"/>
          </a:p>
        </p:txBody>
      </p:sp>
    </p:spTree>
    <p:extLst>
      <p:ext uri="{BB962C8B-B14F-4D97-AF65-F5344CB8AC3E}">
        <p14:creationId xmlns:p14="http://schemas.microsoft.com/office/powerpoint/2010/main" val="390078830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Premixed regimen</a:t>
            </a:r>
            <a:endParaRPr lang="en-US" dirty="0"/>
          </a:p>
        </p:txBody>
      </p:sp>
      <p:sp>
        <p:nvSpPr>
          <p:cNvPr id="3" name="Content Placeholder 2"/>
          <p:cNvSpPr>
            <a:spLocks noGrp="1"/>
          </p:cNvSpPr>
          <p:nvPr>
            <p:ph idx="1"/>
          </p:nvPr>
        </p:nvSpPr>
        <p:spPr/>
        <p:txBody>
          <a:bodyPr/>
          <a:lstStyle/>
          <a:p>
            <a:pPr marL="0" indent="0" algn="just">
              <a:spcAft>
                <a:spcPts val="1200"/>
              </a:spcAft>
            </a:pPr>
            <a:r>
              <a:rPr lang="en-US" dirty="0"/>
              <a:t>This strategy may be appropriate for certain patients who eat regularly and may be in need of a simplified approach beyond basal </a:t>
            </a:r>
            <a:r>
              <a:rPr lang="en-US" dirty="0" smtClean="0"/>
              <a:t>insulin</a:t>
            </a:r>
          </a:p>
          <a:p>
            <a:pPr marL="0" indent="0" algn="just">
              <a:spcAft>
                <a:spcPts val="1200"/>
              </a:spcAft>
            </a:pPr>
            <a:endParaRPr lang="en-US" dirty="0"/>
          </a:p>
          <a:p>
            <a:pPr marL="0" indent="0" algn="just">
              <a:spcAft>
                <a:spcPts val="1200"/>
              </a:spcAft>
            </a:pPr>
            <a:r>
              <a:rPr lang="en-US" dirty="0"/>
              <a:t>Disadvantages: inability to titrate the shorter- from the longer-acting component  </a:t>
            </a:r>
          </a:p>
          <a:p>
            <a:endParaRPr lang="en-US" dirty="0"/>
          </a:p>
        </p:txBody>
      </p:sp>
    </p:spTree>
    <p:extLst>
      <p:ext uri="{BB962C8B-B14F-4D97-AF65-F5344CB8AC3E}">
        <p14:creationId xmlns:p14="http://schemas.microsoft.com/office/powerpoint/2010/main" val="310956593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 and cons of  premixed analogue</a:t>
            </a:r>
            <a:endParaRPr lang="en-US" dirty="0"/>
          </a:p>
        </p:txBody>
      </p:sp>
      <p:sp>
        <p:nvSpPr>
          <p:cNvPr id="3" name="Content Placeholder 2"/>
          <p:cNvSpPr>
            <a:spLocks noGrp="1"/>
          </p:cNvSpPr>
          <p:nvPr>
            <p:ph idx="1"/>
          </p:nvPr>
        </p:nvSpPr>
        <p:spPr/>
        <p:txBody>
          <a:bodyPr/>
          <a:lstStyle/>
          <a:p>
            <a:r>
              <a:rPr lang="en-US" dirty="0" smtClean="0"/>
              <a:t>No need for self mixing </a:t>
            </a:r>
          </a:p>
          <a:p>
            <a:r>
              <a:rPr lang="en-US" dirty="0" smtClean="0"/>
              <a:t>Minimizing dosing error</a:t>
            </a:r>
          </a:p>
          <a:p>
            <a:r>
              <a:rPr lang="en-US" dirty="0" smtClean="0"/>
              <a:t>Less injections (attractive alternative to basal bolus)</a:t>
            </a:r>
          </a:p>
          <a:p>
            <a:pPr marL="342900" lvl="1" indent="-342900">
              <a:buFont typeface="Arial" pitchFamily="34" charset="0"/>
              <a:buChar char="•"/>
            </a:pPr>
            <a:r>
              <a:rPr lang="en-US" sz="3300" dirty="0" smtClean="0"/>
              <a:t>Dosing immediately before or after meal</a:t>
            </a:r>
          </a:p>
          <a:p>
            <a:pPr marL="342900" lvl="1" indent="-342900">
              <a:buFont typeface="Arial" pitchFamily="34" charset="0"/>
              <a:buChar char="•"/>
            </a:pPr>
            <a:r>
              <a:rPr lang="en-US" sz="3300" dirty="0" smtClean="0"/>
              <a:t>Less flexibility</a:t>
            </a:r>
          </a:p>
          <a:p>
            <a:pPr marL="342900" lvl="1" indent="-342900">
              <a:buFont typeface="Arial" pitchFamily="34" charset="0"/>
              <a:buChar char="•"/>
            </a:pPr>
            <a:r>
              <a:rPr lang="en-US" sz="3300" dirty="0" smtClean="0">
                <a:solidFill>
                  <a:srgbClr val="FFFF00"/>
                </a:solidFill>
              </a:rPr>
              <a:t>cost</a:t>
            </a:r>
          </a:p>
          <a:p>
            <a:endParaRPr lang="en-US" dirty="0" smtClean="0"/>
          </a:p>
          <a:p>
            <a:endParaRPr lang="en-US" dirty="0" smtClean="0"/>
          </a:p>
          <a:p>
            <a:endParaRPr lang="en-US" dirty="0"/>
          </a:p>
        </p:txBody>
      </p:sp>
    </p:spTree>
    <p:extLst>
      <p:ext uri="{BB962C8B-B14F-4D97-AF65-F5344CB8AC3E}">
        <p14:creationId xmlns:p14="http://schemas.microsoft.com/office/powerpoint/2010/main" val="30545614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 and cons of premixed analogue</a:t>
            </a:r>
            <a:endParaRPr lang="en-US" b="1" dirty="0"/>
          </a:p>
        </p:txBody>
      </p:sp>
      <p:sp>
        <p:nvSpPr>
          <p:cNvPr id="3" name="Content Placeholder 2"/>
          <p:cNvSpPr>
            <a:spLocks noGrp="1"/>
          </p:cNvSpPr>
          <p:nvPr>
            <p:ph idx="1"/>
          </p:nvPr>
        </p:nvSpPr>
        <p:spPr/>
        <p:txBody>
          <a:bodyPr/>
          <a:lstStyle/>
          <a:p>
            <a:r>
              <a:rPr lang="en-US" dirty="0" smtClean="0"/>
              <a:t>Higher FPG</a:t>
            </a:r>
          </a:p>
          <a:p>
            <a:r>
              <a:rPr lang="en-US" dirty="0" smtClean="0"/>
              <a:t>Lower PPG</a:t>
            </a:r>
          </a:p>
          <a:p>
            <a:r>
              <a:rPr lang="en-US" dirty="0" smtClean="0"/>
              <a:t>Lower HbA1C</a:t>
            </a:r>
          </a:p>
          <a:p>
            <a:r>
              <a:rPr lang="en-US" dirty="0" smtClean="0"/>
              <a:t>More weight gain</a:t>
            </a:r>
          </a:p>
          <a:p>
            <a:r>
              <a:rPr lang="en-US" dirty="0" smtClean="0"/>
              <a:t>More </a:t>
            </a:r>
            <a:r>
              <a:rPr lang="en-US" dirty="0" err="1" smtClean="0"/>
              <a:t>minorhypoglycemia</a:t>
            </a:r>
            <a:endParaRPr lang="en-US" dirty="0" smtClean="0"/>
          </a:p>
          <a:p>
            <a:endParaRPr lang="en-US" dirty="0"/>
          </a:p>
        </p:txBody>
      </p:sp>
    </p:spTree>
    <p:extLst>
      <p:ext uri="{BB962C8B-B14F-4D97-AF65-F5344CB8AC3E}">
        <p14:creationId xmlns:p14="http://schemas.microsoft.com/office/powerpoint/2010/main" val="209688730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Conclusion</a:t>
            </a:r>
            <a:endParaRPr lang="en-US" sz="7200" b="1" dirty="0"/>
          </a:p>
        </p:txBody>
      </p:sp>
      <p:sp>
        <p:nvSpPr>
          <p:cNvPr id="3" name="Content Placeholder 2"/>
          <p:cNvSpPr>
            <a:spLocks noGrp="1"/>
          </p:cNvSpPr>
          <p:nvPr>
            <p:ph idx="1"/>
          </p:nvPr>
        </p:nvSpPr>
        <p:spPr>
          <a:xfrm>
            <a:off x="359024" y="2332037"/>
            <a:ext cx="8784976" cy="4525963"/>
          </a:xfrm>
        </p:spPr>
        <p:txBody>
          <a:bodyPr>
            <a:normAutofit/>
          </a:bodyPr>
          <a:lstStyle/>
          <a:p>
            <a:r>
              <a:rPr lang="en-US" sz="4800" dirty="0">
                <a:latin typeface="Calibri" pitchFamily="34" charset="0"/>
              </a:rPr>
              <a:t>Individualization of treatment is the cornerstone of </a:t>
            </a:r>
            <a:r>
              <a:rPr lang="en-US" sz="4800" dirty="0" smtClean="0">
                <a:latin typeface="Calibri" pitchFamily="34" charset="0"/>
              </a:rPr>
              <a:t>success</a:t>
            </a:r>
            <a:endParaRPr lang="en-US" sz="4800" dirty="0"/>
          </a:p>
        </p:txBody>
      </p:sp>
    </p:spTree>
    <p:extLst>
      <p:ext uri="{BB962C8B-B14F-4D97-AF65-F5344CB8AC3E}">
        <p14:creationId xmlns:p14="http://schemas.microsoft.com/office/powerpoint/2010/main" val="315191230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1470025"/>
          </a:xfrm>
        </p:spPr>
        <p:txBody>
          <a:bodyPr>
            <a:normAutofit/>
          </a:bodyPr>
          <a:lstStyle/>
          <a:p>
            <a:r>
              <a:rPr lang="en-US" sz="7200" b="1" dirty="0" smtClean="0"/>
              <a:t>Case Presentations</a:t>
            </a:r>
            <a:endParaRPr lang="en-US" sz="7200" b="1" dirty="0"/>
          </a:p>
        </p:txBody>
      </p:sp>
      <p:sp>
        <p:nvSpPr>
          <p:cNvPr id="3" name="Subtitle 2"/>
          <p:cNvSpPr>
            <a:spLocks noGrp="1"/>
          </p:cNvSpPr>
          <p:nvPr>
            <p:ph type="subTitle" idx="1"/>
          </p:nvPr>
        </p:nvSpPr>
        <p:spPr/>
        <p:txBody>
          <a:bodyPr>
            <a:normAutofit/>
          </a:bodyPr>
          <a:lstStyle/>
          <a:p>
            <a:endParaRPr lang="en-US" sz="2800" b="1" dirty="0" smtClean="0"/>
          </a:p>
        </p:txBody>
      </p:sp>
    </p:spTree>
    <p:extLst>
      <p:ext uri="{BB962C8B-B14F-4D97-AF65-F5344CB8AC3E}">
        <p14:creationId xmlns:p14="http://schemas.microsoft.com/office/powerpoint/2010/main" val="153085500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1</a:t>
            </a:r>
            <a:br>
              <a:rPr lang="en-US" dirty="0" smtClean="0"/>
            </a:br>
            <a:r>
              <a:rPr lang="en-US" dirty="0" smtClean="0"/>
              <a:t>Ms. </a:t>
            </a:r>
            <a:r>
              <a:rPr lang="en-US" dirty="0" err="1" smtClean="0"/>
              <a:t>Hosseini</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696213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28596" y="0"/>
            <a:ext cx="8229600" cy="1143000"/>
          </a:xfrm>
        </p:spPr>
        <p:txBody>
          <a:bodyPr/>
          <a:lstStyle/>
          <a:p>
            <a:r>
              <a:rPr lang="en-GB" b="1" dirty="0" smtClean="0"/>
              <a:t>History</a:t>
            </a:r>
          </a:p>
        </p:txBody>
      </p:sp>
      <p:sp>
        <p:nvSpPr>
          <p:cNvPr id="3" name="Content Placeholder 2"/>
          <p:cNvSpPr>
            <a:spLocks noGrp="1"/>
          </p:cNvSpPr>
          <p:nvPr>
            <p:ph idx="1"/>
          </p:nvPr>
        </p:nvSpPr>
        <p:spPr>
          <a:xfrm>
            <a:off x="642910" y="1357298"/>
            <a:ext cx="8229600" cy="4525963"/>
          </a:xfrm>
        </p:spPr>
        <p:txBody>
          <a:bodyPr>
            <a:normAutofit fontScale="85000" lnSpcReduction="20000"/>
          </a:bodyPr>
          <a:lstStyle/>
          <a:p>
            <a:pPr>
              <a:defRPr/>
            </a:pPr>
            <a:r>
              <a:rPr lang="en-GB" dirty="0" smtClean="0"/>
              <a:t>A 58- year- old women comes to see you for diabetes review. She has had type 2 diabetes for </a:t>
            </a:r>
            <a:r>
              <a:rPr lang="en-GB" dirty="0" smtClean="0">
                <a:solidFill>
                  <a:srgbClr val="FFFF00"/>
                </a:solidFill>
              </a:rPr>
              <a:t>8</a:t>
            </a:r>
            <a:r>
              <a:rPr lang="en-GB" dirty="0" smtClean="0">
                <a:solidFill>
                  <a:srgbClr val="FF0000"/>
                </a:solidFill>
              </a:rPr>
              <a:t> </a:t>
            </a:r>
            <a:r>
              <a:rPr lang="en-GB" dirty="0" smtClean="0"/>
              <a:t>years. She attended the local T2DM education programme at diagnosis.</a:t>
            </a:r>
          </a:p>
          <a:p>
            <a:pPr>
              <a:defRPr/>
            </a:pPr>
            <a:r>
              <a:rPr lang="en-GB" dirty="0" smtClean="0"/>
              <a:t>Despite lifestyle modification, her BMI is </a:t>
            </a:r>
            <a:r>
              <a:rPr lang="en-GB" dirty="0" smtClean="0">
                <a:solidFill>
                  <a:srgbClr val="FFFF00"/>
                </a:solidFill>
              </a:rPr>
              <a:t>28</a:t>
            </a:r>
          </a:p>
          <a:p>
            <a:pPr>
              <a:defRPr/>
            </a:pPr>
            <a:r>
              <a:rPr lang="en-GB" dirty="0" smtClean="0"/>
              <a:t>She is taking MFN 2g /daily ,  </a:t>
            </a:r>
            <a:r>
              <a:rPr lang="en-GB" dirty="0" err="1" smtClean="0"/>
              <a:t>Gliclazide</a:t>
            </a:r>
            <a:r>
              <a:rPr lang="en-GB" dirty="0" smtClean="0"/>
              <a:t> 320 mg/daily (good compliance) , </a:t>
            </a:r>
            <a:r>
              <a:rPr lang="en-GB" dirty="0" err="1" smtClean="0"/>
              <a:t>atorvastatin</a:t>
            </a:r>
            <a:r>
              <a:rPr lang="en-GB" dirty="0" smtClean="0"/>
              <a:t> 20 mg and ASA 80 mg</a:t>
            </a:r>
          </a:p>
          <a:p>
            <a:pPr>
              <a:defRPr/>
            </a:pPr>
            <a:r>
              <a:rPr lang="en-GB" dirty="0" smtClean="0"/>
              <a:t>FBS 155 mg/dl ,HbA1c </a:t>
            </a:r>
            <a:r>
              <a:rPr lang="en-GB" dirty="0" smtClean="0">
                <a:solidFill>
                  <a:srgbClr val="FFFF00"/>
                </a:solidFill>
              </a:rPr>
              <a:t>8.5%</a:t>
            </a:r>
            <a:r>
              <a:rPr lang="en-GB" dirty="0" smtClean="0">
                <a:solidFill>
                  <a:srgbClr val="FF0000"/>
                </a:solidFill>
              </a:rPr>
              <a:t> , </a:t>
            </a:r>
            <a:r>
              <a:rPr lang="en-GB" dirty="0" smtClean="0"/>
              <a:t>SMBG ?</a:t>
            </a:r>
          </a:p>
          <a:p>
            <a:pPr>
              <a:defRPr/>
            </a:pPr>
            <a:r>
              <a:rPr lang="en-GB" dirty="0" smtClean="0"/>
              <a:t>No </a:t>
            </a:r>
            <a:r>
              <a:rPr lang="en-GB" dirty="0" err="1" smtClean="0"/>
              <a:t>microalbuminuria</a:t>
            </a:r>
            <a:r>
              <a:rPr lang="en-GB" dirty="0" smtClean="0"/>
              <a:t> , beginning of retinopathy, no cardiovascular complication</a:t>
            </a:r>
          </a:p>
          <a:p>
            <a:pPr>
              <a:defRPr/>
            </a:pPr>
            <a:r>
              <a:rPr lang="en-GB" dirty="0" smtClean="0"/>
              <a:t>BP= 125/75 mmHg</a:t>
            </a:r>
          </a:p>
        </p:txBody>
      </p:sp>
    </p:spTree>
    <p:custDataLst>
      <p:tags r:id="rId1"/>
    </p:custDataLst>
    <p:extLst>
      <p:ext uri="{BB962C8B-B14F-4D97-AF65-F5344CB8AC3E}">
        <p14:creationId xmlns:p14="http://schemas.microsoft.com/office/powerpoint/2010/main" val="318200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PQuestion"/>
          <p:cNvSpPr>
            <a:spLocks noGrp="1"/>
          </p:cNvSpPr>
          <p:nvPr>
            <p:ph type="title"/>
          </p:nvPr>
        </p:nvSpPr>
        <p:spPr/>
        <p:txBody>
          <a:bodyPr/>
          <a:lstStyle/>
          <a:p>
            <a:r>
              <a:rPr lang="en-GB" b="1" dirty="0" smtClean="0"/>
              <a:t>What would you do next?</a:t>
            </a:r>
          </a:p>
        </p:txBody>
      </p:sp>
      <p:sp>
        <p:nvSpPr>
          <p:cNvPr id="6148" name="TPAnswers"/>
          <p:cNvSpPr>
            <a:spLocks noGrp="1"/>
          </p:cNvSpPr>
          <p:nvPr>
            <p:ph type="body" idx="1"/>
            <p:custDataLst>
              <p:tags r:id="rId2"/>
            </p:custDataLst>
          </p:nvPr>
        </p:nvSpPr>
        <p:spPr>
          <a:xfrm>
            <a:off x="838200" y="2057400"/>
            <a:ext cx="5614998" cy="4114800"/>
          </a:xfrm>
        </p:spPr>
        <p:txBody>
          <a:bodyPr/>
          <a:lstStyle/>
          <a:p>
            <a:pPr marL="514350" indent="-514350">
              <a:buFont typeface="Wingdings" pitchFamily="2" charset="2"/>
              <a:buAutoNum type="arabicPeriod"/>
            </a:pPr>
            <a:r>
              <a:rPr lang="en-GB" dirty="0" smtClean="0"/>
              <a:t>Life style intensification</a:t>
            </a:r>
          </a:p>
          <a:p>
            <a:pPr marL="514350" indent="-514350">
              <a:buFont typeface="Wingdings" pitchFamily="2" charset="2"/>
              <a:buAutoNum type="arabicPeriod"/>
            </a:pPr>
            <a:r>
              <a:rPr lang="en-GB" dirty="0" smtClean="0"/>
              <a:t>Prescribe </a:t>
            </a:r>
            <a:r>
              <a:rPr lang="en-GB" dirty="0" err="1" smtClean="0"/>
              <a:t>Pioglitazone</a:t>
            </a:r>
            <a:endParaRPr lang="en-GB" dirty="0" smtClean="0"/>
          </a:p>
          <a:p>
            <a:pPr marL="514350" indent="-514350">
              <a:buFont typeface="Wingdings" pitchFamily="2" charset="2"/>
              <a:buAutoNum type="arabicPeriod"/>
            </a:pPr>
            <a:r>
              <a:rPr lang="en-GB" dirty="0" smtClean="0"/>
              <a:t>Prescribe  Basal Insulin</a:t>
            </a:r>
          </a:p>
          <a:p>
            <a:pPr marL="514350" indent="-514350">
              <a:buFont typeface="Wingdings" pitchFamily="2" charset="2"/>
              <a:buAutoNum type="arabicPeriod"/>
            </a:pPr>
            <a:r>
              <a:rPr lang="en-GB" dirty="0" smtClean="0"/>
              <a:t>Prescribe premixed insulin</a:t>
            </a:r>
          </a:p>
          <a:p>
            <a:pPr marL="514350" indent="-514350">
              <a:buFont typeface="Wingdings" pitchFamily="2" charset="2"/>
              <a:buAutoNum type="arabicPeriod"/>
            </a:pPr>
            <a:r>
              <a:rPr lang="en-GB" dirty="0" smtClean="0"/>
              <a:t>Prescribe </a:t>
            </a:r>
            <a:r>
              <a:rPr lang="en-GB" dirty="0" err="1" smtClean="0"/>
              <a:t>prandial</a:t>
            </a:r>
            <a:r>
              <a:rPr lang="en-GB" dirty="0" smtClean="0"/>
              <a:t> insulin</a:t>
            </a:r>
          </a:p>
          <a:p>
            <a:pPr marL="0" indent="0">
              <a:buNone/>
            </a:pPr>
            <a:endParaRPr lang="en-GB" dirty="0" smtClean="0"/>
          </a:p>
        </p:txBody>
      </p:sp>
    </p:spTree>
    <p:custDataLst>
      <p:tags r:id="rId1"/>
    </p:custDataLst>
    <p:extLst>
      <p:ext uri="{BB962C8B-B14F-4D97-AF65-F5344CB8AC3E}">
        <p14:creationId xmlns:p14="http://schemas.microsoft.com/office/powerpoint/2010/main" val="408736948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Third line agent?</a:t>
            </a:r>
            <a:endParaRPr lang="en-US" sz="5400" b="1" dirty="0"/>
          </a:p>
        </p:txBody>
      </p:sp>
      <p:sp>
        <p:nvSpPr>
          <p:cNvPr id="3" name="Content Placeholder 2"/>
          <p:cNvSpPr>
            <a:spLocks noGrp="1"/>
          </p:cNvSpPr>
          <p:nvPr>
            <p:ph idx="1"/>
          </p:nvPr>
        </p:nvSpPr>
        <p:spPr>
          <a:xfrm>
            <a:off x="500034" y="1928802"/>
            <a:ext cx="8229600" cy="4525963"/>
          </a:xfrm>
        </p:spPr>
        <p:txBody>
          <a:bodyPr/>
          <a:lstStyle/>
          <a:p>
            <a:r>
              <a:rPr lang="en-US" dirty="0" smtClean="0"/>
              <a:t>Oral agent (Triple therapy)</a:t>
            </a:r>
          </a:p>
          <a:p>
            <a:endParaRPr lang="en-US" dirty="0" smtClean="0"/>
          </a:p>
          <a:p>
            <a:r>
              <a:rPr lang="en-US" u="sng" dirty="0" smtClean="0">
                <a:solidFill>
                  <a:srgbClr val="FFFF00"/>
                </a:solidFill>
              </a:rPr>
              <a:t>Different insulin regimens</a:t>
            </a:r>
            <a:endParaRPr lang="en-US" u="sng" dirty="0">
              <a:solidFill>
                <a:srgbClr val="FFFF00"/>
              </a:solidFill>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2</a:t>
            </a:r>
            <a:br>
              <a:rPr lang="en-US" dirty="0" smtClean="0"/>
            </a:br>
            <a:r>
              <a:rPr lang="en-US" dirty="0" smtClean="0"/>
              <a:t>Mr. </a:t>
            </a:r>
            <a:r>
              <a:rPr lang="en-US" dirty="0" err="1" smtClean="0"/>
              <a:t>Mohamadi</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8370955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69626492"/>
              </p:ext>
            </p:extLst>
          </p:nvPr>
        </p:nvGraphicFramePr>
        <p:xfrm>
          <a:off x="0" y="152401"/>
          <a:ext cx="9123608" cy="6705600"/>
        </p:xfrm>
        <a:graphic>
          <a:graphicData uri="http://schemas.openxmlformats.org/drawingml/2006/table">
            <a:tbl>
              <a:tblPr/>
              <a:tblGrid>
                <a:gridCol w="1630731"/>
                <a:gridCol w="7492877"/>
              </a:tblGrid>
              <a:tr h="615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Demography</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rPr>
                        <a:t>Male; aged 63</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14764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Height &amp; weight</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Height: 164cm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Weight: 60 kg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rPr>
                        <a:t>BMI: 22.3 kg/m</a:t>
                      </a:r>
                      <a:r>
                        <a:rPr kumimoji="0" lang="en-US" sz="1400" b="0" i="0" u="none" strike="noStrike" cap="none" normalizeH="0" baseline="30000" dirty="0" smtClean="0">
                          <a:ln>
                            <a:noFill/>
                          </a:ln>
                          <a:solidFill>
                            <a:srgbClr val="000000"/>
                          </a:solidFill>
                          <a:effectLst/>
                          <a:latin typeface="Verdana" pitchFamily="34" charset="0"/>
                        </a:rPr>
                        <a:t>2</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0458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Medical history</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Verdana" pitchFamily="34" charset="0"/>
                        </a:rPr>
                        <a:t>Hypertension</a:t>
                      </a:r>
                    </a:p>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Verdana" pitchFamily="34" charset="0"/>
                        </a:rPr>
                        <a:t>MI 2 years ago</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10458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Family history</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c>
                  <a:txBody>
                    <a:bodyPr/>
                    <a:lstStyle/>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rgbClr val="000000"/>
                          </a:solidFill>
                          <a:effectLst/>
                          <a:latin typeface="Verdana" pitchFamily="34" charset="0"/>
                        </a:rPr>
                        <a:t>Hypertension and MI in both parents</a:t>
                      </a:r>
                    </a:p>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rgbClr val="000000"/>
                          </a:solidFill>
                          <a:effectLst/>
                          <a:latin typeface="Verdana" pitchFamily="34" charset="0"/>
                        </a:rPr>
                        <a:t>Mother died of CVA at age 60</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r h="10458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rPr>
                        <a:t>Treatment</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c>
                  <a:txBody>
                    <a:bodyPr/>
                    <a:lstStyle/>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rgbClr val="000000"/>
                          </a:solidFill>
                          <a:effectLst/>
                          <a:latin typeface="Verdana" pitchFamily="34" charset="0"/>
                        </a:rPr>
                        <a:t>Metformin 500 mg BID; Glibenclamide 20 mg/day; pioglitazone 15 mg OD</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6FF"/>
                    </a:solidFill>
                  </a:tcPr>
                </a:tc>
              </a:tr>
              <a:tr h="14764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Verdana" pitchFamily="34" charset="0"/>
                        </a:rPr>
                        <a:t>Glycaemic</a:t>
                      </a:r>
                      <a:r>
                        <a:rPr kumimoji="0" lang="en-US" sz="1400" b="1" i="0" u="none" strike="noStrike" cap="none" normalizeH="0" baseline="0" dirty="0" smtClean="0">
                          <a:ln>
                            <a:noFill/>
                          </a:ln>
                          <a:solidFill>
                            <a:srgbClr val="000000"/>
                          </a:solidFill>
                          <a:effectLst/>
                          <a:latin typeface="Verdana" pitchFamily="34" charset="0"/>
                        </a:rPr>
                        <a:t> control</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c>
                  <a:txBody>
                    <a:bodyPr/>
                    <a:lstStyle/>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Verdana" pitchFamily="34" charset="0"/>
                        </a:rPr>
                        <a:t>T2DM diagnosed 6 years ago</a:t>
                      </a:r>
                    </a:p>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Verdana" pitchFamily="34" charset="0"/>
                        </a:rPr>
                        <a:t>Most recent HbA</a:t>
                      </a:r>
                      <a:r>
                        <a:rPr kumimoji="0" lang="en-US" sz="1400" b="0" i="0" u="none" strike="noStrike" cap="none" normalizeH="0" baseline="-25000" dirty="0" smtClean="0">
                          <a:ln>
                            <a:noFill/>
                          </a:ln>
                          <a:solidFill>
                            <a:srgbClr val="000000"/>
                          </a:solidFill>
                          <a:effectLst/>
                          <a:latin typeface="Verdana" pitchFamily="34" charset="0"/>
                        </a:rPr>
                        <a:t>1c</a:t>
                      </a:r>
                      <a:r>
                        <a:rPr kumimoji="0" lang="en-US" sz="1400" b="0" i="0" u="none" strike="noStrike" cap="none" normalizeH="0" baseline="0" dirty="0" smtClean="0">
                          <a:ln>
                            <a:noFill/>
                          </a:ln>
                          <a:solidFill>
                            <a:srgbClr val="000000"/>
                          </a:solidFill>
                          <a:effectLst/>
                          <a:latin typeface="Verdana" pitchFamily="34" charset="0"/>
                        </a:rPr>
                        <a:t>: 8.8% (3 months ago)</a:t>
                      </a:r>
                    </a:p>
                    <a:p>
                      <a:pPr marL="225425" marR="0" lvl="0" indent="-2254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Verdana" pitchFamily="34" charset="0"/>
                        </a:rPr>
                        <a:t>Past HbA</a:t>
                      </a:r>
                      <a:r>
                        <a:rPr kumimoji="0" lang="en-US" sz="1400" b="0" i="0" u="none" strike="noStrike" cap="none" normalizeH="0" baseline="-25000" dirty="0" smtClean="0">
                          <a:ln>
                            <a:noFill/>
                          </a:ln>
                          <a:solidFill>
                            <a:srgbClr val="000000"/>
                          </a:solidFill>
                          <a:effectLst/>
                          <a:latin typeface="Verdana" pitchFamily="34" charset="0"/>
                        </a:rPr>
                        <a:t>1c</a:t>
                      </a:r>
                      <a:r>
                        <a:rPr kumimoji="0" lang="en-US" sz="1400" b="0" i="0" u="none" strike="noStrike" cap="none" normalizeH="0" baseline="0" dirty="0" smtClean="0">
                          <a:ln>
                            <a:noFill/>
                          </a:ln>
                          <a:solidFill>
                            <a:srgbClr val="000000"/>
                          </a:solidFill>
                          <a:effectLst/>
                          <a:latin typeface="Verdana" pitchFamily="34" charset="0"/>
                        </a:rPr>
                        <a:t>: </a:t>
                      </a:r>
                      <a:r>
                        <a:rPr kumimoji="0" lang="en-US" sz="1400" b="0" i="0" u="sng" strike="noStrike" cap="none" normalizeH="0" baseline="0" dirty="0" smtClean="0">
                          <a:ln>
                            <a:noFill/>
                          </a:ln>
                          <a:solidFill>
                            <a:srgbClr val="000000"/>
                          </a:solidFill>
                          <a:effectLst/>
                          <a:latin typeface="Verdana" pitchFamily="34" charset="0"/>
                        </a:rPr>
                        <a:t>8.8% six months ago; 7.9% 1 year ago</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F"/>
                    </a:solidFill>
                  </a:tcPr>
                </a:tc>
              </a:tr>
            </a:tbl>
          </a:graphicData>
        </a:graphic>
      </p:graphicFrame>
    </p:spTree>
    <p:extLst>
      <p:ext uri="{BB962C8B-B14F-4D97-AF65-F5344CB8AC3E}">
        <p14:creationId xmlns:p14="http://schemas.microsoft.com/office/powerpoint/2010/main" val="221694534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information</a:t>
            </a:r>
            <a:endParaRPr lang="en-US" b="1" dirty="0"/>
          </a:p>
        </p:txBody>
      </p:sp>
      <p:sp>
        <p:nvSpPr>
          <p:cNvPr id="3" name="Content Placeholder 2"/>
          <p:cNvSpPr>
            <a:spLocks noGrp="1"/>
          </p:cNvSpPr>
          <p:nvPr>
            <p:ph idx="1"/>
          </p:nvPr>
        </p:nvSpPr>
        <p:spPr>
          <a:xfrm>
            <a:off x="381000" y="1600200"/>
            <a:ext cx="8534400" cy="4525963"/>
          </a:xfrm>
        </p:spPr>
        <p:txBody>
          <a:bodyPr>
            <a:normAutofit lnSpcReduction="10000"/>
          </a:bodyPr>
          <a:lstStyle/>
          <a:p>
            <a:pPr>
              <a:spcBef>
                <a:spcPts val="400"/>
              </a:spcBef>
            </a:pPr>
            <a:r>
              <a:rPr lang="en-US" sz="2400" dirty="0" err="1">
                <a:ea typeface="ＭＳ Ｐゴシック" pitchFamily="34" charset="-128"/>
              </a:rPr>
              <a:t>Mr</a:t>
            </a:r>
            <a:r>
              <a:rPr lang="en-US" sz="2400" dirty="0">
                <a:ea typeface="ＭＳ Ｐゴシック" pitchFamily="34" charset="-128"/>
              </a:rPr>
              <a:t> </a:t>
            </a:r>
            <a:r>
              <a:rPr lang="en-US" sz="2400" dirty="0" err="1" smtClean="0">
                <a:ea typeface="ＭＳ Ｐゴシック" pitchFamily="34" charset="-128"/>
              </a:rPr>
              <a:t>Mohamadi</a:t>
            </a:r>
            <a:r>
              <a:rPr lang="en-US" sz="2400" dirty="0" smtClean="0">
                <a:ea typeface="ＭＳ Ｐゴシック" pitchFamily="34" charset="-128"/>
              </a:rPr>
              <a:t> </a:t>
            </a:r>
            <a:r>
              <a:rPr lang="en-US" sz="2400" dirty="0">
                <a:ea typeface="ＭＳ Ｐゴシック" pitchFamily="34" charset="-128"/>
              </a:rPr>
              <a:t>is a farm laborer and is therefore very active</a:t>
            </a:r>
          </a:p>
          <a:p>
            <a:pPr>
              <a:spcBef>
                <a:spcPts val="400"/>
              </a:spcBef>
            </a:pPr>
            <a:r>
              <a:rPr lang="en-US" sz="2400" dirty="0">
                <a:ea typeface="ＭＳ Ｐゴシック" pitchFamily="34" charset="-128"/>
              </a:rPr>
              <a:t>He has limited time for lunch but eats a large breakfast, snacks throughout the day when he is able and then eats a large but healthy evening meal</a:t>
            </a:r>
          </a:p>
          <a:p>
            <a:pPr lvl="1">
              <a:spcBef>
                <a:spcPts val="400"/>
              </a:spcBef>
            </a:pPr>
            <a:r>
              <a:rPr lang="en-US" sz="2400" dirty="0">
                <a:ea typeface="ＭＳ Ｐゴシック" pitchFamily="34" charset="-128"/>
              </a:rPr>
              <a:t>You have asked him to test his blood sugar frequently over the next 2 weeks in order to get a sense of his pre- and post-meal glucose values </a:t>
            </a:r>
          </a:p>
          <a:p>
            <a:pPr>
              <a:spcBef>
                <a:spcPts val="400"/>
              </a:spcBef>
            </a:pPr>
            <a:r>
              <a:rPr lang="en-US" sz="2400" dirty="0">
                <a:ea typeface="ＭＳ Ｐゴシック" pitchFamily="34" charset="-128"/>
              </a:rPr>
              <a:t>He is motivated to get his blood sugar under control because he finds that he is frequently tired and struggles with his physically demanding job when his blood sugar is high</a:t>
            </a:r>
          </a:p>
          <a:p>
            <a:pPr>
              <a:spcBef>
                <a:spcPts val="400"/>
              </a:spcBef>
            </a:pPr>
            <a:r>
              <a:rPr lang="en-US" sz="2400" dirty="0">
                <a:ea typeface="ＭＳ Ｐゴシック" pitchFamily="34" charset="-128"/>
              </a:rPr>
              <a:t>He is willing to try insulin as he understands that there are limited OAD options left to consider</a:t>
            </a:r>
          </a:p>
          <a:p>
            <a:endParaRPr lang="en-US" dirty="0"/>
          </a:p>
        </p:txBody>
      </p:sp>
    </p:spTree>
    <p:extLst>
      <p:ext uri="{BB962C8B-B14F-4D97-AF65-F5344CB8AC3E}">
        <p14:creationId xmlns:p14="http://schemas.microsoft.com/office/powerpoint/2010/main" val="1534032994"/>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SMBG</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1181082007"/>
              </p:ext>
            </p:extLst>
          </p:nvPr>
        </p:nvGraphicFramePr>
        <p:xfrm>
          <a:off x="381000" y="1752600"/>
          <a:ext cx="8229600" cy="411480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1371600">
                <a:tc>
                  <a:txBody>
                    <a:bodyPr/>
                    <a:lstStyle/>
                    <a:p>
                      <a:r>
                        <a:rPr lang="en-US" dirty="0" smtClean="0"/>
                        <a:t>Fasting</a:t>
                      </a:r>
                      <a:endParaRPr lang="en-US" dirty="0"/>
                    </a:p>
                  </a:txBody>
                  <a:tcPr/>
                </a:tc>
                <a:tc>
                  <a:txBody>
                    <a:bodyPr/>
                    <a:lstStyle/>
                    <a:p>
                      <a:r>
                        <a:rPr lang="en-US" dirty="0" smtClean="0"/>
                        <a:t>Post-</a:t>
                      </a:r>
                      <a:r>
                        <a:rPr lang="en-US" dirty="0" err="1" smtClean="0"/>
                        <a:t>Bfast</a:t>
                      </a:r>
                      <a:endParaRPr lang="en-US" dirty="0"/>
                    </a:p>
                  </a:txBody>
                  <a:tcPr/>
                </a:tc>
                <a:tc>
                  <a:txBody>
                    <a:bodyPr/>
                    <a:lstStyle/>
                    <a:p>
                      <a:r>
                        <a:rPr lang="en-US" dirty="0" smtClean="0"/>
                        <a:t>Before lunch</a:t>
                      </a:r>
                      <a:endParaRPr lang="en-US" dirty="0"/>
                    </a:p>
                  </a:txBody>
                  <a:tcPr/>
                </a:tc>
                <a:tc>
                  <a:txBody>
                    <a:bodyPr/>
                    <a:lstStyle/>
                    <a:p>
                      <a:r>
                        <a:rPr lang="en-US" dirty="0" smtClean="0"/>
                        <a:t>Post lunch</a:t>
                      </a:r>
                      <a:endParaRPr lang="en-US" dirty="0"/>
                    </a:p>
                  </a:txBody>
                  <a:tcPr/>
                </a:tc>
                <a:tc>
                  <a:txBody>
                    <a:bodyPr/>
                    <a:lstStyle/>
                    <a:p>
                      <a:r>
                        <a:rPr lang="en-US" dirty="0" smtClean="0"/>
                        <a:t>Before dinner</a:t>
                      </a:r>
                      <a:endParaRPr lang="en-US" dirty="0"/>
                    </a:p>
                  </a:txBody>
                  <a:tcPr/>
                </a:tc>
                <a:tc>
                  <a:txBody>
                    <a:bodyPr/>
                    <a:lstStyle/>
                    <a:p>
                      <a:r>
                        <a:rPr lang="en-US" dirty="0" smtClean="0"/>
                        <a:t>Post dinner</a:t>
                      </a:r>
                      <a:endParaRPr lang="en-US" dirty="0"/>
                    </a:p>
                  </a:txBody>
                  <a:tcPr/>
                </a:tc>
                <a:tc>
                  <a:txBody>
                    <a:bodyPr/>
                    <a:lstStyle/>
                    <a:p>
                      <a:r>
                        <a:rPr lang="en-US" dirty="0" smtClean="0"/>
                        <a:t>Before bedtime</a:t>
                      </a:r>
                      <a:endParaRPr lang="en-US" dirty="0"/>
                    </a:p>
                  </a:txBody>
                  <a:tcPr/>
                </a:tc>
                <a:tc>
                  <a:txBody>
                    <a:bodyPr/>
                    <a:lstStyle/>
                    <a:p>
                      <a:r>
                        <a:rPr lang="en-US" dirty="0" smtClean="0"/>
                        <a:t> HdA1c%</a:t>
                      </a:r>
                      <a:endParaRPr lang="en-US" dirty="0"/>
                    </a:p>
                  </a:txBody>
                  <a:tcPr/>
                </a:tc>
              </a:tr>
              <a:tr h="1371600">
                <a:tc>
                  <a:txBody>
                    <a:bodyPr/>
                    <a:lstStyle/>
                    <a:p>
                      <a:r>
                        <a:rPr lang="en-US" dirty="0" smtClean="0"/>
                        <a:t>140</a:t>
                      </a:r>
                      <a:endParaRPr lang="en-US" dirty="0"/>
                    </a:p>
                  </a:txBody>
                  <a:tcPr/>
                </a:tc>
                <a:tc>
                  <a:txBody>
                    <a:bodyPr/>
                    <a:lstStyle/>
                    <a:p>
                      <a:r>
                        <a:rPr lang="en-US" dirty="0" smtClean="0"/>
                        <a:t> 280</a:t>
                      </a:r>
                      <a:endParaRPr lang="en-US" dirty="0"/>
                    </a:p>
                  </a:txBody>
                  <a:tcPr/>
                </a:tc>
                <a:tc>
                  <a:txBody>
                    <a:bodyPr/>
                    <a:lstStyle/>
                    <a:p>
                      <a:r>
                        <a:rPr lang="en-US" dirty="0" smtClean="0"/>
                        <a:t> 155</a:t>
                      </a:r>
                      <a:endParaRPr lang="en-US" dirty="0"/>
                    </a:p>
                  </a:txBody>
                  <a:tcPr/>
                </a:tc>
                <a:tc>
                  <a:txBody>
                    <a:bodyPr/>
                    <a:lstStyle/>
                    <a:p>
                      <a:r>
                        <a:rPr lang="en-US" dirty="0" smtClean="0"/>
                        <a:t> 170</a:t>
                      </a:r>
                      <a:endParaRPr lang="en-US" dirty="0"/>
                    </a:p>
                  </a:txBody>
                  <a:tcPr/>
                </a:tc>
                <a:tc>
                  <a:txBody>
                    <a:bodyPr/>
                    <a:lstStyle/>
                    <a:p>
                      <a:r>
                        <a:rPr lang="en-US" dirty="0" smtClean="0"/>
                        <a:t>130</a:t>
                      </a:r>
                      <a:endParaRPr lang="en-US" dirty="0"/>
                    </a:p>
                  </a:txBody>
                  <a:tcPr/>
                </a:tc>
                <a:tc>
                  <a:txBody>
                    <a:bodyPr/>
                    <a:lstStyle/>
                    <a:p>
                      <a:r>
                        <a:rPr lang="en-US" dirty="0" smtClean="0"/>
                        <a:t>265</a:t>
                      </a:r>
                      <a:endParaRPr lang="en-US" dirty="0"/>
                    </a:p>
                  </a:txBody>
                  <a:tcPr/>
                </a:tc>
                <a:tc>
                  <a:txBody>
                    <a:bodyPr/>
                    <a:lstStyle/>
                    <a:p>
                      <a:r>
                        <a:rPr lang="en-US" dirty="0" smtClean="0"/>
                        <a:t>155</a:t>
                      </a:r>
                      <a:endParaRPr lang="en-US" dirty="0"/>
                    </a:p>
                  </a:txBody>
                  <a:tcPr/>
                </a:tc>
                <a:tc>
                  <a:txBody>
                    <a:bodyPr/>
                    <a:lstStyle/>
                    <a:p>
                      <a:r>
                        <a:rPr lang="en-US" dirty="0" smtClean="0"/>
                        <a:t> 8.8%</a:t>
                      </a:r>
                      <a:endParaRPr lang="en-US" dirty="0"/>
                    </a:p>
                  </a:txBody>
                  <a:tcPr/>
                </a:tc>
              </a:tr>
              <a:tr h="1371600">
                <a:tc>
                  <a:txBody>
                    <a:bodyPr/>
                    <a:lstStyle/>
                    <a:p>
                      <a:r>
                        <a:rPr lang="en-US" dirty="0" smtClean="0"/>
                        <a:t>135</a:t>
                      </a:r>
                      <a:endParaRPr lang="en-US" dirty="0"/>
                    </a:p>
                  </a:txBody>
                  <a:tcPr/>
                </a:tc>
                <a:tc>
                  <a:txBody>
                    <a:bodyPr/>
                    <a:lstStyle/>
                    <a:p>
                      <a:r>
                        <a:rPr lang="en-US" dirty="0" smtClean="0"/>
                        <a:t>275</a:t>
                      </a:r>
                      <a:endParaRPr lang="en-US" dirty="0"/>
                    </a:p>
                  </a:txBody>
                  <a:tcPr/>
                </a:tc>
                <a:tc>
                  <a:txBody>
                    <a:bodyPr/>
                    <a:lstStyle/>
                    <a:p>
                      <a:r>
                        <a:rPr lang="en-US" dirty="0" smtClean="0"/>
                        <a:t> 150</a:t>
                      </a:r>
                      <a:endParaRPr lang="en-US" dirty="0"/>
                    </a:p>
                  </a:txBody>
                  <a:tcPr/>
                </a:tc>
                <a:tc>
                  <a:txBody>
                    <a:bodyPr/>
                    <a:lstStyle/>
                    <a:p>
                      <a:r>
                        <a:rPr lang="en-US" dirty="0" smtClean="0"/>
                        <a:t> 160        </a:t>
                      </a:r>
                      <a:endParaRPr lang="en-US" dirty="0"/>
                    </a:p>
                  </a:txBody>
                  <a:tcPr/>
                </a:tc>
                <a:tc>
                  <a:txBody>
                    <a:bodyPr/>
                    <a:lstStyle/>
                    <a:p>
                      <a:r>
                        <a:rPr lang="en-US" dirty="0" smtClean="0"/>
                        <a:t> 140</a:t>
                      </a:r>
                      <a:endParaRPr lang="en-US" dirty="0"/>
                    </a:p>
                  </a:txBody>
                  <a:tcPr/>
                </a:tc>
                <a:tc>
                  <a:txBody>
                    <a:bodyPr/>
                    <a:lstStyle/>
                    <a:p>
                      <a:r>
                        <a:rPr lang="en-US" dirty="0" smtClean="0"/>
                        <a:t>250</a:t>
                      </a:r>
                      <a:endParaRPr lang="en-US" dirty="0"/>
                    </a:p>
                  </a:txBody>
                  <a:tcPr/>
                </a:tc>
                <a:tc>
                  <a:txBody>
                    <a:bodyPr/>
                    <a:lstStyle/>
                    <a:p>
                      <a:r>
                        <a:rPr lang="en-US" dirty="0" smtClean="0"/>
                        <a:t>160</a:t>
                      </a:r>
                      <a:endParaRPr lang="en-US" dirty="0"/>
                    </a:p>
                  </a:txBody>
                  <a:tcPr/>
                </a:tc>
                <a:tc>
                  <a:txBody>
                    <a:bodyPr/>
                    <a:lstStyle/>
                    <a:p>
                      <a:endParaRPr lang="en-US" dirty="0"/>
                    </a:p>
                  </a:txBody>
                  <a:tcPr/>
                </a:tc>
              </a:tr>
            </a:tbl>
          </a:graphicData>
        </a:graphic>
      </p:graphicFrame>
      <p:sp>
        <p:nvSpPr>
          <p:cNvPr id="4" name="Content Placeholder 3"/>
          <p:cNvSpPr>
            <a:spLocks noGrp="1"/>
          </p:cNvSpPr>
          <p:nvPr>
            <p:ph idx="1"/>
          </p:nvPr>
        </p:nvSpPr>
        <p:spPr>
          <a:xfrm>
            <a:off x="381000" y="1765298"/>
            <a:ext cx="8229600" cy="4525963"/>
          </a:xfrm>
        </p:spPr>
        <p:txBody>
          <a:bodyPr/>
          <a:lstStyle/>
          <a:p>
            <a:endParaRPr lang="en-US" dirty="0"/>
          </a:p>
        </p:txBody>
      </p:sp>
      <p:sp>
        <p:nvSpPr>
          <p:cNvPr id="5" name="TextBox 4"/>
          <p:cNvSpPr txBox="1"/>
          <p:nvPr/>
        </p:nvSpPr>
        <p:spPr>
          <a:xfrm>
            <a:off x="457200" y="5921929"/>
            <a:ext cx="1804725" cy="369332"/>
          </a:xfrm>
          <a:prstGeom prst="rect">
            <a:avLst/>
          </a:prstGeom>
          <a:noFill/>
        </p:spPr>
        <p:txBody>
          <a:bodyPr wrap="none" rtlCol="0">
            <a:spAutoFit/>
          </a:bodyPr>
          <a:lstStyle/>
          <a:p>
            <a:r>
              <a:rPr lang="en-US" b="1" dirty="0" smtClean="0"/>
              <a:t>Values are mg/dl</a:t>
            </a:r>
            <a:endParaRPr lang="en-US" b="1" dirty="0"/>
          </a:p>
        </p:txBody>
      </p:sp>
    </p:spTree>
    <p:extLst>
      <p:ext uri="{BB962C8B-B14F-4D97-AF65-F5344CB8AC3E}">
        <p14:creationId xmlns:p14="http://schemas.microsoft.com/office/powerpoint/2010/main" val="141843290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your recommendation?</a:t>
            </a:r>
            <a:endParaRPr lang="en-US" b="1" dirty="0"/>
          </a:p>
        </p:txBody>
      </p:sp>
      <p:sp>
        <p:nvSpPr>
          <p:cNvPr id="3" name="Content Placeholder 2"/>
          <p:cNvSpPr>
            <a:spLocks noGrp="1"/>
          </p:cNvSpPr>
          <p:nvPr>
            <p:ph idx="1"/>
          </p:nvPr>
        </p:nvSpPr>
        <p:spPr>
          <a:xfrm>
            <a:off x="685800" y="2133600"/>
            <a:ext cx="8229600" cy="4525963"/>
          </a:xfrm>
        </p:spPr>
        <p:txBody>
          <a:bodyPr/>
          <a:lstStyle/>
          <a:p>
            <a:pPr marL="228600" indent="-228600">
              <a:spcBef>
                <a:spcPts val="1200"/>
              </a:spcBef>
              <a:buFontTx/>
              <a:buAutoNum type="arabicPeriod"/>
            </a:pPr>
            <a:r>
              <a:rPr lang="nl-NL" dirty="0"/>
              <a:t>Start the patient on basal insulin</a:t>
            </a:r>
          </a:p>
          <a:p>
            <a:pPr marL="228600" indent="-228600">
              <a:spcBef>
                <a:spcPts val="1200"/>
              </a:spcBef>
              <a:buFontTx/>
              <a:buAutoNum type="arabicPeriod"/>
            </a:pPr>
            <a:r>
              <a:rPr lang="nl-NL" dirty="0"/>
              <a:t>Start the patient on BIAsp 30 OD</a:t>
            </a:r>
          </a:p>
          <a:p>
            <a:pPr marL="228600" indent="-228600">
              <a:spcBef>
                <a:spcPts val="1200"/>
              </a:spcBef>
              <a:buFontTx/>
              <a:buAutoNum type="arabicPeriod"/>
            </a:pPr>
            <a:r>
              <a:rPr lang="nl-NL" dirty="0"/>
              <a:t>Start the patient on BIAsp 30 BID</a:t>
            </a:r>
          </a:p>
          <a:p>
            <a:pPr marL="228600" indent="-228600">
              <a:spcBef>
                <a:spcPts val="1200"/>
              </a:spcBef>
              <a:buFontTx/>
              <a:buAutoNum type="arabicPeriod"/>
            </a:pPr>
            <a:r>
              <a:rPr lang="nl-NL" dirty="0"/>
              <a:t>Start the patient on basal-bolus </a:t>
            </a:r>
            <a:br>
              <a:rPr lang="nl-NL" dirty="0"/>
            </a:br>
            <a:r>
              <a:rPr lang="nl-NL" dirty="0"/>
              <a:t>therapy</a:t>
            </a:r>
          </a:p>
          <a:p>
            <a:pPr marL="0" indent="0">
              <a:spcBef>
                <a:spcPts val="1200"/>
              </a:spcBef>
              <a:buNone/>
            </a:pPr>
            <a:endParaRPr lang="en-US" dirty="0"/>
          </a:p>
        </p:txBody>
      </p:sp>
    </p:spTree>
    <p:extLst>
      <p:ext uri="{BB962C8B-B14F-4D97-AF65-F5344CB8AC3E}">
        <p14:creationId xmlns:p14="http://schemas.microsoft.com/office/powerpoint/2010/main" val="3616058055"/>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63"/>
            <a:ext cx="8229600" cy="877163"/>
          </a:xfrm>
        </p:spPr>
        <p:txBody>
          <a:bodyPr>
            <a:normAutofit fontScale="90000"/>
          </a:bodyPr>
          <a:lstStyle/>
          <a:p>
            <a:r>
              <a:rPr lang="en-US" dirty="0" smtClean="0"/>
              <a:t>INITIATING INSULIN WITH PREMIXED</a:t>
            </a:r>
            <a:br>
              <a:rPr lang="en-US" dirty="0" smtClean="0"/>
            </a:br>
            <a:r>
              <a:rPr lang="en-US" dirty="0" smtClean="0"/>
              <a:t>ANALOGUES</a:t>
            </a:r>
            <a:endParaRPr lang="en-US" dirty="0"/>
          </a:p>
        </p:txBody>
      </p:sp>
      <p:sp>
        <p:nvSpPr>
          <p:cNvPr id="3" name="Content Placeholder 2"/>
          <p:cNvSpPr>
            <a:spLocks noGrp="1"/>
          </p:cNvSpPr>
          <p:nvPr>
            <p:ph idx="1"/>
          </p:nvPr>
        </p:nvSpPr>
        <p:spPr>
          <a:xfrm>
            <a:off x="457200" y="1701800"/>
            <a:ext cx="8229600" cy="4501232"/>
          </a:xfrm>
        </p:spPr>
        <p:txBody>
          <a:bodyPr>
            <a:normAutofit fontScale="85000" lnSpcReduction="10000"/>
          </a:bodyPr>
          <a:lstStyle/>
          <a:p>
            <a:r>
              <a:rPr lang="en-US" sz="3100" dirty="0" err="1" smtClean="0">
                <a:latin typeface="Times New Roman" pitchFamily="18" charset="0"/>
                <a:cs typeface="Times New Roman" pitchFamily="18" charset="0"/>
              </a:rPr>
              <a:t>Aonce</a:t>
            </a:r>
            <a:r>
              <a:rPr lang="en-US" sz="3100" dirty="0" smtClean="0">
                <a:latin typeface="Times New Roman" pitchFamily="18" charset="0"/>
                <a:cs typeface="Times New Roman" pitchFamily="18" charset="0"/>
              </a:rPr>
              <a:t>-daily regimen in cases where hyperglycemia is not severe, or with a twice-daily regimen when HbA1c values are&gt; 8.5%. </a:t>
            </a:r>
          </a:p>
          <a:p>
            <a:r>
              <a:rPr lang="en-US" sz="3100" dirty="0" smtClean="0">
                <a:latin typeface="Times New Roman" pitchFamily="18" charset="0"/>
                <a:cs typeface="Times New Roman" pitchFamily="18" charset="0"/>
              </a:rPr>
              <a:t> When 1 injection is used, the oral </a:t>
            </a:r>
            <a:r>
              <a:rPr lang="en-US" sz="3100" dirty="0" err="1" smtClean="0">
                <a:latin typeface="Times New Roman" pitchFamily="18" charset="0"/>
                <a:cs typeface="Times New Roman" pitchFamily="18" charset="0"/>
              </a:rPr>
              <a:t>antidiabetic</a:t>
            </a:r>
            <a:r>
              <a:rPr lang="en-US" sz="3100" dirty="0" smtClean="0">
                <a:latin typeface="Times New Roman" pitchFamily="18" charset="0"/>
                <a:cs typeface="Times New Roman" pitchFamily="18" charset="0"/>
              </a:rPr>
              <a:t> drugs are maintained, but when starting with a </a:t>
            </a:r>
            <a:r>
              <a:rPr lang="en-US" sz="3100" dirty="0" smtClean="0">
                <a:solidFill>
                  <a:srgbClr val="FF0000"/>
                </a:solidFill>
                <a:latin typeface="Times New Roman" pitchFamily="18" charset="0"/>
                <a:cs typeface="Times New Roman" pitchFamily="18" charset="0"/>
              </a:rPr>
              <a:t>twice-daily regimen </a:t>
            </a:r>
            <a:r>
              <a:rPr lang="en-US" sz="3100" dirty="0" err="1" smtClean="0">
                <a:solidFill>
                  <a:srgbClr val="FF0000"/>
                </a:solidFill>
                <a:latin typeface="Times New Roman" pitchFamily="18" charset="0"/>
                <a:cs typeface="Times New Roman" pitchFamily="18" charset="0"/>
              </a:rPr>
              <a:t>sulfonylureas</a:t>
            </a:r>
            <a:r>
              <a:rPr lang="en-US" sz="3100" dirty="0" smtClean="0">
                <a:solidFill>
                  <a:srgbClr val="FF0000"/>
                </a:solidFill>
                <a:latin typeface="Times New Roman" pitchFamily="18" charset="0"/>
                <a:cs typeface="Times New Roman" pitchFamily="18" charset="0"/>
              </a:rPr>
              <a:t>  can be stopped</a:t>
            </a:r>
            <a:r>
              <a:rPr lang="en-US" sz="3100" dirty="0" smtClean="0">
                <a:latin typeface="Times New Roman" pitchFamily="18" charset="0"/>
                <a:cs typeface="Times New Roman" pitchFamily="18" charset="0"/>
              </a:rPr>
              <a:t>.</a:t>
            </a:r>
          </a:p>
          <a:p>
            <a:r>
              <a:rPr lang="en-US" sz="3100" dirty="0" smtClean="0">
                <a:latin typeface="Times New Roman" pitchFamily="18" charset="0"/>
                <a:cs typeface="Times New Roman" pitchFamily="18" charset="0"/>
              </a:rPr>
              <a:t>When an analogue mix is used once daily it is typically added before the evening meal</a:t>
            </a:r>
          </a:p>
          <a:p>
            <a:r>
              <a:rPr lang="en-US" sz="3100" dirty="0" smtClean="0">
                <a:latin typeface="Times New Roman" pitchFamily="18" charset="0"/>
                <a:cs typeface="Times New Roman" pitchFamily="18" charset="0"/>
              </a:rPr>
              <a:t>In the 1-2-3 Study, the addition of </a:t>
            </a:r>
            <a:r>
              <a:rPr lang="en-US" sz="3100" dirty="0" err="1" smtClean="0">
                <a:latin typeface="Times New Roman" pitchFamily="18" charset="0"/>
                <a:cs typeface="Times New Roman" pitchFamily="18" charset="0"/>
              </a:rPr>
              <a:t>predinner</a:t>
            </a:r>
            <a:r>
              <a:rPr lang="en-US" sz="3100" dirty="0" smtClean="0">
                <a:latin typeface="Times New Roman" pitchFamily="18" charset="0"/>
                <a:cs typeface="Times New Roman" pitchFamily="18" charset="0"/>
              </a:rPr>
              <a:t> premixed analogue insulin to oral </a:t>
            </a:r>
            <a:r>
              <a:rPr lang="en-US" sz="3100" dirty="0" err="1" smtClean="0">
                <a:latin typeface="Times New Roman" pitchFamily="18" charset="0"/>
                <a:cs typeface="Times New Roman" pitchFamily="18" charset="0"/>
              </a:rPr>
              <a:t>antidiabetic</a:t>
            </a:r>
            <a:r>
              <a:rPr lang="en-US" sz="3100" dirty="0" smtClean="0">
                <a:latin typeface="Times New Roman" pitchFamily="18" charset="0"/>
                <a:cs typeface="Times New Roman" pitchFamily="18" charset="0"/>
              </a:rPr>
              <a:t> drugs allowed </a:t>
            </a:r>
            <a:r>
              <a:rPr lang="en-US" sz="3100" dirty="0" smtClean="0">
                <a:solidFill>
                  <a:srgbClr val="FF0000"/>
                </a:solidFill>
                <a:latin typeface="Times New Roman" pitchFamily="18" charset="0"/>
                <a:cs typeface="Times New Roman" pitchFamily="18" charset="0"/>
              </a:rPr>
              <a:t>41% of patients to attain HbA1c levels 7.0% in only 16 weeks </a:t>
            </a:r>
          </a:p>
        </p:txBody>
      </p:sp>
      <p:sp>
        <p:nvSpPr>
          <p:cNvPr id="4" name="Slide Number Placeholder 3"/>
          <p:cNvSpPr>
            <a:spLocks noGrp="1"/>
          </p:cNvSpPr>
          <p:nvPr>
            <p:ph type="sldNum" sz="quarter" idx="12"/>
          </p:nvPr>
        </p:nvSpPr>
        <p:spPr/>
        <p:txBody>
          <a:bodyPr/>
          <a:lstStyle/>
          <a:p>
            <a:pPr>
              <a:defRPr/>
            </a:pPr>
            <a:fld id="{511A9D7D-FDB1-4EDE-8EDE-6A3F95F99572}" type="slidenum">
              <a:rPr lang="fr-FR" smtClean="0"/>
              <a:pPr>
                <a:defRPr/>
              </a:pPr>
              <a:t>195</a:t>
            </a:fld>
            <a:endParaRPr lang="fr-FR"/>
          </a:p>
        </p:txBody>
      </p:sp>
    </p:spTree>
    <p:extLst>
      <p:ext uri="{BB962C8B-B14F-4D97-AF65-F5344CB8AC3E}">
        <p14:creationId xmlns:p14="http://schemas.microsoft.com/office/powerpoint/2010/main" val="3424593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63"/>
            <a:ext cx="8229600" cy="484748"/>
          </a:xfrm>
        </p:spPr>
        <p:txBody>
          <a:bodyPr>
            <a:normAutofit fontScale="90000"/>
          </a:bodyPr>
          <a:lstStyle/>
          <a:p>
            <a:r>
              <a:rPr lang="en-US" dirty="0" smtClean="0"/>
              <a:t>To start an analogue mix;</a:t>
            </a:r>
            <a:endParaRPr lang="en-US" dirty="0"/>
          </a:p>
        </p:txBody>
      </p:sp>
      <p:sp>
        <p:nvSpPr>
          <p:cNvPr id="3" name="Content Placeholder 2"/>
          <p:cNvSpPr>
            <a:spLocks noGrp="1"/>
          </p:cNvSpPr>
          <p:nvPr>
            <p:ph idx="1"/>
          </p:nvPr>
        </p:nvSpPr>
        <p:spPr>
          <a:xfrm>
            <a:off x="457200" y="1701800"/>
            <a:ext cx="8229600" cy="4265783"/>
          </a:xfrm>
        </p:spPr>
        <p:txBody>
          <a:bodyPr>
            <a:normAutofit fontScale="85000" lnSpcReduction="20000"/>
          </a:bodyPr>
          <a:lstStyle/>
          <a:p>
            <a:r>
              <a:rPr lang="en-US" dirty="0" smtClean="0"/>
              <a:t>For once daily, the patient begins on 12 U before the evening meal and patient increases the insulin by 2 U every 3 days until fasting blood glucose is &lt;110 mg/</a:t>
            </a:r>
            <a:r>
              <a:rPr lang="en-US" dirty="0" err="1" smtClean="0"/>
              <a:t>dL</a:t>
            </a:r>
            <a:r>
              <a:rPr lang="en-US" dirty="0" smtClean="0"/>
              <a:t>.</a:t>
            </a:r>
          </a:p>
          <a:p>
            <a:r>
              <a:rPr lang="en-US" dirty="0" smtClean="0"/>
              <a:t>To use the twice-daily regimen, 6 U of analogue mix are started at breakfast and dinner ; then</a:t>
            </a:r>
          </a:p>
          <a:p>
            <a:r>
              <a:rPr lang="en-US" dirty="0" smtClean="0"/>
              <a:t>The patient is told to titrate up the </a:t>
            </a:r>
            <a:r>
              <a:rPr lang="en-US" b="1" u="sng" dirty="0" err="1" smtClean="0">
                <a:solidFill>
                  <a:srgbClr val="FF0000"/>
                </a:solidFill>
              </a:rPr>
              <a:t>predinner</a:t>
            </a:r>
            <a:r>
              <a:rPr lang="en-US" b="1" u="sng" dirty="0" smtClean="0">
                <a:solidFill>
                  <a:srgbClr val="FF0000"/>
                </a:solidFill>
              </a:rPr>
              <a:t> dose first</a:t>
            </a:r>
            <a:r>
              <a:rPr lang="en-US" dirty="0" smtClean="0"/>
              <a:t>, using </a:t>
            </a:r>
            <a:r>
              <a:rPr lang="en-US" dirty="0" smtClean="0">
                <a:solidFill>
                  <a:srgbClr val="FF0000"/>
                </a:solidFill>
              </a:rPr>
              <a:t>fasting </a:t>
            </a:r>
            <a:r>
              <a:rPr lang="en-US" dirty="0" err="1" smtClean="0">
                <a:solidFill>
                  <a:srgbClr val="FF0000"/>
                </a:solidFill>
              </a:rPr>
              <a:t>glycemia</a:t>
            </a:r>
            <a:r>
              <a:rPr lang="en-US" dirty="0" smtClean="0">
                <a:solidFill>
                  <a:srgbClr val="FF0000"/>
                </a:solidFill>
              </a:rPr>
              <a:t> as the end point, by adding 2 U every 3 days until fasting blood glucose is  &lt;110 mg/</a:t>
            </a:r>
            <a:r>
              <a:rPr lang="en-US" dirty="0" err="1" smtClean="0">
                <a:solidFill>
                  <a:srgbClr val="FF0000"/>
                </a:solidFill>
              </a:rPr>
              <a:t>dL</a:t>
            </a:r>
            <a:r>
              <a:rPr lang="en-US" dirty="0" smtClean="0"/>
              <a:t>. Thereafter, the morning dose is increased by titrating </a:t>
            </a:r>
            <a:r>
              <a:rPr lang="en-US" dirty="0" smtClean="0">
                <a:solidFill>
                  <a:srgbClr val="FF0000"/>
                </a:solidFill>
              </a:rPr>
              <a:t>against the </a:t>
            </a:r>
            <a:r>
              <a:rPr lang="en-US" dirty="0" err="1" smtClean="0">
                <a:solidFill>
                  <a:srgbClr val="FF0000"/>
                </a:solidFill>
              </a:rPr>
              <a:t>predinner</a:t>
            </a:r>
            <a:r>
              <a:rPr lang="en-US" dirty="0" smtClean="0">
                <a:solidFill>
                  <a:srgbClr val="FF0000"/>
                </a:solidFill>
              </a:rPr>
              <a:t> glucose</a:t>
            </a:r>
            <a:r>
              <a:rPr lang="en-US" dirty="0" smtClean="0"/>
              <a:t>. The patient increases the dose by 2 U every 3 days until </a:t>
            </a:r>
            <a:r>
              <a:rPr lang="en-US" dirty="0" smtClean="0">
                <a:solidFill>
                  <a:srgbClr val="FF0000"/>
                </a:solidFill>
              </a:rPr>
              <a:t>the </a:t>
            </a:r>
            <a:r>
              <a:rPr lang="en-US" dirty="0" err="1" smtClean="0">
                <a:solidFill>
                  <a:srgbClr val="FF0000"/>
                </a:solidFill>
              </a:rPr>
              <a:t>predinner</a:t>
            </a:r>
            <a:r>
              <a:rPr lang="en-US" dirty="0" smtClean="0">
                <a:solidFill>
                  <a:srgbClr val="FF0000"/>
                </a:solidFill>
              </a:rPr>
              <a:t> glucose is also 110 mg/</a:t>
            </a:r>
            <a:r>
              <a:rPr lang="en-US" dirty="0" err="1" smtClean="0">
                <a:solidFill>
                  <a:srgbClr val="FF0000"/>
                </a:solidFill>
              </a:rPr>
              <a:t>dL</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511A9D7D-FDB1-4EDE-8EDE-6A3F95F99572}" type="slidenum">
              <a:rPr lang="fr-FR" smtClean="0"/>
              <a:pPr>
                <a:defRPr/>
              </a:pPr>
              <a:t>196</a:t>
            </a:fld>
            <a:endParaRPr lang="fr-FR"/>
          </a:p>
        </p:txBody>
      </p:sp>
    </p:spTree>
    <p:extLst>
      <p:ext uri="{BB962C8B-B14F-4D97-AF65-F5344CB8AC3E}">
        <p14:creationId xmlns:p14="http://schemas.microsoft.com/office/powerpoint/2010/main" val="410387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0"/>
            <a:ext cx="6637338" cy="1285875"/>
          </a:xfrm>
        </p:spPr>
        <p:txBody>
          <a:bodyPr/>
          <a:lstStyle/>
          <a:p>
            <a:pPr eaLnBrk="1" hangingPunct="1">
              <a:defRPr/>
            </a:pPr>
            <a:r>
              <a:rPr lang="en-US" altLang="zh-TW" sz="3200" dirty="0" smtClean="0">
                <a:ea typeface="新細明體" pitchFamily="18" charset="-120"/>
              </a:rPr>
              <a:t>Practical Strategy to Implement a Multi-Injection Insulin Regimens</a:t>
            </a:r>
          </a:p>
        </p:txBody>
      </p:sp>
      <p:sp>
        <p:nvSpPr>
          <p:cNvPr id="43011" name="Rectangle 3"/>
          <p:cNvSpPr>
            <a:spLocks noGrp="1" noChangeArrowheads="1"/>
          </p:cNvSpPr>
          <p:nvPr>
            <p:ph type="body" idx="1"/>
          </p:nvPr>
        </p:nvSpPr>
        <p:spPr>
          <a:xfrm>
            <a:off x="1000125" y="1285875"/>
            <a:ext cx="7429500" cy="5072063"/>
          </a:xfrm>
        </p:spPr>
        <p:txBody>
          <a:bodyPr/>
          <a:lstStyle/>
          <a:p>
            <a:pPr eaLnBrk="1" hangingPunct="1">
              <a:lnSpc>
                <a:spcPct val="90000"/>
              </a:lnSpc>
              <a:defRPr/>
            </a:pPr>
            <a:r>
              <a:rPr lang="en-US" altLang="zh-TW" sz="2400" dirty="0" smtClean="0">
                <a:solidFill>
                  <a:srgbClr val="EB392B"/>
                </a:solidFill>
                <a:ea typeface="PMingLiU" pitchFamily="18" charset="-120"/>
              </a:rPr>
              <a:t>Dose Calculation</a:t>
            </a:r>
          </a:p>
          <a:p>
            <a:pPr lvl="1" eaLnBrk="1" hangingPunct="1">
              <a:lnSpc>
                <a:spcPct val="90000"/>
              </a:lnSpc>
              <a:defRPr/>
            </a:pPr>
            <a:r>
              <a:rPr lang="en-US" altLang="zh-TW" sz="2400" dirty="0" smtClean="0">
                <a:ea typeface="PMingLiU" pitchFamily="18" charset="-120"/>
              </a:rPr>
              <a:t>Split-mixed regimen in obese patients uses 70/30 premixed insulin with an </a:t>
            </a:r>
            <a:r>
              <a:rPr lang="en-US" altLang="zh-TW" sz="2400" dirty="0" smtClean="0">
                <a:solidFill>
                  <a:srgbClr val="EDF224"/>
                </a:solidFill>
                <a:ea typeface="PMingLiU" pitchFamily="18" charset="-120"/>
              </a:rPr>
              <a:t>initial total daily dose (0.4-0.8 u/kg) equally</a:t>
            </a:r>
            <a:r>
              <a:rPr lang="en-US" altLang="zh-TW" sz="2400" dirty="0" smtClean="0">
                <a:ea typeface="PMingLiU" pitchFamily="18" charset="-120"/>
              </a:rPr>
              <a:t> split between the </a:t>
            </a:r>
            <a:r>
              <a:rPr lang="en-US" altLang="zh-TW" sz="2400" dirty="0" err="1" smtClean="0">
                <a:ea typeface="PMingLiU" pitchFamily="18" charset="-120"/>
              </a:rPr>
              <a:t>prebreakfast</a:t>
            </a:r>
            <a:r>
              <a:rPr lang="en-US" altLang="zh-TW" sz="2400" dirty="0" smtClean="0">
                <a:ea typeface="PMingLiU" pitchFamily="18" charset="-120"/>
              </a:rPr>
              <a:t> and </a:t>
            </a:r>
            <a:r>
              <a:rPr lang="en-US" altLang="zh-TW" sz="2400" dirty="0" err="1" smtClean="0">
                <a:ea typeface="PMingLiU" pitchFamily="18" charset="-120"/>
              </a:rPr>
              <a:t>predinner</a:t>
            </a:r>
            <a:r>
              <a:rPr lang="en-US" altLang="zh-TW" sz="2400" dirty="0" smtClean="0">
                <a:ea typeface="PMingLiU" pitchFamily="18" charset="-120"/>
              </a:rPr>
              <a:t> meals</a:t>
            </a:r>
          </a:p>
          <a:p>
            <a:pPr lvl="1" eaLnBrk="1" hangingPunct="1">
              <a:lnSpc>
                <a:spcPct val="90000"/>
              </a:lnSpc>
              <a:defRPr/>
            </a:pPr>
            <a:r>
              <a:rPr lang="en-US" altLang="zh-TW" sz="2400" dirty="0" smtClean="0">
                <a:ea typeface="PMingLiU" pitchFamily="18" charset="-120"/>
              </a:rPr>
              <a:t>Lower doses (total daily dose 0.2-0.5 u/kg) in thin patients</a:t>
            </a:r>
          </a:p>
          <a:p>
            <a:pPr eaLnBrk="1" hangingPunct="1">
              <a:lnSpc>
                <a:spcPct val="90000"/>
              </a:lnSpc>
              <a:defRPr/>
            </a:pPr>
            <a:r>
              <a:rPr lang="en-US" altLang="zh-TW" sz="2400" dirty="0" smtClean="0">
                <a:solidFill>
                  <a:srgbClr val="EB392B"/>
                </a:solidFill>
                <a:ea typeface="PMingLiU" pitchFamily="18" charset="-120"/>
              </a:rPr>
              <a:t>Dose Adjustment</a:t>
            </a:r>
          </a:p>
          <a:p>
            <a:pPr lvl="1" eaLnBrk="1" hangingPunct="1">
              <a:lnSpc>
                <a:spcPct val="90000"/>
              </a:lnSpc>
              <a:defRPr/>
            </a:pPr>
            <a:r>
              <a:rPr lang="en-US" altLang="zh-TW" sz="2400" dirty="0" smtClean="0">
                <a:ea typeface="PMingLiU" pitchFamily="18" charset="-120"/>
              </a:rPr>
              <a:t>Dose is increased by 2-4 u increment every 3-4 days until the morning FPG and </a:t>
            </a:r>
            <a:r>
              <a:rPr lang="en-US" altLang="zh-TW" sz="2400" dirty="0" err="1" smtClean="0">
                <a:ea typeface="PMingLiU" pitchFamily="18" charset="-120"/>
              </a:rPr>
              <a:t>predinner</a:t>
            </a:r>
            <a:r>
              <a:rPr lang="en-US" altLang="zh-TW" sz="2400" dirty="0" smtClean="0">
                <a:ea typeface="PMingLiU" pitchFamily="18" charset="-120"/>
              </a:rPr>
              <a:t> blood glucose concentration are consistently in the range of 80-120 mg/</a:t>
            </a:r>
            <a:r>
              <a:rPr lang="en-US" altLang="zh-TW" sz="2400" dirty="0" err="1" smtClean="0">
                <a:ea typeface="PMingLiU" pitchFamily="18" charset="-120"/>
              </a:rPr>
              <a:t>dL</a:t>
            </a:r>
            <a:endParaRPr lang="en-US" altLang="zh-TW" sz="2400" dirty="0" smtClean="0">
              <a:ea typeface="PMingLiU" pitchFamily="18" charset="-120"/>
            </a:endParaRPr>
          </a:p>
        </p:txBody>
      </p:sp>
    </p:spTree>
    <p:extLst>
      <p:ext uri="{BB962C8B-B14F-4D97-AF65-F5344CB8AC3E}">
        <p14:creationId xmlns:p14="http://schemas.microsoft.com/office/powerpoint/2010/main" val="974766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3</a:t>
            </a:r>
            <a:br>
              <a:rPr lang="en-US" dirty="0" smtClean="0"/>
            </a:br>
            <a:r>
              <a:rPr lang="en-US" dirty="0" err="1" smtClean="0"/>
              <a:t>Mr</a:t>
            </a:r>
            <a:r>
              <a:rPr lang="en-US" dirty="0" smtClean="0"/>
              <a:t> </a:t>
            </a:r>
            <a:r>
              <a:rPr lang="en-US" dirty="0" err="1" smtClean="0"/>
              <a:t>Ahmadi</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1598851"/>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latin typeface="+mn-lt"/>
              </a:rPr>
              <a:t>History</a:t>
            </a:r>
            <a:endParaRPr lang="en-US" b="1" dirty="0">
              <a:latin typeface="+mn-lt"/>
            </a:endParaRPr>
          </a:p>
        </p:txBody>
      </p:sp>
      <p:sp>
        <p:nvSpPr>
          <p:cNvPr id="3" name="Content Placeholder 2"/>
          <p:cNvSpPr>
            <a:spLocks noGrp="1"/>
          </p:cNvSpPr>
          <p:nvPr>
            <p:ph idx="1"/>
          </p:nvPr>
        </p:nvSpPr>
        <p:spPr>
          <a:xfrm>
            <a:off x="533400" y="1231007"/>
            <a:ext cx="8382000" cy="5638799"/>
          </a:xfrm>
        </p:spPr>
        <p:txBody>
          <a:bodyPr>
            <a:normAutofit fontScale="92500" lnSpcReduction="10000"/>
          </a:bodyPr>
          <a:lstStyle/>
          <a:p>
            <a:pPr>
              <a:buClr>
                <a:srgbClr val="C00000"/>
              </a:buClr>
              <a:buSzPct val="111000"/>
              <a:buFont typeface="Arial" pitchFamily="34" charset="0"/>
              <a:buChar char="•"/>
            </a:pPr>
            <a:r>
              <a:rPr lang="en-US" sz="2500" dirty="0" smtClean="0"/>
              <a:t>A 60-year-old man comes to you with history of type 2 DM for 9 years. </a:t>
            </a:r>
          </a:p>
          <a:p>
            <a:pPr>
              <a:buClr>
                <a:srgbClr val="C00000"/>
              </a:buClr>
              <a:buSzPct val="111000"/>
              <a:buFont typeface="Arial" pitchFamily="34" charset="0"/>
              <a:buChar char="•"/>
            </a:pPr>
            <a:endParaRPr lang="en-US" sz="2500" dirty="0" smtClean="0"/>
          </a:p>
          <a:p>
            <a:pPr>
              <a:buClr>
                <a:srgbClr val="C00000"/>
              </a:buClr>
              <a:buSzPct val="111000"/>
              <a:buFont typeface="Arial" pitchFamily="34" charset="0"/>
              <a:buChar char="•"/>
            </a:pPr>
            <a:r>
              <a:rPr lang="en-US" sz="2500" dirty="0" smtClean="0"/>
              <a:t>PMH : MI, CHF</a:t>
            </a:r>
          </a:p>
          <a:p>
            <a:pPr>
              <a:buClr>
                <a:srgbClr val="C00000"/>
              </a:buClr>
              <a:buSzPct val="111000"/>
              <a:buFont typeface="Arial" pitchFamily="34" charset="0"/>
              <a:buChar char="•"/>
            </a:pPr>
            <a:endParaRPr lang="en-US" sz="2500" dirty="0" smtClean="0"/>
          </a:p>
          <a:p>
            <a:pPr>
              <a:buClr>
                <a:srgbClr val="C00000"/>
              </a:buClr>
              <a:buSzPct val="111000"/>
              <a:buFont typeface="Arial" pitchFamily="34" charset="0"/>
              <a:buChar char="•"/>
            </a:pPr>
            <a:r>
              <a:rPr lang="en-US" sz="2500" dirty="0" smtClean="0"/>
              <a:t> Two main complaints were increasing arthritis in his hands and decreasing vision due to cataracts.</a:t>
            </a:r>
          </a:p>
          <a:p>
            <a:pPr>
              <a:buClr>
                <a:srgbClr val="C00000"/>
              </a:buClr>
              <a:buSzPct val="111000"/>
              <a:buFont typeface="Arial" pitchFamily="34" charset="0"/>
              <a:buChar char="•"/>
            </a:pPr>
            <a:endParaRPr lang="en-US" sz="2500" dirty="0" smtClean="0"/>
          </a:p>
          <a:p>
            <a:pPr>
              <a:buClr>
                <a:srgbClr val="C00000"/>
              </a:buClr>
              <a:buSzPct val="111000"/>
              <a:buFont typeface="Arial" pitchFamily="34" charset="0"/>
              <a:buChar char="•"/>
            </a:pPr>
            <a:r>
              <a:rPr lang="en-US" sz="2500" dirty="0" smtClean="0"/>
              <a:t>Medications </a:t>
            </a:r>
            <a:r>
              <a:rPr lang="en-US" sz="2500" dirty="0"/>
              <a:t>:</a:t>
            </a:r>
            <a:r>
              <a:rPr lang="en-US" sz="2500" dirty="0" smtClean="0"/>
              <a:t> </a:t>
            </a:r>
            <a:r>
              <a:rPr lang="en-US" sz="2500" dirty="0"/>
              <a:t>A</a:t>
            </a:r>
            <a:r>
              <a:rPr lang="en-US" sz="2500" dirty="0" smtClean="0"/>
              <a:t>spirin, </a:t>
            </a:r>
            <a:r>
              <a:rPr lang="en-US" sz="2500" dirty="0"/>
              <a:t>S</a:t>
            </a:r>
            <a:r>
              <a:rPr lang="en-US" sz="2500" dirty="0" smtClean="0"/>
              <a:t>tatin, Captopril, </a:t>
            </a:r>
            <a:r>
              <a:rPr lang="en-US" sz="2500" dirty="0" err="1" smtClean="0"/>
              <a:t>Glibenclamide</a:t>
            </a:r>
            <a:r>
              <a:rPr lang="en-US" sz="2500" dirty="0" smtClean="0"/>
              <a:t> 10 mg/dl, Metformin 2000mg/dl</a:t>
            </a:r>
          </a:p>
          <a:p>
            <a:pPr>
              <a:buClr>
                <a:srgbClr val="C00000"/>
              </a:buClr>
              <a:buSzPct val="111000"/>
              <a:buFont typeface="Arial" pitchFamily="34" charset="0"/>
              <a:buChar char="•"/>
            </a:pPr>
            <a:endParaRPr lang="en-US" sz="2500" dirty="0" smtClean="0"/>
          </a:p>
          <a:p>
            <a:pPr>
              <a:buClr>
                <a:srgbClr val="C00000"/>
              </a:buClr>
              <a:buSzPct val="111000"/>
              <a:buFont typeface="Arial" pitchFamily="34" charset="0"/>
              <a:buChar char="•"/>
            </a:pPr>
            <a:r>
              <a:rPr lang="en-US" sz="2500" dirty="0" smtClean="0"/>
              <a:t>BMI =31 Kg/m2. No evidence of nephropathy</a:t>
            </a:r>
          </a:p>
          <a:p>
            <a:pPr marL="0" indent="0">
              <a:buClr>
                <a:srgbClr val="C00000"/>
              </a:buClr>
              <a:buSzPct val="111000"/>
              <a:buNone/>
            </a:pPr>
            <a:r>
              <a:rPr lang="en-US" sz="2500" dirty="0" smtClean="0"/>
              <a:t> </a:t>
            </a:r>
          </a:p>
          <a:p>
            <a:pPr>
              <a:buClr>
                <a:srgbClr val="C00000"/>
              </a:buClr>
              <a:buSzPct val="111000"/>
              <a:buFont typeface="Arial" pitchFamily="34" charset="0"/>
              <a:buChar char="•"/>
            </a:pPr>
            <a:r>
              <a:rPr lang="en-US" sz="2500" dirty="0" smtClean="0"/>
              <a:t>Laboratory findings </a:t>
            </a:r>
            <a:r>
              <a:rPr lang="en-US" sz="2500" dirty="0"/>
              <a:t>:</a:t>
            </a:r>
            <a:r>
              <a:rPr lang="en-US" sz="2500" dirty="0" smtClean="0"/>
              <a:t> LDL = 60 mg/dl, TG=270 mg/dl, </a:t>
            </a:r>
            <a:r>
              <a:rPr lang="en-US" sz="2500" u="sng" dirty="0" smtClean="0"/>
              <a:t>HBA1C=8.2%</a:t>
            </a:r>
          </a:p>
          <a:p>
            <a:endParaRPr lang="en-US" dirty="0" smtClean="0"/>
          </a:p>
        </p:txBody>
      </p:sp>
    </p:spTree>
    <p:extLst>
      <p:ext uri="{BB962C8B-B14F-4D97-AF65-F5344CB8AC3E}">
        <p14:creationId xmlns:p14="http://schemas.microsoft.com/office/powerpoint/2010/main" val="1162741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357298"/>
            <a:ext cx="7772400" cy="1470025"/>
          </a:xfrm>
        </p:spPr>
        <p:txBody>
          <a:bodyPr>
            <a:normAutofit/>
          </a:bodyPr>
          <a:lstStyle/>
          <a:p>
            <a:r>
              <a:rPr lang="en-US" sz="4800" b="1" dirty="0" smtClean="0"/>
              <a:t>Insulin </a:t>
            </a:r>
            <a:r>
              <a:rPr lang="en-US" sz="4800" b="1" dirty="0" err="1" smtClean="0"/>
              <a:t>Analouges</a:t>
            </a:r>
            <a:endParaRPr lang="en-US" sz="4800" b="1" dirty="0"/>
          </a:p>
        </p:txBody>
      </p:sp>
      <p:sp>
        <p:nvSpPr>
          <p:cNvPr id="3" name="Subtitle 2"/>
          <p:cNvSpPr>
            <a:spLocks noGrp="1"/>
          </p:cNvSpPr>
          <p:nvPr>
            <p:ph type="subTitle" idx="1"/>
          </p:nvPr>
        </p:nvSpPr>
        <p:spPr>
          <a:xfrm>
            <a:off x="928662" y="3357562"/>
            <a:ext cx="6400800" cy="1995486"/>
          </a:xfrm>
        </p:spPr>
        <p:txBody>
          <a:bodyPr>
            <a:normAutofit fontScale="62500" lnSpcReduction="20000"/>
          </a:bodyPr>
          <a:lstStyle/>
          <a:p>
            <a:pPr marL="274320" indent="-274320">
              <a:lnSpc>
                <a:spcPct val="80000"/>
              </a:lnSpc>
              <a:buClr>
                <a:schemeClr val="accent3"/>
              </a:buClr>
              <a:defRPr/>
            </a:pPr>
            <a:r>
              <a:rPr lang="en-US" dirty="0" err="1" smtClean="0">
                <a:solidFill>
                  <a:srgbClr val="FFFF00"/>
                </a:solidFill>
              </a:rPr>
              <a:t>Farzad</a:t>
            </a:r>
            <a:r>
              <a:rPr lang="en-US" dirty="0" smtClean="0">
                <a:solidFill>
                  <a:srgbClr val="FFFF00"/>
                </a:solidFill>
              </a:rPr>
              <a:t> </a:t>
            </a:r>
            <a:r>
              <a:rPr lang="en-US" dirty="0" err="1" smtClean="0">
                <a:solidFill>
                  <a:srgbClr val="FFFF00"/>
                </a:solidFill>
              </a:rPr>
              <a:t>Hadaegh</a:t>
            </a:r>
            <a:r>
              <a:rPr lang="en-US" dirty="0" smtClean="0">
                <a:solidFill>
                  <a:srgbClr val="FFFF00"/>
                </a:solidFill>
              </a:rPr>
              <a:t> ,M.D</a:t>
            </a:r>
          </a:p>
          <a:p>
            <a:pPr marL="274320" indent="-274320">
              <a:lnSpc>
                <a:spcPct val="80000"/>
              </a:lnSpc>
              <a:buClr>
                <a:schemeClr val="accent3"/>
              </a:buClr>
              <a:defRPr/>
            </a:pPr>
            <a:r>
              <a:rPr lang="en-US" dirty="0" smtClean="0">
                <a:solidFill>
                  <a:srgbClr val="FFFF00"/>
                </a:solidFill>
              </a:rPr>
              <a:t>Prevention </a:t>
            </a:r>
            <a:r>
              <a:rPr lang="en-US" dirty="0" smtClean="0">
                <a:solidFill>
                  <a:srgbClr val="FFFF00"/>
                </a:solidFill>
              </a:rPr>
              <a:t>of metabolic disorders research </a:t>
            </a:r>
            <a:r>
              <a:rPr lang="en-US" dirty="0" err="1" smtClean="0">
                <a:solidFill>
                  <a:srgbClr val="FFFF00"/>
                </a:solidFill>
              </a:rPr>
              <a:t>center,Obesity</a:t>
            </a:r>
            <a:r>
              <a:rPr lang="en-US" dirty="0" smtClean="0">
                <a:solidFill>
                  <a:srgbClr val="FFFF00"/>
                </a:solidFill>
              </a:rPr>
              <a:t> Research Center</a:t>
            </a:r>
          </a:p>
          <a:p>
            <a:pPr marL="274320" indent="-274320">
              <a:lnSpc>
                <a:spcPct val="80000"/>
              </a:lnSpc>
              <a:buClr>
                <a:schemeClr val="accent3"/>
              </a:buClr>
              <a:defRPr/>
            </a:pPr>
            <a:r>
              <a:rPr lang="en-US" dirty="0" smtClean="0">
                <a:solidFill>
                  <a:srgbClr val="FFFF00"/>
                </a:solidFill>
              </a:rPr>
              <a:t>Research Institute for Endocrine sciences</a:t>
            </a:r>
          </a:p>
          <a:p>
            <a:pPr marL="274320" indent="-274320">
              <a:lnSpc>
                <a:spcPct val="80000"/>
              </a:lnSpc>
              <a:buClr>
                <a:schemeClr val="accent3"/>
              </a:buClr>
              <a:defRPr/>
            </a:pPr>
            <a:r>
              <a:rPr lang="en-US" dirty="0" err="1" smtClean="0">
                <a:solidFill>
                  <a:srgbClr val="FFFF00"/>
                </a:solidFill>
              </a:rPr>
              <a:t>Shahid</a:t>
            </a:r>
            <a:r>
              <a:rPr lang="en-US" dirty="0" smtClean="0">
                <a:solidFill>
                  <a:srgbClr val="FFFF00"/>
                </a:solidFill>
              </a:rPr>
              <a:t> </a:t>
            </a:r>
            <a:r>
              <a:rPr lang="en-US" dirty="0" err="1" smtClean="0">
                <a:solidFill>
                  <a:srgbClr val="FFFF00"/>
                </a:solidFill>
              </a:rPr>
              <a:t>Beheshti</a:t>
            </a:r>
            <a:r>
              <a:rPr lang="en-US" dirty="0" smtClean="0">
                <a:solidFill>
                  <a:srgbClr val="FFFF00"/>
                </a:solidFill>
              </a:rPr>
              <a:t> University</a:t>
            </a:r>
          </a:p>
          <a:p>
            <a:pPr marL="274320" indent="-274320">
              <a:lnSpc>
                <a:spcPct val="80000"/>
              </a:lnSpc>
              <a:buClr>
                <a:schemeClr val="accent3"/>
              </a:buClr>
              <a:defRPr/>
            </a:pPr>
            <a:r>
              <a:rPr lang="en-US" dirty="0" smtClean="0">
                <a:solidFill>
                  <a:srgbClr val="FFFF00"/>
                </a:solidFill>
              </a:rPr>
              <a:t>of Medical Sciences</a:t>
            </a:r>
          </a:p>
          <a:p>
            <a:pPr marL="274320" indent="-274320">
              <a:lnSpc>
                <a:spcPct val="80000"/>
              </a:lnSpc>
              <a:buClr>
                <a:schemeClr val="accent3"/>
              </a:buClr>
              <a:defRPr/>
            </a:pPr>
            <a:r>
              <a:rPr lang="en-US" dirty="0" smtClean="0">
                <a:solidFill>
                  <a:srgbClr val="FFFF00"/>
                </a:solidFill>
              </a:rPr>
              <a:t>August  </a:t>
            </a:r>
            <a:r>
              <a:rPr lang="en-US" dirty="0" smtClean="0">
                <a:solidFill>
                  <a:srgbClr val="FFFF00"/>
                </a:solidFill>
              </a:rPr>
              <a:t>, 2013</a:t>
            </a:r>
          </a:p>
          <a:p>
            <a:pPr marL="274320" indent="-274320">
              <a:lnSpc>
                <a:spcPct val="80000"/>
              </a:lnSpc>
              <a:buClr>
                <a:schemeClr val="accent3"/>
              </a:buClr>
              <a:defRPr/>
            </a:pPr>
            <a:r>
              <a:rPr lang="en-US" dirty="0" smtClean="0">
                <a:solidFill>
                  <a:srgbClr val="FFFF00"/>
                </a:solidFill>
              </a:rPr>
              <a:t>Tehran</a:t>
            </a:r>
          </a:p>
          <a:p>
            <a:pPr marL="274320" indent="-274320">
              <a:lnSpc>
                <a:spcPct val="80000"/>
              </a:lnSpc>
              <a:buClr>
                <a:schemeClr val="accent3"/>
              </a:buClr>
              <a:defRPr/>
            </a:pP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all" dirty="0" smtClean="0">
                <a:solidFill>
                  <a:srgbClr val="FFFF00"/>
                </a:solidFill>
                <a:ea typeface="ＭＳ Ｐゴシック" charset="-128"/>
              </a:rPr>
              <a:t>Insulin therapy options</a:t>
            </a:r>
            <a:br>
              <a:rPr lang="en-US" cap="all" dirty="0" smtClean="0">
                <a:solidFill>
                  <a:srgbClr val="FFFF00"/>
                </a:solidFill>
                <a:ea typeface="ＭＳ Ｐゴシック" charset="-128"/>
              </a:rPr>
            </a:br>
            <a:r>
              <a:rPr lang="en-US" dirty="0" smtClean="0"/>
              <a:t>An unresolved issue</a:t>
            </a:r>
            <a:endParaRPr lang="en-US" dirty="0"/>
          </a:p>
        </p:txBody>
      </p:sp>
      <p:sp>
        <p:nvSpPr>
          <p:cNvPr id="3" name="Content Placeholder 2"/>
          <p:cNvSpPr>
            <a:spLocks noGrp="1"/>
          </p:cNvSpPr>
          <p:nvPr>
            <p:ph idx="1"/>
          </p:nvPr>
        </p:nvSpPr>
        <p:spPr>
          <a:xfrm>
            <a:off x="467544" y="1772816"/>
            <a:ext cx="8229600" cy="4525963"/>
          </a:xfrm>
        </p:spPr>
        <p:txBody>
          <a:bodyPr/>
          <a:lstStyle/>
          <a:p>
            <a:r>
              <a:rPr lang="en-US" dirty="0" err="1" smtClean="0"/>
              <a:t>Prandial</a:t>
            </a:r>
            <a:r>
              <a:rPr lang="en-US" dirty="0" smtClean="0"/>
              <a:t> insulin supplementation</a:t>
            </a:r>
          </a:p>
          <a:p>
            <a:endParaRPr lang="en-US" dirty="0" smtClean="0"/>
          </a:p>
          <a:p>
            <a:r>
              <a:rPr lang="en-US" dirty="0" smtClean="0"/>
              <a:t>Basal insulin administration </a:t>
            </a:r>
          </a:p>
          <a:p>
            <a:endParaRPr lang="en-US" dirty="0" smtClean="0"/>
          </a:p>
          <a:p>
            <a:r>
              <a:rPr lang="en-US" dirty="0" smtClean="0"/>
              <a:t>Premixed formulations</a:t>
            </a:r>
          </a:p>
          <a:p>
            <a:pPr>
              <a:buNone/>
            </a:pPr>
            <a:r>
              <a:rPr lang="en-US" dirty="0" smtClean="0"/>
              <a:t> </a:t>
            </a:r>
          </a:p>
          <a:p>
            <a:r>
              <a:rPr lang="en-US" dirty="0" smtClean="0"/>
              <a:t>Basal-bolus regimen </a:t>
            </a:r>
          </a:p>
          <a:p>
            <a:endParaRPr lang="en-US"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History..</a:t>
            </a:r>
            <a:endParaRPr lang="en-US" b="1" dirty="0">
              <a:latin typeface="+mn-lt"/>
            </a:endParaRPr>
          </a:p>
        </p:txBody>
      </p:sp>
      <p:sp>
        <p:nvSpPr>
          <p:cNvPr id="3" name="Content Placeholder 2"/>
          <p:cNvSpPr>
            <a:spLocks noGrp="1"/>
          </p:cNvSpPr>
          <p:nvPr>
            <p:ph idx="1"/>
          </p:nvPr>
        </p:nvSpPr>
        <p:spPr>
          <a:xfrm>
            <a:off x="457200" y="1905000"/>
            <a:ext cx="8153400" cy="4525963"/>
          </a:xfrm>
        </p:spPr>
        <p:txBody>
          <a:bodyPr>
            <a:normAutofit/>
          </a:bodyPr>
          <a:lstStyle/>
          <a:p>
            <a:pPr>
              <a:buClr>
                <a:srgbClr val="C00000"/>
              </a:buClr>
              <a:buSzPct val="118000"/>
              <a:buFont typeface="Arial" pitchFamily="34" charset="0"/>
              <a:buChar char="•"/>
            </a:pPr>
            <a:r>
              <a:rPr lang="en-US" dirty="0" smtClean="0"/>
              <a:t> SMBG records revealed a fairly flat curve of moderate hyperglycemia </a:t>
            </a:r>
            <a:r>
              <a:rPr lang="en-US" u="sng" dirty="0" smtClean="0"/>
              <a:t>throughout the day </a:t>
            </a:r>
            <a:r>
              <a:rPr lang="en-US" dirty="0" smtClean="0"/>
              <a:t>with blood glucose values between </a:t>
            </a:r>
            <a:r>
              <a:rPr lang="en-US" b="1" dirty="0" smtClean="0"/>
              <a:t>160 and 230 </a:t>
            </a:r>
            <a:r>
              <a:rPr lang="en-US" dirty="0" smtClean="0"/>
              <a:t>mg/</a:t>
            </a:r>
            <a:r>
              <a:rPr lang="en-US" dirty="0" err="1" smtClean="0"/>
              <a:t>dL</a:t>
            </a:r>
            <a:r>
              <a:rPr lang="en-US" dirty="0" smtClean="0"/>
              <a:t>, reflecting her 3 balanced meals. </a:t>
            </a:r>
          </a:p>
          <a:p>
            <a:pPr>
              <a:buClr>
                <a:srgbClr val="C00000"/>
              </a:buClr>
              <a:buSzPct val="118000"/>
              <a:buFont typeface="Arial" pitchFamily="34" charset="0"/>
              <a:buChar char="•"/>
            </a:pPr>
            <a:r>
              <a:rPr lang="en-US" dirty="0" smtClean="0"/>
              <a:t>He has </a:t>
            </a:r>
            <a:r>
              <a:rPr lang="en-US" dirty="0"/>
              <a:t>s</a:t>
            </a:r>
            <a:r>
              <a:rPr lang="en-US" dirty="0" smtClean="0"/>
              <a:t>evere fear from insulin therapy and weight gain </a:t>
            </a:r>
          </a:p>
          <a:p>
            <a:pPr>
              <a:buNone/>
            </a:pPr>
            <a:endParaRPr lang="en-US" dirty="0" smtClean="0"/>
          </a:p>
        </p:txBody>
      </p:sp>
    </p:spTree>
    <p:extLst>
      <p:ext uri="{BB962C8B-B14F-4D97-AF65-F5344CB8AC3E}">
        <p14:creationId xmlns:p14="http://schemas.microsoft.com/office/powerpoint/2010/main" val="100737205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SMBG</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2321375"/>
              </p:ext>
            </p:extLst>
          </p:nvPr>
        </p:nvGraphicFramePr>
        <p:xfrm>
          <a:off x="457200" y="1600200"/>
          <a:ext cx="8229600" cy="365760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1219200">
                <a:tc>
                  <a:txBody>
                    <a:bodyPr/>
                    <a:lstStyle/>
                    <a:p>
                      <a:r>
                        <a:rPr lang="en-US" dirty="0" smtClean="0"/>
                        <a:t>Fasting</a:t>
                      </a:r>
                      <a:endParaRPr lang="en-US" dirty="0"/>
                    </a:p>
                  </a:txBody>
                  <a:tcPr/>
                </a:tc>
                <a:tc>
                  <a:txBody>
                    <a:bodyPr/>
                    <a:lstStyle/>
                    <a:p>
                      <a:r>
                        <a:rPr lang="en-US" dirty="0" smtClean="0"/>
                        <a:t>Post</a:t>
                      </a:r>
                      <a:r>
                        <a:rPr lang="en-US" baseline="0" dirty="0" smtClean="0"/>
                        <a:t> </a:t>
                      </a:r>
                      <a:r>
                        <a:rPr lang="en-US" baseline="0" dirty="0" err="1" smtClean="0"/>
                        <a:t>Bfast</a:t>
                      </a:r>
                      <a:endParaRPr lang="en-US" dirty="0"/>
                    </a:p>
                  </a:txBody>
                  <a:tcPr/>
                </a:tc>
                <a:tc>
                  <a:txBody>
                    <a:bodyPr/>
                    <a:lstStyle/>
                    <a:p>
                      <a:r>
                        <a:rPr lang="en-US" dirty="0" smtClean="0"/>
                        <a:t>Before lunch</a:t>
                      </a:r>
                      <a:endParaRPr lang="en-US" dirty="0"/>
                    </a:p>
                  </a:txBody>
                  <a:tcPr/>
                </a:tc>
                <a:tc>
                  <a:txBody>
                    <a:bodyPr/>
                    <a:lstStyle/>
                    <a:p>
                      <a:r>
                        <a:rPr lang="en-US" dirty="0" smtClean="0"/>
                        <a:t>Post</a:t>
                      </a:r>
                      <a:r>
                        <a:rPr lang="en-US" baseline="0" dirty="0" smtClean="0"/>
                        <a:t> lunch</a:t>
                      </a:r>
                      <a:endParaRPr lang="en-US" dirty="0"/>
                    </a:p>
                  </a:txBody>
                  <a:tcPr/>
                </a:tc>
                <a:tc>
                  <a:txBody>
                    <a:bodyPr/>
                    <a:lstStyle/>
                    <a:p>
                      <a:r>
                        <a:rPr lang="en-US" dirty="0" smtClean="0"/>
                        <a:t>Before dinner</a:t>
                      </a:r>
                      <a:endParaRPr lang="en-US" dirty="0"/>
                    </a:p>
                  </a:txBody>
                  <a:tcPr/>
                </a:tc>
                <a:tc>
                  <a:txBody>
                    <a:bodyPr/>
                    <a:lstStyle/>
                    <a:p>
                      <a:r>
                        <a:rPr lang="en-US" dirty="0" smtClean="0"/>
                        <a:t>Post</a:t>
                      </a:r>
                      <a:r>
                        <a:rPr lang="en-US" baseline="0" dirty="0" smtClean="0"/>
                        <a:t> dinner</a:t>
                      </a:r>
                      <a:endParaRPr lang="en-US" dirty="0"/>
                    </a:p>
                  </a:txBody>
                  <a:tcPr/>
                </a:tc>
                <a:tc>
                  <a:txBody>
                    <a:bodyPr/>
                    <a:lstStyle/>
                    <a:p>
                      <a:r>
                        <a:rPr lang="en-US" dirty="0" smtClean="0"/>
                        <a:t>Bedtime </a:t>
                      </a:r>
                      <a:endParaRPr lang="en-US" dirty="0"/>
                    </a:p>
                  </a:txBody>
                  <a:tcPr/>
                </a:tc>
                <a:tc>
                  <a:txBody>
                    <a:bodyPr/>
                    <a:lstStyle/>
                    <a:p>
                      <a:r>
                        <a:rPr lang="en-US" dirty="0" smtClean="0"/>
                        <a:t>HbA1c</a:t>
                      </a:r>
                      <a:endParaRPr lang="en-US" dirty="0"/>
                    </a:p>
                  </a:txBody>
                  <a:tcPr/>
                </a:tc>
              </a:tr>
              <a:tr h="1219200">
                <a:tc>
                  <a:txBody>
                    <a:bodyPr/>
                    <a:lstStyle/>
                    <a:p>
                      <a:r>
                        <a:rPr lang="en-US" dirty="0" smtClean="0"/>
                        <a:t>160 </a:t>
                      </a:r>
                      <a:endParaRPr lang="en-US" dirty="0"/>
                    </a:p>
                  </a:txBody>
                  <a:tcPr/>
                </a:tc>
                <a:tc>
                  <a:txBody>
                    <a:bodyPr/>
                    <a:lstStyle/>
                    <a:p>
                      <a:r>
                        <a:rPr lang="en-US" dirty="0" smtClean="0"/>
                        <a:t>220</a:t>
                      </a:r>
                      <a:endParaRPr lang="en-US" dirty="0"/>
                    </a:p>
                  </a:txBody>
                  <a:tcPr/>
                </a:tc>
                <a:tc>
                  <a:txBody>
                    <a:bodyPr/>
                    <a:lstStyle/>
                    <a:p>
                      <a:r>
                        <a:rPr lang="en-US" dirty="0" smtClean="0"/>
                        <a:t> 140</a:t>
                      </a:r>
                      <a:endParaRPr lang="en-US" dirty="0"/>
                    </a:p>
                  </a:txBody>
                  <a:tcPr/>
                </a:tc>
                <a:tc>
                  <a:txBody>
                    <a:bodyPr/>
                    <a:lstStyle/>
                    <a:p>
                      <a:r>
                        <a:rPr lang="en-US" dirty="0" smtClean="0"/>
                        <a:t>230</a:t>
                      </a:r>
                      <a:endParaRPr lang="en-US" dirty="0"/>
                    </a:p>
                  </a:txBody>
                  <a:tcPr/>
                </a:tc>
                <a:tc>
                  <a:txBody>
                    <a:bodyPr/>
                    <a:lstStyle/>
                    <a:p>
                      <a:r>
                        <a:rPr lang="en-US" dirty="0" smtClean="0"/>
                        <a:t>150</a:t>
                      </a:r>
                      <a:endParaRPr lang="en-US" dirty="0"/>
                    </a:p>
                  </a:txBody>
                  <a:tcPr/>
                </a:tc>
                <a:tc>
                  <a:txBody>
                    <a:bodyPr/>
                    <a:lstStyle/>
                    <a:p>
                      <a:r>
                        <a:rPr lang="en-US" dirty="0" smtClean="0"/>
                        <a:t>210</a:t>
                      </a:r>
                      <a:endParaRPr lang="en-US" dirty="0"/>
                    </a:p>
                  </a:txBody>
                  <a:tcPr/>
                </a:tc>
                <a:tc>
                  <a:txBody>
                    <a:bodyPr/>
                    <a:lstStyle/>
                    <a:p>
                      <a:r>
                        <a:rPr lang="en-US" dirty="0" smtClean="0"/>
                        <a:t>140</a:t>
                      </a:r>
                      <a:endParaRPr lang="en-US" dirty="0"/>
                    </a:p>
                  </a:txBody>
                  <a:tcPr/>
                </a:tc>
                <a:tc>
                  <a:txBody>
                    <a:bodyPr/>
                    <a:lstStyle/>
                    <a:p>
                      <a:r>
                        <a:rPr lang="en-US" dirty="0" smtClean="0"/>
                        <a:t> 8.2%</a:t>
                      </a:r>
                      <a:endParaRPr lang="en-US" dirty="0"/>
                    </a:p>
                  </a:txBody>
                  <a:tcPr/>
                </a:tc>
              </a:tr>
              <a:tr h="1219200">
                <a:tc>
                  <a:txBody>
                    <a:bodyPr/>
                    <a:lstStyle/>
                    <a:p>
                      <a:r>
                        <a:rPr lang="en-US" dirty="0" smtClean="0"/>
                        <a:t> 155</a:t>
                      </a:r>
                      <a:endParaRPr lang="en-US" dirty="0"/>
                    </a:p>
                  </a:txBody>
                  <a:tcPr/>
                </a:tc>
                <a:tc>
                  <a:txBody>
                    <a:bodyPr/>
                    <a:lstStyle/>
                    <a:p>
                      <a:r>
                        <a:rPr lang="en-US" dirty="0" smtClean="0"/>
                        <a:t>210</a:t>
                      </a:r>
                      <a:endParaRPr lang="en-US" dirty="0"/>
                    </a:p>
                  </a:txBody>
                  <a:tcPr/>
                </a:tc>
                <a:tc>
                  <a:txBody>
                    <a:bodyPr/>
                    <a:lstStyle/>
                    <a:p>
                      <a:r>
                        <a:rPr lang="en-US" dirty="0" smtClean="0"/>
                        <a:t>135</a:t>
                      </a:r>
                      <a:endParaRPr lang="en-US" dirty="0"/>
                    </a:p>
                  </a:txBody>
                  <a:tcPr/>
                </a:tc>
                <a:tc>
                  <a:txBody>
                    <a:bodyPr/>
                    <a:lstStyle/>
                    <a:p>
                      <a:r>
                        <a:rPr lang="en-US" dirty="0" smtClean="0"/>
                        <a:t>220</a:t>
                      </a:r>
                      <a:endParaRPr lang="en-US" dirty="0"/>
                    </a:p>
                  </a:txBody>
                  <a:tcPr/>
                </a:tc>
                <a:tc>
                  <a:txBody>
                    <a:bodyPr/>
                    <a:lstStyle/>
                    <a:p>
                      <a:r>
                        <a:rPr lang="en-US" dirty="0" smtClean="0"/>
                        <a:t>145</a:t>
                      </a:r>
                      <a:endParaRPr lang="en-US" dirty="0"/>
                    </a:p>
                  </a:txBody>
                  <a:tcPr/>
                </a:tc>
                <a:tc>
                  <a:txBody>
                    <a:bodyPr/>
                    <a:lstStyle/>
                    <a:p>
                      <a:r>
                        <a:rPr lang="en-US" dirty="0" smtClean="0"/>
                        <a:t>230</a:t>
                      </a:r>
                      <a:endParaRPr lang="en-US" dirty="0"/>
                    </a:p>
                  </a:txBody>
                  <a:tcPr/>
                </a:tc>
                <a:tc>
                  <a:txBody>
                    <a:bodyPr/>
                    <a:lstStyle/>
                    <a:p>
                      <a:r>
                        <a:rPr lang="en-US" dirty="0" smtClean="0"/>
                        <a:t>150</a:t>
                      </a:r>
                      <a:endParaRPr lang="en-US" dirty="0"/>
                    </a:p>
                  </a:txBody>
                  <a:tcPr/>
                </a:tc>
                <a:tc>
                  <a:txBody>
                    <a:bodyPr/>
                    <a:lstStyle/>
                    <a:p>
                      <a:endParaRPr lang="en-US" dirty="0"/>
                    </a:p>
                  </a:txBody>
                  <a:tcPr/>
                </a:tc>
              </a:tr>
            </a:tbl>
          </a:graphicData>
        </a:graphic>
      </p:graphicFrame>
      <p:sp>
        <p:nvSpPr>
          <p:cNvPr id="5" name="TextBox 4"/>
          <p:cNvSpPr txBox="1"/>
          <p:nvPr/>
        </p:nvSpPr>
        <p:spPr>
          <a:xfrm>
            <a:off x="559158" y="5368206"/>
            <a:ext cx="1804725" cy="369332"/>
          </a:xfrm>
          <a:prstGeom prst="rect">
            <a:avLst/>
          </a:prstGeom>
          <a:noFill/>
        </p:spPr>
        <p:txBody>
          <a:bodyPr wrap="none" rtlCol="0">
            <a:spAutoFit/>
          </a:bodyPr>
          <a:lstStyle/>
          <a:p>
            <a:r>
              <a:rPr lang="en-US" b="1" dirty="0" smtClean="0"/>
              <a:t>Values are mg/dl</a:t>
            </a:r>
            <a:endParaRPr lang="en-US" b="1" dirty="0"/>
          </a:p>
        </p:txBody>
      </p:sp>
    </p:spTree>
    <p:extLst>
      <p:ext uri="{BB962C8B-B14F-4D97-AF65-F5344CB8AC3E}">
        <p14:creationId xmlns:p14="http://schemas.microsoft.com/office/powerpoint/2010/main" val="337476133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your recommendation</a:t>
            </a:r>
            <a:r>
              <a:rPr lang="en-US" dirty="0" smtClean="0"/>
              <a:t>?</a:t>
            </a:r>
            <a:endParaRPr lang="en-US" dirty="0"/>
          </a:p>
        </p:txBody>
      </p:sp>
      <p:sp>
        <p:nvSpPr>
          <p:cNvPr id="3" name="Content Placeholder 2"/>
          <p:cNvSpPr>
            <a:spLocks noGrp="1"/>
          </p:cNvSpPr>
          <p:nvPr>
            <p:ph idx="1"/>
          </p:nvPr>
        </p:nvSpPr>
        <p:spPr>
          <a:xfrm>
            <a:off x="457200" y="2057400"/>
            <a:ext cx="8229600" cy="4525963"/>
          </a:xfrm>
        </p:spPr>
        <p:txBody>
          <a:bodyPr/>
          <a:lstStyle/>
          <a:p>
            <a:r>
              <a:rPr lang="en-US" dirty="0"/>
              <a:t>1-Add pioglitazone </a:t>
            </a:r>
          </a:p>
          <a:p>
            <a:r>
              <a:rPr lang="en-US" dirty="0"/>
              <a:t>2-Add basal insulin at bedtime</a:t>
            </a:r>
          </a:p>
          <a:p>
            <a:r>
              <a:rPr lang="en-US" dirty="0"/>
              <a:t>3-Add basal-bolus therapy</a:t>
            </a:r>
          </a:p>
          <a:p>
            <a:r>
              <a:rPr lang="en-US" dirty="0"/>
              <a:t>4-Add biphasic insulin</a:t>
            </a:r>
          </a:p>
          <a:p>
            <a:endParaRPr lang="en-US" dirty="0"/>
          </a:p>
          <a:p>
            <a:endParaRPr lang="en-US" dirty="0"/>
          </a:p>
        </p:txBody>
      </p:sp>
    </p:spTree>
    <p:extLst>
      <p:ext uri="{BB962C8B-B14F-4D97-AF65-F5344CB8AC3E}">
        <p14:creationId xmlns:p14="http://schemas.microsoft.com/office/powerpoint/2010/main" val="172638986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4</a:t>
            </a:r>
            <a:br>
              <a:rPr lang="en-US" dirty="0" smtClean="0"/>
            </a:br>
            <a:r>
              <a:rPr lang="en-US" dirty="0" smtClean="0"/>
              <a:t>Mr. </a:t>
            </a:r>
            <a:r>
              <a:rPr lang="en-US" dirty="0" err="1" smtClean="0"/>
              <a:t>zare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079145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1" y="381000"/>
            <a:ext cx="8686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422083"/>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information</a:t>
            </a:r>
            <a:endParaRPr lang="en-US" b="1" dirty="0"/>
          </a:p>
        </p:txBody>
      </p:sp>
      <p:sp>
        <p:nvSpPr>
          <p:cNvPr id="3" name="Content Placeholder 2"/>
          <p:cNvSpPr>
            <a:spLocks noGrp="1"/>
          </p:cNvSpPr>
          <p:nvPr>
            <p:ph idx="1"/>
          </p:nvPr>
        </p:nvSpPr>
        <p:spPr>
          <a:xfrm>
            <a:off x="228600" y="1905000"/>
            <a:ext cx="8534400" cy="4525963"/>
          </a:xfrm>
        </p:spPr>
        <p:txBody>
          <a:bodyPr/>
          <a:lstStyle/>
          <a:p>
            <a:pPr marL="263525" lvl="0" indent="-263525" fontAlgn="base">
              <a:spcBef>
                <a:spcPts val="400"/>
              </a:spcBef>
              <a:spcAft>
                <a:spcPct val="0"/>
              </a:spcAft>
              <a:buClr>
                <a:srgbClr val="00B7FF"/>
              </a:buClr>
              <a:buFontTx/>
              <a:buChar char="•"/>
            </a:pPr>
            <a:r>
              <a:rPr lang="en-US" sz="2000" kern="0" dirty="0">
                <a:latin typeface="Verdana"/>
                <a:ea typeface="ＭＳ Ｐゴシック" pitchFamily="34" charset="-128"/>
              </a:rPr>
              <a:t>Over the past 6 months you have increased Mr. </a:t>
            </a:r>
            <a:r>
              <a:rPr lang="en-US" sz="2000" kern="0" dirty="0" err="1" smtClean="0">
                <a:latin typeface="Verdana"/>
                <a:ea typeface="ＭＳ Ｐゴシック" pitchFamily="34" charset="-128"/>
              </a:rPr>
              <a:t>zare</a:t>
            </a:r>
            <a:r>
              <a:rPr lang="en-US" sz="2000" kern="0" dirty="0" smtClean="0">
                <a:latin typeface="Verdana"/>
                <a:ea typeface="ＭＳ Ｐゴシック" pitchFamily="34" charset="-128"/>
              </a:rPr>
              <a:t> </a:t>
            </a:r>
            <a:r>
              <a:rPr lang="en-US" sz="2000" kern="0" dirty="0">
                <a:latin typeface="Verdana"/>
                <a:ea typeface="ＭＳ Ｐゴシック" pitchFamily="34" charset="-128"/>
              </a:rPr>
              <a:t>dose of insulin from 0.4 U/kg to 0.8 U/kg which has resulted in improved </a:t>
            </a:r>
            <a:r>
              <a:rPr lang="en-US" sz="2000" kern="0" dirty="0" smtClean="0">
                <a:latin typeface="Verdana"/>
                <a:ea typeface="ＭＳ Ｐゴシック" pitchFamily="34" charset="-128"/>
              </a:rPr>
              <a:t>glycemic </a:t>
            </a:r>
            <a:r>
              <a:rPr lang="en-US" sz="2000" kern="0" dirty="0">
                <a:latin typeface="Verdana"/>
                <a:ea typeface="ＭＳ Ｐゴシック" pitchFamily="34" charset="-128"/>
              </a:rPr>
              <a:t>control by also reports of several episodes of nocturnal </a:t>
            </a:r>
            <a:r>
              <a:rPr lang="en-US" sz="2000" kern="0" dirty="0" smtClean="0">
                <a:latin typeface="Verdana"/>
                <a:ea typeface="ＭＳ Ｐゴシック" pitchFamily="34" charset="-128"/>
              </a:rPr>
              <a:t>hypoglycemia</a:t>
            </a:r>
          </a:p>
          <a:p>
            <a:pPr marL="263525" lvl="0" indent="-263525" fontAlgn="base">
              <a:spcBef>
                <a:spcPts val="400"/>
              </a:spcBef>
              <a:spcAft>
                <a:spcPct val="0"/>
              </a:spcAft>
              <a:buClr>
                <a:srgbClr val="00B7FF"/>
              </a:buClr>
              <a:buFontTx/>
              <a:buChar char="•"/>
            </a:pPr>
            <a:endParaRPr lang="en-US" sz="2000" kern="0" dirty="0">
              <a:latin typeface="Verdana"/>
              <a:ea typeface="ＭＳ Ｐゴシック" pitchFamily="34" charset="-128"/>
            </a:endParaRPr>
          </a:p>
          <a:p>
            <a:pPr marL="263525" lvl="0" indent="-263525" fontAlgn="base">
              <a:spcBef>
                <a:spcPts val="400"/>
              </a:spcBef>
              <a:spcAft>
                <a:spcPct val="0"/>
              </a:spcAft>
              <a:buClr>
                <a:srgbClr val="00B7FF"/>
              </a:buClr>
              <a:buFontTx/>
              <a:buChar char="•"/>
            </a:pPr>
            <a:r>
              <a:rPr lang="en-US" sz="2000" kern="0" dirty="0">
                <a:latin typeface="Verdana"/>
                <a:ea typeface="ＭＳ Ｐゴシック" pitchFamily="34" charset="-128"/>
              </a:rPr>
              <a:t>Mr. </a:t>
            </a:r>
            <a:r>
              <a:rPr lang="en-US" sz="2000" kern="0" dirty="0" err="1" smtClean="0">
                <a:latin typeface="Verdana"/>
                <a:ea typeface="ＭＳ Ｐゴシック" pitchFamily="34" charset="-128"/>
              </a:rPr>
              <a:t>zare</a:t>
            </a:r>
            <a:r>
              <a:rPr lang="en-US" sz="2000" kern="0" dirty="0" smtClean="0">
                <a:latin typeface="Verdana"/>
                <a:ea typeface="ＭＳ Ｐゴシック" pitchFamily="34" charset="-128"/>
              </a:rPr>
              <a:t> </a:t>
            </a:r>
            <a:r>
              <a:rPr lang="en-US" sz="2000" kern="0" dirty="0">
                <a:latin typeface="Verdana"/>
                <a:ea typeface="ＭＳ Ｐゴシック" pitchFamily="34" charset="-128"/>
              </a:rPr>
              <a:t>does not like to be regimented and considers insulin injections and blood glucose monitoring a bother.  Blood glucose control has been suboptimal over these past 2 years, but you have finally convinced him that a change in his insulin regimen is required. </a:t>
            </a:r>
          </a:p>
          <a:p>
            <a:pPr marL="263525" lvl="0" indent="-263525" fontAlgn="base">
              <a:spcBef>
                <a:spcPts val="400"/>
              </a:spcBef>
              <a:spcAft>
                <a:spcPct val="0"/>
              </a:spcAft>
              <a:buClr>
                <a:srgbClr val="00B7FF"/>
              </a:buClr>
              <a:buNone/>
            </a:pPr>
            <a:endParaRPr lang="en-US" sz="2000" kern="0" dirty="0">
              <a:latin typeface="Verdana"/>
              <a:ea typeface="ＭＳ Ｐゴシック" pitchFamily="34" charset="-128"/>
            </a:endParaRPr>
          </a:p>
          <a:p>
            <a:endParaRPr lang="en-US" dirty="0"/>
          </a:p>
        </p:txBody>
      </p:sp>
    </p:spTree>
    <p:extLst>
      <p:ext uri="{BB962C8B-B14F-4D97-AF65-F5344CB8AC3E}">
        <p14:creationId xmlns:p14="http://schemas.microsoft.com/office/powerpoint/2010/main" val="1125176205"/>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SMBG</a:t>
            </a:r>
            <a:endParaRPr lang="en-US"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8108383" cy="24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2192852"/>
            <a:ext cx="3657600" cy="400110"/>
          </a:xfrm>
          <a:prstGeom prst="rect">
            <a:avLst/>
          </a:prstGeom>
          <a:noFill/>
        </p:spPr>
        <p:txBody>
          <a:bodyPr wrap="square" rtlCol="0">
            <a:spAutoFit/>
          </a:bodyPr>
          <a:lstStyle/>
          <a:p>
            <a:pPr>
              <a:defRPr/>
            </a:pPr>
            <a:r>
              <a:rPr lang="en-US" sz="2000" b="1" dirty="0"/>
              <a:t>HbA1c 9.1%</a:t>
            </a:r>
          </a:p>
        </p:txBody>
      </p:sp>
    </p:spTree>
    <p:extLst>
      <p:ext uri="{BB962C8B-B14F-4D97-AF65-F5344CB8AC3E}">
        <p14:creationId xmlns:p14="http://schemas.microsoft.com/office/powerpoint/2010/main" val="3800956532"/>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would you do next?</a:t>
            </a:r>
            <a:endParaRPr lang="en-US" b="1" dirty="0"/>
          </a:p>
        </p:txBody>
      </p:sp>
      <p:sp>
        <p:nvSpPr>
          <p:cNvPr id="3" name="Content Placeholder 2"/>
          <p:cNvSpPr>
            <a:spLocks noGrp="1"/>
          </p:cNvSpPr>
          <p:nvPr>
            <p:ph idx="1"/>
          </p:nvPr>
        </p:nvSpPr>
        <p:spPr>
          <a:xfrm>
            <a:off x="533400" y="2057400"/>
            <a:ext cx="8229600" cy="4525963"/>
          </a:xfrm>
        </p:spPr>
        <p:txBody>
          <a:bodyPr/>
          <a:lstStyle/>
          <a:p>
            <a:pPr marL="228600" indent="-228600">
              <a:spcBef>
                <a:spcPts val="1200"/>
              </a:spcBef>
              <a:buFontTx/>
              <a:buAutoNum type="arabicPeriod"/>
            </a:pPr>
            <a:r>
              <a:rPr lang="nl-NL" dirty="0"/>
              <a:t>Start the patient on BIAsp 30 OD</a:t>
            </a:r>
          </a:p>
          <a:p>
            <a:pPr marL="228600" indent="-228600">
              <a:spcBef>
                <a:spcPts val="1200"/>
              </a:spcBef>
              <a:buFontTx/>
              <a:buAutoNum type="arabicPeriod"/>
            </a:pPr>
            <a:r>
              <a:rPr lang="nl-NL" dirty="0"/>
              <a:t>Start the patient on BIAsp 30 BID</a:t>
            </a:r>
          </a:p>
          <a:p>
            <a:pPr marL="228600" indent="-228600">
              <a:spcBef>
                <a:spcPts val="1200"/>
              </a:spcBef>
              <a:buFontTx/>
              <a:buAutoNum type="arabicPeriod"/>
            </a:pPr>
            <a:r>
              <a:rPr lang="nl-NL" dirty="0"/>
              <a:t>Start the patient on basal-bolus </a:t>
            </a:r>
            <a:br>
              <a:rPr lang="nl-NL" dirty="0"/>
            </a:br>
            <a:r>
              <a:rPr lang="nl-NL" dirty="0" smtClean="0"/>
              <a:t>therapy </a:t>
            </a:r>
            <a:endParaRPr lang="nl-NL" dirty="0"/>
          </a:p>
          <a:p>
            <a:endParaRPr lang="en-US" dirty="0"/>
          </a:p>
        </p:txBody>
      </p:sp>
    </p:spTree>
    <p:extLst>
      <p:ext uri="{BB962C8B-B14F-4D97-AF65-F5344CB8AC3E}">
        <p14:creationId xmlns:p14="http://schemas.microsoft.com/office/powerpoint/2010/main" val="395942487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endParaRPr lang="en-US"/>
          </a:p>
        </p:txBody>
      </p:sp>
      <p:pic>
        <p:nvPicPr>
          <p:cNvPr id="8192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3200" y="1371600"/>
            <a:ext cx="8599488" cy="46005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738856"/>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Conclusion </a:t>
            </a:r>
          </a:p>
        </p:txBody>
      </p:sp>
      <p:sp>
        <p:nvSpPr>
          <p:cNvPr id="82947" name="Content Placeholder 2"/>
          <p:cNvSpPr>
            <a:spLocks noGrp="1"/>
          </p:cNvSpPr>
          <p:nvPr>
            <p:ph idx="1"/>
          </p:nvPr>
        </p:nvSpPr>
        <p:spPr/>
        <p:txBody>
          <a:bodyPr/>
          <a:lstStyle/>
          <a:p>
            <a:r>
              <a:rPr lang="en-US" sz="2800" dirty="0" smtClean="0"/>
              <a:t>The reduced frequency of insulin injections and glucose monitoring, associated with its inherent simplicity, has led to put the basal insulin regimen as the first option in initiating insulin therapy in recent guidelines .</a:t>
            </a:r>
          </a:p>
          <a:p>
            <a:r>
              <a:rPr lang="en-US" sz="2800" dirty="0" smtClean="0"/>
              <a:t>Basal insulin was unable for reaching the &lt;7% HbA1c target in </a:t>
            </a:r>
            <a:r>
              <a:rPr lang="en-US" sz="2800" dirty="0" smtClean="0">
                <a:solidFill>
                  <a:srgbClr val="FF0000"/>
                </a:solidFill>
              </a:rPr>
              <a:t>about 60% of patients starting with basal insulin.</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792568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7"/>
          <p:cNvSpPr>
            <a:spLocks noGrp="1" noChangeArrowheads="1"/>
          </p:cNvSpPr>
          <p:nvPr>
            <p:ph type="title" idx="4294967295"/>
          </p:nvPr>
        </p:nvSpPr>
        <p:spPr>
          <a:xfrm>
            <a:off x="683568" y="260648"/>
            <a:ext cx="6768752" cy="804863"/>
          </a:xfrm>
        </p:spPr>
        <p:txBody>
          <a:bodyPr>
            <a:normAutofit/>
          </a:bodyPr>
          <a:lstStyle/>
          <a:p>
            <a:pPr eaLnBrk="1" hangingPunct="1"/>
            <a:r>
              <a:rPr lang="en-GB" sz="3200" dirty="0" smtClean="0">
                <a:ea typeface="ＭＳ Ｐゴシック" pitchFamily="34" charset="-128"/>
              </a:rPr>
              <a:t>What is good </a:t>
            </a:r>
            <a:r>
              <a:rPr lang="en-GB" sz="3200" dirty="0" err="1" smtClean="0">
                <a:ea typeface="ＭＳ Ｐゴシック" pitchFamily="34" charset="-128"/>
              </a:rPr>
              <a:t>glycaemic</a:t>
            </a:r>
            <a:r>
              <a:rPr lang="en-GB" sz="3200" dirty="0" smtClean="0">
                <a:ea typeface="ＭＳ Ｐゴシック" pitchFamily="34" charset="-128"/>
              </a:rPr>
              <a:t> control?</a:t>
            </a:r>
            <a:endParaRPr lang="en-US" sz="3200" dirty="0" smtClean="0">
              <a:ea typeface="ＭＳ Ｐゴシック" pitchFamily="34" charset="-128"/>
            </a:endParaRPr>
          </a:p>
        </p:txBody>
      </p:sp>
      <p:sp>
        <p:nvSpPr>
          <p:cNvPr id="176131" name="Rectangle 28"/>
          <p:cNvSpPr>
            <a:spLocks noGrp="1" noChangeArrowheads="1"/>
          </p:cNvSpPr>
          <p:nvPr>
            <p:ph type="body" idx="4294967295"/>
          </p:nvPr>
        </p:nvSpPr>
        <p:spPr>
          <a:xfrm>
            <a:off x="482600" y="1430338"/>
            <a:ext cx="6232525" cy="1733550"/>
          </a:xfrm>
        </p:spPr>
        <p:txBody>
          <a:bodyPr>
            <a:normAutofit/>
          </a:bodyPr>
          <a:lstStyle/>
          <a:p>
            <a:pPr eaLnBrk="1" hangingPunct="1"/>
            <a:r>
              <a:rPr lang="da-DK" sz="2000" dirty="0" smtClean="0">
                <a:ea typeface="ＭＳ Ｐゴシック" pitchFamily="34" charset="-128"/>
              </a:rPr>
              <a:t>Overall aim to achieve glucose levels as close to normal as possible</a:t>
            </a:r>
          </a:p>
          <a:p>
            <a:pPr eaLnBrk="1" hangingPunct="1"/>
            <a:r>
              <a:rPr lang="da-DK" sz="2000" dirty="0" smtClean="0">
                <a:ea typeface="ＭＳ Ｐゴシック" pitchFamily="34" charset="-128"/>
              </a:rPr>
              <a:t>Minimise development and progression of microvascular and macrovascular complications</a:t>
            </a:r>
            <a:endParaRPr lang="en-GB" sz="2000" dirty="0" smtClean="0">
              <a:ea typeface="ＭＳ Ｐゴシック" pitchFamily="34" charset="-128"/>
            </a:endParaRPr>
          </a:p>
        </p:txBody>
      </p:sp>
      <p:sp>
        <p:nvSpPr>
          <p:cNvPr id="36868" name="AutoShape 6"/>
          <p:cNvSpPr>
            <a:spLocks noChangeArrowheads="1"/>
          </p:cNvSpPr>
          <p:nvPr/>
        </p:nvSpPr>
        <p:spPr bwMode="auto">
          <a:xfrm>
            <a:off x="1741488" y="2778125"/>
            <a:ext cx="1944687" cy="784225"/>
          </a:xfrm>
          <a:prstGeom prst="roundRect">
            <a:avLst>
              <a:gd name="adj" fmla="val 16667"/>
            </a:avLst>
          </a:prstGeom>
          <a:solidFill>
            <a:srgbClr val="00B0F0"/>
          </a:solidFill>
          <a:ln w="28575" algn="ctr">
            <a:solidFill>
              <a:srgbClr val="001965"/>
            </a:solidFill>
            <a:round/>
            <a:headEnd/>
            <a:tailEnd/>
          </a:ln>
        </p:spPr>
        <p:txBody>
          <a:bodyPr wrap="none" lIns="72000" tIns="72000" rIns="72000" bIns="72000" anchor="ctr"/>
          <a:lstStyle/>
          <a:p>
            <a:pPr algn="ctr"/>
            <a:r>
              <a:rPr lang="da-DK" sz="1600" b="1" dirty="0">
                <a:solidFill>
                  <a:schemeClr val="bg1"/>
                </a:solidFill>
                <a:latin typeface="Verdana" pitchFamily="34" charset="0"/>
                <a:ea typeface="ＭＳ Ｐゴシック" pitchFamily="34" charset="-128"/>
              </a:rPr>
              <a:t>FPG </a:t>
            </a:r>
            <a:br>
              <a:rPr lang="da-DK" sz="1600" b="1" dirty="0">
                <a:solidFill>
                  <a:schemeClr val="bg1"/>
                </a:solidFill>
                <a:latin typeface="Verdana" pitchFamily="34" charset="0"/>
                <a:ea typeface="ＭＳ Ｐゴシック" pitchFamily="34" charset="-128"/>
              </a:rPr>
            </a:br>
            <a:r>
              <a:rPr lang="da-DK" sz="1600" b="1" dirty="0">
                <a:solidFill>
                  <a:schemeClr val="bg1"/>
                </a:solidFill>
                <a:latin typeface="Verdana" pitchFamily="34" charset="0"/>
                <a:ea typeface="ＭＳ Ｐゴシック" pitchFamily="34" charset="-128"/>
              </a:rPr>
              <a:t>&lt;130 mg/dL</a:t>
            </a:r>
            <a:endParaRPr lang="en-US" sz="1600" b="1" dirty="0">
              <a:solidFill>
                <a:schemeClr val="bg1"/>
              </a:solidFill>
              <a:latin typeface="Verdana" pitchFamily="34" charset="0"/>
              <a:ea typeface="ＭＳ Ｐゴシック" pitchFamily="34" charset="-128"/>
            </a:endParaRPr>
          </a:p>
        </p:txBody>
      </p:sp>
      <p:sp>
        <p:nvSpPr>
          <p:cNvPr id="36869" name="AutoShape 8"/>
          <p:cNvSpPr>
            <a:spLocks noChangeArrowheads="1"/>
          </p:cNvSpPr>
          <p:nvPr/>
        </p:nvSpPr>
        <p:spPr bwMode="auto">
          <a:xfrm>
            <a:off x="4224338" y="2778125"/>
            <a:ext cx="1944687" cy="785813"/>
          </a:xfrm>
          <a:prstGeom prst="roundRect">
            <a:avLst>
              <a:gd name="adj" fmla="val 16667"/>
            </a:avLst>
          </a:prstGeom>
          <a:solidFill>
            <a:srgbClr val="00B0F0"/>
          </a:solidFill>
          <a:ln w="28575" algn="ctr">
            <a:solidFill>
              <a:srgbClr val="001965"/>
            </a:solidFill>
            <a:round/>
            <a:headEnd/>
            <a:tailEnd/>
          </a:ln>
        </p:spPr>
        <p:txBody>
          <a:bodyPr wrap="none" lIns="72000" tIns="72000" rIns="72000" bIns="72000" anchor="ctr"/>
          <a:lstStyle/>
          <a:p>
            <a:pPr algn="ctr">
              <a:defRPr/>
            </a:pPr>
            <a:r>
              <a:rPr lang="da-DK" sz="1600" b="1">
                <a:solidFill>
                  <a:schemeClr val="bg1"/>
                </a:solidFill>
                <a:latin typeface="+mn-lt"/>
              </a:rPr>
              <a:t>HbA</a:t>
            </a:r>
            <a:r>
              <a:rPr lang="da-DK" sz="1600" b="1" baseline="-25000">
                <a:solidFill>
                  <a:schemeClr val="bg1"/>
                </a:solidFill>
                <a:latin typeface="+mn-lt"/>
              </a:rPr>
              <a:t>1c</a:t>
            </a:r>
          </a:p>
          <a:p>
            <a:pPr algn="ctr">
              <a:defRPr/>
            </a:pPr>
            <a:r>
              <a:rPr lang="da-DK" sz="1600" b="1">
                <a:solidFill>
                  <a:schemeClr val="bg1"/>
                </a:solidFill>
                <a:latin typeface="+mn-lt"/>
              </a:rPr>
              <a:t>&lt; 7.0%</a:t>
            </a:r>
          </a:p>
        </p:txBody>
      </p:sp>
      <p:sp>
        <p:nvSpPr>
          <p:cNvPr id="36870" name="AutoShape 9"/>
          <p:cNvSpPr>
            <a:spLocks noChangeArrowheads="1"/>
          </p:cNvSpPr>
          <p:nvPr/>
        </p:nvSpPr>
        <p:spPr bwMode="auto">
          <a:xfrm>
            <a:off x="6783388" y="2778125"/>
            <a:ext cx="1944687" cy="785813"/>
          </a:xfrm>
          <a:prstGeom prst="roundRect">
            <a:avLst>
              <a:gd name="adj" fmla="val 16667"/>
            </a:avLst>
          </a:prstGeom>
          <a:solidFill>
            <a:srgbClr val="00B0F0"/>
          </a:solidFill>
          <a:ln w="28575" algn="ctr">
            <a:solidFill>
              <a:srgbClr val="001965"/>
            </a:solidFill>
            <a:round/>
            <a:headEnd/>
            <a:tailEnd/>
          </a:ln>
        </p:spPr>
        <p:txBody>
          <a:bodyPr wrap="none" lIns="72000" tIns="72000" rIns="72000" bIns="72000" anchor="ctr"/>
          <a:lstStyle/>
          <a:p>
            <a:pPr algn="ctr"/>
            <a:r>
              <a:rPr lang="da-DK" sz="1600" b="1">
                <a:solidFill>
                  <a:schemeClr val="bg1"/>
                </a:solidFill>
                <a:latin typeface="Verdana" pitchFamily="34" charset="0"/>
              </a:rPr>
              <a:t>PPG</a:t>
            </a:r>
          </a:p>
          <a:p>
            <a:pPr algn="ctr"/>
            <a:r>
              <a:rPr lang="da-DK" sz="1600" b="1">
                <a:solidFill>
                  <a:schemeClr val="bg1"/>
                </a:solidFill>
                <a:latin typeface="Verdana" pitchFamily="34" charset="0"/>
              </a:rPr>
              <a:t>&lt;180 mg/dL</a:t>
            </a:r>
          </a:p>
        </p:txBody>
      </p:sp>
      <p:grpSp>
        <p:nvGrpSpPr>
          <p:cNvPr id="2" name="Group 19"/>
          <p:cNvGrpSpPr>
            <a:grpSpLocks/>
          </p:cNvGrpSpPr>
          <p:nvPr/>
        </p:nvGrpSpPr>
        <p:grpSpPr bwMode="auto">
          <a:xfrm>
            <a:off x="1692275" y="3673475"/>
            <a:ext cx="7034213" cy="842963"/>
            <a:chOff x="1692275" y="2585956"/>
            <a:chExt cx="6983413" cy="842494"/>
          </a:xfrm>
        </p:grpSpPr>
        <p:sp>
          <p:nvSpPr>
            <p:cNvPr id="36879" name="AutoShape 4"/>
            <p:cNvSpPr>
              <a:spLocks noChangeArrowheads="1"/>
            </p:cNvSpPr>
            <p:nvPr/>
          </p:nvSpPr>
          <p:spPr bwMode="auto">
            <a:xfrm>
              <a:off x="1692275" y="2652594"/>
              <a:ext cx="1944828" cy="775856"/>
            </a:xfrm>
            <a:prstGeom prst="roundRect">
              <a:avLst>
                <a:gd name="adj" fmla="val 16667"/>
              </a:avLst>
            </a:prstGeom>
            <a:solidFill>
              <a:srgbClr val="00B0F0"/>
            </a:solidFill>
            <a:ln w="28575" algn="ctr">
              <a:solidFill>
                <a:srgbClr val="001965"/>
              </a:solidFill>
              <a:round/>
              <a:headEnd/>
              <a:tailEnd/>
            </a:ln>
          </p:spPr>
          <p:txBody>
            <a:bodyPr wrap="none" lIns="72000" tIns="72000" rIns="72000" bIns="72000" anchor="ctr"/>
            <a:lstStyle/>
            <a:p>
              <a:pPr algn="ctr">
                <a:defRPr/>
              </a:pPr>
              <a:endParaRPr lang="en-US" sz="1600" b="1">
                <a:solidFill>
                  <a:schemeClr val="bg1"/>
                </a:solidFill>
                <a:latin typeface="+mn-lt"/>
              </a:endParaRPr>
            </a:p>
          </p:txBody>
        </p:sp>
        <p:sp>
          <p:nvSpPr>
            <p:cNvPr id="36880" name="Text Box 10"/>
            <p:cNvSpPr txBox="1">
              <a:spLocks noChangeArrowheads="1"/>
            </p:cNvSpPr>
            <p:nvPr/>
          </p:nvSpPr>
          <p:spPr bwMode="auto">
            <a:xfrm>
              <a:off x="1881399" y="2585956"/>
              <a:ext cx="1591796" cy="631474"/>
            </a:xfrm>
            <a:prstGeom prst="rect">
              <a:avLst/>
            </a:prstGeom>
            <a:noFill/>
            <a:ln w="3175" algn="ctr">
              <a:noFill/>
              <a:miter lim="800000"/>
              <a:headEnd/>
              <a:tailEnd/>
            </a:ln>
          </p:spPr>
          <p:txBody>
            <a:bodyPr lIns="72000" tIns="72000" rIns="72000" bIns="72000">
              <a:spAutoFit/>
            </a:bodyPr>
            <a:lstStyle/>
            <a:p>
              <a:pPr algn="ctr"/>
              <a:r>
                <a:rPr lang="da-DK" sz="1600" b="1">
                  <a:solidFill>
                    <a:schemeClr val="bg1"/>
                  </a:solidFill>
                  <a:latin typeface="Verdana" pitchFamily="34" charset="0"/>
                </a:rPr>
                <a:t>FPG </a:t>
              </a:r>
              <a:br>
                <a:rPr lang="da-DK" sz="1600" b="1">
                  <a:solidFill>
                    <a:schemeClr val="bg1"/>
                  </a:solidFill>
                  <a:latin typeface="Verdana" pitchFamily="34" charset="0"/>
                </a:rPr>
              </a:br>
              <a:r>
                <a:rPr lang="da-DK" sz="1600" b="1">
                  <a:solidFill>
                    <a:schemeClr val="bg1"/>
                  </a:solidFill>
                  <a:latin typeface="Verdana" pitchFamily="34" charset="0"/>
                </a:rPr>
                <a:t>&lt;110 mg/dL</a:t>
              </a:r>
            </a:p>
          </p:txBody>
        </p:sp>
        <p:sp>
          <p:nvSpPr>
            <p:cNvPr id="36881" name="AutoShape 11"/>
            <p:cNvSpPr>
              <a:spLocks noChangeArrowheads="1"/>
            </p:cNvSpPr>
            <p:nvPr/>
          </p:nvSpPr>
          <p:spPr bwMode="auto">
            <a:xfrm>
              <a:off x="4172955" y="2652594"/>
              <a:ext cx="1944828" cy="775856"/>
            </a:xfrm>
            <a:prstGeom prst="roundRect">
              <a:avLst>
                <a:gd name="adj" fmla="val 16667"/>
              </a:avLst>
            </a:prstGeom>
            <a:solidFill>
              <a:srgbClr val="00B0F0"/>
            </a:solidFill>
            <a:ln w="28575" algn="ctr">
              <a:solidFill>
                <a:srgbClr val="001965"/>
              </a:solidFill>
              <a:round/>
              <a:headEnd/>
              <a:tailEnd/>
            </a:ln>
          </p:spPr>
          <p:txBody>
            <a:bodyPr wrap="none" lIns="72000" tIns="72000" rIns="72000" bIns="72000" anchor="ctr"/>
            <a:lstStyle/>
            <a:p>
              <a:pPr algn="ctr">
                <a:defRPr/>
              </a:pPr>
              <a:r>
                <a:rPr lang="da-DK" sz="1600" b="1">
                  <a:solidFill>
                    <a:schemeClr val="bg1"/>
                  </a:solidFill>
                  <a:latin typeface="+mn-lt"/>
                </a:rPr>
                <a:t>HbA</a:t>
              </a:r>
              <a:r>
                <a:rPr lang="da-DK" sz="1600" b="1" baseline="-25000">
                  <a:solidFill>
                    <a:schemeClr val="bg1"/>
                  </a:solidFill>
                  <a:latin typeface="+mn-lt"/>
                </a:rPr>
                <a:t>1c</a:t>
              </a:r>
            </a:p>
            <a:p>
              <a:pPr algn="ctr">
                <a:defRPr/>
              </a:pPr>
              <a:r>
                <a:rPr lang="da-DK" sz="1600" b="1">
                  <a:solidFill>
                    <a:schemeClr val="bg1"/>
                  </a:solidFill>
                  <a:latin typeface="+mn-lt"/>
                </a:rPr>
                <a:t>&lt; 6.5%</a:t>
              </a:r>
            </a:p>
          </p:txBody>
        </p:sp>
        <p:sp>
          <p:nvSpPr>
            <p:cNvPr id="36882" name="AutoShape 12"/>
            <p:cNvSpPr>
              <a:spLocks noChangeArrowheads="1"/>
            </p:cNvSpPr>
            <p:nvPr/>
          </p:nvSpPr>
          <p:spPr bwMode="auto">
            <a:xfrm>
              <a:off x="6730860" y="2651008"/>
              <a:ext cx="1944828" cy="775855"/>
            </a:xfrm>
            <a:prstGeom prst="roundRect">
              <a:avLst>
                <a:gd name="adj" fmla="val 16667"/>
              </a:avLst>
            </a:prstGeom>
            <a:solidFill>
              <a:srgbClr val="00B0F0"/>
            </a:solidFill>
            <a:ln w="28575" algn="ctr">
              <a:solidFill>
                <a:srgbClr val="001965"/>
              </a:solidFill>
              <a:round/>
              <a:headEnd/>
              <a:tailEnd/>
            </a:ln>
          </p:spPr>
          <p:txBody>
            <a:bodyPr wrap="none" lIns="72000" tIns="72000" rIns="72000" bIns="72000" anchor="ctr"/>
            <a:lstStyle/>
            <a:p>
              <a:pPr algn="ctr"/>
              <a:r>
                <a:rPr lang="da-DK" sz="1600" b="1">
                  <a:solidFill>
                    <a:schemeClr val="bg1"/>
                  </a:solidFill>
                  <a:latin typeface="Verdana" pitchFamily="34" charset="0"/>
                </a:rPr>
                <a:t>PPG</a:t>
              </a:r>
            </a:p>
            <a:p>
              <a:pPr algn="ctr"/>
              <a:r>
                <a:rPr lang="da-DK" sz="1600" b="1">
                  <a:solidFill>
                    <a:schemeClr val="bg1"/>
                  </a:solidFill>
                  <a:latin typeface="Verdana" pitchFamily="34" charset="0"/>
                </a:rPr>
                <a:t>&lt;145 mg/dL</a:t>
              </a:r>
            </a:p>
          </p:txBody>
        </p:sp>
      </p:grpSp>
      <p:sp>
        <p:nvSpPr>
          <p:cNvPr id="36875" name="Text Box 24"/>
          <p:cNvSpPr txBox="1">
            <a:spLocks noChangeArrowheads="1"/>
          </p:cNvSpPr>
          <p:nvPr/>
        </p:nvSpPr>
        <p:spPr bwMode="auto">
          <a:xfrm>
            <a:off x="442913" y="3868738"/>
            <a:ext cx="935037" cy="422275"/>
          </a:xfrm>
          <a:prstGeom prst="rect">
            <a:avLst/>
          </a:prstGeom>
          <a:noFill/>
          <a:ln w="3175" algn="ctr">
            <a:noFill/>
            <a:miter lim="800000"/>
            <a:headEnd/>
            <a:tailEnd/>
          </a:ln>
        </p:spPr>
        <p:txBody>
          <a:bodyPr lIns="72000" tIns="72000" rIns="72000" bIns="72000">
            <a:spAutoFit/>
          </a:bodyPr>
          <a:lstStyle/>
          <a:p>
            <a:pPr algn="ctr">
              <a:spcBef>
                <a:spcPct val="50000"/>
              </a:spcBef>
              <a:defRPr/>
            </a:pPr>
            <a:r>
              <a:rPr lang="en-GB" dirty="0">
                <a:solidFill>
                  <a:srgbClr val="FFFF00"/>
                </a:solidFill>
                <a:latin typeface="+mn-lt"/>
                <a:ea typeface="ＭＳ Ｐゴシック" charset="-128"/>
              </a:rPr>
              <a:t> IDF</a:t>
            </a:r>
            <a:r>
              <a:rPr lang="en-GB" baseline="30000" dirty="0">
                <a:solidFill>
                  <a:srgbClr val="FFFF00"/>
                </a:solidFill>
                <a:latin typeface="+mn-lt"/>
                <a:ea typeface="ＭＳ Ｐゴシック" charset="-128"/>
              </a:rPr>
              <a:t>2</a:t>
            </a:r>
            <a:endParaRPr lang="en-US" baseline="30000" dirty="0">
              <a:solidFill>
                <a:srgbClr val="FFFF00"/>
              </a:solidFill>
              <a:latin typeface="+mn-lt"/>
              <a:ea typeface="ＭＳ Ｐゴシック" charset="-128"/>
            </a:endParaRPr>
          </a:p>
        </p:txBody>
      </p:sp>
      <p:sp>
        <p:nvSpPr>
          <p:cNvPr id="36876" name="Text Box 25"/>
          <p:cNvSpPr txBox="1">
            <a:spLocks noChangeArrowheads="1"/>
          </p:cNvSpPr>
          <p:nvPr/>
        </p:nvSpPr>
        <p:spPr bwMode="auto">
          <a:xfrm>
            <a:off x="442913" y="2905125"/>
            <a:ext cx="935037" cy="422275"/>
          </a:xfrm>
          <a:prstGeom prst="rect">
            <a:avLst/>
          </a:prstGeom>
          <a:noFill/>
          <a:ln w="3175" algn="ctr">
            <a:noFill/>
            <a:miter lim="800000"/>
            <a:headEnd/>
            <a:tailEnd/>
          </a:ln>
        </p:spPr>
        <p:txBody>
          <a:bodyPr lIns="72000" tIns="72000" rIns="72000" bIns="72000">
            <a:spAutoFit/>
          </a:bodyPr>
          <a:lstStyle/>
          <a:p>
            <a:pPr algn="ctr">
              <a:spcBef>
                <a:spcPct val="50000"/>
              </a:spcBef>
              <a:defRPr/>
            </a:pPr>
            <a:r>
              <a:rPr lang="en-GB" dirty="0">
                <a:solidFill>
                  <a:srgbClr val="001965"/>
                </a:solidFill>
                <a:latin typeface="+mn-lt"/>
                <a:ea typeface="ＭＳ Ｐゴシック" charset="-128"/>
              </a:rPr>
              <a:t> </a:t>
            </a:r>
            <a:r>
              <a:rPr lang="en-GB" dirty="0">
                <a:solidFill>
                  <a:srgbClr val="FFFF00"/>
                </a:solidFill>
                <a:latin typeface="+mn-lt"/>
                <a:ea typeface="ＭＳ Ｐゴシック" charset="-128"/>
              </a:rPr>
              <a:t>ADA</a:t>
            </a:r>
            <a:r>
              <a:rPr lang="en-GB" baseline="30000" dirty="0">
                <a:solidFill>
                  <a:srgbClr val="FFFF00"/>
                </a:solidFill>
                <a:latin typeface="+mn-lt"/>
                <a:ea typeface="ＭＳ Ｐゴシック" charset="-128"/>
              </a:rPr>
              <a:t>1</a:t>
            </a:r>
            <a:endParaRPr lang="en-US" baseline="30000" dirty="0">
              <a:solidFill>
                <a:srgbClr val="FFFF00"/>
              </a:solidFill>
              <a:latin typeface="+mn-lt"/>
              <a:ea typeface="ＭＳ Ｐゴシック" charset="-128"/>
            </a:endParaRPr>
          </a:p>
        </p:txBody>
      </p:sp>
      <p:sp>
        <p:nvSpPr>
          <p:cNvPr id="36878" name="Text Box 23"/>
          <p:cNvSpPr txBox="1">
            <a:spLocks noChangeArrowheads="1"/>
          </p:cNvSpPr>
          <p:nvPr/>
        </p:nvSpPr>
        <p:spPr bwMode="auto">
          <a:xfrm>
            <a:off x="2915816" y="6093296"/>
            <a:ext cx="5857875" cy="411162"/>
          </a:xfrm>
          <a:prstGeom prst="rect">
            <a:avLst/>
          </a:prstGeom>
          <a:noFill/>
          <a:ln w="9525">
            <a:noFill/>
            <a:miter lim="800000"/>
            <a:headEnd/>
            <a:tailEnd/>
          </a:ln>
        </p:spPr>
        <p:txBody>
          <a:bodyPr anchor="b"/>
          <a:lstStyle/>
          <a:p>
            <a:pPr>
              <a:defRPr/>
            </a:pPr>
            <a:r>
              <a:rPr lang="en-GB" sz="1100" dirty="0">
                <a:solidFill>
                  <a:srgbClr val="FFFF00"/>
                </a:solidFill>
                <a:latin typeface="+mn-lt"/>
                <a:ea typeface="ＭＳ Ｐゴシック" charset="-128"/>
                <a:cs typeface="Arial" pitchFamily="34" charset="0"/>
              </a:rPr>
              <a:t>1. American Diabetes Association Diabetes Care 2009;32 (</a:t>
            </a:r>
            <a:r>
              <a:rPr lang="en-GB" sz="1100" dirty="0" err="1">
                <a:solidFill>
                  <a:srgbClr val="FFFF00"/>
                </a:solidFill>
                <a:latin typeface="+mn-lt"/>
                <a:ea typeface="ＭＳ Ｐゴシック" charset="-128"/>
                <a:cs typeface="Arial" pitchFamily="34" charset="0"/>
              </a:rPr>
              <a:t>Suppl</a:t>
            </a:r>
            <a:r>
              <a:rPr lang="en-GB" sz="1100" dirty="0">
                <a:solidFill>
                  <a:srgbClr val="FFFF00"/>
                </a:solidFill>
                <a:latin typeface="+mn-lt"/>
                <a:ea typeface="ＭＳ Ｐゴシック" charset="-128"/>
                <a:cs typeface="Arial" pitchFamily="34" charset="0"/>
              </a:rPr>
              <a:t> 1):S1-S97</a:t>
            </a:r>
          </a:p>
          <a:p>
            <a:pPr>
              <a:defRPr/>
            </a:pPr>
            <a:r>
              <a:rPr lang="en-US" sz="1100" dirty="0">
                <a:solidFill>
                  <a:srgbClr val="FFFF00"/>
                </a:solidFill>
                <a:latin typeface="+mn-lt"/>
                <a:ea typeface="ＭＳ Ｐゴシック" charset="-128"/>
                <a:cs typeface="Arial" pitchFamily="34" charset="0"/>
              </a:rPr>
              <a:t>2. IDF Clinical Guidelines Task Force. International Diabetes Federation 2005.</a:t>
            </a:r>
            <a:endParaRPr lang="en-GB" sz="1100" dirty="0">
              <a:solidFill>
                <a:srgbClr val="FFFF00"/>
              </a:solidFill>
              <a:latin typeface="+mn-lt"/>
              <a:ea typeface="ＭＳ Ｐゴシック" charset="-128"/>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Conclusion </a:t>
            </a:r>
          </a:p>
        </p:txBody>
      </p:sp>
      <p:sp>
        <p:nvSpPr>
          <p:cNvPr id="83971" name="Content Placeholder 2"/>
          <p:cNvSpPr>
            <a:spLocks noGrp="1"/>
          </p:cNvSpPr>
          <p:nvPr>
            <p:ph idx="1"/>
          </p:nvPr>
        </p:nvSpPr>
        <p:spPr/>
        <p:txBody>
          <a:bodyPr/>
          <a:lstStyle/>
          <a:p>
            <a:r>
              <a:rPr lang="en-US" smtClean="0">
                <a:latin typeface="AdvP101DC5"/>
              </a:rPr>
              <a:t>The  escalation in insulin regimens (from the simple basal to the complex basal-bolus) may result in a further gain of success rate, ranging roughly from </a:t>
            </a:r>
            <a:r>
              <a:rPr lang="en-US" sz="4800" smtClean="0">
                <a:latin typeface="AdvP101DC5"/>
              </a:rPr>
              <a:t>12% to 14%, which still leaves many patients not at goal???</a:t>
            </a:r>
            <a:endParaRPr lang="en-US" sz="4800" smtClean="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53089594"/>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15975"/>
            <a:ext cx="7772400" cy="1470025"/>
          </a:xfrm>
        </p:spPr>
        <p:txBody>
          <a:bodyPr>
            <a:noAutofit/>
          </a:bodyPr>
          <a:lstStyle/>
          <a:p>
            <a:r>
              <a:rPr lang="en-US" sz="3600" b="1" dirty="0" smtClean="0"/>
              <a:t>Practical Guideline on </a:t>
            </a:r>
            <a:br>
              <a:rPr lang="en-US" sz="3600" b="1" dirty="0" smtClean="0"/>
            </a:br>
            <a:r>
              <a:rPr lang="en-US" sz="3600" b="1" dirty="0" smtClean="0"/>
              <a:t>Changing Human Insulin to </a:t>
            </a:r>
            <a:br>
              <a:rPr lang="en-US" sz="3600" b="1" dirty="0" smtClean="0"/>
            </a:br>
            <a:r>
              <a:rPr lang="en-US" sz="3600" b="1" dirty="0" smtClean="0"/>
              <a:t>Basal Analogue</a:t>
            </a:r>
            <a:endParaRPr lang="en-US" sz="3600" b="1" dirty="0"/>
          </a:p>
        </p:txBody>
      </p:sp>
      <p:sp>
        <p:nvSpPr>
          <p:cNvPr id="3" name="Subtitle 2"/>
          <p:cNvSpPr>
            <a:spLocks noGrp="1"/>
          </p:cNvSpPr>
          <p:nvPr>
            <p:ph type="subTitle" idx="1"/>
          </p:nvPr>
        </p:nvSpPr>
        <p:spPr>
          <a:xfrm>
            <a:off x="1447800" y="2362200"/>
            <a:ext cx="6324600" cy="685800"/>
          </a:xfrm>
        </p:spPr>
        <p:txBody>
          <a:bodyPr>
            <a:normAutofit/>
          </a:bodyPr>
          <a:lstStyle/>
          <a:p>
            <a:r>
              <a:rPr lang="en-US" sz="2000" i="1" dirty="0" smtClean="0"/>
              <a:t>August 2013</a:t>
            </a:r>
          </a:p>
          <a:p>
            <a:endParaRPr lang="en-US" sz="28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211</a:t>
            </a:fld>
            <a:endParaRPr lang="en-US">
              <a:solidFill>
                <a:prstClr val="black">
                  <a:tint val="75000"/>
                </a:prstClr>
              </a:solidFill>
            </a:endParaRPr>
          </a:p>
        </p:txBody>
      </p:sp>
      <p:sp>
        <p:nvSpPr>
          <p:cNvPr id="5" name="Rectangle 4"/>
          <p:cNvSpPr/>
          <p:nvPr/>
        </p:nvSpPr>
        <p:spPr>
          <a:xfrm>
            <a:off x="990600" y="3220283"/>
            <a:ext cx="4572000" cy="2585323"/>
          </a:xfrm>
          <a:prstGeom prst="rect">
            <a:avLst/>
          </a:prstGeom>
        </p:spPr>
        <p:txBody>
          <a:bodyPr>
            <a:spAutoFit/>
          </a:bodyPr>
          <a:lstStyle/>
          <a:p>
            <a:r>
              <a:rPr lang="en-US" dirty="0" smtClean="0">
                <a:solidFill>
                  <a:prstClr val="black"/>
                </a:solidFill>
              </a:rPr>
              <a:t>Special thanks to the board of experts: </a:t>
            </a:r>
            <a:r>
              <a:rPr lang="en-US" i="1" dirty="0" smtClean="0">
                <a:solidFill>
                  <a:prstClr val="black"/>
                </a:solidFill>
              </a:rPr>
              <a:t>(alphabetical order)</a:t>
            </a:r>
          </a:p>
          <a:p>
            <a:endParaRPr lang="en-US" i="1" dirty="0" smtClean="0">
              <a:solidFill>
                <a:prstClr val="black"/>
              </a:solidFill>
            </a:endParaRPr>
          </a:p>
          <a:p>
            <a:r>
              <a:rPr lang="en-US" dirty="0" smtClean="0">
                <a:solidFill>
                  <a:prstClr val="black"/>
                </a:solidFill>
              </a:rPr>
              <a:t>Dr. A. </a:t>
            </a:r>
            <a:r>
              <a:rPr lang="en-US" dirty="0" err="1" smtClean="0">
                <a:solidFill>
                  <a:prstClr val="black"/>
                </a:solidFill>
              </a:rPr>
              <a:t>Aminorroaya</a:t>
            </a:r>
            <a:endParaRPr lang="en-US" dirty="0" smtClean="0">
              <a:solidFill>
                <a:prstClr val="black"/>
              </a:solidFill>
            </a:endParaRPr>
          </a:p>
          <a:p>
            <a:r>
              <a:rPr lang="en-US" dirty="0" smtClean="0">
                <a:solidFill>
                  <a:prstClr val="black"/>
                </a:solidFill>
              </a:rPr>
              <a:t>Dr. M. </a:t>
            </a:r>
            <a:r>
              <a:rPr lang="en-US" dirty="0" err="1" smtClean="0">
                <a:solidFill>
                  <a:prstClr val="black"/>
                </a:solidFill>
              </a:rPr>
              <a:t>Afkhami</a:t>
            </a:r>
            <a:r>
              <a:rPr lang="en-US" dirty="0" smtClean="0">
                <a:solidFill>
                  <a:prstClr val="black"/>
                </a:solidFill>
              </a:rPr>
              <a:t> </a:t>
            </a:r>
            <a:r>
              <a:rPr lang="en-US" dirty="0" err="1" smtClean="0">
                <a:solidFill>
                  <a:prstClr val="black"/>
                </a:solidFill>
              </a:rPr>
              <a:t>Ardakani</a:t>
            </a:r>
            <a:endParaRPr lang="en-US" dirty="0" smtClean="0">
              <a:solidFill>
                <a:prstClr val="black"/>
              </a:solidFill>
            </a:endParaRPr>
          </a:p>
          <a:p>
            <a:r>
              <a:rPr lang="en-US" dirty="0" smtClean="0">
                <a:solidFill>
                  <a:prstClr val="black"/>
                </a:solidFill>
              </a:rPr>
              <a:t>Dr. A. </a:t>
            </a:r>
            <a:r>
              <a:rPr lang="en-US" dirty="0" err="1" smtClean="0">
                <a:solidFill>
                  <a:prstClr val="black"/>
                </a:solidFill>
              </a:rPr>
              <a:t>Bahrami</a:t>
            </a:r>
            <a:endParaRPr lang="en-US" dirty="0" smtClean="0">
              <a:solidFill>
                <a:prstClr val="black"/>
              </a:solidFill>
            </a:endParaRPr>
          </a:p>
          <a:p>
            <a:r>
              <a:rPr lang="en-US" dirty="0" smtClean="0">
                <a:solidFill>
                  <a:prstClr val="black"/>
                </a:solidFill>
              </a:rPr>
              <a:t>Dr. A. </a:t>
            </a:r>
            <a:r>
              <a:rPr lang="en-US" dirty="0" err="1" smtClean="0">
                <a:solidFill>
                  <a:prstClr val="black"/>
                </a:solidFill>
              </a:rPr>
              <a:t>Esteghamati</a:t>
            </a:r>
            <a:endParaRPr lang="en-US" dirty="0" smtClean="0">
              <a:solidFill>
                <a:prstClr val="black"/>
              </a:solidFill>
            </a:endParaRPr>
          </a:p>
          <a:p>
            <a:r>
              <a:rPr lang="en-US" dirty="0" smtClean="0">
                <a:solidFill>
                  <a:prstClr val="black"/>
                </a:solidFill>
              </a:rPr>
              <a:t>Dr. F. </a:t>
            </a:r>
            <a:r>
              <a:rPr lang="en-US" dirty="0" err="1" smtClean="0">
                <a:solidFill>
                  <a:prstClr val="black"/>
                </a:solidFill>
              </a:rPr>
              <a:t>Hadaegh</a:t>
            </a:r>
            <a:endParaRPr lang="en-US" dirty="0" smtClean="0">
              <a:solidFill>
                <a:prstClr val="black"/>
              </a:solidFill>
            </a:endParaRPr>
          </a:p>
          <a:p>
            <a:r>
              <a:rPr lang="en-US" dirty="0" smtClean="0">
                <a:solidFill>
                  <a:prstClr val="black"/>
                </a:solidFill>
              </a:rPr>
              <a:t>Dr. F. </a:t>
            </a:r>
            <a:r>
              <a:rPr lang="en-US" dirty="0" err="1" smtClean="0">
                <a:solidFill>
                  <a:prstClr val="black"/>
                </a:solidFill>
              </a:rPr>
              <a:t>Hossein</a:t>
            </a:r>
            <a:r>
              <a:rPr lang="en-US" dirty="0" smtClean="0">
                <a:solidFill>
                  <a:prstClr val="black"/>
                </a:solidFill>
              </a:rPr>
              <a:t> </a:t>
            </a:r>
            <a:r>
              <a:rPr lang="en-US" dirty="0" err="1" smtClean="0">
                <a:solidFill>
                  <a:prstClr val="black"/>
                </a:solidFill>
              </a:rPr>
              <a:t>Panah</a:t>
            </a:r>
            <a:endParaRPr lang="en-US" dirty="0" smtClean="0">
              <a:solidFill>
                <a:prstClr val="black"/>
              </a:solidFill>
            </a:endParaRPr>
          </a:p>
        </p:txBody>
      </p:sp>
      <p:sp>
        <p:nvSpPr>
          <p:cNvPr id="6" name="Rectangle 5"/>
          <p:cNvSpPr/>
          <p:nvPr/>
        </p:nvSpPr>
        <p:spPr>
          <a:xfrm>
            <a:off x="4953000" y="4113074"/>
            <a:ext cx="3200400" cy="1754326"/>
          </a:xfrm>
          <a:prstGeom prst="rect">
            <a:avLst/>
          </a:prstGeom>
        </p:spPr>
        <p:txBody>
          <a:bodyPr wrap="square">
            <a:spAutoFit/>
          </a:bodyPr>
          <a:lstStyle/>
          <a:p>
            <a:r>
              <a:rPr lang="en-US" dirty="0" smtClean="0">
                <a:solidFill>
                  <a:prstClr val="black"/>
                </a:solidFill>
              </a:rPr>
              <a:t>Dr. ME. </a:t>
            </a:r>
            <a:r>
              <a:rPr lang="en-US" dirty="0" err="1" smtClean="0">
                <a:solidFill>
                  <a:prstClr val="black"/>
                </a:solidFill>
              </a:rPr>
              <a:t>Khamseh</a:t>
            </a:r>
            <a:endParaRPr lang="en-US" dirty="0" smtClean="0">
              <a:solidFill>
                <a:prstClr val="black"/>
              </a:solidFill>
            </a:endParaRPr>
          </a:p>
          <a:p>
            <a:r>
              <a:rPr lang="en-US" dirty="0" smtClean="0">
                <a:solidFill>
                  <a:prstClr val="black"/>
                </a:solidFill>
              </a:rPr>
              <a:t>Dr. M. </a:t>
            </a:r>
            <a:r>
              <a:rPr lang="en-US" dirty="0" err="1" smtClean="0">
                <a:solidFill>
                  <a:prstClr val="black"/>
                </a:solidFill>
              </a:rPr>
              <a:t>Malek</a:t>
            </a:r>
            <a:endParaRPr lang="en-US" dirty="0" smtClean="0">
              <a:solidFill>
                <a:prstClr val="black"/>
              </a:solidFill>
            </a:endParaRPr>
          </a:p>
          <a:p>
            <a:r>
              <a:rPr lang="en-US" dirty="0" smtClean="0">
                <a:solidFill>
                  <a:prstClr val="black"/>
                </a:solidFill>
              </a:rPr>
              <a:t>Dr. Z. </a:t>
            </a:r>
            <a:r>
              <a:rPr lang="en-US" dirty="0" err="1" smtClean="0">
                <a:solidFill>
                  <a:prstClr val="black"/>
                </a:solidFill>
              </a:rPr>
              <a:t>Mousavi</a:t>
            </a:r>
            <a:endParaRPr lang="en-US" dirty="0" smtClean="0">
              <a:solidFill>
                <a:prstClr val="black"/>
              </a:solidFill>
            </a:endParaRPr>
          </a:p>
          <a:p>
            <a:r>
              <a:rPr lang="en-US" dirty="0" smtClean="0">
                <a:solidFill>
                  <a:prstClr val="black"/>
                </a:solidFill>
              </a:rPr>
              <a:t>Dr. M. </a:t>
            </a:r>
            <a:r>
              <a:rPr lang="en-US" dirty="0" err="1" smtClean="0">
                <a:solidFill>
                  <a:prstClr val="black"/>
                </a:solidFill>
              </a:rPr>
              <a:t>Niafar</a:t>
            </a:r>
            <a:endParaRPr lang="en-US" dirty="0" smtClean="0">
              <a:solidFill>
                <a:prstClr val="black"/>
              </a:solidFill>
            </a:endParaRPr>
          </a:p>
          <a:p>
            <a:r>
              <a:rPr lang="en-US" dirty="0" smtClean="0">
                <a:solidFill>
                  <a:prstClr val="black"/>
                </a:solidFill>
              </a:rPr>
              <a:t>Dr. </a:t>
            </a:r>
            <a:r>
              <a:rPr lang="en-US" dirty="0" err="1" smtClean="0">
                <a:solidFill>
                  <a:prstClr val="black"/>
                </a:solidFill>
              </a:rPr>
              <a:t>Gh</a:t>
            </a:r>
            <a:r>
              <a:rPr lang="en-US" dirty="0" smtClean="0">
                <a:solidFill>
                  <a:prstClr val="black"/>
                </a:solidFill>
              </a:rPr>
              <a:t>. </a:t>
            </a:r>
            <a:r>
              <a:rPr lang="en-US" dirty="0" err="1" smtClean="0">
                <a:solidFill>
                  <a:prstClr val="black"/>
                </a:solidFill>
              </a:rPr>
              <a:t>Pishdad</a:t>
            </a:r>
            <a:endParaRPr lang="en-US" dirty="0" smtClean="0">
              <a:solidFill>
                <a:prstClr val="black"/>
              </a:solidFill>
            </a:endParaRPr>
          </a:p>
          <a:p>
            <a:r>
              <a:rPr lang="en-US" dirty="0" smtClean="0">
                <a:solidFill>
                  <a:prstClr val="black"/>
                </a:solidFill>
              </a:rPr>
              <a:t>Dr. M. </a:t>
            </a:r>
            <a:r>
              <a:rPr lang="en-US" dirty="0" err="1" smtClean="0">
                <a:solidFill>
                  <a:prstClr val="black"/>
                </a:solidFill>
              </a:rPr>
              <a:t>Sanjari</a:t>
            </a:r>
            <a:endParaRPr lang="en-US" dirty="0" smtClean="0">
              <a:solidFill>
                <a:prstClr val="black"/>
              </a:solidFill>
            </a:endParaRPr>
          </a:p>
        </p:txBody>
      </p:sp>
    </p:spTree>
    <p:extLst>
      <p:ext uri="{BB962C8B-B14F-4D97-AF65-F5344CB8AC3E}">
        <p14:creationId xmlns:p14="http://schemas.microsoft.com/office/powerpoint/2010/main" val="403908753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9037"/>
            <a:ext cx="7924800" cy="4525963"/>
          </a:xfrm>
        </p:spPr>
        <p:txBody>
          <a:bodyPr>
            <a:normAutofit lnSpcReduction="10000"/>
          </a:bodyPr>
          <a:lstStyle/>
          <a:p>
            <a:pPr>
              <a:buNone/>
            </a:pPr>
            <a:r>
              <a:rPr lang="en-US" sz="1800" dirty="0" smtClean="0"/>
              <a:t>Special thanks to the board of experts: </a:t>
            </a:r>
            <a:r>
              <a:rPr lang="en-US" sz="1800" i="1" dirty="0" smtClean="0"/>
              <a:t>(alphabetical order)</a:t>
            </a:r>
          </a:p>
          <a:p>
            <a:pPr>
              <a:buNone/>
            </a:pPr>
            <a:endParaRPr lang="en-US" sz="1800" i="1" dirty="0" smtClean="0"/>
          </a:p>
          <a:p>
            <a:r>
              <a:rPr lang="en-US" sz="1800" dirty="0" smtClean="0"/>
              <a:t>Dr. A. </a:t>
            </a:r>
            <a:r>
              <a:rPr lang="en-US" sz="1800" dirty="0" err="1" smtClean="0"/>
              <a:t>Aminorroaya</a:t>
            </a:r>
            <a:endParaRPr lang="en-US" sz="1800" dirty="0" smtClean="0"/>
          </a:p>
          <a:p>
            <a:r>
              <a:rPr lang="en-US" sz="1800" dirty="0" smtClean="0"/>
              <a:t>Dr. M. </a:t>
            </a:r>
            <a:r>
              <a:rPr lang="en-US" sz="1800" dirty="0" err="1" smtClean="0"/>
              <a:t>Afkhami</a:t>
            </a:r>
            <a:r>
              <a:rPr lang="en-US" sz="1800" dirty="0" smtClean="0"/>
              <a:t> </a:t>
            </a:r>
            <a:r>
              <a:rPr lang="en-US" sz="1800" dirty="0" err="1" smtClean="0"/>
              <a:t>Ardakani</a:t>
            </a:r>
            <a:endParaRPr lang="en-US" sz="1800" dirty="0" smtClean="0"/>
          </a:p>
          <a:p>
            <a:r>
              <a:rPr lang="en-US" sz="1800" dirty="0" smtClean="0"/>
              <a:t>Dr. A. </a:t>
            </a:r>
            <a:r>
              <a:rPr lang="en-US" sz="1800" dirty="0" err="1" smtClean="0"/>
              <a:t>Bahrami</a:t>
            </a:r>
            <a:endParaRPr lang="en-US" sz="1800" dirty="0" smtClean="0"/>
          </a:p>
          <a:p>
            <a:r>
              <a:rPr lang="en-US" sz="1800" dirty="0" smtClean="0"/>
              <a:t>Dr. A. </a:t>
            </a:r>
            <a:r>
              <a:rPr lang="en-US" sz="1800" dirty="0" err="1" smtClean="0"/>
              <a:t>Esteghamati</a:t>
            </a:r>
            <a:endParaRPr lang="en-US" sz="1800" dirty="0" smtClean="0"/>
          </a:p>
          <a:p>
            <a:r>
              <a:rPr lang="en-US" sz="1800" dirty="0" smtClean="0"/>
              <a:t>Dr. F. </a:t>
            </a:r>
            <a:r>
              <a:rPr lang="en-US" sz="1800" dirty="0" err="1" smtClean="0"/>
              <a:t>Hadaegh</a:t>
            </a:r>
            <a:endParaRPr lang="en-US" sz="1800" dirty="0" smtClean="0"/>
          </a:p>
          <a:p>
            <a:r>
              <a:rPr lang="en-US" sz="1800" dirty="0" smtClean="0"/>
              <a:t>Dr. F. </a:t>
            </a:r>
            <a:r>
              <a:rPr lang="en-US" sz="1800" dirty="0" err="1" smtClean="0"/>
              <a:t>Hossein</a:t>
            </a:r>
            <a:r>
              <a:rPr lang="en-US" sz="1800" dirty="0" smtClean="0"/>
              <a:t> </a:t>
            </a:r>
            <a:r>
              <a:rPr lang="en-US" sz="1800" dirty="0" err="1" smtClean="0"/>
              <a:t>Panah</a:t>
            </a:r>
            <a:endParaRPr lang="en-US" sz="1800" dirty="0" smtClean="0"/>
          </a:p>
          <a:p>
            <a:r>
              <a:rPr lang="en-US" sz="1800" dirty="0" smtClean="0"/>
              <a:t>Dr. ME. </a:t>
            </a:r>
            <a:r>
              <a:rPr lang="en-US" sz="1800" dirty="0" err="1" smtClean="0"/>
              <a:t>Khamseh</a:t>
            </a:r>
            <a:endParaRPr lang="en-US" sz="1800" dirty="0" smtClean="0"/>
          </a:p>
          <a:p>
            <a:r>
              <a:rPr lang="en-US" sz="1800" dirty="0" smtClean="0"/>
              <a:t>Dr. M. </a:t>
            </a:r>
            <a:r>
              <a:rPr lang="en-US" sz="1800" dirty="0" err="1" smtClean="0"/>
              <a:t>Malek</a:t>
            </a:r>
            <a:endParaRPr lang="en-US" sz="1800" dirty="0" smtClean="0"/>
          </a:p>
          <a:p>
            <a:r>
              <a:rPr lang="en-US" sz="1800" dirty="0" smtClean="0"/>
              <a:t>Dr. Z. </a:t>
            </a:r>
            <a:r>
              <a:rPr lang="en-US" sz="1800" dirty="0" err="1" smtClean="0"/>
              <a:t>Mousavi</a:t>
            </a:r>
            <a:endParaRPr lang="en-US" sz="1800" dirty="0" smtClean="0"/>
          </a:p>
          <a:p>
            <a:r>
              <a:rPr lang="en-US" sz="1800" dirty="0" smtClean="0"/>
              <a:t>Dr. M. </a:t>
            </a:r>
            <a:r>
              <a:rPr lang="en-US" sz="1800" dirty="0" err="1" smtClean="0"/>
              <a:t>Niafar</a:t>
            </a:r>
            <a:endParaRPr lang="en-US" sz="1800" dirty="0" smtClean="0"/>
          </a:p>
          <a:p>
            <a:r>
              <a:rPr lang="en-US" sz="1800" dirty="0" smtClean="0"/>
              <a:t>Dr. </a:t>
            </a:r>
            <a:r>
              <a:rPr lang="en-US" sz="1800" dirty="0" err="1" smtClean="0"/>
              <a:t>Gh</a:t>
            </a:r>
            <a:r>
              <a:rPr lang="en-US" sz="1800" dirty="0" smtClean="0"/>
              <a:t>. </a:t>
            </a:r>
            <a:r>
              <a:rPr lang="en-US" sz="1800" dirty="0" err="1" smtClean="0"/>
              <a:t>Pishdad</a:t>
            </a:r>
            <a:endParaRPr lang="en-US" sz="1800" dirty="0" smtClean="0"/>
          </a:p>
          <a:p>
            <a:r>
              <a:rPr lang="en-US" sz="1800" dirty="0" smtClean="0"/>
              <a:t>Dr. M. </a:t>
            </a:r>
            <a:r>
              <a:rPr lang="en-US" sz="1800" dirty="0" err="1" smtClean="0"/>
              <a:t>Sanjari</a:t>
            </a:r>
            <a:endParaRPr lang="en-US" sz="18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212</a:t>
            </a:fld>
            <a:endParaRPr lang="en-US">
              <a:solidFill>
                <a:prstClr val="black">
                  <a:tint val="75000"/>
                </a:prstClr>
              </a:solidFill>
            </a:endParaRPr>
          </a:p>
        </p:txBody>
      </p:sp>
    </p:spTree>
    <p:extLst>
      <p:ext uri="{BB962C8B-B14F-4D97-AF65-F5344CB8AC3E}">
        <p14:creationId xmlns:p14="http://schemas.microsoft.com/office/powerpoint/2010/main" val="486404226"/>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solidFill>
                  <a:schemeClr val="tx2">
                    <a:lumMod val="75000"/>
                  </a:schemeClr>
                </a:solidFill>
                <a:latin typeface="Arial "/>
              </a:rPr>
              <a:t>Once Daily NPH ± OADs</a:t>
            </a:r>
            <a:br>
              <a:rPr lang="en-US" dirty="0" smtClean="0">
                <a:solidFill>
                  <a:schemeClr val="tx2">
                    <a:lumMod val="75000"/>
                  </a:schemeClr>
                </a:solidFill>
                <a:latin typeface="Arial "/>
              </a:rPr>
            </a:br>
            <a:endParaRPr lang="en-US" dirty="0"/>
          </a:p>
        </p:txBody>
      </p:sp>
      <p:graphicFrame>
        <p:nvGraphicFramePr>
          <p:cNvPr id="4" name="Content Placeholder 3"/>
          <p:cNvGraphicFramePr>
            <a:graphicFrameLocks noGrp="1"/>
          </p:cNvGraphicFramePr>
          <p:nvPr>
            <p:ph idx="1"/>
          </p:nvPr>
        </p:nvGraphicFramePr>
        <p:xfrm>
          <a:off x="457200" y="12652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bwMode="auto">
          <a:xfrm>
            <a:off x="533400" y="6046113"/>
            <a:ext cx="8305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en-US" sz="1400" dirty="0" smtClean="0">
                <a:solidFill>
                  <a:prstClr val="black"/>
                </a:solidFill>
                <a:cs typeface="Times New Roman" pitchFamily="18" charset="0"/>
              </a:rPr>
              <a:t>* In case of HbA1c&lt; 8.5%, titrate basal insulin.</a:t>
            </a:r>
          </a:p>
          <a:p>
            <a:r>
              <a:rPr lang="en-US" sz="1400" dirty="0" smtClean="0">
                <a:solidFill>
                  <a:prstClr val="black"/>
                </a:solidFill>
                <a:cs typeface="Times New Roman" pitchFamily="18" charset="0"/>
              </a:rPr>
              <a:t>    In HbA1c </a:t>
            </a:r>
            <a:r>
              <a:rPr lang="en-US" sz="1400" dirty="0" smtClean="0">
                <a:solidFill>
                  <a:prstClr val="black"/>
                </a:solidFill>
                <a:latin typeface="Times New Roman"/>
                <a:cs typeface="Times New Roman"/>
              </a:rPr>
              <a:t>≥</a:t>
            </a:r>
            <a:r>
              <a:rPr lang="en-US" sz="1400" dirty="0" smtClean="0">
                <a:solidFill>
                  <a:prstClr val="black"/>
                </a:solidFill>
                <a:cs typeface="Times New Roman" pitchFamily="18" charset="0"/>
              </a:rPr>
              <a:t> 8.5%: Consider </a:t>
            </a:r>
            <a:r>
              <a:rPr lang="en-US" sz="1400" dirty="0" err="1" smtClean="0">
                <a:solidFill>
                  <a:prstClr val="black"/>
                </a:solidFill>
                <a:cs typeface="Times New Roman" pitchFamily="18" charset="0"/>
              </a:rPr>
              <a:t>prandial</a:t>
            </a:r>
            <a:r>
              <a:rPr lang="en-US" sz="1400" dirty="0" smtClean="0">
                <a:solidFill>
                  <a:prstClr val="black"/>
                </a:solidFill>
                <a:cs typeface="Times New Roman" pitchFamily="18" charset="0"/>
              </a:rPr>
              <a:t> insulin based on SMBG.</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213</a:t>
            </a:fld>
            <a:endParaRPr lang="en-US" dirty="0">
              <a:solidFill>
                <a:prstClr val="black">
                  <a:tint val="75000"/>
                </a:prstClr>
              </a:solidFill>
            </a:endParaRPr>
          </a:p>
        </p:txBody>
      </p:sp>
    </p:spTree>
    <p:extLst>
      <p:ext uri="{BB962C8B-B14F-4D97-AF65-F5344CB8AC3E}">
        <p14:creationId xmlns:p14="http://schemas.microsoft.com/office/powerpoint/2010/main" val="44921213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algn="ctr">
              <a:spcBef>
                <a:spcPct val="0"/>
              </a:spcBef>
            </a:pPr>
            <a:r>
              <a:rPr lang="en-US" sz="4000" dirty="0" smtClean="0">
                <a:solidFill>
                  <a:srgbClr val="1F497D">
                    <a:lumMod val="75000"/>
                  </a:srgbClr>
                </a:solidFill>
                <a:latin typeface="Arial "/>
              </a:rPr>
              <a:t>Twice daily NPH ± OADs</a:t>
            </a:r>
            <a:endParaRPr lang="en-US" sz="4000" dirty="0">
              <a:solidFill>
                <a:srgbClr val="1F497D">
                  <a:lumMod val="75000"/>
                </a:srgbClr>
              </a:solidFill>
              <a:latin typeface="Arial "/>
            </a:endParaRPr>
          </a:p>
        </p:txBody>
      </p:sp>
      <p:graphicFrame>
        <p:nvGraphicFramePr>
          <p:cNvPr id="8" name="Content Placeholder 3"/>
          <p:cNvGraphicFramePr>
            <a:graphicFrameLocks/>
          </p:cNvGraphicFramePr>
          <p:nvPr/>
        </p:nvGraphicFramePr>
        <p:xfrm>
          <a:off x="914400" y="1143000"/>
          <a:ext cx="7924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bwMode="auto">
          <a:xfrm>
            <a:off x="1066800" y="5720715"/>
            <a:ext cx="8305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en-US" sz="1400" dirty="0" smtClean="0">
                <a:solidFill>
                  <a:prstClr val="black"/>
                </a:solidFill>
                <a:cs typeface="Times New Roman" pitchFamily="18" charset="0"/>
              </a:rPr>
              <a:t>* In case of HbA1c&lt; 8.5%, titrate basal insulin.</a:t>
            </a:r>
          </a:p>
          <a:p>
            <a:r>
              <a:rPr lang="en-US" sz="1400" dirty="0" smtClean="0">
                <a:solidFill>
                  <a:prstClr val="black"/>
                </a:solidFill>
                <a:cs typeface="Times New Roman" pitchFamily="18" charset="0"/>
              </a:rPr>
              <a:t>    In HbA1c </a:t>
            </a:r>
            <a:r>
              <a:rPr lang="en-US" sz="1400" dirty="0" smtClean="0">
                <a:solidFill>
                  <a:prstClr val="black"/>
                </a:solidFill>
                <a:latin typeface="Times New Roman"/>
                <a:cs typeface="Times New Roman"/>
              </a:rPr>
              <a:t>≥</a:t>
            </a:r>
            <a:r>
              <a:rPr lang="en-US" sz="1400" dirty="0" smtClean="0">
                <a:solidFill>
                  <a:prstClr val="black"/>
                </a:solidFill>
                <a:cs typeface="Times New Roman" pitchFamily="18" charset="0"/>
              </a:rPr>
              <a:t> 8.5%: Consider </a:t>
            </a:r>
            <a:r>
              <a:rPr lang="en-US" sz="1400" dirty="0" err="1" smtClean="0">
                <a:solidFill>
                  <a:prstClr val="black"/>
                </a:solidFill>
                <a:cs typeface="Times New Roman" pitchFamily="18" charset="0"/>
              </a:rPr>
              <a:t>prandial</a:t>
            </a:r>
            <a:r>
              <a:rPr lang="en-US" sz="1400" dirty="0" smtClean="0">
                <a:solidFill>
                  <a:prstClr val="black"/>
                </a:solidFill>
                <a:cs typeface="Times New Roman" pitchFamily="18" charset="0"/>
              </a:rPr>
              <a:t> insulin based on SMBG.</a:t>
            </a:r>
          </a:p>
        </p:txBody>
      </p:sp>
      <p:sp>
        <p:nvSpPr>
          <p:cNvPr id="7" name="Slide Number Placeholder 4"/>
          <p:cNvSpPr txBox="1">
            <a:spLocks/>
          </p:cNvSpPr>
          <p:nvPr/>
        </p:nvSpPr>
        <p:spPr>
          <a:xfrm>
            <a:off x="6553200" y="6356350"/>
            <a:ext cx="2133600" cy="365125"/>
          </a:xfrm>
          <a:prstGeom prst="rect">
            <a:avLst/>
          </a:prstGeom>
        </p:spPr>
        <p:txBody>
          <a:bodyPr vert="horz" lIns="91440" tIns="45720" rIns="91440" bIns="45720" rtlCol="0">
            <a:normAutofit/>
          </a:bodyPr>
          <a:lstStyle/>
          <a:p>
            <a:pPr algn="r">
              <a:spcBef>
                <a:spcPct val="20000"/>
              </a:spcBef>
              <a:buFont typeface="Arial" pitchFamily="34" charset="0"/>
              <a:buNone/>
              <a:defRPr/>
            </a:pPr>
            <a:fld id="{B6F15528-21DE-4FAA-801E-634DDDAF4B2B}" type="slidenum">
              <a:rPr lang="en-US" sz="1200" smtClean="0">
                <a:solidFill>
                  <a:prstClr val="black">
                    <a:tint val="75000"/>
                  </a:prstClr>
                </a:solidFill>
              </a:rPr>
              <a:pPr algn="r">
                <a:spcBef>
                  <a:spcPct val="20000"/>
                </a:spcBef>
                <a:buFont typeface="Arial" pitchFamily="34" charset="0"/>
                <a:buNone/>
                <a:defRPr/>
              </a:pPr>
              <a:t>214</a:t>
            </a:fld>
            <a:endParaRPr lang="en-US" sz="1200" dirty="0">
              <a:solidFill>
                <a:prstClr val="black">
                  <a:tint val="75000"/>
                </a:prstClr>
              </a:solidFill>
            </a:endParaRPr>
          </a:p>
        </p:txBody>
      </p:sp>
    </p:spTree>
    <p:extLst>
      <p:ext uri="{BB962C8B-B14F-4D97-AF65-F5344CB8AC3E}">
        <p14:creationId xmlns:p14="http://schemas.microsoft.com/office/powerpoint/2010/main" val="3650551926"/>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0"/>
            <a:ext cx="8229600" cy="1143000"/>
          </a:xfrm>
          <a:prstGeom prst="rect">
            <a:avLst/>
          </a:prstGeom>
        </p:spPr>
        <p:txBody>
          <a:bodyPr vert="horz" lIns="91440" tIns="45720" rIns="91440" bIns="45720" rtlCol="0" anchor="ctr">
            <a:noAutofit/>
          </a:bodyPr>
          <a:lstStyle/>
          <a:p>
            <a:pPr algn="ctr">
              <a:spcBef>
                <a:spcPct val="0"/>
              </a:spcBef>
              <a:defRPr/>
            </a:pPr>
            <a:r>
              <a:rPr lang="en-US" sz="3200" dirty="0" smtClean="0">
                <a:solidFill>
                  <a:srgbClr val="1F497D">
                    <a:lumMod val="75000"/>
                  </a:srgbClr>
                </a:solidFill>
                <a:latin typeface="Arial "/>
              </a:rPr>
              <a:t>NPH /Regular Twice Daily (Self-Mix) ± OAD</a:t>
            </a:r>
            <a:endParaRPr lang="en-US" sz="3200" dirty="0">
              <a:solidFill>
                <a:srgbClr val="1F497D">
                  <a:lumMod val="75000"/>
                </a:srgbClr>
              </a:solidFill>
              <a:latin typeface="Arial "/>
            </a:endParaRPr>
          </a:p>
        </p:txBody>
      </p:sp>
      <p:graphicFrame>
        <p:nvGraphicFramePr>
          <p:cNvPr id="14" name="Content Placeholder 3"/>
          <p:cNvGraphicFramePr>
            <a:graphicFrameLocks/>
          </p:cNvGraphicFramePr>
          <p:nvPr/>
        </p:nvGraphicFramePr>
        <p:xfrm>
          <a:off x="152400" y="1219200"/>
          <a:ext cx="8610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bwMode="auto">
          <a:xfrm>
            <a:off x="381000" y="5983069"/>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spAutoFit/>
          </a:bodyPr>
          <a:lstStyle/>
          <a:p>
            <a:r>
              <a:rPr lang="en-US" sz="1400" b="1" dirty="0" smtClean="0">
                <a:solidFill>
                  <a:prstClr val="black"/>
                </a:solidFill>
                <a:cs typeface="Times New Roman"/>
              </a:rPr>
              <a:t>Switch recommended in case of patient preference or </a:t>
            </a:r>
            <a:r>
              <a:rPr lang="en-US" sz="1400" b="1" dirty="0" err="1" smtClean="0">
                <a:solidFill>
                  <a:prstClr val="black"/>
                </a:solidFill>
                <a:cs typeface="Times New Roman"/>
              </a:rPr>
              <a:t>hypoglycaemia</a:t>
            </a:r>
            <a:r>
              <a:rPr lang="en-US" sz="1400" b="1" dirty="0" smtClean="0">
                <a:solidFill>
                  <a:prstClr val="black"/>
                </a:solidFill>
                <a:cs typeface="Times New Roman"/>
              </a:rPr>
              <a:t>.</a:t>
            </a:r>
            <a:endParaRPr lang="en-US" sz="1400" b="1" dirty="0" smtClean="0">
              <a:solidFill>
                <a:prstClr val="black"/>
              </a:solidFill>
            </a:endParaRPr>
          </a:p>
          <a:p>
            <a:r>
              <a:rPr lang="en-US" sz="1400" dirty="0" smtClean="0">
                <a:solidFill>
                  <a:prstClr val="black"/>
                </a:solidFill>
                <a:cs typeface="Times New Roman" pitchFamily="18" charset="0"/>
              </a:rPr>
              <a:t>* In case of HbA1c&lt; 8.5%, titrate basal insulin.</a:t>
            </a:r>
          </a:p>
          <a:p>
            <a:r>
              <a:rPr lang="en-US" sz="1400" dirty="0" smtClean="0">
                <a:solidFill>
                  <a:prstClr val="black"/>
                </a:solidFill>
                <a:cs typeface="Times New Roman" pitchFamily="18" charset="0"/>
              </a:rPr>
              <a:t>    In HbA1c </a:t>
            </a:r>
            <a:r>
              <a:rPr lang="en-US" sz="1400" dirty="0" smtClean="0">
                <a:solidFill>
                  <a:prstClr val="black"/>
                </a:solidFill>
                <a:latin typeface="Times New Roman"/>
                <a:cs typeface="Times New Roman"/>
              </a:rPr>
              <a:t>≥</a:t>
            </a:r>
            <a:r>
              <a:rPr lang="en-US" sz="1400" dirty="0" smtClean="0">
                <a:solidFill>
                  <a:prstClr val="black"/>
                </a:solidFill>
                <a:cs typeface="Times New Roman" pitchFamily="18" charset="0"/>
              </a:rPr>
              <a:t> 8.5%: Consider </a:t>
            </a:r>
            <a:r>
              <a:rPr lang="en-US" sz="1400" dirty="0" err="1" smtClean="0">
                <a:solidFill>
                  <a:prstClr val="black"/>
                </a:solidFill>
                <a:cs typeface="Times New Roman" pitchFamily="18" charset="0"/>
              </a:rPr>
              <a:t>prandial</a:t>
            </a:r>
            <a:r>
              <a:rPr lang="en-US" sz="1400" dirty="0" smtClean="0">
                <a:solidFill>
                  <a:prstClr val="black"/>
                </a:solidFill>
                <a:cs typeface="Times New Roman" pitchFamily="18" charset="0"/>
              </a:rPr>
              <a:t> insulin based on SMBG.</a:t>
            </a:r>
          </a:p>
        </p:txBody>
      </p:sp>
      <p:sp>
        <p:nvSpPr>
          <p:cNvPr id="5" name="Slide Number Placeholder 4"/>
          <p:cNvSpPr txBox="1">
            <a:spLocks/>
          </p:cNvSpPr>
          <p:nvPr/>
        </p:nvSpPr>
        <p:spPr>
          <a:xfrm>
            <a:off x="6553200" y="6356350"/>
            <a:ext cx="2133600" cy="365125"/>
          </a:xfrm>
          <a:prstGeom prst="rect">
            <a:avLst/>
          </a:prstGeom>
        </p:spPr>
        <p:txBody>
          <a:bodyPr vert="horz" lIns="91440" tIns="45720" rIns="91440" bIns="45720" rtlCol="0">
            <a:normAutofit/>
          </a:bodyPr>
          <a:lstStyle/>
          <a:p>
            <a:pPr algn="r">
              <a:spcBef>
                <a:spcPct val="20000"/>
              </a:spcBef>
              <a:buFont typeface="Arial" pitchFamily="34" charset="0"/>
              <a:buNone/>
              <a:defRPr/>
            </a:pPr>
            <a:fld id="{B6F15528-21DE-4FAA-801E-634DDDAF4B2B}" type="slidenum">
              <a:rPr lang="en-US" sz="1200" smtClean="0">
                <a:solidFill>
                  <a:prstClr val="black">
                    <a:tint val="75000"/>
                  </a:prstClr>
                </a:solidFill>
              </a:rPr>
              <a:pPr algn="r">
                <a:spcBef>
                  <a:spcPct val="20000"/>
                </a:spcBef>
                <a:buFont typeface="Arial" pitchFamily="34" charset="0"/>
                <a:buNone/>
                <a:defRPr/>
              </a:pPr>
              <a:t>215</a:t>
            </a:fld>
            <a:endParaRPr lang="en-US" sz="1200" dirty="0">
              <a:solidFill>
                <a:prstClr val="black">
                  <a:tint val="75000"/>
                </a:prstClr>
              </a:solidFill>
            </a:endParaRPr>
          </a:p>
        </p:txBody>
      </p:sp>
    </p:spTree>
    <p:extLst>
      <p:ext uri="{BB962C8B-B14F-4D97-AF65-F5344CB8AC3E}">
        <p14:creationId xmlns:p14="http://schemas.microsoft.com/office/powerpoint/2010/main" val="172609853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WordArt 2"/>
          <p:cNvSpPr>
            <a:spLocks noChangeArrowheads="1" noChangeShapeType="1" noTextEdit="1"/>
          </p:cNvSpPr>
          <p:nvPr/>
        </p:nvSpPr>
        <p:spPr bwMode="auto">
          <a:xfrm>
            <a:off x="1852613" y="3105150"/>
            <a:ext cx="5437187" cy="647700"/>
          </a:xfrm>
          <a:prstGeom prst="rect">
            <a:avLst/>
          </a:prstGeom>
        </p:spPr>
        <p:txBody>
          <a:bodyPr wrap="none" fromWordArt="1">
            <a:prstTxWarp prst="textFadeUp">
              <a:avLst>
                <a:gd name="adj" fmla="val 8204"/>
              </a:avLst>
            </a:prstTxWarp>
          </a:bodyPr>
          <a:lstStyle/>
          <a:p>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a:rPr>
              <a:t>Thank you for your attention!</a:t>
            </a:r>
          </a:p>
        </p:txBody>
      </p:sp>
    </p:spTree>
    <p:extLst>
      <p:ext uri="{BB962C8B-B14F-4D97-AF65-F5344CB8AC3E}">
        <p14:creationId xmlns:p14="http://schemas.microsoft.com/office/powerpoint/2010/main" val="176943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p:cTn id="7" dur="1000" fill="hold"/>
                                        <p:tgtEl>
                                          <p:spTgt spid="165890"/>
                                        </p:tgtEl>
                                        <p:attrNameLst>
                                          <p:attrName>ppt_w</p:attrName>
                                        </p:attrNameLst>
                                      </p:cBhvr>
                                      <p:tavLst>
                                        <p:tav tm="0">
                                          <p:val>
                                            <p:fltVal val="0"/>
                                          </p:val>
                                        </p:tav>
                                        <p:tav tm="100000">
                                          <p:val>
                                            <p:strVal val="#ppt_w"/>
                                          </p:val>
                                        </p:tav>
                                      </p:tavLst>
                                    </p:anim>
                                    <p:anim calcmode="lin" valueType="num">
                                      <p:cBhvr>
                                        <p:cTn id="8" dur="1000" fill="hold"/>
                                        <p:tgtEl>
                                          <p:spTgt spid="165890"/>
                                        </p:tgtEl>
                                        <p:attrNameLst>
                                          <p:attrName>ppt_h</p:attrName>
                                        </p:attrNameLst>
                                      </p:cBhvr>
                                      <p:tavLst>
                                        <p:tav tm="0">
                                          <p:val>
                                            <p:fltVal val="0"/>
                                          </p:val>
                                        </p:tav>
                                        <p:tav tm="100000">
                                          <p:val>
                                            <p:strVal val="#ppt_h"/>
                                          </p:val>
                                        </p:tav>
                                      </p:tavLst>
                                    </p:anim>
                                    <p:anim calcmode="lin" valueType="num">
                                      <p:cBhvr>
                                        <p:cTn id="9" dur="1000" fill="hold"/>
                                        <p:tgtEl>
                                          <p:spTgt spid="1658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58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endParaRPr lang="en-US"/>
          </a:p>
        </p:txBody>
      </p:sp>
      <p:sp>
        <p:nvSpPr>
          <p:cNvPr id="507907" name="Rectangle 3"/>
          <p:cNvSpPr>
            <a:spLocks noGrp="1" noChangeArrowheads="1"/>
          </p:cNvSpPr>
          <p:nvPr>
            <p:ph type="body" idx="1"/>
          </p:nvPr>
        </p:nvSpPr>
        <p:spPr/>
        <p:txBody>
          <a:bodyPr/>
          <a:lstStyle/>
          <a:p>
            <a:pPr>
              <a:buFontTx/>
              <a:buNone/>
            </a:pPr>
            <a:r>
              <a:rPr lang="en-GB" sz="4000"/>
              <a:t>     </a:t>
            </a:r>
          </a:p>
          <a:p>
            <a:pPr>
              <a:buFontTx/>
              <a:buNone/>
            </a:pPr>
            <a:r>
              <a:rPr lang="en-GB" sz="4000"/>
              <a:t>    </a:t>
            </a:r>
          </a:p>
          <a:p>
            <a:pPr>
              <a:buFontTx/>
              <a:buNone/>
            </a:pPr>
            <a:r>
              <a:rPr lang="en-GB" sz="4000"/>
              <a:t>       </a:t>
            </a:r>
            <a:r>
              <a:rPr lang="en-GB" sz="4000" b="1"/>
              <a:t>INITIATION</a:t>
            </a:r>
          </a:p>
        </p:txBody>
      </p:sp>
      <p:pic>
        <p:nvPicPr>
          <p:cNvPr id="507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150062">
            <a:off x="4730751" y="3252787"/>
            <a:ext cx="4633912"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241077"/>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15925" y="103188"/>
            <a:ext cx="8313738" cy="949325"/>
          </a:xfrm>
        </p:spPr>
        <p:txBody>
          <a:bodyPr>
            <a:normAutofit fontScale="90000"/>
          </a:bodyPr>
          <a:lstStyle/>
          <a:p>
            <a:r>
              <a:rPr lang="en-GB">
                <a:solidFill>
                  <a:schemeClr val="tx1"/>
                </a:solidFill>
              </a:rPr>
              <a:t/>
            </a:r>
            <a:br>
              <a:rPr lang="en-GB">
                <a:solidFill>
                  <a:schemeClr val="tx1"/>
                </a:solidFill>
              </a:rPr>
            </a:br>
            <a:r>
              <a:rPr lang="tr-TR">
                <a:solidFill>
                  <a:schemeClr val="tx1"/>
                </a:solidFill>
              </a:rPr>
              <a:t>Start and stay with NovoMix</a:t>
            </a:r>
            <a:r>
              <a:rPr lang="en-US">
                <a:solidFill>
                  <a:schemeClr val="tx1"/>
                </a:solidFill>
              </a:rPr>
              <a:t>®</a:t>
            </a:r>
            <a:r>
              <a:rPr lang="tr-TR">
                <a:solidFill>
                  <a:schemeClr val="tx1"/>
                </a:solidFill>
              </a:rPr>
              <a:t> 30</a:t>
            </a:r>
            <a:endParaRPr lang="en-GB">
              <a:solidFill>
                <a:schemeClr val="tx1"/>
              </a:solidFill>
            </a:endParaRPr>
          </a:p>
        </p:txBody>
      </p:sp>
      <p:pic>
        <p:nvPicPr>
          <p:cNvPr id="21507" name="Picture 3"/>
          <p:cNvPicPr>
            <a:picLocks noGrp="1" noChangeAspect="1" noChangeArrowheads="1"/>
          </p:cNvPicPr>
          <p:nvPr>
            <p:ph type="body" idx="1"/>
          </p:nvPr>
        </p:nvPicPr>
        <p:blipFill>
          <a:blip r:embed="rId2" cstate="print"/>
          <a:srcRect/>
          <a:stretch>
            <a:fillRect/>
          </a:stretch>
        </p:blipFill>
        <p:spPr>
          <a:xfrm>
            <a:off x="1023938" y="2725738"/>
            <a:ext cx="7161212" cy="1997075"/>
          </a:xfrm>
          <a:noFill/>
          <a:ln/>
        </p:spPr>
      </p:pic>
      <p:pic>
        <p:nvPicPr>
          <p:cNvPr id="21508" name="Picture 4"/>
          <p:cNvPicPr>
            <a:picLocks noChangeAspect="1" noChangeArrowheads="1"/>
          </p:cNvPicPr>
          <p:nvPr/>
        </p:nvPicPr>
        <p:blipFill>
          <a:blip r:embed="rId3" cstate="print"/>
          <a:srcRect/>
          <a:stretch>
            <a:fillRect/>
          </a:stretch>
        </p:blipFill>
        <p:spPr bwMode="auto">
          <a:xfrm>
            <a:off x="557213" y="1868488"/>
            <a:ext cx="7802562" cy="641350"/>
          </a:xfrm>
          <a:prstGeom prst="rect">
            <a:avLst/>
          </a:prstGeom>
          <a:noFill/>
          <a:ln w="9525" algn="ctr">
            <a:noFill/>
            <a:miter lim="800000"/>
            <a:headEnd/>
            <a:tailEnd/>
          </a:ln>
          <a:effectLst/>
        </p:spPr>
      </p:pic>
      <p:sp>
        <p:nvSpPr>
          <p:cNvPr id="21509" name="Rectangle 5"/>
          <p:cNvSpPr>
            <a:spLocks noChangeArrowheads="1"/>
          </p:cNvSpPr>
          <p:nvPr/>
        </p:nvSpPr>
        <p:spPr bwMode="auto">
          <a:xfrm>
            <a:off x="122238" y="5511800"/>
            <a:ext cx="6465887" cy="581025"/>
          </a:xfrm>
          <a:prstGeom prst="rect">
            <a:avLst/>
          </a:prstGeom>
          <a:noFill/>
          <a:ln w="9525" algn="ctr">
            <a:noFill/>
            <a:miter lim="800000"/>
            <a:headEnd/>
            <a:tailEnd/>
          </a:ln>
          <a:effectLst/>
        </p:spPr>
        <p:txBody>
          <a:bodyPr>
            <a:spAutoFit/>
          </a:bodyPr>
          <a:lstStyle/>
          <a:p>
            <a:pPr marL="457200" indent="-457200">
              <a:buFontTx/>
              <a:buAutoNum type="arabicPeriod"/>
            </a:pPr>
            <a:r>
              <a:rPr lang="tr-TR" sz="800">
                <a:latin typeface="Verdana" pitchFamily="34" charset="0"/>
              </a:rPr>
              <a:t>NovoMix</a:t>
            </a:r>
            <a:r>
              <a:rPr lang="tr-TR" sz="800" i="1">
                <a:latin typeface="Verdana" pitchFamily="34" charset="0"/>
              </a:rPr>
              <a:t>® </a:t>
            </a:r>
            <a:r>
              <a:rPr lang="tr-TR" sz="800">
                <a:latin typeface="Verdana" pitchFamily="34" charset="0"/>
              </a:rPr>
              <a:t>30 Summary of Product Characteristics. </a:t>
            </a:r>
          </a:p>
          <a:p>
            <a:pPr marL="457200" indent="-457200">
              <a:buFontTx/>
              <a:buAutoNum type="arabicPeriod"/>
            </a:pPr>
            <a:r>
              <a:rPr lang="tr-TR" sz="800">
                <a:latin typeface="Verdana" pitchFamily="34" charset="0"/>
              </a:rPr>
              <a:t>Garber A </a:t>
            </a:r>
            <a:r>
              <a:rPr lang="tr-TR" sz="800" i="1">
                <a:latin typeface="Verdana" pitchFamily="34" charset="0"/>
              </a:rPr>
              <a:t>et al. </a:t>
            </a:r>
            <a:r>
              <a:rPr lang="tr-TR" sz="800">
                <a:latin typeface="Verdana" pitchFamily="34" charset="0"/>
              </a:rPr>
              <a:t>The 1-2-3 study. </a:t>
            </a:r>
            <a:r>
              <a:rPr lang="tr-TR" sz="800" i="1">
                <a:latin typeface="Verdana" pitchFamily="34" charset="0"/>
              </a:rPr>
              <a:t>Diabetes, Obesity and Metabolism </a:t>
            </a:r>
            <a:r>
              <a:rPr lang="tr-TR" sz="800">
                <a:latin typeface="Verdana" pitchFamily="34" charset="0"/>
              </a:rPr>
              <a:t>2006; 0: 1–10. </a:t>
            </a:r>
          </a:p>
          <a:p>
            <a:pPr marL="457200" indent="-457200">
              <a:buFontTx/>
              <a:buAutoNum type="arabicPeriod"/>
            </a:pPr>
            <a:r>
              <a:rPr lang="tr-TR" sz="800">
                <a:latin typeface="Verdana" pitchFamily="34" charset="0"/>
              </a:rPr>
              <a:t>Raskin P </a:t>
            </a:r>
            <a:r>
              <a:rPr lang="tr-TR" sz="800" i="1">
                <a:latin typeface="Verdana" pitchFamily="34" charset="0"/>
              </a:rPr>
              <a:t>et al. </a:t>
            </a:r>
            <a:r>
              <a:rPr lang="tr-TR" sz="800">
                <a:latin typeface="Verdana" pitchFamily="34" charset="0"/>
              </a:rPr>
              <a:t>On behalf of the INITIATE Study Group. Basal insulin or premix analogue therapy in type 2 diabetes patients. </a:t>
            </a:r>
            <a:r>
              <a:rPr lang="tr-TR" sz="800" i="1">
                <a:latin typeface="Verdana" pitchFamily="34" charset="0"/>
              </a:rPr>
              <a:t>Euro J Int Med </a:t>
            </a:r>
            <a:r>
              <a:rPr lang="tr-TR" sz="800">
                <a:latin typeface="Verdana" pitchFamily="34" charset="0"/>
              </a:rPr>
              <a:t>2007; 18: 56–62.</a:t>
            </a:r>
          </a:p>
        </p:txBody>
      </p:sp>
    </p:spTree>
    <p:extLst>
      <p:ext uri="{BB962C8B-B14F-4D97-AF65-F5344CB8AC3E}">
        <p14:creationId xmlns:p14="http://schemas.microsoft.com/office/powerpoint/2010/main" val="592344716"/>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a:p>
        </p:txBody>
      </p:sp>
      <p:sp>
        <p:nvSpPr>
          <p:cNvPr id="20483" name="Rectangle 3"/>
          <p:cNvSpPr>
            <a:spLocks noGrp="1" noChangeArrowheads="1"/>
          </p:cNvSpPr>
          <p:nvPr>
            <p:ph type="body" idx="1"/>
          </p:nvPr>
        </p:nvSpPr>
        <p:spPr>
          <a:xfrm>
            <a:off x="468313" y="188913"/>
            <a:ext cx="8218487" cy="6264275"/>
          </a:xfrm>
        </p:spPr>
        <p:txBody>
          <a:bodyPr/>
          <a:lstStyle/>
          <a:p>
            <a:endParaRPr lang="en-US"/>
          </a:p>
        </p:txBody>
      </p:sp>
      <p:pic>
        <p:nvPicPr>
          <p:cNvPr id="20484" name="Picture 4" descr="navar-f1"/>
          <p:cNvPicPr>
            <a:picLocks noChangeAspect="1" noChangeArrowheads="1"/>
          </p:cNvPicPr>
          <p:nvPr/>
        </p:nvPicPr>
        <p:blipFill>
          <a:blip r:embed="rId2" cstate="print"/>
          <a:srcRect/>
          <a:stretch>
            <a:fillRect/>
          </a:stretch>
        </p:blipFill>
        <p:spPr bwMode="auto">
          <a:xfrm>
            <a:off x="179388" y="198438"/>
            <a:ext cx="8748712" cy="6249987"/>
          </a:xfrm>
          <a:prstGeom prst="rect">
            <a:avLst/>
          </a:prstGeom>
          <a:noFill/>
        </p:spPr>
      </p:pic>
    </p:spTree>
    <p:extLst>
      <p:ext uri="{BB962C8B-B14F-4D97-AF65-F5344CB8AC3E}">
        <p14:creationId xmlns:p14="http://schemas.microsoft.com/office/powerpoint/2010/main" val="3775458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nvGraphicFramePr>
        <p:xfrm>
          <a:off x="2411413" y="2998788"/>
          <a:ext cx="5248800" cy="1909481"/>
        </p:xfrm>
        <a:graphic>
          <a:graphicData uri="http://schemas.openxmlformats.org/drawingml/2006/table">
            <a:tbl>
              <a:tblPr firstRow="1" bandRow="1">
                <a:tableStyleId>{69CF1AB2-1976-4502-BF36-3FF5EA218861}</a:tableStyleId>
              </a:tblPr>
              <a:tblGrid>
                <a:gridCol w="218700"/>
                <a:gridCol w="218700"/>
                <a:gridCol w="218700"/>
                <a:gridCol w="218700"/>
                <a:gridCol w="218700"/>
                <a:gridCol w="218700"/>
                <a:gridCol w="218700"/>
                <a:gridCol w="218700"/>
                <a:gridCol w="218700"/>
                <a:gridCol w="218700"/>
                <a:gridCol w="218700"/>
                <a:gridCol w="218700"/>
                <a:gridCol w="218700"/>
                <a:gridCol w="218700"/>
                <a:gridCol w="218700"/>
                <a:gridCol w="218700"/>
                <a:gridCol w="218700"/>
                <a:gridCol w="218700"/>
                <a:gridCol w="218700"/>
                <a:gridCol w="218700"/>
                <a:gridCol w="218700"/>
                <a:gridCol w="218700"/>
                <a:gridCol w="218700"/>
                <a:gridCol w="218700"/>
              </a:tblGrid>
              <a:tr h="1909481">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c>
                  <a:txBody>
                    <a:bodyPr/>
                    <a:lstStyle/>
                    <a:p>
                      <a:endParaRPr lang="en-US" sz="1800" dirty="0"/>
                    </a:p>
                  </a:txBody>
                  <a:tcPr>
                    <a:solidFill>
                      <a:schemeClr val="bg1"/>
                    </a:solidFill>
                  </a:tcPr>
                </a:tc>
              </a:tr>
            </a:tbl>
          </a:graphicData>
        </a:graphic>
      </p:graphicFrame>
      <p:sp>
        <p:nvSpPr>
          <p:cNvPr id="191542" name="Rectangle 2"/>
          <p:cNvSpPr>
            <a:spLocks noGrp="1" noChangeArrowheads="1"/>
          </p:cNvSpPr>
          <p:nvPr>
            <p:ph type="title" idx="4294967295"/>
          </p:nvPr>
        </p:nvSpPr>
        <p:spPr>
          <a:xfrm>
            <a:off x="971600" y="260648"/>
            <a:ext cx="6243637" cy="804862"/>
          </a:xfrm>
        </p:spPr>
        <p:txBody>
          <a:bodyPr>
            <a:normAutofit/>
          </a:bodyPr>
          <a:lstStyle/>
          <a:p>
            <a:pPr eaLnBrk="1" hangingPunct="1"/>
            <a:r>
              <a:rPr lang="en-GB" sz="3200" dirty="0" smtClean="0">
                <a:ea typeface="ＭＳ Ｐゴシック" pitchFamily="34" charset="-128"/>
              </a:rPr>
              <a:t>Once-daily basal insulin</a:t>
            </a:r>
            <a:endParaRPr lang="en-US" sz="3200" dirty="0" smtClean="0">
              <a:ea typeface="ＭＳ Ｐゴシック" pitchFamily="34" charset="-128"/>
            </a:endParaRPr>
          </a:p>
        </p:txBody>
      </p:sp>
      <p:sp>
        <p:nvSpPr>
          <p:cNvPr id="191543" name="Rectangle 3"/>
          <p:cNvSpPr>
            <a:spLocks noGrp="1" noChangeArrowheads="1"/>
          </p:cNvSpPr>
          <p:nvPr>
            <p:ph type="body" idx="4294967295"/>
          </p:nvPr>
        </p:nvSpPr>
        <p:spPr>
          <a:xfrm>
            <a:off x="323528" y="1268760"/>
            <a:ext cx="8310563" cy="1549400"/>
          </a:xfrm>
        </p:spPr>
        <p:txBody>
          <a:bodyPr/>
          <a:lstStyle/>
          <a:p>
            <a:pPr eaLnBrk="1" hangingPunct="1">
              <a:lnSpc>
                <a:spcPct val="90000"/>
              </a:lnSpc>
            </a:pPr>
            <a:r>
              <a:rPr lang="en-GB" sz="2000" dirty="0" smtClean="0">
                <a:ea typeface="ＭＳ Ｐゴシック" pitchFamily="34" charset="-128"/>
              </a:rPr>
              <a:t>Exact duration depends on the insulin</a:t>
            </a:r>
          </a:p>
          <a:p>
            <a:pPr eaLnBrk="1" hangingPunct="1">
              <a:lnSpc>
                <a:spcPct val="90000"/>
              </a:lnSpc>
            </a:pPr>
            <a:r>
              <a:rPr lang="en-GB" sz="2000" dirty="0" smtClean="0">
                <a:ea typeface="ＭＳ Ｐゴシック" pitchFamily="34" charset="-128"/>
              </a:rPr>
              <a:t>Insulin analogues may provide 24-hour cover</a:t>
            </a:r>
          </a:p>
          <a:p>
            <a:pPr eaLnBrk="1" hangingPunct="1">
              <a:lnSpc>
                <a:spcPct val="90000"/>
              </a:lnSpc>
            </a:pPr>
            <a:r>
              <a:rPr lang="en-GB" sz="2000" dirty="0" smtClean="0">
                <a:ea typeface="ＭＳ Ｐゴシック" pitchFamily="34" charset="-128"/>
              </a:rPr>
              <a:t>Intermediate human insulin preparations may only be active for ~8 hours and have a more pronounced peak activity</a:t>
            </a:r>
          </a:p>
        </p:txBody>
      </p:sp>
      <p:sp>
        <p:nvSpPr>
          <p:cNvPr id="49208" name="Text Box 13"/>
          <p:cNvSpPr txBox="1">
            <a:spLocks noChangeArrowheads="1"/>
          </p:cNvSpPr>
          <p:nvPr/>
        </p:nvSpPr>
        <p:spPr bwMode="auto">
          <a:xfrm>
            <a:off x="4460567" y="6446838"/>
            <a:ext cx="1672253" cy="261610"/>
          </a:xfrm>
          <a:prstGeom prst="rect">
            <a:avLst/>
          </a:prstGeom>
          <a:noFill/>
          <a:ln w="28575" algn="ctr">
            <a:noFill/>
            <a:miter lim="800000"/>
            <a:headEnd/>
            <a:tailEnd/>
          </a:ln>
        </p:spPr>
        <p:txBody>
          <a:bodyPr wrap="none">
            <a:spAutoFit/>
          </a:bodyPr>
          <a:lstStyle/>
          <a:p>
            <a:pPr algn="ctr" eaLnBrk="0" hangingPunct="0">
              <a:defRPr/>
            </a:pPr>
            <a:r>
              <a:rPr lang="en-GB" sz="1100" i="1" dirty="0">
                <a:latin typeface="+mn-lt"/>
                <a:ea typeface="ＭＳ Ｐゴシック" pitchFamily="34" charset="-128"/>
              </a:rPr>
              <a:t>Schematic representation </a:t>
            </a:r>
            <a:endParaRPr lang="en-US" sz="1100" i="1" dirty="0">
              <a:latin typeface="+mn-lt"/>
              <a:ea typeface="ＭＳ Ｐゴシック" pitchFamily="34" charset="-128"/>
            </a:endParaRPr>
          </a:p>
        </p:txBody>
      </p:sp>
      <p:sp>
        <p:nvSpPr>
          <p:cNvPr id="46137" name="Text Box 6"/>
          <p:cNvSpPr txBox="1">
            <a:spLocks noChangeArrowheads="1"/>
          </p:cNvSpPr>
          <p:nvPr/>
        </p:nvSpPr>
        <p:spPr bwMode="auto">
          <a:xfrm rot="-5400000">
            <a:off x="773906" y="3806032"/>
            <a:ext cx="2052637" cy="400050"/>
          </a:xfrm>
          <a:prstGeom prst="rect">
            <a:avLst/>
          </a:prstGeom>
          <a:noFill/>
          <a:ln w="9525">
            <a:noFill/>
            <a:miter lim="800000"/>
            <a:headEnd/>
            <a:tailEnd/>
          </a:ln>
        </p:spPr>
        <p:txBody>
          <a:bodyPr>
            <a:spAutoFit/>
          </a:bodyPr>
          <a:lstStyle/>
          <a:p>
            <a:pPr algn="ctr" eaLnBrk="0" hangingPunct="0">
              <a:spcBef>
                <a:spcPct val="50000"/>
              </a:spcBef>
              <a:defRPr/>
            </a:pPr>
            <a:r>
              <a:rPr lang="en-GB" sz="2000" dirty="0">
                <a:latin typeface="+mn-lt"/>
                <a:ea typeface="ＭＳ Ｐゴシック" charset="-128"/>
              </a:rPr>
              <a:t>Insulin action</a:t>
            </a:r>
            <a:endParaRPr lang="en-US" sz="2000" dirty="0">
              <a:latin typeface="+mn-lt"/>
              <a:ea typeface="ＭＳ Ｐゴシック" charset="-128"/>
            </a:endParaRPr>
          </a:p>
        </p:txBody>
      </p:sp>
      <p:sp>
        <p:nvSpPr>
          <p:cNvPr id="18" name="TextBox 17"/>
          <p:cNvSpPr txBox="1"/>
          <p:nvPr/>
        </p:nvSpPr>
        <p:spPr>
          <a:xfrm flipH="1">
            <a:off x="3830638" y="5100638"/>
            <a:ext cx="1847850" cy="400050"/>
          </a:xfrm>
          <a:prstGeom prst="rect">
            <a:avLst/>
          </a:prstGeom>
          <a:noFill/>
        </p:spPr>
        <p:txBody>
          <a:bodyPr>
            <a:spAutoFit/>
          </a:bodyPr>
          <a:lstStyle/>
          <a:p>
            <a:pPr algn="ctr" eaLnBrk="0" hangingPunct="0">
              <a:defRPr/>
            </a:pPr>
            <a:r>
              <a:rPr lang="en-GB" sz="2000" dirty="0">
                <a:latin typeface="+mn-lt"/>
                <a:ea typeface="ＭＳ Ｐゴシック" pitchFamily="34" charset="-128"/>
              </a:rPr>
              <a:t>Time</a:t>
            </a:r>
            <a:endParaRPr lang="en-US" sz="2000" dirty="0">
              <a:latin typeface="+mn-lt"/>
              <a:ea typeface="ＭＳ Ｐゴシック" pitchFamily="34" charset="-128"/>
            </a:endParaRPr>
          </a:p>
        </p:txBody>
      </p:sp>
      <p:cxnSp>
        <p:nvCxnSpPr>
          <p:cNvPr id="20" name="Straight Arrow Connector 19"/>
          <p:cNvCxnSpPr/>
          <p:nvPr/>
        </p:nvCxnSpPr>
        <p:spPr bwMode="auto">
          <a:xfrm flipV="1">
            <a:off x="2457450" y="5100638"/>
            <a:ext cx="5256213" cy="0"/>
          </a:xfrm>
          <a:prstGeom prst="straightConnector1">
            <a:avLst/>
          </a:prstGeom>
          <a:ln w="31750">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2" name="Group 18"/>
          <p:cNvGrpSpPr>
            <a:grpSpLocks/>
          </p:cNvGrpSpPr>
          <p:nvPr/>
        </p:nvGrpSpPr>
        <p:grpSpPr bwMode="auto">
          <a:xfrm>
            <a:off x="1652588" y="5037138"/>
            <a:ext cx="2266950" cy="609600"/>
            <a:chOff x="1623228" y="4857750"/>
            <a:chExt cx="2266950" cy="607417"/>
          </a:xfrm>
        </p:grpSpPr>
        <p:sp>
          <p:nvSpPr>
            <p:cNvPr id="46150" name="Text Box 9"/>
            <p:cNvSpPr txBox="1">
              <a:spLocks noChangeArrowheads="1"/>
            </p:cNvSpPr>
            <p:nvPr/>
          </p:nvSpPr>
          <p:spPr bwMode="auto">
            <a:xfrm>
              <a:off x="1623228" y="5128240"/>
              <a:ext cx="2266950" cy="336927"/>
            </a:xfrm>
            <a:prstGeom prst="rect">
              <a:avLst/>
            </a:prstGeom>
            <a:noFill/>
            <a:ln w="9525">
              <a:noFill/>
              <a:miter lim="800000"/>
              <a:headEnd/>
              <a:tailEnd/>
            </a:ln>
          </p:spPr>
          <p:txBody>
            <a:bodyPr>
              <a:spAutoFit/>
            </a:bodyPr>
            <a:lstStyle/>
            <a:p>
              <a:pPr algn="ctr" eaLnBrk="0" hangingPunct="0">
                <a:spcBef>
                  <a:spcPct val="50000"/>
                </a:spcBef>
                <a:defRPr/>
              </a:pPr>
              <a:r>
                <a:rPr lang="en-GB" sz="1600" dirty="0">
                  <a:latin typeface="+mn-lt"/>
                  <a:ea typeface="ＭＳ Ｐゴシック" charset="-128"/>
                </a:rPr>
                <a:t>Insulin injection</a:t>
              </a:r>
              <a:endParaRPr lang="en-US" sz="1600" dirty="0">
                <a:latin typeface="+mn-lt"/>
                <a:ea typeface="ＭＳ Ｐゴシック" charset="-128"/>
              </a:endParaRPr>
            </a:p>
          </p:txBody>
        </p:sp>
        <p:sp>
          <p:nvSpPr>
            <p:cNvPr id="191550" name="Line 10"/>
            <p:cNvSpPr>
              <a:spLocks noChangeShapeType="1"/>
            </p:cNvSpPr>
            <p:nvPr/>
          </p:nvSpPr>
          <p:spPr bwMode="auto">
            <a:xfrm flipV="1">
              <a:off x="2742415" y="4857750"/>
              <a:ext cx="0" cy="287338"/>
            </a:xfrm>
            <a:prstGeom prst="line">
              <a:avLst/>
            </a:prstGeom>
            <a:noFill/>
            <a:ln w="57150">
              <a:solidFill>
                <a:schemeClr val="accent1"/>
              </a:solidFill>
              <a:round/>
              <a:headEnd/>
              <a:tailEnd type="triangle" w="med" len="med"/>
            </a:ln>
          </p:spPr>
          <p:txBody>
            <a:bodyPr/>
            <a:lstStyle/>
            <a:p>
              <a:endParaRPr lang="en-US"/>
            </a:p>
          </p:txBody>
        </p:sp>
      </p:grpSp>
      <p:sp>
        <p:nvSpPr>
          <p:cNvPr id="191551" name="Freeform 26"/>
          <p:cNvSpPr>
            <a:spLocks noChangeArrowheads="1"/>
          </p:cNvSpPr>
          <p:nvPr/>
        </p:nvSpPr>
        <p:spPr bwMode="auto">
          <a:xfrm>
            <a:off x="2747963" y="3894138"/>
            <a:ext cx="4784725" cy="1017587"/>
          </a:xfrm>
          <a:custGeom>
            <a:avLst/>
            <a:gdLst>
              <a:gd name="T0" fmla="*/ 0 w 4784141"/>
              <a:gd name="T1" fmla="*/ 988272 h 1018032"/>
              <a:gd name="T2" fmla="*/ 949682 w 4784141"/>
              <a:gd name="T3" fmla="*/ 718426 h 1018032"/>
              <a:gd name="T4" fmla="*/ 1863019 w 4784141"/>
              <a:gd name="T5" fmla="*/ 455671 h 1018032"/>
              <a:gd name="T6" fmla="*/ 2776137 w 4784141"/>
              <a:gd name="T7" fmla="*/ 242631 h 1018032"/>
              <a:gd name="T8" fmla="*/ 3762371 w 4784141"/>
              <a:gd name="T9" fmla="*/ 100604 h 1018032"/>
              <a:gd name="T10" fmla="*/ 4931339 w 4784141"/>
              <a:gd name="T11" fmla="*/ 22485 h 1018032"/>
              <a:gd name="T12" fmla="*/ 6027232 w 4784141"/>
              <a:gd name="T13" fmla="*/ 1151 h 1018032"/>
              <a:gd name="T14" fmla="*/ 7159566 w 4784141"/>
              <a:gd name="T15" fmla="*/ 15374 h 1018032"/>
              <a:gd name="T16" fmla="*/ 8218855 w 4784141"/>
              <a:gd name="T17" fmla="*/ 43798 h 1018032"/>
              <a:gd name="T18" fmla="*/ 9387764 w 4784141"/>
              <a:gd name="T19" fmla="*/ 86399 h 1018032"/>
              <a:gd name="T20" fmla="*/ 10775781 w 4784141"/>
              <a:gd name="T21" fmla="*/ 157415 h 1018032"/>
              <a:gd name="T22" fmla="*/ 13077021 w 4784141"/>
              <a:gd name="T23" fmla="*/ 285240 h 1018032"/>
              <a:gd name="T24" fmla="*/ 15195640 w 4784141"/>
              <a:gd name="T25" fmla="*/ 420163 h 1018032"/>
              <a:gd name="T26" fmla="*/ 17058567 w 4784141"/>
              <a:gd name="T27" fmla="*/ 547993 h 1018032"/>
              <a:gd name="T28" fmla="*/ 19286806 w 4784141"/>
              <a:gd name="T29" fmla="*/ 711324 h 1018032"/>
              <a:gd name="T30" fmla="*/ 21040204 w 4784141"/>
              <a:gd name="T31" fmla="*/ 824944 h 1018032"/>
              <a:gd name="T32" fmla="*/ 22428117 w 4784141"/>
              <a:gd name="T33" fmla="*/ 910158 h 1018032"/>
              <a:gd name="T34" fmla="*/ 23889207 w 4784141"/>
              <a:gd name="T35" fmla="*/ 988272 h 10180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84141"/>
              <a:gd name="T55" fmla="*/ 0 h 1018032"/>
              <a:gd name="T56" fmla="*/ 4784141 w 4784141"/>
              <a:gd name="T57" fmla="*/ 1018032 h 10180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84141" h="1018032">
                <a:moveTo>
                  <a:pt x="0" y="1018032"/>
                </a:moveTo>
                <a:lnTo>
                  <a:pt x="190195" y="740054"/>
                </a:lnTo>
                <a:cubicBezTo>
                  <a:pt x="252374" y="648614"/>
                  <a:pt x="312115" y="551078"/>
                  <a:pt x="373075" y="469392"/>
                </a:cubicBezTo>
                <a:cubicBezTo>
                  <a:pt x="434035" y="387706"/>
                  <a:pt x="492557" y="310896"/>
                  <a:pt x="555955" y="249936"/>
                </a:cubicBezTo>
                <a:cubicBezTo>
                  <a:pt x="619353" y="188976"/>
                  <a:pt x="681532" y="141427"/>
                  <a:pt x="753465" y="103632"/>
                </a:cubicBezTo>
                <a:cubicBezTo>
                  <a:pt x="825398" y="65837"/>
                  <a:pt x="911962" y="40234"/>
                  <a:pt x="987552" y="23165"/>
                </a:cubicBezTo>
                <a:cubicBezTo>
                  <a:pt x="1063142" y="6096"/>
                  <a:pt x="1132637" y="2438"/>
                  <a:pt x="1207008" y="1219"/>
                </a:cubicBezTo>
                <a:cubicBezTo>
                  <a:pt x="1281379" y="0"/>
                  <a:pt x="1360627" y="8535"/>
                  <a:pt x="1433779" y="15850"/>
                </a:cubicBezTo>
                <a:cubicBezTo>
                  <a:pt x="1506931" y="23165"/>
                  <a:pt x="1571549" y="32918"/>
                  <a:pt x="1645920" y="45110"/>
                </a:cubicBezTo>
                <a:cubicBezTo>
                  <a:pt x="1720291" y="57302"/>
                  <a:pt x="1794662" y="69495"/>
                  <a:pt x="1880006" y="89002"/>
                </a:cubicBezTo>
                <a:cubicBezTo>
                  <a:pt x="1965350" y="108509"/>
                  <a:pt x="2157984" y="162154"/>
                  <a:pt x="2157984" y="162154"/>
                </a:cubicBezTo>
                <a:lnTo>
                  <a:pt x="2618841" y="293827"/>
                </a:lnTo>
                <a:cubicBezTo>
                  <a:pt x="2766364" y="338937"/>
                  <a:pt x="2910230" y="387705"/>
                  <a:pt x="3043123" y="432816"/>
                </a:cubicBezTo>
                <a:cubicBezTo>
                  <a:pt x="3176016" y="477927"/>
                  <a:pt x="3279648" y="514503"/>
                  <a:pt x="3416198" y="564490"/>
                </a:cubicBezTo>
                <a:cubicBezTo>
                  <a:pt x="3552748" y="614477"/>
                  <a:pt x="3729532" y="685190"/>
                  <a:pt x="3862425" y="732739"/>
                </a:cubicBezTo>
                <a:cubicBezTo>
                  <a:pt x="3995318" y="780288"/>
                  <a:pt x="4213555" y="849782"/>
                  <a:pt x="4213555" y="849782"/>
                </a:cubicBezTo>
                <a:cubicBezTo>
                  <a:pt x="4318406" y="883920"/>
                  <a:pt x="4396435" y="909523"/>
                  <a:pt x="4491533" y="937565"/>
                </a:cubicBezTo>
                <a:cubicBezTo>
                  <a:pt x="4586631" y="965607"/>
                  <a:pt x="4685386" y="991819"/>
                  <a:pt x="4784141" y="1018032"/>
                </a:cubicBezTo>
              </a:path>
            </a:pathLst>
          </a:custGeom>
          <a:solidFill>
            <a:srgbClr val="F7BB13"/>
          </a:solidFill>
          <a:ln w="19050" algn="ctr">
            <a:solidFill>
              <a:srgbClr val="FF9900"/>
            </a:solidFill>
            <a:round/>
            <a:headEnd/>
            <a:tailEnd/>
          </a:ln>
        </p:spPr>
        <p:txBody>
          <a:bodyPr/>
          <a:lstStyle/>
          <a:p>
            <a:endParaRPr lang="en-US"/>
          </a:p>
        </p:txBody>
      </p:sp>
      <p:cxnSp>
        <p:nvCxnSpPr>
          <p:cNvPr id="33" name="Straight Arrow Connector 32"/>
          <p:cNvCxnSpPr/>
          <p:nvPr/>
        </p:nvCxnSpPr>
        <p:spPr bwMode="auto">
          <a:xfrm rot="16200000" flipV="1">
            <a:off x="1271587" y="3963988"/>
            <a:ext cx="1800225" cy="0"/>
          </a:xfrm>
          <a:prstGeom prst="straightConnector1">
            <a:avLst/>
          </a:prstGeom>
          <a:ln w="31750">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3" name="Group 20"/>
          <p:cNvGrpSpPr>
            <a:grpSpLocks/>
          </p:cNvGrpSpPr>
          <p:nvPr/>
        </p:nvGrpSpPr>
        <p:grpSpPr bwMode="auto">
          <a:xfrm>
            <a:off x="5549900" y="5229225"/>
            <a:ext cx="2879725" cy="620713"/>
            <a:chOff x="5172075" y="2932813"/>
            <a:chExt cx="3121025" cy="620426"/>
          </a:xfrm>
        </p:grpSpPr>
        <p:sp>
          <p:nvSpPr>
            <p:cNvPr id="52290" name="TextBox 28"/>
            <p:cNvSpPr txBox="1">
              <a:spLocks noChangeArrowheads="1"/>
            </p:cNvSpPr>
            <p:nvPr/>
          </p:nvSpPr>
          <p:spPr bwMode="auto">
            <a:xfrm>
              <a:off x="5172075" y="2932813"/>
              <a:ext cx="3121025" cy="580756"/>
            </a:xfrm>
            <a:prstGeom prst="rect">
              <a:avLst/>
            </a:prstGeom>
            <a:solidFill>
              <a:schemeClr val="bg1"/>
            </a:solidFill>
            <a:ln w="9525">
              <a:noFill/>
              <a:miter lim="800000"/>
              <a:headEnd/>
              <a:tailEnd/>
            </a:ln>
          </p:spPr>
          <p:txBody>
            <a:bodyPr>
              <a:spAutoFit/>
            </a:bodyPr>
            <a:lstStyle/>
            <a:p>
              <a:pPr marL="268288" eaLnBrk="0" hangingPunct="0">
                <a:defRPr/>
              </a:pPr>
              <a:r>
                <a:rPr lang="en-GB" sz="1600" dirty="0">
                  <a:latin typeface="+mn-lt"/>
                  <a:ea typeface="ＭＳ Ｐゴシック" pitchFamily="34" charset="-128"/>
                </a:rPr>
                <a:t>basal </a:t>
              </a:r>
              <a:r>
                <a:rPr lang="en-GB" sz="1600" i="1" dirty="0">
                  <a:latin typeface="+mn-lt"/>
                  <a:ea typeface="ＭＳ Ｐゴシック" pitchFamily="34" charset="-128"/>
                </a:rPr>
                <a:t>human</a:t>
              </a:r>
              <a:r>
                <a:rPr lang="en-GB" sz="1600" dirty="0">
                  <a:latin typeface="+mn-lt"/>
                  <a:ea typeface="ＭＳ Ｐゴシック" pitchFamily="34" charset="-128"/>
                </a:rPr>
                <a:t> insulin</a:t>
              </a:r>
              <a:endParaRPr lang="en-US" sz="1600" dirty="0">
                <a:latin typeface="+mn-lt"/>
                <a:ea typeface="ＭＳ Ｐゴシック" pitchFamily="34" charset="-128"/>
              </a:endParaRPr>
            </a:p>
            <a:p>
              <a:pPr marL="363538" eaLnBrk="0" hangingPunct="0">
                <a:defRPr/>
              </a:pPr>
              <a:endParaRPr lang="en-US" sz="1600" dirty="0">
                <a:latin typeface="+mn-lt"/>
                <a:ea typeface="ＭＳ Ｐゴシック" pitchFamily="34" charset="-128"/>
              </a:endParaRPr>
            </a:p>
          </p:txBody>
        </p:sp>
        <p:sp>
          <p:nvSpPr>
            <p:cNvPr id="47171" name="Rectangle 27"/>
            <p:cNvSpPr>
              <a:spLocks noChangeArrowheads="1"/>
            </p:cNvSpPr>
            <p:nvPr/>
          </p:nvSpPr>
          <p:spPr bwMode="auto">
            <a:xfrm>
              <a:off x="5263263" y="3294596"/>
              <a:ext cx="192698" cy="179305"/>
            </a:xfrm>
            <a:prstGeom prst="rect">
              <a:avLst/>
            </a:prstGeom>
            <a:solidFill>
              <a:srgbClr val="00B7FF"/>
            </a:solidFill>
            <a:ln w="19050" algn="ctr">
              <a:noFill/>
              <a:round/>
              <a:headEnd/>
              <a:tailEnd/>
            </a:ln>
          </p:spPr>
          <p:txBody>
            <a:bodyPr/>
            <a:lstStyle/>
            <a:p>
              <a:pPr eaLnBrk="0" hangingPunct="0">
                <a:defRPr/>
              </a:pPr>
              <a:endParaRPr lang="en-US" sz="1600">
                <a:latin typeface="+mn-lt"/>
                <a:ea typeface="ＭＳ Ｐゴシック" pitchFamily="34" charset="-128"/>
                <a:cs typeface="ヒラギノ角ゴ Pro W3"/>
              </a:endParaRPr>
            </a:p>
          </p:txBody>
        </p:sp>
        <p:sp>
          <p:nvSpPr>
            <p:cNvPr id="47172" name="Rectangle 29"/>
            <p:cNvSpPr>
              <a:spLocks noChangeArrowheads="1"/>
            </p:cNvSpPr>
            <p:nvPr/>
          </p:nvSpPr>
          <p:spPr bwMode="auto">
            <a:xfrm>
              <a:off x="5263263" y="3016912"/>
              <a:ext cx="192698" cy="179304"/>
            </a:xfrm>
            <a:prstGeom prst="rect">
              <a:avLst/>
            </a:prstGeom>
            <a:solidFill>
              <a:srgbClr val="F7BB13"/>
            </a:solidFill>
            <a:ln w="19050" algn="ctr">
              <a:solidFill>
                <a:srgbClr val="FF9900"/>
              </a:solidFill>
              <a:round/>
              <a:headEnd/>
              <a:tailEnd/>
            </a:ln>
          </p:spPr>
          <p:txBody>
            <a:bodyPr/>
            <a:lstStyle/>
            <a:p>
              <a:pPr eaLnBrk="0" hangingPunct="0">
                <a:defRPr/>
              </a:pPr>
              <a:endParaRPr lang="en-US" sz="1600">
                <a:latin typeface="+mn-lt"/>
                <a:ea typeface="ＭＳ Ｐゴシック" pitchFamily="34" charset="-128"/>
                <a:cs typeface="ヒラギノ角ゴ Pro W3"/>
              </a:endParaRPr>
            </a:p>
          </p:txBody>
        </p:sp>
        <p:sp>
          <p:nvSpPr>
            <p:cNvPr id="47173" name="TextBox 28"/>
            <p:cNvSpPr txBox="1">
              <a:spLocks noChangeArrowheads="1"/>
            </p:cNvSpPr>
            <p:nvPr/>
          </p:nvSpPr>
          <p:spPr bwMode="auto">
            <a:xfrm>
              <a:off x="5466285" y="3215257"/>
              <a:ext cx="2768318" cy="337982"/>
            </a:xfrm>
            <a:prstGeom prst="rect">
              <a:avLst/>
            </a:prstGeom>
            <a:solidFill>
              <a:schemeClr val="bg1"/>
            </a:solidFill>
            <a:ln w="9525">
              <a:noFill/>
              <a:miter lim="800000"/>
              <a:headEnd/>
              <a:tailEnd/>
            </a:ln>
          </p:spPr>
          <p:txBody>
            <a:bodyPr>
              <a:spAutoFit/>
            </a:bodyPr>
            <a:lstStyle/>
            <a:p>
              <a:pPr eaLnBrk="0" hangingPunct="0">
                <a:defRPr/>
              </a:pPr>
              <a:r>
                <a:rPr lang="en-GB" sz="1600" dirty="0">
                  <a:latin typeface="+mn-lt"/>
                  <a:ea typeface="ＭＳ Ｐゴシック" pitchFamily="34" charset="-128"/>
                  <a:cs typeface="ヒラギノ角ゴ Pro W3"/>
                </a:rPr>
                <a:t>basal </a:t>
              </a:r>
              <a:r>
                <a:rPr lang="en-GB" sz="1600" i="1" dirty="0">
                  <a:latin typeface="+mn-lt"/>
                  <a:ea typeface="ＭＳ Ｐゴシック" pitchFamily="34" charset="-128"/>
                  <a:cs typeface="ヒラギノ角ゴ Pro W3"/>
                </a:rPr>
                <a:t>analogue</a:t>
              </a:r>
              <a:r>
                <a:rPr lang="en-GB" sz="1600" dirty="0">
                  <a:latin typeface="+mn-lt"/>
                  <a:ea typeface="ＭＳ Ｐゴシック" pitchFamily="34" charset="-128"/>
                  <a:cs typeface="ヒラギノ角ゴ Pro W3"/>
                </a:rPr>
                <a:t> insulin</a:t>
              </a:r>
              <a:endParaRPr lang="en-US" sz="1600" dirty="0">
                <a:latin typeface="+mn-lt"/>
                <a:ea typeface="ＭＳ Ｐゴシック" pitchFamily="34" charset="-128"/>
                <a:cs typeface="ヒラギノ角ゴ Pro W3"/>
              </a:endParaRPr>
            </a:p>
          </p:txBody>
        </p:sp>
      </p:grpSp>
      <p:sp>
        <p:nvSpPr>
          <p:cNvPr id="56390" name="Freeform 24"/>
          <p:cNvSpPr>
            <a:spLocks noChangeArrowheads="1"/>
          </p:cNvSpPr>
          <p:nvPr/>
        </p:nvSpPr>
        <p:spPr bwMode="auto">
          <a:xfrm>
            <a:off x="2738438" y="4487863"/>
            <a:ext cx="4799012" cy="417512"/>
          </a:xfrm>
          <a:custGeom>
            <a:avLst/>
            <a:gdLst>
              <a:gd name="T0" fmla="*/ 0 w 4798771"/>
              <a:gd name="T1" fmla="*/ 447256 h 416966"/>
              <a:gd name="T2" fmla="*/ 1347055 w 4798771"/>
              <a:gd name="T3" fmla="*/ 255572 h 416966"/>
              <a:gd name="T4" fmla="*/ 2548380 w 4798771"/>
              <a:gd name="T5" fmla="*/ 111814 h 416966"/>
              <a:gd name="T6" fmla="*/ 3640505 w 4798771"/>
              <a:gd name="T7" fmla="*/ 23958 h 416966"/>
              <a:gd name="T8" fmla="*/ 4550567 w 4798771"/>
              <a:gd name="T9" fmla="*/ 7985 h 416966"/>
              <a:gd name="T10" fmla="*/ 17182938 w 4798771"/>
              <a:gd name="T11" fmla="*/ 0 h 416966"/>
              <a:gd name="T12" fmla="*/ 20932664 w 4798771"/>
              <a:gd name="T13" fmla="*/ 103827 h 416966"/>
              <a:gd name="T14" fmla="*/ 23881788 w 4798771"/>
              <a:gd name="T15" fmla="*/ 455241 h 416966"/>
              <a:gd name="T16" fmla="*/ 0 60000 65536"/>
              <a:gd name="T17" fmla="*/ 0 60000 65536"/>
              <a:gd name="T18" fmla="*/ 0 60000 65536"/>
              <a:gd name="T19" fmla="*/ 0 60000 65536"/>
              <a:gd name="T20" fmla="*/ 0 60000 65536"/>
              <a:gd name="T21" fmla="*/ 0 60000 65536"/>
              <a:gd name="T22" fmla="*/ 0 60000 65536"/>
              <a:gd name="T23" fmla="*/ 0 60000 65536"/>
              <a:gd name="T24" fmla="*/ 0 w 4798771"/>
              <a:gd name="T25" fmla="*/ 0 h 416966"/>
              <a:gd name="T26" fmla="*/ 4798771 w 4798771"/>
              <a:gd name="T27" fmla="*/ 416966 h 4169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8771" h="416966">
                <a:moveTo>
                  <a:pt x="0" y="409651"/>
                </a:moveTo>
                <a:cubicBezTo>
                  <a:pt x="92659" y="347471"/>
                  <a:pt x="185319" y="285292"/>
                  <a:pt x="270663" y="234086"/>
                </a:cubicBezTo>
                <a:cubicBezTo>
                  <a:pt x="356007" y="182880"/>
                  <a:pt x="435255" y="137770"/>
                  <a:pt x="512064" y="102413"/>
                </a:cubicBezTo>
                <a:cubicBezTo>
                  <a:pt x="588874" y="67056"/>
                  <a:pt x="664464" y="37795"/>
                  <a:pt x="731520" y="21945"/>
                </a:cubicBezTo>
                <a:cubicBezTo>
                  <a:pt x="798576" y="6095"/>
                  <a:pt x="914400" y="7315"/>
                  <a:pt x="914400" y="7315"/>
                </a:cubicBezTo>
                <a:lnTo>
                  <a:pt x="3452775" y="0"/>
                </a:lnTo>
                <a:cubicBezTo>
                  <a:pt x="4001415" y="14630"/>
                  <a:pt x="3981907" y="25603"/>
                  <a:pt x="4206240" y="95097"/>
                </a:cubicBezTo>
                <a:cubicBezTo>
                  <a:pt x="4430573" y="164591"/>
                  <a:pt x="4614672" y="290778"/>
                  <a:pt x="4798771" y="416966"/>
                </a:cubicBezTo>
              </a:path>
            </a:pathLst>
          </a:custGeom>
          <a:solidFill>
            <a:srgbClr val="00B7FF"/>
          </a:solidFill>
          <a:ln w="19050" algn="ctr">
            <a:solidFill>
              <a:srgbClr val="008A3E"/>
            </a:solidFill>
            <a:round/>
            <a:headEnd/>
            <a:tailEnd/>
          </a:ln>
        </p:spPr>
        <p:txBody>
          <a:bodyPr/>
          <a:lstStyle/>
          <a:p>
            <a:endParaRPr lang="en-US"/>
          </a:p>
        </p:txBody>
      </p:sp>
      <p:cxnSp>
        <p:nvCxnSpPr>
          <p:cNvPr id="191559" name="Straight Connector 26"/>
          <p:cNvCxnSpPr>
            <a:cxnSpLocks noChangeShapeType="1"/>
          </p:cNvCxnSpPr>
          <p:nvPr/>
        </p:nvCxnSpPr>
        <p:spPr bwMode="auto">
          <a:xfrm>
            <a:off x="2411413" y="4916488"/>
            <a:ext cx="5248275" cy="1587"/>
          </a:xfrm>
          <a:prstGeom prst="line">
            <a:avLst/>
          </a:prstGeom>
          <a:noFill/>
          <a:ln w="25400" algn="ctr">
            <a:solidFill>
              <a:srgbClr val="002060"/>
            </a:solidFill>
            <a:round/>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90"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307181" y="22426"/>
            <a:ext cx="8313738" cy="792163"/>
          </a:xfrm>
        </p:spPr>
        <p:txBody>
          <a:bodyPr/>
          <a:lstStyle/>
          <a:p>
            <a:r>
              <a:rPr lang="en-GB" dirty="0"/>
              <a:t>Staying on </a:t>
            </a:r>
            <a:r>
              <a:rPr lang="en-GB" dirty="0" err="1"/>
              <a:t>NovoMix</a:t>
            </a:r>
            <a:r>
              <a:rPr lang="en-GB" baseline="30000" dirty="0"/>
              <a:t>®</a:t>
            </a:r>
            <a:r>
              <a:rPr lang="en-GB" dirty="0"/>
              <a:t> 30</a:t>
            </a:r>
          </a:p>
        </p:txBody>
      </p:sp>
      <p:pic>
        <p:nvPicPr>
          <p:cNvPr id="449539" name="Picture 3" descr="NM Start &amp; Stay SF 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025" y="1519238"/>
            <a:ext cx="7383376" cy="3943350"/>
          </a:xfrm>
          <a:prstGeom prst="rect">
            <a:avLst/>
          </a:prstGeom>
          <a:noFill/>
          <a:extLst>
            <a:ext uri="{909E8E84-426E-40DD-AFC4-6F175D3DCCD1}">
              <a14:hiddenFill xmlns:a14="http://schemas.microsoft.com/office/drawing/2010/main">
                <a:solidFill>
                  <a:srgbClr val="FFFFFF"/>
                </a:solidFill>
              </a14:hiddenFill>
            </a:ext>
          </a:extLst>
        </p:spPr>
      </p:pic>
      <p:sp>
        <p:nvSpPr>
          <p:cNvPr id="449540" name="Rectangle 4"/>
          <p:cNvSpPr>
            <a:spLocks noChangeArrowheads="1"/>
          </p:cNvSpPr>
          <p:nvPr/>
        </p:nvSpPr>
        <p:spPr bwMode="auto">
          <a:xfrm>
            <a:off x="789024" y="90872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3525" indent="-263525">
              <a:spcBef>
                <a:spcPct val="20000"/>
              </a:spcBef>
              <a:buClr>
                <a:schemeClr val="accent1"/>
              </a:buClr>
            </a:pPr>
            <a:r>
              <a:rPr lang="en-GB" sz="2000" b="0" dirty="0">
                <a:solidFill>
                  <a:srgbClr val="003366"/>
                </a:solidFill>
                <a:effectLst/>
              </a:rPr>
              <a:t>Intensification from </a:t>
            </a:r>
            <a:r>
              <a:rPr lang="en-GB" sz="2000" b="0" dirty="0" err="1">
                <a:solidFill>
                  <a:srgbClr val="003366"/>
                </a:solidFill>
                <a:effectLst/>
              </a:rPr>
              <a:t>NovoMix</a:t>
            </a:r>
            <a:r>
              <a:rPr lang="en-GB" sz="2000" b="0" baseline="30000" dirty="0">
                <a:solidFill>
                  <a:srgbClr val="003366"/>
                </a:solidFill>
                <a:effectLst/>
              </a:rPr>
              <a:t>®</a:t>
            </a:r>
            <a:r>
              <a:rPr lang="en-GB" sz="2000" b="0" dirty="0">
                <a:solidFill>
                  <a:srgbClr val="003366"/>
                </a:solidFill>
                <a:effectLst/>
              </a:rPr>
              <a:t> 30 twice daily to three times daily:</a:t>
            </a:r>
            <a:endParaRPr lang="en-GB" sz="2000" b="0" dirty="0">
              <a:solidFill>
                <a:schemeClr val="accent2"/>
              </a:solidFill>
              <a:effectLst/>
            </a:endParaRPr>
          </a:p>
        </p:txBody>
      </p:sp>
      <p:sp>
        <p:nvSpPr>
          <p:cNvPr id="449541" name="Rectangle 5"/>
          <p:cNvSpPr>
            <a:spLocks noChangeArrowheads="1"/>
          </p:cNvSpPr>
          <p:nvPr/>
        </p:nvSpPr>
        <p:spPr bwMode="auto">
          <a:xfrm>
            <a:off x="301216" y="5578609"/>
            <a:ext cx="968456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3525" indent="-263525">
              <a:spcBef>
                <a:spcPct val="20000"/>
              </a:spcBef>
              <a:buClr>
                <a:schemeClr val="accent1"/>
              </a:buClr>
            </a:pPr>
            <a:r>
              <a:rPr lang="en-GB" sz="2400" b="1" dirty="0">
                <a:solidFill>
                  <a:schemeClr val="accent2"/>
                </a:solidFill>
                <a:effectLst/>
              </a:rPr>
              <a:t>Add 2-6 units or 10% of total daily dose of </a:t>
            </a:r>
            <a:r>
              <a:rPr lang="en-GB" sz="2400" b="1" dirty="0" err="1">
                <a:solidFill>
                  <a:schemeClr val="accent2"/>
                </a:solidFill>
                <a:effectLst/>
              </a:rPr>
              <a:t>NovoMix</a:t>
            </a:r>
            <a:r>
              <a:rPr lang="en-GB" sz="2400" b="1" baseline="30000" dirty="0">
                <a:solidFill>
                  <a:schemeClr val="accent2"/>
                </a:solidFill>
                <a:effectLst/>
              </a:rPr>
              <a:t>®</a:t>
            </a:r>
            <a:r>
              <a:rPr lang="en-GB" sz="2400" b="1" dirty="0">
                <a:solidFill>
                  <a:schemeClr val="accent2"/>
                </a:solidFill>
                <a:effectLst/>
              </a:rPr>
              <a:t> 30 before lunch</a:t>
            </a:r>
          </a:p>
        </p:txBody>
      </p:sp>
    </p:spTree>
    <p:extLst>
      <p:ext uri="{BB962C8B-B14F-4D97-AF65-F5344CB8AC3E}">
        <p14:creationId xmlns:p14="http://schemas.microsoft.com/office/powerpoint/2010/main" val="17821324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endParaRPr lang="en-US"/>
          </a:p>
        </p:txBody>
      </p:sp>
      <p:sp>
        <p:nvSpPr>
          <p:cNvPr id="515075" name="Rectangle 3"/>
          <p:cNvSpPr>
            <a:spLocks noGrp="1" noChangeArrowheads="1"/>
          </p:cNvSpPr>
          <p:nvPr>
            <p:ph type="body" idx="1"/>
          </p:nvPr>
        </p:nvSpPr>
        <p:spPr/>
        <p:txBody>
          <a:bodyPr/>
          <a:lstStyle/>
          <a:p>
            <a:pPr algn="ctr">
              <a:buFontTx/>
              <a:buNone/>
            </a:pPr>
            <a:endParaRPr lang="en-GB" dirty="0"/>
          </a:p>
          <a:p>
            <a:pPr algn="ctr">
              <a:buFontTx/>
              <a:buNone/>
            </a:pPr>
            <a:endParaRPr lang="en-GB" dirty="0"/>
          </a:p>
          <a:p>
            <a:pPr algn="ctr">
              <a:buFontTx/>
              <a:buNone/>
            </a:pPr>
            <a:endParaRPr lang="en-GB" dirty="0"/>
          </a:p>
          <a:p>
            <a:pPr>
              <a:buFontTx/>
              <a:buNone/>
            </a:pPr>
            <a:r>
              <a:rPr lang="en-GB" sz="4000" dirty="0"/>
              <a:t>	</a:t>
            </a:r>
            <a:r>
              <a:rPr lang="en-GB" sz="4000" b="1" dirty="0"/>
              <a:t>INTENSIFICATION</a:t>
            </a:r>
          </a:p>
        </p:txBody>
      </p:sp>
      <p:pic>
        <p:nvPicPr>
          <p:cNvPr id="515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150062">
            <a:off x="4730751" y="3252787"/>
            <a:ext cx="4633912"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10103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930"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813" y="1844675"/>
            <a:ext cx="8783637" cy="33718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508931" name="Rectangle 3"/>
          <p:cNvSpPr>
            <a:spLocks noChangeArrowheads="1"/>
          </p:cNvSpPr>
          <p:nvPr/>
        </p:nvSpPr>
        <p:spPr bwMode="auto">
          <a:xfrm>
            <a:off x="395288" y="476250"/>
            <a:ext cx="8353425" cy="72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80000"/>
              </a:lnSpc>
              <a:spcBef>
                <a:spcPct val="50000"/>
              </a:spcBef>
            </a:pPr>
            <a:r>
              <a:rPr lang="en-GB" sz="2400" dirty="0">
                <a:effectLst/>
              </a:rPr>
              <a:t>Step up with </a:t>
            </a:r>
            <a:r>
              <a:rPr lang="en-GB" sz="2400" dirty="0" err="1">
                <a:effectLst/>
              </a:rPr>
              <a:t>NovoMix</a:t>
            </a:r>
            <a:r>
              <a:rPr lang="en-GB" sz="2400" baseline="30000" dirty="0">
                <a:effectLst/>
              </a:rPr>
              <a:t>®</a:t>
            </a:r>
            <a:r>
              <a:rPr lang="en-GB" sz="2400" dirty="0">
                <a:effectLst/>
              </a:rPr>
              <a:t> 30</a:t>
            </a:r>
          </a:p>
          <a:p>
            <a:pPr>
              <a:lnSpc>
                <a:spcPct val="80000"/>
              </a:lnSpc>
              <a:spcBef>
                <a:spcPct val="50000"/>
              </a:spcBef>
            </a:pPr>
            <a:r>
              <a:rPr lang="en-GB" sz="1400" dirty="0">
                <a:effectLst/>
              </a:rPr>
              <a:t>When Basal Insulin is no longer enough</a:t>
            </a:r>
          </a:p>
        </p:txBody>
      </p:sp>
    </p:spTree>
    <p:extLst>
      <p:ext uri="{BB962C8B-B14F-4D97-AF65-F5344CB8AC3E}">
        <p14:creationId xmlns:p14="http://schemas.microsoft.com/office/powerpoint/2010/main" val="4200977557"/>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Footer Placeholder 1"/>
          <p:cNvSpPr>
            <a:spLocks noGrp="1"/>
          </p:cNvSpPr>
          <p:nvPr>
            <p:ph type="ftr" sz="quarter" idx="10"/>
          </p:nvPr>
        </p:nvSpPr>
        <p:spPr/>
        <p:txBody>
          <a:bodyPr/>
          <a:lstStyle/>
          <a:p>
            <a:endParaRPr lang="en-GB" dirty="0"/>
          </a:p>
        </p:txBody>
      </p:sp>
      <p:sp>
        <p:nvSpPr>
          <p:cNvPr id="20" name="Slide Number Placeholder 2"/>
          <p:cNvSpPr>
            <a:spLocks noGrp="1"/>
          </p:cNvSpPr>
          <p:nvPr>
            <p:ph type="sldNum" sz="quarter" idx="11"/>
          </p:nvPr>
        </p:nvSpPr>
        <p:spPr/>
        <p:txBody>
          <a:bodyPr/>
          <a:lstStyle/>
          <a:p>
            <a:endParaRPr lang="en-GB" dirty="0"/>
          </a:p>
        </p:txBody>
      </p:sp>
      <p:sp>
        <p:nvSpPr>
          <p:cNvPr id="21" name="Date Placeholder 3"/>
          <p:cNvSpPr>
            <a:spLocks noGrp="1"/>
          </p:cNvSpPr>
          <p:nvPr>
            <p:ph type="dt" sz="half" idx="12"/>
          </p:nvPr>
        </p:nvSpPr>
        <p:spPr/>
        <p:txBody>
          <a:bodyPr/>
          <a:lstStyle/>
          <a:p>
            <a:endParaRPr lang="en-GB" dirty="0"/>
          </a:p>
        </p:txBody>
      </p:sp>
      <p:sp>
        <p:nvSpPr>
          <p:cNvPr id="865282" name="Rounded Rectangle 19"/>
          <p:cNvSpPr>
            <a:spLocks noChangeArrowheads="1"/>
          </p:cNvSpPr>
          <p:nvPr/>
        </p:nvSpPr>
        <p:spPr bwMode="auto">
          <a:xfrm>
            <a:off x="500063" y="1504950"/>
            <a:ext cx="8286750" cy="495300"/>
          </a:xfrm>
          <a:prstGeom prst="roundRect">
            <a:avLst>
              <a:gd name="adj" fmla="val 16667"/>
            </a:avLst>
          </a:prstGeom>
          <a:solidFill>
            <a:schemeClr val="hlink">
              <a:alpha val="59999"/>
            </a:schemeClr>
          </a:solidFill>
          <a:ln w="19050">
            <a:solidFill>
              <a:schemeClr val="accent2"/>
            </a:solidFill>
            <a:round/>
            <a:headEnd/>
            <a:tailEnd/>
          </a:ln>
        </p:spPr>
        <p:txBody>
          <a:bodyPr wrap="none" lIns="72000" tIns="72000" rIns="72000" bIns="72000" anchor="ctr"/>
          <a:lstStyle/>
          <a:p>
            <a:pPr>
              <a:spcBef>
                <a:spcPct val="0"/>
              </a:spcBef>
            </a:pPr>
            <a:r>
              <a:rPr lang="en-CA" sz="2000" dirty="0" smtClean="0">
                <a:solidFill>
                  <a:srgbClr val="092F5E"/>
                </a:solidFill>
              </a:rPr>
              <a:t>                                                  Basal </a:t>
            </a:r>
            <a:r>
              <a:rPr lang="en-CA" sz="2000" dirty="0">
                <a:solidFill>
                  <a:srgbClr val="092F5E"/>
                </a:solidFill>
              </a:rPr>
              <a:t>insulin OD or BID</a:t>
            </a:r>
          </a:p>
        </p:txBody>
      </p:sp>
      <p:sp>
        <p:nvSpPr>
          <p:cNvPr id="865283" name="Rounded Rectangle 40"/>
          <p:cNvSpPr>
            <a:spLocks noChangeArrowheads="1"/>
          </p:cNvSpPr>
          <p:nvPr/>
        </p:nvSpPr>
        <p:spPr bwMode="auto">
          <a:xfrm>
            <a:off x="4929188" y="4357688"/>
            <a:ext cx="3143250" cy="428625"/>
          </a:xfrm>
          <a:prstGeom prst="roundRect">
            <a:avLst>
              <a:gd name="adj" fmla="val 16667"/>
            </a:avLst>
          </a:prstGeom>
          <a:solidFill>
            <a:schemeClr val="hlink">
              <a:alpha val="59999"/>
            </a:schemeClr>
          </a:solidFill>
          <a:ln w="19050">
            <a:solidFill>
              <a:schemeClr val="accent2"/>
            </a:solidFill>
            <a:round/>
            <a:headEnd/>
            <a:tailEnd/>
          </a:ln>
        </p:spPr>
        <p:txBody>
          <a:bodyPr wrap="none" lIns="72000" tIns="72000" rIns="72000" bIns="72000" anchor="ctr"/>
          <a:lstStyle/>
          <a:p>
            <a:pPr>
              <a:spcBef>
                <a:spcPct val="0"/>
              </a:spcBef>
            </a:pPr>
            <a:r>
              <a:rPr lang="en-GB" sz="1800" dirty="0" smtClean="0">
                <a:solidFill>
                  <a:srgbClr val="092F5E"/>
                </a:solidFill>
              </a:rPr>
              <a:t>           Switch </a:t>
            </a:r>
            <a:r>
              <a:rPr lang="en-GB" sz="1800" dirty="0">
                <a:solidFill>
                  <a:srgbClr val="092F5E"/>
                </a:solidFill>
              </a:rPr>
              <a:t>TO </a:t>
            </a:r>
            <a:r>
              <a:rPr lang="en-GB" sz="1800" dirty="0" err="1">
                <a:solidFill>
                  <a:srgbClr val="092F5E"/>
                </a:solidFill>
              </a:rPr>
              <a:t>BIAsp</a:t>
            </a:r>
            <a:r>
              <a:rPr lang="en-GB" sz="1800" dirty="0">
                <a:solidFill>
                  <a:srgbClr val="092F5E"/>
                </a:solidFill>
              </a:rPr>
              <a:t> 30 BID</a:t>
            </a:r>
            <a:endParaRPr lang="en-CA" sz="1800" dirty="0">
              <a:solidFill>
                <a:srgbClr val="092F5E"/>
              </a:solidFill>
            </a:endParaRPr>
          </a:p>
        </p:txBody>
      </p:sp>
      <p:sp>
        <p:nvSpPr>
          <p:cNvPr id="865284" name="Rectangle 2"/>
          <p:cNvSpPr>
            <a:spLocks noGrp="1" noChangeArrowheads="1"/>
          </p:cNvSpPr>
          <p:nvPr>
            <p:ph type="title" idx="4294967295"/>
          </p:nvPr>
        </p:nvSpPr>
        <p:spPr>
          <a:xfrm>
            <a:off x="250825" y="455613"/>
            <a:ext cx="8569325" cy="915987"/>
          </a:xfrm>
        </p:spPr>
        <p:txBody>
          <a:bodyPr lIns="91440" tIns="45720" rIns="91440" bIns="45720"/>
          <a:lstStyle/>
          <a:p>
            <a:r>
              <a:rPr lang="en-GB" sz="2400">
                <a:effectLst>
                  <a:outerShdw blurRad="38100" dist="38100" dir="2700000" algn="tl">
                    <a:srgbClr val="C0C0C0"/>
                  </a:outerShdw>
                </a:effectLst>
              </a:rPr>
              <a:t>NovoMix</a:t>
            </a:r>
            <a:r>
              <a:rPr lang="en-GB" sz="2400" baseline="30000">
                <a:effectLst>
                  <a:outerShdw blurRad="38100" dist="38100" dir="2700000" algn="tl">
                    <a:srgbClr val="C0C0C0"/>
                  </a:outerShdw>
                </a:effectLst>
              </a:rPr>
              <a:t>® </a:t>
            </a:r>
            <a:r>
              <a:rPr lang="en-GB" sz="2400">
                <a:effectLst>
                  <a:outerShdw blurRad="38100" dist="38100" dir="2700000" algn="tl">
                    <a:srgbClr val="C0C0C0"/>
                  </a:outerShdw>
                </a:effectLst>
              </a:rPr>
              <a:t>30: A consensus statement</a:t>
            </a:r>
            <a:br>
              <a:rPr lang="en-GB" sz="2400">
                <a:effectLst>
                  <a:outerShdw blurRad="38100" dist="38100" dir="2700000" algn="tl">
                    <a:srgbClr val="C0C0C0"/>
                  </a:outerShdw>
                </a:effectLst>
              </a:rPr>
            </a:br>
            <a:r>
              <a:rPr lang="en-GB" sz="2400">
                <a:effectLst>
                  <a:outerShdw blurRad="38100" dist="38100" dir="2700000" algn="tl">
                    <a:srgbClr val="C0C0C0"/>
                  </a:outerShdw>
                </a:effectLst>
              </a:rPr>
              <a:t>Simple algorithms for intensification</a:t>
            </a:r>
          </a:p>
        </p:txBody>
      </p:sp>
      <p:sp>
        <p:nvSpPr>
          <p:cNvPr id="865285" name="Rounded Rectangle 20"/>
          <p:cNvSpPr>
            <a:spLocks noChangeArrowheads="1"/>
          </p:cNvSpPr>
          <p:nvPr/>
        </p:nvSpPr>
        <p:spPr bwMode="auto">
          <a:xfrm>
            <a:off x="1643063" y="2606675"/>
            <a:ext cx="2000250" cy="393700"/>
          </a:xfrm>
          <a:prstGeom prst="roundRect">
            <a:avLst>
              <a:gd name="adj" fmla="val 16667"/>
            </a:avLst>
          </a:prstGeom>
          <a:noFill/>
          <a:ln w="28575">
            <a:solidFill>
              <a:schemeClr val="accent1"/>
            </a:solidFill>
            <a:round/>
            <a:headEnd/>
            <a:tailEnd/>
          </a:ln>
        </p:spPr>
        <p:txBody>
          <a:bodyPr anchor="ctr"/>
          <a:lstStyle/>
          <a:p>
            <a:pPr>
              <a:spcBef>
                <a:spcPct val="0"/>
              </a:spcBef>
            </a:pPr>
            <a:r>
              <a:rPr lang="en-GB" sz="1600" b="0">
                <a:solidFill>
                  <a:srgbClr val="092F5E"/>
                </a:solidFill>
              </a:rPr>
              <a:t>HbA1c 7-8%</a:t>
            </a:r>
            <a:endParaRPr lang="en-CA" sz="1600" b="0">
              <a:solidFill>
                <a:srgbClr val="092F5E"/>
              </a:solidFill>
            </a:endParaRPr>
          </a:p>
        </p:txBody>
      </p:sp>
      <p:sp>
        <p:nvSpPr>
          <p:cNvPr id="865286" name="Rounded Rectangle 32"/>
          <p:cNvSpPr>
            <a:spLocks noChangeArrowheads="1"/>
          </p:cNvSpPr>
          <p:nvPr/>
        </p:nvSpPr>
        <p:spPr bwMode="auto">
          <a:xfrm>
            <a:off x="249238" y="4370388"/>
            <a:ext cx="2530475" cy="781050"/>
          </a:xfrm>
          <a:prstGeom prst="roundRect">
            <a:avLst>
              <a:gd name="adj" fmla="val 16667"/>
            </a:avLst>
          </a:prstGeom>
          <a:noFill/>
          <a:ln w="28575">
            <a:solidFill>
              <a:schemeClr val="accent1"/>
            </a:solidFill>
            <a:round/>
            <a:headEnd/>
            <a:tailEnd/>
          </a:ln>
        </p:spPr>
        <p:txBody>
          <a:bodyPr anchor="ctr"/>
          <a:lstStyle/>
          <a:p>
            <a:pPr>
              <a:spcBef>
                <a:spcPct val="0"/>
              </a:spcBef>
            </a:pPr>
            <a:r>
              <a:rPr lang="en-GB" b="0">
                <a:solidFill>
                  <a:srgbClr val="092F5E"/>
                </a:solidFill>
              </a:rPr>
              <a:t>Titrate basal to achieve FPG &lt;6 mmol/L </a:t>
            </a:r>
          </a:p>
          <a:p>
            <a:pPr>
              <a:spcBef>
                <a:spcPct val="0"/>
              </a:spcBef>
            </a:pPr>
            <a:r>
              <a:rPr lang="en-GB" b="0">
                <a:solidFill>
                  <a:srgbClr val="092F5E"/>
                </a:solidFill>
              </a:rPr>
              <a:t>(110 mg/dL)</a:t>
            </a:r>
            <a:endParaRPr lang="en-CA" b="0">
              <a:solidFill>
                <a:srgbClr val="092F5E"/>
              </a:solidFill>
            </a:endParaRPr>
          </a:p>
        </p:txBody>
      </p:sp>
      <p:sp>
        <p:nvSpPr>
          <p:cNvPr id="865287" name="Rounded Rectangle 33"/>
          <p:cNvSpPr>
            <a:spLocks noChangeArrowheads="1"/>
          </p:cNvSpPr>
          <p:nvPr/>
        </p:nvSpPr>
        <p:spPr bwMode="auto">
          <a:xfrm>
            <a:off x="285750" y="3451225"/>
            <a:ext cx="2428875" cy="620713"/>
          </a:xfrm>
          <a:prstGeom prst="roundRect">
            <a:avLst>
              <a:gd name="adj" fmla="val 16667"/>
            </a:avLst>
          </a:prstGeom>
          <a:noFill/>
          <a:ln w="28575">
            <a:solidFill>
              <a:schemeClr val="accent1"/>
            </a:solidFill>
            <a:round/>
            <a:headEnd/>
            <a:tailEnd/>
          </a:ln>
        </p:spPr>
        <p:txBody>
          <a:bodyPr anchor="ctr"/>
          <a:lstStyle/>
          <a:p>
            <a:pPr>
              <a:spcBef>
                <a:spcPct val="0"/>
              </a:spcBef>
            </a:pPr>
            <a:r>
              <a:rPr lang="en-GB" b="0">
                <a:solidFill>
                  <a:srgbClr val="092F5E"/>
                </a:solidFill>
              </a:rPr>
              <a:t>FPG &gt; 6mmol/L</a:t>
            </a:r>
          </a:p>
          <a:p>
            <a:pPr>
              <a:spcBef>
                <a:spcPct val="0"/>
              </a:spcBef>
            </a:pPr>
            <a:r>
              <a:rPr lang="en-GB" b="0">
                <a:solidFill>
                  <a:srgbClr val="092F5E"/>
                </a:solidFill>
              </a:rPr>
              <a:t>(FPG &gt; 110 mg/dL)</a:t>
            </a:r>
            <a:endParaRPr lang="en-CA" b="0">
              <a:solidFill>
                <a:srgbClr val="092F5E"/>
              </a:solidFill>
            </a:endParaRPr>
          </a:p>
        </p:txBody>
      </p:sp>
      <p:sp>
        <p:nvSpPr>
          <p:cNvPr id="865288" name="Rounded Rectangle 57"/>
          <p:cNvSpPr>
            <a:spLocks noChangeArrowheads="1"/>
          </p:cNvSpPr>
          <p:nvPr/>
        </p:nvSpPr>
        <p:spPr bwMode="auto">
          <a:xfrm>
            <a:off x="2857500" y="3451225"/>
            <a:ext cx="2428875" cy="620713"/>
          </a:xfrm>
          <a:prstGeom prst="roundRect">
            <a:avLst>
              <a:gd name="adj" fmla="val 16667"/>
            </a:avLst>
          </a:prstGeom>
          <a:noFill/>
          <a:ln w="28575">
            <a:solidFill>
              <a:schemeClr val="accent1"/>
            </a:solidFill>
            <a:round/>
            <a:headEnd/>
            <a:tailEnd/>
          </a:ln>
        </p:spPr>
        <p:txBody>
          <a:bodyPr anchor="ctr"/>
          <a:lstStyle/>
          <a:p>
            <a:pPr>
              <a:spcBef>
                <a:spcPct val="0"/>
              </a:spcBef>
            </a:pPr>
            <a:r>
              <a:rPr lang="en-GB" b="0">
                <a:solidFill>
                  <a:srgbClr val="092F5E"/>
                </a:solidFill>
              </a:rPr>
              <a:t>FPG: 4-6 mmol/L</a:t>
            </a:r>
          </a:p>
          <a:p>
            <a:pPr>
              <a:spcBef>
                <a:spcPct val="0"/>
              </a:spcBef>
            </a:pPr>
            <a:r>
              <a:rPr lang="en-GB" b="0">
                <a:solidFill>
                  <a:srgbClr val="092F5E"/>
                </a:solidFill>
              </a:rPr>
              <a:t>(FPG &gt; 73-110 mg/dL)</a:t>
            </a:r>
            <a:endParaRPr lang="en-CA" b="0">
              <a:solidFill>
                <a:srgbClr val="092F5E"/>
              </a:solidFill>
            </a:endParaRPr>
          </a:p>
        </p:txBody>
      </p:sp>
      <p:sp>
        <p:nvSpPr>
          <p:cNvPr id="865289" name="Rounded Rectangle 59"/>
          <p:cNvSpPr>
            <a:spLocks noChangeArrowheads="1"/>
          </p:cNvSpPr>
          <p:nvPr/>
        </p:nvSpPr>
        <p:spPr bwMode="auto">
          <a:xfrm>
            <a:off x="6072188" y="2606675"/>
            <a:ext cx="2000250" cy="393700"/>
          </a:xfrm>
          <a:prstGeom prst="roundRect">
            <a:avLst>
              <a:gd name="adj" fmla="val 16667"/>
            </a:avLst>
          </a:prstGeom>
          <a:noFill/>
          <a:ln w="28575">
            <a:solidFill>
              <a:schemeClr val="accent1"/>
            </a:solidFill>
            <a:round/>
            <a:headEnd/>
            <a:tailEnd/>
          </a:ln>
        </p:spPr>
        <p:txBody>
          <a:bodyPr anchor="ctr"/>
          <a:lstStyle/>
          <a:p>
            <a:pPr>
              <a:spcBef>
                <a:spcPct val="0"/>
              </a:spcBef>
            </a:pPr>
            <a:r>
              <a:rPr lang="en-GB" sz="1600" b="0">
                <a:solidFill>
                  <a:srgbClr val="092F5E"/>
                </a:solidFill>
              </a:rPr>
              <a:t>HbA1c &gt; 8.0%</a:t>
            </a:r>
            <a:endParaRPr lang="en-CA" sz="1600" b="0">
              <a:solidFill>
                <a:srgbClr val="092F5E"/>
              </a:solidFill>
            </a:endParaRPr>
          </a:p>
        </p:txBody>
      </p:sp>
      <p:cxnSp>
        <p:nvCxnSpPr>
          <p:cNvPr id="865290" name="Shape 69"/>
          <p:cNvCxnSpPr>
            <a:cxnSpLocks noChangeShapeType="1"/>
          </p:cNvCxnSpPr>
          <p:nvPr/>
        </p:nvCxnSpPr>
        <p:spPr bwMode="auto">
          <a:xfrm rot="10800000" flipV="1">
            <a:off x="2643188" y="2298700"/>
            <a:ext cx="2000250" cy="320675"/>
          </a:xfrm>
          <a:prstGeom prst="bentConnector2">
            <a:avLst/>
          </a:prstGeom>
          <a:noFill/>
          <a:ln w="28575">
            <a:solidFill>
              <a:schemeClr val="accent2"/>
            </a:solidFill>
            <a:miter lim="800000"/>
            <a:headEnd/>
            <a:tailEnd type="triangle" w="med" len="med"/>
          </a:ln>
        </p:spPr>
      </p:cxnSp>
      <p:cxnSp>
        <p:nvCxnSpPr>
          <p:cNvPr id="865291" name="Elbow Connector 71"/>
          <p:cNvCxnSpPr>
            <a:cxnSpLocks noChangeShapeType="1"/>
            <a:stCxn id="865285" idx="2"/>
            <a:endCxn id="865287" idx="0"/>
          </p:cNvCxnSpPr>
          <p:nvPr/>
        </p:nvCxnSpPr>
        <p:spPr bwMode="auto">
          <a:xfrm rot="5400000">
            <a:off x="1860550" y="2654301"/>
            <a:ext cx="422275" cy="1143000"/>
          </a:xfrm>
          <a:prstGeom prst="bentConnector3">
            <a:avLst>
              <a:gd name="adj1" fmla="val 50000"/>
            </a:avLst>
          </a:prstGeom>
          <a:noFill/>
          <a:ln w="28575">
            <a:solidFill>
              <a:schemeClr val="accent2"/>
            </a:solidFill>
            <a:miter lim="800000"/>
            <a:headEnd/>
            <a:tailEnd type="triangle" w="med" len="med"/>
          </a:ln>
        </p:spPr>
      </p:cxnSp>
      <p:cxnSp>
        <p:nvCxnSpPr>
          <p:cNvPr id="865292" name="Shape 73"/>
          <p:cNvCxnSpPr>
            <a:cxnSpLocks noChangeShapeType="1"/>
          </p:cNvCxnSpPr>
          <p:nvPr/>
        </p:nvCxnSpPr>
        <p:spPr bwMode="auto">
          <a:xfrm>
            <a:off x="2643188" y="3214688"/>
            <a:ext cx="1428750" cy="214312"/>
          </a:xfrm>
          <a:prstGeom prst="bentConnector2">
            <a:avLst/>
          </a:prstGeom>
          <a:noFill/>
          <a:ln w="28575">
            <a:solidFill>
              <a:schemeClr val="accent2"/>
            </a:solidFill>
            <a:miter lim="800000"/>
            <a:headEnd/>
            <a:tailEnd type="triangle" w="med" len="med"/>
          </a:ln>
        </p:spPr>
      </p:cxnSp>
      <p:cxnSp>
        <p:nvCxnSpPr>
          <p:cNvPr id="865293" name="Straight Arrow Connector 75"/>
          <p:cNvCxnSpPr>
            <a:cxnSpLocks noChangeShapeType="1"/>
          </p:cNvCxnSpPr>
          <p:nvPr/>
        </p:nvCxnSpPr>
        <p:spPr bwMode="auto">
          <a:xfrm rot="5400000">
            <a:off x="1335087" y="4192588"/>
            <a:ext cx="328613" cy="1588"/>
          </a:xfrm>
          <a:prstGeom prst="straightConnector1">
            <a:avLst/>
          </a:prstGeom>
          <a:noFill/>
          <a:ln w="28575">
            <a:solidFill>
              <a:schemeClr val="accent2"/>
            </a:solidFill>
            <a:round/>
            <a:headEnd/>
            <a:tailEnd type="triangle" w="med" len="med"/>
          </a:ln>
        </p:spPr>
      </p:cxnSp>
      <p:cxnSp>
        <p:nvCxnSpPr>
          <p:cNvPr id="865294" name="Shape 80"/>
          <p:cNvCxnSpPr>
            <a:cxnSpLocks noChangeShapeType="1"/>
            <a:stCxn id="865288" idx="2"/>
          </p:cNvCxnSpPr>
          <p:nvPr/>
        </p:nvCxnSpPr>
        <p:spPr bwMode="auto">
          <a:xfrm rot="16200000" flipH="1">
            <a:off x="4256088" y="3902075"/>
            <a:ext cx="488950" cy="857250"/>
          </a:xfrm>
          <a:prstGeom prst="bentConnector2">
            <a:avLst/>
          </a:prstGeom>
          <a:noFill/>
          <a:ln w="28575">
            <a:solidFill>
              <a:schemeClr val="accent2"/>
            </a:solidFill>
            <a:miter lim="800000"/>
            <a:headEnd/>
            <a:tailEnd type="triangle" w="med" len="med"/>
          </a:ln>
        </p:spPr>
      </p:cxnSp>
      <p:cxnSp>
        <p:nvCxnSpPr>
          <p:cNvPr id="865295" name="Straight Arrow Connector 82"/>
          <p:cNvCxnSpPr>
            <a:cxnSpLocks noChangeShapeType="1"/>
          </p:cNvCxnSpPr>
          <p:nvPr/>
        </p:nvCxnSpPr>
        <p:spPr bwMode="auto">
          <a:xfrm rot="5400000">
            <a:off x="6394450" y="3679825"/>
            <a:ext cx="1371600" cy="12700"/>
          </a:xfrm>
          <a:prstGeom prst="straightConnector1">
            <a:avLst/>
          </a:prstGeom>
          <a:noFill/>
          <a:ln w="28575">
            <a:solidFill>
              <a:schemeClr val="accent2"/>
            </a:solidFill>
            <a:round/>
            <a:headEnd/>
            <a:tailEnd type="triangle" w="med" len="med"/>
          </a:ln>
        </p:spPr>
      </p:cxnSp>
      <p:cxnSp>
        <p:nvCxnSpPr>
          <p:cNvPr id="865296" name="Elbow Connector 85"/>
          <p:cNvCxnSpPr>
            <a:cxnSpLocks noChangeShapeType="1"/>
            <a:stCxn id="865282" idx="2"/>
            <a:endCxn id="865289" idx="0"/>
          </p:cNvCxnSpPr>
          <p:nvPr/>
        </p:nvCxnSpPr>
        <p:spPr bwMode="auto">
          <a:xfrm rot="16200000" flipH="1">
            <a:off x="5566569" y="1086644"/>
            <a:ext cx="582613" cy="2428875"/>
          </a:xfrm>
          <a:prstGeom prst="bentConnector3">
            <a:avLst>
              <a:gd name="adj1" fmla="val 50407"/>
            </a:avLst>
          </a:prstGeom>
          <a:noFill/>
          <a:ln w="28575">
            <a:solidFill>
              <a:schemeClr val="accent2"/>
            </a:solidFill>
            <a:miter lim="800000"/>
            <a:headEnd/>
            <a:tailEnd type="triangle" w="med" len="med"/>
          </a:ln>
        </p:spPr>
      </p:cxnSp>
      <p:sp>
        <p:nvSpPr>
          <p:cNvPr id="865297" name="Text Box 21"/>
          <p:cNvSpPr txBox="1">
            <a:spLocks noChangeArrowheads="1"/>
          </p:cNvSpPr>
          <p:nvPr/>
        </p:nvSpPr>
        <p:spPr bwMode="auto">
          <a:xfrm>
            <a:off x="3678238" y="4876800"/>
            <a:ext cx="5357812" cy="738664"/>
          </a:xfrm>
          <a:prstGeom prst="rect">
            <a:avLst/>
          </a:prstGeom>
          <a:noFill/>
          <a:ln w="9525">
            <a:noFill/>
            <a:miter lim="800000"/>
            <a:headEnd/>
            <a:tailEnd/>
          </a:ln>
        </p:spPr>
        <p:txBody>
          <a:bodyPr>
            <a:spAutoFit/>
          </a:bodyPr>
          <a:lstStyle/>
          <a:p>
            <a:pPr algn="l">
              <a:spcBef>
                <a:spcPct val="0"/>
              </a:spcBef>
            </a:pPr>
            <a:r>
              <a:rPr lang="en-GB" sz="1200" b="0" dirty="0"/>
              <a:t>*</a:t>
            </a:r>
            <a:r>
              <a:rPr lang="en-GB" sz="1400" b="0" dirty="0"/>
              <a:t>If recurrent hypoglycaemia limits up-titration of the basal dose, or the daily dose reaches 0.5 U/kg (insulin units per kg body weight), switching to </a:t>
            </a:r>
            <a:r>
              <a:rPr lang="en-GB" sz="1400" b="0" dirty="0" err="1"/>
              <a:t>BIAsp</a:t>
            </a:r>
            <a:r>
              <a:rPr lang="en-GB" sz="1400" b="0" dirty="0"/>
              <a:t> 30 twice daily can be considered</a:t>
            </a:r>
          </a:p>
        </p:txBody>
      </p:sp>
    </p:spTree>
    <p:custDataLst>
      <p:tags r:id="rId1"/>
    </p:custDataLst>
    <p:extLst>
      <p:ext uri="{BB962C8B-B14F-4D97-AF65-F5344CB8AC3E}">
        <p14:creationId xmlns:p14="http://schemas.microsoft.com/office/powerpoint/2010/main" val="18159219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402924" y="6351165"/>
            <a:ext cx="2133600" cy="365125"/>
          </a:xfrm>
        </p:spPr>
        <p:txBody>
          <a:bodyPr/>
          <a:lstStyle/>
          <a:p>
            <a:endParaRPr lang="en-GB" dirty="0"/>
          </a:p>
        </p:txBody>
      </p:sp>
      <p:sp>
        <p:nvSpPr>
          <p:cNvPr id="6" name="Slide Number Placeholder 2"/>
          <p:cNvSpPr>
            <a:spLocks noGrp="1"/>
          </p:cNvSpPr>
          <p:nvPr>
            <p:ph type="sldNum" sz="quarter" idx="11"/>
          </p:nvPr>
        </p:nvSpPr>
        <p:spPr/>
        <p:txBody>
          <a:bodyPr/>
          <a:lstStyle/>
          <a:p>
            <a:endParaRPr lang="en-GB" dirty="0"/>
          </a:p>
        </p:txBody>
      </p:sp>
      <p:sp>
        <p:nvSpPr>
          <p:cNvPr id="7" name="Date Placeholder 3"/>
          <p:cNvSpPr>
            <a:spLocks noGrp="1"/>
          </p:cNvSpPr>
          <p:nvPr>
            <p:ph type="dt" sz="half" idx="12"/>
          </p:nvPr>
        </p:nvSpPr>
        <p:spPr/>
        <p:txBody>
          <a:bodyPr/>
          <a:lstStyle/>
          <a:p>
            <a:endParaRPr lang="en-GB" dirty="0"/>
          </a:p>
        </p:txBody>
      </p:sp>
      <p:sp>
        <p:nvSpPr>
          <p:cNvPr id="866306" name="Rounded Rectangle 5"/>
          <p:cNvSpPr>
            <a:spLocks noChangeArrowheads="1"/>
          </p:cNvSpPr>
          <p:nvPr/>
        </p:nvSpPr>
        <p:spPr bwMode="auto">
          <a:xfrm>
            <a:off x="893043" y="2276872"/>
            <a:ext cx="7500937" cy="3571875"/>
          </a:xfrm>
          <a:prstGeom prst="roundRect">
            <a:avLst>
              <a:gd name="adj" fmla="val 8273"/>
            </a:avLst>
          </a:prstGeom>
          <a:noFill/>
          <a:ln w="38100">
            <a:solidFill>
              <a:schemeClr val="bg2"/>
            </a:solidFill>
            <a:round/>
            <a:headEnd/>
            <a:tailEnd/>
          </a:ln>
        </p:spPr>
        <p:txBody>
          <a:bodyPr anchor="ctr"/>
          <a:lstStyle/>
          <a:p>
            <a:pPr marL="266700" indent="-266700" algn="l">
              <a:spcBef>
                <a:spcPts val="1200"/>
              </a:spcBef>
              <a:buClr>
                <a:srgbClr val="E64A0E"/>
              </a:buClr>
              <a:buFont typeface="Arial" charset="0"/>
              <a:buChar char="•"/>
            </a:pPr>
            <a:r>
              <a:rPr lang="en-GB" sz="2400" dirty="0"/>
              <a:t>1:1 total dose transfer to </a:t>
            </a:r>
            <a:r>
              <a:rPr lang="en-GB" sz="2400" dirty="0" err="1"/>
              <a:t>BIAsp</a:t>
            </a:r>
            <a:r>
              <a:rPr lang="en-GB" sz="2400" dirty="0"/>
              <a:t> 30</a:t>
            </a:r>
            <a:endParaRPr lang="en-US" sz="2400" dirty="0"/>
          </a:p>
          <a:p>
            <a:pPr marL="266700" indent="-266700" algn="l">
              <a:spcBef>
                <a:spcPts val="1200"/>
              </a:spcBef>
              <a:buClr>
                <a:srgbClr val="E64A0E"/>
              </a:buClr>
              <a:buFont typeface="Arial" charset="0"/>
              <a:buChar char="•"/>
            </a:pPr>
            <a:r>
              <a:rPr lang="en-GB" sz="2400" dirty="0"/>
              <a:t>Split the dose 50:50 pre-breakfast and pre-dinner</a:t>
            </a:r>
            <a:endParaRPr lang="en-US" sz="2400" dirty="0"/>
          </a:p>
          <a:p>
            <a:pPr marL="266700" indent="-266700" algn="l">
              <a:spcBef>
                <a:spcPts val="1200"/>
              </a:spcBef>
              <a:buClr>
                <a:srgbClr val="E64A0E"/>
              </a:buClr>
              <a:buFont typeface="Arial" charset="0"/>
              <a:buChar char="•"/>
            </a:pPr>
            <a:r>
              <a:rPr lang="en-GB" sz="2400" b="0" dirty="0"/>
              <a:t>Titrate the dose preferably once a week</a:t>
            </a:r>
            <a:endParaRPr lang="en-US" sz="2400" b="0" dirty="0"/>
          </a:p>
          <a:p>
            <a:pPr marL="266700" indent="-266700" algn="l">
              <a:spcBef>
                <a:spcPts val="1200"/>
              </a:spcBef>
              <a:buClr>
                <a:srgbClr val="E64A0E"/>
              </a:buClr>
              <a:buFont typeface="Arial" charset="0"/>
              <a:buChar char="•"/>
            </a:pPr>
            <a:r>
              <a:rPr lang="en-GB" sz="2400" b="0" dirty="0"/>
              <a:t>Discontinue sulfonylureas (SUs)</a:t>
            </a:r>
            <a:endParaRPr lang="en-US" sz="2400" b="0" dirty="0"/>
          </a:p>
          <a:p>
            <a:pPr marL="266700" indent="-266700" algn="l">
              <a:spcBef>
                <a:spcPts val="1200"/>
              </a:spcBef>
              <a:buClr>
                <a:srgbClr val="E64A0E"/>
              </a:buClr>
              <a:buFont typeface="Arial" charset="0"/>
              <a:buChar char="•"/>
            </a:pPr>
            <a:r>
              <a:rPr lang="en-GB" sz="2400" b="0" dirty="0"/>
              <a:t>Continue metformin</a:t>
            </a:r>
            <a:endParaRPr lang="en-US" sz="2400" b="0" dirty="0"/>
          </a:p>
          <a:p>
            <a:pPr marL="266700" indent="-266700" algn="l">
              <a:spcBef>
                <a:spcPts val="1200"/>
              </a:spcBef>
              <a:buClr>
                <a:srgbClr val="E64A0E"/>
              </a:buClr>
              <a:buFont typeface="Arial" charset="0"/>
              <a:buChar char="•"/>
            </a:pPr>
            <a:r>
              <a:rPr lang="en-GB" sz="2400" b="0" dirty="0"/>
              <a:t>Consider discontinuing </a:t>
            </a:r>
            <a:r>
              <a:rPr lang="en-GB" sz="2400" b="0" dirty="0" err="1"/>
              <a:t>thiazolidinediones</a:t>
            </a:r>
            <a:r>
              <a:rPr lang="en-GB" sz="2400" b="0" dirty="0"/>
              <a:t> (TZDs) as per local guidelines and practice </a:t>
            </a:r>
            <a:endParaRPr lang="en-US" sz="2400" b="0" dirty="0"/>
          </a:p>
          <a:p>
            <a:pPr marL="266700" indent="-266700" algn="l">
              <a:spcBef>
                <a:spcPts val="1200"/>
              </a:spcBef>
              <a:buClr>
                <a:srgbClr val="E64A0E"/>
              </a:buClr>
              <a:buFont typeface="Arial" charset="0"/>
              <a:buChar char="•"/>
            </a:pPr>
            <a:r>
              <a:rPr lang="en-GB" sz="2400" b="0" dirty="0"/>
              <a:t>Administer </a:t>
            </a:r>
            <a:r>
              <a:rPr lang="en-GB" sz="2400" b="0" dirty="0" err="1"/>
              <a:t>BIAsp</a:t>
            </a:r>
            <a:r>
              <a:rPr lang="en-GB" sz="2400" b="0" dirty="0"/>
              <a:t> 30 just before meals</a:t>
            </a:r>
            <a:endParaRPr lang="en-US" sz="2400" b="0" dirty="0"/>
          </a:p>
        </p:txBody>
      </p:sp>
      <p:sp>
        <p:nvSpPr>
          <p:cNvPr id="866307" name="Title 2"/>
          <p:cNvSpPr>
            <a:spLocks noGrp="1"/>
          </p:cNvSpPr>
          <p:nvPr>
            <p:ph type="title" idx="4294967295"/>
          </p:nvPr>
        </p:nvSpPr>
        <p:spPr>
          <a:xfrm>
            <a:off x="0" y="379413"/>
            <a:ext cx="9036496" cy="1143000"/>
          </a:xfrm>
        </p:spPr>
        <p:txBody>
          <a:bodyPr lIns="91440" tIns="45720" rIns="91440" bIns="45720">
            <a:normAutofit/>
          </a:bodyPr>
          <a:lstStyle/>
          <a:p>
            <a:r>
              <a:rPr lang="en-GB" sz="2800" b="1" dirty="0">
                <a:solidFill>
                  <a:srgbClr val="FFFF00"/>
                </a:solidFill>
              </a:rPr>
              <a:t>Switching from basal insulin OD or BID to </a:t>
            </a:r>
            <a:r>
              <a:rPr lang="en-GB" sz="2800" b="1" dirty="0" err="1">
                <a:solidFill>
                  <a:srgbClr val="FFFF00"/>
                </a:solidFill>
              </a:rPr>
              <a:t>BIAsp</a:t>
            </a:r>
            <a:r>
              <a:rPr lang="en-GB" sz="2800" b="1" dirty="0">
                <a:solidFill>
                  <a:srgbClr val="FFFF00"/>
                </a:solidFill>
              </a:rPr>
              <a:t> 30 BID </a:t>
            </a:r>
            <a:endParaRPr lang="en-CA" sz="2800" b="1" dirty="0">
              <a:solidFill>
                <a:srgbClr val="FFFF00"/>
              </a:solidFill>
            </a:endParaRPr>
          </a:p>
        </p:txBody>
      </p:sp>
    </p:spTree>
    <p:custDataLst>
      <p:tags r:id="rId1"/>
    </p:custDataLst>
    <p:extLst>
      <p:ext uri="{BB962C8B-B14F-4D97-AF65-F5344CB8AC3E}">
        <p14:creationId xmlns:p14="http://schemas.microsoft.com/office/powerpoint/2010/main" val="1039355084"/>
      </p:ext>
    </p:extLst>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18" name="Footer Placeholder 1"/>
          <p:cNvSpPr>
            <a:spLocks noGrp="1"/>
          </p:cNvSpPr>
          <p:nvPr>
            <p:ph type="ftr" sz="quarter" idx="10"/>
          </p:nvPr>
        </p:nvSpPr>
        <p:spPr/>
        <p:txBody>
          <a:bodyPr/>
          <a:lstStyle/>
          <a:p>
            <a:r>
              <a:rPr lang="en-GB"/>
              <a:t>Intensification with Biphasic Aspart 30 (NovoMix 30)</a:t>
            </a:r>
          </a:p>
        </p:txBody>
      </p:sp>
      <p:sp>
        <p:nvSpPr>
          <p:cNvPr id="19" name="Slide Number Placeholder 2"/>
          <p:cNvSpPr>
            <a:spLocks noGrp="1"/>
          </p:cNvSpPr>
          <p:nvPr>
            <p:ph type="sldNum" sz="quarter" idx="11"/>
          </p:nvPr>
        </p:nvSpPr>
        <p:spPr/>
        <p:txBody>
          <a:bodyPr/>
          <a:lstStyle/>
          <a:p>
            <a:r>
              <a:rPr lang="en-GB"/>
              <a:t>Slide no </a:t>
            </a:r>
            <a:fld id="{00FB27FD-E418-45A3-878B-53BE76233070}" type="slidenum">
              <a:rPr lang="en-GB"/>
              <a:pPr/>
              <a:t>225</a:t>
            </a:fld>
            <a:endParaRPr lang="en-GB"/>
          </a:p>
        </p:txBody>
      </p:sp>
      <p:sp>
        <p:nvSpPr>
          <p:cNvPr id="20" name="Date Placeholder 3"/>
          <p:cNvSpPr>
            <a:spLocks noGrp="1"/>
          </p:cNvSpPr>
          <p:nvPr>
            <p:ph type="dt" sz="half" idx="12"/>
          </p:nvPr>
        </p:nvSpPr>
        <p:spPr/>
        <p:txBody>
          <a:bodyPr/>
          <a:lstStyle/>
          <a:p>
            <a:r>
              <a:rPr lang="en-GB"/>
              <a:t>NN-Iran/MIP/015/May2010/01</a:t>
            </a:r>
          </a:p>
        </p:txBody>
      </p:sp>
      <p:sp>
        <p:nvSpPr>
          <p:cNvPr id="867331" name="Rounded Rectangle 29"/>
          <p:cNvSpPr>
            <a:spLocks noChangeArrowheads="1"/>
          </p:cNvSpPr>
          <p:nvPr/>
        </p:nvSpPr>
        <p:spPr bwMode="auto">
          <a:xfrm>
            <a:off x="4933950" y="2463800"/>
            <a:ext cx="2786063" cy="785813"/>
          </a:xfrm>
          <a:prstGeom prst="roundRect">
            <a:avLst>
              <a:gd name="adj" fmla="val 16667"/>
            </a:avLst>
          </a:prstGeom>
          <a:noFill/>
          <a:ln w="28575">
            <a:solidFill>
              <a:schemeClr val="accent1"/>
            </a:solidFill>
            <a:round/>
            <a:headEnd/>
            <a:tailEnd/>
          </a:ln>
        </p:spPr>
        <p:txBody>
          <a:bodyPr anchor="ctr"/>
          <a:lstStyle/>
          <a:p>
            <a:pPr>
              <a:spcBef>
                <a:spcPct val="0"/>
              </a:spcBef>
            </a:pPr>
            <a:r>
              <a:rPr lang="en-CA" b="0">
                <a:solidFill>
                  <a:srgbClr val="092F5E"/>
                </a:solidFill>
              </a:rPr>
              <a:t>FPG and/or pre-dinner BG &gt;6 mmol/L (110 mg/dL)</a:t>
            </a:r>
          </a:p>
        </p:txBody>
      </p:sp>
      <p:sp>
        <p:nvSpPr>
          <p:cNvPr id="867332" name="Rounded Rectangle 31"/>
          <p:cNvSpPr>
            <a:spLocks noChangeArrowheads="1"/>
          </p:cNvSpPr>
          <p:nvPr/>
        </p:nvSpPr>
        <p:spPr bwMode="auto">
          <a:xfrm>
            <a:off x="500063" y="1504950"/>
            <a:ext cx="8286750" cy="642938"/>
          </a:xfrm>
          <a:prstGeom prst="roundRect">
            <a:avLst>
              <a:gd name="adj" fmla="val 16667"/>
            </a:avLst>
          </a:prstGeom>
          <a:solidFill>
            <a:schemeClr val="hlink">
              <a:alpha val="59999"/>
            </a:schemeClr>
          </a:solidFill>
          <a:ln w="19050">
            <a:solidFill>
              <a:schemeClr val="accent2"/>
            </a:solidFill>
            <a:round/>
            <a:headEnd/>
            <a:tailEnd/>
          </a:ln>
        </p:spPr>
        <p:txBody>
          <a:bodyPr wrap="none" lIns="72000" tIns="72000" rIns="72000" bIns="72000" anchor="ctr"/>
          <a:lstStyle/>
          <a:p>
            <a:pPr>
              <a:spcBef>
                <a:spcPct val="0"/>
              </a:spcBef>
            </a:pPr>
            <a:r>
              <a:rPr lang="en-CA" sz="2000" dirty="0" smtClean="0">
                <a:solidFill>
                  <a:srgbClr val="002060"/>
                </a:solidFill>
              </a:rPr>
              <a:t>                                     </a:t>
            </a:r>
            <a:r>
              <a:rPr lang="en-CA" sz="2000" dirty="0" err="1" smtClean="0">
                <a:solidFill>
                  <a:srgbClr val="002060"/>
                </a:solidFill>
              </a:rPr>
              <a:t>BIAsp</a:t>
            </a:r>
            <a:r>
              <a:rPr lang="en-CA" sz="2000" dirty="0" smtClean="0">
                <a:solidFill>
                  <a:srgbClr val="002060"/>
                </a:solidFill>
              </a:rPr>
              <a:t> </a:t>
            </a:r>
            <a:r>
              <a:rPr lang="en-CA" sz="2000" dirty="0">
                <a:solidFill>
                  <a:srgbClr val="002060"/>
                </a:solidFill>
              </a:rPr>
              <a:t>30 OD (pre-dinner) or </a:t>
            </a:r>
            <a:r>
              <a:rPr lang="en-CA" sz="2000" dirty="0" err="1">
                <a:solidFill>
                  <a:srgbClr val="002060"/>
                </a:solidFill>
              </a:rPr>
              <a:t>BIAsp</a:t>
            </a:r>
            <a:r>
              <a:rPr lang="en-CA" sz="2000" dirty="0">
                <a:solidFill>
                  <a:srgbClr val="002060"/>
                </a:solidFill>
              </a:rPr>
              <a:t> 30 BID</a:t>
            </a:r>
          </a:p>
        </p:txBody>
      </p:sp>
      <p:sp>
        <p:nvSpPr>
          <p:cNvPr id="867333" name="Rounded Rectangle 35"/>
          <p:cNvSpPr>
            <a:spLocks noChangeArrowheads="1"/>
          </p:cNvSpPr>
          <p:nvPr/>
        </p:nvSpPr>
        <p:spPr bwMode="auto">
          <a:xfrm>
            <a:off x="1928813" y="5715000"/>
            <a:ext cx="4148137" cy="500063"/>
          </a:xfrm>
          <a:prstGeom prst="roundRect">
            <a:avLst>
              <a:gd name="adj" fmla="val 16667"/>
            </a:avLst>
          </a:prstGeom>
          <a:solidFill>
            <a:schemeClr val="hlink">
              <a:alpha val="59999"/>
            </a:schemeClr>
          </a:solidFill>
          <a:ln w="19050">
            <a:solidFill>
              <a:schemeClr val="accent2"/>
            </a:solidFill>
            <a:round/>
            <a:headEnd/>
            <a:tailEnd/>
          </a:ln>
        </p:spPr>
        <p:txBody>
          <a:bodyPr wrap="none" lIns="72000" tIns="72000" rIns="72000" bIns="72000" anchor="ctr"/>
          <a:lstStyle/>
          <a:p>
            <a:pPr>
              <a:spcBef>
                <a:spcPct val="0"/>
              </a:spcBef>
            </a:pPr>
            <a:r>
              <a:rPr lang="en-GB" sz="1800" dirty="0" smtClean="0">
                <a:solidFill>
                  <a:srgbClr val="092F5E"/>
                </a:solidFill>
              </a:rPr>
              <a:t>        Switch </a:t>
            </a:r>
            <a:r>
              <a:rPr lang="en-GB" sz="1800" dirty="0">
                <a:solidFill>
                  <a:srgbClr val="092F5E"/>
                </a:solidFill>
              </a:rPr>
              <a:t>to </a:t>
            </a:r>
            <a:r>
              <a:rPr lang="en-GB" sz="1800" dirty="0" err="1">
                <a:solidFill>
                  <a:srgbClr val="092F5E"/>
                </a:solidFill>
              </a:rPr>
              <a:t>BIAsp</a:t>
            </a:r>
            <a:r>
              <a:rPr lang="en-GB" sz="1800" dirty="0">
                <a:solidFill>
                  <a:srgbClr val="092F5E"/>
                </a:solidFill>
              </a:rPr>
              <a:t> 30 BID or TID</a:t>
            </a:r>
            <a:endParaRPr lang="en-CA" sz="1800" dirty="0">
              <a:solidFill>
                <a:srgbClr val="092F5E"/>
              </a:solidFill>
            </a:endParaRPr>
          </a:p>
        </p:txBody>
      </p:sp>
      <p:sp>
        <p:nvSpPr>
          <p:cNvPr id="867334" name="Rectangle 2"/>
          <p:cNvSpPr txBox="1">
            <a:spLocks noChangeArrowheads="1"/>
          </p:cNvSpPr>
          <p:nvPr/>
        </p:nvSpPr>
        <p:spPr bwMode="auto">
          <a:xfrm>
            <a:off x="457200" y="465138"/>
            <a:ext cx="7043738" cy="915987"/>
          </a:xfrm>
          <a:prstGeom prst="rect">
            <a:avLst/>
          </a:prstGeom>
          <a:noFill/>
          <a:ln w="9525">
            <a:noFill/>
            <a:miter lim="800000"/>
            <a:headEnd/>
            <a:tailEnd/>
          </a:ln>
        </p:spPr>
        <p:txBody>
          <a:bodyPr anchor="ctr"/>
          <a:lstStyle/>
          <a:p>
            <a:pPr algn="l">
              <a:spcBef>
                <a:spcPct val="0"/>
              </a:spcBef>
            </a:pPr>
            <a:r>
              <a:rPr lang="en-GB" sz="2400"/>
              <a:t>NovoMix</a:t>
            </a:r>
            <a:r>
              <a:rPr lang="en-GB" sz="2400" baseline="30000"/>
              <a:t>® </a:t>
            </a:r>
            <a:r>
              <a:rPr lang="en-GB" sz="2400"/>
              <a:t>30: A consensus statement</a:t>
            </a:r>
            <a:br>
              <a:rPr lang="en-GB" sz="2400"/>
            </a:br>
            <a:r>
              <a:rPr lang="en-GB" sz="2000"/>
              <a:t>Simple algorithms for intensification</a:t>
            </a:r>
          </a:p>
        </p:txBody>
      </p:sp>
      <p:sp>
        <p:nvSpPr>
          <p:cNvPr id="867335" name="Rounded Rectangle 41"/>
          <p:cNvSpPr>
            <a:spLocks noChangeArrowheads="1"/>
          </p:cNvSpPr>
          <p:nvPr/>
        </p:nvSpPr>
        <p:spPr bwMode="auto">
          <a:xfrm>
            <a:off x="2109788" y="3643313"/>
            <a:ext cx="2000250" cy="495300"/>
          </a:xfrm>
          <a:prstGeom prst="roundRect">
            <a:avLst>
              <a:gd name="adj" fmla="val 16667"/>
            </a:avLst>
          </a:prstGeom>
          <a:noFill/>
          <a:ln w="28575">
            <a:solidFill>
              <a:schemeClr val="accent1"/>
            </a:solidFill>
            <a:round/>
            <a:headEnd/>
            <a:tailEnd/>
          </a:ln>
        </p:spPr>
        <p:txBody>
          <a:bodyPr anchor="ctr"/>
          <a:lstStyle/>
          <a:p>
            <a:pPr>
              <a:spcBef>
                <a:spcPct val="0"/>
              </a:spcBef>
            </a:pPr>
            <a:r>
              <a:rPr lang="en-GB" b="0">
                <a:solidFill>
                  <a:srgbClr val="092F5E"/>
                </a:solidFill>
              </a:rPr>
              <a:t>HbA</a:t>
            </a:r>
            <a:r>
              <a:rPr lang="en-GB" b="0" baseline="-25000">
                <a:solidFill>
                  <a:srgbClr val="092F5E"/>
                </a:solidFill>
              </a:rPr>
              <a:t>1c</a:t>
            </a:r>
            <a:r>
              <a:rPr lang="en-GB" b="0">
                <a:solidFill>
                  <a:srgbClr val="092F5E"/>
                </a:solidFill>
              </a:rPr>
              <a:t> &gt;7%</a:t>
            </a:r>
            <a:endParaRPr lang="en-CA" b="0">
              <a:solidFill>
                <a:srgbClr val="092F5E"/>
              </a:solidFill>
            </a:endParaRPr>
          </a:p>
        </p:txBody>
      </p:sp>
      <p:sp>
        <p:nvSpPr>
          <p:cNvPr id="867336" name="Rounded Rectangle 43"/>
          <p:cNvSpPr>
            <a:spLocks noChangeArrowheads="1"/>
          </p:cNvSpPr>
          <p:nvPr/>
        </p:nvSpPr>
        <p:spPr bwMode="auto">
          <a:xfrm>
            <a:off x="4914900" y="3449638"/>
            <a:ext cx="2816225" cy="1143000"/>
          </a:xfrm>
          <a:prstGeom prst="roundRect">
            <a:avLst>
              <a:gd name="adj" fmla="val 16667"/>
            </a:avLst>
          </a:prstGeom>
          <a:noFill/>
          <a:ln w="28575">
            <a:solidFill>
              <a:schemeClr val="accent1"/>
            </a:solidFill>
            <a:round/>
            <a:headEnd/>
            <a:tailEnd/>
          </a:ln>
        </p:spPr>
        <p:txBody>
          <a:bodyPr anchor="ctr"/>
          <a:lstStyle/>
          <a:p>
            <a:pPr>
              <a:spcBef>
                <a:spcPct val="0"/>
              </a:spcBef>
            </a:pPr>
            <a:r>
              <a:rPr lang="en-GB" b="0">
                <a:solidFill>
                  <a:srgbClr val="092F5E"/>
                </a:solidFill>
              </a:rPr>
              <a:t>Titrate BIAsp 30 OD or BID to achieve FPG and/or pre-dinner BG &lt;6 mmol/L </a:t>
            </a:r>
          </a:p>
          <a:p>
            <a:pPr>
              <a:spcBef>
                <a:spcPct val="0"/>
              </a:spcBef>
            </a:pPr>
            <a:r>
              <a:rPr lang="en-GB" b="0">
                <a:solidFill>
                  <a:srgbClr val="092F5E"/>
                </a:solidFill>
              </a:rPr>
              <a:t>(110 mg/dL)</a:t>
            </a:r>
            <a:endParaRPr lang="en-CA" b="0">
              <a:solidFill>
                <a:srgbClr val="092F5E"/>
              </a:solidFill>
            </a:endParaRPr>
          </a:p>
        </p:txBody>
      </p:sp>
      <p:sp>
        <p:nvSpPr>
          <p:cNvPr id="867337" name="Rounded Rectangle 45"/>
          <p:cNvSpPr>
            <a:spLocks noChangeArrowheads="1"/>
          </p:cNvSpPr>
          <p:nvPr/>
        </p:nvSpPr>
        <p:spPr bwMode="auto">
          <a:xfrm>
            <a:off x="1719263" y="2463800"/>
            <a:ext cx="2786062" cy="785813"/>
          </a:xfrm>
          <a:prstGeom prst="roundRect">
            <a:avLst>
              <a:gd name="adj" fmla="val 16667"/>
            </a:avLst>
          </a:prstGeom>
          <a:noFill/>
          <a:ln w="28575">
            <a:solidFill>
              <a:schemeClr val="accent1"/>
            </a:solidFill>
            <a:round/>
            <a:headEnd/>
            <a:tailEnd/>
          </a:ln>
        </p:spPr>
        <p:txBody>
          <a:bodyPr anchor="ctr"/>
          <a:lstStyle/>
          <a:p>
            <a:pPr>
              <a:spcBef>
                <a:spcPct val="0"/>
              </a:spcBef>
            </a:pPr>
            <a:r>
              <a:rPr lang="en-CA" b="0">
                <a:solidFill>
                  <a:srgbClr val="092F5E"/>
                </a:solidFill>
              </a:rPr>
              <a:t>FPG and/or pre-dinner BG: 4–6 mmol/L </a:t>
            </a:r>
          </a:p>
          <a:p>
            <a:pPr>
              <a:spcBef>
                <a:spcPct val="0"/>
              </a:spcBef>
            </a:pPr>
            <a:r>
              <a:rPr lang="en-CA" b="0">
                <a:solidFill>
                  <a:srgbClr val="092F5E"/>
                </a:solidFill>
              </a:rPr>
              <a:t>(73-110 mg/dL)</a:t>
            </a:r>
          </a:p>
        </p:txBody>
      </p:sp>
      <p:sp>
        <p:nvSpPr>
          <p:cNvPr id="867338" name="Rounded Rectangle 53"/>
          <p:cNvSpPr>
            <a:spLocks noChangeArrowheads="1"/>
          </p:cNvSpPr>
          <p:nvPr/>
        </p:nvSpPr>
        <p:spPr bwMode="auto">
          <a:xfrm>
            <a:off x="5319713" y="4857750"/>
            <a:ext cx="2000250" cy="642938"/>
          </a:xfrm>
          <a:prstGeom prst="roundRect">
            <a:avLst>
              <a:gd name="adj" fmla="val 16667"/>
            </a:avLst>
          </a:prstGeom>
          <a:noFill/>
          <a:ln w="28575">
            <a:solidFill>
              <a:schemeClr val="accent1"/>
            </a:solidFill>
            <a:round/>
            <a:headEnd/>
            <a:tailEnd/>
          </a:ln>
        </p:spPr>
        <p:txBody>
          <a:bodyPr anchor="ctr"/>
          <a:lstStyle/>
          <a:p>
            <a:pPr>
              <a:spcBef>
                <a:spcPct val="0"/>
              </a:spcBef>
            </a:pPr>
            <a:r>
              <a:rPr lang="en-GB" b="0">
                <a:solidFill>
                  <a:srgbClr val="092F5E"/>
                </a:solidFill>
              </a:rPr>
              <a:t>If hypoglycaemia occurs</a:t>
            </a:r>
            <a:endParaRPr lang="en-CA" b="0">
              <a:solidFill>
                <a:srgbClr val="092F5E"/>
              </a:solidFill>
            </a:endParaRPr>
          </a:p>
        </p:txBody>
      </p:sp>
      <p:cxnSp>
        <p:nvCxnSpPr>
          <p:cNvPr id="867339" name="Straight Arrow Connector 55"/>
          <p:cNvCxnSpPr>
            <a:cxnSpLocks noChangeShapeType="1"/>
            <a:stCxn id="867337" idx="2"/>
            <a:endCxn id="867335" idx="0"/>
          </p:cNvCxnSpPr>
          <p:nvPr/>
        </p:nvCxnSpPr>
        <p:spPr bwMode="auto">
          <a:xfrm flipH="1">
            <a:off x="3109913" y="3263900"/>
            <a:ext cx="3175" cy="365125"/>
          </a:xfrm>
          <a:prstGeom prst="straightConnector1">
            <a:avLst/>
          </a:prstGeom>
          <a:noFill/>
          <a:ln w="38100">
            <a:solidFill>
              <a:schemeClr val="accent2"/>
            </a:solidFill>
            <a:round/>
            <a:headEnd/>
            <a:tailEnd type="triangle" w="med" len="med"/>
          </a:ln>
        </p:spPr>
      </p:cxnSp>
      <p:cxnSp>
        <p:nvCxnSpPr>
          <p:cNvPr id="867340" name="Straight Arrow Connector 56"/>
          <p:cNvCxnSpPr>
            <a:cxnSpLocks noChangeShapeType="1"/>
            <a:stCxn id="867331" idx="2"/>
            <a:endCxn id="867336" idx="0"/>
          </p:cNvCxnSpPr>
          <p:nvPr/>
        </p:nvCxnSpPr>
        <p:spPr bwMode="auto">
          <a:xfrm flipH="1">
            <a:off x="6323013" y="3263900"/>
            <a:ext cx="4762" cy="171450"/>
          </a:xfrm>
          <a:prstGeom prst="straightConnector1">
            <a:avLst/>
          </a:prstGeom>
          <a:noFill/>
          <a:ln w="38100">
            <a:solidFill>
              <a:schemeClr val="accent2"/>
            </a:solidFill>
            <a:round/>
            <a:headEnd/>
            <a:tailEnd type="triangle" w="med" len="med"/>
          </a:ln>
        </p:spPr>
      </p:cxnSp>
      <p:cxnSp>
        <p:nvCxnSpPr>
          <p:cNvPr id="867341" name="Straight Arrow Connector 57"/>
          <p:cNvCxnSpPr>
            <a:cxnSpLocks noChangeShapeType="1"/>
            <a:stCxn id="867336" idx="2"/>
            <a:endCxn id="867338" idx="0"/>
          </p:cNvCxnSpPr>
          <p:nvPr/>
        </p:nvCxnSpPr>
        <p:spPr bwMode="auto">
          <a:xfrm flipH="1">
            <a:off x="6319838" y="4606925"/>
            <a:ext cx="3175" cy="236538"/>
          </a:xfrm>
          <a:prstGeom prst="straightConnector1">
            <a:avLst/>
          </a:prstGeom>
          <a:noFill/>
          <a:ln w="38100">
            <a:solidFill>
              <a:schemeClr val="accent2"/>
            </a:solidFill>
            <a:round/>
            <a:headEnd/>
            <a:tailEnd type="triangle" w="med" len="med"/>
          </a:ln>
        </p:spPr>
      </p:cxnSp>
      <p:cxnSp>
        <p:nvCxnSpPr>
          <p:cNvPr id="867342" name="Shape 58"/>
          <p:cNvCxnSpPr>
            <a:cxnSpLocks noChangeShapeType="1"/>
            <a:stCxn id="867338" idx="2"/>
            <a:endCxn id="867333" idx="3"/>
          </p:cNvCxnSpPr>
          <p:nvPr/>
        </p:nvCxnSpPr>
        <p:spPr bwMode="auto">
          <a:xfrm rot="5400000">
            <a:off x="5965825" y="5611813"/>
            <a:ext cx="465137" cy="242888"/>
          </a:xfrm>
          <a:prstGeom prst="bentConnector2">
            <a:avLst/>
          </a:prstGeom>
          <a:noFill/>
          <a:ln w="38100">
            <a:solidFill>
              <a:schemeClr val="accent2"/>
            </a:solidFill>
            <a:miter lim="800000"/>
            <a:headEnd/>
            <a:tailEnd type="triangle" w="med" len="med"/>
          </a:ln>
        </p:spPr>
      </p:cxnSp>
      <p:cxnSp>
        <p:nvCxnSpPr>
          <p:cNvPr id="867343" name="Straight Arrow Connector 59"/>
          <p:cNvCxnSpPr>
            <a:cxnSpLocks noChangeShapeType="1"/>
            <a:stCxn id="867335" idx="2"/>
          </p:cNvCxnSpPr>
          <p:nvPr/>
        </p:nvCxnSpPr>
        <p:spPr bwMode="auto">
          <a:xfrm rot="16200000" flipH="1">
            <a:off x="2321719" y="4941094"/>
            <a:ext cx="1576388" cy="0"/>
          </a:xfrm>
          <a:prstGeom prst="straightConnector1">
            <a:avLst/>
          </a:prstGeom>
          <a:noFill/>
          <a:ln w="38100">
            <a:solidFill>
              <a:schemeClr val="accent2"/>
            </a:solidFill>
            <a:round/>
            <a:headEnd/>
            <a:tailEnd type="triangle" w="med" len="med"/>
          </a:ln>
        </p:spPr>
      </p:cxnSp>
      <p:cxnSp>
        <p:nvCxnSpPr>
          <p:cNvPr id="21" name="Straight Connector 20"/>
          <p:cNvCxnSpPr/>
          <p:nvPr/>
        </p:nvCxnSpPr>
        <p:spPr>
          <a:xfrm rot="5400000">
            <a:off x="4395787" y="2462213"/>
            <a:ext cx="638175"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05325" y="2781300"/>
            <a:ext cx="428625" cy="1588"/>
          </a:xfrm>
          <a:prstGeom prst="straightConnector1">
            <a:avLst/>
          </a:prstGeom>
          <a:ln w="19050">
            <a:solidFill>
              <a:srgbClr val="00196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7346" name="TextBox 16"/>
          <p:cNvSpPr txBox="1">
            <a:spLocks noChangeArrowheads="1"/>
          </p:cNvSpPr>
          <p:nvPr/>
        </p:nvSpPr>
        <p:spPr bwMode="auto">
          <a:xfrm>
            <a:off x="0" y="6613525"/>
            <a:ext cx="5143500" cy="244475"/>
          </a:xfrm>
          <a:prstGeom prst="rect">
            <a:avLst/>
          </a:prstGeom>
          <a:noFill/>
          <a:ln w="9525">
            <a:noFill/>
            <a:miter lim="800000"/>
            <a:headEnd/>
            <a:tailEnd/>
          </a:ln>
        </p:spPr>
        <p:txBody>
          <a:bodyPr>
            <a:spAutoFit/>
          </a:bodyPr>
          <a:lstStyle/>
          <a:p>
            <a:pPr algn="l">
              <a:spcBef>
                <a:spcPct val="0"/>
              </a:spcBef>
            </a:pPr>
            <a:r>
              <a:rPr lang="en-GB" sz="1000" b="0">
                <a:solidFill>
                  <a:schemeClr val="tx1"/>
                </a:solidFill>
              </a:rPr>
              <a:t>Unnikrishnan et al. Int J Clin Pract 2009: 63(11):1571-77</a:t>
            </a:r>
            <a:endParaRPr lang="en-CA" sz="1000" b="0">
              <a:solidFill>
                <a:schemeClr val="tx1"/>
              </a:solidFill>
            </a:endParaRPr>
          </a:p>
        </p:txBody>
      </p:sp>
    </p:spTree>
    <p:custDataLst>
      <p:tags r:id="rId1"/>
    </p:custDataLst>
    <p:extLst>
      <p:ext uri="{BB962C8B-B14F-4D97-AF65-F5344CB8AC3E}">
        <p14:creationId xmlns:p14="http://schemas.microsoft.com/office/powerpoint/2010/main" val="157312980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1"/>
          <p:cNvSpPr>
            <a:spLocks noGrp="1"/>
          </p:cNvSpPr>
          <p:nvPr>
            <p:ph type="ftr" sz="quarter" idx="10"/>
          </p:nvPr>
        </p:nvSpPr>
        <p:spPr/>
        <p:txBody>
          <a:bodyPr/>
          <a:lstStyle/>
          <a:p>
            <a:endParaRPr lang="en-GB" dirty="0"/>
          </a:p>
        </p:txBody>
      </p:sp>
      <p:sp>
        <p:nvSpPr>
          <p:cNvPr id="12" name="Slide Number Placeholder 2"/>
          <p:cNvSpPr>
            <a:spLocks noGrp="1"/>
          </p:cNvSpPr>
          <p:nvPr>
            <p:ph type="sldNum" sz="quarter" idx="11"/>
          </p:nvPr>
        </p:nvSpPr>
        <p:spPr/>
        <p:txBody>
          <a:bodyPr/>
          <a:lstStyle/>
          <a:p>
            <a:endParaRPr lang="en-GB" dirty="0"/>
          </a:p>
        </p:txBody>
      </p:sp>
      <p:sp>
        <p:nvSpPr>
          <p:cNvPr id="13" name="Date Placeholder 3"/>
          <p:cNvSpPr>
            <a:spLocks noGrp="1"/>
          </p:cNvSpPr>
          <p:nvPr>
            <p:ph type="dt" sz="half" idx="12"/>
          </p:nvPr>
        </p:nvSpPr>
        <p:spPr/>
        <p:txBody>
          <a:bodyPr/>
          <a:lstStyle/>
          <a:p>
            <a:endParaRPr lang="en-GB" dirty="0"/>
          </a:p>
        </p:txBody>
      </p:sp>
      <p:sp>
        <p:nvSpPr>
          <p:cNvPr id="868354" name="Rectangle 2"/>
          <p:cNvSpPr>
            <a:spLocks noGrp="1" noChangeArrowheads="1"/>
          </p:cNvSpPr>
          <p:nvPr>
            <p:ph type="title" idx="4294967295"/>
          </p:nvPr>
        </p:nvSpPr>
        <p:spPr>
          <a:xfrm>
            <a:off x="476296" y="188640"/>
            <a:ext cx="8405812" cy="801688"/>
          </a:xfrm>
        </p:spPr>
        <p:txBody>
          <a:bodyPr lIns="91440" tIns="45720" rIns="91440" bIns="45720">
            <a:normAutofit/>
          </a:bodyPr>
          <a:lstStyle/>
          <a:p>
            <a:r>
              <a:rPr lang="en-GB" sz="3200" b="1" dirty="0"/>
              <a:t>Switching from </a:t>
            </a:r>
            <a:r>
              <a:rPr lang="en-GB" sz="3200" b="1" dirty="0" err="1"/>
              <a:t>BIAsp</a:t>
            </a:r>
            <a:r>
              <a:rPr lang="en-GB" sz="3200" b="1" dirty="0"/>
              <a:t> OD to BID, or BID to TID</a:t>
            </a:r>
          </a:p>
        </p:txBody>
      </p:sp>
      <p:sp>
        <p:nvSpPr>
          <p:cNvPr id="5" name="Content Placeholder 17"/>
          <p:cNvSpPr txBox="1">
            <a:spLocks/>
          </p:cNvSpPr>
          <p:nvPr/>
        </p:nvSpPr>
        <p:spPr bwMode="auto">
          <a:xfrm>
            <a:off x="4811717" y="2204864"/>
            <a:ext cx="4016375" cy="3516312"/>
          </a:xfrm>
          <a:prstGeom prst="rect">
            <a:avLst/>
          </a:prstGeom>
          <a:noFill/>
          <a:ln w="9525">
            <a:noFill/>
            <a:miter lim="800000"/>
            <a:headEnd/>
            <a:tailEnd/>
          </a:ln>
        </p:spPr>
        <p:txBody>
          <a:bodyPr/>
          <a:lstStyle/>
          <a:p>
            <a:pPr marL="342900" lvl="2" indent="-342900" algn="l">
              <a:lnSpc>
                <a:spcPct val="90000"/>
              </a:lnSpc>
              <a:spcBef>
                <a:spcPct val="0"/>
              </a:spcBef>
              <a:spcAft>
                <a:spcPts val="600"/>
              </a:spcAft>
              <a:buClr>
                <a:srgbClr val="E97F20"/>
              </a:buClr>
              <a:defRPr/>
            </a:pPr>
            <a:endParaRPr lang="en-GB" sz="500" b="0" dirty="0">
              <a:latin typeface="Verdana"/>
            </a:endParaRPr>
          </a:p>
          <a:p>
            <a:pPr marL="342900" lvl="2" indent="-342900" algn="l">
              <a:lnSpc>
                <a:spcPct val="90000"/>
              </a:lnSpc>
              <a:spcBef>
                <a:spcPct val="0"/>
              </a:spcBef>
              <a:spcAft>
                <a:spcPts val="600"/>
              </a:spcAft>
              <a:buClr>
                <a:srgbClr val="E64A0E"/>
              </a:buClr>
              <a:buFontTx/>
              <a:buChar char="•"/>
              <a:defRPr/>
            </a:pPr>
            <a:r>
              <a:rPr lang="en-GB" sz="1600" b="0" dirty="0">
                <a:latin typeface="Verdana"/>
              </a:rPr>
              <a:t>Add 2–6 U or 10% of total daily </a:t>
            </a:r>
            <a:r>
              <a:rPr lang="en-GB" sz="1600" b="0" dirty="0" err="1">
                <a:latin typeface="Verdana"/>
              </a:rPr>
              <a:t>BIAsp</a:t>
            </a:r>
            <a:r>
              <a:rPr lang="en-GB" sz="1600" b="0" dirty="0">
                <a:latin typeface="Verdana"/>
              </a:rPr>
              <a:t> 30 dose before lunch</a:t>
            </a:r>
          </a:p>
          <a:p>
            <a:pPr marL="342900" lvl="2" indent="-342900" algn="l">
              <a:lnSpc>
                <a:spcPct val="90000"/>
              </a:lnSpc>
              <a:spcBef>
                <a:spcPct val="0"/>
              </a:spcBef>
              <a:spcAft>
                <a:spcPts val="600"/>
              </a:spcAft>
              <a:buClr>
                <a:srgbClr val="E64A0E"/>
              </a:buClr>
              <a:buFontTx/>
              <a:buChar char="•"/>
              <a:defRPr/>
            </a:pPr>
            <a:r>
              <a:rPr lang="en-GB" sz="1600" b="0" dirty="0">
                <a:latin typeface="Verdana"/>
              </a:rPr>
              <a:t>Down-titration of morning dose  (−2 to 4 U) may be needed after adding the lunch dose</a:t>
            </a:r>
          </a:p>
          <a:p>
            <a:pPr marL="342900" lvl="2" indent="-342900" algn="l">
              <a:lnSpc>
                <a:spcPct val="90000"/>
              </a:lnSpc>
              <a:spcBef>
                <a:spcPct val="0"/>
              </a:spcBef>
              <a:spcAft>
                <a:spcPts val="600"/>
              </a:spcAft>
              <a:buClr>
                <a:srgbClr val="E64A0E"/>
              </a:buClr>
              <a:buFontTx/>
              <a:buChar char="•"/>
              <a:defRPr/>
            </a:pPr>
            <a:r>
              <a:rPr lang="en-GB" sz="1600" b="0" dirty="0">
                <a:latin typeface="Verdana"/>
              </a:rPr>
              <a:t>Titrate the doses preferably once a week according to the algorithm below</a:t>
            </a:r>
          </a:p>
          <a:p>
            <a:pPr marL="342900" lvl="2" indent="-342900" algn="l">
              <a:lnSpc>
                <a:spcPct val="90000"/>
              </a:lnSpc>
              <a:spcBef>
                <a:spcPct val="0"/>
              </a:spcBef>
              <a:spcAft>
                <a:spcPts val="600"/>
              </a:spcAft>
              <a:buClr>
                <a:srgbClr val="E64A0E"/>
              </a:buClr>
              <a:buFontTx/>
              <a:buChar char="•"/>
              <a:defRPr/>
            </a:pPr>
            <a:r>
              <a:rPr lang="en-GB" sz="1600" b="0" dirty="0">
                <a:latin typeface="Verdana"/>
              </a:rPr>
              <a:t>Continue metformin</a:t>
            </a:r>
          </a:p>
          <a:p>
            <a:pPr marL="342900" lvl="2" indent="-342900" algn="l">
              <a:lnSpc>
                <a:spcPct val="90000"/>
              </a:lnSpc>
              <a:spcBef>
                <a:spcPct val="0"/>
              </a:spcBef>
              <a:spcAft>
                <a:spcPts val="600"/>
              </a:spcAft>
              <a:buClr>
                <a:srgbClr val="E64A0E"/>
              </a:buClr>
              <a:buFontTx/>
              <a:buChar char="•"/>
              <a:defRPr/>
            </a:pPr>
            <a:r>
              <a:rPr lang="en-GB" sz="1600" b="0" dirty="0">
                <a:latin typeface="Verdana"/>
              </a:rPr>
              <a:t>Consider discontinuing TZDs as per local guidelines and practice</a:t>
            </a:r>
          </a:p>
          <a:p>
            <a:pPr marL="342900" lvl="2" indent="-342900" algn="l">
              <a:lnSpc>
                <a:spcPct val="90000"/>
              </a:lnSpc>
              <a:spcBef>
                <a:spcPct val="0"/>
              </a:spcBef>
              <a:spcAft>
                <a:spcPts val="600"/>
              </a:spcAft>
              <a:buClr>
                <a:srgbClr val="E64A0E"/>
              </a:buClr>
              <a:buFontTx/>
              <a:buChar char="•"/>
              <a:defRPr/>
            </a:pPr>
            <a:r>
              <a:rPr lang="en-GB" sz="1600" b="0" dirty="0">
                <a:latin typeface="Verdana"/>
              </a:rPr>
              <a:t>Administer </a:t>
            </a:r>
            <a:r>
              <a:rPr lang="en-GB" sz="1600" b="0" dirty="0" err="1">
                <a:latin typeface="Verdana"/>
              </a:rPr>
              <a:t>BIAsp</a:t>
            </a:r>
            <a:r>
              <a:rPr lang="en-GB" sz="1600" b="0" dirty="0">
                <a:latin typeface="Verdana"/>
              </a:rPr>
              <a:t> 30 just before meals</a:t>
            </a:r>
            <a:endParaRPr lang="en-GB" sz="4000" b="0" dirty="0">
              <a:latin typeface="Verdana"/>
            </a:endParaRPr>
          </a:p>
        </p:txBody>
      </p:sp>
      <p:sp>
        <p:nvSpPr>
          <p:cNvPr id="6" name="Content Placeholder 18"/>
          <p:cNvSpPr txBox="1">
            <a:spLocks/>
          </p:cNvSpPr>
          <p:nvPr/>
        </p:nvSpPr>
        <p:spPr bwMode="auto">
          <a:xfrm>
            <a:off x="285750" y="2348880"/>
            <a:ext cx="4017962" cy="3733800"/>
          </a:xfrm>
          <a:prstGeom prst="rect">
            <a:avLst/>
          </a:prstGeom>
          <a:noFill/>
          <a:ln w="9525">
            <a:noFill/>
            <a:miter lim="800000"/>
            <a:headEnd/>
            <a:tailEnd/>
          </a:ln>
        </p:spPr>
        <p:txBody>
          <a:bodyPr/>
          <a:lstStyle/>
          <a:p>
            <a:pPr marL="342900" indent="-342900" algn="l">
              <a:lnSpc>
                <a:spcPct val="90000"/>
              </a:lnSpc>
              <a:spcBef>
                <a:spcPct val="0"/>
              </a:spcBef>
              <a:spcAft>
                <a:spcPts val="600"/>
              </a:spcAft>
              <a:buClr>
                <a:srgbClr val="E97F20"/>
              </a:buClr>
            </a:pPr>
            <a:endParaRPr lang="en-GB" sz="700" b="0" dirty="0"/>
          </a:p>
          <a:p>
            <a:pPr marL="342900" indent="-342900" algn="l">
              <a:lnSpc>
                <a:spcPct val="90000"/>
              </a:lnSpc>
              <a:spcBef>
                <a:spcPct val="0"/>
              </a:spcBef>
              <a:spcAft>
                <a:spcPts val="600"/>
              </a:spcAft>
              <a:buClr>
                <a:srgbClr val="E64A0E"/>
              </a:buClr>
              <a:buFontTx/>
              <a:buChar char="•"/>
            </a:pPr>
            <a:r>
              <a:rPr lang="en-GB" dirty="0"/>
              <a:t>Split the OD dose into equal breakfast and dinner doses (50:50)</a:t>
            </a:r>
          </a:p>
          <a:p>
            <a:pPr marL="342900" indent="-342900" algn="l">
              <a:lnSpc>
                <a:spcPct val="90000"/>
              </a:lnSpc>
              <a:spcBef>
                <a:spcPct val="0"/>
              </a:spcBef>
              <a:spcAft>
                <a:spcPts val="600"/>
              </a:spcAft>
              <a:buClr>
                <a:srgbClr val="E64A0E"/>
              </a:buClr>
              <a:buFontTx/>
              <a:buChar char="•"/>
            </a:pPr>
            <a:r>
              <a:rPr lang="en-GB" b="0" dirty="0"/>
              <a:t>Titrate the doses preferably once a week according to the algorithm</a:t>
            </a:r>
          </a:p>
          <a:p>
            <a:pPr marL="342900" indent="-342900" algn="l">
              <a:lnSpc>
                <a:spcPct val="90000"/>
              </a:lnSpc>
              <a:spcBef>
                <a:spcPct val="0"/>
              </a:spcBef>
              <a:spcAft>
                <a:spcPts val="600"/>
              </a:spcAft>
              <a:buClr>
                <a:srgbClr val="E64A0E"/>
              </a:buClr>
              <a:buFontTx/>
              <a:buChar char="•"/>
            </a:pPr>
            <a:r>
              <a:rPr lang="en-GB" b="0" dirty="0"/>
              <a:t>Discontinue SUs</a:t>
            </a:r>
          </a:p>
          <a:p>
            <a:pPr marL="342900" indent="-342900" algn="l">
              <a:lnSpc>
                <a:spcPct val="90000"/>
              </a:lnSpc>
              <a:spcBef>
                <a:spcPct val="0"/>
              </a:spcBef>
              <a:spcAft>
                <a:spcPts val="600"/>
              </a:spcAft>
              <a:buClr>
                <a:srgbClr val="E64A0E"/>
              </a:buClr>
              <a:buFontTx/>
              <a:buChar char="•"/>
            </a:pPr>
            <a:r>
              <a:rPr lang="en-GB" b="0" dirty="0"/>
              <a:t>Continue metformin</a:t>
            </a:r>
          </a:p>
          <a:p>
            <a:pPr marL="342900" indent="-342900" algn="l">
              <a:lnSpc>
                <a:spcPct val="90000"/>
              </a:lnSpc>
              <a:spcBef>
                <a:spcPct val="0"/>
              </a:spcBef>
              <a:spcAft>
                <a:spcPts val="600"/>
              </a:spcAft>
              <a:buClr>
                <a:srgbClr val="E64A0E"/>
              </a:buClr>
              <a:buFontTx/>
              <a:buChar char="•"/>
            </a:pPr>
            <a:r>
              <a:rPr lang="en-GB" b="0" dirty="0"/>
              <a:t>Consider discontinuing </a:t>
            </a:r>
            <a:r>
              <a:rPr lang="en-GB" b="0" dirty="0" err="1"/>
              <a:t>thiazolidinediones</a:t>
            </a:r>
            <a:r>
              <a:rPr lang="en-GB" b="0" dirty="0"/>
              <a:t> (TZDs) as per local guidelines and practice</a:t>
            </a:r>
          </a:p>
          <a:p>
            <a:pPr marL="342900" indent="-342900" algn="l">
              <a:lnSpc>
                <a:spcPct val="90000"/>
              </a:lnSpc>
              <a:spcBef>
                <a:spcPct val="0"/>
              </a:spcBef>
              <a:spcAft>
                <a:spcPts val="600"/>
              </a:spcAft>
              <a:buClr>
                <a:srgbClr val="E64A0E"/>
              </a:buClr>
              <a:buFontTx/>
              <a:buChar char="•"/>
            </a:pPr>
            <a:r>
              <a:rPr lang="en-GB" b="0" dirty="0"/>
              <a:t>Administer </a:t>
            </a:r>
            <a:r>
              <a:rPr lang="en-GB" b="0" dirty="0" err="1"/>
              <a:t>BIAsp</a:t>
            </a:r>
            <a:r>
              <a:rPr lang="en-GB" b="0" dirty="0"/>
              <a:t> 30 just before meals</a:t>
            </a:r>
          </a:p>
        </p:txBody>
      </p:sp>
      <p:sp>
        <p:nvSpPr>
          <p:cNvPr id="868357" name="Rounded Rectangle 6"/>
          <p:cNvSpPr>
            <a:spLocks noChangeArrowheads="1"/>
          </p:cNvSpPr>
          <p:nvPr/>
        </p:nvSpPr>
        <p:spPr bwMode="auto">
          <a:xfrm>
            <a:off x="285750" y="1843088"/>
            <a:ext cx="4143375" cy="3586162"/>
          </a:xfrm>
          <a:prstGeom prst="roundRect">
            <a:avLst>
              <a:gd name="adj" fmla="val 3523"/>
            </a:avLst>
          </a:prstGeom>
          <a:noFill/>
          <a:ln w="38100">
            <a:solidFill>
              <a:schemeClr val="bg2"/>
            </a:solidFill>
            <a:round/>
            <a:headEnd/>
            <a:tailEnd/>
          </a:ln>
        </p:spPr>
        <p:txBody>
          <a:bodyPr anchor="ctr"/>
          <a:lstStyle/>
          <a:p>
            <a:pPr>
              <a:spcBef>
                <a:spcPct val="0"/>
              </a:spcBef>
            </a:pPr>
            <a:endParaRPr lang="en-CA" sz="1800" b="0">
              <a:solidFill>
                <a:srgbClr val="FFFFFF"/>
              </a:solidFill>
            </a:endParaRPr>
          </a:p>
        </p:txBody>
      </p:sp>
      <p:sp>
        <p:nvSpPr>
          <p:cNvPr id="8" name="TextBox 7"/>
          <p:cNvSpPr txBox="1"/>
          <p:nvPr/>
        </p:nvSpPr>
        <p:spPr>
          <a:xfrm>
            <a:off x="899592" y="1268760"/>
            <a:ext cx="1865312" cy="427037"/>
          </a:xfrm>
          <a:prstGeom prst="rect">
            <a:avLst/>
          </a:prstGeom>
          <a:solidFill>
            <a:schemeClr val="accent3"/>
          </a:solidFill>
        </p:spPr>
        <p:txBody>
          <a:bodyPr>
            <a:spAutoFit/>
          </a:bodyPr>
          <a:lstStyle/>
          <a:p>
            <a:pPr marL="342900" indent="-342900" algn="l" eaLnBrk="0" hangingPunct="0">
              <a:spcBef>
                <a:spcPct val="20000"/>
              </a:spcBef>
              <a:buClr>
                <a:srgbClr val="E97F20"/>
              </a:buClr>
              <a:defRPr/>
            </a:pPr>
            <a:r>
              <a:rPr lang="en-GB" sz="2200">
                <a:solidFill>
                  <a:srgbClr val="092F5E"/>
                </a:solidFill>
                <a:latin typeface="Verdana"/>
              </a:rPr>
              <a:t>OD to BID</a:t>
            </a:r>
          </a:p>
        </p:txBody>
      </p:sp>
      <p:sp>
        <p:nvSpPr>
          <p:cNvPr id="868359" name="Rounded Rectangle 8"/>
          <p:cNvSpPr>
            <a:spLocks noChangeArrowheads="1"/>
          </p:cNvSpPr>
          <p:nvPr/>
        </p:nvSpPr>
        <p:spPr bwMode="auto">
          <a:xfrm>
            <a:off x="4714875" y="1857375"/>
            <a:ext cx="4143375" cy="3571875"/>
          </a:xfrm>
          <a:prstGeom prst="roundRect">
            <a:avLst>
              <a:gd name="adj" fmla="val 3523"/>
            </a:avLst>
          </a:prstGeom>
          <a:noFill/>
          <a:ln w="38100">
            <a:solidFill>
              <a:schemeClr val="bg2"/>
            </a:solidFill>
            <a:round/>
            <a:headEnd/>
            <a:tailEnd/>
          </a:ln>
        </p:spPr>
        <p:txBody>
          <a:bodyPr anchor="ctr"/>
          <a:lstStyle/>
          <a:p>
            <a:pPr>
              <a:spcBef>
                <a:spcPct val="0"/>
              </a:spcBef>
            </a:pPr>
            <a:endParaRPr lang="en-CA" sz="1800" b="0">
              <a:solidFill>
                <a:srgbClr val="FFFFFF"/>
              </a:solidFill>
            </a:endParaRPr>
          </a:p>
        </p:txBody>
      </p:sp>
      <p:sp>
        <p:nvSpPr>
          <p:cNvPr id="10" name="TextBox 9"/>
          <p:cNvSpPr txBox="1"/>
          <p:nvPr/>
        </p:nvSpPr>
        <p:spPr>
          <a:xfrm>
            <a:off x="5436096" y="1371857"/>
            <a:ext cx="1865312" cy="427037"/>
          </a:xfrm>
          <a:prstGeom prst="rect">
            <a:avLst/>
          </a:prstGeom>
          <a:solidFill>
            <a:schemeClr val="accent3"/>
          </a:solidFill>
        </p:spPr>
        <p:txBody>
          <a:bodyPr>
            <a:spAutoFit/>
          </a:bodyPr>
          <a:lstStyle/>
          <a:p>
            <a:pPr marL="342900" indent="-342900" algn="l" eaLnBrk="0" hangingPunct="0">
              <a:spcBef>
                <a:spcPct val="20000"/>
              </a:spcBef>
              <a:buClr>
                <a:srgbClr val="E97F20"/>
              </a:buClr>
              <a:defRPr/>
            </a:pPr>
            <a:r>
              <a:rPr lang="en-GB" sz="2200">
                <a:solidFill>
                  <a:srgbClr val="092F5E"/>
                </a:solidFill>
                <a:latin typeface="Verdana"/>
              </a:rPr>
              <a:t>BID to TID</a:t>
            </a:r>
          </a:p>
        </p:txBody>
      </p:sp>
    </p:spTree>
    <p:custDataLst>
      <p:tags r:id="rId1"/>
    </p:custDataLst>
    <p:extLst>
      <p:ext uri="{BB962C8B-B14F-4D97-AF65-F5344CB8AC3E}">
        <p14:creationId xmlns:p14="http://schemas.microsoft.com/office/powerpoint/2010/main" val="379737112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calcmode="lin" valueType="num">
                                      <p:cBhvr additive="base">
                                        <p:cTn id="4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 calcmode="lin" valueType="num">
                                      <p:cBhvr additive="base">
                                        <p:cTn id="4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additive="base">
                                        <p:cTn id="4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 calcmode="lin" valueType="num">
                                      <p:cBhvr additive="base">
                                        <p:cTn id="5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1143000"/>
          </a:xfrm>
        </p:spPr>
        <p:txBody>
          <a:bodyPr/>
          <a:lstStyle/>
          <a:p>
            <a:r>
              <a:rPr lang="en-US" sz="2400" u="sng" dirty="0">
                <a:solidFill>
                  <a:schemeClr val="tx1"/>
                </a:solidFill>
              </a:rPr>
              <a:t>MIMICKING NATURE WITH INSULIN THERAPY</a:t>
            </a:r>
            <a:br>
              <a:rPr lang="en-US" sz="2400" u="sng" dirty="0">
                <a:solidFill>
                  <a:schemeClr val="tx1"/>
                </a:solidFill>
              </a:rPr>
            </a:br>
            <a:r>
              <a:rPr lang="en-US" dirty="0">
                <a:solidFill>
                  <a:schemeClr val="tx1"/>
                </a:solidFill>
              </a:rPr>
              <a:t>The Basal/Bolus Insulin Concept</a:t>
            </a:r>
          </a:p>
        </p:txBody>
      </p:sp>
      <p:sp>
        <p:nvSpPr>
          <p:cNvPr id="67587" name="Rectangle 3"/>
          <p:cNvSpPr>
            <a:spLocks noGrp="1" noChangeArrowheads="1"/>
          </p:cNvSpPr>
          <p:nvPr>
            <p:ph type="body" idx="1"/>
          </p:nvPr>
        </p:nvSpPr>
        <p:spPr>
          <a:xfrm>
            <a:off x="648405" y="1676400"/>
            <a:ext cx="8274756" cy="4648200"/>
          </a:xfrm>
        </p:spPr>
        <p:txBody>
          <a:bodyPr>
            <a:normAutofit/>
          </a:bodyPr>
          <a:lstStyle/>
          <a:p>
            <a:pPr marL="230188" indent="-230188">
              <a:lnSpc>
                <a:spcPct val="90000"/>
              </a:lnSpc>
              <a:spcBef>
                <a:spcPct val="30000"/>
              </a:spcBef>
            </a:pPr>
            <a:r>
              <a:rPr lang="en-US" dirty="0">
                <a:solidFill>
                  <a:srgbClr val="00FF00"/>
                </a:solidFill>
              </a:rPr>
              <a:t>Basal Insulin</a:t>
            </a:r>
          </a:p>
          <a:p>
            <a:pPr marL="630238" lvl="1" indent="-284163">
              <a:lnSpc>
                <a:spcPct val="90000"/>
              </a:lnSpc>
              <a:spcBef>
                <a:spcPct val="30000"/>
              </a:spcBef>
            </a:pPr>
            <a:r>
              <a:rPr lang="en-US" sz="2400" b="1" dirty="0"/>
              <a:t>Suppresses glucose production between meals and overnight</a:t>
            </a:r>
          </a:p>
          <a:p>
            <a:pPr marL="630238" lvl="1" indent="-284163">
              <a:lnSpc>
                <a:spcPct val="90000"/>
              </a:lnSpc>
              <a:spcBef>
                <a:spcPct val="30000"/>
              </a:spcBef>
            </a:pPr>
            <a:r>
              <a:rPr lang="en-US" sz="2400" b="1" dirty="0"/>
              <a:t>Nearly constant levels </a:t>
            </a:r>
          </a:p>
          <a:p>
            <a:pPr marL="630238" lvl="1" indent="-284163">
              <a:lnSpc>
                <a:spcPct val="90000"/>
              </a:lnSpc>
              <a:spcBef>
                <a:spcPct val="30000"/>
              </a:spcBef>
            </a:pPr>
            <a:r>
              <a:rPr lang="en-US" sz="2400" b="1" u="sng" dirty="0"/>
              <a:t>50%</a:t>
            </a:r>
            <a:r>
              <a:rPr lang="en-US" sz="2400" b="1" dirty="0"/>
              <a:t> of daily needs</a:t>
            </a:r>
            <a:endParaRPr lang="en-US" b="1" dirty="0"/>
          </a:p>
          <a:p>
            <a:pPr marL="230188" indent="-230188">
              <a:lnSpc>
                <a:spcPct val="90000"/>
              </a:lnSpc>
              <a:spcBef>
                <a:spcPct val="30000"/>
              </a:spcBef>
            </a:pPr>
            <a:r>
              <a:rPr lang="en-US" dirty="0">
                <a:solidFill>
                  <a:srgbClr val="FFFF00"/>
                </a:solidFill>
              </a:rPr>
              <a:t>Bolus Insulin (Mealtime or Prandial)</a:t>
            </a:r>
          </a:p>
          <a:p>
            <a:pPr marL="630238" lvl="1" indent="-284163">
              <a:lnSpc>
                <a:spcPct val="90000"/>
              </a:lnSpc>
              <a:spcBef>
                <a:spcPct val="30000"/>
              </a:spcBef>
            </a:pPr>
            <a:r>
              <a:rPr lang="en-US" sz="2400" b="1" dirty="0"/>
              <a:t>Limits hyperglycemia after meals</a:t>
            </a:r>
          </a:p>
          <a:p>
            <a:pPr marL="630238" lvl="1" indent="-284163">
              <a:lnSpc>
                <a:spcPct val="90000"/>
              </a:lnSpc>
              <a:spcBef>
                <a:spcPct val="30000"/>
              </a:spcBef>
            </a:pPr>
            <a:r>
              <a:rPr lang="en-US" sz="2400" b="1" dirty="0"/>
              <a:t>Immediate rise and sharp peak at 1 hour </a:t>
            </a:r>
          </a:p>
          <a:p>
            <a:pPr marL="630238" lvl="1" indent="-284163">
              <a:lnSpc>
                <a:spcPct val="90000"/>
              </a:lnSpc>
              <a:spcBef>
                <a:spcPct val="30000"/>
              </a:spcBef>
            </a:pPr>
            <a:r>
              <a:rPr lang="en-US" sz="2400" b="1" u="sng" dirty="0"/>
              <a:t>10% to 20% </a:t>
            </a:r>
            <a:r>
              <a:rPr lang="en-US" sz="2400" b="1" dirty="0"/>
              <a:t>of total daily insulin requirement at each meal</a:t>
            </a:r>
            <a:r>
              <a:rPr lang="en-US" sz="2400" dirty="0"/>
              <a:t> </a:t>
            </a:r>
            <a:endParaRPr lang="en-US" dirty="0"/>
          </a:p>
        </p:txBody>
      </p:sp>
      <p:sp>
        <p:nvSpPr>
          <p:cNvPr id="67588" name="Text Box 4"/>
          <p:cNvSpPr txBox="1">
            <a:spLocks noChangeArrowheads="1"/>
          </p:cNvSpPr>
          <p:nvPr/>
        </p:nvSpPr>
        <p:spPr bwMode="auto">
          <a:xfrm>
            <a:off x="8702323" y="6597650"/>
            <a:ext cx="44167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1100">
                <a:solidFill>
                  <a:schemeClr val="bg1"/>
                </a:solidFill>
                <a:latin typeface="Times"/>
              </a:rPr>
              <a:t>6-20</a:t>
            </a:r>
          </a:p>
        </p:txBody>
      </p:sp>
    </p:spTree>
    <p:extLst>
      <p:ext uri="{BB962C8B-B14F-4D97-AF65-F5344CB8AC3E}">
        <p14:creationId xmlns:p14="http://schemas.microsoft.com/office/powerpoint/2010/main" val="226677093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b="1" dirty="0"/>
              <a:t>Ideal Basal Insulin</a:t>
            </a:r>
          </a:p>
        </p:txBody>
      </p:sp>
      <p:sp>
        <p:nvSpPr>
          <p:cNvPr id="145411" name="Rectangle 3"/>
          <p:cNvSpPr>
            <a:spLocks noGrp="1" noChangeArrowheads="1"/>
          </p:cNvSpPr>
          <p:nvPr>
            <p:ph type="body" idx="1"/>
          </p:nvPr>
        </p:nvSpPr>
        <p:spPr/>
        <p:txBody>
          <a:bodyPr/>
          <a:lstStyle/>
          <a:p>
            <a:r>
              <a:rPr lang="en-US"/>
              <a:t>Closely mimic normal pancreatic basal insulin secretion</a:t>
            </a:r>
          </a:p>
          <a:p>
            <a:r>
              <a:rPr lang="en-US"/>
              <a:t>No distinct peak effect</a:t>
            </a:r>
          </a:p>
          <a:p>
            <a:r>
              <a:rPr lang="en-US"/>
              <a:t>Continued effect over 24 hours</a:t>
            </a:r>
          </a:p>
          <a:p>
            <a:r>
              <a:rPr lang="en-US"/>
              <a:t>Reduce nocturnal hypoglycemia</a:t>
            </a:r>
          </a:p>
          <a:p>
            <a:r>
              <a:rPr lang="en-US"/>
              <a:t>Once-daily administration for patient compliance</a:t>
            </a:r>
          </a:p>
          <a:p>
            <a:r>
              <a:rPr lang="en-US"/>
              <a:t>Predictable absorption pattern</a:t>
            </a:r>
          </a:p>
        </p:txBody>
      </p:sp>
    </p:spTree>
    <p:extLst>
      <p:ext uri="{BB962C8B-B14F-4D97-AF65-F5344CB8AC3E}">
        <p14:creationId xmlns:p14="http://schemas.microsoft.com/office/powerpoint/2010/main" val="2324945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txBox="1">
            <a:spLocks noGrp="1"/>
          </p:cNvSpPr>
          <p:nvPr/>
        </p:nvSpPr>
        <p:spPr bwMode="auto">
          <a:xfrm>
            <a:off x="6594764"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endParaRPr lang="en-US" sz="1200" dirty="0"/>
          </a:p>
        </p:txBody>
      </p:sp>
      <p:sp>
        <p:nvSpPr>
          <p:cNvPr id="367618" name="Rectangle 2"/>
          <p:cNvSpPr>
            <a:spLocks noGrp="1" noRot="1" noChangeArrowheads="1"/>
          </p:cNvSpPr>
          <p:nvPr>
            <p:ph type="title" idx="4294967295"/>
          </p:nvPr>
        </p:nvSpPr>
        <p:spPr>
          <a:xfrm>
            <a:off x="457200" y="-76200"/>
            <a:ext cx="8229600" cy="1143000"/>
          </a:xfrm>
        </p:spPr>
        <p:txBody>
          <a:bodyPr>
            <a:normAutofit/>
          </a:bodyPr>
          <a:lstStyle/>
          <a:p>
            <a:pPr>
              <a:defRPr/>
            </a:pPr>
            <a:r>
              <a:rPr lang="en-US" altLang="zh-CN" b="1" dirty="0">
                <a:effectLst>
                  <a:outerShdw blurRad="38100" dist="38100" dir="2700000" algn="tl">
                    <a:srgbClr val="000000"/>
                  </a:outerShdw>
                </a:effectLst>
                <a:latin typeface="+mj-lt"/>
                <a:ea typeface="宋体" pitchFamily="2" charset="-122"/>
                <a:cs typeface="+mj-cs"/>
              </a:rPr>
              <a:t>Basal Insulin</a:t>
            </a:r>
          </a:p>
        </p:txBody>
      </p:sp>
      <p:sp>
        <p:nvSpPr>
          <p:cNvPr id="367619" name="Rectangle 3"/>
          <p:cNvSpPr>
            <a:spLocks noGrp="1" noChangeArrowheads="1"/>
          </p:cNvSpPr>
          <p:nvPr>
            <p:ph type="body" sz="half" idx="4294967295"/>
          </p:nvPr>
        </p:nvSpPr>
        <p:spPr>
          <a:xfrm>
            <a:off x="228600" y="1371596"/>
            <a:ext cx="4267200" cy="5314950"/>
          </a:xfrm>
        </p:spPr>
        <p:txBody>
          <a:bodyPr/>
          <a:lstStyle/>
          <a:p>
            <a:pPr>
              <a:buFont typeface="Wingdings" pitchFamily="2" charset="2"/>
              <a:buNone/>
              <a:defRPr/>
            </a:pPr>
            <a:r>
              <a:rPr lang="en-US" altLang="zh-CN" sz="2400" b="1" u="sng" dirty="0">
                <a:solidFill>
                  <a:srgbClr val="FFFF00"/>
                </a:solidFill>
                <a:effectLst>
                  <a:outerShdw blurRad="38100" dist="38100" dir="2700000" algn="tl">
                    <a:srgbClr val="000000"/>
                  </a:outerShdw>
                </a:effectLst>
                <a:latin typeface="+mn-lt"/>
                <a:ea typeface="宋体" pitchFamily="2" charset="-122"/>
                <a:cs typeface="+mn-cs"/>
              </a:rPr>
              <a:t>Long acting (e.g. </a:t>
            </a:r>
            <a:r>
              <a:rPr lang="en-US" altLang="zh-CN" sz="2400" b="1" u="sng" dirty="0" err="1">
                <a:solidFill>
                  <a:srgbClr val="FFFF00"/>
                </a:solidFill>
                <a:effectLst>
                  <a:outerShdw blurRad="38100" dist="38100" dir="2700000" algn="tl">
                    <a:srgbClr val="000000"/>
                  </a:outerShdw>
                </a:effectLst>
                <a:latin typeface="+mn-lt"/>
                <a:ea typeface="宋体" pitchFamily="2" charset="-122"/>
                <a:cs typeface="+mn-cs"/>
              </a:rPr>
              <a:t>glargine</a:t>
            </a:r>
            <a:r>
              <a:rPr lang="en-US" altLang="zh-CN" sz="2400" b="1" u="sng" dirty="0">
                <a:solidFill>
                  <a:srgbClr val="FFFF00"/>
                </a:solidFill>
                <a:effectLst>
                  <a:outerShdw blurRad="38100" dist="38100" dir="2700000" algn="tl">
                    <a:srgbClr val="000000"/>
                  </a:outerShdw>
                </a:effectLst>
                <a:latin typeface="+mn-lt"/>
                <a:ea typeface="宋体" pitchFamily="2" charset="-122"/>
                <a:cs typeface="+mn-cs"/>
              </a:rPr>
              <a:t>)</a:t>
            </a:r>
          </a:p>
          <a:p>
            <a:pPr>
              <a:buFont typeface="Wingdings" pitchFamily="2" charset="2"/>
              <a:buNone/>
              <a:defRPr/>
            </a:pPr>
            <a:endParaRPr lang="en-US" altLang="zh-CN" sz="2400" b="1" dirty="0">
              <a:effectLst>
                <a:outerShdw blurRad="38100" dist="38100" dir="2700000" algn="tl">
                  <a:srgbClr val="000000"/>
                </a:outerShdw>
              </a:effectLst>
              <a:latin typeface="+mn-lt"/>
              <a:ea typeface="宋体" pitchFamily="2" charset="-122"/>
              <a:cs typeface="+mn-cs"/>
            </a:endParaRPr>
          </a:p>
          <a:p>
            <a:pPr>
              <a:buFont typeface="Wingdings" pitchFamily="2" charset="2"/>
              <a:buNone/>
              <a:defRPr/>
            </a:pPr>
            <a:endParaRPr lang="en-US" altLang="zh-CN" sz="2400" b="1" dirty="0">
              <a:effectLst>
                <a:outerShdw blurRad="38100" dist="38100" dir="2700000" algn="tl">
                  <a:srgbClr val="000000"/>
                </a:outerShdw>
              </a:effectLst>
              <a:latin typeface="+mn-lt"/>
              <a:ea typeface="宋体" pitchFamily="2" charset="-122"/>
              <a:cs typeface="+mn-cs"/>
            </a:endParaRPr>
          </a:p>
          <a:p>
            <a:pPr>
              <a:buFont typeface="Wingdings" pitchFamily="2" charset="2"/>
              <a:buNone/>
              <a:defRPr/>
            </a:pPr>
            <a:r>
              <a:rPr lang="en-US" altLang="zh-CN" sz="2400" dirty="0">
                <a:effectLst>
                  <a:outerShdw blurRad="38100" dist="38100" dir="2700000" algn="tl">
                    <a:srgbClr val="000000"/>
                  </a:outerShdw>
                </a:effectLst>
                <a:latin typeface="+mn-lt"/>
                <a:ea typeface="宋体" pitchFamily="2" charset="-122"/>
                <a:cs typeface="+mn-cs"/>
              </a:rPr>
              <a:t> - Provides optimal basal insulin coverage with a once daily dosing</a:t>
            </a:r>
          </a:p>
          <a:p>
            <a:pPr>
              <a:buFont typeface="Wingdings" pitchFamily="2" charset="2"/>
              <a:buNone/>
              <a:defRPr/>
            </a:pPr>
            <a:endParaRPr lang="en-US" altLang="zh-CN" sz="2400" dirty="0">
              <a:effectLst>
                <a:outerShdw blurRad="38100" dist="38100" dir="2700000" algn="tl">
                  <a:srgbClr val="000000"/>
                </a:outerShdw>
              </a:effectLst>
              <a:latin typeface="+mn-lt"/>
              <a:ea typeface="宋体" pitchFamily="2" charset="-122"/>
              <a:cs typeface="+mn-cs"/>
            </a:endParaRPr>
          </a:p>
          <a:p>
            <a:pPr>
              <a:buFont typeface="Wingdings" pitchFamily="2" charset="2"/>
              <a:buNone/>
              <a:defRPr/>
            </a:pPr>
            <a:r>
              <a:rPr lang="en-US" altLang="zh-CN" sz="2400" dirty="0">
                <a:effectLst>
                  <a:outerShdw blurRad="38100" dist="38100" dir="2700000" algn="tl">
                    <a:srgbClr val="000000"/>
                  </a:outerShdw>
                </a:effectLst>
                <a:latin typeface="+mn-lt"/>
                <a:ea typeface="宋体" pitchFamily="2" charset="-122"/>
                <a:cs typeface="+mn-cs"/>
              </a:rPr>
              <a:t> - Lower risk of hypoglycemia</a:t>
            </a:r>
          </a:p>
          <a:p>
            <a:pPr>
              <a:buFont typeface="Wingdings" pitchFamily="2" charset="2"/>
              <a:buNone/>
              <a:defRPr/>
            </a:pPr>
            <a:r>
              <a:rPr lang="en-US" altLang="zh-CN" sz="2400" dirty="0">
                <a:effectLst>
                  <a:outerShdw blurRad="38100" dist="38100" dir="2700000" algn="tl">
                    <a:srgbClr val="000000"/>
                  </a:outerShdw>
                </a:effectLst>
                <a:latin typeface="+mn-lt"/>
                <a:ea typeface="宋体" pitchFamily="2" charset="-122"/>
                <a:cs typeface="+mn-cs"/>
              </a:rPr>
              <a:t> </a:t>
            </a:r>
          </a:p>
          <a:p>
            <a:pPr>
              <a:buFont typeface="Wingdings" pitchFamily="2" charset="2"/>
              <a:buNone/>
              <a:defRPr/>
            </a:pPr>
            <a:r>
              <a:rPr lang="en-US" altLang="zh-CN" sz="2400" dirty="0">
                <a:effectLst>
                  <a:outerShdw blurRad="38100" dist="38100" dir="2700000" algn="tl">
                    <a:srgbClr val="000000"/>
                  </a:outerShdw>
                </a:effectLst>
                <a:latin typeface="+mn-lt"/>
                <a:ea typeface="宋体" pitchFamily="2" charset="-122"/>
                <a:cs typeface="+mn-cs"/>
              </a:rPr>
              <a:t> - Flat release profile </a:t>
            </a:r>
          </a:p>
        </p:txBody>
      </p:sp>
      <p:sp>
        <p:nvSpPr>
          <p:cNvPr id="367620" name="Rectangle 4"/>
          <p:cNvSpPr>
            <a:spLocks noGrp="1" noChangeArrowheads="1"/>
          </p:cNvSpPr>
          <p:nvPr>
            <p:ph type="body" sz="half" idx="4294967295"/>
          </p:nvPr>
        </p:nvSpPr>
        <p:spPr>
          <a:xfrm>
            <a:off x="4572000" y="2209800"/>
            <a:ext cx="4343400" cy="5305425"/>
          </a:xfrm>
        </p:spPr>
        <p:txBody>
          <a:bodyPr/>
          <a:lstStyle/>
          <a:p>
            <a:pPr>
              <a:buClr>
                <a:srgbClr val="3399FF"/>
              </a:buClr>
              <a:buFont typeface="Wingdings" pitchFamily="2" charset="2"/>
              <a:buNone/>
              <a:defRPr/>
            </a:pPr>
            <a:endParaRPr lang="en-US" altLang="zh-CN" sz="2400" b="1" dirty="0">
              <a:effectLst>
                <a:outerShdw blurRad="38100" dist="38100" dir="2700000" algn="tl">
                  <a:srgbClr val="000000"/>
                </a:outerShdw>
              </a:effectLst>
              <a:latin typeface="+mn-lt"/>
              <a:ea typeface="宋体" pitchFamily="2" charset="-122"/>
              <a:cs typeface="+mn-cs"/>
            </a:endParaRPr>
          </a:p>
          <a:p>
            <a:pPr>
              <a:buFontTx/>
              <a:buChar char="-"/>
              <a:defRPr/>
            </a:pPr>
            <a:r>
              <a:rPr lang="en-US" altLang="zh-CN" sz="2400" dirty="0">
                <a:effectLst>
                  <a:outerShdw blurRad="38100" dist="38100" dir="2700000" algn="tl">
                    <a:srgbClr val="000000"/>
                  </a:outerShdw>
                </a:effectLst>
                <a:latin typeface="+mn-lt"/>
                <a:ea typeface="宋体" pitchFamily="2" charset="-122"/>
                <a:cs typeface="+mn-cs"/>
              </a:rPr>
              <a:t>Less optimal as a basal insulin, because it doesn’t have a flat insulin  release profile</a:t>
            </a:r>
          </a:p>
          <a:p>
            <a:pPr>
              <a:buFontTx/>
              <a:buChar char="-"/>
              <a:defRPr/>
            </a:pPr>
            <a:endParaRPr lang="en-US" altLang="zh-CN" sz="2400" dirty="0">
              <a:effectLst>
                <a:outerShdw blurRad="38100" dist="38100" dir="2700000" algn="tl">
                  <a:srgbClr val="000000"/>
                </a:outerShdw>
              </a:effectLst>
              <a:latin typeface="+mn-lt"/>
              <a:ea typeface="宋体" pitchFamily="2" charset="-122"/>
              <a:cs typeface="+mn-cs"/>
            </a:endParaRPr>
          </a:p>
          <a:p>
            <a:pPr>
              <a:buFontTx/>
              <a:buChar char="-"/>
              <a:defRPr/>
            </a:pPr>
            <a:r>
              <a:rPr lang="en-US" altLang="zh-CN" sz="2400" dirty="0">
                <a:effectLst>
                  <a:outerShdw blurRad="38100" dist="38100" dir="2700000" algn="tl">
                    <a:srgbClr val="000000"/>
                  </a:outerShdw>
                </a:effectLst>
                <a:latin typeface="+mn-lt"/>
                <a:ea typeface="宋体" pitchFamily="2" charset="-122"/>
                <a:cs typeface="+mn-cs"/>
              </a:rPr>
              <a:t>More hypoglycemic episodes</a:t>
            </a:r>
          </a:p>
        </p:txBody>
      </p:sp>
      <p:sp>
        <p:nvSpPr>
          <p:cNvPr id="2" name="TextBox 1"/>
          <p:cNvSpPr txBox="1"/>
          <p:nvPr/>
        </p:nvSpPr>
        <p:spPr>
          <a:xfrm>
            <a:off x="4703297" y="1371596"/>
            <a:ext cx="4052776" cy="461665"/>
          </a:xfrm>
          <a:prstGeom prst="rect">
            <a:avLst/>
          </a:prstGeom>
          <a:noFill/>
        </p:spPr>
        <p:txBody>
          <a:bodyPr wrap="none" rtlCol="0">
            <a:spAutoFit/>
          </a:bodyPr>
          <a:lstStyle/>
          <a:p>
            <a:pPr>
              <a:buClr>
                <a:srgbClr val="3399FF"/>
              </a:buClr>
              <a:buFont typeface="Wingdings" pitchFamily="2" charset="2"/>
              <a:buNone/>
              <a:defRPr/>
            </a:pPr>
            <a:r>
              <a:rPr lang="en-US" altLang="zh-CN" sz="2400" b="1" u="sng" dirty="0">
                <a:solidFill>
                  <a:srgbClr val="FFFF00"/>
                </a:solidFill>
                <a:effectLst>
                  <a:outerShdw blurRad="38100" dist="38100" dir="2700000" algn="tl">
                    <a:srgbClr val="000000"/>
                  </a:outerShdw>
                </a:effectLst>
                <a:ea typeface="宋体" pitchFamily="2" charset="-122"/>
              </a:rPr>
              <a:t>Intermediate acting (e.g. NPH)</a:t>
            </a:r>
          </a:p>
        </p:txBody>
      </p:sp>
    </p:spTree>
    <p:extLst>
      <p:ext uri="{BB962C8B-B14F-4D97-AF65-F5344CB8AC3E}">
        <p14:creationId xmlns:p14="http://schemas.microsoft.com/office/powerpoint/2010/main" val="27865908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1106312" y="381000"/>
            <a:ext cx="6946900" cy="1143000"/>
          </a:xfrm>
        </p:spPr>
        <p:txBody>
          <a:bodyPr>
            <a:noAutofit/>
          </a:bodyPr>
          <a:lstStyle/>
          <a:p>
            <a:r>
              <a:rPr lang="en-US" sz="3600" dirty="0"/>
              <a:t>Structure of Insulin </a:t>
            </a:r>
            <a:r>
              <a:rPr lang="en-US" sz="3600" dirty="0" err="1"/>
              <a:t>Glargine</a:t>
            </a:r>
            <a:r>
              <a:rPr lang="en-US" sz="3600" dirty="0"/>
              <a:t>:</a:t>
            </a:r>
            <a:br>
              <a:rPr lang="en-US" sz="3600" dirty="0"/>
            </a:br>
            <a:r>
              <a:rPr lang="en-US" sz="3600" dirty="0"/>
              <a:t>A New Long-Acting Insulin Analogue</a:t>
            </a:r>
          </a:p>
        </p:txBody>
      </p:sp>
      <p:sp>
        <p:nvSpPr>
          <p:cNvPr id="86021" name="Rectangle 5"/>
          <p:cNvSpPr>
            <a:spLocks noGrp="1" noChangeArrowheads="1"/>
          </p:cNvSpPr>
          <p:nvPr>
            <p:ph type="body" idx="1"/>
          </p:nvPr>
        </p:nvSpPr>
        <p:spPr>
          <a:xfrm>
            <a:off x="517878" y="2133600"/>
            <a:ext cx="8229600" cy="4525963"/>
          </a:xfrm>
        </p:spPr>
        <p:txBody>
          <a:bodyPr/>
          <a:lstStyle/>
          <a:p>
            <a:r>
              <a:rPr lang="en-US" dirty="0"/>
              <a:t>Modifications to human insulin chain</a:t>
            </a:r>
          </a:p>
          <a:p>
            <a:pPr lvl="1"/>
            <a:r>
              <a:rPr lang="en-US" dirty="0"/>
              <a:t>Substitution of glycine at position A21</a:t>
            </a:r>
          </a:p>
          <a:p>
            <a:pPr lvl="1"/>
            <a:r>
              <a:rPr lang="en-US" dirty="0"/>
              <a:t>Addition of two </a:t>
            </a:r>
            <a:r>
              <a:rPr lang="en-US" dirty="0" err="1"/>
              <a:t>arginines</a:t>
            </a:r>
            <a:r>
              <a:rPr lang="en-US" dirty="0"/>
              <a:t> at position B30</a:t>
            </a:r>
          </a:p>
          <a:p>
            <a:pPr lvl="1"/>
            <a:r>
              <a:rPr lang="en-US" dirty="0"/>
              <a:t>Unique release pattern from injection site</a:t>
            </a:r>
          </a:p>
        </p:txBody>
      </p:sp>
      <p:pic>
        <p:nvPicPr>
          <p:cNvPr id="86163" name="Picture 1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223" y="4402138"/>
            <a:ext cx="7938911" cy="24558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85856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1336675"/>
          </a:xfrm>
          <a:prstGeom prst="rect">
            <a:avLst/>
          </a:prstGeom>
          <a:solidFill>
            <a:srgbClr val="C00000"/>
          </a:solidFill>
          <a:ln w="9525">
            <a:solidFill>
              <a:schemeClr val="tx1"/>
            </a:solidFill>
            <a:miter lim="800000"/>
            <a:headEnd/>
            <a:tailEnd/>
          </a:ln>
        </p:spPr>
        <p:txBody>
          <a:bodyPr lIns="90488" tIns="44450" rIns="90488" bIns="44450">
            <a:spAutoFit/>
          </a:bodyPr>
          <a:lstStyle/>
          <a:p>
            <a:pPr eaLnBrk="0" hangingPunct="0">
              <a:lnSpc>
                <a:spcPct val="150000"/>
              </a:lnSpc>
              <a:defRPr/>
            </a:pPr>
            <a:r>
              <a:rPr lang="en-US" sz="4400" b="1" dirty="0">
                <a:effectLst>
                  <a:outerShdw blurRad="38100" dist="38100" dir="2700000" algn="tl">
                    <a:srgbClr val="000000">
                      <a:alpha val="43137"/>
                    </a:srgbClr>
                  </a:outerShdw>
                </a:effectLst>
                <a:latin typeface="Garamond" pitchFamily="18" charset="0"/>
                <a:cs typeface="Arial" charset="0"/>
              </a:rPr>
              <a:t>      </a:t>
            </a:r>
            <a:r>
              <a:rPr lang="en-US" sz="5400" b="1" dirty="0">
                <a:effectLst>
                  <a:outerShdw blurRad="38100" dist="38100" dir="2700000" algn="tl">
                    <a:srgbClr val="000000">
                      <a:alpha val="43137"/>
                    </a:srgbClr>
                  </a:outerShdw>
                </a:effectLst>
                <a:latin typeface="Garamond" pitchFamily="18" charset="0"/>
                <a:cs typeface="Arial" charset="0"/>
              </a:rPr>
              <a:t>INSULIN GLARGINE</a:t>
            </a:r>
            <a:endParaRPr lang="en-GB" sz="2800" b="1" dirty="0">
              <a:solidFill>
                <a:srgbClr val="D46602"/>
              </a:solidFill>
              <a:latin typeface="Trebuchet MS" pitchFamily="34" charset="0"/>
              <a:cs typeface="Arial" charset="0"/>
            </a:endParaRPr>
          </a:p>
        </p:txBody>
      </p:sp>
      <p:grpSp>
        <p:nvGrpSpPr>
          <p:cNvPr id="20483" name="Group 3"/>
          <p:cNvGrpSpPr>
            <a:grpSpLocks/>
          </p:cNvGrpSpPr>
          <p:nvPr/>
        </p:nvGrpSpPr>
        <p:grpSpPr bwMode="auto">
          <a:xfrm>
            <a:off x="2362200" y="3810000"/>
            <a:ext cx="6553200" cy="2651125"/>
            <a:chOff x="1071" y="2161"/>
            <a:chExt cx="4697" cy="1670"/>
          </a:xfrm>
        </p:grpSpPr>
        <p:sp>
          <p:nvSpPr>
            <p:cNvPr id="20486" name="Freeform 4"/>
            <p:cNvSpPr>
              <a:spLocks/>
            </p:cNvSpPr>
            <p:nvPr/>
          </p:nvSpPr>
          <p:spPr bwMode="auto">
            <a:xfrm>
              <a:off x="1111" y="2650"/>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87" name="Freeform 5"/>
            <p:cNvSpPr>
              <a:spLocks/>
            </p:cNvSpPr>
            <p:nvPr/>
          </p:nvSpPr>
          <p:spPr bwMode="auto">
            <a:xfrm>
              <a:off x="1104" y="2642"/>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488" name="Freeform 6"/>
            <p:cNvSpPr>
              <a:spLocks/>
            </p:cNvSpPr>
            <p:nvPr/>
          </p:nvSpPr>
          <p:spPr bwMode="auto">
            <a:xfrm>
              <a:off x="1111" y="2650"/>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89" name="Freeform 7"/>
            <p:cNvSpPr>
              <a:spLocks/>
            </p:cNvSpPr>
            <p:nvPr/>
          </p:nvSpPr>
          <p:spPr bwMode="auto">
            <a:xfrm>
              <a:off x="1104" y="2642"/>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490" name="Freeform 8"/>
            <p:cNvSpPr>
              <a:spLocks/>
            </p:cNvSpPr>
            <p:nvPr/>
          </p:nvSpPr>
          <p:spPr bwMode="auto">
            <a:xfrm>
              <a:off x="1255"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1" name="Freeform 9"/>
            <p:cNvSpPr>
              <a:spLocks/>
            </p:cNvSpPr>
            <p:nvPr/>
          </p:nvSpPr>
          <p:spPr bwMode="auto">
            <a:xfrm>
              <a:off x="1248"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492" name="Freeform 10"/>
            <p:cNvSpPr>
              <a:spLocks/>
            </p:cNvSpPr>
            <p:nvPr/>
          </p:nvSpPr>
          <p:spPr bwMode="auto">
            <a:xfrm>
              <a:off x="1394" y="2650"/>
              <a:ext cx="136" cy="152"/>
            </a:xfrm>
            <a:custGeom>
              <a:avLst/>
              <a:gdLst>
                <a:gd name="T0" fmla="*/ 67 w 136"/>
                <a:gd name="T1" fmla="*/ 151 h 152"/>
                <a:gd name="T2" fmla="*/ 57 w 136"/>
                <a:gd name="T3" fmla="*/ 150 h 152"/>
                <a:gd name="T4" fmla="*/ 48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0 w 136"/>
                <a:gd name="T43" fmla="*/ 2 h 152"/>
                <a:gd name="T44" fmla="*/ 67 w 136"/>
                <a:gd name="T45" fmla="*/ 0 h 152"/>
                <a:gd name="T46" fmla="*/ 84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0" y="2"/>
                  </a:lnTo>
                  <a:lnTo>
                    <a:pt x="67" y="0"/>
                  </a:lnTo>
                  <a:lnTo>
                    <a:pt x="84"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3" name="Freeform 11"/>
            <p:cNvSpPr>
              <a:spLocks/>
            </p:cNvSpPr>
            <p:nvPr/>
          </p:nvSpPr>
          <p:spPr bwMode="auto">
            <a:xfrm>
              <a:off x="1388"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4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8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2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10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8" y="156"/>
                  </a:lnTo>
                  <a:lnTo>
                    <a:pt x="50" y="152"/>
                  </a:lnTo>
                  <a:lnTo>
                    <a:pt x="43" y="148"/>
                  </a:lnTo>
                  <a:lnTo>
                    <a:pt x="37" y="143"/>
                  </a:lnTo>
                  <a:lnTo>
                    <a:pt x="31" y="137"/>
                  </a:lnTo>
                  <a:lnTo>
                    <a:pt x="25" y="130"/>
                  </a:lnTo>
                  <a:lnTo>
                    <a:pt x="21" y="122"/>
                  </a:lnTo>
                  <a:lnTo>
                    <a:pt x="17" y="114"/>
                  </a:lnTo>
                  <a:lnTo>
                    <a:pt x="15" y="106"/>
                  </a:lnTo>
                  <a:lnTo>
                    <a:pt x="13" y="97"/>
                  </a:lnTo>
                  <a:lnTo>
                    <a:pt x="12" y="88"/>
                  </a:lnTo>
                  <a:lnTo>
                    <a:pt x="14"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8" y="69"/>
                  </a:lnTo>
                  <a:lnTo>
                    <a:pt x="140" y="88"/>
                  </a:lnTo>
                  <a:lnTo>
                    <a:pt x="139" y="97"/>
                  </a:lnTo>
                  <a:lnTo>
                    <a:pt x="137" y="106"/>
                  </a:lnTo>
                  <a:lnTo>
                    <a:pt x="135" y="114"/>
                  </a:lnTo>
                  <a:lnTo>
                    <a:pt x="131" y="122"/>
                  </a:lnTo>
                  <a:lnTo>
                    <a:pt x="127" y="130"/>
                  </a:lnTo>
                  <a:lnTo>
                    <a:pt x="121" y="137"/>
                  </a:lnTo>
                  <a:lnTo>
                    <a:pt x="115" y="143"/>
                  </a:lnTo>
                  <a:lnTo>
                    <a:pt x="109" y="148"/>
                  </a:lnTo>
                  <a:lnTo>
                    <a:pt x="102" y="152"/>
                  </a:lnTo>
                  <a:lnTo>
                    <a:pt x="94" y="156"/>
                  </a:lnTo>
                  <a:lnTo>
                    <a:pt x="85" y="158"/>
                  </a:lnTo>
                  <a:lnTo>
                    <a:pt x="76" y="158"/>
                  </a:lnTo>
                  <a:lnTo>
                    <a:pt x="66" y="157"/>
                  </a:lnTo>
                  <a:lnTo>
                    <a:pt x="65" y="172"/>
                  </a:lnTo>
                  <a:lnTo>
                    <a:pt x="76" y="172"/>
                  </a:lnTo>
                  <a:lnTo>
                    <a:pt x="87" y="171"/>
                  </a:lnTo>
                  <a:lnTo>
                    <a:pt x="97" y="169"/>
                  </a:lnTo>
                  <a:lnTo>
                    <a:pt x="106" y="165"/>
                  </a:lnTo>
                  <a:lnTo>
                    <a:pt x="115" y="160"/>
                  </a:lnTo>
                  <a:lnTo>
                    <a:pt x="123" y="154"/>
                  </a:lnTo>
                  <a:lnTo>
                    <a:pt x="131" y="146"/>
                  </a:lnTo>
                  <a:lnTo>
                    <a:pt x="137" y="138"/>
                  </a:lnTo>
                  <a:lnTo>
                    <a:pt x="142" y="130"/>
                  </a:lnTo>
                  <a:lnTo>
                    <a:pt x="146" y="120"/>
                  </a:lnTo>
                  <a:lnTo>
                    <a:pt x="150" y="110"/>
                  </a:lnTo>
                  <a:lnTo>
                    <a:pt x="152" y="98"/>
                  </a:lnTo>
                  <a:lnTo>
                    <a:pt x="153" y="88"/>
                  </a:lnTo>
                  <a:lnTo>
                    <a:pt x="150" y="66"/>
                  </a:lnTo>
                  <a:lnTo>
                    <a:pt x="147" y="54"/>
                  </a:lnTo>
                  <a:lnTo>
                    <a:pt x="142" y="43"/>
                  </a:lnTo>
                  <a:lnTo>
                    <a:pt x="137" y="33"/>
                  </a:lnTo>
                  <a:lnTo>
                    <a:pt x="129" y="25"/>
                  </a:lnTo>
                  <a:lnTo>
                    <a:pt x="121" y="17"/>
                  </a:lnTo>
                  <a:lnTo>
                    <a:pt x="113" y="11"/>
                  </a:lnTo>
                  <a:lnTo>
                    <a:pt x="105" y="7"/>
                  </a:lnTo>
                  <a:lnTo>
                    <a:pt x="95" y="3"/>
                  </a:lnTo>
                  <a:lnTo>
                    <a:pt x="76" y="0"/>
                  </a:lnTo>
                  <a:lnTo>
                    <a:pt x="57" y="3"/>
                  </a:lnTo>
                  <a:lnTo>
                    <a:pt x="48" y="7"/>
                  </a:lnTo>
                  <a:lnTo>
                    <a:pt x="39" y="11"/>
                  </a:lnTo>
                  <a:lnTo>
                    <a:pt x="31" y="17"/>
                  </a:lnTo>
                  <a:lnTo>
                    <a:pt x="23" y="25"/>
                  </a:lnTo>
                  <a:lnTo>
                    <a:pt x="16" y="33"/>
                  </a:lnTo>
                  <a:lnTo>
                    <a:pt x="10" y="43"/>
                  </a:lnTo>
                  <a:lnTo>
                    <a:pt x="5" y="54"/>
                  </a:lnTo>
                  <a:lnTo>
                    <a:pt x="2" y="66"/>
                  </a:lnTo>
                  <a:lnTo>
                    <a:pt x="0" y="88"/>
                  </a:lnTo>
                  <a:lnTo>
                    <a:pt x="0" y="98"/>
                  </a:lnTo>
                  <a:lnTo>
                    <a:pt x="2" y="110"/>
                  </a:lnTo>
                  <a:lnTo>
                    <a:pt x="6" y="120"/>
                  </a:lnTo>
                  <a:lnTo>
                    <a:pt x="10" y="130"/>
                  </a:lnTo>
                  <a:lnTo>
                    <a:pt x="16" y="138"/>
                  </a:lnTo>
                  <a:lnTo>
                    <a:pt x="21" y="146"/>
                  </a:lnTo>
                  <a:lnTo>
                    <a:pt x="29" y="154"/>
                  </a:lnTo>
                  <a:lnTo>
                    <a:pt x="37" y="160"/>
                  </a:lnTo>
                  <a:lnTo>
                    <a:pt x="46" y="165"/>
                  </a:lnTo>
                  <a:lnTo>
                    <a:pt x="55"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494" name="Freeform 12"/>
            <p:cNvSpPr>
              <a:spLocks/>
            </p:cNvSpPr>
            <p:nvPr/>
          </p:nvSpPr>
          <p:spPr bwMode="auto">
            <a:xfrm>
              <a:off x="1539" y="2650"/>
              <a:ext cx="135" cy="152"/>
            </a:xfrm>
            <a:custGeom>
              <a:avLst/>
              <a:gdLst>
                <a:gd name="T0" fmla="*/ 66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1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3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6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19 w 135"/>
                <a:gd name="T57" fmla="*/ 29 h 152"/>
                <a:gd name="T58" fmla="*/ 125 w 135"/>
                <a:gd name="T59" fmla="*/ 38 h 152"/>
                <a:gd name="T60" fmla="*/ 129 w 135"/>
                <a:gd name="T61" fmla="*/ 47 h 152"/>
                <a:gd name="T62" fmla="*/ 132 w 135"/>
                <a:gd name="T63" fmla="*/ 57 h 152"/>
                <a:gd name="T64" fmla="*/ 134 w 135"/>
                <a:gd name="T65" fmla="*/ 77 h 152"/>
                <a:gd name="T66" fmla="*/ 133 w 135"/>
                <a:gd name="T67" fmla="*/ 87 h 152"/>
                <a:gd name="T68" fmla="*/ 131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6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6" y="151"/>
                  </a:moveTo>
                  <a:lnTo>
                    <a:pt x="56" y="150"/>
                  </a:lnTo>
                  <a:lnTo>
                    <a:pt x="48" y="148"/>
                  </a:lnTo>
                  <a:lnTo>
                    <a:pt x="39" y="145"/>
                  </a:lnTo>
                  <a:lnTo>
                    <a:pt x="32"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3" y="9"/>
                  </a:lnTo>
                  <a:lnTo>
                    <a:pt x="41" y="5"/>
                  </a:lnTo>
                  <a:lnTo>
                    <a:pt x="50" y="2"/>
                  </a:lnTo>
                  <a:lnTo>
                    <a:pt x="66" y="0"/>
                  </a:lnTo>
                  <a:lnTo>
                    <a:pt x="83" y="2"/>
                  </a:lnTo>
                  <a:lnTo>
                    <a:pt x="92" y="5"/>
                  </a:lnTo>
                  <a:lnTo>
                    <a:pt x="100" y="9"/>
                  </a:lnTo>
                  <a:lnTo>
                    <a:pt x="107" y="14"/>
                  </a:lnTo>
                  <a:lnTo>
                    <a:pt x="114" y="21"/>
                  </a:lnTo>
                  <a:lnTo>
                    <a:pt x="119" y="29"/>
                  </a:lnTo>
                  <a:lnTo>
                    <a:pt x="125" y="38"/>
                  </a:lnTo>
                  <a:lnTo>
                    <a:pt x="129" y="47"/>
                  </a:lnTo>
                  <a:lnTo>
                    <a:pt x="132" y="57"/>
                  </a:lnTo>
                  <a:lnTo>
                    <a:pt x="134" y="77"/>
                  </a:lnTo>
                  <a:lnTo>
                    <a:pt x="133" y="87"/>
                  </a:lnTo>
                  <a:lnTo>
                    <a:pt x="131" y="96"/>
                  </a:lnTo>
                  <a:lnTo>
                    <a:pt x="128" y="105"/>
                  </a:lnTo>
                  <a:lnTo>
                    <a:pt x="125" y="113"/>
                  </a:lnTo>
                  <a:lnTo>
                    <a:pt x="120" y="121"/>
                  </a:lnTo>
                  <a:lnTo>
                    <a:pt x="115" y="129"/>
                  </a:lnTo>
                  <a:lnTo>
                    <a:pt x="108" y="135"/>
                  </a:lnTo>
                  <a:lnTo>
                    <a:pt x="101" y="140"/>
                  </a:lnTo>
                  <a:lnTo>
                    <a:pt x="94" y="145"/>
                  </a:lnTo>
                  <a:lnTo>
                    <a:pt x="85" y="148"/>
                  </a:lnTo>
                  <a:lnTo>
                    <a:pt x="77" y="150"/>
                  </a:lnTo>
                  <a:lnTo>
                    <a:pt x="66"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5" name="Freeform 13"/>
            <p:cNvSpPr>
              <a:spLocks/>
            </p:cNvSpPr>
            <p:nvPr/>
          </p:nvSpPr>
          <p:spPr bwMode="auto">
            <a:xfrm>
              <a:off x="1532" y="2642"/>
              <a:ext cx="154" cy="173"/>
            </a:xfrm>
            <a:custGeom>
              <a:avLst/>
              <a:gdLst>
                <a:gd name="T0" fmla="*/ 86 w 154"/>
                <a:gd name="T1" fmla="*/ 157 h 173"/>
                <a:gd name="T2" fmla="*/ 67 w 154"/>
                <a:gd name="T3" fmla="*/ 158 h 173"/>
                <a:gd name="T4" fmla="*/ 51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8 w 154"/>
                <a:gd name="T27" fmla="*/ 24 h 173"/>
                <a:gd name="T28" fmla="*/ 121 w 154"/>
                <a:gd name="T29" fmla="*/ 34 h 173"/>
                <a:gd name="T30" fmla="*/ 132 w 154"/>
                <a:gd name="T31" fmla="*/ 50 h 173"/>
                <a:gd name="T32" fmla="*/ 138 w 154"/>
                <a:gd name="T33" fmla="*/ 69 h 173"/>
                <a:gd name="T34" fmla="*/ 140 w 154"/>
                <a:gd name="T35" fmla="*/ 97 h 173"/>
                <a:gd name="T36" fmla="*/ 136 w 154"/>
                <a:gd name="T37" fmla="*/ 114 h 173"/>
                <a:gd name="T38" fmla="*/ 128 w 154"/>
                <a:gd name="T39" fmla="*/ 130 h 173"/>
                <a:gd name="T40" fmla="*/ 116 w 154"/>
                <a:gd name="T41" fmla="*/ 143 h 173"/>
                <a:gd name="T42" fmla="*/ 102 w 154"/>
                <a:gd name="T43" fmla="*/ 152 h 173"/>
                <a:gd name="T44" fmla="*/ 86 w 154"/>
                <a:gd name="T45" fmla="*/ 158 h 173"/>
                <a:gd name="T46" fmla="*/ 67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2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3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1" y="152"/>
                  </a:lnTo>
                  <a:lnTo>
                    <a:pt x="44" y="148"/>
                  </a:lnTo>
                  <a:lnTo>
                    <a:pt x="37" y="143"/>
                  </a:lnTo>
                  <a:lnTo>
                    <a:pt x="31" y="137"/>
                  </a:lnTo>
                  <a:lnTo>
                    <a:pt x="25" y="130"/>
                  </a:lnTo>
                  <a:lnTo>
                    <a:pt x="21" y="122"/>
                  </a:lnTo>
                  <a:lnTo>
                    <a:pt x="17" y="114"/>
                  </a:lnTo>
                  <a:lnTo>
                    <a:pt x="15" y="106"/>
                  </a:lnTo>
                  <a:lnTo>
                    <a:pt x="13" y="97"/>
                  </a:lnTo>
                  <a:lnTo>
                    <a:pt x="13" y="88"/>
                  </a:lnTo>
                  <a:lnTo>
                    <a:pt x="15" y="69"/>
                  </a:lnTo>
                  <a:lnTo>
                    <a:pt x="17" y="59"/>
                  </a:lnTo>
                  <a:lnTo>
                    <a:pt x="21" y="50"/>
                  </a:lnTo>
                  <a:lnTo>
                    <a:pt x="26" y="42"/>
                  </a:lnTo>
                  <a:lnTo>
                    <a:pt x="32" y="34"/>
                  </a:lnTo>
                  <a:lnTo>
                    <a:pt x="38" y="28"/>
                  </a:lnTo>
                  <a:lnTo>
                    <a:pt x="45" y="24"/>
                  </a:lnTo>
                  <a:lnTo>
                    <a:pt x="53" y="20"/>
                  </a:lnTo>
                  <a:lnTo>
                    <a:pt x="60" y="17"/>
                  </a:lnTo>
                  <a:lnTo>
                    <a:pt x="76" y="15"/>
                  </a:lnTo>
                  <a:lnTo>
                    <a:pt x="92" y="17"/>
                  </a:lnTo>
                  <a:lnTo>
                    <a:pt x="100" y="20"/>
                  </a:lnTo>
                  <a:lnTo>
                    <a:pt x="108" y="24"/>
                  </a:lnTo>
                  <a:lnTo>
                    <a:pt x="115" y="28"/>
                  </a:lnTo>
                  <a:lnTo>
                    <a:pt x="121" y="34"/>
                  </a:lnTo>
                  <a:lnTo>
                    <a:pt x="127" y="42"/>
                  </a:lnTo>
                  <a:lnTo>
                    <a:pt x="132" y="50"/>
                  </a:lnTo>
                  <a:lnTo>
                    <a:pt x="136" y="59"/>
                  </a:lnTo>
                  <a:lnTo>
                    <a:pt x="138" y="69"/>
                  </a:lnTo>
                  <a:lnTo>
                    <a:pt x="140" y="88"/>
                  </a:lnTo>
                  <a:lnTo>
                    <a:pt x="140" y="97"/>
                  </a:lnTo>
                  <a:lnTo>
                    <a:pt x="138" y="106"/>
                  </a:lnTo>
                  <a:lnTo>
                    <a:pt x="136" y="114"/>
                  </a:lnTo>
                  <a:lnTo>
                    <a:pt x="132" y="122"/>
                  </a:lnTo>
                  <a:lnTo>
                    <a:pt x="128" y="130"/>
                  </a:lnTo>
                  <a:lnTo>
                    <a:pt x="122" y="137"/>
                  </a:lnTo>
                  <a:lnTo>
                    <a:pt x="116" y="143"/>
                  </a:lnTo>
                  <a:lnTo>
                    <a:pt x="109" y="148"/>
                  </a:lnTo>
                  <a:lnTo>
                    <a:pt x="102" y="152"/>
                  </a:lnTo>
                  <a:lnTo>
                    <a:pt x="94" y="156"/>
                  </a:lnTo>
                  <a:lnTo>
                    <a:pt x="86" y="158"/>
                  </a:lnTo>
                  <a:lnTo>
                    <a:pt x="76" y="158"/>
                  </a:lnTo>
                  <a:lnTo>
                    <a:pt x="67" y="157"/>
                  </a:lnTo>
                  <a:lnTo>
                    <a:pt x="66" y="172"/>
                  </a:lnTo>
                  <a:lnTo>
                    <a:pt x="76" y="172"/>
                  </a:lnTo>
                  <a:lnTo>
                    <a:pt x="87" y="171"/>
                  </a:lnTo>
                  <a:lnTo>
                    <a:pt x="97" y="169"/>
                  </a:lnTo>
                  <a:lnTo>
                    <a:pt x="107" y="165"/>
                  </a:lnTo>
                  <a:lnTo>
                    <a:pt x="115" y="160"/>
                  </a:lnTo>
                  <a:lnTo>
                    <a:pt x="124" y="154"/>
                  </a:lnTo>
                  <a:lnTo>
                    <a:pt x="131" y="146"/>
                  </a:lnTo>
                  <a:lnTo>
                    <a:pt x="137" y="138"/>
                  </a:lnTo>
                  <a:lnTo>
                    <a:pt x="143" y="130"/>
                  </a:lnTo>
                  <a:lnTo>
                    <a:pt x="147" y="120"/>
                  </a:lnTo>
                  <a:lnTo>
                    <a:pt x="150" y="110"/>
                  </a:lnTo>
                  <a:lnTo>
                    <a:pt x="152" y="98"/>
                  </a:lnTo>
                  <a:lnTo>
                    <a:pt x="153" y="88"/>
                  </a:lnTo>
                  <a:lnTo>
                    <a:pt x="151" y="66"/>
                  </a:lnTo>
                  <a:lnTo>
                    <a:pt x="147" y="54"/>
                  </a:lnTo>
                  <a:lnTo>
                    <a:pt x="143" y="43"/>
                  </a:lnTo>
                  <a:lnTo>
                    <a:pt x="137" y="33"/>
                  </a:lnTo>
                  <a:lnTo>
                    <a:pt x="129" y="25"/>
                  </a:lnTo>
                  <a:lnTo>
                    <a:pt x="122" y="17"/>
                  </a:lnTo>
                  <a:lnTo>
                    <a:pt x="113" y="11"/>
                  </a:lnTo>
                  <a:lnTo>
                    <a:pt x="105" y="7"/>
                  </a:lnTo>
                  <a:lnTo>
                    <a:pt x="96" y="3"/>
                  </a:lnTo>
                  <a:lnTo>
                    <a:pt x="76" y="0"/>
                  </a:lnTo>
                  <a:lnTo>
                    <a:pt x="57" y="3"/>
                  </a:lnTo>
                  <a:lnTo>
                    <a:pt x="48" y="7"/>
                  </a:lnTo>
                  <a:lnTo>
                    <a:pt x="40" y="11"/>
                  </a:lnTo>
                  <a:lnTo>
                    <a:pt x="31" y="17"/>
                  </a:lnTo>
                  <a:lnTo>
                    <a:pt x="23" y="25"/>
                  </a:lnTo>
                  <a:lnTo>
                    <a:pt x="16" y="33"/>
                  </a:lnTo>
                  <a:lnTo>
                    <a:pt x="10" y="43"/>
                  </a:lnTo>
                  <a:lnTo>
                    <a:pt x="6" y="54"/>
                  </a:lnTo>
                  <a:lnTo>
                    <a:pt x="2" y="66"/>
                  </a:lnTo>
                  <a:lnTo>
                    <a:pt x="0" y="88"/>
                  </a:lnTo>
                  <a:lnTo>
                    <a:pt x="1" y="98"/>
                  </a:lnTo>
                  <a:lnTo>
                    <a:pt x="3"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496" name="Freeform 14"/>
            <p:cNvSpPr>
              <a:spLocks/>
            </p:cNvSpPr>
            <p:nvPr/>
          </p:nvSpPr>
          <p:spPr bwMode="auto">
            <a:xfrm>
              <a:off x="1683" y="2650"/>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7" name="Freeform 15"/>
            <p:cNvSpPr>
              <a:spLocks/>
            </p:cNvSpPr>
            <p:nvPr/>
          </p:nvSpPr>
          <p:spPr bwMode="auto">
            <a:xfrm>
              <a:off x="1677" y="2642"/>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498" name="Freeform 16"/>
            <p:cNvSpPr>
              <a:spLocks/>
            </p:cNvSpPr>
            <p:nvPr/>
          </p:nvSpPr>
          <p:spPr bwMode="auto">
            <a:xfrm>
              <a:off x="1827"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9" name="Freeform 17"/>
            <p:cNvSpPr>
              <a:spLocks/>
            </p:cNvSpPr>
            <p:nvPr/>
          </p:nvSpPr>
          <p:spPr bwMode="auto">
            <a:xfrm>
              <a:off x="1821"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00" name="Freeform 18"/>
            <p:cNvSpPr>
              <a:spLocks/>
            </p:cNvSpPr>
            <p:nvPr/>
          </p:nvSpPr>
          <p:spPr bwMode="auto">
            <a:xfrm>
              <a:off x="1971"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1" name="Freeform 19"/>
            <p:cNvSpPr>
              <a:spLocks/>
            </p:cNvSpPr>
            <p:nvPr/>
          </p:nvSpPr>
          <p:spPr bwMode="auto">
            <a:xfrm>
              <a:off x="1965"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02" name="Freeform 20"/>
            <p:cNvSpPr>
              <a:spLocks/>
            </p:cNvSpPr>
            <p:nvPr/>
          </p:nvSpPr>
          <p:spPr bwMode="auto">
            <a:xfrm>
              <a:off x="1971"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3" name="Freeform 21"/>
            <p:cNvSpPr>
              <a:spLocks/>
            </p:cNvSpPr>
            <p:nvPr/>
          </p:nvSpPr>
          <p:spPr bwMode="auto">
            <a:xfrm>
              <a:off x="1965"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04" name="Freeform 22"/>
            <p:cNvSpPr>
              <a:spLocks/>
            </p:cNvSpPr>
            <p:nvPr/>
          </p:nvSpPr>
          <p:spPr bwMode="auto">
            <a:xfrm>
              <a:off x="2116" y="2650"/>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19 w 135"/>
                <a:gd name="T57" fmla="*/ 29 h 152"/>
                <a:gd name="T58" fmla="*/ 125 w 135"/>
                <a:gd name="T59" fmla="*/ 38 h 152"/>
                <a:gd name="T60" fmla="*/ 129 w 135"/>
                <a:gd name="T61" fmla="*/ 47 h 152"/>
                <a:gd name="T62" fmla="*/ 132 w 135"/>
                <a:gd name="T63" fmla="*/ 57 h 152"/>
                <a:gd name="T64" fmla="*/ 134 w 135"/>
                <a:gd name="T65" fmla="*/ 77 h 152"/>
                <a:gd name="T66" fmla="*/ 133 w 135"/>
                <a:gd name="T67" fmla="*/ 87 h 152"/>
                <a:gd name="T68" fmla="*/ 131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19" y="29"/>
                  </a:lnTo>
                  <a:lnTo>
                    <a:pt x="125" y="38"/>
                  </a:lnTo>
                  <a:lnTo>
                    <a:pt x="129" y="47"/>
                  </a:lnTo>
                  <a:lnTo>
                    <a:pt x="132" y="57"/>
                  </a:lnTo>
                  <a:lnTo>
                    <a:pt x="134" y="77"/>
                  </a:lnTo>
                  <a:lnTo>
                    <a:pt x="133" y="87"/>
                  </a:lnTo>
                  <a:lnTo>
                    <a:pt x="131"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5" name="Freeform 23"/>
            <p:cNvSpPr>
              <a:spLocks/>
            </p:cNvSpPr>
            <p:nvPr/>
          </p:nvSpPr>
          <p:spPr bwMode="auto">
            <a:xfrm>
              <a:off x="2110" y="2642"/>
              <a:ext cx="153" cy="173"/>
            </a:xfrm>
            <a:custGeom>
              <a:avLst/>
              <a:gdLst>
                <a:gd name="T0" fmla="*/ 85 w 153"/>
                <a:gd name="T1" fmla="*/ 157 h 173"/>
                <a:gd name="T2" fmla="*/ 66 w 153"/>
                <a:gd name="T3" fmla="*/ 158 h 173"/>
                <a:gd name="T4" fmla="*/ 50 w 153"/>
                <a:gd name="T5" fmla="*/ 152 h 173"/>
                <a:gd name="T6" fmla="*/ 36 w 153"/>
                <a:gd name="T7" fmla="*/ 143 h 173"/>
                <a:gd name="T8" fmla="*/ 24 w 153"/>
                <a:gd name="T9" fmla="*/ 130 h 173"/>
                <a:gd name="T10" fmla="*/ 16 w 153"/>
                <a:gd name="T11" fmla="*/ 114 h 173"/>
                <a:gd name="T12" fmla="*/ 12 w 153"/>
                <a:gd name="T13" fmla="*/ 97 h 173"/>
                <a:gd name="T14" fmla="*/ 14 w 153"/>
                <a:gd name="T15" fmla="*/ 69 h 173"/>
                <a:gd name="T16" fmla="*/ 20 w 153"/>
                <a:gd name="T17" fmla="*/ 50 h 173"/>
                <a:gd name="T18" fmla="*/ 31 w 153"/>
                <a:gd name="T19" fmla="*/ 34 h 173"/>
                <a:gd name="T20" fmla="*/ 44 w 153"/>
                <a:gd name="T21" fmla="*/ 24 h 173"/>
                <a:gd name="T22" fmla="*/ 60 w 153"/>
                <a:gd name="T23" fmla="*/ 17 h 173"/>
                <a:gd name="T24" fmla="*/ 92 w 153"/>
                <a:gd name="T25" fmla="*/ 17 h 173"/>
                <a:gd name="T26" fmla="*/ 107 w 153"/>
                <a:gd name="T27" fmla="*/ 24 h 173"/>
                <a:gd name="T28" fmla="*/ 120 w 153"/>
                <a:gd name="T29" fmla="*/ 34 h 173"/>
                <a:gd name="T30" fmla="*/ 131 w 153"/>
                <a:gd name="T31" fmla="*/ 50 h 173"/>
                <a:gd name="T32" fmla="*/ 137 w 153"/>
                <a:gd name="T33" fmla="*/ 69 h 173"/>
                <a:gd name="T34" fmla="*/ 139 w 153"/>
                <a:gd name="T35" fmla="*/ 97 h 173"/>
                <a:gd name="T36" fmla="*/ 135 w 153"/>
                <a:gd name="T37" fmla="*/ 114 h 173"/>
                <a:gd name="T38" fmla="*/ 127 w 153"/>
                <a:gd name="T39" fmla="*/ 130 h 173"/>
                <a:gd name="T40" fmla="*/ 115 w 153"/>
                <a:gd name="T41" fmla="*/ 143 h 173"/>
                <a:gd name="T42" fmla="*/ 101 w 153"/>
                <a:gd name="T43" fmla="*/ 152 h 173"/>
                <a:gd name="T44" fmla="*/ 85 w 153"/>
                <a:gd name="T45" fmla="*/ 158 h 173"/>
                <a:gd name="T46" fmla="*/ 66 w 153"/>
                <a:gd name="T47" fmla="*/ 157 h 173"/>
                <a:gd name="T48" fmla="*/ 76 w 153"/>
                <a:gd name="T49" fmla="*/ 172 h 173"/>
                <a:gd name="T50" fmla="*/ 96 w 153"/>
                <a:gd name="T51" fmla="*/ 169 h 173"/>
                <a:gd name="T52" fmla="*/ 114 w 153"/>
                <a:gd name="T53" fmla="*/ 160 h 173"/>
                <a:gd name="T54" fmla="*/ 130 w 153"/>
                <a:gd name="T55" fmla="*/ 146 h 173"/>
                <a:gd name="T56" fmla="*/ 142 w 153"/>
                <a:gd name="T57" fmla="*/ 130 h 173"/>
                <a:gd name="T58" fmla="*/ 149 w 153"/>
                <a:gd name="T59" fmla="*/ 110 h 173"/>
                <a:gd name="T60" fmla="*/ 152 w 153"/>
                <a:gd name="T61" fmla="*/ 88 h 173"/>
                <a:gd name="T62" fmla="*/ 146 w 153"/>
                <a:gd name="T63" fmla="*/ 54 h 173"/>
                <a:gd name="T64" fmla="*/ 136 w 153"/>
                <a:gd name="T65" fmla="*/ 33 h 173"/>
                <a:gd name="T66" fmla="*/ 121 w 153"/>
                <a:gd name="T67" fmla="*/ 17 h 173"/>
                <a:gd name="T68" fmla="*/ 104 w 153"/>
                <a:gd name="T69" fmla="*/ 7 h 173"/>
                <a:gd name="T70" fmla="*/ 76 w 153"/>
                <a:gd name="T71" fmla="*/ 0 h 173"/>
                <a:gd name="T72" fmla="*/ 48 w 153"/>
                <a:gd name="T73" fmla="*/ 7 h 173"/>
                <a:gd name="T74" fmla="*/ 30 w 153"/>
                <a:gd name="T75" fmla="*/ 17 h 173"/>
                <a:gd name="T76" fmla="*/ 16 w 153"/>
                <a:gd name="T77" fmla="*/ 33 h 173"/>
                <a:gd name="T78" fmla="*/ 5 w 153"/>
                <a:gd name="T79" fmla="*/ 54 h 173"/>
                <a:gd name="T80" fmla="*/ 0 w 153"/>
                <a:gd name="T81" fmla="*/ 88 h 173"/>
                <a:gd name="T82" fmla="*/ 2 w 153"/>
                <a:gd name="T83" fmla="*/ 110 h 173"/>
                <a:gd name="T84" fmla="*/ 9 w 153"/>
                <a:gd name="T85" fmla="*/ 130 h 173"/>
                <a:gd name="T86" fmla="*/ 21 w 153"/>
                <a:gd name="T87" fmla="*/ 146 h 173"/>
                <a:gd name="T88" fmla="*/ 37 w 153"/>
                <a:gd name="T89" fmla="*/ 160 h 173"/>
                <a:gd name="T90" fmla="*/ 55 w 153"/>
                <a:gd name="T91" fmla="*/ 169 h 173"/>
                <a:gd name="T92" fmla="*/ 76 w 153"/>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73"/>
                <a:gd name="T143" fmla="*/ 153 w 153"/>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0"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6" y="169"/>
                  </a:lnTo>
                  <a:lnTo>
                    <a:pt x="106" y="165"/>
                  </a:lnTo>
                  <a:lnTo>
                    <a:pt x="114" y="160"/>
                  </a:lnTo>
                  <a:lnTo>
                    <a:pt x="123" y="154"/>
                  </a:lnTo>
                  <a:lnTo>
                    <a:pt x="130" y="146"/>
                  </a:lnTo>
                  <a:lnTo>
                    <a:pt x="136" y="138"/>
                  </a:lnTo>
                  <a:lnTo>
                    <a:pt x="142" y="130"/>
                  </a:lnTo>
                  <a:lnTo>
                    <a:pt x="146" y="120"/>
                  </a:lnTo>
                  <a:lnTo>
                    <a:pt x="149" y="110"/>
                  </a:lnTo>
                  <a:lnTo>
                    <a:pt x="151" y="98"/>
                  </a:lnTo>
                  <a:lnTo>
                    <a:pt x="152" y="88"/>
                  </a:lnTo>
                  <a:lnTo>
                    <a:pt x="150" y="66"/>
                  </a:lnTo>
                  <a:lnTo>
                    <a:pt x="146" y="54"/>
                  </a:lnTo>
                  <a:lnTo>
                    <a:pt x="142" y="43"/>
                  </a:lnTo>
                  <a:lnTo>
                    <a:pt x="136" y="33"/>
                  </a:lnTo>
                  <a:lnTo>
                    <a:pt x="128" y="25"/>
                  </a:lnTo>
                  <a:lnTo>
                    <a:pt x="121" y="17"/>
                  </a:lnTo>
                  <a:lnTo>
                    <a:pt x="112"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06" name="Freeform 24"/>
            <p:cNvSpPr>
              <a:spLocks/>
            </p:cNvSpPr>
            <p:nvPr/>
          </p:nvSpPr>
          <p:spPr bwMode="auto">
            <a:xfrm>
              <a:off x="2255"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7" name="Freeform 25"/>
            <p:cNvSpPr>
              <a:spLocks/>
            </p:cNvSpPr>
            <p:nvPr/>
          </p:nvSpPr>
          <p:spPr bwMode="auto">
            <a:xfrm>
              <a:off x="2248"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08" name="Freeform 26"/>
            <p:cNvSpPr>
              <a:spLocks/>
            </p:cNvSpPr>
            <p:nvPr/>
          </p:nvSpPr>
          <p:spPr bwMode="auto">
            <a:xfrm>
              <a:off x="2400" y="2650"/>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9" name="Freeform 27"/>
            <p:cNvSpPr>
              <a:spLocks/>
            </p:cNvSpPr>
            <p:nvPr/>
          </p:nvSpPr>
          <p:spPr bwMode="auto">
            <a:xfrm>
              <a:off x="2393" y="2642"/>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10" name="Freeform 28"/>
            <p:cNvSpPr>
              <a:spLocks/>
            </p:cNvSpPr>
            <p:nvPr/>
          </p:nvSpPr>
          <p:spPr bwMode="auto">
            <a:xfrm>
              <a:off x="2544" y="2650"/>
              <a:ext cx="136" cy="152"/>
            </a:xfrm>
            <a:custGeom>
              <a:avLst/>
              <a:gdLst>
                <a:gd name="T0" fmla="*/ 67 w 136"/>
                <a:gd name="T1" fmla="*/ 151 h 152"/>
                <a:gd name="T2" fmla="*/ 57 w 136"/>
                <a:gd name="T3" fmla="*/ 150 h 152"/>
                <a:gd name="T4" fmla="*/ 48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0 w 136"/>
                <a:gd name="T43" fmla="*/ 2 h 152"/>
                <a:gd name="T44" fmla="*/ 67 w 136"/>
                <a:gd name="T45" fmla="*/ 0 h 152"/>
                <a:gd name="T46" fmla="*/ 84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0" y="2"/>
                  </a:lnTo>
                  <a:lnTo>
                    <a:pt x="67" y="0"/>
                  </a:lnTo>
                  <a:lnTo>
                    <a:pt x="84"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11" name="Freeform 29"/>
            <p:cNvSpPr>
              <a:spLocks/>
            </p:cNvSpPr>
            <p:nvPr/>
          </p:nvSpPr>
          <p:spPr bwMode="auto">
            <a:xfrm>
              <a:off x="2537"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4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8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2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10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8" y="156"/>
                  </a:lnTo>
                  <a:lnTo>
                    <a:pt x="50" y="152"/>
                  </a:lnTo>
                  <a:lnTo>
                    <a:pt x="43" y="148"/>
                  </a:lnTo>
                  <a:lnTo>
                    <a:pt x="37" y="143"/>
                  </a:lnTo>
                  <a:lnTo>
                    <a:pt x="31" y="137"/>
                  </a:lnTo>
                  <a:lnTo>
                    <a:pt x="25" y="130"/>
                  </a:lnTo>
                  <a:lnTo>
                    <a:pt x="21" y="122"/>
                  </a:lnTo>
                  <a:lnTo>
                    <a:pt x="17" y="114"/>
                  </a:lnTo>
                  <a:lnTo>
                    <a:pt x="15" y="106"/>
                  </a:lnTo>
                  <a:lnTo>
                    <a:pt x="13" y="97"/>
                  </a:lnTo>
                  <a:lnTo>
                    <a:pt x="12" y="88"/>
                  </a:lnTo>
                  <a:lnTo>
                    <a:pt x="14"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8" y="69"/>
                  </a:lnTo>
                  <a:lnTo>
                    <a:pt x="140" y="88"/>
                  </a:lnTo>
                  <a:lnTo>
                    <a:pt x="139" y="97"/>
                  </a:lnTo>
                  <a:lnTo>
                    <a:pt x="137" y="106"/>
                  </a:lnTo>
                  <a:lnTo>
                    <a:pt x="135" y="114"/>
                  </a:lnTo>
                  <a:lnTo>
                    <a:pt x="131" y="122"/>
                  </a:lnTo>
                  <a:lnTo>
                    <a:pt x="127" y="130"/>
                  </a:lnTo>
                  <a:lnTo>
                    <a:pt x="121" y="137"/>
                  </a:lnTo>
                  <a:lnTo>
                    <a:pt x="115" y="143"/>
                  </a:lnTo>
                  <a:lnTo>
                    <a:pt x="109" y="148"/>
                  </a:lnTo>
                  <a:lnTo>
                    <a:pt x="102" y="152"/>
                  </a:lnTo>
                  <a:lnTo>
                    <a:pt x="94" y="156"/>
                  </a:lnTo>
                  <a:lnTo>
                    <a:pt x="85" y="158"/>
                  </a:lnTo>
                  <a:lnTo>
                    <a:pt x="76" y="158"/>
                  </a:lnTo>
                  <a:lnTo>
                    <a:pt x="66" y="157"/>
                  </a:lnTo>
                  <a:lnTo>
                    <a:pt x="65" y="172"/>
                  </a:lnTo>
                  <a:lnTo>
                    <a:pt x="76" y="172"/>
                  </a:lnTo>
                  <a:lnTo>
                    <a:pt x="87" y="171"/>
                  </a:lnTo>
                  <a:lnTo>
                    <a:pt x="97" y="169"/>
                  </a:lnTo>
                  <a:lnTo>
                    <a:pt x="106" y="165"/>
                  </a:lnTo>
                  <a:lnTo>
                    <a:pt x="115" y="160"/>
                  </a:lnTo>
                  <a:lnTo>
                    <a:pt x="123" y="154"/>
                  </a:lnTo>
                  <a:lnTo>
                    <a:pt x="131" y="146"/>
                  </a:lnTo>
                  <a:lnTo>
                    <a:pt x="137" y="138"/>
                  </a:lnTo>
                  <a:lnTo>
                    <a:pt x="142" y="130"/>
                  </a:lnTo>
                  <a:lnTo>
                    <a:pt x="146" y="120"/>
                  </a:lnTo>
                  <a:lnTo>
                    <a:pt x="150" y="110"/>
                  </a:lnTo>
                  <a:lnTo>
                    <a:pt x="152" y="98"/>
                  </a:lnTo>
                  <a:lnTo>
                    <a:pt x="153" y="88"/>
                  </a:lnTo>
                  <a:lnTo>
                    <a:pt x="150" y="66"/>
                  </a:lnTo>
                  <a:lnTo>
                    <a:pt x="147" y="54"/>
                  </a:lnTo>
                  <a:lnTo>
                    <a:pt x="142" y="43"/>
                  </a:lnTo>
                  <a:lnTo>
                    <a:pt x="137" y="33"/>
                  </a:lnTo>
                  <a:lnTo>
                    <a:pt x="129" y="25"/>
                  </a:lnTo>
                  <a:lnTo>
                    <a:pt x="121" y="17"/>
                  </a:lnTo>
                  <a:lnTo>
                    <a:pt x="113" y="11"/>
                  </a:lnTo>
                  <a:lnTo>
                    <a:pt x="105" y="7"/>
                  </a:lnTo>
                  <a:lnTo>
                    <a:pt x="95" y="3"/>
                  </a:lnTo>
                  <a:lnTo>
                    <a:pt x="76" y="0"/>
                  </a:lnTo>
                  <a:lnTo>
                    <a:pt x="57" y="3"/>
                  </a:lnTo>
                  <a:lnTo>
                    <a:pt x="48" y="7"/>
                  </a:lnTo>
                  <a:lnTo>
                    <a:pt x="39" y="11"/>
                  </a:lnTo>
                  <a:lnTo>
                    <a:pt x="31" y="17"/>
                  </a:lnTo>
                  <a:lnTo>
                    <a:pt x="23" y="25"/>
                  </a:lnTo>
                  <a:lnTo>
                    <a:pt x="16" y="33"/>
                  </a:lnTo>
                  <a:lnTo>
                    <a:pt x="10" y="43"/>
                  </a:lnTo>
                  <a:lnTo>
                    <a:pt x="5" y="54"/>
                  </a:lnTo>
                  <a:lnTo>
                    <a:pt x="2" y="66"/>
                  </a:lnTo>
                  <a:lnTo>
                    <a:pt x="0" y="88"/>
                  </a:lnTo>
                  <a:lnTo>
                    <a:pt x="0" y="98"/>
                  </a:lnTo>
                  <a:lnTo>
                    <a:pt x="2" y="110"/>
                  </a:lnTo>
                  <a:lnTo>
                    <a:pt x="6" y="120"/>
                  </a:lnTo>
                  <a:lnTo>
                    <a:pt x="10" y="130"/>
                  </a:lnTo>
                  <a:lnTo>
                    <a:pt x="16" y="138"/>
                  </a:lnTo>
                  <a:lnTo>
                    <a:pt x="21" y="146"/>
                  </a:lnTo>
                  <a:lnTo>
                    <a:pt x="29" y="154"/>
                  </a:lnTo>
                  <a:lnTo>
                    <a:pt x="37" y="160"/>
                  </a:lnTo>
                  <a:lnTo>
                    <a:pt x="46" y="165"/>
                  </a:lnTo>
                  <a:lnTo>
                    <a:pt x="55"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12" name="Freeform 30"/>
            <p:cNvSpPr>
              <a:spLocks/>
            </p:cNvSpPr>
            <p:nvPr/>
          </p:nvSpPr>
          <p:spPr bwMode="auto">
            <a:xfrm>
              <a:off x="2688"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1 w 136"/>
                <a:gd name="T21" fmla="*/ 96 h 152"/>
                <a:gd name="T22" fmla="*/ 0 w 136"/>
                <a:gd name="T23" fmla="*/ 87 h 152"/>
                <a:gd name="T24" fmla="*/ 0 w 136"/>
                <a:gd name="T25" fmla="*/ 77 h 152"/>
                <a:gd name="T26" fmla="*/ 1 w 136"/>
                <a:gd name="T27" fmla="*/ 57 h 152"/>
                <a:gd name="T28" fmla="*/ 4 w 136"/>
                <a:gd name="T29" fmla="*/ 47 h 152"/>
                <a:gd name="T30" fmla="*/ 8 w 136"/>
                <a:gd name="T31" fmla="*/ 38 h 152"/>
                <a:gd name="T32" fmla="*/ 13 w 136"/>
                <a:gd name="T33" fmla="*/ 29 h 152"/>
                <a:gd name="T34" fmla="*/ 19 w 136"/>
                <a:gd name="T35" fmla="*/ 21 h 152"/>
                <a:gd name="T36" fmla="*/ 26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3 w 136"/>
                <a:gd name="T49" fmla="*/ 5 h 152"/>
                <a:gd name="T50" fmla="*/ 101 w 136"/>
                <a:gd name="T51" fmla="*/ 9 h 152"/>
                <a:gd name="T52" fmla="*/ 108 w 136"/>
                <a:gd name="T53" fmla="*/ 14 h 152"/>
                <a:gd name="T54" fmla="*/ 115 w 136"/>
                <a:gd name="T55" fmla="*/ 21 h 152"/>
                <a:gd name="T56" fmla="*/ 120 w 136"/>
                <a:gd name="T57" fmla="*/ 29 h 152"/>
                <a:gd name="T58" fmla="*/ 126 w 136"/>
                <a:gd name="T59" fmla="*/ 38 h 152"/>
                <a:gd name="T60" fmla="*/ 130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4" y="9"/>
                  </a:lnTo>
                  <a:lnTo>
                    <a:pt x="42" y="5"/>
                  </a:lnTo>
                  <a:lnTo>
                    <a:pt x="51" y="2"/>
                  </a:lnTo>
                  <a:lnTo>
                    <a:pt x="67" y="0"/>
                  </a:lnTo>
                  <a:lnTo>
                    <a:pt x="84" y="2"/>
                  </a:lnTo>
                  <a:lnTo>
                    <a:pt x="93" y="5"/>
                  </a:lnTo>
                  <a:lnTo>
                    <a:pt x="101" y="9"/>
                  </a:lnTo>
                  <a:lnTo>
                    <a:pt x="108" y="14"/>
                  </a:lnTo>
                  <a:lnTo>
                    <a:pt x="115" y="21"/>
                  </a:lnTo>
                  <a:lnTo>
                    <a:pt x="120" y="29"/>
                  </a:lnTo>
                  <a:lnTo>
                    <a:pt x="126" y="38"/>
                  </a:lnTo>
                  <a:lnTo>
                    <a:pt x="130" y="47"/>
                  </a:lnTo>
                  <a:lnTo>
                    <a:pt x="133" y="57"/>
                  </a:lnTo>
                  <a:lnTo>
                    <a:pt x="135" y="77"/>
                  </a:lnTo>
                  <a:lnTo>
                    <a:pt x="134" y="87"/>
                  </a:lnTo>
                  <a:lnTo>
                    <a:pt x="132" y="96"/>
                  </a:lnTo>
                  <a:lnTo>
                    <a:pt x="129" y="105"/>
                  </a:lnTo>
                  <a:lnTo>
                    <a:pt x="126" y="113"/>
                  </a:lnTo>
                  <a:lnTo>
                    <a:pt x="121" y="121"/>
                  </a:lnTo>
                  <a:lnTo>
                    <a:pt x="116" y="129"/>
                  </a:lnTo>
                  <a:lnTo>
                    <a:pt x="109" y="135"/>
                  </a:lnTo>
                  <a:lnTo>
                    <a:pt x="102"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13" name="Freeform 31"/>
            <p:cNvSpPr>
              <a:spLocks/>
            </p:cNvSpPr>
            <p:nvPr/>
          </p:nvSpPr>
          <p:spPr bwMode="auto">
            <a:xfrm>
              <a:off x="2681" y="2642"/>
              <a:ext cx="154" cy="173"/>
            </a:xfrm>
            <a:custGeom>
              <a:avLst/>
              <a:gdLst>
                <a:gd name="T0" fmla="*/ 86 w 154"/>
                <a:gd name="T1" fmla="*/ 157 h 173"/>
                <a:gd name="T2" fmla="*/ 67 w 154"/>
                <a:gd name="T3" fmla="*/ 158 h 173"/>
                <a:gd name="T4" fmla="*/ 51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8 w 154"/>
                <a:gd name="T27" fmla="*/ 24 h 173"/>
                <a:gd name="T28" fmla="*/ 121 w 154"/>
                <a:gd name="T29" fmla="*/ 34 h 173"/>
                <a:gd name="T30" fmla="*/ 132 w 154"/>
                <a:gd name="T31" fmla="*/ 50 h 173"/>
                <a:gd name="T32" fmla="*/ 138 w 154"/>
                <a:gd name="T33" fmla="*/ 69 h 173"/>
                <a:gd name="T34" fmla="*/ 140 w 154"/>
                <a:gd name="T35" fmla="*/ 97 h 173"/>
                <a:gd name="T36" fmla="*/ 136 w 154"/>
                <a:gd name="T37" fmla="*/ 114 h 173"/>
                <a:gd name="T38" fmla="*/ 128 w 154"/>
                <a:gd name="T39" fmla="*/ 130 h 173"/>
                <a:gd name="T40" fmla="*/ 116 w 154"/>
                <a:gd name="T41" fmla="*/ 143 h 173"/>
                <a:gd name="T42" fmla="*/ 102 w 154"/>
                <a:gd name="T43" fmla="*/ 152 h 173"/>
                <a:gd name="T44" fmla="*/ 86 w 154"/>
                <a:gd name="T45" fmla="*/ 158 h 173"/>
                <a:gd name="T46" fmla="*/ 67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2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3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1" y="152"/>
                  </a:lnTo>
                  <a:lnTo>
                    <a:pt x="44" y="148"/>
                  </a:lnTo>
                  <a:lnTo>
                    <a:pt x="37" y="143"/>
                  </a:lnTo>
                  <a:lnTo>
                    <a:pt x="31" y="137"/>
                  </a:lnTo>
                  <a:lnTo>
                    <a:pt x="25" y="130"/>
                  </a:lnTo>
                  <a:lnTo>
                    <a:pt x="21" y="122"/>
                  </a:lnTo>
                  <a:lnTo>
                    <a:pt x="17" y="114"/>
                  </a:lnTo>
                  <a:lnTo>
                    <a:pt x="15" y="106"/>
                  </a:lnTo>
                  <a:lnTo>
                    <a:pt x="13" y="97"/>
                  </a:lnTo>
                  <a:lnTo>
                    <a:pt x="13" y="88"/>
                  </a:lnTo>
                  <a:lnTo>
                    <a:pt x="15" y="69"/>
                  </a:lnTo>
                  <a:lnTo>
                    <a:pt x="17" y="59"/>
                  </a:lnTo>
                  <a:lnTo>
                    <a:pt x="21" y="50"/>
                  </a:lnTo>
                  <a:lnTo>
                    <a:pt x="26" y="42"/>
                  </a:lnTo>
                  <a:lnTo>
                    <a:pt x="32" y="34"/>
                  </a:lnTo>
                  <a:lnTo>
                    <a:pt x="38" y="28"/>
                  </a:lnTo>
                  <a:lnTo>
                    <a:pt x="45" y="24"/>
                  </a:lnTo>
                  <a:lnTo>
                    <a:pt x="53" y="20"/>
                  </a:lnTo>
                  <a:lnTo>
                    <a:pt x="60" y="17"/>
                  </a:lnTo>
                  <a:lnTo>
                    <a:pt x="76" y="15"/>
                  </a:lnTo>
                  <a:lnTo>
                    <a:pt x="92" y="17"/>
                  </a:lnTo>
                  <a:lnTo>
                    <a:pt x="100" y="20"/>
                  </a:lnTo>
                  <a:lnTo>
                    <a:pt x="108" y="24"/>
                  </a:lnTo>
                  <a:lnTo>
                    <a:pt x="115" y="28"/>
                  </a:lnTo>
                  <a:lnTo>
                    <a:pt x="121" y="34"/>
                  </a:lnTo>
                  <a:lnTo>
                    <a:pt x="127" y="42"/>
                  </a:lnTo>
                  <a:lnTo>
                    <a:pt x="132" y="50"/>
                  </a:lnTo>
                  <a:lnTo>
                    <a:pt x="136" y="59"/>
                  </a:lnTo>
                  <a:lnTo>
                    <a:pt x="138" y="69"/>
                  </a:lnTo>
                  <a:lnTo>
                    <a:pt x="140" y="88"/>
                  </a:lnTo>
                  <a:lnTo>
                    <a:pt x="140" y="97"/>
                  </a:lnTo>
                  <a:lnTo>
                    <a:pt x="138" y="106"/>
                  </a:lnTo>
                  <a:lnTo>
                    <a:pt x="136" y="114"/>
                  </a:lnTo>
                  <a:lnTo>
                    <a:pt x="132" y="122"/>
                  </a:lnTo>
                  <a:lnTo>
                    <a:pt x="128" y="130"/>
                  </a:lnTo>
                  <a:lnTo>
                    <a:pt x="122" y="137"/>
                  </a:lnTo>
                  <a:lnTo>
                    <a:pt x="116" y="143"/>
                  </a:lnTo>
                  <a:lnTo>
                    <a:pt x="109" y="148"/>
                  </a:lnTo>
                  <a:lnTo>
                    <a:pt x="102" y="152"/>
                  </a:lnTo>
                  <a:lnTo>
                    <a:pt x="94" y="156"/>
                  </a:lnTo>
                  <a:lnTo>
                    <a:pt x="86" y="158"/>
                  </a:lnTo>
                  <a:lnTo>
                    <a:pt x="76" y="158"/>
                  </a:lnTo>
                  <a:lnTo>
                    <a:pt x="67" y="157"/>
                  </a:lnTo>
                  <a:lnTo>
                    <a:pt x="66" y="172"/>
                  </a:lnTo>
                  <a:lnTo>
                    <a:pt x="76" y="172"/>
                  </a:lnTo>
                  <a:lnTo>
                    <a:pt x="87" y="171"/>
                  </a:lnTo>
                  <a:lnTo>
                    <a:pt x="97" y="169"/>
                  </a:lnTo>
                  <a:lnTo>
                    <a:pt x="107" y="165"/>
                  </a:lnTo>
                  <a:lnTo>
                    <a:pt x="115" y="160"/>
                  </a:lnTo>
                  <a:lnTo>
                    <a:pt x="124" y="154"/>
                  </a:lnTo>
                  <a:lnTo>
                    <a:pt x="131" y="146"/>
                  </a:lnTo>
                  <a:lnTo>
                    <a:pt x="137" y="138"/>
                  </a:lnTo>
                  <a:lnTo>
                    <a:pt x="143" y="130"/>
                  </a:lnTo>
                  <a:lnTo>
                    <a:pt x="147" y="120"/>
                  </a:lnTo>
                  <a:lnTo>
                    <a:pt x="150" y="110"/>
                  </a:lnTo>
                  <a:lnTo>
                    <a:pt x="152" y="98"/>
                  </a:lnTo>
                  <a:lnTo>
                    <a:pt x="153" y="88"/>
                  </a:lnTo>
                  <a:lnTo>
                    <a:pt x="151" y="66"/>
                  </a:lnTo>
                  <a:lnTo>
                    <a:pt x="147" y="54"/>
                  </a:lnTo>
                  <a:lnTo>
                    <a:pt x="143" y="43"/>
                  </a:lnTo>
                  <a:lnTo>
                    <a:pt x="137" y="33"/>
                  </a:lnTo>
                  <a:lnTo>
                    <a:pt x="129" y="25"/>
                  </a:lnTo>
                  <a:lnTo>
                    <a:pt x="122" y="17"/>
                  </a:lnTo>
                  <a:lnTo>
                    <a:pt x="113" y="11"/>
                  </a:lnTo>
                  <a:lnTo>
                    <a:pt x="105" y="7"/>
                  </a:lnTo>
                  <a:lnTo>
                    <a:pt x="96" y="3"/>
                  </a:lnTo>
                  <a:lnTo>
                    <a:pt x="76" y="0"/>
                  </a:lnTo>
                  <a:lnTo>
                    <a:pt x="57" y="3"/>
                  </a:lnTo>
                  <a:lnTo>
                    <a:pt x="48" y="7"/>
                  </a:lnTo>
                  <a:lnTo>
                    <a:pt x="40" y="11"/>
                  </a:lnTo>
                  <a:lnTo>
                    <a:pt x="31" y="17"/>
                  </a:lnTo>
                  <a:lnTo>
                    <a:pt x="23" y="25"/>
                  </a:lnTo>
                  <a:lnTo>
                    <a:pt x="16" y="33"/>
                  </a:lnTo>
                  <a:lnTo>
                    <a:pt x="10" y="43"/>
                  </a:lnTo>
                  <a:lnTo>
                    <a:pt x="6" y="54"/>
                  </a:lnTo>
                  <a:lnTo>
                    <a:pt x="2" y="66"/>
                  </a:lnTo>
                  <a:lnTo>
                    <a:pt x="0" y="88"/>
                  </a:lnTo>
                  <a:lnTo>
                    <a:pt x="1" y="98"/>
                  </a:lnTo>
                  <a:lnTo>
                    <a:pt x="3"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14" name="Freeform 32"/>
            <p:cNvSpPr>
              <a:spLocks/>
            </p:cNvSpPr>
            <p:nvPr/>
          </p:nvSpPr>
          <p:spPr bwMode="auto">
            <a:xfrm>
              <a:off x="2827"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15" name="Freeform 33"/>
            <p:cNvSpPr>
              <a:spLocks/>
            </p:cNvSpPr>
            <p:nvPr/>
          </p:nvSpPr>
          <p:spPr bwMode="auto">
            <a:xfrm>
              <a:off x="2821"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16" name="Freeform 34"/>
            <p:cNvSpPr>
              <a:spLocks/>
            </p:cNvSpPr>
            <p:nvPr/>
          </p:nvSpPr>
          <p:spPr bwMode="auto">
            <a:xfrm>
              <a:off x="2827"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17" name="Freeform 35"/>
            <p:cNvSpPr>
              <a:spLocks/>
            </p:cNvSpPr>
            <p:nvPr/>
          </p:nvSpPr>
          <p:spPr bwMode="auto">
            <a:xfrm>
              <a:off x="2821"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18" name="Freeform 36"/>
            <p:cNvSpPr>
              <a:spLocks/>
            </p:cNvSpPr>
            <p:nvPr/>
          </p:nvSpPr>
          <p:spPr bwMode="auto">
            <a:xfrm>
              <a:off x="2972" y="2650"/>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19" name="Freeform 37"/>
            <p:cNvSpPr>
              <a:spLocks/>
            </p:cNvSpPr>
            <p:nvPr/>
          </p:nvSpPr>
          <p:spPr bwMode="auto">
            <a:xfrm>
              <a:off x="2966" y="2642"/>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20" name="Freeform 38"/>
            <p:cNvSpPr>
              <a:spLocks/>
            </p:cNvSpPr>
            <p:nvPr/>
          </p:nvSpPr>
          <p:spPr bwMode="auto">
            <a:xfrm>
              <a:off x="3112" y="2650"/>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21" name="Freeform 39"/>
            <p:cNvSpPr>
              <a:spLocks/>
            </p:cNvSpPr>
            <p:nvPr/>
          </p:nvSpPr>
          <p:spPr bwMode="auto">
            <a:xfrm>
              <a:off x="3105" y="2642"/>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22" name="Freeform 40"/>
            <p:cNvSpPr>
              <a:spLocks/>
            </p:cNvSpPr>
            <p:nvPr/>
          </p:nvSpPr>
          <p:spPr bwMode="auto">
            <a:xfrm>
              <a:off x="3256" y="2650"/>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23" name="Freeform 41"/>
            <p:cNvSpPr>
              <a:spLocks/>
            </p:cNvSpPr>
            <p:nvPr/>
          </p:nvSpPr>
          <p:spPr bwMode="auto">
            <a:xfrm>
              <a:off x="3249" y="2642"/>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24" name="Freeform 42"/>
            <p:cNvSpPr>
              <a:spLocks/>
            </p:cNvSpPr>
            <p:nvPr/>
          </p:nvSpPr>
          <p:spPr bwMode="auto">
            <a:xfrm>
              <a:off x="3400"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25" name="Freeform 43"/>
            <p:cNvSpPr>
              <a:spLocks/>
            </p:cNvSpPr>
            <p:nvPr/>
          </p:nvSpPr>
          <p:spPr bwMode="auto">
            <a:xfrm>
              <a:off x="3393"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26" name="Freeform 44"/>
            <p:cNvSpPr>
              <a:spLocks/>
            </p:cNvSpPr>
            <p:nvPr/>
          </p:nvSpPr>
          <p:spPr bwMode="auto">
            <a:xfrm>
              <a:off x="3544" y="2650"/>
              <a:ext cx="136" cy="152"/>
            </a:xfrm>
            <a:custGeom>
              <a:avLst/>
              <a:gdLst>
                <a:gd name="T0" fmla="*/ 68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4 w 136"/>
                <a:gd name="T29" fmla="*/ 47 h 152"/>
                <a:gd name="T30" fmla="*/ 8 w 136"/>
                <a:gd name="T31" fmla="*/ 38 h 152"/>
                <a:gd name="T32" fmla="*/ 14 w 136"/>
                <a:gd name="T33" fmla="*/ 29 h 152"/>
                <a:gd name="T34" fmla="*/ 19 w 136"/>
                <a:gd name="T35" fmla="*/ 21 h 152"/>
                <a:gd name="T36" fmla="*/ 26 w 136"/>
                <a:gd name="T37" fmla="*/ 14 h 152"/>
                <a:gd name="T38" fmla="*/ 34 w 136"/>
                <a:gd name="T39" fmla="*/ 9 h 152"/>
                <a:gd name="T40" fmla="*/ 42 w 136"/>
                <a:gd name="T41" fmla="*/ 5 h 152"/>
                <a:gd name="T42" fmla="*/ 51 w 136"/>
                <a:gd name="T43" fmla="*/ 2 h 152"/>
                <a:gd name="T44" fmla="*/ 68 w 136"/>
                <a:gd name="T45" fmla="*/ 0 h 152"/>
                <a:gd name="T46" fmla="*/ 84 w 136"/>
                <a:gd name="T47" fmla="*/ 2 h 152"/>
                <a:gd name="T48" fmla="*/ 93 w 136"/>
                <a:gd name="T49" fmla="*/ 5 h 152"/>
                <a:gd name="T50" fmla="*/ 101 w 136"/>
                <a:gd name="T51" fmla="*/ 9 h 152"/>
                <a:gd name="T52" fmla="*/ 108 w 136"/>
                <a:gd name="T53" fmla="*/ 14 h 152"/>
                <a:gd name="T54" fmla="*/ 115 w 136"/>
                <a:gd name="T55" fmla="*/ 21 h 152"/>
                <a:gd name="T56" fmla="*/ 121 w 136"/>
                <a:gd name="T57" fmla="*/ 29 h 152"/>
                <a:gd name="T58" fmla="*/ 126 w 136"/>
                <a:gd name="T59" fmla="*/ 38 h 152"/>
                <a:gd name="T60" fmla="*/ 130 w 136"/>
                <a:gd name="T61" fmla="*/ 47 h 152"/>
                <a:gd name="T62" fmla="*/ 133 w 136"/>
                <a:gd name="T63" fmla="*/ 57 h 152"/>
                <a:gd name="T64" fmla="*/ 135 w 136"/>
                <a:gd name="T65" fmla="*/ 77 h 152"/>
                <a:gd name="T66" fmla="*/ 135 w 136"/>
                <a:gd name="T67" fmla="*/ 87 h 152"/>
                <a:gd name="T68" fmla="*/ 133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4 w 136"/>
                <a:gd name="T83" fmla="*/ 145 h 152"/>
                <a:gd name="T84" fmla="*/ 85 w 136"/>
                <a:gd name="T85" fmla="*/ 148 h 152"/>
                <a:gd name="T86" fmla="*/ 77 w 136"/>
                <a:gd name="T87" fmla="*/ 150 h 152"/>
                <a:gd name="T88" fmla="*/ 68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8" y="151"/>
                  </a:moveTo>
                  <a:lnTo>
                    <a:pt x="57" y="150"/>
                  </a:lnTo>
                  <a:lnTo>
                    <a:pt x="49" y="148"/>
                  </a:lnTo>
                  <a:lnTo>
                    <a:pt x="40" y="145"/>
                  </a:lnTo>
                  <a:lnTo>
                    <a:pt x="33"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4" y="9"/>
                  </a:lnTo>
                  <a:lnTo>
                    <a:pt x="42" y="5"/>
                  </a:lnTo>
                  <a:lnTo>
                    <a:pt x="51" y="2"/>
                  </a:lnTo>
                  <a:lnTo>
                    <a:pt x="68" y="0"/>
                  </a:lnTo>
                  <a:lnTo>
                    <a:pt x="84" y="2"/>
                  </a:lnTo>
                  <a:lnTo>
                    <a:pt x="93" y="5"/>
                  </a:lnTo>
                  <a:lnTo>
                    <a:pt x="101" y="9"/>
                  </a:lnTo>
                  <a:lnTo>
                    <a:pt x="108" y="14"/>
                  </a:lnTo>
                  <a:lnTo>
                    <a:pt x="115" y="21"/>
                  </a:lnTo>
                  <a:lnTo>
                    <a:pt x="121" y="29"/>
                  </a:lnTo>
                  <a:lnTo>
                    <a:pt x="126" y="38"/>
                  </a:lnTo>
                  <a:lnTo>
                    <a:pt x="130" y="47"/>
                  </a:lnTo>
                  <a:lnTo>
                    <a:pt x="133" y="57"/>
                  </a:lnTo>
                  <a:lnTo>
                    <a:pt x="135" y="77"/>
                  </a:lnTo>
                  <a:lnTo>
                    <a:pt x="135" y="87"/>
                  </a:lnTo>
                  <a:lnTo>
                    <a:pt x="133" y="96"/>
                  </a:lnTo>
                  <a:lnTo>
                    <a:pt x="129" y="105"/>
                  </a:lnTo>
                  <a:lnTo>
                    <a:pt x="126" y="113"/>
                  </a:lnTo>
                  <a:lnTo>
                    <a:pt x="121" y="121"/>
                  </a:lnTo>
                  <a:lnTo>
                    <a:pt x="116" y="129"/>
                  </a:lnTo>
                  <a:lnTo>
                    <a:pt x="109" y="135"/>
                  </a:lnTo>
                  <a:lnTo>
                    <a:pt x="102" y="140"/>
                  </a:lnTo>
                  <a:lnTo>
                    <a:pt x="94" y="145"/>
                  </a:lnTo>
                  <a:lnTo>
                    <a:pt x="85" y="148"/>
                  </a:lnTo>
                  <a:lnTo>
                    <a:pt x="77" y="150"/>
                  </a:lnTo>
                  <a:lnTo>
                    <a:pt x="68"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27" name="Freeform 45"/>
            <p:cNvSpPr>
              <a:spLocks/>
            </p:cNvSpPr>
            <p:nvPr/>
          </p:nvSpPr>
          <p:spPr bwMode="auto">
            <a:xfrm>
              <a:off x="3538" y="2642"/>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28" name="Freeform 46"/>
            <p:cNvSpPr>
              <a:spLocks/>
            </p:cNvSpPr>
            <p:nvPr/>
          </p:nvSpPr>
          <p:spPr bwMode="auto">
            <a:xfrm>
              <a:off x="3684" y="2650"/>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29" name="Freeform 47"/>
            <p:cNvSpPr>
              <a:spLocks/>
            </p:cNvSpPr>
            <p:nvPr/>
          </p:nvSpPr>
          <p:spPr bwMode="auto">
            <a:xfrm>
              <a:off x="3678" y="2642"/>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30" name="Freeform 48"/>
            <p:cNvSpPr>
              <a:spLocks/>
            </p:cNvSpPr>
            <p:nvPr/>
          </p:nvSpPr>
          <p:spPr bwMode="auto">
            <a:xfrm>
              <a:off x="3684" y="2650"/>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31" name="Freeform 49"/>
            <p:cNvSpPr>
              <a:spLocks/>
            </p:cNvSpPr>
            <p:nvPr/>
          </p:nvSpPr>
          <p:spPr bwMode="auto">
            <a:xfrm>
              <a:off x="3678" y="2642"/>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32" name="Freeform 50"/>
            <p:cNvSpPr>
              <a:spLocks/>
            </p:cNvSpPr>
            <p:nvPr/>
          </p:nvSpPr>
          <p:spPr bwMode="auto">
            <a:xfrm>
              <a:off x="3828" y="2650"/>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33" name="Freeform 51"/>
            <p:cNvSpPr>
              <a:spLocks/>
            </p:cNvSpPr>
            <p:nvPr/>
          </p:nvSpPr>
          <p:spPr bwMode="auto">
            <a:xfrm>
              <a:off x="3822"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34" name="Freeform 52"/>
            <p:cNvSpPr>
              <a:spLocks/>
            </p:cNvSpPr>
            <p:nvPr/>
          </p:nvSpPr>
          <p:spPr bwMode="auto">
            <a:xfrm>
              <a:off x="3968" y="2650"/>
              <a:ext cx="136" cy="152"/>
            </a:xfrm>
            <a:custGeom>
              <a:avLst/>
              <a:gdLst>
                <a:gd name="T0" fmla="*/ 67 w 136"/>
                <a:gd name="T1" fmla="*/ 151 h 152"/>
                <a:gd name="T2" fmla="*/ 57 w 136"/>
                <a:gd name="T3" fmla="*/ 150 h 152"/>
                <a:gd name="T4" fmla="*/ 48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0 w 136"/>
                <a:gd name="T43" fmla="*/ 2 h 152"/>
                <a:gd name="T44" fmla="*/ 67 w 136"/>
                <a:gd name="T45" fmla="*/ 0 h 152"/>
                <a:gd name="T46" fmla="*/ 84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0" y="2"/>
                  </a:lnTo>
                  <a:lnTo>
                    <a:pt x="67" y="0"/>
                  </a:lnTo>
                  <a:lnTo>
                    <a:pt x="84"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35" name="Freeform 53"/>
            <p:cNvSpPr>
              <a:spLocks/>
            </p:cNvSpPr>
            <p:nvPr/>
          </p:nvSpPr>
          <p:spPr bwMode="auto">
            <a:xfrm>
              <a:off x="3961" y="2642"/>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4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8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2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10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8" y="156"/>
                  </a:lnTo>
                  <a:lnTo>
                    <a:pt x="50" y="152"/>
                  </a:lnTo>
                  <a:lnTo>
                    <a:pt x="43" y="148"/>
                  </a:lnTo>
                  <a:lnTo>
                    <a:pt x="37" y="143"/>
                  </a:lnTo>
                  <a:lnTo>
                    <a:pt x="31" y="137"/>
                  </a:lnTo>
                  <a:lnTo>
                    <a:pt x="25" y="130"/>
                  </a:lnTo>
                  <a:lnTo>
                    <a:pt x="21" y="122"/>
                  </a:lnTo>
                  <a:lnTo>
                    <a:pt x="17" y="114"/>
                  </a:lnTo>
                  <a:lnTo>
                    <a:pt x="15" y="106"/>
                  </a:lnTo>
                  <a:lnTo>
                    <a:pt x="13" y="97"/>
                  </a:lnTo>
                  <a:lnTo>
                    <a:pt x="12" y="88"/>
                  </a:lnTo>
                  <a:lnTo>
                    <a:pt x="14"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8" y="69"/>
                  </a:lnTo>
                  <a:lnTo>
                    <a:pt x="140" y="88"/>
                  </a:lnTo>
                  <a:lnTo>
                    <a:pt x="139" y="97"/>
                  </a:lnTo>
                  <a:lnTo>
                    <a:pt x="137" y="106"/>
                  </a:lnTo>
                  <a:lnTo>
                    <a:pt x="135" y="114"/>
                  </a:lnTo>
                  <a:lnTo>
                    <a:pt x="131" y="122"/>
                  </a:lnTo>
                  <a:lnTo>
                    <a:pt x="127" y="130"/>
                  </a:lnTo>
                  <a:lnTo>
                    <a:pt x="121" y="137"/>
                  </a:lnTo>
                  <a:lnTo>
                    <a:pt x="115" y="143"/>
                  </a:lnTo>
                  <a:lnTo>
                    <a:pt x="109" y="148"/>
                  </a:lnTo>
                  <a:lnTo>
                    <a:pt x="102" y="152"/>
                  </a:lnTo>
                  <a:lnTo>
                    <a:pt x="94" y="156"/>
                  </a:lnTo>
                  <a:lnTo>
                    <a:pt x="85" y="158"/>
                  </a:lnTo>
                  <a:lnTo>
                    <a:pt x="76" y="158"/>
                  </a:lnTo>
                  <a:lnTo>
                    <a:pt x="66" y="157"/>
                  </a:lnTo>
                  <a:lnTo>
                    <a:pt x="65" y="172"/>
                  </a:lnTo>
                  <a:lnTo>
                    <a:pt x="76" y="172"/>
                  </a:lnTo>
                  <a:lnTo>
                    <a:pt x="87" y="171"/>
                  </a:lnTo>
                  <a:lnTo>
                    <a:pt x="97" y="169"/>
                  </a:lnTo>
                  <a:lnTo>
                    <a:pt x="106" y="165"/>
                  </a:lnTo>
                  <a:lnTo>
                    <a:pt x="115" y="160"/>
                  </a:lnTo>
                  <a:lnTo>
                    <a:pt x="123" y="154"/>
                  </a:lnTo>
                  <a:lnTo>
                    <a:pt x="131" y="146"/>
                  </a:lnTo>
                  <a:lnTo>
                    <a:pt x="137" y="138"/>
                  </a:lnTo>
                  <a:lnTo>
                    <a:pt x="142" y="130"/>
                  </a:lnTo>
                  <a:lnTo>
                    <a:pt x="146" y="120"/>
                  </a:lnTo>
                  <a:lnTo>
                    <a:pt x="150" y="110"/>
                  </a:lnTo>
                  <a:lnTo>
                    <a:pt x="152" y="98"/>
                  </a:lnTo>
                  <a:lnTo>
                    <a:pt x="153" y="88"/>
                  </a:lnTo>
                  <a:lnTo>
                    <a:pt x="150" y="66"/>
                  </a:lnTo>
                  <a:lnTo>
                    <a:pt x="147" y="54"/>
                  </a:lnTo>
                  <a:lnTo>
                    <a:pt x="142" y="43"/>
                  </a:lnTo>
                  <a:lnTo>
                    <a:pt x="137" y="33"/>
                  </a:lnTo>
                  <a:lnTo>
                    <a:pt x="129" y="25"/>
                  </a:lnTo>
                  <a:lnTo>
                    <a:pt x="121" y="17"/>
                  </a:lnTo>
                  <a:lnTo>
                    <a:pt x="113" y="11"/>
                  </a:lnTo>
                  <a:lnTo>
                    <a:pt x="105" y="7"/>
                  </a:lnTo>
                  <a:lnTo>
                    <a:pt x="95" y="3"/>
                  </a:lnTo>
                  <a:lnTo>
                    <a:pt x="76" y="0"/>
                  </a:lnTo>
                  <a:lnTo>
                    <a:pt x="57" y="3"/>
                  </a:lnTo>
                  <a:lnTo>
                    <a:pt x="48" y="7"/>
                  </a:lnTo>
                  <a:lnTo>
                    <a:pt x="39" y="11"/>
                  </a:lnTo>
                  <a:lnTo>
                    <a:pt x="31" y="17"/>
                  </a:lnTo>
                  <a:lnTo>
                    <a:pt x="23" y="25"/>
                  </a:lnTo>
                  <a:lnTo>
                    <a:pt x="16" y="33"/>
                  </a:lnTo>
                  <a:lnTo>
                    <a:pt x="10" y="43"/>
                  </a:lnTo>
                  <a:lnTo>
                    <a:pt x="5" y="54"/>
                  </a:lnTo>
                  <a:lnTo>
                    <a:pt x="2" y="66"/>
                  </a:lnTo>
                  <a:lnTo>
                    <a:pt x="0" y="88"/>
                  </a:lnTo>
                  <a:lnTo>
                    <a:pt x="0" y="98"/>
                  </a:lnTo>
                  <a:lnTo>
                    <a:pt x="2" y="110"/>
                  </a:lnTo>
                  <a:lnTo>
                    <a:pt x="6" y="120"/>
                  </a:lnTo>
                  <a:lnTo>
                    <a:pt x="10" y="130"/>
                  </a:lnTo>
                  <a:lnTo>
                    <a:pt x="16" y="138"/>
                  </a:lnTo>
                  <a:lnTo>
                    <a:pt x="21" y="146"/>
                  </a:lnTo>
                  <a:lnTo>
                    <a:pt x="29" y="154"/>
                  </a:lnTo>
                  <a:lnTo>
                    <a:pt x="37" y="160"/>
                  </a:lnTo>
                  <a:lnTo>
                    <a:pt x="46" y="165"/>
                  </a:lnTo>
                  <a:lnTo>
                    <a:pt x="55"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36" name="Freeform 54"/>
            <p:cNvSpPr>
              <a:spLocks/>
            </p:cNvSpPr>
            <p:nvPr/>
          </p:nvSpPr>
          <p:spPr bwMode="auto">
            <a:xfrm>
              <a:off x="1111" y="3158"/>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37" name="Freeform 55"/>
            <p:cNvSpPr>
              <a:spLocks/>
            </p:cNvSpPr>
            <p:nvPr/>
          </p:nvSpPr>
          <p:spPr bwMode="auto">
            <a:xfrm>
              <a:off x="1104" y="3150"/>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38" name="Freeform 56"/>
            <p:cNvSpPr>
              <a:spLocks/>
            </p:cNvSpPr>
            <p:nvPr/>
          </p:nvSpPr>
          <p:spPr bwMode="auto">
            <a:xfrm>
              <a:off x="1111" y="3158"/>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39" name="Freeform 57"/>
            <p:cNvSpPr>
              <a:spLocks/>
            </p:cNvSpPr>
            <p:nvPr/>
          </p:nvSpPr>
          <p:spPr bwMode="auto">
            <a:xfrm>
              <a:off x="1104" y="3150"/>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40" name="Freeform 58"/>
            <p:cNvSpPr>
              <a:spLocks/>
            </p:cNvSpPr>
            <p:nvPr/>
          </p:nvSpPr>
          <p:spPr bwMode="auto">
            <a:xfrm>
              <a:off x="1255"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41" name="Freeform 59"/>
            <p:cNvSpPr>
              <a:spLocks/>
            </p:cNvSpPr>
            <p:nvPr/>
          </p:nvSpPr>
          <p:spPr bwMode="auto">
            <a:xfrm>
              <a:off x="1248"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42" name="Freeform 60"/>
            <p:cNvSpPr>
              <a:spLocks/>
            </p:cNvSpPr>
            <p:nvPr/>
          </p:nvSpPr>
          <p:spPr bwMode="auto">
            <a:xfrm>
              <a:off x="1395" y="3158"/>
              <a:ext cx="135" cy="152"/>
            </a:xfrm>
            <a:custGeom>
              <a:avLst/>
              <a:gdLst>
                <a:gd name="T0" fmla="*/ 66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1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3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6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19 w 135"/>
                <a:gd name="T57" fmla="*/ 29 h 152"/>
                <a:gd name="T58" fmla="*/ 125 w 135"/>
                <a:gd name="T59" fmla="*/ 38 h 152"/>
                <a:gd name="T60" fmla="*/ 129 w 135"/>
                <a:gd name="T61" fmla="*/ 47 h 152"/>
                <a:gd name="T62" fmla="*/ 132 w 135"/>
                <a:gd name="T63" fmla="*/ 57 h 152"/>
                <a:gd name="T64" fmla="*/ 134 w 135"/>
                <a:gd name="T65" fmla="*/ 77 h 152"/>
                <a:gd name="T66" fmla="*/ 133 w 135"/>
                <a:gd name="T67" fmla="*/ 87 h 152"/>
                <a:gd name="T68" fmla="*/ 131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6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6" y="151"/>
                  </a:moveTo>
                  <a:lnTo>
                    <a:pt x="56" y="150"/>
                  </a:lnTo>
                  <a:lnTo>
                    <a:pt x="48" y="148"/>
                  </a:lnTo>
                  <a:lnTo>
                    <a:pt x="39" y="145"/>
                  </a:lnTo>
                  <a:lnTo>
                    <a:pt x="32"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3" y="9"/>
                  </a:lnTo>
                  <a:lnTo>
                    <a:pt x="41" y="5"/>
                  </a:lnTo>
                  <a:lnTo>
                    <a:pt x="50" y="2"/>
                  </a:lnTo>
                  <a:lnTo>
                    <a:pt x="66" y="0"/>
                  </a:lnTo>
                  <a:lnTo>
                    <a:pt x="83" y="2"/>
                  </a:lnTo>
                  <a:lnTo>
                    <a:pt x="92" y="5"/>
                  </a:lnTo>
                  <a:lnTo>
                    <a:pt x="100" y="9"/>
                  </a:lnTo>
                  <a:lnTo>
                    <a:pt x="107" y="14"/>
                  </a:lnTo>
                  <a:lnTo>
                    <a:pt x="114" y="21"/>
                  </a:lnTo>
                  <a:lnTo>
                    <a:pt x="119" y="29"/>
                  </a:lnTo>
                  <a:lnTo>
                    <a:pt x="125" y="38"/>
                  </a:lnTo>
                  <a:lnTo>
                    <a:pt x="129" y="47"/>
                  </a:lnTo>
                  <a:lnTo>
                    <a:pt x="132" y="57"/>
                  </a:lnTo>
                  <a:lnTo>
                    <a:pt x="134" y="77"/>
                  </a:lnTo>
                  <a:lnTo>
                    <a:pt x="133" y="87"/>
                  </a:lnTo>
                  <a:lnTo>
                    <a:pt x="131" y="96"/>
                  </a:lnTo>
                  <a:lnTo>
                    <a:pt x="128" y="105"/>
                  </a:lnTo>
                  <a:lnTo>
                    <a:pt x="125" y="113"/>
                  </a:lnTo>
                  <a:lnTo>
                    <a:pt x="120" y="121"/>
                  </a:lnTo>
                  <a:lnTo>
                    <a:pt x="115" y="129"/>
                  </a:lnTo>
                  <a:lnTo>
                    <a:pt x="108" y="135"/>
                  </a:lnTo>
                  <a:lnTo>
                    <a:pt x="101" y="140"/>
                  </a:lnTo>
                  <a:lnTo>
                    <a:pt x="94" y="145"/>
                  </a:lnTo>
                  <a:lnTo>
                    <a:pt x="85" y="148"/>
                  </a:lnTo>
                  <a:lnTo>
                    <a:pt x="77" y="150"/>
                  </a:lnTo>
                  <a:lnTo>
                    <a:pt x="66"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43" name="Freeform 61"/>
            <p:cNvSpPr>
              <a:spLocks/>
            </p:cNvSpPr>
            <p:nvPr/>
          </p:nvSpPr>
          <p:spPr bwMode="auto">
            <a:xfrm>
              <a:off x="1388" y="3150"/>
              <a:ext cx="154" cy="173"/>
            </a:xfrm>
            <a:custGeom>
              <a:avLst/>
              <a:gdLst>
                <a:gd name="T0" fmla="*/ 86 w 154"/>
                <a:gd name="T1" fmla="*/ 157 h 173"/>
                <a:gd name="T2" fmla="*/ 67 w 154"/>
                <a:gd name="T3" fmla="*/ 158 h 173"/>
                <a:gd name="T4" fmla="*/ 51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8 w 154"/>
                <a:gd name="T27" fmla="*/ 24 h 173"/>
                <a:gd name="T28" fmla="*/ 121 w 154"/>
                <a:gd name="T29" fmla="*/ 34 h 173"/>
                <a:gd name="T30" fmla="*/ 132 w 154"/>
                <a:gd name="T31" fmla="*/ 50 h 173"/>
                <a:gd name="T32" fmla="*/ 138 w 154"/>
                <a:gd name="T33" fmla="*/ 69 h 173"/>
                <a:gd name="T34" fmla="*/ 140 w 154"/>
                <a:gd name="T35" fmla="*/ 97 h 173"/>
                <a:gd name="T36" fmla="*/ 136 w 154"/>
                <a:gd name="T37" fmla="*/ 114 h 173"/>
                <a:gd name="T38" fmla="*/ 128 w 154"/>
                <a:gd name="T39" fmla="*/ 130 h 173"/>
                <a:gd name="T40" fmla="*/ 116 w 154"/>
                <a:gd name="T41" fmla="*/ 143 h 173"/>
                <a:gd name="T42" fmla="*/ 102 w 154"/>
                <a:gd name="T43" fmla="*/ 152 h 173"/>
                <a:gd name="T44" fmla="*/ 86 w 154"/>
                <a:gd name="T45" fmla="*/ 158 h 173"/>
                <a:gd name="T46" fmla="*/ 67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2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3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1" y="152"/>
                  </a:lnTo>
                  <a:lnTo>
                    <a:pt x="44" y="148"/>
                  </a:lnTo>
                  <a:lnTo>
                    <a:pt x="37" y="143"/>
                  </a:lnTo>
                  <a:lnTo>
                    <a:pt x="31" y="137"/>
                  </a:lnTo>
                  <a:lnTo>
                    <a:pt x="25" y="130"/>
                  </a:lnTo>
                  <a:lnTo>
                    <a:pt x="21" y="122"/>
                  </a:lnTo>
                  <a:lnTo>
                    <a:pt x="17" y="114"/>
                  </a:lnTo>
                  <a:lnTo>
                    <a:pt x="15" y="106"/>
                  </a:lnTo>
                  <a:lnTo>
                    <a:pt x="13" y="97"/>
                  </a:lnTo>
                  <a:lnTo>
                    <a:pt x="13" y="88"/>
                  </a:lnTo>
                  <a:lnTo>
                    <a:pt x="15" y="69"/>
                  </a:lnTo>
                  <a:lnTo>
                    <a:pt x="17" y="59"/>
                  </a:lnTo>
                  <a:lnTo>
                    <a:pt x="21" y="50"/>
                  </a:lnTo>
                  <a:lnTo>
                    <a:pt x="26" y="42"/>
                  </a:lnTo>
                  <a:lnTo>
                    <a:pt x="32" y="34"/>
                  </a:lnTo>
                  <a:lnTo>
                    <a:pt x="38" y="28"/>
                  </a:lnTo>
                  <a:lnTo>
                    <a:pt x="45" y="24"/>
                  </a:lnTo>
                  <a:lnTo>
                    <a:pt x="53" y="20"/>
                  </a:lnTo>
                  <a:lnTo>
                    <a:pt x="60" y="17"/>
                  </a:lnTo>
                  <a:lnTo>
                    <a:pt x="76" y="15"/>
                  </a:lnTo>
                  <a:lnTo>
                    <a:pt x="92" y="17"/>
                  </a:lnTo>
                  <a:lnTo>
                    <a:pt x="100" y="20"/>
                  </a:lnTo>
                  <a:lnTo>
                    <a:pt x="108" y="24"/>
                  </a:lnTo>
                  <a:lnTo>
                    <a:pt x="115" y="28"/>
                  </a:lnTo>
                  <a:lnTo>
                    <a:pt x="121" y="34"/>
                  </a:lnTo>
                  <a:lnTo>
                    <a:pt x="127" y="42"/>
                  </a:lnTo>
                  <a:lnTo>
                    <a:pt x="132" y="50"/>
                  </a:lnTo>
                  <a:lnTo>
                    <a:pt x="136" y="59"/>
                  </a:lnTo>
                  <a:lnTo>
                    <a:pt x="138" y="69"/>
                  </a:lnTo>
                  <a:lnTo>
                    <a:pt x="140" y="88"/>
                  </a:lnTo>
                  <a:lnTo>
                    <a:pt x="140" y="97"/>
                  </a:lnTo>
                  <a:lnTo>
                    <a:pt x="138" y="106"/>
                  </a:lnTo>
                  <a:lnTo>
                    <a:pt x="136" y="114"/>
                  </a:lnTo>
                  <a:lnTo>
                    <a:pt x="132" y="122"/>
                  </a:lnTo>
                  <a:lnTo>
                    <a:pt x="128" y="130"/>
                  </a:lnTo>
                  <a:lnTo>
                    <a:pt x="122" y="137"/>
                  </a:lnTo>
                  <a:lnTo>
                    <a:pt x="116" y="143"/>
                  </a:lnTo>
                  <a:lnTo>
                    <a:pt x="109" y="148"/>
                  </a:lnTo>
                  <a:lnTo>
                    <a:pt x="102" y="152"/>
                  </a:lnTo>
                  <a:lnTo>
                    <a:pt x="94" y="156"/>
                  </a:lnTo>
                  <a:lnTo>
                    <a:pt x="86" y="158"/>
                  </a:lnTo>
                  <a:lnTo>
                    <a:pt x="76" y="158"/>
                  </a:lnTo>
                  <a:lnTo>
                    <a:pt x="67" y="157"/>
                  </a:lnTo>
                  <a:lnTo>
                    <a:pt x="66" y="172"/>
                  </a:lnTo>
                  <a:lnTo>
                    <a:pt x="76" y="172"/>
                  </a:lnTo>
                  <a:lnTo>
                    <a:pt x="87" y="171"/>
                  </a:lnTo>
                  <a:lnTo>
                    <a:pt x="97" y="169"/>
                  </a:lnTo>
                  <a:lnTo>
                    <a:pt x="107" y="165"/>
                  </a:lnTo>
                  <a:lnTo>
                    <a:pt x="115" y="160"/>
                  </a:lnTo>
                  <a:lnTo>
                    <a:pt x="124" y="154"/>
                  </a:lnTo>
                  <a:lnTo>
                    <a:pt x="131" y="146"/>
                  </a:lnTo>
                  <a:lnTo>
                    <a:pt x="137" y="138"/>
                  </a:lnTo>
                  <a:lnTo>
                    <a:pt x="143" y="130"/>
                  </a:lnTo>
                  <a:lnTo>
                    <a:pt x="147" y="120"/>
                  </a:lnTo>
                  <a:lnTo>
                    <a:pt x="150" y="110"/>
                  </a:lnTo>
                  <a:lnTo>
                    <a:pt x="152" y="98"/>
                  </a:lnTo>
                  <a:lnTo>
                    <a:pt x="153" y="88"/>
                  </a:lnTo>
                  <a:lnTo>
                    <a:pt x="151" y="66"/>
                  </a:lnTo>
                  <a:lnTo>
                    <a:pt x="147" y="54"/>
                  </a:lnTo>
                  <a:lnTo>
                    <a:pt x="143" y="43"/>
                  </a:lnTo>
                  <a:lnTo>
                    <a:pt x="137" y="33"/>
                  </a:lnTo>
                  <a:lnTo>
                    <a:pt x="129" y="25"/>
                  </a:lnTo>
                  <a:lnTo>
                    <a:pt x="122" y="17"/>
                  </a:lnTo>
                  <a:lnTo>
                    <a:pt x="113" y="11"/>
                  </a:lnTo>
                  <a:lnTo>
                    <a:pt x="105" y="7"/>
                  </a:lnTo>
                  <a:lnTo>
                    <a:pt x="96" y="3"/>
                  </a:lnTo>
                  <a:lnTo>
                    <a:pt x="76" y="0"/>
                  </a:lnTo>
                  <a:lnTo>
                    <a:pt x="57" y="3"/>
                  </a:lnTo>
                  <a:lnTo>
                    <a:pt x="48" y="7"/>
                  </a:lnTo>
                  <a:lnTo>
                    <a:pt x="40" y="11"/>
                  </a:lnTo>
                  <a:lnTo>
                    <a:pt x="31" y="17"/>
                  </a:lnTo>
                  <a:lnTo>
                    <a:pt x="23" y="25"/>
                  </a:lnTo>
                  <a:lnTo>
                    <a:pt x="16" y="33"/>
                  </a:lnTo>
                  <a:lnTo>
                    <a:pt x="10" y="43"/>
                  </a:lnTo>
                  <a:lnTo>
                    <a:pt x="6" y="54"/>
                  </a:lnTo>
                  <a:lnTo>
                    <a:pt x="2" y="66"/>
                  </a:lnTo>
                  <a:lnTo>
                    <a:pt x="0" y="88"/>
                  </a:lnTo>
                  <a:lnTo>
                    <a:pt x="1" y="98"/>
                  </a:lnTo>
                  <a:lnTo>
                    <a:pt x="3"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44" name="Freeform 62"/>
            <p:cNvSpPr>
              <a:spLocks/>
            </p:cNvSpPr>
            <p:nvPr/>
          </p:nvSpPr>
          <p:spPr bwMode="auto">
            <a:xfrm>
              <a:off x="1539" y="3158"/>
              <a:ext cx="135" cy="152"/>
            </a:xfrm>
            <a:custGeom>
              <a:avLst/>
              <a:gdLst>
                <a:gd name="T0" fmla="*/ 66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1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3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6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19 w 135"/>
                <a:gd name="T57" fmla="*/ 29 h 152"/>
                <a:gd name="T58" fmla="*/ 125 w 135"/>
                <a:gd name="T59" fmla="*/ 38 h 152"/>
                <a:gd name="T60" fmla="*/ 129 w 135"/>
                <a:gd name="T61" fmla="*/ 47 h 152"/>
                <a:gd name="T62" fmla="*/ 132 w 135"/>
                <a:gd name="T63" fmla="*/ 57 h 152"/>
                <a:gd name="T64" fmla="*/ 134 w 135"/>
                <a:gd name="T65" fmla="*/ 77 h 152"/>
                <a:gd name="T66" fmla="*/ 133 w 135"/>
                <a:gd name="T67" fmla="*/ 87 h 152"/>
                <a:gd name="T68" fmla="*/ 131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6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6" y="151"/>
                  </a:moveTo>
                  <a:lnTo>
                    <a:pt x="56" y="150"/>
                  </a:lnTo>
                  <a:lnTo>
                    <a:pt x="48" y="148"/>
                  </a:lnTo>
                  <a:lnTo>
                    <a:pt x="39" y="145"/>
                  </a:lnTo>
                  <a:lnTo>
                    <a:pt x="32"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3" y="9"/>
                  </a:lnTo>
                  <a:lnTo>
                    <a:pt x="41" y="5"/>
                  </a:lnTo>
                  <a:lnTo>
                    <a:pt x="50" y="2"/>
                  </a:lnTo>
                  <a:lnTo>
                    <a:pt x="66" y="0"/>
                  </a:lnTo>
                  <a:lnTo>
                    <a:pt x="83" y="2"/>
                  </a:lnTo>
                  <a:lnTo>
                    <a:pt x="92" y="5"/>
                  </a:lnTo>
                  <a:lnTo>
                    <a:pt x="100" y="9"/>
                  </a:lnTo>
                  <a:lnTo>
                    <a:pt x="107" y="14"/>
                  </a:lnTo>
                  <a:lnTo>
                    <a:pt x="114" y="21"/>
                  </a:lnTo>
                  <a:lnTo>
                    <a:pt x="119" y="29"/>
                  </a:lnTo>
                  <a:lnTo>
                    <a:pt x="125" y="38"/>
                  </a:lnTo>
                  <a:lnTo>
                    <a:pt x="129" y="47"/>
                  </a:lnTo>
                  <a:lnTo>
                    <a:pt x="132" y="57"/>
                  </a:lnTo>
                  <a:lnTo>
                    <a:pt x="134" y="77"/>
                  </a:lnTo>
                  <a:lnTo>
                    <a:pt x="133" y="87"/>
                  </a:lnTo>
                  <a:lnTo>
                    <a:pt x="131" y="96"/>
                  </a:lnTo>
                  <a:lnTo>
                    <a:pt x="128" y="105"/>
                  </a:lnTo>
                  <a:lnTo>
                    <a:pt x="125" y="113"/>
                  </a:lnTo>
                  <a:lnTo>
                    <a:pt x="120" y="121"/>
                  </a:lnTo>
                  <a:lnTo>
                    <a:pt x="115" y="129"/>
                  </a:lnTo>
                  <a:lnTo>
                    <a:pt x="108" y="135"/>
                  </a:lnTo>
                  <a:lnTo>
                    <a:pt x="101" y="140"/>
                  </a:lnTo>
                  <a:lnTo>
                    <a:pt x="94" y="145"/>
                  </a:lnTo>
                  <a:lnTo>
                    <a:pt x="85" y="148"/>
                  </a:lnTo>
                  <a:lnTo>
                    <a:pt x="77" y="150"/>
                  </a:lnTo>
                  <a:lnTo>
                    <a:pt x="66"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45" name="Freeform 63"/>
            <p:cNvSpPr>
              <a:spLocks/>
            </p:cNvSpPr>
            <p:nvPr/>
          </p:nvSpPr>
          <p:spPr bwMode="auto">
            <a:xfrm>
              <a:off x="1532" y="3150"/>
              <a:ext cx="154" cy="173"/>
            </a:xfrm>
            <a:custGeom>
              <a:avLst/>
              <a:gdLst>
                <a:gd name="T0" fmla="*/ 86 w 154"/>
                <a:gd name="T1" fmla="*/ 157 h 173"/>
                <a:gd name="T2" fmla="*/ 67 w 154"/>
                <a:gd name="T3" fmla="*/ 158 h 173"/>
                <a:gd name="T4" fmla="*/ 51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8 w 154"/>
                <a:gd name="T27" fmla="*/ 24 h 173"/>
                <a:gd name="T28" fmla="*/ 121 w 154"/>
                <a:gd name="T29" fmla="*/ 34 h 173"/>
                <a:gd name="T30" fmla="*/ 132 w 154"/>
                <a:gd name="T31" fmla="*/ 50 h 173"/>
                <a:gd name="T32" fmla="*/ 138 w 154"/>
                <a:gd name="T33" fmla="*/ 69 h 173"/>
                <a:gd name="T34" fmla="*/ 140 w 154"/>
                <a:gd name="T35" fmla="*/ 97 h 173"/>
                <a:gd name="T36" fmla="*/ 136 w 154"/>
                <a:gd name="T37" fmla="*/ 114 h 173"/>
                <a:gd name="T38" fmla="*/ 128 w 154"/>
                <a:gd name="T39" fmla="*/ 130 h 173"/>
                <a:gd name="T40" fmla="*/ 116 w 154"/>
                <a:gd name="T41" fmla="*/ 143 h 173"/>
                <a:gd name="T42" fmla="*/ 102 w 154"/>
                <a:gd name="T43" fmla="*/ 152 h 173"/>
                <a:gd name="T44" fmla="*/ 86 w 154"/>
                <a:gd name="T45" fmla="*/ 158 h 173"/>
                <a:gd name="T46" fmla="*/ 67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2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3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1" y="152"/>
                  </a:lnTo>
                  <a:lnTo>
                    <a:pt x="44" y="148"/>
                  </a:lnTo>
                  <a:lnTo>
                    <a:pt x="37" y="143"/>
                  </a:lnTo>
                  <a:lnTo>
                    <a:pt x="31" y="137"/>
                  </a:lnTo>
                  <a:lnTo>
                    <a:pt x="25" y="130"/>
                  </a:lnTo>
                  <a:lnTo>
                    <a:pt x="21" y="122"/>
                  </a:lnTo>
                  <a:lnTo>
                    <a:pt x="17" y="114"/>
                  </a:lnTo>
                  <a:lnTo>
                    <a:pt x="15" y="106"/>
                  </a:lnTo>
                  <a:lnTo>
                    <a:pt x="13" y="97"/>
                  </a:lnTo>
                  <a:lnTo>
                    <a:pt x="13" y="88"/>
                  </a:lnTo>
                  <a:lnTo>
                    <a:pt x="15" y="69"/>
                  </a:lnTo>
                  <a:lnTo>
                    <a:pt x="17" y="59"/>
                  </a:lnTo>
                  <a:lnTo>
                    <a:pt x="21" y="50"/>
                  </a:lnTo>
                  <a:lnTo>
                    <a:pt x="26" y="42"/>
                  </a:lnTo>
                  <a:lnTo>
                    <a:pt x="32" y="34"/>
                  </a:lnTo>
                  <a:lnTo>
                    <a:pt x="38" y="28"/>
                  </a:lnTo>
                  <a:lnTo>
                    <a:pt x="45" y="24"/>
                  </a:lnTo>
                  <a:lnTo>
                    <a:pt x="53" y="20"/>
                  </a:lnTo>
                  <a:lnTo>
                    <a:pt x="60" y="17"/>
                  </a:lnTo>
                  <a:lnTo>
                    <a:pt x="76" y="15"/>
                  </a:lnTo>
                  <a:lnTo>
                    <a:pt x="92" y="17"/>
                  </a:lnTo>
                  <a:lnTo>
                    <a:pt x="100" y="20"/>
                  </a:lnTo>
                  <a:lnTo>
                    <a:pt x="108" y="24"/>
                  </a:lnTo>
                  <a:lnTo>
                    <a:pt x="115" y="28"/>
                  </a:lnTo>
                  <a:lnTo>
                    <a:pt x="121" y="34"/>
                  </a:lnTo>
                  <a:lnTo>
                    <a:pt x="127" y="42"/>
                  </a:lnTo>
                  <a:lnTo>
                    <a:pt x="132" y="50"/>
                  </a:lnTo>
                  <a:lnTo>
                    <a:pt x="136" y="59"/>
                  </a:lnTo>
                  <a:lnTo>
                    <a:pt x="138" y="69"/>
                  </a:lnTo>
                  <a:lnTo>
                    <a:pt x="140" y="88"/>
                  </a:lnTo>
                  <a:lnTo>
                    <a:pt x="140" y="97"/>
                  </a:lnTo>
                  <a:lnTo>
                    <a:pt x="138" y="106"/>
                  </a:lnTo>
                  <a:lnTo>
                    <a:pt x="136" y="114"/>
                  </a:lnTo>
                  <a:lnTo>
                    <a:pt x="132" y="122"/>
                  </a:lnTo>
                  <a:lnTo>
                    <a:pt x="128" y="130"/>
                  </a:lnTo>
                  <a:lnTo>
                    <a:pt x="122" y="137"/>
                  </a:lnTo>
                  <a:lnTo>
                    <a:pt x="116" y="143"/>
                  </a:lnTo>
                  <a:lnTo>
                    <a:pt x="109" y="148"/>
                  </a:lnTo>
                  <a:lnTo>
                    <a:pt x="102" y="152"/>
                  </a:lnTo>
                  <a:lnTo>
                    <a:pt x="94" y="156"/>
                  </a:lnTo>
                  <a:lnTo>
                    <a:pt x="86" y="158"/>
                  </a:lnTo>
                  <a:lnTo>
                    <a:pt x="76" y="158"/>
                  </a:lnTo>
                  <a:lnTo>
                    <a:pt x="67" y="157"/>
                  </a:lnTo>
                  <a:lnTo>
                    <a:pt x="66" y="172"/>
                  </a:lnTo>
                  <a:lnTo>
                    <a:pt x="76" y="172"/>
                  </a:lnTo>
                  <a:lnTo>
                    <a:pt x="87" y="171"/>
                  </a:lnTo>
                  <a:lnTo>
                    <a:pt x="97" y="169"/>
                  </a:lnTo>
                  <a:lnTo>
                    <a:pt x="107" y="165"/>
                  </a:lnTo>
                  <a:lnTo>
                    <a:pt x="115" y="160"/>
                  </a:lnTo>
                  <a:lnTo>
                    <a:pt x="124" y="154"/>
                  </a:lnTo>
                  <a:lnTo>
                    <a:pt x="131" y="146"/>
                  </a:lnTo>
                  <a:lnTo>
                    <a:pt x="137" y="138"/>
                  </a:lnTo>
                  <a:lnTo>
                    <a:pt x="143" y="130"/>
                  </a:lnTo>
                  <a:lnTo>
                    <a:pt x="147" y="120"/>
                  </a:lnTo>
                  <a:lnTo>
                    <a:pt x="150" y="110"/>
                  </a:lnTo>
                  <a:lnTo>
                    <a:pt x="152" y="98"/>
                  </a:lnTo>
                  <a:lnTo>
                    <a:pt x="153" y="88"/>
                  </a:lnTo>
                  <a:lnTo>
                    <a:pt x="151" y="66"/>
                  </a:lnTo>
                  <a:lnTo>
                    <a:pt x="147" y="54"/>
                  </a:lnTo>
                  <a:lnTo>
                    <a:pt x="143" y="43"/>
                  </a:lnTo>
                  <a:lnTo>
                    <a:pt x="137" y="33"/>
                  </a:lnTo>
                  <a:lnTo>
                    <a:pt x="129" y="25"/>
                  </a:lnTo>
                  <a:lnTo>
                    <a:pt x="122" y="17"/>
                  </a:lnTo>
                  <a:lnTo>
                    <a:pt x="113" y="11"/>
                  </a:lnTo>
                  <a:lnTo>
                    <a:pt x="105" y="7"/>
                  </a:lnTo>
                  <a:lnTo>
                    <a:pt x="96" y="3"/>
                  </a:lnTo>
                  <a:lnTo>
                    <a:pt x="76" y="0"/>
                  </a:lnTo>
                  <a:lnTo>
                    <a:pt x="57" y="3"/>
                  </a:lnTo>
                  <a:lnTo>
                    <a:pt x="48" y="7"/>
                  </a:lnTo>
                  <a:lnTo>
                    <a:pt x="40" y="11"/>
                  </a:lnTo>
                  <a:lnTo>
                    <a:pt x="31" y="17"/>
                  </a:lnTo>
                  <a:lnTo>
                    <a:pt x="23" y="25"/>
                  </a:lnTo>
                  <a:lnTo>
                    <a:pt x="16" y="33"/>
                  </a:lnTo>
                  <a:lnTo>
                    <a:pt x="10" y="43"/>
                  </a:lnTo>
                  <a:lnTo>
                    <a:pt x="6" y="54"/>
                  </a:lnTo>
                  <a:lnTo>
                    <a:pt x="2" y="66"/>
                  </a:lnTo>
                  <a:lnTo>
                    <a:pt x="0" y="88"/>
                  </a:lnTo>
                  <a:lnTo>
                    <a:pt x="1" y="98"/>
                  </a:lnTo>
                  <a:lnTo>
                    <a:pt x="3"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46" name="Freeform 64"/>
            <p:cNvSpPr>
              <a:spLocks/>
            </p:cNvSpPr>
            <p:nvPr/>
          </p:nvSpPr>
          <p:spPr bwMode="auto">
            <a:xfrm>
              <a:off x="1683" y="3158"/>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47" name="Freeform 65"/>
            <p:cNvSpPr>
              <a:spLocks/>
            </p:cNvSpPr>
            <p:nvPr/>
          </p:nvSpPr>
          <p:spPr bwMode="auto">
            <a:xfrm>
              <a:off x="1677" y="3150"/>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48" name="Freeform 66"/>
            <p:cNvSpPr>
              <a:spLocks/>
            </p:cNvSpPr>
            <p:nvPr/>
          </p:nvSpPr>
          <p:spPr bwMode="auto">
            <a:xfrm>
              <a:off x="1827"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49" name="Freeform 67"/>
            <p:cNvSpPr>
              <a:spLocks/>
            </p:cNvSpPr>
            <p:nvPr/>
          </p:nvSpPr>
          <p:spPr bwMode="auto">
            <a:xfrm>
              <a:off x="1821"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50" name="Freeform 68"/>
            <p:cNvSpPr>
              <a:spLocks/>
            </p:cNvSpPr>
            <p:nvPr/>
          </p:nvSpPr>
          <p:spPr bwMode="auto">
            <a:xfrm>
              <a:off x="1971"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51" name="Freeform 69"/>
            <p:cNvSpPr>
              <a:spLocks/>
            </p:cNvSpPr>
            <p:nvPr/>
          </p:nvSpPr>
          <p:spPr bwMode="auto">
            <a:xfrm>
              <a:off x="1965"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52" name="Freeform 70"/>
            <p:cNvSpPr>
              <a:spLocks/>
            </p:cNvSpPr>
            <p:nvPr/>
          </p:nvSpPr>
          <p:spPr bwMode="auto">
            <a:xfrm>
              <a:off x="1971"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53" name="Freeform 71"/>
            <p:cNvSpPr>
              <a:spLocks/>
            </p:cNvSpPr>
            <p:nvPr/>
          </p:nvSpPr>
          <p:spPr bwMode="auto">
            <a:xfrm>
              <a:off x="1965"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54" name="Freeform 72"/>
            <p:cNvSpPr>
              <a:spLocks/>
            </p:cNvSpPr>
            <p:nvPr/>
          </p:nvSpPr>
          <p:spPr bwMode="auto">
            <a:xfrm>
              <a:off x="2116"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19 w 135"/>
                <a:gd name="T57" fmla="*/ 29 h 152"/>
                <a:gd name="T58" fmla="*/ 125 w 135"/>
                <a:gd name="T59" fmla="*/ 38 h 152"/>
                <a:gd name="T60" fmla="*/ 129 w 135"/>
                <a:gd name="T61" fmla="*/ 47 h 152"/>
                <a:gd name="T62" fmla="*/ 132 w 135"/>
                <a:gd name="T63" fmla="*/ 57 h 152"/>
                <a:gd name="T64" fmla="*/ 134 w 135"/>
                <a:gd name="T65" fmla="*/ 77 h 152"/>
                <a:gd name="T66" fmla="*/ 133 w 135"/>
                <a:gd name="T67" fmla="*/ 87 h 152"/>
                <a:gd name="T68" fmla="*/ 131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19" y="29"/>
                  </a:lnTo>
                  <a:lnTo>
                    <a:pt x="125" y="38"/>
                  </a:lnTo>
                  <a:lnTo>
                    <a:pt x="129" y="47"/>
                  </a:lnTo>
                  <a:lnTo>
                    <a:pt x="132" y="57"/>
                  </a:lnTo>
                  <a:lnTo>
                    <a:pt x="134" y="77"/>
                  </a:lnTo>
                  <a:lnTo>
                    <a:pt x="133" y="87"/>
                  </a:lnTo>
                  <a:lnTo>
                    <a:pt x="131"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55" name="Freeform 73"/>
            <p:cNvSpPr>
              <a:spLocks/>
            </p:cNvSpPr>
            <p:nvPr/>
          </p:nvSpPr>
          <p:spPr bwMode="auto">
            <a:xfrm>
              <a:off x="2110" y="3150"/>
              <a:ext cx="153" cy="173"/>
            </a:xfrm>
            <a:custGeom>
              <a:avLst/>
              <a:gdLst>
                <a:gd name="T0" fmla="*/ 85 w 153"/>
                <a:gd name="T1" fmla="*/ 157 h 173"/>
                <a:gd name="T2" fmla="*/ 66 w 153"/>
                <a:gd name="T3" fmla="*/ 158 h 173"/>
                <a:gd name="T4" fmla="*/ 50 w 153"/>
                <a:gd name="T5" fmla="*/ 152 h 173"/>
                <a:gd name="T6" fmla="*/ 36 w 153"/>
                <a:gd name="T7" fmla="*/ 143 h 173"/>
                <a:gd name="T8" fmla="*/ 24 w 153"/>
                <a:gd name="T9" fmla="*/ 130 h 173"/>
                <a:gd name="T10" fmla="*/ 16 w 153"/>
                <a:gd name="T11" fmla="*/ 114 h 173"/>
                <a:gd name="T12" fmla="*/ 12 w 153"/>
                <a:gd name="T13" fmla="*/ 97 h 173"/>
                <a:gd name="T14" fmla="*/ 14 w 153"/>
                <a:gd name="T15" fmla="*/ 69 h 173"/>
                <a:gd name="T16" fmla="*/ 20 w 153"/>
                <a:gd name="T17" fmla="*/ 50 h 173"/>
                <a:gd name="T18" fmla="*/ 31 w 153"/>
                <a:gd name="T19" fmla="*/ 34 h 173"/>
                <a:gd name="T20" fmla="*/ 44 w 153"/>
                <a:gd name="T21" fmla="*/ 24 h 173"/>
                <a:gd name="T22" fmla="*/ 60 w 153"/>
                <a:gd name="T23" fmla="*/ 17 h 173"/>
                <a:gd name="T24" fmla="*/ 92 w 153"/>
                <a:gd name="T25" fmla="*/ 17 h 173"/>
                <a:gd name="T26" fmla="*/ 107 w 153"/>
                <a:gd name="T27" fmla="*/ 24 h 173"/>
                <a:gd name="T28" fmla="*/ 120 w 153"/>
                <a:gd name="T29" fmla="*/ 34 h 173"/>
                <a:gd name="T30" fmla="*/ 131 w 153"/>
                <a:gd name="T31" fmla="*/ 50 h 173"/>
                <a:gd name="T32" fmla="*/ 137 w 153"/>
                <a:gd name="T33" fmla="*/ 69 h 173"/>
                <a:gd name="T34" fmla="*/ 139 w 153"/>
                <a:gd name="T35" fmla="*/ 97 h 173"/>
                <a:gd name="T36" fmla="*/ 135 w 153"/>
                <a:gd name="T37" fmla="*/ 114 h 173"/>
                <a:gd name="T38" fmla="*/ 127 w 153"/>
                <a:gd name="T39" fmla="*/ 130 h 173"/>
                <a:gd name="T40" fmla="*/ 115 w 153"/>
                <a:gd name="T41" fmla="*/ 143 h 173"/>
                <a:gd name="T42" fmla="*/ 101 w 153"/>
                <a:gd name="T43" fmla="*/ 152 h 173"/>
                <a:gd name="T44" fmla="*/ 85 w 153"/>
                <a:gd name="T45" fmla="*/ 158 h 173"/>
                <a:gd name="T46" fmla="*/ 66 w 153"/>
                <a:gd name="T47" fmla="*/ 157 h 173"/>
                <a:gd name="T48" fmla="*/ 76 w 153"/>
                <a:gd name="T49" fmla="*/ 172 h 173"/>
                <a:gd name="T50" fmla="*/ 96 w 153"/>
                <a:gd name="T51" fmla="*/ 169 h 173"/>
                <a:gd name="T52" fmla="*/ 114 w 153"/>
                <a:gd name="T53" fmla="*/ 160 h 173"/>
                <a:gd name="T54" fmla="*/ 130 w 153"/>
                <a:gd name="T55" fmla="*/ 146 h 173"/>
                <a:gd name="T56" fmla="*/ 142 w 153"/>
                <a:gd name="T57" fmla="*/ 130 h 173"/>
                <a:gd name="T58" fmla="*/ 149 w 153"/>
                <a:gd name="T59" fmla="*/ 110 h 173"/>
                <a:gd name="T60" fmla="*/ 152 w 153"/>
                <a:gd name="T61" fmla="*/ 88 h 173"/>
                <a:gd name="T62" fmla="*/ 146 w 153"/>
                <a:gd name="T63" fmla="*/ 54 h 173"/>
                <a:gd name="T64" fmla="*/ 136 w 153"/>
                <a:gd name="T65" fmla="*/ 33 h 173"/>
                <a:gd name="T66" fmla="*/ 121 w 153"/>
                <a:gd name="T67" fmla="*/ 17 h 173"/>
                <a:gd name="T68" fmla="*/ 104 w 153"/>
                <a:gd name="T69" fmla="*/ 7 h 173"/>
                <a:gd name="T70" fmla="*/ 76 w 153"/>
                <a:gd name="T71" fmla="*/ 0 h 173"/>
                <a:gd name="T72" fmla="*/ 48 w 153"/>
                <a:gd name="T73" fmla="*/ 7 h 173"/>
                <a:gd name="T74" fmla="*/ 30 w 153"/>
                <a:gd name="T75" fmla="*/ 17 h 173"/>
                <a:gd name="T76" fmla="*/ 16 w 153"/>
                <a:gd name="T77" fmla="*/ 33 h 173"/>
                <a:gd name="T78" fmla="*/ 5 w 153"/>
                <a:gd name="T79" fmla="*/ 54 h 173"/>
                <a:gd name="T80" fmla="*/ 0 w 153"/>
                <a:gd name="T81" fmla="*/ 88 h 173"/>
                <a:gd name="T82" fmla="*/ 2 w 153"/>
                <a:gd name="T83" fmla="*/ 110 h 173"/>
                <a:gd name="T84" fmla="*/ 9 w 153"/>
                <a:gd name="T85" fmla="*/ 130 h 173"/>
                <a:gd name="T86" fmla="*/ 21 w 153"/>
                <a:gd name="T87" fmla="*/ 146 h 173"/>
                <a:gd name="T88" fmla="*/ 37 w 153"/>
                <a:gd name="T89" fmla="*/ 160 h 173"/>
                <a:gd name="T90" fmla="*/ 55 w 153"/>
                <a:gd name="T91" fmla="*/ 169 h 173"/>
                <a:gd name="T92" fmla="*/ 76 w 153"/>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73"/>
                <a:gd name="T143" fmla="*/ 153 w 153"/>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0"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6" y="169"/>
                  </a:lnTo>
                  <a:lnTo>
                    <a:pt x="106" y="165"/>
                  </a:lnTo>
                  <a:lnTo>
                    <a:pt x="114" y="160"/>
                  </a:lnTo>
                  <a:lnTo>
                    <a:pt x="123" y="154"/>
                  </a:lnTo>
                  <a:lnTo>
                    <a:pt x="130" y="146"/>
                  </a:lnTo>
                  <a:lnTo>
                    <a:pt x="136" y="138"/>
                  </a:lnTo>
                  <a:lnTo>
                    <a:pt x="142" y="130"/>
                  </a:lnTo>
                  <a:lnTo>
                    <a:pt x="146" y="120"/>
                  </a:lnTo>
                  <a:lnTo>
                    <a:pt x="149" y="110"/>
                  </a:lnTo>
                  <a:lnTo>
                    <a:pt x="151" y="98"/>
                  </a:lnTo>
                  <a:lnTo>
                    <a:pt x="152" y="88"/>
                  </a:lnTo>
                  <a:lnTo>
                    <a:pt x="150" y="66"/>
                  </a:lnTo>
                  <a:lnTo>
                    <a:pt x="146" y="54"/>
                  </a:lnTo>
                  <a:lnTo>
                    <a:pt x="142" y="43"/>
                  </a:lnTo>
                  <a:lnTo>
                    <a:pt x="136" y="33"/>
                  </a:lnTo>
                  <a:lnTo>
                    <a:pt x="128" y="25"/>
                  </a:lnTo>
                  <a:lnTo>
                    <a:pt x="121" y="17"/>
                  </a:lnTo>
                  <a:lnTo>
                    <a:pt x="112"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56" name="Freeform 74"/>
            <p:cNvSpPr>
              <a:spLocks/>
            </p:cNvSpPr>
            <p:nvPr/>
          </p:nvSpPr>
          <p:spPr bwMode="auto">
            <a:xfrm>
              <a:off x="2256"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57" name="Freeform 75"/>
            <p:cNvSpPr>
              <a:spLocks/>
            </p:cNvSpPr>
            <p:nvPr/>
          </p:nvSpPr>
          <p:spPr bwMode="auto">
            <a:xfrm>
              <a:off x="2249" y="3150"/>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58" name="Freeform 76"/>
            <p:cNvSpPr>
              <a:spLocks/>
            </p:cNvSpPr>
            <p:nvPr/>
          </p:nvSpPr>
          <p:spPr bwMode="auto">
            <a:xfrm>
              <a:off x="2400"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59" name="Freeform 77"/>
            <p:cNvSpPr>
              <a:spLocks/>
            </p:cNvSpPr>
            <p:nvPr/>
          </p:nvSpPr>
          <p:spPr bwMode="auto">
            <a:xfrm>
              <a:off x="2393" y="3150"/>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60" name="Freeform 78"/>
            <p:cNvSpPr>
              <a:spLocks/>
            </p:cNvSpPr>
            <p:nvPr/>
          </p:nvSpPr>
          <p:spPr bwMode="auto">
            <a:xfrm>
              <a:off x="2544" y="3158"/>
              <a:ext cx="136" cy="152"/>
            </a:xfrm>
            <a:custGeom>
              <a:avLst/>
              <a:gdLst>
                <a:gd name="T0" fmla="*/ 67 w 136"/>
                <a:gd name="T1" fmla="*/ 151 h 152"/>
                <a:gd name="T2" fmla="*/ 57 w 136"/>
                <a:gd name="T3" fmla="*/ 150 h 152"/>
                <a:gd name="T4" fmla="*/ 48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0 w 136"/>
                <a:gd name="T43" fmla="*/ 2 h 152"/>
                <a:gd name="T44" fmla="*/ 67 w 136"/>
                <a:gd name="T45" fmla="*/ 0 h 152"/>
                <a:gd name="T46" fmla="*/ 84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0" y="2"/>
                  </a:lnTo>
                  <a:lnTo>
                    <a:pt x="67" y="0"/>
                  </a:lnTo>
                  <a:lnTo>
                    <a:pt x="84"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61" name="Freeform 79"/>
            <p:cNvSpPr>
              <a:spLocks/>
            </p:cNvSpPr>
            <p:nvPr/>
          </p:nvSpPr>
          <p:spPr bwMode="auto">
            <a:xfrm>
              <a:off x="2537"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4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8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2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10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8" y="156"/>
                  </a:lnTo>
                  <a:lnTo>
                    <a:pt x="50" y="152"/>
                  </a:lnTo>
                  <a:lnTo>
                    <a:pt x="43" y="148"/>
                  </a:lnTo>
                  <a:lnTo>
                    <a:pt x="37" y="143"/>
                  </a:lnTo>
                  <a:lnTo>
                    <a:pt x="31" y="137"/>
                  </a:lnTo>
                  <a:lnTo>
                    <a:pt x="25" y="130"/>
                  </a:lnTo>
                  <a:lnTo>
                    <a:pt x="21" y="122"/>
                  </a:lnTo>
                  <a:lnTo>
                    <a:pt x="17" y="114"/>
                  </a:lnTo>
                  <a:lnTo>
                    <a:pt x="15" y="106"/>
                  </a:lnTo>
                  <a:lnTo>
                    <a:pt x="13" y="97"/>
                  </a:lnTo>
                  <a:lnTo>
                    <a:pt x="12" y="88"/>
                  </a:lnTo>
                  <a:lnTo>
                    <a:pt x="14"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8" y="69"/>
                  </a:lnTo>
                  <a:lnTo>
                    <a:pt x="140" y="88"/>
                  </a:lnTo>
                  <a:lnTo>
                    <a:pt x="139" y="97"/>
                  </a:lnTo>
                  <a:lnTo>
                    <a:pt x="137" y="106"/>
                  </a:lnTo>
                  <a:lnTo>
                    <a:pt x="135" y="114"/>
                  </a:lnTo>
                  <a:lnTo>
                    <a:pt x="131" y="122"/>
                  </a:lnTo>
                  <a:lnTo>
                    <a:pt x="127" y="130"/>
                  </a:lnTo>
                  <a:lnTo>
                    <a:pt x="121" y="137"/>
                  </a:lnTo>
                  <a:lnTo>
                    <a:pt x="115" y="143"/>
                  </a:lnTo>
                  <a:lnTo>
                    <a:pt x="109" y="148"/>
                  </a:lnTo>
                  <a:lnTo>
                    <a:pt x="102" y="152"/>
                  </a:lnTo>
                  <a:lnTo>
                    <a:pt x="94" y="156"/>
                  </a:lnTo>
                  <a:lnTo>
                    <a:pt x="85" y="158"/>
                  </a:lnTo>
                  <a:lnTo>
                    <a:pt x="76" y="158"/>
                  </a:lnTo>
                  <a:lnTo>
                    <a:pt x="66" y="157"/>
                  </a:lnTo>
                  <a:lnTo>
                    <a:pt x="65" y="172"/>
                  </a:lnTo>
                  <a:lnTo>
                    <a:pt x="76" y="172"/>
                  </a:lnTo>
                  <a:lnTo>
                    <a:pt x="87" y="171"/>
                  </a:lnTo>
                  <a:lnTo>
                    <a:pt x="97" y="169"/>
                  </a:lnTo>
                  <a:lnTo>
                    <a:pt x="106" y="165"/>
                  </a:lnTo>
                  <a:lnTo>
                    <a:pt x="115" y="160"/>
                  </a:lnTo>
                  <a:lnTo>
                    <a:pt x="123" y="154"/>
                  </a:lnTo>
                  <a:lnTo>
                    <a:pt x="131" y="146"/>
                  </a:lnTo>
                  <a:lnTo>
                    <a:pt x="137" y="138"/>
                  </a:lnTo>
                  <a:lnTo>
                    <a:pt x="142" y="130"/>
                  </a:lnTo>
                  <a:lnTo>
                    <a:pt x="146" y="120"/>
                  </a:lnTo>
                  <a:lnTo>
                    <a:pt x="150" y="110"/>
                  </a:lnTo>
                  <a:lnTo>
                    <a:pt x="152" y="98"/>
                  </a:lnTo>
                  <a:lnTo>
                    <a:pt x="153" y="88"/>
                  </a:lnTo>
                  <a:lnTo>
                    <a:pt x="150" y="66"/>
                  </a:lnTo>
                  <a:lnTo>
                    <a:pt x="147" y="54"/>
                  </a:lnTo>
                  <a:lnTo>
                    <a:pt x="142" y="43"/>
                  </a:lnTo>
                  <a:lnTo>
                    <a:pt x="137" y="33"/>
                  </a:lnTo>
                  <a:lnTo>
                    <a:pt x="129" y="25"/>
                  </a:lnTo>
                  <a:lnTo>
                    <a:pt x="121" y="17"/>
                  </a:lnTo>
                  <a:lnTo>
                    <a:pt x="113" y="11"/>
                  </a:lnTo>
                  <a:lnTo>
                    <a:pt x="105" y="7"/>
                  </a:lnTo>
                  <a:lnTo>
                    <a:pt x="95" y="3"/>
                  </a:lnTo>
                  <a:lnTo>
                    <a:pt x="76" y="0"/>
                  </a:lnTo>
                  <a:lnTo>
                    <a:pt x="57" y="3"/>
                  </a:lnTo>
                  <a:lnTo>
                    <a:pt x="48" y="7"/>
                  </a:lnTo>
                  <a:lnTo>
                    <a:pt x="39" y="11"/>
                  </a:lnTo>
                  <a:lnTo>
                    <a:pt x="31" y="17"/>
                  </a:lnTo>
                  <a:lnTo>
                    <a:pt x="23" y="25"/>
                  </a:lnTo>
                  <a:lnTo>
                    <a:pt x="16" y="33"/>
                  </a:lnTo>
                  <a:lnTo>
                    <a:pt x="10" y="43"/>
                  </a:lnTo>
                  <a:lnTo>
                    <a:pt x="5" y="54"/>
                  </a:lnTo>
                  <a:lnTo>
                    <a:pt x="2" y="66"/>
                  </a:lnTo>
                  <a:lnTo>
                    <a:pt x="0" y="88"/>
                  </a:lnTo>
                  <a:lnTo>
                    <a:pt x="0" y="98"/>
                  </a:lnTo>
                  <a:lnTo>
                    <a:pt x="2" y="110"/>
                  </a:lnTo>
                  <a:lnTo>
                    <a:pt x="6" y="120"/>
                  </a:lnTo>
                  <a:lnTo>
                    <a:pt x="10" y="130"/>
                  </a:lnTo>
                  <a:lnTo>
                    <a:pt x="16" y="138"/>
                  </a:lnTo>
                  <a:lnTo>
                    <a:pt x="21" y="146"/>
                  </a:lnTo>
                  <a:lnTo>
                    <a:pt x="29" y="154"/>
                  </a:lnTo>
                  <a:lnTo>
                    <a:pt x="37" y="160"/>
                  </a:lnTo>
                  <a:lnTo>
                    <a:pt x="46" y="165"/>
                  </a:lnTo>
                  <a:lnTo>
                    <a:pt x="55"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62" name="Freeform 80"/>
            <p:cNvSpPr>
              <a:spLocks/>
            </p:cNvSpPr>
            <p:nvPr/>
          </p:nvSpPr>
          <p:spPr bwMode="auto">
            <a:xfrm>
              <a:off x="2688"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1 w 136"/>
                <a:gd name="T21" fmla="*/ 96 h 152"/>
                <a:gd name="T22" fmla="*/ 0 w 136"/>
                <a:gd name="T23" fmla="*/ 87 h 152"/>
                <a:gd name="T24" fmla="*/ 0 w 136"/>
                <a:gd name="T25" fmla="*/ 77 h 152"/>
                <a:gd name="T26" fmla="*/ 1 w 136"/>
                <a:gd name="T27" fmla="*/ 57 h 152"/>
                <a:gd name="T28" fmla="*/ 4 w 136"/>
                <a:gd name="T29" fmla="*/ 47 h 152"/>
                <a:gd name="T30" fmla="*/ 8 w 136"/>
                <a:gd name="T31" fmla="*/ 38 h 152"/>
                <a:gd name="T32" fmla="*/ 13 w 136"/>
                <a:gd name="T33" fmla="*/ 29 h 152"/>
                <a:gd name="T34" fmla="*/ 19 w 136"/>
                <a:gd name="T35" fmla="*/ 21 h 152"/>
                <a:gd name="T36" fmla="*/ 26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3 w 136"/>
                <a:gd name="T49" fmla="*/ 5 h 152"/>
                <a:gd name="T50" fmla="*/ 101 w 136"/>
                <a:gd name="T51" fmla="*/ 9 h 152"/>
                <a:gd name="T52" fmla="*/ 108 w 136"/>
                <a:gd name="T53" fmla="*/ 14 h 152"/>
                <a:gd name="T54" fmla="*/ 115 w 136"/>
                <a:gd name="T55" fmla="*/ 21 h 152"/>
                <a:gd name="T56" fmla="*/ 120 w 136"/>
                <a:gd name="T57" fmla="*/ 29 h 152"/>
                <a:gd name="T58" fmla="*/ 126 w 136"/>
                <a:gd name="T59" fmla="*/ 38 h 152"/>
                <a:gd name="T60" fmla="*/ 130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4" y="9"/>
                  </a:lnTo>
                  <a:lnTo>
                    <a:pt x="42" y="5"/>
                  </a:lnTo>
                  <a:lnTo>
                    <a:pt x="51" y="2"/>
                  </a:lnTo>
                  <a:lnTo>
                    <a:pt x="67" y="0"/>
                  </a:lnTo>
                  <a:lnTo>
                    <a:pt x="84" y="2"/>
                  </a:lnTo>
                  <a:lnTo>
                    <a:pt x="93" y="5"/>
                  </a:lnTo>
                  <a:lnTo>
                    <a:pt x="101" y="9"/>
                  </a:lnTo>
                  <a:lnTo>
                    <a:pt x="108" y="14"/>
                  </a:lnTo>
                  <a:lnTo>
                    <a:pt x="115" y="21"/>
                  </a:lnTo>
                  <a:lnTo>
                    <a:pt x="120" y="29"/>
                  </a:lnTo>
                  <a:lnTo>
                    <a:pt x="126" y="38"/>
                  </a:lnTo>
                  <a:lnTo>
                    <a:pt x="130" y="47"/>
                  </a:lnTo>
                  <a:lnTo>
                    <a:pt x="133" y="57"/>
                  </a:lnTo>
                  <a:lnTo>
                    <a:pt x="135" y="77"/>
                  </a:lnTo>
                  <a:lnTo>
                    <a:pt x="134" y="87"/>
                  </a:lnTo>
                  <a:lnTo>
                    <a:pt x="132" y="96"/>
                  </a:lnTo>
                  <a:lnTo>
                    <a:pt x="129" y="105"/>
                  </a:lnTo>
                  <a:lnTo>
                    <a:pt x="126" y="113"/>
                  </a:lnTo>
                  <a:lnTo>
                    <a:pt x="121" y="121"/>
                  </a:lnTo>
                  <a:lnTo>
                    <a:pt x="116" y="129"/>
                  </a:lnTo>
                  <a:lnTo>
                    <a:pt x="109" y="135"/>
                  </a:lnTo>
                  <a:lnTo>
                    <a:pt x="102"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63" name="Freeform 81"/>
            <p:cNvSpPr>
              <a:spLocks/>
            </p:cNvSpPr>
            <p:nvPr/>
          </p:nvSpPr>
          <p:spPr bwMode="auto">
            <a:xfrm>
              <a:off x="2681" y="3150"/>
              <a:ext cx="154" cy="173"/>
            </a:xfrm>
            <a:custGeom>
              <a:avLst/>
              <a:gdLst>
                <a:gd name="T0" fmla="*/ 86 w 154"/>
                <a:gd name="T1" fmla="*/ 157 h 173"/>
                <a:gd name="T2" fmla="*/ 67 w 154"/>
                <a:gd name="T3" fmla="*/ 158 h 173"/>
                <a:gd name="T4" fmla="*/ 51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8 w 154"/>
                <a:gd name="T27" fmla="*/ 24 h 173"/>
                <a:gd name="T28" fmla="*/ 121 w 154"/>
                <a:gd name="T29" fmla="*/ 34 h 173"/>
                <a:gd name="T30" fmla="*/ 132 w 154"/>
                <a:gd name="T31" fmla="*/ 50 h 173"/>
                <a:gd name="T32" fmla="*/ 138 w 154"/>
                <a:gd name="T33" fmla="*/ 69 h 173"/>
                <a:gd name="T34" fmla="*/ 140 w 154"/>
                <a:gd name="T35" fmla="*/ 97 h 173"/>
                <a:gd name="T36" fmla="*/ 136 w 154"/>
                <a:gd name="T37" fmla="*/ 114 h 173"/>
                <a:gd name="T38" fmla="*/ 128 w 154"/>
                <a:gd name="T39" fmla="*/ 130 h 173"/>
                <a:gd name="T40" fmla="*/ 116 w 154"/>
                <a:gd name="T41" fmla="*/ 143 h 173"/>
                <a:gd name="T42" fmla="*/ 102 w 154"/>
                <a:gd name="T43" fmla="*/ 152 h 173"/>
                <a:gd name="T44" fmla="*/ 86 w 154"/>
                <a:gd name="T45" fmla="*/ 158 h 173"/>
                <a:gd name="T46" fmla="*/ 67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2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3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1" y="152"/>
                  </a:lnTo>
                  <a:lnTo>
                    <a:pt x="44" y="148"/>
                  </a:lnTo>
                  <a:lnTo>
                    <a:pt x="37" y="143"/>
                  </a:lnTo>
                  <a:lnTo>
                    <a:pt x="31" y="137"/>
                  </a:lnTo>
                  <a:lnTo>
                    <a:pt x="25" y="130"/>
                  </a:lnTo>
                  <a:lnTo>
                    <a:pt x="21" y="122"/>
                  </a:lnTo>
                  <a:lnTo>
                    <a:pt x="17" y="114"/>
                  </a:lnTo>
                  <a:lnTo>
                    <a:pt x="15" y="106"/>
                  </a:lnTo>
                  <a:lnTo>
                    <a:pt x="13" y="97"/>
                  </a:lnTo>
                  <a:lnTo>
                    <a:pt x="13" y="88"/>
                  </a:lnTo>
                  <a:lnTo>
                    <a:pt x="15" y="69"/>
                  </a:lnTo>
                  <a:lnTo>
                    <a:pt x="17" y="59"/>
                  </a:lnTo>
                  <a:lnTo>
                    <a:pt x="21" y="50"/>
                  </a:lnTo>
                  <a:lnTo>
                    <a:pt x="26" y="42"/>
                  </a:lnTo>
                  <a:lnTo>
                    <a:pt x="32" y="34"/>
                  </a:lnTo>
                  <a:lnTo>
                    <a:pt x="38" y="28"/>
                  </a:lnTo>
                  <a:lnTo>
                    <a:pt x="45" y="24"/>
                  </a:lnTo>
                  <a:lnTo>
                    <a:pt x="53" y="20"/>
                  </a:lnTo>
                  <a:lnTo>
                    <a:pt x="60" y="17"/>
                  </a:lnTo>
                  <a:lnTo>
                    <a:pt x="76" y="15"/>
                  </a:lnTo>
                  <a:lnTo>
                    <a:pt x="92" y="17"/>
                  </a:lnTo>
                  <a:lnTo>
                    <a:pt x="100" y="20"/>
                  </a:lnTo>
                  <a:lnTo>
                    <a:pt x="108" y="24"/>
                  </a:lnTo>
                  <a:lnTo>
                    <a:pt x="115" y="28"/>
                  </a:lnTo>
                  <a:lnTo>
                    <a:pt x="121" y="34"/>
                  </a:lnTo>
                  <a:lnTo>
                    <a:pt x="127" y="42"/>
                  </a:lnTo>
                  <a:lnTo>
                    <a:pt x="132" y="50"/>
                  </a:lnTo>
                  <a:lnTo>
                    <a:pt x="136" y="59"/>
                  </a:lnTo>
                  <a:lnTo>
                    <a:pt x="138" y="69"/>
                  </a:lnTo>
                  <a:lnTo>
                    <a:pt x="140" y="88"/>
                  </a:lnTo>
                  <a:lnTo>
                    <a:pt x="140" y="97"/>
                  </a:lnTo>
                  <a:lnTo>
                    <a:pt x="138" y="106"/>
                  </a:lnTo>
                  <a:lnTo>
                    <a:pt x="136" y="114"/>
                  </a:lnTo>
                  <a:lnTo>
                    <a:pt x="132" y="122"/>
                  </a:lnTo>
                  <a:lnTo>
                    <a:pt x="128" y="130"/>
                  </a:lnTo>
                  <a:lnTo>
                    <a:pt x="122" y="137"/>
                  </a:lnTo>
                  <a:lnTo>
                    <a:pt x="116" y="143"/>
                  </a:lnTo>
                  <a:lnTo>
                    <a:pt x="109" y="148"/>
                  </a:lnTo>
                  <a:lnTo>
                    <a:pt x="102" y="152"/>
                  </a:lnTo>
                  <a:lnTo>
                    <a:pt x="94" y="156"/>
                  </a:lnTo>
                  <a:lnTo>
                    <a:pt x="86" y="158"/>
                  </a:lnTo>
                  <a:lnTo>
                    <a:pt x="76" y="158"/>
                  </a:lnTo>
                  <a:lnTo>
                    <a:pt x="67" y="157"/>
                  </a:lnTo>
                  <a:lnTo>
                    <a:pt x="66" y="172"/>
                  </a:lnTo>
                  <a:lnTo>
                    <a:pt x="76" y="172"/>
                  </a:lnTo>
                  <a:lnTo>
                    <a:pt x="87" y="171"/>
                  </a:lnTo>
                  <a:lnTo>
                    <a:pt x="97" y="169"/>
                  </a:lnTo>
                  <a:lnTo>
                    <a:pt x="107" y="165"/>
                  </a:lnTo>
                  <a:lnTo>
                    <a:pt x="115" y="160"/>
                  </a:lnTo>
                  <a:lnTo>
                    <a:pt x="124" y="154"/>
                  </a:lnTo>
                  <a:lnTo>
                    <a:pt x="131" y="146"/>
                  </a:lnTo>
                  <a:lnTo>
                    <a:pt x="137" y="138"/>
                  </a:lnTo>
                  <a:lnTo>
                    <a:pt x="143" y="130"/>
                  </a:lnTo>
                  <a:lnTo>
                    <a:pt x="147" y="120"/>
                  </a:lnTo>
                  <a:lnTo>
                    <a:pt x="150" y="110"/>
                  </a:lnTo>
                  <a:lnTo>
                    <a:pt x="152" y="98"/>
                  </a:lnTo>
                  <a:lnTo>
                    <a:pt x="153" y="88"/>
                  </a:lnTo>
                  <a:lnTo>
                    <a:pt x="151" y="66"/>
                  </a:lnTo>
                  <a:lnTo>
                    <a:pt x="147" y="54"/>
                  </a:lnTo>
                  <a:lnTo>
                    <a:pt x="143" y="43"/>
                  </a:lnTo>
                  <a:lnTo>
                    <a:pt x="137" y="33"/>
                  </a:lnTo>
                  <a:lnTo>
                    <a:pt x="129" y="25"/>
                  </a:lnTo>
                  <a:lnTo>
                    <a:pt x="122" y="17"/>
                  </a:lnTo>
                  <a:lnTo>
                    <a:pt x="113" y="11"/>
                  </a:lnTo>
                  <a:lnTo>
                    <a:pt x="105" y="7"/>
                  </a:lnTo>
                  <a:lnTo>
                    <a:pt x="96" y="3"/>
                  </a:lnTo>
                  <a:lnTo>
                    <a:pt x="76" y="0"/>
                  </a:lnTo>
                  <a:lnTo>
                    <a:pt x="57" y="3"/>
                  </a:lnTo>
                  <a:lnTo>
                    <a:pt x="48" y="7"/>
                  </a:lnTo>
                  <a:lnTo>
                    <a:pt x="40" y="11"/>
                  </a:lnTo>
                  <a:lnTo>
                    <a:pt x="31" y="17"/>
                  </a:lnTo>
                  <a:lnTo>
                    <a:pt x="23" y="25"/>
                  </a:lnTo>
                  <a:lnTo>
                    <a:pt x="16" y="33"/>
                  </a:lnTo>
                  <a:lnTo>
                    <a:pt x="10" y="43"/>
                  </a:lnTo>
                  <a:lnTo>
                    <a:pt x="6" y="54"/>
                  </a:lnTo>
                  <a:lnTo>
                    <a:pt x="2" y="66"/>
                  </a:lnTo>
                  <a:lnTo>
                    <a:pt x="0" y="88"/>
                  </a:lnTo>
                  <a:lnTo>
                    <a:pt x="1" y="98"/>
                  </a:lnTo>
                  <a:lnTo>
                    <a:pt x="3"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64" name="Freeform 82"/>
            <p:cNvSpPr>
              <a:spLocks/>
            </p:cNvSpPr>
            <p:nvPr/>
          </p:nvSpPr>
          <p:spPr bwMode="auto">
            <a:xfrm>
              <a:off x="2828"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65" name="Freeform 83"/>
            <p:cNvSpPr>
              <a:spLocks/>
            </p:cNvSpPr>
            <p:nvPr/>
          </p:nvSpPr>
          <p:spPr bwMode="auto">
            <a:xfrm>
              <a:off x="2822" y="3150"/>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66" name="Freeform 84"/>
            <p:cNvSpPr>
              <a:spLocks/>
            </p:cNvSpPr>
            <p:nvPr/>
          </p:nvSpPr>
          <p:spPr bwMode="auto">
            <a:xfrm>
              <a:off x="2828"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67" name="Freeform 85"/>
            <p:cNvSpPr>
              <a:spLocks/>
            </p:cNvSpPr>
            <p:nvPr/>
          </p:nvSpPr>
          <p:spPr bwMode="auto">
            <a:xfrm>
              <a:off x="2822" y="3150"/>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68" name="Freeform 86"/>
            <p:cNvSpPr>
              <a:spLocks/>
            </p:cNvSpPr>
            <p:nvPr/>
          </p:nvSpPr>
          <p:spPr bwMode="auto">
            <a:xfrm>
              <a:off x="2972" y="3158"/>
              <a:ext cx="136" cy="152"/>
            </a:xfrm>
            <a:custGeom>
              <a:avLst/>
              <a:gdLst>
                <a:gd name="T0" fmla="*/ 67 w 136"/>
                <a:gd name="T1" fmla="*/ 151 h 152"/>
                <a:gd name="T2" fmla="*/ 57 w 136"/>
                <a:gd name="T3" fmla="*/ 150 h 152"/>
                <a:gd name="T4" fmla="*/ 48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0 w 136"/>
                <a:gd name="T43" fmla="*/ 2 h 152"/>
                <a:gd name="T44" fmla="*/ 67 w 136"/>
                <a:gd name="T45" fmla="*/ 0 h 152"/>
                <a:gd name="T46" fmla="*/ 84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0" y="2"/>
                  </a:lnTo>
                  <a:lnTo>
                    <a:pt x="67" y="0"/>
                  </a:lnTo>
                  <a:lnTo>
                    <a:pt x="84"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69" name="Freeform 87"/>
            <p:cNvSpPr>
              <a:spLocks/>
            </p:cNvSpPr>
            <p:nvPr/>
          </p:nvSpPr>
          <p:spPr bwMode="auto">
            <a:xfrm>
              <a:off x="2966"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4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8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2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10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8" y="156"/>
                  </a:lnTo>
                  <a:lnTo>
                    <a:pt x="50" y="152"/>
                  </a:lnTo>
                  <a:lnTo>
                    <a:pt x="43" y="148"/>
                  </a:lnTo>
                  <a:lnTo>
                    <a:pt x="37" y="143"/>
                  </a:lnTo>
                  <a:lnTo>
                    <a:pt x="31" y="137"/>
                  </a:lnTo>
                  <a:lnTo>
                    <a:pt x="25" y="130"/>
                  </a:lnTo>
                  <a:lnTo>
                    <a:pt x="21" y="122"/>
                  </a:lnTo>
                  <a:lnTo>
                    <a:pt x="17" y="114"/>
                  </a:lnTo>
                  <a:lnTo>
                    <a:pt x="15" y="106"/>
                  </a:lnTo>
                  <a:lnTo>
                    <a:pt x="13" y="97"/>
                  </a:lnTo>
                  <a:lnTo>
                    <a:pt x="12" y="88"/>
                  </a:lnTo>
                  <a:lnTo>
                    <a:pt x="14"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8" y="69"/>
                  </a:lnTo>
                  <a:lnTo>
                    <a:pt x="140" y="88"/>
                  </a:lnTo>
                  <a:lnTo>
                    <a:pt x="139" y="97"/>
                  </a:lnTo>
                  <a:lnTo>
                    <a:pt x="137" y="106"/>
                  </a:lnTo>
                  <a:lnTo>
                    <a:pt x="135" y="114"/>
                  </a:lnTo>
                  <a:lnTo>
                    <a:pt x="131" y="122"/>
                  </a:lnTo>
                  <a:lnTo>
                    <a:pt x="127" y="130"/>
                  </a:lnTo>
                  <a:lnTo>
                    <a:pt x="121" y="137"/>
                  </a:lnTo>
                  <a:lnTo>
                    <a:pt x="115" y="143"/>
                  </a:lnTo>
                  <a:lnTo>
                    <a:pt x="109" y="148"/>
                  </a:lnTo>
                  <a:lnTo>
                    <a:pt x="102" y="152"/>
                  </a:lnTo>
                  <a:lnTo>
                    <a:pt x="94" y="156"/>
                  </a:lnTo>
                  <a:lnTo>
                    <a:pt x="85" y="158"/>
                  </a:lnTo>
                  <a:lnTo>
                    <a:pt x="76" y="158"/>
                  </a:lnTo>
                  <a:lnTo>
                    <a:pt x="66" y="157"/>
                  </a:lnTo>
                  <a:lnTo>
                    <a:pt x="65" y="172"/>
                  </a:lnTo>
                  <a:lnTo>
                    <a:pt x="76" y="172"/>
                  </a:lnTo>
                  <a:lnTo>
                    <a:pt x="87" y="171"/>
                  </a:lnTo>
                  <a:lnTo>
                    <a:pt x="97" y="169"/>
                  </a:lnTo>
                  <a:lnTo>
                    <a:pt x="106" y="165"/>
                  </a:lnTo>
                  <a:lnTo>
                    <a:pt x="115" y="160"/>
                  </a:lnTo>
                  <a:lnTo>
                    <a:pt x="123" y="154"/>
                  </a:lnTo>
                  <a:lnTo>
                    <a:pt x="131" y="146"/>
                  </a:lnTo>
                  <a:lnTo>
                    <a:pt x="137" y="138"/>
                  </a:lnTo>
                  <a:lnTo>
                    <a:pt x="142" y="130"/>
                  </a:lnTo>
                  <a:lnTo>
                    <a:pt x="146" y="120"/>
                  </a:lnTo>
                  <a:lnTo>
                    <a:pt x="150" y="110"/>
                  </a:lnTo>
                  <a:lnTo>
                    <a:pt x="152" y="98"/>
                  </a:lnTo>
                  <a:lnTo>
                    <a:pt x="153" y="88"/>
                  </a:lnTo>
                  <a:lnTo>
                    <a:pt x="150" y="66"/>
                  </a:lnTo>
                  <a:lnTo>
                    <a:pt x="147" y="54"/>
                  </a:lnTo>
                  <a:lnTo>
                    <a:pt x="142" y="43"/>
                  </a:lnTo>
                  <a:lnTo>
                    <a:pt x="137" y="33"/>
                  </a:lnTo>
                  <a:lnTo>
                    <a:pt x="129" y="25"/>
                  </a:lnTo>
                  <a:lnTo>
                    <a:pt x="121" y="17"/>
                  </a:lnTo>
                  <a:lnTo>
                    <a:pt x="113" y="11"/>
                  </a:lnTo>
                  <a:lnTo>
                    <a:pt x="105" y="7"/>
                  </a:lnTo>
                  <a:lnTo>
                    <a:pt x="95" y="3"/>
                  </a:lnTo>
                  <a:lnTo>
                    <a:pt x="76" y="0"/>
                  </a:lnTo>
                  <a:lnTo>
                    <a:pt x="57" y="3"/>
                  </a:lnTo>
                  <a:lnTo>
                    <a:pt x="48" y="7"/>
                  </a:lnTo>
                  <a:lnTo>
                    <a:pt x="39" y="11"/>
                  </a:lnTo>
                  <a:lnTo>
                    <a:pt x="31" y="17"/>
                  </a:lnTo>
                  <a:lnTo>
                    <a:pt x="23" y="25"/>
                  </a:lnTo>
                  <a:lnTo>
                    <a:pt x="16" y="33"/>
                  </a:lnTo>
                  <a:lnTo>
                    <a:pt x="10" y="43"/>
                  </a:lnTo>
                  <a:lnTo>
                    <a:pt x="5" y="54"/>
                  </a:lnTo>
                  <a:lnTo>
                    <a:pt x="2" y="66"/>
                  </a:lnTo>
                  <a:lnTo>
                    <a:pt x="0" y="88"/>
                  </a:lnTo>
                  <a:lnTo>
                    <a:pt x="0" y="98"/>
                  </a:lnTo>
                  <a:lnTo>
                    <a:pt x="2" y="110"/>
                  </a:lnTo>
                  <a:lnTo>
                    <a:pt x="6" y="120"/>
                  </a:lnTo>
                  <a:lnTo>
                    <a:pt x="10" y="130"/>
                  </a:lnTo>
                  <a:lnTo>
                    <a:pt x="16" y="138"/>
                  </a:lnTo>
                  <a:lnTo>
                    <a:pt x="21" y="146"/>
                  </a:lnTo>
                  <a:lnTo>
                    <a:pt x="29" y="154"/>
                  </a:lnTo>
                  <a:lnTo>
                    <a:pt x="37" y="160"/>
                  </a:lnTo>
                  <a:lnTo>
                    <a:pt x="46" y="165"/>
                  </a:lnTo>
                  <a:lnTo>
                    <a:pt x="55"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70" name="Freeform 88"/>
            <p:cNvSpPr>
              <a:spLocks/>
            </p:cNvSpPr>
            <p:nvPr/>
          </p:nvSpPr>
          <p:spPr bwMode="auto">
            <a:xfrm>
              <a:off x="3112" y="3158"/>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1" name="Freeform 89"/>
            <p:cNvSpPr>
              <a:spLocks/>
            </p:cNvSpPr>
            <p:nvPr/>
          </p:nvSpPr>
          <p:spPr bwMode="auto">
            <a:xfrm>
              <a:off x="3105" y="3150"/>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72" name="Freeform 90"/>
            <p:cNvSpPr>
              <a:spLocks/>
            </p:cNvSpPr>
            <p:nvPr/>
          </p:nvSpPr>
          <p:spPr bwMode="auto">
            <a:xfrm>
              <a:off x="3256"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3" name="Freeform 91"/>
            <p:cNvSpPr>
              <a:spLocks/>
            </p:cNvSpPr>
            <p:nvPr/>
          </p:nvSpPr>
          <p:spPr bwMode="auto">
            <a:xfrm>
              <a:off x="3249"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74" name="Freeform 92"/>
            <p:cNvSpPr>
              <a:spLocks/>
            </p:cNvSpPr>
            <p:nvPr/>
          </p:nvSpPr>
          <p:spPr bwMode="auto">
            <a:xfrm>
              <a:off x="3400" y="3158"/>
              <a:ext cx="136" cy="152"/>
            </a:xfrm>
            <a:custGeom>
              <a:avLst/>
              <a:gdLst>
                <a:gd name="T0" fmla="*/ 68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4 w 136"/>
                <a:gd name="T29" fmla="*/ 47 h 152"/>
                <a:gd name="T30" fmla="*/ 8 w 136"/>
                <a:gd name="T31" fmla="*/ 38 h 152"/>
                <a:gd name="T32" fmla="*/ 14 w 136"/>
                <a:gd name="T33" fmla="*/ 29 h 152"/>
                <a:gd name="T34" fmla="*/ 19 w 136"/>
                <a:gd name="T35" fmla="*/ 21 h 152"/>
                <a:gd name="T36" fmla="*/ 26 w 136"/>
                <a:gd name="T37" fmla="*/ 14 h 152"/>
                <a:gd name="T38" fmla="*/ 34 w 136"/>
                <a:gd name="T39" fmla="*/ 9 h 152"/>
                <a:gd name="T40" fmla="*/ 42 w 136"/>
                <a:gd name="T41" fmla="*/ 5 h 152"/>
                <a:gd name="T42" fmla="*/ 51 w 136"/>
                <a:gd name="T43" fmla="*/ 2 h 152"/>
                <a:gd name="T44" fmla="*/ 68 w 136"/>
                <a:gd name="T45" fmla="*/ 0 h 152"/>
                <a:gd name="T46" fmla="*/ 84 w 136"/>
                <a:gd name="T47" fmla="*/ 2 h 152"/>
                <a:gd name="T48" fmla="*/ 93 w 136"/>
                <a:gd name="T49" fmla="*/ 5 h 152"/>
                <a:gd name="T50" fmla="*/ 101 w 136"/>
                <a:gd name="T51" fmla="*/ 9 h 152"/>
                <a:gd name="T52" fmla="*/ 108 w 136"/>
                <a:gd name="T53" fmla="*/ 14 h 152"/>
                <a:gd name="T54" fmla="*/ 115 w 136"/>
                <a:gd name="T55" fmla="*/ 21 h 152"/>
                <a:gd name="T56" fmla="*/ 121 w 136"/>
                <a:gd name="T57" fmla="*/ 29 h 152"/>
                <a:gd name="T58" fmla="*/ 126 w 136"/>
                <a:gd name="T59" fmla="*/ 38 h 152"/>
                <a:gd name="T60" fmla="*/ 130 w 136"/>
                <a:gd name="T61" fmla="*/ 47 h 152"/>
                <a:gd name="T62" fmla="*/ 133 w 136"/>
                <a:gd name="T63" fmla="*/ 57 h 152"/>
                <a:gd name="T64" fmla="*/ 135 w 136"/>
                <a:gd name="T65" fmla="*/ 77 h 152"/>
                <a:gd name="T66" fmla="*/ 135 w 136"/>
                <a:gd name="T67" fmla="*/ 87 h 152"/>
                <a:gd name="T68" fmla="*/ 133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4 w 136"/>
                <a:gd name="T83" fmla="*/ 145 h 152"/>
                <a:gd name="T84" fmla="*/ 85 w 136"/>
                <a:gd name="T85" fmla="*/ 148 h 152"/>
                <a:gd name="T86" fmla="*/ 77 w 136"/>
                <a:gd name="T87" fmla="*/ 150 h 152"/>
                <a:gd name="T88" fmla="*/ 68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8" y="151"/>
                  </a:moveTo>
                  <a:lnTo>
                    <a:pt x="57" y="150"/>
                  </a:lnTo>
                  <a:lnTo>
                    <a:pt x="49" y="148"/>
                  </a:lnTo>
                  <a:lnTo>
                    <a:pt x="40" y="145"/>
                  </a:lnTo>
                  <a:lnTo>
                    <a:pt x="33"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4" y="9"/>
                  </a:lnTo>
                  <a:lnTo>
                    <a:pt x="42" y="5"/>
                  </a:lnTo>
                  <a:lnTo>
                    <a:pt x="51" y="2"/>
                  </a:lnTo>
                  <a:lnTo>
                    <a:pt x="68" y="0"/>
                  </a:lnTo>
                  <a:lnTo>
                    <a:pt x="84" y="2"/>
                  </a:lnTo>
                  <a:lnTo>
                    <a:pt x="93" y="5"/>
                  </a:lnTo>
                  <a:lnTo>
                    <a:pt x="101" y="9"/>
                  </a:lnTo>
                  <a:lnTo>
                    <a:pt x="108" y="14"/>
                  </a:lnTo>
                  <a:lnTo>
                    <a:pt x="115" y="21"/>
                  </a:lnTo>
                  <a:lnTo>
                    <a:pt x="121" y="29"/>
                  </a:lnTo>
                  <a:lnTo>
                    <a:pt x="126" y="38"/>
                  </a:lnTo>
                  <a:lnTo>
                    <a:pt x="130" y="47"/>
                  </a:lnTo>
                  <a:lnTo>
                    <a:pt x="133" y="57"/>
                  </a:lnTo>
                  <a:lnTo>
                    <a:pt x="135" y="77"/>
                  </a:lnTo>
                  <a:lnTo>
                    <a:pt x="135" y="87"/>
                  </a:lnTo>
                  <a:lnTo>
                    <a:pt x="133" y="96"/>
                  </a:lnTo>
                  <a:lnTo>
                    <a:pt x="129" y="105"/>
                  </a:lnTo>
                  <a:lnTo>
                    <a:pt x="126" y="113"/>
                  </a:lnTo>
                  <a:lnTo>
                    <a:pt x="121" y="121"/>
                  </a:lnTo>
                  <a:lnTo>
                    <a:pt x="116" y="129"/>
                  </a:lnTo>
                  <a:lnTo>
                    <a:pt x="109" y="135"/>
                  </a:lnTo>
                  <a:lnTo>
                    <a:pt x="102" y="140"/>
                  </a:lnTo>
                  <a:lnTo>
                    <a:pt x="94" y="145"/>
                  </a:lnTo>
                  <a:lnTo>
                    <a:pt x="85" y="148"/>
                  </a:lnTo>
                  <a:lnTo>
                    <a:pt x="77" y="150"/>
                  </a:lnTo>
                  <a:lnTo>
                    <a:pt x="68"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5" name="Freeform 93"/>
            <p:cNvSpPr>
              <a:spLocks/>
            </p:cNvSpPr>
            <p:nvPr/>
          </p:nvSpPr>
          <p:spPr bwMode="auto">
            <a:xfrm>
              <a:off x="3394" y="3150"/>
              <a:ext cx="154" cy="173"/>
            </a:xfrm>
            <a:custGeom>
              <a:avLst/>
              <a:gdLst>
                <a:gd name="T0" fmla="*/ 85 w 154"/>
                <a:gd name="T1" fmla="*/ 157 h 173"/>
                <a:gd name="T2" fmla="*/ 66 w 154"/>
                <a:gd name="T3" fmla="*/ 158 h 173"/>
                <a:gd name="T4" fmla="*/ 50 w 154"/>
                <a:gd name="T5" fmla="*/ 152 h 173"/>
                <a:gd name="T6" fmla="*/ 36 w 154"/>
                <a:gd name="T7" fmla="*/ 143 h 173"/>
                <a:gd name="T8" fmla="*/ 24 w 154"/>
                <a:gd name="T9" fmla="*/ 130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1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49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2"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49" y="110"/>
                  </a:lnTo>
                  <a:lnTo>
                    <a:pt x="151"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76" name="Freeform 94"/>
            <p:cNvSpPr>
              <a:spLocks/>
            </p:cNvSpPr>
            <p:nvPr/>
          </p:nvSpPr>
          <p:spPr bwMode="auto">
            <a:xfrm>
              <a:off x="3544" y="3158"/>
              <a:ext cx="136" cy="152"/>
            </a:xfrm>
            <a:custGeom>
              <a:avLst/>
              <a:gdLst>
                <a:gd name="T0" fmla="*/ 67 w 136"/>
                <a:gd name="T1" fmla="*/ 151 h 152"/>
                <a:gd name="T2" fmla="*/ 57 w 136"/>
                <a:gd name="T3" fmla="*/ 150 h 152"/>
                <a:gd name="T4" fmla="*/ 48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0 w 136"/>
                <a:gd name="T43" fmla="*/ 2 h 152"/>
                <a:gd name="T44" fmla="*/ 67 w 136"/>
                <a:gd name="T45" fmla="*/ 0 h 152"/>
                <a:gd name="T46" fmla="*/ 84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0" y="2"/>
                  </a:lnTo>
                  <a:lnTo>
                    <a:pt x="67" y="0"/>
                  </a:lnTo>
                  <a:lnTo>
                    <a:pt x="84"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7" name="Freeform 95"/>
            <p:cNvSpPr>
              <a:spLocks/>
            </p:cNvSpPr>
            <p:nvPr/>
          </p:nvSpPr>
          <p:spPr bwMode="auto">
            <a:xfrm>
              <a:off x="3538"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4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8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2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10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8" y="156"/>
                  </a:lnTo>
                  <a:lnTo>
                    <a:pt x="50" y="152"/>
                  </a:lnTo>
                  <a:lnTo>
                    <a:pt x="43" y="148"/>
                  </a:lnTo>
                  <a:lnTo>
                    <a:pt x="37" y="143"/>
                  </a:lnTo>
                  <a:lnTo>
                    <a:pt x="31" y="137"/>
                  </a:lnTo>
                  <a:lnTo>
                    <a:pt x="25" y="130"/>
                  </a:lnTo>
                  <a:lnTo>
                    <a:pt x="21" y="122"/>
                  </a:lnTo>
                  <a:lnTo>
                    <a:pt x="17" y="114"/>
                  </a:lnTo>
                  <a:lnTo>
                    <a:pt x="15" y="106"/>
                  </a:lnTo>
                  <a:lnTo>
                    <a:pt x="13" y="97"/>
                  </a:lnTo>
                  <a:lnTo>
                    <a:pt x="12" y="88"/>
                  </a:lnTo>
                  <a:lnTo>
                    <a:pt x="14"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8" y="69"/>
                  </a:lnTo>
                  <a:lnTo>
                    <a:pt x="140" y="88"/>
                  </a:lnTo>
                  <a:lnTo>
                    <a:pt x="139" y="97"/>
                  </a:lnTo>
                  <a:lnTo>
                    <a:pt x="137" y="106"/>
                  </a:lnTo>
                  <a:lnTo>
                    <a:pt x="135" y="114"/>
                  </a:lnTo>
                  <a:lnTo>
                    <a:pt x="131" y="122"/>
                  </a:lnTo>
                  <a:lnTo>
                    <a:pt x="127" y="130"/>
                  </a:lnTo>
                  <a:lnTo>
                    <a:pt x="121" y="137"/>
                  </a:lnTo>
                  <a:lnTo>
                    <a:pt x="115" y="143"/>
                  </a:lnTo>
                  <a:lnTo>
                    <a:pt x="109" y="148"/>
                  </a:lnTo>
                  <a:lnTo>
                    <a:pt x="102" y="152"/>
                  </a:lnTo>
                  <a:lnTo>
                    <a:pt x="94" y="156"/>
                  </a:lnTo>
                  <a:lnTo>
                    <a:pt x="85" y="158"/>
                  </a:lnTo>
                  <a:lnTo>
                    <a:pt x="76" y="158"/>
                  </a:lnTo>
                  <a:lnTo>
                    <a:pt x="66" y="157"/>
                  </a:lnTo>
                  <a:lnTo>
                    <a:pt x="65" y="172"/>
                  </a:lnTo>
                  <a:lnTo>
                    <a:pt x="76" y="172"/>
                  </a:lnTo>
                  <a:lnTo>
                    <a:pt x="87" y="171"/>
                  </a:lnTo>
                  <a:lnTo>
                    <a:pt x="97" y="169"/>
                  </a:lnTo>
                  <a:lnTo>
                    <a:pt x="106" y="165"/>
                  </a:lnTo>
                  <a:lnTo>
                    <a:pt x="115" y="160"/>
                  </a:lnTo>
                  <a:lnTo>
                    <a:pt x="123" y="154"/>
                  </a:lnTo>
                  <a:lnTo>
                    <a:pt x="131" y="146"/>
                  </a:lnTo>
                  <a:lnTo>
                    <a:pt x="137" y="138"/>
                  </a:lnTo>
                  <a:lnTo>
                    <a:pt x="142" y="130"/>
                  </a:lnTo>
                  <a:lnTo>
                    <a:pt x="146" y="120"/>
                  </a:lnTo>
                  <a:lnTo>
                    <a:pt x="150" y="110"/>
                  </a:lnTo>
                  <a:lnTo>
                    <a:pt x="152" y="98"/>
                  </a:lnTo>
                  <a:lnTo>
                    <a:pt x="153" y="88"/>
                  </a:lnTo>
                  <a:lnTo>
                    <a:pt x="150" y="66"/>
                  </a:lnTo>
                  <a:lnTo>
                    <a:pt x="147" y="54"/>
                  </a:lnTo>
                  <a:lnTo>
                    <a:pt x="142" y="43"/>
                  </a:lnTo>
                  <a:lnTo>
                    <a:pt x="137" y="33"/>
                  </a:lnTo>
                  <a:lnTo>
                    <a:pt x="129" y="25"/>
                  </a:lnTo>
                  <a:lnTo>
                    <a:pt x="121" y="17"/>
                  </a:lnTo>
                  <a:lnTo>
                    <a:pt x="113" y="11"/>
                  </a:lnTo>
                  <a:lnTo>
                    <a:pt x="105" y="7"/>
                  </a:lnTo>
                  <a:lnTo>
                    <a:pt x="95" y="3"/>
                  </a:lnTo>
                  <a:lnTo>
                    <a:pt x="76" y="0"/>
                  </a:lnTo>
                  <a:lnTo>
                    <a:pt x="57" y="3"/>
                  </a:lnTo>
                  <a:lnTo>
                    <a:pt x="48" y="7"/>
                  </a:lnTo>
                  <a:lnTo>
                    <a:pt x="39" y="11"/>
                  </a:lnTo>
                  <a:lnTo>
                    <a:pt x="31" y="17"/>
                  </a:lnTo>
                  <a:lnTo>
                    <a:pt x="23" y="25"/>
                  </a:lnTo>
                  <a:lnTo>
                    <a:pt x="16" y="33"/>
                  </a:lnTo>
                  <a:lnTo>
                    <a:pt x="10" y="43"/>
                  </a:lnTo>
                  <a:lnTo>
                    <a:pt x="5" y="54"/>
                  </a:lnTo>
                  <a:lnTo>
                    <a:pt x="2" y="66"/>
                  </a:lnTo>
                  <a:lnTo>
                    <a:pt x="0" y="88"/>
                  </a:lnTo>
                  <a:lnTo>
                    <a:pt x="0" y="98"/>
                  </a:lnTo>
                  <a:lnTo>
                    <a:pt x="2" y="110"/>
                  </a:lnTo>
                  <a:lnTo>
                    <a:pt x="6" y="120"/>
                  </a:lnTo>
                  <a:lnTo>
                    <a:pt x="10" y="130"/>
                  </a:lnTo>
                  <a:lnTo>
                    <a:pt x="16" y="138"/>
                  </a:lnTo>
                  <a:lnTo>
                    <a:pt x="21" y="146"/>
                  </a:lnTo>
                  <a:lnTo>
                    <a:pt x="29" y="154"/>
                  </a:lnTo>
                  <a:lnTo>
                    <a:pt x="37" y="160"/>
                  </a:lnTo>
                  <a:lnTo>
                    <a:pt x="46" y="165"/>
                  </a:lnTo>
                  <a:lnTo>
                    <a:pt x="55"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78" name="Freeform 96"/>
            <p:cNvSpPr>
              <a:spLocks/>
            </p:cNvSpPr>
            <p:nvPr/>
          </p:nvSpPr>
          <p:spPr bwMode="auto">
            <a:xfrm>
              <a:off x="3684" y="3158"/>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9" name="Freeform 97"/>
            <p:cNvSpPr>
              <a:spLocks/>
            </p:cNvSpPr>
            <p:nvPr/>
          </p:nvSpPr>
          <p:spPr bwMode="auto">
            <a:xfrm>
              <a:off x="3678" y="3150"/>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80" name="Freeform 98"/>
            <p:cNvSpPr>
              <a:spLocks/>
            </p:cNvSpPr>
            <p:nvPr/>
          </p:nvSpPr>
          <p:spPr bwMode="auto">
            <a:xfrm>
              <a:off x="3684" y="3158"/>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1" name="Freeform 99"/>
            <p:cNvSpPr>
              <a:spLocks/>
            </p:cNvSpPr>
            <p:nvPr/>
          </p:nvSpPr>
          <p:spPr bwMode="auto">
            <a:xfrm>
              <a:off x="3678" y="3150"/>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82" name="Freeform 100"/>
            <p:cNvSpPr>
              <a:spLocks/>
            </p:cNvSpPr>
            <p:nvPr/>
          </p:nvSpPr>
          <p:spPr bwMode="auto">
            <a:xfrm>
              <a:off x="3828"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3" name="Freeform 101"/>
            <p:cNvSpPr>
              <a:spLocks/>
            </p:cNvSpPr>
            <p:nvPr/>
          </p:nvSpPr>
          <p:spPr bwMode="auto">
            <a:xfrm>
              <a:off x="3822"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84" name="Freeform 102"/>
            <p:cNvSpPr>
              <a:spLocks/>
            </p:cNvSpPr>
            <p:nvPr/>
          </p:nvSpPr>
          <p:spPr bwMode="auto">
            <a:xfrm>
              <a:off x="3968"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1 w 136"/>
                <a:gd name="T21" fmla="*/ 96 h 152"/>
                <a:gd name="T22" fmla="*/ 0 w 136"/>
                <a:gd name="T23" fmla="*/ 87 h 152"/>
                <a:gd name="T24" fmla="*/ 0 w 136"/>
                <a:gd name="T25" fmla="*/ 77 h 152"/>
                <a:gd name="T26" fmla="*/ 1 w 136"/>
                <a:gd name="T27" fmla="*/ 57 h 152"/>
                <a:gd name="T28" fmla="*/ 4 w 136"/>
                <a:gd name="T29" fmla="*/ 47 h 152"/>
                <a:gd name="T30" fmla="*/ 8 w 136"/>
                <a:gd name="T31" fmla="*/ 38 h 152"/>
                <a:gd name="T32" fmla="*/ 13 w 136"/>
                <a:gd name="T33" fmla="*/ 29 h 152"/>
                <a:gd name="T34" fmla="*/ 19 w 136"/>
                <a:gd name="T35" fmla="*/ 21 h 152"/>
                <a:gd name="T36" fmla="*/ 26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3 w 136"/>
                <a:gd name="T49" fmla="*/ 5 h 152"/>
                <a:gd name="T50" fmla="*/ 101 w 136"/>
                <a:gd name="T51" fmla="*/ 9 h 152"/>
                <a:gd name="T52" fmla="*/ 108 w 136"/>
                <a:gd name="T53" fmla="*/ 14 h 152"/>
                <a:gd name="T54" fmla="*/ 115 w 136"/>
                <a:gd name="T55" fmla="*/ 21 h 152"/>
                <a:gd name="T56" fmla="*/ 120 w 136"/>
                <a:gd name="T57" fmla="*/ 29 h 152"/>
                <a:gd name="T58" fmla="*/ 126 w 136"/>
                <a:gd name="T59" fmla="*/ 38 h 152"/>
                <a:gd name="T60" fmla="*/ 130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4" y="9"/>
                  </a:lnTo>
                  <a:lnTo>
                    <a:pt x="42" y="5"/>
                  </a:lnTo>
                  <a:lnTo>
                    <a:pt x="51" y="2"/>
                  </a:lnTo>
                  <a:lnTo>
                    <a:pt x="67" y="0"/>
                  </a:lnTo>
                  <a:lnTo>
                    <a:pt x="84" y="2"/>
                  </a:lnTo>
                  <a:lnTo>
                    <a:pt x="93" y="5"/>
                  </a:lnTo>
                  <a:lnTo>
                    <a:pt x="101" y="9"/>
                  </a:lnTo>
                  <a:lnTo>
                    <a:pt x="108" y="14"/>
                  </a:lnTo>
                  <a:lnTo>
                    <a:pt x="115" y="21"/>
                  </a:lnTo>
                  <a:lnTo>
                    <a:pt x="120" y="29"/>
                  </a:lnTo>
                  <a:lnTo>
                    <a:pt x="126" y="38"/>
                  </a:lnTo>
                  <a:lnTo>
                    <a:pt x="130" y="47"/>
                  </a:lnTo>
                  <a:lnTo>
                    <a:pt x="133" y="57"/>
                  </a:lnTo>
                  <a:lnTo>
                    <a:pt x="135" y="77"/>
                  </a:lnTo>
                  <a:lnTo>
                    <a:pt x="134" y="87"/>
                  </a:lnTo>
                  <a:lnTo>
                    <a:pt x="132" y="96"/>
                  </a:lnTo>
                  <a:lnTo>
                    <a:pt x="129" y="105"/>
                  </a:lnTo>
                  <a:lnTo>
                    <a:pt x="126" y="113"/>
                  </a:lnTo>
                  <a:lnTo>
                    <a:pt x="121" y="121"/>
                  </a:lnTo>
                  <a:lnTo>
                    <a:pt x="116" y="129"/>
                  </a:lnTo>
                  <a:lnTo>
                    <a:pt x="109" y="135"/>
                  </a:lnTo>
                  <a:lnTo>
                    <a:pt x="102"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5" name="Freeform 103"/>
            <p:cNvSpPr>
              <a:spLocks/>
            </p:cNvSpPr>
            <p:nvPr/>
          </p:nvSpPr>
          <p:spPr bwMode="auto">
            <a:xfrm>
              <a:off x="3961" y="3150"/>
              <a:ext cx="154" cy="173"/>
            </a:xfrm>
            <a:custGeom>
              <a:avLst/>
              <a:gdLst>
                <a:gd name="T0" fmla="*/ 86 w 154"/>
                <a:gd name="T1" fmla="*/ 157 h 173"/>
                <a:gd name="T2" fmla="*/ 67 w 154"/>
                <a:gd name="T3" fmla="*/ 158 h 173"/>
                <a:gd name="T4" fmla="*/ 51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8 w 154"/>
                <a:gd name="T27" fmla="*/ 24 h 173"/>
                <a:gd name="T28" fmla="*/ 121 w 154"/>
                <a:gd name="T29" fmla="*/ 34 h 173"/>
                <a:gd name="T30" fmla="*/ 132 w 154"/>
                <a:gd name="T31" fmla="*/ 50 h 173"/>
                <a:gd name="T32" fmla="*/ 138 w 154"/>
                <a:gd name="T33" fmla="*/ 69 h 173"/>
                <a:gd name="T34" fmla="*/ 140 w 154"/>
                <a:gd name="T35" fmla="*/ 97 h 173"/>
                <a:gd name="T36" fmla="*/ 136 w 154"/>
                <a:gd name="T37" fmla="*/ 114 h 173"/>
                <a:gd name="T38" fmla="*/ 128 w 154"/>
                <a:gd name="T39" fmla="*/ 130 h 173"/>
                <a:gd name="T40" fmla="*/ 116 w 154"/>
                <a:gd name="T41" fmla="*/ 143 h 173"/>
                <a:gd name="T42" fmla="*/ 102 w 154"/>
                <a:gd name="T43" fmla="*/ 152 h 173"/>
                <a:gd name="T44" fmla="*/ 86 w 154"/>
                <a:gd name="T45" fmla="*/ 158 h 173"/>
                <a:gd name="T46" fmla="*/ 67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2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3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1" y="152"/>
                  </a:lnTo>
                  <a:lnTo>
                    <a:pt x="44" y="148"/>
                  </a:lnTo>
                  <a:lnTo>
                    <a:pt x="37" y="143"/>
                  </a:lnTo>
                  <a:lnTo>
                    <a:pt x="31" y="137"/>
                  </a:lnTo>
                  <a:lnTo>
                    <a:pt x="25" y="130"/>
                  </a:lnTo>
                  <a:lnTo>
                    <a:pt x="21" y="122"/>
                  </a:lnTo>
                  <a:lnTo>
                    <a:pt x="17" y="114"/>
                  </a:lnTo>
                  <a:lnTo>
                    <a:pt x="15" y="106"/>
                  </a:lnTo>
                  <a:lnTo>
                    <a:pt x="13" y="97"/>
                  </a:lnTo>
                  <a:lnTo>
                    <a:pt x="13" y="88"/>
                  </a:lnTo>
                  <a:lnTo>
                    <a:pt x="15" y="69"/>
                  </a:lnTo>
                  <a:lnTo>
                    <a:pt x="17" y="59"/>
                  </a:lnTo>
                  <a:lnTo>
                    <a:pt x="21" y="50"/>
                  </a:lnTo>
                  <a:lnTo>
                    <a:pt x="26" y="42"/>
                  </a:lnTo>
                  <a:lnTo>
                    <a:pt x="32" y="34"/>
                  </a:lnTo>
                  <a:lnTo>
                    <a:pt x="38" y="28"/>
                  </a:lnTo>
                  <a:lnTo>
                    <a:pt x="45" y="24"/>
                  </a:lnTo>
                  <a:lnTo>
                    <a:pt x="53" y="20"/>
                  </a:lnTo>
                  <a:lnTo>
                    <a:pt x="60" y="17"/>
                  </a:lnTo>
                  <a:lnTo>
                    <a:pt x="76" y="15"/>
                  </a:lnTo>
                  <a:lnTo>
                    <a:pt x="92" y="17"/>
                  </a:lnTo>
                  <a:lnTo>
                    <a:pt x="100" y="20"/>
                  </a:lnTo>
                  <a:lnTo>
                    <a:pt x="108" y="24"/>
                  </a:lnTo>
                  <a:lnTo>
                    <a:pt x="115" y="28"/>
                  </a:lnTo>
                  <a:lnTo>
                    <a:pt x="121" y="34"/>
                  </a:lnTo>
                  <a:lnTo>
                    <a:pt x="127" y="42"/>
                  </a:lnTo>
                  <a:lnTo>
                    <a:pt x="132" y="50"/>
                  </a:lnTo>
                  <a:lnTo>
                    <a:pt x="136" y="59"/>
                  </a:lnTo>
                  <a:lnTo>
                    <a:pt x="138" y="69"/>
                  </a:lnTo>
                  <a:lnTo>
                    <a:pt x="140" y="88"/>
                  </a:lnTo>
                  <a:lnTo>
                    <a:pt x="140" y="97"/>
                  </a:lnTo>
                  <a:lnTo>
                    <a:pt x="138" y="106"/>
                  </a:lnTo>
                  <a:lnTo>
                    <a:pt x="136" y="114"/>
                  </a:lnTo>
                  <a:lnTo>
                    <a:pt x="132" y="122"/>
                  </a:lnTo>
                  <a:lnTo>
                    <a:pt x="128" y="130"/>
                  </a:lnTo>
                  <a:lnTo>
                    <a:pt x="122" y="137"/>
                  </a:lnTo>
                  <a:lnTo>
                    <a:pt x="116" y="143"/>
                  </a:lnTo>
                  <a:lnTo>
                    <a:pt x="109" y="148"/>
                  </a:lnTo>
                  <a:lnTo>
                    <a:pt x="102" y="152"/>
                  </a:lnTo>
                  <a:lnTo>
                    <a:pt x="94" y="156"/>
                  </a:lnTo>
                  <a:lnTo>
                    <a:pt x="86" y="158"/>
                  </a:lnTo>
                  <a:lnTo>
                    <a:pt x="76" y="158"/>
                  </a:lnTo>
                  <a:lnTo>
                    <a:pt x="67" y="157"/>
                  </a:lnTo>
                  <a:lnTo>
                    <a:pt x="66" y="172"/>
                  </a:lnTo>
                  <a:lnTo>
                    <a:pt x="76" y="172"/>
                  </a:lnTo>
                  <a:lnTo>
                    <a:pt x="87" y="171"/>
                  </a:lnTo>
                  <a:lnTo>
                    <a:pt x="97" y="169"/>
                  </a:lnTo>
                  <a:lnTo>
                    <a:pt x="107" y="165"/>
                  </a:lnTo>
                  <a:lnTo>
                    <a:pt x="115" y="160"/>
                  </a:lnTo>
                  <a:lnTo>
                    <a:pt x="124" y="154"/>
                  </a:lnTo>
                  <a:lnTo>
                    <a:pt x="131" y="146"/>
                  </a:lnTo>
                  <a:lnTo>
                    <a:pt x="137" y="138"/>
                  </a:lnTo>
                  <a:lnTo>
                    <a:pt x="143" y="130"/>
                  </a:lnTo>
                  <a:lnTo>
                    <a:pt x="147" y="120"/>
                  </a:lnTo>
                  <a:lnTo>
                    <a:pt x="150" y="110"/>
                  </a:lnTo>
                  <a:lnTo>
                    <a:pt x="152" y="98"/>
                  </a:lnTo>
                  <a:lnTo>
                    <a:pt x="153" y="88"/>
                  </a:lnTo>
                  <a:lnTo>
                    <a:pt x="151" y="66"/>
                  </a:lnTo>
                  <a:lnTo>
                    <a:pt x="147" y="54"/>
                  </a:lnTo>
                  <a:lnTo>
                    <a:pt x="143" y="43"/>
                  </a:lnTo>
                  <a:lnTo>
                    <a:pt x="137" y="33"/>
                  </a:lnTo>
                  <a:lnTo>
                    <a:pt x="129" y="25"/>
                  </a:lnTo>
                  <a:lnTo>
                    <a:pt x="122" y="17"/>
                  </a:lnTo>
                  <a:lnTo>
                    <a:pt x="113" y="11"/>
                  </a:lnTo>
                  <a:lnTo>
                    <a:pt x="105" y="7"/>
                  </a:lnTo>
                  <a:lnTo>
                    <a:pt x="96" y="3"/>
                  </a:lnTo>
                  <a:lnTo>
                    <a:pt x="76" y="0"/>
                  </a:lnTo>
                  <a:lnTo>
                    <a:pt x="57" y="3"/>
                  </a:lnTo>
                  <a:lnTo>
                    <a:pt x="48" y="7"/>
                  </a:lnTo>
                  <a:lnTo>
                    <a:pt x="40" y="11"/>
                  </a:lnTo>
                  <a:lnTo>
                    <a:pt x="31" y="17"/>
                  </a:lnTo>
                  <a:lnTo>
                    <a:pt x="23" y="25"/>
                  </a:lnTo>
                  <a:lnTo>
                    <a:pt x="16" y="33"/>
                  </a:lnTo>
                  <a:lnTo>
                    <a:pt x="10" y="43"/>
                  </a:lnTo>
                  <a:lnTo>
                    <a:pt x="6" y="54"/>
                  </a:lnTo>
                  <a:lnTo>
                    <a:pt x="2" y="66"/>
                  </a:lnTo>
                  <a:lnTo>
                    <a:pt x="0" y="88"/>
                  </a:lnTo>
                  <a:lnTo>
                    <a:pt x="1" y="98"/>
                  </a:lnTo>
                  <a:lnTo>
                    <a:pt x="3"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86" name="Freeform 104"/>
            <p:cNvSpPr>
              <a:spLocks/>
            </p:cNvSpPr>
            <p:nvPr/>
          </p:nvSpPr>
          <p:spPr bwMode="auto">
            <a:xfrm>
              <a:off x="4112"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1 w 136"/>
                <a:gd name="T21" fmla="*/ 96 h 152"/>
                <a:gd name="T22" fmla="*/ 0 w 136"/>
                <a:gd name="T23" fmla="*/ 87 h 152"/>
                <a:gd name="T24" fmla="*/ 0 w 136"/>
                <a:gd name="T25" fmla="*/ 77 h 152"/>
                <a:gd name="T26" fmla="*/ 1 w 136"/>
                <a:gd name="T27" fmla="*/ 57 h 152"/>
                <a:gd name="T28" fmla="*/ 4 w 136"/>
                <a:gd name="T29" fmla="*/ 47 h 152"/>
                <a:gd name="T30" fmla="*/ 8 w 136"/>
                <a:gd name="T31" fmla="*/ 38 h 152"/>
                <a:gd name="T32" fmla="*/ 13 w 136"/>
                <a:gd name="T33" fmla="*/ 29 h 152"/>
                <a:gd name="T34" fmla="*/ 19 w 136"/>
                <a:gd name="T35" fmla="*/ 21 h 152"/>
                <a:gd name="T36" fmla="*/ 26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3 w 136"/>
                <a:gd name="T49" fmla="*/ 5 h 152"/>
                <a:gd name="T50" fmla="*/ 101 w 136"/>
                <a:gd name="T51" fmla="*/ 9 h 152"/>
                <a:gd name="T52" fmla="*/ 108 w 136"/>
                <a:gd name="T53" fmla="*/ 14 h 152"/>
                <a:gd name="T54" fmla="*/ 115 w 136"/>
                <a:gd name="T55" fmla="*/ 21 h 152"/>
                <a:gd name="T56" fmla="*/ 120 w 136"/>
                <a:gd name="T57" fmla="*/ 29 h 152"/>
                <a:gd name="T58" fmla="*/ 126 w 136"/>
                <a:gd name="T59" fmla="*/ 38 h 152"/>
                <a:gd name="T60" fmla="*/ 130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4" y="9"/>
                  </a:lnTo>
                  <a:lnTo>
                    <a:pt x="42" y="5"/>
                  </a:lnTo>
                  <a:lnTo>
                    <a:pt x="51" y="2"/>
                  </a:lnTo>
                  <a:lnTo>
                    <a:pt x="67" y="0"/>
                  </a:lnTo>
                  <a:lnTo>
                    <a:pt x="84" y="2"/>
                  </a:lnTo>
                  <a:lnTo>
                    <a:pt x="93" y="5"/>
                  </a:lnTo>
                  <a:lnTo>
                    <a:pt x="101" y="9"/>
                  </a:lnTo>
                  <a:lnTo>
                    <a:pt x="108" y="14"/>
                  </a:lnTo>
                  <a:lnTo>
                    <a:pt x="115" y="21"/>
                  </a:lnTo>
                  <a:lnTo>
                    <a:pt x="120" y="29"/>
                  </a:lnTo>
                  <a:lnTo>
                    <a:pt x="126" y="38"/>
                  </a:lnTo>
                  <a:lnTo>
                    <a:pt x="130" y="47"/>
                  </a:lnTo>
                  <a:lnTo>
                    <a:pt x="133" y="57"/>
                  </a:lnTo>
                  <a:lnTo>
                    <a:pt x="135" y="77"/>
                  </a:lnTo>
                  <a:lnTo>
                    <a:pt x="134" y="87"/>
                  </a:lnTo>
                  <a:lnTo>
                    <a:pt x="132" y="96"/>
                  </a:lnTo>
                  <a:lnTo>
                    <a:pt x="129" y="105"/>
                  </a:lnTo>
                  <a:lnTo>
                    <a:pt x="126" y="113"/>
                  </a:lnTo>
                  <a:lnTo>
                    <a:pt x="121" y="121"/>
                  </a:lnTo>
                  <a:lnTo>
                    <a:pt x="116" y="129"/>
                  </a:lnTo>
                  <a:lnTo>
                    <a:pt x="109" y="135"/>
                  </a:lnTo>
                  <a:lnTo>
                    <a:pt x="102"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7" name="Freeform 105"/>
            <p:cNvSpPr>
              <a:spLocks/>
            </p:cNvSpPr>
            <p:nvPr/>
          </p:nvSpPr>
          <p:spPr bwMode="auto">
            <a:xfrm>
              <a:off x="4105" y="3150"/>
              <a:ext cx="154" cy="173"/>
            </a:xfrm>
            <a:custGeom>
              <a:avLst/>
              <a:gdLst>
                <a:gd name="T0" fmla="*/ 86 w 154"/>
                <a:gd name="T1" fmla="*/ 157 h 173"/>
                <a:gd name="T2" fmla="*/ 67 w 154"/>
                <a:gd name="T3" fmla="*/ 158 h 173"/>
                <a:gd name="T4" fmla="*/ 51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8 w 154"/>
                <a:gd name="T27" fmla="*/ 24 h 173"/>
                <a:gd name="T28" fmla="*/ 121 w 154"/>
                <a:gd name="T29" fmla="*/ 34 h 173"/>
                <a:gd name="T30" fmla="*/ 132 w 154"/>
                <a:gd name="T31" fmla="*/ 50 h 173"/>
                <a:gd name="T32" fmla="*/ 138 w 154"/>
                <a:gd name="T33" fmla="*/ 69 h 173"/>
                <a:gd name="T34" fmla="*/ 140 w 154"/>
                <a:gd name="T35" fmla="*/ 97 h 173"/>
                <a:gd name="T36" fmla="*/ 136 w 154"/>
                <a:gd name="T37" fmla="*/ 114 h 173"/>
                <a:gd name="T38" fmla="*/ 128 w 154"/>
                <a:gd name="T39" fmla="*/ 130 h 173"/>
                <a:gd name="T40" fmla="*/ 116 w 154"/>
                <a:gd name="T41" fmla="*/ 143 h 173"/>
                <a:gd name="T42" fmla="*/ 102 w 154"/>
                <a:gd name="T43" fmla="*/ 152 h 173"/>
                <a:gd name="T44" fmla="*/ 86 w 154"/>
                <a:gd name="T45" fmla="*/ 158 h 173"/>
                <a:gd name="T46" fmla="*/ 67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2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3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1" y="152"/>
                  </a:lnTo>
                  <a:lnTo>
                    <a:pt x="44" y="148"/>
                  </a:lnTo>
                  <a:lnTo>
                    <a:pt x="37" y="143"/>
                  </a:lnTo>
                  <a:lnTo>
                    <a:pt x="31" y="137"/>
                  </a:lnTo>
                  <a:lnTo>
                    <a:pt x="25" y="130"/>
                  </a:lnTo>
                  <a:lnTo>
                    <a:pt x="21" y="122"/>
                  </a:lnTo>
                  <a:lnTo>
                    <a:pt x="17" y="114"/>
                  </a:lnTo>
                  <a:lnTo>
                    <a:pt x="15" y="106"/>
                  </a:lnTo>
                  <a:lnTo>
                    <a:pt x="13" y="97"/>
                  </a:lnTo>
                  <a:lnTo>
                    <a:pt x="13" y="88"/>
                  </a:lnTo>
                  <a:lnTo>
                    <a:pt x="15" y="69"/>
                  </a:lnTo>
                  <a:lnTo>
                    <a:pt x="17" y="59"/>
                  </a:lnTo>
                  <a:lnTo>
                    <a:pt x="21" y="50"/>
                  </a:lnTo>
                  <a:lnTo>
                    <a:pt x="26" y="42"/>
                  </a:lnTo>
                  <a:lnTo>
                    <a:pt x="32" y="34"/>
                  </a:lnTo>
                  <a:lnTo>
                    <a:pt x="38" y="28"/>
                  </a:lnTo>
                  <a:lnTo>
                    <a:pt x="45" y="24"/>
                  </a:lnTo>
                  <a:lnTo>
                    <a:pt x="53" y="20"/>
                  </a:lnTo>
                  <a:lnTo>
                    <a:pt x="60" y="17"/>
                  </a:lnTo>
                  <a:lnTo>
                    <a:pt x="76" y="15"/>
                  </a:lnTo>
                  <a:lnTo>
                    <a:pt x="92" y="17"/>
                  </a:lnTo>
                  <a:lnTo>
                    <a:pt x="100" y="20"/>
                  </a:lnTo>
                  <a:lnTo>
                    <a:pt x="108" y="24"/>
                  </a:lnTo>
                  <a:lnTo>
                    <a:pt x="115" y="28"/>
                  </a:lnTo>
                  <a:lnTo>
                    <a:pt x="121" y="34"/>
                  </a:lnTo>
                  <a:lnTo>
                    <a:pt x="127" y="42"/>
                  </a:lnTo>
                  <a:lnTo>
                    <a:pt x="132" y="50"/>
                  </a:lnTo>
                  <a:lnTo>
                    <a:pt x="136" y="59"/>
                  </a:lnTo>
                  <a:lnTo>
                    <a:pt x="138" y="69"/>
                  </a:lnTo>
                  <a:lnTo>
                    <a:pt x="140" y="88"/>
                  </a:lnTo>
                  <a:lnTo>
                    <a:pt x="140" y="97"/>
                  </a:lnTo>
                  <a:lnTo>
                    <a:pt x="138" y="106"/>
                  </a:lnTo>
                  <a:lnTo>
                    <a:pt x="136" y="114"/>
                  </a:lnTo>
                  <a:lnTo>
                    <a:pt x="132" y="122"/>
                  </a:lnTo>
                  <a:lnTo>
                    <a:pt x="128" y="130"/>
                  </a:lnTo>
                  <a:lnTo>
                    <a:pt x="122" y="137"/>
                  </a:lnTo>
                  <a:lnTo>
                    <a:pt x="116" y="143"/>
                  </a:lnTo>
                  <a:lnTo>
                    <a:pt x="109" y="148"/>
                  </a:lnTo>
                  <a:lnTo>
                    <a:pt x="102" y="152"/>
                  </a:lnTo>
                  <a:lnTo>
                    <a:pt x="94" y="156"/>
                  </a:lnTo>
                  <a:lnTo>
                    <a:pt x="86" y="158"/>
                  </a:lnTo>
                  <a:lnTo>
                    <a:pt x="76" y="158"/>
                  </a:lnTo>
                  <a:lnTo>
                    <a:pt x="67" y="157"/>
                  </a:lnTo>
                  <a:lnTo>
                    <a:pt x="66" y="172"/>
                  </a:lnTo>
                  <a:lnTo>
                    <a:pt x="76" y="172"/>
                  </a:lnTo>
                  <a:lnTo>
                    <a:pt x="87" y="171"/>
                  </a:lnTo>
                  <a:lnTo>
                    <a:pt x="97" y="169"/>
                  </a:lnTo>
                  <a:lnTo>
                    <a:pt x="107" y="165"/>
                  </a:lnTo>
                  <a:lnTo>
                    <a:pt x="115" y="160"/>
                  </a:lnTo>
                  <a:lnTo>
                    <a:pt x="124" y="154"/>
                  </a:lnTo>
                  <a:lnTo>
                    <a:pt x="131" y="146"/>
                  </a:lnTo>
                  <a:lnTo>
                    <a:pt x="137" y="138"/>
                  </a:lnTo>
                  <a:lnTo>
                    <a:pt x="143" y="130"/>
                  </a:lnTo>
                  <a:lnTo>
                    <a:pt x="147" y="120"/>
                  </a:lnTo>
                  <a:lnTo>
                    <a:pt x="150" y="110"/>
                  </a:lnTo>
                  <a:lnTo>
                    <a:pt x="152" y="98"/>
                  </a:lnTo>
                  <a:lnTo>
                    <a:pt x="153" y="88"/>
                  </a:lnTo>
                  <a:lnTo>
                    <a:pt x="151" y="66"/>
                  </a:lnTo>
                  <a:lnTo>
                    <a:pt x="147" y="54"/>
                  </a:lnTo>
                  <a:lnTo>
                    <a:pt x="143" y="43"/>
                  </a:lnTo>
                  <a:lnTo>
                    <a:pt x="137" y="33"/>
                  </a:lnTo>
                  <a:lnTo>
                    <a:pt x="129" y="25"/>
                  </a:lnTo>
                  <a:lnTo>
                    <a:pt x="122" y="17"/>
                  </a:lnTo>
                  <a:lnTo>
                    <a:pt x="113" y="11"/>
                  </a:lnTo>
                  <a:lnTo>
                    <a:pt x="105" y="7"/>
                  </a:lnTo>
                  <a:lnTo>
                    <a:pt x="96" y="3"/>
                  </a:lnTo>
                  <a:lnTo>
                    <a:pt x="76" y="0"/>
                  </a:lnTo>
                  <a:lnTo>
                    <a:pt x="57" y="3"/>
                  </a:lnTo>
                  <a:lnTo>
                    <a:pt x="48" y="7"/>
                  </a:lnTo>
                  <a:lnTo>
                    <a:pt x="40" y="11"/>
                  </a:lnTo>
                  <a:lnTo>
                    <a:pt x="31" y="17"/>
                  </a:lnTo>
                  <a:lnTo>
                    <a:pt x="23" y="25"/>
                  </a:lnTo>
                  <a:lnTo>
                    <a:pt x="16" y="33"/>
                  </a:lnTo>
                  <a:lnTo>
                    <a:pt x="10" y="43"/>
                  </a:lnTo>
                  <a:lnTo>
                    <a:pt x="6" y="54"/>
                  </a:lnTo>
                  <a:lnTo>
                    <a:pt x="2" y="66"/>
                  </a:lnTo>
                  <a:lnTo>
                    <a:pt x="0" y="88"/>
                  </a:lnTo>
                  <a:lnTo>
                    <a:pt x="1" y="98"/>
                  </a:lnTo>
                  <a:lnTo>
                    <a:pt x="3"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88" name="Freeform 106"/>
            <p:cNvSpPr>
              <a:spLocks/>
            </p:cNvSpPr>
            <p:nvPr/>
          </p:nvSpPr>
          <p:spPr bwMode="auto">
            <a:xfrm>
              <a:off x="4256" y="3158"/>
              <a:ext cx="136" cy="152"/>
            </a:xfrm>
            <a:custGeom>
              <a:avLst/>
              <a:gdLst>
                <a:gd name="T0" fmla="*/ 67 w 136"/>
                <a:gd name="T1" fmla="*/ 151 h 152"/>
                <a:gd name="T2" fmla="*/ 57 w 136"/>
                <a:gd name="T3" fmla="*/ 150 h 152"/>
                <a:gd name="T4" fmla="*/ 48 w 136"/>
                <a:gd name="T5" fmla="*/ 148 h 152"/>
                <a:gd name="T6" fmla="*/ 40 w 136"/>
                <a:gd name="T7" fmla="*/ 145 h 152"/>
                <a:gd name="T8" fmla="*/ 32 w 136"/>
                <a:gd name="T9" fmla="*/ 140 h 152"/>
                <a:gd name="T10" fmla="*/ 25 w 136"/>
                <a:gd name="T11" fmla="*/ 135 h 152"/>
                <a:gd name="T12" fmla="*/ 18 w 136"/>
                <a:gd name="T13" fmla="*/ 129 h 152"/>
                <a:gd name="T14" fmla="*/ 13 w 136"/>
                <a:gd name="T15" fmla="*/ 121 h 152"/>
                <a:gd name="T16" fmla="*/ 8 w 136"/>
                <a:gd name="T17" fmla="*/ 113 h 152"/>
                <a:gd name="T18" fmla="*/ 5 w 136"/>
                <a:gd name="T19" fmla="*/ 105 h 152"/>
                <a:gd name="T20" fmla="*/ 2 w 136"/>
                <a:gd name="T21" fmla="*/ 96 h 152"/>
                <a:gd name="T22" fmla="*/ 0 w 136"/>
                <a:gd name="T23" fmla="*/ 87 h 152"/>
                <a:gd name="T24" fmla="*/ 0 w 136"/>
                <a:gd name="T25" fmla="*/ 77 h 152"/>
                <a:gd name="T26" fmla="*/ 1 w 136"/>
                <a:gd name="T27" fmla="*/ 57 h 152"/>
                <a:gd name="T28" fmla="*/ 5 w 136"/>
                <a:gd name="T29" fmla="*/ 47 h 152"/>
                <a:gd name="T30" fmla="*/ 8 w 136"/>
                <a:gd name="T31" fmla="*/ 38 h 152"/>
                <a:gd name="T32" fmla="*/ 14 w 136"/>
                <a:gd name="T33" fmla="*/ 29 h 152"/>
                <a:gd name="T34" fmla="*/ 20 w 136"/>
                <a:gd name="T35" fmla="*/ 21 h 152"/>
                <a:gd name="T36" fmla="*/ 27 w 136"/>
                <a:gd name="T37" fmla="*/ 14 h 152"/>
                <a:gd name="T38" fmla="*/ 33 w 136"/>
                <a:gd name="T39" fmla="*/ 9 h 152"/>
                <a:gd name="T40" fmla="*/ 42 w 136"/>
                <a:gd name="T41" fmla="*/ 5 h 152"/>
                <a:gd name="T42" fmla="*/ 50 w 136"/>
                <a:gd name="T43" fmla="*/ 2 h 152"/>
                <a:gd name="T44" fmla="*/ 67 w 136"/>
                <a:gd name="T45" fmla="*/ 0 h 152"/>
                <a:gd name="T46" fmla="*/ 83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4 w 136"/>
                <a:gd name="T83" fmla="*/ 145 h 152"/>
                <a:gd name="T84" fmla="*/ 85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2" y="140"/>
                  </a:lnTo>
                  <a:lnTo>
                    <a:pt x="25" y="135"/>
                  </a:lnTo>
                  <a:lnTo>
                    <a:pt x="18" y="129"/>
                  </a:lnTo>
                  <a:lnTo>
                    <a:pt x="13" y="121"/>
                  </a:lnTo>
                  <a:lnTo>
                    <a:pt x="8" y="113"/>
                  </a:lnTo>
                  <a:lnTo>
                    <a:pt x="5" y="105"/>
                  </a:lnTo>
                  <a:lnTo>
                    <a:pt x="2" y="96"/>
                  </a:lnTo>
                  <a:lnTo>
                    <a:pt x="0" y="87"/>
                  </a:lnTo>
                  <a:lnTo>
                    <a:pt x="0" y="77"/>
                  </a:lnTo>
                  <a:lnTo>
                    <a:pt x="1" y="57"/>
                  </a:lnTo>
                  <a:lnTo>
                    <a:pt x="5" y="47"/>
                  </a:lnTo>
                  <a:lnTo>
                    <a:pt x="8" y="38"/>
                  </a:lnTo>
                  <a:lnTo>
                    <a:pt x="14" y="29"/>
                  </a:lnTo>
                  <a:lnTo>
                    <a:pt x="20" y="21"/>
                  </a:lnTo>
                  <a:lnTo>
                    <a:pt x="27" y="14"/>
                  </a:lnTo>
                  <a:lnTo>
                    <a:pt x="33" y="9"/>
                  </a:lnTo>
                  <a:lnTo>
                    <a:pt x="42"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9" name="Freeform 107"/>
            <p:cNvSpPr>
              <a:spLocks/>
            </p:cNvSpPr>
            <p:nvPr/>
          </p:nvSpPr>
          <p:spPr bwMode="auto">
            <a:xfrm>
              <a:off x="4250" y="3150"/>
              <a:ext cx="154" cy="173"/>
            </a:xfrm>
            <a:custGeom>
              <a:avLst/>
              <a:gdLst>
                <a:gd name="T0" fmla="*/ 86 w 154"/>
                <a:gd name="T1" fmla="*/ 157 h 173"/>
                <a:gd name="T2" fmla="*/ 66 w 154"/>
                <a:gd name="T3" fmla="*/ 158 h 173"/>
                <a:gd name="T4" fmla="*/ 50 w 154"/>
                <a:gd name="T5" fmla="*/ 152 h 173"/>
                <a:gd name="T6" fmla="*/ 36 w 154"/>
                <a:gd name="T7" fmla="*/ 143 h 173"/>
                <a:gd name="T8" fmla="*/ 25 w 154"/>
                <a:gd name="T9" fmla="*/ 130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30 h 173"/>
                <a:gd name="T40" fmla="*/ 115 w 154"/>
                <a:gd name="T41" fmla="*/ 143 h 173"/>
                <a:gd name="T42" fmla="*/ 102 w 154"/>
                <a:gd name="T43" fmla="*/ 152 h 173"/>
                <a:gd name="T44" fmla="*/ 85 w 154"/>
                <a:gd name="T45" fmla="*/ 158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30 h 173"/>
                <a:gd name="T58" fmla="*/ 150 w 154"/>
                <a:gd name="T59" fmla="*/ 110 h 173"/>
                <a:gd name="T60" fmla="*/ 153 w 154"/>
                <a:gd name="T61" fmla="*/ 88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8 h 173"/>
                <a:gd name="T82" fmla="*/ 2 w 154"/>
                <a:gd name="T83" fmla="*/ 110 h 173"/>
                <a:gd name="T84" fmla="*/ 9 w 154"/>
                <a:gd name="T85" fmla="*/ 130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2"/>
                  </a:moveTo>
                  <a:lnTo>
                    <a:pt x="86" y="157"/>
                  </a:lnTo>
                  <a:lnTo>
                    <a:pt x="76" y="158"/>
                  </a:lnTo>
                  <a:lnTo>
                    <a:pt x="66" y="158"/>
                  </a:lnTo>
                  <a:lnTo>
                    <a:pt x="58" y="156"/>
                  </a:lnTo>
                  <a:lnTo>
                    <a:pt x="50" y="152"/>
                  </a:lnTo>
                  <a:lnTo>
                    <a:pt x="43" y="148"/>
                  </a:lnTo>
                  <a:lnTo>
                    <a:pt x="36" y="143"/>
                  </a:lnTo>
                  <a:lnTo>
                    <a:pt x="31" y="137"/>
                  </a:lnTo>
                  <a:lnTo>
                    <a:pt x="25" y="130"/>
                  </a:lnTo>
                  <a:lnTo>
                    <a:pt x="20" y="122"/>
                  </a:lnTo>
                  <a:lnTo>
                    <a:pt x="16" y="114"/>
                  </a:lnTo>
                  <a:lnTo>
                    <a:pt x="15" y="106"/>
                  </a:lnTo>
                  <a:lnTo>
                    <a:pt x="13" y="97"/>
                  </a:lnTo>
                  <a:lnTo>
                    <a:pt x="12" y="88"/>
                  </a:lnTo>
                  <a:lnTo>
                    <a:pt x="14" y="69"/>
                  </a:lnTo>
                  <a:lnTo>
                    <a:pt x="16" y="59"/>
                  </a:lnTo>
                  <a:lnTo>
                    <a:pt x="20" y="50"/>
                  </a:lnTo>
                  <a:lnTo>
                    <a:pt x="25" y="42"/>
                  </a:lnTo>
                  <a:lnTo>
                    <a:pt x="31" y="34"/>
                  </a:lnTo>
                  <a:lnTo>
                    <a:pt x="38" y="28"/>
                  </a:lnTo>
                  <a:lnTo>
                    <a:pt x="45" y="24"/>
                  </a:lnTo>
                  <a:lnTo>
                    <a:pt x="52" y="20"/>
                  </a:lnTo>
                  <a:lnTo>
                    <a:pt x="60" y="17"/>
                  </a:lnTo>
                  <a:lnTo>
                    <a:pt x="76" y="15"/>
                  </a:lnTo>
                  <a:lnTo>
                    <a:pt x="92" y="17"/>
                  </a:lnTo>
                  <a:lnTo>
                    <a:pt x="100" y="20"/>
                  </a:lnTo>
                  <a:lnTo>
                    <a:pt x="107" y="24"/>
                  </a:lnTo>
                  <a:lnTo>
                    <a:pt x="114" y="28"/>
                  </a:lnTo>
                  <a:lnTo>
                    <a:pt x="121" y="34"/>
                  </a:lnTo>
                  <a:lnTo>
                    <a:pt x="126" y="42"/>
                  </a:lnTo>
                  <a:lnTo>
                    <a:pt x="131" y="50"/>
                  </a:lnTo>
                  <a:lnTo>
                    <a:pt x="136" y="59"/>
                  </a:lnTo>
                  <a:lnTo>
                    <a:pt x="137" y="69"/>
                  </a:lnTo>
                  <a:lnTo>
                    <a:pt x="139" y="88"/>
                  </a:lnTo>
                  <a:lnTo>
                    <a:pt x="139" y="97"/>
                  </a:lnTo>
                  <a:lnTo>
                    <a:pt x="137" y="106"/>
                  </a:lnTo>
                  <a:lnTo>
                    <a:pt x="135" y="114"/>
                  </a:lnTo>
                  <a:lnTo>
                    <a:pt x="131" y="122"/>
                  </a:lnTo>
                  <a:lnTo>
                    <a:pt x="127" y="130"/>
                  </a:lnTo>
                  <a:lnTo>
                    <a:pt x="121" y="137"/>
                  </a:lnTo>
                  <a:lnTo>
                    <a:pt x="115" y="143"/>
                  </a:lnTo>
                  <a:lnTo>
                    <a:pt x="109" y="148"/>
                  </a:lnTo>
                  <a:lnTo>
                    <a:pt x="102" y="152"/>
                  </a:lnTo>
                  <a:lnTo>
                    <a:pt x="93" y="156"/>
                  </a:lnTo>
                  <a:lnTo>
                    <a:pt x="85" y="158"/>
                  </a:lnTo>
                  <a:lnTo>
                    <a:pt x="76" y="158"/>
                  </a:lnTo>
                  <a:lnTo>
                    <a:pt x="66" y="157"/>
                  </a:lnTo>
                  <a:lnTo>
                    <a:pt x="65" y="172"/>
                  </a:lnTo>
                  <a:lnTo>
                    <a:pt x="76" y="172"/>
                  </a:lnTo>
                  <a:lnTo>
                    <a:pt x="87" y="171"/>
                  </a:lnTo>
                  <a:lnTo>
                    <a:pt x="97" y="169"/>
                  </a:lnTo>
                  <a:lnTo>
                    <a:pt x="106" y="165"/>
                  </a:lnTo>
                  <a:lnTo>
                    <a:pt x="115" y="160"/>
                  </a:lnTo>
                  <a:lnTo>
                    <a:pt x="123" y="154"/>
                  </a:lnTo>
                  <a:lnTo>
                    <a:pt x="130" y="146"/>
                  </a:lnTo>
                  <a:lnTo>
                    <a:pt x="137" y="138"/>
                  </a:lnTo>
                  <a:lnTo>
                    <a:pt x="142" y="130"/>
                  </a:lnTo>
                  <a:lnTo>
                    <a:pt x="146" y="120"/>
                  </a:lnTo>
                  <a:lnTo>
                    <a:pt x="150" y="110"/>
                  </a:lnTo>
                  <a:lnTo>
                    <a:pt x="152" y="98"/>
                  </a:lnTo>
                  <a:lnTo>
                    <a:pt x="153" y="88"/>
                  </a:lnTo>
                  <a:lnTo>
                    <a:pt x="150" y="66"/>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6"/>
                  </a:lnTo>
                  <a:lnTo>
                    <a:pt x="0" y="88"/>
                  </a:lnTo>
                  <a:lnTo>
                    <a:pt x="0" y="98"/>
                  </a:lnTo>
                  <a:lnTo>
                    <a:pt x="2" y="110"/>
                  </a:lnTo>
                  <a:lnTo>
                    <a:pt x="6" y="120"/>
                  </a:lnTo>
                  <a:lnTo>
                    <a:pt x="9" y="130"/>
                  </a:lnTo>
                  <a:lnTo>
                    <a:pt x="15" y="138"/>
                  </a:lnTo>
                  <a:lnTo>
                    <a:pt x="21"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90" name="Freeform 108"/>
            <p:cNvSpPr>
              <a:spLocks/>
            </p:cNvSpPr>
            <p:nvPr/>
          </p:nvSpPr>
          <p:spPr bwMode="auto">
            <a:xfrm>
              <a:off x="4400"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1" name="Freeform 109"/>
            <p:cNvSpPr>
              <a:spLocks/>
            </p:cNvSpPr>
            <p:nvPr/>
          </p:nvSpPr>
          <p:spPr bwMode="auto">
            <a:xfrm>
              <a:off x="4394"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92" name="Freeform 110"/>
            <p:cNvSpPr>
              <a:spLocks/>
            </p:cNvSpPr>
            <p:nvPr/>
          </p:nvSpPr>
          <p:spPr bwMode="auto">
            <a:xfrm>
              <a:off x="4544"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3" name="Freeform 111"/>
            <p:cNvSpPr>
              <a:spLocks/>
            </p:cNvSpPr>
            <p:nvPr/>
          </p:nvSpPr>
          <p:spPr bwMode="auto">
            <a:xfrm>
              <a:off x="4538"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94" name="Freeform 112"/>
            <p:cNvSpPr>
              <a:spLocks/>
            </p:cNvSpPr>
            <p:nvPr/>
          </p:nvSpPr>
          <p:spPr bwMode="auto">
            <a:xfrm>
              <a:off x="4544" y="3158"/>
              <a:ext cx="136" cy="152"/>
            </a:xfrm>
            <a:custGeom>
              <a:avLst/>
              <a:gdLst>
                <a:gd name="T0" fmla="*/ 67 w 136"/>
                <a:gd name="T1" fmla="*/ 151 h 152"/>
                <a:gd name="T2" fmla="*/ 57 w 136"/>
                <a:gd name="T3" fmla="*/ 150 h 152"/>
                <a:gd name="T4" fmla="*/ 49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1 w 136"/>
                <a:gd name="T43" fmla="*/ 2 h 152"/>
                <a:gd name="T44" fmla="*/ 67 w 136"/>
                <a:gd name="T45" fmla="*/ 0 h 152"/>
                <a:gd name="T46" fmla="*/ 84 w 136"/>
                <a:gd name="T47" fmla="*/ 2 h 152"/>
                <a:gd name="T48" fmla="*/ 92 w 136"/>
                <a:gd name="T49" fmla="*/ 5 h 152"/>
                <a:gd name="T50" fmla="*/ 101 w 136"/>
                <a:gd name="T51" fmla="*/ 9 h 152"/>
                <a:gd name="T52" fmla="*/ 107 w 136"/>
                <a:gd name="T53" fmla="*/ 14 h 152"/>
                <a:gd name="T54" fmla="*/ 114 w 136"/>
                <a:gd name="T55" fmla="*/ 21 h 152"/>
                <a:gd name="T56" fmla="*/ 120 w 136"/>
                <a:gd name="T57" fmla="*/ 29 h 152"/>
                <a:gd name="T58" fmla="*/ 126 w 136"/>
                <a:gd name="T59" fmla="*/ 38 h 152"/>
                <a:gd name="T60" fmla="*/ 129 w 136"/>
                <a:gd name="T61" fmla="*/ 47 h 152"/>
                <a:gd name="T62" fmla="*/ 133 w 136"/>
                <a:gd name="T63" fmla="*/ 57 h 152"/>
                <a:gd name="T64" fmla="*/ 135 w 136"/>
                <a:gd name="T65" fmla="*/ 77 h 152"/>
                <a:gd name="T66" fmla="*/ 134 w 136"/>
                <a:gd name="T67" fmla="*/ 87 h 152"/>
                <a:gd name="T68" fmla="*/ 132 w 136"/>
                <a:gd name="T69" fmla="*/ 96 h 152"/>
                <a:gd name="T70" fmla="*/ 129 w 136"/>
                <a:gd name="T71" fmla="*/ 105 h 152"/>
                <a:gd name="T72" fmla="*/ 126 w 136"/>
                <a:gd name="T73" fmla="*/ 113 h 152"/>
                <a:gd name="T74" fmla="*/ 121 w 136"/>
                <a:gd name="T75" fmla="*/ 121 h 152"/>
                <a:gd name="T76" fmla="*/ 116 w 136"/>
                <a:gd name="T77" fmla="*/ 129 h 152"/>
                <a:gd name="T78" fmla="*/ 109 w 136"/>
                <a:gd name="T79" fmla="*/ 135 h 152"/>
                <a:gd name="T80" fmla="*/ 102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9"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1" y="2"/>
                  </a:lnTo>
                  <a:lnTo>
                    <a:pt x="67" y="0"/>
                  </a:lnTo>
                  <a:lnTo>
                    <a:pt x="84" y="2"/>
                  </a:lnTo>
                  <a:lnTo>
                    <a:pt x="92" y="5"/>
                  </a:lnTo>
                  <a:lnTo>
                    <a:pt x="101" y="9"/>
                  </a:lnTo>
                  <a:lnTo>
                    <a:pt x="107" y="14"/>
                  </a:lnTo>
                  <a:lnTo>
                    <a:pt x="114" y="21"/>
                  </a:lnTo>
                  <a:lnTo>
                    <a:pt x="120" y="29"/>
                  </a:lnTo>
                  <a:lnTo>
                    <a:pt x="126" y="38"/>
                  </a:lnTo>
                  <a:lnTo>
                    <a:pt x="129" y="47"/>
                  </a:lnTo>
                  <a:lnTo>
                    <a:pt x="133" y="57"/>
                  </a:lnTo>
                  <a:lnTo>
                    <a:pt x="135" y="77"/>
                  </a:lnTo>
                  <a:lnTo>
                    <a:pt x="134" y="87"/>
                  </a:lnTo>
                  <a:lnTo>
                    <a:pt x="132" y="96"/>
                  </a:lnTo>
                  <a:lnTo>
                    <a:pt x="129" y="105"/>
                  </a:lnTo>
                  <a:lnTo>
                    <a:pt x="126" y="113"/>
                  </a:lnTo>
                  <a:lnTo>
                    <a:pt x="121" y="121"/>
                  </a:lnTo>
                  <a:lnTo>
                    <a:pt x="116" y="129"/>
                  </a:lnTo>
                  <a:lnTo>
                    <a:pt x="109" y="135"/>
                  </a:lnTo>
                  <a:lnTo>
                    <a:pt x="102"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5" name="Freeform 113"/>
            <p:cNvSpPr>
              <a:spLocks/>
            </p:cNvSpPr>
            <p:nvPr/>
          </p:nvSpPr>
          <p:spPr bwMode="auto">
            <a:xfrm>
              <a:off x="4538" y="3150"/>
              <a:ext cx="154" cy="173"/>
            </a:xfrm>
            <a:custGeom>
              <a:avLst/>
              <a:gdLst>
                <a:gd name="T0" fmla="*/ 86 w 154"/>
                <a:gd name="T1" fmla="*/ 157 h 173"/>
                <a:gd name="T2" fmla="*/ 67 w 154"/>
                <a:gd name="T3" fmla="*/ 158 h 173"/>
                <a:gd name="T4" fmla="*/ 50 w 154"/>
                <a:gd name="T5" fmla="*/ 152 h 173"/>
                <a:gd name="T6" fmla="*/ 37 w 154"/>
                <a:gd name="T7" fmla="*/ 143 h 173"/>
                <a:gd name="T8" fmla="*/ 25 w 154"/>
                <a:gd name="T9" fmla="*/ 130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4 h 173"/>
                <a:gd name="T22" fmla="*/ 60 w 154"/>
                <a:gd name="T23" fmla="*/ 17 h 173"/>
                <a:gd name="T24" fmla="*/ 92 w 154"/>
                <a:gd name="T25" fmla="*/ 17 h 173"/>
                <a:gd name="T26" fmla="*/ 107 w 154"/>
                <a:gd name="T27" fmla="*/ 24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30 h 173"/>
                <a:gd name="T40" fmla="*/ 116 w 154"/>
                <a:gd name="T41" fmla="*/ 143 h 173"/>
                <a:gd name="T42" fmla="*/ 102 w 154"/>
                <a:gd name="T43" fmla="*/ 152 h 173"/>
                <a:gd name="T44" fmla="*/ 86 w 154"/>
                <a:gd name="T45" fmla="*/ 158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30 h 173"/>
                <a:gd name="T58" fmla="*/ 150 w 154"/>
                <a:gd name="T59" fmla="*/ 110 h 173"/>
                <a:gd name="T60" fmla="*/ 153 w 154"/>
                <a:gd name="T61" fmla="*/ 88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8 h 173"/>
                <a:gd name="T82" fmla="*/ 2 w 154"/>
                <a:gd name="T83" fmla="*/ 110 h 173"/>
                <a:gd name="T84" fmla="*/ 10 w 154"/>
                <a:gd name="T85" fmla="*/ 130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2"/>
                  </a:moveTo>
                  <a:lnTo>
                    <a:pt x="86" y="157"/>
                  </a:lnTo>
                  <a:lnTo>
                    <a:pt x="76" y="158"/>
                  </a:lnTo>
                  <a:lnTo>
                    <a:pt x="67" y="158"/>
                  </a:lnTo>
                  <a:lnTo>
                    <a:pt x="59" y="156"/>
                  </a:lnTo>
                  <a:lnTo>
                    <a:pt x="50" y="152"/>
                  </a:lnTo>
                  <a:lnTo>
                    <a:pt x="43" y="148"/>
                  </a:lnTo>
                  <a:lnTo>
                    <a:pt x="37" y="143"/>
                  </a:lnTo>
                  <a:lnTo>
                    <a:pt x="31" y="137"/>
                  </a:lnTo>
                  <a:lnTo>
                    <a:pt x="25" y="130"/>
                  </a:lnTo>
                  <a:lnTo>
                    <a:pt x="21" y="122"/>
                  </a:lnTo>
                  <a:lnTo>
                    <a:pt x="17" y="114"/>
                  </a:lnTo>
                  <a:lnTo>
                    <a:pt x="15" y="106"/>
                  </a:lnTo>
                  <a:lnTo>
                    <a:pt x="13" y="97"/>
                  </a:lnTo>
                  <a:lnTo>
                    <a:pt x="13" y="88"/>
                  </a:lnTo>
                  <a:lnTo>
                    <a:pt x="15" y="69"/>
                  </a:lnTo>
                  <a:lnTo>
                    <a:pt x="16" y="59"/>
                  </a:lnTo>
                  <a:lnTo>
                    <a:pt x="21" y="50"/>
                  </a:lnTo>
                  <a:lnTo>
                    <a:pt x="26" y="42"/>
                  </a:lnTo>
                  <a:lnTo>
                    <a:pt x="32" y="34"/>
                  </a:lnTo>
                  <a:lnTo>
                    <a:pt x="38" y="28"/>
                  </a:lnTo>
                  <a:lnTo>
                    <a:pt x="45" y="24"/>
                  </a:lnTo>
                  <a:lnTo>
                    <a:pt x="52" y="20"/>
                  </a:lnTo>
                  <a:lnTo>
                    <a:pt x="60" y="17"/>
                  </a:lnTo>
                  <a:lnTo>
                    <a:pt x="76" y="15"/>
                  </a:lnTo>
                  <a:lnTo>
                    <a:pt x="92" y="17"/>
                  </a:lnTo>
                  <a:lnTo>
                    <a:pt x="100" y="20"/>
                  </a:lnTo>
                  <a:lnTo>
                    <a:pt x="107" y="24"/>
                  </a:lnTo>
                  <a:lnTo>
                    <a:pt x="114" y="28"/>
                  </a:lnTo>
                  <a:lnTo>
                    <a:pt x="121" y="34"/>
                  </a:lnTo>
                  <a:lnTo>
                    <a:pt x="127" y="42"/>
                  </a:lnTo>
                  <a:lnTo>
                    <a:pt x="132" y="50"/>
                  </a:lnTo>
                  <a:lnTo>
                    <a:pt x="136" y="59"/>
                  </a:lnTo>
                  <a:lnTo>
                    <a:pt x="138" y="69"/>
                  </a:lnTo>
                  <a:lnTo>
                    <a:pt x="140" y="88"/>
                  </a:lnTo>
                  <a:lnTo>
                    <a:pt x="139" y="97"/>
                  </a:lnTo>
                  <a:lnTo>
                    <a:pt x="137" y="106"/>
                  </a:lnTo>
                  <a:lnTo>
                    <a:pt x="136" y="114"/>
                  </a:lnTo>
                  <a:lnTo>
                    <a:pt x="132" y="122"/>
                  </a:lnTo>
                  <a:lnTo>
                    <a:pt x="127" y="130"/>
                  </a:lnTo>
                  <a:lnTo>
                    <a:pt x="121" y="137"/>
                  </a:lnTo>
                  <a:lnTo>
                    <a:pt x="116" y="143"/>
                  </a:lnTo>
                  <a:lnTo>
                    <a:pt x="109" y="148"/>
                  </a:lnTo>
                  <a:lnTo>
                    <a:pt x="102" y="152"/>
                  </a:lnTo>
                  <a:lnTo>
                    <a:pt x="94" y="156"/>
                  </a:lnTo>
                  <a:lnTo>
                    <a:pt x="86" y="158"/>
                  </a:lnTo>
                  <a:lnTo>
                    <a:pt x="76" y="158"/>
                  </a:lnTo>
                  <a:lnTo>
                    <a:pt x="66" y="157"/>
                  </a:lnTo>
                  <a:lnTo>
                    <a:pt x="66" y="172"/>
                  </a:lnTo>
                  <a:lnTo>
                    <a:pt x="76" y="172"/>
                  </a:lnTo>
                  <a:lnTo>
                    <a:pt x="87" y="171"/>
                  </a:lnTo>
                  <a:lnTo>
                    <a:pt x="97" y="169"/>
                  </a:lnTo>
                  <a:lnTo>
                    <a:pt x="107" y="165"/>
                  </a:lnTo>
                  <a:lnTo>
                    <a:pt x="115" y="160"/>
                  </a:lnTo>
                  <a:lnTo>
                    <a:pt x="123" y="154"/>
                  </a:lnTo>
                  <a:lnTo>
                    <a:pt x="131" y="146"/>
                  </a:lnTo>
                  <a:lnTo>
                    <a:pt x="137" y="138"/>
                  </a:lnTo>
                  <a:lnTo>
                    <a:pt x="143" y="130"/>
                  </a:lnTo>
                  <a:lnTo>
                    <a:pt x="146" y="120"/>
                  </a:lnTo>
                  <a:lnTo>
                    <a:pt x="150" y="110"/>
                  </a:lnTo>
                  <a:lnTo>
                    <a:pt x="152" y="98"/>
                  </a:lnTo>
                  <a:lnTo>
                    <a:pt x="153" y="88"/>
                  </a:lnTo>
                  <a:lnTo>
                    <a:pt x="150" y="66"/>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6"/>
                  </a:lnTo>
                  <a:lnTo>
                    <a:pt x="0" y="88"/>
                  </a:lnTo>
                  <a:lnTo>
                    <a:pt x="0" y="98"/>
                  </a:lnTo>
                  <a:lnTo>
                    <a:pt x="2" y="110"/>
                  </a:lnTo>
                  <a:lnTo>
                    <a:pt x="6" y="120"/>
                  </a:lnTo>
                  <a:lnTo>
                    <a:pt x="10" y="130"/>
                  </a:lnTo>
                  <a:lnTo>
                    <a:pt x="16" y="138"/>
                  </a:lnTo>
                  <a:lnTo>
                    <a:pt x="22" y="146"/>
                  </a:lnTo>
                  <a:lnTo>
                    <a:pt x="29" y="154"/>
                  </a:lnTo>
                  <a:lnTo>
                    <a:pt x="37" y="160"/>
                  </a:lnTo>
                  <a:lnTo>
                    <a:pt x="46" y="165"/>
                  </a:lnTo>
                  <a:lnTo>
                    <a:pt x="56" y="169"/>
                  </a:lnTo>
                  <a:lnTo>
                    <a:pt x="65" y="171"/>
                  </a:lnTo>
                  <a:lnTo>
                    <a:pt x="76" y="172"/>
                  </a:lnTo>
                  <a:lnTo>
                    <a:pt x="87" y="172"/>
                  </a:lnTo>
                </a:path>
              </a:pathLst>
            </a:custGeom>
            <a:solidFill>
              <a:srgbClr val="000000"/>
            </a:solidFill>
            <a:ln w="12700" cap="rnd">
              <a:solidFill>
                <a:srgbClr val="000000"/>
              </a:solidFill>
              <a:round/>
              <a:headEnd/>
              <a:tailEnd/>
            </a:ln>
          </p:spPr>
          <p:txBody>
            <a:bodyPr/>
            <a:lstStyle/>
            <a:p>
              <a:endParaRPr lang="en-US"/>
            </a:p>
          </p:txBody>
        </p:sp>
        <p:sp>
          <p:nvSpPr>
            <p:cNvPr id="20596" name="Freeform 114"/>
            <p:cNvSpPr>
              <a:spLocks/>
            </p:cNvSpPr>
            <p:nvPr/>
          </p:nvSpPr>
          <p:spPr bwMode="auto">
            <a:xfrm>
              <a:off x="4689"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19 w 135"/>
                <a:gd name="T57" fmla="*/ 29 h 152"/>
                <a:gd name="T58" fmla="*/ 125 w 135"/>
                <a:gd name="T59" fmla="*/ 38 h 152"/>
                <a:gd name="T60" fmla="*/ 129 w 135"/>
                <a:gd name="T61" fmla="*/ 47 h 152"/>
                <a:gd name="T62" fmla="*/ 132 w 135"/>
                <a:gd name="T63" fmla="*/ 57 h 152"/>
                <a:gd name="T64" fmla="*/ 134 w 135"/>
                <a:gd name="T65" fmla="*/ 77 h 152"/>
                <a:gd name="T66" fmla="*/ 133 w 135"/>
                <a:gd name="T67" fmla="*/ 87 h 152"/>
                <a:gd name="T68" fmla="*/ 131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19" y="29"/>
                  </a:lnTo>
                  <a:lnTo>
                    <a:pt x="125" y="38"/>
                  </a:lnTo>
                  <a:lnTo>
                    <a:pt x="129" y="47"/>
                  </a:lnTo>
                  <a:lnTo>
                    <a:pt x="132" y="57"/>
                  </a:lnTo>
                  <a:lnTo>
                    <a:pt x="134" y="77"/>
                  </a:lnTo>
                  <a:lnTo>
                    <a:pt x="133" y="87"/>
                  </a:lnTo>
                  <a:lnTo>
                    <a:pt x="131"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7" name="Freeform 115"/>
            <p:cNvSpPr>
              <a:spLocks/>
            </p:cNvSpPr>
            <p:nvPr/>
          </p:nvSpPr>
          <p:spPr bwMode="auto">
            <a:xfrm>
              <a:off x="4683" y="3150"/>
              <a:ext cx="153" cy="173"/>
            </a:xfrm>
            <a:custGeom>
              <a:avLst/>
              <a:gdLst>
                <a:gd name="T0" fmla="*/ 85 w 153"/>
                <a:gd name="T1" fmla="*/ 157 h 173"/>
                <a:gd name="T2" fmla="*/ 66 w 153"/>
                <a:gd name="T3" fmla="*/ 158 h 173"/>
                <a:gd name="T4" fmla="*/ 50 w 153"/>
                <a:gd name="T5" fmla="*/ 152 h 173"/>
                <a:gd name="T6" fmla="*/ 36 w 153"/>
                <a:gd name="T7" fmla="*/ 143 h 173"/>
                <a:gd name="T8" fmla="*/ 24 w 153"/>
                <a:gd name="T9" fmla="*/ 130 h 173"/>
                <a:gd name="T10" fmla="*/ 16 w 153"/>
                <a:gd name="T11" fmla="*/ 114 h 173"/>
                <a:gd name="T12" fmla="*/ 12 w 153"/>
                <a:gd name="T13" fmla="*/ 97 h 173"/>
                <a:gd name="T14" fmla="*/ 14 w 153"/>
                <a:gd name="T15" fmla="*/ 69 h 173"/>
                <a:gd name="T16" fmla="*/ 20 w 153"/>
                <a:gd name="T17" fmla="*/ 50 h 173"/>
                <a:gd name="T18" fmla="*/ 31 w 153"/>
                <a:gd name="T19" fmla="*/ 34 h 173"/>
                <a:gd name="T20" fmla="*/ 44 w 153"/>
                <a:gd name="T21" fmla="*/ 24 h 173"/>
                <a:gd name="T22" fmla="*/ 60 w 153"/>
                <a:gd name="T23" fmla="*/ 17 h 173"/>
                <a:gd name="T24" fmla="*/ 91 w 153"/>
                <a:gd name="T25" fmla="*/ 17 h 173"/>
                <a:gd name="T26" fmla="*/ 107 w 153"/>
                <a:gd name="T27" fmla="*/ 24 h 173"/>
                <a:gd name="T28" fmla="*/ 120 w 153"/>
                <a:gd name="T29" fmla="*/ 34 h 173"/>
                <a:gd name="T30" fmla="*/ 131 w 153"/>
                <a:gd name="T31" fmla="*/ 50 h 173"/>
                <a:gd name="T32" fmla="*/ 137 w 153"/>
                <a:gd name="T33" fmla="*/ 69 h 173"/>
                <a:gd name="T34" fmla="*/ 139 w 153"/>
                <a:gd name="T35" fmla="*/ 97 h 173"/>
                <a:gd name="T36" fmla="*/ 135 w 153"/>
                <a:gd name="T37" fmla="*/ 114 h 173"/>
                <a:gd name="T38" fmla="*/ 127 w 153"/>
                <a:gd name="T39" fmla="*/ 130 h 173"/>
                <a:gd name="T40" fmla="*/ 115 w 153"/>
                <a:gd name="T41" fmla="*/ 143 h 173"/>
                <a:gd name="T42" fmla="*/ 101 w 153"/>
                <a:gd name="T43" fmla="*/ 152 h 173"/>
                <a:gd name="T44" fmla="*/ 85 w 153"/>
                <a:gd name="T45" fmla="*/ 158 h 173"/>
                <a:gd name="T46" fmla="*/ 66 w 153"/>
                <a:gd name="T47" fmla="*/ 157 h 173"/>
                <a:gd name="T48" fmla="*/ 76 w 153"/>
                <a:gd name="T49" fmla="*/ 172 h 173"/>
                <a:gd name="T50" fmla="*/ 96 w 153"/>
                <a:gd name="T51" fmla="*/ 169 h 173"/>
                <a:gd name="T52" fmla="*/ 114 w 153"/>
                <a:gd name="T53" fmla="*/ 160 h 173"/>
                <a:gd name="T54" fmla="*/ 130 w 153"/>
                <a:gd name="T55" fmla="*/ 146 h 173"/>
                <a:gd name="T56" fmla="*/ 142 w 153"/>
                <a:gd name="T57" fmla="*/ 130 h 173"/>
                <a:gd name="T58" fmla="*/ 149 w 153"/>
                <a:gd name="T59" fmla="*/ 110 h 173"/>
                <a:gd name="T60" fmla="*/ 152 w 153"/>
                <a:gd name="T61" fmla="*/ 88 h 173"/>
                <a:gd name="T62" fmla="*/ 146 w 153"/>
                <a:gd name="T63" fmla="*/ 54 h 173"/>
                <a:gd name="T64" fmla="*/ 136 w 153"/>
                <a:gd name="T65" fmla="*/ 33 h 173"/>
                <a:gd name="T66" fmla="*/ 121 w 153"/>
                <a:gd name="T67" fmla="*/ 17 h 173"/>
                <a:gd name="T68" fmla="*/ 104 w 153"/>
                <a:gd name="T69" fmla="*/ 7 h 173"/>
                <a:gd name="T70" fmla="*/ 76 w 153"/>
                <a:gd name="T71" fmla="*/ 0 h 173"/>
                <a:gd name="T72" fmla="*/ 48 w 153"/>
                <a:gd name="T73" fmla="*/ 7 h 173"/>
                <a:gd name="T74" fmla="*/ 30 w 153"/>
                <a:gd name="T75" fmla="*/ 17 h 173"/>
                <a:gd name="T76" fmla="*/ 16 w 153"/>
                <a:gd name="T77" fmla="*/ 33 h 173"/>
                <a:gd name="T78" fmla="*/ 5 w 153"/>
                <a:gd name="T79" fmla="*/ 54 h 173"/>
                <a:gd name="T80" fmla="*/ 0 w 153"/>
                <a:gd name="T81" fmla="*/ 88 h 173"/>
                <a:gd name="T82" fmla="*/ 2 w 153"/>
                <a:gd name="T83" fmla="*/ 110 h 173"/>
                <a:gd name="T84" fmla="*/ 9 w 153"/>
                <a:gd name="T85" fmla="*/ 130 h 173"/>
                <a:gd name="T86" fmla="*/ 21 w 153"/>
                <a:gd name="T87" fmla="*/ 146 h 173"/>
                <a:gd name="T88" fmla="*/ 37 w 153"/>
                <a:gd name="T89" fmla="*/ 160 h 173"/>
                <a:gd name="T90" fmla="*/ 55 w 153"/>
                <a:gd name="T91" fmla="*/ 169 h 173"/>
                <a:gd name="T92" fmla="*/ 76 w 153"/>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73"/>
                <a:gd name="T143" fmla="*/ 153 w 153"/>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73">
                  <a:moveTo>
                    <a:pt x="86" y="172"/>
                  </a:moveTo>
                  <a:lnTo>
                    <a:pt x="85"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1" y="34"/>
                  </a:lnTo>
                  <a:lnTo>
                    <a:pt x="37" y="28"/>
                  </a:lnTo>
                  <a:lnTo>
                    <a:pt x="44" y="24"/>
                  </a:lnTo>
                  <a:lnTo>
                    <a:pt x="52" y="20"/>
                  </a:lnTo>
                  <a:lnTo>
                    <a:pt x="60" y="17"/>
                  </a:lnTo>
                  <a:lnTo>
                    <a:pt x="76" y="15"/>
                  </a:lnTo>
                  <a:lnTo>
                    <a:pt x="91" y="17"/>
                  </a:lnTo>
                  <a:lnTo>
                    <a:pt x="99" y="20"/>
                  </a:lnTo>
                  <a:lnTo>
                    <a:pt x="107" y="24"/>
                  </a:lnTo>
                  <a:lnTo>
                    <a:pt x="114" y="28"/>
                  </a:lnTo>
                  <a:lnTo>
                    <a:pt x="120" y="34"/>
                  </a:lnTo>
                  <a:lnTo>
                    <a:pt x="126" y="42"/>
                  </a:lnTo>
                  <a:lnTo>
                    <a:pt x="131" y="50"/>
                  </a:lnTo>
                  <a:lnTo>
                    <a:pt x="135" y="59"/>
                  </a:lnTo>
                  <a:lnTo>
                    <a:pt x="137" y="69"/>
                  </a:lnTo>
                  <a:lnTo>
                    <a:pt x="139" y="88"/>
                  </a:lnTo>
                  <a:lnTo>
                    <a:pt x="139" y="97"/>
                  </a:lnTo>
                  <a:lnTo>
                    <a:pt x="137" y="106"/>
                  </a:lnTo>
                  <a:lnTo>
                    <a:pt x="135" y="114"/>
                  </a:lnTo>
                  <a:lnTo>
                    <a:pt x="131" y="122"/>
                  </a:lnTo>
                  <a:lnTo>
                    <a:pt x="127" y="130"/>
                  </a:lnTo>
                  <a:lnTo>
                    <a:pt x="121" y="137"/>
                  </a:lnTo>
                  <a:lnTo>
                    <a:pt x="115" y="143"/>
                  </a:lnTo>
                  <a:lnTo>
                    <a:pt x="108" y="148"/>
                  </a:lnTo>
                  <a:lnTo>
                    <a:pt x="101" y="152"/>
                  </a:lnTo>
                  <a:lnTo>
                    <a:pt x="93" y="156"/>
                  </a:lnTo>
                  <a:lnTo>
                    <a:pt x="85" y="158"/>
                  </a:lnTo>
                  <a:lnTo>
                    <a:pt x="76" y="158"/>
                  </a:lnTo>
                  <a:lnTo>
                    <a:pt x="66" y="157"/>
                  </a:lnTo>
                  <a:lnTo>
                    <a:pt x="65" y="172"/>
                  </a:lnTo>
                  <a:lnTo>
                    <a:pt x="76" y="172"/>
                  </a:lnTo>
                  <a:lnTo>
                    <a:pt x="86" y="171"/>
                  </a:lnTo>
                  <a:lnTo>
                    <a:pt x="96" y="169"/>
                  </a:lnTo>
                  <a:lnTo>
                    <a:pt x="106" y="165"/>
                  </a:lnTo>
                  <a:lnTo>
                    <a:pt x="114" y="160"/>
                  </a:lnTo>
                  <a:lnTo>
                    <a:pt x="123" y="154"/>
                  </a:lnTo>
                  <a:lnTo>
                    <a:pt x="130" y="146"/>
                  </a:lnTo>
                  <a:lnTo>
                    <a:pt x="136" y="138"/>
                  </a:lnTo>
                  <a:lnTo>
                    <a:pt x="142" y="130"/>
                  </a:lnTo>
                  <a:lnTo>
                    <a:pt x="146" y="120"/>
                  </a:lnTo>
                  <a:lnTo>
                    <a:pt x="149" y="110"/>
                  </a:lnTo>
                  <a:lnTo>
                    <a:pt x="151" y="98"/>
                  </a:lnTo>
                  <a:lnTo>
                    <a:pt x="152" y="88"/>
                  </a:lnTo>
                  <a:lnTo>
                    <a:pt x="150" y="66"/>
                  </a:lnTo>
                  <a:lnTo>
                    <a:pt x="146" y="54"/>
                  </a:lnTo>
                  <a:lnTo>
                    <a:pt x="142" y="43"/>
                  </a:lnTo>
                  <a:lnTo>
                    <a:pt x="136" y="33"/>
                  </a:lnTo>
                  <a:lnTo>
                    <a:pt x="128" y="25"/>
                  </a:lnTo>
                  <a:lnTo>
                    <a:pt x="121" y="17"/>
                  </a:lnTo>
                  <a:lnTo>
                    <a:pt x="112"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598" name="Freeform 116"/>
            <p:cNvSpPr>
              <a:spLocks/>
            </p:cNvSpPr>
            <p:nvPr/>
          </p:nvSpPr>
          <p:spPr bwMode="auto">
            <a:xfrm>
              <a:off x="4829"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9" name="Freeform 117"/>
            <p:cNvSpPr>
              <a:spLocks/>
            </p:cNvSpPr>
            <p:nvPr/>
          </p:nvSpPr>
          <p:spPr bwMode="auto">
            <a:xfrm>
              <a:off x="4823" y="3150"/>
              <a:ext cx="153" cy="173"/>
            </a:xfrm>
            <a:custGeom>
              <a:avLst/>
              <a:gdLst>
                <a:gd name="T0" fmla="*/ 84 w 153"/>
                <a:gd name="T1" fmla="*/ 157 h 173"/>
                <a:gd name="T2" fmla="*/ 66 w 153"/>
                <a:gd name="T3" fmla="*/ 158 h 173"/>
                <a:gd name="T4" fmla="*/ 50 w 153"/>
                <a:gd name="T5" fmla="*/ 152 h 173"/>
                <a:gd name="T6" fmla="*/ 36 w 153"/>
                <a:gd name="T7" fmla="*/ 143 h 173"/>
                <a:gd name="T8" fmla="*/ 24 w 153"/>
                <a:gd name="T9" fmla="*/ 130 h 173"/>
                <a:gd name="T10" fmla="*/ 16 w 153"/>
                <a:gd name="T11" fmla="*/ 114 h 173"/>
                <a:gd name="T12" fmla="*/ 12 w 153"/>
                <a:gd name="T13" fmla="*/ 97 h 173"/>
                <a:gd name="T14" fmla="*/ 14 w 153"/>
                <a:gd name="T15" fmla="*/ 69 h 173"/>
                <a:gd name="T16" fmla="*/ 20 w 153"/>
                <a:gd name="T17" fmla="*/ 50 h 173"/>
                <a:gd name="T18" fmla="*/ 30 w 153"/>
                <a:gd name="T19" fmla="*/ 34 h 173"/>
                <a:gd name="T20" fmla="*/ 44 w 153"/>
                <a:gd name="T21" fmla="*/ 24 h 173"/>
                <a:gd name="T22" fmla="*/ 60 w 153"/>
                <a:gd name="T23" fmla="*/ 17 h 173"/>
                <a:gd name="T24" fmla="*/ 91 w 153"/>
                <a:gd name="T25" fmla="*/ 17 h 173"/>
                <a:gd name="T26" fmla="*/ 107 w 153"/>
                <a:gd name="T27" fmla="*/ 24 h 173"/>
                <a:gd name="T28" fmla="*/ 120 w 153"/>
                <a:gd name="T29" fmla="*/ 34 h 173"/>
                <a:gd name="T30" fmla="*/ 130 w 153"/>
                <a:gd name="T31" fmla="*/ 50 h 173"/>
                <a:gd name="T32" fmla="*/ 137 w 153"/>
                <a:gd name="T33" fmla="*/ 69 h 173"/>
                <a:gd name="T34" fmla="*/ 138 w 153"/>
                <a:gd name="T35" fmla="*/ 97 h 173"/>
                <a:gd name="T36" fmla="*/ 134 w 153"/>
                <a:gd name="T37" fmla="*/ 114 h 173"/>
                <a:gd name="T38" fmla="*/ 126 w 153"/>
                <a:gd name="T39" fmla="*/ 130 h 173"/>
                <a:gd name="T40" fmla="*/ 114 w 153"/>
                <a:gd name="T41" fmla="*/ 143 h 173"/>
                <a:gd name="T42" fmla="*/ 100 w 153"/>
                <a:gd name="T43" fmla="*/ 152 h 173"/>
                <a:gd name="T44" fmla="*/ 84 w 153"/>
                <a:gd name="T45" fmla="*/ 158 h 173"/>
                <a:gd name="T46" fmla="*/ 66 w 153"/>
                <a:gd name="T47" fmla="*/ 157 h 173"/>
                <a:gd name="T48" fmla="*/ 76 w 153"/>
                <a:gd name="T49" fmla="*/ 172 h 173"/>
                <a:gd name="T50" fmla="*/ 96 w 153"/>
                <a:gd name="T51" fmla="*/ 169 h 173"/>
                <a:gd name="T52" fmla="*/ 114 w 153"/>
                <a:gd name="T53" fmla="*/ 160 h 173"/>
                <a:gd name="T54" fmla="*/ 130 w 153"/>
                <a:gd name="T55" fmla="*/ 146 h 173"/>
                <a:gd name="T56" fmla="*/ 141 w 153"/>
                <a:gd name="T57" fmla="*/ 130 h 173"/>
                <a:gd name="T58" fmla="*/ 148 w 153"/>
                <a:gd name="T59" fmla="*/ 110 h 173"/>
                <a:gd name="T60" fmla="*/ 152 w 153"/>
                <a:gd name="T61" fmla="*/ 88 h 173"/>
                <a:gd name="T62" fmla="*/ 145 w 153"/>
                <a:gd name="T63" fmla="*/ 54 h 173"/>
                <a:gd name="T64" fmla="*/ 135 w 153"/>
                <a:gd name="T65" fmla="*/ 33 h 173"/>
                <a:gd name="T66" fmla="*/ 121 w 153"/>
                <a:gd name="T67" fmla="*/ 17 h 173"/>
                <a:gd name="T68" fmla="*/ 103 w 153"/>
                <a:gd name="T69" fmla="*/ 7 h 173"/>
                <a:gd name="T70" fmla="*/ 76 w 153"/>
                <a:gd name="T71" fmla="*/ 0 h 173"/>
                <a:gd name="T72" fmla="*/ 47 w 153"/>
                <a:gd name="T73" fmla="*/ 7 h 173"/>
                <a:gd name="T74" fmla="*/ 30 w 153"/>
                <a:gd name="T75" fmla="*/ 17 h 173"/>
                <a:gd name="T76" fmla="*/ 15 w 153"/>
                <a:gd name="T77" fmla="*/ 33 h 173"/>
                <a:gd name="T78" fmla="*/ 5 w 153"/>
                <a:gd name="T79" fmla="*/ 54 h 173"/>
                <a:gd name="T80" fmla="*/ 0 w 153"/>
                <a:gd name="T81" fmla="*/ 88 h 173"/>
                <a:gd name="T82" fmla="*/ 2 w 153"/>
                <a:gd name="T83" fmla="*/ 110 h 173"/>
                <a:gd name="T84" fmla="*/ 9 w 153"/>
                <a:gd name="T85" fmla="*/ 130 h 173"/>
                <a:gd name="T86" fmla="*/ 21 w 153"/>
                <a:gd name="T87" fmla="*/ 146 h 173"/>
                <a:gd name="T88" fmla="*/ 37 w 153"/>
                <a:gd name="T89" fmla="*/ 160 h 173"/>
                <a:gd name="T90" fmla="*/ 54 w 153"/>
                <a:gd name="T91" fmla="*/ 169 h 173"/>
                <a:gd name="T92" fmla="*/ 76 w 153"/>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73"/>
                <a:gd name="T143" fmla="*/ 153 w 153"/>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73">
                  <a:moveTo>
                    <a:pt x="85" y="172"/>
                  </a:moveTo>
                  <a:lnTo>
                    <a:pt x="84"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0" y="34"/>
                  </a:lnTo>
                  <a:lnTo>
                    <a:pt x="37" y="28"/>
                  </a:lnTo>
                  <a:lnTo>
                    <a:pt x="44" y="24"/>
                  </a:lnTo>
                  <a:lnTo>
                    <a:pt x="52" y="20"/>
                  </a:lnTo>
                  <a:lnTo>
                    <a:pt x="60" y="17"/>
                  </a:lnTo>
                  <a:lnTo>
                    <a:pt x="76" y="15"/>
                  </a:lnTo>
                  <a:lnTo>
                    <a:pt x="91" y="17"/>
                  </a:lnTo>
                  <a:lnTo>
                    <a:pt x="99" y="20"/>
                  </a:lnTo>
                  <a:lnTo>
                    <a:pt x="107" y="24"/>
                  </a:lnTo>
                  <a:lnTo>
                    <a:pt x="114" y="28"/>
                  </a:lnTo>
                  <a:lnTo>
                    <a:pt x="120" y="34"/>
                  </a:lnTo>
                  <a:lnTo>
                    <a:pt x="125" y="42"/>
                  </a:lnTo>
                  <a:lnTo>
                    <a:pt x="130" y="50"/>
                  </a:lnTo>
                  <a:lnTo>
                    <a:pt x="134" y="59"/>
                  </a:lnTo>
                  <a:lnTo>
                    <a:pt x="137" y="69"/>
                  </a:lnTo>
                  <a:lnTo>
                    <a:pt x="138" y="88"/>
                  </a:lnTo>
                  <a:lnTo>
                    <a:pt x="138" y="97"/>
                  </a:lnTo>
                  <a:lnTo>
                    <a:pt x="137" y="106"/>
                  </a:lnTo>
                  <a:lnTo>
                    <a:pt x="134" y="114"/>
                  </a:lnTo>
                  <a:lnTo>
                    <a:pt x="130" y="122"/>
                  </a:lnTo>
                  <a:lnTo>
                    <a:pt x="126" y="130"/>
                  </a:lnTo>
                  <a:lnTo>
                    <a:pt x="121" y="137"/>
                  </a:lnTo>
                  <a:lnTo>
                    <a:pt x="114" y="143"/>
                  </a:lnTo>
                  <a:lnTo>
                    <a:pt x="107" y="148"/>
                  </a:lnTo>
                  <a:lnTo>
                    <a:pt x="100" y="152"/>
                  </a:lnTo>
                  <a:lnTo>
                    <a:pt x="92" y="156"/>
                  </a:lnTo>
                  <a:lnTo>
                    <a:pt x="84" y="158"/>
                  </a:lnTo>
                  <a:lnTo>
                    <a:pt x="76" y="158"/>
                  </a:lnTo>
                  <a:lnTo>
                    <a:pt x="66" y="157"/>
                  </a:lnTo>
                  <a:lnTo>
                    <a:pt x="65" y="172"/>
                  </a:lnTo>
                  <a:lnTo>
                    <a:pt x="76" y="172"/>
                  </a:lnTo>
                  <a:lnTo>
                    <a:pt x="86" y="171"/>
                  </a:lnTo>
                  <a:lnTo>
                    <a:pt x="96" y="169"/>
                  </a:lnTo>
                  <a:lnTo>
                    <a:pt x="106" y="165"/>
                  </a:lnTo>
                  <a:lnTo>
                    <a:pt x="114" y="160"/>
                  </a:lnTo>
                  <a:lnTo>
                    <a:pt x="122" y="154"/>
                  </a:lnTo>
                  <a:lnTo>
                    <a:pt x="130" y="146"/>
                  </a:lnTo>
                  <a:lnTo>
                    <a:pt x="136" y="138"/>
                  </a:lnTo>
                  <a:lnTo>
                    <a:pt x="141" y="130"/>
                  </a:lnTo>
                  <a:lnTo>
                    <a:pt x="145" y="120"/>
                  </a:lnTo>
                  <a:lnTo>
                    <a:pt x="148" y="110"/>
                  </a:lnTo>
                  <a:lnTo>
                    <a:pt x="150" y="98"/>
                  </a:lnTo>
                  <a:lnTo>
                    <a:pt x="152" y="88"/>
                  </a:lnTo>
                  <a:lnTo>
                    <a:pt x="149" y="66"/>
                  </a:lnTo>
                  <a:lnTo>
                    <a:pt x="145" y="54"/>
                  </a:lnTo>
                  <a:lnTo>
                    <a:pt x="141" y="43"/>
                  </a:lnTo>
                  <a:lnTo>
                    <a:pt x="135" y="33"/>
                  </a:lnTo>
                  <a:lnTo>
                    <a:pt x="129" y="25"/>
                  </a:lnTo>
                  <a:lnTo>
                    <a:pt x="121" y="17"/>
                  </a:lnTo>
                  <a:lnTo>
                    <a:pt x="112" y="11"/>
                  </a:lnTo>
                  <a:lnTo>
                    <a:pt x="103" y="7"/>
                  </a:lnTo>
                  <a:lnTo>
                    <a:pt x="94" y="3"/>
                  </a:lnTo>
                  <a:lnTo>
                    <a:pt x="76" y="0"/>
                  </a:lnTo>
                  <a:lnTo>
                    <a:pt x="56" y="3"/>
                  </a:lnTo>
                  <a:lnTo>
                    <a:pt x="47" y="7"/>
                  </a:lnTo>
                  <a:lnTo>
                    <a:pt x="38" y="11"/>
                  </a:lnTo>
                  <a:lnTo>
                    <a:pt x="30" y="17"/>
                  </a:lnTo>
                  <a:lnTo>
                    <a:pt x="22" y="25"/>
                  </a:lnTo>
                  <a:lnTo>
                    <a:pt x="15"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4" y="169"/>
                  </a:lnTo>
                  <a:lnTo>
                    <a:pt x="65" y="171"/>
                  </a:lnTo>
                  <a:lnTo>
                    <a:pt x="76" y="172"/>
                  </a:lnTo>
                  <a:lnTo>
                    <a:pt x="85" y="172"/>
                  </a:lnTo>
                </a:path>
              </a:pathLst>
            </a:custGeom>
            <a:solidFill>
              <a:srgbClr val="000000"/>
            </a:solidFill>
            <a:ln w="12700" cap="rnd">
              <a:solidFill>
                <a:srgbClr val="000000"/>
              </a:solidFill>
              <a:round/>
              <a:headEnd/>
              <a:tailEnd/>
            </a:ln>
          </p:spPr>
          <p:txBody>
            <a:bodyPr/>
            <a:lstStyle/>
            <a:p>
              <a:endParaRPr lang="en-US"/>
            </a:p>
          </p:txBody>
        </p:sp>
        <p:sp>
          <p:nvSpPr>
            <p:cNvPr id="20600" name="Freeform 118"/>
            <p:cNvSpPr>
              <a:spLocks/>
            </p:cNvSpPr>
            <p:nvPr/>
          </p:nvSpPr>
          <p:spPr bwMode="auto">
            <a:xfrm>
              <a:off x="4973" y="315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01" name="Freeform 119"/>
            <p:cNvSpPr>
              <a:spLocks/>
            </p:cNvSpPr>
            <p:nvPr/>
          </p:nvSpPr>
          <p:spPr bwMode="auto">
            <a:xfrm>
              <a:off x="4967" y="3150"/>
              <a:ext cx="153" cy="173"/>
            </a:xfrm>
            <a:custGeom>
              <a:avLst/>
              <a:gdLst>
                <a:gd name="T0" fmla="*/ 84 w 153"/>
                <a:gd name="T1" fmla="*/ 157 h 173"/>
                <a:gd name="T2" fmla="*/ 66 w 153"/>
                <a:gd name="T3" fmla="*/ 158 h 173"/>
                <a:gd name="T4" fmla="*/ 50 w 153"/>
                <a:gd name="T5" fmla="*/ 152 h 173"/>
                <a:gd name="T6" fmla="*/ 36 w 153"/>
                <a:gd name="T7" fmla="*/ 143 h 173"/>
                <a:gd name="T8" fmla="*/ 24 w 153"/>
                <a:gd name="T9" fmla="*/ 130 h 173"/>
                <a:gd name="T10" fmla="*/ 16 w 153"/>
                <a:gd name="T11" fmla="*/ 114 h 173"/>
                <a:gd name="T12" fmla="*/ 12 w 153"/>
                <a:gd name="T13" fmla="*/ 97 h 173"/>
                <a:gd name="T14" fmla="*/ 14 w 153"/>
                <a:gd name="T15" fmla="*/ 69 h 173"/>
                <a:gd name="T16" fmla="*/ 20 w 153"/>
                <a:gd name="T17" fmla="*/ 50 h 173"/>
                <a:gd name="T18" fmla="*/ 30 w 153"/>
                <a:gd name="T19" fmla="*/ 34 h 173"/>
                <a:gd name="T20" fmla="*/ 44 w 153"/>
                <a:gd name="T21" fmla="*/ 24 h 173"/>
                <a:gd name="T22" fmla="*/ 60 w 153"/>
                <a:gd name="T23" fmla="*/ 17 h 173"/>
                <a:gd name="T24" fmla="*/ 91 w 153"/>
                <a:gd name="T25" fmla="*/ 17 h 173"/>
                <a:gd name="T26" fmla="*/ 107 w 153"/>
                <a:gd name="T27" fmla="*/ 24 h 173"/>
                <a:gd name="T28" fmla="*/ 120 w 153"/>
                <a:gd name="T29" fmla="*/ 34 h 173"/>
                <a:gd name="T30" fmla="*/ 130 w 153"/>
                <a:gd name="T31" fmla="*/ 50 h 173"/>
                <a:gd name="T32" fmla="*/ 137 w 153"/>
                <a:gd name="T33" fmla="*/ 69 h 173"/>
                <a:gd name="T34" fmla="*/ 138 w 153"/>
                <a:gd name="T35" fmla="*/ 97 h 173"/>
                <a:gd name="T36" fmla="*/ 134 w 153"/>
                <a:gd name="T37" fmla="*/ 114 h 173"/>
                <a:gd name="T38" fmla="*/ 126 w 153"/>
                <a:gd name="T39" fmla="*/ 130 h 173"/>
                <a:gd name="T40" fmla="*/ 114 w 153"/>
                <a:gd name="T41" fmla="*/ 143 h 173"/>
                <a:gd name="T42" fmla="*/ 100 w 153"/>
                <a:gd name="T43" fmla="*/ 152 h 173"/>
                <a:gd name="T44" fmla="*/ 84 w 153"/>
                <a:gd name="T45" fmla="*/ 158 h 173"/>
                <a:gd name="T46" fmla="*/ 66 w 153"/>
                <a:gd name="T47" fmla="*/ 157 h 173"/>
                <a:gd name="T48" fmla="*/ 76 w 153"/>
                <a:gd name="T49" fmla="*/ 172 h 173"/>
                <a:gd name="T50" fmla="*/ 96 w 153"/>
                <a:gd name="T51" fmla="*/ 169 h 173"/>
                <a:gd name="T52" fmla="*/ 114 w 153"/>
                <a:gd name="T53" fmla="*/ 160 h 173"/>
                <a:gd name="T54" fmla="*/ 130 w 153"/>
                <a:gd name="T55" fmla="*/ 146 h 173"/>
                <a:gd name="T56" fmla="*/ 141 w 153"/>
                <a:gd name="T57" fmla="*/ 130 h 173"/>
                <a:gd name="T58" fmla="*/ 148 w 153"/>
                <a:gd name="T59" fmla="*/ 110 h 173"/>
                <a:gd name="T60" fmla="*/ 152 w 153"/>
                <a:gd name="T61" fmla="*/ 88 h 173"/>
                <a:gd name="T62" fmla="*/ 145 w 153"/>
                <a:gd name="T63" fmla="*/ 54 h 173"/>
                <a:gd name="T64" fmla="*/ 135 w 153"/>
                <a:gd name="T65" fmla="*/ 33 h 173"/>
                <a:gd name="T66" fmla="*/ 121 w 153"/>
                <a:gd name="T67" fmla="*/ 17 h 173"/>
                <a:gd name="T68" fmla="*/ 103 w 153"/>
                <a:gd name="T69" fmla="*/ 7 h 173"/>
                <a:gd name="T70" fmla="*/ 76 w 153"/>
                <a:gd name="T71" fmla="*/ 0 h 173"/>
                <a:gd name="T72" fmla="*/ 47 w 153"/>
                <a:gd name="T73" fmla="*/ 7 h 173"/>
                <a:gd name="T74" fmla="*/ 30 w 153"/>
                <a:gd name="T75" fmla="*/ 17 h 173"/>
                <a:gd name="T76" fmla="*/ 15 w 153"/>
                <a:gd name="T77" fmla="*/ 33 h 173"/>
                <a:gd name="T78" fmla="*/ 5 w 153"/>
                <a:gd name="T79" fmla="*/ 54 h 173"/>
                <a:gd name="T80" fmla="*/ 0 w 153"/>
                <a:gd name="T81" fmla="*/ 88 h 173"/>
                <a:gd name="T82" fmla="*/ 2 w 153"/>
                <a:gd name="T83" fmla="*/ 110 h 173"/>
                <a:gd name="T84" fmla="*/ 9 w 153"/>
                <a:gd name="T85" fmla="*/ 130 h 173"/>
                <a:gd name="T86" fmla="*/ 21 w 153"/>
                <a:gd name="T87" fmla="*/ 146 h 173"/>
                <a:gd name="T88" fmla="*/ 37 w 153"/>
                <a:gd name="T89" fmla="*/ 160 h 173"/>
                <a:gd name="T90" fmla="*/ 54 w 153"/>
                <a:gd name="T91" fmla="*/ 169 h 173"/>
                <a:gd name="T92" fmla="*/ 76 w 153"/>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73"/>
                <a:gd name="T143" fmla="*/ 153 w 153"/>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73">
                  <a:moveTo>
                    <a:pt x="85" y="172"/>
                  </a:moveTo>
                  <a:lnTo>
                    <a:pt x="84" y="157"/>
                  </a:lnTo>
                  <a:lnTo>
                    <a:pt x="76" y="158"/>
                  </a:lnTo>
                  <a:lnTo>
                    <a:pt x="66" y="158"/>
                  </a:lnTo>
                  <a:lnTo>
                    <a:pt x="58" y="156"/>
                  </a:lnTo>
                  <a:lnTo>
                    <a:pt x="50" y="152"/>
                  </a:lnTo>
                  <a:lnTo>
                    <a:pt x="43" y="148"/>
                  </a:lnTo>
                  <a:lnTo>
                    <a:pt x="36" y="143"/>
                  </a:lnTo>
                  <a:lnTo>
                    <a:pt x="30" y="137"/>
                  </a:lnTo>
                  <a:lnTo>
                    <a:pt x="24" y="130"/>
                  </a:lnTo>
                  <a:lnTo>
                    <a:pt x="20" y="122"/>
                  </a:lnTo>
                  <a:lnTo>
                    <a:pt x="16" y="114"/>
                  </a:lnTo>
                  <a:lnTo>
                    <a:pt x="14" y="106"/>
                  </a:lnTo>
                  <a:lnTo>
                    <a:pt x="12" y="97"/>
                  </a:lnTo>
                  <a:lnTo>
                    <a:pt x="12" y="88"/>
                  </a:lnTo>
                  <a:lnTo>
                    <a:pt x="14" y="69"/>
                  </a:lnTo>
                  <a:lnTo>
                    <a:pt x="16" y="59"/>
                  </a:lnTo>
                  <a:lnTo>
                    <a:pt x="20" y="50"/>
                  </a:lnTo>
                  <a:lnTo>
                    <a:pt x="25" y="42"/>
                  </a:lnTo>
                  <a:lnTo>
                    <a:pt x="30" y="34"/>
                  </a:lnTo>
                  <a:lnTo>
                    <a:pt x="37" y="28"/>
                  </a:lnTo>
                  <a:lnTo>
                    <a:pt x="44" y="24"/>
                  </a:lnTo>
                  <a:lnTo>
                    <a:pt x="52" y="20"/>
                  </a:lnTo>
                  <a:lnTo>
                    <a:pt x="60" y="17"/>
                  </a:lnTo>
                  <a:lnTo>
                    <a:pt x="76" y="15"/>
                  </a:lnTo>
                  <a:lnTo>
                    <a:pt x="91" y="17"/>
                  </a:lnTo>
                  <a:lnTo>
                    <a:pt x="99" y="20"/>
                  </a:lnTo>
                  <a:lnTo>
                    <a:pt x="107" y="24"/>
                  </a:lnTo>
                  <a:lnTo>
                    <a:pt x="114" y="28"/>
                  </a:lnTo>
                  <a:lnTo>
                    <a:pt x="120" y="34"/>
                  </a:lnTo>
                  <a:lnTo>
                    <a:pt x="125" y="42"/>
                  </a:lnTo>
                  <a:lnTo>
                    <a:pt x="130" y="50"/>
                  </a:lnTo>
                  <a:lnTo>
                    <a:pt x="134" y="59"/>
                  </a:lnTo>
                  <a:lnTo>
                    <a:pt x="137" y="69"/>
                  </a:lnTo>
                  <a:lnTo>
                    <a:pt x="138" y="88"/>
                  </a:lnTo>
                  <a:lnTo>
                    <a:pt x="138" y="97"/>
                  </a:lnTo>
                  <a:lnTo>
                    <a:pt x="137" y="106"/>
                  </a:lnTo>
                  <a:lnTo>
                    <a:pt x="134" y="114"/>
                  </a:lnTo>
                  <a:lnTo>
                    <a:pt x="130" y="122"/>
                  </a:lnTo>
                  <a:lnTo>
                    <a:pt x="126" y="130"/>
                  </a:lnTo>
                  <a:lnTo>
                    <a:pt x="121" y="137"/>
                  </a:lnTo>
                  <a:lnTo>
                    <a:pt x="114" y="143"/>
                  </a:lnTo>
                  <a:lnTo>
                    <a:pt x="107" y="148"/>
                  </a:lnTo>
                  <a:lnTo>
                    <a:pt x="100" y="152"/>
                  </a:lnTo>
                  <a:lnTo>
                    <a:pt x="92" y="156"/>
                  </a:lnTo>
                  <a:lnTo>
                    <a:pt x="84" y="158"/>
                  </a:lnTo>
                  <a:lnTo>
                    <a:pt x="76" y="158"/>
                  </a:lnTo>
                  <a:lnTo>
                    <a:pt x="66" y="157"/>
                  </a:lnTo>
                  <a:lnTo>
                    <a:pt x="65" y="172"/>
                  </a:lnTo>
                  <a:lnTo>
                    <a:pt x="76" y="172"/>
                  </a:lnTo>
                  <a:lnTo>
                    <a:pt x="86" y="171"/>
                  </a:lnTo>
                  <a:lnTo>
                    <a:pt x="96" y="169"/>
                  </a:lnTo>
                  <a:lnTo>
                    <a:pt x="106" y="165"/>
                  </a:lnTo>
                  <a:lnTo>
                    <a:pt x="114" y="160"/>
                  </a:lnTo>
                  <a:lnTo>
                    <a:pt x="122" y="154"/>
                  </a:lnTo>
                  <a:lnTo>
                    <a:pt x="130" y="146"/>
                  </a:lnTo>
                  <a:lnTo>
                    <a:pt x="136" y="138"/>
                  </a:lnTo>
                  <a:lnTo>
                    <a:pt x="141" y="130"/>
                  </a:lnTo>
                  <a:lnTo>
                    <a:pt x="145" y="120"/>
                  </a:lnTo>
                  <a:lnTo>
                    <a:pt x="148" y="110"/>
                  </a:lnTo>
                  <a:lnTo>
                    <a:pt x="150" y="98"/>
                  </a:lnTo>
                  <a:lnTo>
                    <a:pt x="152" y="88"/>
                  </a:lnTo>
                  <a:lnTo>
                    <a:pt x="149" y="66"/>
                  </a:lnTo>
                  <a:lnTo>
                    <a:pt x="145" y="54"/>
                  </a:lnTo>
                  <a:lnTo>
                    <a:pt x="141" y="43"/>
                  </a:lnTo>
                  <a:lnTo>
                    <a:pt x="135" y="33"/>
                  </a:lnTo>
                  <a:lnTo>
                    <a:pt x="129" y="25"/>
                  </a:lnTo>
                  <a:lnTo>
                    <a:pt x="121" y="17"/>
                  </a:lnTo>
                  <a:lnTo>
                    <a:pt x="112" y="11"/>
                  </a:lnTo>
                  <a:lnTo>
                    <a:pt x="103" y="7"/>
                  </a:lnTo>
                  <a:lnTo>
                    <a:pt x="94" y="3"/>
                  </a:lnTo>
                  <a:lnTo>
                    <a:pt x="76" y="0"/>
                  </a:lnTo>
                  <a:lnTo>
                    <a:pt x="56" y="3"/>
                  </a:lnTo>
                  <a:lnTo>
                    <a:pt x="47" y="7"/>
                  </a:lnTo>
                  <a:lnTo>
                    <a:pt x="38" y="11"/>
                  </a:lnTo>
                  <a:lnTo>
                    <a:pt x="30" y="17"/>
                  </a:lnTo>
                  <a:lnTo>
                    <a:pt x="22" y="25"/>
                  </a:lnTo>
                  <a:lnTo>
                    <a:pt x="15" y="33"/>
                  </a:lnTo>
                  <a:lnTo>
                    <a:pt x="9" y="43"/>
                  </a:lnTo>
                  <a:lnTo>
                    <a:pt x="5" y="54"/>
                  </a:lnTo>
                  <a:lnTo>
                    <a:pt x="1" y="66"/>
                  </a:lnTo>
                  <a:lnTo>
                    <a:pt x="0" y="88"/>
                  </a:lnTo>
                  <a:lnTo>
                    <a:pt x="0" y="98"/>
                  </a:lnTo>
                  <a:lnTo>
                    <a:pt x="2" y="110"/>
                  </a:lnTo>
                  <a:lnTo>
                    <a:pt x="5" y="120"/>
                  </a:lnTo>
                  <a:lnTo>
                    <a:pt x="9" y="130"/>
                  </a:lnTo>
                  <a:lnTo>
                    <a:pt x="15" y="138"/>
                  </a:lnTo>
                  <a:lnTo>
                    <a:pt x="21" y="146"/>
                  </a:lnTo>
                  <a:lnTo>
                    <a:pt x="28" y="154"/>
                  </a:lnTo>
                  <a:lnTo>
                    <a:pt x="37" y="160"/>
                  </a:lnTo>
                  <a:lnTo>
                    <a:pt x="45" y="165"/>
                  </a:lnTo>
                  <a:lnTo>
                    <a:pt x="54" y="169"/>
                  </a:lnTo>
                  <a:lnTo>
                    <a:pt x="65" y="171"/>
                  </a:lnTo>
                  <a:lnTo>
                    <a:pt x="76" y="172"/>
                  </a:lnTo>
                  <a:lnTo>
                    <a:pt x="85" y="172"/>
                  </a:lnTo>
                </a:path>
              </a:pathLst>
            </a:custGeom>
            <a:solidFill>
              <a:srgbClr val="000000"/>
            </a:solidFill>
            <a:ln w="12700" cap="rnd">
              <a:solidFill>
                <a:srgbClr val="000000"/>
              </a:solidFill>
              <a:round/>
              <a:headEnd/>
              <a:tailEnd/>
            </a:ln>
          </p:spPr>
          <p:txBody>
            <a:bodyPr/>
            <a:lstStyle/>
            <a:p>
              <a:endParaRPr lang="en-US"/>
            </a:p>
          </p:txBody>
        </p:sp>
        <p:sp>
          <p:nvSpPr>
            <p:cNvPr id="20602" name="Freeform 120"/>
            <p:cNvSpPr>
              <a:spLocks/>
            </p:cNvSpPr>
            <p:nvPr/>
          </p:nvSpPr>
          <p:spPr bwMode="auto">
            <a:xfrm>
              <a:off x="5117" y="3158"/>
              <a:ext cx="136" cy="152"/>
            </a:xfrm>
            <a:custGeom>
              <a:avLst/>
              <a:gdLst>
                <a:gd name="T0" fmla="*/ 67 w 136"/>
                <a:gd name="T1" fmla="*/ 151 h 152"/>
                <a:gd name="T2" fmla="*/ 57 w 136"/>
                <a:gd name="T3" fmla="*/ 150 h 152"/>
                <a:gd name="T4" fmla="*/ 48 w 136"/>
                <a:gd name="T5" fmla="*/ 148 h 152"/>
                <a:gd name="T6" fmla="*/ 40 w 136"/>
                <a:gd name="T7" fmla="*/ 145 h 152"/>
                <a:gd name="T8" fmla="*/ 33 w 136"/>
                <a:gd name="T9" fmla="*/ 140 h 152"/>
                <a:gd name="T10" fmla="*/ 25 w 136"/>
                <a:gd name="T11" fmla="*/ 135 h 152"/>
                <a:gd name="T12" fmla="*/ 19 w 136"/>
                <a:gd name="T13" fmla="*/ 129 h 152"/>
                <a:gd name="T14" fmla="*/ 13 w 136"/>
                <a:gd name="T15" fmla="*/ 121 h 152"/>
                <a:gd name="T16" fmla="*/ 9 w 136"/>
                <a:gd name="T17" fmla="*/ 113 h 152"/>
                <a:gd name="T18" fmla="*/ 5 w 136"/>
                <a:gd name="T19" fmla="*/ 105 h 152"/>
                <a:gd name="T20" fmla="*/ 2 w 136"/>
                <a:gd name="T21" fmla="*/ 96 h 152"/>
                <a:gd name="T22" fmla="*/ 0 w 136"/>
                <a:gd name="T23" fmla="*/ 87 h 152"/>
                <a:gd name="T24" fmla="*/ 0 w 136"/>
                <a:gd name="T25" fmla="*/ 77 h 152"/>
                <a:gd name="T26" fmla="*/ 2 w 136"/>
                <a:gd name="T27" fmla="*/ 57 h 152"/>
                <a:gd name="T28" fmla="*/ 5 w 136"/>
                <a:gd name="T29" fmla="*/ 47 h 152"/>
                <a:gd name="T30" fmla="*/ 9 w 136"/>
                <a:gd name="T31" fmla="*/ 38 h 152"/>
                <a:gd name="T32" fmla="*/ 14 w 136"/>
                <a:gd name="T33" fmla="*/ 29 h 152"/>
                <a:gd name="T34" fmla="*/ 20 w 136"/>
                <a:gd name="T35" fmla="*/ 21 h 152"/>
                <a:gd name="T36" fmla="*/ 27 w 136"/>
                <a:gd name="T37" fmla="*/ 14 h 152"/>
                <a:gd name="T38" fmla="*/ 34 w 136"/>
                <a:gd name="T39" fmla="*/ 9 h 152"/>
                <a:gd name="T40" fmla="*/ 42 w 136"/>
                <a:gd name="T41" fmla="*/ 5 h 152"/>
                <a:gd name="T42" fmla="*/ 50 w 136"/>
                <a:gd name="T43" fmla="*/ 2 h 152"/>
                <a:gd name="T44" fmla="*/ 67 w 136"/>
                <a:gd name="T45" fmla="*/ 0 h 152"/>
                <a:gd name="T46" fmla="*/ 84 w 136"/>
                <a:gd name="T47" fmla="*/ 2 h 152"/>
                <a:gd name="T48" fmla="*/ 92 w 136"/>
                <a:gd name="T49" fmla="*/ 5 h 152"/>
                <a:gd name="T50" fmla="*/ 100 w 136"/>
                <a:gd name="T51" fmla="*/ 9 h 152"/>
                <a:gd name="T52" fmla="*/ 107 w 136"/>
                <a:gd name="T53" fmla="*/ 14 h 152"/>
                <a:gd name="T54" fmla="*/ 114 w 136"/>
                <a:gd name="T55" fmla="*/ 21 h 152"/>
                <a:gd name="T56" fmla="*/ 120 w 136"/>
                <a:gd name="T57" fmla="*/ 29 h 152"/>
                <a:gd name="T58" fmla="*/ 125 w 136"/>
                <a:gd name="T59" fmla="*/ 38 h 152"/>
                <a:gd name="T60" fmla="*/ 129 w 136"/>
                <a:gd name="T61" fmla="*/ 47 h 152"/>
                <a:gd name="T62" fmla="*/ 132 w 136"/>
                <a:gd name="T63" fmla="*/ 57 h 152"/>
                <a:gd name="T64" fmla="*/ 135 w 136"/>
                <a:gd name="T65" fmla="*/ 77 h 152"/>
                <a:gd name="T66" fmla="*/ 134 w 136"/>
                <a:gd name="T67" fmla="*/ 87 h 152"/>
                <a:gd name="T68" fmla="*/ 132 w 136"/>
                <a:gd name="T69" fmla="*/ 96 h 152"/>
                <a:gd name="T70" fmla="*/ 129 w 136"/>
                <a:gd name="T71" fmla="*/ 105 h 152"/>
                <a:gd name="T72" fmla="*/ 125 w 136"/>
                <a:gd name="T73" fmla="*/ 113 h 152"/>
                <a:gd name="T74" fmla="*/ 121 w 136"/>
                <a:gd name="T75" fmla="*/ 121 h 152"/>
                <a:gd name="T76" fmla="*/ 115 w 136"/>
                <a:gd name="T77" fmla="*/ 129 h 152"/>
                <a:gd name="T78" fmla="*/ 109 w 136"/>
                <a:gd name="T79" fmla="*/ 135 h 152"/>
                <a:gd name="T80" fmla="*/ 101 w 136"/>
                <a:gd name="T81" fmla="*/ 140 h 152"/>
                <a:gd name="T82" fmla="*/ 95 w 136"/>
                <a:gd name="T83" fmla="*/ 145 h 152"/>
                <a:gd name="T84" fmla="*/ 86 w 136"/>
                <a:gd name="T85" fmla="*/ 148 h 152"/>
                <a:gd name="T86" fmla="*/ 77 w 136"/>
                <a:gd name="T87" fmla="*/ 150 h 152"/>
                <a:gd name="T88" fmla="*/ 67 w 136"/>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2"/>
                <a:gd name="T137" fmla="*/ 136 w 136"/>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2">
                  <a:moveTo>
                    <a:pt x="67" y="151"/>
                  </a:moveTo>
                  <a:lnTo>
                    <a:pt x="57" y="150"/>
                  </a:lnTo>
                  <a:lnTo>
                    <a:pt x="48" y="148"/>
                  </a:lnTo>
                  <a:lnTo>
                    <a:pt x="40" y="145"/>
                  </a:lnTo>
                  <a:lnTo>
                    <a:pt x="33" y="140"/>
                  </a:lnTo>
                  <a:lnTo>
                    <a:pt x="25" y="135"/>
                  </a:lnTo>
                  <a:lnTo>
                    <a:pt x="19" y="129"/>
                  </a:lnTo>
                  <a:lnTo>
                    <a:pt x="13" y="121"/>
                  </a:lnTo>
                  <a:lnTo>
                    <a:pt x="9" y="113"/>
                  </a:lnTo>
                  <a:lnTo>
                    <a:pt x="5" y="105"/>
                  </a:lnTo>
                  <a:lnTo>
                    <a:pt x="2" y="96"/>
                  </a:lnTo>
                  <a:lnTo>
                    <a:pt x="0" y="87"/>
                  </a:lnTo>
                  <a:lnTo>
                    <a:pt x="0" y="77"/>
                  </a:lnTo>
                  <a:lnTo>
                    <a:pt x="2" y="57"/>
                  </a:lnTo>
                  <a:lnTo>
                    <a:pt x="5" y="47"/>
                  </a:lnTo>
                  <a:lnTo>
                    <a:pt x="9" y="38"/>
                  </a:lnTo>
                  <a:lnTo>
                    <a:pt x="14" y="29"/>
                  </a:lnTo>
                  <a:lnTo>
                    <a:pt x="20" y="21"/>
                  </a:lnTo>
                  <a:lnTo>
                    <a:pt x="27" y="14"/>
                  </a:lnTo>
                  <a:lnTo>
                    <a:pt x="34" y="9"/>
                  </a:lnTo>
                  <a:lnTo>
                    <a:pt x="42" y="5"/>
                  </a:lnTo>
                  <a:lnTo>
                    <a:pt x="50" y="2"/>
                  </a:lnTo>
                  <a:lnTo>
                    <a:pt x="67" y="0"/>
                  </a:lnTo>
                  <a:lnTo>
                    <a:pt x="84" y="2"/>
                  </a:lnTo>
                  <a:lnTo>
                    <a:pt x="92" y="5"/>
                  </a:lnTo>
                  <a:lnTo>
                    <a:pt x="100" y="9"/>
                  </a:lnTo>
                  <a:lnTo>
                    <a:pt x="107" y="14"/>
                  </a:lnTo>
                  <a:lnTo>
                    <a:pt x="114" y="21"/>
                  </a:lnTo>
                  <a:lnTo>
                    <a:pt x="120" y="29"/>
                  </a:lnTo>
                  <a:lnTo>
                    <a:pt x="125" y="38"/>
                  </a:lnTo>
                  <a:lnTo>
                    <a:pt x="129" y="47"/>
                  </a:lnTo>
                  <a:lnTo>
                    <a:pt x="132" y="57"/>
                  </a:lnTo>
                  <a:lnTo>
                    <a:pt x="135" y="77"/>
                  </a:lnTo>
                  <a:lnTo>
                    <a:pt x="134" y="87"/>
                  </a:lnTo>
                  <a:lnTo>
                    <a:pt x="132" y="96"/>
                  </a:lnTo>
                  <a:lnTo>
                    <a:pt x="129" y="105"/>
                  </a:lnTo>
                  <a:lnTo>
                    <a:pt x="125" y="113"/>
                  </a:lnTo>
                  <a:lnTo>
                    <a:pt x="121" y="121"/>
                  </a:lnTo>
                  <a:lnTo>
                    <a:pt x="115" y="129"/>
                  </a:lnTo>
                  <a:lnTo>
                    <a:pt x="109" y="135"/>
                  </a:lnTo>
                  <a:lnTo>
                    <a:pt x="101" y="140"/>
                  </a:lnTo>
                  <a:lnTo>
                    <a:pt x="95" y="145"/>
                  </a:lnTo>
                  <a:lnTo>
                    <a:pt x="86" y="148"/>
                  </a:lnTo>
                  <a:lnTo>
                    <a:pt x="77" y="150"/>
                  </a:lnTo>
                  <a:lnTo>
                    <a:pt x="67"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03" name="Freeform 121"/>
            <p:cNvSpPr>
              <a:spLocks/>
            </p:cNvSpPr>
            <p:nvPr/>
          </p:nvSpPr>
          <p:spPr bwMode="auto">
            <a:xfrm>
              <a:off x="5111" y="3150"/>
              <a:ext cx="153" cy="173"/>
            </a:xfrm>
            <a:custGeom>
              <a:avLst/>
              <a:gdLst>
                <a:gd name="T0" fmla="*/ 85 w 153"/>
                <a:gd name="T1" fmla="*/ 157 h 173"/>
                <a:gd name="T2" fmla="*/ 67 w 153"/>
                <a:gd name="T3" fmla="*/ 158 h 173"/>
                <a:gd name="T4" fmla="*/ 50 w 153"/>
                <a:gd name="T5" fmla="*/ 152 h 173"/>
                <a:gd name="T6" fmla="*/ 37 w 153"/>
                <a:gd name="T7" fmla="*/ 143 h 173"/>
                <a:gd name="T8" fmla="*/ 25 w 153"/>
                <a:gd name="T9" fmla="*/ 130 h 173"/>
                <a:gd name="T10" fmla="*/ 17 w 153"/>
                <a:gd name="T11" fmla="*/ 114 h 173"/>
                <a:gd name="T12" fmla="*/ 13 w 153"/>
                <a:gd name="T13" fmla="*/ 97 h 173"/>
                <a:gd name="T14" fmla="*/ 14 w 153"/>
                <a:gd name="T15" fmla="*/ 69 h 173"/>
                <a:gd name="T16" fmla="*/ 21 w 153"/>
                <a:gd name="T17" fmla="*/ 50 h 173"/>
                <a:gd name="T18" fmla="*/ 31 w 153"/>
                <a:gd name="T19" fmla="*/ 34 h 173"/>
                <a:gd name="T20" fmla="*/ 45 w 153"/>
                <a:gd name="T21" fmla="*/ 24 h 173"/>
                <a:gd name="T22" fmla="*/ 60 w 153"/>
                <a:gd name="T23" fmla="*/ 17 h 173"/>
                <a:gd name="T24" fmla="*/ 91 w 153"/>
                <a:gd name="T25" fmla="*/ 17 h 173"/>
                <a:gd name="T26" fmla="*/ 107 w 153"/>
                <a:gd name="T27" fmla="*/ 24 h 173"/>
                <a:gd name="T28" fmla="*/ 120 w 153"/>
                <a:gd name="T29" fmla="*/ 34 h 173"/>
                <a:gd name="T30" fmla="*/ 130 w 153"/>
                <a:gd name="T31" fmla="*/ 50 h 173"/>
                <a:gd name="T32" fmla="*/ 137 w 153"/>
                <a:gd name="T33" fmla="*/ 69 h 173"/>
                <a:gd name="T34" fmla="*/ 138 w 153"/>
                <a:gd name="T35" fmla="*/ 97 h 173"/>
                <a:gd name="T36" fmla="*/ 134 w 153"/>
                <a:gd name="T37" fmla="*/ 114 h 173"/>
                <a:gd name="T38" fmla="*/ 126 w 153"/>
                <a:gd name="T39" fmla="*/ 130 h 173"/>
                <a:gd name="T40" fmla="*/ 114 w 153"/>
                <a:gd name="T41" fmla="*/ 143 h 173"/>
                <a:gd name="T42" fmla="*/ 101 w 153"/>
                <a:gd name="T43" fmla="*/ 152 h 173"/>
                <a:gd name="T44" fmla="*/ 84 w 153"/>
                <a:gd name="T45" fmla="*/ 158 h 173"/>
                <a:gd name="T46" fmla="*/ 66 w 153"/>
                <a:gd name="T47" fmla="*/ 157 h 173"/>
                <a:gd name="T48" fmla="*/ 76 w 153"/>
                <a:gd name="T49" fmla="*/ 172 h 173"/>
                <a:gd name="T50" fmla="*/ 97 w 153"/>
                <a:gd name="T51" fmla="*/ 169 h 173"/>
                <a:gd name="T52" fmla="*/ 114 w 153"/>
                <a:gd name="T53" fmla="*/ 160 h 173"/>
                <a:gd name="T54" fmla="*/ 130 w 153"/>
                <a:gd name="T55" fmla="*/ 146 h 173"/>
                <a:gd name="T56" fmla="*/ 141 w 153"/>
                <a:gd name="T57" fmla="*/ 130 h 173"/>
                <a:gd name="T58" fmla="*/ 149 w 153"/>
                <a:gd name="T59" fmla="*/ 110 h 173"/>
                <a:gd name="T60" fmla="*/ 152 w 153"/>
                <a:gd name="T61" fmla="*/ 88 h 173"/>
                <a:gd name="T62" fmla="*/ 146 w 153"/>
                <a:gd name="T63" fmla="*/ 54 h 173"/>
                <a:gd name="T64" fmla="*/ 136 w 153"/>
                <a:gd name="T65" fmla="*/ 33 h 173"/>
                <a:gd name="T66" fmla="*/ 121 w 153"/>
                <a:gd name="T67" fmla="*/ 17 h 173"/>
                <a:gd name="T68" fmla="*/ 104 w 153"/>
                <a:gd name="T69" fmla="*/ 7 h 173"/>
                <a:gd name="T70" fmla="*/ 76 w 153"/>
                <a:gd name="T71" fmla="*/ 0 h 173"/>
                <a:gd name="T72" fmla="*/ 47 w 153"/>
                <a:gd name="T73" fmla="*/ 7 h 173"/>
                <a:gd name="T74" fmla="*/ 30 w 153"/>
                <a:gd name="T75" fmla="*/ 17 h 173"/>
                <a:gd name="T76" fmla="*/ 15 w 153"/>
                <a:gd name="T77" fmla="*/ 33 h 173"/>
                <a:gd name="T78" fmla="*/ 5 w 153"/>
                <a:gd name="T79" fmla="*/ 54 h 173"/>
                <a:gd name="T80" fmla="*/ 0 w 153"/>
                <a:gd name="T81" fmla="*/ 88 h 173"/>
                <a:gd name="T82" fmla="*/ 2 w 153"/>
                <a:gd name="T83" fmla="*/ 110 h 173"/>
                <a:gd name="T84" fmla="*/ 10 w 153"/>
                <a:gd name="T85" fmla="*/ 130 h 173"/>
                <a:gd name="T86" fmla="*/ 21 w 153"/>
                <a:gd name="T87" fmla="*/ 146 h 173"/>
                <a:gd name="T88" fmla="*/ 37 w 153"/>
                <a:gd name="T89" fmla="*/ 160 h 173"/>
                <a:gd name="T90" fmla="*/ 54 w 153"/>
                <a:gd name="T91" fmla="*/ 169 h 173"/>
                <a:gd name="T92" fmla="*/ 76 w 153"/>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73"/>
                <a:gd name="T143" fmla="*/ 153 w 153"/>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73">
                  <a:moveTo>
                    <a:pt x="86" y="172"/>
                  </a:moveTo>
                  <a:lnTo>
                    <a:pt x="85" y="157"/>
                  </a:lnTo>
                  <a:lnTo>
                    <a:pt x="76" y="158"/>
                  </a:lnTo>
                  <a:lnTo>
                    <a:pt x="67" y="158"/>
                  </a:lnTo>
                  <a:lnTo>
                    <a:pt x="58" y="156"/>
                  </a:lnTo>
                  <a:lnTo>
                    <a:pt x="50" y="152"/>
                  </a:lnTo>
                  <a:lnTo>
                    <a:pt x="43" y="148"/>
                  </a:lnTo>
                  <a:lnTo>
                    <a:pt x="37" y="143"/>
                  </a:lnTo>
                  <a:lnTo>
                    <a:pt x="30" y="137"/>
                  </a:lnTo>
                  <a:lnTo>
                    <a:pt x="25" y="130"/>
                  </a:lnTo>
                  <a:lnTo>
                    <a:pt x="21" y="122"/>
                  </a:lnTo>
                  <a:lnTo>
                    <a:pt x="17" y="114"/>
                  </a:lnTo>
                  <a:lnTo>
                    <a:pt x="15" y="106"/>
                  </a:lnTo>
                  <a:lnTo>
                    <a:pt x="13" y="97"/>
                  </a:lnTo>
                  <a:lnTo>
                    <a:pt x="12" y="88"/>
                  </a:lnTo>
                  <a:lnTo>
                    <a:pt x="14" y="69"/>
                  </a:lnTo>
                  <a:lnTo>
                    <a:pt x="16" y="59"/>
                  </a:lnTo>
                  <a:lnTo>
                    <a:pt x="21" y="50"/>
                  </a:lnTo>
                  <a:lnTo>
                    <a:pt x="26" y="42"/>
                  </a:lnTo>
                  <a:lnTo>
                    <a:pt x="31" y="34"/>
                  </a:lnTo>
                  <a:lnTo>
                    <a:pt x="38" y="28"/>
                  </a:lnTo>
                  <a:lnTo>
                    <a:pt x="45" y="24"/>
                  </a:lnTo>
                  <a:lnTo>
                    <a:pt x="52" y="20"/>
                  </a:lnTo>
                  <a:lnTo>
                    <a:pt x="60" y="17"/>
                  </a:lnTo>
                  <a:lnTo>
                    <a:pt x="76" y="15"/>
                  </a:lnTo>
                  <a:lnTo>
                    <a:pt x="91" y="17"/>
                  </a:lnTo>
                  <a:lnTo>
                    <a:pt x="99" y="20"/>
                  </a:lnTo>
                  <a:lnTo>
                    <a:pt x="107" y="24"/>
                  </a:lnTo>
                  <a:lnTo>
                    <a:pt x="114" y="28"/>
                  </a:lnTo>
                  <a:lnTo>
                    <a:pt x="120" y="34"/>
                  </a:lnTo>
                  <a:lnTo>
                    <a:pt x="125" y="42"/>
                  </a:lnTo>
                  <a:lnTo>
                    <a:pt x="130" y="50"/>
                  </a:lnTo>
                  <a:lnTo>
                    <a:pt x="135" y="59"/>
                  </a:lnTo>
                  <a:lnTo>
                    <a:pt x="137" y="69"/>
                  </a:lnTo>
                  <a:lnTo>
                    <a:pt x="139" y="88"/>
                  </a:lnTo>
                  <a:lnTo>
                    <a:pt x="138" y="97"/>
                  </a:lnTo>
                  <a:lnTo>
                    <a:pt x="137" y="106"/>
                  </a:lnTo>
                  <a:lnTo>
                    <a:pt x="134" y="114"/>
                  </a:lnTo>
                  <a:lnTo>
                    <a:pt x="130" y="122"/>
                  </a:lnTo>
                  <a:lnTo>
                    <a:pt x="126" y="130"/>
                  </a:lnTo>
                  <a:lnTo>
                    <a:pt x="121" y="137"/>
                  </a:lnTo>
                  <a:lnTo>
                    <a:pt x="114" y="143"/>
                  </a:lnTo>
                  <a:lnTo>
                    <a:pt x="108" y="148"/>
                  </a:lnTo>
                  <a:lnTo>
                    <a:pt x="101" y="152"/>
                  </a:lnTo>
                  <a:lnTo>
                    <a:pt x="93" y="156"/>
                  </a:lnTo>
                  <a:lnTo>
                    <a:pt x="84" y="158"/>
                  </a:lnTo>
                  <a:lnTo>
                    <a:pt x="76" y="158"/>
                  </a:lnTo>
                  <a:lnTo>
                    <a:pt x="66" y="157"/>
                  </a:lnTo>
                  <a:lnTo>
                    <a:pt x="65" y="172"/>
                  </a:lnTo>
                  <a:lnTo>
                    <a:pt x="76" y="172"/>
                  </a:lnTo>
                  <a:lnTo>
                    <a:pt x="86" y="171"/>
                  </a:lnTo>
                  <a:lnTo>
                    <a:pt x="97" y="169"/>
                  </a:lnTo>
                  <a:lnTo>
                    <a:pt x="106" y="165"/>
                  </a:lnTo>
                  <a:lnTo>
                    <a:pt x="114" y="160"/>
                  </a:lnTo>
                  <a:lnTo>
                    <a:pt x="122" y="154"/>
                  </a:lnTo>
                  <a:lnTo>
                    <a:pt x="130" y="146"/>
                  </a:lnTo>
                  <a:lnTo>
                    <a:pt x="136" y="138"/>
                  </a:lnTo>
                  <a:lnTo>
                    <a:pt x="141" y="130"/>
                  </a:lnTo>
                  <a:lnTo>
                    <a:pt x="145" y="120"/>
                  </a:lnTo>
                  <a:lnTo>
                    <a:pt x="149" y="110"/>
                  </a:lnTo>
                  <a:lnTo>
                    <a:pt x="151" y="98"/>
                  </a:lnTo>
                  <a:lnTo>
                    <a:pt x="152" y="88"/>
                  </a:lnTo>
                  <a:lnTo>
                    <a:pt x="149" y="66"/>
                  </a:lnTo>
                  <a:lnTo>
                    <a:pt x="146" y="54"/>
                  </a:lnTo>
                  <a:lnTo>
                    <a:pt x="141" y="43"/>
                  </a:lnTo>
                  <a:lnTo>
                    <a:pt x="136" y="33"/>
                  </a:lnTo>
                  <a:lnTo>
                    <a:pt x="129" y="25"/>
                  </a:lnTo>
                  <a:lnTo>
                    <a:pt x="121" y="17"/>
                  </a:lnTo>
                  <a:lnTo>
                    <a:pt x="113" y="11"/>
                  </a:lnTo>
                  <a:lnTo>
                    <a:pt x="104" y="7"/>
                  </a:lnTo>
                  <a:lnTo>
                    <a:pt x="94" y="3"/>
                  </a:lnTo>
                  <a:lnTo>
                    <a:pt x="76" y="0"/>
                  </a:lnTo>
                  <a:lnTo>
                    <a:pt x="57" y="3"/>
                  </a:lnTo>
                  <a:lnTo>
                    <a:pt x="47" y="7"/>
                  </a:lnTo>
                  <a:lnTo>
                    <a:pt x="38" y="11"/>
                  </a:lnTo>
                  <a:lnTo>
                    <a:pt x="30" y="17"/>
                  </a:lnTo>
                  <a:lnTo>
                    <a:pt x="22" y="25"/>
                  </a:lnTo>
                  <a:lnTo>
                    <a:pt x="15" y="33"/>
                  </a:lnTo>
                  <a:lnTo>
                    <a:pt x="10" y="43"/>
                  </a:lnTo>
                  <a:lnTo>
                    <a:pt x="5" y="54"/>
                  </a:lnTo>
                  <a:lnTo>
                    <a:pt x="2" y="66"/>
                  </a:lnTo>
                  <a:lnTo>
                    <a:pt x="0" y="88"/>
                  </a:lnTo>
                  <a:lnTo>
                    <a:pt x="0" y="98"/>
                  </a:lnTo>
                  <a:lnTo>
                    <a:pt x="2" y="110"/>
                  </a:lnTo>
                  <a:lnTo>
                    <a:pt x="6" y="120"/>
                  </a:lnTo>
                  <a:lnTo>
                    <a:pt x="10" y="130"/>
                  </a:lnTo>
                  <a:lnTo>
                    <a:pt x="15" y="138"/>
                  </a:lnTo>
                  <a:lnTo>
                    <a:pt x="21" y="146"/>
                  </a:lnTo>
                  <a:lnTo>
                    <a:pt x="29" y="154"/>
                  </a:lnTo>
                  <a:lnTo>
                    <a:pt x="37" y="160"/>
                  </a:lnTo>
                  <a:lnTo>
                    <a:pt x="45" y="165"/>
                  </a:lnTo>
                  <a:lnTo>
                    <a:pt x="54"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604" name="Freeform 122"/>
            <p:cNvSpPr>
              <a:spLocks/>
            </p:cNvSpPr>
            <p:nvPr/>
          </p:nvSpPr>
          <p:spPr bwMode="auto">
            <a:xfrm>
              <a:off x="5262" y="3158"/>
              <a:ext cx="135" cy="152"/>
            </a:xfrm>
            <a:custGeom>
              <a:avLst/>
              <a:gdLst>
                <a:gd name="T0" fmla="*/ 66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1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3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6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19 w 135"/>
                <a:gd name="T57" fmla="*/ 29 h 152"/>
                <a:gd name="T58" fmla="*/ 125 w 135"/>
                <a:gd name="T59" fmla="*/ 38 h 152"/>
                <a:gd name="T60" fmla="*/ 129 w 135"/>
                <a:gd name="T61" fmla="*/ 47 h 152"/>
                <a:gd name="T62" fmla="*/ 132 w 135"/>
                <a:gd name="T63" fmla="*/ 57 h 152"/>
                <a:gd name="T64" fmla="*/ 134 w 135"/>
                <a:gd name="T65" fmla="*/ 77 h 152"/>
                <a:gd name="T66" fmla="*/ 133 w 135"/>
                <a:gd name="T67" fmla="*/ 87 h 152"/>
                <a:gd name="T68" fmla="*/ 131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6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6" y="151"/>
                  </a:moveTo>
                  <a:lnTo>
                    <a:pt x="56" y="150"/>
                  </a:lnTo>
                  <a:lnTo>
                    <a:pt x="48" y="148"/>
                  </a:lnTo>
                  <a:lnTo>
                    <a:pt x="39" y="145"/>
                  </a:lnTo>
                  <a:lnTo>
                    <a:pt x="32" y="140"/>
                  </a:lnTo>
                  <a:lnTo>
                    <a:pt x="25" y="135"/>
                  </a:lnTo>
                  <a:lnTo>
                    <a:pt x="18" y="129"/>
                  </a:lnTo>
                  <a:lnTo>
                    <a:pt x="13" y="121"/>
                  </a:lnTo>
                  <a:lnTo>
                    <a:pt x="8" y="113"/>
                  </a:lnTo>
                  <a:lnTo>
                    <a:pt x="5" y="105"/>
                  </a:lnTo>
                  <a:lnTo>
                    <a:pt x="1" y="96"/>
                  </a:lnTo>
                  <a:lnTo>
                    <a:pt x="0" y="87"/>
                  </a:lnTo>
                  <a:lnTo>
                    <a:pt x="0" y="77"/>
                  </a:lnTo>
                  <a:lnTo>
                    <a:pt x="1" y="57"/>
                  </a:lnTo>
                  <a:lnTo>
                    <a:pt x="4" y="47"/>
                  </a:lnTo>
                  <a:lnTo>
                    <a:pt x="8" y="38"/>
                  </a:lnTo>
                  <a:lnTo>
                    <a:pt x="13" y="29"/>
                  </a:lnTo>
                  <a:lnTo>
                    <a:pt x="19" y="21"/>
                  </a:lnTo>
                  <a:lnTo>
                    <a:pt x="26" y="14"/>
                  </a:lnTo>
                  <a:lnTo>
                    <a:pt x="33" y="9"/>
                  </a:lnTo>
                  <a:lnTo>
                    <a:pt x="41" y="5"/>
                  </a:lnTo>
                  <a:lnTo>
                    <a:pt x="50" y="2"/>
                  </a:lnTo>
                  <a:lnTo>
                    <a:pt x="66" y="0"/>
                  </a:lnTo>
                  <a:lnTo>
                    <a:pt x="83" y="2"/>
                  </a:lnTo>
                  <a:lnTo>
                    <a:pt x="92" y="5"/>
                  </a:lnTo>
                  <a:lnTo>
                    <a:pt x="100" y="9"/>
                  </a:lnTo>
                  <a:lnTo>
                    <a:pt x="107" y="14"/>
                  </a:lnTo>
                  <a:lnTo>
                    <a:pt x="114" y="21"/>
                  </a:lnTo>
                  <a:lnTo>
                    <a:pt x="119" y="29"/>
                  </a:lnTo>
                  <a:lnTo>
                    <a:pt x="125" y="38"/>
                  </a:lnTo>
                  <a:lnTo>
                    <a:pt x="129" y="47"/>
                  </a:lnTo>
                  <a:lnTo>
                    <a:pt x="132" y="57"/>
                  </a:lnTo>
                  <a:lnTo>
                    <a:pt x="134" y="77"/>
                  </a:lnTo>
                  <a:lnTo>
                    <a:pt x="133" y="87"/>
                  </a:lnTo>
                  <a:lnTo>
                    <a:pt x="131" y="96"/>
                  </a:lnTo>
                  <a:lnTo>
                    <a:pt x="128" y="105"/>
                  </a:lnTo>
                  <a:lnTo>
                    <a:pt x="125" y="113"/>
                  </a:lnTo>
                  <a:lnTo>
                    <a:pt x="120" y="121"/>
                  </a:lnTo>
                  <a:lnTo>
                    <a:pt x="115" y="129"/>
                  </a:lnTo>
                  <a:lnTo>
                    <a:pt x="108" y="135"/>
                  </a:lnTo>
                  <a:lnTo>
                    <a:pt x="101" y="140"/>
                  </a:lnTo>
                  <a:lnTo>
                    <a:pt x="94" y="145"/>
                  </a:lnTo>
                  <a:lnTo>
                    <a:pt x="85" y="148"/>
                  </a:lnTo>
                  <a:lnTo>
                    <a:pt x="77" y="150"/>
                  </a:lnTo>
                  <a:lnTo>
                    <a:pt x="66" y="151"/>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05" name="Freeform 123"/>
            <p:cNvSpPr>
              <a:spLocks/>
            </p:cNvSpPr>
            <p:nvPr/>
          </p:nvSpPr>
          <p:spPr bwMode="auto">
            <a:xfrm>
              <a:off x="5255" y="3150"/>
              <a:ext cx="153" cy="173"/>
            </a:xfrm>
            <a:custGeom>
              <a:avLst/>
              <a:gdLst>
                <a:gd name="T0" fmla="*/ 85 w 153"/>
                <a:gd name="T1" fmla="*/ 157 h 173"/>
                <a:gd name="T2" fmla="*/ 67 w 153"/>
                <a:gd name="T3" fmla="*/ 158 h 173"/>
                <a:gd name="T4" fmla="*/ 51 w 153"/>
                <a:gd name="T5" fmla="*/ 152 h 173"/>
                <a:gd name="T6" fmla="*/ 37 w 153"/>
                <a:gd name="T7" fmla="*/ 143 h 173"/>
                <a:gd name="T8" fmla="*/ 25 w 153"/>
                <a:gd name="T9" fmla="*/ 130 h 173"/>
                <a:gd name="T10" fmla="*/ 17 w 153"/>
                <a:gd name="T11" fmla="*/ 114 h 173"/>
                <a:gd name="T12" fmla="*/ 13 w 153"/>
                <a:gd name="T13" fmla="*/ 97 h 173"/>
                <a:gd name="T14" fmla="*/ 15 w 153"/>
                <a:gd name="T15" fmla="*/ 69 h 173"/>
                <a:gd name="T16" fmla="*/ 21 w 153"/>
                <a:gd name="T17" fmla="*/ 50 h 173"/>
                <a:gd name="T18" fmla="*/ 31 w 153"/>
                <a:gd name="T19" fmla="*/ 34 h 173"/>
                <a:gd name="T20" fmla="*/ 45 w 153"/>
                <a:gd name="T21" fmla="*/ 24 h 173"/>
                <a:gd name="T22" fmla="*/ 60 w 153"/>
                <a:gd name="T23" fmla="*/ 17 h 173"/>
                <a:gd name="T24" fmla="*/ 91 w 153"/>
                <a:gd name="T25" fmla="*/ 17 h 173"/>
                <a:gd name="T26" fmla="*/ 107 w 153"/>
                <a:gd name="T27" fmla="*/ 24 h 173"/>
                <a:gd name="T28" fmla="*/ 121 w 153"/>
                <a:gd name="T29" fmla="*/ 34 h 173"/>
                <a:gd name="T30" fmla="*/ 131 w 153"/>
                <a:gd name="T31" fmla="*/ 50 h 173"/>
                <a:gd name="T32" fmla="*/ 137 w 153"/>
                <a:gd name="T33" fmla="*/ 69 h 173"/>
                <a:gd name="T34" fmla="*/ 139 w 153"/>
                <a:gd name="T35" fmla="*/ 97 h 173"/>
                <a:gd name="T36" fmla="*/ 135 w 153"/>
                <a:gd name="T37" fmla="*/ 114 h 173"/>
                <a:gd name="T38" fmla="*/ 127 w 153"/>
                <a:gd name="T39" fmla="*/ 130 h 173"/>
                <a:gd name="T40" fmla="*/ 115 w 153"/>
                <a:gd name="T41" fmla="*/ 143 h 173"/>
                <a:gd name="T42" fmla="*/ 101 w 153"/>
                <a:gd name="T43" fmla="*/ 152 h 173"/>
                <a:gd name="T44" fmla="*/ 85 w 153"/>
                <a:gd name="T45" fmla="*/ 158 h 173"/>
                <a:gd name="T46" fmla="*/ 67 w 153"/>
                <a:gd name="T47" fmla="*/ 157 h 173"/>
                <a:gd name="T48" fmla="*/ 76 w 153"/>
                <a:gd name="T49" fmla="*/ 172 h 173"/>
                <a:gd name="T50" fmla="*/ 97 w 153"/>
                <a:gd name="T51" fmla="*/ 169 h 173"/>
                <a:gd name="T52" fmla="*/ 114 w 153"/>
                <a:gd name="T53" fmla="*/ 160 h 173"/>
                <a:gd name="T54" fmla="*/ 130 w 153"/>
                <a:gd name="T55" fmla="*/ 146 h 173"/>
                <a:gd name="T56" fmla="*/ 142 w 153"/>
                <a:gd name="T57" fmla="*/ 130 h 173"/>
                <a:gd name="T58" fmla="*/ 149 w 153"/>
                <a:gd name="T59" fmla="*/ 110 h 173"/>
                <a:gd name="T60" fmla="*/ 152 w 153"/>
                <a:gd name="T61" fmla="*/ 88 h 173"/>
                <a:gd name="T62" fmla="*/ 146 w 153"/>
                <a:gd name="T63" fmla="*/ 54 h 173"/>
                <a:gd name="T64" fmla="*/ 136 w 153"/>
                <a:gd name="T65" fmla="*/ 33 h 173"/>
                <a:gd name="T66" fmla="*/ 122 w 153"/>
                <a:gd name="T67" fmla="*/ 17 h 173"/>
                <a:gd name="T68" fmla="*/ 104 w 153"/>
                <a:gd name="T69" fmla="*/ 7 h 173"/>
                <a:gd name="T70" fmla="*/ 76 w 153"/>
                <a:gd name="T71" fmla="*/ 0 h 173"/>
                <a:gd name="T72" fmla="*/ 48 w 153"/>
                <a:gd name="T73" fmla="*/ 7 h 173"/>
                <a:gd name="T74" fmla="*/ 30 w 153"/>
                <a:gd name="T75" fmla="*/ 17 h 173"/>
                <a:gd name="T76" fmla="*/ 16 w 153"/>
                <a:gd name="T77" fmla="*/ 33 h 173"/>
                <a:gd name="T78" fmla="*/ 6 w 153"/>
                <a:gd name="T79" fmla="*/ 54 h 173"/>
                <a:gd name="T80" fmla="*/ 0 w 153"/>
                <a:gd name="T81" fmla="*/ 88 h 173"/>
                <a:gd name="T82" fmla="*/ 3 w 153"/>
                <a:gd name="T83" fmla="*/ 110 h 173"/>
                <a:gd name="T84" fmla="*/ 10 w 153"/>
                <a:gd name="T85" fmla="*/ 130 h 173"/>
                <a:gd name="T86" fmla="*/ 22 w 153"/>
                <a:gd name="T87" fmla="*/ 146 h 173"/>
                <a:gd name="T88" fmla="*/ 37 w 153"/>
                <a:gd name="T89" fmla="*/ 160 h 173"/>
                <a:gd name="T90" fmla="*/ 55 w 153"/>
                <a:gd name="T91" fmla="*/ 169 h 173"/>
                <a:gd name="T92" fmla="*/ 76 w 153"/>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73"/>
                <a:gd name="T143" fmla="*/ 153 w 153"/>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73">
                  <a:moveTo>
                    <a:pt x="86" y="172"/>
                  </a:moveTo>
                  <a:lnTo>
                    <a:pt x="85" y="157"/>
                  </a:lnTo>
                  <a:lnTo>
                    <a:pt x="76" y="158"/>
                  </a:lnTo>
                  <a:lnTo>
                    <a:pt x="67" y="158"/>
                  </a:lnTo>
                  <a:lnTo>
                    <a:pt x="59" y="156"/>
                  </a:lnTo>
                  <a:lnTo>
                    <a:pt x="51" y="152"/>
                  </a:lnTo>
                  <a:lnTo>
                    <a:pt x="44" y="148"/>
                  </a:lnTo>
                  <a:lnTo>
                    <a:pt x="37" y="143"/>
                  </a:lnTo>
                  <a:lnTo>
                    <a:pt x="30" y="137"/>
                  </a:lnTo>
                  <a:lnTo>
                    <a:pt x="25" y="130"/>
                  </a:lnTo>
                  <a:lnTo>
                    <a:pt x="21" y="122"/>
                  </a:lnTo>
                  <a:lnTo>
                    <a:pt x="17" y="114"/>
                  </a:lnTo>
                  <a:lnTo>
                    <a:pt x="15" y="106"/>
                  </a:lnTo>
                  <a:lnTo>
                    <a:pt x="13" y="97"/>
                  </a:lnTo>
                  <a:lnTo>
                    <a:pt x="13" y="88"/>
                  </a:lnTo>
                  <a:lnTo>
                    <a:pt x="15" y="69"/>
                  </a:lnTo>
                  <a:lnTo>
                    <a:pt x="17" y="59"/>
                  </a:lnTo>
                  <a:lnTo>
                    <a:pt x="21" y="50"/>
                  </a:lnTo>
                  <a:lnTo>
                    <a:pt x="26" y="42"/>
                  </a:lnTo>
                  <a:lnTo>
                    <a:pt x="31" y="34"/>
                  </a:lnTo>
                  <a:lnTo>
                    <a:pt x="38" y="28"/>
                  </a:lnTo>
                  <a:lnTo>
                    <a:pt x="45" y="24"/>
                  </a:lnTo>
                  <a:lnTo>
                    <a:pt x="53" y="20"/>
                  </a:lnTo>
                  <a:lnTo>
                    <a:pt x="60" y="17"/>
                  </a:lnTo>
                  <a:lnTo>
                    <a:pt x="76" y="15"/>
                  </a:lnTo>
                  <a:lnTo>
                    <a:pt x="91" y="17"/>
                  </a:lnTo>
                  <a:lnTo>
                    <a:pt x="99" y="20"/>
                  </a:lnTo>
                  <a:lnTo>
                    <a:pt x="107" y="24"/>
                  </a:lnTo>
                  <a:lnTo>
                    <a:pt x="114" y="28"/>
                  </a:lnTo>
                  <a:lnTo>
                    <a:pt x="121" y="34"/>
                  </a:lnTo>
                  <a:lnTo>
                    <a:pt x="126" y="42"/>
                  </a:lnTo>
                  <a:lnTo>
                    <a:pt x="131" y="50"/>
                  </a:lnTo>
                  <a:lnTo>
                    <a:pt x="135" y="59"/>
                  </a:lnTo>
                  <a:lnTo>
                    <a:pt x="137" y="69"/>
                  </a:lnTo>
                  <a:lnTo>
                    <a:pt x="139" y="88"/>
                  </a:lnTo>
                  <a:lnTo>
                    <a:pt x="139" y="97"/>
                  </a:lnTo>
                  <a:lnTo>
                    <a:pt x="137" y="106"/>
                  </a:lnTo>
                  <a:lnTo>
                    <a:pt x="135" y="114"/>
                  </a:lnTo>
                  <a:lnTo>
                    <a:pt x="131" y="122"/>
                  </a:lnTo>
                  <a:lnTo>
                    <a:pt x="127" y="130"/>
                  </a:lnTo>
                  <a:lnTo>
                    <a:pt x="122" y="137"/>
                  </a:lnTo>
                  <a:lnTo>
                    <a:pt x="115" y="143"/>
                  </a:lnTo>
                  <a:lnTo>
                    <a:pt x="108" y="148"/>
                  </a:lnTo>
                  <a:lnTo>
                    <a:pt x="101" y="152"/>
                  </a:lnTo>
                  <a:lnTo>
                    <a:pt x="93" y="156"/>
                  </a:lnTo>
                  <a:lnTo>
                    <a:pt x="85" y="158"/>
                  </a:lnTo>
                  <a:lnTo>
                    <a:pt x="76" y="158"/>
                  </a:lnTo>
                  <a:lnTo>
                    <a:pt x="67" y="157"/>
                  </a:lnTo>
                  <a:lnTo>
                    <a:pt x="66" y="172"/>
                  </a:lnTo>
                  <a:lnTo>
                    <a:pt x="76" y="172"/>
                  </a:lnTo>
                  <a:lnTo>
                    <a:pt x="86" y="171"/>
                  </a:lnTo>
                  <a:lnTo>
                    <a:pt x="97" y="169"/>
                  </a:lnTo>
                  <a:lnTo>
                    <a:pt x="107" y="165"/>
                  </a:lnTo>
                  <a:lnTo>
                    <a:pt x="114" y="160"/>
                  </a:lnTo>
                  <a:lnTo>
                    <a:pt x="123" y="154"/>
                  </a:lnTo>
                  <a:lnTo>
                    <a:pt x="130" y="146"/>
                  </a:lnTo>
                  <a:lnTo>
                    <a:pt x="137" y="138"/>
                  </a:lnTo>
                  <a:lnTo>
                    <a:pt x="142" y="130"/>
                  </a:lnTo>
                  <a:lnTo>
                    <a:pt x="146" y="120"/>
                  </a:lnTo>
                  <a:lnTo>
                    <a:pt x="149" y="110"/>
                  </a:lnTo>
                  <a:lnTo>
                    <a:pt x="151" y="98"/>
                  </a:lnTo>
                  <a:lnTo>
                    <a:pt x="152" y="88"/>
                  </a:lnTo>
                  <a:lnTo>
                    <a:pt x="150" y="66"/>
                  </a:lnTo>
                  <a:lnTo>
                    <a:pt x="146" y="54"/>
                  </a:lnTo>
                  <a:lnTo>
                    <a:pt x="142" y="43"/>
                  </a:lnTo>
                  <a:lnTo>
                    <a:pt x="136" y="33"/>
                  </a:lnTo>
                  <a:lnTo>
                    <a:pt x="129" y="25"/>
                  </a:lnTo>
                  <a:lnTo>
                    <a:pt x="122" y="17"/>
                  </a:lnTo>
                  <a:lnTo>
                    <a:pt x="113" y="11"/>
                  </a:lnTo>
                  <a:lnTo>
                    <a:pt x="104" y="7"/>
                  </a:lnTo>
                  <a:lnTo>
                    <a:pt x="95" y="3"/>
                  </a:lnTo>
                  <a:lnTo>
                    <a:pt x="76" y="0"/>
                  </a:lnTo>
                  <a:lnTo>
                    <a:pt x="57" y="3"/>
                  </a:lnTo>
                  <a:lnTo>
                    <a:pt x="48" y="7"/>
                  </a:lnTo>
                  <a:lnTo>
                    <a:pt x="39" y="11"/>
                  </a:lnTo>
                  <a:lnTo>
                    <a:pt x="30" y="17"/>
                  </a:lnTo>
                  <a:lnTo>
                    <a:pt x="22" y="25"/>
                  </a:lnTo>
                  <a:lnTo>
                    <a:pt x="16" y="33"/>
                  </a:lnTo>
                  <a:lnTo>
                    <a:pt x="10" y="43"/>
                  </a:lnTo>
                  <a:lnTo>
                    <a:pt x="6" y="54"/>
                  </a:lnTo>
                  <a:lnTo>
                    <a:pt x="2" y="66"/>
                  </a:lnTo>
                  <a:lnTo>
                    <a:pt x="0" y="88"/>
                  </a:lnTo>
                  <a:lnTo>
                    <a:pt x="1" y="98"/>
                  </a:lnTo>
                  <a:lnTo>
                    <a:pt x="3" y="110"/>
                  </a:lnTo>
                  <a:lnTo>
                    <a:pt x="6" y="120"/>
                  </a:lnTo>
                  <a:lnTo>
                    <a:pt x="10" y="130"/>
                  </a:lnTo>
                  <a:lnTo>
                    <a:pt x="15" y="138"/>
                  </a:lnTo>
                  <a:lnTo>
                    <a:pt x="22" y="146"/>
                  </a:lnTo>
                  <a:lnTo>
                    <a:pt x="29" y="154"/>
                  </a:lnTo>
                  <a:lnTo>
                    <a:pt x="37" y="160"/>
                  </a:lnTo>
                  <a:lnTo>
                    <a:pt x="45" y="165"/>
                  </a:lnTo>
                  <a:lnTo>
                    <a:pt x="55" y="169"/>
                  </a:lnTo>
                  <a:lnTo>
                    <a:pt x="65" y="171"/>
                  </a:lnTo>
                  <a:lnTo>
                    <a:pt x="76" y="172"/>
                  </a:lnTo>
                  <a:lnTo>
                    <a:pt x="86" y="172"/>
                  </a:lnTo>
                </a:path>
              </a:pathLst>
            </a:custGeom>
            <a:solidFill>
              <a:srgbClr val="000000"/>
            </a:solidFill>
            <a:ln w="12700" cap="rnd">
              <a:solidFill>
                <a:srgbClr val="000000"/>
              </a:solidFill>
              <a:round/>
              <a:headEnd/>
              <a:tailEnd/>
            </a:ln>
          </p:spPr>
          <p:txBody>
            <a:bodyPr/>
            <a:lstStyle/>
            <a:p>
              <a:endParaRPr lang="en-US"/>
            </a:p>
          </p:txBody>
        </p:sp>
        <p:sp>
          <p:nvSpPr>
            <p:cNvPr id="20606" name="Freeform 124"/>
            <p:cNvSpPr>
              <a:spLocks/>
            </p:cNvSpPr>
            <p:nvPr/>
          </p:nvSpPr>
          <p:spPr bwMode="auto">
            <a:xfrm>
              <a:off x="3971" y="2168"/>
              <a:ext cx="135" cy="152"/>
            </a:xfrm>
            <a:custGeom>
              <a:avLst/>
              <a:gdLst>
                <a:gd name="T0" fmla="*/ 67 w 135"/>
                <a:gd name="T1" fmla="*/ 151 h 152"/>
                <a:gd name="T2" fmla="*/ 56 w 135"/>
                <a:gd name="T3" fmla="*/ 150 h 152"/>
                <a:gd name="T4" fmla="*/ 48 w 135"/>
                <a:gd name="T5" fmla="*/ 148 h 152"/>
                <a:gd name="T6" fmla="*/ 39 w 135"/>
                <a:gd name="T7" fmla="*/ 145 h 152"/>
                <a:gd name="T8" fmla="*/ 32 w 135"/>
                <a:gd name="T9" fmla="*/ 140 h 152"/>
                <a:gd name="T10" fmla="*/ 25 w 135"/>
                <a:gd name="T11" fmla="*/ 135 h 152"/>
                <a:gd name="T12" fmla="*/ 18 w 135"/>
                <a:gd name="T13" fmla="*/ 129 h 152"/>
                <a:gd name="T14" fmla="*/ 13 w 135"/>
                <a:gd name="T15" fmla="*/ 121 h 152"/>
                <a:gd name="T16" fmla="*/ 8 w 135"/>
                <a:gd name="T17" fmla="*/ 113 h 152"/>
                <a:gd name="T18" fmla="*/ 5 w 135"/>
                <a:gd name="T19" fmla="*/ 105 h 152"/>
                <a:gd name="T20" fmla="*/ 2 w 135"/>
                <a:gd name="T21" fmla="*/ 96 h 152"/>
                <a:gd name="T22" fmla="*/ 0 w 135"/>
                <a:gd name="T23" fmla="*/ 87 h 152"/>
                <a:gd name="T24" fmla="*/ 0 w 135"/>
                <a:gd name="T25" fmla="*/ 77 h 152"/>
                <a:gd name="T26" fmla="*/ 1 w 135"/>
                <a:gd name="T27" fmla="*/ 57 h 152"/>
                <a:gd name="T28" fmla="*/ 4 w 135"/>
                <a:gd name="T29" fmla="*/ 47 h 152"/>
                <a:gd name="T30" fmla="*/ 8 w 135"/>
                <a:gd name="T31" fmla="*/ 38 h 152"/>
                <a:gd name="T32" fmla="*/ 14 w 135"/>
                <a:gd name="T33" fmla="*/ 29 h 152"/>
                <a:gd name="T34" fmla="*/ 19 w 135"/>
                <a:gd name="T35" fmla="*/ 21 h 152"/>
                <a:gd name="T36" fmla="*/ 26 w 135"/>
                <a:gd name="T37" fmla="*/ 14 h 152"/>
                <a:gd name="T38" fmla="*/ 33 w 135"/>
                <a:gd name="T39" fmla="*/ 9 h 152"/>
                <a:gd name="T40" fmla="*/ 41 w 135"/>
                <a:gd name="T41" fmla="*/ 5 h 152"/>
                <a:gd name="T42" fmla="*/ 50 w 135"/>
                <a:gd name="T43" fmla="*/ 2 h 152"/>
                <a:gd name="T44" fmla="*/ 67 w 135"/>
                <a:gd name="T45" fmla="*/ 0 h 152"/>
                <a:gd name="T46" fmla="*/ 83 w 135"/>
                <a:gd name="T47" fmla="*/ 2 h 152"/>
                <a:gd name="T48" fmla="*/ 92 w 135"/>
                <a:gd name="T49" fmla="*/ 5 h 152"/>
                <a:gd name="T50" fmla="*/ 100 w 135"/>
                <a:gd name="T51" fmla="*/ 9 h 152"/>
                <a:gd name="T52" fmla="*/ 107 w 135"/>
                <a:gd name="T53" fmla="*/ 14 h 152"/>
                <a:gd name="T54" fmla="*/ 114 w 135"/>
                <a:gd name="T55" fmla="*/ 21 h 152"/>
                <a:gd name="T56" fmla="*/ 120 w 135"/>
                <a:gd name="T57" fmla="*/ 29 h 152"/>
                <a:gd name="T58" fmla="*/ 125 w 135"/>
                <a:gd name="T59" fmla="*/ 38 h 152"/>
                <a:gd name="T60" fmla="*/ 129 w 135"/>
                <a:gd name="T61" fmla="*/ 47 h 152"/>
                <a:gd name="T62" fmla="*/ 132 w 135"/>
                <a:gd name="T63" fmla="*/ 57 h 152"/>
                <a:gd name="T64" fmla="*/ 134 w 135"/>
                <a:gd name="T65" fmla="*/ 77 h 152"/>
                <a:gd name="T66" fmla="*/ 134 w 135"/>
                <a:gd name="T67" fmla="*/ 87 h 152"/>
                <a:gd name="T68" fmla="*/ 132 w 135"/>
                <a:gd name="T69" fmla="*/ 96 h 152"/>
                <a:gd name="T70" fmla="*/ 128 w 135"/>
                <a:gd name="T71" fmla="*/ 105 h 152"/>
                <a:gd name="T72" fmla="*/ 125 w 135"/>
                <a:gd name="T73" fmla="*/ 113 h 152"/>
                <a:gd name="T74" fmla="*/ 120 w 135"/>
                <a:gd name="T75" fmla="*/ 121 h 152"/>
                <a:gd name="T76" fmla="*/ 115 w 135"/>
                <a:gd name="T77" fmla="*/ 129 h 152"/>
                <a:gd name="T78" fmla="*/ 108 w 135"/>
                <a:gd name="T79" fmla="*/ 135 h 152"/>
                <a:gd name="T80" fmla="*/ 101 w 135"/>
                <a:gd name="T81" fmla="*/ 140 h 152"/>
                <a:gd name="T82" fmla="*/ 94 w 135"/>
                <a:gd name="T83" fmla="*/ 145 h 152"/>
                <a:gd name="T84" fmla="*/ 85 w 135"/>
                <a:gd name="T85" fmla="*/ 148 h 152"/>
                <a:gd name="T86" fmla="*/ 77 w 135"/>
                <a:gd name="T87" fmla="*/ 150 h 152"/>
                <a:gd name="T88" fmla="*/ 67 w 135"/>
                <a:gd name="T89" fmla="*/ 15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152"/>
                <a:gd name="T137" fmla="*/ 135 w 13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152">
                  <a:moveTo>
                    <a:pt x="67" y="151"/>
                  </a:moveTo>
                  <a:lnTo>
                    <a:pt x="56" y="150"/>
                  </a:lnTo>
                  <a:lnTo>
                    <a:pt x="48" y="148"/>
                  </a:lnTo>
                  <a:lnTo>
                    <a:pt x="39" y="145"/>
                  </a:lnTo>
                  <a:lnTo>
                    <a:pt x="32" y="140"/>
                  </a:lnTo>
                  <a:lnTo>
                    <a:pt x="25" y="135"/>
                  </a:lnTo>
                  <a:lnTo>
                    <a:pt x="18" y="129"/>
                  </a:lnTo>
                  <a:lnTo>
                    <a:pt x="13" y="121"/>
                  </a:lnTo>
                  <a:lnTo>
                    <a:pt x="8" y="113"/>
                  </a:lnTo>
                  <a:lnTo>
                    <a:pt x="5" y="105"/>
                  </a:lnTo>
                  <a:lnTo>
                    <a:pt x="2" y="96"/>
                  </a:lnTo>
                  <a:lnTo>
                    <a:pt x="0" y="87"/>
                  </a:lnTo>
                  <a:lnTo>
                    <a:pt x="0" y="77"/>
                  </a:lnTo>
                  <a:lnTo>
                    <a:pt x="1" y="57"/>
                  </a:lnTo>
                  <a:lnTo>
                    <a:pt x="4" y="47"/>
                  </a:lnTo>
                  <a:lnTo>
                    <a:pt x="8" y="38"/>
                  </a:lnTo>
                  <a:lnTo>
                    <a:pt x="14" y="29"/>
                  </a:lnTo>
                  <a:lnTo>
                    <a:pt x="19" y="21"/>
                  </a:lnTo>
                  <a:lnTo>
                    <a:pt x="26" y="14"/>
                  </a:lnTo>
                  <a:lnTo>
                    <a:pt x="33" y="9"/>
                  </a:lnTo>
                  <a:lnTo>
                    <a:pt x="41" y="5"/>
                  </a:lnTo>
                  <a:lnTo>
                    <a:pt x="50" y="2"/>
                  </a:lnTo>
                  <a:lnTo>
                    <a:pt x="67" y="0"/>
                  </a:lnTo>
                  <a:lnTo>
                    <a:pt x="83" y="2"/>
                  </a:lnTo>
                  <a:lnTo>
                    <a:pt x="92" y="5"/>
                  </a:lnTo>
                  <a:lnTo>
                    <a:pt x="100" y="9"/>
                  </a:lnTo>
                  <a:lnTo>
                    <a:pt x="107" y="14"/>
                  </a:lnTo>
                  <a:lnTo>
                    <a:pt x="114" y="21"/>
                  </a:lnTo>
                  <a:lnTo>
                    <a:pt x="120" y="29"/>
                  </a:lnTo>
                  <a:lnTo>
                    <a:pt x="125" y="38"/>
                  </a:lnTo>
                  <a:lnTo>
                    <a:pt x="129" y="47"/>
                  </a:lnTo>
                  <a:lnTo>
                    <a:pt x="132" y="57"/>
                  </a:lnTo>
                  <a:lnTo>
                    <a:pt x="134" y="77"/>
                  </a:lnTo>
                  <a:lnTo>
                    <a:pt x="134" y="87"/>
                  </a:lnTo>
                  <a:lnTo>
                    <a:pt x="132" y="96"/>
                  </a:lnTo>
                  <a:lnTo>
                    <a:pt x="128" y="105"/>
                  </a:lnTo>
                  <a:lnTo>
                    <a:pt x="125" y="113"/>
                  </a:lnTo>
                  <a:lnTo>
                    <a:pt x="120" y="121"/>
                  </a:lnTo>
                  <a:lnTo>
                    <a:pt x="115" y="129"/>
                  </a:lnTo>
                  <a:lnTo>
                    <a:pt x="108" y="135"/>
                  </a:lnTo>
                  <a:lnTo>
                    <a:pt x="101" y="140"/>
                  </a:lnTo>
                  <a:lnTo>
                    <a:pt x="94" y="145"/>
                  </a:lnTo>
                  <a:lnTo>
                    <a:pt x="85" y="148"/>
                  </a:lnTo>
                  <a:lnTo>
                    <a:pt x="77" y="150"/>
                  </a:lnTo>
                  <a:lnTo>
                    <a:pt x="67" y="151"/>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07" name="Freeform 125"/>
            <p:cNvSpPr>
              <a:spLocks/>
            </p:cNvSpPr>
            <p:nvPr/>
          </p:nvSpPr>
          <p:spPr bwMode="auto">
            <a:xfrm>
              <a:off x="3965" y="2161"/>
              <a:ext cx="154" cy="172"/>
            </a:xfrm>
            <a:custGeom>
              <a:avLst/>
              <a:gdLst>
                <a:gd name="T0" fmla="*/ 85 w 154"/>
                <a:gd name="T1" fmla="*/ 156 h 172"/>
                <a:gd name="T2" fmla="*/ 66 w 154"/>
                <a:gd name="T3" fmla="*/ 157 h 172"/>
                <a:gd name="T4" fmla="*/ 50 w 154"/>
                <a:gd name="T5" fmla="*/ 151 h 172"/>
                <a:gd name="T6" fmla="*/ 36 w 154"/>
                <a:gd name="T7" fmla="*/ 142 h 172"/>
                <a:gd name="T8" fmla="*/ 24 w 154"/>
                <a:gd name="T9" fmla="*/ 129 h 172"/>
                <a:gd name="T10" fmla="*/ 16 w 154"/>
                <a:gd name="T11" fmla="*/ 113 h 172"/>
                <a:gd name="T12" fmla="*/ 12 w 154"/>
                <a:gd name="T13" fmla="*/ 96 h 172"/>
                <a:gd name="T14" fmla="*/ 14 w 154"/>
                <a:gd name="T15" fmla="*/ 68 h 172"/>
                <a:gd name="T16" fmla="*/ 20 w 154"/>
                <a:gd name="T17" fmla="*/ 50 h 172"/>
                <a:gd name="T18" fmla="*/ 31 w 154"/>
                <a:gd name="T19" fmla="*/ 34 h 172"/>
                <a:gd name="T20" fmla="*/ 44 w 154"/>
                <a:gd name="T21" fmla="*/ 23 h 172"/>
                <a:gd name="T22" fmla="*/ 60 w 154"/>
                <a:gd name="T23" fmla="*/ 16 h 172"/>
                <a:gd name="T24" fmla="*/ 92 w 154"/>
                <a:gd name="T25" fmla="*/ 16 h 172"/>
                <a:gd name="T26" fmla="*/ 107 w 154"/>
                <a:gd name="T27" fmla="*/ 23 h 172"/>
                <a:gd name="T28" fmla="*/ 121 w 154"/>
                <a:gd name="T29" fmla="*/ 34 h 172"/>
                <a:gd name="T30" fmla="*/ 131 w 154"/>
                <a:gd name="T31" fmla="*/ 50 h 172"/>
                <a:gd name="T32" fmla="*/ 137 w 154"/>
                <a:gd name="T33" fmla="*/ 68 h 172"/>
                <a:gd name="T34" fmla="*/ 139 w 154"/>
                <a:gd name="T35" fmla="*/ 96 h 172"/>
                <a:gd name="T36" fmla="*/ 135 w 154"/>
                <a:gd name="T37" fmla="*/ 113 h 172"/>
                <a:gd name="T38" fmla="*/ 127 w 154"/>
                <a:gd name="T39" fmla="*/ 129 h 172"/>
                <a:gd name="T40" fmla="*/ 115 w 154"/>
                <a:gd name="T41" fmla="*/ 142 h 172"/>
                <a:gd name="T42" fmla="*/ 101 w 154"/>
                <a:gd name="T43" fmla="*/ 151 h 172"/>
                <a:gd name="T44" fmla="*/ 85 w 154"/>
                <a:gd name="T45" fmla="*/ 157 h 172"/>
                <a:gd name="T46" fmla="*/ 66 w 154"/>
                <a:gd name="T47" fmla="*/ 156 h 172"/>
                <a:gd name="T48" fmla="*/ 76 w 154"/>
                <a:gd name="T49" fmla="*/ 171 h 172"/>
                <a:gd name="T50" fmla="*/ 97 w 154"/>
                <a:gd name="T51" fmla="*/ 168 h 172"/>
                <a:gd name="T52" fmla="*/ 115 w 154"/>
                <a:gd name="T53" fmla="*/ 159 h 172"/>
                <a:gd name="T54" fmla="*/ 130 w 154"/>
                <a:gd name="T55" fmla="*/ 145 h 172"/>
                <a:gd name="T56" fmla="*/ 142 w 154"/>
                <a:gd name="T57" fmla="*/ 129 h 172"/>
                <a:gd name="T58" fmla="*/ 149 w 154"/>
                <a:gd name="T59" fmla="*/ 109 h 172"/>
                <a:gd name="T60" fmla="*/ 153 w 154"/>
                <a:gd name="T61" fmla="*/ 87 h 172"/>
                <a:gd name="T62" fmla="*/ 146 w 154"/>
                <a:gd name="T63" fmla="*/ 54 h 172"/>
                <a:gd name="T64" fmla="*/ 136 w 154"/>
                <a:gd name="T65" fmla="*/ 32 h 172"/>
                <a:gd name="T66" fmla="*/ 121 w 154"/>
                <a:gd name="T67" fmla="*/ 16 h 172"/>
                <a:gd name="T68" fmla="*/ 104 w 154"/>
                <a:gd name="T69" fmla="*/ 6 h 172"/>
                <a:gd name="T70" fmla="*/ 76 w 154"/>
                <a:gd name="T71" fmla="*/ 0 h 172"/>
                <a:gd name="T72" fmla="*/ 48 w 154"/>
                <a:gd name="T73" fmla="*/ 6 h 172"/>
                <a:gd name="T74" fmla="*/ 30 w 154"/>
                <a:gd name="T75" fmla="*/ 16 h 172"/>
                <a:gd name="T76" fmla="*/ 16 w 154"/>
                <a:gd name="T77" fmla="*/ 32 h 172"/>
                <a:gd name="T78" fmla="*/ 5 w 154"/>
                <a:gd name="T79" fmla="*/ 54 h 172"/>
                <a:gd name="T80" fmla="*/ 0 w 154"/>
                <a:gd name="T81" fmla="*/ 87 h 172"/>
                <a:gd name="T82" fmla="*/ 2 w 154"/>
                <a:gd name="T83" fmla="*/ 109 h 172"/>
                <a:gd name="T84" fmla="*/ 9 w 154"/>
                <a:gd name="T85" fmla="*/ 129 h 172"/>
                <a:gd name="T86" fmla="*/ 21 w 154"/>
                <a:gd name="T87" fmla="*/ 145 h 172"/>
                <a:gd name="T88" fmla="*/ 37 w 154"/>
                <a:gd name="T89" fmla="*/ 159 h 172"/>
                <a:gd name="T90" fmla="*/ 55 w 154"/>
                <a:gd name="T91" fmla="*/ 168 h 172"/>
                <a:gd name="T92" fmla="*/ 76 w 154"/>
                <a:gd name="T93" fmla="*/ 171 h 1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2"/>
                <a:gd name="T143" fmla="*/ 154 w 154"/>
                <a:gd name="T144" fmla="*/ 172 h 1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2">
                  <a:moveTo>
                    <a:pt x="86" y="171"/>
                  </a:moveTo>
                  <a:lnTo>
                    <a:pt x="85" y="156"/>
                  </a:lnTo>
                  <a:lnTo>
                    <a:pt x="76" y="157"/>
                  </a:lnTo>
                  <a:lnTo>
                    <a:pt x="66" y="157"/>
                  </a:lnTo>
                  <a:lnTo>
                    <a:pt x="58" y="155"/>
                  </a:lnTo>
                  <a:lnTo>
                    <a:pt x="50" y="151"/>
                  </a:lnTo>
                  <a:lnTo>
                    <a:pt x="43" y="147"/>
                  </a:lnTo>
                  <a:lnTo>
                    <a:pt x="36" y="142"/>
                  </a:lnTo>
                  <a:lnTo>
                    <a:pt x="30" y="136"/>
                  </a:lnTo>
                  <a:lnTo>
                    <a:pt x="24" y="129"/>
                  </a:lnTo>
                  <a:lnTo>
                    <a:pt x="20" y="122"/>
                  </a:lnTo>
                  <a:lnTo>
                    <a:pt x="16" y="113"/>
                  </a:lnTo>
                  <a:lnTo>
                    <a:pt x="14" y="105"/>
                  </a:lnTo>
                  <a:lnTo>
                    <a:pt x="12" y="96"/>
                  </a:lnTo>
                  <a:lnTo>
                    <a:pt x="12" y="87"/>
                  </a:lnTo>
                  <a:lnTo>
                    <a:pt x="14" y="68"/>
                  </a:lnTo>
                  <a:lnTo>
                    <a:pt x="16" y="58"/>
                  </a:lnTo>
                  <a:lnTo>
                    <a:pt x="20" y="50"/>
                  </a:lnTo>
                  <a:lnTo>
                    <a:pt x="25" y="41"/>
                  </a:lnTo>
                  <a:lnTo>
                    <a:pt x="31" y="34"/>
                  </a:lnTo>
                  <a:lnTo>
                    <a:pt x="37" y="28"/>
                  </a:lnTo>
                  <a:lnTo>
                    <a:pt x="44" y="23"/>
                  </a:lnTo>
                  <a:lnTo>
                    <a:pt x="52" y="19"/>
                  </a:lnTo>
                  <a:lnTo>
                    <a:pt x="60" y="16"/>
                  </a:lnTo>
                  <a:lnTo>
                    <a:pt x="76" y="14"/>
                  </a:lnTo>
                  <a:lnTo>
                    <a:pt x="92" y="16"/>
                  </a:lnTo>
                  <a:lnTo>
                    <a:pt x="99" y="19"/>
                  </a:lnTo>
                  <a:lnTo>
                    <a:pt x="107" y="23"/>
                  </a:lnTo>
                  <a:lnTo>
                    <a:pt x="114" y="28"/>
                  </a:lnTo>
                  <a:lnTo>
                    <a:pt x="121" y="34"/>
                  </a:lnTo>
                  <a:lnTo>
                    <a:pt x="126" y="41"/>
                  </a:lnTo>
                  <a:lnTo>
                    <a:pt x="131" y="50"/>
                  </a:lnTo>
                  <a:lnTo>
                    <a:pt x="135" y="58"/>
                  </a:lnTo>
                  <a:lnTo>
                    <a:pt x="137" y="68"/>
                  </a:lnTo>
                  <a:lnTo>
                    <a:pt x="139" y="87"/>
                  </a:lnTo>
                  <a:lnTo>
                    <a:pt x="139" y="96"/>
                  </a:lnTo>
                  <a:lnTo>
                    <a:pt x="137" y="105"/>
                  </a:lnTo>
                  <a:lnTo>
                    <a:pt x="135" y="113"/>
                  </a:lnTo>
                  <a:lnTo>
                    <a:pt x="131" y="122"/>
                  </a:lnTo>
                  <a:lnTo>
                    <a:pt x="127" y="129"/>
                  </a:lnTo>
                  <a:lnTo>
                    <a:pt x="121" y="136"/>
                  </a:lnTo>
                  <a:lnTo>
                    <a:pt x="115" y="142"/>
                  </a:lnTo>
                  <a:lnTo>
                    <a:pt x="108" y="147"/>
                  </a:lnTo>
                  <a:lnTo>
                    <a:pt x="101" y="151"/>
                  </a:lnTo>
                  <a:lnTo>
                    <a:pt x="93" y="155"/>
                  </a:lnTo>
                  <a:lnTo>
                    <a:pt x="85" y="157"/>
                  </a:lnTo>
                  <a:lnTo>
                    <a:pt x="76" y="157"/>
                  </a:lnTo>
                  <a:lnTo>
                    <a:pt x="66" y="156"/>
                  </a:lnTo>
                  <a:lnTo>
                    <a:pt x="65" y="171"/>
                  </a:lnTo>
                  <a:lnTo>
                    <a:pt x="76" y="171"/>
                  </a:lnTo>
                  <a:lnTo>
                    <a:pt x="87" y="170"/>
                  </a:lnTo>
                  <a:lnTo>
                    <a:pt x="97" y="168"/>
                  </a:lnTo>
                  <a:lnTo>
                    <a:pt x="106" y="164"/>
                  </a:lnTo>
                  <a:lnTo>
                    <a:pt x="115" y="159"/>
                  </a:lnTo>
                  <a:lnTo>
                    <a:pt x="123" y="153"/>
                  </a:lnTo>
                  <a:lnTo>
                    <a:pt x="130" y="145"/>
                  </a:lnTo>
                  <a:lnTo>
                    <a:pt x="137" y="137"/>
                  </a:lnTo>
                  <a:lnTo>
                    <a:pt x="142" y="129"/>
                  </a:lnTo>
                  <a:lnTo>
                    <a:pt x="146" y="119"/>
                  </a:lnTo>
                  <a:lnTo>
                    <a:pt x="149" y="109"/>
                  </a:lnTo>
                  <a:lnTo>
                    <a:pt x="151" y="98"/>
                  </a:lnTo>
                  <a:lnTo>
                    <a:pt x="153" y="87"/>
                  </a:lnTo>
                  <a:lnTo>
                    <a:pt x="150" y="65"/>
                  </a:lnTo>
                  <a:lnTo>
                    <a:pt x="146" y="54"/>
                  </a:lnTo>
                  <a:lnTo>
                    <a:pt x="142" y="42"/>
                  </a:lnTo>
                  <a:lnTo>
                    <a:pt x="136" y="32"/>
                  </a:lnTo>
                  <a:lnTo>
                    <a:pt x="129" y="24"/>
                  </a:lnTo>
                  <a:lnTo>
                    <a:pt x="121" y="16"/>
                  </a:lnTo>
                  <a:lnTo>
                    <a:pt x="113" y="10"/>
                  </a:lnTo>
                  <a:lnTo>
                    <a:pt x="104" y="6"/>
                  </a:lnTo>
                  <a:lnTo>
                    <a:pt x="95" y="2"/>
                  </a:lnTo>
                  <a:lnTo>
                    <a:pt x="76" y="0"/>
                  </a:lnTo>
                  <a:lnTo>
                    <a:pt x="56" y="2"/>
                  </a:lnTo>
                  <a:lnTo>
                    <a:pt x="48" y="6"/>
                  </a:lnTo>
                  <a:lnTo>
                    <a:pt x="39" y="10"/>
                  </a:lnTo>
                  <a:lnTo>
                    <a:pt x="30" y="16"/>
                  </a:lnTo>
                  <a:lnTo>
                    <a:pt x="23" y="24"/>
                  </a:lnTo>
                  <a:lnTo>
                    <a:pt x="16" y="32"/>
                  </a:lnTo>
                  <a:lnTo>
                    <a:pt x="9" y="42"/>
                  </a:lnTo>
                  <a:lnTo>
                    <a:pt x="5" y="54"/>
                  </a:lnTo>
                  <a:lnTo>
                    <a:pt x="1" y="65"/>
                  </a:lnTo>
                  <a:lnTo>
                    <a:pt x="0" y="87"/>
                  </a:lnTo>
                  <a:lnTo>
                    <a:pt x="0" y="98"/>
                  </a:lnTo>
                  <a:lnTo>
                    <a:pt x="2" y="109"/>
                  </a:lnTo>
                  <a:lnTo>
                    <a:pt x="5" y="119"/>
                  </a:lnTo>
                  <a:lnTo>
                    <a:pt x="9" y="129"/>
                  </a:lnTo>
                  <a:lnTo>
                    <a:pt x="15" y="137"/>
                  </a:lnTo>
                  <a:lnTo>
                    <a:pt x="21" y="145"/>
                  </a:lnTo>
                  <a:lnTo>
                    <a:pt x="28" y="153"/>
                  </a:lnTo>
                  <a:lnTo>
                    <a:pt x="37" y="159"/>
                  </a:lnTo>
                  <a:lnTo>
                    <a:pt x="45" y="164"/>
                  </a:lnTo>
                  <a:lnTo>
                    <a:pt x="55" y="168"/>
                  </a:lnTo>
                  <a:lnTo>
                    <a:pt x="65" y="170"/>
                  </a:lnTo>
                  <a:lnTo>
                    <a:pt x="76" y="171"/>
                  </a:lnTo>
                  <a:lnTo>
                    <a:pt x="86" y="171"/>
                  </a:lnTo>
                </a:path>
              </a:pathLst>
            </a:custGeom>
            <a:solidFill>
              <a:srgbClr val="FC0128"/>
            </a:solidFill>
            <a:ln w="12700" cap="rnd">
              <a:solidFill>
                <a:srgbClr val="FC0128"/>
              </a:solidFill>
              <a:round/>
              <a:headEnd/>
              <a:tailEnd/>
            </a:ln>
          </p:spPr>
          <p:txBody>
            <a:bodyPr/>
            <a:lstStyle/>
            <a:p>
              <a:endParaRPr lang="en-US"/>
            </a:p>
          </p:txBody>
        </p:sp>
        <p:sp>
          <p:nvSpPr>
            <p:cNvPr id="20608" name="Rectangle 126"/>
            <p:cNvSpPr>
              <a:spLocks noChangeArrowheads="1"/>
            </p:cNvSpPr>
            <p:nvPr/>
          </p:nvSpPr>
          <p:spPr bwMode="auto">
            <a:xfrm>
              <a:off x="3943" y="2168"/>
              <a:ext cx="18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G</a:t>
              </a:r>
            </a:p>
          </p:txBody>
        </p:sp>
        <p:sp>
          <p:nvSpPr>
            <p:cNvPr id="20609" name="Rectangle 127"/>
            <p:cNvSpPr>
              <a:spLocks noChangeArrowheads="1"/>
            </p:cNvSpPr>
            <p:nvPr/>
          </p:nvSpPr>
          <p:spPr bwMode="auto">
            <a:xfrm>
              <a:off x="3992" y="2168"/>
              <a:ext cx="14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l</a:t>
              </a:r>
            </a:p>
          </p:txBody>
        </p:sp>
        <p:sp>
          <p:nvSpPr>
            <p:cNvPr id="20610" name="Rectangle 128"/>
            <p:cNvSpPr>
              <a:spLocks noChangeArrowheads="1"/>
            </p:cNvSpPr>
            <p:nvPr/>
          </p:nvSpPr>
          <p:spPr bwMode="auto">
            <a:xfrm>
              <a:off x="4011" y="2168"/>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y</a:t>
              </a:r>
            </a:p>
          </p:txBody>
        </p:sp>
        <p:sp>
          <p:nvSpPr>
            <p:cNvPr id="20611" name="Rectangle 129"/>
            <p:cNvSpPr>
              <a:spLocks noChangeArrowheads="1"/>
            </p:cNvSpPr>
            <p:nvPr/>
          </p:nvSpPr>
          <p:spPr bwMode="auto">
            <a:xfrm>
              <a:off x="3934" y="2646"/>
              <a:ext cx="18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A</a:t>
              </a:r>
            </a:p>
          </p:txBody>
        </p:sp>
        <p:sp>
          <p:nvSpPr>
            <p:cNvPr id="20612" name="Rectangle 130"/>
            <p:cNvSpPr>
              <a:spLocks noChangeArrowheads="1"/>
            </p:cNvSpPr>
            <p:nvPr/>
          </p:nvSpPr>
          <p:spPr bwMode="auto">
            <a:xfrm>
              <a:off x="3981" y="2646"/>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s</a:t>
              </a:r>
            </a:p>
          </p:txBody>
        </p:sp>
        <p:sp>
          <p:nvSpPr>
            <p:cNvPr id="20613" name="Rectangle 131"/>
            <p:cNvSpPr>
              <a:spLocks noChangeArrowheads="1"/>
            </p:cNvSpPr>
            <p:nvPr/>
          </p:nvSpPr>
          <p:spPr bwMode="auto">
            <a:xfrm>
              <a:off x="4016" y="2646"/>
              <a:ext cx="17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n</a:t>
              </a:r>
            </a:p>
          </p:txBody>
        </p:sp>
        <p:sp>
          <p:nvSpPr>
            <p:cNvPr id="20614" name="Freeform 132"/>
            <p:cNvSpPr>
              <a:spLocks/>
            </p:cNvSpPr>
            <p:nvPr/>
          </p:nvSpPr>
          <p:spPr bwMode="auto">
            <a:xfrm>
              <a:off x="2042" y="2810"/>
              <a:ext cx="17" cy="332"/>
            </a:xfrm>
            <a:custGeom>
              <a:avLst/>
              <a:gdLst>
                <a:gd name="T0" fmla="*/ 16 w 17"/>
                <a:gd name="T1" fmla="*/ 0 h 332"/>
                <a:gd name="T2" fmla="*/ 0 w 17"/>
                <a:gd name="T3" fmla="*/ 0 h 332"/>
                <a:gd name="T4" fmla="*/ 0 w 17"/>
                <a:gd name="T5" fmla="*/ 331 h 332"/>
                <a:gd name="T6" fmla="*/ 16 w 17"/>
                <a:gd name="T7" fmla="*/ 331 h 332"/>
                <a:gd name="T8" fmla="*/ 16 w 17"/>
                <a:gd name="T9" fmla="*/ 0 h 332"/>
                <a:gd name="T10" fmla="*/ 0 60000 65536"/>
                <a:gd name="T11" fmla="*/ 0 60000 65536"/>
                <a:gd name="T12" fmla="*/ 0 60000 65536"/>
                <a:gd name="T13" fmla="*/ 0 60000 65536"/>
                <a:gd name="T14" fmla="*/ 0 60000 65536"/>
                <a:gd name="T15" fmla="*/ 0 w 17"/>
                <a:gd name="T16" fmla="*/ 0 h 332"/>
                <a:gd name="T17" fmla="*/ 17 w 17"/>
                <a:gd name="T18" fmla="*/ 332 h 332"/>
              </a:gdLst>
              <a:ahLst/>
              <a:cxnLst>
                <a:cxn ang="T10">
                  <a:pos x="T0" y="T1"/>
                </a:cxn>
                <a:cxn ang="T11">
                  <a:pos x="T2" y="T3"/>
                </a:cxn>
                <a:cxn ang="T12">
                  <a:pos x="T4" y="T5"/>
                </a:cxn>
                <a:cxn ang="T13">
                  <a:pos x="T6" y="T7"/>
                </a:cxn>
                <a:cxn ang="T14">
                  <a:pos x="T8" y="T9"/>
                </a:cxn>
              </a:cxnLst>
              <a:rect l="T15" t="T16" r="T17" b="T18"/>
              <a:pathLst>
                <a:path w="17" h="332">
                  <a:moveTo>
                    <a:pt x="16" y="0"/>
                  </a:moveTo>
                  <a:lnTo>
                    <a:pt x="0" y="0"/>
                  </a:lnTo>
                  <a:lnTo>
                    <a:pt x="0" y="331"/>
                  </a:lnTo>
                  <a:lnTo>
                    <a:pt x="16" y="331"/>
                  </a:lnTo>
                  <a:lnTo>
                    <a:pt x="16" y="0"/>
                  </a:lnTo>
                </a:path>
              </a:pathLst>
            </a:custGeom>
            <a:solidFill>
              <a:srgbClr val="000000"/>
            </a:solidFill>
            <a:ln w="12700" cap="rnd">
              <a:solidFill>
                <a:srgbClr val="000000"/>
              </a:solidFill>
              <a:round/>
              <a:headEnd/>
              <a:tailEnd/>
            </a:ln>
          </p:spPr>
          <p:txBody>
            <a:bodyPr/>
            <a:lstStyle/>
            <a:p>
              <a:endParaRPr lang="en-US"/>
            </a:p>
          </p:txBody>
        </p:sp>
        <p:sp>
          <p:nvSpPr>
            <p:cNvPr id="20615" name="Freeform 133"/>
            <p:cNvSpPr>
              <a:spLocks/>
            </p:cNvSpPr>
            <p:nvPr/>
          </p:nvSpPr>
          <p:spPr bwMode="auto">
            <a:xfrm>
              <a:off x="2042" y="2810"/>
              <a:ext cx="17" cy="332"/>
            </a:xfrm>
            <a:custGeom>
              <a:avLst/>
              <a:gdLst>
                <a:gd name="T0" fmla="*/ 16 w 17"/>
                <a:gd name="T1" fmla="*/ 0 h 332"/>
                <a:gd name="T2" fmla="*/ 0 w 17"/>
                <a:gd name="T3" fmla="*/ 0 h 332"/>
                <a:gd name="T4" fmla="*/ 0 w 17"/>
                <a:gd name="T5" fmla="*/ 331 h 332"/>
                <a:gd name="T6" fmla="*/ 16 w 17"/>
                <a:gd name="T7" fmla="*/ 331 h 332"/>
                <a:gd name="T8" fmla="*/ 16 w 17"/>
                <a:gd name="T9" fmla="*/ 0 h 332"/>
                <a:gd name="T10" fmla="*/ 0 60000 65536"/>
                <a:gd name="T11" fmla="*/ 0 60000 65536"/>
                <a:gd name="T12" fmla="*/ 0 60000 65536"/>
                <a:gd name="T13" fmla="*/ 0 60000 65536"/>
                <a:gd name="T14" fmla="*/ 0 60000 65536"/>
                <a:gd name="T15" fmla="*/ 0 w 17"/>
                <a:gd name="T16" fmla="*/ 0 h 332"/>
                <a:gd name="T17" fmla="*/ 17 w 17"/>
                <a:gd name="T18" fmla="*/ 332 h 332"/>
              </a:gdLst>
              <a:ahLst/>
              <a:cxnLst>
                <a:cxn ang="T10">
                  <a:pos x="T0" y="T1"/>
                </a:cxn>
                <a:cxn ang="T11">
                  <a:pos x="T2" y="T3"/>
                </a:cxn>
                <a:cxn ang="T12">
                  <a:pos x="T4" y="T5"/>
                </a:cxn>
                <a:cxn ang="T13">
                  <a:pos x="T6" y="T7"/>
                </a:cxn>
                <a:cxn ang="T14">
                  <a:pos x="T8" y="T9"/>
                </a:cxn>
              </a:cxnLst>
              <a:rect l="T15" t="T16" r="T17" b="T18"/>
              <a:pathLst>
                <a:path w="17" h="332">
                  <a:moveTo>
                    <a:pt x="16" y="0"/>
                  </a:moveTo>
                  <a:lnTo>
                    <a:pt x="0" y="0"/>
                  </a:lnTo>
                  <a:lnTo>
                    <a:pt x="0" y="331"/>
                  </a:lnTo>
                  <a:lnTo>
                    <a:pt x="16" y="331"/>
                  </a:lnTo>
                  <a:lnTo>
                    <a:pt x="16" y="0"/>
                  </a:lnTo>
                </a:path>
              </a:pathLst>
            </a:custGeom>
            <a:solidFill>
              <a:srgbClr val="8CF4EA"/>
            </a:solidFill>
            <a:ln w="12700" cap="rnd">
              <a:solidFill>
                <a:srgbClr val="8CF4EA"/>
              </a:solidFill>
              <a:round/>
              <a:headEnd/>
              <a:tailEnd/>
            </a:ln>
          </p:spPr>
          <p:txBody>
            <a:bodyPr/>
            <a:lstStyle/>
            <a:p>
              <a:endParaRPr lang="en-US"/>
            </a:p>
          </p:txBody>
        </p:sp>
        <p:sp>
          <p:nvSpPr>
            <p:cNvPr id="20616" name="Line 134"/>
            <p:cNvSpPr>
              <a:spLocks noChangeShapeType="1"/>
            </p:cNvSpPr>
            <p:nvPr/>
          </p:nvSpPr>
          <p:spPr bwMode="auto">
            <a:xfrm>
              <a:off x="2048" y="3141"/>
              <a:ext cx="0" cy="1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0617" name="Freeform 135"/>
            <p:cNvSpPr>
              <a:spLocks/>
            </p:cNvSpPr>
            <p:nvPr/>
          </p:nvSpPr>
          <p:spPr bwMode="auto">
            <a:xfrm>
              <a:off x="2042" y="3141"/>
              <a:ext cx="17" cy="18"/>
            </a:xfrm>
            <a:custGeom>
              <a:avLst/>
              <a:gdLst>
                <a:gd name="T0" fmla="*/ 0 w 17"/>
                <a:gd name="T1" fmla="*/ 17 h 18"/>
                <a:gd name="T2" fmla="*/ 16 w 17"/>
                <a:gd name="T3" fmla="*/ 17 h 18"/>
                <a:gd name="T4" fmla="*/ 16 w 17"/>
                <a:gd name="T5" fmla="*/ 0 h 18"/>
                <a:gd name="T6" fmla="*/ 0 w 17"/>
                <a:gd name="T7" fmla="*/ 0 h 18"/>
                <a:gd name="T8" fmla="*/ 0 w 17"/>
                <a:gd name="T9" fmla="*/ 17 h 18"/>
                <a:gd name="T10" fmla="*/ 16 w 17"/>
                <a:gd name="T11" fmla="*/ 17 h 18"/>
                <a:gd name="T12" fmla="*/ 16 w 17"/>
                <a:gd name="T13" fmla="*/ 0 h 18"/>
                <a:gd name="T14" fmla="*/ 0 w 17"/>
                <a:gd name="T15" fmla="*/ 0 h 18"/>
                <a:gd name="T16" fmla="*/ 0 w 17"/>
                <a:gd name="T17" fmla="*/ 17 h 18"/>
                <a:gd name="T18" fmla="*/ 16 w 17"/>
                <a:gd name="T19" fmla="*/ 17 h 18"/>
                <a:gd name="T20" fmla="*/ 16 w 17"/>
                <a:gd name="T21" fmla="*/ 0 h 18"/>
                <a:gd name="T22" fmla="*/ 0 w 17"/>
                <a:gd name="T23" fmla="*/ 0 h 18"/>
                <a:gd name="T24" fmla="*/ 0 w 17"/>
                <a:gd name="T25" fmla="*/ 17 h 18"/>
                <a:gd name="T26" fmla="*/ 16 w 17"/>
                <a:gd name="T27" fmla="*/ 17 h 18"/>
                <a:gd name="T28" fmla="*/ 16 w 17"/>
                <a:gd name="T29" fmla="*/ 0 h 18"/>
                <a:gd name="T30" fmla="*/ 0 w 17"/>
                <a:gd name="T31" fmla="*/ 0 h 18"/>
                <a:gd name="T32" fmla="*/ 0 w 17"/>
                <a:gd name="T33" fmla="*/ 1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8"/>
                <a:gd name="T53" fmla="*/ 17 w 1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8">
                  <a:moveTo>
                    <a:pt x="0" y="17"/>
                  </a:moveTo>
                  <a:lnTo>
                    <a:pt x="16" y="17"/>
                  </a:lnTo>
                  <a:lnTo>
                    <a:pt x="16" y="0"/>
                  </a:lnTo>
                  <a:lnTo>
                    <a:pt x="0" y="0"/>
                  </a:lnTo>
                  <a:lnTo>
                    <a:pt x="0" y="17"/>
                  </a:lnTo>
                  <a:lnTo>
                    <a:pt x="16" y="17"/>
                  </a:lnTo>
                  <a:lnTo>
                    <a:pt x="16" y="0"/>
                  </a:lnTo>
                  <a:lnTo>
                    <a:pt x="0" y="0"/>
                  </a:lnTo>
                  <a:lnTo>
                    <a:pt x="0" y="17"/>
                  </a:lnTo>
                  <a:lnTo>
                    <a:pt x="16" y="17"/>
                  </a:lnTo>
                  <a:lnTo>
                    <a:pt x="16" y="0"/>
                  </a:lnTo>
                  <a:lnTo>
                    <a:pt x="0" y="0"/>
                  </a:lnTo>
                  <a:lnTo>
                    <a:pt x="0" y="17"/>
                  </a:lnTo>
                  <a:lnTo>
                    <a:pt x="16" y="17"/>
                  </a:lnTo>
                  <a:lnTo>
                    <a:pt x="16" y="0"/>
                  </a:lnTo>
                  <a:lnTo>
                    <a:pt x="0" y="0"/>
                  </a:lnTo>
                  <a:lnTo>
                    <a:pt x="0" y="17"/>
                  </a:lnTo>
                </a:path>
              </a:pathLst>
            </a:custGeom>
            <a:solidFill>
              <a:srgbClr val="000000"/>
            </a:solidFill>
            <a:ln w="12700" cap="rnd">
              <a:solidFill>
                <a:srgbClr val="000000"/>
              </a:solidFill>
              <a:round/>
              <a:headEnd/>
              <a:tailEnd/>
            </a:ln>
          </p:spPr>
          <p:txBody>
            <a:bodyPr/>
            <a:lstStyle/>
            <a:p>
              <a:endParaRPr lang="en-US"/>
            </a:p>
          </p:txBody>
        </p:sp>
        <p:sp>
          <p:nvSpPr>
            <p:cNvPr id="20618" name="Freeform 136"/>
            <p:cNvSpPr>
              <a:spLocks/>
            </p:cNvSpPr>
            <p:nvPr/>
          </p:nvSpPr>
          <p:spPr bwMode="auto">
            <a:xfrm>
              <a:off x="2042" y="3141"/>
              <a:ext cx="17" cy="18"/>
            </a:xfrm>
            <a:custGeom>
              <a:avLst/>
              <a:gdLst>
                <a:gd name="T0" fmla="*/ 16 w 17"/>
                <a:gd name="T1" fmla="*/ 0 h 18"/>
                <a:gd name="T2" fmla="*/ 0 w 17"/>
                <a:gd name="T3" fmla="*/ 0 h 18"/>
                <a:gd name="T4" fmla="*/ 0 w 17"/>
                <a:gd name="T5" fmla="*/ 17 h 18"/>
                <a:gd name="T6" fmla="*/ 16 w 17"/>
                <a:gd name="T7" fmla="*/ 17 h 18"/>
                <a:gd name="T8" fmla="*/ 16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0"/>
                  </a:moveTo>
                  <a:lnTo>
                    <a:pt x="0" y="0"/>
                  </a:lnTo>
                  <a:lnTo>
                    <a:pt x="0" y="17"/>
                  </a:lnTo>
                  <a:lnTo>
                    <a:pt x="16" y="17"/>
                  </a:lnTo>
                  <a:lnTo>
                    <a:pt x="16" y="0"/>
                  </a:lnTo>
                </a:path>
              </a:pathLst>
            </a:custGeom>
            <a:solidFill>
              <a:srgbClr val="000000"/>
            </a:solidFill>
            <a:ln w="12700" cap="rnd">
              <a:solidFill>
                <a:srgbClr val="000000"/>
              </a:solidFill>
              <a:round/>
              <a:headEnd/>
              <a:tailEnd/>
            </a:ln>
          </p:spPr>
          <p:txBody>
            <a:bodyPr/>
            <a:lstStyle/>
            <a:p>
              <a:endParaRPr lang="en-US"/>
            </a:p>
          </p:txBody>
        </p:sp>
        <p:sp>
          <p:nvSpPr>
            <p:cNvPr id="20619" name="Freeform 137"/>
            <p:cNvSpPr>
              <a:spLocks/>
            </p:cNvSpPr>
            <p:nvPr/>
          </p:nvSpPr>
          <p:spPr bwMode="auto">
            <a:xfrm>
              <a:off x="3757" y="2806"/>
              <a:ext cx="155" cy="356"/>
            </a:xfrm>
            <a:custGeom>
              <a:avLst/>
              <a:gdLst>
                <a:gd name="T0" fmla="*/ 154 w 155"/>
                <a:gd name="T1" fmla="*/ 6 h 356"/>
                <a:gd name="T2" fmla="*/ 142 w 155"/>
                <a:gd name="T3" fmla="*/ 0 h 356"/>
                <a:gd name="T4" fmla="*/ 0 w 155"/>
                <a:gd name="T5" fmla="*/ 350 h 356"/>
                <a:gd name="T6" fmla="*/ 10 w 155"/>
                <a:gd name="T7" fmla="*/ 355 h 356"/>
                <a:gd name="T8" fmla="*/ 154 w 155"/>
                <a:gd name="T9" fmla="*/ 6 h 356"/>
                <a:gd name="T10" fmla="*/ 0 60000 65536"/>
                <a:gd name="T11" fmla="*/ 0 60000 65536"/>
                <a:gd name="T12" fmla="*/ 0 60000 65536"/>
                <a:gd name="T13" fmla="*/ 0 60000 65536"/>
                <a:gd name="T14" fmla="*/ 0 60000 65536"/>
                <a:gd name="T15" fmla="*/ 0 w 155"/>
                <a:gd name="T16" fmla="*/ 0 h 356"/>
                <a:gd name="T17" fmla="*/ 155 w 155"/>
                <a:gd name="T18" fmla="*/ 356 h 356"/>
              </a:gdLst>
              <a:ahLst/>
              <a:cxnLst>
                <a:cxn ang="T10">
                  <a:pos x="T0" y="T1"/>
                </a:cxn>
                <a:cxn ang="T11">
                  <a:pos x="T2" y="T3"/>
                </a:cxn>
                <a:cxn ang="T12">
                  <a:pos x="T4" y="T5"/>
                </a:cxn>
                <a:cxn ang="T13">
                  <a:pos x="T6" y="T7"/>
                </a:cxn>
                <a:cxn ang="T14">
                  <a:pos x="T8" y="T9"/>
                </a:cxn>
              </a:cxnLst>
              <a:rect l="T15" t="T16" r="T17" b="T18"/>
              <a:pathLst>
                <a:path w="155" h="356">
                  <a:moveTo>
                    <a:pt x="154" y="6"/>
                  </a:moveTo>
                  <a:lnTo>
                    <a:pt x="142" y="0"/>
                  </a:lnTo>
                  <a:lnTo>
                    <a:pt x="0" y="350"/>
                  </a:lnTo>
                  <a:lnTo>
                    <a:pt x="10" y="355"/>
                  </a:lnTo>
                  <a:lnTo>
                    <a:pt x="154" y="6"/>
                  </a:lnTo>
                </a:path>
              </a:pathLst>
            </a:custGeom>
            <a:solidFill>
              <a:srgbClr val="8CF4EA"/>
            </a:solidFill>
            <a:ln w="12700" cap="rnd">
              <a:solidFill>
                <a:srgbClr val="8CF4EA"/>
              </a:solidFill>
              <a:round/>
              <a:headEnd/>
              <a:tailEnd/>
            </a:ln>
          </p:spPr>
          <p:txBody>
            <a:bodyPr/>
            <a:lstStyle/>
            <a:p>
              <a:endParaRPr lang="en-US"/>
            </a:p>
          </p:txBody>
        </p:sp>
        <p:sp>
          <p:nvSpPr>
            <p:cNvPr id="20620" name="Freeform 138"/>
            <p:cNvSpPr>
              <a:spLocks/>
            </p:cNvSpPr>
            <p:nvPr/>
          </p:nvSpPr>
          <p:spPr bwMode="auto">
            <a:xfrm>
              <a:off x="1896" y="2478"/>
              <a:ext cx="726" cy="175"/>
            </a:xfrm>
            <a:custGeom>
              <a:avLst/>
              <a:gdLst>
                <a:gd name="T0" fmla="*/ 0 w 726"/>
                <a:gd name="T1" fmla="*/ 172 h 175"/>
                <a:gd name="T2" fmla="*/ 12 w 726"/>
                <a:gd name="T3" fmla="*/ 172 h 175"/>
                <a:gd name="T4" fmla="*/ 12 w 726"/>
                <a:gd name="T5" fmla="*/ 14 h 175"/>
                <a:gd name="T6" fmla="*/ 712 w 726"/>
                <a:gd name="T7" fmla="*/ 14 h 175"/>
                <a:gd name="T8" fmla="*/ 712 w 726"/>
                <a:gd name="T9" fmla="*/ 174 h 175"/>
                <a:gd name="T10" fmla="*/ 725 w 726"/>
                <a:gd name="T11" fmla="*/ 174 h 175"/>
                <a:gd name="T12" fmla="*/ 725 w 726"/>
                <a:gd name="T13" fmla="*/ 0 h 175"/>
                <a:gd name="T14" fmla="*/ 0 w 726"/>
                <a:gd name="T15" fmla="*/ 0 h 175"/>
                <a:gd name="T16" fmla="*/ 0 w 726"/>
                <a:gd name="T17" fmla="*/ 172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6"/>
                <a:gd name="T28" fmla="*/ 0 h 175"/>
                <a:gd name="T29" fmla="*/ 726 w 726"/>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6" h="175">
                  <a:moveTo>
                    <a:pt x="0" y="172"/>
                  </a:moveTo>
                  <a:lnTo>
                    <a:pt x="12" y="172"/>
                  </a:lnTo>
                  <a:lnTo>
                    <a:pt x="12" y="14"/>
                  </a:lnTo>
                  <a:lnTo>
                    <a:pt x="712" y="14"/>
                  </a:lnTo>
                  <a:lnTo>
                    <a:pt x="712" y="174"/>
                  </a:lnTo>
                  <a:lnTo>
                    <a:pt x="725" y="174"/>
                  </a:lnTo>
                  <a:lnTo>
                    <a:pt x="725" y="0"/>
                  </a:lnTo>
                  <a:lnTo>
                    <a:pt x="0" y="0"/>
                  </a:lnTo>
                  <a:lnTo>
                    <a:pt x="0" y="172"/>
                  </a:lnTo>
                </a:path>
              </a:pathLst>
            </a:custGeom>
            <a:solidFill>
              <a:srgbClr val="8CF4EA"/>
            </a:solidFill>
            <a:ln w="12700" cap="rnd">
              <a:solidFill>
                <a:srgbClr val="8CF4EA"/>
              </a:solidFill>
              <a:round/>
              <a:headEnd/>
              <a:tailEnd/>
            </a:ln>
          </p:spPr>
          <p:txBody>
            <a:bodyPr/>
            <a:lstStyle/>
            <a:p>
              <a:endParaRPr lang="en-US"/>
            </a:p>
          </p:txBody>
        </p:sp>
        <p:sp>
          <p:nvSpPr>
            <p:cNvPr id="20621" name="Rectangle 139"/>
            <p:cNvSpPr>
              <a:spLocks noChangeArrowheads="1"/>
            </p:cNvSpPr>
            <p:nvPr/>
          </p:nvSpPr>
          <p:spPr bwMode="auto">
            <a:xfrm>
              <a:off x="1384" y="2281"/>
              <a:ext cx="15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400" b="1">
                  <a:solidFill>
                    <a:srgbClr val="000000"/>
                  </a:solidFill>
                </a:rPr>
                <a:t>-</a:t>
              </a:r>
            </a:p>
          </p:txBody>
        </p:sp>
        <p:sp>
          <p:nvSpPr>
            <p:cNvPr id="20622" name="Rectangle 140"/>
            <p:cNvSpPr>
              <a:spLocks noChangeArrowheads="1"/>
            </p:cNvSpPr>
            <p:nvPr/>
          </p:nvSpPr>
          <p:spPr bwMode="auto">
            <a:xfrm>
              <a:off x="1105" y="2290"/>
              <a:ext cx="62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eaLnBrk="0" hangingPunct="0"/>
              <a:r>
                <a:rPr lang="en-GB" sz="1400" b="1">
                  <a:solidFill>
                    <a:srgbClr val="FFFFFF"/>
                  </a:solidFill>
                  <a:latin typeface="OceanSansForAventis Sm Bd" pitchFamily="34" charset="0"/>
                </a:rPr>
                <a:t>A-Chain</a:t>
              </a:r>
            </a:p>
          </p:txBody>
        </p:sp>
        <p:sp>
          <p:nvSpPr>
            <p:cNvPr id="20623" name="Rectangle 141"/>
            <p:cNvSpPr>
              <a:spLocks noChangeArrowheads="1"/>
            </p:cNvSpPr>
            <p:nvPr/>
          </p:nvSpPr>
          <p:spPr bwMode="auto">
            <a:xfrm>
              <a:off x="1384" y="2276"/>
              <a:ext cx="1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GB" sz="2400">
                <a:latin typeface="Times New Roman" pitchFamily="18" charset="0"/>
              </a:endParaRPr>
            </a:p>
          </p:txBody>
        </p:sp>
        <p:sp>
          <p:nvSpPr>
            <p:cNvPr id="20624" name="Rectangle 142"/>
            <p:cNvSpPr>
              <a:spLocks noChangeArrowheads="1"/>
            </p:cNvSpPr>
            <p:nvPr/>
          </p:nvSpPr>
          <p:spPr bwMode="auto">
            <a:xfrm>
              <a:off x="1078" y="3512"/>
              <a:ext cx="1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GB" sz="2400">
                <a:latin typeface="Times New Roman" pitchFamily="18" charset="0"/>
              </a:endParaRPr>
            </a:p>
          </p:txBody>
        </p:sp>
        <p:sp>
          <p:nvSpPr>
            <p:cNvPr id="20625" name="Rectangle 143"/>
            <p:cNvSpPr>
              <a:spLocks noChangeArrowheads="1"/>
            </p:cNvSpPr>
            <p:nvPr/>
          </p:nvSpPr>
          <p:spPr bwMode="auto">
            <a:xfrm>
              <a:off x="1248" y="3512"/>
              <a:ext cx="1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GB" sz="2400">
                <a:latin typeface="Times New Roman" pitchFamily="18" charset="0"/>
              </a:endParaRPr>
            </a:p>
          </p:txBody>
        </p:sp>
        <p:sp>
          <p:nvSpPr>
            <p:cNvPr id="20626" name="Rectangle 144"/>
            <p:cNvSpPr>
              <a:spLocks noChangeArrowheads="1"/>
            </p:cNvSpPr>
            <p:nvPr/>
          </p:nvSpPr>
          <p:spPr bwMode="auto">
            <a:xfrm>
              <a:off x="1384" y="3512"/>
              <a:ext cx="1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lstStyle/>
            <a:p>
              <a:pPr defTabSz="762000" eaLnBrk="0" hangingPunct="0">
                <a:spcBef>
                  <a:spcPct val="50000"/>
                </a:spcBef>
              </a:pPr>
              <a:endParaRPr lang="en-GB" sz="2400">
                <a:latin typeface="Times New Roman" pitchFamily="18" charset="0"/>
              </a:endParaRPr>
            </a:p>
          </p:txBody>
        </p:sp>
        <p:sp>
          <p:nvSpPr>
            <p:cNvPr id="20627" name="Rectangle 145"/>
            <p:cNvSpPr>
              <a:spLocks noChangeArrowheads="1"/>
            </p:cNvSpPr>
            <p:nvPr/>
          </p:nvSpPr>
          <p:spPr bwMode="auto">
            <a:xfrm>
              <a:off x="1115" y="3162"/>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1</a:t>
              </a:r>
            </a:p>
          </p:txBody>
        </p:sp>
        <p:sp>
          <p:nvSpPr>
            <p:cNvPr id="20628" name="Rectangle 146"/>
            <p:cNvSpPr>
              <a:spLocks noChangeArrowheads="1"/>
            </p:cNvSpPr>
            <p:nvPr/>
          </p:nvSpPr>
          <p:spPr bwMode="auto">
            <a:xfrm>
              <a:off x="1687" y="3164"/>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5</a:t>
              </a:r>
            </a:p>
          </p:txBody>
        </p:sp>
        <p:sp>
          <p:nvSpPr>
            <p:cNvPr id="20629" name="Rectangle 147"/>
            <p:cNvSpPr>
              <a:spLocks noChangeArrowheads="1"/>
            </p:cNvSpPr>
            <p:nvPr/>
          </p:nvSpPr>
          <p:spPr bwMode="auto">
            <a:xfrm>
              <a:off x="3090" y="3162"/>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1</a:t>
              </a:r>
            </a:p>
          </p:txBody>
        </p:sp>
        <p:sp>
          <p:nvSpPr>
            <p:cNvPr id="20630" name="Rectangle 148"/>
            <p:cNvSpPr>
              <a:spLocks noChangeArrowheads="1"/>
            </p:cNvSpPr>
            <p:nvPr/>
          </p:nvSpPr>
          <p:spPr bwMode="auto">
            <a:xfrm>
              <a:off x="3135" y="3162"/>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5</a:t>
              </a:r>
            </a:p>
          </p:txBody>
        </p:sp>
        <p:sp>
          <p:nvSpPr>
            <p:cNvPr id="20631" name="Rectangle 149"/>
            <p:cNvSpPr>
              <a:spLocks noChangeArrowheads="1"/>
            </p:cNvSpPr>
            <p:nvPr/>
          </p:nvSpPr>
          <p:spPr bwMode="auto">
            <a:xfrm>
              <a:off x="3808" y="3161"/>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2</a:t>
              </a:r>
            </a:p>
          </p:txBody>
        </p:sp>
        <p:sp>
          <p:nvSpPr>
            <p:cNvPr id="20632" name="Rectangle 150"/>
            <p:cNvSpPr>
              <a:spLocks noChangeArrowheads="1"/>
            </p:cNvSpPr>
            <p:nvPr/>
          </p:nvSpPr>
          <p:spPr bwMode="auto">
            <a:xfrm>
              <a:off x="3853" y="3161"/>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0</a:t>
              </a:r>
            </a:p>
          </p:txBody>
        </p:sp>
        <p:sp>
          <p:nvSpPr>
            <p:cNvPr id="20633" name="Rectangle 151"/>
            <p:cNvSpPr>
              <a:spLocks noChangeArrowheads="1"/>
            </p:cNvSpPr>
            <p:nvPr/>
          </p:nvSpPr>
          <p:spPr bwMode="auto">
            <a:xfrm>
              <a:off x="4527" y="3162"/>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2</a:t>
              </a:r>
            </a:p>
          </p:txBody>
        </p:sp>
        <p:sp>
          <p:nvSpPr>
            <p:cNvPr id="20634" name="Rectangle 152"/>
            <p:cNvSpPr>
              <a:spLocks noChangeArrowheads="1"/>
            </p:cNvSpPr>
            <p:nvPr/>
          </p:nvSpPr>
          <p:spPr bwMode="auto">
            <a:xfrm>
              <a:off x="4571" y="3162"/>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5</a:t>
              </a:r>
            </a:p>
          </p:txBody>
        </p:sp>
        <p:sp>
          <p:nvSpPr>
            <p:cNvPr id="20635" name="Rectangle 153"/>
            <p:cNvSpPr>
              <a:spLocks noChangeArrowheads="1"/>
            </p:cNvSpPr>
            <p:nvPr/>
          </p:nvSpPr>
          <p:spPr bwMode="auto">
            <a:xfrm>
              <a:off x="1112" y="2655"/>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1</a:t>
              </a:r>
            </a:p>
          </p:txBody>
        </p:sp>
        <p:sp>
          <p:nvSpPr>
            <p:cNvPr id="20636" name="Rectangle 154"/>
            <p:cNvSpPr>
              <a:spLocks noChangeArrowheads="1"/>
            </p:cNvSpPr>
            <p:nvPr/>
          </p:nvSpPr>
          <p:spPr bwMode="auto">
            <a:xfrm>
              <a:off x="1690" y="2651"/>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5</a:t>
              </a:r>
            </a:p>
          </p:txBody>
        </p:sp>
        <p:sp>
          <p:nvSpPr>
            <p:cNvPr id="20637" name="Rectangle 155"/>
            <p:cNvSpPr>
              <a:spLocks noChangeArrowheads="1"/>
            </p:cNvSpPr>
            <p:nvPr/>
          </p:nvSpPr>
          <p:spPr bwMode="auto">
            <a:xfrm>
              <a:off x="2378" y="2650"/>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1</a:t>
              </a:r>
            </a:p>
          </p:txBody>
        </p:sp>
        <p:sp>
          <p:nvSpPr>
            <p:cNvPr id="20638" name="Rectangle 156"/>
            <p:cNvSpPr>
              <a:spLocks noChangeArrowheads="1"/>
            </p:cNvSpPr>
            <p:nvPr/>
          </p:nvSpPr>
          <p:spPr bwMode="auto">
            <a:xfrm>
              <a:off x="2424" y="2650"/>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0</a:t>
              </a:r>
            </a:p>
          </p:txBody>
        </p:sp>
        <p:sp>
          <p:nvSpPr>
            <p:cNvPr id="20639" name="Rectangle 157"/>
            <p:cNvSpPr>
              <a:spLocks noChangeArrowheads="1"/>
            </p:cNvSpPr>
            <p:nvPr/>
          </p:nvSpPr>
          <p:spPr bwMode="auto">
            <a:xfrm>
              <a:off x="3094" y="2650"/>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1</a:t>
              </a:r>
            </a:p>
          </p:txBody>
        </p:sp>
        <p:sp>
          <p:nvSpPr>
            <p:cNvPr id="20640" name="Rectangle 158"/>
            <p:cNvSpPr>
              <a:spLocks noChangeArrowheads="1"/>
            </p:cNvSpPr>
            <p:nvPr/>
          </p:nvSpPr>
          <p:spPr bwMode="auto">
            <a:xfrm>
              <a:off x="3138" y="2650"/>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5</a:t>
              </a:r>
            </a:p>
          </p:txBody>
        </p:sp>
        <p:sp>
          <p:nvSpPr>
            <p:cNvPr id="20641" name="Rectangle 159"/>
            <p:cNvSpPr>
              <a:spLocks noChangeArrowheads="1"/>
            </p:cNvSpPr>
            <p:nvPr/>
          </p:nvSpPr>
          <p:spPr bwMode="auto">
            <a:xfrm>
              <a:off x="3808" y="2649"/>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2</a:t>
              </a:r>
            </a:p>
          </p:txBody>
        </p:sp>
        <p:sp>
          <p:nvSpPr>
            <p:cNvPr id="20642" name="Rectangle 160"/>
            <p:cNvSpPr>
              <a:spLocks noChangeArrowheads="1"/>
            </p:cNvSpPr>
            <p:nvPr/>
          </p:nvSpPr>
          <p:spPr bwMode="auto">
            <a:xfrm>
              <a:off x="3853" y="2649"/>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0</a:t>
              </a:r>
            </a:p>
          </p:txBody>
        </p:sp>
        <p:sp>
          <p:nvSpPr>
            <p:cNvPr id="20643" name="Freeform 161"/>
            <p:cNvSpPr>
              <a:spLocks/>
            </p:cNvSpPr>
            <p:nvPr/>
          </p:nvSpPr>
          <p:spPr bwMode="auto">
            <a:xfrm>
              <a:off x="4009" y="2370"/>
              <a:ext cx="57" cy="117"/>
            </a:xfrm>
            <a:custGeom>
              <a:avLst/>
              <a:gdLst>
                <a:gd name="T0" fmla="*/ 56 w 57"/>
                <a:gd name="T1" fmla="*/ 116 h 117"/>
                <a:gd name="T2" fmla="*/ 27 w 57"/>
                <a:gd name="T3" fmla="*/ 0 h 117"/>
                <a:gd name="T4" fmla="*/ 0 w 57"/>
                <a:gd name="T5" fmla="*/ 116 h 117"/>
                <a:gd name="T6" fmla="*/ 56 w 57"/>
                <a:gd name="T7" fmla="*/ 116 h 117"/>
                <a:gd name="T8" fmla="*/ 0 60000 65536"/>
                <a:gd name="T9" fmla="*/ 0 60000 65536"/>
                <a:gd name="T10" fmla="*/ 0 60000 65536"/>
                <a:gd name="T11" fmla="*/ 0 60000 65536"/>
                <a:gd name="T12" fmla="*/ 0 w 57"/>
                <a:gd name="T13" fmla="*/ 0 h 117"/>
                <a:gd name="T14" fmla="*/ 57 w 57"/>
                <a:gd name="T15" fmla="*/ 117 h 117"/>
              </a:gdLst>
              <a:ahLst/>
              <a:cxnLst>
                <a:cxn ang="T8">
                  <a:pos x="T0" y="T1"/>
                </a:cxn>
                <a:cxn ang="T9">
                  <a:pos x="T2" y="T3"/>
                </a:cxn>
                <a:cxn ang="T10">
                  <a:pos x="T4" y="T5"/>
                </a:cxn>
                <a:cxn ang="T11">
                  <a:pos x="T6" y="T7"/>
                </a:cxn>
              </a:cxnLst>
              <a:rect l="T12" t="T13" r="T14" b="T15"/>
              <a:pathLst>
                <a:path w="57" h="117">
                  <a:moveTo>
                    <a:pt x="56" y="116"/>
                  </a:moveTo>
                  <a:lnTo>
                    <a:pt x="27" y="0"/>
                  </a:lnTo>
                  <a:lnTo>
                    <a:pt x="0" y="116"/>
                  </a:lnTo>
                  <a:lnTo>
                    <a:pt x="56" y="116"/>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44" name="Freeform 162"/>
            <p:cNvSpPr>
              <a:spLocks/>
            </p:cNvSpPr>
            <p:nvPr/>
          </p:nvSpPr>
          <p:spPr bwMode="auto">
            <a:xfrm>
              <a:off x="4000" y="2345"/>
              <a:ext cx="80" cy="155"/>
            </a:xfrm>
            <a:custGeom>
              <a:avLst/>
              <a:gdLst>
                <a:gd name="T0" fmla="*/ 8 w 80"/>
                <a:gd name="T1" fmla="*/ 139 h 155"/>
                <a:gd name="T2" fmla="*/ 8 w 80"/>
                <a:gd name="T3" fmla="*/ 154 h 155"/>
                <a:gd name="T4" fmla="*/ 79 w 80"/>
                <a:gd name="T5" fmla="*/ 154 h 155"/>
                <a:gd name="T6" fmla="*/ 39 w 80"/>
                <a:gd name="T7" fmla="*/ 0 h 155"/>
                <a:gd name="T8" fmla="*/ 0 w 80"/>
                <a:gd name="T9" fmla="*/ 154 h 155"/>
                <a:gd name="T10" fmla="*/ 79 w 80"/>
                <a:gd name="T11" fmla="*/ 154 h 155"/>
                <a:gd name="T12" fmla="*/ 45 w 80"/>
                <a:gd name="T13" fmla="*/ 23 h 155"/>
                <a:gd name="T14" fmla="*/ 34 w 80"/>
                <a:gd name="T15" fmla="*/ 27 h 155"/>
                <a:gd name="T16" fmla="*/ 62 w 80"/>
                <a:gd name="T17" fmla="*/ 139 h 155"/>
                <a:gd name="T18" fmla="*/ 17 w 80"/>
                <a:gd name="T19" fmla="*/ 139 h 155"/>
                <a:gd name="T20" fmla="*/ 39 w 80"/>
                <a:gd name="T21" fmla="*/ 51 h 155"/>
                <a:gd name="T22" fmla="*/ 62 w 80"/>
                <a:gd name="T23" fmla="*/ 139 h 155"/>
                <a:gd name="T24" fmla="*/ 8 w 80"/>
                <a:gd name="T25" fmla="*/ 139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55"/>
                <a:gd name="T41" fmla="*/ 80 w 80"/>
                <a:gd name="T42" fmla="*/ 155 h 1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55">
                  <a:moveTo>
                    <a:pt x="8" y="139"/>
                  </a:moveTo>
                  <a:lnTo>
                    <a:pt x="8" y="154"/>
                  </a:lnTo>
                  <a:lnTo>
                    <a:pt x="79" y="154"/>
                  </a:lnTo>
                  <a:lnTo>
                    <a:pt x="39" y="0"/>
                  </a:lnTo>
                  <a:lnTo>
                    <a:pt x="0" y="154"/>
                  </a:lnTo>
                  <a:lnTo>
                    <a:pt x="79" y="154"/>
                  </a:lnTo>
                  <a:lnTo>
                    <a:pt x="45" y="23"/>
                  </a:lnTo>
                  <a:lnTo>
                    <a:pt x="34" y="27"/>
                  </a:lnTo>
                  <a:lnTo>
                    <a:pt x="62" y="139"/>
                  </a:lnTo>
                  <a:lnTo>
                    <a:pt x="17" y="139"/>
                  </a:lnTo>
                  <a:lnTo>
                    <a:pt x="39" y="51"/>
                  </a:lnTo>
                  <a:lnTo>
                    <a:pt x="62" y="139"/>
                  </a:lnTo>
                  <a:lnTo>
                    <a:pt x="8" y="139"/>
                  </a:lnTo>
                </a:path>
              </a:pathLst>
            </a:custGeom>
            <a:solidFill>
              <a:srgbClr val="FC0128"/>
            </a:solidFill>
            <a:ln w="12700" cap="rnd">
              <a:solidFill>
                <a:srgbClr val="FC0128"/>
              </a:solidFill>
              <a:round/>
              <a:headEnd/>
              <a:tailEnd/>
            </a:ln>
          </p:spPr>
          <p:txBody>
            <a:bodyPr/>
            <a:lstStyle/>
            <a:p>
              <a:endParaRPr lang="en-US"/>
            </a:p>
          </p:txBody>
        </p:sp>
        <p:sp>
          <p:nvSpPr>
            <p:cNvPr id="20645" name="Freeform 163"/>
            <p:cNvSpPr>
              <a:spLocks/>
            </p:cNvSpPr>
            <p:nvPr/>
          </p:nvSpPr>
          <p:spPr bwMode="auto">
            <a:xfrm>
              <a:off x="4034" y="2370"/>
              <a:ext cx="17" cy="251"/>
            </a:xfrm>
            <a:custGeom>
              <a:avLst/>
              <a:gdLst>
                <a:gd name="T0" fmla="*/ 16 w 17"/>
                <a:gd name="T1" fmla="*/ 0 h 251"/>
                <a:gd name="T2" fmla="*/ 0 w 17"/>
                <a:gd name="T3" fmla="*/ 0 h 251"/>
                <a:gd name="T4" fmla="*/ 0 w 17"/>
                <a:gd name="T5" fmla="*/ 250 h 251"/>
                <a:gd name="T6" fmla="*/ 16 w 17"/>
                <a:gd name="T7" fmla="*/ 250 h 251"/>
                <a:gd name="T8" fmla="*/ 16 w 17"/>
                <a:gd name="T9" fmla="*/ 0 h 251"/>
                <a:gd name="T10" fmla="*/ 0 60000 65536"/>
                <a:gd name="T11" fmla="*/ 0 60000 65536"/>
                <a:gd name="T12" fmla="*/ 0 60000 65536"/>
                <a:gd name="T13" fmla="*/ 0 60000 65536"/>
                <a:gd name="T14" fmla="*/ 0 60000 65536"/>
                <a:gd name="T15" fmla="*/ 0 w 17"/>
                <a:gd name="T16" fmla="*/ 0 h 251"/>
                <a:gd name="T17" fmla="*/ 17 w 17"/>
                <a:gd name="T18" fmla="*/ 251 h 251"/>
              </a:gdLst>
              <a:ahLst/>
              <a:cxnLst>
                <a:cxn ang="T10">
                  <a:pos x="T0" y="T1"/>
                </a:cxn>
                <a:cxn ang="T11">
                  <a:pos x="T2" y="T3"/>
                </a:cxn>
                <a:cxn ang="T12">
                  <a:pos x="T4" y="T5"/>
                </a:cxn>
                <a:cxn ang="T13">
                  <a:pos x="T6" y="T7"/>
                </a:cxn>
                <a:cxn ang="T14">
                  <a:pos x="T8" y="T9"/>
                </a:cxn>
              </a:cxnLst>
              <a:rect l="T15" t="T16" r="T17" b="T18"/>
              <a:pathLst>
                <a:path w="17" h="251">
                  <a:moveTo>
                    <a:pt x="16" y="0"/>
                  </a:moveTo>
                  <a:lnTo>
                    <a:pt x="0" y="0"/>
                  </a:lnTo>
                  <a:lnTo>
                    <a:pt x="0" y="250"/>
                  </a:lnTo>
                  <a:lnTo>
                    <a:pt x="16" y="250"/>
                  </a:lnTo>
                  <a:lnTo>
                    <a:pt x="16" y="0"/>
                  </a:lnTo>
                </a:path>
              </a:pathLst>
            </a:custGeom>
            <a:solidFill>
              <a:srgbClr val="FC0128"/>
            </a:solidFill>
            <a:ln w="12700" cap="rnd">
              <a:solidFill>
                <a:srgbClr val="FC0128"/>
              </a:solidFill>
              <a:round/>
              <a:headEnd/>
              <a:tailEnd/>
            </a:ln>
          </p:spPr>
          <p:txBody>
            <a:bodyPr/>
            <a:lstStyle/>
            <a:p>
              <a:endParaRPr lang="en-US"/>
            </a:p>
          </p:txBody>
        </p:sp>
        <p:sp>
          <p:nvSpPr>
            <p:cNvPr id="20646" name="Rectangle 164"/>
            <p:cNvSpPr>
              <a:spLocks noChangeArrowheads="1"/>
            </p:cNvSpPr>
            <p:nvPr/>
          </p:nvSpPr>
          <p:spPr bwMode="auto">
            <a:xfrm>
              <a:off x="5239" y="3162"/>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3</a:t>
              </a:r>
            </a:p>
          </p:txBody>
        </p:sp>
        <p:sp>
          <p:nvSpPr>
            <p:cNvPr id="20647" name="Rectangle 165"/>
            <p:cNvSpPr>
              <a:spLocks noChangeArrowheads="1"/>
            </p:cNvSpPr>
            <p:nvPr/>
          </p:nvSpPr>
          <p:spPr bwMode="auto">
            <a:xfrm>
              <a:off x="5289" y="3162"/>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0</a:t>
              </a:r>
            </a:p>
          </p:txBody>
        </p:sp>
        <p:sp>
          <p:nvSpPr>
            <p:cNvPr id="20648" name="Rectangle 166"/>
            <p:cNvSpPr>
              <a:spLocks noChangeArrowheads="1"/>
            </p:cNvSpPr>
            <p:nvPr/>
          </p:nvSpPr>
          <p:spPr bwMode="auto">
            <a:xfrm>
              <a:off x="2376" y="3159"/>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1</a:t>
              </a:r>
            </a:p>
          </p:txBody>
        </p:sp>
        <p:sp>
          <p:nvSpPr>
            <p:cNvPr id="20649" name="Rectangle 167"/>
            <p:cNvSpPr>
              <a:spLocks noChangeArrowheads="1"/>
            </p:cNvSpPr>
            <p:nvPr/>
          </p:nvSpPr>
          <p:spPr bwMode="auto">
            <a:xfrm>
              <a:off x="2427" y="3159"/>
              <a:ext cx="1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0</a:t>
              </a:r>
            </a:p>
          </p:txBody>
        </p:sp>
        <p:sp>
          <p:nvSpPr>
            <p:cNvPr id="20650" name="Freeform 168"/>
            <p:cNvSpPr>
              <a:spLocks/>
            </p:cNvSpPr>
            <p:nvPr/>
          </p:nvSpPr>
          <p:spPr bwMode="auto">
            <a:xfrm>
              <a:off x="5304" y="3481"/>
              <a:ext cx="57" cy="116"/>
            </a:xfrm>
            <a:custGeom>
              <a:avLst/>
              <a:gdLst>
                <a:gd name="T0" fmla="*/ 0 w 57"/>
                <a:gd name="T1" fmla="*/ 0 h 116"/>
                <a:gd name="T2" fmla="*/ 28 w 57"/>
                <a:gd name="T3" fmla="*/ 115 h 116"/>
                <a:gd name="T4" fmla="*/ 56 w 57"/>
                <a:gd name="T5" fmla="*/ 0 h 116"/>
                <a:gd name="T6" fmla="*/ 0 w 57"/>
                <a:gd name="T7" fmla="*/ 0 h 116"/>
                <a:gd name="T8" fmla="*/ 0 60000 65536"/>
                <a:gd name="T9" fmla="*/ 0 60000 65536"/>
                <a:gd name="T10" fmla="*/ 0 60000 65536"/>
                <a:gd name="T11" fmla="*/ 0 60000 65536"/>
                <a:gd name="T12" fmla="*/ 0 w 57"/>
                <a:gd name="T13" fmla="*/ 0 h 116"/>
                <a:gd name="T14" fmla="*/ 57 w 57"/>
                <a:gd name="T15" fmla="*/ 116 h 116"/>
              </a:gdLst>
              <a:ahLst/>
              <a:cxnLst>
                <a:cxn ang="T8">
                  <a:pos x="T0" y="T1"/>
                </a:cxn>
                <a:cxn ang="T9">
                  <a:pos x="T2" y="T3"/>
                </a:cxn>
                <a:cxn ang="T10">
                  <a:pos x="T4" y="T5"/>
                </a:cxn>
                <a:cxn ang="T11">
                  <a:pos x="T6" y="T7"/>
                </a:cxn>
              </a:cxnLst>
              <a:rect l="T12" t="T13" r="T14" b="T15"/>
              <a:pathLst>
                <a:path w="57" h="116">
                  <a:moveTo>
                    <a:pt x="0" y="0"/>
                  </a:moveTo>
                  <a:lnTo>
                    <a:pt x="28" y="115"/>
                  </a:lnTo>
                  <a:lnTo>
                    <a:pt x="56" y="0"/>
                  </a:lnTo>
                  <a:lnTo>
                    <a:pt x="0" y="0"/>
                  </a:lnTo>
                </a:path>
              </a:pathLst>
            </a:custGeom>
            <a:solidFill>
              <a:srgbClr val="FC012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51" name="Freeform 169"/>
            <p:cNvSpPr>
              <a:spLocks/>
            </p:cNvSpPr>
            <p:nvPr/>
          </p:nvSpPr>
          <p:spPr bwMode="auto">
            <a:xfrm>
              <a:off x="5296" y="3474"/>
              <a:ext cx="79" cy="155"/>
            </a:xfrm>
            <a:custGeom>
              <a:avLst/>
              <a:gdLst>
                <a:gd name="T0" fmla="*/ 70 w 79"/>
                <a:gd name="T1" fmla="*/ 14 h 155"/>
                <a:gd name="T2" fmla="*/ 70 w 79"/>
                <a:gd name="T3" fmla="*/ 0 h 155"/>
                <a:gd name="T4" fmla="*/ 0 w 79"/>
                <a:gd name="T5" fmla="*/ 0 h 155"/>
                <a:gd name="T6" fmla="*/ 39 w 79"/>
                <a:gd name="T7" fmla="*/ 154 h 155"/>
                <a:gd name="T8" fmla="*/ 78 w 79"/>
                <a:gd name="T9" fmla="*/ 0 h 155"/>
                <a:gd name="T10" fmla="*/ 0 w 79"/>
                <a:gd name="T11" fmla="*/ 0 h 155"/>
                <a:gd name="T12" fmla="*/ 32 w 79"/>
                <a:gd name="T13" fmla="*/ 130 h 155"/>
                <a:gd name="T14" fmla="*/ 45 w 79"/>
                <a:gd name="T15" fmla="*/ 126 h 155"/>
                <a:gd name="T16" fmla="*/ 15 w 79"/>
                <a:gd name="T17" fmla="*/ 14 h 155"/>
                <a:gd name="T18" fmla="*/ 62 w 79"/>
                <a:gd name="T19" fmla="*/ 14 h 155"/>
                <a:gd name="T20" fmla="*/ 39 w 79"/>
                <a:gd name="T21" fmla="*/ 103 h 155"/>
                <a:gd name="T22" fmla="*/ 15 w 79"/>
                <a:gd name="T23" fmla="*/ 14 h 155"/>
                <a:gd name="T24" fmla="*/ 70 w 79"/>
                <a:gd name="T25" fmla="*/ 14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55"/>
                <a:gd name="T41" fmla="*/ 79 w 79"/>
                <a:gd name="T42" fmla="*/ 155 h 1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55">
                  <a:moveTo>
                    <a:pt x="70" y="14"/>
                  </a:moveTo>
                  <a:lnTo>
                    <a:pt x="70" y="0"/>
                  </a:lnTo>
                  <a:lnTo>
                    <a:pt x="0" y="0"/>
                  </a:lnTo>
                  <a:lnTo>
                    <a:pt x="39" y="154"/>
                  </a:lnTo>
                  <a:lnTo>
                    <a:pt x="78" y="0"/>
                  </a:lnTo>
                  <a:lnTo>
                    <a:pt x="0" y="0"/>
                  </a:lnTo>
                  <a:lnTo>
                    <a:pt x="32" y="130"/>
                  </a:lnTo>
                  <a:lnTo>
                    <a:pt x="45" y="126"/>
                  </a:lnTo>
                  <a:lnTo>
                    <a:pt x="15" y="14"/>
                  </a:lnTo>
                  <a:lnTo>
                    <a:pt x="62" y="14"/>
                  </a:lnTo>
                  <a:lnTo>
                    <a:pt x="39" y="103"/>
                  </a:lnTo>
                  <a:lnTo>
                    <a:pt x="15" y="14"/>
                  </a:lnTo>
                  <a:lnTo>
                    <a:pt x="70" y="14"/>
                  </a:lnTo>
                </a:path>
              </a:pathLst>
            </a:custGeom>
            <a:solidFill>
              <a:srgbClr val="FC0128"/>
            </a:solidFill>
            <a:ln w="12700" cap="rnd">
              <a:solidFill>
                <a:srgbClr val="FC0128"/>
              </a:solidFill>
              <a:round/>
              <a:headEnd/>
              <a:tailEnd/>
            </a:ln>
          </p:spPr>
          <p:txBody>
            <a:bodyPr/>
            <a:lstStyle/>
            <a:p>
              <a:endParaRPr lang="en-US"/>
            </a:p>
          </p:txBody>
        </p:sp>
        <p:sp>
          <p:nvSpPr>
            <p:cNvPr id="20652" name="Freeform 170"/>
            <p:cNvSpPr>
              <a:spLocks/>
            </p:cNvSpPr>
            <p:nvPr/>
          </p:nvSpPr>
          <p:spPr bwMode="auto">
            <a:xfrm>
              <a:off x="5328" y="3352"/>
              <a:ext cx="17" cy="251"/>
            </a:xfrm>
            <a:custGeom>
              <a:avLst/>
              <a:gdLst>
                <a:gd name="T0" fmla="*/ 0 w 17"/>
                <a:gd name="T1" fmla="*/ 250 h 251"/>
                <a:gd name="T2" fmla="*/ 16 w 17"/>
                <a:gd name="T3" fmla="*/ 250 h 251"/>
                <a:gd name="T4" fmla="*/ 16 w 17"/>
                <a:gd name="T5" fmla="*/ 0 h 251"/>
                <a:gd name="T6" fmla="*/ 0 w 17"/>
                <a:gd name="T7" fmla="*/ 0 h 251"/>
                <a:gd name="T8" fmla="*/ 0 w 17"/>
                <a:gd name="T9" fmla="*/ 250 h 251"/>
                <a:gd name="T10" fmla="*/ 0 60000 65536"/>
                <a:gd name="T11" fmla="*/ 0 60000 65536"/>
                <a:gd name="T12" fmla="*/ 0 60000 65536"/>
                <a:gd name="T13" fmla="*/ 0 60000 65536"/>
                <a:gd name="T14" fmla="*/ 0 60000 65536"/>
                <a:gd name="T15" fmla="*/ 0 w 17"/>
                <a:gd name="T16" fmla="*/ 0 h 251"/>
                <a:gd name="T17" fmla="*/ 17 w 17"/>
                <a:gd name="T18" fmla="*/ 251 h 251"/>
              </a:gdLst>
              <a:ahLst/>
              <a:cxnLst>
                <a:cxn ang="T10">
                  <a:pos x="T0" y="T1"/>
                </a:cxn>
                <a:cxn ang="T11">
                  <a:pos x="T2" y="T3"/>
                </a:cxn>
                <a:cxn ang="T12">
                  <a:pos x="T4" y="T5"/>
                </a:cxn>
                <a:cxn ang="T13">
                  <a:pos x="T6" y="T7"/>
                </a:cxn>
                <a:cxn ang="T14">
                  <a:pos x="T8" y="T9"/>
                </a:cxn>
              </a:cxnLst>
              <a:rect l="T15" t="T16" r="T17" b="T18"/>
              <a:pathLst>
                <a:path w="17" h="251">
                  <a:moveTo>
                    <a:pt x="0" y="250"/>
                  </a:moveTo>
                  <a:lnTo>
                    <a:pt x="16" y="250"/>
                  </a:lnTo>
                  <a:lnTo>
                    <a:pt x="16" y="0"/>
                  </a:lnTo>
                  <a:lnTo>
                    <a:pt x="0" y="0"/>
                  </a:lnTo>
                  <a:lnTo>
                    <a:pt x="0" y="250"/>
                  </a:lnTo>
                </a:path>
              </a:pathLst>
            </a:custGeom>
            <a:solidFill>
              <a:srgbClr val="FC0128"/>
            </a:solidFill>
            <a:ln w="12700" cap="rnd">
              <a:solidFill>
                <a:srgbClr val="FC0128"/>
              </a:solidFill>
              <a:round/>
              <a:headEnd/>
              <a:tailEnd/>
            </a:ln>
          </p:spPr>
          <p:txBody>
            <a:bodyPr/>
            <a:lstStyle/>
            <a:p>
              <a:endParaRPr lang="en-US"/>
            </a:p>
          </p:txBody>
        </p:sp>
        <p:sp>
          <p:nvSpPr>
            <p:cNvPr id="20653" name="Freeform 171"/>
            <p:cNvSpPr>
              <a:spLocks/>
            </p:cNvSpPr>
            <p:nvPr/>
          </p:nvSpPr>
          <p:spPr bwMode="auto">
            <a:xfrm>
              <a:off x="5264" y="3658"/>
              <a:ext cx="136" cy="153"/>
            </a:xfrm>
            <a:custGeom>
              <a:avLst/>
              <a:gdLst>
                <a:gd name="T0" fmla="*/ 67 w 136"/>
                <a:gd name="T1" fmla="*/ 152 h 153"/>
                <a:gd name="T2" fmla="*/ 57 w 136"/>
                <a:gd name="T3" fmla="*/ 151 h 153"/>
                <a:gd name="T4" fmla="*/ 48 w 136"/>
                <a:gd name="T5" fmla="*/ 149 h 153"/>
                <a:gd name="T6" fmla="*/ 40 w 136"/>
                <a:gd name="T7" fmla="*/ 146 h 153"/>
                <a:gd name="T8" fmla="*/ 32 w 136"/>
                <a:gd name="T9" fmla="*/ 141 h 153"/>
                <a:gd name="T10" fmla="*/ 25 w 136"/>
                <a:gd name="T11" fmla="*/ 136 h 153"/>
                <a:gd name="T12" fmla="*/ 18 w 136"/>
                <a:gd name="T13" fmla="*/ 129 h 153"/>
                <a:gd name="T14" fmla="*/ 13 w 136"/>
                <a:gd name="T15" fmla="*/ 122 h 153"/>
                <a:gd name="T16" fmla="*/ 8 w 136"/>
                <a:gd name="T17" fmla="*/ 114 h 153"/>
                <a:gd name="T18" fmla="*/ 5 w 136"/>
                <a:gd name="T19" fmla="*/ 106 h 153"/>
                <a:gd name="T20" fmla="*/ 2 w 136"/>
                <a:gd name="T21" fmla="*/ 96 h 153"/>
                <a:gd name="T22" fmla="*/ 0 w 136"/>
                <a:gd name="T23" fmla="*/ 87 h 153"/>
                <a:gd name="T24" fmla="*/ 0 w 136"/>
                <a:gd name="T25" fmla="*/ 77 h 153"/>
                <a:gd name="T26" fmla="*/ 1 w 136"/>
                <a:gd name="T27" fmla="*/ 58 h 153"/>
                <a:gd name="T28" fmla="*/ 5 w 136"/>
                <a:gd name="T29" fmla="*/ 48 h 153"/>
                <a:gd name="T30" fmla="*/ 8 w 136"/>
                <a:gd name="T31" fmla="*/ 38 h 153"/>
                <a:gd name="T32" fmla="*/ 14 w 136"/>
                <a:gd name="T33" fmla="*/ 29 h 153"/>
                <a:gd name="T34" fmla="*/ 20 w 136"/>
                <a:gd name="T35" fmla="*/ 21 h 153"/>
                <a:gd name="T36" fmla="*/ 27 w 136"/>
                <a:gd name="T37" fmla="*/ 15 h 153"/>
                <a:gd name="T38" fmla="*/ 33 w 136"/>
                <a:gd name="T39" fmla="*/ 10 h 153"/>
                <a:gd name="T40" fmla="*/ 42 w 136"/>
                <a:gd name="T41" fmla="*/ 6 h 153"/>
                <a:gd name="T42" fmla="*/ 50 w 136"/>
                <a:gd name="T43" fmla="*/ 3 h 153"/>
                <a:gd name="T44" fmla="*/ 67 w 136"/>
                <a:gd name="T45" fmla="*/ 0 h 153"/>
                <a:gd name="T46" fmla="*/ 83 w 136"/>
                <a:gd name="T47" fmla="*/ 3 h 153"/>
                <a:gd name="T48" fmla="*/ 92 w 136"/>
                <a:gd name="T49" fmla="*/ 6 h 153"/>
                <a:gd name="T50" fmla="*/ 100 w 136"/>
                <a:gd name="T51" fmla="*/ 10 h 153"/>
                <a:gd name="T52" fmla="*/ 107 w 136"/>
                <a:gd name="T53" fmla="*/ 15 h 153"/>
                <a:gd name="T54" fmla="*/ 114 w 136"/>
                <a:gd name="T55" fmla="*/ 21 h 153"/>
                <a:gd name="T56" fmla="*/ 120 w 136"/>
                <a:gd name="T57" fmla="*/ 29 h 153"/>
                <a:gd name="T58" fmla="*/ 125 w 136"/>
                <a:gd name="T59" fmla="*/ 38 h 153"/>
                <a:gd name="T60" fmla="*/ 129 w 136"/>
                <a:gd name="T61" fmla="*/ 48 h 153"/>
                <a:gd name="T62" fmla="*/ 132 w 136"/>
                <a:gd name="T63" fmla="*/ 58 h 153"/>
                <a:gd name="T64" fmla="*/ 135 w 136"/>
                <a:gd name="T65" fmla="*/ 77 h 153"/>
                <a:gd name="T66" fmla="*/ 134 w 136"/>
                <a:gd name="T67" fmla="*/ 87 h 153"/>
                <a:gd name="T68" fmla="*/ 132 w 136"/>
                <a:gd name="T69" fmla="*/ 96 h 153"/>
                <a:gd name="T70" fmla="*/ 129 w 136"/>
                <a:gd name="T71" fmla="*/ 106 h 153"/>
                <a:gd name="T72" fmla="*/ 125 w 136"/>
                <a:gd name="T73" fmla="*/ 114 h 153"/>
                <a:gd name="T74" fmla="*/ 121 w 136"/>
                <a:gd name="T75" fmla="*/ 122 h 153"/>
                <a:gd name="T76" fmla="*/ 115 w 136"/>
                <a:gd name="T77" fmla="*/ 129 h 153"/>
                <a:gd name="T78" fmla="*/ 109 w 136"/>
                <a:gd name="T79" fmla="*/ 136 h 153"/>
                <a:gd name="T80" fmla="*/ 101 w 136"/>
                <a:gd name="T81" fmla="*/ 141 h 153"/>
                <a:gd name="T82" fmla="*/ 94 w 136"/>
                <a:gd name="T83" fmla="*/ 146 h 153"/>
                <a:gd name="T84" fmla="*/ 85 w 136"/>
                <a:gd name="T85" fmla="*/ 149 h 153"/>
                <a:gd name="T86" fmla="*/ 77 w 136"/>
                <a:gd name="T87" fmla="*/ 151 h 153"/>
                <a:gd name="T88" fmla="*/ 67 w 136"/>
                <a:gd name="T89" fmla="*/ 152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3"/>
                <a:gd name="T137" fmla="*/ 136 w 136"/>
                <a:gd name="T138" fmla="*/ 153 h 1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3">
                  <a:moveTo>
                    <a:pt x="67" y="152"/>
                  </a:moveTo>
                  <a:lnTo>
                    <a:pt x="57" y="151"/>
                  </a:lnTo>
                  <a:lnTo>
                    <a:pt x="48" y="149"/>
                  </a:lnTo>
                  <a:lnTo>
                    <a:pt x="40" y="146"/>
                  </a:lnTo>
                  <a:lnTo>
                    <a:pt x="32" y="141"/>
                  </a:lnTo>
                  <a:lnTo>
                    <a:pt x="25" y="136"/>
                  </a:lnTo>
                  <a:lnTo>
                    <a:pt x="18" y="129"/>
                  </a:lnTo>
                  <a:lnTo>
                    <a:pt x="13" y="122"/>
                  </a:lnTo>
                  <a:lnTo>
                    <a:pt x="8" y="114"/>
                  </a:lnTo>
                  <a:lnTo>
                    <a:pt x="5" y="106"/>
                  </a:lnTo>
                  <a:lnTo>
                    <a:pt x="2" y="96"/>
                  </a:lnTo>
                  <a:lnTo>
                    <a:pt x="0" y="87"/>
                  </a:lnTo>
                  <a:lnTo>
                    <a:pt x="0" y="77"/>
                  </a:lnTo>
                  <a:lnTo>
                    <a:pt x="1" y="58"/>
                  </a:lnTo>
                  <a:lnTo>
                    <a:pt x="5" y="48"/>
                  </a:lnTo>
                  <a:lnTo>
                    <a:pt x="8" y="38"/>
                  </a:lnTo>
                  <a:lnTo>
                    <a:pt x="14" y="29"/>
                  </a:lnTo>
                  <a:lnTo>
                    <a:pt x="20" y="21"/>
                  </a:lnTo>
                  <a:lnTo>
                    <a:pt x="27" y="15"/>
                  </a:lnTo>
                  <a:lnTo>
                    <a:pt x="33" y="10"/>
                  </a:lnTo>
                  <a:lnTo>
                    <a:pt x="42" y="6"/>
                  </a:lnTo>
                  <a:lnTo>
                    <a:pt x="50" y="3"/>
                  </a:lnTo>
                  <a:lnTo>
                    <a:pt x="67" y="0"/>
                  </a:lnTo>
                  <a:lnTo>
                    <a:pt x="83" y="3"/>
                  </a:lnTo>
                  <a:lnTo>
                    <a:pt x="92" y="6"/>
                  </a:lnTo>
                  <a:lnTo>
                    <a:pt x="100" y="10"/>
                  </a:lnTo>
                  <a:lnTo>
                    <a:pt x="107" y="15"/>
                  </a:lnTo>
                  <a:lnTo>
                    <a:pt x="114" y="21"/>
                  </a:lnTo>
                  <a:lnTo>
                    <a:pt x="120" y="29"/>
                  </a:lnTo>
                  <a:lnTo>
                    <a:pt x="125" y="38"/>
                  </a:lnTo>
                  <a:lnTo>
                    <a:pt x="129" y="48"/>
                  </a:lnTo>
                  <a:lnTo>
                    <a:pt x="132" y="58"/>
                  </a:lnTo>
                  <a:lnTo>
                    <a:pt x="135" y="77"/>
                  </a:lnTo>
                  <a:lnTo>
                    <a:pt x="134" y="87"/>
                  </a:lnTo>
                  <a:lnTo>
                    <a:pt x="132" y="96"/>
                  </a:lnTo>
                  <a:lnTo>
                    <a:pt x="129" y="106"/>
                  </a:lnTo>
                  <a:lnTo>
                    <a:pt x="125" y="114"/>
                  </a:lnTo>
                  <a:lnTo>
                    <a:pt x="121" y="122"/>
                  </a:lnTo>
                  <a:lnTo>
                    <a:pt x="115" y="129"/>
                  </a:lnTo>
                  <a:lnTo>
                    <a:pt x="109" y="136"/>
                  </a:lnTo>
                  <a:lnTo>
                    <a:pt x="101" y="141"/>
                  </a:lnTo>
                  <a:lnTo>
                    <a:pt x="94" y="146"/>
                  </a:lnTo>
                  <a:lnTo>
                    <a:pt x="85" y="149"/>
                  </a:lnTo>
                  <a:lnTo>
                    <a:pt x="77" y="151"/>
                  </a:lnTo>
                  <a:lnTo>
                    <a:pt x="67" y="152"/>
                  </a:lnTo>
                </a:path>
              </a:pathLst>
            </a:custGeom>
            <a:solidFill>
              <a:srgbClr val="0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54" name="Freeform 172"/>
            <p:cNvSpPr>
              <a:spLocks/>
            </p:cNvSpPr>
            <p:nvPr/>
          </p:nvSpPr>
          <p:spPr bwMode="auto">
            <a:xfrm>
              <a:off x="5257" y="3651"/>
              <a:ext cx="154" cy="173"/>
            </a:xfrm>
            <a:custGeom>
              <a:avLst/>
              <a:gdLst>
                <a:gd name="T0" fmla="*/ 86 w 154"/>
                <a:gd name="T1" fmla="*/ 157 h 173"/>
                <a:gd name="T2" fmla="*/ 66 w 154"/>
                <a:gd name="T3" fmla="*/ 157 h 173"/>
                <a:gd name="T4" fmla="*/ 50 w 154"/>
                <a:gd name="T5" fmla="*/ 152 h 173"/>
                <a:gd name="T6" fmla="*/ 36 w 154"/>
                <a:gd name="T7" fmla="*/ 143 h 173"/>
                <a:gd name="T8" fmla="*/ 25 w 154"/>
                <a:gd name="T9" fmla="*/ 129 h 173"/>
                <a:gd name="T10" fmla="*/ 16 w 154"/>
                <a:gd name="T11" fmla="*/ 114 h 173"/>
                <a:gd name="T12" fmla="*/ 13 w 154"/>
                <a:gd name="T13" fmla="*/ 97 h 173"/>
                <a:gd name="T14" fmla="*/ 14 w 154"/>
                <a:gd name="T15" fmla="*/ 69 h 173"/>
                <a:gd name="T16" fmla="*/ 20 w 154"/>
                <a:gd name="T17" fmla="*/ 50 h 173"/>
                <a:gd name="T18" fmla="*/ 31 w 154"/>
                <a:gd name="T19" fmla="*/ 34 h 173"/>
                <a:gd name="T20" fmla="*/ 45 w 154"/>
                <a:gd name="T21" fmla="*/ 23 h 173"/>
                <a:gd name="T22" fmla="*/ 60 w 154"/>
                <a:gd name="T23" fmla="*/ 17 h 173"/>
                <a:gd name="T24" fmla="*/ 92 w 154"/>
                <a:gd name="T25" fmla="*/ 17 h 173"/>
                <a:gd name="T26" fmla="*/ 107 w 154"/>
                <a:gd name="T27" fmla="*/ 23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29 h 173"/>
                <a:gd name="T40" fmla="*/ 115 w 154"/>
                <a:gd name="T41" fmla="*/ 143 h 173"/>
                <a:gd name="T42" fmla="*/ 102 w 154"/>
                <a:gd name="T43" fmla="*/ 152 h 173"/>
                <a:gd name="T44" fmla="*/ 85 w 154"/>
                <a:gd name="T45" fmla="*/ 157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29 h 173"/>
                <a:gd name="T58" fmla="*/ 150 w 154"/>
                <a:gd name="T59" fmla="*/ 109 h 173"/>
                <a:gd name="T60" fmla="*/ 153 w 154"/>
                <a:gd name="T61" fmla="*/ 87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1 w 154"/>
                <a:gd name="T75" fmla="*/ 17 h 173"/>
                <a:gd name="T76" fmla="*/ 16 w 154"/>
                <a:gd name="T77" fmla="*/ 33 h 173"/>
                <a:gd name="T78" fmla="*/ 5 w 154"/>
                <a:gd name="T79" fmla="*/ 54 h 173"/>
                <a:gd name="T80" fmla="*/ 0 w 154"/>
                <a:gd name="T81" fmla="*/ 87 h 173"/>
                <a:gd name="T82" fmla="*/ 2 w 154"/>
                <a:gd name="T83" fmla="*/ 109 h 173"/>
                <a:gd name="T84" fmla="*/ 9 w 154"/>
                <a:gd name="T85" fmla="*/ 129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1"/>
                  </a:moveTo>
                  <a:lnTo>
                    <a:pt x="86" y="157"/>
                  </a:lnTo>
                  <a:lnTo>
                    <a:pt x="76" y="158"/>
                  </a:lnTo>
                  <a:lnTo>
                    <a:pt x="66" y="157"/>
                  </a:lnTo>
                  <a:lnTo>
                    <a:pt x="58" y="155"/>
                  </a:lnTo>
                  <a:lnTo>
                    <a:pt x="50" y="152"/>
                  </a:lnTo>
                  <a:lnTo>
                    <a:pt x="43" y="148"/>
                  </a:lnTo>
                  <a:lnTo>
                    <a:pt x="36" y="143"/>
                  </a:lnTo>
                  <a:lnTo>
                    <a:pt x="31" y="137"/>
                  </a:lnTo>
                  <a:lnTo>
                    <a:pt x="25" y="129"/>
                  </a:lnTo>
                  <a:lnTo>
                    <a:pt x="20" y="122"/>
                  </a:lnTo>
                  <a:lnTo>
                    <a:pt x="16" y="114"/>
                  </a:lnTo>
                  <a:lnTo>
                    <a:pt x="15" y="105"/>
                  </a:lnTo>
                  <a:lnTo>
                    <a:pt x="13" y="97"/>
                  </a:lnTo>
                  <a:lnTo>
                    <a:pt x="12" y="87"/>
                  </a:lnTo>
                  <a:lnTo>
                    <a:pt x="14" y="69"/>
                  </a:lnTo>
                  <a:lnTo>
                    <a:pt x="16" y="59"/>
                  </a:lnTo>
                  <a:lnTo>
                    <a:pt x="20" y="50"/>
                  </a:lnTo>
                  <a:lnTo>
                    <a:pt x="25" y="42"/>
                  </a:lnTo>
                  <a:lnTo>
                    <a:pt x="31" y="34"/>
                  </a:lnTo>
                  <a:lnTo>
                    <a:pt x="38" y="28"/>
                  </a:lnTo>
                  <a:lnTo>
                    <a:pt x="45" y="23"/>
                  </a:lnTo>
                  <a:lnTo>
                    <a:pt x="52" y="19"/>
                  </a:lnTo>
                  <a:lnTo>
                    <a:pt x="60" y="17"/>
                  </a:lnTo>
                  <a:lnTo>
                    <a:pt x="76" y="15"/>
                  </a:lnTo>
                  <a:lnTo>
                    <a:pt x="92" y="17"/>
                  </a:lnTo>
                  <a:lnTo>
                    <a:pt x="100" y="19"/>
                  </a:lnTo>
                  <a:lnTo>
                    <a:pt x="107" y="23"/>
                  </a:lnTo>
                  <a:lnTo>
                    <a:pt x="114" y="28"/>
                  </a:lnTo>
                  <a:lnTo>
                    <a:pt x="121" y="34"/>
                  </a:lnTo>
                  <a:lnTo>
                    <a:pt x="126" y="42"/>
                  </a:lnTo>
                  <a:lnTo>
                    <a:pt x="131" y="50"/>
                  </a:lnTo>
                  <a:lnTo>
                    <a:pt x="136" y="59"/>
                  </a:lnTo>
                  <a:lnTo>
                    <a:pt x="137" y="69"/>
                  </a:lnTo>
                  <a:lnTo>
                    <a:pt x="139" y="87"/>
                  </a:lnTo>
                  <a:lnTo>
                    <a:pt x="139" y="97"/>
                  </a:lnTo>
                  <a:lnTo>
                    <a:pt x="137" y="105"/>
                  </a:lnTo>
                  <a:lnTo>
                    <a:pt x="135" y="114"/>
                  </a:lnTo>
                  <a:lnTo>
                    <a:pt x="131" y="122"/>
                  </a:lnTo>
                  <a:lnTo>
                    <a:pt x="127" y="129"/>
                  </a:lnTo>
                  <a:lnTo>
                    <a:pt x="121" y="137"/>
                  </a:lnTo>
                  <a:lnTo>
                    <a:pt x="115" y="143"/>
                  </a:lnTo>
                  <a:lnTo>
                    <a:pt x="109" y="148"/>
                  </a:lnTo>
                  <a:lnTo>
                    <a:pt x="102" y="152"/>
                  </a:lnTo>
                  <a:lnTo>
                    <a:pt x="93" y="155"/>
                  </a:lnTo>
                  <a:lnTo>
                    <a:pt x="85" y="157"/>
                  </a:lnTo>
                  <a:lnTo>
                    <a:pt x="76" y="158"/>
                  </a:lnTo>
                  <a:lnTo>
                    <a:pt x="66" y="157"/>
                  </a:lnTo>
                  <a:lnTo>
                    <a:pt x="65" y="171"/>
                  </a:lnTo>
                  <a:lnTo>
                    <a:pt x="76" y="172"/>
                  </a:lnTo>
                  <a:lnTo>
                    <a:pt x="87" y="171"/>
                  </a:lnTo>
                  <a:lnTo>
                    <a:pt x="97" y="169"/>
                  </a:lnTo>
                  <a:lnTo>
                    <a:pt x="106" y="165"/>
                  </a:lnTo>
                  <a:lnTo>
                    <a:pt x="115" y="160"/>
                  </a:lnTo>
                  <a:lnTo>
                    <a:pt x="123" y="154"/>
                  </a:lnTo>
                  <a:lnTo>
                    <a:pt x="130" y="146"/>
                  </a:lnTo>
                  <a:lnTo>
                    <a:pt x="137" y="138"/>
                  </a:lnTo>
                  <a:lnTo>
                    <a:pt x="142" y="129"/>
                  </a:lnTo>
                  <a:lnTo>
                    <a:pt x="146" y="119"/>
                  </a:lnTo>
                  <a:lnTo>
                    <a:pt x="150" y="109"/>
                  </a:lnTo>
                  <a:lnTo>
                    <a:pt x="152" y="98"/>
                  </a:lnTo>
                  <a:lnTo>
                    <a:pt x="153" y="87"/>
                  </a:lnTo>
                  <a:lnTo>
                    <a:pt x="150" y="65"/>
                  </a:lnTo>
                  <a:lnTo>
                    <a:pt x="146" y="54"/>
                  </a:lnTo>
                  <a:lnTo>
                    <a:pt x="142" y="43"/>
                  </a:lnTo>
                  <a:lnTo>
                    <a:pt x="136" y="33"/>
                  </a:lnTo>
                  <a:lnTo>
                    <a:pt x="129" y="25"/>
                  </a:lnTo>
                  <a:lnTo>
                    <a:pt x="121" y="17"/>
                  </a:lnTo>
                  <a:lnTo>
                    <a:pt x="113" y="11"/>
                  </a:lnTo>
                  <a:lnTo>
                    <a:pt x="104" y="7"/>
                  </a:lnTo>
                  <a:lnTo>
                    <a:pt x="95" y="3"/>
                  </a:lnTo>
                  <a:lnTo>
                    <a:pt x="76" y="0"/>
                  </a:lnTo>
                  <a:lnTo>
                    <a:pt x="57" y="3"/>
                  </a:lnTo>
                  <a:lnTo>
                    <a:pt x="48" y="7"/>
                  </a:lnTo>
                  <a:lnTo>
                    <a:pt x="39" y="11"/>
                  </a:lnTo>
                  <a:lnTo>
                    <a:pt x="31" y="17"/>
                  </a:lnTo>
                  <a:lnTo>
                    <a:pt x="23" y="25"/>
                  </a:lnTo>
                  <a:lnTo>
                    <a:pt x="16" y="33"/>
                  </a:lnTo>
                  <a:lnTo>
                    <a:pt x="9" y="43"/>
                  </a:lnTo>
                  <a:lnTo>
                    <a:pt x="5" y="54"/>
                  </a:lnTo>
                  <a:lnTo>
                    <a:pt x="2" y="65"/>
                  </a:lnTo>
                  <a:lnTo>
                    <a:pt x="0" y="87"/>
                  </a:lnTo>
                  <a:lnTo>
                    <a:pt x="0" y="98"/>
                  </a:lnTo>
                  <a:lnTo>
                    <a:pt x="2" y="109"/>
                  </a:lnTo>
                  <a:lnTo>
                    <a:pt x="6" y="119"/>
                  </a:lnTo>
                  <a:lnTo>
                    <a:pt x="9" y="129"/>
                  </a:lnTo>
                  <a:lnTo>
                    <a:pt x="15" y="138"/>
                  </a:lnTo>
                  <a:lnTo>
                    <a:pt x="21" y="146"/>
                  </a:lnTo>
                  <a:lnTo>
                    <a:pt x="29" y="154"/>
                  </a:lnTo>
                  <a:lnTo>
                    <a:pt x="37" y="160"/>
                  </a:lnTo>
                  <a:lnTo>
                    <a:pt x="45" y="165"/>
                  </a:lnTo>
                  <a:lnTo>
                    <a:pt x="55" y="169"/>
                  </a:lnTo>
                  <a:lnTo>
                    <a:pt x="65" y="171"/>
                  </a:lnTo>
                  <a:lnTo>
                    <a:pt x="76" y="172"/>
                  </a:lnTo>
                  <a:lnTo>
                    <a:pt x="86" y="171"/>
                  </a:lnTo>
                </a:path>
              </a:pathLst>
            </a:custGeom>
            <a:solidFill>
              <a:srgbClr val="000000"/>
            </a:solidFill>
            <a:ln w="12700" cap="rnd">
              <a:solidFill>
                <a:srgbClr val="000000"/>
              </a:solidFill>
              <a:round/>
              <a:headEnd/>
              <a:tailEnd/>
            </a:ln>
          </p:spPr>
          <p:txBody>
            <a:bodyPr/>
            <a:lstStyle/>
            <a:p>
              <a:endParaRPr lang="en-US"/>
            </a:p>
          </p:txBody>
        </p:sp>
        <p:sp>
          <p:nvSpPr>
            <p:cNvPr id="20655" name="Freeform 173"/>
            <p:cNvSpPr>
              <a:spLocks/>
            </p:cNvSpPr>
            <p:nvPr/>
          </p:nvSpPr>
          <p:spPr bwMode="auto">
            <a:xfrm>
              <a:off x="5408" y="3658"/>
              <a:ext cx="136" cy="153"/>
            </a:xfrm>
            <a:custGeom>
              <a:avLst/>
              <a:gdLst>
                <a:gd name="T0" fmla="*/ 67 w 136"/>
                <a:gd name="T1" fmla="*/ 152 h 153"/>
                <a:gd name="T2" fmla="*/ 57 w 136"/>
                <a:gd name="T3" fmla="*/ 151 h 153"/>
                <a:gd name="T4" fmla="*/ 49 w 136"/>
                <a:gd name="T5" fmla="*/ 149 h 153"/>
                <a:gd name="T6" fmla="*/ 40 w 136"/>
                <a:gd name="T7" fmla="*/ 146 h 153"/>
                <a:gd name="T8" fmla="*/ 33 w 136"/>
                <a:gd name="T9" fmla="*/ 141 h 153"/>
                <a:gd name="T10" fmla="*/ 25 w 136"/>
                <a:gd name="T11" fmla="*/ 136 h 153"/>
                <a:gd name="T12" fmla="*/ 19 w 136"/>
                <a:gd name="T13" fmla="*/ 129 h 153"/>
                <a:gd name="T14" fmla="*/ 13 w 136"/>
                <a:gd name="T15" fmla="*/ 122 h 153"/>
                <a:gd name="T16" fmla="*/ 9 w 136"/>
                <a:gd name="T17" fmla="*/ 114 h 153"/>
                <a:gd name="T18" fmla="*/ 5 w 136"/>
                <a:gd name="T19" fmla="*/ 106 h 153"/>
                <a:gd name="T20" fmla="*/ 2 w 136"/>
                <a:gd name="T21" fmla="*/ 96 h 153"/>
                <a:gd name="T22" fmla="*/ 0 w 136"/>
                <a:gd name="T23" fmla="*/ 87 h 153"/>
                <a:gd name="T24" fmla="*/ 0 w 136"/>
                <a:gd name="T25" fmla="*/ 77 h 153"/>
                <a:gd name="T26" fmla="*/ 2 w 136"/>
                <a:gd name="T27" fmla="*/ 58 h 153"/>
                <a:gd name="T28" fmla="*/ 5 w 136"/>
                <a:gd name="T29" fmla="*/ 48 h 153"/>
                <a:gd name="T30" fmla="*/ 9 w 136"/>
                <a:gd name="T31" fmla="*/ 38 h 153"/>
                <a:gd name="T32" fmla="*/ 14 w 136"/>
                <a:gd name="T33" fmla="*/ 29 h 153"/>
                <a:gd name="T34" fmla="*/ 20 w 136"/>
                <a:gd name="T35" fmla="*/ 21 h 153"/>
                <a:gd name="T36" fmla="*/ 27 w 136"/>
                <a:gd name="T37" fmla="*/ 15 h 153"/>
                <a:gd name="T38" fmla="*/ 34 w 136"/>
                <a:gd name="T39" fmla="*/ 10 h 153"/>
                <a:gd name="T40" fmla="*/ 42 w 136"/>
                <a:gd name="T41" fmla="*/ 6 h 153"/>
                <a:gd name="T42" fmla="*/ 51 w 136"/>
                <a:gd name="T43" fmla="*/ 3 h 153"/>
                <a:gd name="T44" fmla="*/ 67 w 136"/>
                <a:gd name="T45" fmla="*/ 0 h 153"/>
                <a:gd name="T46" fmla="*/ 84 w 136"/>
                <a:gd name="T47" fmla="*/ 3 h 153"/>
                <a:gd name="T48" fmla="*/ 92 w 136"/>
                <a:gd name="T49" fmla="*/ 6 h 153"/>
                <a:gd name="T50" fmla="*/ 101 w 136"/>
                <a:gd name="T51" fmla="*/ 10 h 153"/>
                <a:gd name="T52" fmla="*/ 107 w 136"/>
                <a:gd name="T53" fmla="*/ 15 h 153"/>
                <a:gd name="T54" fmla="*/ 114 w 136"/>
                <a:gd name="T55" fmla="*/ 21 h 153"/>
                <a:gd name="T56" fmla="*/ 120 w 136"/>
                <a:gd name="T57" fmla="*/ 29 h 153"/>
                <a:gd name="T58" fmla="*/ 126 w 136"/>
                <a:gd name="T59" fmla="*/ 38 h 153"/>
                <a:gd name="T60" fmla="*/ 129 w 136"/>
                <a:gd name="T61" fmla="*/ 48 h 153"/>
                <a:gd name="T62" fmla="*/ 133 w 136"/>
                <a:gd name="T63" fmla="*/ 58 h 153"/>
                <a:gd name="T64" fmla="*/ 135 w 136"/>
                <a:gd name="T65" fmla="*/ 77 h 153"/>
                <a:gd name="T66" fmla="*/ 134 w 136"/>
                <a:gd name="T67" fmla="*/ 87 h 153"/>
                <a:gd name="T68" fmla="*/ 132 w 136"/>
                <a:gd name="T69" fmla="*/ 96 h 153"/>
                <a:gd name="T70" fmla="*/ 129 w 136"/>
                <a:gd name="T71" fmla="*/ 106 h 153"/>
                <a:gd name="T72" fmla="*/ 126 w 136"/>
                <a:gd name="T73" fmla="*/ 114 h 153"/>
                <a:gd name="T74" fmla="*/ 121 w 136"/>
                <a:gd name="T75" fmla="*/ 122 h 153"/>
                <a:gd name="T76" fmla="*/ 116 w 136"/>
                <a:gd name="T77" fmla="*/ 129 h 153"/>
                <a:gd name="T78" fmla="*/ 109 w 136"/>
                <a:gd name="T79" fmla="*/ 136 h 153"/>
                <a:gd name="T80" fmla="*/ 102 w 136"/>
                <a:gd name="T81" fmla="*/ 141 h 153"/>
                <a:gd name="T82" fmla="*/ 95 w 136"/>
                <a:gd name="T83" fmla="*/ 146 h 153"/>
                <a:gd name="T84" fmla="*/ 86 w 136"/>
                <a:gd name="T85" fmla="*/ 149 h 153"/>
                <a:gd name="T86" fmla="*/ 77 w 136"/>
                <a:gd name="T87" fmla="*/ 151 h 153"/>
                <a:gd name="T88" fmla="*/ 67 w 136"/>
                <a:gd name="T89" fmla="*/ 152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3"/>
                <a:gd name="T137" fmla="*/ 136 w 136"/>
                <a:gd name="T138" fmla="*/ 153 h 1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3">
                  <a:moveTo>
                    <a:pt x="67" y="152"/>
                  </a:moveTo>
                  <a:lnTo>
                    <a:pt x="57" y="151"/>
                  </a:lnTo>
                  <a:lnTo>
                    <a:pt x="49" y="149"/>
                  </a:lnTo>
                  <a:lnTo>
                    <a:pt x="40" y="146"/>
                  </a:lnTo>
                  <a:lnTo>
                    <a:pt x="33" y="141"/>
                  </a:lnTo>
                  <a:lnTo>
                    <a:pt x="25" y="136"/>
                  </a:lnTo>
                  <a:lnTo>
                    <a:pt x="19" y="129"/>
                  </a:lnTo>
                  <a:lnTo>
                    <a:pt x="13" y="122"/>
                  </a:lnTo>
                  <a:lnTo>
                    <a:pt x="9" y="114"/>
                  </a:lnTo>
                  <a:lnTo>
                    <a:pt x="5" y="106"/>
                  </a:lnTo>
                  <a:lnTo>
                    <a:pt x="2" y="96"/>
                  </a:lnTo>
                  <a:lnTo>
                    <a:pt x="0" y="87"/>
                  </a:lnTo>
                  <a:lnTo>
                    <a:pt x="0" y="77"/>
                  </a:lnTo>
                  <a:lnTo>
                    <a:pt x="2" y="58"/>
                  </a:lnTo>
                  <a:lnTo>
                    <a:pt x="5" y="48"/>
                  </a:lnTo>
                  <a:lnTo>
                    <a:pt x="9" y="38"/>
                  </a:lnTo>
                  <a:lnTo>
                    <a:pt x="14" y="29"/>
                  </a:lnTo>
                  <a:lnTo>
                    <a:pt x="20" y="21"/>
                  </a:lnTo>
                  <a:lnTo>
                    <a:pt x="27" y="15"/>
                  </a:lnTo>
                  <a:lnTo>
                    <a:pt x="34" y="10"/>
                  </a:lnTo>
                  <a:lnTo>
                    <a:pt x="42" y="6"/>
                  </a:lnTo>
                  <a:lnTo>
                    <a:pt x="51" y="3"/>
                  </a:lnTo>
                  <a:lnTo>
                    <a:pt x="67" y="0"/>
                  </a:lnTo>
                  <a:lnTo>
                    <a:pt x="84" y="3"/>
                  </a:lnTo>
                  <a:lnTo>
                    <a:pt x="92" y="6"/>
                  </a:lnTo>
                  <a:lnTo>
                    <a:pt x="101" y="10"/>
                  </a:lnTo>
                  <a:lnTo>
                    <a:pt x="107" y="15"/>
                  </a:lnTo>
                  <a:lnTo>
                    <a:pt x="114" y="21"/>
                  </a:lnTo>
                  <a:lnTo>
                    <a:pt x="120" y="29"/>
                  </a:lnTo>
                  <a:lnTo>
                    <a:pt x="126" y="38"/>
                  </a:lnTo>
                  <a:lnTo>
                    <a:pt x="129" y="48"/>
                  </a:lnTo>
                  <a:lnTo>
                    <a:pt x="133" y="58"/>
                  </a:lnTo>
                  <a:lnTo>
                    <a:pt x="135" y="77"/>
                  </a:lnTo>
                  <a:lnTo>
                    <a:pt x="134" y="87"/>
                  </a:lnTo>
                  <a:lnTo>
                    <a:pt x="132" y="96"/>
                  </a:lnTo>
                  <a:lnTo>
                    <a:pt x="129" y="106"/>
                  </a:lnTo>
                  <a:lnTo>
                    <a:pt x="126" y="114"/>
                  </a:lnTo>
                  <a:lnTo>
                    <a:pt x="121" y="122"/>
                  </a:lnTo>
                  <a:lnTo>
                    <a:pt x="116" y="129"/>
                  </a:lnTo>
                  <a:lnTo>
                    <a:pt x="109" y="136"/>
                  </a:lnTo>
                  <a:lnTo>
                    <a:pt x="102" y="141"/>
                  </a:lnTo>
                  <a:lnTo>
                    <a:pt x="95" y="146"/>
                  </a:lnTo>
                  <a:lnTo>
                    <a:pt x="86" y="149"/>
                  </a:lnTo>
                  <a:lnTo>
                    <a:pt x="77" y="151"/>
                  </a:lnTo>
                  <a:lnTo>
                    <a:pt x="67" y="152"/>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56" name="Freeform 174"/>
            <p:cNvSpPr>
              <a:spLocks/>
            </p:cNvSpPr>
            <p:nvPr/>
          </p:nvSpPr>
          <p:spPr bwMode="auto">
            <a:xfrm>
              <a:off x="5401" y="3651"/>
              <a:ext cx="154" cy="173"/>
            </a:xfrm>
            <a:custGeom>
              <a:avLst/>
              <a:gdLst>
                <a:gd name="T0" fmla="*/ 86 w 154"/>
                <a:gd name="T1" fmla="*/ 157 h 173"/>
                <a:gd name="T2" fmla="*/ 67 w 154"/>
                <a:gd name="T3" fmla="*/ 157 h 173"/>
                <a:gd name="T4" fmla="*/ 50 w 154"/>
                <a:gd name="T5" fmla="*/ 152 h 173"/>
                <a:gd name="T6" fmla="*/ 37 w 154"/>
                <a:gd name="T7" fmla="*/ 143 h 173"/>
                <a:gd name="T8" fmla="*/ 25 w 154"/>
                <a:gd name="T9" fmla="*/ 129 h 173"/>
                <a:gd name="T10" fmla="*/ 17 w 154"/>
                <a:gd name="T11" fmla="*/ 114 h 173"/>
                <a:gd name="T12" fmla="*/ 13 w 154"/>
                <a:gd name="T13" fmla="*/ 97 h 173"/>
                <a:gd name="T14" fmla="*/ 15 w 154"/>
                <a:gd name="T15" fmla="*/ 69 h 173"/>
                <a:gd name="T16" fmla="*/ 21 w 154"/>
                <a:gd name="T17" fmla="*/ 50 h 173"/>
                <a:gd name="T18" fmla="*/ 32 w 154"/>
                <a:gd name="T19" fmla="*/ 34 h 173"/>
                <a:gd name="T20" fmla="*/ 45 w 154"/>
                <a:gd name="T21" fmla="*/ 23 h 173"/>
                <a:gd name="T22" fmla="*/ 60 w 154"/>
                <a:gd name="T23" fmla="*/ 17 h 173"/>
                <a:gd name="T24" fmla="*/ 92 w 154"/>
                <a:gd name="T25" fmla="*/ 17 h 173"/>
                <a:gd name="T26" fmla="*/ 107 w 154"/>
                <a:gd name="T27" fmla="*/ 23 h 173"/>
                <a:gd name="T28" fmla="*/ 121 w 154"/>
                <a:gd name="T29" fmla="*/ 34 h 173"/>
                <a:gd name="T30" fmla="*/ 132 w 154"/>
                <a:gd name="T31" fmla="*/ 50 h 173"/>
                <a:gd name="T32" fmla="*/ 138 w 154"/>
                <a:gd name="T33" fmla="*/ 69 h 173"/>
                <a:gd name="T34" fmla="*/ 139 w 154"/>
                <a:gd name="T35" fmla="*/ 97 h 173"/>
                <a:gd name="T36" fmla="*/ 136 w 154"/>
                <a:gd name="T37" fmla="*/ 114 h 173"/>
                <a:gd name="T38" fmla="*/ 127 w 154"/>
                <a:gd name="T39" fmla="*/ 129 h 173"/>
                <a:gd name="T40" fmla="*/ 116 w 154"/>
                <a:gd name="T41" fmla="*/ 143 h 173"/>
                <a:gd name="T42" fmla="*/ 102 w 154"/>
                <a:gd name="T43" fmla="*/ 152 h 173"/>
                <a:gd name="T44" fmla="*/ 86 w 154"/>
                <a:gd name="T45" fmla="*/ 157 h 173"/>
                <a:gd name="T46" fmla="*/ 66 w 154"/>
                <a:gd name="T47" fmla="*/ 157 h 173"/>
                <a:gd name="T48" fmla="*/ 76 w 154"/>
                <a:gd name="T49" fmla="*/ 172 h 173"/>
                <a:gd name="T50" fmla="*/ 97 w 154"/>
                <a:gd name="T51" fmla="*/ 169 h 173"/>
                <a:gd name="T52" fmla="*/ 115 w 154"/>
                <a:gd name="T53" fmla="*/ 160 h 173"/>
                <a:gd name="T54" fmla="*/ 131 w 154"/>
                <a:gd name="T55" fmla="*/ 146 h 173"/>
                <a:gd name="T56" fmla="*/ 143 w 154"/>
                <a:gd name="T57" fmla="*/ 129 h 173"/>
                <a:gd name="T58" fmla="*/ 150 w 154"/>
                <a:gd name="T59" fmla="*/ 109 h 173"/>
                <a:gd name="T60" fmla="*/ 153 w 154"/>
                <a:gd name="T61" fmla="*/ 87 h 173"/>
                <a:gd name="T62" fmla="*/ 147 w 154"/>
                <a:gd name="T63" fmla="*/ 54 h 173"/>
                <a:gd name="T64" fmla="*/ 137 w 154"/>
                <a:gd name="T65" fmla="*/ 33 h 173"/>
                <a:gd name="T66" fmla="*/ 121 w 154"/>
                <a:gd name="T67" fmla="*/ 17 h 173"/>
                <a:gd name="T68" fmla="*/ 105 w 154"/>
                <a:gd name="T69" fmla="*/ 7 h 173"/>
                <a:gd name="T70" fmla="*/ 76 w 154"/>
                <a:gd name="T71" fmla="*/ 0 h 173"/>
                <a:gd name="T72" fmla="*/ 48 w 154"/>
                <a:gd name="T73" fmla="*/ 7 h 173"/>
                <a:gd name="T74" fmla="*/ 31 w 154"/>
                <a:gd name="T75" fmla="*/ 17 h 173"/>
                <a:gd name="T76" fmla="*/ 16 w 154"/>
                <a:gd name="T77" fmla="*/ 33 h 173"/>
                <a:gd name="T78" fmla="*/ 6 w 154"/>
                <a:gd name="T79" fmla="*/ 54 h 173"/>
                <a:gd name="T80" fmla="*/ 0 w 154"/>
                <a:gd name="T81" fmla="*/ 87 h 173"/>
                <a:gd name="T82" fmla="*/ 2 w 154"/>
                <a:gd name="T83" fmla="*/ 109 h 173"/>
                <a:gd name="T84" fmla="*/ 10 w 154"/>
                <a:gd name="T85" fmla="*/ 129 h 173"/>
                <a:gd name="T86" fmla="*/ 22 w 154"/>
                <a:gd name="T87" fmla="*/ 146 h 173"/>
                <a:gd name="T88" fmla="*/ 37 w 154"/>
                <a:gd name="T89" fmla="*/ 160 h 173"/>
                <a:gd name="T90" fmla="*/ 56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7" y="171"/>
                  </a:moveTo>
                  <a:lnTo>
                    <a:pt x="86" y="157"/>
                  </a:lnTo>
                  <a:lnTo>
                    <a:pt x="76" y="158"/>
                  </a:lnTo>
                  <a:lnTo>
                    <a:pt x="67" y="157"/>
                  </a:lnTo>
                  <a:lnTo>
                    <a:pt x="59" y="155"/>
                  </a:lnTo>
                  <a:lnTo>
                    <a:pt x="50" y="152"/>
                  </a:lnTo>
                  <a:lnTo>
                    <a:pt x="43" y="148"/>
                  </a:lnTo>
                  <a:lnTo>
                    <a:pt x="37" y="143"/>
                  </a:lnTo>
                  <a:lnTo>
                    <a:pt x="31" y="137"/>
                  </a:lnTo>
                  <a:lnTo>
                    <a:pt x="25" y="129"/>
                  </a:lnTo>
                  <a:lnTo>
                    <a:pt x="21" y="122"/>
                  </a:lnTo>
                  <a:lnTo>
                    <a:pt x="17" y="114"/>
                  </a:lnTo>
                  <a:lnTo>
                    <a:pt x="15" y="105"/>
                  </a:lnTo>
                  <a:lnTo>
                    <a:pt x="13" y="97"/>
                  </a:lnTo>
                  <a:lnTo>
                    <a:pt x="13" y="87"/>
                  </a:lnTo>
                  <a:lnTo>
                    <a:pt x="15" y="69"/>
                  </a:lnTo>
                  <a:lnTo>
                    <a:pt x="16" y="59"/>
                  </a:lnTo>
                  <a:lnTo>
                    <a:pt x="21" y="50"/>
                  </a:lnTo>
                  <a:lnTo>
                    <a:pt x="26" y="42"/>
                  </a:lnTo>
                  <a:lnTo>
                    <a:pt x="32" y="34"/>
                  </a:lnTo>
                  <a:lnTo>
                    <a:pt x="38" y="28"/>
                  </a:lnTo>
                  <a:lnTo>
                    <a:pt x="45" y="23"/>
                  </a:lnTo>
                  <a:lnTo>
                    <a:pt x="52" y="19"/>
                  </a:lnTo>
                  <a:lnTo>
                    <a:pt x="60" y="17"/>
                  </a:lnTo>
                  <a:lnTo>
                    <a:pt x="76" y="15"/>
                  </a:lnTo>
                  <a:lnTo>
                    <a:pt x="92" y="17"/>
                  </a:lnTo>
                  <a:lnTo>
                    <a:pt x="100" y="19"/>
                  </a:lnTo>
                  <a:lnTo>
                    <a:pt x="107" y="23"/>
                  </a:lnTo>
                  <a:lnTo>
                    <a:pt x="114" y="28"/>
                  </a:lnTo>
                  <a:lnTo>
                    <a:pt x="121" y="34"/>
                  </a:lnTo>
                  <a:lnTo>
                    <a:pt x="127" y="42"/>
                  </a:lnTo>
                  <a:lnTo>
                    <a:pt x="132" y="50"/>
                  </a:lnTo>
                  <a:lnTo>
                    <a:pt x="136" y="59"/>
                  </a:lnTo>
                  <a:lnTo>
                    <a:pt x="138" y="69"/>
                  </a:lnTo>
                  <a:lnTo>
                    <a:pt x="140" y="87"/>
                  </a:lnTo>
                  <a:lnTo>
                    <a:pt x="139" y="97"/>
                  </a:lnTo>
                  <a:lnTo>
                    <a:pt x="137" y="105"/>
                  </a:lnTo>
                  <a:lnTo>
                    <a:pt x="136" y="114"/>
                  </a:lnTo>
                  <a:lnTo>
                    <a:pt x="132" y="122"/>
                  </a:lnTo>
                  <a:lnTo>
                    <a:pt x="127" y="129"/>
                  </a:lnTo>
                  <a:lnTo>
                    <a:pt x="121" y="137"/>
                  </a:lnTo>
                  <a:lnTo>
                    <a:pt x="116" y="143"/>
                  </a:lnTo>
                  <a:lnTo>
                    <a:pt x="109" y="148"/>
                  </a:lnTo>
                  <a:lnTo>
                    <a:pt x="102" y="152"/>
                  </a:lnTo>
                  <a:lnTo>
                    <a:pt x="94" y="155"/>
                  </a:lnTo>
                  <a:lnTo>
                    <a:pt x="86" y="157"/>
                  </a:lnTo>
                  <a:lnTo>
                    <a:pt x="76" y="158"/>
                  </a:lnTo>
                  <a:lnTo>
                    <a:pt x="66" y="157"/>
                  </a:lnTo>
                  <a:lnTo>
                    <a:pt x="66" y="171"/>
                  </a:lnTo>
                  <a:lnTo>
                    <a:pt x="76" y="172"/>
                  </a:lnTo>
                  <a:lnTo>
                    <a:pt x="87" y="171"/>
                  </a:lnTo>
                  <a:lnTo>
                    <a:pt x="97" y="169"/>
                  </a:lnTo>
                  <a:lnTo>
                    <a:pt x="107" y="165"/>
                  </a:lnTo>
                  <a:lnTo>
                    <a:pt x="115" y="160"/>
                  </a:lnTo>
                  <a:lnTo>
                    <a:pt x="123" y="154"/>
                  </a:lnTo>
                  <a:lnTo>
                    <a:pt x="131" y="146"/>
                  </a:lnTo>
                  <a:lnTo>
                    <a:pt x="137" y="138"/>
                  </a:lnTo>
                  <a:lnTo>
                    <a:pt x="143" y="129"/>
                  </a:lnTo>
                  <a:lnTo>
                    <a:pt x="146" y="119"/>
                  </a:lnTo>
                  <a:lnTo>
                    <a:pt x="150" y="109"/>
                  </a:lnTo>
                  <a:lnTo>
                    <a:pt x="152" y="98"/>
                  </a:lnTo>
                  <a:lnTo>
                    <a:pt x="153" y="87"/>
                  </a:lnTo>
                  <a:lnTo>
                    <a:pt x="150" y="65"/>
                  </a:lnTo>
                  <a:lnTo>
                    <a:pt x="147" y="54"/>
                  </a:lnTo>
                  <a:lnTo>
                    <a:pt x="143" y="43"/>
                  </a:lnTo>
                  <a:lnTo>
                    <a:pt x="137" y="33"/>
                  </a:lnTo>
                  <a:lnTo>
                    <a:pt x="129" y="25"/>
                  </a:lnTo>
                  <a:lnTo>
                    <a:pt x="121" y="17"/>
                  </a:lnTo>
                  <a:lnTo>
                    <a:pt x="113" y="11"/>
                  </a:lnTo>
                  <a:lnTo>
                    <a:pt x="105" y="7"/>
                  </a:lnTo>
                  <a:lnTo>
                    <a:pt x="95" y="3"/>
                  </a:lnTo>
                  <a:lnTo>
                    <a:pt x="76" y="0"/>
                  </a:lnTo>
                  <a:lnTo>
                    <a:pt x="57" y="3"/>
                  </a:lnTo>
                  <a:lnTo>
                    <a:pt x="48" y="7"/>
                  </a:lnTo>
                  <a:lnTo>
                    <a:pt x="40" y="11"/>
                  </a:lnTo>
                  <a:lnTo>
                    <a:pt x="31" y="17"/>
                  </a:lnTo>
                  <a:lnTo>
                    <a:pt x="23" y="25"/>
                  </a:lnTo>
                  <a:lnTo>
                    <a:pt x="16" y="33"/>
                  </a:lnTo>
                  <a:lnTo>
                    <a:pt x="10" y="43"/>
                  </a:lnTo>
                  <a:lnTo>
                    <a:pt x="6" y="54"/>
                  </a:lnTo>
                  <a:lnTo>
                    <a:pt x="2" y="65"/>
                  </a:lnTo>
                  <a:lnTo>
                    <a:pt x="0" y="87"/>
                  </a:lnTo>
                  <a:lnTo>
                    <a:pt x="0" y="98"/>
                  </a:lnTo>
                  <a:lnTo>
                    <a:pt x="2" y="109"/>
                  </a:lnTo>
                  <a:lnTo>
                    <a:pt x="6" y="119"/>
                  </a:lnTo>
                  <a:lnTo>
                    <a:pt x="10" y="129"/>
                  </a:lnTo>
                  <a:lnTo>
                    <a:pt x="16" y="138"/>
                  </a:lnTo>
                  <a:lnTo>
                    <a:pt x="22" y="146"/>
                  </a:lnTo>
                  <a:lnTo>
                    <a:pt x="29" y="154"/>
                  </a:lnTo>
                  <a:lnTo>
                    <a:pt x="37" y="160"/>
                  </a:lnTo>
                  <a:lnTo>
                    <a:pt x="46" y="165"/>
                  </a:lnTo>
                  <a:lnTo>
                    <a:pt x="56" y="169"/>
                  </a:lnTo>
                  <a:lnTo>
                    <a:pt x="65" y="171"/>
                  </a:lnTo>
                  <a:lnTo>
                    <a:pt x="76" y="172"/>
                  </a:lnTo>
                  <a:lnTo>
                    <a:pt x="87" y="171"/>
                  </a:lnTo>
                </a:path>
              </a:pathLst>
            </a:custGeom>
            <a:solidFill>
              <a:srgbClr val="FC0128"/>
            </a:solidFill>
            <a:ln w="12700" cap="rnd">
              <a:solidFill>
                <a:srgbClr val="FC0128"/>
              </a:solidFill>
              <a:round/>
              <a:headEnd/>
              <a:tailEnd/>
            </a:ln>
          </p:spPr>
          <p:txBody>
            <a:bodyPr/>
            <a:lstStyle/>
            <a:p>
              <a:endParaRPr lang="en-US"/>
            </a:p>
          </p:txBody>
        </p:sp>
        <p:sp>
          <p:nvSpPr>
            <p:cNvPr id="20657" name="Freeform 175"/>
            <p:cNvSpPr>
              <a:spLocks/>
            </p:cNvSpPr>
            <p:nvPr/>
          </p:nvSpPr>
          <p:spPr bwMode="auto">
            <a:xfrm>
              <a:off x="5552" y="3658"/>
              <a:ext cx="136" cy="153"/>
            </a:xfrm>
            <a:custGeom>
              <a:avLst/>
              <a:gdLst>
                <a:gd name="T0" fmla="*/ 68 w 136"/>
                <a:gd name="T1" fmla="*/ 152 h 153"/>
                <a:gd name="T2" fmla="*/ 57 w 136"/>
                <a:gd name="T3" fmla="*/ 151 h 153"/>
                <a:gd name="T4" fmla="*/ 49 w 136"/>
                <a:gd name="T5" fmla="*/ 149 h 153"/>
                <a:gd name="T6" fmla="*/ 40 w 136"/>
                <a:gd name="T7" fmla="*/ 146 h 153"/>
                <a:gd name="T8" fmla="*/ 33 w 136"/>
                <a:gd name="T9" fmla="*/ 141 h 153"/>
                <a:gd name="T10" fmla="*/ 25 w 136"/>
                <a:gd name="T11" fmla="*/ 136 h 153"/>
                <a:gd name="T12" fmla="*/ 18 w 136"/>
                <a:gd name="T13" fmla="*/ 129 h 153"/>
                <a:gd name="T14" fmla="*/ 13 w 136"/>
                <a:gd name="T15" fmla="*/ 122 h 153"/>
                <a:gd name="T16" fmla="*/ 8 w 136"/>
                <a:gd name="T17" fmla="*/ 114 h 153"/>
                <a:gd name="T18" fmla="*/ 5 w 136"/>
                <a:gd name="T19" fmla="*/ 106 h 153"/>
                <a:gd name="T20" fmla="*/ 2 w 136"/>
                <a:gd name="T21" fmla="*/ 96 h 153"/>
                <a:gd name="T22" fmla="*/ 0 w 136"/>
                <a:gd name="T23" fmla="*/ 87 h 153"/>
                <a:gd name="T24" fmla="*/ 0 w 136"/>
                <a:gd name="T25" fmla="*/ 77 h 153"/>
                <a:gd name="T26" fmla="*/ 1 w 136"/>
                <a:gd name="T27" fmla="*/ 58 h 153"/>
                <a:gd name="T28" fmla="*/ 4 w 136"/>
                <a:gd name="T29" fmla="*/ 48 h 153"/>
                <a:gd name="T30" fmla="*/ 8 w 136"/>
                <a:gd name="T31" fmla="*/ 38 h 153"/>
                <a:gd name="T32" fmla="*/ 14 w 136"/>
                <a:gd name="T33" fmla="*/ 29 h 153"/>
                <a:gd name="T34" fmla="*/ 19 w 136"/>
                <a:gd name="T35" fmla="*/ 21 h 153"/>
                <a:gd name="T36" fmla="*/ 26 w 136"/>
                <a:gd name="T37" fmla="*/ 15 h 153"/>
                <a:gd name="T38" fmla="*/ 34 w 136"/>
                <a:gd name="T39" fmla="*/ 10 h 153"/>
                <a:gd name="T40" fmla="*/ 42 w 136"/>
                <a:gd name="T41" fmla="*/ 6 h 153"/>
                <a:gd name="T42" fmla="*/ 51 w 136"/>
                <a:gd name="T43" fmla="*/ 3 h 153"/>
                <a:gd name="T44" fmla="*/ 68 w 136"/>
                <a:gd name="T45" fmla="*/ 0 h 153"/>
                <a:gd name="T46" fmla="*/ 84 w 136"/>
                <a:gd name="T47" fmla="*/ 3 h 153"/>
                <a:gd name="T48" fmla="*/ 93 w 136"/>
                <a:gd name="T49" fmla="*/ 6 h 153"/>
                <a:gd name="T50" fmla="*/ 101 w 136"/>
                <a:gd name="T51" fmla="*/ 10 h 153"/>
                <a:gd name="T52" fmla="*/ 108 w 136"/>
                <a:gd name="T53" fmla="*/ 15 h 153"/>
                <a:gd name="T54" fmla="*/ 115 w 136"/>
                <a:gd name="T55" fmla="*/ 21 h 153"/>
                <a:gd name="T56" fmla="*/ 121 w 136"/>
                <a:gd name="T57" fmla="*/ 29 h 153"/>
                <a:gd name="T58" fmla="*/ 126 w 136"/>
                <a:gd name="T59" fmla="*/ 38 h 153"/>
                <a:gd name="T60" fmla="*/ 130 w 136"/>
                <a:gd name="T61" fmla="*/ 48 h 153"/>
                <a:gd name="T62" fmla="*/ 133 w 136"/>
                <a:gd name="T63" fmla="*/ 58 h 153"/>
                <a:gd name="T64" fmla="*/ 135 w 136"/>
                <a:gd name="T65" fmla="*/ 77 h 153"/>
                <a:gd name="T66" fmla="*/ 135 w 136"/>
                <a:gd name="T67" fmla="*/ 87 h 153"/>
                <a:gd name="T68" fmla="*/ 133 w 136"/>
                <a:gd name="T69" fmla="*/ 96 h 153"/>
                <a:gd name="T70" fmla="*/ 129 w 136"/>
                <a:gd name="T71" fmla="*/ 106 h 153"/>
                <a:gd name="T72" fmla="*/ 126 w 136"/>
                <a:gd name="T73" fmla="*/ 114 h 153"/>
                <a:gd name="T74" fmla="*/ 121 w 136"/>
                <a:gd name="T75" fmla="*/ 122 h 153"/>
                <a:gd name="T76" fmla="*/ 116 w 136"/>
                <a:gd name="T77" fmla="*/ 129 h 153"/>
                <a:gd name="T78" fmla="*/ 109 w 136"/>
                <a:gd name="T79" fmla="*/ 136 h 153"/>
                <a:gd name="T80" fmla="*/ 102 w 136"/>
                <a:gd name="T81" fmla="*/ 141 h 153"/>
                <a:gd name="T82" fmla="*/ 94 w 136"/>
                <a:gd name="T83" fmla="*/ 146 h 153"/>
                <a:gd name="T84" fmla="*/ 85 w 136"/>
                <a:gd name="T85" fmla="*/ 149 h 153"/>
                <a:gd name="T86" fmla="*/ 77 w 136"/>
                <a:gd name="T87" fmla="*/ 151 h 153"/>
                <a:gd name="T88" fmla="*/ 68 w 136"/>
                <a:gd name="T89" fmla="*/ 152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53"/>
                <a:gd name="T137" fmla="*/ 136 w 136"/>
                <a:gd name="T138" fmla="*/ 153 h 1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53">
                  <a:moveTo>
                    <a:pt x="68" y="152"/>
                  </a:moveTo>
                  <a:lnTo>
                    <a:pt x="57" y="151"/>
                  </a:lnTo>
                  <a:lnTo>
                    <a:pt x="49" y="149"/>
                  </a:lnTo>
                  <a:lnTo>
                    <a:pt x="40" y="146"/>
                  </a:lnTo>
                  <a:lnTo>
                    <a:pt x="33" y="141"/>
                  </a:lnTo>
                  <a:lnTo>
                    <a:pt x="25" y="136"/>
                  </a:lnTo>
                  <a:lnTo>
                    <a:pt x="18" y="129"/>
                  </a:lnTo>
                  <a:lnTo>
                    <a:pt x="13" y="122"/>
                  </a:lnTo>
                  <a:lnTo>
                    <a:pt x="8" y="114"/>
                  </a:lnTo>
                  <a:lnTo>
                    <a:pt x="5" y="106"/>
                  </a:lnTo>
                  <a:lnTo>
                    <a:pt x="2" y="96"/>
                  </a:lnTo>
                  <a:lnTo>
                    <a:pt x="0" y="87"/>
                  </a:lnTo>
                  <a:lnTo>
                    <a:pt x="0" y="77"/>
                  </a:lnTo>
                  <a:lnTo>
                    <a:pt x="1" y="58"/>
                  </a:lnTo>
                  <a:lnTo>
                    <a:pt x="4" y="48"/>
                  </a:lnTo>
                  <a:lnTo>
                    <a:pt x="8" y="38"/>
                  </a:lnTo>
                  <a:lnTo>
                    <a:pt x="14" y="29"/>
                  </a:lnTo>
                  <a:lnTo>
                    <a:pt x="19" y="21"/>
                  </a:lnTo>
                  <a:lnTo>
                    <a:pt x="26" y="15"/>
                  </a:lnTo>
                  <a:lnTo>
                    <a:pt x="34" y="10"/>
                  </a:lnTo>
                  <a:lnTo>
                    <a:pt x="42" y="6"/>
                  </a:lnTo>
                  <a:lnTo>
                    <a:pt x="51" y="3"/>
                  </a:lnTo>
                  <a:lnTo>
                    <a:pt x="68" y="0"/>
                  </a:lnTo>
                  <a:lnTo>
                    <a:pt x="84" y="3"/>
                  </a:lnTo>
                  <a:lnTo>
                    <a:pt x="93" y="6"/>
                  </a:lnTo>
                  <a:lnTo>
                    <a:pt x="101" y="10"/>
                  </a:lnTo>
                  <a:lnTo>
                    <a:pt x="108" y="15"/>
                  </a:lnTo>
                  <a:lnTo>
                    <a:pt x="115" y="21"/>
                  </a:lnTo>
                  <a:lnTo>
                    <a:pt x="121" y="29"/>
                  </a:lnTo>
                  <a:lnTo>
                    <a:pt x="126" y="38"/>
                  </a:lnTo>
                  <a:lnTo>
                    <a:pt x="130" y="48"/>
                  </a:lnTo>
                  <a:lnTo>
                    <a:pt x="133" y="58"/>
                  </a:lnTo>
                  <a:lnTo>
                    <a:pt x="135" y="77"/>
                  </a:lnTo>
                  <a:lnTo>
                    <a:pt x="135" y="87"/>
                  </a:lnTo>
                  <a:lnTo>
                    <a:pt x="133" y="96"/>
                  </a:lnTo>
                  <a:lnTo>
                    <a:pt x="129" y="106"/>
                  </a:lnTo>
                  <a:lnTo>
                    <a:pt x="126" y="114"/>
                  </a:lnTo>
                  <a:lnTo>
                    <a:pt x="121" y="122"/>
                  </a:lnTo>
                  <a:lnTo>
                    <a:pt x="116" y="129"/>
                  </a:lnTo>
                  <a:lnTo>
                    <a:pt x="109" y="136"/>
                  </a:lnTo>
                  <a:lnTo>
                    <a:pt x="102" y="141"/>
                  </a:lnTo>
                  <a:lnTo>
                    <a:pt x="94" y="146"/>
                  </a:lnTo>
                  <a:lnTo>
                    <a:pt x="85" y="149"/>
                  </a:lnTo>
                  <a:lnTo>
                    <a:pt x="77" y="151"/>
                  </a:lnTo>
                  <a:lnTo>
                    <a:pt x="68" y="152"/>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58" name="Freeform 176"/>
            <p:cNvSpPr>
              <a:spLocks/>
            </p:cNvSpPr>
            <p:nvPr/>
          </p:nvSpPr>
          <p:spPr bwMode="auto">
            <a:xfrm>
              <a:off x="5546" y="3651"/>
              <a:ext cx="154" cy="173"/>
            </a:xfrm>
            <a:custGeom>
              <a:avLst/>
              <a:gdLst>
                <a:gd name="T0" fmla="*/ 85 w 154"/>
                <a:gd name="T1" fmla="*/ 157 h 173"/>
                <a:gd name="T2" fmla="*/ 66 w 154"/>
                <a:gd name="T3" fmla="*/ 157 h 173"/>
                <a:gd name="T4" fmla="*/ 50 w 154"/>
                <a:gd name="T5" fmla="*/ 152 h 173"/>
                <a:gd name="T6" fmla="*/ 36 w 154"/>
                <a:gd name="T7" fmla="*/ 143 h 173"/>
                <a:gd name="T8" fmla="*/ 24 w 154"/>
                <a:gd name="T9" fmla="*/ 129 h 173"/>
                <a:gd name="T10" fmla="*/ 16 w 154"/>
                <a:gd name="T11" fmla="*/ 114 h 173"/>
                <a:gd name="T12" fmla="*/ 12 w 154"/>
                <a:gd name="T13" fmla="*/ 97 h 173"/>
                <a:gd name="T14" fmla="*/ 14 w 154"/>
                <a:gd name="T15" fmla="*/ 69 h 173"/>
                <a:gd name="T16" fmla="*/ 20 w 154"/>
                <a:gd name="T17" fmla="*/ 50 h 173"/>
                <a:gd name="T18" fmla="*/ 31 w 154"/>
                <a:gd name="T19" fmla="*/ 34 h 173"/>
                <a:gd name="T20" fmla="*/ 44 w 154"/>
                <a:gd name="T21" fmla="*/ 23 h 173"/>
                <a:gd name="T22" fmla="*/ 60 w 154"/>
                <a:gd name="T23" fmla="*/ 17 h 173"/>
                <a:gd name="T24" fmla="*/ 92 w 154"/>
                <a:gd name="T25" fmla="*/ 17 h 173"/>
                <a:gd name="T26" fmla="*/ 107 w 154"/>
                <a:gd name="T27" fmla="*/ 23 h 173"/>
                <a:gd name="T28" fmla="*/ 121 w 154"/>
                <a:gd name="T29" fmla="*/ 34 h 173"/>
                <a:gd name="T30" fmla="*/ 131 w 154"/>
                <a:gd name="T31" fmla="*/ 50 h 173"/>
                <a:gd name="T32" fmla="*/ 137 w 154"/>
                <a:gd name="T33" fmla="*/ 69 h 173"/>
                <a:gd name="T34" fmla="*/ 139 w 154"/>
                <a:gd name="T35" fmla="*/ 97 h 173"/>
                <a:gd name="T36" fmla="*/ 135 w 154"/>
                <a:gd name="T37" fmla="*/ 114 h 173"/>
                <a:gd name="T38" fmla="*/ 127 w 154"/>
                <a:gd name="T39" fmla="*/ 129 h 173"/>
                <a:gd name="T40" fmla="*/ 115 w 154"/>
                <a:gd name="T41" fmla="*/ 143 h 173"/>
                <a:gd name="T42" fmla="*/ 101 w 154"/>
                <a:gd name="T43" fmla="*/ 152 h 173"/>
                <a:gd name="T44" fmla="*/ 85 w 154"/>
                <a:gd name="T45" fmla="*/ 157 h 173"/>
                <a:gd name="T46" fmla="*/ 66 w 154"/>
                <a:gd name="T47" fmla="*/ 157 h 173"/>
                <a:gd name="T48" fmla="*/ 76 w 154"/>
                <a:gd name="T49" fmla="*/ 172 h 173"/>
                <a:gd name="T50" fmla="*/ 97 w 154"/>
                <a:gd name="T51" fmla="*/ 169 h 173"/>
                <a:gd name="T52" fmla="*/ 115 w 154"/>
                <a:gd name="T53" fmla="*/ 160 h 173"/>
                <a:gd name="T54" fmla="*/ 130 w 154"/>
                <a:gd name="T55" fmla="*/ 146 h 173"/>
                <a:gd name="T56" fmla="*/ 142 w 154"/>
                <a:gd name="T57" fmla="*/ 129 h 173"/>
                <a:gd name="T58" fmla="*/ 149 w 154"/>
                <a:gd name="T59" fmla="*/ 109 h 173"/>
                <a:gd name="T60" fmla="*/ 153 w 154"/>
                <a:gd name="T61" fmla="*/ 87 h 173"/>
                <a:gd name="T62" fmla="*/ 146 w 154"/>
                <a:gd name="T63" fmla="*/ 54 h 173"/>
                <a:gd name="T64" fmla="*/ 136 w 154"/>
                <a:gd name="T65" fmla="*/ 33 h 173"/>
                <a:gd name="T66" fmla="*/ 121 w 154"/>
                <a:gd name="T67" fmla="*/ 17 h 173"/>
                <a:gd name="T68" fmla="*/ 104 w 154"/>
                <a:gd name="T69" fmla="*/ 7 h 173"/>
                <a:gd name="T70" fmla="*/ 76 w 154"/>
                <a:gd name="T71" fmla="*/ 0 h 173"/>
                <a:gd name="T72" fmla="*/ 48 w 154"/>
                <a:gd name="T73" fmla="*/ 7 h 173"/>
                <a:gd name="T74" fmla="*/ 30 w 154"/>
                <a:gd name="T75" fmla="*/ 17 h 173"/>
                <a:gd name="T76" fmla="*/ 16 w 154"/>
                <a:gd name="T77" fmla="*/ 33 h 173"/>
                <a:gd name="T78" fmla="*/ 5 w 154"/>
                <a:gd name="T79" fmla="*/ 54 h 173"/>
                <a:gd name="T80" fmla="*/ 0 w 154"/>
                <a:gd name="T81" fmla="*/ 87 h 173"/>
                <a:gd name="T82" fmla="*/ 2 w 154"/>
                <a:gd name="T83" fmla="*/ 109 h 173"/>
                <a:gd name="T84" fmla="*/ 9 w 154"/>
                <a:gd name="T85" fmla="*/ 129 h 173"/>
                <a:gd name="T86" fmla="*/ 21 w 154"/>
                <a:gd name="T87" fmla="*/ 146 h 173"/>
                <a:gd name="T88" fmla="*/ 37 w 154"/>
                <a:gd name="T89" fmla="*/ 160 h 173"/>
                <a:gd name="T90" fmla="*/ 55 w 154"/>
                <a:gd name="T91" fmla="*/ 169 h 173"/>
                <a:gd name="T92" fmla="*/ 76 w 154"/>
                <a:gd name="T93" fmla="*/ 172 h 1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73"/>
                <a:gd name="T143" fmla="*/ 154 w 154"/>
                <a:gd name="T144" fmla="*/ 173 h 1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73">
                  <a:moveTo>
                    <a:pt x="86" y="171"/>
                  </a:moveTo>
                  <a:lnTo>
                    <a:pt x="85" y="157"/>
                  </a:lnTo>
                  <a:lnTo>
                    <a:pt x="76" y="158"/>
                  </a:lnTo>
                  <a:lnTo>
                    <a:pt x="66" y="157"/>
                  </a:lnTo>
                  <a:lnTo>
                    <a:pt x="58" y="155"/>
                  </a:lnTo>
                  <a:lnTo>
                    <a:pt x="50" y="152"/>
                  </a:lnTo>
                  <a:lnTo>
                    <a:pt x="43" y="148"/>
                  </a:lnTo>
                  <a:lnTo>
                    <a:pt x="36" y="143"/>
                  </a:lnTo>
                  <a:lnTo>
                    <a:pt x="30" y="137"/>
                  </a:lnTo>
                  <a:lnTo>
                    <a:pt x="24" y="129"/>
                  </a:lnTo>
                  <a:lnTo>
                    <a:pt x="20" y="122"/>
                  </a:lnTo>
                  <a:lnTo>
                    <a:pt x="16" y="114"/>
                  </a:lnTo>
                  <a:lnTo>
                    <a:pt x="14" y="105"/>
                  </a:lnTo>
                  <a:lnTo>
                    <a:pt x="12" y="97"/>
                  </a:lnTo>
                  <a:lnTo>
                    <a:pt x="12" y="87"/>
                  </a:lnTo>
                  <a:lnTo>
                    <a:pt x="14" y="69"/>
                  </a:lnTo>
                  <a:lnTo>
                    <a:pt x="16" y="59"/>
                  </a:lnTo>
                  <a:lnTo>
                    <a:pt x="20" y="50"/>
                  </a:lnTo>
                  <a:lnTo>
                    <a:pt x="25" y="42"/>
                  </a:lnTo>
                  <a:lnTo>
                    <a:pt x="31" y="34"/>
                  </a:lnTo>
                  <a:lnTo>
                    <a:pt x="37" y="28"/>
                  </a:lnTo>
                  <a:lnTo>
                    <a:pt x="44" y="23"/>
                  </a:lnTo>
                  <a:lnTo>
                    <a:pt x="52" y="19"/>
                  </a:lnTo>
                  <a:lnTo>
                    <a:pt x="60" y="17"/>
                  </a:lnTo>
                  <a:lnTo>
                    <a:pt x="76" y="15"/>
                  </a:lnTo>
                  <a:lnTo>
                    <a:pt x="92" y="17"/>
                  </a:lnTo>
                  <a:lnTo>
                    <a:pt x="99" y="19"/>
                  </a:lnTo>
                  <a:lnTo>
                    <a:pt x="107" y="23"/>
                  </a:lnTo>
                  <a:lnTo>
                    <a:pt x="114" y="28"/>
                  </a:lnTo>
                  <a:lnTo>
                    <a:pt x="121" y="34"/>
                  </a:lnTo>
                  <a:lnTo>
                    <a:pt x="126" y="42"/>
                  </a:lnTo>
                  <a:lnTo>
                    <a:pt x="131" y="50"/>
                  </a:lnTo>
                  <a:lnTo>
                    <a:pt x="135" y="59"/>
                  </a:lnTo>
                  <a:lnTo>
                    <a:pt x="137" y="69"/>
                  </a:lnTo>
                  <a:lnTo>
                    <a:pt x="139" y="87"/>
                  </a:lnTo>
                  <a:lnTo>
                    <a:pt x="139" y="97"/>
                  </a:lnTo>
                  <a:lnTo>
                    <a:pt x="137" y="105"/>
                  </a:lnTo>
                  <a:lnTo>
                    <a:pt x="135" y="114"/>
                  </a:lnTo>
                  <a:lnTo>
                    <a:pt x="131" y="122"/>
                  </a:lnTo>
                  <a:lnTo>
                    <a:pt x="127" y="129"/>
                  </a:lnTo>
                  <a:lnTo>
                    <a:pt x="121" y="137"/>
                  </a:lnTo>
                  <a:lnTo>
                    <a:pt x="115" y="143"/>
                  </a:lnTo>
                  <a:lnTo>
                    <a:pt x="108" y="148"/>
                  </a:lnTo>
                  <a:lnTo>
                    <a:pt x="101" y="152"/>
                  </a:lnTo>
                  <a:lnTo>
                    <a:pt x="93" y="155"/>
                  </a:lnTo>
                  <a:lnTo>
                    <a:pt x="85" y="157"/>
                  </a:lnTo>
                  <a:lnTo>
                    <a:pt x="76" y="158"/>
                  </a:lnTo>
                  <a:lnTo>
                    <a:pt x="66" y="157"/>
                  </a:lnTo>
                  <a:lnTo>
                    <a:pt x="65" y="171"/>
                  </a:lnTo>
                  <a:lnTo>
                    <a:pt x="76" y="172"/>
                  </a:lnTo>
                  <a:lnTo>
                    <a:pt x="87" y="171"/>
                  </a:lnTo>
                  <a:lnTo>
                    <a:pt x="97" y="169"/>
                  </a:lnTo>
                  <a:lnTo>
                    <a:pt x="106" y="165"/>
                  </a:lnTo>
                  <a:lnTo>
                    <a:pt x="115" y="160"/>
                  </a:lnTo>
                  <a:lnTo>
                    <a:pt x="123" y="154"/>
                  </a:lnTo>
                  <a:lnTo>
                    <a:pt x="130" y="146"/>
                  </a:lnTo>
                  <a:lnTo>
                    <a:pt x="137" y="138"/>
                  </a:lnTo>
                  <a:lnTo>
                    <a:pt x="142" y="129"/>
                  </a:lnTo>
                  <a:lnTo>
                    <a:pt x="146" y="119"/>
                  </a:lnTo>
                  <a:lnTo>
                    <a:pt x="149" y="109"/>
                  </a:lnTo>
                  <a:lnTo>
                    <a:pt x="151" y="98"/>
                  </a:lnTo>
                  <a:lnTo>
                    <a:pt x="153" y="87"/>
                  </a:lnTo>
                  <a:lnTo>
                    <a:pt x="150" y="65"/>
                  </a:lnTo>
                  <a:lnTo>
                    <a:pt x="146" y="54"/>
                  </a:lnTo>
                  <a:lnTo>
                    <a:pt x="142" y="43"/>
                  </a:lnTo>
                  <a:lnTo>
                    <a:pt x="136" y="33"/>
                  </a:lnTo>
                  <a:lnTo>
                    <a:pt x="129" y="25"/>
                  </a:lnTo>
                  <a:lnTo>
                    <a:pt x="121" y="17"/>
                  </a:lnTo>
                  <a:lnTo>
                    <a:pt x="113" y="11"/>
                  </a:lnTo>
                  <a:lnTo>
                    <a:pt x="104" y="7"/>
                  </a:lnTo>
                  <a:lnTo>
                    <a:pt x="95" y="3"/>
                  </a:lnTo>
                  <a:lnTo>
                    <a:pt x="76" y="0"/>
                  </a:lnTo>
                  <a:lnTo>
                    <a:pt x="56" y="3"/>
                  </a:lnTo>
                  <a:lnTo>
                    <a:pt x="48" y="7"/>
                  </a:lnTo>
                  <a:lnTo>
                    <a:pt x="39" y="11"/>
                  </a:lnTo>
                  <a:lnTo>
                    <a:pt x="30" y="17"/>
                  </a:lnTo>
                  <a:lnTo>
                    <a:pt x="23" y="25"/>
                  </a:lnTo>
                  <a:lnTo>
                    <a:pt x="16" y="33"/>
                  </a:lnTo>
                  <a:lnTo>
                    <a:pt x="9" y="43"/>
                  </a:lnTo>
                  <a:lnTo>
                    <a:pt x="5" y="54"/>
                  </a:lnTo>
                  <a:lnTo>
                    <a:pt x="1" y="65"/>
                  </a:lnTo>
                  <a:lnTo>
                    <a:pt x="0" y="87"/>
                  </a:lnTo>
                  <a:lnTo>
                    <a:pt x="0" y="98"/>
                  </a:lnTo>
                  <a:lnTo>
                    <a:pt x="2" y="109"/>
                  </a:lnTo>
                  <a:lnTo>
                    <a:pt x="5" y="119"/>
                  </a:lnTo>
                  <a:lnTo>
                    <a:pt x="9" y="129"/>
                  </a:lnTo>
                  <a:lnTo>
                    <a:pt x="15" y="138"/>
                  </a:lnTo>
                  <a:lnTo>
                    <a:pt x="21" y="146"/>
                  </a:lnTo>
                  <a:lnTo>
                    <a:pt x="28" y="154"/>
                  </a:lnTo>
                  <a:lnTo>
                    <a:pt x="37" y="160"/>
                  </a:lnTo>
                  <a:lnTo>
                    <a:pt x="45" y="165"/>
                  </a:lnTo>
                  <a:lnTo>
                    <a:pt x="55" y="169"/>
                  </a:lnTo>
                  <a:lnTo>
                    <a:pt x="65" y="171"/>
                  </a:lnTo>
                  <a:lnTo>
                    <a:pt x="76" y="172"/>
                  </a:lnTo>
                  <a:lnTo>
                    <a:pt x="86" y="171"/>
                  </a:lnTo>
                </a:path>
              </a:pathLst>
            </a:custGeom>
            <a:solidFill>
              <a:srgbClr val="FC0128"/>
            </a:solidFill>
            <a:ln w="12700" cap="rnd">
              <a:solidFill>
                <a:srgbClr val="FC0128"/>
              </a:solidFill>
              <a:round/>
              <a:headEnd/>
              <a:tailEnd/>
            </a:ln>
          </p:spPr>
          <p:txBody>
            <a:bodyPr/>
            <a:lstStyle/>
            <a:p>
              <a:endParaRPr lang="en-US"/>
            </a:p>
          </p:txBody>
        </p:sp>
        <p:sp>
          <p:nvSpPr>
            <p:cNvPr id="20659" name="Rectangle 177"/>
            <p:cNvSpPr>
              <a:spLocks noChangeArrowheads="1"/>
            </p:cNvSpPr>
            <p:nvPr/>
          </p:nvSpPr>
          <p:spPr bwMode="auto">
            <a:xfrm>
              <a:off x="5522" y="3652"/>
              <a:ext cx="18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A</a:t>
              </a:r>
            </a:p>
          </p:txBody>
        </p:sp>
        <p:sp>
          <p:nvSpPr>
            <p:cNvPr id="20660" name="Rectangle 178"/>
            <p:cNvSpPr>
              <a:spLocks noChangeArrowheads="1"/>
            </p:cNvSpPr>
            <p:nvPr/>
          </p:nvSpPr>
          <p:spPr bwMode="auto">
            <a:xfrm>
              <a:off x="5569" y="3652"/>
              <a:ext cx="15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r</a:t>
              </a:r>
            </a:p>
          </p:txBody>
        </p:sp>
        <p:sp>
          <p:nvSpPr>
            <p:cNvPr id="20661" name="Rectangle 179"/>
            <p:cNvSpPr>
              <a:spLocks noChangeArrowheads="1"/>
            </p:cNvSpPr>
            <p:nvPr/>
          </p:nvSpPr>
          <p:spPr bwMode="auto">
            <a:xfrm>
              <a:off x="5595" y="3652"/>
              <a:ext cx="17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g</a:t>
              </a:r>
            </a:p>
          </p:txBody>
        </p:sp>
        <p:sp>
          <p:nvSpPr>
            <p:cNvPr id="20662" name="Rectangle 180"/>
            <p:cNvSpPr>
              <a:spLocks noChangeArrowheads="1"/>
            </p:cNvSpPr>
            <p:nvPr/>
          </p:nvSpPr>
          <p:spPr bwMode="auto">
            <a:xfrm>
              <a:off x="5375" y="3655"/>
              <a:ext cx="18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A</a:t>
              </a:r>
            </a:p>
          </p:txBody>
        </p:sp>
        <p:sp>
          <p:nvSpPr>
            <p:cNvPr id="20663" name="Rectangle 181"/>
            <p:cNvSpPr>
              <a:spLocks noChangeArrowheads="1"/>
            </p:cNvSpPr>
            <p:nvPr/>
          </p:nvSpPr>
          <p:spPr bwMode="auto">
            <a:xfrm>
              <a:off x="5422" y="3655"/>
              <a:ext cx="15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r</a:t>
              </a:r>
            </a:p>
          </p:txBody>
        </p:sp>
        <p:sp>
          <p:nvSpPr>
            <p:cNvPr id="20664" name="Rectangle 182"/>
            <p:cNvSpPr>
              <a:spLocks noChangeArrowheads="1"/>
            </p:cNvSpPr>
            <p:nvPr/>
          </p:nvSpPr>
          <p:spPr bwMode="auto">
            <a:xfrm>
              <a:off x="5448" y="3655"/>
              <a:ext cx="17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200" b="1">
                  <a:solidFill>
                    <a:srgbClr val="000000"/>
                  </a:solidFill>
                </a:rPr>
                <a:t>g</a:t>
              </a:r>
            </a:p>
          </p:txBody>
        </p:sp>
        <p:sp>
          <p:nvSpPr>
            <p:cNvPr id="20665" name="Rectangle 183"/>
            <p:cNvSpPr>
              <a:spLocks noChangeArrowheads="1"/>
            </p:cNvSpPr>
            <p:nvPr/>
          </p:nvSpPr>
          <p:spPr bwMode="auto">
            <a:xfrm>
              <a:off x="1071" y="3641"/>
              <a:ext cx="7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eaLnBrk="0" hangingPunct="0"/>
              <a:r>
                <a:rPr lang="en-GB" sz="1400" b="1">
                  <a:solidFill>
                    <a:srgbClr val="FFFFFF"/>
                  </a:solidFill>
                  <a:latin typeface="OceanSansForAventis Sm Bd" pitchFamily="34" charset="0"/>
                </a:rPr>
                <a:t>B-Chain</a:t>
              </a:r>
            </a:p>
          </p:txBody>
        </p:sp>
        <p:sp>
          <p:nvSpPr>
            <p:cNvPr id="20666" name="Rectangle 184"/>
            <p:cNvSpPr>
              <a:spLocks noChangeArrowheads="1"/>
            </p:cNvSpPr>
            <p:nvPr/>
          </p:nvSpPr>
          <p:spPr bwMode="auto">
            <a:xfrm>
              <a:off x="4228" y="3641"/>
              <a:ext cx="64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400" b="1">
                  <a:solidFill>
                    <a:srgbClr val="FFFFFF"/>
                  </a:solidFill>
                  <a:latin typeface="OceanSansForAventis Sm Bd" pitchFamily="34" charset="0"/>
                </a:rPr>
                <a:t>Extension</a:t>
              </a:r>
            </a:p>
          </p:txBody>
        </p:sp>
        <p:sp>
          <p:nvSpPr>
            <p:cNvPr id="20667" name="Rectangle 185"/>
            <p:cNvSpPr>
              <a:spLocks noChangeArrowheads="1"/>
            </p:cNvSpPr>
            <p:nvPr/>
          </p:nvSpPr>
          <p:spPr bwMode="auto">
            <a:xfrm>
              <a:off x="4236" y="2385"/>
              <a:ext cx="7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GB" sz="1400" b="1">
                  <a:solidFill>
                    <a:srgbClr val="FFFFFF"/>
                  </a:solidFill>
                  <a:latin typeface="OceanSansForAventis Sm Bd" pitchFamily="34" charset="0"/>
                </a:rPr>
                <a:t>Substitution</a:t>
              </a:r>
            </a:p>
          </p:txBody>
        </p:sp>
      </p:grpSp>
      <p:sp>
        <p:nvSpPr>
          <p:cNvPr id="20484" name="Rectangle 186"/>
          <p:cNvSpPr>
            <a:spLocks noChangeArrowheads="1"/>
          </p:cNvSpPr>
          <p:nvPr/>
        </p:nvSpPr>
        <p:spPr bwMode="auto">
          <a:xfrm>
            <a:off x="2362200" y="1752600"/>
            <a:ext cx="6781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defTabSz="762000" eaLnBrk="0" hangingPunct="0">
              <a:spcBef>
                <a:spcPct val="10000"/>
              </a:spcBef>
              <a:buClr>
                <a:srgbClr val="FFFF00"/>
              </a:buClr>
              <a:buSzPct val="134000"/>
              <a:buFont typeface="Wingdings" pitchFamily="2" charset="2"/>
              <a:buChar char="§"/>
            </a:pPr>
            <a:r>
              <a:rPr lang="fr-FR" sz="2000">
                <a:solidFill>
                  <a:srgbClr val="FFFFFF"/>
                </a:solidFill>
              </a:rPr>
              <a:t>    </a:t>
            </a:r>
            <a:r>
              <a:rPr lang="fr-FR" sz="2400">
                <a:solidFill>
                  <a:srgbClr val="FFFFFF"/>
                </a:solidFill>
                <a:latin typeface="Garamond" pitchFamily="18" charset="0"/>
              </a:rPr>
              <a:t>A-chain has an Asparagine to Glycine substituiation at position A21</a:t>
            </a:r>
          </a:p>
          <a:p>
            <a:pPr defTabSz="762000" eaLnBrk="0" hangingPunct="0">
              <a:spcBef>
                <a:spcPct val="10000"/>
              </a:spcBef>
              <a:buClr>
                <a:srgbClr val="FFFF00"/>
              </a:buClr>
              <a:buFont typeface="Wingdings" pitchFamily="2" charset="2"/>
              <a:buChar char="§"/>
            </a:pPr>
            <a:r>
              <a:rPr lang="fr-FR" sz="2400">
                <a:solidFill>
                  <a:srgbClr val="FFFFFF"/>
                </a:solidFill>
                <a:latin typeface="Garamond" pitchFamily="18" charset="0"/>
              </a:rPr>
              <a:t>   Two positively charged  Arginine  are added  at the C terminus of the B chain</a:t>
            </a:r>
            <a:endParaRPr lang="en-GB" sz="2400">
              <a:solidFill>
                <a:srgbClr val="FFFFFF"/>
              </a:solidFill>
              <a:latin typeface="Garamond" pitchFamily="18" charset="0"/>
            </a:endParaRPr>
          </a:p>
        </p:txBody>
      </p:sp>
      <p:pic>
        <p:nvPicPr>
          <p:cNvPr id="20485" name="Picture 188" descr="http://www.inspireddiabetic-blog.com/wp-content/uploads/2009/12/Lantus-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438400"/>
            <a:ext cx="2165350" cy="3429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2840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295400"/>
          </a:xfrm>
          <a:solidFill>
            <a:srgbClr val="C00000"/>
          </a:solidFill>
          <a:ln>
            <a:solidFill>
              <a:schemeClr val="tx1"/>
            </a:solidFill>
          </a:ln>
        </p:spPr>
        <p:txBody>
          <a:bodyPr lIns="90488" tIns="44450" rIns="90488" bIns="44450"/>
          <a:lstStyle/>
          <a:p>
            <a:pPr eaLnBrk="1" hangingPunct="1">
              <a:defRPr/>
            </a:pPr>
            <a:r>
              <a:rPr lang="en-US" dirty="0" smtClean="0">
                <a:effectLst>
                  <a:outerShdw blurRad="38100" dist="38100" dir="2700000" algn="tl">
                    <a:srgbClr val="000000">
                      <a:alpha val="43137"/>
                    </a:srgbClr>
                  </a:outerShdw>
                </a:effectLst>
                <a:latin typeface="Garamond" pitchFamily="18" charset="0"/>
              </a:rPr>
              <a:t>GLARGINE: </a:t>
            </a:r>
            <a:r>
              <a:rPr lang="en-GB" dirty="0" smtClean="0">
                <a:effectLst>
                  <a:outerShdw blurRad="38100" dist="38100" dir="2700000" algn="tl">
                    <a:srgbClr val="000000">
                      <a:alpha val="43137"/>
                    </a:srgbClr>
                  </a:outerShdw>
                </a:effectLst>
                <a:latin typeface="Garamond" pitchFamily="18" charset="0"/>
              </a:rPr>
              <a:t>Mechanism of Action</a:t>
            </a:r>
          </a:p>
        </p:txBody>
      </p:sp>
      <p:grpSp>
        <p:nvGrpSpPr>
          <p:cNvPr id="21507" name="Group 3"/>
          <p:cNvGrpSpPr>
            <a:grpSpLocks/>
          </p:cNvGrpSpPr>
          <p:nvPr/>
        </p:nvGrpSpPr>
        <p:grpSpPr bwMode="auto">
          <a:xfrm>
            <a:off x="304800" y="1600200"/>
            <a:ext cx="4495800" cy="4953000"/>
            <a:chOff x="606" y="1196"/>
            <a:chExt cx="2916" cy="2906"/>
          </a:xfrm>
        </p:grpSpPr>
        <p:pic>
          <p:nvPicPr>
            <p:cNvPr id="21509"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 y="1196"/>
              <a:ext cx="2916" cy="290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4" name="Rectangle 5"/>
            <p:cNvSpPr>
              <a:spLocks noChangeArrowheads="1"/>
            </p:cNvSpPr>
            <p:nvPr/>
          </p:nvSpPr>
          <p:spPr bwMode="auto">
            <a:xfrm>
              <a:off x="1244" y="1244"/>
              <a:ext cx="902" cy="342"/>
            </a:xfrm>
            <a:prstGeom prst="rect">
              <a:avLst/>
            </a:prstGeom>
            <a:noFill/>
            <a:ln w="9525">
              <a:solidFill>
                <a:schemeClr val="tx1"/>
              </a:solidFill>
              <a:miter lim="800000"/>
              <a:headEnd/>
              <a:tailEnd/>
            </a:ln>
          </p:spPr>
          <p:txBody>
            <a:bodyPr lIns="90488" tIns="44450" rIns="90488" bIns="44450">
              <a:spAutoFit/>
            </a:bodyPr>
            <a:lstStyle/>
            <a:p>
              <a:pPr eaLnBrk="0" hangingPunct="0">
                <a:defRPr/>
              </a:pPr>
              <a:r>
                <a:rPr lang="en-GB" sz="1600" b="1" dirty="0">
                  <a:effectLst>
                    <a:outerShdw blurRad="38100" dist="38100" dir="2700000" algn="tl">
                      <a:srgbClr val="000000">
                        <a:alpha val="43137"/>
                      </a:srgbClr>
                    </a:outerShdw>
                  </a:effectLst>
                  <a:latin typeface="Arial Narrow" pitchFamily="34" charset="0"/>
                  <a:ea typeface="MS PGothic" pitchFamily="34" charset="-128"/>
                  <a:cs typeface="Arial" charset="0"/>
                </a:rPr>
                <a:t>Clear Solution pH4</a:t>
              </a:r>
            </a:p>
          </p:txBody>
        </p:sp>
        <p:sp>
          <p:nvSpPr>
            <p:cNvPr id="17415" name="Rectangle 6"/>
            <p:cNvSpPr>
              <a:spLocks noChangeArrowheads="1"/>
            </p:cNvSpPr>
            <p:nvPr/>
          </p:nvSpPr>
          <p:spPr bwMode="auto">
            <a:xfrm>
              <a:off x="2486" y="1580"/>
              <a:ext cx="381" cy="342"/>
            </a:xfrm>
            <a:prstGeom prst="rect">
              <a:avLst/>
            </a:prstGeom>
            <a:noFill/>
            <a:ln w="9525">
              <a:solidFill>
                <a:schemeClr val="tx1"/>
              </a:solidFill>
              <a:miter lim="800000"/>
              <a:headEnd/>
              <a:tailEnd/>
            </a:ln>
          </p:spPr>
          <p:txBody>
            <a:bodyPr lIns="90488" tIns="44450" rIns="90488" bIns="44450">
              <a:spAutoFit/>
            </a:bodyPr>
            <a:lstStyle/>
            <a:p>
              <a:pPr eaLnBrk="0" hangingPunct="0">
                <a:defRPr/>
              </a:pPr>
              <a:r>
                <a:rPr lang="en-GB" sz="1600" b="1" dirty="0">
                  <a:effectLst>
                    <a:outerShdw blurRad="38100" dist="38100" dir="2700000" algn="tl">
                      <a:srgbClr val="000000">
                        <a:alpha val="43137"/>
                      </a:srgbClr>
                    </a:outerShdw>
                  </a:effectLst>
                  <a:latin typeface="Arial Narrow" pitchFamily="34" charset="0"/>
                  <a:ea typeface="MS PGothic" pitchFamily="34" charset="-128"/>
                  <a:cs typeface="Arial" charset="0"/>
                </a:rPr>
                <a:t>pH 7.4</a:t>
              </a:r>
            </a:p>
          </p:txBody>
        </p:sp>
        <p:sp>
          <p:nvSpPr>
            <p:cNvPr id="21512" name="Rectangle 7"/>
            <p:cNvSpPr>
              <a:spLocks noChangeArrowheads="1"/>
            </p:cNvSpPr>
            <p:nvPr/>
          </p:nvSpPr>
          <p:spPr bwMode="auto">
            <a:xfrm>
              <a:off x="2446" y="2300"/>
              <a:ext cx="829" cy="1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p>
              <a:pPr eaLnBrk="0" hangingPunct="0"/>
              <a:r>
                <a:rPr lang="en-GB" sz="1600" b="1">
                  <a:solidFill>
                    <a:srgbClr val="66CCFF"/>
                  </a:solidFill>
                  <a:latin typeface="Arial Narrow" pitchFamily="34" charset="0"/>
                  <a:ea typeface="ＭＳ Ｐゴシック" pitchFamily="34" charset="-128"/>
                </a:rPr>
                <a:t>Precipitation</a:t>
              </a:r>
            </a:p>
          </p:txBody>
        </p:sp>
        <p:sp>
          <p:nvSpPr>
            <p:cNvPr id="21513" name="Rectangle 8"/>
            <p:cNvSpPr>
              <a:spLocks noChangeArrowheads="1"/>
            </p:cNvSpPr>
            <p:nvPr/>
          </p:nvSpPr>
          <p:spPr bwMode="auto">
            <a:xfrm>
              <a:off x="1097" y="2588"/>
              <a:ext cx="684" cy="2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r>
                <a:rPr lang="en-GB" sz="1600" b="1">
                  <a:solidFill>
                    <a:srgbClr val="66CCFF"/>
                  </a:solidFill>
                  <a:latin typeface="Arial Narrow" pitchFamily="34" charset="0"/>
                  <a:ea typeface="ＭＳ Ｐゴシック" pitchFamily="34" charset="-128"/>
                </a:rPr>
                <a:t>Dissolution</a:t>
              </a:r>
            </a:p>
          </p:txBody>
        </p:sp>
        <p:sp>
          <p:nvSpPr>
            <p:cNvPr id="21514" name="Rectangle 9"/>
            <p:cNvSpPr>
              <a:spLocks noChangeArrowheads="1"/>
            </p:cNvSpPr>
            <p:nvPr/>
          </p:nvSpPr>
          <p:spPr bwMode="auto">
            <a:xfrm>
              <a:off x="1053" y="3596"/>
              <a:ext cx="1108" cy="2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r>
                <a:rPr lang="en-GB" sz="1600" b="1">
                  <a:solidFill>
                    <a:srgbClr val="66CCFF"/>
                  </a:solidFill>
                  <a:latin typeface="Arial Narrow" pitchFamily="34" charset="0"/>
                  <a:ea typeface="ＭＳ Ｐゴシック" pitchFamily="34" charset="-128"/>
                </a:rPr>
                <a:t>Capillary Membrane</a:t>
              </a:r>
            </a:p>
          </p:txBody>
        </p:sp>
        <p:sp>
          <p:nvSpPr>
            <p:cNvPr id="21515" name="Rectangle 10"/>
            <p:cNvSpPr>
              <a:spLocks noChangeArrowheads="1"/>
            </p:cNvSpPr>
            <p:nvPr/>
          </p:nvSpPr>
          <p:spPr bwMode="auto">
            <a:xfrm>
              <a:off x="1053" y="3884"/>
              <a:ext cx="899" cy="2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r>
                <a:rPr lang="en-GB" sz="1600" b="1">
                  <a:solidFill>
                    <a:srgbClr val="66CCFF"/>
                  </a:solidFill>
                  <a:latin typeface="Arial Narrow" pitchFamily="34" charset="0"/>
                  <a:ea typeface="ＭＳ Ｐゴシック" pitchFamily="34" charset="-128"/>
                </a:rPr>
                <a:t>Insulin in Blood</a:t>
              </a:r>
            </a:p>
          </p:txBody>
        </p:sp>
        <p:sp>
          <p:nvSpPr>
            <p:cNvPr id="21516" name="Rectangle 11"/>
            <p:cNvSpPr>
              <a:spLocks noChangeArrowheads="1"/>
            </p:cNvSpPr>
            <p:nvPr/>
          </p:nvSpPr>
          <p:spPr bwMode="auto">
            <a:xfrm>
              <a:off x="743" y="2828"/>
              <a:ext cx="614" cy="2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r>
                <a:rPr lang="en-GB" sz="1600" b="1">
                  <a:solidFill>
                    <a:srgbClr val="66CCFF"/>
                  </a:solidFill>
                  <a:latin typeface="Arial Narrow" pitchFamily="34" charset="0"/>
                  <a:ea typeface="ＭＳ Ｐゴシック" pitchFamily="34" charset="-128"/>
                </a:rPr>
                <a:t>Hexamers</a:t>
              </a:r>
            </a:p>
          </p:txBody>
        </p:sp>
        <p:sp>
          <p:nvSpPr>
            <p:cNvPr id="21517" name="Rectangle 12"/>
            <p:cNvSpPr>
              <a:spLocks noChangeArrowheads="1"/>
            </p:cNvSpPr>
            <p:nvPr/>
          </p:nvSpPr>
          <p:spPr bwMode="auto">
            <a:xfrm>
              <a:off x="1762" y="2828"/>
              <a:ext cx="469" cy="2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r>
                <a:rPr lang="en-GB" sz="1600" b="1">
                  <a:solidFill>
                    <a:srgbClr val="66CCFF"/>
                  </a:solidFill>
                  <a:latin typeface="Arial Narrow" pitchFamily="34" charset="0"/>
                  <a:ea typeface="ＭＳ Ｐゴシック" pitchFamily="34" charset="-128"/>
                </a:rPr>
                <a:t>Dimers</a:t>
              </a:r>
            </a:p>
          </p:txBody>
        </p:sp>
        <p:sp>
          <p:nvSpPr>
            <p:cNvPr id="21518" name="Rectangle 13"/>
            <p:cNvSpPr>
              <a:spLocks noChangeArrowheads="1"/>
            </p:cNvSpPr>
            <p:nvPr/>
          </p:nvSpPr>
          <p:spPr bwMode="auto">
            <a:xfrm>
              <a:off x="2781" y="2828"/>
              <a:ext cx="643" cy="2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r>
                <a:rPr lang="en-GB" sz="1600" b="1">
                  <a:solidFill>
                    <a:srgbClr val="66CCFF"/>
                  </a:solidFill>
                  <a:latin typeface="Arial Narrow" pitchFamily="34" charset="0"/>
                  <a:ea typeface="ＭＳ Ｐゴシック" pitchFamily="34" charset="-128"/>
                </a:rPr>
                <a:t>Monomers</a:t>
              </a:r>
            </a:p>
          </p:txBody>
        </p:sp>
        <p:sp>
          <p:nvSpPr>
            <p:cNvPr id="21519" name="Rectangle 14"/>
            <p:cNvSpPr>
              <a:spLocks noChangeArrowheads="1"/>
            </p:cNvSpPr>
            <p:nvPr/>
          </p:nvSpPr>
          <p:spPr bwMode="auto">
            <a:xfrm>
              <a:off x="1097" y="3020"/>
              <a:ext cx="401" cy="2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r>
                <a:rPr lang="en-GB" sz="1600" b="1">
                  <a:solidFill>
                    <a:srgbClr val="66CCFF"/>
                  </a:solidFill>
                  <a:latin typeface="Arial Narrow" pitchFamily="34" charset="0"/>
                  <a:ea typeface="ＭＳ Ｐゴシック" pitchFamily="34" charset="-128"/>
                </a:rPr>
                <a:t>10</a:t>
              </a:r>
              <a:r>
                <a:rPr lang="en-GB" sz="1600" b="1" baseline="30000">
                  <a:solidFill>
                    <a:srgbClr val="66CCFF"/>
                  </a:solidFill>
                  <a:latin typeface="Arial Narrow" pitchFamily="34" charset="0"/>
                  <a:ea typeface="ＭＳ Ｐゴシック" pitchFamily="34" charset="-128"/>
                </a:rPr>
                <a:t>-3 </a:t>
              </a:r>
              <a:r>
                <a:rPr lang="en-GB" sz="1600" b="1">
                  <a:solidFill>
                    <a:srgbClr val="66CCFF"/>
                  </a:solidFill>
                  <a:latin typeface="Arial Narrow" pitchFamily="34" charset="0"/>
                  <a:ea typeface="ＭＳ Ｐゴシック" pitchFamily="34" charset="-128"/>
                </a:rPr>
                <a:t>M</a:t>
              </a:r>
            </a:p>
          </p:txBody>
        </p:sp>
        <p:sp>
          <p:nvSpPr>
            <p:cNvPr id="21520" name="Rectangle 15"/>
            <p:cNvSpPr>
              <a:spLocks noChangeArrowheads="1"/>
            </p:cNvSpPr>
            <p:nvPr/>
          </p:nvSpPr>
          <p:spPr bwMode="auto">
            <a:xfrm>
              <a:off x="2161" y="3020"/>
              <a:ext cx="381" cy="2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r>
                <a:rPr lang="en-GB" sz="1600" b="1">
                  <a:solidFill>
                    <a:srgbClr val="66CCFF"/>
                  </a:solidFill>
                  <a:latin typeface="Arial Narrow" pitchFamily="34" charset="0"/>
                  <a:ea typeface="ＭＳ Ｐゴシック" pitchFamily="34" charset="-128"/>
                </a:rPr>
                <a:t>10</a:t>
              </a:r>
              <a:r>
                <a:rPr lang="en-GB" sz="1600" b="1" baseline="30000">
                  <a:solidFill>
                    <a:srgbClr val="66CCFF"/>
                  </a:solidFill>
                  <a:latin typeface="Arial Narrow" pitchFamily="34" charset="0"/>
                  <a:ea typeface="ＭＳ Ｐゴシック" pitchFamily="34" charset="-128"/>
                </a:rPr>
                <a:t>-5</a:t>
              </a:r>
              <a:r>
                <a:rPr lang="en-GB" sz="1600" b="1">
                  <a:solidFill>
                    <a:srgbClr val="66CCFF"/>
                  </a:solidFill>
                  <a:latin typeface="Arial Narrow" pitchFamily="34" charset="0"/>
                  <a:ea typeface="ＭＳ Ｐゴシック" pitchFamily="34" charset="-128"/>
                </a:rPr>
                <a:t>M</a:t>
              </a:r>
            </a:p>
          </p:txBody>
        </p:sp>
        <p:sp>
          <p:nvSpPr>
            <p:cNvPr id="21521" name="Rectangle 16"/>
            <p:cNvSpPr>
              <a:spLocks noChangeArrowheads="1"/>
            </p:cNvSpPr>
            <p:nvPr/>
          </p:nvSpPr>
          <p:spPr bwMode="auto">
            <a:xfrm>
              <a:off x="3091" y="3020"/>
              <a:ext cx="401" cy="2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hangingPunct="0"/>
              <a:r>
                <a:rPr lang="en-GB" sz="1600" b="1">
                  <a:solidFill>
                    <a:srgbClr val="66CCFF"/>
                  </a:solidFill>
                  <a:latin typeface="Arial Narrow" pitchFamily="34" charset="0"/>
                  <a:ea typeface="ＭＳ Ｐゴシック" pitchFamily="34" charset="-128"/>
                </a:rPr>
                <a:t>10</a:t>
              </a:r>
              <a:r>
                <a:rPr lang="en-GB" sz="1600" b="1" baseline="30000">
                  <a:solidFill>
                    <a:srgbClr val="66CCFF"/>
                  </a:solidFill>
                  <a:latin typeface="Arial Narrow" pitchFamily="34" charset="0"/>
                  <a:ea typeface="ＭＳ Ｐゴシック" pitchFamily="34" charset="-128"/>
                </a:rPr>
                <a:t>-8 </a:t>
              </a:r>
              <a:r>
                <a:rPr lang="en-GB" sz="1600" b="1">
                  <a:solidFill>
                    <a:srgbClr val="66CCFF"/>
                  </a:solidFill>
                  <a:latin typeface="Arial Narrow" pitchFamily="34" charset="0"/>
                  <a:ea typeface="ＭＳ Ｐゴシック" pitchFamily="34" charset="-128"/>
                </a:rPr>
                <a:t>M</a:t>
              </a:r>
            </a:p>
          </p:txBody>
        </p:sp>
        <p:sp>
          <p:nvSpPr>
            <p:cNvPr id="21522" name="Line 17"/>
            <p:cNvSpPr>
              <a:spLocks noChangeShapeType="1"/>
            </p:cNvSpPr>
            <p:nvPr/>
          </p:nvSpPr>
          <p:spPr bwMode="auto">
            <a:xfrm flipV="1">
              <a:off x="1662" y="3369"/>
              <a:ext cx="240" cy="7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21508" name="Rectangle 18"/>
          <p:cNvSpPr>
            <a:spLocks noChangeArrowheads="1"/>
          </p:cNvSpPr>
          <p:nvPr/>
        </p:nvSpPr>
        <p:spPr bwMode="auto">
          <a:xfrm>
            <a:off x="5029200" y="2133600"/>
            <a:ext cx="388620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just" eaLnBrk="0" hangingPunct="0">
              <a:lnSpc>
                <a:spcPct val="80000"/>
              </a:lnSpc>
              <a:spcBef>
                <a:spcPct val="50000"/>
              </a:spcBef>
              <a:buClr>
                <a:srgbClr val="FFFF00"/>
              </a:buClr>
              <a:buFont typeface="Wingdings" pitchFamily="2" charset="2"/>
              <a:buChar char="§"/>
            </a:pPr>
            <a:r>
              <a:rPr lang="en-GB" sz="2200">
                <a:solidFill>
                  <a:srgbClr val="FFFFFF"/>
                </a:solidFill>
                <a:latin typeface="Garamond" pitchFamily="18" charset="0"/>
                <a:ea typeface="ＭＳ Ｐゴシック" pitchFamily="34" charset="-128"/>
              </a:rPr>
              <a:t>Injection of an acidic  solution</a:t>
            </a:r>
            <a:br>
              <a:rPr lang="en-GB" sz="2200">
                <a:solidFill>
                  <a:srgbClr val="FFFFFF"/>
                </a:solidFill>
                <a:latin typeface="Garamond" pitchFamily="18" charset="0"/>
                <a:ea typeface="ＭＳ Ｐゴシック" pitchFamily="34" charset="-128"/>
              </a:rPr>
            </a:br>
            <a:r>
              <a:rPr lang="en-GB" sz="2200">
                <a:solidFill>
                  <a:srgbClr val="FFFFFF"/>
                </a:solidFill>
                <a:latin typeface="Garamond" pitchFamily="18" charset="0"/>
                <a:ea typeface="ＭＳ Ｐゴシック" pitchFamily="34" charset="-128"/>
              </a:rPr>
              <a:t> (pH 4.0)</a:t>
            </a:r>
          </a:p>
          <a:p>
            <a:pPr algn="just" eaLnBrk="0" hangingPunct="0">
              <a:lnSpc>
                <a:spcPct val="80000"/>
              </a:lnSpc>
              <a:spcBef>
                <a:spcPct val="50000"/>
              </a:spcBef>
              <a:buClr>
                <a:srgbClr val="FFFF00"/>
              </a:buClr>
              <a:buFont typeface="Wingdings" pitchFamily="2" charset="2"/>
              <a:buChar char="§"/>
            </a:pPr>
            <a:endParaRPr lang="en-GB" sz="2200">
              <a:solidFill>
                <a:srgbClr val="FFFFFF"/>
              </a:solidFill>
              <a:latin typeface="Garamond" pitchFamily="18" charset="0"/>
              <a:ea typeface="ＭＳ Ｐゴシック" pitchFamily="34" charset="-128"/>
            </a:endParaRPr>
          </a:p>
          <a:p>
            <a:pPr algn="just" eaLnBrk="0" hangingPunct="0">
              <a:lnSpc>
                <a:spcPct val="80000"/>
              </a:lnSpc>
              <a:spcBef>
                <a:spcPct val="50000"/>
              </a:spcBef>
              <a:buClr>
                <a:srgbClr val="FFFF00"/>
              </a:buClr>
              <a:buFont typeface="Wingdings" pitchFamily="2" charset="2"/>
              <a:buChar char="§"/>
            </a:pPr>
            <a:r>
              <a:rPr lang="en-GB" sz="2200">
                <a:solidFill>
                  <a:srgbClr val="FFFFFF"/>
                </a:solidFill>
                <a:latin typeface="Garamond" pitchFamily="18" charset="0"/>
                <a:ea typeface="ＭＳ Ｐゴシック" pitchFamily="34" charset="-128"/>
              </a:rPr>
              <a:t>Precipitation of insulin glargine in subcutaneous tissue (pH 7.4)</a:t>
            </a:r>
          </a:p>
          <a:p>
            <a:pPr algn="just" eaLnBrk="0" hangingPunct="0">
              <a:lnSpc>
                <a:spcPct val="80000"/>
              </a:lnSpc>
              <a:spcBef>
                <a:spcPct val="50000"/>
              </a:spcBef>
              <a:buClr>
                <a:srgbClr val="FFFF00"/>
              </a:buClr>
            </a:pPr>
            <a:r>
              <a:rPr lang="en-GB" sz="2200">
                <a:solidFill>
                  <a:srgbClr val="FFFFFF"/>
                </a:solidFill>
                <a:latin typeface="Garamond" pitchFamily="18" charset="0"/>
                <a:ea typeface="ＭＳ Ｐゴシック" pitchFamily="34" charset="-128"/>
              </a:rPr>
              <a:t>	 </a:t>
            </a:r>
          </a:p>
          <a:p>
            <a:pPr algn="just" eaLnBrk="0" hangingPunct="0">
              <a:lnSpc>
                <a:spcPct val="80000"/>
              </a:lnSpc>
              <a:spcBef>
                <a:spcPct val="25000"/>
              </a:spcBef>
              <a:buClr>
                <a:srgbClr val="FFFF00"/>
              </a:buClr>
              <a:buFont typeface="Wingdings" pitchFamily="2" charset="2"/>
              <a:buChar char="§"/>
            </a:pPr>
            <a:r>
              <a:rPr lang="en-GB" sz="2200">
                <a:solidFill>
                  <a:srgbClr val="FFFFFF"/>
                </a:solidFill>
                <a:latin typeface="Garamond" pitchFamily="18" charset="0"/>
                <a:ea typeface="ＭＳ Ｐゴシック" pitchFamily="34" charset="-128"/>
              </a:rPr>
              <a:t>Slow dissolution of free insulin glargine hexamers from micro precipitates (stabilized aggregates)  </a:t>
            </a:r>
          </a:p>
          <a:p>
            <a:pPr algn="just" eaLnBrk="0" hangingPunct="0">
              <a:lnSpc>
                <a:spcPct val="80000"/>
              </a:lnSpc>
              <a:spcBef>
                <a:spcPct val="50000"/>
              </a:spcBef>
              <a:buClr>
                <a:srgbClr val="FFFF00"/>
              </a:buClr>
              <a:buFont typeface="Wingdings" pitchFamily="2" charset="2"/>
              <a:buChar char="§"/>
            </a:pPr>
            <a:endParaRPr lang="en-GB" sz="2200">
              <a:solidFill>
                <a:srgbClr val="FFFFFF"/>
              </a:solidFill>
              <a:latin typeface="Garamond" pitchFamily="18" charset="0"/>
              <a:ea typeface="ＭＳ Ｐゴシック" pitchFamily="34" charset="-128"/>
            </a:endParaRPr>
          </a:p>
          <a:p>
            <a:pPr algn="just" eaLnBrk="0" hangingPunct="0">
              <a:lnSpc>
                <a:spcPct val="80000"/>
              </a:lnSpc>
              <a:spcBef>
                <a:spcPct val="50000"/>
              </a:spcBef>
              <a:buClr>
                <a:srgbClr val="FFFF00"/>
              </a:buClr>
              <a:buFont typeface="Wingdings" pitchFamily="2" charset="2"/>
              <a:buChar char="§"/>
            </a:pPr>
            <a:r>
              <a:rPr lang="en-GB" sz="2200">
                <a:solidFill>
                  <a:srgbClr val="FFFFFF"/>
                </a:solidFill>
                <a:latin typeface="Garamond" pitchFamily="18" charset="0"/>
                <a:ea typeface="ＭＳ Ｐゴシック" pitchFamily="34" charset="-128"/>
              </a:rPr>
              <a:t>Protracted action </a:t>
            </a:r>
          </a:p>
        </p:txBody>
      </p:sp>
    </p:spTree>
    <p:extLst>
      <p:ext uri="{BB962C8B-B14F-4D97-AF65-F5344CB8AC3E}">
        <p14:creationId xmlns:p14="http://schemas.microsoft.com/office/powerpoint/2010/main" val="123560099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4.3f.iii.glargine_rev1.jpg"/>
          <p:cNvPicPr>
            <a:picLocks noChangeAspect="1"/>
          </p:cNvPicPr>
          <p:nvPr/>
        </p:nvPicPr>
        <p:blipFill>
          <a:blip r:embed="rId2" cstate="print"/>
          <a:srcRect/>
          <a:stretch>
            <a:fillRect/>
          </a:stretch>
        </p:blipFill>
        <p:spPr bwMode="auto">
          <a:xfrm>
            <a:off x="5562600" y="1630207"/>
            <a:ext cx="3159124" cy="4679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5" name="TextBox 4"/>
          <p:cNvSpPr txBox="1">
            <a:spLocks noChangeArrowheads="1"/>
          </p:cNvSpPr>
          <p:nvPr/>
        </p:nvSpPr>
        <p:spPr bwMode="auto">
          <a:xfrm>
            <a:off x="304800" y="1828800"/>
            <a:ext cx="4800600" cy="4246563"/>
          </a:xfrm>
          <a:prstGeom prst="rect">
            <a:avLst/>
          </a:prstGeom>
          <a:noFill/>
          <a:ln w="9525">
            <a:solidFill>
              <a:schemeClr val="tx1"/>
            </a:solidFill>
            <a:miter lim="800000"/>
            <a:headEnd/>
            <a:tailEnd/>
          </a:ln>
        </p:spPr>
        <p:txBody>
          <a:bodyPr>
            <a:spAutoFit/>
          </a:bodyPr>
          <a:lstStyle/>
          <a:p>
            <a:pPr algn="just">
              <a:defRPr/>
            </a:pPr>
            <a:r>
              <a:rPr lang="en-US" sz="2800" dirty="0">
                <a:solidFill>
                  <a:srgbClr val="FFFFFF"/>
                </a:solidFill>
                <a:latin typeface="Garamond" pitchFamily="18" charset="0"/>
                <a:ea typeface="MS PGothic" pitchFamily="34" charset="-128"/>
                <a:cs typeface="Arial" charset="0"/>
              </a:rPr>
              <a:t>Slow dissolution of the  Glargine </a:t>
            </a:r>
            <a:r>
              <a:rPr lang="en-US" sz="2800" dirty="0" err="1">
                <a:solidFill>
                  <a:srgbClr val="FFFFFF"/>
                </a:solidFill>
                <a:latin typeface="Garamond" pitchFamily="18" charset="0"/>
                <a:ea typeface="MS PGothic" pitchFamily="34" charset="-128"/>
                <a:cs typeface="Arial" charset="0"/>
              </a:rPr>
              <a:t>hexamers</a:t>
            </a:r>
            <a:r>
              <a:rPr lang="en-US" sz="2800" dirty="0">
                <a:solidFill>
                  <a:srgbClr val="FFFFFF"/>
                </a:solidFill>
                <a:latin typeface="Garamond" pitchFamily="18" charset="0"/>
                <a:ea typeface="MS PGothic" pitchFamily="34" charset="-128"/>
                <a:cs typeface="Arial" charset="0"/>
              </a:rPr>
              <a:t> at the injection site results in a relatively constant release with no pronounced peak over a  period of up to 24 hours</a:t>
            </a:r>
            <a:r>
              <a:rPr lang="en-US" sz="2400" dirty="0">
                <a:solidFill>
                  <a:srgbClr val="FFFFFF"/>
                </a:solidFill>
                <a:latin typeface="Garamond" pitchFamily="18" charset="0"/>
                <a:ea typeface="MS PGothic" pitchFamily="34" charset="-128"/>
                <a:cs typeface="Arial" charset="0"/>
              </a:rPr>
              <a:t>.</a:t>
            </a:r>
          </a:p>
          <a:p>
            <a:pPr>
              <a:defRPr/>
            </a:pPr>
            <a:endParaRPr lang="en-US" sz="2800" dirty="0">
              <a:solidFill>
                <a:srgbClr val="FFFF00"/>
              </a:solidFill>
              <a:latin typeface="Garamond" pitchFamily="18" charset="0"/>
              <a:ea typeface="MS PGothic" pitchFamily="34" charset="-128"/>
              <a:cs typeface="Arial" charset="0"/>
            </a:endParaRPr>
          </a:p>
          <a:p>
            <a:pPr lvl="1">
              <a:defRPr/>
            </a:pPr>
            <a:r>
              <a:rPr lang="en-US" sz="28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Onset of  action=  2 hours</a:t>
            </a:r>
          </a:p>
          <a:p>
            <a:pPr lvl="1">
              <a:defRPr/>
            </a:pPr>
            <a:r>
              <a:rPr lang="en-US" sz="28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Peak= flat</a:t>
            </a:r>
          </a:p>
          <a:p>
            <a:pPr lvl="1">
              <a:defRPr/>
            </a:pPr>
            <a:r>
              <a:rPr lang="en-US" sz="28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Duration= 24 hours</a:t>
            </a:r>
          </a:p>
          <a:p>
            <a:pPr>
              <a:defRPr/>
            </a:pPr>
            <a:endParaRPr lang="en-US" dirty="0">
              <a:solidFill>
                <a:srgbClr val="FFFFFF"/>
              </a:solidFill>
              <a:latin typeface="Arial" charset="0"/>
              <a:ea typeface="MS PGothic" pitchFamily="34" charset="-128"/>
              <a:cs typeface="Arial" charset="0"/>
            </a:endParaRPr>
          </a:p>
        </p:txBody>
      </p:sp>
      <p:sp>
        <p:nvSpPr>
          <p:cNvPr id="5" name="Rectangle 2"/>
          <p:cNvSpPr>
            <a:spLocks noGrp="1" noChangeArrowheads="1"/>
          </p:cNvSpPr>
          <p:nvPr>
            <p:ph type="title"/>
          </p:nvPr>
        </p:nvSpPr>
        <p:spPr>
          <a:xfrm>
            <a:off x="0" y="0"/>
            <a:ext cx="9144000" cy="1241425"/>
          </a:xfrm>
          <a:solidFill>
            <a:srgbClr val="C00000"/>
          </a:solidFill>
          <a:ln>
            <a:solidFill>
              <a:schemeClr val="tx1"/>
            </a:solidFill>
          </a:ln>
        </p:spPr>
        <p:txBody>
          <a:bodyPr lIns="90488" tIns="44450" rIns="90488" bIns="44450"/>
          <a:lstStyle/>
          <a:p>
            <a:pPr eaLnBrk="1" hangingPunct="1">
              <a:defRPr/>
            </a:pPr>
            <a:r>
              <a:rPr lang="en-US" dirty="0" smtClean="0">
                <a:effectLst>
                  <a:outerShdw blurRad="38100" dist="38100" dir="2700000" algn="tl">
                    <a:srgbClr val="000000">
                      <a:alpha val="43137"/>
                    </a:srgbClr>
                  </a:outerShdw>
                </a:effectLst>
                <a:latin typeface="Garamond" pitchFamily="18" charset="0"/>
              </a:rPr>
              <a:t>GLARGINE: </a:t>
            </a:r>
            <a:r>
              <a:rPr lang="en-GB" dirty="0" smtClean="0">
                <a:effectLst>
                  <a:outerShdw blurRad="38100" dist="38100" dir="2700000" algn="tl">
                    <a:srgbClr val="000000">
                      <a:alpha val="43137"/>
                    </a:srgbClr>
                  </a:outerShdw>
                </a:effectLst>
                <a:latin typeface="Garamond" pitchFamily="18" charset="0"/>
              </a:rPr>
              <a:t>PHARMACOKINETICS </a:t>
            </a:r>
          </a:p>
        </p:txBody>
      </p:sp>
    </p:spTree>
    <p:extLst>
      <p:ext uri="{BB962C8B-B14F-4D97-AF65-F5344CB8AC3E}">
        <p14:creationId xmlns:p14="http://schemas.microsoft.com/office/powerpoint/2010/main" val="350904125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1400"/>
            <a:ext cx="8229600" cy="1143000"/>
          </a:xfrm>
        </p:spPr>
        <p:txBody>
          <a:bodyPr>
            <a:normAutofit/>
          </a:bodyPr>
          <a:lstStyle/>
          <a:p>
            <a:r>
              <a:rPr lang="en-US" sz="5400" b="1" dirty="0" smtClean="0"/>
              <a:t>Outline</a:t>
            </a:r>
            <a:endParaRPr lang="en-US" sz="5400" b="1" dirty="0"/>
          </a:p>
        </p:txBody>
      </p:sp>
      <p:sp>
        <p:nvSpPr>
          <p:cNvPr id="3" name="Content Placeholder 2"/>
          <p:cNvSpPr>
            <a:spLocks noGrp="1"/>
          </p:cNvSpPr>
          <p:nvPr>
            <p:ph idx="1"/>
          </p:nvPr>
        </p:nvSpPr>
        <p:spPr>
          <a:xfrm>
            <a:off x="467544" y="980728"/>
            <a:ext cx="8229600" cy="5760640"/>
          </a:xfrm>
        </p:spPr>
        <p:txBody>
          <a:bodyPr>
            <a:noAutofit/>
          </a:bodyPr>
          <a:lstStyle/>
          <a:p>
            <a:r>
              <a:rPr lang="en-US" sz="2400" dirty="0" smtClean="0"/>
              <a:t>Introduction</a:t>
            </a:r>
          </a:p>
          <a:p>
            <a:pPr lvl="0"/>
            <a:r>
              <a:rPr lang="en-US" sz="2400" dirty="0" smtClean="0"/>
              <a:t>Insulin basal(</a:t>
            </a:r>
            <a:r>
              <a:rPr lang="en-US" sz="2400" dirty="0">
                <a:solidFill>
                  <a:prstClr val="white"/>
                </a:solidFill>
              </a:rPr>
              <a:t>Human Vs. </a:t>
            </a:r>
            <a:r>
              <a:rPr lang="en-US" sz="2400" dirty="0" err="1">
                <a:solidFill>
                  <a:prstClr val="white"/>
                </a:solidFill>
              </a:rPr>
              <a:t>analouges</a:t>
            </a:r>
            <a:r>
              <a:rPr lang="en-US" sz="2400" dirty="0">
                <a:solidFill>
                  <a:prstClr val="white"/>
                </a:solidFill>
              </a:rPr>
              <a:t> </a:t>
            </a:r>
            <a:r>
              <a:rPr lang="en-US" sz="2400" dirty="0" smtClean="0">
                <a:solidFill>
                  <a:prstClr val="white"/>
                </a:solidFill>
              </a:rPr>
              <a:t>basal)</a:t>
            </a:r>
            <a:endParaRPr lang="en-US" sz="2400" dirty="0" smtClean="0"/>
          </a:p>
          <a:p>
            <a:r>
              <a:rPr lang="en-US" sz="2400" dirty="0" smtClean="0"/>
              <a:t>Premixed (Human Vs. </a:t>
            </a:r>
            <a:r>
              <a:rPr lang="en-US" sz="2400" dirty="0" err="1" smtClean="0"/>
              <a:t>analouges</a:t>
            </a:r>
            <a:r>
              <a:rPr lang="en-US" sz="2400" dirty="0" smtClean="0"/>
              <a:t> )</a:t>
            </a:r>
          </a:p>
          <a:p>
            <a:r>
              <a:rPr lang="en-US" sz="2400" dirty="0" smtClean="0"/>
              <a:t>Premix vs. basal insulin</a:t>
            </a:r>
            <a:endParaRPr lang="en-US" sz="2400" dirty="0"/>
          </a:p>
          <a:p>
            <a:r>
              <a:rPr lang="en-US" sz="2400" dirty="0" smtClean="0"/>
              <a:t>Premix Vs. Basal bolus</a:t>
            </a:r>
            <a:endParaRPr lang="en-US" sz="2400" dirty="0"/>
          </a:p>
          <a:p>
            <a:r>
              <a:rPr lang="en-US" sz="2400" dirty="0" smtClean="0"/>
              <a:t>Guidelines</a:t>
            </a:r>
          </a:p>
          <a:p>
            <a:r>
              <a:rPr lang="en-US" sz="2400" dirty="0" smtClean="0"/>
              <a:t>Conclusion</a:t>
            </a:r>
            <a:endParaRPr lang="en-US" sz="2400" dirty="0"/>
          </a:p>
          <a:p>
            <a:r>
              <a:rPr lang="en-US" sz="2400" dirty="0" smtClean="0"/>
              <a:t>Practical points</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228600" y="228600"/>
            <a:ext cx="8686800" cy="3019425"/>
          </a:xfrm>
          <a:prstGeom prst="rect">
            <a:avLst/>
          </a:prstGeom>
          <a:ln w="127000" cap="sq" cmpd="thickThin">
            <a:solidFill>
              <a:srgbClr val="C00000"/>
            </a:solidFill>
            <a:prstDash val="solid"/>
            <a:miter lim="800000"/>
          </a:ln>
          <a:effectLst>
            <a:outerShdw blurRad="50800" dist="38100" dir="2700000" algn="tl" rotWithShape="0">
              <a:srgbClr val="000000">
                <a:alpha val="43000"/>
              </a:srgbClr>
            </a:outerShdw>
          </a:effectLst>
        </p:spPr>
      </p:pic>
      <p:sp>
        <p:nvSpPr>
          <p:cNvPr id="31747" name="Rectangle 4"/>
          <p:cNvSpPr>
            <a:spLocks noChangeArrowheads="1"/>
          </p:cNvSpPr>
          <p:nvPr/>
        </p:nvSpPr>
        <p:spPr bwMode="auto">
          <a:xfrm>
            <a:off x="0" y="331946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i="1">
                <a:solidFill>
                  <a:srgbClr val="FFFFFF"/>
                </a:solidFill>
                <a:ea typeface="ＭＳ Ｐゴシック" pitchFamily="34" charset="-128"/>
              </a:rPr>
              <a:t>From the Canadian Agency for Drugs and Technologies in Health,, </a:t>
            </a:r>
          </a:p>
        </p:txBody>
      </p:sp>
      <p:sp>
        <p:nvSpPr>
          <p:cNvPr id="31748" name="Rectangle 5"/>
          <p:cNvSpPr>
            <a:spLocks noChangeArrowheads="1"/>
          </p:cNvSpPr>
          <p:nvPr/>
        </p:nvSpPr>
        <p:spPr bwMode="auto">
          <a:xfrm>
            <a:off x="0" y="41910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a:latin typeface="Garamond" pitchFamily="18" charset="0"/>
                <a:ea typeface="ＭＳ Ｐゴシック" pitchFamily="34" charset="-128"/>
              </a:rPr>
              <a:t>Aim</a:t>
            </a:r>
            <a:r>
              <a:rPr lang="en-US" sz="3200" b="1" dirty="0">
                <a:solidFill>
                  <a:srgbClr val="FFFF00"/>
                </a:solidFill>
                <a:latin typeface="Garamond" pitchFamily="18" charset="0"/>
                <a:ea typeface="ＭＳ Ｐゴシック" pitchFamily="34" charset="-128"/>
              </a:rPr>
              <a:t>: </a:t>
            </a:r>
            <a:r>
              <a:rPr lang="en-US" sz="2800" dirty="0">
                <a:latin typeface="Garamond" pitchFamily="18" charset="0"/>
                <a:ea typeface="ＭＳ Ｐゴシック" pitchFamily="34" charset="-128"/>
              </a:rPr>
              <a:t>To compare the outcomes of insulin analogues with conventional </a:t>
            </a:r>
            <a:r>
              <a:rPr lang="en-US" sz="2800" dirty="0" err="1">
                <a:latin typeface="Garamond" pitchFamily="18" charset="0"/>
                <a:ea typeface="ＭＳ Ｐゴシック" pitchFamily="34" charset="-128"/>
              </a:rPr>
              <a:t>insulins</a:t>
            </a:r>
            <a:r>
              <a:rPr lang="en-US" sz="2800" dirty="0">
                <a:latin typeface="Garamond" pitchFamily="18" charset="0"/>
                <a:ea typeface="ＭＳ Ｐゴシック" pitchFamily="34" charset="-128"/>
              </a:rPr>
              <a:t> in the treatment of DM</a:t>
            </a:r>
            <a:r>
              <a:rPr lang="en-US" sz="2800" baseline="-25000" dirty="0">
                <a:latin typeface="Garamond" pitchFamily="18" charset="0"/>
                <a:ea typeface="ＭＳ Ｐゴシック" pitchFamily="34" charset="-128"/>
              </a:rPr>
              <a:t>1</a:t>
            </a:r>
            <a:r>
              <a:rPr lang="en-US" sz="2800" dirty="0">
                <a:latin typeface="Garamond" pitchFamily="18" charset="0"/>
                <a:ea typeface="ＭＳ Ｐゴシック" pitchFamily="34" charset="-128"/>
              </a:rPr>
              <a:t>, DM</a:t>
            </a:r>
            <a:r>
              <a:rPr lang="en-US" sz="2800" baseline="-25000" dirty="0">
                <a:latin typeface="Garamond" pitchFamily="18" charset="0"/>
                <a:ea typeface="ＭＳ Ｐゴシック" pitchFamily="34" charset="-128"/>
              </a:rPr>
              <a:t>2</a:t>
            </a:r>
            <a:r>
              <a:rPr lang="en-US" sz="2800" dirty="0">
                <a:latin typeface="Garamond" pitchFamily="18" charset="0"/>
                <a:ea typeface="ＭＳ Ｐゴシック" pitchFamily="34" charset="-128"/>
              </a:rPr>
              <a:t> and GDM</a:t>
            </a:r>
            <a:endParaRPr lang="en-US" sz="2400" dirty="0">
              <a:latin typeface="Garamond" pitchFamily="18" charset="0"/>
              <a:ea typeface="ＭＳ Ｐゴシック" pitchFamily="34" charset="-128"/>
            </a:endParaRPr>
          </a:p>
        </p:txBody>
      </p:sp>
      <p:sp>
        <p:nvSpPr>
          <p:cNvPr id="5" name="TextBox 4"/>
          <p:cNvSpPr txBox="1"/>
          <p:nvPr/>
        </p:nvSpPr>
        <p:spPr>
          <a:xfrm>
            <a:off x="2667000" y="6172200"/>
            <a:ext cx="2608263" cy="369888"/>
          </a:xfrm>
          <a:prstGeom prst="rect">
            <a:avLst/>
          </a:prstGeom>
          <a:noFill/>
        </p:spPr>
        <p:txBody>
          <a:bodyPr wrap="none">
            <a:spAutoFit/>
          </a:bodyPr>
          <a:lstStyle/>
          <a:p>
            <a:pPr>
              <a:defRPr/>
            </a:pPr>
            <a:r>
              <a:rPr lang="en-US" dirty="0">
                <a:latin typeface="Garamond" pitchFamily="18" charset="0"/>
                <a:cs typeface="Arial" charset="0"/>
              </a:rPr>
              <a:t>CMAJ 2009;180(4):385-97</a:t>
            </a:r>
            <a:endParaRPr lang="en-US" dirty="0">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Tree>
    <p:extLst>
      <p:ext uri="{BB962C8B-B14F-4D97-AF65-F5344CB8AC3E}">
        <p14:creationId xmlns:p14="http://schemas.microsoft.com/office/powerpoint/2010/main" val="365531411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0"/>
            <a:ext cx="9144000" cy="1508125"/>
          </a:xfrm>
          <a:prstGeom prst="rect">
            <a:avLst/>
          </a:prstGeom>
          <a:solidFill>
            <a:srgbClr val="C00000"/>
          </a:solidFill>
          <a:ln>
            <a:solidFill>
              <a:schemeClr val="tx1"/>
            </a:solidFill>
          </a:ln>
        </p:spPr>
        <p:txBody>
          <a:bodyPr>
            <a:spAutoFit/>
          </a:bodyPr>
          <a:lstStyle/>
          <a:p>
            <a:pPr algn="ctr">
              <a:defRPr/>
            </a:pPr>
            <a:r>
              <a:rPr lang="en-US" sz="2300" b="1" dirty="0">
                <a:solidFill>
                  <a:srgbClr val="FFFFFF"/>
                </a:solidFill>
                <a:effectLst>
                  <a:outerShdw blurRad="38100" dist="38100" dir="2700000" algn="tl">
                    <a:srgbClr val="000000">
                      <a:alpha val="43137"/>
                    </a:srgbClr>
                  </a:outerShdw>
                </a:effectLst>
                <a:latin typeface="Garamond" pitchFamily="18" charset="0"/>
                <a:ea typeface="MS PGothic" pitchFamily="34" charset="-128"/>
                <a:cs typeface="Arial" charset="0"/>
              </a:rPr>
              <a:t>Differences in </a:t>
            </a:r>
            <a:r>
              <a:rPr lang="en-US" sz="2300" b="1" dirty="0" err="1">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glycemic</a:t>
            </a:r>
            <a:r>
              <a:rPr lang="en-US" sz="2300" b="1"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 control</a:t>
            </a:r>
            <a:r>
              <a:rPr lang="en-US" sz="2300" b="1" dirty="0">
                <a:solidFill>
                  <a:srgbClr val="FFFFFF"/>
                </a:solidFill>
                <a:effectLst>
                  <a:outerShdw blurRad="38100" dist="38100" dir="2700000" algn="tl">
                    <a:srgbClr val="000000">
                      <a:alpha val="43137"/>
                    </a:srgbClr>
                  </a:outerShdw>
                </a:effectLst>
                <a:latin typeface="Garamond" pitchFamily="18" charset="0"/>
                <a:ea typeface="MS PGothic" pitchFamily="34" charset="-128"/>
                <a:cs typeface="Arial" charset="0"/>
              </a:rPr>
              <a:t>, as measured by hemoglobin A1c , between insulin analogues and other treatments in  patients with </a:t>
            </a:r>
            <a:r>
              <a:rPr lang="en-US" sz="2300" b="1"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DM</a:t>
            </a:r>
            <a:r>
              <a:rPr lang="en-US" sz="2300" b="1" baseline="-250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1</a:t>
            </a:r>
          </a:p>
          <a:p>
            <a:pPr algn="ctr">
              <a:lnSpc>
                <a:spcPct val="150000"/>
              </a:lnSpc>
              <a:defRPr/>
            </a:pPr>
            <a:endParaRPr lang="en-US" sz="2300" b="1" baseline="-250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a:p>
            <a:pPr algn="ctr">
              <a:lnSpc>
                <a:spcPct val="150000"/>
              </a:lnSpc>
              <a:defRPr/>
            </a:pPr>
            <a:endParaRPr lang="en-US" sz="2300" b="1" baseline="-25000" dirty="0">
              <a:solidFill>
                <a:srgbClr val="FFFFFF"/>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10" name="TextBox 9"/>
          <p:cNvSpPr txBox="1"/>
          <p:nvPr/>
        </p:nvSpPr>
        <p:spPr>
          <a:xfrm>
            <a:off x="0" y="6473825"/>
            <a:ext cx="9144000" cy="307975"/>
          </a:xfrm>
          <a:prstGeom prst="rect">
            <a:avLst/>
          </a:prstGeom>
          <a:noFill/>
        </p:spPr>
        <p:txBody>
          <a:bodyPr>
            <a:spAutoFit/>
          </a:bodyPr>
          <a:lstStyle/>
          <a:p>
            <a:pPr algn="ctr">
              <a:defRPr/>
            </a:pPr>
            <a:r>
              <a:rPr lang="en-US" sz="1400" dirty="0">
                <a:solidFill>
                  <a:srgbClr val="FFFF00"/>
                </a:solidFill>
                <a:latin typeface="Garamond" pitchFamily="18" charset="0"/>
                <a:cs typeface="Arial" charset="0"/>
              </a:rPr>
              <a:t>Singh SR, Ahmad F, </a:t>
            </a:r>
            <a:r>
              <a:rPr lang="en-US" sz="1400" dirty="0" err="1">
                <a:solidFill>
                  <a:srgbClr val="FFFF00"/>
                </a:solidFill>
                <a:latin typeface="Garamond" pitchFamily="18" charset="0"/>
                <a:cs typeface="Arial" charset="0"/>
              </a:rPr>
              <a:t>LaI</a:t>
            </a:r>
            <a:r>
              <a:rPr lang="en-US" sz="1400" dirty="0">
                <a:solidFill>
                  <a:srgbClr val="FFFF00"/>
                </a:solidFill>
                <a:latin typeface="Garamond" pitchFamily="18" charset="0"/>
                <a:cs typeface="Arial" charset="0"/>
              </a:rPr>
              <a:t> A, et al. CMAJ 2009; 180:385-397</a:t>
            </a:r>
            <a:endParaRPr lang="en-US" sz="14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12" name="Rectangle 11"/>
          <p:cNvSpPr/>
          <p:nvPr/>
        </p:nvSpPr>
        <p:spPr>
          <a:xfrm>
            <a:off x="2722563" y="895350"/>
            <a:ext cx="3887787" cy="400050"/>
          </a:xfrm>
          <a:prstGeom prst="rect">
            <a:avLst/>
          </a:prstGeom>
          <a:solidFill>
            <a:schemeClr val="bg2"/>
          </a:solidFill>
          <a:ln>
            <a:solidFill>
              <a:schemeClr val="tx1"/>
            </a:solidFill>
          </a:ln>
        </p:spPr>
        <p:txBody>
          <a:bodyPr>
            <a:spAutoFit/>
          </a:bodyPr>
          <a:lstStyle/>
          <a:p>
            <a:pPr algn="ctr">
              <a:defRPr/>
            </a:pPr>
            <a:r>
              <a:rPr lang="en-US" sz="2000" b="1" dirty="0">
                <a:effectLst>
                  <a:outerShdw blurRad="38100" dist="38100" dir="2700000" algn="tl">
                    <a:srgbClr val="000000">
                      <a:alpha val="43137"/>
                    </a:srgbClr>
                  </a:outerShdw>
                </a:effectLst>
                <a:latin typeface="Arial" charset="0"/>
                <a:ea typeface="MS PGothic" pitchFamily="34" charset="-128"/>
                <a:cs typeface="Arial" charset="0"/>
              </a:rPr>
              <a:t>Long-acting insulin analogues</a:t>
            </a:r>
          </a:p>
        </p:txBody>
      </p:sp>
      <p:pic>
        <p:nvPicPr>
          <p:cNvPr id="32773" name="Picture 4" descr="C:\Users\Sana\Pictures\Pict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descr="C:\Users\Sana\Pictures\Pictur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4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6" descr="C:\Users\Sana\Pictures\Picture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6324600" y="3581400"/>
            <a:ext cx="17526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6324600" y="2438400"/>
            <a:ext cx="1752600" cy="533400"/>
          </a:xfrm>
          <a:prstGeom prst="round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76200" y="4648200"/>
            <a:ext cx="2590800" cy="457200"/>
          </a:xfrm>
          <a:prstGeom prst="roundRect">
            <a:avLst/>
          </a:prstGeom>
          <a:noFill/>
          <a:ln w="571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4897156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87463"/>
          </a:xfrm>
          <a:prstGeom prst="rect">
            <a:avLst/>
          </a:prstGeom>
          <a:solidFill>
            <a:srgbClr val="C00000"/>
          </a:solidFill>
        </p:spPr>
        <p:txBody>
          <a:bodyPr>
            <a:spAutoFit/>
          </a:bodyPr>
          <a:lstStyle/>
          <a:p>
            <a:pPr algn="ctr">
              <a:defRPr/>
            </a:pPr>
            <a:r>
              <a:rPr lang="en-US" sz="2300" b="1" dirty="0">
                <a:solidFill>
                  <a:srgbClr val="FFFFFF"/>
                </a:solidFill>
                <a:effectLst>
                  <a:outerShdw blurRad="38100" dist="38100" dir="2700000" algn="tl">
                    <a:srgbClr val="000000">
                      <a:alpha val="43137"/>
                    </a:srgbClr>
                  </a:outerShdw>
                </a:effectLst>
                <a:latin typeface="Garamond" pitchFamily="18" charset="0"/>
                <a:ea typeface="MS PGothic" pitchFamily="34" charset="-128"/>
                <a:cs typeface="Arial" charset="0"/>
              </a:rPr>
              <a:t>Differences in </a:t>
            </a:r>
            <a:r>
              <a:rPr lang="en-US" sz="2300" b="1" dirty="0" err="1">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glycemic</a:t>
            </a:r>
            <a:r>
              <a:rPr lang="en-US" sz="2300" b="1"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 control</a:t>
            </a:r>
            <a:r>
              <a:rPr lang="en-US" sz="2300" b="1" dirty="0">
                <a:solidFill>
                  <a:srgbClr val="FFFFFF"/>
                </a:solidFill>
                <a:effectLst>
                  <a:outerShdw blurRad="38100" dist="38100" dir="2700000" algn="tl">
                    <a:srgbClr val="000000">
                      <a:alpha val="43137"/>
                    </a:srgbClr>
                  </a:outerShdw>
                </a:effectLst>
                <a:latin typeface="Garamond" pitchFamily="18" charset="0"/>
                <a:ea typeface="MS PGothic" pitchFamily="34" charset="-128"/>
                <a:cs typeface="Arial" charset="0"/>
              </a:rPr>
              <a:t>, as measured by hemoglobin A1c , between insulin analogues and other treatments in  patients with </a:t>
            </a:r>
            <a:r>
              <a:rPr lang="en-US" sz="2400" b="1" u="sng"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DM</a:t>
            </a:r>
            <a:r>
              <a:rPr lang="en-US" sz="2400" b="1" u="sng" baseline="-250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rPr>
              <a:t>2</a:t>
            </a:r>
            <a:endParaRPr lang="en-US" sz="2300" b="1" u="sng" baseline="-250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a:p>
            <a:pPr algn="ctr">
              <a:defRPr/>
            </a:pPr>
            <a:endParaRPr lang="en-US" sz="2300" b="1" baseline="-250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a:p>
            <a:pPr algn="ctr">
              <a:defRPr/>
            </a:pPr>
            <a:endParaRPr lang="en-US" sz="2300" b="1" baseline="-25000" dirty="0">
              <a:solidFill>
                <a:srgbClr val="FFFFFF"/>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10" name="Rectangle 9"/>
          <p:cNvSpPr/>
          <p:nvPr/>
        </p:nvSpPr>
        <p:spPr>
          <a:xfrm>
            <a:off x="2286000" y="762000"/>
            <a:ext cx="4830763" cy="457200"/>
          </a:xfrm>
          <a:prstGeom prst="rect">
            <a:avLst/>
          </a:prstGeom>
          <a:solidFill>
            <a:schemeClr val="bg2"/>
          </a:solidFill>
          <a:ln>
            <a:solidFill>
              <a:schemeClr val="tx1"/>
            </a:solidFill>
          </a:ln>
        </p:spPr>
        <p:txBody>
          <a:bodyPr>
            <a:spAutoFit/>
          </a:bodyPr>
          <a:lstStyle/>
          <a:p>
            <a:pPr algn="ctr">
              <a:defRPr/>
            </a:pPr>
            <a:r>
              <a:rPr lang="en-US" sz="2400" b="1" dirty="0">
                <a:effectLst>
                  <a:outerShdw blurRad="38100" dist="38100" dir="2700000" algn="tl">
                    <a:srgbClr val="000000">
                      <a:alpha val="43137"/>
                    </a:srgbClr>
                  </a:outerShdw>
                </a:effectLst>
                <a:latin typeface="Garamond" pitchFamily="18" charset="0"/>
                <a:ea typeface="MS PGothic" pitchFamily="34" charset="-128"/>
                <a:cs typeface="Arial" charset="0"/>
              </a:rPr>
              <a:t>Long-acting insulin analogues</a:t>
            </a:r>
          </a:p>
        </p:txBody>
      </p:sp>
      <p:sp>
        <p:nvSpPr>
          <p:cNvPr id="13" name="TextBox 12"/>
          <p:cNvSpPr txBox="1"/>
          <p:nvPr/>
        </p:nvSpPr>
        <p:spPr>
          <a:xfrm>
            <a:off x="0" y="6477000"/>
            <a:ext cx="9144000" cy="307975"/>
          </a:xfrm>
          <a:prstGeom prst="rect">
            <a:avLst/>
          </a:prstGeom>
          <a:noFill/>
        </p:spPr>
        <p:txBody>
          <a:bodyPr>
            <a:spAutoFit/>
          </a:bodyPr>
          <a:lstStyle/>
          <a:p>
            <a:pPr algn="ctr">
              <a:defRPr/>
            </a:pPr>
            <a:r>
              <a:rPr lang="en-US" sz="1400" dirty="0">
                <a:solidFill>
                  <a:srgbClr val="FFFF00"/>
                </a:solidFill>
                <a:latin typeface="Garamond" pitchFamily="18" charset="0"/>
                <a:cs typeface="Arial" charset="0"/>
              </a:rPr>
              <a:t>Singh SR, Ahmad F, </a:t>
            </a:r>
            <a:r>
              <a:rPr lang="en-US" sz="1400" dirty="0" err="1">
                <a:solidFill>
                  <a:srgbClr val="FFFF00"/>
                </a:solidFill>
                <a:latin typeface="Garamond" pitchFamily="18" charset="0"/>
                <a:cs typeface="Arial" charset="0"/>
              </a:rPr>
              <a:t>LaI</a:t>
            </a:r>
            <a:r>
              <a:rPr lang="en-US" sz="1400" dirty="0">
                <a:solidFill>
                  <a:srgbClr val="FFFF00"/>
                </a:solidFill>
                <a:latin typeface="Garamond" pitchFamily="18" charset="0"/>
                <a:cs typeface="Arial" charset="0"/>
              </a:rPr>
              <a:t> A, et al. CMAJ 2009; 180:385-397</a:t>
            </a:r>
            <a:endParaRPr lang="en-US" sz="14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 descr="C:\Users\Sana\Picture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1676400"/>
            <a:ext cx="92852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7391400" y="2209800"/>
            <a:ext cx="1524000" cy="381000"/>
          </a:xfrm>
          <a:prstGeom prst="round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7391400" y="2667000"/>
            <a:ext cx="1524000" cy="38100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7315200" y="4876800"/>
            <a:ext cx="16764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p:cNvSpPr/>
          <p:nvPr/>
        </p:nvSpPr>
        <p:spPr>
          <a:xfrm>
            <a:off x="7116763" y="1676400"/>
            <a:ext cx="1874837"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64356935"/>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C:\Users\Sana\Pictures\Picture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C:\Users\Sana\Pictures\Picture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4525"/>
            <a:ext cx="9144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9" descr="C:\Users\Sana\Pictures\Picture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6260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0" y="6550025"/>
            <a:ext cx="9144000" cy="307975"/>
          </a:xfrm>
          <a:prstGeom prst="rect">
            <a:avLst/>
          </a:prstGeom>
          <a:noFill/>
        </p:spPr>
        <p:txBody>
          <a:bodyPr>
            <a:spAutoFit/>
          </a:bodyPr>
          <a:lstStyle/>
          <a:p>
            <a:pPr algn="ctr">
              <a:defRPr/>
            </a:pPr>
            <a:r>
              <a:rPr lang="en-US" sz="1400" dirty="0">
                <a:solidFill>
                  <a:srgbClr val="FFFF00"/>
                </a:solidFill>
                <a:latin typeface="Garamond" pitchFamily="18" charset="0"/>
                <a:cs typeface="Arial" charset="0"/>
              </a:rPr>
              <a:t>Singh SR, Ahmad F, </a:t>
            </a:r>
            <a:r>
              <a:rPr lang="en-US" sz="1400" dirty="0" err="1">
                <a:solidFill>
                  <a:srgbClr val="FFFF00"/>
                </a:solidFill>
                <a:latin typeface="Garamond" pitchFamily="18" charset="0"/>
                <a:cs typeface="Arial" charset="0"/>
              </a:rPr>
              <a:t>LaI</a:t>
            </a:r>
            <a:r>
              <a:rPr lang="en-US" sz="1400" dirty="0">
                <a:solidFill>
                  <a:srgbClr val="FFFF00"/>
                </a:solidFill>
                <a:latin typeface="Garamond" pitchFamily="18" charset="0"/>
                <a:cs typeface="Arial" charset="0"/>
              </a:rPr>
              <a:t> A, et al. CMAJ 2009; 180:385-397</a:t>
            </a:r>
            <a:endParaRPr lang="en-US" sz="14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13" name="Rectangle 12"/>
          <p:cNvSpPr/>
          <p:nvPr/>
        </p:nvSpPr>
        <p:spPr>
          <a:xfrm>
            <a:off x="0" y="0"/>
            <a:ext cx="9144000" cy="830263"/>
          </a:xfrm>
          <a:prstGeom prst="rect">
            <a:avLst/>
          </a:prstGeom>
          <a:solidFill>
            <a:srgbClr val="C00000"/>
          </a:solidFill>
        </p:spPr>
        <p:txBody>
          <a:bodyPr>
            <a:spAutoFit/>
          </a:bodyPr>
          <a:lstStyle/>
          <a:p>
            <a:pPr algn="ctr">
              <a:defRPr/>
            </a:pPr>
            <a:r>
              <a:rPr lang="en-US" sz="2400" b="1" dirty="0">
                <a:effectLst>
                  <a:outerShdw blurRad="38100" dist="38100" dir="2700000" algn="tl">
                    <a:srgbClr val="000000">
                      <a:alpha val="43137"/>
                    </a:srgbClr>
                  </a:outerShdw>
                </a:effectLst>
                <a:latin typeface="Garamond" pitchFamily="18" charset="0"/>
                <a:cs typeface="Arial" charset="0"/>
              </a:rPr>
              <a:t>Efficacy and safety of insulin analogues for the management of diabetes mellitus: a meta-analysis</a:t>
            </a:r>
            <a:endParaRPr lang="en-US" sz="2000" b="1" baseline="-25000" dirty="0">
              <a:solidFill>
                <a:srgbClr val="FFFFFF"/>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14" name="Rounded Rectangle 13"/>
          <p:cNvSpPr/>
          <p:nvPr/>
        </p:nvSpPr>
        <p:spPr>
          <a:xfrm>
            <a:off x="2667000" y="914400"/>
            <a:ext cx="24384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990600" y="1066800"/>
            <a:ext cx="1143000"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76200" y="1752600"/>
            <a:ext cx="2057400" cy="457200"/>
          </a:xfrm>
          <a:prstGeom prst="round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p:cNvSpPr/>
          <p:nvPr/>
        </p:nvSpPr>
        <p:spPr>
          <a:xfrm flipV="1">
            <a:off x="6781800" y="2209800"/>
            <a:ext cx="2362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6934200" y="3048000"/>
            <a:ext cx="2209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9458038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smtClean="0"/>
          </a:p>
        </p:txBody>
      </p:sp>
      <p:pic>
        <p:nvPicPr>
          <p:cNvPr id="35843" name="Picture 3" descr="C:\Users\Sana\Pictures\Pictur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descr="C:\Users\Sana\Pictures\Picture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830263"/>
          </a:xfrm>
          <a:prstGeom prst="rect">
            <a:avLst/>
          </a:prstGeom>
          <a:solidFill>
            <a:srgbClr val="C00000"/>
          </a:solidFill>
        </p:spPr>
        <p:txBody>
          <a:bodyPr>
            <a:spAutoFit/>
          </a:bodyPr>
          <a:lstStyle/>
          <a:p>
            <a:pPr algn="ctr">
              <a:defRPr/>
            </a:pPr>
            <a:r>
              <a:rPr lang="en-US" sz="2400" b="1" dirty="0">
                <a:effectLst>
                  <a:outerShdw blurRad="38100" dist="38100" dir="2700000" algn="tl">
                    <a:srgbClr val="000000">
                      <a:alpha val="43137"/>
                    </a:srgbClr>
                  </a:outerShdw>
                </a:effectLst>
                <a:latin typeface="Garamond" pitchFamily="18" charset="0"/>
                <a:cs typeface="Arial" charset="0"/>
              </a:rPr>
              <a:t>Efficacy and safety of insulin analogues for the management of diabetes mellitus: a meta-analysis</a:t>
            </a:r>
            <a:endParaRPr lang="en-US" sz="2000" b="1" baseline="-25000" dirty="0">
              <a:solidFill>
                <a:srgbClr val="FFFFFF"/>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9" name="TextBox 8"/>
          <p:cNvSpPr txBox="1"/>
          <p:nvPr/>
        </p:nvSpPr>
        <p:spPr>
          <a:xfrm>
            <a:off x="0" y="6477000"/>
            <a:ext cx="9144000" cy="307975"/>
          </a:xfrm>
          <a:prstGeom prst="rect">
            <a:avLst/>
          </a:prstGeom>
          <a:noFill/>
        </p:spPr>
        <p:txBody>
          <a:bodyPr>
            <a:spAutoFit/>
          </a:bodyPr>
          <a:lstStyle/>
          <a:p>
            <a:pPr algn="ctr">
              <a:defRPr/>
            </a:pPr>
            <a:r>
              <a:rPr lang="en-US" sz="1400" dirty="0">
                <a:solidFill>
                  <a:srgbClr val="FFFF00"/>
                </a:solidFill>
                <a:latin typeface="Garamond" pitchFamily="18" charset="0"/>
                <a:cs typeface="Arial" charset="0"/>
              </a:rPr>
              <a:t>Singh SR, Ahmad F, </a:t>
            </a:r>
            <a:r>
              <a:rPr lang="en-US" sz="1400" dirty="0" err="1">
                <a:solidFill>
                  <a:srgbClr val="FFFF00"/>
                </a:solidFill>
                <a:latin typeface="Garamond" pitchFamily="18" charset="0"/>
                <a:cs typeface="Arial" charset="0"/>
              </a:rPr>
              <a:t>LaI</a:t>
            </a:r>
            <a:r>
              <a:rPr lang="en-US" sz="1400" dirty="0">
                <a:solidFill>
                  <a:srgbClr val="FFFF00"/>
                </a:solidFill>
                <a:latin typeface="Garamond" pitchFamily="18" charset="0"/>
                <a:cs typeface="Arial" charset="0"/>
              </a:rPr>
              <a:t> A, et al. CMAJ 2009; 180:385-397</a:t>
            </a:r>
            <a:endParaRPr lang="en-US" sz="14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10" name="Rounded Rectangle 9"/>
          <p:cNvSpPr/>
          <p:nvPr/>
        </p:nvSpPr>
        <p:spPr>
          <a:xfrm>
            <a:off x="381000" y="1143000"/>
            <a:ext cx="1143000" cy="152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2133600" y="914400"/>
            <a:ext cx="24384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6858000" y="2438400"/>
            <a:ext cx="1371600" cy="68580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6858000" y="3657600"/>
            <a:ext cx="1371600" cy="45720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6858000" y="4800600"/>
            <a:ext cx="1371600" cy="304800"/>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Connector 16"/>
          <p:cNvCxnSpPr/>
          <p:nvPr/>
        </p:nvCxnSpPr>
        <p:spPr>
          <a:xfrm rot="10800000">
            <a:off x="152400" y="5257800"/>
            <a:ext cx="213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6444208" y="2132856"/>
            <a:ext cx="413792" cy="30554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797199"/>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1938338"/>
            <a:ext cx="8458200" cy="4462462"/>
          </a:xfrm>
          <a:prstGeom prst="rect">
            <a:avLst/>
          </a:prstGeom>
          <a:noFill/>
          <a:ln w="9525">
            <a:solidFill>
              <a:schemeClr val="tx1"/>
            </a:solidFill>
            <a:miter lim="800000"/>
            <a:headEnd/>
            <a:tailEnd/>
          </a:ln>
        </p:spPr>
        <p:txBody>
          <a:bodyPr>
            <a:spAutoFit/>
          </a:bodyPr>
          <a:lstStyle/>
          <a:p>
            <a:pPr algn="just">
              <a:buClr>
                <a:srgbClr val="FF0000"/>
              </a:buClr>
              <a:buFont typeface="Wingdings" pitchFamily="2" charset="2"/>
              <a:buChar char="v"/>
              <a:defRPr/>
            </a:pPr>
            <a:r>
              <a:rPr lang="en-US" sz="2300" dirty="0">
                <a:latin typeface="Arial" charset="0"/>
                <a:ea typeface="MS PGothic" pitchFamily="34" charset="-128"/>
                <a:cs typeface="Arial" charset="0"/>
              </a:rPr>
              <a:t>   </a:t>
            </a:r>
            <a:r>
              <a:rPr lang="en-US" sz="2400" dirty="0">
                <a:latin typeface="Garamond" pitchFamily="18" charset="0"/>
                <a:ea typeface="MS PGothic" pitchFamily="34" charset="-128"/>
                <a:cs typeface="Arial" charset="0"/>
              </a:rPr>
              <a:t>Most estimates of differences in HbA</a:t>
            </a:r>
            <a:r>
              <a:rPr lang="en-US" sz="2400" baseline="-25000" dirty="0">
                <a:latin typeface="Garamond" pitchFamily="18" charset="0"/>
                <a:ea typeface="MS PGothic" pitchFamily="34" charset="-128"/>
                <a:cs typeface="Arial" charset="0"/>
              </a:rPr>
              <a:t>1</a:t>
            </a:r>
            <a:r>
              <a:rPr lang="en-US" sz="2400" dirty="0">
                <a:latin typeface="Garamond" pitchFamily="18" charset="0"/>
                <a:ea typeface="MS PGothic" pitchFamily="34" charset="-128"/>
                <a:cs typeface="Arial" charset="0"/>
              </a:rPr>
              <a:t>c between treatment groups  were not  statistically significant.</a:t>
            </a:r>
          </a:p>
          <a:p>
            <a:pPr algn="just">
              <a:buClr>
                <a:srgbClr val="FF0000"/>
              </a:buClr>
              <a:defRPr/>
            </a:pPr>
            <a:endParaRPr lang="en-US" sz="2400" dirty="0">
              <a:latin typeface="Garamond" pitchFamily="18" charset="0"/>
              <a:ea typeface="MS PGothic" pitchFamily="34" charset="-128"/>
              <a:cs typeface="Arial" charset="0"/>
            </a:endParaRPr>
          </a:p>
          <a:p>
            <a:pPr algn="just">
              <a:buClr>
                <a:srgbClr val="FF0000"/>
              </a:buClr>
              <a:buFont typeface="Wingdings" pitchFamily="2" charset="2"/>
              <a:buChar char="v"/>
              <a:defRPr/>
            </a:pPr>
            <a:r>
              <a:rPr lang="en-US" sz="2400" dirty="0">
                <a:latin typeface="Garamond" pitchFamily="18" charset="0"/>
                <a:ea typeface="MS PGothic" pitchFamily="34" charset="-128"/>
                <a:cs typeface="Arial" charset="0"/>
              </a:rPr>
              <a:t>   Where they were statistically significant in favor of insulin analogues, the differences were smaller than minimal clinically important differences described in the literature.</a:t>
            </a:r>
          </a:p>
          <a:p>
            <a:pPr algn="just">
              <a:buClr>
                <a:srgbClr val="FF0000"/>
              </a:buClr>
              <a:defRPr/>
            </a:pPr>
            <a:endParaRPr lang="en-US" sz="2400" dirty="0">
              <a:latin typeface="Garamond" pitchFamily="18" charset="0"/>
              <a:ea typeface="MS PGothic" pitchFamily="34" charset="-128"/>
              <a:cs typeface="Arial" charset="0"/>
            </a:endParaRPr>
          </a:p>
          <a:p>
            <a:pPr algn="just">
              <a:buClr>
                <a:srgbClr val="FF0000"/>
              </a:buClr>
              <a:buFont typeface="Wingdings" pitchFamily="2" charset="2"/>
              <a:buChar char="v"/>
              <a:defRPr/>
            </a:pPr>
            <a:r>
              <a:rPr lang="en-US" sz="2400" dirty="0">
                <a:latin typeface="Garamond" pitchFamily="18" charset="0"/>
                <a:ea typeface="MS PGothic" pitchFamily="34" charset="-128"/>
                <a:cs typeface="Arial" charset="0"/>
              </a:rPr>
              <a:t>   We found statistically significant </a:t>
            </a:r>
            <a:r>
              <a:rPr lang="en-US" sz="2400" u="sng" dirty="0">
                <a:effectLst>
                  <a:outerShdw blurRad="38100" dist="38100" dir="2700000" algn="tl">
                    <a:srgbClr val="000000">
                      <a:alpha val="43137"/>
                    </a:srgbClr>
                  </a:outerShdw>
                </a:effectLst>
                <a:latin typeface="Garamond" pitchFamily="18" charset="0"/>
                <a:ea typeface="MS PGothic" pitchFamily="34" charset="-128"/>
                <a:cs typeface="Arial" charset="0"/>
              </a:rPr>
              <a:t>benefits</a:t>
            </a:r>
            <a:r>
              <a:rPr lang="en-US" sz="2400" dirty="0">
                <a:effectLst>
                  <a:outerShdw blurRad="38100" dist="38100" dir="2700000" algn="tl">
                    <a:srgbClr val="000000">
                      <a:alpha val="43137"/>
                    </a:srgbClr>
                  </a:outerShdw>
                </a:effectLst>
                <a:latin typeface="Garamond" pitchFamily="18" charset="0"/>
                <a:ea typeface="MS PGothic" pitchFamily="34" charset="-128"/>
                <a:cs typeface="Arial" charset="0"/>
              </a:rPr>
              <a:t> </a:t>
            </a:r>
            <a:r>
              <a:rPr lang="en-US" sz="2400" dirty="0">
                <a:latin typeface="Garamond" pitchFamily="18" charset="0"/>
                <a:ea typeface="MS PGothic" pitchFamily="34" charset="-128"/>
                <a:cs typeface="Arial" charset="0"/>
              </a:rPr>
              <a:t>of insulin analogues   over conventional </a:t>
            </a:r>
            <a:r>
              <a:rPr lang="en-US" sz="2400" dirty="0" err="1">
                <a:latin typeface="Garamond" pitchFamily="18" charset="0"/>
                <a:ea typeface="MS PGothic" pitchFamily="34" charset="-128"/>
                <a:cs typeface="Arial" charset="0"/>
              </a:rPr>
              <a:t>insulins</a:t>
            </a:r>
            <a:r>
              <a:rPr lang="en-US" sz="2400" dirty="0">
                <a:latin typeface="Garamond" pitchFamily="18" charset="0"/>
                <a:ea typeface="MS PGothic" pitchFamily="34" charset="-128"/>
                <a:cs typeface="Arial" charset="0"/>
              </a:rPr>
              <a:t> in terms of </a:t>
            </a:r>
            <a:r>
              <a:rPr lang="en-US" sz="2400" u="sng" dirty="0">
                <a:effectLst>
                  <a:outerShdw blurRad="38100" dist="38100" dir="2700000" algn="tl">
                    <a:srgbClr val="000000">
                      <a:alpha val="43137"/>
                    </a:srgbClr>
                  </a:outerShdw>
                </a:effectLst>
                <a:latin typeface="Garamond" pitchFamily="18" charset="0"/>
                <a:ea typeface="MS PGothic" pitchFamily="34" charset="-128"/>
                <a:cs typeface="Arial" charset="0"/>
              </a:rPr>
              <a:t>hypoglycemia</a:t>
            </a:r>
          </a:p>
          <a:p>
            <a:pPr algn="just">
              <a:buClr>
                <a:srgbClr val="FF0000"/>
              </a:buClr>
              <a:buFont typeface="Wingdings" pitchFamily="2" charset="2"/>
              <a:buChar char="v"/>
              <a:defRPr/>
            </a:pPr>
            <a:endParaRPr lang="en-US" sz="2400" dirty="0">
              <a:latin typeface="Garamond" pitchFamily="18" charset="0"/>
              <a:ea typeface="MS PGothic" pitchFamily="34" charset="-128"/>
              <a:cs typeface="Arial" charset="0"/>
            </a:endParaRPr>
          </a:p>
          <a:p>
            <a:pPr algn="just">
              <a:buClr>
                <a:srgbClr val="FFFF00"/>
              </a:buClr>
              <a:buFont typeface="Wingdings" pitchFamily="2" charset="2"/>
              <a:buChar char="Ø"/>
              <a:defRPr/>
            </a:pPr>
            <a:r>
              <a:rPr lang="en-US" sz="2400" dirty="0">
                <a:effectLst>
                  <a:outerShdw blurRad="38100" dist="38100" dir="2700000" algn="tl">
                    <a:srgbClr val="000000">
                      <a:alpha val="43137"/>
                    </a:srgbClr>
                  </a:outerShdw>
                </a:effectLst>
                <a:latin typeface="Garamond" pitchFamily="18" charset="0"/>
                <a:ea typeface="MS PGothic" pitchFamily="34" charset="-128"/>
                <a:cs typeface="Arial" charset="0"/>
              </a:rPr>
              <a:t>  </a:t>
            </a:r>
            <a:r>
              <a:rPr lang="en-US" sz="2000" i="1" dirty="0">
                <a:effectLst>
                  <a:outerShdw blurRad="38100" dist="38100" dir="2700000" algn="tl">
                    <a:srgbClr val="000000">
                      <a:alpha val="43137"/>
                    </a:srgbClr>
                  </a:outerShdw>
                </a:effectLst>
                <a:latin typeface="Arial" charset="0"/>
                <a:ea typeface="MS PGothic" pitchFamily="34" charset="-128"/>
                <a:cs typeface="Arial" charset="0"/>
              </a:rPr>
              <a:t>These agents may be an option for patients with problematic hypoglycemia  despite optimization of conventional insulin therapy.</a:t>
            </a:r>
            <a:endParaRPr lang="en-US" sz="2400" i="1" dirty="0">
              <a:effectLst>
                <a:outerShdw blurRad="38100" dist="38100" dir="2700000" algn="tl">
                  <a:srgbClr val="000000">
                    <a:alpha val="43137"/>
                  </a:srgbClr>
                </a:outerShdw>
              </a:effectLst>
              <a:latin typeface="Arial" charset="0"/>
              <a:ea typeface="MS PGothic" pitchFamily="34" charset="-128"/>
              <a:cs typeface="Arial" charset="0"/>
            </a:endParaRPr>
          </a:p>
        </p:txBody>
      </p:sp>
      <p:sp>
        <p:nvSpPr>
          <p:cNvPr id="5" name="TextBox 4"/>
          <p:cNvSpPr txBox="1"/>
          <p:nvPr/>
        </p:nvSpPr>
        <p:spPr>
          <a:xfrm>
            <a:off x="0" y="6477000"/>
            <a:ext cx="9144000" cy="338138"/>
          </a:xfrm>
          <a:prstGeom prst="rect">
            <a:avLst/>
          </a:prstGeom>
          <a:noFill/>
        </p:spPr>
        <p:txBody>
          <a:bodyPr>
            <a:spAutoFit/>
          </a:bodyPr>
          <a:lstStyle/>
          <a:p>
            <a:pPr algn="ctr">
              <a:defRPr/>
            </a:pPr>
            <a:r>
              <a:rPr lang="en-US" sz="1600" dirty="0">
                <a:solidFill>
                  <a:srgbClr val="FFFF00"/>
                </a:solidFill>
                <a:latin typeface="Garamond" pitchFamily="18" charset="0"/>
                <a:cs typeface="Arial" charset="0"/>
              </a:rPr>
              <a:t>Singh SR, Ahmad F, </a:t>
            </a:r>
            <a:r>
              <a:rPr lang="en-US" sz="1600" dirty="0" err="1">
                <a:solidFill>
                  <a:srgbClr val="FFFF00"/>
                </a:solidFill>
                <a:latin typeface="Garamond" pitchFamily="18" charset="0"/>
                <a:cs typeface="Arial" charset="0"/>
              </a:rPr>
              <a:t>LaI</a:t>
            </a:r>
            <a:r>
              <a:rPr lang="en-US" sz="1600" dirty="0">
                <a:solidFill>
                  <a:srgbClr val="FFFF00"/>
                </a:solidFill>
                <a:latin typeface="Garamond" pitchFamily="18" charset="0"/>
                <a:cs typeface="Arial" charset="0"/>
              </a:rPr>
              <a:t> A, et al. CMAJ 2009; 180:385-397</a:t>
            </a:r>
            <a:endParaRPr lang="en-US" sz="16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7" name="Rectangle 6"/>
          <p:cNvSpPr/>
          <p:nvPr/>
        </p:nvSpPr>
        <p:spPr>
          <a:xfrm>
            <a:off x="0" y="0"/>
            <a:ext cx="9144000" cy="1600200"/>
          </a:xfrm>
          <a:prstGeom prst="rect">
            <a:avLst/>
          </a:prstGeom>
          <a:solidFill>
            <a:srgbClr val="C00000"/>
          </a:solidFill>
          <a:ln>
            <a:solidFill>
              <a:schemeClr val="tx1"/>
            </a:solidFill>
          </a:ln>
        </p:spPr>
        <p:txBody>
          <a:bodyPr>
            <a:spAutoFit/>
          </a:bodyPr>
          <a:lstStyle/>
          <a:p>
            <a:pPr algn="ctr">
              <a:defRPr/>
            </a:pPr>
            <a:r>
              <a:rPr lang="en-US" sz="2600" b="1" dirty="0">
                <a:effectLst>
                  <a:outerShdw blurRad="38100" dist="38100" dir="2700000" algn="tl">
                    <a:srgbClr val="000000">
                      <a:alpha val="43137"/>
                    </a:srgbClr>
                  </a:outerShdw>
                </a:effectLst>
                <a:latin typeface="Garamond" pitchFamily="18" charset="0"/>
                <a:cs typeface="Arial" charset="0"/>
              </a:rPr>
              <a:t>Efficacy and safety of insulin analogues for the management of diabetes mellitus: a meta-analysis</a:t>
            </a:r>
          </a:p>
          <a:p>
            <a:pPr algn="ctr">
              <a:lnSpc>
                <a:spcPct val="150000"/>
              </a:lnSpc>
              <a:defRPr/>
            </a:pPr>
            <a:endParaRPr lang="en-US" sz="2300" b="1" baseline="-25000" dirty="0">
              <a:solidFill>
                <a:srgbClr val="FFFF00"/>
              </a:solidFill>
              <a:effectLst>
                <a:outerShdw blurRad="38100" dist="38100" dir="2700000" algn="tl">
                  <a:srgbClr val="000000">
                    <a:alpha val="43137"/>
                  </a:srgbClr>
                </a:outerShdw>
              </a:effectLst>
              <a:latin typeface="Garamond" pitchFamily="18" charset="0"/>
              <a:ea typeface="MS PGothic" pitchFamily="34" charset="-128"/>
              <a:cs typeface="Arial" charset="0"/>
            </a:endParaRPr>
          </a:p>
          <a:p>
            <a:pPr algn="ctr">
              <a:lnSpc>
                <a:spcPct val="150000"/>
              </a:lnSpc>
              <a:defRPr/>
            </a:pPr>
            <a:endParaRPr lang="en-US" sz="2300" b="1" baseline="-25000" dirty="0">
              <a:solidFill>
                <a:srgbClr val="FFFFFF"/>
              </a:solidFill>
              <a:effectLst>
                <a:outerShdw blurRad="38100" dist="38100" dir="2700000" algn="tl">
                  <a:srgbClr val="000000">
                    <a:alpha val="43137"/>
                  </a:srgbClr>
                </a:outerShdw>
              </a:effectLst>
              <a:latin typeface="Garamond" pitchFamily="18" charset="0"/>
              <a:ea typeface="MS PGothic" pitchFamily="34" charset="-128"/>
              <a:cs typeface="Arial" charset="0"/>
            </a:endParaRPr>
          </a:p>
        </p:txBody>
      </p:sp>
      <p:sp>
        <p:nvSpPr>
          <p:cNvPr id="8" name="TextBox 7"/>
          <p:cNvSpPr txBox="1"/>
          <p:nvPr/>
        </p:nvSpPr>
        <p:spPr>
          <a:xfrm>
            <a:off x="3124200" y="923925"/>
            <a:ext cx="3124200" cy="523875"/>
          </a:xfrm>
          <a:prstGeom prst="rect">
            <a:avLst/>
          </a:prstGeom>
          <a:solidFill>
            <a:srgbClr val="002060"/>
          </a:solidFill>
          <a:ln>
            <a:solidFill>
              <a:schemeClr val="tx1"/>
            </a:solidFill>
          </a:ln>
        </p:spPr>
        <p:txBody>
          <a:bodyPr>
            <a:spAutoFit/>
          </a:bodyPr>
          <a:lstStyle/>
          <a:p>
            <a:pPr lvl="1">
              <a:defRPr/>
            </a:pPr>
            <a:r>
              <a:rPr lang="en-US" sz="2800" b="1" dirty="0">
                <a:effectLst>
                  <a:outerShdw blurRad="38100" dist="38100" dir="2700000" algn="tl">
                    <a:srgbClr val="000000">
                      <a:alpha val="43137"/>
                    </a:srgbClr>
                  </a:outerShdw>
                </a:effectLst>
                <a:latin typeface="Garamond" pitchFamily="18" charset="0"/>
                <a:ea typeface="MS PGothic" pitchFamily="34" charset="-128"/>
                <a:cs typeface="Arial" charset="0"/>
              </a:rPr>
              <a:t>Interpretation</a:t>
            </a:r>
            <a:endParaRPr lang="en-US" sz="1400" dirty="0">
              <a:latin typeface="Arial" charset="0"/>
              <a:cs typeface="Arial" charset="0"/>
            </a:endParaRPr>
          </a:p>
        </p:txBody>
      </p:sp>
    </p:spTree>
    <p:extLst>
      <p:ext uri="{BB962C8B-B14F-4D97-AF65-F5344CB8AC3E}">
        <p14:creationId xmlns:p14="http://schemas.microsoft.com/office/powerpoint/2010/main" val="15638227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smtClean="0"/>
          </a:p>
        </p:txBody>
      </p:sp>
      <p:sp>
        <p:nvSpPr>
          <p:cNvPr id="37891"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endParaRPr lang="en-US"/>
          </a:p>
        </p:txBody>
      </p:sp>
      <p:pic>
        <p:nvPicPr>
          <p:cNvPr id="378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5213"/>
            <a:ext cx="7848600" cy="480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998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Premix </a:t>
            </a:r>
            <a:r>
              <a:rPr lang="en-US" dirty="0" err="1" smtClean="0"/>
              <a:t>insulins</a:t>
            </a:r>
            <a:endParaRPr lang="en-US" dirty="0"/>
          </a:p>
        </p:txBody>
      </p:sp>
      <p:sp>
        <p:nvSpPr>
          <p:cNvPr id="3" name="Content Placeholder 2"/>
          <p:cNvSpPr>
            <a:spLocks noGrp="1"/>
          </p:cNvSpPr>
          <p:nvPr>
            <p:ph idx="1"/>
          </p:nvPr>
        </p:nvSpPr>
        <p:spPr/>
        <p:txBody>
          <a:bodyPr/>
          <a:lstStyle/>
          <a:p>
            <a:r>
              <a:rPr lang="en-US" dirty="0" smtClean="0"/>
              <a:t>Biphasic Human insulin (NPH +Regular )</a:t>
            </a:r>
          </a:p>
          <a:p>
            <a:endParaRPr lang="en-US" dirty="0" smtClean="0"/>
          </a:p>
          <a:p>
            <a:r>
              <a:rPr lang="en-US" dirty="0" smtClean="0"/>
              <a:t>Insulin analogues (Insulin </a:t>
            </a:r>
            <a:r>
              <a:rPr lang="en-US" dirty="0" err="1" smtClean="0"/>
              <a:t>Aspart</a:t>
            </a:r>
            <a:r>
              <a:rPr lang="en-US" dirty="0" smtClean="0"/>
              <a:t> 70/30, </a:t>
            </a:r>
            <a:r>
              <a:rPr lang="en-US" dirty="0" err="1" smtClean="0"/>
              <a:t>Lispro</a:t>
            </a:r>
            <a:r>
              <a:rPr lang="en-US" dirty="0" smtClean="0"/>
              <a:t> 75/25 and 50/50,)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Premix insulin</a:t>
            </a:r>
            <a:endParaRPr lang="en-US" dirty="0"/>
          </a:p>
        </p:txBody>
      </p:sp>
      <p:sp>
        <p:nvSpPr>
          <p:cNvPr id="3" name="Content Placeholder 2"/>
          <p:cNvSpPr>
            <a:spLocks noGrp="1"/>
          </p:cNvSpPr>
          <p:nvPr>
            <p:ph idx="1"/>
          </p:nvPr>
        </p:nvSpPr>
        <p:spPr/>
        <p:txBody>
          <a:bodyPr/>
          <a:lstStyle/>
          <a:p>
            <a:r>
              <a:rPr lang="en-US" dirty="0" smtClean="0"/>
              <a:t>No need for self mixing </a:t>
            </a:r>
          </a:p>
          <a:p>
            <a:r>
              <a:rPr lang="en-US" dirty="0" smtClean="0"/>
              <a:t>Minimizing dosing error</a:t>
            </a:r>
          </a:p>
          <a:p>
            <a:r>
              <a:rPr lang="en-US" dirty="0" smtClean="0"/>
              <a:t>Less injections (attractive alternative to basal bolus)</a:t>
            </a:r>
          </a:p>
          <a:p>
            <a:pPr marL="342900" lvl="1" indent="-342900">
              <a:buFont typeface="Arial" pitchFamily="34" charset="0"/>
              <a:buChar char="•"/>
            </a:pPr>
            <a:r>
              <a:rPr lang="en-US" sz="3300" dirty="0" smtClean="0"/>
              <a:t>Fixed ratio (Less flexibility)</a:t>
            </a:r>
          </a:p>
          <a:p>
            <a:endParaRPr lang="en-US" dirty="0" smtClean="0"/>
          </a:p>
          <a:p>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214281" y="642918"/>
            <a:ext cx="8929719" cy="5786478"/>
          </a:xfrm>
          <a:prstGeom prst="rect">
            <a:avLst/>
          </a:prstGeom>
          <a:noFill/>
          <a:ln w="9525">
            <a:noFill/>
            <a:miter lim="800000"/>
            <a:headEnd/>
            <a:tailEnd/>
          </a:ln>
          <a:effectLst/>
        </p:spPr>
      </p:pic>
      <p:sp>
        <p:nvSpPr>
          <p:cNvPr id="3" name="TextBox 2"/>
          <p:cNvSpPr txBox="1"/>
          <p:nvPr/>
        </p:nvSpPr>
        <p:spPr>
          <a:xfrm>
            <a:off x="3192050" y="6488668"/>
            <a:ext cx="5951950" cy="369332"/>
          </a:xfrm>
          <a:prstGeom prst="rect">
            <a:avLst/>
          </a:prstGeom>
          <a:noFill/>
        </p:spPr>
        <p:txBody>
          <a:bodyPr wrap="none" rtlCol="0">
            <a:spAutoFit/>
          </a:bodyPr>
          <a:lstStyle/>
          <a:p>
            <a:r>
              <a:rPr lang="en-US" dirty="0" smtClean="0"/>
              <a:t>The American Journal of Medicine, </a:t>
            </a:r>
            <a:r>
              <a:rPr lang="en-US" dirty="0" err="1" smtClean="0"/>
              <a:t>Vol</a:t>
            </a:r>
            <a:r>
              <a:rPr lang="en-US" dirty="0" smtClean="0"/>
              <a:t> 121, No 6A, June 2008</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Progressive beta cell damage</a:t>
            </a:r>
            <a:endParaRPr lang="en-US" sz="4800" b="1" dirty="0"/>
          </a:p>
        </p:txBody>
      </p:sp>
      <p:sp>
        <p:nvSpPr>
          <p:cNvPr id="3" name="Content Placeholder 2"/>
          <p:cNvSpPr>
            <a:spLocks noGrp="1"/>
          </p:cNvSpPr>
          <p:nvPr>
            <p:ph idx="1"/>
          </p:nvPr>
        </p:nvSpPr>
        <p:spPr>
          <a:xfrm>
            <a:off x="467544" y="2311785"/>
            <a:ext cx="8229600" cy="4525963"/>
          </a:xfrm>
        </p:spPr>
        <p:txBody>
          <a:bodyPr/>
          <a:lstStyle/>
          <a:p>
            <a:r>
              <a:rPr lang="en-US" dirty="0" smtClean="0"/>
              <a:t>Type 2 diabetes is a progressive disease</a:t>
            </a:r>
          </a:p>
          <a:p>
            <a:endParaRPr lang="en-US" dirty="0" smtClean="0"/>
          </a:p>
          <a:p>
            <a:r>
              <a:rPr lang="en-US" dirty="0" smtClean="0"/>
              <a:t> At the time of diagnosis, patients with type 2 diabetes have an estimated loss of about </a:t>
            </a:r>
            <a:r>
              <a:rPr lang="en-US" dirty="0" smtClean="0">
                <a:solidFill>
                  <a:srgbClr val="FFFF00"/>
                </a:solidFill>
              </a:rPr>
              <a:t>50% </a:t>
            </a:r>
            <a:r>
              <a:rPr lang="en-US" dirty="0" smtClean="0"/>
              <a:t>of their insulin-producing cells</a:t>
            </a:r>
          </a:p>
        </p:txBody>
      </p:sp>
    </p:spTree>
    <p:extLst>
      <p:ext uri="{BB962C8B-B14F-4D97-AF65-F5344CB8AC3E}">
        <p14:creationId xmlns:p14="http://schemas.microsoft.com/office/powerpoint/2010/main" val="3377692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71" name="Rectangle 67"/>
          <p:cNvSpPr>
            <a:spLocks noGrp="1" noChangeArrowheads="1"/>
          </p:cNvSpPr>
          <p:nvPr>
            <p:ph type="title"/>
          </p:nvPr>
        </p:nvSpPr>
        <p:spPr>
          <a:xfrm>
            <a:off x="285720" y="0"/>
            <a:ext cx="8229600" cy="1143000"/>
          </a:xfrm>
        </p:spPr>
        <p:txBody>
          <a:bodyPr/>
          <a:lstStyle/>
          <a:p>
            <a:r>
              <a:rPr lang="en-GB" dirty="0"/>
              <a:t>Formulation of premixes</a:t>
            </a:r>
            <a:endParaRPr lang="en-US" dirty="0"/>
          </a:p>
        </p:txBody>
      </p:sp>
      <p:sp>
        <p:nvSpPr>
          <p:cNvPr id="24" name="Slide Number Placeholder 5"/>
          <p:cNvSpPr>
            <a:spLocks noGrp="1"/>
          </p:cNvSpPr>
          <p:nvPr>
            <p:ph type="sldNum" sz="quarter" idx="12"/>
          </p:nvPr>
        </p:nvSpPr>
        <p:spPr/>
        <p:txBody>
          <a:bodyPr/>
          <a:lstStyle/>
          <a:p>
            <a:fld id="{DDFB1DF8-8A3D-4027-B3E7-B3C0E258E6DA}" type="slidenum">
              <a:rPr lang="en-GB"/>
              <a:pPr/>
              <a:t>40</a:t>
            </a:fld>
            <a:endParaRPr lang="en-GB"/>
          </a:p>
        </p:txBody>
      </p:sp>
      <p:grpSp>
        <p:nvGrpSpPr>
          <p:cNvPr id="2" name="Group 69"/>
          <p:cNvGrpSpPr>
            <a:grpSpLocks/>
          </p:cNvGrpSpPr>
          <p:nvPr/>
        </p:nvGrpSpPr>
        <p:grpSpPr bwMode="auto">
          <a:xfrm>
            <a:off x="336550" y="1065213"/>
            <a:ext cx="8207375" cy="5451475"/>
            <a:chOff x="212" y="671"/>
            <a:chExt cx="5170" cy="3434"/>
          </a:xfrm>
        </p:grpSpPr>
        <p:sp>
          <p:nvSpPr>
            <p:cNvPr id="738307" name="Rectangle 3"/>
            <p:cNvSpPr>
              <a:spLocks noChangeArrowheads="1"/>
            </p:cNvSpPr>
            <p:nvPr/>
          </p:nvSpPr>
          <p:spPr bwMode="auto">
            <a:xfrm>
              <a:off x="2678" y="2884"/>
              <a:ext cx="424" cy="846"/>
            </a:xfrm>
            <a:prstGeom prst="rect">
              <a:avLst/>
            </a:prstGeom>
            <a:pattFill prst="dashVert">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738308" name="Rectangle 4"/>
            <p:cNvSpPr>
              <a:spLocks noChangeArrowheads="1"/>
            </p:cNvSpPr>
            <p:nvPr/>
          </p:nvSpPr>
          <p:spPr bwMode="auto">
            <a:xfrm>
              <a:off x="2664" y="2467"/>
              <a:ext cx="455" cy="231"/>
            </a:xfrm>
            <a:prstGeom prst="rect">
              <a:avLst/>
            </a:prstGeom>
            <a:solidFill>
              <a:schemeClr val="accent2"/>
            </a:solidFill>
            <a:ln w="9525">
              <a:noFill/>
              <a:miter lim="800000"/>
              <a:headEnd/>
              <a:tailEnd/>
            </a:ln>
            <a:effectLst/>
          </p:spPr>
          <p:txBody>
            <a:bodyPr wrap="none" lIns="92075" tIns="46038" rIns="92075" bIns="46038">
              <a:spAutoFit/>
            </a:bodyPr>
            <a:lstStyle/>
            <a:p>
              <a:pPr eaLnBrk="0" hangingPunct="0"/>
              <a:r>
                <a:rPr lang="da-DK" sz="1800"/>
                <a:t>30</a:t>
              </a:r>
              <a:r>
                <a:rPr lang="sv-SE" sz="1800"/>
                <a:t>%</a:t>
              </a:r>
              <a:endParaRPr lang="da-DK" sz="1800"/>
            </a:p>
          </p:txBody>
        </p:sp>
        <p:sp>
          <p:nvSpPr>
            <p:cNvPr id="738309" name="Rectangle 5"/>
            <p:cNvSpPr>
              <a:spLocks noChangeArrowheads="1"/>
            </p:cNvSpPr>
            <p:nvPr/>
          </p:nvSpPr>
          <p:spPr bwMode="auto">
            <a:xfrm>
              <a:off x="430" y="3043"/>
              <a:ext cx="2188" cy="439"/>
            </a:xfrm>
            <a:prstGeom prst="rect">
              <a:avLst/>
            </a:prstGeom>
            <a:noFill/>
            <a:ln w="9525">
              <a:noFill/>
              <a:miter lim="800000"/>
              <a:headEnd/>
              <a:tailEnd/>
            </a:ln>
            <a:effectLst/>
          </p:spPr>
          <p:txBody>
            <a:bodyPr lIns="92075" tIns="46038" rIns="92075" bIns="46038">
              <a:spAutoFit/>
            </a:bodyPr>
            <a:lstStyle/>
            <a:p>
              <a:pPr eaLnBrk="0" hangingPunct="0">
                <a:spcBef>
                  <a:spcPct val="20000"/>
                </a:spcBef>
              </a:pPr>
              <a:r>
                <a:rPr lang="da-DK" sz="1800">
                  <a:solidFill>
                    <a:schemeClr val="tx2"/>
                  </a:solidFill>
                </a:rPr>
                <a:t>Protamine-crystallised</a:t>
              </a:r>
            </a:p>
            <a:p>
              <a:pPr eaLnBrk="0" hangingPunct="0">
                <a:spcBef>
                  <a:spcPct val="20000"/>
                </a:spcBef>
              </a:pPr>
              <a:r>
                <a:rPr lang="da-DK" sz="1800">
                  <a:solidFill>
                    <a:schemeClr val="tx2"/>
                  </a:solidFill>
                </a:rPr>
                <a:t>insulin aspart</a:t>
              </a:r>
            </a:p>
          </p:txBody>
        </p:sp>
        <p:sp>
          <p:nvSpPr>
            <p:cNvPr id="738310" name="Rectangle 6"/>
            <p:cNvSpPr>
              <a:spLocks noChangeArrowheads="1"/>
            </p:cNvSpPr>
            <p:nvPr/>
          </p:nvSpPr>
          <p:spPr bwMode="auto">
            <a:xfrm>
              <a:off x="430" y="2467"/>
              <a:ext cx="1673" cy="231"/>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pPr>
              <a:r>
                <a:rPr lang="da-DK" sz="1800">
                  <a:solidFill>
                    <a:schemeClr val="tx2"/>
                  </a:solidFill>
                </a:rPr>
                <a:t>Soluble insulin aspart</a:t>
              </a:r>
            </a:p>
          </p:txBody>
        </p:sp>
        <p:sp>
          <p:nvSpPr>
            <p:cNvPr id="738311" name="Rectangle 7"/>
            <p:cNvSpPr>
              <a:spLocks noChangeArrowheads="1"/>
            </p:cNvSpPr>
            <p:nvPr/>
          </p:nvSpPr>
          <p:spPr bwMode="auto">
            <a:xfrm>
              <a:off x="212" y="2083"/>
              <a:ext cx="2109" cy="231"/>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pPr>
              <a:r>
                <a:rPr lang="da-DK" sz="1800" b="1">
                  <a:solidFill>
                    <a:schemeClr val="tx2"/>
                  </a:solidFill>
                </a:rPr>
                <a:t>Premixed suspension of:</a:t>
              </a:r>
            </a:p>
          </p:txBody>
        </p:sp>
        <p:sp>
          <p:nvSpPr>
            <p:cNvPr id="738312" name="Line 8"/>
            <p:cNvSpPr>
              <a:spLocks noChangeShapeType="1"/>
            </p:cNvSpPr>
            <p:nvPr/>
          </p:nvSpPr>
          <p:spPr bwMode="auto">
            <a:xfrm>
              <a:off x="2165" y="2496"/>
              <a:ext cx="364" cy="0"/>
            </a:xfrm>
            <a:prstGeom prst="line">
              <a:avLst/>
            </a:prstGeom>
            <a:noFill/>
            <a:ln w="63500">
              <a:solidFill>
                <a:schemeClr val="bg1"/>
              </a:solidFill>
              <a:round/>
              <a:headEnd type="none" w="sm" len="sm"/>
              <a:tailEnd type="triangle" w="sm" len="sm"/>
            </a:ln>
            <a:effectLst/>
          </p:spPr>
          <p:txBody>
            <a:bodyPr/>
            <a:lstStyle/>
            <a:p>
              <a:endParaRPr lang="en-US"/>
            </a:p>
          </p:txBody>
        </p:sp>
        <p:sp>
          <p:nvSpPr>
            <p:cNvPr id="738313" name="Line 9"/>
            <p:cNvSpPr>
              <a:spLocks noChangeShapeType="1"/>
            </p:cNvSpPr>
            <p:nvPr/>
          </p:nvSpPr>
          <p:spPr bwMode="auto">
            <a:xfrm>
              <a:off x="2165" y="3265"/>
              <a:ext cx="364" cy="0"/>
            </a:xfrm>
            <a:prstGeom prst="line">
              <a:avLst/>
            </a:prstGeom>
            <a:noFill/>
            <a:ln w="63500">
              <a:solidFill>
                <a:schemeClr val="bg1"/>
              </a:solidFill>
              <a:round/>
              <a:headEnd type="none" w="sm" len="sm"/>
              <a:tailEnd type="triangle" w="sm" len="sm"/>
            </a:ln>
            <a:effectLst/>
          </p:spPr>
          <p:txBody>
            <a:bodyPr/>
            <a:lstStyle/>
            <a:p>
              <a:endParaRPr lang="en-US"/>
            </a:p>
          </p:txBody>
        </p:sp>
        <p:sp>
          <p:nvSpPr>
            <p:cNvPr id="738314" name="Line 10"/>
            <p:cNvSpPr>
              <a:spLocks noChangeShapeType="1"/>
            </p:cNvSpPr>
            <p:nvPr/>
          </p:nvSpPr>
          <p:spPr bwMode="auto">
            <a:xfrm>
              <a:off x="2173" y="2586"/>
              <a:ext cx="364" cy="0"/>
            </a:xfrm>
            <a:prstGeom prst="line">
              <a:avLst/>
            </a:prstGeom>
            <a:noFill/>
            <a:ln w="63500">
              <a:solidFill>
                <a:schemeClr val="tx1"/>
              </a:solidFill>
              <a:round/>
              <a:headEnd type="none" w="sm" len="sm"/>
              <a:tailEnd type="triangle" w="sm" len="sm"/>
            </a:ln>
            <a:effectLst/>
          </p:spPr>
          <p:txBody>
            <a:bodyPr/>
            <a:lstStyle/>
            <a:p>
              <a:endParaRPr lang="en-US"/>
            </a:p>
          </p:txBody>
        </p:sp>
        <p:sp>
          <p:nvSpPr>
            <p:cNvPr id="738315" name="Line 11"/>
            <p:cNvSpPr>
              <a:spLocks noChangeShapeType="1"/>
            </p:cNvSpPr>
            <p:nvPr/>
          </p:nvSpPr>
          <p:spPr bwMode="auto">
            <a:xfrm>
              <a:off x="2168" y="3182"/>
              <a:ext cx="364" cy="0"/>
            </a:xfrm>
            <a:prstGeom prst="line">
              <a:avLst/>
            </a:prstGeom>
            <a:noFill/>
            <a:ln w="63500">
              <a:solidFill>
                <a:schemeClr val="tx1"/>
              </a:solidFill>
              <a:round/>
              <a:headEnd type="none" w="sm" len="sm"/>
              <a:tailEnd type="triangle" w="sm" len="sm"/>
            </a:ln>
            <a:effectLst/>
          </p:spPr>
          <p:txBody>
            <a:bodyPr/>
            <a:lstStyle/>
            <a:p>
              <a:endParaRPr lang="en-US"/>
            </a:p>
          </p:txBody>
        </p:sp>
        <p:sp>
          <p:nvSpPr>
            <p:cNvPr id="738316" name="Rectangle 12" descr="Dashed vertical"/>
            <p:cNvSpPr>
              <a:spLocks noChangeArrowheads="1"/>
            </p:cNvSpPr>
            <p:nvPr/>
          </p:nvSpPr>
          <p:spPr bwMode="auto">
            <a:xfrm>
              <a:off x="3334" y="2877"/>
              <a:ext cx="424" cy="852"/>
            </a:xfrm>
            <a:prstGeom prst="rect">
              <a:avLst/>
            </a:prstGeom>
            <a:pattFill prst="dashVert">
              <a:fgClr>
                <a:srgbClr val="86361A"/>
              </a:fgClr>
              <a:bgClr>
                <a:schemeClr val="bg1"/>
              </a:bgClr>
            </a:pattFill>
            <a:ln w="12700">
              <a:solidFill>
                <a:srgbClr val="993300"/>
              </a:solidFill>
              <a:miter lim="800000"/>
              <a:headEnd/>
              <a:tailEnd/>
            </a:ln>
            <a:effectLst/>
          </p:spPr>
          <p:txBody>
            <a:bodyPr wrap="none" anchor="ctr"/>
            <a:lstStyle/>
            <a:p>
              <a:endParaRPr lang="en-US"/>
            </a:p>
          </p:txBody>
        </p:sp>
        <p:sp>
          <p:nvSpPr>
            <p:cNvPr id="738317" name="Rectangle 13"/>
            <p:cNvSpPr>
              <a:spLocks noChangeArrowheads="1"/>
            </p:cNvSpPr>
            <p:nvPr/>
          </p:nvSpPr>
          <p:spPr bwMode="auto">
            <a:xfrm>
              <a:off x="3320" y="2472"/>
              <a:ext cx="455" cy="231"/>
            </a:xfrm>
            <a:prstGeom prst="rect">
              <a:avLst/>
            </a:prstGeom>
            <a:solidFill>
              <a:srgbClr val="86361A"/>
            </a:solidFill>
            <a:ln w="9525">
              <a:noFill/>
              <a:miter lim="800000"/>
              <a:headEnd/>
              <a:tailEnd/>
            </a:ln>
            <a:effectLst/>
          </p:spPr>
          <p:txBody>
            <a:bodyPr wrap="none" lIns="92075" tIns="46038" rIns="92075" bIns="46038">
              <a:spAutoFit/>
            </a:bodyPr>
            <a:lstStyle/>
            <a:p>
              <a:pPr eaLnBrk="0" hangingPunct="0"/>
              <a:r>
                <a:rPr lang="da-DK" sz="1800">
                  <a:solidFill>
                    <a:schemeClr val="bg1"/>
                  </a:solidFill>
                </a:rPr>
                <a:t>30</a:t>
              </a:r>
              <a:r>
                <a:rPr lang="sv-SE" sz="1800">
                  <a:solidFill>
                    <a:schemeClr val="bg1"/>
                  </a:solidFill>
                </a:rPr>
                <a:t>%</a:t>
              </a:r>
              <a:endParaRPr lang="da-DK" sz="1800">
                <a:solidFill>
                  <a:schemeClr val="bg1"/>
                </a:solidFill>
              </a:endParaRPr>
            </a:p>
          </p:txBody>
        </p:sp>
        <p:sp>
          <p:nvSpPr>
            <p:cNvPr id="738321" name="Rectangle 17"/>
            <p:cNvSpPr>
              <a:spLocks noChangeArrowheads="1"/>
            </p:cNvSpPr>
            <p:nvPr/>
          </p:nvSpPr>
          <p:spPr bwMode="auto">
            <a:xfrm>
              <a:off x="4248" y="2495"/>
              <a:ext cx="1134" cy="404"/>
            </a:xfrm>
            <a:prstGeom prst="rect">
              <a:avLst/>
            </a:prstGeom>
            <a:noFill/>
            <a:ln w="9525">
              <a:noFill/>
              <a:miter lim="800000"/>
              <a:headEnd/>
              <a:tailEnd/>
            </a:ln>
            <a:effectLst/>
          </p:spPr>
          <p:txBody>
            <a:bodyPr wrap="none" lIns="92075" tIns="46038" rIns="92075" bIns="46038">
              <a:spAutoFit/>
            </a:bodyPr>
            <a:lstStyle/>
            <a:p>
              <a:pPr eaLnBrk="0" hangingPunct="0"/>
              <a:r>
                <a:rPr lang="da-DK" sz="1800">
                  <a:solidFill>
                    <a:schemeClr val="tx2"/>
                  </a:solidFill>
                </a:rPr>
                <a:t>Soluble</a:t>
              </a:r>
            </a:p>
            <a:p>
              <a:pPr eaLnBrk="0" hangingPunct="0"/>
              <a:r>
                <a:rPr lang="da-DK" sz="1800">
                  <a:solidFill>
                    <a:schemeClr val="tx2"/>
                  </a:solidFill>
                </a:rPr>
                <a:t>human insulin</a:t>
              </a:r>
            </a:p>
          </p:txBody>
        </p:sp>
        <p:sp>
          <p:nvSpPr>
            <p:cNvPr id="738322" name="Line 18"/>
            <p:cNvSpPr>
              <a:spLocks noChangeShapeType="1"/>
            </p:cNvSpPr>
            <p:nvPr/>
          </p:nvSpPr>
          <p:spPr bwMode="auto">
            <a:xfrm flipH="1">
              <a:off x="3835" y="2578"/>
              <a:ext cx="346" cy="0"/>
            </a:xfrm>
            <a:prstGeom prst="line">
              <a:avLst/>
            </a:prstGeom>
            <a:noFill/>
            <a:ln w="63500">
              <a:solidFill>
                <a:schemeClr val="tx1"/>
              </a:solidFill>
              <a:round/>
              <a:headEnd type="none" w="sm" len="sm"/>
              <a:tailEnd type="triangle" w="sm" len="sm"/>
            </a:ln>
            <a:effectLst/>
          </p:spPr>
          <p:txBody>
            <a:bodyPr/>
            <a:lstStyle/>
            <a:p>
              <a:endParaRPr lang="en-US"/>
            </a:p>
          </p:txBody>
        </p:sp>
        <p:sp>
          <p:nvSpPr>
            <p:cNvPr id="738323" name="Line 19"/>
            <p:cNvSpPr>
              <a:spLocks noChangeShapeType="1"/>
            </p:cNvSpPr>
            <p:nvPr/>
          </p:nvSpPr>
          <p:spPr bwMode="auto">
            <a:xfrm flipH="1">
              <a:off x="3841" y="3154"/>
              <a:ext cx="346" cy="0"/>
            </a:xfrm>
            <a:prstGeom prst="line">
              <a:avLst/>
            </a:prstGeom>
            <a:noFill/>
            <a:ln w="63500">
              <a:solidFill>
                <a:schemeClr val="tx1"/>
              </a:solidFill>
              <a:round/>
              <a:headEnd type="none" w="sm" len="sm"/>
              <a:tailEnd type="triangle" w="sm" len="sm"/>
            </a:ln>
            <a:effectLst/>
          </p:spPr>
          <p:txBody>
            <a:bodyPr/>
            <a:lstStyle/>
            <a:p>
              <a:endParaRPr lang="en-US"/>
            </a:p>
          </p:txBody>
        </p:sp>
        <p:sp>
          <p:nvSpPr>
            <p:cNvPr id="738324" name="Rectangle 20"/>
            <p:cNvSpPr>
              <a:spLocks noChangeArrowheads="1"/>
            </p:cNvSpPr>
            <p:nvPr/>
          </p:nvSpPr>
          <p:spPr bwMode="auto">
            <a:xfrm>
              <a:off x="4248" y="3040"/>
              <a:ext cx="419" cy="231"/>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pPr>
              <a:r>
                <a:rPr lang="da-DK" sz="1800">
                  <a:solidFill>
                    <a:schemeClr val="tx2"/>
                  </a:solidFill>
                </a:rPr>
                <a:t>NPH</a:t>
              </a:r>
            </a:p>
          </p:txBody>
        </p:sp>
        <p:sp>
          <p:nvSpPr>
            <p:cNvPr id="738330" name="Text Box 26"/>
            <p:cNvSpPr txBox="1">
              <a:spLocks noChangeArrowheads="1"/>
            </p:cNvSpPr>
            <p:nvPr/>
          </p:nvSpPr>
          <p:spPr bwMode="auto">
            <a:xfrm>
              <a:off x="2100" y="3739"/>
              <a:ext cx="2508" cy="366"/>
            </a:xfrm>
            <a:prstGeom prst="rect">
              <a:avLst/>
            </a:prstGeom>
            <a:noFill/>
            <a:ln w="9525" algn="ctr">
              <a:noFill/>
              <a:miter lim="800000"/>
              <a:headEnd/>
              <a:tailEnd/>
            </a:ln>
            <a:effectLst/>
          </p:spPr>
          <p:txBody>
            <a:bodyPr>
              <a:spAutoFit/>
            </a:bodyPr>
            <a:lstStyle/>
            <a:p>
              <a:pPr>
                <a:spcBef>
                  <a:spcPct val="50000"/>
                </a:spcBef>
              </a:pPr>
              <a:r>
                <a:rPr lang="en-GB" sz="1600"/>
                <a:t>    NovoMix</a:t>
              </a:r>
              <a:r>
                <a:rPr lang="en-GB" sz="1600" baseline="30000"/>
                <a:t>®</a:t>
              </a:r>
              <a:r>
                <a:rPr lang="en-GB" sz="1600"/>
                <a:t> 30    Premixed human</a:t>
              </a:r>
              <a:br>
                <a:rPr lang="en-GB" sz="1600"/>
              </a:br>
              <a:r>
                <a:rPr lang="en-GB" sz="1600"/>
                <a:t>		 insulin</a:t>
              </a:r>
              <a:endParaRPr lang="en-US" sz="1600"/>
            </a:p>
          </p:txBody>
        </p:sp>
        <p:sp>
          <p:nvSpPr>
            <p:cNvPr id="738331" name="AutoShape 27"/>
            <p:cNvSpPr>
              <a:spLocks noChangeAspect="1" noChangeArrowheads="1"/>
            </p:cNvSpPr>
            <p:nvPr/>
          </p:nvSpPr>
          <p:spPr bwMode="auto">
            <a:xfrm>
              <a:off x="1685" y="671"/>
              <a:ext cx="2333" cy="1317"/>
            </a:xfrm>
            <a:prstGeom prst="roundRect">
              <a:avLst>
                <a:gd name="adj" fmla="val 16667"/>
              </a:avLst>
            </a:prstGeom>
            <a:blipFill dpi="0" rotWithShape="1">
              <a:blip r:embed="rId3" cstate="print"/>
              <a:srcRect/>
              <a:stretch>
                <a:fillRect/>
              </a:stretch>
            </a:blipFill>
            <a:ln w="9525" algn="ctr">
              <a:solidFill>
                <a:schemeClr val="tx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noFill/>
          <a:ln/>
        </p:spPr>
        <p:txBody>
          <a:bodyPr/>
          <a:lstStyle/>
          <a:p>
            <a:r>
              <a:rPr lang="en-US"/>
              <a:t>The dual-release insulin concept</a:t>
            </a:r>
            <a:endParaRPr lang="en-GB"/>
          </a:p>
        </p:txBody>
      </p:sp>
      <p:sp>
        <p:nvSpPr>
          <p:cNvPr id="147" name="Slide Number Placeholder 6"/>
          <p:cNvSpPr>
            <a:spLocks noGrp="1"/>
          </p:cNvSpPr>
          <p:nvPr>
            <p:ph type="sldNum" sz="quarter" idx="12"/>
          </p:nvPr>
        </p:nvSpPr>
        <p:spPr/>
        <p:txBody>
          <a:bodyPr/>
          <a:lstStyle/>
          <a:p>
            <a:fld id="{FF4B0C7B-F945-4FC7-9879-1A9E5A15F68A}" type="slidenum">
              <a:rPr lang="en-GB"/>
              <a:pPr/>
              <a:t>41</a:t>
            </a:fld>
            <a:endParaRPr lang="en-GB"/>
          </a:p>
        </p:txBody>
      </p:sp>
      <p:grpSp>
        <p:nvGrpSpPr>
          <p:cNvPr id="2" name="Group 173"/>
          <p:cNvGrpSpPr>
            <a:grpSpLocks/>
          </p:cNvGrpSpPr>
          <p:nvPr/>
        </p:nvGrpSpPr>
        <p:grpSpPr bwMode="auto">
          <a:xfrm>
            <a:off x="341313" y="1171575"/>
            <a:ext cx="3817937" cy="4121150"/>
            <a:chOff x="215" y="1028"/>
            <a:chExt cx="2639" cy="2596"/>
          </a:xfrm>
        </p:grpSpPr>
        <p:sp>
          <p:nvSpPr>
            <p:cNvPr id="826372" name="Text Box 4"/>
            <p:cNvSpPr txBox="1">
              <a:spLocks noChangeArrowheads="1"/>
            </p:cNvSpPr>
            <p:nvPr/>
          </p:nvSpPr>
          <p:spPr bwMode="auto">
            <a:xfrm>
              <a:off x="215" y="1028"/>
              <a:ext cx="2366" cy="627"/>
            </a:xfrm>
            <a:prstGeom prst="rect">
              <a:avLst/>
            </a:prstGeom>
            <a:noFill/>
            <a:ln w="9525">
              <a:noFill/>
              <a:miter lim="800000"/>
              <a:headEnd/>
              <a:tailEnd/>
            </a:ln>
            <a:effectLst/>
          </p:spPr>
          <p:txBody>
            <a:bodyPr wrap="none">
              <a:spAutoFit/>
            </a:bodyPr>
            <a:lstStyle/>
            <a:p>
              <a:pPr marL="400050" indent="-398463">
                <a:lnSpc>
                  <a:spcPct val="110000"/>
                </a:lnSpc>
                <a:spcBef>
                  <a:spcPct val="20000"/>
                </a:spcBef>
                <a:buClr>
                  <a:srgbClr val="041C43"/>
                </a:buClr>
                <a:buSzPct val="130000"/>
                <a:buFontTx/>
                <a:buChar char="•"/>
              </a:pPr>
              <a:r>
                <a:rPr lang="en-GB" sz="1600"/>
                <a:t>Physiological insulin profile:</a:t>
              </a:r>
            </a:p>
            <a:p>
              <a:pPr marL="573088" lvl="1">
                <a:lnSpc>
                  <a:spcPct val="110000"/>
                </a:lnSpc>
                <a:spcBef>
                  <a:spcPct val="20000"/>
                </a:spcBef>
                <a:buClr>
                  <a:srgbClr val="041C43"/>
                </a:buClr>
                <a:buSzPct val="130000"/>
              </a:pPr>
              <a:r>
                <a:rPr lang="en-GB" sz="1600"/>
                <a:t>- meal-related peak</a:t>
              </a:r>
            </a:p>
            <a:p>
              <a:pPr marL="573088" lvl="1">
                <a:lnSpc>
                  <a:spcPct val="110000"/>
                </a:lnSpc>
                <a:spcBef>
                  <a:spcPct val="20000"/>
                </a:spcBef>
                <a:buClr>
                  <a:srgbClr val="041C43"/>
                </a:buClr>
                <a:buSzPct val="130000"/>
              </a:pPr>
              <a:r>
                <a:rPr lang="en-GB" sz="1600"/>
                <a:t>- basal component</a:t>
              </a:r>
            </a:p>
          </p:txBody>
        </p:sp>
        <p:sp>
          <p:nvSpPr>
            <p:cNvPr id="826503" name="Text Box 135"/>
            <p:cNvSpPr txBox="1">
              <a:spLocks noChangeArrowheads="1"/>
            </p:cNvSpPr>
            <p:nvPr/>
          </p:nvSpPr>
          <p:spPr bwMode="auto">
            <a:xfrm>
              <a:off x="215" y="1903"/>
              <a:ext cx="2586" cy="903"/>
            </a:xfrm>
            <a:prstGeom prst="rect">
              <a:avLst/>
            </a:prstGeom>
            <a:noFill/>
            <a:ln w="9525">
              <a:noFill/>
              <a:miter lim="800000"/>
              <a:headEnd/>
              <a:tailEnd/>
            </a:ln>
            <a:effectLst/>
          </p:spPr>
          <p:txBody>
            <a:bodyPr>
              <a:spAutoFit/>
            </a:bodyPr>
            <a:lstStyle/>
            <a:p>
              <a:pPr marL="400050" indent="-400050">
                <a:lnSpc>
                  <a:spcPct val="110000"/>
                </a:lnSpc>
                <a:spcBef>
                  <a:spcPct val="20000"/>
                </a:spcBef>
                <a:buClr>
                  <a:srgbClr val="041C43"/>
                </a:buClr>
                <a:buSzPct val="130000"/>
                <a:buFontTx/>
                <a:buChar char="•"/>
              </a:pPr>
              <a:r>
                <a:rPr lang="en-GB" sz="1600"/>
                <a:t>Rapid-acting insulin </a:t>
              </a:r>
              <a:br>
                <a:rPr lang="en-GB" sz="1600"/>
              </a:br>
              <a:r>
                <a:rPr lang="en-GB" sz="1600"/>
                <a:t>analogue together with </a:t>
              </a:r>
              <a:br>
                <a:rPr lang="en-GB" sz="1600"/>
              </a:br>
              <a:r>
                <a:rPr lang="en-GB" sz="1600"/>
                <a:t>a basal insulin analogue provide physiological insulin replacement</a:t>
              </a:r>
            </a:p>
          </p:txBody>
        </p:sp>
        <p:sp>
          <p:nvSpPr>
            <p:cNvPr id="826508" name="Text Box 140"/>
            <p:cNvSpPr txBox="1">
              <a:spLocks noChangeArrowheads="1"/>
            </p:cNvSpPr>
            <p:nvPr/>
          </p:nvSpPr>
          <p:spPr bwMode="auto">
            <a:xfrm>
              <a:off x="215" y="3059"/>
              <a:ext cx="2639" cy="565"/>
            </a:xfrm>
            <a:prstGeom prst="rect">
              <a:avLst/>
            </a:prstGeom>
            <a:noFill/>
            <a:ln w="9525">
              <a:noFill/>
              <a:miter lim="800000"/>
              <a:headEnd/>
              <a:tailEnd/>
            </a:ln>
            <a:effectLst/>
          </p:spPr>
          <p:txBody>
            <a:bodyPr>
              <a:spAutoFit/>
            </a:bodyPr>
            <a:lstStyle/>
            <a:p>
              <a:pPr marL="400050" indent="-400050">
                <a:lnSpc>
                  <a:spcPct val="110000"/>
                </a:lnSpc>
                <a:spcBef>
                  <a:spcPct val="20000"/>
                </a:spcBef>
                <a:buClr>
                  <a:srgbClr val="041C43"/>
                </a:buClr>
                <a:buSzPct val="130000"/>
                <a:buFontTx/>
                <a:buChar char="•"/>
              </a:pPr>
              <a:r>
                <a:rPr lang="en-GB" sz="1600"/>
                <a:t>Premix analogues such as NovoMix</a:t>
              </a:r>
              <a:r>
                <a:rPr lang="en-GB" sz="1600" baseline="30000">
                  <a:cs typeface="Arial" charset="0"/>
                </a:rPr>
                <a:t>®</a:t>
              </a:r>
              <a:r>
                <a:rPr lang="en-GB" sz="1600"/>
                <a:t> 30 mimic physiological insulin secretion</a:t>
              </a:r>
            </a:p>
          </p:txBody>
        </p:sp>
      </p:grpSp>
      <p:grpSp>
        <p:nvGrpSpPr>
          <p:cNvPr id="3" name="Group 174"/>
          <p:cNvGrpSpPr>
            <a:grpSpLocks/>
          </p:cNvGrpSpPr>
          <p:nvPr/>
        </p:nvGrpSpPr>
        <p:grpSpPr bwMode="auto">
          <a:xfrm>
            <a:off x="3987800" y="1287463"/>
            <a:ext cx="4979988" cy="4800600"/>
            <a:chOff x="2512" y="881"/>
            <a:chExt cx="3137" cy="3024"/>
          </a:xfrm>
        </p:grpSpPr>
        <p:sp>
          <p:nvSpPr>
            <p:cNvPr id="826373" name="Text Box 5"/>
            <p:cNvSpPr txBox="1">
              <a:spLocks noChangeArrowheads="1"/>
            </p:cNvSpPr>
            <p:nvPr/>
          </p:nvSpPr>
          <p:spPr bwMode="auto">
            <a:xfrm>
              <a:off x="3240" y="2843"/>
              <a:ext cx="2216" cy="212"/>
            </a:xfrm>
            <a:prstGeom prst="rect">
              <a:avLst/>
            </a:prstGeom>
            <a:noFill/>
            <a:ln w="9525" algn="ctr">
              <a:noFill/>
              <a:miter lim="800000"/>
              <a:headEnd/>
              <a:tailEnd/>
            </a:ln>
            <a:effectLst/>
          </p:spPr>
          <p:txBody>
            <a:bodyPr>
              <a:spAutoFit/>
            </a:bodyPr>
            <a:lstStyle/>
            <a:p>
              <a:pPr>
                <a:spcBef>
                  <a:spcPct val="50000"/>
                </a:spcBef>
              </a:pPr>
              <a:r>
                <a:rPr lang="en-GB" sz="1600" dirty="0">
                  <a:solidFill>
                    <a:srgbClr val="FFFF00"/>
                  </a:solidFill>
                </a:rPr>
                <a:t>Physiological insulin profile</a:t>
              </a:r>
              <a:endParaRPr lang="en-US" sz="1600" dirty="0">
                <a:solidFill>
                  <a:srgbClr val="FFFF00"/>
                </a:solidFill>
              </a:endParaRPr>
            </a:p>
          </p:txBody>
        </p:sp>
        <p:grpSp>
          <p:nvGrpSpPr>
            <p:cNvPr id="4" name="Group 6"/>
            <p:cNvGrpSpPr>
              <a:grpSpLocks/>
            </p:cNvGrpSpPr>
            <p:nvPr/>
          </p:nvGrpSpPr>
          <p:grpSpPr bwMode="auto">
            <a:xfrm>
              <a:off x="2512" y="2223"/>
              <a:ext cx="3088" cy="433"/>
              <a:chOff x="2530" y="2223"/>
              <a:chExt cx="3088" cy="433"/>
            </a:xfrm>
          </p:grpSpPr>
          <p:sp>
            <p:nvSpPr>
              <p:cNvPr id="826375" name="Line 7"/>
              <p:cNvSpPr>
                <a:spLocks noChangeShapeType="1"/>
              </p:cNvSpPr>
              <p:nvPr/>
            </p:nvSpPr>
            <p:spPr bwMode="auto">
              <a:xfrm>
                <a:off x="2530" y="2655"/>
                <a:ext cx="3088" cy="1"/>
              </a:xfrm>
              <a:prstGeom prst="line">
                <a:avLst/>
              </a:prstGeom>
              <a:noFill/>
              <a:ln w="12700">
                <a:solidFill>
                  <a:srgbClr val="041C43"/>
                </a:solidFill>
                <a:round/>
                <a:headEnd/>
                <a:tailEnd/>
              </a:ln>
            </p:spPr>
            <p:txBody>
              <a:bodyPr/>
              <a:lstStyle/>
              <a:p>
                <a:endParaRPr lang="en-US"/>
              </a:p>
            </p:txBody>
          </p:sp>
          <p:grpSp>
            <p:nvGrpSpPr>
              <p:cNvPr id="5" name="Group 8"/>
              <p:cNvGrpSpPr>
                <a:grpSpLocks/>
              </p:cNvGrpSpPr>
              <p:nvPr/>
            </p:nvGrpSpPr>
            <p:grpSpPr bwMode="auto">
              <a:xfrm>
                <a:off x="2530" y="2223"/>
                <a:ext cx="3088" cy="3"/>
                <a:chOff x="2530" y="2223"/>
                <a:chExt cx="3088" cy="3"/>
              </a:xfrm>
            </p:grpSpPr>
            <p:sp>
              <p:nvSpPr>
                <p:cNvPr id="826377" name="Line 9"/>
                <p:cNvSpPr>
                  <a:spLocks noChangeShapeType="1"/>
                </p:cNvSpPr>
                <p:nvPr/>
              </p:nvSpPr>
              <p:spPr bwMode="auto">
                <a:xfrm>
                  <a:off x="2530" y="2223"/>
                  <a:ext cx="16" cy="1"/>
                </a:xfrm>
                <a:prstGeom prst="line">
                  <a:avLst/>
                </a:prstGeom>
                <a:noFill/>
                <a:ln w="12700">
                  <a:solidFill>
                    <a:srgbClr val="041C43"/>
                  </a:solidFill>
                  <a:round/>
                  <a:headEnd/>
                  <a:tailEnd/>
                </a:ln>
              </p:spPr>
              <p:txBody>
                <a:bodyPr/>
                <a:lstStyle/>
                <a:p>
                  <a:endParaRPr lang="en-US"/>
                </a:p>
              </p:txBody>
            </p:sp>
            <p:sp>
              <p:nvSpPr>
                <p:cNvPr id="826378" name="Line 10"/>
                <p:cNvSpPr>
                  <a:spLocks noChangeShapeType="1"/>
                </p:cNvSpPr>
                <p:nvPr/>
              </p:nvSpPr>
              <p:spPr bwMode="auto">
                <a:xfrm>
                  <a:off x="2562" y="2223"/>
                  <a:ext cx="16" cy="1"/>
                </a:xfrm>
                <a:prstGeom prst="line">
                  <a:avLst/>
                </a:prstGeom>
                <a:noFill/>
                <a:ln w="12700">
                  <a:solidFill>
                    <a:srgbClr val="041C43"/>
                  </a:solidFill>
                  <a:round/>
                  <a:headEnd/>
                  <a:tailEnd/>
                </a:ln>
              </p:spPr>
              <p:txBody>
                <a:bodyPr/>
                <a:lstStyle/>
                <a:p>
                  <a:endParaRPr lang="en-US"/>
                </a:p>
              </p:txBody>
            </p:sp>
            <p:sp>
              <p:nvSpPr>
                <p:cNvPr id="826379" name="Line 11"/>
                <p:cNvSpPr>
                  <a:spLocks noChangeShapeType="1"/>
                </p:cNvSpPr>
                <p:nvPr/>
              </p:nvSpPr>
              <p:spPr bwMode="auto">
                <a:xfrm>
                  <a:off x="2594" y="2223"/>
                  <a:ext cx="16" cy="1"/>
                </a:xfrm>
                <a:prstGeom prst="line">
                  <a:avLst/>
                </a:prstGeom>
                <a:noFill/>
                <a:ln w="12700">
                  <a:solidFill>
                    <a:srgbClr val="041C43"/>
                  </a:solidFill>
                  <a:round/>
                  <a:headEnd/>
                  <a:tailEnd/>
                </a:ln>
              </p:spPr>
              <p:txBody>
                <a:bodyPr/>
                <a:lstStyle/>
                <a:p>
                  <a:endParaRPr lang="en-US"/>
                </a:p>
              </p:txBody>
            </p:sp>
            <p:sp>
              <p:nvSpPr>
                <p:cNvPr id="826380" name="Line 12"/>
                <p:cNvSpPr>
                  <a:spLocks noChangeShapeType="1"/>
                </p:cNvSpPr>
                <p:nvPr/>
              </p:nvSpPr>
              <p:spPr bwMode="auto">
                <a:xfrm>
                  <a:off x="3074" y="2223"/>
                  <a:ext cx="16" cy="1"/>
                </a:xfrm>
                <a:prstGeom prst="line">
                  <a:avLst/>
                </a:prstGeom>
                <a:noFill/>
                <a:ln w="12700">
                  <a:solidFill>
                    <a:srgbClr val="041C43"/>
                  </a:solidFill>
                  <a:round/>
                  <a:headEnd/>
                  <a:tailEnd/>
                </a:ln>
              </p:spPr>
              <p:txBody>
                <a:bodyPr/>
                <a:lstStyle/>
                <a:p>
                  <a:endParaRPr lang="en-US"/>
                </a:p>
              </p:txBody>
            </p:sp>
            <p:sp>
              <p:nvSpPr>
                <p:cNvPr id="826381" name="Line 13"/>
                <p:cNvSpPr>
                  <a:spLocks noChangeShapeType="1"/>
                </p:cNvSpPr>
                <p:nvPr/>
              </p:nvSpPr>
              <p:spPr bwMode="auto">
                <a:xfrm>
                  <a:off x="3106" y="2223"/>
                  <a:ext cx="16" cy="1"/>
                </a:xfrm>
                <a:prstGeom prst="line">
                  <a:avLst/>
                </a:prstGeom>
                <a:noFill/>
                <a:ln w="12700">
                  <a:solidFill>
                    <a:srgbClr val="041C43"/>
                  </a:solidFill>
                  <a:round/>
                  <a:headEnd/>
                  <a:tailEnd/>
                </a:ln>
              </p:spPr>
              <p:txBody>
                <a:bodyPr/>
                <a:lstStyle/>
                <a:p>
                  <a:endParaRPr lang="en-US"/>
                </a:p>
              </p:txBody>
            </p:sp>
            <p:sp>
              <p:nvSpPr>
                <p:cNvPr id="826382" name="Line 14"/>
                <p:cNvSpPr>
                  <a:spLocks noChangeShapeType="1"/>
                </p:cNvSpPr>
                <p:nvPr/>
              </p:nvSpPr>
              <p:spPr bwMode="auto">
                <a:xfrm>
                  <a:off x="3138" y="2223"/>
                  <a:ext cx="16" cy="1"/>
                </a:xfrm>
                <a:prstGeom prst="line">
                  <a:avLst/>
                </a:prstGeom>
                <a:noFill/>
                <a:ln w="12700">
                  <a:solidFill>
                    <a:srgbClr val="041C43"/>
                  </a:solidFill>
                  <a:round/>
                  <a:headEnd/>
                  <a:tailEnd/>
                </a:ln>
              </p:spPr>
              <p:txBody>
                <a:bodyPr/>
                <a:lstStyle/>
                <a:p>
                  <a:endParaRPr lang="en-US"/>
                </a:p>
              </p:txBody>
            </p:sp>
            <p:sp>
              <p:nvSpPr>
                <p:cNvPr id="826383" name="Line 15"/>
                <p:cNvSpPr>
                  <a:spLocks noChangeShapeType="1"/>
                </p:cNvSpPr>
                <p:nvPr/>
              </p:nvSpPr>
              <p:spPr bwMode="auto">
                <a:xfrm>
                  <a:off x="3170" y="2223"/>
                  <a:ext cx="16" cy="1"/>
                </a:xfrm>
                <a:prstGeom prst="line">
                  <a:avLst/>
                </a:prstGeom>
                <a:noFill/>
                <a:ln w="12700">
                  <a:solidFill>
                    <a:srgbClr val="041C43"/>
                  </a:solidFill>
                  <a:round/>
                  <a:headEnd/>
                  <a:tailEnd/>
                </a:ln>
              </p:spPr>
              <p:txBody>
                <a:bodyPr/>
                <a:lstStyle/>
                <a:p>
                  <a:endParaRPr lang="en-US"/>
                </a:p>
              </p:txBody>
            </p:sp>
            <p:sp>
              <p:nvSpPr>
                <p:cNvPr id="826384" name="Line 16"/>
                <p:cNvSpPr>
                  <a:spLocks noChangeShapeType="1"/>
                </p:cNvSpPr>
                <p:nvPr/>
              </p:nvSpPr>
              <p:spPr bwMode="auto">
                <a:xfrm>
                  <a:off x="3202" y="2223"/>
                  <a:ext cx="16" cy="1"/>
                </a:xfrm>
                <a:prstGeom prst="line">
                  <a:avLst/>
                </a:prstGeom>
                <a:noFill/>
                <a:ln w="12700">
                  <a:solidFill>
                    <a:srgbClr val="041C43"/>
                  </a:solidFill>
                  <a:round/>
                  <a:headEnd/>
                  <a:tailEnd/>
                </a:ln>
              </p:spPr>
              <p:txBody>
                <a:bodyPr/>
                <a:lstStyle/>
                <a:p>
                  <a:endParaRPr lang="en-US"/>
                </a:p>
              </p:txBody>
            </p:sp>
            <p:sp>
              <p:nvSpPr>
                <p:cNvPr id="826385" name="Line 17"/>
                <p:cNvSpPr>
                  <a:spLocks noChangeShapeType="1"/>
                </p:cNvSpPr>
                <p:nvPr/>
              </p:nvSpPr>
              <p:spPr bwMode="auto">
                <a:xfrm>
                  <a:off x="3234" y="2223"/>
                  <a:ext cx="16" cy="1"/>
                </a:xfrm>
                <a:prstGeom prst="line">
                  <a:avLst/>
                </a:prstGeom>
                <a:noFill/>
                <a:ln w="12700">
                  <a:solidFill>
                    <a:srgbClr val="041C43"/>
                  </a:solidFill>
                  <a:round/>
                  <a:headEnd/>
                  <a:tailEnd/>
                </a:ln>
              </p:spPr>
              <p:txBody>
                <a:bodyPr/>
                <a:lstStyle/>
                <a:p>
                  <a:endParaRPr lang="en-US"/>
                </a:p>
              </p:txBody>
            </p:sp>
            <p:sp>
              <p:nvSpPr>
                <p:cNvPr id="826386" name="Line 18"/>
                <p:cNvSpPr>
                  <a:spLocks noChangeShapeType="1"/>
                </p:cNvSpPr>
                <p:nvPr/>
              </p:nvSpPr>
              <p:spPr bwMode="auto">
                <a:xfrm>
                  <a:off x="3266" y="2223"/>
                  <a:ext cx="16" cy="1"/>
                </a:xfrm>
                <a:prstGeom prst="line">
                  <a:avLst/>
                </a:prstGeom>
                <a:noFill/>
                <a:ln w="12700">
                  <a:solidFill>
                    <a:srgbClr val="041C43"/>
                  </a:solidFill>
                  <a:round/>
                  <a:headEnd/>
                  <a:tailEnd/>
                </a:ln>
              </p:spPr>
              <p:txBody>
                <a:bodyPr/>
                <a:lstStyle/>
                <a:p>
                  <a:endParaRPr lang="en-US"/>
                </a:p>
              </p:txBody>
            </p:sp>
            <p:sp>
              <p:nvSpPr>
                <p:cNvPr id="826387" name="Line 19"/>
                <p:cNvSpPr>
                  <a:spLocks noChangeShapeType="1"/>
                </p:cNvSpPr>
                <p:nvPr/>
              </p:nvSpPr>
              <p:spPr bwMode="auto">
                <a:xfrm>
                  <a:off x="3298" y="2223"/>
                  <a:ext cx="16" cy="1"/>
                </a:xfrm>
                <a:prstGeom prst="line">
                  <a:avLst/>
                </a:prstGeom>
                <a:noFill/>
                <a:ln w="12700">
                  <a:solidFill>
                    <a:srgbClr val="041C43"/>
                  </a:solidFill>
                  <a:round/>
                  <a:headEnd/>
                  <a:tailEnd/>
                </a:ln>
              </p:spPr>
              <p:txBody>
                <a:bodyPr/>
                <a:lstStyle/>
                <a:p>
                  <a:endParaRPr lang="en-US"/>
                </a:p>
              </p:txBody>
            </p:sp>
            <p:sp>
              <p:nvSpPr>
                <p:cNvPr id="826388" name="Line 20"/>
                <p:cNvSpPr>
                  <a:spLocks noChangeShapeType="1"/>
                </p:cNvSpPr>
                <p:nvPr/>
              </p:nvSpPr>
              <p:spPr bwMode="auto">
                <a:xfrm>
                  <a:off x="3330" y="2223"/>
                  <a:ext cx="16" cy="1"/>
                </a:xfrm>
                <a:prstGeom prst="line">
                  <a:avLst/>
                </a:prstGeom>
                <a:noFill/>
                <a:ln w="12700">
                  <a:solidFill>
                    <a:srgbClr val="041C43"/>
                  </a:solidFill>
                  <a:round/>
                  <a:headEnd/>
                  <a:tailEnd/>
                </a:ln>
              </p:spPr>
              <p:txBody>
                <a:bodyPr/>
                <a:lstStyle/>
                <a:p>
                  <a:endParaRPr lang="en-US"/>
                </a:p>
              </p:txBody>
            </p:sp>
            <p:sp>
              <p:nvSpPr>
                <p:cNvPr id="826389" name="Line 21"/>
                <p:cNvSpPr>
                  <a:spLocks noChangeShapeType="1"/>
                </p:cNvSpPr>
                <p:nvPr/>
              </p:nvSpPr>
              <p:spPr bwMode="auto">
                <a:xfrm>
                  <a:off x="3362" y="2223"/>
                  <a:ext cx="16" cy="1"/>
                </a:xfrm>
                <a:prstGeom prst="line">
                  <a:avLst/>
                </a:prstGeom>
                <a:noFill/>
                <a:ln w="12700">
                  <a:solidFill>
                    <a:srgbClr val="041C43"/>
                  </a:solidFill>
                  <a:round/>
                  <a:headEnd/>
                  <a:tailEnd/>
                </a:ln>
              </p:spPr>
              <p:txBody>
                <a:bodyPr/>
                <a:lstStyle/>
                <a:p>
                  <a:endParaRPr lang="en-US"/>
                </a:p>
              </p:txBody>
            </p:sp>
            <p:sp>
              <p:nvSpPr>
                <p:cNvPr id="826390" name="Line 22"/>
                <p:cNvSpPr>
                  <a:spLocks noChangeShapeType="1"/>
                </p:cNvSpPr>
                <p:nvPr/>
              </p:nvSpPr>
              <p:spPr bwMode="auto">
                <a:xfrm>
                  <a:off x="3394" y="2223"/>
                  <a:ext cx="16" cy="1"/>
                </a:xfrm>
                <a:prstGeom prst="line">
                  <a:avLst/>
                </a:prstGeom>
                <a:noFill/>
                <a:ln w="12700">
                  <a:solidFill>
                    <a:srgbClr val="041C43"/>
                  </a:solidFill>
                  <a:round/>
                  <a:headEnd/>
                  <a:tailEnd/>
                </a:ln>
              </p:spPr>
              <p:txBody>
                <a:bodyPr/>
                <a:lstStyle/>
                <a:p>
                  <a:endParaRPr lang="en-US"/>
                </a:p>
              </p:txBody>
            </p:sp>
            <p:sp>
              <p:nvSpPr>
                <p:cNvPr id="826391" name="Line 23"/>
                <p:cNvSpPr>
                  <a:spLocks noChangeShapeType="1"/>
                </p:cNvSpPr>
                <p:nvPr/>
              </p:nvSpPr>
              <p:spPr bwMode="auto">
                <a:xfrm>
                  <a:off x="3426" y="2223"/>
                  <a:ext cx="16" cy="1"/>
                </a:xfrm>
                <a:prstGeom prst="line">
                  <a:avLst/>
                </a:prstGeom>
                <a:noFill/>
                <a:ln w="12700">
                  <a:solidFill>
                    <a:srgbClr val="041C43"/>
                  </a:solidFill>
                  <a:round/>
                  <a:headEnd/>
                  <a:tailEnd/>
                </a:ln>
              </p:spPr>
              <p:txBody>
                <a:bodyPr/>
                <a:lstStyle/>
                <a:p>
                  <a:endParaRPr lang="en-US"/>
                </a:p>
              </p:txBody>
            </p:sp>
            <p:sp>
              <p:nvSpPr>
                <p:cNvPr id="826392" name="Line 24"/>
                <p:cNvSpPr>
                  <a:spLocks noChangeShapeType="1"/>
                </p:cNvSpPr>
                <p:nvPr/>
              </p:nvSpPr>
              <p:spPr bwMode="auto">
                <a:xfrm>
                  <a:off x="3458" y="2223"/>
                  <a:ext cx="16" cy="1"/>
                </a:xfrm>
                <a:prstGeom prst="line">
                  <a:avLst/>
                </a:prstGeom>
                <a:noFill/>
                <a:ln w="12700">
                  <a:solidFill>
                    <a:srgbClr val="041C43"/>
                  </a:solidFill>
                  <a:round/>
                  <a:headEnd/>
                  <a:tailEnd/>
                </a:ln>
              </p:spPr>
              <p:txBody>
                <a:bodyPr/>
                <a:lstStyle/>
                <a:p>
                  <a:endParaRPr lang="en-US"/>
                </a:p>
              </p:txBody>
            </p:sp>
            <p:sp>
              <p:nvSpPr>
                <p:cNvPr id="826393" name="Line 25"/>
                <p:cNvSpPr>
                  <a:spLocks noChangeShapeType="1"/>
                </p:cNvSpPr>
                <p:nvPr/>
              </p:nvSpPr>
              <p:spPr bwMode="auto">
                <a:xfrm>
                  <a:off x="3490" y="2223"/>
                  <a:ext cx="16" cy="1"/>
                </a:xfrm>
                <a:prstGeom prst="line">
                  <a:avLst/>
                </a:prstGeom>
                <a:noFill/>
                <a:ln w="12700">
                  <a:solidFill>
                    <a:srgbClr val="041C43"/>
                  </a:solidFill>
                  <a:round/>
                  <a:headEnd/>
                  <a:tailEnd/>
                </a:ln>
              </p:spPr>
              <p:txBody>
                <a:bodyPr/>
                <a:lstStyle/>
                <a:p>
                  <a:endParaRPr lang="en-US"/>
                </a:p>
              </p:txBody>
            </p:sp>
            <p:sp>
              <p:nvSpPr>
                <p:cNvPr id="826394" name="Line 26"/>
                <p:cNvSpPr>
                  <a:spLocks noChangeShapeType="1"/>
                </p:cNvSpPr>
                <p:nvPr/>
              </p:nvSpPr>
              <p:spPr bwMode="auto">
                <a:xfrm>
                  <a:off x="3522" y="2223"/>
                  <a:ext cx="16" cy="1"/>
                </a:xfrm>
                <a:prstGeom prst="line">
                  <a:avLst/>
                </a:prstGeom>
                <a:noFill/>
                <a:ln w="12700">
                  <a:solidFill>
                    <a:srgbClr val="041C43"/>
                  </a:solidFill>
                  <a:round/>
                  <a:headEnd/>
                  <a:tailEnd/>
                </a:ln>
              </p:spPr>
              <p:txBody>
                <a:bodyPr/>
                <a:lstStyle/>
                <a:p>
                  <a:endParaRPr lang="en-US"/>
                </a:p>
              </p:txBody>
            </p:sp>
            <p:sp>
              <p:nvSpPr>
                <p:cNvPr id="826395" name="Line 27"/>
                <p:cNvSpPr>
                  <a:spLocks noChangeShapeType="1"/>
                </p:cNvSpPr>
                <p:nvPr/>
              </p:nvSpPr>
              <p:spPr bwMode="auto">
                <a:xfrm>
                  <a:off x="3554" y="2223"/>
                  <a:ext cx="16" cy="1"/>
                </a:xfrm>
                <a:prstGeom prst="line">
                  <a:avLst/>
                </a:prstGeom>
                <a:noFill/>
                <a:ln w="12700">
                  <a:solidFill>
                    <a:srgbClr val="041C43"/>
                  </a:solidFill>
                  <a:round/>
                  <a:headEnd/>
                  <a:tailEnd/>
                </a:ln>
              </p:spPr>
              <p:txBody>
                <a:bodyPr/>
                <a:lstStyle/>
                <a:p>
                  <a:endParaRPr lang="en-US"/>
                </a:p>
              </p:txBody>
            </p:sp>
            <p:sp>
              <p:nvSpPr>
                <p:cNvPr id="826396" name="Line 28"/>
                <p:cNvSpPr>
                  <a:spLocks noChangeShapeType="1"/>
                </p:cNvSpPr>
                <p:nvPr/>
              </p:nvSpPr>
              <p:spPr bwMode="auto">
                <a:xfrm>
                  <a:off x="3586" y="2223"/>
                  <a:ext cx="16" cy="1"/>
                </a:xfrm>
                <a:prstGeom prst="line">
                  <a:avLst/>
                </a:prstGeom>
                <a:noFill/>
                <a:ln w="12700">
                  <a:solidFill>
                    <a:srgbClr val="041C43"/>
                  </a:solidFill>
                  <a:round/>
                  <a:headEnd/>
                  <a:tailEnd/>
                </a:ln>
              </p:spPr>
              <p:txBody>
                <a:bodyPr/>
                <a:lstStyle/>
                <a:p>
                  <a:endParaRPr lang="en-US"/>
                </a:p>
              </p:txBody>
            </p:sp>
            <p:sp>
              <p:nvSpPr>
                <p:cNvPr id="826397" name="Line 29"/>
                <p:cNvSpPr>
                  <a:spLocks noChangeShapeType="1"/>
                </p:cNvSpPr>
                <p:nvPr/>
              </p:nvSpPr>
              <p:spPr bwMode="auto">
                <a:xfrm>
                  <a:off x="3618" y="2223"/>
                  <a:ext cx="16" cy="1"/>
                </a:xfrm>
                <a:prstGeom prst="line">
                  <a:avLst/>
                </a:prstGeom>
                <a:noFill/>
                <a:ln w="12700">
                  <a:solidFill>
                    <a:srgbClr val="041C43"/>
                  </a:solidFill>
                  <a:round/>
                  <a:headEnd/>
                  <a:tailEnd/>
                </a:ln>
              </p:spPr>
              <p:txBody>
                <a:bodyPr/>
                <a:lstStyle/>
                <a:p>
                  <a:endParaRPr lang="en-US"/>
                </a:p>
              </p:txBody>
            </p:sp>
            <p:sp>
              <p:nvSpPr>
                <p:cNvPr id="826398" name="Line 30"/>
                <p:cNvSpPr>
                  <a:spLocks noChangeShapeType="1"/>
                </p:cNvSpPr>
                <p:nvPr/>
              </p:nvSpPr>
              <p:spPr bwMode="auto">
                <a:xfrm>
                  <a:off x="3650" y="2223"/>
                  <a:ext cx="16" cy="1"/>
                </a:xfrm>
                <a:prstGeom prst="line">
                  <a:avLst/>
                </a:prstGeom>
                <a:noFill/>
                <a:ln w="12700">
                  <a:solidFill>
                    <a:srgbClr val="041C43"/>
                  </a:solidFill>
                  <a:round/>
                  <a:headEnd/>
                  <a:tailEnd/>
                </a:ln>
              </p:spPr>
              <p:txBody>
                <a:bodyPr/>
                <a:lstStyle/>
                <a:p>
                  <a:endParaRPr lang="en-US"/>
                </a:p>
              </p:txBody>
            </p:sp>
            <p:sp>
              <p:nvSpPr>
                <p:cNvPr id="826399" name="Line 31"/>
                <p:cNvSpPr>
                  <a:spLocks noChangeShapeType="1"/>
                </p:cNvSpPr>
                <p:nvPr/>
              </p:nvSpPr>
              <p:spPr bwMode="auto">
                <a:xfrm>
                  <a:off x="3682" y="2223"/>
                  <a:ext cx="16" cy="1"/>
                </a:xfrm>
                <a:prstGeom prst="line">
                  <a:avLst/>
                </a:prstGeom>
                <a:noFill/>
                <a:ln w="12700">
                  <a:solidFill>
                    <a:srgbClr val="041C43"/>
                  </a:solidFill>
                  <a:round/>
                  <a:headEnd/>
                  <a:tailEnd/>
                </a:ln>
              </p:spPr>
              <p:txBody>
                <a:bodyPr/>
                <a:lstStyle/>
                <a:p>
                  <a:endParaRPr lang="en-US"/>
                </a:p>
              </p:txBody>
            </p:sp>
            <p:sp>
              <p:nvSpPr>
                <p:cNvPr id="826400" name="Line 32"/>
                <p:cNvSpPr>
                  <a:spLocks noChangeShapeType="1"/>
                </p:cNvSpPr>
                <p:nvPr/>
              </p:nvSpPr>
              <p:spPr bwMode="auto">
                <a:xfrm>
                  <a:off x="3714" y="2223"/>
                  <a:ext cx="16" cy="1"/>
                </a:xfrm>
                <a:prstGeom prst="line">
                  <a:avLst/>
                </a:prstGeom>
                <a:noFill/>
                <a:ln w="12700">
                  <a:solidFill>
                    <a:srgbClr val="041C43"/>
                  </a:solidFill>
                  <a:round/>
                  <a:headEnd/>
                  <a:tailEnd/>
                </a:ln>
              </p:spPr>
              <p:txBody>
                <a:bodyPr/>
                <a:lstStyle/>
                <a:p>
                  <a:endParaRPr lang="en-US"/>
                </a:p>
              </p:txBody>
            </p:sp>
            <p:sp>
              <p:nvSpPr>
                <p:cNvPr id="826401" name="Line 33"/>
                <p:cNvSpPr>
                  <a:spLocks noChangeShapeType="1"/>
                </p:cNvSpPr>
                <p:nvPr/>
              </p:nvSpPr>
              <p:spPr bwMode="auto">
                <a:xfrm>
                  <a:off x="3746" y="2223"/>
                  <a:ext cx="16" cy="1"/>
                </a:xfrm>
                <a:prstGeom prst="line">
                  <a:avLst/>
                </a:prstGeom>
                <a:noFill/>
                <a:ln w="12700">
                  <a:solidFill>
                    <a:srgbClr val="041C43"/>
                  </a:solidFill>
                  <a:round/>
                  <a:headEnd/>
                  <a:tailEnd/>
                </a:ln>
              </p:spPr>
              <p:txBody>
                <a:bodyPr/>
                <a:lstStyle/>
                <a:p>
                  <a:endParaRPr lang="en-US"/>
                </a:p>
              </p:txBody>
            </p:sp>
            <p:sp>
              <p:nvSpPr>
                <p:cNvPr id="826402" name="Line 34"/>
                <p:cNvSpPr>
                  <a:spLocks noChangeShapeType="1"/>
                </p:cNvSpPr>
                <p:nvPr/>
              </p:nvSpPr>
              <p:spPr bwMode="auto">
                <a:xfrm>
                  <a:off x="3778" y="2223"/>
                  <a:ext cx="16" cy="1"/>
                </a:xfrm>
                <a:prstGeom prst="line">
                  <a:avLst/>
                </a:prstGeom>
                <a:noFill/>
                <a:ln w="12700">
                  <a:solidFill>
                    <a:srgbClr val="041C43"/>
                  </a:solidFill>
                  <a:round/>
                  <a:headEnd/>
                  <a:tailEnd/>
                </a:ln>
              </p:spPr>
              <p:txBody>
                <a:bodyPr/>
                <a:lstStyle/>
                <a:p>
                  <a:endParaRPr lang="en-US"/>
                </a:p>
              </p:txBody>
            </p:sp>
            <p:sp>
              <p:nvSpPr>
                <p:cNvPr id="826403" name="Line 35"/>
                <p:cNvSpPr>
                  <a:spLocks noChangeShapeType="1"/>
                </p:cNvSpPr>
                <p:nvPr/>
              </p:nvSpPr>
              <p:spPr bwMode="auto">
                <a:xfrm>
                  <a:off x="3810" y="2223"/>
                  <a:ext cx="16" cy="1"/>
                </a:xfrm>
                <a:prstGeom prst="line">
                  <a:avLst/>
                </a:prstGeom>
                <a:noFill/>
                <a:ln w="12700">
                  <a:solidFill>
                    <a:srgbClr val="041C43"/>
                  </a:solidFill>
                  <a:round/>
                  <a:headEnd/>
                  <a:tailEnd/>
                </a:ln>
              </p:spPr>
              <p:txBody>
                <a:bodyPr/>
                <a:lstStyle/>
                <a:p>
                  <a:endParaRPr lang="en-US"/>
                </a:p>
              </p:txBody>
            </p:sp>
            <p:sp>
              <p:nvSpPr>
                <p:cNvPr id="826404" name="Line 36"/>
                <p:cNvSpPr>
                  <a:spLocks noChangeShapeType="1"/>
                </p:cNvSpPr>
                <p:nvPr/>
              </p:nvSpPr>
              <p:spPr bwMode="auto">
                <a:xfrm>
                  <a:off x="3842" y="2223"/>
                  <a:ext cx="16" cy="1"/>
                </a:xfrm>
                <a:prstGeom prst="line">
                  <a:avLst/>
                </a:prstGeom>
                <a:noFill/>
                <a:ln w="12700">
                  <a:solidFill>
                    <a:srgbClr val="041C43"/>
                  </a:solidFill>
                  <a:round/>
                  <a:headEnd/>
                  <a:tailEnd/>
                </a:ln>
              </p:spPr>
              <p:txBody>
                <a:bodyPr/>
                <a:lstStyle/>
                <a:p>
                  <a:endParaRPr lang="en-US"/>
                </a:p>
              </p:txBody>
            </p:sp>
            <p:sp>
              <p:nvSpPr>
                <p:cNvPr id="826405" name="Line 37"/>
                <p:cNvSpPr>
                  <a:spLocks noChangeShapeType="1"/>
                </p:cNvSpPr>
                <p:nvPr/>
              </p:nvSpPr>
              <p:spPr bwMode="auto">
                <a:xfrm>
                  <a:off x="3874" y="2223"/>
                  <a:ext cx="16" cy="1"/>
                </a:xfrm>
                <a:prstGeom prst="line">
                  <a:avLst/>
                </a:prstGeom>
                <a:noFill/>
                <a:ln w="12700">
                  <a:solidFill>
                    <a:srgbClr val="041C43"/>
                  </a:solidFill>
                  <a:round/>
                  <a:headEnd/>
                  <a:tailEnd/>
                </a:ln>
              </p:spPr>
              <p:txBody>
                <a:bodyPr/>
                <a:lstStyle/>
                <a:p>
                  <a:endParaRPr lang="en-US"/>
                </a:p>
              </p:txBody>
            </p:sp>
            <p:sp>
              <p:nvSpPr>
                <p:cNvPr id="826406" name="Line 38"/>
                <p:cNvSpPr>
                  <a:spLocks noChangeShapeType="1"/>
                </p:cNvSpPr>
                <p:nvPr/>
              </p:nvSpPr>
              <p:spPr bwMode="auto">
                <a:xfrm>
                  <a:off x="3906" y="2223"/>
                  <a:ext cx="16" cy="1"/>
                </a:xfrm>
                <a:prstGeom prst="line">
                  <a:avLst/>
                </a:prstGeom>
                <a:noFill/>
                <a:ln w="12700">
                  <a:solidFill>
                    <a:srgbClr val="041C43"/>
                  </a:solidFill>
                  <a:round/>
                  <a:headEnd/>
                  <a:tailEnd/>
                </a:ln>
              </p:spPr>
              <p:txBody>
                <a:bodyPr/>
                <a:lstStyle/>
                <a:p>
                  <a:endParaRPr lang="en-US"/>
                </a:p>
              </p:txBody>
            </p:sp>
            <p:sp>
              <p:nvSpPr>
                <p:cNvPr id="826407" name="Line 39"/>
                <p:cNvSpPr>
                  <a:spLocks noChangeShapeType="1"/>
                </p:cNvSpPr>
                <p:nvPr/>
              </p:nvSpPr>
              <p:spPr bwMode="auto">
                <a:xfrm>
                  <a:off x="3938" y="2223"/>
                  <a:ext cx="16" cy="1"/>
                </a:xfrm>
                <a:prstGeom prst="line">
                  <a:avLst/>
                </a:prstGeom>
                <a:noFill/>
                <a:ln w="12700">
                  <a:solidFill>
                    <a:srgbClr val="041C43"/>
                  </a:solidFill>
                  <a:round/>
                  <a:headEnd/>
                  <a:tailEnd/>
                </a:ln>
              </p:spPr>
              <p:txBody>
                <a:bodyPr/>
                <a:lstStyle/>
                <a:p>
                  <a:endParaRPr lang="en-US"/>
                </a:p>
              </p:txBody>
            </p:sp>
            <p:sp>
              <p:nvSpPr>
                <p:cNvPr id="826408" name="Line 40"/>
                <p:cNvSpPr>
                  <a:spLocks noChangeShapeType="1"/>
                </p:cNvSpPr>
                <p:nvPr/>
              </p:nvSpPr>
              <p:spPr bwMode="auto">
                <a:xfrm>
                  <a:off x="3970" y="2223"/>
                  <a:ext cx="16" cy="1"/>
                </a:xfrm>
                <a:prstGeom prst="line">
                  <a:avLst/>
                </a:prstGeom>
                <a:noFill/>
                <a:ln w="12700">
                  <a:solidFill>
                    <a:srgbClr val="041C43"/>
                  </a:solidFill>
                  <a:round/>
                  <a:headEnd/>
                  <a:tailEnd/>
                </a:ln>
              </p:spPr>
              <p:txBody>
                <a:bodyPr/>
                <a:lstStyle/>
                <a:p>
                  <a:endParaRPr lang="en-US"/>
                </a:p>
              </p:txBody>
            </p:sp>
            <p:sp>
              <p:nvSpPr>
                <p:cNvPr id="826409" name="Line 41"/>
                <p:cNvSpPr>
                  <a:spLocks noChangeShapeType="1"/>
                </p:cNvSpPr>
                <p:nvPr/>
              </p:nvSpPr>
              <p:spPr bwMode="auto">
                <a:xfrm>
                  <a:off x="4002" y="2223"/>
                  <a:ext cx="16" cy="1"/>
                </a:xfrm>
                <a:prstGeom prst="line">
                  <a:avLst/>
                </a:prstGeom>
                <a:noFill/>
                <a:ln w="12700">
                  <a:solidFill>
                    <a:srgbClr val="041C43"/>
                  </a:solidFill>
                  <a:round/>
                  <a:headEnd/>
                  <a:tailEnd/>
                </a:ln>
              </p:spPr>
              <p:txBody>
                <a:bodyPr/>
                <a:lstStyle/>
                <a:p>
                  <a:endParaRPr lang="en-US"/>
                </a:p>
              </p:txBody>
            </p:sp>
            <p:sp>
              <p:nvSpPr>
                <p:cNvPr id="826410" name="Line 42"/>
                <p:cNvSpPr>
                  <a:spLocks noChangeShapeType="1"/>
                </p:cNvSpPr>
                <p:nvPr/>
              </p:nvSpPr>
              <p:spPr bwMode="auto">
                <a:xfrm>
                  <a:off x="4034" y="2223"/>
                  <a:ext cx="16" cy="1"/>
                </a:xfrm>
                <a:prstGeom prst="line">
                  <a:avLst/>
                </a:prstGeom>
                <a:noFill/>
                <a:ln w="12700">
                  <a:solidFill>
                    <a:srgbClr val="041C43"/>
                  </a:solidFill>
                  <a:round/>
                  <a:headEnd/>
                  <a:tailEnd/>
                </a:ln>
              </p:spPr>
              <p:txBody>
                <a:bodyPr/>
                <a:lstStyle/>
                <a:p>
                  <a:endParaRPr lang="en-US"/>
                </a:p>
              </p:txBody>
            </p:sp>
            <p:sp>
              <p:nvSpPr>
                <p:cNvPr id="826411" name="Line 43"/>
                <p:cNvSpPr>
                  <a:spLocks noChangeShapeType="1"/>
                </p:cNvSpPr>
                <p:nvPr/>
              </p:nvSpPr>
              <p:spPr bwMode="auto">
                <a:xfrm>
                  <a:off x="4066" y="2223"/>
                  <a:ext cx="16" cy="1"/>
                </a:xfrm>
                <a:prstGeom prst="line">
                  <a:avLst/>
                </a:prstGeom>
                <a:noFill/>
                <a:ln w="12700">
                  <a:solidFill>
                    <a:srgbClr val="041C43"/>
                  </a:solidFill>
                  <a:round/>
                  <a:headEnd/>
                  <a:tailEnd/>
                </a:ln>
              </p:spPr>
              <p:txBody>
                <a:bodyPr/>
                <a:lstStyle/>
                <a:p>
                  <a:endParaRPr lang="en-US"/>
                </a:p>
              </p:txBody>
            </p:sp>
            <p:sp>
              <p:nvSpPr>
                <p:cNvPr id="826412" name="Line 44"/>
                <p:cNvSpPr>
                  <a:spLocks noChangeShapeType="1"/>
                </p:cNvSpPr>
                <p:nvPr/>
              </p:nvSpPr>
              <p:spPr bwMode="auto">
                <a:xfrm>
                  <a:off x="4098" y="2223"/>
                  <a:ext cx="16" cy="1"/>
                </a:xfrm>
                <a:prstGeom prst="line">
                  <a:avLst/>
                </a:prstGeom>
                <a:noFill/>
                <a:ln w="12700">
                  <a:solidFill>
                    <a:srgbClr val="041C43"/>
                  </a:solidFill>
                  <a:round/>
                  <a:headEnd/>
                  <a:tailEnd/>
                </a:ln>
              </p:spPr>
              <p:txBody>
                <a:bodyPr/>
                <a:lstStyle/>
                <a:p>
                  <a:endParaRPr lang="en-US"/>
                </a:p>
              </p:txBody>
            </p:sp>
            <p:sp>
              <p:nvSpPr>
                <p:cNvPr id="826413" name="Line 45"/>
                <p:cNvSpPr>
                  <a:spLocks noChangeShapeType="1"/>
                </p:cNvSpPr>
                <p:nvPr/>
              </p:nvSpPr>
              <p:spPr bwMode="auto">
                <a:xfrm>
                  <a:off x="4130" y="2223"/>
                  <a:ext cx="16" cy="1"/>
                </a:xfrm>
                <a:prstGeom prst="line">
                  <a:avLst/>
                </a:prstGeom>
                <a:noFill/>
                <a:ln w="12700">
                  <a:solidFill>
                    <a:srgbClr val="041C43"/>
                  </a:solidFill>
                  <a:round/>
                  <a:headEnd/>
                  <a:tailEnd/>
                </a:ln>
              </p:spPr>
              <p:txBody>
                <a:bodyPr/>
                <a:lstStyle/>
                <a:p>
                  <a:endParaRPr lang="en-US"/>
                </a:p>
              </p:txBody>
            </p:sp>
            <p:sp>
              <p:nvSpPr>
                <p:cNvPr id="826414" name="Line 46"/>
                <p:cNvSpPr>
                  <a:spLocks noChangeShapeType="1"/>
                </p:cNvSpPr>
                <p:nvPr/>
              </p:nvSpPr>
              <p:spPr bwMode="auto">
                <a:xfrm>
                  <a:off x="4162" y="2223"/>
                  <a:ext cx="16" cy="1"/>
                </a:xfrm>
                <a:prstGeom prst="line">
                  <a:avLst/>
                </a:prstGeom>
                <a:noFill/>
                <a:ln w="12700">
                  <a:solidFill>
                    <a:srgbClr val="041C43"/>
                  </a:solidFill>
                  <a:round/>
                  <a:headEnd/>
                  <a:tailEnd/>
                </a:ln>
              </p:spPr>
              <p:txBody>
                <a:bodyPr/>
                <a:lstStyle/>
                <a:p>
                  <a:endParaRPr lang="en-US"/>
                </a:p>
              </p:txBody>
            </p:sp>
            <p:sp>
              <p:nvSpPr>
                <p:cNvPr id="826415" name="Line 47"/>
                <p:cNvSpPr>
                  <a:spLocks noChangeShapeType="1"/>
                </p:cNvSpPr>
                <p:nvPr/>
              </p:nvSpPr>
              <p:spPr bwMode="auto">
                <a:xfrm>
                  <a:off x="4194" y="2223"/>
                  <a:ext cx="16" cy="1"/>
                </a:xfrm>
                <a:prstGeom prst="line">
                  <a:avLst/>
                </a:prstGeom>
                <a:noFill/>
                <a:ln w="12700">
                  <a:solidFill>
                    <a:srgbClr val="041C43"/>
                  </a:solidFill>
                  <a:round/>
                  <a:headEnd/>
                  <a:tailEnd/>
                </a:ln>
              </p:spPr>
              <p:txBody>
                <a:bodyPr/>
                <a:lstStyle/>
                <a:p>
                  <a:endParaRPr lang="en-US"/>
                </a:p>
              </p:txBody>
            </p:sp>
            <p:sp>
              <p:nvSpPr>
                <p:cNvPr id="826416" name="Line 48"/>
                <p:cNvSpPr>
                  <a:spLocks noChangeShapeType="1"/>
                </p:cNvSpPr>
                <p:nvPr/>
              </p:nvSpPr>
              <p:spPr bwMode="auto">
                <a:xfrm>
                  <a:off x="4226" y="2223"/>
                  <a:ext cx="16" cy="1"/>
                </a:xfrm>
                <a:prstGeom prst="line">
                  <a:avLst/>
                </a:prstGeom>
                <a:noFill/>
                <a:ln w="12700">
                  <a:solidFill>
                    <a:srgbClr val="041C43"/>
                  </a:solidFill>
                  <a:round/>
                  <a:headEnd/>
                  <a:tailEnd/>
                </a:ln>
              </p:spPr>
              <p:txBody>
                <a:bodyPr/>
                <a:lstStyle/>
                <a:p>
                  <a:endParaRPr lang="en-US"/>
                </a:p>
              </p:txBody>
            </p:sp>
            <p:sp>
              <p:nvSpPr>
                <p:cNvPr id="826417" name="Line 49"/>
                <p:cNvSpPr>
                  <a:spLocks noChangeShapeType="1"/>
                </p:cNvSpPr>
                <p:nvPr/>
              </p:nvSpPr>
              <p:spPr bwMode="auto">
                <a:xfrm>
                  <a:off x="4258" y="2223"/>
                  <a:ext cx="16" cy="1"/>
                </a:xfrm>
                <a:prstGeom prst="line">
                  <a:avLst/>
                </a:prstGeom>
                <a:noFill/>
                <a:ln w="12700">
                  <a:solidFill>
                    <a:srgbClr val="041C43"/>
                  </a:solidFill>
                  <a:round/>
                  <a:headEnd/>
                  <a:tailEnd/>
                </a:ln>
              </p:spPr>
              <p:txBody>
                <a:bodyPr/>
                <a:lstStyle/>
                <a:p>
                  <a:endParaRPr lang="en-US"/>
                </a:p>
              </p:txBody>
            </p:sp>
            <p:sp>
              <p:nvSpPr>
                <p:cNvPr id="826418" name="Line 50"/>
                <p:cNvSpPr>
                  <a:spLocks noChangeShapeType="1"/>
                </p:cNvSpPr>
                <p:nvPr/>
              </p:nvSpPr>
              <p:spPr bwMode="auto">
                <a:xfrm>
                  <a:off x="4290" y="2223"/>
                  <a:ext cx="16" cy="1"/>
                </a:xfrm>
                <a:prstGeom prst="line">
                  <a:avLst/>
                </a:prstGeom>
                <a:noFill/>
                <a:ln w="12700">
                  <a:solidFill>
                    <a:srgbClr val="041C43"/>
                  </a:solidFill>
                  <a:round/>
                  <a:headEnd/>
                  <a:tailEnd/>
                </a:ln>
              </p:spPr>
              <p:txBody>
                <a:bodyPr/>
                <a:lstStyle/>
                <a:p>
                  <a:endParaRPr lang="en-US"/>
                </a:p>
              </p:txBody>
            </p:sp>
            <p:sp>
              <p:nvSpPr>
                <p:cNvPr id="826419" name="Line 51"/>
                <p:cNvSpPr>
                  <a:spLocks noChangeShapeType="1"/>
                </p:cNvSpPr>
                <p:nvPr/>
              </p:nvSpPr>
              <p:spPr bwMode="auto">
                <a:xfrm>
                  <a:off x="4322" y="2223"/>
                  <a:ext cx="16" cy="1"/>
                </a:xfrm>
                <a:prstGeom prst="line">
                  <a:avLst/>
                </a:prstGeom>
                <a:noFill/>
                <a:ln w="12700">
                  <a:solidFill>
                    <a:srgbClr val="041C43"/>
                  </a:solidFill>
                  <a:round/>
                  <a:headEnd/>
                  <a:tailEnd/>
                </a:ln>
              </p:spPr>
              <p:txBody>
                <a:bodyPr/>
                <a:lstStyle/>
                <a:p>
                  <a:endParaRPr lang="en-US"/>
                </a:p>
              </p:txBody>
            </p:sp>
            <p:sp>
              <p:nvSpPr>
                <p:cNvPr id="826420" name="Line 52"/>
                <p:cNvSpPr>
                  <a:spLocks noChangeShapeType="1"/>
                </p:cNvSpPr>
                <p:nvPr/>
              </p:nvSpPr>
              <p:spPr bwMode="auto">
                <a:xfrm>
                  <a:off x="4354" y="2223"/>
                  <a:ext cx="16" cy="1"/>
                </a:xfrm>
                <a:prstGeom prst="line">
                  <a:avLst/>
                </a:prstGeom>
                <a:noFill/>
                <a:ln w="12700">
                  <a:solidFill>
                    <a:srgbClr val="041C43"/>
                  </a:solidFill>
                  <a:round/>
                  <a:headEnd/>
                  <a:tailEnd/>
                </a:ln>
              </p:spPr>
              <p:txBody>
                <a:bodyPr/>
                <a:lstStyle/>
                <a:p>
                  <a:endParaRPr lang="en-US"/>
                </a:p>
              </p:txBody>
            </p:sp>
            <p:sp>
              <p:nvSpPr>
                <p:cNvPr id="826421" name="Line 53"/>
                <p:cNvSpPr>
                  <a:spLocks noChangeShapeType="1"/>
                </p:cNvSpPr>
                <p:nvPr/>
              </p:nvSpPr>
              <p:spPr bwMode="auto">
                <a:xfrm>
                  <a:off x="4386" y="2223"/>
                  <a:ext cx="16" cy="1"/>
                </a:xfrm>
                <a:prstGeom prst="line">
                  <a:avLst/>
                </a:prstGeom>
                <a:noFill/>
                <a:ln w="12700">
                  <a:solidFill>
                    <a:srgbClr val="041C43"/>
                  </a:solidFill>
                  <a:round/>
                  <a:headEnd/>
                  <a:tailEnd/>
                </a:ln>
              </p:spPr>
              <p:txBody>
                <a:bodyPr/>
                <a:lstStyle/>
                <a:p>
                  <a:endParaRPr lang="en-US"/>
                </a:p>
              </p:txBody>
            </p:sp>
            <p:sp>
              <p:nvSpPr>
                <p:cNvPr id="826422" name="Line 54"/>
                <p:cNvSpPr>
                  <a:spLocks noChangeShapeType="1"/>
                </p:cNvSpPr>
                <p:nvPr/>
              </p:nvSpPr>
              <p:spPr bwMode="auto">
                <a:xfrm>
                  <a:off x="4418" y="2223"/>
                  <a:ext cx="16" cy="1"/>
                </a:xfrm>
                <a:prstGeom prst="line">
                  <a:avLst/>
                </a:prstGeom>
                <a:noFill/>
                <a:ln w="12700">
                  <a:solidFill>
                    <a:srgbClr val="041C43"/>
                  </a:solidFill>
                  <a:round/>
                  <a:headEnd/>
                  <a:tailEnd/>
                </a:ln>
              </p:spPr>
              <p:txBody>
                <a:bodyPr/>
                <a:lstStyle/>
                <a:p>
                  <a:endParaRPr lang="en-US"/>
                </a:p>
              </p:txBody>
            </p:sp>
            <p:sp>
              <p:nvSpPr>
                <p:cNvPr id="826423" name="Line 55"/>
                <p:cNvSpPr>
                  <a:spLocks noChangeShapeType="1"/>
                </p:cNvSpPr>
                <p:nvPr/>
              </p:nvSpPr>
              <p:spPr bwMode="auto">
                <a:xfrm>
                  <a:off x="4450" y="2223"/>
                  <a:ext cx="16" cy="1"/>
                </a:xfrm>
                <a:prstGeom prst="line">
                  <a:avLst/>
                </a:prstGeom>
                <a:noFill/>
                <a:ln w="12700">
                  <a:solidFill>
                    <a:srgbClr val="041C43"/>
                  </a:solidFill>
                  <a:round/>
                  <a:headEnd/>
                  <a:tailEnd/>
                </a:ln>
              </p:spPr>
              <p:txBody>
                <a:bodyPr/>
                <a:lstStyle/>
                <a:p>
                  <a:endParaRPr lang="en-US"/>
                </a:p>
              </p:txBody>
            </p:sp>
            <p:sp>
              <p:nvSpPr>
                <p:cNvPr id="826424" name="Line 56"/>
                <p:cNvSpPr>
                  <a:spLocks noChangeShapeType="1"/>
                </p:cNvSpPr>
                <p:nvPr/>
              </p:nvSpPr>
              <p:spPr bwMode="auto">
                <a:xfrm>
                  <a:off x="4482" y="2223"/>
                  <a:ext cx="16" cy="1"/>
                </a:xfrm>
                <a:prstGeom prst="line">
                  <a:avLst/>
                </a:prstGeom>
                <a:noFill/>
                <a:ln w="12700">
                  <a:solidFill>
                    <a:srgbClr val="041C43"/>
                  </a:solidFill>
                  <a:round/>
                  <a:headEnd/>
                  <a:tailEnd/>
                </a:ln>
              </p:spPr>
              <p:txBody>
                <a:bodyPr/>
                <a:lstStyle/>
                <a:p>
                  <a:endParaRPr lang="en-US"/>
                </a:p>
              </p:txBody>
            </p:sp>
            <p:sp>
              <p:nvSpPr>
                <p:cNvPr id="826425" name="Line 57"/>
                <p:cNvSpPr>
                  <a:spLocks noChangeShapeType="1"/>
                </p:cNvSpPr>
                <p:nvPr/>
              </p:nvSpPr>
              <p:spPr bwMode="auto">
                <a:xfrm>
                  <a:off x="4514" y="2223"/>
                  <a:ext cx="16" cy="1"/>
                </a:xfrm>
                <a:prstGeom prst="line">
                  <a:avLst/>
                </a:prstGeom>
                <a:noFill/>
                <a:ln w="12700">
                  <a:solidFill>
                    <a:srgbClr val="041C43"/>
                  </a:solidFill>
                  <a:round/>
                  <a:headEnd/>
                  <a:tailEnd/>
                </a:ln>
              </p:spPr>
              <p:txBody>
                <a:bodyPr/>
                <a:lstStyle/>
                <a:p>
                  <a:endParaRPr lang="en-US"/>
                </a:p>
              </p:txBody>
            </p:sp>
            <p:sp>
              <p:nvSpPr>
                <p:cNvPr id="826426" name="Line 58"/>
                <p:cNvSpPr>
                  <a:spLocks noChangeShapeType="1"/>
                </p:cNvSpPr>
                <p:nvPr/>
              </p:nvSpPr>
              <p:spPr bwMode="auto">
                <a:xfrm>
                  <a:off x="4546" y="2223"/>
                  <a:ext cx="16" cy="1"/>
                </a:xfrm>
                <a:prstGeom prst="line">
                  <a:avLst/>
                </a:prstGeom>
                <a:noFill/>
                <a:ln w="12700">
                  <a:solidFill>
                    <a:srgbClr val="041C43"/>
                  </a:solidFill>
                  <a:round/>
                  <a:headEnd/>
                  <a:tailEnd/>
                </a:ln>
              </p:spPr>
              <p:txBody>
                <a:bodyPr/>
                <a:lstStyle/>
                <a:p>
                  <a:endParaRPr lang="en-US"/>
                </a:p>
              </p:txBody>
            </p:sp>
            <p:sp>
              <p:nvSpPr>
                <p:cNvPr id="826427" name="Line 59"/>
                <p:cNvSpPr>
                  <a:spLocks noChangeShapeType="1"/>
                </p:cNvSpPr>
                <p:nvPr/>
              </p:nvSpPr>
              <p:spPr bwMode="auto">
                <a:xfrm>
                  <a:off x="4578" y="2223"/>
                  <a:ext cx="16" cy="1"/>
                </a:xfrm>
                <a:prstGeom prst="line">
                  <a:avLst/>
                </a:prstGeom>
                <a:noFill/>
                <a:ln w="12700">
                  <a:solidFill>
                    <a:srgbClr val="041C43"/>
                  </a:solidFill>
                  <a:round/>
                  <a:headEnd/>
                  <a:tailEnd/>
                </a:ln>
              </p:spPr>
              <p:txBody>
                <a:bodyPr/>
                <a:lstStyle/>
                <a:p>
                  <a:endParaRPr lang="en-US"/>
                </a:p>
              </p:txBody>
            </p:sp>
            <p:sp>
              <p:nvSpPr>
                <p:cNvPr id="826428" name="Line 60"/>
                <p:cNvSpPr>
                  <a:spLocks noChangeShapeType="1"/>
                </p:cNvSpPr>
                <p:nvPr/>
              </p:nvSpPr>
              <p:spPr bwMode="auto">
                <a:xfrm>
                  <a:off x="4610" y="2223"/>
                  <a:ext cx="16" cy="1"/>
                </a:xfrm>
                <a:prstGeom prst="line">
                  <a:avLst/>
                </a:prstGeom>
                <a:noFill/>
                <a:ln w="12700">
                  <a:solidFill>
                    <a:srgbClr val="041C43"/>
                  </a:solidFill>
                  <a:round/>
                  <a:headEnd/>
                  <a:tailEnd/>
                </a:ln>
              </p:spPr>
              <p:txBody>
                <a:bodyPr/>
                <a:lstStyle/>
                <a:p>
                  <a:endParaRPr lang="en-US"/>
                </a:p>
              </p:txBody>
            </p:sp>
            <p:sp>
              <p:nvSpPr>
                <p:cNvPr id="826429" name="Line 61"/>
                <p:cNvSpPr>
                  <a:spLocks noChangeShapeType="1"/>
                </p:cNvSpPr>
                <p:nvPr/>
              </p:nvSpPr>
              <p:spPr bwMode="auto">
                <a:xfrm>
                  <a:off x="4642" y="2223"/>
                  <a:ext cx="16" cy="1"/>
                </a:xfrm>
                <a:prstGeom prst="line">
                  <a:avLst/>
                </a:prstGeom>
                <a:noFill/>
                <a:ln w="12700">
                  <a:solidFill>
                    <a:srgbClr val="041C43"/>
                  </a:solidFill>
                  <a:round/>
                  <a:headEnd/>
                  <a:tailEnd/>
                </a:ln>
              </p:spPr>
              <p:txBody>
                <a:bodyPr/>
                <a:lstStyle/>
                <a:p>
                  <a:endParaRPr lang="en-US"/>
                </a:p>
              </p:txBody>
            </p:sp>
            <p:sp>
              <p:nvSpPr>
                <p:cNvPr id="826430" name="Line 62"/>
                <p:cNvSpPr>
                  <a:spLocks noChangeShapeType="1"/>
                </p:cNvSpPr>
                <p:nvPr/>
              </p:nvSpPr>
              <p:spPr bwMode="auto">
                <a:xfrm>
                  <a:off x="4674" y="2223"/>
                  <a:ext cx="16" cy="1"/>
                </a:xfrm>
                <a:prstGeom prst="line">
                  <a:avLst/>
                </a:prstGeom>
                <a:noFill/>
                <a:ln w="12700">
                  <a:solidFill>
                    <a:srgbClr val="041C43"/>
                  </a:solidFill>
                  <a:round/>
                  <a:headEnd/>
                  <a:tailEnd/>
                </a:ln>
              </p:spPr>
              <p:txBody>
                <a:bodyPr/>
                <a:lstStyle/>
                <a:p>
                  <a:endParaRPr lang="en-US"/>
                </a:p>
              </p:txBody>
            </p:sp>
            <p:sp>
              <p:nvSpPr>
                <p:cNvPr id="826431" name="Line 63"/>
                <p:cNvSpPr>
                  <a:spLocks noChangeShapeType="1"/>
                </p:cNvSpPr>
                <p:nvPr/>
              </p:nvSpPr>
              <p:spPr bwMode="auto">
                <a:xfrm>
                  <a:off x="4706" y="2223"/>
                  <a:ext cx="16" cy="1"/>
                </a:xfrm>
                <a:prstGeom prst="line">
                  <a:avLst/>
                </a:prstGeom>
                <a:noFill/>
                <a:ln w="12700">
                  <a:solidFill>
                    <a:srgbClr val="041C43"/>
                  </a:solidFill>
                  <a:round/>
                  <a:headEnd/>
                  <a:tailEnd/>
                </a:ln>
              </p:spPr>
              <p:txBody>
                <a:bodyPr/>
                <a:lstStyle/>
                <a:p>
                  <a:endParaRPr lang="en-US"/>
                </a:p>
              </p:txBody>
            </p:sp>
            <p:sp>
              <p:nvSpPr>
                <p:cNvPr id="826432" name="Line 64"/>
                <p:cNvSpPr>
                  <a:spLocks noChangeShapeType="1"/>
                </p:cNvSpPr>
                <p:nvPr/>
              </p:nvSpPr>
              <p:spPr bwMode="auto">
                <a:xfrm>
                  <a:off x="4738" y="2223"/>
                  <a:ext cx="16" cy="1"/>
                </a:xfrm>
                <a:prstGeom prst="line">
                  <a:avLst/>
                </a:prstGeom>
                <a:noFill/>
                <a:ln w="12700">
                  <a:solidFill>
                    <a:srgbClr val="041C43"/>
                  </a:solidFill>
                  <a:round/>
                  <a:headEnd/>
                  <a:tailEnd/>
                </a:ln>
              </p:spPr>
              <p:txBody>
                <a:bodyPr/>
                <a:lstStyle/>
                <a:p>
                  <a:endParaRPr lang="en-US"/>
                </a:p>
              </p:txBody>
            </p:sp>
            <p:sp>
              <p:nvSpPr>
                <p:cNvPr id="826433" name="Line 65"/>
                <p:cNvSpPr>
                  <a:spLocks noChangeShapeType="1"/>
                </p:cNvSpPr>
                <p:nvPr/>
              </p:nvSpPr>
              <p:spPr bwMode="auto">
                <a:xfrm>
                  <a:off x="4770" y="2223"/>
                  <a:ext cx="16" cy="1"/>
                </a:xfrm>
                <a:prstGeom prst="line">
                  <a:avLst/>
                </a:prstGeom>
                <a:noFill/>
                <a:ln w="12700">
                  <a:solidFill>
                    <a:srgbClr val="041C43"/>
                  </a:solidFill>
                  <a:round/>
                  <a:headEnd/>
                  <a:tailEnd/>
                </a:ln>
              </p:spPr>
              <p:txBody>
                <a:bodyPr/>
                <a:lstStyle/>
                <a:p>
                  <a:endParaRPr lang="en-US"/>
                </a:p>
              </p:txBody>
            </p:sp>
            <p:sp>
              <p:nvSpPr>
                <p:cNvPr id="826434" name="Line 66"/>
                <p:cNvSpPr>
                  <a:spLocks noChangeShapeType="1"/>
                </p:cNvSpPr>
                <p:nvPr/>
              </p:nvSpPr>
              <p:spPr bwMode="auto">
                <a:xfrm>
                  <a:off x="4802" y="2223"/>
                  <a:ext cx="16" cy="1"/>
                </a:xfrm>
                <a:prstGeom prst="line">
                  <a:avLst/>
                </a:prstGeom>
                <a:noFill/>
                <a:ln w="12700">
                  <a:solidFill>
                    <a:srgbClr val="041C43"/>
                  </a:solidFill>
                  <a:round/>
                  <a:headEnd/>
                  <a:tailEnd/>
                </a:ln>
              </p:spPr>
              <p:txBody>
                <a:bodyPr/>
                <a:lstStyle/>
                <a:p>
                  <a:endParaRPr lang="en-US"/>
                </a:p>
              </p:txBody>
            </p:sp>
            <p:sp>
              <p:nvSpPr>
                <p:cNvPr id="826435" name="Line 67"/>
                <p:cNvSpPr>
                  <a:spLocks noChangeShapeType="1"/>
                </p:cNvSpPr>
                <p:nvPr/>
              </p:nvSpPr>
              <p:spPr bwMode="auto">
                <a:xfrm>
                  <a:off x="4834" y="2223"/>
                  <a:ext cx="16" cy="1"/>
                </a:xfrm>
                <a:prstGeom prst="line">
                  <a:avLst/>
                </a:prstGeom>
                <a:noFill/>
                <a:ln w="12700">
                  <a:solidFill>
                    <a:srgbClr val="041C43"/>
                  </a:solidFill>
                  <a:round/>
                  <a:headEnd/>
                  <a:tailEnd/>
                </a:ln>
              </p:spPr>
              <p:txBody>
                <a:bodyPr/>
                <a:lstStyle/>
                <a:p>
                  <a:endParaRPr lang="en-US"/>
                </a:p>
              </p:txBody>
            </p:sp>
            <p:sp>
              <p:nvSpPr>
                <p:cNvPr id="826436" name="Line 68"/>
                <p:cNvSpPr>
                  <a:spLocks noChangeShapeType="1"/>
                </p:cNvSpPr>
                <p:nvPr/>
              </p:nvSpPr>
              <p:spPr bwMode="auto">
                <a:xfrm>
                  <a:off x="4866" y="2223"/>
                  <a:ext cx="16" cy="1"/>
                </a:xfrm>
                <a:prstGeom prst="line">
                  <a:avLst/>
                </a:prstGeom>
                <a:noFill/>
                <a:ln w="12700">
                  <a:solidFill>
                    <a:srgbClr val="041C43"/>
                  </a:solidFill>
                  <a:round/>
                  <a:headEnd/>
                  <a:tailEnd/>
                </a:ln>
              </p:spPr>
              <p:txBody>
                <a:bodyPr/>
                <a:lstStyle/>
                <a:p>
                  <a:endParaRPr lang="en-US"/>
                </a:p>
              </p:txBody>
            </p:sp>
            <p:sp>
              <p:nvSpPr>
                <p:cNvPr id="826437" name="Line 69"/>
                <p:cNvSpPr>
                  <a:spLocks noChangeShapeType="1"/>
                </p:cNvSpPr>
                <p:nvPr/>
              </p:nvSpPr>
              <p:spPr bwMode="auto">
                <a:xfrm>
                  <a:off x="4898" y="2223"/>
                  <a:ext cx="16" cy="1"/>
                </a:xfrm>
                <a:prstGeom prst="line">
                  <a:avLst/>
                </a:prstGeom>
                <a:noFill/>
                <a:ln w="12700">
                  <a:solidFill>
                    <a:srgbClr val="041C43"/>
                  </a:solidFill>
                  <a:round/>
                  <a:headEnd/>
                  <a:tailEnd/>
                </a:ln>
              </p:spPr>
              <p:txBody>
                <a:bodyPr/>
                <a:lstStyle/>
                <a:p>
                  <a:endParaRPr lang="en-US"/>
                </a:p>
              </p:txBody>
            </p:sp>
            <p:sp>
              <p:nvSpPr>
                <p:cNvPr id="826438" name="Line 70"/>
                <p:cNvSpPr>
                  <a:spLocks noChangeShapeType="1"/>
                </p:cNvSpPr>
                <p:nvPr/>
              </p:nvSpPr>
              <p:spPr bwMode="auto">
                <a:xfrm>
                  <a:off x="4930" y="2223"/>
                  <a:ext cx="16" cy="1"/>
                </a:xfrm>
                <a:prstGeom prst="line">
                  <a:avLst/>
                </a:prstGeom>
                <a:noFill/>
                <a:ln w="12700">
                  <a:solidFill>
                    <a:srgbClr val="041C43"/>
                  </a:solidFill>
                  <a:round/>
                  <a:headEnd/>
                  <a:tailEnd/>
                </a:ln>
              </p:spPr>
              <p:txBody>
                <a:bodyPr/>
                <a:lstStyle/>
                <a:p>
                  <a:endParaRPr lang="en-US"/>
                </a:p>
              </p:txBody>
            </p:sp>
            <p:sp>
              <p:nvSpPr>
                <p:cNvPr id="826439" name="Line 71"/>
                <p:cNvSpPr>
                  <a:spLocks noChangeShapeType="1"/>
                </p:cNvSpPr>
                <p:nvPr/>
              </p:nvSpPr>
              <p:spPr bwMode="auto">
                <a:xfrm>
                  <a:off x="4962" y="2223"/>
                  <a:ext cx="16" cy="1"/>
                </a:xfrm>
                <a:prstGeom prst="line">
                  <a:avLst/>
                </a:prstGeom>
                <a:noFill/>
                <a:ln w="12700">
                  <a:solidFill>
                    <a:srgbClr val="041C43"/>
                  </a:solidFill>
                  <a:round/>
                  <a:headEnd/>
                  <a:tailEnd/>
                </a:ln>
              </p:spPr>
              <p:txBody>
                <a:bodyPr/>
                <a:lstStyle/>
                <a:p>
                  <a:endParaRPr lang="en-US"/>
                </a:p>
              </p:txBody>
            </p:sp>
            <p:sp>
              <p:nvSpPr>
                <p:cNvPr id="826440" name="Line 72"/>
                <p:cNvSpPr>
                  <a:spLocks noChangeShapeType="1"/>
                </p:cNvSpPr>
                <p:nvPr/>
              </p:nvSpPr>
              <p:spPr bwMode="auto">
                <a:xfrm>
                  <a:off x="4994" y="2223"/>
                  <a:ext cx="16" cy="1"/>
                </a:xfrm>
                <a:prstGeom prst="line">
                  <a:avLst/>
                </a:prstGeom>
                <a:noFill/>
                <a:ln w="12700">
                  <a:solidFill>
                    <a:srgbClr val="041C43"/>
                  </a:solidFill>
                  <a:round/>
                  <a:headEnd/>
                  <a:tailEnd/>
                </a:ln>
              </p:spPr>
              <p:txBody>
                <a:bodyPr/>
                <a:lstStyle/>
                <a:p>
                  <a:endParaRPr lang="en-US"/>
                </a:p>
              </p:txBody>
            </p:sp>
            <p:sp>
              <p:nvSpPr>
                <p:cNvPr id="826441" name="Line 73"/>
                <p:cNvSpPr>
                  <a:spLocks noChangeShapeType="1"/>
                </p:cNvSpPr>
                <p:nvPr/>
              </p:nvSpPr>
              <p:spPr bwMode="auto">
                <a:xfrm>
                  <a:off x="5026" y="2223"/>
                  <a:ext cx="16" cy="1"/>
                </a:xfrm>
                <a:prstGeom prst="line">
                  <a:avLst/>
                </a:prstGeom>
                <a:noFill/>
                <a:ln w="12700">
                  <a:solidFill>
                    <a:srgbClr val="041C43"/>
                  </a:solidFill>
                  <a:round/>
                  <a:headEnd/>
                  <a:tailEnd/>
                </a:ln>
              </p:spPr>
              <p:txBody>
                <a:bodyPr/>
                <a:lstStyle/>
                <a:p>
                  <a:endParaRPr lang="en-US"/>
                </a:p>
              </p:txBody>
            </p:sp>
            <p:sp>
              <p:nvSpPr>
                <p:cNvPr id="826442" name="Line 74"/>
                <p:cNvSpPr>
                  <a:spLocks noChangeShapeType="1"/>
                </p:cNvSpPr>
                <p:nvPr/>
              </p:nvSpPr>
              <p:spPr bwMode="auto">
                <a:xfrm>
                  <a:off x="5058" y="2223"/>
                  <a:ext cx="16" cy="1"/>
                </a:xfrm>
                <a:prstGeom prst="line">
                  <a:avLst/>
                </a:prstGeom>
                <a:noFill/>
                <a:ln w="12700">
                  <a:solidFill>
                    <a:srgbClr val="041C43"/>
                  </a:solidFill>
                  <a:round/>
                  <a:headEnd/>
                  <a:tailEnd/>
                </a:ln>
              </p:spPr>
              <p:txBody>
                <a:bodyPr/>
                <a:lstStyle/>
                <a:p>
                  <a:endParaRPr lang="en-US"/>
                </a:p>
              </p:txBody>
            </p:sp>
            <p:sp>
              <p:nvSpPr>
                <p:cNvPr id="826443" name="Line 75"/>
                <p:cNvSpPr>
                  <a:spLocks noChangeShapeType="1"/>
                </p:cNvSpPr>
                <p:nvPr/>
              </p:nvSpPr>
              <p:spPr bwMode="auto">
                <a:xfrm>
                  <a:off x="5090" y="2223"/>
                  <a:ext cx="16" cy="1"/>
                </a:xfrm>
                <a:prstGeom prst="line">
                  <a:avLst/>
                </a:prstGeom>
                <a:noFill/>
                <a:ln w="12700">
                  <a:solidFill>
                    <a:srgbClr val="041C43"/>
                  </a:solidFill>
                  <a:round/>
                  <a:headEnd/>
                  <a:tailEnd/>
                </a:ln>
              </p:spPr>
              <p:txBody>
                <a:bodyPr/>
                <a:lstStyle/>
                <a:p>
                  <a:endParaRPr lang="en-US"/>
                </a:p>
              </p:txBody>
            </p:sp>
            <p:sp>
              <p:nvSpPr>
                <p:cNvPr id="826444" name="Line 76"/>
                <p:cNvSpPr>
                  <a:spLocks noChangeShapeType="1"/>
                </p:cNvSpPr>
                <p:nvPr/>
              </p:nvSpPr>
              <p:spPr bwMode="auto">
                <a:xfrm>
                  <a:off x="5122" y="2223"/>
                  <a:ext cx="16" cy="1"/>
                </a:xfrm>
                <a:prstGeom prst="line">
                  <a:avLst/>
                </a:prstGeom>
                <a:noFill/>
                <a:ln w="12700">
                  <a:solidFill>
                    <a:srgbClr val="041C43"/>
                  </a:solidFill>
                  <a:round/>
                  <a:headEnd/>
                  <a:tailEnd/>
                </a:ln>
              </p:spPr>
              <p:txBody>
                <a:bodyPr/>
                <a:lstStyle/>
                <a:p>
                  <a:endParaRPr lang="en-US"/>
                </a:p>
              </p:txBody>
            </p:sp>
            <p:sp>
              <p:nvSpPr>
                <p:cNvPr id="826445" name="Line 77"/>
                <p:cNvSpPr>
                  <a:spLocks noChangeShapeType="1"/>
                </p:cNvSpPr>
                <p:nvPr/>
              </p:nvSpPr>
              <p:spPr bwMode="auto">
                <a:xfrm>
                  <a:off x="5154" y="2223"/>
                  <a:ext cx="16" cy="1"/>
                </a:xfrm>
                <a:prstGeom prst="line">
                  <a:avLst/>
                </a:prstGeom>
                <a:noFill/>
                <a:ln w="12700">
                  <a:solidFill>
                    <a:srgbClr val="041C43"/>
                  </a:solidFill>
                  <a:round/>
                  <a:headEnd/>
                  <a:tailEnd/>
                </a:ln>
              </p:spPr>
              <p:txBody>
                <a:bodyPr/>
                <a:lstStyle/>
                <a:p>
                  <a:endParaRPr lang="en-US"/>
                </a:p>
              </p:txBody>
            </p:sp>
            <p:sp>
              <p:nvSpPr>
                <p:cNvPr id="826446" name="Line 78"/>
                <p:cNvSpPr>
                  <a:spLocks noChangeShapeType="1"/>
                </p:cNvSpPr>
                <p:nvPr/>
              </p:nvSpPr>
              <p:spPr bwMode="auto">
                <a:xfrm>
                  <a:off x="5186" y="2223"/>
                  <a:ext cx="16" cy="1"/>
                </a:xfrm>
                <a:prstGeom prst="line">
                  <a:avLst/>
                </a:prstGeom>
                <a:noFill/>
                <a:ln w="12700">
                  <a:solidFill>
                    <a:srgbClr val="041C43"/>
                  </a:solidFill>
                  <a:round/>
                  <a:headEnd/>
                  <a:tailEnd/>
                </a:ln>
              </p:spPr>
              <p:txBody>
                <a:bodyPr/>
                <a:lstStyle/>
                <a:p>
                  <a:endParaRPr lang="en-US"/>
                </a:p>
              </p:txBody>
            </p:sp>
            <p:sp>
              <p:nvSpPr>
                <p:cNvPr id="826447" name="Line 79"/>
                <p:cNvSpPr>
                  <a:spLocks noChangeShapeType="1"/>
                </p:cNvSpPr>
                <p:nvPr/>
              </p:nvSpPr>
              <p:spPr bwMode="auto">
                <a:xfrm>
                  <a:off x="5218" y="2223"/>
                  <a:ext cx="16" cy="1"/>
                </a:xfrm>
                <a:prstGeom prst="line">
                  <a:avLst/>
                </a:prstGeom>
                <a:noFill/>
                <a:ln w="12700">
                  <a:solidFill>
                    <a:srgbClr val="041C43"/>
                  </a:solidFill>
                  <a:round/>
                  <a:headEnd/>
                  <a:tailEnd/>
                </a:ln>
              </p:spPr>
              <p:txBody>
                <a:bodyPr/>
                <a:lstStyle/>
                <a:p>
                  <a:endParaRPr lang="en-US"/>
                </a:p>
              </p:txBody>
            </p:sp>
            <p:sp>
              <p:nvSpPr>
                <p:cNvPr id="826448" name="Line 80"/>
                <p:cNvSpPr>
                  <a:spLocks noChangeShapeType="1"/>
                </p:cNvSpPr>
                <p:nvPr/>
              </p:nvSpPr>
              <p:spPr bwMode="auto">
                <a:xfrm>
                  <a:off x="5250" y="2223"/>
                  <a:ext cx="16" cy="1"/>
                </a:xfrm>
                <a:prstGeom prst="line">
                  <a:avLst/>
                </a:prstGeom>
                <a:noFill/>
                <a:ln w="12700">
                  <a:solidFill>
                    <a:srgbClr val="041C43"/>
                  </a:solidFill>
                  <a:round/>
                  <a:headEnd/>
                  <a:tailEnd/>
                </a:ln>
              </p:spPr>
              <p:txBody>
                <a:bodyPr/>
                <a:lstStyle/>
                <a:p>
                  <a:endParaRPr lang="en-US"/>
                </a:p>
              </p:txBody>
            </p:sp>
            <p:sp>
              <p:nvSpPr>
                <p:cNvPr id="826449" name="Line 81"/>
                <p:cNvSpPr>
                  <a:spLocks noChangeShapeType="1"/>
                </p:cNvSpPr>
                <p:nvPr/>
              </p:nvSpPr>
              <p:spPr bwMode="auto">
                <a:xfrm>
                  <a:off x="5282" y="2223"/>
                  <a:ext cx="16" cy="1"/>
                </a:xfrm>
                <a:prstGeom prst="line">
                  <a:avLst/>
                </a:prstGeom>
                <a:noFill/>
                <a:ln w="12700">
                  <a:solidFill>
                    <a:srgbClr val="041C43"/>
                  </a:solidFill>
                  <a:round/>
                  <a:headEnd/>
                  <a:tailEnd/>
                </a:ln>
              </p:spPr>
              <p:txBody>
                <a:bodyPr/>
                <a:lstStyle/>
                <a:p>
                  <a:endParaRPr lang="en-US"/>
                </a:p>
              </p:txBody>
            </p:sp>
            <p:sp>
              <p:nvSpPr>
                <p:cNvPr id="826450" name="Line 82"/>
                <p:cNvSpPr>
                  <a:spLocks noChangeShapeType="1"/>
                </p:cNvSpPr>
                <p:nvPr/>
              </p:nvSpPr>
              <p:spPr bwMode="auto">
                <a:xfrm>
                  <a:off x="5314" y="2223"/>
                  <a:ext cx="16" cy="1"/>
                </a:xfrm>
                <a:prstGeom prst="line">
                  <a:avLst/>
                </a:prstGeom>
                <a:noFill/>
                <a:ln w="12700">
                  <a:solidFill>
                    <a:srgbClr val="041C43"/>
                  </a:solidFill>
                  <a:round/>
                  <a:headEnd/>
                  <a:tailEnd/>
                </a:ln>
              </p:spPr>
              <p:txBody>
                <a:bodyPr/>
                <a:lstStyle/>
                <a:p>
                  <a:endParaRPr lang="en-US"/>
                </a:p>
              </p:txBody>
            </p:sp>
            <p:sp>
              <p:nvSpPr>
                <p:cNvPr id="826451" name="Line 83"/>
                <p:cNvSpPr>
                  <a:spLocks noChangeShapeType="1"/>
                </p:cNvSpPr>
                <p:nvPr/>
              </p:nvSpPr>
              <p:spPr bwMode="auto">
                <a:xfrm>
                  <a:off x="5346" y="2223"/>
                  <a:ext cx="16" cy="1"/>
                </a:xfrm>
                <a:prstGeom prst="line">
                  <a:avLst/>
                </a:prstGeom>
                <a:noFill/>
                <a:ln w="12700">
                  <a:solidFill>
                    <a:srgbClr val="041C43"/>
                  </a:solidFill>
                  <a:round/>
                  <a:headEnd/>
                  <a:tailEnd/>
                </a:ln>
              </p:spPr>
              <p:txBody>
                <a:bodyPr/>
                <a:lstStyle/>
                <a:p>
                  <a:endParaRPr lang="en-US"/>
                </a:p>
              </p:txBody>
            </p:sp>
            <p:sp>
              <p:nvSpPr>
                <p:cNvPr id="826452" name="Line 84"/>
                <p:cNvSpPr>
                  <a:spLocks noChangeShapeType="1"/>
                </p:cNvSpPr>
                <p:nvPr/>
              </p:nvSpPr>
              <p:spPr bwMode="auto">
                <a:xfrm>
                  <a:off x="5378" y="2223"/>
                  <a:ext cx="16" cy="1"/>
                </a:xfrm>
                <a:prstGeom prst="line">
                  <a:avLst/>
                </a:prstGeom>
                <a:noFill/>
                <a:ln w="12700">
                  <a:solidFill>
                    <a:srgbClr val="041C43"/>
                  </a:solidFill>
                  <a:round/>
                  <a:headEnd/>
                  <a:tailEnd/>
                </a:ln>
              </p:spPr>
              <p:txBody>
                <a:bodyPr/>
                <a:lstStyle/>
                <a:p>
                  <a:endParaRPr lang="en-US"/>
                </a:p>
              </p:txBody>
            </p:sp>
            <p:sp>
              <p:nvSpPr>
                <p:cNvPr id="826453" name="Line 85"/>
                <p:cNvSpPr>
                  <a:spLocks noChangeShapeType="1"/>
                </p:cNvSpPr>
                <p:nvPr/>
              </p:nvSpPr>
              <p:spPr bwMode="auto">
                <a:xfrm>
                  <a:off x="5410" y="2223"/>
                  <a:ext cx="16" cy="1"/>
                </a:xfrm>
                <a:prstGeom prst="line">
                  <a:avLst/>
                </a:prstGeom>
                <a:noFill/>
                <a:ln w="12700">
                  <a:solidFill>
                    <a:srgbClr val="041C43"/>
                  </a:solidFill>
                  <a:round/>
                  <a:headEnd/>
                  <a:tailEnd/>
                </a:ln>
              </p:spPr>
              <p:txBody>
                <a:bodyPr/>
                <a:lstStyle/>
                <a:p>
                  <a:endParaRPr lang="en-US"/>
                </a:p>
              </p:txBody>
            </p:sp>
            <p:sp>
              <p:nvSpPr>
                <p:cNvPr id="826454" name="Line 86"/>
                <p:cNvSpPr>
                  <a:spLocks noChangeShapeType="1"/>
                </p:cNvSpPr>
                <p:nvPr/>
              </p:nvSpPr>
              <p:spPr bwMode="auto">
                <a:xfrm>
                  <a:off x="5442" y="2223"/>
                  <a:ext cx="16" cy="1"/>
                </a:xfrm>
                <a:prstGeom prst="line">
                  <a:avLst/>
                </a:prstGeom>
                <a:noFill/>
                <a:ln w="12700">
                  <a:solidFill>
                    <a:srgbClr val="041C43"/>
                  </a:solidFill>
                  <a:round/>
                  <a:headEnd/>
                  <a:tailEnd/>
                </a:ln>
              </p:spPr>
              <p:txBody>
                <a:bodyPr/>
                <a:lstStyle/>
                <a:p>
                  <a:endParaRPr lang="en-US"/>
                </a:p>
              </p:txBody>
            </p:sp>
            <p:sp>
              <p:nvSpPr>
                <p:cNvPr id="826455" name="Line 87"/>
                <p:cNvSpPr>
                  <a:spLocks noChangeShapeType="1"/>
                </p:cNvSpPr>
                <p:nvPr/>
              </p:nvSpPr>
              <p:spPr bwMode="auto">
                <a:xfrm>
                  <a:off x="5474" y="2223"/>
                  <a:ext cx="16" cy="1"/>
                </a:xfrm>
                <a:prstGeom prst="line">
                  <a:avLst/>
                </a:prstGeom>
                <a:noFill/>
                <a:ln w="12700">
                  <a:solidFill>
                    <a:srgbClr val="041C43"/>
                  </a:solidFill>
                  <a:round/>
                  <a:headEnd/>
                  <a:tailEnd/>
                </a:ln>
              </p:spPr>
              <p:txBody>
                <a:bodyPr/>
                <a:lstStyle/>
                <a:p>
                  <a:endParaRPr lang="en-US"/>
                </a:p>
              </p:txBody>
            </p:sp>
            <p:sp>
              <p:nvSpPr>
                <p:cNvPr id="826456" name="Line 88"/>
                <p:cNvSpPr>
                  <a:spLocks noChangeShapeType="1"/>
                </p:cNvSpPr>
                <p:nvPr/>
              </p:nvSpPr>
              <p:spPr bwMode="auto">
                <a:xfrm>
                  <a:off x="5506" y="2223"/>
                  <a:ext cx="16" cy="1"/>
                </a:xfrm>
                <a:prstGeom prst="line">
                  <a:avLst/>
                </a:prstGeom>
                <a:noFill/>
                <a:ln w="12700">
                  <a:solidFill>
                    <a:srgbClr val="041C43"/>
                  </a:solidFill>
                  <a:round/>
                  <a:headEnd/>
                  <a:tailEnd/>
                </a:ln>
              </p:spPr>
              <p:txBody>
                <a:bodyPr/>
                <a:lstStyle/>
                <a:p>
                  <a:endParaRPr lang="en-US"/>
                </a:p>
              </p:txBody>
            </p:sp>
            <p:sp>
              <p:nvSpPr>
                <p:cNvPr id="826457" name="Line 89"/>
                <p:cNvSpPr>
                  <a:spLocks noChangeShapeType="1"/>
                </p:cNvSpPr>
                <p:nvPr/>
              </p:nvSpPr>
              <p:spPr bwMode="auto">
                <a:xfrm>
                  <a:off x="5538" y="2223"/>
                  <a:ext cx="16" cy="1"/>
                </a:xfrm>
                <a:prstGeom prst="line">
                  <a:avLst/>
                </a:prstGeom>
                <a:noFill/>
                <a:ln w="12700">
                  <a:solidFill>
                    <a:srgbClr val="041C43"/>
                  </a:solidFill>
                  <a:round/>
                  <a:headEnd/>
                  <a:tailEnd/>
                </a:ln>
              </p:spPr>
              <p:txBody>
                <a:bodyPr/>
                <a:lstStyle/>
                <a:p>
                  <a:endParaRPr lang="en-US"/>
                </a:p>
              </p:txBody>
            </p:sp>
            <p:sp>
              <p:nvSpPr>
                <p:cNvPr id="826458" name="Line 90"/>
                <p:cNvSpPr>
                  <a:spLocks noChangeShapeType="1"/>
                </p:cNvSpPr>
                <p:nvPr/>
              </p:nvSpPr>
              <p:spPr bwMode="auto">
                <a:xfrm>
                  <a:off x="5570" y="2223"/>
                  <a:ext cx="16" cy="1"/>
                </a:xfrm>
                <a:prstGeom prst="line">
                  <a:avLst/>
                </a:prstGeom>
                <a:noFill/>
                <a:ln w="12700">
                  <a:solidFill>
                    <a:srgbClr val="041C43"/>
                  </a:solidFill>
                  <a:round/>
                  <a:headEnd/>
                  <a:tailEnd/>
                </a:ln>
              </p:spPr>
              <p:txBody>
                <a:bodyPr/>
                <a:lstStyle/>
                <a:p>
                  <a:endParaRPr lang="en-US"/>
                </a:p>
              </p:txBody>
            </p:sp>
            <p:sp>
              <p:nvSpPr>
                <p:cNvPr id="826459" name="Line 91"/>
                <p:cNvSpPr>
                  <a:spLocks noChangeShapeType="1"/>
                </p:cNvSpPr>
                <p:nvPr/>
              </p:nvSpPr>
              <p:spPr bwMode="auto">
                <a:xfrm>
                  <a:off x="5602" y="2223"/>
                  <a:ext cx="16" cy="1"/>
                </a:xfrm>
                <a:prstGeom prst="line">
                  <a:avLst/>
                </a:prstGeom>
                <a:noFill/>
                <a:ln w="12700">
                  <a:solidFill>
                    <a:srgbClr val="041C43"/>
                  </a:solidFill>
                  <a:round/>
                  <a:headEnd/>
                  <a:tailEnd/>
                </a:ln>
              </p:spPr>
              <p:txBody>
                <a:bodyPr/>
                <a:lstStyle/>
                <a:p>
                  <a:endParaRPr lang="en-US"/>
                </a:p>
              </p:txBody>
            </p:sp>
            <p:sp>
              <p:nvSpPr>
                <p:cNvPr id="826460" name="Line 92"/>
                <p:cNvSpPr>
                  <a:spLocks noChangeShapeType="1"/>
                </p:cNvSpPr>
                <p:nvPr/>
              </p:nvSpPr>
              <p:spPr bwMode="auto">
                <a:xfrm>
                  <a:off x="2626" y="2225"/>
                  <a:ext cx="16" cy="1"/>
                </a:xfrm>
                <a:prstGeom prst="line">
                  <a:avLst/>
                </a:prstGeom>
                <a:noFill/>
                <a:ln w="12700">
                  <a:solidFill>
                    <a:srgbClr val="041C43"/>
                  </a:solidFill>
                  <a:round/>
                  <a:headEnd/>
                  <a:tailEnd/>
                </a:ln>
              </p:spPr>
              <p:txBody>
                <a:bodyPr/>
                <a:lstStyle/>
                <a:p>
                  <a:endParaRPr lang="en-US"/>
                </a:p>
              </p:txBody>
            </p:sp>
            <p:sp>
              <p:nvSpPr>
                <p:cNvPr id="826461" name="Line 93"/>
                <p:cNvSpPr>
                  <a:spLocks noChangeShapeType="1"/>
                </p:cNvSpPr>
                <p:nvPr/>
              </p:nvSpPr>
              <p:spPr bwMode="auto">
                <a:xfrm>
                  <a:off x="2658" y="2225"/>
                  <a:ext cx="16" cy="1"/>
                </a:xfrm>
                <a:prstGeom prst="line">
                  <a:avLst/>
                </a:prstGeom>
                <a:noFill/>
                <a:ln w="12700">
                  <a:solidFill>
                    <a:srgbClr val="041C43"/>
                  </a:solidFill>
                  <a:round/>
                  <a:headEnd/>
                  <a:tailEnd/>
                </a:ln>
              </p:spPr>
              <p:txBody>
                <a:bodyPr/>
                <a:lstStyle/>
                <a:p>
                  <a:endParaRPr lang="en-US"/>
                </a:p>
              </p:txBody>
            </p:sp>
            <p:sp>
              <p:nvSpPr>
                <p:cNvPr id="826462" name="Line 94"/>
                <p:cNvSpPr>
                  <a:spLocks noChangeShapeType="1"/>
                </p:cNvSpPr>
                <p:nvPr/>
              </p:nvSpPr>
              <p:spPr bwMode="auto">
                <a:xfrm>
                  <a:off x="2690" y="2225"/>
                  <a:ext cx="16" cy="1"/>
                </a:xfrm>
                <a:prstGeom prst="line">
                  <a:avLst/>
                </a:prstGeom>
                <a:noFill/>
                <a:ln w="12700">
                  <a:solidFill>
                    <a:srgbClr val="041C43"/>
                  </a:solidFill>
                  <a:round/>
                  <a:headEnd/>
                  <a:tailEnd/>
                </a:ln>
              </p:spPr>
              <p:txBody>
                <a:bodyPr/>
                <a:lstStyle/>
                <a:p>
                  <a:endParaRPr lang="en-US"/>
                </a:p>
              </p:txBody>
            </p:sp>
            <p:sp>
              <p:nvSpPr>
                <p:cNvPr id="826463" name="Line 95"/>
                <p:cNvSpPr>
                  <a:spLocks noChangeShapeType="1"/>
                </p:cNvSpPr>
                <p:nvPr/>
              </p:nvSpPr>
              <p:spPr bwMode="auto">
                <a:xfrm>
                  <a:off x="2722" y="2225"/>
                  <a:ext cx="16" cy="1"/>
                </a:xfrm>
                <a:prstGeom prst="line">
                  <a:avLst/>
                </a:prstGeom>
                <a:noFill/>
                <a:ln w="12700">
                  <a:solidFill>
                    <a:srgbClr val="041C43"/>
                  </a:solidFill>
                  <a:round/>
                  <a:headEnd/>
                  <a:tailEnd/>
                </a:ln>
              </p:spPr>
              <p:txBody>
                <a:bodyPr/>
                <a:lstStyle/>
                <a:p>
                  <a:endParaRPr lang="en-US"/>
                </a:p>
              </p:txBody>
            </p:sp>
            <p:sp>
              <p:nvSpPr>
                <p:cNvPr id="826464" name="Line 96"/>
                <p:cNvSpPr>
                  <a:spLocks noChangeShapeType="1"/>
                </p:cNvSpPr>
                <p:nvPr/>
              </p:nvSpPr>
              <p:spPr bwMode="auto">
                <a:xfrm>
                  <a:off x="2754" y="2225"/>
                  <a:ext cx="16" cy="1"/>
                </a:xfrm>
                <a:prstGeom prst="line">
                  <a:avLst/>
                </a:prstGeom>
                <a:noFill/>
                <a:ln w="12700">
                  <a:solidFill>
                    <a:srgbClr val="041C43"/>
                  </a:solidFill>
                  <a:round/>
                  <a:headEnd/>
                  <a:tailEnd/>
                </a:ln>
              </p:spPr>
              <p:txBody>
                <a:bodyPr/>
                <a:lstStyle/>
                <a:p>
                  <a:endParaRPr lang="en-US"/>
                </a:p>
              </p:txBody>
            </p:sp>
            <p:sp>
              <p:nvSpPr>
                <p:cNvPr id="826465" name="Line 97"/>
                <p:cNvSpPr>
                  <a:spLocks noChangeShapeType="1"/>
                </p:cNvSpPr>
                <p:nvPr/>
              </p:nvSpPr>
              <p:spPr bwMode="auto">
                <a:xfrm>
                  <a:off x="2786" y="2225"/>
                  <a:ext cx="16" cy="1"/>
                </a:xfrm>
                <a:prstGeom prst="line">
                  <a:avLst/>
                </a:prstGeom>
                <a:noFill/>
                <a:ln w="12700">
                  <a:solidFill>
                    <a:srgbClr val="041C43"/>
                  </a:solidFill>
                  <a:round/>
                  <a:headEnd/>
                  <a:tailEnd/>
                </a:ln>
              </p:spPr>
              <p:txBody>
                <a:bodyPr/>
                <a:lstStyle/>
                <a:p>
                  <a:endParaRPr lang="en-US"/>
                </a:p>
              </p:txBody>
            </p:sp>
            <p:sp>
              <p:nvSpPr>
                <p:cNvPr id="826466" name="Line 98"/>
                <p:cNvSpPr>
                  <a:spLocks noChangeShapeType="1"/>
                </p:cNvSpPr>
                <p:nvPr/>
              </p:nvSpPr>
              <p:spPr bwMode="auto">
                <a:xfrm>
                  <a:off x="2818" y="2225"/>
                  <a:ext cx="16" cy="1"/>
                </a:xfrm>
                <a:prstGeom prst="line">
                  <a:avLst/>
                </a:prstGeom>
                <a:noFill/>
                <a:ln w="12700">
                  <a:solidFill>
                    <a:srgbClr val="041C43"/>
                  </a:solidFill>
                  <a:round/>
                  <a:headEnd/>
                  <a:tailEnd/>
                </a:ln>
              </p:spPr>
              <p:txBody>
                <a:bodyPr/>
                <a:lstStyle/>
                <a:p>
                  <a:endParaRPr lang="en-US"/>
                </a:p>
              </p:txBody>
            </p:sp>
            <p:sp>
              <p:nvSpPr>
                <p:cNvPr id="826467" name="Line 99"/>
                <p:cNvSpPr>
                  <a:spLocks noChangeShapeType="1"/>
                </p:cNvSpPr>
                <p:nvPr/>
              </p:nvSpPr>
              <p:spPr bwMode="auto">
                <a:xfrm>
                  <a:off x="2850" y="2225"/>
                  <a:ext cx="16" cy="1"/>
                </a:xfrm>
                <a:prstGeom prst="line">
                  <a:avLst/>
                </a:prstGeom>
                <a:noFill/>
                <a:ln w="12700">
                  <a:solidFill>
                    <a:srgbClr val="041C43"/>
                  </a:solidFill>
                  <a:round/>
                  <a:headEnd/>
                  <a:tailEnd/>
                </a:ln>
              </p:spPr>
              <p:txBody>
                <a:bodyPr/>
                <a:lstStyle/>
                <a:p>
                  <a:endParaRPr lang="en-US"/>
                </a:p>
              </p:txBody>
            </p:sp>
            <p:sp>
              <p:nvSpPr>
                <p:cNvPr id="826468" name="Line 100"/>
                <p:cNvSpPr>
                  <a:spLocks noChangeShapeType="1"/>
                </p:cNvSpPr>
                <p:nvPr/>
              </p:nvSpPr>
              <p:spPr bwMode="auto">
                <a:xfrm>
                  <a:off x="2882" y="2225"/>
                  <a:ext cx="16" cy="1"/>
                </a:xfrm>
                <a:prstGeom prst="line">
                  <a:avLst/>
                </a:prstGeom>
                <a:noFill/>
                <a:ln w="12700">
                  <a:solidFill>
                    <a:srgbClr val="041C43"/>
                  </a:solidFill>
                  <a:round/>
                  <a:headEnd/>
                  <a:tailEnd/>
                </a:ln>
              </p:spPr>
              <p:txBody>
                <a:bodyPr/>
                <a:lstStyle/>
                <a:p>
                  <a:endParaRPr lang="en-US"/>
                </a:p>
              </p:txBody>
            </p:sp>
            <p:sp>
              <p:nvSpPr>
                <p:cNvPr id="826469" name="Line 101"/>
                <p:cNvSpPr>
                  <a:spLocks noChangeShapeType="1"/>
                </p:cNvSpPr>
                <p:nvPr/>
              </p:nvSpPr>
              <p:spPr bwMode="auto">
                <a:xfrm>
                  <a:off x="2914" y="2225"/>
                  <a:ext cx="16" cy="1"/>
                </a:xfrm>
                <a:prstGeom prst="line">
                  <a:avLst/>
                </a:prstGeom>
                <a:noFill/>
                <a:ln w="12700">
                  <a:solidFill>
                    <a:srgbClr val="041C43"/>
                  </a:solidFill>
                  <a:round/>
                  <a:headEnd/>
                  <a:tailEnd/>
                </a:ln>
              </p:spPr>
              <p:txBody>
                <a:bodyPr/>
                <a:lstStyle/>
                <a:p>
                  <a:endParaRPr lang="en-US"/>
                </a:p>
              </p:txBody>
            </p:sp>
            <p:sp>
              <p:nvSpPr>
                <p:cNvPr id="826470" name="Line 102"/>
                <p:cNvSpPr>
                  <a:spLocks noChangeShapeType="1"/>
                </p:cNvSpPr>
                <p:nvPr/>
              </p:nvSpPr>
              <p:spPr bwMode="auto">
                <a:xfrm>
                  <a:off x="2946" y="2225"/>
                  <a:ext cx="16" cy="1"/>
                </a:xfrm>
                <a:prstGeom prst="line">
                  <a:avLst/>
                </a:prstGeom>
                <a:noFill/>
                <a:ln w="12700">
                  <a:solidFill>
                    <a:srgbClr val="041C43"/>
                  </a:solidFill>
                  <a:round/>
                  <a:headEnd/>
                  <a:tailEnd/>
                </a:ln>
              </p:spPr>
              <p:txBody>
                <a:bodyPr/>
                <a:lstStyle/>
                <a:p>
                  <a:endParaRPr lang="en-US"/>
                </a:p>
              </p:txBody>
            </p:sp>
            <p:sp>
              <p:nvSpPr>
                <p:cNvPr id="826471" name="Line 103"/>
                <p:cNvSpPr>
                  <a:spLocks noChangeShapeType="1"/>
                </p:cNvSpPr>
                <p:nvPr/>
              </p:nvSpPr>
              <p:spPr bwMode="auto">
                <a:xfrm>
                  <a:off x="2978" y="2225"/>
                  <a:ext cx="16" cy="1"/>
                </a:xfrm>
                <a:prstGeom prst="line">
                  <a:avLst/>
                </a:prstGeom>
                <a:noFill/>
                <a:ln w="12700">
                  <a:solidFill>
                    <a:srgbClr val="041C43"/>
                  </a:solidFill>
                  <a:round/>
                  <a:headEnd/>
                  <a:tailEnd/>
                </a:ln>
              </p:spPr>
              <p:txBody>
                <a:bodyPr/>
                <a:lstStyle/>
                <a:p>
                  <a:endParaRPr lang="en-US"/>
                </a:p>
              </p:txBody>
            </p:sp>
            <p:sp>
              <p:nvSpPr>
                <p:cNvPr id="826472" name="Line 104"/>
                <p:cNvSpPr>
                  <a:spLocks noChangeShapeType="1"/>
                </p:cNvSpPr>
                <p:nvPr/>
              </p:nvSpPr>
              <p:spPr bwMode="auto">
                <a:xfrm>
                  <a:off x="3010" y="2225"/>
                  <a:ext cx="16" cy="1"/>
                </a:xfrm>
                <a:prstGeom prst="line">
                  <a:avLst/>
                </a:prstGeom>
                <a:noFill/>
                <a:ln w="12700">
                  <a:solidFill>
                    <a:srgbClr val="041C43"/>
                  </a:solidFill>
                  <a:round/>
                  <a:headEnd/>
                  <a:tailEnd/>
                </a:ln>
              </p:spPr>
              <p:txBody>
                <a:bodyPr/>
                <a:lstStyle/>
                <a:p>
                  <a:endParaRPr lang="en-US"/>
                </a:p>
              </p:txBody>
            </p:sp>
            <p:sp>
              <p:nvSpPr>
                <p:cNvPr id="826473" name="Line 105"/>
                <p:cNvSpPr>
                  <a:spLocks noChangeShapeType="1"/>
                </p:cNvSpPr>
                <p:nvPr/>
              </p:nvSpPr>
              <p:spPr bwMode="auto">
                <a:xfrm>
                  <a:off x="3042" y="2225"/>
                  <a:ext cx="16" cy="1"/>
                </a:xfrm>
                <a:prstGeom prst="line">
                  <a:avLst/>
                </a:prstGeom>
                <a:noFill/>
                <a:ln w="12700">
                  <a:solidFill>
                    <a:srgbClr val="041C43"/>
                  </a:solidFill>
                  <a:round/>
                  <a:headEnd/>
                  <a:tailEnd/>
                </a:ln>
              </p:spPr>
              <p:txBody>
                <a:bodyPr/>
                <a:lstStyle/>
                <a:p>
                  <a:endParaRPr lang="en-US"/>
                </a:p>
              </p:txBody>
            </p:sp>
          </p:grpSp>
        </p:grpSp>
        <p:grpSp>
          <p:nvGrpSpPr>
            <p:cNvPr id="6" name="Group 106"/>
            <p:cNvGrpSpPr>
              <a:grpSpLocks/>
            </p:cNvGrpSpPr>
            <p:nvPr/>
          </p:nvGrpSpPr>
          <p:grpSpPr bwMode="auto">
            <a:xfrm>
              <a:off x="2512" y="881"/>
              <a:ext cx="1172" cy="1382"/>
              <a:chOff x="2500" y="893"/>
              <a:chExt cx="1172" cy="1382"/>
            </a:xfrm>
          </p:grpSpPr>
          <p:grpSp>
            <p:nvGrpSpPr>
              <p:cNvPr id="7" name="Group 107"/>
              <p:cNvGrpSpPr>
                <a:grpSpLocks/>
              </p:cNvGrpSpPr>
              <p:nvPr/>
            </p:nvGrpSpPr>
            <p:grpSpPr bwMode="auto">
              <a:xfrm>
                <a:off x="2500" y="893"/>
                <a:ext cx="1172" cy="1382"/>
                <a:chOff x="2500" y="893"/>
                <a:chExt cx="1172" cy="1382"/>
              </a:xfrm>
            </p:grpSpPr>
            <p:grpSp>
              <p:nvGrpSpPr>
                <p:cNvPr id="8" name="Group 108"/>
                <p:cNvGrpSpPr>
                  <a:grpSpLocks/>
                </p:cNvGrpSpPr>
                <p:nvPr/>
              </p:nvGrpSpPr>
              <p:grpSpPr bwMode="auto">
                <a:xfrm>
                  <a:off x="2500" y="893"/>
                  <a:ext cx="1172" cy="1382"/>
                  <a:chOff x="2500" y="893"/>
                  <a:chExt cx="1172" cy="1382"/>
                </a:xfrm>
              </p:grpSpPr>
              <p:sp>
                <p:nvSpPr>
                  <p:cNvPr id="826477" name="Freeform 109"/>
                  <p:cNvSpPr>
                    <a:spLocks/>
                  </p:cNvSpPr>
                  <p:nvPr/>
                </p:nvSpPr>
                <p:spPr bwMode="auto">
                  <a:xfrm>
                    <a:off x="3302" y="1245"/>
                    <a:ext cx="58" cy="56"/>
                  </a:xfrm>
                  <a:custGeom>
                    <a:avLst/>
                    <a:gdLst/>
                    <a:ahLst/>
                    <a:cxnLst>
                      <a:cxn ang="0">
                        <a:pos x="58" y="28"/>
                      </a:cxn>
                      <a:cxn ang="0">
                        <a:pos x="56" y="40"/>
                      </a:cxn>
                      <a:cxn ang="0">
                        <a:pos x="50" y="48"/>
                      </a:cxn>
                      <a:cxn ang="0">
                        <a:pos x="40" y="54"/>
                      </a:cxn>
                      <a:cxn ang="0">
                        <a:pos x="30" y="56"/>
                      </a:cxn>
                      <a:cxn ang="0">
                        <a:pos x="18" y="54"/>
                      </a:cxn>
                      <a:cxn ang="0">
                        <a:pos x="10" y="48"/>
                      </a:cxn>
                      <a:cxn ang="0">
                        <a:pos x="4" y="40"/>
                      </a:cxn>
                      <a:cxn ang="0">
                        <a:pos x="0" y="28"/>
                      </a:cxn>
                      <a:cxn ang="0">
                        <a:pos x="4" y="18"/>
                      </a:cxn>
                      <a:cxn ang="0">
                        <a:pos x="10" y="8"/>
                      </a:cxn>
                      <a:cxn ang="0">
                        <a:pos x="18" y="2"/>
                      </a:cxn>
                      <a:cxn ang="0">
                        <a:pos x="30" y="0"/>
                      </a:cxn>
                      <a:cxn ang="0">
                        <a:pos x="40" y="2"/>
                      </a:cxn>
                      <a:cxn ang="0">
                        <a:pos x="50" y="8"/>
                      </a:cxn>
                      <a:cxn ang="0">
                        <a:pos x="56" y="18"/>
                      </a:cxn>
                      <a:cxn ang="0">
                        <a:pos x="56" y="28"/>
                      </a:cxn>
                      <a:cxn ang="0">
                        <a:pos x="58" y="28"/>
                      </a:cxn>
                    </a:cxnLst>
                    <a:rect l="0" t="0" r="r" b="b"/>
                    <a:pathLst>
                      <a:path w="58" h="56">
                        <a:moveTo>
                          <a:pt x="58" y="28"/>
                        </a:moveTo>
                        <a:lnTo>
                          <a:pt x="56" y="40"/>
                        </a:lnTo>
                        <a:lnTo>
                          <a:pt x="50" y="48"/>
                        </a:lnTo>
                        <a:lnTo>
                          <a:pt x="40" y="54"/>
                        </a:lnTo>
                        <a:lnTo>
                          <a:pt x="30" y="56"/>
                        </a:lnTo>
                        <a:lnTo>
                          <a:pt x="18" y="54"/>
                        </a:lnTo>
                        <a:lnTo>
                          <a:pt x="10" y="48"/>
                        </a:lnTo>
                        <a:lnTo>
                          <a:pt x="4" y="40"/>
                        </a:lnTo>
                        <a:lnTo>
                          <a:pt x="0" y="28"/>
                        </a:lnTo>
                        <a:lnTo>
                          <a:pt x="4" y="18"/>
                        </a:lnTo>
                        <a:lnTo>
                          <a:pt x="10" y="8"/>
                        </a:lnTo>
                        <a:lnTo>
                          <a:pt x="18" y="2"/>
                        </a:lnTo>
                        <a:lnTo>
                          <a:pt x="30" y="0"/>
                        </a:lnTo>
                        <a:lnTo>
                          <a:pt x="40" y="2"/>
                        </a:lnTo>
                        <a:lnTo>
                          <a:pt x="50" y="8"/>
                        </a:lnTo>
                        <a:lnTo>
                          <a:pt x="56" y="18"/>
                        </a:lnTo>
                        <a:lnTo>
                          <a:pt x="56" y="28"/>
                        </a:lnTo>
                        <a:lnTo>
                          <a:pt x="58" y="28"/>
                        </a:lnTo>
                        <a:close/>
                      </a:path>
                    </a:pathLst>
                  </a:custGeom>
                  <a:solidFill>
                    <a:srgbClr val="FF0000"/>
                  </a:solidFill>
                  <a:ln w="9525">
                    <a:noFill/>
                    <a:round/>
                    <a:headEnd/>
                    <a:tailEnd/>
                  </a:ln>
                </p:spPr>
                <p:txBody>
                  <a:bodyPr/>
                  <a:lstStyle/>
                  <a:p>
                    <a:endParaRPr lang="en-US"/>
                  </a:p>
                </p:txBody>
              </p:sp>
              <p:sp>
                <p:nvSpPr>
                  <p:cNvPr id="826478" name="Freeform 110"/>
                  <p:cNvSpPr>
                    <a:spLocks/>
                  </p:cNvSpPr>
                  <p:nvPr/>
                </p:nvSpPr>
                <p:spPr bwMode="auto">
                  <a:xfrm>
                    <a:off x="3144" y="893"/>
                    <a:ext cx="56" cy="56"/>
                  </a:xfrm>
                  <a:custGeom>
                    <a:avLst/>
                    <a:gdLst/>
                    <a:ahLst/>
                    <a:cxnLst>
                      <a:cxn ang="0">
                        <a:pos x="56" y="28"/>
                      </a:cxn>
                      <a:cxn ang="0">
                        <a:pos x="54" y="38"/>
                      </a:cxn>
                      <a:cxn ang="0">
                        <a:pos x="48" y="48"/>
                      </a:cxn>
                      <a:cxn ang="0">
                        <a:pos x="38" y="54"/>
                      </a:cxn>
                      <a:cxn ang="0">
                        <a:pos x="28" y="56"/>
                      </a:cxn>
                      <a:cxn ang="0">
                        <a:pos x="16" y="54"/>
                      </a:cxn>
                      <a:cxn ang="0">
                        <a:pos x="8" y="48"/>
                      </a:cxn>
                      <a:cxn ang="0">
                        <a:pos x="2" y="38"/>
                      </a:cxn>
                      <a:cxn ang="0">
                        <a:pos x="0" y="28"/>
                      </a:cxn>
                      <a:cxn ang="0">
                        <a:pos x="2" y="16"/>
                      </a:cxn>
                      <a:cxn ang="0">
                        <a:pos x="8" y="8"/>
                      </a:cxn>
                      <a:cxn ang="0">
                        <a:pos x="16" y="2"/>
                      </a:cxn>
                      <a:cxn ang="0">
                        <a:pos x="28" y="0"/>
                      </a:cxn>
                      <a:cxn ang="0">
                        <a:pos x="38" y="2"/>
                      </a:cxn>
                      <a:cxn ang="0">
                        <a:pos x="48" y="8"/>
                      </a:cxn>
                      <a:cxn ang="0">
                        <a:pos x="54" y="16"/>
                      </a:cxn>
                      <a:cxn ang="0">
                        <a:pos x="54" y="28"/>
                      </a:cxn>
                      <a:cxn ang="0">
                        <a:pos x="56" y="28"/>
                      </a:cxn>
                    </a:cxnLst>
                    <a:rect l="0" t="0" r="r" b="b"/>
                    <a:pathLst>
                      <a:path w="56" h="56">
                        <a:moveTo>
                          <a:pt x="56" y="28"/>
                        </a:moveTo>
                        <a:lnTo>
                          <a:pt x="54" y="38"/>
                        </a:lnTo>
                        <a:lnTo>
                          <a:pt x="48" y="48"/>
                        </a:lnTo>
                        <a:lnTo>
                          <a:pt x="38" y="54"/>
                        </a:lnTo>
                        <a:lnTo>
                          <a:pt x="28" y="56"/>
                        </a:lnTo>
                        <a:lnTo>
                          <a:pt x="16" y="54"/>
                        </a:lnTo>
                        <a:lnTo>
                          <a:pt x="8" y="48"/>
                        </a:lnTo>
                        <a:lnTo>
                          <a:pt x="2" y="38"/>
                        </a:lnTo>
                        <a:lnTo>
                          <a:pt x="0" y="28"/>
                        </a:lnTo>
                        <a:lnTo>
                          <a:pt x="2" y="16"/>
                        </a:lnTo>
                        <a:lnTo>
                          <a:pt x="8" y="8"/>
                        </a:lnTo>
                        <a:lnTo>
                          <a:pt x="16" y="2"/>
                        </a:lnTo>
                        <a:lnTo>
                          <a:pt x="28" y="0"/>
                        </a:lnTo>
                        <a:lnTo>
                          <a:pt x="38"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sp>
                <p:nvSpPr>
                  <p:cNvPr id="826479" name="Freeform 111"/>
                  <p:cNvSpPr>
                    <a:spLocks/>
                  </p:cNvSpPr>
                  <p:nvPr/>
                </p:nvSpPr>
                <p:spPr bwMode="auto">
                  <a:xfrm>
                    <a:off x="3380" y="1641"/>
                    <a:ext cx="56" cy="56"/>
                  </a:xfrm>
                  <a:custGeom>
                    <a:avLst/>
                    <a:gdLst/>
                    <a:ahLst/>
                    <a:cxnLst>
                      <a:cxn ang="0">
                        <a:pos x="56" y="28"/>
                      </a:cxn>
                      <a:cxn ang="0">
                        <a:pos x="54" y="38"/>
                      </a:cxn>
                      <a:cxn ang="0">
                        <a:pos x="48" y="48"/>
                      </a:cxn>
                      <a:cxn ang="0">
                        <a:pos x="38" y="54"/>
                      </a:cxn>
                      <a:cxn ang="0">
                        <a:pos x="28" y="56"/>
                      </a:cxn>
                      <a:cxn ang="0">
                        <a:pos x="16" y="54"/>
                      </a:cxn>
                      <a:cxn ang="0">
                        <a:pos x="8" y="48"/>
                      </a:cxn>
                      <a:cxn ang="0">
                        <a:pos x="2" y="38"/>
                      </a:cxn>
                      <a:cxn ang="0">
                        <a:pos x="0" y="28"/>
                      </a:cxn>
                      <a:cxn ang="0">
                        <a:pos x="2" y="16"/>
                      </a:cxn>
                      <a:cxn ang="0">
                        <a:pos x="8" y="8"/>
                      </a:cxn>
                      <a:cxn ang="0">
                        <a:pos x="16" y="2"/>
                      </a:cxn>
                      <a:cxn ang="0">
                        <a:pos x="28" y="0"/>
                      </a:cxn>
                      <a:cxn ang="0">
                        <a:pos x="38" y="2"/>
                      </a:cxn>
                      <a:cxn ang="0">
                        <a:pos x="48" y="8"/>
                      </a:cxn>
                      <a:cxn ang="0">
                        <a:pos x="54" y="16"/>
                      </a:cxn>
                      <a:cxn ang="0">
                        <a:pos x="54" y="28"/>
                      </a:cxn>
                      <a:cxn ang="0">
                        <a:pos x="56" y="28"/>
                      </a:cxn>
                    </a:cxnLst>
                    <a:rect l="0" t="0" r="r" b="b"/>
                    <a:pathLst>
                      <a:path w="56" h="56">
                        <a:moveTo>
                          <a:pt x="56" y="28"/>
                        </a:moveTo>
                        <a:lnTo>
                          <a:pt x="54" y="38"/>
                        </a:lnTo>
                        <a:lnTo>
                          <a:pt x="48" y="48"/>
                        </a:lnTo>
                        <a:lnTo>
                          <a:pt x="38" y="54"/>
                        </a:lnTo>
                        <a:lnTo>
                          <a:pt x="28" y="56"/>
                        </a:lnTo>
                        <a:lnTo>
                          <a:pt x="16" y="54"/>
                        </a:lnTo>
                        <a:lnTo>
                          <a:pt x="8" y="48"/>
                        </a:lnTo>
                        <a:lnTo>
                          <a:pt x="2" y="38"/>
                        </a:lnTo>
                        <a:lnTo>
                          <a:pt x="0" y="28"/>
                        </a:lnTo>
                        <a:lnTo>
                          <a:pt x="2" y="16"/>
                        </a:lnTo>
                        <a:lnTo>
                          <a:pt x="8" y="8"/>
                        </a:lnTo>
                        <a:lnTo>
                          <a:pt x="16" y="2"/>
                        </a:lnTo>
                        <a:lnTo>
                          <a:pt x="28" y="0"/>
                        </a:lnTo>
                        <a:lnTo>
                          <a:pt x="38"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grpSp>
                <p:nvGrpSpPr>
                  <p:cNvPr id="9" name="Group 112"/>
                  <p:cNvGrpSpPr>
                    <a:grpSpLocks/>
                  </p:cNvGrpSpPr>
                  <p:nvPr/>
                </p:nvGrpSpPr>
                <p:grpSpPr bwMode="auto">
                  <a:xfrm>
                    <a:off x="2500" y="915"/>
                    <a:ext cx="778" cy="1360"/>
                    <a:chOff x="2506" y="915"/>
                    <a:chExt cx="778" cy="1360"/>
                  </a:xfrm>
                </p:grpSpPr>
                <p:sp>
                  <p:nvSpPr>
                    <p:cNvPr id="826481" name="Freeform 113"/>
                    <p:cNvSpPr>
                      <a:spLocks/>
                    </p:cNvSpPr>
                    <p:nvPr/>
                  </p:nvSpPr>
                  <p:spPr bwMode="auto">
                    <a:xfrm>
                      <a:off x="3020" y="1833"/>
                      <a:ext cx="58" cy="56"/>
                    </a:xfrm>
                    <a:custGeom>
                      <a:avLst/>
                      <a:gdLst/>
                      <a:ahLst/>
                      <a:cxnLst>
                        <a:cxn ang="0">
                          <a:pos x="58" y="28"/>
                        </a:cxn>
                        <a:cxn ang="0">
                          <a:pos x="54" y="40"/>
                        </a:cxn>
                        <a:cxn ang="0">
                          <a:pos x="48" y="48"/>
                        </a:cxn>
                        <a:cxn ang="0">
                          <a:pos x="40" y="54"/>
                        </a:cxn>
                        <a:cxn ang="0">
                          <a:pos x="28" y="56"/>
                        </a:cxn>
                        <a:cxn ang="0">
                          <a:pos x="18" y="54"/>
                        </a:cxn>
                        <a:cxn ang="0">
                          <a:pos x="8" y="48"/>
                        </a:cxn>
                        <a:cxn ang="0">
                          <a:pos x="2" y="40"/>
                        </a:cxn>
                        <a:cxn ang="0">
                          <a:pos x="0" y="28"/>
                        </a:cxn>
                        <a:cxn ang="0">
                          <a:pos x="2" y="18"/>
                        </a:cxn>
                        <a:cxn ang="0">
                          <a:pos x="8" y="8"/>
                        </a:cxn>
                        <a:cxn ang="0">
                          <a:pos x="18" y="2"/>
                        </a:cxn>
                        <a:cxn ang="0">
                          <a:pos x="28" y="0"/>
                        </a:cxn>
                        <a:cxn ang="0">
                          <a:pos x="40" y="2"/>
                        </a:cxn>
                        <a:cxn ang="0">
                          <a:pos x="48" y="8"/>
                        </a:cxn>
                        <a:cxn ang="0">
                          <a:pos x="54" y="18"/>
                        </a:cxn>
                        <a:cxn ang="0">
                          <a:pos x="56" y="28"/>
                        </a:cxn>
                        <a:cxn ang="0">
                          <a:pos x="58" y="28"/>
                        </a:cxn>
                      </a:cxnLst>
                      <a:rect l="0" t="0" r="r" b="b"/>
                      <a:pathLst>
                        <a:path w="58" h="56">
                          <a:moveTo>
                            <a:pt x="58" y="28"/>
                          </a:moveTo>
                          <a:lnTo>
                            <a:pt x="54" y="40"/>
                          </a:lnTo>
                          <a:lnTo>
                            <a:pt x="48" y="48"/>
                          </a:lnTo>
                          <a:lnTo>
                            <a:pt x="40" y="54"/>
                          </a:lnTo>
                          <a:lnTo>
                            <a:pt x="28" y="56"/>
                          </a:lnTo>
                          <a:lnTo>
                            <a:pt x="18" y="54"/>
                          </a:lnTo>
                          <a:lnTo>
                            <a:pt x="8" y="48"/>
                          </a:lnTo>
                          <a:lnTo>
                            <a:pt x="2" y="40"/>
                          </a:lnTo>
                          <a:lnTo>
                            <a:pt x="0" y="28"/>
                          </a:lnTo>
                          <a:lnTo>
                            <a:pt x="2" y="18"/>
                          </a:lnTo>
                          <a:lnTo>
                            <a:pt x="8" y="8"/>
                          </a:lnTo>
                          <a:lnTo>
                            <a:pt x="18" y="2"/>
                          </a:lnTo>
                          <a:lnTo>
                            <a:pt x="28" y="0"/>
                          </a:lnTo>
                          <a:lnTo>
                            <a:pt x="40" y="2"/>
                          </a:lnTo>
                          <a:lnTo>
                            <a:pt x="48" y="8"/>
                          </a:lnTo>
                          <a:lnTo>
                            <a:pt x="54" y="18"/>
                          </a:lnTo>
                          <a:lnTo>
                            <a:pt x="56" y="28"/>
                          </a:lnTo>
                          <a:lnTo>
                            <a:pt x="58" y="28"/>
                          </a:lnTo>
                          <a:close/>
                        </a:path>
                      </a:pathLst>
                    </a:custGeom>
                    <a:solidFill>
                      <a:srgbClr val="FF0000"/>
                    </a:solidFill>
                    <a:ln w="9525">
                      <a:noFill/>
                      <a:round/>
                      <a:headEnd/>
                      <a:tailEnd/>
                    </a:ln>
                  </p:spPr>
                  <p:txBody>
                    <a:bodyPr/>
                    <a:lstStyle/>
                    <a:p>
                      <a:endParaRPr lang="en-US"/>
                    </a:p>
                  </p:txBody>
                </p:sp>
                <p:sp>
                  <p:nvSpPr>
                    <p:cNvPr id="826482" name="Freeform 114"/>
                    <p:cNvSpPr>
                      <a:spLocks/>
                    </p:cNvSpPr>
                    <p:nvPr/>
                  </p:nvSpPr>
                  <p:spPr bwMode="auto">
                    <a:xfrm>
                      <a:off x="3104" y="915"/>
                      <a:ext cx="56" cy="58"/>
                    </a:xfrm>
                    <a:custGeom>
                      <a:avLst/>
                      <a:gdLst/>
                      <a:ahLst/>
                      <a:cxnLst>
                        <a:cxn ang="0">
                          <a:pos x="56" y="30"/>
                        </a:cxn>
                        <a:cxn ang="0">
                          <a:pos x="54" y="40"/>
                        </a:cxn>
                        <a:cxn ang="0">
                          <a:pos x="48" y="50"/>
                        </a:cxn>
                        <a:cxn ang="0">
                          <a:pos x="38" y="56"/>
                        </a:cxn>
                        <a:cxn ang="0">
                          <a:pos x="28" y="58"/>
                        </a:cxn>
                        <a:cxn ang="0">
                          <a:pos x="16" y="56"/>
                        </a:cxn>
                        <a:cxn ang="0">
                          <a:pos x="8" y="50"/>
                        </a:cxn>
                        <a:cxn ang="0">
                          <a:pos x="2" y="40"/>
                        </a:cxn>
                        <a:cxn ang="0">
                          <a:pos x="0" y="30"/>
                        </a:cxn>
                        <a:cxn ang="0">
                          <a:pos x="2" y="18"/>
                        </a:cxn>
                        <a:cxn ang="0">
                          <a:pos x="8" y="10"/>
                        </a:cxn>
                        <a:cxn ang="0">
                          <a:pos x="16" y="4"/>
                        </a:cxn>
                        <a:cxn ang="0">
                          <a:pos x="28" y="0"/>
                        </a:cxn>
                        <a:cxn ang="0">
                          <a:pos x="38" y="4"/>
                        </a:cxn>
                        <a:cxn ang="0">
                          <a:pos x="48" y="10"/>
                        </a:cxn>
                        <a:cxn ang="0">
                          <a:pos x="54" y="18"/>
                        </a:cxn>
                        <a:cxn ang="0">
                          <a:pos x="54" y="30"/>
                        </a:cxn>
                        <a:cxn ang="0">
                          <a:pos x="56" y="30"/>
                        </a:cxn>
                      </a:cxnLst>
                      <a:rect l="0" t="0" r="r" b="b"/>
                      <a:pathLst>
                        <a:path w="56" h="58">
                          <a:moveTo>
                            <a:pt x="56" y="30"/>
                          </a:moveTo>
                          <a:lnTo>
                            <a:pt x="54" y="40"/>
                          </a:lnTo>
                          <a:lnTo>
                            <a:pt x="48" y="50"/>
                          </a:lnTo>
                          <a:lnTo>
                            <a:pt x="38" y="56"/>
                          </a:lnTo>
                          <a:lnTo>
                            <a:pt x="28" y="58"/>
                          </a:lnTo>
                          <a:lnTo>
                            <a:pt x="16" y="56"/>
                          </a:lnTo>
                          <a:lnTo>
                            <a:pt x="8" y="50"/>
                          </a:lnTo>
                          <a:lnTo>
                            <a:pt x="2" y="40"/>
                          </a:lnTo>
                          <a:lnTo>
                            <a:pt x="0" y="30"/>
                          </a:lnTo>
                          <a:lnTo>
                            <a:pt x="2" y="18"/>
                          </a:lnTo>
                          <a:lnTo>
                            <a:pt x="8" y="10"/>
                          </a:lnTo>
                          <a:lnTo>
                            <a:pt x="16" y="4"/>
                          </a:lnTo>
                          <a:lnTo>
                            <a:pt x="28" y="0"/>
                          </a:lnTo>
                          <a:lnTo>
                            <a:pt x="38" y="4"/>
                          </a:lnTo>
                          <a:lnTo>
                            <a:pt x="48" y="10"/>
                          </a:lnTo>
                          <a:lnTo>
                            <a:pt x="54" y="18"/>
                          </a:lnTo>
                          <a:lnTo>
                            <a:pt x="54" y="30"/>
                          </a:lnTo>
                          <a:lnTo>
                            <a:pt x="56" y="30"/>
                          </a:lnTo>
                          <a:close/>
                        </a:path>
                      </a:pathLst>
                    </a:custGeom>
                    <a:solidFill>
                      <a:srgbClr val="FF0000"/>
                    </a:solidFill>
                    <a:ln w="9525">
                      <a:noFill/>
                      <a:round/>
                      <a:headEnd/>
                      <a:tailEnd/>
                    </a:ln>
                  </p:spPr>
                  <p:txBody>
                    <a:bodyPr/>
                    <a:lstStyle/>
                    <a:p>
                      <a:endParaRPr lang="en-US"/>
                    </a:p>
                  </p:txBody>
                </p:sp>
                <p:sp>
                  <p:nvSpPr>
                    <p:cNvPr id="826483" name="Freeform 115"/>
                    <p:cNvSpPr>
                      <a:spLocks/>
                    </p:cNvSpPr>
                    <p:nvPr/>
                  </p:nvSpPr>
                  <p:spPr bwMode="auto">
                    <a:xfrm>
                      <a:off x="3226" y="1269"/>
                      <a:ext cx="58" cy="56"/>
                    </a:xfrm>
                    <a:custGeom>
                      <a:avLst/>
                      <a:gdLst/>
                      <a:ahLst/>
                      <a:cxnLst>
                        <a:cxn ang="0">
                          <a:pos x="58" y="28"/>
                        </a:cxn>
                        <a:cxn ang="0">
                          <a:pos x="54" y="38"/>
                        </a:cxn>
                        <a:cxn ang="0">
                          <a:pos x="48" y="48"/>
                        </a:cxn>
                        <a:cxn ang="0">
                          <a:pos x="40" y="54"/>
                        </a:cxn>
                        <a:cxn ang="0">
                          <a:pos x="28" y="56"/>
                        </a:cxn>
                        <a:cxn ang="0">
                          <a:pos x="18" y="54"/>
                        </a:cxn>
                        <a:cxn ang="0">
                          <a:pos x="8" y="48"/>
                        </a:cxn>
                        <a:cxn ang="0">
                          <a:pos x="2" y="38"/>
                        </a:cxn>
                        <a:cxn ang="0">
                          <a:pos x="0" y="28"/>
                        </a:cxn>
                        <a:cxn ang="0">
                          <a:pos x="2" y="16"/>
                        </a:cxn>
                        <a:cxn ang="0">
                          <a:pos x="8" y="8"/>
                        </a:cxn>
                        <a:cxn ang="0">
                          <a:pos x="18" y="2"/>
                        </a:cxn>
                        <a:cxn ang="0">
                          <a:pos x="28" y="0"/>
                        </a:cxn>
                        <a:cxn ang="0">
                          <a:pos x="40" y="2"/>
                        </a:cxn>
                        <a:cxn ang="0">
                          <a:pos x="48" y="8"/>
                        </a:cxn>
                        <a:cxn ang="0">
                          <a:pos x="54" y="16"/>
                        </a:cxn>
                        <a:cxn ang="0">
                          <a:pos x="56" y="28"/>
                        </a:cxn>
                        <a:cxn ang="0">
                          <a:pos x="58" y="28"/>
                        </a:cxn>
                      </a:cxnLst>
                      <a:rect l="0" t="0" r="r" b="b"/>
                      <a:pathLst>
                        <a:path w="58" h="56">
                          <a:moveTo>
                            <a:pt x="58" y="28"/>
                          </a:moveTo>
                          <a:lnTo>
                            <a:pt x="54" y="38"/>
                          </a:lnTo>
                          <a:lnTo>
                            <a:pt x="48" y="48"/>
                          </a:lnTo>
                          <a:lnTo>
                            <a:pt x="40" y="54"/>
                          </a:lnTo>
                          <a:lnTo>
                            <a:pt x="28" y="56"/>
                          </a:lnTo>
                          <a:lnTo>
                            <a:pt x="18" y="54"/>
                          </a:lnTo>
                          <a:lnTo>
                            <a:pt x="8" y="48"/>
                          </a:lnTo>
                          <a:lnTo>
                            <a:pt x="2" y="38"/>
                          </a:lnTo>
                          <a:lnTo>
                            <a:pt x="0" y="28"/>
                          </a:lnTo>
                          <a:lnTo>
                            <a:pt x="2" y="16"/>
                          </a:lnTo>
                          <a:lnTo>
                            <a:pt x="8" y="8"/>
                          </a:lnTo>
                          <a:lnTo>
                            <a:pt x="18" y="2"/>
                          </a:lnTo>
                          <a:lnTo>
                            <a:pt x="28" y="0"/>
                          </a:lnTo>
                          <a:lnTo>
                            <a:pt x="40" y="2"/>
                          </a:lnTo>
                          <a:lnTo>
                            <a:pt x="48" y="8"/>
                          </a:lnTo>
                          <a:lnTo>
                            <a:pt x="54" y="16"/>
                          </a:lnTo>
                          <a:lnTo>
                            <a:pt x="56" y="28"/>
                          </a:lnTo>
                          <a:lnTo>
                            <a:pt x="58" y="28"/>
                          </a:lnTo>
                          <a:close/>
                        </a:path>
                      </a:pathLst>
                    </a:custGeom>
                    <a:solidFill>
                      <a:srgbClr val="FF0000"/>
                    </a:solidFill>
                    <a:ln w="9525">
                      <a:noFill/>
                      <a:round/>
                      <a:headEnd/>
                      <a:tailEnd/>
                    </a:ln>
                  </p:spPr>
                  <p:txBody>
                    <a:bodyPr/>
                    <a:lstStyle/>
                    <a:p>
                      <a:endParaRPr lang="en-US"/>
                    </a:p>
                  </p:txBody>
                </p:sp>
                <p:sp>
                  <p:nvSpPr>
                    <p:cNvPr id="826484" name="Freeform 116"/>
                    <p:cNvSpPr>
                      <a:spLocks/>
                    </p:cNvSpPr>
                    <p:nvPr/>
                  </p:nvSpPr>
                  <p:spPr bwMode="auto">
                    <a:xfrm>
                      <a:off x="2592" y="2193"/>
                      <a:ext cx="56" cy="56"/>
                    </a:xfrm>
                    <a:custGeom>
                      <a:avLst/>
                      <a:gdLst/>
                      <a:ahLst/>
                      <a:cxnLst>
                        <a:cxn ang="0">
                          <a:pos x="56" y="28"/>
                        </a:cxn>
                        <a:cxn ang="0">
                          <a:pos x="54" y="38"/>
                        </a:cxn>
                        <a:cxn ang="0">
                          <a:pos x="48" y="48"/>
                        </a:cxn>
                        <a:cxn ang="0">
                          <a:pos x="38" y="54"/>
                        </a:cxn>
                        <a:cxn ang="0">
                          <a:pos x="28" y="56"/>
                        </a:cxn>
                        <a:cxn ang="0">
                          <a:pos x="16" y="54"/>
                        </a:cxn>
                        <a:cxn ang="0">
                          <a:pos x="8" y="48"/>
                        </a:cxn>
                        <a:cxn ang="0">
                          <a:pos x="2" y="38"/>
                        </a:cxn>
                        <a:cxn ang="0">
                          <a:pos x="0" y="28"/>
                        </a:cxn>
                        <a:cxn ang="0">
                          <a:pos x="2" y="16"/>
                        </a:cxn>
                        <a:cxn ang="0">
                          <a:pos x="8" y="8"/>
                        </a:cxn>
                        <a:cxn ang="0">
                          <a:pos x="16" y="2"/>
                        </a:cxn>
                        <a:cxn ang="0">
                          <a:pos x="28" y="0"/>
                        </a:cxn>
                        <a:cxn ang="0">
                          <a:pos x="38" y="2"/>
                        </a:cxn>
                        <a:cxn ang="0">
                          <a:pos x="48" y="8"/>
                        </a:cxn>
                        <a:cxn ang="0">
                          <a:pos x="54" y="16"/>
                        </a:cxn>
                        <a:cxn ang="0">
                          <a:pos x="54" y="28"/>
                        </a:cxn>
                        <a:cxn ang="0">
                          <a:pos x="56" y="28"/>
                        </a:cxn>
                      </a:cxnLst>
                      <a:rect l="0" t="0" r="r" b="b"/>
                      <a:pathLst>
                        <a:path w="56" h="56">
                          <a:moveTo>
                            <a:pt x="56" y="28"/>
                          </a:moveTo>
                          <a:lnTo>
                            <a:pt x="54" y="38"/>
                          </a:lnTo>
                          <a:lnTo>
                            <a:pt x="48" y="48"/>
                          </a:lnTo>
                          <a:lnTo>
                            <a:pt x="38" y="54"/>
                          </a:lnTo>
                          <a:lnTo>
                            <a:pt x="28" y="56"/>
                          </a:lnTo>
                          <a:lnTo>
                            <a:pt x="16" y="54"/>
                          </a:lnTo>
                          <a:lnTo>
                            <a:pt x="8" y="48"/>
                          </a:lnTo>
                          <a:lnTo>
                            <a:pt x="2" y="38"/>
                          </a:lnTo>
                          <a:lnTo>
                            <a:pt x="0" y="28"/>
                          </a:lnTo>
                          <a:lnTo>
                            <a:pt x="2" y="16"/>
                          </a:lnTo>
                          <a:lnTo>
                            <a:pt x="8" y="8"/>
                          </a:lnTo>
                          <a:lnTo>
                            <a:pt x="16" y="2"/>
                          </a:lnTo>
                          <a:lnTo>
                            <a:pt x="28" y="0"/>
                          </a:lnTo>
                          <a:lnTo>
                            <a:pt x="38"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sp>
                  <p:nvSpPr>
                    <p:cNvPr id="826485" name="Freeform 117"/>
                    <p:cNvSpPr>
                      <a:spLocks/>
                    </p:cNvSpPr>
                    <p:nvPr/>
                  </p:nvSpPr>
                  <p:spPr bwMode="auto">
                    <a:xfrm>
                      <a:off x="2984" y="2217"/>
                      <a:ext cx="56" cy="58"/>
                    </a:xfrm>
                    <a:custGeom>
                      <a:avLst/>
                      <a:gdLst/>
                      <a:ahLst/>
                      <a:cxnLst>
                        <a:cxn ang="0">
                          <a:pos x="56" y="30"/>
                        </a:cxn>
                        <a:cxn ang="0">
                          <a:pos x="54" y="40"/>
                        </a:cxn>
                        <a:cxn ang="0">
                          <a:pos x="48" y="50"/>
                        </a:cxn>
                        <a:cxn ang="0">
                          <a:pos x="40" y="56"/>
                        </a:cxn>
                        <a:cxn ang="0">
                          <a:pos x="28" y="58"/>
                        </a:cxn>
                        <a:cxn ang="0">
                          <a:pos x="18" y="56"/>
                        </a:cxn>
                        <a:cxn ang="0">
                          <a:pos x="8" y="50"/>
                        </a:cxn>
                        <a:cxn ang="0">
                          <a:pos x="2" y="40"/>
                        </a:cxn>
                        <a:cxn ang="0">
                          <a:pos x="0" y="30"/>
                        </a:cxn>
                        <a:cxn ang="0">
                          <a:pos x="2" y="18"/>
                        </a:cxn>
                        <a:cxn ang="0">
                          <a:pos x="8" y="10"/>
                        </a:cxn>
                        <a:cxn ang="0">
                          <a:pos x="18" y="4"/>
                        </a:cxn>
                        <a:cxn ang="0">
                          <a:pos x="28" y="0"/>
                        </a:cxn>
                        <a:cxn ang="0">
                          <a:pos x="40" y="4"/>
                        </a:cxn>
                        <a:cxn ang="0">
                          <a:pos x="48" y="10"/>
                        </a:cxn>
                        <a:cxn ang="0">
                          <a:pos x="54" y="18"/>
                        </a:cxn>
                        <a:cxn ang="0">
                          <a:pos x="54" y="30"/>
                        </a:cxn>
                        <a:cxn ang="0">
                          <a:pos x="56" y="30"/>
                        </a:cxn>
                      </a:cxnLst>
                      <a:rect l="0" t="0" r="r" b="b"/>
                      <a:pathLst>
                        <a:path w="56" h="58">
                          <a:moveTo>
                            <a:pt x="56" y="30"/>
                          </a:moveTo>
                          <a:lnTo>
                            <a:pt x="54" y="40"/>
                          </a:lnTo>
                          <a:lnTo>
                            <a:pt x="48" y="50"/>
                          </a:lnTo>
                          <a:lnTo>
                            <a:pt x="40" y="56"/>
                          </a:lnTo>
                          <a:lnTo>
                            <a:pt x="28" y="58"/>
                          </a:lnTo>
                          <a:lnTo>
                            <a:pt x="18" y="56"/>
                          </a:lnTo>
                          <a:lnTo>
                            <a:pt x="8" y="50"/>
                          </a:lnTo>
                          <a:lnTo>
                            <a:pt x="2" y="40"/>
                          </a:lnTo>
                          <a:lnTo>
                            <a:pt x="0" y="30"/>
                          </a:lnTo>
                          <a:lnTo>
                            <a:pt x="2" y="18"/>
                          </a:lnTo>
                          <a:lnTo>
                            <a:pt x="8" y="10"/>
                          </a:lnTo>
                          <a:lnTo>
                            <a:pt x="18" y="4"/>
                          </a:lnTo>
                          <a:lnTo>
                            <a:pt x="28" y="0"/>
                          </a:lnTo>
                          <a:lnTo>
                            <a:pt x="40" y="4"/>
                          </a:lnTo>
                          <a:lnTo>
                            <a:pt x="48" y="10"/>
                          </a:lnTo>
                          <a:lnTo>
                            <a:pt x="54" y="18"/>
                          </a:lnTo>
                          <a:lnTo>
                            <a:pt x="54" y="30"/>
                          </a:lnTo>
                          <a:lnTo>
                            <a:pt x="56" y="30"/>
                          </a:lnTo>
                          <a:close/>
                        </a:path>
                      </a:pathLst>
                    </a:custGeom>
                    <a:solidFill>
                      <a:srgbClr val="FF0000"/>
                    </a:solidFill>
                    <a:ln w="9525">
                      <a:noFill/>
                      <a:round/>
                      <a:headEnd/>
                      <a:tailEnd/>
                    </a:ln>
                  </p:spPr>
                  <p:txBody>
                    <a:bodyPr/>
                    <a:lstStyle/>
                    <a:p>
                      <a:endParaRPr lang="en-US"/>
                    </a:p>
                  </p:txBody>
                </p:sp>
                <p:sp>
                  <p:nvSpPr>
                    <p:cNvPr id="826486" name="Freeform 118"/>
                    <p:cNvSpPr>
                      <a:spLocks/>
                    </p:cNvSpPr>
                    <p:nvPr/>
                  </p:nvSpPr>
                  <p:spPr bwMode="auto">
                    <a:xfrm>
                      <a:off x="2506" y="2173"/>
                      <a:ext cx="56" cy="56"/>
                    </a:xfrm>
                    <a:custGeom>
                      <a:avLst/>
                      <a:gdLst/>
                      <a:ahLst/>
                      <a:cxnLst>
                        <a:cxn ang="0">
                          <a:pos x="56" y="28"/>
                        </a:cxn>
                        <a:cxn ang="0">
                          <a:pos x="54" y="40"/>
                        </a:cxn>
                        <a:cxn ang="0">
                          <a:pos x="48" y="48"/>
                        </a:cxn>
                        <a:cxn ang="0">
                          <a:pos x="38" y="54"/>
                        </a:cxn>
                        <a:cxn ang="0">
                          <a:pos x="28" y="56"/>
                        </a:cxn>
                        <a:cxn ang="0">
                          <a:pos x="16" y="54"/>
                        </a:cxn>
                        <a:cxn ang="0">
                          <a:pos x="8" y="48"/>
                        </a:cxn>
                        <a:cxn ang="0">
                          <a:pos x="2" y="40"/>
                        </a:cxn>
                        <a:cxn ang="0">
                          <a:pos x="0" y="28"/>
                        </a:cxn>
                        <a:cxn ang="0">
                          <a:pos x="2" y="16"/>
                        </a:cxn>
                        <a:cxn ang="0">
                          <a:pos x="8" y="8"/>
                        </a:cxn>
                        <a:cxn ang="0">
                          <a:pos x="16" y="2"/>
                        </a:cxn>
                        <a:cxn ang="0">
                          <a:pos x="28" y="0"/>
                        </a:cxn>
                        <a:cxn ang="0">
                          <a:pos x="38" y="2"/>
                        </a:cxn>
                        <a:cxn ang="0">
                          <a:pos x="48" y="8"/>
                        </a:cxn>
                        <a:cxn ang="0">
                          <a:pos x="54" y="16"/>
                        </a:cxn>
                        <a:cxn ang="0">
                          <a:pos x="54" y="28"/>
                        </a:cxn>
                        <a:cxn ang="0">
                          <a:pos x="56" y="28"/>
                        </a:cxn>
                      </a:cxnLst>
                      <a:rect l="0" t="0" r="r" b="b"/>
                      <a:pathLst>
                        <a:path w="56" h="56">
                          <a:moveTo>
                            <a:pt x="56" y="28"/>
                          </a:moveTo>
                          <a:lnTo>
                            <a:pt x="54" y="40"/>
                          </a:lnTo>
                          <a:lnTo>
                            <a:pt x="48" y="48"/>
                          </a:lnTo>
                          <a:lnTo>
                            <a:pt x="38" y="54"/>
                          </a:lnTo>
                          <a:lnTo>
                            <a:pt x="28" y="56"/>
                          </a:lnTo>
                          <a:lnTo>
                            <a:pt x="16" y="54"/>
                          </a:lnTo>
                          <a:lnTo>
                            <a:pt x="8" y="48"/>
                          </a:lnTo>
                          <a:lnTo>
                            <a:pt x="2" y="40"/>
                          </a:lnTo>
                          <a:lnTo>
                            <a:pt x="0" y="28"/>
                          </a:lnTo>
                          <a:lnTo>
                            <a:pt x="2" y="16"/>
                          </a:lnTo>
                          <a:lnTo>
                            <a:pt x="8" y="8"/>
                          </a:lnTo>
                          <a:lnTo>
                            <a:pt x="16" y="2"/>
                          </a:lnTo>
                          <a:lnTo>
                            <a:pt x="28" y="0"/>
                          </a:lnTo>
                          <a:lnTo>
                            <a:pt x="38"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sp>
                  <p:nvSpPr>
                    <p:cNvPr id="826487" name="Freeform 119"/>
                    <p:cNvSpPr>
                      <a:spLocks/>
                    </p:cNvSpPr>
                    <p:nvPr/>
                  </p:nvSpPr>
                  <p:spPr bwMode="auto">
                    <a:xfrm>
                      <a:off x="2664" y="2201"/>
                      <a:ext cx="58" cy="56"/>
                    </a:xfrm>
                    <a:custGeom>
                      <a:avLst/>
                      <a:gdLst/>
                      <a:ahLst/>
                      <a:cxnLst>
                        <a:cxn ang="0">
                          <a:pos x="58" y="28"/>
                        </a:cxn>
                        <a:cxn ang="0">
                          <a:pos x="56" y="38"/>
                        </a:cxn>
                        <a:cxn ang="0">
                          <a:pos x="50" y="48"/>
                        </a:cxn>
                        <a:cxn ang="0">
                          <a:pos x="40" y="54"/>
                        </a:cxn>
                        <a:cxn ang="0">
                          <a:pos x="30" y="56"/>
                        </a:cxn>
                        <a:cxn ang="0">
                          <a:pos x="18" y="54"/>
                        </a:cxn>
                        <a:cxn ang="0">
                          <a:pos x="10" y="48"/>
                        </a:cxn>
                        <a:cxn ang="0">
                          <a:pos x="2" y="38"/>
                        </a:cxn>
                        <a:cxn ang="0">
                          <a:pos x="0" y="28"/>
                        </a:cxn>
                        <a:cxn ang="0">
                          <a:pos x="2" y="16"/>
                        </a:cxn>
                        <a:cxn ang="0">
                          <a:pos x="10" y="8"/>
                        </a:cxn>
                        <a:cxn ang="0">
                          <a:pos x="18" y="2"/>
                        </a:cxn>
                        <a:cxn ang="0">
                          <a:pos x="30" y="0"/>
                        </a:cxn>
                        <a:cxn ang="0">
                          <a:pos x="40" y="2"/>
                        </a:cxn>
                        <a:cxn ang="0">
                          <a:pos x="50" y="8"/>
                        </a:cxn>
                        <a:cxn ang="0">
                          <a:pos x="56" y="16"/>
                        </a:cxn>
                        <a:cxn ang="0">
                          <a:pos x="56" y="28"/>
                        </a:cxn>
                        <a:cxn ang="0">
                          <a:pos x="58" y="28"/>
                        </a:cxn>
                      </a:cxnLst>
                      <a:rect l="0" t="0" r="r" b="b"/>
                      <a:pathLst>
                        <a:path w="58" h="56">
                          <a:moveTo>
                            <a:pt x="58" y="28"/>
                          </a:moveTo>
                          <a:lnTo>
                            <a:pt x="56" y="38"/>
                          </a:lnTo>
                          <a:lnTo>
                            <a:pt x="50" y="48"/>
                          </a:lnTo>
                          <a:lnTo>
                            <a:pt x="40" y="54"/>
                          </a:lnTo>
                          <a:lnTo>
                            <a:pt x="30" y="56"/>
                          </a:lnTo>
                          <a:lnTo>
                            <a:pt x="18" y="54"/>
                          </a:lnTo>
                          <a:lnTo>
                            <a:pt x="10" y="48"/>
                          </a:lnTo>
                          <a:lnTo>
                            <a:pt x="2" y="38"/>
                          </a:lnTo>
                          <a:lnTo>
                            <a:pt x="0" y="28"/>
                          </a:lnTo>
                          <a:lnTo>
                            <a:pt x="2" y="16"/>
                          </a:lnTo>
                          <a:lnTo>
                            <a:pt x="10" y="8"/>
                          </a:lnTo>
                          <a:lnTo>
                            <a:pt x="18" y="2"/>
                          </a:lnTo>
                          <a:lnTo>
                            <a:pt x="30" y="0"/>
                          </a:lnTo>
                          <a:lnTo>
                            <a:pt x="40" y="2"/>
                          </a:lnTo>
                          <a:lnTo>
                            <a:pt x="50" y="8"/>
                          </a:lnTo>
                          <a:lnTo>
                            <a:pt x="56" y="16"/>
                          </a:lnTo>
                          <a:lnTo>
                            <a:pt x="56" y="28"/>
                          </a:lnTo>
                          <a:lnTo>
                            <a:pt x="58" y="28"/>
                          </a:lnTo>
                          <a:close/>
                        </a:path>
                      </a:pathLst>
                    </a:custGeom>
                    <a:solidFill>
                      <a:srgbClr val="FF0000"/>
                    </a:solidFill>
                    <a:ln w="9525">
                      <a:noFill/>
                      <a:round/>
                      <a:headEnd/>
                      <a:tailEnd/>
                    </a:ln>
                  </p:spPr>
                  <p:txBody>
                    <a:bodyPr/>
                    <a:lstStyle/>
                    <a:p>
                      <a:endParaRPr lang="en-US"/>
                    </a:p>
                  </p:txBody>
                </p:sp>
                <p:sp>
                  <p:nvSpPr>
                    <p:cNvPr id="826488" name="Freeform 120"/>
                    <p:cNvSpPr>
                      <a:spLocks/>
                    </p:cNvSpPr>
                    <p:nvPr/>
                  </p:nvSpPr>
                  <p:spPr bwMode="auto">
                    <a:xfrm>
                      <a:off x="2748" y="2201"/>
                      <a:ext cx="56" cy="56"/>
                    </a:xfrm>
                    <a:custGeom>
                      <a:avLst/>
                      <a:gdLst/>
                      <a:ahLst/>
                      <a:cxnLst>
                        <a:cxn ang="0">
                          <a:pos x="56" y="28"/>
                        </a:cxn>
                        <a:cxn ang="0">
                          <a:pos x="54" y="38"/>
                        </a:cxn>
                        <a:cxn ang="0">
                          <a:pos x="48" y="48"/>
                        </a:cxn>
                        <a:cxn ang="0">
                          <a:pos x="40" y="54"/>
                        </a:cxn>
                        <a:cxn ang="0">
                          <a:pos x="28" y="56"/>
                        </a:cxn>
                        <a:cxn ang="0">
                          <a:pos x="18" y="54"/>
                        </a:cxn>
                        <a:cxn ang="0">
                          <a:pos x="8" y="48"/>
                        </a:cxn>
                        <a:cxn ang="0">
                          <a:pos x="2" y="38"/>
                        </a:cxn>
                        <a:cxn ang="0">
                          <a:pos x="0" y="28"/>
                        </a:cxn>
                        <a:cxn ang="0">
                          <a:pos x="2" y="16"/>
                        </a:cxn>
                        <a:cxn ang="0">
                          <a:pos x="8" y="8"/>
                        </a:cxn>
                        <a:cxn ang="0">
                          <a:pos x="18" y="2"/>
                        </a:cxn>
                        <a:cxn ang="0">
                          <a:pos x="28" y="0"/>
                        </a:cxn>
                        <a:cxn ang="0">
                          <a:pos x="40" y="2"/>
                        </a:cxn>
                        <a:cxn ang="0">
                          <a:pos x="48" y="8"/>
                        </a:cxn>
                        <a:cxn ang="0">
                          <a:pos x="54" y="16"/>
                        </a:cxn>
                        <a:cxn ang="0">
                          <a:pos x="54" y="28"/>
                        </a:cxn>
                        <a:cxn ang="0">
                          <a:pos x="56" y="28"/>
                        </a:cxn>
                      </a:cxnLst>
                      <a:rect l="0" t="0" r="r" b="b"/>
                      <a:pathLst>
                        <a:path w="56" h="56">
                          <a:moveTo>
                            <a:pt x="56" y="28"/>
                          </a:moveTo>
                          <a:lnTo>
                            <a:pt x="54" y="38"/>
                          </a:lnTo>
                          <a:lnTo>
                            <a:pt x="48" y="48"/>
                          </a:lnTo>
                          <a:lnTo>
                            <a:pt x="40" y="54"/>
                          </a:lnTo>
                          <a:lnTo>
                            <a:pt x="28" y="56"/>
                          </a:lnTo>
                          <a:lnTo>
                            <a:pt x="18" y="54"/>
                          </a:lnTo>
                          <a:lnTo>
                            <a:pt x="8" y="48"/>
                          </a:lnTo>
                          <a:lnTo>
                            <a:pt x="2" y="38"/>
                          </a:lnTo>
                          <a:lnTo>
                            <a:pt x="0" y="28"/>
                          </a:lnTo>
                          <a:lnTo>
                            <a:pt x="2" y="16"/>
                          </a:lnTo>
                          <a:lnTo>
                            <a:pt x="8" y="8"/>
                          </a:lnTo>
                          <a:lnTo>
                            <a:pt x="18" y="2"/>
                          </a:lnTo>
                          <a:lnTo>
                            <a:pt x="28" y="0"/>
                          </a:lnTo>
                          <a:lnTo>
                            <a:pt x="40"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sp>
                  <p:nvSpPr>
                    <p:cNvPr id="826489" name="Freeform 121"/>
                    <p:cNvSpPr>
                      <a:spLocks/>
                    </p:cNvSpPr>
                    <p:nvPr/>
                  </p:nvSpPr>
                  <p:spPr bwMode="auto">
                    <a:xfrm>
                      <a:off x="2828" y="2201"/>
                      <a:ext cx="56" cy="56"/>
                    </a:xfrm>
                    <a:custGeom>
                      <a:avLst/>
                      <a:gdLst/>
                      <a:ahLst/>
                      <a:cxnLst>
                        <a:cxn ang="0">
                          <a:pos x="56" y="28"/>
                        </a:cxn>
                        <a:cxn ang="0">
                          <a:pos x="54" y="38"/>
                        </a:cxn>
                        <a:cxn ang="0">
                          <a:pos x="48" y="48"/>
                        </a:cxn>
                        <a:cxn ang="0">
                          <a:pos x="38" y="54"/>
                        </a:cxn>
                        <a:cxn ang="0">
                          <a:pos x="28" y="56"/>
                        </a:cxn>
                        <a:cxn ang="0">
                          <a:pos x="16" y="54"/>
                        </a:cxn>
                        <a:cxn ang="0">
                          <a:pos x="8" y="48"/>
                        </a:cxn>
                        <a:cxn ang="0">
                          <a:pos x="2" y="38"/>
                        </a:cxn>
                        <a:cxn ang="0">
                          <a:pos x="0" y="28"/>
                        </a:cxn>
                        <a:cxn ang="0">
                          <a:pos x="2" y="16"/>
                        </a:cxn>
                        <a:cxn ang="0">
                          <a:pos x="8" y="8"/>
                        </a:cxn>
                        <a:cxn ang="0">
                          <a:pos x="16" y="2"/>
                        </a:cxn>
                        <a:cxn ang="0">
                          <a:pos x="28" y="0"/>
                        </a:cxn>
                        <a:cxn ang="0">
                          <a:pos x="38" y="2"/>
                        </a:cxn>
                        <a:cxn ang="0">
                          <a:pos x="48" y="8"/>
                        </a:cxn>
                        <a:cxn ang="0">
                          <a:pos x="54" y="16"/>
                        </a:cxn>
                        <a:cxn ang="0">
                          <a:pos x="54" y="28"/>
                        </a:cxn>
                        <a:cxn ang="0">
                          <a:pos x="56" y="28"/>
                        </a:cxn>
                      </a:cxnLst>
                      <a:rect l="0" t="0" r="r" b="b"/>
                      <a:pathLst>
                        <a:path w="56" h="56">
                          <a:moveTo>
                            <a:pt x="56" y="28"/>
                          </a:moveTo>
                          <a:lnTo>
                            <a:pt x="54" y="38"/>
                          </a:lnTo>
                          <a:lnTo>
                            <a:pt x="48" y="48"/>
                          </a:lnTo>
                          <a:lnTo>
                            <a:pt x="38" y="54"/>
                          </a:lnTo>
                          <a:lnTo>
                            <a:pt x="28" y="56"/>
                          </a:lnTo>
                          <a:lnTo>
                            <a:pt x="16" y="54"/>
                          </a:lnTo>
                          <a:lnTo>
                            <a:pt x="8" y="48"/>
                          </a:lnTo>
                          <a:lnTo>
                            <a:pt x="2" y="38"/>
                          </a:lnTo>
                          <a:lnTo>
                            <a:pt x="0" y="28"/>
                          </a:lnTo>
                          <a:lnTo>
                            <a:pt x="2" y="16"/>
                          </a:lnTo>
                          <a:lnTo>
                            <a:pt x="8" y="8"/>
                          </a:lnTo>
                          <a:lnTo>
                            <a:pt x="16" y="2"/>
                          </a:lnTo>
                          <a:lnTo>
                            <a:pt x="28" y="0"/>
                          </a:lnTo>
                          <a:lnTo>
                            <a:pt x="38"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sp>
                  <p:nvSpPr>
                    <p:cNvPr id="826490" name="Freeform 122"/>
                    <p:cNvSpPr>
                      <a:spLocks/>
                    </p:cNvSpPr>
                    <p:nvPr/>
                  </p:nvSpPr>
                  <p:spPr bwMode="auto">
                    <a:xfrm>
                      <a:off x="2904" y="2201"/>
                      <a:ext cx="56" cy="56"/>
                    </a:xfrm>
                    <a:custGeom>
                      <a:avLst/>
                      <a:gdLst/>
                      <a:ahLst/>
                      <a:cxnLst>
                        <a:cxn ang="0">
                          <a:pos x="56" y="28"/>
                        </a:cxn>
                        <a:cxn ang="0">
                          <a:pos x="54" y="38"/>
                        </a:cxn>
                        <a:cxn ang="0">
                          <a:pos x="48" y="48"/>
                        </a:cxn>
                        <a:cxn ang="0">
                          <a:pos x="40" y="54"/>
                        </a:cxn>
                        <a:cxn ang="0">
                          <a:pos x="28" y="56"/>
                        </a:cxn>
                        <a:cxn ang="0">
                          <a:pos x="18" y="54"/>
                        </a:cxn>
                        <a:cxn ang="0">
                          <a:pos x="8" y="48"/>
                        </a:cxn>
                        <a:cxn ang="0">
                          <a:pos x="2" y="38"/>
                        </a:cxn>
                        <a:cxn ang="0">
                          <a:pos x="0" y="28"/>
                        </a:cxn>
                        <a:cxn ang="0">
                          <a:pos x="2" y="16"/>
                        </a:cxn>
                        <a:cxn ang="0">
                          <a:pos x="8" y="8"/>
                        </a:cxn>
                        <a:cxn ang="0">
                          <a:pos x="18" y="2"/>
                        </a:cxn>
                        <a:cxn ang="0">
                          <a:pos x="28" y="0"/>
                        </a:cxn>
                        <a:cxn ang="0">
                          <a:pos x="40" y="2"/>
                        </a:cxn>
                        <a:cxn ang="0">
                          <a:pos x="48" y="8"/>
                        </a:cxn>
                        <a:cxn ang="0">
                          <a:pos x="54" y="16"/>
                        </a:cxn>
                        <a:cxn ang="0">
                          <a:pos x="54" y="28"/>
                        </a:cxn>
                        <a:cxn ang="0">
                          <a:pos x="56" y="28"/>
                        </a:cxn>
                      </a:cxnLst>
                      <a:rect l="0" t="0" r="r" b="b"/>
                      <a:pathLst>
                        <a:path w="56" h="56">
                          <a:moveTo>
                            <a:pt x="56" y="28"/>
                          </a:moveTo>
                          <a:lnTo>
                            <a:pt x="54" y="38"/>
                          </a:lnTo>
                          <a:lnTo>
                            <a:pt x="48" y="48"/>
                          </a:lnTo>
                          <a:lnTo>
                            <a:pt x="40" y="54"/>
                          </a:lnTo>
                          <a:lnTo>
                            <a:pt x="28" y="56"/>
                          </a:lnTo>
                          <a:lnTo>
                            <a:pt x="18" y="54"/>
                          </a:lnTo>
                          <a:lnTo>
                            <a:pt x="8" y="48"/>
                          </a:lnTo>
                          <a:lnTo>
                            <a:pt x="2" y="38"/>
                          </a:lnTo>
                          <a:lnTo>
                            <a:pt x="0" y="28"/>
                          </a:lnTo>
                          <a:lnTo>
                            <a:pt x="2" y="16"/>
                          </a:lnTo>
                          <a:lnTo>
                            <a:pt x="8" y="8"/>
                          </a:lnTo>
                          <a:lnTo>
                            <a:pt x="18" y="2"/>
                          </a:lnTo>
                          <a:lnTo>
                            <a:pt x="28" y="0"/>
                          </a:lnTo>
                          <a:lnTo>
                            <a:pt x="40"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grpSp>
              <p:sp>
                <p:nvSpPr>
                  <p:cNvPr id="826491" name="Freeform 123"/>
                  <p:cNvSpPr>
                    <a:spLocks/>
                  </p:cNvSpPr>
                  <p:nvPr/>
                </p:nvSpPr>
                <p:spPr bwMode="auto">
                  <a:xfrm>
                    <a:off x="3184" y="1111"/>
                    <a:ext cx="56" cy="58"/>
                  </a:xfrm>
                  <a:custGeom>
                    <a:avLst/>
                    <a:gdLst/>
                    <a:ahLst/>
                    <a:cxnLst>
                      <a:cxn ang="0">
                        <a:pos x="56" y="30"/>
                      </a:cxn>
                      <a:cxn ang="0">
                        <a:pos x="54" y="40"/>
                      </a:cxn>
                      <a:cxn ang="0">
                        <a:pos x="48" y="50"/>
                      </a:cxn>
                      <a:cxn ang="0">
                        <a:pos x="40" y="56"/>
                      </a:cxn>
                      <a:cxn ang="0">
                        <a:pos x="28" y="58"/>
                      </a:cxn>
                      <a:cxn ang="0">
                        <a:pos x="18" y="56"/>
                      </a:cxn>
                      <a:cxn ang="0">
                        <a:pos x="8" y="50"/>
                      </a:cxn>
                      <a:cxn ang="0">
                        <a:pos x="2" y="40"/>
                      </a:cxn>
                      <a:cxn ang="0">
                        <a:pos x="0" y="30"/>
                      </a:cxn>
                      <a:cxn ang="0">
                        <a:pos x="2" y="18"/>
                      </a:cxn>
                      <a:cxn ang="0">
                        <a:pos x="8" y="10"/>
                      </a:cxn>
                      <a:cxn ang="0">
                        <a:pos x="18" y="4"/>
                      </a:cxn>
                      <a:cxn ang="0">
                        <a:pos x="28" y="0"/>
                      </a:cxn>
                      <a:cxn ang="0">
                        <a:pos x="40" y="4"/>
                      </a:cxn>
                      <a:cxn ang="0">
                        <a:pos x="48" y="10"/>
                      </a:cxn>
                      <a:cxn ang="0">
                        <a:pos x="54" y="18"/>
                      </a:cxn>
                      <a:cxn ang="0">
                        <a:pos x="54" y="30"/>
                      </a:cxn>
                      <a:cxn ang="0">
                        <a:pos x="56" y="30"/>
                      </a:cxn>
                    </a:cxnLst>
                    <a:rect l="0" t="0" r="r" b="b"/>
                    <a:pathLst>
                      <a:path w="56" h="58">
                        <a:moveTo>
                          <a:pt x="56" y="30"/>
                        </a:moveTo>
                        <a:lnTo>
                          <a:pt x="54" y="40"/>
                        </a:lnTo>
                        <a:lnTo>
                          <a:pt x="48" y="50"/>
                        </a:lnTo>
                        <a:lnTo>
                          <a:pt x="40" y="56"/>
                        </a:lnTo>
                        <a:lnTo>
                          <a:pt x="28" y="58"/>
                        </a:lnTo>
                        <a:lnTo>
                          <a:pt x="18" y="56"/>
                        </a:lnTo>
                        <a:lnTo>
                          <a:pt x="8" y="50"/>
                        </a:lnTo>
                        <a:lnTo>
                          <a:pt x="2" y="40"/>
                        </a:lnTo>
                        <a:lnTo>
                          <a:pt x="0" y="30"/>
                        </a:lnTo>
                        <a:lnTo>
                          <a:pt x="2" y="18"/>
                        </a:lnTo>
                        <a:lnTo>
                          <a:pt x="8" y="10"/>
                        </a:lnTo>
                        <a:lnTo>
                          <a:pt x="18" y="4"/>
                        </a:lnTo>
                        <a:lnTo>
                          <a:pt x="28" y="0"/>
                        </a:lnTo>
                        <a:lnTo>
                          <a:pt x="40" y="4"/>
                        </a:lnTo>
                        <a:lnTo>
                          <a:pt x="48" y="10"/>
                        </a:lnTo>
                        <a:lnTo>
                          <a:pt x="54" y="18"/>
                        </a:lnTo>
                        <a:lnTo>
                          <a:pt x="54" y="30"/>
                        </a:lnTo>
                        <a:lnTo>
                          <a:pt x="56" y="30"/>
                        </a:lnTo>
                        <a:close/>
                      </a:path>
                    </a:pathLst>
                  </a:custGeom>
                  <a:solidFill>
                    <a:srgbClr val="FF0000"/>
                  </a:solidFill>
                  <a:ln w="9525">
                    <a:noFill/>
                    <a:round/>
                    <a:headEnd/>
                    <a:tailEnd/>
                  </a:ln>
                </p:spPr>
                <p:txBody>
                  <a:bodyPr/>
                  <a:lstStyle/>
                  <a:p>
                    <a:endParaRPr lang="en-US"/>
                  </a:p>
                </p:txBody>
              </p:sp>
              <p:sp>
                <p:nvSpPr>
                  <p:cNvPr id="826492" name="Freeform 124"/>
                  <p:cNvSpPr>
                    <a:spLocks/>
                  </p:cNvSpPr>
                  <p:nvPr/>
                </p:nvSpPr>
                <p:spPr bwMode="auto">
                  <a:xfrm>
                    <a:off x="3452" y="1887"/>
                    <a:ext cx="58" cy="56"/>
                  </a:xfrm>
                  <a:custGeom>
                    <a:avLst/>
                    <a:gdLst/>
                    <a:ahLst/>
                    <a:cxnLst>
                      <a:cxn ang="0">
                        <a:pos x="58" y="28"/>
                      </a:cxn>
                      <a:cxn ang="0">
                        <a:pos x="56" y="38"/>
                      </a:cxn>
                      <a:cxn ang="0">
                        <a:pos x="50" y="48"/>
                      </a:cxn>
                      <a:cxn ang="0">
                        <a:pos x="40" y="54"/>
                      </a:cxn>
                      <a:cxn ang="0">
                        <a:pos x="30" y="56"/>
                      </a:cxn>
                      <a:cxn ang="0">
                        <a:pos x="18" y="54"/>
                      </a:cxn>
                      <a:cxn ang="0">
                        <a:pos x="10" y="48"/>
                      </a:cxn>
                      <a:cxn ang="0">
                        <a:pos x="4" y="38"/>
                      </a:cxn>
                      <a:cxn ang="0">
                        <a:pos x="0" y="28"/>
                      </a:cxn>
                      <a:cxn ang="0">
                        <a:pos x="4" y="16"/>
                      </a:cxn>
                      <a:cxn ang="0">
                        <a:pos x="10" y="8"/>
                      </a:cxn>
                      <a:cxn ang="0">
                        <a:pos x="18" y="2"/>
                      </a:cxn>
                      <a:cxn ang="0">
                        <a:pos x="30" y="0"/>
                      </a:cxn>
                      <a:cxn ang="0">
                        <a:pos x="40" y="2"/>
                      </a:cxn>
                      <a:cxn ang="0">
                        <a:pos x="50" y="8"/>
                      </a:cxn>
                      <a:cxn ang="0">
                        <a:pos x="56" y="16"/>
                      </a:cxn>
                      <a:cxn ang="0">
                        <a:pos x="56" y="28"/>
                      </a:cxn>
                      <a:cxn ang="0">
                        <a:pos x="58" y="28"/>
                      </a:cxn>
                    </a:cxnLst>
                    <a:rect l="0" t="0" r="r" b="b"/>
                    <a:pathLst>
                      <a:path w="58" h="56">
                        <a:moveTo>
                          <a:pt x="58" y="28"/>
                        </a:moveTo>
                        <a:lnTo>
                          <a:pt x="56" y="38"/>
                        </a:lnTo>
                        <a:lnTo>
                          <a:pt x="50" y="48"/>
                        </a:lnTo>
                        <a:lnTo>
                          <a:pt x="40" y="54"/>
                        </a:lnTo>
                        <a:lnTo>
                          <a:pt x="30" y="56"/>
                        </a:lnTo>
                        <a:lnTo>
                          <a:pt x="18" y="54"/>
                        </a:lnTo>
                        <a:lnTo>
                          <a:pt x="10" y="48"/>
                        </a:lnTo>
                        <a:lnTo>
                          <a:pt x="4" y="38"/>
                        </a:lnTo>
                        <a:lnTo>
                          <a:pt x="0" y="28"/>
                        </a:lnTo>
                        <a:lnTo>
                          <a:pt x="4" y="16"/>
                        </a:lnTo>
                        <a:lnTo>
                          <a:pt x="10" y="8"/>
                        </a:lnTo>
                        <a:lnTo>
                          <a:pt x="18" y="2"/>
                        </a:lnTo>
                        <a:lnTo>
                          <a:pt x="30" y="0"/>
                        </a:lnTo>
                        <a:lnTo>
                          <a:pt x="40" y="2"/>
                        </a:lnTo>
                        <a:lnTo>
                          <a:pt x="50" y="8"/>
                        </a:lnTo>
                        <a:lnTo>
                          <a:pt x="56" y="16"/>
                        </a:lnTo>
                        <a:lnTo>
                          <a:pt x="56" y="28"/>
                        </a:lnTo>
                        <a:lnTo>
                          <a:pt x="58" y="28"/>
                        </a:lnTo>
                        <a:close/>
                      </a:path>
                    </a:pathLst>
                  </a:custGeom>
                  <a:solidFill>
                    <a:srgbClr val="FF0000"/>
                  </a:solidFill>
                  <a:ln w="9525">
                    <a:noFill/>
                    <a:round/>
                    <a:headEnd/>
                    <a:tailEnd/>
                  </a:ln>
                </p:spPr>
                <p:txBody>
                  <a:bodyPr/>
                  <a:lstStyle/>
                  <a:p>
                    <a:endParaRPr lang="en-US"/>
                  </a:p>
                </p:txBody>
              </p:sp>
              <p:sp>
                <p:nvSpPr>
                  <p:cNvPr id="826493" name="Freeform 125"/>
                  <p:cNvSpPr>
                    <a:spLocks/>
                  </p:cNvSpPr>
                  <p:nvPr/>
                </p:nvSpPr>
                <p:spPr bwMode="auto">
                  <a:xfrm>
                    <a:off x="3532" y="2073"/>
                    <a:ext cx="58" cy="56"/>
                  </a:xfrm>
                  <a:custGeom>
                    <a:avLst/>
                    <a:gdLst/>
                    <a:ahLst/>
                    <a:cxnLst>
                      <a:cxn ang="0">
                        <a:pos x="58" y="28"/>
                      </a:cxn>
                      <a:cxn ang="0">
                        <a:pos x="56" y="38"/>
                      </a:cxn>
                      <a:cxn ang="0">
                        <a:pos x="50" y="48"/>
                      </a:cxn>
                      <a:cxn ang="0">
                        <a:pos x="40" y="54"/>
                      </a:cxn>
                      <a:cxn ang="0">
                        <a:pos x="30" y="56"/>
                      </a:cxn>
                      <a:cxn ang="0">
                        <a:pos x="18" y="54"/>
                      </a:cxn>
                      <a:cxn ang="0">
                        <a:pos x="10" y="48"/>
                      </a:cxn>
                      <a:cxn ang="0">
                        <a:pos x="2" y="38"/>
                      </a:cxn>
                      <a:cxn ang="0">
                        <a:pos x="0" y="28"/>
                      </a:cxn>
                      <a:cxn ang="0">
                        <a:pos x="2" y="16"/>
                      </a:cxn>
                      <a:cxn ang="0">
                        <a:pos x="10" y="8"/>
                      </a:cxn>
                      <a:cxn ang="0">
                        <a:pos x="18" y="2"/>
                      </a:cxn>
                      <a:cxn ang="0">
                        <a:pos x="30" y="0"/>
                      </a:cxn>
                      <a:cxn ang="0">
                        <a:pos x="40" y="2"/>
                      </a:cxn>
                      <a:cxn ang="0">
                        <a:pos x="50" y="8"/>
                      </a:cxn>
                      <a:cxn ang="0">
                        <a:pos x="56" y="16"/>
                      </a:cxn>
                      <a:cxn ang="0">
                        <a:pos x="56" y="28"/>
                      </a:cxn>
                      <a:cxn ang="0">
                        <a:pos x="58" y="28"/>
                      </a:cxn>
                    </a:cxnLst>
                    <a:rect l="0" t="0" r="r" b="b"/>
                    <a:pathLst>
                      <a:path w="58" h="56">
                        <a:moveTo>
                          <a:pt x="58" y="28"/>
                        </a:moveTo>
                        <a:lnTo>
                          <a:pt x="56" y="38"/>
                        </a:lnTo>
                        <a:lnTo>
                          <a:pt x="50" y="48"/>
                        </a:lnTo>
                        <a:lnTo>
                          <a:pt x="40" y="54"/>
                        </a:lnTo>
                        <a:lnTo>
                          <a:pt x="30" y="56"/>
                        </a:lnTo>
                        <a:lnTo>
                          <a:pt x="18" y="54"/>
                        </a:lnTo>
                        <a:lnTo>
                          <a:pt x="10" y="48"/>
                        </a:lnTo>
                        <a:lnTo>
                          <a:pt x="2" y="38"/>
                        </a:lnTo>
                        <a:lnTo>
                          <a:pt x="0" y="28"/>
                        </a:lnTo>
                        <a:lnTo>
                          <a:pt x="2" y="16"/>
                        </a:lnTo>
                        <a:lnTo>
                          <a:pt x="10" y="8"/>
                        </a:lnTo>
                        <a:lnTo>
                          <a:pt x="18" y="2"/>
                        </a:lnTo>
                        <a:lnTo>
                          <a:pt x="30" y="0"/>
                        </a:lnTo>
                        <a:lnTo>
                          <a:pt x="40" y="2"/>
                        </a:lnTo>
                        <a:lnTo>
                          <a:pt x="50" y="8"/>
                        </a:lnTo>
                        <a:lnTo>
                          <a:pt x="56" y="16"/>
                        </a:lnTo>
                        <a:lnTo>
                          <a:pt x="56" y="28"/>
                        </a:lnTo>
                        <a:lnTo>
                          <a:pt x="58" y="28"/>
                        </a:lnTo>
                        <a:close/>
                      </a:path>
                    </a:pathLst>
                  </a:custGeom>
                  <a:solidFill>
                    <a:srgbClr val="FF0000"/>
                  </a:solidFill>
                  <a:ln w="9525">
                    <a:noFill/>
                    <a:round/>
                    <a:headEnd/>
                    <a:tailEnd/>
                  </a:ln>
                </p:spPr>
                <p:txBody>
                  <a:bodyPr/>
                  <a:lstStyle/>
                  <a:p>
                    <a:endParaRPr lang="en-US"/>
                  </a:p>
                </p:txBody>
              </p:sp>
              <p:sp>
                <p:nvSpPr>
                  <p:cNvPr id="826494" name="Freeform 126"/>
                  <p:cNvSpPr>
                    <a:spLocks/>
                  </p:cNvSpPr>
                  <p:nvPr/>
                </p:nvSpPr>
                <p:spPr bwMode="auto">
                  <a:xfrm>
                    <a:off x="3616" y="2159"/>
                    <a:ext cx="56" cy="56"/>
                  </a:xfrm>
                  <a:custGeom>
                    <a:avLst/>
                    <a:gdLst/>
                    <a:ahLst/>
                    <a:cxnLst>
                      <a:cxn ang="0">
                        <a:pos x="56" y="28"/>
                      </a:cxn>
                      <a:cxn ang="0">
                        <a:pos x="54" y="40"/>
                      </a:cxn>
                      <a:cxn ang="0">
                        <a:pos x="48" y="48"/>
                      </a:cxn>
                      <a:cxn ang="0">
                        <a:pos x="40" y="54"/>
                      </a:cxn>
                      <a:cxn ang="0">
                        <a:pos x="28" y="56"/>
                      </a:cxn>
                      <a:cxn ang="0">
                        <a:pos x="18" y="54"/>
                      </a:cxn>
                      <a:cxn ang="0">
                        <a:pos x="8" y="48"/>
                      </a:cxn>
                      <a:cxn ang="0">
                        <a:pos x="2" y="40"/>
                      </a:cxn>
                      <a:cxn ang="0">
                        <a:pos x="0" y="28"/>
                      </a:cxn>
                      <a:cxn ang="0">
                        <a:pos x="2" y="18"/>
                      </a:cxn>
                      <a:cxn ang="0">
                        <a:pos x="8" y="8"/>
                      </a:cxn>
                      <a:cxn ang="0">
                        <a:pos x="18" y="2"/>
                      </a:cxn>
                      <a:cxn ang="0">
                        <a:pos x="28" y="0"/>
                      </a:cxn>
                      <a:cxn ang="0">
                        <a:pos x="40" y="2"/>
                      </a:cxn>
                      <a:cxn ang="0">
                        <a:pos x="48" y="8"/>
                      </a:cxn>
                      <a:cxn ang="0">
                        <a:pos x="54" y="18"/>
                      </a:cxn>
                      <a:cxn ang="0">
                        <a:pos x="54" y="28"/>
                      </a:cxn>
                      <a:cxn ang="0">
                        <a:pos x="56" y="28"/>
                      </a:cxn>
                    </a:cxnLst>
                    <a:rect l="0" t="0" r="r" b="b"/>
                    <a:pathLst>
                      <a:path w="56" h="56">
                        <a:moveTo>
                          <a:pt x="56" y="28"/>
                        </a:moveTo>
                        <a:lnTo>
                          <a:pt x="54" y="40"/>
                        </a:lnTo>
                        <a:lnTo>
                          <a:pt x="48" y="48"/>
                        </a:lnTo>
                        <a:lnTo>
                          <a:pt x="40" y="54"/>
                        </a:lnTo>
                        <a:lnTo>
                          <a:pt x="28" y="56"/>
                        </a:lnTo>
                        <a:lnTo>
                          <a:pt x="18" y="54"/>
                        </a:lnTo>
                        <a:lnTo>
                          <a:pt x="8" y="48"/>
                        </a:lnTo>
                        <a:lnTo>
                          <a:pt x="2" y="40"/>
                        </a:lnTo>
                        <a:lnTo>
                          <a:pt x="0" y="28"/>
                        </a:lnTo>
                        <a:lnTo>
                          <a:pt x="2" y="18"/>
                        </a:lnTo>
                        <a:lnTo>
                          <a:pt x="8" y="8"/>
                        </a:lnTo>
                        <a:lnTo>
                          <a:pt x="18" y="2"/>
                        </a:lnTo>
                        <a:lnTo>
                          <a:pt x="28" y="0"/>
                        </a:lnTo>
                        <a:lnTo>
                          <a:pt x="40" y="2"/>
                        </a:lnTo>
                        <a:lnTo>
                          <a:pt x="48" y="8"/>
                        </a:lnTo>
                        <a:lnTo>
                          <a:pt x="54" y="18"/>
                        </a:lnTo>
                        <a:lnTo>
                          <a:pt x="54" y="28"/>
                        </a:lnTo>
                        <a:lnTo>
                          <a:pt x="56" y="28"/>
                        </a:lnTo>
                        <a:close/>
                      </a:path>
                    </a:pathLst>
                  </a:custGeom>
                  <a:solidFill>
                    <a:srgbClr val="FF0000"/>
                  </a:solidFill>
                  <a:ln w="9525">
                    <a:noFill/>
                    <a:round/>
                    <a:headEnd/>
                    <a:tailEnd/>
                  </a:ln>
                </p:spPr>
                <p:txBody>
                  <a:bodyPr/>
                  <a:lstStyle/>
                  <a:p>
                    <a:endParaRPr lang="en-US"/>
                  </a:p>
                </p:txBody>
              </p:sp>
            </p:grpSp>
            <p:sp>
              <p:nvSpPr>
                <p:cNvPr id="826495" name="Freeform 127"/>
                <p:cNvSpPr>
                  <a:spLocks/>
                </p:cNvSpPr>
                <p:nvPr/>
              </p:nvSpPr>
              <p:spPr bwMode="auto">
                <a:xfrm>
                  <a:off x="3048" y="1225"/>
                  <a:ext cx="56" cy="56"/>
                </a:xfrm>
                <a:custGeom>
                  <a:avLst/>
                  <a:gdLst/>
                  <a:ahLst/>
                  <a:cxnLst>
                    <a:cxn ang="0">
                      <a:pos x="56" y="28"/>
                    </a:cxn>
                    <a:cxn ang="0">
                      <a:pos x="54" y="38"/>
                    </a:cxn>
                    <a:cxn ang="0">
                      <a:pos x="48" y="48"/>
                    </a:cxn>
                    <a:cxn ang="0">
                      <a:pos x="40" y="54"/>
                    </a:cxn>
                    <a:cxn ang="0">
                      <a:pos x="28" y="56"/>
                    </a:cxn>
                    <a:cxn ang="0">
                      <a:pos x="18" y="54"/>
                    </a:cxn>
                    <a:cxn ang="0">
                      <a:pos x="8" y="48"/>
                    </a:cxn>
                    <a:cxn ang="0">
                      <a:pos x="2" y="38"/>
                    </a:cxn>
                    <a:cxn ang="0">
                      <a:pos x="0" y="28"/>
                    </a:cxn>
                    <a:cxn ang="0">
                      <a:pos x="2" y="16"/>
                    </a:cxn>
                    <a:cxn ang="0">
                      <a:pos x="8" y="8"/>
                    </a:cxn>
                    <a:cxn ang="0">
                      <a:pos x="18" y="2"/>
                    </a:cxn>
                    <a:cxn ang="0">
                      <a:pos x="28" y="0"/>
                    </a:cxn>
                    <a:cxn ang="0">
                      <a:pos x="40" y="2"/>
                    </a:cxn>
                    <a:cxn ang="0">
                      <a:pos x="48" y="8"/>
                    </a:cxn>
                    <a:cxn ang="0">
                      <a:pos x="54" y="16"/>
                    </a:cxn>
                    <a:cxn ang="0">
                      <a:pos x="54" y="28"/>
                    </a:cxn>
                    <a:cxn ang="0">
                      <a:pos x="56" y="28"/>
                    </a:cxn>
                  </a:cxnLst>
                  <a:rect l="0" t="0" r="r" b="b"/>
                  <a:pathLst>
                    <a:path w="56" h="56">
                      <a:moveTo>
                        <a:pt x="56" y="28"/>
                      </a:moveTo>
                      <a:lnTo>
                        <a:pt x="54" y="38"/>
                      </a:lnTo>
                      <a:lnTo>
                        <a:pt x="48" y="48"/>
                      </a:lnTo>
                      <a:lnTo>
                        <a:pt x="40" y="54"/>
                      </a:lnTo>
                      <a:lnTo>
                        <a:pt x="28" y="56"/>
                      </a:lnTo>
                      <a:lnTo>
                        <a:pt x="18" y="54"/>
                      </a:lnTo>
                      <a:lnTo>
                        <a:pt x="8" y="48"/>
                      </a:lnTo>
                      <a:lnTo>
                        <a:pt x="2" y="38"/>
                      </a:lnTo>
                      <a:lnTo>
                        <a:pt x="0" y="28"/>
                      </a:lnTo>
                      <a:lnTo>
                        <a:pt x="2" y="16"/>
                      </a:lnTo>
                      <a:lnTo>
                        <a:pt x="8" y="8"/>
                      </a:lnTo>
                      <a:lnTo>
                        <a:pt x="18" y="2"/>
                      </a:lnTo>
                      <a:lnTo>
                        <a:pt x="28" y="0"/>
                      </a:lnTo>
                      <a:lnTo>
                        <a:pt x="40"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grpSp>
          <p:sp>
            <p:nvSpPr>
              <p:cNvPr id="826496" name="Freeform 128"/>
              <p:cNvSpPr>
                <a:spLocks/>
              </p:cNvSpPr>
              <p:nvPr/>
            </p:nvSpPr>
            <p:spPr bwMode="auto">
              <a:xfrm>
                <a:off x="2530" y="915"/>
                <a:ext cx="1112" cy="1340"/>
              </a:xfrm>
              <a:custGeom>
                <a:avLst/>
                <a:gdLst/>
                <a:ahLst/>
                <a:cxnLst>
                  <a:cxn ang="0">
                    <a:pos x="0" y="1286"/>
                  </a:cxn>
                  <a:cxn ang="0">
                    <a:pos x="86" y="1316"/>
                  </a:cxn>
                  <a:cxn ang="0">
                    <a:pos x="398" y="1316"/>
                  </a:cxn>
                  <a:cxn ang="0">
                    <a:pos x="478" y="1340"/>
                  </a:cxn>
                  <a:cxn ang="0">
                    <a:pos x="518" y="930"/>
                  </a:cxn>
                  <a:cxn ang="0">
                    <a:pos x="552" y="316"/>
                  </a:cxn>
                  <a:cxn ang="0">
                    <a:pos x="598" y="24"/>
                  </a:cxn>
                  <a:cxn ang="0">
                    <a:pos x="638" y="0"/>
                  </a:cxn>
                  <a:cxn ang="0">
                    <a:pos x="680" y="206"/>
                  </a:cxn>
                  <a:cxn ang="0">
                    <a:pos x="720" y="376"/>
                  </a:cxn>
                  <a:cxn ang="0">
                    <a:pos x="798" y="352"/>
                  </a:cxn>
                  <a:cxn ang="0">
                    <a:pos x="874" y="754"/>
                  </a:cxn>
                  <a:cxn ang="0">
                    <a:pos x="954" y="986"/>
                  </a:cxn>
                  <a:cxn ang="0">
                    <a:pos x="1030" y="1180"/>
                  </a:cxn>
                  <a:cxn ang="0">
                    <a:pos x="1112" y="1260"/>
                  </a:cxn>
                </a:cxnLst>
                <a:rect l="0" t="0" r="r" b="b"/>
                <a:pathLst>
                  <a:path w="1112" h="1340">
                    <a:moveTo>
                      <a:pt x="0" y="1286"/>
                    </a:moveTo>
                    <a:lnTo>
                      <a:pt x="86" y="1316"/>
                    </a:lnTo>
                    <a:lnTo>
                      <a:pt x="398" y="1316"/>
                    </a:lnTo>
                    <a:lnTo>
                      <a:pt x="478" y="1340"/>
                    </a:lnTo>
                    <a:lnTo>
                      <a:pt x="518" y="930"/>
                    </a:lnTo>
                    <a:lnTo>
                      <a:pt x="552" y="316"/>
                    </a:lnTo>
                    <a:lnTo>
                      <a:pt x="598" y="24"/>
                    </a:lnTo>
                    <a:lnTo>
                      <a:pt x="638" y="0"/>
                    </a:lnTo>
                    <a:lnTo>
                      <a:pt x="680" y="206"/>
                    </a:lnTo>
                    <a:lnTo>
                      <a:pt x="720" y="376"/>
                    </a:lnTo>
                    <a:lnTo>
                      <a:pt x="798" y="352"/>
                    </a:lnTo>
                    <a:lnTo>
                      <a:pt x="874" y="754"/>
                    </a:lnTo>
                    <a:lnTo>
                      <a:pt x="954" y="986"/>
                    </a:lnTo>
                    <a:lnTo>
                      <a:pt x="1030" y="1180"/>
                    </a:lnTo>
                    <a:lnTo>
                      <a:pt x="1112" y="1260"/>
                    </a:lnTo>
                  </a:path>
                </a:pathLst>
              </a:custGeom>
              <a:noFill/>
              <a:ln w="25400">
                <a:solidFill>
                  <a:srgbClr val="FF0000"/>
                </a:solidFill>
                <a:prstDash val="solid"/>
                <a:round/>
                <a:headEnd/>
                <a:tailEnd/>
              </a:ln>
            </p:spPr>
            <p:txBody>
              <a:bodyPr/>
              <a:lstStyle/>
              <a:p>
                <a:endParaRPr lang="en-US"/>
              </a:p>
            </p:txBody>
          </p:sp>
        </p:grpSp>
        <p:sp>
          <p:nvSpPr>
            <p:cNvPr id="826497" name="Line 129"/>
            <p:cNvSpPr>
              <a:spLocks noChangeShapeType="1"/>
            </p:cNvSpPr>
            <p:nvPr/>
          </p:nvSpPr>
          <p:spPr bwMode="auto">
            <a:xfrm>
              <a:off x="2870" y="2979"/>
              <a:ext cx="266" cy="1"/>
            </a:xfrm>
            <a:prstGeom prst="line">
              <a:avLst/>
            </a:prstGeom>
            <a:noFill/>
            <a:ln w="25400">
              <a:solidFill>
                <a:srgbClr val="FF0000"/>
              </a:solidFill>
              <a:round/>
              <a:headEnd/>
              <a:tailEnd/>
            </a:ln>
          </p:spPr>
          <p:txBody>
            <a:bodyPr/>
            <a:lstStyle/>
            <a:p>
              <a:endParaRPr lang="en-US"/>
            </a:p>
          </p:txBody>
        </p:sp>
        <p:grpSp>
          <p:nvGrpSpPr>
            <p:cNvPr id="10" name="Group 130"/>
            <p:cNvGrpSpPr>
              <a:grpSpLocks/>
            </p:cNvGrpSpPr>
            <p:nvPr/>
          </p:nvGrpSpPr>
          <p:grpSpPr bwMode="auto">
            <a:xfrm>
              <a:off x="2877" y="2238"/>
              <a:ext cx="2551" cy="1435"/>
              <a:chOff x="2877" y="2238"/>
              <a:chExt cx="2551" cy="1435"/>
            </a:xfrm>
          </p:grpSpPr>
          <p:sp>
            <p:nvSpPr>
              <p:cNvPr id="826499" name="Text Box 131"/>
              <p:cNvSpPr txBox="1">
                <a:spLocks noChangeArrowheads="1"/>
              </p:cNvSpPr>
              <p:nvPr/>
            </p:nvSpPr>
            <p:spPr bwMode="auto">
              <a:xfrm>
                <a:off x="3238" y="3307"/>
                <a:ext cx="1880" cy="366"/>
              </a:xfrm>
              <a:prstGeom prst="rect">
                <a:avLst/>
              </a:prstGeom>
              <a:noFill/>
              <a:ln w="9525" algn="ctr">
                <a:noFill/>
                <a:miter lim="800000"/>
                <a:headEnd/>
                <a:tailEnd/>
              </a:ln>
              <a:effectLst/>
            </p:spPr>
            <p:txBody>
              <a:bodyPr>
                <a:spAutoFit/>
              </a:bodyPr>
              <a:lstStyle/>
              <a:p>
                <a:pPr>
                  <a:spcBef>
                    <a:spcPct val="50000"/>
                  </a:spcBef>
                </a:pPr>
                <a:r>
                  <a:rPr lang="en-GB" sz="1600">
                    <a:solidFill>
                      <a:srgbClr val="8DA2CC"/>
                    </a:solidFill>
                  </a:rPr>
                  <a:t>Protamine crystallised insulin aspart</a:t>
                </a:r>
                <a:endParaRPr lang="en-US" sz="1600">
                  <a:solidFill>
                    <a:srgbClr val="8DA2CC"/>
                  </a:solidFill>
                </a:endParaRPr>
              </a:p>
            </p:txBody>
          </p:sp>
          <p:sp>
            <p:nvSpPr>
              <p:cNvPr id="826500" name="Line 132"/>
              <p:cNvSpPr>
                <a:spLocks noChangeShapeType="1"/>
              </p:cNvSpPr>
              <p:nvPr/>
            </p:nvSpPr>
            <p:spPr bwMode="auto">
              <a:xfrm>
                <a:off x="2877" y="3484"/>
                <a:ext cx="266" cy="1"/>
              </a:xfrm>
              <a:prstGeom prst="line">
                <a:avLst/>
              </a:prstGeom>
              <a:noFill/>
              <a:ln w="25400">
                <a:solidFill>
                  <a:srgbClr val="8DA2CC"/>
                </a:solidFill>
                <a:round/>
                <a:headEnd/>
                <a:tailEnd/>
              </a:ln>
            </p:spPr>
            <p:txBody>
              <a:bodyPr/>
              <a:lstStyle/>
              <a:p>
                <a:endParaRPr lang="en-US"/>
              </a:p>
            </p:txBody>
          </p:sp>
          <p:sp>
            <p:nvSpPr>
              <p:cNvPr id="826501" name="Freeform 133"/>
              <p:cNvSpPr>
                <a:spLocks/>
              </p:cNvSpPr>
              <p:nvPr/>
            </p:nvSpPr>
            <p:spPr bwMode="auto">
              <a:xfrm>
                <a:off x="2982" y="2238"/>
                <a:ext cx="2446" cy="421"/>
              </a:xfrm>
              <a:custGeom>
                <a:avLst/>
                <a:gdLst/>
                <a:ahLst/>
                <a:cxnLst>
                  <a:cxn ang="0">
                    <a:pos x="0" y="421"/>
                  </a:cxn>
                  <a:cxn ang="0">
                    <a:pos x="71" y="344"/>
                  </a:cxn>
                  <a:cxn ang="0">
                    <a:pos x="141" y="276"/>
                  </a:cxn>
                  <a:cxn ang="0">
                    <a:pos x="199" y="232"/>
                  </a:cxn>
                  <a:cxn ang="0">
                    <a:pos x="262" y="191"/>
                  </a:cxn>
                  <a:cxn ang="0">
                    <a:pos x="325" y="155"/>
                  </a:cxn>
                  <a:cxn ang="0">
                    <a:pos x="445" y="94"/>
                  </a:cxn>
                  <a:cxn ang="0">
                    <a:pos x="561" y="54"/>
                  </a:cxn>
                  <a:cxn ang="0">
                    <a:pos x="665" y="30"/>
                  </a:cxn>
                  <a:cxn ang="0">
                    <a:pos x="745" y="18"/>
                  </a:cxn>
                  <a:cxn ang="0">
                    <a:pos x="827" y="6"/>
                  </a:cxn>
                  <a:cxn ang="0">
                    <a:pos x="905" y="2"/>
                  </a:cxn>
                  <a:cxn ang="0">
                    <a:pos x="989" y="2"/>
                  </a:cxn>
                  <a:cxn ang="0">
                    <a:pos x="1065" y="2"/>
                  </a:cxn>
                  <a:cxn ang="0">
                    <a:pos x="1157" y="2"/>
                  </a:cxn>
                  <a:cxn ang="0">
                    <a:pos x="1250" y="6"/>
                  </a:cxn>
                  <a:cxn ang="0">
                    <a:pos x="1338" y="14"/>
                  </a:cxn>
                  <a:cxn ang="0">
                    <a:pos x="1474" y="34"/>
                  </a:cxn>
                  <a:cxn ang="0">
                    <a:pos x="1622" y="66"/>
                  </a:cxn>
                  <a:cxn ang="0">
                    <a:pos x="1750" y="102"/>
                  </a:cxn>
                  <a:cxn ang="0">
                    <a:pos x="1870" y="138"/>
                  </a:cxn>
                  <a:cxn ang="0">
                    <a:pos x="2018" y="186"/>
                  </a:cxn>
                  <a:cxn ang="0">
                    <a:pos x="2170" y="250"/>
                  </a:cxn>
                  <a:cxn ang="0">
                    <a:pos x="2306" y="314"/>
                  </a:cxn>
                  <a:cxn ang="0">
                    <a:pos x="2402" y="362"/>
                  </a:cxn>
                  <a:cxn ang="0">
                    <a:pos x="2446" y="382"/>
                  </a:cxn>
                </a:cxnLst>
                <a:rect l="0" t="0" r="r" b="b"/>
                <a:pathLst>
                  <a:path w="2446" h="421">
                    <a:moveTo>
                      <a:pt x="0" y="421"/>
                    </a:moveTo>
                    <a:lnTo>
                      <a:pt x="71" y="344"/>
                    </a:lnTo>
                    <a:lnTo>
                      <a:pt x="141" y="276"/>
                    </a:lnTo>
                    <a:lnTo>
                      <a:pt x="199" y="232"/>
                    </a:lnTo>
                    <a:lnTo>
                      <a:pt x="262" y="191"/>
                    </a:lnTo>
                    <a:cubicBezTo>
                      <a:pt x="283" y="178"/>
                      <a:pt x="295" y="171"/>
                      <a:pt x="325" y="155"/>
                    </a:cubicBezTo>
                    <a:cubicBezTo>
                      <a:pt x="348" y="142"/>
                      <a:pt x="406" y="111"/>
                      <a:pt x="445" y="94"/>
                    </a:cubicBezTo>
                    <a:cubicBezTo>
                      <a:pt x="484" y="77"/>
                      <a:pt x="524" y="65"/>
                      <a:pt x="561" y="54"/>
                    </a:cubicBezTo>
                    <a:lnTo>
                      <a:pt x="665" y="30"/>
                    </a:lnTo>
                    <a:cubicBezTo>
                      <a:pt x="696" y="24"/>
                      <a:pt x="718" y="22"/>
                      <a:pt x="745" y="18"/>
                    </a:cubicBezTo>
                    <a:cubicBezTo>
                      <a:pt x="779" y="11"/>
                      <a:pt x="773" y="10"/>
                      <a:pt x="827" y="6"/>
                    </a:cubicBezTo>
                    <a:cubicBezTo>
                      <a:pt x="881" y="2"/>
                      <a:pt x="878" y="3"/>
                      <a:pt x="905" y="2"/>
                    </a:cubicBezTo>
                    <a:cubicBezTo>
                      <a:pt x="931" y="1"/>
                      <a:pt x="963" y="0"/>
                      <a:pt x="989" y="2"/>
                    </a:cubicBezTo>
                    <a:cubicBezTo>
                      <a:pt x="1016" y="2"/>
                      <a:pt x="1037" y="2"/>
                      <a:pt x="1065" y="2"/>
                    </a:cubicBezTo>
                    <a:cubicBezTo>
                      <a:pt x="1093" y="2"/>
                      <a:pt x="1126" y="1"/>
                      <a:pt x="1157" y="2"/>
                    </a:cubicBezTo>
                    <a:cubicBezTo>
                      <a:pt x="1188" y="3"/>
                      <a:pt x="1220" y="4"/>
                      <a:pt x="1250" y="6"/>
                    </a:cubicBezTo>
                    <a:cubicBezTo>
                      <a:pt x="1280" y="8"/>
                      <a:pt x="1301" y="9"/>
                      <a:pt x="1338" y="14"/>
                    </a:cubicBezTo>
                    <a:cubicBezTo>
                      <a:pt x="1390" y="20"/>
                      <a:pt x="1474" y="34"/>
                      <a:pt x="1474" y="34"/>
                    </a:cubicBezTo>
                    <a:cubicBezTo>
                      <a:pt x="1522" y="45"/>
                      <a:pt x="1550" y="50"/>
                      <a:pt x="1622" y="66"/>
                    </a:cubicBezTo>
                    <a:cubicBezTo>
                      <a:pt x="1666" y="75"/>
                      <a:pt x="1696" y="86"/>
                      <a:pt x="1750" y="102"/>
                    </a:cubicBezTo>
                    <a:cubicBezTo>
                      <a:pt x="1804" y="118"/>
                      <a:pt x="1825" y="122"/>
                      <a:pt x="1870" y="138"/>
                    </a:cubicBezTo>
                    <a:cubicBezTo>
                      <a:pt x="1915" y="152"/>
                      <a:pt x="1968" y="167"/>
                      <a:pt x="2018" y="186"/>
                    </a:cubicBezTo>
                    <a:lnTo>
                      <a:pt x="2170" y="250"/>
                    </a:lnTo>
                    <a:cubicBezTo>
                      <a:pt x="2218" y="271"/>
                      <a:pt x="2267" y="295"/>
                      <a:pt x="2306" y="314"/>
                    </a:cubicBezTo>
                    <a:lnTo>
                      <a:pt x="2402" y="362"/>
                    </a:lnTo>
                    <a:lnTo>
                      <a:pt x="2446" y="382"/>
                    </a:lnTo>
                  </a:path>
                </a:pathLst>
              </a:custGeom>
              <a:noFill/>
              <a:ln w="25400">
                <a:solidFill>
                  <a:srgbClr val="8CA1C5"/>
                </a:solidFill>
                <a:prstDash val="solid"/>
                <a:round/>
                <a:headEnd/>
                <a:tailEnd/>
              </a:ln>
            </p:spPr>
            <p:txBody>
              <a:bodyPr/>
              <a:lstStyle/>
              <a:p>
                <a:endParaRPr lang="en-US"/>
              </a:p>
            </p:txBody>
          </p:sp>
        </p:grpSp>
        <p:sp>
          <p:nvSpPr>
            <p:cNvPr id="826504" name="Text Box 136"/>
            <p:cNvSpPr txBox="1">
              <a:spLocks noChangeArrowheads="1"/>
            </p:cNvSpPr>
            <p:nvPr/>
          </p:nvSpPr>
          <p:spPr bwMode="auto">
            <a:xfrm>
              <a:off x="3234" y="3057"/>
              <a:ext cx="1880" cy="212"/>
            </a:xfrm>
            <a:prstGeom prst="rect">
              <a:avLst/>
            </a:prstGeom>
            <a:noFill/>
            <a:ln w="9525" algn="ctr">
              <a:noFill/>
              <a:miter lim="800000"/>
              <a:headEnd/>
              <a:tailEnd/>
            </a:ln>
            <a:effectLst/>
          </p:spPr>
          <p:txBody>
            <a:bodyPr>
              <a:spAutoFit/>
            </a:bodyPr>
            <a:lstStyle/>
            <a:p>
              <a:pPr>
                <a:spcBef>
                  <a:spcPct val="50000"/>
                </a:spcBef>
              </a:pPr>
              <a:r>
                <a:rPr lang="en-GB" sz="1600">
                  <a:solidFill>
                    <a:schemeClr val="accent2"/>
                  </a:solidFill>
                </a:rPr>
                <a:t>Soluble insulin aspart</a:t>
              </a:r>
              <a:endParaRPr lang="en-US" sz="1600">
                <a:solidFill>
                  <a:schemeClr val="accent2"/>
                </a:solidFill>
              </a:endParaRPr>
            </a:p>
          </p:txBody>
        </p:sp>
        <p:sp>
          <p:nvSpPr>
            <p:cNvPr id="826505" name="Freeform 137"/>
            <p:cNvSpPr>
              <a:spLocks/>
            </p:cNvSpPr>
            <p:nvPr/>
          </p:nvSpPr>
          <p:spPr bwMode="auto">
            <a:xfrm>
              <a:off x="2974" y="981"/>
              <a:ext cx="563" cy="1633"/>
            </a:xfrm>
            <a:custGeom>
              <a:avLst/>
              <a:gdLst/>
              <a:ahLst/>
              <a:cxnLst>
                <a:cxn ang="0">
                  <a:pos x="0" y="1710"/>
                </a:cxn>
                <a:cxn ang="0">
                  <a:pos x="4" y="1708"/>
                </a:cxn>
                <a:cxn ang="0">
                  <a:pos x="6" y="1702"/>
                </a:cxn>
                <a:cxn ang="0">
                  <a:pos x="12" y="1686"/>
                </a:cxn>
                <a:cxn ang="0">
                  <a:pos x="18" y="1660"/>
                </a:cxn>
                <a:cxn ang="0">
                  <a:pos x="24" y="1626"/>
                </a:cxn>
                <a:cxn ang="0">
                  <a:pos x="36" y="1540"/>
                </a:cxn>
                <a:cxn ang="0">
                  <a:pos x="46" y="1428"/>
                </a:cxn>
                <a:cxn ang="0">
                  <a:pos x="58" y="1298"/>
                </a:cxn>
                <a:cxn ang="0">
                  <a:pos x="68" y="1154"/>
                </a:cxn>
                <a:cxn ang="0">
                  <a:pos x="90" y="842"/>
                </a:cxn>
                <a:cxn ang="0">
                  <a:pos x="102" y="684"/>
                </a:cxn>
                <a:cxn ang="0">
                  <a:pos x="114" y="532"/>
                </a:cxn>
                <a:cxn ang="0">
                  <a:pos x="128" y="390"/>
                </a:cxn>
                <a:cxn ang="0">
                  <a:pos x="142" y="264"/>
                </a:cxn>
                <a:cxn ang="0">
                  <a:pos x="158" y="156"/>
                </a:cxn>
                <a:cxn ang="0">
                  <a:pos x="166" y="110"/>
                </a:cxn>
                <a:cxn ang="0">
                  <a:pos x="174" y="74"/>
                </a:cxn>
                <a:cxn ang="0">
                  <a:pos x="184" y="42"/>
                </a:cxn>
                <a:cxn ang="0">
                  <a:pos x="194" y="20"/>
                </a:cxn>
                <a:cxn ang="0">
                  <a:pos x="198" y="12"/>
                </a:cxn>
                <a:cxn ang="0">
                  <a:pos x="204" y="6"/>
                </a:cxn>
                <a:cxn ang="0">
                  <a:pos x="210" y="2"/>
                </a:cxn>
                <a:cxn ang="0">
                  <a:pos x="214" y="0"/>
                </a:cxn>
                <a:cxn ang="0">
                  <a:pos x="218" y="2"/>
                </a:cxn>
                <a:cxn ang="0">
                  <a:pos x="222" y="6"/>
                </a:cxn>
                <a:cxn ang="0">
                  <a:pos x="226" y="12"/>
                </a:cxn>
                <a:cxn ang="0">
                  <a:pos x="230" y="20"/>
                </a:cxn>
                <a:cxn ang="0">
                  <a:pos x="238" y="40"/>
                </a:cxn>
                <a:cxn ang="0">
                  <a:pos x="244" y="70"/>
                </a:cxn>
                <a:cxn ang="0">
                  <a:pos x="252" y="106"/>
                </a:cxn>
                <a:cxn ang="0">
                  <a:pos x="258" y="150"/>
                </a:cxn>
                <a:cxn ang="0">
                  <a:pos x="270" y="254"/>
                </a:cxn>
                <a:cxn ang="0">
                  <a:pos x="294" y="514"/>
                </a:cxn>
                <a:cxn ang="0">
                  <a:pos x="308" y="664"/>
                </a:cxn>
                <a:cxn ang="0">
                  <a:pos x="324" y="818"/>
                </a:cxn>
                <a:cxn ang="0">
                  <a:pos x="342" y="974"/>
                </a:cxn>
                <a:cxn ang="0">
                  <a:pos x="354" y="1050"/>
                </a:cxn>
                <a:cxn ang="0">
                  <a:pos x="366" y="1126"/>
                </a:cxn>
                <a:cxn ang="0">
                  <a:pos x="378" y="1200"/>
                </a:cxn>
                <a:cxn ang="0">
                  <a:pos x="392" y="1270"/>
                </a:cxn>
                <a:cxn ang="0">
                  <a:pos x="408" y="1338"/>
                </a:cxn>
                <a:cxn ang="0">
                  <a:pos x="424" y="1402"/>
                </a:cxn>
                <a:cxn ang="0">
                  <a:pos x="444" y="1462"/>
                </a:cxn>
                <a:cxn ang="0">
                  <a:pos x="464" y="1518"/>
                </a:cxn>
                <a:cxn ang="0">
                  <a:pos x="484" y="1568"/>
                </a:cxn>
                <a:cxn ang="0">
                  <a:pos x="508" y="1612"/>
                </a:cxn>
                <a:cxn ang="0">
                  <a:pos x="520" y="1632"/>
                </a:cxn>
                <a:cxn ang="0">
                  <a:pos x="534" y="1650"/>
                </a:cxn>
                <a:cxn ang="0">
                  <a:pos x="546" y="1666"/>
                </a:cxn>
                <a:cxn ang="0">
                  <a:pos x="560" y="1680"/>
                </a:cxn>
                <a:cxn ang="0">
                  <a:pos x="574" y="1694"/>
                </a:cxn>
                <a:cxn ang="0">
                  <a:pos x="590" y="1704"/>
                </a:cxn>
                <a:cxn ang="0">
                  <a:pos x="606" y="1712"/>
                </a:cxn>
                <a:cxn ang="0">
                  <a:pos x="622" y="1718"/>
                </a:cxn>
              </a:cxnLst>
              <a:rect l="0" t="0" r="r" b="b"/>
              <a:pathLst>
                <a:path w="622" h="1718">
                  <a:moveTo>
                    <a:pt x="0" y="1710"/>
                  </a:moveTo>
                  <a:lnTo>
                    <a:pt x="4" y="1708"/>
                  </a:lnTo>
                  <a:lnTo>
                    <a:pt x="6" y="1702"/>
                  </a:lnTo>
                  <a:lnTo>
                    <a:pt x="12" y="1686"/>
                  </a:lnTo>
                  <a:lnTo>
                    <a:pt x="18" y="1660"/>
                  </a:lnTo>
                  <a:lnTo>
                    <a:pt x="24" y="1626"/>
                  </a:lnTo>
                  <a:lnTo>
                    <a:pt x="36" y="1540"/>
                  </a:lnTo>
                  <a:lnTo>
                    <a:pt x="46" y="1428"/>
                  </a:lnTo>
                  <a:lnTo>
                    <a:pt x="58" y="1298"/>
                  </a:lnTo>
                  <a:lnTo>
                    <a:pt x="68" y="1154"/>
                  </a:lnTo>
                  <a:lnTo>
                    <a:pt x="90" y="842"/>
                  </a:lnTo>
                  <a:lnTo>
                    <a:pt x="102" y="684"/>
                  </a:lnTo>
                  <a:lnTo>
                    <a:pt x="114" y="532"/>
                  </a:lnTo>
                  <a:lnTo>
                    <a:pt x="128" y="390"/>
                  </a:lnTo>
                  <a:lnTo>
                    <a:pt x="142" y="264"/>
                  </a:lnTo>
                  <a:lnTo>
                    <a:pt x="158" y="156"/>
                  </a:lnTo>
                  <a:lnTo>
                    <a:pt x="166" y="110"/>
                  </a:lnTo>
                  <a:lnTo>
                    <a:pt x="174" y="74"/>
                  </a:lnTo>
                  <a:lnTo>
                    <a:pt x="184" y="42"/>
                  </a:lnTo>
                  <a:lnTo>
                    <a:pt x="194" y="20"/>
                  </a:lnTo>
                  <a:lnTo>
                    <a:pt x="198" y="12"/>
                  </a:lnTo>
                  <a:lnTo>
                    <a:pt x="204" y="6"/>
                  </a:lnTo>
                  <a:lnTo>
                    <a:pt x="210" y="2"/>
                  </a:lnTo>
                  <a:lnTo>
                    <a:pt x="214" y="0"/>
                  </a:lnTo>
                  <a:lnTo>
                    <a:pt x="218" y="2"/>
                  </a:lnTo>
                  <a:lnTo>
                    <a:pt x="222" y="6"/>
                  </a:lnTo>
                  <a:lnTo>
                    <a:pt x="226" y="12"/>
                  </a:lnTo>
                  <a:lnTo>
                    <a:pt x="230" y="20"/>
                  </a:lnTo>
                  <a:lnTo>
                    <a:pt x="238" y="40"/>
                  </a:lnTo>
                  <a:lnTo>
                    <a:pt x="244" y="70"/>
                  </a:lnTo>
                  <a:lnTo>
                    <a:pt x="252" y="106"/>
                  </a:lnTo>
                  <a:lnTo>
                    <a:pt x="258" y="150"/>
                  </a:lnTo>
                  <a:lnTo>
                    <a:pt x="270" y="254"/>
                  </a:lnTo>
                  <a:lnTo>
                    <a:pt x="294" y="514"/>
                  </a:lnTo>
                  <a:lnTo>
                    <a:pt x="308" y="664"/>
                  </a:lnTo>
                  <a:lnTo>
                    <a:pt x="324" y="818"/>
                  </a:lnTo>
                  <a:lnTo>
                    <a:pt x="342" y="974"/>
                  </a:lnTo>
                  <a:lnTo>
                    <a:pt x="354" y="1050"/>
                  </a:lnTo>
                  <a:lnTo>
                    <a:pt x="366" y="1126"/>
                  </a:lnTo>
                  <a:lnTo>
                    <a:pt x="378" y="1200"/>
                  </a:lnTo>
                  <a:lnTo>
                    <a:pt x="392" y="1270"/>
                  </a:lnTo>
                  <a:lnTo>
                    <a:pt x="408" y="1338"/>
                  </a:lnTo>
                  <a:lnTo>
                    <a:pt x="424" y="1402"/>
                  </a:lnTo>
                  <a:lnTo>
                    <a:pt x="444" y="1462"/>
                  </a:lnTo>
                  <a:lnTo>
                    <a:pt x="464" y="1518"/>
                  </a:lnTo>
                  <a:lnTo>
                    <a:pt x="484" y="1568"/>
                  </a:lnTo>
                  <a:lnTo>
                    <a:pt x="508" y="1612"/>
                  </a:lnTo>
                  <a:lnTo>
                    <a:pt x="520" y="1632"/>
                  </a:lnTo>
                  <a:lnTo>
                    <a:pt x="534" y="1650"/>
                  </a:lnTo>
                  <a:lnTo>
                    <a:pt x="546" y="1666"/>
                  </a:lnTo>
                  <a:lnTo>
                    <a:pt x="560" y="1680"/>
                  </a:lnTo>
                  <a:lnTo>
                    <a:pt x="574" y="1694"/>
                  </a:lnTo>
                  <a:lnTo>
                    <a:pt x="590" y="1704"/>
                  </a:lnTo>
                  <a:lnTo>
                    <a:pt x="606" y="1712"/>
                  </a:lnTo>
                  <a:lnTo>
                    <a:pt x="622" y="1718"/>
                  </a:lnTo>
                </a:path>
              </a:pathLst>
            </a:custGeom>
            <a:noFill/>
            <a:ln w="25400">
              <a:solidFill>
                <a:srgbClr val="FE911B"/>
              </a:solidFill>
              <a:prstDash val="solid"/>
              <a:round/>
              <a:headEnd/>
              <a:tailEnd/>
            </a:ln>
          </p:spPr>
          <p:txBody>
            <a:bodyPr/>
            <a:lstStyle/>
            <a:p>
              <a:endParaRPr lang="en-US"/>
            </a:p>
          </p:txBody>
        </p:sp>
        <p:sp>
          <p:nvSpPr>
            <p:cNvPr id="826506" name="Line 138"/>
            <p:cNvSpPr>
              <a:spLocks noChangeShapeType="1"/>
            </p:cNvSpPr>
            <p:nvPr/>
          </p:nvSpPr>
          <p:spPr bwMode="auto">
            <a:xfrm>
              <a:off x="2875" y="3193"/>
              <a:ext cx="266" cy="1"/>
            </a:xfrm>
            <a:prstGeom prst="line">
              <a:avLst/>
            </a:prstGeom>
            <a:noFill/>
            <a:ln w="25400">
              <a:solidFill>
                <a:srgbClr val="FE911B"/>
              </a:solidFill>
              <a:round/>
              <a:headEnd/>
              <a:tailEnd/>
            </a:ln>
          </p:spPr>
          <p:txBody>
            <a:bodyPr/>
            <a:lstStyle/>
            <a:p>
              <a:endParaRPr lang="en-US"/>
            </a:p>
          </p:txBody>
        </p:sp>
        <p:sp>
          <p:nvSpPr>
            <p:cNvPr id="826509" name="Text Box 141"/>
            <p:cNvSpPr txBox="1">
              <a:spLocks noChangeArrowheads="1"/>
            </p:cNvSpPr>
            <p:nvPr/>
          </p:nvSpPr>
          <p:spPr bwMode="auto">
            <a:xfrm>
              <a:off x="3249" y="3693"/>
              <a:ext cx="1880" cy="212"/>
            </a:xfrm>
            <a:prstGeom prst="rect">
              <a:avLst/>
            </a:prstGeom>
            <a:noFill/>
            <a:ln w="9525" algn="ctr">
              <a:noFill/>
              <a:miter lim="800000"/>
              <a:headEnd/>
              <a:tailEnd/>
            </a:ln>
            <a:effectLst/>
          </p:spPr>
          <p:txBody>
            <a:bodyPr>
              <a:spAutoFit/>
            </a:bodyPr>
            <a:lstStyle/>
            <a:p>
              <a:pPr>
                <a:spcBef>
                  <a:spcPct val="50000"/>
                </a:spcBef>
              </a:pPr>
              <a:r>
                <a:rPr lang="en-GB" sz="1600"/>
                <a:t>NovoMix</a:t>
              </a:r>
              <a:r>
                <a:rPr lang="en-GB" sz="1600" baseline="30000"/>
                <a:t>®</a:t>
              </a:r>
              <a:r>
                <a:rPr lang="en-GB" sz="1600"/>
                <a:t> 30</a:t>
              </a:r>
              <a:endParaRPr lang="en-US" sz="1600"/>
            </a:p>
          </p:txBody>
        </p:sp>
        <p:sp>
          <p:nvSpPr>
            <p:cNvPr id="826510" name="Line 142"/>
            <p:cNvSpPr>
              <a:spLocks noChangeShapeType="1"/>
            </p:cNvSpPr>
            <p:nvPr/>
          </p:nvSpPr>
          <p:spPr bwMode="auto">
            <a:xfrm>
              <a:off x="2888" y="3830"/>
              <a:ext cx="266" cy="1"/>
            </a:xfrm>
            <a:prstGeom prst="line">
              <a:avLst/>
            </a:prstGeom>
            <a:noFill/>
            <a:ln w="25400">
              <a:solidFill>
                <a:srgbClr val="00305E"/>
              </a:solidFill>
              <a:round/>
              <a:headEnd/>
              <a:tailEnd/>
            </a:ln>
          </p:spPr>
          <p:txBody>
            <a:bodyPr/>
            <a:lstStyle/>
            <a:p>
              <a:endParaRPr lang="en-US"/>
            </a:p>
          </p:txBody>
        </p:sp>
        <p:sp>
          <p:nvSpPr>
            <p:cNvPr id="826511" name="Freeform 143"/>
            <p:cNvSpPr>
              <a:spLocks/>
            </p:cNvSpPr>
            <p:nvPr/>
          </p:nvSpPr>
          <p:spPr bwMode="auto">
            <a:xfrm>
              <a:off x="2962" y="884"/>
              <a:ext cx="2480" cy="1775"/>
            </a:xfrm>
            <a:custGeom>
              <a:avLst/>
              <a:gdLst/>
              <a:ahLst/>
              <a:cxnLst>
                <a:cxn ang="0">
                  <a:pos x="0" y="1775"/>
                </a:cxn>
                <a:cxn ang="0">
                  <a:pos x="14" y="1738"/>
                </a:cxn>
                <a:cxn ang="0">
                  <a:pos x="18" y="1724"/>
                </a:cxn>
                <a:cxn ang="0">
                  <a:pos x="22" y="1708"/>
                </a:cxn>
                <a:cxn ang="0">
                  <a:pos x="26" y="1687"/>
                </a:cxn>
                <a:cxn ang="0">
                  <a:pos x="30" y="1661"/>
                </a:cxn>
                <a:cxn ang="0">
                  <a:pos x="36" y="1579"/>
                </a:cxn>
                <a:cxn ang="0">
                  <a:pos x="74" y="966"/>
                </a:cxn>
                <a:cxn ang="0">
                  <a:pos x="101" y="611"/>
                </a:cxn>
                <a:cxn ang="0">
                  <a:pos x="128" y="350"/>
                </a:cxn>
                <a:cxn ang="0">
                  <a:pos x="154" y="180"/>
                </a:cxn>
                <a:cxn ang="0">
                  <a:pos x="175" y="82"/>
                </a:cxn>
                <a:cxn ang="0">
                  <a:pos x="189" y="22"/>
                </a:cxn>
                <a:cxn ang="0">
                  <a:pos x="195" y="10"/>
                </a:cxn>
                <a:cxn ang="0">
                  <a:pos x="199" y="4"/>
                </a:cxn>
                <a:cxn ang="0">
                  <a:pos x="203" y="0"/>
                </a:cxn>
                <a:cxn ang="0">
                  <a:pos x="207" y="0"/>
                </a:cxn>
                <a:cxn ang="0">
                  <a:pos x="211" y="2"/>
                </a:cxn>
                <a:cxn ang="0">
                  <a:pos x="215" y="8"/>
                </a:cxn>
                <a:cxn ang="0">
                  <a:pos x="223" y="22"/>
                </a:cxn>
                <a:cxn ang="0">
                  <a:pos x="227" y="35"/>
                </a:cxn>
                <a:cxn ang="0">
                  <a:pos x="231" y="53"/>
                </a:cxn>
                <a:cxn ang="0">
                  <a:pos x="259" y="160"/>
                </a:cxn>
                <a:cxn ang="0">
                  <a:pos x="333" y="480"/>
                </a:cxn>
                <a:cxn ang="0">
                  <a:pos x="376" y="654"/>
                </a:cxn>
                <a:cxn ang="0">
                  <a:pos x="406" y="785"/>
                </a:cxn>
                <a:cxn ang="0">
                  <a:pos x="427" y="864"/>
                </a:cxn>
                <a:cxn ang="0">
                  <a:pos x="439" y="903"/>
                </a:cxn>
                <a:cxn ang="0">
                  <a:pos x="453" y="948"/>
                </a:cxn>
                <a:cxn ang="0">
                  <a:pos x="470" y="995"/>
                </a:cxn>
                <a:cxn ang="0">
                  <a:pos x="490" y="1042"/>
                </a:cxn>
                <a:cxn ang="0">
                  <a:pos x="514" y="1093"/>
                </a:cxn>
                <a:cxn ang="0">
                  <a:pos x="542" y="1142"/>
                </a:cxn>
                <a:cxn ang="0">
                  <a:pos x="572" y="1189"/>
                </a:cxn>
                <a:cxn ang="0">
                  <a:pos x="590" y="1214"/>
                </a:cxn>
                <a:cxn ang="0">
                  <a:pos x="605" y="1232"/>
                </a:cxn>
                <a:cxn ang="0">
                  <a:pos x="626" y="1259"/>
                </a:cxn>
                <a:cxn ang="0">
                  <a:pos x="644" y="1280"/>
                </a:cxn>
                <a:cxn ang="0">
                  <a:pos x="665" y="1298"/>
                </a:cxn>
                <a:cxn ang="0">
                  <a:pos x="689" y="1316"/>
                </a:cxn>
                <a:cxn ang="0">
                  <a:pos x="722" y="1334"/>
                </a:cxn>
                <a:cxn ang="0">
                  <a:pos x="782" y="1352"/>
                </a:cxn>
                <a:cxn ang="0">
                  <a:pos x="827" y="1358"/>
                </a:cxn>
                <a:cxn ang="0">
                  <a:pos x="872" y="1361"/>
                </a:cxn>
                <a:cxn ang="0">
                  <a:pos x="1001" y="1364"/>
                </a:cxn>
                <a:cxn ang="0">
                  <a:pos x="1094" y="1364"/>
                </a:cxn>
                <a:cxn ang="0">
                  <a:pos x="1214" y="1361"/>
                </a:cxn>
                <a:cxn ang="0">
                  <a:pos x="1382" y="1372"/>
                </a:cxn>
                <a:cxn ang="0">
                  <a:pos x="1550" y="1400"/>
                </a:cxn>
                <a:cxn ang="0">
                  <a:pos x="1758" y="1452"/>
                </a:cxn>
                <a:cxn ang="0">
                  <a:pos x="1966" y="1520"/>
                </a:cxn>
                <a:cxn ang="0">
                  <a:pos x="2159" y="1595"/>
                </a:cxn>
                <a:cxn ang="0">
                  <a:pos x="2234" y="1628"/>
                </a:cxn>
                <a:cxn ang="0">
                  <a:pos x="2348" y="1682"/>
                </a:cxn>
                <a:cxn ang="0">
                  <a:pos x="2480" y="1745"/>
                </a:cxn>
              </a:cxnLst>
              <a:rect l="0" t="0" r="r" b="b"/>
              <a:pathLst>
                <a:path w="2480" h="1775">
                  <a:moveTo>
                    <a:pt x="0" y="1775"/>
                  </a:moveTo>
                  <a:lnTo>
                    <a:pt x="14" y="1738"/>
                  </a:lnTo>
                  <a:lnTo>
                    <a:pt x="18" y="1724"/>
                  </a:lnTo>
                  <a:lnTo>
                    <a:pt x="22" y="1708"/>
                  </a:lnTo>
                  <a:lnTo>
                    <a:pt x="26" y="1687"/>
                  </a:lnTo>
                  <a:lnTo>
                    <a:pt x="30" y="1661"/>
                  </a:lnTo>
                  <a:lnTo>
                    <a:pt x="36" y="1579"/>
                  </a:lnTo>
                  <a:lnTo>
                    <a:pt x="74" y="966"/>
                  </a:lnTo>
                  <a:lnTo>
                    <a:pt x="101" y="611"/>
                  </a:lnTo>
                  <a:cubicBezTo>
                    <a:pt x="110" y="509"/>
                    <a:pt x="119" y="422"/>
                    <a:pt x="128" y="350"/>
                  </a:cubicBezTo>
                  <a:cubicBezTo>
                    <a:pt x="138" y="279"/>
                    <a:pt x="144" y="223"/>
                    <a:pt x="154" y="180"/>
                  </a:cubicBezTo>
                  <a:lnTo>
                    <a:pt x="175" y="82"/>
                  </a:lnTo>
                  <a:lnTo>
                    <a:pt x="189" y="22"/>
                  </a:lnTo>
                  <a:lnTo>
                    <a:pt x="195" y="10"/>
                  </a:lnTo>
                  <a:lnTo>
                    <a:pt x="199" y="4"/>
                  </a:lnTo>
                  <a:lnTo>
                    <a:pt x="203" y="0"/>
                  </a:lnTo>
                  <a:lnTo>
                    <a:pt x="207" y="0"/>
                  </a:lnTo>
                  <a:lnTo>
                    <a:pt x="211" y="2"/>
                  </a:lnTo>
                  <a:lnTo>
                    <a:pt x="215" y="8"/>
                  </a:lnTo>
                  <a:lnTo>
                    <a:pt x="223" y="22"/>
                  </a:lnTo>
                  <a:lnTo>
                    <a:pt x="227" y="35"/>
                  </a:lnTo>
                  <a:lnTo>
                    <a:pt x="231" y="53"/>
                  </a:lnTo>
                  <a:cubicBezTo>
                    <a:pt x="236" y="74"/>
                    <a:pt x="242" y="89"/>
                    <a:pt x="259" y="160"/>
                  </a:cubicBezTo>
                  <a:cubicBezTo>
                    <a:pt x="276" y="232"/>
                    <a:pt x="314" y="398"/>
                    <a:pt x="333" y="480"/>
                  </a:cubicBezTo>
                  <a:cubicBezTo>
                    <a:pt x="352" y="562"/>
                    <a:pt x="364" y="603"/>
                    <a:pt x="376" y="654"/>
                  </a:cubicBezTo>
                  <a:cubicBezTo>
                    <a:pt x="388" y="702"/>
                    <a:pt x="397" y="751"/>
                    <a:pt x="406" y="785"/>
                  </a:cubicBezTo>
                  <a:cubicBezTo>
                    <a:pt x="415" y="820"/>
                    <a:pt x="421" y="842"/>
                    <a:pt x="427" y="864"/>
                  </a:cubicBezTo>
                  <a:lnTo>
                    <a:pt x="439" y="903"/>
                  </a:lnTo>
                  <a:lnTo>
                    <a:pt x="453" y="948"/>
                  </a:lnTo>
                  <a:lnTo>
                    <a:pt x="470" y="995"/>
                  </a:lnTo>
                  <a:lnTo>
                    <a:pt x="490" y="1042"/>
                  </a:lnTo>
                  <a:lnTo>
                    <a:pt x="514" y="1093"/>
                  </a:lnTo>
                  <a:lnTo>
                    <a:pt x="542" y="1142"/>
                  </a:lnTo>
                  <a:lnTo>
                    <a:pt x="572" y="1189"/>
                  </a:lnTo>
                  <a:lnTo>
                    <a:pt x="590" y="1214"/>
                  </a:lnTo>
                  <a:lnTo>
                    <a:pt x="605" y="1232"/>
                  </a:lnTo>
                  <a:lnTo>
                    <a:pt x="626" y="1259"/>
                  </a:lnTo>
                  <a:lnTo>
                    <a:pt x="644" y="1280"/>
                  </a:lnTo>
                  <a:lnTo>
                    <a:pt x="665" y="1298"/>
                  </a:lnTo>
                  <a:lnTo>
                    <a:pt x="689" y="1316"/>
                  </a:lnTo>
                  <a:lnTo>
                    <a:pt x="722" y="1334"/>
                  </a:lnTo>
                  <a:cubicBezTo>
                    <a:pt x="737" y="1338"/>
                    <a:pt x="761" y="1349"/>
                    <a:pt x="782" y="1352"/>
                  </a:cubicBezTo>
                  <a:cubicBezTo>
                    <a:pt x="799" y="1356"/>
                    <a:pt x="812" y="1356"/>
                    <a:pt x="827" y="1358"/>
                  </a:cubicBezTo>
                  <a:cubicBezTo>
                    <a:pt x="842" y="1360"/>
                    <a:pt x="843" y="1360"/>
                    <a:pt x="872" y="1361"/>
                  </a:cubicBezTo>
                  <a:cubicBezTo>
                    <a:pt x="920" y="1366"/>
                    <a:pt x="961" y="1363"/>
                    <a:pt x="1001" y="1364"/>
                  </a:cubicBezTo>
                  <a:cubicBezTo>
                    <a:pt x="1041" y="1365"/>
                    <a:pt x="1059" y="1365"/>
                    <a:pt x="1094" y="1364"/>
                  </a:cubicBezTo>
                  <a:lnTo>
                    <a:pt x="1214" y="1361"/>
                  </a:lnTo>
                  <a:cubicBezTo>
                    <a:pt x="1262" y="1362"/>
                    <a:pt x="1326" y="1366"/>
                    <a:pt x="1382" y="1372"/>
                  </a:cubicBezTo>
                  <a:cubicBezTo>
                    <a:pt x="1439" y="1378"/>
                    <a:pt x="1487" y="1387"/>
                    <a:pt x="1550" y="1400"/>
                  </a:cubicBezTo>
                  <a:cubicBezTo>
                    <a:pt x="1613" y="1413"/>
                    <a:pt x="1689" y="1432"/>
                    <a:pt x="1758" y="1452"/>
                  </a:cubicBezTo>
                  <a:cubicBezTo>
                    <a:pt x="1827" y="1472"/>
                    <a:pt x="1884" y="1488"/>
                    <a:pt x="1966" y="1520"/>
                  </a:cubicBezTo>
                  <a:cubicBezTo>
                    <a:pt x="2033" y="1544"/>
                    <a:pt x="2114" y="1576"/>
                    <a:pt x="2159" y="1595"/>
                  </a:cubicBezTo>
                  <a:cubicBezTo>
                    <a:pt x="2204" y="1613"/>
                    <a:pt x="2202" y="1614"/>
                    <a:pt x="2234" y="1628"/>
                  </a:cubicBezTo>
                  <a:cubicBezTo>
                    <a:pt x="2295" y="1658"/>
                    <a:pt x="2307" y="1663"/>
                    <a:pt x="2348" y="1682"/>
                  </a:cubicBezTo>
                  <a:cubicBezTo>
                    <a:pt x="2389" y="1701"/>
                    <a:pt x="2452" y="1732"/>
                    <a:pt x="2480" y="1745"/>
                  </a:cubicBezTo>
                </a:path>
              </a:pathLst>
            </a:custGeom>
            <a:noFill/>
            <a:ln w="25400">
              <a:solidFill>
                <a:srgbClr val="0E315E"/>
              </a:solidFill>
              <a:prstDash val="solid"/>
              <a:round/>
              <a:headEnd/>
              <a:tailEnd/>
            </a:ln>
          </p:spPr>
          <p:txBody>
            <a:bodyPr/>
            <a:lstStyle/>
            <a:p>
              <a:endParaRPr lang="en-US"/>
            </a:p>
          </p:txBody>
        </p:sp>
        <p:sp>
          <p:nvSpPr>
            <p:cNvPr id="826516" name="Text Box 148"/>
            <p:cNvSpPr txBox="1">
              <a:spLocks noChangeArrowheads="1"/>
            </p:cNvSpPr>
            <p:nvPr/>
          </p:nvSpPr>
          <p:spPr bwMode="auto">
            <a:xfrm>
              <a:off x="4638" y="1187"/>
              <a:ext cx="1011" cy="326"/>
            </a:xfrm>
            <a:prstGeom prst="rect">
              <a:avLst/>
            </a:prstGeom>
            <a:noFill/>
            <a:ln w="9525" algn="ctr">
              <a:noFill/>
              <a:miter lim="800000"/>
              <a:headEnd/>
              <a:tailEnd/>
            </a:ln>
            <a:effectLst/>
          </p:spPr>
          <p:txBody>
            <a:bodyPr>
              <a:spAutoFit/>
            </a:bodyPr>
            <a:lstStyle/>
            <a:p>
              <a:pPr>
                <a:spcBef>
                  <a:spcPct val="50000"/>
                </a:spcBef>
              </a:pPr>
              <a:r>
                <a:rPr lang="en-GB" sz="1400"/>
                <a:t>Profiles are schematic</a:t>
              </a:r>
              <a:endParaRPr lang="en-US" sz="14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6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nvGraphicFramePr>
        <p:xfrm>
          <a:off x="849313" y="2678113"/>
          <a:ext cx="5201928" cy="2599508"/>
        </p:xfrm>
        <a:graphic>
          <a:graphicData uri="http://schemas.openxmlformats.org/drawingml/2006/table">
            <a:tbl>
              <a:tblPr firstRow="1" bandRow="1">
                <a:tableStyleId>{69CF1AB2-1976-4502-BF36-3FF5EA218861}</a:tableStyleId>
              </a:tblPr>
              <a:tblGrid>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gridCol w="216747"/>
              </a:tblGrid>
              <a:tr h="2599508">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r>
            </a:tbl>
          </a:graphicData>
        </a:graphic>
      </p:graphicFrame>
      <p:sp>
        <p:nvSpPr>
          <p:cNvPr id="193590" name="Rectangle 2"/>
          <p:cNvSpPr>
            <a:spLocks noGrp="1" noChangeArrowheads="1"/>
          </p:cNvSpPr>
          <p:nvPr>
            <p:ph type="title" idx="4294967295"/>
          </p:nvPr>
        </p:nvSpPr>
        <p:spPr>
          <a:xfrm>
            <a:off x="1043608" y="332656"/>
            <a:ext cx="6243637" cy="806450"/>
          </a:xfrm>
        </p:spPr>
        <p:txBody>
          <a:bodyPr>
            <a:noAutofit/>
          </a:bodyPr>
          <a:lstStyle/>
          <a:p>
            <a:pPr eaLnBrk="1" hangingPunct="1"/>
            <a:r>
              <a:rPr lang="en-GB" sz="3200" dirty="0" smtClean="0">
                <a:ea typeface="ＭＳ Ｐゴシック" pitchFamily="34" charset="-128"/>
              </a:rPr>
              <a:t>Premixed insulin: </a:t>
            </a:r>
            <a:br>
              <a:rPr lang="en-GB" sz="3200" dirty="0" smtClean="0">
                <a:ea typeface="ＭＳ Ｐゴシック" pitchFamily="34" charset="-128"/>
              </a:rPr>
            </a:br>
            <a:r>
              <a:rPr lang="en-GB" sz="3200" dirty="0" smtClean="0">
                <a:ea typeface="ＭＳ Ｐゴシック" pitchFamily="34" charset="-128"/>
              </a:rPr>
              <a:t>Once, twice or three-times daily</a:t>
            </a:r>
            <a:endParaRPr lang="en-US" sz="3200" dirty="0" smtClean="0">
              <a:ea typeface="ＭＳ Ｐゴシック" pitchFamily="34" charset="-128"/>
            </a:endParaRPr>
          </a:p>
        </p:txBody>
      </p:sp>
      <p:sp>
        <p:nvSpPr>
          <p:cNvPr id="47159" name="Text Box 4"/>
          <p:cNvSpPr txBox="1">
            <a:spLocks noChangeArrowheads="1"/>
          </p:cNvSpPr>
          <p:nvPr/>
        </p:nvSpPr>
        <p:spPr bwMode="auto">
          <a:xfrm>
            <a:off x="3087881" y="6446838"/>
            <a:ext cx="3046026" cy="261610"/>
          </a:xfrm>
          <a:prstGeom prst="rect">
            <a:avLst/>
          </a:prstGeom>
          <a:noFill/>
          <a:ln w="28575" algn="ctr">
            <a:noFill/>
            <a:miter lim="800000"/>
            <a:headEnd/>
            <a:tailEnd/>
          </a:ln>
        </p:spPr>
        <p:txBody>
          <a:bodyPr wrap="none">
            <a:spAutoFit/>
          </a:bodyPr>
          <a:lstStyle/>
          <a:p>
            <a:pPr algn="ctr" eaLnBrk="0" hangingPunct="0">
              <a:defRPr/>
            </a:pPr>
            <a:r>
              <a:rPr lang="en-GB" sz="1100" i="1">
                <a:latin typeface="+mn-lt"/>
                <a:ea typeface="ＭＳ Ｐゴシック" charset="-128"/>
              </a:rPr>
              <a:t>Schematic representation of twice-daily injections </a:t>
            </a:r>
            <a:endParaRPr lang="en-US" sz="1100" i="1">
              <a:latin typeface="+mn-lt"/>
              <a:ea typeface="ＭＳ Ｐゴシック" charset="-128"/>
            </a:endParaRPr>
          </a:p>
        </p:txBody>
      </p:sp>
      <p:sp>
        <p:nvSpPr>
          <p:cNvPr id="47160" name="Rectangle 18"/>
          <p:cNvSpPr>
            <a:spLocks noChangeArrowheads="1"/>
          </p:cNvSpPr>
          <p:nvPr/>
        </p:nvSpPr>
        <p:spPr bwMode="auto">
          <a:xfrm>
            <a:off x="6199188" y="2374900"/>
            <a:ext cx="2849562" cy="3359150"/>
          </a:xfrm>
          <a:prstGeom prst="rect">
            <a:avLst/>
          </a:prstGeom>
          <a:noFill/>
          <a:ln w="9525">
            <a:noFill/>
            <a:miter lim="800000"/>
            <a:headEnd/>
            <a:tailEnd/>
          </a:ln>
        </p:spPr>
        <p:txBody>
          <a:bodyPr lIns="0" tIns="0" rIns="0" bIns="0"/>
          <a:lstStyle/>
          <a:p>
            <a:pPr marL="273050" indent="-273050" defTabSz="957263" eaLnBrk="0" hangingPunct="0">
              <a:lnSpc>
                <a:spcPct val="80000"/>
              </a:lnSpc>
              <a:spcBef>
                <a:spcPct val="40000"/>
              </a:spcBef>
              <a:buClr>
                <a:srgbClr val="00CCFF"/>
              </a:buClr>
              <a:buSzPct val="90000"/>
              <a:buFont typeface="Monotype Sorts"/>
              <a:buNone/>
              <a:defRPr/>
            </a:pPr>
            <a:r>
              <a:rPr lang="en-GB" sz="1600" dirty="0">
                <a:latin typeface="+mn-lt"/>
                <a:ea typeface="ＭＳ Ｐゴシック" charset="-128"/>
              </a:rPr>
              <a:t>Contains:</a:t>
            </a:r>
          </a:p>
          <a:p>
            <a:pPr marL="273050" indent="-273050" defTabSz="957263" eaLnBrk="0" hangingPunct="0">
              <a:lnSpc>
                <a:spcPct val="80000"/>
              </a:lnSpc>
              <a:spcBef>
                <a:spcPct val="40000"/>
              </a:spcBef>
              <a:buClr>
                <a:srgbClr val="00CCFF"/>
              </a:buClr>
              <a:buSzPct val="90000"/>
              <a:buFont typeface="Arial" pitchFamily="34" charset="0"/>
              <a:buChar char="•"/>
              <a:defRPr/>
            </a:pPr>
            <a:r>
              <a:rPr lang="en-GB" sz="1600" dirty="0">
                <a:latin typeface="+mn-lt"/>
                <a:ea typeface="ＭＳ Ｐゴシック" charset="-128"/>
              </a:rPr>
              <a:t>Basal component</a:t>
            </a:r>
          </a:p>
          <a:p>
            <a:pPr marL="273050" indent="-273050" defTabSz="957263" eaLnBrk="0" hangingPunct="0">
              <a:lnSpc>
                <a:spcPct val="80000"/>
              </a:lnSpc>
              <a:spcBef>
                <a:spcPct val="40000"/>
              </a:spcBef>
              <a:buClr>
                <a:srgbClr val="00CCFF"/>
              </a:buClr>
              <a:buSzPct val="90000"/>
              <a:buFont typeface="Arial" pitchFamily="34" charset="0"/>
              <a:buChar char="•"/>
              <a:defRPr/>
            </a:pPr>
            <a:r>
              <a:rPr lang="en-GB" sz="1600" dirty="0">
                <a:latin typeface="+mn-lt"/>
                <a:ea typeface="ＭＳ Ｐゴシック" charset="-128"/>
              </a:rPr>
              <a:t>Short-acting component</a:t>
            </a:r>
          </a:p>
          <a:p>
            <a:pPr marL="273050" indent="-273050" defTabSz="957263" eaLnBrk="0" hangingPunct="0">
              <a:lnSpc>
                <a:spcPct val="80000"/>
              </a:lnSpc>
              <a:spcBef>
                <a:spcPct val="40000"/>
              </a:spcBef>
              <a:buClr>
                <a:srgbClr val="00CCFF"/>
              </a:buClr>
              <a:buSzPct val="90000"/>
              <a:buFont typeface="Monotype Sorts"/>
              <a:buNone/>
              <a:defRPr/>
            </a:pPr>
            <a:endParaRPr lang="en-GB" sz="1600" dirty="0">
              <a:latin typeface="+mn-lt"/>
              <a:ea typeface="ＭＳ Ｐゴシック" charset="-128"/>
            </a:endParaRPr>
          </a:p>
          <a:p>
            <a:pPr marL="273050" indent="-273050" defTabSz="957263" eaLnBrk="0" hangingPunct="0">
              <a:lnSpc>
                <a:spcPct val="80000"/>
              </a:lnSpc>
              <a:spcBef>
                <a:spcPct val="40000"/>
              </a:spcBef>
              <a:buClr>
                <a:srgbClr val="00CCFF"/>
              </a:buClr>
              <a:buSzPct val="90000"/>
              <a:buFont typeface="Monotype Sorts"/>
              <a:buNone/>
              <a:defRPr/>
            </a:pPr>
            <a:r>
              <a:rPr lang="en-GB" sz="1600" dirty="0">
                <a:latin typeface="+mn-lt"/>
                <a:ea typeface="ＭＳ Ｐゴシック" charset="-128"/>
              </a:rPr>
              <a:t>Possible regimens:</a:t>
            </a:r>
          </a:p>
          <a:p>
            <a:pPr marL="273050" indent="-273050" defTabSz="957263" eaLnBrk="0" hangingPunct="0">
              <a:lnSpc>
                <a:spcPct val="80000"/>
              </a:lnSpc>
              <a:spcBef>
                <a:spcPct val="40000"/>
              </a:spcBef>
              <a:buClr>
                <a:srgbClr val="00CCFF"/>
              </a:buClr>
              <a:buSzPct val="90000"/>
              <a:buFont typeface="Arial" pitchFamily="34" charset="0"/>
              <a:buChar char="•"/>
              <a:defRPr/>
            </a:pPr>
            <a:r>
              <a:rPr lang="en-GB" sz="1600" dirty="0">
                <a:latin typeface="+mn-lt"/>
                <a:ea typeface="ＭＳ Ｐゴシック" charset="-128"/>
              </a:rPr>
              <a:t>Twice daily with dinner and breakfast (figure) </a:t>
            </a:r>
          </a:p>
          <a:p>
            <a:pPr marL="273050" indent="-273050" defTabSz="957263" eaLnBrk="0" hangingPunct="0">
              <a:lnSpc>
                <a:spcPct val="80000"/>
              </a:lnSpc>
              <a:spcBef>
                <a:spcPct val="40000"/>
              </a:spcBef>
              <a:buClr>
                <a:srgbClr val="00CCFF"/>
              </a:buClr>
              <a:buSzPct val="90000"/>
              <a:buFont typeface="Arial" pitchFamily="34" charset="0"/>
              <a:buChar char="•"/>
              <a:defRPr/>
            </a:pPr>
            <a:r>
              <a:rPr lang="en-GB" sz="1600" dirty="0">
                <a:latin typeface="+mn-lt"/>
                <a:ea typeface="ＭＳ Ｐゴシック" charset="-128"/>
              </a:rPr>
              <a:t>Once daily with the largest meal is also possible if a patient wants to get familiar with dosing</a:t>
            </a:r>
          </a:p>
          <a:p>
            <a:pPr marL="273050" indent="-273050" defTabSz="957263" eaLnBrk="0" hangingPunct="0">
              <a:lnSpc>
                <a:spcPct val="80000"/>
              </a:lnSpc>
              <a:spcBef>
                <a:spcPct val="40000"/>
              </a:spcBef>
              <a:buClr>
                <a:srgbClr val="00CCFF"/>
              </a:buClr>
              <a:buSzPct val="90000"/>
              <a:buFont typeface="Arial" pitchFamily="34" charset="0"/>
              <a:buChar char="•"/>
              <a:defRPr/>
            </a:pPr>
            <a:r>
              <a:rPr lang="en-GB" sz="1600" dirty="0">
                <a:latin typeface="+mn-lt"/>
                <a:ea typeface="ＭＳ Ｐゴシック" charset="-128"/>
              </a:rPr>
              <a:t>Three-times daily, with each meal</a:t>
            </a:r>
          </a:p>
        </p:txBody>
      </p:sp>
      <p:sp>
        <p:nvSpPr>
          <p:cNvPr id="47161" name="Text Box 6"/>
          <p:cNvSpPr txBox="1">
            <a:spLocks noChangeArrowheads="1"/>
          </p:cNvSpPr>
          <p:nvPr/>
        </p:nvSpPr>
        <p:spPr bwMode="auto">
          <a:xfrm rot="-5400000">
            <a:off x="-609600" y="3649663"/>
            <a:ext cx="2051050" cy="368300"/>
          </a:xfrm>
          <a:prstGeom prst="rect">
            <a:avLst/>
          </a:prstGeom>
          <a:noFill/>
          <a:ln w="9525">
            <a:noFill/>
            <a:miter lim="800000"/>
            <a:headEnd/>
            <a:tailEnd/>
          </a:ln>
        </p:spPr>
        <p:txBody>
          <a:bodyPr>
            <a:spAutoFit/>
          </a:bodyPr>
          <a:lstStyle/>
          <a:p>
            <a:pPr algn="ctr" eaLnBrk="0" hangingPunct="0">
              <a:spcBef>
                <a:spcPct val="50000"/>
              </a:spcBef>
              <a:defRPr/>
            </a:pPr>
            <a:r>
              <a:rPr lang="en-GB" dirty="0">
                <a:latin typeface="+mn-lt"/>
                <a:ea typeface="ＭＳ Ｐゴシック" charset="-128"/>
              </a:rPr>
              <a:t>Insulin action</a:t>
            </a:r>
            <a:endParaRPr lang="en-US" dirty="0">
              <a:latin typeface="+mn-lt"/>
              <a:ea typeface="ＭＳ Ｐゴシック" charset="-128"/>
            </a:endParaRPr>
          </a:p>
        </p:txBody>
      </p:sp>
      <p:cxnSp>
        <p:nvCxnSpPr>
          <p:cNvPr id="24" name="Straight Arrow Connector 23"/>
          <p:cNvCxnSpPr/>
          <p:nvPr/>
        </p:nvCxnSpPr>
        <p:spPr bwMode="auto">
          <a:xfrm rot="16200000" flipV="1">
            <a:off x="-202406" y="3791744"/>
            <a:ext cx="1798638" cy="0"/>
          </a:xfrm>
          <a:prstGeom prst="straightConnector1">
            <a:avLst/>
          </a:prstGeom>
          <a:ln w="3175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7163" name="Text Box 7"/>
          <p:cNvSpPr txBox="1">
            <a:spLocks noChangeArrowheads="1"/>
          </p:cNvSpPr>
          <p:nvPr/>
        </p:nvSpPr>
        <p:spPr bwMode="auto">
          <a:xfrm>
            <a:off x="466725" y="5468938"/>
            <a:ext cx="1423988" cy="338137"/>
          </a:xfrm>
          <a:prstGeom prst="rect">
            <a:avLst/>
          </a:prstGeom>
          <a:noFill/>
          <a:ln w="9525">
            <a:noFill/>
            <a:miter lim="800000"/>
            <a:headEnd/>
            <a:tailEnd/>
          </a:ln>
        </p:spPr>
        <p:txBody>
          <a:bodyPr>
            <a:spAutoFit/>
          </a:bodyPr>
          <a:lstStyle/>
          <a:p>
            <a:pPr eaLnBrk="0" hangingPunct="0">
              <a:spcBef>
                <a:spcPct val="50000"/>
              </a:spcBef>
              <a:defRPr/>
            </a:pPr>
            <a:r>
              <a:rPr lang="en-GB" sz="1600">
                <a:latin typeface="+mn-lt"/>
                <a:ea typeface="ＭＳ Ｐゴシック" charset="-128"/>
              </a:rPr>
              <a:t>Breakfast</a:t>
            </a:r>
            <a:endParaRPr lang="en-US" sz="1600">
              <a:latin typeface="+mn-lt"/>
              <a:ea typeface="ＭＳ Ｐゴシック" charset="-128"/>
            </a:endParaRPr>
          </a:p>
        </p:txBody>
      </p:sp>
      <p:sp>
        <p:nvSpPr>
          <p:cNvPr id="47164" name="Text Box 8"/>
          <p:cNvSpPr txBox="1">
            <a:spLocks noChangeArrowheads="1"/>
          </p:cNvSpPr>
          <p:nvPr/>
        </p:nvSpPr>
        <p:spPr bwMode="auto">
          <a:xfrm>
            <a:off x="1924050" y="5468938"/>
            <a:ext cx="1309688" cy="338137"/>
          </a:xfrm>
          <a:prstGeom prst="rect">
            <a:avLst/>
          </a:prstGeom>
          <a:noFill/>
          <a:ln w="9525">
            <a:noFill/>
            <a:miter lim="800000"/>
            <a:headEnd/>
            <a:tailEnd/>
          </a:ln>
        </p:spPr>
        <p:txBody>
          <a:bodyPr>
            <a:spAutoFit/>
          </a:bodyPr>
          <a:lstStyle/>
          <a:p>
            <a:pPr algn="ctr" eaLnBrk="0" hangingPunct="0">
              <a:spcBef>
                <a:spcPct val="50000"/>
              </a:spcBef>
              <a:defRPr/>
            </a:pPr>
            <a:r>
              <a:rPr lang="en-GB" sz="1600">
                <a:latin typeface="+mn-lt"/>
                <a:ea typeface="ＭＳ Ｐゴシック" charset="-128"/>
              </a:rPr>
              <a:t>Lunch</a:t>
            </a:r>
            <a:endParaRPr lang="en-US" sz="1600">
              <a:latin typeface="+mn-lt"/>
              <a:ea typeface="ＭＳ Ｐゴシック" charset="-128"/>
            </a:endParaRPr>
          </a:p>
        </p:txBody>
      </p:sp>
      <p:sp>
        <p:nvSpPr>
          <p:cNvPr id="47165" name="Text Box 9"/>
          <p:cNvSpPr txBox="1">
            <a:spLocks noChangeArrowheads="1"/>
          </p:cNvSpPr>
          <p:nvPr/>
        </p:nvSpPr>
        <p:spPr bwMode="auto">
          <a:xfrm>
            <a:off x="3001963" y="5468938"/>
            <a:ext cx="1309687" cy="338137"/>
          </a:xfrm>
          <a:prstGeom prst="rect">
            <a:avLst/>
          </a:prstGeom>
          <a:noFill/>
          <a:ln w="9525">
            <a:noFill/>
            <a:miter lim="800000"/>
            <a:headEnd/>
            <a:tailEnd/>
          </a:ln>
        </p:spPr>
        <p:txBody>
          <a:bodyPr>
            <a:spAutoFit/>
          </a:bodyPr>
          <a:lstStyle/>
          <a:p>
            <a:pPr algn="ctr" eaLnBrk="0" hangingPunct="0">
              <a:spcBef>
                <a:spcPct val="50000"/>
              </a:spcBef>
              <a:defRPr/>
            </a:pPr>
            <a:r>
              <a:rPr lang="en-GB" sz="1600">
                <a:latin typeface="+mn-lt"/>
                <a:ea typeface="ＭＳ Ｐゴシック" charset="-128"/>
              </a:rPr>
              <a:t>Dinner</a:t>
            </a:r>
            <a:endParaRPr lang="en-US" sz="1600">
              <a:latin typeface="+mn-lt"/>
              <a:ea typeface="ＭＳ Ｐゴシック" charset="-128"/>
            </a:endParaRPr>
          </a:p>
        </p:txBody>
      </p:sp>
      <p:sp>
        <p:nvSpPr>
          <p:cNvPr id="47166" name="Line 13"/>
          <p:cNvSpPr>
            <a:spLocks noChangeShapeType="1"/>
          </p:cNvSpPr>
          <p:nvPr/>
        </p:nvSpPr>
        <p:spPr bwMode="auto">
          <a:xfrm flipV="1">
            <a:off x="3619500" y="5340350"/>
            <a:ext cx="0" cy="180975"/>
          </a:xfrm>
          <a:prstGeom prst="line">
            <a:avLst/>
          </a:prstGeom>
          <a:noFill/>
          <a:ln w="28575">
            <a:solidFill>
              <a:schemeClr val="accent1"/>
            </a:solidFill>
            <a:round/>
            <a:headEnd/>
            <a:tailEnd type="triangle" w="med" len="med"/>
          </a:ln>
        </p:spPr>
        <p:txBody>
          <a:bodyPr/>
          <a:lstStyle/>
          <a:p>
            <a:pPr>
              <a:defRPr/>
            </a:pPr>
            <a:endParaRPr lang="en-US" sz="1600">
              <a:latin typeface="+mn-lt"/>
            </a:endParaRPr>
          </a:p>
        </p:txBody>
      </p:sp>
      <p:sp>
        <p:nvSpPr>
          <p:cNvPr id="193599" name="Line 3"/>
          <p:cNvSpPr>
            <a:spLocks noChangeShapeType="1"/>
          </p:cNvSpPr>
          <p:nvPr/>
        </p:nvSpPr>
        <p:spPr bwMode="auto">
          <a:xfrm>
            <a:off x="1181100" y="2547938"/>
            <a:ext cx="0" cy="504825"/>
          </a:xfrm>
          <a:prstGeom prst="line">
            <a:avLst/>
          </a:prstGeom>
          <a:noFill/>
          <a:ln w="57150">
            <a:solidFill>
              <a:schemeClr val="accent1"/>
            </a:solidFill>
            <a:round/>
            <a:headEnd/>
            <a:tailEnd type="triangle" w="med" len="med"/>
          </a:ln>
        </p:spPr>
        <p:txBody>
          <a:bodyPr/>
          <a:lstStyle/>
          <a:p>
            <a:endParaRPr lang="en-US"/>
          </a:p>
        </p:txBody>
      </p:sp>
      <p:sp>
        <p:nvSpPr>
          <p:cNvPr id="47168" name="Text Box 19"/>
          <p:cNvSpPr txBox="1">
            <a:spLocks noChangeArrowheads="1"/>
          </p:cNvSpPr>
          <p:nvPr/>
        </p:nvSpPr>
        <p:spPr bwMode="auto">
          <a:xfrm>
            <a:off x="457200" y="2039938"/>
            <a:ext cx="1439863" cy="276999"/>
          </a:xfrm>
          <a:prstGeom prst="rect">
            <a:avLst/>
          </a:prstGeom>
          <a:solidFill>
            <a:schemeClr val="bg1"/>
          </a:solidFill>
          <a:ln w="9525">
            <a:noFill/>
            <a:miter lim="800000"/>
            <a:headEnd/>
            <a:tailEnd/>
          </a:ln>
        </p:spPr>
        <p:txBody>
          <a:bodyPr>
            <a:spAutoFit/>
          </a:bodyPr>
          <a:lstStyle/>
          <a:p>
            <a:pPr algn="ctr" eaLnBrk="0" hangingPunct="0">
              <a:spcBef>
                <a:spcPct val="50000"/>
              </a:spcBef>
              <a:defRPr/>
            </a:pPr>
            <a:r>
              <a:rPr lang="en-GB" sz="1200" i="1">
                <a:latin typeface="+mn-lt"/>
                <a:ea typeface="ＭＳ Ｐゴシック" charset="-128"/>
              </a:rPr>
              <a:t>Premixed injection</a:t>
            </a:r>
            <a:endParaRPr lang="en-US" sz="1200" i="1">
              <a:latin typeface="+mn-lt"/>
              <a:ea typeface="ＭＳ Ｐゴシック" charset="-128"/>
            </a:endParaRPr>
          </a:p>
        </p:txBody>
      </p:sp>
      <p:sp>
        <p:nvSpPr>
          <p:cNvPr id="47169" name="Text Box 19"/>
          <p:cNvSpPr txBox="1">
            <a:spLocks noChangeArrowheads="1"/>
          </p:cNvSpPr>
          <p:nvPr/>
        </p:nvSpPr>
        <p:spPr bwMode="auto">
          <a:xfrm>
            <a:off x="2770188" y="2039938"/>
            <a:ext cx="1619250" cy="276225"/>
          </a:xfrm>
          <a:prstGeom prst="rect">
            <a:avLst/>
          </a:prstGeom>
          <a:solidFill>
            <a:schemeClr val="bg1"/>
          </a:solidFill>
          <a:ln w="9525">
            <a:noFill/>
            <a:miter lim="800000"/>
            <a:headEnd/>
            <a:tailEnd/>
          </a:ln>
        </p:spPr>
        <p:txBody>
          <a:bodyPr>
            <a:spAutoFit/>
          </a:bodyPr>
          <a:lstStyle/>
          <a:p>
            <a:pPr algn="ctr" eaLnBrk="0" hangingPunct="0">
              <a:spcBef>
                <a:spcPct val="50000"/>
              </a:spcBef>
              <a:defRPr/>
            </a:pPr>
            <a:r>
              <a:rPr lang="en-GB" sz="1200" i="1">
                <a:latin typeface="+mn-lt"/>
                <a:ea typeface="ＭＳ Ｐゴシック" charset="-128"/>
              </a:rPr>
              <a:t>Premixed injection</a:t>
            </a:r>
            <a:endParaRPr lang="en-US" sz="1200" i="1">
              <a:latin typeface="+mn-lt"/>
              <a:ea typeface="ＭＳ Ｐゴシック" charset="-128"/>
            </a:endParaRPr>
          </a:p>
        </p:txBody>
      </p:sp>
      <p:sp>
        <p:nvSpPr>
          <p:cNvPr id="193602" name="Line 3"/>
          <p:cNvSpPr>
            <a:spLocks noChangeShapeType="1"/>
          </p:cNvSpPr>
          <p:nvPr/>
        </p:nvSpPr>
        <p:spPr bwMode="auto">
          <a:xfrm>
            <a:off x="3587750" y="2547938"/>
            <a:ext cx="0" cy="504825"/>
          </a:xfrm>
          <a:prstGeom prst="line">
            <a:avLst/>
          </a:prstGeom>
          <a:noFill/>
          <a:ln w="57150">
            <a:solidFill>
              <a:schemeClr val="accent1"/>
            </a:solidFill>
            <a:round/>
            <a:headEnd/>
            <a:tailEnd type="triangle" w="med" len="med"/>
          </a:ln>
        </p:spPr>
        <p:txBody>
          <a:bodyPr/>
          <a:lstStyle/>
          <a:p>
            <a:endParaRPr lang="en-US"/>
          </a:p>
        </p:txBody>
      </p:sp>
      <p:cxnSp>
        <p:nvCxnSpPr>
          <p:cNvPr id="193603" name="Straight Connector 29"/>
          <p:cNvCxnSpPr>
            <a:cxnSpLocks noChangeShapeType="1"/>
          </p:cNvCxnSpPr>
          <p:nvPr/>
        </p:nvCxnSpPr>
        <p:spPr bwMode="auto">
          <a:xfrm>
            <a:off x="849313" y="5280025"/>
            <a:ext cx="5003800" cy="1588"/>
          </a:xfrm>
          <a:prstGeom prst="line">
            <a:avLst/>
          </a:prstGeom>
          <a:noFill/>
          <a:ln w="25400" algn="ctr">
            <a:solidFill>
              <a:srgbClr val="002060"/>
            </a:solidFill>
            <a:round/>
            <a:headEnd/>
            <a:tailEnd/>
          </a:ln>
        </p:spPr>
      </p:cxnSp>
      <p:sp>
        <p:nvSpPr>
          <p:cNvPr id="47172" name="Line 11"/>
          <p:cNvSpPr>
            <a:spLocks noChangeShapeType="1"/>
          </p:cNvSpPr>
          <p:nvPr/>
        </p:nvSpPr>
        <p:spPr bwMode="auto">
          <a:xfrm flipV="1">
            <a:off x="1177925" y="5353050"/>
            <a:ext cx="0" cy="179388"/>
          </a:xfrm>
          <a:prstGeom prst="line">
            <a:avLst/>
          </a:prstGeom>
          <a:noFill/>
          <a:ln w="28575">
            <a:solidFill>
              <a:schemeClr val="accent1"/>
            </a:solidFill>
            <a:round/>
            <a:headEnd/>
            <a:tailEnd type="triangle" w="med" len="med"/>
          </a:ln>
        </p:spPr>
        <p:txBody>
          <a:bodyPr/>
          <a:lstStyle/>
          <a:p>
            <a:pPr>
              <a:defRPr/>
            </a:pPr>
            <a:endParaRPr lang="en-US" sz="1600">
              <a:latin typeface="+mn-lt"/>
            </a:endParaRPr>
          </a:p>
        </p:txBody>
      </p:sp>
      <p:sp>
        <p:nvSpPr>
          <p:cNvPr id="47173" name="Line 12"/>
          <p:cNvSpPr>
            <a:spLocks noChangeShapeType="1"/>
          </p:cNvSpPr>
          <p:nvPr/>
        </p:nvSpPr>
        <p:spPr bwMode="auto">
          <a:xfrm flipV="1">
            <a:off x="2559050" y="5353050"/>
            <a:ext cx="0" cy="179388"/>
          </a:xfrm>
          <a:prstGeom prst="line">
            <a:avLst/>
          </a:prstGeom>
          <a:noFill/>
          <a:ln w="28575">
            <a:solidFill>
              <a:schemeClr val="accent1"/>
            </a:solidFill>
            <a:round/>
            <a:headEnd/>
            <a:tailEnd type="triangle" w="med" len="med"/>
          </a:ln>
        </p:spPr>
        <p:txBody>
          <a:bodyPr/>
          <a:lstStyle/>
          <a:p>
            <a:pPr>
              <a:defRPr/>
            </a:pPr>
            <a:endParaRPr lang="en-US" sz="1600">
              <a:latin typeface="+mn-lt"/>
            </a:endParaRPr>
          </a:p>
        </p:txBody>
      </p:sp>
      <p:sp>
        <p:nvSpPr>
          <p:cNvPr id="193606" name="Freeform 14"/>
          <p:cNvSpPr>
            <a:spLocks noChangeArrowheads="1"/>
          </p:cNvSpPr>
          <p:nvPr/>
        </p:nvSpPr>
        <p:spPr bwMode="auto">
          <a:xfrm>
            <a:off x="854075" y="5051425"/>
            <a:ext cx="1009650" cy="230188"/>
          </a:xfrm>
          <a:custGeom>
            <a:avLst/>
            <a:gdLst>
              <a:gd name="T0" fmla="*/ 0 w 1010093"/>
              <a:gd name="T1" fmla="*/ 0 h 198297"/>
              <a:gd name="T2" fmla="*/ 4881455 w 1010093"/>
              <a:gd name="T3" fmla="*/ 1132717328 h 198297"/>
              <a:gd name="T4" fmla="*/ 51331 w 1010093"/>
              <a:gd name="T5" fmla="*/ 1132717328 h 198297"/>
              <a:gd name="T6" fmla="*/ 0 w 1010093"/>
              <a:gd name="T7" fmla="*/ 0 h 198297"/>
              <a:gd name="T8" fmla="*/ 0 60000 65536"/>
              <a:gd name="T9" fmla="*/ 0 60000 65536"/>
              <a:gd name="T10" fmla="*/ 0 60000 65536"/>
              <a:gd name="T11" fmla="*/ 0 60000 65536"/>
              <a:gd name="T12" fmla="*/ 0 w 1010093"/>
              <a:gd name="T13" fmla="*/ 0 h 198297"/>
              <a:gd name="T14" fmla="*/ 1010093 w 1010093"/>
              <a:gd name="T15" fmla="*/ 198297 h 198297"/>
            </a:gdLst>
            <a:ahLst/>
            <a:cxnLst>
              <a:cxn ang="T8">
                <a:pos x="T0" y="T1"/>
              </a:cxn>
              <a:cxn ang="T9">
                <a:pos x="T2" y="T3"/>
              </a:cxn>
              <a:cxn ang="T10">
                <a:pos x="T4" y="T5"/>
              </a:cxn>
              <a:cxn ang="T11">
                <a:pos x="T6" y="T7"/>
              </a:cxn>
            </a:cxnLst>
            <a:rect l="T12" t="T13" r="T14" b="T15"/>
            <a:pathLst>
              <a:path w="1010093" h="198297">
                <a:moveTo>
                  <a:pt x="0" y="0"/>
                </a:moveTo>
                <a:lnTo>
                  <a:pt x="1010093" y="198297"/>
                </a:lnTo>
                <a:lnTo>
                  <a:pt x="10633" y="198297"/>
                </a:lnTo>
                <a:lnTo>
                  <a:pt x="0" y="0"/>
                </a:lnTo>
                <a:close/>
              </a:path>
            </a:pathLst>
          </a:custGeom>
          <a:solidFill>
            <a:srgbClr val="F7BB13"/>
          </a:solidFill>
          <a:ln w="19050" algn="ctr">
            <a:solidFill>
              <a:srgbClr val="FF9900"/>
            </a:solidFill>
            <a:round/>
            <a:headEnd/>
            <a:tailEnd/>
          </a:ln>
        </p:spPr>
        <p:txBody>
          <a:bodyPr/>
          <a:lstStyle/>
          <a:p>
            <a:endParaRPr lang="en-US"/>
          </a:p>
        </p:txBody>
      </p:sp>
      <p:sp>
        <p:nvSpPr>
          <p:cNvPr id="2" name="Freeform 14"/>
          <p:cNvSpPr>
            <a:spLocks noChangeArrowheads="1"/>
          </p:cNvSpPr>
          <p:nvPr/>
        </p:nvSpPr>
        <p:spPr bwMode="auto">
          <a:xfrm>
            <a:off x="850900" y="5084763"/>
            <a:ext cx="1009650" cy="198437"/>
          </a:xfrm>
          <a:custGeom>
            <a:avLst/>
            <a:gdLst>
              <a:gd name="T0" fmla="*/ 0 w 1010093"/>
              <a:gd name="T1" fmla="*/ 0 h 198297"/>
              <a:gd name="T2" fmla="*/ 4881455 w 1010093"/>
              <a:gd name="T3" fmla="*/ 206689 h 198297"/>
              <a:gd name="T4" fmla="*/ 51331 w 1010093"/>
              <a:gd name="T5" fmla="*/ 206689 h 198297"/>
              <a:gd name="T6" fmla="*/ 0 w 1010093"/>
              <a:gd name="T7" fmla="*/ 0 h 198297"/>
              <a:gd name="T8" fmla="*/ 0 60000 65536"/>
              <a:gd name="T9" fmla="*/ 0 60000 65536"/>
              <a:gd name="T10" fmla="*/ 0 60000 65536"/>
              <a:gd name="T11" fmla="*/ 0 60000 65536"/>
              <a:gd name="T12" fmla="*/ 0 w 1010093"/>
              <a:gd name="T13" fmla="*/ 0 h 198297"/>
              <a:gd name="T14" fmla="*/ 1010093 w 1010093"/>
              <a:gd name="T15" fmla="*/ 198297 h 198297"/>
            </a:gdLst>
            <a:ahLst/>
            <a:cxnLst>
              <a:cxn ang="T8">
                <a:pos x="T0" y="T1"/>
              </a:cxn>
              <a:cxn ang="T9">
                <a:pos x="T2" y="T3"/>
              </a:cxn>
              <a:cxn ang="T10">
                <a:pos x="T4" y="T5"/>
              </a:cxn>
              <a:cxn ang="T11">
                <a:pos x="T6" y="T7"/>
              </a:cxn>
            </a:cxnLst>
            <a:rect l="T12" t="T13" r="T14" b="T15"/>
            <a:pathLst>
              <a:path w="1010093" h="198297">
                <a:moveTo>
                  <a:pt x="0" y="0"/>
                </a:moveTo>
                <a:lnTo>
                  <a:pt x="1010093" y="198297"/>
                </a:lnTo>
                <a:lnTo>
                  <a:pt x="10633" y="198297"/>
                </a:lnTo>
                <a:lnTo>
                  <a:pt x="0" y="0"/>
                </a:lnTo>
                <a:close/>
              </a:path>
            </a:pathLst>
          </a:custGeom>
          <a:solidFill>
            <a:srgbClr val="00B7FF"/>
          </a:solidFill>
          <a:ln w="19050" algn="ctr">
            <a:solidFill>
              <a:srgbClr val="008A3E"/>
            </a:solidFill>
            <a:round/>
            <a:headEnd/>
            <a:tailEnd/>
          </a:ln>
        </p:spPr>
        <p:txBody>
          <a:bodyPr/>
          <a:lstStyle/>
          <a:p>
            <a:endParaRPr lang="en-US"/>
          </a:p>
        </p:txBody>
      </p:sp>
      <p:sp>
        <p:nvSpPr>
          <p:cNvPr id="193608" name="Freeform 34"/>
          <p:cNvSpPr>
            <a:spLocks noChangeArrowheads="1"/>
          </p:cNvSpPr>
          <p:nvPr/>
        </p:nvSpPr>
        <p:spPr bwMode="auto">
          <a:xfrm>
            <a:off x="1133475" y="4086225"/>
            <a:ext cx="4703763" cy="1225550"/>
          </a:xfrm>
          <a:custGeom>
            <a:avLst/>
            <a:gdLst>
              <a:gd name="T0" fmla="*/ 0 w 4702628"/>
              <a:gd name="T1" fmla="*/ 1170547 h 1226127"/>
              <a:gd name="T2" fmla="*/ 534116 w 4702628"/>
              <a:gd name="T3" fmla="*/ 910418 h 1226127"/>
              <a:gd name="T4" fmla="*/ 919854 w 4702628"/>
              <a:gd name="T5" fmla="*/ 632960 h 1226127"/>
              <a:gd name="T6" fmla="*/ 1335297 w 4702628"/>
              <a:gd name="T7" fmla="*/ 378619 h 1226127"/>
              <a:gd name="T8" fmla="*/ 1780308 w 4702628"/>
              <a:gd name="T9" fmla="*/ 164742 h 1226127"/>
              <a:gd name="T10" fmla="*/ 2522119 w 4702628"/>
              <a:gd name="T11" fmla="*/ 37569 h 1226127"/>
              <a:gd name="T12" fmla="*/ 3293600 w 4702628"/>
              <a:gd name="T13" fmla="*/ 14445 h 1226127"/>
              <a:gd name="T14" fmla="*/ 4243096 w 4702628"/>
              <a:gd name="T15" fmla="*/ 124275 h 1226127"/>
              <a:gd name="T16" fmla="*/ 5251963 w 4702628"/>
              <a:gd name="T17" fmla="*/ 291913 h 1226127"/>
              <a:gd name="T18" fmla="*/ 6171781 w 4702628"/>
              <a:gd name="T19" fmla="*/ 424864 h 1226127"/>
              <a:gd name="T20" fmla="*/ 7417985 w 4702628"/>
              <a:gd name="T21" fmla="*/ 557818 h 1226127"/>
              <a:gd name="T22" fmla="*/ 8693882 w 4702628"/>
              <a:gd name="T23" fmla="*/ 644522 h 1226127"/>
              <a:gd name="T24" fmla="*/ 10355490 w 4702628"/>
              <a:gd name="T25" fmla="*/ 690765 h 1226127"/>
              <a:gd name="T26" fmla="*/ 11601687 w 4702628"/>
              <a:gd name="T27" fmla="*/ 731226 h 1226127"/>
              <a:gd name="T28" fmla="*/ 12758893 w 4702628"/>
              <a:gd name="T29" fmla="*/ 760130 h 1226127"/>
              <a:gd name="T30" fmla="*/ 12758893 w 4702628"/>
              <a:gd name="T31" fmla="*/ 760130 h 1226127"/>
              <a:gd name="T32" fmla="*/ 14539178 w 4702628"/>
              <a:gd name="T33" fmla="*/ 835272 h 1226127"/>
              <a:gd name="T34" fmla="*/ 16319471 w 4702628"/>
              <a:gd name="T35" fmla="*/ 898853 h 1226127"/>
              <a:gd name="T36" fmla="*/ 18811867 w 4702628"/>
              <a:gd name="T37" fmla="*/ 974001 h 1226127"/>
              <a:gd name="T38" fmla="*/ 23500004 w 4702628"/>
              <a:gd name="T39" fmla="*/ 997123 h 1226127"/>
              <a:gd name="T40" fmla="*/ 23440662 w 4702628"/>
              <a:gd name="T41" fmla="*/ 1193668 h 1226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02628"/>
              <a:gd name="T64" fmla="*/ 0 h 1226127"/>
              <a:gd name="T65" fmla="*/ 4702628 w 4702628"/>
              <a:gd name="T66" fmla="*/ 1226127 h 1226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02628" h="1226127">
                <a:moveTo>
                  <a:pt x="0" y="1202377"/>
                </a:moveTo>
                <a:cubicBezTo>
                  <a:pt x="38100" y="1114796"/>
                  <a:pt x="76200" y="1027216"/>
                  <a:pt x="106878" y="935182"/>
                </a:cubicBezTo>
                <a:cubicBezTo>
                  <a:pt x="137556" y="843148"/>
                  <a:pt x="157348" y="741218"/>
                  <a:pt x="184067" y="650174"/>
                </a:cubicBezTo>
                <a:cubicBezTo>
                  <a:pt x="210786" y="559130"/>
                  <a:pt x="238496" y="469076"/>
                  <a:pt x="267195" y="388917"/>
                </a:cubicBezTo>
                <a:cubicBezTo>
                  <a:pt x="295894" y="308759"/>
                  <a:pt x="316676" y="227610"/>
                  <a:pt x="356260" y="169223"/>
                </a:cubicBezTo>
                <a:cubicBezTo>
                  <a:pt x="395844" y="110836"/>
                  <a:pt x="454231" y="64325"/>
                  <a:pt x="504701" y="38595"/>
                </a:cubicBezTo>
                <a:cubicBezTo>
                  <a:pt x="555171" y="12865"/>
                  <a:pt x="601683" y="0"/>
                  <a:pt x="659080" y="14844"/>
                </a:cubicBezTo>
                <a:cubicBezTo>
                  <a:pt x="716478" y="29688"/>
                  <a:pt x="783772" y="80159"/>
                  <a:pt x="849086" y="127660"/>
                </a:cubicBezTo>
                <a:cubicBezTo>
                  <a:pt x="914400" y="175161"/>
                  <a:pt x="986641" y="248392"/>
                  <a:pt x="1050966" y="299852"/>
                </a:cubicBezTo>
                <a:cubicBezTo>
                  <a:pt x="1115291" y="351312"/>
                  <a:pt x="1162793" y="390896"/>
                  <a:pt x="1235034" y="436418"/>
                </a:cubicBezTo>
                <a:cubicBezTo>
                  <a:pt x="1307275" y="481940"/>
                  <a:pt x="1400298" y="535379"/>
                  <a:pt x="1484415" y="572984"/>
                </a:cubicBezTo>
                <a:cubicBezTo>
                  <a:pt x="1568532" y="610589"/>
                  <a:pt x="1641764" y="639288"/>
                  <a:pt x="1739735" y="662049"/>
                </a:cubicBezTo>
                <a:cubicBezTo>
                  <a:pt x="1837706" y="684810"/>
                  <a:pt x="1975262" y="694707"/>
                  <a:pt x="2072244" y="709551"/>
                </a:cubicBezTo>
                <a:cubicBezTo>
                  <a:pt x="2169226" y="724395"/>
                  <a:pt x="2241468" y="739239"/>
                  <a:pt x="2321626" y="751114"/>
                </a:cubicBezTo>
                <a:cubicBezTo>
                  <a:pt x="2401784" y="762989"/>
                  <a:pt x="2514600" y="775855"/>
                  <a:pt x="2553195" y="780803"/>
                </a:cubicBezTo>
                <a:lnTo>
                  <a:pt x="2909454" y="857992"/>
                </a:lnTo>
                <a:cubicBezTo>
                  <a:pt x="3028207" y="881743"/>
                  <a:pt x="3123210" y="899555"/>
                  <a:pt x="3265714" y="923306"/>
                </a:cubicBezTo>
                <a:cubicBezTo>
                  <a:pt x="3408218" y="947057"/>
                  <a:pt x="3524992" y="983673"/>
                  <a:pt x="3764478" y="1000496"/>
                </a:cubicBezTo>
                <a:cubicBezTo>
                  <a:pt x="4003964" y="1017319"/>
                  <a:pt x="4548249" y="986642"/>
                  <a:pt x="4702628" y="1024247"/>
                </a:cubicBezTo>
                <a:lnTo>
                  <a:pt x="4690753" y="1226127"/>
                </a:lnTo>
              </a:path>
            </a:pathLst>
          </a:custGeom>
          <a:solidFill>
            <a:srgbClr val="F7BB13"/>
          </a:solidFill>
          <a:ln w="19050" algn="ctr">
            <a:solidFill>
              <a:srgbClr val="FF9900"/>
            </a:solidFill>
            <a:round/>
            <a:headEnd/>
            <a:tailEnd/>
          </a:ln>
        </p:spPr>
        <p:txBody>
          <a:bodyPr/>
          <a:lstStyle/>
          <a:p>
            <a:endParaRPr lang="en-US"/>
          </a:p>
        </p:txBody>
      </p:sp>
      <p:sp>
        <p:nvSpPr>
          <p:cNvPr id="193609" name="Freeform 37"/>
          <p:cNvSpPr>
            <a:spLocks noChangeArrowheads="1"/>
          </p:cNvSpPr>
          <p:nvPr/>
        </p:nvSpPr>
        <p:spPr bwMode="auto">
          <a:xfrm>
            <a:off x="3411538" y="4084638"/>
            <a:ext cx="2455862" cy="1225550"/>
          </a:xfrm>
          <a:custGeom>
            <a:avLst/>
            <a:gdLst>
              <a:gd name="T0" fmla="*/ 0 w 2455554"/>
              <a:gd name="T1" fmla="*/ 1170547 h 1226127"/>
              <a:gd name="T2" fmla="*/ 534088 w 2455554"/>
              <a:gd name="T3" fmla="*/ 910418 h 1226127"/>
              <a:gd name="T4" fmla="*/ 919913 w 2455554"/>
              <a:gd name="T5" fmla="*/ 632960 h 1226127"/>
              <a:gd name="T6" fmla="*/ 1335456 w 2455554"/>
              <a:gd name="T7" fmla="*/ 378619 h 1226127"/>
              <a:gd name="T8" fmla="*/ 1780553 w 2455554"/>
              <a:gd name="T9" fmla="*/ 164742 h 1226127"/>
              <a:gd name="T10" fmla="*/ 2522336 w 2455554"/>
              <a:gd name="T11" fmla="*/ 37569 h 1226127"/>
              <a:gd name="T12" fmla="*/ 3293973 w 2455554"/>
              <a:gd name="T13" fmla="*/ 14445 h 1226127"/>
              <a:gd name="T14" fmla="*/ 4243568 w 2455554"/>
              <a:gd name="T15" fmla="*/ 124275 h 1226127"/>
              <a:gd name="T16" fmla="*/ 5252495 w 2455554"/>
              <a:gd name="T17" fmla="*/ 291913 h 1226127"/>
              <a:gd name="T18" fmla="*/ 6172406 w 2455554"/>
              <a:gd name="T19" fmla="*/ 424864 h 1226127"/>
              <a:gd name="T20" fmla="*/ 7418769 w 2455554"/>
              <a:gd name="T21" fmla="*/ 557818 h 1226127"/>
              <a:gd name="T22" fmla="*/ 8694787 w 2455554"/>
              <a:gd name="T23" fmla="*/ 644522 h 1226127"/>
              <a:gd name="T24" fmla="*/ 10356579 w 2455554"/>
              <a:gd name="T25" fmla="*/ 690765 h 1226127"/>
              <a:gd name="T26" fmla="*/ 12087643 w 2455554"/>
              <a:gd name="T27" fmla="*/ 762055 h 1226127"/>
              <a:gd name="T28" fmla="*/ 12166757 w 2455554"/>
              <a:gd name="T29" fmla="*/ 1193668 h 1226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55554"/>
              <a:gd name="T46" fmla="*/ 0 h 1226127"/>
              <a:gd name="T47" fmla="*/ 2455554 w 2455554"/>
              <a:gd name="T48" fmla="*/ 1226127 h 1226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55554" h="1226127">
                <a:moveTo>
                  <a:pt x="0" y="1202377"/>
                </a:moveTo>
                <a:cubicBezTo>
                  <a:pt x="38100" y="1114796"/>
                  <a:pt x="76200" y="1027216"/>
                  <a:pt x="106878" y="935182"/>
                </a:cubicBezTo>
                <a:cubicBezTo>
                  <a:pt x="137556" y="843148"/>
                  <a:pt x="157348" y="741218"/>
                  <a:pt x="184067" y="650174"/>
                </a:cubicBezTo>
                <a:cubicBezTo>
                  <a:pt x="210786" y="559130"/>
                  <a:pt x="238496" y="469076"/>
                  <a:pt x="267195" y="388917"/>
                </a:cubicBezTo>
                <a:cubicBezTo>
                  <a:pt x="295894" y="308759"/>
                  <a:pt x="316676" y="227610"/>
                  <a:pt x="356260" y="169223"/>
                </a:cubicBezTo>
                <a:cubicBezTo>
                  <a:pt x="395844" y="110836"/>
                  <a:pt x="454231" y="64325"/>
                  <a:pt x="504701" y="38595"/>
                </a:cubicBezTo>
                <a:cubicBezTo>
                  <a:pt x="555171" y="12865"/>
                  <a:pt x="601683" y="0"/>
                  <a:pt x="659080" y="14844"/>
                </a:cubicBezTo>
                <a:cubicBezTo>
                  <a:pt x="716478" y="29688"/>
                  <a:pt x="783772" y="80159"/>
                  <a:pt x="849086" y="127660"/>
                </a:cubicBezTo>
                <a:cubicBezTo>
                  <a:pt x="914400" y="175161"/>
                  <a:pt x="986641" y="248392"/>
                  <a:pt x="1050966" y="299852"/>
                </a:cubicBezTo>
                <a:cubicBezTo>
                  <a:pt x="1115291" y="351312"/>
                  <a:pt x="1162793" y="390896"/>
                  <a:pt x="1235034" y="436418"/>
                </a:cubicBezTo>
                <a:cubicBezTo>
                  <a:pt x="1307275" y="481940"/>
                  <a:pt x="1400298" y="535379"/>
                  <a:pt x="1484415" y="572984"/>
                </a:cubicBezTo>
                <a:cubicBezTo>
                  <a:pt x="1568532" y="610589"/>
                  <a:pt x="1641764" y="639288"/>
                  <a:pt x="1739735" y="662049"/>
                </a:cubicBezTo>
                <a:cubicBezTo>
                  <a:pt x="1837706" y="684810"/>
                  <a:pt x="1936667" y="689759"/>
                  <a:pt x="2072244" y="709551"/>
                </a:cubicBezTo>
                <a:lnTo>
                  <a:pt x="2418608" y="782781"/>
                </a:lnTo>
                <a:cubicBezTo>
                  <a:pt x="2398816" y="857002"/>
                  <a:pt x="2455554" y="1152236"/>
                  <a:pt x="2434442" y="1226127"/>
                </a:cubicBezTo>
              </a:path>
            </a:pathLst>
          </a:custGeom>
          <a:solidFill>
            <a:srgbClr val="F7BB13"/>
          </a:solidFill>
          <a:ln w="19050" algn="ctr">
            <a:solidFill>
              <a:srgbClr val="FF9900"/>
            </a:solidFill>
            <a:round/>
            <a:headEnd/>
            <a:tailEnd/>
          </a:ln>
        </p:spPr>
        <p:txBody>
          <a:bodyPr/>
          <a:lstStyle/>
          <a:p>
            <a:endParaRPr lang="en-US"/>
          </a:p>
        </p:txBody>
      </p:sp>
      <p:sp>
        <p:nvSpPr>
          <p:cNvPr id="33" name="Freeform 32"/>
          <p:cNvSpPr>
            <a:spLocks noChangeArrowheads="1"/>
          </p:cNvSpPr>
          <p:nvPr/>
        </p:nvSpPr>
        <p:spPr bwMode="auto">
          <a:xfrm rot="-60000">
            <a:off x="1112838" y="3559175"/>
            <a:ext cx="4727575" cy="1762125"/>
          </a:xfrm>
          <a:custGeom>
            <a:avLst/>
            <a:gdLst>
              <a:gd name="T0" fmla="*/ 0 w 4727275"/>
              <a:gd name="T1" fmla="*/ 1671617 h 1762519"/>
              <a:gd name="T2" fmla="*/ 302007 w 4727275"/>
              <a:gd name="T3" fmla="*/ 1347969 h 1762519"/>
              <a:gd name="T4" fmla="*/ 776562 w 4727275"/>
              <a:gd name="T5" fmla="*/ 896549 h 1762519"/>
              <a:gd name="T6" fmla="*/ 1164839 w 4727275"/>
              <a:gd name="T7" fmla="*/ 445137 h 1762519"/>
              <a:gd name="T8" fmla="*/ 1423640 w 4727275"/>
              <a:gd name="T9" fmla="*/ 130019 h 1762519"/>
              <a:gd name="T10" fmla="*/ 1682605 w 4727275"/>
              <a:gd name="T11" fmla="*/ 27813 h 1762519"/>
              <a:gd name="T12" fmla="*/ 2046438 w 4727275"/>
              <a:gd name="T13" fmla="*/ 9742 h 1762519"/>
              <a:gd name="T14" fmla="*/ 2547987 w 4727275"/>
              <a:gd name="T15" fmla="*/ 86208 h 1762519"/>
              <a:gd name="T16" fmla="*/ 3494513 w 4727275"/>
              <a:gd name="T17" fmla="*/ 308868 h 1762519"/>
              <a:gd name="T18" fmla="*/ 4788683 w 4727275"/>
              <a:gd name="T19" fmla="*/ 589941 h 1762519"/>
              <a:gd name="T20" fmla="*/ 5651618 w 4727275"/>
              <a:gd name="T21" fmla="*/ 794344 h 1762519"/>
              <a:gd name="T22" fmla="*/ 6643817 w 4727275"/>
              <a:gd name="T23" fmla="*/ 947655 h 1762519"/>
              <a:gd name="T24" fmla="*/ 7808651 w 4727275"/>
              <a:gd name="T25" fmla="*/ 1135041 h 1762519"/>
              <a:gd name="T26" fmla="*/ 9016546 w 4727275"/>
              <a:gd name="T27" fmla="*/ 1330934 h 1762519"/>
              <a:gd name="T28" fmla="*/ 9448006 w 4727275"/>
              <a:gd name="T29" fmla="*/ 1373520 h 1762519"/>
              <a:gd name="T30" fmla="*/ 10138345 w 4727275"/>
              <a:gd name="T31" fmla="*/ 1407588 h 1762519"/>
              <a:gd name="T32" fmla="*/ 11605015 w 4727275"/>
              <a:gd name="T33" fmla="*/ 1458690 h 1762519"/>
              <a:gd name="T34" fmla="*/ 13719101 w 4727275"/>
              <a:gd name="T35" fmla="*/ 1484240 h 1762519"/>
              <a:gd name="T36" fmla="*/ 23641177 w 4727275"/>
              <a:gd name="T37" fmla="*/ 1577929 h 1762519"/>
              <a:gd name="T38" fmla="*/ 23609975 w 4727275"/>
              <a:gd name="T39" fmla="*/ 1740201 h 1762519"/>
              <a:gd name="T40" fmla="*/ 0 w 4727275"/>
              <a:gd name="T41" fmla="*/ 1671617 h 17625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27275"/>
              <a:gd name="T64" fmla="*/ 0 h 1762519"/>
              <a:gd name="T65" fmla="*/ 4727275 w 4727275"/>
              <a:gd name="T66" fmla="*/ 1762519 h 17625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27275" h="1762519">
                <a:moveTo>
                  <a:pt x="0" y="1693053"/>
                </a:moveTo>
                <a:lnTo>
                  <a:pt x="60384" y="1365250"/>
                </a:lnTo>
                <a:lnTo>
                  <a:pt x="155275" y="908050"/>
                </a:lnTo>
                <a:lnTo>
                  <a:pt x="232913" y="450850"/>
                </a:lnTo>
                <a:lnTo>
                  <a:pt x="284671" y="131672"/>
                </a:lnTo>
                <a:cubicBezTo>
                  <a:pt x="301924" y="61223"/>
                  <a:pt x="315675" y="48458"/>
                  <a:pt x="336430" y="28155"/>
                </a:cubicBezTo>
                <a:cubicBezTo>
                  <a:pt x="357185" y="7852"/>
                  <a:pt x="380361" y="0"/>
                  <a:pt x="409201" y="9856"/>
                </a:cubicBezTo>
                <a:cubicBezTo>
                  <a:pt x="438041" y="19712"/>
                  <a:pt x="462027" y="47036"/>
                  <a:pt x="509472" y="87293"/>
                </a:cubicBezTo>
                <a:lnTo>
                  <a:pt x="698739" y="312827"/>
                </a:lnTo>
                <a:lnTo>
                  <a:pt x="957532" y="597499"/>
                </a:lnTo>
                <a:lnTo>
                  <a:pt x="1130060" y="804533"/>
                </a:lnTo>
                <a:lnTo>
                  <a:pt x="1328467" y="959808"/>
                </a:lnTo>
                <a:lnTo>
                  <a:pt x="1561381" y="1149589"/>
                </a:lnTo>
                <a:lnTo>
                  <a:pt x="1802920" y="1347997"/>
                </a:lnTo>
                <a:lnTo>
                  <a:pt x="1889184" y="1391129"/>
                </a:lnTo>
                <a:lnTo>
                  <a:pt x="2027207" y="1425635"/>
                </a:lnTo>
                <a:lnTo>
                  <a:pt x="2320505" y="1477393"/>
                </a:lnTo>
                <a:lnTo>
                  <a:pt x="2743200" y="1503272"/>
                </a:lnTo>
                <a:lnTo>
                  <a:pt x="4727275" y="1598163"/>
                </a:lnTo>
                <a:lnTo>
                  <a:pt x="4721027" y="1762519"/>
                </a:lnTo>
                <a:lnTo>
                  <a:pt x="0" y="1693053"/>
                </a:lnTo>
                <a:close/>
              </a:path>
            </a:pathLst>
          </a:custGeom>
          <a:solidFill>
            <a:srgbClr val="00B7FF"/>
          </a:solidFill>
          <a:ln w="19050" algn="ctr">
            <a:solidFill>
              <a:srgbClr val="008A3E"/>
            </a:solidFill>
            <a:round/>
            <a:headEnd/>
            <a:tailEnd/>
          </a:ln>
        </p:spPr>
        <p:txBody>
          <a:bodyPr/>
          <a:lstStyle/>
          <a:p>
            <a:endParaRPr lang="en-US"/>
          </a:p>
        </p:txBody>
      </p:sp>
      <p:sp>
        <p:nvSpPr>
          <p:cNvPr id="37" name="Freeform 36"/>
          <p:cNvSpPr>
            <a:spLocks noChangeArrowheads="1"/>
          </p:cNvSpPr>
          <p:nvPr/>
        </p:nvSpPr>
        <p:spPr bwMode="auto">
          <a:xfrm rot="-60000">
            <a:off x="3444875" y="3576638"/>
            <a:ext cx="2392363" cy="1728787"/>
          </a:xfrm>
          <a:custGeom>
            <a:avLst/>
            <a:gdLst>
              <a:gd name="T0" fmla="*/ 0 w 2393714"/>
              <a:gd name="T1" fmla="*/ 1747111 h 1727834"/>
              <a:gd name="T2" fmla="*/ 287759 w 2393714"/>
              <a:gd name="T3" fmla="*/ 1408847 h 1727834"/>
              <a:gd name="T4" fmla="*/ 740056 w 2393714"/>
              <a:gd name="T5" fmla="*/ 937042 h 1727834"/>
              <a:gd name="T6" fmla="*/ 1110082 w 2393714"/>
              <a:gd name="T7" fmla="*/ 465244 h 1727834"/>
              <a:gd name="T8" fmla="*/ 1356768 w 2393714"/>
              <a:gd name="T9" fmla="*/ 135879 h 1727834"/>
              <a:gd name="T10" fmla="*/ 1603445 w 2393714"/>
              <a:gd name="T11" fmla="*/ 29067 h 1727834"/>
              <a:gd name="T12" fmla="*/ 1950278 w 2393714"/>
              <a:gd name="T13" fmla="*/ 10175 h 1727834"/>
              <a:gd name="T14" fmla="*/ 2428169 w 2393714"/>
              <a:gd name="T15" fmla="*/ 90078 h 1727834"/>
              <a:gd name="T16" fmla="*/ 3330219 w 2393714"/>
              <a:gd name="T17" fmla="*/ 322818 h 1727834"/>
              <a:gd name="T18" fmla="*/ 4563623 w 2393714"/>
              <a:gd name="T19" fmla="*/ 616581 h 1727834"/>
              <a:gd name="T20" fmla="*/ 5385930 w 2393714"/>
              <a:gd name="T21" fmla="*/ 830219 h 1727834"/>
              <a:gd name="T22" fmla="*/ 6331540 w 2393714"/>
              <a:gd name="T23" fmla="*/ 990452 h 1727834"/>
              <a:gd name="T24" fmla="*/ 7441605 w 2393714"/>
              <a:gd name="T25" fmla="*/ 1186304 h 1727834"/>
              <a:gd name="T26" fmla="*/ 8592740 w 2393714"/>
              <a:gd name="T27" fmla="*/ 1391044 h 1727834"/>
              <a:gd name="T28" fmla="*/ 9003876 w 2393714"/>
              <a:gd name="T29" fmla="*/ 1435551 h 1727834"/>
              <a:gd name="T30" fmla="*/ 9661696 w 2393714"/>
              <a:gd name="T31" fmla="*/ 1471158 h 1727834"/>
              <a:gd name="T32" fmla="*/ 11059546 w 2393714"/>
              <a:gd name="T33" fmla="*/ 1524569 h 1727834"/>
              <a:gd name="T34" fmla="*/ 11406390 w 2393714"/>
              <a:gd name="T35" fmla="*/ 1559421 h 1727834"/>
              <a:gd name="T36" fmla="*/ 11408469 w 2393714"/>
              <a:gd name="T37" fmla="*/ 1783003 h 1727834"/>
              <a:gd name="T38" fmla="*/ 0 w 2393714"/>
              <a:gd name="T39" fmla="*/ 1747111 h 17278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93714"/>
              <a:gd name="T61" fmla="*/ 0 h 1727834"/>
              <a:gd name="T62" fmla="*/ 2393714 w 2393714"/>
              <a:gd name="T63" fmla="*/ 1727834 h 17278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93714" h="1727834">
                <a:moveTo>
                  <a:pt x="0" y="1693053"/>
                </a:moveTo>
                <a:lnTo>
                  <a:pt x="60384" y="1365250"/>
                </a:lnTo>
                <a:lnTo>
                  <a:pt x="155275" y="908050"/>
                </a:lnTo>
                <a:lnTo>
                  <a:pt x="232913" y="450850"/>
                </a:lnTo>
                <a:lnTo>
                  <a:pt x="284671" y="131672"/>
                </a:lnTo>
                <a:cubicBezTo>
                  <a:pt x="301924" y="61223"/>
                  <a:pt x="315675" y="48458"/>
                  <a:pt x="336430" y="28155"/>
                </a:cubicBezTo>
                <a:cubicBezTo>
                  <a:pt x="357185" y="7852"/>
                  <a:pt x="380361" y="0"/>
                  <a:pt x="409201" y="9856"/>
                </a:cubicBezTo>
                <a:cubicBezTo>
                  <a:pt x="438041" y="19712"/>
                  <a:pt x="462027" y="47036"/>
                  <a:pt x="509472" y="87293"/>
                </a:cubicBezTo>
                <a:lnTo>
                  <a:pt x="698739" y="312827"/>
                </a:lnTo>
                <a:lnTo>
                  <a:pt x="957532" y="597499"/>
                </a:lnTo>
                <a:lnTo>
                  <a:pt x="1130060" y="804533"/>
                </a:lnTo>
                <a:lnTo>
                  <a:pt x="1328467" y="959808"/>
                </a:lnTo>
                <a:lnTo>
                  <a:pt x="1561381" y="1149589"/>
                </a:lnTo>
                <a:lnTo>
                  <a:pt x="1802920" y="1347997"/>
                </a:lnTo>
                <a:lnTo>
                  <a:pt x="1889184" y="1391129"/>
                </a:lnTo>
                <a:lnTo>
                  <a:pt x="2027207" y="1425635"/>
                </a:lnTo>
                <a:lnTo>
                  <a:pt x="2320505" y="1477393"/>
                </a:lnTo>
                <a:lnTo>
                  <a:pt x="2393279" y="1511168"/>
                </a:lnTo>
                <a:lnTo>
                  <a:pt x="2393714" y="1727834"/>
                </a:lnTo>
                <a:lnTo>
                  <a:pt x="0" y="1693053"/>
                </a:lnTo>
                <a:close/>
              </a:path>
            </a:pathLst>
          </a:custGeom>
          <a:solidFill>
            <a:srgbClr val="00B7FF"/>
          </a:solidFill>
          <a:ln w="19050" algn="ctr">
            <a:solidFill>
              <a:srgbClr val="008A3E"/>
            </a:solidFill>
            <a:round/>
            <a:headEnd/>
            <a:tailEnd/>
          </a:ln>
        </p:spPr>
        <p:txBody>
          <a:bodyPr/>
          <a:lstStyle/>
          <a:p>
            <a:endParaRPr lang="en-US"/>
          </a:p>
        </p:txBody>
      </p:sp>
      <p:cxnSp>
        <p:nvCxnSpPr>
          <p:cNvPr id="193612" name="Straight Connector 70"/>
          <p:cNvCxnSpPr>
            <a:cxnSpLocks noChangeShapeType="1"/>
          </p:cNvCxnSpPr>
          <p:nvPr/>
        </p:nvCxnSpPr>
        <p:spPr bwMode="auto">
          <a:xfrm>
            <a:off x="849313" y="5303838"/>
            <a:ext cx="5000625" cy="1587"/>
          </a:xfrm>
          <a:prstGeom prst="line">
            <a:avLst/>
          </a:prstGeom>
          <a:noFill/>
          <a:ln w="31750" algn="ctr">
            <a:solidFill>
              <a:srgbClr val="002060"/>
            </a:solidFill>
            <a:round/>
            <a:headEnd/>
            <a:tailEnd/>
          </a:ln>
        </p:spPr>
      </p:cxnSp>
      <p:sp>
        <p:nvSpPr>
          <p:cNvPr id="47181" name="Rectangle 14"/>
          <p:cNvSpPr>
            <a:spLocks noChangeArrowheads="1"/>
          </p:cNvSpPr>
          <p:nvPr/>
        </p:nvSpPr>
        <p:spPr bwMode="auto">
          <a:xfrm>
            <a:off x="285750" y="1760538"/>
            <a:ext cx="142875" cy="144462"/>
          </a:xfrm>
          <a:prstGeom prst="rect">
            <a:avLst/>
          </a:prstGeom>
          <a:solidFill>
            <a:srgbClr val="F7BB13"/>
          </a:solidFill>
          <a:ln w="19050" algn="ctr">
            <a:noFill/>
            <a:round/>
            <a:headEnd/>
            <a:tailEnd/>
          </a:ln>
        </p:spPr>
        <p:txBody>
          <a:bodyPr/>
          <a:lstStyle/>
          <a:p>
            <a:pPr eaLnBrk="0" hangingPunct="0">
              <a:defRPr/>
            </a:pPr>
            <a:endParaRPr lang="en-US" sz="1600">
              <a:latin typeface="+mn-lt"/>
              <a:ea typeface="ＭＳ Ｐゴシック" charset="-128"/>
            </a:endParaRPr>
          </a:p>
        </p:txBody>
      </p:sp>
      <p:sp>
        <p:nvSpPr>
          <p:cNvPr id="47182" name="Text Box 15"/>
          <p:cNvSpPr txBox="1">
            <a:spLocks noChangeArrowheads="1"/>
          </p:cNvSpPr>
          <p:nvPr/>
        </p:nvSpPr>
        <p:spPr bwMode="auto">
          <a:xfrm>
            <a:off x="504825" y="1630363"/>
            <a:ext cx="3894138" cy="338137"/>
          </a:xfrm>
          <a:prstGeom prst="rect">
            <a:avLst/>
          </a:prstGeom>
          <a:noFill/>
          <a:ln w="9525">
            <a:noFill/>
            <a:miter lim="800000"/>
            <a:headEnd/>
            <a:tailEnd/>
          </a:ln>
        </p:spPr>
        <p:txBody>
          <a:bodyPr>
            <a:spAutoFit/>
          </a:bodyPr>
          <a:lstStyle/>
          <a:p>
            <a:pPr eaLnBrk="0" hangingPunct="0">
              <a:defRPr/>
            </a:pPr>
            <a:r>
              <a:rPr lang="en-GB" sz="1600" dirty="0">
                <a:latin typeface="+mn-lt"/>
                <a:ea typeface="ＭＳ Ｐゴシック" charset="-128"/>
              </a:rPr>
              <a:t>Premixed </a:t>
            </a:r>
            <a:r>
              <a:rPr lang="en-GB" sz="1600" i="1" dirty="0">
                <a:latin typeface="+mn-lt"/>
                <a:ea typeface="ＭＳ Ｐゴシック" charset="-128"/>
              </a:rPr>
              <a:t>human</a:t>
            </a:r>
            <a:r>
              <a:rPr lang="en-GB" sz="1600" dirty="0">
                <a:latin typeface="+mn-lt"/>
                <a:ea typeface="ＭＳ Ｐゴシック" charset="-128"/>
              </a:rPr>
              <a:t> insulin</a:t>
            </a:r>
          </a:p>
        </p:txBody>
      </p:sp>
      <p:sp>
        <p:nvSpPr>
          <p:cNvPr id="42" name="Rectangle 14"/>
          <p:cNvSpPr>
            <a:spLocks noChangeArrowheads="1"/>
          </p:cNvSpPr>
          <p:nvPr/>
        </p:nvSpPr>
        <p:spPr bwMode="auto">
          <a:xfrm>
            <a:off x="3600450" y="1760538"/>
            <a:ext cx="142875" cy="144462"/>
          </a:xfrm>
          <a:prstGeom prst="rect">
            <a:avLst/>
          </a:prstGeom>
          <a:solidFill>
            <a:srgbClr val="00B7FF"/>
          </a:solidFill>
          <a:ln w="9525">
            <a:noFill/>
            <a:miter lim="800000"/>
            <a:headEnd/>
            <a:tailEnd/>
          </a:ln>
        </p:spPr>
        <p:txBody>
          <a:bodyPr wrap="none" anchor="ctr"/>
          <a:lstStyle/>
          <a:p>
            <a:pPr eaLnBrk="0" hangingPunct="0">
              <a:defRPr/>
            </a:pPr>
            <a:endParaRPr lang="en-US" sz="1600">
              <a:latin typeface="+mn-lt"/>
              <a:ea typeface="ＭＳ Ｐゴシック" charset="-128"/>
            </a:endParaRPr>
          </a:p>
        </p:txBody>
      </p:sp>
      <p:sp>
        <p:nvSpPr>
          <p:cNvPr id="43" name="Text Box 15"/>
          <p:cNvSpPr txBox="1">
            <a:spLocks noChangeArrowheads="1"/>
          </p:cNvSpPr>
          <p:nvPr/>
        </p:nvSpPr>
        <p:spPr bwMode="auto">
          <a:xfrm>
            <a:off x="3749675" y="1630363"/>
            <a:ext cx="3743325" cy="338137"/>
          </a:xfrm>
          <a:prstGeom prst="rect">
            <a:avLst/>
          </a:prstGeom>
          <a:noFill/>
          <a:ln w="9525">
            <a:noFill/>
            <a:miter lim="800000"/>
            <a:headEnd/>
            <a:tailEnd/>
          </a:ln>
        </p:spPr>
        <p:txBody>
          <a:bodyPr>
            <a:spAutoFit/>
          </a:bodyPr>
          <a:lstStyle/>
          <a:p>
            <a:pPr eaLnBrk="0" hangingPunct="0">
              <a:defRPr/>
            </a:pPr>
            <a:r>
              <a:rPr lang="en-GB" sz="1600" dirty="0">
                <a:latin typeface="+mn-lt"/>
                <a:ea typeface="ＭＳ Ｐゴシック" charset="-128"/>
              </a:rPr>
              <a:t>Premixed </a:t>
            </a:r>
            <a:r>
              <a:rPr lang="en-GB" sz="1600" i="1" dirty="0">
                <a:latin typeface="+mn-lt"/>
                <a:ea typeface="ＭＳ Ｐゴシック" charset="-128"/>
              </a:rPr>
              <a:t>analogue</a:t>
            </a:r>
            <a:r>
              <a:rPr lang="en-GB" sz="1600" dirty="0">
                <a:latin typeface="+mn-lt"/>
                <a:ea typeface="ＭＳ Ｐゴシック" charset="-128"/>
              </a:rPr>
              <a:t> insulin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7" grpId="0" animBg="1"/>
      <p:bldP spid="42" grpId="0" animBg="1"/>
      <p:bldP spid="4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4282" y="214290"/>
            <a:ext cx="8715436"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nvGraphicFramePr>
        <p:xfrm>
          <a:off x="2343150" y="2968625"/>
          <a:ext cx="6228000" cy="2599508"/>
        </p:xfrm>
        <a:graphic>
          <a:graphicData uri="http://schemas.openxmlformats.org/drawingml/2006/table">
            <a:tbl>
              <a:tblPr firstRow="1" bandRow="1">
                <a:tableStyleId>{69CF1AB2-1976-4502-BF36-3FF5EA218861}</a:tableStyleId>
              </a:tblPr>
              <a:tblGrid>
                <a:gridCol w="259500"/>
                <a:gridCol w="259500"/>
                <a:gridCol w="259500"/>
                <a:gridCol w="259500"/>
                <a:gridCol w="259500"/>
                <a:gridCol w="259500"/>
                <a:gridCol w="259500"/>
                <a:gridCol w="259500"/>
                <a:gridCol w="259500"/>
                <a:gridCol w="259500"/>
                <a:gridCol w="259500"/>
                <a:gridCol w="259500"/>
                <a:gridCol w="259500"/>
                <a:gridCol w="259500"/>
                <a:gridCol w="259500"/>
                <a:gridCol w="259500"/>
                <a:gridCol w="259500"/>
                <a:gridCol w="259500"/>
                <a:gridCol w="259500"/>
                <a:gridCol w="259500"/>
                <a:gridCol w="259500"/>
                <a:gridCol w="259500"/>
                <a:gridCol w="259500"/>
                <a:gridCol w="259500"/>
              </a:tblGrid>
              <a:tr h="2599508">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c>
                  <a:txBody>
                    <a:bodyPr/>
                    <a:lstStyle/>
                    <a:p>
                      <a:endParaRPr lang="en-US" sz="1000" dirty="0"/>
                    </a:p>
                  </a:txBody>
                  <a:tcPr>
                    <a:solidFill>
                      <a:schemeClr val="bg1"/>
                    </a:solidFill>
                  </a:tcPr>
                </a:tc>
              </a:tr>
            </a:tbl>
          </a:graphicData>
        </a:graphic>
      </p:graphicFrame>
      <p:sp>
        <p:nvSpPr>
          <p:cNvPr id="48182" name="Text Box 20"/>
          <p:cNvSpPr txBox="1">
            <a:spLocks noChangeArrowheads="1"/>
          </p:cNvSpPr>
          <p:nvPr/>
        </p:nvSpPr>
        <p:spPr bwMode="auto">
          <a:xfrm>
            <a:off x="6135688" y="2503488"/>
            <a:ext cx="901700" cy="461962"/>
          </a:xfrm>
          <a:prstGeom prst="rect">
            <a:avLst/>
          </a:prstGeom>
          <a:solidFill>
            <a:schemeClr val="bg1"/>
          </a:solidFill>
          <a:ln w="9525">
            <a:noFill/>
            <a:miter lim="800000"/>
            <a:headEnd/>
            <a:tailEnd/>
          </a:ln>
        </p:spPr>
        <p:txBody>
          <a:bodyPr>
            <a:spAutoFit/>
          </a:bodyPr>
          <a:lstStyle/>
          <a:p>
            <a:pPr algn="ctr" eaLnBrk="0" hangingPunct="0">
              <a:spcBef>
                <a:spcPct val="50000"/>
              </a:spcBef>
              <a:defRPr/>
            </a:pPr>
            <a:r>
              <a:rPr lang="en-GB" sz="1200" i="1">
                <a:latin typeface="+mn-lt"/>
                <a:ea typeface="ＭＳ Ｐゴシック" charset="-128"/>
              </a:rPr>
              <a:t>Long</a:t>
            </a:r>
            <a:br>
              <a:rPr lang="en-GB" sz="1200" i="1">
                <a:latin typeface="+mn-lt"/>
                <a:ea typeface="ＭＳ Ｐゴシック" charset="-128"/>
              </a:rPr>
            </a:br>
            <a:r>
              <a:rPr lang="en-GB" sz="1200" i="1">
                <a:latin typeface="+mn-lt"/>
                <a:ea typeface="ＭＳ Ｐゴシック" charset="-128"/>
              </a:rPr>
              <a:t>insulin</a:t>
            </a:r>
            <a:endParaRPr lang="en-US" sz="1200" i="1">
              <a:latin typeface="+mn-lt"/>
              <a:ea typeface="ＭＳ Ｐゴシック" charset="-128"/>
            </a:endParaRPr>
          </a:p>
        </p:txBody>
      </p:sp>
      <p:sp>
        <p:nvSpPr>
          <p:cNvPr id="48183" name="Text Box 21"/>
          <p:cNvSpPr txBox="1">
            <a:spLocks noChangeArrowheads="1"/>
          </p:cNvSpPr>
          <p:nvPr/>
        </p:nvSpPr>
        <p:spPr bwMode="auto">
          <a:xfrm>
            <a:off x="3757613" y="2503488"/>
            <a:ext cx="1006475" cy="276999"/>
          </a:xfrm>
          <a:prstGeom prst="rect">
            <a:avLst/>
          </a:prstGeom>
          <a:solidFill>
            <a:schemeClr val="bg1"/>
          </a:solidFill>
          <a:ln w="9525">
            <a:noFill/>
            <a:miter lim="800000"/>
            <a:headEnd/>
            <a:tailEnd/>
          </a:ln>
        </p:spPr>
        <p:txBody>
          <a:bodyPr>
            <a:spAutoFit/>
          </a:bodyPr>
          <a:lstStyle/>
          <a:p>
            <a:pPr algn="ctr" eaLnBrk="0" hangingPunct="0">
              <a:spcBef>
                <a:spcPct val="50000"/>
              </a:spcBef>
              <a:defRPr/>
            </a:pPr>
            <a:r>
              <a:rPr lang="en-GB" sz="1200" i="1" dirty="0">
                <a:latin typeface="+mn-lt"/>
                <a:ea typeface="ＭＳ Ｐゴシック" charset="-128"/>
              </a:rPr>
              <a:t>Rapid insulin</a:t>
            </a:r>
            <a:endParaRPr lang="en-US" sz="1200" i="1" dirty="0">
              <a:latin typeface="+mn-lt"/>
              <a:ea typeface="ＭＳ Ｐゴシック" charset="-128"/>
            </a:endParaRPr>
          </a:p>
        </p:txBody>
      </p:sp>
      <p:sp>
        <p:nvSpPr>
          <p:cNvPr id="48184" name="Text Box 22"/>
          <p:cNvSpPr txBox="1">
            <a:spLocks noChangeArrowheads="1"/>
          </p:cNvSpPr>
          <p:nvPr/>
        </p:nvSpPr>
        <p:spPr bwMode="auto">
          <a:xfrm>
            <a:off x="5189538" y="2503488"/>
            <a:ext cx="1044575" cy="276999"/>
          </a:xfrm>
          <a:prstGeom prst="rect">
            <a:avLst/>
          </a:prstGeom>
          <a:solidFill>
            <a:schemeClr val="bg1"/>
          </a:solidFill>
          <a:ln w="9525">
            <a:noFill/>
            <a:miter lim="800000"/>
            <a:headEnd/>
            <a:tailEnd/>
          </a:ln>
        </p:spPr>
        <p:txBody>
          <a:bodyPr>
            <a:spAutoFit/>
          </a:bodyPr>
          <a:lstStyle/>
          <a:p>
            <a:pPr algn="ctr" eaLnBrk="0" hangingPunct="0">
              <a:spcBef>
                <a:spcPct val="50000"/>
              </a:spcBef>
              <a:defRPr/>
            </a:pPr>
            <a:r>
              <a:rPr lang="en-GB" sz="1200" i="1">
                <a:latin typeface="+mn-lt"/>
                <a:ea typeface="ＭＳ Ｐゴシック" charset="-128"/>
              </a:rPr>
              <a:t>Rapid insulin</a:t>
            </a:r>
            <a:endParaRPr lang="en-US" sz="1200" i="1">
              <a:latin typeface="+mn-lt"/>
              <a:ea typeface="ＭＳ Ｐゴシック" charset="-128"/>
            </a:endParaRPr>
          </a:p>
        </p:txBody>
      </p:sp>
      <p:sp>
        <p:nvSpPr>
          <p:cNvPr id="195641" name="Rectangle 2"/>
          <p:cNvSpPr>
            <a:spLocks noGrp="1" noChangeArrowheads="1"/>
          </p:cNvSpPr>
          <p:nvPr>
            <p:ph type="title" idx="4294967295"/>
          </p:nvPr>
        </p:nvSpPr>
        <p:spPr>
          <a:xfrm>
            <a:off x="827584" y="332656"/>
            <a:ext cx="6242050" cy="804863"/>
          </a:xfrm>
        </p:spPr>
        <p:txBody>
          <a:bodyPr>
            <a:normAutofit/>
          </a:bodyPr>
          <a:lstStyle/>
          <a:p>
            <a:pPr eaLnBrk="1" hangingPunct="1"/>
            <a:r>
              <a:rPr lang="en-GB" sz="3200" dirty="0" smtClean="0">
                <a:ea typeface="ＭＳ Ｐゴシック" pitchFamily="34" charset="-128"/>
              </a:rPr>
              <a:t>Basal–bolus therapy</a:t>
            </a:r>
            <a:endParaRPr lang="en-US" sz="3200" dirty="0" smtClean="0">
              <a:ea typeface="ＭＳ Ｐゴシック" pitchFamily="34" charset="-128"/>
            </a:endParaRPr>
          </a:p>
        </p:txBody>
      </p:sp>
      <p:sp>
        <p:nvSpPr>
          <p:cNvPr id="48186" name="Line 3"/>
          <p:cNvSpPr>
            <a:spLocks noChangeShapeType="1"/>
          </p:cNvSpPr>
          <p:nvPr/>
        </p:nvSpPr>
        <p:spPr bwMode="auto">
          <a:xfrm>
            <a:off x="2852738" y="2898775"/>
            <a:ext cx="0" cy="503238"/>
          </a:xfrm>
          <a:prstGeom prst="line">
            <a:avLst/>
          </a:prstGeom>
          <a:noFill/>
          <a:ln w="57150">
            <a:solidFill>
              <a:schemeClr val="accent1"/>
            </a:solidFill>
            <a:round/>
            <a:headEnd/>
            <a:tailEnd type="triangle" w="med" len="med"/>
          </a:ln>
        </p:spPr>
        <p:txBody>
          <a:bodyPr/>
          <a:lstStyle/>
          <a:p>
            <a:pPr>
              <a:defRPr/>
            </a:pPr>
            <a:endParaRPr lang="en-US">
              <a:latin typeface="+mn-lt"/>
            </a:endParaRPr>
          </a:p>
        </p:txBody>
      </p:sp>
      <p:sp>
        <p:nvSpPr>
          <p:cNvPr id="48187" name="Line 4"/>
          <p:cNvSpPr>
            <a:spLocks noChangeShapeType="1"/>
          </p:cNvSpPr>
          <p:nvPr/>
        </p:nvSpPr>
        <p:spPr bwMode="auto">
          <a:xfrm>
            <a:off x="4257675" y="2898775"/>
            <a:ext cx="0" cy="503238"/>
          </a:xfrm>
          <a:prstGeom prst="line">
            <a:avLst/>
          </a:prstGeom>
          <a:noFill/>
          <a:ln w="57150">
            <a:solidFill>
              <a:schemeClr val="accent1"/>
            </a:solidFill>
            <a:round/>
            <a:headEnd/>
            <a:tailEnd type="triangle" w="med" len="med"/>
          </a:ln>
        </p:spPr>
        <p:txBody>
          <a:bodyPr/>
          <a:lstStyle/>
          <a:p>
            <a:pPr>
              <a:defRPr/>
            </a:pPr>
            <a:endParaRPr lang="en-US">
              <a:latin typeface="+mn-lt"/>
            </a:endParaRPr>
          </a:p>
        </p:txBody>
      </p:sp>
      <p:sp>
        <p:nvSpPr>
          <p:cNvPr id="48188" name="Line 5"/>
          <p:cNvSpPr>
            <a:spLocks noChangeShapeType="1"/>
          </p:cNvSpPr>
          <p:nvPr/>
        </p:nvSpPr>
        <p:spPr bwMode="auto">
          <a:xfrm>
            <a:off x="5727700" y="2898775"/>
            <a:ext cx="0" cy="503238"/>
          </a:xfrm>
          <a:prstGeom prst="line">
            <a:avLst/>
          </a:prstGeom>
          <a:noFill/>
          <a:ln w="57150">
            <a:solidFill>
              <a:schemeClr val="accent1"/>
            </a:solidFill>
            <a:round/>
            <a:headEnd/>
            <a:tailEnd type="triangle" w="med" len="med"/>
          </a:ln>
        </p:spPr>
        <p:txBody>
          <a:bodyPr/>
          <a:lstStyle/>
          <a:p>
            <a:pPr>
              <a:defRPr/>
            </a:pPr>
            <a:endParaRPr lang="en-US">
              <a:latin typeface="+mn-lt"/>
            </a:endParaRPr>
          </a:p>
        </p:txBody>
      </p:sp>
      <p:sp>
        <p:nvSpPr>
          <p:cNvPr id="48189" name="Line 6"/>
          <p:cNvSpPr>
            <a:spLocks noChangeShapeType="1"/>
          </p:cNvSpPr>
          <p:nvPr/>
        </p:nvSpPr>
        <p:spPr bwMode="auto">
          <a:xfrm>
            <a:off x="6591300" y="2898775"/>
            <a:ext cx="0" cy="503238"/>
          </a:xfrm>
          <a:prstGeom prst="line">
            <a:avLst/>
          </a:prstGeom>
          <a:noFill/>
          <a:ln w="57150">
            <a:solidFill>
              <a:schemeClr val="accent1"/>
            </a:solidFill>
            <a:round/>
            <a:headEnd/>
            <a:tailEnd type="triangle" w="med" len="med"/>
          </a:ln>
        </p:spPr>
        <p:txBody>
          <a:bodyPr/>
          <a:lstStyle/>
          <a:p>
            <a:pPr>
              <a:defRPr/>
            </a:pPr>
            <a:endParaRPr lang="en-US">
              <a:latin typeface="+mn-lt"/>
            </a:endParaRPr>
          </a:p>
        </p:txBody>
      </p:sp>
      <p:sp>
        <p:nvSpPr>
          <p:cNvPr id="48190" name="Text Box 7"/>
          <p:cNvSpPr txBox="1">
            <a:spLocks noChangeArrowheads="1"/>
          </p:cNvSpPr>
          <p:nvPr/>
        </p:nvSpPr>
        <p:spPr bwMode="auto">
          <a:xfrm>
            <a:off x="2105025" y="5753100"/>
            <a:ext cx="1423988" cy="338138"/>
          </a:xfrm>
          <a:prstGeom prst="rect">
            <a:avLst/>
          </a:prstGeom>
          <a:noFill/>
          <a:ln w="9525">
            <a:noFill/>
            <a:miter lim="800000"/>
            <a:headEnd/>
            <a:tailEnd/>
          </a:ln>
        </p:spPr>
        <p:txBody>
          <a:bodyPr>
            <a:spAutoFit/>
          </a:bodyPr>
          <a:lstStyle/>
          <a:p>
            <a:pPr algn="ctr" eaLnBrk="0" hangingPunct="0">
              <a:spcBef>
                <a:spcPct val="50000"/>
              </a:spcBef>
              <a:defRPr/>
            </a:pPr>
            <a:r>
              <a:rPr lang="en-GB" sz="1600">
                <a:latin typeface="+mn-lt"/>
                <a:ea typeface="ＭＳ Ｐゴシック" charset="-128"/>
              </a:rPr>
              <a:t>Meal</a:t>
            </a:r>
            <a:endParaRPr lang="en-US" sz="1600">
              <a:latin typeface="+mn-lt"/>
              <a:ea typeface="ＭＳ Ｐゴシック" charset="-128"/>
            </a:endParaRPr>
          </a:p>
        </p:txBody>
      </p:sp>
      <p:sp>
        <p:nvSpPr>
          <p:cNvPr id="48191" name="Text Box 8"/>
          <p:cNvSpPr txBox="1">
            <a:spLocks noChangeArrowheads="1"/>
          </p:cNvSpPr>
          <p:nvPr/>
        </p:nvSpPr>
        <p:spPr bwMode="auto">
          <a:xfrm>
            <a:off x="3562350" y="5753100"/>
            <a:ext cx="1309688" cy="338138"/>
          </a:xfrm>
          <a:prstGeom prst="rect">
            <a:avLst/>
          </a:prstGeom>
          <a:noFill/>
          <a:ln w="9525">
            <a:noFill/>
            <a:miter lim="800000"/>
            <a:headEnd/>
            <a:tailEnd/>
          </a:ln>
        </p:spPr>
        <p:txBody>
          <a:bodyPr>
            <a:spAutoFit/>
          </a:bodyPr>
          <a:lstStyle/>
          <a:p>
            <a:pPr algn="ctr" eaLnBrk="0" hangingPunct="0">
              <a:spcBef>
                <a:spcPct val="50000"/>
              </a:spcBef>
              <a:defRPr/>
            </a:pPr>
            <a:r>
              <a:rPr lang="en-GB" sz="1600">
                <a:latin typeface="+mn-lt"/>
                <a:ea typeface="ＭＳ Ｐゴシック" charset="-128"/>
              </a:rPr>
              <a:t>Meal</a:t>
            </a:r>
            <a:endParaRPr lang="en-US" sz="1600">
              <a:latin typeface="+mn-lt"/>
              <a:ea typeface="ＭＳ Ｐゴシック" charset="-128"/>
            </a:endParaRPr>
          </a:p>
        </p:txBody>
      </p:sp>
      <p:sp>
        <p:nvSpPr>
          <p:cNvPr id="48192" name="Text Box 9"/>
          <p:cNvSpPr txBox="1">
            <a:spLocks noChangeArrowheads="1"/>
          </p:cNvSpPr>
          <p:nvPr/>
        </p:nvSpPr>
        <p:spPr bwMode="auto">
          <a:xfrm>
            <a:off x="5002213" y="5753100"/>
            <a:ext cx="1311275" cy="338138"/>
          </a:xfrm>
          <a:prstGeom prst="rect">
            <a:avLst/>
          </a:prstGeom>
          <a:noFill/>
          <a:ln w="9525">
            <a:noFill/>
            <a:miter lim="800000"/>
            <a:headEnd/>
            <a:tailEnd/>
          </a:ln>
        </p:spPr>
        <p:txBody>
          <a:bodyPr>
            <a:spAutoFit/>
          </a:bodyPr>
          <a:lstStyle/>
          <a:p>
            <a:pPr algn="ctr" eaLnBrk="0" hangingPunct="0">
              <a:spcBef>
                <a:spcPct val="50000"/>
              </a:spcBef>
              <a:defRPr/>
            </a:pPr>
            <a:r>
              <a:rPr lang="en-GB" sz="1600">
                <a:latin typeface="+mn-lt"/>
                <a:ea typeface="ＭＳ Ｐゴシック" charset="-128"/>
              </a:rPr>
              <a:t>Meal</a:t>
            </a:r>
            <a:endParaRPr lang="en-US" sz="1600">
              <a:latin typeface="+mn-lt"/>
              <a:ea typeface="ＭＳ Ｐゴシック" charset="-128"/>
            </a:endParaRPr>
          </a:p>
        </p:txBody>
      </p:sp>
      <p:sp>
        <p:nvSpPr>
          <p:cNvPr id="62529" name="Line 11"/>
          <p:cNvSpPr>
            <a:spLocks noChangeShapeType="1"/>
          </p:cNvSpPr>
          <p:nvPr/>
        </p:nvSpPr>
        <p:spPr bwMode="auto">
          <a:xfrm flipV="1">
            <a:off x="2814638" y="5635625"/>
            <a:ext cx="0" cy="179388"/>
          </a:xfrm>
          <a:prstGeom prst="line">
            <a:avLst/>
          </a:prstGeom>
          <a:noFill/>
          <a:ln w="28575">
            <a:solidFill>
              <a:schemeClr val="accent1"/>
            </a:solidFill>
            <a:round/>
            <a:headEnd/>
            <a:tailEnd type="triangle" w="med" len="med"/>
          </a:ln>
        </p:spPr>
        <p:txBody>
          <a:bodyPr/>
          <a:lstStyle/>
          <a:p>
            <a:pPr>
              <a:defRPr/>
            </a:pPr>
            <a:endParaRPr lang="en-US" sz="1600">
              <a:latin typeface="+mn-lt"/>
            </a:endParaRPr>
          </a:p>
        </p:txBody>
      </p:sp>
      <p:sp>
        <p:nvSpPr>
          <p:cNvPr id="48194" name="Line 12"/>
          <p:cNvSpPr>
            <a:spLocks noChangeShapeType="1"/>
          </p:cNvSpPr>
          <p:nvPr/>
        </p:nvSpPr>
        <p:spPr bwMode="auto">
          <a:xfrm flipV="1">
            <a:off x="4198938" y="5635625"/>
            <a:ext cx="0" cy="179388"/>
          </a:xfrm>
          <a:prstGeom prst="line">
            <a:avLst/>
          </a:prstGeom>
          <a:noFill/>
          <a:ln w="28575">
            <a:solidFill>
              <a:schemeClr val="accent1"/>
            </a:solidFill>
            <a:round/>
            <a:headEnd/>
            <a:tailEnd type="triangle" w="med" len="med"/>
          </a:ln>
        </p:spPr>
        <p:txBody>
          <a:bodyPr/>
          <a:lstStyle/>
          <a:p>
            <a:pPr>
              <a:defRPr/>
            </a:pPr>
            <a:endParaRPr lang="en-US" sz="1600">
              <a:latin typeface="+mn-lt"/>
            </a:endParaRPr>
          </a:p>
        </p:txBody>
      </p:sp>
      <p:sp>
        <p:nvSpPr>
          <p:cNvPr id="48195" name="Line 13"/>
          <p:cNvSpPr>
            <a:spLocks noChangeShapeType="1"/>
          </p:cNvSpPr>
          <p:nvPr/>
        </p:nvSpPr>
        <p:spPr bwMode="auto">
          <a:xfrm flipV="1">
            <a:off x="5651500" y="5622925"/>
            <a:ext cx="0" cy="180975"/>
          </a:xfrm>
          <a:prstGeom prst="line">
            <a:avLst/>
          </a:prstGeom>
          <a:noFill/>
          <a:ln w="28575">
            <a:solidFill>
              <a:schemeClr val="accent1"/>
            </a:solidFill>
            <a:round/>
            <a:headEnd/>
            <a:tailEnd type="triangle" w="med" len="med"/>
          </a:ln>
        </p:spPr>
        <p:txBody>
          <a:bodyPr/>
          <a:lstStyle/>
          <a:p>
            <a:pPr>
              <a:defRPr/>
            </a:pPr>
            <a:endParaRPr lang="en-US" sz="1600">
              <a:latin typeface="+mn-lt"/>
            </a:endParaRPr>
          </a:p>
        </p:txBody>
      </p:sp>
      <p:sp>
        <p:nvSpPr>
          <p:cNvPr id="48196" name="Rectangle 14"/>
          <p:cNvSpPr>
            <a:spLocks noChangeArrowheads="1"/>
          </p:cNvSpPr>
          <p:nvPr/>
        </p:nvSpPr>
        <p:spPr bwMode="auto">
          <a:xfrm>
            <a:off x="379413" y="2011363"/>
            <a:ext cx="144462" cy="144462"/>
          </a:xfrm>
          <a:prstGeom prst="rect">
            <a:avLst/>
          </a:prstGeom>
          <a:solidFill>
            <a:srgbClr val="FFE389"/>
          </a:solidFill>
          <a:ln w="9525">
            <a:solidFill>
              <a:srgbClr val="FF9900"/>
            </a:solidFill>
            <a:miter lim="800000"/>
            <a:headEnd/>
            <a:tailEnd/>
          </a:ln>
        </p:spPr>
        <p:txBody>
          <a:bodyPr wrap="none" anchor="ctr"/>
          <a:lstStyle/>
          <a:p>
            <a:pPr eaLnBrk="0" hangingPunct="0">
              <a:defRPr/>
            </a:pPr>
            <a:endParaRPr lang="en-US">
              <a:latin typeface="+mn-lt"/>
              <a:ea typeface="ＭＳ Ｐゴシック" charset="-128"/>
            </a:endParaRPr>
          </a:p>
        </p:txBody>
      </p:sp>
      <p:sp>
        <p:nvSpPr>
          <p:cNvPr id="48197" name="Text Box 15"/>
          <p:cNvSpPr txBox="1">
            <a:spLocks noChangeArrowheads="1"/>
          </p:cNvSpPr>
          <p:nvPr/>
        </p:nvSpPr>
        <p:spPr bwMode="auto">
          <a:xfrm>
            <a:off x="598488" y="1911350"/>
            <a:ext cx="3894137" cy="338138"/>
          </a:xfrm>
          <a:prstGeom prst="rect">
            <a:avLst/>
          </a:prstGeom>
          <a:noFill/>
          <a:ln w="9525">
            <a:noFill/>
            <a:miter lim="800000"/>
            <a:headEnd/>
            <a:tailEnd/>
          </a:ln>
        </p:spPr>
        <p:txBody>
          <a:bodyPr>
            <a:spAutoFit/>
          </a:bodyPr>
          <a:lstStyle/>
          <a:p>
            <a:pPr eaLnBrk="0" hangingPunct="0">
              <a:defRPr/>
            </a:pPr>
            <a:r>
              <a:rPr lang="en-GB" sz="1600" dirty="0">
                <a:latin typeface="+mn-lt"/>
                <a:ea typeface="ＭＳ Ｐゴシック" charset="-128"/>
              </a:rPr>
              <a:t>Rapid-acting </a:t>
            </a:r>
            <a:r>
              <a:rPr lang="en-GB" sz="1600" i="1" dirty="0">
                <a:latin typeface="+mn-lt"/>
                <a:ea typeface="ＭＳ Ｐゴシック" charset="-128"/>
              </a:rPr>
              <a:t>human</a:t>
            </a:r>
            <a:r>
              <a:rPr lang="en-GB" sz="1600" dirty="0">
                <a:latin typeface="+mn-lt"/>
                <a:ea typeface="ＭＳ Ｐゴシック" charset="-128"/>
              </a:rPr>
              <a:t> insulin</a:t>
            </a:r>
          </a:p>
        </p:txBody>
      </p:sp>
      <p:sp>
        <p:nvSpPr>
          <p:cNvPr id="62534" name="Text Box 16"/>
          <p:cNvSpPr txBox="1">
            <a:spLocks noChangeArrowheads="1"/>
          </p:cNvSpPr>
          <p:nvPr/>
        </p:nvSpPr>
        <p:spPr bwMode="auto">
          <a:xfrm>
            <a:off x="598488" y="2228850"/>
            <a:ext cx="3671887" cy="338138"/>
          </a:xfrm>
          <a:prstGeom prst="rect">
            <a:avLst/>
          </a:prstGeom>
          <a:noFill/>
          <a:ln w="9525">
            <a:noFill/>
            <a:miter lim="800000"/>
            <a:headEnd/>
            <a:tailEnd/>
          </a:ln>
        </p:spPr>
        <p:txBody>
          <a:bodyPr>
            <a:spAutoFit/>
          </a:bodyPr>
          <a:lstStyle/>
          <a:p>
            <a:pPr eaLnBrk="0" hangingPunct="0">
              <a:defRPr/>
            </a:pPr>
            <a:r>
              <a:rPr lang="en-GB" sz="1600">
                <a:latin typeface="+mn-lt"/>
                <a:ea typeface="ＭＳ Ｐゴシック" charset="-128"/>
              </a:rPr>
              <a:t>Long-acting </a:t>
            </a:r>
            <a:r>
              <a:rPr lang="en-GB" sz="1600" i="1">
                <a:latin typeface="+mn-lt"/>
                <a:ea typeface="ＭＳ Ｐゴシック" charset="-128"/>
              </a:rPr>
              <a:t>human</a:t>
            </a:r>
            <a:r>
              <a:rPr lang="en-GB" sz="1600">
                <a:latin typeface="+mn-lt"/>
                <a:ea typeface="ＭＳ Ｐゴシック" charset="-128"/>
              </a:rPr>
              <a:t> insulin</a:t>
            </a:r>
          </a:p>
        </p:txBody>
      </p:sp>
      <p:sp>
        <p:nvSpPr>
          <p:cNvPr id="62535" name="Rectangle 17"/>
          <p:cNvSpPr>
            <a:spLocks noChangeArrowheads="1"/>
          </p:cNvSpPr>
          <p:nvPr/>
        </p:nvSpPr>
        <p:spPr bwMode="auto">
          <a:xfrm>
            <a:off x="379413" y="2303463"/>
            <a:ext cx="144462" cy="144462"/>
          </a:xfrm>
          <a:prstGeom prst="rect">
            <a:avLst/>
          </a:prstGeom>
          <a:solidFill>
            <a:srgbClr val="F7BB13"/>
          </a:solidFill>
          <a:ln w="9525">
            <a:solidFill>
              <a:srgbClr val="FF9900"/>
            </a:solidFill>
            <a:miter lim="800000"/>
            <a:headEnd/>
            <a:tailEnd/>
          </a:ln>
        </p:spPr>
        <p:txBody>
          <a:bodyPr wrap="none" anchor="ctr"/>
          <a:lstStyle/>
          <a:p>
            <a:pPr eaLnBrk="0" hangingPunct="0">
              <a:defRPr/>
            </a:pPr>
            <a:endParaRPr lang="en-US">
              <a:latin typeface="+mn-lt"/>
              <a:ea typeface="ＭＳ Ｐゴシック" charset="-128"/>
            </a:endParaRPr>
          </a:p>
        </p:txBody>
      </p:sp>
      <p:sp>
        <p:nvSpPr>
          <p:cNvPr id="48200" name="Text Box 19"/>
          <p:cNvSpPr txBox="1">
            <a:spLocks noChangeArrowheads="1"/>
          </p:cNvSpPr>
          <p:nvPr/>
        </p:nvSpPr>
        <p:spPr bwMode="auto">
          <a:xfrm>
            <a:off x="2376488" y="2503488"/>
            <a:ext cx="1008062" cy="276999"/>
          </a:xfrm>
          <a:prstGeom prst="rect">
            <a:avLst/>
          </a:prstGeom>
          <a:solidFill>
            <a:schemeClr val="bg1"/>
          </a:solidFill>
          <a:ln w="9525">
            <a:noFill/>
            <a:miter lim="800000"/>
            <a:headEnd/>
            <a:tailEnd/>
          </a:ln>
        </p:spPr>
        <p:txBody>
          <a:bodyPr>
            <a:spAutoFit/>
          </a:bodyPr>
          <a:lstStyle/>
          <a:p>
            <a:pPr algn="ctr" eaLnBrk="0" hangingPunct="0">
              <a:spcBef>
                <a:spcPct val="50000"/>
              </a:spcBef>
              <a:defRPr/>
            </a:pPr>
            <a:r>
              <a:rPr lang="en-GB" sz="1200" i="1" dirty="0">
                <a:latin typeface="+mn-lt"/>
                <a:ea typeface="ＭＳ Ｐゴシック" charset="-128"/>
              </a:rPr>
              <a:t>Rapid insulin</a:t>
            </a:r>
            <a:endParaRPr lang="en-US" sz="1200" i="1" dirty="0">
              <a:latin typeface="+mn-lt"/>
              <a:ea typeface="ＭＳ Ｐゴシック" charset="-128"/>
            </a:endParaRPr>
          </a:p>
        </p:txBody>
      </p:sp>
      <p:sp>
        <p:nvSpPr>
          <p:cNvPr id="48201" name="Text Box 24"/>
          <p:cNvSpPr txBox="1">
            <a:spLocks noChangeArrowheads="1"/>
          </p:cNvSpPr>
          <p:nvPr/>
        </p:nvSpPr>
        <p:spPr bwMode="auto">
          <a:xfrm>
            <a:off x="2571750" y="6429375"/>
            <a:ext cx="4572000" cy="398463"/>
          </a:xfrm>
          <a:prstGeom prst="rect">
            <a:avLst/>
          </a:prstGeom>
          <a:noFill/>
          <a:ln w="28575" algn="ctr">
            <a:noFill/>
            <a:miter lim="800000"/>
            <a:headEnd/>
            <a:tailEnd/>
          </a:ln>
        </p:spPr>
        <p:txBody>
          <a:bodyPr>
            <a:spAutoFit/>
          </a:bodyPr>
          <a:lstStyle/>
          <a:p>
            <a:pPr algn="ctr" eaLnBrk="0" hangingPunct="0">
              <a:lnSpc>
                <a:spcPct val="90000"/>
              </a:lnSpc>
              <a:defRPr/>
            </a:pPr>
            <a:r>
              <a:rPr lang="en-GB" sz="1100" i="1" dirty="0">
                <a:latin typeface="+mn-lt"/>
                <a:ea typeface="ＭＳ Ｐゴシック" charset="-128"/>
              </a:rPr>
              <a:t>Schematic representation of four injections per day</a:t>
            </a:r>
            <a:br>
              <a:rPr lang="en-GB" sz="1100" i="1" dirty="0">
                <a:latin typeface="+mn-lt"/>
                <a:ea typeface="ＭＳ Ｐゴシック" charset="-128"/>
              </a:rPr>
            </a:br>
            <a:r>
              <a:rPr lang="en-GB" sz="1100" i="1" dirty="0">
                <a:latin typeface="+mn-lt"/>
                <a:ea typeface="ＭＳ Ｐゴシック" charset="-128"/>
              </a:rPr>
              <a:t> (one long acting, three rapid acting)</a:t>
            </a:r>
            <a:endParaRPr lang="en-US" sz="1100" i="1" dirty="0">
              <a:latin typeface="+mn-lt"/>
              <a:ea typeface="ＭＳ Ｐゴシック" charset="-128"/>
            </a:endParaRPr>
          </a:p>
        </p:txBody>
      </p:sp>
      <p:sp>
        <p:nvSpPr>
          <p:cNvPr id="48202" name="Freeform 45"/>
          <p:cNvSpPr>
            <a:spLocks noChangeArrowheads="1"/>
          </p:cNvSpPr>
          <p:nvPr/>
        </p:nvSpPr>
        <p:spPr bwMode="auto">
          <a:xfrm rot="-60000">
            <a:off x="2768600" y="3960813"/>
            <a:ext cx="2287588" cy="1631950"/>
          </a:xfrm>
          <a:custGeom>
            <a:avLst/>
            <a:gdLst>
              <a:gd name="T0" fmla="*/ 0 w 1971063"/>
              <a:gd name="T1" fmla="*/ 434 h 1866596"/>
              <a:gd name="T2" fmla="*/ 1974751776 w 1971063"/>
              <a:gd name="T3" fmla="*/ 381 h 1866596"/>
              <a:gd name="T4" fmla="*/ 2147483647 w 1971063"/>
              <a:gd name="T5" fmla="*/ 325 h 1866596"/>
              <a:gd name="T6" fmla="*/ 2147483647 w 1971063"/>
              <a:gd name="T7" fmla="*/ 212 h 1866596"/>
              <a:gd name="T8" fmla="*/ 2147483647 w 1971063"/>
              <a:gd name="T9" fmla="*/ 119 h 1866596"/>
              <a:gd name="T10" fmla="*/ 2147483647 w 1971063"/>
              <a:gd name="T11" fmla="*/ 39 h 1866596"/>
              <a:gd name="T12" fmla="*/ 2147483647 w 1971063"/>
              <a:gd name="T13" fmla="*/ 5 h 1866596"/>
              <a:gd name="T14" fmla="*/ 2147483647 w 1971063"/>
              <a:gd name="T15" fmla="*/ 5 h 1866596"/>
              <a:gd name="T16" fmla="*/ 2147483647 w 1971063"/>
              <a:gd name="T17" fmla="*/ 25 h 1866596"/>
              <a:gd name="T18" fmla="*/ 2147483647 w 1971063"/>
              <a:gd name="T19" fmla="*/ 88 h 1866596"/>
              <a:gd name="T20" fmla="*/ 2147483647 w 1971063"/>
              <a:gd name="T21" fmla="*/ 198 h 1866596"/>
              <a:gd name="T22" fmla="*/ 2147483647 w 1971063"/>
              <a:gd name="T23" fmla="*/ 322 h 1866596"/>
              <a:gd name="T24" fmla="*/ 2147483647 w 1971063"/>
              <a:gd name="T25" fmla="*/ 405 h 1866596"/>
              <a:gd name="T26" fmla="*/ 2147483647 w 1971063"/>
              <a:gd name="T27" fmla="*/ 450 h 18665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1063"/>
              <a:gd name="T43" fmla="*/ 0 h 1866596"/>
              <a:gd name="T44" fmla="*/ 1971063 w 1971063"/>
              <a:gd name="T45" fmla="*/ 1866596 h 18665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1063" h="1866596">
                <a:moveTo>
                  <a:pt x="0" y="1796656"/>
                </a:moveTo>
                <a:cubicBezTo>
                  <a:pt x="5215" y="1774567"/>
                  <a:pt x="26670" y="1654445"/>
                  <a:pt x="38968" y="1579646"/>
                </a:cubicBezTo>
                <a:cubicBezTo>
                  <a:pt x="51266" y="1504847"/>
                  <a:pt x="56323" y="1464681"/>
                  <a:pt x="73789" y="1347863"/>
                </a:cubicBezTo>
                <a:cubicBezTo>
                  <a:pt x="91255" y="1231045"/>
                  <a:pt x="118941" y="1021493"/>
                  <a:pt x="143765" y="878739"/>
                </a:cubicBezTo>
                <a:cubicBezTo>
                  <a:pt x="168589" y="735985"/>
                  <a:pt x="191281" y="610769"/>
                  <a:pt x="222730" y="491338"/>
                </a:cubicBezTo>
                <a:cubicBezTo>
                  <a:pt x="254179" y="371907"/>
                  <a:pt x="295882" y="240183"/>
                  <a:pt x="332458" y="162154"/>
                </a:cubicBezTo>
                <a:cubicBezTo>
                  <a:pt x="369034" y="84125"/>
                  <a:pt x="406829" y="46330"/>
                  <a:pt x="442186" y="23165"/>
                </a:cubicBezTo>
                <a:cubicBezTo>
                  <a:pt x="477543" y="0"/>
                  <a:pt x="503146" y="9754"/>
                  <a:pt x="544599" y="23165"/>
                </a:cubicBezTo>
                <a:cubicBezTo>
                  <a:pt x="586052" y="36576"/>
                  <a:pt x="618970" y="46331"/>
                  <a:pt x="690903" y="103633"/>
                </a:cubicBezTo>
                <a:cubicBezTo>
                  <a:pt x="762836" y="160935"/>
                  <a:pt x="866468" y="247499"/>
                  <a:pt x="976196" y="366980"/>
                </a:cubicBezTo>
                <a:cubicBezTo>
                  <a:pt x="1085924" y="486461"/>
                  <a:pt x="1229789" y="659588"/>
                  <a:pt x="1349271" y="820522"/>
                </a:cubicBezTo>
                <a:cubicBezTo>
                  <a:pt x="1468753" y="981456"/>
                  <a:pt x="1604084" y="1189939"/>
                  <a:pt x="1693086" y="1332586"/>
                </a:cubicBezTo>
                <a:cubicBezTo>
                  <a:pt x="1782088" y="1475233"/>
                  <a:pt x="1836952" y="1587399"/>
                  <a:pt x="1883281" y="1676401"/>
                </a:cubicBezTo>
                <a:cubicBezTo>
                  <a:pt x="1929611" y="1765403"/>
                  <a:pt x="1950337" y="1815999"/>
                  <a:pt x="1971063" y="1866596"/>
                </a:cubicBezTo>
              </a:path>
            </a:pathLst>
          </a:custGeom>
          <a:solidFill>
            <a:srgbClr val="FFE389"/>
          </a:solidFill>
          <a:ln w="19050" algn="ctr">
            <a:solidFill>
              <a:srgbClr val="FF9900"/>
            </a:solidFill>
            <a:round/>
            <a:headEnd/>
            <a:tailEnd/>
          </a:ln>
        </p:spPr>
        <p:txBody>
          <a:bodyPr/>
          <a:lstStyle/>
          <a:p>
            <a:pPr>
              <a:defRPr/>
            </a:pPr>
            <a:endParaRPr lang="en-US">
              <a:latin typeface="+mn-lt"/>
            </a:endParaRPr>
          </a:p>
        </p:txBody>
      </p:sp>
      <p:sp>
        <p:nvSpPr>
          <p:cNvPr id="62540" name="Freeform 49"/>
          <p:cNvSpPr>
            <a:spLocks noChangeArrowheads="1"/>
          </p:cNvSpPr>
          <p:nvPr/>
        </p:nvSpPr>
        <p:spPr bwMode="auto">
          <a:xfrm>
            <a:off x="2347913" y="5194300"/>
            <a:ext cx="1295400" cy="363538"/>
          </a:xfrm>
          <a:custGeom>
            <a:avLst/>
            <a:gdLst>
              <a:gd name="T0" fmla="*/ 0 w 1187420"/>
              <a:gd name="T1" fmla="*/ 0 h 364026"/>
              <a:gd name="T2" fmla="*/ 1298480503 w 1187420"/>
              <a:gd name="T3" fmla="*/ 327439 h 364026"/>
              <a:gd name="T4" fmla="*/ 4739167 w 1187420"/>
              <a:gd name="T5" fmla="*/ 335426 h 364026"/>
              <a:gd name="T6" fmla="*/ 0 w 1187420"/>
              <a:gd name="T7" fmla="*/ 0 h 364026"/>
              <a:gd name="T8" fmla="*/ 0 60000 65536"/>
              <a:gd name="T9" fmla="*/ 0 60000 65536"/>
              <a:gd name="T10" fmla="*/ 0 60000 65536"/>
              <a:gd name="T11" fmla="*/ 0 60000 65536"/>
              <a:gd name="T12" fmla="*/ 0 w 1187420"/>
              <a:gd name="T13" fmla="*/ 0 h 364026"/>
              <a:gd name="T14" fmla="*/ 1187420 w 1187420"/>
              <a:gd name="T15" fmla="*/ 364026 h 364026"/>
            </a:gdLst>
            <a:ahLst/>
            <a:cxnLst>
              <a:cxn ang="T8">
                <a:pos x="T0" y="T1"/>
              </a:cxn>
              <a:cxn ang="T9">
                <a:pos x="T2" y="T3"/>
              </a:cxn>
              <a:cxn ang="T10">
                <a:pos x="T4" y="T5"/>
              </a:cxn>
              <a:cxn ang="T11">
                <a:pos x="T6" y="T7"/>
              </a:cxn>
            </a:cxnLst>
            <a:rect l="T12" t="T13" r="T14" b="T15"/>
            <a:pathLst>
              <a:path w="1187420" h="364026">
                <a:moveTo>
                  <a:pt x="0" y="0"/>
                </a:moveTo>
                <a:lnTo>
                  <a:pt x="1187420" y="355359"/>
                </a:lnTo>
                <a:lnTo>
                  <a:pt x="4334" y="364026"/>
                </a:lnTo>
                <a:cubicBezTo>
                  <a:pt x="2889" y="241239"/>
                  <a:pt x="1445" y="118453"/>
                  <a:pt x="0" y="0"/>
                </a:cubicBezTo>
                <a:close/>
              </a:path>
            </a:pathLst>
          </a:custGeom>
          <a:solidFill>
            <a:srgbClr val="F7BB13"/>
          </a:solidFill>
          <a:ln w="19050" algn="ctr">
            <a:solidFill>
              <a:srgbClr val="FF9900"/>
            </a:solidFill>
            <a:round/>
            <a:headEnd/>
            <a:tailEnd/>
          </a:ln>
        </p:spPr>
        <p:txBody>
          <a:bodyPr/>
          <a:lstStyle/>
          <a:p>
            <a:pPr>
              <a:defRPr/>
            </a:pPr>
            <a:endParaRPr lang="en-US">
              <a:latin typeface="+mn-lt"/>
            </a:endParaRPr>
          </a:p>
        </p:txBody>
      </p:sp>
      <p:sp>
        <p:nvSpPr>
          <p:cNvPr id="48204" name="Freeform 40"/>
          <p:cNvSpPr>
            <a:spLocks noChangeArrowheads="1"/>
          </p:cNvSpPr>
          <p:nvPr/>
        </p:nvSpPr>
        <p:spPr bwMode="auto">
          <a:xfrm rot="-60000">
            <a:off x="4206875" y="3971925"/>
            <a:ext cx="2287588" cy="1631950"/>
          </a:xfrm>
          <a:custGeom>
            <a:avLst/>
            <a:gdLst>
              <a:gd name="T0" fmla="*/ 0 w 1971063"/>
              <a:gd name="T1" fmla="*/ 434 h 1866596"/>
              <a:gd name="T2" fmla="*/ 1974782673 w 1971063"/>
              <a:gd name="T3" fmla="*/ 381 h 1866596"/>
              <a:gd name="T4" fmla="*/ 2147483647 w 1971063"/>
              <a:gd name="T5" fmla="*/ 325 h 1866596"/>
              <a:gd name="T6" fmla="*/ 2147483647 w 1971063"/>
              <a:gd name="T7" fmla="*/ 212 h 1866596"/>
              <a:gd name="T8" fmla="*/ 2147483647 w 1971063"/>
              <a:gd name="T9" fmla="*/ 119 h 1866596"/>
              <a:gd name="T10" fmla="*/ 2147483647 w 1971063"/>
              <a:gd name="T11" fmla="*/ 39 h 1866596"/>
              <a:gd name="T12" fmla="*/ 2147483647 w 1971063"/>
              <a:gd name="T13" fmla="*/ 5 h 1866596"/>
              <a:gd name="T14" fmla="*/ 2147483647 w 1971063"/>
              <a:gd name="T15" fmla="*/ 5 h 1866596"/>
              <a:gd name="T16" fmla="*/ 2147483647 w 1971063"/>
              <a:gd name="T17" fmla="*/ 25 h 1866596"/>
              <a:gd name="T18" fmla="*/ 2147483647 w 1971063"/>
              <a:gd name="T19" fmla="*/ 88 h 1866596"/>
              <a:gd name="T20" fmla="*/ 2147483647 w 1971063"/>
              <a:gd name="T21" fmla="*/ 198 h 1866596"/>
              <a:gd name="T22" fmla="*/ 2147483647 w 1971063"/>
              <a:gd name="T23" fmla="*/ 322 h 1866596"/>
              <a:gd name="T24" fmla="*/ 2147483647 w 1971063"/>
              <a:gd name="T25" fmla="*/ 405 h 1866596"/>
              <a:gd name="T26" fmla="*/ 2147483647 w 1971063"/>
              <a:gd name="T27" fmla="*/ 450 h 18665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1063"/>
              <a:gd name="T43" fmla="*/ 0 h 1866596"/>
              <a:gd name="T44" fmla="*/ 1971063 w 1971063"/>
              <a:gd name="T45" fmla="*/ 1866596 h 18665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1063" h="1866596">
                <a:moveTo>
                  <a:pt x="0" y="1796656"/>
                </a:moveTo>
                <a:cubicBezTo>
                  <a:pt x="5215" y="1774567"/>
                  <a:pt x="26670" y="1654445"/>
                  <a:pt x="38968" y="1579646"/>
                </a:cubicBezTo>
                <a:cubicBezTo>
                  <a:pt x="51266" y="1504847"/>
                  <a:pt x="56323" y="1464681"/>
                  <a:pt x="73789" y="1347863"/>
                </a:cubicBezTo>
                <a:cubicBezTo>
                  <a:pt x="91255" y="1231045"/>
                  <a:pt x="118941" y="1021493"/>
                  <a:pt x="143765" y="878739"/>
                </a:cubicBezTo>
                <a:cubicBezTo>
                  <a:pt x="168589" y="735985"/>
                  <a:pt x="191281" y="610769"/>
                  <a:pt x="222730" y="491338"/>
                </a:cubicBezTo>
                <a:cubicBezTo>
                  <a:pt x="254179" y="371907"/>
                  <a:pt x="295882" y="240183"/>
                  <a:pt x="332458" y="162154"/>
                </a:cubicBezTo>
                <a:cubicBezTo>
                  <a:pt x="369034" y="84125"/>
                  <a:pt x="406829" y="46330"/>
                  <a:pt x="442186" y="23165"/>
                </a:cubicBezTo>
                <a:cubicBezTo>
                  <a:pt x="477543" y="0"/>
                  <a:pt x="503146" y="9754"/>
                  <a:pt x="544599" y="23165"/>
                </a:cubicBezTo>
                <a:cubicBezTo>
                  <a:pt x="586052" y="36576"/>
                  <a:pt x="618970" y="46331"/>
                  <a:pt x="690903" y="103633"/>
                </a:cubicBezTo>
                <a:cubicBezTo>
                  <a:pt x="762836" y="160935"/>
                  <a:pt x="866468" y="247499"/>
                  <a:pt x="976196" y="366980"/>
                </a:cubicBezTo>
                <a:cubicBezTo>
                  <a:pt x="1085924" y="486461"/>
                  <a:pt x="1229789" y="659588"/>
                  <a:pt x="1349271" y="820522"/>
                </a:cubicBezTo>
                <a:cubicBezTo>
                  <a:pt x="1468753" y="981456"/>
                  <a:pt x="1604084" y="1189939"/>
                  <a:pt x="1693086" y="1332586"/>
                </a:cubicBezTo>
                <a:cubicBezTo>
                  <a:pt x="1782088" y="1475233"/>
                  <a:pt x="1836952" y="1587399"/>
                  <a:pt x="1883281" y="1676401"/>
                </a:cubicBezTo>
                <a:cubicBezTo>
                  <a:pt x="1929611" y="1765403"/>
                  <a:pt x="1950337" y="1815999"/>
                  <a:pt x="1971063" y="1866596"/>
                </a:cubicBezTo>
              </a:path>
            </a:pathLst>
          </a:custGeom>
          <a:solidFill>
            <a:srgbClr val="FFE389"/>
          </a:solidFill>
          <a:ln w="19050" algn="ctr">
            <a:solidFill>
              <a:srgbClr val="FF9900"/>
            </a:solidFill>
            <a:round/>
            <a:headEnd/>
            <a:tailEnd/>
          </a:ln>
        </p:spPr>
        <p:txBody>
          <a:bodyPr/>
          <a:lstStyle/>
          <a:p>
            <a:pPr>
              <a:defRPr/>
            </a:pPr>
            <a:endParaRPr lang="en-US">
              <a:latin typeface="+mn-lt"/>
            </a:endParaRPr>
          </a:p>
        </p:txBody>
      </p:sp>
      <p:sp>
        <p:nvSpPr>
          <p:cNvPr id="48205" name="Freeform 46"/>
          <p:cNvSpPr>
            <a:spLocks noChangeArrowheads="1"/>
          </p:cNvSpPr>
          <p:nvPr/>
        </p:nvSpPr>
        <p:spPr bwMode="auto">
          <a:xfrm rot="-60000">
            <a:off x="5638800" y="3967163"/>
            <a:ext cx="2287588" cy="1631950"/>
          </a:xfrm>
          <a:custGeom>
            <a:avLst/>
            <a:gdLst>
              <a:gd name="T0" fmla="*/ 0 w 1971063"/>
              <a:gd name="T1" fmla="*/ 434 h 1866596"/>
              <a:gd name="T2" fmla="*/ 1974773171 w 1971063"/>
              <a:gd name="T3" fmla="*/ 381 h 1866596"/>
              <a:gd name="T4" fmla="*/ 2147483647 w 1971063"/>
              <a:gd name="T5" fmla="*/ 325 h 1866596"/>
              <a:gd name="T6" fmla="*/ 2147483647 w 1971063"/>
              <a:gd name="T7" fmla="*/ 212 h 1866596"/>
              <a:gd name="T8" fmla="*/ 2147483647 w 1971063"/>
              <a:gd name="T9" fmla="*/ 119 h 1866596"/>
              <a:gd name="T10" fmla="*/ 2147483647 w 1971063"/>
              <a:gd name="T11" fmla="*/ 39 h 1866596"/>
              <a:gd name="T12" fmla="*/ 2147483647 w 1971063"/>
              <a:gd name="T13" fmla="*/ 5 h 1866596"/>
              <a:gd name="T14" fmla="*/ 2147483647 w 1971063"/>
              <a:gd name="T15" fmla="*/ 5 h 1866596"/>
              <a:gd name="T16" fmla="*/ 2147483647 w 1971063"/>
              <a:gd name="T17" fmla="*/ 25 h 1866596"/>
              <a:gd name="T18" fmla="*/ 2147483647 w 1971063"/>
              <a:gd name="T19" fmla="*/ 88 h 1866596"/>
              <a:gd name="T20" fmla="*/ 2147483647 w 1971063"/>
              <a:gd name="T21" fmla="*/ 198 h 1866596"/>
              <a:gd name="T22" fmla="*/ 2147483647 w 1971063"/>
              <a:gd name="T23" fmla="*/ 322 h 1866596"/>
              <a:gd name="T24" fmla="*/ 2147483647 w 1971063"/>
              <a:gd name="T25" fmla="*/ 405 h 1866596"/>
              <a:gd name="T26" fmla="*/ 2147483647 w 1971063"/>
              <a:gd name="T27" fmla="*/ 450 h 18665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1063"/>
              <a:gd name="T43" fmla="*/ 0 h 1866596"/>
              <a:gd name="T44" fmla="*/ 1971063 w 1971063"/>
              <a:gd name="T45" fmla="*/ 1866596 h 18665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1063" h="1866596">
                <a:moveTo>
                  <a:pt x="0" y="1796656"/>
                </a:moveTo>
                <a:cubicBezTo>
                  <a:pt x="5215" y="1774567"/>
                  <a:pt x="26670" y="1654445"/>
                  <a:pt x="38968" y="1579646"/>
                </a:cubicBezTo>
                <a:cubicBezTo>
                  <a:pt x="51266" y="1504847"/>
                  <a:pt x="56323" y="1464681"/>
                  <a:pt x="73789" y="1347863"/>
                </a:cubicBezTo>
                <a:cubicBezTo>
                  <a:pt x="91255" y="1231045"/>
                  <a:pt x="118941" y="1021493"/>
                  <a:pt x="143765" y="878739"/>
                </a:cubicBezTo>
                <a:cubicBezTo>
                  <a:pt x="168589" y="735985"/>
                  <a:pt x="191281" y="610769"/>
                  <a:pt x="222730" y="491338"/>
                </a:cubicBezTo>
                <a:cubicBezTo>
                  <a:pt x="254179" y="371907"/>
                  <a:pt x="295882" y="240183"/>
                  <a:pt x="332458" y="162154"/>
                </a:cubicBezTo>
                <a:cubicBezTo>
                  <a:pt x="369034" y="84125"/>
                  <a:pt x="406829" y="46330"/>
                  <a:pt x="442186" y="23165"/>
                </a:cubicBezTo>
                <a:cubicBezTo>
                  <a:pt x="477543" y="0"/>
                  <a:pt x="503146" y="9754"/>
                  <a:pt x="544599" y="23165"/>
                </a:cubicBezTo>
                <a:cubicBezTo>
                  <a:pt x="586052" y="36576"/>
                  <a:pt x="618970" y="46331"/>
                  <a:pt x="690903" y="103633"/>
                </a:cubicBezTo>
                <a:cubicBezTo>
                  <a:pt x="762836" y="160935"/>
                  <a:pt x="866468" y="247499"/>
                  <a:pt x="976196" y="366980"/>
                </a:cubicBezTo>
                <a:cubicBezTo>
                  <a:pt x="1085924" y="486461"/>
                  <a:pt x="1229789" y="659588"/>
                  <a:pt x="1349271" y="820522"/>
                </a:cubicBezTo>
                <a:cubicBezTo>
                  <a:pt x="1468753" y="981456"/>
                  <a:pt x="1604084" y="1189939"/>
                  <a:pt x="1693086" y="1332586"/>
                </a:cubicBezTo>
                <a:cubicBezTo>
                  <a:pt x="1782088" y="1475233"/>
                  <a:pt x="1836952" y="1587399"/>
                  <a:pt x="1883281" y="1676401"/>
                </a:cubicBezTo>
                <a:cubicBezTo>
                  <a:pt x="1929611" y="1765403"/>
                  <a:pt x="1950337" y="1815999"/>
                  <a:pt x="1971063" y="1866596"/>
                </a:cubicBezTo>
              </a:path>
            </a:pathLst>
          </a:custGeom>
          <a:solidFill>
            <a:srgbClr val="FFE389"/>
          </a:solidFill>
          <a:ln w="19050" algn="ctr">
            <a:solidFill>
              <a:srgbClr val="FF9900"/>
            </a:solidFill>
            <a:round/>
            <a:headEnd/>
            <a:tailEnd/>
          </a:ln>
        </p:spPr>
        <p:txBody>
          <a:bodyPr/>
          <a:lstStyle/>
          <a:p>
            <a:pPr>
              <a:defRPr/>
            </a:pPr>
            <a:endParaRPr lang="en-US">
              <a:latin typeface="+mn-lt"/>
            </a:endParaRPr>
          </a:p>
        </p:txBody>
      </p:sp>
      <p:sp>
        <p:nvSpPr>
          <p:cNvPr id="62543" name="Freeform 44"/>
          <p:cNvSpPr>
            <a:spLocks noChangeArrowheads="1"/>
          </p:cNvSpPr>
          <p:nvPr/>
        </p:nvSpPr>
        <p:spPr bwMode="auto">
          <a:xfrm>
            <a:off x="6494463" y="4841875"/>
            <a:ext cx="2068512" cy="733425"/>
          </a:xfrm>
          <a:custGeom>
            <a:avLst/>
            <a:gdLst>
              <a:gd name="T0" fmla="*/ 0 w 2066307"/>
              <a:gd name="T1" fmla="*/ 672243 h 734291"/>
              <a:gd name="T2" fmla="*/ 905383 w 2066307"/>
              <a:gd name="T3" fmla="*/ 373875 h 734291"/>
              <a:gd name="T4" fmla="*/ 1991819 w 2066307"/>
              <a:gd name="T5" fmla="*/ 130764 h 734291"/>
              <a:gd name="T6" fmla="*/ 3319702 w 2066307"/>
              <a:gd name="T7" fmla="*/ 20261 h 734291"/>
              <a:gd name="T8" fmla="*/ 4768280 w 2066307"/>
              <a:gd name="T9" fmla="*/ 9212 h 734291"/>
              <a:gd name="T10" fmla="*/ 6337595 w 2066307"/>
              <a:gd name="T11" fmla="*/ 75513 h 734291"/>
              <a:gd name="T12" fmla="*/ 8872591 w 2066307"/>
              <a:gd name="T13" fmla="*/ 208117 h 734291"/>
              <a:gd name="T14" fmla="*/ 10502224 w 2066307"/>
              <a:gd name="T15" fmla="*/ 343630 h 734291"/>
              <a:gd name="T16" fmla="*/ 10502224 w 2066307"/>
              <a:gd name="T17" fmla="*/ 683288 h 7342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6307"/>
              <a:gd name="T28" fmla="*/ 0 h 734291"/>
              <a:gd name="T29" fmla="*/ 2066307 w 2066307"/>
              <a:gd name="T30" fmla="*/ 734291 h 7342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6307" h="734291">
                <a:moveTo>
                  <a:pt x="0" y="722415"/>
                </a:moveTo>
                <a:cubicBezTo>
                  <a:pt x="56408" y="610589"/>
                  <a:pt x="112816" y="498764"/>
                  <a:pt x="178130" y="401782"/>
                </a:cubicBezTo>
                <a:cubicBezTo>
                  <a:pt x="243444" y="304800"/>
                  <a:pt x="312717" y="203859"/>
                  <a:pt x="391886" y="140524"/>
                </a:cubicBezTo>
                <a:cubicBezTo>
                  <a:pt x="471055" y="77189"/>
                  <a:pt x="562099" y="43542"/>
                  <a:pt x="653143" y="21771"/>
                </a:cubicBezTo>
                <a:cubicBezTo>
                  <a:pt x="744187" y="0"/>
                  <a:pt x="839190" y="0"/>
                  <a:pt x="938151" y="9896"/>
                </a:cubicBezTo>
                <a:cubicBezTo>
                  <a:pt x="1037112" y="19792"/>
                  <a:pt x="1112322" y="45522"/>
                  <a:pt x="1246909" y="81148"/>
                </a:cubicBezTo>
                <a:cubicBezTo>
                  <a:pt x="1381496" y="116774"/>
                  <a:pt x="1609107" y="175631"/>
                  <a:pt x="1745673" y="223652"/>
                </a:cubicBezTo>
                <a:cubicBezTo>
                  <a:pt x="1882239" y="271673"/>
                  <a:pt x="2001438" y="295597"/>
                  <a:pt x="2066307" y="369274"/>
                </a:cubicBezTo>
                <a:cubicBezTo>
                  <a:pt x="2062596" y="454381"/>
                  <a:pt x="2066307" y="674915"/>
                  <a:pt x="2066307" y="734291"/>
                </a:cubicBezTo>
              </a:path>
            </a:pathLst>
          </a:custGeom>
          <a:solidFill>
            <a:srgbClr val="F7BB13"/>
          </a:solidFill>
          <a:ln w="19050" algn="ctr">
            <a:solidFill>
              <a:srgbClr val="FF9900"/>
            </a:solidFill>
            <a:round/>
            <a:headEnd/>
            <a:tailEnd/>
          </a:ln>
        </p:spPr>
        <p:txBody>
          <a:bodyPr/>
          <a:lstStyle/>
          <a:p>
            <a:pPr>
              <a:defRPr/>
            </a:pPr>
            <a:endParaRPr lang="en-US">
              <a:latin typeface="+mn-lt"/>
            </a:endParaRPr>
          </a:p>
        </p:txBody>
      </p:sp>
      <p:sp>
        <p:nvSpPr>
          <p:cNvPr id="53" name="Freeform 52"/>
          <p:cNvSpPr>
            <a:spLocks noChangeArrowheads="1"/>
          </p:cNvSpPr>
          <p:nvPr/>
        </p:nvSpPr>
        <p:spPr bwMode="auto">
          <a:xfrm>
            <a:off x="2811463" y="3136900"/>
            <a:ext cx="1204912" cy="2430463"/>
          </a:xfrm>
          <a:custGeom>
            <a:avLst/>
            <a:gdLst>
              <a:gd name="T0" fmla="*/ 0 w 1204913"/>
              <a:gd name="T1" fmla="*/ 3927870 h 2411413"/>
              <a:gd name="T2" fmla="*/ 140838 w 1204913"/>
              <a:gd name="T3" fmla="*/ 2539290 h 2411413"/>
              <a:gd name="T4" fmla="*/ 352093 w 1204913"/>
              <a:gd name="T5" fmla="*/ 1236034 h 2411413"/>
              <a:gd name="T6" fmla="*/ 680707 w 1204913"/>
              <a:gd name="T7" fmla="*/ 437004 h 2411413"/>
              <a:gd name="T8" fmla="*/ 1244055 w 1204913"/>
              <a:gd name="T9" fmla="*/ 49131 h 2411413"/>
              <a:gd name="T10" fmla="*/ 1760450 w 1204913"/>
              <a:gd name="T11" fmla="*/ 142218 h 2411413"/>
              <a:gd name="T12" fmla="*/ 2699365 w 1204913"/>
              <a:gd name="T13" fmla="*/ 778347 h 2411413"/>
              <a:gd name="T14" fmla="*/ 3825841 w 1204913"/>
              <a:gd name="T15" fmla="*/ 1779067 h 2411413"/>
              <a:gd name="T16" fmla="*/ 5187266 w 1204913"/>
              <a:gd name="T17" fmla="*/ 3214184 h 2411413"/>
              <a:gd name="T18" fmla="*/ 5938376 w 1204913"/>
              <a:gd name="T19" fmla="*/ 3927870 h 24114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4913"/>
              <a:gd name="T31" fmla="*/ 0 h 2411413"/>
              <a:gd name="T32" fmla="*/ 1204913 w 1204913"/>
              <a:gd name="T33" fmla="*/ 2411413 h 24114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4913" h="2411413">
                <a:moveTo>
                  <a:pt x="0" y="2411413"/>
                </a:moveTo>
                <a:cubicBezTo>
                  <a:pt x="8334" y="2122885"/>
                  <a:pt x="16669" y="1834357"/>
                  <a:pt x="28575" y="1558926"/>
                </a:cubicBezTo>
                <a:cubicBezTo>
                  <a:pt x="40481" y="1283495"/>
                  <a:pt x="53182" y="973932"/>
                  <a:pt x="71438" y="758826"/>
                </a:cubicBezTo>
                <a:cubicBezTo>
                  <a:pt x="89694" y="543720"/>
                  <a:pt x="107951" y="389732"/>
                  <a:pt x="138113" y="268288"/>
                </a:cubicBezTo>
                <a:cubicBezTo>
                  <a:pt x="168275" y="146844"/>
                  <a:pt x="215900" y="60326"/>
                  <a:pt x="252413" y="30163"/>
                </a:cubicBezTo>
                <a:cubicBezTo>
                  <a:pt x="288926" y="0"/>
                  <a:pt x="307976" y="12701"/>
                  <a:pt x="357188" y="87313"/>
                </a:cubicBezTo>
                <a:cubicBezTo>
                  <a:pt x="406400" y="161925"/>
                  <a:pt x="477838" y="310357"/>
                  <a:pt x="547688" y="477838"/>
                </a:cubicBezTo>
                <a:cubicBezTo>
                  <a:pt x="617538" y="645319"/>
                  <a:pt x="692150" y="842963"/>
                  <a:pt x="776288" y="1092201"/>
                </a:cubicBezTo>
                <a:cubicBezTo>
                  <a:pt x="860426" y="1341439"/>
                  <a:pt x="981077" y="1753395"/>
                  <a:pt x="1052514" y="1973264"/>
                </a:cubicBezTo>
                <a:cubicBezTo>
                  <a:pt x="1123951" y="2193133"/>
                  <a:pt x="1200945" y="2395538"/>
                  <a:pt x="1204913" y="2411413"/>
                </a:cubicBezTo>
              </a:path>
            </a:pathLst>
          </a:custGeom>
          <a:solidFill>
            <a:srgbClr val="00B7FF"/>
          </a:solidFill>
          <a:ln w="19050" algn="ctr">
            <a:solidFill>
              <a:srgbClr val="008A3E"/>
            </a:solidFill>
            <a:round/>
            <a:headEnd/>
            <a:tailEnd/>
          </a:ln>
        </p:spPr>
        <p:txBody>
          <a:bodyPr/>
          <a:lstStyle/>
          <a:p>
            <a:pPr>
              <a:defRPr/>
            </a:pPr>
            <a:endParaRPr lang="en-US">
              <a:latin typeface="+mn-lt"/>
            </a:endParaRPr>
          </a:p>
        </p:txBody>
      </p:sp>
      <p:sp>
        <p:nvSpPr>
          <p:cNvPr id="54" name="Freeform 53"/>
          <p:cNvSpPr>
            <a:spLocks noChangeArrowheads="1"/>
          </p:cNvSpPr>
          <p:nvPr/>
        </p:nvSpPr>
        <p:spPr bwMode="auto">
          <a:xfrm>
            <a:off x="4229100" y="3141663"/>
            <a:ext cx="1206500" cy="2430462"/>
          </a:xfrm>
          <a:custGeom>
            <a:avLst/>
            <a:gdLst>
              <a:gd name="T0" fmla="*/ 0 w 1204913"/>
              <a:gd name="T1" fmla="*/ 3927769 h 2411413"/>
              <a:gd name="T2" fmla="*/ 144126 w 1204913"/>
              <a:gd name="T3" fmla="*/ 2539228 h 2411413"/>
              <a:gd name="T4" fmla="*/ 360324 w 1204913"/>
              <a:gd name="T5" fmla="*/ 1236010 h 2411413"/>
              <a:gd name="T6" fmla="*/ 696617 w 1204913"/>
              <a:gd name="T7" fmla="*/ 436999 h 2411413"/>
              <a:gd name="T8" fmla="*/ 1273117 w 1204913"/>
              <a:gd name="T9" fmla="*/ 49131 h 2411413"/>
              <a:gd name="T10" fmla="*/ 1801583 w 1204913"/>
              <a:gd name="T11" fmla="*/ 142214 h 2411413"/>
              <a:gd name="T12" fmla="*/ 2762430 w 1204913"/>
              <a:gd name="T13" fmla="*/ 778325 h 2411413"/>
              <a:gd name="T14" fmla="*/ 3915447 w 1204913"/>
              <a:gd name="T15" fmla="*/ 1779021 h 2411413"/>
              <a:gd name="T16" fmla="*/ 5308664 w 1204913"/>
              <a:gd name="T17" fmla="*/ 3214110 h 2411413"/>
              <a:gd name="T18" fmla="*/ 6077322 w 1204913"/>
              <a:gd name="T19" fmla="*/ 3927769 h 24114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4913"/>
              <a:gd name="T31" fmla="*/ 0 h 2411413"/>
              <a:gd name="T32" fmla="*/ 1204913 w 1204913"/>
              <a:gd name="T33" fmla="*/ 2411413 h 24114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4913" h="2411413">
                <a:moveTo>
                  <a:pt x="0" y="2411413"/>
                </a:moveTo>
                <a:cubicBezTo>
                  <a:pt x="8334" y="2122885"/>
                  <a:pt x="16669" y="1834357"/>
                  <a:pt x="28575" y="1558926"/>
                </a:cubicBezTo>
                <a:cubicBezTo>
                  <a:pt x="40481" y="1283495"/>
                  <a:pt x="53182" y="973932"/>
                  <a:pt x="71438" y="758826"/>
                </a:cubicBezTo>
                <a:cubicBezTo>
                  <a:pt x="89694" y="543720"/>
                  <a:pt x="107951" y="389732"/>
                  <a:pt x="138113" y="268288"/>
                </a:cubicBezTo>
                <a:cubicBezTo>
                  <a:pt x="168275" y="146844"/>
                  <a:pt x="215900" y="60326"/>
                  <a:pt x="252413" y="30163"/>
                </a:cubicBezTo>
                <a:cubicBezTo>
                  <a:pt x="288926" y="0"/>
                  <a:pt x="307976" y="12701"/>
                  <a:pt x="357188" y="87313"/>
                </a:cubicBezTo>
                <a:cubicBezTo>
                  <a:pt x="406400" y="161925"/>
                  <a:pt x="477838" y="310357"/>
                  <a:pt x="547688" y="477838"/>
                </a:cubicBezTo>
                <a:cubicBezTo>
                  <a:pt x="617538" y="645319"/>
                  <a:pt x="692150" y="842963"/>
                  <a:pt x="776288" y="1092201"/>
                </a:cubicBezTo>
                <a:cubicBezTo>
                  <a:pt x="860426" y="1341439"/>
                  <a:pt x="981077" y="1753395"/>
                  <a:pt x="1052514" y="1973264"/>
                </a:cubicBezTo>
                <a:cubicBezTo>
                  <a:pt x="1123951" y="2193133"/>
                  <a:pt x="1200945" y="2395538"/>
                  <a:pt x="1204913" y="2411413"/>
                </a:cubicBezTo>
              </a:path>
            </a:pathLst>
          </a:custGeom>
          <a:solidFill>
            <a:srgbClr val="00B7FF"/>
          </a:solidFill>
          <a:ln w="19050" algn="ctr">
            <a:solidFill>
              <a:srgbClr val="008A3E"/>
            </a:solidFill>
            <a:round/>
            <a:headEnd/>
            <a:tailEnd/>
          </a:ln>
        </p:spPr>
        <p:txBody>
          <a:bodyPr/>
          <a:lstStyle/>
          <a:p>
            <a:pPr>
              <a:defRPr/>
            </a:pPr>
            <a:endParaRPr lang="en-US">
              <a:latin typeface="+mn-lt"/>
            </a:endParaRPr>
          </a:p>
        </p:txBody>
      </p:sp>
      <p:sp>
        <p:nvSpPr>
          <p:cNvPr id="55" name="Freeform 54"/>
          <p:cNvSpPr>
            <a:spLocks noChangeArrowheads="1"/>
          </p:cNvSpPr>
          <p:nvPr/>
        </p:nvSpPr>
        <p:spPr bwMode="auto">
          <a:xfrm>
            <a:off x="5657850" y="3133725"/>
            <a:ext cx="1206500" cy="2430463"/>
          </a:xfrm>
          <a:custGeom>
            <a:avLst/>
            <a:gdLst>
              <a:gd name="T0" fmla="*/ 0 w 1204913"/>
              <a:gd name="T1" fmla="*/ 3927870 h 2411413"/>
              <a:gd name="T2" fmla="*/ 144127 w 1204913"/>
              <a:gd name="T3" fmla="*/ 2539290 h 2411413"/>
              <a:gd name="T4" fmla="*/ 360327 w 1204913"/>
              <a:gd name="T5" fmla="*/ 1236034 h 2411413"/>
              <a:gd name="T6" fmla="*/ 696619 w 1204913"/>
              <a:gd name="T7" fmla="*/ 437004 h 2411413"/>
              <a:gd name="T8" fmla="*/ 1273133 w 1204913"/>
              <a:gd name="T9" fmla="*/ 49131 h 2411413"/>
              <a:gd name="T10" fmla="*/ 1801605 w 1204913"/>
              <a:gd name="T11" fmla="*/ 142218 h 2411413"/>
              <a:gd name="T12" fmla="*/ 2762452 w 1204913"/>
              <a:gd name="T13" fmla="*/ 778347 h 2411413"/>
              <a:gd name="T14" fmla="*/ 3915486 w 1204913"/>
              <a:gd name="T15" fmla="*/ 1779067 h 2411413"/>
              <a:gd name="T16" fmla="*/ 5308725 w 1204913"/>
              <a:gd name="T17" fmla="*/ 3214184 h 2411413"/>
              <a:gd name="T18" fmla="*/ 6077400 w 1204913"/>
              <a:gd name="T19" fmla="*/ 3927870 h 24114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4913"/>
              <a:gd name="T31" fmla="*/ 0 h 2411413"/>
              <a:gd name="T32" fmla="*/ 1204913 w 1204913"/>
              <a:gd name="T33" fmla="*/ 2411413 h 24114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4913" h="2411413">
                <a:moveTo>
                  <a:pt x="0" y="2411413"/>
                </a:moveTo>
                <a:cubicBezTo>
                  <a:pt x="8334" y="2122885"/>
                  <a:pt x="16669" y="1834357"/>
                  <a:pt x="28575" y="1558926"/>
                </a:cubicBezTo>
                <a:cubicBezTo>
                  <a:pt x="40481" y="1283495"/>
                  <a:pt x="53182" y="973932"/>
                  <a:pt x="71438" y="758826"/>
                </a:cubicBezTo>
                <a:cubicBezTo>
                  <a:pt x="89694" y="543720"/>
                  <a:pt x="107951" y="389732"/>
                  <a:pt x="138113" y="268288"/>
                </a:cubicBezTo>
                <a:cubicBezTo>
                  <a:pt x="168275" y="146844"/>
                  <a:pt x="215900" y="60326"/>
                  <a:pt x="252413" y="30163"/>
                </a:cubicBezTo>
                <a:cubicBezTo>
                  <a:pt x="288926" y="0"/>
                  <a:pt x="307976" y="12701"/>
                  <a:pt x="357188" y="87313"/>
                </a:cubicBezTo>
                <a:cubicBezTo>
                  <a:pt x="406400" y="161925"/>
                  <a:pt x="477838" y="310357"/>
                  <a:pt x="547688" y="477838"/>
                </a:cubicBezTo>
                <a:cubicBezTo>
                  <a:pt x="617538" y="645319"/>
                  <a:pt x="692150" y="842963"/>
                  <a:pt x="776288" y="1092201"/>
                </a:cubicBezTo>
                <a:cubicBezTo>
                  <a:pt x="860426" y="1341439"/>
                  <a:pt x="981077" y="1753395"/>
                  <a:pt x="1052514" y="1973264"/>
                </a:cubicBezTo>
                <a:cubicBezTo>
                  <a:pt x="1123951" y="2193133"/>
                  <a:pt x="1200945" y="2395538"/>
                  <a:pt x="1204913" y="2411413"/>
                </a:cubicBezTo>
              </a:path>
            </a:pathLst>
          </a:custGeom>
          <a:solidFill>
            <a:srgbClr val="00B7FF"/>
          </a:solidFill>
          <a:ln w="19050" algn="ctr">
            <a:solidFill>
              <a:srgbClr val="008A3E"/>
            </a:solidFill>
            <a:round/>
            <a:headEnd/>
            <a:tailEnd/>
          </a:ln>
        </p:spPr>
        <p:txBody>
          <a:bodyPr/>
          <a:lstStyle/>
          <a:p>
            <a:pPr>
              <a:defRPr/>
            </a:pPr>
            <a:endParaRPr lang="en-US">
              <a:latin typeface="+mn-lt"/>
            </a:endParaRPr>
          </a:p>
        </p:txBody>
      </p:sp>
      <p:sp>
        <p:nvSpPr>
          <p:cNvPr id="48210" name="Text Box 9"/>
          <p:cNvSpPr txBox="1">
            <a:spLocks noChangeArrowheads="1"/>
          </p:cNvSpPr>
          <p:nvPr/>
        </p:nvSpPr>
        <p:spPr bwMode="auto">
          <a:xfrm>
            <a:off x="6430963" y="5753100"/>
            <a:ext cx="1311275" cy="338138"/>
          </a:xfrm>
          <a:prstGeom prst="rect">
            <a:avLst/>
          </a:prstGeom>
          <a:noFill/>
          <a:ln w="9525">
            <a:noFill/>
            <a:miter lim="800000"/>
            <a:headEnd/>
            <a:tailEnd/>
          </a:ln>
        </p:spPr>
        <p:txBody>
          <a:bodyPr>
            <a:spAutoFit/>
          </a:bodyPr>
          <a:lstStyle/>
          <a:p>
            <a:pPr algn="ctr" eaLnBrk="0" hangingPunct="0">
              <a:spcBef>
                <a:spcPct val="50000"/>
              </a:spcBef>
              <a:defRPr/>
            </a:pPr>
            <a:r>
              <a:rPr lang="en-GB" sz="1600">
                <a:latin typeface="+mn-lt"/>
                <a:ea typeface="ＭＳ Ｐゴシック" charset="-128"/>
              </a:rPr>
              <a:t>Bedtime</a:t>
            </a:r>
            <a:endParaRPr lang="en-US" sz="1600">
              <a:latin typeface="+mn-lt"/>
              <a:ea typeface="ＭＳ Ｐゴシック" charset="-128"/>
            </a:endParaRPr>
          </a:p>
        </p:txBody>
      </p:sp>
      <p:sp>
        <p:nvSpPr>
          <p:cNvPr id="61" name="Rectangle 14"/>
          <p:cNvSpPr>
            <a:spLocks noChangeArrowheads="1"/>
          </p:cNvSpPr>
          <p:nvPr/>
        </p:nvSpPr>
        <p:spPr bwMode="auto">
          <a:xfrm>
            <a:off x="4233863" y="1995488"/>
            <a:ext cx="144462" cy="144462"/>
          </a:xfrm>
          <a:prstGeom prst="rect">
            <a:avLst/>
          </a:prstGeom>
          <a:solidFill>
            <a:srgbClr val="00B7FF"/>
          </a:solidFill>
          <a:ln w="9525">
            <a:solidFill>
              <a:srgbClr val="008A3E"/>
            </a:solidFill>
            <a:miter lim="800000"/>
            <a:headEnd/>
            <a:tailEnd/>
          </a:ln>
        </p:spPr>
        <p:txBody>
          <a:bodyPr wrap="none" anchor="ctr"/>
          <a:lstStyle/>
          <a:p>
            <a:pPr eaLnBrk="0" hangingPunct="0">
              <a:defRPr/>
            </a:pPr>
            <a:endParaRPr lang="en-US">
              <a:latin typeface="+mn-lt"/>
              <a:ea typeface="ＭＳ Ｐゴシック" charset="-128"/>
            </a:endParaRPr>
          </a:p>
        </p:txBody>
      </p:sp>
      <p:sp>
        <p:nvSpPr>
          <p:cNvPr id="62" name="Rectangle 14"/>
          <p:cNvSpPr>
            <a:spLocks noChangeArrowheads="1"/>
          </p:cNvSpPr>
          <p:nvPr/>
        </p:nvSpPr>
        <p:spPr bwMode="auto">
          <a:xfrm>
            <a:off x="4233863" y="2287588"/>
            <a:ext cx="144462" cy="144462"/>
          </a:xfrm>
          <a:prstGeom prst="rect">
            <a:avLst/>
          </a:prstGeom>
          <a:solidFill>
            <a:srgbClr val="0070C0"/>
          </a:solidFill>
          <a:ln w="9525">
            <a:solidFill>
              <a:srgbClr val="00A84C"/>
            </a:solidFill>
            <a:miter lim="800000"/>
            <a:headEnd/>
            <a:tailEnd/>
          </a:ln>
        </p:spPr>
        <p:txBody>
          <a:bodyPr wrap="none" anchor="ctr"/>
          <a:lstStyle/>
          <a:p>
            <a:pPr eaLnBrk="0" hangingPunct="0">
              <a:defRPr/>
            </a:pPr>
            <a:endParaRPr lang="en-US">
              <a:latin typeface="+mn-lt"/>
              <a:ea typeface="ＭＳ Ｐゴシック" charset="-128"/>
            </a:endParaRPr>
          </a:p>
        </p:txBody>
      </p:sp>
      <p:sp>
        <p:nvSpPr>
          <p:cNvPr id="63" name="Text Box 15"/>
          <p:cNvSpPr txBox="1">
            <a:spLocks noChangeArrowheads="1"/>
          </p:cNvSpPr>
          <p:nvPr/>
        </p:nvSpPr>
        <p:spPr bwMode="auto">
          <a:xfrm>
            <a:off x="4383088" y="1911350"/>
            <a:ext cx="3743325" cy="338138"/>
          </a:xfrm>
          <a:prstGeom prst="rect">
            <a:avLst/>
          </a:prstGeom>
          <a:noFill/>
          <a:ln w="9525">
            <a:noFill/>
            <a:miter lim="800000"/>
            <a:headEnd/>
            <a:tailEnd/>
          </a:ln>
        </p:spPr>
        <p:txBody>
          <a:bodyPr>
            <a:spAutoFit/>
          </a:bodyPr>
          <a:lstStyle/>
          <a:p>
            <a:pPr eaLnBrk="0" hangingPunct="0">
              <a:defRPr/>
            </a:pPr>
            <a:r>
              <a:rPr lang="en-GB" sz="1600" dirty="0">
                <a:latin typeface="+mn-lt"/>
                <a:ea typeface="ＭＳ Ｐゴシック" charset="-128"/>
              </a:rPr>
              <a:t>Rapid-acting </a:t>
            </a:r>
            <a:r>
              <a:rPr lang="en-GB" sz="1600" i="1" dirty="0">
                <a:latin typeface="+mn-lt"/>
                <a:ea typeface="ＭＳ Ｐゴシック" charset="-128"/>
              </a:rPr>
              <a:t>analogue</a:t>
            </a:r>
            <a:r>
              <a:rPr lang="en-GB" sz="1600" dirty="0">
                <a:latin typeface="+mn-lt"/>
                <a:ea typeface="ＭＳ Ｐゴシック" charset="-128"/>
              </a:rPr>
              <a:t> insulin</a:t>
            </a:r>
          </a:p>
        </p:txBody>
      </p:sp>
      <p:sp>
        <p:nvSpPr>
          <p:cNvPr id="64" name="Text Box 16"/>
          <p:cNvSpPr txBox="1">
            <a:spLocks noChangeArrowheads="1"/>
          </p:cNvSpPr>
          <p:nvPr/>
        </p:nvSpPr>
        <p:spPr bwMode="auto">
          <a:xfrm>
            <a:off x="4383088" y="2224088"/>
            <a:ext cx="3671887" cy="338137"/>
          </a:xfrm>
          <a:prstGeom prst="rect">
            <a:avLst/>
          </a:prstGeom>
          <a:noFill/>
          <a:ln w="9525">
            <a:noFill/>
            <a:miter lim="800000"/>
            <a:headEnd/>
            <a:tailEnd/>
          </a:ln>
        </p:spPr>
        <p:txBody>
          <a:bodyPr>
            <a:spAutoFit/>
          </a:bodyPr>
          <a:lstStyle/>
          <a:p>
            <a:pPr eaLnBrk="0" hangingPunct="0">
              <a:defRPr/>
            </a:pPr>
            <a:r>
              <a:rPr lang="en-GB" sz="1600">
                <a:latin typeface="+mn-lt"/>
                <a:ea typeface="ＭＳ Ｐゴシック" charset="-128"/>
              </a:rPr>
              <a:t>Long-acting </a:t>
            </a:r>
            <a:r>
              <a:rPr lang="en-GB" sz="1600" i="1">
                <a:latin typeface="+mn-lt"/>
                <a:ea typeface="ＭＳ Ｐゴシック" charset="-128"/>
              </a:rPr>
              <a:t>analogue</a:t>
            </a:r>
            <a:r>
              <a:rPr lang="en-GB" sz="1600">
                <a:latin typeface="+mn-lt"/>
                <a:ea typeface="ＭＳ Ｐゴシック" charset="-128"/>
              </a:rPr>
              <a:t> insulin</a:t>
            </a:r>
          </a:p>
        </p:txBody>
      </p:sp>
      <p:cxnSp>
        <p:nvCxnSpPr>
          <p:cNvPr id="67" name="Straight Connector 66"/>
          <p:cNvCxnSpPr/>
          <p:nvPr/>
        </p:nvCxnSpPr>
        <p:spPr bwMode="auto">
          <a:xfrm>
            <a:off x="2336800" y="5567363"/>
            <a:ext cx="6264275" cy="0"/>
          </a:xfrm>
          <a:prstGeom prst="line">
            <a:avLst/>
          </a:prstGeom>
          <a:ln w="254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216" name="Text Box 6"/>
          <p:cNvSpPr txBox="1">
            <a:spLocks noChangeArrowheads="1"/>
          </p:cNvSpPr>
          <p:nvPr/>
        </p:nvSpPr>
        <p:spPr bwMode="auto">
          <a:xfrm rot="-5400000">
            <a:off x="730250" y="4173538"/>
            <a:ext cx="2052637" cy="369888"/>
          </a:xfrm>
          <a:prstGeom prst="rect">
            <a:avLst/>
          </a:prstGeom>
          <a:noFill/>
          <a:ln w="9525">
            <a:noFill/>
            <a:miter lim="800000"/>
            <a:headEnd/>
            <a:tailEnd/>
          </a:ln>
        </p:spPr>
        <p:txBody>
          <a:bodyPr>
            <a:spAutoFit/>
          </a:bodyPr>
          <a:lstStyle/>
          <a:p>
            <a:pPr algn="ctr" eaLnBrk="0" hangingPunct="0">
              <a:spcBef>
                <a:spcPct val="50000"/>
              </a:spcBef>
              <a:defRPr/>
            </a:pPr>
            <a:r>
              <a:rPr lang="en-GB">
                <a:latin typeface="+mn-lt"/>
                <a:ea typeface="ＭＳ Ｐゴシック" charset="-128"/>
              </a:rPr>
              <a:t>Insulin action</a:t>
            </a:r>
            <a:endParaRPr lang="en-US">
              <a:latin typeface="+mn-lt"/>
              <a:ea typeface="ＭＳ Ｐゴシック" charset="-128"/>
            </a:endParaRPr>
          </a:p>
        </p:txBody>
      </p:sp>
      <p:cxnSp>
        <p:nvCxnSpPr>
          <p:cNvPr id="69" name="Straight Arrow Connector 68"/>
          <p:cNvCxnSpPr/>
          <p:nvPr/>
        </p:nvCxnSpPr>
        <p:spPr bwMode="auto">
          <a:xfrm rot="16200000" flipV="1">
            <a:off x="1227137" y="4316413"/>
            <a:ext cx="1800225" cy="0"/>
          </a:xfrm>
          <a:prstGeom prst="straightConnector1">
            <a:avLst/>
          </a:prstGeom>
          <a:ln w="3175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65" name="Freeform 64"/>
          <p:cNvSpPr>
            <a:spLocks noChangeArrowheads="1"/>
          </p:cNvSpPr>
          <p:nvPr/>
        </p:nvSpPr>
        <p:spPr bwMode="auto">
          <a:xfrm>
            <a:off x="2344738" y="4978400"/>
            <a:ext cx="5738812" cy="595313"/>
          </a:xfrm>
          <a:custGeom>
            <a:avLst/>
            <a:gdLst>
              <a:gd name="T0" fmla="*/ 0 w 5736566"/>
              <a:gd name="T1" fmla="*/ 0 h 595222"/>
              <a:gd name="T2" fmla="*/ 19846661 w 5736566"/>
              <a:gd name="T3" fmla="*/ 348289 h 595222"/>
              <a:gd name="T4" fmla="*/ 28753764 w 5736566"/>
              <a:gd name="T5" fmla="*/ 583389 h 595222"/>
              <a:gd name="T6" fmla="*/ 0 w 5736566"/>
              <a:gd name="T7" fmla="*/ 600797 h 595222"/>
              <a:gd name="T8" fmla="*/ 0 w 5736566"/>
              <a:gd name="T9" fmla="*/ 0 h 595222"/>
              <a:gd name="T10" fmla="*/ 0 60000 65536"/>
              <a:gd name="T11" fmla="*/ 0 60000 65536"/>
              <a:gd name="T12" fmla="*/ 0 60000 65536"/>
              <a:gd name="T13" fmla="*/ 0 60000 65536"/>
              <a:gd name="T14" fmla="*/ 0 60000 65536"/>
              <a:gd name="T15" fmla="*/ 0 w 5736566"/>
              <a:gd name="T16" fmla="*/ 0 h 595222"/>
              <a:gd name="T17" fmla="*/ 5736566 w 5736566"/>
              <a:gd name="T18" fmla="*/ 595222 h 595222"/>
            </a:gdLst>
            <a:ahLst/>
            <a:cxnLst>
              <a:cxn ang="T10">
                <a:pos x="T0" y="T1"/>
              </a:cxn>
              <a:cxn ang="T11">
                <a:pos x="T2" y="T3"/>
              </a:cxn>
              <a:cxn ang="T12">
                <a:pos x="T4" y="T5"/>
              </a:cxn>
              <a:cxn ang="T13">
                <a:pos x="T6" y="T7"/>
              </a:cxn>
              <a:cxn ang="T14">
                <a:pos x="T8" y="T9"/>
              </a:cxn>
            </a:cxnLst>
            <a:rect l="T15" t="T16" r="T17" b="T18"/>
            <a:pathLst>
              <a:path w="5736566" h="595222">
                <a:moveTo>
                  <a:pt x="0" y="0"/>
                </a:moveTo>
                <a:lnTo>
                  <a:pt x="3959524" y="345056"/>
                </a:lnTo>
                <a:lnTo>
                  <a:pt x="5736566" y="577970"/>
                </a:lnTo>
                <a:lnTo>
                  <a:pt x="0" y="595222"/>
                </a:lnTo>
                <a:lnTo>
                  <a:pt x="0" y="0"/>
                </a:lnTo>
                <a:close/>
              </a:path>
            </a:pathLst>
          </a:custGeom>
          <a:solidFill>
            <a:srgbClr val="0070C0"/>
          </a:solidFill>
          <a:ln w="19050" algn="ctr">
            <a:solidFill>
              <a:srgbClr val="008A3E"/>
            </a:solidFill>
            <a:round/>
            <a:headEnd/>
            <a:tailEnd/>
          </a:ln>
        </p:spPr>
        <p:txBody>
          <a:bodyPr/>
          <a:lstStyle/>
          <a:p>
            <a:pPr>
              <a:defRPr/>
            </a:pPr>
            <a:endParaRPr lang="en-US">
              <a:latin typeface="+mn-lt"/>
            </a:endParaRPr>
          </a:p>
        </p:txBody>
      </p:sp>
      <p:sp>
        <p:nvSpPr>
          <p:cNvPr id="59" name="Freeform 58"/>
          <p:cNvSpPr>
            <a:spLocks noChangeArrowheads="1"/>
          </p:cNvSpPr>
          <p:nvPr/>
        </p:nvSpPr>
        <p:spPr bwMode="auto">
          <a:xfrm>
            <a:off x="6437313" y="4997450"/>
            <a:ext cx="2139950" cy="587375"/>
          </a:xfrm>
          <a:custGeom>
            <a:avLst/>
            <a:gdLst>
              <a:gd name="T0" fmla="*/ 0 w 2100404"/>
              <a:gd name="T1" fmla="*/ 524996 h 588475"/>
              <a:gd name="T2" fmla="*/ 3162835 w 2100404"/>
              <a:gd name="T3" fmla="*/ 331155 h 588475"/>
              <a:gd name="T4" fmla="*/ 5706862 w 2100404"/>
              <a:gd name="T5" fmla="*/ 214038 h 588475"/>
              <a:gd name="T6" fmla="*/ 9763513 w 2100404"/>
              <a:gd name="T7" fmla="*/ 113074 h 588475"/>
              <a:gd name="T8" fmla="*/ 13613873 w 2100404"/>
              <a:gd name="T9" fmla="*/ 40384 h 588475"/>
              <a:gd name="T10" fmla="*/ 17257962 w 2100404"/>
              <a:gd name="T11" fmla="*/ 12116 h 588475"/>
              <a:gd name="T12" fmla="*/ 25233630 w 2100404"/>
              <a:gd name="T13" fmla="*/ 0 h 588475"/>
              <a:gd name="T14" fmla="*/ 31903013 w 2100404"/>
              <a:gd name="T15" fmla="*/ 0 h 588475"/>
              <a:gd name="T16" fmla="*/ 31765582 w 2100404"/>
              <a:gd name="T17" fmla="*/ 520969 h 588475"/>
              <a:gd name="T18" fmla="*/ 31765582 w 2100404"/>
              <a:gd name="T19" fmla="*/ 520969 h 588475"/>
              <a:gd name="T20" fmla="*/ 31765582 w 2100404"/>
              <a:gd name="T21" fmla="*/ 512884 h 5884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00404"/>
              <a:gd name="T34" fmla="*/ 0 h 588475"/>
              <a:gd name="T35" fmla="*/ 2100404 w 2100404"/>
              <a:gd name="T36" fmla="*/ 588475 h 5884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00404" h="588475">
                <a:moveTo>
                  <a:pt x="0" y="588475"/>
                </a:moveTo>
                <a:cubicBezTo>
                  <a:pt x="72804" y="508880"/>
                  <a:pt x="145609" y="429285"/>
                  <a:pt x="208229" y="371192"/>
                </a:cubicBezTo>
                <a:cubicBezTo>
                  <a:pt x="270849" y="313099"/>
                  <a:pt x="303290" y="280657"/>
                  <a:pt x="375718" y="239916"/>
                </a:cubicBezTo>
                <a:cubicBezTo>
                  <a:pt x="448146" y="199175"/>
                  <a:pt x="556034" y="159189"/>
                  <a:pt x="642796" y="126748"/>
                </a:cubicBezTo>
                <a:cubicBezTo>
                  <a:pt x="729558" y="94307"/>
                  <a:pt x="814058" y="64128"/>
                  <a:pt x="896293" y="45267"/>
                </a:cubicBezTo>
                <a:cubicBezTo>
                  <a:pt x="978529" y="26406"/>
                  <a:pt x="1008706" y="21124"/>
                  <a:pt x="1136209" y="13580"/>
                </a:cubicBezTo>
                <a:cubicBezTo>
                  <a:pt x="1263712" y="6036"/>
                  <a:pt x="1500611" y="2263"/>
                  <a:pt x="1661310" y="0"/>
                </a:cubicBezTo>
                <a:lnTo>
                  <a:pt x="2100404" y="0"/>
                </a:lnTo>
                <a:lnTo>
                  <a:pt x="2091350" y="583948"/>
                </a:lnTo>
                <a:lnTo>
                  <a:pt x="2091350" y="574895"/>
                </a:lnTo>
              </a:path>
            </a:pathLst>
          </a:custGeom>
          <a:solidFill>
            <a:srgbClr val="0070C0"/>
          </a:solidFill>
          <a:ln w="19050" algn="ctr">
            <a:solidFill>
              <a:srgbClr val="008A3E"/>
            </a:solidFill>
            <a:round/>
            <a:headEnd/>
            <a:tailEnd/>
          </a:ln>
        </p:spPr>
        <p:txBody>
          <a:bodyPr/>
          <a:lstStyle/>
          <a:p>
            <a:pPr>
              <a:defRPr/>
            </a:pPr>
            <a:endParaRPr lang="en-US">
              <a:latin typeface="+mn-lt"/>
            </a:endParaRPr>
          </a:p>
        </p:txBody>
      </p:sp>
      <p:cxnSp>
        <p:nvCxnSpPr>
          <p:cNvPr id="195676" name="Straight Connector 70"/>
          <p:cNvCxnSpPr>
            <a:cxnSpLocks noChangeShapeType="1"/>
          </p:cNvCxnSpPr>
          <p:nvPr/>
        </p:nvCxnSpPr>
        <p:spPr bwMode="auto">
          <a:xfrm>
            <a:off x="2351088" y="5573713"/>
            <a:ext cx="6245225" cy="1587"/>
          </a:xfrm>
          <a:prstGeom prst="line">
            <a:avLst/>
          </a:prstGeom>
          <a:noFill/>
          <a:ln w="25400" algn="ctr">
            <a:solidFill>
              <a:srgbClr val="002060"/>
            </a:solidFill>
            <a:round/>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5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5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5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5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5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34" grpId="0"/>
      <p:bldP spid="62535" grpId="0" animBg="1"/>
      <p:bldP spid="61" grpId="0" animBg="1"/>
      <p:bldP spid="62" grpId="0" animBg="1"/>
      <p:bldP spid="63" grpId="0"/>
      <p:bldP spid="64"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179512" y="188640"/>
            <a:ext cx="8750206" cy="6192688"/>
          </a:xfrm>
          <a:prstGeom prst="rect">
            <a:avLst/>
          </a:prstGeom>
          <a:noFill/>
          <a:ln w="9525">
            <a:noFill/>
            <a:miter lim="800000"/>
            <a:headEnd/>
            <a:tailEnd/>
          </a:ln>
          <a:effectLst/>
        </p:spPr>
      </p:pic>
      <p:sp>
        <p:nvSpPr>
          <p:cNvPr id="3" name="TextBox 2"/>
          <p:cNvSpPr txBox="1"/>
          <p:nvPr/>
        </p:nvSpPr>
        <p:spPr>
          <a:xfrm>
            <a:off x="3192050" y="6488668"/>
            <a:ext cx="5951950" cy="369332"/>
          </a:xfrm>
          <a:prstGeom prst="rect">
            <a:avLst/>
          </a:prstGeom>
          <a:noFill/>
        </p:spPr>
        <p:txBody>
          <a:bodyPr wrap="none" rtlCol="0">
            <a:spAutoFit/>
          </a:bodyPr>
          <a:lstStyle/>
          <a:p>
            <a:r>
              <a:rPr lang="en-US" dirty="0" smtClean="0"/>
              <a:t>The American Journal of Medicine, </a:t>
            </a:r>
            <a:r>
              <a:rPr lang="en-US" dirty="0" err="1" smtClean="0"/>
              <a:t>Vol</a:t>
            </a:r>
            <a:r>
              <a:rPr lang="en-US" dirty="0" smtClean="0"/>
              <a:t> 121, No 6A, June 2008</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FPG or PPG?</a:t>
            </a:r>
            <a:endParaRPr lang="en-US" dirty="0"/>
          </a:p>
        </p:txBody>
      </p:sp>
      <p:sp>
        <p:nvSpPr>
          <p:cNvPr id="3" name="Content Placeholder 2"/>
          <p:cNvSpPr>
            <a:spLocks noGrp="1"/>
          </p:cNvSpPr>
          <p:nvPr>
            <p:ph idx="1"/>
          </p:nvPr>
        </p:nvSpPr>
        <p:spPr>
          <a:xfrm>
            <a:off x="251520" y="1600200"/>
            <a:ext cx="8640960" cy="4525963"/>
          </a:xfrm>
        </p:spPr>
        <p:txBody>
          <a:bodyPr>
            <a:normAutofit lnSpcReduction="10000"/>
          </a:bodyPr>
          <a:lstStyle/>
          <a:p>
            <a:r>
              <a:rPr lang="en-US" dirty="0" smtClean="0"/>
              <a:t>FPG and PPG have different contribution to HbA1c</a:t>
            </a:r>
          </a:p>
          <a:p>
            <a:r>
              <a:rPr lang="en-US" dirty="0" smtClean="0"/>
              <a:t>With mild HbA1c elevations </a:t>
            </a:r>
            <a:r>
              <a:rPr lang="en-US" dirty="0" smtClean="0">
                <a:solidFill>
                  <a:srgbClr val="FFFF00"/>
                </a:solidFill>
              </a:rPr>
              <a:t>(7.3-8.4%), </a:t>
            </a:r>
            <a:r>
              <a:rPr lang="en-US" dirty="0" smtClean="0"/>
              <a:t>the proportion of HbA1c elevation attributable to postprandial </a:t>
            </a:r>
            <a:r>
              <a:rPr lang="en-US" dirty="0" err="1" smtClean="0"/>
              <a:t>hyperglycaemia</a:t>
            </a:r>
            <a:r>
              <a:rPr lang="en-US" dirty="0" smtClean="0"/>
              <a:t> increases to as much as </a:t>
            </a:r>
            <a:r>
              <a:rPr lang="en-US" dirty="0" smtClean="0">
                <a:solidFill>
                  <a:srgbClr val="FFFF00"/>
                </a:solidFill>
              </a:rPr>
              <a:t>70%</a:t>
            </a:r>
            <a:r>
              <a:rPr lang="en-US" dirty="0" smtClean="0"/>
              <a:t> of the </a:t>
            </a:r>
            <a:r>
              <a:rPr lang="en-US" dirty="0" err="1" smtClean="0"/>
              <a:t>glycaemic</a:t>
            </a:r>
            <a:r>
              <a:rPr lang="en-US" dirty="0" smtClean="0"/>
              <a:t> load</a:t>
            </a:r>
          </a:p>
          <a:p>
            <a:r>
              <a:rPr lang="en-US" dirty="0" smtClean="0"/>
              <a:t>To reach recommended HbA1c targets &lt;6.5%  it is important that </a:t>
            </a:r>
            <a:r>
              <a:rPr lang="en-US" dirty="0" smtClean="0">
                <a:solidFill>
                  <a:srgbClr val="FFFF00"/>
                </a:solidFill>
              </a:rPr>
              <a:t>postprandial </a:t>
            </a:r>
            <a:r>
              <a:rPr lang="en-US" dirty="0" err="1" smtClean="0">
                <a:solidFill>
                  <a:srgbClr val="FFFF00"/>
                </a:solidFill>
              </a:rPr>
              <a:t>hyperglycaemia</a:t>
            </a:r>
            <a:r>
              <a:rPr lang="en-US" dirty="0" smtClean="0">
                <a:solidFill>
                  <a:srgbClr val="FFFF00"/>
                </a:solidFill>
              </a:rPr>
              <a:t> </a:t>
            </a:r>
            <a:r>
              <a:rPr lang="en-US" dirty="0" smtClean="0"/>
              <a:t>is specifically addressed.</a:t>
            </a:r>
          </a:p>
          <a:p>
            <a:endParaRPr lang="en-US" dirty="0"/>
          </a:p>
        </p:txBody>
      </p:sp>
      <p:sp>
        <p:nvSpPr>
          <p:cNvPr id="4" name="TextBox 3"/>
          <p:cNvSpPr txBox="1"/>
          <p:nvPr/>
        </p:nvSpPr>
        <p:spPr>
          <a:xfrm>
            <a:off x="4000496" y="6286520"/>
            <a:ext cx="11144328" cy="369332"/>
          </a:xfrm>
          <a:prstGeom prst="rect">
            <a:avLst/>
          </a:prstGeom>
          <a:noFill/>
        </p:spPr>
        <p:txBody>
          <a:bodyPr wrap="square" rtlCol="0">
            <a:spAutoFit/>
          </a:bodyPr>
          <a:lstStyle/>
          <a:p>
            <a:r>
              <a:rPr lang="en-US" dirty="0" err="1" smtClean="0"/>
              <a:t>Monnier</a:t>
            </a:r>
            <a:r>
              <a:rPr lang="en-US" dirty="0" smtClean="0"/>
              <a:t> L, et al  </a:t>
            </a:r>
            <a:r>
              <a:rPr lang="pt-BR" dirty="0" smtClean="0"/>
              <a:t>Diabetes Care 2003; 26: 881–885.</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1691681" y="6446838"/>
            <a:ext cx="5832648" cy="209288"/>
          </a:xfrm>
          <a:prstGeom prst="rect">
            <a:avLst/>
          </a:prstGeom>
          <a:noFill/>
          <a:ln w="9525">
            <a:noFill/>
            <a:miter lim="800000"/>
            <a:headEnd/>
            <a:tailEnd/>
          </a:ln>
        </p:spPr>
        <p:txBody>
          <a:bodyPr wrap="square" lIns="0" tIns="0" rIns="0" bIns="0">
            <a:spAutoFit/>
          </a:bodyPr>
          <a:lstStyle/>
          <a:p>
            <a:pPr marL="190500" lvl="1" algn="ctr">
              <a:lnSpc>
                <a:spcPct val="85000"/>
              </a:lnSpc>
              <a:spcBef>
                <a:spcPct val="40000"/>
              </a:spcBef>
              <a:defRPr/>
            </a:pPr>
            <a:r>
              <a:rPr lang="en-US" sz="1600" dirty="0">
                <a:solidFill>
                  <a:srgbClr val="FFFF00"/>
                </a:solidFill>
                <a:latin typeface="+mn-lt"/>
              </a:rPr>
              <a:t>Adapted from </a:t>
            </a:r>
            <a:r>
              <a:rPr lang="en-US" sz="1600" dirty="0" err="1">
                <a:solidFill>
                  <a:srgbClr val="FFFF00"/>
                </a:solidFill>
                <a:latin typeface="+mn-lt"/>
              </a:rPr>
              <a:t>Monnier</a:t>
            </a:r>
            <a:r>
              <a:rPr lang="en-US" sz="1600" dirty="0">
                <a:solidFill>
                  <a:srgbClr val="FFFF00"/>
                </a:solidFill>
                <a:latin typeface="+mn-lt"/>
              </a:rPr>
              <a:t> L </a:t>
            </a:r>
            <a:r>
              <a:rPr lang="en-US" sz="1600" i="1" dirty="0">
                <a:solidFill>
                  <a:srgbClr val="FFFF00"/>
                </a:solidFill>
                <a:latin typeface="+mn-lt"/>
              </a:rPr>
              <a:t>et al. Diabetes Care </a:t>
            </a:r>
            <a:r>
              <a:rPr lang="en-US" sz="1600" dirty="0">
                <a:solidFill>
                  <a:srgbClr val="FFFF00"/>
                </a:solidFill>
                <a:latin typeface="+mn-lt"/>
              </a:rPr>
              <a:t>2003;26:881</a:t>
            </a:r>
            <a:r>
              <a:rPr lang="en-US" altLang="ja-JP" sz="1600" dirty="0">
                <a:solidFill>
                  <a:srgbClr val="FFFF00"/>
                </a:solidFill>
                <a:latin typeface="+mn-lt"/>
                <a:ea typeface="ＭＳ Ｐゴシック" charset="-128"/>
              </a:rPr>
              <a:t>–</a:t>
            </a:r>
            <a:r>
              <a:rPr lang="en-US" sz="1600" dirty="0">
                <a:solidFill>
                  <a:srgbClr val="FFFF00"/>
                </a:solidFill>
                <a:latin typeface="+mn-lt"/>
              </a:rPr>
              <a:t>5</a:t>
            </a:r>
            <a:endParaRPr lang="en-US" sz="1600" i="1" dirty="0">
              <a:solidFill>
                <a:srgbClr val="FFFF00"/>
              </a:solidFill>
              <a:latin typeface="+mn-lt"/>
            </a:endParaRPr>
          </a:p>
        </p:txBody>
      </p:sp>
      <p:sp>
        <p:nvSpPr>
          <p:cNvPr id="56323" name="Rectangle 5"/>
          <p:cNvSpPr>
            <a:spLocks noChangeAspect="1" noChangeArrowheads="1"/>
          </p:cNvSpPr>
          <p:nvPr/>
        </p:nvSpPr>
        <p:spPr bwMode="auto">
          <a:xfrm>
            <a:off x="4838700" y="3752850"/>
            <a:ext cx="722313" cy="1430338"/>
          </a:xfrm>
          <a:prstGeom prst="rect">
            <a:avLst/>
          </a:prstGeom>
          <a:solidFill>
            <a:srgbClr val="B2B2B2">
              <a:alpha val="34901"/>
            </a:srgbClr>
          </a:solidFill>
          <a:ln w="8001">
            <a:solidFill>
              <a:srgbClr val="001965"/>
            </a:solidFill>
            <a:miter lim="800000"/>
            <a:headEnd/>
            <a:tailEnd/>
          </a:ln>
        </p:spPr>
        <p:txBody>
          <a:bodyPr/>
          <a:lstStyle/>
          <a:p>
            <a:pPr>
              <a:defRPr/>
            </a:pPr>
            <a:endParaRPr lang="en-CA" sz="1400" b="1">
              <a:latin typeface="+mn-lt"/>
            </a:endParaRPr>
          </a:p>
        </p:txBody>
      </p:sp>
      <p:sp>
        <p:nvSpPr>
          <p:cNvPr id="56324" name="Rectangle 6"/>
          <p:cNvSpPr>
            <a:spLocks noChangeAspect="1" noChangeArrowheads="1"/>
          </p:cNvSpPr>
          <p:nvPr/>
        </p:nvSpPr>
        <p:spPr bwMode="auto">
          <a:xfrm>
            <a:off x="7072313" y="2825750"/>
            <a:ext cx="306174" cy="215444"/>
          </a:xfrm>
          <a:prstGeom prst="rect">
            <a:avLst/>
          </a:prstGeom>
          <a:noFill/>
          <a:ln w="9525">
            <a:noFill/>
            <a:miter lim="800000"/>
            <a:headEnd/>
            <a:tailEnd/>
          </a:ln>
        </p:spPr>
        <p:txBody>
          <a:bodyPr wrap="none" lIns="0" tIns="0" rIns="0" bIns="0">
            <a:spAutoFit/>
          </a:bodyPr>
          <a:lstStyle/>
          <a:p>
            <a:pPr>
              <a:defRPr/>
            </a:pPr>
            <a:r>
              <a:rPr lang="en-US" sz="1400" b="1">
                <a:latin typeface="+mn-lt"/>
              </a:rPr>
              <a:t>PPG</a:t>
            </a:r>
          </a:p>
        </p:txBody>
      </p:sp>
      <p:sp>
        <p:nvSpPr>
          <p:cNvPr id="56325" name="Rectangle 7"/>
          <p:cNvSpPr>
            <a:spLocks noChangeAspect="1" noChangeArrowheads="1"/>
          </p:cNvSpPr>
          <p:nvPr/>
        </p:nvSpPr>
        <p:spPr bwMode="auto">
          <a:xfrm>
            <a:off x="7072313" y="3100388"/>
            <a:ext cx="291747" cy="215444"/>
          </a:xfrm>
          <a:prstGeom prst="rect">
            <a:avLst/>
          </a:prstGeom>
          <a:noFill/>
          <a:ln w="9525">
            <a:noFill/>
            <a:miter lim="800000"/>
            <a:headEnd/>
            <a:tailEnd/>
          </a:ln>
        </p:spPr>
        <p:txBody>
          <a:bodyPr wrap="none" lIns="0" tIns="0" rIns="0" bIns="0">
            <a:spAutoFit/>
          </a:bodyPr>
          <a:lstStyle/>
          <a:p>
            <a:pPr>
              <a:defRPr/>
            </a:pPr>
            <a:r>
              <a:rPr lang="en-US" sz="1400" b="1">
                <a:latin typeface="+mn-lt"/>
              </a:rPr>
              <a:t>FPG</a:t>
            </a:r>
          </a:p>
        </p:txBody>
      </p:sp>
      <p:sp>
        <p:nvSpPr>
          <p:cNvPr id="56326" name="Rectangle 8"/>
          <p:cNvSpPr>
            <a:spLocks noChangeAspect="1" noChangeArrowheads="1"/>
          </p:cNvSpPr>
          <p:nvPr/>
        </p:nvSpPr>
        <p:spPr bwMode="auto">
          <a:xfrm>
            <a:off x="1584325" y="4465638"/>
            <a:ext cx="722313" cy="717550"/>
          </a:xfrm>
          <a:prstGeom prst="rect">
            <a:avLst/>
          </a:prstGeom>
          <a:solidFill>
            <a:srgbClr val="B2B2B2">
              <a:alpha val="34901"/>
            </a:srgbClr>
          </a:solidFill>
          <a:ln w="8001">
            <a:solidFill>
              <a:srgbClr val="001965"/>
            </a:solidFill>
            <a:miter lim="800000"/>
            <a:headEnd/>
            <a:tailEnd/>
          </a:ln>
        </p:spPr>
        <p:txBody>
          <a:bodyPr/>
          <a:lstStyle/>
          <a:p>
            <a:pPr>
              <a:defRPr/>
            </a:pPr>
            <a:endParaRPr lang="en-CA" sz="1400" b="1">
              <a:latin typeface="+mn-lt"/>
            </a:endParaRPr>
          </a:p>
        </p:txBody>
      </p:sp>
      <p:sp>
        <p:nvSpPr>
          <p:cNvPr id="56327" name="Rectangle 9"/>
          <p:cNvSpPr>
            <a:spLocks noChangeAspect="1" noChangeArrowheads="1"/>
          </p:cNvSpPr>
          <p:nvPr/>
        </p:nvSpPr>
        <p:spPr bwMode="auto">
          <a:xfrm>
            <a:off x="2667000" y="3992563"/>
            <a:ext cx="720725" cy="1190625"/>
          </a:xfrm>
          <a:prstGeom prst="rect">
            <a:avLst/>
          </a:prstGeom>
          <a:solidFill>
            <a:srgbClr val="B2B2B2">
              <a:alpha val="34901"/>
            </a:srgbClr>
          </a:solidFill>
          <a:ln w="8001">
            <a:solidFill>
              <a:srgbClr val="001965"/>
            </a:solidFill>
            <a:miter lim="800000"/>
            <a:headEnd/>
            <a:tailEnd/>
          </a:ln>
        </p:spPr>
        <p:txBody>
          <a:bodyPr/>
          <a:lstStyle/>
          <a:p>
            <a:pPr>
              <a:defRPr/>
            </a:pPr>
            <a:endParaRPr lang="en-CA" sz="1400" b="1">
              <a:latin typeface="+mn-lt"/>
            </a:endParaRPr>
          </a:p>
        </p:txBody>
      </p:sp>
      <p:sp>
        <p:nvSpPr>
          <p:cNvPr id="56328" name="Rectangle 10"/>
          <p:cNvSpPr>
            <a:spLocks noChangeAspect="1" noChangeArrowheads="1"/>
          </p:cNvSpPr>
          <p:nvPr/>
        </p:nvSpPr>
        <p:spPr bwMode="auto">
          <a:xfrm>
            <a:off x="3748088" y="3873500"/>
            <a:ext cx="730250" cy="1309688"/>
          </a:xfrm>
          <a:prstGeom prst="rect">
            <a:avLst/>
          </a:prstGeom>
          <a:solidFill>
            <a:srgbClr val="B2B2B2">
              <a:alpha val="34901"/>
            </a:srgbClr>
          </a:solidFill>
          <a:ln w="8001">
            <a:solidFill>
              <a:srgbClr val="001965"/>
            </a:solidFill>
            <a:miter lim="800000"/>
            <a:headEnd/>
            <a:tailEnd/>
          </a:ln>
        </p:spPr>
        <p:txBody>
          <a:bodyPr/>
          <a:lstStyle/>
          <a:p>
            <a:pPr>
              <a:defRPr/>
            </a:pPr>
            <a:endParaRPr lang="en-CA" sz="1400" b="1">
              <a:latin typeface="+mn-lt"/>
            </a:endParaRPr>
          </a:p>
        </p:txBody>
      </p:sp>
      <p:sp>
        <p:nvSpPr>
          <p:cNvPr id="56329" name="Rectangle 11"/>
          <p:cNvSpPr>
            <a:spLocks noChangeAspect="1" noChangeArrowheads="1"/>
          </p:cNvSpPr>
          <p:nvPr/>
        </p:nvSpPr>
        <p:spPr bwMode="auto">
          <a:xfrm>
            <a:off x="5919788" y="3513138"/>
            <a:ext cx="722312" cy="1670050"/>
          </a:xfrm>
          <a:prstGeom prst="rect">
            <a:avLst/>
          </a:prstGeom>
          <a:solidFill>
            <a:srgbClr val="B2B2B2">
              <a:alpha val="34901"/>
            </a:srgbClr>
          </a:solidFill>
          <a:ln w="8001">
            <a:solidFill>
              <a:srgbClr val="001965"/>
            </a:solidFill>
            <a:miter lim="800000"/>
            <a:headEnd/>
            <a:tailEnd/>
          </a:ln>
        </p:spPr>
        <p:txBody>
          <a:bodyPr/>
          <a:lstStyle/>
          <a:p>
            <a:pPr>
              <a:defRPr/>
            </a:pPr>
            <a:endParaRPr lang="en-CA" sz="1400" b="1">
              <a:latin typeface="+mn-lt"/>
            </a:endParaRPr>
          </a:p>
        </p:txBody>
      </p:sp>
      <p:sp>
        <p:nvSpPr>
          <p:cNvPr id="56330" name="Rectangle 12"/>
          <p:cNvSpPr>
            <a:spLocks noChangeAspect="1" noChangeArrowheads="1"/>
          </p:cNvSpPr>
          <p:nvPr/>
        </p:nvSpPr>
        <p:spPr bwMode="auto">
          <a:xfrm>
            <a:off x="1584325" y="2792413"/>
            <a:ext cx="722313" cy="1673225"/>
          </a:xfrm>
          <a:prstGeom prst="rect">
            <a:avLst/>
          </a:prstGeom>
          <a:solidFill>
            <a:srgbClr val="001965"/>
          </a:solidFill>
          <a:ln w="8001">
            <a:solidFill>
              <a:srgbClr val="001965"/>
            </a:solidFill>
            <a:miter lim="800000"/>
            <a:headEnd/>
            <a:tailEnd/>
          </a:ln>
        </p:spPr>
        <p:txBody>
          <a:bodyPr/>
          <a:lstStyle/>
          <a:p>
            <a:pPr>
              <a:defRPr/>
            </a:pPr>
            <a:endParaRPr lang="en-CA" sz="1400" b="1">
              <a:latin typeface="+mn-lt"/>
            </a:endParaRPr>
          </a:p>
        </p:txBody>
      </p:sp>
      <p:sp>
        <p:nvSpPr>
          <p:cNvPr id="56331" name="Rectangle 13"/>
          <p:cNvSpPr>
            <a:spLocks noChangeAspect="1" noChangeArrowheads="1"/>
          </p:cNvSpPr>
          <p:nvPr/>
        </p:nvSpPr>
        <p:spPr bwMode="auto">
          <a:xfrm>
            <a:off x="2667000" y="2792413"/>
            <a:ext cx="720725" cy="1200150"/>
          </a:xfrm>
          <a:prstGeom prst="rect">
            <a:avLst/>
          </a:prstGeom>
          <a:solidFill>
            <a:srgbClr val="001965"/>
          </a:solidFill>
          <a:ln w="8001">
            <a:solidFill>
              <a:srgbClr val="001965"/>
            </a:solidFill>
            <a:miter lim="800000"/>
            <a:headEnd/>
            <a:tailEnd/>
          </a:ln>
        </p:spPr>
        <p:txBody>
          <a:bodyPr/>
          <a:lstStyle/>
          <a:p>
            <a:pPr>
              <a:defRPr/>
            </a:pPr>
            <a:endParaRPr lang="en-CA" sz="1400" b="1">
              <a:latin typeface="+mn-lt"/>
            </a:endParaRPr>
          </a:p>
        </p:txBody>
      </p:sp>
      <p:sp>
        <p:nvSpPr>
          <p:cNvPr id="56332" name="Rectangle 14"/>
          <p:cNvSpPr>
            <a:spLocks noChangeAspect="1" noChangeArrowheads="1"/>
          </p:cNvSpPr>
          <p:nvPr/>
        </p:nvSpPr>
        <p:spPr bwMode="auto">
          <a:xfrm>
            <a:off x="3748088" y="2792413"/>
            <a:ext cx="730250" cy="1081087"/>
          </a:xfrm>
          <a:prstGeom prst="rect">
            <a:avLst/>
          </a:prstGeom>
          <a:solidFill>
            <a:srgbClr val="001965"/>
          </a:solidFill>
          <a:ln w="8001">
            <a:solidFill>
              <a:srgbClr val="001965"/>
            </a:solidFill>
            <a:miter lim="800000"/>
            <a:headEnd/>
            <a:tailEnd/>
          </a:ln>
        </p:spPr>
        <p:txBody>
          <a:bodyPr/>
          <a:lstStyle/>
          <a:p>
            <a:pPr>
              <a:defRPr/>
            </a:pPr>
            <a:endParaRPr lang="en-CA" sz="1400" b="1">
              <a:latin typeface="+mn-lt"/>
            </a:endParaRPr>
          </a:p>
        </p:txBody>
      </p:sp>
      <p:sp>
        <p:nvSpPr>
          <p:cNvPr id="56333" name="Rectangle 15"/>
          <p:cNvSpPr>
            <a:spLocks noChangeAspect="1" noChangeArrowheads="1"/>
          </p:cNvSpPr>
          <p:nvPr/>
        </p:nvSpPr>
        <p:spPr bwMode="auto">
          <a:xfrm>
            <a:off x="4838700" y="2792413"/>
            <a:ext cx="722313" cy="960437"/>
          </a:xfrm>
          <a:prstGeom prst="rect">
            <a:avLst/>
          </a:prstGeom>
          <a:solidFill>
            <a:srgbClr val="001965"/>
          </a:solidFill>
          <a:ln w="8001">
            <a:solidFill>
              <a:srgbClr val="001965"/>
            </a:solidFill>
            <a:miter lim="800000"/>
            <a:headEnd/>
            <a:tailEnd/>
          </a:ln>
        </p:spPr>
        <p:txBody>
          <a:bodyPr/>
          <a:lstStyle/>
          <a:p>
            <a:pPr>
              <a:defRPr/>
            </a:pPr>
            <a:endParaRPr lang="en-CA" sz="1400" b="1">
              <a:latin typeface="+mn-lt"/>
            </a:endParaRPr>
          </a:p>
        </p:txBody>
      </p:sp>
      <p:sp>
        <p:nvSpPr>
          <p:cNvPr id="56334" name="Rectangle 16"/>
          <p:cNvSpPr>
            <a:spLocks noChangeAspect="1" noChangeArrowheads="1"/>
          </p:cNvSpPr>
          <p:nvPr/>
        </p:nvSpPr>
        <p:spPr bwMode="auto">
          <a:xfrm>
            <a:off x="5919788" y="2792413"/>
            <a:ext cx="722312" cy="720725"/>
          </a:xfrm>
          <a:prstGeom prst="rect">
            <a:avLst/>
          </a:prstGeom>
          <a:solidFill>
            <a:srgbClr val="001965"/>
          </a:solidFill>
          <a:ln w="8001">
            <a:solidFill>
              <a:srgbClr val="001965"/>
            </a:solidFill>
            <a:miter lim="800000"/>
            <a:headEnd/>
            <a:tailEnd/>
          </a:ln>
        </p:spPr>
        <p:txBody>
          <a:bodyPr/>
          <a:lstStyle/>
          <a:p>
            <a:pPr>
              <a:defRPr/>
            </a:pPr>
            <a:endParaRPr lang="en-CA" sz="1400" b="1">
              <a:latin typeface="+mn-lt"/>
            </a:endParaRPr>
          </a:p>
        </p:txBody>
      </p:sp>
      <p:sp>
        <p:nvSpPr>
          <p:cNvPr id="56335" name="Line 17"/>
          <p:cNvSpPr>
            <a:spLocks noChangeAspect="1" noChangeShapeType="1"/>
          </p:cNvSpPr>
          <p:nvPr/>
        </p:nvSpPr>
        <p:spPr bwMode="auto">
          <a:xfrm>
            <a:off x="1404938" y="5183188"/>
            <a:ext cx="5418137" cy="1587"/>
          </a:xfrm>
          <a:prstGeom prst="line">
            <a:avLst/>
          </a:prstGeom>
          <a:noFill/>
          <a:ln w="28575">
            <a:solidFill>
              <a:schemeClr val="tx1"/>
            </a:solidFill>
            <a:round/>
            <a:headEnd/>
            <a:tailEnd/>
          </a:ln>
        </p:spPr>
        <p:txBody>
          <a:bodyPr/>
          <a:lstStyle/>
          <a:p>
            <a:pPr>
              <a:defRPr/>
            </a:pPr>
            <a:endParaRPr lang="en-US" sz="1400" b="1">
              <a:latin typeface="+mn-lt"/>
            </a:endParaRPr>
          </a:p>
        </p:txBody>
      </p:sp>
      <p:sp>
        <p:nvSpPr>
          <p:cNvPr id="56336" name="Rectangle 24"/>
          <p:cNvSpPr>
            <a:spLocks noChangeAspect="1" noChangeArrowheads="1"/>
          </p:cNvSpPr>
          <p:nvPr/>
        </p:nvSpPr>
        <p:spPr bwMode="auto">
          <a:xfrm>
            <a:off x="2838450" y="4473575"/>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50%</a:t>
            </a:r>
          </a:p>
        </p:txBody>
      </p:sp>
      <p:sp>
        <p:nvSpPr>
          <p:cNvPr id="56337" name="Rectangle 25"/>
          <p:cNvSpPr>
            <a:spLocks noChangeAspect="1" noChangeArrowheads="1"/>
          </p:cNvSpPr>
          <p:nvPr/>
        </p:nvSpPr>
        <p:spPr bwMode="auto">
          <a:xfrm>
            <a:off x="3919538" y="4413250"/>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55%</a:t>
            </a:r>
          </a:p>
        </p:txBody>
      </p:sp>
      <p:sp>
        <p:nvSpPr>
          <p:cNvPr id="56338" name="Rectangle 26"/>
          <p:cNvSpPr>
            <a:spLocks noChangeAspect="1" noChangeArrowheads="1"/>
          </p:cNvSpPr>
          <p:nvPr/>
        </p:nvSpPr>
        <p:spPr bwMode="auto">
          <a:xfrm>
            <a:off x="5010150" y="4352925"/>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60%</a:t>
            </a:r>
          </a:p>
        </p:txBody>
      </p:sp>
      <p:sp>
        <p:nvSpPr>
          <p:cNvPr id="56339" name="Rectangle 27"/>
          <p:cNvSpPr>
            <a:spLocks noChangeAspect="1" noChangeArrowheads="1"/>
          </p:cNvSpPr>
          <p:nvPr/>
        </p:nvSpPr>
        <p:spPr bwMode="auto">
          <a:xfrm>
            <a:off x="6091238" y="4233863"/>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70%</a:t>
            </a:r>
          </a:p>
        </p:txBody>
      </p:sp>
      <p:sp>
        <p:nvSpPr>
          <p:cNvPr id="56340" name="Rectangle 28"/>
          <p:cNvSpPr>
            <a:spLocks noChangeAspect="1" noChangeArrowheads="1"/>
          </p:cNvSpPr>
          <p:nvPr/>
        </p:nvSpPr>
        <p:spPr bwMode="auto">
          <a:xfrm>
            <a:off x="2838450" y="3281363"/>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50%</a:t>
            </a:r>
          </a:p>
        </p:txBody>
      </p:sp>
      <p:sp>
        <p:nvSpPr>
          <p:cNvPr id="56341" name="Rectangle 29"/>
          <p:cNvSpPr>
            <a:spLocks noChangeAspect="1" noChangeArrowheads="1"/>
          </p:cNvSpPr>
          <p:nvPr/>
        </p:nvSpPr>
        <p:spPr bwMode="auto">
          <a:xfrm>
            <a:off x="3919538" y="3222625"/>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45%</a:t>
            </a:r>
          </a:p>
        </p:txBody>
      </p:sp>
      <p:sp>
        <p:nvSpPr>
          <p:cNvPr id="56342" name="Rectangle 30"/>
          <p:cNvSpPr>
            <a:spLocks noChangeAspect="1" noChangeArrowheads="1"/>
          </p:cNvSpPr>
          <p:nvPr/>
        </p:nvSpPr>
        <p:spPr bwMode="auto">
          <a:xfrm>
            <a:off x="5010150" y="3160713"/>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40%</a:t>
            </a:r>
          </a:p>
        </p:txBody>
      </p:sp>
      <p:sp>
        <p:nvSpPr>
          <p:cNvPr id="56343" name="Rectangle 31"/>
          <p:cNvSpPr>
            <a:spLocks noChangeAspect="1" noChangeArrowheads="1"/>
          </p:cNvSpPr>
          <p:nvPr/>
        </p:nvSpPr>
        <p:spPr bwMode="auto">
          <a:xfrm>
            <a:off x="6091238" y="3041650"/>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30%</a:t>
            </a:r>
          </a:p>
        </p:txBody>
      </p:sp>
      <p:sp>
        <p:nvSpPr>
          <p:cNvPr id="56344" name="Rectangle 32"/>
          <p:cNvSpPr>
            <a:spLocks noChangeAspect="1" noChangeArrowheads="1"/>
          </p:cNvSpPr>
          <p:nvPr/>
        </p:nvSpPr>
        <p:spPr bwMode="auto">
          <a:xfrm>
            <a:off x="1755775" y="4713288"/>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30%</a:t>
            </a:r>
          </a:p>
        </p:txBody>
      </p:sp>
      <p:sp>
        <p:nvSpPr>
          <p:cNvPr id="56345" name="Rectangle 33"/>
          <p:cNvSpPr>
            <a:spLocks noChangeAspect="1" noChangeArrowheads="1"/>
          </p:cNvSpPr>
          <p:nvPr/>
        </p:nvSpPr>
        <p:spPr bwMode="auto">
          <a:xfrm>
            <a:off x="1755775" y="3513138"/>
            <a:ext cx="314189" cy="215444"/>
          </a:xfrm>
          <a:prstGeom prst="rect">
            <a:avLst/>
          </a:prstGeom>
          <a:noFill/>
          <a:ln w="9525">
            <a:noFill/>
            <a:miter lim="800000"/>
            <a:headEnd/>
            <a:tailEnd/>
          </a:ln>
        </p:spPr>
        <p:txBody>
          <a:bodyPr wrap="none" lIns="0" tIns="0" rIns="0" bIns="0">
            <a:spAutoFit/>
          </a:bodyPr>
          <a:lstStyle/>
          <a:p>
            <a:pPr>
              <a:defRPr/>
            </a:pPr>
            <a:r>
              <a:rPr lang="en-US" sz="1400" b="1">
                <a:latin typeface="+mn-lt"/>
              </a:rPr>
              <a:t>70%</a:t>
            </a:r>
          </a:p>
        </p:txBody>
      </p:sp>
      <p:sp>
        <p:nvSpPr>
          <p:cNvPr id="56346" name="Rectangle 34"/>
          <p:cNvSpPr>
            <a:spLocks noChangeAspect="1" noChangeArrowheads="1"/>
          </p:cNvSpPr>
          <p:nvPr/>
        </p:nvSpPr>
        <p:spPr bwMode="auto">
          <a:xfrm>
            <a:off x="1755775" y="5356225"/>
            <a:ext cx="320601" cy="215444"/>
          </a:xfrm>
          <a:prstGeom prst="rect">
            <a:avLst/>
          </a:prstGeom>
          <a:noFill/>
          <a:ln w="9525">
            <a:noFill/>
            <a:miter lim="800000"/>
            <a:headEnd/>
            <a:tailEnd/>
          </a:ln>
        </p:spPr>
        <p:txBody>
          <a:bodyPr wrap="none" lIns="0" tIns="0" rIns="0" bIns="0">
            <a:spAutoFit/>
          </a:bodyPr>
          <a:lstStyle/>
          <a:p>
            <a:pPr>
              <a:defRPr/>
            </a:pPr>
            <a:r>
              <a:rPr lang="en-US" sz="1400" b="1">
                <a:latin typeface="+mn-lt"/>
              </a:rPr>
              <a:t>&lt;7.3</a:t>
            </a:r>
          </a:p>
        </p:txBody>
      </p:sp>
      <p:sp>
        <p:nvSpPr>
          <p:cNvPr id="56347" name="Rectangle 35"/>
          <p:cNvSpPr>
            <a:spLocks noChangeAspect="1" noChangeArrowheads="1"/>
          </p:cNvSpPr>
          <p:nvPr/>
        </p:nvSpPr>
        <p:spPr bwMode="auto">
          <a:xfrm>
            <a:off x="2660650" y="5356225"/>
            <a:ext cx="551433" cy="215444"/>
          </a:xfrm>
          <a:prstGeom prst="rect">
            <a:avLst/>
          </a:prstGeom>
          <a:noFill/>
          <a:ln w="9525">
            <a:noFill/>
            <a:miter lim="800000"/>
            <a:headEnd/>
            <a:tailEnd/>
          </a:ln>
        </p:spPr>
        <p:txBody>
          <a:bodyPr wrap="none" lIns="0" tIns="0" rIns="0" bIns="0">
            <a:spAutoFit/>
          </a:bodyPr>
          <a:lstStyle/>
          <a:p>
            <a:pPr>
              <a:defRPr/>
            </a:pPr>
            <a:r>
              <a:rPr lang="en-US" sz="1400" b="1">
                <a:latin typeface="+mn-lt"/>
              </a:rPr>
              <a:t>7.3–8.4</a:t>
            </a:r>
          </a:p>
        </p:txBody>
      </p:sp>
      <p:sp>
        <p:nvSpPr>
          <p:cNvPr id="56348" name="Rectangle 36"/>
          <p:cNvSpPr>
            <a:spLocks noChangeAspect="1" noChangeArrowheads="1"/>
          </p:cNvSpPr>
          <p:nvPr/>
        </p:nvSpPr>
        <p:spPr bwMode="auto">
          <a:xfrm>
            <a:off x="3794125" y="5356225"/>
            <a:ext cx="551433" cy="215444"/>
          </a:xfrm>
          <a:prstGeom prst="rect">
            <a:avLst/>
          </a:prstGeom>
          <a:noFill/>
          <a:ln w="9525">
            <a:noFill/>
            <a:miter lim="800000"/>
            <a:headEnd/>
            <a:tailEnd/>
          </a:ln>
        </p:spPr>
        <p:txBody>
          <a:bodyPr wrap="none" lIns="0" tIns="0" rIns="0" bIns="0">
            <a:spAutoFit/>
          </a:bodyPr>
          <a:lstStyle/>
          <a:p>
            <a:pPr>
              <a:defRPr/>
            </a:pPr>
            <a:r>
              <a:rPr lang="en-US" sz="1400" b="1">
                <a:latin typeface="+mn-lt"/>
              </a:rPr>
              <a:t>8.5–9.2</a:t>
            </a:r>
          </a:p>
        </p:txBody>
      </p:sp>
      <p:sp>
        <p:nvSpPr>
          <p:cNvPr id="56349" name="Rectangle 37"/>
          <p:cNvSpPr>
            <a:spLocks noChangeAspect="1" noChangeArrowheads="1"/>
          </p:cNvSpPr>
          <p:nvPr/>
        </p:nvSpPr>
        <p:spPr bwMode="auto">
          <a:xfrm>
            <a:off x="4819650" y="5356225"/>
            <a:ext cx="642805" cy="215444"/>
          </a:xfrm>
          <a:prstGeom prst="rect">
            <a:avLst/>
          </a:prstGeom>
          <a:noFill/>
          <a:ln w="9525">
            <a:noFill/>
            <a:miter lim="800000"/>
            <a:headEnd/>
            <a:tailEnd/>
          </a:ln>
        </p:spPr>
        <p:txBody>
          <a:bodyPr wrap="none" lIns="0" tIns="0" rIns="0" bIns="0">
            <a:spAutoFit/>
          </a:bodyPr>
          <a:lstStyle/>
          <a:p>
            <a:pPr>
              <a:defRPr/>
            </a:pPr>
            <a:r>
              <a:rPr lang="en-US" sz="1400" b="1">
                <a:latin typeface="+mn-lt"/>
              </a:rPr>
              <a:t>9.3–10.2</a:t>
            </a:r>
          </a:p>
        </p:txBody>
      </p:sp>
      <p:sp>
        <p:nvSpPr>
          <p:cNvPr id="56350" name="Rectangle 38"/>
          <p:cNvSpPr>
            <a:spLocks noChangeAspect="1" noChangeArrowheads="1"/>
          </p:cNvSpPr>
          <p:nvPr/>
        </p:nvSpPr>
        <p:spPr bwMode="auto">
          <a:xfrm>
            <a:off x="6032500" y="5356225"/>
            <a:ext cx="411972" cy="215444"/>
          </a:xfrm>
          <a:prstGeom prst="rect">
            <a:avLst/>
          </a:prstGeom>
          <a:noFill/>
          <a:ln w="9525">
            <a:noFill/>
            <a:miter lim="800000"/>
            <a:headEnd/>
            <a:tailEnd/>
          </a:ln>
        </p:spPr>
        <p:txBody>
          <a:bodyPr wrap="none" lIns="0" tIns="0" rIns="0" bIns="0">
            <a:spAutoFit/>
          </a:bodyPr>
          <a:lstStyle/>
          <a:p>
            <a:pPr>
              <a:defRPr/>
            </a:pPr>
            <a:r>
              <a:rPr lang="en-US" sz="1400" b="1">
                <a:latin typeface="+mn-lt"/>
              </a:rPr>
              <a:t>&gt;10.2</a:t>
            </a:r>
          </a:p>
        </p:txBody>
      </p:sp>
      <p:sp>
        <p:nvSpPr>
          <p:cNvPr id="56351" name="Rectangle 39"/>
          <p:cNvSpPr>
            <a:spLocks noChangeAspect="1" noChangeArrowheads="1"/>
          </p:cNvSpPr>
          <p:nvPr/>
        </p:nvSpPr>
        <p:spPr bwMode="auto">
          <a:xfrm>
            <a:off x="6891338" y="2876550"/>
            <a:ext cx="120650" cy="119063"/>
          </a:xfrm>
          <a:prstGeom prst="rect">
            <a:avLst/>
          </a:prstGeom>
          <a:solidFill>
            <a:srgbClr val="001965"/>
          </a:solidFill>
          <a:ln w="8001">
            <a:solidFill>
              <a:srgbClr val="001965"/>
            </a:solidFill>
            <a:miter lim="800000"/>
            <a:headEnd/>
            <a:tailEnd/>
          </a:ln>
        </p:spPr>
        <p:txBody>
          <a:bodyPr/>
          <a:lstStyle/>
          <a:p>
            <a:pPr>
              <a:defRPr/>
            </a:pPr>
            <a:endParaRPr lang="en-CA" sz="1400" b="1">
              <a:latin typeface="+mn-lt"/>
            </a:endParaRPr>
          </a:p>
        </p:txBody>
      </p:sp>
      <p:sp>
        <p:nvSpPr>
          <p:cNvPr id="56352" name="Rectangle 40"/>
          <p:cNvSpPr>
            <a:spLocks noChangeAspect="1" noChangeArrowheads="1"/>
          </p:cNvSpPr>
          <p:nvPr/>
        </p:nvSpPr>
        <p:spPr bwMode="auto">
          <a:xfrm>
            <a:off x="6891338" y="3149600"/>
            <a:ext cx="120650" cy="120650"/>
          </a:xfrm>
          <a:prstGeom prst="rect">
            <a:avLst/>
          </a:prstGeom>
          <a:solidFill>
            <a:srgbClr val="B2B2B2">
              <a:alpha val="34901"/>
            </a:srgbClr>
          </a:solidFill>
          <a:ln w="8001">
            <a:solidFill>
              <a:srgbClr val="001965"/>
            </a:solidFill>
            <a:miter lim="800000"/>
            <a:headEnd/>
            <a:tailEnd/>
          </a:ln>
        </p:spPr>
        <p:txBody>
          <a:bodyPr/>
          <a:lstStyle/>
          <a:p>
            <a:pPr>
              <a:defRPr/>
            </a:pPr>
            <a:endParaRPr lang="en-CA" sz="1400" b="1">
              <a:latin typeface="+mn-lt"/>
            </a:endParaRPr>
          </a:p>
        </p:txBody>
      </p:sp>
      <p:sp>
        <p:nvSpPr>
          <p:cNvPr id="56353" name="Rectangle 42"/>
          <p:cNvSpPr>
            <a:spLocks noChangeAspect="1" noChangeArrowheads="1"/>
          </p:cNvSpPr>
          <p:nvPr/>
        </p:nvSpPr>
        <p:spPr bwMode="auto">
          <a:xfrm>
            <a:off x="1158875" y="5072063"/>
            <a:ext cx="91372" cy="215444"/>
          </a:xfrm>
          <a:prstGeom prst="rect">
            <a:avLst/>
          </a:prstGeom>
          <a:noFill/>
          <a:ln w="9525">
            <a:noFill/>
            <a:miter lim="800000"/>
            <a:headEnd/>
            <a:tailEnd/>
          </a:ln>
        </p:spPr>
        <p:txBody>
          <a:bodyPr wrap="none" lIns="0" tIns="0" rIns="0" bIns="0">
            <a:spAutoFit/>
          </a:bodyPr>
          <a:lstStyle/>
          <a:p>
            <a:pPr>
              <a:defRPr/>
            </a:pPr>
            <a:r>
              <a:rPr lang="en-US" sz="1400" b="1">
                <a:latin typeface="+mn-lt"/>
              </a:rPr>
              <a:t>0</a:t>
            </a:r>
          </a:p>
        </p:txBody>
      </p:sp>
      <p:sp>
        <p:nvSpPr>
          <p:cNvPr id="56354" name="Rectangle 43"/>
          <p:cNvSpPr>
            <a:spLocks noChangeAspect="1" noChangeArrowheads="1"/>
          </p:cNvSpPr>
          <p:nvPr/>
        </p:nvSpPr>
        <p:spPr bwMode="auto">
          <a:xfrm>
            <a:off x="1044575" y="4595813"/>
            <a:ext cx="182742" cy="215444"/>
          </a:xfrm>
          <a:prstGeom prst="rect">
            <a:avLst/>
          </a:prstGeom>
          <a:noFill/>
          <a:ln w="9525">
            <a:noFill/>
            <a:miter lim="800000"/>
            <a:headEnd/>
            <a:tailEnd/>
          </a:ln>
        </p:spPr>
        <p:txBody>
          <a:bodyPr wrap="none" lIns="0" tIns="0" rIns="0" bIns="0">
            <a:spAutoFit/>
          </a:bodyPr>
          <a:lstStyle/>
          <a:p>
            <a:pPr>
              <a:defRPr/>
            </a:pPr>
            <a:r>
              <a:rPr lang="en-US" sz="1400" b="1">
                <a:latin typeface="+mn-lt"/>
              </a:rPr>
              <a:t>20</a:t>
            </a:r>
          </a:p>
        </p:txBody>
      </p:sp>
      <p:sp>
        <p:nvSpPr>
          <p:cNvPr id="56355" name="Rectangle 44"/>
          <p:cNvSpPr>
            <a:spLocks noChangeAspect="1" noChangeArrowheads="1"/>
          </p:cNvSpPr>
          <p:nvPr/>
        </p:nvSpPr>
        <p:spPr bwMode="auto">
          <a:xfrm>
            <a:off x="1044575" y="4117975"/>
            <a:ext cx="182742" cy="215444"/>
          </a:xfrm>
          <a:prstGeom prst="rect">
            <a:avLst/>
          </a:prstGeom>
          <a:noFill/>
          <a:ln w="9525">
            <a:noFill/>
            <a:miter lim="800000"/>
            <a:headEnd/>
            <a:tailEnd/>
          </a:ln>
        </p:spPr>
        <p:txBody>
          <a:bodyPr wrap="none" lIns="0" tIns="0" rIns="0" bIns="0">
            <a:spAutoFit/>
          </a:bodyPr>
          <a:lstStyle/>
          <a:p>
            <a:pPr>
              <a:defRPr/>
            </a:pPr>
            <a:r>
              <a:rPr lang="en-US" sz="1400" b="1">
                <a:latin typeface="+mn-lt"/>
              </a:rPr>
              <a:t>40</a:t>
            </a:r>
          </a:p>
        </p:txBody>
      </p:sp>
      <p:sp>
        <p:nvSpPr>
          <p:cNvPr id="56356" name="Rectangle 45"/>
          <p:cNvSpPr>
            <a:spLocks noChangeAspect="1" noChangeArrowheads="1"/>
          </p:cNvSpPr>
          <p:nvPr/>
        </p:nvSpPr>
        <p:spPr bwMode="auto">
          <a:xfrm>
            <a:off x="1044575" y="3643313"/>
            <a:ext cx="182742" cy="215444"/>
          </a:xfrm>
          <a:prstGeom prst="rect">
            <a:avLst/>
          </a:prstGeom>
          <a:noFill/>
          <a:ln w="9525">
            <a:noFill/>
            <a:miter lim="800000"/>
            <a:headEnd/>
            <a:tailEnd/>
          </a:ln>
        </p:spPr>
        <p:txBody>
          <a:bodyPr wrap="none" lIns="0" tIns="0" rIns="0" bIns="0">
            <a:spAutoFit/>
          </a:bodyPr>
          <a:lstStyle/>
          <a:p>
            <a:pPr>
              <a:defRPr/>
            </a:pPr>
            <a:r>
              <a:rPr lang="en-US" sz="1400" b="1">
                <a:latin typeface="+mn-lt"/>
              </a:rPr>
              <a:t>60</a:t>
            </a:r>
          </a:p>
        </p:txBody>
      </p:sp>
      <p:sp>
        <p:nvSpPr>
          <p:cNvPr id="56357" name="Rectangle 46"/>
          <p:cNvSpPr>
            <a:spLocks noChangeAspect="1" noChangeArrowheads="1"/>
          </p:cNvSpPr>
          <p:nvPr/>
        </p:nvSpPr>
        <p:spPr bwMode="auto">
          <a:xfrm>
            <a:off x="1044575" y="3165475"/>
            <a:ext cx="182742" cy="215444"/>
          </a:xfrm>
          <a:prstGeom prst="rect">
            <a:avLst/>
          </a:prstGeom>
          <a:noFill/>
          <a:ln w="9525">
            <a:noFill/>
            <a:miter lim="800000"/>
            <a:headEnd/>
            <a:tailEnd/>
          </a:ln>
        </p:spPr>
        <p:txBody>
          <a:bodyPr wrap="none" lIns="0" tIns="0" rIns="0" bIns="0">
            <a:spAutoFit/>
          </a:bodyPr>
          <a:lstStyle/>
          <a:p>
            <a:pPr>
              <a:defRPr/>
            </a:pPr>
            <a:r>
              <a:rPr lang="en-US" sz="1400" b="1">
                <a:latin typeface="+mn-lt"/>
              </a:rPr>
              <a:t>80</a:t>
            </a:r>
          </a:p>
        </p:txBody>
      </p:sp>
      <p:sp>
        <p:nvSpPr>
          <p:cNvPr id="56358" name="Rectangle 47"/>
          <p:cNvSpPr>
            <a:spLocks noChangeAspect="1" noChangeArrowheads="1"/>
          </p:cNvSpPr>
          <p:nvPr/>
        </p:nvSpPr>
        <p:spPr bwMode="auto">
          <a:xfrm>
            <a:off x="930275" y="2686050"/>
            <a:ext cx="274114" cy="215444"/>
          </a:xfrm>
          <a:prstGeom prst="rect">
            <a:avLst/>
          </a:prstGeom>
          <a:noFill/>
          <a:ln w="9525">
            <a:noFill/>
            <a:miter lim="800000"/>
            <a:headEnd/>
            <a:tailEnd/>
          </a:ln>
        </p:spPr>
        <p:txBody>
          <a:bodyPr wrap="none" lIns="0" tIns="0" rIns="0" bIns="0">
            <a:spAutoFit/>
          </a:bodyPr>
          <a:lstStyle/>
          <a:p>
            <a:pPr>
              <a:defRPr/>
            </a:pPr>
            <a:r>
              <a:rPr lang="en-US" sz="1400" b="1">
                <a:latin typeface="+mn-lt"/>
              </a:rPr>
              <a:t>100</a:t>
            </a:r>
          </a:p>
        </p:txBody>
      </p:sp>
      <p:sp>
        <p:nvSpPr>
          <p:cNvPr id="19509" name="Line 48"/>
          <p:cNvSpPr>
            <a:spLocks noChangeAspect="1" noChangeShapeType="1"/>
          </p:cNvSpPr>
          <p:nvPr/>
        </p:nvSpPr>
        <p:spPr bwMode="auto">
          <a:xfrm>
            <a:off x="1409700" y="2781300"/>
            <a:ext cx="3175" cy="2389188"/>
          </a:xfrm>
          <a:prstGeom prst="line">
            <a:avLst/>
          </a:prstGeom>
          <a:noFill/>
          <a:ln w="28575">
            <a:solidFill>
              <a:schemeClr val="tx1"/>
            </a:solidFill>
            <a:round/>
            <a:headEnd/>
            <a:tailEnd/>
          </a:ln>
        </p:spPr>
        <p:txBody>
          <a:bodyPr/>
          <a:lstStyle/>
          <a:p>
            <a:pPr>
              <a:defRPr/>
            </a:pPr>
            <a:endParaRPr lang="en-US" sz="1400" b="1">
              <a:latin typeface="+mn-lt"/>
              <a:ea typeface="ヒラギノ角ゴ Pro W3"/>
              <a:cs typeface="ヒラギノ角ゴ Pro W3"/>
            </a:endParaRPr>
          </a:p>
        </p:txBody>
      </p:sp>
      <p:sp>
        <p:nvSpPr>
          <p:cNvPr id="56360" name="Rectangle 55"/>
          <p:cNvSpPr>
            <a:spLocks noChangeAspect="1" noChangeArrowheads="1"/>
          </p:cNvSpPr>
          <p:nvPr/>
        </p:nvSpPr>
        <p:spPr bwMode="auto">
          <a:xfrm>
            <a:off x="3365500" y="5635625"/>
            <a:ext cx="1157881" cy="215444"/>
          </a:xfrm>
          <a:prstGeom prst="rect">
            <a:avLst/>
          </a:prstGeom>
          <a:noFill/>
          <a:ln w="9525">
            <a:noFill/>
            <a:miter lim="800000"/>
            <a:headEnd/>
            <a:tailEnd/>
          </a:ln>
        </p:spPr>
        <p:txBody>
          <a:bodyPr wrap="none" lIns="0" tIns="0" rIns="0" bIns="0">
            <a:spAutoFit/>
          </a:bodyPr>
          <a:lstStyle/>
          <a:p>
            <a:pPr>
              <a:defRPr/>
            </a:pPr>
            <a:r>
              <a:rPr lang="en-US" sz="1400" b="1">
                <a:latin typeface="+mn-lt"/>
              </a:rPr>
              <a:t>HbA</a:t>
            </a:r>
            <a:r>
              <a:rPr lang="en-US" sz="1400" b="1" baseline="-25000">
                <a:latin typeface="+mn-lt"/>
              </a:rPr>
              <a:t>1c </a:t>
            </a:r>
            <a:r>
              <a:rPr lang="en-US" sz="1400" b="1">
                <a:latin typeface="+mn-lt"/>
              </a:rPr>
              <a:t>range (%)</a:t>
            </a:r>
          </a:p>
        </p:txBody>
      </p:sp>
      <p:sp>
        <p:nvSpPr>
          <p:cNvPr id="56361" name="Rectangle 56"/>
          <p:cNvSpPr>
            <a:spLocks noChangeAspect="1" noChangeArrowheads="1"/>
          </p:cNvSpPr>
          <p:nvPr/>
        </p:nvSpPr>
        <p:spPr bwMode="auto">
          <a:xfrm rot="-5400000">
            <a:off x="-851694" y="3358357"/>
            <a:ext cx="3192463" cy="215900"/>
          </a:xfrm>
          <a:prstGeom prst="rect">
            <a:avLst/>
          </a:prstGeom>
          <a:noFill/>
          <a:ln w="9525">
            <a:noFill/>
            <a:miter lim="800000"/>
            <a:headEnd/>
            <a:tailEnd/>
          </a:ln>
        </p:spPr>
        <p:txBody>
          <a:bodyPr lIns="0" tIns="0" rIns="0" bIns="0">
            <a:spAutoFit/>
          </a:bodyPr>
          <a:lstStyle/>
          <a:p>
            <a:pPr>
              <a:defRPr/>
            </a:pPr>
            <a:r>
              <a:rPr lang="en-US" sz="1400" b="1" dirty="0">
                <a:latin typeface="+mn-lt"/>
              </a:rPr>
              <a:t>% contribution to HbA</a:t>
            </a:r>
            <a:r>
              <a:rPr lang="en-US" sz="1400" b="1" baseline="-25000" dirty="0">
                <a:latin typeface="+mn-lt"/>
              </a:rPr>
              <a:t>1c</a:t>
            </a:r>
          </a:p>
        </p:txBody>
      </p:sp>
      <p:grpSp>
        <p:nvGrpSpPr>
          <p:cNvPr id="2" name="Group 57"/>
          <p:cNvGrpSpPr>
            <a:grpSpLocks/>
          </p:cNvGrpSpPr>
          <p:nvPr/>
        </p:nvGrpSpPr>
        <p:grpSpPr bwMode="auto">
          <a:xfrm>
            <a:off x="3575050" y="1946275"/>
            <a:ext cx="647700" cy="3527425"/>
            <a:chOff x="2472" y="1071"/>
            <a:chExt cx="408" cy="2223"/>
          </a:xfrm>
        </p:grpSpPr>
        <p:sp>
          <p:nvSpPr>
            <p:cNvPr id="56365" name="Line 58"/>
            <p:cNvSpPr>
              <a:spLocks noChangeShapeType="1"/>
            </p:cNvSpPr>
            <p:nvPr/>
          </p:nvSpPr>
          <p:spPr bwMode="auto">
            <a:xfrm flipV="1">
              <a:off x="2472" y="1071"/>
              <a:ext cx="0" cy="2223"/>
            </a:xfrm>
            <a:prstGeom prst="line">
              <a:avLst/>
            </a:prstGeom>
            <a:noFill/>
            <a:ln w="9525">
              <a:solidFill>
                <a:schemeClr val="tx1"/>
              </a:solidFill>
              <a:prstDash val="dash"/>
              <a:round/>
              <a:headEnd/>
              <a:tailEnd/>
            </a:ln>
          </p:spPr>
          <p:txBody>
            <a:bodyPr anchor="ctr"/>
            <a:lstStyle/>
            <a:p>
              <a:pPr>
                <a:defRPr/>
              </a:pPr>
              <a:endParaRPr lang="en-US" sz="1400" b="1">
                <a:latin typeface="+mn-lt"/>
              </a:endParaRPr>
            </a:p>
          </p:txBody>
        </p:sp>
        <p:sp>
          <p:nvSpPr>
            <p:cNvPr id="56366" name="Line 59"/>
            <p:cNvSpPr>
              <a:spLocks noChangeShapeType="1"/>
            </p:cNvSpPr>
            <p:nvPr/>
          </p:nvSpPr>
          <p:spPr bwMode="auto">
            <a:xfrm>
              <a:off x="2472" y="1071"/>
              <a:ext cx="408" cy="0"/>
            </a:xfrm>
            <a:prstGeom prst="line">
              <a:avLst/>
            </a:prstGeom>
            <a:noFill/>
            <a:ln w="9525">
              <a:solidFill>
                <a:schemeClr val="tx1"/>
              </a:solidFill>
              <a:prstDash val="dash"/>
              <a:round/>
              <a:headEnd/>
              <a:tailEnd type="triangle" w="med" len="med"/>
            </a:ln>
          </p:spPr>
          <p:txBody>
            <a:bodyPr anchor="ctr"/>
            <a:lstStyle/>
            <a:p>
              <a:pPr>
                <a:defRPr/>
              </a:pPr>
              <a:endParaRPr lang="en-US" sz="1400" b="1">
                <a:latin typeface="+mn-lt"/>
              </a:endParaRPr>
            </a:p>
          </p:txBody>
        </p:sp>
      </p:grpSp>
      <p:sp>
        <p:nvSpPr>
          <p:cNvPr id="56363" name="Rectangle 60"/>
          <p:cNvSpPr>
            <a:spLocks noChangeAspect="1" noChangeArrowheads="1"/>
          </p:cNvSpPr>
          <p:nvPr/>
        </p:nvSpPr>
        <p:spPr bwMode="auto">
          <a:xfrm>
            <a:off x="4367213" y="1803400"/>
            <a:ext cx="1871662" cy="646113"/>
          </a:xfrm>
          <a:prstGeom prst="rect">
            <a:avLst/>
          </a:prstGeom>
          <a:noFill/>
          <a:ln w="9525">
            <a:noFill/>
            <a:miter lim="800000"/>
            <a:headEnd/>
            <a:tailEnd/>
          </a:ln>
        </p:spPr>
        <p:txBody>
          <a:bodyPr lIns="0" tIns="0" rIns="0" bIns="0">
            <a:spAutoFit/>
          </a:bodyPr>
          <a:lstStyle/>
          <a:p>
            <a:pPr>
              <a:defRPr/>
            </a:pPr>
            <a:r>
              <a:rPr lang="en-US" sz="1400" b="1">
                <a:latin typeface="+mn-lt"/>
              </a:rPr>
              <a:t>Most insulin is initiated when </a:t>
            </a:r>
            <a:br>
              <a:rPr lang="en-US" sz="1400" b="1">
                <a:latin typeface="+mn-lt"/>
              </a:rPr>
            </a:br>
            <a:r>
              <a:rPr lang="en-US" sz="1400" b="1">
                <a:latin typeface="+mn-lt"/>
              </a:rPr>
              <a:t>HbA</a:t>
            </a:r>
            <a:r>
              <a:rPr lang="en-US" sz="1400" b="1" baseline="-25000">
                <a:latin typeface="+mn-lt"/>
              </a:rPr>
              <a:t>1c</a:t>
            </a:r>
            <a:r>
              <a:rPr lang="en-US" sz="1400" b="1">
                <a:latin typeface="+mn-lt"/>
              </a:rPr>
              <a:t> &gt;8.5%</a:t>
            </a:r>
          </a:p>
        </p:txBody>
      </p:sp>
      <p:sp>
        <p:nvSpPr>
          <p:cNvPr id="58412" name="Title 61"/>
          <p:cNvSpPr>
            <a:spLocks noGrp="1"/>
          </p:cNvSpPr>
          <p:nvPr>
            <p:ph type="title"/>
          </p:nvPr>
        </p:nvSpPr>
        <p:spPr>
          <a:xfrm>
            <a:off x="474663" y="468313"/>
            <a:ext cx="8129785" cy="806450"/>
          </a:xfrm>
        </p:spPr>
        <p:txBody>
          <a:bodyPr>
            <a:normAutofit fontScale="90000"/>
          </a:bodyPr>
          <a:lstStyle/>
          <a:p>
            <a:r>
              <a:rPr lang="en-GB" sz="2400" b="1" dirty="0" smtClean="0">
                <a:solidFill>
                  <a:srgbClr val="FFFF00"/>
                </a:solidFill>
                <a:ea typeface="MS PGothic" pitchFamily="34" charset="-128"/>
              </a:rPr>
              <a:t>To normalise blood glucose both FPG and PPG must be reduced</a:t>
            </a:r>
            <a:endParaRPr lang="en-US" sz="2400" b="1" dirty="0" smtClean="0">
              <a:solidFill>
                <a:srgbClr val="FFFF00"/>
              </a:solidFill>
              <a:ea typeface="MS PGothic" pitchFamily="34" charset="-12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2729" name="Rectangle 121"/>
          <p:cNvSpPr>
            <a:spLocks noGrp="1" noChangeArrowheads="1"/>
          </p:cNvSpPr>
          <p:nvPr>
            <p:ph type="title"/>
          </p:nvPr>
        </p:nvSpPr>
        <p:spPr>
          <a:xfrm>
            <a:off x="415925" y="228600"/>
            <a:ext cx="8728075" cy="949325"/>
          </a:xfrm>
        </p:spPr>
        <p:txBody>
          <a:bodyPr>
            <a:noAutofit/>
          </a:bodyPr>
          <a:lstStyle/>
          <a:p>
            <a:r>
              <a:rPr lang="en-GB" sz="3200" dirty="0"/>
              <a:t>Improved postprandial blood glucose compared with human insulin </a:t>
            </a:r>
            <a:r>
              <a:rPr lang="en-GB" sz="3200" dirty="0" smtClean="0"/>
              <a:t>after </a:t>
            </a:r>
            <a:r>
              <a:rPr lang="en-GB" sz="3200" dirty="0"/>
              <a:t>3 months</a:t>
            </a:r>
            <a:endParaRPr lang="en-US" sz="3200" dirty="0"/>
          </a:p>
        </p:txBody>
      </p:sp>
      <p:sp>
        <p:nvSpPr>
          <p:cNvPr id="119" name="Slide Number Placeholder 5"/>
          <p:cNvSpPr>
            <a:spLocks noGrp="1"/>
          </p:cNvSpPr>
          <p:nvPr>
            <p:ph type="sldNum" sz="quarter" idx="12"/>
          </p:nvPr>
        </p:nvSpPr>
        <p:spPr/>
        <p:txBody>
          <a:bodyPr/>
          <a:lstStyle/>
          <a:p>
            <a:fld id="{9A2AF2D0-B209-4965-8449-9CBBF1F97BB1}" type="slidenum">
              <a:rPr lang="en-GB"/>
              <a:pPr/>
              <a:t>48</a:t>
            </a:fld>
            <a:endParaRPr lang="en-GB"/>
          </a:p>
        </p:txBody>
      </p:sp>
      <p:sp>
        <p:nvSpPr>
          <p:cNvPr id="452610" name="Rectangle 2"/>
          <p:cNvSpPr>
            <a:spLocks noChangeArrowheads="1"/>
          </p:cNvSpPr>
          <p:nvPr/>
        </p:nvSpPr>
        <p:spPr bwMode="auto">
          <a:xfrm>
            <a:off x="288925" y="6251575"/>
            <a:ext cx="233363" cy="304800"/>
          </a:xfrm>
          <a:prstGeom prst="rect">
            <a:avLst/>
          </a:prstGeom>
          <a:noFill/>
          <a:ln w="9525">
            <a:noFill/>
            <a:miter lim="800000"/>
            <a:headEnd/>
            <a:tailEnd/>
          </a:ln>
          <a:effectLst/>
        </p:spPr>
        <p:txBody>
          <a:bodyPr wrap="none" lIns="92075" tIns="46038" rIns="92075" bIns="46038">
            <a:spAutoFit/>
          </a:bodyPr>
          <a:lstStyle/>
          <a:p>
            <a:pPr eaLnBrk="0" hangingPunct="0"/>
            <a:r>
              <a:rPr lang="sv-SE" altLang="en-GB" sz="1400">
                <a:latin typeface="Arial" charset="0"/>
              </a:rPr>
              <a:t> </a:t>
            </a:r>
            <a:endParaRPr lang="da-DK" altLang="en-GB" sz="1400">
              <a:latin typeface="Arial" charset="0"/>
            </a:endParaRPr>
          </a:p>
        </p:txBody>
      </p:sp>
      <p:sp>
        <p:nvSpPr>
          <p:cNvPr id="452611" name="Rectangle 3"/>
          <p:cNvSpPr>
            <a:spLocks noChangeArrowheads="1"/>
          </p:cNvSpPr>
          <p:nvPr/>
        </p:nvSpPr>
        <p:spPr bwMode="auto">
          <a:xfrm>
            <a:off x="261938" y="180975"/>
            <a:ext cx="7580312" cy="1003300"/>
          </a:xfrm>
          <a:prstGeom prst="rect">
            <a:avLst/>
          </a:prstGeom>
          <a:noFill/>
          <a:ln w="9525">
            <a:noFill/>
            <a:miter lim="800000"/>
            <a:headEnd/>
            <a:tailEnd/>
          </a:ln>
          <a:effectLst/>
        </p:spPr>
        <p:txBody>
          <a:bodyPr wrap="none" anchor="ctr"/>
          <a:lstStyle/>
          <a:p>
            <a:endParaRPr lang="en-US"/>
          </a:p>
        </p:txBody>
      </p:sp>
      <p:sp>
        <p:nvSpPr>
          <p:cNvPr id="452722" name="Text Box 114"/>
          <p:cNvSpPr txBox="1">
            <a:spLocks noChangeArrowheads="1"/>
          </p:cNvSpPr>
          <p:nvPr/>
        </p:nvSpPr>
        <p:spPr bwMode="auto">
          <a:xfrm>
            <a:off x="44450" y="6464300"/>
            <a:ext cx="6970713" cy="304800"/>
          </a:xfrm>
          <a:prstGeom prst="rect">
            <a:avLst/>
          </a:prstGeom>
          <a:noFill/>
          <a:ln w="9525">
            <a:noFill/>
            <a:miter lim="800000"/>
            <a:headEnd/>
            <a:tailEnd/>
          </a:ln>
          <a:effectLst/>
        </p:spPr>
        <p:txBody>
          <a:bodyPr>
            <a:spAutoFit/>
          </a:bodyPr>
          <a:lstStyle/>
          <a:p>
            <a:r>
              <a:rPr lang="en-GB" sz="1400"/>
              <a:t>Boehm B, </a:t>
            </a:r>
            <a:r>
              <a:rPr lang="en-GB" sz="1400" i="1"/>
              <a:t>et al</a:t>
            </a:r>
            <a:r>
              <a:rPr lang="en-GB" sz="1400"/>
              <a:t>. </a:t>
            </a:r>
            <a:r>
              <a:rPr lang="en-GB" sz="1400" i="1"/>
              <a:t>Diabet Med</a:t>
            </a:r>
            <a:r>
              <a:rPr lang="en-GB" sz="1400"/>
              <a:t> 2002;19:393–399</a:t>
            </a:r>
          </a:p>
        </p:txBody>
      </p:sp>
      <p:grpSp>
        <p:nvGrpSpPr>
          <p:cNvPr id="2" name="Group 127"/>
          <p:cNvGrpSpPr>
            <a:grpSpLocks/>
          </p:cNvGrpSpPr>
          <p:nvPr/>
        </p:nvGrpSpPr>
        <p:grpSpPr bwMode="auto">
          <a:xfrm>
            <a:off x="822325" y="1457325"/>
            <a:ext cx="8056563" cy="4606925"/>
            <a:chOff x="518" y="918"/>
            <a:chExt cx="5075" cy="2902"/>
          </a:xfrm>
        </p:grpSpPr>
        <p:sp>
          <p:nvSpPr>
            <p:cNvPr id="452613" name="Rectangle 5"/>
            <p:cNvSpPr>
              <a:spLocks noChangeArrowheads="1"/>
            </p:cNvSpPr>
            <p:nvPr/>
          </p:nvSpPr>
          <p:spPr bwMode="auto">
            <a:xfrm>
              <a:off x="4886" y="2260"/>
              <a:ext cx="50" cy="50"/>
            </a:xfrm>
            <a:prstGeom prst="rect">
              <a:avLst/>
            </a:prstGeom>
            <a:solidFill>
              <a:srgbClr val="BC5E1E"/>
            </a:solidFill>
            <a:ln w="19050">
              <a:solidFill>
                <a:srgbClr val="BC5E1E"/>
              </a:solidFill>
              <a:miter lim="800000"/>
              <a:headEnd/>
              <a:tailEnd/>
            </a:ln>
          </p:spPr>
          <p:txBody>
            <a:bodyPr/>
            <a:lstStyle/>
            <a:p>
              <a:endParaRPr lang="en-US"/>
            </a:p>
          </p:txBody>
        </p:sp>
        <p:sp>
          <p:nvSpPr>
            <p:cNvPr id="452614" name="Rectangle 6"/>
            <p:cNvSpPr>
              <a:spLocks noChangeArrowheads="1"/>
            </p:cNvSpPr>
            <p:nvPr/>
          </p:nvSpPr>
          <p:spPr bwMode="auto">
            <a:xfrm>
              <a:off x="4172" y="1993"/>
              <a:ext cx="50" cy="51"/>
            </a:xfrm>
            <a:prstGeom prst="rect">
              <a:avLst/>
            </a:prstGeom>
            <a:solidFill>
              <a:srgbClr val="BC5E1E"/>
            </a:solidFill>
            <a:ln w="19050">
              <a:solidFill>
                <a:srgbClr val="BC5E1E"/>
              </a:solidFill>
              <a:miter lim="800000"/>
              <a:headEnd/>
              <a:tailEnd/>
            </a:ln>
          </p:spPr>
          <p:txBody>
            <a:bodyPr/>
            <a:lstStyle/>
            <a:p>
              <a:endParaRPr lang="en-US"/>
            </a:p>
          </p:txBody>
        </p:sp>
        <p:sp>
          <p:nvSpPr>
            <p:cNvPr id="452615" name="Text Box 7"/>
            <p:cNvSpPr txBox="1">
              <a:spLocks noChangeArrowheads="1"/>
            </p:cNvSpPr>
            <p:nvPr/>
          </p:nvSpPr>
          <p:spPr bwMode="auto">
            <a:xfrm>
              <a:off x="3430" y="1363"/>
              <a:ext cx="330" cy="250"/>
            </a:xfrm>
            <a:prstGeom prst="rect">
              <a:avLst/>
            </a:prstGeom>
            <a:noFill/>
            <a:ln w="12700">
              <a:noFill/>
              <a:miter lim="800000"/>
              <a:headEnd type="none" w="sm" len="sm"/>
              <a:tailEnd type="none" w="sm" len="sm"/>
            </a:ln>
            <a:effectLst/>
          </p:spPr>
          <p:txBody>
            <a:bodyPr>
              <a:spAutoFit/>
            </a:bodyPr>
            <a:lstStyle/>
            <a:p>
              <a:pPr algn="ctr" eaLnBrk="0" hangingPunct="0"/>
              <a:r>
                <a:rPr lang="sv-SE" altLang="en-GB" sz="2000" b="1">
                  <a:latin typeface="Arial" charset="0"/>
                </a:rPr>
                <a:t>*</a:t>
              </a:r>
              <a:endParaRPr lang="da-DK" altLang="en-GB" sz="2000" b="1">
                <a:latin typeface="Arial" charset="0"/>
              </a:endParaRPr>
            </a:p>
          </p:txBody>
        </p:sp>
        <p:sp>
          <p:nvSpPr>
            <p:cNvPr id="452616" name="Rectangle 8"/>
            <p:cNvSpPr>
              <a:spLocks noChangeArrowheads="1"/>
            </p:cNvSpPr>
            <p:nvPr/>
          </p:nvSpPr>
          <p:spPr bwMode="auto">
            <a:xfrm>
              <a:off x="3574" y="1666"/>
              <a:ext cx="50" cy="50"/>
            </a:xfrm>
            <a:prstGeom prst="rect">
              <a:avLst/>
            </a:prstGeom>
            <a:solidFill>
              <a:srgbClr val="BC5E1E"/>
            </a:solidFill>
            <a:ln w="19050">
              <a:solidFill>
                <a:srgbClr val="BC5E1E"/>
              </a:solidFill>
              <a:miter lim="800000"/>
              <a:headEnd/>
              <a:tailEnd/>
            </a:ln>
          </p:spPr>
          <p:txBody>
            <a:bodyPr/>
            <a:lstStyle/>
            <a:p>
              <a:endParaRPr lang="en-US"/>
            </a:p>
          </p:txBody>
        </p:sp>
        <p:sp>
          <p:nvSpPr>
            <p:cNvPr id="452617" name="Rectangle 9"/>
            <p:cNvSpPr>
              <a:spLocks noChangeArrowheads="1"/>
            </p:cNvSpPr>
            <p:nvPr/>
          </p:nvSpPr>
          <p:spPr bwMode="auto">
            <a:xfrm>
              <a:off x="1595" y="1691"/>
              <a:ext cx="50" cy="51"/>
            </a:xfrm>
            <a:prstGeom prst="rect">
              <a:avLst/>
            </a:prstGeom>
            <a:solidFill>
              <a:srgbClr val="00305E"/>
            </a:solidFill>
            <a:ln w="19050">
              <a:solidFill>
                <a:srgbClr val="00305E"/>
              </a:solidFill>
              <a:miter lim="800000"/>
              <a:headEnd/>
              <a:tailEnd/>
            </a:ln>
          </p:spPr>
          <p:txBody>
            <a:bodyPr/>
            <a:lstStyle/>
            <a:p>
              <a:endParaRPr lang="en-US"/>
            </a:p>
          </p:txBody>
        </p:sp>
        <p:sp>
          <p:nvSpPr>
            <p:cNvPr id="452618" name="Rectangle 10"/>
            <p:cNvSpPr>
              <a:spLocks noChangeArrowheads="1"/>
            </p:cNvSpPr>
            <p:nvPr/>
          </p:nvSpPr>
          <p:spPr bwMode="auto">
            <a:xfrm rot="-5400000">
              <a:off x="-187" y="2216"/>
              <a:ext cx="1621" cy="212"/>
            </a:xfrm>
            <a:prstGeom prst="rect">
              <a:avLst/>
            </a:prstGeom>
            <a:noFill/>
            <a:ln w="9525">
              <a:noFill/>
              <a:miter lim="800000"/>
              <a:headEnd/>
              <a:tailEnd/>
            </a:ln>
            <a:effectLst/>
          </p:spPr>
          <p:txBody>
            <a:bodyPr wrap="none" lIns="92075" tIns="46038" rIns="92075" bIns="46038">
              <a:spAutoFit/>
            </a:bodyPr>
            <a:lstStyle/>
            <a:p>
              <a:pPr eaLnBrk="0" hangingPunct="0"/>
              <a:r>
                <a:rPr lang="da-DK" altLang="en-GB" sz="1600"/>
                <a:t>Blood glucose (mmol/l)</a:t>
              </a:r>
            </a:p>
          </p:txBody>
        </p:sp>
        <p:sp>
          <p:nvSpPr>
            <p:cNvPr id="452619" name="Line 11"/>
            <p:cNvSpPr>
              <a:spLocks noChangeShapeType="1"/>
            </p:cNvSpPr>
            <p:nvPr/>
          </p:nvSpPr>
          <p:spPr bwMode="auto">
            <a:xfrm>
              <a:off x="1029" y="1248"/>
              <a:ext cx="1" cy="2112"/>
            </a:xfrm>
            <a:prstGeom prst="line">
              <a:avLst/>
            </a:prstGeom>
            <a:noFill/>
            <a:ln w="19050">
              <a:solidFill>
                <a:schemeClr val="tx1"/>
              </a:solidFill>
              <a:round/>
              <a:headEnd/>
              <a:tailEnd/>
            </a:ln>
          </p:spPr>
          <p:txBody>
            <a:bodyPr/>
            <a:lstStyle/>
            <a:p>
              <a:endParaRPr lang="en-US"/>
            </a:p>
          </p:txBody>
        </p:sp>
        <p:sp>
          <p:nvSpPr>
            <p:cNvPr id="452621" name="Rectangle 13"/>
            <p:cNvSpPr>
              <a:spLocks noChangeArrowheads="1"/>
            </p:cNvSpPr>
            <p:nvPr/>
          </p:nvSpPr>
          <p:spPr bwMode="auto">
            <a:xfrm>
              <a:off x="1301" y="2033"/>
              <a:ext cx="50" cy="50"/>
            </a:xfrm>
            <a:prstGeom prst="rect">
              <a:avLst/>
            </a:prstGeom>
            <a:solidFill>
              <a:srgbClr val="00305E"/>
            </a:solidFill>
            <a:ln w="19050">
              <a:solidFill>
                <a:srgbClr val="00305E"/>
              </a:solidFill>
              <a:miter lim="800000"/>
              <a:headEnd/>
              <a:tailEnd/>
            </a:ln>
          </p:spPr>
          <p:txBody>
            <a:bodyPr/>
            <a:lstStyle/>
            <a:p>
              <a:endParaRPr lang="en-US"/>
            </a:p>
          </p:txBody>
        </p:sp>
        <p:sp>
          <p:nvSpPr>
            <p:cNvPr id="452622" name="Rectangle 14"/>
            <p:cNvSpPr>
              <a:spLocks noChangeArrowheads="1"/>
            </p:cNvSpPr>
            <p:nvPr/>
          </p:nvSpPr>
          <p:spPr bwMode="auto">
            <a:xfrm>
              <a:off x="2289" y="2693"/>
              <a:ext cx="50" cy="51"/>
            </a:xfrm>
            <a:prstGeom prst="rect">
              <a:avLst/>
            </a:prstGeom>
            <a:solidFill>
              <a:srgbClr val="00305E"/>
            </a:solidFill>
            <a:ln w="19050">
              <a:solidFill>
                <a:srgbClr val="00305E"/>
              </a:solidFill>
              <a:miter lim="800000"/>
              <a:headEnd/>
              <a:tailEnd/>
            </a:ln>
          </p:spPr>
          <p:txBody>
            <a:bodyPr/>
            <a:lstStyle/>
            <a:p>
              <a:endParaRPr lang="en-US"/>
            </a:p>
          </p:txBody>
        </p:sp>
        <p:sp>
          <p:nvSpPr>
            <p:cNvPr id="452623" name="Rectangle 15"/>
            <p:cNvSpPr>
              <a:spLocks noChangeArrowheads="1"/>
            </p:cNvSpPr>
            <p:nvPr/>
          </p:nvSpPr>
          <p:spPr bwMode="auto">
            <a:xfrm>
              <a:off x="2577" y="1885"/>
              <a:ext cx="52" cy="53"/>
            </a:xfrm>
            <a:prstGeom prst="rect">
              <a:avLst/>
            </a:prstGeom>
            <a:solidFill>
              <a:srgbClr val="00305E"/>
            </a:solidFill>
            <a:ln w="19050">
              <a:solidFill>
                <a:srgbClr val="00305E"/>
              </a:solidFill>
              <a:miter lim="800000"/>
              <a:headEnd/>
              <a:tailEnd/>
            </a:ln>
          </p:spPr>
          <p:txBody>
            <a:bodyPr/>
            <a:lstStyle/>
            <a:p>
              <a:endParaRPr lang="en-US"/>
            </a:p>
          </p:txBody>
        </p:sp>
        <p:sp>
          <p:nvSpPr>
            <p:cNvPr id="452624" name="Rectangle 16"/>
            <p:cNvSpPr>
              <a:spLocks noChangeArrowheads="1"/>
            </p:cNvSpPr>
            <p:nvPr/>
          </p:nvSpPr>
          <p:spPr bwMode="auto">
            <a:xfrm>
              <a:off x="3573" y="1962"/>
              <a:ext cx="50" cy="50"/>
            </a:xfrm>
            <a:prstGeom prst="rect">
              <a:avLst/>
            </a:prstGeom>
            <a:solidFill>
              <a:srgbClr val="00305E"/>
            </a:solidFill>
            <a:ln w="19050">
              <a:solidFill>
                <a:srgbClr val="00305E"/>
              </a:solidFill>
              <a:miter lim="800000"/>
              <a:headEnd/>
              <a:tailEnd/>
            </a:ln>
          </p:spPr>
          <p:txBody>
            <a:bodyPr/>
            <a:lstStyle/>
            <a:p>
              <a:endParaRPr lang="en-US"/>
            </a:p>
          </p:txBody>
        </p:sp>
        <p:sp>
          <p:nvSpPr>
            <p:cNvPr id="452625" name="Rectangle 17"/>
            <p:cNvSpPr>
              <a:spLocks noChangeArrowheads="1"/>
            </p:cNvSpPr>
            <p:nvPr/>
          </p:nvSpPr>
          <p:spPr bwMode="auto">
            <a:xfrm>
              <a:off x="4169" y="2231"/>
              <a:ext cx="50" cy="50"/>
            </a:xfrm>
            <a:prstGeom prst="rect">
              <a:avLst/>
            </a:prstGeom>
            <a:solidFill>
              <a:srgbClr val="00305E"/>
            </a:solidFill>
            <a:ln w="19050">
              <a:solidFill>
                <a:srgbClr val="00305E"/>
              </a:solidFill>
              <a:miter lim="800000"/>
              <a:headEnd/>
              <a:tailEnd/>
            </a:ln>
          </p:spPr>
          <p:txBody>
            <a:bodyPr/>
            <a:lstStyle/>
            <a:p>
              <a:endParaRPr lang="en-US"/>
            </a:p>
          </p:txBody>
        </p:sp>
        <p:sp>
          <p:nvSpPr>
            <p:cNvPr id="452626" name="Line 18"/>
            <p:cNvSpPr>
              <a:spLocks noChangeShapeType="1"/>
            </p:cNvSpPr>
            <p:nvPr/>
          </p:nvSpPr>
          <p:spPr bwMode="auto">
            <a:xfrm>
              <a:off x="975" y="3360"/>
              <a:ext cx="4012" cy="1"/>
            </a:xfrm>
            <a:prstGeom prst="line">
              <a:avLst/>
            </a:prstGeom>
            <a:noFill/>
            <a:ln w="19050">
              <a:solidFill>
                <a:srgbClr val="041C43"/>
              </a:solidFill>
              <a:round/>
              <a:headEnd/>
              <a:tailEnd/>
            </a:ln>
          </p:spPr>
          <p:txBody>
            <a:bodyPr/>
            <a:lstStyle/>
            <a:p>
              <a:endParaRPr lang="en-US"/>
            </a:p>
          </p:txBody>
        </p:sp>
        <p:sp>
          <p:nvSpPr>
            <p:cNvPr id="452627" name="Line 19"/>
            <p:cNvSpPr>
              <a:spLocks noChangeShapeType="1"/>
            </p:cNvSpPr>
            <p:nvPr/>
          </p:nvSpPr>
          <p:spPr bwMode="auto">
            <a:xfrm flipH="1">
              <a:off x="975" y="1786"/>
              <a:ext cx="54" cy="1"/>
            </a:xfrm>
            <a:prstGeom prst="line">
              <a:avLst/>
            </a:prstGeom>
            <a:noFill/>
            <a:ln w="19050">
              <a:solidFill>
                <a:schemeClr val="tx1"/>
              </a:solidFill>
              <a:round/>
              <a:headEnd/>
              <a:tailEnd/>
            </a:ln>
          </p:spPr>
          <p:txBody>
            <a:bodyPr/>
            <a:lstStyle/>
            <a:p>
              <a:endParaRPr lang="en-US"/>
            </a:p>
          </p:txBody>
        </p:sp>
        <p:sp>
          <p:nvSpPr>
            <p:cNvPr id="452628" name="Line 20"/>
            <p:cNvSpPr>
              <a:spLocks noChangeShapeType="1"/>
            </p:cNvSpPr>
            <p:nvPr/>
          </p:nvSpPr>
          <p:spPr bwMode="auto">
            <a:xfrm flipH="1">
              <a:off x="975" y="2322"/>
              <a:ext cx="54" cy="1"/>
            </a:xfrm>
            <a:prstGeom prst="line">
              <a:avLst/>
            </a:prstGeom>
            <a:noFill/>
            <a:ln w="19050">
              <a:solidFill>
                <a:schemeClr val="tx1"/>
              </a:solidFill>
              <a:round/>
              <a:headEnd/>
              <a:tailEnd/>
            </a:ln>
          </p:spPr>
          <p:txBody>
            <a:bodyPr/>
            <a:lstStyle/>
            <a:p>
              <a:endParaRPr lang="en-US"/>
            </a:p>
          </p:txBody>
        </p:sp>
        <p:sp>
          <p:nvSpPr>
            <p:cNvPr id="452629" name="Line 21"/>
            <p:cNvSpPr>
              <a:spLocks noChangeShapeType="1"/>
            </p:cNvSpPr>
            <p:nvPr/>
          </p:nvSpPr>
          <p:spPr bwMode="auto">
            <a:xfrm flipH="1">
              <a:off x="975" y="2853"/>
              <a:ext cx="54" cy="1"/>
            </a:xfrm>
            <a:prstGeom prst="line">
              <a:avLst/>
            </a:prstGeom>
            <a:noFill/>
            <a:ln w="19050">
              <a:solidFill>
                <a:schemeClr val="tx1"/>
              </a:solidFill>
              <a:round/>
              <a:headEnd/>
              <a:tailEnd/>
            </a:ln>
          </p:spPr>
          <p:txBody>
            <a:bodyPr/>
            <a:lstStyle/>
            <a:p>
              <a:endParaRPr lang="en-US"/>
            </a:p>
          </p:txBody>
        </p:sp>
        <p:sp>
          <p:nvSpPr>
            <p:cNvPr id="452630" name="Line 22"/>
            <p:cNvSpPr>
              <a:spLocks noChangeShapeType="1"/>
            </p:cNvSpPr>
            <p:nvPr/>
          </p:nvSpPr>
          <p:spPr bwMode="auto">
            <a:xfrm flipH="1">
              <a:off x="975" y="1250"/>
              <a:ext cx="54" cy="1"/>
            </a:xfrm>
            <a:prstGeom prst="line">
              <a:avLst/>
            </a:prstGeom>
            <a:noFill/>
            <a:ln w="19050">
              <a:solidFill>
                <a:schemeClr val="tx1"/>
              </a:solidFill>
              <a:round/>
              <a:headEnd/>
              <a:tailEnd/>
            </a:ln>
          </p:spPr>
          <p:txBody>
            <a:bodyPr/>
            <a:lstStyle/>
            <a:p>
              <a:endParaRPr lang="en-US"/>
            </a:p>
          </p:txBody>
        </p:sp>
        <p:sp>
          <p:nvSpPr>
            <p:cNvPr id="452631" name="Line 23"/>
            <p:cNvSpPr>
              <a:spLocks noChangeShapeType="1"/>
            </p:cNvSpPr>
            <p:nvPr/>
          </p:nvSpPr>
          <p:spPr bwMode="auto">
            <a:xfrm>
              <a:off x="1333" y="3362"/>
              <a:ext cx="1" cy="57"/>
            </a:xfrm>
            <a:prstGeom prst="line">
              <a:avLst/>
            </a:prstGeom>
            <a:noFill/>
            <a:ln w="19050">
              <a:solidFill>
                <a:schemeClr val="tx1"/>
              </a:solidFill>
              <a:round/>
              <a:headEnd/>
              <a:tailEnd/>
            </a:ln>
          </p:spPr>
          <p:txBody>
            <a:bodyPr/>
            <a:lstStyle/>
            <a:p>
              <a:endParaRPr lang="en-US"/>
            </a:p>
          </p:txBody>
        </p:sp>
        <p:sp>
          <p:nvSpPr>
            <p:cNvPr id="452632" name="Line 24"/>
            <p:cNvSpPr>
              <a:spLocks noChangeShapeType="1"/>
            </p:cNvSpPr>
            <p:nvPr/>
          </p:nvSpPr>
          <p:spPr bwMode="auto">
            <a:xfrm>
              <a:off x="1617" y="3362"/>
              <a:ext cx="1" cy="57"/>
            </a:xfrm>
            <a:prstGeom prst="line">
              <a:avLst/>
            </a:prstGeom>
            <a:noFill/>
            <a:ln w="19050">
              <a:solidFill>
                <a:schemeClr val="tx1"/>
              </a:solidFill>
              <a:round/>
              <a:headEnd/>
              <a:tailEnd/>
            </a:ln>
          </p:spPr>
          <p:txBody>
            <a:bodyPr/>
            <a:lstStyle/>
            <a:p>
              <a:endParaRPr lang="en-US"/>
            </a:p>
          </p:txBody>
        </p:sp>
        <p:sp>
          <p:nvSpPr>
            <p:cNvPr id="452633" name="Line 25"/>
            <p:cNvSpPr>
              <a:spLocks noChangeShapeType="1"/>
            </p:cNvSpPr>
            <p:nvPr/>
          </p:nvSpPr>
          <p:spPr bwMode="auto">
            <a:xfrm>
              <a:off x="2329" y="3362"/>
              <a:ext cx="1" cy="57"/>
            </a:xfrm>
            <a:prstGeom prst="line">
              <a:avLst/>
            </a:prstGeom>
            <a:noFill/>
            <a:ln w="19050">
              <a:solidFill>
                <a:schemeClr val="tx1"/>
              </a:solidFill>
              <a:round/>
              <a:headEnd/>
              <a:tailEnd/>
            </a:ln>
          </p:spPr>
          <p:txBody>
            <a:bodyPr/>
            <a:lstStyle/>
            <a:p>
              <a:endParaRPr lang="en-US"/>
            </a:p>
          </p:txBody>
        </p:sp>
        <p:sp>
          <p:nvSpPr>
            <p:cNvPr id="452634" name="Line 26"/>
            <p:cNvSpPr>
              <a:spLocks noChangeShapeType="1"/>
            </p:cNvSpPr>
            <p:nvPr/>
          </p:nvSpPr>
          <p:spPr bwMode="auto">
            <a:xfrm>
              <a:off x="2613" y="3362"/>
              <a:ext cx="1" cy="57"/>
            </a:xfrm>
            <a:prstGeom prst="line">
              <a:avLst/>
            </a:prstGeom>
            <a:noFill/>
            <a:ln w="19050">
              <a:solidFill>
                <a:schemeClr val="tx1"/>
              </a:solidFill>
              <a:round/>
              <a:headEnd/>
              <a:tailEnd/>
            </a:ln>
          </p:spPr>
          <p:txBody>
            <a:bodyPr/>
            <a:lstStyle/>
            <a:p>
              <a:endParaRPr lang="en-US"/>
            </a:p>
          </p:txBody>
        </p:sp>
        <p:sp>
          <p:nvSpPr>
            <p:cNvPr id="452640" name="Line 32"/>
            <p:cNvSpPr>
              <a:spLocks noChangeShapeType="1"/>
            </p:cNvSpPr>
            <p:nvPr/>
          </p:nvSpPr>
          <p:spPr bwMode="auto">
            <a:xfrm>
              <a:off x="1319" y="1915"/>
              <a:ext cx="22" cy="1"/>
            </a:xfrm>
            <a:prstGeom prst="line">
              <a:avLst/>
            </a:prstGeom>
            <a:noFill/>
            <a:ln w="19050">
              <a:solidFill>
                <a:srgbClr val="00305E"/>
              </a:solidFill>
              <a:round/>
              <a:headEnd/>
              <a:tailEnd/>
            </a:ln>
          </p:spPr>
          <p:txBody>
            <a:bodyPr/>
            <a:lstStyle/>
            <a:p>
              <a:endParaRPr lang="en-US"/>
            </a:p>
          </p:txBody>
        </p:sp>
        <p:sp>
          <p:nvSpPr>
            <p:cNvPr id="452641" name="Line 33"/>
            <p:cNvSpPr>
              <a:spLocks noChangeShapeType="1"/>
            </p:cNvSpPr>
            <p:nvPr/>
          </p:nvSpPr>
          <p:spPr bwMode="auto">
            <a:xfrm>
              <a:off x="1329" y="1913"/>
              <a:ext cx="0" cy="158"/>
            </a:xfrm>
            <a:prstGeom prst="line">
              <a:avLst/>
            </a:prstGeom>
            <a:noFill/>
            <a:ln w="19050">
              <a:solidFill>
                <a:srgbClr val="00305E"/>
              </a:solidFill>
              <a:round/>
              <a:headEnd/>
              <a:tailEnd/>
            </a:ln>
          </p:spPr>
          <p:txBody>
            <a:bodyPr/>
            <a:lstStyle/>
            <a:p>
              <a:endParaRPr lang="en-US"/>
            </a:p>
          </p:txBody>
        </p:sp>
        <p:sp>
          <p:nvSpPr>
            <p:cNvPr id="452642" name="Line 34"/>
            <p:cNvSpPr>
              <a:spLocks noChangeShapeType="1"/>
            </p:cNvSpPr>
            <p:nvPr/>
          </p:nvSpPr>
          <p:spPr bwMode="auto">
            <a:xfrm>
              <a:off x="2307" y="2309"/>
              <a:ext cx="22" cy="1"/>
            </a:xfrm>
            <a:prstGeom prst="line">
              <a:avLst/>
            </a:prstGeom>
            <a:noFill/>
            <a:ln w="19050">
              <a:solidFill>
                <a:srgbClr val="BC5E1E"/>
              </a:solidFill>
              <a:round/>
              <a:headEnd/>
              <a:tailEnd/>
            </a:ln>
          </p:spPr>
          <p:txBody>
            <a:bodyPr/>
            <a:lstStyle/>
            <a:p>
              <a:endParaRPr lang="en-US"/>
            </a:p>
          </p:txBody>
        </p:sp>
        <p:sp>
          <p:nvSpPr>
            <p:cNvPr id="452643" name="Line 35"/>
            <p:cNvSpPr>
              <a:spLocks noChangeShapeType="1"/>
            </p:cNvSpPr>
            <p:nvPr/>
          </p:nvSpPr>
          <p:spPr bwMode="auto">
            <a:xfrm>
              <a:off x="2317" y="2309"/>
              <a:ext cx="1" cy="150"/>
            </a:xfrm>
            <a:prstGeom prst="line">
              <a:avLst/>
            </a:prstGeom>
            <a:noFill/>
            <a:ln w="19050">
              <a:solidFill>
                <a:srgbClr val="BC5E1E"/>
              </a:solidFill>
              <a:round/>
              <a:headEnd/>
              <a:tailEnd/>
            </a:ln>
          </p:spPr>
          <p:txBody>
            <a:bodyPr/>
            <a:lstStyle/>
            <a:p>
              <a:endParaRPr lang="en-US"/>
            </a:p>
          </p:txBody>
        </p:sp>
        <p:sp>
          <p:nvSpPr>
            <p:cNvPr id="452644" name="Line 36"/>
            <p:cNvSpPr>
              <a:spLocks noChangeShapeType="1"/>
            </p:cNvSpPr>
            <p:nvPr/>
          </p:nvSpPr>
          <p:spPr bwMode="auto">
            <a:xfrm>
              <a:off x="2597" y="1705"/>
              <a:ext cx="22" cy="1"/>
            </a:xfrm>
            <a:prstGeom prst="line">
              <a:avLst/>
            </a:prstGeom>
            <a:noFill/>
            <a:ln w="19050">
              <a:solidFill>
                <a:srgbClr val="BC5E1E"/>
              </a:solidFill>
              <a:round/>
              <a:headEnd/>
              <a:tailEnd/>
            </a:ln>
          </p:spPr>
          <p:txBody>
            <a:bodyPr/>
            <a:lstStyle/>
            <a:p>
              <a:endParaRPr lang="en-US"/>
            </a:p>
          </p:txBody>
        </p:sp>
        <p:sp>
          <p:nvSpPr>
            <p:cNvPr id="452645" name="Line 37"/>
            <p:cNvSpPr>
              <a:spLocks noChangeShapeType="1"/>
            </p:cNvSpPr>
            <p:nvPr/>
          </p:nvSpPr>
          <p:spPr bwMode="auto">
            <a:xfrm>
              <a:off x="2607" y="1705"/>
              <a:ext cx="0" cy="156"/>
            </a:xfrm>
            <a:prstGeom prst="line">
              <a:avLst/>
            </a:prstGeom>
            <a:noFill/>
            <a:ln w="19050">
              <a:solidFill>
                <a:srgbClr val="BC5E1E"/>
              </a:solidFill>
              <a:round/>
              <a:headEnd/>
              <a:tailEnd/>
            </a:ln>
          </p:spPr>
          <p:txBody>
            <a:bodyPr/>
            <a:lstStyle/>
            <a:p>
              <a:endParaRPr lang="en-US"/>
            </a:p>
          </p:txBody>
        </p:sp>
        <p:sp>
          <p:nvSpPr>
            <p:cNvPr id="452646" name="Line 38"/>
            <p:cNvSpPr>
              <a:spLocks noChangeShapeType="1"/>
            </p:cNvSpPr>
            <p:nvPr/>
          </p:nvSpPr>
          <p:spPr bwMode="auto">
            <a:xfrm>
              <a:off x="1609" y="1313"/>
              <a:ext cx="22" cy="1"/>
            </a:xfrm>
            <a:prstGeom prst="line">
              <a:avLst/>
            </a:prstGeom>
            <a:noFill/>
            <a:ln w="19050">
              <a:solidFill>
                <a:srgbClr val="BC5E1E"/>
              </a:solidFill>
              <a:round/>
              <a:headEnd/>
              <a:tailEnd/>
            </a:ln>
          </p:spPr>
          <p:txBody>
            <a:bodyPr/>
            <a:lstStyle/>
            <a:p>
              <a:endParaRPr lang="en-US"/>
            </a:p>
          </p:txBody>
        </p:sp>
        <p:sp>
          <p:nvSpPr>
            <p:cNvPr id="452647" name="Line 39"/>
            <p:cNvSpPr>
              <a:spLocks noChangeShapeType="1"/>
            </p:cNvSpPr>
            <p:nvPr/>
          </p:nvSpPr>
          <p:spPr bwMode="auto">
            <a:xfrm>
              <a:off x="1621" y="1313"/>
              <a:ext cx="1" cy="152"/>
            </a:xfrm>
            <a:prstGeom prst="line">
              <a:avLst/>
            </a:prstGeom>
            <a:noFill/>
            <a:ln w="19050">
              <a:solidFill>
                <a:srgbClr val="BC5E1E"/>
              </a:solidFill>
              <a:round/>
              <a:headEnd/>
              <a:tailEnd/>
            </a:ln>
          </p:spPr>
          <p:txBody>
            <a:bodyPr/>
            <a:lstStyle/>
            <a:p>
              <a:endParaRPr lang="en-US"/>
            </a:p>
          </p:txBody>
        </p:sp>
        <p:sp>
          <p:nvSpPr>
            <p:cNvPr id="452648" name="Line 40"/>
            <p:cNvSpPr>
              <a:spLocks noChangeShapeType="1"/>
            </p:cNvSpPr>
            <p:nvPr/>
          </p:nvSpPr>
          <p:spPr bwMode="auto">
            <a:xfrm>
              <a:off x="3591" y="1554"/>
              <a:ext cx="22" cy="1"/>
            </a:xfrm>
            <a:prstGeom prst="line">
              <a:avLst/>
            </a:prstGeom>
            <a:noFill/>
            <a:ln w="12700">
              <a:solidFill>
                <a:srgbClr val="BC5E1E"/>
              </a:solidFill>
              <a:round/>
              <a:headEnd/>
              <a:tailEnd/>
            </a:ln>
          </p:spPr>
          <p:txBody>
            <a:bodyPr/>
            <a:lstStyle/>
            <a:p>
              <a:endParaRPr lang="en-US"/>
            </a:p>
          </p:txBody>
        </p:sp>
        <p:sp>
          <p:nvSpPr>
            <p:cNvPr id="452649" name="Line 41"/>
            <p:cNvSpPr>
              <a:spLocks noChangeShapeType="1"/>
            </p:cNvSpPr>
            <p:nvPr/>
          </p:nvSpPr>
          <p:spPr bwMode="auto">
            <a:xfrm>
              <a:off x="3601" y="1554"/>
              <a:ext cx="1" cy="151"/>
            </a:xfrm>
            <a:prstGeom prst="line">
              <a:avLst/>
            </a:prstGeom>
            <a:noFill/>
            <a:ln w="12700">
              <a:solidFill>
                <a:srgbClr val="BC5E1E"/>
              </a:solidFill>
              <a:round/>
              <a:headEnd/>
              <a:tailEnd/>
            </a:ln>
          </p:spPr>
          <p:txBody>
            <a:bodyPr/>
            <a:lstStyle/>
            <a:p>
              <a:endParaRPr lang="en-US"/>
            </a:p>
          </p:txBody>
        </p:sp>
        <p:sp>
          <p:nvSpPr>
            <p:cNvPr id="452650" name="Line 42"/>
            <p:cNvSpPr>
              <a:spLocks noChangeShapeType="1"/>
            </p:cNvSpPr>
            <p:nvPr/>
          </p:nvSpPr>
          <p:spPr bwMode="auto">
            <a:xfrm>
              <a:off x="4187" y="1875"/>
              <a:ext cx="22" cy="1"/>
            </a:xfrm>
            <a:prstGeom prst="line">
              <a:avLst/>
            </a:prstGeom>
            <a:noFill/>
            <a:ln w="19050">
              <a:solidFill>
                <a:srgbClr val="BC5E1E"/>
              </a:solidFill>
              <a:round/>
              <a:headEnd/>
              <a:tailEnd/>
            </a:ln>
          </p:spPr>
          <p:txBody>
            <a:bodyPr/>
            <a:lstStyle/>
            <a:p>
              <a:endParaRPr lang="en-US"/>
            </a:p>
          </p:txBody>
        </p:sp>
        <p:sp>
          <p:nvSpPr>
            <p:cNvPr id="452651" name="Line 43"/>
            <p:cNvSpPr>
              <a:spLocks noChangeShapeType="1"/>
            </p:cNvSpPr>
            <p:nvPr/>
          </p:nvSpPr>
          <p:spPr bwMode="auto">
            <a:xfrm>
              <a:off x="4197" y="1875"/>
              <a:ext cx="0" cy="151"/>
            </a:xfrm>
            <a:prstGeom prst="line">
              <a:avLst/>
            </a:prstGeom>
            <a:noFill/>
            <a:ln w="19050">
              <a:solidFill>
                <a:srgbClr val="BC5E1E"/>
              </a:solidFill>
              <a:round/>
              <a:headEnd/>
              <a:tailEnd/>
            </a:ln>
          </p:spPr>
          <p:txBody>
            <a:bodyPr/>
            <a:lstStyle/>
            <a:p>
              <a:endParaRPr lang="en-US"/>
            </a:p>
          </p:txBody>
        </p:sp>
        <p:sp>
          <p:nvSpPr>
            <p:cNvPr id="452652" name="Line 44"/>
            <p:cNvSpPr>
              <a:spLocks noChangeShapeType="1"/>
            </p:cNvSpPr>
            <p:nvPr/>
          </p:nvSpPr>
          <p:spPr bwMode="auto">
            <a:xfrm>
              <a:off x="4907" y="2168"/>
              <a:ext cx="24" cy="1"/>
            </a:xfrm>
            <a:prstGeom prst="line">
              <a:avLst/>
            </a:prstGeom>
            <a:noFill/>
            <a:ln w="19050">
              <a:solidFill>
                <a:srgbClr val="BC5E1E"/>
              </a:solidFill>
              <a:round/>
              <a:headEnd/>
              <a:tailEnd/>
            </a:ln>
          </p:spPr>
          <p:txBody>
            <a:bodyPr/>
            <a:lstStyle/>
            <a:p>
              <a:endParaRPr lang="en-US"/>
            </a:p>
          </p:txBody>
        </p:sp>
        <p:sp>
          <p:nvSpPr>
            <p:cNvPr id="452653" name="Line 45"/>
            <p:cNvSpPr>
              <a:spLocks noChangeShapeType="1"/>
            </p:cNvSpPr>
            <p:nvPr/>
          </p:nvSpPr>
          <p:spPr bwMode="auto">
            <a:xfrm>
              <a:off x="4919" y="2168"/>
              <a:ext cx="0" cy="151"/>
            </a:xfrm>
            <a:prstGeom prst="line">
              <a:avLst/>
            </a:prstGeom>
            <a:noFill/>
            <a:ln w="19050">
              <a:solidFill>
                <a:schemeClr val="accent2"/>
              </a:solidFill>
              <a:round/>
              <a:headEnd/>
              <a:tailEnd/>
            </a:ln>
          </p:spPr>
          <p:txBody>
            <a:bodyPr/>
            <a:lstStyle/>
            <a:p>
              <a:endParaRPr lang="en-US"/>
            </a:p>
          </p:txBody>
        </p:sp>
        <p:sp>
          <p:nvSpPr>
            <p:cNvPr id="452654" name="Line 46"/>
            <p:cNvSpPr>
              <a:spLocks noChangeShapeType="1"/>
            </p:cNvSpPr>
            <p:nvPr/>
          </p:nvSpPr>
          <p:spPr bwMode="auto">
            <a:xfrm>
              <a:off x="3289" y="1895"/>
              <a:ext cx="22" cy="1"/>
            </a:xfrm>
            <a:prstGeom prst="line">
              <a:avLst/>
            </a:prstGeom>
            <a:noFill/>
            <a:ln w="19050">
              <a:solidFill>
                <a:srgbClr val="00305E"/>
              </a:solidFill>
              <a:round/>
              <a:headEnd/>
              <a:tailEnd/>
            </a:ln>
          </p:spPr>
          <p:txBody>
            <a:bodyPr/>
            <a:lstStyle/>
            <a:p>
              <a:endParaRPr lang="en-US"/>
            </a:p>
          </p:txBody>
        </p:sp>
        <p:sp>
          <p:nvSpPr>
            <p:cNvPr id="452655" name="Line 47"/>
            <p:cNvSpPr>
              <a:spLocks noChangeShapeType="1"/>
            </p:cNvSpPr>
            <p:nvPr/>
          </p:nvSpPr>
          <p:spPr bwMode="auto">
            <a:xfrm>
              <a:off x="3301" y="1895"/>
              <a:ext cx="1" cy="170"/>
            </a:xfrm>
            <a:prstGeom prst="line">
              <a:avLst/>
            </a:prstGeom>
            <a:noFill/>
            <a:ln w="19050">
              <a:solidFill>
                <a:srgbClr val="00305E"/>
              </a:solidFill>
              <a:round/>
              <a:headEnd/>
              <a:tailEnd/>
            </a:ln>
          </p:spPr>
          <p:txBody>
            <a:bodyPr/>
            <a:lstStyle/>
            <a:p>
              <a:endParaRPr lang="en-US"/>
            </a:p>
          </p:txBody>
        </p:sp>
        <p:sp>
          <p:nvSpPr>
            <p:cNvPr id="452656" name="Line 48"/>
            <p:cNvSpPr>
              <a:spLocks noChangeShapeType="1"/>
            </p:cNvSpPr>
            <p:nvPr/>
          </p:nvSpPr>
          <p:spPr bwMode="auto">
            <a:xfrm flipH="1">
              <a:off x="1609" y="1950"/>
              <a:ext cx="22" cy="1"/>
            </a:xfrm>
            <a:prstGeom prst="line">
              <a:avLst/>
            </a:prstGeom>
            <a:noFill/>
            <a:ln w="19050">
              <a:solidFill>
                <a:srgbClr val="00305E"/>
              </a:solidFill>
              <a:round/>
              <a:headEnd/>
              <a:tailEnd/>
            </a:ln>
          </p:spPr>
          <p:txBody>
            <a:bodyPr/>
            <a:lstStyle/>
            <a:p>
              <a:endParaRPr lang="en-US"/>
            </a:p>
          </p:txBody>
        </p:sp>
        <p:sp>
          <p:nvSpPr>
            <p:cNvPr id="452657" name="Line 49"/>
            <p:cNvSpPr>
              <a:spLocks noChangeShapeType="1"/>
            </p:cNvSpPr>
            <p:nvPr/>
          </p:nvSpPr>
          <p:spPr bwMode="auto">
            <a:xfrm flipV="1">
              <a:off x="1621" y="1723"/>
              <a:ext cx="1" cy="227"/>
            </a:xfrm>
            <a:prstGeom prst="line">
              <a:avLst/>
            </a:prstGeom>
            <a:noFill/>
            <a:ln w="19050">
              <a:solidFill>
                <a:srgbClr val="00305E"/>
              </a:solidFill>
              <a:round/>
              <a:headEnd/>
              <a:tailEnd/>
            </a:ln>
          </p:spPr>
          <p:txBody>
            <a:bodyPr/>
            <a:lstStyle/>
            <a:p>
              <a:endParaRPr lang="en-US"/>
            </a:p>
          </p:txBody>
        </p:sp>
        <p:sp>
          <p:nvSpPr>
            <p:cNvPr id="452658" name="Line 50"/>
            <p:cNvSpPr>
              <a:spLocks noChangeShapeType="1"/>
            </p:cNvSpPr>
            <p:nvPr/>
          </p:nvSpPr>
          <p:spPr bwMode="auto">
            <a:xfrm flipH="1">
              <a:off x="1319" y="2386"/>
              <a:ext cx="22" cy="1"/>
            </a:xfrm>
            <a:prstGeom prst="line">
              <a:avLst/>
            </a:prstGeom>
            <a:noFill/>
            <a:ln w="19050">
              <a:solidFill>
                <a:srgbClr val="BC5E1E"/>
              </a:solidFill>
              <a:round/>
              <a:headEnd/>
              <a:tailEnd/>
            </a:ln>
          </p:spPr>
          <p:txBody>
            <a:bodyPr/>
            <a:lstStyle/>
            <a:p>
              <a:endParaRPr lang="en-US"/>
            </a:p>
          </p:txBody>
        </p:sp>
        <p:sp>
          <p:nvSpPr>
            <p:cNvPr id="452659" name="Line 51"/>
            <p:cNvSpPr>
              <a:spLocks noChangeShapeType="1"/>
            </p:cNvSpPr>
            <p:nvPr/>
          </p:nvSpPr>
          <p:spPr bwMode="auto">
            <a:xfrm flipV="1">
              <a:off x="1329" y="2227"/>
              <a:ext cx="1" cy="159"/>
            </a:xfrm>
            <a:prstGeom prst="line">
              <a:avLst/>
            </a:prstGeom>
            <a:noFill/>
            <a:ln w="19050">
              <a:solidFill>
                <a:srgbClr val="BC5E1E"/>
              </a:solidFill>
              <a:round/>
              <a:headEnd/>
              <a:tailEnd/>
            </a:ln>
          </p:spPr>
          <p:txBody>
            <a:bodyPr/>
            <a:lstStyle/>
            <a:p>
              <a:endParaRPr lang="en-US"/>
            </a:p>
          </p:txBody>
        </p:sp>
        <p:sp>
          <p:nvSpPr>
            <p:cNvPr id="452660" name="Line 52"/>
            <p:cNvSpPr>
              <a:spLocks noChangeShapeType="1"/>
            </p:cNvSpPr>
            <p:nvPr/>
          </p:nvSpPr>
          <p:spPr bwMode="auto">
            <a:xfrm flipH="1">
              <a:off x="2307" y="2908"/>
              <a:ext cx="22" cy="1"/>
            </a:xfrm>
            <a:prstGeom prst="line">
              <a:avLst/>
            </a:prstGeom>
            <a:noFill/>
            <a:ln w="19050">
              <a:solidFill>
                <a:srgbClr val="00305E"/>
              </a:solidFill>
              <a:round/>
              <a:headEnd/>
              <a:tailEnd/>
            </a:ln>
          </p:spPr>
          <p:txBody>
            <a:bodyPr/>
            <a:lstStyle/>
            <a:p>
              <a:endParaRPr lang="en-US"/>
            </a:p>
          </p:txBody>
        </p:sp>
        <p:sp>
          <p:nvSpPr>
            <p:cNvPr id="452661" name="Line 53"/>
            <p:cNvSpPr>
              <a:spLocks noChangeShapeType="1"/>
            </p:cNvSpPr>
            <p:nvPr/>
          </p:nvSpPr>
          <p:spPr bwMode="auto">
            <a:xfrm flipV="1">
              <a:off x="2317" y="2736"/>
              <a:ext cx="1" cy="172"/>
            </a:xfrm>
            <a:prstGeom prst="line">
              <a:avLst/>
            </a:prstGeom>
            <a:noFill/>
            <a:ln w="19050">
              <a:solidFill>
                <a:srgbClr val="00305E"/>
              </a:solidFill>
              <a:round/>
              <a:headEnd/>
              <a:tailEnd/>
            </a:ln>
          </p:spPr>
          <p:txBody>
            <a:bodyPr/>
            <a:lstStyle/>
            <a:p>
              <a:endParaRPr lang="en-US"/>
            </a:p>
          </p:txBody>
        </p:sp>
        <p:sp>
          <p:nvSpPr>
            <p:cNvPr id="452662" name="Line 54"/>
            <p:cNvSpPr>
              <a:spLocks noChangeShapeType="1"/>
            </p:cNvSpPr>
            <p:nvPr/>
          </p:nvSpPr>
          <p:spPr bwMode="auto">
            <a:xfrm flipH="1">
              <a:off x="2597" y="2087"/>
              <a:ext cx="22" cy="1"/>
            </a:xfrm>
            <a:prstGeom prst="line">
              <a:avLst/>
            </a:prstGeom>
            <a:noFill/>
            <a:ln w="19050">
              <a:solidFill>
                <a:srgbClr val="00305E"/>
              </a:solidFill>
              <a:round/>
              <a:headEnd/>
              <a:tailEnd/>
            </a:ln>
          </p:spPr>
          <p:txBody>
            <a:bodyPr/>
            <a:lstStyle/>
            <a:p>
              <a:endParaRPr lang="en-US"/>
            </a:p>
          </p:txBody>
        </p:sp>
        <p:sp>
          <p:nvSpPr>
            <p:cNvPr id="452663" name="Line 55"/>
            <p:cNvSpPr>
              <a:spLocks noChangeShapeType="1"/>
            </p:cNvSpPr>
            <p:nvPr/>
          </p:nvSpPr>
          <p:spPr bwMode="auto">
            <a:xfrm flipV="1">
              <a:off x="2607" y="1915"/>
              <a:ext cx="1" cy="172"/>
            </a:xfrm>
            <a:prstGeom prst="line">
              <a:avLst/>
            </a:prstGeom>
            <a:noFill/>
            <a:ln w="19050">
              <a:solidFill>
                <a:srgbClr val="00305E"/>
              </a:solidFill>
              <a:round/>
              <a:headEnd/>
              <a:tailEnd/>
            </a:ln>
          </p:spPr>
          <p:txBody>
            <a:bodyPr/>
            <a:lstStyle/>
            <a:p>
              <a:endParaRPr lang="en-US"/>
            </a:p>
          </p:txBody>
        </p:sp>
        <p:sp>
          <p:nvSpPr>
            <p:cNvPr id="452664" name="Line 56"/>
            <p:cNvSpPr>
              <a:spLocks noChangeShapeType="1"/>
            </p:cNvSpPr>
            <p:nvPr/>
          </p:nvSpPr>
          <p:spPr bwMode="auto">
            <a:xfrm flipH="1">
              <a:off x="3278" y="2317"/>
              <a:ext cx="22" cy="1"/>
            </a:xfrm>
            <a:prstGeom prst="line">
              <a:avLst/>
            </a:prstGeom>
            <a:noFill/>
            <a:ln w="19050">
              <a:solidFill>
                <a:srgbClr val="BC5E1E"/>
              </a:solidFill>
              <a:round/>
              <a:headEnd/>
              <a:tailEnd/>
            </a:ln>
          </p:spPr>
          <p:txBody>
            <a:bodyPr/>
            <a:lstStyle/>
            <a:p>
              <a:endParaRPr lang="en-US"/>
            </a:p>
          </p:txBody>
        </p:sp>
        <p:sp>
          <p:nvSpPr>
            <p:cNvPr id="452665" name="Line 57"/>
            <p:cNvSpPr>
              <a:spLocks noChangeShapeType="1"/>
            </p:cNvSpPr>
            <p:nvPr/>
          </p:nvSpPr>
          <p:spPr bwMode="auto">
            <a:xfrm flipH="1">
              <a:off x="3591" y="2192"/>
              <a:ext cx="22" cy="1"/>
            </a:xfrm>
            <a:prstGeom prst="line">
              <a:avLst/>
            </a:prstGeom>
            <a:noFill/>
            <a:ln w="19050">
              <a:solidFill>
                <a:srgbClr val="00305E"/>
              </a:solidFill>
              <a:round/>
              <a:headEnd/>
              <a:tailEnd/>
            </a:ln>
          </p:spPr>
          <p:txBody>
            <a:bodyPr/>
            <a:lstStyle/>
            <a:p>
              <a:endParaRPr lang="en-US"/>
            </a:p>
          </p:txBody>
        </p:sp>
        <p:sp>
          <p:nvSpPr>
            <p:cNvPr id="452666" name="Line 58"/>
            <p:cNvSpPr>
              <a:spLocks noChangeShapeType="1"/>
            </p:cNvSpPr>
            <p:nvPr/>
          </p:nvSpPr>
          <p:spPr bwMode="auto">
            <a:xfrm flipV="1">
              <a:off x="3601" y="1988"/>
              <a:ext cx="1" cy="204"/>
            </a:xfrm>
            <a:prstGeom prst="line">
              <a:avLst/>
            </a:prstGeom>
            <a:noFill/>
            <a:ln w="19050">
              <a:solidFill>
                <a:srgbClr val="00305E"/>
              </a:solidFill>
              <a:round/>
              <a:headEnd/>
              <a:tailEnd/>
            </a:ln>
          </p:spPr>
          <p:txBody>
            <a:bodyPr/>
            <a:lstStyle/>
            <a:p>
              <a:endParaRPr lang="en-US"/>
            </a:p>
          </p:txBody>
        </p:sp>
        <p:sp>
          <p:nvSpPr>
            <p:cNvPr id="452667" name="Line 59"/>
            <p:cNvSpPr>
              <a:spLocks noChangeShapeType="1"/>
            </p:cNvSpPr>
            <p:nvPr/>
          </p:nvSpPr>
          <p:spPr bwMode="auto">
            <a:xfrm flipH="1">
              <a:off x="4187" y="2433"/>
              <a:ext cx="22" cy="1"/>
            </a:xfrm>
            <a:prstGeom prst="line">
              <a:avLst/>
            </a:prstGeom>
            <a:noFill/>
            <a:ln w="19050">
              <a:solidFill>
                <a:srgbClr val="00305E"/>
              </a:solidFill>
              <a:round/>
              <a:headEnd/>
              <a:tailEnd/>
            </a:ln>
          </p:spPr>
          <p:txBody>
            <a:bodyPr/>
            <a:lstStyle/>
            <a:p>
              <a:endParaRPr lang="en-US"/>
            </a:p>
          </p:txBody>
        </p:sp>
        <p:sp>
          <p:nvSpPr>
            <p:cNvPr id="452668" name="Line 60"/>
            <p:cNvSpPr>
              <a:spLocks noChangeShapeType="1"/>
            </p:cNvSpPr>
            <p:nvPr/>
          </p:nvSpPr>
          <p:spPr bwMode="auto">
            <a:xfrm flipV="1">
              <a:off x="4197" y="2263"/>
              <a:ext cx="0" cy="170"/>
            </a:xfrm>
            <a:prstGeom prst="line">
              <a:avLst/>
            </a:prstGeom>
            <a:noFill/>
            <a:ln w="19050">
              <a:solidFill>
                <a:srgbClr val="00305E"/>
              </a:solidFill>
              <a:round/>
              <a:headEnd/>
              <a:tailEnd/>
            </a:ln>
          </p:spPr>
          <p:txBody>
            <a:bodyPr/>
            <a:lstStyle/>
            <a:p>
              <a:endParaRPr lang="en-US"/>
            </a:p>
          </p:txBody>
        </p:sp>
        <p:sp>
          <p:nvSpPr>
            <p:cNvPr id="452669" name="Line 61"/>
            <p:cNvSpPr>
              <a:spLocks noChangeShapeType="1"/>
            </p:cNvSpPr>
            <p:nvPr/>
          </p:nvSpPr>
          <p:spPr bwMode="auto">
            <a:xfrm flipH="1">
              <a:off x="4907" y="2461"/>
              <a:ext cx="24" cy="1"/>
            </a:xfrm>
            <a:prstGeom prst="line">
              <a:avLst/>
            </a:prstGeom>
            <a:noFill/>
            <a:ln w="19050">
              <a:solidFill>
                <a:srgbClr val="00305E"/>
              </a:solidFill>
              <a:round/>
              <a:headEnd/>
              <a:tailEnd/>
            </a:ln>
          </p:spPr>
          <p:txBody>
            <a:bodyPr/>
            <a:lstStyle/>
            <a:p>
              <a:endParaRPr lang="en-US"/>
            </a:p>
          </p:txBody>
        </p:sp>
        <p:sp>
          <p:nvSpPr>
            <p:cNvPr id="452670" name="Line 62"/>
            <p:cNvSpPr>
              <a:spLocks noChangeShapeType="1"/>
            </p:cNvSpPr>
            <p:nvPr/>
          </p:nvSpPr>
          <p:spPr bwMode="auto">
            <a:xfrm flipV="1">
              <a:off x="4919" y="2324"/>
              <a:ext cx="0" cy="137"/>
            </a:xfrm>
            <a:prstGeom prst="line">
              <a:avLst/>
            </a:prstGeom>
            <a:noFill/>
            <a:ln w="19050">
              <a:solidFill>
                <a:srgbClr val="00305E"/>
              </a:solidFill>
              <a:round/>
              <a:headEnd/>
              <a:tailEnd/>
            </a:ln>
          </p:spPr>
          <p:txBody>
            <a:bodyPr/>
            <a:lstStyle/>
            <a:p>
              <a:endParaRPr lang="en-US"/>
            </a:p>
          </p:txBody>
        </p:sp>
        <p:sp>
          <p:nvSpPr>
            <p:cNvPr id="452672" name="Line 64"/>
            <p:cNvSpPr>
              <a:spLocks noChangeShapeType="1"/>
            </p:cNvSpPr>
            <p:nvPr/>
          </p:nvSpPr>
          <p:spPr bwMode="auto">
            <a:xfrm flipH="1">
              <a:off x="1329" y="1489"/>
              <a:ext cx="292" cy="742"/>
            </a:xfrm>
            <a:prstGeom prst="line">
              <a:avLst/>
            </a:prstGeom>
            <a:noFill/>
            <a:ln w="19050">
              <a:solidFill>
                <a:srgbClr val="BC5E1E"/>
              </a:solidFill>
              <a:round/>
              <a:headEnd/>
              <a:tailEnd/>
            </a:ln>
            <a:effectLst/>
          </p:spPr>
          <p:txBody>
            <a:bodyPr/>
            <a:lstStyle/>
            <a:p>
              <a:endParaRPr lang="en-US"/>
            </a:p>
          </p:txBody>
        </p:sp>
        <p:sp>
          <p:nvSpPr>
            <p:cNvPr id="452673" name="Line 65"/>
            <p:cNvSpPr>
              <a:spLocks noChangeShapeType="1"/>
            </p:cNvSpPr>
            <p:nvPr/>
          </p:nvSpPr>
          <p:spPr bwMode="auto">
            <a:xfrm flipH="1" flipV="1">
              <a:off x="1613" y="1489"/>
              <a:ext cx="704" cy="976"/>
            </a:xfrm>
            <a:prstGeom prst="line">
              <a:avLst/>
            </a:prstGeom>
            <a:noFill/>
            <a:ln w="19050">
              <a:solidFill>
                <a:srgbClr val="BC5E1E"/>
              </a:solidFill>
              <a:round/>
              <a:headEnd/>
              <a:tailEnd/>
            </a:ln>
            <a:effectLst/>
          </p:spPr>
          <p:txBody>
            <a:bodyPr/>
            <a:lstStyle/>
            <a:p>
              <a:endParaRPr lang="en-US"/>
            </a:p>
          </p:txBody>
        </p:sp>
        <p:sp>
          <p:nvSpPr>
            <p:cNvPr id="452674" name="Line 66"/>
            <p:cNvSpPr>
              <a:spLocks noChangeShapeType="1"/>
            </p:cNvSpPr>
            <p:nvPr/>
          </p:nvSpPr>
          <p:spPr bwMode="auto">
            <a:xfrm flipH="1">
              <a:off x="2325" y="1861"/>
              <a:ext cx="284" cy="604"/>
            </a:xfrm>
            <a:prstGeom prst="line">
              <a:avLst/>
            </a:prstGeom>
            <a:noFill/>
            <a:ln w="19050">
              <a:solidFill>
                <a:srgbClr val="BC5E1E"/>
              </a:solidFill>
              <a:round/>
              <a:headEnd/>
              <a:tailEnd/>
            </a:ln>
            <a:effectLst/>
          </p:spPr>
          <p:txBody>
            <a:bodyPr/>
            <a:lstStyle/>
            <a:p>
              <a:endParaRPr lang="en-US"/>
            </a:p>
          </p:txBody>
        </p:sp>
        <p:sp>
          <p:nvSpPr>
            <p:cNvPr id="452675" name="Line 67"/>
            <p:cNvSpPr>
              <a:spLocks noChangeShapeType="1"/>
            </p:cNvSpPr>
            <p:nvPr/>
          </p:nvSpPr>
          <p:spPr bwMode="auto">
            <a:xfrm flipH="1" flipV="1">
              <a:off x="2609" y="1861"/>
              <a:ext cx="669" cy="281"/>
            </a:xfrm>
            <a:prstGeom prst="line">
              <a:avLst/>
            </a:prstGeom>
            <a:noFill/>
            <a:ln w="19050">
              <a:solidFill>
                <a:srgbClr val="BC5E1E"/>
              </a:solidFill>
              <a:round/>
              <a:headEnd/>
              <a:tailEnd/>
            </a:ln>
            <a:effectLst/>
          </p:spPr>
          <p:txBody>
            <a:bodyPr/>
            <a:lstStyle/>
            <a:p>
              <a:endParaRPr lang="en-US"/>
            </a:p>
          </p:txBody>
        </p:sp>
        <p:sp>
          <p:nvSpPr>
            <p:cNvPr id="452676" name="Line 68"/>
            <p:cNvSpPr>
              <a:spLocks noChangeShapeType="1"/>
            </p:cNvSpPr>
            <p:nvPr/>
          </p:nvSpPr>
          <p:spPr bwMode="auto">
            <a:xfrm flipH="1">
              <a:off x="3302" y="1701"/>
              <a:ext cx="299" cy="447"/>
            </a:xfrm>
            <a:prstGeom prst="line">
              <a:avLst/>
            </a:prstGeom>
            <a:noFill/>
            <a:ln w="19050">
              <a:solidFill>
                <a:srgbClr val="BC5E1E"/>
              </a:solidFill>
              <a:round/>
              <a:headEnd/>
              <a:tailEnd/>
            </a:ln>
            <a:effectLst/>
          </p:spPr>
          <p:txBody>
            <a:bodyPr/>
            <a:lstStyle/>
            <a:p>
              <a:endParaRPr lang="en-US"/>
            </a:p>
          </p:txBody>
        </p:sp>
        <p:sp>
          <p:nvSpPr>
            <p:cNvPr id="452677" name="Line 69"/>
            <p:cNvSpPr>
              <a:spLocks noChangeShapeType="1"/>
            </p:cNvSpPr>
            <p:nvPr/>
          </p:nvSpPr>
          <p:spPr bwMode="auto">
            <a:xfrm flipH="1" flipV="1">
              <a:off x="3601" y="1701"/>
              <a:ext cx="598" cy="317"/>
            </a:xfrm>
            <a:prstGeom prst="line">
              <a:avLst/>
            </a:prstGeom>
            <a:noFill/>
            <a:ln w="19050">
              <a:solidFill>
                <a:srgbClr val="BC5E1E"/>
              </a:solidFill>
              <a:round/>
              <a:headEnd/>
              <a:tailEnd/>
            </a:ln>
          </p:spPr>
          <p:txBody>
            <a:bodyPr/>
            <a:lstStyle/>
            <a:p>
              <a:endParaRPr lang="en-US"/>
            </a:p>
          </p:txBody>
        </p:sp>
        <p:sp>
          <p:nvSpPr>
            <p:cNvPr id="452678" name="Line 70"/>
            <p:cNvSpPr>
              <a:spLocks noChangeShapeType="1"/>
            </p:cNvSpPr>
            <p:nvPr/>
          </p:nvSpPr>
          <p:spPr bwMode="auto">
            <a:xfrm flipH="1" flipV="1">
              <a:off x="4199" y="2018"/>
              <a:ext cx="722" cy="267"/>
            </a:xfrm>
            <a:prstGeom prst="line">
              <a:avLst/>
            </a:prstGeom>
            <a:noFill/>
            <a:ln w="19050">
              <a:solidFill>
                <a:srgbClr val="BC5E1E"/>
              </a:solidFill>
              <a:round/>
              <a:headEnd/>
              <a:tailEnd/>
            </a:ln>
            <a:effectLst/>
          </p:spPr>
          <p:txBody>
            <a:bodyPr/>
            <a:lstStyle/>
            <a:p>
              <a:endParaRPr lang="en-US"/>
            </a:p>
          </p:txBody>
        </p:sp>
        <p:sp>
          <p:nvSpPr>
            <p:cNvPr id="452679" name="Line 71"/>
            <p:cNvSpPr>
              <a:spLocks noChangeShapeType="1"/>
            </p:cNvSpPr>
            <p:nvPr/>
          </p:nvSpPr>
          <p:spPr bwMode="auto">
            <a:xfrm flipH="1">
              <a:off x="1329" y="1727"/>
              <a:ext cx="292" cy="346"/>
            </a:xfrm>
            <a:prstGeom prst="line">
              <a:avLst/>
            </a:prstGeom>
            <a:noFill/>
            <a:ln w="19050">
              <a:solidFill>
                <a:srgbClr val="00305E"/>
              </a:solidFill>
              <a:round/>
              <a:headEnd/>
              <a:tailEnd/>
            </a:ln>
            <a:effectLst/>
          </p:spPr>
          <p:txBody>
            <a:bodyPr/>
            <a:lstStyle/>
            <a:p>
              <a:endParaRPr lang="en-US"/>
            </a:p>
          </p:txBody>
        </p:sp>
        <p:sp>
          <p:nvSpPr>
            <p:cNvPr id="452680" name="Line 72"/>
            <p:cNvSpPr>
              <a:spLocks noChangeShapeType="1"/>
            </p:cNvSpPr>
            <p:nvPr/>
          </p:nvSpPr>
          <p:spPr bwMode="auto">
            <a:xfrm flipH="1" flipV="1">
              <a:off x="1621" y="1727"/>
              <a:ext cx="704" cy="1005"/>
            </a:xfrm>
            <a:prstGeom prst="line">
              <a:avLst/>
            </a:prstGeom>
            <a:noFill/>
            <a:ln w="19050">
              <a:solidFill>
                <a:srgbClr val="00305E"/>
              </a:solidFill>
              <a:round/>
              <a:headEnd/>
              <a:tailEnd/>
            </a:ln>
          </p:spPr>
          <p:txBody>
            <a:bodyPr/>
            <a:lstStyle/>
            <a:p>
              <a:endParaRPr lang="en-US"/>
            </a:p>
          </p:txBody>
        </p:sp>
        <p:sp>
          <p:nvSpPr>
            <p:cNvPr id="452681" name="Line 73"/>
            <p:cNvSpPr>
              <a:spLocks noChangeShapeType="1"/>
            </p:cNvSpPr>
            <p:nvPr/>
          </p:nvSpPr>
          <p:spPr bwMode="auto">
            <a:xfrm flipH="1">
              <a:off x="2325" y="1913"/>
              <a:ext cx="284" cy="819"/>
            </a:xfrm>
            <a:prstGeom prst="line">
              <a:avLst/>
            </a:prstGeom>
            <a:noFill/>
            <a:ln w="19050">
              <a:solidFill>
                <a:srgbClr val="00305E"/>
              </a:solidFill>
              <a:round/>
              <a:headEnd/>
              <a:tailEnd/>
            </a:ln>
          </p:spPr>
          <p:txBody>
            <a:bodyPr/>
            <a:lstStyle/>
            <a:p>
              <a:endParaRPr lang="en-US"/>
            </a:p>
          </p:txBody>
        </p:sp>
        <p:sp>
          <p:nvSpPr>
            <p:cNvPr id="452682" name="Line 74"/>
            <p:cNvSpPr>
              <a:spLocks noChangeShapeType="1"/>
            </p:cNvSpPr>
            <p:nvPr/>
          </p:nvSpPr>
          <p:spPr bwMode="auto">
            <a:xfrm flipH="1" flipV="1">
              <a:off x="2609" y="1913"/>
              <a:ext cx="692" cy="134"/>
            </a:xfrm>
            <a:prstGeom prst="line">
              <a:avLst/>
            </a:prstGeom>
            <a:noFill/>
            <a:ln w="19050">
              <a:solidFill>
                <a:srgbClr val="00305E"/>
              </a:solidFill>
              <a:round/>
              <a:headEnd/>
              <a:tailEnd/>
            </a:ln>
          </p:spPr>
          <p:txBody>
            <a:bodyPr/>
            <a:lstStyle/>
            <a:p>
              <a:endParaRPr lang="en-US"/>
            </a:p>
          </p:txBody>
        </p:sp>
        <p:sp>
          <p:nvSpPr>
            <p:cNvPr id="452683" name="Line 75"/>
            <p:cNvSpPr>
              <a:spLocks noChangeShapeType="1"/>
            </p:cNvSpPr>
            <p:nvPr/>
          </p:nvSpPr>
          <p:spPr bwMode="auto">
            <a:xfrm flipH="1">
              <a:off x="3301" y="1992"/>
              <a:ext cx="300" cy="55"/>
            </a:xfrm>
            <a:prstGeom prst="line">
              <a:avLst/>
            </a:prstGeom>
            <a:noFill/>
            <a:ln w="19050">
              <a:solidFill>
                <a:srgbClr val="00305E"/>
              </a:solidFill>
              <a:round/>
              <a:headEnd/>
              <a:tailEnd/>
            </a:ln>
          </p:spPr>
          <p:txBody>
            <a:bodyPr/>
            <a:lstStyle/>
            <a:p>
              <a:endParaRPr lang="en-US"/>
            </a:p>
          </p:txBody>
        </p:sp>
        <p:sp>
          <p:nvSpPr>
            <p:cNvPr id="452684" name="Line 76"/>
            <p:cNvSpPr>
              <a:spLocks noChangeShapeType="1"/>
            </p:cNvSpPr>
            <p:nvPr/>
          </p:nvSpPr>
          <p:spPr bwMode="auto">
            <a:xfrm flipH="1" flipV="1">
              <a:off x="3601" y="1992"/>
              <a:ext cx="598" cy="265"/>
            </a:xfrm>
            <a:prstGeom prst="line">
              <a:avLst/>
            </a:prstGeom>
            <a:noFill/>
            <a:ln w="19050">
              <a:solidFill>
                <a:srgbClr val="00305E"/>
              </a:solidFill>
              <a:round/>
              <a:headEnd/>
              <a:tailEnd/>
            </a:ln>
          </p:spPr>
          <p:txBody>
            <a:bodyPr/>
            <a:lstStyle/>
            <a:p>
              <a:endParaRPr lang="en-US"/>
            </a:p>
          </p:txBody>
        </p:sp>
        <p:sp>
          <p:nvSpPr>
            <p:cNvPr id="452685" name="Line 77"/>
            <p:cNvSpPr>
              <a:spLocks noChangeShapeType="1"/>
            </p:cNvSpPr>
            <p:nvPr/>
          </p:nvSpPr>
          <p:spPr bwMode="auto">
            <a:xfrm flipH="1" flipV="1">
              <a:off x="4207" y="2257"/>
              <a:ext cx="722" cy="54"/>
            </a:xfrm>
            <a:prstGeom prst="line">
              <a:avLst/>
            </a:prstGeom>
            <a:noFill/>
            <a:ln w="19050">
              <a:solidFill>
                <a:srgbClr val="00305E"/>
              </a:solidFill>
              <a:round/>
              <a:headEnd/>
              <a:tailEnd/>
            </a:ln>
          </p:spPr>
          <p:txBody>
            <a:bodyPr/>
            <a:lstStyle/>
            <a:p>
              <a:endParaRPr lang="en-US"/>
            </a:p>
          </p:txBody>
        </p:sp>
        <p:sp>
          <p:nvSpPr>
            <p:cNvPr id="452686" name="Text Box 78"/>
            <p:cNvSpPr txBox="1">
              <a:spLocks noChangeArrowheads="1"/>
            </p:cNvSpPr>
            <p:nvPr/>
          </p:nvSpPr>
          <p:spPr bwMode="auto">
            <a:xfrm>
              <a:off x="2155" y="2089"/>
              <a:ext cx="330" cy="250"/>
            </a:xfrm>
            <a:prstGeom prst="rect">
              <a:avLst/>
            </a:prstGeom>
            <a:noFill/>
            <a:ln w="12700">
              <a:noFill/>
              <a:miter lim="800000"/>
              <a:headEnd type="none" w="sm" len="sm"/>
              <a:tailEnd type="none" w="sm" len="sm"/>
            </a:ln>
            <a:effectLst/>
          </p:spPr>
          <p:txBody>
            <a:bodyPr>
              <a:spAutoFit/>
            </a:bodyPr>
            <a:lstStyle/>
            <a:p>
              <a:pPr algn="ctr" eaLnBrk="0" hangingPunct="0"/>
              <a:r>
                <a:rPr lang="sv-SE" altLang="en-GB" sz="2000" b="1">
                  <a:latin typeface="Arial" charset="0"/>
                </a:rPr>
                <a:t>*</a:t>
              </a:r>
              <a:endParaRPr lang="da-DK" altLang="en-GB" sz="2000" b="1">
                <a:latin typeface="Arial" charset="0"/>
              </a:endParaRPr>
            </a:p>
          </p:txBody>
        </p:sp>
        <p:sp>
          <p:nvSpPr>
            <p:cNvPr id="452687" name="Rectangle 79"/>
            <p:cNvSpPr>
              <a:spLocks noChangeArrowheads="1"/>
            </p:cNvSpPr>
            <p:nvPr/>
          </p:nvSpPr>
          <p:spPr bwMode="auto">
            <a:xfrm>
              <a:off x="774" y="3244"/>
              <a:ext cx="197" cy="212"/>
            </a:xfrm>
            <a:prstGeom prst="rect">
              <a:avLst/>
            </a:prstGeom>
            <a:noFill/>
            <a:ln w="9525">
              <a:noFill/>
              <a:miter lim="800000"/>
              <a:headEnd/>
              <a:tailEnd/>
            </a:ln>
            <a:effectLst/>
          </p:spPr>
          <p:txBody>
            <a:bodyPr wrap="none" lIns="92075" tIns="46038" rIns="92075" bIns="46038">
              <a:spAutoFit/>
            </a:bodyPr>
            <a:lstStyle/>
            <a:p>
              <a:pPr algn="r" eaLnBrk="0" hangingPunct="0"/>
              <a:r>
                <a:rPr lang="da-DK" altLang="en-GB" sz="1600"/>
                <a:t>0</a:t>
              </a:r>
            </a:p>
          </p:txBody>
        </p:sp>
        <p:sp>
          <p:nvSpPr>
            <p:cNvPr id="452688" name="Rectangle 80"/>
            <p:cNvSpPr>
              <a:spLocks noChangeArrowheads="1"/>
            </p:cNvSpPr>
            <p:nvPr/>
          </p:nvSpPr>
          <p:spPr bwMode="auto">
            <a:xfrm>
              <a:off x="2168" y="3418"/>
              <a:ext cx="382" cy="212"/>
            </a:xfrm>
            <a:prstGeom prst="rect">
              <a:avLst/>
            </a:prstGeom>
            <a:noFill/>
            <a:ln w="9525">
              <a:noFill/>
              <a:miter lim="800000"/>
              <a:headEnd/>
              <a:tailEnd/>
            </a:ln>
            <a:effectLst/>
          </p:spPr>
          <p:txBody>
            <a:bodyPr wrap="none" lIns="92075" tIns="46038" rIns="92075" bIns="46038">
              <a:spAutoFit/>
            </a:bodyPr>
            <a:lstStyle/>
            <a:p>
              <a:pPr algn="ctr" eaLnBrk="0" hangingPunct="0"/>
              <a:r>
                <a:rPr lang="da-DK" altLang="en-GB" sz="1600"/>
                <a:t>Pre-</a:t>
              </a:r>
            </a:p>
          </p:txBody>
        </p:sp>
        <p:sp>
          <p:nvSpPr>
            <p:cNvPr id="452689" name="Rectangle 81"/>
            <p:cNvSpPr>
              <a:spLocks noChangeArrowheads="1"/>
            </p:cNvSpPr>
            <p:nvPr/>
          </p:nvSpPr>
          <p:spPr bwMode="auto">
            <a:xfrm>
              <a:off x="701" y="1667"/>
              <a:ext cx="278" cy="212"/>
            </a:xfrm>
            <a:prstGeom prst="rect">
              <a:avLst/>
            </a:prstGeom>
            <a:noFill/>
            <a:ln w="9525">
              <a:noFill/>
              <a:miter lim="800000"/>
              <a:headEnd/>
              <a:tailEnd/>
            </a:ln>
            <a:effectLst/>
          </p:spPr>
          <p:txBody>
            <a:bodyPr wrap="none" lIns="92075" tIns="46038" rIns="92075" bIns="46038">
              <a:spAutoFit/>
            </a:bodyPr>
            <a:lstStyle/>
            <a:p>
              <a:pPr algn="r" eaLnBrk="0" hangingPunct="0"/>
              <a:r>
                <a:rPr lang="da-DK" altLang="en-GB" sz="1600"/>
                <a:t>10</a:t>
              </a:r>
            </a:p>
          </p:txBody>
        </p:sp>
        <p:sp>
          <p:nvSpPr>
            <p:cNvPr id="452690" name="Rectangle 82"/>
            <p:cNvSpPr>
              <a:spLocks noChangeArrowheads="1"/>
            </p:cNvSpPr>
            <p:nvPr/>
          </p:nvSpPr>
          <p:spPr bwMode="auto">
            <a:xfrm>
              <a:off x="701" y="1139"/>
              <a:ext cx="278" cy="212"/>
            </a:xfrm>
            <a:prstGeom prst="rect">
              <a:avLst/>
            </a:prstGeom>
            <a:noFill/>
            <a:ln w="9525">
              <a:noFill/>
              <a:miter lim="800000"/>
              <a:headEnd/>
              <a:tailEnd/>
            </a:ln>
            <a:effectLst/>
          </p:spPr>
          <p:txBody>
            <a:bodyPr wrap="none" lIns="92075" tIns="46038" rIns="92075" bIns="46038">
              <a:spAutoFit/>
            </a:bodyPr>
            <a:lstStyle/>
            <a:p>
              <a:pPr algn="r" eaLnBrk="0" hangingPunct="0"/>
              <a:r>
                <a:rPr lang="da-DK" altLang="en-GB" sz="1600"/>
                <a:t>12</a:t>
              </a:r>
            </a:p>
          </p:txBody>
        </p:sp>
        <p:sp>
          <p:nvSpPr>
            <p:cNvPr id="452691" name="Rectangle 83"/>
            <p:cNvSpPr>
              <a:spLocks noChangeArrowheads="1"/>
            </p:cNvSpPr>
            <p:nvPr/>
          </p:nvSpPr>
          <p:spPr bwMode="auto">
            <a:xfrm>
              <a:off x="2439" y="3418"/>
              <a:ext cx="446" cy="212"/>
            </a:xfrm>
            <a:prstGeom prst="rect">
              <a:avLst/>
            </a:prstGeom>
            <a:noFill/>
            <a:ln w="9525">
              <a:noFill/>
              <a:miter lim="800000"/>
              <a:headEnd/>
              <a:tailEnd/>
            </a:ln>
            <a:effectLst/>
          </p:spPr>
          <p:txBody>
            <a:bodyPr wrap="none" lIns="92075" tIns="46038" rIns="92075" bIns="46038">
              <a:spAutoFit/>
            </a:bodyPr>
            <a:lstStyle/>
            <a:p>
              <a:pPr algn="ctr" eaLnBrk="0" hangingPunct="0"/>
              <a:r>
                <a:rPr lang="da-DK" altLang="en-GB" sz="1600"/>
                <a:t>Post-</a:t>
              </a:r>
            </a:p>
          </p:txBody>
        </p:sp>
        <p:sp>
          <p:nvSpPr>
            <p:cNvPr id="452692" name="Rectangle 84"/>
            <p:cNvSpPr>
              <a:spLocks noChangeArrowheads="1"/>
            </p:cNvSpPr>
            <p:nvPr/>
          </p:nvSpPr>
          <p:spPr bwMode="auto">
            <a:xfrm>
              <a:off x="782" y="2195"/>
              <a:ext cx="197" cy="212"/>
            </a:xfrm>
            <a:prstGeom prst="rect">
              <a:avLst/>
            </a:prstGeom>
            <a:noFill/>
            <a:ln w="9525">
              <a:noFill/>
              <a:miter lim="800000"/>
              <a:headEnd/>
              <a:tailEnd/>
            </a:ln>
            <a:effectLst/>
          </p:spPr>
          <p:txBody>
            <a:bodyPr wrap="none" lIns="92075" tIns="46038" rIns="92075" bIns="46038">
              <a:spAutoFit/>
            </a:bodyPr>
            <a:lstStyle/>
            <a:p>
              <a:pPr algn="r" eaLnBrk="0" hangingPunct="0"/>
              <a:r>
                <a:rPr lang="da-DK" altLang="en-GB" sz="1600"/>
                <a:t>8</a:t>
              </a:r>
            </a:p>
          </p:txBody>
        </p:sp>
        <p:sp>
          <p:nvSpPr>
            <p:cNvPr id="452693" name="Rectangle 85"/>
            <p:cNvSpPr>
              <a:spLocks noChangeArrowheads="1"/>
            </p:cNvSpPr>
            <p:nvPr/>
          </p:nvSpPr>
          <p:spPr bwMode="auto">
            <a:xfrm>
              <a:off x="782" y="2724"/>
              <a:ext cx="197" cy="212"/>
            </a:xfrm>
            <a:prstGeom prst="rect">
              <a:avLst/>
            </a:prstGeom>
            <a:noFill/>
            <a:ln w="9525">
              <a:noFill/>
              <a:miter lim="800000"/>
              <a:headEnd/>
              <a:tailEnd/>
            </a:ln>
            <a:effectLst/>
          </p:spPr>
          <p:txBody>
            <a:bodyPr wrap="none" lIns="92075" tIns="46038" rIns="92075" bIns="46038">
              <a:spAutoFit/>
            </a:bodyPr>
            <a:lstStyle/>
            <a:p>
              <a:pPr algn="r" eaLnBrk="0" hangingPunct="0"/>
              <a:r>
                <a:rPr lang="da-DK" altLang="en-GB" sz="1600"/>
                <a:t>6</a:t>
              </a:r>
            </a:p>
          </p:txBody>
        </p:sp>
        <p:sp>
          <p:nvSpPr>
            <p:cNvPr id="452698" name="Text Box 90"/>
            <p:cNvSpPr txBox="1">
              <a:spLocks noChangeArrowheads="1"/>
            </p:cNvSpPr>
            <p:nvPr/>
          </p:nvSpPr>
          <p:spPr bwMode="auto">
            <a:xfrm>
              <a:off x="1454" y="1105"/>
              <a:ext cx="330" cy="250"/>
            </a:xfrm>
            <a:prstGeom prst="rect">
              <a:avLst/>
            </a:prstGeom>
            <a:noFill/>
            <a:ln w="12700">
              <a:noFill/>
              <a:miter lim="800000"/>
              <a:headEnd type="none" w="sm" len="sm"/>
              <a:tailEnd type="none" w="sm" len="sm"/>
            </a:ln>
            <a:effectLst/>
          </p:spPr>
          <p:txBody>
            <a:bodyPr>
              <a:spAutoFit/>
            </a:bodyPr>
            <a:lstStyle/>
            <a:p>
              <a:pPr algn="ctr" eaLnBrk="0" hangingPunct="0"/>
              <a:r>
                <a:rPr lang="sv-SE" altLang="en-GB" sz="2000" b="1">
                  <a:latin typeface="Arial" charset="0"/>
                </a:rPr>
                <a:t>*</a:t>
              </a:r>
              <a:endParaRPr lang="da-DK" altLang="en-GB" sz="2000" b="1">
                <a:latin typeface="Arial" charset="0"/>
              </a:endParaRPr>
            </a:p>
          </p:txBody>
        </p:sp>
        <p:sp>
          <p:nvSpPr>
            <p:cNvPr id="452699" name="Text Box 91"/>
            <p:cNvSpPr txBox="1">
              <a:spLocks noChangeArrowheads="1"/>
            </p:cNvSpPr>
            <p:nvPr/>
          </p:nvSpPr>
          <p:spPr bwMode="auto">
            <a:xfrm>
              <a:off x="4028" y="1621"/>
              <a:ext cx="330" cy="250"/>
            </a:xfrm>
            <a:prstGeom prst="rect">
              <a:avLst/>
            </a:prstGeom>
            <a:noFill/>
            <a:ln w="12700">
              <a:noFill/>
              <a:miter lim="800000"/>
              <a:headEnd type="none" w="sm" len="sm"/>
              <a:tailEnd type="none" w="sm" len="sm"/>
            </a:ln>
            <a:effectLst/>
          </p:spPr>
          <p:txBody>
            <a:bodyPr>
              <a:spAutoFit/>
            </a:bodyPr>
            <a:lstStyle/>
            <a:p>
              <a:pPr algn="ctr" eaLnBrk="0" hangingPunct="0"/>
              <a:r>
                <a:rPr lang="sv-SE" altLang="en-GB" sz="2000" b="1">
                  <a:latin typeface="Arial" charset="0"/>
                </a:rPr>
                <a:t>*</a:t>
              </a:r>
              <a:endParaRPr lang="da-DK" altLang="en-GB" sz="2000" b="1">
                <a:latin typeface="Arial" charset="0"/>
              </a:endParaRPr>
            </a:p>
          </p:txBody>
        </p:sp>
        <p:sp>
          <p:nvSpPr>
            <p:cNvPr id="452700" name="Rectangle 92"/>
            <p:cNvSpPr>
              <a:spLocks noChangeArrowheads="1"/>
            </p:cNvSpPr>
            <p:nvPr/>
          </p:nvSpPr>
          <p:spPr bwMode="auto">
            <a:xfrm>
              <a:off x="2243" y="3608"/>
              <a:ext cx="497" cy="212"/>
            </a:xfrm>
            <a:prstGeom prst="rect">
              <a:avLst/>
            </a:prstGeom>
            <a:noFill/>
            <a:ln w="9525">
              <a:noFill/>
              <a:miter lim="800000"/>
              <a:headEnd/>
              <a:tailEnd/>
            </a:ln>
            <a:effectLst/>
          </p:spPr>
          <p:txBody>
            <a:bodyPr wrap="none" lIns="92075" tIns="46038" rIns="92075" bIns="46038">
              <a:spAutoFit/>
            </a:bodyPr>
            <a:lstStyle/>
            <a:p>
              <a:pPr algn="ctr" eaLnBrk="0" hangingPunct="0"/>
              <a:r>
                <a:rPr lang="da-DK" altLang="en-GB" sz="1600"/>
                <a:t>Lunch</a:t>
              </a:r>
            </a:p>
          </p:txBody>
        </p:sp>
        <p:sp>
          <p:nvSpPr>
            <p:cNvPr id="452701" name="Rectangle 93"/>
            <p:cNvSpPr>
              <a:spLocks noChangeArrowheads="1"/>
            </p:cNvSpPr>
            <p:nvPr/>
          </p:nvSpPr>
          <p:spPr bwMode="auto">
            <a:xfrm>
              <a:off x="1101" y="3418"/>
              <a:ext cx="382" cy="212"/>
            </a:xfrm>
            <a:prstGeom prst="rect">
              <a:avLst/>
            </a:prstGeom>
            <a:noFill/>
            <a:ln w="9525">
              <a:noFill/>
              <a:miter lim="800000"/>
              <a:headEnd/>
              <a:tailEnd/>
            </a:ln>
            <a:effectLst/>
          </p:spPr>
          <p:txBody>
            <a:bodyPr wrap="none" lIns="92075" tIns="46038" rIns="92075" bIns="46038">
              <a:spAutoFit/>
            </a:bodyPr>
            <a:lstStyle/>
            <a:p>
              <a:pPr algn="ctr" eaLnBrk="0" hangingPunct="0"/>
              <a:r>
                <a:rPr lang="da-DK" altLang="en-GB" sz="1600"/>
                <a:t>Pre-</a:t>
              </a:r>
            </a:p>
          </p:txBody>
        </p:sp>
        <p:sp>
          <p:nvSpPr>
            <p:cNvPr id="452702" name="Rectangle 94"/>
            <p:cNvSpPr>
              <a:spLocks noChangeArrowheads="1"/>
            </p:cNvSpPr>
            <p:nvPr/>
          </p:nvSpPr>
          <p:spPr bwMode="auto">
            <a:xfrm>
              <a:off x="1379" y="3418"/>
              <a:ext cx="446" cy="212"/>
            </a:xfrm>
            <a:prstGeom prst="rect">
              <a:avLst/>
            </a:prstGeom>
            <a:noFill/>
            <a:ln w="9525">
              <a:noFill/>
              <a:miter lim="800000"/>
              <a:headEnd/>
              <a:tailEnd/>
            </a:ln>
            <a:effectLst/>
          </p:spPr>
          <p:txBody>
            <a:bodyPr wrap="none" lIns="92075" tIns="46038" rIns="92075" bIns="46038">
              <a:spAutoFit/>
            </a:bodyPr>
            <a:lstStyle/>
            <a:p>
              <a:pPr algn="ctr" eaLnBrk="0" hangingPunct="0"/>
              <a:r>
                <a:rPr lang="da-DK" altLang="en-GB" sz="1600"/>
                <a:t>Post-</a:t>
              </a:r>
            </a:p>
          </p:txBody>
        </p:sp>
        <p:sp>
          <p:nvSpPr>
            <p:cNvPr id="452703" name="Rectangle 95"/>
            <p:cNvSpPr>
              <a:spLocks noChangeArrowheads="1"/>
            </p:cNvSpPr>
            <p:nvPr/>
          </p:nvSpPr>
          <p:spPr bwMode="auto">
            <a:xfrm>
              <a:off x="1059" y="3608"/>
              <a:ext cx="727" cy="212"/>
            </a:xfrm>
            <a:prstGeom prst="rect">
              <a:avLst/>
            </a:prstGeom>
            <a:noFill/>
            <a:ln w="9525">
              <a:noFill/>
              <a:miter lim="800000"/>
              <a:headEnd/>
              <a:tailEnd/>
            </a:ln>
            <a:effectLst/>
          </p:spPr>
          <p:txBody>
            <a:bodyPr wrap="none" lIns="92075" tIns="46038" rIns="92075" bIns="46038">
              <a:spAutoFit/>
            </a:bodyPr>
            <a:lstStyle/>
            <a:p>
              <a:pPr algn="ctr" eaLnBrk="0" hangingPunct="0"/>
              <a:r>
                <a:rPr lang="da-DK" altLang="en-GB" sz="1600"/>
                <a:t>Breakfast</a:t>
              </a:r>
            </a:p>
          </p:txBody>
        </p:sp>
        <p:sp>
          <p:nvSpPr>
            <p:cNvPr id="452704" name="Rectangle 96"/>
            <p:cNvSpPr>
              <a:spLocks noChangeArrowheads="1"/>
            </p:cNvSpPr>
            <p:nvPr/>
          </p:nvSpPr>
          <p:spPr bwMode="auto">
            <a:xfrm>
              <a:off x="3146" y="3418"/>
              <a:ext cx="382" cy="212"/>
            </a:xfrm>
            <a:prstGeom prst="rect">
              <a:avLst/>
            </a:prstGeom>
            <a:noFill/>
            <a:ln w="9525">
              <a:noFill/>
              <a:miter lim="800000"/>
              <a:headEnd/>
              <a:tailEnd/>
            </a:ln>
            <a:effectLst/>
          </p:spPr>
          <p:txBody>
            <a:bodyPr wrap="none" lIns="92075" tIns="46038" rIns="92075" bIns="46038">
              <a:spAutoFit/>
            </a:bodyPr>
            <a:lstStyle/>
            <a:p>
              <a:pPr algn="ctr" eaLnBrk="0" hangingPunct="0"/>
              <a:r>
                <a:rPr lang="da-DK" altLang="en-GB" sz="1600"/>
                <a:t>Pre-</a:t>
              </a:r>
            </a:p>
          </p:txBody>
        </p:sp>
        <p:sp>
          <p:nvSpPr>
            <p:cNvPr id="452705" name="Rectangle 97"/>
            <p:cNvSpPr>
              <a:spLocks noChangeArrowheads="1"/>
            </p:cNvSpPr>
            <p:nvPr/>
          </p:nvSpPr>
          <p:spPr bwMode="auto">
            <a:xfrm>
              <a:off x="3417" y="3418"/>
              <a:ext cx="446" cy="212"/>
            </a:xfrm>
            <a:prstGeom prst="rect">
              <a:avLst/>
            </a:prstGeom>
            <a:noFill/>
            <a:ln w="9525">
              <a:noFill/>
              <a:miter lim="800000"/>
              <a:headEnd/>
              <a:tailEnd/>
            </a:ln>
            <a:effectLst/>
          </p:spPr>
          <p:txBody>
            <a:bodyPr wrap="none" lIns="92075" tIns="46038" rIns="92075" bIns="46038">
              <a:spAutoFit/>
            </a:bodyPr>
            <a:lstStyle/>
            <a:p>
              <a:pPr algn="ctr" eaLnBrk="0" hangingPunct="0"/>
              <a:r>
                <a:rPr lang="da-DK" altLang="en-GB" sz="1600"/>
                <a:t>Post-</a:t>
              </a:r>
            </a:p>
          </p:txBody>
        </p:sp>
        <p:sp>
          <p:nvSpPr>
            <p:cNvPr id="452706" name="Rectangle 98"/>
            <p:cNvSpPr>
              <a:spLocks noChangeArrowheads="1"/>
            </p:cNvSpPr>
            <p:nvPr/>
          </p:nvSpPr>
          <p:spPr bwMode="auto">
            <a:xfrm>
              <a:off x="3198" y="3608"/>
              <a:ext cx="543" cy="212"/>
            </a:xfrm>
            <a:prstGeom prst="rect">
              <a:avLst/>
            </a:prstGeom>
            <a:noFill/>
            <a:ln w="9525">
              <a:noFill/>
              <a:miter lim="800000"/>
              <a:headEnd/>
              <a:tailEnd/>
            </a:ln>
            <a:effectLst/>
          </p:spPr>
          <p:txBody>
            <a:bodyPr wrap="none" lIns="92075" tIns="46038" rIns="92075" bIns="46038">
              <a:spAutoFit/>
            </a:bodyPr>
            <a:lstStyle/>
            <a:p>
              <a:pPr algn="ctr" eaLnBrk="0" hangingPunct="0"/>
              <a:r>
                <a:rPr lang="da-DK" altLang="en-GB" sz="1600"/>
                <a:t>Dinner</a:t>
              </a:r>
            </a:p>
          </p:txBody>
        </p:sp>
        <p:sp>
          <p:nvSpPr>
            <p:cNvPr id="452707" name="Rectangle 99"/>
            <p:cNvSpPr>
              <a:spLocks noChangeArrowheads="1"/>
            </p:cNvSpPr>
            <p:nvPr/>
          </p:nvSpPr>
          <p:spPr bwMode="auto">
            <a:xfrm>
              <a:off x="3903" y="3422"/>
              <a:ext cx="646" cy="212"/>
            </a:xfrm>
            <a:prstGeom prst="rect">
              <a:avLst/>
            </a:prstGeom>
            <a:noFill/>
            <a:ln w="9525">
              <a:noFill/>
              <a:miter lim="800000"/>
              <a:headEnd/>
              <a:tailEnd/>
            </a:ln>
            <a:effectLst/>
          </p:spPr>
          <p:txBody>
            <a:bodyPr wrap="none" lIns="92075" tIns="46038" rIns="92075" bIns="46038">
              <a:spAutoFit/>
            </a:bodyPr>
            <a:lstStyle/>
            <a:p>
              <a:pPr algn="ctr" eaLnBrk="0" hangingPunct="0"/>
              <a:r>
                <a:rPr lang="da-DK" altLang="en-GB" sz="1600"/>
                <a:t>Bedtime</a:t>
              </a:r>
            </a:p>
          </p:txBody>
        </p:sp>
        <p:sp>
          <p:nvSpPr>
            <p:cNvPr id="452708" name="Rectangle 100"/>
            <p:cNvSpPr>
              <a:spLocks noChangeArrowheads="1"/>
            </p:cNvSpPr>
            <p:nvPr/>
          </p:nvSpPr>
          <p:spPr bwMode="auto">
            <a:xfrm>
              <a:off x="4635" y="3420"/>
              <a:ext cx="613" cy="212"/>
            </a:xfrm>
            <a:prstGeom prst="rect">
              <a:avLst/>
            </a:prstGeom>
            <a:noFill/>
            <a:ln w="9525">
              <a:noFill/>
              <a:miter lim="800000"/>
              <a:headEnd/>
              <a:tailEnd/>
            </a:ln>
            <a:effectLst/>
          </p:spPr>
          <p:txBody>
            <a:bodyPr wrap="none" lIns="92075" tIns="46038" rIns="92075" bIns="46038">
              <a:spAutoFit/>
            </a:bodyPr>
            <a:lstStyle/>
            <a:p>
              <a:pPr algn="ctr" eaLnBrk="0" hangingPunct="0"/>
              <a:r>
                <a:rPr lang="da-DK" altLang="en-GB" sz="1600"/>
                <a:t>02.00 h</a:t>
              </a:r>
            </a:p>
          </p:txBody>
        </p:sp>
        <p:sp>
          <p:nvSpPr>
            <p:cNvPr id="452709" name="Rectangle 101"/>
            <p:cNvSpPr>
              <a:spLocks noChangeArrowheads="1"/>
            </p:cNvSpPr>
            <p:nvPr/>
          </p:nvSpPr>
          <p:spPr bwMode="auto">
            <a:xfrm>
              <a:off x="1593" y="1465"/>
              <a:ext cx="50" cy="50"/>
            </a:xfrm>
            <a:prstGeom prst="rect">
              <a:avLst/>
            </a:prstGeom>
            <a:solidFill>
              <a:srgbClr val="BC5E1E"/>
            </a:solidFill>
            <a:ln w="19050">
              <a:solidFill>
                <a:srgbClr val="BC5E1E"/>
              </a:solidFill>
              <a:miter lim="800000"/>
              <a:headEnd/>
              <a:tailEnd/>
            </a:ln>
          </p:spPr>
          <p:txBody>
            <a:bodyPr/>
            <a:lstStyle/>
            <a:p>
              <a:endParaRPr lang="en-US"/>
            </a:p>
          </p:txBody>
        </p:sp>
        <p:sp>
          <p:nvSpPr>
            <p:cNvPr id="452710" name="Rectangle 102"/>
            <p:cNvSpPr>
              <a:spLocks noChangeArrowheads="1"/>
            </p:cNvSpPr>
            <p:nvPr/>
          </p:nvSpPr>
          <p:spPr bwMode="auto">
            <a:xfrm>
              <a:off x="3278" y="2013"/>
              <a:ext cx="50" cy="51"/>
            </a:xfrm>
            <a:prstGeom prst="rect">
              <a:avLst/>
            </a:prstGeom>
            <a:solidFill>
              <a:srgbClr val="00305E"/>
            </a:solidFill>
            <a:ln w="19050">
              <a:solidFill>
                <a:srgbClr val="00305E"/>
              </a:solidFill>
              <a:miter lim="800000"/>
              <a:headEnd/>
              <a:tailEnd/>
            </a:ln>
          </p:spPr>
          <p:txBody>
            <a:bodyPr/>
            <a:lstStyle/>
            <a:p>
              <a:endParaRPr lang="en-US"/>
            </a:p>
          </p:txBody>
        </p:sp>
        <p:sp>
          <p:nvSpPr>
            <p:cNvPr id="452711" name="Rectangle 103"/>
            <p:cNvSpPr>
              <a:spLocks noChangeArrowheads="1"/>
            </p:cNvSpPr>
            <p:nvPr/>
          </p:nvSpPr>
          <p:spPr bwMode="auto">
            <a:xfrm>
              <a:off x="4886" y="2287"/>
              <a:ext cx="50" cy="51"/>
            </a:xfrm>
            <a:prstGeom prst="rect">
              <a:avLst/>
            </a:prstGeom>
            <a:solidFill>
              <a:srgbClr val="00305E"/>
            </a:solidFill>
            <a:ln w="19050">
              <a:solidFill>
                <a:srgbClr val="00305E"/>
              </a:solidFill>
              <a:miter lim="800000"/>
              <a:headEnd/>
              <a:tailEnd/>
            </a:ln>
          </p:spPr>
          <p:txBody>
            <a:bodyPr/>
            <a:lstStyle/>
            <a:p>
              <a:endParaRPr lang="en-US"/>
            </a:p>
          </p:txBody>
        </p:sp>
        <p:sp>
          <p:nvSpPr>
            <p:cNvPr id="452713" name="Rectangle 105"/>
            <p:cNvSpPr>
              <a:spLocks noChangeArrowheads="1"/>
            </p:cNvSpPr>
            <p:nvPr/>
          </p:nvSpPr>
          <p:spPr bwMode="auto">
            <a:xfrm>
              <a:off x="2289" y="2692"/>
              <a:ext cx="50" cy="51"/>
            </a:xfrm>
            <a:prstGeom prst="rect">
              <a:avLst/>
            </a:prstGeom>
            <a:solidFill>
              <a:srgbClr val="00305E"/>
            </a:solidFill>
            <a:ln w="19050">
              <a:solidFill>
                <a:srgbClr val="00305E"/>
              </a:solidFill>
              <a:miter lim="800000"/>
              <a:headEnd/>
              <a:tailEnd/>
            </a:ln>
          </p:spPr>
          <p:txBody>
            <a:bodyPr/>
            <a:lstStyle/>
            <a:p>
              <a:endParaRPr lang="en-US"/>
            </a:p>
          </p:txBody>
        </p:sp>
        <p:sp>
          <p:nvSpPr>
            <p:cNvPr id="452714" name="Rectangle 106"/>
            <p:cNvSpPr>
              <a:spLocks noChangeArrowheads="1"/>
            </p:cNvSpPr>
            <p:nvPr/>
          </p:nvSpPr>
          <p:spPr bwMode="auto">
            <a:xfrm>
              <a:off x="2294" y="2438"/>
              <a:ext cx="50" cy="50"/>
            </a:xfrm>
            <a:prstGeom prst="rect">
              <a:avLst/>
            </a:prstGeom>
            <a:solidFill>
              <a:srgbClr val="BC5E1E"/>
            </a:solidFill>
            <a:ln w="19050">
              <a:solidFill>
                <a:srgbClr val="BC5E1E"/>
              </a:solidFill>
              <a:miter lim="800000"/>
              <a:headEnd/>
              <a:tailEnd/>
            </a:ln>
          </p:spPr>
          <p:txBody>
            <a:bodyPr/>
            <a:lstStyle/>
            <a:p>
              <a:endParaRPr lang="en-US"/>
            </a:p>
          </p:txBody>
        </p:sp>
        <p:sp>
          <p:nvSpPr>
            <p:cNvPr id="452715" name="Rectangle 107"/>
            <p:cNvSpPr>
              <a:spLocks noChangeArrowheads="1"/>
            </p:cNvSpPr>
            <p:nvPr/>
          </p:nvSpPr>
          <p:spPr bwMode="auto">
            <a:xfrm>
              <a:off x="1310" y="2203"/>
              <a:ext cx="50" cy="51"/>
            </a:xfrm>
            <a:prstGeom prst="rect">
              <a:avLst/>
            </a:prstGeom>
            <a:solidFill>
              <a:srgbClr val="BC5E1E"/>
            </a:solidFill>
            <a:ln w="19050">
              <a:solidFill>
                <a:srgbClr val="BC5E1E"/>
              </a:solidFill>
              <a:miter lim="800000"/>
              <a:headEnd/>
              <a:tailEnd/>
            </a:ln>
          </p:spPr>
          <p:txBody>
            <a:bodyPr/>
            <a:lstStyle/>
            <a:p>
              <a:endParaRPr lang="da-DK">
                <a:latin typeface="Times New Roman" pitchFamily="18" charset="0"/>
              </a:endParaRPr>
            </a:p>
          </p:txBody>
        </p:sp>
        <p:sp>
          <p:nvSpPr>
            <p:cNvPr id="452716" name="Rectangle 108"/>
            <p:cNvSpPr>
              <a:spLocks noChangeArrowheads="1"/>
            </p:cNvSpPr>
            <p:nvPr/>
          </p:nvSpPr>
          <p:spPr bwMode="auto">
            <a:xfrm>
              <a:off x="2581" y="1838"/>
              <a:ext cx="50" cy="50"/>
            </a:xfrm>
            <a:prstGeom prst="rect">
              <a:avLst/>
            </a:prstGeom>
            <a:solidFill>
              <a:srgbClr val="BC5E1E"/>
            </a:solidFill>
            <a:ln w="19050">
              <a:solidFill>
                <a:srgbClr val="BC5E1E"/>
              </a:solidFill>
              <a:miter lim="800000"/>
              <a:headEnd/>
              <a:tailEnd/>
            </a:ln>
          </p:spPr>
          <p:txBody>
            <a:bodyPr/>
            <a:lstStyle/>
            <a:p>
              <a:endParaRPr lang="da-DK">
                <a:latin typeface="Times New Roman" pitchFamily="18" charset="0"/>
              </a:endParaRPr>
            </a:p>
          </p:txBody>
        </p:sp>
        <p:sp>
          <p:nvSpPr>
            <p:cNvPr id="452717" name="Rectangle 109"/>
            <p:cNvSpPr>
              <a:spLocks noChangeArrowheads="1"/>
            </p:cNvSpPr>
            <p:nvPr/>
          </p:nvSpPr>
          <p:spPr bwMode="auto">
            <a:xfrm>
              <a:off x="3264" y="2122"/>
              <a:ext cx="50" cy="51"/>
            </a:xfrm>
            <a:prstGeom prst="rect">
              <a:avLst/>
            </a:prstGeom>
            <a:solidFill>
              <a:srgbClr val="BC5E1E"/>
            </a:solidFill>
            <a:ln w="19050">
              <a:solidFill>
                <a:srgbClr val="BC5E1E"/>
              </a:solidFill>
              <a:miter lim="800000"/>
              <a:headEnd/>
              <a:tailEnd/>
            </a:ln>
          </p:spPr>
          <p:txBody>
            <a:bodyPr/>
            <a:lstStyle/>
            <a:p>
              <a:endParaRPr lang="en-US"/>
            </a:p>
          </p:txBody>
        </p:sp>
        <p:sp>
          <p:nvSpPr>
            <p:cNvPr id="452718" name="Line 110"/>
            <p:cNvSpPr>
              <a:spLocks noChangeShapeType="1"/>
            </p:cNvSpPr>
            <p:nvPr/>
          </p:nvSpPr>
          <p:spPr bwMode="auto">
            <a:xfrm>
              <a:off x="3289" y="2162"/>
              <a:ext cx="0" cy="155"/>
            </a:xfrm>
            <a:prstGeom prst="line">
              <a:avLst/>
            </a:prstGeom>
            <a:noFill/>
            <a:ln w="19050">
              <a:solidFill>
                <a:srgbClr val="BC5E1E"/>
              </a:solidFill>
              <a:round/>
              <a:headEnd/>
              <a:tailEnd/>
            </a:ln>
          </p:spPr>
          <p:txBody>
            <a:bodyPr/>
            <a:lstStyle/>
            <a:p>
              <a:endParaRPr lang="en-US"/>
            </a:p>
          </p:txBody>
        </p:sp>
        <p:sp>
          <p:nvSpPr>
            <p:cNvPr id="452720" name="Line 112"/>
            <p:cNvSpPr>
              <a:spLocks noChangeShapeType="1"/>
            </p:cNvSpPr>
            <p:nvPr/>
          </p:nvSpPr>
          <p:spPr bwMode="auto">
            <a:xfrm flipH="1">
              <a:off x="979" y="3167"/>
              <a:ext cx="129" cy="83"/>
            </a:xfrm>
            <a:prstGeom prst="line">
              <a:avLst/>
            </a:prstGeom>
            <a:noFill/>
            <a:ln w="19050">
              <a:solidFill>
                <a:schemeClr val="tx1"/>
              </a:solidFill>
              <a:round/>
              <a:headEnd/>
              <a:tailEnd/>
            </a:ln>
            <a:effectLst/>
          </p:spPr>
          <p:txBody>
            <a:bodyPr/>
            <a:lstStyle/>
            <a:p>
              <a:endParaRPr lang="en-US"/>
            </a:p>
          </p:txBody>
        </p:sp>
        <p:sp>
          <p:nvSpPr>
            <p:cNvPr id="452721" name="Line 113"/>
            <p:cNvSpPr>
              <a:spLocks noChangeShapeType="1"/>
            </p:cNvSpPr>
            <p:nvPr/>
          </p:nvSpPr>
          <p:spPr bwMode="auto">
            <a:xfrm flipH="1">
              <a:off x="979" y="3209"/>
              <a:ext cx="129" cy="83"/>
            </a:xfrm>
            <a:prstGeom prst="line">
              <a:avLst/>
            </a:prstGeom>
            <a:noFill/>
            <a:ln w="19050">
              <a:solidFill>
                <a:schemeClr val="tx1"/>
              </a:solidFill>
              <a:round/>
              <a:headEnd/>
              <a:tailEnd/>
            </a:ln>
            <a:effectLst/>
          </p:spPr>
          <p:txBody>
            <a:bodyPr/>
            <a:lstStyle/>
            <a:p>
              <a:endParaRPr lang="en-US"/>
            </a:p>
          </p:txBody>
        </p:sp>
        <p:grpSp>
          <p:nvGrpSpPr>
            <p:cNvPr id="3" name="Group 123"/>
            <p:cNvGrpSpPr>
              <a:grpSpLocks/>
            </p:cNvGrpSpPr>
            <p:nvPr/>
          </p:nvGrpSpPr>
          <p:grpSpPr bwMode="auto">
            <a:xfrm>
              <a:off x="3371" y="918"/>
              <a:ext cx="1882" cy="462"/>
              <a:chOff x="3081" y="948"/>
              <a:chExt cx="1882" cy="457"/>
            </a:xfrm>
          </p:grpSpPr>
          <p:sp>
            <p:nvSpPr>
              <p:cNvPr id="452620" name="Rectangle 12"/>
              <p:cNvSpPr>
                <a:spLocks noChangeArrowheads="1"/>
              </p:cNvSpPr>
              <p:nvPr/>
            </p:nvSpPr>
            <p:spPr bwMode="auto">
              <a:xfrm>
                <a:off x="3149" y="1055"/>
                <a:ext cx="50" cy="50"/>
              </a:xfrm>
              <a:prstGeom prst="rect">
                <a:avLst/>
              </a:prstGeom>
              <a:solidFill>
                <a:srgbClr val="00305E"/>
              </a:solidFill>
              <a:ln w="19050">
                <a:solidFill>
                  <a:srgbClr val="00305E"/>
                </a:solidFill>
                <a:miter lim="800000"/>
                <a:headEnd/>
                <a:tailEnd/>
              </a:ln>
            </p:spPr>
            <p:txBody>
              <a:bodyPr/>
              <a:lstStyle/>
              <a:p>
                <a:endParaRPr lang="en-US"/>
              </a:p>
            </p:txBody>
          </p:sp>
          <p:sp>
            <p:nvSpPr>
              <p:cNvPr id="452639" name="Line 31"/>
              <p:cNvSpPr>
                <a:spLocks noChangeShapeType="1"/>
              </p:cNvSpPr>
              <p:nvPr/>
            </p:nvSpPr>
            <p:spPr bwMode="auto">
              <a:xfrm>
                <a:off x="3081" y="1301"/>
                <a:ext cx="202" cy="1"/>
              </a:xfrm>
              <a:prstGeom prst="line">
                <a:avLst/>
              </a:prstGeom>
              <a:noFill/>
              <a:ln w="19050">
                <a:solidFill>
                  <a:srgbClr val="BC5E1E"/>
                </a:solidFill>
                <a:round/>
                <a:headEnd/>
                <a:tailEnd/>
              </a:ln>
            </p:spPr>
            <p:txBody>
              <a:bodyPr/>
              <a:lstStyle/>
              <a:p>
                <a:endParaRPr lang="en-US"/>
              </a:p>
            </p:txBody>
          </p:sp>
          <p:sp>
            <p:nvSpPr>
              <p:cNvPr id="452671" name="Line 63"/>
              <p:cNvSpPr>
                <a:spLocks noChangeShapeType="1"/>
              </p:cNvSpPr>
              <p:nvPr/>
            </p:nvSpPr>
            <p:spPr bwMode="auto">
              <a:xfrm>
                <a:off x="3081" y="1083"/>
                <a:ext cx="202" cy="1"/>
              </a:xfrm>
              <a:prstGeom prst="line">
                <a:avLst/>
              </a:prstGeom>
              <a:noFill/>
              <a:ln w="19050">
                <a:solidFill>
                  <a:srgbClr val="00305E"/>
                </a:solidFill>
                <a:round/>
                <a:headEnd/>
                <a:tailEnd/>
              </a:ln>
            </p:spPr>
            <p:txBody>
              <a:bodyPr/>
              <a:lstStyle/>
              <a:p>
                <a:endParaRPr lang="en-US"/>
              </a:p>
            </p:txBody>
          </p:sp>
          <p:sp>
            <p:nvSpPr>
              <p:cNvPr id="452694" name="Rectangle 86"/>
              <p:cNvSpPr>
                <a:spLocks noChangeArrowheads="1"/>
              </p:cNvSpPr>
              <p:nvPr/>
            </p:nvSpPr>
            <p:spPr bwMode="auto">
              <a:xfrm>
                <a:off x="3297" y="956"/>
                <a:ext cx="958" cy="210"/>
              </a:xfrm>
              <a:prstGeom prst="rect">
                <a:avLst/>
              </a:prstGeom>
              <a:noFill/>
              <a:ln w="9525">
                <a:noFill/>
                <a:miter lim="800000"/>
                <a:headEnd/>
                <a:tailEnd/>
              </a:ln>
              <a:effectLst/>
            </p:spPr>
            <p:txBody>
              <a:bodyPr wrap="none" lIns="92075" tIns="46038" rIns="92075" bIns="46038">
                <a:spAutoFit/>
              </a:bodyPr>
              <a:lstStyle/>
              <a:p>
                <a:pPr eaLnBrk="0" hangingPunct="0"/>
                <a:r>
                  <a:rPr lang="da-DK" altLang="en-GB" sz="1600"/>
                  <a:t>NovoMix</a:t>
                </a:r>
                <a:r>
                  <a:rPr lang="en-GB" sz="1600" baseline="30000">
                    <a:cs typeface="Arial" charset="0"/>
                  </a:rPr>
                  <a:t>®</a:t>
                </a:r>
                <a:r>
                  <a:rPr lang="da-DK" altLang="en-GB" sz="1600"/>
                  <a:t> 30</a:t>
                </a:r>
              </a:p>
            </p:txBody>
          </p:sp>
          <p:sp>
            <p:nvSpPr>
              <p:cNvPr id="452695" name="Rectangle 87"/>
              <p:cNvSpPr>
                <a:spLocks noChangeArrowheads="1"/>
              </p:cNvSpPr>
              <p:nvPr/>
            </p:nvSpPr>
            <p:spPr bwMode="auto">
              <a:xfrm>
                <a:off x="3297" y="1195"/>
                <a:ext cx="1666" cy="210"/>
              </a:xfrm>
              <a:prstGeom prst="rect">
                <a:avLst/>
              </a:prstGeom>
              <a:noFill/>
              <a:ln w="9525">
                <a:noFill/>
                <a:miter lim="800000"/>
                <a:headEnd/>
                <a:tailEnd/>
              </a:ln>
              <a:effectLst/>
            </p:spPr>
            <p:txBody>
              <a:bodyPr wrap="none" lIns="92075" tIns="46038" rIns="92075" bIns="46038">
                <a:spAutoFit/>
              </a:bodyPr>
              <a:lstStyle/>
              <a:p>
                <a:pPr eaLnBrk="0" hangingPunct="0"/>
                <a:r>
                  <a:rPr lang="da-DK" altLang="en-GB" sz="1600"/>
                  <a:t>Premixed human insulin</a:t>
                </a:r>
              </a:p>
            </p:txBody>
          </p:sp>
          <p:sp>
            <p:nvSpPr>
              <p:cNvPr id="452719" name="Rectangle 111"/>
              <p:cNvSpPr>
                <a:spLocks noChangeArrowheads="1"/>
              </p:cNvSpPr>
              <p:nvPr/>
            </p:nvSpPr>
            <p:spPr bwMode="auto">
              <a:xfrm>
                <a:off x="3149" y="1276"/>
                <a:ext cx="50" cy="50"/>
              </a:xfrm>
              <a:prstGeom prst="rect">
                <a:avLst/>
              </a:prstGeom>
              <a:solidFill>
                <a:srgbClr val="BC5E1E"/>
              </a:solidFill>
              <a:ln w="19050">
                <a:solidFill>
                  <a:srgbClr val="BC5E1E"/>
                </a:solidFill>
                <a:miter lim="800000"/>
                <a:headEnd/>
                <a:tailEnd/>
              </a:ln>
            </p:spPr>
            <p:txBody>
              <a:bodyPr/>
              <a:lstStyle/>
              <a:p>
                <a:endParaRPr lang="en-US"/>
              </a:p>
            </p:txBody>
          </p:sp>
          <p:sp>
            <p:nvSpPr>
              <p:cNvPr id="452723" name="Rectangle 115"/>
              <p:cNvSpPr>
                <a:spLocks noChangeArrowheads="1"/>
              </p:cNvSpPr>
              <p:nvPr/>
            </p:nvSpPr>
            <p:spPr bwMode="auto">
              <a:xfrm>
                <a:off x="4240" y="948"/>
                <a:ext cx="116" cy="210"/>
              </a:xfrm>
              <a:prstGeom prst="rect">
                <a:avLst/>
              </a:prstGeom>
              <a:noFill/>
              <a:ln w="9525">
                <a:noFill/>
                <a:miter lim="800000"/>
                <a:headEnd/>
                <a:tailEnd/>
              </a:ln>
              <a:effectLst/>
            </p:spPr>
            <p:txBody>
              <a:bodyPr wrap="none">
                <a:spAutoFit/>
              </a:bodyPr>
              <a:lstStyle/>
              <a:p>
                <a:pPr algn="ctr"/>
                <a:endParaRPr lang="en-GB" sz="1600" b="1"/>
              </a:p>
            </p:txBody>
          </p:sp>
        </p:grpSp>
        <p:grpSp>
          <p:nvGrpSpPr>
            <p:cNvPr id="4" name="Group 125"/>
            <p:cNvGrpSpPr>
              <a:grpSpLocks/>
            </p:cNvGrpSpPr>
            <p:nvPr/>
          </p:nvGrpSpPr>
          <p:grpSpPr bwMode="auto">
            <a:xfrm>
              <a:off x="3299" y="2669"/>
              <a:ext cx="2294" cy="750"/>
              <a:chOff x="3299" y="2681"/>
              <a:chExt cx="2294" cy="742"/>
            </a:xfrm>
          </p:grpSpPr>
          <p:sp>
            <p:nvSpPr>
              <p:cNvPr id="452635" name="Line 27"/>
              <p:cNvSpPr>
                <a:spLocks noChangeShapeType="1"/>
              </p:cNvSpPr>
              <p:nvPr/>
            </p:nvSpPr>
            <p:spPr bwMode="auto">
              <a:xfrm>
                <a:off x="3299" y="3367"/>
                <a:ext cx="1" cy="56"/>
              </a:xfrm>
              <a:prstGeom prst="line">
                <a:avLst/>
              </a:prstGeom>
              <a:noFill/>
              <a:ln w="19050">
                <a:solidFill>
                  <a:schemeClr val="tx1"/>
                </a:solidFill>
                <a:round/>
                <a:headEnd/>
                <a:tailEnd/>
              </a:ln>
            </p:spPr>
            <p:txBody>
              <a:bodyPr/>
              <a:lstStyle/>
              <a:p>
                <a:endParaRPr lang="en-US"/>
              </a:p>
            </p:txBody>
          </p:sp>
          <p:sp>
            <p:nvSpPr>
              <p:cNvPr id="452636" name="Line 28"/>
              <p:cNvSpPr>
                <a:spLocks noChangeShapeType="1"/>
              </p:cNvSpPr>
              <p:nvPr/>
            </p:nvSpPr>
            <p:spPr bwMode="auto">
              <a:xfrm>
                <a:off x="3601" y="3367"/>
                <a:ext cx="1" cy="56"/>
              </a:xfrm>
              <a:prstGeom prst="line">
                <a:avLst/>
              </a:prstGeom>
              <a:noFill/>
              <a:ln w="19050">
                <a:solidFill>
                  <a:schemeClr val="tx1"/>
                </a:solidFill>
                <a:round/>
                <a:headEnd/>
                <a:tailEnd/>
              </a:ln>
            </p:spPr>
            <p:txBody>
              <a:bodyPr/>
              <a:lstStyle/>
              <a:p>
                <a:endParaRPr lang="en-US"/>
              </a:p>
            </p:txBody>
          </p:sp>
          <p:sp>
            <p:nvSpPr>
              <p:cNvPr id="452637" name="Line 29"/>
              <p:cNvSpPr>
                <a:spLocks noChangeShapeType="1"/>
              </p:cNvSpPr>
              <p:nvPr/>
            </p:nvSpPr>
            <p:spPr bwMode="auto">
              <a:xfrm>
                <a:off x="4185" y="3367"/>
                <a:ext cx="1" cy="56"/>
              </a:xfrm>
              <a:prstGeom prst="line">
                <a:avLst/>
              </a:prstGeom>
              <a:noFill/>
              <a:ln w="19050">
                <a:solidFill>
                  <a:schemeClr val="tx1"/>
                </a:solidFill>
                <a:round/>
                <a:headEnd/>
                <a:tailEnd/>
              </a:ln>
            </p:spPr>
            <p:txBody>
              <a:bodyPr/>
              <a:lstStyle/>
              <a:p>
                <a:endParaRPr lang="en-US"/>
              </a:p>
            </p:txBody>
          </p:sp>
          <p:sp>
            <p:nvSpPr>
              <p:cNvPr id="452638" name="Line 30"/>
              <p:cNvSpPr>
                <a:spLocks noChangeShapeType="1"/>
              </p:cNvSpPr>
              <p:nvPr/>
            </p:nvSpPr>
            <p:spPr bwMode="auto">
              <a:xfrm>
                <a:off x="4923" y="3367"/>
                <a:ext cx="1" cy="56"/>
              </a:xfrm>
              <a:prstGeom prst="line">
                <a:avLst/>
              </a:prstGeom>
              <a:noFill/>
              <a:ln w="19050">
                <a:solidFill>
                  <a:schemeClr val="tx1"/>
                </a:solidFill>
                <a:round/>
                <a:headEnd/>
                <a:tailEnd/>
              </a:ln>
            </p:spPr>
            <p:txBody>
              <a:bodyPr/>
              <a:lstStyle/>
              <a:p>
                <a:endParaRPr lang="en-US"/>
              </a:p>
            </p:txBody>
          </p:sp>
          <p:sp>
            <p:nvSpPr>
              <p:cNvPr id="452697" name="Rectangle 89"/>
              <p:cNvSpPr>
                <a:spLocks noChangeArrowheads="1"/>
              </p:cNvSpPr>
              <p:nvPr/>
            </p:nvSpPr>
            <p:spPr bwMode="auto">
              <a:xfrm>
                <a:off x="3303" y="3036"/>
                <a:ext cx="807" cy="210"/>
              </a:xfrm>
              <a:prstGeom prst="rect">
                <a:avLst/>
              </a:prstGeom>
              <a:noFill/>
              <a:ln w="9525">
                <a:noFill/>
                <a:miter lim="800000"/>
                <a:headEnd/>
                <a:tailEnd/>
              </a:ln>
              <a:effectLst/>
            </p:spPr>
            <p:txBody>
              <a:bodyPr wrap="none" lIns="92075" tIns="46038" rIns="92075" bIns="46038">
                <a:spAutoFit/>
              </a:bodyPr>
              <a:lstStyle/>
              <a:p>
                <a:pPr eaLnBrk="0" hangingPunct="0"/>
                <a:r>
                  <a:rPr lang="da-DK" altLang="en-GB" sz="1600" i="1"/>
                  <a:t>* p </a:t>
                </a:r>
                <a:r>
                  <a:rPr lang="da-DK" altLang="en-GB" sz="1600"/>
                  <a:t>&lt; 0</a:t>
                </a:r>
                <a:r>
                  <a:rPr lang="en-GB" altLang="en-GB" sz="1600"/>
                  <a:t>.05</a:t>
                </a:r>
                <a:endParaRPr lang="da-DK" altLang="en-GB" sz="1600"/>
              </a:p>
            </p:txBody>
          </p:sp>
          <p:sp>
            <p:nvSpPr>
              <p:cNvPr id="452727" name="Text Box 119"/>
              <p:cNvSpPr txBox="1">
                <a:spLocks noChangeArrowheads="1"/>
              </p:cNvSpPr>
              <p:nvPr/>
            </p:nvSpPr>
            <p:spPr bwMode="auto">
              <a:xfrm>
                <a:off x="3310" y="2681"/>
                <a:ext cx="2283" cy="362"/>
              </a:xfrm>
              <a:prstGeom prst="rect">
                <a:avLst/>
              </a:prstGeom>
              <a:noFill/>
              <a:ln w="9525" algn="ctr">
                <a:noFill/>
                <a:miter lim="800000"/>
                <a:headEnd/>
                <a:tailEnd/>
              </a:ln>
              <a:effectLst/>
            </p:spPr>
            <p:txBody>
              <a:bodyPr>
                <a:spAutoFit/>
              </a:bodyPr>
              <a:lstStyle/>
              <a:p>
                <a:pPr>
                  <a:spcBef>
                    <a:spcPct val="50000"/>
                  </a:spcBef>
                </a:pPr>
                <a:r>
                  <a:rPr lang="en-US" sz="1600"/>
                  <a:t>n = 294 type 1 and type 2 patients</a:t>
                </a:r>
              </a:p>
            </p:txBody>
          </p:sp>
        </p:gr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4604" name="Rectangle 44"/>
          <p:cNvSpPr>
            <a:spLocks noChangeArrowheads="1"/>
          </p:cNvSpPr>
          <p:nvPr/>
        </p:nvSpPr>
        <p:spPr bwMode="auto">
          <a:xfrm>
            <a:off x="241300" y="276225"/>
            <a:ext cx="8353425" cy="949325"/>
          </a:xfrm>
          <a:prstGeom prst="rect">
            <a:avLst/>
          </a:prstGeom>
          <a:noFill/>
          <a:ln w="9525">
            <a:noFill/>
            <a:miter lim="800000"/>
            <a:headEnd/>
            <a:tailEnd/>
          </a:ln>
          <a:effectLst/>
        </p:spPr>
        <p:txBody>
          <a:bodyPr lIns="0" tIns="0" rIns="0" bIns="0"/>
          <a:lstStyle/>
          <a:p>
            <a:endParaRPr lang="en-GB"/>
          </a:p>
        </p:txBody>
      </p:sp>
      <p:sp>
        <p:nvSpPr>
          <p:cNvPr id="834605" name="Text Box 45"/>
          <p:cNvSpPr txBox="1">
            <a:spLocks noChangeArrowheads="1"/>
          </p:cNvSpPr>
          <p:nvPr/>
        </p:nvSpPr>
        <p:spPr bwMode="auto">
          <a:xfrm>
            <a:off x="44450" y="6464300"/>
            <a:ext cx="6970713" cy="304800"/>
          </a:xfrm>
          <a:prstGeom prst="rect">
            <a:avLst/>
          </a:prstGeom>
          <a:noFill/>
          <a:ln w="9525">
            <a:noFill/>
            <a:miter lim="800000"/>
            <a:headEnd/>
            <a:tailEnd/>
          </a:ln>
          <a:effectLst/>
        </p:spPr>
        <p:txBody>
          <a:bodyPr>
            <a:spAutoFit/>
          </a:bodyPr>
          <a:lstStyle/>
          <a:p>
            <a:r>
              <a:rPr lang="da-DK" sz="1400"/>
              <a:t>Boehm B, </a:t>
            </a:r>
            <a:r>
              <a:rPr lang="da-DK" sz="1400" i="1"/>
              <a:t>et al. Eur J Int Med </a:t>
            </a:r>
            <a:r>
              <a:rPr lang="da-DK" sz="1400"/>
              <a:t>2004;15:496</a:t>
            </a:r>
            <a:r>
              <a:rPr lang="en-GB" sz="1400"/>
              <a:t>–</a:t>
            </a:r>
            <a:r>
              <a:rPr lang="da-DK" sz="1400"/>
              <a:t>502</a:t>
            </a:r>
          </a:p>
        </p:txBody>
      </p:sp>
      <p:sp>
        <p:nvSpPr>
          <p:cNvPr id="834610" name="Rectangle 50"/>
          <p:cNvSpPr>
            <a:spLocks noGrp="1" noChangeArrowheads="1"/>
          </p:cNvSpPr>
          <p:nvPr>
            <p:ph type="title"/>
          </p:nvPr>
        </p:nvSpPr>
        <p:spPr/>
        <p:txBody>
          <a:bodyPr>
            <a:normAutofit fontScale="90000"/>
          </a:bodyPr>
          <a:lstStyle/>
          <a:p>
            <a:r>
              <a:rPr lang="en-US"/>
              <a:t>Reduced major hypoglycaemia compared with human insulin</a:t>
            </a:r>
          </a:p>
        </p:txBody>
      </p:sp>
      <p:grpSp>
        <p:nvGrpSpPr>
          <p:cNvPr id="2" name="Group 59"/>
          <p:cNvGrpSpPr>
            <a:grpSpLocks/>
          </p:cNvGrpSpPr>
          <p:nvPr/>
        </p:nvGrpSpPr>
        <p:grpSpPr bwMode="auto">
          <a:xfrm>
            <a:off x="647700" y="1654175"/>
            <a:ext cx="8364538" cy="4416425"/>
            <a:chOff x="408" y="1165"/>
            <a:chExt cx="5269" cy="2659"/>
          </a:xfrm>
        </p:grpSpPr>
        <p:grpSp>
          <p:nvGrpSpPr>
            <p:cNvPr id="3" name="Group 58"/>
            <p:cNvGrpSpPr>
              <a:grpSpLocks/>
            </p:cNvGrpSpPr>
            <p:nvPr/>
          </p:nvGrpSpPr>
          <p:grpSpPr bwMode="auto">
            <a:xfrm>
              <a:off x="408" y="1261"/>
              <a:ext cx="3729" cy="2563"/>
              <a:chOff x="598" y="1251"/>
              <a:chExt cx="3729" cy="2563"/>
            </a:xfrm>
          </p:grpSpPr>
          <p:grpSp>
            <p:nvGrpSpPr>
              <p:cNvPr id="4" name="Group 3"/>
              <p:cNvGrpSpPr>
                <a:grpSpLocks/>
              </p:cNvGrpSpPr>
              <p:nvPr/>
            </p:nvGrpSpPr>
            <p:grpSpPr bwMode="auto">
              <a:xfrm>
                <a:off x="3183" y="1445"/>
                <a:ext cx="875" cy="116"/>
                <a:chOff x="3327" y="1328"/>
                <a:chExt cx="875" cy="116"/>
              </a:xfrm>
            </p:grpSpPr>
            <p:sp>
              <p:nvSpPr>
                <p:cNvPr id="834564" name="Line 4"/>
                <p:cNvSpPr>
                  <a:spLocks noChangeShapeType="1"/>
                </p:cNvSpPr>
                <p:nvPr/>
              </p:nvSpPr>
              <p:spPr bwMode="auto">
                <a:xfrm>
                  <a:off x="3327" y="1328"/>
                  <a:ext cx="1" cy="116"/>
                </a:xfrm>
                <a:prstGeom prst="line">
                  <a:avLst/>
                </a:prstGeom>
                <a:noFill/>
                <a:ln w="19050">
                  <a:solidFill>
                    <a:schemeClr val="tx1"/>
                  </a:solidFill>
                  <a:round/>
                  <a:headEnd/>
                  <a:tailEnd/>
                </a:ln>
              </p:spPr>
              <p:txBody>
                <a:bodyPr/>
                <a:lstStyle/>
                <a:p>
                  <a:endParaRPr lang="en-US"/>
                </a:p>
              </p:txBody>
            </p:sp>
            <p:sp>
              <p:nvSpPr>
                <p:cNvPr id="834565" name="Line 5"/>
                <p:cNvSpPr>
                  <a:spLocks noChangeShapeType="1"/>
                </p:cNvSpPr>
                <p:nvPr/>
              </p:nvSpPr>
              <p:spPr bwMode="auto">
                <a:xfrm>
                  <a:off x="3327" y="1328"/>
                  <a:ext cx="874" cy="1"/>
                </a:xfrm>
                <a:prstGeom prst="line">
                  <a:avLst/>
                </a:prstGeom>
                <a:noFill/>
                <a:ln w="19050">
                  <a:solidFill>
                    <a:schemeClr val="tx1"/>
                  </a:solidFill>
                  <a:round/>
                  <a:headEnd/>
                  <a:tailEnd/>
                </a:ln>
              </p:spPr>
              <p:txBody>
                <a:bodyPr/>
                <a:lstStyle/>
                <a:p>
                  <a:endParaRPr lang="en-US"/>
                </a:p>
              </p:txBody>
            </p:sp>
            <p:sp>
              <p:nvSpPr>
                <p:cNvPr id="834566" name="Line 6"/>
                <p:cNvSpPr>
                  <a:spLocks noChangeShapeType="1"/>
                </p:cNvSpPr>
                <p:nvPr/>
              </p:nvSpPr>
              <p:spPr bwMode="auto">
                <a:xfrm>
                  <a:off x="4201" y="1328"/>
                  <a:ext cx="1" cy="116"/>
                </a:xfrm>
                <a:prstGeom prst="line">
                  <a:avLst/>
                </a:prstGeom>
                <a:noFill/>
                <a:ln w="19050">
                  <a:solidFill>
                    <a:schemeClr val="tx1"/>
                  </a:solidFill>
                  <a:round/>
                  <a:headEnd/>
                  <a:tailEnd/>
                </a:ln>
              </p:spPr>
              <p:txBody>
                <a:bodyPr/>
                <a:lstStyle/>
                <a:p>
                  <a:endParaRPr lang="en-US"/>
                </a:p>
              </p:txBody>
            </p:sp>
          </p:grpSp>
          <p:sp>
            <p:nvSpPr>
              <p:cNvPr id="834567" name="Rectangle 7"/>
              <p:cNvSpPr>
                <a:spLocks noChangeArrowheads="1"/>
              </p:cNvSpPr>
              <p:nvPr/>
            </p:nvSpPr>
            <p:spPr bwMode="auto">
              <a:xfrm>
                <a:off x="1267" y="2506"/>
                <a:ext cx="680" cy="840"/>
              </a:xfrm>
              <a:prstGeom prst="rect">
                <a:avLst/>
              </a:prstGeom>
              <a:solidFill>
                <a:srgbClr val="00305E"/>
              </a:solidFill>
              <a:ln w="9525">
                <a:solidFill>
                  <a:srgbClr val="00305E"/>
                </a:solidFill>
                <a:miter lim="800000"/>
                <a:headEnd/>
                <a:tailEnd/>
              </a:ln>
            </p:spPr>
            <p:txBody>
              <a:bodyPr/>
              <a:lstStyle/>
              <a:p>
                <a:endParaRPr lang="en-US"/>
              </a:p>
            </p:txBody>
          </p:sp>
          <p:sp>
            <p:nvSpPr>
              <p:cNvPr id="834568" name="Rectangle 8"/>
              <p:cNvSpPr>
                <a:spLocks noChangeArrowheads="1"/>
              </p:cNvSpPr>
              <p:nvPr/>
            </p:nvSpPr>
            <p:spPr bwMode="auto">
              <a:xfrm>
                <a:off x="2014" y="2016"/>
                <a:ext cx="680" cy="1338"/>
              </a:xfrm>
              <a:prstGeom prst="rect">
                <a:avLst/>
              </a:prstGeom>
              <a:solidFill>
                <a:srgbClr val="BC5E1E"/>
              </a:solidFill>
              <a:ln w="9525">
                <a:solidFill>
                  <a:srgbClr val="BC5E1E"/>
                </a:solidFill>
                <a:miter lim="800000"/>
                <a:headEnd/>
                <a:tailEnd/>
              </a:ln>
            </p:spPr>
            <p:txBody>
              <a:bodyPr/>
              <a:lstStyle/>
              <a:p>
                <a:endParaRPr lang="en-US"/>
              </a:p>
            </p:txBody>
          </p:sp>
          <p:sp>
            <p:nvSpPr>
              <p:cNvPr id="834569" name="Rectangle 9"/>
              <p:cNvSpPr>
                <a:spLocks noChangeArrowheads="1"/>
              </p:cNvSpPr>
              <p:nvPr/>
            </p:nvSpPr>
            <p:spPr bwMode="auto">
              <a:xfrm>
                <a:off x="3525" y="1680"/>
                <a:ext cx="680" cy="1674"/>
              </a:xfrm>
              <a:prstGeom prst="rect">
                <a:avLst/>
              </a:prstGeom>
              <a:solidFill>
                <a:srgbClr val="BC5E1E"/>
              </a:solidFill>
              <a:ln w="9525">
                <a:solidFill>
                  <a:srgbClr val="BC5E1E"/>
                </a:solidFill>
                <a:miter lim="800000"/>
                <a:headEnd/>
                <a:tailEnd/>
              </a:ln>
            </p:spPr>
            <p:txBody>
              <a:bodyPr/>
              <a:lstStyle/>
              <a:p>
                <a:endParaRPr lang="en-US"/>
              </a:p>
            </p:txBody>
          </p:sp>
          <p:sp>
            <p:nvSpPr>
              <p:cNvPr id="834570" name="Line 10"/>
              <p:cNvSpPr>
                <a:spLocks noChangeShapeType="1"/>
              </p:cNvSpPr>
              <p:nvPr/>
            </p:nvSpPr>
            <p:spPr bwMode="auto">
              <a:xfrm>
                <a:off x="1223" y="1344"/>
                <a:ext cx="1" cy="2010"/>
              </a:xfrm>
              <a:prstGeom prst="line">
                <a:avLst/>
              </a:prstGeom>
              <a:noFill/>
              <a:ln w="19050">
                <a:solidFill>
                  <a:schemeClr val="tx1"/>
                </a:solidFill>
                <a:round/>
                <a:headEnd/>
                <a:tailEnd/>
              </a:ln>
            </p:spPr>
            <p:txBody>
              <a:bodyPr/>
              <a:lstStyle/>
              <a:p>
                <a:endParaRPr lang="en-US"/>
              </a:p>
            </p:txBody>
          </p:sp>
          <p:sp>
            <p:nvSpPr>
              <p:cNvPr id="834571" name="Line 11"/>
              <p:cNvSpPr>
                <a:spLocks noChangeShapeType="1"/>
              </p:cNvSpPr>
              <p:nvPr/>
            </p:nvSpPr>
            <p:spPr bwMode="auto">
              <a:xfrm>
                <a:off x="1188" y="3354"/>
                <a:ext cx="35" cy="1"/>
              </a:xfrm>
              <a:prstGeom prst="line">
                <a:avLst/>
              </a:prstGeom>
              <a:noFill/>
              <a:ln w="19050">
                <a:solidFill>
                  <a:schemeClr val="tx1"/>
                </a:solidFill>
                <a:round/>
                <a:headEnd/>
                <a:tailEnd/>
              </a:ln>
            </p:spPr>
            <p:txBody>
              <a:bodyPr/>
              <a:lstStyle/>
              <a:p>
                <a:endParaRPr lang="en-US"/>
              </a:p>
            </p:txBody>
          </p:sp>
          <p:sp>
            <p:nvSpPr>
              <p:cNvPr id="834572" name="Line 12"/>
              <p:cNvSpPr>
                <a:spLocks noChangeShapeType="1"/>
              </p:cNvSpPr>
              <p:nvPr/>
            </p:nvSpPr>
            <p:spPr bwMode="auto">
              <a:xfrm>
                <a:off x="1188" y="3018"/>
                <a:ext cx="35" cy="1"/>
              </a:xfrm>
              <a:prstGeom prst="line">
                <a:avLst/>
              </a:prstGeom>
              <a:noFill/>
              <a:ln w="19050">
                <a:solidFill>
                  <a:srgbClr val="000080"/>
                </a:solidFill>
                <a:round/>
                <a:headEnd/>
                <a:tailEnd/>
              </a:ln>
            </p:spPr>
            <p:txBody>
              <a:bodyPr/>
              <a:lstStyle/>
              <a:p>
                <a:endParaRPr lang="en-US"/>
              </a:p>
            </p:txBody>
          </p:sp>
          <p:sp>
            <p:nvSpPr>
              <p:cNvPr id="834573" name="Line 13"/>
              <p:cNvSpPr>
                <a:spLocks noChangeShapeType="1"/>
              </p:cNvSpPr>
              <p:nvPr/>
            </p:nvSpPr>
            <p:spPr bwMode="auto">
              <a:xfrm>
                <a:off x="1188" y="2682"/>
                <a:ext cx="35" cy="1"/>
              </a:xfrm>
              <a:prstGeom prst="line">
                <a:avLst/>
              </a:prstGeom>
              <a:noFill/>
              <a:ln w="19050">
                <a:solidFill>
                  <a:srgbClr val="000080"/>
                </a:solidFill>
                <a:round/>
                <a:headEnd/>
                <a:tailEnd/>
              </a:ln>
            </p:spPr>
            <p:txBody>
              <a:bodyPr/>
              <a:lstStyle/>
              <a:p>
                <a:endParaRPr lang="en-US"/>
              </a:p>
            </p:txBody>
          </p:sp>
          <p:sp>
            <p:nvSpPr>
              <p:cNvPr id="834574" name="Line 14"/>
              <p:cNvSpPr>
                <a:spLocks noChangeShapeType="1"/>
              </p:cNvSpPr>
              <p:nvPr/>
            </p:nvSpPr>
            <p:spPr bwMode="auto">
              <a:xfrm>
                <a:off x="1188" y="2352"/>
                <a:ext cx="35" cy="1"/>
              </a:xfrm>
              <a:prstGeom prst="line">
                <a:avLst/>
              </a:prstGeom>
              <a:noFill/>
              <a:ln w="19050">
                <a:solidFill>
                  <a:srgbClr val="000080"/>
                </a:solidFill>
                <a:round/>
                <a:headEnd/>
                <a:tailEnd/>
              </a:ln>
            </p:spPr>
            <p:txBody>
              <a:bodyPr/>
              <a:lstStyle/>
              <a:p>
                <a:endParaRPr lang="en-US"/>
              </a:p>
            </p:txBody>
          </p:sp>
          <p:sp>
            <p:nvSpPr>
              <p:cNvPr id="834575" name="Line 15"/>
              <p:cNvSpPr>
                <a:spLocks noChangeShapeType="1"/>
              </p:cNvSpPr>
              <p:nvPr/>
            </p:nvSpPr>
            <p:spPr bwMode="auto">
              <a:xfrm>
                <a:off x="1188" y="2016"/>
                <a:ext cx="35" cy="1"/>
              </a:xfrm>
              <a:prstGeom prst="line">
                <a:avLst/>
              </a:prstGeom>
              <a:noFill/>
              <a:ln w="19050">
                <a:solidFill>
                  <a:srgbClr val="000080"/>
                </a:solidFill>
                <a:round/>
                <a:headEnd/>
                <a:tailEnd/>
              </a:ln>
            </p:spPr>
            <p:txBody>
              <a:bodyPr/>
              <a:lstStyle/>
              <a:p>
                <a:endParaRPr lang="en-US"/>
              </a:p>
            </p:txBody>
          </p:sp>
          <p:sp>
            <p:nvSpPr>
              <p:cNvPr id="834576" name="Line 16"/>
              <p:cNvSpPr>
                <a:spLocks noChangeShapeType="1"/>
              </p:cNvSpPr>
              <p:nvPr/>
            </p:nvSpPr>
            <p:spPr bwMode="auto">
              <a:xfrm>
                <a:off x="1188" y="1680"/>
                <a:ext cx="35" cy="1"/>
              </a:xfrm>
              <a:prstGeom prst="line">
                <a:avLst/>
              </a:prstGeom>
              <a:noFill/>
              <a:ln w="19050">
                <a:solidFill>
                  <a:srgbClr val="000080"/>
                </a:solidFill>
                <a:round/>
                <a:headEnd/>
                <a:tailEnd/>
              </a:ln>
            </p:spPr>
            <p:txBody>
              <a:bodyPr/>
              <a:lstStyle/>
              <a:p>
                <a:endParaRPr lang="en-US"/>
              </a:p>
            </p:txBody>
          </p:sp>
          <p:sp>
            <p:nvSpPr>
              <p:cNvPr id="834577" name="Line 17"/>
              <p:cNvSpPr>
                <a:spLocks noChangeShapeType="1"/>
              </p:cNvSpPr>
              <p:nvPr/>
            </p:nvSpPr>
            <p:spPr bwMode="auto">
              <a:xfrm>
                <a:off x="1188" y="1344"/>
                <a:ext cx="35" cy="1"/>
              </a:xfrm>
              <a:prstGeom prst="line">
                <a:avLst/>
              </a:prstGeom>
              <a:noFill/>
              <a:ln w="19050">
                <a:solidFill>
                  <a:srgbClr val="000080"/>
                </a:solidFill>
                <a:round/>
                <a:headEnd/>
                <a:tailEnd/>
              </a:ln>
            </p:spPr>
            <p:txBody>
              <a:bodyPr/>
              <a:lstStyle/>
              <a:p>
                <a:endParaRPr lang="en-US"/>
              </a:p>
            </p:txBody>
          </p:sp>
          <p:sp>
            <p:nvSpPr>
              <p:cNvPr id="834578" name="Line 18"/>
              <p:cNvSpPr>
                <a:spLocks noChangeShapeType="1"/>
              </p:cNvSpPr>
              <p:nvPr/>
            </p:nvSpPr>
            <p:spPr bwMode="auto">
              <a:xfrm>
                <a:off x="1223" y="3354"/>
                <a:ext cx="3028" cy="1"/>
              </a:xfrm>
              <a:prstGeom prst="line">
                <a:avLst/>
              </a:prstGeom>
              <a:noFill/>
              <a:ln w="19050">
                <a:solidFill>
                  <a:schemeClr val="tx1"/>
                </a:solidFill>
                <a:round/>
                <a:headEnd/>
                <a:tailEnd/>
              </a:ln>
            </p:spPr>
            <p:txBody>
              <a:bodyPr/>
              <a:lstStyle/>
              <a:p>
                <a:endParaRPr lang="en-US"/>
              </a:p>
            </p:txBody>
          </p:sp>
          <p:sp>
            <p:nvSpPr>
              <p:cNvPr id="834579" name="Line 19"/>
              <p:cNvSpPr>
                <a:spLocks noChangeShapeType="1"/>
              </p:cNvSpPr>
              <p:nvPr/>
            </p:nvSpPr>
            <p:spPr bwMode="auto">
              <a:xfrm flipV="1">
                <a:off x="1223" y="3354"/>
                <a:ext cx="1" cy="34"/>
              </a:xfrm>
              <a:prstGeom prst="line">
                <a:avLst/>
              </a:prstGeom>
              <a:noFill/>
              <a:ln w="19050">
                <a:solidFill>
                  <a:schemeClr val="tx1"/>
                </a:solidFill>
                <a:round/>
                <a:headEnd/>
                <a:tailEnd/>
              </a:ln>
            </p:spPr>
            <p:txBody>
              <a:bodyPr/>
              <a:lstStyle/>
              <a:p>
                <a:endParaRPr lang="en-US"/>
              </a:p>
            </p:txBody>
          </p:sp>
          <p:sp>
            <p:nvSpPr>
              <p:cNvPr id="834580" name="Line 20"/>
              <p:cNvSpPr>
                <a:spLocks noChangeShapeType="1"/>
              </p:cNvSpPr>
              <p:nvPr/>
            </p:nvSpPr>
            <p:spPr bwMode="auto">
              <a:xfrm flipV="1">
                <a:off x="1981" y="3354"/>
                <a:ext cx="1" cy="34"/>
              </a:xfrm>
              <a:prstGeom prst="line">
                <a:avLst/>
              </a:prstGeom>
              <a:noFill/>
              <a:ln w="19050">
                <a:solidFill>
                  <a:schemeClr val="tx1"/>
                </a:solidFill>
                <a:round/>
                <a:headEnd/>
                <a:tailEnd/>
              </a:ln>
            </p:spPr>
            <p:txBody>
              <a:bodyPr/>
              <a:lstStyle/>
              <a:p>
                <a:endParaRPr lang="en-US"/>
              </a:p>
            </p:txBody>
          </p:sp>
          <p:sp>
            <p:nvSpPr>
              <p:cNvPr id="834581" name="Line 21"/>
              <p:cNvSpPr>
                <a:spLocks noChangeShapeType="1"/>
              </p:cNvSpPr>
              <p:nvPr/>
            </p:nvSpPr>
            <p:spPr bwMode="auto">
              <a:xfrm flipV="1">
                <a:off x="2740" y="3354"/>
                <a:ext cx="1" cy="34"/>
              </a:xfrm>
              <a:prstGeom prst="line">
                <a:avLst/>
              </a:prstGeom>
              <a:noFill/>
              <a:ln w="19050">
                <a:solidFill>
                  <a:schemeClr val="tx1"/>
                </a:solidFill>
                <a:round/>
                <a:headEnd/>
                <a:tailEnd/>
              </a:ln>
            </p:spPr>
            <p:txBody>
              <a:bodyPr/>
              <a:lstStyle/>
              <a:p>
                <a:endParaRPr lang="en-US"/>
              </a:p>
            </p:txBody>
          </p:sp>
          <p:sp>
            <p:nvSpPr>
              <p:cNvPr id="834582" name="Line 22"/>
              <p:cNvSpPr>
                <a:spLocks noChangeShapeType="1"/>
              </p:cNvSpPr>
              <p:nvPr/>
            </p:nvSpPr>
            <p:spPr bwMode="auto">
              <a:xfrm flipV="1">
                <a:off x="3493" y="3354"/>
                <a:ext cx="1" cy="34"/>
              </a:xfrm>
              <a:prstGeom prst="line">
                <a:avLst/>
              </a:prstGeom>
              <a:noFill/>
              <a:ln w="19050">
                <a:solidFill>
                  <a:schemeClr val="tx1"/>
                </a:solidFill>
                <a:round/>
                <a:headEnd/>
                <a:tailEnd/>
              </a:ln>
            </p:spPr>
            <p:txBody>
              <a:bodyPr/>
              <a:lstStyle/>
              <a:p>
                <a:endParaRPr lang="en-US"/>
              </a:p>
            </p:txBody>
          </p:sp>
          <p:sp>
            <p:nvSpPr>
              <p:cNvPr id="834583" name="Line 23"/>
              <p:cNvSpPr>
                <a:spLocks noChangeShapeType="1"/>
              </p:cNvSpPr>
              <p:nvPr/>
            </p:nvSpPr>
            <p:spPr bwMode="auto">
              <a:xfrm flipV="1">
                <a:off x="4251" y="3354"/>
                <a:ext cx="1" cy="34"/>
              </a:xfrm>
              <a:prstGeom prst="line">
                <a:avLst/>
              </a:prstGeom>
              <a:noFill/>
              <a:ln w="19050">
                <a:solidFill>
                  <a:schemeClr val="tx1"/>
                </a:solidFill>
                <a:round/>
                <a:headEnd/>
                <a:tailEnd/>
              </a:ln>
            </p:spPr>
            <p:txBody>
              <a:bodyPr/>
              <a:lstStyle/>
              <a:p>
                <a:endParaRPr lang="en-US"/>
              </a:p>
            </p:txBody>
          </p:sp>
          <p:sp>
            <p:nvSpPr>
              <p:cNvPr id="834584" name="Rectangle 24"/>
              <p:cNvSpPr>
                <a:spLocks noChangeArrowheads="1"/>
              </p:cNvSpPr>
              <p:nvPr/>
            </p:nvSpPr>
            <p:spPr bwMode="auto">
              <a:xfrm>
                <a:off x="1046" y="3284"/>
                <a:ext cx="81" cy="147"/>
              </a:xfrm>
              <a:prstGeom prst="rect">
                <a:avLst/>
              </a:prstGeom>
              <a:noFill/>
              <a:ln w="9525">
                <a:noFill/>
                <a:miter lim="800000"/>
                <a:headEnd/>
                <a:tailEnd/>
              </a:ln>
            </p:spPr>
            <p:txBody>
              <a:bodyPr wrap="none" lIns="0" tIns="0" rIns="0" bIns="0">
                <a:spAutoFit/>
              </a:bodyPr>
              <a:lstStyle/>
              <a:p>
                <a:pPr algn="ctr" eaLnBrk="0" hangingPunct="0"/>
                <a:r>
                  <a:rPr lang="en-US" sz="1600"/>
                  <a:t>0</a:t>
                </a:r>
              </a:p>
            </p:txBody>
          </p:sp>
          <p:sp>
            <p:nvSpPr>
              <p:cNvPr id="834585" name="Rectangle 25"/>
              <p:cNvSpPr>
                <a:spLocks noChangeArrowheads="1"/>
              </p:cNvSpPr>
              <p:nvPr/>
            </p:nvSpPr>
            <p:spPr bwMode="auto">
              <a:xfrm>
                <a:off x="1046" y="2948"/>
                <a:ext cx="81" cy="147"/>
              </a:xfrm>
              <a:prstGeom prst="rect">
                <a:avLst/>
              </a:prstGeom>
              <a:noFill/>
              <a:ln w="9525">
                <a:noFill/>
                <a:miter lim="800000"/>
                <a:headEnd/>
                <a:tailEnd/>
              </a:ln>
            </p:spPr>
            <p:txBody>
              <a:bodyPr wrap="none" lIns="0" tIns="0" rIns="0" bIns="0">
                <a:spAutoFit/>
              </a:bodyPr>
              <a:lstStyle/>
              <a:p>
                <a:pPr algn="ctr" eaLnBrk="0" hangingPunct="0"/>
                <a:r>
                  <a:rPr lang="en-US" sz="1600"/>
                  <a:t>2</a:t>
                </a:r>
              </a:p>
            </p:txBody>
          </p:sp>
          <p:sp>
            <p:nvSpPr>
              <p:cNvPr id="834586" name="Rectangle 26"/>
              <p:cNvSpPr>
                <a:spLocks noChangeArrowheads="1"/>
              </p:cNvSpPr>
              <p:nvPr/>
            </p:nvSpPr>
            <p:spPr bwMode="auto">
              <a:xfrm>
                <a:off x="1046" y="2612"/>
                <a:ext cx="81" cy="147"/>
              </a:xfrm>
              <a:prstGeom prst="rect">
                <a:avLst/>
              </a:prstGeom>
              <a:noFill/>
              <a:ln w="9525">
                <a:noFill/>
                <a:miter lim="800000"/>
                <a:headEnd/>
                <a:tailEnd/>
              </a:ln>
            </p:spPr>
            <p:txBody>
              <a:bodyPr wrap="none" lIns="0" tIns="0" rIns="0" bIns="0">
                <a:spAutoFit/>
              </a:bodyPr>
              <a:lstStyle/>
              <a:p>
                <a:pPr algn="ctr" eaLnBrk="0" hangingPunct="0"/>
                <a:r>
                  <a:rPr lang="en-US" sz="1600"/>
                  <a:t>4</a:t>
                </a:r>
              </a:p>
            </p:txBody>
          </p:sp>
          <p:sp>
            <p:nvSpPr>
              <p:cNvPr id="834587" name="Rectangle 27"/>
              <p:cNvSpPr>
                <a:spLocks noChangeArrowheads="1"/>
              </p:cNvSpPr>
              <p:nvPr/>
            </p:nvSpPr>
            <p:spPr bwMode="auto">
              <a:xfrm>
                <a:off x="1046" y="2282"/>
                <a:ext cx="81" cy="148"/>
              </a:xfrm>
              <a:prstGeom prst="rect">
                <a:avLst/>
              </a:prstGeom>
              <a:noFill/>
              <a:ln w="9525">
                <a:noFill/>
                <a:miter lim="800000"/>
                <a:headEnd/>
                <a:tailEnd/>
              </a:ln>
            </p:spPr>
            <p:txBody>
              <a:bodyPr wrap="none" lIns="0" tIns="0" rIns="0" bIns="0">
                <a:spAutoFit/>
              </a:bodyPr>
              <a:lstStyle/>
              <a:p>
                <a:pPr algn="ctr" eaLnBrk="0" hangingPunct="0"/>
                <a:r>
                  <a:rPr lang="en-US" sz="1600"/>
                  <a:t>6</a:t>
                </a:r>
              </a:p>
            </p:txBody>
          </p:sp>
          <p:sp>
            <p:nvSpPr>
              <p:cNvPr id="834588" name="Rectangle 28"/>
              <p:cNvSpPr>
                <a:spLocks noChangeArrowheads="1"/>
              </p:cNvSpPr>
              <p:nvPr/>
            </p:nvSpPr>
            <p:spPr bwMode="auto">
              <a:xfrm>
                <a:off x="1046" y="1946"/>
                <a:ext cx="81" cy="148"/>
              </a:xfrm>
              <a:prstGeom prst="rect">
                <a:avLst/>
              </a:prstGeom>
              <a:noFill/>
              <a:ln w="9525">
                <a:noFill/>
                <a:miter lim="800000"/>
                <a:headEnd/>
                <a:tailEnd/>
              </a:ln>
            </p:spPr>
            <p:txBody>
              <a:bodyPr wrap="none" lIns="0" tIns="0" rIns="0" bIns="0">
                <a:spAutoFit/>
              </a:bodyPr>
              <a:lstStyle/>
              <a:p>
                <a:pPr algn="ctr" eaLnBrk="0" hangingPunct="0"/>
                <a:r>
                  <a:rPr lang="en-US" sz="1600"/>
                  <a:t>8</a:t>
                </a:r>
              </a:p>
            </p:txBody>
          </p:sp>
          <p:sp>
            <p:nvSpPr>
              <p:cNvPr id="834589" name="Rectangle 29"/>
              <p:cNvSpPr>
                <a:spLocks noChangeArrowheads="1"/>
              </p:cNvSpPr>
              <p:nvPr/>
            </p:nvSpPr>
            <p:spPr bwMode="auto">
              <a:xfrm>
                <a:off x="974" y="1610"/>
                <a:ext cx="162" cy="148"/>
              </a:xfrm>
              <a:prstGeom prst="rect">
                <a:avLst/>
              </a:prstGeom>
              <a:noFill/>
              <a:ln w="9525">
                <a:noFill/>
                <a:miter lim="800000"/>
                <a:headEnd/>
                <a:tailEnd/>
              </a:ln>
            </p:spPr>
            <p:txBody>
              <a:bodyPr wrap="none" lIns="0" tIns="0" rIns="0" bIns="0">
                <a:spAutoFit/>
              </a:bodyPr>
              <a:lstStyle/>
              <a:p>
                <a:pPr algn="ctr" eaLnBrk="0" hangingPunct="0"/>
                <a:r>
                  <a:rPr lang="en-US" sz="1600"/>
                  <a:t>10</a:t>
                </a:r>
              </a:p>
            </p:txBody>
          </p:sp>
          <p:sp>
            <p:nvSpPr>
              <p:cNvPr id="834590" name="Rectangle 30"/>
              <p:cNvSpPr>
                <a:spLocks noChangeArrowheads="1"/>
              </p:cNvSpPr>
              <p:nvPr/>
            </p:nvSpPr>
            <p:spPr bwMode="auto">
              <a:xfrm>
                <a:off x="974" y="1274"/>
                <a:ext cx="162" cy="148"/>
              </a:xfrm>
              <a:prstGeom prst="rect">
                <a:avLst/>
              </a:prstGeom>
              <a:noFill/>
              <a:ln w="9525">
                <a:noFill/>
                <a:miter lim="800000"/>
                <a:headEnd/>
                <a:tailEnd/>
              </a:ln>
            </p:spPr>
            <p:txBody>
              <a:bodyPr wrap="none" lIns="0" tIns="0" rIns="0" bIns="0">
                <a:spAutoFit/>
              </a:bodyPr>
              <a:lstStyle/>
              <a:p>
                <a:pPr algn="ctr" eaLnBrk="0" hangingPunct="0"/>
                <a:r>
                  <a:rPr lang="en-US" sz="1600"/>
                  <a:t>12</a:t>
                </a:r>
              </a:p>
            </p:txBody>
          </p:sp>
          <p:sp>
            <p:nvSpPr>
              <p:cNvPr id="834591" name="Rectangle 31"/>
              <p:cNvSpPr>
                <a:spLocks noChangeArrowheads="1"/>
              </p:cNvSpPr>
              <p:nvPr/>
            </p:nvSpPr>
            <p:spPr bwMode="auto">
              <a:xfrm>
                <a:off x="1685" y="3412"/>
                <a:ext cx="527" cy="148"/>
              </a:xfrm>
              <a:prstGeom prst="rect">
                <a:avLst/>
              </a:prstGeom>
              <a:noFill/>
              <a:ln w="9525">
                <a:noFill/>
                <a:miter lim="800000"/>
                <a:headEnd/>
                <a:tailEnd/>
              </a:ln>
            </p:spPr>
            <p:txBody>
              <a:bodyPr wrap="none" lIns="0" tIns="0" rIns="0" bIns="0">
                <a:spAutoFit/>
              </a:bodyPr>
              <a:lstStyle/>
              <a:p>
                <a:pPr algn="ctr" eaLnBrk="0" hangingPunct="0"/>
                <a:r>
                  <a:rPr lang="en-US" sz="1600"/>
                  <a:t>1st year</a:t>
                </a:r>
              </a:p>
            </p:txBody>
          </p:sp>
          <p:sp>
            <p:nvSpPr>
              <p:cNvPr id="834592" name="Rectangle 32"/>
              <p:cNvSpPr>
                <a:spLocks noChangeArrowheads="1"/>
              </p:cNvSpPr>
              <p:nvPr/>
            </p:nvSpPr>
            <p:spPr bwMode="auto">
              <a:xfrm>
                <a:off x="3222" y="3419"/>
                <a:ext cx="571" cy="147"/>
              </a:xfrm>
              <a:prstGeom prst="rect">
                <a:avLst/>
              </a:prstGeom>
              <a:noFill/>
              <a:ln w="9525">
                <a:noFill/>
                <a:miter lim="800000"/>
                <a:headEnd/>
                <a:tailEnd/>
              </a:ln>
            </p:spPr>
            <p:txBody>
              <a:bodyPr wrap="none" lIns="0" tIns="0" rIns="0" bIns="0">
                <a:spAutoFit/>
              </a:bodyPr>
              <a:lstStyle/>
              <a:p>
                <a:pPr algn="ctr" eaLnBrk="0" hangingPunct="0"/>
                <a:r>
                  <a:rPr lang="en-US" sz="1600"/>
                  <a:t>2nd year</a:t>
                </a:r>
              </a:p>
            </p:txBody>
          </p:sp>
          <p:sp>
            <p:nvSpPr>
              <p:cNvPr id="834593" name="Rectangle 33"/>
              <p:cNvSpPr>
                <a:spLocks noChangeArrowheads="1"/>
              </p:cNvSpPr>
              <p:nvPr/>
            </p:nvSpPr>
            <p:spPr bwMode="auto">
              <a:xfrm>
                <a:off x="2356" y="3666"/>
                <a:ext cx="854" cy="148"/>
              </a:xfrm>
              <a:prstGeom prst="rect">
                <a:avLst/>
              </a:prstGeom>
              <a:noFill/>
              <a:ln w="9525">
                <a:noFill/>
                <a:miter lim="800000"/>
                <a:headEnd/>
                <a:tailEnd/>
              </a:ln>
            </p:spPr>
            <p:txBody>
              <a:bodyPr wrap="none" lIns="0" tIns="0" rIns="0" bIns="0">
                <a:spAutoFit/>
              </a:bodyPr>
              <a:lstStyle/>
              <a:p>
                <a:pPr algn="ctr" eaLnBrk="0" hangingPunct="0"/>
                <a:r>
                  <a:rPr lang="en-US" sz="1600"/>
                  <a:t>Year of study</a:t>
                </a:r>
              </a:p>
            </p:txBody>
          </p:sp>
          <p:sp>
            <p:nvSpPr>
              <p:cNvPr id="834594" name="Rectangle 34"/>
              <p:cNvSpPr>
                <a:spLocks noChangeArrowheads="1"/>
              </p:cNvSpPr>
              <p:nvPr/>
            </p:nvSpPr>
            <p:spPr bwMode="auto">
              <a:xfrm rot="16200000">
                <a:off x="-328" y="2207"/>
                <a:ext cx="2006" cy="154"/>
              </a:xfrm>
              <a:prstGeom prst="rect">
                <a:avLst/>
              </a:prstGeom>
              <a:noFill/>
              <a:ln w="9525">
                <a:noFill/>
                <a:miter lim="800000"/>
                <a:headEnd/>
                <a:tailEnd/>
              </a:ln>
            </p:spPr>
            <p:txBody>
              <a:bodyPr wrap="none" lIns="0" tIns="0" rIns="0" bIns="0">
                <a:spAutoFit/>
              </a:bodyPr>
              <a:lstStyle/>
              <a:p>
                <a:pPr algn="ctr" eaLnBrk="0" hangingPunct="0"/>
                <a:r>
                  <a:rPr lang="en-US" sz="1600"/>
                  <a:t>Patients with at least one major </a:t>
                </a:r>
              </a:p>
            </p:txBody>
          </p:sp>
          <p:sp>
            <p:nvSpPr>
              <p:cNvPr id="834595" name="Rectangle 35"/>
              <p:cNvSpPr>
                <a:spLocks noChangeArrowheads="1"/>
              </p:cNvSpPr>
              <p:nvPr/>
            </p:nvSpPr>
            <p:spPr bwMode="auto">
              <a:xfrm rot="16200000">
                <a:off x="437" y="2231"/>
                <a:ext cx="756" cy="154"/>
              </a:xfrm>
              <a:prstGeom prst="rect">
                <a:avLst/>
              </a:prstGeom>
              <a:noFill/>
              <a:ln w="9525">
                <a:noFill/>
                <a:miter lim="800000"/>
                <a:headEnd/>
                <a:tailEnd/>
              </a:ln>
            </p:spPr>
            <p:txBody>
              <a:bodyPr wrap="none" lIns="0" tIns="0" rIns="0" bIns="0">
                <a:spAutoFit/>
              </a:bodyPr>
              <a:lstStyle/>
              <a:p>
                <a:pPr algn="ctr" eaLnBrk="0" hangingPunct="0"/>
                <a:r>
                  <a:rPr lang="en-US" sz="1600"/>
                  <a:t>episode (%)</a:t>
                </a:r>
              </a:p>
            </p:txBody>
          </p:sp>
          <p:sp>
            <p:nvSpPr>
              <p:cNvPr id="834596" name="Line 36"/>
              <p:cNvSpPr>
                <a:spLocks noChangeShapeType="1"/>
              </p:cNvSpPr>
              <p:nvPr/>
            </p:nvSpPr>
            <p:spPr bwMode="auto">
              <a:xfrm>
                <a:off x="1492" y="1752"/>
                <a:ext cx="1" cy="110"/>
              </a:xfrm>
              <a:prstGeom prst="line">
                <a:avLst/>
              </a:prstGeom>
              <a:noFill/>
              <a:ln w="19050">
                <a:solidFill>
                  <a:schemeClr val="tx1"/>
                </a:solidFill>
                <a:round/>
                <a:headEnd/>
                <a:tailEnd/>
              </a:ln>
            </p:spPr>
            <p:txBody>
              <a:bodyPr/>
              <a:lstStyle/>
              <a:p>
                <a:endParaRPr lang="en-US"/>
              </a:p>
            </p:txBody>
          </p:sp>
          <p:sp>
            <p:nvSpPr>
              <p:cNvPr id="834597" name="Line 37"/>
              <p:cNvSpPr>
                <a:spLocks noChangeShapeType="1"/>
              </p:cNvSpPr>
              <p:nvPr/>
            </p:nvSpPr>
            <p:spPr bwMode="auto">
              <a:xfrm>
                <a:off x="1492" y="1752"/>
                <a:ext cx="880" cy="1"/>
              </a:xfrm>
              <a:prstGeom prst="line">
                <a:avLst/>
              </a:prstGeom>
              <a:noFill/>
              <a:ln w="19050">
                <a:solidFill>
                  <a:schemeClr val="tx1"/>
                </a:solidFill>
                <a:round/>
                <a:headEnd/>
                <a:tailEnd/>
              </a:ln>
            </p:spPr>
            <p:txBody>
              <a:bodyPr/>
              <a:lstStyle/>
              <a:p>
                <a:endParaRPr lang="en-US"/>
              </a:p>
            </p:txBody>
          </p:sp>
          <p:sp>
            <p:nvSpPr>
              <p:cNvPr id="834598" name="Line 38"/>
              <p:cNvSpPr>
                <a:spLocks noChangeShapeType="1"/>
              </p:cNvSpPr>
              <p:nvPr/>
            </p:nvSpPr>
            <p:spPr bwMode="auto">
              <a:xfrm>
                <a:off x="2372" y="1752"/>
                <a:ext cx="1" cy="110"/>
              </a:xfrm>
              <a:prstGeom prst="line">
                <a:avLst/>
              </a:prstGeom>
              <a:noFill/>
              <a:ln w="19050">
                <a:solidFill>
                  <a:schemeClr val="tx1"/>
                </a:solidFill>
                <a:round/>
                <a:headEnd/>
                <a:tailEnd/>
              </a:ln>
            </p:spPr>
            <p:txBody>
              <a:bodyPr/>
              <a:lstStyle/>
              <a:p>
                <a:endParaRPr lang="en-US"/>
              </a:p>
            </p:txBody>
          </p:sp>
          <p:sp>
            <p:nvSpPr>
              <p:cNvPr id="834599" name="Rectangle 39"/>
              <p:cNvSpPr>
                <a:spLocks noChangeArrowheads="1"/>
              </p:cNvSpPr>
              <p:nvPr/>
            </p:nvSpPr>
            <p:spPr bwMode="auto">
              <a:xfrm>
                <a:off x="1657" y="1541"/>
                <a:ext cx="459" cy="148"/>
              </a:xfrm>
              <a:prstGeom prst="rect">
                <a:avLst/>
              </a:prstGeom>
              <a:noFill/>
              <a:ln w="9525">
                <a:noFill/>
                <a:miter lim="800000"/>
                <a:headEnd/>
                <a:tailEnd/>
              </a:ln>
            </p:spPr>
            <p:txBody>
              <a:bodyPr wrap="none" lIns="0" tIns="0" rIns="0" bIns="0">
                <a:spAutoFit/>
              </a:bodyPr>
              <a:lstStyle/>
              <a:p>
                <a:pPr algn="ctr" eaLnBrk="0" hangingPunct="0"/>
                <a:r>
                  <a:rPr lang="en-US" sz="1600" i="1"/>
                  <a:t>p</a:t>
                </a:r>
                <a:r>
                  <a:rPr lang="en-US" sz="1600"/>
                  <a:t> = NS</a:t>
                </a:r>
              </a:p>
            </p:txBody>
          </p:sp>
          <p:sp>
            <p:nvSpPr>
              <p:cNvPr id="834600" name="Rectangle 40"/>
              <p:cNvSpPr>
                <a:spLocks noChangeArrowheads="1"/>
              </p:cNvSpPr>
              <p:nvPr/>
            </p:nvSpPr>
            <p:spPr bwMode="auto">
              <a:xfrm>
                <a:off x="3352" y="1251"/>
                <a:ext cx="565" cy="147"/>
              </a:xfrm>
              <a:prstGeom prst="rect">
                <a:avLst/>
              </a:prstGeom>
              <a:noFill/>
              <a:ln w="9525">
                <a:noFill/>
                <a:miter lim="800000"/>
                <a:headEnd/>
                <a:tailEnd/>
              </a:ln>
            </p:spPr>
            <p:txBody>
              <a:bodyPr wrap="none" lIns="0" tIns="0" rIns="0" bIns="0">
                <a:spAutoFit/>
              </a:bodyPr>
              <a:lstStyle/>
              <a:p>
                <a:pPr algn="ctr" eaLnBrk="0" hangingPunct="0"/>
                <a:r>
                  <a:rPr lang="en-US" sz="1600" i="1"/>
                  <a:t>p</a:t>
                </a:r>
                <a:r>
                  <a:rPr lang="en-US" sz="1600"/>
                  <a:t> = 0.04</a:t>
                </a:r>
              </a:p>
            </p:txBody>
          </p:sp>
          <p:sp>
            <p:nvSpPr>
              <p:cNvPr id="834606" name="Text Box 46"/>
              <p:cNvSpPr txBox="1">
                <a:spLocks noChangeArrowheads="1"/>
              </p:cNvSpPr>
              <p:nvPr/>
            </p:nvSpPr>
            <p:spPr bwMode="auto">
              <a:xfrm>
                <a:off x="1260" y="2551"/>
                <a:ext cx="665" cy="523"/>
              </a:xfrm>
              <a:prstGeom prst="rect">
                <a:avLst/>
              </a:prstGeom>
              <a:noFill/>
              <a:ln w="9525" algn="ctr">
                <a:noFill/>
                <a:miter lim="800000"/>
                <a:headEnd/>
                <a:tailEnd/>
              </a:ln>
              <a:effectLst/>
            </p:spPr>
            <p:txBody>
              <a:bodyPr>
                <a:spAutoFit/>
              </a:bodyPr>
              <a:lstStyle/>
              <a:p>
                <a:pPr algn="ctr">
                  <a:spcBef>
                    <a:spcPct val="50000"/>
                  </a:spcBef>
                </a:pPr>
                <a:r>
                  <a:rPr lang="en-GB" sz="2400">
                    <a:solidFill>
                      <a:schemeClr val="bg1"/>
                    </a:solidFill>
                  </a:rPr>
                  <a:t>3</a:t>
                </a:r>
              </a:p>
              <a:p>
                <a:pPr algn="ctr">
                  <a:spcBef>
                    <a:spcPct val="50000"/>
                  </a:spcBef>
                </a:pPr>
                <a:r>
                  <a:rPr lang="en-GB" sz="1800">
                    <a:solidFill>
                      <a:schemeClr val="bg1"/>
                    </a:solidFill>
                  </a:rPr>
                  <a:t>events</a:t>
                </a:r>
                <a:endParaRPr lang="en-US" sz="1800">
                  <a:solidFill>
                    <a:schemeClr val="bg1"/>
                  </a:solidFill>
                </a:endParaRPr>
              </a:p>
            </p:txBody>
          </p:sp>
          <p:sp>
            <p:nvSpPr>
              <p:cNvPr id="834607" name="Text Box 47"/>
              <p:cNvSpPr txBox="1">
                <a:spLocks noChangeArrowheads="1"/>
              </p:cNvSpPr>
              <p:nvPr/>
            </p:nvSpPr>
            <p:spPr bwMode="auto">
              <a:xfrm>
                <a:off x="2001" y="2543"/>
                <a:ext cx="665" cy="524"/>
              </a:xfrm>
              <a:prstGeom prst="rect">
                <a:avLst/>
              </a:prstGeom>
              <a:noFill/>
              <a:ln w="9525" algn="ctr">
                <a:noFill/>
                <a:miter lim="800000"/>
                <a:headEnd/>
                <a:tailEnd/>
              </a:ln>
              <a:effectLst/>
            </p:spPr>
            <p:txBody>
              <a:bodyPr>
                <a:spAutoFit/>
              </a:bodyPr>
              <a:lstStyle/>
              <a:p>
                <a:pPr algn="ctr">
                  <a:spcBef>
                    <a:spcPct val="50000"/>
                  </a:spcBef>
                </a:pPr>
                <a:r>
                  <a:rPr lang="en-GB" sz="2400">
                    <a:solidFill>
                      <a:schemeClr val="bg1"/>
                    </a:solidFill>
                  </a:rPr>
                  <a:t>11</a:t>
                </a:r>
              </a:p>
              <a:p>
                <a:pPr algn="ctr">
                  <a:spcBef>
                    <a:spcPct val="50000"/>
                  </a:spcBef>
                </a:pPr>
                <a:r>
                  <a:rPr lang="en-GB" sz="1800">
                    <a:solidFill>
                      <a:schemeClr val="bg1"/>
                    </a:solidFill>
                  </a:rPr>
                  <a:t>events</a:t>
                </a:r>
                <a:endParaRPr lang="en-US" sz="1800">
                  <a:solidFill>
                    <a:schemeClr val="bg1"/>
                  </a:solidFill>
                </a:endParaRPr>
              </a:p>
            </p:txBody>
          </p:sp>
          <p:sp>
            <p:nvSpPr>
              <p:cNvPr id="834608" name="Text Box 48"/>
              <p:cNvSpPr txBox="1">
                <a:spLocks noChangeArrowheads="1"/>
              </p:cNvSpPr>
              <p:nvPr/>
            </p:nvSpPr>
            <p:spPr bwMode="auto">
              <a:xfrm>
                <a:off x="3395" y="2543"/>
                <a:ext cx="932" cy="524"/>
              </a:xfrm>
              <a:prstGeom prst="rect">
                <a:avLst/>
              </a:prstGeom>
              <a:noFill/>
              <a:ln w="9525" algn="ctr">
                <a:noFill/>
                <a:miter lim="800000"/>
                <a:headEnd/>
                <a:tailEnd/>
              </a:ln>
              <a:effectLst/>
            </p:spPr>
            <p:txBody>
              <a:bodyPr>
                <a:spAutoFit/>
              </a:bodyPr>
              <a:lstStyle/>
              <a:p>
                <a:pPr algn="ctr">
                  <a:spcBef>
                    <a:spcPct val="50000"/>
                  </a:spcBef>
                </a:pPr>
                <a:r>
                  <a:rPr lang="en-GB" sz="2400">
                    <a:solidFill>
                      <a:schemeClr val="bg1"/>
                    </a:solidFill>
                  </a:rPr>
                  <a:t>8</a:t>
                </a:r>
              </a:p>
              <a:p>
                <a:pPr algn="ctr">
                  <a:spcBef>
                    <a:spcPct val="50000"/>
                  </a:spcBef>
                </a:pPr>
                <a:r>
                  <a:rPr lang="en-GB" sz="1800">
                    <a:solidFill>
                      <a:schemeClr val="bg1"/>
                    </a:solidFill>
                  </a:rPr>
                  <a:t>events</a:t>
                </a:r>
                <a:endParaRPr lang="en-US" sz="1800">
                  <a:solidFill>
                    <a:schemeClr val="bg1"/>
                  </a:solidFill>
                </a:endParaRPr>
              </a:p>
            </p:txBody>
          </p:sp>
        </p:grpSp>
        <p:sp>
          <p:nvSpPr>
            <p:cNvPr id="834609" name="Text Box 49"/>
            <p:cNvSpPr txBox="1">
              <a:spLocks noChangeArrowheads="1"/>
            </p:cNvSpPr>
            <p:nvPr/>
          </p:nvSpPr>
          <p:spPr bwMode="auto">
            <a:xfrm>
              <a:off x="4383" y="1973"/>
              <a:ext cx="1294" cy="349"/>
            </a:xfrm>
            <a:prstGeom prst="rect">
              <a:avLst/>
            </a:prstGeom>
            <a:noFill/>
            <a:ln w="9525" algn="ctr">
              <a:noFill/>
              <a:miter lim="800000"/>
              <a:headEnd/>
              <a:tailEnd/>
            </a:ln>
            <a:effectLst/>
          </p:spPr>
          <p:txBody>
            <a:bodyPr>
              <a:spAutoFit/>
            </a:bodyPr>
            <a:lstStyle/>
            <a:p>
              <a:pPr>
                <a:spcBef>
                  <a:spcPct val="50000"/>
                </a:spcBef>
              </a:pPr>
              <a:r>
                <a:rPr lang="en-GB" sz="1600"/>
                <a:t>n = 125 type 2 diabetes patients</a:t>
              </a:r>
              <a:endParaRPr lang="en-US" sz="1600"/>
            </a:p>
          </p:txBody>
        </p:sp>
        <p:grpSp>
          <p:nvGrpSpPr>
            <p:cNvPr id="5" name="Group 57"/>
            <p:cNvGrpSpPr>
              <a:grpSpLocks/>
            </p:cNvGrpSpPr>
            <p:nvPr/>
          </p:nvGrpSpPr>
          <p:grpSpPr bwMode="auto">
            <a:xfrm>
              <a:off x="4443" y="1165"/>
              <a:ext cx="1158" cy="432"/>
              <a:chOff x="4309" y="1275"/>
              <a:chExt cx="1158" cy="432"/>
            </a:xfrm>
          </p:grpSpPr>
          <p:sp>
            <p:nvSpPr>
              <p:cNvPr id="834612" name="Text Box 52"/>
              <p:cNvSpPr txBox="1">
                <a:spLocks noChangeArrowheads="1"/>
              </p:cNvSpPr>
              <p:nvPr/>
            </p:nvSpPr>
            <p:spPr bwMode="auto">
              <a:xfrm>
                <a:off x="4407" y="1503"/>
                <a:ext cx="964" cy="204"/>
              </a:xfrm>
              <a:prstGeom prst="rect">
                <a:avLst/>
              </a:prstGeom>
              <a:noFill/>
              <a:ln w="19050">
                <a:noFill/>
                <a:miter lim="800000"/>
                <a:headEnd/>
                <a:tailEnd/>
              </a:ln>
              <a:effectLst/>
            </p:spPr>
            <p:txBody>
              <a:bodyPr>
                <a:spAutoFit/>
              </a:bodyPr>
              <a:lstStyle/>
              <a:p>
                <a:r>
                  <a:rPr lang="en-GB" sz="1600"/>
                  <a:t>BHI 30</a:t>
                </a:r>
                <a:endParaRPr lang="en-GB" sz="1600" baseline="30000"/>
              </a:p>
            </p:txBody>
          </p:sp>
          <p:sp>
            <p:nvSpPr>
              <p:cNvPr id="834613" name="Rectangle 53"/>
              <p:cNvSpPr>
                <a:spLocks noChangeArrowheads="1"/>
              </p:cNvSpPr>
              <p:nvPr/>
            </p:nvSpPr>
            <p:spPr bwMode="auto">
              <a:xfrm>
                <a:off x="4309" y="1362"/>
                <a:ext cx="91" cy="91"/>
              </a:xfrm>
              <a:prstGeom prst="rect">
                <a:avLst/>
              </a:prstGeom>
              <a:solidFill>
                <a:schemeClr val="tx1"/>
              </a:solidFill>
              <a:ln w="19050">
                <a:noFill/>
                <a:miter lim="800000"/>
                <a:headEnd/>
                <a:tailEnd/>
              </a:ln>
              <a:effectLst/>
            </p:spPr>
            <p:txBody>
              <a:bodyPr wrap="none" anchor="ctr"/>
              <a:lstStyle/>
              <a:p>
                <a:pPr algn="ctr"/>
                <a:endParaRPr lang="de-AT" sz="2000"/>
              </a:p>
            </p:txBody>
          </p:sp>
          <p:sp>
            <p:nvSpPr>
              <p:cNvPr id="834614" name="Rectangle 54"/>
              <p:cNvSpPr>
                <a:spLocks noChangeArrowheads="1"/>
              </p:cNvSpPr>
              <p:nvPr/>
            </p:nvSpPr>
            <p:spPr bwMode="auto">
              <a:xfrm>
                <a:off x="4309" y="1569"/>
                <a:ext cx="91" cy="91"/>
              </a:xfrm>
              <a:prstGeom prst="rect">
                <a:avLst/>
              </a:prstGeom>
              <a:solidFill>
                <a:srgbClr val="BC5E1E"/>
              </a:solidFill>
              <a:ln w="19050">
                <a:noFill/>
                <a:miter lim="800000"/>
                <a:headEnd/>
                <a:tailEnd/>
              </a:ln>
              <a:effectLst/>
            </p:spPr>
            <p:txBody>
              <a:bodyPr wrap="none" anchor="ctr"/>
              <a:lstStyle/>
              <a:p>
                <a:endParaRPr lang="en-US"/>
              </a:p>
            </p:txBody>
          </p:sp>
          <p:sp>
            <p:nvSpPr>
              <p:cNvPr id="834615" name="Text Box 55"/>
              <p:cNvSpPr txBox="1">
                <a:spLocks noChangeArrowheads="1"/>
              </p:cNvSpPr>
              <p:nvPr/>
            </p:nvSpPr>
            <p:spPr bwMode="auto">
              <a:xfrm>
                <a:off x="4407" y="1275"/>
                <a:ext cx="1060" cy="204"/>
              </a:xfrm>
              <a:prstGeom prst="rect">
                <a:avLst/>
              </a:prstGeom>
              <a:noFill/>
              <a:ln w="19050">
                <a:noFill/>
                <a:miter lim="800000"/>
                <a:headEnd/>
                <a:tailEnd/>
              </a:ln>
              <a:effectLst/>
            </p:spPr>
            <p:txBody>
              <a:bodyPr>
                <a:spAutoFit/>
              </a:bodyPr>
              <a:lstStyle/>
              <a:p>
                <a:r>
                  <a:rPr lang="en-GB" sz="1600"/>
                  <a:t>NovoMix</a:t>
                </a:r>
                <a:r>
                  <a:rPr lang="en-US" sz="1600" baseline="30000"/>
                  <a:t>® </a:t>
                </a:r>
                <a:r>
                  <a:rPr lang="en-US" sz="1600"/>
                  <a:t>30</a:t>
                </a:r>
              </a:p>
            </p:txBody>
          </p:sp>
        </p:grpSp>
      </p:gr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026"/>
          <p:cNvSpPr>
            <a:spLocks noGrp="1" noChangeArrowheads="1"/>
          </p:cNvSpPr>
          <p:nvPr>
            <p:ph type="title" idx="4294967295"/>
          </p:nvPr>
        </p:nvSpPr>
        <p:spPr>
          <a:xfrm>
            <a:off x="683568" y="476672"/>
            <a:ext cx="7632848" cy="806450"/>
          </a:xfrm>
        </p:spPr>
        <p:txBody>
          <a:bodyPr>
            <a:normAutofit/>
          </a:bodyPr>
          <a:lstStyle/>
          <a:p>
            <a:r>
              <a:rPr lang="en-US" sz="2400" dirty="0" smtClean="0">
                <a:ea typeface="ＭＳ Ｐゴシック" pitchFamily="34" charset="-128"/>
                <a:sym typeface="Symbol" pitchFamily="18" charset="2"/>
              </a:rPr>
              <a:t>Up to 50% loss of </a:t>
            </a:r>
            <a:r>
              <a:rPr lang="en-US" sz="2400" dirty="0" smtClean="0">
                <a:ea typeface="ＭＳ Ｐゴシック" pitchFamily="34" charset="-128"/>
              </a:rPr>
              <a:t>-cell function occurs before diagnosis </a:t>
            </a:r>
            <a:endParaRPr lang="en-GB" sz="2400" dirty="0" smtClean="0">
              <a:ea typeface="ＭＳ Ｐゴシック" pitchFamily="34" charset="-128"/>
            </a:endParaRPr>
          </a:p>
        </p:txBody>
      </p:sp>
      <p:sp>
        <p:nvSpPr>
          <p:cNvPr id="30723" name="Rectangle 1031"/>
          <p:cNvSpPr>
            <a:spLocks noChangeArrowheads="1"/>
          </p:cNvSpPr>
          <p:nvPr/>
        </p:nvSpPr>
        <p:spPr bwMode="auto">
          <a:xfrm>
            <a:off x="3563938" y="5784850"/>
            <a:ext cx="2347502"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Time from diagnosis (years)</a:t>
            </a:r>
          </a:p>
        </p:txBody>
      </p:sp>
      <p:sp>
        <p:nvSpPr>
          <p:cNvPr id="331779" name="Rectangle 1027"/>
          <p:cNvSpPr>
            <a:spLocks noChangeArrowheads="1"/>
          </p:cNvSpPr>
          <p:nvPr/>
        </p:nvSpPr>
        <p:spPr bwMode="auto">
          <a:xfrm>
            <a:off x="1317625" y="2001838"/>
            <a:ext cx="312586"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100</a:t>
            </a:r>
            <a:endParaRPr lang="en-US" sz="1600" b="1">
              <a:effectLst>
                <a:outerShdw blurRad="38100" dist="38100" dir="2700000" algn="tl">
                  <a:srgbClr val="000000"/>
                </a:outerShdw>
              </a:effectLst>
              <a:latin typeface="+mj-lt"/>
              <a:ea typeface="ヒラギノ角ゴ Pro W3"/>
              <a:cs typeface="ヒラギノ角ゴ Pro W3"/>
            </a:endParaRPr>
          </a:p>
        </p:txBody>
      </p:sp>
      <p:sp>
        <p:nvSpPr>
          <p:cNvPr id="331780" name="Rectangle 1028"/>
          <p:cNvSpPr>
            <a:spLocks noChangeArrowheads="1"/>
          </p:cNvSpPr>
          <p:nvPr/>
        </p:nvSpPr>
        <p:spPr bwMode="auto">
          <a:xfrm>
            <a:off x="1430338" y="2614613"/>
            <a:ext cx="208390"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80</a:t>
            </a:r>
            <a:endParaRPr lang="en-US" sz="1600" b="1">
              <a:effectLst>
                <a:outerShdw blurRad="38100" dist="38100" dir="2700000" algn="tl">
                  <a:srgbClr val="000000"/>
                </a:outerShdw>
              </a:effectLst>
              <a:latin typeface="+mj-lt"/>
              <a:ea typeface="ヒラギノ角ゴ Pro W3"/>
              <a:cs typeface="ヒラギノ角ゴ Pro W3"/>
            </a:endParaRPr>
          </a:p>
        </p:txBody>
      </p:sp>
      <p:sp>
        <p:nvSpPr>
          <p:cNvPr id="331781" name="Rectangle 1029"/>
          <p:cNvSpPr>
            <a:spLocks noChangeArrowheads="1"/>
          </p:cNvSpPr>
          <p:nvPr/>
        </p:nvSpPr>
        <p:spPr bwMode="auto">
          <a:xfrm>
            <a:off x="1430338" y="3279775"/>
            <a:ext cx="208390"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60</a:t>
            </a:r>
            <a:endParaRPr lang="en-US" sz="1600" b="1">
              <a:effectLst>
                <a:outerShdw blurRad="38100" dist="38100" dir="2700000" algn="tl">
                  <a:srgbClr val="000000"/>
                </a:outerShdw>
              </a:effectLst>
              <a:latin typeface="+mj-lt"/>
              <a:ea typeface="ヒラギノ角ゴ Pro W3"/>
              <a:cs typeface="ヒラギノ角ゴ Pro W3"/>
            </a:endParaRPr>
          </a:p>
        </p:txBody>
      </p:sp>
      <p:sp>
        <p:nvSpPr>
          <p:cNvPr id="331782" name="Rectangle 1030"/>
          <p:cNvSpPr>
            <a:spLocks noChangeArrowheads="1"/>
          </p:cNvSpPr>
          <p:nvPr/>
        </p:nvSpPr>
        <p:spPr bwMode="auto">
          <a:xfrm>
            <a:off x="1430338" y="3929063"/>
            <a:ext cx="208390"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40</a:t>
            </a:r>
            <a:endParaRPr lang="en-US" sz="1600" b="1">
              <a:effectLst>
                <a:outerShdw blurRad="38100" dist="38100" dir="2700000" algn="tl">
                  <a:srgbClr val="000000"/>
                </a:outerShdw>
              </a:effectLst>
              <a:latin typeface="+mj-lt"/>
              <a:ea typeface="ヒラギノ角ゴ Pro W3"/>
              <a:cs typeface="ヒラギノ角ゴ Pro W3"/>
            </a:endParaRPr>
          </a:p>
        </p:txBody>
      </p:sp>
      <p:sp>
        <p:nvSpPr>
          <p:cNvPr id="30728" name="Rectangle 1032"/>
          <p:cNvSpPr>
            <a:spLocks noChangeArrowheads="1"/>
          </p:cNvSpPr>
          <p:nvPr/>
        </p:nvSpPr>
        <p:spPr bwMode="auto">
          <a:xfrm rot="-5400000">
            <a:off x="377481" y="3512264"/>
            <a:ext cx="1548501" cy="246221"/>
          </a:xfrm>
          <a:prstGeom prst="rect">
            <a:avLst/>
          </a:prstGeom>
          <a:noFill/>
          <a:ln w="9525">
            <a:noFill/>
            <a:miter lim="800000"/>
            <a:headEnd/>
            <a:tailEnd/>
          </a:ln>
        </p:spPr>
        <p:txBody>
          <a:bodyPr wrap="none" lIns="0" tIns="0" rIns="0" bIns="0">
            <a:spAutoFit/>
          </a:bodyPr>
          <a:lstStyle/>
          <a:p>
            <a:pPr eaLnBrk="0" hangingPunct="0">
              <a:defRPr/>
            </a:pPr>
            <a:r>
              <a:rPr lang="en-GB" sz="1600" b="1">
                <a:latin typeface="+mj-lt"/>
                <a:ea typeface="ヒラギノ角ゴ Pro W3"/>
                <a:cs typeface="ヒラギノ角ゴ Pro W3"/>
                <a:sym typeface="Symbol" pitchFamily="18" charset="2"/>
              </a:rPr>
              <a:t></a:t>
            </a:r>
            <a:r>
              <a:rPr lang="en-US" sz="1600" b="1">
                <a:latin typeface="+mj-lt"/>
                <a:ea typeface="ヒラギノ角ゴ Pro W3"/>
                <a:cs typeface="ヒラギノ角ゴ Pro W3"/>
              </a:rPr>
              <a:t>-cell </a:t>
            </a:r>
            <a:r>
              <a:rPr lang="en-GB" sz="1600" b="1">
                <a:latin typeface="+mj-lt"/>
                <a:ea typeface="ヒラギノ角ゴ Pro W3"/>
                <a:cs typeface="ヒラギノ角ゴ Pro W3"/>
              </a:rPr>
              <a:t>f</a:t>
            </a:r>
            <a:r>
              <a:rPr lang="en-US" sz="1600" b="1">
                <a:latin typeface="+mj-lt"/>
                <a:ea typeface="ヒラギノ角ゴ Pro W3"/>
                <a:cs typeface="ヒラギノ角ゴ Pro W3"/>
              </a:rPr>
              <a:t>unction (%)</a:t>
            </a:r>
          </a:p>
        </p:txBody>
      </p:sp>
      <p:sp>
        <p:nvSpPr>
          <p:cNvPr id="30729" name="Rectangle 1033"/>
          <p:cNvSpPr>
            <a:spLocks noChangeArrowheads="1"/>
          </p:cNvSpPr>
          <p:nvPr/>
        </p:nvSpPr>
        <p:spPr bwMode="auto">
          <a:xfrm>
            <a:off x="1430338" y="4589463"/>
            <a:ext cx="208390"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20</a:t>
            </a:r>
          </a:p>
        </p:txBody>
      </p:sp>
      <p:sp>
        <p:nvSpPr>
          <p:cNvPr id="30730" name="Rectangle 1034"/>
          <p:cNvSpPr>
            <a:spLocks noChangeArrowheads="1"/>
          </p:cNvSpPr>
          <p:nvPr/>
        </p:nvSpPr>
        <p:spPr bwMode="auto">
          <a:xfrm>
            <a:off x="1543050" y="5216525"/>
            <a:ext cx="104196" cy="246221"/>
          </a:xfrm>
          <a:prstGeom prst="rect">
            <a:avLst/>
          </a:prstGeom>
          <a:noFill/>
          <a:ln w="9525">
            <a:noFill/>
            <a:miter lim="800000"/>
            <a:headEnd/>
            <a:tailEnd/>
          </a:ln>
        </p:spPr>
        <p:txBody>
          <a:bodyPr wrap="none" lIns="0" tIns="0" rIns="0" bIns="0">
            <a:spAutoFit/>
          </a:bodyPr>
          <a:lstStyle/>
          <a:p>
            <a:pPr eaLnBrk="0" hangingPunct="0">
              <a:defRPr/>
            </a:pPr>
            <a:r>
              <a:rPr lang="en-US" sz="1600" b="1">
                <a:latin typeface="+mj-lt"/>
                <a:ea typeface="ヒラギノ角ゴ Pro W3"/>
                <a:cs typeface="ヒラギノ角ゴ Pro W3"/>
              </a:rPr>
              <a:t>0</a:t>
            </a:r>
          </a:p>
        </p:txBody>
      </p:sp>
      <p:sp>
        <p:nvSpPr>
          <p:cNvPr id="30731" name="Text Box 1035"/>
          <p:cNvSpPr txBox="1">
            <a:spLocks noChangeArrowheads="1"/>
          </p:cNvSpPr>
          <p:nvPr/>
        </p:nvSpPr>
        <p:spPr bwMode="auto">
          <a:xfrm>
            <a:off x="4894263" y="2058988"/>
            <a:ext cx="1622425" cy="584775"/>
          </a:xfrm>
          <a:prstGeom prst="rect">
            <a:avLst/>
          </a:prstGeom>
          <a:noFill/>
          <a:ln w="12700">
            <a:noFill/>
            <a:miter lim="800000"/>
            <a:headEnd type="none" w="sm" len="sm"/>
            <a:tailEnd type="none" w="sm" len="sm"/>
          </a:ln>
        </p:spPr>
        <p:txBody>
          <a:bodyPr>
            <a:spAutoFit/>
          </a:bodyPr>
          <a:lstStyle/>
          <a:p>
            <a:pPr algn="ctr" eaLnBrk="0" hangingPunct="0">
              <a:defRPr/>
            </a:pPr>
            <a:r>
              <a:rPr lang="en-US" sz="1600" b="1">
                <a:latin typeface="+mj-lt"/>
                <a:ea typeface="ヒラギノ角ゴ Pro W3"/>
                <a:cs typeface="ヒラギノ角ゴ Pro W3"/>
              </a:rPr>
              <a:t>Diagnosis of type 2 diabetes</a:t>
            </a:r>
          </a:p>
        </p:txBody>
      </p:sp>
      <p:sp>
        <p:nvSpPr>
          <p:cNvPr id="30732" name="Rectangle 1036"/>
          <p:cNvSpPr>
            <a:spLocks noChangeArrowheads="1"/>
          </p:cNvSpPr>
          <p:nvPr/>
        </p:nvSpPr>
        <p:spPr bwMode="auto">
          <a:xfrm>
            <a:off x="1603415" y="5454650"/>
            <a:ext cx="455573"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-10</a:t>
            </a:r>
            <a:endParaRPr lang="en-GB" sz="1600" b="1">
              <a:latin typeface="+mj-lt"/>
              <a:ea typeface="ヒラギノ角ゴ Pro W3"/>
              <a:cs typeface="ヒラギノ角ゴ Pro W3"/>
            </a:endParaRPr>
          </a:p>
        </p:txBody>
      </p:sp>
      <p:sp>
        <p:nvSpPr>
          <p:cNvPr id="30733" name="Rectangle 1037"/>
          <p:cNvSpPr>
            <a:spLocks noChangeArrowheads="1"/>
          </p:cNvSpPr>
          <p:nvPr/>
        </p:nvSpPr>
        <p:spPr bwMode="auto">
          <a:xfrm>
            <a:off x="205209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-9</a:t>
            </a:r>
            <a:endParaRPr lang="en-GB" sz="1600" b="1">
              <a:latin typeface="+mj-lt"/>
              <a:ea typeface="ヒラギノ角ゴ Pro W3"/>
              <a:cs typeface="ヒラギノ角ゴ Pro W3"/>
            </a:endParaRPr>
          </a:p>
        </p:txBody>
      </p:sp>
      <p:sp>
        <p:nvSpPr>
          <p:cNvPr id="30734" name="Rectangle 1038"/>
          <p:cNvSpPr>
            <a:spLocks noChangeArrowheads="1"/>
          </p:cNvSpPr>
          <p:nvPr/>
        </p:nvSpPr>
        <p:spPr bwMode="auto">
          <a:xfrm>
            <a:off x="2447385"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-8</a:t>
            </a:r>
            <a:endParaRPr lang="en-GB" sz="1600" b="1">
              <a:latin typeface="+mj-lt"/>
              <a:ea typeface="ヒラギノ角ゴ Pro W3"/>
              <a:cs typeface="ヒラギノ角ゴ Pro W3"/>
            </a:endParaRPr>
          </a:p>
        </p:txBody>
      </p:sp>
      <p:sp>
        <p:nvSpPr>
          <p:cNvPr id="30735" name="Rectangle 1039"/>
          <p:cNvSpPr>
            <a:spLocks noChangeArrowheads="1"/>
          </p:cNvSpPr>
          <p:nvPr/>
        </p:nvSpPr>
        <p:spPr bwMode="auto">
          <a:xfrm>
            <a:off x="2831560"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-7</a:t>
            </a:r>
            <a:endParaRPr lang="en-GB" sz="1600" b="1">
              <a:latin typeface="+mj-lt"/>
              <a:ea typeface="ヒラギノ角ゴ Pro W3"/>
              <a:cs typeface="ヒラギノ角ゴ Pro W3"/>
            </a:endParaRPr>
          </a:p>
        </p:txBody>
      </p:sp>
      <p:sp>
        <p:nvSpPr>
          <p:cNvPr id="30736" name="Rectangle 1040"/>
          <p:cNvSpPr>
            <a:spLocks noChangeArrowheads="1"/>
          </p:cNvSpPr>
          <p:nvPr/>
        </p:nvSpPr>
        <p:spPr bwMode="auto">
          <a:xfrm>
            <a:off x="3218910"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-6</a:t>
            </a:r>
            <a:endParaRPr lang="en-GB" sz="1600" b="1">
              <a:latin typeface="+mj-lt"/>
              <a:ea typeface="ヒラギノ角ゴ Pro W3"/>
              <a:cs typeface="ヒラギノ角ゴ Pro W3"/>
            </a:endParaRPr>
          </a:p>
        </p:txBody>
      </p:sp>
      <p:sp>
        <p:nvSpPr>
          <p:cNvPr id="30737" name="Rectangle 1041"/>
          <p:cNvSpPr>
            <a:spLocks noChangeArrowheads="1"/>
          </p:cNvSpPr>
          <p:nvPr/>
        </p:nvSpPr>
        <p:spPr bwMode="auto">
          <a:xfrm>
            <a:off x="360149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-5</a:t>
            </a:r>
            <a:endParaRPr lang="en-GB" sz="1600" b="1">
              <a:latin typeface="+mj-lt"/>
              <a:ea typeface="ヒラギノ角ゴ Pro W3"/>
              <a:cs typeface="ヒラギノ角ゴ Pro W3"/>
            </a:endParaRPr>
          </a:p>
        </p:txBody>
      </p:sp>
      <p:sp>
        <p:nvSpPr>
          <p:cNvPr id="30738" name="Rectangle 1042"/>
          <p:cNvSpPr>
            <a:spLocks noChangeArrowheads="1"/>
          </p:cNvSpPr>
          <p:nvPr/>
        </p:nvSpPr>
        <p:spPr bwMode="auto">
          <a:xfrm>
            <a:off x="401424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-4</a:t>
            </a:r>
            <a:endParaRPr lang="en-GB" sz="1600" b="1">
              <a:latin typeface="+mj-lt"/>
              <a:ea typeface="ヒラギノ角ゴ Pro W3"/>
              <a:cs typeface="ヒラギノ角ゴ Pro W3"/>
            </a:endParaRPr>
          </a:p>
        </p:txBody>
      </p:sp>
      <p:sp>
        <p:nvSpPr>
          <p:cNvPr id="30739" name="Rectangle 1043"/>
          <p:cNvSpPr>
            <a:spLocks noChangeArrowheads="1"/>
          </p:cNvSpPr>
          <p:nvPr/>
        </p:nvSpPr>
        <p:spPr bwMode="auto">
          <a:xfrm>
            <a:off x="436349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-3</a:t>
            </a:r>
            <a:endParaRPr lang="en-GB" sz="1600" b="1">
              <a:latin typeface="+mj-lt"/>
              <a:ea typeface="ヒラギノ角ゴ Pro W3"/>
              <a:cs typeface="ヒラギノ角ゴ Pro W3"/>
            </a:endParaRPr>
          </a:p>
        </p:txBody>
      </p:sp>
      <p:sp>
        <p:nvSpPr>
          <p:cNvPr id="30740" name="Rectangle 1044"/>
          <p:cNvSpPr>
            <a:spLocks noChangeArrowheads="1"/>
          </p:cNvSpPr>
          <p:nvPr/>
        </p:nvSpPr>
        <p:spPr bwMode="auto">
          <a:xfrm>
            <a:off x="4768310"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-2</a:t>
            </a:r>
            <a:endParaRPr lang="en-GB" sz="1600" b="1">
              <a:latin typeface="+mj-lt"/>
              <a:ea typeface="ヒラギノ角ゴ Pro W3"/>
              <a:cs typeface="ヒラギノ角ゴ Pro W3"/>
            </a:endParaRPr>
          </a:p>
        </p:txBody>
      </p:sp>
      <p:sp>
        <p:nvSpPr>
          <p:cNvPr id="30741" name="Rectangle 1045"/>
          <p:cNvSpPr>
            <a:spLocks noChangeArrowheads="1"/>
          </p:cNvSpPr>
          <p:nvPr/>
        </p:nvSpPr>
        <p:spPr bwMode="auto">
          <a:xfrm>
            <a:off x="5169947" y="5454650"/>
            <a:ext cx="351378"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-1</a:t>
            </a:r>
            <a:endParaRPr lang="en-GB" sz="1600" b="1">
              <a:latin typeface="+mj-lt"/>
              <a:ea typeface="ヒラギノ角ゴ Pro W3"/>
              <a:cs typeface="ヒラギノ角ゴ Pro W3"/>
            </a:endParaRPr>
          </a:p>
        </p:txBody>
      </p:sp>
      <p:sp>
        <p:nvSpPr>
          <p:cNvPr id="30742" name="Rectangle 1046"/>
          <p:cNvSpPr>
            <a:spLocks noChangeArrowheads="1"/>
          </p:cNvSpPr>
          <p:nvPr/>
        </p:nvSpPr>
        <p:spPr bwMode="auto">
          <a:xfrm>
            <a:off x="5938902" y="544988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1</a:t>
            </a:r>
            <a:endParaRPr lang="en-GB" sz="1600" b="1">
              <a:latin typeface="+mj-lt"/>
              <a:ea typeface="ヒラギノ角ゴ Pro W3"/>
              <a:cs typeface="ヒラギノ角ゴ Pro W3"/>
            </a:endParaRPr>
          </a:p>
        </p:txBody>
      </p:sp>
      <p:sp>
        <p:nvSpPr>
          <p:cNvPr id="30743" name="Rectangle 1047"/>
          <p:cNvSpPr>
            <a:spLocks noChangeArrowheads="1"/>
          </p:cNvSpPr>
          <p:nvPr/>
        </p:nvSpPr>
        <p:spPr bwMode="auto">
          <a:xfrm>
            <a:off x="6337364"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2</a:t>
            </a:r>
            <a:endParaRPr lang="en-GB" sz="1600" b="1">
              <a:latin typeface="+mj-lt"/>
              <a:ea typeface="ヒラギノ角ゴ Pro W3"/>
              <a:cs typeface="ヒラギノ角ゴ Pro W3"/>
            </a:endParaRPr>
          </a:p>
        </p:txBody>
      </p:sp>
      <p:sp>
        <p:nvSpPr>
          <p:cNvPr id="30744" name="Rectangle 1048"/>
          <p:cNvSpPr>
            <a:spLocks noChangeArrowheads="1"/>
          </p:cNvSpPr>
          <p:nvPr/>
        </p:nvSpPr>
        <p:spPr bwMode="auto">
          <a:xfrm>
            <a:off x="6740589"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3</a:t>
            </a:r>
            <a:endParaRPr lang="en-GB" sz="1600" b="1">
              <a:latin typeface="+mj-lt"/>
              <a:ea typeface="ヒラギノ角ゴ Pro W3"/>
              <a:cs typeface="ヒラギノ角ゴ Pro W3"/>
            </a:endParaRPr>
          </a:p>
        </p:txBody>
      </p:sp>
      <p:sp>
        <p:nvSpPr>
          <p:cNvPr id="30745" name="Rectangle 1049"/>
          <p:cNvSpPr>
            <a:spLocks noChangeArrowheads="1"/>
          </p:cNvSpPr>
          <p:nvPr/>
        </p:nvSpPr>
        <p:spPr bwMode="auto">
          <a:xfrm>
            <a:off x="7121589"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4</a:t>
            </a:r>
            <a:endParaRPr lang="en-GB" sz="1600" b="1">
              <a:latin typeface="+mj-lt"/>
              <a:ea typeface="ヒラギノ角ゴ Pro W3"/>
              <a:cs typeface="ヒラギノ角ゴ Pro W3"/>
            </a:endParaRPr>
          </a:p>
        </p:txBody>
      </p:sp>
      <p:sp>
        <p:nvSpPr>
          <p:cNvPr id="30746" name="Rectangle 1050"/>
          <p:cNvSpPr>
            <a:spLocks noChangeArrowheads="1"/>
          </p:cNvSpPr>
          <p:nvPr/>
        </p:nvSpPr>
        <p:spPr bwMode="auto">
          <a:xfrm>
            <a:off x="7493064"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5</a:t>
            </a:r>
            <a:endParaRPr lang="en-GB" sz="1600" b="1">
              <a:latin typeface="+mj-lt"/>
              <a:ea typeface="ヒラギノ角ゴ Pro W3"/>
              <a:cs typeface="ヒラギノ角ゴ Pro W3"/>
            </a:endParaRPr>
          </a:p>
        </p:txBody>
      </p:sp>
      <p:sp>
        <p:nvSpPr>
          <p:cNvPr id="30747" name="Rectangle 1051"/>
          <p:cNvSpPr>
            <a:spLocks noChangeArrowheads="1"/>
          </p:cNvSpPr>
          <p:nvPr/>
        </p:nvSpPr>
        <p:spPr bwMode="auto">
          <a:xfrm>
            <a:off x="7867714" y="5456238"/>
            <a:ext cx="288861" cy="338554"/>
          </a:xfrm>
          <a:prstGeom prst="rect">
            <a:avLst/>
          </a:prstGeom>
          <a:noFill/>
          <a:ln w="12700">
            <a:noFill/>
            <a:miter lim="800000"/>
            <a:headEnd type="none" w="sm" len="sm"/>
            <a:tailEnd type="none" w="sm" len="sm"/>
          </a:ln>
        </p:spPr>
        <p:txBody>
          <a:bodyPr wrap="none">
            <a:spAutoFit/>
          </a:bodyPr>
          <a:lstStyle/>
          <a:p>
            <a:pPr algn="r" eaLnBrk="0" hangingPunct="0">
              <a:defRPr/>
            </a:pPr>
            <a:r>
              <a:rPr lang="en-US" sz="1600" b="1">
                <a:latin typeface="+mj-lt"/>
                <a:ea typeface="ヒラギノ角ゴ Pro W3"/>
                <a:cs typeface="ヒラギノ角ゴ Pro W3"/>
              </a:rPr>
              <a:t>6</a:t>
            </a:r>
            <a:endParaRPr lang="en-GB" sz="1600" b="1">
              <a:latin typeface="+mj-lt"/>
              <a:ea typeface="ヒラギノ角ゴ Pro W3"/>
              <a:cs typeface="ヒラギノ角ゴ Pro W3"/>
            </a:endParaRPr>
          </a:p>
        </p:txBody>
      </p:sp>
      <p:sp>
        <p:nvSpPr>
          <p:cNvPr id="30748" name="Line 1052"/>
          <p:cNvSpPr>
            <a:spLocks noChangeShapeType="1"/>
          </p:cNvSpPr>
          <p:nvPr/>
        </p:nvSpPr>
        <p:spPr bwMode="auto">
          <a:xfrm>
            <a:off x="6494463" y="3881438"/>
            <a:ext cx="357187" cy="120650"/>
          </a:xfrm>
          <a:prstGeom prst="line">
            <a:avLst/>
          </a:prstGeom>
          <a:noFill/>
          <a:ln w="2857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49" name="Line 1053"/>
          <p:cNvSpPr>
            <a:spLocks noChangeShapeType="1"/>
          </p:cNvSpPr>
          <p:nvPr/>
        </p:nvSpPr>
        <p:spPr bwMode="auto">
          <a:xfrm>
            <a:off x="1828800" y="5329238"/>
            <a:ext cx="6167438" cy="0"/>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0" name="Line 1054"/>
          <p:cNvSpPr>
            <a:spLocks noChangeShapeType="1"/>
          </p:cNvSpPr>
          <p:nvPr/>
        </p:nvSpPr>
        <p:spPr bwMode="auto">
          <a:xfrm flipV="1">
            <a:off x="2252663"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1" name="Line 1055"/>
          <p:cNvSpPr>
            <a:spLocks noChangeShapeType="1"/>
          </p:cNvSpPr>
          <p:nvPr/>
        </p:nvSpPr>
        <p:spPr bwMode="auto">
          <a:xfrm flipV="1">
            <a:off x="3781425" y="5324475"/>
            <a:ext cx="1588"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2" name="Line 1056"/>
          <p:cNvSpPr>
            <a:spLocks noChangeShapeType="1"/>
          </p:cNvSpPr>
          <p:nvPr/>
        </p:nvSpPr>
        <p:spPr bwMode="auto">
          <a:xfrm flipV="1">
            <a:off x="5711825" y="5324475"/>
            <a:ext cx="1588" cy="312738"/>
          </a:xfrm>
          <a:prstGeom prst="line">
            <a:avLst/>
          </a:prstGeom>
          <a:noFill/>
          <a:ln w="12700">
            <a:solidFill>
              <a:srgbClr val="FFFFFF"/>
            </a:solidFill>
            <a:round/>
            <a:headEnd/>
            <a:tailEnd/>
          </a:ln>
        </p:spPr>
        <p:txBody>
          <a:bodyPr/>
          <a:lstStyle/>
          <a:p>
            <a:pPr>
              <a:defRPr/>
            </a:pPr>
            <a:endParaRPr lang="en-US" sz="1600" b="1">
              <a:latin typeface="+mj-lt"/>
              <a:ea typeface="ヒラギノ角ゴ Pro W3"/>
              <a:cs typeface="ヒラギノ角ゴ Pro W3"/>
            </a:endParaRPr>
          </a:p>
        </p:txBody>
      </p:sp>
      <p:sp>
        <p:nvSpPr>
          <p:cNvPr id="30753" name="Line 1057"/>
          <p:cNvSpPr>
            <a:spLocks noChangeShapeType="1"/>
          </p:cNvSpPr>
          <p:nvPr/>
        </p:nvSpPr>
        <p:spPr bwMode="auto">
          <a:xfrm flipV="1">
            <a:off x="6854825"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4" name="Line 1058"/>
          <p:cNvSpPr>
            <a:spLocks noChangeShapeType="1"/>
          </p:cNvSpPr>
          <p:nvPr/>
        </p:nvSpPr>
        <p:spPr bwMode="auto">
          <a:xfrm flipV="1">
            <a:off x="2636838"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5" name="Line 1059"/>
          <p:cNvSpPr>
            <a:spLocks noChangeShapeType="1"/>
          </p:cNvSpPr>
          <p:nvPr/>
        </p:nvSpPr>
        <p:spPr bwMode="auto">
          <a:xfrm flipV="1">
            <a:off x="3016250" y="5324475"/>
            <a:ext cx="1588"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6" name="Line 1060"/>
          <p:cNvSpPr>
            <a:spLocks noChangeShapeType="1"/>
          </p:cNvSpPr>
          <p:nvPr/>
        </p:nvSpPr>
        <p:spPr bwMode="auto">
          <a:xfrm flipH="1" flipV="1">
            <a:off x="3398838"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7" name="Line 1061"/>
          <p:cNvSpPr>
            <a:spLocks noChangeShapeType="1"/>
          </p:cNvSpPr>
          <p:nvPr/>
        </p:nvSpPr>
        <p:spPr bwMode="auto">
          <a:xfrm flipH="1" flipV="1">
            <a:off x="4191000" y="5324475"/>
            <a:ext cx="1588"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8" name="Line 1062"/>
          <p:cNvSpPr>
            <a:spLocks noChangeShapeType="1"/>
          </p:cNvSpPr>
          <p:nvPr/>
        </p:nvSpPr>
        <p:spPr bwMode="auto">
          <a:xfrm flipV="1">
            <a:off x="4573588" y="5324475"/>
            <a:ext cx="1587"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59" name="Line 1063"/>
          <p:cNvSpPr>
            <a:spLocks noChangeShapeType="1"/>
          </p:cNvSpPr>
          <p:nvPr/>
        </p:nvSpPr>
        <p:spPr bwMode="auto">
          <a:xfrm flipV="1">
            <a:off x="4946650"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0" name="Line 1064"/>
          <p:cNvSpPr>
            <a:spLocks noChangeShapeType="1"/>
          </p:cNvSpPr>
          <p:nvPr/>
        </p:nvSpPr>
        <p:spPr bwMode="auto">
          <a:xfrm flipV="1">
            <a:off x="5329238" y="5324475"/>
            <a:ext cx="1587"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1" name="Line 1065"/>
          <p:cNvSpPr>
            <a:spLocks noChangeShapeType="1"/>
          </p:cNvSpPr>
          <p:nvPr/>
        </p:nvSpPr>
        <p:spPr bwMode="auto">
          <a:xfrm flipV="1">
            <a:off x="6088063" y="5324475"/>
            <a:ext cx="1587"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2" name="Line 1066"/>
          <p:cNvSpPr>
            <a:spLocks noChangeShapeType="1"/>
          </p:cNvSpPr>
          <p:nvPr/>
        </p:nvSpPr>
        <p:spPr bwMode="auto">
          <a:xfrm flipV="1">
            <a:off x="6489700"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3" name="Line 1067"/>
          <p:cNvSpPr>
            <a:spLocks noChangeShapeType="1"/>
          </p:cNvSpPr>
          <p:nvPr/>
        </p:nvSpPr>
        <p:spPr bwMode="auto">
          <a:xfrm flipV="1">
            <a:off x="7242175"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4" name="Line 1068"/>
          <p:cNvSpPr>
            <a:spLocks noChangeShapeType="1"/>
          </p:cNvSpPr>
          <p:nvPr/>
        </p:nvSpPr>
        <p:spPr bwMode="auto">
          <a:xfrm flipH="1" flipV="1">
            <a:off x="7624763" y="5324475"/>
            <a:ext cx="0" cy="77788"/>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5" name="Line 1069"/>
          <p:cNvSpPr>
            <a:spLocks noChangeShapeType="1"/>
          </p:cNvSpPr>
          <p:nvPr/>
        </p:nvSpPr>
        <p:spPr bwMode="auto">
          <a:xfrm flipH="1" flipV="1">
            <a:off x="7996238" y="5322888"/>
            <a:ext cx="0" cy="87312"/>
          </a:xfrm>
          <a:prstGeom prst="line">
            <a:avLst/>
          </a:prstGeom>
          <a:noFill/>
          <a:ln w="28575">
            <a:solidFill>
              <a:srgbClr val="002060"/>
            </a:solidFill>
            <a:round/>
            <a:headEnd/>
            <a:tailEnd/>
          </a:ln>
        </p:spPr>
        <p:txBody>
          <a:bodyPr/>
          <a:lstStyle/>
          <a:p>
            <a:pPr>
              <a:defRPr/>
            </a:pPr>
            <a:endParaRPr lang="en-US" sz="1600" b="1">
              <a:latin typeface="+mj-lt"/>
              <a:ea typeface="ヒラギノ角ゴ Pro W3"/>
              <a:cs typeface="ヒラギノ角ゴ Pro W3"/>
            </a:endParaRPr>
          </a:p>
        </p:txBody>
      </p:sp>
      <p:sp>
        <p:nvSpPr>
          <p:cNvPr id="30766" name="Line 1070"/>
          <p:cNvSpPr>
            <a:spLocks noChangeShapeType="1"/>
          </p:cNvSpPr>
          <p:nvPr/>
        </p:nvSpPr>
        <p:spPr bwMode="auto">
          <a:xfrm>
            <a:off x="1804988" y="4017963"/>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67" name="Line 1071"/>
          <p:cNvSpPr>
            <a:spLocks noChangeShapeType="1"/>
          </p:cNvSpPr>
          <p:nvPr/>
        </p:nvSpPr>
        <p:spPr bwMode="auto">
          <a:xfrm>
            <a:off x="1804988" y="2097088"/>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68" name="Line 1072"/>
          <p:cNvSpPr>
            <a:spLocks noChangeShapeType="1"/>
          </p:cNvSpPr>
          <p:nvPr/>
        </p:nvSpPr>
        <p:spPr bwMode="auto">
          <a:xfrm>
            <a:off x="2389188" y="2128838"/>
            <a:ext cx="5788025" cy="2438400"/>
          </a:xfrm>
          <a:prstGeom prst="line">
            <a:avLst/>
          </a:prstGeom>
          <a:noFill/>
          <a:ln w="28575" cap="rnd">
            <a:solidFill>
              <a:srgbClr val="00B0F0"/>
            </a:solidFill>
            <a:prstDash val="sysDot"/>
            <a:round/>
            <a:headEnd/>
            <a:tailEnd/>
          </a:ln>
        </p:spPr>
        <p:txBody>
          <a:bodyPr wrap="none" anchor="ctr"/>
          <a:lstStyle/>
          <a:p>
            <a:pPr>
              <a:defRPr/>
            </a:pPr>
            <a:endParaRPr lang="en-US">
              <a:latin typeface="+mj-lt"/>
              <a:ea typeface="ヒラギノ角ゴ Pro W3"/>
              <a:cs typeface="ヒラギノ角ゴ Pro W3"/>
            </a:endParaRPr>
          </a:p>
        </p:txBody>
      </p:sp>
      <p:sp>
        <p:nvSpPr>
          <p:cNvPr id="30769" name="Line 1073"/>
          <p:cNvSpPr>
            <a:spLocks noChangeShapeType="1"/>
          </p:cNvSpPr>
          <p:nvPr/>
        </p:nvSpPr>
        <p:spPr bwMode="auto">
          <a:xfrm flipV="1">
            <a:off x="5780088" y="3544888"/>
            <a:ext cx="282575" cy="31750"/>
          </a:xfrm>
          <a:prstGeom prst="line">
            <a:avLst/>
          </a:prstGeom>
          <a:noFill/>
          <a:ln w="2857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70" name="Line 1074"/>
          <p:cNvSpPr>
            <a:spLocks noChangeShapeType="1"/>
          </p:cNvSpPr>
          <p:nvPr/>
        </p:nvSpPr>
        <p:spPr bwMode="auto">
          <a:xfrm>
            <a:off x="6127750" y="3557588"/>
            <a:ext cx="328613" cy="292100"/>
          </a:xfrm>
          <a:prstGeom prst="line">
            <a:avLst/>
          </a:prstGeom>
          <a:noFill/>
          <a:ln w="2857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71" name="Line 1075"/>
          <p:cNvSpPr>
            <a:spLocks noChangeShapeType="1"/>
          </p:cNvSpPr>
          <p:nvPr/>
        </p:nvSpPr>
        <p:spPr bwMode="auto">
          <a:xfrm>
            <a:off x="6902450" y="4008438"/>
            <a:ext cx="733425" cy="311150"/>
          </a:xfrm>
          <a:prstGeom prst="line">
            <a:avLst/>
          </a:prstGeom>
          <a:noFill/>
          <a:ln w="2857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72" name="Line 1076"/>
          <p:cNvSpPr>
            <a:spLocks noChangeShapeType="1"/>
          </p:cNvSpPr>
          <p:nvPr/>
        </p:nvSpPr>
        <p:spPr bwMode="auto">
          <a:xfrm>
            <a:off x="7710488" y="4313238"/>
            <a:ext cx="331787" cy="63500"/>
          </a:xfrm>
          <a:prstGeom prst="line">
            <a:avLst/>
          </a:prstGeom>
          <a:noFill/>
          <a:ln w="28575">
            <a:solidFill>
              <a:srgbClr val="FFC00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73" name="AutoShape 1077"/>
          <p:cNvSpPr>
            <a:spLocks noChangeArrowheads="1"/>
          </p:cNvSpPr>
          <p:nvPr/>
        </p:nvSpPr>
        <p:spPr bwMode="auto">
          <a:xfrm>
            <a:off x="5689600" y="3494088"/>
            <a:ext cx="133350" cy="136525"/>
          </a:xfrm>
          <a:prstGeom prst="flowChartConnector">
            <a:avLst/>
          </a:prstGeom>
          <a:solidFill>
            <a:srgbClr val="FFC000"/>
          </a:solidFill>
          <a:ln w="9525">
            <a:solidFill>
              <a:srgbClr val="FFC00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74" name="AutoShape 1078"/>
          <p:cNvSpPr>
            <a:spLocks noChangeArrowheads="1"/>
          </p:cNvSpPr>
          <p:nvPr/>
        </p:nvSpPr>
        <p:spPr bwMode="auto">
          <a:xfrm>
            <a:off x="6030913" y="3454400"/>
            <a:ext cx="131762" cy="136525"/>
          </a:xfrm>
          <a:prstGeom prst="flowChartConnector">
            <a:avLst/>
          </a:prstGeom>
          <a:solidFill>
            <a:srgbClr val="FFC000"/>
          </a:solidFill>
          <a:ln w="9525">
            <a:solidFill>
              <a:srgbClr val="FFC000"/>
            </a:solidFill>
            <a:round/>
            <a:headEnd/>
            <a:tailEnd/>
          </a:ln>
        </p:spPr>
        <p:txBody>
          <a:bodyPr/>
          <a:lstStyle/>
          <a:p>
            <a:pPr>
              <a:defRPr/>
            </a:pPr>
            <a:endParaRPr lang="en-US">
              <a:latin typeface="+mj-lt"/>
              <a:ea typeface="ヒラギノ角ゴ Pro W3"/>
              <a:cs typeface="ヒラギノ角ゴ Pro W3"/>
            </a:endParaRPr>
          </a:p>
        </p:txBody>
      </p:sp>
      <p:sp>
        <p:nvSpPr>
          <p:cNvPr id="30775" name="AutoShape 1079"/>
          <p:cNvSpPr>
            <a:spLocks noChangeArrowheads="1"/>
          </p:cNvSpPr>
          <p:nvPr/>
        </p:nvSpPr>
        <p:spPr bwMode="auto">
          <a:xfrm>
            <a:off x="6400800" y="3798888"/>
            <a:ext cx="133350" cy="136525"/>
          </a:xfrm>
          <a:prstGeom prst="flowChartConnector">
            <a:avLst/>
          </a:prstGeom>
          <a:solidFill>
            <a:srgbClr val="FFC000"/>
          </a:solidFill>
          <a:ln w="9525">
            <a:solidFill>
              <a:srgbClr val="FFC000"/>
            </a:solidFill>
            <a:round/>
            <a:headEnd/>
            <a:tailEnd/>
          </a:ln>
        </p:spPr>
        <p:txBody>
          <a:bodyPr/>
          <a:lstStyle/>
          <a:p>
            <a:pPr>
              <a:defRPr/>
            </a:pPr>
            <a:endParaRPr lang="en-US">
              <a:latin typeface="+mj-lt"/>
              <a:ea typeface="ヒラギノ角ゴ Pro W3"/>
              <a:cs typeface="ヒラギノ角ゴ Pro W3"/>
            </a:endParaRPr>
          </a:p>
        </p:txBody>
      </p:sp>
      <p:sp>
        <p:nvSpPr>
          <p:cNvPr id="30776" name="AutoShape 1080"/>
          <p:cNvSpPr>
            <a:spLocks noChangeArrowheads="1"/>
          </p:cNvSpPr>
          <p:nvPr/>
        </p:nvSpPr>
        <p:spPr bwMode="auto">
          <a:xfrm>
            <a:off x="6788150" y="3900488"/>
            <a:ext cx="131763" cy="136525"/>
          </a:xfrm>
          <a:prstGeom prst="flowChartConnector">
            <a:avLst/>
          </a:prstGeom>
          <a:solidFill>
            <a:srgbClr val="FFC000"/>
          </a:solidFill>
          <a:ln w="9525">
            <a:solidFill>
              <a:srgbClr val="FFC000"/>
            </a:solidFill>
            <a:round/>
            <a:headEnd/>
            <a:tailEnd/>
          </a:ln>
        </p:spPr>
        <p:txBody>
          <a:bodyPr/>
          <a:lstStyle/>
          <a:p>
            <a:pPr>
              <a:defRPr/>
            </a:pPr>
            <a:endParaRPr lang="en-US">
              <a:latin typeface="+mj-lt"/>
              <a:ea typeface="ヒラギノ角ゴ Pro W3"/>
              <a:cs typeface="ヒラギノ角ゴ Pro W3"/>
            </a:endParaRPr>
          </a:p>
        </p:txBody>
      </p:sp>
      <p:sp>
        <p:nvSpPr>
          <p:cNvPr id="30777" name="AutoShape 1081"/>
          <p:cNvSpPr>
            <a:spLocks noChangeArrowheads="1"/>
          </p:cNvSpPr>
          <p:nvPr/>
        </p:nvSpPr>
        <p:spPr bwMode="auto">
          <a:xfrm>
            <a:off x="7162800" y="4046538"/>
            <a:ext cx="133350" cy="136525"/>
          </a:xfrm>
          <a:prstGeom prst="flowChartConnector">
            <a:avLst/>
          </a:prstGeom>
          <a:solidFill>
            <a:srgbClr val="FFC000"/>
          </a:solidFill>
          <a:ln w="9525">
            <a:solidFill>
              <a:srgbClr val="FFC000"/>
            </a:solidFill>
            <a:round/>
            <a:headEnd/>
            <a:tailEnd/>
          </a:ln>
        </p:spPr>
        <p:txBody>
          <a:bodyPr/>
          <a:lstStyle/>
          <a:p>
            <a:pPr>
              <a:defRPr/>
            </a:pPr>
            <a:endParaRPr lang="en-US">
              <a:latin typeface="+mj-lt"/>
              <a:ea typeface="ヒラギノ角ゴ Pro W3"/>
              <a:cs typeface="ヒラギノ角ゴ Pro W3"/>
            </a:endParaRPr>
          </a:p>
        </p:txBody>
      </p:sp>
      <p:sp>
        <p:nvSpPr>
          <p:cNvPr id="30778" name="AutoShape 1082"/>
          <p:cNvSpPr>
            <a:spLocks noChangeArrowheads="1"/>
          </p:cNvSpPr>
          <p:nvPr/>
        </p:nvSpPr>
        <p:spPr bwMode="auto">
          <a:xfrm>
            <a:off x="7575550" y="4237038"/>
            <a:ext cx="131763" cy="136525"/>
          </a:xfrm>
          <a:prstGeom prst="flowChartConnector">
            <a:avLst/>
          </a:prstGeom>
          <a:solidFill>
            <a:srgbClr val="FFC000"/>
          </a:solidFill>
          <a:ln w="9525">
            <a:solidFill>
              <a:srgbClr val="FFC000"/>
            </a:solidFill>
            <a:round/>
            <a:headEnd/>
            <a:tailEnd/>
          </a:ln>
        </p:spPr>
        <p:txBody>
          <a:bodyPr/>
          <a:lstStyle/>
          <a:p>
            <a:pPr>
              <a:defRPr/>
            </a:pPr>
            <a:endParaRPr lang="en-US" sz="1600" b="1">
              <a:latin typeface="+mj-lt"/>
              <a:ea typeface="ヒラギノ角ゴ Pro W3"/>
              <a:cs typeface="ヒラギノ角ゴ Pro W3"/>
            </a:endParaRPr>
          </a:p>
        </p:txBody>
      </p:sp>
      <p:sp>
        <p:nvSpPr>
          <p:cNvPr id="30779" name="AutoShape 1083"/>
          <p:cNvSpPr>
            <a:spLocks noChangeArrowheads="1"/>
          </p:cNvSpPr>
          <p:nvPr/>
        </p:nvSpPr>
        <p:spPr bwMode="auto">
          <a:xfrm>
            <a:off x="7937500" y="4268788"/>
            <a:ext cx="131763" cy="136525"/>
          </a:xfrm>
          <a:prstGeom prst="flowChartConnector">
            <a:avLst/>
          </a:prstGeom>
          <a:solidFill>
            <a:srgbClr val="FFC000"/>
          </a:solidFill>
          <a:ln w="9525">
            <a:solidFill>
              <a:srgbClr val="FFC000"/>
            </a:solidFill>
            <a:round/>
            <a:headEnd/>
            <a:tailEnd/>
          </a:ln>
        </p:spPr>
        <p:txBody>
          <a:bodyPr/>
          <a:lstStyle/>
          <a:p>
            <a:pPr>
              <a:defRPr/>
            </a:pPr>
            <a:endParaRPr lang="en-US" sz="1600" b="1">
              <a:latin typeface="+mj-lt"/>
              <a:ea typeface="ヒラギノ角ゴ Pro W3"/>
              <a:cs typeface="ヒラギノ角ゴ Pro W3"/>
            </a:endParaRPr>
          </a:p>
        </p:txBody>
      </p:sp>
      <p:sp>
        <p:nvSpPr>
          <p:cNvPr id="30780" name="Line 1084"/>
          <p:cNvSpPr>
            <a:spLocks noChangeShapeType="1"/>
          </p:cNvSpPr>
          <p:nvPr/>
        </p:nvSpPr>
        <p:spPr bwMode="auto">
          <a:xfrm flipV="1">
            <a:off x="1876425" y="2085975"/>
            <a:ext cx="0" cy="3327400"/>
          </a:xfrm>
          <a:prstGeom prst="line">
            <a:avLst/>
          </a:prstGeom>
          <a:noFill/>
          <a:ln w="28575">
            <a:solidFill>
              <a:srgbClr val="002060"/>
            </a:solidFill>
            <a:round/>
            <a:headEnd/>
            <a:tailEnd/>
          </a:ln>
        </p:spPr>
        <p:txBody>
          <a:bodyPr wrap="none" anchor="ctr"/>
          <a:lstStyle/>
          <a:p>
            <a:pPr>
              <a:defRPr/>
            </a:pPr>
            <a:endParaRPr lang="en-US">
              <a:latin typeface="+mj-lt"/>
              <a:ea typeface="ヒラギノ角ゴ Pro W3"/>
              <a:cs typeface="ヒラギノ角ゴ Pro W3"/>
            </a:endParaRPr>
          </a:p>
        </p:txBody>
      </p:sp>
      <p:sp>
        <p:nvSpPr>
          <p:cNvPr id="30781" name="Line 1085"/>
          <p:cNvSpPr>
            <a:spLocks noChangeShapeType="1"/>
          </p:cNvSpPr>
          <p:nvPr/>
        </p:nvSpPr>
        <p:spPr bwMode="auto">
          <a:xfrm>
            <a:off x="1804988" y="4679950"/>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82" name="Line 1086"/>
          <p:cNvSpPr>
            <a:spLocks noChangeShapeType="1"/>
          </p:cNvSpPr>
          <p:nvPr/>
        </p:nvSpPr>
        <p:spPr bwMode="auto">
          <a:xfrm>
            <a:off x="1804988" y="3365500"/>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83" name="Line 1087"/>
          <p:cNvSpPr>
            <a:spLocks noChangeShapeType="1"/>
          </p:cNvSpPr>
          <p:nvPr/>
        </p:nvSpPr>
        <p:spPr bwMode="auto">
          <a:xfrm>
            <a:off x="1804988" y="2717800"/>
            <a:ext cx="71437"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0784" name="Line 1088"/>
          <p:cNvSpPr>
            <a:spLocks noChangeShapeType="1"/>
          </p:cNvSpPr>
          <p:nvPr/>
        </p:nvSpPr>
        <p:spPr bwMode="auto">
          <a:xfrm>
            <a:off x="5702300" y="2879725"/>
            <a:ext cx="0" cy="463550"/>
          </a:xfrm>
          <a:prstGeom prst="line">
            <a:avLst/>
          </a:prstGeom>
          <a:noFill/>
          <a:ln w="57150">
            <a:solidFill>
              <a:srgbClr val="9999FF"/>
            </a:solidFill>
            <a:round/>
            <a:headEnd type="none" w="sm" len="sm"/>
            <a:tailEnd type="triangle" w="sm" len="sm"/>
          </a:ln>
        </p:spPr>
        <p:txBody>
          <a:bodyPr wrap="none" anchor="ctr"/>
          <a:lstStyle/>
          <a:p>
            <a:pPr>
              <a:defRPr/>
            </a:pPr>
            <a:endParaRPr lang="en-US">
              <a:latin typeface="+mj-lt"/>
              <a:ea typeface="ヒラギノ角ゴ Pro W3"/>
              <a:cs typeface="ヒラギノ角ゴ Pro W3"/>
            </a:endParaRPr>
          </a:p>
        </p:txBody>
      </p:sp>
      <p:sp>
        <p:nvSpPr>
          <p:cNvPr id="30785" name="Line 1089"/>
          <p:cNvSpPr>
            <a:spLocks noChangeShapeType="1"/>
          </p:cNvSpPr>
          <p:nvPr/>
        </p:nvSpPr>
        <p:spPr bwMode="auto">
          <a:xfrm>
            <a:off x="1781175" y="5329238"/>
            <a:ext cx="71438" cy="0"/>
          </a:xfrm>
          <a:prstGeom prst="line">
            <a:avLst/>
          </a:prstGeom>
          <a:noFill/>
          <a:ln w="28575">
            <a:solidFill>
              <a:srgbClr val="002060"/>
            </a:solidFill>
            <a:round/>
            <a:headEnd/>
            <a:tailEnd/>
          </a:ln>
        </p:spPr>
        <p:txBody>
          <a:bodyPr wrap="none" anchor="ctr"/>
          <a:lstStyle/>
          <a:p>
            <a:pPr>
              <a:defRPr/>
            </a:pPr>
            <a:endParaRPr lang="en-US" sz="1600" b="1">
              <a:latin typeface="+mj-lt"/>
              <a:ea typeface="ヒラギノ角ゴ Pro W3"/>
              <a:cs typeface="ヒラギノ角ゴ Pro W3"/>
            </a:endParaRPr>
          </a:p>
        </p:txBody>
      </p:sp>
      <p:sp>
        <p:nvSpPr>
          <p:cNvPr id="331850" name="Text Box 1098"/>
          <p:cNvSpPr txBox="1">
            <a:spLocks noChangeArrowheads="1"/>
          </p:cNvSpPr>
          <p:nvPr/>
        </p:nvSpPr>
        <p:spPr bwMode="auto">
          <a:xfrm>
            <a:off x="1881188" y="6076950"/>
            <a:ext cx="5383212" cy="646113"/>
          </a:xfrm>
          <a:prstGeom prst="rect">
            <a:avLst/>
          </a:prstGeom>
          <a:noFill/>
          <a:ln w="9525" algn="ctr">
            <a:noFill/>
            <a:miter lim="800000"/>
            <a:headEnd/>
            <a:tailEnd/>
          </a:ln>
          <a:effectLst/>
        </p:spPr>
        <p:txBody>
          <a:bodyPr>
            <a:spAutoFit/>
          </a:bodyPr>
          <a:lstStyle/>
          <a:p>
            <a:pPr algn="ctr" eaLnBrk="0" hangingPunct="0">
              <a:spcBef>
                <a:spcPct val="30000"/>
              </a:spcBef>
              <a:defRPr/>
            </a:pPr>
            <a:endParaRPr lang="en-GB" sz="1000" dirty="0">
              <a:latin typeface="+mj-lt"/>
              <a:ea typeface="ヒラギノ角ゴ Pro W3"/>
              <a:cs typeface="ヒラギノ角ゴ Pro W3"/>
            </a:endParaRPr>
          </a:p>
          <a:p>
            <a:pPr algn="ctr" eaLnBrk="0" hangingPunct="0">
              <a:spcBef>
                <a:spcPct val="30000"/>
              </a:spcBef>
              <a:defRPr/>
            </a:pPr>
            <a:endParaRPr lang="en-GB" sz="1000" dirty="0">
              <a:latin typeface="+mj-lt"/>
              <a:ea typeface="ヒラギノ角ゴ Pro W3"/>
              <a:cs typeface="ヒラギノ角ゴ Pro W3"/>
            </a:endParaRPr>
          </a:p>
          <a:p>
            <a:pPr algn="ctr" eaLnBrk="0" hangingPunct="0">
              <a:spcBef>
                <a:spcPct val="30000"/>
              </a:spcBef>
              <a:defRPr/>
            </a:pPr>
            <a:r>
              <a:rPr lang="en-GB" sz="1000" dirty="0">
                <a:latin typeface="+mj-lt"/>
                <a:ea typeface="ヒラギノ角ゴ Pro W3"/>
                <a:cs typeface="ヒラギノ角ゴ Pro W3"/>
              </a:rPr>
              <a:t>Holman RR. </a:t>
            </a:r>
            <a:r>
              <a:rPr lang="en-GB" sz="1000" i="1" dirty="0">
                <a:latin typeface="+mj-lt"/>
                <a:ea typeface="ヒラギノ角ゴ Pro W3"/>
                <a:cs typeface="ヒラギノ角ゴ Pro W3"/>
              </a:rPr>
              <a:t>Diabetes Res </a:t>
            </a:r>
            <a:r>
              <a:rPr lang="en-GB" sz="1000" i="1" dirty="0" err="1">
                <a:latin typeface="+mj-lt"/>
                <a:ea typeface="ヒラギノ角ゴ Pro W3"/>
                <a:cs typeface="ヒラギノ角ゴ Pro W3"/>
              </a:rPr>
              <a:t>Clin</a:t>
            </a:r>
            <a:r>
              <a:rPr lang="en-GB" sz="1000" i="1" dirty="0">
                <a:latin typeface="+mj-lt"/>
                <a:ea typeface="ヒラギノ角ゴ Pro W3"/>
                <a:cs typeface="ヒラギノ角ゴ Pro W3"/>
              </a:rPr>
              <a:t> </a:t>
            </a:r>
            <a:r>
              <a:rPr lang="en-GB" sz="1000" i="1" dirty="0" err="1">
                <a:latin typeface="+mj-lt"/>
                <a:ea typeface="ヒラギノ角ゴ Pro W3"/>
                <a:cs typeface="ヒラギノ角ゴ Pro W3"/>
              </a:rPr>
              <a:t>Prac</a:t>
            </a:r>
            <a:r>
              <a:rPr lang="en-GB" sz="1000" dirty="0">
                <a:latin typeface="+mj-lt"/>
                <a:ea typeface="ヒラギノ角ゴ Pro W3"/>
                <a:cs typeface="ヒラギノ角ゴ Pro W3"/>
              </a:rPr>
              <a:t> 1998; 40 (Suppl.):S21–S25.</a:t>
            </a:r>
          </a:p>
        </p:txBody>
      </p:sp>
    </p:spTree>
    <p:extLst>
      <p:ext uri="{BB962C8B-B14F-4D97-AF65-F5344CB8AC3E}">
        <p14:creationId xmlns:p14="http://schemas.microsoft.com/office/powerpoint/2010/main" val="290857967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2914" name="Rectangle 82"/>
          <p:cNvSpPr>
            <a:spLocks noGrp="1" noChangeArrowheads="1"/>
          </p:cNvSpPr>
          <p:nvPr>
            <p:ph type="title"/>
          </p:nvPr>
        </p:nvSpPr>
        <p:spPr>
          <a:xfrm>
            <a:off x="415925" y="228600"/>
            <a:ext cx="8313738" cy="1436688"/>
          </a:xfrm>
        </p:spPr>
        <p:txBody>
          <a:bodyPr>
            <a:normAutofit fontScale="90000"/>
          </a:bodyPr>
          <a:lstStyle/>
          <a:p>
            <a:r>
              <a:rPr lang="en-GB"/>
              <a:t>No difference in efficacy or safety between pre- or post-meal dosing of NovoMix</a:t>
            </a:r>
            <a:r>
              <a:rPr lang="en-GB" b="0" baseline="30000"/>
              <a:t>®</a:t>
            </a:r>
            <a:r>
              <a:rPr lang="en-GB"/>
              <a:t> 30</a:t>
            </a:r>
            <a:endParaRPr lang="en-US"/>
          </a:p>
        </p:txBody>
      </p:sp>
      <p:sp>
        <p:nvSpPr>
          <p:cNvPr id="83" name="Slide Number Placeholder 5"/>
          <p:cNvSpPr>
            <a:spLocks noGrp="1"/>
          </p:cNvSpPr>
          <p:nvPr>
            <p:ph type="sldNum" sz="quarter" idx="12"/>
          </p:nvPr>
        </p:nvSpPr>
        <p:spPr/>
        <p:txBody>
          <a:bodyPr/>
          <a:lstStyle/>
          <a:p>
            <a:fld id="{02B7B314-CE59-49FC-9DD7-A12751416A3F}" type="slidenum">
              <a:rPr lang="en-GB"/>
              <a:pPr/>
              <a:t>50</a:t>
            </a:fld>
            <a:endParaRPr lang="en-GB"/>
          </a:p>
        </p:txBody>
      </p:sp>
      <p:sp>
        <p:nvSpPr>
          <p:cNvPr id="632835" name="Text Box 3"/>
          <p:cNvSpPr txBox="1">
            <a:spLocks noChangeArrowheads="1"/>
          </p:cNvSpPr>
          <p:nvPr/>
        </p:nvSpPr>
        <p:spPr bwMode="auto">
          <a:xfrm>
            <a:off x="69850" y="6472238"/>
            <a:ext cx="6970713" cy="304800"/>
          </a:xfrm>
          <a:prstGeom prst="rect">
            <a:avLst/>
          </a:prstGeom>
          <a:noFill/>
          <a:ln w="9525">
            <a:noFill/>
            <a:miter lim="800000"/>
            <a:headEnd/>
            <a:tailEnd/>
          </a:ln>
          <a:effectLst/>
        </p:spPr>
        <p:txBody>
          <a:bodyPr>
            <a:spAutoFit/>
          </a:bodyPr>
          <a:lstStyle/>
          <a:p>
            <a:r>
              <a:rPr lang="fr-FR" sz="1400"/>
              <a:t>Warren ML, </a:t>
            </a:r>
            <a:r>
              <a:rPr lang="fr-FR" sz="1400" i="1"/>
              <a:t>et al.</a:t>
            </a:r>
            <a:r>
              <a:rPr lang="fr-FR" sz="1400"/>
              <a:t> </a:t>
            </a:r>
            <a:r>
              <a:rPr lang="fr-FR" sz="1400" i="1"/>
              <a:t>Diabetes Res Clin Pract</a:t>
            </a:r>
            <a:r>
              <a:rPr lang="fr-FR" sz="1400"/>
              <a:t> 2004;66:23</a:t>
            </a:r>
            <a:r>
              <a:rPr lang="en-GB" sz="1400"/>
              <a:t>–</a:t>
            </a:r>
            <a:r>
              <a:rPr lang="fr-FR" sz="1400"/>
              <a:t>29</a:t>
            </a:r>
            <a:endParaRPr lang="en-GB" sz="1400"/>
          </a:p>
        </p:txBody>
      </p:sp>
      <p:grpSp>
        <p:nvGrpSpPr>
          <p:cNvPr id="2" name="Group 182"/>
          <p:cNvGrpSpPr>
            <a:grpSpLocks/>
          </p:cNvGrpSpPr>
          <p:nvPr/>
        </p:nvGrpSpPr>
        <p:grpSpPr bwMode="auto">
          <a:xfrm>
            <a:off x="539750" y="1857365"/>
            <a:ext cx="8604250" cy="4494213"/>
            <a:chOff x="340" y="1013"/>
            <a:chExt cx="5420" cy="2831"/>
          </a:xfrm>
        </p:grpSpPr>
        <p:sp>
          <p:nvSpPr>
            <p:cNvPr id="632836" name="Freeform 4"/>
            <p:cNvSpPr>
              <a:spLocks noChangeAspect="1"/>
            </p:cNvSpPr>
            <p:nvPr/>
          </p:nvSpPr>
          <p:spPr bwMode="auto">
            <a:xfrm>
              <a:off x="985" y="1447"/>
              <a:ext cx="3671" cy="1914"/>
            </a:xfrm>
            <a:custGeom>
              <a:avLst/>
              <a:gdLst/>
              <a:ahLst/>
              <a:cxnLst>
                <a:cxn ang="0">
                  <a:pos x="0" y="0"/>
                </a:cxn>
                <a:cxn ang="0">
                  <a:pos x="48" y="0"/>
                </a:cxn>
                <a:cxn ang="0">
                  <a:pos x="48" y="1795"/>
                </a:cxn>
                <a:cxn ang="0">
                  <a:pos x="48" y="1876"/>
                </a:cxn>
                <a:cxn ang="0">
                  <a:pos x="48" y="2125"/>
                </a:cxn>
                <a:cxn ang="0">
                  <a:pos x="4077" y="2125"/>
                </a:cxn>
              </a:cxnLst>
              <a:rect l="0" t="0" r="r" b="b"/>
              <a:pathLst>
                <a:path w="4077" h="2125">
                  <a:moveTo>
                    <a:pt x="0" y="0"/>
                  </a:moveTo>
                  <a:lnTo>
                    <a:pt x="48" y="0"/>
                  </a:lnTo>
                  <a:lnTo>
                    <a:pt x="48" y="1795"/>
                  </a:lnTo>
                  <a:lnTo>
                    <a:pt x="48" y="1876"/>
                  </a:lnTo>
                  <a:lnTo>
                    <a:pt x="48" y="2125"/>
                  </a:lnTo>
                  <a:lnTo>
                    <a:pt x="4077" y="2125"/>
                  </a:lnTo>
                </a:path>
              </a:pathLst>
            </a:custGeom>
            <a:noFill/>
            <a:ln w="19050">
              <a:solidFill>
                <a:schemeClr val="tx1"/>
              </a:solidFill>
              <a:prstDash val="solid"/>
              <a:round/>
              <a:headEnd/>
              <a:tailEnd/>
            </a:ln>
          </p:spPr>
          <p:txBody>
            <a:bodyPr/>
            <a:lstStyle/>
            <a:p>
              <a:endParaRPr lang="en-US"/>
            </a:p>
          </p:txBody>
        </p:sp>
        <p:sp>
          <p:nvSpPr>
            <p:cNvPr id="632838" name="Line 6"/>
            <p:cNvSpPr>
              <a:spLocks noChangeAspect="1" noChangeShapeType="1"/>
            </p:cNvSpPr>
            <p:nvPr/>
          </p:nvSpPr>
          <p:spPr bwMode="auto">
            <a:xfrm flipV="1">
              <a:off x="1388" y="3361"/>
              <a:ext cx="1" cy="35"/>
            </a:xfrm>
            <a:prstGeom prst="line">
              <a:avLst/>
            </a:prstGeom>
            <a:noFill/>
            <a:ln w="19050">
              <a:solidFill>
                <a:schemeClr val="tx1"/>
              </a:solidFill>
              <a:round/>
              <a:headEnd/>
              <a:tailEnd/>
            </a:ln>
          </p:spPr>
          <p:txBody>
            <a:bodyPr/>
            <a:lstStyle/>
            <a:p>
              <a:endParaRPr lang="en-US"/>
            </a:p>
          </p:txBody>
        </p:sp>
        <p:sp>
          <p:nvSpPr>
            <p:cNvPr id="632839" name="Line 7"/>
            <p:cNvSpPr>
              <a:spLocks noChangeAspect="1" noChangeShapeType="1"/>
            </p:cNvSpPr>
            <p:nvPr/>
          </p:nvSpPr>
          <p:spPr bwMode="auto">
            <a:xfrm flipV="1">
              <a:off x="2107" y="3361"/>
              <a:ext cx="1" cy="35"/>
            </a:xfrm>
            <a:prstGeom prst="line">
              <a:avLst/>
            </a:prstGeom>
            <a:noFill/>
            <a:ln w="19050">
              <a:solidFill>
                <a:schemeClr val="tx1"/>
              </a:solidFill>
              <a:round/>
              <a:headEnd/>
              <a:tailEnd/>
            </a:ln>
          </p:spPr>
          <p:txBody>
            <a:bodyPr/>
            <a:lstStyle/>
            <a:p>
              <a:endParaRPr lang="en-US"/>
            </a:p>
          </p:txBody>
        </p:sp>
        <p:sp>
          <p:nvSpPr>
            <p:cNvPr id="632840" name="Line 8"/>
            <p:cNvSpPr>
              <a:spLocks noChangeAspect="1" noChangeShapeType="1"/>
            </p:cNvSpPr>
            <p:nvPr/>
          </p:nvSpPr>
          <p:spPr bwMode="auto">
            <a:xfrm flipV="1">
              <a:off x="2828" y="3361"/>
              <a:ext cx="1" cy="35"/>
            </a:xfrm>
            <a:prstGeom prst="line">
              <a:avLst/>
            </a:prstGeom>
            <a:noFill/>
            <a:ln w="19050">
              <a:solidFill>
                <a:schemeClr val="tx1"/>
              </a:solidFill>
              <a:round/>
              <a:headEnd/>
              <a:tailEnd/>
            </a:ln>
          </p:spPr>
          <p:txBody>
            <a:bodyPr/>
            <a:lstStyle/>
            <a:p>
              <a:endParaRPr lang="en-US"/>
            </a:p>
          </p:txBody>
        </p:sp>
        <p:sp>
          <p:nvSpPr>
            <p:cNvPr id="632841" name="Line 9"/>
            <p:cNvSpPr>
              <a:spLocks noChangeAspect="1" noChangeShapeType="1"/>
            </p:cNvSpPr>
            <p:nvPr/>
          </p:nvSpPr>
          <p:spPr bwMode="auto">
            <a:xfrm flipV="1">
              <a:off x="3548" y="3361"/>
              <a:ext cx="1" cy="35"/>
            </a:xfrm>
            <a:prstGeom prst="line">
              <a:avLst/>
            </a:prstGeom>
            <a:noFill/>
            <a:ln w="19050">
              <a:solidFill>
                <a:schemeClr val="tx1"/>
              </a:solidFill>
              <a:round/>
              <a:headEnd/>
              <a:tailEnd/>
            </a:ln>
          </p:spPr>
          <p:txBody>
            <a:bodyPr/>
            <a:lstStyle/>
            <a:p>
              <a:endParaRPr lang="en-US"/>
            </a:p>
          </p:txBody>
        </p:sp>
        <p:sp>
          <p:nvSpPr>
            <p:cNvPr id="632842" name="Line 10"/>
            <p:cNvSpPr>
              <a:spLocks noChangeAspect="1" noChangeShapeType="1"/>
            </p:cNvSpPr>
            <p:nvPr/>
          </p:nvSpPr>
          <p:spPr bwMode="auto">
            <a:xfrm flipV="1">
              <a:off x="4269" y="3361"/>
              <a:ext cx="1" cy="35"/>
            </a:xfrm>
            <a:prstGeom prst="line">
              <a:avLst/>
            </a:prstGeom>
            <a:noFill/>
            <a:ln w="19050">
              <a:solidFill>
                <a:schemeClr val="tx1"/>
              </a:solidFill>
              <a:round/>
              <a:headEnd/>
              <a:tailEnd/>
            </a:ln>
          </p:spPr>
          <p:txBody>
            <a:bodyPr/>
            <a:lstStyle/>
            <a:p>
              <a:endParaRPr lang="en-US"/>
            </a:p>
          </p:txBody>
        </p:sp>
        <p:grpSp>
          <p:nvGrpSpPr>
            <p:cNvPr id="3" name="Group 86"/>
            <p:cNvGrpSpPr>
              <a:grpSpLocks/>
            </p:cNvGrpSpPr>
            <p:nvPr/>
          </p:nvGrpSpPr>
          <p:grpSpPr bwMode="auto">
            <a:xfrm>
              <a:off x="991" y="1718"/>
              <a:ext cx="37" cy="1644"/>
              <a:chOff x="991" y="1718"/>
              <a:chExt cx="37" cy="1644"/>
            </a:xfrm>
          </p:grpSpPr>
          <p:sp>
            <p:nvSpPr>
              <p:cNvPr id="632837" name="Line 5"/>
              <p:cNvSpPr>
                <a:spLocks noChangeAspect="1" noChangeShapeType="1"/>
              </p:cNvSpPr>
              <p:nvPr/>
            </p:nvSpPr>
            <p:spPr bwMode="auto">
              <a:xfrm>
                <a:off x="991" y="3097"/>
                <a:ext cx="35" cy="1"/>
              </a:xfrm>
              <a:prstGeom prst="line">
                <a:avLst/>
              </a:prstGeom>
              <a:noFill/>
              <a:ln w="19050">
                <a:solidFill>
                  <a:schemeClr val="tx1"/>
                </a:solidFill>
                <a:round/>
                <a:headEnd/>
                <a:tailEnd/>
              </a:ln>
            </p:spPr>
            <p:txBody>
              <a:bodyPr/>
              <a:lstStyle/>
              <a:p>
                <a:endParaRPr lang="en-US"/>
              </a:p>
            </p:txBody>
          </p:sp>
          <p:sp>
            <p:nvSpPr>
              <p:cNvPr id="632843" name="Line 11"/>
              <p:cNvSpPr>
                <a:spLocks noChangeAspect="1" noChangeShapeType="1"/>
              </p:cNvSpPr>
              <p:nvPr/>
            </p:nvSpPr>
            <p:spPr bwMode="auto">
              <a:xfrm>
                <a:off x="991" y="2819"/>
                <a:ext cx="35" cy="1"/>
              </a:xfrm>
              <a:prstGeom prst="line">
                <a:avLst/>
              </a:prstGeom>
              <a:noFill/>
              <a:ln w="19050">
                <a:solidFill>
                  <a:schemeClr val="tx1"/>
                </a:solidFill>
                <a:round/>
                <a:headEnd/>
                <a:tailEnd/>
              </a:ln>
            </p:spPr>
            <p:txBody>
              <a:bodyPr/>
              <a:lstStyle/>
              <a:p>
                <a:endParaRPr lang="en-US"/>
              </a:p>
            </p:txBody>
          </p:sp>
          <p:sp>
            <p:nvSpPr>
              <p:cNvPr id="632844" name="Line 12"/>
              <p:cNvSpPr>
                <a:spLocks noChangeAspect="1" noChangeShapeType="1"/>
              </p:cNvSpPr>
              <p:nvPr/>
            </p:nvSpPr>
            <p:spPr bwMode="auto">
              <a:xfrm>
                <a:off x="991" y="2546"/>
                <a:ext cx="35" cy="1"/>
              </a:xfrm>
              <a:prstGeom prst="line">
                <a:avLst/>
              </a:prstGeom>
              <a:noFill/>
              <a:ln w="19050">
                <a:solidFill>
                  <a:schemeClr val="tx1"/>
                </a:solidFill>
                <a:round/>
                <a:headEnd/>
                <a:tailEnd/>
              </a:ln>
            </p:spPr>
            <p:txBody>
              <a:bodyPr/>
              <a:lstStyle/>
              <a:p>
                <a:endParaRPr lang="en-US"/>
              </a:p>
            </p:txBody>
          </p:sp>
          <p:sp>
            <p:nvSpPr>
              <p:cNvPr id="632845" name="Line 13"/>
              <p:cNvSpPr>
                <a:spLocks noChangeAspect="1" noChangeShapeType="1"/>
              </p:cNvSpPr>
              <p:nvPr/>
            </p:nvSpPr>
            <p:spPr bwMode="auto">
              <a:xfrm>
                <a:off x="991" y="2269"/>
                <a:ext cx="35" cy="1"/>
              </a:xfrm>
              <a:prstGeom prst="line">
                <a:avLst/>
              </a:prstGeom>
              <a:noFill/>
              <a:ln w="19050">
                <a:solidFill>
                  <a:schemeClr val="tx1"/>
                </a:solidFill>
                <a:round/>
                <a:headEnd/>
                <a:tailEnd/>
              </a:ln>
            </p:spPr>
            <p:txBody>
              <a:bodyPr/>
              <a:lstStyle/>
              <a:p>
                <a:endParaRPr lang="en-US"/>
              </a:p>
            </p:txBody>
          </p:sp>
          <p:sp>
            <p:nvSpPr>
              <p:cNvPr id="632846" name="Line 14"/>
              <p:cNvSpPr>
                <a:spLocks noChangeAspect="1" noChangeShapeType="1"/>
              </p:cNvSpPr>
              <p:nvPr/>
            </p:nvSpPr>
            <p:spPr bwMode="auto">
              <a:xfrm>
                <a:off x="991" y="1993"/>
                <a:ext cx="35" cy="1"/>
              </a:xfrm>
              <a:prstGeom prst="line">
                <a:avLst/>
              </a:prstGeom>
              <a:noFill/>
              <a:ln w="19050">
                <a:solidFill>
                  <a:schemeClr val="tx1"/>
                </a:solidFill>
                <a:round/>
                <a:headEnd/>
                <a:tailEnd/>
              </a:ln>
            </p:spPr>
            <p:txBody>
              <a:bodyPr/>
              <a:lstStyle/>
              <a:p>
                <a:endParaRPr lang="en-US"/>
              </a:p>
            </p:txBody>
          </p:sp>
          <p:sp>
            <p:nvSpPr>
              <p:cNvPr id="632847" name="Line 15"/>
              <p:cNvSpPr>
                <a:spLocks noChangeAspect="1" noChangeShapeType="1"/>
              </p:cNvSpPr>
              <p:nvPr/>
            </p:nvSpPr>
            <p:spPr bwMode="auto">
              <a:xfrm>
                <a:off x="991" y="1718"/>
                <a:ext cx="35" cy="1"/>
              </a:xfrm>
              <a:prstGeom prst="line">
                <a:avLst/>
              </a:prstGeom>
              <a:noFill/>
              <a:ln w="19050">
                <a:solidFill>
                  <a:schemeClr val="tx1"/>
                </a:solidFill>
                <a:round/>
                <a:headEnd/>
                <a:tailEnd/>
              </a:ln>
            </p:spPr>
            <p:txBody>
              <a:bodyPr/>
              <a:lstStyle/>
              <a:p>
                <a:endParaRPr lang="en-US"/>
              </a:p>
            </p:txBody>
          </p:sp>
          <p:sp>
            <p:nvSpPr>
              <p:cNvPr id="632848" name="Line 16"/>
              <p:cNvSpPr>
                <a:spLocks noChangeAspect="1" noChangeShapeType="1"/>
              </p:cNvSpPr>
              <p:nvPr/>
            </p:nvSpPr>
            <p:spPr bwMode="auto">
              <a:xfrm>
                <a:off x="993" y="3361"/>
                <a:ext cx="35" cy="1"/>
              </a:xfrm>
              <a:prstGeom prst="line">
                <a:avLst/>
              </a:prstGeom>
              <a:noFill/>
              <a:ln w="19050">
                <a:solidFill>
                  <a:schemeClr val="tx1"/>
                </a:solidFill>
                <a:round/>
                <a:headEnd/>
                <a:tailEnd/>
              </a:ln>
            </p:spPr>
            <p:txBody>
              <a:bodyPr/>
              <a:lstStyle/>
              <a:p>
                <a:endParaRPr lang="en-US"/>
              </a:p>
            </p:txBody>
          </p:sp>
        </p:grpSp>
        <p:grpSp>
          <p:nvGrpSpPr>
            <p:cNvPr id="4" name="Group 181"/>
            <p:cNvGrpSpPr>
              <a:grpSpLocks/>
            </p:cNvGrpSpPr>
            <p:nvPr/>
          </p:nvGrpSpPr>
          <p:grpSpPr bwMode="auto">
            <a:xfrm>
              <a:off x="2460" y="1013"/>
              <a:ext cx="3300" cy="443"/>
              <a:chOff x="2460" y="1013"/>
              <a:chExt cx="3300" cy="443"/>
            </a:xfrm>
          </p:grpSpPr>
          <p:sp>
            <p:nvSpPr>
              <p:cNvPr id="632884" name="Line 52"/>
              <p:cNvSpPr>
                <a:spLocks noChangeAspect="1" noChangeShapeType="1"/>
              </p:cNvSpPr>
              <p:nvPr/>
            </p:nvSpPr>
            <p:spPr bwMode="auto">
              <a:xfrm>
                <a:off x="2460" y="1106"/>
                <a:ext cx="304" cy="1"/>
              </a:xfrm>
              <a:prstGeom prst="line">
                <a:avLst/>
              </a:prstGeom>
              <a:noFill/>
              <a:ln w="19050">
                <a:solidFill>
                  <a:srgbClr val="042A55"/>
                </a:solidFill>
                <a:round/>
                <a:headEnd/>
                <a:tailEnd/>
              </a:ln>
            </p:spPr>
            <p:txBody>
              <a:bodyPr/>
              <a:lstStyle/>
              <a:p>
                <a:endParaRPr lang="en-US"/>
              </a:p>
            </p:txBody>
          </p:sp>
          <p:sp>
            <p:nvSpPr>
              <p:cNvPr id="632885" name="Rectangle 53"/>
              <p:cNvSpPr>
                <a:spLocks noChangeAspect="1" noChangeArrowheads="1"/>
              </p:cNvSpPr>
              <p:nvPr/>
            </p:nvSpPr>
            <p:spPr bwMode="auto">
              <a:xfrm>
                <a:off x="2563" y="1058"/>
                <a:ext cx="78" cy="80"/>
              </a:xfrm>
              <a:prstGeom prst="rect">
                <a:avLst/>
              </a:prstGeom>
              <a:solidFill>
                <a:srgbClr val="042A55"/>
              </a:solidFill>
              <a:ln w="19050">
                <a:solidFill>
                  <a:srgbClr val="000000"/>
                </a:solidFill>
                <a:miter lim="800000"/>
                <a:headEnd/>
                <a:tailEnd/>
              </a:ln>
            </p:spPr>
            <p:txBody>
              <a:bodyPr/>
              <a:lstStyle/>
              <a:p>
                <a:endParaRPr lang="en-US"/>
              </a:p>
            </p:txBody>
          </p:sp>
          <p:sp>
            <p:nvSpPr>
              <p:cNvPr id="632891" name="Line 59"/>
              <p:cNvSpPr>
                <a:spLocks noChangeAspect="1" noChangeShapeType="1"/>
              </p:cNvSpPr>
              <p:nvPr/>
            </p:nvSpPr>
            <p:spPr bwMode="auto">
              <a:xfrm>
                <a:off x="2460" y="1340"/>
                <a:ext cx="304" cy="0"/>
              </a:xfrm>
              <a:prstGeom prst="line">
                <a:avLst/>
              </a:prstGeom>
              <a:noFill/>
              <a:ln w="19050">
                <a:solidFill>
                  <a:schemeClr val="tx1"/>
                </a:solidFill>
                <a:prstDash val="dash"/>
                <a:round/>
                <a:headEnd/>
                <a:tailEnd/>
              </a:ln>
            </p:spPr>
            <p:txBody>
              <a:bodyPr/>
              <a:lstStyle/>
              <a:p>
                <a:endParaRPr lang="en-US"/>
              </a:p>
            </p:txBody>
          </p:sp>
          <p:sp>
            <p:nvSpPr>
              <p:cNvPr id="632892" name="Freeform 60"/>
              <p:cNvSpPr>
                <a:spLocks noChangeAspect="1"/>
              </p:cNvSpPr>
              <p:nvPr/>
            </p:nvSpPr>
            <p:spPr bwMode="auto">
              <a:xfrm>
                <a:off x="2563" y="1299"/>
                <a:ext cx="78" cy="80"/>
              </a:xfrm>
              <a:custGeom>
                <a:avLst/>
                <a:gdLst/>
                <a:ahLst/>
                <a:cxnLst>
                  <a:cxn ang="0">
                    <a:pos x="86" y="45"/>
                  </a:cxn>
                  <a:cxn ang="0">
                    <a:pos x="86" y="53"/>
                  </a:cxn>
                  <a:cxn ang="0">
                    <a:pos x="83" y="61"/>
                  </a:cxn>
                  <a:cxn ang="0">
                    <a:pos x="75" y="75"/>
                  </a:cxn>
                  <a:cxn ang="0">
                    <a:pos x="61" y="87"/>
                  </a:cxn>
                  <a:cxn ang="0">
                    <a:pos x="53" y="89"/>
                  </a:cxn>
                  <a:cxn ang="0">
                    <a:pos x="41" y="89"/>
                  </a:cxn>
                  <a:cxn ang="0">
                    <a:pos x="33" y="89"/>
                  </a:cxn>
                  <a:cxn ang="0">
                    <a:pos x="25" y="87"/>
                  </a:cxn>
                  <a:cxn ang="0">
                    <a:pos x="11" y="75"/>
                  </a:cxn>
                  <a:cxn ang="0">
                    <a:pos x="2" y="61"/>
                  </a:cxn>
                  <a:cxn ang="0">
                    <a:pos x="0" y="53"/>
                  </a:cxn>
                  <a:cxn ang="0">
                    <a:pos x="0" y="45"/>
                  </a:cxn>
                  <a:cxn ang="0">
                    <a:pos x="0" y="36"/>
                  </a:cxn>
                  <a:cxn ang="0">
                    <a:pos x="2" y="28"/>
                  </a:cxn>
                  <a:cxn ang="0">
                    <a:pos x="11" y="14"/>
                  </a:cxn>
                  <a:cxn ang="0">
                    <a:pos x="25" y="3"/>
                  </a:cxn>
                  <a:cxn ang="0">
                    <a:pos x="33" y="3"/>
                  </a:cxn>
                  <a:cxn ang="0">
                    <a:pos x="41" y="0"/>
                  </a:cxn>
                  <a:cxn ang="0">
                    <a:pos x="53" y="3"/>
                  </a:cxn>
                  <a:cxn ang="0">
                    <a:pos x="61" y="3"/>
                  </a:cxn>
                  <a:cxn ang="0">
                    <a:pos x="75" y="14"/>
                  </a:cxn>
                  <a:cxn ang="0">
                    <a:pos x="83" y="28"/>
                  </a:cxn>
                  <a:cxn ang="0">
                    <a:pos x="86" y="36"/>
                  </a:cxn>
                  <a:cxn ang="0">
                    <a:pos x="86" y="42"/>
                  </a:cxn>
                  <a:cxn ang="0">
                    <a:pos x="86" y="45"/>
                  </a:cxn>
                </a:cxnLst>
                <a:rect l="0" t="0" r="r" b="b"/>
                <a:pathLst>
                  <a:path w="86" h="89">
                    <a:moveTo>
                      <a:pt x="86" y="45"/>
                    </a:moveTo>
                    <a:lnTo>
                      <a:pt x="86" y="53"/>
                    </a:lnTo>
                    <a:lnTo>
                      <a:pt x="83" y="61"/>
                    </a:lnTo>
                    <a:lnTo>
                      <a:pt x="75" y="75"/>
                    </a:lnTo>
                    <a:lnTo>
                      <a:pt x="61" y="87"/>
                    </a:lnTo>
                    <a:lnTo>
                      <a:pt x="53" y="89"/>
                    </a:lnTo>
                    <a:lnTo>
                      <a:pt x="41" y="89"/>
                    </a:lnTo>
                    <a:lnTo>
                      <a:pt x="33" y="89"/>
                    </a:lnTo>
                    <a:lnTo>
                      <a:pt x="25" y="87"/>
                    </a:lnTo>
                    <a:lnTo>
                      <a:pt x="11" y="75"/>
                    </a:lnTo>
                    <a:lnTo>
                      <a:pt x="2" y="61"/>
                    </a:lnTo>
                    <a:lnTo>
                      <a:pt x="0" y="53"/>
                    </a:lnTo>
                    <a:lnTo>
                      <a:pt x="0" y="45"/>
                    </a:lnTo>
                    <a:lnTo>
                      <a:pt x="0" y="36"/>
                    </a:lnTo>
                    <a:lnTo>
                      <a:pt x="2" y="28"/>
                    </a:lnTo>
                    <a:lnTo>
                      <a:pt x="11" y="14"/>
                    </a:lnTo>
                    <a:lnTo>
                      <a:pt x="25" y="3"/>
                    </a:lnTo>
                    <a:lnTo>
                      <a:pt x="33" y="3"/>
                    </a:lnTo>
                    <a:lnTo>
                      <a:pt x="41" y="0"/>
                    </a:lnTo>
                    <a:lnTo>
                      <a:pt x="53" y="3"/>
                    </a:lnTo>
                    <a:lnTo>
                      <a:pt x="61" y="3"/>
                    </a:lnTo>
                    <a:lnTo>
                      <a:pt x="75" y="14"/>
                    </a:lnTo>
                    <a:lnTo>
                      <a:pt x="83" y="28"/>
                    </a:lnTo>
                    <a:lnTo>
                      <a:pt x="86" y="36"/>
                    </a:lnTo>
                    <a:lnTo>
                      <a:pt x="86" y="42"/>
                    </a:lnTo>
                    <a:lnTo>
                      <a:pt x="86" y="45"/>
                    </a:lnTo>
                    <a:close/>
                  </a:path>
                </a:pathLst>
              </a:custGeom>
              <a:solidFill>
                <a:schemeClr val="tx2"/>
              </a:solidFill>
              <a:ln w="19050" cap="flat" cmpd="sng">
                <a:solidFill>
                  <a:schemeClr val="tx1"/>
                </a:solidFill>
                <a:prstDash val="dash"/>
                <a:round/>
                <a:headEnd/>
                <a:tailEnd/>
              </a:ln>
            </p:spPr>
            <p:txBody>
              <a:bodyPr/>
              <a:lstStyle/>
              <a:p>
                <a:endParaRPr lang="en-US"/>
              </a:p>
            </p:txBody>
          </p:sp>
          <p:sp>
            <p:nvSpPr>
              <p:cNvPr id="632897" name="Text Box 65"/>
              <p:cNvSpPr txBox="1">
                <a:spLocks noChangeAspect="1" noChangeArrowheads="1"/>
              </p:cNvSpPr>
              <p:nvPr/>
            </p:nvSpPr>
            <p:spPr bwMode="auto">
              <a:xfrm>
                <a:off x="2789" y="1013"/>
                <a:ext cx="2971" cy="443"/>
              </a:xfrm>
              <a:prstGeom prst="rect">
                <a:avLst/>
              </a:prstGeom>
              <a:noFill/>
              <a:ln w="9525" algn="ctr">
                <a:noFill/>
                <a:miter lim="800000"/>
                <a:headEnd/>
                <a:tailEnd/>
              </a:ln>
              <a:effectLst/>
            </p:spPr>
            <p:txBody>
              <a:bodyPr>
                <a:spAutoFit/>
              </a:bodyPr>
              <a:lstStyle/>
              <a:p>
                <a:pPr>
                  <a:spcBef>
                    <a:spcPct val="50000"/>
                  </a:spcBef>
                </a:pPr>
                <a:r>
                  <a:rPr lang="en-GB" sz="1600" dirty="0"/>
                  <a:t>After </a:t>
                </a:r>
                <a:r>
                  <a:rPr lang="en-GB" sz="1600" dirty="0" err="1"/>
                  <a:t>preprandial</a:t>
                </a:r>
                <a:r>
                  <a:rPr lang="en-GB" sz="1600" dirty="0"/>
                  <a:t> injection (63.0 </a:t>
                </a:r>
                <a:r>
                  <a:rPr lang="en-US" sz="1600" dirty="0"/>
                  <a:t>± 28.9 U)</a:t>
                </a:r>
              </a:p>
              <a:p>
                <a:pPr>
                  <a:spcBef>
                    <a:spcPct val="50000"/>
                  </a:spcBef>
                </a:pPr>
                <a:r>
                  <a:rPr lang="en-GB" sz="1600" dirty="0"/>
                  <a:t>After postprandial injection (64.6 </a:t>
                </a:r>
                <a:r>
                  <a:rPr lang="en-US" sz="1600" dirty="0"/>
                  <a:t>± 29.2 U)</a:t>
                </a:r>
              </a:p>
            </p:txBody>
          </p:sp>
        </p:grpSp>
        <p:sp>
          <p:nvSpPr>
            <p:cNvPr id="632898" name="Text Box 66"/>
            <p:cNvSpPr txBox="1">
              <a:spLocks noChangeAspect="1" noChangeArrowheads="1"/>
            </p:cNvSpPr>
            <p:nvPr/>
          </p:nvSpPr>
          <p:spPr bwMode="auto">
            <a:xfrm rot="16200000">
              <a:off x="-636" y="2244"/>
              <a:ext cx="2163" cy="212"/>
            </a:xfrm>
            <a:prstGeom prst="rect">
              <a:avLst/>
            </a:prstGeom>
            <a:noFill/>
            <a:ln w="9525" algn="ctr">
              <a:noFill/>
              <a:miter lim="800000"/>
              <a:headEnd/>
              <a:tailEnd/>
            </a:ln>
            <a:effectLst/>
          </p:spPr>
          <p:txBody>
            <a:bodyPr>
              <a:spAutoFit/>
            </a:bodyPr>
            <a:lstStyle/>
            <a:p>
              <a:pPr>
                <a:spcBef>
                  <a:spcPct val="50000"/>
                </a:spcBef>
              </a:pPr>
              <a:r>
                <a:rPr lang="en-GB" sz="1600"/>
                <a:t>Mean plasma glucose (mg/dl)</a:t>
              </a:r>
              <a:endParaRPr lang="en-US" sz="1600"/>
            </a:p>
          </p:txBody>
        </p:sp>
        <p:sp>
          <p:nvSpPr>
            <p:cNvPr id="632899" name="Text Box 67"/>
            <p:cNvSpPr txBox="1">
              <a:spLocks noChangeAspect="1" noChangeArrowheads="1"/>
            </p:cNvSpPr>
            <p:nvPr/>
          </p:nvSpPr>
          <p:spPr bwMode="auto">
            <a:xfrm>
              <a:off x="912" y="3398"/>
              <a:ext cx="3950" cy="366"/>
            </a:xfrm>
            <a:prstGeom prst="rect">
              <a:avLst/>
            </a:prstGeom>
            <a:noFill/>
            <a:ln w="9525" algn="ctr">
              <a:noFill/>
              <a:miter lim="800000"/>
              <a:headEnd/>
              <a:tailEnd/>
            </a:ln>
            <a:effectLst/>
          </p:spPr>
          <p:txBody>
            <a:bodyPr>
              <a:spAutoFit/>
            </a:bodyPr>
            <a:lstStyle/>
            <a:p>
              <a:pPr>
                <a:spcBef>
                  <a:spcPct val="50000"/>
                </a:spcBef>
              </a:pPr>
              <a:r>
                <a:rPr lang="en-GB" sz="1600"/>
                <a:t>      -15             60	120           180          240		</a:t>
              </a:r>
              <a:endParaRPr lang="en-US" sz="1600"/>
            </a:p>
          </p:txBody>
        </p:sp>
        <p:grpSp>
          <p:nvGrpSpPr>
            <p:cNvPr id="5" name="Group 87"/>
            <p:cNvGrpSpPr>
              <a:grpSpLocks/>
            </p:cNvGrpSpPr>
            <p:nvPr/>
          </p:nvGrpSpPr>
          <p:grpSpPr bwMode="auto">
            <a:xfrm>
              <a:off x="654" y="1337"/>
              <a:ext cx="671" cy="2130"/>
              <a:chOff x="684" y="1347"/>
              <a:chExt cx="671" cy="2130"/>
            </a:xfrm>
          </p:grpSpPr>
          <p:sp>
            <p:nvSpPr>
              <p:cNvPr id="632903" name="Text Box 71"/>
              <p:cNvSpPr txBox="1">
                <a:spLocks noChangeAspect="1" noChangeArrowheads="1"/>
              </p:cNvSpPr>
              <p:nvPr/>
            </p:nvSpPr>
            <p:spPr bwMode="auto">
              <a:xfrm>
                <a:off x="694" y="3008"/>
                <a:ext cx="661" cy="212"/>
              </a:xfrm>
              <a:prstGeom prst="rect">
                <a:avLst/>
              </a:prstGeom>
              <a:noFill/>
              <a:ln w="9525" algn="ctr">
                <a:noFill/>
                <a:miter lim="800000"/>
                <a:headEnd/>
                <a:tailEnd/>
              </a:ln>
              <a:effectLst/>
            </p:spPr>
            <p:txBody>
              <a:bodyPr>
                <a:spAutoFit/>
              </a:bodyPr>
              <a:lstStyle/>
              <a:p>
                <a:pPr>
                  <a:spcBef>
                    <a:spcPct val="50000"/>
                  </a:spcBef>
                </a:pPr>
                <a:r>
                  <a:rPr lang="en-GB" sz="1600"/>
                  <a:t>120</a:t>
                </a:r>
                <a:endParaRPr lang="en-US" sz="1600"/>
              </a:p>
            </p:txBody>
          </p:sp>
          <p:sp>
            <p:nvSpPr>
              <p:cNvPr id="632904" name="Text Box 72"/>
              <p:cNvSpPr txBox="1">
                <a:spLocks noChangeAspect="1" noChangeArrowheads="1"/>
              </p:cNvSpPr>
              <p:nvPr/>
            </p:nvSpPr>
            <p:spPr bwMode="auto">
              <a:xfrm>
                <a:off x="684" y="3265"/>
                <a:ext cx="631" cy="212"/>
              </a:xfrm>
              <a:prstGeom prst="rect">
                <a:avLst/>
              </a:prstGeom>
              <a:noFill/>
              <a:ln w="9525" algn="ctr">
                <a:noFill/>
                <a:miter lim="800000"/>
                <a:headEnd/>
                <a:tailEnd/>
              </a:ln>
              <a:effectLst/>
            </p:spPr>
            <p:txBody>
              <a:bodyPr>
                <a:spAutoFit/>
              </a:bodyPr>
              <a:lstStyle/>
              <a:p>
                <a:pPr>
                  <a:spcBef>
                    <a:spcPct val="50000"/>
                  </a:spcBef>
                </a:pPr>
                <a:r>
                  <a:rPr lang="en-GB" sz="1600"/>
                  <a:t>100</a:t>
                </a:r>
                <a:endParaRPr lang="en-US" sz="1600"/>
              </a:p>
            </p:txBody>
          </p:sp>
          <p:sp>
            <p:nvSpPr>
              <p:cNvPr id="632905" name="Text Box 73"/>
              <p:cNvSpPr txBox="1">
                <a:spLocks noChangeAspect="1" noChangeArrowheads="1"/>
              </p:cNvSpPr>
              <p:nvPr/>
            </p:nvSpPr>
            <p:spPr bwMode="auto">
              <a:xfrm>
                <a:off x="690" y="2727"/>
                <a:ext cx="650" cy="212"/>
              </a:xfrm>
              <a:prstGeom prst="rect">
                <a:avLst/>
              </a:prstGeom>
              <a:noFill/>
              <a:ln w="9525" algn="ctr">
                <a:noFill/>
                <a:miter lim="800000"/>
                <a:headEnd/>
                <a:tailEnd/>
              </a:ln>
              <a:effectLst/>
            </p:spPr>
            <p:txBody>
              <a:bodyPr>
                <a:spAutoFit/>
              </a:bodyPr>
              <a:lstStyle/>
              <a:p>
                <a:pPr>
                  <a:spcBef>
                    <a:spcPct val="50000"/>
                  </a:spcBef>
                </a:pPr>
                <a:r>
                  <a:rPr lang="en-GB" sz="1600"/>
                  <a:t>140</a:t>
                </a:r>
                <a:endParaRPr lang="en-US" sz="1600"/>
              </a:p>
            </p:txBody>
          </p:sp>
          <p:sp>
            <p:nvSpPr>
              <p:cNvPr id="632906" name="Text Box 74"/>
              <p:cNvSpPr txBox="1">
                <a:spLocks noChangeAspect="1" noChangeArrowheads="1"/>
              </p:cNvSpPr>
              <p:nvPr/>
            </p:nvSpPr>
            <p:spPr bwMode="auto">
              <a:xfrm>
                <a:off x="690" y="2454"/>
                <a:ext cx="543" cy="212"/>
              </a:xfrm>
              <a:prstGeom prst="rect">
                <a:avLst/>
              </a:prstGeom>
              <a:noFill/>
              <a:ln w="9525" algn="ctr">
                <a:noFill/>
                <a:miter lim="800000"/>
                <a:headEnd/>
                <a:tailEnd/>
              </a:ln>
              <a:effectLst/>
            </p:spPr>
            <p:txBody>
              <a:bodyPr>
                <a:spAutoFit/>
              </a:bodyPr>
              <a:lstStyle/>
              <a:p>
                <a:pPr>
                  <a:spcBef>
                    <a:spcPct val="50000"/>
                  </a:spcBef>
                </a:pPr>
                <a:r>
                  <a:rPr lang="en-GB" sz="1600"/>
                  <a:t>160</a:t>
                </a:r>
                <a:endParaRPr lang="en-US" sz="1600"/>
              </a:p>
            </p:txBody>
          </p:sp>
          <p:sp>
            <p:nvSpPr>
              <p:cNvPr id="632907" name="Text Box 75"/>
              <p:cNvSpPr txBox="1">
                <a:spLocks noChangeAspect="1" noChangeArrowheads="1"/>
              </p:cNvSpPr>
              <p:nvPr/>
            </p:nvSpPr>
            <p:spPr bwMode="auto">
              <a:xfrm>
                <a:off x="696" y="2167"/>
                <a:ext cx="583" cy="212"/>
              </a:xfrm>
              <a:prstGeom prst="rect">
                <a:avLst/>
              </a:prstGeom>
              <a:noFill/>
              <a:ln w="9525" algn="ctr">
                <a:noFill/>
                <a:miter lim="800000"/>
                <a:headEnd/>
                <a:tailEnd/>
              </a:ln>
              <a:effectLst/>
            </p:spPr>
            <p:txBody>
              <a:bodyPr>
                <a:spAutoFit/>
              </a:bodyPr>
              <a:lstStyle/>
              <a:p>
                <a:pPr>
                  <a:spcBef>
                    <a:spcPct val="50000"/>
                  </a:spcBef>
                </a:pPr>
                <a:r>
                  <a:rPr lang="en-GB" sz="1600"/>
                  <a:t>180</a:t>
                </a:r>
                <a:endParaRPr lang="en-US" sz="1600"/>
              </a:p>
            </p:txBody>
          </p:sp>
          <p:sp>
            <p:nvSpPr>
              <p:cNvPr id="632908" name="Text Box 76"/>
              <p:cNvSpPr txBox="1">
                <a:spLocks noChangeAspect="1" noChangeArrowheads="1"/>
              </p:cNvSpPr>
              <p:nvPr/>
            </p:nvSpPr>
            <p:spPr bwMode="auto">
              <a:xfrm>
                <a:off x="689" y="1888"/>
                <a:ext cx="533" cy="212"/>
              </a:xfrm>
              <a:prstGeom prst="rect">
                <a:avLst/>
              </a:prstGeom>
              <a:noFill/>
              <a:ln w="9525" algn="ctr">
                <a:noFill/>
                <a:miter lim="800000"/>
                <a:headEnd/>
                <a:tailEnd/>
              </a:ln>
              <a:effectLst/>
            </p:spPr>
            <p:txBody>
              <a:bodyPr>
                <a:spAutoFit/>
              </a:bodyPr>
              <a:lstStyle/>
              <a:p>
                <a:pPr>
                  <a:spcBef>
                    <a:spcPct val="50000"/>
                  </a:spcBef>
                </a:pPr>
                <a:r>
                  <a:rPr lang="en-GB" sz="1600"/>
                  <a:t>200</a:t>
                </a:r>
                <a:endParaRPr lang="en-US" sz="1600"/>
              </a:p>
            </p:txBody>
          </p:sp>
          <p:sp>
            <p:nvSpPr>
              <p:cNvPr id="632909" name="Text Box 77"/>
              <p:cNvSpPr txBox="1">
                <a:spLocks noChangeAspect="1" noChangeArrowheads="1"/>
              </p:cNvSpPr>
              <p:nvPr/>
            </p:nvSpPr>
            <p:spPr bwMode="auto">
              <a:xfrm>
                <a:off x="695" y="1616"/>
                <a:ext cx="515" cy="212"/>
              </a:xfrm>
              <a:prstGeom prst="rect">
                <a:avLst/>
              </a:prstGeom>
              <a:noFill/>
              <a:ln w="9525" algn="ctr">
                <a:noFill/>
                <a:miter lim="800000"/>
                <a:headEnd/>
                <a:tailEnd/>
              </a:ln>
              <a:effectLst/>
            </p:spPr>
            <p:txBody>
              <a:bodyPr>
                <a:spAutoFit/>
              </a:bodyPr>
              <a:lstStyle/>
              <a:p>
                <a:pPr>
                  <a:spcBef>
                    <a:spcPct val="50000"/>
                  </a:spcBef>
                </a:pPr>
                <a:r>
                  <a:rPr lang="en-GB" sz="1600"/>
                  <a:t>220</a:t>
                </a:r>
                <a:endParaRPr lang="en-US" sz="1600"/>
              </a:p>
            </p:txBody>
          </p:sp>
          <p:sp>
            <p:nvSpPr>
              <p:cNvPr id="632910" name="Text Box 78"/>
              <p:cNvSpPr txBox="1">
                <a:spLocks noChangeAspect="1" noChangeArrowheads="1"/>
              </p:cNvSpPr>
              <p:nvPr/>
            </p:nvSpPr>
            <p:spPr bwMode="auto">
              <a:xfrm>
                <a:off x="689" y="1347"/>
                <a:ext cx="475" cy="212"/>
              </a:xfrm>
              <a:prstGeom prst="rect">
                <a:avLst/>
              </a:prstGeom>
              <a:noFill/>
              <a:ln w="9525" algn="ctr">
                <a:noFill/>
                <a:miter lim="800000"/>
                <a:headEnd/>
                <a:tailEnd/>
              </a:ln>
              <a:effectLst/>
            </p:spPr>
            <p:txBody>
              <a:bodyPr>
                <a:spAutoFit/>
              </a:bodyPr>
              <a:lstStyle/>
              <a:p>
                <a:pPr>
                  <a:spcBef>
                    <a:spcPct val="50000"/>
                  </a:spcBef>
                </a:pPr>
                <a:r>
                  <a:rPr lang="en-GB" sz="1600"/>
                  <a:t>240</a:t>
                </a:r>
                <a:endParaRPr lang="en-US" sz="1600"/>
              </a:p>
            </p:txBody>
          </p:sp>
        </p:grpSp>
        <p:sp>
          <p:nvSpPr>
            <p:cNvPr id="632911" name="Text Box 79"/>
            <p:cNvSpPr txBox="1">
              <a:spLocks noChangeAspect="1" noChangeArrowheads="1"/>
            </p:cNvSpPr>
            <p:nvPr/>
          </p:nvSpPr>
          <p:spPr bwMode="auto">
            <a:xfrm>
              <a:off x="3693" y="1871"/>
              <a:ext cx="1165" cy="751"/>
            </a:xfrm>
            <a:prstGeom prst="rect">
              <a:avLst/>
            </a:prstGeom>
            <a:noFill/>
            <a:ln w="9525" algn="ctr">
              <a:noFill/>
              <a:miter lim="800000"/>
              <a:headEnd/>
              <a:tailEnd/>
            </a:ln>
            <a:effectLst/>
          </p:spPr>
          <p:txBody>
            <a:bodyPr>
              <a:spAutoFit/>
            </a:bodyPr>
            <a:lstStyle/>
            <a:p>
              <a:pPr>
                <a:spcBef>
                  <a:spcPct val="50000"/>
                </a:spcBef>
              </a:pPr>
              <a:r>
                <a:rPr lang="en-GB" sz="1600"/>
                <a:t>n = 93 type 2 diabetes patients</a:t>
              </a:r>
            </a:p>
            <a:p>
              <a:pPr>
                <a:spcBef>
                  <a:spcPct val="50000"/>
                </a:spcBef>
              </a:pPr>
              <a:endParaRPr lang="en-US" sz="1600"/>
            </a:p>
          </p:txBody>
        </p:sp>
        <p:sp>
          <p:nvSpPr>
            <p:cNvPr id="632913" name="Text Box 81"/>
            <p:cNvSpPr txBox="1">
              <a:spLocks noChangeAspect="1" noChangeArrowheads="1"/>
            </p:cNvSpPr>
            <p:nvPr/>
          </p:nvSpPr>
          <p:spPr bwMode="auto">
            <a:xfrm>
              <a:off x="2273" y="3632"/>
              <a:ext cx="1938" cy="212"/>
            </a:xfrm>
            <a:prstGeom prst="rect">
              <a:avLst/>
            </a:prstGeom>
            <a:noFill/>
            <a:ln w="9525" algn="ctr">
              <a:noFill/>
              <a:miter lim="800000"/>
              <a:headEnd/>
              <a:tailEnd/>
            </a:ln>
            <a:effectLst/>
          </p:spPr>
          <p:txBody>
            <a:bodyPr>
              <a:spAutoFit/>
            </a:bodyPr>
            <a:lstStyle/>
            <a:p>
              <a:pPr>
                <a:spcBef>
                  <a:spcPct val="50000"/>
                </a:spcBef>
              </a:pPr>
              <a:r>
                <a:rPr lang="en-GB" sz="1600"/>
                <a:t>Time (minutes)</a:t>
              </a:r>
              <a:endParaRPr lang="en-US" sz="1600"/>
            </a:p>
          </p:txBody>
        </p:sp>
        <p:sp>
          <p:nvSpPr>
            <p:cNvPr id="632968" name="Freeform 136"/>
            <p:cNvSpPr>
              <a:spLocks/>
            </p:cNvSpPr>
            <p:nvPr/>
          </p:nvSpPr>
          <p:spPr bwMode="auto">
            <a:xfrm>
              <a:off x="1393" y="1832"/>
              <a:ext cx="725" cy="730"/>
            </a:xfrm>
            <a:custGeom>
              <a:avLst/>
              <a:gdLst/>
              <a:ahLst/>
              <a:cxnLst>
                <a:cxn ang="0">
                  <a:pos x="0" y="807"/>
                </a:cxn>
                <a:cxn ang="0">
                  <a:pos x="799" y="0"/>
                </a:cxn>
                <a:cxn ang="0">
                  <a:pos x="801" y="0"/>
                </a:cxn>
              </a:cxnLst>
              <a:rect l="0" t="0" r="r" b="b"/>
              <a:pathLst>
                <a:path w="801" h="807">
                  <a:moveTo>
                    <a:pt x="0" y="807"/>
                  </a:moveTo>
                  <a:lnTo>
                    <a:pt x="799" y="0"/>
                  </a:lnTo>
                  <a:lnTo>
                    <a:pt x="801" y="0"/>
                  </a:lnTo>
                </a:path>
              </a:pathLst>
            </a:custGeom>
            <a:noFill/>
            <a:ln w="19050" cap="flat" cmpd="sng">
              <a:solidFill>
                <a:schemeClr val="tx1"/>
              </a:solidFill>
              <a:prstDash val="dash"/>
              <a:round/>
              <a:headEnd/>
              <a:tailEnd/>
            </a:ln>
          </p:spPr>
          <p:txBody>
            <a:bodyPr/>
            <a:lstStyle/>
            <a:p>
              <a:endParaRPr lang="en-US"/>
            </a:p>
          </p:txBody>
        </p:sp>
        <p:sp>
          <p:nvSpPr>
            <p:cNvPr id="632969" name="Freeform 137"/>
            <p:cNvSpPr>
              <a:spLocks/>
            </p:cNvSpPr>
            <p:nvPr/>
          </p:nvSpPr>
          <p:spPr bwMode="auto">
            <a:xfrm>
              <a:off x="2116" y="1832"/>
              <a:ext cx="2174" cy="996"/>
            </a:xfrm>
            <a:custGeom>
              <a:avLst/>
              <a:gdLst/>
              <a:ahLst/>
              <a:cxnLst>
                <a:cxn ang="0">
                  <a:pos x="0" y="0"/>
                </a:cxn>
                <a:cxn ang="0">
                  <a:pos x="801" y="212"/>
                </a:cxn>
                <a:cxn ang="0">
                  <a:pos x="1602" y="718"/>
                </a:cxn>
                <a:cxn ang="0">
                  <a:pos x="2401" y="1100"/>
                </a:cxn>
              </a:cxnLst>
              <a:rect l="0" t="0" r="r" b="b"/>
              <a:pathLst>
                <a:path w="2401" h="1100">
                  <a:moveTo>
                    <a:pt x="0" y="0"/>
                  </a:moveTo>
                  <a:lnTo>
                    <a:pt x="801" y="212"/>
                  </a:lnTo>
                  <a:lnTo>
                    <a:pt x="1602" y="718"/>
                  </a:lnTo>
                  <a:lnTo>
                    <a:pt x="2401" y="1100"/>
                  </a:lnTo>
                </a:path>
              </a:pathLst>
            </a:custGeom>
            <a:noFill/>
            <a:ln w="19050" cap="flat" cmpd="sng">
              <a:solidFill>
                <a:schemeClr val="tx1"/>
              </a:solidFill>
              <a:prstDash val="dash"/>
              <a:round/>
              <a:headEnd/>
              <a:tailEnd/>
            </a:ln>
          </p:spPr>
          <p:txBody>
            <a:bodyPr/>
            <a:lstStyle/>
            <a:p>
              <a:endParaRPr lang="en-US"/>
            </a:p>
          </p:txBody>
        </p:sp>
        <p:sp>
          <p:nvSpPr>
            <p:cNvPr id="632970" name="Line 138"/>
            <p:cNvSpPr>
              <a:spLocks noChangeShapeType="1"/>
            </p:cNvSpPr>
            <p:nvPr/>
          </p:nvSpPr>
          <p:spPr bwMode="auto">
            <a:xfrm>
              <a:off x="1393" y="2386"/>
              <a:ext cx="1" cy="358"/>
            </a:xfrm>
            <a:prstGeom prst="line">
              <a:avLst/>
            </a:prstGeom>
            <a:noFill/>
            <a:ln w="19050">
              <a:solidFill>
                <a:schemeClr val="tx1"/>
              </a:solidFill>
              <a:prstDash val="dash"/>
              <a:round/>
              <a:headEnd/>
              <a:tailEnd/>
            </a:ln>
          </p:spPr>
          <p:txBody>
            <a:bodyPr/>
            <a:lstStyle/>
            <a:p>
              <a:endParaRPr lang="en-US"/>
            </a:p>
          </p:txBody>
        </p:sp>
        <p:sp>
          <p:nvSpPr>
            <p:cNvPr id="632971" name="Line 139"/>
            <p:cNvSpPr>
              <a:spLocks noChangeShapeType="1"/>
            </p:cNvSpPr>
            <p:nvPr/>
          </p:nvSpPr>
          <p:spPr bwMode="auto">
            <a:xfrm>
              <a:off x="1347" y="2386"/>
              <a:ext cx="94" cy="1"/>
            </a:xfrm>
            <a:prstGeom prst="line">
              <a:avLst/>
            </a:prstGeom>
            <a:noFill/>
            <a:ln w="19050">
              <a:solidFill>
                <a:schemeClr val="tx1"/>
              </a:solidFill>
              <a:prstDash val="dash"/>
              <a:round/>
              <a:headEnd/>
              <a:tailEnd/>
            </a:ln>
          </p:spPr>
          <p:txBody>
            <a:bodyPr/>
            <a:lstStyle/>
            <a:p>
              <a:endParaRPr lang="en-US"/>
            </a:p>
          </p:txBody>
        </p:sp>
        <p:sp>
          <p:nvSpPr>
            <p:cNvPr id="632972" name="Line 140"/>
            <p:cNvSpPr>
              <a:spLocks noChangeShapeType="1"/>
            </p:cNvSpPr>
            <p:nvPr/>
          </p:nvSpPr>
          <p:spPr bwMode="auto">
            <a:xfrm>
              <a:off x="1347" y="2742"/>
              <a:ext cx="94" cy="1"/>
            </a:xfrm>
            <a:prstGeom prst="line">
              <a:avLst/>
            </a:prstGeom>
            <a:noFill/>
            <a:ln w="19050">
              <a:solidFill>
                <a:srgbClr val="FE911B"/>
              </a:solidFill>
              <a:round/>
              <a:headEnd/>
              <a:tailEnd/>
            </a:ln>
          </p:spPr>
          <p:txBody>
            <a:bodyPr/>
            <a:lstStyle/>
            <a:p>
              <a:endParaRPr lang="en-US"/>
            </a:p>
          </p:txBody>
        </p:sp>
        <p:sp>
          <p:nvSpPr>
            <p:cNvPr id="632973" name="Line 141"/>
            <p:cNvSpPr>
              <a:spLocks noChangeShapeType="1"/>
            </p:cNvSpPr>
            <p:nvPr/>
          </p:nvSpPr>
          <p:spPr bwMode="auto">
            <a:xfrm>
              <a:off x="2116" y="1596"/>
              <a:ext cx="1" cy="468"/>
            </a:xfrm>
            <a:prstGeom prst="line">
              <a:avLst/>
            </a:prstGeom>
            <a:noFill/>
            <a:ln w="19050">
              <a:solidFill>
                <a:schemeClr val="tx1"/>
              </a:solidFill>
              <a:prstDash val="dash"/>
              <a:round/>
              <a:headEnd/>
              <a:tailEnd/>
            </a:ln>
          </p:spPr>
          <p:txBody>
            <a:bodyPr/>
            <a:lstStyle/>
            <a:p>
              <a:endParaRPr lang="en-US"/>
            </a:p>
          </p:txBody>
        </p:sp>
        <p:sp>
          <p:nvSpPr>
            <p:cNvPr id="632974" name="Line 142"/>
            <p:cNvSpPr>
              <a:spLocks noChangeShapeType="1"/>
            </p:cNvSpPr>
            <p:nvPr/>
          </p:nvSpPr>
          <p:spPr bwMode="auto">
            <a:xfrm>
              <a:off x="2073" y="1596"/>
              <a:ext cx="91" cy="1"/>
            </a:xfrm>
            <a:prstGeom prst="line">
              <a:avLst/>
            </a:prstGeom>
            <a:noFill/>
            <a:ln w="19050">
              <a:solidFill>
                <a:schemeClr val="tx1"/>
              </a:solidFill>
              <a:prstDash val="dash"/>
              <a:round/>
              <a:headEnd/>
              <a:tailEnd/>
            </a:ln>
          </p:spPr>
          <p:txBody>
            <a:bodyPr/>
            <a:lstStyle/>
            <a:p>
              <a:endParaRPr lang="en-US"/>
            </a:p>
          </p:txBody>
        </p:sp>
        <p:sp>
          <p:nvSpPr>
            <p:cNvPr id="632975" name="Line 143"/>
            <p:cNvSpPr>
              <a:spLocks noChangeShapeType="1"/>
            </p:cNvSpPr>
            <p:nvPr/>
          </p:nvSpPr>
          <p:spPr bwMode="auto">
            <a:xfrm>
              <a:off x="2073" y="2064"/>
              <a:ext cx="91" cy="1"/>
            </a:xfrm>
            <a:prstGeom prst="line">
              <a:avLst/>
            </a:prstGeom>
            <a:noFill/>
            <a:ln w="19050">
              <a:solidFill>
                <a:schemeClr val="tx1"/>
              </a:solidFill>
              <a:prstDash val="dash"/>
              <a:round/>
              <a:headEnd/>
              <a:tailEnd/>
            </a:ln>
          </p:spPr>
          <p:txBody>
            <a:bodyPr/>
            <a:lstStyle/>
            <a:p>
              <a:endParaRPr lang="en-US"/>
            </a:p>
          </p:txBody>
        </p:sp>
        <p:sp>
          <p:nvSpPr>
            <p:cNvPr id="632976" name="Line 144"/>
            <p:cNvSpPr>
              <a:spLocks noChangeShapeType="1"/>
            </p:cNvSpPr>
            <p:nvPr/>
          </p:nvSpPr>
          <p:spPr bwMode="auto">
            <a:xfrm>
              <a:off x="2841" y="1765"/>
              <a:ext cx="1" cy="517"/>
            </a:xfrm>
            <a:prstGeom prst="line">
              <a:avLst/>
            </a:prstGeom>
            <a:noFill/>
            <a:ln w="19050">
              <a:solidFill>
                <a:schemeClr val="tx1"/>
              </a:solidFill>
              <a:prstDash val="dash"/>
              <a:round/>
              <a:headEnd/>
              <a:tailEnd/>
            </a:ln>
          </p:spPr>
          <p:txBody>
            <a:bodyPr/>
            <a:lstStyle/>
            <a:p>
              <a:endParaRPr lang="en-US"/>
            </a:p>
          </p:txBody>
        </p:sp>
        <p:sp>
          <p:nvSpPr>
            <p:cNvPr id="632977" name="Line 145"/>
            <p:cNvSpPr>
              <a:spLocks noChangeShapeType="1"/>
            </p:cNvSpPr>
            <p:nvPr/>
          </p:nvSpPr>
          <p:spPr bwMode="auto">
            <a:xfrm>
              <a:off x="2796" y="1765"/>
              <a:ext cx="90" cy="1"/>
            </a:xfrm>
            <a:prstGeom prst="line">
              <a:avLst/>
            </a:prstGeom>
            <a:noFill/>
            <a:ln w="19050">
              <a:solidFill>
                <a:schemeClr val="tx1"/>
              </a:solidFill>
              <a:prstDash val="dash"/>
              <a:round/>
              <a:headEnd/>
              <a:tailEnd/>
            </a:ln>
          </p:spPr>
          <p:txBody>
            <a:bodyPr/>
            <a:lstStyle/>
            <a:p>
              <a:endParaRPr lang="en-US"/>
            </a:p>
          </p:txBody>
        </p:sp>
        <p:sp>
          <p:nvSpPr>
            <p:cNvPr id="632978" name="Line 146"/>
            <p:cNvSpPr>
              <a:spLocks noChangeShapeType="1"/>
            </p:cNvSpPr>
            <p:nvPr/>
          </p:nvSpPr>
          <p:spPr bwMode="auto">
            <a:xfrm>
              <a:off x="2796" y="2282"/>
              <a:ext cx="90" cy="0"/>
            </a:xfrm>
            <a:prstGeom prst="line">
              <a:avLst/>
            </a:prstGeom>
            <a:noFill/>
            <a:ln w="19050">
              <a:solidFill>
                <a:schemeClr val="tx1"/>
              </a:solidFill>
              <a:prstDash val="dash"/>
              <a:round/>
              <a:headEnd/>
              <a:tailEnd/>
            </a:ln>
          </p:spPr>
          <p:txBody>
            <a:bodyPr/>
            <a:lstStyle/>
            <a:p>
              <a:endParaRPr lang="en-US"/>
            </a:p>
          </p:txBody>
        </p:sp>
        <p:sp>
          <p:nvSpPr>
            <p:cNvPr id="632979" name="Line 147"/>
            <p:cNvSpPr>
              <a:spLocks noChangeShapeType="1"/>
            </p:cNvSpPr>
            <p:nvPr/>
          </p:nvSpPr>
          <p:spPr bwMode="auto">
            <a:xfrm>
              <a:off x="3566" y="2252"/>
              <a:ext cx="1" cy="462"/>
            </a:xfrm>
            <a:prstGeom prst="line">
              <a:avLst/>
            </a:prstGeom>
            <a:noFill/>
            <a:ln w="19050">
              <a:solidFill>
                <a:srgbClr val="FE911B"/>
              </a:solidFill>
              <a:round/>
              <a:headEnd/>
              <a:tailEnd/>
            </a:ln>
          </p:spPr>
          <p:txBody>
            <a:bodyPr/>
            <a:lstStyle/>
            <a:p>
              <a:endParaRPr lang="en-US"/>
            </a:p>
          </p:txBody>
        </p:sp>
        <p:sp>
          <p:nvSpPr>
            <p:cNvPr id="632980" name="Line 148"/>
            <p:cNvSpPr>
              <a:spLocks noChangeShapeType="1"/>
            </p:cNvSpPr>
            <p:nvPr/>
          </p:nvSpPr>
          <p:spPr bwMode="auto">
            <a:xfrm>
              <a:off x="3521" y="2252"/>
              <a:ext cx="89" cy="1"/>
            </a:xfrm>
            <a:prstGeom prst="line">
              <a:avLst/>
            </a:prstGeom>
            <a:noFill/>
            <a:ln w="19050">
              <a:solidFill>
                <a:schemeClr val="tx1"/>
              </a:solidFill>
              <a:round/>
              <a:headEnd/>
              <a:tailEnd/>
            </a:ln>
          </p:spPr>
          <p:txBody>
            <a:bodyPr/>
            <a:lstStyle/>
            <a:p>
              <a:endParaRPr lang="en-US"/>
            </a:p>
          </p:txBody>
        </p:sp>
        <p:sp>
          <p:nvSpPr>
            <p:cNvPr id="632981" name="Line 149"/>
            <p:cNvSpPr>
              <a:spLocks noChangeShapeType="1"/>
            </p:cNvSpPr>
            <p:nvPr/>
          </p:nvSpPr>
          <p:spPr bwMode="auto">
            <a:xfrm>
              <a:off x="3521" y="2714"/>
              <a:ext cx="89" cy="1"/>
            </a:xfrm>
            <a:prstGeom prst="line">
              <a:avLst/>
            </a:prstGeom>
            <a:noFill/>
            <a:ln w="19050">
              <a:solidFill>
                <a:schemeClr val="tx1"/>
              </a:solidFill>
              <a:prstDash val="dash"/>
              <a:round/>
              <a:headEnd/>
              <a:tailEnd/>
            </a:ln>
          </p:spPr>
          <p:txBody>
            <a:bodyPr/>
            <a:lstStyle/>
            <a:p>
              <a:endParaRPr lang="en-US"/>
            </a:p>
          </p:txBody>
        </p:sp>
        <p:sp>
          <p:nvSpPr>
            <p:cNvPr id="632982" name="Line 150"/>
            <p:cNvSpPr>
              <a:spLocks noChangeShapeType="1"/>
            </p:cNvSpPr>
            <p:nvPr/>
          </p:nvSpPr>
          <p:spPr bwMode="auto">
            <a:xfrm>
              <a:off x="4290" y="2633"/>
              <a:ext cx="1" cy="392"/>
            </a:xfrm>
            <a:prstGeom prst="line">
              <a:avLst/>
            </a:prstGeom>
            <a:noFill/>
            <a:ln w="19050">
              <a:solidFill>
                <a:schemeClr val="tx1"/>
              </a:solidFill>
              <a:prstDash val="dash"/>
              <a:round/>
              <a:headEnd/>
              <a:tailEnd/>
            </a:ln>
          </p:spPr>
          <p:txBody>
            <a:bodyPr/>
            <a:lstStyle/>
            <a:p>
              <a:endParaRPr lang="en-US"/>
            </a:p>
          </p:txBody>
        </p:sp>
        <p:sp>
          <p:nvSpPr>
            <p:cNvPr id="632983" name="Line 151"/>
            <p:cNvSpPr>
              <a:spLocks noChangeShapeType="1"/>
            </p:cNvSpPr>
            <p:nvPr/>
          </p:nvSpPr>
          <p:spPr bwMode="auto">
            <a:xfrm>
              <a:off x="4244" y="2633"/>
              <a:ext cx="91" cy="1"/>
            </a:xfrm>
            <a:prstGeom prst="line">
              <a:avLst/>
            </a:prstGeom>
            <a:noFill/>
            <a:ln w="19050">
              <a:solidFill>
                <a:schemeClr val="tx1"/>
              </a:solidFill>
              <a:prstDash val="dash"/>
              <a:round/>
              <a:headEnd/>
              <a:tailEnd/>
            </a:ln>
          </p:spPr>
          <p:txBody>
            <a:bodyPr/>
            <a:lstStyle/>
            <a:p>
              <a:endParaRPr lang="en-US"/>
            </a:p>
          </p:txBody>
        </p:sp>
        <p:sp>
          <p:nvSpPr>
            <p:cNvPr id="632984" name="Line 152"/>
            <p:cNvSpPr>
              <a:spLocks noChangeShapeType="1"/>
            </p:cNvSpPr>
            <p:nvPr/>
          </p:nvSpPr>
          <p:spPr bwMode="auto">
            <a:xfrm>
              <a:off x="4244" y="3025"/>
              <a:ext cx="91" cy="1"/>
            </a:xfrm>
            <a:prstGeom prst="line">
              <a:avLst/>
            </a:prstGeom>
            <a:noFill/>
            <a:ln w="19050">
              <a:solidFill>
                <a:schemeClr val="tx1"/>
              </a:solidFill>
              <a:round/>
              <a:headEnd/>
              <a:tailEnd/>
            </a:ln>
          </p:spPr>
          <p:txBody>
            <a:bodyPr/>
            <a:lstStyle/>
            <a:p>
              <a:endParaRPr lang="en-US"/>
            </a:p>
          </p:txBody>
        </p:sp>
        <p:sp>
          <p:nvSpPr>
            <p:cNvPr id="632985" name="Freeform 153"/>
            <p:cNvSpPr>
              <a:spLocks/>
            </p:cNvSpPr>
            <p:nvPr/>
          </p:nvSpPr>
          <p:spPr bwMode="auto">
            <a:xfrm>
              <a:off x="1393" y="1978"/>
              <a:ext cx="725" cy="612"/>
            </a:xfrm>
            <a:custGeom>
              <a:avLst/>
              <a:gdLst/>
              <a:ahLst/>
              <a:cxnLst>
                <a:cxn ang="0">
                  <a:pos x="0" y="676"/>
                </a:cxn>
                <a:cxn ang="0">
                  <a:pos x="799" y="0"/>
                </a:cxn>
                <a:cxn ang="0">
                  <a:pos x="801" y="0"/>
                </a:cxn>
              </a:cxnLst>
              <a:rect l="0" t="0" r="r" b="b"/>
              <a:pathLst>
                <a:path w="801" h="676">
                  <a:moveTo>
                    <a:pt x="0" y="676"/>
                  </a:moveTo>
                  <a:lnTo>
                    <a:pt x="799" y="0"/>
                  </a:lnTo>
                  <a:lnTo>
                    <a:pt x="801" y="0"/>
                  </a:lnTo>
                </a:path>
              </a:pathLst>
            </a:custGeom>
            <a:noFill/>
            <a:ln w="19050" cmpd="sng">
              <a:solidFill>
                <a:srgbClr val="042A55"/>
              </a:solidFill>
              <a:prstDash val="solid"/>
              <a:round/>
              <a:headEnd/>
              <a:tailEnd/>
            </a:ln>
          </p:spPr>
          <p:txBody>
            <a:bodyPr/>
            <a:lstStyle/>
            <a:p>
              <a:endParaRPr lang="en-US"/>
            </a:p>
          </p:txBody>
        </p:sp>
        <p:sp>
          <p:nvSpPr>
            <p:cNvPr id="632986" name="Freeform 154"/>
            <p:cNvSpPr>
              <a:spLocks/>
            </p:cNvSpPr>
            <p:nvPr/>
          </p:nvSpPr>
          <p:spPr bwMode="auto">
            <a:xfrm>
              <a:off x="2116" y="1978"/>
              <a:ext cx="2174" cy="1024"/>
            </a:xfrm>
            <a:custGeom>
              <a:avLst/>
              <a:gdLst/>
              <a:ahLst/>
              <a:cxnLst>
                <a:cxn ang="0">
                  <a:pos x="0" y="0"/>
                </a:cxn>
                <a:cxn ang="0">
                  <a:pos x="801" y="271"/>
                </a:cxn>
                <a:cxn ang="0">
                  <a:pos x="1602" y="542"/>
                </a:cxn>
                <a:cxn ang="0">
                  <a:pos x="2401" y="1131"/>
                </a:cxn>
              </a:cxnLst>
              <a:rect l="0" t="0" r="r" b="b"/>
              <a:pathLst>
                <a:path w="2401" h="1131">
                  <a:moveTo>
                    <a:pt x="0" y="0"/>
                  </a:moveTo>
                  <a:lnTo>
                    <a:pt x="801" y="271"/>
                  </a:lnTo>
                  <a:lnTo>
                    <a:pt x="1602" y="542"/>
                  </a:lnTo>
                  <a:lnTo>
                    <a:pt x="2401" y="1131"/>
                  </a:lnTo>
                </a:path>
              </a:pathLst>
            </a:custGeom>
            <a:noFill/>
            <a:ln w="19050" cmpd="sng">
              <a:solidFill>
                <a:srgbClr val="042A55"/>
              </a:solidFill>
              <a:prstDash val="solid"/>
              <a:round/>
              <a:headEnd/>
              <a:tailEnd/>
            </a:ln>
          </p:spPr>
          <p:txBody>
            <a:bodyPr/>
            <a:lstStyle/>
            <a:p>
              <a:endParaRPr lang="en-US"/>
            </a:p>
          </p:txBody>
        </p:sp>
        <p:sp>
          <p:nvSpPr>
            <p:cNvPr id="632987" name="Line 155"/>
            <p:cNvSpPr>
              <a:spLocks noChangeShapeType="1"/>
            </p:cNvSpPr>
            <p:nvPr/>
          </p:nvSpPr>
          <p:spPr bwMode="auto">
            <a:xfrm>
              <a:off x="1393" y="2436"/>
              <a:ext cx="1" cy="308"/>
            </a:xfrm>
            <a:prstGeom prst="line">
              <a:avLst/>
            </a:prstGeom>
            <a:noFill/>
            <a:ln w="19050">
              <a:solidFill>
                <a:srgbClr val="042A55"/>
              </a:solidFill>
              <a:round/>
              <a:headEnd/>
              <a:tailEnd/>
            </a:ln>
          </p:spPr>
          <p:txBody>
            <a:bodyPr/>
            <a:lstStyle/>
            <a:p>
              <a:endParaRPr lang="en-US"/>
            </a:p>
          </p:txBody>
        </p:sp>
        <p:sp>
          <p:nvSpPr>
            <p:cNvPr id="632988" name="Line 156"/>
            <p:cNvSpPr>
              <a:spLocks noChangeShapeType="1"/>
            </p:cNvSpPr>
            <p:nvPr/>
          </p:nvSpPr>
          <p:spPr bwMode="auto">
            <a:xfrm>
              <a:off x="1347" y="2436"/>
              <a:ext cx="94" cy="1"/>
            </a:xfrm>
            <a:prstGeom prst="line">
              <a:avLst/>
            </a:prstGeom>
            <a:noFill/>
            <a:ln w="19050">
              <a:solidFill>
                <a:schemeClr val="tx1"/>
              </a:solidFill>
              <a:prstDash val="dash"/>
              <a:round/>
              <a:headEnd/>
              <a:tailEnd/>
            </a:ln>
          </p:spPr>
          <p:txBody>
            <a:bodyPr/>
            <a:lstStyle/>
            <a:p>
              <a:endParaRPr lang="en-US"/>
            </a:p>
          </p:txBody>
        </p:sp>
        <p:sp>
          <p:nvSpPr>
            <p:cNvPr id="632989" name="Line 157"/>
            <p:cNvSpPr>
              <a:spLocks noChangeShapeType="1"/>
            </p:cNvSpPr>
            <p:nvPr/>
          </p:nvSpPr>
          <p:spPr bwMode="auto">
            <a:xfrm>
              <a:off x="1347" y="2744"/>
              <a:ext cx="94" cy="1"/>
            </a:xfrm>
            <a:prstGeom prst="line">
              <a:avLst/>
            </a:prstGeom>
            <a:noFill/>
            <a:ln w="19050">
              <a:solidFill>
                <a:srgbClr val="042A55"/>
              </a:solidFill>
              <a:round/>
              <a:headEnd/>
              <a:tailEnd/>
            </a:ln>
          </p:spPr>
          <p:txBody>
            <a:bodyPr/>
            <a:lstStyle/>
            <a:p>
              <a:endParaRPr lang="en-US"/>
            </a:p>
          </p:txBody>
        </p:sp>
        <p:sp>
          <p:nvSpPr>
            <p:cNvPr id="632990" name="Line 158"/>
            <p:cNvSpPr>
              <a:spLocks noChangeShapeType="1"/>
            </p:cNvSpPr>
            <p:nvPr/>
          </p:nvSpPr>
          <p:spPr bwMode="auto">
            <a:xfrm>
              <a:off x="2116" y="1758"/>
              <a:ext cx="1" cy="440"/>
            </a:xfrm>
            <a:prstGeom prst="line">
              <a:avLst/>
            </a:prstGeom>
            <a:noFill/>
            <a:ln w="19050">
              <a:solidFill>
                <a:srgbClr val="042A55"/>
              </a:solidFill>
              <a:round/>
              <a:headEnd/>
              <a:tailEnd/>
            </a:ln>
          </p:spPr>
          <p:txBody>
            <a:bodyPr/>
            <a:lstStyle/>
            <a:p>
              <a:endParaRPr lang="en-US"/>
            </a:p>
          </p:txBody>
        </p:sp>
        <p:sp>
          <p:nvSpPr>
            <p:cNvPr id="632991" name="Line 159"/>
            <p:cNvSpPr>
              <a:spLocks noChangeShapeType="1"/>
            </p:cNvSpPr>
            <p:nvPr/>
          </p:nvSpPr>
          <p:spPr bwMode="auto">
            <a:xfrm>
              <a:off x="2073" y="1758"/>
              <a:ext cx="91" cy="1"/>
            </a:xfrm>
            <a:prstGeom prst="line">
              <a:avLst/>
            </a:prstGeom>
            <a:noFill/>
            <a:ln w="19050">
              <a:solidFill>
                <a:srgbClr val="042A55"/>
              </a:solidFill>
              <a:round/>
              <a:headEnd/>
              <a:tailEnd/>
            </a:ln>
          </p:spPr>
          <p:txBody>
            <a:bodyPr/>
            <a:lstStyle/>
            <a:p>
              <a:endParaRPr lang="en-US"/>
            </a:p>
          </p:txBody>
        </p:sp>
        <p:sp>
          <p:nvSpPr>
            <p:cNvPr id="632992" name="Line 160"/>
            <p:cNvSpPr>
              <a:spLocks noChangeShapeType="1"/>
            </p:cNvSpPr>
            <p:nvPr/>
          </p:nvSpPr>
          <p:spPr bwMode="auto">
            <a:xfrm>
              <a:off x="2073" y="2198"/>
              <a:ext cx="91" cy="1"/>
            </a:xfrm>
            <a:prstGeom prst="line">
              <a:avLst/>
            </a:prstGeom>
            <a:noFill/>
            <a:ln w="19050">
              <a:solidFill>
                <a:srgbClr val="042A55"/>
              </a:solidFill>
              <a:round/>
              <a:headEnd/>
              <a:tailEnd/>
            </a:ln>
          </p:spPr>
          <p:txBody>
            <a:bodyPr/>
            <a:lstStyle/>
            <a:p>
              <a:endParaRPr lang="en-US"/>
            </a:p>
          </p:txBody>
        </p:sp>
        <p:sp>
          <p:nvSpPr>
            <p:cNvPr id="632993" name="Line 161"/>
            <p:cNvSpPr>
              <a:spLocks noChangeShapeType="1"/>
            </p:cNvSpPr>
            <p:nvPr/>
          </p:nvSpPr>
          <p:spPr bwMode="auto">
            <a:xfrm>
              <a:off x="2841" y="2004"/>
              <a:ext cx="1" cy="440"/>
            </a:xfrm>
            <a:prstGeom prst="line">
              <a:avLst/>
            </a:prstGeom>
            <a:noFill/>
            <a:ln w="19050">
              <a:solidFill>
                <a:srgbClr val="042A55"/>
              </a:solidFill>
              <a:round/>
              <a:headEnd/>
              <a:tailEnd/>
            </a:ln>
          </p:spPr>
          <p:txBody>
            <a:bodyPr/>
            <a:lstStyle/>
            <a:p>
              <a:endParaRPr lang="en-US"/>
            </a:p>
          </p:txBody>
        </p:sp>
        <p:sp>
          <p:nvSpPr>
            <p:cNvPr id="632994" name="Line 162"/>
            <p:cNvSpPr>
              <a:spLocks noChangeShapeType="1"/>
            </p:cNvSpPr>
            <p:nvPr/>
          </p:nvSpPr>
          <p:spPr bwMode="auto">
            <a:xfrm>
              <a:off x="2796" y="2004"/>
              <a:ext cx="90" cy="1"/>
            </a:xfrm>
            <a:prstGeom prst="line">
              <a:avLst/>
            </a:prstGeom>
            <a:noFill/>
            <a:ln w="19050">
              <a:solidFill>
                <a:srgbClr val="042A55"/>
              </a:solidFill>
              <a:round/>
              <a:headEnd/>
              <a:tailEnd/>
            </a:ln>
          </p:spPr>
          <p:txBody>
            <a:bodyPr/>
            <a:lstStyle/>
            <a:p>
              <a:endParaRPr lang="en-US"/>
            </a:p>
          </p:txBody>
        </p:sp>
        <p:sp>
          <p:nvSpPr>
            <p:cNvPr id="632995" name="Line 163"/>
            <p:cNvSpPr>
              <a:spLocks noChangeShapeType="1"/>
            </p:cNvSpPr>
            <p:nvPr/>
          </p:nvSpPr>
          <p:spPr bwMode="auto">
            <a:xfrm>
              <a:off x="2796" y="2444"/>
              <a:ext cx="90" cy="1"/>
            </a:xfrm>
            <a:prstGeom prst="line">
              <a:avLst/>
            </a:prstGeom>
            <a:noFill/>
            <a:ln w="19050">
              <a:solidFill>
                <a:srgbClr val="042A55"/>
              </a:solidFill>
              <a:round/>
              <a:headEnd/>
              <a:tailEnd/>
            </a:ln>
          </p:spPr>
          <p:txBody>
            <a:bodyPr/>
            <a:lstStyle/>
            <a:p>
              <a:endParaRPr lang="en-US"/>
            </a:p>
          </p:txBody>
        </p:sp>
        <p:sp>
          <p:nvSpPr>
            <p:cNvPr id="632996" name="Line 164"/>
            <p:cNvSpPr>
              <a:spLocks noChangeShapeType="1"/>
            </p:cNvSpPr>
            <p:nvPr/>
          </p:nvSpPr>
          <p:spPr bwMode="auto">
            <a:xfrm>
              <a:off x="3566" y="2244"/>
              <a:ext cx="1" cy="448"/>
            </a:xfrm>
            <a:prstGeom prst="line">
              <a:avLst/>
            </a:prstGeom>
            <a:noFill/>
            <a:ln w="19050">
              <a:solidFill>
                <a:srgbClr val="042A55"/>
              </a:solidFill>
              <a:round/>
              <a:headEnd/>
              <a:tailEnd/>
            </a:ln>
          </p:spPr>
          <p:txBody>
            <a:bodyPr/>
            <a:lstStyle/>
            <a:p>
              <a:endParaRPr lang="en-US"/>
            </a:p>
          </p:txBody>
        </p:sp>
        <p:sp>
          <p:nvSpPr>
            <p:cNvPr id="632997" name="Line 165"/>
            <p:cNvSpPr>
              <a:spLocks noChangeShapeType="1"/>
            </p:cNvSpPr>
            <p:nvPr/>
          </p:nvSpPr>
          <p:spPr bwMode="auto">
            <a:xfrm>
              <a:off x="3521" y="2244"/>
              <a:ext cx="89" cy="0"/>
            </a:xfrm>
            <a:prstGeom prst="line">
              <a:avLst/>
            </a:prstGeom>
            <a:noFill/>
            <a:ln w="19050">
              <a:solidFill>
                <a:srgbClr val="042A55"/>
              </a:solidFill>
              <a:round/>
              <a:headEnd/>
              <a:tailEnd/>
            </a:ln>
          </p:spPr>
          <p:txBody>
            <a:bodyPr/>
            <a:lstStyle/>
            <a:p>
              <a:endParaRPr lang="en-US"/>
            </a:p>
          </p:txBody>
        </p:sp>
        <p:sp>
          <p:nvSpPr>
            <p:cNvPr id="632998" name="Line 166"/>
            <p:cNvSpPr>
              <a:spLocks noChangeShapeType="1"/>
            </p:cNvSpPr>
            <p:nvPr/>
          </p:nvSpPr>
          <p:spPr bwMode="auto">
            <a:xfrm>
              <a:off x="3521" y="2692"/>
              <a:ext cx="89" cy="1"/>
            </a:xfrm>
            <a:prstGeom prst="line">
              <a:avLst/>
            </a:prstGeom>
            <a:noFill/>
            <a:ln w="19050">
              <a:solidFill>
                <a:srgbClr val="042A55"/>
              </a:solidFill>
              <a:round/>
              <a:headEnd/>
              <a:tailEnd/>
            </a:ln>
          </p:spPr>
          <p:txBody>
            <a:bodyPr/>
            <a:lstStyle/>
            <a:p>
              <a:endParaRPr lang="en-US"/>
            </a:p>
          </p:txBody>
        </p:sp>
        <p:sp>
          <p:nvSpPr>
            <p:cNvPr id="632999" name="Line 167"/>
            <p:cNvSpPr>
              <a:spLocks noChangeShapeType="1"/>
            </p:cNvSpPr>
            <p:nvPr/>
          </p:nvSpPr>
          <p:spPr bwMode="auto">
            <a:xfrm>
              <a:off x="4290" y="2810"/>
              <a:ext cx="1" cy="387"/>
            </a:xfrm>
            <a:prstGeom prst="line">
              <a:avLst/>
            </a:prstGeom>
            <a:noFill/>
            <a:ln w="19050">
              <a:solidFill>
                <a:srgbClr val="042A55"/>
              </a:solidFill>
              <a:round/>
              <a:headEnd/>
              <a:tailEnd/>
            </a:ln>
          </p:spPr>
          <p:txBody>
            <a:bodyPr/>
            <a:lstStyle/>
            <a:p>
              <a:endParaRPr lang="en-US"/>
            </a:p>
          </p:txBody>
        </p:sp>
        <p:sp>
          <p:nvSpPr>
            <p:cNvPr id="633000" name="Line 168"/>
            <p:cNvSpPr>
              <a:spLocks noChangeShapeType="1"/>
            </p:cNvSpPr>
            <p:nvPr/>
          </p:nvSpPr>
          <p:spPr bwMode="auto">
            <a:xfrm>
              <a:off x="4244" y="2810"/>
              <a:ext cx="91" cy="1"/>
            </a:xfrm>
            <a:prstGeom prst="line">
              <a:avLst/>
            </a:prstGeom>
            <a:noFill/>
            <a:ln w="19050">
              <a:solidFill>
                <a:srgbClr val="042A55"/>
              </a:solidFill>
              <a:round/>
              <a:headEnd/>
              <a:tailEnd/>
            </a:ln>
          </p:spPr>
          <p:txBody>
            <a:bodyPr/>
            <a:lstStyle/>
            <a:p>
              <a:endParaRPr lang="en-US"/>
            </a:p>
          </p:txBody>
        </p:sp>
        <p:sp>
          <p:nvSpPr>
            <p:cNvPr id="633001" name="Line 169"/>
            <p:cNvSpPr>
              <a:spLocks noChangeShapeType="1"/>
            </p:cNvSpPr>
            <p:nvPr/>
          </p:nvSpPr>
          <p:spPr bwMode="auto">
            <a:xfrm>
              <a:off x="4244" y="3194"/>
              <a:ext cx="91" cy="1"/>
            </a:xfrm>
            <a:prstGeom prst="line">
              <a:avLst/>
            </a:prstGeom>
            <a:noFill/>
            <a:ln w="19050">
              <a:solidFill>
                <a:srgbClr val="042A55"/>
              </a:solidFill>
              <a:round/>
              <a:headEnd/>
              <a:tailEnd/>
            </a:ln>
          </p:spPr>
          <p:txBody>
            <a:bodyPr/>
            <a:lstStyle/>
            <a:p>
              <a:endParaRPr lang="en-US"/>
            </a:p>
          </p:txBody>
        </p:sp>
        <p:sp>
          <p:nvSpPr>
            <p:cNvPr id="633002" name="Rectangle 170"/>
            <p:cNvSpPr>
              <a:spLocks noChangeArrowheads="1"/>
            </p:cNvSpPr>
            <p:nvPr/>
          </p:nvSpPr>
          <p:spPr bwMode="auto">
            <a:xfrm>
              <a:off x="1342" y="2540"/>
              <a:ext cx="81" cy="80"/>
            </a:xfrm>
            <a:prstGeom prst="rect">
              <a:avLst/>
            </a:prstGeom>
            <a:solidFill>
              <a:srgbClr val="042A55"/>
            </a:solidFill>
            <a:ln w="19050">
              <a:solidFill>
                <a:srgbClr val="000000"/>
              </a:solidFill>
              <a:miter lim="800000"/>
              <a:headEnd/>
              <a:tailEnd/>
            </a:ln>
          </p:spPr>
          <p:txBody>
            <a:bodyPr/>
            <a:lstStyle/>
            <a:p>
              <a:endParaRPr lang="en-US"/>
            </a:p>
          </p:txBody>
        </p:sp>
        <p:sp>
          <p:nvSpPr>
            <p:cNvPr id="633003" name="Rectangle 171"/>
            <p:cNvSpPr>
              <a:spLocks noChangeArrowheads="1"/>
            </p:cNvSpPr>
            <p:nvPr/>
          </p:nvSpPr>
          <p:spPr bwMode="auto">
            <a:xfrm>
              <a:off x="2065" y="1938"/>
              <a:ext cx="81" cy="81"/>
            </a:xfrm>
            <a:prstGeom prst="rect">
              <a:avLst/>
            </a:prstGeom>
            <a:solidFill>
              <a:srgbClr val="042A55"/>
            </a:solidFill>
            <a:ln w="19050">
              <a:solidFill>
                <a:srgbClr val="000000"/>
              </a:solidFill>
              <a:miter lim="800000"/>
              <a:headEnd/>
              <a:tailEnd/>
            </a:ln>
          </p:spPr>
          <p:txBody>
            <a:bodyPr/>
            <a:lstStyle/>
            <a:p>
              <a:endParaRPr lang="en-US"/>
            </a:p>
          </p:txBody>
        </p:sp>
        <p:sp>
          <p:nvSpPr>
            <p:cNvPr id="633004" name="Rectangle 172"/>
            <p:cNvSpPr>
              <a:spLocks noChangeArrowheads="1"/>
            </p:cNvSpPr>
            <p:nvPr/>
          </p:nvSpPr>
          <p:spPr bwMode="auto">
            <a:xfrm>
              <a:off x="2791" y="2173"/>
              <a:ext cx="81" cy="81"/>
            </a:xfrm>
            <a:prstGeom prst="rect">
              <a:avLst/>
            </a:prstGeom>
            <a:solidFill>
              <a:srgbClr val="042A55"/>
            </a:solidFill>
            <a:ln w="19050">
              <a:solidFill>
                <a:srgbClr val="000000"/>
              </a:solidFill>
              <a:miter lim="800000"/>
              <a:headEnd/>
              <a:tailEnd/>
            </a:ln>
          </p:spPr>
          <p:txBody>
            <a:bodyPr/>
            <a:lstStyle/>
            <a:p>
              <a:endParaRPr lang="en-US"/>
            </a:p>
          </p:txBody>
        </p:sp>
        <p:sp>
          <p:nvSpPr>
            <p:cNvPr id="633005" name="Rectangle 173"/>
            <p:cNvSpPr>
              <a:spLocks noChangeArrowheads="1"/>
            </p:cNvSpPr>
            <p:nvPr/>
          </p:nvSpPr>
          <p:spPr bwMode="auto">
            <a:xfrm>
              <a:off x="3517" y="2418"/>
              <a:ext cx="77" cy="81"/>
            </a:xfrm>
            <a:prstGeom prst="rect">
              <a:avLst/>
            </a:prstGeom>
            <a:solidFill>
              <a:srgbClr val="042A55"/>
            </a:solidFill>
            <a:ln w="19050">
              <a:solidFill>
                <a:srgbClr val="000000"/>
              </a:solidFill>
              <a:miter lim="800000"/>
              <a:headEnd/>
              <a:tailEnd/>
            </a:ln>
          </p:spPr>
          <p:txBody>
            <a:bodyPr/>
            <a:lstStyle/>
            <a:p>
              <a:endParaRPr lang="en-US"/>
            </a:p>
          </p:txBody>
        </p:sp>
        <p:sp>
          <p:nvSpPr>
            <p:cNvPr id="633006" name="Rectangle 174"/>
            <p:cNvSpPr>
              <a:spLocks noChangeArrowheads="1"/>
            </p:cNvSpPr>
            <p:nvPr/>
          </p:nvSpPr>
          <p:spPr bwMode="auto">
            <a:xfrm>
              <a:off x="4239" y="2952"/>
              <a:ext cx="82" cy="81"/>
            </a:xfrm>
            <a:prstGeom prst="rect">
              <a:avLst/>
            </a:prstGeom>
            <a:solidFill>
              <a:srgbClr val="042A55"/>
            </a:solidFill>
            <a:ln w="19050">
              <a:solidFill>
                <a:srgbClr val="000000"/>
              </a:solidFill>
              <a:miter lim="800000"/>
              <a:headEnd/>
              <a:tailEnd/>
            </a:ln>
          </p:spPr>
          <p:txBody>
            <a:bodyPr/>
            <a:lstStyle/>
            <a:p>
              <a:endParaRPr lang="en-US"/>
            </a:p>
          </p:txBody>
        </p:sp>
        <p:sp>
          <p:nvSpPr>
            <p:cNvPr id="633007" name="Freeform 175"/>
            <p:cNvSpPr>
              <a:spLocks/>
            </p:cNvSpPr>
            <p:nvPr/>
          </p:nvSpPr>
          <p:spPr bwMode="auto">
            <a:xfrm>
              <a:off x="1342" y="2512"/>
              <a:ext cx="81" cy="81"/>
            </a:xfrm>
            <a:custGeom>
              <a:avLst/>
              <a:gdLst/>
              <a:ahLst/>
              <a:cxnLst>
                <a:cxn ang="0">
                  <a:pos x="90" y="45"/>
                </a:cxn>
                <a:cxn ang="0">
                  <a:pos x="90" y="56"/>
                </a:cxn>
                <a:cxn ang="0">
                  <a:pos x="87" y="65"/>
                </a:cxn>
                <a:cxn ang="0">
                  <a:pos x="76" y="79"/>
                </a:cxn>
                <a:cxn ang="0">
                  <a:pos x="62" y="87"/>
                </a:cxn>
                <a:cxn ang="0">
                  <a:pos x="53" y="90"/>
                </a:cxn>
                <a:cxn ang="0">
                  <a:pos x="45" y="90"/>
                </a:cxn>
                <a:cxn ang="0">
                  <a:pos x="37" y="90"/>
                </a:cxn>
                <a:cxn ang="0">
                  <a:pos x="28" y="87"/>
                </a:cxn>
                <a:cxn ang="0">
                  <a:pos x="14" y="79"/>
                </a:cxn>
                <a:cxn ang="0">
                  <a:pos x="6" y="65"/>
                </a:cxn>
                <a:cxn ang="0">
                  <a:pos x="3" y="56"/>
                </a:cxn>
                <a:cxn ang="0">
                  <a:pos x="0" y="45"/>
                </a:cxn>
                <a:cxn ang="0">
                  <a:pos x="3" y="37"/>
                </a:cxn>
                <a:cxn ang="0">
                  <a:pos x="6" y="28"/>
                </a:cxn>
                <a:cxn ang="0">
                  <a:pos x="14" y="14"/>
                </a:cxn>
                <a:cxn ang="0">
                  <a:pos x="28" y="6"/>
                </a:cxn>
                <a:cxn ang="0">
                  <a:pos x="37" y="3"/>
                </a:cxn>
                <a:cxn ang="0">
                  <a:pos x="45" y="0"/>
                </a:cxn>
                <a:cxn ang="0">
                  <a:pos x="53" y="3"/>
                </a:cxn>
                <a:cxn ang="0">
                  <a:pos x="62" y="6"/>
                </a:cxn>
                <a:cxn ang="0">
                  <a:pos x="76" y="14"/>
                </a:cxn>
                <a:cxn ang="0">
                  <a:pos x="87" y="28"/>
                </a:cxn>
                <a:cxn ang="0">
                  <a:pos x="90" y="37"/>
                </a:cxn>
                <a:cxn ang="0">
                  <a:pos x="90" y="42"/>
                </a:cxn>
                <a:cxn ang="0">
                  <a:pos x="90" y="45"/>
                </a:cxn>
              </a:cxnLst>
              <a:rect l="0" t="0" r="r" b="b"/>
              <a:pathLst>
                <a:path w="90" h="90">
                  <a:moveTo>
                    <a:pt x="90" y="45"/>
                  </a:moveTo>
                  <a:lnTo>
                    <a:pt x="90" y="56"/>
                  </a:lnTo>
                  <a:lnTo>
                    <a:pt x="87" y="65"/>
                  </a:lnTo>
                  <a:lnTo>
                    <a:pt x="76" y="79"/>
                  </a:lnTo>
                  <a:lnTo>
                    <a:pt x="62" y="87"/>
                  </a:lnTo>
                  <a:lnTo>
                    <a:pt x="53" y="90"/>
                  </a:lnTo>
                  <a:lnTo>
                    <a:pt x="45" y="90"/>
                  </a:lnTo>
                  <a:lnTo>
                    <a:pt x="37" y="90"/>
                  </a:lnTo>
                  <a:lnTo>
                    <a:pt x="28" y="87"/>
                  </a:lnTo>
                  <a:lnTo>
                    <a:pt x="14" y="79"/>
                  </a:lnTo>
                  <a:lnTo>
                    <a:pt x="6" y="65"/>
                  </a:lnTo>
                  <a:lnTo>
                    <a:pt x="3" y="56"/>
                  </a:lnTo>
                  <a:lnTo>
                    <a:pt x="0" y="45"/>
                  </a:lnTo>
                  <a:lnTo>
                    <a:pt x="3" y="37"/>
                  </a:lnTo>
                  <a:lnTo>
                    <a:pt x="6" y="28"/>
                  </a:lnTo>
                  <a:lnTo>
                    <a:pt x="14" y="14"/>
                  </a:lnTo>
                  <a:lnTo>
                    <a:pt x="28" y="6"/>
                  </a:lnTo>
                  <a:lnTo>
                    <a:pt x="37" y="3"/>
                  </a:lnTo>
                  <a:lnTo>
                    <a:pt x="45" y="0"/>
                  </a:lnTo>
                  <a:lnTo>
                    <a:pt x="53" y="3"/>
                  </a:lnTo>
                  <a:lnTo>
                    <a:pt x="62" y="6"/>
                  </a:lnTo>
                  <a:lnTo>
                    <a:pt x="76" y="14"/>
                  </a:lnTo>
                  <a:lnTo>
                    <a:pt x="87" y="28"/>
                  </a:lnTo>
                  <a:lnTo>
                    <a:pt x="90" y="37"/>
                  </a:lnTo>
                  <a:lnTo>
                    <a:pt x="90" y="42"/>
                  </a:lnTo>
                  <a:lnTo>
                    <a:pt x="90" y="45"/>
                  </a:lnTo>
                  <a:close/>
                </a:path>
              </a:pathLst>
            </a:custGeom>
            <a:solidFill>
              <a:schemeClr val="tx2"/>
            </a:solidFill>
            <a:ln w="19050" cap="flat" cmpd="sng">
              <a:solidFill>
                <a:schemeClr val="tx1"/>
              </a:solidFill>
              <a:prstDash val="dash"/>
              <a:round/>
              <a:headEnd/>
              <a:tailEnd/>
            </a:ln>
          </p:spPr>
          <p:txBody>
            <a:bodyPr/>
            <a:lstStyle/>
            <a:p>
              <a:endParaRPr lang="en-US"/>
            </a:p>
          </p:txBody>
        </p:sp>
        <p:sp>
          <p:nvSpPr>
            <p:cNvPr id="633009" name="Freeform 177"/>
            <p:cNvSpPr>
              <a:spLocks/>
            </p:cNvSpPr>
            <p:nvPr/>
          </p:nvSpPr>
          <p:spPr bwMode="auto">
            <a:xfrm>
              <a:off x="2065" y="1781"/>
              <a:ext cx="81" cy="79"/>
            </a:xfrm>
            <a:custGeom>
              <a:avLst/>
              <a:gdLst/>
              <a:ahLst/>
              <a:cxnLst>
                <a:cxn ang="0">
                  <a:pos x="89" y="45"/>
                </a:cxn>
                <a:cxn ang="0">
                  <a:pos x="89" y="53"/>
                </a:cxn>
                <a:cxn ang="0">
                  <a:pos x="86" y="62"/>
                </a:cxn>
                <a:cxn ang="0">
                  <a:pos x="78" y="76"/>
                </a:cxn>
                <a:cxn ang="0">
                  <a:pos x="64" y="84"/>
                </a:cxn>
                <a:cxn ang="0">
                  <a:pos x="56" y="87"/>
                </a:cxn>
                <a:cxn ang="0">
                  <a:pos x="45" y="87"/>
                </a:cxn>
                <a:cxn ang="0">
                  <a:pos x="36" y="87"/>
                </a:cxn>
                <a:cxn ang="0">
                  <a:pos x="28" y="84"/>
                </a:cxn>
                <a:cxn ang="0">
                  <a:pos x="14" y="76"/>
                </a:cxn>
                <a:cxn ang="0">
                  <a:pos x="5" y="62"/>
                </a:cxn>
                <a:cxn ang="0">
                  <a:pos x="3" y="53"/>
                </a:cxn>
                <a:cxn ang="0">
                  <a:pos x="0" y="45"/>
                </a:cxn>
                <a:cxn ang="0">
                  <a:pos x="3" y="34"/>
                </a:cxn>
                <a:cxn ang="0">
                  <a:pos x="5" y="25"/>
                </a:cxn>
                <a:cxn ang="0">
                  <a:pos x="14" y="11"/>
                </a:cxn>
                <a:cxn ang="0">
                  <a:pos x="28" y="3"/>
                </a:cxn>
                <a:cxn ang="0">
                  <a:pos x="36" y="0"/>
                </a:cxn>
                <a:cxn ang="0">
                  <a:pos x="45" y="0"/>
                </a:cxn>
                <a:cxn ang="0">
                  <a:pos x="56" y="0"/>
                </a:cxn>
                <a:cxn ang="0">
                  <a:pos x="64" y="3"/>
                </a:cxn>
                <a:cxn ang="0">
                  <a:pos x="78" y="11"/>
                </a:cxn>
                <a:cxn ang="0">
                  <a:pos x="86" y="25"/>
                </a:cxn>
                <a:cxn ang="0">
                  <a:pos x="89" y="34"/>
                </a:cxn>
                <a:cxn ang="0">
                  <a:pos x="89" y="42"/>
                </a:cxn>
                <a:cxn ang="0">
                  <a:pos x="89" y="45"/>
                </a:cxn>
              </a:cxnLst>
              <a:rect l="0" t="0" r="r" b="b"/>
              <a:pathLst>
                <a:path w="89" h="87">
                  <a:moveTo>
                    <a:pt x="89" y="45"/>
                  </a:moveTo>
                  <a:lnTo>
                    <a:pt x="89" y="53"/>
                  </a:lnTo>
                  <a:lnTo>
                    <a:pt x="86" y="62"/>
                  </a:lnTo>
                  <a:lnTo>
                    <a:pt x="78" y="76"/>
                  </a:lnTo>
                  <a:lnTo>
                    <a:pt x="64" y="84"/>
                  </a:lnTo>
                  <a:lnTo>
                    <a:pt x="56" y="87"/>
                  </a:lnTo>
                  <a:lnTo>
                    <a:pt x="45" y="87"/>
                  </a:lnTo>
                  <a:lnTo>
                    <a:pt x="36" y="87"/>
                  </a:lnTo>
                  <a:lnTo>
                    <a:pt x="28" y="84"/>
                  </a:lnTo>
                  <a:lnTo>
                    <a:pt x="14" y="76"/>
                  </a:lnTo>
                  <a:lnTo>
                    <a:pt x="5" y="62"/>
                  </a:lnTo>
                  <a:lnTo>
                    <a:pt x="3" y="53"/>
                  </a:lnTo>
                  <a:lnTo>
                    <a:pt x="0" y="45"/>
                  </a:lnTo>
                  <a:lnTo>
                    <a:pt x="3" y="34"/>
                  </a:lnTo>
                  <a:lnTo>
                    <a:pt x="5" y="25"/>
                  </a:lnTo>
                  <a:lnTo>
                    <a:pt x="14" y="11"/>
                  </a:lnTo>
                  <a:lnTo>
                    <a:pt x="28" y="3"/>
                  </a:lnTo>
                  <a:lnTo>
                    <a:pt x="36" y="0"/>
                  </a:lnTo>
                  <a:lnTo>
                    <a:pt x="45" y="0"/>
                  </a:lnTo>
                  <a:lnTo>
                    <a:pt x="56" y="0"/>
                  </a:lnTo>
                  <a:lnTo>
                    <a:pt x="64" y="3"/>
                  </a:lnTo>
                  <a:lnTo>
                    <a:pt x="78" y="11"/>
                  </a:lnTo>
                  <a:lnTo>
                    <a:pt x="86" y="25"/>
                  </a:lnTo>
                  <a:lnTo>
                    <a:pt x="89" y="34"/>
                  </a:lnTo>
                  <a:lnTo>
                    <a:pt x="89" y="42"/>
                  </a:lnTo>
                  <a:lnTo>
                    <a:pt x="89" y="45"/>
                  </a:lnTo>
                  <a:close/>
                </a:path>
              </a:pathLst>
            </a:custGeom>
            <a:solidFill>
              <a:schemeClr val="tx2"/>
            </a:solidFill>
            <a:ln w="19050" cap="flat" cmpd="sng">
              <a:solidFill>
                <a:schemeClr val="tx1"/>
              </a:solidFill>
              <a:prstDash val="dash"/>
              <a:round/>
              <a:headEnd/>
              <a:tailEnd/>
            </a:ln>
          </p:spPr>
          <p:txBody>
            <a:bodyPr/>
            <a:lstStyle/>
            <a:p>
              <a:endParaRPr lang="en-US"/>
            </a:p>
          </p:txBody>
        </p:sp>
        <p:sp>
          <p:nvSpPr>
            <p:cNvPr id="633010" name="Freeform 178"/>
            <p:cNvSpPr>
              <a:spLocks/>
            </p:cNvSpPr>
            <p:nvPr/>
          </p:nvSpPr>
          <p:spPr bwMode="auto">
            <a:xfrm>
              <a:off x="2791" y="1973"/>
              <a:ext cx="81" cy="81"/>
            </a:xfrm>
            <a:custGeom>
              <a:avLst/>
              <a:gdLst/>
              <a:ahLst/>
              <a:cxnLst>
                <a:cxn ang="0">
                  <a:pos x="90" y="45"/>
                </a:cxn>
                <a:cxn ang="0">
                  <a:pos x="90" y="54"/>
                </a:cxn>
                <a:cxn ang="0">
                  <a:pos x="87" y="62"/>
                </a:cxn>
                <a:cxn ang="0">
                  <a:pos x="78" y="76"/>
                </a:cxn>
                <a:cxn ang="0">
                  <a:pos x="64" y="87"/>
                </a:cxn>
                <a:cxn ang="0">
                  <a:pos x="56" y="90"/>
                </a:cxn>
                <a:cxn ang="0">
                  <a:pos x="45" y="90"/>
                </a:cxn>
                <a:cxn ang="0">
                  <a:pos x="37" y="90"/>
                </a:cxn>
                <a:cxn ang="0">
                  <a:pos x="28" y="87"/>
                </a:cxn>
                <a:cxn ang="0">
                  <a:pos x="14" y="76"/>
                </a:cxn>
                <a:cxn ang="0">
                  <a:pos x="6" y="62"/>
                </a:cxn>
                <a:cxn ang="0">
                  <a:pos x="3" y="54"/>
                </a:cxn>
                <a:cxn ang="0">
                  <a:pos x="0" y="45"/>
                </a:cxn>
                <a:cxn ang="0">
                  <a:pos x="3" y="37"/>
                </a:cxn>
                <a:cxn ang="0">
                  <a:pos x="6" y="28"/>
                </a:cxn>
                <a:cxn ang="0">
                  <a:pos x="14" y="14"/>
                </a:cxn>
                <a:cxn ang="0">
                  <a:pos x="28" y="3"/>
                </a:cxn>
                <a:cxn ang="0">
                  <a:pos x="37" y="3"/>
                </a:cxn>
                <a:cxn ang="0">
                  <a:pos x="45" y="0"/>
                </a:cxn>
                <a:cxn ang="0">
                  <a:pos x="56" y="3"/>
                </a:cxn>
                <a:cxn ang="0">
                  <a:pos x="64" y="3"/>
                </a:cxn>
                <a:cxn ang="0">
                  <a:pos x="78" y="14"/>
                </a:cxn>
                <a:cxn ang="0">
                  <a:pos x="87" y="28"/>
                </a:cxn>
                <a:cxn ang="0">
                  <a:pos x="90" y="37"/>
                </a:cxn>
                <a:cxn ang="0">
                  <a:pos x="90" y="42"/>
                </a:cxn>
                <a:cxn ang="0">
                  <a:pos x="90" y="45"/>
                </a:cxn>
              </a:cxnLst>
              <a:rect l="0" t="0" r="r" b="b"/>
              <a:pathLst>
                <a:path w="90" h="90">
                  <a:moveTo>
                    <a:pt x="90" y="45"/>
                  </a:moveTo>
                  <a:lnTo>
                    <a:pt x="90" y="54"/>
                  </a:lnTo>
                  <a:lnTo>
                    <a:pt x="87" y="62"/>
                  </a:lnTo>
                  <a:lnTo>
                    <a:pt x="78" y="76"/>
                  </a:lnTo>
                  <a:lnTo>
                    <a:pt x="64" y="87"/>
                  </a:lnTo>
                  <a:lnTo>
                    <a:pt x="56" y="90"/>
                  </a:lnTo>
                  <a:lnTo>
                    <a:pt x="45" y="90"/>
                  </a:lnTo>
                  <a:lnTo>
                    <a:pt x="37" y="90"/>
                  </a:lnTo>
                  <a:lnTo>
                    <a:pt x="28" y="87"/>
                  </a:lnTo>
                  <a:lnTo>
                    <a:pt x="14" y="76"/>
                  </a:lnTo>
                  <a:lnTo>
                    <a:pt x="6" y="62"/>
                  </a:lnTo>
                  <a:lnTo>
                    <a:pt x="3" y="54"/>
                  </a:lnTo>
                  <a:lnTo>
                    <a:pt x="0" y="45"/>
                  </a:lnTo>
                  <a:lnTo>
                    <a:pt x="3" y="37"/>
                  </a:lnTo>
                  <a:lnTo>
                    <a:pt x="6" y="28"/>
                  </a:lnTo>
                  <a:lnTo>
                    <a:pt x="14" y="14"/>
                  </a:lnTo>
                  <a:lnTo>
                    <a:pt x="28" y="3"/>
                  </a:lnTo>
                  <a:lnTo>
                    <a:pt x="37" y="3"/>
                  </a:lnTo>
                  <a:lnTo>
                    <a:pt x="45" y="0"/>
                  </a:lnTo>
                  <a:lnTo>
                    <a:pt x="56" y="3"/>
                  </a:lnTo>
                  <a:lnTo>
                    <a:pt x="64" y="3"/>
                  </a:lnTo>
                  <a:lnTo>
                    <a:pt x="78" y="14"/>
                  </a:lnTo>
                  <a:lnTo>
                    <a:pt x="87" y="28"/>
                  </a:lnTo>
                  <a:lnTo>
                    <a:pt x="90" y="37"/>
                  </a:lnTo>
                  <a:lnTo>
                    <a:pt x="90" y="42"/>
                  </a:lnTo>
                  <a:lnTo>
                    <a:pt x="90" y="45"/>
                  </a:lnTo>
                  <a:close/>
                </a:path>
              </a:pathLst>
            </a:custGeom>
            <a:solidFill>
              <a:schemeClr val="tx2"/>
            </a:solidFill>
            <a:ln w="19050" cap="flat" cmpd="sng">
              <a:solidFill>
                <a:schemeClr val="tx1"/>
              </a:solidFill>
              <a:prstDash val="dash"/>
              <a:round/>
              <a:headEnd/>
              <a:tailEnd/>
            </a:ln>
          </p:spPr>
          <p:txBody>
            <a:bodyPr/>
            <a:lstStyle/>
            <a:p>
              <a:endParaRPr lang="en-US"/>
            </a:p>
          </p:txBody>
        </p:sp>
        <p:sp>
          <p:nvSpPr>
            <p:cNvPr id="633011" name="Freeform 179"/>
            <p:cNvSpPr>
              <a:spLocks/>
            </p:cNvSpPr>
            <p:nvPr/>
          </p:nvSpPr>
          <p:spPr bwMode="auto">
            <a:xfrm>
              <a:off x="3517" y="2418"/>
              <a:ext cx="77" cy="81"/>
            </a:xfrm>
            <a:custGeom>
              <a:avLst/>
              <a:gdLst/>
              <a:ahLst/>
              <a:cxnLst>
                <a:cxn ang="0">
                  <a:pos x="86" y="45"/>
                </a:cxn>
                <a:cxn ang="0">
                  <a:pos x="86" y="53"/>
                </a:cxn>
                <a:cxn ang="0">
                  <a:pos x="83" y="61"/>
                </a:cxn>
                <a:cxn ang="0">
                  <a:pos x="75" y="75"/>
                </a:cxn>
                <a:cxn ang="0">
                  <a:pos x="61" y="84"/>
                </a:cxn>
                <a:cxn ang="0">
                  <a:pos x="53" y="87"/>
                </a:cxn>
                <a:cxn ang="0">
                  <a:pos x="44" y="89"/>
                </a:cxn>
                <a:cxn ang="0">
                  <a:pos x="33" y="87"/>
                </a:cxn>
                <a:cxn ang="0">
                  <a:pos x="25" y="84"/>
                </a:cxn>
                <a:cxn ang="0">
                  <a:pos x="11" y="75"/>
                </a:cxn>
                <a:cxn ang="0">
                  <a:pos x="2" y="61"/>
                </a:cxn>
                <a:cxn ang="0">
                  <a:pos x="0" y="53"/>
                </a:cxn>
                <a:cxn ang="0">
                  <a:pos x="0" y="45"/>
                </a:cxn>
                <a:cxn ang="0">
                  <a:pos x="0" y="34"/>
                </a:cxn>
                <a:cxn ang="0">
                  <a:pos x="2" y="25"/>
                </a:cxn>
                <a:cxn ang="0">
                  <a:pos x="11" y="11"/>
                </a:cxn>
                <a:cxn ang="0">
                  <a:pos x="25" y="3"/>
                </a:cxn>
                <a:cxn ang="0">
                  <a:pos x="33" y="0"/>
                </a:cxn>
                <a:cxn ang="0">
                  <a:pos x="44" y="0"/>
                </a:cxn>
                <a:cxn ang="0">
                  <a:pos x="53" y="0"/>
                </a:cxn>
                <a:cxn ang="0">
                  <a:pos x="61" y="3"/>
                </a:cxn>
                <a:cxn ang="0">
                  <a:pos x="75" y="11"/>
                </a:cxn>
                <a:cxn ang="0">
                  <a:pos x="83" y="25"/>
                </a:cxn>
                <a:cxn ang="0">
                  <a:pos x="86" y="34"/>
                </a:cxn>
                <a:cxn ang="0">
                  <a:pos x="86" y="42"/>
                </a:cxn>
                <a:cxn ang="0">
                  <a:pos x="86" y="45"/>
                </a:cxn>
              </a:cxnLst>
              <a:rect l="0" t="0" r="r" b="b"/>
              <a:pathLst>
                <a:path w="86" h="89">
                  <a:moveTo>
                    <a:pt x="86" y="45"/>
                  </a:moveTo>
                  <a:lnTo>
                    <a:pt x="86" y="53"/>
                  </a:lnTo>
                  <a:lnTo>
                    <a:pt x="83" y="61"/>
                  </a:lnTo>
                  <a:lnTo>
                    <a:pt x="75" y="75"/>
                  </a:lnTo>
                  <a:lnTo>
                    <a:pt x="61" y="84"/>
                  </a:lnTo>
                  <a:lnTo>
                    <a:pt x="53" y="87"/>
                  </a:lnTo>
                  <a:lnTo>
                    <a:pt x="44" y="89"/>
                  </a:lnTo>
                  <a:lnTo>
                    <a:pt x="33" y="87"/>
                  </a:lnTo>
                  <a:lnTo>
                    <a:pt x="25" y="84"/>
                  </a:lnTo>
                  <a:lnTo>
                    <a:pt x="11" y="75"/>
                  </a:lnTo>
                  <a:lnTo>
                    <a:pt x="2" y="61"/>
                  </a:lnTo>
                  <a:lnTo>
                    <a:pt x="0" y="53"/>
                  </a:lnTo>
                  <a:lnTo>
                    <a:pt x="0" y="45"/>
                  </a:lnTo>
                  <a:lnTo>
                    <a:pt x="0" y="34"/>
                  </a:lnTo>
                  <a:lnTo>
                    <a:pt x="2" y="25"/>
                  </a:lnTo>
                  <a:lnTo>
                    <a:pt x="11" y="11"/>
                  </a:lnTo>
                  <a:lnTo>
                    <a:pt x="25" y="3"/>
                  </a:lnTo>
                  <a:lnTo>
                    <a:pt x="33" y="0"/>
                  </a:lnTo>
                  <a:lnTo>
                    <a:pt x="44" y="0"/>
                  </a:lnTo>
                  <a:lnTo>
                    <a:pt x="53" y="0"/>
                  </a:lnTo>
                  <a:lnTo>
                    <a:pt x="61" y="3"/>
                  </a:lnTo>
                  <a:lnTo>
                    <a:pt x="75" y="11"/>
                  </a:lnTo>
                  <a:lnTo>
                    <a:pt x="83" y="25"/>
                  </a:lnTo>
                  <a:lnTo>
                    <a:pt x="86" y="34"/>
                  </a:lnTo>
                  <a:lnTo>
                    <a:pt x="86" y="42"/>
                  </a:lnTo>
                  <a:lnTo>
                    <a:pt x="86" y="45"/>
                  </a:lnTo>
                  <a:close/>
                </a:path>
              </a:pathLst>
            </a:custGeom>
            <a:solidFill>
              <a:schemeClr val="tx2"/>
            </a:solidFill>
            <a:ln w="19050" cap="flat" cmpd="sng">
              <a:solidFill>
                <a:schemeClr val="tx1"/>
              </a:solidFill>
              <a:prstDash val="dash"/>
              <a:round/>
              <a:headEnd/>
              <a:tailEnd/>
            </a:ln>
          </p:spPr>
          <p:txBody>
            <a:bodyPr/>
            <a:lstStyle/>
            <a:p>
              <a:endParaRPr lang="en-US"/>
            </a:p>
          </p:txBody>
        </p:sp>
        <p:sp>
          <p:nvSpPr>
            <p:cNvPr id="633012" name="Freeform 180"/>
            <p:cNvSpPr>
              <a:spLocks/>
            </p:cNvSpPr>
            <p:nvPr/>
          </p:nvSpPr>
          <p:spPr bwMode="auto">
            <a:xfrm>
              <a:off x="4239" y="2778"/>
              <a:ext cx="82" cy="80"/>
            </a:xfrm>
            <a:custGeom>
              <a:avLst/>
              <a:gdLst/>
              <a:ahLst/>
              <a:cxnLst>
                <a:cxn ang="0">
                  <a:pos x="90" y="44"/>
                </a:cxn>
                <a:cxn ang="0">
                  <a:pos x="87" y="53"/>
                </a:cxn>
                <a:cxn ang="0">
                  <a:pos x="84" y="61"/>
                </a:cxn>
                <a:cxn ang="0">
                  <a:pos x="76" y="78"/>
                </a:cxn>
                <a:cxn ang="0">
                  <a:pos x="62" y="86"/>
                </a:cxn>
                <a:cxn ang="0">
                  <a:pos x="53" y="89"/>
                </a:cxn>
                <a:cxn ang="0">
                  <a:pos x="45" y="89"/>
                </a:cxn>
                <a:cxn ang="0">
                  <a:pos x="34" y="89"/>
                </a:cxn>
                <a:cxn ang="0">
                  <a:pos x="25" y="86"/>
                </a:cxn>
                <a:cxn ang="0">
                  <a:pos x="11" y="78"/>
                </a:cxn>
                <a:cxn ang="0">
                  <a:pos x="3" y="61"/>
                </a:cxn>
                <a:cxn ang="0">
                  <a:pos x="0" y="53"/>
                </a:cxn>
                <a:cxn ang="0">
                  <a:pos x="0" y="44"/>
                </a:cxn>
                <a:cxn ang="0">
                  <a:pos x="0" y="36"/>
                </a:cxn>
                <a:cxn ang="0">
                  <a:pos x="3" y="28"/>
                </a:cxn>
                <a:cxn ang="0">
                  <a:pos x="11" y="14"/>
                </a:cxn>
                <a:cxn ang="0">
                  <a:pos x="25" y="5"/>
                </a:cxn>
                <a:cxn ang="0">
                  <a:pos x="34" y="2"/>
                </a:cxn>
                <a:cxn ang="0">
                  <a:pos x="45" y="0"/>
                </a:cxn>
                <a:cxn ang="0">
                  <a:pos x="53" y="2"/>
                </a:cxn>
                <a:cxn ang="0">
                  <a:pos x="62" y="5"/>
                </a:cxn>
                <a:cxn ang="0">
                  <a:pos x="76" y="14"/>
                </a:cxn>
                <a:cxn ang="0">
                  <a:pos x="84" y="28"/>
                </a:cxn>
                <a:cxn ang="0">
                  <a:pos x="87" y="36"/>
                </a:cxn>
                <a:cxn ang="0">
                  <a:pos x="87" y="44"/>
                </a:cxn>
                <a:cxn ang="0">
                  <a:pos x="90" y="44"/>
                </a:cxn>
              </a:cxnLst>
              <a:rect l="0" t="0" r="r" b="b"/>
              <a:pathLst>
                <a:path w="90" h="89">
                  <a:moveTo>
                    <a:pt x="90" y="44"/>
                  </a:moveTo>
                  <a:lnTo>
                    <a:pt x="87" y="53"/>
                  </a:lnTo>
                  <a:lnTo>
                    <a:pt x="84" y="61"/>
                  </a:lnTo>
                  <a:lnTo>
                    <a:pt x="76" y="78"/>
                  </a:lnTo>
                  <a:lnTo>
                    <a:pt x="62" y="86"/>
                  </a:lnTo>
                  <a:lnTo>
                    <a:pt x="53" y="89"/>
                  </a:lnTo>
                  <a:lnTo>
                    <a:pt x="45" y="89"/>
                  </a:lnTo>
                  <a:lnTo>
                    <a:pt x="34" y="89"/>
                  </a:lnTo>
                  <a:lnTo>
                    <a:pt x="25" y="86"/>
                  </a:lnTo>
                  <a:lnTo>
                    <a:pt x="11" y="78"/>
                  </a:lnTo>
                  <a:lnTo>
                    <a:pt x="3" y="61"/>
                  </a:lnTo>
                  <a:lnTo>
                    <a:pt x="0" y="53"/>
                  </a:lnTo>
                  <a:lnTo>
                    <a:pt x="0" y="44"/>
                  </a:lnTo>
                  <a:lnTo>
                    <a:pt x="0" y="36"/>
                  </a:lnTo>
                  <a:lnTo>
                    <a:pt x="3" y="28"/>
                  </a:lnTo>
                  <a:lnTo>
                    <a:pt x="11" y="14"/>
                  </a:lnTo>
                  <a:lnTo>
                    <a:pt x="25" y="5"/>
                  </a:lnTo>
                  <a:lnTo>
                    <a:pt x="34" y="2"/>
                  </a:lnTo>
                  <a:lnTo>
                    <a:pt x="45" y="0"/>
                  </a:lnTo>
                  <a:lnTo>
                    <a:pt x="53" y="2"/>
                  </a:lnTo>
                  <a:lnTo>
                    <a:pt x="62" y="5"/>
                  </a:lnTo>
                  <a:lnTo>
                    <a:pt x="76" y="14"/>
                  </a:lnTo>
                  <a:lnTo>
                    <a:pt x="84" y="28"/>
                  </a:lnTo>
                  <a:lnTo>
                    <a:pt x="87" y="36"/>
                  </a:lnTo>
                  <a:lnTo>
                    <a:pt x="87" y="44"/>
                  </a:lnTo>
                  <a:lnTo>
                    <a:pt x="90" y="44"/>
                  </a:lnTo>
                  <a:close/>
                </a:path>
              </a:pathLst>
            </a:custGeom>
            <a:solidFill>
              <a:schemeClr val="tx2"/>
            </a:solidFill>
            <a:ln w="19050" cmpd="sng">
              <a:solidFill>
                <a:schemeClr val="tx1"/>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544" y="2204864"/>
            <a:ext cx="8229600" cy="4525963"/>
          </a:xfrm>
        </p:spPr>
        <p:txBody>
          <a:bodyPr/>
          <a:lstStyle/>
          <a:p>
            <a:pPr marL="0" indent="0">
              <a:buNone/>
            </a:pPr>
            <a:r>
              <a:rPr lang="en-US" dirty="0" smtClean="0"/>
              <a:t>            </a:t>
            </a:r>
            <a:r>
              <a:rPr lang="en-US" sz="4400" dirty="0" smtClean="0"/>
              <a:t>Human Vs. Analogues</a:t>
            </a:r>
            <a:endParaRPr lang="en-US" sz="4400" dirty="0"/>
          </a:p>
        </p:txBody>
      </p:sp>
    </p:spTree>
    <p:extLst>
      <p:ext uri="{BB962C8B-B14F-4D97-AF65-F5344CB8AC3E}">
        <p14:creationId xmlns:p14="http://schemas.microsoft.com/office/powerpoint/2010/main" val="1335989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3214686"/>
            <a:ext cx="8229600" cy="4525963"/>
          </a:xfrm>
        </p:spPr>
        <p:txBody>
          <a:bodyPr>
            <a:normAutofit/>
          </a:bodyPr>
          <a:lstStyle/>
          <a:p>
            <a:r>
              <a:rPr lang="en-US" sz="2400" dirty="0" smtClean="0"/>
              <a:t>The aim of this study was to compare biphasic insulin </a:t>
            </a:r>
            <a:r>
              <a:rPr lang="en-US" sz="2400" dirty="0" err="1" smtClean="0"/>
              <a:t>aspart</a:t>
            </a:r>
            <a:r>
              <a:rPr lang="en-US" sz="2400" dirty="0" smtClean="0"/>
              <a:t> 30 (</a:t>
            </a:r>
            <a:r>
              <a:rPr lang="en-US" sz="2400" dirty="0" err="1" smtClean="0"/>
              <a:t>BIAsp</a:t>
            </a:r>
            <a:r>
              <a:rPr lang="en-US" sz="2400" dirty="0" smtClean="0"/>
              <a:t> 30) with biphasic human insulin 30 (BHI 30) with respect to </a:t>
            </a:r>
            <a:r>
              <a:rPr lang="en-US" sz="2400" dirty="0" err="1" smtClean="0"/>
              <a:t>glycemic</a:t>
            </a:r>
            <a:r>
              <a:rPr lang="en-US" sz="2400" dirty="0" smtClean="0"/>
              <a:t> control and the risk for hypoglycemia using a </a:t>
            </a:r>
            <a:r>
              <a:rPr lang="en-US" sz="2400" dirty="0" err="1" smtClean="0"/>
              <a:t>metaanalysis</a:t>
            </a:r>
            <a:r>
              <a:rPr lang="en-US" sz="2400" dirty="0" smtClean="0"/>
              <a:t> of clinical trials comparing these </a:t>
            </a:r>
            <a:r>
              <a:rPr lang="en-US" sz="2400" dirty="0" err="1" smtClean="0"/>
              <a:t>insulins</a:t>
            </a:r>
            <a:r>
              <a:rPr lang="en-US" sz="2400" dirty="0" smtClean="0"/>
              <a:t> in patients with type 2 diabetes mellitus (T2DM).</a:t>
            </a:r>
          </a:p>
          <a:p>
            <a:endParaRPr lang="en-US" sz="2400" dirty="0" smtClean="0"/>
          </a:p>
          <a:p>
            <a:r>
              <a:rPr lang="en-US" sz="2400" dirty="0" smtClean="0"/>
              <a:t>The predefined primary end point of the study was the overall rate of </a:t>
            </a:r>
            <a:r>
              <a:rPr lang="en-US" sz="2400" dirty="0" smtClean="0">
                <a:solidFill>
                  <a:srgbClr val="FFFF00"/>
                </a:solidFill>
              </a:rPr>
              <a:t>nocturnal hypoglycemia </a:t>
            </a:r>
            <a:r>
              <a:rPr lang="en-US" sz="2400" dirty="0" smtClean="0"/>
              <a:t>(major, minor, and symptoms-only hypoglycemia occurring from 12:00–6:00 am).</a:t>
            </a:r>
          </a:p>
        </p:txBody>
      </p:sp>
      <p:pic>
        <p:nvPicPr>
          <p:cNvPr id="4" name="Picture 2"/>
          <p:cNvPicPr>
            <a:picLocks noChangeAspect="1" noChangeArrowheads="1"/>
          </p:cNvPicPr>
          <p:nvPr/>
        </p:nvPicPr>
        <p:blipFill>
          <a:blip r:embed="rId2" cstate="print"/>
          <a:srcRect/>
          <a:stretch>
            <a:fillRect/>
          </a:stretch>
        </p:blipFill>
        <p:spPr bwMode="auto">
          <a:xfrm>
            <a:off x="500034" y="0"/>
            <a:ext cx="8286808" cy="28574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cstate="print"/>
          <a:srcRect/>
          <a:stretch>
            <a:fillRect/>
          </a:stretch>
        </p:blipFill>
        <p:spPr bwMode="auto">
          <a:xfrm>
            <a:off x="285720" y="214290"/>
            <a:ext cx="8572560" cy="63579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cstate="print"/>
          <a:srcRect/>
          <a:stretch>
            <a:fillRect/>
          </a:stretch>
        </p:blipFill>
        <p:spPr bwMode="auto">
          <a:xfrm>
            <a:off x="285720" y="0"/>
            <a:ext cx="8858280" cy="6858000"/>
          </a:xfrm>
          <a:prstGeom prst="rect">
            <a:avLst/>
          </a:prstGeom>
          <a:noFill/>
          <a:ln w="9525">
            <a:noFill/>
            <a:miter lim="800000"/>
            <a:headEnd/>
            <a:tailEnd/>
          </a:ln>
        </p:spPr>
      </p:pic>
      <p:sp>
        <p:nvSpPr>
          <p:cNvPr id="3" name="Rounded Rectangle 2"/>
          <p:cNvSpPr/>
          <p:nvPr/>
        </p:nvSpPr>
        <p:spPr>
          <a:xfrm>
            <a:off x="6084168" y="4293096"/>
            <a:ext cx="1296144"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p:nvPr>
        </p:nvSpPr>
        <p:spPr>
          <a:xfrm>
            <a:off x="755576" y="548680"/>
            <a:ext cx="7560840" cy="806450"/>
          </a:xfrm>
        </p:spPr>
        <p:txBody>
          <a:bodyPr>
            <a:noAutofit/>
          </a:bodyPr>
          <a:lstStyle/>
          <a:p>
            <a:r>
              <a:rPr lang="en-US" sz="2800" dirty="0" smtClean="0">
                <a:ea typeface="ＭＳ Ｐゴシック" pitchFamily="34" charset="-128"/>
              </a:rPr>
              <a:t>Meta-analysis: </a:t>
            </a:r>
            <a:r>
              <a:rPr lang="en-US" sz="2800" dirty="0" err="1" smtClean="0">
                <a:ea typeface="ＭＳ Ｐゴシック" pitchFamily="34" charset="-128"/>
              </a:rPr>
              <a:t>BIAsp</a:t>
            </a:r>
            <a:r>
              <a:rPr lang="en-US" sz="2800" dirty="0" smtClean="0">
                <a:ea typeface="ＭＳ Ｐゴシック" pitchFamily="34" charset="-128"/>
              </a:rPr>
              <a:t> 30 superior to BHI 30 for major </a:t>
            </a:r>
            <a:r>
              <a:rPr lang="en-US" sz="2800" dirty="0" err="1" smtClean="0">
                <a:ea typeface="ＭＳ Ｐゴシック" pitchFamily="34" charset="-128"/>
              </a:rPr>
              <a:t>hypoglycaemia</a:t>
            </a:r>
            <a:endParaRPr lang="en-GB" sz="2800" dirty="0" smtClean="0">
              <a:ea typeface="ＭＳ Ｐゴシック" pitchFamily="34" charset="-128"/>
            </a:endParaRPr>
          </a:p>
        </p:txBody>
      </p:sp>
      <p:grpSp>
        <p:nvGrpSpPr>
          <p:cNvPr id="2" name="Group 149"/>
          <p:cNvGrpSpPr>
            <a:grpSpLocks/>
          </p:cNvGrpSpPr>
          <p:nvPr/>
        </p:nvGrpSpPr>
        <p:grpSpPr bwMode="auto">
          <a:xfrm>
            <a:off x="917895" y="2003425"/>
            <a:ext cx="6797355" cy="3805619"/>
            <a:chOff x="1163201" y="1468438"/>
            <a:chExt cx="7359808" cy="4930190"/>
          </a:xfrm>
        </p:grpSpPr>
        <p:sp>
          <p:nvSpPr>
            <p:cNvPr id="30725" name="Rectangle 123"/>
            <p:cNvSpPr>
              <a:spLocks noChangeArrowheads="1"/>
            </p:cNvSpPr>
            <p:nvPr/>
          </p:nvSpPr>
          <p:spPr bwMode="auto">
            <a:xfrm>
              <a:off x="1588291" y="2133600"/>
              <a:ext cx="492923" cy="279108"/>
            </a:xfrm>
            <a:prstGeom prst="rect">
              <a:avLst/>
            </a:prstGeom>
            <a:noFill/>
            <a:ln w="9525">
              <a:noFill/>
              <a:miter lim="800000"/>
              <a:headEnd/>
              <a:tailEnd/>
            </a:ln>
          </p:spPr>
          <p:txBody>
            <a:bodyPr wrap="none" lIns="0" tIns="0" rIns="0" bIns="0">
              <a:spAutoFit/>
            </a:bodyPr>
            <a:lstStyle/>
            <a:p>
              <a:pPr algn="r"/>
              <a:r>
                <a:rPr lang="en-US" sz="1400">
                  <a:latin typeface="Verdana" pitchFamily="34" charset="0"/>
                </a:rPr>
                <a:t>1234</a:t>
              </a:r>
            </a:p>
          </p:txBody>
        </p:sp>
        <p:sp>
          <p:nvSpPr>
            <p:cNvPr id="30726" name="Rectangle 124"/>
            <p:cNvSpPr>
              <a:spLocks noChangeArrowheads="1"/>
            </p:cNvSpPr>
            <p:nvPr/>
          </p:nvSpPr>
          <p:spPr bwMode="auto">
            <a:xfrm>
              <a:off x="1588291" y="2614613"/>
              <a:ext cx="492923" cy="279108"/>
            </a:xfrm>
            <a:prstGeom prst="rect">
              <a:avLst/>
            </a:prstGeom>
            <a:noFill/>
            <a:ln w="9525">
              <a:noFill/>
              <a:miter lim="800000"/>
              <a:headEnd/>
              <a:tailEnd/>
            </a:ln>
          </p:spPr>
          <p:txBody>
            <a:bodyPr wrap="none" lIns="0" tIns="0" rIns="0" bIns="0">
              <a:spAutoFit/>
            </a:bodyPr>
            <a:lstStyle/>
            <a:p>
              <a:pPr algn="r"/>
              <a:r>
                <a:rPr lang="en-US" sz="1400">
                  <a:latin typeface="Verdana" pitchFamily="34" charset="0"/>
                </a:rPr>
                <a:t>1353</a:t>
              </a:r>
            </a:p>
          </p:txBody>
        </p:sp>
        <p:sp>
          <p:nvSpPr>
            <p:cNvPr id="30727" name="Rectangle 125"/>
            <p:cNvSpPr>
              <a:spLocks noChangeArrowheads="1"/>
            </p:cNvSpPr>
            <p:nvPr/>
          </p:nvSpPr>
          <p:spPr bwMode="auto">
            <a:xfrm>
              <a:off x="1588291" y="3140075"/>
              <a:ext cx="492923" cy="279108"/>
            </a:xfrm>
            <a:prstGeom prst="rect">
              <a:avLst/>
            </a:prstGeom>
            <a:noFill/>
            <a:ln w="9525">
              <a:noFill/>
              <a:miter lim="800000"/>
              <a:headEnd/>
              <a:tailEnd/>
            </a:ln>
          </p:spPr>
          <p:txBody>
            <a:bodyPr wrap="none" lIns="0" tIns="0" rIns="0" bIns="0">
              <a:spAutoFit/>
            </a:bodyPr>
            <a:lstStyle/>
            <a:p>
              <a:pPr algn="r"/>
              <a:r>
                <a:rPr lang="en-US" sz="1400">
                  <a:latin typeface="Verdana" pitchFamily="34" charset="0"/>
                </a:rPr>
                <a:t>1394</a:t>
              </a:r>
            </a:p>
          </p:txBody>
        </p:sp>
        <p:sp>
          <p:nvSpPr>
            <p:cNvPr id="30728" name="Rectangle 126"/>
            <p:cNvSpPr>
              <a:spLocks noChangeArrowheads="1"/>
            </p:cNvSpPr>
            <p:nvPr/>
          </p:nvSpPr>
          <p:spPr bwMode="auto">
            <a:xfrm>
              <a:off x="1588291" y="3640137"/>
              <a:ext cx="492923" cy="279108"/>
            </a:xfrm>
            <a:prstGeom prst="rect">
              <a:avLst/>
            </a:prstGeom>
            <a:noFill/>
            <a:ln w="9525">
              <a:noFill/>
              <a:miter lim="800000"/>
              <a:headEnd/>
              <a:tailEnd/>
            </a:ln>
          </p:spPr>
          <p:txBody>
            <a:bodyPr wrap="none" lIns="0" tIns="0" rIns="0" bIns="0">
              <a:spAutoFit/>
            </a:bodyPr>
            <a:lstStyle/>
            <a:p>
              <a:pPr algn="r"/>
              <a:r>
                <a:rPr lang="en-US" sz="1400">
                  <a:latin typeface="Verdana" pitchFamily="34" charset="0"/>
                </a:rPr>
                <a:t>1466</a:t>
              </a:r>
            </a:p>
          </p:txBody>
        </p:sp>
        <p:sp>
          <p:nvSpPr>
            <p:cNvPr id="30729" name="Rectangle 130"/>
            <p:cNvSpPr>
              <a:spLocks noChangeArrowheads="1"/>
            </p:cNvSpPr>
            <p:nvPr/>
          </p:nvSpPr>
          <p:spPr bwMode="auto">
            <a:xfrm>
              <a:off x="1588291" y="4165600"/>
              <a:ext cx="492923" cy="279108"/>
            </a:xfrm>
            <a:prstGeom prst="rect">
              <a:avLst/>
            </a:prstGeom>
            <a:noFill/>
            <a:ln w="9525">
              <a:noFill/>
              <a:miter lim="800000"/>
              <a:headEnd/>
              <a:tailEnd/>
            </a:ln>
          </p:spPr>
          <p:txBody>
            <a:bodyPr wrap="none" lIns="0" tIns="0" rIns="0" bIns="0">
              <a:spAutoFit/>
            </a:bodyPr>
            <a:lstStyle/>
            <a:p>
              <a:pPr algn="r"/>
              <a:r>
                <a:rPr lang="en-US" sz="1400">
                  <a:latin typeface="Verdana" pitchFamily="34" charset="0"/>
                </a:rPr>
                <a:t>3002</a:t>
              </a:r>
            </a:p>
          </p:txBody>
        </p:sp>
        <p:sp>
          <p:nvSpPr>
            <p:cNvPr id="30730" name="Rectangle 131"/>
            <p:cNvSpPr>
              <a:spLocks noChangeArrowheads="1"/>
            </p:cNvSpPr>
            <p:nvPr/>
          </p:nvSpPr>
          <p:spPr bwMode="auto">
            <a:xfrm>
              <a:off x="1395564" y="4664074"/>
              <a:ext cx="685649" cy="279108"/>
            </a:xfrm>
            <a:prstGeom prst="rect">
              <a:avLst/>
            </a:prstGeom>
            <a:noFill/>
            <a:ln w="9525">
              <a:noFill/>
              <a:miter lim="800000"/>
              <a:headEnd/>
              <a:tailEnd/>
            </a:ln>
          </p:spPr>
          <p:txBody>
            <a:bodyPr wrap="none" lIns="0" tIns="0" rIns="0" bIns="0">
              <a:spAutoFit/>
            </a:bodyPr>
            <a:lstStyle/>
            <a:p>
              <a:pPr algn="r"/>
              <a:r>
                <a:rPr lang="en-US" sz="1400">
                  <a:latin typeface="Verdana" pitchFamily="34" charset="0"/>
                </a:rPr>
                <a:t>Overall</a:t>
              </a:r>
            </a:p>
          </p:txBody>
        </p:sp>
        <p:grpSp>
          <p:nvGrpSpPr>
            <p:cNvPr id="3" name="Group 134"/>
            <p:cNvGrpSpPr>
              <a:grpSpLocks/>
            </p:cNvGrpSpPr>
            <p:nvPr/>
          </p:nvGrpSpPr>
          <p:grpSpPr bwMode="auto">
            <a:xfrm>
              <a:off x="3611563" y="4637874"/>
              <a:ext cx="363537" cy="215864"/>
              <a:chOff x="3360738" y="4805374"/>
              <a:chExt cx="363537" cy="216000"/>
            </a:xfrm>
          </p:grpSpPr>
          <p:sp>
            <p:nvSpPr>
              <p:cNvPr id="30865" name="Line 46"/>
              <p:cNvSpPr>
                <a:spLocks noChangeShapeType="1"/>
              </p:cNvSpPr>
              <p:nvPr/>
            </p:nvSpPr>
            <p:spPr bwMode="auto">
              <a:xfrm flipH="1">
                <a:off x="3360738" y="4902200"/>
                <a:ext cx="180975" cy="1588"/>
              </a:xfrm>
              <a:prstGeom prst="line">
                <a:avLst/>
              </a:prstGeom>
              <a:noFill/>
              <a:ln w="7">
                <a:solidFill>
                  <a:schemeClr val="tx1"/>
                </a:solidFill>
                <a:round/>
                <a:headEnd/>
                <a:tailEnd/>
              </a:ln>
            </p:spPr>
            <p:txBody>
              <a:bodyPr/>
              <a:lstStyle/>
              <a:p>
                <a:endParaRPr lang="en-US"/>
              </a:p>
            </p:txBody>
          </p:sp>
          <p:sp>
            <p:nvSpPr>
              <p:cNvPr id="30866" name="Line 47"/>
              <p:cNvSpPr>
                <a:spLocks noChangeShapeType="1"/>
              </p:cNvSpPr>
              <p:nvPr/>
            </p:nvSpPr>
            <p:spPr bwMode="auto">
              <a:xfrm flipV="1">
                <a:off x="3360738" y="4872038"/>
                <a:ext cx="1587" cy="58737"/>
              </a:xfrm>
              <a:prstGeom prst="line">
                <a:avLst/>
              </a:prstGeom>
              <a:noFill/>
              <a:ln w="7">
                <a:solidFill>
                  <a:schemeClr val="tx1"/>
                </a:solidFill>
                <a:round/>
                <a:headEnd/>
                <a:tailEnd/>
              </a:ln>
            </p:spPr>
            <p:txBody>
              <a:bodyPr/>
              <a:lstStyle/>
              <a:p>
                <a:endParaRPr lang="en-US"/>
              </a:p>
            </p:txBody>
          </p:sp>
          <p:sp>
            <p:nvSpPr>
              <p:cNvPr id="30867" name="Line 48"/>
              <p:cNvSpPr>
                <a:spLocks noChangeShapeType="1"/>
              </p:cNvSpPr>
              <p:nvPr/>
            </p:nvSpPr>
            <p:spPr bwMode="auto">
              <a:xfrm>
                <a:off x="3541713" y="4902200"/>
                <a:ext cx="182562" cy="0"/>
              </a:xfrm>
              <a:prstGeom prst="line">
                <a:avLst/>
              </a:prstGeom>
              <a:noFill/>
              <a:ln w="7">
                <a:solidFill>
                  <a:schemeClr val="tx1"/>
                </a:solidFill>
                <a:round/>
                <a:headEnd/>
                <a:tailEnd/>
              </a:ln>
            </p:spPr>
            <p:txBody>
              <a:bodyPr/>
              <a:lstStyle/>
              <a:p>
                <a:endParaRPr lang="en-US"/>
              </a:p>
            </p:txBody>
          </p:sp>
          <p:sp>
            <p:nvSpPr>
              <p:cNvPr id="30868" name="Line 49"/>
              <p:cNvSpPr>
                <a:spLocks noChangeShapeType="1"/>
              </p:cNvSpPr>
              <p:nvPr/>
            </p:nvSpPr>
            <p:spPr bwMode="auto">
              <a:xfrm flipV="1">
                <a:off x="3724275" y="4872038"/>
                <a:ext cx="0" cy="58737"/>
              </a:xfrm>
              <a:prstGeom prst="line">
                <a:avLst/>
              </a:prstGeom>
              <a:noFill/>
              <a:ln w="7">
                <a:solidFill>
                  <a:schemeClr val="tx1"/>
                </a:solidFill>
                <a:round/>
                <a:headEnd/>
                <a:tailEnd/>
              </a:ln>
            </p:spPr>
            <p:txBody>
              <a:bodyPr/>
              <a:lstStyle/>
              <a:p>
                <a:endParaRPr lang="en-US"/>
              </a:p>
            </p:txBody>
          </p:sp>
          <p:sp>
            <p:nvSpPr>
              <p:cNvPr id="30869" name="Rectangle 50"/>
              <p:cNvSpPr>
                <a:spLocks noChangeAspect="1" noChangeArrowheads="1"/>
              </p:cNvSpPr>
              <p:nvPr/>
            </p:nvSpPr>
            <p:spPr bwMode="auto">
              <a:xfrm>
                <a:off x="3433755" y="4805374"/>
                <a:ext cx="216000" cy="216000"/>
              </a:xfrm>
              <a:prstGeom prst="rect">
                <a:avLst/>
              </a:prstGeom>
              <a:solidFill>
                <a:srgbClr val="000000"/>
              </a:solidFill>
              <a:ln w="4">
                <a:solidFill>
                  <a:schemeClr val="tx1"/>
                </a:solidFill>
                <a:miter lim="800000"/>
                <a:headEnd/>
                <a:tailEnd/>
              </a:ln>
            </p:spPr>
            <p:txBody>
              <a:bodyPr/>
              <a:lstStyle/>
              <a:p>
                <a:endParaRPr lang="en-GB" sz="1600">
                  <a:latin typeface="Verdana" pitchFamily="34" charset="0"/>
                </a:endParaRPr>
              </a:p>
            </p:txBody>
          </p:sp>
        </p:grpSp>
        <p:grpSp>
          <p:nvGrpSpPr>
            <p:cNvPr id="4" name="Group 135"/>
            <p:cNvGrpSpPr>
              <a:grpSpLocks/>
            </p:cNvGrpSpPr>
            <p:nvPr/>
          </p:nvGrpSpPr>
          <p:grpSpPr bwMode="auto">
            <a:xfrm>
              <a:off x="2838448" y="4198938"/>
              <a:ext cx="1614487" cy="57150"/>
              <a:chOff x="2605088" y="4365625"/>
              <a:chExt cx="1614487" cy="57150"/>
            </a:xfrm>
          </p:grpSpPr>
          <p:sp>
            <p:nvSpPr>
              <p:cNvPr id="30860" name="Line 51"/>
              <p:cNvSpPr>
                <a:spLocks noChangeShapeType="1"/>
              </p:cNvSpPr>
              <p:nvPr/>
            </p:nvSpPr>
            <p:spPr bwMode="auto">
              <a:xfrm flipH="1">
                <a:off x="2605088" y="4394200"/>
                <a:ext cx="788987" cy="1588"/>
              </a:xfrm>
              <a:prstGeom prst="line">
                <a:avLst/>
              </a:prstGeom>
              <a:noFill/>
              <a:ln w="7">
                <a:solidFill>
                  <a:srgbClr val="000000"/>
                </a:solidFill>
                <a:round/>
                <a:headEnd/>
                <a:tailEnd/>
              </a:ln>
            </p:spPr>
            <p:txBody>
              <a:bodyPr/>
              <a:lstStyle/>
              <a:p>
                <a:endParaRPr lang="en-US"/>
              </a:p>
            </p:txBody>
          </p:sp>
          <p:sp>
            <p:nvSpPr>
              <p:cNvPr id="30861" name="Line 52"/>
              <p:cNvSpPr>
                <a:spLocks noChangeShapeType="1"/>
              </p:cNvSpPr>
              <p:nvPr/>
            </p:nvSpPr>
            <p:spPr bwMode="auto">
              <a:xfrm flipV="1">
                <a:off x="2605088" y="4365625"/>
                <a:ext cx="1587" cy="57150"/>
              </a:xfrm>
              <a:prstGeom prst="line">
                <a:avLst/>
              </a:prstGeom>
              <a:noFill/>
              <a:ln w="7">
                <a:solidFill>
                  <a:srgbClr val="000000"/>
                </a:solidFill>
                <a:round/>
                <a:headEnd/>
                <a:tailEnd/>
              </a:ln>
            </p:spPr>
            <p:txBody>
              <a:bodyPr/>
              <a:lstStyle/>
              <a:p>
                <a:endParaRPr lang="en-US"/>
              </a:p>
            </p:txBody>
          </p:sp>
          <p:sp>
            <p:nvSpPr>
              <p:cNvPr id="30862" name="Line 53"/>
              <p:cNvSpPr>
                <a:spLocks noChangeShapeType="1"/>
              </p:cNvSpPr>
              <p:nvPr/>
            </p:nvSpPr>
            <p:spPr bwMode="auto">
              <a:xfrm>
                <a:off x="3394075" y="4394200"/>
                <a:ext cx="823913" cy="1588"/>
              </a:xfrm>
              <a:prstGeom prst="line">
                <a:avLst/>
              </a:prstGeom>
              <a:noFill/>
              <a:ln w="7">
                <a:solidFill>
                  <a:srgbClr val="000000"/>
                </a:solidFill>
                <a:round/>
                <a:headEnd/>
                <a:tailEnd/>
              </a:ln>
            </p:spPr>
            <p:txBody>
              <a:bodyPr/>
              <a:lstStyle/>
              <a:p>
                <a:endParaRPr lang="en-US"/>
              </a:p>
            </p:txBody>
          </p:sp>
          <p:sp>
            <p:nvSpPr>
              <p:cNvPr id="30863" name="Line 54"/>
              <p:cNvSpPr>
                <a:spLocks noChangeShapeType="1"/>
              </p:cNvSpPr>
              <p:nvPr/>
            </p:nvSpPr>
            <p:spPr bwMode="auto">
              <a:xfrm flipV="1">
                <a:off x="4217988" y="4365625"/>
                <a:ext cx="1587" cy="57150"/>
              </a:xfrm>
              <a:prstGeom prst="line">
                <a:avLst/>
              </a:prstGeom>
              <a:noFill/>
              <a:ln w="7">
                <a:solidFill>
                  <a:srgbClr val="000000"/>
                </a:solidFill>
                <a:round/>
                <a:headEnd/>
                <a:tailEnd/>
              </a:ln>
            </p:spPr>
            <p:txBody>
              <a:bodyPr/>
              <a:lstStyle/>
              <a:p>
                <a:endParaRPr lang="en-US"/>
              </a:p>
            </p:txBody>
          </p:sp>
          <p:sp>
            <p:nvSpPr>
              <p:cNvPr id="30864" name="Rectangle 55"/>
              <p:cNvSpPr>
                <a:spLocks noChangeAspect="1" noChangeArrowheads="1"/>
              </p:cNvSpPr>
              <p:nvPr/>
            </p:nvSpPr>
            <p:spPr bwMode="auto">
              <a:xfrm>
                <a:off x="3367088" y="4376739"/>
                <a:ext cx="36000" cy="36000"/>
              </a:xfrm>
              <a:prstGeom prst="rect">
                <a:avLst/>
              </a:prstGeom>
              <a:solidFill>
                <a:srgbClr val="000000"/>
              </a:solidFill>
              <a:ln w="4">
                <a:solidFill>
                  <a:srgbClr val="000000"/>
                </a:solidFill>
                <a:miter lim="800000"/>
                <a:headEnd/>
                <a:tailEnd/>
              </a:ln>
            </p:spPr>
            <p:txBody>
              <a:bodyPr/>
              <a:lstStyle/>
              <a:p>
                <a:endParaRPr lang="en-GB" sz="1600">
                  <a:latin typeface="Verdana" pitchFamily="34" charset="0"/>
                </a:endParaRPr>
              </a:p>
            </p:txBody>
          </p:sp>
        </p:grpSp>
        <p:grpSp>
          <p:nvGrpSpPr>
            <p:cNvPr id="5" name="Group 158"/>
            <p:cNvGrpSpPr>
              <a:grpSpLocks/>
            </p:cNvGrpSpPr>
            <p:nvPr/>
          </p:nvGrpSpPr>
          <p:grpSpPr bwMode="auto">
            <a:xfrm>
              <a:off x="3267075" y="3654022"/>
              <a:ext cx="819150" cy="75600"/>
              <a:chOff x="3032125" y="3851334"/>
              <a:chExt cx="819150" cy="75600"/>
            </a:xfrm>
          </p:grpSpPr>
          <p:sp>
            <p:nvSpPr>
              <p:cNvPr id="30855" name="Line 56"/>
              <p:cNvSpPr>
                <a:spLocks noChangeShapeType="1"/>
              </p:cNvSpPr>
              <p:nvPr/>
            </p:nvSpPr>
            <p:spPr bwMode="auto">
              <a:xfrm flipH="1">
                <a:off x="3032125" y="3887788"/>
                <a:ext cx="415925" cy="0"/>
              </a:xfrm>
              <a:prstGeom prst="line">
                <a:avLst/>
              </a:prstGeom>
              <a:noFill/>
              <a:ln w="7">
                <a:solidFill>
                  <a:srgbClr val="000000"/>
                </a:solidFill>
                <a:round/>
                <a:headEnd/>
                <a:tailEnd/>
              </a:ln>
            </p:spPr>
            <p:txBody>
              <a:bodyPr/>
              <a:lstStyle/>
              <a:p>
                <a:endParaRPr lang="en-US"/>
              </a:p>
            </p:txBody>
          </p:sp>
          <p:sp>
            <p:nvSpPr>
              <p:cNvPr id="30856" name="Line 57"/>
              <p:cNvSpPr>
                <a:spLocks noChangeShapeType="1"/>
              </p:cNvSpPr>
              <p:nvPr/>
            </p:nvSpPr>
            <p:spPr bwMode="auto">
              <a:xfrm flipV="1">
                <a:off x="3032125" y="3857625"/>
                <a:ext cx="0" cy="58738"/>
              </a:xfrm>
              <a:prstGeom prst="line">
                <a:avLst/>
              </a:prstGeom>
              <a:noFill/>
              <a:ln w="7">
                <a:solidFill>
                  <a:srgbClr val="000000"/>
                </a:solidFill>
                <a:round/>
                <a:headEnd/>
                <a:tailEnd/>
              </a:ln>
            </p:spPr>
            <p:txBody>
              <a:bodyPr/>
              <a:lstStyle/>
              <a:p>
                <a:endParaRPr lang="en-US"/>
              </a:p>
            </p:txBody>
          </p:sp>
          <p:sp>
            <p:nvSpPr>
              <p:cNvPr id="30857" name="Line 58"/>
              <p:cNvSpPr>
                <a:spLocks noChangeShapeType="1"/>
              </p:cNvSpPr>
              <p:nvPr/>
            </p:nvSpPr>
            <p:spPr bwMode="auto">
              <a:xfrm>
                <a:off x="3448050" y="3887788"/>
                <a:ext cx="403225" cy="0"/>
              </a:xfrm>
              <a:prstGeom prst="line">
                <a:avLst/>
              </a:prstGeom>
              <a:noFill/>
              <a:ln w="7">
                <a:solidFill>
                  <a:srgbClr val="000000"/>
                </a:solidFill>
                <a:round/>
                <a:headEnd/>
                <a:tailEnd/>
              </a:ln>
            </p:spPr>
            <p:txBody>
              <a:bodyPr/>
              <a:lstStyle/>
              <a:p>
                <a:endParaRPr lang="en-US"/>
              </a:p>
            </p:txBody>
          </p:sp>
          <p:sp>
            <p:nvSpPr>
              <p:cNvPr id="30858" name="Line 59"/>
              <p:cNvSpPr>
                <a:spLocks noChangeShapeType="1"/>
              </p:cNvSpPr>
              <p:nvPr/>
            </p:nvSpPr>
            <p:spPr bwMode="auto">
              <a:xfrm flipV="1">
                <a:off x="3851275" y="3857625"/>
                <a:ext cx="0" cy="58738"/>
              </a:xfrm>
              <a:prstGeom prst="line">
                <a:avLst/>
              </a:prstGeom>
              <a:noFill/>
              <a:ln w="7">
                <a:solidFill>
                  <a:srgbClr val="000000"/>
                </a:solidFill>
                <a:round/>
                <a:headEnd/>
                <a:tailEnd/>
              </a:ln>
            </p:spPr>
            <p:txBody>
              <a:bodyPr/>
              <a:lstStyle/>
              <a:p>
                <a:endParaRPr lang="en-US"/>
              </a:p>
            </p:txBody>
          </p:sp>
          <p:sp>
            <p:nvSpPr>
              <p:cNvPr id="30859" name="Rectangle 60"/>
              <p:cNvSpPr>
                <a:spLocks noChangeAspect="1" noChangeArrowheads="1"/>
              </p:cNvSpPr>
              <p:nvPr/>
            </p:nvSpPr>
            <p:spPr bwMode="auto">
              <a:xfrm>
                <a:off x="3421062" y="3851334"/>
                <a:ext cx="75600" cy="75600"/>
              </a:xfrm>
              <a:prstGeom prst="rect">
                <a:avLst/>
              </a:prstGeom>
              <a:solidFill>
                <a:srgbClr val="000000"/>
              </a:solidFill>
              <a:ln w="4">
                <a:solidFill>
                  <a:srgbClr val="000000"/>
                </a:solidFill>
                <a:miter lim="800000"/>
                <a:headEnd/>
                <a:tailEnd/>
              </a:ln>
            </p:spPr>
            <p:txBody>
              <a:bodyPr/>
              <a:lstStyle/>
              <a:p>
                <a:endParaRPr lang="en-GB" sz="1600">
                  <a:latin typeface="Verdana" pitchFamily="34" charset="0"/>
                </a:endParaRPr>
              </a:p>
            </p:txBody>
          </p:sp>
        </p:grpSp>
        <p:grpSp>
          <p:nvGrpSpPr>
            <p:cNvPr id="6" name="Group 159"/>
            <p:cNvGrpSpPr>
              <a:grpSpLocks/>
            </p:cNvGrpSpPr>
            <p:nvPr/>
          </p:nvGrpSpPr>
          <p:grpSpPr bwMode="auto">
            <a:xfrm>
              <a:off x="3090863" y="3156670"/>
              <a:ext cx="1427162" cy="104400"/>
              <a:chOff x="2859088" y="3335335"/>
              <a:chExt cx="1427162" cy="104400"/>
            </a:xfrm>
          </p:grpSpPr>
          <p:sp>
            <p:nvSpPr>
              <p:cNvPr id="30850" name="Line 61"/>
              <p:cNvSpPr>
                <a:spLocks noChangeShapeType="1"/>
              </p:cNvSpPr>
              <p:nvPr/>
            </p:nvSpPr>
            <p:spPr bwMode="auto">
              <a:xfrm flipH="1">
                <a:off x="2859088" y="3381375"/>
                <a:ext cx="723900" cy="0"/>
              </a:xfrm>
              <a:prstGeom prst="line">
                <a:avLst/>
              </a:prstGeom>
              <a:noFill/>
              <a:ln w="7">
                <a:solidFill>
                  <a:srgbClr val="000000"/>
                </a:solidFill>
                <a:round/>
                <a:headEnd/>
                <a:tailEnd/>
              </a:ln>
            </p:spPr>
            <p:txBody>
              <a:bodyPr/>
              <a:lstStyle/>
              <a:p>
                <a:endParaRPr lang="en-US"/>
              </a:p>
            </p:txBody>
          </p:sp>
          <p:sp>
            <p:nvSpPr>
              <p:cNvPr id="30851" name="Line 62"/>
              <p:cNvSpPr>
                <a:spLocks noChangeShapeType="1"/>
              </p:cNvSpPr>
              <p:nvPr/>
            </p:nvSpPr>
            <p:spPr bwMode="auto">
              <a:xfrm flipV="1">
                <a:off x="2859088" y="3351213"/>
                <a:ext cx="1587" cy="58737"/>
              </a:xfrm>
              <a:prstGeom prst="line">
                <a:avLst/>
              </a:prstGeom>
              <a:noFill/>
              <a:ln w="7">
                <a:solidFill>
                  <a:srgbClr val="000000"/>
                </a:solidFill>
                <a:round/>
                <a:headEnd/>
                <a:tailEnd/>
              </a:ln>
            </p:spPr>
            <p:txBody>
              <a:bodyPr/>
              <a:lstStyle/>
              <a:p>
                <a:endParaRPr lang="en-US"/>
              </a:p>
            </p:txBody>
          </p:sp>
          <p:sp>
            <p:nvSpPr>
              <p:cNvPr id="30852" name="Line 63"/>
              <p:cNvSpPr>
                <a:spLocks noChangeShapeType="1"/>
              </p:cNvSpPr>
              <p:nvPr/>
            </p:nvSpPr>
            <p:spPr bwMode="auto">
              <a:xfrm>
                <a:off x="3582988" y="3381375"/>
                <a:ext cx="703262" cy="0"/>
              </a:xfrm>
              <a:prstGeom prst="line">
                <a:avLst/>
              </a:prstGeom>
              <a:noFill/>
              <a:ln w="7">
                <a:solidFill>
                  <a:srgbClr val="000000"/>
                </a:solidFill>
                <a:round/>
                <a:headEnd/>
                <a:tailEnd/>
              </a:ln>
            </p:spPr>
            <p:txBody>
              <a:bodyPr/>
              <a:lstStyle/>
              <a:p>
                <a:endParaRPr lang="en-US"/>
              </a:p>
            </p:txBody>
          </p:sp>
          <p:sp>
            <p:nvSpPr>
              <p:cNvPr id="30853" name="Line 64"/>
              <p:cNvSpPr>
                <a:spLocks noChangeShapeType="1"/>
              </p:cNvSpPr>
              <p:nvPr/>
            </p:nvSpPr>
            <p:spPr bwMode="auto">
              <a:xfrm flipV="1">
                <a:off x="4286250" y="3351213"/>
                <a:ext cx="0" cy="58737"/>
              </a:xfrm>
              <a:prstGeom prst="line">
                <a:avLst/>
              </a:prstGeom>
              <a:noFill/>
              <a:ln w="7">
                <a:solidFill>
                  <a:srgbClr val="000000"/>
                </a:solidFill>
                <a:round/>
                <a:headEnd/>
                <a:tailEnd/>
              </a:ln>
            </p:spPr>
            <p:txBody>
              <a:bodyPr/>
              <a:lstStyle/>
              <a:p>
                <a:endParaRPr lang="en-US"/>
              </a:p>
            </p:txBody>
          </p:sp>
          <p:sp>
            <p:nvSpPr>
              <p:cNvPr id="30854" name="Rectangle 65"/>
              <p:cNvSpPr>
                <a:spLocks noChangeAspect="1" noChangeArrowheads="1"/>
              </p:cNvSpPr>
              <p:nvPr/>
            </p:nvSpPr>
            <p:spPr bwMode="auto">
              <a:xfrm>
                <a:off x="3555999" y="3335335"/>
                <a:ext cx="104400" cy="104400"/>
              </a:xfrm>
              <a:prstGeom prst="rect">
                <a:avLst/>
              </a:prstGeom>
              <a:solidFill>
                <a:srgbClr val="000000"/>
              </a:solidFill>
              <a:ln w="4">
                <a:solidFill>
                  <a:srgbClr val="000000"/>
                </a:solidFill>
                <a:miter lim="800000"/>
                <a:headEnd/>
                <a:tailEnd/>
              </a:ln>
            </p:spPr>
            <p:txBody>
              <a:bodyPr/>
              <a:lstStyle/>
              <a:p>
                <a:endParaRPr lang="en-GB" sz="1600">
                  <a:latin typeface="Verdana" pitchFamily="34" charset="0"/>
                </a:endParaRPr>
              </a:p>
            </p:txBody>
          </p:sp>
        </p:grpSp>
        <p:grpSp>
          <p:nvGrpSpPr>
            <p:cNvPr id="7" name="Group 160"/>
            <p:cNvGrpSpPr>
              <a:grpSpLocks/>
            </p:cNvGrpSpPr>
            <p:nvPr/>
          </p:nvGrpSpPr>
          <p:grpSpPr bwMode="auto">
            <a:xfrm>
              <a:off x="3541713" y="2665870"/>
              <a:ext cx="638175" cy="126000"/>
              <a:chOff x="3279775" y="2819399"/>
              <a:chExt cx="638175" cy="126000"/>
            </a:xfrm>
          </p:grpSpPr>
          <p:sp>
            <p:nvSpPr>
              <p:cNvPr id="30845" name="Line 66"/>
              <p:cNvSpPr>
                <a:spLocks noChangeShapeType="1"/>
              </p:cNvSpPr>
              <p:nvPr/>
            </p:nvSpPr>
            <p:spPr bwMode="auto">
              <a:xfrm flipH="1">
                <a:off x="3279775" y="2873375"/>
                <a:ext cx="320675" cy="0"/>
              </a:xfrm>
              <a:prstGeom prst="line">
                <a:avLst/>
              </a:prstGeom>
              <a:noFill/>
              <a:ln w="7">
                <a:solidFill>
                  <a:srgbClr val="000000"/>
                </a:solidFill>
                <a:round/>
                <a:headEnd/>
                <a:tailEnd/>
              </a:ln>
            </p:spPr>
            <p:txBody>
              <a:bodyPr/>
              <a:lstStyle/>
              <a:p>
                <a:endParaRPr lang="en-US"/>
              </a:p>
            </p:txBody>
          </p:sp>
          <p:sp>
            <p:nvSpPr>
              <p:cNvPr id="30846" name="Line 67"/>
              <p:cNvSpPr>
                <a:spLocks noChangeShapeType="1"/>
              </p:cNvSpPr>
              <p:nvPr/>
            </p:nvSpPr>
            <p:spPr bwMode="auto">
              <a:xfrm flipV="1">
                <a:off x="3279775" y="2844800"/>
                <a:ext cx="1588" cy="57150"/>
              </a:xfrm>
              <a:prstGeom prst="line">
                <a:avLst/>
              </a:prstGeom>
              <a:noFill/>
              <a:ln w="7">
                <a:solidFill>
                  <a:srgbClr val="000000"/>
                </a:solidFill>
                <a:round/>
                <a:headEnd/>
                <a:tailEnd/>
              </a:ln>
            </p:spPr>
            <p:txBody>
              <a:bodyPr/>
              <a:lstStyle/>
              <a:p>
                <a:endParaRPr lang="en-US"/>
              </a:p>
            </p:txBody>
          </p:sp>
          <p:sp>
            <p:nvSpPr>
              <p:cNvPr id="30847" name="Line 68"/>
              <p:cNvSpPr>
                <a:spLocks noChangeShapeType="1"/>
              </p:cNvSpPr>
              <p:nvPr/>
            </p:nvSpPr>
            <p:spPr bwMode="auto">
              <a:xfrm>
                <a:off x="3600450" y="2873375"/>
                <a:ext cx="317500" cy="0"/>
              </a:xfrm>
              <a:prstGeom prst="line">
                <a:avLst/>
              </a:prstGeom>
              <a:noFill/>
              <a:ln w="7">
                <a:solidFill>
                  <a:srgbClr val="000000"/>
                </a:solidFill>
                <a:round/>
                <a:headEnd/>
                <a:tailEnd/>
              </a:ln>
            </p:spPr>
            <p:txBody>
              <a:bodyPr/>
              <a:lstStyle/>
              <a:p>
                <a:endParaRPr lang="en-US"/>
              </a:p>
            </p:txBody>
          </p:sp>
          <p:sp>
            <p:nvSpPr>
              <p:cNvPr id="30848" name="Line 69"/>
              <p:cNvSpPr>
                <a:spLocks noChangeShapeType="1"/>
              </p:cNvSpPr>
              <p:nvPr/>
            </p:nvSpPr>
            <p:spPr bwMode="auto">
              <a:xfrm flipV="1">
                <a:off x="3917950" y="2844800"/>
                <a:ext cx="0" cy="57150"/>
              </a:xfrm>
              <a:prstGeom prst="line">
                <a:avLst/>
              </a:prstGeom>
              <a:noFill/>
              <a:ln w="7">
                <a:solidFill>
                  <a:srgbClr val="000000"/>
                </a:solidFill>
                <a:round/>
                <a:headEnd/>
                <a:tailEnd/>
              </a:ln>
            </p:spPr>
            <p:txBody>
              <a:bodyPr/>
              <a:lstStyle/>
              <a:p>
                <a:endParaRPr lang="en-US"/>
              </a:p>
            </p:txBody>
          </p:sp>
          <p:sp>
            <p:nvSpPr>
              <p:cNvPr id="30849" name="Rectangle 70"/>
              <p:cNvSpPr>
                <a:spLocks noChangeAspect="1" noChangeArrowheads="1"/>
              </p:cNvSpPr>
              <p:nvPr/>
            </p:nvSpPr>
            <p:spPr bwMode="auto">
              <a:xfrm>
                <a:off x="3538534" y="2819399"/>
                <a:ext cx="126000" cy="126000"/>
              </a:xfrm>
              <a:prstGeom prst="rect">
                <a:avLst/>
              </a:prstGeom>
              <a:solidFill>
                <a:srgbClr val="000000"/>
              </a:solidFill>
              <a:ln w="4">
                <a:solidFill>
                  <a:srgbClr val="000000"/>
                </a:solidFill>
                <a:miter lim="800000"/>
                <a:headEnd/>
                <a:tailEnd/>
              </a:ln>
            </p:spPr>
            <p:txBody>
              <a:bodyPr/>
              <a:lstStyle/>
              <a:p>
                <a:endParaRPr lang="en-GB" sz="1600">
                  <a:latin typeface="Verdana" pitchFamily="34" charset="0"/>
                </a:endParaRPr>
              </a:p>
            </p:txBody>
          </p:sp>
        </p:grpSp>
        <p:grpSp>
          <p:nvGrpSpPr>
            <p:cNvPr id="8" name="Group 161"/>
            <p:cNvGrpSpPr>
              <a:grpSpLocks/>
            </p:cNvGrpSpPr>
            <p:nvPr/>
          </p:nvGrpSpPr>
          <p:grpSpPr bwMode="auto">
            <a:xfrm>
              <a:off x="2838451" y="2158614"/>
              <a:ext cx="1671639" cy="79200"/>
              <a:chOff x="2605088" y="2330448"/>
              <a:chExt cx="1671637" cy="79200"/>
            </a:xfrm>
          </p:grpSpPr>
          <p:sp>
            <p:nvSpPr>
              <p:cNvPr id="30840" name="Line 71"/>
              <p:cNvSpPr>
                <a:spLocks noChangeShapeType="1"/>
              </p:cNvSpPr>
              <p:nvPr/>
            </p:nvSpPr>
            <p:spPr bwMode="auto">
              <a:xfrm flipH="1">
                <a:off x="2605088" y="2366963"/>
                <a:ext cx="865187" cy="0"/>
              </a:xfrm>
              <a:prstGeom prst="line">
                <a:avLst/>
              </a:prstGeom>
              <a:noFill/>
              <a:ln w="7">
                <a:solidFill>
                  <a:srgbClr val="000000"/>
                </a:solidFill>
                <a:round/>
                <a:headEnd/>
                <a:tailEnd/>
              </a:ln>
            </p:spPr>
            <p:txBody>
              <a:bodyPr/>
              <a:lstStyle/>
              <a:p>
                <a:endParaRPr lang="en-US"/>
              </a:p>
            </p:txBody>
          </p:sp>
          <p:sp>
            <p:nvSpPr>
              <p:cNvPr id="30841" name="Line 72"/>
              <p:cNvSpPr>
                <a:spLocks noChangeShapeType="1"/>
              </p:cNvSpPr>
              <p:nvPr/>
            </p:nvSpPr>
            <p:spPr bwMode="auto">
              <a:xfrm flipV="1">
                <a:off x="2605088" y="2336800"/>
                <a:ext cx="1587" cy="58738"/>
              </a:xfrm>
              <a:prstGeom prst="line">
                <a:avLst/>
              </a:prstGeom>
              <a:noFill/>
              <a:ln w="7">
                <a:solidFill>
                  <a:srgbClr val="000000"/>
                </a:solidFill>
                <a:round/>
                <a:headEnd/>
                <a:tailEnd/>
              </a:ln>
            </p:spPr>
            <p:txBody>
              <a:bodyPr/>
              <a:lstStyle/>
              <a:p>
                <a:endParaRPr lang="en-US"/>
              </a:p>
            </p:txBody>
          </p:sp>
          <p:sp>
            <p:nvSpPr>
              <p:cNvPr id="30842" name="Line 73"/>
              <p:cNvSpPr>
                <a:spLocks noChangeShapeType="1"/>
              </p:cNvSpPr>
              <p:nvPr/>
            </p:nvSpPr>
            <p:spPr bwMode="auto">
              <a:xfrm>
                <a:off x="3470275" y="2366963"/>
                <a:ext cx="804863" cy="0"/>
              </a:xfrm>
              <a:prstGeom prst="line">
                <a:avLst/>
              </a:prstGeom>
              <a:noFill/>
              <a:ln w="7">
                <a:solidFill>
                  <a:srgbClr val="000000"/>
                </a:solidFill>
                <a:round/>
                <a:headEnd/>
                <a:tailEnd/>
              </a:ln>
            </p:spPr>
            <p:txBody>
              <a:bodyPr/>
              <a:lstStyle/>
              <a:p>
                <a:endParaRPr lang="en-US"/>
              </a:p>
            </p:txBody>
          </p:sp>
          <p:sp>
            <p:nvSpPr>
              <p:cNvPr id="30843" name="Line 74"/>
              <p:cNvSpPr>
                <a:spLocks noChangeShapeType="1"/>
              </p:cNvSpPr>
              <p:nvPr/>
            </p:nvSpPr>
            <p:spPr bwMode="auto">
              <a:xfrm flipV="1">
                <a:off x="4275138" y="2336800"/>
                <a:ext cx="1587" cy="58738"/>
              </a:xfrm>
              <a:prstGeom prst="line">
                <a:avLst/>
              </a:prstGeom>
              <a:noFill/>
              <a:ln w="7">
                <a:solidFill>
                  <a:srgbClr val="000000"/>
                </a:solidFill>
                <a:round/>
                <a:headEnd/>
                <a:tailEnd/>
              </a:ln>
            </p:spPr>
            <p:txBody>
              <a:bodyPr/>
              <a:lstStyle/>
              <a:p>
                <a:endParaRPr lang="en-US"/>
              </a:p>
            </p:txBody>
          </p:sp>
          <p:sp>
            <p:nvSpPr>
              <p:cNvPr id="30844" name="Rectangle 75"/>
              <p:cNvSpPr>
                <a:spLocks noChangeAspect="1" noChangeArrowheads="1"/>
              </p:cNvSpPr>
              <p:nvPr/>
            </p:nvSpPr>
            <p:spPr bwMode="auto">
              <a:xfrm>
                <a:off x="3438524" y="2330448"/>
                <a:ext cx="79200" cy="79200"/>
              </a:xfrm>
              <a:prstGeom prst="rect">
                <a:avLst/>
              </a:prstGeom>
              <a:solidFill>
                <a:srgbClr val="000000"/>
              </a:solidFill>
              <a:ln w="4">
                <a:solidFill>
                  <a:srgbClr val="000000"/>
                </a:solidFill>
                <a:miter lim="800000"/>
                <a:headEnd/>
                <a:tailEnd/>
              </a:ln>
            </p:spPr>
            <p:txBody>
              <a:bodyPr/>
              <a:lstStyle/>
              <a:p>
                <a:endParaRPr lang="en-GB" sz="1600">
                  <a:latin typeface="Verdana" pitchFamily="34" charset="0"/>
                </a:endParaRPr>
              </a:p>
            </p:txBody>
          </p:sp>
        </p:grpSp>
        <p:grpSp>
          <p:nvGrpSpPr>
            <p:cNvPr id="9" name="Group 162"/>
            <p:cNvGrpSpPr>
              <a:grpSpLocks/>
            </p:cNvGrpSpPr>
            <p:nvPr/>
          </p:nvGrpSpPr>
          <p:grpSpPr bwMode="auto">
            <a:xfrm>
              <a:off x="3465513" y="1657107"/>
              <a:ext cx="706437" cy="82539"/>
              <a:chOff x="3208338" y="1824036"/>
              <a:chExt cx="706437" cy="82800"/>
            </a:xfrm>
          </p:grpSpPr>
          <p:sp>
            <p:nvSpPr>
              <p:cNvPr id="30835" name="Line 76"/>
              <p:cNvSpPr>
                <a:spLocks noChangeShapeType="1"/>
              </p:cNvSpPr>
              <p:nvPr/>
            </p:nvSpPr>
            <p:spPr bwMode="auto">
              <a:xfrm flipH="1">
                <a:off x="3208338" y="1860550"/>
                <a:ext cx="358775" cy="1588"/>
              </a:xfrm>
              <a:prstGeom prst="line">
                <a:avLst/>
              </a:prstGeom>
              <a:noFill/>
              <a:ln w="7">
                <a:solidFill>
                  <a:srgbClr val="000000"/>
                </a:solidFill>
                <a:round/>
                <a:headEnd/>
                <a:tailEnd/>
              </a:ln>
            </p:spPr>
            <p:txBody>
              <a:bodyPr/>
              <a:lstStyle/>
              <a:p>
                <a:endParaRPr lang="en-US"/>
              </a:p>
            </p:txBody>
          </p:sp>
          <p:sp>
            <p:nvSpPr>
              <p:cNvPr id="30836" name="Line 77"/>
              <p:cNvSpPr>
                <a:spLocks noChangeShapeType="1"/>
              </p:cNvSpPr>
              <p:nvPr/>
            </p:nvSpPr>
            <p:spPr bwMode="auto">
              <a:xfrm flipV="1">
                <a:off x="3208338" y="1830388"/>
                <a:ext cx="0" cy="58737"/>
              </a:xfrm>
              <a:prstGeom prst="line">
                <a:avLst/>
              </a:prstGeom>
              <a:noFill/>
              <a:ln w="7">
                <a:solidFill>
                  <a:srgbClr val="000000"/>
                </a:solidFill>
                <a:round/>
                <a:headEnd/>
                <a:tailEnd/>
              </a:ln>
            </p:spPr>
            <p:txBody>
              <a:bodyPr/>
              <a:lstStyle/>
              <a:p>
                <a:endParaRPr lang="en-US"/>
              </a:p>
            </p:txBody>
          </p:sp>
          <p:sp>
            <p:nvSpPr>
              <p:cNvPr id="30837" name="Line 78"/>
              <p:cNvSpPr>
                <a:spLocks noChangeShapeType="1"/>
              </p:cNvSpPr>
              <p:nvPr/>
            </p:nvSpPr>
            <p:spPr bwMode="auto">
              <a:xfrm>
                <a:off x="3567113" y="1860550"/>
                <a:ext cx="347662" cy="1588"/>
              </a:xfrm>
              <a:prstGeom prst="line">
                <a:avLst/>
              </a:prstGeom>
              <a:noFill/>
              <a:ln w="7">
                <a:solidFill>
                  <a:srgbClr val="000000"/>
                </a:solidFill>
                <a:round/>
                <a:headEnd/>
                <a:tailEnd/>
              </a:ln>
            </p:spPr>
            <p:txBody>
              <a:bodyPr/>
              <a:lstStyle/>
              <a:p>
                <a:endParaRPr lang="en-US"/>
              </a:p>
            </p:txBody>
          </p:sp>
          <p:sp>
            <p:nvSpPr>
              <p:cNvPr id="30838" name="Line 79"/>
              <p:cNvSpPr>
                <a:spLocks noChangeShapeType="1"/>
              </p:cNvSpPr>
              <p:nvPr/>
            </p:nvSpPr>
            <p:spPr bwMode="auto">
              <a:xfrm flipV="1">
                <a:off x="3914775" y="1830388"/>
                <a:ext cx="0" cy="58737"/>
              </a:xfrm>
              <a:prstGeom prst="line">
                <a:avLst/>
              </a:prstGeom>
              <a:noFill/>
              <a:ln w="7">
                <a:solidFill>
                  <a:srgbClr val="000000"/>
                </a:solidFill>
                <a:round/>
                <a:headEnd/>
                <a:tailEnd/>
              </a:ln>
            </p:spPr>
            <p:txBody>
              <a:bodyPr/>
              <a:lstStyle/>
              <a:p>
                <a:endParaRPr lang="en-US"/>
              </a:p>
            </p:txBody>
          </p:sp>
          <p:sp>
            <p:nvSpPr>
              <p:cNvPr id="30839" name="Rectangle 80"/>
              <p:cNvSpPr>
                <a:spLocks noChangeAspect="1" noChangeArrowheads="1"/>
              </p:cNvSpPr>
              <p:nvPr/>
            </p:nvSpPr>
            <p:spPr bwMode="auto">
              <a:xfrm>
                <a:off x="3535361" y="1824036"/>
                <a:ext cx="82800" cy="82800"/>
              </a:xfrm>
              <a:prstGeom prst="rect">
                <a:avLst/>
              </a:prstGeom>
              <a:solidFill>
                <a:srgbClr val="000000"/>
              </a:solidFill>
              <a:ln w="4">
                <a:solidFill>
                  <a:srgbClr val="000000"/>
                </a:solidFill>
                <a:miter lim="800000"/>
                <a:headEnd/>
                <a:tailEnd/>
              </a:ln>
            </p:spPr>
            <p:txBody>
              <a:bodyPr/>
              <a:lstStyle/>
              <a:p>
                <a:endParaRPr lang="en-GB" sz="1600">
                  <a:latin typeface="Verdana" pitchFamily="34" charset="0"/>
                </a:endParaRPr>
              </a:p>
            </p:txBody>
          </p:sp>
        </p:grpSp>
        <p:grpSp>
          <p:nvGrpSpPr>
            <p:cNvPr id="10" name="Group 229"/>
            <p:cNvGrpSpPr>
              <a:grpSpLocks/>
            </p:cNvGrpSpPr>
            <p:nvPr/>
          </p:nvGrpSpPr>
          <p:grpSpPr bwMode="auto">
            <a:xfrm>
              <a:off x="4038601" y="1468438"/>
              <a:ext cx="1587" cy="3868738"/>
              <a:chOff x="3757830" y="1645221"/>
              <a:chExt cx="1587" cy="3868738"/>
            </a:xfrm>
          </p:grpSpPr>
          <p:sp>
            <p:nvSpPr>
              <p:cNvPr id="30800" name="Line 82"/>
              <p:cNvSpPr>
                <a:spLocks noChangeShapeType="1"/>
              </p:cNvSpPr>
              <p:nvPr/>
            </p:nvSpPr>
            <p:spPr bwMode="auto">
              <a:xfrm>
                <a:off x="3757830" y="1645221"/>
                <a:ext cx="1587" cy="79375"/>
              </a:xfrm>
              <a:prstGeom prst="line">
                <a:avLst/>
              </a:prstGeom>
              <a:noFill/>
              <a:ln w="4">
                <a:solidFill>
                  <a:srgbClr val="000000"/>
                </a:solidFill>
                <a:round/>
                <a:headEnd/>
                <a:tailEnd/>
              </a:ln>
            </p:spPr>
            <p:txBody>
              <a:bodyPr/>
              <a:lstStyle/>
              <a:p>
                <a:endParaRPr lang="en-US"/>
              </a:p>
            </p:txBody>
          </p:sp>
          <p:sp>
            <p:nvSpPr>
              <p:cNvPr id="30801" name="Line 83"/>
              <p:cNvSpPr>
                <a:spLocks noChangeShapeType="1"/>
              </p:cNvSpPr>
              <p:nvPr/>
            </p:nvSpPr>
            <p:spPr bwMode="auto">
              <a:xfrm>
                <a:off x="3757830" y="1756346"/>
                <a:ext cx="1587" cy="79375"/>
              </a:xfrm>
              <a:prstGeom prst="line">
                <a:avLst/>
              </a:prstGeom>
              <a:noFill/>
              <a:ln w="4">
                <a:solidFill>
                  <a:srgbClr val="000000"/>
                </a:solidFill>
                <a:round/>
                <a:headEnd/>
                <a:tailEnd/>
              </a:ln>
            </p:spPr>
            <p:txBody>
              <a:bodyPr/>
              <a:lstStyle/>
              <a:p>
                <a:endParaRPr lang="en-US"/>
              </a:p>
            </p:txBody>
          </p:sp>
          <p:sp>
            <p:nvSpPr>
              <p:cNvPr id="30802" name="Line 84"/>
              <p:cNvSpPr>
                <a:spLocks noChangeShapeType="1"/>
              </p:cNvSpPr>
              <p:nvPr/>
            </p:nvSpPr>
            <p:spPr bwMode="auto">
              <a:xfrm>
                <a:off x="3757830" y="1869059"/>
                <a:ext cx="1587" cy="77787"/>
              </a:xfrm>
              <a:prstGeom prst="line">
                <a:avLst/>
              </a:prstGeom>
              <a:noFill/>
              <a:ln w="4">
                <a:solidFill>
                  <a:srgbClr val="000000"/>
                </a:solidFill>
                <a:round/>
                <a:headEnd/>
                <a:tailEnd/>
              </a:ln>
            </p:spPr>
            <p:txBody>
              <a:bodyPr/>
              <a:lstStyle/>
              <a:p>
                <a:endParaRPr lang="en-US"/>
              </a:p>
            </p:txBody>
          </p:sp>
          <p:sp>
            <p:nvSpPr>
              <p:cNvPr id="30803" name="Line 85"/>
              <p:cNvSpPr>
                <a:spLocks noChangeShapeType="1"/>
              </p:cNvSpPr>
              <p:nvPr/>
            </p:nvSpPr>
            <p:spPr bwMode="auto">
              <a:xfrm>
                <a:off x="3757830" y="1980184"/>
                <a:ext cx="1587" cy="77787"/>
              </a:xfrm>
              <a:prstGeom prst="line">
                <a:avLst/>
              </a:prstGeom>
              <a:noFill/>
              <a:ln w="4">
                <a:solidFill>
                  <a:srgbClr val="000000"/>
                </a:solidFill>
                <a:round/>
                <a:headEnd/>
                <a:tailEnd/>
              </a:ln>
            </p:spPr>
            <p:txBody>
              <a:bodyPr/>
              <a:lstStyle/>
              <a:p>
                <a:endParaRPr lang="en-US"/>
              </a:p>
            </p:txBody>
          </p:sp>
          <p:sp>
            <p:nvSpPr>
              <p:cNvPr id="30804" name="Line 86"/>
              <p:cNvSpPr>
                <a:spLocks noChangeShapeType="1"/>
              </p:cNvSpPr>
              <p:nvPr/>
            </p:nvSpPr>
            <p:spPr bwMode="auto">
              <a:xfrm>
                <a:off x="3757830" y="2091309"/>
                <a:ext cx="1587" cy="77787"/>
              </a:xfrm>
              <a:prstGeom prst="line">
                <a:avLst/>
              </a:prstGeom>
              <a:noFill/>
              <a:ln w="4">
                <a:solidFill>
                  <a:srgbClr val="000000"/>
                </a:solidFill>
                <a:round/>
                <a:headEnd/>
                <a:tailEnd/>
              </a:ln>
            </p:spPr>
            <p:txBody>
              <a:bodyPr/>
              <a:lstStyle/>
              <a:p>
                <a:endParaRPr lang="en-US"/>
              </a:p>
            </p:txBody>
          </p:sp>
          <p:sp>
            <p:nvSpPr>
              <p:cNvPr id="30805" name="Line 87"/>
              <p:cNvSpPr>
                <a:spLocks noChangeShapeType="1"/>
              </p:cNvSpPr>
              <p:nvPr/>
            </p:nvSpPr>
            <p:spPr bwMode="auto">
              <a:xfrm>
                <a:off x="3757830" y="2202434"/>
                <a:ext cx="1587" cy="79375"/>
              </a:xfrm>
              <a:prstGeom prst="line">
                <a:avLst/>
              </a:prstGeom>
              <a:noFill/>
              <a:ln w="4">
                <a:solidFill>
                  <a:srgbClr val="000000"/>
                </a:solidFill>
                <a:round/>
                <a:headEnd/>
                <a:tailEnd/>
              </a:ln>
            </p:spPr>
            <p:txBody>
              <a:bodyPr/>
              <a:lstStyle/>
              <a:p>
                <a:endParaRPr lang="en-US"/>
              </a:p>
            </p:txBody>
          </p:sp>
          <p:sp>
            <p:nvSpPr>
              <p:cNvPr id="30806" name="Line 88"/>
              <p:cNvSpPr>
                <a:spLocks noChangeShapeType="1"/>
              </p:cNvSpPr>
              <p:nvPr/>
            </p:nvSpPr>
            <p:spPr bwMode="auto">
              <a:xfrm>
                <a:off x="3757830" y="2315146"/>
                <a:ext cx="1587" cy="77788"/>
              </a:xfrm>
              <a:prstGeom prst="line">
                <a:avLst/>
              </a:prstGeom>
              <a:noFill/>
              <a:ln w="4">
                <a:solidFill>
                  <a:srgbClr val="000000"/>
                </a:solidFill>
                <a:round/>
                <a:headEnd/>
                <a:tailEnd/>
              </a:ln>
            </p:spPr>
            <p:txBody>
              <a:bodyPr/>
              <a:lstStyle/>
              <a:p>
                <a:endParaRPr lang="en-US"/>
              </a:p>
            </p:txBody>
          </p:sp>
          <p:sp>
            <p:nvSpPr>
              <p:cNvPr id="30807" name="Line 89"/>
              <p:cNvSpPr>
                <a:spLocks noChangeShapeType="1"/>
              </p:cNvSpPr>
              <p:nvPr/>
            </p:nvSpPr>
            <p:spPr bwMode="auto">
              <a:xfrm>
                <a:off x="3757830" y="2426271"/>
                <a:ext cx="1587" cy="77788"/>
              </a:xfrm>
              <a:prstGeom prst="line">
                <a:avLst/>
              </a:prstGeom>
              <a:noFill/>
              <a:ln w="4">
                <a:solidFill>
                  <a:srgbClr val="000000"/>
                </a:solidFill>
                <a:round/>
                <a:headEnd/>
                <a:tailEnd/>
              </a:ln>
            </p:spPr>
            <p:txBody>
              <a:bodyPr/>
              <a:lstStyle/>
              <a:p>
                <a:endParaRPr lang="en-US"/>
              </a:p>
            </p:txBody>
          </p:sp>
          <p:sp>
            <p:nvSpPr>
              <p:cNvPr id="30808" name="Line 90"/>
              <p:cNvSpPr>
                <a:spLocks noChangeShapeType="1"/>
              </p:cNvSpPr>
              <p:nvPr/>
            </p:nvSpPr>
            <p:spPr bwMode="auto">
              <a:xfrm>
                <a:off x="3757830" y="2537396"/>
                <a:ext cx="1587" cy="77788"/>
              </a:xfrm>
              <a:prstGeom prst="line">
                <a:avLst/>
              </a:prstGeom>
              <a:noFill/>
              <a:ln w="4">
                <a:solidFill>
                  <a:srgbClr val="000000"/>
                </a:solidFill>
                <a:round/>
                <a:headEnd/>
                <a:tailEnd/>
              </a:ln>
            </p:spPr>
            <p:txBody>
              <a:bodyPr/>
              <a:lstStyle/>
              <a:p>
                <a:endParaRPr lang="en-US"/>
              </a:p>
            </p:txBody>
          </p:sp>
          <p:sp>
            <p:nvSpPr>
              <p:cNvPr id="30809" name="Line 91"/>
              <p:cNvSpPr>
                <a:spLocks noChangeShapeType="1"/>
              </p:cNvSpPr>
              <p:nvPr/>
            </p:nvSpPr>
            <p:spPr bwMode="auto">
              <a:xfrm>
                <a:off x="3757830" y="2648521"/>
                <a:ext cx="1587" cy="79375"/>
              </a:xfrm>
              <a:prstGeom prst="line">
                <a:avLst/>
              </a:prstGeom>
              <a:noFill/>
              <a:ln w="4">
                <a:solidFill>
                  <a:srgbClr val="000000"/>
                </a:solidFill>
                <a:round/>
                <a:headEnd/>
                <a:tailEnd/>
              </a:ln>
            </p:spPr>
            <p:txBody>
              <a:bodyPr/>
              <a:lstStyle/>
              <a:p>
                <a:endParaRPr lang="en-US"/>
              </a:p>
            </p:txBody>
          </p:sp>
          <p:sp>
            <p:nvSpPr>
              <p:cNvPr id="30810" name="Line 92"/>
              <p:cNvSpPr>
                <a:spLocks noChangeShapeType="1"/>
              </p:cNvSpPr>
              <p:nvPr/>
            </p:nvSpPr>
            <p:spPr bwMode="auto">
              <a:xfrm>
                <a:off x="3757830" y="2759646"/>
                <a:ext cx="1587" cy="79375"/>
              </a:xfrm>
              <a:prstGeom prst="line">
                <a:avLst/>
              </a:prstGeom>
              <a:noFill/>
              <a:ln w="4">
                <a:solidFill>
                  <a:srgbClr val="000000"/>
                </a:solidFill>
                <a:round/>
                <a:headEnd/>
                <a:tailEnd/>
              </a:ln>
            </p:spPr>
            <p:txBody>
              <a:bodyPr/>
              <a:lstStyle/>
              <a:p>
                <a:endParaRPr lang="en-US"/>
              </a:p>
            </p:txBody>
          </p:sp>
          <p:sp>
            <p:nvSpPr>
              <p:cNvPr id="30811" name="Line 93"/>
              <p:cNvSpPr>
                <a:spLocks noChangeShapeType="1"/>
              </p:cNvSpPr>
              <p:nvPr/>
            </p:nvSpPr>
            <p:spPr bwMode="auto">
              <a:xfrm>
                <a:off x="3757830" y="2872359"/>
                <a:ext cx="1587" cy="77787"/>
              </a:xfrm>
              <a:prstGeom prst="line">
                <a:avLst/>
              </a:prstGeom>
              <a:noFill/>
              <a:ln w="4">
                <a:solidFill>
                  <a:srgbClr val="000000"/>
                </a:solidFill>
                <a:round/>
                <a:headEnd/>
                <a:tailEnd/>
              </a:ln>
            </p:spPr>
            <p:txBody>
              <a:bodyPr/>
              <a:lstStyle/>
              <a:p>
                <a:endParaRPr lang="en-US"/>
              </a:p>
            </p:txBody>
          </p:sp>
          <p:sp>
            <p:nvSpPr>
              <p:cNvPr id="30812" name="Line 94"/>
              <p:cNvSpPr>
                <a:spLocks noChangeShapeType="1"/>
              </p:cNvSpPr>
              <p:nvPr/>
            </p:nvSpPr>
            <p:spPr bwMode="auto">
              <a:xfrm>
                <a:off x="3757830" y="2983484"/>
                <a:ext cx="1587" cy="77787"/>
              </a:xfrm>
              <a:prstGeom prst="line">
                <a:avLst/>
              </a:prstGeom>
              <a:noFill/>
              <a:ln w="4">
                <a:solidFill>
                  <a:srgbClr val="000000"/>
                </a:solidFill>
                <a:round/>
                <a:headEnd/>
                <a:tailEnd/>
              </a:ln>
            </p:spPr>
            <p:txBody>
              <a:bodyPr/>
              <a:lstStyle/>
              <a:p>
                <a:endParaRPr lang="en-US"/>
              </a:p>
            </p:txBody>
          </p:sp>
          <p:sp>
            <p:nvSpPr>
              <p:cNvPr id="30813" name="Line 95"/>
              <p:cNvSpPr>
                <a:spLocks noChangeShapeType="1"/>
              </p:cNvSpPr>
              <p:nvPr/>
            </p:nvSpPr>
            <p:spPr bwMode="auto">
              <a:xfrm>
                <a:off x="3757830" y="3094609"/>
                <a:ext cx="1587" cy="79375"/>
              </a:xfrm>
              <a:prstGeom prst="line">
                <a:avLst/>
              </a:prstGeom>
              <a:noFill/>
              <a:ln w="4">
                <a:solidFill>
                  <a:srgbClr val="000000"/>
                </a:solidFill>
                <a:round/>
                <a:headEnd/>
                <a:tailEnd/>
              </a:ln>
            </p:spPr>
            <p:txBody>
              <a:bodyPr/>
              <a:lstStyle/>
              <a:p>
                <a:endParaRPr lang="en-US"/>
              </a:p>
            </p:txBody>
          </p:sp>
          <p:sp>
            <p:nvSpPr>
              <p:cNvPr id="30814" name="Line 96"/>
              <p:cNvSpPr>
                <a:spLocks noChangeShapeType="1"/>
              </p:cNvSpPr>
              <p:nvPr/>
            </p:nvSpPr>
            <p:spPr bwMode="auto">
              <a:xfrm>
                <a:off x="3757830" y="3205734"/>
                <a:ext cx="1587" cy="79375"/>
              </a:xfrm>
              <a:prstGeom prst="line">
                <a:avLst/>
              </a:prstGeom>
              <a:noFill/>
              <a:ln w="4">
                <a:solidFill>
                  <a:srgbClr val="000000"/>
                </a:solidFill>
                <a:round/>
                <a:headEnd/>
                <a:tailEnd/>
              </a:ln>
            </p:spPr>
            <p:txBody>
              <a:bodyPr/>
              <a:lstStyle/>
              <a:p>
                <a:endParaRPr lang="en-US"/>
              </a:p>
            </p:txBody>
          </p:sp>
          <p:sp>
            <p:nvSpPr>
              <p:cNvPr id="30815" name="Line 97"/>
              <p:cNvSpPr>
                <a:spLocks noChangeShapeType="1"/>
              </p:cNvSpPr>
              <p:nvPr/>
            </p:nvSpPr>
            <p:spPr bwMode="auto">
              <a:xfrm>
                <a:off x="3757830" y="3318446"/>
                <a:ext cx="1587" cy="77788"/>
              </a:xfrm>
              <a:prstGeom prst="line">
                <a:avLst/>
              </a:prstGeom>
              <a:noFill/>
              <a:ln w="4">
                <a:solidFill>
                  <a:srgbClr val="000000"/>
                </a:solidFill>
                <a:round/>
                <a:headEnd/>
                <a:tailEnd/>
              </a:ln>
            </p:spPr>
            <p:txBody>
              <a:bodyPr/>
              <a:lstStyle/>
              <a:p>
                <a:endParaRPr lang="en-US"/>
              </a:p>
            </p:txBody>
          </p:sp>
          <p:sp>
            <p:nvSpPr>
              <p:cNvPr id="30816" name="Line 98"/>
              <p:cNvSpPr>
                <a:spLocks noChangeShapeType="1"/>
              </p:cNvSpPr>
              <p:nvPr/>
            </p:nvSpPr>
            <p:spPr bwMode="auto">
              <a:xfrm>
                <a:off x="3757830" y="3429571"/>
                <a:ext cx="1587" cy="77788"/>
              </a:xfrm>
              <a:prstGeom prst="line">
                <a:avLst/>
              </a:prstGeom>
              <a:noFill/>
              <a:ln w="4">
                <a:solidFill>
                  <a:srgbClr val="000000"/>
                </a:solidFill>
                <a:round/>
                <a:headEnd/>
                <a:tailEnd/>
              </a:ln>
            </p:spPr>
            <p:txBody>
              <a:bodyPr/>
              <a:lstStyle/>
              <a:p>
                <a:endParaRPr lang="en-US"/>
              </a:p>
            </p:txBody>
          </p:sp>
          <p:sp>
            <p:nvSpPr>
              <p:cNvPr id="30817" name="Line 99"/>
              <p:cNvSpPr>
                <a:spLocks noChangeShapeType="1"/>
              </p:cNvSpPr>
              <p:nvPr/>
            </p:nvSpPr>
            <p:spPr bwMode="auto">
              <a:xfrm>
                <a:off x="3757830" y="3540696"/>
                <a:ext cx="1587" cy="79375"/>
              </a:xfrm>
              <a:prstGeom prst="line">
                <a:avLst/>
              </a:prstGeom>
              <a:noFill/>
              <a:ln w="4">
                <a:solidFill>
                  <a:srgbClr val="000000"/>
                </a:solidFill>
                <a:round/>
                <a:headEnd/>
                <a:tailEnd/>
              </a:ln>
            </p:spPr>
            <p:txBody>
              <a:bodyPr/>
              <a:lstStyle/>
              <a:p>
                <a:endParaRPr lang="en-US"/>
              </a:p>
            </p:txBody>
          </p:sp>
          <p:sp>
            <p:nvSpPr>
              <p:cNvPr id="30818" name="Line 100"/>
              <p:cNvSpPr>
                <a:spLocks noChangeShapeType="1"/>
              </p:cNvSpPr>
              <p:nvPr/>
            </p:nvSpPr>
            <p:spPr bwMode="auto">
              <a:xfrm>
                <a:off x="3757830" y="3651821"/>
                <a:ext cx="1587" cy="79375"/>
              </a:xfrm>
              <a:prstGeom prst="line">
                <a:avLst/>
              </a:prstGeom>
              <a:noFill/>
              <a:ln w="4">
                <a:solidFill>
                  <a:srgbClr val="000000"/>
                </a:solidFill>
                <a:round/>
                <a:headEnd/>
                <a:tailEnd/>
              </a:ln>
            </p:spPr>
            <p:txBody>
              <a:bodyPr/>
              <a:lstStyle/>
              <a:p>
                <a:endParaRPr lang="en-US"/>
              </a:p>
            </p:txBody>
          </p:sp>
          <p:sp>
            <p:nvSpPr>
              <p:cNvPr id="30819" name="Line 101"/>
              <p:cNvSpPr>
                <a:spLocks noChangeShapeType="1"/>
              </p:cNvSpPr>
              <p:nvPr/>
            </p:nvSpPr>
            <p:spPr bwMode="auto">
              <a:xfrm>
                <a:off x="3757830" y="3764534"/>
                <a:ext cx="1587" cy="77787"/>
              </a:xfrm>
              <a:prstGeom prst="line">
                <a:avLst/>
              </a:prstGeom>
              <a:noFill/>
              <a:ln w="4">
                <a:solidFill>
                  <a:srgbClr val="000000"/>
                </a:solidFill>
                <a:round/>
                <a:headEnd/>
                <a:tailEnd/>
              </a:ln>
            </p:spPr>
            <p:txBody>
              <a:bodyPr/>
              <a:lstStyle/>
              <a:p>
                <a:endParaRPr lang="en-US"/>
              </a:p>
            </p:txBody>
          </p:sp>
          <p:sp>
            <p:nvSpPr>
              <p:cNvPr id="30820" name="Line 102"/>
              <p:cNvSpPr>
                <a:spLocks noChangeShapeType="1"/>
              </p:cNvSpPr>
              <p:nvPr/>
            </p:nvSpPr>
            <p:spPr bwMode="auto">
              <a:xfrm>
                <a:off x="3757830" y="3875659"/>
                <a:ext cx="1587" cy="77787"/>
              </a:xfrm>
              <a:prstGeom prst="line">
                <a:avLst/>
              </a:prstGeom>
              <a:noFill/>
              <a:ln w="4">
                <a:solidFill>
                  <a:srgbClr val="000000"/>
                </a:solidFill>
                <a:round/>
                <a:headEnd/>
                <a:tailEnd/>
              </a:ln>
            </p:spPr>
            <p:txBody>
              <a:bodyPr/>
              <a:lstStyle/>
              <a:p>
                <a:endParaRPr lang="en-US"/>
              </a:p>
            </p:txBody>
          </p:sp>
          <p:sp>
            <p:nvSpPr>
              <p:cNvPr id="30821" name="Line 103"/>
              <p:cNvSpPr>
                <a:spLocks noChangeShapeType="1"/>
              </p:cNvSpPr>
              <p:nvPr/>
            </p:nvSpPr>
            <p:spPr bwMode="auto">
              <a:xfrm>
                <a:off x="3757830" y="3986784"/>
                <a:ext cx="1587" cy="77787"/>
              </a:xfrm>
              <a:prstGeom prst="line">
                <a:avLst/>
              </a:prstGeom>
              <a:noFill/>
              <a:ln w="4">
                <a:solidFill>
                  <a:srgbClr val="000000"/>
                </a:solidFill>
                <a:round/>
                <a:headEnd/>
                <a:tailEnd/>
              </a:ln>
            </p:spPr>
            <p:txBody>
              <a:bodyPr/>
              <a:lstStyle/>
              <a:p>
                <a:endParaRPr lang="en-US"/>
              </a:p>
            </p:txBody>
          </p:sp>
          <p:sp>
            <p:nvSpPr>
              <p:cNvPr id="30822" name="Line 104"/>
              <p:cNvSpPr>
                <a:spLocks noChangeShapeType="1"/>
              </p:cNvSpPr>
              <p:nvPr/>
            </p:nvSpPr>
            <p:spPr bwMode="auto">
              <a:xfrm>
                <a:off x="3757830" y="4097909"/>
                <a:ext cx="1587" cy="79375"/>
              </a:xfrm>
              <a:prstGeom prst="line">
                <a:avLst/>
              </a:prstGeom>
              <a:noFill/>
              <a:ln w="4">
                <a:solidFill>
                  <a:srgbClr val="000000"/>
                </a:solidFill>
                <a:round/>
                <a:headEnd/>
                <a:tailEnd/>
              </a:ln>
            </p:spPr>
            <p:txBody>
              <a:bodyPr/>
              <a:lstStyle/>
              <a:p>
                <a:endParaRPr lang="en-US"/>
              </a:p>
            </p:txBody>
          </p:sp>
          <p:sp>
            <p:nvSpPr>
              <p:cNvPr id="30823" name="Line 105"/>
              <p:cNvSpPr>
                <a:spLocks noChangeShapeType="1"/>
              </p:cNvSpPr>
              <p:nvPr/>
            </p:nvSpPr>
            <p:spPr bwMode="auto">
              <a:xfrm>
                <a:off x="3757830" y="4210621"/>
                <a:ext cx="1587" cy="77788"/>
              </a:xfrm>
              <a:prstGeom prst="line">
                <a:avLst/>
              </a:prstGeom>
              <a:noFill/>
              <a:ln w="4">
                <a:solidFill>
                  <a:srgbClr val="000000"/>
                </a:solidFill>
                <a:round/>
                <a:headEnd/>
                <a:tailEnd/>
              </a:ln>
            </p:spPr>
            <p:txBody>
              <a:bodyPr/>
              <a:lstStyle/>
              <a:p>
                <a:endParaRPr lang="en-US"/>
              </a:p>
            </p:txBody>
          </p:sp>
          <p:sp>
            <p:nvSpPr>
              <p:cNvPr id="30824" name="Line 106"/>
              <p:cNvSpPr>
                <a:spLocks noChangeShapeType="1"/>
              </p:cNvSpPr>
              <p:nvPr/>
            </p:nvSpPr>
            <p:spPr bwMode="auto">
              <a:xfrm>
                <a:off x="3757830" y="4321746"/>
                <a:ext cx="1587" cy="77788"/>
              </a:xfrm>
              <a:prstGeom prst="line">
                <a:avLst/>
              </a:prstGeom>
              <a:noFill/>
              <a:ln w="4">
                <a:solidFill>
                  <a:srgbClr val="000000"/>
                </a:solidFill>
                <a:round/>
                <a:headEnd/>
                <a:tailEnd/>
              </a:ln>
            </p:spPr>
            <p:txBody>
              <a:bodyPr/>
              <a:lstStyle/>
              <a:p>
                <a:endParaRPr lang="en-US"/>
              </a:p>
            </p:txBody>
          </p:sp>
          <p:sp>
            <p:nvSpPr>
              <p:cNvPr id="30825" name="Line 107"/>
              <p:cNvSpPr>
                <a:spLocks noChangeShapeType="1"/>
              </p:cNvSpPr>
              <p:nvPr/>
            </p:nvSpPr>
            <p:spPr bwMode="auto">
              <a:xfrm>
                <a:off x="3757830" y="4432871"/>
                <a:ext cx="1587" cy="77788"/>
              </a:xfrm>
              <a:prstGeom prst="line">
                <a:avLst/>
              </a:prstGeom>
              <a:noFill/>
              <a:ln w="4">
                <a:solidFill>
                  <a:srgbClr val="000000"/>
                </a:solidFill>
                <a:round/>
                <a:headEnd/>
                <a:tailEnd/>
              </a:ln>
            </p:spPr>
            <p:txBody>
              <a:bodyPr/>
              <a:lstStyle/>
              <a:p>
                <a:endParaRPr lang="en-US"/>
              </a:p>
            </p:txBody>
          </p:sp>
          <p:sp>
            <p:nvSpPr>
              <p:cNvPr id="30826" name="Line 108"/>
              <p:cNvSpPr>
                <a:spLocks noChangeShapeType="1"/>
              </p:cNvSpPr>
              <p:nvPr/>
            </p:nvSpPr>
            <p:spPr bwMode="auto">
              <a:xfrm>
                <a:off x="3757830" y="4543996"/>
                <a:ext cx="1587" cy="79375"/>
              </a:xfrm>
              <a:prstGeom prst="line">
                <a:avLst/>
              </a:prstGeom>
              <a:noFill/>
              <a:ln w="4">
                <a:solidFill>
                  <a:srgbClr val="000000"/>
                </a:solidFill>
                <a:round/>
                <a:headEnd/>
                <a:tailEnd/>
              </a:ln>
            </p:spPr>
            <p:txBody>
              <a:bodyPr/>
              <a:lstStyle/>
              <a:p>
                <a:endParaRPr lang="en-US"/>
              </a:p>
            </p:txBody>
          </p:sp>
          <p:sp>
            <p:nvSpPr>
              <p:cNvPr id="30827" name="Line 109"/>
              <p:cNvSpPr>
                <a:spLocks noChangeShapeType="1"/>
              </p:cNvSpPr>
              <p:nvPr/>
            </p:nvSpPr>
            <p:spPr bwMode="auto">
              <a:xfrm>
                <a:off x="3757830" y="4655121"/>
                <a:ext cx="1587" cy="79375"/>
              </a:xfrm>
              <a:prstGeom prst="line">
                <a:avLst/>
              </a:prstGeom>
              <a:noFill/>
              <a:ln w="4">
                <a:solidFill>
                  <a:srgbClr val="000000"/>
                </a:solidFill>
                <a:round/>
                <a:headEnd/>
                <a:tailEnd/>
              </a:ln>
            </p:spPr>
            <p:txBody>
              <a:bodyPr/>
              <a:lstStyle/>
              <a:p>
                <a:endParaRPr lang="en-US"/>
              </a:p>
            </p:txBody>
          </p:sp>
          <p:sp>
            <p:nvSpPr>
              <p:cNvPr id="30828" name="Line 110"/>
              <p:cNvSpPr>
                <a:spLocks noChangeShapeType="1"/>
              </p:cNvSpPr>
              <p:nvPr/>
            </p:nvSpPr>
            <p:spPr bwMode="auto">
              <a:xfrm>
                <a:off x="3757830" y="4767834"/>
                <a:ext cx="1587" cy="77787"/>
              </a:xfrm>
              <a:prstGeom prst="line">
                <a:avLst/>
              </a:prstGeom>
              <a:noFill/>
              <a:ln w="4">
                <a:solidFill>
                  <a:srgbClr val="000000"/>
                </a:solidFill>
                <a:round/>
                <a:headEnd/>
                <a:tailEnd/>
              </a:ln>
            </p:spPr>
            <p:txBody>
              <a:bodyPr/>
              <a:lstStyle/>
              <a:p>
                <a:endParaRPr lang="en-US"/>
              </a:p>
            </p:txBody>
          </p:sp>
          <p:sp>
            <p:nvSpPr>
              <p:cNvPr id="30829" name="Line 111"/>
              <p:cNvSpPr>
                <a:spLocks noChangeShapeType="1"/>
              </p:cNvSpPr>
              <p:nvPr/>
            </p:nvSpPr>
            <p:spPr bwMode="auto">
              <a:xfrm>
                <a:off x="3757830" y="4878959"/>
                <a:ext cx="1587" cy="77787"/>
              </a:xfrm>
              <a:prstGeom prst="line">
                <a:avLst/>
              </a:prstGeom>
              <a:noFill/>
              <a:ln w="4">
                <a:solidFill>
                  <a:srgbClr val="000000"/>
                </a:solidFill>
                <a:round/>
                <a:headEnd/>
                <a:tailEnd/>
              </a:ln>
            </p:spPr>
            <p:txBody>
              <a:bodyPr/>
              <a:lstStyle/>
              <a:p>
                <a:endParaRPr lang="en-US"/>
              </a:p>
            </p:txBody>
          </p:sp>
          <p:sp>
            <p:nvSpPr>
              <p:cNvPr id="30830" name="Line 112"/>
              <p:cNvSpPr>
                <a:spLocks noChangeShapeType="1"/>
              </p:cNvSpPr>
              <p:nvPr/>
            </p:nvSpPr>
            <p:spPr bwMode="auto">
              <a:xfrm>
                <a:off x="3757830" y="4990084"/>
                <a:ext cx="1587" cy="79375"/>
              </a:xfrm>
              <a:prstGeom prst="line">
                <a:avLst/>
              </a:prstGeom>
              <a:noFill/>
              <a:ln w="4">
                <a:solidFill>
                  <a:srgbClr val="000000"/>
                </a:solidFill>
                <a:round/>
                <a:headEnd/>
                <a:tailEnd/>
              </a:ln>
            </p:spPr>
            <p:txBody>
              <a:bodyPr/>
              <a:lstStyle/>
              <a:p>
                <a:endParaRPr lang="en-US"/>
              </a:p>
            </p:txBody>
          </p:sp>
          <p:sp>
            <p:nvSpPr>
              <p:cNvPr id="30831" name="Line 113"/>
              <p:cNvSpPr>
                <a:spLocks noChangeShapeType="1"/>
              </p:cNvSpPr>
              <p:nvPr/>
            </p:nvSpPr>
            <p:spPr bwMode="auto">
              <a:xfrm>
                <a:off x="3757830" y="5101209"/>
                <a:ext cx="1587" cy="79375"/>
              </a:xfrm>
              <a:prstGeom prst="line">
                <a:avLst/>
              </a:prstGeom>
              <a:noFill/>
              <a:ln w="4">
                <a:solidFill>
                  <a:srgbClr val="000000"/>
                </a:solidFill>
                <a:round/>
                <a:headEnd/>
                <a:tailEnd/>
              </a:ln>
            </p:spPr>
            <p:txBody>
              <a:bodyPr/>
              <a:lstStyle/>
              <a:p>
                <a:endParaRPr lang="en-US"/>
              </a:p>
            </p:txBody>
          </p:sp>
          <p:sp>
            <p:nvSpPr>
              <p:cNvPr id="30832" name="Line 114"/>
              <p:cNvSpPr>
                <a:spLocks noChangeShapeType="1"/>
              </p:cNvSpPr>
              <p:nvPr/>
            </p:nvSpPr>
            <p:spPr bwMode="auto">
              <a:xfrm>
                <a:off x="3757830" y="5213921"/>
                <a:ext cx="1587" cy="77788"/>
              </a:xfrm>
              <a:prstGeom prst="line">
                <a:avLst/>
              </a:prstGeom>
              <a:noFill/>
              <a:ln w="4">
                <a:solidFill>
                  <a:srgbClr val="000000"/>
                </a:solidFill>
                <a:round/>
                <a:headEnd/>
                <a:tailEnd/>
              </a:ln>
            </p:spPr>
            <p:txBody>
              <a:bodyPr/>
              <a:lstStyle/>
              <a:p>
                <a:endParaRPr lang="en-US"/>
              </a:p>
            </p:txBody>
          </p:sp>
          <p:sp>
            <p:nvSpPr>
              <p:cNvPr id="30833" name="Line 115"/>
              <p:cNvSpPr>
                <a:spLocks noChangeShapeType="1"/>
              </p:cNvSpPr>
              <p:nvPr/>
            </p:nvSpPr>
            <p:spPr bwMode="auto">
              <a:xfrm>
                <a:off x="3757830" y="5325046"/>
                <a:ext cx="1587" cy="77788"/>
              </a:xfrm>
              <a:prstGeom prst="line">
                <a:avLst/>
              </a:prstGeom>
              <a:noFill/>
              <a:ln w="4">
                <a:solidFill>
                  <a:srgbClr val="000000"/>
                </a:solidFill>
                <a:round/>
                <a:headEnd/>
                <a:tailEnd/>
              </a:ln>
            </p:spPr>
            <p:txBody>
              <a:bodyPr/>
              <a:lstStyle/>
              <a:p>
                <a:endParaRPr lang="en-US"/>
              </a:p>
            </p:txBody>
          </p:sp>
          <p:sp>
            <p:nvSpPr>
              <p:cNvPr id="30834" name="Line 116"/>
              <p:cNvSpPr>
                <a:spLocks noChangeShapeType="1"/>
              </p:cNvSpPr>
              <p:nvPr/>
            </p:nvSpPr>
            <p:spPr bwMode="auto">
              <a:xfrm>
                <a:off x="3757830" y="5436171"/>
                <a:ext cx="1587" cy="77788"/>
              </a:xfrm>
              <a:prstGeom prst="line">
                <a:avLst/>
              </a:prstGeom>
              <a:noFill/>
              <a:ln w="4">
                <a:solidFill>
                  <a:srgbClr val="000000"/>
                </a:solidFill>
                <a:round/>
                <a:headEnd/>
                <a:tailEnd/>
              </a:ln>
            </p:spPr>
            <p:txBody>
              <a:bodyPr/>
              <a:lstStyle/>
              <a:p>
                <a:endParaRPr lang="en-US"/>
              </a:p>
            </p:txBody>
          </p:sp>
        </p:grpSp>
        <p:sp>
          <p:nvSpPr>
            <p:cNvPr id="30739" name="Line 116"/>
            <p:cNvSpPr>
              <a:spLocks noChangeShapeType="1"/>
            </p:cNvSpPr>
            <p:nvPr/>
          </p:nvSpPr>
          <p:spPr bwMode="auto">
            <a:xfrm>
              <a:off x="4038600" y="5380038"/>
              <a:ext cx="1588" cy="77787"/>
            </a:xfrm>
            <a:prstGeom prst="line">
              <a:avLst/>
            </a:prstGeom>
            <a:noFill/>
            <a:ln w="4">
              <a:solidFill>
                <a:srgbClr val="000000"/>
              </a:solidFill>
              <a:round/>
              <a:headEnd/>
              <a:tailEnd/>
            </a:ln>
          </p:spPr>
          <p:txBody>
            <a:bodyPr/>
            <a:lstStyle/>
            <a:p>
              <a:endParaRPr lang="en-US"/>
            </a:p>
          </p:txBody>
        </p:sp>
        <p:sp>
          <p:nvSpPr>
            <p:cNvPr id="30740" name="Rectangle 118"/>
            <p:cNvSpPr>
              <a:spLocks noChangeArrowheads="1"/>
            </p:cNvSpPr>
            <p:nvPr/>
          </p:nvSpPr>
          <p:spPr bwMode="auto">
            <a:xfrm>
              <a:off x="5286375" y="1646238"/>
              <a:ext cx="2584376" cy="279108"/>
            </a:xfrm>
            <a:prstGeom prst="rect">
              <a:avLst/>
            </a:prstGeom>
            <a:noFill/>
            <a:ln w="9525">
              <a:noFill/>
              <a:miter lim="800000"/>
              <a:headEnd/>
              <a:tailEnd/>
            </a:ln>
          </p:spPr>
          <p:txBody>
            <a:bodyPr wrap="none" lIns="0" tIns="0" rIns="0" bIns="0">
              <a:spAutoFit/>
            </a:bodyPr>
            <a:lstStyle/>
            <a:p>
              <a:r>
                <a:rPr lang="en-US" sz="1400">
                  <a:latin typeface="Verdana" pitchFamily="34" charset="0"/>
                </a:rPr>
                <a:t>0.50 [0.12; 1.98], </a:t>
              </a:r>
              <a:r>
                <a:rPr lang="en-US" sz="1400" i="1">
                  <a:latin typeface="Verdana" pitchFamily="34" charset="0"/>
                </a:rPr>
                <a:t>p</a:t>
              </a:r>
              <a:r>
                <a:rPr lang="en-US" sz="1400">
                  <a:latin typeface="Verdana" pitchFamily="34" charset="0"/>
                </a:rPr>
                <a:t>=0.32</a:t>
              </a:r>
            </a:p>
          </p:txBody>
        </p:sp>
        <p:sp>
          <p:nvSpPr>
            <p:cNvPr id="30741" name="Rectangle 119"/>
            <p:cNvSpPr>
              <a:spLocks noChangeArrowheads="1"/>
            </p:cNvSpPr>
            <p:nvPr/>
          </p:nvSpPr>
          <p:spPr bwMode="auto">
            <a:xfrm>
              <a:off x="5286375" y="2138363"/>
              <a:ext cx="2584376" cy="279108"/>
            </a:xfrm>
            <a:prstGeom prst="rect">
              <a:avLst/>
            </a:prstGeom>
            <a:noFill/>
            <a:ln w="9525">
              <a:noFill/>
              <a:miter lim="800000"/>
              <a:headEnd/>
              <a:tailEnd/>
            </a:ln>
          </p:spPr>
          <p:txBody>
            <a:bodyPr wrap="none" lIns="0" tIns="0" rIns="0" bIns="0">
              <a:spAutoFit/>
            </a:bodyPr>
            <a:lstStyle/>
            <a:p>
              <a:r>
                <a:rPr lang="en-US" sz="1400">
                  <a:latin typeface="Verdana" pitchFamily="34" charset="0"/>
                </a:rPr>
                <a:t>0.34 [0.01; 8.28], </a:t>
              </a:r>
              <a:r>
                <a:rPr lang="en-US" sz="1400" i="1">
                  <a:latin typeface="Verdana" pitchFamily="34" charset="0"/>
                </a:rPr>
                <a:t>p</a:t>
              </a:r>
              <a:r>
                <a:rPr lang="en-US" sz="1400">
                  <a:latin typeface="Verdana" pitchFamily="34" charset="0"/>
                </a:rPr>
                <a:t>=0.50</a:t>
              </a:r>
            </a:p>
          </p:txBody>
        </p:sp>
        <p:sp>
          <p:nvSpPr>
            <p:cNvPr id="30742" name="Rectangle 120"/>
            <p:cNvSpPr>
              <a:spLocks noChangeArrowheads="1"/>
            </p:cNvSpPr>
            <p:nvPr/>
          </p:nvSpPr>
          <p:spPr bwMode="auto">
            <a:xfrm>
              <a:off x="5286375" y="2619374"/>
              <a:ext cx="2584376" cy="279108"/>
            </a:xfrm>
            <a:prstGeom prst="rect">
              <a:avLst/>
            </a:prstGeom>
            <a:noFill/>
            <a:ln w="9525">
              <a:noFill/>
              <a:miter lim="800000"/>
              <a:headEnd/>
              <a:tailEnd/>
            </a:ln>
          </p:spPr>
          <p:txBody>
            <a:bodyPr wrap="none" lIns="0" tIns="0" rIns="0" bIns="0">
              <a:spAutoFit/>
            </a:bodyPr>
            <a:lstStyle/>
            <a:p>
              <a:r>
                <a:rPr lang="en-US" sz="1400">
                  <a:latin typeface="Verdana" pitchFamily="34" charset="0"/>
                </a:rPr>
                <a:t>0.57 [0.16; 2.00], </a:t>
              </a:r>
              <a:r>
                <a:rPr lang="en-US" sz="1400" i="1">
                  <a:latin typeface="Verdana" pitchFamily="34" charset="0"/>
                </a:rPr>
                <a:t>p</a:t>
              </a:r>
              <a:r>
                <a:rPr lang="en-US" sz="1400">
                  <a:latin typeface="Verdana" pitchFamily="34" charset="0"/>
                </a:rPr>
                <a:t>=0.38</a:t>
              </a:r>
            </a:p>
          </p:txBody>
        </p:sp>
        <p:sp>
          <p:nvSpPr>
            <p:cNvPr id="30743" name="Rectangle 121"/>
            <p:cNvSpPr>
              <a:spLocks noChangeArrowheads="1"/>
            </p:cNvSpPr>
            <p:nvPr/>
          </p:nvSpPr>
          <p:spPr bwMode="auto">
            <a:xfrm>
              <a:off x="5286375" y="4156075"/>
              <a:ext cx="2584376" cy="279108"/>
            </a:xfrm>
            <a:prstGeom prst="rect">
              <a:avLst/>
            </a:prstGeom>
            <a:noFill/>
            <a:ln w="9525">
              <a:noFill/>
              <a:miter lim="800000"/>
              <a:headEnd/>
              <a:tailEnd/>
            </a:ln>
          </p:spPr>
          <p:txBody>
            <a:bodyPr wrap="none" lIns="0" tIns="0" rIns="0" bIns="0">
              <a:spAutoFit/>
            </a:bodyPr>
            <a:lstStyle/>
            <a:p>
              <a:r>
                <a:rPr lang="en-US" sz="1400">
                  <a:latin typeface="Verdana" pitchFamily="34" charset="0"/>
                </a:rPr>
                <a:t>0.25 [0.01; 6.62], </a:t>
              </a:r>
              <a:r>
                <a:rPr lang="en-US" sz="1400" i="1">
                  <a:latin typeface="Verdana" pitchFamily="34" charset="0"/>
                </a:rPr>
                <a:t>p</a:t>
              </a:r>
              <a:r>
                <a:rPr lang="en-US" sz="1400">
                  <a:latin typeface="Verdana" pitchFamily="34" charset="0"/>
                </a:rPr>
                <a:t>=0.41</a:t>
              </a:r>
            </a:p>
          </p:txBody>
        </p:sp>
        <p:sp>
          <p:nvSpPr>
            <p:cNvPr id="30744" name="Rectangle 132"/>
            <p:cNvSpPr>
              <a:spLocks noChangeArrowheads="1"/>
            </p:cNvSpPr>
            <p:nvPr/>
          </p:nvSpPr>
          <p:spPr bwMode="auto">
            <a:xfrm>
              <a:off x="5286375" y="3163889"/>
              <a:ext cx="2584376" cy="279108"/>
            </a:xfrm>
            <a:prstGeom prst="rect">
              <a:avLst/>
            </a:prstGeom>
            <a:noFill/>
            <a:ln w="9525">
              <a:noFill/>
              <a:miter lim="800000"/>
              <a:headEnd/>
              <a:tailEnd/>
            </a:ln>
          </p:spPr>
          <p:txBody>
            <a:bodyPr wrap="none" lIns="0" tIns="0" rIns="0" bIns="0">
              <a:spAutoFit/>
            </a:bodyPr>
            <a:lstStyle/>
            <a:p>
              <a:r>
                <a:rPr lang="en-US" sz="1400">
                  <a:latin typeface="Verdana" pitchFamily="34" charset="0"/>
                </a:rPr>
                <a:t>0.53 [0.03; 8.63], </a:t>
              </a:r>
              <a:r>
                <a:rPr lang="en-US" sz="1400" i="1">
                  <a:latin typeface="Verdana" pitchFamily="34" charset="0"/>
                </a:rPr>
                <a:t>p</a:t>
              </a:r>
              <a:r>
                <a:rPr lang="en-US" sz="1400">
                  <a:latin typeface="Verdana" pitchFamily="34" charset="0"/>
                </a:rPr>
                <a:t>=0.66</a:t>
              </a:r>
            </a:p>
          </p:txBody>
        </p:sp>
        <p:sp>
          <p:nvSpPr>
            <p:cNvPr id="30745" name="Rectangle 133"/>
            <p:cNvSpPr>
              <a:spLocks noChangeArrowheads="1"/>
            </p:cNvSpPr>
            <p:nvPr/>
          </p:nvSpPr>
          <p:spPr bwMode="auto">
            <a:xfrm>
              <a:off x="5286375" y="3665538"/>
              <a:ext cx="2584376" cy="279108"/>
            </a:xfrm>
            <a:prstGeom prst="rect">
              <a:avLst/>
            </a:prstGeom>
            <a:noFill/>
            <a:ln w="9525">
              <a:noFill/>
              <a:miter lim="800000"/>
              <a:headEnd/>
              <a:tailEnd/>
            </a:ln>
          </p:spPr>
          <p:txBody>
            <a:bodyPr wrap="none" lIns="0" tIns="0" rIns="0" bIns="0">
              <a:spAutoFit/>
            </a:bodyPr>
            <a:lstStyle/>
            <a:p>
              <a:r>
                <a:rPr lang="en-US" sz="1400">
                  <a:latin typeface="Verdana" pitchFamily="34" charset="0"/>
                </a:rPr>
                <a:t>0.31 [0.06; 1.54], </a:t>
              </a:r>
              <a:r>
                <a:rPr lang="en-US" sz="1400" i="1">
                  <a:latin typeface="Verdana" pitchFamily="34" charset="0"/>
                </a:rPr>
                <a:t>p</a:t>
              </a:r>
              <a:r>
                <a:rPr lang="en-US" sz="1400">
                  <a:latin typeface="Verdana" pitchFamily="34" charset="0"/>
                </a:rPr>
                <a:t>=0.15</a:t>
              </a:r>
            </a:p>
          </p:txBody>
        </p:sp>
        <p:sp>
          <p:nvSpPr>
            <p:cNvPr id="30746" name="Rectangle 134"/>
            <p:cNvSpPr>
              <a:spLocks noChangeArrowheads="1"/>
            </p:cNvSpPr>
            <p:nvPr/>
          </p:nvSpPr>
          <p:spPr bwMode="auto">
            <a:xfrm>
              <a:off x="5286375" y="4664074"/>
              <a:ext cx="2584376" cy="279108"/>
            </a:xfrm>
            <a:prstGeom prst="rect">
              <a:avLst/>
            </a:prstGeom>
            <a:noFill/>
            <a:ln w="9525">
              <a:noFill/>
              <a:miter lim="800000"/>
              <a:headEnd/>
              <a:tailEnd/>
            </a:ln>
          </p:spPr>
          <p:txBody>
            <a:bodyPr wrap="none" lIns="0" tIns="0" rIns="0" bIns="0">
              <a:spAutoFit/>
            </a:bodyPr>
            <a:lstStyle/>
            <a:p>
              <a:r>
                <a:rPr lang="en-US" sz="1400">
                  <a:latin typeface="Verdana" pitchFamily="34" charset="0"/>
                </a:rPr>
                <a:t>0.45 [0.22; 0.93], </a:t>
              </a:r>
              <a:r>
                <a:rPr lang="en-US" sz="1400" i="1">
                  <a:latin typeface="Verdana" pitchFamily="34" charset="0"/>
                </a:rPr>
                <a:t>p</a:t>
              </a:r>
              <a:r>
                <a:rPr lang="en-US" sz="1400">
                  <a:latin typeface="Verdana" pitchFamily="34" charset="0"/>
                </a:rPr>
                <a:t>&lt;0.05</a:t>
              </a:r>
            </a:p>
          </p:txBody>
        </p:sp>
        <p:sp>
          <p:nvSpPr>
            <p:cNvPr id="30747" name="Rectangle 87"/>
            <p:cNvSpPr>
              <a:spLocks noChangeArrowheads="1"/>
            </p:cNvSpPr>
            <p:nvPr/>
          </p:nvSpPr>
          <p:spPr bwMode="auto">
            <a:xfrm>
              <a:off x="1625600" y="1646238"/>
              <a:ext cx="369693" cy="279108"/>
            </a:xfrm>
            <a:prstGeom prst="rect">
              <a:avLst/>
            </a:prstGeom>
            <a:noFill/>
            <a:ln w="9525">
              <a:noFill/>
              <a:miter lim="800000"/>
              <a:headEnd/>
              <a:tailEnd/>
            </a:ln>
          </p:spPr>
          <p:txBody>
            <a:bodyPr wrap="none" lIns="0" tIns="0" rIns="0" bIns="0">
              <a:spAutoFit/>
            </a:bodyPr>
            <a:lstStyle/>
            <a:p>
              <a:r>
                <a:rPr lang="en-US" sz="1400">
                  <a:latin typeface="Verdana" pitchFamily="34" charset="0"/>
                </a:rPr>
                <a:t>038</a:t>
              </a:r>
            </a:p>
          </p:txBody>
        </p:sp>
        <p:grpSp>
          <p:nvGrpSpPr>
            <p:cNvPr id="11" name="Group 157"/>
            <p:cNvGrpSpPr>
              <a:grpSpLocks/>
            </p:cNvGrpSpPr>
            <p:nvPr/>
          </p:nvGrpSpPr>
          <p:grpSpPr bwMode="auto">
            <a:xfrm>
              <a:off x="2562225" y="5538628"/>
              <a:ext cx="3006420" cy="321681"/>
              <a:chOff x="1601635" y="5714999"/>
              <a:chExt cx="4395682" cy="321478"/>
            </a:xfrm>
          </p:grpSpPr>
          <p:sp>
            <p:nvSpPr>
              <p:cNvPr id="30754" name="Line 8"/>
              <p:cNvSpPr>
                <a:spLocks noChangeShapeType="1"/>
              </p:cNvSpPr>
              <p:nvPr/>
            </p:nvSpPr>
            <p:spPr bwMode="auto">
              <a:xfrm>
                <a:off x="1740719" y="5719763"/>
                <a:ext cx="3996000" cy="1587"/>
              </a:xfrm>
              <a:prstGeom prst="line">
                <a:avLst/>
              </a:prstGeom>
              <a:noFill/>
              <a:ln w="9525">
                <a:solidFill>
                  <a:srgbClr val="000000"/>
                </a:solidFill>
                <a:round/>
                <a:headEnd/>
                <a:tailEnd/>
              </a:ln>
            </p:spPr>
            <p:txBody>
              <a:bodyPr/>
              <a:lstStyle/>
              <a:p>
                <a:endParaRPr lang="en-US"/>
              </a:p>
            </p:txBody>
          </p:sp>
          <p:sp>
            <p:nvSpPr>
              <p:cNvPr id="30755" name="Line 9"/>
              <p:cNvSpPr>
                <a:spLocks noChangeShapeType="1"/>
              </p:cNvSpPr>
              <p:nvPr/>
            </p:nvSpPr>
            <p:spPr bwMode="auto">
              <a:xfrm flipV="1">
                <a:off x="2744788" y="5719763"/>
                <a:ext cx="1587" cy="52387"/>
              </a:xfrm>
              <a:prstGeom prst="line">
                <a:avLst/>
              </a:prstGeom>
              <a:noFill/>
              <a:ln w="9525">
                <a:solidFill>
                  <a:srgbClr val="000000"/>
                </a:solidFill>
                <a:round/>
                <a:headEnd/>
                <a:tailEnd/>
              </a:ln>
            </p:spPr>
            <p:txBody>
              <a:bodyPr/>
              <a:lstStyle/>
              <a:p>
                <a:endParaRPr lang="en-US"/>
              </a:p>
            </p:txBody>
          </p:sp>
          <p:sp>
            <p:nvSpPr>
              <p:cNvPr id="30756" name="Line 10"/>
              <p:cNvSpPr>
                <a:spLocks noChangeShapeType="1"/>
              </p:cNvSpPr>
              <p:nvPr/>
            </p:nvSpPr>
            <p:spPr bwMode="auto">
              <a:xfrm flipV="1">
                <a:off x="3756025" y="5719763"/>
                <a:ext cx="1588" cy="52387"/>
              </a:xfrm>
              <a:prstGeom prst="line">
                <a:avLst/>
              </a:prstGeom>
              <a:noFill/>
              <a:ln w="9525">
                <a:solidFill>
                  <a:srgbClr val="000000"/>
                </a:solidFill>
                <a:round/>
                <a:headEnd/>
                <a:tailEnd/>
              </a:ln>
            </p:spPr>
            <p:txBody>
              <a:bodyPr/>
              <a:lstStyle/>
              <a:p>
                <a:endParaRPr lang="en-US"/>
              </a:p>
            </p:txBody>
          </p:sp>
          <p:sp>
            <p:nvSpPr>
              <p:cNvPr id="30757" name="Line 11"/>
              <p:cNvSpPr>
                <a:spLocks noChangeShapeType="1"/>
              </p:cNvSpPr>
              <p:nvPr/>
            </p:nvSpPr>
            <p:spPr bwMode="auto">
              <a:xfrm flipV="1">
                <a:off x="4767263" y="5719763"/>
                <a:ext cx="0" cy="52387"/>
              </a:xfrm>
              <a:prstGeom prst="line">
                <a:avLst/>
              </a:prstGeom>
              <a:noFill/>
              <a:ln w="9525">
                <a:solidFill>
                  <a:srgbClr val="000000"/>
                </a:solidFill>
                <a:round/>
                <a:headEnd/>
                <a:tailEnd/>
              </a:ln>
            </p:spPr>
            <p:txBody>
              <a:bodyPr/>
              <a:lstStyle/>
              <a:p>
                <a:endParaRPr lang="en-US"/>
              </a:p>
            </p:txBody>
          </p:sp>
          <p:grpSp>
            <p:nvGrpSpPr>
              <p:cNvPr id="12" name="Group 147"/>
              <p:cNvGrpSpPr>
                <a:grpSpLocks/>
              </p:cNvGrpSpPr>
              <p:nvPr/>
            </p:nvGrpSpPr>
            <p:grpSpPr bwMode="auto">
              <a:xfrm>
                <a:off x="3048000" y="5719763"/>
                <a:ext cx="661989" cy="34925"/>
                <a:chOff x="3048000" y="5719763"/>
                <a:chExt cx="661989" cy="34925"/>
              </a:xfrm>
            </p:grpSpPr>
            <p:sp>
              <p:nvSpPr>
                <p:cNvPr id="30792" name="Line 12"/>
                <p:cNvSpPr>
                  <a:spLocks noChangeShapeType="1"/>
                </p:cNvSpPr>
                <p:nvPr/>
              </p:nvSpPr>
              <p:spPr bwMode="auto">
                <a:xfrm flipV="1">
                  <a:off x="3048000" y="5719763"/>
                  <a:ext cx="1588" cy="34925"/>
                </a:xfrm>
                <a:prstGeom prst="line">
                  <a:avLst/>
                </a:prstGeom>
                <a:noFill/>
                <a:ln w="9525">
                  <a:solidFill>
                    <a:srgbClr val="000000"/>
                  </a:solidFill>
                  <a:round/>
                  <a:headEnd/>
                  <a:tailEnd/>
                </a:ln>
              </p:spPr>
              <p:txBody>
                <a:bodyPr/>
                <a:lstStyle/>
                <a:p>
                  <a:endParaRPr lang="en-US"/>
                </a:p>
              </p:txBody>
            </p:sp>
            <p:sp>
              <p:nvSpPr>
                <p:cNvPr id="30793" name="Line 13"/>
                <p:cNvSpPr>
                  <a:spLocks noChangeShapeType="1"/>
                </p:cNvSpPr>
                <p:nvPr/>
              </p:nvSpPr>
              <p:spPr bwMode="auto">
                <a:xfrm flipV="1">
                  <a:off x="3227388" y="5719763"/>
                  <a:ext cx="1587" cy="34925"/>
                </a:xfrm>
                <a:prstGeom prst="line">
                  <a:avLst/>
                </a:prstGeom>
                <a:noFill/>
                <a:ln w="9525">
                  <a:solidFill>
                    <a:srgbClr val="000000"/>
                  </a:solidFill>
                  <a:round/>
                  <a:headEnd/>
                  <a:tailEnd/>
                </a:ln>
              </p:spPr>
              <p:txBody>
                <a:bodyPr/>
                <a:lstStyle/>
                <a:p>
                  <a:endParaRPr lang="en-US"/>
                </a:p>
              </p:txBody>
            </p:sp>
            <p:sp>
              <p:nvSpPr>
                <p:cNvPr id="30794" name="Line 14"/>
                <p:cNvSpPr>
                  <a:spLocks noChangeShapeType="1"/>
                </p:cNvSpPr>
                <p:nvPr/>
              </p:nvSpPr>
              <p:spPr bwMode="auto">
                <a:xfrm flipV="1">
                  <a:off x="3352799" y="5719763"/>
                  <a:ext cx="0" cy="34925"/>
                </a:xfrm>
                <a:prstGeom prst="line">
                  <a:avLst/>
                </a:prstGeom>
                <a:noFill/>
                <a:ln w="9525">
                  <a:solidFill>
                    <a:srgbClr val="000000"/>
                  </a:solidFill>
                  <a:round/>
                  <a:headEnd/>
                  <a:tailEnd/>
                </a:ln>
              </p:spPr>
              <p:txBody>
                <a:bodyPr/>
                <a:lstStyle/>
                <a:p>
                  <a:endParaRPr lang="en-US"/>
                </a:p>
              </p:txBody>
            </p:sp>
            <p:sp>
              <p:nvSpPr>
                <p:cNvPr id="30795" name="Line 15"/>
                <p:cNvSpPr>
                  <a:spLocks noChangeShapeType="1"/>
                </p:cNvSpPr>
                <p:nvPr/>
              </p:nvSpPr>
              <p:spPr bwMode="auto">
                <a:xfrm flipV="1">
                  <a:off x="3451225" y="5719763"/>
                  <a:ext cx="1588" cy="34925"/>
                </a:xfrm>
                <a:prstGeom prst="line">
                  <a:avLst/>
                </a:prstGeom>
                <a:noFill/>
                <a:ln w="9525">
                  <a:solidFill>
                    <a:srgbClr val="000000"/>
                  </a:solidFill>
                  <a:round/>
                  <a:headEnd/>
                  <a:tailEnd/>
                </a:ln>
              </p:spPr>
              <p:txBody>
                <a:bodyPr/>
                <a:lstStyle/>
                <a:p>
                  <a:endParaRPr lang="en-US"/>
                </a:p>
              </p:txBody>
            </p:sp>
            <p:sp>
              <p:nvSpPr>
                <p:cNvPr id="30796" name="Line 16"/>
                <p:cNvSpPr>
                  <a:spLocks noChangeShapeType="1"/>
                </p:cNvSpPr>
                <p:nvPr/>
              </p:nvSpPr>
              <p:spPr bwMode="auto">
                <a:xfrm flipV="1">
                  <a:off x="3530599" y="5719763"/>
                  <a:ext cx="0" cy="34925"/>
                </a:xfrm>
                <a:prstGeom prst="line">
                  <a:avLst/>
                </a:prstGeom>
                <a:noFill/>
                <a:ln w="9525">
                  <a:solidFill>
                    <a:srgbClr val="000000"/>
                  </a:solidFill>
                  <a:round/>
                  <a:headEnd/>
                  <a:tailEnd/>
                </a:ln>
              </p:spPr>
              <p:txBody>
                <a:bodyPr/>
                <a:lstStyle/>
                <a:p>
                  <a:endParaRPr lang="en-US"/>
                </a:p>
              </p:txBody>
            </p:sp>
            <p:sp>
              <p:nvSpPr>
                <p:cNvPr id="30797" name="Line 17"/>
                <p:cNvSpPr>
                  <a:spLocks noChangeShapeType="1"/>
                </p:cNvSpPr>
                <p:nvPr/>
              </p:nvSpPr>
              <p:spPr bwMode="auto">
                <a:xfrm flipV="1">
                  <a:off x="3598863" y="5719763"/>
                  <a:ext cx="1587" cy="34925"/>
                </a:xfrm>
                <a:prstGeom prst="line">
                  <a:avLst/>
                </a:prstGeom>
                <a:noFill/>
                <a:ln w="9525">
                  <a:solidFill>
                    <a:srgbClr val="000000"/>
                  </a:solidFill>
                  <a:round/>
                  <a:headEnd/>
                  <a:tailEnd/>
                </a:ln>
              </p:spPr>
              <p:txBody>
                <a:bodyPr/>
                <a:lstStyle/>
                <a:p>
                  <a:endParaRPr lang="en-US"/>
                </a:p>
              </p:txBody>
            </p:sp>
            <p:sp>
              <p:nvSpPr>
                <p:cNvPr id="30798" name="Line 18"/>
                <p:cNvSpPr>
                  <a:spLocks noChangeShapeType="1"/>
                </p:cNvSpPr>
                <p:nvPr/>
              </p:nvSpPr>
              <p:spPr bwMode="auto">
                <a:xfrm flipV="1">
                  <a:off x="3657600" y="5719763"/>
                  <a:ext cx="1588" cy="34925"/>
                </a:xfrm>
                <a:prstGeom prst="line">
                  <a:avLst/>
                </a:prstGeom>
                <a:noFill/>
                <a:ln w="9525">
                  <a:solidFill>
                    <a:srgbClr val="000000"/>
                  </a:solidFill>
                  <a:round/>
                  <a:headEnd/>
                  <a:tailEnd/>
                </a:ln>
              </p:spPr>
              <p:txBody>
                <a:bodyPr/>
                <a:lstStyle/>
                <a:p>
                  <a:endParaRPr lang="en-US"/>
                </a:p>
              </p:txBody>
            </p:sp>
            <p:sp>
              <p:nvSpPr>
                <p:cNvPr id="30799" name="Line 19"/>
                <p:cNvSpPr>
                  <a:spLocks noChangeShapeType="1"/>
                </p:cNvSpPr>
                <p:nvPr/>
              </p:nvSpPr>
              <p:spPr bwMode="auto">
                <a:xfrm flipV="1">
                  <a:off x="3709989" y="5719763"/>
                  <a:ext cx="0" cy="34925"/>
                </a:xfrm>
                <a:prstGeom prst="line">
                  <a:avLst/>
                </a:prstGeom>
                <a:noFill/>
                <a:ln w="9525">
                  <a:solidFill>
                    <a:srgbClr val="000000"/>
                  </a:solidFill>
                  <a:round/>
                  <a:headEnd/>
                  <a:tailEnd/>
                </a:ln>
              </p:spPr>
              <p:txBody>
                <a:bodyPr/>
                <a:lstStyle/>
                <a:p>
                  <a:endParaRPr lang="en-US"/>
                </a:p>
              </p:txBody>
            </p:sp>
          </p:grpSp>
          <p:sp>
            <p:nvSpPr>
              <p:cNvPr id="30759" name="Line 20"/>
              <p:cNvSpPr>
                <a:spLocks noChangeShapeType="1"/>
              </p:cNvSpPr>
              <p:nvPr/>
            </p:nvSpPr>
            <p:spPr bwMode="auto">
              <a:xfrm flipV="1">
                <a:off x="4059238" y="5719763"/>
                <a:ext cx="1587" cy="34925"/>
              </a:xfrm>
              <a:prstGeom prst="line">
                <a:avLst/>
              </a:prstGeom>
              <a:noFill/>
              <a:ln w="9525">
                <a:solidFill>
                  <a:srgbClr val="000000"/>
                </a:solidFill>
                <a:round/>
                <a:headEnd/>
                <a:tailEnd/>
              </a:ln>
            </p:spPr>
            <p:txBody>
              <a:bodyPr/>
              <a:lstStyle/>
              <a:p>
                <a:endParaRPr lang="en-US"/>
              </a:p>
            </p:txBody>
          </p:sp>
          <p:sp>
            <p:nvSpPr>
              <p:cNvPr id="30760" name="Line 21"/>
              <p:cNvSpPr>
                <a:spLocks noChangeShapeType="1"/>
              </p:cNvSpPr>
              <p:nvPr/>
            </p:nvSpPr>
            <p:spPr bwMode="auto">
              <a:xfrm flipV="1">
                <a:off x="4238625" y="5719763"/>
                <a:ext cx="1588" cy="34925"/>
              </a:xfrm>
              <a:prstGeom prst="line">
                <a:avLst/>
              </a:prstGeom>
              <a:noFill/>
              <a:ln w="9525">
                <a:solidFill>
                  <a:srgbClr val="000000"/>
                </a:solidFill>
                <a:round/>
                <a:headEnd/>
                <a:tailEnd/>
              </a:ln>
            </p:spPr>
            <p:txBody>
              <a:bodyPr/>
              <a:lstStyle/>
              <a:p>
                <a:endParaRPr lang="en-US"/>
              </a:p>
            </p:txBody>
          </p:sp>
          <p:sp>
            <p:nvSpPr>
              <p:cNvPr id="30761" name="Line 22"/>
              <p:cNvSpPr>
                <a:spLocks noChangeShapeType="1"/>
              </p:cNvSpPr>
              <p:nvPr/>
            </p:nvSpPr>
            <p:spPr bwMode="auto">
              <a:xfrm flipV="1">
                <a:off x="4364038" y="5719763"/>
                <a:ext cx="1587" cy="34925"/>
              </a:xfrm>
              <a:prstGeom prst="line">
                <a:avLst/>
              </a:prstGeom>
              <a:noFill/>
              <a:ln w="9525">
                <a:solidFill>
                  <a:srgbClr val="000000"/>
                </a:solidFill>
                <a:round/>
                <a:headEnd/>
                <a:tailEnd/>
              </a:ln>
            </p:spPr>
            <p:txBody>
              <a:bodyPr/>
              <a:lstStyle/>
              <a:p>
                <a:endParaRPr lang="en-US"/>
              </a:p>
            </p:txBody>
          </p:sp>
          <p:sp>
            <p:nvSpPr>
              <p:cNvPr id="30762" name="Line 23"/>
              <p:cNvSpPr>
                <a:spLocks noChangeShapeType="1"/>
              </p:cNvSpPr>
              <p:nvPr/>
            </p:nvSpPr>
            <p:spPr bwMode="auto">
              <a:xfrm flipV="1">
                <a:off x="4464050" y="5719763"/>
                <a:ext cx="1588" cy="34925"/>
              </a:xfrm>
              <a:prstGeom prst="line">
                <a:avLst/>
              </a:prstGeom>
              <a:noFill/>
              <a:ln w="9525">
                <a:solidFill>
                  <a:srgbClr val="000000"/>
                </a:solidFill>
                <a:round/>
                <a:headEnd/>
                <a:tailEnd/>
              </a:ln>
            </p:spPr>
            <p:txBody>
              <a:bodyPr/>
              <a:lstStyle/>
              <a:p>
                <a:endParaRPr lang="en-US"/>
              </a:p>
            </p:txBody>
          </p:sp>
          <p:sp>
            <p:nvSpPr>
              <p:cNvPr id="30763" name="Line 24"/>
              <p:cNvSpPr>
                <a:spLocks noChangeShapeType="1"/>
              </p:cNvSpPr>
              <p:nvPr/>
            </p:nvSpPr>
            <p:spPr bwMode="auto">
              <a:xfrm flipV="1">
                <a:off x="4543424" y="5719763"/>
                <a:ext cx="0" cy="34925"/>
              </a:xfrm>
              <a:prstGeom prst="line">
                <a:avLst/>
              </a:prstGeom>
              <a:noFill/>
              <a:ln w="9525">
                <a:solidFill>
                  <a:srgbClr val="000000"/>
                </a:solidFill>
                <a:round/>
                <a:headEnd/>
                <a:tailEnd/>
              </a:ln>
            </p:spPr>
            <p:txBody>
              <a:bodyPr/>
              <a:lstStyle/>
              <a:p>
                <a:endParaRPr lang="en-US"/>
              </a:p>
            </p:txBody>
          </p:sp>
          <p:sp>
            <p:nvSpPr>
              <p:cNvPr id="30764" name="Line 25"/>
              <p:cNvSpPr>
                <a:spLocks noChangeShapeType="1"/>
              </p:cNvSpPr>
              <p:nvPr/>
            </p:nvSpPr>
            <p:spPr bwMode="auto">
              <a:xfrm flipV="1">
                <a:off x="4610100" y="5719763"/>
                <a:ext cx="1588" cy="34925"/>
              </a:xfrm>
              <a:prstGeom prst="line">
                <a:avLst/>
              </a:prstGeom>
              <a:noFill/>
              <a:ln w="9525">
                <a:solidFill>
                  <a:srgbClr val="000000"/>
                </a:solidFill>
                <a:round/>
                <a:headEnd/>
                <a:tailEnd/>
              </a:ln>
            </p:spPr>
            <p:txBody>
              <a:bodyPr/>
              <a:lstStyle/>
              <a:p>
                <a:endParaRPr lang="en-US"/>
              </a:p>
            </p:txBody>
          </p:sp>
          <p:sp>
            <p:nvSpPr>
              <p:cNvPr id="30765" name="Line 26"/>
              <p:cNvSpPr>
                <a:spLocks noChangeShapeType="1"/>
              </p:cNvSpPr>
              <p:nvPr/>
            </p:nvSpPr>
            <p:spPr bwMode="auto">
              <a:xfrm flipV="1">
                <a:off x="4668838" y="5719763"/>
                <a:ext cx="1587" cy="34925"/>
              </a:xfrm>
              <a:prstGeom prst="line">
                <a:avLst/>
              </a:prstGeom>
              <a:noFill/>
              <a:ln w="9525">
                <a:solidFill>
                  <a:srgbClr val="000000"/>
                </a:solidFill>
                <a:round/>
                <a:headEnd/>
                <a:tailEnd/>
              </a:ln>
            </p:spPr>
            <p:txBody>
              <a:bodyPr/>
              <a:lstStyle/>
              <a:p>
                <a:endParaRPr lang="en-US"/>
              </a:p>
            </p:txBody>
          </p:sp>
          <p:sp>
            <p:nvSpPr>
              <p:cNvPr id="30766" name="Line 27"/>
              <p:cNvSpPr>
                <a:spLocks noChangeShapeType="1"/>
              </p:cNvSpPr>
              <p:nvPr/>
            </p:nvSpPr>
            <p:spPr bwMode="auto">
              <a:xfrm flipV="1">
                <a:off x="4721225" y="5719763"/>
                <a:ext cx="1588" cy="34925"/>
              </a:xfrm>
              <a:prstGeom prst="line">
                <a:avLst/>
              </a:prstGeom>
              <a:noFill/>
              <a:ln w="9525">
                <a:solidFill>
                  <a:srgbClr val="000000"/>
                </a:solidFill>
                <a:round/>
                <a:headEnd/>
                <a:tailEnd/>
              </a:ln>
            </p:spPr>
            <p:txBody>
              <a:bodyPr/>
              <a:lstStyle/>
              <a:p>
                <a:endParaRPr lang="en-US"/>
              </a:p>
            </p:txBody>
          </p:sp>
          <p:sp>
            <p:nvSpPr>
              <p:cNvPr id="30767" name="Line 28"/>
              <p:cNvSpPr>
                <a:spLocks noChangeShapeType="1"/>
              </p:cNvSpPr>
              <p:nvPr/>
            </p:nvSpPr>
            <p:spPr bwMode="auto">
              <a:xfrm flipV="1">
                <a:off x="5732149" y="5714999"/>
                <a:ext cx="0" cy="54000"/>
              </a:xfrm>
              <a:prstGeom prst="line">
                <a:avLst/>
              </a:prstGeom>
              <a:noFill/>
              <a:ln w="9525">
                <a:solidFill>
                  <a:srgbClr val="000000"/>
                </a:solidFill>
                <a:round/>
                <a:headEnd/>
                <a:tailEnd/>
              </a:ln>
            </p:spPr>
            <p:txBody>
              <a:bodyPr/>
              <a:lstStyle/>
              <a:p>
                <a:endParaRPr lang="en-US"/>
              </a:p>
            </p:txBody>
          </p:sp>
          <p:sp>
            <p:nvSpPr>
              <p:cNvPr id="30768" name="Rectangle 79"/>
              <p:cNvSpPr>
                <a:spLocks noChangeArrowheads="1"/>
              </p:cNvSpPr>
              <p:nvPr/>
            </p:nvSpPr>
            <p:spPr bwMode="auto">
              <a:xfrm>
                <a:off x="5609051" y="5837240"/>
                <a:ext cx="388266" cy="199237"/>
              </a:xfrm>
              <a:prstGeom prst="rect">
                <a:avLst/>
              </a:prstGeom>
              <a:noFill/>
              <a:ln w="9525">
                <a:noFill/>
                <a:miter lim="800000"/>
                <a:headEnd/>
                <a:tailEnd/>
              </a:ln>
            </p:spPr>
            <p:txBody>
              <a:bodyPr wrap="none" lIns="0" tIns="0" rIns="0" bIns="0">
                <a:spAutoFit/>
              </a:bodyPr>
              <a:lstStyle/>
              <a:p>
                <a:r>
                  <a:rPr lang="en-US" sz="1000">
                    <a:latin typeface="Verdana" pitchFamily="34" charset="0"/>
                  </a:rPr>
                  <a:t>100</a:t>
                </a:r>
                <a:endParaRPr lang="en-US">
                  <a:latin typeface="Verdana" pitchFamily="34" charset="0"/>
                </a:endParaRPr>
              </a:p>
            </p:txBody>
          </p:sp>
          <p:sp>
            <p:nvSpPr>
              <p:cNvPr id="30769" name="Rectangle 95"/>
              <p:cNvSpPr>
                <a:spLocks noChangeArrowheads="1"/>
              </p:cNvSpPr>
              <p:nvPr/>
            </p:nvSpPr>
            <p:spPr bwMode="auto">
              <a:xfrm>
                <a:off x="2625592" y="5837231"/>
                <a:ext cx="332437" cy="199236"/>
              </a:xfrm>
              <a:prstGeom prst="rect">
                <a:avLst/>
              </a:prstGeom>
              <a:noFill/>
              <a:ln w="9525">
                <a:noFill/>
                <a:miter lim="800000"/>
                <a:headEnd/>
                <a:tailEnd/>
              </a:ln>
            </p:spPr>
            <p:txBody>
              <a:bodyPr wrap="none" lIns="0" tIns="0" rIns="0" bIns="0">
                <a:spAutoFit/>
              </a:bodyPr>
              <a:lstStyle/>
              <a:p>
                <a:r>
                  <a:rPr lang="en-US" sz="1000">
                    <a:latin typeface="Verdana" pitchFamily="34" charset="0"/>
                  </a:rPr>
                  <a:t>0.1</a:t>
                </a:r>
                <a:endParaRPr lang="en-US">
                  <a:latin typeface="Verdana" pitchFamily="34" charset="0"/>
                </a:endParaRPr>
              </a:p>
            </p:txBody>
          </p:sp>
          <p:sp>
            <p:nvSpPr>
              <p:cNvPr id="30770" name="Rectangle 96"/>
              <p:cNvSpPr>
                <a:spLocks noChangeArrowheads="1"/>
              </p:cNvSpPr>
              <p:nvPr/>
            </p:nvSpPr>
            <p:spPr bwMode="auto">
              <a:xfrm>
                <a:off x="3730627" y="5837231"/>
                <a:ext cx="129423" cy="199236"/>
              </a:xfrm>
              <a:prstGeom prst="rect">
                <a:avLst/>
              </a:prstGeom>
              <a:noFill/>
              <a:ln w="9525">
                <a:noFill/>
                <a:miter lim="800000"/>
                <a:headEnd/>
                <a:tailEnd/>
              </a:ln>
            </p:spPr>
            <p:txBody>
              <a:bodyPr wrap="none" lIns="0" tIns="0" rIns="0" bIns="0">
                <a:spAutoFit/>
              </a:bodyPr>
              <a:lstStyle/>
              <a:p>
                <a:r>
                  <a:rPr lang="en-US" sz="1000">
                    <a:latin typeface="Verdana" pitchFamily="34" charset="0"/>
                  </a:rPr>
                  <a:t>1</a:t>
                </a:r>
                <a:endParaRPr lang="en-US">
                  <a:latin typeface="Verdana" pitchFamily="34" charset="0"/>
                </a:endParaRPr>
              </a:p>
            </p:txBody>
          </p:sp>
          <p:sp>
            <p:nvSpPr>
              <p:cNvPr id="30771" name="Rectangle 97"/>
              <p:cNvSpPr>
                <a:spLocks noChangeArrowheads="1"/>
              </p:cNvSpPr>
              <p:nvPr/>
            </p:nvSpPr>
            <p:spPr bwMode="auto">
              <a:xfrm>
                <a:off x="4706938" y="5837231"/>
                <a:ext cx="258843" cy="199236"/>
              </a:xfrm>
              <a:prstGeom prst="rect">
                <a:avLst/>
              </a:prstGeom>
              <a:noFill/>
              <a:ln w="9525">
                <a:noFill/>
                <a:miter lim="800000"/>
                <a:headEnd/>
                <a:tailEnd/>
              </a:ln>
            </p:spPr>
            <p:txBody>
              <a:bodyPr wrap="none" lIns="0" tIns="0" rIns="0" bIns="0">
                <a:spAutoFit/>
              </a:bodyPr>
              <a:lstStyle/>
              <a:p>
                <a:r>
                  <a:rPr lang="en-US" sz="1000">
                    <a:latin typeface="Verdana" pitchFamily="34" charset="0"/>
                  </a:rPr>
                  <a:t>10</a:t>
                </a:r>
                <a:endParaRPr lang="en-US">
                  <a:latin typeface="Verdana" pitchFamily="34" charset="0"/>
                </a:endParaRPr>
              </a:p>
            </p:txBody>
          </p:sp>
          <p:sp>
            <p:nvSpPr>
              <p:cNvPr id="30772" name="Line 10"/>
              <p:cNvSpPr>
                <a:spLocks noChangeShapeType="1"/>
              </p:cNvSpPr>
              <p:nvPr/>
            </p:nvSpPr>
            <p:spPr bwMode="auto">
              <a:xfrm flipV="1">
                <a:off x="1746226" y="5719779"/>
                <a:ext cx="1588" cy="52387"/>
              </a:xfrm>
              <a:prstGeom prst="line">
                <a:avLst/>
              </a:prstGeom>
              <a:noFill/>
              <a:ln w="9525">
                <a:solidFill>
                  <a:srgbClr val="000000"/>
                </a:solidFill>
                <a:round/>
                <a:headEnd/>
                <a:tailEnd/>
              </a:ln>
            </p:spPr>
            <p:txBody>
              <a:bodyPr/>
              <a:lstStyle/>
              <a:p>
                <a:endParaRPr lang="en-US"/>
              </a:p>
            </p:txBody>
          </p:sp>
          <p:sp>
            <p:nvSpPr>
              <p:cNvPr id="30773" name="Rectangle 95"/>
              <p:cNvSpPr>
                <a:spLocks noChangeArrowheads="1"/>
              </p:cNvSpPr>
              <p:nvPr/>
            </p:nvSpPr>
            <p:spPr bwMode="auto">
              <a:xfrm>
                <a:off x="1601635" y="5835743"/>
                <a:ext cx="461859" cy="199236"/>
              </a:xfrm>
              <a:prstGeom prst="rect">
                <a:avLst/>
              </a:prstGeom>
              <a:noFill/>
              <a:ln w="9525">
                <a:noFill/>
                <a:miter lim="800000"/>
                <a:headEnd/>
                <a:tailEnd/>
              </a:ln>
            </p:spPr>
            <p:txBody>
              <a:bodyPr wrap="none" lIns="0" tIns="0" rIns="0" bIns="0">
                <a:spAutoFit/>
              </a:bodyPr>
              <a:lstStyle/>
              <a:p>
                <a:r>
                  <a:rPr lang="en-US" sz="1000">
                    <a:latin typeface="Verdana" pitchFamily="34" charset="0"/>
                  </a:rPr>
                  <a:t>0.01</a:t>
                </a:r>
                <a:endParaRPr lang="en-US">
                  <a:latin typeface="Verdana" pitchFamily="34" charset="0"/>
                </a:endParaRPr>
              </a:p>
            </p:txBody>
          </p:sp>
          <p:grpSp>
            <p:nvGrpSpPr>
              <p:cNvPr id="13" name="Group 146"/>
              <p:cNvGrpSpPr>
                <a:grpSpLocks/>
              </p:cNvGrpSpPr>
              <p:nvPr/>
            </p:nvGrpSpPr>
            <p:grpSpPr bwMode="auto">
              <a:xfrm>
                <a:off x="5032381" y="5719779"/>
                <a:ext cx="663575" cy="34925"/>
                <a:chOff x="4956180" y="5715016"/>
                <a:chExt cx="663575" cy="34925"/>
              </a:xfrm>
            </p:grpSpPr>
            <p:sp>
              <p:nvSpPr>
                <p:cNvPr id="30784" name="Line 20"/>
                <p:cNvSpPr>
                  <a:spLocks noChangeShapeType="1"/>
                </p:cNvSpPr>
                <p:nvPr/>
              </p:nvSpPr>
              <p:spPr bwMode="auto">
                <a:xfrm flipV="1">
                  <a:off x="4956180" y="5715016"/>
                  <a:ext cx="1587" cy="34925"/>
                </a:xfrm>
                <a:prstGeom prst="line">
                  <a:avLst/>
                </a:prstGeom>
                <a:noFill/>
                <a:ln w="9525">
                  <a:solidFill>
                    <a:srgbClr val="000000"/>
                  </a:solidFill>
                  <a:round/>
                  <a:headEnd/>
                  <a:tailEnd/>
                </a:ln>
              </p:spPr>
              <p:txBody>
                <a:bodyPr/>
                <a:lstStyle/>
                <a:p>
                  <a:endParaRPr lang="en-US"/>
                </a:p>
              </p:txBody>
            </p:sp>
            <p:sp>
              <p:nvSpPr>
                <p:cNvPr id="30785" name="Line 21"/>
                <p:cNvSpPr>
                  <a:spLocks noChangeShapeType="1"/>
                </p:cNvSpPr>
                <p:nvPr/>
              </p:nvSpPr>
              <p:spPr bwMode="auto">
                <a:xfrm flipV="1">
                  <a:off x="5135566" y="5715016"/>
                  <a:ext cx="0" cy="34925"/>
                </a:xfrm>
                <a:prstGeom prst="line">
                  <a:avLst/>
                </a:prstGeom>
                <a:noFill/>
                <a:ln w="9525">
                  <a:solidFill>
                    <a:srgbClr val="000000"/>
                  </a:solidFill>
                  <a:round/>
                  <a:headEnd/>
                  <a:tailEnd/>
                </a:ln>
              </p:spPr>
              <p:txBody>
                <a:bodyPr/>
                <a:lstStyle/>
                <a:p>
                  <a:endParaRPr lang="en-US"/>
                </a:p>
              </p:txBody>
            </p:sp>
            <p:sp>
              <p:nvSpPr>
                <p:cNvPr id="30786" name="Line 22"/>
                <p:cNvSpPr>
                  <a:spLocks noChangeShapeType="1"/>
                </p:cNvSpPr>
                <p:nvPr/>
              </p:nvSpPr>
              <p:spPr bwMode="auto">
                <a:xfrm flipV="1">
                  <a:off x="5260980" y="5715016"/>
                  <a:ext cx="1587" cy="34925"/>
                </a:xfrm>
                <a:prstGeom prst="line">
                  <a:avLst/>
                </a:prstGeom>
                <a:noFill/>
                <a:ln w="9525">
                  <a:solidFill>
                    <a:srgbClr val="000000"/>
                  </a:solidFill>
                  <a:round/>
                  <a:headEnd/>
                  <a:tailEnd/>
                </a:ln>
              </p:spPr>
              <p:txBody>
                <a:bodyPr/>
                <a:lstStyle/>
                <a:p>
                  <a:endParaRPr lang="en-US"/>
                </a:p>
              </p:txBody>
            </p:sp>
            <p:sp>
              <p:nvSpPr>
                <p:cNvPr id="30787" name="Line 23"/>
                <p:cNvSpPr>
                  <a:spLocks noChangeShapeType="1"/>
                </p:cNvSpPr>
                <p:nvPr/>
              </p:nvSpPr>
              <p:spPr bwMode="auto">
                <a:xfrm flipV="1">
                  <a:off x="5360992" y="5715016"/>
                  <a:ext cx="1588" cy="34925"/>
                </a:xfrm>
                <a:prstGeom prst="line">
                  <a:avLst/>
                </a:prstGeom>
                <a:noFill/>
                <a:ln w="9525">
                  <a:solidFill>
                    <a:srgbClr val="000000"/>
                  </a:solidFill>
                  <a:round/>
                  <a:headEnd/>
                  <a:tailEnd/>
                </a:ln>
              </p:spPr>
              <p:txBody>
                <a:bodyPr/>
                <a:lstStyle/>
                <a:p>
                  <a:endParaRPr lang="en-US"/>
                </a:p>
              </p:txBody>
            </p:sp>
            <p:sp>
              <p:nvSpPr>
                <p:cNvPr id="30788" name="Line 24"/>
                <p:cNvSpPr>
                  <a:spLocks noChangeShapeType="1"/>
                </p:cNvSpPr>
                <p:nvPr/>
              </p:nvSpPr>
              <p:spPr bwMode="auto">
                <a:xfrm flipV="1">
                  <a:off x="5440367" y="5715016"/>
                  <a:ext cx="1588" cy="34925"/>
                </a:xfrm>
                <a:prstGeom prst="line">
                  <a:avLst/>
                </a:prstGeom>
                <a:noFill/>
                <a:ln w="9525">
                  <a:solidFill>
                    <a:srgbClr val="000000"/>
                  </a:solidFill>
                  <a:round/>
                  <a:headEnd/>
                  <a:tailEnd/>
                </a:ln>
              </p:spPr>
              <p:txBody>
                <a:bodyPr/>
                <a:lstStyle/>
                <a:p>
                  <a:endParaRPr lang="en-US"/>
                </a:p>
              </p:txBody>
            </p:sp>
            <p:sp>
              <p:nvSpPr>
                <p:cNvPr id="30789" name="Line 25"/>
                <p:cNvSpPr>
                  <a:spLocks noChangeShapeType="1"/>
                </p:cNvSpPr>
                <p:nvPr/>
              </p:nvSpPr>
              <p:spPr bwMode="auto">
                <a:xfrm flipV="1">
                  <a:off x="5507042" y="5715016"/>
                  <a:ext cx="0" cy="34925"/>
                </a:xfrm>
                <a:prstGeom prst="line">
                  <a:avLst/>
                </a:prstGeom>
                <a:noFill/>
                <a:ln w="9525">
                  <a:solidFill>
                    <a:srgbClr val="000000"/>
                  </a:solidFill>
                  <a:round/>
                  <a:headEnd/>
                  <a:tailEnd/>
                </a:ln>
              </p:spPr>
              <p:txBody>
                <a:bodyPr/>
                <a:lstStyle/>
                <a:p>
                  <a:endParaRPr lang="en-US"/>
                </a:p>
              </p:txBody>
            </p:sp>
            <p:sp>
              <p:nvSpPr>
                <p:cNvPr id="30790" name="Line 26"/>
                <p:cNvSpPr>
                  <a:spLocks noChangeShapeType="1"/>
                </p:cNvSpPr>
                <p:nvPr/>
              </p:nvSpPr>
              <p:spPr bwMode="auto">
                <a:xfrm flipV="1">
                  <a:off x="5565780" y="5715016"/>
                  <a:ext cx="1587" cy="34925"/>
                </a:xfrm>
                <a:prstGeom prst="line">
                  <a:avLst/>
                </a:prstGeom>
                <a:noFill/>
                <a:ln w="9525">
                  <a:solidFill>
                    <a:srgbClr val="000000"/>
                  </a:solidFill>
                  <a:round/>
                  <a:headEnd/>
                  <a:tailEnd/>
                </a:ln>
              </p:spPr>
              <p:txBody>
                <a:bodyPr/>
                <a:lstStyle/>
                <a:p>
                  <a:endParaRPr lang="en-US"/>
                </a:p>
              </p:txBody>
            </p:sp>
            <p:sp>
              <p:nvSpPr>
                <p:cNvPr id="30791" name="Line 27"/>
                <p:cNvSpPr>
                  <a:spLocks noChangeShapeType="1"/>
                </p:cNvSpPr>
                <p:nvPr/>
              </p:nvSpPr>
              <p:spPr bwMode="auto">
                <a:xfrm flipV="1">
                  <a:off x="5618167" y="5715016"/>
                  <a:ext cx="1588" cy="34925"/>
                </a:xfrm>
                <a:prstGeom prst="line">
                  <a:avLst/>
                </a:prstGeom>
                <a:noFill/>
                <a:ln w="9525">
                  <a:solidFill>
                    <a:srgbClr val="000000"/>
                  </a:solidFill>
                  <a:round/>
                  <a:headEnd/>
                  <a:tailEnd/>
                </a:ln>
              </p:spPr>
              <p:txBody>
                <a:bodyPr/>
                <a:lstStyle/>
                <a:p>
                  <a:endParaRPr lang="en-US"/>
                </a:p>
              </p:txBody>
            </p:sp>
          </p:grpSp>
          <p:grpSp>
            <p:nvGrpSpPr>
              <p:cNvPr id="14" name="Group 148"/>
              <p:cNvGrpSpPr>
                <a:grpSpLocks/>
              </p:cNvGrpSpPr>
              <p:nvPr/>
            </p:nvGrpSpPr>
            <p:grpSpPr bwMode="auto">
              <a:xfrm>
                <a:off x="2036748" y="5719779"/>
                <a:ext cx="663575" cy="34925"/>
                <a:chOff x="3048000" y="5719763"/>
                <a:chExt cx="663575" cy="34925"/>
              </a:xfrm>
            </p:grpSpPr>
            <p:sp>
              <p:nvSpPr>
                <p:cNvPr id="30776" name="Line 12"/>
                <p:cNvSpPr>
                  <a:spLocks noChangeShapeType="1"/>
                </p:cNvSpPr>
                <p:nvPr/>
              </p:nvSpPr>
              <p:spPr bwMode="auto">
                <a:xfrm flipV="1">
                  <a:off x="3048000" y="5719763"/>
                  <a:ext cx="0" cy="34925"/>
                </a:xfrm>
                <a:prstGeom prst="line">
                  <a:avLst/>
                </a:prstGeom>
                <a:noFill/>
                <a:ln w="9525">
                  <a:solidFill>
                    <a:srgbClr val="000000"/>
                  </a:solidFill>
                  <a:round/>
                  <a:headEnd/>
                  <a:tailEnd/>
                </a:ln>
              </p:spPr>
              <p:txBody>
                <a:bodyPr/>
                <a:lstStyle/>
                <a:p>
                  <a:endParaRPr lang="en-US"/>
                </a:p>
              </p:txBody>
            </p:sp>
            <p:sp>
              <p:nvSpPr>
                <p:cNvPr id="30777" name="Line 13"/>
                <p:cNvSpPr>
                  <a:spLocks noChangeShapeType="1"/>
                </p:cNvSpPr>
                <p:nvPr/>
              </p:nvSpPr>
              <p:spPr bwMode="auto">
                <a:xfrm flipV="1">
                  <a:off x="3227388" y="5719763"/>
                  <a:ext cx="0" cy="34925"/>
                </a:xfrm>
                <a:prstGeom prst="line">
                  <a:avLst/>
                </a:prstGeom>
                <a:noFill/>
                <a:ln w="9525">
                  <a:solidFill>
                    <a:srgbClr val="000000"/>
                  </a:solidFill>
                  <a:round/>
                  <a:headEnd/>
                  <a:tailEnd/>
                </a:ln>
              </p:spPr>
              <p:txBody>
                <a:bodyPr/>
                <a:lstStyle/>
                <a:p>
                  <a:endParaRPr lang="en-US"/>
                </a:p>
              </p:txBody>
            </p:sp>
            <p:sp>
              <p:nvSpPr>
                <p:cNvPr id="30778" name="Line 14"/>
                <p:cNvSpPr>
                  <a:spLocks noChangeShapeType="1"/>
                </p:cNvSpPr>
                <p:nvPr/>
              </p:nvSpPr>
              <p:spPr bwMode="auto">
                <a:xfrm flipV="1">
                  <a:off x="3352800" y="5719763"/>
                  <a:ext cx="1588" cy="34925"/>
                </a:xfrm>
                <a:prstGeom prst="line">
                  <a:avLst/>
                </a:prstGeom>
                <a:noFill/>
                <a:ln w="9525">
                  <a:solidFill>
                    <a:srgbClr val="000000"/>
                  </a:solidFill>
                  <a:round/>
                  <a:headEnd/>
                  <a:tailEnd/>
                </a:ln>
              </p:spPr>
              <p:txBody>
                <a:bodyPr/>
                <a:lstStyle/>
                <a:p>
                  <a:endParaRPr lang="en-US"/>
                </a:p>
              </p:txBody>
            </p:sp>
            <p:sp>
              <p:nvSpPr>
                <p:cNvPr id="30779" name="Line 15"/>
                <p:cNvSpPr>
                  <a:spLocks noChangeShapeType="1"/>
                </p:cNvSpPr>
                <p:nvPr/>
              </p:nvSpPr>
              <p:spPr bwMode="auto">
                <a:xfrm flipV="1">
                  <a:off x="3451225" y="5719763"/>
                  <a:ext cx="0" cy="34925"/>
                </a:xfrm>
                <a:prstGeom prst="line">
                  <a:avLst/>
                </a:prstGeom>
                <a:noFill/>
                <a:ln w="9525">
                  <a:solidFill>
                    <a:srgbClr val="000000"/>
                  </a:solidFill>
                  <a:round/>
                  <a:headEnd/>
                  <a:tailEnd/>
                </a:ln>
              </p:spPr>
              <p:txBody>
                <a:bodyPr/>
                <a:lstStyle/>
                <a:p>
                  <a:endParaRPr lang="en-US"/>
                </a:p>
              </p:txBody>
            </p:sp>
            <p:sp>
              <p:nvSpPr>
                <p:cNvPr id="30780" name="Line 16"/>
                <p:cNvSpPr>
                  <a:spLocks noChangeShapeType="1"/>
                </p:cNvSpPr>
                <p:nvPr/>
              </p:nvSpPr>
              <p:spPr bwMode="auto">
                <a:xfrm flipV="1">
                  <a:off x="3530599" y="5719763"/>
                  <a:ext cx="0" cy="34925"/>
                </a:xfrm>
                <a:prstGeom prst="line">
                  <a:avLst/>
                </a:prstGeom>
                <a:noFill/>
                <a:ln w="9525">
                  <a:solidFill>
                    <a:srgbClr val="000000"/>
                  </a:solidFill>
                  <a:round/>
                  <a:headEnd/>
                  <a:tailEnd/>
                </a:ln>
              </p:spPr>
              <p:txBody>
                <a:bodyPr/>
                <a:lstStyle/>
                <a:p>
                  <a:endParaRPr lang="en-US"/>
                </a:p>
              </p:txBody>
            </p:sp>
            <p:sp>
              <p:nvSpPr>
                <p:cNvPr id="30781" name="Line 17"/>
                <p:cNvSpPr>
                  <a:spLocks noChangeShapeType="1"/>
                </p:cNvSpPr>
                <p:nvPr/>
              </p:nvSpPr>
              <p:spPr bwMode="auto">
                <a:xfrm flipV="1">
                  <a:off x="3598863" y="5719763"/>
                  <a:ext cx="1587" cy="34925"/>
                </a:xfrm>
                <a:prstGeom prst="line">
                  <a:avLst/>
                </a:prstGeom>
                <a:noFill/>
                <a:ln w="9525">
                  <a:solidFill>
                    <a:srgbClr val="000000"/>
                  </a:solidFill>
                  <a:round/>
                  <a:headEnd/>
                  <a:tailEnd/>
                </a:ln>
              </p:spPr>
              <p:txBody>
                <a:bodyPr/>
                <a:lstStyle/>
                <a:p>
                  <a:endParaRPr lang="en-US"/>
                </a:p>
              </p:txBody>
            </p:sp>
            <p:sp>
              <p:nvSpPr>
                <p:cNvPr id="30782" name="Line 18"/>
                <p:cNvSpPr>
                  <a:spLocks noChangeShapeType="1"/>
                </p:cNvSpPr>
                <p:nvPr/>
              </p:nvSpPr>
              <p:spPr bwMode="auto">
                <a:xfrm flipV="1">
                  <a:off x="3657600" y="5719763"/>
                  <a:ext cx="1588" cy="34925"/>
                </a:xfrm>
                <a:prstGeom prst="line">
                  <a:avLst/>
                </a:prstGeom>
                <a:noFill/>
                <a:ln w="9525">
                  <a:solidFill>
                    <a:srgbClr val="000000"/>
                  </a:solidFill>
                  <a:round/>
                  <a:headEnd/>
                  <a:tailEnd/>
                </a:ln>
              </p:spPr>
              <p:txBody>
                <a:bodyPr/>
                <a:lstStyle/>
                <a:p>
                  <a:endParaRPr lang="en-US"/>
                </a:p>
              </p:txBody>
            </p:sp>
            <p:sp>
              <p:nvSpPr>
                <p:cNvPr id="30783" name="Line 19"/>
                <p:cNvSpPr>
                  <a:spLocks noChangeShapeType="1"/>
                </p:cNvSpPr>
                <p:nvPr/>
              </p:nvSpPr>
              <p:spPr bwMode="auto">
                <a:xfrm flipV="1">
                  <a:off x="3709988" y="5719763"/>
                  <a:ext cx="1587" cy="34925"/>
                </a:xfrm>
                <a:prstGeom prst="line">
                  <a:avLst/>
                </a:prstGeom>
                <a:noFill/>
                <a:ln w="9525">
                  <a:solidFill>
                    <a:srgbClr val="000000"/>
                  </a:solidFill>
                  <a:round/>
                  <a:headEnd/>
                  <a:tailEnd/>
                </a:ln>
              </p:spPr>
              <p:txBody>
                <a:bodyPr/>
                <a:lstStyle/>
                <a:p>
                  <a:endParaRPr lang="en-US"/>
                </a:p>
              </p:txBody>
            </p:sp>
          </p:grpSp>
        </p:grpSp>
        <p:sp>
          <p:nvSpPr>
            <p:cNvPr id="30749" name="Rectangle 109"/>
            <p:cNvSpPr>
              <a:spLocks noChangeArrowheads="1"/>
            </p:cNvSpPr>
            <p:nvPr/>
          </p:nvSpPr>
          <p:spPr bwMode="auto">
            <a:xfrm>
              <a:off x="1447800" y="5365750"/>
              <a:ext cx="1027502" cy="279108"/>
            </a:xfrm>
            <a:prstGeom prst="rect">
              <a:avLst/>
            </a:prstGeom>
            <a:noFill/>
            <a:ln w="9525">
              <a:noFill/>
              <a:miter lim="800000"/>
              <a:headEnd/>
              <a:tailEnd/>
            </a:ln>
          </p:spPr>
          <p:txBody>
            <a:bodyPr wrap="none" lIns="0" tIns="0" rIns="0" bIns="0">
              <a:spAutoFit/>
            </a:bodyPr>
            <a:lstStyle/>
            <a:p>
              <a:r>
                <a:rPr lang="en-US" sz="1400">
                  <a:latin typeface="Verdana" pitchFamily="34" charset="0"/>
                </a:rPr>
                <a:t>  I</a:t>
              </a:r>
              <a:r>
                <a:rPr lang="en-US" sz="1400" baseline="30000">
                  <a:latin typeface="Verdana" pitchFamily="34" charset="0"/>
                </a:rPr>
                <a:t>2 </a:t>
              </a:r>
              <a:r>
                <a:rPr lang="en-US" sz="1400">
                  <a:latin typeface="Verdana" pitchFamily="34" charset="0"/>
                </a:rPr>
                <a:t>= 32%</a:t>
              </a:r>
            </a:p>
          </p:txBody>
        </p:sp>
        <p:sp>
          <p:nvSpPr>
            <p:cNvPr id="30750" name="Rectangle 105"/>
            <p:cNvSpPr>
              <a:spLocks noChangeArrowheads="1"/>
            </p:cNvSpPr>
            <p:nvPr/>
          </p:nvSpPr>
          <p:spPr bwMode="auto">
            <a:xfrm>
              <a:off x="2791457" y="5840413"/>
              <a:ext cx="1063950" cy="558215"/>
            </a:xfrm>
            <a:prstGeom prst="rect">
              <a:avLst/>
            </a:prstGeom>
            <a:noFill/>
            <a:ln w="9525">
              <a:noFill/>
              <a:miter lim="800000"/>
              <a:headEnd/>
              <a:tailEnd/>
            </a:ln>
          </p:spPr>
          <p:txBody>
            <a:bodyPr wrap="none" lIns="0" tIns="0" rIns="0" bIns="0">
              <a:spAutoFit/>
            </a:bodyPr>
            <a:lstStyle/>
            <a:p>
              <a:pPr algn="ctr"/>
              <a:r>
                <a:rPr lang="en-US" sz="1400" b="1">
                  <a:latin typeface="Verdana" pitchFamily="34" charset="0"/>
                </a:rPr>
                <a:t>Favours</a:t>
              </a:r>
            </a:p>
            <a:p>
              <a:pPr algn="ctr"/>
              <a:r>
                <a:rPr lang="en-US" sz="1400" b="1">
                  <a:latin typeface="Verdana" pitchFamily="34" charset="0"/>
                </a:rPr>
                <a:t> BIAsp 30</a:t>
              </a:r>
              <a:endParaRPr lang="en-US" sz="1400">
                <a:latin typeface="Verdana" pitchFamily="34" charset="0"/>
              </a:endParaRPr>
            </a:p>
          </p:txBody>
        </p:sp>
        <p:sp>
          <p:nvSpPr>
            <p:cNvPr id="30751" name="Rectangle 106"/>
            <p:cNvSpPr>
              <a:spLocks noChangeArrowheads="1"/>
            </p:cNvSpPr>
            <p:nvPr/>
          </p:nvSpPr>
          <p:spPr bwMode="auto">
            <a:xfrm>
              <a:off x="4176983" y="5840413"/>
              <a:ext cx="867823" cy="558215"/>
            </a:xfrm>
            <a:prstGeom prst="rect">
              <a:avLst/>
            </a:prstGeom>
            <a:noFill/>
            <a:ln w="9525">
              <a:noFill/>
              <a:miter lim="800000"/>
              <a:headEnd/>
              <a:tailEnd/>
            </a:ln>
          </p:spPr>
          <p:txBody>
            <a:bodyPr wrap="none" lIns="0" tIns="0" rIns="0" bIns="0">
              <a:spAutoFit/>
            </a:bodyPr>
            <a:lstStyle/>
            <a:p>
              <a:pPr algn="ctr"/>
              <a:r>
                <a:rPr lang="en-US" sz="1400" b="1">
                  <a:latin typeface="Verdana" pitchFamily="34" charset="0"/>
                </a:rPr>
                <a:t>Favours</a:t>
              </a:r>
            </a:p>
            <a:p>
              <a:pPr algn="ctr"/>
              <a:r>
                <a:rPr lang="en-US" sz="1400" b="1">
                  <a:latin typeface="Verdana" pitchFamily="34" charset="0"/>
                </a:rPr>
                <a:t>BHI 30</a:t>
              </a:r>
              <a:endParaRPr lang="en-US" sz="1400">
                <a:latin typeface="Verdana" pitchFamily="34" charset="0"/>
              </a:endParaRPr>
            </a:p>
          </p:txBody>
        </p:sp>
        <p:sp>
          <p:nvSpPr>
            <p:cNvPr id="30752" name="Rectangle 104"/>
            <p:cNvSpPr>
              <a:spLocks noChangeArrowheads="1"/>
            </p:cNvSpPr>
            <p:nvPr/>
          </p:nvSpPr>
          <p:spPr bwMode="auto">
            <a:xfrm rot="16200000">
              <a:off x="920135" y="2647878"/>
              <a:ext cx="752727" cy="266595"/>
            </a:xfrm>
            <a:prstGeom prst="rect">
              <a:avLst/>
            </a:prstGeom>
            <a:noFill/>
            <a:ln w="9525">
              <a:noFill/>
              <a:miter lim="800000"/>
              <a:headEnd/>
              <a:tailEnd/>
            </a:ln>
          </p:spPr>
          <p:txBody>
            <a:bodyPr lIns="0" tIns="0" rIns="0" bIns="0">
              <a:spAutoFit/>
            </a:bodyPr>
            <a:lstStyle/>
            <a:p>
              <a:r>
                <a:rPr lang="en-US" sz="1600" b="1">
                  <a:latin typeface="Verdana" pitchFamily="34" charset="0"/>
                </a:rPr>
                <a:t>Trial</a:t>
              </a:r>
              <a:endParaRPr lang="en-US" sz="1600">
                <a:latin typeface="Verdana" pitchFamily="34" charset="0"/>
              </a:endParaRPr>
            </a:p>
          </p:txBody>
        </p:sp>
        <p:sp>
          <p:nvSpPr>
            <p:cNvPr id="30753" name="Rectangle 110"/>
            <p:cNvSpPr>
              <a:spLocks noChangeArrowheads="1"/>
            </p:cNvSpPr>
            <p:nvPr/>
          </p:nvSpPr>
          <p:spPr bwMode="auto">
            <a:xfrm rot="5400000">
              <a:off x="6684206" y="3726403"/>
              <a:ext cx="3409380" cy="268227"/>
            </a:xfrm>
            <a:prstGeom prst="rect">
              <a:avLst/>
            </a:prstGeom>
            <a:noFill/>
            <a:ln w="9525">
              <a:noFill/>
              <a:miter lim="800000"/>
              <a:headEnd/>
              <a:tailEnd/>
            </a:ln>
          </p:spPr>
          <p:txBody>
            <a:bodyPr lIns="0" tIns="0" rIns="0" bIns="0">
              <a:spAutoFit/>
            </a:bodyPr>
            <a:lstStyle/>
            <a:p>
              <a:r>
                <a:rPr lang="en-US" sz="1600" b="1">
                  <a:latin typeface="Verdana" pitchFamily="34" charset="0"/>
                </a:rPr>
                <a:t>Odds ratio [95% CI]</a:t>
              </a:r>
              <a:endParaRPr lang="en-US" sz="4800">
                <a:latin typeface="Verdana" pitchFamily="34" charset="0"/>
              </a:endParaRPr>
            </a:p>
          </p:txBody>
        </p:sp>
      </p:grpSp>
      <p:sp>
        <p:nvSpPr>
          <p:cNvPr id="30724" name="TextBox 145"/>
          <p:cNvSpPr txBox="1">
            <a:spLocks noChangeArrowheads="1"/>
          </p:cNvSpPr>
          <p:nvPr/>
        </p:nvSpPr>
        <p:spPr bwMode="auto">
          <a:xfrm>
            <a:off x="2682875" y="6596063"/>
            <a:ext cx="3771900" cy="261937"/>
          </a:xfrm>
          <a:prstGeom prst="rect">
            <a:avLst/>
          </a:prstGeom>
          <a:noFill/>
          <a:ln w="9525">
            <a:noFill/>
            <a:miter lim="800000"/>
            <a:headEnd/>
            <a:tailEnd/>
          </a:ln>
        </p:spPr>
        <p:txBody>
          <a:bodyPr>
            <a:spAutoFit/>
          </a:bodyPr>
          <a:lstStyle/>
          <a:p>
            <a:r>
              <a:rPr lang="en-GB" sz="1100">
                <a:latin typeface="Verdana" pitchFamily="34" charset="0"/>
              </a:rPr>
              <a:t>Davidson J </a:t>
            </a:r>
            <a:r>
              <a:rPr lang="en-GB" sz="1100" i="1">
                <a:latin typeface="Verdana" pitchFamily="34" charset="0"/>
              </a:rPr>
              <a:t>et al</a:t>
            </a:r>
            <a:r>
              <a:rPr lang="en-GB" sz="1100">
                <a:latin typeface="Verdana" pitchFamily="34" charset="0"/>
              </a:rPr>
              <a:t>. </a:t>
            </a:r>
            <a:r>
              <a:rPr lang="en-GB" sz="1100" i="1">
                <a:latin typeface="Verdana" pitchFamily="34" charset="0"/>
              </a:rPr>
              <a:t>Clin Ther </a:t>
            </a:r>
            <a:r>
              <a:rPr lang="en-GB" sz="1100">
                <a:latin typeface="Verdana" pitchFamily="34" charset="0"/>
              </a:rPr>
              <a:t>2009; 31 (8): 1641-51</a:t>
            </a:r>
            <a:endParaRPr lang="en-US" sz="1100">
              <a:latin typeface="Verdana" pitchFamily="34"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2" cstate="print"/>
          <a:srcRect/>
          <a:stretch>
            <a:fillRect/>
          </a:stretch>
        </p:blipFill>
        <p:spPr bwMode="auto">
          <a:xfrm>
            <a:off x="0" y="0"/>
            <a:ext cx="9144000" cy="6669360"/>
          </a:xfrm>
          <a:prstGeom prst="rect">
            <a:avLst/>
          </a:prstGeom>
          <a:noFill/>
          <a:ln w="9525">
            <a:noFill/>
            <a:miter lim="800000"/>
            <a:headEnd/>
            <a:tailEnd/>
          </a:ln>
        </p:spPr>
      </p:pic>
      <p:sp>
        <p:nvSpPr>
          <p:cNvPr id="3" name="Rounded Rectangle 2"/>
          <p:cNvSpPr/>
          <p:nvPr/>
        </p:nvSpPr>
        <p:spPr>
          <a:xfrm>
            <a:off x="179512" y="2636912"/>
            <a:ext cx="8424936"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428596" y="1857364"/>
            <a:ext cx="8229600" cy="4525963"/>
          </a:xfrm>
        </p:spPr>
        <p:txBody>
          <a:bodyPr/>
          <a:lstStyle/>
          <a:p>
            <a:r>
              <a:rPr lang="en-US" dirty="0" smtClean="0"/>
              <a:t>This meta-analysis found </a:t>
            </a:r>
            <a:r>
              <a:rPr lang="en-US" dirty="0" err="1" smtClean="0"/>
              <a:t>BIAsp</a:t>
            </a:r>
            <a:r>
              <a:rPr lang="en-US" dirty="0" smtClean="0"/>
              <a:t> 30 to be associated with a significantly lower rate of </a:t>
            </a:r>
            <a:r>
              <a:rPr lang="en-US" dirty="0" smtClean="0">
                <a:solidFill>
                  <a:srgbClr val="FFFF00"/>
                </a:solidFill>
              </a:rPr>
              <a:t>nocturnal and major hypoglycemia</a:t>
            </a:r>
            <a:r>
              <a:rPr lang="en-US" dirty="0" smtClean="0"/>
              <a:t>, but a significantly increased risk for </a:t>
            </a:r>
            <a:r>
              <a:rPr lang="en-US" dirty="0" smtClean="0">
                <a:solidFill>
                  <a:srgbClr val="FFFF00"/>
                </a:solidFill>
              </a:rPr>
              <a:t>daytime </a:t>
            </a:r>
            <a:r>
              <a:rPr lang="en-US" dirty="0" smtClean="0"/>
              <a:t>hypoglycemia, compared with BHI 30 at a </a:t>
            </a:r>
            <a:r>
              <a:rPr lang="en-US" dirty="0" smtClean="0">
                <a:solidFill>
                  <a:srgbClr val="FFFF00"/>
                </a:solidFill>
              </a:rPr>
              <a:t>similar level of HbA1c in patients </a:t>
            </a:r>
            <a:r>
              <a:rPr lang="en-US" dirty="0" smtClean="0"/>
              <a:t>with T2DM.</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0"/>
            <a:ext cx="9144000" cy="4797152"/>
          </a:xfrm>
          <a:prstGeom prst="rect">
            <a:avLst/>
          </a:prstGeom>
          <a:noFill/>
          <a:ln w="9525">
            <a:noFill/>
            <a:miter lim="800000"/>
            <a:headEnd/>
            <a:tailEnd/>
          </a:ln>
          <a:effectLst/>
        </p:spPr>
      </p:pic>
      <p:sp>
        <p:nvSpPr>
          <p:cNvPr id="3" name="TextBox 2"/>
          <p:cNvSpPr txBox="1"/>
          <p:nvPr/>
        </p:nvSpPr>
        <p:spPr>
          <a:xfrm>
            <a:off x="4857752" y="6072206"/>
            <a:ext cx="3528595" cy="369332"/>
          </a:xfrm>
          <a:prstGeom prst="rect">
            <a:avLst/>
          </a:prstGeom>
          <a:noFill/>
        </p:spPr>
        <p:txBody>
          <a:bodyPr wrap="none" rtlCol="0">
            <a:spAutoFit/>
          </a:bodyPr>
          <a:lstStyle/>
          <a:p>
            <a:r>
              <a:rPr lang="en-US" i="1" dirty="0" smtClean="0"/>
              <a:t>Ann Intern Med. 2008;149:549-559.</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
        <p:nvSpPr>
          <p:cNvPr id="3" name="Rounded Rectangle 2"/>
          <p:cNvSpPr/>
          <p:nvPr/>
        </p:nvSpPr>
        <p:spPr>
          <a:xfrm>
            <a:off x="1643042" y="1500174"/>
            <a:ext cx="1785950" cy="4000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714744" y="1500174"/>
            <a:ext cx="1643074" cy="4000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480190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4282" y="692696"/>
            <a:ext cx="8929718" cy="554461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3528" y="2300661"/>
            <a:ext cx="8229600" cy="4525963"/>
          </a:xfrm>
        </p:spPr>
        <p:txBody>
          <a:bodyPr>
            <a:normAutofit/>
          </a:bodyPr>
          <a:lstStyle/>
          <a:p>
            <a:pPr marL="0" indent="0">
              <a:buNone/>
            </a:pPr>
            <a:r>
              <a:rPr lang="en-US" sz="4800" dirty="0" smtClean="0"/>
              <a:t>             Premixed Vs. Basal</a:t>
            </a:r>
            <a:endParaRPr lang="en-US" sz="4800" dirty="0"/>
          </a:p>
        </p:txBody>
      </p:sp>
    </p:spTree>
    <p:extLst>
      <p:ext uri="{BB962C8B-B14F-4D97-AF65-F5344CB8AC3E}">
        <p14:creationId xmlns:p14="http://schemas.microsoft.com/office/powerpoint/2010/main" val="30476642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3408"/>
            <a:ext cx="9036496" cy="1417638"/>
          </a:xfrm>
        </p:spPr>
        <p:txBody>
          <a:bodyPr>
            <a:noAutofit/>
          </a:bodyPr>
          <a:lstStyle/>
          <a:p>
            <a:r>
              <a:rPr lang="en-US" sz="2400" dirty="0" smtClean="0"/>
              <a:t>RCTs comparing </a:t>
            </a:r>
            <a:r>
              <a:rPr lang="en-US" sz="2400" dirty="0"/>
              <a:t>basal and premixed insulin analogue regimens in previously </a:t>
            </a:r>
            <a:r>
              <a:rPr lang="en-US" sz="2400" dirty="0" smtClean="0"/>
              <a:t>insulin-naive </a:t>
            </a:r>
            <a:r>
              <a:rPr lang="en-US" sz="2400" dirty="0"/>
              <a:t>patients with type 2 </a:t>
            </a:r>
            <a:r>
              <a:rPr lang="en-US" sz="2400" dirty="0" smtClean="0"/>
              <a:t>DM</a:t>
            </a:r>
            <a:endParaRPr lang="en-US" sz="2400" dirty="0"/>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771800" y="1556792"/>
            <a:ext cx="792088" cy="511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7728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571480"/>
            <a:ext cx="9144000" cy="305277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285852" y="3500438"/>
            <a:ext cx="6629400" cy="1419225"/>
          </a:xfrm>
          <a:prstGeom prst="rect">
            <a:avLst/>
          </a:prstGeom>
          <a:noFill/>
          <a:ln w="9525">
            <a:noFill/>
            <a:miter lim="800000"/>
            <a:headEnd/>
            <a:tailEnd/>
          </a:ln>
          <a:effectLst/>
        </p:spPr>
      </p:pic>
      <p:sp>
        <p:nvSpPr>
          <p:cNvPr id="4" name="TextBox 3"/>
          <p:cNvSpPr txBox="1"/>
          <p:nvPr/>
        </p:nvSpPr>
        <p:spPr>
          <a:xfrm>
            <a:off x="5878811" y="6211669"/>
            <a:ext cx="3265189" cy="646331"/>
          </a:xfrm>
          <a:prstGeom prst="rect">
            <a:avLst/>
          </a:prstGeom>
          <a:noFill/>
        </p:spPr>
        <p:txBody>
          <a:bodyPr wrap="none" rtlCol="0">
            <a:spAutoFit/>
          </a:bodyPr>
          <a:lstStyle/>
          <a:p>
            <a:r>
              <a:rPr lang="en-US" b="1" i="1" dirty="0" smtClean="0"/>
              <a:t>Diabetes Care 28:260–265, 2005</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764704"/>
            <a:ext cx="9144000" cy="496855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0372" name="Rectangle 20"/>
          <p:cNvSpPr>
            <a:spLocks noGrp="1" noChangeArrowheads="1"/>
          </p:cNvSpPr>
          <p:nvPr>
            <p:ph type="title"/>
          </p:nvPr>
        </p:nvSpPr>
        <p:spPr/>
        <p:txBody>
          <a:bodyPr>
            <a:normAutofit fontScale="90000"/>
          </a:bodyPr>
          <a:lstStyle/>
          <a:p>
            <a:r>
              <a:rPr lang="en-GB" dirty="0"/>
              <a:t>INITIATE: </a:t>
            </a:r>
            <a:r>
              <a:rPr lang="en-GB" dirty="0" err="1">
                <a:solidFill>
                  <a:srgbClr val="FFFF00"/>
                </a:solidFill>
              </a:rPr>
              <a:t>INIT</a:t>
            </a:r>
            <a:r>
              <a:rPr lang="en-GB" dirty="0" err="1"/>
              <a:t>iation</a:t>
            </a:r>
            <a:r>
              <a:rPr lang="en-GB" dirty="0"/>
              <a:t> of </a:t>
            </a:r>
            <a:r>
              <a:rPr lang="en-GB" dirty="0">
                <a:solidFill>
                  <a:schemeClr val="accent2"/>
                </a:solidFill>
              </a:rPr>
              <a:t>I</a:t>
            </a:r>
            <a:r>
              <a:rPr lang="en-GB" dirty="0"/>
              <a:t>nsulin to reach </a:t>
            </a:r>
            <a:r>
              <a:rPr lang="en-GB" dirty="0">
                <a:solidFill>
                  <a:srgbClr val="FFFF00"/>
                </a:solidFill>
              </a:rPr>
              <a:t>A</a:t>
            </a:r>
            <a:r>
              <a:rPr lang="en-GB" dirty="0"/>
              <a:t>1c </a:t>
            </a:r>
            <a:r>
              <a:rPr lang="en-GB" dirty="0" err="1">
                <a:solidFill>
                  <a:srgbClr val="FFFF00"/>
                </a:solidFill>
              </a:rPr>
              <a:t>T</a:t>
            </a:r>
            <a:r>
              <a:rPr lang="en-GB" dirty="0" err="1"/>
              <a:t>arg</a:t>
            </a:r>
            <a:r>
              <a:rPr lang="en-GB" dirty="0" err="1">
                <a:solidFill>
                  <a:srgbClr val="FFFF00"/>
                </a:solidFill>
              </a:rPr>
              <a:t>E</a:t>
            </a:r>
            <a:r>
              <a:rPr lang="en-GB" dirty="0" err="1"/>
              <a:t>t</a:t>
            </a:r>
            <a:endParaRPr lang="en-US" dirty="0"/>
          </a:p>
        </p:txBody>
      </p:sp>
      <p:sp>
        <p:nvSpPr>
          <p:cNvPr id="23" name="Slide Number Placeholder 5"/>
          <p:cNvSpPr>
            <a:spLocks noGrp="1"/>
          </p:cNvSpPr>
          <p:nvPr>
            <p:ph type="sldNum" sz="quarter" idx="12"/>
          </p:nvPr>
        </p:nvSpPr>
        <p:spPr/>
        <p:txBody>
          <a:bodyPr/>
          <a:lstStyle/>
          <a:p>
            <a:fld id="{5EF04DF2-D584-402F-8A18-0A476581C92E}" type="slidenum">
              <a:rPr lang="en-GB"/>
              <a:pPr/>
              <a:t>65</a:t>
            </a:fld>
            <a:endParaRPr lang="en-GB"/>
          </a:p>
        </p:txBody>
      </p:sp>
      <p:sp>
        <p:nvSpPr>
          <p:cNvPr id="740358" name="Rectangle 6"/>
          <p:cNvSpPr>
            <a:spLocks noChangeArrowheads="1"/>
          </p:cNvSpPr>
          <p:nvPr/>
        </p:nvSpPr>
        <p:spPr bwMode="auto">
          <a:xfrm>
            <a:off x="3178175" y="4902200"/>
            <a:ext cx="0" cy="244475"/>
          </a:xfrm>
          <a:prstGeom prst="rect">
            <a:avLst/>
          </a:prstGeom>
          <a:noFill/>
          <a:ln w="9525">
            <a:noFill/>
            <a:miter lim="800000"/>
            <a:headEnd/>
            <a:tailEnd/>
          </a:ln>
        </p:spPr>
        <p:txBody>
          <a:bodyPr wrap="none" lIns="0" tIns="0" rIns="0" bIns="0">
            <a:spAutoFit/>
          </a:bodyPr>
          <a:lstStyle/>
          <a:p>
            <a:endParaRPr lang="en-GB" sz="1600" b="1">
              <a:latin typeface="Arial" charset="0"/>
            </a:endParaRPr>
          </a:p>
        </p:txBody>
      </p:sp>
      <p:sp>
        <p:nvSpPr>
          <p:cNvPr id="740368" name="Text Box 16"/>
          <p:cNvSpPr txBox="1">
            <a:spLocks noChangeArrowheads="1"/>
          </p:cNvSpPr>
          <p:nvPr/>
        </p:nvSpPr>
        <p:spPr bwMode="auto">
          <a:xfrm>
            <a:off x="74613" y="6461125"/>
            <a:ext cx="6781800" cy="304800"/>
          </a:xfrm>
          <a:prstGeom prst="rect">
            <a:avLst/>
          </a:prstGeom>
          <a:noFill/>
          <a:ln w="9525" algn="ctr">
            <a:noFill/>
            <a:miter lim="800000"/>
            <a:headEnd/>
            <a:tailEnd/>
          </a:ln>
          <a:effectLst/>
        </p:spPr>
        <p:txBody>
          <a:bodyPr>
            <a:spAutoFit/>
          </a:bodyPr>
          <a:lstStyle/>
          <a:p>
            <a:pPr>
              <a:spcBef>
                <a:spcPct val="50000"/>
              </a:spcBef>
            </a:pPr>
            <a:r>
              <a:rPr lang="en-GB" sz="1400"/>
              <a:t>Raskin P, </a:t>
            </a:r>
            <a:r>
              <a:rPr lang="en-GB" sz="1400" i="1"/>
              <a:t>et al. Diabetes Care </a:t>
            </a:r>
            <a:r>
              <a:rPr lang="en-GB" sz="1400"/>
              <a:t>2005;28:260–265 </a:t>
            </a:r>
            <a:endParaRPr lang="en-US" sz="1400"/>
          </a:p>
        </p:txBody>
      </p:sp>
      <p:grpSp>
        <p:nvGrpSpPr>
          <p:cNvPr id="2" name="Group 24"/>
          <p:cNvGrpSpPr>
            <a:grpSpLocks/>
          </p:cNvGrpSpPr>
          <p:nvPr/>
        </p:nvGrpSpPr>
        <p:grpSpPr bwMode="auto">
          <a:xfrm>
            <a:off x="433388" y="1741488"/>
            <a:ext cx="8450262" cy="4141787"/>
            <a:chOff x="273" y="1097"/>
            <a:chExt cx="5323" cy="2609"/>
          </a:xfrm>
        </p:grpSpPr>
        <p:sp>
          <p:nvSpPr>
            <p:cNvPr id="740354" name="Rectangle 2"/>
            <p:cNvSpPr>
              <a:spLocks noChangeArrowheads="1"/>
            </p:cNvSpPr>
            <p:nvPr/>
          </p:nvSpPr>
          <p:spPr bwMode="auto">
            <a:xfrm>
              <a:off x="273" y="1097"/>
              <a:ext cx="1451" cy="616"/>
            </a:xfrm>
            <a:prstGeom prst="rect">
              <a:avLst/>
            </a:prstGeom>
            <a:noFill/>
            <a:ln w="9525">
              <a:noFill/>
              <a:miter lim="800000"/>
              <a:headEnd/>
              <a:tailEnd/>
            </a:ln>
          </p:spPr>
          <p:txBody>
            <a:bodyPr wrap="none" lIns="0" tIns="0" rIns="0" bIns="0">
              <a:spAutoFit/>
            </a:bodyPr>
            <a:lstStyle/>
            <a:p>
              <a:r>
                <a:rPr lang="en-US" altLang="ja-JP" sz="1600">
                  <a:ea typeface="MS Mincho" pitchFamily="49" charset="-128"/>
                </a:rPr>
                <a:t>n = 233</a:t>
              </a:r>
            </a:p>
            <a:p>
              <a:r>
                <a:rPr lang="en-US" altLang="ja-JP" sz="1600">
                  <a:ea typeface="MS Mincho" pitchFamily="49" charset="-128"/>
                </a:rPr>
                <a:t>Type 2 diabetes</a:t>
              </a:r>
            </a:p>
            <a:p>
              <a:r>
                <a:rPr lang="en-US" altLang="ja-JP" sz="1600">
                  <a:ea typeface="MS Mincho" pitchFamily="49" charset="-128"/>
                </a:rPr>
                <a:t>on metformin </a:t>
              </a:r>
              <a:r>
                <a:rPr lang="nb-NO" altLang="ja-JP" sz="1600">
                  <a:ea typeface="MS Mincho" pitchFamily="49" charset="-128"/>
                </a:rPr>
                <a:t>+/- TZD</a:t>
              </a:r>
              <a:endParaRPr lang="en-US" altLang="ja-JP" sz="1600">
                <a:ea typeface="MS Mincho" pitchFamily="49" charset="-128"/>
              </a:endParaRPr>
            </a:p>
            <a:p>
              <a:endParaRPr lang="en-US" sz="1600"/>
            </a:p>
          </p:txBody>
        </p:sp>
        <p:sp>
          <p:nvSpPr>
            <p:cNvPr id="740355" name="Rectangle 3"/>
            <p:cNvSpPr>
              <a:spLocks noChangeArrowheads="1"/>
            </p:cNvSpPr>
            <p:nvPr/>
          </p:nvSpPr>
          <p:spPr bwMode="auto">
            <a:xfrm>
              <a:off x="1926" y="1474"/>
              <a:ext cx="3562" cy="154"/>
            </a:xfrm>
            <a:prstGeom prst="rect">
              <a:avLst/>
            </a:prstGeom>
            <a:noFill/>
            <a:ln w="9525">
              <a:noFill/>
              <a:miter lim="800000"/>
              <a:headEnd/>
              <a:tailEnd/>
            </a:ln>
          </p:spPr>
          <p:txBody>
            <a:bodyPr wrap="none" lIns="0" tIns="0" rIns="0" bIns="0">
              <a:spAutoFit/>
            </a:bodyPr>
            <a:lstStyle/>
            <a:p>
              <a:r>
                <a:rPr lang="nb-NO" altLang="ja-JP" sz="1600">
                  <a:ea typeface="MS Mincho" pitchFamily="49" charset="-128"/>
                  <a:cs typeface="Times New Roman" pitchFamily="18" charset="0"/>
                </a:rPr>
                <a:t>Glargine (12 U, bedtime) + metformin +/- pioglitazone</a:t>
              </a:r>
              <a:endParaRPr lang="en-US" sz="1600">
                <a:ea typeface="MS Mincho" pitchFamily="49" charset="-128"/>
                <a:cs typeface="Times New Roman" pitchFamily="18" charset="0"/>
              </a:endParaRPr>
            </a:p>
          </p:txBody>
        </p:sp>
        <p:sp>
          <p:nvSpPr>
            <p:cNvPr id="740356" name="Rectangle 4"/>
            <p:cNvSpPr>
              <a:spLocks noChangeArrowheads="1"/>
            </p:cNvSpPr>
            <p:nvPr/>
          </p:nvSpPr>
          <p:spPr bwMode="auto">
            <a:xfrm>
              <a:off x="1938" y="2436"/>
              <a:ext cx="3658" cy="308"/>
            </a:xfrm>
            <a:prstGeom prst="rect">
              <a:avLst/>
            </a:prstGeom>
            <a:noFill/>
            <a:ln w="9525">
              <a:noFill/>
              <a:miter lim="800000"/>
              <a:headEnd/>
              <a:tailEnd/>
            </a:ln>
          </p:spPr>
          <p:txBody>
            <a:bodyPr lIns="0" tIns="0" rIns="0" bIns="0">
              <a:spAutoFit/>
            </a:bodyPr>
            <a:lstStyle/>
            <a:p>
              <a:r>
                <a:rPr lang="en-US" altLang="ja-JP" sz="1600">
                  <a:ea typeface="MS Mincho" pitchFamily="49" charset="-128"/>
                  <a:cs typeface="Times New Roman" pitchFamily="18" charset="0"/>
                </a:rPr>
                <a:t>NovoMix</a:t>
              </a:r>
              <a:r>
                <a:rPr lang="en-US" altLang="ja-JP" sz="1600" baseline="30000">
                  <a:ea typeface="MS Mincho" pitchFamily="49" charset="-128"/>
                  <a:cs typeface="Times New Roman" pitchFamily="18" charset="0"/>
                </a:rPr>
                <a:t>®</a:t>
              </a:r>
              <a:r>
                <a:rPr lang="en-US" altLang="ja-JP" sz="1600">
                  <a:ea typeface="MS Mincho" pitchFamily="49" charset="-128"/>
                  <a:cs typeface="Times New Roman" pitchFamily="18" charset="0"/>
                </a:rPr>
                <a:t> 30, pre-breakfast (6 U) and pre-dinner (6 U) + </a:t>
              </a:r>
              <a:r>
                <a:rPr lang="en-US" sz="1600">
                  <a:ea typeface="MS Mincho" pitchFamily="49" charset="-128"/>
                  <a:cs typeface="Times New Roman" pitchFamily="18" charset="0"/>
                </a:rPr>
                <a:t>metformin +/- pioglitazone</a:t>
              </a:r>
            </a:p>
          </p:txBody>
        </p:sp>
        <p:sp>
          <p:nvSpPr>
            <p:cNvPr id="740357" name="Rectangle 5"/>
            <p:cNvSpPr>
              <a:spLocks noChangeArrowheads="1"/>
            </p:cNvSpPr>
            <p:nvPr/>
          </p:nvSpPr>
          <p:spPr bwMode="auto">
            <a:xfrm>
              <a:off x="703" y="2844"/>
              <a:ext cx="2979" cy="462"/>
            </a:xfrm>
            <a:prstGeom prst="rect">
              <a:avLst/>
            </a:prstGeom>
            <a:noFill/>
            <a:ln w="9525">
              <a:noFill/>
              <a:miter lim="800000"/>
              <a:headEnd/>
              <a:tailEnd/>
            </a:ln>
          </p:spPr>
          <p:txBody>
            <a:bodyPr lIns="0" tIns="0" rIns="0" bIns="0">
              <a:spAutoFit/>
            </a:bodyPr>
            <a:lstStyle/>
            <a:p>
              <a:r>
                <a:rPr lang="en-US" altLang="ja-JP" sz="1600">
                  <a:ea typeface="MS Mincho" pitchFamily="49" charset="-128"/>
                </a:rPr>
                <a:t>4-week run-in:</a:t>
              </a:r>
            </a:p>
            <a:p>
              <a:r>
                <a:rPr lang="en-US" sz="1600"/>
                <a:t>Optimise metformin to </a:t>
              </a:r>
              <a:r>
                <a:rPr lang="en-US" sz="1600">
                  <a:cs typeface="Arial" charset="0"/>
                </a:rPr>
                <a:t>≥ </a:t>
              </a:r>
              <a:r>
                <a:rPr lang="en-US" sz="1600"/>
                <a:t>1500 mg/day</a:t>
              </a:r>
            </a:p>
            <a:p>
              <a:r>
                <a:rPr lang="en-US" sz="1600"/>
                <a:t>Switch rosiglitazone for 30 mg pioglitazone</a:t>
              </a:r>
              <a:endParaRPr lang="en-US" sz="1600">
                <a:solidFill>
                  <a:srgbClr val="FF0000"/>
                </a:solidFill>
              </a:endParaRPr>
            </a:p>
          </p:txBody>
        </p:sp>
        <p:sp>
          <p:nvSpPr>
            <p:cNvPr id="740359" name="Rectangle 7"/>
            <p:cNvSpPr>
              <a:spLocks noChangeArrowheads="1"/>
            </p:cNvSpPr>
            <p:nvPr/>
          </p:nvSpPr>
          <p:spPr bwMode="auto">
            <a:xfrm>
              <a:off x="1981" y="3098"/>
              <a:ext cx="45" cy="154"/>
            </a:xfrm>
            <a:prstGeom prst="rect">
              <a:avLst/>
            </a:prstGeom>
            <a:noFill/>
            <a:ln w="9525">
              <a:noFill/>
              <a:miter lim="800000"/>
              <a:headEnd/>
              <a:tailEnd/>
            </a:ln>
          </p:spPr>
          <p:txBody>
            <a:bodyPr wrap="none" lIns="0" tIns="0" rIns="0" bIns="0">
              <a:spAutoFit/>
            </a:bodyPr>
            <a:lstStyle/>
            <a:p>
              <a:r>
                <a:rPr lang="en-US" altLang="ja-JP" sz="1600">
                  <a:ea typeface="MS Mincho" pitchFamily="49" charset="-128"/>
                </a:rPr>
                <a:t> </a:t>
              </a:r>
              <a:endParaRPr lang="en-US" sz="1600"/>
            </a:p>
          </p:txBody>
        </p:sp>
        <p:sp>
          <p:nvSpPr>
            <p:cNvPr id="740360" name="Rectangle 8"/>
            <p:cNvSpPr>
              <a:spLocks noChangeArrowheads="1"/>
            </p:cNvSpPr>
            <p:nvPr/>
          </p:nvSpPr>
          <p:spPr bwMode="auto">
            <a:xfrm>
              <a:off x="1910" y="1638"/>
              <a:ext cx="15" cy="790"/>
            </a:xfrm>
            <a:prstGeom prst="rect">
              <a:avLst/>
            </a:prstGeom>
            <a:solidFill>
              <a:srgbClr val="000000"/>
            </a:solidFill>
            <a:ln w="9525">
              <a:solidFill>
                <a:schemeClr val="tx1"/>
              </a:solidFill>
              <a:miter lim="800000"/>
              <a:headEnd/>
              <a:tailEnd/>
            </a:ln>
          </p:spPr>
          <p:txBody>
            <a:bodyPr/>
            <a:lstStyle/>
            <a:p>
              <a:endParaRPr lang="en-US"/>
            </a:p>
          </p:txBody>
        </p:sp>
        <p:sp>
          <p:nvSpPr>
            <p:cNvPr id="740361" name="Freeform 9"/>
            <p:cNvSpPr>
              <a:spLocks noEditPoints="1"/>
            </p:cNvSpPr>
            <p:nvPr/>
          </p:nvSpPr>
          <p:spPr bwMode="auto">
            <a:xfrm>
              <a:off x="1680" y="2225"/>
              <a:ext cx="49" cy="636"/>
            </a:xfrm>
            <a:custGeom>
              <a:avLst/>
              <a:gdLst/>
              <a:ahLst/>
              <a:cxnLst>
                <a:cxn ang="0">
                  <a:pos x="32" y="1054"/>
                </a:cxn>
                <a:cxn ang="0">
                  <a:pos x="32" y="70"/>
                </a:cxn>
                <a:cxn ang="0">
                  <a:pos x="32" y="70"/>
                </a:cxn>
                <a:cxn ang="0">
                  <a:pos x="43" y="70"/>
                </a:cxn>
                <a:cxn ang="0">
                  <a:pos x="43" y="70"/>
                </a:cxn>
                <a:cxn ang="0">
                  <a:pos x="43" y="70"/>
                </a:cxn>
                <a:cxn ang="0">
                  <a:pos x="43" y="1054"/>
                </a:cxn>
                <a:cxn ang="0">
                  <a:pos x="43" y="1054"/>
                </a:cxn>
                <a:cxn ang="0">
                  <a:pos x="43" y="1054"/>
                </a:cxn>
                <a:cxn ang="0">
                  <a:pos x="32" y="1054"/>
                </a:cxn>
                <a:cxn ang="0">
                  <a:pos x="32" y="1054"/>
                </a:cxn>
                <a:cxn ang="0">
                  <a:pos x="32" y="1054"/>
                </a:cxn>
                <a:cxn ang="0">
                  <a:pos x="0" y="84"/>
                </a:cxn>
                <a:cxn ang="0">
                  <a:pos x="43" y="0"/>
                </a:cxn>
                <a:cxn ang="0">
                  <a:pos x="75" y="84"/>
                </a:cxn>
                <a:cxn ang="0">
                  <a:pos x="0" y="84"/>
                </a:cxn>
              </a:cxnLst>
              <a:rect l="0" t="0" r="r" b="b"/>
              <a:pathLst>
                <a:path w="75" h="1054">
                  <a:moveTo>
                    <a:pt x="32" y="1054"/>
                  </a:moveTo>
                  <a:lnTo>
                    <a:pt x="32" y="70"/>
                  </a:lnTo>
                  <a:lnTo>
                    <a:pt x="32" y="70"/>
                  </a:lnTo>
                  <a:lnTo>
                    <a:pt x="43" y="70"/>
                  </a:lnTo>
                  <a:lnTo>
                    <a:pt x="43" y="70"/>
                  </a:lnTo>
                  <a:lnTo>
                    <a:pt x="43" y="70"/>
                  </a:lnTo>
                  <a:lnTo>
                    <a:pt x="43" y="1054"/>
                  </a:lnTo>
                  <a:lnTo>
                    <a:pt x="43" y="1054"/>
                  </a:lnTo>
                  <a:lnTo>
                    <a:pt x="43" y="1054"/>
                  </a:lnTo>
                  <a:lnTo>
                    <a:pt x="32" y="1054"/>
                  </a:lnTo>
                  <a:lnTo>
                    <a:pt x="32" y="1054"/>
                  </a:lnTo>
                  <a:lnTo>
                    <a:pt x="32" y="1054"/>
                  </a:lnTo>
                  <a:close/>
                  <a:moveTo>
                    <a:pt x="0" y="84"/>
                  </a:moveTo>
                  <a:lnTo>
                    <a:pt x="43" y="0"/>
                  </a:lnTo>
                  <a:lnTo>
                    <a:pt x="75" y="84"/>
                  </a:lnTo>
                  <a:lnTo>
                    <a:pt x="0" y="84"/>
                  </a:lnTo>
                  <a:close/>
                </a:path>
              </a:pathLst>
            </a:custGeom>
            <a:solidFill>
              <a:srgbClr val="000000"/>
            </a:solidFill>
            <a:ln w="0">
              <a:solidFill>
                <a:schemeClr val="tx1"/>
              </a:solidFill>
              <a:prstDash val="solid"/>
              <a:round/>
              <a:headEnd/>
              <a:tailEnd/>
            </a:ln>
          </p:spPr>
          <p:txBody>
            <a:bodyPr/>
            <a:lstStyle/>
            <a:p>
              <a:endParaRPr lang="en-US"/>
            </a:p>
          </p:txBody>
        </p:sp>
        <p:grpSp>
          <p:nvGrpSpPr>
            <p:cNvPr id="3" name="Group 23"/>
            <p:cNvGrpSpPr>
              <a:grpSpLocks/>
            </p:cNvGrpSpPr>
            <p:nvPr/>
          </p:nvGrpSpPr>
          <p:grpSpPr bwMode="auto">
            <a:xfrm>
              <a:off x="1383" y="3411"/>
              <a:ext cx="3605" cy="295"/>
              <a:chOff x="1421" y="3411"/>
              <a:chExt cx="3567" cy="295"/>
            </a:xfrm>
          </p:grpSpPr>
          <p:sp>
            <p:nvSpPr>
              <p:cNvPr id="740362" name="Line 10"/>
              <p:cNvSpPr>
                <a:spLocks noChangeShapeType="1"/>
              </p:cNvSpPr>
              <p:nvPr/>
            </p:nvSpPr>
            <p:spPr bwMode="auto">
              <a:xfrm>
                <a:off x="1572" y="3464"/>
                <a:ext cx="3259" cy="1"/>
              </a:xfrm>
              <a:prstGeom prst="line">
                <a:avLst/>
              </a:prstGeom>
              <a:noFill/>
              <a:ln w="28575">
                <a:solidFill>
                  <a:srgbClr val="00003C"/>
                </a:solidFill>
                <a:round/>
                <a:headEnd/>
                <a:tailEnd/>
              </a:ln>
              <a:effectLst/>
            </p:spPr>
            <p:txBody>
              <a:bodyPr/>
              <a:lstStyle/>
              <a:p>
                <a:endParaRPr lang="en-US"/>
              </a:p>
            </p:txBody>
          </p:sp>
          <p:sp>
            <p:nvSpPr>
              <p:cNvPr id="740363" name="Line 11"/>
              <p:cNvSpPr>
                <a:spLocks noChangeShapeType="1"/>
              </p:cNvSpPr>
              <p:nvPr/>
            </p:nvSpPr>
            <p:spPr bwMode="auto">
              <a:xfrm>
                <a:off x="1565" y="3411"/>
                <a:ext cx="0" cy="136"/>
              </a:xfrm>
              <a:prstGeom prst="line">
                <a:avLst/>
              </a:prstGeom>
              <a:noFill/>
              <a:ln w="28575">
                <a:solidFill>
                  <a:srgbClr val="00003C"/>
                </a:solidFill>
                <a:round/>
                <a:headEnd/>
                <a:tailEnd/>
              </a:ln>
              <a:effectLst/>
            </p:spPr>
            <p:txBody>
              <a:bodyPr/>
              <a:lstStyle/>
              <a:p>
                <a:endParaRPr lang="en-US"/>
              </a:p>
            </p:txBody>
          </p:sp>
          <p:sp>
            <p:nvSpPr>
              <p:cNvPr id="740364" name="Line 12"/>
              <p:cNvSpPr>
                <a:spLocks noChangeShapeType="1"/>
              </p:cNvSpPr>
              <p:nvPr/>
            </p:nvSpPr>
            <p:spPr bwMode="auto">
              <a:xfrm>
                <a:off x="1959" y="3411"/>
                <a:ext cx="0" cy="136"/>
              </a:xfrm>
              <a:prstGeom prst="line">
                <a:avLst/>
              </a:prstGeom>
              <a:noFill/>
              <a:ln w="28575">
                <a:solidFill>
                  <a:srgbClr val="00003C"/>
                </a:solidFill>
                <a:round/>
                <a:headEnd/>
                <a:tailEnd/>
              </a:ln>
              <a:effectLst/>
            </p:spPr>
            <p:txBody>
              <a:bodyPr/>
              <a:lstStyle/>
              <a:p>
                <a:endParaRPr lang="en-US"/>
              </a:p>
            </p:txBody>
          </p:sp>
          <p:sp>
            <p:nvSpPr>
              <p:cNvPr id="740365" name="Line 13"/>
              <p:cNvSpPr>
                <a:spLocks noChangeShapeType="1"/>
              </p:cNvSpPr>
              <p:nvPr/>
            </p:nvSpPr>
            <p:spPr bwMode="auto">
              <a:xfrm>
                <a:off x="4826" y="3411"/>
                <a:ext cx="0" cy="136"/>
              </a:xfrm>
              <a:prstGeom prst="line">
                <a:avLst/>
              </a:prstGeom>
              <a:noFill/>
              <a:ln w="28575">
                <a:solidFill>
                  <a:srgbClr val="00003C"/>
                </a:solidFill>
                <a:round/>
                <a:headEnd/>
                <a:tailEnd/>
              </a:ln>
              <a:effectLst/>
            </p:spPr>
            <p:txBody>
              <a:bodyPr/>
              <a:lstStyle/>
              <a:p>
                <a:endParaRPr lang="en-US"/>
              </a:p>
            </p:txBody>
          </p:sp>
          <p:sp>
            <p:nvSpPr>
              <p:cNvPr id="740366" name="Text Box 14"/>
              <p:cNvSpPr txBox="1">
                <a:spLocks noChangeArrowheads="1"/>
              </p:cNvSpPr>
              <p:nvPr/>
            </p:nvSpPr>
            <p:spPr bwMode="auto">
              <a:xfrm>
                <a:off x="1421" y="3547"/>
                <a:ext cx="3567" cy="159"/>
              </a:xfrm>
              <a:prstGeom prst="rect">
                <a:avLst/>
              </a:prstGeom>
              <a:noFill/>
              <a:ln w="9525">
                <a:noFill/>
                <a:miter lim="800000"/>
                <a:headEnd/>
                <a:tailEnd/>
              </a:ln>
              <a:effectLst/>
            </p:spPr>
            <p:txBody>
              <a:bodyPr>
                <a:spAutoFit/>
              </a:bodyPr>
              <a:lstStyle/>
              <a:p>
                <a:pPr>
                  <a:lnSpc>
                    <a:spcPct val="75000"/>
                  </a:lnSpc>
                  <a:spcBef>
                    <a:spcPct val="50000"/>
                  </a:spcBef>
                </a:pPr>
                <a:r>
                  <a:rPr lang="en-GB" sz="1400"/>
                  <a:t>-4         0		(Weeks)		                         28</a:t>
                </a:r>
                <a:endParaRPr lang="en-US" sz="1400"/>
              </a:p>
            </p:txBody>
          </p:sp>
        </p:grpSp>
        <p:sp>
          <p:nvSpPr>
            <p:cNvPr id="740369" name="Line 17"/>
            <p:cNvSpPr>
              <a:spLocks noChangeShapeType="1"/>
            </p:cNvSpPr>
            <p:nvPr/>
          </p:nvSpPr>
          <p:spPr bwMode="auto">
            <a:xfrm>
              <a:off x="1925" y="2419"/>
              <a:ext cx="2906" cy="0"/>
            </a:xfrm>
            <a:prstGeom prst="line">
              <a:avLst/>
            </a:prstGeom>
            <a:noFill/>
            <a:ln w="28575">
              <a:solidFill>
                <a:schemeClr val="tx1"/>
              </a:solidFill>
              <a:round/>
              <a:headEnd/>
              <a:tailEnd/>
            </a:ln>
            <a:effectLst/>
          </p:spPr>
          <p:txBody>
            <a:bodyPr/>
            <a:lstStyle/>
            <a:p>
              <a:endParaRPr lang="en-US"/>
            </a:p>
          </p:txBody>
        </p:sp>
        <p:sp>
          <p:nvSpPr>
            <p:cNvPr id="740370" name="Line 18"/>
            <p:cNvSpPr>
              <a:spLocks noChangeShapeType="1"/>
            </p:cNvSpPr>
            <p:nvPr/>
          </p:nvSpPr>
          <p:spPr bwMode="auto">
            <a:xfrm>
              <a:off x="1908" y="1646"/>
              <a:ext cx="2906" cy="0"/>
            </a:xfrm>
            <a:prstGeom prst="line">
              <a:avLst/>
            </a:prstGeom>
            <a:noFill/>
            <a:ln w="28575">
              <a:solidFill>
                <a:schemeClr val="tx1"/>
              </a:solidFill>
              <a:round/>
              <a:headEnd/>
              <a:tailEnd/>
            </a:ln>
            <a:effectLst/>
          </p:spPr>
          <p:txBody>
            <a:bodyPr/>
            <a:lstStyle/>
            <a:p>
              <a:endParaRPr lang="en-US"/>
            </a:p>
          </p:txBody>
        </p:sp>
        <p:sp>
          <p:nvSpPr>
            <p:cNvPr id="740371" name="Line 19"/>
            <p:cNvSpPr>
              <a:spLocks noChangeShapeType="1"/>
            </p:cNvSpPr>
            <p:nvPr/>
          </p:nvSpPr>
          <p:spPr bwMode="auto">
            <a:xfrm>
              <a:off x="1519" y="2212"/>
              <a:ext cx="396" cy="0"/>
            </a:xfrm>
            <a:prstGeom prst="line">
              <a:avLst/>
            </a:prstGeom>
            <a:noFill/>
            <a:ln w="28575">
              <a:solidFill>
                <a:schemeClr val="tx1"/>
              </a:solidFill>
              <a:round/>
              <a:headEnd/>
              <a:tailEnd/>
            </a:ln>
            <a:effectLst/>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2455" name="Rectangle 55"/>
          <p:cNvSpPr>
            <a:spLocks noGrp="1" noChangeArrowheads="1"/>
          </p:cNvSpPr>
          <p:nvPr>
            <p:ph type="title"/>
          </p:nvPr>
        </p:nvSpPr>
        <p:spPr>
          <a:xfrm>
            <a:off x="500034" y="0"/>
            <a:ext cx="8229600" cy="1143000"/>
          </a:xfrm>
        </p:spPr>
        <p:txBody>
          <a:bodyPr>
            <a:normAutofit fontScale="90000"/>
          </a:bodyPr>
          <a:lstStyle/>
          <a:p>
            <a:r>
              <a:rPr lang="en-US" dirty="0"/>
              <a:t>INITIATE:</a:t>
            </a:r>
            <a:br>
              <a:rPr lang="en-US" dirty="0"/>
            </a:br>
            <a:r>
              <a:rPr lang="en-US" dirty="0"/>
              <a:t>Treat-to-target with forced titration</a:t>
            </a:r>
          </a:p>
        </p:txBody>
      </p:sp>
      <p:graphicFrame>
        <p:nvGraphicFramePr>
          <p:cNvPr id="742453" name="Group 53"/>
          <p:cNvGraphicFramePr>
            <a:graphicFrameLocks noGrp="1"/>
          </p:cNvGraphicFramePr>
          <p:nvPr>
            <p:ph idx="1"/>
          </p:nvPr>
        </p:nvGraphicFramePr>
        <p:xfrm>
          <a:off x="431800" y="1365250"/>
          <a:ext cx="8313738" cy="4635519"/>
        </p:xfrm>
        <a:graphic>
          <a:graphicData uri="http://schemas.openxmlformats.org/drawingml/2006/table">
            <a:tbl>
              <a:tblPr/>
              <a:tblGrid>
                <a:gridCol w="1749425"/>
                <a:gridCol w="1517650"/>
                <a:gridCol w="2374900"/>
                <a:gridCol w="2671763"/>
              </a:tblGrid>
              <a:tr h="106647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Verdana" pitchFamily="34" charset="0"/>
                          <a:cs typeface="Times New Roman" pitchFamily="18" charset="0"/>
                        </a:rPr>
                        <a:t>FBG or pre-dinner SMBG </a:t>
                      </a:r>
                      <a:br>
                        <a:rPr kumimoji="0" lang="en-GB" sz="1800" b="0" i="0" u="none" strike="noStrike" cap="none" normalizeH="0" baseline="0" dirty="0" smtClean="0">
                          <a:ln>
                            <a:noFill/>
                          </a:ln>
                          <a:solidFill>
                            <a:schemeClr val="bg1"/>
                          </a:solidFill>
                          <a:effectLst/>
                          <a:latin typeface="Verdana" pitchFamily="34" charset="0"/>
                          <a:cs typeface="Times New Roman" pitchFamily="18" charset="0"/>
                        </a:rPr>
                      </a:br>
                      <a:r>
                        <a:rPr kumimoji="0" lang="en-GB" sz="1800" b="0" i="0" u="none" strike="noStrike" cap="none" normalizeH="0" baseline="0" dirty="0" smtClean="0">
                          <a:ln>
                            <a:noFill/>
                          </a:ln>
                          <a:solidFill>
                            <a:schemeClr val="bg1"/>
                          </a:solidFill>
                          <a:effectLst/>
                          <a:latin typeface="Verdana" pitchFamily="34" charset="0"/>
                          <a:cs typeface="Times New Roman" pitchFamily="18" charset="0"/>
                        </a:rPr>
                        <a:t>(mg/dl)           (</a:t>
                      </a:r>
                      <a:r>
                        <a:rPr kumimoji="0" lang="en-GB" sz="1800" b="0" i="0" u="none" strike="noStrike" cap="none" normalizeH="0" baseline="0" dirty="0" err="1" smtClean="0">
                          <a:ln>
                            <a:noFill/>
                          </a:ln>
                          <a:solidFill>
                            <a:schemeClr val="bg1"/>
                          </a:solidFill>
                          <a:effectLst/>
                          <a:latin typeface="Verdana" pitchFamily="34" charset="0"/>
                          <a:cs typeface="Times New Roman" pitchFamily="18" charset="0"/>
                        </a:rPr>
                        <a:t>mmol</a:t>
                      </a:r>
                      <a:r>
                        <a:rPr kumimoji="0" lang="en-GB" sz="1800" b="0" i="0" u="none" strike="noStrike" cap="none" normalizeH="0" baseline="0" dirty="0" smtClean="0">
                          <a:ln>
                            <a:noFill/>
                          </a:ln>
                          <a:solidFill>
                            <a:schemeClr val="bg1"/>
                          </a:solidFill>
                          <a:effectLst/>
                          <a:latin typeface="Verdana" pitchFamily="34" charset="0"/>
                          <a:cs typeface="Times New Roman" pitchFamily="18" charset="0"/>
                        </a:rPr>
                        <a:t>/l)</a:t>
                      </a:r>
                      <a:endParaRPr kumimoji="0" lang="en-GB" sz="1800" b="0" i="0" u="none" strike="noStrike" cap="none" normalizeH="0" baseline="0" dirty="0" smtClean="0">
                        <a:ln>
                          <a:noFill/>
                        </a:ln>
                        <a:solidFill>
                          <a:schemeClr val="bg1"/>
                        </a:solidFill>
                        <a:effectLst/>
                        <a:latin typeface="Verdana" pitchFamily="34" charset="0"/>
                      </a:endParaRPr>
                    </a:p>
                  </a:txBody>
                  <a:tcPr marL="0" marR="0" marT="0" marB="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808BC2"/>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chemeClr val="bg1"/>
                          </a:solidFill>
                          <a:effectLst/>
                          <a:latin typeface="Verdana" pitchFamily="34" charset="0"/>
                          <a:cs typeface="Times New Roman" pitchFamily="18" charset="0"/>
                        </a:rPr>
                        <a:t>NovoMix</a:t>
                      </a:r>
                      <a:r>
                        <a:rPr kumimoji="0" lang="en-GB" sz="1800" b="0" i="0" u="none" strike="noStrike" cap="none" normalizeH="0" baseline="30000" dirty="0" smtClean="0">
                          <a:ln>
                            <a:noFill/>
                          </a:ln>
                          <a:solidFill>
                            <a:schemeClr val="bg1"/>
                          </a:solidFill>
                          <a:effectLst/>
                          <a:latin typeface="Verdana" pitchFamily="34" charset="0"/>
                          <a:cs typeface="Times New Roman" pitchFamily="18" charset="0"/>
                        </a:rPr>
                        <a:t>®</a:t>
                      </a:r>
                      <a:r>
                        <a:rPr kumimoji="0" lang="en-GB" sz="1800" b="0" i="0" u="none" strike="noStrike" cap="none" normalizeH="0" baseline="0" dirty="0" smtClean="0">
                          <a:ln>
                            <a:noFill/>
                          </a:ln>
                          <a:solidFill>
                            <a:schemeClr val="bg1"/>
                          </a:solidFill>
                          <a:effectLst/>
                          <a:latin typeface="Verdana" pitchFamily="34" charset="0"/>
                          <a:cs typeface="Times New Roman" pitchFamily="18" charset="0"/>
                        </a:rPr>
                        <a:t> 30 dose adjustment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808BC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Verdana" pitchFamily="34" charset="0"/>
                          <a:ea typeface="MS Mincho" pitchFamily="49" charset="-128"/>
                          <a:cs typeface="Times New Roman" pitchFamily="18" charset="0"/>
                        </a:rPr>
                        <a:t>Glargine</a:t>
                      </a:r>
                      <a:br>
                        <a:rPr kumimoji="0" lang="en-GB" sz="1800" b="0" i="0" u="none" strike="noStrike" cap="none" normalizeH="0" baseline="0" smtClean="0">
                          <a:ln>
                            <a:noFill/>
                          </a:ln>
                          <a:solidFill>
                            <a:schemeClr val="bg1"/>
                          </a:solidFill>
                          <a:effectLst/>
                          <a:latin typeface="Verdana" pitchFamily="34" charset="0"/>
                          <a:ea typeface="MS Mincho" pitchFamily="49" charset="-128"/>
                          <a:cs typeface="Times New Roman" pitchFamily="18" charset="0"/>
                        </a:rPr>
                      </a:br>
                      <a:r>
                        <a:rPr kumimoji="0" lang="en-GB" sz="1800" b="0" i="0" u="none" strike="noStrike" cap="none" normalizeH="0" baseline="0" smtClean="0">
                          <a:ln>
                            <a:noFill/>
                          </a:ln>
                          <a:solidFill>
                            <a:schemeClr val="bg1"/>
                          </a:solidFill>
                          <a:effectLst/>
                          <a:latin typeface="Verdana" pitchFamily="34" charset="0"/>
                          <a:ea typeface="MS Mincho" pitchFamily="49" charset="-128"/>
                          <a:cs typeface="Times New Roman" pitchFamily="18" charset="0"/>
                        </a:rPr>
                        <a:t>dose adjustment</a:t>
                      </a:r>
                    </a:p>
                  </a:txBody>
                  <a:tcPr marL="0" marR="0" marT="0" marB="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808BC2"/>
                    </a:solidFill>
                  </a:tcPr>
                </a:tc>
              </a:tr>
              <a:tr h="7575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rPr>
                        <a:t>&lt; 80</a:t>
                      </a:r>
                      <a:endParaRPr kumimoji="0" lang="en-GB" sz="1800" b="0" i="0" u="none" strike="noStrike" cap="none" normalizeH="0" baseline="0" smtClean="0">
                        <a:ln>
                          <a:noFill/>
                        </a:ln>
                        <a:solidFill>
                          <a:schemeClr val="tx1"/>
                        </a:solidFill>
                        <a:effectLst/>
                        <a:latin typeface="Verdana" pitchFamily="34" charset="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rPr>
                        <a:t>&lt; 4.4</a:t>
                      </a:r>
                      <a:endParaRPr kumimoji="0" lang="en-GB" sz="1800" b="0" i="0" u="none" strike="noStrike" cap="none" normalizeH="0" baseline="0" smtClean="0">
                        <a:ln>
                          <a:noFill/>
                        </a:ln>
                        <a:solidFill>
                          <a:schemeClr val="tx1"/>
                        </a:solidFill>
                        <a:effectLst/>
                        <a:latin typeface="Verdana" pitchFamily="34" charset="0"/>
                      </a:endParaRPr>
                    </a:p>
                  </a:txBody>
                  <a:tcPr marL="0" marR="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sym typeface="Symbol" pitchFamily="18" charset="2"/>
                        </a:rPr>
                        <a:t></a:t>
                      </a:r>
                      <a:r>
                        <a:rPr kumimoji="0" lang="en-GB" sz="1800" b="0" i="0" u="none" strike="noStrike" cap="none" normalizeH="0" baseline="0" smtClean="0">
                          <a:ln>
                            <a:noFill/>
                          </a:ln>
                          <a:solidFill>
                            <a:schemeClr val="tx1"/>
                          </a:solidFill>
                          <a:effectLst/>
                          <a:latin typeface="Verdana" pitchFamily="34" charset="0"/>
                          <a:cs typeface="Times New Roman" pitchFamily="18" charset="0"/>
                        </a:rPr>
                        <a:t>2 U</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CEAFED"/>
                          </a:solidFill>
                          <a:effectLst/>
                          <a:latin typeface="Verdana" pitchFamily="34" charset="0"/>
                          <a:ea typeface="MS Mincho" pitchFamily="49" charset="-128"/>
                          <a:cs typeface="Times New Roman" pitchFamily="18" charset="0"/>
                          <a:sym typeface="Symbol" pitchFamily="18" charset="2"/>
                        </a:rPr>
                        <a:t></a:t>
                      </a:r>
                      <a:r>
                        <a:rPr kumimoji="0" lang="en-GB" sz="1800" b="1" i="0" u="none" strike="noStrike" cap="none" normalizeH="0" baseline="0" dirty="0" smtClean="0">
                          <a:ln>
                            <a:noFill/>
                          </a:ln>
                          <a:solidFill>
                            <a:srgbClr val="CEAFED"/>
                          </a:solidFill>
                          <a:effectLst/>
                          <a:latin typeface="Verdana" pitchFamily="34" charset="0"/>
                          <a:ea typeface="MS Mincho" pitchFamily="49" charset="-128"/>
                          <a:cs typeface="Times New Roman" pitchFamily="18" charset="0"/>
                        </a:rPr>
                        <a:t>2 U</a:t>
                      </a:r>
                    </a:p>
                  </a:txBody>
                  <a:tcPr marL="0" marR="0" marT="0" marB="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7079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rPr>
                        <a:t>80</a:t>
                      </a:r>
                      <a:r>
                        <a:rPr kumimoji="0" lang="en-GB" sz="1800" b="0" i="0" u="none" strike="noStrike" cap="none" normalizeH="0" baseline="0" smtClean="0">
                          <a:ln>
                            <a:noFill/>
                          </a:ln>
                          <a:solidFill>
                            <a:schemeClr val="tx1"/>
                          </a:solidFill>
                          <a:effectLst/>
                          <a:latin typeface="Verdana" pitchFamily="34" charset="0"/>
                          <a:cs typeface="Times New Roman" pitchFamily="18" charset="0"/>
                          <a:sym typeface="Symbol" pitchFamily="18" charset="2"/>
                        </a:rPr>
                        <a:t></a:t>
                      </a:r>
                      <a:r>
                        <a:rPr kumimoji="0" lang="en-GB" sz="1800" b="0" i="0" u="none" strike="noStrike" cap="none" normalizeH="0" baseline="0" smtClean="0">
                          <a:ln>
                            <a:noFill/>
                          </a:ln>
                          <a:solidFill>
                            <a:schemeClr val="tx1"/>
                          </a:solidFill>
                          <a:effectLst/>
                          <a:latin typeface="Verdana" pitchFamily="34" charset="0"/>
                          <a:cs typeface="Times New Roman" pitchFamily="18" charset="0"/>
                        </a:rPr>
                        <a:t>110</a:t>
                      </a:r>
                      <a:endParaRPr kumimoji="0" lang="en-GB" sz="1800" b="0" i="0" u="none" strike="noStrike" cap="none" normalizeH="0" baseline="0" smtClean="0">
                        <a:ln>
                          <a:noFill/>
                        </a:ln>
                        <a:solidFill>
                          <a:schemeClr val="tx1"/>
                        </a:solidFill>
                        <a:effectLst/>
                        <a:latin typeface="Verdana" pitchFamily="34" charset="0"/>
                      </a:endParaRPr>
                    </a:p>
                  </a:txBody>
                  <a:tcPr marL="0" marR="0" marT="0" marB="0"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rPr>
                        <a:t>4.4</a:t>
                      </a:r>
                      <a:r>
                        <a:rPr kumimoji="0" lang="en-GB" sz="1800" b="0" i="0" u="none" strike="noStrike" cap="none" normalizeH="0" baseline="0" smtClean="0">
                          <a:ln>
                            <a:noFill/>
                          </a:ln>
                          <a:solidFill>
                            <a:schemeClr val="tx1"/>
                          </a:solidFill>
                          <a:effectLst/>
                          <a:latin typeface="Verdana" pitchFamily="34" charset="0"/>
                          <a:cs typeface="Times New Roman" pitchFamily="18" charset="0"/>
                          <a:sym typeface="Symbol" pitchFamily="18" charset="2"/>
                        </a:rPr>
                        <a:t>6.1</a:t>
                      </a:r>
                      <a:endParaRPr kumimoji="0" lang="en-GB" sz="1800" b="0" i="0" u="none" strike="noStrike" cap="none" normalizeH="0" baseline="0" smtClean="0">
                        <a:ln>
                          <a:noFill/>
                        </a:ln>
                        <a:solidFill>
                          <a:schemeClr val="tx1"/>
                        </a:solidFill>
                        <a:effectLst/>
                        <a:latin typeface="Verdana" pitchFamily="34" charset="0"/>
                      </a:endParaRPr>
                    </a:p>
                  </a:txBody>
                  <a:tcPr marL="0" marR="0" marT="0" marB="0"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sym typeface="Symbol" pitchFamily="18" charset="2"/>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CEAFED"/>
                          </a:solidFill>
                          <a:effectLst/>
                          <a:latin typeface="Verdana" pitchFamily="34" charset="0"/>
                          <a:ea typeface="MS Mincho" pitchFamily="49" charset="-128"/>
                          <a:cs typeface="Times New Roman" pitchFamily="18" charset="0"/>
                          <a:sym typeface="Symbol" pitchFamily="18" charset="2"/>
                        </a:rPr>
                        <a:t></a:t>
                      </a:r>
                    </a:p>
                  </a:txBody>
                  <a:tcPr marL="0" marR="0" marT="0" marB="0" horzOverflow="overflow">
                    <a:lnL w="12700" cap="flat" cmpd="sng" algn="ctr">
                      <a:solidFill>
                        <a:schemeClr val="tx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7667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rPr>
                        <a:t>111</a:t>
                      </a:r>
                      <a:r>
                        <a:rPr kumimoji="0" lang="en-GB" sz="1800" b="0" i="0" u="none" strike="noStrike" cap="none" normalizeH="0" baseline="0" smtClean="0">
                          <a:ln>
                            <a:noFill/>
                          </a:ln>
                          <a:solidFill>
                            <a:schemeClr val="tx1"/>
                          </a:solidFill>
                          <a:effectLst/>
                          <a:latin typeface="Verdana" pitchFamily="34" charset="0"/>
                          <a:cs typeface="Times New Roman" pitchFamily="18" charset="0"/>
                          <a:sym typeface="Symbol" pitchFamily="18" charset="2"/>
                        </a:rPr>
                        <a:t></a:t>
                      </a:r>
                      <a:r>
                        <a:rPr kumimoji="0" lang="en-GB" sz="1800" b="0" i="0" u="none" strike="noStrike" cap="none" normalizeH="0" baseline="0" smtClean="0">
                          <a:ln>
                            <a:noFill/>
                          </a:ln>
                          <a:solidFill>
                            <a:schemeClr val="tx1"/>
                          </a:solidFill>
                          <a:effectLst/>
                          <a:latin typeface="Verdana" pitchFamily="34" charset="0"/>
                          <a:cs typeface="Times New Roman" pitchFamily="18" charset="0"/>
                        </a:rPr>
                        <a:t>140</a:t>
                      </a:r>
                    </a:p>
                  </a:txBody>
                  <a:tcPr marL="0" marR="0" marT="0" marB="0"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sym typeface="Symbol" pitchFamily="18" charset="2"/>
                        </a:rPr>
                        <a:t>6.27.8</a:t>
                      </a:r>
                      <a:endParaRPr kumimoji="0" lang="en-GB" sz="1800" b="0" i="0" u="none" strike="noStrike" cap="none" normalizeH="0" baseline="0" smtClean="0">
                        <a:ln>
                          <a:noFill/>
                        </a:ln>
                        <a:solidFill>
                          <a:schemeClr val="tx1"/>
                        </a:solidFill>
                        <a:effectLst/>
                        <a:latin typeface="Verdana" pitchFamily="34" charset="0"/>
                        <a:cs typeface="Times New Roman" pitchFamily="18" charset="0"/>
                      </a:endParaRPr>
                    </a:p>
                  </a:txBody>
                  <a:tcPr marL="0" marR="0" marT="0" marB="0"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rPr>
                        <a:t>+2 U</a:t>
                      </a:r>
                      <a:endParaRPr kumimoji="0" lang="en-GB" sz="1800" b="0" i="0" u="none" strike="noStrike" cap="none" normalizeH="0" baseline="0" smtClean="0">
                        <a:ln>
                          <a:noFill/>
                        </a:ln>
                        <a:solidFill>
                          <a:schemeClr val="tx1"/>
                        </a:solidFill>
                        <a:effectLst/>
                        <a:latin typeface="Verdana"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CEAFED"/>
                          </a:solidFill>
                          <a:effectLst/>
                          <a:latin typeface="Verdana" pitchFamily="34" charset="0"/>
                          <a:ea typeface="MS Mincho" pitchFamily="49" charset="-128"/>
                          <a:cs typeface="Times New Roman" pitchFamily="18" charset="0"/>
                        </a:rPr>
                        <a:t>+2</a:t>
                      </a:r>
                      <a:r>
                        <a:rPr kumimoji="0" lang="en-GB" sz="1800" b="1" i="0" u="none" strike="noStrike" cap="none" normalizeH="0" baseline="0" dirty="0" smtClean="0">
                          <a:ln>
                            <a:noFill/>
                          </a:ln>
                          <a:solidFill>
                            <a:srgbClr val="CEAFED"/>
                          </a:solidFill>
                          <a:effectLst/>
                          <a:latin typeface="Verdana" pitchFamily="34" charset="0"/>
                          <a:ea typeface="MS Mincho" pitchFamily="49" charset="-128"/>
                          <a:cs typeface="Times New Roman" pitchFamily="18" charset="0"/>
                          <a:sym typeface="Symbol" pitchFamily="18" charset="2"/>
                        </a:rPr>
                        <a:t></a:t>
                      </a:r>
                      <a:r>
                        <a:rPr kumimoji="0" lang="en-GB" sz="1800" b="1" i="0" u="none" strike="noStrike" cap="none" normalizeH="0" baseline="0" dirty="0" smtClean="0">
                          <a:ln>
                            <a:noFill/>
                          </a:ln>
                          <a:solidFill>
                            <a:srgbClr val="CEAFED"/>
                          </a:solidFill>
                          <a:effectLst/>
                          <a:latin typeface="Verdana" pitchFamily="34" charset="0"/>
                          <a:ea typeface="MS Mincho" pitchFamily="49" charset="-128"/>
                          <a:cs typeface="Times New Roman" pitchFamily="18" charset="0"/>
                        </a:rPr>
                        <a:t>4 U</a:t>
                      </a:r>
                    </a:p>
                  </a:txBody>
                  <a:tcPr marL="0" marR="0" marT="0" marB="0" horzOverflow="overflow">
                    <a:lnL w="12700" cap="flat" cmpd="sng" algn="ctr">
                      <a:solidFill>
                        <a:schemeClr val="tx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6270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rPr>
                        <a:t>141</a:t>
                      </a:r>
                      <a:r>
                        <a:rPr kumimoji="0" lang="en-GB" sz="1800" b="0" i="0" u="none" strike="noStrike" cap="none" normalizeH="0" baseline="0" smtClean="0">
                          <a:ln>
                            <a:noFill/>
                          </a:ln>
                          <a:solidFill>
                            <a:schemeClr val="tx1"/>
                          </a:solidFill>
                          <a:effectLst/>
                          <a:latin typeface="Verdana" pitchFamily="34" charset="0"/>
                          <a:cs typeface="Times New Roman" pitchFamily="18" charset="0"/>
                          <a:sym typeface="Symbol" pitchFamily="18" charset="2"/>
                        </a:rPr>
                        <a:t></a:t>
                      </a:r>
                      <a:r>
                        <a:rPr kumimoji="0" lang="en-GB" sz="1800" b="0" i="0" u="none" strike="noStrike" cap="none" normalizeH="0" baseline="0" smtClean="0">
                          <a:ln>
                            <a:noFill/>
                          </a:ln>
                          <a:solidFill>
                            <a:schemeClr val="tx1"/>
                          </a:solidFill>
                          <a:effectLst/>
                          <a:latin typeface="Verdana" pitchFamily="34" charset="0"/>
                          <a:cs typeface="Times New Roman" pitchFamily="18" charset="0"/>
                        </a:rPr>
                        <a:t>180</a:t>
                      </a:r>
                    </a:p>
                  </a:txBody>
                  <a:tcPr marL="0" marR="0" marT="0" marB="0" horzOverflow="overflow">
                    <a:lnL cap="flat">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sym typeface="Symbol" pitchFamily="18" charset="2"/>
                        </a:rPr>
                        <a:t>7.8310</a:t>
                      </a:r>
                      <a:endParaRPr kumimoji="0" lang="en-GB" sz="1800" b="0" i="0" u="none" strike="noStrike" cap="none" normalizeH="0" baseline="0" smtClean="0">
                        <a:ln>
                          <a:noFill/>
                        </a:ln>
                        <a:solidFill>
                          <a:schemeClr val="tx1"/>
                        </a:solidFill>
                        <a:effectLst/>
                        <a:latin typeface="Verdana" pitchFamily="34" charset="0"/>
                        <a:cs typeface="Times New Roman" pitchFamily="18" charset="0"/>
                      </a:endParaRPr>
                    </a:p>
                  </a:txBody>
                  <a:tcPr marL="0" marR="0" marT="0" marB="0"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rPr>
                        <a:t>+4 U</a:t>
                      </a:r>
                      <a:endParaRPr kumimoji="0" lang="en-GB" sz="1800" b="0" i="0" u="none" strike="noStrike" cap="none" normalizeH="0" baseline="0" smtClean="0">
                        <a:ln>
                          <a:noFill/>
                        </a:ln>
                        <a:solidFill>
                          <a:schemeClr val="tx1"/>
                        </a:solidFill>
                        <a:effectLst/>
                        <a:latin typeface="Verdana"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CEAFED"/>
                          </a:solidFill>
                          <a:effectLst/>
                          <a:latin typeface="Verdana" pitchFamily="34" charset="0"/>
                          <a:ea typeface="MS Mincho" pitchFamily="49" charset="-128"/>
                          <a:cs typeface="Times New Roman" pitchFamily="18" charset="0"/>
                        </a:rPr>
                        <a:t>+4</a:t>
                      </a:r>
                      <a:r>
                        <a:rPr kumimoji="0" lang="en-GB" sz="1800" b="1" i="0" u="none" strike="noStrike" cap="none" normalizeH="0" baseline="0" dirty="0" smtClean="0">
                          <a:ln>
                            <a:noFill/>
                          </a:ln>
                          <a:solidFill>
                            <a:srgbClr val="CEAFED"/>
                          </a:solidFill>
                          <a:effectLst/>
                          <a:latin typeface="Verdana" pitchFamily="34" charset="0"/>
                          <a:ea typeface="MS Mincho" pitchFamily="49" charset="-128"/>
                          <a:cs typeface="Times New Roman" pitchFamily="18" charset="0"/>
                          <a:sym typeface="Symbol" pitchFamily="18" charset="2"/>
                        </a:rPr>
                        <a:t></a:t>
                      </a:r>
                      <a:r>
                        <a:rPr kumimoji="0" lang="en-GB" sz="1800" b="1" i="0" u="none" strike="noStrike" cap="none" normalizeH="0" baseline="0" dirty="0" smtClean="0">
                          <a:ln>
                            <a:noFill/>
                          </a:ln>
                          <a:solidFill>
                            <a:srgbClr val="CEAFED"/>
                          </a:solidFill>
                          <a:effectLst/>
                          <a:latin typeface="Verdana" pitchFamily="34" charset="0"/>
                          <a:ea typeface="MS Mincho" pitchFamily="49" charset="-128"/>
                          <a:cs typeface="Times New Roman" pitchFamily="18" charset="0"/>
                        </a:rPr>
                        <a:t>6 U</a:t>
                      </a:r>
                    </a:p>
                  </a:txBody>
                  <a:tcPr marL="0" marR="0" marT="0" marB="0" horzOverflow="overflow">
                    <a:lnL w="12700" cap="flat" cmpd="sng" algn="ctr">
                      <a:solidFill>
                        <a:schemeClr val="tx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70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rPr>
                        <a:t>&gt; 180</a:t>
                      </a:r>
                      <a:endParaRPr kumimoji="0" lang="en-GB" sz="1800" b="0" i="0" u="none" strike="noStrike" cap="none" normalizeH="0" baseline="0" smtClean="0">
                        <a:ln>
                          <a:noFill/>
                        </a:ln>
                        <a:solidFill>
                          <a:schemeClr val="tx1"/>
                        </a:solidFill>
                        <a:effectLst/>
                        <a:latin typeface="Verdana" pitchFamily="34" charset="0"/>
                      </a:endParaRPr>
                    </a:p>
                  </a:txBody>
                  <a:tcPr marL="0" marR="0" marT="0" marB="0" horzOverflow="overflow">
                    <a:lnL cap="flat">
                      <a:noFill/>
                    </a:lnL>
                    <a:lnR>
                      <a:noFill/>
                    </a:lnR>
                    <a:lnT w="2857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rPr>
                        <a:t>&gt; 10</a:t>
                      </a:r>
                      <a:endParaRPr kumimoji="0" lang="en-GB" sz="1800" b="0" i="0" u="none" strike="noStrike" cap="none" normalizeH="0" baseline="0" smtClean="0">
                        <a:ln>
                          <a:noFill/>
                        </a:ln>
                        <a:solidFill>
                          <a:schemeClr val="tx1"/>
                        </a:solidFill>
                        <a:effectLst/>
                        <a:latin typeface="Verdana" pitchFamily="34" charset="0"/>
                      </a:endParaRPr>
                    </a:p>
                  </a:txBody>
                  <a:tcPr marL="0" marR="0" marT="0" marB="0" horzOverflow="overflow">
                    <a:lnL>
                      <a:noFill/>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Verdana" pitchFamily="34" charset="0"/>
                          <a:cs typeface="Times New Roman" pitchFamily="18" charset="0"/>
                        </a:rPr>
                        <a:t>+6 U</a:t>
                      </a:r>
                      <a:endParaRPr kumimoji="0" lang="en-GB" sz="1800" b="0" i="0" u="none" strike="noStrike" cap="none" normalizeH="0" baseline="0" smtClean="0">
                        <a:ln>
                          <a:noFill/>
                        </a:ln>
                        <a:solidFill>
                          <a:schemeClr val="tx1"/>
                        </a:solidFill>
                        <a:effectLst/>
                        <a:latin typeface="Verdana"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CEAFED"/>
                          </a:solidFill>
                          <a:effectLst/>
                          <a:latin typeface="Verdana" pitchFamily="34" charset="0"/>
                          <a:ea typeface="MS Mincho" pitchFamily="49" charset="-128"/>
                          <a:cs typeface="Times New Roman" pitchFamily="18" charset="0"/>
                        </a:rPr>
                        <a:t>+6</a:t>
                      </a:r>
                      <a:r>
                        <a:rPr kumimoji="0" lang="en-GB" sz="1800" b="1" i="0" u="none" strike="noStrike" cap="none" normalizeH="0" baseline="0" dirty="0" smtClean="0">
                          <a:ln>
                            <a:noFill/>
                          </a:ln>
                          <a:solidFill>
                            <a:srgbClr val="CEAFED"/>
                          </a:solidFill>
                          <a:effectLst/>
                          <a:latin typeface="Verdana" pitchFamily="34" charset="0"/>
                          <a:ea typeface="MS Mincho" pitchFamily="49" charset="-128"/>
                          <a:cs typeface="Times New Roman" pitchFamily="18" charset="0"/>
                          <a:sym typeface="Symbol" pitchFamily="18" charset="2"/>
                        </a:rPr>
                        <a:t></a:t>
                      </a:r>
                      <a:r>
                        <a:rPr kumimoji="0" lang="en-GB" sz="1800" b="1" i="0" u="none" strike="noStrike" cap="none" normalizeH="0" baseline="0" dirty="0" smtClean="0">
                          <a:ln>
                            <a:noFill/>
                          </a:ln>
                          <a:solidFill>
                            <a:srgbClr val="CEAFED"/>
                          </a:solidFill>
                          <a:effectLst/>
                          <a:latin typeface="Verdana" pitchFamily="34" charset="0"/>
                          <a:ea typeface="MS Mincho" pitchFamily="49" charset="-128"/>
                          <a:cs typeface="Times New Roman" pitchFamily="18" charset="0"/>
                        </a:rPr>
                        <a:t>8 U</a:t>
                      </a:r>
                    </a:p>
                  </a:txBody>
                  <a:tcPr marL="0" marR="0" marT="0" marB="0" horzOverflow="overflow">
                    <a:lnL w="12700" cap="flat" cmpd="sng" algn="ctr">
                      <a:solidFill>
                        <a:schemeClr val="tx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 name="Slide Number Placeholder 5"/>
          <p:cNvSpPr>
            <a:spLocks noGrp="1"/>
          </p:cNvSpPr>
          <p:nvPr>
            <p:ph type="sldNum" sz="quarter" idx="12"/>
          </p:nvPr>
        </p:nvSpPr>
        <p:spPr/>
        <p:txBody>
          <a:bodyPr/>
          <a:lstStyle/>
          <a:p>
            <a:fld id="{828CCFA5-7353-4EA2-B7EB-DA4E17464B10}" type="slidenum">
              <a:rPr lang="en-GB"/>
              <a:pPr/>
              <a:t>66</a:t>
            </a:fld>
            <a:endParaRPr lang="en-GB"/>
          </a:p>
        </p:txBody>
      </p:sp>
      <p:sp>
        <p:nvSpPr>
          <p:cNvPr id="742402" name="Rectangle 2"/>
          <p:cNvSpPr>
            <a:spLocks noChangeArrowheads="1"/>
          </p:cNvSpPr>
          <p:nvPr/>
        </p:nvSpPr>
        <p:spPr bwMode="auto">
          <a:xfrm>
            <a:off x="0" y="3506788"/>
            <a:ext cx="9144000" cy="0"/>
          </a:xfrm>
          <a:prstGeom prst="rect">
            <a:avLst/>
          </a:prstGeom>
          <a:noFill/>
          <a:ln w="9525">
            <a:noFill/>
            <a:miter lim="800000"/>
            <a:headEnd/>
            <a:tailEnd/>
          </a:ln>
          <a:effectLst/>
        </p:spPr>
        <p:txBody>
          <a:bodyPr wrap="none" anchor="ctr">
            <a:spAutoFit/>
          </a:bodyPr>
          <a:lstStyle/>
          <a:p>
            <a:pPr>
              <a:tabLst>
                <a:tab pos="828675" algn="r"/>
              </a:tabLst>
            </a:pPr>
            <a:endParaRPr lang="en-GB" sz="2400">
              <a:latin typeface="Arial" charset="0"/>
            </a:endParaRPr>
          </a:p>
        </p:txBody>
      </p:sp>
      <p:sp>
        <p:nvSpPr>
          <p:cNvPr id="742454" name="Text Box 54"/>
          <p:cNvSpPr txBox="1">
            <a:spLocks noChangeArrowheads="1"/>
          </p:cNvSpPr>
          <p:nvPr/>
        </p:nvSpPr>
        <p:spPr bwMode="auto">
          <a:xfrm>
            <a:off x="58738" y="6461125"/>
            <a:ext cx="6781800" cy="304800"/>
          </a:xfrm>
          <a:prstGeom prst="rect">
            <a:avLst/>
          </a:prstGeom>
          <a:noFill/>
          <a:ln w="9525" algn="ctr">
            <a:noFill/>
            <a:miter lim="800000"/>
            <a:headEnd/>
            <a:tailEnd/>
          </a:ln>
          <a:effectLst/>
        </p:spPr>
        <p:txBody>
          <a:bodyPr>
            <a:spAutoFit/>
          </a:bodyPr>
          <a:lstStyle/>
          <a:p>
            <a:pPr>
              <a:spcBef>
                <a:spcPct val="50000"/>
              </a:spcBef>
            </a:pPr>
            <a:r>
              <a:rPr lang="en-GB" sz="1400"/>
              <a:t>Raskin P, </a:t>
            </a:r>
            <a:r>
              <a:rPr lang="en-GB" sz="1400" i="1"/>
              <a:t>et al. Diabetes Care </a:t>
            </a:r>
            <a:r>
              <a:rPr lang="en-GB" sz="1400"/>
              <a:t>2005;28:260–265 </a:t>
            </a:r>
            <a:endParaRPr lang="en-US" sz="1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4282" y="214290"/>
            <a:ext cx="8572559" cy="6357982"/>
          </a:xfrm>
          <a:prstGeom prst="rect">
            <a:avLst/>
          </a:prstGeom>
          <a:noFill/>
          <a:ln w="9525">
            <a:noFill/>
            <a:miter lim="800000"/>
            <a:headEnd/>
            <a:tailEnd/>
          </a:ln>
          <a:effectLst/>
        </p:spPr>
      </p:pic>
      <p:sp>
        <p:nvSpPr>
          <p:cNvPr id="3" name="Rounded Rectangle 2"/>
          <p:cNvSpPr/>
          <p:nvPr/>
        </p:nvSpPr>
        <p:spPr>
          <a:xfrm>
            <a:off x="428596" y="3214686"/>
            <a:ext cx="8072494" cy="571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6603" name="Rectangle 107"/>
          <p:cNvSpPr>
            <a:spLocks noGrp="1" noChangeArrowheads="1"/>
          </p:cNvSpPr>
          <p:nvPr>
            <p:ph type="title"/>
          </p:nvPr>
        </p:nvSpPr>
        <p:spPr/>
        <p:txBody>
          <a:bodyPr>
            <a:normAutofit fontScale="90000"/>
          </a:bodyPr>
          <a:lstStyle/>
          <a:p>
            <a:r>
              <a:rPr lang="en-GB"/>
              <a:t>INITIATE: Improved blood glucose profiles with NovoMix</a:t>
            </a:r>
            <a:r>
              <a:rPr lang="en-GB" baseline="30000"/>
              <a:t>®</a:t>
            </a:r>
            <a:r>
              <a:rPr lang="en-GB"/>
              <a:t> 30</a:t>
            </a:r>
            <a:endParaRPr lang="en-US"/>
          </a:p>
        </p:txBody>
      </p:sp>
      <p:sp>
        <p:nvSpPr>
          <p:cNvPr id="80" name="Slide Number Placeholder 5"/>
          <p:cNvSpPr>
            <a:spLocks noGrp="1"/>
          </p:cNvSpPr>
          <p:nvPr>
            <p:ph type="sldNum" sz="quarter" idx="12"/>
          </p:nvPr>
        </p:nvSpPr>
        <p:spPr/>
        <p:txBody>
          <a:bodyPr/>
          <a:lstStyle/>
          <a:p>
            <a:endParaRPr lang="en-GB" dirty="0">
              <a:solidFill>
                <a:schemeClr val="tx1"/>
              </a:solidFill>
            </a:endParaRPr>
          </a:p>
        </p:txBody>
      </p:sp>
      <p:grpSp>
        <p:nvGrpSpPr>
          <p:cNvPr id="2" name="Group 111"/>
          <p:cNvGrpSpPr>
            <a:grpSpLocks/>
          </p:cNvGrpSpPr>
          <p:nvPr/>
        </p:nvGrpSpPr>
        <p:grpSpPr bwMode="auto">
          <a:xfrm>
            <a:off x="742951" y="1865313"/>
            <a:ext cx="7881938" cy="4046537"/>
            <a:chOff x="468" y="1175"/>
            <a:chExt cx="4965" cy="2549"/>
          </a:xfrm>
        </p:grpSpPr>
        <p:sp>
          <p:nvSpPr>
            <p:cNvPr id="746498" name="Line 2"/>
            <p:cNvSpPr>
              <a:spLocks noChangeShapeType="1"/>
            </p:cNvSpPr>
            <p:nvPr/>
          </p:nvSpPr>
          <p:spPr bwMode="auto">
            <a:xfrm>
              <a:off x="1027" y="1356"/>
              <a:ext cx="1" cy="1851"/>
            </a:xfrm>
            <a:prstGeom prst="line">
              <a:avLst/>
            </a:prstGeom>
            <a:noFill/>
            <a:ln w="19050">
              <a:solidFill>
                <a:srgbClr val="003366"/>
              </a:solidFill>
              <a:round/>
              <a:headEnd/>
              <a:tailEnd/>
            </a:ln>
          </p:spPr>
          <p:txBody>
            <a:bodyPr/>
            <a:lstStyle/>
            <a:p>
              <a:endParaRPr lang="en-US"/>
            </a:p>
          </p:txBody>
        </p:sp>
        <p:sp>
          <p:nvSpPr>
            <p:cNvPr id="746499" name="Line 3"/>
            <p:cNvSpPr>
              <a:spLocks noChangeShapeType="1"/>
            </p:cNvSpPr>
            <p:nvPr/>
          </p:nvSpPr>
          <p:spPr bwMode="auto">
            <a:xfrm>
              <a:off x="996" y="3367"/>
              <a:ext cx="24" cy="1"/>
            </a:xfrm>
            <a:prstGeom prst="line">
              <a:avLst/>
            </a:prstGeom>
            <a:noFill/>
            <a:ln w="19050">
              <a:solidFill>
                <a:srgbClr val="003366"/>
              </a:solidFill>
              <a:round/>
              <a:headEnd/>
              <a:tailEnd/>
            </a:ln>
          </p:spPr>
          <p:txBody>
            <a:bodyPr/>
            <a:lstStyle/>
            <a:p>
              <a:endParaRPr lang="en-US"/>
            </a:p>
          </p:txBody>
        </p:sp>
        <p:sp>
          <p:nvSpPr>
            <p:cNvPr id="746500" name="Line 4"/>
            <p:cNvSpPr>
              <a:spLocks noChangeShapeType="1"/>
            </p:cNvSpPr>
            <p:nvPr/>
          </p:nvSpPr>
          <p:spPr bwMode="auto">
            <a:xfrm>
              <a:off x="996" y="3363"/>
              <a:ext cx="24" cy="1"/>
            </a:xfrm>
            <a:prstGeom prst="line">
              <a:avLst/>
            </a:prstGeom>
            <a:noFill/>
            <a:ln w="19050">
              <a:solidFill>
                <a:srgbClr val="003366"/>
              </a:solidFill>
              <a:round/>
              <a:headEnd/>
              <a:tailEnd/>
            </a:ln>
          </p:spPr>
          <p:txBody>
            <a:bodyPr/>
            <a:lstStyle/>
            <a:p>
              <a:endParaRPr lang="en-US"/>
            </a:p>
          </p:txBody>
        </p:sp>
        <p:sp>
          <p:nvSpPr>
            <p:cNvPr id="746501" name="Line 5"/>
            <p:cNvSpPr>
              <a:spLocks noChangeShapeType="1"/>
            </p:cNvSpPr>
            <p:nvPr/>
          </p:nvSpPr>
          <p:spPr bwMode="auto">
            <a:xfrm>
              <a:off x="996" y="3037"/>
              <a:ext cx="24" cy="1"/>
            </a:xfrm>
            <a:prstGeom prst="line">
              <a:avLst/>
            </a:prstGeom>
            <a:noFill/>
            <a:ln w="19050">
              <a:solidFill>
                <a:srgbClr val="003366"/>
              </a:solidFill>
              <a:round/>
              <a:headEnd/>
              <a:tailEnd/>
            </a:ln>
          </p:spPr>
          <p:txBody>
            <a:bodyPr/>
            <a:lstStyle/>
            <a:p>
              <a:endParaRPr lang="en-US"/>
            </a:p>
          </p:txBody>
        </p:sp>
        <p:sp>
          <p:nvSpPr>
            <p:cNvPr id="746502" name="Line 6"/>
            <p:cNvSpPr>
              <a:spLocks noChangeShapeType="1"/>
            </p:cNvSpPr>
            <p:nvPr/>
          </p:nvSpPr>
          <p:spPr bwMode="auto">
            <a:xfrm>
              <a:off x="996" y="2710"/>
              <a:ext cx="24" cy="1"/>
            </a:xfrm>
            <a:prstGeom prst="line">
              <a:avLst/>
            </a:prstGeom>
            <a:noFill/>
            <a:ln w="19050">
              <a:solidFill>
                <a:srgbClr val="003366"/>
              </a:solidFill>
              <a:round/>
              <a:headEnd/>
              <a:tailEnd/>
            </a:ln>
          </p:spPr>
          <p:txBody>
            <a:bodyPr/>
            <a:lstStyle/>
            <a:p>
              <a:endParaRPr lang="en-US"/>
            </a:p>
          </p:txBody>
        </p:sp>
        <p:sp>
          <p:nvSpPr>
            <p:cNvPr id="746503" name="Line 7"/>
            <p:cNvSpPr>
              <a:spLocks noChangeShapeType="1"/>
            </p:cNvSpPr>
            <p:nvPr/>
          </p:nvSpPr>
          <p:spPr bwMode="auto">
            <a:xfrm>
              <a:off x="996" y="2384"/>
              <a:ext cx="24" cy="1"/>
            </a:xfrm>
            <a:prstGeom prst="line">
              <a:avLst/>
            </a:prstGeom>
            <a:noFill/>
            <a:ln w="19050">
              <a:solidFill>
                <a:srgbClr val="003366"/>
              </a:solidFill>
              <a:round/>
              <a:headEnd/>
              <a:tailEnd/>
            </a:ln>
          </p:spPr>
          <p:txBody>
            <a:bodyPr/>
            <a:lstStyle/>
            <a:p>
              <a:endParaRPr lang="en-US"/>
            </a:p>
          </p:txBody>
        </p:sp>
        <p:sp>
          <p:nvSpPr>
            <p:cNvPr id="746504" name="Line 8"/>
            <p:cNvSpPr>
              <a:spLocks noChangeShapeType="1"/>
            </p:cNvSpPr>
            <p:nvPr/>
          </p:nvSpPr>
          <p:spPr bwMode="auto">
            <a:xfrm>
              <a:off x="996" y="2056"/>
              <a:ext cx="24" cy="1"/>
            </a:xfrm>
            <a:prstGeom prst="line">
              <a:avLst/>
            </a:prstGeom>
            <a:noFill/>
            <a:ln w="19050">
              <a:solidFill>
                <a:srgbClr val="003366"/>
              </a:solidFill>
              <a:round/>
              <a:headEnd/>
              <a:tailEnd/>
            </a:ln>
          </p:spPr>
          <p:txBody>
            <a:bodyPr/>
            <a:lstStyle/>
            <a:p>
              <a:endParaRPr lang="en-US"/>
            </a:p>
          </p:txBody>
        </p:sp>
        <p:sp>
          <p:nvSpPr>
            <p:cNvPr id="746505" name="Line 9"/>
            <p:cNvSpPr>
              <a:spLocks noChangeShapeType="1"/>
            </p:cNvSpPr>
            <p:nvPr/>
          </p:nvSpPr>
          <p:spPr bwMode="auto">
            <a:xfrm>
              <a:off x="996" y="1730"/>
              <a:ext cx="24" cy="1"/>
            </a:xfrm>
            <a:prstGeom prst="line">
              <a:avLst/>
            </a:prstGeom>
            <a:noFill/>
            <a:ln w="19050">
              <a:solidFill>
                <a:srgbClr val="003366"/>
              </a:solidFill>
              <a:round/>
              <a:headEnd/>
              <a:tailEnd/>
            </a:ln>
          </p:spPr>
          <p:txBody>
            <a:bodyPr/>
            <a:lstStyle/>
            <a:p>
              <a:endParaRPr lang="en-US"/>
            </a:p>
          </p:txBody>
        </p:sp>
        <p:sp>
          <p:nvSpPr>
            <p:cNvPr id="746506" name="Line 10"/>
            <p:cNvSpPr>
              <a:spLocks noChangeShapeType="1"/>
            </p:cNvSpPr>
            <p:nvPr/>
          </p:nvSpPr>
          <p:spPr bwMode="auto">
            <a:xfrm>
              <a:off x="996" y="1403"/>
              <a:ext cx="24" cy="1"/>
            </a:xfrm>
            <a:prstGeom prst="line">
              <a:avLst/>
            </a:prstGeom>
            <a:noFill/>
            <a:ln w="19050">
              <a:solidFill>
                <a:srgbClr val="003366"/>
              </a:solidFill>
              <a:round/>
              <a:headEnd/>
              <a:tailEnd/>
            </a:ln>
          </p:spPr>
          <p:txBody>
            <a:bodyPr/>
            <a:lstStyle/>
            <a:p>
              <a:endParaRPr lang="en-US"/>
            </a:p>
          </p:txBody>
        </p:sp>
        <p:sp>
          <p:nvSpPr>
            <p:cNvPr id="746509" name="Line 13"/>
            <p:cNvSpPr>
              <a:spLocks noChangeShapeType="1"/>
            </p:cNvSpPr>
            <p:nvPr/>
          </p:nvSpPr>
          <p:spPr bwMode="auto">
            <a:xfrm>
              <a:off x="1027" y="3367"/>
              <a:ext cx="4405" cy="1"/>
            </a:xfrm>
            <a:prstGeom prst="line">
              <a:avLst/>
            </a:prstGeom>
            <a:noFill/>
            <a:ln w="19050">
              <a:solidFill>
                <a:srgbClr val="003366"/>
              </a:solidFill>
              <a:round/>
              <a:headEnd/>
              <a:tailEnd/>
            </a:ln>
          </p:spPr>
          <p:txBody>
            <a:bodyPr/>
            <a:lstStyle/>
            <a:p>
              <a:endParaRPr lang="en-US"/>
            </a:p>
          </p:txBody>
        </p:sp>
        <p:sp>
          <p:nvSpPr>
            <p:cNvPr id="746510" name="Line 14"/>
            <p:cNvSpPr>
              <a:spLocks noChangeShapeType="1"/>
            </p:cNvSpPr>
            <p:nvPr/>
          </p:nvSpPr>
          <p:spPr bwMode="auto">
            <a:xfrm flipV="1">
              <a:off x="1020" y="3367"/>
              <a:ext cx="1" cy="24"/>
            </a:xfrm>
            <a:prstGeom prst="line">
              <a:avLst/>
            </a:prstGeom>
            <a:noFill/>
            <a:ln w="19050">
              <a:solidFill>
                <a:srgbClr val="003366"/>
              </a:solidFill>
              <a:round/>
              <a:headEnd/>
              <a:tailEnd/>
            </a:ln>
          </p:spPr>
          <p:txBody>
            <a:bodyPr/>
            <a:lstStyle/>
            <a:p>
              <a:endParaRPr lang="en-US"/>
            </a:p>
          </p:txBody>
        </p:sp>
        <p:sp>
          <p:nvSpPr>
            <p:cNvPr id="746511" name="Line 15"/>
            <p:cNvSpPr>
              <a:spLocks noChangeShapeType="1"/>
            </p:cNvSpPr>
            <p:nvPr/>
          </p:nvSpPr>
          <p:spPr bwMode="auto">
            <a:xfrm flipV="1">
              <a:off x="1578" y="3367"/>
              <a:ext cx="1" cy="24"/>
            </a:xfrm>
            <a:prstGeom prst="line">
              <a:avLst/>
            </a:prstGeom>
            <a:noFill/>
            <a:ln w="19050">
              <a:solidFill>
                <a:srgbClr val="003366"/>
              </a:solidFill>
              <a:round/>
              <a:headEnd/>
              <a:tailEnd/>
            </a:ln>
          </p:spPr>
          <p:txBody>
            <a:bodyPr/>
            <a:lstStyle/>
            <a:p>
              <a:endParaRPr lang="en-US"/>
            </a:p>
          </p:txBody>
        </p:sp>
        <p:sp>
          <p:nvSpPr>
            <p:cNvPr id="746512" name="Line 16"/>
            <p:cNvSpPr>
              <a:spLocks noChangeShapeType="1"/>
            </p:cNvSpPr>
            <p:nvPr/>
          </p:nvSpPr>
          <p:spPr bwMode="auto">
            <a:xfrm flipV="1">
              <a:off x="2128" y="3367"/>
              <a:ext cx="1" cy="24"/>
            </a:xfrm>
            <a:prstGeom prst="line">
              <a:avLst/>
            </a:prstGeom>
            <a:noFill/>
            <a:ln w="19050">
              <a:solidFill>
                <a:srgbClr val="003366"/>
              </a:solidFill>
              <a:round/>
              <a:headEnd/>
              <a:tailEnd/>
            </a:ln>
          </p:spPr>
          <p:txBody>
            <a:bodyPr/>
            <a:lstStyle/>
            <a:p>
              <a:endParaRPr lang="en-US"/>
            </a:p>
          </p:txBody>
        </p:sp>
        <p:sp>
          <p:nvSpPr>
            <p:cNvPr id="746513" name="Line 17"/>
            <p:cNvSpPr>
              <a:spLocks noChangeShapeType="1"/>
            </p:cNvSpPr>
            <p:nvPr/>
          </p:nvSpPr>
          <p:spPr bwMode="auto">
            <a:xfrm flipV="1">
              <a:off x="2679" y="3367"/>
              <a:ext cx="1" cy="24"/>
            </a:xfrm>
            <a:prstGeom prst="line">
              <a:avLst/>
            </a:prstGeom>
            <a:noFill/>
            <a:ln w="19050">
              <a:solidFill>
                <a:srgbClr val="003366"/>
              </a:solidFill>
              <a:round/>
              <a:headEnd/>
              <a:tailEnd/>
            </a:ln>
          </p:spPr>
          <p:txBody>
            <a:bodyPr/>
            <a:lstStyle/>
            <a:p>
              <a:endParaRPr lang="en-US"/>
            </a:p>
          </p:txBody>
        </p:sp>
        <p:sp>
          <p:nvSpPr>
            <p:cNvPr id="746514" name="Line 18"/>
            <p:cNvSpPr>
              <a:spLocks noChangeShapeType="1"/>
            </p:cNvSpPr>
            <p:nvPr/>
          </p:nvSpPr>
          <p:spPr bwMode="auto">
            <a:xfrm flipV="1">
              <a:off x="3230" y="3367"/>
              <a:ext cx="1" cy="24"/>
            </a:xfrm>
            <a:prstGeom prst="line">
              <a:avLst/>
            </a:prstGeom>
            <a:noFill/>
            <a:ln w="19050">
              <a:solidFill>
                <a:srgbClr val="003366"/>
              </a:solidFill>
              <a:round/>
              <a:headEnd/>
              <a:tailEnd/>
            </a:ln>
          </p:spPr>
          <p:txBody>
            <a:bodyPr/>
            <a:lstStyle/>
            <a:p>
              <a:endParaRPr lang="en-US"/>
            </a:p>
          </p:txBody>
        </p:sp>
        <p:sp>
          <p:nvSpPr>
            <p:cNvPr id="746515" name="Line 19"/>
            <p:cNvSpPr>
              <a:spLocks noChangeShapeType="1"/>
            </p:cNvSpPr>
            <p:nvPr/>
          </p:nvSpPr>
          <p:spPr bwMode="auto">
            <a:xfrm flipV="1">
              <a:off x="3780" y="3367"/>
              <a:ext cx="1" cy="24"/>
            </a:xfrm>
            <a:prstGeom prst="line">
              <a:avLst/>
            </a:prstGeom>
            <a:noFill/>
            <a:ln w="19050">
              <a:solidFill>
                <a:srgbClr val="003366"/>
              </a:solidFill>
              <a:round/>
              <a:headEnd/>
              <a:tailEnd/>
            </a:ln>
          </p:spPr>
          <p:txBody>
            <a:bodyPr/>
            <a:lstStyle/>
            <a:p>
              <a:endParaRPr lang="en-US"/>
            </a:p>
          </p:txBody>
        </p:sp>
        <p:sp>
          <p:nvSpPr>
            <p:cNvPr id="746516" name="Line 20"/>
            <p:cNvSpPr>
              <a:spLocks noChangeShapeType="1"/>
            </p:cNvSpPr>
            <p:nvPr/>
          </p:nvSpPr>
          <p:spPr bwMode="auto">
            <a:xfrm flipV="1">
              <a:off x="4331" y="3367"/>
              <a:ext cx="1" cy="24"/>
            </a:xfrm>
            <a:prstGeom prst="line">
              <a:avLst/>
            </a:prstGeom>
            <a:noFill/>
            <a:ln w="19050">
              <a:solidFill>
                <a:srgbClr val="003366"/>
              </a:solidFill>
              <a:round/>
              <a:headEnd/>
              <a:tailEnd/>
            </a:ln>
          </p:spPr>
          <p:txBody>
            <a:bodyPr/>
            <a:lstStyle/>
            <a:p>
              <a:endParaRPr lang="en-US"/>
            </a:p>
          </p:txBody>
        </p:sp>
        <p:sp>
          <p:nvSpPr>
            <p:cNvPr id="746517" name="Line 21"/>
            <p:cNvSpPr>
              <a:spLocks noChangeShapeType="1"/>
            </p:cNvSpPr>
            <p:nvPr/>
          </p:nvSpPr>
          <p:spPr bwMode="auto">
            <a:xfrm flipV="1">
              <a:off x="4881" y="3367"/>
              <a:ext cx="1" cy="24"/>
            </a:xfrm>
            <a:prstGeom prst="line">
              <a:avLst/>
            </a:prstGeom>
            <a:noFill/>
            <a:ln w="19050">
              <a:solidFill>
                <a:srgbClr val="003366"/>
              </a:solidFill>
              <a:round/>
              <a:headEnd/>
              <a:tailEnd/>
            </a:ln>
          </p:spPr>
          <p:txBody>
            <a:bodyPr/>
            <a:lstStyle/>
            <a:p>
              <a:endParaRPr lang="en-US"/>
            </a:p>
          </p:txBody>
        </p:sp>
        <p:sp>
          <p:nvSpPr>
            <p:cNvPr id="746518" name="Line 22"/>
            <p:cNvSpPr>
              <a:spLocks noChangeShapeType="1"/>
            </p:cNvSpPr>
            <p:nvPr/>
          </p:nvSpPr>
          <p:spPr bwMode="auto">
            <a:xfrm flipV="1">
              <a:off x="5432" y="3367"/>
              <a:ext cx="1" cy="24"/>
            </a:xfrm>
            <a:prstGeom prst="line">
              <a:avLst/>
            </a:prstGeom>
            <a:noFill/>
            <a:ln w="19050">
              <a:solidFill>
                <a:srgbClr val="003366"/>
              </a:solidFill>
              <a:round/>
              <a:headEnd/>
              <a:tailEnd/>
            </a:ln>
          </p:spPr>
          <p:txBody>
            <a:bodyPr/>
            <a:lstStyle/>
            <a:p>
              <a:endParaRPr lang="en-US"/>
            </a:p>
          </p:txBody>
        </p:sp>
        <p:sp>
          <p:nvSpPr>
            <p:cNvPr id="746521" name="Freeform 25"/>
            <p:cNvSpPr>
              <a:spLocks/>
            </p:cNvSpPr>
            <p:nvPr/>
          </p:nvSpPr>
          <p:spPr bwMode="auto">
            <a:xfrm>
              <a:off x="1303" y="2267"/>
              <a:ext cx="3854" cy="450"/>
            </a:xfrm>
            <a:custGeom>
              <a:avLst/>
              <a:gdLst/>
              <a:ahLst/>
              <a:cxnLst>
                <a:cxn ang="0">
                  <a:pos x="0" y="339"/>
                </a:cxn>
                <a:cxn ang="0">
                  <a:pos x="573" y="0"/>
                </a:cxn>
                <a:cxn ang="0">
                  <a:pos x="1147" y="469"/>
                </a:cxn>
                <a:cxn ang="0">
                  <a:pos x="1721" y="71"/>
                </a:cxn>
                <a:cxn ang="0">
                  <a:pos x="2294" y="302"/>
                </a:cxn>
                <a:cxn ang="0">
                  <a:pos x="2868" y="125"/>
                </a:cxn>
                <a:cxn ang="0">
                  <a:pos x="3442" y="284"/>
                </a:cxn>
                <a:cxn ang="0">
                  <a:pos x="4015" y="413"/>
                </a:cxn>
              </a:cxnLst>
              <a:rect l="0" t="0" r="r" b="b"/>
              <a:pathLst>
                <a:path w="4015" h="469">
                  <a:moveTo>
                    <a:pt x="0" y="339"/>
                  </a:moveTo>
                  <a:lnTo>
                    <a:pt x="573" y="0"/>
                  </a:lnTo>
                  <a:lnTo>
                    <a:pt x="1147" y="469"/>
                  </a:lnTo>
                  <a:lnTo>
                    <a:pt x="1721" y="71"/>
                  </a:lnTo>
                  <a:lnTo>
                    <a:pt x="2294" y="302"/>
                  </a:lnTo>
                  <a:lnTo>
                    <a:pt x="2868" y="125"/>
                  </a:lnTo>
                  <a:lnTo>
                    <a:pt x="3442" y="284"/>
                  </a:lnTo>
                  <a:lnTo>
                    <a:pt x="4015" y="413"/>
                  </a:lnTo>
                </a:path>
              </a:pathLst>
            </a:custGeom>
            <a:noFill/>
            <a:ln w="19050">
              <a:solidFill>
                <a:schemeClr val="tx1"/>
              </a:solidFill>
              <a:prstDash val="solid"/>
              <a:round/>
              <a:headEnd/>
              <a:tailEnd/>
            </a:ln>
          </p:spPr>
          <p:txBody>
            <a:bodyPr/>
            <a:lstStyle/>
            <a:p>
              <a:endParaRPr lang="en-US"/>
            </a:p>
          </p:txBody>
        </p:sp>
        <p:sp>
          <p:nvSpPr>
            <p:cNvPr id="746522" name="Freeform 26"/>
            <p:cNvSpPr>
              <a:spLocks/>
            </p:cNvSpPr>
            <p:nvPr/>
          </p:nvSpPr>
          <p:spPr bwMode="auto">
            <a:xfrm>
              <a:off x="1303" y="2081"/>
              <a:ext cx="3854" cy="584"/>
            </a:xfrm>
            <a:custGeom>
              <a:avLst/>
              <a:gdLst/>
              <a:ahLst/>
              <a:cxnLst>
                <a:cxn ang="0">
                  <a:pos x="0" y="608"/>
                </a:cxn>
                <a:cxn ang="0">
                  <a:pos x="573" y="71"/>
                </a:cxn>
                <a:cxn ang="0">
                  <a:pos x="1147" y="438"/>
                </a:cxn>
                <a:cxn ang="0">
                  <a:pos x="1721" y="127"/>
                </a:cxn>
                <a:cxn ang="0">
                  <a:pos x="2294" y="393"/>
                </a:cxn>
                <a:cxn ang="0">
                  <a:pos x="2868" y="0"/>
                </a:cxn>
                <a:cxn ang="0">
                  <a:pos x="3442" y="115"/>
                </a:cxn>
                <a:cxn ang="0">
                  <a:pos x="4015" y="526"/>
                </a:cxn>
              </a:cxnLst>
              <a:rect l="0" t="0" r="r" b="b"/>
              <a:pathLst>
                <a:path w="4015" h="608">
                  <a:moveTo>
                    <a:pt x="0" y="608"/>
                  </a:moveTo>
                  <a:lnTo>
                    <a:pt x="573" y="71"/>
                  </a:lnTo>
                  <a:lnTo>
                    <a:pt x="1147" y="438"/>
                  </a:lnTo>
                  <a:lnTo>
                    <a:pt x="1721" y="127"/>
                  </a:lnTo>
                  <a:lnTo>
                    <a:pt x="2294" y="393"/>
                  </a:lnTo>
                  <a:lnTo>
                    <a:pt x="2868" y="0"/>
                  </a:lnTo>
                  <a:lnTo>
                    <a:pt x="3442" y="115"/>
                  </a:lnTo>
                  <a:lnTo>
                    <a:pt x="4015" y="526"/>
                  </a:lnTo>
                </a:path>
              </a:pathLst>
            </a:custGeom>
            <a:noFill/>
            <a:ln w="19050">
              <a:solidFill>
                <a:srgbClr val="A76FDE"/>
              </a:solidFill>
              <a:prstDash val="solid"/>
              <a:round/>
              <a:headEnd/>
              <a:tailEnd/>
            </a:ln>
          </p:spPr>
          <p:txBody>
            <a:bodyPr/>
            <a:lstStyle/>
            <a:p>
              <a:endParaRPr lang="en-US"/>
            </a:p>
          </p:txBody>
        </p:sp>
        <p:sp>
          <p:nvSpPr>
            <p:cNvPr id="746539" name="Freeform 43"/>
            <p:cNvSpPr>
              <a:spLocks/>
            </p:cNvSpPr>
            <p:nvPr/>
          </p:nvSpPr>
          <p:spPr bwMode="auto">
            <a:xfrm>
              <a:off x="1262" y="2552"/>
              <a:ext cx="81" cy="80"/>
            </a:xfrm>
            <a:custGeom>
              <a:avLst/>
              <a:gdLst/>
              <a:ahLst/>
              <a:cxnLst>
                <a:cxn ang="0">
                  <a:pos x="80" y="0"/>
                </a:cxn>
                <a:cxn ang="0">
                  <a:pos x="161" y="161"/>
                </a:cxn>
                <a:cxn ang="0">
                  <a:pos x="0" y="161"/>
                </a:cxn>
                <a:cxn ang="0">
                  <a:pos x="80" y="0"/>
                </a:cxn>
              </a:cxnLst>
              <a:rect l="0" t="0" r="r" b="b"/>
              <a:pathLst>
                <a:path w="161" h="161">
                  <a:moveTo>
                    <a:pt x="80" y="0"/>
                  </a:moveTo>
                  <a:lnTo>
                    <a:pt x="161" y="161"/>
                  </a:lnTo>
                  <a:lnTo>
                    <a:pt x="0" y="161"/>
                  </a:lnTo>
                  <a:lnTo>
                    <a:pt x="80" y="0"/>
                  </a:lnTo>
                  <a:close/>
                </a:path>
              </a:pathLst>
            </a:custGeom>
            <a:solidFill>
              <a:schemeClr val="tx1"/>
            </a:solidFill>
            <a:ln w="12700">
              <a:solidFill>
                <a:schemeClr val="tx1"/>
              </a:solidFill>
              <a:prstDash val="solid"/>
              <a:round/>
              <a:headEnd/>
              <a:tailEnd/>
            </a:ln>
          </p:spPr>
          <p:txBody>
            <a:bodyPr/>
            <a:lstStyle/>
            <a:p>
              <a:endParaRPr lang="en-US"/>
            </a:p>
          </p:txBody>
        </p:sp>
        <p:sp>
          <p:nvSpPr>
            <p:cNvPr id="746540" name="Freeform 44"/>
            <p:cNvSpPr>
              <a:spLocks/>
            </p:cNvSpPr>
            <p:nvPr/>
          </p:nvSpPr>
          <p:spPr bwMode="auto">
            <a:xfrm>
              <a:off x="1812" y="2226"/>
              <a:ext cx="81" cy="81"/>
            </a:xfrm>
            <a:custGeom>
              <a:avLst/>
              <a:gdLst/>
              <a:ahLst/>
              <a:cxnLst>
                <a:cxn ang="0">
                  <a:pos x="80" y="0"/>
                </a:cxn>
                <a:cxn ang="0">
                  <a:pos x="161" y="162"/>
                </a:cxn>
                <a:cxn ang="0">
                  <a:pos x="0" y="162"/>
                </a:cxn>
                <a:cxn ang="0">
                  <a:pos x="80" y="0"/>
                </a:cxn>
              </a:cxnLst>
              <a:rect l="0" t="0" r="r" b="b"/>
              <a:pathLst>
                <a:path w="161" h="162">
                  <a:moveTo>
                    <a:pt x="80" y="0"/>
                  </a:moveTo>
                  <a:lnTo>
                    <a:pt x="161" y="162"/>
                  </a:lnTo>
                  <a:lnTo>
                    <a:pt x="0" y="162"/>
                  </a:lnTo>
                  <a:lnTo>
                    <a:pt x="80" y="0"/>
                  </a:lnTo>
                  <a:close/>
                </a:path>
              </a:pathLst>
            </a:custGeom>
            <a:solidFill>
              <a:schemeClr val="tx1"/>
            </a:solidFill>
            <a:ln w="12700">
              <a:solidFill>
                <a:schemeClr val="tx1"/>
              </a:solidFill>
              <a:prstDash val="solid"/>
              <a:round/>
              <a:headEnd/>
              <a:tailEnd/>
            </a:ln>
          </p:spPr>
          <p:txBody>
            <a:bodyPr/>
            <a:lstStyle/>
            <a:p>
              <a:endParaRPr lang="en-US"/>
            </a:p>
          </p:txBody>
        </p:sp>
        <p:sp>
          <p:nvSpPr>
            <p:cNvPr id="746541" name="Freeform 45"/>
            <p:cNvSpPr>
              <a:spLocks/>
            </p:cNvSpPr>
            <p:nvPr/>
          </p:nvSpPr>
          <p:spPr bwMode="auto">
            <a:xfrm>
              <a:off x="2363" y="2676"/>
              <a:ext cx="81" cy="81"/>
            </a:xfrm>
            <a:custGeom>
              <a:avLst/>
              <a:gdLst/>
              <a:ahLst/>
              <a:cxnLst>
                <a:cxn ang="0">
                  <a:pos x="80" y="0"/>
                </a:cxn>
                <a:cxn ang="0">
                  <a:pos x="161" y="161"/>
                </a:cxn>
                <a:cxn ang="0">
                  <a:pos x="0" y="161"/>
                </a:cxn>
                <a:cxn ang="0">
                  <a:pos x="80" y="0"/>
                </a:cxn>
              </a:cxnLst>
              <a:rect l="0" t="0" r="r" b="b"/>
              <a:pathLst>
                <a:path w="161" h="161">
                  <a:moveTo>
                    <a:pt x="80" y="0"/>
                  </a:moveTo>
                  <a:lnTo>
                    <a:pt x="161" y="161"/>
                  </a:lnTo>
                  <a:lnTo>
                    <a:pt x="0" y="161"/>
                  </a:lnTo>
                  <a:lnTo>
                    <a:pt x="80" y="0"/>
                  </a:lnTo>
                  <a:close/>
                </a:path>
              </a:pathLst>
            </a:custGeom>
            <a:solidFill>
              <a:schemeClr val="tx1"/>
            </a:solidFill>
            <a:ln w="12700">
              <a:solidFill>
                <a:schemeClr val="tx1"/>
              </a:solidFill>
              <a:prstDash val="solid"/>
              <a:round/>
              <a:headEnd/>
              <a:tailEnd/>
            </a:ln>
          </p:spPr>
          <p:txBody>
            <a:bodyPr/>
            <a:lstStyle/>
            <a:p>
              <a:endParaRPr lang="en-US"/>
            </a:p>
          </p:txBody>
        </p:sp>
        <p:sp>
          <p:nvSpPr>
            <p:cNvPr id="746542" name="Freeform 46"/>
            <p:cNvSpPr>
              <a:spLocks/>
            </p:cNvSpPr>
            <p:nvPr/>
          </p:nvSpPr>
          <p:spPr bwMode="auto">
            <a:xfrm>
              <a:off x="2914" y="2294"/>
              <a:ext cx="81" cy="81"/>
            </a:xfrm>
            <a:custGeom>
              <a:avLst/>
              <a:gdLst/>
              <a:ahLst/>
              <a:cxnLst>
                <a:cxn ang="0">
                  <a:pos x="80" y="0"/>
                </a:cxn>
                <a:cxn ang="0">
                  <a:pos x="161" y="161"/>
                </a:cxn>
                <a:cxn ang="0">
                  <a:pos x="0" y="161"/>
                </a:cxn>
                <a:cxn ang="0">
                  <a:pos x="80" y="0"/>
                </a:cxn>
              </a:cxnLst>
              <a:rect l="0" t="0" r="r" b="b"/>
              <a:pathLst>
                <a:path w="161" h="161">
                  <a:moveTo>
                    <a:pt x="80" y="0"/>
                  </a:moveTo>
                  <a:lnTo>
                    <a:pt x="161" y="161"/>
                  </a:lnTo>
                  <a:lnTo>
                    <a:pt x="0" y="161"/>
                  </a:lnTo>
                  <a:lnTo>
                    <a:pt x="80" y="0"/>
                  </a:lnTo>
                  <a:close/>
                </a:path>
              </a:pathLst>
            </a:custGeom>
            <a:solidFill>
              <a:schemeClr val="tx1"/>
            </a:solidFill>
            <a:ln w="12700">
              <a:solidFill>
                <a:schemeClr val="tx1"/>
              </a:solidFill>
              <a:prstDash val="solid"/>
              <a:round/>
              <a:headEnd/>
              <a:tailEnd/>
            </a:ln>
          </p:spPr>
          <p:txBody>
            <a:bodyPr/>
            <a:lstStyle/>
            <a:p>
              <a:endParaRPr lang="en-US"/>
            </a:p>
          </p:txBody>
        </p:sp>
        <p:sp>
          <p:nvSpPr>
            <p:cNvPr id="746543" name="Freeform 47"/>
            <p:cNvSpPr>
              <a:spLocks/>
            </p:cNvSpPr>
            <p:nvPr/>
          </p:nvSpPr>
          <p:spPr bwMode="auto">
            <a:xfrm>
              <a:off x="3464" y="2516"/>
              <a:ext cx="81" cy="81"/>
            </a:xfrm>
            <a:custGeom>
              <a:avLst/>
              <a:gdLst/>
              <a:ahLst/>
              <a:cxnLst>
                <a:cxn ang="0">
                  <a:pos x="80" y="0"/>
                </a:cxn>
                <a:cxn ang="0">
                  <a:pos x="161" y="161"/>
                </a:cxn>
                <a:cxn ang="0">
                  <a:pos x="0" y="161"/>
                </a:cxn>
                <a:cxn ang="0">
                  <a:pos x="80" y="0"/>
                </a:cxn>
              </a:cxnLst>
              <a:rect l="0" t="0" r="r" b="b"/>
              <a:pathLst>
                <a:path w="161" h="161">
                  <a:moveTo>
                    <a:pt x="80" y="0"/>
                  </a:moveTo>
                  <a:lnTo>
                    <a:pt x="161" y="161"/>
                  </a:lnTo>
                  <a:lnTo>
                    <a:pt x="0" y="161"/>
                  </a:lnTo>
                  <a:lnTo>
                    <a:pt x="80" y="0"/>
                  </a:lnTo>
                  <a:close/>
                </a:path>
              </a:pathLst>
            </a:custGeom>
            <a:solidFill>
              <a:schemeClr val="tx1"/>
            </a:solidFill>
            <a:ln w="12700">
              <a:solidFill>
                <a:schemeClr val="tx1"/>
              </a:solidFill>
              <a:prstDash val="solid"/>
              <a:round/>
              <a:headEnd/>
              <a:tailEnd/>
            </a:ln>
          </p:spPr>
          <p:txBody>
            <a:bodyPr/>
            <a:lstStyle/>
            <a:p>
              <a:endParaRPr lang="en-US"/>
            </a:p>
          </p:txBody>
        </p:sp>
        <p:sp>
          <p:nvSpPr>
            <p:cNvPr id="746544" name="Freeform 48"/>
            <p:cNvSpPr>
              <a:spLocks/>
            </p:cNvSpPr>
            <p:nvPr/>
          </p:nvSpPr>
          <p:spPr bwMode="auto">
            <a:xfrm>
              <a:off x="4015" y="2346"/>
              <a:ext cx="81" cy="81"/>
            </a:xfrm>
            <a:custGeom>
              <a:avLst/>
              <a:gdLst/>
              <a:ahLst/>
              <a:cxnLst>
                <a:cxn ang="0">
                  <a:pos x="80" y="0"/>
                </a:cxn>
                <a:cxn ang="0">
                  <a:pos x="161" y="162"/>
                </a:cxn>
                <a:cxn ang="0">
                  <a:pos x="0" y="162"/>
                </a:cxn>
                <a:cxn ang="0">
                  <a:pos x="80" y="0"/>
                </a:cxn>
              </a:cxnLst>
              <a:rect l="0" t="0" r="r" b="b"/>
              <a:pathLst>
                <a:path w="161" h="162">
                  <a:moveTo>
                    <a:pt x="80" y="0"/>
                  </a:moveTo>
                  <a:lnTo>
                    <a:pt x="161" y="162"/>
                  </a:lnTo>
                  <a:lnTo>
                    <a:pt x="0" y="162"/>
                  </a:lnTo>
                  <a:lnTo>
                    <a:pt x="80" y="0"/>
                  </a:lnTo>
                  <a:close/>
                </a:path>
              </a:pathLst>
            </a:custGeom>
            <a:solidFill>
              <a:schemeClr val="tx1"/>
            </a:solidFill>
            <a:ln w="12700">
              <a:solidFill>
                <a:schemeClr val="tx1"/>
              </a:solidFill>
              <a:prstDash val="solid"/>
              <a:round/>
              <a:headEnd/>
              <a:tailEnd/>
            </a:ln>
          </p:spPr>
          <p:txBody>
            <a:bodyPr/>
            <a:lstStyle/>
            <a:p>
              <a:endParaRPr lang="en-US"/>
            </a:p>
          </p:txBody>
        </p:sp>
        <p:sp>
          <p:nvSpPr>
            <p:cNvPr id="746545" name="Freeform 49"/>
            <p:cNvSpPr>
              <a:spLocks/>
            </p:cNvSpPr>
            <p:nvPr/>
          </p:nvSpPr>
          <p:spPr bwMode="auto">
            <a:xfrm>
              <a:off x="4566" y="2499"/>
              <a:ext cx="81" cy="80"/>
            </a:xfrm>
            <a:custGeom>
              <a:avLst/>
              <a:gdLst/>
              <a:ahLst/>
              <a:cxnLst>
                <a:cxn ang="0">
                  <a:pos x="80" y="0"/>
                </a:cxn>
                <a:cxn ang="0">
                  <a:pos x="161" y="161"/>
                </a:cxn>
                <a:cxn ang="0">
                  <a:pos x="0" y="161"/>
                </a:cxn>
                <a:cxn ang="0">
                  <a:pos x="80" y="0"/>
                </a:cxn>
              </a:cxnLst>
              <a:rect l="0" t="0" r="r" b="b"/>
              <a:pathLst>
                <a:path w="161" h="161">
                  <a:moveTo>
                    <a:pt x="80" y="0"/>
                  </a:moveTo>
                  <a:lnTo>
                    <a:pt x="161" y="161"/>
                  </a:lnTo>
                  <a:lnTo>
                    <a:pt x="0" y="161"/>
                  </a:lnTo>
                  <a:lnTo>
                    <a:pt x="80" y="0"/>
                  </a:lnTo>
                  <a:close/>
                </a:path>
              </a:pathLst>
            </a:custGeom>
            <a:solidFill>
              <a:schemeClr val="tx1"/>
            </a:solidFill>
            <a:ln w="12700">
              <a:solidFill>
                <a:schemeClr val="tx1"/>
              </a:solidFill>
              <a:prstDash val="solid"/>
              <a:round/>
              <a:headEnd/>
              <a:tailEnd/>
            </a:ln>
          </p:spPr>
          <p:txBody>
            <a:bodyPr/>
            <a:lstStyle/>
            <a:p>
              <a:endParaRPr lang="en-US"/>
            </a:p>
          </p:txBody>
        </p:sp>
        <p:sp>
          <p:nvSpPr>
            <p:cNvPr id="746546" name="Freeform 50"/>
            <p:cNvSpPr>
              <a:spLocks/>
            </p:cNvSpPr>
            <p:nvPr/>
          </p:nvSpPr>
          <p:spPr bwMode="auto">
            <a:xfrm>
              <a:off x="5116" y="2623"/>
              <a:ext cx="81" cy="80"/>
            </a:xfrm>
            <a:custGeom>
              <a:avLst/>
              <a:gdLst/>
              <a:ahLst/>
              <a:cxnLst>
                <a:cxn ang="0">
                  <a:pos x="80" y="0"/>
                </a:cxn>
                <a:cxn ang="0">
                  <a:pos x="161" y="161"/>
                </a:cxn>
                <a:cxn ang="0">
                  <a:pos x="0" y="161"/>
                </a:cxn>
                <a:cxn ang="0">
                  <a:pos x="80" y="0"/>
                </a:cxn>
              </a:cxnLst>
              <a:rect l="0" t="0" r="r" b="b"/>
              <a:pathLst>
                <a:path w="161" h="161">
                  <a:moveTo>
                    <a:pt x="80" y="0"/>
                  </a:moveTo>
                  <a:lnTo>
                    <a:pt x="161" y="161"/>
                  </a:lnTo>
                  <a:lnTo>
                    <a:pt x="0" y="161"/>
                  </a:lnTo>
                  <a:lnTo>
                    <a:pt x="80" y="0"/>
                  </a:lnTo>
                  <a:close/>
                </a:path>
              </a:pathLst>
            </a:custGeom>
            <a:solidFill>
              <a:schemeClr val="tx1"/>
            </a:solidFill>
            <a:ln w="12700">
              <a:solidFill>
                <a:schemeClr val="tx1"/>
              </a:solidFill>
              <a:prstDash val="solid"/>
              <a:round/>
              <a:headEnd/>
              <a:tailEnd/>
            </a:ln>
          </p:spPr>
          <p:txBody>
            <a:bodyPr/>
            <a:lstStyle/>
            <a:p>
              <a:endParaRPr lang="en-US"/>
            </a:p>
          </p:txBody>
        </p:sp>
        <p:sp>
          <p:nvSpPr>
            <p:cNvPr id="746547" name="Rectangle 51"/>
            <p:cNvSpPr>
              <a:spLocks noChangeArrowheads="1"/>
            </p:cNvSpPr>
            <p:nvPr/>
          </p:nvSpPr>
          <p:spPr bwMode="auto">
            <a:xfrm>
              <a:off x="1266" y="2628"/>
              <a:ext cx="73" cy="73"/>
            </a:xfrm>
            <a:prstGeom prst="rect">
              <a:avLst/>
            </a:prstGeom>
            <a:solidFill>
              <a:srgbClr val="A76FDE"/>
            </a:solidFill>
            <a:ln w="12700">
              <a:solidFill>
                <a:srgbClr val="A76FDE"/>
              </a:solidFill>
              <a:miter lim="800000"/>
              <a:headEnd/>
              <a:tailEnd/>
            </a:ln>
          </p:spPr>
          <p:txBody>
            <a:bodyPr/>
            <a:lstStyle/>
            <a:p>
              <a:endParaRPr lang="en-US"/>
            </a:p>
          </p:txBody>
        </p:sp>
        <p:sp>
          <p:nvSpPr>
            <p:cNvPr id="746548" name="Rectangle 52"/>
            <p:cNvSpPr>
              <a:spLocks noChangeArrowheads="1"/>
            </p:cNvSpPr>
            <p:nvPr/>
          </p:nvSpPr>
          <p:spPr bwMode="auto">
            <a:xfrm>
              <a:off x="1816" y="2113"/>
              <a:ext cx="73" cy="73"/>
            </a:xfrm>
            <a:prstGeom prst="rect">
              <a:avLst/>
            </a:prstGeom>
            <a:solidFill>
              <a:srgbClr val="A76FDE"/>
            </a:solidFill>
            <a:ln w="12700">
              <a:solidFill>
                <a:srgbClr val="A76FDE"/>
              </a:solidFill>
              <a:miter lim="800000"/>
              <a:headEnd/>
              <a:tailEnd/>
            </a:ln>
          </p:spPr>
          <p:txBody>
            <a:bodyPr/>
            <a:lstStyle/>
            <a:p>
              <a:endParaRPr lang="en-US"/>
            </a:p>
          </p:txBody>
        </p:sp>
        <p:sp>
          <p:nvSpPr>
            <p:cNvPr id="746549" name="Rectangle 53"/>
            <p:cNvSpPr>
              <a:spLocks noChangeArrowheads="1"/>
            </p:cNvSpPr>
            <p:nvPr/>
          </p:nvSpPr>
          <p:spPr bwMode="auto">
            <a:xfrm>
              <a:off x="2367" y="2465"/>
              <a:ext cx="73" cy="73"/>
            </a:xfrm>
            <a:prstGeom prst="rect">
              <a:avLst/>
            </a:prstGeom>
            <a:solidFill>
              <a:srgbClr val="A76FDE"/>
            </a:solidFill>
            <a:ln w="12700">
              <a:solidFill>
                <a:srgbClr val="A76FDE"/>
              </a:solidFill>
              <a:miter lim="800000"/>
              <a:headEnd/>
              <a:tailEnd/>
            </a:ln>
          </p:spPr>
          <p:txBody>
            <a:bodyPr/>
            <a:lstStyle/>
            <a:p>
              <a:endParaRPr lang="en-US"/>
            </a:p>
          </p:txBody>
        </p:sp>
        <p:sp>
          <p:nvSpPr>
            <p:cNvPr id="746550" name="Rectangle 54"/>
            <p:cNvSpPr>
              <a:spLocks noChangeArrowheads="1"/>
            </p:cNvSpPr>
            <p:nvPr/>
          </p:nvSpPr>
          <p:spPr bwMode="auto">
            <a:xfrm>
              <a:off x="2918" y="2167"/>
              <a:ext cx="73" cy="73"/>
            </a:xfrm>
            <a:prstGeom prst="rect">
              <a:avLst/>
            </a:prstGeom>
            <a:solidFill>
              <a:srgbClr val="A76FDE"/>
            </a:solidFill>
            <a:ln w="12700">
              <a:solidFill>
                <a:srgbClr val="A76FDE"/>
              </a:solidFill>
              <a:miter lim="800000"/>
              <a:headEnd/>
              <a:tailEnd/>
            </a:ln>
          </p:spPr>
          <p:txBody>
            <a:bodyPr/>
            <a:lstStyle/>
            <a:p>
              <a:endParaRPr lang="en-US"/>
            </a:p>
          </p:txBody>
        </p:sp>
        <p:sp>
          <p:nvSpPr>
            <p:cNvPr id="746551" name="Rectangle 55"/>
            <p:cNvSpPr>
              <a:spLocks noChangeArrowheads="1"/>
            </p:cNvSpPr>
            <p:nvPr/>
          </p:nvSpPr>
          <p:spPr bwMode="auto">
            <a:xfrm>
              <a:off x="3468" y="2422"/>
              <a:ext cx="73" cy="73"/>
            </a:xfrm>
            <a:prstGeom prst="rect">
              <a:avLst/>
            </a:prstGeom>
            <a:solidFill>
              <a:srgbClr val="A76FDE"/>
            </a:solidFill>
            <a:ln w="12700">
              <a:solidFill>
                <a:srgbClr val="A76FDE"/>
              </a:solidFill>
              <a:miter lim="800000"/>
              <a:headEnd/>
              <a:tailEnd/>
            </a:ln>
          </p:spPr>
          <p:txBody>
            <a:bodyPr/>
            <a:lstStyle/>
            <a:p>
              <a:endParaRPr lang="en-US"/>
            </a:p>
          </p:txBody>
        </p:sp>
        <p:sp>
          <p:nvSpPr>
            <p:cNvPr id="746552" name="Rectangle 56"/>
            <p:cNvSpPr>
              <a:spLocks noChangeArrowheads="1"/>
            </p:cNvSpPr>
            <p:nvPr/>
          </p:nvSpPr>
          <p:spPr bwMode="auto">
            <a:xfrm>
              <a:off x="4019" y="2045"/>
              <a:ext cx="73" cy="73"/>
            </a:xfrm>
            <a:prstGeom prst="rect">
              <a:avLst/>
            </a:prstGeom>
            <a:solidFill>
              <a:srgbClr val="A76FDE"/>
            </a:solidFill>
            <a:ln w="12700">
              <a:solidFill>
                <a:srgbClr val="A76FDE"/>
              </a:solidFill>
              <a:miter lim="800000"/>
              <a:headEnd/>
              <a:tailEnd/>
            </a:ln>
          </p:spPr>
          <p:txBody>
            <a:bodyPr/>
            <a:lstStyle/>
            <a:p>
              <a:endParaRPr lang="en-US"/>
            </a:p>
          </p:txBody>
        </p:sp>
        <p:sp>
          <p:nvSpPr>
            <p:cNvPr id="746553" name="Rectangle 57"/>
            <p:cNvSpPr>
              <a:spLocks noChangeArrowheads="1"/>
            </p:cNvSpPr>
            <p:nvPr/>
          </p:nvSpPr>
          <p:spPr bwMode="auto">
            <a:xfrm>
              <a:off x="4570" y="2155"/>
              <a:ext cx="73" cy="73"/>
            </a:xfrm>
            <a:prstGeom prst="rect">
              <a:avLst/>
            </a:prstGeom>
            <a:solidFill>
              <a:srgbClr val="A76FDE"/>
            </a:solidFill>
            <a:ln w="12700">
              <a:solidFill>
                <a:srgbClr val="A76FDE"/>
              </a:solidFill>
              <a:miter lim="800000"/>
              <a:headEnd/>
              <a:tailEnd/>
            </a:ln>
          </p:spPr>
          <p:txBody>
            <a:bodyPr/>
            <a:lstStyle/>
            <a:p>
              <a:endParaRPr lang="en-US"/>
            </a:p>
          </p:txBody>
        </p:sp>
        <p:sp>
          <p:nvSpPr>
            <p:cNvPr id="746554" name="Rectangle 58"/>
            <p:cNvSpPr>
              <a:spLocks noChangeArrowheads="1"/>
            </p:cNvSpPr>
            <p:nvPr/>
          </p:nvSpPr>
          <p:spPr bwMode="auto">
            <a:xfrm>
              <a:off x="5120" y="2550"/>
              <a:ext cx="73" cy="73"/>
            </a:xfrm>
            <a:prstGeom prst="rect">
              <a:avLst/>
            </a:prstGeom>
            <a:solidFill>
              <a:srgbClr val="A76FDE"/>
            </a:solidFill>
            <a:ln w="12700">
              <a:solidFill>
                <a:srgbClr val="A76FDE"/>
              </a:solidFill>
              <a:miter lim="800000"/>
              <a:headEnd/>
              <a:tailEnd/>
            </a:ln>
          </p:spPr>
          <p:txBody>
            <a:bodyPr/>
            <a:lstStyle/>
            <a:p>
              <a:endParaRPr lang="en-US"/>
            </a:p>
          </p:txBody>
        </p:sp>
        <p:sp>
          <p:nvSpPr>
            <p:cNvPr id="746555" name="Rectangle 59"/>
            <p:cNvSpPr>
              <a:spLocks noChangeArrowheads="1"/>
            </p:cNvSpPr>
            <p:nvPr/>
          </p:nvSpPr>
          <p:spPr bwMode="auto">
            <a:xfrm>
              <a:off x="804" y="3264"/>
              <a:ext cx="66" cy="155"/>
            </a:xfrm>
            <a:prstGeom prst="rect">
              <a:avLst/>
            </a:prstGeom>
            <a:noFill/>
            <a:ln w="9525">
              <a:noFill/>
              <a:miter lim="800000"/>
              <a:headEnd/>
              <a:tailEnd/>
            </a:ln>
          </p:spPr>
          <p:txBody>
            <a:bodyPr wrap="none" lIns="0" tIns="0" rIns="0" bIns="0">
              <a:spAutoFit/>
            </a:bodyPr>
            <a:lstStyle/>
            <a:p>
              <a:r>
                <a:rPr lang="en-US" sz="1600"/>
                <a:t>0</a:t>
              </a:r>
            </a:p>
          </p:txBody>
        </p:sp>
        <p:sp>
          <p:nvSpPr>
            <p:cNvPr id="746556" name="Rectangle 60"/>
            <p:cNvSpPr>
              <a:spLocks noChangeArrowheads="1"/>
            </p:cNvSpPr>
            <p:nvPr/>
          </p:nvSpPr>
          <p:spPr bwMode="auto">
            <a:xfrm>
              <a:off x="804" y="2943"/>
              <a:ext cx="66" cy="155"/>
            </a:xfrm>
            <a:prstGeom prst="rect">
              <a:avLst/>
            </a:prstGeom>
            <a:noFill/>
            <a:ln w="9525">
              <a:noFill/>
              <a:miter lim="800000"/>
              <a:headEnd/>
              <a:tailEnd/>
            </a:ln>
          </p:spPr>
          <p:txBody>
            <a:bodyPr wrap="none" lIns="0" tIns="0" rIns="0" bIns="0">
              <a:spAutoFit/>
            </a:bodyPr>
            <a:lstStyle/>
            <a:p>
              <a:r>
                <a:rPr lang="en-US" sz="1600"/>
                <a:t>4</a:t>
              </a:r>
            </a:p>
          </p:txBody>
        </p:sp>
        <p:sp>
          <p:nvSpPr>
            <p:cNvPr id="746557" name="Rectangle 61"/>
            <p:cNvSpPr>
              <a:spLocks noChangeArrowheads="1"/>
            </p:cNvSpPr>
            <p:nvPr/>
          </p:nvSpPr>
          <p:spPr bwMode="auto">
            <a:xfrm>
              <a:off x="804" y="2616"/>
              <a:ext cx="66" cy="155"/>
            </a:xfrm>
            <a:prstGeom prst="rect">
              <a:avLst/>
            </a:prstGeom>
            <a:noFill/>
            <a:ln w="9525">
              <a:noFill/>
              <a:miter lim="800000"/>
              <a:headEnd/>
              <a:tailEnd/>
            </a:ln>
          </p:spPr>
          <p:txBody>
            <a:bodyPr wrap="none" lIns="0" tIns="0" rIns="0" bIns="0">
              <a:spAutoFit/>
            </a:bodyPr>
            <a:lstStyle/>
            <a:p>
              <a:r>
                <a:rPr lang="en-US" sz="1600"/>
                <a:t>6</a:t>
              </a:r>
            </a:p>
          </p:txBody>
        </p:sp>
        <p:sp>
          <p:nvSpPr>
            <p:cNvPr id="746558" name="Rectangle 62"/>
            <p:cNvSpPr>
              <a:spLocks noChangeArrowheads="1"/>
            </p:cNvSpPr>
            <p:nvPr/>
          </p:nvSpPr>
          <p:spPr bwMode="auto">
            <a:xfrm>
              <a:off x="804" y="2290"/>
              <a:ext cx="66" cy="155"/>
            </a:xfrm>
            <a:prstGeom prst="rect">
              <a:avLst/>
            </a:prstGeom>
            <a:noFill/>
            <a:ln w="9525">
              <a:noFill/>
              <a:miter lim="800000"/>
              <a:headEnd/>
              <a:tailEnd/>
            </a:ln>
          </p:spPr>
          <p:txBody>
            <a:bodyPr wrap="none" lIns="0" tIns="0" rIns="0" bIns="0">
              <a:spAutoFit/>
            </a:bodyPr>
            <a:lstStyle/>
            <a:p>
              <a:r>
                <a:rPr lang="en-US" sz="1600"/>
                <a:t>8</a:t>
              </a:r>
            </a:p>
          </p:txBody>
        </p:sp>
        <p:sp>
          <p:nvSpPr>
            <p:cNvPr id="746559" name="Rectangle 63"/>
            <p:cNvSpPr>
              <a:spLocks noChangeArrowheads="1"/>
            </p:cNvSpPr>
            <p:nvPr/>
          </p:nvSpPr>
          <p:spPr bwMode="auto">
            <a:xfrm>
              <a:off x="762" y="1962"/>
              <a:ext cx="131" cy="155"/>
            </a:xfrm>
            <a:prstGeom prst="rect">
              <a:avLst/>
            </a:prstGeom>
            <a:noFill/>
            <a:ln w="9525">
              <a:noFill/>
              <a:miter lim="800000"/>
              <a:headEnd/>
              <a:tailEnd/>
            </a:ln>
          </p:spPr>
          <p:txBody>
            <a:bodyPr wrap="none" lIns="0" tIns="0" rIns="0" bIns="0">
              <a:spAutoFit/>
            </a:bodyPr>
            <a:lstStyle/>
            <a:p>
              <a:r>
                <a:rPr lang="en-US" sz="1600"/>
                <a:t>10</a:t>
              </a:r>
            </a:p>
          </p:txBody>
        </p:sp>
        <p:sp>
          <p:nvSpPr>
            <p:cNvPr id="746560" name="Rectangle 64"/>
            <p:cNvSpPr>
              <a:spLocks noChangeArrowheads="1"/>
            </p:cNvSpPr>
            <p:nvPr/>
          </p:nvSpPr>
          <p:spPr bwMode="auto">
            <a:xfrm>
              <a:off x="762" y="1636"/>
              <a:ext cx="131" cy="155"/>
            </a:xfrm>
            <a:prstGeom prst="rect">
              <a:avLst/>
            </a:prstGeom>
            <a:noFill/>
            <a:ln w="9525">
              <a:noFill/>
              <a:miter lim="800000"/>
              <a:headEnd/>
              <a:tailEnd/>
            </a:ln>
          </p:spPr>
          <p:txBody>
            <a:bodyPr wrap="none" lIns="0" tIns="0" rIns="0" bIns="0">
              <a:spAutoFit/>
            </a:bodyPr>
            <a:lstStyle/>
            <a:p>
              <a:r>
                <a:rPr lang="en-US" sz="1600"/>
                <a:t>12</a:t>
              </a:r>
            </a:p>
          </p:txBody>
        </p:sp>
        <p:sp>
          <p:nvSpPr>
            <p:cNvPr id="746561" name="Rectangle 65"/>
            <p:cNvSpPr>
              <a:spLocks noChangeArrowheads="1"/>
            </p:cNvSpPr>
            <p:nvPr/>
          </p:nvSpPr>
          <p:spPr bwMode="auto">
            <a:xfrm>
              <a:off x="762" y="1309"/>
              <a:ext cx="131" cy="155"/>
            </a:xfrm>
            <a:prstGeom prst="rect">
              <a:avLst/>
            </a:prstGeom>
            <a:noFill/>
            <a:ln w="9525">
              <a:noFill/>
              <a:miter lim="800000"/>
              <a:headEnd/>
              <a:tailEnd/>
            </a:ln>
          </p:spPr>
          <p:txBody>
            <a:bodyPr wrap="none" lIns="0" tIns="0" rIns="0" bIns="0">
              <a:spAutoFit/>
            </a:bodyPr>
            <a:lstStyle/>
            <a:p>
              <a:r>
                <a:rPr lang="en-US" sz="1600"/>
                <a:t>14</a:t>
              </a:r>
            </a:p>
          </p:txBody>
        </p:sp>
        <p:sp>
          <p:nvSpPr>
            <p:cNvPr id="746564" name="Rectangle 68"/>
            <p:cNvSpPr>
              <a:spLocks noChangeArrowheads="1"/>
            </p:cNvSpPr>
            <p:nvPr/>
          </p:nvSpPr>
          <p:spPr bwMode="auto">
            <a:xfrm>
              <a:off x="942" y="3414"/>
              <a:ext cx="487" cy="310"/>
            </a:xfrm>
            <a:prstGeom prst="rect">
              <a:avLst/>
            </a:prstGeom>
            <a:noFill/>
            <a:ln w="9525">
              <a:noFill/>
              <a:miter lim="800000"/>
              <a:headEnd/>
              <a:tailEnd/>
            </a:ln>
          </p:spPr>
          <p:txBody>
            <a:bodyPr wrap="none" lIns="0" tIns="0" rIns="0" bIns="0">
              <a:spAutoFit/>
            </a:bodyPr>
            <a:lstStyle/>
            <a:p>
              <a:r>
                <a:rPr lang="en-US" sz="1600"/>
                <a:t>Before</a:t>
              </a:r>
              <a:br>
                <a:rPr lang="en-US" sz="1600"/>
              </a:br>
              <a:r>
                <a:rPr lang="en-US" sz="1600"/>
                <a:t>breakfast</a:t>
              </a:r>
            </a:p>
          </p:txBody>
        </p:sp>
        <p:sp>
          <p:nvSpPr>
            <p:cNvPr id="746565" name="Rectangle 69"/>
            <p:cNvSpPr>
              <a:spLocks noChangeArrowheads="1"/>
            </p:cNvSpPr>
            <p:nvPr/>
          </p:nvSpPr>
          <p:spPr bwMode="auto">
            <a:xfrm>
              <a:off x="1569" y="3414"/>
              <a:ext cx="490" cy="310"/>
            </a:xfrm>
            <a:prstGeom prst="rect">
              <a:avLst/>
            </a:prstGeom>
            <a:noFill/>
            <a:ln w="9525">
              <a:noFill/>
              <a:miter lim="800000"/>
              <a:headEnd/>
              <a:tailEnd/>
            </a:ln>
          </p:spPr>
          <p:txBody>
            <a:bodyPr wrap="none" lIns="0" tIns="0" rIns="0" bIns="0">
              <a:spAutoFit/>
            </a:bodyPr>
            <a:lstStyle/>
            <a:p>
              <a:r>
                <a:rPr lang="en-US" sz="1600"/>
                <a:t>Breakfast</a:t>
              </a:r>
              <a:br>
                <a:rPr lang="en-US" sz="1600"/>
              </a:br>
              <a:r>
                <a:rPr lang="en-US" sz="1600"/>
                <a:t> + 90</a:t>
              </a:r>
            </a:p>
          </p:txBody>
        </p:sp>
        <p:sp>
          <p:nvSpPr>
            <p:cNvPr id="746566" name="Rectangle 70"/>
            <p:cNvSpPr>
              <a:spLocks noChangeArrowheads="1"/>
            </p:cNvSpPr>
            <p:nvPr/>
          </p:nvSpPr>
          <p:spPr bwMode="auto">
            <a:xfrm>
              <a:off x="2234" y="3414"/>
              <a:ext cx="348" cy="310"/>
            </a:xfrm>
            <a:prstGeom prst="rect">
              <a:avLst/>
            </a:prstGeom>
            <a:noFill/>
            <a:ln w="9525">
              <a:noFill/>
              <a:miter lim="800000"/>
              <a:headEnd/>
              <a:tailEnd/>
            </a:ln>
          </p:spPr>
          <p:txBody>
            <a:bodyPr wrap="none" lIns="0" tIns="0" rIns="0" bIns="0">
              <a:spAutoFit/>
            </a:bodyPr>
            <a:lstStyle/>
            <a:p>
              <a:r>
                <a:rPr lang="en-US" sz="1600"/>
                <a:t>Before</a:t>
              </a:r>
              <a:br>
                <a:rPr lang="en-US" sz="1600"/>
              </a:br>
              <a:r>
                <a:rPr lang="en-US" sz="1600"/>
                <a:t> lunch</a:t>
              </a:r>
            </a:p>
          </p:txBody>
        </p:sp>
        <p:sp>
          <p:nvSpPr>
            <p:cNvPr id="746567" name="Rectangle 71"/>
            <p:cNvSpPr>
              <a:spLocks noChangeArrowheads="1"/>
            </p:cNvSpPr>
            <p:nvPr/>
          </p:nvSpPr>
          <p:spPr bwMode="auto">
            <a:xfrm>
              <a:off x="2762" y="3414"/>
              <a:ext cx="341" cy="310"/>
            </a:xfrm>
            <a:prstGeom prst="rect">
              <a:avLst/>
            </a:prstGeom>
            <a:noFill/>
            <a:ln w="9525">
              <a:noFill/>
              <a:miter lim="800000"/>
              <a:headEnd/>
              <a:tailEnd/>
            </a:ln>
          </p:spPr>
          <p:txBody>
            <a:bodyPr wrap="none" lIns="0" tIns="0" rIns="0" bIns="0">
              <a:spAutoFit/>
            </a:bodyPr>
            <a:lstStyle/>
            <a:p>
              <a:r>
                <a:rPr lang="en-US" sz="1600"/>
                <a:t>Lunch </a:t>
              </a:r>
              <a:br>
                <a:rPr lang="en-US" sz="1600"/>
              </a:br>
              <a:r>
                <a:rPr lang="en-US" sz="1600"/>
                <a:t>+ 90</a:t>
              </a:r>
            </a:p>
          </p:txBody>
        </p:sp>
        <p:sp>
          <p:nvSpPr>
            <p:cNvPr id="746568" name="Rectangle 72"/>
            <p:cNvSpPr>
              <a:spLocks noChangeArrowheads="1"/>
            </p:cNvSpPr>
            <p:nvPr/>
          </p:nvSpPr>
          <p:spPr bwMode="auto">
            <a:xfrm>
              <a:off x="3279" y="3414"/>
              <a:ext cx="489" cy="308"/>
            </a:xfrm>
            <a:prstGeom prst="rect">
              <a:avLst/>
            </a:prstGeom>
            <a:noFill/>
            <a:ln w="9525">
              <a:noFill/>
              <a:miter lim="800000"/>
              <a:headEnd/>
              <a:tailEnd/>
            </a:ln>
          </p:spPr>
          <p:txBody>
            <a:bodyPr lIns="0" tIns="0" rIns="0" bIns="0">
              <a:spAutoFit/>
            </a:bodyPr>
            <a:lstStyle/>
            <a:p>
              <a:r>
                <a:rPr lang="en-US" sz="1600"/>
                <a:t>Before </a:t>
              </a:r>
              <a:br>
                <a:rPr lang="en-US" sz="1600"/>
              </a:br>
              <a:r>
                <a:rPr lang="en-US" sz="1600"/>
                <a:t>dinner</a:t>
              </a:r>
            </a:p>
          </p:txBody>
        </p:sp>
        <p:sp>
          <p:nvSpPr>
            <p:cNvPr id="746569" name="Rectangle 73"/>
            <p:cNvSpPr>
              <a:spLocks noChangeArrowheads="1"/>
            </p:cNvSpPr>
            <p:nvPr/>
          </p:nvSpPr>
          <p:spPr bwMode="auto">
            <a:xfrm>
              <a:off x="3845" y="3414"/>
              <a:ext cx="384" cy="310"/>
            </a:xfrm>
            <a:prstGeom prst="rect">
              <a:avLst/>
            </a:prstGeom>
            <a:noFill/>
            <a:ln w="9525">
              <a:noFill/>
              <a:miter lim="800000"/>
              <a:headEnd/>
              <a:tailEnd/>
            </a:ln>
          </p:spPr>
          <p:txBody>
            <a:bodyPr wrap="none" lIns="0" tIns="0" rIns="0" bIns="0">
              <a:spAutoFit/>
            </a:bodyPr>
            <a:lstStyle/>
            <a:p>
              <a:r>
                <a:rPr lang="en-US" sz="1600"/>
                <a:t>Dinner </a:t>
              </a:r>
              <a:br>
                <a:rPr lang="en-US" sz="1600"/>
              </a:br>
              <a:r>
                <a:rPr lang="en-US" sz="1600"/>
                <a:t>+ 90</a:t>
              </a:r>
            </a:p>
          </p:txBody>
        </p:sp>
        <p:sp>
          <p:nvSpPr>
            <p:cNvPr id="746570" name="Rectangle 74"/>
            <p:cNvSpPr>
              <a:spLocks noChangeArrowheads="1"/>
            </p:cNvSpPr>
            <p:nvPr/>
          </p:nvSpPr>
          <p:spPr bwMode="auto">
            <a:xfrm>
              <a:off x="4340" y="3414"/>
              <a:ext cx="443" cy="155"/>
            </a:xfrm>
            <a:prstGeom prst="rect">
              <a:avLst/>
            </a:prstGeom>
            <a:noFill/>
            <a:ln w="9525">
              <a:noFill/>
              <a:miter lim="800000"/>
              <a:headEnd/>
              <a:tailEnd/>
            </a:ln>
          </p:spPr>
          <p:txBody>
            <a:bodyPr wrap="none" lIns="0" tIns="0" rIns="0" bIns="0">
              <a:spAutoFit/>
            </a:bodyPr>
            <a:lstStyle/>
            <a:p>
              <a:r>
                <a:rPr lang="en-US" sz="1600"/>
                <a:t>Bedtime</a:t>
              </a:r>
            </a:p>
          </p:txBody>
        </p:sp>
        <p:sp>
          <p:nvSpPr>
            <p:cNvPr id="746571" name="Rectangle 75"/>
            <p:cNvSpPr>
              <a:spLocks noChangeArrowheads="1"/>
            </p:cNvSpPr>
            <p:nvPr/>
          </p:nvSpPr>
          <p:spPr bwMode="auto">
            <a:xfrm>
              <a:off x="4944" y="3414"/>
              <a:ext cx="443" cy="155"/>
            </a:xfrm>
            <a:prstGeom prst="rect">
              <a:avLst/>
            </a:prstGeom>
            <a:noFill/>
            <a:ln w="9525">
              <a:noFill/>
              <a:miter lim="800000"/>
              <a:headEnd/>
              <a:tailEnd/>
            </a:ln>
          </p:spPr>
          <p:txBody>
            <a:bodyPr wrap="none" lIns="0" tIns="0" rIns="0" bIns="0">
              <a:spAutoFit/>
            </a:bodyPr>
            <a:lstStyle/>
            <a:p>
              <a:r>
                <a:rPr lang="en-US" sz="1600"/>
                <a:t>2.00 AM</a:t>
              </a:r>
            </a:p>
          </p:txBody>
        </p:sp>
        <p:sp>
          <p:nvSpPr>
            <p:cNvPr id="746572" name="Rectangle 76"/>
            <p:cNvSpPr>
              <a:spLocks noChangeArrowheads="1"/>
            </p:cNvSpPr>
            <p:nvPr/>
          </p:nvSpPr>
          <p:spPr bwMode="auto">
            <a:xfrm rot="16200000">
              <a:off x="-64" y="2351"/>
              <a:ext cx="1220" cy="155"/>
            </a:xfrm>
            <a:prstGeom prst="rect">
              <a:avLst/>
            </a:prstGeom>
            <a:noFill/>
            <a:ln w="9525">
              <a:noFill/>
              <a:miter lim="800000"/>
              <a:headEnd/>
              <a:tailEnd/>
            </a:ln>
          </p:spPr>
          <p:txBody>
            <a:bodyPr wrap="none" lIns="0" tIns="0" rIns="0" bIns="0">
              <a:spAutoFit/>
            </a:bodyPr>
            <a:lstStyle/>
            <a:p>
              <a:r>
                <a:rPr lang="en-US" sz="1600"/>
                <a:t>Blood glucose (mmol/l)</a:t>
              </a:r>
            </a:p>
          </p:txBody>
        </p:sp>
        <p:sp>
          <p:nvSpPr>
            <p:cNvPr id="746580" name="Text Box 84"/>
            <p:cNvSpPr txBox="1">
              <a:spLocks noChangeArrowheads="1"/>
            </p:cNvSpPr>
            <p:nvPr/>
          </p:nvSpPr>
          <p:spPr bwMode="auto">
            <a:xfrm>
              <a:off x="4396" y="1175"/>
              <a:ext cx="878" cy="212"/>
            </a:xfrm>
            <a:prstGeom prst="rect">
              <a:avLst/>
            </a:prstGeom>
            <a:noFill/>
            <a:ln w="9525" algn="ctr">
              <a:noFill/>
              <a:miter lim="800000"/>
              <a:headEnd/>
              <a:tailEnd/>
            </a:ln>
            <a:effectLst/>
          </p:spPr>
          <p:txBody>
            <a:bodyPr>
              <a:spAutoFit/>
            </a:bodyPr>
            <a:lstStyle/>
            <a:p>
              <a:pPr>
                <a:spcBef>
                  <a:spcPct val="50000"/>
                </a:spcBef>
              </a:pPr>
              <a:r>
                <a:rPr lang="en-GB" sz="1600"/>
                <a:t>Week 28</a:t>
              </a:r>
              <a:endParaRPr lang="en-US" sz="1600"/>
            </a:p>
          </p:txBody>
        </p:sp>
        <p:sp>
          <p:nvSpPr>
            <p:cNvPr id="746581" name="Text Box 85"/>
            <p:cNvSpPr txBox="1">
              <a:spLocks noChangeArrowheads="1"/>
            </p:cNvSpPr>
            <p:nvPr/>
          </p:nvSpPr>
          <p:spPr bwMode="auto">
            <a:xfrm>
              <a:off x="1208" y="2316"/>
              <a:ext cx="274" cy="231"/>
            </a:xfrm>
            <a:prstGeom prst="rect">
              <a:avLst/>
            </a:prstGeom>
            <a:noFill/>
            <a:ln w="9525" algn="ctr">
              <a:noFill/>
              <a:miter lim="800000"/>
              <a:headEnd/>
              <a:tailEnd/>
            </a:ln>
            <a:effectLst/>
          </p:spPr>
          <p:txBody>
            <a:bodyPr>
              <a:spAutoFit/>
            </a:bodyPr>
            <a:lstStyle/>
            <a:p>
              <a:pPr>
                <a:spcBef>
                  <a:spcPct val="50000"/>
                </a:spcBef>
              </a:pPr>
              <a:r>
                <a:rPr lang="en-GB" sz="1800"/>
                <a:t>#</a:t>
              </a:r>
              <a:endParaRPr lang="en-US" sz="1800"/>
            </a:p>
          </p:txBody>
        </p:sp>
        <p:sp>
          <p:nvSpPr>
            <p:cNvPr id="746582" name="Text Box 86"/>
            <p:cNvSpPr txBox="1">
              <a:spLocks noChangeArrowheads="1"/>
            </p:cNvSpPr>
            <p:nvPr/>
          </p:nvSpPr>
          <p:spPr bwMode="auto">
            <a:xfrm>
              <a:off x="2299" y="2200"/>
              <a:ext cx="274" cy="231"/>
            </a:xfrm>
            <a:prstGeom prst="rect">
              <a:avLst/>
            </a:prstGeom>
            <a:noFill/>
            <a:ln w="9525" algn="ctr">
              <a:noFill/>
              <a:miter lim="800000"/>
              <a:headEnd/>
              <a:tailEnd/>
            </a:ln>
            <a:effectLst/>
          </p:spPr>
          <p:txBody>
            <a:bodyPr>
              <a:spAutoFit/>
            </a:bodyPr>
            <a:lstStyle/>
            <a:p>
              <a:pPr>
                <a:spcBef>
                  <a:spcPct val="50000"/>
                </a:spcBef>
              </a:pPr>
              <a:r>
                <a:rPr lang="en-GB" sz="1800"/>
                <a:t>*</a:t>
              </a:r>
              <a:endParaRPr lang="en-US" sz="1800"/>
            </a:p>
          </p:txBody>
        </p:sp>
        <p:sp>
          <p:nvSpPr>
            <p:cNvPr id="746583" name="Text Box 87"/>
            <p:cNvSpPr txBox="1">
              <a:spLocks noChangeArrowheads="1"/>
            </p:cNvSpPr>
            <p:nvPr/>
          </p:nvSpPr>
          <p:spPr bwMode="auto">
            <a:xfrm>
              <a:off x="3950" y="1837"/>
              <a:ext cx="274" cy="231"/>
            </a:xfrm>
            <a:prstGeom prst="rect">
              <a:avLst/>
            </a:prstGeom>
            <a:noFill/>
            <a:ln w="9525" algn="ctr">
              <a:noFill/>
              <a:miter lim="800000"/>
              <a:headEnd/>
              <a:tailEnd/>
            </a:ln>
            <a:effectLst/>
          </p:spPr>
          <p:txBody>
            <a:bodyPr>
              <a:spAutoFit/>
            </a:bodyPr>
            <a:lstStyle/>
            <a:p>
              <a:pPr>
                <a:spcBef>
                  <a:spcPct val="50000"/>
                </a:spcBef>
              </a:pPr>
              <a:r>
                <a:rPr lang="en-GB" sz="1800"/>
                <a:t>*</a:t>
              </a:r>
              <a:endParaRPr lang="en-US" sz="1800"/>
            </a:p>
          </p:txBody>
        </p:sp>
        <p:sp>
          <p:nvSpPr>
            <p:cNvPr id="746584" name="Text Box 88"/>
            <p:cNvSpPr txBox="1">
              <a:spLocks noChangeArrowheads="1"/>
            </p:cNvSpPr>
            <p:nvPr/>
          </p:nvSpPr>
          <p:spPr bwMode="auto">
            <a:xfrm>
              <a:off x="4509" y="1931"/>
              <a:ext cx="274" cy="231"/>
            </a:xfrm>
            <a:prstGeom prst="rect">
              <a:avLst/>
            </a:prstGeom>
            <a:noFill/>
            <a:ln w="9525" algn="ctr">
              <a:noFill/>
              <a:miter lim="800000"/>
              <a:headEnd/>
              <a:tailEnd/>
            </a:ln>
            <a:effectLst/>
          </p:spPr>
          <p:txBody>
            <a:bodyPr>
              <a:spAutoFit/>
            </a:bodyPr>
            <a:lstStyle/>
            <a:p>
              <a:pPr>
                <a:spcBef>
                  <a:spcPct val="50000"/>
                </a:spcBef>
              </a:pPr>
              <a:r>
                <a:rPr lang="en-GB" sz="1800"/>
                <a:t>*</a:t>
              </a:r>
              <a:endParaRPr lang="en-US" sz="1800"/>
            </a:p>
          </p:txBody>
        </p:sp>
        <p:sp>
          <p:nvSpPr>
            <p:cNvPr id="746585" name="Text Box 89"/>
            <p:cNvSpPr txBox="1">
              <a:spLocks noChangeArrowheads="1"/>
            </p:cNvSpPr>
            <p:nvPr/>
          </p:nvSpPr>
          <p:spPr bwMode="auto">
            <a:xfrm>
              <a:off x="3389" y="2201"/>
              <a:ext cx="274" cy="231"/>
            </a:xfrm>
            <a:prstGeom prst="rect">
              <a:avLst/>
            </a:prstGeom>
            <a:noFill/>
            <a:ln w="9525" algn="ctr">
              <a:noFill/>
              <a:miter lim="800000"/>
              <a:headEnd/>
              <a:tailEnd/>
            </a:ln>
            <a:effectLst/>
          </p:spPr>
          <p:txBody>
            <a:bodyPr>
              <a:spAutoFit/>
            </a:bodyPr>
            <a:lstStyle/>
            <a:p>
              <a:pPr>
                <a:spcBef>
                  <a:spcPct val="50000"/>
                </a:spcBef>
              </a:pPr>
              <a:r>
                <a:rPr lang="en-GB" sz="1800"/>
                <a:t>*</a:t>
              </a:r>
              <a:endParaRPr lang="en-US" sz="1800"/>
            </a:p>
          </p:txBody>
        </p:sp>
        <p:sp>
          <p:nvSpPr>
            <p:cNvPr id="746586" name="Text Box 90"/>
            <p:cNvSpPr txBox="1">
              <a:spLocks noChangeArrowheads="1"/>
            </p:cNvSpPr>
            <p:nvPr/>
          </p:nvSpPr>
          <p:spPr bwMode="auto">
            <a:xfrm>
              <a:off x="1032" y="2699"/>
              <a:ext cx="755" cy="192"/>
            </a:xfrm>
            <a:prstGeom prst="rect">
              <a:avLst/>
            </a:prstGeom>
            <a:noFill/>
            <a:ln w="9525" algn="ctr">
              <a:noFill/>
              <a:miter lim="800000"/>
              <a:headEnd/>
              <a:tailEnd/>
            </a:ln>
            <a:effectLst/>
          </p:spPr>
          <p:txBody>
            <a:bodyPr>
              <a:spAutoFit/>
            </a:bodyPr>
            <a:lstStyle/>
            <a:p>
              <a:pPr>
                <a:spcBef>
                  <a:spcPct val="50000"/>
                </a:spcBef>
              </a:pPr>
              <a:r>
                <a:rPr lang="en-GB" sz="1400" i="1"/>
                <a:t>p </a:t>
              </a:r>
              <a:r>
                <a:rPr lang="en-GB" sz="1400"/>
                <a:t>&lt; 0.05</a:t>
              </a:r>
              <a:endParaRPr lang="en-US" sz="1400"/>
            </a:p>
          </p:txBody>
        </p:sp>
        <p:sp>
          <p:nvSpPr>
            <p:cNvPr id="746587" name="Text Box 91"/>
            <p:cNvSpPr txBox="1">
              <a:spLocks noChangeArrowheads="1"/>
            </p:cNvSpPr>
            <p:nvPr/>
          </p:nvSpPr>
          <p:spPr bwMode="auto">
            <a:xfrm>
              <a:off x="2100" y="2767"/>
              <a:ext cx="755" cy="192"/>
            </a:xfrm>
            <a:prstGeom prst="rect">
              <a:avLst/>
            </a:prstGeom>
            <a:noFill/>
            <a:ln w="9525" algn="ctr">
              <a:noFill/>
              <a:miter lim="800000"/>
              <a:headEnd/>
              <a:tailEnd/>
            </a:ln>
            <a:effectLst/>
          </p:spPr>
          <p:txBody>
            <a:bodyPr>
              <a:spAutoFit/>
            </a:bodyPr>
            <a:lstStyle/>
            <a:p>
              <a:pPr>
                <a:spcBef>
                  <a:spcPct val="50000"/>
                </a:spcBef>
              </a:pPr>
              <a:r>
                <a:rPr lang="en-GB" sz="1400" i="1"/>
                <a:t>p </a:t>
              </a:r>
              <a:r>
                <a:rPr lang="en-GB" sz="1400"/>
                <a:t>&lt; 0.05</a:t>
              </a:r>
              <a:endParaRPr lang="en-US" sz="1400"/>
            </a:p>
          </p:txBody>
        </p:sp>
        <p:sp>
          <p:nvSpPr>
            <p:cNvPr id="746588" name="Text Box 92"/>
            <p:cNvSpPr txBox="1">
              <a:spLocks noChangeArrowheads="1"/>
            </p:cNvSpPr>
            <p:nvPr/>
          </p:nvSpPr>
          <p:spPr bwMode="auto">
            <a:xfrm>
              <a:off x="3166" y="2600"/>
              <a:ext cx="755" cy="192"/>
            </a:xfrm>
            <a:prstGeom prst="rect">
              <a:avLst/>
            </a:prstGeom>
            <a:noFill/>
            <a:ln w="9525" algn="ctr">
              <a:noFill/>
              <a:miter lim="800000"/>
              <a:headEnd/>
              <a:tailEnd/>
            </a:ln>
            <a:effectLst/>
          </p:spPr>
          <p:txBody>
            <a:bodyPr>
              <a:spAutoFit/>
            </a:bodyPr>
            <a:lstStyle/>
            <a:p>
              <a:pPr>
                <a:spcBef>
                  <a:spcPct val="50000"/>
                </a:spcBef>
              </a:pPr>
              <a:r>
                <a:rPr lang="en-GB" sz="1400" i="1"/>
                <a:t>p </a:t>
              </a:r>
              <a:r>
                <a:rPr lang="en-GB" sz="1400"/>
                <a:t>&lt; 0.05</a:t>
              </a:r>
              <a:endParaRPr lang="en-US" sz="1400"/>
            </a:p>
          </p:txBody>
        </p:sp>
        <p:sp>
          <p:nvSpPr>
            <p:cNvPr id="746589" name="Text Box 93"/>
            <p:cNvSpPr txBox="1">
              <a:spLocks noChangeArrowheads="1"/>
            </p:cNvSpPr>
            <p:nvPr/>
          </p:nvSpPr>
          <p:spPr bwMode="auto">
            <a:xfrm>
              <a:off x="3741" y="2444"/>
              <a:ext cx="755" cy="192"/>
            </a:xfrm>
            <a:prstGeom prst="rect">
              <a:avLst/>
            </a:prstGeom>
            <a:noFill/>
            <a:ln w="9525" algn="ctr">
              <a:noFill/>
              <a:miter lim="800000"/>
              <a:headEnd/>
              <a:tailEnd/>
            </a:ln>
            <a:effectLst/>
          </p:spPr>
          <p:txBody>
            <a:bodyPr>
              <a:spAutoFit/>
            </a:bodyPr>
            <a:lstStyle/>
            <a:p>
              <a:pPr>
                <a:spcBef>
                  <a:spcPct val="50000"/>
                </a:spcBef>
              </a:pPr>
              <a:r>
                <a:rPr lang="en-GB" sz="1400" i="1"/>
                <a:t>p </a:t>
              </a:r>
              <a:r>
                <a:rPr lang="en-GB" sz="1400"/>
                <a:t>&lt; 0.05</a:t>
              </a:r>
              <a:endParaRPr lang="en-US" sz="1400"/>
            </a:p>
          </p:txBody>
        </p:sp>
        <p:sp>
          <p:nvSpPr>
            <p:cNvPr id="746590" name="Text Box 94"/>
            <p:cNvSpPr txBox="1">
              <a:spLocks noChangeArrowheads="1"/>
            </p:cNvSpPr>
            <p:nvPr/>
          </p:nvSpPr>
          <p:spPr bwMode="auto">
            <a:xfrm>
              <a:off x="4238" y="2612"/>
              <a:ext cx="755" cy="192"/>
            </a:xfrm>
            <a:prstGeom prst="rect">
              <a:avLst/>
            </a:prstGeom>
            <a:noFill/>
            <a:ln w="9525" algn="ctr">
              <a:noFill/>
              <a:miter lim="800000"/>
              <a:headEnd/>
              <a:tailEnd/>
            </a:ln>
            <a:effectLst/>
          </p:spPr>
          <p:txBody>
            <a:bodyPr>
              <a:spAutoFit/>
            </a:bodyPr>
            <a:lstStyle/>
            <a:p>
              <a:pPr>
                <a:spcBef>
                  <a:spcPct val="50000"/>
                </a:spcBef>
              </a:pPr>
              <a:r>
                <a:rPr lang="en-GB" sz="1400" i="1"/>
                <a:t>p </a:t>
              </a:r>
              <a:r>
                <a:rPr lang="en-GB" sz="1400"/>
                <a:t>&lt; 0.05</a:t>
              </a:r>
              <a:endParaRPr lang="en-US" sz="1400"/>
            </a:p>
          </p:txBody>
        </p:sp>
        <p:sp>
          <p:nvSpPr>
            <p:cNvPr id="746592" name="Line 96"/>
            <p:cNvSpPr>
              <a:spLocks noChangeShapeType="1"/>
            </p:cNvSpPr>
            <p:nvPr/>
          </p:nvSpPr>
          <p:spPr bwMode="auto">
            <a:xfrm flipV="1">
              <a:off x="945" y="3185"/>
              <a:ext cx="176" cy="47"/>
            </a:xfrm>
            <a:prstGeom prst="line">
              <a:avLst/>
            </a:prstGeom>
            <a:noFill/>
            <a:ln w="19050">
              <a:solidFill>
                <a:schemeClr val="tx1"/>
              </a:solidFill>
              <a:round/>
              <a:headEnd/>
              <a:tailEnd/>
            </a:ln>
            <a:effectLst/>
          </p:spPr>
          <p:txBody>
            <a:bodyPr/>
            <a:lstStyle/>
            <a:p>
              <a:endParaRPr lang="en-US"/>
            </a:p>
          </p:txBody>
        </p:sp>
        <p:sp>
          <p:nvSpPr>
            <p:cNvPr id="746593" name="Line 97"/>
            <p:cNvSpPr>
              <a:spLocks noChangeShapeType="1"/>
            </p:cNvSpPr>
            <p:nvPr/>
          </p:nvSpPr>
          <p:spPr bwMode="auto">
            <a:xfrm flipV="1">
              <a:off x="955" y="3231"/>
              <a:ext cx="176" cy="47"/>
            </a:xfrm>
            <a:prstGeom prst="line">
              <a:avLst/>
            </a:prstGeom>
            <a:noFill/>
            <a:ln w="19050">
              <a:solidFill>
                <a:schemeClr val="tx1"/>
              </a:solidFill>
              <a:round/>
              <a:headEnd/>
              <a:tailEnd/>
            </a:ln>
            <a:effectLst/>
          </p:spPr>
          <p:txBody>
            <a:bodyPr/>
            <a:lstStyle/>
            <a:p>
              <a:endParaRPr lang="en-US"/>
            </a:p>
          </p:txBody>
        </p:sp>
        <p:sp>
          <p:nvSpPr>
            <p:cNvPr id="746594" name="Line 98"/>
            <p:cNvSpPr>
              <a:spLocks noChangeShapeType="1"/>
            </p:cNvSpPr>
            <p:nvPr/>
          </p:nvSpPr>
          <p:spPr bwMode="auto">
            <a:xfrm>
              <a:off x="1029" y="3256"/>
              <a:ext cx="0" cy="114"/>
            </a:xfrm>
            <a:prstGeom prst="line">
              <a:avLst/>
            </a:prstGeom>
            <a:noFill/>
            <a:ln w="19050">
              <a:solidFill>
                <a:srgbClr val="003366"/>
              </a:solidFill>
              <a:round/>
              <a:headEnd/>
              <a:tailEnd/>
            </a:ln>
          </p:spPr>
          <p:txBody>
            <a:bodyPr/>
            <a:lstStyle/>
            <a:p>
              <a:endParaRPr lang="en-US"/>
            </a:p>
          </p:txBody>
        </p:sp>
        <p:grpSp>
          <p:nvGrpSpPr>
            <p:cNvPr id="3" name="Group 110"/>
            <p:cNvGrpSpPr>
              <a:grpSpLocks/>
            </p:cNvGrpSpPr>
            <p:nvPr/>
          </p:nvGrpSpPr>
          <p:grpSpPr bwMode="auto">
            <a:xfrm>
              <a:off x="1260" y="1203"/>
              <a:ext cx="886" cy="364"/>
              <a:chOff x="1290" y="1253"/>
              <a:chExt cx="886" cy="364"/>
            </a:xfrm>
          </p:grpSpPr>
          <p:sp>
            <p:nvSpPr>
              <p:cNvPr id="746596" name="Line 100"/>
              <p:cNvSpPr>
                <a:spLocks noChangeShapeType="1"/>
              </p:cNvSpPr>
              <p:nvPr/>
            </p:nvSpPr>
            <p:spPr bwMode="auto">
              <a:xfrm>
                <a:off x="1290" y="1329"/>
                <a:ext cx="178" cy="1"/>
              </a:xfrm>
              <a:prstGeom prst="line">
                <a:avLst/>
              </a:prstGeom>
              <a:noFill/>
              <a:ln w="19050">
                <a:solidFill>
                  <a:srgbClr val="003366"/>
                </a:solidFill>
                <a:round/>
                <a:headEnd/>
                <a:tailEnd/>
              </a:ln>
            </p:spPr>
            <p:txBody>
              <a:bodyPr/>
              <a:lstStyle/>
              <a:p>
                <a:endParaRPr lang="en-US"/>
              </a:p>
            </p:txBody>
          </p:sp>
          <p:sp>
            <p:nvSpPr>
              <p:cNvPr id="746597" name="Freeform 101"/>
              <p:cNvSpPr>
                <a:spLocks/>
              </p:cNvSpPr>
              <p:nvPr/>
            </p:nvSpPr>
            <p:spPr bwMode="auto">
              <a:xfrm>
                <a:off x="1345" y="1297"/>
                <a:ext cx="62" cy="64"/>
              </a:xfrm>
              <a:custGeom>
                <a:avLst/>
                <a:gdLst/>
                <a:ahLst/>
                <a:cxnLst>
                  <a:cxn ang="0">
                    <a:pos x="31" y="0"/>
                  </a:cxn>
                  <a:cxn ang="0">
                    <a:pos x="62" y="64"/>
                  </a:cxn>
                  <a:cxn ang="0">
                    <a:pos x="0" y="64"/>
                  </a:cxn>
                  <a:cxn ang="0">
                    <a:pos x="31" y="0"/>
                  </a:cxn>
                </a:cxnLst>
                <a:rect l="0" t="0" r="r" b="b"/>
                <a:pathLst>
                  <a:path w="62" h="64">
                    <a:moveTo>
                      <a:pt x="31" y="0"/>
                    </a:moveTo>
                    <a:lnTo>
                      <a:pt x="62" y="64"/>
                    </a:lnTo>
                    <a:lnTo>
                      <a:pt x="0" y="64"/>
                    </a:lnTo>
                    <a:lnTo>
                      <a:pt x="31" y="0"/>
                    </a:lnTo>
                    <a:close/>
                  </a:path>
                </a:pathLst>
              </a:custGeom>
              <a:solidFill>
                <a:srgbClr val="003366"/>
              </a:solidFill>
              <a:ln w="9525">
                <a:solidFill>
                  <a:srgbClr val="003366"/>
                </a:solidFill>
                <a:prstDash val="solid"/>
                <a:round/>
                <a:headEnd/>
                <a:tailEnd/>
              </a:ln>
            </p:spPr>
            <p:txBody>
              <a:bodyPr/>
              <a:lstStyle/>
              <a:p>
                <a:endParaRPr lang="en-US"/>
              </a:p>
            </p:txBody>
          </p:sp>
          <p:sp>
            <p:nvSpPr>
              <p:cNvPr id="746598" name="Rectangle 102"/>
              <p:cNvSpPr>
                <a:spLocks noChangeArrowheads="1"/>
              </p:cNvSpPr>
              <p:nvPr/>
            </p:nvSpPr>
            <p:spPr bwMode="auto">
              <a:xfrm>
                <a:off x="1499" y="1253"/>
                <a:ext cx="677" cy="155"/>
              </a:xfrm>
              <a:prstGeom prst="rect">
                <a:avLst/>
              </a:prstGeom>
              <a:noFill/>
              <a:ln w="9525">
                <a:noFill/>
                <a:miter lim="800000"/>
                <a:headEnd/>
                <a:tailEnd/>
              </a:ln>
            </p:spPr>
            <p:txBody>
              <a:bodyPr wrap="none" lIns="0" tIns="0" rIns="0" bIns="0">
                <a:spAutoFit/>
              </a:bodyPr>
              <a:lstStyle/>
              <a:p>
                <a:r>
                  <a:rPr lang="en-US" sz="1600" dirty="0" err="1"/>
                  <a:t>NovoMix</a:t>
                </a:r>
                <a:r>
                  <a:rPr lang="en-US" sz="1600" baseline="30000" dirty="0"/>
                  <a:t>®</a:t>
                </a:r>
                <a:r>
                  <a:rPr lang="en-US" sz="1600" dirty="0"/>
                  <a:t> 30</a:t>
                </a:r>
              </a:p>
            </p:txBody>
          </p:sp>
          <p:sp>
            <p:nvSpPr>
              <p:cNvPr id="746599" name="Line 103"/>
              <p:cNvSpPr>
                <a:spLocks noChangeShapeType="1"/>
              </p:cNvSpPr>
              <p:nvPr/>
            </p:nvSpPr>
            <p:spPr bwMode="auto">
              <a:xfrm>
                <a:off x="1290" y="1538"/>
                <a:ext cx="178" cy="1"/>
              </a:xfrm>
              <a:prstGeom prst="line">
                <a:avLst/>
              </a:prstGeom>
              <a:noFill/>
              <a:ln w="19050">
                <a:solidFill>
                  <a:srgbClr val="CC99FF"/>
                </a:solidFill>
                <a:round/>
                <a:headEnd/>
                <a:tailEnd/>
              </a:ln>
            </p:spPr>
            <p:txBody>
              <a:bodyPr/>
              <a:lstStyle/>
              <a:p>
                <a:endParaRPr lang="en-US"/>
              </a:p>
            </p:txBody>
          </p:sp>
          <p:sp>
            <p:nvSpPr>
              <p:cNvPr id="746600" name="Rectangle 104"/>
              <p:cNvSpPr>
                <a:spLocks noChangeArrowheads="1"/>
              </p:cNvSpPr>
              <p:nvPr/>
            </p:nvSpPr>
            <p:spPr bwMode="auto">
              <a:xfrm>
                <a:off x="1345" y="1506"/>
                <a:ext cx="55" cy="57"/>
              </a:xfrm>
              <a:prstGeom prst="rect">
                <a:avLst/>
              </a:prstGeom>
              <a:solidFill>
                <a:srgbClr val="CC99FF"/>
              </a:solidFill>
              <a:ln w="9525">
                <a:solidFill>
                  <a:srgbClr val="CC99FF"/>
                </a:solidFill>
                <a:miter lim="800000"/>
                <a:headEnd/>
                <a:tailEnd/>
              </a:ln>
            </p:spPr>
            <p:txBody>
              <a:bodyPr/>
              <a:lstStyle/>
              <a:p>
                <a:endParaRPr lang="en-US"/>
              </a:p>
            </p:txBody>
          </p:sp>
          <p:sp>
            <p:nvSpPr>
              <p:cNvPr id="746601" name="Rectangle 105"/>
              <p:cNvSpPr>
                <a:spLocks noChangeArrowheads="1"/>
              </p:cNvSpPr>
              <p:nvPr/>
            </p:nvSpPr>
            <p:spPr bwMode="auto">
              <a:xfrm>
                <a:off x="1499" y="1462"/>
                <a:ext cx="438" cy="155"/>
              </a:xfrm>
              <a:prstGeom prst="rect">
                <a:avLst/>
              </a:prstGeom>
              <a:noFill/>
              <a:ln w="9525">
                <a:noFill/>
                <a:miter lim="800000"/>
                <a:headEnd/>
                <a:tailEnd/>
              </a:ln>
            </p:spPr>
            <p:txBody>
              <a:bodyPr wrap="none" lIns="0" tIns="0" rIns="0" bIns="0">
                <a:spAutoFit/>
              </a:bodyPr>
              <a:lstStyle/>
              <a:p>
                <a:r>
                  <a:rPr lang="en-US" sz="1600"/>
                  <a:t>Glargine</a:t>
                </a:r>
              </a:p>
            </p:txBody>
          </p:sp>
        </p:grpSp>
      </p:grpSp>
      <p:sp>
        <p:nvSpPr>
          <p:cNvPr id="746602" name="Text Box 106"/>
          <p:cNvSpPr txBox="1">
            <a:spLocks noChangeArrowheads="1"/>
          </p:cNvSpPr>
          <p:nvPr/>
        </p:nvSpPr>
        <p:spPr bwMode="auto">
          <a:xfrm>
            <a:off x="4139952" y="6309320"/>
            <a:ext cx="6781800" cy="304800"/>
          </a:xfrm>
          <a:prstGeom prst="rect">
            <a:avLst/>
          </a:prstGeom>
          <a:noFill/>
          <a:ln w="9525" algn="ctr">
            <a:noFill/>
            <a:miter lim="800000"/>
            <a:headEnd/>
            <a:tailEnd/>
          </a:ln>
          <a:effectLst/>
        </p:spPr>
        <p:txBody>
          <a:bodyPr>
            <a:spAutoFit/>
          </a:bodyPr>
          <a:lstStyle/>
          <a:p>
            <a:pPr>
              <a:spcBef>
                <a:spcPct val="50000"/>
              </a:spcBef>
            </a:pPr>
            <a:r>
              <a:rPr lang="en-GB" sz="1400" dirty="0" err="1"/>
              <a:t>Raskin</a:t>
            </a:r>
            <a:r>
              <a:rPr lang="en-GB" sz="1400" dirty="0"/>
              <a:t> P, </a:t>
            </a:r>
            <a:r>
              <a:rPr lang="en-GB" sz="1400" i="1" dirty="0"/>
              <a:t>et al. Diabetes Care </a:t>
            </a:r>
            <a:r>
              <a:rPr lang="en-GB" sz="1400" dirty="0"/>
              <a:t>2005;28:260–265 </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8594" name="Rectangle 50"/>
          <p:cNvSpPr>
            <a:spLocks noGrp="1" noChangeArrowheads="1"/>
          </p:cNvSpPr>
          <p:nvPr>
            <p:ph type="title"/>
          </p:nvPr>
        </p:nvSpPr>
        <p:spPr/>
        <p:txBody>
          <a:bodyPr>
            <a:normAutofit fontScale="90000"/>
          </a:bodyPr>
          <a:lstStyle/>
          <a:p>
            <a:r>
              <a:rPr lang="en-GB"/>
              <a:t>INITIATE: Improved postprandial glucose with NovoMix</a:t>
            </a:r>
            <a:r>
              <a:rPr lang="en-GB" baseline="30000">
                <a:cs typeface="Arial" charset="0"/>
              </a:rPr>
              <a:t>®</a:t>
            </a:r>
            <a:r>
              <a:rPr lang="en-GB"/>
              <a:t> 30</a:t>
            </a:r>
            <a:endParaRPr lang="en-US"/>
          </a:p>
        </p:txBody>
      </p:sp>
      <p:sp>
        <p:nvSpPr>
          <p:cNvPr id="50" name="Slide Number Placeholder 5"/>
          <p:cNvSpPr>
            <a:spLocks noGrp="1"/>
          </p:cNvSpPr>
          <p:nvPr>
            <p:ph type="sldNum" sz="quarter" idx="12"/>
          </p:nvPr>
        </p:nvSpPr>
        <p:spPr/>
        <p:txBody>
          <a:bodyPr/>
          <a:lstStyle/>
          <a:p>
            <a:fld id="{6F4EFACB-3D30-48DE-8B10-07929ABDC85F}" type="slidenum">
              <a:rPr lang="en-GB">
                <a:solidFill>
                  <a:schemeClr val="tx1"/>
                </a:solidFill>
              </a:rPr>
              <a:pPr/>
              <a:t>69</a:t>
            </a:fld>
            <a:endParaRPr lang="en-GB">
              <a:solidFill>
                <a:schemeClr val="tx1"/>
              </a:solidFill>
            </a:endParaRPr>
          </a:p>
        </p:txBody>
      </p:sp>
      <p:sp>
        <p:nvSpPr>
          <p:cNvPr id="748547" name="Text Box 3"/>
          <p:cNvSpPr txBox="1">
            <a:spLocks noChangeArrowheads="1"/>
          </p:cNvSpPr>
          <p:nvPr/>
        </p:nvSpPr>
        <p:spPr bwMode="auto">
          <a:xfrm rot="10800000">
            <a:off x="410746" y="1416050"/>
            <a:ext cx="677108" cy="4418013"/>
          </a:xfrm>
          <a:prstGeom prst="rect">
            <a:avLst/>
          </a:prstGeom>
          <a:noFill/>
          <a:ln w="9525">
            <a:noFill/>
            <a:miter lim="800000"/>
            <a:headEnd/>
            <a:tailEnd/>
          </a:ln>
          <a:effectLst/>
        </p:spPr>
        <p:txBody>
          <a:bodyPr vert="eaVert">
            <a:spAutoFit/>
          </a:bodyPr>
          <a:lstStyle/>
          <a:p>
            <a:pPr algn="ctr">
              <a:spcBef>
                <a:spcPct val="50000"/>
              </a:spcBef>
            </a:pPr>
            <a:r>
              <a:rPr lang="en-GB" sz="1600"/>
              <a:t>Difference in prandial glucose increment between treatments (mmol/l)</a:t>
            </a:r>
          </a:p>
        </p:txBody>
      </p:sp>
      <p:sp>
        <p:nvSpPr>
          <p:cNvPr id="748548" name="Text Box 4"/>
          <p:cNvSpPr txBox="1">
            <a:spLocks noChangeAspect="1" noChangeArrowheads="1"/>
          </p:cNvSpPr>
          <p:nvPr/>
        </p:nvSpPr>
        <p:spPr bwMode="auto">
          <a:xfrm>
            <a:off x="6345238" y="4532313"/>
            <a:ext cx="1874937" cy="584775"/>
          </a:xfrm>
          <a:prstGeom prst="rect">
            <a:avLst/>
          </a:prstGeom>
          <a:noFill/>
          <a:ln w="9525" algn="ctr">
            <a:noFill/>
            <a:miter lim="800000"/>
            <a:headEnd/>
            <a:tailEnd/>
          </a:ln>
          <a:effectLst/>
        </p:spPr>
        <p:txBody>
          <a:bodyPr wrap="none">
            <a:spAutoFit/>
          </a:bodyPr>
          <a:lstStyle/>
          <a:p>
            <a:r>
              <a:rPr lang="en-GB" sz="1600"/>
              <a:t>Total mean prandial </a:t>
            </a:r>
            <a:br>
              <a:rPr lang="en-GB" sz="1600"/>
            </a:br>
            <a:r>
              <a:rPr lang="en-GB" sz="1600"/>
              <a:t>glucose increment</a:t>
            </a:r>
          </a:p>
        </p:txBody>
      </p:sp>
      <p:grpSp>
        <p:nvGrpSpPr>
          <p:cNvPr id="2" name="Group 5"/>
          <p:cNvGrpSpPr>
            <a:grpSpLocks noChangeAspect="1"/>
          </p:cNvGrpSpPr>
          <p:nvPr/>
        </p:nvGrpSpPr>
        <p:grpSpPr bwMode="auto">
          <a:xfrm>
            <a:off x="5360284" y="1697038"/>
            <a:ext cx="1585945" cy="2711450"/>
            <a:chOff x="4543" y="1211"/>
            <a:chExt cx="1045" cy="1897"/>
          </a:xfrm>
        </p:grpSpPr>
        <p:sp>
          <p:nvSpPr>
            <p:cNvPr id="748550" name="Line 6"/>
            <p:cNvSpPr>
              <a:spLocks noChangeAspect="1" noChangeShapeType="1"/>
            </p:cNvSpPr>
            <p:nvPr/>
          </p:nvSpPr>
          <p:spPr bwMode="auto">
            <a:xfrm flipV="1">
              <a:off x="5065" y="1211"/>
              <a:ext cx="0" cy="726"/>
            </a:xfrm>
            <a:prstGeom prst="line">
              <a:avLst/>
            </a:prstGeom>
            <a:noFill/>
            <a:ln w="38100">
              <a:solidFill>
                <a:schemeClr val="tx1"/>
              </a:solidFill>
              <a:round/>
              <a:headEnd/>
              <a:tailEnd type="triangle" w="med" len="med"/>
            </a:ln>
            <a:effectLst/>
          </p:spPr>
          <p:txBody>
            <a:bodyPr/>
            <a:lstStyle/>
            <a:p>
              <a:endParaRPr lang="en-US"/>
            </a:p>
          </p:txBody>
        </p:sp>
        <p:sp>
          <p:nvSpPr>
            <p:cNvPr id="748551" name="Line 7"/>
            <p:cNvSpPr>
              <a:spLocks noChangeAspect="1" noChangeShapeType="1"/>
            </p:cNvSpPr>
            <p:nvPr/>
          </p:nvSpPr>
          <p:spPr bwMode="auto">
            <a:xfrm>
              <a:off x="5065" y="2022"/>
              <a:ext cx="0" cy="1086"/>
            </a:xfrm>
            <a:prstGeom prst="line">
              <a:avLst/>
            </a:prstGeom>
            <a:noFill/>
            <a:ln w="38100">
              <a:solidFill>
                <a:schemeClr val="tx1"/>
              </a:solidFill>
              <a:round/>
              <a:headEnd/>
              <a:tailEnd type="triangle" w="med" len="med"/>
            </a:ln>
            <a:effectLst/>
          </p:spPr>
          <p:txBody>
            <a:bodyPr/>
            <a:lstStyle/>
            <a:p>
              <a:endParaRPr lang="en-US"/>
            </a:p>
          </p:txBody>
        </p:sp>
        <p:sp>
          <p:nvSpPr>
            <p:cNvPr id="748552" name="Text Box 8"/>
            <p:cNvSpPr txBox="1">
              <a:spLocks noChangeAspect="1" noChangeArrowheads="1"/>
            </p:cNvSpPr>
            <p:nvPr/>
          </p:nvSpPr>
          <p:spPr bwMode="auto">
            <a:xfrm>
              <a:off x="4562" y="1464"/>
              <a:ext cx="1010" cy="237"/>
            </a:xfrm>
            <a:prstGeom prst="rect">
              <a:avLst/>
            </a:prstGeom>
            <a:solidFill>
              <a:schemeClr val="tx1"/>
            </a:solidFill>
            <a:ln w="9525">
              <a:solidFill>
                <a:schemeClr val="tx1"/>
              </a:solidFill>
              <a:miter lim="800000"/>
              <a:headEnd/>
              <a:tailEnd/>
            </a:ln>
            <a:effectLst/>
          </p:spPr>
          <p:txBody>
            <a:bodyPr wrap="none">
              <a:spAutoFit/>
            </a:bodyPr>
            <a:lstStyle/>
            <a:p>
              <a:pPr algn="ctr"/>
              <a:r>
                <a:rPr lang="en-GB" sz="1600"/>
                <a:t>Favours glargine</a:t>
              </a:r>
            </a:p>
          </p:txBody>
        </p:sp>
        <p:sp>
          <p:nvSpPr>
            <p:cNvPr id="748553" name="Text Box 9"/>
            <p:cNvSpPr txBox="1">
              <a:spLocks noChangeAspect="1" noChangeArrowheads="1"/>
            </p:cNvSpPr>
            <p:nvPr/>
          </p:nvSpPr>
          <p:spPr bwMode="auto">
            <a:xfrm>
              <a:off x="4543" y="2268"/>
              <a:ext cx="1045" cy="414"/>
            </a:xfrm>
            <a:prstGeom prst="rect">
              <a:avLst/>
            </a:prstGeom>
            <a:solidFill>
              <a:schemeClr val="tx1"/>
            </a:solidFill>
            <a:ln w="9525">
              <a:solidFill>
                <a:schemeClr val="tx1"/>
              </a:solidFill>
              <a:miter lim="800000"/>
              <a:headEnd/>
              <a:tailEnd/>
            </a:ln>
            <a:effectLst/>
          </p:spPr>
          <p:txBody>
            <a:bodyPr>
              <a:spAutoFit/>
            </a:bodyPr>
            <a:lstStyle/>
            <a:p>
              <a:pPr algn="ctr"/>
              <a:r>
                <a:rPr lang="en-GB" sz="1600"/>
                <a:t>Favours </a:t>
              </a:r>
            </a:p>
            <a:p>
              <a:pPr algn="ctr"/>
              <a:r>
                <a:rPr lang="en-GB" sz="1600"/>
                <a:t>NovoMix</a:t>
              </a:r>
              <a:r>
                <a:rPr lang="en-GB" sz="1600" baseline="30000">
                  <a:cs typeface="Arial" charset="0"/>
                </a:rPr>
                <a:t>®</a:t>
              </a:r>
              <a:r>
                <a:rPr lang="en-GB" sz="1600"/>
                <a:t> 30</a:t>
              </a:r>
            </a:p>
          </p:txBody>
        </p:sp>
      </p:grpSp>
      <p:sp>
        <p:nvSpPr>
          <p:cNvPr id="748554" name="Rectangle 10"/>
          <p:cNvSpPr>
            <a:spLocks noChangeAspect="1" noChangeArrowheads="1"/>
          </p:cNvSpPr>
          <p:nvPr/>
        </p:nvSpPr>
        <p:spPr bwMode="auto">
          <a:xfrm>
            <a:off x="1689100" y="5068888"/>
            <a:ext cx="3415294" cy="338554"/>
          </a:xfrm>
          <a:prstGeom prst="rect">
            <a:avLst/>
          </a:prstGeom>
          <a:noFill/>
          <a:ln w="9525" algn="ctr">
            <a:noFill/>
            <a:miter lim="800000"/>
            <a:headEnd/>
            <a:tailEnd/>
          </a:ln>
          <a:effectLst/>
        </p:spPr>
        <p:txBody>
          <a:bodyPr wrap="none">
            <a:spAutoFit/>
          </a:bodyPr>
          <a:lstStyle/>
          <a:p>
            <a:r>
              <a:rPr lang="en-GB" sz="1600"/>
              <a:t>   Breakfast        Lunch          Dinner         </a:t>
            </a:r>
          </a:p>
        </p:txBody>
      </p:sp>
      <p:sp>
        <p:nvSpPr>
          <p:cNvPr id="748555" name="Rectangle 11"/>
          <p:cNvSpPr>
            <a:spLocks noChangeAspect="1" noChangeArrowheads="1"/>
          </p:cNvSpPr>
          <p:nvPr/>
        </p:nvSpPr>
        <p:spPr bwMode="auto">
          <a:xfrm>
            <a:off x="1898650" y="3876675"/>
            <a:ext cx="611065" cy="338554"/>
          </a:xfrm>
          <a:prstGeom prst="rect">
            <a:avLst/>
          </a:prstGeom>
          <a:noFill/>
          <a:ln w="9525">
            <a:noFill/>
            <a:miter lim="800000"/>
            <a:headEnd/>
            <a:tailEnd/>
          </a:ln>
          <a:effectLst/>
        </p:spPr>
        <p:txBody>
          <a:bodyPr wrap="none">
            <a:spAutoFit/>
          </a:bodyPr>
          <a:lstStyle/>
          <a:p>
            <a:r>
              <a:rPr lang="en-GB" sz="1600"/>
              <a:t>-1.17</a:t>
            </a:r>
          </a:p>
        </p:txBody>
      </p:sp>
      <p:sp>
        <p:nvSpPr>
          <p:cNvPr id="748556" name="Rectangle 12"/>
          <p:cNvSpPr>
            <a:spLocks noChangeAspect="1" noChangeArrowheads="1"/>
          </p:cNvSpPr>
          <p:nvPr/>
        </p:nvSpPr>
        <p:spPr bwMode="auto">
          <a:xfrm>
            <a:off x="3228975" y="1947863"/>
            <a:ext cx="548548" cy="338554"/>
          </a:xfrm>
          <a:prstGeom prst="rect">
            <a:avLst/>
          </a:prstGeom>
          <a:noFill/>
          <a:ln w="9525" algn="ctr">
            <a:noFill/>
            <a:miter lim="800000"/>
            <a:headEnd/>
            <a:tailEnd/>
          </a:ln>
          <a:effectLst/>
        </p:spPr>
        <p:txBody>
          <a:bodyPr wrap="none">
            <a:spAutoFit/>
          </a:bodyPr>
          <a:lstStyle/>
          <a:p>
            <a:r>
              <a:rPr lang="en-GB" sz="1600"/>
              <a:t>0.66</a:t>
            </a:r>
          </a:p>
        </p:txBody>
      </p:sp>
      <p:sp>
        <p:nvSpPr>
          <p:cNvPr id="748557" name="Rectangle 13"/>
          <p:cNvSpPr>
            <a:spLocks noChangeAspect="1" noChangeArrowheads="1"/>
          </p:cNvSpPr>
          <p:nvPr/>
        </p:nvSpPr>
        <p:spPr bwMode="auto">
          <a:xfrm>
            <a:off x="4451350" y="3962400"/>
            <a:ext cx="611065" cy="338554"/>
          </a:xfrm>
          <a:prstGeom prst="rect">
            <a:avLst/>
          </a:prstGeom>
          <a:noFill/>
          <a:ln w="9525" algn="ctr">
            <a:noFill/>
            <a:miter lim="800000"/>
            <a:headEnd/>
            <a:tailEnd/>
          </a:ln>
          <a:effectLst/>
        </p:spPr>
        <p:txBody>
          <a:bodyPr wrap="none">
            <a:spAutoFit/>
          </a:bodyPr>
          <a:lstStyle/>
          <a:p>
            <a:r>
              <a:rPr lang="en-GB" sz="1600"/>
              <a:t>-1.25</a:t>
            </a:r>
          </a:p>
        </p:txBody>
      </p:sp>
      <p:sp>
        <p:nvSpPr>
          <p:cNvPr id="748558" name="Rectangle 14"/>
          <p:cNvSpPr>
            <a:spLocks noChangeAspect="1" noChangeArrowheads="1"/>
          </p:cNvSpPr>
          <p:nvPr/>
        </p:nvSpPr>
        <p:spPr bwMode="auto">
          <a:xfrm>
            <a:off x="7229475" y="3475038"/>
            <a:ext cx="611065" cy="338554"/>
          </a:xfrm>
          <a:prstGeom prst="rect">
            <a:avLst/>
          </a:prstGeom>
          <a:noFill/>
          <a:ln w="9525" algn="ctr">
            <a:noFill/>
            <a:miter lim="800000"/>
            <a:headEnd/>
            <a:tailEnd/>
          </a:ln>
          <a:effectLst/>
        </p:spPr>
        <p:txBody>
          <a:bodyPr wrap="none">
            <a:spAutoFit/>
          </a:bodyPr>
          <a:lstStyle/>
          <a:p>
            <a:r>
              <a:rPr lang="en-GB" sz="1600"/>
              <a:t>-0.59</a:t>
            </a:r>
          </a:p>
        </p:txBody>
      </p:sp>
      <p:sp>
        <p:nvSpPr>
          <p:cNvPr id="748559" name="Rectangle 15"/>
          <p:cNvSpPr>
            <a:spLocks noChangeAspect="1" noChangeArrowheads="1"/>
          </p:cNvSpPr>
          <p:nvPr/>
        </p:nvSpPr>
        <p:spPr bwMode="auto">
          <a:xfrm>
            <a:off x="2028825" y="4154488"/>
            <a:ext cx="389850" cy="338554"/>
          </a:xfrm>
          <a:prstGeom prst="rect">
            <a:avLst/>
          </a:prstGeom>
          <a:noFill/>
          <a:ln w="9525" algn="ctr">
            <a:noFill/>
            <a:miter lim="800000"/>
            <a:headEnd/>
            <a:tailEnd/>
          </a:ln>
          <a:effectLst/>
        </p:spPr>
        <p:txBody>
          <a:bodyPr wrap="none">
            <a:spAutoFit/>
          </a:bodyPr>
          <a:lstStyle/>
          <a:p>
            <a:r>
              <a:rPr lang="en-GB" sz="1600" b="1"/>
              <a:t>**</a:t>
            </a:r>
          </a:p>
        </p:txBody>
      </p:sp>
      <p:sp>
        <p:nvSpPr>
          <p:cNvPr id="748560" name="Rectangle 16"/>
          <p:cNvSpPr>
            <a:spLocks noChangeAspect="1" noChangeArrowheads="1"/>
          </p:cNvSpPr>
          <p:nvPr/>
        </p:nvSpPr>
        <p:spPr bwMode="auto">
          <a:xfrm>
            <a:off x="3302000" y="1757363"/>
            <a:ext cx="412292" cy="338554"/>
          </a:xfrm>
          <a:prstGeom prst="rect">
            <a:avLst/>
          </a:prstGeom>
          <a:noFill/>
          <a:ln w="9525" algn="ctr">
            <a:noFill/>
            <a:miter lim="800000"/>
            <a:headEnd/>
            <a:tailEnd/>
          </a:ln>
          <a:effectLst/>
        </p:spPr>
        <p:txBody>
          <a:bodyPr wrap="none">
            <a:spAutoFit/>
          </a:bodyPr>
          <a:lstStyle/>
          <a:p>
            <a:r>
              <a:rPr lang="en-GB" sz="1600"/>
              <a:t>NS</a:t>
            </a:r>
          </a:p>
        </p:txBody>
      </p:sp>
      <p:sp>
        <p:nvSpPr>
          <p:cNvPr id="748561" name="Rectangle 17"/>
          <p:cNvSpPr>
            <a:spLocks noChangeAspect="1" noChangeArrowheads="1"/>
          </p:cNvSpPr>
          <p:nvPr/>
        </p:nvSpPr>
        <p:spPr bwMode="auto">
          <a:xfrm>
            <a:off x="4656138" y="4217988"/>
            <a:ext cx="287258" cy="338554"/>
          </a:xfrm>
          <a:prstGeom prst="rect">
            <a:avLst/>
          </a:prstGeom>
          <a:noFill/>
          <a:ln w="9525" algn="ctr">
            <a:noFill/>
            <a:miter lim="800000"/>
            <a:headEnd/>
            <a:tailEnd/>
          </a:ln>
          <a:effectLst/>
        </p:spPr>
        <p:txBody>
          <a:bodyPr wrap="none">
            <a:spAutoFit/>
          </a:bodyPr>
          <a:lstStyle/>
          <a:p>
            <a:r>
              <a:rPr lang="en-GB" sz="1600" b="1"/>
              <a:t>*</a:t>
            </a:r>
          </a:p>
        </p:txBody>
      </p:sp>
      <p:sp>
        <p:nvSpPr>
          <p:cNvPr id="748562" name="Rectangle 18"/>
          <p:cNvSpPr>
            <a:spLocks noChangeAspect="1" noChangeArrowheads="1"/>
          </p:cNvSpPr>
          <p:nvPr/>
        </p:nvSpPr>
        <p:spPr bwMode="auto">
          <a:xfrm>
            <a:off x="7400925" y="3736975"/>
            <a:ext cx="287258" cy="338554"/>
          </a:xfrm>
          <a:prstGeom prst="rect">
            <a:avLst/>
          </a:prstGeom>
          <a:noFill/>
          <a:ln w="9525" algn="ctr">
            <a:noFill/>
            <a:miter lim="800000"/>
            <a:headEnd/>
            <a:tailEnd/>
          </a:ln>
          <a:effectLst/>
        </p:spPr>
        <p:txBody>
          <a:bodyPr wrap="none">
            <a:spAutoFit/>
          </a:bodyPr>
          <a:lstStyle/>
          <a:p>
            <a:r>
              <a:rPr lang="en-GB" sz="1600" b="1"/>
              <a:t>*</a:t>
            </a:r>
          </a:p>
        </p:txBody>
      </p:sp>
      <p:sp>
        <p:nvSpPr>
          <p:cNvPr id="748563" name="Text Box 19"/>
          <p:cNvSpPr txBox="1">
            <a:spLocks noChangeAspect="1" noChangeArrowheads="1"/>
          </p:cNvSpPr>
          <p:nvPr/>
        </p:nvSpPr>
        <p:spPr bwMode="auto">
          <a:xfrm>
            <a:off x="6962775" y="1184275"/>
            <a:ext cx="1409700" cy="581025"/>
          </a:xfrm>
          <a:prstGeom prst="rect">
            <a:avLst/>
          </a:prstGeom>
          <a:noFill/>
          <a:ln w="9525" algn="ctr">
            <a:noFill/>
            <a:miter lim="800000"/>
            <a:headEnd/>
            <a:tailEnd/>
          </a:ln>
          <a:effectLst/>
        </p:spPr>
        <p:txBody>
          <a:bodyPr>
            <a:spAutoFit/>
          </a:bodyPr>
          <a:lstStyle/>
          <a:p>
            <a:r>
              <a:rPr lang="en-GB" sz="1600"/>
              <a:t>* </a:t>
            </a:r>
            <a:r>
              <a:rPr lang="en-GB" sz="1600" i="1"/>
              <a:t>p </a:t>
            </a:r>
            <a:r>
              <a:rPr lang="en-GB" sz="1600"/>
              <a:t>&lt; 0.05</a:t>
            </a:r>
          </a:p>
          <a:p>
            <a:r>
              <a:rPr lang="en-GB" sz="1600"/>
              <a:t>** </a:t>
            </a:r>
            <a:r>
              <a:rPr lang="en-GB" sz="1600" i="1"/>
              <a:t>p </a:t>
            </a:r>
            <a:r>
              <a:rPr lang="en-GB" sz="1600"/>
              <a:t>&lt; 0.01</a:t>
            </a:r>
          </a:p>
        </p:txBody>
      </p:sp>
      <p:sp>
        <p:nvSpPr>
          <p:cNvPr id="748564" name="Rectangle 20"/>
          <p:cNvSpPr>
            <a:spLocks noChangeAspect="1" noChangeArrowheads="1"/>
          </p:cNvSpPr>
          <p:nvPr/>
        </p:nvSpPr>
        <p:spPr bwMode="auto">
          <a:xfrm>
            <a:off x="2014538" y="2832100"/>
            <a:ext cx="506412" cy="1020763"/>
          </a:xfrm>
          <a:prstGeom prst="rect">
            <a:avLst/>
          </a:prstGeom>
          <a:solidFill>
            <a:srgbClr val="00305E"/>
          </a:solidFill>
          <a:ln w="11113">
            <a:solidFill>
              <a:srgbClr val="00305E"/>
            </a:solidFill>
            <a:miter lim="800000"/>
            <a:headEnd/>
            <a:tailEnd/>
          </a:ln>
        </p:spPr>
        <p:txBody>
          <a:bodyPr/>
          <a:lstStyle/>
          <a:p>
            <a:endParaRPr lang="en-US"/>
          </a:p>
        </p:txBody>
      </p:sp>
      <p:sp>
        <p:nvSpPr>
          <p:cNvPr id="748565" name="Rectangle 21"/>
          <p:cNvSpPr>
            <a:spLocks noChangeAspect="1" noChangeArrowheads="1"/>
          </p:cNvSpPr>
          <p:nvPr/>
        </p:nvSpPr>
        <p:spPr bwMode="auto">
          <a:xfrm>
            <a:off x="3289300" y="2259013"/>
            <a:ext cx="514350" cy="573087"/>
          </a:xfrm>
          <a:prstGeom prst="rect">
            <a:avLst/>
          </a:prstGeom>
          <a:solidFill>
            <a:srgbClr val="CC99FF"/>
          </a:solidFill>
          <a:ln w="9525">
            <a:noFill/>
            <a:miter lim="800000"/>
            <a:headEnd/>
            <a:tailEnd/>
          </a:ln>
        </p:spPr>
        <p:txBody>
          <a:bodyPr/>
          <a:lstStyle/>
          <a:p>
            <a:endParaRPr lang="en-US"/>
          </a:p>
        </p:txBody>
      </p:sp>
      <p:sp>
        <p:nvSpPr>
          <p:cNvPr id="748566" name="Rectangle 22"/>
          <p:cNvSpPr>
            <a:spLocks noChangeAspect="1" noChangeArrowheads="1"/>
          </p:cNvSpPr>
          <p:nvPr/>
        </p:nvSpPr>
        <p:spPr bwMode="auto">
          <a:xfrm>
            <a:off x="4570413" y="2832100"/>
            <a:ext cx="506412" cy="1089025"/>
          </a:xfrm>
          <a:prstGeom prst="rect">
            <a:avLst/>
          </a:prstGeom>
          <a:solidFill>
            <a:srgbClr val="00305E"/>
          </a:solidFill>
          <a:ln w="11113">
            <a:solidFill>
              <a:srgbClr val="00305E"/>
            </a:solidFill>
            <a:miter lim="800000"/>
            <a:headEnd/>
            <a:tailEnd/>
          </a:ln>
        </p:spPr>
        <p:txBody>
          <a:bodyPr/>
          <a:lstStyle/>
          <a:p>
            <a:endParaRPr lang="en-US"/>
          </a:p>
        </p:txBody>
      </p:sp>
      <p:sp>
        <p:nvSpPr>
          <p:cNvPr id="748567" name="Rectangle 23"/>
          <p:cNvSpPr>
            <a:spLocks noChangeAspect="1" noChangeArrowheads="1"/>
          </p:cNvSpPr>
          <p:nvPr/>
        </p:nvSpPr>
        <p:spPr bwMode="auto">
          <a:xfrm>
            <a:off x="7285038" y="2832100"/>
            <a:ext cx="504825" cy="520700"/>
          </a:xfrm>
          <a:prstGeom prst="rect">
            <a:avLst/>
          </a:prstGeom>
          <a:solidFill>
            <a:srgbClr val="00305E"/>
          </a:solidFill>
          <a:ln w="11113">
            <a:solidFill>
              <a:srgbClr val="00305E"/>
            </a:solidFill>
            <a:miter lim="800000"/>
            <a:headEnd/>
            <a:tailEnd/>
          </a:ln>
        </p:spPr>
        <p:txBody>
          <a:bodyPr/>
          <a:lstStyle/>
          <a:p>
            <a:endParaRPr lang="en-US"/>
          </a:p>
        </p:txBody>
      </p:sp>
      <p:sp>
        <p:nvSpPr>
          <p:cNvPr id="748568" name="Line 24"/>
          <p:cNvSpPr>
            <a:spLocks noChangeAspect="1" noChangeShapeType="1"/>
          </p:cNvSpPr>
          <p:nvPr/>
        </p:nvSpPr>
        <p:spPr bwMode="auto">
          <a:xfrm>
            <a:off x="1631950" y="1968500"/>
            <a:ext cx="1588" cy="3041650"/>
          </a:xfrm>
          <a:prstGeom prst="line">
            <a:avLst/>
          </a:prstGeom>
          <a:noFill/>
          <a:ln w="19050">
            <a:solidFill>
              <a:srgbClr val="00305E"/>
            </a:solidFill>
            <a:round/>
            <a:headEnd/>
            <a:tailEnd/>
          </a:ln>
        </p:spPr>
        <p:txBody>
          <a:bodyPr/>
          <a:lstStyle/>
          <a:p>
            <a:endParaRPr lang="en-US"/>
          </a:p>
        </p:txBody>
      </p:sp>
      <p:sp>
        <p:nvSpPr>
          <p:cNvPr id="748569" name="Line 25"/>
          <p:cNvSpPr>
            <a:spLocks noChangeAspect="1" noChangeShapeType="1"/>
          </p:cNvSpPr>
          <p:nvPr/>
        </p:nvSpPr>
        <p:spPr bwMode="auto">
          <a:xfrm>
            <a:off x="1555750" y="5010150"/>
            <a:ext cx="76200" cy="0"/>
          </a:xfrm>
          <a:prstGeom prst="line">
            <a:avLst/>
          </a:prstGeom>
          <a:noFill/>
          <a:ln w="19050">
            <a:solidFill>
              <a:srgbClr val="00305E"/>
            </a:solidFill>
            <a:round/>
            <a:headEnd/>
            <a:tailEnd/>
          </a:ln>
        </p:spPr>
        <p:txBody>
          <a:bodyPr/>
          <a:lstStyle/>
          <a:p>
            <a:endParaRPr lang="en-US"/>
          </a:p>
        </p:txBody>
      </p:sp>
      <p:sp>
        <p:nvSpPr>
          <p:cNvPr id="748570" name="Line 26"/>
          <p:cNvSpPr>
            <a:spLocks noChangeAspect="1" noChangeShapeType="1"/>
          </p:cNvSpPr>
          <p:nvPr/>
        </p:nvSpPr>
        <p:spPr bwMode="auto">
          <a:xfrm>
            <a:off x="1555750" y="4572000"/>
            <a:ext cx="76200" cy="1588"/>
          </a:xfrm>
          <a:prstGeom prst="line">
            <a:avLst/>
          </a:prstGeom>
          <a:noFill/>
          <a:ln w="19050">
            <a:solidFill>
              <a:srgbClr val="00305E"/>
            </a:solidFill>
            <a:round/>
            <a:headEnd/>
            <a:tailEnd/>
          </a:ln>
        </p:spPr>
        <p:txBody>
          <a:bodyPr/>
          <a:lstStyle/>
          <a:p>
            <a:endParaRPr lang="en-US"/>
          </a:p>
        </p:txBody>
      </p:sp>
      <p:sp>
        <p:nvSpPr>
          <p:cNvPr id="748571" name="Line 27"/>
          <p:cNvSpPr>
            <a:spLocks noChangeAspect="1" noChangeShapeType="1"/>
          </p:cNvSpPr>
          <p:nvPr/>
        </p:nvSpPr>
        <p:spPr bwMode="auto">
          <a:xfrm>
            <a:off x="1555750" y="4144963"/>
            <a:ext cx="76200" cy="1587"/>
          </a:xfrm>
          <a:prstGeom prst="line">
            <a:avLst/>
          </a:prstGeom>
          <a:noFill/>
          <a:ln w="19050">
            <a:solidFill>
              <a:srgbClr val="00305E"/>
            </a:solidFill>
            <a:round/>
            <a:headEnd/>
            <a:tailEnd/>
          </a:ln>
        </p:spPr>
        <p:txBody>
          <a:bodyPr/>
          <a:lstStyle/>
          <a:p>
            <a:endParaRPr lang="en-US"/>
          </a:p>
        </p:txBody>
      </p:sp>
      <p:sp>
        <p:nvSpPr>
          <p:cNvPr id="748572" name="Line 28"/>
          <p:cNvSpPr>
            <a:spLocks noChangeAspect="1" noChangeShapeType="1"/>
          </p:cNvSpPr>
          <p:nvPr/>
        </p:nvSpPr>
        <p:spPr bwMode="auto">
          <a:xfrm>
            <a:off x="1555750" y="3706813"/>
            <a:ext cx="76200" cy="1587"/>
          </a:xfrm>
          <a:prstGeom prst="line">
            <a:avLst/>
          </a:prstGeom>
          <a:noFill/>
          <a:ln w="19050">
            <a:solidFill>
              <a:srgbClr val="00305E"/>
            </a:solidFill>
            <a:round/>
            <a:headEnd/>
            <a:tailEnd/>
          </a:ln>
        </p:spPr>
        <p:txBody>
          <a:bodyPr/>
          <a:lstStyle/>
          <a:p>
            <a:endParaRPr lang="en-US"/>
          </a:p>
        </p:txBody>
      </p:sp>
      <p:sp>
        <p:nvSpPr>
          <p:cNvPr id="748573" name="Line 29"/>
          <p:cNvSpPr>
            <a:spLocks noChangeAspect="1" noChangeShapeType="1"/>
          </p:cNvSpPr>
          <p:nvPr/>
        </p:nvSpPr>
        <p:spPr bwMode="auto">
          <a:xfrm>
            <a:off x="1555750" y="3270250"/>
            <a:ext cx="76200" cy="1588"/>
          </a:xfrm>
          <a:prstGeom prst="line">
            <a:avLst/>
          </a:prstGeom>
          <a:noFill/>
          <a:ln w="19050">
            <a:solidFill>
              <a:srgbClr val="00305E"/>
            </a:solidFill>
            <a:round/>
            <a:headEnd/>
            <a:tailEnd/>
          </a:ln>
        </p:spPr>
        <p:txBody>
          <a:bodyPr/>
          <a:lstStyle/>
          <a:p>
            <a:endParaRPr lang="en-US"/>
          </a:p>
        </p:txBody>
      </p:sp>
      <p:sp>
        <p:nvSpPr>
          <p:cNvPr id="748574" name="Line 30"/>
          <p:cNvSpPr>
            <a:spLocks noChangeAspect="1" noChangeShapeType="1"/>
          </p:cNvSpPr>
          <p:nvPr/>
        </p:nvSpPr>
        <p:spPr bwMode="auto">
          <a:xfrm>
            <a:off x="1555750" y="2832100"/>
            <a:ext cx="76200" cy="1588"/>
          </a:xfrm>
          <a:prstGeom prst="line">
            <a:avLst/>
          </a:prstGeom>
          <a:noFill/>
          <a:ln w="19050">
            <a:solidFill>
              <a:srgbClr val="00305E"/>
            </a:solidFill>
            <a:round/>
            <a:headEnd/>
            <a:tailEnd/>
          </a:ln>
        </p:spPr>
        <p:txBody>
          <a:bodyPr/>
          <a:lstStyle/>
          <a:p>
            <a:endParaRPr lang="en-US"/>
          </a:p>
        </p:txBody>
      </p:sp>
      <p:sp>
        <p:nvSpPr>
          <p:cNvPr id="748575" name="Line 31"/>
          <p:cNvSpPr>
            <a:spLocks noChangeAspect="1" noChangeShapeType="1"/>
          </p:cNvSpPr>
          <p:nvPr/>
        </p:nvSpPr>
        <p:spPr bwMode="auto">
          <a:xfrm>
            <a:off x="1555750" y="2405063"/>
            <a:ext cx="76200" cy="1587"/>
          </a:xfrm>
          <a:prstGeom prst="line">
            <a:avLst/>
          </a:prstGeom>
          <a:noFill/>
          <a:ln w="19050">
            <a:solidFill>
              <a:srgbClr val="00305E"/>
            </a:solidFill>
            <a:round/>
            <a:headEnd/>
            <a:tailEnd/>
          </a:ln>
        </p:spPr>
        <p:txBody>
          <a:bodyPr/>
          <a:lstStyle/>
          <a:p>
            <a:endParaRPr lang="en-US"/>
          </a:p>
        </p:txBody>
      </p:sp>
      <p:sp>
        <p:nvSpPr>
          <p:cNvPr id="748576" name="Line 32"/>
          <p:cNvSpPr>
            <a:spLocks noChangeAspect="1" noChangeShapeType="1"/>
          </p:cNvSpPr>
          <p:nvPr/>
        </p:nvSpPr>
        <p:spPr bwMode="auto">
          <a:xfrm>
            <a:off x="1555750" y="1968500"/>
            <a:ext cx="76200" cy="0"/>
          </a:xfrm>
          <a:prstGeom prst="line">
            <a:avLst/>
          </a:prstGeom>
          <a:noFill/>
          <a:ln w="19050">
            <a:solidFill>
              <a:srgbClr val="00305E"/>
            </a:solidFill>
            <a:round/>
            <a:headEnd/>
            <a:tailEnd/>
          </a:ln>
        </p:spPr>
        <p:txBody>
          <a:bodyPr/>
          <a:lstStyle/>
          <a:p>
            <a:endParaRPr lang="en-US"/>
          </a:p>
        </p:txBody>
      </p:sp>
      <p:sp>
        <p:nvSpPr>
          <p:cNvPr id="748577" name="Line 33"/>
          <p:cNvSpPr>
            <a:spLocks noChangeAspect="1" noChangeShapeType="1"/>
          </p:cNvSpPr>
          <p:nvPr/>
        </p:nvSpPr>
        <p:spPr bwMode="auto">
          <a:xfrm flipV="1">
            <a:off x="1641475" y="2833688"/>
            <a:ext cx="6759575" cy="0"/>
          </a:xfrm>
          <a:prstGeom prst="line">
            <a:avLst/>
          </a:prstGeom>
          <a:noFill/>
          <a:ln w="19050">
            <a:solidFill>
              <a:srgbClr val="00305E"/>
            </a:solidFill>
            <a:round/>
            <a:headEnd/>
            <a:tailEnd/>
          </a:ln>
        </p:spPr>
        <p:txBody>
          <a:bodyPr/>
          <a:lstStyle/>
          <a:p>
            <a:endParaRPr lang="en-US"/>
          </a:p>
        </p:txBody>
      </p:sp>
      <p:sp>
        <p:nvSpPr>
          <p:cNvPr id="748578" name="Line 34"/>
          <p:cNvSpPr>
            <a:spLocks noChangeAspect="1" noChangeShapeType="1"/>
          </p:cNvSpPr>
          <p:nvPr/>
        </p:nvSpPr>
        <p:spPr bwMode="auto">
          <a:xfrm flipV="1">
            <a:off x="1631950" y="2832100"/>
            <a:ext cx="1588" cy="69850"/>
          </a:xfrm>
          <a:prstGeom prst="line">
            <a:avLst/>
          </a:prstGeom>
          <a:noFill/>
          <a:ln w="19050">
            <a:solidFill>
              <a:srgbClr val="00305E"/>
            </a:solidFill>
            <a:round/>
            <a:headEnd/>
            <a:tailEnd/>
          </a:ln>
        </p:spPr>
        <p:txBody>
          <a:bodyPr/>
          <a:lstStyle/>
          <a:p>
            <a:endParaRPr lang="en-US"/>
          </a:p>
        </p:txBody>
      </p:sp>
      <p:sp>
        <p:nvSpPr>
          <p:cNvPr id="748579" name="Line 35"/>
          <p:cNvSpPr>
            <a:spLocks noChangeAspect="1" noChangeShapeType="1"/>
          </p:cNvSpPr>
          <p:nvPr/>
        </p:nvSpPr>
        <p:spPr bwMode="auto">
          <a:xfrm flipV="1">
            <a:off x="2903538" y="2832100"/>
            <a:ext cx="1587" cy="69850"/>
          </a:xfrm>
          <a:prstGeom prst="line">
            <a:avLst/>
          </a:prstGeom>
          <a:noFill/>
          <a:ln w="19050">
            <a:solidFill>
              <a:srgbClr val="00305E"/>
            </a:solidFill>
            <a:round/>
            <a:headEnd/>
            <a:tailEnd/>
          </a:ln>
        </p:spPr>
        <p:txBody>
          <a:bodyPr/>
          <a:lstStyle/>
          <a:p>
            <a:endParaRPr lang="en-US"/>
          </a:p>
        </p:txBody>
      </p:sp>
      <p:sp>
        <p:nvSpPr>
          <p:cNvPr id="748580" name="Line 36"/>
          <p:cNvSpPr>
            <a:spLocks noChangeAspect="1" noChangeShapeType="1"/>
          </p:cNvSpPr>
          <p:nvPr/>
        </p:nvSpPr>
        <p:spPr bwMode="auto">
          <a:xfrm flipV="1">
            <a:off x="4187825" y="2832100"/>
            <a:ext cx="1588" cy="69850"/>
          </a:xfrm>
          <a:prstGeom prst="line">
            <a:avLst/>
          </a:prstGeom>
          <a:noFill/>
          <a:ln w="19050">
            <a:solidFill>
              <a:srgbClr val="00305E"/>
            </a:solidFill>
            <a:round/>
            <a:headEnd/>
            <a:tailEnd/>
          </a:ln>
        </p:spPr>
        <p:txBody>
          <a:bodyPr/>
          <a:lstStyle/>
          <a:p>
            <a:endParaRPr lang="en-US"/>
          </a:p>
        </p:txBody>
      </p:sp>
      <p:sp>
        <p:nvSpPr>
          <p:cNvPr id="748581" name="Line 37"/>
          <p:cNvSpPr>
            <a:spLocks noChangeAspect="1" noChangeShapeType="1"/>
          </p:cNvSpPr>
          <p:nvPr/>
        </p:nvSpPr>
        <p:spPr bwMode="auto">
          <a:xfrm flipV="1">
            <a:off x="5459413" y="2832100"/>
            <a:ext cx="1587" cy="69850"/>
          </a:xfrm>
          <a:prstGeom prst="line">
            <a:avLst/>
          </a:prstGeom>
          <a:noFill/>
          <a:ln w="19050">
            <a:solidFill>
              <a:srgbClr val="00305E"/>
            </a:solidFill>
            <a:round/>
            <a:headEnd/>
            <a:tailEnd/>
          </a:ln>
        </p:spPr>
        <p:txBody>
          <a:bodyPr/>
          <a:lstStyle/>
          <a:p>
            <a:endParaRPr lang="en-US"/>
          </a:p>
        </p:txBody>
      </p:sp>
      <p:sp>
        <p:nvSpPr>
          <p:cNvPr id="748582" name="Line 38"/>
          <p:cNvSpPr>
            <a:spLocks noChangeAspect="1" noChangeShapeType="1"/>
          </p:cNvSpPr>
          <p:nvPr/>
        </p:nvSpPr>
        <p:spPr bwMode="auto">
          <a:xfrm flipV="1">
            <a:off x="6732588" y="2832100"/>
            <a:ext cx="1587" cy="69850"/>
          </a:xfrm>
          <a:prstGeom prst="line">
            <a:avLst/>
          </a:prstGeom>
          <a:noFill/>
          <a:ln w="19050">
            <a:solidFill>
              <a:srgbClr val="00305E"/>
            </a:solidFill>
            <a:round/>
            <a:headEnd/>
            <a:tailEnd/>
          </a:ln>
        </p:spPr>
        <p:txBody>
          <a:bodyPr/>
          <a:lstStyle/>
          <a:p>
            <a:endParaRPr lang="en-US"/>
          </a:p>
        </p:txBody>
      </p:sp>
      <p:grpSp>
        <p:nvGrpSpPr>
          <p:cNvPr id="3" name="Group 53"/>
          <p:cNvGrpSpPr>
            <a:grpSpLocks/>
          </p:cNvGrpSpPr>
          <p:nvPr/>
        </p:nvGrpSpPr>
        <p:grpSpPr bwMode="auto">
          <a:xfrm>
            <a:off x="1089024" y="1831975"/>
            <a:ext cx="368300" cy="3287713"/>
            <a:chOff x="686" y="1164"/>
            <a:chExt cx="232" cy="2071"/>
          </a:xfrm>
        </p:grpSpPr>
        <p:sp>
          <p:nvSpPr>
            <p:cNvPr id="748583" name="Rectangle 39"/>
            <p:cNvSpPr>
              <a:spLocks noChangeAspect="1" noChangeArrowheads="1"/>
            </p:cNvSpPr>
            <p:nvPr/>
          </p:nvSpPr>
          <p:spPr bwMode="auto">
            <a:xfrm>
              <a:off x="686" y="3080"/>
              <a:ext cx="203" cy="155"/>
            </a:xfrm>
            <a:prstGeom prst="rect">
              <a:avLst/>
            </a:prstGeom>
            <a:noFill/>
            <a:ln w="9525">
              <a:noFill/>
              <a:miter lim="800000"/>
              <a:headEnd/>
              <a:tailEnd/>
            </a:ln>
          </p:spPr>
          <p:txBody>
            <a:bodyPr wrap="none" lIns="0" tIns="0" rIns="0" bIns="0">
              <a:spAutoFit/>
            </a:bodyPr>
            <a:lstStyle/>
            <a:p>
              <a:r>
                <a:rPr lang="en-GB" sz="1600"/>
                <a:t>-2.5</a:t>
              </a:r>
            </a:p>
          </p:txBody>
        </p:sp>
        <p:sp>
          <p:nvSpPr>
            <p:cNvPr id="748584" name="Rectangle 40"/>
            <p:cNvSpPr>
              <a:spLocks noChangeAspect="1" noChangeArrowheads="1"/>
            </p:cNvSpPr>
            <p:nvPr/>
          </p:nvSpPr>
          <p:spPr bwMode="auto">
            <a:xfrm>
              <a:off x="804" y="2804"/>
              <a:ext cx="105" cy="155"/>
            </a:xfrm>
            <a:prstGeom prst="rect">
              <a:avLst/>
            </a:prstGeom>
            <a:noFill/>
            <a:ln w="9525">
              <a:noFill/>
              <a:miter lim="800000"/>
              <a:headEnd/>
              <a:tailEnd/>
            </a:ln>
          </p:spPr>
          <p:txBody>
            <a:bodyPr wrap="none" lIns="0" tIns="0" rIns="0" bIns="0">
              <a:spAutoFit/>
            </a:bodyPr>
            <a:lstStyle/>
            <a:p>
              <a:r>
                <a:rPr lang="en-GB" sz="1600"/>
                <a:t>-2</a:t>
              </a:r>
            </a:p>
          </p:txBody>
        </p:sp>
        <p:sp>
          <p:nvSpPr>
            <p:cNvPr id="748585" name="Rectangle 41"/>
            <p:cNvSpPr>
              <a:spLocks noChangeAspect="1" noChangeArrowheads="1"/>
            </p:cNvSpPr>
            <p:nvPr/>
          </p:nvSpPr>
          <p:spPr bwMode="auto">
            <a:xfrm>
              <a:off x="686" y="2535"/>
              <a:ext cx="203" cy="155"/>
            </a:xfrm>
            <a:prstGeom prst="rect">
              <a:avLst/>
            </a:prstGeom>
            <a:noFill/>
            <a:ln w="9525">
              <a:noFill/>
              <a:miter lim="800000"/>
              <a:headEnd/>
              <a:tailEnd/>
            </a:ln>
          </p:spPr>
          <p:txBody>
            <a:bodyPr wrap="none" lIns="0" tIns="0" rIns="0" bIns="0">
              <a:spAutoFit/>
            </a:bodyPr>
            <a:lstStyle/>
            <a:p>
              <a:r>
                <a:rPr lang="en-GB" sz="1600"/>
                <a:t>-1.5</a:t>
              </a:r>
            </a:p>
          </p:txBody>
        </p:sp>
        <p:sp>
          <p:nvSpPr>
            <p:cNvPr id="748586" name="Rectangle 42"/>
            <p:cNvSpPr>
              <a:spLocks noChangeAspect="1" noChangeArrowheads="1"/>
            </p:cNvSpPr>
            <p:nvPr/>
          </p:nvSpPr>
          <p:spPr bwMode="auto">
            <a:xfrm>
              <a:off x="804" y="2261"/>
              <a:ext cx="105" cy="155"/>
            </a:xfrm>
            <a:prstGeom prst="rect">
              <a:avLst/>
            </a:prstGeom>
            <a:noFill/>
            <a:ln w="9525">
              <a:noFill/>
              <a:miter lim="800000"/>
              <a:headEnd/>
              <a:tailEnd/>
            </a:ln>
          </p:spPr>
          <p:txBody>
            <a:bodyPr wrap="none" lIns="0" tIns="0" rIns="0" bIns="0">
              <a:spAutoFit/>
            </a:bodyPr>
            <a:lstStyle/>
            <a:p>
              <a:r>
                <a:rPr lang="en-GB" sz="1600"/>
                <a:t>-1</a:t>
              </a:r>
            </a:p>
          </p:txBody>
        </p:sp>
        <p:sp>
          <p:nvSpPr>
            <p:cNvPr id="748587" name="Rectangle 43"/>
            <p:cNvSpPr>
              <a:spLocks noChangeAspect="1" noChangeArrowheads="1"/>
            </p:cNvSpPr>
            <p:nvPr/>
          </p:nvSpPr>
          <p:spPr bwMode="auto">
            <a:xfrm>
              <a:off x="686" y="1984"/>
              <a:ext cx="203" cy="155"/>
            </a:xfrm>
            <a:prstGeom prst="rect">
              <a:avLst/>
            </a:prstGeom>
            <a:noFill/>
            <a:ln w="9525">
              <a:noFill/>
              <a:miter lim="800000"/>
              <a:headEnd/>
              <a:tailEnd/>
            </a:ln>
          </p:spPr>
          <p:txBody>
            <a:bodyPr wrap="none" lIns="0" tIns="0" rIns="0" bIns="0">
              <a:spAutoFit/>
            </a:bodyPr>
            <a:lstStyle/>
            <a:p>
              <a:r>
                <a:rPr lang="en-GB" sz="1600"/>
                <a:t>-0.5</a:t>
              </a:r>
            </a:p>
          </p:txBody>
        </p:sp>
        <p:sp>
          <p:nvSpPr>
            <p:cNvPr id="748588" name="Rectangle 44"/>
            <p:cNvSpPr>
              <a:spLocks noChangeAspect="1" noChangeArrowheads="1"/>
            </p:cNvSpPr>
            <p:nvPr/>
          </p:nvSpPr>
          <p:spPr bwMode="auto">
            <a:xfrm>
              <a:off x="852" y="1709"/>
              <a:ext cx="66" cy="155"/>
            </a:xfrm>
            <a:prstGeom prst="rect">
              <a:avLst/>
            </a:prstGeom>
            <a:noFill/>
            <a:ln w="9525">
              <a:noFill/>
              <a:miter lim="800000"/>
              <a:headEnd/>
              <a:tailEnd/>
            </a:ln>
          </p:spPr>
          <p:txBody>
            <a:bodyPr wrap="none" lIns="0" tIns="0" rIns="0" bIns="0">
              <a:spAutoFit/>
            </a:bodyPr>
            <a:lstStyle/>
            <a:p>
              <a:r>
                <a:rPr lang="en-GB" sz="1600"/>
                <a:t>0</a:t>
              </a:r>
            </a:p>
          </p:txBody>
        </p:sp>
        <p:sp>
          <p:nvSpPr>
            <p:cNvPr id="748589" name="Rectangle 45"/>
            <p:cNvSpPr>
              <a:spLocks noChangeAspect="1" noChangeArrowheads="1"/>
            </p:cNvSpPr>
            <p:nvPr/>
          </p:nvSpPr>
          <p:spPr bwMode="auto">
            <a:xfrm>
              <a:off x="734" y="1439"/>
              <a:ext cx="164" cy="155"/>
            </a:xfrm>
            <a:prstGeom prst="rect">
              <a:avLst/>
            </a:prstGeom>
            <a:noFill/>
            <a:ln w="9525">
              <a:noFill/>
              <a:miter lim="800000"/>
              <a:headEnd/>
              <a:tailEnd/>
            </a:ln>
          </p:spPr>
          <p:txBody>
            <a:bodyPr wrap="none" lIns="0" tIns="0" rIns="0" bIns="0">
              <a:spAutoFit/>
            </a:bodyPr>
            <a:lstStyle/>
            <a:p>
              <a:r>
                <a:rPr lang="en-GB" sz="1600"/>
                <a:t>0.5</a:t>
              </a:r>
            </a:p>
          </p:txBody>
        </p:sp>
        <p:sp>
          <p:nvSpPr>
            <p:cNvPr id="748590" name="Rectangle 46"/>
            <p:cNvSpPr>
              <a:spLocks noChangeAspect="1" noChangeArrowheads="1"/>
            </p:cNvSpPr>
            <p:nvPr/>
          </p:nvSpPr>
          <p:spPr bwMode="auto">
            <a:xfrm>
              <a:off x="852" y="1164"/>
              <a:ext cx="66" cy="155"/>
            </a:xfrm>
            <a:prstGeom prst="rect">
              <a:avLst/>
            </a:prstGeom>
            <a:noFill/>
            <a:ln w="9525">
              <a:noFill/>
              <a:miter lim="800000"/>
              <a:headEnd/>
              <a:tailEnd/>
            </a:ln>
          </p:spPr>
          <p:txBody>
            <a:bodyPr wrap="none" lIns="0" tIns="0" rIns="0" bIns="0">
              <a:spAutoFit/>
            </a:bodyPr>
            <a:lstStyle/>
            <a:p>
              <a:r>
                <a:rPr lang="en-GB" sz="1600"/>
                <a:t>1</a:t>
              </a:r>
            </a:p>
          </p:txBody>
        </p:sp>
      </p:grpSp>
      <p:sp>
        <p:nvSpPr>
          <p:cNvPr id="748593" name="Text Box 49"/>
          <p:cNvSpPr txBox="1">
            <a:spLocks noChangeArrowheads="1"/>
          </p:cNvSpPr>
          <p:nvPr/>
        </p:nvSpPr>
        <p:spPr bwMode="auto">
          <a:xfrm>
            <a:off x="58738" y="6461125"/>
            <a:ext cx="6781800" cy="304800"/>
          </a:xfrm>
          <a:prstGeom prst="rect">
            <a:avLst/>
          </a:prstGeom>
          <a:noFill/>
          <a:ln w="9525" algn="ctr">
            <a:noFill/>
            <a:miter lim="800000"/>
            <a:headEnd/>
            <a:tailEnd/>
          </a:ln>
          <a:effectLst/>
        </p:spPr>
        <p:txBody>
          <a:bodyPr>
            <a:spAutoFit/>
          </a:bodyPr>
          <a:lstStyle/>
          <a:p>
            <a:pPr>
              <a:spcBef>
                <a:spcPct val="50000"/>
              </a:spcBef>
            </a:pPr>
            <a:r>
              <a:rPr lang="en-GB" sz="1400"/>
              <a:t>Raskin P, </a:t>
            </a:r>
            <a:r>
              <a:rPr lang="en-GB" sz="1400" i="1"/>
              <a:t>et al. Diabetes Care </a:t>
            </a:r>
            <a:r>
              <a:rPr lang="en-GB" sz="1400"/>
              <a:t>2005;28:260–265 </a:t>
            </a:r>
            <a:endParaRPr lang="en-US" sz="14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0497095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14282" y="214290"/>
            <a:ext cx="8929718" cy="635798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0702" name="Rectangle 110"/>
          <p:cNvSpPr>
            <a:spLocks noGrp="1" noChangeArrowheads="1"/>
          </p:cNvSpPr>
          <p:nvPr>
            <p:ph type="title"/>
          </p:nvPr>
        </p:nvSpPr>
        <p:spPr>
          <a:xfrm>
            <a:off x="415925" y="228600"/>
            <a:ext cx="8313738" cy="1452563"/>
          </a:xfrm>
        </p:spPr>
        <p:txBody>
          <a:bodyPr>
            <a:normAutofit fontScale="90000"/>
          </a:bodyPr>
          <a:lstStyle/>
          <a:p>
            <a:r>
              <a:rPr lang="en-GB"/>
              <a:t>INITIATE: </a:t>
            </a:r>
            <a:br>
              <a:rPr lang="en-GB"/>
            </a:br>
            <a:r>
              <a:rPr lang="en-GB"/>
              <a:t>Superior HbA</a:t>
            </a:r>
            <a:r>
              <a:rPr lang="en-GB" baseline="-25000"/>
              <a:t>1c</a:t>
            </a:r>
            <a:r>
              <a:rPr lang="en-GB"/>
              <a:t> and comparable FPG with NovoMix</a:t>
            </a:r>
            <a:r>
              <a:rPr lang="en-GB" baseline="30000"/>
              <a:t>®</a:t>
            </a:r>
            <a:r>
              <a:rPr lang="en-GB"/>
              <a:t> 30 vs. glargine</a:t>
            </a:r>
            <a:endParaRPr lang="en-US"/>
          </a:p>
        </p:txBody>
      </p:sp>
      <p:sp>
        <p:nvSpPr>
          <p:cNvPr id="69" name="Slide Number Placeholder 5"/>
          <p:cNvSpPr>
            <a:spLocks noGrp="1"/>
          </p:cNvSpPr>
          <p:nvPr>
            <p:ph type="sldNum" sz="quarter" idx="12"/>
          </p:nvPr>
        </p:nvSpPr>
        <p:spPr/>
        <p:txBody>
          <a:bodyPr/>
          <a:lstStyle/>
          <a:p>
            <a:fld id="{3F090EE0-59C5-4E51-B1B5-C8E3F3ED4979}" type="slidenum">
              <a:rPr lang="en-GB">
                <a:solidFill>
                  <a:schemeClr val="tx1"/>
                </a:solidFill>
              </a:rPr>
              <a:pPr/>
              <a:t>71</a:t>
            </a:fld>
            <a:endParaRPr lang="en-GB">
              <a:solidFill>
                <a:schemeClr val="tx1"/>
              </a:solidFill>
            </a:endParaRPr>
          </a:p>
        </p:txBody>
      </p:sp>
      <p:sp>
        <p:nvSpPr>
          <p:cNvPr id="750632" name="Text Box 40"/>
          <p:cNvSpPr txBox="1">
            <a:spLocks noChangeAspect="1" noChangeArrowheads="1"/>
          </p:cNvSpPr>
          <p:nvPr/>
        </p:nvSpPr>
        <p:spPr bwMode="auto">
          <a:xfrm>
            <a:off x="1377950" y="1851025"/>
            <a:ext cx="3378200" cy="366713"/>
          </a:xfrm>
          <a:prstGeom prst="rect">
            <a:avLst/>
          </a:prstGeom>
          <a:noFill/>
          <a:ln w="9525" algn="ctr">
            <a:noFill/>
            <a:miter lim="800000"/>
            <a:headEnd/>
            <a:tailEnd/>
          </a:ln>
          <a:effectLst/>
        </p:spPr>
        <p:txBody>
          <a:bodyPr>
            <a:spAutoFit/>
          </a:bodyPr>
          <a:lstStyle/>
          <a:p>
            <a:pPr algn="ctr">
              <a:spcBef>
                <a:spcPct val="50000"/>
              </a:spcBef>
            </a:pPr>
            <a:r>
              <a:rPr lang="en-GB" sz="1800"/>
              <a:t>Greater reduction in HbA</a:t>
            </a:r>
            <a:r>
              <a:rPr lang="en-GB" sz="1800" baseline="-25000"/>
              <a:t>1c</a:t>
            </a:r>
            <a:endParaRPr lang="en-US" sz="1800" baseline="-25000"/>
          </a:p>
        </p:txBody>
      </p:sp>
      <p:sp>
        <p:nvSpPr>
          <p:cNvPr id="750633" name="Text Box 41"/>
          <p:cNvSpPr txBox="1">
            <a:spLocks noChangeAspect="1" noChangeArrowheads="1"/>
          </p:cNvSpPr>
          <p:nvPr/>
        </p:nvSpPr>
        <p:spPr bwMode="auto">
          <a:xfrm>
            <a:off x="5176838" y="1846263"/>
            <a:ext cx="3887787" cy="366712"/>
          </a:xfrm>
          <a:prstGeom prst="rect">
            <a:avLst/>
          </a:prstGeom>
          <a:noFill/>
          <a:ln w="9525" algn="ctr">
            <a:noFill/>
            <a:miter lim="800000"/>
            <a:headEnd/>
            <a:tailEnd/>
          </a:ln>
          <a:effectLst/>
        </p:spPr>
        <p:txBody>
          <a:bodyPr>
            <a:spAutoFit/>
          </a:bodyPr>
          <a:lstStyle/>
          <a:p>
            <a:pPr algn="ctr">
              <a:spcBef>
                <a:spcPct val="50000"/>
              </a:spcBef>
            </a:pPr>
            <a:r>
              <a:rPr lang="en-GB" sz="1800"/>
              <a:t>Comparable reduction in FPG</a:t>
            </a:r>
            <a:endParaRPr lang="en-US" sz="1800"/>
          </a:p>
        </p:txBody>
      </p:sp>
      <p:grpSp>
        <p:nvGrpSpPr>
          <p:cNvPr id="2" name="Group 114"/>
          <p:cNvGrpSpPr>
            <a:grpSpLocks/>
          </p:cNvGrpSpPr>
          <p:nvPr/>
        </p:nvGrpSpPr>
        <p:grpSpPr bwMode="auto">
          <a:xfrm>
            <a:off x="862013" y="2363787"/>
            <a:ext cx="7940676" cy="3619500"/>
            <a:chOff x="543" y="1489"/>
            <a:chExt cx="5002" cy="2280"/>
          </a:xfrm>
        </p:grpSpPr>
        <p:sp>
          <p:nvSpPr>
            <p:cNvPr id="750622" name="Line 30"/>
            <p:cNvSpPr>
              <a:spLocks noChangeAspect="1" noChangeShapeType="1"/>
            </p:cNvSpPr>
            <p:nvPr/>
          </p:nvSpPr>
          <p:spPr bwMode="auto">
            <a:xfrm>
              <a:off x="1595" y="2978"/>
              <a:ext cx="0" cy="199"/>
            </a:xfrm>
            <a:prstGeom prst="line">
              <a:avLst/>
            </a:prstGeom>
            <a:noFill/>
            <a:ln w="19050">
              <a:solidFill>
                <a:schemeClr val="tx1"/>
              </a:solidFill>
              <a:round/>
              <a:headEnd/>
              <a:tailEnd/>
            </a:ln>
            <a:effectLst/>
          </p:spPr>
          <p:txBody>
            <a:bodyPr/>
            <a:lstStyle/>
            <a:p>
              <a:endParaRPr lang="en-US"/>
            </a:p>
          </p:txBody>
        </p:sp>
        <p:sp>
          <p:nvSpPr>
            <p:cNvPr id="750625" name="Line 33"/>
            <p:cNvSpPr>
              <a:spLocks noChangeAspect="1" noChangeShapeType="1"/>
            </p:cNvSpPr>
            <p:nvPr/>
          </p:nvSpPr>
          <p:spPr bwMode="auto">
            <a:xfrm>
              <a:off x="1595" y="3180"/>
              <a:ext cx="882" cy="0"/>
            </a:xfrm>
            <a:prstGeom prst="line">
              <a:avLst/>
            </a:prstGeom>
            <a:noFill/>
            <a:ln w="19050">
              <a:solidFill>
                <a:schemeClr val="tx1"/>
              </a:solidFill>
              <a:round/>
              <a:headEnd/>
              <a:tailEnd/>
            </a:ln>
            <a:effectLst/>
          </p:spPr>
          <p:txBody>
            <a:bodyPr/>
            <a:lstStyle/>
            <a:p>
              <a:endParaRPr lang="en-US"/>
            </a:p>
          </p:txBody>
        </p:sp>
        <p:grpSp>
          <p:nvGrpSpPr>
            <p:cNvPr id="3" name="Group 46"/>
            <p:cNvGrpSpPr>
              <a:grpSpLocks noChangeAspect="1"/>
            </p:cNvGrpSpPr>
            <p:nvPr/>
          </p:nvGrpSpPr>
          <p:grpSpPr bwMode="auto">
            <a:xfrm>
              <a:off x="4176" y="3031"/>
              <a:ext cx="915" cy="158"/>
              <a:chOff x="4178" y="2873"/>
              <a:chExt cx="1014" cy="255"/>
            </a:xfrm>
          </p:grpSpPr>
          <p:sp>
            <p:nvSpPr>
              <p:cNvPr id="750627" name="Line 35"/>
              <p:cNvSpPr>
                <a:spLocks noChangeAspect="1" noChangeShapeType="1"/>
              </p:cNvSpPr>
              <p:nvPr/>
            </p:nvSpPr>
            <p:spPr bwMode="auto">
              <a:xfrm>
                <a:off x="4178" y="2873"/>
                <a:ext cx="0" cy="254"/>
              </a:xfrm>
              <a:prstGeom prst="line">
                <a:avLst/>
              </a:prstGeom>
              <a:noFill/>
              <a:ln w="19050">
                <a:solidFill>
                  <a:schemeClr val="tx1"/>
                </a:solidFill>
                <a:round/>
                <a:headEnd/>
                <a:tailEnd/>
              </a:ln>
              <a:effectLst/>
            </p:spPr>
            <p:txBody>
              <a:bodyPr/>
              <a:lstStyle/>
              <a:p>
                <a:endParaRPr lang="en-US"/>
              </a:p>
            </p:txBody>
          </p:sp>
          <p:sp>
            <p:nvSpPr>
              <p:cNvPr id="750628" name="Line 36"/>
              <p:cNvSpPr>
                <a:spLocks noChangeAspect="1" noChangeShapeType="1"/>
              </p:cNvSpPr>
              <p:nvPr/>
            </p:nvSpPr>
            <p:spPr bwMode="auto">
              <a:xfrm>
                <a:off x="4178" y="3128"/>
                <a:ext cx="1009" cy="0"/>
              </a:xfrm>
              <a:prstGeom prst="line">
                <a:avLst/>
              </a:prstGeom>
              <a:noFill/>
              <a:ln w="19050">
                <a:solidFill>
                  <a:schemeClr val="tx1"/>
                </a:solidFill>
                <a:round/>
                <a:headEnd/>
                <a:tailEnd/>
              </a:ln>
              <a:effectLst/>
            </p:spPr>
            <p:txBody>
              <a:bodyPr/>
              <a:lstStyle/>
              <a:p>
                <a:endParaRPr lang="en-US"/>
              </a:p>
            </p:txBody>
          </p:sp>
          <p:sp>
            <p:nvSpPr>
              <p:cNvPr id="750629" name="Line 37"/>
              <p:cNvSpPr>
                <a:spLocks noChangeAspect="1" noChangeShapeType="1"/>
              </p:cNvSpPr>
              <p:nvPr/>
            </p:nvSpPr>
            <p:spPr bwMode="auto">
              <a:xfrm flipV="1">
                <a:off x="5191" y="2874"/>
                <a:ext cx="1" cy="254"/>
              </a:xfrm>
              <a:prstGeom prst="line">
                <a:avLst/>
              </a:prstGeom>
              <a:noFill/>
              <a:ln w="19050">
                <a:solidFill>
                  <a:schemeClr val="tx1"/>
                </a:solidFill>
                <a:round/>
                <a:headEnd/>
                <a:tailEnd/>
              </a:ln>
              <a:effectLst/>
            </p:spPr>
            <p:txBody>
              <a:bodyPr/>
              <a:lstStyle/>
              <a:p>
                <a:endParaRPr lang="en-US"/>
              </a:p>
            </p:txBody>
          </p:sp>
        </p:grpSp>
        <p:sp>
          <p:nvSpPr>
            <p:cNvPr id="750630" name="Text Box 38"/>
            <p:cNvSpPr txBox="1">
              <a:spLocks noChangeAspect="1" noChangeArrowheads="1"/>
            </p:cNvSpPr>
            <p:nvPr/>
          </p:nvSpPr>
          <p:spPr bwMode="auto">
            <a:xfrm>
              <a:off x="1643" y="2988"/>
              <a:ext cx="997" cy="212"/>
            </a:xfrm>
            <a:prstGeom prst="rect">
              <a:avLst/>
            </a:prstGeom>
            <a:noFill/>
            <a:ln w="9525" algn="ctr">
              <a:noFill/>
              <a:miter lim="800000"/>
              <a:headEnd/>
              <a:tailEnd/>
            </a:ln>
            <a:effectLst/>
          </p:spPr>
          <p:txBody>
            <a:bodyPr>
              <a:spAutoFit/>
            </a:bodyPr>
            <a:lstStyle/>
            <a:p>
              <a:pPr>
                <a:spcBef>
                  <a:spcPct val="50000"/>
                </a:spcBef>
              </a:pPr>
              <a:r>
                <a:rPr lang="en-GB" sz="1600" i="1"/>
                <a:t>p</a:t>
              </a:r>
              <a:r>
                <a:rPr lang="en-GB" sz="1600"/>
                <a:t> = 0.0057</a:t>
              </a:r>
              <a:endParaRPr lang="en-US" sz="1600"/>
            </a:p>
          </p:txBody>
        </p:sp>
        <p:sp>
          <p:nvSpPr>
            <p:cNvPr id="750631" name="Text Box 39"/>
            <p:cNvSpPr txBox="1">
              <a:spLocks noChangeAspect="1" noChangeArrowheads="1"/>
            </p:cNvSpPr>
            <p:nvPr/>
          </p:nvSpPr>
          <p:spPr bwMode="auto">
            <a:xfrm>
              <a:off x="4242" y="2999"/>
              <a:ext cx="780" cy="212"/>
            </a:xfrm>
            <a:prstGeom prst="rect">
              <a:avLst/>
            </a:prstGeom>
            <a:noFill/>
            <a:ln w="9525" algn="ctr">
              <a:noFill/>
              <a:miter lim="800000"/>
              <a:headEnd/>
              <a:tailEnd/>
            </a:ln>
            <a:effectLst/>
          </p:spPr>
          <p:txBody>
            <a:bodyPr>
              <a:spAutoFit/>
            </a:bodyPr>
            <a:lstStyle/>
            <a:p>
              <a:pPr algn="ctr">
                <a:spcBef>
                  <a:spcPct val="50000"/>
                </a:spcBef>
              </a:pPr>
              <a:r>
                <a:rPr lang="en-GB" sz="1600" i="1"/>
                <a:t>p</a:t>
              </a:r>
              <a:r>
                <a:rPr lang="en-GB" sz="1600"/>
                <a:t> = NS</a:t>
              </a:r>
              <a:endParaRPr lang="en-US" sz="1600"/>
            </a:p>
          </p:txBody>
        </p:sp>
        <p:sp>
          <p:nvSpPr>
            <p:cNvPr id="750634" name="Text Box 42"/>
            <p:cNvSpPr txBox="1">
              <a:spLocks noChangeAspect="1" noChangeArrowheads="1"/>
            </p:cNvSpPr>
            <p:nvPr/>
          </p:nvSpPr>
          <p:spPr bwMode="auto">
            <a:xfrm>
              <a:off x="1130" y="3304"/>
              <a:ext cx="1441" cy="465"/>
            </a:xfrm>
            <a:prstGeom prst="rect">
              <a:avLst/>
            </a:prstGeom>
            <a:noFill/>
            <a:ln w="9525" algn="ctr">
              <a:noFill/>
              <a:miter lim="800000"/>
              <a:headEnd/>
              <a:tailEnd/>
            </a:ln>
            <a:effectLst/>
          </p:spPr>
          <p:txBody>
            <a:bodyPr>
              <a:spAutoFit/>
            </a:bodyPr>
            <a:lstStyle/>
            <a:p>
              <a:pPr>
                <a:spcBef>
                  <a:spcPct val="50000"/>
                </a:spcBef>
              </a:pPr>
              <a:r>
                <a:rPr lang="en-GB" sz="1400" u="sng" dirty="0"/>
                <a:t>End values HbA</a:t>
              </a:r>
              <a:r>
                <a:rPr lang="en-GB" sz="1400" u="sng" baseline="-25000" dirty="0"/>
                <a:t>1c</a:t>
              </a:r>
              <a:r>
                <a:rPr lang="en-GB" sz="1400" u="sng" dirty="0"/>
                <a:t> (%):</a:t>
              </a:r>
              <a:br>
                <a:rPr lang="en-GB" sz="1400" u="sng" dirty="0"/>
              </a:br>
              <a:r>
                <a:rPr lang="en-GB" sz="1400" dirty="0" err="1"/>
                <a:t>NovoMix</a:t>
              </a:r>
              <a:r>
                <a:rPr lang="en-GB" altLang="ja-JP" sz="1400" baseline="30000" dirty="0">
                  <a:ea typeface="MS Mincho" pitchFamily="49" charset="-128"/>
                </a:rPr>
                <a:t>® </a:t>
              </a:r>
              <a:r>
                <a:rPr lang="en-GB" sz="1400" dirty="0"/>
                <a:t>30 = </a:t>
              </a:r>
              <a:r>
                <a:rPr lang="en-GB" sz="1400" dirty="0">
                  <a:solidFill>
                    <a:srgbClr val="FFFF00"/>
                  </a:solidFill>
                </a:rPr>
                <a:t>6.91</a:t>
              </a:r>
              <a:r>
                <a:rPr lang="en-GB" sz="1400" dirty="0"/>
                <a:t/>
              </a:r>
              <a:br>
                <a:rPr lang="en-GB" sz="1400" dirty="0"/>
              </a:br>
              <a:r>
                <a:rPr lang="en-GB" sz="1400" dirty="0" err="1"/>
                <a:t>Glargine</a:t>
              </a:r>
              <a:r>
                <a:rPr lang="en-GB" sz="1400" dirty="0"/>
                <a:t> = </a:t>
              </a:r>
              <a:r>
                <a:rPr lang="en-GB" sz="1400" dirty="0">
                  <a:solidFill>
                    <a:srgbClr val="FFFF00"/>
                  </a:solidFill>
                </a:rPr>
                <a:t>7.41</a:t>
              </a:r>
              <a:r>
                <a:rPr lang="en-GB" sz="1400" dirty="0"/>
                <a:t> </a:t>
              </a:r>
              <a:endParaRPr lang="en-US" sz="1400" dirty="0"/>
            </a:p>
          </p:txBody>
        </p:sp>
        <p:sp>
          <p:nvSpPr>
            <p:cNvPr id="750635" name="Text Box 43"/>
            <p:cNvSpPr txBox="1">
              <a:spLocks noChangeAspect="1" noChangeArrowheads="1"/>
            </p:cNvSpPr>
            <p:nvPr/>
          </p:nvSpPr>
          <p:spPr bwMode="auto">
            <a:xfrm>
              <a:off x="3572" y="3300"/>
              <a:ext cx="1572" cy="465"/>
            </a:xfrm>
            <a:prstGeom prst="rect">
              <a:avLst/>
            </a:prstGeom>
            <a:noFill/>
            <a:ln w="9525" algn="ctr">
              <a:noFill/>
              <a:miter lim="800000"/>
              <a:headEnd/>
              <a:tailEnd/>
            </a:ln>
            <a:effectLst/>
          </p:spPr>
          <p:txBody>
            <a:bodyPr>
              <a:spAutoFit/>
            </a:bodyPr>
            <a:lstStyle/>
            <a:p>
              <a:pPr>
                <a:spcBef>
                  <a:spcPct val="50000"/>
                </a:spcBef>
              </a:pPr>
              <a:r>
                <a:rPr lang="en-GB" sz="1400" u="sng"/>
                <a:t>End values FPG (mmol/l)</a:t>
              </a:r>
              <a:br>
                <a:rPr lang="en-GB" sz="1400" u="sng"/>
              </a:br>
              <a:r>
                <a:rPr lang="en-GB" sz="1400"/>
                <a:t>NovoMix</a:t>
              </a:r>
              <a:r>
                <a:rPr lang="en-GB" altLang="ja-JP" sz="1400" baseline="30000">
                  <a:ea typeface="MS Mincho" pitchFamily="49" charset="-128"/>
                </a:rPr>
                <a:t>® </a:t>
              </a:r>
              <a:r>
                <a:rPr lang="en-GB" sz="1400"/>
                <a:t>30 = 7.05</a:t>
              </a:r>
              <a:br>
                <a:rPr lang="en-GB" sz="1400"/>
              </a:br>
              <a:r>
                <a:rPr lang="en-GB" sz="1400"/>
                <a:t>Glargine = 6.5 </a:t>
              </a:r>
              <a:endParaRPr lang="en-US" sz="1400"/>
            </a:p>
          </p:txBody>
        </p:sp>
        <p:sp>
          <p:nvSpPr>
            <p:cNvPr id="750637" name="Line 45"/>
            <p:cNvSpPr>
              <a:spLocks noChangeAspect="1" noChangeShapeType="1"/>
            </p:cNvSpPr>
            <p:nvPr/>
          </p:nvSpPr>
          <p:spPr bwMode="auto">
            <a:xfrm>
              <a:off x="2477" y="2456"/>
              <a:ext cx="0" cy="722"/>
            </a:xfrm>
            <a:prstGeom prst="line">
              <a:avLst/>
            </a:prstGeom>
            <a:noFill/>
            <a:ln w="19050">
              <a:solidFill>
                <a:schemeClr val="tx1"/>
              </a:solidFill>
              <a:round/>
              <a:headEnd/>
              <a:tailEnd/>
            </a:ln>
            <a:effectLst/>
          </p:spPr>
          <p:txBody>
            <a:bodyPr/>
            <a:lstStyle/>
            <a:p>
              <a:endParaRPr lang="en-US"/>
            </a:p>
          </p:txBody>
        </p:sp>
        <p:sp>
          <p:nvSpPr>
            <p:cNvPr id="750641" name="Rectangle 49"/>
            <p:cNvSpPr>
              <a:spLocks noChangeAspect="1" noChangeArrowheads="1"/>
            </p:cNvSpPr>
            <p:nvPr/>
          </p:nvSpPr>
          <p:spPr bwMode="auto">
            <a:xfrm>
              <a:off x="1312" y="1870"/>
              <a:ext cx="374" cy="855"/>
            </a:xfrm>
            <a:prstGeom prst="rect">
              <a:avLst/>
            </a:prstGeom>
            <a:solidFill>
              <a:srgbClr val="003366"/>
            </a:solidFill>
            <a:ln w="9525">
              <a:noFill/>
              <a:miter lim="800000"/>
              <a:headEnd/>
              <a:tailEnd/>
            </a:ln>
          </p:spPr>
          <p:txBody>
            <a:bodyPr/>
            <a:lstStyle/>
            <a:p>
              <a:endParaRPr lang="en-US"/>
            </a:p>
          </p:txBody>
        </p:sp>
        <p:sp>
          <p:nvSpPr>
            <p:cNvPr id="750642" name="Rectangle 50"/>
            <p:cNvSpPr>
              <a:spLocks noChangeAspect="1" noChangeArrowheads="1"/>
            </p:cNvSpPr>
            <p:nvPr/>
          </p:nvSpPr>
          <p:spPr bwMode="auto">
            <a:xfrm>
              <a:off x="2243" y="1870"/>
              <a:ext cx="369" cy="389"/>
            </a:xfrm>
            <a:prstGeom prst="rect">
              <a:avLst/>
            </a:prstGeom>
            <a:solidFill>
              <a:srgbClr val="CC99FF"/>
            </a:solidFill>
            <a:ln w="9525">
              <a:noFill/>
              <a:miter lim="800000"/>
              <a:headEnd/>
              <a:tailEnd/>
            </a:ln>
          </p:spPr>
          <p:txBody>
            <a:bodyPr/>
            <a:lstStyle/>
            <a:p>
              <a:endParaRPr lang="en-US"/>
            </a:p>
          </p:txBody>
        </p:sp>
        <p:sp>
          <p:nvSpPr>
            <p:cNvPr id="750643" name="Line 51"/>
            <p:cNvSpPr>
              <a:spLocks noChangeAspect="1" noChangeShapeType="1"/>
            </p:cNvSpPr>
            <p:nvPr/>
          </p:nvSpPr>
          <p:spPr bwMode="auto">
            <a:xfrm>
              <a:off x="1033" y="1870"/>
              <a:ext cx="1" cy="1081"/>
            </a:xfrm>
            <a:prstGeom prst="line">
              <a:avLst/>
            </a:prstGeom>
            <a:noFill/>
            <a:ln w="19050">
              <a:solidFill>
                <a:srgbClr val="00305E"/>
              </a:solidFill>
              <a:round/>
              <a:headEnd/>
              <a:tailEnd/>
            </a:ln>
          </p:spPr>
          <p:txBody>
            <a:bodyPr/>
            <a:lstStyle/>
            <a:p>
              <a:endParaRPr lang="en-US"/>
            </a:p>
          </p:txBody>
        </p:sp>
        <p:sp>
          <p:nvSpPr>
            <p:cNvPr id="750644" name="Line 52"/>
            <p:cNvSpPr>
              <a:spLocks noChangeAspect="1" noChangeShapeType="1"/>
            </p:cNvSpPr>
            <p:nvPr/>
          </p:nvSpPr>
          <p:spPr bwMode="auto">
            <a:xfrm>
              <a:off x="998" y="2951"/>
              <a:ext cx="35" cy="1"/>
            </a:xfrm>
            <a:prstGeom prst="line">
              <a:avLst/>
            </a:prstGeom>
            <a:noFill/>
            <a:ln w="19050">
              <a:solidFill>
                <a:srgbClr val="00305E"/>
              </a:solidFill>
              <a:round/>
              <a:headEnd/>
              <a:tailEnd/>
            </a:ln>
          </p:spPr>
          <p:txBody>
            <a:bodyPr/>
            <a:lstStyle/>
            <a:p>
              <a:endParaRPr lang="en-US"/>
            </a:p>
          </p:txBody>
        </p:sp>
        <p:sp>
          <p:nvSpPr>
            <p:cNvPr id="750645" name="Line 53"/>
            <p:cNvSpPr>
              <a:spLocks noChangeAspect="1" noChangeShapeType="1"/>
            </p:cNvSpPr>
            <p:nvPr/>
          </p:nvSpPr>
          <p:spPr bwMode="auto">
            <a:xfrm>
              <a:off x="998" y="2411"/>
              <a:ext cx="35" cy="1"/>
            </a:xfrm>
            <a:prstGeom prst="line">
              <a:avLst/>
            </a:prstGeom>
            <a:noFill/>
            <a:ln w="19050">
              <a:solidFill>
                <a:srgbClr val="00305E"/>
              </a:solidFill>
              <a:round/>
              <a:headEnd/>
              <a:tailEnd/>
            </a:ln>
          </p:spPr>
          <p:txBody>
            <a:bodyPr/>
            <a:lstStyle/>
            <a:p>
              <a:endParaRPr lang="en-US"/>
            </a:p>
          </p:txBody>
        </p:sp>
        <p:sp>
          <p:nvSpPr>
            <p:cNvPr id="750646" name="Line 54"/>
            <p:cNvSpPr>
              <a:spLocks noChangeAspect="1" noChangeShapeType="1"/>
            </p:cNvSpPr>
            <p:nvPr/>
          </p:nvSpPr>
          <p:spPr bwMode="auto">
            <a:xfrm>
              <a:off x="998" y="1870"/>
              <a:ext cx="35" cy="1"/>
            </a:xfrm>
            <a:prstGeom prst="line">
              <a:avLst/>
            </a:prstGeom>
            <a:noFill/>
            <a:ln w="19050">
              <a:solidFill>
                <a:srgbClr val="00305E"/>
              </a:solidFill>
              <a:round/>
              <a:headEnd/>
              <a:tailEnd/>
            </a:ln>
          </p:spPr>
          <p:txBody>
            <a:bodyPr/>
            <a:lstStyle/>
            <a:p>
              <a:endParaRPr lang="en-US"/>
            </a:p>
          </p:txBody>
        </p:sp>
        <p:sp>
          <p:nvSpPr>
            <p:cNvPr id="750647" name="Line 55"/>
            <p:cNvSpPr>
              <a:spLocks noChangeAspect="1" noChangeShapeType="1"/>
            </p:cNvSpPr>
            <p:nvPr/>
          </p:nvSpPr>
          <p:spPr bwMode="auto">
            <a:xfrm>
              <a:off x="1033" y="1870"/>
              <a:ext cx="1858" cy="1"/>
            </a:xfrm>
            <a:prstGeom prst="line">
              <a:avLst/>
            </a:prstGeom>
            <a:noFill/>
            <a:ln w="19050">
              <a:solidFill>
                <a:srgbClr val="00305E"/>
              </a:solidFill>
              <a:round/>
              <a:headEnd/>
              <a:tailEnd/>
            </a:ln>
          </p:spPr>
          <p:txBody>
            <a:bodyPr/>
            <a:lstStyle/>
            <a:p>
              <a:endParaRPr lang="en-US"/>
            </a:p>
          </p:txBody>
        </p:sp>
        <p:sp>
          <p:nvSpPr>
            <p:cNvPr id="750648" name="Line 56"/>
            <p:cNvSpPr>
              <a:spLocks noChangeAspect="1" noChangeShapeType="1"/>
            </p:cNvSpPr>
            <p:nvPr/>
          </p:nvSpPr>
          <p:spPr bwMode="auto">
            <a:xfrm flipV="1">
              <a:off x="1033" y="1870"/>
              <a:ext cx="1" cy="28"/>
            </a:xfrm>
            <a:prstGeom prst="line">
              <a:avLst/>
            </a:prstGeom>
            <a:noFill/>
            <a:ln w="19050">
              <a:solidFill>
                <a:srgbClr val="00305E"/>
              </a:solidFill>
              <a:round/>
              <a:headEnd/>
              <a:tailEnd/>
            </a:ln>
          </p:spPr>
          <p:txBody>
            <a:bodyPr/>
            <a:lstStyle/>
            <a:p>
              <a:endParaRPr lang="en-US"/>
            </a:p>
          </p:txBody>
        </p:sp>
        <p:sp>
          <p:nvSpPr>
            <p:cNvPr id="750649" name="Line 57"/>
            <p:cNvSpPr>
              <a:spLocks noChangeAspect="1" noChangeShapeType="1"/>
            </p:cNvSpPr>
            <p:nvPr/>
          </p:nvSpPr>
          <p:spPr bwMode="auto">
            <a:xfrm flipV="1">
              <a:off x="1499" y="1870"/>
              <a:ext cx="1" cy="28"/>
            </a:xfrm>
            <a:prstGeom prst="line">
              <a:avLst/>
            </a:prstGeom>
            <a:noFill/>
            <a:ln w="6350">
              <a:solidFill>
                <a:srgbClr val="00305E"/>
              </a:solidFill>
              <a:round/>
              <a:headEnd/>
              <a:tailEnd/>
            </a:ln>
          </p:spPr>
          <p:txBody>
            <a:bodyPr/>
            <a:lstStyle/>
            <a:p>
              <a:endParaRPr lang="en-US"/>
            </a:p>
          </p:txBody>
        </p:sp>
        <p:sp>
          <p:nvSpPr>
            <p:cNvPr id="750650" name="Line 58"/>
            <p:cNvSpPr>
              <a:spLocks noChangeAspect="1" noChangeShapeType="1"/>
            </p:cNvSpPr>
            <p:nvPr/>
          </p:nvSpPr>
          <p:spPr bwMode="auto">
            <a:xfrm flipV="1">
              <a:off x="1964" y="1870"/>
              <a:ext cx="1" cy="28"/>
            </a:xfrm>
            <a:prstGeom prst="line">
              <a:avLst/>
            </a:prstGeom>
            <a:noFill/>
            <a:ln w="19050">
              <a:solidFill>
                <a:srgbClr val="00305E"/>
              </a:solidFill>
              <a:round/>
              <a:headEnd/>
              <a:tailEnd/>
            </a:ln>
          </p:spPr>
          <p:txBody>
            <a:bodyPr/>
            <a:lstStyle/>
            <a:p>
              <a:endParaRPr lang="en-US"/>
            </a:p>
          </p:txBody>
        </p:sp>
        <p:sp>
          <p:nvSpPr>
            <p:cNvPr id="750652" name="Line 60"/>
            <p:cNvSpPr>
              <a:spLocks noChangeAspect="1" noChangeShapeType="1"/>
            </p:cNvSpPr>
            <p:nvPr/>
          </p:nvSpPr>
          <p:spPr bwMode="auto">
            <a:xfrm flipV="1">
              <a:off x="2891" y="1870"/>
              <a:ext cx="1" cy="28"/>
            </a:xfrm>
            <a:prstGeom prst="line">
              <a:avLst/>
            </a:prstGeom>
            <a:noFill/>
            <a:ln w="19050">
              <a:solidFill>
                <a:srgbClr val="00305E"/>
              </a:solidFill>
              <a:round/>
              <a:headEnd/>
              <a:tailEnd/>
            </a:ln>
          </p:spPr>
          <p:txBody>
            <a:bodyPr/>
            <a:lstStyle/>
            <a:p>
              <a:endParaRPr lang="en-US"/>
            </a:p>
          </p:txBody>
        </p:sp>
        <p:sp>
          <p:nvSpPr>
            <p:cNvPr id="750653" name="Rectangle 61"/>
            <p:cNvSpPr>
              <a:spLocks noChangeAspect="1" noChangeArrowheads="1"/>
            </p:cNvSpPr>
            <p:nvPr/>
          </p:nvSpPr>
          <p:spPr bwMode="auto">
            <a:xfrm>
              <a:off x="1344" y="2757"/>
              <a:ext cx="269" cy="155"/>
            </a:xfrm>
            <a:prstGeom prst="rect">
              <a:avLst/>
            </a:prstGeom>
            <a:noFill/>
            <a:ln w="9525">
              <a:noFill/>
              <a:miter lim="800000"/>
              <a:headEnd/>
              <a:tailEnd/>
            </a:ln>
          </p:spPr>
          <p:txBody>
            <a:bodyPr wrap="none" lIns="0" tIns="0" rIns="0" bIns="0">
              <a:spAutoFit/>
            </a:bodyPr>
            <a:lstStyle/>
            <a:p>
              <a:r>
                <a:rPr lang="en-US" sz="1600"/>
                <a:t>-2.79</a:t>
              </a:r>
              <a:endParaRPr lang="en-US" sz="2400"/>
            </a:p>
          </p:txBody>
        </p:sp>
        <p:sp>
          <p:nvSpPr>
            <p:cNvPr id="750654" name="Rectangle 62"/>
            <p:cNvSpPr>
              <a:spLocks noChangeAspect="1" noChangeArrowheads="1"/>
            </p:cNvSpPr>
            <p:nvPr/>
          </p:nvSpPr>
          <p:spPr bwMode="auto">
            <a:xfrm>
              <a:off x="2271" y="2291"/>
              <a:ext cx="269" cy="155"/>
            </a:xfrm>
            <a:prstGeom prst="rect">
              <a:avLst/>
            </a:prstGeom>
            <a:noFill/>
            <a:ln w="9525">
              <a:noFill/>
              <a:miter lim="800000"/>
              <a:headEnd/>
              <a:tailEnd/>
            </a:ln>
          </p:spPr>
          <p:txBody>
            <a:bodyPr wrap="none" lIns="0" tIns="0" rIns="0" bIns="0">
              <a:spAutoFit/>
            </a:bodyPr>
            <a:lstStyle/>
            <a:p>
              <a:r>
                <a:rPr lang="en-US" sz="1600"/>
                <a:t>-2.36</a:t>
              </a:r>
              <a:endParaRPr lang="en-US" sz="2400"/>
            </a:p>
          </p:txBody>
        </p:sp>
        <p:sp>
          <p:nvSpPr>
            <p:cNvPr id="750655" name="Rectangle 63"/>
            <p:cNvSpPr>
              <a:spLocks noChangeAspect="1" noChangeArrowheads="1"/>
            </p:cNvSpPr>
            <p:nvPr/>
          </p:nvSpPr>
          <p:spPr bwMode="auto">
            <a:xfrm>
              <a:off x="818" y="2880"/>
              <a:ext cx="105" cy="155"/>
            </a:xfrm>
            <a:prstGeom prst="rect">
              <a:avLst/>
            </a:prstGeom>
            <a:noFill/>
            <a:ln w="9525">
              <a:noFill/>
              <a:miter lim="800000"/>
              <a:headEnd/>
              <a:tailEnd/>
            </a:ln>
          </p:spPr>
          <p:txBody>
            <a:bodyPr wrap="none" lIns="0" tIns="0" rIns="0" bIns="0">
              <a:spAutoFit/>
            </a:bodyPr>
            <a:lstStyle/>
            <a:p>
              <a:r>
                <a:rPr lang="en-US" sz="1600"/>
                <a:t>-3</a:t>
              </a:r>
              <a:endParaRPr lang="en-US" sz="2400"/>
            </a:p>
          </p:txBody>
        </p:sp>
        <p:sp>
          <p:nvSpPr>
            <p:cNvPr id="750656" name="Rectangle 64"/>
            <p:cNvSpPr>
              <a:spLocks noChangeAspect="1" noChangeArrowheads="1"/>
            </p:cNvSpPr>
            <p:nvPr/>
          </p:nvSpPr>
          <p:spPr bwMode="auto">
            <a:xfrm>
              <a:off x="703" y="2340"/>
              <a:ext cx="203" cy="155"/>
            </a:xfrm>
            <a:prstGeom prst="rect">
              <a:avLst/>
            </a:prstGeom>
            <a:noFill/>
            <a:ln w="9525">
              <a:noFill/>
              <a:miter lim="800000"/>
              <a:headEnd/>
              <a:tailEnd/>
            </a:ln>
          </p:spPr>
          <p:txBody>
            <a:bodyPr wrap="none" lIns="0" tIns="0" rIns="0" bIns="0">
              <a:spAutoFit/>
            </a:bodyPr>
            <a:lstStyle/>
            <a:p>
              <a:r>
                <a:rPr lang="en-US" sz="1600"/>
                <a:t>-2.5</a:t>
              </a:r>
              <a:endParaRPr lang="en-US" sz="2400"/>
            </a:p>
          </p:txBody>
        </p:sp>
        <p:sp>
          <p:nvSpPr>
            <p:cNvPr id="750657" name="Rectangle 65"/>
            <p:cNvSpPr>
              <a:spLocks noChangeAspect="1" noChangeArrowheads="1"/>
            </p:cNvSpPr>
            <p:nvPr/>
          </p:nvSpPr>
          <p:spPr bwMode="auto">
            <a:xfrm>
              <a:off x="818" y="1798"/>
              <a:ext cx="105" cy="155"/>
            </a:xfrm>
            <a:prstGeom prst="rect">
              <a:avLst/>
            </a:prstGeom>
            <a:noFill/>
            <a:ln w="9525">
              <a:noFill/>
              <a:miter lim="800000"/>
              <a:headEnd/>
              <a:tailEnd/>
            </a:ln>
          </p:spPr>
          <p:txBody>
            <a:bodyPr wrap="none" lIns="0" tIns="0" rIns="0" bIns="0">
              <a:spAutoFit/>
            </a:bodyPr>
            <a:lstStyle/>
            <a:p>
              <a:r>
                <a:rPr lang="en-US" sz="1600"/>
                <a:t>-2</a:t>
              </a:r>
              <a:endParaRPr lang="en-US" sz="2400"/>
            </a:p>
          </p:txBody>
        </p:sp>
        <p:sp>
          <p:nvSpPr>
            <p:cNvPr id="750658" name="Rectangle 66"/>
            <p:cNvSpPr>
              <a:spLocks noChangeAspect="1" noChangeArrowheads="1"/>
            </p:cNvSpPr>
            <p:nvPr/>
          </p:nvSpPr>
          <p:spPr bwMode="auto">
            <a:xfrm>
              <a:off x="1143" y="1489"/>
              <a:ext cx="677" cy="310"/>
            </a:xfrm>
            <a:prstGeom prst="rect">
              <a:avLst/>
            </a:prstGeom>
            <a:noFill/>
            <a:ln w="9525">
              <a:noFill/>
              <a:miter lim="800000"/>
              <a:headEnd/>
              <a:tailEnd/>
            </a:ln>
          </p:spPr>
          <p:txBody>
            <a:bodyPr wrap="none" lIns="0" tIns="0" rIns="0" bIns="0">
              <a:spAutoFit/>
            </a:bodyPr>
            <a:lstStyle/>
            <a:p>
              <a:pPr algn="ctr"/>
              <a:r>
                <a:rPr lang="en-US" sz="1600"/>
                <a:t>NovoMix</a:t>
              </a:r>
              <a:r>
                <a:rPr lang="en-US" sz="1600" baseline="30000"/>
                <a:t>®</a:t>
              </a:r>
              <a:r>
                <a:rPr lang="en-US" sz="1600"/>
                <a:t> 30</a:t>
              </a:r>
              <a:br>
                <a:rPr lang="en-US" sz="1600"/>
              </a:br>
              <a:r>
                <a:rPr lang="en-US" sz="1600"/>
                <a:t> n = 100</a:t>
              </a:r>
              <a:endParaRPr lang="en-US" sz="2400"/>
            </a:p>
          </p:txBody>
        </p:sp>
        <p:sp>
          <p:nvSpPr>
            <p:cNvPr id="750660" name="Rectangle 68"/>
            <p:cNvSpPr>
              <a:spLocks noChangeAspect="1" noChangeArrowheads="1"/>
            </p:cNvSpPr>
            <p:nvPr/>
          </p:nvSpPr>
          <p:spPr bwMode="auto">
            <a:xfrm>
              <a:off x="2213" y="1489"/>
              <a:ext cx="468" cy="310"/>
            </a:xfrm>
            <a:prstGeom prst="rect">
              <a:avLst/>
            </a:prstGeom>
            <a:noFill/>
            <a:ln w="9525">
              <a:noFill/>
              <a:miter lim="800000"/>
              <a:headEnd/>
              <a:tailEnd/>
            </a:ln>
          </p:spPr>
          <p:txBody>
            <a:bodyPr wrap="none" lIns="0" tIns="0" rIns="0" bIns="0">
              <a:spAutoFit/>
            </a:bodyPr>
            <a:lstStyle/>
            <a:p>
              <a:pPr algn="ctr"/>
              <a:r>
                <a:rPr lang="en-US" sz="1600"/>
                <a:t>Glargine </a:t>
              </a:r>
              <a:br>
                <a:rPr lang="en-US" sz="1600"/>
              </a:br>
              <a:r>
                <a:rPr lang="en-US" sz="1600"/>
                <a:t>n = 109</a:t>
              </a:r>
              <a:endParaRPr lang="en-US" sz="2400"/>
            </a:p>
          </p:txBody>
        </p:sp>
        <p:sp>
          <p:nvSpPr>
            <p:cNvPr id="750662" name="Rectangle 70"/>
            <p:cNvSpPr>
              <a:spLocks noChangeAspect="1" noChangeArrowheads="1"/>
            </p:cNvSpPr>
            <p:nvPr/>
          </p:nvSpPr>
          <p:spPr bwMode="auto">
            <a:xfrm rot="16200000">
              <a:off x="54" y="2240"/>
              <a:ext cx="1134" cy="155"/>
            </a:xfrm>
            <a:prstGeom prst="rect">
              <a:avLst/>
            </a:prstGeom>
            <a:noFill/>
            <a:ln w="9525">
              <a:noFill/>
              <a:miter lim="800000"/>
              <a:headEnd/>
              <a:tailEnd/>
            </a:ln>
          </p:spPr>
          <p:txBody>
            <a:bodyPr wrap="none" lIns="0" tIns="0" rIns="0" bIns="0">
              <a:spAutoFit/>
            </a:bodyPr>
            <a:lstStyle/>
            <a:p>
              <a:r>
                <a:rPr lang="en-US" sz="1600"/>
                <a:t>Mean change HbA</a:t>
              </a:r>
              <a:r>
                <a:rPr lang="en-US" sz="1600" baseline="-25000"/>
                <a:t>1c</a:t>
              </a:r>
              <a:r>
                <a:rPr lang="en-US" sz="1600"/>
                <a:t>%</a:t>
              </a:r>
              <a:endParaRPr lang="en-US" sz="2400"/>
            </a:p>
          </p:txBody>
        </p:sp>
        <p:sp>
          <p:nvSpPr>
            <p:cNvPr id="750667" name="Rectangle 75"/>
            <p:cNvSpPr>
              <a:spLocks noChangeAspect="1" noChangeArrowheads="1"/>
            </p:cNvSpPr>
            <p:nvPr/>
          </p:nvSpPr>
          <p:spPr bwMode="auto">
            <a:xfrm>
              <a:off x="3819" y="1868"/>
              <a:ext cx="410" cy="976"/>
            </a:xfrm>
            <a:prstGeom prst="rect">
              <a:avLst/>
            </a:prstGeom>
            <a:solidFill>
              <a:srgbClr val="003366"/>
            </a:solidFill>
            <a:ln w="9525">
              <a:noFill/>
              <a:miter lim="800000"/>
              <a:headEnd/>
              <a:tailEnd/>
            </a:ln>
          </p:spPr>
          <p:txBody>
            <a:bodyPr/>
            <a:lstStyle/>
            <a:p>
              <a:endParaRPr lang="en-US"/>
            </a:p>
          </p:txBody>
        </p:sp>
        <p:sp>
          <p:nvSpPr>
            <p:cNvPr id="750668" name="Rectangle 76"/>
            <p:cNvSpPr>
              <a:spLocks noChangeAspect="1" noChangeArrowheads="1"/>
            </p:cNvSpPr>
            <p:nvPr/>
          </p:nvSpPr>
          <p:spPr bwMode="auto">
            <a:xfrm>
              <a:off x="4835" y="1868"/>
              <a:ext cx="406" cy="976"/>
            </a:xfrm>
            <a:prstGeom prst="rect">
              <a:avLst/>
            </a:prstGeom>
            <a:solidFill>
              <a:srgbClr val="CC99FF"/>
            </a:solidFill>
            <a:ln w="9525">
              <a:noFill/>
              <a:miter lim="800000"/>
              <a:headEnd/>
              <a:tailEnd/>
            </a:ln>
          </p:spPr>
          <p:txBody>
            <a:bodyPr/>
            <a:lstStyle/>
            <a:p>
              <a:endParaRPr lang="en-US"/>
            </a:p>
          </p:txBody>
        </p:sp>
        <p:sp>
          <p:nvSpPr>
            <p:cNvPr id="750669" name="Line 77"/>
            <p:cNvSpPr>
              <a:spLocks noChangeAspect="1" noChangeShapeType="1"/>
            </p:cNvSpPr>
            <p:nvPr/>
          </p:nvSpPr>
          <p:spPr bwMode="auto">
            <a:xfrm>
              <a:off x="3516" y="1868"/>
              <a:ext cx="1" cy="1123"/>
            </a:xfrm>
            <a:prstGeom prst="line">
              <a:avLst/>
            </a:prstGeom>
            <a:noFill/>
            <a:ln w="19050">
              <a:solidFill>
                <a:srgbClr val="00305E"/>
              </a:solidFill>
              <a:round/>
              <a:headEnd/>
              <a:tailEnd/>
            </a:ln>
          </p:spPr>
          <p:txBody>
            <a:bodyPr/>
            <a:lstStyle/>
            <a:p>
              <a:endParaRPr lang="en-US"/>
            </a:p>
          </p:txBody>
        </p:sp>
        <p:sp>
          <p:nvSpPr>
            <p:cNvPr id="750670" name="Line 78"/>
            <p:cNvSpPr>
              <a:spLocks noChangeAspect="1" noChangeShapeType="1"/>
            </p:cNvSpPr>
            <p:nvPr/>
          </p:nvSpPr>
          <p:spPr bwMode="auto">
            <a:xfrm>
              <a:off x="3480" y="2991"/>
              <a:ext cx="36" cy="1"/>
            </a:xfrm>
            <a:prstGeom prst="line">
              <a:avLst/>
            </a:prstGeom>
            <a:noFill/>
            <a:ln w="19050">
              <a:solidFill>
                <a:srgbClr val="00305E"/>
              </a:solidFill>
              <a:round/>
              <a:headEnd/>
              <a:tailEnd/>
            </a:ln>
          </p:spPr>
          <p:txBody>
            <a:bodyPr/>
            <a:lstStyle/>
            <a:p>
              <a:endParaRPr lang="en-US"/>
            </a:p>
          </p:txBody>
        </p:sp>
        <p:sp>
          <p:nvSpPr>
            <p:cNvPr id="750671" name="Line 79"/>
            <p:cNvSpPr>
              <a:spLocks noChangeAspect="1" noChangeShapeType="1"/>
            </p:cNvSpPr>
            <p:nvPr/>
          </p:nvSpPr>
          <p:spPr bwMode="auto">
            <a:xfrm>
              <a:off x="3480" y="2852"/>
              <a:ext cx="36" cy="1"/>
            </a:xfrm>
            <a:prstGeom prst="line">
              <a:avLst/>
            </a:prstGeom>
            <a:noFill/>
            <a:ln w="19050">
              <a:solidFill>
                <a:srgbClr val="00305E"/>
              </a:solidFill>
              <a:round/>
              <a:headEnd/>
              <a:tailEnd/>
            </a:ln>
          </p:spPr>
          <p:txBody>
            <a:bodyPr/>
            <a:lstStyle/>
            <a:p>
              <a:endParaRPr lang="en-US"/>
            </a:p>
          </p:txBody>
        </p:sp>
        <p:sp>
          <p:nvSpPr>
            <p:cNvPr id="750672" name="Line 80"/>
            <p:cNvSpPr>
              <a:spLocks noChangeAspect="1" noChangeShapeType="1"/>
            </p:cNvSpPr>
            <p:nvPr/>
          </p:nvSpPr>
          <p:spPr bwMode="auto">
            <a:xfrm>
              <a:off x="3480" y="2712"/>
              <a:ext cx="36" cy="1"/>
            </a:xfrm>
            <a:prstGeom prst="line">
              <a:avLst/>
            </a:prstGeom>
            <a:noFill/>
            <a:ln w="19050">
              <a:solidFill>
                <a:srgbClr val="00305E"/>
              </a:solidFill>
              <a:round/>
              <a:headEnd/>
              <a:tailEnd/>
            </a:ln>
          </p:spPr>
          <p:txBody>
            <a:bodyPr/>
            <a:lstStyle/>
            <a:p>
              <a:endParaRPr lang="en-US"/>
            </a:p>
          </p:txBody>
        </p:sp>
        <p:sp>
          <p:nvSpPr>
            <p:cNvPr id="750673" name="Line 81"/>
            <p:cNvSpPr>
              <a:spLocks noChangeAspect="1" noChangeShapeType="1"/>
            </p:cNvSpPr>
            <p:nvPr/>
          </p:nvSpPr>
          <p:spPr bwMode="auto">
            <a:xfrm>
              <a:off x="3480" y="2569"/>
              <a:ext cx="36" cy="1"/>
            </a:xfrm>
            <a:prstGeom prst="line">
              <a:avLst/>
            </a:prstGeom>
            <a:noFill/>
            <a:ln w="19050">
              <a:solidFill>
                <a:srgbClr val="00305E"/>
              </a:solidFill>
              <a:round/>
              <a:headEnd/>
              <a:tailEnd/>
            </a:ln>
          </p:spPr>
          <p:txBody>
            <a:bodyPr/>
            <a:lstStyle/>
            <a:p>
              <a:endParaRPr lang="en-US"/>
            </a:p>
          </p:txBody>
        </p:sp>
        <p:sp>
          <p:nvSpPr>
            <p:cNvPr id="750674" name="Line 82"/>
            <p:cNvSpPr>
              <a:spLocks noChangeAspect="1" noChangeShapeType="1"/>
            </p:cNvSpPr>
            <p:nvPr/>
          </p:nvSpPr>
          <p:spPr bwMode="auto">
            <a:xfrm>
              <a:off x="3480" y="2430"/>
              <a:ext cx="36" cy="1"/>
            </a:xfrm>
            <a:prstGeom prst="line">
              <a:avLst/>
            </a:prstGeom>
            <a:noFill/>
            <a:ln w="19050">
              <a:solidFill>
                <a:srgbClr val="00305E"/>
              </a:solidFill>
              <a:round/>
              <a:headEnd/>
              <a:tailEnd/>
            </a:ln>
          </p:spPr>
          <p:txBody>
            <a:bodyPr/>
            <a:lstStyle/>
            <a:p>
              <a:endParaRPr lang="en-US"/>
            </a:p>
          </p:txBody>
        </p:sp>
        <p:sp>
          <p:nvSpPr>
            <p:cNvPr id="750675" name="Line 83"/>
            <p:cNvSpPr>
              <a:spLocks noChangeAspect="1" noChangeShapeType="1"/>
            </p:cNvSpPr>
            <p:nvPr/>
          </p:nvSpPr>
          <p:spPr bwMode="auto">
            <a:xfrm>
              <a:off x="3480" y="2290"/>
              <a:ext cx="36" cy="1"/>
            </a:xfrm>
            <a:prstGeom prst="line">
              <a:avLst/>
            </a:prstGeom>
            <a:noFill/>
            <a:ln w="19050">
              <a:solidFill>
                <a:srgbClr val="00305E"/>
              </a:solidFill>
              <a:round/>
              <a:headEnd/>
              <a:tailEnd/>
            </a:ln>
          </p:spPr>
          <p:txBody>
            <a:bodyPr/>
            <a:lstStyle/>
            <a:p>
              <a:endParaRPr lang="en-US"/>
            </a:p>
          </p:txBody>
        </p:sp>
        <p:sp>
          <p:nvSpPr>
            <p:cNvPr id="750676" name="Line 84"/>
            <p:cNvSpPr>
              <a:spLocks noChangeAspect="1" noChangeShapeType="1"/>
            </p:cNvSpPr>
            <p:nvPr/>
          </p:nvSpPr>
          <p:spPr bwMode="auto">
            <a:xfrm>
              <a:off x="3480" y="2151"/>
              <a:ext cx="36" cy="1"/>
            </a:xfrm>
            <a:prstGeom prst="line">
              <a:avLst/>
            </a:prstGeom>
            <a:noFill/>
            <a:ln w="19050">
              <a:solidFill>
                <a:srgbClr val="00305E"/>
              </a:solidFill>
              <a:round/>
              <a:headEnd/>
              <a:tailEnd/>
            </a:ln>
          </p:spPr>
          <p:txBody>
            <a:bodyPr/>
            <a:lstStyle/>
            <a:p>
              <a:endParaRPr lang="en-US"/>
            </a:p>
          </p:txBody>
        </p:sp>
        <p:sp>
          <p:nvSpPr>
            <p:cNvPr id="750677" name="Line 85"/>
            <p:cNvSpPr>
              <a:spLocks noChangeAspect="1" noChangeShapeType="1"/>
            </p:cNvSpPr>
            <p:nvPr/>
          </p:nvSpPr>
          <p:spPr bwMode="auto">
            <a:xfrm>
              <a:off x="3480" y="2008"/>
              <a:ext cx="36" cy="1"/>
            </a:xfrm>
            <a:prstGeom prst="line">
              <a:avLst/>
            </a:prstGeom>
            <a:noFill/>
            <a:ln w="19050">
              <a:solidFill>
                <a:srgbClr val="00305E"/>
              </a:solidFill>
              <a:round/>
              <a:headEnd/>
              <a:tailEnd/>
            </a:ln>
          </p:spPr>
          <p:txBody>
            <a:bodyPr/>
            <a:lstStyle/>
            <a:p>
              <a:endParaRPr lang="en-US"/>
            </a:p>
          </p:txBody>
        </p:sp>
        <p:sp>
          <p:nvSpPr>
            <p:cNvPr id="750678" name="Line 86"/>
            <p:cNvSpPr>
              <a:spLocks noChangeAspect="1" noChangeShapeType="1"/>
            </p:cNvSpPr>
            <p:nvPr/>
          </p:nvSpPr>
          <p:spPr bwMode="auto">
            <a:xfrm>
              <a:off x="3480" y="1868"/>
              <a:ext cx="36" cy="1"/>
            </a:xfrm>
            <a:prstGeom prst="line">
              <a:avLst/>
            </a:prstGeom>
            <a:noFill/>
            <a:ln w="19050">
              <a:solidFill>
                <a:srgbClr val="00305E"/>
              </a:solidFill>
              <a:round/>
              <a:headEnd/>
              <a:tailEnd/>
            </a:ln>
          </p:spPr>
          <p:txBody>
            <a:bodyPr/>
            <a:lstStyle/>
            <a:p>
              <a:endParaRPr lang="en-US"/>
            </a:p>
          </p:txBody>
        </p:sp>
        <p:sp>
          <p:nvSpPr>
            <p:cNvPr id="750679" name="Line 87"/>
            <p:cNvSpPr>
              <a:spLocks noChangeAspect="1" noChangeShapeType="1"/>
            </p:cNvSpPr>
            <p:nvPr/>
          </p:nvSpPr>
          <p:spPr bwMode="auto">
            <a:xfrm>
              <a:off x="3516" y="1868"/>
              <a:ext cx="2028" cy="1"/>
            </a:xfrm>
            <a:prstGeom prst="line">
              <a:avLst/>
            </a:prstGeom>
            <a:noFill/>
            <a:ln w="19050">
              <a:solidFill>
                <a:srgbClr val="00305E"/>
              </a:solidFill>
              <a:round/>
              <a:headEnd/>
              <a:tailEnd/>
            </a:ln>
          </p:spPr>
          <p:txBody>
            <a:bodyPr/>
            <a:lstStyle/>
            <a:p>
              <a:endParaRPr lang="en-US"/>
            </a:p>
          </p:txBody>
        </p:sp>
        <p:sp>
          <p:nvSpPr>
            <p:cNvPr id="750680" name="Line 88"/>
            <p:cNvSpPr>
              <a:spLocks noChangeAspect="1" noChangeShapeType="1"/>
            </p:cNvSpPr>
            <p:nvPr/>
          </p:nvSpPr>
          <p:spPr bwMode="auto">
            <a:xfrm flipV="1">
              <a:off x="4022" y="1868"/>
              <a:ext cx="1" cy="24"/>
            </a:xfrm>
            <a:prstGeom prst="line">
              <a:avLst/>
            </a:prstGeom>
            <a:noFill/>
            <a:ln w="6350">
              <a:solidFill>
                <a:srgbClr val="00305E"/>
              </a:solidFill>
              <a:round/>
              <a:headEnd/>
              <a:tailEnd/>
            </a:ln>
          </p:spPr>
          <p:txBody>
            <a:bodyPr/>
            <a:lstStyle/>
            <a:p>
              <a:endParaRPr lang="en-US"/>
            </a:p>
          </p:txBody>
        </p:sp>
        <p:sp>
          <p:nvSpPr>
            <p:cNvPr id="750682" name="Line 90"/>
            <p:cNvSpPr>
              <a:spLocks noChangeAspect="1" noChangeShapeType="1"/>
            </p:cNvSpPr>
            <p:nvPr/>
          </p:nvSpPr>
          <p:spPr bwMode="auto">
            <a:xfrm flipV="1">
              <a:off x="3516" y="1868"/>
              <a:ext cx="1" cy="36"/>
            </a:xfrm>
            <a:prstGeom prst="line">
              <a:avLst/>
            </a:prstGeom>
            <a:noFill/>
            <a:ln w="19050">
              <a:solidFill>
                <a:srgbClr val="00305E"/>
              </a:solidFill>
              <a:round/>
              <a:headEnd/>
              <a:tailEnd/>
            </a:ln>
          </p:spPr>
          <p:txBody>
            <a:bodyPr/>
            <a:lstStyle/>
            <a:p>
              <a:endParaRPr lang="en-US"/>
            </a:p>
          </p:txBody>
        </p:sp>
        <p:sp>
          <p:nvSpPr>
            <p:cNvPr id="750683" name="Line 91"/>
            <p:cNvSpPr>
              <a:spLocks noChangeAspect="1" noChangeShapeType="1"/>
            </p:cNvSpPr>
            <p:nvPr/>
          </p:nvSpPr>
          <p:spPr bwMode="auto">
            <a:xfrm flipV="1">
              <a:off x="4532" y="1868"/>
              <a:ext cx="1" cy="36"/>
            </a:xfrm>
            <a:prstGeom prst="line">
              <a:avLst/>
            </a:prstGeom>
            <a:noFill/>
            <a:ln w="19050">
              <a:solidFill>
                <a:srgbClr val="00305E"/>
              </a:solidFill>
              <a:round/>
              <a:headEnd/>
              <a:tailEnd/>
            </a:ln>
          </p:spPr>
          <p:txBody>
            <a:bodyPr/>
            <a:lstStyle/>
            <a:p>
              <a:endParaRPr lang="en-US"/>
            </a:p>
          </p:txBody>
        </p:sp>
        <p:sp>
          <p:nvSpPr>
            <p:cNvPr id="750684" name="Line 92"/>
            <p:cNvSpPr>
              <a:spLocks noChangeAspect="1" noChangeShapeType="1"/>
            </p:cNvSpPr>
            <p:nvPr/>
          </p:nvSpPr>
          <p:spPr bwMode="auto">
            <a:xfrm flipV="1">
              <a:off x="5544" y="1868"/>
              <a:ext cx="1" cy="36"/>
            </a:xfrm>
            <a:prstGeom prst="line">
              <a:avLst/>
            </a:prstGeom>
            <a:noFill/>
            <a:ln w="19050">
              <a:solidFill>
                <a:srgbClr val="00305E"/>
              </a:solidFill>
              <a:round/>
              <a:headEnd/>
              <a:tailEnd/>
            </a:ln>
          </p:spPr>
          <p:txBody>
            <a:bodyPr/>
            <a:lstStyle/>
            <a:p>
              <a:endParaRPr lang="en-US"/>
            </a:p>
          </p:txBody>
        </p:sp>
        <p:sp>
          <p:nvSpPr>
            <p:cNvPr id="750685" name="Rectangle 93"/>
            <p:cNvSpPr>
              <a:spLocks noChangeAspect="1" noChangeArrowheads="1"/>
            </p:cNvSpPr>
            <p:nvPr/>
          </p:nvSpPr>
          <p:spPr bwMode="auto">
            <a:xfrm>
              <a:off x="3879" y="2872"/>
              <a:ext cx="252" cy="145"/>
            </a:xfrm>
            <a:prstGeom prst="rect">
              <a:avLst/>
            </a:prstGeom>
            <a:noFill/>
            <a:ln w="9525">
              <a:noFill/>
              <a:miter lim="800000"/>
              <a:headEnd/>
              <a:tailEnd/>
            </a:ln>
          </p:spPr>
          <p:txBody>
            <a:bodyPr wrap="none" lIns="0" tIns="0" rIns="0" bIns="0">
              <a:spAutoFit/>
            </a:bodyPr>
            <a:lstStyle/>
            <a:p>
              <a:r>
                <a:rPr lang="en-US" sz="1500"/>
                <a:t>-6.94</a:t>
              </a:r>
              <a:endParaRPr lang="en-US" sz="2400"/>
            </a:p>
          </p:txBody>
        </p:sp>
        <p:sp>
          <p:nvSpPr>
            <p:cNvPr id="750686" name="Rectangle 94"/>
            <p:cNvSpPr>
              <a:spLocks noChangeAspect="1" noChangeArrowheads="1"/>
            </p:cNvSpPr>
            <p:nvPr/>
          </p:nvSpPr>
          <p:spPr bwMode="auto">
            <a:xfrm>
              <a:off x="4894" y="2872"/>
              <a:ext cx="252" cy="145"/>
            </a:xfrm>
            <a:prstGeom prst="rect">
              <a:avLst/>
            </a:prstGeom>
            <a:noFill/>
            <a:ln w="9525">
              <a:noFill/>
              <a:miter lim="800000"/>
              <a:headEnd/>
              <a:tailEnd/>
            </a:ln>
          </p:spPr>
          <p:txBody>
            <a:bodyPr wrap="none" lIns="0" tIns="0" rIns="0" bIns="0">
              <a:spAutoFit/>
            </a:bodyPr>
            <a:lstStyle/>
            <a:p>
              <a:r>
                <a:rPr lang="en-US" sz="1500"/>
                <a:t>-6.94</a:t>
              </a:r>
              <a:endParaRPr lang="en-US" sz="2400"/>
            </a:p>
          </p:txBody>
        </p:sp>
        <p:sp>
          <p:nvSpPr>
            <p:cNvPr id="750687" name="Rectangle 95"/>
            <p:cNvSpPr>
              <a:spLocks noChangeAspect="1" noChangeArrowheads="1"/>
            </p:cNvSpPr>
            <p:nvPr/>
          </p:nvSpPr>
          <p:spPr bwMode="auto">
            <a:xfrm>
              <a:off x="3281" y="2927"/>
              <a:ext cx="105" cy="155"/>
            </a:xfrm>
            <a:prstGeom prst="rect">
              <a:avLst/>
            </a:prstGeom>
            <a:noFill/>
            <a:ln w="9525">
              <a:noFill/>
              <a:miter lim="800000"/>
              <a:headEnd/>
              <a:tailEnd/>
            </a:ln>
          </p:spPr>
          <p:txBody>
            <a:bodyPr wrap="none" lIns="0" tIns="0" rIns="0" bIns="0">
              <a:spAutoFit/>
            </a:bodyPr>
            <a:lstStyle/>
            <a:p>
              <a:r>
                <a:rPr lang="en-US" sz="1600"/>
                <a:t>-8</a:t>
              </a:r>
            </a:p>
          </p:txBody>
        </p:sp>
        <p:sp>
          <p:nvSpPr>
            <p:cNvPr id="750688" name="Rectangle 96"/>
            <p:cNvSpPr>
              <a:spLocks noChangeAspect="1" noChangeArrowheads="1"/>
            </p:cNvSpPr>
            <p:nvPr/>
          </p:nvSpPr>
          <p:spPr bwMode="auto">
            <a:xfrm>
              <a:off x="3281" y="2788"/>
              <a:ext cx="105" cy="155"/>
            </a:xfrm>
            <a:prstGeom prst="rect">
              <a:avLst/>
            </a:prstGeom>
            <a:noFill/>
            <a:ln w="9525">
              <a:noFill/>
              <a:miter lim="800000"/>
              <a:headEnd/>
              <a:tailEnd/>
            </a:ln>
          </p:spPr>
          <p:txBody>
            <a:bodyPr wrap="none" lIns="0" tIns="0" rIns="0" bIns="0">
              <a:spAutoFit/>
            </a:bodyPr>
            <a:lstStyle/>
            <a:p>
              <a:r>
                <a:rPr lang="en-US" sz="1600"/>
                <a:t>-7</a:t>
              </a:r>
            </a:p>
          </p:txBody>
        </p:sp>
        <p:sp>
          <p:nvSpPr>
            <p:cNvPr id="750689" name="Rectangle 97"/>
            <p:cNvSpPr>
              <a:spLocks noChangeAspect="1" noChangeArrowheads="1"/>
            </p:cNvSpPr>
            <p:nvPr/>
          </p:nvSpPr>
          <p:spPr bwMode="auto">
            <a:xfrm>
              <a:off x="3281" y="2648"/>
              <a:ext cx="105" cy="155"/>
            </a:xfrm>
            <a:prstGeom prst="rect">
              <a:avLst/>
            </a:prstGeom>
            <a:noFill/>
            <a:ln w="9525">
              <a:noFill/>
              <a:miter lim="800000"/>
              <a:headEnd/>
              <a:tailEnd/>
            </a:ln>
          </p:spPr>
          <p:txBody>
            <a:bodyPr wrap="none" lIns="0" tIns="0" rIns="0" bIns="0">
              <a:spAutoFit/>
            </a:bodyPr>
            <a:lstStyle/>
            <a:p>
              <a:r>
                <a:rPr lang="en-US" sz="1600"/>
                <a:t>-6</a:t>
              </a:r>
            </a:p>
          </p:txBody>
        </p:sp>
        <p:sp>
          <p:nvSpPr>
            <p:cNvPr id="750690" name="Rectangle 98"/>
            <p:cNvSpPr>
              <a:spLocks noChangeAspect="1" noChangeArrowheads="1"/>
            </p:cNvSpPr>
            <p:nvPr/>
          </p:nvSpPr>
          <p:spPr bwMode="auto">
            <a:xfrm>
              <a:off x="3281" y="2506"/>
              <a:ext cx="105" cy="155"/>
            </a:xfrm>
            <a:prstGeom prst="rect">
              <a:avLst/>
            </a:prstGeom>
            <a:noFill/>
            <a:ln w="9525">
              <a:noFill/>
              <a:miter lim="800000"/>
              <a:headEnd/>
              <a:tailEnd/>
            </a:ln>
          </p:spPr>
          <p:txBody>
            <a:bodyPr wrap="none" lIns="0" tIns="0" rIns="0" bIns="0">
              <a:spAutoFit/>
            </a:bodyPr>
            <a:lstStyle/>
            <a:p>
              <a:r>
                <a:rPr lang="en-US" sz="1600"/>
                <a:t>-5</a:t>
              </a:r>
            </a:p>
          </p:txBody>
        </p:sp>
        <p:sp>
          <p:nvSpPr>
            <p:cNvPr id="750691" name="Rectangle 99"/>
            <p:cNvSpPr>
              <a:spLocks noChangeAspect="1" noChangeArrowheads="1"/>
            </p:cNvSpPr>
            <p:nvPr/>
          </p:nvSpPr>
          <p:spPr bwMode="auto">
            <a:xfrm>
              <a:off x="3281" y="2366"/>
              <a:ext cx="105" cy="155"/>
            </a:xfrm>
            <a:prstGeom prst="rect">
              <a:avLst/>
            </a:prstGeom>
            <a:noFill/>
            <a:ln w="9525">
              <a:noFill/>
              <a:miter lim="800000"/>
              <a:headEnd/>
              <a:tailEnd/>
            </a:ln>
          </p:spPr>
          <p:txBody>
            <a:bodyPr wrap="none" lIns="0" tIns="0" rIns="0" bIns="0">
              <a:spAutoFit/>
            </a:bodyPr>
            <a:lstStyle/>
            <a:p>
              <a:r>
                <a:rPr lang="en-US" sz="1600"/>
                <a:t>-4</a:t>
              </a:r>
            </a:p>
          </p:txBody>
        </p:sp>
        <p:sp>
          <p:nvSpPr>
            <p:cNvPr id="750692" name="Rectangle 100"/>
            <p:cNvSpPr>
              <a:spLocks noChangeAspect="1" noChangeArrowheads="1"/>
            </p:cNvSpPr>
            <p:nvPr/>
          </p:nvSpPr>
          <p:spPr bwMode="auto">
            <a:xfrm>
              <a:off x="3281" y="2226"/>
              <a:ext cx="105" cy="155"/>
            </a:xfrm>
            <a:prstGeom prst="rect">
              <a:avLst/>
            </a:prstGeom>
            <a:noFill/>
            <a:ln w="9525">
              <a:noFill/>
              <a:miter lim="800000"/>
              <a:headEnd/>
              <a:tailEnd/>
            </a:ln>
          </p:spPr>
          <p:txBody>
            <a:bodyPr wrap="none" lIns="0" tIns="0" rIns="0" bIns="0">
              <a:spAutoFit/>
            </a:bodyPr>
            <a:lstStyle/>
            <a:p>
              <a:r>
                <a:rPr lang="en-US" sz="1600"/>
                <a:t>-3</a:t>
              </a:r>
            </a:p>
          </p:txBody>
        </p:sp>
        <p:sp>
          <p:nvSpPr>
            <p:cNvPr id="750693" name="Rectangle 101"/>
            <p:cNvSpPr>
              <a:spLocks noChangeAspect="1" noChangeArrowheads="1"/>
            </p:cNvSpPr>
            <p:nvPr/>
          </p:nvSpPr>
          <p:spPr bwMode="auto">
            <a:xfrm>
              <a:off x="3281" y="2087"/>
              <a:ext cx="105" cy="155"/>
            </a:xfrm>
            <a:prstGeom prst="rect">
              <a:avLst/>
            </a:prstGeom>
            <a:noFill/>
            <a:ln w="9525">
              <a:noFill/>
              <a:miter lim="800000"/>
              <a:headEnd/>
              <a:tailEnd/>
            </a:ln>
          </p:spPr>
          <p:txBody>
            <a:bodyPr wrap="none" lIns="0" tIns="0" rIns="0" bIns="0">
              <a:spAutoFit/>
            </a:bodyPr>
            <a:lstStyle/>
            <a:p>
              <a:r>
                <a:rPr lang="en-US" sz="1600"/>
                <a:t>-2</a:t>
              </a:r>
            </a:p>
          </p:txBody>
        </p:sp>
        <p:sp>
          <p:nvSpPr>
            <p:cNvPr id="750694" name="Rectangle 102"/>
            <p:cNvSpPr>
              <a:spLocks noChangeAspect="1" noChangeArrowheads="1"/>
            </p:cNvSpPr>
            <p:nvPr/>
          </p:nvSpPr>
          <p:spPr bwMode="auto">
            <a:xfrm>
              <a:off x="3281" y="1944"/>
              <a:ext cx="105" cy="155"/>
            </a:xfrm>
            <a:prstGeom prst="rect">
              <a:avLst/>
            </a:prstGeom>
            <a:noFill/>
            <a:ln w="9525">
              <a:noFill/>
              <a:miter lim="800000"/>
              <a:headEnd/>
              <a:tailEnd/>
            </a:ln>
          </p:spPr>
          <p:txBody>
            <a:bodyPr wrap="none" lIns="0" tIns="0" rIns="0" bIns="0">
              <a:spAutoFit/>
            </a:bodyPr>
            <a:lstStyle/>
            <a:p>
              <a:r>
                <a:rPr lang="en-US" sz="1600"/>
                <a:t>-1</a:t>
              </a:r>
            </a:p>
          </p:txBody>
        </p:sp>
        <p:sp>
          <p:nvSpPr>
            <p:cNvPr id="750695" name="Rectangle 103"/>
            <p:cNvSpPr>
              <a:spLocks noChangeAspect="1" noChangeArrowheads="1"/>
            </p:cNvSpPr>
            <p:nvPr/>
          </p:nvSpPr>
          <p:spPr bwMode="auto">
            <a:xfrm>
              <a:off x="3327" y="1805"/>
              <a:ext cx="66" cy="155"/>
            </a:xfrm>
            <a:prstGeom prst="rect">
              <a:avLst/>
            </a:prstGeom>
            <a:noFill/>
            <a:ln w="9525">
              <a:noFill/>
              <a:miter lim="800000"/>
              <a:headEnd/>
              <a:tailEnd/>
            </a:ln>
          </p:spPr>
          <p:txBody>
            <a:bodyPr wrap="none" lIns="0" tIns="0" rIns="0" bIns="0">
              <a:spAutoFit/>
            </a:bodyPr>
            <a:lstStyle/>
            <a:p>
              <a:r>
                <a:rPr lang="en-US" sz="1600"/>
                <a:t>0</a:t>
              </a:r>
            </a:p>
          </p:txBody>
        </p:sp>
        <p:sp>
          <p:nvSpPr>
            <p:cNvPr id="750696" name="Rectangle 104"/>
            <p:cNvSpPr>
              <a:spLocks noChangeAspect="1" noChangeArrowheads="1"/>
            </p:cNvSpPr>
            <p:nvPr/>
          </p:nvSpPr>
          <p:spPr bwMode="auto">
            <a:xfrm>
              <a:off x="3735" y="1506"/>
              <a:ext cx="662" cy="291"/>
            </a:xfrm>
            <a:prstGeom prst="rect">
              <a:avLst/>
            </a:prstGeom>
            <a:noFill/>
            <a:ln w="9525">
              <a:noFill/>
              <a:miter lim="800000"/>
              <a:headEnd/>
              <a:tailEnd/>
            </a:ln>
          </p:spPr>
          <p:txBody>
            <a:bodyPr wrap="none" lIns="0" tIns="0" rIns="0" bIns="0">
              <a:spAutoFit/>
            </a:bodyPr>
            <a:lstStyle/>
            <a:p>
              <a:pPr algn="ctr"/>
              <a:r>
                <a:rPr lang="en-US" sz="1500"/>
                <a:t>NovoMix</a:t>
              </a:r>
              <a:r>
                <a:rPr lang="en-US" sz="1500" baseline="30000"/>
                <a:t>®</a:t>
              </a:r>
              <a:r>
                <a:rPr lang="en-US" sz="1500"/>
                <a:t> 30 </a:t>
              </a:r>
              <a:br>
                <a:rPr lang="en-US" sz="1500"/>
              </a:br>
              <a:r>
                <a:rPr lang="en-US" sz="1500"/>
                <a:t>n = 100</a:t>
              </a:r>
              <a:endParaRPr lang="en-US" sz="2400"/>
            </a:p>
          </p:txBody>
        </p:sp>
        <p:sp>
          <p:nvSpPr>
            <p:cNvPr id="750698" name="Rectangle 106"/>
            <p:cNvSpPr>
              <a:spLocks noChangeAspect="1" noChangeArrowheads="1"/>
            </p:cNvSpPr>
            <p:nvPr/>
          </p:nvSpPr>
          <p:spPr bwMode="auto">
            <a:xfrm>
              <a:off x="4782" y="1508"/>
              <a:ext cx="440" cy="291"/>
            </a:xfrm>
            <a:prstGeom prst="rect">
              <a:avLst/>
            </a:prstGeom>
            <a:noFill/>
            <a:ln w="9525">
              <a:noFill/>
              <a:miter lim="800000"/>
              <a:headEnd/>
              <a:tailEnd/>
            </a:ln>
          </p:spPr>
          <p:txBody>
            <a:bodyPr wrap="none" lIns="0" tIns="0" rIns="0" bIns="0">
              <a:spAutoFit/>
            </a:bodyPr>
            <a:lstStyle/>
            <a:p>
              <a:pPr algn="ctr"/>
              <a:r>
                <a:rPr lang="en-US" sz="1500"/>
                <a:t>Glargine </a:t>
              </a:r>
              <a:br>
                <a:rPr lang="en-US" sz="1500"/>
              </a:br>
              <a:r>
                <a:rPr lang="en-US" sz="1500"/>
                <a:t>(n = 109)</a:t>
              </a:r>
              <a:endParaRPr lang="en-US" sz="2400"/>
            </a:p>
          </p:txBody>
        </p:sp>
        <p:sp>
          <p:nvSpPr>
            <p:cNvPr id="750699" name="Rectangle 107"/>
            <p:cNvSpPr>
              <a:spLocks noChangeAspect="1" noChangeArrowheads="1"/>
            </p:cNvSpPr>
            <p:nvPr/>
          </p:nvSpPr>
          <p:spPr bwMode="auto">
            <a:xfrm rot="16200000">
              <a:off x="2409" y="2283"/>
              <a:ext cx="1437" cy="155"/>
            </a:xfrm>
            <a:prstGeom prst="rect">
              <a:avLst/>
            </a:prstGeom>
            <a:noFill/>
            <a:ln w="9525">
              <a:noFill/>
              <a:miter lim="800000"/>
              <a:headEnd/>
              <a:tailEnd/>
            </a:ln>
          </p:spPr>
          <p:txBody>
            <a:bodyPr wrap="none" lIns="0" tIns="0" rIns="0" bIns="0">
              <a:spAutoFit/>
            </a:bodyPr>
            <a:lstStyle/>
            <a:p>
              <a:r>
                <a:rPr lang="en-US" sz="1600"/>
                <a:t>Mean change FPG (mmol/l)</a:t>
              </a:r>
            </a:p>
          </p:txBody>
        </p:sp>
      </p:grpSp>
      <p:sp>
        <p:nvSpPr>
          <p:cNvPr id="750701" name="Text Box 109"/>
          <p:cNvSpPr txBox="1">
            <a:spLocks noChangeArrowheads="1"/>
          </p:cNvSpPr>
          <p:nvPr/>
        </p:nvSpPr>
        <p:spPr bwMode="auto">
          <a:xfrm>
            <a:off x="58738" y="6461125"/>
            <a:ext cx="6781800" cy="304800"/>
          </a:xfrm>
          <a:prstGeom prst="rect">
            <a:avLst/>
          </a:prstGeom>
          <a:noFill/>
          <a:ln w="9525" algn="ctr">
            <a:noFill/>
            <a:miter lim="800000"/>
            <a:headEnd/>
            <a:tailEnd/>
          </a:ln>
          <a:effectLst/>
        </p:spPr>
        <p:txBody>
          <a:bodyPr>
            <a:spAutoFit/>
          </a:bodyPr>
          <a:lstStyle/>
          <a:p>
            <a:pPr>
              <a:spcBef>
                <a:spcPct val="50000"/>
              </a:spcBef>
            </a:pPr>
            <a:r>
              <a:rPr lang="en-GB" sz="1400"/>
              <a:t>Raskin P, </a:t>
            </a:r>
            <a:r>
              <a:rPr lang="en-GB" sz="1400" i="1"/>
              <a:t>et al. Diabetes Care </a:t>
            </a:r>
            <a:r>
              <a:rPr lang="en-GB" sz="1400"/>
              <a:t>2005;28:260–265 </a:t>
            </a:r>
            <a:endParaRPr lang="en-US" sz="1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INITIATE</a:t>
            </a:r>
            <a:endParaRPr lang="en-US" dirty="0"/>
          </a:p>
        </p:txBody>
      </p:sp>
      <p:sp>
        <p:nvSpPr>
          <p:cNvPr id="3" name="Content Placeholder 2"/>
          <p:cNvSpPr>
            <a:spLocks noGrp="1"/>
          </p:cNvSpPr>
          <p:nvPr>
            <p:ph idx="1"/>
          </p:nvPr>
        </p:nvSpPr>
        <p:spPr>
          <a:xfrm>
            <a:off x="457200" y="1600200"/>
            <a:ext cx="8435280" cy="4525963"/>
          </a:xfrm>
        </p:spPr>
        <p:txBody>
          <a:bodyPr>
            <a:normAutofit/>
          </a:bodyPr>
          <a:lstStyle/>
          <a:p>
            <a:r>
              <a:rPr lang="en-US" dirty="0" smtClean="0"/>
              <a:t>Insulin doses at the end of the study were greater for the </a:t>
            </a:r>
            <a:r>
              <a:rPr lang="en-US" dirty="0" err="1" smtClean="0"/>
              <a:t>BIAsp</a:t>
            </a:r>
            <a:r>
              <a:rPr lang="en-US" dirty="0" smtClean="0"/>
              <a:t> 70/30 group than for the </a:t>
            </a:r>
            <a:r>
              <a:rPr lang="en-US" dirty="0" err="1" smtClean="0"/>
              <a:t>glargine</a:t>
            </a:r>
            <a:r>
              <a:rPr lang="en-US" dirty="0" smtClean="0"/>
              <a:t> group (total units: </a:t>
            </a:r>
            <a:r>
              <a:rPr lang="en-US" dirty="0" smtClean="0">
                <a:solidFill>
                  <a:srgbClr val="FFFF00"/>
                </a:solidFill>
              </a:rPr>
              <a:t>78.5±39.5</a:t>
            </a:r>
            <a:r>
              <a:rPr lang="en-US" dirty="0" smtClean="0"/>
              <a:t> vs. </a:t>
            </a:r>
            <a:r>
              <a:rPr lang="en-US" dirty="0" smtClean="0">
                <a:solidFill>
                  <a:srgbClr val="FFFF00"/>
                </a:solidFill>
              </a:rPr>
              <a:t>51.3±26.7</a:t>
            </a:r>
            <a:r>
              <a:rPr lang="en-US" dirty="0" smtClean="0"/>
              <a:t> units; for units by weight, 0.82±  0.40 vs. 0.55 ± 0.27 units/kg, </a:t>
            </a:r>
            <a:r>
              <a:rPr lang="en-US" i="1" dirty="0" smtClean="0"/>
              <a:t>P&lt; 0.05)</a:t>
            </a:r>
          </a:p>
          <a:p>
            <a:r>
              <a:rPr lang="en-US" dirty="0" smtClean="0"/>
              <a:t>weight gain was significantly greater in the </a:t>
            </a:r>
            <a:r>
              <a:rPr lang="en-US" dirty="0" err="1" smtClean="0"/>
              <a:t>BIAsp</a:t>
            </a:r>
            <a:r>
              <a:rPr lang="en-US" dirty="0" smtClean="0"/>
              <a:t> 70/30 group </a:t>
            </a:r>
            <a:r>
              <a:rPr lang="nn-NO" dirty="0" smtClean="0"/>
              <a:t>(</a:t>
            </a:r>
            <a:r>
              <a:rPr lang="nn-NO" dirty="0" smtClean="0">
                <a:solidFill>
                  <a:srgbClr val="FFFF00"/>
                </a:solidFill>
              </a:rPr>
              <a:t>5.6</a:t>
            </a:r>
            <a:r>
              <a:rPr lang="en-US" dirty="0" smtClean="0">
                <a:solidFill>
                  <a:srgbClr val="FFFF00"/>
                </a:solidFill>
              </a:rPr>
              <a:t>±</a:t>
            </a:r>
            <a:r>
              <a:rPr lang="nn-NO" dirty="0" smtClean="0">
                <a:solidFill>
                  <a:srgbClr val="FFFF00"/>
                </a:solidFill>
              </a:rPr>
              <a:t> 4.6 </a:t>
            </a:r>
            <a:r>
              <a:rPr lang="nn-NO" dirty="0" smtClean="0"/>
              <a:t>vs. </a:t>
            </a:r>
            <a:r>
              <a:rPr lang="nn-NO" dirty="0" smtClean="0">
                <a:solidFill>
                  <a:srgbClr val="FFFF00"/>
                </a:solidFill>
              </a:rPr>
              <a:t>3.0</a:t>
            </a:r>
            <a:r>
              <a:rPr lang="en-US" dirty="0" smtClean="0">
                <a:solidFill>
                  <a:srgbClr val="FFFF00"/>
                </a:solidFill>
              </a:rPr>
              <a:t> ±</a:t>
            </a:r>
            <a:r>
              <a:rPr lang="nn-NO" dirty="0" smtClean="0">
                <a:solidFill>
                  <a:srgbClr val="FFFF00"/>
                </a:solidFill>
              </a:rPr>
              <a:t> 4.3 </a:t>
            </a:r>
            <a:r>
              <a:rPr lang="nn-NO" dirty="0" smtClean="0"/>
              <a:t>kg, BIAsp 70/30 </a:t>
            </a:r>
            <a:r>
              <a:rPr lang="en-US" dirty="0" smtClean="0"/>
              <a:t>vs. </a:t>
            </a:r>
            <a:r>
              <a:rPr lang="en-US" dirty="0" err="1" smtClean="0"/>
              <a:t>glargine</a:t>
            </a:r>
            <a:r>
              <a:rPr lang="en-US" dirty="0" smtClean="0"/>
              <a:t>, respectively; </a:t>
            </a:r>
            <a:r>
              <a:rPr lang="en-US" i="1" dirty="0" smtClean="0"/>
              <a:t>P&lt;  0.01)</a:t>
            </a:r>
          </a:p>
          <a:p>
            <a:endParaRPr lang="en-US" i="1" dirty="0" smtClean="0"/>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INITATE</a:t>
            </a:r>
            <a:endParaRPr lang="en-US" dirty="0"/>
          </a:p>
        </p:txBody>
      </p:sp>
      <p:sp>
        <p:nvSpPr>
          <p:cNvPr id="3" name="Content Placeholder 2"/>
          <p:cNvSpPr>
            <a:spLocks noGrp="1"/>
          </p:cNvSpPr>
          <p:nvPr>
            <p:ph idx="1"/>
          </p:nvPr>
        </p:nvSpPr>
        <p:spPr>
          <a:xfrm>
            <a:off x="0" y="1600200"/>
            <a:ext cx="8929718" cy="4900634"/>
          </a:xfrm>
        </p:spPr>
        <p:txBody>
          <a:bodyPr>
            <a:normAutofit/>
          </a:bodyPr>
          <a:lstStyle/>
          <a:p>
            <a:r>
              <a:rPr lang="en-US" dirty="0" smtClean="0"/>
              <a:t>Minor hypoglycemia (episodes/year) was greater in the </a:t>
            </a:r>
            <a:r>
              <a:rPr lang="en-US" dirty="0" err="1" smtClean="0"/>
              <a:t>BIAsp</a:t>
            </a:r>
            <a:r>
              <a:rPr lang="en-US" dirty="0" smtClean="0"/>
              <a:t> 70/30 group than in the </a:t>
            </a:r>
            <a:r>
              <a:rPr lang="en-US" dirty="0" err="1" smtClean="0"/>
              <a:t>glargine</a:t>
            </a:r>
            <a:r>
              <a:rPr lang="en-US" dirty="0" smtClean="0"/>
              <a:t> group (3.4 ± 6.6 and 0.7±  2.0, respectively; </a:t>
            </a:r>
            <a:r>
              <a:rPr lang="en-US" i="1" dirty="0" smtClean="0"/>
              <a:t>P &lt; 0.05)</a:t>
            </a:r>
          </a:p>
          <a:p>
            <a:r>
              <a:rPr lang="en-US" dirty="0" smtClean="0"/>
              <a:t>Minor hypoglycemia was reported by </a:t>
            </a:r>
            <a:r>
              <a:rPr lang="en-US" dirty="0" smtClean="0">
                <a:solidFill>
                  <a:srgbClr val="FFFF00"/>
                </a:solidFill>
              </a:rPr>
              <a:t>43%</a:t>
            </a:r>
            <a:r>
              <a:rPr lang="en-US" dirty="0" smtClean="0"/>
              <a:t> of subjects in the </a:t>
            </a:r>
            <a:r>
              <a:rPr lang="en-US" dirty="0" err="1" smtClean="0"/>
              <a:t>BIAsp</a:t>
            </a:r>
            <a:r>
              <a:rPr lang="en-US" dirty="0" smtClean="0"/>
              <a:t> 70/30 group and by </a:t>
            </a:r>
            <a:r>
              <a:rPr lang="en-US" dirty="0" smtClean="0">
                <a:solidFill>
                  <a:srgbClr val="FFFF00"/>
                </a:solidFill>
              </a:rPr>
              <a:t>16%</a:t>
            </a:r>
            <a:r>
              <a:rPr lang="en-US" dirty="0" smtClean="0"/>
              <a:t> of subjects in the </a:t>
            </a:r>
            <a:r>
              <a:rPr lang="en-US" dirty="0" err="1" smtClean="0"/>
              <a:t>glargine</a:t>
            </a:r>
            <a:r>
              <a:rPr lang="en-US" dirty="0" smtClean="0"/>
              <a:t> group (</a:t>
            </a:r>
            <a:r>
              <a:rPr lang="en-US" i="1" dirty="0" smtClean="0"/>
              <a:t>P&lt; 0.05)</a:t>
            </a:r>
          </a:p>
          <a:p>
            <a:endParaRPr lang="en-US" i="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576263" y="928670"/>
            <a:ext cx="7991475" cy="5143535"/>
          </a:xfrm>
          <a:prstGeom prst="rect">
            <a:avLst/>
          </a:prstGeom>
          <a:noFill/>
          <a:ln w="9525">
            <a:noFill/>
            <a:miter lim="800000"/>
            <a:headEnd/>
            <a:tailEnd/>
          </a:ln>
          <a:effectLst/>
        </p:spPr>
      </p:pic>
      <p:sp>
        <p:nvSpPr>
          <p:cNvPr id="5" name="Rectangle 4"/>
          <p:cNvSpPr/>
          <p:nvPr/>
        </p:nvSpPr>
        <p:spPr>
          <a:xfrm>
            <a:off x="5357818" y="6286520"/>
            <a:ext cx="3223959" cy="369332"/>
          </a:xfrm>
          <a:prstGeom prst="rect">
            <a:avLst/>
          </a:prstGeom>
        </p:spPr>
        <p:txBody>
          <a:bodyPr wrap="none">
            <a:spAutoFit/>
          </a:bodyPr>
          <a:lstStyle/>
          <a:p>
            <a:r>
              <a:rPr lang="en-US" dirty="0" smtClean="0"/>
              <a:t>N </a:t>
            </a:r>
            <a:r>
              <a:rPr lang="en-US" dirty="0" err="1" smtClean="0"/>
              <a:t>Engl</a:t>
            </a:r>
            <a:r>
              <a:rPr lang="en-US" dirty="0" smtClean="0"/>
              <a:t> J Med 2007;357:1716-30.</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66675" y="1428736"/>
            <a:ext cx="9010650" cy="46434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 y="214290"/>
            <a:ext cx="9144000" cy="6357982"/>
          </a:xfrm>
          <a:prstGeom prst="rect">
            <a:avLst/>
          </a:prstGeom>
          <a:noFill/>
          <a:ln w="9525">
            <a:noFill/>
            <a:miter lim="800000"/>
            <a:headEnd/>
            <a:tailEnd/>
          </a:ln>
          <a:effectLst/>
        </p:spPr>
      </p:pic>
      <p:sp>
        <p:nvSpPr>
          <p:cNvPr id="3" name="Rounded Rectangle 2"/>
          <p:cNvSpPr/>
          <p:nvPr/>
        </p:nvSpPr>
        <p:spPr>
          <a:xfrm>
            <a:off x="3000364" y="2643182"/>
            <a:ext cx="2714644" cy="928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071802" y="4143380"/>
            <a:ext cx="2714644" cy="785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000364" y="5214950"/>
            <a:ext cx="2928958" cy="12858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452320" y="1343127"/>
            <a:ext cx="914400" cy="51577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44000" cy="671514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a:stretch>
            <a:fillRect/>
          </a:stretch>
        </p:blipFill>
        <p:spPr bwMode="auto">
          <a:xfrm>
            <a:off x="0" y="2457450"/>
            <a:ext cx="9144000" cy="3186128"/>
          </a:xfrm>
          <a:prstGeom prst="rect">
            <a:avLst/>
          </a:prstGeom>
          <a:noFill/>
          <a:ln w="9525">
            <a:noFill/>
            <a:miter lim="800000"/>
            <a:headEnd/>
            <a:tailEnd/>
          </a:ln>
          <a:effectLst/>
        </p:spPr>
      </p:pic>
      <p:pic>
        <p:nvPicPr>
          <p:cNvPr id="113668" name="Picture 4"/>
          <p:cNvPicPr>
            <a:picLocks noChangeAspect="1" noChangeArrowheads="1"/>
          </p:cNvPicPr>
          <p:nvPr/>
        </p:nvPicPr>
        <p:blipFill>
          <a:blip r:embed="rId3" cstate="print"/>
          <a:srcRect/>
          <a:stretch>
            <a:fillRect/>
          </a:stretch>
        </p:blipFill>
        <p:spPr bwMode="auto">
          <a:xfrm>
            <a:off x="0" y="1052736"/>
            <a:ext cx="9144000" cy="1314213"/>
          </a:xfrm>
          <a:prstGeom prst="rect">
            <a:avLst/>
          </a:prstGeom>
          <a:noFill/>
          <a:ln w="9525">
            <a:noFill/>
            <a:miter lim="800000"/>
            <a:headEnd/>
            <a:tailEnd/>
          </a:ln>
          <a:effectLst/>
        </p:spPr>
      </p:pic>
      <p:sp>
        <p:nvSpPr>
          <p:cNvPr id="4" name="Rounded Rectangle 3"/>
          <p:cNvSpPr/>
          <p:nvPr/>
        </p:nvSpPr>
        <p:spPr>
          <a:xfrm>
            <a:off x="3214678" y="3429000"/>
            <a:ext cx="2571768"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143240" y="4500570"/>
            <a:ext cx="2786082" cy="10715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7812360" y="2924944"/>
            <a:ext cx="360040" cy="187220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messages</a:t>
            </a:r>
            <a:endParaRPr lang="en-US" b="1" dirty="0"/>
          </a:p>
        </p:txBody>
      </p:sp>
      <p:sp>
        <p:nvSpPr>
          <p:cNvPr id="3" name="Content Placeholder 2"/>
          <p:cNvSpPr>
            <a:spLocks noGrp="1"/>
          </p:cNvSpPr>
          <p:nvPr>
            <p:ph idx="1"/>
          </p:nvPr>
        </p:nvSpPr>
        <p:spPr>
          <a:ln>
            <a:solidFill>
              <a:srgbClr val="FF0000"/>
            </a:solidFill>
          </a:ln>
        </p:spPr>
        <p:txBody>
          <a:bodyPr>
            <a:normAutofit fontScale="70000" lnSpcReduction="20000"/>
          </a:bodyPr>
          <a:lstStyle/>
          <a:p>
            <a:pPr>
              <a:buNone/>
            </a:pPr>
            <a:endParaRPr lang="en-US" b="1" dirty="0" smtClean="0"/>
          </a:p>
          <a:p>
            <a:r>
              <a:rPr lang="en-US" sz="3600" dirty="0" smtClean="0"/>
              <a:t>A single analogue-insulin formulation added to metformin and sulfonylurea resulted in a </a:t>
            </a:r>
            <a:r>
              <a:rPr lang="en-US" sz="3600" dirty="0" err="1" smtClean="0"/>
              <a:t>glycated</a:t>
            </a:r>
            <a:r>
              <a:rPr lang="en-US" sz="3600" dirty="0" smtClean="0"/>
              <a:t> hemoglobin level of 6.5% or less </a:t>
            </a:r>
            <a:r>
              <a:rPr lang="en-US" sz="3600" dirty="0" smtClean="0">
                <a:solidFill>
                  <a:srgbClr val="FFFF00"/>
                </a:solidFill>
              </a:rPr>
              <a:t>in a minority </a:t>
            </a:r>
            <a:r>
              <a:rPr lang="en-US" sz="3600" dirty="0" smtClean="0"/>
              <a:t>of patients at 1 year.</a:t>
            </a:r>
          </a:p>
          <a:p>
            <a:endParaRPr lang="en-US" sz="3600" dirty="0" smtClean="0"/>
          </a:p>
          <a:p>
            <a:r>
              <a:rPr lang="en-US" sz="3600" dirty="0" smtClean="0"/>
              <a:t> The addition of biphasic or prandial insulin </a:t>
            </a:r>
            <a:r>
              <a:rPr lang="en-US" sz="3600" dirty="0" err="1" smtClean="0"/>
              <a:t>aspart</a:t>
            </a:r>
            <a:r>
              <a:rPr lang="en-US" sz="3600" dirty="0" smtClean="0"/>
              <a:t> reduced levels </a:t>
            </a:r>
            <a:r>
              <a:rPr lang="en-US" sz="3600" dirty="0" smtClean="0">
                <a:solidFill>
                  <a:srgbClr val="FFFF00"/>
                </a:solidFill>
              </a:rPr>
              <a:t>more than </a:t>
            </a:r>
            <a:r>
              <a:rPr lang="en-US" sz="3600" dirty="0" smtClean="0"/>
              <a:t>the addition of basal insulin </a:t>
            </a:r>
            <a:r>
              <a:rPr lang="en-US" sz="3600" dirty="0" err="1" smtClean="0"/>
              <a:t>detemir</a:t>
            </a:r>
            <a:r>
              <a:rPr lang="en-US" sz="3600" dirty="0" smtClean="0"/>
              <a:t> but was associated with greater risks of hypoglycemia and weight gain.</a:t>
            </a:r>
          </a:p>
          <a:p>
            <a:r>
              <a:rPr lang="en-US" sz="3600" dirty="0" smtClean="0"/>
              <a:t>Basal insulin was equivalent to the other regimens after the first year in patients with a </a:t>
            </a:r>
            <a:r>
              <a:rPr lang="en-US" sz="3600" dirty="0" err="1" smtClean="0"/>
              <a:t>glycated</a:t>
            </a:r>
            <a:r>
              <a:rPr lang="en-US" sz="3600" dirty="0" smtClean="0"/>
              <a:t> hemoglobin level of </a:t>
            </a:r>
            <a:r>
              <a:rPr lang="en-US" sz="3600" dirty="0" smtClean="0">
                <a:solidFill>
                  <a:srgbClr val="FF0000"/>
                </a:solidFill>
              </a:rPr>
              <a:t>8.5% or less </a:t>
            </a:r>
            <a:r>
              <a:rPr lang="en-US" sz="3600" dirty="0" smtClean="0"/>
              <a:t>at the initiation of the study</a:t>
            </a:r>
          </a:p>
          <a:p>
            <a:endParaRPr lang="en-US" sz="3600" dirty="0" smtClean="0"/>
          </a:p>
          <a:p>
            <a:endParaRPr lang="en-US" sz="3600" dirty="0" smtClean="0"/>
          </a:p>
          <a:p>
            <a:pPr>
              <a:buNone/>
            </a:pPr>
            <a:endParaRPr lang="en-US" sz="3600" dirty="0"/>
          </a:p>
        </p:txBody>
      </p:sp>
      <p:sp>
        <p:nvSpPr>
          <p:cNvPr id="4" name="Rectangle 3"/>
          <p:cNvSpPr/>
          <p:nvPr/>
        </p:nvSpPr>
        <p:spPr>
          <a:xfrm>
            <a:off x="3428992" y="4786322"/>
            <a:ext cx="45719"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43712" y="4581128"/>
            <a:ext cx="8376759" cy="1224136"/>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Insulin </a:t>
            </a:r>
            <a:endParaRPr lang="en-US" dirty="0"/>
          </a:p>
        </p:txBody>
      </p:sp>
      <p:sp>
        <p:nvSpPr>
          <p:cNvPr id="3" name="Content Placeholder 2"/>
          <p:cNvSpPr>
            <a:spLocks noGrp="1"/>
          </p:cNvSpPr>
          <p:nvPr>
            <p:ph idx="1"/>
          </p:nvPr>
        </p:nvSpPr>
        <p:spPr/>
        <p:txBody>
          <a:bodyPr/>
          <a:lstStyle/>
          <a:p>
            <a:r>
              <a:rPr lang="en-US" dirty="0"/>
              <a:t>Insulin therapy is thus </a:t>
            </a:r>
            <a:r>
              <a:rPr lang="en-US" dirty="0">
                <a:solidFill>
                  <a:srgbClr val="FFFF00"/>
                </a:solidFill>
              </a:rPr>
              <a:t>frequently required </a:t>
            </a:r>
            <a:r>
              <a:rPr lang="en-US" dirty="0"/>
              <a:t>during </a:t>
            </a:r>
            <a:r>
              <a:rPr lang="en-US" dirty="0" smtClean="0"/>
              <a:t>the course </a:t>
            </a:r>
            <a:r>
              <a:rPr lang="en-US" dirty="0"/>
              <a:t>of the disease to maintain glycemic control and prevent diabetes complications</a:t>
            </a:r>
            <a:r>
              <a:rPr lang="en-US" dirty="0" smtClean="0"/>
              <a:t>.</a:t>
            </a:r>
          </a:p>
          <a:p>
            <a:r>
              <a:rPr lang="en-US" dirty="0" smtClean="0"/>
              <a:t>In </a:t>
            </a:r>
            <a:r>
              <a:rPr lang="en-US" dirty="0"/>
              <a:t>the UK Prospective Diabetes Study, 9 years after diagnosis almost </a:t>
            </a:r>
            <a:r>
              <a:rPr lang="en-US" dirty="0">
                <a:solidFill>
                  <a:srgbClr val="FFFF00"/>
                </a:solidFill>
              </a:rPr>
              <a:t>80%</a:t>
            </a:r>
            <a:r>
              <a:rPr lang="en-US" dirty="0"/>
              <a:t>of patients on oral agents required insulin supplementation</a:t>
            </a:r>
          </a:p>
          <a:p>
            <a:endParaRPr lang="en-US" b="1" dirty="0"/>
          </a:p>
          <a:p>
            <a:endParaRPr lang="en-US" b="1" dirty="0"/>
          </a:p>
          <a:p>
            <a:endParaRPr lang="en-US" dirty="0"/>
          </a:p>
        </p:txBody>
      </p:sp>
    </p:spTree>
    <p:extLst>
      <p:ext uri="{BB962C8B-B14F-4D97-AF65-F5344CB8AC3E}">
        <p14:creationId xmlns:p14="http://schemas.microsoft.com/office/powerpoint/2010/main" val="31388636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866775" y="857232"/>
            <a:ext cx="7410450" cy="3838593"/>
          </a:xfrm>
          <a:prstGeom prst="rect">
            <a:avLst/>
          </a:prstGeom>
          <a:noFill/>
          <a:ln w="9525">
            <a:noFill/>
            <a:miter lim="800000"/>
            <a:headEnd/>
            <a:tailEnd/>
          </a:ln>
          <a:effectLst/>
        </p:spPr>
      </p:pic>
      <p:sp>
        <p:nvSpPr>
          <p:cNvPr id="3" name="TextBox 2"/>
          <p:cNvSpPr txBox="1"/>
          <p:nvPr/>
        </p:nvSpPr>
        <p:spPr>
          <a:xfrm>
            <a:off x="2571736" y="4786322"/>
            <a:ext cx="3223959" cy="369332"/>
          </a:xfrm>
          <a:prstGeom prst="rect">
            <a:avLst/>
          </a:prstGeom>
          <a:noFill/>
        </p:spPr>
        <p:txBody>
          <a:bodyPr wrap="none" rtlCol="0">
            <a:spAutoFit/>
          </a:bodyPr>
          <a:lstStyle/>
          <a:p>
            <a:r>
              <a:rPr lang="en-US" dirty="0"/>
              <a:t>N </a:t>
            </a:r>
            <a:r>
              <a:rPr lang="en-US" dirty="0" err="1"/>
              <a:t>Engl</a:t>
            </a:r>
            <a:r>
              <a:rPr lang="en-US" dirty="0"/>
              <a:t> J Med 2009;361:1736-47.</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4763" y="571480"/>
            <a:ext cx="9134475" cy="592935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332656"/>
            <a:ext cx="9144000" cy="5715305"/>
          </a:xfrm>
          <a:prstGeom prst="rect">
            <a:avLst/>
          </a:prstGeom>
          <a:noFill/>
          <a:ln w="9525">
            <a:noFill/>
            <a:miter lim="800000"/>
            <a:headEnd/>
            <a:tailEnd/>
          </a:ln>
          <a:effectLst/>
        </p:spPr>
      </p:pic>
      <p:sp>
        <p:nvSpPr>
          <p:cNvPr id="2" name="Rounded Rectangle 1"/>
          <p:cNvSpPr/>
          <p:nvPr/>
        </p:nvSpPr>
        <p:spPr>
          <a:xfrm>
            <a:off x="7740352" y="1340768"/>
            <a:ext cx="747644" cy="4536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5004048" y="5013176"/>
            <a:ext cx="648072"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923928" y="4869160"/>
            <a:ext cx="576064"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51520" y="260648"/>
            <a:ext cx="8640960" cy="64087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0"/>
            <a:ext cx="8784976" cy="6741368"/>
          </a:xfrm>
          <a:prstGeom prst="rect">
            <a:avLst/>
          </a:prstGeom>
          <a:noFill/>
          <a:ln w="9525">
            <a:noFill/>
            <a:miter lim="800000"/>
            <a:headEnd/>
            <a:tailEnd/>
          </a:ln>
          <a:effectLst/>
        </p:spPr>
      </p:pic>
      <p:cxnSp>
        <p:nvCxnSpPr>
          <p:cNvPr id="3" name="Straight Connector 2"/>
          <p:cNvCxnSpPr/>
          <p:nvPr/>
        </p:nvCxnSpPr>
        <p:spPr>
          <a:xfrm>
            <a:off x="3563888" y="1412776"/>
            <a:ext cx="1800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2267744" y="1412776"/>
            <a:ext cx="12961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3059832" y="404664"/>
            <a:ext cx="288032"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020272" y="260648"/>
            <a:ext cx="216024"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692696"/>
            <a:ext cx="9143999" cy="532859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5720" y="285728"/>
            <a:ext cx="8572528" cy="3500462"/>
          </a:xfrm>
          <a:prstGeom prst="rect">
            <a:avLst/>
          </a:prstGeom>
          <a:noFill/>
          <a:ln w="9525">
            <a:noFill/>
            <a:miter lim="800000"/>
            <a:headEnd/>
            <a:tailEnd/>
          </a:ln>
          <a:effectLst/>
        </p:spPr>
      </p:pic>
      <p:sp>
        <p:nvSpPr>
          <p:cNvPr id="4" name="TextBox 3"/>
          <p:cNvSpPr txBox="1"/>
          <p:nvPr/>
        </p:nvSpPr>
        <p:spPr>
          <a:xfrm>
            <a:off x="4929190" y="6457890"/>
            <a:ext cx="6572296" cy="400110"/>
          </a:xfrm>
          <a:prstGeom prst="rect">
            <a:avLst/>
          </a:prstGeom>
          <a:noFill/>
        </p:spPr>
        <p:txBody>
          <a:bodyPr wrap="square" rtlCol="0">
            <a:spAutoFit/>
          </a:bodyPr>
          <a:lstStyle/>
          <a:p>
            <a:r>
              <a:rPr lang="en-US" sz="2000" b="1" dirty="0" err="1"/>
              <a:t>Diabetologia</a:t>
            </a:r>
            <a:r>
              <a:rPr lang="en-US" sz="2000" b="1" dirty="0"/>
              <a:t> (2009) 52:1990–2000</a:t>
            </a:r>
          </a:p>
        </p:txBody>
      </p:sp>
      <p:sp>
        <p:nvSpPr>
          <p:cNvPr id="5" name="TextBox 4"/>
          <p:cNvSpPr txBox="1"/>
          <p:nvPr/>
        </p:nvSpPr>
        <p:spPr>
          <a:xfrm>
            <a:off x="285720" y="4286256"/>
            <a:ext cx="8501122" cy="1938992"/>
          </a:xfrm>
          <a:prstGeom prst="rect">
            <a:avLst/>
          </a:prstGeom>
          <a:noFill/>
        </p:spPr>
        <p:txBody>
          <a:bodyPr wrap="square" rtlCol="0">
            <a:spAutoFit/>
          </a:bodyPr>
          <a:lstStyle/>
          <a:p>
            <a:pPr>
              <a:buFont typeface="Wingdings" pitchFamily="2" charset="2"/>
              <a:buChar char="Ø"/>
            </a:pPr>
            <a:r>
              <a:rPr lang="en-US" sz="2400" dirty="0" smtClean="0"/>
              <a:t>Twenty-two trials that </a:t>
            </a:r>
            <a:r>
              <a:rPr lang="en-US" sz="2400" dirty="0" err="1" smtClean="0"/>
              <a:t>randomised</a:t>
            </a:r>
            <a:r>
              <a:rPr lang="en-US" sz="2400" dirty="0" smtClean="0"/>
              <a:t> 4,379 patients were included.</a:t>
            </a:r>
          </a:p>
          <a:p>
            <a:pPr>
              <a:buFont typeface="Wingdings" pitchFamily="2" charset="2"/>
              <a:buChar char="Ø"/>
            </a:pPr>
            <a:endParaRPr lang="en-US" sz="2400" dirty="0" smtClean="0"/>
          </a:p>
          <a:p>
            <a:pPr>
              <a:buFont typeface="Wingdings" pitchFamily="2" charset="2"/>
              <a:buChar char="Ø"/>
            </a:pPr>
            <a:r>
              <a:rPr lang="en-US" sz="2400" dirty="0" smtClean="0"/>
              <a:t>Majority of them were shot term trials</a:t>
            </a:r>
          </a:p>
          <a:p>
            <a:pPr>
              <a:buFont typeface="Wingdings" pitchFamily="2" charset="2"/>
              <a:buChar char="Ø"/>
            </a:pPr>
            <a:endParaRPr lang="en-US" sz="2400" dirty="0" smtClean="0"/>
          </a:p>
          <a:p>
            <a:pPr>
              <a:buFont typeface="Wingdings" pitchFamily="2" charset="2"/>
              <a:buChar char="Ø"/>
            </a:pPr>
            <a:r>
              <a:rPr lang="en-US" sz="2400" dirty="0" smtClean="0"/>
              <a:t>High rate of </a:t>
            </a:r>
            <a:r>
              <a:rPr lang="en-US" sz="2400" dirty="0" err="1" smtClean="0"/>
              <a:t>heterogenity</a:t>
            </a:r>
            <a:r>
              <a:rPr lang="en-US" sz="2400" dirty="0" smtClean="0"/>
              <a:t> </a:t>
            </a:r>
            <a:endParaRPr lang="en-US" sz="2400"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38" y="0"/>
            <a:ext cx="1292341" cy="584775"/>
          </a:xfrm>
          <a:prstGeom prst="rect">
            <a:avLst/>
          </a:prstGeom>
          <a:noFill/>
        </p:spPr>
        <p:txBody>
          <a:bodyPr wrap="none" rtlCol="0">
            <a:spAutoFit/>
          </a:bodyPr>
          <a:lstStyle/>
          <a:p>
            <a:r>
              <a:rPr lang="en-US" sz="3200" b="1" dirty="0" smtClean="0">
                <a:solidFill>
                  <a:srgbClr val="FFFF00"/>
                </a:solidFill>
              </a:rPr>
              <a:t>HbA1c</a:t>
            </a:r>
            <a:endParaRPr lang="en-US" sz="3200" b="1" dirty="0">
              <a:solidFill>
                <a:srgbClr val="FFFF00"/>
              </a:solidFill>
            </a:endParaRPr>
          </a:p>
        </p:txBody>
      </p:sp>
      <p:sp>
        <p:nvSpPr>
          <p:cNvPr id="2" name="Rectangle 1"/>
          <p:cNvSpPr/>
          <p:nvPr/>
        </p:nvSpPr>
        <p:spPr>
          <a:xfrm>
            <a:off x="4410" y="644572"/>
            <a:ext cx="9217024" cy="461665"/>
          </a:xfrm>
          <a:prstGeom prst="rect">
            <a:avLst/>
          </a:prstGeom>
        </p:spPr>
        <p:txBody>
          <a:bodyPr wrap="square">
            <a:spAutoFit/>
          </a:bodyPr>
          <a:lstStyle/>
          <a:p>
            <a:r>
              <a:rPr lang="en-US" sz="2400" b="1" dirty="0"/>
              <a:t>B</a:t>
            </a:r>
            <a:r>
              <a:rPr lang="en-US" sz="2400" b="1" dirty="0" smtClean="0"/>
              <a:t>iphasic </a:t>
            </a:r>
            <a:r>
              <a:rPr lang="en-US" sz="2400" b="1" dirty="0"/>
              <a:t>insulin reduced HbA1c by </a:t>
            </a:r>
            <a:r>
              <a:rPr lang="en-US" sz="2400" b="1" dirty="0" smtClean="0"/>
              <a:t>a further 0.45% (95% CI 0.19–0.70)</a:t>
            </a:r>
            <a:endParaRPr lang="en-US" dirty="0"/>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784976"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 y="1357298"/>
            <a:ext cx="9144000" cy="5384070"/>
          </a:xfrm>
          <a:prstGeom prst="rect">
            <a:avLst/>
          </a:prstGeom>
          <a:noFill/>
          <a:ln w="9525">
            <a:noFill/>
            <a:miter lim="800000"/>
            <a:headEnd/>
            <a:tailEnd/>
          </a:ln>
          <a:effectLst/>
        </p:spPr>
      </p:pic>
      <p:sp>
        <p:nvSpPr>
          <p:cNvPr id="3" name="TextBox 2"/>
          <p:cNvSpPr txBox="1"/>
          <p:nvPr/>
        </p:nvSpPr>
        <p:spPr>
          <a:xfrm>
            <a:off x="0" y="0"/>
            <a:ext cx="2518831" cy="584775"/>
          </a:xfrm>
          <a:prstGeom prst="rect">
            <a:avLst/>
          </a:prstGeom>
          <a:noFill/>
        </p:spPr>
        <p:txBody>
          <a:bodyPr wrap="none" rtlCol="0">
            <a:spAutoFit/>
          </a:bodyPr>
          <a:lstStyle/>
          <a:p>
            <a:r>
              <a:rPr lang="en-US" sz="3200" b="1" dirty="0" smtClean="0">
                <a:solidFill>
                  <a:srgbClr val="FFFF00"/>
                </a:solidFill>
              </a:rPr>
              <a:t>Fasting SMBG</a:t>
            </a:r>
            <a:endParaRPr lang="en-US" sz="3200" b="1" dirty="0">
              <a:solidFill>
                <a:srgbClr val="FFFF00"/>
              </a:solidFill>
            </a:endParaRPr>
          </a:p>
        </p:txBody>
      </p:sp>
      <p:sp>
        <p:nvSpPr>
          <p:cNvPr id="2" name="Rectangle 1"/>
          <p:cNvSpPr/>
          <p:nvPr/>
        </p:nvSpPr>
        <p:spPr>
          <a:xfrm>
            <a:off x="25752" y="590238"/>
            <a:ext cx="9144000" cy="707886"/>
          </a:xfrm>
          <a:prstGeom prst="rect">
            <a:avLst/>
          </a:prstGeom>
        </p:spPr>
        <p:txBody>
          <a:bodyPr wrap="square">
            <a:spAutoFit/>
          </a:bodyPr>
          <a:lstStyle/>
          <a:p>
            <a:r>
              <a:rPr lang="en-US" sz="2000" b="1" dirty="0"/>
              <a:t>C</a:t>
            </a:r>
            <a:r>
              <a:rPr lang="en-US" sz="2000" b="1" dirty="0" smtClean="0"/>
              <a:t>ompared with biphasic </a:t>
            </a:r>
            <a:r>
              <a:rPr lang="en-US" sz="2000" b="1" dirty="0"/>
              <a:t>insulin, basal insulin reduced fasting </a:t>
            </a:r>
            <a:r>
              <a:rPr lang="en-US" sz="2000" b="1" dirty="0" smtClean="0"/>
              <a:t> </a:t>
            </a:r>
            <a:r>
              <a:rPr lang="en-US" sz="2000" b="1" dirty="0"/>
              <a:t>(SMBG) by a </a:t>
            </a:r>
            <a:r>
              <a:rPr lang="en-US" sz="2000" b="1" dirty="0" smtClean="0"/>
              <a:t>further </a:t>
            </a:r>
            <a:r>
              <a:rPr lang="it-IT" sz="2000" b="1" dirty="0" smtClean="0"/>
              <a:t>0.93 </a:t>
            </a:r>
            <a:r>
              <a:rPr lang="it-IT" sz="2000" b="1" dirty="0"/>
              <a:t>mmol/l (95% CI </a:t>
            </a:r>
            <a:r>
              <a:rPr lang="it-IT" sz="2000" b="1" dirty="0" smtClean="0"/>
              <a:t>0.21–1.65)</a:t>
            </a:r>
            <a:endParaRPr lang="en-US" sz="2000" b="1"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07504" y="1357298"/>
            <a:ext cx="9036496" cy="5500702"/>
          </a:xfrm>
          <a:prstGeom prst="rect">
            <a:avLst/>
          </a:prstGeom>
          <a:noFill/>
          <a:ln w="9525">
            <a:noFill/>
            <a:miter lim="800000"/>
            <a:headEnd/>
            <a:tailEnd/>
          </a:ln>
          <a:effectLst/>
        </p:spPr>
      </p:pic>
      <p:sp>
        <p:nvSpPr>
          <p:cNvPr id="3" name="TextBox 2"/>
          <p:cNvSpPr txBox="1"/>
          <p:nvPr/>
        </p:nvSpPr>
        <p:spPr>
          <a:xfrm>
            <a:off x="0" y="16261"/>
            <a:ext cx="1402179" cy="584775"/>
          </a:xfrm>
          <a:prstGeom prst="rect">
            <a:avLst/>
          </a:prstGeom>
          <a:noFill/>
        </p:spPr>
        <p:txBody>
          <a:bodyPr wrap="none" rtlCol="0">
            <a:spAutoFit/>
          </a:bodyPr>
          <a:lstStyle/>
          <a:p>
            <a:r>
              <a:rPr lang="en-US" sz="3200" b="1" dirty="0" smtClean="0">
                <a:solidFill>
                  <a:srgbClr val="FFFF00"/>
                </a:solidFill>
              </a:rPr>
              <a:t>Weight</a:t>
            </a:r>
            <a:endParaRPr lang="en-US" sz="3200" b="1" dirty="0">
              <a:solidFill>
                <a:srgbClr val="FFFF00"/>
              </a:solidFill>
            </a:endParaRPr>
          </a:p>
        </p:txBody>
      </p:sp>
      <p:sp>
        <p:nvSpPr>
          <p:cNvPr id="4" name="Rectangle 3"/>
          <p:cNvSpPr/>
          <p:nvPr/>
        </p:nvSpPr>
        <p:spPr>
          <a:xfrm>
            <a:off x="107504" y="618634"/>
            <a:ext cx="9289032" cy="707886"/>
          </a:xfrm>
          <a:prstGeom prst="rect">
            <a:avLst/>
          </a:prstGeom>
        </p:spPr>
        <p:txBody>
          <a:bodyPr wrap="square">
            <a:spAutoFit/>
          </a:bodyPr>
          <a:lstStyle/>
          <a:p>
            <a:r>
              <a:rPr lang="en-US" sz="2000" b="1" dirty="0"/>
              <a:t>C</a:t>
            </a:r>
            <a:r>
              <a:rPr lang="en-US" sz="2000" b="1" dirty="0" smtClean="0"/>
              <a:t>ompared </a:t>
            </a:r>
            <a:r>
              <a:rPr lang="en-US" sz="2000" b="1" dirty="0"/>
              <a:t>with basal insulin, biphasic insulin was </a:t>
            </a:r>
            <a:r>
              <a:rPr lang="en-US" sz="2000" b="1" dirty="0" smtClean="0"/>
              <a:t>associated with </a:t>
            </a:r>
            <a:r>
              <a:rPr lang="en-US" sz="2000" b="1" dirty="0"/>
              <a:t>a non-significant greater weight increase </a:t>
            </a:r>
            <a:r>
              <a:rPr lang="en-US" sz="2000" b="1" dirty="0" smtClean="0"/>
              <a:t>of </a:t>
            </a:r>
            <a:r>
              <a:rPr lang="it-IT" sz="2000" b="1" dirty="0" smtClean="0"/>
              <a:t>1.29 </a:t>
            </a:r>
            <a:r>
              <a:rPr lang="it-IT" sz="2000" b="1" dirty="0"/>
              <a:t>kg (95% CI −0.43, 3.03, p=0.15)</a:t>
            </a:r>
            <a:endParaRPr lang="en-US" sz="2000"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Insulin requirements in T2DM: disease duration and HbA1c target</a:t>
            </a:r>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19858"/>
            <a:ext cx="8136904" cy="412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096000" y="3276600"/>
            <a:ext cx="1905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685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928670"/>
            <a:ext cx="9144000" cy="5929330"/>
          </a:xfrm>
          <a:prstGeom prst="rect">
            <a:avLst/>
          </a:prstGeom>
          <a:noFill/>
          <a:ln w="9525">
            <a:noFill/>
            <a:miter lim="800000"/>
            <a:headEnd/>
            <a:tailEnd/>
          </a:ln>
          <a:effectLst/>
        </p:spPr>
      </p:pic>
      <p:sp>
        <p:nvSpPr>
          <p:cNvPr id="3" name="TextBox 2"/>
          <p:cNvSpPr txBox="1"/>
          <p:nvPr/>
        </p:nvSpPr>
        <p:spPr>
          <a:xfrm>
            <a:off x="0" y="0"/>
            <a:ext cx="1292341" cy="584775"/>
          </a:xfrm>
          <a:prstGeom prst="rect">
            <a:avLst/>
          </a:prstGeom>
          <a:noFill/>
        </p:spPr>
        <p:txBody>
          <a:bodyPr wrap="none" rtlCol="0">
            <a:spAutoFit/>
          </a:bodyPr>
          <a:lstStyle/>
          <a:p>
            <a:r>
              <a:rPr lang="en-US" sz="3200" b="1" dirty="0" smtClean="0">
                <a:solidFill>
                  <a:srgbClr val="FFFF00"/>
                </a:solidFill>
              </a:rPr>
              <a:t>HbA1c</a:t>
            </a:r>
            <a:endParaRPr lang="en-US" sz="3200" b="1" dirty="0">
              <a:solidFill>
                <a:srgbClr val="FFFF00"/>
              </a:solidFill>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 y="1214422"/>
            <a:ext cx="9144000" cy="4643469"/>
          </a:xfrm>
          <a:prstGeom prst="rect">
            <a:avLst/>
          </a:prstGeom>
          <a:noFill/>
          <a:ln w="9525">
            <a:noFill/>
            <a:miter lim="800000"/>
            <a:headEnd/>
            <a:tailEnd/>
          </a:ln>
          <a:effectLst/>
        </p:spPr>
      </p:pic>
      <p:sp>
        <p:nvSpPr>
          <p:cNvPr id="3" name="TextBox 2"/>
          <p:cNvSpPr txBox="1"/>
          <p:nvPr/>
        </p:nvSpPr>
        <p:spPr>
          <a:xfrm>
            <a:off x="285720" y="285728"/>
            <a:ext cx="2518831" cy="584775"/>
          </a:xfrm>
          <a:prstGeom prst="rect">
            <a:avLst/>
          </a:prstGeom>
          <a:noFill/>
        </p:spPr>
        <p:txBody>
          <a:bodyPr wrap="none" rtlCol="0">
            <a:spAutoFit/>
          </a:bodyPr>
          <a:lstStyle/>
          <a:p>
            <a:r>
              <a:rPr lang="en-US" sz="3200" b="1" dirty="0" smtClean="0">
                <a:solidFill>
                  <a:srgbClr val="FFFF00"/>
                </a:solidFill>
              </a:rPr>
              <a:t>Fasting SMBG</a:t>
            </a:r>
            <a:endParaRPr lang="en-US" sz="3200" b="1" dirty="0">
              <a:solidFill>
                <a:srgbClr val="FFFF00"/>
              </a:solidFill>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14282" y="1000108"/>
            <a:ext cx="8643998" cy="5072098"/>
          </a:xfrm>
          <a:prstGeom prst="rect">
            <a:avLst/>
          </a:prstGeom>
          <a:noFill/>
          <a:ln w="9525">
            <a:noFill/>
            <a:miter lim="800000"/>
            <a:headEnd/>
            <a:tailEnd/>
          </a:ln>
          <a:effectLst/>
        </p:spPr>
      </p:pic>
      <p:sp>
        <p:nvSpPr>
          <p:cNvPr id="3" name="TextBox 2"/>
          <p:cNvSpPr txBox="1"/>
          <p:nvPr/>
        </p:nvSpPr>
        <p:spPr>
          <a:xfrm>
            <a:off x="214282" y="285728"/>
            <a:ext cx="1402179" cy="584775"/>
          </a:xfrm>
          <a:prstGeom prst="rect">
            <a:avLst/>
          </a:prstGeom>
          <a:noFill/>
        </p:spPr>
        <p:txBody>
          <a:bodyPr wrap="none" rtlCol="0">
            <a:spAutoFit/>
          </a:bodyPr>
          <a:lstStyle/>
          <a:p>
            <a:r>
              <a:rPr lang="en-US" sz="3200" b="1" dirty="0" smtClean="0">
                <a:solidFill>
                  <a:srgbClr val="FFFF00"/>
                </a:solidFill>
              </a:rPr>
              <a:t>Weight</a:t>
            </a:r>
            <a:endParaRPr lang="en-US" sz="3200" b="1" dirty="0">
              <a:solidFill>
                <a:srgbClr val="FFFF00"/>
              </a:solidFill>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2</a:t>
            </a:r>
          </a:p>
        </p:txBody>
      </p:sp>
      <p:sp>
        <p:nvSpPr>
          <p:cNvPr id="49155"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a:xfrm>
            <a:off x="990600" y="6356350"/>
            <a:ext cx="8153400" cy="234950"/>
          </a:xfrm>
        </p:spPr>
        <p:txBody>
          <a:bodyPr/>
          <a:lstStyle/>
          <a:p>
            <a:pPr>
              <a:defRPr/>
            </a:pPr>
            <a:r>
              <a:rPr lang="en-US" dirty="0"/>
              <a:t>Diabetes Care 34:510–517, 2011</a:t>
            </a:r>
          </a:p>
        </p:txBody>
      </p:sp>
      <p:pic>
        <p:nvPicPr>
          <p:cNvPr id="491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69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6324600"/>
            <a:ext cx="42957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228600"/>
            <a:ext cx="6481762"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60" name="Rectangle 1"/>
          <p:cNvSpPr>
            <a:spLocks noChangeArrowheads="1"/>
          </p:cNvSpPr>
          <p:nvPr/>
        </p:nvSpPr>
        <p:spPr bwMode="auto">
          <a:xfrm>
            <a:off x="2789238" y="3244850"/>
            <a:ext cx="3565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dvOTf563b7c8.BI"/>
              </a:rPr>
              <a:t>Diabetes Care </a:t>
            </a:r>
            <a:r>
              <a:rPr lang="en-US">
                <a:latin typeface="AdvOT0f59d5f2.B"/>
              </a:rPr>
              <a:t>34:510</a:t>
            </a:r>
            <a:r>
              <a:rPr lang="en-US">
                <a:latin typeface="AdvOT0f59d5f2.B+20"/>
              </a:rPr>
              <a:t>–</a:t>
            </a:r>
            <a:r>
              <a:rPr lang="en-US">
                <a:latin typeface="AdvOT0f59d5f2.B"/>
              </a:rPr>
              <a:t>517, 2011</a:t>
            </a:r>
            <a:endParaRPr lang="en-US"/>
          </a:p>
        </p:txBody>
      </p:sp>
      <p:pic>
        <p:nvPicPr>
          <p:cNvPr id="4916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060450"/>
            <a:ext cx="2209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3757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smtClean="0"/>
          </a:p>
        </p:txBody>
      </p:sp>
      <p:sp>
        <p:nvSpPr>
          <p:cNvPr id="50179"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endParaRPr lang="en-US"/>
          </a:p>
        </p:txBody>
      </p:sp>
      <p:pic>
        <p:nvPicPr>
          <p:cNvPr id="501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6648450"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0"/>
            <a:ext cx="75152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3394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en-US" smtClean="0"/>
          </a:p>
        </p:txBody>
      </p:sp>
      <p:sp>
        <p:nvSpPr>
          <p:cNvPr id="51203"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endParaRPr lang="en-US"/>
          </a:p>
        </p:txBody>
      </p:sp>
      <p:pic>
        <p:nvPicPr>
          <p:cNvPr id="512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229600"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0"/>
            <a:ext cx="75152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8521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en-US" smtClean="0"/>
          </a:p>
        </p:txBody>
      </p:sp>
      <p:sp>
        <p:nvSpPr>
          <p:cNvPr id="52227"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endParaRPr lang="en-US" dirty="0"/>
          </a:p>
        </p:txBody>
      </p:sp>
      <p:pic>
        <p:nvPicPr>
          <p:cNvPr id="52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1828800"/>
            <a:ext cx="846613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0"/>
            <a:ext cx="75152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925" y="6457950"/>
            <a:ext cx="50101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8114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332656"/>
            <a:ext cx="9144000" cy="6336704"/>
          </a:xfrm>
          <a:prstGeom prst="rect">
            <a:avLst/>
          </a:prstGeom>
          <a:noFill/>
          <a:ln w="9525">
            <a:noFill/>
            <a:miter lim="800000"/>
            <a:headEnd/>
            <a:tailEnd/>
          </a:ln>
          <a:effectLst/>
        </p:spPr>
      </p:pic>
      <p:cxnSp>
        <p:nvCxnSpPr>
          <p:cNvPr id="3" name="Straight Connector 2"/>
          <p:cNvCxnSpPr/>
          <p:nvPr/>
        </p:nvCxnSpPr>
        <p:spPr>
          <a:xfrm>
            <a:off x="179512" y="4941168"/>
            <a:ext cx="86409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79512" y="5930897"/>
            <a:ext cx="4536504"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cstate="print"/>
          <a:srcRect/>
          <a:stretch>
            <a:fillRect/>
          </a:stretch>
        </p:blipFill>
        <p:spPr bwMode="auto">
          <a:xfrm>
            <a:off x="428596" y="2428868"/>
            <a:ext cx="8315325" cy="2305062"/>
          </a:xfrm>
          <a:prstGeom prst="rect">
            <a:avLst/>
          </a:prstGeom>
          <a:noFill/>
          <a:ln w="9525">
            <a:noFill/>
            <a:miter lim="800000"/>
            <a:headEnd/>
            <a:tailEnd/>
          </a:ln>
          <a:effectLst/>
        </p:spPr>
      </p:pic>
      <p:sp>
        <p:nvSpPr>
          <p:cNvPr id="3" name="TextBox 2"/>
          <p:cNvSpPr txBox="1"/>
          <p:nvPr/>
        </p:nvSpPr>
        <p:spPr>
          <a:xfrm>
            <a:off x="3643306" y="2000240"/>
            <a:ext cx="982128" cy="369332"/>
          </a:xfrm>
          <a:prstGeom prst="rect">
            <a:avLst/>
          </a:prstGeom>
          <a:noFill/>
        </p:spPr>
        <p:txBody>
          <a:bodyPr wrap="none" rtlCol="0">
            <a:spAutoFit/>
          </a:bodyPr>
          <a:lstStyle/>
          <a:p>
            <a:r>
              <a:rPr lang="en-US" b="1" dirty="0" smtClean="0"/>
              <a:t>Editorial</a:t>
            </a:r>
            <a:endParaRPr lang="en-US" b="1" dirty="0"/>
          </a:p>
        </p:txBody>
      </p:sp>
      <p:sp>
        <p:nvSpPr>
          <p:cNvPr id="4" name="TextBox 3"/>
          <p:cNvSpPr txBox="1"/>
          <p:nvPr/>
        </p:nvSpPr>
        <p:spPr>
          <a:xfrm>
            <a:off x="4357686" y="6072206"/>
            <a:ext cx="3122330" cy="369332"/>
          </a:xfrm>
          <a:prstGeom prst="rect">
            <a:avLst/>
          </a:prstGeom>
          <a:noFill/>
        </p:spPr>
        <p:txBody>
          <a:bodyPr wrap="none" rtlCol="0">
            <a:spAutoFit/>
          </a:bodyPr>
          <a:lstStyle/>
          <a:p>
            <a:r>
              <a:rPr lang="sv-SE" dirty="0" smtClean="0"/>
              <a:t>NEJM 361;18  october 29, 2009</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544" y="3645024"/>
            <a:ext cx="8229600" cy="4525963"/>
          </a:xfrm>
        </p:spPr>
        <p:txBody>
          <a:bodyPr>
            <a:normAutofit/>
          </a:bodyPr>
          <a:lstStyle/>
          <a:p>
            <a:r>
              <a:rPr lang="en-US" sz="2400" dirty="0" smtClean="0"/>
              <a:t>To  assess  the  efficacy  and  safety  of  biphasic  insulin  </a:t>
            </a:r>
            <a:r>
              <a:rPr lang="en-US" sz="2400" dirty="0" err="1" smtClean="0"/>
              <a:t>aspart</a:t>
            </a:r>
            <a:r>
              <a:rPr lang="en-US" sz="2400" dirty="0" smtClean="0"/>
              <a:t>  70/30  (</a:t>
            </a:r>
            <a:r>
              <a:rPr lang="en-US" sz="2400" dirty="0" err="1" smtClean="0"/>
              <a:t>BIAsp</a:t>
            </a:r>
            <a:r>
              <a:rPr lang="en-US" sz="2400" dirty="0" smtClean="0"/>
              <a:t>  30)  and  insulin  </a:t>
            </a:r>
            <a:r>
              <a:rPr lang="en-US" sz="2400" dirty="0" err="1" smtClean="0"/>
              <a:t>glargine</a:t>
            </a:r>
            <a:r>
              <a:rPr lang="en-US" sz="2400" dirty="0" smtClean="0"/>
              <a:t>, administered </a:t>
            </a:r>
            <a:r>
              <a:rPr lang="en-US" sz="2400" dirty="0" smtClean="0">
                <a:solidFill>
                  <a:srgbClr val="FFFF00"/>
                </a:solidFill>
              </a:rPr>
              <a:t>once daily </a:t>
            </a:r>
            <a:r>
              <a:rPr lang="en-US" sz="2400" dirty="0" smtClean="0"/>
              <a:t>in subjects with type 2 diabetes inadequately controlled with oral anti-diabetic drugs( Mean HBA1C at baseline 8.5%)</a:t>
            </a:r>
            <a:endParaRPr lang="en-US" sz="2400" dirty="0"/>
          </a:p>
        </p:txBody>
      </p:sp>
      <p:pic>
        <p:nvPicPr>
          <p:cNvPr id="4" name="Picture 2"/>
          <p:cNvPicPr>
            <a:picLocks noChangeAspect="1" noChangeArrowheads="1"/>
          </p:cNvPicPr>
          <p:nvPr/>
        </p:nvPicPr>
        <p:blipFill>
          <a:blip r:embed="rId2" cstate="print"/>
          <a:srcRect/>
          <a:stretch>
            <a:fillRect/>
          </a:stretch>
        </p:blipFill>
        <p:spPr bwMode="auto">
          <a:xfrm>
            <a:off x="467544" y="188640"/>
            <a:ext cx="8208912" cy="3240360"/>
          </a:xfrm>
          <a:prstGeom prst="rect">
            <a:avLst/>
          </a:prstGeom>
          <a:noFill/>
          <a:ln w="9525">
            <a:noFill/>
            <a:miter lim="800000"/>
            <a:headEnd/>
            <a:tailEnd/>
          </a:ln>
        </p:spPr>
      </p:pic>
      <p:sp>
        <p:nvSpPr>
          <p:cNvPr id="5" name="Rectangle 4"/>
          <p:cNvSpPr/>
          <p:nvPr/>
        </p:nvSpPr>
        <p:spPr>
          <a:xfrm>
            <a:off x="4860032" y="6488668"/>
            <a:ext cx="3761735" cy="369332"/>
          </a:xfrm>
          <a:prstGeom prst="rect">
            <a:avLst/>
          </a:prstGeom>
        </p:spPr>
        <p:txBody>
          <a:bodyPr wrap="none">
            <a:spAutoFit/>
          </a:bodyPr>
          <a:lstStyle/>
          <a:p>
            <a:r>
              <a:rPr lang="en-US" dirty="0" smtClean="0"/>
              <a:t> </a:t>
            </a:r>
            <a:r>
              <a:rPr lang="en-US" dirty="0" err="1" smtClean="0">
                <a:solidFill>
                  <a:srgbClr val="FFFF00"/>
                </a:solidFill>
              </a:rPr>
              <a:t>Curr</a:t>
            </a:r>
            <a:r>
              <a:rPr lang="en-US" dirty="0" smtClean="0">
                <a:solidFill>
                  <a:srgbClr val="FFFF00"/>
                </a:solidFill>
              </a:rPr>
              <a:t> Med Res </a:t>
            </a:r>
            <a:r>
              <a:rPr lang="en-US" dirty="0" err="1" smtClean="0">
                <a:solidFill>
                  <a:srgbClr val="FFFF00"/>
                </a:solidFill>
              </a:rPr>
              <a:t>Opin</a:t>
            </a:r>
            <a:r>
              <a:rPr lang="en-US" dirty="0" smtClean="0">
                <a:solidFill>
                  <a:srgbClr val="FFFF00"/>
                </a:solidFill>
              </a:rPr>
              <a:t> 2009; 25:2887–94</a:t>
            </a:r>
            <a:endParaRPr lang="en-US"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SLIDEGUID" val="12D0606BC5C64EF7AC0EDFB2F5181683"/>
  <p:tag name="SLIDEID" val="12D0606BC5C64EF7AC0EDFB2F5181683"/>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What would you do next?"/>
  <p:tag name="ANSWERSALIAS" val="Arrange to review again in 12/12|smicln|Prescribe Gliclazide|smicln|Prescribe Pioglitazone|smicln|Prescribe Sitagliptin|smicln|Refer for Exenatide"/>
  <p:tag name="VALUES" val="Incorrect|smicln|Correct|smicln|Incorrect|smicln|Incorrect|smicln|Incorrect"/>
  <p:tag name="TOTALRESPONSES" val="5"/>
  <p:tag name="RESPONSECOUNT" val="5"/>
  <p:tag name="SLICED" val="False"/>
  <p:tag name="RESPONSES" val="1;2;2;3;2;"/>
  <p:tag name="CHARTSTRINGSTD" val="1 3 1 0 0"/>
  <p:tag name="CHARTSTRINGREV" val="0 0 1 3 1"/>
  <p:tag name="CHARTSTRINGSTDPER" val="0.2 0.6 0.2 0 0"/>
  <p:tag name="CHARTSTRINGREVPER" val="0 0 0.2 0.6 0.2"/>
  <p:tag name="RESPONSESGATHERED" val="False"/>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TEXTLENGTH" val="118"/>
  <p:tag name="FONTSIZE" val="32"/>
  <p:tag name="BULLETTYPE" val="ppBulletArabicPeriod"/>
  <p:tag name="ANSWERTEXT" val="Arrange to review again in 12/12&#10;Prescribe Gliclazide&#10;Prescribe Pioglitazone&#10;Prescribe Sitagliptin&#10;Refer for Exenatide"/>
  <p:tag name="OLDNUMANSWERS" val="5"/>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3145</TotalTime>
  <Words>9933</Words>
  <Application>Microsoft Office PowerPoint</Application>
  <PresentationFormat>On-screen Show (4:3)</PresentationFormat>
  <Paragraphs>1314</Paragraphs>
  <Slides>226</Slides>
  <Notes>29</Notes>
  <HiddenSlides>75</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226</vt:i4>
      </vt:variant>
    </vt:vector>
  </HeadingPairs>
  <TitlesOfParts>
    <vt:vector size="230" baseType="lpstr">
      <vt:lpstr>Office Theme</vt:lpstr>
      <vt:lpstr>1_Office Theme</vt:lpstr>
      <vt:lpstr>Slide</vt:lpstr>
      <vt:lpstr>Worksheet</vt:lpstr>
      <vt:lpstr>PowerPoint Presentation</vt:lpstr>
      <vt:lpstr>Insulin Analouges</vt:lpstr>
      <vt:lpstr>Outline</vt:lpstr>
      <vt:lpstr>Progressive beta cell damage</vt:lpstr>
      <vt:lpstr>Up to 50% loss of -cell function occurs before diagnosis </vt:lpstr>
      <vt:lpstr>PowerPoint Presentation</vt:lpstr>
      <vt:lpstr>PowerPoint Presentation</vt:lpstr>
      <vt:lpstr>Need for Insulin </vt:lpstr>
      <vt:lpstr>Insulin requirements in T2DM: disease duration and HbA1c target</vt:lpstr>
      <vt:lpstr>PowerPoint Presentation</vt:lpstr>
      <vt:lpstr>Insulin remains the most potent antihyperglycemic agent available for uncontrolled T2DM patients </vt:lpstr>
      <vt:lpstr>Goal achievement?</vt:lpstr>
      <vt:lpstr>Progressive beta cell damage</vt:lpstr>
      <vt:lpstr>Up to 50% loss of -cell function occurs before diagnosis </vt:lpstr>
      <vt:lpstr>Risk of complications increases as HbA1c increases</vt:lpstr>
      <vt:lpstr>Why should insulin be initiated?</vt:lpstr>
      <vt:lpstr>History</vt:lpstr>
      <vt:lpstr>History</vt:lpstr>
      <vt:lpstr>Third line agent?</vt:lpstr>
      <vt:lpstr>Insulin therapy options An unresolved issue</vt:lpstr>
      <vt:lpstr>What is good glycaemic control?</vt:lpstr>
      <vt:lpstr>Once-daily basal insulin</vt:lpstr>
      <vt:lpstr>MIMICKING NATURE WITH INSULIN THERAPY The Basal/Bolus Insulin Concept</vt:lpstr>
      <vt:lpstr>Ideal Basal Insulin</vt:lpstr>
      <vt:lpstr>Basal Insulin</vt:lpstr>
      <vt:lpstr>Structure of Insulin Glargine: A New Long-Acting Insulin Analogue</vt:lpstr>
      <vt:lpstr>PowerPoint Presentation</vt:lpstr>
      <vt:lpstr>GLARGINE: Mechanism of Action</vt:lpstr>
      <vt:lpstr>GLARGINE: PHARMACOKINETICS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Premix insulins</vt:lpstr>
      <vt:lpstr>Premix insulin</vt:lpstr>
      <vt:lpstr>PowerPoint Presentation</vt:lpstr>
      <vt:lpstr>Formulation of premixes</vt:lpstr>
      <vt:lpstr>The dual-release insulin concept</vt:lpstr>
      <vt:lpstr>Premixed insulin:  Once, twice or three-times daily</vt:lpstr>
      <vt:lpstr>PowerPoint Presentation</vt:lpstr>
      <vt:lpstr>Basal–bolus therapy</vt:lpstr>
      <vt:lpstr>PowerPoint Presentation</vt:lpstr>
      <vt:lpstr>FPG or PPG?</vt:lpstr>
      <vt:lpstr>To normalise blood glucose both FPG and PPG must be reduced</vt:lpstr>
      <vt:lpstr>Improved postprandial blood glucose compared with human insulin after 3 months</vt:lpstr>
      <vt:lpstr>Reduced major hypoglycaemia compared with human insulin</vt:lpstr>
      <vt:lpstr>No difference in efficacy or safety between pre- or post-meal dosing of NovoMix® 30</vt:lpstr>
      <vt:lpstr>PowerPoint Presentation</vt:lpstr>
      <vt:lpstr>PowerPoint Presentation</vt:lpstr>
      <vt:lpstr>PowerPoint Presentation</vt:lpstr>
      <vt:lpstr>PowerPoint Presentation</vt:lpstr>
      <vt:lpstr>Meta-analysis: BIAsp 30 superior to BHI 30 for major hypoglycaemia</vt:lpstr>
      <vt:lpstr>PowerPoint Presentation</vt:lpstr>
      <vt:lpstr>Key messages</vt:lpstr>
      <vt:lpstr>PowerPoint Presentation</vt:lpstr>
      <vt:lpstr>PowerPoint Presentation</vt:lpstr>
      <vt:lpstr>PowerPoint Presentation</vt:lpstr>
      <vt:lpstr>PowerPoint Presentation</vt:lpstr>
      <vt:lpstr>RCTs comparing basal and premixed insulin analogue regimens in previously insulin-naive patients with type 2 DM</vt:lpstr>
      <vt:lpstr>PowerPoint Presentation</vt:lpstr>
      <vt:lpstr>PowerPoint Presentation</vt:lpstr>
      <vt:lpstr>INITIATE: INITiation of Insulin to reach A1c TargEt</vt:lpstr>
      <vt:lpstr>INITIATE: Treat-to-target with forced titration</vt:lpstr>
      <vt:lpstr>PowerPoint Presentation</vt:lpstr>
      <vt:lpstr>INITIATE: Improved blood glucose profiles with NovoMix® 30</vt:lpstr>
      <vt:lpstr>INITIATE: Improved postprandial glucose with NovoMix® 30</vt:lpstr>
      <vt:lpstr>PowerPoint Presentation</vt:lpstr>
      <vt:lpstr>INITIATE:  Superior HbA1c and comparable FPG with NovoMix® 30 vs. glargine</vt:lpstr>
      <vt:lpstr>INITIATE</vt:lpstr>
      <vt:lpstr>INITATE</vt:lpstr>
      <vt:lpstr>PowerPoint Presentation</vt:lpstr>
      <vt:lpstr>PowerPoint Presentation</vt:lpstr>
      <vt:lpstr>PowerPoint Presentation</vt:lpstr>
      <vt:lpstr>PowerPoint Presentation</vt:lpstr>
      <vt:lpstr>PowerPoint Presentation</vt:lpstr>
      <vt:lpstr>Key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Key messages</vt:lpstr>
      <vt:lpstr>Unresolved issue</vt:lpstr>
      <vt:lpstr>PowerPoint Presentation</vt:lpstr>
      <vt:lpstr>PowerPoint Presentation</vt:lpstr>
      <vt:lpstr>PowerPoint Presentation</vt:lpstr>
      <vt:lpstr>Endpoint = HbA1c  </vt:lpstr>
      <vt:lpstr>Endpoint = FPG</vt:lpstr>
      <vt:lpstr>Endpoint = PPG</vt:lpstr>
      <vt:lpstr>Key messages</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Results</vt:lpstr>
      <vt:lpstr>Safety</vt:lpstr>
      <vt:lpstr>Key messages</vt:lpstr>
      <vt:lpstr>PowerPoint Presentation</vt:lpstr>
      <vt:lpstr>PowerPoint Presentation</vt:lpstr>
      <vt:lpstr>PowerPoint Presentation</vt:lpstr>
      <vt:lpstr>PowerPoint Presentation</vt:lpstr>
      <vt:lpstr>Key message</vt:lpstr>
      <vt:lpstr>PowerPoint Presentation</vt:lpstr>
      <vt:lpstr>PowerPoint Presentation</vt:lpstr>
      <vt:lpstr>Noninferiority of PPT to BBT was not demonstrated based on the prespecified noninferiority margin of 0.3%.</vt:lpstr>
      <vt:lpstr>The percentages of patients achieving target A1C 7.0% (PPT versus BBT, respectively) were 54 vs. 69% (P&lt;0.009) and for target 6.5% were 35 vs. 50% (P&lt; 0.01)</vt:lpstr>
      <vt:lpstr>Key messages</vt:lpstr>
      <vt:lpstr>PowerPoint Presentation</vt:lpstr>
      <vt:lpstr>PowerPoint Presentation</vt:lpstr>
      <vt:lpstr>PowerPoint Presentation</vt:lpstr>
      <vt:lpstr>PowerPoint Presentation</vt:lpstr>
      <vt:lpstr>PowerPoint Presentation</vt:lpstr>
      <vt:lpstr>PowerPoint Presentation</vt:lpstr>
      <vt:lpstr>Key message</vt:lpstr>
      <vt:lpstr>PowerPoint Presentation</vt:lpstr>
      <vt:lpstr>Baseline Characteristics</vt:lpstr>
      <vt:lpstr>The difference in HbA1c reduction was greater among those treated with BIAsp-30 compared with BHI-30 in all groups</vt:lpstr>
      <vt:lpstr>No statistically significant differences in weight change  in any cohort between BIAsp-30 and BHI-30 </vt:lpstr>
      <vt:lpstr> Incidence rate ratio for hypoglycemia was statistically significant in insulin-naive patients with type 2 DM (0.74; 95% CI, 0.62–0.89)</vt:lpstr>
      <vt:lpstr>Adjusted HR for treatment discontinuation with BIAsp-30 vs. BHI-30 was significant in insulin-experienced  patients with type 2 diabetes (0.693; 95% CI, 0.543–0.884)</vt:lpstr>
      <vt:lpstr>Key message</vt:lpstr>
      <vt:lpstr>PowerPoint Presentation</vt:lpstr>
      <vt:lpstr>Premix analogous</vt:lpstr>
      <vt:lpstr>PowerPoint Presentation</vt:lpstr>
      <vt:lpstr>PowerPoint Presentation</vt:lpstr>
      <vt:lpstr>PowerPoint Presentation</vt:lpstr>
      <vt:lpstr>PowerPoint Presentation</vt:lpstr>
      <vt:lpstr>PowerPoint Presentation</vt:lpstr>
      <vt:lpstr>Individualization of treatment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Adding to Basal Insulin:  A Stepwise Approach </vt:lpstr>
      <vt:lpstr>PowerPoint Presentation</vt:lpstr>
      <vt:lpstr>PowerPoint Presentation</vt:lpstr>
      <vt:lpstr>PowerPoint Presentation</vt:lpstr>
      <vt:lpstr>PowerPoint Presentation</vt:lpstr>
      <vt:lpstr>PowerPoint Presentation</vt:lpstr>
      <vt:lpstr>Insulin bolus dose adjustment</vt:lpstr>
      <vt:lpstr>PowerPoint Presentation</vt:lpstr>
      <vt:lpstr>Bolus dose calculation</vt:lpstr>
      <vt:lpstr>PowerPoint Presentation</vt:lpstr>
      <vt:lpstr>Another option for intensifying a basal regimen </vt:lpstr>
      <vt:lpstr>Initiation &amp; titration of prandial insulin</vt:lpstr>
      <vt:lpstr>PowerPoint Presentation</vt:lpstr>
      <vt:lpstr>PowerPoint Presentation</vt:lpstr>
      <vt:lpstr>PowerPoint Presentation</vt:lpstr>
      <vt:lpstr>Insulin regimens</vt:lpstr>
      <vt:lpstr>Premixed regimen</vt:lpstr>
      <vt:lpstr>Pros and cons of  premixed analogue</vt:lpstr>
      <vt:lpstr>Pros and cons of premixed analogue</vt:lpstr>
      <vt:lpstr>Conclusion</vt:lpstr>
      <vt:lpstr>Case Presentations</vt:lpstr>
      <vt:lpstr>Case 1 Ms. Hosseini</vt:lpstr>
      <vt:lpstr>History</vt:lpstr>
      <vt:lpstr>What would you do next?</vt:lpstr>
      <vt:lpstr>Case 2 Mr. Mohamadi</vt:lpstr>
      <vt:lpstr>PowerPoint Presentation</vt:lpstr>
      <vt:lpstr>More information</vt:lpstr>
      <vt:lpstr>SMBG</vt:lpstr>
      <vt:lpstr>What is your recommendation?</vt:lpstr>
      <vt:lpstr>INITIATING INSULIN WITH PREMIXED ANALOGUES</vt:lpstr>
      <vt:lpstr>To start an analogue mix;</vt:lpstr>
      <vt:lpstr>Practical Strategy to Implement a Multi-Injection Insulin Regimens</vt:lpstr>
      <vt:lpstr>Case 3 Mr Ahmadi</vt:lpstr>
      <vt:lpstr>History</vt:lpstr>
      <vt:lpstr>History..</vt:lpstr>
      <vt:lpstr>SMBG</vt:lpstr>
      <vt:lpstr>What is your recommendation?</vt:lpstr>
      <vt:lpstr>Case 4 Mr. zare</vt:lpstr>
      <vt:lpstr>PowerPoint Presentation</vt:lpstr>
      <vt:lpstr>More information</vt:lpstr>
      <vt:lpstr>SMBG</vt:lpstr>
      <vt:lpstr>What would you do next?</vt:lpstr>
      <vt:lpstr>PowerPoint Presentation</vt:lpstr>
      <vt:lpstr>Conclusion </vt:lpstr>
      <vt:lpstr>Conclusion </vt:lpstr>
      <vt:lpstr>Practical Guideline on  Changing Human Insulin to  Basal Analogue</vt:lpstr>
      <vt:lpstr>PowerPoint Presentation</vt:lpstr>
      <vt:lpstr>Once Daily NPH ± OADs </vt:lpstr>
      <vt:lpstr>PowerPoint Presentation</vt:lpstr>
      <vt:lpstr>PowerPoint Presentation</vt:lpstr>
      <vt:lpstr>PowerPoint Presentation</vt:lpstr>
      <vt:lpstr>PowerPoint Presentation</vt:lpstr>
      <vt:lpstr> Start and stay with NovoMix® 30</vt:lpstr>
      <vt:lpstr>PowerPoint Presentation</vt:lpstr>
      <vt:lpstr>Staying on NovoMix® 30</vt:lpstr>
      <vt:lpstr>PowerPoint Presentation</vt:lpstr>
      <vt:lpstr>PowerPoint Presentation</vt:lpstr>
      <vt:lpstr>NovoMix® 30: A consensus statement Simple algorithms for intensification</vt:lpstr>
      <vt:lpstr>Switching from basal insulin OD or BID to BIAsp 30 BID </vt:lpstr>
      <vt:lpstr>PowerPoint Presentation</vt:lpstr>
      <vt:lpstr>Switching from BIAsp OD to BID, or BID to TID</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Insulin analouges</dc:title>
  <dc:creator> </dc:creator>
  <cp:lastModifiedBy>DR.FZHadaegh</cp:lastModifiedBy>
  <cp:revision>259</cp:revision>
  <dcterms:created xsi:type="dcterms:W3CDTF">2008-11-15T20:04:54Z</dcterms:created>
  <dcterms:modified xsi:type="dcterms:W3CDTF">2013-08-26T06:10:17Z</dcterms:modified>
</cp:coreProperties>
</file>