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8" r:id="rId3"/>
    <p:sldId id="259" r:id="rId4"/>
    <p:sldId id="262" r:id="rId5"/>
    <p:sldId id="261" r:id="rId6"/>
    <p:sldId id="260" r:id="rId7"/>
    <p:sldId id="263" r:id="rId8"/>
    <p:sldId id="264" r:id="rId9"/>
    <p:sldId id="265" r:id="rId10"/>
    <p:sldId id="266" r:id="rId11"/>
    <p:sldId id="267" r:id="rId12"/>
    <p:sldId id="268" r:id="rId13"/>
    <p:sldId id="269" r:id="rId14"/>
    <p:sldId id="270" r:id="rId15"/>
    <p:sldId id="271" r:id="rId16"/>
    <p:sldId id="272" r:id="rId17"/>
    <p:sldId id="274" r:id="rId18"/>
    <p:sldId id="276" r:id="rId19"/>
    <p:sldId id="275" r:id="rId20"/>
    <p:sldId id="277" r:id="rId21"/>
    <p:sldId id="278" r:id="rId22"/>
    <p:sldId id="280" r:id="rId23"/>
    <p:sldId id="279" r:id="rId24"/>
    <p:sldId id="281" r:id="rId25"/>
    <p:sldId id="282" r:id="rId26"/>
    <p:sldId id="283"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5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79424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99398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3347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942290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0385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2886128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410171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326426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17455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67CB5-9F34-4001-87E8-383445B55DB8}"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7271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B67CB5-9F34-4001-87E8-383445B55DB8}"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06752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B67CB5-9F34-4001-87E8-383445B55DB8}"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400811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B67CB5-9F34-4001-87E8-383445B55DB8}"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97803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67CB5-9F34-4001-87E8-383445B55DB8}"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74285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67CB5-9F34-4001-87E8-383445B55DB8}"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302971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67CB5-9F34-4001-87E8-383445B55DB8}"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1BD5C-1461-4723-910D-E606B68566AD}" type="slidenum">
              <a:rPr lang="en-US" smtClean="0"/>
              <a:t>‹#›</a:t>
            </a:fld>
            <a:endParaRPr lang="en-US"/>
          </a:p>
        </p:txBody>
      </p:sp>
    </p:spTree>
    <p:extLst>
      <p:ext uri="{BB962C8B-B14F-4D97-AF65-F5344CB8AC3E}">
        <p14:creationId xmlns:p14="http://schemas.microsoft.com/office/powerpoint/2010/main" val="17068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B67CB5-9F34-4001-87E8-383445B55DB8}" type="datetimeFigureOut">
              <a:rPr lang="en-US" smtClean="0"/>
              <a:t>2/17/2019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61BD5C-1461-4723-910D-E606B68566AD}" type="slidenum">
              <a:rPr lang="en-US" smtClean="0"/>
              <a:t>‹#›</a:t>
            </a:fld>
            <a:endParaRPr lang="en-US"/>
          </a:p>
        </p:txBody>
      </p:sp>
    </p:spTree>
    <p:extLst>
      <p:ext uri="{BB962C8B-B14F-4D97-AF65-F5344CB8AC3E}">
        <p14:creationId xmlns:p14="http://schemas.microsoft.com/office/powerpoint/2010/main" val="1174591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8810"/>
            <a:ext cx="9144000" cy="2046923"/>
          </a:xfrm>
        </p:spPr>
        <p:txBody>
          <a:bodyPr>
            <a:noAutofit/>
          </a:bodyPr>
          <a:lstStyle/>
          <a:p>
            <a:pPr algn="ctr">
              <a:lnSpc>
                <a:spcPct val="100000"/>
              </a:lnSpc>
            </a:pPr>
            <a:r>
              <a:rPr lang="en-US" sz="9600" b="1" dirty="0" smtClean="0">
                <a:solidFill>
                  <a:srgbClr val="002060"/>
                </a:solidFill>
              </a:rPr>
              <a:t>Study Designs</a:t>
            </a:r>
            <a:endParaRPr lang="en-US" sz="9600" b="1" dirty="0">
              <a:solidFill>
                <a:srgbClr val="002060"/>
              </a:solidFill>
            </a:endParaRPr>
          </a:p>
        </p:txBody>
      </p:sp>
      <p:sp>
        <p:nvSpPr>
          <p:cNvPr id="3" name="Subtitle 2"/>
          <p:cNvSpPr>
            <a:spLocks noGrp="1"/>
          </p:cNvSpPr>
          <p:nvPr>
            <p:ph type="subTitle" idx="1"/>
          </p:nvPr>
        </p:nvSpPr>
        <p:spPr>
          <a:xfrm>
            <a:off x="1524000" y="3461657"/>
            <a:ext cx="9144000" cy="1796143"/>
          </a:xfrm>
        </p:spPr>
        <p:txBody>
          <a:bodyPr/>
          <a:lstStyle/>
          <a:p>
            <a:pPr algn="ctr"/>
            <a:r>
              <a:rPr lang="en-US" b="1" dirty="0" err="1" smtClean="0">
                <a:solidFill>
                  <a:srgbClr val="002060"/>
                </a:solidFill>
              </a:rPr>
              <a:t>Golaleh</a:t>
            </a:r>
            <a:r>
              <a:rPr lang="en-US" b="1" dirty="0" smtClean="0">
                <a:solidFill>
                  <a:srgbClr val="002060"/>
                </a:solidFill>
              </a:rPr>
              <a:t> </a:t>
            </a:r>
            <a:r>
              <a:rPr lang="en-US" b="1" dirty="0" err="1" smtClean="0">
                <a:solidFill>
                  <a:srgbClr val="002060"/>
                </a:solidFill>
              </a:rPr>
              <a:t>Asghari</a:t>
            </a:r>
            <a:endParaRPr lang="en-US" b="1" dirty="0" smtClean="0">
              <a:solidFill>
                <a:srgbClr val="002060"/>
              </a:solidFill>
            </a:endParaRPr>
          </a:p>
          <a:p>
            <a:pPr algn="ctr"/>
            <a:r>
              <a:rPr lang="en-US" sz="2000" dirty="0" smtClean="0">
                <a:solidFill>
                  <a:srgbClr val="002060"/>
                </a:solidFill>
              </a:rPr>
              <a:t>Nutrition and Endocrine Research Center, Research Institute for Endocrine Sciences, </a:t>
            </a:r>
            <a:r>
              <a:rPr lang="en-US" sz="2000" dirty="0" err="1" smtClean="0">
                <a:solidFill>
                  <a:srgbClr val="002060"/>
                </a:solidFill>
              </a:rPr>
              <a:t>Shahid</a:t>
            </a:r>
            <a:r>
              <a:rPr lang="en-US" sz="2000" dirty="0" smtClean="0">
                <a:solidFill>
                  <a:srgbClr val="002060"/>
                </a:solidFill>
              </a:rPr>
              <a:t> </a:t>
            </a:r>
            <a:r>
              <a:rPr lang="en-US" sz="2000" dirty="0" err="1" smtClean="0">
                <a:solidFill>
                  <a:srgbClr val="002060"/>
                </a:solidFill>
              </a:rPr>
              <a:t>Beheshti</a:t>
            </a:r>
            <a:r>
              <a:rPr lang="en-US" sz="2000" dirty="0" smtClean="0">
                <a:solidFill>
                  <a:srgbClr val="002060"/>
                </a:solidFill>
              </a:rPr>
              <a:t> University of Medical Sciences</a:t>
            </a:r>
          </a:p>
        </p:txBody>
      </p:sp>
      <p:cxnSp>
        <p:nvCxnSpPr>
          <p:cNvPr id="5" name="Straight Connector 4"/>
          <p:cNvCxnSpPr/>
          <p:nvPr/>
        </p:nvCxnSpPr>
        <p:spPr>
          <a:xfrm>
            <a:off x="1700468" y="2481943"/>
            <a:ext cx="8595360" cy="0"/>
          </a:xfrm>
          <a:prstGeom prst="line">
            <a:avLst/>
          </a:prstGeom>
          <a:ln w="38100">
            <a:solidFill>
              <a:srgbClr val="00206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7159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435101"/>
            <a:ext cx="8596668" cy="4606262"/>
          </a:xfrm>
        </p:spPr>
        <p:txBody>
          <a:bodyPr>
            <a:normAutofit/>
          </a:bodyPr>
          <a:lstStyle/>
          <a:p>
            <a:pPr marL="0" indent="0" algn="ctr">
              <a:lnSpc>
                <a:spcPct val="150000"/>
              </a:lnSpc>
              <a:buNone/>
            </a:pPr>
            <a:r>
              <a:rPr lang="en-US" sz="3600" b="1" dirty="0">
                <a:latin typeface="Times New Roman" panose="02020603050405020304" pitchFamily="18" charset="0"/>
                <a:cs typeface="Times New Roman" panose="02020603050405020304" pitchFamily="18" charset="0"/>
              </a:rPr>
              <a:t>Aim: To evaluate the association between antidepressant and prostate cancer by comparing exposures to antidepressants between those with and without prostate cancer</a:t>
            </a:r>
          </a:p>
        </p:txBody>
      </p:sp>
    </p:spTree>
    <p:extLst>
      <p:ext uri="{BB962C8B-B14F-4D97-AF65-F5344CB8AC3E}">
        <p14:creationId xmlns:p14="http://schemas.microsoft.com/office/powerpoint/2010/main" val="395312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lnSpc>
                <a:spcPct val="150000"/>
              </a:lnSpc>
              <a:buNone/>
            </a:pPr>
            <a:r>
              <a:rPr lang="en-US" sz="4800" b="1" dirty="0" smtClean="0">
                <a:latin typeface="Times New Roman" panose="02020603050405020304" pitchFamily="18" charset="0"/>
                <a:cs typeface="Times New Roman" panose="02020603050405020304" pitchFamily="18" charset="0"/>
              </a:rPr>
              <a:t>case </a:t>
            </a:r>
            <a:r>
              <a:rPr lang="en-US" sz="4800" b="1" dirty="0">
                <a:latin typeface="Times New Roman" panose="02020603050405020304" pitchFamily="18" charset="0"/>
                <a:cs typeface="Times New Roman" panose="02020603050405020304" pitchFamily="18" charset="0"/>
              </a:rPr>
              <a:t>– control</a:t>
            </a:r>
          </a:p>
        </p:txBody>
      </p:sp>
    </p:spTree>
    <p:extLst>
      <p:ext uri="{BB962C8B-B14F-4D97-AF65-F5344CB8AC3E}">
        <p14:creationId xmlns:p14="http://schemas.microsoft.com/office/powerpoint/2010/main" val="410219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181101"/>
            <a:ext cx="8596668" cy="4860262"/>
          </a:xfrm>
        </p:spPr>
        <p:txBody>
          <a:bodyPr>
            <a:normAutofit/>
          </a:bodyPr>
          <a:lstStyle/>
          <a:p>
            <a:pPr marL="0" indent="0" algn="ctr">
              <a:lnSpc>
                <a:spcPct val="150000"/>
              </a:lnSpc>
              <a:buNone/>
            </a:pPr>
            <a:r>
              <a:rPr lang="en-US" sz="3600" b="1" dirty="0">
                <a:latin typeface="Times New Roman" panose="02020603050405020304" pitchFamily="18" charset="0"/>
                <a:cs typeface="Times New Roman" panose="02020603050405020304" pitchFamily="18" charset="0"/>
              </a:rPr>
              <a:t>Aim: To investigate whether changes in weight status from childhood to early adulthood were associated with differences in the risk of type 2 diabetes</a:t>
            </a:r>
          </a:p>
        </p:txBody>
      </p:sp>
    </p:spTree>
    <p:extLst>
      <p:ext uri="{BB962C8B-B14F-4D97-AF65-F5344CB8AC3E}">
        <p14:creationId xmlns:p14="http://schemas.microsoft.com/office/powerpoint/2010/main" val="120901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b="1" dirty="0" smtClean="0">
                <a:latin typeface="Times New Roman" panose="02020603050405020304" pitchFamily="18" charset="0"/>
                <a:cs typeface="Times New Roman" panose="02020603050405020304" pitchFamily="18" charset="0"/>
              </a:rPr>
              <a:t>Prospective cohort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53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45850" y="104512"/>
            <a:ext cx="5515450" cy="6392587"/>
          </a:xfrm>
          <a:prstGeom prst="rect">
            <a:avLst/>
          </a:prstGeom>
        </p:spPr>
      </p:pic>
    </p:spTree>
    <p:extLst>
      <p:ext uri="{BB962C8B-B14F-4D97-AF65-F5344CB8AC3E}">
        <p14:creationId xmlns:p14="http://schemas.microsoft.com/office/powerpoint/2010/main" val="2389529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003301"/>
            <a:ext cx="8596668" cy="5038062"/>
          </a:xfrm>
        </p:spPr>
        <p:txBody>
          <a:bodyPr>
            <a:noAutofit/>
          </a:bodyPr>
          <a:lstStyle/>
          <a:p>
            <a:pPr marL="0" indent="0" algn="ctr">
              <a:lnSpc>
                <a:spcPct val="200000"/>
              </a:lnSpc>
              <a:buNone/>
            </a:pPr>
            <a:r>
              <a:rPr lang="en-US" sz="3200" b="1" dirty="0">
                <a:latin typeface="Times New Roman" panose="02020603050405020304" pitchFamily="18" charset="0"/>
                <a:cs typeface="Times New Roman" panose="02020603050405020304" pitchFamily="18" charset="0"/>
              </a:rPr>
              <a:t>Aim: To determine the incidence and causes of sudden cardiac death in a total of more than 11,000 athletes previously screened by the English Football Association (in the United Kingdom since 1997.</a:t>
            </a:r>
          </a:p>
        </p:txBody>
      </p:sp>
    </p:spTree>
    <p:extLst>
      <p:ext uri="{BB962C8B-B14F-4D97-AF65-F5344CB8AC3E}">
        <p14:creationId xmlns:p14="http://schemas.microsoft.com/office/powerpoint/2010/main" val="277933918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Retrospective cohort</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0651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257301"/>
            <a:ext cx="8596668" cy="4784062"/>
          </a:xfrm>
        </p:spPr>
        <p:txBody>
          <a:bodyPr>
            <a:normAutofit/>
          </a:bodyPr>
          <a:lstStyle/>
          <a:p>
            <a:pPr marL="0" lvl="0" indent="0" algn="ctr">
              <a:lnSpc>
                <a:spcPct val="150000"/>
              </a:lnSpc>
              <a:buNone/>
            </a:pPr>
            <a:r>
              <a:rPr lang="en-US" sz="4000" b="1" dirty="0">
                <a:latin typeface="Times New Roman" panose="02020603050405020304" pitchFamily="18" charset="0"/>
                <a:cs typeface="Times New Roman" panose="02020603050405020304" pitchFamily="18" charset="0"/>
              </a:rPr>
              <a:t>Aim: To evaluate the effect of a </a:t>
            </a:r>
            <a:r>
              <a:rPr lang="en-US" sz="4000" b="1" dirty="0" err="1">
                <a:latin typeface="Times New Roman" panose="02020603050405020304" pitchFamily="18" charset="0"/>
                <a:cs typeface="Times New Roman" panose="02020603050405020304" pitchFamily="18" charset="0"/>
              </a:rPr>
              <a:t>proinflammatory</a:t>
            </a:r>
            <a:r>
              <a:rPr lang="en-US" sz="4000" b="1" dirty="0">
                <a:latin typeface="Times New Roman" panose="02020603050405020304" pitchFamily="18" charset="0"/>
                <a:cs typeface="Times New Roman" panose="02020603050405020304" pitchFamily="18" charset="0"/>
              </a:rPr>
              <a:t> diet, as indicated by a high dietary inflammatory index (DII®) score, on ovarian cancer </a:t>
            </a:r>
            <a:r>
              <a:rPr lang="en-US" sz="4000" b="1" dirty="0" smtClean="0">
                <a:latin typeface="Times New Roman" panose="02020603050405020304" pitchFamily="18" charset="0"/>
                <a:cs typeface="Times New Roman" panose="02020603050405020304" pitchFamily="18" charset="0"/>
              </a:rPr>
              <a:t>risk</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99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Case-control</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8886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34" y="279400"/>
            <a:ext cx="8596668" cy="1320800"/>
          </a:xfrm>
        </p:spPr>
        <p:txBody>
          <a:bodyPr/>
          <a:lstStyle/>
          <a:p>
            <a:endParaRPr lang="en-US"/>
          </a:p>
        </p:txBody>
      </p:sp>
      <p:sp>
        <p:nvSpPr>
          <p:cNvPr id="3" name="Content Placeholder 2"/>
          <p:cNvSpPr>
            <a:spLocks noGrp="1"/>
          </p:cNvSpPr>
          <p:nvPr>
            <p:ph idx="1"/>
          </p:nvPr>
        </p:nvSpPr>
        <p:spPr>
          <a:xfrm>
            <a:off x="677334" y="1358901"/>
            <a:ext cx="8596668" cy="4682462"/>
          </a:xfrm>
        </p:spPr>
        <p:txBody>
          <a:bodyPr>
            <a:normAutofit/>
          </a:bodyPr>
          <a:lstStyle/>
          <a:p>
            <a:pPr marL="0" lvl="0" indent="0" algn="ctr">
              <a:lnSpc>
                <a:spcPct val="150000"/>
              </a:lnSpc>
              <a:buNone/>
            </a:pPr>
            <a:r>
              <a:rPr lang="en-US" sz="3600" b="1" dirty="0">
                <a:latin typeface="Times New Roman" panose="02020603050405020304" pitchFamily="18" charset="0"/>
                <a:cs typeface="Times New Roman" panose="02020603050405020304" pitchFamily="18" charset="0"/>
              </a:rPr>
              <a:t>Aim: To compare a restrictive transfusion strategy with a liberal strategy in patients undergoing cardiac surgery with cardiopulmonary bypass who had at least a moderate risk of death </a:t>
            </a:r>
          </a:p>
        </p:txBody>
      </p:sp>
    </p:spTree>
    <p:extLst>
      <p:ext uri="{BB962C8B-B14F-4D97-AF65-F5344CB8AC3E}">
        <p14:creationId xmlns:p14="http://schemas.microsoft.com/office/powerpoint/2010/main" val="240740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2135189"/>
            <a:ext cx="8596668" cy="3880773"/>
          </a:xfrm>
        </p:spPr>
        <p:txBody>
          <a:bodyPr>
            <a:noAutofit/>
          </a:bodyPr>
          <a:lstStyle/>
          <a:p>
            <a:pPr marL="0" indent="0" algn="ctr">
              <a:lnSpc>
                <a:spcPct val="200000"/>
              </a:lnSpc>
              <a:buNone/>
            </a:pPr>
            <a:r>
              <a:rPr lang="en-US" sz="3200" b="1" dirty="0" smtClean="0">
                <a:latin typeface="Times New Roman" panose="02020603050405020304" pitchFamily="18" charset="0"/>
                <a:cs typeface="Times New Roman" panose="02020603050405020304" pitchFamily="18" charset="0"/>
              </a:rPr>
              <a:t>Aim</a:t>
            </a:r>
            <a:r>
              <a:rPr lang="en-US" sz="3200" b="1" dirty="0">
                <a:latin typeface="Times New Roman" panose="02020603050405020304" pitchFamily="18" charset="0"/>
                <a:cs typeface="Times New Roman" panose="02020603050405020304" pitchFamily="18" charset="0"/>
              </a:rPr>
              <a:t>: To compare the benefit of treatment of systolic blood pressure to a target of less than 120 mm Hg with treatment to a target of less than 140 mm Hg.</a:t>
            </a:r>
          </a:p>
        </p:txBody>
      </p:sp>
    </p:spTree>
    <p:extLst>
      <p:ext uri="{BB962C8B-B14F-4D97-AF65-F5344CB8AC3E}">
        <p14:creationId xmlns:p14="http://schemas.microsoft.com/office/powerpoint/2010/main" val="10753187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b="1" dirty="0" smtClean="0">
                <a:latin typeface="Times New Roman" panose="02020603050405020304" pitchFamily="18" charset="0"/>
                <a:cs typeface="Times New Roman" panose="02020603050405020304" pitchFamily="18" charset="0"/>
              </a:rPr>
              <a:t>Prospective cohort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68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244601"/>
            <a:ext cx="8596668" cy="4796762"/>
          </a:xfrm>
        </p:spPr>
        <p:txBody>
          <a:bodyPr>
            <a:normAutofit/>
          </a:bodyPr>
          <a:lstStyle/>
          <a:p>
            <a:pPr marL="0" lvl="0" indent="0" algn="ctr">
              <a:lnSpc>
                <a:spcPct val="150000"/>
              </a:lnSpc>
              <a:buNone/>
            </a:pPr>
            <a:r>
              <a:rPr lang="en-US" sz="3200" b="1" dirty="0">
                <a:latin typeface="Times New Roman" panose="02020603050405020304" pitchFamily="18" charset="0"/>
                <a:cs typeface="Times New Roman" panose="02020603050405020304" pitchFamily="18" charset="0"/>
              </a:rPr>
              <a:t>Aim: To produce yearly estimates, on a 5-km</a:t>
            </a:r>
            <a:r>
              <a:rPr lang="en-US" sz="3200" b="1" baseline="30000" dirty="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 scale, of the prevalence of diarrhea, the incidence of diarrhea according to disease severity, and diarrhea-related mortality among children younger than 5 years of age from 2000 through 2015 across </a:t>
            </a:r>
            <a:r>
              <a:rPr lang="en-US" sz="3200" b="1" dirty="0" smtClean="0">
                <a:latin typeface="Times New Roman" panose="02020603050405020304" pitchFamily="18" charset="0"/>
                <a:cs typeface="Times New Roman" panose="02020603050405020304" pitchFamily="18" charset="0"/>
              </a:rPr>
              <a:t>Africa</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066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Cross-sectional design</a:t>
            </a:r>
          </a:p>
          <a:p>
            <a:pPr marL="0" indent="0" algn="ctr">
              <a:buNone/>
            </a:pPr>
            <a:r>
              <a:rPr lang="en-US" sz="5400" b="1" dirty="0" smtClean="0">
                <a:latin typeface="Times New Roman" panose="02020603050405020304" pitchFamily="18" charset="0"/>
                <a:cs typeface="Times New Roman" panose="02020603050405020304" pitchFamily="18" charset="0"/>
              </a:rPr>
              <a:t>Survey data</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0341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460501"/>
            <a:ext cx="8596668" cy="4580862"/>
          </a:xfrm>
        </p:spPr>
        <p:txBody>
          <a:bodyPr>
            <a:normAutofit/>
          </a:bodyPr>
          <a:lstStyle/>
          <a:p>
            <a:pPr marL="0" lvl="0" indent="0" algn="ctr">
              <a:lnSpc>
                <a:spcPct val="150000"/>
              </a:lnSpc>
              <a:buNone/>
            </a:pPr>
            <a:r>
              <a:rPr lang="en-US" sz="3200" b="1" dirty="0">
                <a:latin typeface="Times New Roman" panose="02020603050405020304" pitchFamily="18" charset="0"/>
                <a:cs typeface="Times New Roman" panose="02020603050405020304" pitchFamily="18" charset="0"/>
              </a:rPr>
              <a:t>Aim: To estimate the prevalence of head injury and its associated risk factors among 7399 participants 40 years of age or older with the use of the question, “Have you ever had loss of consciousness because of a head injury</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228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Cross-sectional design</a:t>
            </a:r>
          </a:p>
          <a:p>
            <a:endParaRPr lang="en-US" dirty="0"/>
          </a:p>
        </p:txBody>
      </p:sp>
    </p:spTree>
    <p:extLst>
      <p:ext uri="{BB962C8B-B14F-4D97-AF65-F5344CB8AC3E}">
        <p14:creationId xmlns:p14="http://schemas.microsoft.com/office/powerpoint/2010/main" val="830725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422401"/>
            <a:ext cx="8596668" cy="4618962"/>
          </a:xfrm>
        </p:spPr>
        <p:txBody>
          <a:bodyPr>
            <a:normAutofit/>
          </a:bodyPr>
          <a:lstStyle/>
          <a:p>
            <a:pPr marL="0" indent="0" algn="ctr">
              <a:lnSpc>
                <a:spcPct val="150000"/>
              </a:lnSpc>
              <a:buNone/>
            </a:pPr>
            <a:r>
              <a:rPr lang="en-US" sz="3200" b="1" dirty="0">
                <a:latin typeface="Times New Roman" panose="02020603050405020304" pitchFamily="18" charset="0"/>
                <a:cs typeface="Times New Roman" panose="02020603050405020304" pitchFamily="18" charset="0"/>
              </a:rPr>
              <a:t>Aim: To assess the </a:t>
            </a:r>
            <a:r>
              <a:rPr lang="en-US" sz="3200" b="1" dirty="0" err="1">
                <a:latin typeface="Times New Roman" panose="02020603050405020304" pitchFamily="18" charset="0"/>
                <a:cs typeface="Times New Roman" panose="02020603050405020304" pitchFamily="18" charset="0"/>
              </a:rPr>
              <a:t>noninferiority</a:t>
            </a:r>
            <a:r>
              <a:rPr lang="en-US" sz="3200" b="1" dirty="0">
                <a:latin typeface="Times New Roman" panose="02020603050405020304" pitchFamily="18" charset="0"/>
                <a:cs typeface="Times New Roman" panose="02020603050405020304" pitchFamily="18" charset="0"/>
              </a:rPr>
              <a:t>, and then the safety of a high-dose regimen of intravenous iron administered proactively, as compared with a low-dose regimen of intravenous iron administered reactively, in patients undergoing hemodialysis</a:t>
            </a:r>
          </a:p>
        </p:txBody>
      </p:sp>
    </p:spTree>
    <p:extLst>
      <p:ext uri="{BB962C8B-B14F-4D97-AF65-F5344CB8AC3E}">
        <p14:creationId xmlns:p14="http://schemas.microsoft.com/office/powerpoint/2010/main" val="2190548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lnSpc>
                <a:spcPct val="150000"/>
              </a:lnSpc>
              <a:buNone/>
            </a:pPr>
            <a:r>
              <a:rPr lang="en-US" sz="4400" b="1" dirty="0">
                <a:latin typeface="Times New Roman" panose="02020603050405020304" pitchFamily="18" charset="0"/>
                <a:cs typeface="Times New Roman" panose="02020603050405020304" pitchFamily="18" charset="0"/>
              </a:rPr>
              <a:t>prospective, randomized, </a:t>
            </a:r>
            <a:r>
              <a:rPr lang="en-US" sz="4400" b="1" dirty="0" smtClean="0">
                <a:latin typeface="Times New Roman" panose="02020603050405020304" pitchFamily="18" charset="0"/>
                <a:cs typeface="Times New Roman" panose="02020603050405020304" pitchFamily="18" charset="0"/>
              </a:rPr>
              <a:t>controlled </a:t>
            </a:r>
            <a:r>
              <a:rPr lang="en-US" sz="4400" b="1" dirty="0">
                <a:latin typeface="Times New Roman" panose="02020603050405020304" pitchFamily="18" charset="0"/>
                <a:cs typeface="Times New Roman" panose="02020603050405020304" pitchFamily="18" charset="0"/>
              </a:rPr>
              <a:t>trial </a:t>
            </a:r>
          </a:p>
        </p:txBody>
      </p:sp>
    </p:spTree>
    <p:extLst>
      <p:ext uri="{BB962C8B-B14F-4D97-AF65-F5344CB8AC3E}">
        <p14:creationId xmlns:p14="http://schemas.microsoft.com/office/powerpoint/2010/main" val="2631273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562101"/>
            <a:ext cx="8596668" cy="4479262"/>
          </a:xfrm>
        </p:spPr>
        <p:txBody>
          <a:bodyPr>
            <a:normAutofit/>
          </a:bodyPr>
          <a:lstStyle/>
          <a:p>
            <a:pPr marL="0" lvl="0" indent="0" algn="ctr">
              <a:lnSpc>
                <a:spcPct val="150000"/>
              </a:lnSpc>
              <a:buNone/>
            </a:pPr>
            <a:r>
              <a:rPr lang="en-US" sz="3200" b="1" dirty="0">
                <a:latin typeface="Times New Roman" panose="02020603050405020304" pitchFamily="18" charset="0"/>
                <a:cs typeface="Times New Roman" panose="02020603050405020304" pitchFamily="18" charset="0"/>
              </a:rPr>
              <a:t>Aim: To evaluate the association between the polymorphism of dopaminergic D2 class receptors and/or the Taq1A polymorphism of ANKK1 and suicide attempt in a Mexican </a:t>
            </a:r>
            <a:r>
              <a:rPr lang="en-US" sz="3200" b="1" dirty="0" smtClean="0">
                <a:latin typeface="Times New Roman" panose="02020603050405020304" pitchFamily="18" charset="0"/>
                <a:cs typeface="Times New Roman" panose="02020603050405020304" pitchFamily="18" charset="0"/>
              </a:rPr>
              <a:t>population</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248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Case-control</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103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lnSpc>
                <a:spcPct val="150000"/>
              </a:lnSpc>
              <a:buNone/>
            </a:pPr>
            <a:r>
              <a:rPr lang="en-US" sz="5400" b="1" dirty="0">
                <a:latin typeface="Times New Roman" panose="02020603050405020304" pitchFamily="18" charset="0"/>
                <a:cs typeface="Times New Roman" panose="02020603050405020304" pitchFamily="18" charset="0"/>
              </a:rPr>
              <a:t>R</a:t>
            </a:r>
            <a:r>
              <a:rPr lang="en-US" sz="5400" b="1" dirty="0" smtClean="0">
                <a:latin typeface="Times New Roman" panose="02020603050405020304" pitchFamily="18" charset="0"/>
                <a:cs typeface="Times New Roman" panose="02020603050405020304" pitchFamily="18" charset="0"/>
              </a:rPr>
              <a:t>andomized</a:t>
            </a:r>
            <a:r>
              <a:rPr lang="en-US" sz="5400" b="1" dirty="0">
                <a:latin typeface="Times New Roman" panose="02020603050405020304" pitchFamily="18" charset="0"/>
                <a:cs typeface="Times New Roman" panose="02020603050405020304" pitchFamily="18" charset="0"/>
              </a:rPr>
              <a:t>, controlled, open-label trial</a:t>
            </a:r>
          </a:p>
        </p:txBody>
      </p:sp>
    </p:spTree>
    <p:extLst>
      <p:ext uri="{BB962C8B-B14F-4D97-AF65-F5344CB8AC3E}">
        <p14:creationId xmlns:p14="http://schemas.microsoft.com/office/powerpoint/2010/main" val="410563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161949" y="609600"/>
            <a:ext cx="8604351" cy="6159551"/>
          </a:xfrm>
          <a:prstGeom prst="rect">
            <a:avLst/>
          </a:prstGeom>
        </p:spPr>
      </p:pic>
      <p:sp>
        <p:nvSpPr>
          <p:cNvPr id="5" name="Rounded Rectangle 4"/>
          <p:cNvSpPr/>
          <p:nvPr/>
        </p:nvSpPr>
        <p:spPr>
          <a:xfrm>
            <a:off x="7924800" y="952500"/>
            <a:ext cx="1727200" cy="5715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058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20801"/>
            <a:ext cx="8596668" cy="4720562"/>
          </a:xfrm>
        </p:spPr>
        <p:txBody>
          <a:bodyPr>
            <a:normAutofit/>
          </a:bodyPr>
          <a:lstStyle/>
          <a:p>
            <a:pPr marL="0" indent="0" algn="ctr">
              <a:lnSpc>
                <a:spcPct val="150000"/>
              </a:lnSpc>
              <a:buNone/>
            </a:pPr>
            <a:r>
              <a:rPr lang="en-US" sz="3200" b="1" dirty="0">
                <a:latin typeface="Times New Roman" panose="02020603050405020304" pitchFamily="18" charset="0"/>
                <a:cs typeface="Times New Roman" panose="02020603050405020304" pitchFamily="18" charset="0"/>
              </a:rPr>
              <a:t>Aim: To compare data on recent ICU admission patterns, resource usage, and outcomes of patients with respiratory and infective conditions with data from the period of the H1N1 pandemic in 2009.</a:t>
            </a:r>
          </a:p>
        </p:txBody>
      </p:sp>
    </p:spTree>
    <p:extLst>
      <p:ext uri="{BB962C8B-B14F-4D97-AF65-F5344CB8AC3E}">
        <p14:creationId xmlns:p14="http://schemas.microsoft.com/office/powerpoint/2010/main" val="56795548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5400" b="1" dirty="0" smtClean="0">
                <a:latin typeface="Times New Roman" panose="02020603050405020304" pitchFamily="18" charset="0"/>
                <a:cs typeface="Times New Roman" panose="02020603050405020304" pitchFamily="18" charset="0"/>
              </a:rPr>
              <a:t>Cross-sectional design</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9764714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36050" y="53395"/>
            <a:ext cx="6379050" cy="6586564"/>
          </a:xfrm>
          <a:prstGeom prst="rect">
            <a:avLst/>
          </a:prstGeom>
        </p:spPr>
      </p:pic>
      <p:pic>
        <p:nvPicPr>
          <p:cNvPr id="5" name="Picture 4"/>
          <p:cNvPicPr>
            <a:picLocks noChangeAspect="1"/>
          </p:cNvPicPr>
          <p:nvPr/>
        </p:nvPicPr>
        <p:blipFill>
          <a:blip r:embed="rId3"/>
          <a:stretch>
            <a:fillRect/>
          </a:stretch>
        </p:blipFill>
        <p:spPr>
          <a:xfrm>
            <a:off x="400799" y="313259"/>
            <a:ext cx="11390401" cy="6231481"/>
          </a:xfrm>
          <a:prstGeom prst="rect">
            <a:avLst/>
          </a:prstGeom>
        </p:spPr>
      </p:pic>
      <p:pic>
        <p:nvPicPr>
          <p:cNvPr id="6" name="Picture 5"/>
          <p:cNvPicPr>
            <a:picLocks noChangeAspect="1"/>
          </p:cNvPicPr>
          <p:nvPr/>
        </p:nvPicPr>
        <p:blipFill>
          <a:blip r:embed="rId4"/>
          <a:stretch>
            <a:fillRect/>
          </a:stretch>
        </p:blipFill>
        <p:spPr>
          <a:xfrm>
            <a:off x="2383950" y="478247"/>
            <a:ext cx="7424100" cy="5901505"/>
          </a:xfrm>
          <a:prstGeom prst="rect">
            <a:avLst/>
          </a:prstGeom>
        </p:spPr>
      </p:pic>
      <p:pic>
        <p:nvPicPr>
          <p:cNvPr id="7" name="Picture 6"/>
          <p:cNvPicPr>
            <a:picLocks noChangeAspect="1"/>
          </p:cNvPicPr>
          <p:nvPr/>
        </p:nvPicPr>
        <p:blipFill>
          <a:blip r:embed="rId5"/>
          <a:stretch>
            <a:fillRect/>
          </a:stretch>
        </p:blipFill>
        <p:spPr>
          <a:xfrm>
            <a:off x="781825" y="0"/>
            <a:ext cx="10025875" cy="6766335"/>
          </a:xfrm>
          <a:prstGeom prst="rect">
            <a:avLst/>
          </a:prstGeom>
        </p:spPr>
      </p:pic>
    </p:spTree>
    <p:extLst>
      <p:ext uri="{BB962C8B-B14F-4D97-AF65-F5344CB8AC3E}">
        <p14:creationId xmlns:p14="http://schemas.microsoft.com/office/powerpoint/2010/main" val="355893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1422401"/>
            <a:ext cx="8596668" cy="4618962"/>
          </a:xfrm>
        </p:spPr>
        <p:txBody>
          <a:bodyPr>
            <a:normAutofit/>
          </a:bodyPr>
          <a:lstStyle/>
          <a:p>
            <a:pPr marL="0" lvl="0" indent="0" algn="ctr">
              <a:lnSpc>
                <a:spcPct val="150000"/>
              </a:lnSpc>
              <a:buNone/>
            </a:pPr>
            <a:r>
              <a:rPr lang="en-US" sz="4000" b="1" dirty="0">
                <a:latin typeface="Times New Roman" panose="02020603050405020304" pitchFamily="18" charset="0"/>
                <a:cs typeface="Times New Roman" panose="02020603050405020304" pitchFamily="18" charset="0"/>
              </a:rPr>
              <a:t>Aim: To test the efficacy of two Mediterranean diets on primary cardiovascular </a:t>
            </a:r>
            <a:r>
              <a:rPr lang="en-US" sz="4000" b="1" dirty="0" smtClean="0">
                <a:latin typeface="Times New Roman" panose="02020603050405020304" pitchFamily="18" charset="0"/>
                <a:cs typeface="Times New Roman" panose="02020603050405020304" pitchFamily="18" charset="0"/>
              </a:rPr>
              <a:t>prevention</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366637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b="1" dirty="0" smtClean="0">
                <a:latin typeface="Times New Roman" panose="02020603050405020304" pitchFamily="18" charset="0"/>
                <a:cs typeface="Times New Roman" panose="02020603050405020304" pitchFamily="18" charset="0"/>
              </a:rPr>
              <a:t>Randomized </a:t>
            </a:r>
            <a:r>
              <a:rPr lang="en-US" sz="4000" b="1" dirty="0">
                <a:latin typeface="Times New Roman" panose="02020603050405020304" pitchFamily="18" charset="0"/>
                <a:cs typeface="Times New Roman" panose="02020603050405020304" pitchFamily="18" charset="0"/>
              </a:rPr>
              <a:t>trial</a:t>
            </a:r>
          </a:p>
        </p:txBody>
      </p:sp>
    </p:spTree>
    <p:extLst>
      <p:ext uri="{BB962C8B-B14F-4D97-AF65-F5344CB8AC3E}">
        <p14:creationId xmlns:p14="http://schemas.microsoft.com/office/powerpoint/2010/main" val="3682546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3.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4.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5.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118</TotalTime>
  <Words>429</Words>
  <Application>Microsoft Office PowerPoint</Application>
  <PresentationFormat>Widescreen</PresentationFormat>
  <Paragraphs>28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Times New Roman</vt:lpstr>
      <vt:lpstr>Trebuchet MS</vt:lpstr>
      <vt:lpstr>Wingdings 3</vt:lpstr>
      <vt:lpstr>Facet</vt:lpstr>
      <vt:lpstr>Study Designs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گلاله اصغری</dc:creator>
  <cp:lastModifiedBy>Saloon3</cp:lastModifiedBy>
  <cp:revision>12</cp:revision>
  <dcterms:created xsi:type="dcterms:W3CDTF">2019-02-17T04:18:37Z</dcterms:created>
  <dcterms:modified xsi:type="dcterms:W3CDTF">2019-02-17T08:13:32Z</dcterms:modified>
</cp:coreProperties>
</file>