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3" d="100"/>
          <a:sy n="73" d="100"/>
        </p:scale>
        <p:origin x="-1884" y="-3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57E6E4-BA91-40D8-A832-13874AAB92D8}"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8904D-5A82-441E-AF78-82CD707E08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7E6E4-BA91-40D8-A832-13874AAB92D8}"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8904D-5A82-441E-AF78-82CD707E08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7E6E4-BA91-40D8-A832-13874AAB92D8}"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8904D-5A82-441E-AF78-82CD707E08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7E6E4-BA91-40D8-A832-13874AAB92D8}"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8904D-5A82-441E-AF78-82CD707E08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57E6E4-BA91-40D8-A832-13874AAB92D8}"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8904D-5A82-441E-AF78-82CD707E08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57E6E4-BA91-40D8-A832-13874AAB92D8}"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8904D-5A82-441E-AF78-82CD707E08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57E6E4-BA91-40D8-A832-13874AAB92D8}"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48904D-5A82-441E-AF78-82CD707E08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57E6E4-BA91-40D8-A832-13874AAB92D8}"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48904D-5A82-441E-AF78-82CD707E08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7E6E4-BA91-40D8-A832-13874AAB92D8}"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48904D-5A82-441E-AF78-82CD707E08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7E6E4-BA91-40D8-A832-13874AAB92D8}"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8904D-5A82-441E-AF78-82CD707E08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7E6E4-BA91-40D8-A832-13874AAB92D8}"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8904D-5A82-441E-AF78-82CD707E08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7E6E4-BA91-40D8-A832-13874AAB92D8}" type="datetimeFigureOut">
              <a:rPr lang="en-US" smtClean="0"/>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8904D-5A82-441E-AF78-82CD707E08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a-IR" dirty="0" smtClean="0">
                <a:cs typeface="B Nazanin" pitchFamily="2" charset="-78"/>
              </a:rPr>
              <a:t>کارگاه رژیم درمانی در چاقی کودکان</a:t>
            </a:r>
            <a:endParaRPr lang="en-US" dirty="0">
              <a:cs typeface="B Nazanin" pitchFamily="2" charset="-78"/>
            </a:endParaRPr>
          </a:p>
        </p:txBody>
      </p:sp>
      <p:sp>
        <p:nvSpPr>
          <p:cNvPr id="5" name="Subtitle 4"/>
          <p:cNvSpPr>
            <a:spLocks noGrp="1"/>
          </p:cNvSpPr>
          <p:nvPr>
            <p:ph type="subTitle" idx="1"/>
          </p:nvPr>
        </p:nvSpPr>
        <p:spPr/>
        <p:txBody>
          <a:bodyPr/>
          <a:lstStyle/>
          <a:p>
            <a:r>
              <a:rPr lang="fa-IR" dirty="0" smtClean="0">
                <a:cs typeface="B Nazanin" pitchFamily="2" charset="-78"/>
              </a:rPr>
              <a:t>دکتر پروین میرمیران</a:t>
            </a:r>
          </a:p>
          <a:p>
            <a:r>
              <a:rPr lang="fa-IR" dirty="0" smtClean="0">
                <a:cs typeface="B Nazanin" pitchFamily="2" charset="-78"/>
              </a:rPr>
              <a:t>دکتر آزاده متقی</a:t>
            </a:r>
            <a:endParaRPr lang="en-US" dirty="0">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590800"/>
            <a:ext cx="8229600" cy="1143000"/>
          </a:xfrm>
        </p:spPr>
        <p:txBody>
          <a:bodyPr>
            <a:normAutofit fontScale="90000"/>
          </a:bodyPr>
          <a:lstStyle/>
          <a:p>
            <a:pPr rtl="1"/>
            <a:r>
              <a:rPr lang="ar-SA" b="1" dirty="0">
                <a:cs typeface="B Mitra" pitchFamily="2" charset="-78"/>
              </a:rPr>
              <a:t>جدول </a:t>
            </a:r>
            <a:r>
              <a:rPr lang="ar-SA" b="1" dirty="0" smtClean="0">
                <a:cs typeface="B Mitra" pitchFamily="2" charset="-78"/>
              </a:rPr>
              <a:t>2</a:t>
            </a:r>
            <a:r>
              <a:rPr lang="en-US" b="1" dirty="0" smtClean="0">
                <a:cs typeface="B Mitra" pitchFamily="2" charset="-78"/>
              </a:rPr>
              <a:t>.</a:t>
            </a:r>
            <a:r>
              <a:rPr lang="ar-SA" b="1" dirty="0" smtClean="0">
                <a:cs typeface="B Mitra" pitchFamily="2" charset="-78"/>
              </a:rPr>
              <a:t> </a:t>
            </a:r>
            <a:r>
              <a:rPr lang="fa-IR" b="1" dirty="0">
                <a:cs typeface="B Mitra" pitchFamily="2" charset="-78"/>
              </a:rPr>
              <a:t>تعیین کفایت یادآمد غذایی روز </a:t>
            </a:r>
            <a:r>
              <a:rPr lang="fa-IR" b="1" dirty="0" smtClean="0">
                <a:cs typeface="B Mitra" pitchFamily="2" charset="-78"/>
              </a:rPr>
              <a:t>اول</a:t>
            </a:r>
            <a:endParaRPr lang="en-US" dirty="0">
              <a:cs typeface="B Mitra"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fa-IR" b="1" dirty="0" smtClean="0">
                <a:solidFill>
                  <a:schemeClr val="accent6">
                    <a:lumMod val="75000"/>
                  </a:schemeClr>
                </a:solidFill>
                <a:cs typeface="B Mitra" pitchFamily="2" charset="-78"/>
              </a:rPr>
              <a:t> </a:t>
            </a:r>
            <a:endParaRPr lang="en-US" dirty="0"/>
          </a:p>
        </p:txBody>
      </p:sp>
      <p:graphicFrame>
        <p:nvGraphicFramePr>
          <p:cNvPr id="5" name="Object 4"/>
          <p:cNvGraphicFramePr>
            <a:graphicFrameLocks noChangeAspect="1"/>
          </p:cNvGraphicFramePr>
          <p:nvPr/>
        </p:nvGraphicFramePr>
        <p:xfrm>
          <a:off x="1295400" y="0"/>
          <a:ext cx="6934200" cy="6858000"/>
        </p:xfrm>
        <a:graphic>
          <a:graphicData uri="http://schemas.openxmlformats.org/presentationml/2006/ole">
            <p:oleObj spid="_x0000_s2051" name="Document" r:id="rId3" imgW="7057932" imgH="8146328" progId="Word.Document.12">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8229600" cy="1143000"/>
          </a:xfrm>
        </p:spPr>
        <p:txBody>
          <a:bodyPr>
            <a:normAutofit fontScale="90000"/>
          </a:bodyPr>
          <a:lstStyle/>
          <a:p>
            <a:pPr rtl="1"/>
            <a:r>
              <a:rPr lang="ar-SA" b="1" dirty="0">
                <a:cs typeface="B Mitra" pitchFamily="2" charset="-78"/>
              </a:rPr>
              <a:t>جدول </a:t>
            </a:r>
            <a:r>
              <a:rPr lang="ar-SA" b="1" dirty="0" smtClean="0">
                <a:cs typeface="B Mitra" pitchFamily="2" charset="-78"/>
              </a:rPr>
              <a:t>3</a:t>
            </a:r>
            <a:r>
              <a:rPr lang="en-US" b="1" dirty="0" smtClean="0">
                <a:cs typeface="B Mitra" pitchFamily="2" charset="-78"/>
              </a:rPr>
              <a:t>.</a:t>
            </a:r>
            <a:r>
              <a:rPr lang="ar-SA" b="1" dirty="0" smtClean="0">
                <a:cs typeface="B Mitra" pitchFamily="2" charset="-78"/>
              </a:rPr>
              <a:t> </a:t>
            </a:r>
            <a:r>
              <a:rPr lang="fa-IR" b="1" dirty="0">
                <a:cs typeface="B Mitra" pitchFamily="2" charset="-78"/>
              </a:rPr>
              <a:t>تعیین کفایت یادآمد غذایی </a:t>
            </a:r>
            <a:r>
              <a:rPr lang="fa-IR" b="1" dirty="0" smtClean="0">
                <a:cs typeface="B Mitra" pitchFamily="2" charset="-78"/>
              </a:rPr>
              <a:t>روزدوم</a:t>
            </a:r>
            <a:endParaRPr lang="en-US" dirty="0">
              <a:cs typeface="B Mitra"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nvGraphicFramePr>
        <p:xfrm>
          <a:off x="1258888" y="0"/>
          <a:ext cx="6626225" cy="6858000"/>
        </p:xfrm>
        <a:graphic>
          <a:graphicData uri="http://schemas.openxmlformats.org/presentationml/2006/ole">
            <p:oleObj spid="_x0000_s3074" name="Document" r:id="rId3" imgW="7147533" imgH="7396416" progId="Word.Document.12">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630362"/>
          </a:xfrm>
        </p:spPr>
        <p:txBody>
          <a:bodyPr>
            <a:normAutofit/>
          </a:bodyPr>
          <a:lstStyle/>
          <a:p>
            <a:pPr rtl="1"/>
            <a:r>
              <a:rPr lang="ar-SA" sz="3600" b="1" dirty="0">
                <a:cs typeface="B Mitra" pitchFamily="2" charset="-78"/>
              </a:rPr>
              <a:t>جدول </a:t>
            </a:r>
            <a:r>
              <a:rPr lang="ar-SA" sz="3600" b="1" dirty="0" smtClean="0">
                <a:cs typeface="B Mitra" pitchFamily="2" charset="-78"/>
              </a:rPr>
              <a:t>4</a:t>
            </a:r>
            <a:r>
              <a:rPr lang="en-US" sz="3600" b="1" dirty="0" smtClean="0">
                <a:cs typeface="B Mitra" pitchFamily="2" charset="-78"/>
              </a:rPr>
              <a:t>. </a:t>
            </a:r>
            <a:r>
              <a:rPr lang="ar-SA" sz="3600" b="1" dirty="0" smtClean="0">
                <a:cs typeface="B Mitra" pitchFamily="2" charset="-78"/>
              </a:rPr>
              <a:t>نياز </a:t>
            </a:r>
            <a:r>
              <a:rPr lang="ar-SA" sz="3600" b="1" dirty="0">
                <a:cs typeface="B Mitra" pitchFamily="2" charset="-78"/>
              </a:rPr>
              <a:t>به انرژي ومقدار واحد غذايي (</a:t>
            </a:r>
            <a:r>
              <a:rPr lang="en-US" sz="3600" b="1" dirty="0">
                <a:cs typeface="B Mitra" pitchFamily="2" charset="-78"/>
              </a:rPr>
              <a:t>Serving</a:t>
            </a:r>
            <a:r>
              <a:rPr lang="ar-SA" sz="3600" b="1" dirty="0">
                <a:cs typeface="B Mitra" pitchFamily="2" charset="-78"/>
              </a:rPr>
              <a:t>)</a:t>
            </a:r>
            <a:r>
              <a:rPr lang="en-US" sz="3600" b="1" dirty="0">
                <a:cs typeface="B Mitra" pitchFamily="2" charset="-78"/>
              </a:rPr>
              <a:t>  </a:t>
            </a:r>
            <a:r>
              <a:rPr lang="ar-SA" sz="3600" b="1" dirty="0">
                <a:cs typeface="B Mitra" pitchFamily="2" charset="-78"/>
              </a:rPr>
              <a:t>در افراد با فعاليت‌هاي </a:t>
            </a:r>
            <a:r>
              <a:rPr lang="ar-SA" sz="3600" b="1" dirty="0" smtClean="0">
                <a:cs typeface="B Mitra" pitchFamily="2" charset="-78"/>
              </a:rPr>
              <a:t>مختلف</a:t>
            </a:r>
            <a:endParaRPr lang="en-US" sz="3600" dirty="0">
              <a:cs typeface="B Mitra"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nvGraphicFramePr>
        <p:xfrm>
          <a:off x="762001" y="838200"/>
          <a:ext cx="7620000" cy="5257800"/>
        </p:xfrm>
        <a:graphic>
          <a:graphicData uri="http://schemas.openxmlformats.org/presentationml/2006/ole">
            <p:oleObj spid="_x0000_s4098" name="Document" r:id="rId3" imgW="6097155" imgH="3836046" progId="Word.Document.12">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accent6">
                    <a:lumMod val="75000"/>
                  </a:schemeClr>
                </a:solidFill>
                <a:cs typeface="B Mitra" pitchFamily="2" charset="-78"/>
              </a:rPr>
              <a:t>بررسی کفایت تغذیه ای </a:t>
            </a:r>
            <a:endParaRPr lang="en-US" dirty="0"/>
          </a:p>
        </p:txBody>
      </p:sp>
      <p:sp>
        <p:nvSpPr>
          <p:cNvPr id="3" name="Content Placeholder 2"/>
          <p:cNvSpPr>
            <a:spLocks noGrp="1"/>
          </p:cNvSpPr>
          <p:nvPr>
            <p:ph idx="1"/>
          </p:nvPr>
        </p:nvSpPr>
        <p:spPr/>
        <p:txBody>
          <a:bodyPr>
            <a:normAutofit lnSpcReduction="10000"/>
          </a:bodyPr>
          <a:lstStyle/>
          <a:p>
            <a:pPr algn="r" rtl="1">
              <a:buNone/>
            </a:pPr>
            <a:r>
              <a:rPr lang="fa-IR" b="1" dirty="0" smtClean="0">
                <a:cs typeface="B Mitra" pitchFamily="2" charset="-78"/>
              </a:rPr>
              <a:t>2- </a:t>
            </a:r>
            <a:r>
              <a:rPr lang="fa-IR" b="1" dirty="0">
                <a:cs typeface="B Mitra" pitchFamily="2" charset="-78"/>
              </a:rPr>
              <a:t>امتیاز تنوع : </a:t>
            </a:r>
            <a:endParaRPr lang="en-US" b="1" dirty="0" smtClean="0">
              <a:cs typeface="B Mitra" pitchFamily="2" charset="-78"/>
            </a:endParaRPr>
          </a:p>
          <a:p>
            <a:pPr algn="r" rtl="1">
              <a:buFont typeface="Wingdings" pitchFamily="2" charset="2"/>
              <a:buChar char="ü"/>
            </a:pPr>
            <a:r>
              <a:rPr lang="fa-IR" dirty="0">
                <a:cs typeface="B Mitra" pitchFamily="2" charset="-78"/>
              </a:rPr>
              <a:t>امتیاز تنوع، بر اساس تعداد </a:t>
            </a:r>
            <a:r>
              <a:rPr lang="fa-IR" dirty="0" smtClean="0">
                <a:cs typeface="B Mitra" pitchFamily="2" charset="-78"/>
              </a:rPr>
              <a:t>تقریبی </a:t>
            </a:r>
            <a:r>
              <a:rPr lang="fa-IR" dirty="0">
                <a:cs typeface="B Mitra" pitchFamily="2" charset="-78"/>
              </a:rPr>
              <a:t>انواع غذاهای موجود در برنامه غذایی فرد، تعیین می شود. منظور از انواع غذاها در این قسمت، گروه های غذایی که در هرم راهنمای غذا گفته شد، نمی باشد. بلکه منظور هریک از غذاهای تشکیل دهنده در این گروه ها است. برای مثال شیر و پنیر به صورت 2 نوع غذا محسوب می شود. </a:t>
            </a:r>
            <a:endParaRPr lang="en-US" dirty="0" smtClean="0">
              <a:cs typeface="B Mitra" pitchFamily="2" charset="-78"/>
            </a:endParaRPr>
          </a:p>
          <a:p>
            <a:pPr algn="r" rtl="1">
              <a:buNone/>
            </a:pPr>
            <a:r>
              <a:rPr lang="en-US" dirty="0">
                <a:cs typeface="B Mitra" pitchFamily="2" charset="-78"/>
              </a:rPr>
              <a:t> </a:t>
            </a:r>
            <a:r>
              <a:rPr lang="en-US" dirty="0" smtClean="0">
                <a:cs typeface="B Mitra" pitchFamily="2" charset="-78"/>
              </a:rPr>
              <a:t>   </a:t>
            </a:r>
            <a:r>
              <a:rPr lang="fa-IR" dirty="0" smtClean="0">
                <a:cs typeface="B Mitra" pitchFamily="2" charset="-78"/>
              </a:rPr>
              <a:t>نمره </a:t>
            </a:r>
            <a:r>
              <a:rPr lang="fa-IR" dirty="0">
                <a:cs typeface="B Mitra" pitchFamily="2" charset="-78"/>
              </a:rPr>
              <a:t>10 به رژیم غذایی که شامل </a:t>
            </a:r>
            <a:r>
              <a:rPr lang="fa-IR" dirty="0" smtClean="0">
                <a:cs typeface="B Mitra" pitchFamily="2" charset="-78"/>
              </a:rPr>
              <a:t>9/5 </a:t>
            </a:r>
            <a:r>
              <a:rPr lang="fa-IR" dirty="0">
                <a:cs typeface="B Mitra" pitchFamily="2" charset="-78"/>
              </a:rPr>
              <a:t>واحد یا بیشتر </a:t>
            </a:r>
            <a:r>
              <a:rPr lang="fa-IR" dirty="0" smtClean="0">
                <a:cs typeface="B Mitra" pitchFamily="2" charset="-78"/>
              </a:rPr>
              <a:t>در </a:t>
            </a:r>
            <a:r>
              <a:rPr lang="fa-IR" dirty="0">
                <a:cs typeface="B Mitra" pitchFamily="2" charset="-78"/>
              </a:rPr>
              <a:t>روز از انواع مختلف غذا باشد، داده می شود. به هر روز که کمتر از 4 نوع غذا دریافت شده باشد ، نمره صفر تعلق می گیرد(جدول 3). </a:t>
            </a:r>
            <a:endParaRPr lang="en-US" dirty="0">
              <a:cs typeface="B Mitra" pitchFamily="2" charset="-78"/>
            </a:endParaRPr>
          </a:p>
          <a:p>
            <a:pPr algn="r" rtl="1">
              <a:buNone/>
            </a:pPr>
            <a:endParaRPr lang="en-US" dirty="0">
              <a:cs typeface="B Mitra" pitchFamily="2" charset="-78"/>
            </a:endParaRPr>
          </a:p>
          <a:p>
            <a:pPr algn="r" rtl="1">
              <a:buNone/>
            </a:pPr>
            <a:endParaRPr lang="en-US" dirty="0">
              <a:cs typeface="B Mitra"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1" y="0"/>
          <a:ext cx="9144000" cy="6858000"/>
        </p:xfrm>
        <a:graphic>
          <a:graphicData uri="http://schemas.openxmlformats.org/presentationml/2006/ole">
            <p:oleObj spid="_x0000_s5122" name="Document" r:id="rId3" imgW="6084561" imgH="4427039" progId="Word.Document.12">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nvGraphicFramePr>
        <p:xfrm>
          <a:off x="381000" y="381000"/>
          <a:ext cx="11049000" cy="5562600"/>
        </p:xfrm>
        <a:graphic>
          <a:graphicData uri="http://schemas.openxmlformats.org/presentationml/2006/ole">
            <p:oleObj spid="_x0000_s6147" name="Document" r:id="rId3" imgW="8605611" imgH="3992083" progId="Word.Document.12">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b="1" dirty="0" smtClean="0">
                <a:cs typeface="B Mitra" pitchFamily="2" charset="-78"/>
              </a:rPr>
              <a:t>تعیین </a:t>
            </a:r>
            <a:r>
              <a:rPr lang="fa-IR" b="1" dirty="0">
                <a:cs typeface="B Mitra" pitchFamily="2" charset="-78"/>
              </a:rPr>
              <a:t>انرژی مورد نیاز </a:t>
            </a:r>
            <a:r>
              <a:rPr lang="fa-IR" b="1" dirty="0" smtClean="0">
                <a:cs typeface="B Mitra" pitchFamily="2" charset="-78"/>
              </a:rPr>
              <a:t>پرنیان</a:t>
            </a:r>
            <a:endParaRPr lang="en-US" dirty="0">
              <a:cs typeface="B Mitra" pitchFamily="2" charset="-78"/>
            </a:endParaRPr>
          </a:p>
        </p:txBody>
      </p:sp>
      <p:sp>
        <p:nvSpPr>
          <p:cNvPr id="3" name="Content Placeholder 2"/>
          <p:cNvSpPr>
            <a:spLocks noGrp="1"/>
          </p:cNvSpPr>
          <p:nvPr>
            <p:ph idx="1"/>
          </p:nvPr>
        </p:nvSpPr>
        <p:spPr/>
        <p:txBody>
          <a:bodyPr>
            <a:normAutofit/>
          </a:bodyPr>
          <a:lstStyle/>
          <a:p>
            <a:pPr algn="r" rtl="1"/>
            <a:r>
              <a:rPr lang="fa-IR" dirty="0">
                <a:cs typeface="B Mitra" pitchFamily="2" charset="-78"/>
              </a:rPr>
              <a:t>از آن جایی </a:t>
            </a:r>
            <a:r>
              <a:rPr lang="fa-IR" dirty="0" smtClean="0">
                <a:cs typeface="B Mitra" pitchFamily="2" charset="-78"/>
              </a:rPr>
              <a:t>که</a:t>
            </a:r>
            <a:r>
              <a:rPr lang="en-US" dirty="0" smtClean="0">
                <a:cs typeface="B Mitra" pitchFamily="2" charset="-78"/>
              </a:rPr>
              <a:t>BMI </a:t>
            </a:r>
            <a:r>
              <a:rPr lang="fa-IR" dirty="0">
                <a:cs typeface="B Mitra" pitchFamily="2" charset="-78"/>
              </a:rPr>
              <a:t> </a:t>
            </a:r>
            <a:r>
              <a:rPr lang="fa-IR" dirty="0" smtClean="0">
                <a:cs typeface="B Mitra" pitchFamily="2" charset="-78"/>
              </a:rPr>
              <a:t>ایشان </a:t>
            </a:r>
            <a:r>
              <a:rPr lang="fa-IR" dirty="0">
                <a:cs typeface="B Mitra" pitchFamily="2" charset="-78"/>
              </a:rPr>
              <a:t>بالاتر از صدک 97 برای سن است، رژیم کاهش وزن، باید برای او در نظر گرفته شود. ولی از آنجایی که او در سن رشد است این کاهش وزن باید به آرامی صورت گیرد تا لطمه ای به رشد او وارد نیاید. لذا برای کاهش وزن مورد نظر (2-1 کیلوگرم در ماه) نیاز به کاهش 500 کیلوکالری از کل انرژی مورد نیاز او می باشداما چون فعالیت کودک را نیز افزایش می دهیم بهتر است حدود  200 کیلوکالری کاهش در انرزی دریافتی و 300 کیلوکالری افزایش در فعالیت بدنی ایجاد </a:t>
            </a:r>
            <a:r>
              <a:rPr lang="fa-IR" dirty="0" smtClean="0">
                <a:cs typeface="B Mitra" pitchFamily="2" charset="-78"/>
              </a:rPr>
              <a:t>کنیم.</a:t>
            </a:r>
            <a:endParaRPr lang="en-US" dirty="0">
              <a:cs typeface="B Mitra" pitchFamily="2" charset="-78"/>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b="1" dirty="0">
                <a:cs typeface="B Mitra" pitchFamily="2" charset="-78"/>
              </a:rPr>
              <a:t>ارزیابی وضعیت تن سنجی </a:t>
            </a:r>
            <a:endParaRPr lang="en-US" dirty="0"/>
          </a:p>
        </p:txBody>
      </p:sp>
      <p:sp>
        <p:nvSpPr>
          <p:cNvPr id="3" name="Content Placeholder 2"/>
          <p:cNvSpPr>
            <a:spLocks noGrp="1"/>
          </p:cNvSpPr>
          <p:nvPr>
            <p:ph idx="1"/>
          </p:nvPr>
        </p:nvSpPr>
        <p:spPr/>
        <p:txBody>
          <a:bodyPr/>
          <a:lstStyle/>
          <a:p>
            <a:pPr lvl="0" algn="r" rtl="1">
              <a:buNone/>
            </a:pPr>
            <a:r>
              <a:rPr lang="fa-IR" b="1" dirty="0" smtClean="0">
                <a:cs typeface="B Mitra" pitchFamily="2" charset="-78"/>
              </a:rPr>
              <a:t>1. تعیین </a:t>
            </a:r>
            <a:r>
              <a:rPr lang="fa-IR" b="1" dirty="0">
                <a:cs typeface="B Mitra" pitchFamily="2" charset="-78"/>
              </a:rPr>
              <a:t>نوع استخوان </a:t>
            </a:r>
            <a:r>
              <a:rPr lang="fa-IR" b="1" dirty="0" smtClean="0">
                <a:cs typeface="B Mitra" pitchFamily="2" charset="-78"/>
              </a:rPr>
              <a:t>بندی: </a:t>
            </a:r>
            <a:endParaRPr lang="fa-IR" dirty="0" smtClean="0">
              <a:cs typeface="B Mitra" pitchFamily="2" charset="-78"/>
            </a:endParaRPr>
          </a:p>
          <a:p>
            <a:pPr algn="r" rtl="1">
              <a:buFont typeface="Wingdings" pitchFamily="2" charset="2"/>
              <a:buChar char="ü"/>
            </a:pPr>
            <a:r>
              <a:rPr lang="fa-IR" dirty="0" smtClean="0">
                <a:cs typeface="B Mitra" pitchFamily="2" charset="-78"/>
              </a:rPr>
              <a:t>با </a:t>
            </a:r>
            <a:r>
              <a:rPr lang="fa-IR" dirty="0">
                <a:cs typeface="B Mitra" pitchFamily="2" charset="-78"/>
              </a:rPr>
              <a:t>استفاده از نسبت قد به دور مچ (هر دو بر حسب سانتی متر) تعیین می گردد و براساس جدول زیر نوع </a:t>
            </a:r>
            <a:r>
              <a:rPr lang="fa-IR" dirty="0" smtClean="0">
                <a:cs typeface="B Mitra" pitchFamily="2" charset="-78"/>
              </a:rPr>
              <a:t>استخوان بندی </a:t>
            </a:r>
            <a:r>
              <a:rPr lang="fa-IR" dirty="0">
                <a:cs typeface="B Mitra" pitchFamily="2" charset="-78"/>
              </a:rPr>
              <a:t>مشخص می شود. با توجه به جدول زیر نوع استخوان </a:t>
            </a:r>
            <a:r>
              <a:rPr lang="fa-IR" dirty="0" smtClean="0">
                <a:cs typeface="B Mitra" pitchFamily="2" charset="-78"/>
              </a:rPr>
              <a:t>بندی، </a:t>
            </a:r>
            <a:r>
              <a:rPr lang="fa-IR" dirty="0">
                <a:cs typeface="B Mitra" pitchFamily="2" charset="-78"/>
              </a:rPr>
              <a:t>بزرگ است. </a:t>
            </a:r>
            <a:endParaRPr lang="en-US" dirty="0">
              <a:cs typeface="B Mitra" pitchFamily="2" charset="-78"/>
            </a:endParaRPr>
          </a:p>
          <a:p>
            <a:pPr>
              <a:buFont typeface="Wingdings" pitchFamily="2" charset="2"/>
              <a:buChar char="ü"/>
            </a:pPr>
            <a:r>
              <a:rPr lang="en-US" dirty="0" smtClean="0">
                <a:cs typeface="B Mitra" pitchFamily="2" charset="-78"/>
              </a:rPr>
              <a:t>r=</a:t>
            </a:r>
            <a:r>
              <a:rPr lang="fa-IR" dirty="0" smtClean="0">
                <a:cs typeface="B Mitra" pitchFamily="2" charset="-78"/>
              </a:rPr>
              <a:t> دورمچ (سانتی متر) ÷ قد (سانتی متر) </a:t>
            </a:r>
            <a:r>
              <a:rPr lang="en-US" dirty="0" smtClean="0">
                <a:cs typeface="B Mitra" pitchFamily="2" charset="-78"/>
              </a:rPr>
              <a:t>= </a:t>
            </a:r>
            <a:r>
              <a:rPr lang="fa-IR" dirty="0" smtClean="0">
                <a:cs typeface="B Mitra" pitchFamily="2" charset="-78"/>
              </a:rPr>
              <a:t>130</a:t>
            </a:r>
            <a:r>
              <a:rPr lang="en-US" dirty="0" smtClean="0">
                <a:cs typeface="B Mitra" pitchFamily="2" charset="-78"/>
              </a:rPr>
              <a:t> ÷ </a:t>
            </a:r>
            <a:r>
              <a:rPr lang="fa-IR" dirty="0" smtClean="0">
                <a:cs typeface="B Mitra" pitchFamily="2" charset="-78"/>
              </a:rPr>
              <a:t>15</a:t>
            </a:r>
            <a:r>
              <a:rPr lang="en-US" dirty="0" smtClean="0">
                <a:cs typeface="B Mitra" pitchFamily="2" charset="-78"/>
              </a:rPr>
              <a:t> = </a:t>
            </a:r>
            <a:r>
              <a:rPr lang="fa-IR" dirty="0" smtClean="0">
                <a:cs typeface="B Mitra" pitchFamily="2" charset="-78"/>
              </a:rPr>
              <a:t>8/7</a:t>
            </a:r>
            <a:endParaRPr lang="en-US" dirty="0"/>
          </a:p>
          <a:p>
            <a:endParaRPr lang="en-US" dirty="0">
              <a:cs typeface="B Mitra"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Mitra" pitchFamily="2" charset="-78"/>
              </a:rPr>
              <a:t>تعیین انرژی مورد نیاز پرنیان</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fa-IR" dirty="0">
                <a:solidFill>
                  <a:schemeClr val="accent6">
                    <a:lumMod val="75000"/>
                  </a:schemeClr>
                </a:solidFill>
                <a:cs typeface="B Mitra" pitchFamily="2" charset="-78"/>
              </a:rPr>
              <a:t>تعيين </a:t>
            </a:r>
            <a:r>
              <a:rPr lang="en-US" dirty="0">
                <a:solidFill>
                  <a:schemeClr val="accent6">
                    <a:lumMod val="75000"/>
                  </a:schemeClr>
                </a:solidFill>
                <a:cs typeface="B Mitra" pitchFamily="2" charset="-78"/>
              </a:rPr>
              <a:t>TEE</a:t>
            </a:r>
            <a:r>
              <a:rPr lang="fa-IR" dirty="0">
                <a:solidFill>
                  <a:schemeClr val="accent6">
                    <a:lumMod val="75000"/>
                  </a:schemeClr>
                </a:solidFill>
                <a:cs typeface="B Mitra" pitchFamily="2" charset="-78"/>
              </a:rPr>
              <a:t> براي دختران 18-3 سال با </a:t>
            </a:r>
            <a:r>
              <a:rPr lang="en-US" dirty="0">
                <a:solidFill>
                  <a:schemeClr val="accent6">
                    <a:lumMod val="75000"/>
                  </a:schemeClr>
                </a:solidFill>
                <a:cs typeface="B Mitra" pitchFamily="2" charset="-78"/>
              </a:rPr>
              <a:t>BMI </a:t>
            </a:r>
            <a:r>
              <a:rPr lang="fa-IR" dirty="0">
                <a:solidFill>
                  <a:schemeClr val="accent6">
                    <a:lumMod val="75000"/>
                  </a:schemeClr>
                </a:solidFill>
                <a:cs typeface="B Mitra" pitchFamily="2" charset="-78"/>
              </a:rPr>
              <a:t> بيشتر از پرسنتايل 85 </a:t>
            </a:r>
            <a:endParaRPr lang="en-US" dirty="0">
              <a:solidFill>
                <a:schemeClr val="accent6">
                  <a:lumMod val="75000"/>
                </a:schemeClr>
              </a:solidFill>
              <a:cs typeface="B Mitra" pitchFamily="2" charset="-78"/>
            </a:endParaRPr>
          </a:p>
          <a:p>
            <a:pPr algn="r" rtl="1"/>
            <a:r>
              <a:rPr lang="fa-IR" sz="2000" dirty="0">
                <a:cs typeface="B Mitra" pitchFamily="2" charset="-78"/>
              </a:rPr>
              <a:t>( </a:t>
            </a:r>
            <a:r>
              <a:rPr lang="en-US" sz="2000" dirty="0">
                <a:cs typeface="B Mitra" pitchFamily="2" charset="-78"/>
              </a:rPr>
              <a:t>[m]</a:t>
            </a:r>
            <a:r>
              <a:rPr lang="fa-IR" sz="2000" dirty="0">
                <a:cs typeface="B Mitra" pitchFamily="2" charset="-78"/>
              </a:rPr>
              <a:t> قد × </a:t>
            </a:r>
            <a:r>
              <a:rPr lang="fa-IR" sz="2000" dirty="0" smtClean="0">
                <a:cs typeface="B Mitra" pitchFamily="2" charset="-78"/>
              </a:rPr>
              <a:t>701/6 </a:t>
            </a:r>
            <a:r>
              <a:rPr lang="fa-IR" sz="2000" dirty="0">
                <a:cs typeface="B Mitra" pitchFamily="2" charset="-78"/>
              </a:rPr>
              <a:t>+ </a:t>
            </a:r>
            <a:r>
              <a:rPr lang="en-US" sz="2000" dirty="0">
                <a:cs typeface="B Mitra" pitchFamily="2" charset="-78"/>
              </a:rPr>
              <a:t>[kg]</a:t>
            </a:r>
            <a:r>
              <a:rPr lang="fa-IR" sz="2000" dirty="0">
                <a:cs typeface="B Mitra" pitchFamily="2" charset="-78"/>
              </a:rPr>
              <a:t> وزن × 15 ) × ضريب فعاليت بدني + (سال) سن × </a:t>
            </a:r>
            <a:r>
              <a:rPr lang="fa-IR" sz="2000" dirty="0" smtClean="0">
                <a:cs typeface="B Mitra" pitchFamily="2" charset="-78"/>
              </a:rPr>
              <a:t>41/2 </a:t>
            </a:r>
            <a:r>
              <a:rPr lang="fa-IR" sz="2000" dirty="0">
                <a:cs typeface="B Mitra" pitchFamily="2" charset="-78"/>
              </a:rPr>
              <a:t>-389 = </a:t>
            </a:r>
            <a:r>
              <a:rPr lang="en-US" sz="2000" dirty="0">
                <a:cs typeface="B Mitra" pitchFamily="2" charset="-78"/>
              </a:rPr>
              <a:t>TEE </a:t>
            </a:r>
          </a:p>
          <a:p>
            <a:pPr algn="r" rtl="1"/>
            <a:r>
              <a:rPr lang="fa-IR" dirty="0" smtClean="0">
                <a:cs typeface="B Mitra" pitchFamily="2" charset="-78"/>
              </a:rPr>
              <a:t>ضريب </a:t>
            </a:r>
            <a:r>
              <a:rPr lang="fa-IR" dirty="0">
                <a:cs typeface="B Mitra" pitchFamily="2" charset="-78"/>
              </a:rPr>
              <a:t>فعاليت </a:t>
            </a:r>
            <a:r>
              <a:rPr lang="fa-IR" dirty="0" smtClean="0">
                <a:cs typeface="B Mitra" pitchFamily="2" charset="-78"/>
              </a:rPr>
              <a:t>سبک: 1/18 </a:t>
            </a:r>
            <a:endParaRPr lang="en-US" dirty="0">
              <a:cs typeface="B Mitra" pitchFamily="2" charset="-78"/>
            </a:endParaRPr>
          </a:p>
          <a:p>
            <a:pPr rtl="1"/>
            <a:r>
              <a:rPr lang="fa-IR" dirty="0"/>
              <a:t>	</a:t>
            </a:r>
            <a:r>
              <a:rPr lang="fa-IR" sz="2000" dirty="0">
                <a:cs typeface="B Mitra" pitchFamily="2" charset="-78"/>
              </a:rPr>
              <a:t>كيلوكالري 	 1909= ( 3/1 × </a:t>
            </a:r>
            <a:r>
              <a:rPr lang="fa-IR" sz="2000" dirty="0" smtClean="0">
                <a:cs typeface="B Mitra" pitchFamily="2" charset="-78"/>
              </a:rPr>
              <a:t>701/6 </a:t>
            </a:r>
            <a:r>
              <a:rPr lang="fa-IR" sz="2000" dirty="0">
                <a:cs typeface="B Mitra" pitchFamily="2" charset="-78"/>
              </a:rPr>
              <a:t>+ </a:t>
            </a:r>
            <a:r>
              <a:rPr lang="fa-IR" sz="2000" b="1" dirty="0">
                <a:cs typeface="B Mitra" pitchFamily="2" charset="-78"/>
              </a:rPr>
              <a:t>46</a:t>
            </a:r>
            <a:r>
              <a:rPr lang="fa-IR" sz="2000" dirty="0">
                <a:cs typeface="B Mitra" pitchFamily="2" charset="-78"/>
              </a:rPr>
              <a:t> × 15 ) × </a:t>
            </a:r>
            <a:r>
              <a:rPr lang="fa-IR" sz="2000" dirty="0" smtClean="0">
                <a:cs typeface="B Mitra" pitchFamily="2" charset="-78"/>
              </a:rPr>
              <a:t>1/18 </a:t>
            </a:r>
            <a:r>
              <a:rPr lang="fa-IR" sz="2000" dirty="0">
                <a:cs typeface="B Mitra" pitchFamily="2" charset="-78"/>
              </a:rPr>
              <a:t>+ (سال) 9 × </a:t>
            </a:r>
            <a:r>
              <a:rPr lang="fa-IR" sz="2000" dirty="0" smtClean="0">
                <a:cs typeface="B Mitra" pitchFamily="2" charset="-78"/>
              </a:rPr>
              <a:t>41/2 </a:t>
            </a:r>
            <a:r>
              <a:rPr lang="fa-IR" sz="2000" dirty="0">
                <a:cs typeface="B Mitra" pitchFamily="2" charset="-78"/>
              </a:rPr>
              <a:t>-389 = </a:t>
            </a:r>
            <a:r>
              <a:rPr lang="en-US" sz="2000" dirty="0">
                <a:cs typeface="B Mitra" pitchFamily="2" charset="-78"/>
              </a:rPr>
              <a:t>TEE </a:t>
            </a:r>
          </a:p>
          <a:p>
            <a:pPr rtl="1"/>
            <a:r>
              <a:rPr lang="fa-IR" sz="2800" b="1" dirty="0">
                <a:cs typeface="B Mitra" pitchFamily="2" charset="-78"/>
              </a:rPr>
              <a:t>1700 = 200- 1900 انرژی نهایی برای کاهش وزن</a:t>
            </a:r>
            <a:endParaRPr lang="en-US" sz="2800" b="1" i="1" dirty="0">
              <a:cs typeface="B Mitra" pitchFamily="2" charset="-78"/>
            </a:endParaRPr>
          </a:p>
          <a:p>
            <a:endParaRPr lang="fa-IR" dirty="0" smtClean="0"/>
          </a:p>
          <a:p>
            <a:endParaRPr lang="fa-IR" dirty="0"/>
          </a:p>
          <a:p>
            <a:r>
              <a:rPr lang="en-US" sz="2400" i="1" dirty="0"/>
              <a:t>Ireton-Jones CS. Intake: Energy. In:</a:t>
            </a:r>
            <a:r>
              <a:rPr lang="en-US" sz="2400" b="1" i="1" dirty="0"/>
              <a:t> </a:t>
            </a:r>
            <a:r>
              <a:rPr lang="en-US" sz="2400" i="1" dirty="0"/>
              <a:t>In: Mahan LK, </a:t>
            </a:r>
            <a:r>
              <a:rPr lang="en-US" sz="2400" i="1" dirty="0" err="1"/>
              <a:t>Escott</a:t>
            </a:r>
            <a:r>
              <a:rPr lang="en-US" sz="2400" i="1" dirty="0"/>
              <a:t>-stump S, Raymond J. Krause’s food, nutrition and diet therapy. 13</a:t>
            </a:r>
            <a:r>
              <a:rPr lang="en-US" sz="2400" i="1" baseline="30000" dirty="0"/>
              <a:t>th</a:t>
            </a:r>
            <a:r>
              <a:rPr lang="en-US" sz="2400" i="1" dirty="0"/>
              <a:t> </a:t>
            </a:r>
            <a:r>
              <a:rPr lang="en-US" sz="2400" i="1" dirty="0" err="1"/>
              <a:t>ed</a:t>
            </a:r>
            <a:r>
              <a:rPr lang="en-US" sz="2400" i="1" dirty="0"/>
              <a:t> . United States: Saunders; 2012: P.28.</a:t>
            </a:r>
            <a:endParaRPr lang="en-US" sz="2400" b="1" i="1" dirty="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cs typeface="B Mitra" pitchFamily="2" charset="-78"/>
              </a:rPr>
              <a:t>تعيين </a:t>
            </a:r>
            <a:r>
              <a:rPr lang="fa-IR" b="1" dirty="0">
                <a:cs typeface="B Mitra" pitchFamily="2" charset="-78"/>
              </a:rPr>
              <a:t>مقدار دريافت درشت مغذي </a:t>
            </a:r>
            <a:r>
              <a:rPr lang="fa-IR" b="1" dirty="0" smtClean="0">
                <a:cs typeface="B Mitra" pitchFamily="2" charset="-78"/>
              </a:rPr>
              <a:t>ها </a:t>
            </a:r>
            <a:endParaRPr lang="en-US" dirty="0">
              <a:cs typeface="B Mitra" pitchFamily="2" charset="-78"/>
            </a:endParaRPr>
          </a:p>
        </p:txBody>
      </p:sp>
      <p:sp>
        <p:nvSpPr>
          <p:cNvPr id="3" name="Content Placeholder 2"/>
          <p:cNvSpPr>
            <a:spLocks noGrp="1"/>
          </p:cNvSpPr>
          <p:nvPr>
            <p:ph idx="1"/>
          </p:nvPr>
        </p:nvSpPr>
        <p:spPr/>
        <p:txBody>
          <a:bodyPr>
            <a:normAutofit fontScale="92500" lnSpcReduction="20000"/>
          </a:bodyPr>
          <a:lstStyle/>
          <a:p>
            <a:pPr algn="r" rtl="1"/>
            <a:r>
              <a:rPr lang="fa-IR" dirty="0">
                <a:cs typeface="B Mitra" pitchFamily="2" charset="-78"/>
              </a:rPr>
              <a:t>ميزان توصيه شده درشت مغذي ها بر اساس انرژي محاسبه شده مورد نیاز </a:t>
            </a:r>
            <a:r>
              <a:rPr lang="fa-IR" dirty="0" smtClean="0">
                <a:cs typeface="B Mitra" pitchFamily="2" charset="-78"/>
              </a:rPr>
              <a:t>پرنیان </a:t>
            </a:r>
            <a:r>
              <a:rPr lang="fa-IR" dirty="0">
                <a:cs typeface="B Mitra" pitchFamily="2" charset="-78"/>
              </a:rPr>
              <a:t>برای گام 1 رسیدن به </a:t>
            </a:r>
            <a:r>
              <a:rPr lang="fa-IR" dirty="0">
                <a:solidFill>
                  <a:srgbClr val="FF0000"/>
                </a:solidFill>
                <a:cs typeface="B Mitra" pitchFamily="2" charset="-78"/>
              </a:rPr>
              <a:t>وزن سالم </a:t>
            </a:r>
            <a:r>
              <a:rPr lang="fa-IR" dirty="0" smtClean="0">
                <a:solidFill>
                  <a:srgbClr val="FF0000"/>
                </a:solidFill>
                <a:cs typeface="B Mitra" pitchFamily="2" charset="-78"/>
              </a:rPr>
              <a:t>(1700 </a:t>
            </a:r>
            <a:r>
              <a:rPr lang="fa-IR" dirty="0">
                <a:solidFill>
                  <a:srgbClr val="FF0000"/>
                </a:solidFill>
                <a:cs typeface="B Mitra" pitchFamily="2" charset="-78"/>
              </a:rPr>
              <a:t>كيلوكالري) </a:t>
            </a:r>
            <a:r>
              <a:rPr lang="fa-IR" dirty="0">
                <a:cs typeface="B Mitra" pitchFamily="2" charset="-78"/>
              </a:rPr>
              <a:t>به صورت زير است : </a:t>
            </a:r>
            <a:endParaRPr lang="en-US" dirty="0">
              <a:cs typeface="B Mitra" pitchFamily="2" charset="-78"/>
            </a:endParaRPr>
          </a:p>
          <a:p>
            <a:pPr lvl="0"/>
            <a:r>
              <a:rPr lang="fa-IR" dirty="0">
                <a:cs typeface="B Mitra" pitchFamily="2" charset="-78"/>
              </a:rPr>
              <a:t>%52 انرژی از کربوهیدرات                                                               گرم       221= 4 ÷884 = %52 × 1700</a:t>
            </a:r>
            <a:endParaRPr lang="en-US" dirty="0">
              <a:cs typeface="B Mitra" pitchFamily="2" charset="-78"/>
            </a:endParaRPr>
          </a:p>
          <a:p>
            <a:pPr lvl="0"/>
            <a:r>
              <a:rPr lang="fa-IR" dirty="0">
                <a:cs typeface="B Mitra" pitchFamily="2" charset="-78"/>
              </a:rPr>
              <a:t>%18 انرژی از پروتئین                                                                    گرم      </a:t>
            </a:r>
            <a:r>
              <a:rPr lang="fa-IR" dirty="0" smtClean="0">
                <a:cs typeface="B Mitra" pitchFamily="2" charset="-78"/>
              </a:rPr>
              <a:t>76/5= </a:t>
            </a:r>
            <a:r>
              <a:rPr lang="fa-IR" dirty="0">
                <a:cs typeface="B Mitra" pitchFamily="2" charset="-78"/>
              </a:rPr>
              <a:t>4 ÷ 306 = %18 × 1700</a:t>
            </a:r>
            <a:endParaRPr lang="en-US" dirty="0">
              <a:cs typeface="B Mitra" pitchFamily="2" charset="-78"/>
            </a:endParaRPr>
          </a:p>
          <a:p>
            <a:pPr lvl="0"/>
            <a:r>
              <a:rPr lang="fa-IR" dirty="0">
                <a:cs typeface="B Mitra" pitchFamily="2" charset="-78"/>
              </a:rPr>
              <a:t>%30 انرژی از چربی                                                                       گرم         57 = 9÷ 510 = %30 × 1700</a:t>
            </a:r>
            <a:endParaRPr lang="en-US" dirty="0">
              <a:cs typeface="B Mitra" pitchFamily="2" charset="-78"/>
            </a:endParaRPr>
          </a:p>
          <a:p>
            <a:pPr algn="r" rtl="1"/>
            <a:r>
              <a:rPr lang="fa-IR" b="1" u="sng" dirty="0">
                <a:cs typeface="B Mitra" pitchFamily="2" charset="-78"/>
              </a:rPr>
              <a:t>نکته :</a:t>
            </a:r>
            <a:r>
              <a:rPr lang="fa-IR" dirty="0">
                <a:cs typeface="B Mitra" pitchFamily="2" charset="-78"/>
              </a:rPr>
              <a:t> اگر افزایش قد در جلسات پیگیری کودک مشاهده </a:t>
            </a:r>
            <a:r>
              <a:rPr lang="fa-IR" dirty="0" smtClean="0">
                <a:cs typeface="B Mitra" pitchFamily="2" charset="-78"/>
              </a:rPr>
              <a:t>شد، </a:t>
            </a:r>
            <a:r>
              <a:rPr lang="fa-IR" dirty="0">
                <a:cs typeface="B Mitra" pitchFamily="2" charset="-78"/>
              </a:rPr>
              <a:t>رژیم غذایی را مجددا برای او تنظیم می نمایید. </a:t>
            </a:r>
            <a:endParaRPr lang="en-US" dirty="0">
              <a:cs typeface="B Mitra" pitchFamily="2" charset="-78"/>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209800"/>
            <a:ext cx="8229600" cy="1554162"/>
          </a:xfrm>
        </p:spPr>
        <p:txBody>
          <a:bodyPr>
            <a:normAutofit/>
          </a:bodyPr>
          <a:lstStyle/>
          <a:p>
            <a:r>
              <a:rPr lang="fa-IR" dirty="0">
                <a:cs typeface="B Mitra" pitchFamily="2" charset="-78"/>
              </a:rPr>
              <a:t>جدول </a:t>
            </a:r>
            <a:r>
              <a:rPr lang="fa-IR" dirty="0" smtClean="0">
                <a:cs typeface="B Mitra" pitchFamily="2" charset="-78"/>
              </a:rPr>
              <a:t>7. تلفيق </a:t>
            </a:r>
            <a:r>
              <a:rPr lang="fa-IR" dirty="0">
                <a:cs typeface="B Mitra" pitchFamily="2" charset="-78"/>
              </a:rPr>
              <a:t>دو ابزار واحدهاي توصيه شده گروه‌هاي غذايي از هرم غذايي با سياهه جانشيني</a:t>
            </a:r>
            <a:endParaRPr lang="en-US" dirty="0">
              <a:cs typeface="B Mitra"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nvGraphicFramePr>
        <p:xfrm>
          <a:off x="228600" y="533400"/>
          <a:ext cx="8915400" cy="5838825"/>
        </p:xfrm>
        <a:graphic>
          <a:graphicData uri="http://schemas.openxmlformats.org/presentationml/2006/ole">
            <p:oleObj spid="_x0000_s7170" name="Document" r:id="rId3" imgW="9303809" imgH="5940984" progId="Word.Document.12">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cs typeface="B Mitra" pitchFamily="2" charset="-78"/>
              </a:rPr>
              <a:t>نمونه رژیم غذایی یک روز غیر تعطیل </a:t>
            </a:r>
            <a:endParaRPr lang="en-US" sz="3600" dirty="0">
              <a:cs typeface="B Mitra" pitchFamily="2" charset="-78"/>
            </a:endParaRPr>
          </a:p>
        </p:txBody>
      </p:sp>
      <p:sp>
        <p:nvSpPr>
          <p:cNvPr id="3" name="Content Placeholder 2"/>
          <p:cNvSpPr>
            <a:spLocks noGrp="1"/>
          </p:cNvSpPr>
          <p:nvPr>
            <p:ph idx="1"/>
          </p:nvPr>
        </p:nvSpPr>
        <p:spPr>
          <a:xfrm>
            <a:off x="457200" y="1295400"/>
            <a:ext cx="8229600" cy="5334000"/>
          </a:xfrm>
        </p:spPr>
        <p:txBody>
          <a:bodyPr>
            <a:normAutofit fontScale="25000" lnSpcReduction="20000"/>
          </a:bodyPr>
          <a:lstStyle/>
          <a:p>
            <a:pPr algn="r" rtl="1">
              <a:buNone/>
            </a:pPr>
            <a:r>
              <a:rPr lang="fa-IR" sz="9600" b="1" dirty="0">
                <a:cs typeface="B Mitra" pitchFamily="2" charset="-78"/>
              </a:rPr>
              <a:t>صبحانه (ساعت:6:30 ):</a:t>
            </a:r>
            <a:endParaRPr lang="en-US" sz="9600" dirty="0">
              <a:cs typeface="B Mitra" pitchFamily="2" charset="-78"/>
            </a:endParaRPr>
          </a:p>
          <a:p>
            <a:pPr algn="r" rtl="1">
              <a:buNone/>
            </a:pPr>
            <a:r>
              <a:rPr lang="fa-IR" sz="9600" dirty="0">
                <a:cs typeface="B Mitra" pitchFamily="2" charset="-78"/>
              </a:rPr>
              <a:t>15 گرم پنیر+ 2 کف دست نان سنگک+ چای+3 ق.م شکر </a:t>
            </a:r>
            <a:endParaRPr lang="en-US" sz="9600" dirty="0">
              <a:cs typeface="B Mitra" pitchFamily="2" charset="-78"/>
            </a:endParaRPr>
          </a:p>
          <a:p>
            <a:pPr algn="r" rtl="1">
              <a:buNone/>
            </a:pPr>
            <a:r>
              <a:rPr lang="fa-IR" sz="9600" b="1" dirty="0">
                <a:cs typeface="B Mitra" pitchFamily="2" charset="-78"/>
              </a:rPr>
              <a:t>میان وعده صبح:</a:t>
            </a:r>
            <a:endParaRPr lang="en-US" sz="9600" dirty="0">
              <a:cs typeface="B Mitra" pitchFamily="2" charset="-78"/>
            </a:endParaRPr>
          </a:p>
          <a:p>
            <a:pPr algn="r" rtl="1">
              <a:buNone/>
            </a:pPr>
            <a:r>
              <a:rPr lang="fa-IR" sz="9600" i="1" dirty="0">
                <a:cs typeface="B Mitra" pitchFamily="2" charset="-78"/>
              </a:rPr>
              <a:t> </a:t>
            </a:r>
            <a:r>
              <a:rPr lang="fa-IR" sz="9600" dirty="0">
                <a:cs typeface="B Mitra" pitchFamily="2" charset="-78"/>
              </a:rPr>
              <a:t>زنگ اول ( ساعت : 9):  یک عدد موز+ یک لیوان شیر کم چرب (%5/1) </a:t>
            </a:r>
            <a:endParaRPr lang="en-US" sz="9600" dirty="0">
              <a:cs typeface="B Mitra" pitchFamily="2" charset="-78"/>
            </a:endParaRPr>
          </a:p>
          <a:p>
            <a:pPr algn="r" rtl="1">
              <a:buNone/>
            </a:pPr>
            <a:r>
              <a:rPr lang="fa-IR" sz="9600" dirty="0">
                <a:cs typeface="B Mitra" pitchFamily="2" charset="-78"/>
              </a:rPr>
              <a:t>زنگ دوم(ساعت :11) : 2 عدد نارنگی </a:t>
            </a:r>
            <a:r>
              <a:rPr lang="fa-IR" sz="9600" dirty="0" smtClean="0">
                <a:cs typeface="B Mitra" pitchFamily="2" charset="-78"/>
              </a:rPr>
              <a:t>کوچک</a:t>
            </a:r>
            <a:endParaRPr lang="en-US" sz="9600" dirty="0">
              <a:cs typeface="B Mitra" pitchFamily="2" charset="-78"/>
            </a:endParaRPr>
          </a:p>
          <a:p>
            <a:pPr algn="r" rtl="1">
              <a:buNone/>
            </a:pPr>
            <a:r>
              <a:rPr lang="fa-IR" sz="9600" b="1" dirty="0">
                <a:cs typeface="B Mitra" pitchFamily="2" charset="-78"/>
              </a:rPr>
              <a:t>نهار( ساعت : 14) :</a:t>
            </a:r>
            <a:r>
              <a:rPr lang="fa-IR" sz="9600" dirty="0">
                <a:cs typeface="B Mitra" pitchFamily="2" charset="-78"/>
              </a:rPr>
              <a:t> (خورش قورمه سبزی)</a:t>
            </a:r>
            <a:endParaRPr lang="en-US" sz="9600" dirty="0">
              <a:cs typeface="B Mitra" pitchFamily="2" charset="-78"/>
            </a:endParaRPr>
          </a:p>
          <a:p>
            <a:pPr algn="r" rtl="1">
              <a:buNone/>
            </a:pPr>
            <a:r>
              <a:rPr lang="fa-IR" sz="9600" dirty="0">
                <a:cs typeface="B Mitra" pitchFamily="2" charset="-78"/>
              </a:rPr>
              <a:t>10 قاشق غذاخوری برنج+ 2 قوطی کبریت گوشت+ سبزیجات خورش+ 1 لیوان ماست کم چرب (%5/1 چربی)+ 2 عدد خیار+ 2 ق.م. روغن کانولا</a:t>
            </a:r>
            <a:endParaRPr lang="en-US" sz="9600" dirty="0">
              <a:cs typeface="B Mitra" pitchFamily="2" charset="-78"/>
            </a:endParaRPr>
          </a:p>
          <a:p>
            <a:pPr algn="r" rtl="1">
              <a:buNone/>
            </a:pPr>
            <a:r>
              <a:rPr lang="fa-IR" sz="9600" b="1" dirty="0" smtClean="0">
                <a:cs typeface="B Mitra" pitchFamily="2" charset="-78"/>
              </a:rPr>
              <a:t>عصرانه(ساعت </a:t>
            </a:r>
            <a:r>
              <a:rPr lang="fa-IR" sz="9600" b="1" dirty="0">
                <a:cs typeface="B Mitra" pitchFamily="2" charset="-78"/>
              </a:rPr>
              <a:t>: 17):</a:t>
            </a:r>
            <a:r>
              <a:rPr lang="fa-IR" sz="9600" dirty="0">
                <a:cs typeface="B Mitra" pitchFamily="2" charset="-78"/>
              </a:rPr>
              <a:t> </a:t>
            </a:r>
            <a:endParaRPr lang="en-US" sz="9600" dirty="0">
              <a:cs typeface="B Mitra" pitchFamily="2" charset="-78"/>
            </a:endParaRPr>
          </a:p>
          <a:p>
            <a:pPr algn="r" rtl="1">
              <a:buNone/>
            </a:pPr>
            <a:r>
              <a:rPr lang="fa-IR" sz="9600" dirty="0">
                <a:cs typeface="B Mitra" pitchFamily="2" charset="-78"/>
              </a:rPr>
              <a:t>پاپ کورن یک لیوان+ 1 لیوان شیر کم چرب+ 1 ق.غ. عسل</a:t>
            </a:r>
            <a:endParaRPr lang="en-US" sz="9600" dirty="0">
              <a:cs typeface="B Mitra" pitchFamily="2" charset="-78"/>
            </a:endParaRPr>
          </a:p>
          <a:p>
            <a:pPr algn="r" rtl="1">
              <a:buNone/>
            </a:pPr>
            <a:r>
              <a:rPr lang="fa-IR" sz="9600" b="1" dirty="0" smtClean="0">
                <a:cs typeface="B Mitra" pitchFamily="2" charset="-78"/>
              </a:rPr>
              <a:t>شام(ساعت:20</a:t>
            </a:r>
            <a:r>
              <a:rPr lang="fa-IR" sz="9600" b="1" dirty="0">
                <a:cs typeface="B Mitra" pitchFamily="2" charset="-78"/>
              </a:rPr>
              <a:t>):</a:t>
            </a:r>
            <a:r>
              <a:rPr lang="fa-IR" sz="9600" dirty="0">
                <a:cs typeface="B Mitra" pitchFamily="2" charset="-78"/>
              </a:rPr>
              <a:t> (همبرگر خانگی)</a:t>
            </a:r>
            <a:endParaRPr lang="en-US" sz="9600" dirty="0">
              <a:cs typeface="B Mitra" pitchFamily="2" charset="-78"/>
            </a:endParaRPr>
          </a:p>
          <a:p>
            <a:pPr algn="r" rtl="1">
              <a:buNone/>
            </a:pPr>
            <a:r>
              <a:rPr lang="fa-IR" sz="9600" dirty="0">
                <a:cs typeface="B Mitra" pitchFamily="2" charset="-78"/>
              </a:rPr>
              <a:t>یک عدد نان همبرگری + 45 گرم گوشت + ½ لیوان قارچ پخته+ 2 ق.م. روغن مایع برای پخت</a:t>
            </a:r>
            <a:r>
              <a:rPr lang="fa-IR" sz="9600" dirty="0" smtClean="0">
                <a:cs typeface="B Mitra" pitchFamily="2" charset="-78"/>
              </a:rPr>
              <a:t>)</a:t>
            </a:r>
            <a:endParaRPr lang="en-US" sz="9600" dirty="0">
              <a:cs typeface="B Mitra" pitchFamily="2" charset="-78"/>
            </a:endParaRPr>
          </a:p>
          <a:p>
            <a:pPr algn="r" rtl="1">
              <a:buNone/>
            </a:pPr>
            <a:r>
              <a:rPr lang="fa-IR" sz="9600" b="1" dirty="0">
                <a:cs typeface="B Mitra" pitchFamily="2" charset="-78"/>
              </a:rPr>
              <a:t>بعد از شام(ساعت : 22):</a:t>
            </a:r>
            <a:endParaRPr lang="en-US" sz="9600" dirty="0">
              <a:cs typeface="B Mitra" pitchFamily="2" charset="-78"/>
            </a:endParaRPr>
          </a:p>
          <a:p>
            <a:pPr algn="r" rtl="1">
              <a:buNone/>
            </a:pPr>
            <a:r>
              <a:rPr lang="fa-IR" sz="9600" dirty="0">
                <a:cs typeface="B Mitra" pitchFamily="2" charset="-78"/>
              </a:rPr>
              <a:t> 1 عدد خرمالو متوسط</a:t>
            </a:r>
            <a:endParaRPr lang="en-US" sz="9600" dirty="0">
              <a:cs typeface="B Mitra" pitchFamily="2" charset="-78"/>
            </a:endParaRPr>
          </a:p>
          <a:p>
            <a:pPr algn="r" rtl="1"/>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362200"/>
            <a:ext cx="8229600" cy="1752600"/>
          </a:xfrm>
        </p:spPr>
        <p:txBody>
          <a:bodyPr>
            <a:normAutofit fontScale="90000"/>
          </a:bodyPr>
          <a:lstStyle/>
          <a:p>
            <a:r>
              <a:rPr lang="fa-IR" b="1" dirty="0">
                <a:cs typeface="B Mitra" pitchFamily="2" charset="-78"/>
              </a:rPr>
              <a:t>جدول </a:t>
            </a:r>
            <a:r>
              <a:rPr lang="fa-IR" b="1" dirty="0" smtClean="0">
                <a:cs typeface="B Mitra" pitchFamily="2" charset="-78"/>
              </a:rPr>
              <a:t>8. </a:t>
            </a:r>
            <a:r>
              <a:rPr lang="fa-IR" b="1" dirty="0">
                <a:cs typeface="B Mitra" pitchFamily="2" charset="-78"/>
              </a:rPr>
              <a:t>توزیع مناسب واحدهاي توصيه شده گروه های غذایی در در یک روز تعطیل  </a:t>
            </a:r>
            <a:endParaRPr lang="en-US" dirty="0">
              <a:cs typeface="B Mitra"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nvGraphicFramePr>
        <p:xfrm>
          <a:off x="609601" y="533400"/>
          <a:ext cx="7924800" cy="5943599"/>
        </p:xfrm>
        <a:graphic>
          <a:graphicData uri="http://schemas.openxmlformats.org/presentationml/2006/ole">
            <p:oleObj spid="_x0000_s8194" name="Document" r:id="rId3" imgW="6084561" imgH="4078930" progId="Word.Document.12">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cs typeface="B Mitra" pitchFamily="2" charset="-78"/>
              </a:rPr>
              <a:t>نمونه رژیم غذایی یک روز </a:t>
            </a:r>
            <a:r>
              <a:rPr lang="fa-IR" sz="3600" b="1" dirty="0" smtClean="0">
                <a:cs typeface="B Mitra" pitchFamily="2" charset="-78"/>
              </a:rPr>
              <a:t>تعطیل</a:t>
            </a:r>
            <a:endParaRPr lang="en-US" sz="3600" dirty="0">
              <a:cs typeface="B Mitra" pitchFamily="2" charset="-78"/>
            </a:endParaRPr>
          </a:p>
        </p:txBody>
      </p:sp>
      <p:sp>
        <p:nvSpPr>
          <p:cNvPr id="3" name="Content Placeholder 2"/>
          <p:cNvSpPr>
            <a:spLocks noGrp="1"/>
          </p:cNvSpPr>
          <p:nvPr>
            <p:ph idx="1"/>
          </p:nvPr>
        </p:nvSpPr>
        <p:spPr>
          <a:xfrm>
            <a:off x="457200" y="1295400"/>
            <a:ext cx="8229600" cy="5562600"/>
          </a:xfrm>
        </p:spPr>
        <p:txBody>
          <a:bodyPr>
            <a:noAutofit/>
          </a:bodyPr>
          <a:lstStyle/>
          <a:p>
            <a:pPr algn="r" rtl="1">
              <a:buNone/>
            </a:pPr>
            <a:r>
              <a:rPr lang="fa-IR" sz="2000" b="1" dirty="0">
                <a:cs typeface="B Mitra" pitchFamily="2" charset="-78"/>
              </a:rPr>
              <a:t>صبحانه (ساعت 9:00) : </a:t>
            </a:r>
            <a:endParaRPr lang="en-US" sz="2000" dirty="0">
              <a:cs typeface="B Mitra" pitchFamily="2" charset="-78"/>
            </a:endParaRPr>
          </a:p>
          <a:p>
            <a:pPr algn="r" rtl="1">
              <a:buNone/>
            </a:pPr>
            <a:r>
              <a:rPr lang="fa-IR" sz="2000" dirty="0">
                <a:cs typeface="B Mitra" pitchFamily="2" charset="-78"/>
              </a:rPr>
              <a:t>1 عدد تخم مرغ پخته+ 2 کف دست نان سنگک+ 1 عدد گوجه فرنگی</a:t>
            </a:r>
            <a:endParaRPr lang="en-US" sz="2000" dirty="0">
              <a:cs typeface="B Mitra" pitchFamily="2" charset="-78"/>
            </a:endParaRPr>
          </a:p>
          <a:p>
            <a:pPr algn="r" rtl="1">
              <a:buNone/>
            </a:pPr>
            <a:r>
              <a:rPr lang="en-US" sz="2000" dirty="0">
                <a:cs typeface="B Mitra" pitchFamily="2" charset="-78"/>
              </a:rPr>
              <a:t> </a:t>
            </a:r>
            <a:r>
              <a:rPr lang="fa-IR" sz="2000" b="1" dirty="0" smtClean="0">
                <a:cs typeface="B Mitra" pitchFamily="2" charset="-78"/>
              </a:rPr>
              <a:t>میان </a:t>
            </a:r>
            <a:r>
              <a:rPr lang="fa-IR" sz="2000" b="1" dirty="0">
                <a:cs typeface="B Mitra" pitchFamily="2" charset="-78"/>
              </a:rPr>
              <a:t>وعده صبح (ساعت 11) : </a:t>
            </a:r>
            <a:endParaRPr lang="en-US" sz="2000" dirty="0">
              <a:cs typeface="B Mitra" pitchFamily="2" charset="-78"/>
            </a:endParaRPr>
          </a:p>
          <a:p>
            <a:pPr algn="r" rtl="1">
              <a:buNone/>
            </a:pPr>
            <a:r>
              <a:rPr lang="fa-IR" sz="2000" dirty="0">
                <a:cs typeface="B Mitra" pitchFamily="2" charset="-78"/>
              </a:rPr>
              <a:t>یک عدد پرتقال+ یک لیوان شیر کاکائو (یک لیوان شیر کم چرب (%5/1 چربی)+ 3 ق. م. شکر+ 1 ق. م. پودر کاکائو)</a:t>
            </a:r>
            <a:endParaRPr lang="en-US" sz="2000" dirty="0">
              <a:cs typeface="B Mitra" pitchFamily="2" charset="-78"/>
            </a:endParaRPr>
          </a:p>
          <a:p>
            <a:pPr algn="r" rtl="1">
              <a:buNone/>
            </a:pPr>
            <a:r>
              <a:rPr lang="en-US" sz="2000" dirty="0">
                <a:cs typeface="B Mitra" pitchFamily="2" charset="-78"/>
              </a:rPr>
              <a:t> </a:t>
            </a:r>
            <a:r>
              <a:rPr lang="fa-IR" sz="2000" b="1" dirty="0" smtClean="0">
                <a:cs typeface="B Mitra" pitchFamily="2" charset="-78"/>
              </a:rPr>
              <a:t>ناهار(ساعت </a:t>
            </a:r>
            <a:r>
              <a:rPr lang="fa-IR" sz="2000" b="1" dirty="0">
                <a:cs typeface="B Mitra" pitchFamily="2" charset="-78"/>
              </a:rPr>
              <a:t>14:00):</a:t>
            </a:r>
            <a:r>
              <a:rPr lang="fa-IR" sz="2000" dirty="0">
                <a:cs typeface="B Mitra" pitchFamily="2" charset="-78"/>
              </a:rPr>
              <a:t> (سبزی پلو با ماهی ) </a:t>
            </a:r>
            <a:endParaRPr lang="en-US" sz="2000" dirty="0">
              <a:cs typeface="B Mitra" pitchFamily="2" charset="-78"/>
            </a:endParaRPr>
          </a:p>
          <a:p>
            <a:pPr algn="r" rtl="1">
              <a:buNone/>
            </a:pPr>
            <a:r>
              <a:rPr lang="fa-IR" sz="2000" dirty="0">
                <a:cs typeface="B Mitra" pitchFamily="2" charset="-78"/>
              </a:rPr>
              <a:t>10 قاشق غذاخوری سبزی پلو+ ½ ماهی قزل آلا حدود 60 گرم+ 2 ق.م. روغن کانولا+ 1 پیش دستی سالاد (کاهو، کلم، کلم قرمز، گوجه فرنگی، خیار،...)+ یک لیوان دوغ </a:t>
            </a:r>
            <a:endParaRPr lang="en-US" sz="2000" dirty="0">
              <a:cs typeface="B Mitra" pitchFamily="2" charset="-78"/>
            </a:endParaRPr>
          </a:p>
          <a:p>
            <a:pPr algn="r" rtl="1">
              <a:buNone/>
            </a:pPr>
            <a:r>
              <a:rPr lang="en-US" sz="2000" dirty="0">
                <a:cs typeface="B Mitra" pitchFamily="2" charset="-78"/>
              </a:rPr>
              <a:t> </a:t>
            </a:r>
            <a:r>
              <a:rPr lang="fa-IR" sz="2000" b="1" dirty="0" smtClean="0">
                <a:cs typeface="B Mitra" pitchFamily="2" charset="-78"/>
              </a:rPr>
              <a:t>عصرانه(17:00</a:t>
            </a:r>
            <a:r>
              <a:rPr lang="fa-IR" sz="2000" b="1" dirty="0">
                <a:cs typeface="B Mitra" pitchFamily="2" charset="-78"/>
              </a:rPr>
              <a:t>): </a:t>
            </a:r>
            <a:endParaRPr lang="en-US" sz="2000" dirty="0">
              <a:cs typeface="B Mitra" pitchFamily="2" charset="-78"/>
            </a:endParaRPr>
          </a:p>
          <a:p>
            <a:pPr algn="r" rtl="1">
              <a:buNone/>
            </a:pPr>
            <a:r>
              <a:rPr lang="fa-IR" sz="2000" dirty="0">
                <a:cs typeface="B Mitra" pitchFamily="2" charset="-78"/>
              </a:rPr>
              <a:t>1 خوشه کوچک انگور+ 1 عدد بیسکوئیت ساقه طلایی+ 1 لیوان چای کمرنگ+ 1 عدد سیب</a:t>
            </a:r>
            <a:endParaRPr lang="en-US" sz="2000" dirty="0">
              <a:cs typeface="B Mitra" pitchFamily="2" charset="-78"/>
            </a:endParaRPr>
          </a:p>
          <a:p>
            <a:pPr algn="r" rtl="1">
              <a:buNone/>
            </a:pPr>
            <a:r>
              <a:rPr lang="en-US" sz="2000" dirty="0">
                <a:cs typeface="B Mitra" pitchFamily="2" charset="-78"/>
              </a:rPr>
              <a:t> </a:t>
            </a:r>
            <a:r>
              <a:rPr lang="fa-IR" sz="2000" b="1" dirty="0" smtClean="0">
                <a:cs typeface="B Mitra" pitchFamily="2" charset="-78"/>
              </a:rPr>
              <a:t>شام(20:00</a:t>
            </a:r>
            <a:r>
              <a:rPr lang="fa-IR" sz="2000" b="1" dirty="0">
                <a:cs typeface="B Mitra" pitchFamily="2" charset="-78"/>
              </a:rPr>
              <a:t>):</a:t>
            </a:r>
            <a:r>
              <a:rPr lang="fa-IR" sz="2000" dirty="0">
                <a:cs typeface="B Mitra" pitchFamily="2" charset="-78"/>
              </a:rPr>
              <a:t> (کوکو سبزی )</a:t>
            </a:r>
            <a:endParaRPr lang="en-US" sz="2000" dirty="0">
              <a:cs typeface="B Mitra" pitchFamily="2" charset="-78"/>
            </a:endParaRPr>
          </a:p>
          <a:p>
            <a:pPr algn="r" rtl="1">
              <a:buNone/>
            </a:pPr>
            <a:r>
              <a:rPr lang="fa-IR" sz="2000" dirty="0">
                <a:cs typeface="B Mitra" pitchFamily="2" charset="-78"/>
              </a:rPr>
              <a:t>کوکوی سبزی (1/2 لیوان سبزی پخته+ 1 عدد تخم مرغ+ 2 ق.م. روغن مایع برای پخت+ 2 کف دست نان سنگک+ 1 عدد گوجه فرنگی)+ یک لیوان دوغ</a:t>
            </a:r>
            <a:endParaRPr lang="en-US" sz="2000" dirty="0">
              <a:cs typeface="B Mitra" pitchFamily="2" charset="-78"/>
            </a:endParaRPr>
          </a:p>
          <a:p>
            <a:pPr algn="r" rtl="1">
              <a:buNone/>
            </a:pPr>
            <a:r>
              <a:rPr lang="en-US" sz="2000" dirty="0">
                <a:cs typeface="B Mitra" pitchFamily="2" charset="-78"/>
              </a:rPr>
              <a:t> </a:t>
            </a:r>
            <a:r>
              <a:rPr lang="fa-IR" sz="2000" b="1" dirty="0" smtClean="0">
                <a:cs typeface="B Mitra" pitchFamily="2" charset="-78"/>
              </a:rPr>
              <a:t>بعد </a:t>
            </a:r>
            <a:r>
              <a:rPr lang="fa-IR" sz="2000" b="1" dirty="0">
                <a:cs typeface="B Mitra" pitchFamily="2" charset="-78"/>
              </a:rPr>
              <a:t>از شام (21:30): </a:t>
            </a:r>
            <a:endParaRPr lang="en-US" sz="2000" dirty="0">
              <a:cs typeface="B Mitra" pitchFamily="2" charset="-78"/>
            </a:endParaRPr>
          </a:p>
          <a:p>
            <a:pPr algn="r" rtl="1">
              <a:buNone/>
            </a:pPr>
            <a:r>
              <a:rPr lang="fa-IR" sz="2000" dirty="0">
                <a:cs typeface="B Mitra" pitchFamily="2" charset="-78"/>
              </a:rPr>
              <a:t>یک لیوان شیر کم چرب+ 3 ق. م. عسل</a:t>
            </a:r>
            <a:endParaRPr lang="en-US" sz="2000" dirty="0">
              <a:cs typeface="B Mitra" pitchFamily="2" charset="-78"/>
            </a:endParaRPr>
          </a:p>
          <a:p>
            <a:pPr algn="r" rtl="1">
              <a:buNone/>
            </a:pPr>
            <a:endParaRPr lang="en-US"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b="1" dirty="0">
                <a:cs typeface="B Mitra" pitchFamily="2" charset="-78"/>
              </a:rPr>
              <a:t>توصیه ها جهت اصلاح شیوه زندگی  </a:t>
            </a:r>
            <a:endParaRPr lang="en-US" dirty="0">
              <a:cs typeface="B Mitra" pitchFamily="2" charset="-78"/>
            </a:endParaRPr>
          </a:p>
        </p:txBody>
      </p:sp>
      <p:sp>
        <p:nvSpPr>
          <p:cNvPr id="3" name="Content Placeholder 2"/>
          <p:cNvSpPr>
            <a:spLocks noGrp="1"/>
          </p:cNvSpPr>
          <p:nvPr>
            <p:ph idx="1"/>
          </p:nvPr>
        </p:nvSpPr>
        <p:spPr/>
        <p:txBody>
          <a:bodyPr>
            <a:normAutofit fontScale="92500" lnSpcReduction="20000"/>
          </a:bodyPr>
          <a:lstStyle/>
          <a:p>
            <a:pPr lvl="0" algn="r" rtl="1"/>
            <a:r>
              <a:rPr lang="fa-IR" dirty="0">
                <a:cs typeface="B Mitra" pitchFamily="2" charset="-78"/>
              </a:rPr>
              <a:t>انجام فعالیت بدنی منظم روزانه با هدف افزایش مصرف انرژی به میزان 300 کیلوکالری ، مانند: بدمینتون یا اسکیت 60 دقیقه روزانه یا پیاده روی با سرعت متوسط 50 دقیقه روزانه</a:t>
            </a:r>
            <a:endParaRPr lang="en-US" dirty="0">
              <a:cs typeface="B Mitra" pitchFamily="2" charset="-78"/>
            </a:endParaRPr>
          </a:p>
          <a:p>
            <a:pPr lvl="0" algn="r" rtl="1"/>
            <a:r>
              <a:rPr lang="fa-IR" dirty="0">
                <a:cs typeface="B Mitra" pitchFamily="2" charset="-78"/>
              </a:rPr>
              <a:t>از شیر و لبنیات کم چرب استفاده شود. </a:t>
            </a:r>
            <a:endParaRPr lang="en-US" dirty="0">
              <a:cs typeface="B Mitra" pitchFamily="2" charset="-78"/>
            </a:endParaRPr>
          </a:p>
          <a:p>
            <a:pPr lvl="0" algn="r" rtl="1"/>
            <a:r>
              <a:rPr lang="fa-IR" dirty="0">
                <a:cs typeface="B Mitra" pitchFamily="2" charset="-78"/>
              </a:rPr>
              <a:t>به جای استفاده از نان و غلات تصفیه شده و بدون سبوس از نانهای سبوس دار استفاده شود. </a:t>
            </a:r>
            <a:endParaRPr lang="en-US" dirty="0">
              <a:cs typeface="B Mitra" pitchFamily="2" charset="-78"/>
            </a:endParaRPr>
          </a:p>
          <a:p>
            <a:pPr lvl="0" algn="r" rtl="1"/>
            <a:r>
              <a:rPr lang="fa-IR" dirty="0">
                <a:cs typeface="B Mitra" pitchFamily="2" charset="-78"/>
              </a:rPr>
              <a:t>از مصرف غذاهای پرچرب و سرخ کرده تا حد امکان خودداری شود و به جای آن از غذاهای آب پز، بخار پز و کبابی، تنوری یا در فر گذاشتن استفاده شود. </a:t>
            </a:r>
            <a:endParaRPr lang="en-US" dirty="0">
              <a:cs typeface="B Mitra" pitchFamily="2" charset="-78"/>
            </a:endParaRPr>
          </a:p>
          <a:p>
            <a:pPr lvl="0" algn="r" rtl="1"/>
            <a:r>
              <a:rPr lang="fa-IR" dirty="0">
                <a:cs typeface="B Mitra" pitchFamily="2" charset="-78"/>
              </a:rPr>
              <a:t>کاهش مصرف غذاهای آماده در خارج از منزل</a:t>
            </a:r>
            <a:endParaRPr lang="en-US" dirty="0">
              <a:cs typeface="B Mitra" pitchFamily="2" charset="-78"/>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b="1" dirty="0">
                <a:cs typeface="B Mitra" pitchFamily="2" charset="-78"/>
              </a:rPr>
              <a:t>توصیه ها جهت اصلاح شیوه زندگی  </a:t>
            </a:r>
            <a:endParaRPr lang="en-US" dirty="0">
              <a:cs typeface="B Mitra" pitchFamily="2" charset="-78"/>
            </a:endParaRPr>
          </a:p>
        </p:txBody>
      </p:sp>
      <p:sp>
        <p:nvSpPr>
          <p:cNvPr id="3" name="Content Placeholder 2"/>
          <p:cNvSpPr>
            <a:spLocks noGrp="1"/>
          </p:cNvSpPr>
          <p:nvPr>
            <p:ph idx="1"/>
          </p:nvPr>
        </p:nvSpPr>
        <p:spPr/>
        <p:txBody>
          <a:bodyPr>
            <a:normAutofit fontScale="85000" lnSpcReduction="10000"/>
          </a:bodyPr>
          <a:lstStyle/>
          <a:p>
            <a:pPr lvl="0" algn="r" rtl="1"/>
            <a:r>
              <a:rPr lang="fa-IR" dirty="0">
                <a:cs typeface="B Mitra" pitchFamily="2" charset="-78"/>
              </a:rPr>
              <a:t>در میان وعده ها به جای استفاده از مواد غیر مغذی و پرکالری مانند پفک، چیپس و شیرینی ها از مواد غذایی مانند نان و پنیر، </a:t>
            </a:r>
            <a:r>
              <a:rPr lang="fa-IR" dirty="0" smtClean="0">
                <a:cs typeface="B Mitra" pitchFamily="2" charset="-78"/>
              </a:rPr>
              <a:t>خشکبار، </a:t>
            </a:r>
            <a:r>
              <a:rPr lang="fa-IR" dirty="0">
                <a:cs typeface="B Mitra" pitchFamily="2" charset="-78"/>
              </a:rPr>
              <a:t>میوه </a:t>
            </a:r>
            <a:r>
              <a:rPr lang="fa-IR" dirty="0" smtClean="0">
                <a:cs typeface="B Mitra" pitchFamily="2" charset="-78"/>
              </a:rPr>
              <a:t>ها، </a:t>
            </a:r>
            <a:r>
              <a:rPr lang="fa-IR" dirty="0">
                <a:cs typeface="B Mitra" pitchFamily="2" charset="-78"/>
              </a:rPr>
              <a:t>مغزدانه ها، شیر </a:t>
            </a:r>
            <a:r>
              <a:rPr lang="fa-IR" dirty="0" smtClean="0">
                <a:cs typeface="B Mitra" pitchFamily="2" charset="-78"/>
              </a:rPr>
              <a:t>کم چرب </a:t>
            </a:r>
            <a:r>
              <a:rPr lang="fa-IR" dirty="0">
                <a:cs typeface="B Mitra" pitchFamily="2" charset="-78"/>
              </a:rPr>
              <a:t>، ماست </a:t>
            </a:r>
            <a:r>
              <a:rPr lang="fa-IR" dirty="0" smtClean="0">
                <a:cs typeface="B Mitra" pitchFamily="2" charset="-78"/>
              </a:rPr>
              <a:t>میوهای کم چرب </a:t>
            </a:r>
            <a:r>
              <a:rPr lang="fa-IR" dirty="0">
                <a:cs typeface="B Mitra" pitchFamily="2" charset="-78"/>
              </a:rPr>
              <a:t>، کیک خانگی کم چرب و کم شکر، شیرکاکائو خانگی با شیر کم چرب، سالاد میوه، آبمیوه های طبیعی و ساندویچ مرغ یا گوشت آبپز استفاده شود.</a:t>
            </a:r>
            <a:endParaRPr lang="en-US" dirty="0">
              <a:cs typeface="B Mitra" pitchFamily="2" charset="-78"/>
            </a:endParaRPr>
          </a:p>
          <a:p>
            <a:pPr lvl="0" algn="r" rtl="1"/>
            <a:r>
              <a:rPr lang="fa-IR" dirty="0">
                <a:cs typeface="B Mitra" pitchFamily="2" charset="-78"/>
              </a:rPr>
              <a:t>وعده های غذایی به طورمنظم و در بازه زمانی مشخصی مصرف شوند و هیچ یک از وعده های غذایی در نظر گرفته شده ، حذف نگردند. مصرف کامل صبحانه از اهمیت ویژه برخوردار است. </a:t>
            </a:r>
            <a:endParaRPr lang="en-US" dirty="0">
              <a:cs typeface="B Mitra" pitchFamily="2" charset="-78"/>
            </a:endParaRPr>
          </a:p>
          <a:p>
            <a:pPr lvl="0" algn="r" rtl="1"/>
            <a:r>
              <a:rPr lang="fa-IR" dirty="0">
                <a:cs typeface="B Mitra" pitchFamily="2" charset="-78"/>
              </a:rPr>
              <a:t>چربی های قابل رویت از گوشت ها جدا شوند. </a:t>
            </a:r>
            <a:endParaRPr lang="en-US" dirty="0">
              <a:cs typeface="B Mitra" pitchFamily="2" charset="-78"/>
            </a:endParaRPr>
          </a:p>
          <a:p>
            <a:pPr lvl="0" algn="r" rtl="1"/>
            <a:r>
              <a:rPr lang="fa-IR" dirty="0">
                <a:cs typeface="B Mitra" pitchFamily="2" charset="-78"/>
              </a:rPr>
              <a:t>از روغن های مایع مانند کانولا (کلزا) و روغن زیتون جهت طبخ غذا و در صورت نیاز از روغن مخصوص سرخ کردنی برای سرخ کردن غذا استفاده شود. </a:t>
            </a:r>
            <a:endParaRPr lang="en-US" dirty="0">
              <a:cs typeface="B Mitra" pitchFamily="2" charset="-78"/>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fa-IR" dirty="0" smtClean="0">
                <a:cs typeface="B Mitra" pitchFamily="2" charset="-78"/>
              </a:rPr>
              <a:t>جدول</a:t>
            </a:r>
            <a:r>
              <a:rPr lang="en-US" dirty="0" smtClean="0">
                <a:cs typeface="B Mitra" pitchFamily="2" charset="-78"/>
              </a:rPr>
              <a:t> </a:t>
            </a:r>
            <a:r>
              <a:rPr lang="fa-IR" dirty="0" smtClean="0">
                <a:cs typeface="B Mitra" pitchFamily="2" charset="-78"/>
              </a:rPr>
              <a:t>1- </a:t>
            </a:r>
            <a:r>
              <a:rPr lang="fa-IR" dirty="0">
                <a:cs typeface="B Mitra" pitchFamily="2" charset="-78"/>
              </a:rPr>
              <a:t>تعیین نوع </a:t>
            </a:r>
            <a:r>
              <a:rPr lang="fa-IR" dirty="0" smtClean="0">
                <a:cs typeface="B Mitra" pitchFamily="2" charset="-78"/>
              </a:rPr>
              <a:t>استخوان بندی </a:t>
            </a:r>
            <a:r>
              <a:rPr lang="fa-IR" dirty="0">
                <a:cs typeface="B Mitra" pitchFamily="2" charset="-78"/>
              </a:rPr>
              <a:t>(جثه) بر اساس نسبت­های قد به دور </a:t>
            </a:r>
            <a:r>
              <a:rPr lang="fa-IR" dirty="0" smtClean="0">
                <a:cs typeface="B Mitra" pitchFamily="2" charset="-78"/>
              </a:rPr>
              <a:t>مچ</a:t>
            </a:r>
            <a:endParaRPr lang="en-US" dirty="0" smtClean="0">
              <a:cs typeface="B Mitra" pitchFamily="2" charset="-78"/>
            </a:endParaRPr>
          </a:p>
          <a:p>
            <a:pPr algn="r" rtl="1"/>
            <a:endParaRPr lang="en-US" dirty="0" smtClean="0">
              <a:cs typeface="B Mitra" pitchFamily="2" charset="-78"/>
            </a:endParaRPr>
          </a:p>
          <a:p>
            <a:pPr algn="r" rtl="1"/>
            <a:endParaRPr lang="en-US" dirty="0">
              <a:cs typeface="B Mitra" pitchFamily="2" charset="-78"/>
            </a:endParaRPr>
          </a:p>
        </p:txBody>
      </p:sp>
      <p:graphicFrame>
        <p:nvGraphicFramePr>
          <p:cNvPr id="7" name="Table 6"/>
          <p:cNvGraphicFramePr>
            <a:graphicFrameLocks noGrp="1"/>
          </p:cNvGraphicFramePr>
          <p:nvPr/>
        </p:nvGraphicFramePr>
        <p:xfrm>
          <a:off x="1143000" y="3276600"/>
          <a:ext cx="7239000" cy="2590800"/>
        </p:xfrm>
        <a:graphic>
          <a:graphicData uri="http://schemas.openxmlformats.org/drawingml/2006/table">
            <a:tbl>
              <a:tblPr firstRow="1" bandRow="1">
                <a:tableStyleId>{AF606853-7671-496A-8E4F-DF71F8EC918B}</a:tableStyleId>
              </a:tblPr>
              <a:tblGrid>
                <a:gridCol w="2413000"/>
                <a:gridCol w="2413000"/>
                <a:gridCol w="2413000"/>
              </a:tblGrid>
              <a:tr h="6477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dirty="0" smtClean="0">
                          <a:cs typeface="B Mitra" pitchFamily="2" charset="-78"/>
                        </a:rPr>
                        <a:t> برای مردان</a:t>
                      </a:r>
                      <a:r>
                        <a:rPr lang="en-US" dirty="0" smtClean="0">
                          <a:cs typeface="B Mitra" pitchFamily="2" charset="-78"/>
                        </a:rPr>
                        <a:t>r</a:t>
                      </a:r>
                      <a:r>
                        <a:rPr lang="fa-IR" dirty="0" smtClean="0">
                          <a:cs typeface="B Mitra" pitchFamily="2" charset="-78"/>
                        </a:rPr>
                        <a:t> مقدار </a:t>
                      </a:r>
                      <a:endParaRPr lang="en-US" dirty="0" smtClean="0">
                        <a:cs typeface="B Mitra" pitchFamily="2" charset="-78"/>
                      </a:endParaRPr>
                    </a:p>
                  </a:txBody>
                  <a:tcPr/>
                </a:tc>
                <a:tc>
                  <a:txBody>
                    <a:bodyPr/>
                    <a:lstStyle/>
                    <a:p>
                      <a:pPr algn="ctr"/>
                      <a:r>
                        <a:rPr lang="fa-IR" dirty="0" smtClean="0">
                          <a:cs typeface="B Mitra" pitchFamily="2" charset="-78"/>
                        </a:rPr>
                        <a:t> برای زنان</a:t>
                      </a:r>
                      <a:r>
                        <a:rPr lang="en-US" dirty="0" smtClean="0">
                          <a:cs typeface="B Mitra" pitchFamily="2" charset="-78"/>
                        </a:rPr>
                        <a:t>r</a:t>
                      </a:r>
                      <a:r>
                        <a:rPr lang="fa-IR" dirty="0" smtClean="0">
                          <a:cs typeface="B Mitra" pitchFamily="2" charset="-78"/>
                        </a:rPr>
                        <a:t> مقدار </a:t>
                      </a:r>
                      <a:endParaRPr lang="en-US" dirty="0">
                        <a:cs typeface="B Mitra" pitchFamily="2" charset="-78"/>
                      </a:endParaRPr>
                    </a:p>
                  </a:txBody>
                  <a:tcPr/>
                </a:tc>
                <a:tc>
                  <a:txBody>
                    <a:bodyPr/>
                    <a:lstStyle/>
                    <a:p>
                      <a:pPr algn="ctr"/>
                      <a:r>
                        <a:rPr lang="fa-IR" dirty="0" smtClean="0">
                          <a:cs typeface="B Mitra" pitchFamily="2" charset="-78"/>
                        </a:rPr>
                        <a:t>اندازه</a:t>
                      </a:r>
                      <a:r>
                        <a:rPr lang="fa-IR" baseline="0" dirty="0" smtClean="0">
                          <a:cs typeface="B Mitra" pitchFamily="2" charset="-78"/>
                        </a:rPr>
                        <a:t> اسکلت</a:t>
                      </a:r>
                      <a:endParaRPr lang="en-US" dirty="0">
                        <a:cs typeface="B Mitra" pitchFamily="2" charset="-78"/>
                      </a:endParaRPr>
                    </a:p>
                  </a:txBody>
                  <a:tcPr/>
                </a:tc>
              </a:tr>
              <a:tr h="647700">
                <a:tc>
                  <a:txBody>
                    <a:bodyPr/>
                    <a:lstStyle/>
                    <a:p>
                      <a:pPr algn="ctr"/>
                      <a:r>
                        <a:rPr lang="fa-IR" dirty="0" smtClean="0">
                          <a:cs typeface="B Mitra" pitchFamily="2" charset="-78"/>
                        </a:rPr>
                        <a:t>&gt;10/4</a:t>
                      </a:r>
                      <a:endParaRPr lang="en-US" dirty="0">
                        <a:cs typeface="B Mitra" pitchFamily="2" charset="-78"/>
                      </a:endParaRPr>
                    </a:p>
                  </a:txBody>
                  <a:tcPr/>
                </a:tc>
                <a:tc>
                  <a:txBody>
                    <a:bodyPr/>
                    <a:lstStyle/>
                    <a:p>
                      <a:pPr algn="ctr"/>
                      <a:r>
                        <a:rPr lang="fa-IR" dirty="0" smtClean="0">
                          <a:cs typeface="B Mitra" pitchFamily="2" charset="-78"/>
                        </a:rPr>
                        <a:t>&gt;11</a:t>
                      </a:r>
                      <a:endParaRPr lang="en-US" dirty="0">
                        <a:cs typeface="B Mitra" pitchFamily="2" charset="-78"/>
                      </a:endParaRPr>
                    </a:p>
                  </a:txBody>
                  <a:tcPr/>
                </a:tc>
                <a:tc>
                  <a:txBody>
                    <a:bodyPr/>
                    <a:lstStyle/>
                    <a:p>
                      <a:pPr algn="ctr"/>
                      <a:r>
                        <a:rPr lang="fa-IR" dirty="0" smtClean="0">
                          <a:cs typeface="B Mitra" pitchFamily="2" charset="-78"/>
                        </a:rPr>
                        <a:t>کوچک</a:t>
                      </a:r>
                      <a:endParaRPr lang="en-US" dirty="0">
                        <a:cs typeface="B Mitra" pitchFamily="2" charset="-78"/>
                      </a:endParaRPr>
                    </a:p>
                  </a:txBody>
                  <a:tcPr/>
                </a:tc>
              </a:tr>
              <a:tr h="647700">
                <a:tc>
                  <a:txBody>
                    <a:bodyPr/>
                    <a:lstStyle/>
                    <a:p>
                      <a:pPr algn="ctr"/>
                      <a:r>
                        <a:rPr lang="fa-IR" dirty="0" smtClean="0">
                          <a:cs typeface="B Mitra" pitchFamily="2" charset="-78"/>
                        </a:rPr>
                        <a:t>10/6-9/4</a:t>
                      </a:r>
                      <a:endParaRPr lang="en-US" dirty="0">
                        <a:cs typeface="B Mitra" pitchFamily="2" charset="-78"/>
                      </a:endParaRPr>
                    </a:p>
                  </a:txBody>
                  <a:tcPr/>
                </a:tc>
                <a:tc>
                  <a:txBody>
                    <a:bodyPr/>
                    <a:lstStyle/>
                    <a:p>
                      <a:pPr algn="ctr"/>
                      <a:r>
                        <a:rPr lang="fa-IR" dirty="0" smtClean="0">
                          <a:cs typeface="B Mitra" pitchFamily="2" charset="-78"/>
                        </a:rPr>
                        <a:t>11-10/1</a:t>
                      </a:r>
                      <a:endParaRPr lang="en-US" dirty="0">
                        <a:cs typeface="B Mitra" pitchFamily="2" charset="-78"/>
                      </a:endParaRPr>
                    </a:p>
                  </a:txBody>
                  <a:tcPr/>
                </a:tc>
                <a:tc>
                  <a:txBody>
                    <a:bodyPr/>
                    <a:lstStyle/>
                    <a:p>
                      <a:pPr algn="ctr"/>
                      <a:r>
                        <a:rPr lang="fa-IR" dirty="0" smtClean="0">
                          <a:cs typeface="B Mitra" pitchFamily="2" charset="-78"/>
                        </a:rPr>
                        <a:t>متوسط</a:t>
                      </a:r>
                      <a:endParaRPr lang="en-US" dirty="0">
                        <a:cs typeface="B Mitra" pitchFamily="2" charset="-78"/>
                      </a:endParaRPr>
                    </a:p>
                  </a:txBody>
                  <a:tcPr/>
                </a:tc>
              </a:tr>
              <a:tr h="647700">
                <a:tc>
                  <a:txBody>
                    <a:bodyPr/>
                    <a:lstStyle/>
                    <a:p>
                      <a:pPr algn="ctr"/>
                      <a:r>
                        <a:rPr lang="fa-IR" dirty="0" smtClean="0">
                          <a:cs typeface="B Mitra" pitchFamily="2" charset="-78"/>
                        </a:rPr>
                        <a:t>&lt;9/4</a:t>
                      </a:r>
                      <a:endParaRPr lang="en-US" dirty="0">
                        <a:cs typeface="B Mitra" pitchFamily="2" charset="-78"/>
                      </a:endParaRPr>
                    </a:p>
                  </a:txBody>
                  <a:tcPr/>
                </a:tc>
                <a:tc>
                  <a:txBody>
                    <a:bodyPr/>
                    <a:lstStyle/>
                    <a:p>
                      <a:pPr algn="ctr"/>
                      <a:r>
                        <a:rPr lang="fa-IR" dirty="0" smtClean="0">
                          <a:cs typeface="B Mitra" pitchFamily="2" charset="-78"/>
                        </a:rPr>
                        <a:t>&lt;10/1</a:t>
                      </a:r>
                      <a:endParaRPr lang="en-US" dirty="0">
                        <a:cs typeface="B Mitra" pitchFamily="2" charset="-78"/>
                      </a:endParaRPr>
                    </a:p>
                  </a:txBody>
                  <a:tcPr/>
                </a:tc>
                <a:tc>
                  <a:txBody>
                    <a:bodyPr/>
                    <a:lstStyle/>
                    <a:p>
                      <a:pPr algn="ctr"/>
                      <a:r>
                        <a:rPr lang="fa-IR" dirty="0" smtClean="0">
                          <a:cs typeface="B Mitra" pitchFamily="2" charset="-78"/>
                        </a:rPr>
                        <a:t>بزرگ</a:t>
                      </a:r>
                      <a:endParaRPr lang="en-US" dirty="0">
                        <a:cs typeface="B Mitra" pitchFamily="2" charset="-78"/>
                      </a:endParaRPr>
                    </a:p>
                  </a:txBody>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b="1" dirty="0">
                <a:cs typeface="B Mitra" pitchFamily="2" charset="-78"/>
              </a:rPr>
              <a:t>توصیه ها جهت اصلاح شیوه زندگی  </a:t>
            </a:r>
            <a:endParaRPr lang="en-US" dirty="0">
              <a:cs typeface="B Mitra" pitchFamily="2" charset="-78"/>
            </a:endParaRPr>
          </a:p>
        </p:txBody>
      </p:sp>
      <p:sp>
        <p:nvSpPr>
          <p:cNvPr id="3" name="Content Placeholder 2"/>
          <p:cNvSpPr>
            <a:spLocks noGrp="1"/>
          </p:cNvSpPr>
          <p:nvPr>
            <p:ph idx="1"/>
          </p:nvPr>
        </p:nvSpPr>
        <p:spPr/>
        <p:txBody>
          <a:bodyPr>
            <a:normAutofit fontScale="85000" lnSpcReduction="20000"/>
          </a:bodyPr>
          <a:lstStyle/>
          <a:p>
            <a:pPr lvl="0" algn="r" rtl="1"/>
            <a:r>
              <a:rPr lang="fa-IR" dirty="0">
                <a:cs typeface="B Mitra" pitchFamily="2" charset="-78"/>
              </a:rPr>
              <a:t>سبزی ها و میوه ها به صورت متنوع و تازه مصرف شوند. </a:t>
            </a:r>
            <a:endParaRPr lang="en-US" dirty="0">
              <a:cs typeface="B Mitra" pitchFamily="2" charset="-78"/>
            </a:endParaRPr>
          </a:p>
          <a:p>
            <a:pPr lvl="0" algn="r" rtl="1"/>
            <a:r>
              <a:rPr lang="fa-IR" dirty="0">
                <a:cs typeface="B Mitra" pitchFamily="2" charset="-78"/>
              </a:rPr>
              <a:t>از سبزی های سبز تیره و زرد مانند اسفناج ، کلم بروکسل و هویج بیشتر استفاده شود.</a:t>
            </a:r>
            <a:endParaRPr lang="en-US" dirty="0">
              <a:cs typeface="B Mitra" pitchFamily="2" charset="-78"/>
            </a:endParaRPr>
          </a:p>
          <a:p>
            <a:pPr lvl="0" algn="r" rtl="1"/>
            <a:r>
              <a:rPr lang="fa-IR" dirty="0">
                <a:cs typeface="B Mitra" pitchFamily="2" charset="-78"/>
              </a:rPr>
              <a:t>از میوه ها به­طور کامل به جای آب آنها استفاده شود. در ضمن آب میوه های صنعتی به عنوان واحد میوه در نظر گرفته نمی شوند و  توصیه نمی گردد. </a:t>
            </a:r>
            <a:endParaRPr lang="en-US" dirty="0">
              <a:cs typeface="B Mitra" pitchFamily="2" charset="-78"/>
            </a:endParaRPr>
          </a:p>
          <a:p>
            <a:pPr lvl="0" algn="r" rtl="1"/>
            <a:r>
              <a:rPr lang="fa-IR" dirty="0">
                <a:cs typeface="B Mitra" pitchFamily="2" charset="-78"/>
              </a:rPr>
              <a:t>روزانه 7-6 لیوان آب و مایعات سالم مصرف شود. </a:t>
            </a:r>
            <a:endParaRPr lang="en-US" dirty="0">
              <a:cs typeface="B Mitra" pitchFamily="2" charset="-78"/>
            </a:endParaRPr>
          </a:p>
          <a:p>
            <a:pPr lvl="0" algn="r" rtl="1"/>
            <a:r>
              <a:rPr lang="fa-IR" dirty="0">
                <a:cs typeface="B Mitra" pitchFamily="2" charset="-78"/>
              </a:rPr>
              <a:t>خوب جویدن غذا بسیار مهم است پس باید از خوردن سریع غذا پرهیز شود و غذاها به خوبی جویده شوند. </a:t>
            </a:r>
            <a:endParaRPr lang="en-US" dirty="0">
              <a:cs typeface="B Mitra" pitchFamily="2" charset="-78"/>
            </a:endParaRPr>
          </a:p>
          <a:p>
            <a:pPr lvl="0" algn="r" rtl="1"/>
            <a:r>
              <a:rPr lang="fa-IR" dirty="0">
                <a:cs typeface="B Mitra" pitchFamily="2" charset="-78"/>
              </a:rPr>
              <a:t>طبق برنامه زمانی تعیین شده ، غذاهای اصلی و میان وعده ها صرف شوند زیرا مطالعات نشان می دهند که </a:t>
            </a:r>
            <a:r>
              <a:rPr lang="fa-IR" dirty="0" smtClean="0">
                <a:cs typeface="B Mitra" pitchFamily="2" charset="-78"/>
              </a:rPr>
              <a:t>بی نظمی </a:t>
            </a:r>
            <a:r>
              <a:rPr lang="fa-IR" dirty="0">
                <a:cs typeface="B Mitra" pitchFamily="2" charset="-78"/>
              </a:rPr>
              <a:t>در وعده های غذایی و ریزه خواری سبب چاقی می شود. </a:t>
            </a:r>
            <a:endParaRPr lang="en-US" dirty="0">
              <a:cs typeface="B Mitra" pitchFamily="2" charset="-78"/>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3200"/>
            <a:ext cx="8229600" cy="1143000"/>
          </a:xfrm>
        </p:spPr>
        <p:txBody>
          <a:bodyPr>
            <a:normAutofit/>
          </a:bodyPr>
          <a:lstStyle/>
          <a:p>
            <a:r>
              <a:rPr lang="fa-IR" sz="4800" dirty="0" smtClean="0">
                <a:cs typeface="B Mitra" pitchFamily="2" charset="-78"/>
              </a:rPr>
              <a:t>به امید موفقیت شما عزیزان</a:t>
            </a:r>
            <a:endParaRPr lang="en-US" sz="4800" dirty="0">
              <a:cs typeface="B Mitra"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Mitra" pitchFamily="2" charset="-78"/>
              </a:rPr>
              <a:t>ارزیابی وضعیت تن سنجی </a:t>
            </a:r>
            <a:endParaRPr lang="en-US" dirty="0"/>
          </a:p>
        </p:txBody>
      </p:sp>
      <p:sp>
        <p:nvSpPr>
          <p:cNvPr id="3" name="Content Placeholder 2"/>
          <p:cNvSpPr>
            <a:spLocks noGrp="1"/>
          </p:cNvSpPr>
          <p:nvPr>
            <p:ph idx="1"/>
          </p:nvPr>
        </p:nvSpPr>
        <p:spPr/>
        <p:txBody>
          <a:bodyPr/>
          <a:lstStyle/>
          <a:p>
            <a:pPr lvl="0" algn="r" rtl="1">
              <a:buNone/>
            </a:pPr>
            <a:r>
              <a:rPr lang="fa-IR" b="1" dirty="0" smtClean="0">
                <a:cs typeface="B Mitra" pitchFamily="2" charset="-78"/>
              </a:rPr>
              <a:t>2. تعیین </a:t>
            </a:r>
            <a:r>
              <a:rPr lang="fa-IR" b="1" dirty="0">
                <a:cs typeface="B Mitra" pitchFamily="2" charset="-78"/>
              </a:rPr>
              <a:t>نمایه توده بدنی </a:t>
            </a:r>
            <a:r>
              <a:rPr lang="fa-IR" dirty="0">
                <a:cs typeface="B Mitra" pitchFamily="2" charset="-78"/>
              </a:rPr>
              <a:t> </a:t>
            </a:r>
            <a:r>
              <a:rPr lang="en-US" b="1" dirty="0">
                <a:cs typeface="B Mitra" pitchFamily="2" charset="-78"/>
              </a:rPr>
              <a:t>(Body Mass Index, BMI)</a:t>
            </a:r>
            <a:r>
              <a:rPr lang="en-US" dirty="0">
                <a:cs typeface="B Mitra" pitchFamily="2" charset="-78"/>
              </a:rPr>
              <a:t> </a:t>
            </a:r>
            <a:endParaRPr lang="fa-IR" dirty="0" smtClean="0">
              <a:cs typeface="B Mitra" pitchFamily="2" charset="-78"/>
            </a:endParaRPr>
          </a:p>
          <a:p>
            <a:pPr rtl="1">
              <a:buNone/>
            </a:pPr>
            <a:r>
              <a:rPr lang="fa-IR" dirty="0">
                <a:cs typeface="B Mitra" pitchFamily="2" charset="-78"/>
              </a:rPr>
              <a:t>2/27= </a:t>
            </a:r>
            <a:r>
              <a:rPr lang="fa-IR" baseline="30000" dirty="0">
                <a:cs typeface="B Mitra" pitchFamily="2" charset="-78"/>
              </a:rPr>
              <a:t>2</a:t>
            </a:r>
            <a:r>
              <a:rPr lang="fa-IR" dirty="0">
                <a:cs typeface="B Mitra" pitchFamily="2" charset="-78"/>
              </a:rPr>
              <a:t>(30/1)÷46= مجذور قد(متر)÷ وزن (کیلوگرم) = </a:t>
            </a:r>
            <a:r>
              <a:rPr lang="en-US" dirty="0">
                <a:cs typeface="B Mitra" pitchFamily="2" charset="-78"/>
              </a:rPr>
              <a:t>BMI</a:t>
            </a:r>
          </a:p>
          <a:p>
            <a:pPr lvl="0" algn="r" rtl="1">
              <a:buNone/>
            </a:pPr>
            <a:endParaRPr lang="en-US" dirty="0">
              <a:cs typeface="B Mitra" pitchFamily="2" charset="-78"/>
            </a:endParaRPr>
          </a:p>
          <a:p>
            <a:pPr algn="r" rt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Mitra" pitchFamily="2" charset="-78"/>
              </a:rPr>
              <a:t>ارزیابی وضعیت تن سنجی </a:t>
            </a:r>
            <a:endParaRPr lang="en-US" dirty="0"/>
          </a:p>
        </p:txBody>
      </p:sp>
      <p:sp>
        <p:nvSpPr>
          <p:cNvPr id="3" name="Content Placeholder 2"/>
          <p:cNvSpPr>
            <a:spLocks noGrp="1"/>
          </p:cNvSpPr>
          <p:nvPr>
            <p:ph idx="1"/>
          </p:nvPr>
        </p:nvSpPr>
        <p:spPr/>
        <p:txBody>
          <a:bodyPr/>
          <a:lstStyle/>
          <a:p>
            <a:pPr lvl="0" algn="r" rtl="1">
              <a:buNone/>
            </a:pPr>
            <a:r>
              <a:rPr lang="fa-IR" b="1" dirty="0" smtClean="0">
                <a:cs typeface="B Mitra" pitchFamily="2" charset="-78"/>
              </a:rPr>
              <a:t>3. تعیین </a:t>
            </a:r>
            <a:r>
              <a:rPr lang="fa-IR" b="1" dirty="0">
                <a:cs typeface="B Mitra" pitchFamily="2" charset="-78"/>
              </a:rPr>
              <a:t>وضعیت قد (رشد طولی) و وزن برای سن با استفاده از نمودار </a:t>
            </a:r>
            <a:r>
              <a:rPr lang="en-US" b="1" dirty="0">
                <a:cs typeface="B Mitra" pitchFamily="2" charset="-78"/>
              </a:rPr>
              <a:t>CDC</a:t>
            </a:r>
            <a:r>
              <a:rPr lang="fa-IR" b="1" dirty="0">
                <a:cs typeface="B Mitra" pitchFamily="2" charset="-78"/>
              </a:rPr>
              <a:t> (پيوست 1</a:t>
            </a:r>
            <a:r>
              <a:rPr lang="fa-IR" b="1" dirty="0" smtClean="0">
                <a:cs typeface="B Mitra" pitchFamily="2" charset="-78"/>
              </a:rPr>
              <a:t>):</a:t>
            </a:r>
          </a:p>
          <a:p>
            <a:pPr lvl="0" algn="r" rtl="1">
              <a:buFont typeface="Wingdings" pitchFamily="2" charset="2"/>
              <a:buChar char="ü"/>
            </a:pPr>
            <a:r>
              <a:rPr lang="fa-IR" dirty="0" smtClean="0">
                <a:cs typeface="B Mitra" pitchFamily="2" charset="-78"/>
              </a:rPr>
              <a:t> قد </a:t>
            </a:r>
            <a:r>
              <a:rPr lang="fa-IR" dirty="0">
                <a:cs typeface="B Mitra" pitchFamily="2" charset="-78"/>
              </a:rPr>
              <a:t>برای </a:t>
            </a:r>
            <a:r>
              <a:rPr lang="fa-IR" dirty="0" smtClean="0">
                <a:cs typeface="B Mitra" pitchFamily="2" charset="-78"/>
              </a:rPr>
              <a:t>سن: </a:t>
            </a:r>
            <a:r>
              <a:rPr lang="fa-IR" dirty="0">
                <a:cs typeface="B Mitra" pitchFamily="2" charset="-78"/>
              </a:rPr>
              <a:t>بین پرسنتایل 50-25 </a:t>
            </a:r>
            <a:endParaRPr lang="en-US" dirty="0">
              <a:cs typeface="B Mitra" pitchFamily="2" charset="-78"/>
            </a:endParaRPr>
          </a:p>
          <a:p>
            <a:pPr lvl="0" algn="r" rtl="1">
              <a:buFont typeface="Wingdings" pitchFamily="2" charset="2"/>
              <a:buChar char="ü"/>
            </a:pPr>
            <a:r>
              <a:rPr lang="fa-IR" dirty="0" smtClean="0">
                <a:cs typeface="B Mitra" pitchFamily="2" charset="-78"/>
              </a:rPr>
              <a:t> وزن </a:t>
            </a:r>
            <a:r>
              <a:rPr lang="fa-IR" dirty="0">
                <a:cs typeface="B Mitra" pitchFamily="2" charset="-78"/>
              </a:rPr>
              <a:t>برای </a:t>
            </a:r>
            <a:r>
              <a:rPr lang="fa-IR" dirty="0" smtClean="0">
                <a:cs typeface="B Mitra" pitchFamily="2" charset="-78"/>
              </a:rPr>
              <a:t>سن: پرسنتایل </a:t>
            </a:r>
            <a:r>
              <a:rPr lang="fa-IR" dirty="0">
                <a:cs typeface="B Mitra" pitchFamily="2" charset="-78"/>
              </a:rPr>
              <a:t>97 </a:t>
            </a:r>
            <a:endParaRPr lang="en-US" dirty="0">
              <a:cs typeface="B Mitra" pitchFamily="2" charset="-78"/>
            </a:endParaRPr>
          </a:p>
          <a:p>
            <a:pPr lvl="0" algn="r" rtl="1">
              <a:buNone/>
            </a:pPr>
            <a:endParaRPr lang="en-US" dirty="0">
              <a:cs typeface="B Mitra" pitchFamily="2" charset="-78"/>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Mitra" pitchFamily="2" charset="-78"/>
              </a:rPr>
              <a:t>ارزیابی وضعیت تن سنجی </a:t>
            </a:r>
            <a:endParaRPr lang="en-US" dirty="0"/>
          </a:p>
        </p:txBody>
      </p:sp>
      <p:sp>
        <p:nvSpPr>
          <p:cNvPr id="3" name="Content Placeholder 2"/>
          <p:cNvSpPr>
            <a:spLocks noGrp="1"/>
          </p:cNvSpPr>
          <p:nvPr>
            <p:ph idx="1"/>
          </p:nvPr>
        </p:nvSpPr>
        <p:spPr/>
        <p:txBody>
          <a:bodyPr/>
          <a:lstStyle/>
          <a:p>
            <a:pPr lvl="0" algn="r" rtl="1">
              <a:buNone/>
            </a:pPr>
            <a:r>
              <a:rPr lang="fa-IR" b="1" dirty="0" smtClean="0">
                <a:cs typeface="B Mitra" pitchFamily="2" charset="-78"/>
              </a:rPr>
              <a:t>4. تعیین </a:t>
            </a:r>
            <a:r>
              <a:rPr lang="fa-IR" b="1" dirty="0">
                <a:cs typeface="B Mitra" pitchFamily="2" charset="-78"/>
              </a:rPr>
              <a:t>وضعیت </a:t>
            </a:r>
            <a:r>
              <a:rPr lang="en-US" b="1" dirty="0">
                <a:cs typeface="B Mitra" pitchFamily="2" charset="-78"/>
              </a:rPr>
              <a:t>BMI</a:t>
            </a:r>
            <a:r>
              <a:rPr lang="fa-IR" b="1" dirty="0">
                <a:cs typeface="B Mitra" pitchFamily="2" charset="-78"/>
              </a:rPr>
              <a:t> برای سن با استفاده از نمودار  </a:t>
            </a:r>
            <a:r>
              <a:rPr lang="en-US" b="1" dirty="0">
                <a:cs typeface="B Mitra" pitchFamily="2" charset="-78"/>
              </a:rPr>
              <a:t>CDC</a:t>
            </a:r>
            <a:r>
              <a:rPr lang="fa-IR" b="1" dirty="0">
                <a:cs typeface="B Mitra" pitchFamily="2" charset="-78"/>
              </a:rPr>
              <a:t> (پيوست2 </a:t>
            </a:r>
            <a:r>
              <a:rPr lang="fa-IR" b="1" dirty="0" smtClean="0">
                <a:cs typeface="B Mitra" pitchFamily="2" charset="-78"/>
              </a:rPr>
              <a:t>):</a:t>
            </a:r>
          </a:p>
          <a:p>
            <a:pPr algn="r" rtl="1">
              <a:buFont typeface="Wingdings" pitchFamily="2" charset="2"/>
              <a:buChar char="ü"/>
            </a:pPr>
            <a:r>
              <a:rPr lang="en-US" dirty="0" smtClean="0">
                <a:cs typeface="B Mitra" pitchFamily="2" charset="-78"/>
              </a:rPr>
              <a:t>BMI</a:t>
            </a:r>
            <a:r>
              <a:rPr lang="fa-IR" dirty="0" smtClean="0">
                <a:cs typeface="B Mitra" pitchFamily="2" charset="-78"/>
              </a:rPr>
              <a:t> </a:t>
            </a:r>
            <a:r>
              <a:rPr lang="fa-IR" dirty="0">
                <a:cs typeface="B Mitra" pitchFamily="2" charset="-78"/>
              </a:rPr>
              <a:t>برای سن: بالاتر از پرسنتایل 97 </a:t>
            </a:r>
            <a:endParaRPr lang="en-US" dirty="0">
              <a:cs typeface="B Mitra" pitchFamily="2" charset="-78"/>
            </a:endParaRPr>
          </a:p>
          <a:p>
            <a:pPr lvl="0" algn="r" rtl="1">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b="1" dirty="0">
                <a:solidFill>
                  <a:schemeClr val="accent6">
                    <a:lumMod val="75000"/>
                  </a:schemeClr>
                </a:solidFill>
                <a:cs typeface="B Mitra" pitchFamily="2" charset="-78"/>
              </a:rPr>
              <a:t>بررسی کفایت </a:t>
            </a:r>
            <a:r>
              <a:rPr lang="fa-IR" b="1" dirty="0" smtClean="0">
                <a:solidFill>
                  <a:schemeClr val="accent6">
                    <a:lumMod val="75000"/>
                  </a:schemeClr>
                </a:solidFill>
                <a:cs typeface="B Mitra" pitchFamily="2" charset="-78"/>
              </a:rPr>
              <a:t>تغذیه ای </a:t>
            </a:r>
            <a:endParaRPr lang="en-US" b="1" dirty="0">
              <a:solidFill>
                <a:schemeClr val="accent6">
                  <a:lumMod val="75000"/>
                </a:schemeClr>
              </a:solidFill>
              <a:cs typeface="B Mitra" pitchFamily="2" charset="-78"/>
            </a:endParaRPr>
          </a:p>
        </p:txBody>
      </p:sp>
      <p:sp>
        <p:nvSpPr>
          <p:cNvPr id="3" name="Content Placeholder 2"/>
          <p:cNvSpPr>
            <a:spLocks noGrp="1"/>
          </p:cNvSpPr>
          <p:nvPr>
            <p:ph idx="1"/>
          </p:nvPr>
        </p:nvSpPr>
        <p:spPr/>
        <p:txBody>
          <a:bodyPr>
            <a:normAutofit/>
          </a:bodyPr>
          <a:lstStyle/>
          <a:p>
            <a:pPr algn="r" rtl="1">
              <a:buNone/>
            </a:pPr>
            <a:r>
              <a:rPr lang="fa-IR" b="1" dirty="0">
                <a:cs typeface="B Mitra" pitchFamily="2" charset="-78"/>
              </a:rPr>
              <a:t> </a:t>
            </a:r>
            <a:r>
              <a:rPr lang="fa-IR" b="1" dirty="0" smtClean="0">
                <a:cs typeface="B Mitra" pitchFamily="2" charset="-78"/>
              </a:rPr>
              <a:t>1. محاسبه </a:t>
            </a:r>
            <a:r>
              <a:rPr lang="fa-IR" b="1" dirty="0">
                <a:cs typeface="B Mitra" pitchFamily="2" charset="-78"/>
              </a:rPr>
              <a:t>امتیاز کفایت دریافت خوراک با استفاده از هرم راهنمای </a:t>
            </a:r>
            <a:r>
              <a:rPr lang="fa-IR" b="1" dirty="0" smtClean="0">
                <a:cs typeface="B Mitra" pitchFamily="2" charset="-78"/>
              </a:rPr>
              <a:t>غذایی</a:t>
            </a:r>
          </a:p>
          <a:p>
            <a:pPr algn="r" rtl="1">
              <a:buNone/>
            </a:pPr>
            <a:r>
              <a:rPr lang="fa-IR" dirty="0">
                <a:cs typeface="B Mitra" pitchFamily="2" charset="-78"/>
              </a:rPr>
              <a:t>به گروه های غذایی که تمام یا بیشتر تعداد واحدهای پیشنهادی هرم غذایی (شکل 1) با در نظر گرفتن میزان کالری مورد </a:t>
            </a:r>
            <a:r>
              <a:rPr lang="fa-IR" dirty="0" smtClean="0">
                <a:cs typeface="B Mitra" pitchFamily="2" charset="-78"/>
              </a:rPr>
              <a:t>نیاز، </a:t>
            </a:r>
            <a:r>
              <a:rPr lang="fa-IR" dirty="0">
                <a:cs typeface="B Mitra" pitchFamily="2" charset="-78"/>
              </a:rPr>
              <a:t>تامین شده است (جدول 2</a:t>
            </a:r>
            <a:r>
              <a:rPr lang="fa-IR" dirty="0" smtClean="0">
                <a:cs typeface="B Mitra" pitchFamily="2" charset="-78"/>
              </a:rPr>
              <a:t>)، </a:t>
            </a:r>
            <a:r>
              <a:rPr lang="fa-IR" dirty="0">
                <a:cs typeface="B Mitra" pitchFamily="2" charset="-78"/>
              </a:rPr>
              <a:t>امتیاز 10 و به گروهی که هیچ واحدی از آن مصرف نشده است ، امتیاز صفر تعلق می گیرد. امتیاز گروهی که کمتر از مقدار پیشنهادی مصرف شده است به صورت زیر محاسبه می </a:t>
            </a:r>
            <a:r>
              <a:rPr lang="fa-IR" dirty="0" smtClean="0">
                <a:cs typeface="B Mitra" pitchFamily="2" charset="-78"/>
              </a:rPr>
              <a:t>گردد:</a:t>
            </a:r>
          </a:p>
          <a:p>
            <a:pPr rtl="1">
              <a:buNone/>
            </a:pPr>
            <a:r>
              <a:rPr lang="fa-IR" dirty="0">
                <a:cs typeface="B Mitra" pitchFamily="2" charset="-78"/>
              </a:rPr>
              <a:t>10 × تعداد واحد پیشنهادی ÷ تعداد واحد مصرفی = امتیاز کفایت </a:t>
            </a:r>
            <a:endParaRPr lang="en-US" dirty="0">
              <a:cs typeface="B Mitra" pitchFamily="2" charset="-78"/>
            </a:endParaRPr>
          </a:p>
          <a:p>
            <a:pPr algn="r" rtl="1">
              <a:buNone/>
            </a:pPr>
            <a:endParaRPr lang="en-US" dirty="0">
              <a:cs typeface="B Mitra"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accent6">
                    <a:lumMod val="75000"/>
                  </a:schemeClr>
                </a:solidFill>
                <a:cs typeface="B Mitra" pitchFamily="2" charset="-78"/>
              </a:rPr>
              <a:t>بررسی کفایت تغذیه ای </a:t>
            </a:r>
            <a:endParaRPr lang="en-US" dirty="0"/>
          </a:p>
        </p:txBody>
      </p:sp>
      <p:sp>
        <p:nvSpPr>
          <p:cNvPr id="3" name="Content Placeholder 2"/>
          <p:cNvSpPr>
            <a:spLocks noGrp="1"/>
          </p:cNvSpPr>
          <p:nvPr>
            <p:ph idx="1"/>
          </p:nvPr>
        </p:nvSpPr>
        <p:spPr/>
        <p:txBody>
          <a:bodyPr/>
          <a:lstStyle/>
          <a:p>
            <a:pPr algn="r" rtl="1">
              <a:buNone/>
            </a:pPr>
            <a:r>
              <a:rPr lang="fa-IR" dirty="0" smtClean="0">
                <a:cs typeface="B Mitra" pitchFamily="2" charset="-78"/>
              </a:rPr>
              <a:t>با </a:t>
            </a:r>
            <a:r>
              <a:rPr lang="fa-IR" dirty="0">
                <a:cs typeface="B Mitra" pitchFamily="2" charset="-78"/>
              </a:rPr>
              <a:t>جمع زدن امتیاز کفایت گروه </a:t>
            </a:r>
            <a:r>
              <a:rPr lang="fa-IR" dirty="0" smtClean="0">
                <a:cs typeface="B Mitra" pitchFamily="2" charset="-78"/>
              </a:rPr>
              <a:t>ها، </a:t>
            </a:r>
            <a:r>
              <a:rPr lang="fa-IR" dirty="0">
                <a:cs typeface="B Mitra" pitchFamily="2" charset="-78"/>
              </a:rPr>
              <a:t>امتیاز کفایت کل رژیم غذایی از 50 نمره (برای هر گروه اصلی هرم راهنمای غذایی عدد 10 در نظر گرفته می شود) محاسبه می شود. </a:t>
            </a:r>
            <a:endParaRPr lang="en-US" dirty="0">
              <a:cs typeface="B Mitra" pitchFamily="2" charset="-78"/>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Documents and Settings\Nutrition\My Documents\My Pictures\USDA food pyramid.bmp"/>
          <p:cNvPicPr>
            <a:picLocks noGrp="1"/>
          </p:cNvPicPr>
          <p:nvPr>
            <p:ph idx="1"/>
          </p:nvPr>
        </p:nvPicPr>
        <p:blipFill>
          <a:blip r:embed="rId3" cstate="print"/>
          <a:srcRect/>
          <a:stretch>
            <a:fillRect/>
          </a:stretch>
        </p:blipFill>
        <p:spPr bwMode="auto">
          <a:xfrm>
            <a:off x="457200" y="304800"/>
            <a:ext cx="8229600" cy="5025231"/>
          </a:xfrm>
          <a:prstGeom prst="rect">
            <a:avLst/>
          </a:prstGeom>
          <a:noFill/>
          <a:ln w="9525">
            <a:noFill/>
            <a:miter lim="800000"/>
            <a:headEnd/>
            <a:tailEnd/>
          </a:ln>
        </p:spPr>
      </p:pic>
      <p:sp>
        <p:nvSpPr>
          <p:cNvPr id="5" name="TextBox 4"/>
          <p:cNvSpPr txBox="1"/>
          <p:nvPr/>
        </p:nvSpPr>
        <p:spPr>
          <a:xfrm>
            <a:off x="3352800" y="5486400"/>
            <a:ext cx="2895600" cy="646331"/>
          </a:xfrm>
          <a:prstGeom prst="rect">
            <a:avLst/>
          </a:prstGeom>
          <a:noFill/>
        </p:spPr>
        <p:txBody>
          <a:bodyPr wrap="square" rtlCol="0">
            <a:spAutoFit/>
          </a:bodyPr>
          <a:lstStyle/>
          <a:p>
            <a:pPr algn="ctr" rtl="1"/>
            <a:r>
              <a:rPr lang="fa-IR" sz="3600" dirty="0" smtClean="0">
                <a:cs typeface="B Mitra" pitchFamily="2" charset="-78"/>
              </a:rPr>
              <a:t>هرم غذایی </a:t>
            </a:r>
            <a:r>
              <a:rPr lang="en-US" sz="3600" dirty="0" smtClean="0">
                <a:cs typeface="B Mitra" pitchFamily="2" charset="-78"/>
              </a:rPr>
              <a:t>USDA</a:t>
            </a:r>
            <a:endParaRPr lang="en-US" sz="3600" dirty="0">
              <a:cs typeface="B Mitra"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168</TotalTime>
  <Words>1415</Words>
  <Application>Microsoft Office PowerPoint</Application>
  <PresentationFormat>On-screen Show (4:3)</PresentationFormat>
  <Paragraphs>110</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Document</vt:lpstr>
      <vt:lpstr>کارگاه رژیم درمانی در چاقی کودکان</vt:lpstr>
      <vt:lpstr>ارزیابی وضعیت تن سنجی </vt:lpstr>
      <vt:lpstr>Slide 3</vt:lpstr>
      <vt:lpstr>ارزیابی وضعیت تن سنجی </vt:lpstr>
      <vt:lpstr>ارزیابی وضعیت تن سنجی </vt:lpstr>
      <vt:lpstr>ارزیابی وضعیت تن سنجی </vt:lpstr>
      <vt:lpstr>بررسی کفایت تغذیه ای </vt:lpstr>
      <vt:lpstr>بررسی کفایت تغذیه ای </vt:lpstr>
      <vt:lpstr>Slide 9</vt:lpstr>
      <vt:lpstr>جدول 2. تعیین کفایت یادآمد غذایی روز اول</vt:lpstr>
      <vt:lpstr> </vt:lpstr>
      <vt:lpstr>جدول 3. تعیین کفایت یادآمد غذایی روزدوم</vt:lpstr>
      <vt:lpstr>Slide 13</vt:lpstr>
      <vt:lpstr>جدول 4. نياز به انرژي ومقدار واحد غذايي (Serving)  در افراد با فعاليت‌هاي مختلف</vt:lpstr>
      <vt:lpstr>Slide 15</vt:lpstr>
      <vt:lpstr>بررسی کفایت تغذیه ای </vt:lpstr>
      <vt:lpstr>Slide 17</vt:lpstr>
      <vt:lpstr>Slide 18</vt:lpstr>
      <vt:lpstr>تعیین انرژی مورد نیاز پرنیان</vt:lpstr>
      <vt:lpstr>تعیین انرژی مورد نیاز پرنیان</vt:lpstr>
      <vt:lpstr>تعيين مقدار دريافت درشت مغذي ها </vt:lpstr>
      <vt:lpstr>جدول 7. تلفيق دو ابزار واحدهاي توصيه شده گروه‌هاي غذايي از هرم غذايي با سياهه جانشيني</vt:lpstr>
      <vt:lpstr>Slide 23</vt:lpstr>
      <vt:lpstr>نمونه رژیم غذایی یک روز غیر تعطیل </vt:lpstr>
      <vt:lpstr>جدول 8. توزیع مناسب واحدهاي توصيه شده گروه های غذایی در در یک روز تعطیل  </vt:lpstr>
      <vt:lpstr>Slide 26</vt:lpstr>
      <vt:lpstr>نمونه رژیم غذایی یک روز تعطیل</vt:lpstr>
      <vt:lpstr>توصیه ها جهت اصلاح شیوه زندگی  </vt:lpstr>
      <vt:lpstr>توصیه ها جهت اصلاح شیوه زندگی  </vt:lpstr>
      <vt:lpstr>توصیه ها جهت اصلاح شیوه زندگی  </vt:lpstr>
      <vt:lpstr>به امید موفقیت شما عزیزان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Asus-pc</dc:creator>
  <cp:lastModifiedBy>rosha</cp:lastModifiedBy>
  <cp:revision>42</cp:revision>
  <dcterms:created xsi:type="dcterms:W3CDTF">2013-12-03T18:03:05Z</dcterms:created>
  <dcterms:modified xsi:type="dcterms:W3CDTF">2013-12-09T06:54:01Z</dcterms:modified>
</cp:coreProperties>
</file>