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1"/>
  </p:sldMasterIdLst>
  <p:notesMasterIdLst>
    <p:notesMasterId r:id="rId31"/>
  </p:notesMasterIdLst>
  <p:sldIdLst>
    <p:sldId id="503" r:id="rId2"/>
    <p:sldId id="504" r:id="rId3"/>
    <p:sldId id="555" r:id="rId4"/>
    <p:sldId id="610" r:id="rId5"/>
    <p:sldId id="620" r:id="rId6"/>
    <p:sldId id="622" r:id="rId7"/>
    <p:sldId id="623" r:id="rId8"/>
    <p:sldId id="626" r:id="rId9"/>
    <p:sldId id="628" r:id="rId10"/>
    <p:sldId id="629" r:id="rId11"/>
    <p:sldId id="624" r:id="rId12"/>
    <p:sldId id="594" r:id="rId13"/>
    <p:sldId id="511" r:id="rId14"/>
    <p:sldId id="570" r:id="rId15"/>
    <p:sldId id="631" r:id="rId16"/>
    <p:sldId id="630" r:id="rId17"/>
    <p:sldId id="476" r:id="rId18"/>
    <p:sldId id="595" r:id="rId19"/>
    <p:sldId id="513" r:id="rId20"/>
    <p:sldId id="601" r:id="rId21"/>
    <p:sldId id="607" r:id="rId22"/>
    <p:sldId id="531" r:id="rId23"/>
    <p:sldId id="600" r:id="rId24"/>
    <p:sldId id="597" r:id="rId25"/>
    <p:sldId id="549" r:id="rId26"/>
    <p:sldId id="598" r:id="rId27"/>
    <p:sldId id="608" r:id="rId28"/>
    <p:sldId id="584" r:id="rId29"/>
    <p:sldId id="55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FFCC"/>
    <a:srgbClr val="99FFCC"/>
    <a:srgbClr val="00FFFF"/>
    <a:srgbClr val="FFCCCC"/>
    <a:srgbClr val="FFFFFF"/>
    <a:srgbClr val="FFCCFF"/>
    <a:srgbClr val="FF99CC"/>
    <a:srgbClr val="00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6168" autoAdjust="0"/>
  </p:normalViewPr>
  <p:slideViewPr>
    <p:cSldViewPr>
      <p:cViewPr varScale="1">
        <p:scale>
          <a:sx n="71" d="100"/>
          <a:sy n="71" d="100"/>
        </p:scale>
        <p:origin x="-11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4F605-534E-4818-AC13-1136FEFFCEE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US"/>
        </a:p>
      </dgm:t>
    </dgm:pt>
    <dgm:pt modelId="{BF154BE7-5D0E-4DB0-B7AC-F5D17F168E4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0" dirty="0" smtClean="0">
              <a:latin typeface="Berlin Sans FB" panose="020E0602020502020306" pitchFamily="34" charset="0"/>
            </a:rPr>
            <a:t>Total population (age ≥3 years); </a:t>
          </a:r>
        </a:p>
        <a:p>
          <a:pPr marL="0" marR="0" indent="0" defTabSz="533400" eaLnBrk="1" fontAlgn="auto" latinLnBrk="0" hangingPunct="1">
            <a:lnSpc>
              <a:spcPct val="90000"/>
            </a:lnSpc>
            <a:spcBef>
              <a:spcPct val="0"/>
            </a:spcBef>
            <a:spcAft>
              <a:spcPct val="35000"/>
            </a:spcAft>
            <a:buClrTx/>
            <a:buSzTx/>
            <a:buFontTx/>
            <a:buNone/>
            <a:tabLst/>
            <a:defRPr/>
          </a:pPr>
          <a:r>
            <a:rPr lang="en-US" sz="1100" b="0" dirty="0" smtClean="0">
              <a:latin typeface="Berlin Sans FB" panose="020E0602020502020306" pitchFamily="34" charset="0"/>
            </a:rPr>
            <a:t>Entered in phase I (1999-2001) or </a:t>
          </a:r>
        </a:p>
        <a:p>
          <a:pPr marL="0" marR="0" indent="0" defTabSz="533400" eaLnBrk="1" fontAlgn="auto" latinLnBrk="0" hangingPunct="1">
            <a:lnSpc>
              <a:spcPct val="90000"/>
            </a:lnSpc>
            <a:spcBef>
              <a:spcPct val="0"/>
            </a:spcBef>
            <a:spcAft>
              <a:spcPct val="35000"/>
            </a:spcAft>
            <a:buClrTx/>
            <a:buSzTx/>
            <a:buFontTx/>
            <a:buNone/>
            <a:tabLst/>
            <a:defRPr/>
          </a:pPr>
          <a:r>
            <a:rPr lang="en-US" sz="1100" b="0" dirty="0" smtClean="0">
              <a:latin typeface="Berlin Sans FB" panose="020E0602020502020306" pitchFamily="34" charset="0"/>
            </a:rPr>
            <a:t>phase II (2002-2005) </a:t>
          </a:r>
        </a:p>
        <a:p>
          <a:pPr marL="0" marR="0" indent="0" defTabSz="533400" eaLnBrk="1" fontAlgn="auto" latinLnBrk="0" hangingPunct="1">
            <a:lnSpc>
              <a:spcPct val="90000"/>
            </a:lnSpc>
            <a:spcBef>
              <a:spcPct val="0"/>
            </a:spcBef>
            <a:spcAft>
              <a:spcPct val="35000"/>
            </a:spcAft>
            <a:buClrTx/>
            <a:buSzTx/>
            <a:buFontTx/>
            <a:buNone/>
            <a:tabLst/>
            <a:defRPr/>
          </a:pPr>
          <a:r>
            <a:rPr lang="en-US" sz="1100" b="0" dirty="0" smtClean="0">
              <a:latin typeface="Berlin Sans FB" panose="020E0602020502020306" pitchFamily="34" charset="0"/>
            </a:rPr>
            <a:t>(N=18560)</a:t>
          </a:r>
        </a:p>
        <a:p>
          <a:pPr defTabSz="533400">
            <a:lnSpc>
              <a:spcPct val="90000"/>
            </a:lnSpc>
            <a:spcBef>
              <a:spcPct val="0"/>
            </a:spcBef>
            <a:spcAft>
              <a:spcPct val="35000"/>
            </a:spcAft>
          </a:pPr>
          <a:endParaRPr lang="en-US" sz="1000" b="0" dirty="0">
            <a:latin typeface="Berlin Sans FB" panose="020E0602020502020306" pitchFamily="34" charset="0"/>
          </a:endParaRPr>
        </a:p>
      </dgm:t>
    </dgm:pt>
    <dgm:pt modelId="{7239B583-BEA9-4F87-8534-D54C975C1814}" type="parTrans" cxnId="{0D81C31B-4FFF-4D9A-99B9-3675DADD469D}">
      <dgm:prSet/>
      <dgm:spPr/>
      <dgm:t>
        <a:bodyPr/>
        <a:lstStyle/>
        <a:p>
          <a:endParaRPr lang="en-US" b="1"/>
        </a:p>
      </dgm:t>
    </dgm:pt>
    <dgm:pt modelId="{E6B6DBE8-0F3B-432F-8217-A87AD71F58B5}" type="sibTrans" cxnId="{0D81C31B-4FFF-4D9A-99B9-3675DADD469D}">
      <dgm:prSet/>
      <dgm:spPr/>
      <dgm:t>
        <a:bodyPr/>
        <a:lstStyle/>
        <a:p>
          <a:endParaRPr lang="en-US" b="1"/>
        </a:p>
      </dgm:t>
    </dgm:pt>
    <dgm:pt modelId="{EDBFCA29-F4A3-4DC8-B191-08171AE3B9D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latin typeface="Berlin Sans FB" panose="020E0602020502020306" pitchFamily="34" charset="0"/>
            </a:rPr>
            <a:t>5518 with complete data  </a:t>
          </a:r>
        </a:p>
        <a:p>
          <a:pPr marL="0" marR="0" indent="0" defTabSz="711200" eaLnBrk="1" fontAlgn="auto" latinLnBrk="0" hangingPunct="1">
            <a:lnSpc>
              <a:spcPct val="90000"/>
            </a:lnSpc>
            <a:spcBef>
              <a:spcPct val="0"/>
            </a:spcBef>
            <a:spcAft>
              <a:spcPct val="35000"/>
            </a:spcAft>
            <a:buClrTx/>
            <a:buSzTx/>
            <a:buFontTx/>
            <a:buNone/>
            <a:tabLst/>
            <a:defRPr/>
          </a:pPr>
          <a:r>
            <a:rPr lang="en-US" sz="1400" b="0" dirty="0" smtClean="0">
              <a:latin typeface="Berlin Sans FB" panose="020E0602020502020306" pitchFamily="34" charset="0"/>
            </a:rPr>
            <a:t>Death: 549</a:t>
          </a:r>
        </a:p>
        <a:p>
          <a:pPr marL="0" marR="0" indent="0" defTabSz="711200" eaLnBrk="1" fontAlgn="auto" latinLnBrk="0" hangingPunct="1">
            <a:lnSpc>
              <a:spcPct val="90000"/>
            </a:lnSpc>
            <a:spcBef>
              <a:spcPct val="0"/>
            </a:spcBef>
            <a:spcAft>
              <a:spcPct val="35000"/>
            </a:spcAft>
            <a:buClrTx/>
            <a:buSzTx/>
            <a:buFontTx/>
            <a:buNone/>
            <a:tabLst/>
            <a:defRPr/>
          </a:pPr>
          <a:r>
            <a:rPr lang="en-US" sz="1400" b="0" dirty="0" smtClean="0">
              <a:latin typeface="Berlin Sans FB" panose="020E0602020502020306" pitchFamily="34" charset="0"/>
            </a:rPr>
            <a:t> CVD mortality: 2</a:t>
          </a:r>
          <a:r>
            <a:rPr lang="fa-IR" sz="1400" b="0" dirty="0" smtClean="0">
              <a:latin typeface="Berlin Sans FB" panose="020E0602020502020306" pitchFamily="34" charset="0"/>
            </a:rPr>
            <a:t>79</a:t>
          </a:r>
          <a:endParaRPr lang="en-US" sz="1400" b="0" dirty="0" smtClean="0">
            <a:latin typeface="Berlin Sans FB" panose="020E0602020502020306" pitchFamily="34" charset="0"/>
          </a:endParaRPr>
        </a:p>
        <a:p>
          <a:pPr defTabSz="711200">
            <a:lnSpc>
              <a:spcPct val="90000"/>
            </a:lnSpc>
            <a:spcBef>
              <a:spcPct val="0"/>
            </a:spcBef>
            <a:spcAft>
              <a:spcPct val="35000"/>
            </a:spcAft>
          </a:pPr>
          <a:endParaRPr lang="en-US" sz="1100" b="1" dirty="0"/>
        </a:p>
      </dgm:t>
    </dgm:pt>
    <dgm:pt modelId="{EDC38DB5-A593-4413-9BCD-EEF02B1E746E}" type="parTrans" cxnId="{114F6DF9-7CC4-410E-9BAC-DD09689C9437}">
      <dgm:prSet/>
      <dgm:spPr/>
      <dgm:t>
        <a:bodyPr/>
        <a:lstStyle/>
        <a:p>
          <a:endParaRPr lang="en-US" b="1"/>
        </a:p>
      </dgm:t>
    </dgm:pt>
    <dgm:pt modelId="{B006068C-51AA-42D8-BB5B-327FB17FA536}" type="sibTrans" cxnId="{114F6DF9-7CC4-410E-9BAC-DD09689C9437}">
      <dgm:prSet/>
      <dgm:spPr/>
      <dgm:t>
        <a:bodyPr/>
        <a:lstStyle/>
        <a:p>
          <a:endParaRPr lang="en-US" b="1"/>
        </a:p>
      </dgm:t>
    </dgm:pt>
    <dgm:pt modelId="{69523BA7-CCBE-4E48-BF71-E1DA70B57D2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Excluded participant with prevalent CVD in CVD mortality </a:t>
          </a:r>
        </a:p>
        <a:p>
          <a:pPr defTabSz="666750">
            <a:lnSpc>
              <a:spcPct val="90000"/>
            </a:lnSpc>
            <a:spcBef>
              <a:spcPct val="0"/>
            </a:spcBef>
            <a:spcAft>
              <a:spcPct val="35000"/>
            </a:spcAft>
          </a:pPr>
          <a:r>
            <a:rPr lang="en-US" b="0" dirty="0" smtClean="0">
              <a:latin typeface="Berlin Sans FB" panose="020E0602020502020306" pitchFamily="34" charset="0"/>
            </a:rPr>
            <a:t>N=5054</a:t>
          </a:r>
          <a:endParaRPr lang="en-US" b="0" dirty="0">
            <a:latin typeface="Berlin Sans FB" panose="020E0602020502020306" pitchFamily="34" charset="0"/>
          </a:endParaRPr>
        </a:p>
      </dgm:t>
    </dgm:pt>
    <dgm:pt modelId="{35DEB6E7-0676-447F-814D-5E5C16A41467}" type="parTrans" cxnId="{ECEF9473-A680-42B4-80F2-0D498CA81E8A}">
      <dgm:prSet/>
      <dgm:spPr/>
      <dgm:t>
        <a:bodyPr/>
        <a:lstStyle/>
        <a:p>
          <a:endParaRPr lang="en-US" b="1"/>
        </a:p>
      </dgm:t>
    </dgm:pt>
    <dgm:pt modelId="{9D9A5604-4B64-449E-8132-D0275185D9FE}" type="sibTrans" cxnId="{ECEF9473-A680-42B4-80F2-0D498CA81E8A}">
      <dgm:prSet/>
      <dgm:spPr/>
      <dgm:t>
        <a:bodyPr/>
        <a:lstStyle/>
        <a:p>
          <a:endParaRPr lang="en-US" b="1"/>
        </a:p>
      </dgm:t>
    </dgm:pt>
    <dgm:pt modelId="{92053F36-6EDC-47E6-856E-A9AC5AFA4D0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Exclude: BMI&lt;18.5 and</a:t>
          </a:r>
        </a:p>
        <a:p>
          <a:pPr marL="0" marR="0" indent="0" defTabSz="444500" eaLnBrk="1" fontAlgn="auto" latinLnBrk="0" hangingPunct="1">
            <a:lnSpc>
              <a:spcPct val="90000"/>
            </a:lnSpc>
            <a:spcBef>
              <a:spcPct val="0"/>
            </a:spcBef>
            <a:spcAft>
              <a:spcPct val="35000"/>
            </a:spcAft>
            <a:buClrTx/>
            <a:buSzTx/>
            <a:buFontTx/>
            <a:buNone/>
            <a:tabLst/>
            <a:defRPr/>
          </a:pPr>
          <a:r>
            <a:rPr lang="en-US" b="0" dirty="0" smtClean="0">
              <a:latin typeface="Berlin Sans FB" panose="020E0602020502020306" pitchFamily="34" charset="0"/>
            </a:rPr>
            <a:t>Death&lt;3years follow up </a:t>
          </a:r>
        </a:p>
        <a:p>
          <a:pPr marL="0" marR="0" indent="0" defTabSz="444500" eaLnBrk="1" fontAlgn="auto" latinLnBrk="0" hangingPunct="1">
            <a:lnSpc>
              <a:spcPct val="90000"/>
            </a:lnSpc>
            <a:spcBef>
              <a:spcPct val="0"/>
            </a:spcBef>
            <a:spcAft>
              <a:spcPct val="35000"/>
            </a:spcAft>
            <a:buClrTx/>
            <a:buSzTx/>
            <a:buFontTx/>
            <a:buNone/>
            <a:tabLst/>
            <a:defRPr/>
          </a:pPr>
          <a:r>
            <a:rPr lang="en-US" b="0" dirty="0" smtClean="0">
              <a:latin typeface="Berlin Sans FB" panose="020E0602020502020306" pitchFamily="34" charset="0"/>
            </a:rPr>
            <a:t>(N=5354)</a:t>
          </a:r>
        </a:p>
        <a:p>
          <a:pPr defTabSz="444500">
            <a:lnSpc>
              <a:spcPct val="90000"/>
            </a:lnSpc>
            <a:spcBef>
              <a:spcPct val="0"/>
            </a:spcBef>
            <a:spcAft>
              <a:spcPct val="35000"/>
            </a:spcAft>
          </a:pPr>
          <a:endParaRPr lang="en-US" b="1" dirty="0"/>
        </a:p>
      </dgm:t>
    </dgm:pt>
    <dgm:pt modelId="{1C7A0AD7-D386-4355-8D0E-1A21F86B5F48}" type="parTrans" cxnId="{5AB20806-6B08-4538-8D6B-3BD24287D594}">
      <dgm:prSet/>
      <dgm:spPr/>
      <dgm:t>
        <a:bodyPr/>
        <a:lstStyle/>
        <a:p>
          <a:endParaRPr lang="en-US" b="1"/>
        </a:p>
      </dgm:t>
    </dgm:pt>
    <dgm:pt modelId="{A40ED031-510E-422E-97F5-F1636574932A}" type="sibTrans" cxnId="{5AB20806-6B08-4538-8D6B-3BD24287D594}">
      <dgm:prSet/>
      <dgm:spPr/>
      <dgm:t>
        <a:bodyPr/>
        <a:lstStyle/>
        <a:p>
          <a:endParaRPr lang="en-US" b="1"/>
        </a:p>
      </dgm:t>
    </dgm:pt>
    <dgm:pt modelId="{D76E21A3-150C-4F3A-B747-BD35162A9152}">
      <dgm:prSet/>
      <dgm:spPr/>
      <dgm:t>
        <a:bodyPr/>
        <a:lstStyle/>
        <a:p>
          <a:r>
            <a:rPr lang="en-US" b="0" dirty="0" smtClean="0">
              <a:latin typeface="Berlin Sans FB" panose="020E0602020502020306" pitchFamily="34" charset="0"/>
            </a:rPr>
            <a:t>Population aged ≥ 40 years  (N=6445)</a:t>
          </a:r>
          <a:endParaRPr lang="en-US" b="0" dirty="0">
            <a:latin typeface="Berlin Sans FB" panose="020E0602020502020306" pitchFamily="34" charset="0"/>
          </a:endParaRPr>
        </a:p>
      </dgm:t>
    </dgm:pt>
    <dgm:pt modelId="{4FC0237A-95DB-4679-B523-2F9DA35DA183}" type="parTrans" cxnId="{42AC36C8-874D-44D7-B81D-E75DB2190AA7}">
      <dgm:prSet/>
      <dgm:spPr/>
      <dgm:t>
        <a:bodyPr/>
        <a:lstStyle/>
        <a:p>
          <a:endParaRPr lang="en-US"/>
        </a:p>
      </dgm:t>
    </dgm:pt>
    <dgm:pt modelId="{1EDF752B-5F45-400D-9720-2424C9126C42}" type="sibTrans" cxnId="{42AC36C8-874D-44D7-B81D-E75DB2190AA7}">
      <dgm:prSet/>
      <dgm:spPr/>
      <dgm:t>
        <a:bodyPr/>
        <a:lstStyle/>
        <a:p>
          <a:endParaRPr lang="en-US"/>
        </a:p>
      </dgm:t>
    </dgm:pt>
    <dgm:pt modelId="{23C5C702-A72D-4FFE-8B20-6C06465F8EE7}">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Excluded:  (N=927)</a:t>
          </a:r>
        </a:p>
        <a:p>
          <a:pPr marL="0" marR="0" indent="0" defTabSz="266700" eaLnBrk="1" fontAlgn="auto" latinLnBrk="0" hangingPunct="1">
            <a:lnSpc>
              <a:spcPct val="90000"/>
            </a:lnSpc>
            <a:spcBef>
              <a:spcPct val="0"/>
            </a:spcBef>
            <a:spcAft>
              <a:spcPct val="35000"/>
            </a:spcAft>
            <a:buClrTx/>
            <a:buSzTx/>
            <a:buFontTx/>
            <a:buNone/>
            <a:tabLst/>
            <a:defRPr/>
          </a:pPr>
          <a:r>
            <a:rPr lang="en-US" b="0" dirty="0" smtClean="0">
              <a:latin typeface="Berlin Sans FB" panose="020E0602020502020306" pitchFamily="34" charset="0"/>
            </a:rPr>
            <a:t>618 Without any follow up </a:t>
          </a:r>
        </a:p>
        <a:p>
          <a:pPr defTabSz="266700">
            <a:lnSpc>
              <a:spcPct val="90000"/>
            </a:lnSpc>
            <a:spcBef>
              <a:spcPct val="0"/>
            </a:spcBef>
            <a:spcAft>
              <a:spcPct val="35000"/>
            </a:spcAft>
          </a:pPr>
          <a:r>
            <a:rPr lang="en-US" b="0" dirty="0" smtClean="0">
              <a:latin typeface="Berlin Sans FB" panose="020E0602020502020306" pitchFamily="34" charset="0"/>
            </a:rPr>
            <a:t>And Missing data (N=</a:t>
          </a:r>
          <a:r>
            <a:rPr lang="en-US" b="1" dirty="0" smtClean="0"/>
            <a:t>309)</a:t>
          </a:r>
          <a:endParaRPr lang="en-US" b="1" dirty="0"/>
        </a:p>
      </dgm:t>
    </dgm:pt>
    <dgm:pt modelId="{0A1D6053-082A-4D13-BDEA-2B127F4035C3}" type="sibTrans" cxnId="{010F4135-0B1E-4A8E-81DF-DA852176F3BE}">
      <dgm:prSet/>
      <dgm:spPr/>
      <dgm:t>
        <a:bodyPr/>
        <a:lstStyle/>
        <a:p>
          <a:endParaRPr lang="en-US"/>
        </a:p>
      </dgm:t>
    </dgm:pt>
    <dgm:pt modelId="{780BAE9C-B935-422A-9716-B8CA6067A131}" type="parTrans" cxnId="{010F4135-0B1E-4A8E-81DF-DA852176F3BE}">
      <dgm:prSet/>
      <dgm:spPr/>
      <dgm:t>
        <a:bodyPr/>
        <a:lstStyle/>
        <a:p>
          <a:endParaRPr lang="en-US"/>
        </a:p>
      </dgm:t>
    </dgm:pt>
    <dgm:pt modelId="{77254B78-CB15-4A8D-AD23-2874FB83FDF8}" type="pres">
      <dgm:prSet presAssocID="{9A64F605-534E-4818-AC13-1136FEFFCEE8}" presName="diagram" presStyleCnt="0">
        <dgm:presLayoutVars>
          <dgm:chPref val="1"/>
          <dgm:dir/>
          <dgm:animOne val="branch"/>
          <dgm:animLvl val="lvl"/>
          <dgm:resizeHandles val="exact"/>
        </dgm:presLayoutVars>
      </dgm:prSet>
      <dgm:spPr/>
      <dgm:t>
        <a:bodyPr/>
        <a:lstStyle/>
        <a:p>
          <a:endParaRPr lang="en-US"/>
        </a:p>
      </dgm:t>
    </dgm:pt>
    <dgm:pt modelId="{74457A20-BAE3-4171-B135-D5668C459ECA}" type="pres">
      <dgm:prSet presAssocID="{BF154BE7-5D0E-4DB0-B7AC-F5D17F168E41}" presName="root1" presStyleCnt="0"/>
      <dgm:spPr/>
    </dgm:pt>
    <dgm:pt modelId="{E71E97B3-AF74-4AA2-969F-51A12E2B835D}" type="pres">
      <dgm:prSet presAssocID="{BF154BE7-5D0E-4DB0-B7AC-F5D17F168E41}" presName="LevelOneTextNode" presStyleLbl="node0" presStyleIdx="0" presStyleCnt="3" custScaleY="137910">
        <dgm:presLayoutVars>
          <dgm:chPref val="3"/>
        </dgm:presLayoutVars>
      </dgm:prSet>
      <dgm:spPr/>
      <dgm:t>
        <a:bodyPr/>
        <a:lstStyle/>
        <a:p>
          <a:endParaRPr lang="en-US"/>
        </a:p>
      </dgm:t>
    </dgm:pt>
    <dgm:pt modelId="{63991544-49A3-416A-8E00-9CD8FD305116}" type="pres">
      <dgm:prSet presAssocID="{BF154BE7-5D0E-4DB0-B7AC-F5D17F168E41}" presName="level2hierChild" presStyleCnt="0"/>
      <dgm:spPr/>
    </dgm:pt>
    <dgm:pt modelId="{6827B781-A88A-440C-833C-FB4A78BF8B43}" type="pres">
      <dgm:prSet presAssocID="{D76E21A3-150C-4F3A-B747-BD35162A9152}" presName="root1" presStyleCnt="0"/>
      <dgm:spPr/>
    </dgm:pt>
    <dgm:pt modelId="{8F0E8B3F-F07D-4916-B590-DE5EE2C8B6AD}" type="pres">
      <dgm:prSet presAssocID="{D76E21A3-150C-4F3A-B747-BD35162A9152}" presName="LevelOneTextNode" presStyleLbl="node0" presStyleIdx="1" presStyleCnt="3" custScaleY="74787" custLinFactNeighborX="-187" custLinFactNeighborY="276">
        <dgm:presLayoutVars>
          <dgm:chPref val="3"/>
        </dgm:presLayoutVars>
      </dgm:prSet>
      <dgm:spPr/>
      <dgm:t>
        <a:bodyPr/>
        <a:lstStyle/>
        <a:p>
          <a:endParaRPr lang="en-US"/>
        </a:p>
      </dgm:t>
    </dgm:pt>
    <dgm:pt modelId="{6318F0CD-EA0F-41FA-8120-0163B84FAFEC}" type="pres">
      <dgm:prSet presAssocID="{D76E21A3-150C-4F3A-B747-BD35162A9152}" presName="level2hierChild" presStyleCnt="0"/>
      <dgm:spPr/>
    </dgm:pt>
    <dgm:pt modelId="{92619EF6-DE7F-4620-9F50-24322361C2B2}" type="pres">
      <dgm:prSet presAssocID="{23C5C702-A72D-4FFE-8B20-6C06465F8EE7}" presName="root1" presStyleCnt="0"/>
      <dgm:spPr/>
    </dgm:pt>
    <dgm:pt modelId="{F4910A96-3ED4-4226-A861-EBCCC026156C}" type="pres">
      <dgm:prSet presAssocID="{23C5C702-A72D-4FFE-8B20-6C06465F8EE7}" presName="LevelOneTextNode" presStyleLbl="node0" presStyleIdx="2" presStyleCnt="3">
        <dgm:presLayoutVars>
          <dgm:chPref val="3"/>
        </dgm:presLayoutVars>
      </dgm:prSet>
      <dgm:spPr/>
      <dgm:t>
        <a:bodyPr/>
        <a:lstStyle/>
        <a:p>
          <a:endParaRPr lang="en-US"/>
        </a:p>
      </dgm:t>
    </dgm:pt>
    <dgm:pt modelId="{A63840FE-8E4A-43EB-A76E-A4BE23BD218B}" type="pres">
      <dgm:prSet presAssocID="{23C5C702-A72D-4FFE-8B20-6C06465F8EE7}" presName="level2hierChild" presStyleCnt="0"/>
      <dgm:spPr/>
    </dgm:pt>
    <dgm:pt modelId="{263AFF29-8264-4B60-97B3-0915AD750765}" type="pres">
      <dgm:prSet presAssocID="{EDC38DB5-A593-4413-9BCD-EEF02B1E746E}" presName="conn2-1" presStyleLbl="parChTrans1D2" presStyleIdx="0" presStyleCnt="1"/>
      <dgm:spPr/>
      <dgm:t>
        <a:bodyPr/>
        <a:lstStyle/>
        <a:p>
          <a:endParaRPr lang="en-US"/>
        </a:p>
      </dgm:t>
    </dgm:pt>
    <dgm:pt modelId="{09550566-ACEF-44BC-8539-755A0662428E}" type="pres">
      <dgm:prSet presAssocID="{EDC38DB5-A593-4413-9BCD-EEF02B1E746E}" presName="connTx" presStyleLbl="parChTrans1D2" presStyleIdx="0" presStyleCnt="1"/>
      <dgm:spPr/>
      <dgm:t>
        <a:bodyPr/>
        <a:lstStyle/>
        <a:p>
          <a:endParaRPr lang="en-US"/>
        </a:p>
      </dgm:t>
    </dgm:pt>
    <dgm:pt modelId="{F17FCA9C-1D3A-4C36-BAE8-D1FAA399913D}" type="pres">
      <dgm:prSet presAssocID="{EDBFCA29-F4A3-4DC8-B191-08171AE3B9D0}" presName="root2" presStyleCnt="0"/>
      <dgm:spPr/>
    </dgm:pt>
    <dgm:pt modelId="{D69F4AC9-0428-4823-9E24-342C4E8C4DFF}" type="pres">
      <dgm:prSet presAssocID="{EDBFCA29-F4A3-4DC8-B191-08171AE3B9D0}" presName="LevelTwoTextNode" presStyleLbl="node2" presStyleIdx="0" presStyleCnt="1" custScaleY="137383" custLinFactNeighborX="551" custLinFactNeighborY="-2352">
        <dgm:presLayoutVars>
          <dgm:chPref val="3"/>
        </dgm:presLayoutVars>
      </dgm:prSet>
      <dgm:spPr/>
      <dgm:t>
        <a:bodyPr/>
        <a:lstStyle/>
        <a:p>
          <a:endParaRPr lang="en-US"/>
        </a:p>
      </dgm:t>
    </dgm:pt>
    <dgm:pt modelId="{6DCB21F3-44A3-4116-9643-C0260FFAF43D}" type="pres">
      <dgm:prSet presAssocID="{EDBFCA29-F4A3-4DC8-B191-08171AE3B9D0}" presName="level3hierChild" presStyleCnt="0"/>
      <dgm:spPr/>
    </dgm:pt>
    <dgm:pt modelId="{BB9710FA-7B03-4AAE-86BB-B5AA9F8CEF07}" type="pres">
      <dgm:prSet presAssocID="{35DEB6E7-0676-447F-814D-5E5C16A41467}" presName="conn2-1" presStyleLbl="parChTrans1D3" presStyleIdx="0" presStyleCnt="2"/>
      <dgm:spPr/>
      <dgm:t>
        <a:bodyPr/>
        <a:lstStyle/>
        <a:p>
          <a:endParaRPr lang="en-US"/>
        </a:p>
      </dgm:t>
    </dgm:pt>
    <dgm:pt modelId="{C62D892F-BDC3-41B9-B36F-21AB13C8F1AB}" type="pres">
      <dgm:prSet presAssocID="{35DEB6E7-0676-447F-814D-5E5C16A41467}" presName="connTx" presStyleLbl="parChTrans1D3" presStyleIdx="0" presStyleCnt="2"/>
      <dgm:spPr/>
      <dgm:t>
        <a:bodyPr/>
        <a:lstStyle/>
        <a:p>
          <a:endParaRPr lang="en-US"/>
        </a:p>
      </dgm:t>
    </dgm:pt>
    <dgm:pt modelId="{FE69FBDB-2B7C-45D7-8B3C-39A4447F349C}" type="pres">
      <dgm:prSet presAssocID="{69523BA7-CCBE-4E48-BF71-E1DA70B57D2B}" presName="root2" presStyleCnt="0"/>
      <dgm:spPr/>
    </dgm:pt>
    <dgm:pt modelId="{C5935317-ECF9-4071-A286-F166C41E5C38}" type="pres">
      <dgm:prSet presAssocID="{69523BA7-CCBE-4E48-BF71-E1DA70B57D2B}" presName="LevelTwoTextNode" presStyleLbl="node3" presStyleIdx="0" presStyleCnt="2">
        <dgm:presLayoutVars>
          <dgm:chPref val="3"/>
        </dgm:presLayoutVars>
      </dgm:prSet>
      <dgm:spPr/>
      <dgm:t>
        <a:bodyPr/>
        <a:lstStyle/>
        <a:p>
          <a:endParaRPr lang="en-US"/>
        </a:p>
      </dgm:t>
    </dgm:pt>
    <dgm:pt modelId="{9E7180D8-EC2F-48AF-971A-C01B53F21F39}" type="pres">
      <dgm:prSet presAssocID="{69523BA7-CCBE-4E48-BF71-E1DA70B57D2B}" presName="level3hierChild" presStyleCnt="0"/>
      <dgm:spPr/>
    </dgm:pt>
    <dgm:pt modelId="{79A283A3-A06A-42BD-AE30-5D50B934E93A}" type="pres">
      <dgm:prSet presAssocID="{1C7A0AD7-D386-4355-8D0E-1A21F86B5F48}" presName="conn2-1" presStyleLbl="parChTrans1D3" presStyleIdx="1" presStyleCnt="2"/>
      <dgm:spPr/>
      <dgm:t>
        <a:bodyPr/>
        <a:lstStyle/>
        <a:p>
          <a:endParaRPr lang="en-US"/>
        </a:p>
      </dgm:t>
    </dgm:pt>
    <dgm:pt modelId="{9E51F6FE-2280-4A16-84E6-7EB618FD214D}" type="pres">
      <dgm:prSet presAssocID="{1C7A0AD7-D386-4355-8D0E-1A21F86B5F48}" presName="connTx" presStyleLbl="parChTrans1D3" presStyleIdx="1" presStyleCnt="2"/>
      <dgm:spPr/>
      <dgm:t>
        <a:bodyPr/>
        <a:lstStyle/>
        <a:p>
          <a:endParaRPr lang="en-US"/>
        </a:p>
      </dgm:t>
    </dgm:pt>
    <dgm:pt modelId="{3DFF4E5A-486C-4DD7-AEE0-1B41804810BA}" type="pres">
      <dgm:prSet presAssocID="{92053F36-6EDC-47E6-856E-A9AC5AFA4D02}" presName="root2" presStyleCnt="0"/>
      <dgm:spPr/>
    </dgm:pt>
    <dgm:pt modelId="{AE8121ED-2B9F-4E24-86CD-C0434D4B2594}" type="pres">
      <dgm:prSet presAssocID="{92053F36-6EDC-47E6-856E-A9AC5AFA4D02}" presName="LevelTwoTextNode" presStyleLbl="node3" presStyleIdx="1" presStyleCnt="2">
        <dgm:presLayoutVars>
          <dgm:chPref val="3"/>
        </dgm:presLayoutVars>
      </dgm:prSet>
      <dgm:spPr/>
      <dgm:t>
        <a:bodyPr/>
        <a:lstStyle/>
        <a:p>
          <a:endParaRPr lang="en-US"/>
        </a:p>
      </dgm:t>
    </dgm:pt>
    <dgm:pt modelId="{F2DDCECC-28AD-492F-A068-AE61BBBEB96E}" type="pres">
      <dgm:prSet presAssocID="{92053F36-6EDC-47E6-856E-A9AC5AFA4D02}" presName="level3hierChild" presStyleCnt="0"/>
      <dgm:spPr/>
    </dgm:pt>
  </dgm:ptLst>
  <dgm:cxnLst>
    <dgm:cxn modelId="{335BE6CD-4329-4A59-B777-7AD31F7399B0}" type="presOf" srcId="{69523BA7-CCBE-4E48-BF71-E1DA70B57D2B}" destId="{C5935317-ECF9-4071-A286-F166C41E5C38}" srcOrd="0" destOrd="0" presId="urn:microsoft.com/office/officeart/2005/8/layout/hierarchy2"/>
    <dgm:cxn modelId="{3C0AB575-7F6E-448E-9A5E-B530BB9473D5}" type="presOf" srcId="{EDC38DB5-A593-4413-9BCD-EEF02B1E746E}" destId="{263AFF29-8264-4B60-97B3-0915AD750765}" srcOrd="0" destOrd="0" presId="urn:microsoft.com/office/officeart/2005/8/layout/hierarchy2"/>
    <dgm:cxn modelId="{6BEF959F-FBAD-4749-9870-9DECDDDE7044}" type="presOf" srcId="{D76E21A3-150C-4F3A-B747-BD35162A9152}" destId="{8F0E8B3F-F07D-4916-B590-DE5EE2C8B6AD}" srcOrd="0" destOrd="0" presId="urn:microsoft.com/office/officeart/2005/8/layout/hierarchy2"/>
    <dgm:cxn modelId="{ECEF9473-A680-42B4-80F2-0D498CA81E8A}" srcId="{EDBFCA29-F4A3-4DC8-B191-08171AE3B9D0}" destId="{69523BA7-CCBE-4E48-BF71-E1DA70B57D2B}" srcOrd="0" destOrd="0" parTransId="{35DEB6E7-0676-447F-814D-5E5C16A41467}" sibTransId="{9D9A5604-4B64-449E-8132-D0275185D9FE}"/>
    <dgm:cxn modelId="{AFAFB2F5-D700-44E4-9FD1-295D8329DEDF}" type="presOf" srcId="{92053F36-6EDC-47E6-856E-A9AC5AFA4D02}" destId="{AE8121ED-2B9F-4E24-86CD-C0434D4B2594}" srcOrd="0" destOrd="0" presId="urn:microsoft.com/office/officeart/2005/8/layout/hierarchy2"/>
    <dgm:cxn modelId="{0D81C31B-4FFF-4D9A-99B9-3675DADD469D}" srcId="{9A64F605-534E-4818-AC13-1136FEFFCEE8}" destId="{BF154BE7-5D0E-4DB0-B7AC-F5D17F168E41}" srcOrd="0" destOrd="0" parTransId="{7239B583-BEA9-4F87-8534-D54C975C1814}" sibTransId="{E6B6DBE8-0F3B-432F-8217-A87AD71F58B5}"/>
    <dgm:cxn modelId="{7CA15CC7-933A-48B7-ACD5-9D8A9581D940}" type="presOf" srcId="{23C5C702-A72D-4FFE-8B20-6C06465F8EE7}" destId="{F4910A96-3ED4-4226-A861-EBCCC026156C}" srcOrd="0" destOrd="0" presId="urn:microsoft.com/office/officeart/2005/8/layout/hierarchy2"/>
    <dgm:cxn modelId="{594F938F-9D2A-473E-B49A-04BFC92AB210}" type="presOf" srcId="{1C7A0AD7-D386-4355-8D0E-1A21F86B5F48}" destId="{79A283A3-A06A-42BD-AE30-5D50B934E93A}" srcOrd="0" destOrd="0" presId="urn:microsoft.com/office/officeart/2005/8/layout/hierarchy2"/>
    <dgm:cxn modelId="{C9567E99-E226-49F1-A5E9-00E199DBEA12}" type="presOf" srcId="{EDBFCA29-F4A3-4DC8-B191-08171AE3B9D0}" destId="{D69F4AC9-0428-4823-9E24-342C4E8C4DFF}" srcOrd="0" destOrd="0" presId="urn:microsoft.com/office/officeart/2005/8/layout/hierarchy2"/>
    <dgm:cxn modelId="{F73E280F-D765-46B1-8EA7-985854B3A111}" type="presOf" srcId="{1C7A0AD7-D386-4355-8D0E-1A21F86B5F48}" destId="{9E51F6FE-2280-4A16-84E6-7EB618FD214D}" srcOrd="1" destOrd="0" presId="urn:microsoft.com/office/officeart/2005/8/layout/hierarchy2"/>
    <dgm:cxn modelId="{010F4135-0B1E-4A8E-81DF-DA852176F3BE}" srcId="{9A64F605-534E-4818-AC13-1136FEFFCEE8}" destId="{23C5C702-A72D-4FFE-8B20-6C06465F8EE7}" srcOrd="2" destOrd="0" parTransId="{780BAE9C-B935-422A-9716-B8CA6067A131}" sibTransId="{0A1D6053-082A-4D13-BDEA-2B127F4035C3}"/>
    <dgm:cxn modelId="{331D3575-22BC-496B-A424-048C3123A65D}" type="presOf" srcId="{35DEB6E7-0676-447F-814D-5E5C16A41467}" destId="{BB9710FA-7B03-4AAE-86BB-B5AA9F8CEF07}" srcOrd="0" destOrd="0" presId="urn:microsoft.com/office/officeart/2005/8/layout/hierarchy2"/>
    <dgm:cxn modelId="{5AB20806-6B08-4538-8D6B-3BD24287D594}" srcId="{EDBFCA29-F4A3-4DC8-B191-08171AE3B9D0}" destId="{92053F36-6EDC-47E6-856E-A9AC5AFA4D02}" srcOrd="1" destOrd="0" parTransId="{1C7A0AD7-D386-4355-8D0E-1A21F86B5F48}" sibTransId="{A40ED031-510E-422E-97F5-F1636574932A}"/>
    <dgm:cxn modelId="{64133D3A-2B59-41E5-9637-B2C05239F17E}" type="presOf" srcId="{9A64F605-534E-4818-AC13-1136FEFFCEE8}" destId="{77254B78-CB15-4A8D-AD23-2874FB83FDF8}" srcOrd="0" destOrd="0" presId="urn:microsoft.com/office/officeart/2005/8/layout/hierarchy2"/>
    <dgm:cxn modelId="{4BCE5ED1-3AD1-4037-B63C-2CF5218BAC7D}" type="presOf" srcId="{BF154BE7-5D0E-4DB0-B7AC-F5D17F168E41}" destId="{E71E97B3-AF74-4AA2-969F-51A12E2B835D}" srcOrd="0" destOrd="0" presId="urn:microsoft.com/office/officeart/2005/8/layout/hierarchy2"/>
    <dgm:cxn modelId="{13C5A215-5BEB-4A6C-8279-776F6F4D7FFA}" type="presOf" srcId="{EDC38DB5-A593-4413-9BCD-EEF02B1E746E}" destId="{09550566-ACEF-44BC-8539-755A0662428E}" srcOrd="1" destOrd="0" presId="urn:microsoft.com/office/officeart/2005/8/layout/hierarchy2"/>
    <dgm:cxn modelId="{42AC36C8-874D-44D7-B81D-E75DB2190AA7}" srcId="{9A64F605-534E-4818-AC13-1136FEFFCEE8}" destId="{D76E21A3-150C-4F3A-B747-BD35162A9152}" srcOrd="1" destOrd="0" parTransId="{4FC0237A-95DB-4679-B523-2F9DA35DA183}" sibTransId="{1EDF752B-5F45-400D-9720-2424C9126C42}"/>
    <dgm:cxn modelId="{58D3D0B8-3AEA-42F7-8745-37499E9F07D3}" type="presOf" srcId="{35DEB6E7-0676-447F-814D-5E5C16A41467}" destId="{C62D892F-BDC3-41B9-B36F-21AB13C8F1AB}" srcOrd="1" destOrd="0" presId="urn:microsoft.com/office/officeart/2005/8/layout/hierarchy2"/>
    <dgm:cxn modelId="{114F6DF9-7CC4-410E-9BAC-DD09689C9437}" srcId="{23C5C702-A72D-4FFE-8B20-6C06465F8EE7}" destId="{EDBFCA29-F4A3-4DC8-B191-08171AE3B9D0}" srcOrd="0" destOrd="0" parTransId="{EDC38DB5-A593-4413-9BCD-EEF02B1E746E}" sibTransId="{B006068C-51AA-42D8-BB5B-327FB17FA536}"/>
    <dgm:cxn modelId="{EC1ABF47-75D3-4E3A-81C5-8EB1E364230D}" type="presParOf" srcId="{77254B78-CB15-4A8D-AD23-2874FB83FDF8}" destId="{74457A20-BAE3-4171-B135-D5668C459ECA}" srcOrd="0" destOrd="0" presId="urn:microsoft.com/office/officeart/2005/8/layout/hierarchy2"/>
    <dgm:cxn modelId="{3CA884AF-7131-4A22-BA31-A06F74309E66}" type="presParOf" srcId="{74457A20-BAE3-4171-B135-D5668C459ECA}" destId="{E71E97B3-AF74-4AA2-969F-51A12E2B835D}" srcOrd="0" destOrd="0" presId="urn:microsoft.com/office/officeart/2005/8/layout/hierarchy2"/>
    <dgm:cxn modelId="{F979E1DE-673F-4EE9-9639-0812261F8BCF}" type="presParOf" srcId="{74457A20-BAE3-4171-B135-D5668C459ECA}" destId="{63991544-49A3-416A-8E00-9CD8FD305116}" srcOrd="1" destOrd="0" presId="urn:microsoft.com/office/officeart/2005/8/layout/hierarchy2"/>
    <dgm:cxn modelId="{8FAFFA3F-6A4E-4AF2-B05D-408C21B6E019}" type="presParOf" srcId="{77254B78-CB15-4A8D-AD23-2874FB83FDF8}" destId="{6827B781-A88A-440C-833C-FB4A78BF8B43}" srcOrd="1" destOrd="0" presId="urn:microsoft.com/office/officeart/2005/8/layout/hierarchy2"/>
    <dgm:cxn modelId="{37BBE48A-DE70-4FFC-B8A7-99EF64F9E2AD}" type="presParOf" srcId="{6827B781-A88A-440C-833C-FB4A78BF8B43}" destId="{8F0E8B3F-F07D-4916-B590-DE5EE2C8B6AD}" srcOrd="0" destOrd="0" presId="urn:microsoft.com/office/officeart/2005/8/layout/hierarchy2"/>
    <dgm:cxn modelId="{303DFC5B-7820-4BC0-A679-FA2D0D9B1E5F}" type="presParOf" srcId="{6827B781-A88A-440C-833C-FB4A78BF8B43}" destId="{6318F0CD-EA0F-41FA-8120-0163B84FAFEC}" srcOrd="1" destOrd="0" presId="urn:microsoft.com/office/officeart/2005/8/layout/hierarchy2"/>
    <dgm:cxn modelId="{071A85B4-87E5-4555-AAAD-298CAF95F5E3}" type="presParOf" srcId="{77254B78-CB15-4A8D-AD23-2874FB83FDF8}" destId="{92619EF6-DE7F-4620-9F50-24322361C2B2}" srcOrd="2" destOrd="0" presId="urn:microsoft.com/office/officeart/2005/8/layout/hierarchy2"/>
    <dgm:cxn modelId="{B17641A3-C010-493C-A7D1-3866A1374833}" type="presParOf" srcId="{92619EF6-DE7F-4620-9F50-24322361C2B2}" destId="{F4910A96-3ED4-4226-A861-EBCCC026156C}" srcOrd="0" destOrd="0" presId="urn:microsoft.com/office/officeart/2005/8/layout/hierarchy2"/>
    <dgm:cxn modelId="{F90A43AD-8DB6-498C-BFBE-AC70B52ADB12}" type="presParOf" srcId="{92619EF6-DE7F-4620-9F50-24322361C2B2}" destId="{A63840FE-8E4A-43EB-A76E-A4BE23BD218B}" srcOrd="1" destOrd="0" presId="urn:microsoft.com/office/officeart/2005/8/layout/hierarchy2"/>
    <dgm:cxn modelId="{E1B861FE-6483-4793-92A0-916700CED196}" type="presParOf" srcId="{A63840FE-8E4A-43EB-A76E-A4BE23BD218B}" destId="{263AFF29-8264-4B60-97B3-0915AD750765}" srcOrd="0" destOrd="0" presId="urn:microsoft.com/office/officeart/2005/8/layout/hierarchy2"/>
    <dgm:cxn modelId="{59E7DEBD-9A1A-4A07-858E-2C871F6EC9F6}" type="presParOf" srcId="{263AFF29-8264-4B60-97B3-0915AD750765}" destId="{09550566-ACEF-44BC-8539-755A0662428E}" srcOrd="0" destOrd="0" presId="urn:microsoft.com/office/officeart/2005/8/layout/hierarchy2"/>
    <dgm:cxn modelId="{F2D0E78D-77CE-4E28-9F40-4A6AF4AB81F3}" type="presParOf" srcId="{A63840FE-8E4A-43EB-A76E-A4BE23BD218B}" destId="{F17FCA9C-1D3A-4C36-BAE8-D1FAA399913D}" srcOrd="1" destOrd="0" presId="urn:microsoft.com/office/officeart/2005/8/layout/hierarchy2"/>
    <dgm:cxn modelId="{05526EE4-EB21-45F4-9DE3-A5E7BA5FA6D3}" type="presParOf" srcId="{F17FCA9C-1D3A-4C36-BAE8-D1FAA399913D}" destId="{D69F4AC9-0428-4823-9E24-342C4E8C4DFF}" srcOrd="0" destOrd="0" presId="urn:microsoft.com/office/officeart/2005/8/layout/hierarchy2"/>
    <dgm:cxn modelId="{ED557772-0501-4950-BBF9-51C4794C2BE6}" type="presParOf" srcId="{F17FCA9C-1D3A-4C36-BAE8-D1FAA399913D}" destId="{6DCB21F3-44A3-4116-9643-C0260FFAF43D}" srcOrd="1" destOrd="0" presId="urn:microsoft.com/office/officeart/2005/8/layout/hierarchy2"/>
    <dgm:cxn modelId="{61DC778B-1949-4E74-8697-A1AD83E1263D}" type="presParOf" srcId="{6DCB21F3-44A3-4116-9643-C0260FFAF43D}" destId="{BB9710FA-7B03-4AAE-86BB-B5AA9F8CEF07}" srcOrd="0" destOrd="0" presId="urn:microsoft.com/office/officeart/2005/8/layout/hierarchy2"/>
    <dgm:cxn modelId="{2636CCB8-BB79-4FE7-A32C-D8748E23505A}" type="presParOf" srcId="{BB9710FA-7B03-4AAE-86BB-B5AA9F8CEF07}" destId="{C62D892F-BDC3-41B9-B36F-21AB13C8F1AB}" srcOrd="0" destOrd="0" presId="urn:microsoft.com/office/officeart/2005/8/layout/hierarchy2"/>
    <dgm:cxn modelId="{175569AA-46EA-4232-88DB-135A8FB508D1}" type="presParOf" srcId="{6DCB21F3-44A3-4116-9643-C0260FFAF43D}" destId="{FE69FBDB-2B7C-45D7-8B3C-39A4447F349C}" srcOrd="1" destOrd="0" presId="urn:microsoft.com/office/officeart/2005/8/layout/hierarchy2"/>
    <dgm:cxn modelId="{36D2A724-38C5-4CC0-B796-EA3C43A15DE0}" type="presParOf" srcId="{FE69FBDB-2B7C-45D7-8B3C-39A4447F349C}" destId="{C5935317-ECF9-4071-A286-F166C41E5C38}" srcOrd="0" destOrd="0" presId="urn:microsoft.com/office/officeart/2005/8/layout/hierarchy2"/>
    <dgm:cxn modelId="{36736CEE-1A2F-400B-9098-A5325B8D966B}" type="presParOf" srcId="{FE69FBDB-2B7C-45D7-8B3C-39A4447F349C}" destId="{9E7180D8-EC2F-48AF-971A-C01B53F21F39}" srcOrd="1" destOrd="0" presId="urn:microsoft.com/office/officeart/2005/8/layout/hierarchy2"/>
    <dgm:cxn modelId="{B9F39288-5DF9-4F50-9976-EB49D8B856A9}" type="presParOf" srcId="{6DCB21F3-44A3-4116-9643-C0260FFAF43D}" destId="{79A283A3-A06A-42BD-AE30-5D50B934E93A}" srcOrd="2" destOrd="0" presId="urn:microsoft.com/office/officeart/2005/8/layout/hierarchy2"/>
    <dgm:cxn modelId="{7C7BB0B7-2DAD-4711-B20E-E0C455FB5502}" type="presParOf" srcId="{79A283A3-A06A-42BD-AE30-5D50B934E93A}" destId="{9E51F6FE-2280-4A16-84E6-7EB618FD214D}" srcOrd="0" destOrd="0" presId="urn:microsoft.com/office/officeart/2005/8/layout/hierarchy2"/>
    <dgm:cxn modelId="{A6AD4CFC-760A-489C-A9AC-822A8CD696F3}" type="presParOf" srcId="{6DCB21F3-44A3-4116-9643-C0260FFAF43D}" destId="{3DFF4E5A-486C-4DD7-AEE0-1B41804810BA}" srcOrd="3" destOrd="0" presId="urn:microsoft.com/office/officeart/2005/8/layout/hierarchy2"/>
    <dgm:cxn modelId="{C68EDFA8-3C59-4BD9-A1F7-412A352E9506}" type="presParOf" srcId="{3DFF4E5A-486C-4DD7-AEE0-1B41804810BA}" destId="{AE8121ED-2B9F-4E24-86CD-C0434D4B2594}" srcOrd="0" destOrd="0" presId="urn:microsoft.com/office/officeart/2005/8/layout/hierarchy2"/>
    <dgm:cxn modelId="{1B3D3CAA-2857-4E3A-B719-B2DCD0EAD4D8}" type="presParOf" srcId="{3DFF4E5A-486C-4DD7-AEE0-1B41804810BA}" destId="{F2DDCECC-28AD-492F-A068-AE61BBBEB96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E97B3-AF74-4AA2-969F-51A12E2B835D}">
      <dsp:nvSpPr>
        <dsp:cNvPr id="0" name=""/>
        <dsp:cNvSpPr/>
      </dsp:nvSpPr>
      <dsp:spPr>
        <a:xfrm>
          <a:off x="4340" y="409035"/>
          <a:ext cx="2002978" cy="138115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b="0" kern="1200" dirty="0" smtClean="0">
              <a:latin typeface="Berlin Sans FB" panose="020E0602020502020306" pitchFamily="34" charset="0"/>
            </a:rPr>
            <a:t>Total population (age ≥3 years); </a:t>
          </a:r>
        </a:p>
        <a:p>
          <a:pPr marL="0" marR="0" lvl="0" indent="0" algn="ctr" defTabSz="533400" eaLnBrk="1" fontAlgn="auto" latinLnBrk="0" hangingPunct="1">
            <a:lnSpc>
              <a:spcPct val="90000"/>
            </a:lnSpc>
            <a:spcBef>
              <a:spcPct val="0"/>
            </a:spcBef>
            <a:spcAft>
              <a:spcPct val="35000"/>
            </a:spcAft>
            <a:buClrTx/>
            <a:buSzTx/>
            <a:buFontTx/>
            <a:buNone/>
            <a:tabLst/>
            <a:defRPr/>
          </a:pPr>
          <a:r>
            <a:rPr lang="en-US" sz="1100" b="0" kern="1200" dirty="0" smtClean="0">
              <a:latin typeface="Berlin Sans FB" panose="020E0602020502020306" pitchFamily="34" charset="0"/>
            </a:rPr>
            <a:t>Entered in phase I (1999-2001) or </a:t>
          </a:r>
        </a:p>
        <a:p>
          <a:pPr marL="0" marR="0" lvl="0" indent="0" algn="ctr" defTabSz="533400" eaLnBrk="1" fontAlgn="auto" latinLnBrk="0" hangingPunct="1">
            <a:lnSpc>
              <a:spcPct val="90000"/>
            </a:lnSpc>
            <a:spcBef>
              <a:spcPct val="0"/>
            </a:spcBef>
            <a:spcAft>
              <a:spcPct val="35000"/>
            </a:spcAft>
            <a:buClrTx/>
            <a:buSzTx/>
            <a:buFontTx/>
            <a:buNone/>
            <a:tabLst/>
            <a:defRPr/>
          </a:pPr>
          <a:r>
            <a:rPr lang="en-US" sz="1100" b="0" kern="1200" dirty="0" smtClean="0">
              <a:latin typeface="Berlin Sans FB" panose="020E0602020502020306" pitchFamily="34" charset="0"/>
            </a:rPr>
            <a:t>phase II (2002-2005) </a:t>
          </a:r>
        </a:p>
        <a:p>
          <a:pPr marL="0" marR="0" lvl="0" indent="0" algn="ctr" defTabSz="533400" eaLnBrk="1" fontAlgn="auto" latinLnBrk="0" hangingPunct="1">
            <a:lnSpc>
              <a:spcPct val="90000"/>
            </a:lnSpc>
            <a:spcBef>
              <a:spcPct val="0"/>
            </a:spcBef>
            <a:spcAft>
              <a:spcPct val="35000"/>
            </a:spcAft>
            <a:buClrTx/>
            <a:buSzTx/>
            <a:buFontTx/>
            <a:buNone/>
            <a:tabLst/>
            <a:defRPr/>
          </a:pPr>
          <a:r>
            <a:rPr lang="en-US" sz="1100" b="0" kern="1200" dirty="0" smtClean="0">
              <a:latin typeface="Berlin Sans FB" panose="020E0602020502020306" pitchFamily="34" charset="0"/>
            </a:rPr>
            <a:t>(N=18560)</a:t>
          </a:r>
        </a:p>
        <a:p>
          <a:pPr lvl="0" algn="ctr" defTabSz="533400">
            <a:lnSpc>
              <a:spcPct val="90000"/>
            </a:lnSpc>
            <a:spcBef>
              <a:spcPct val="0"/>
            </a:spcBef>
            <a:spcAft>
              <a:spcPct val="35000"/>
            </a:spcAft>
          </a:pPr>
          <a:endParaRPr lang="en-US" sz="1000" b="0" kern="1200" dirty="0">
            <a:latin typeface="Berlin Sans FB" panose="020E0602020502020306" pitchFamily="34" charset="0"/>
          </a:endParaRPr>
        </a:p>
      </dsp:txBody>
      <dsp:txXfrm>
        <a:off x="44793" y="449488"/>
        <a:ext cx="1922072" cy="1300247"/>
      </dsp:txXfrm>
    </dsp:sp>
    <dsp:sp modelId="{8F0E8B3F-F07D-4916-B590-DE5EE2C8B6AD}">
      <dsp:nvSpPr>
        <dsp:cNvPr id="0" name=""/>
        <dsp:cNvSpPr/>
      </dsp:nvSpPr>
      <dsp:spPr>
        <a:xfrm>
          <a:off x="595" y="1943176"/>
          <a:ext cx="2002978" cy="74898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latin typeface="Berlin Sans FB" panose="020E0602020502020306" pitchFamily="34" charset="0"/>
            </a:rPr>
            <a:t>Population aged ≥ 40 years  (N=6445)</a:t>
          </a:r>
          <a:endParaRPr lang="en-US" sz="1400" b="0" kern="1200" dirty="0">
            <a:latin typeface="Berlin Sans FB" panose="020E0602020502020306" pitchFamily="34" charset="0"/>
          </a:endParaRPr>
        </a:p>
      </dsp:txBody>
      <dsp:txXfrm>
        <a:off x="22532" y="1965113"/>
        <a:ext cx="1959104" cy="705109"/>
      </dsp:txXfrm>
    </dsp:sp>
    <dsp:sp modelId="{F4910A96-3ED4-4226-A861-EBCCC026156C}">
      <dsp:nvSpPr>
        <dsp:cNvPr id="0" name=""/>
        <dsp:cNvSpPr/>
      </dsp:nvSpPr>
      <dsp:spPr>
        <a:xfrm>
          <a:off x="4340" y="2839619"/>
          <a:ext cx="2002978" cy="100148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latin typeface="Berlin Sans FB" panose="020E0602020502020306" pitchFamily="34" charset="0"/>
            </a:rPr>
            <a:t>Excluded:  (N=927)</a:t>
          </a:r>
        </a:p>
        <a:p>
          <a:pPr marL="0" marR="0" lvl="0" indent="0" algn="ctr" defTabSz="266700" eaLnBrk="1" fontAlgn="auto" latinLnBrk="0" hangingPunct="1">
            <a:lnSpc>
              <a:spcPct val="90000"/>
            </a:lnSpc>
            <a:spcBef>
              <a:spcPct val="0"/>
            </a:spcBef>
            <a:spcAft>
              <a:spcPct val="35000"/>
            </a:spcAft>
            <a:buClrTx/>
            <a:buSzTx/>
            <a:buFontTx/>
            <a:buNone/>
            <a:tabLst/>
            <a:defRPr/>
          </a:pPr>
          <a:r>
            <a:rPr lang="en-US" sz="1400" b="0" kern="1200" dirty="0" smtClean="0">
              <a:latin typeface="Berlin Sans FB" panose="020E0602020502020306" pitchFamily="34" charset="0"/>
            </a:rPr>
            <a:t>618 Without any follow up </a:t>
          </a:r>
        </a:p>
        <a:p>
          <a:pPr lvl="0" algn="ctr" defTabSz="266700">
            <a:lnSpc>
              <a:spcPct val="90000"/>
            </a:lnSpc>
            <a:spcBef>
              <a:spcPct val="0"/>
            </a:spcBef>
            <a:spcAft>
              <a:spcPct val="35000"/>
            </a:spcAft>
          </a:pPr>
          <a:r>
            <a:rPr lang="en-US" sz="1400" b="0" kern="1200" dirty="0" smtClean="0">
              <a:latin typeface="Berlin Sans FB" panose="020E0602020502020306" pitchFamily="34" charset="0"/>
            </a:rPr>
            <a:t>And Missing data (N=</a:t>
          </a:r>
          <a:r>
            <a:rPr lang="en-US" sz="1400" b="1" kern="1200" dirty="0" smtClean="0"/>
            <a:t>309)</a:t>
          </a:r>
          <a:endParaRPr lang="en-US" sz="1400" b="1" kern="1200" dirty="0"/>
        </a:p>
      </dsp:txBody>
      <dsp:txXfrm>
        <a:off x="33673" y="2868952"/>
        <a:ext cx="1944312" cy="942823"/>
      </dsp:txXfrm>
    </dsp:sp>
    <dsp:sp modelId="{263AFF29-8264-4B60-97B3-0915AD750765}">
      <dsp:nvSpPr>
        <dsp:cNvPr id="0" name=""/>
        <dsp:cNvSpPr/>
      </dsp:nvSpPr>
      <dsp:spPr>
        <a:xfrm rot="21500331">
          <a:off x="2007148" y="3309909"/>
          <a:ext cx="812569" cy="37353"/>
        </a:xfrm>
        <a:custGeom>
          <a:avLst/>
          <a:gdLst/>
          <a:ahLst/>
          <a:cxnLst/>
          <a:rect l="0" t="0" r="0" b="0"/>
          <a:pathLst>
            <a:path>
              <a:moveTo>
                <a:pt x="0" y="18676"/>
              </a:moveTo>
              <a:lnTo>
                <a:pt x="812569" y="18676"/>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393119" y="3308272"/>
        <a:ext cx="40628" cy="40628"/>
      </dsp:txXfrm>
    </dsp:sp>
    <dsp:sp modelId="{D69F4AC9-0428-4823-9E24-342C4E8C4DFF}">
      <dsp:nvSpPr>
        <dsp:cNvPr id="0" name=""/>
        <dsp:cNvSpPr/>
      </dsp:nvSpPr>
      <dsp:spPr>
        <a:xfrm>
          <a:off x="2819547" y="2628871"/>
          <a:ext cx="2002978" cy="137587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latin typeface="Berlin Sans FB" panose="020E0602020502020306" pitchFamily="34" charset="0"/>
            </a:rPr>
            <a:t>5518 with complete data  </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400" b="0" kern="1200" dirty="0" smtClean="0">
              <a:latin typeface="Berlin Sans FB" panose="020E0602020502020306" pitchFamily="34" charset="0"/>
            </a:rPr>
            <a:t>Death: 549</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400" b="0" kern="1200" dirty="0" smtClean="0">
              <a:latin typeface="Berlin Sans FB" panose="020E0602020502020306" pitchFamily="34" charset="0"/>
            </a:rPr>
            <a:t> CVD mortality: 2</a:t>
          </a:r>
          <a:r>
            <a:rPr lang="fa-IR" sz="1400" b="0" kern="1200" dirty="0" smtClean="0">
              <a:latin typeface="Berlin Sans FB" panose="020E0602020502020306" pitchFamily="34" charset="0"/>
            </a:rPr>
            <a:t>79</a:t>
          </a:r>
          <a:endParaRPr lang="en-US" sz="1400" b="0" kern="1200" dirty="0" smtClean="0">
            <a:latin typeface="Berlin Sans FB" panose="020E0602020502020306" pitchFamily="34" charset="0"/>
          </a:endParaRPr>
        </a:p>
        <a:p>
          <a:pPr lvl="0" algn="ctr" defTabSz="711200">
            <a:lnSpc>
              <a:spcPct val="90000"/>
            </a:lnSpc>
            <a:spcBef>
              <a:spcPct val="0"/>
            </a:spcBef>
            <a:spcAft>
              <a:spcPct val="35000"/>
            </a:spcAft>
          </a:pPr>
          <a:endParaRPr lang="en-US" sz="1100" b="1" kern="1200" dirty="0"/>
        </a:p>
      </dsp:txBody>
      <dsp:txXfrm>
        <a:off x="2859845" y="2669169"/>
        <a:ext cx="1922382" cy="1295279"/>
      </dsp:txXfrm>
    </dsp:sp>
    <dsp:sp modelId="{BB9710FA-7B03-4AAE-86BB-B5AA9F8CEF07}">
      <dsp:nvSpPr>
        <dsp:cNvPr id="0" name=""/>
        <dsp:cNvSpPr/>
      </dsp:nvSpPr>
      <dsp:spPr>
        <a:xfrm rot="19502837">
          <a:off x="4735580" y="3021981"/>
          <a:ext cx="964044" cy="37353"/>
        </a:xfrm>
        <a:custGeom>
          <a:avLst/>
          <a:gdLst/>
          <a:ahLst/>
          <a:cxnLst/>
          <a:rect l="0" t="0" r="0" b="0"/>
          <a:pathLst>
            <a:path>
              <a:moveTo>
                <a:pt x="0" y="18676"/>
              </a:moveTo>
              <a:lnTo>
                <a:pt x="964044" y="1867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193502" y="3016557"/>
        <a:ext cx="48202" cy="48202"/>
      </dsp:txXfrm>
    </dsp:sp>
    <dsp:sp modelId="{C5935317-ECF9-4071-A286-F166C41E5C38}">
      <dsp:nvSpPr>
        <dsp:cNvPr id="0" name=""/>
        <dsp:cNvSpPr/>
      </dsp:nvSpPr>
      <dsp:spPr>
        <a:xfrm>
          <a:off x="5612680" y="2263763"/>
          <a:ext cx="2002978" cy="100148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latin typeface="Berlin Sans FB" panose="020E0602020502020306" pitchFamily="34" charset="0"/>
            </a:rPr>
            <a:t>Excluded participant with prevalent CVD in CVD mortality </a:t>
          </a:r>
        </a:p>
        <a:p>
          <a:pPr lvl="0" algn="ctr" defTabSz="666750">
            <a:lnSpc>
              <a:spcPct val="90000"/>
            </a:lnSpc>
            <a:spcBef>
              <a:spcPct val="0"/>
            </a:spcBef>
            <a:spcAft>
              <a:spcPct val="35000"/>
            </a:spcAft>
          </a:pPr>
          <a:r>
            <a:rPr lang="en-US" sz="1400" b="0" kern="1200" dirty="0" smtClean="0">
              <a:latin typeface="Berlin Sans FB" panose="020E0602020502020306" pitchFamily="34" charset="0"/>
            </a:rPr>
            <a:t>N=5054</a:t>
          </a:r>
          <a:endParaRPr lang="en-US" sz="1400" b="0" kern="1200" dirty="0">
            <a:latin typeface="Berlin Sans FB" panose="020E0602020502020306" pitchFamily="34" charset="0"/>
          </a:endParaRPr>
        </a:p>
      </dsp:txBody>
      <dsp:txXfrm>
        <a:off x="5642013" y="2293096"/>
        <a:ext cx="1944312" cy="942823"/>
      </dsp:txXfrm>
    </dsp:sp>
    <dsp:sp modelId="{79A283A3-A06A-42BD-AE30-5D50B934E93A}">
      <dsp:nvSpPr>
        <dsp:cNvPr id="0" name=""/>
        <dsp:cNvSpPr/>
      </dsp:nvSpPr>
      <dsp:spPr>
        <a:xfrm rot="2231037">
          <a:off x="4721710" y="3597837"/>
          <a:ext cx="991785" cy="37353"/>
        </a:xfrm>
        <a:custGeom>
          <a:avLst/>
          <a:gdLst/>
          <a:ahLst/>
          <a:cxnLst/>
          <a:rect l="0" t="0" r="0" b="0"/>
          <a:pathLst>
            <a:path>
              <a:moveTo>
                <a:pt x="0" y="18676"/>
              </a:moveTo>
              <a:lnTo>
                <a:pt x="991785" y="1867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192808" y="3591720"/>
        <a:ext cx="49589" cy="49589"/>
      </dsp:txXfrm>
    </dsp:sp>
    <dsp:sp modelId="{AE8121ED-2B9F-4E24-86CD-C0434D4B2594}">
      <dsp:nvSpPr>
        <dsp:cNvPr id="0" name=""/>
        <dsp:cNvSpPr/>
      </dsp:nvSpPr>
      <dsp:spPr>
        <a:xfrm>
          <a:off x="5612680" y="3415475"/>
          <a:ext cx="2002978" cy="100148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latin typeface="Berlin Sans FB" panose="020E0602020502020306" pitchFamily="34" charset="0"/>
            </a:rPr>
            <a:t>Exclude: BMI&lt;18.5 and</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1400" b="0" kern="1200" dirty="0" smtClean="0">
              <a:latin typeface="Berlin Sans FB" panose="020E0602020502020306" pitchFamily="34" charset="0"/>
            </a:rPr>
            <a:t>Death&lt;3years follow up </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1400" b="0" kern="1200" dirty="0" smtClean="0">
              <a:latin typeface="Berlin Sans FB" panose="020E0602020502020306" pitchFamily="34" charset="0"/>
            </a:rPr>
            <a:t>(N=5354)</a:t>
          </a:r>
        </a:p>
        <a:p>
          <a:pPr lvl="0" algn="ctr" defTabSz="444500">
            <a:lnSpc>
              <a:spcPct val="90000"/>
            </a:lnSpc>
            <a:spcBef>
              <a:spcPct val="0"/>
            </a:spcBef>
            <a:spcAft>
              <a:spcPct val="35000"/>
            </a:spcAft>
          </a:pPr>
          <a:endParaRPr lang="en-US" sz="1400" b="1" kern="1200" dirty="0"/>
        </a:p>
      </dsp:txBody>
      <dsp:txXfrm>
        <a:off x="5642013" y="3444808"/>
        <a:ext cx="1944312" cy="9428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924B5-F7BC-4965-A5F0-D4D4A5FC1448}" type="datetimeFigureOut">
              <a:rPr lang="en-US" smtClean="0"/>
              <a:pPr/>
              <a:t>12/27/2015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825B4-8A8D-463F-8D76-20823DF07F6D}" type="slidenum">
              <a:rPr lang="en-US" smtClean="0"/>
              <a:pPr/>
              <a:t>‹#›</a:t>
            </a:fld>
            <a:endParaRPr lang="en-US"/>
          </a:p>
        </p:txBody>
      </p:sp>
    </p:spTree>
    <p:extLst>
      <p:ext uri="{BB962C8B-B14F-4D97-AF65-F5344CB8AC3E}">
        <p14:creationId xmlns:p14="http://schemas.microsoft.com/office/powerpoint/2010/main" val="97233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B570837-A0C5-4053-AA14-1A187FEF145A}" type="datetime1">
              <a:rPr lang="en-US" smtClean="0">
                <a:solidFill>
                  <a:prstClr val="black">
                    <a:tint val="75000"/>
                  </a:prstClr>
                </a:solidFill>
              </a:rPr>
              <a:t>12/27/2015</a:t>
            </a:fld>
            <a:endParaRPr lang="en-US">
              <a:solidFill>
                <a:prstClr val="black">
                  <a:tint val="75000"/>
                </a:prstClr>
              </a:solidFill>
            </a:endParaRPr>
          </a:p>
        </p:txBody>
      </p:sp>
      <p:sp>
        <p:nvSpPr>
          <p:cNvPr id="17" name="Footer Placeholder 16"/>
          <p:cNvSpPr>
            <a:spLocks noGrp="1"/>
          </p:cNvSpPr>
          <p:nvPr>
            <p:ph type="ftr" sz="quarter" idx="11"/>
          </p:nvPr>
        </p:nvSpPr>
        <p:spPr/>
        <p:txBody>
          <a:bodyPr/>
          <a:lstStyle/>
          <a:p>
            <a:endParaRPr lang="en-US">
              <a:solidFill>
                <a:prstClr val="black">
                  <a:tint val="75000"/>
                </a:prstClr>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4164A-2B10-44E5-BAB1-F9F2471A5FC7}" type="datetime1">
              <a:rPr lang="en-US" smtClean="0">
                <a:solidFill>
                  <a:prstClr val="black">
                    <a:tint val="75000"/>
                  </a:prstClr>
                </a:solidFill>
              </a:rPr>
              <a:t>12/27/2015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4E9D1-D624-496D-B0A7-DCA342FFD89B}" type="datetime1">
              <a:rPr lang="en-US" smtClean="0">
                <a:solidFill>
                  <a:prstClr val="black">
                    <a:tint val="75000"/>
                  </a:prstClr>
                </a:solidFill>
              </a:rPr>
              <a:t>12/27/2015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C0B8E2-A1EA-46A4-98C8-386A71168DD4}" type="datetime1">
              <a:rPr lang="en-US" smtClean="0">
                <a:solidFill>
                  <a:prstClr val="black">
                    <a:tint val="75000"/>
                  </a:prstClr>
                </a:solidFill>
              </a:rPr>
              <a:t>12/27/2015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EA905-B490-4932-BF22-E18C73007D92}" type="datetime1">
              <a:rPr lang="en-US" smtClean="0">
                <a:solidFill>
                  <a:prstClr val="black">
                    <a:tint val="75000"/>
                  </a:prstClr>
                </a:solidFill>
              </a:rPr>
              <a:t>12/27/2015</a:t>
            </a:fld>
            <a:endParaRPr lang="en-US">
              <a:solidFill>
                <a:prstClr val="black">
                  <a:tint val="75000"/>
                </a:prstClr>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prstClr val="black">
                  <a:tint val="75000"/>
                </a:prstClr>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FDBDAB-C12C-4BD7-9ABC-63359C0130BB}" type="datetime1">
              <a:rPr lang="en-US" smtClean="0">
                <a:solidFill>
                  <a:prstClr val="black">
                    <a:tint val="75000"/>
                  </a:prstClr>
                </a:solidFill>
              </a:rPr>
              <a:t>12/27/2015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5BFF25-3E75-4E42-AE5E-20BCAB8855B2}" type="datetime1">
              <a:rPr lang="en-US" smtClean="0">
                <a:solidFill>
                  <a:prstClr val="black">
                    <a:tint val="75000"/>
                  </a:prstClr>
                </a:solidFill>
              </a:rPr>
              <a:t>12/27/2015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BE7E47-A016-47FF-8158-55B99D58BBBC}" type="datetime1">
              <a:rPr lang="en-US" smtClean="0">
                <a:solidFill>
                  <a:prstClr val="black">
                    <a:tint val="75000"/>
                  </a:prstClr>
                </a:solidFill>
              </a:rPr>
              <a:t>12/27/2015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FF50A-2EFC-40CC-B8C2-0AF644036C86}" type="datetime1">
              <a:rPr lang="en-US" smtClean="0">
                <a:solidFill>
                  <a:prstClr val="black">
                    <a:tint val="75000"/>
                  </a:prstClr>
                </a:solidFill>
              </a:rPr>
              <a:t>12/27/2015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EB5E0A-896C-4B77-B3A3-50D4D60F6851}" type="datetime1">
              <a:rPr lang="en-US" smtClean="0">
                <a:solidFill>
                  <a:prstClr val="black">
                    <a:tint val="75000"/>
                  </a:prstClr>
                </a:solidFill>
              </a:rPr>
              <a:t>12/27/2015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731255-DABF-44C1-89F2-0978DDE0F7F6}" type="datetime1">
              <a:rPr lang="en-US" smtClean="0">
                <a:solidFill>
                  <a:prstClr val="black">
                    <a:tint val="75000"/>
                  </a:prstClr>
                </a:solidFill>
              </a:rPr>
              <a:t>12/27/2015</a:t>
            </a:fld>
            <a:endParaRPr lang="en-US">
              <a:solidFill>
                <a:prstClr val="black">
                  <a:tint val="75000"/>
                </a:prstClr>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D7826E9-04B7-43F3-BFA0-2DD8D2E3A2A3}" type="datetime1">
              <a:rPr lang="en-US" smtClean="0"/>
              <a:t>12/27/2015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6C87A5D-4B38-4D74-A4BE-9BBFD41825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8_oDB3KpAKeD8M&amp;tbnid=kjBoUMcU6SzVWM:&amp;ved=0CAUQjRw&amp;url=http://mahsae-ali.blogfa.com/post-62.aspx&amp;ei=J28dU5reD4rDtQbM5oHYDw&amp;bvm=bv.62578216,d.bGE&amp;psig=AFQjCNEYOZSdNl7McDmQZ0DlPxaCc4kDgQ&amp;ust=1394524279747098"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hsae-ali.persiangig.com/besmellah/1.jpg">
            <a:hlinkClick r:id="rId2"/>
          </p:cNvPr>
          <p:cNvPicPr>
            <a:picLocks noChangeAspect="1" noChangeArrowheads="1"/>
          </p:cNvPicPr>
          <p:nvPr/>
        </p:nvPicPr>
        <p:blipFill>
          <a:blip r:embed="rId3">
            <a:duotone>
              <a:schemeClr val="accent2">
                <a:shade val="45000"/>
                <a:satMod val="135000"/>
              </a:schemeClr>
              <a:prstClr val="white"/>
            </a:duotone>
            <a:lum bright="-10000" contrast="20000"/>
            <a:extLst>
              <a:ext uri="{28A0092B-C50C-407E-A947-70E740481C1C}">
                <a14:useLocalDpi xmlns:a14="http://schemas.microsoft.com/office/drawing/2010/main" val="0"/>
              </a:ext>
            </a:extLst>
          </a:blip>
          <a:srcRect/>
          <a:stretch>
            <a:fillRect/>
          </a:stretch>
        </p:blipFill>
        <p:spPr bwMode="auto">
          <a:xfrm>
            <a:off x="2438400" y="1143000"/>
            <a:ext cx="5257800" cy="378787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650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172200"/>
            <a:ext cx="6781800" cy="457200"/>
          </a:xfrm>
        </p:spPr>
        <p:txBody>
          <a:bodyPr/>
          <a:lstStyle/>
          <a:p>
            <a:r>
              <a:rPr lang="en-US" sz="1600" dirty="0">
                <a:latin typeface="Berlin Sans FB" panose="020E0602020502020306" pitchFamily="34" charset="0"/>
              </a:rPr>
              <a:t>M. </a:t>
            </a:r>
            <a:r>
              <a:rPr lang="en-US" sz="1600" dirty="0" err="1">
                <a:latin typeface="Berlin Sans FB" panose="020E0602020502020306" pitchFamily="34" charset="0"/>
              </a:rPr>
              <a:t>Tohidi</a:t>
            </a:r>
            <a:r>
              <a:rPr lang="en-US" sz="1600" dirty="0">
                <a:latin typeface="Berlin Sans FB" panose="020E0602020502020306" pitchFamily="34" charset="0"/>
              </a:rPr>
              <a:t> et al. / Clinical Biochemistry 46 (2013) 716–721</a:t>
            </a:r>
            <a:endParaRPr lang="en-US" sz="1600" dirty="0">
              <a:solidFill>
                <a:prstClr val="black">
                  <a:tint val="75000"/>
                </a:prstClr>
              </a:solidFill>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10</a:t>
            </a:fld>
            <a:endParaRPr lang="en-US">
              <a:solidFill>
                <a:prstClr val="black">
                  <a:tint val="75000"/>
                </a:prstClr>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473582796"/>
              </p:ext>
            </p:extLst>
          </p:nvPr>
        </p:nvGraphicFramePr>
        <p:xfrm>
          <a:off x="228600" y="990600"/>
          <a:ext cx="8610600" cy="4297680"/>
        </p:xfrm>
        <a:graphic>
          <a:graphicData uri="http://schemas.openxmlformats.org/drawingml/2006/table">
            <a:tbl>
              <a:tblPr firstRow="1" bandRow="1">
                <a:tableStyleId>{5C22544A-7EE6-4342-B048-85BDC9FD1C3A}</a:tableStyleId>
              </a:tblPr>
              <a:tblGrid>
                <a:gridCol w="1344283"/>
                <a:gridCol w="726631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p>
                    <a:p>
                      <a:endParaRPr lang="en-US" dirty="0"/>
                    </a:p>
                  </a:txBody>
                  <a:tcPr/>
                </a:tc>
                <a:tc>
                  <a:txBody>
                    <a:bodyPr/>
                    <a:lstStyle/>
                    <a:p>
                      <a:r>
                        <a:rPr kumimoji="0" lang="en-US" sz="1800" b="0" i="0" u="none" strike="noStrike" kern="1200" baseline="0" dirty="0" smtClean="0">
                          <a:solidFill>
                            <a:schemeClr val="lt1"/>
                          </a:solidFill>
                          <a:latin typeface="+mn-lt"/>
                          <a:ea typeface="+mn-ea"/>
                          <a:cs typeface="+mn-cs"/>
                        </a:rPr>
                        <a:t>Lipid profile components and incident cerebrovascular events versus</a:t>
                      </a:r>
                    </a:p>
                    <a:p>
                      <a:r>
                        <a:rPr kumimoji="0" lang="en-US" sz="1800" b="0" i="0" u="none" strike="noStrike" kern="1200" baseline="0" dirty="0" smtClean="0">
                          <a:solidFill>
                            <a:schemeClr val="lt1"/>
                          </a:solidFill>
                          <a:latin typeface="+mn-lt"/>
                          <a:ea typeface="+mn-ea"/>
                          <a:cs typeface="+mn-cs"/>
                        </a:rPr>
                        <a:t>coronary heart disease; the result of 9 years follow-up in Tehran Lipid</a:t>
                      </a:r>
                    </a:p>
                    <a:p>
                      <a:r>
                        <a:rPr kumimoji="0" lang="en-US" sz="1800" b="0" i="0" u="none" strike="noStrike" kern="1200" baseline="0" dirty="0" smtClean="0">
                          <a:solidFill>
                            <a:schemeClr val="lt1"/>
                          </a:solidFill>
                          <a:latin typeface="+mn-lt"/>
                          <a:ea typeface="+mn-ea"/>
                          <a:cs typeface="+mn-cs"/>
                        </a:rPr>
                        <a:t>and Glucose Study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method</a:t>
                      </a: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2620 Iranians, aged ≥ 50 years, free from cardiovascular events at</a:t>
                      </a:r>
                    </a:p>
                    <a:p>
                      <a:r>
                        <a:rPr kumimoji="0" lang="en-US" sz="1800" b="0" i="0" u="none" strike="noStrike" kern="1200" baseline="0" dirty="0" smtClean="0">
                          <a:solidFill>
                            <a:schemeClr val="dk1"/>
                          </a:solidFill>
                          <a:latin typeface="+mn-lt"/>
                          <a:ea typeface="+mn-ea"/>
                          <a:cs typeface="+mn-cs"/>
                        </a:rPr>
                        <a:t>baseline (1999–2001). The multivariable hazard ratios (HRs) for stroke/CHD were calculated for 1 </a:t>
                      </a:r>
                      <a:r>
                        <a:rPr kumimoji="0" lang="en-US" sz="1800" b="0" i="0" u="none" strike="noStrike" kern="1200" baseline="0" dirty="0" err="1" smtClean="0">
                          <a:solidFill>
                            <a:schemeClr val="dk1"/>
                          </a:solidFill>
                          <a:latin typeface="+mn-lt"/>
                          <a:ea typeface="+mn-ea"/>
                          <a:cs typeface="+mn-cs"/>
                        </a:rPr>
                        <a:t>mmol</a:t>
                      </a:r>
                      <a:r>
                        <a:rPr kumimoji="0" lang="en-US" sz="1800" b="0" i="0" u="none" strike="noStrike" kern="1200" baseline="0" dirty="0" smtClean="0">
                          <a:solidFill>
                            <a:schemeClr val="dk1"/>
                          </a:solidFill>
                          <a:latin typeface="+mn-lt"/>
                          <a:ea typeface="+mn-ea"/>
                          <a:cs typeface="+mn-cs"/>
                        </a:rPr>
                        <a:t>/L</a:t>
                      </a:r>
                    </a:p>
                    <a:p>
                      <a:r>
                        <a:rPr kumimoji="0" lang="en-US" sz="1800" b="0" i="0" u="none" strike="noStrike" kern="1200" baseline="0" dirty="0" smtClean="0">
                          <a:solidFill>
                            <a:schemeClr val="dk1"/>
                          </a:solidFill>
                          <a:latin typeface="+mn-lt"/>
                          <a:ea typeface="+mn-ea"/>
                          <a:cs typeface="+mn-cs"/>
                        </a:rPr>
                        <a:t>change in lipid components, using Cox proportional hazard regression.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result</a:t>
                      </a: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During 9.1 years of follow-up, 73 and 358 cases of stroke and CHD occurred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Finding</a:t>
                      </a: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All lipid components were independently associated with CHD in whole population. Only among female population, TC, LDL-C and non-HDL-C were independently associated with increased risk of ischemic stroke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Berlin Sans FB" panose="020E0602020502020306" pitchFamily="34" charset="0"/>
                          <a:ea typeface="+mn-ea"/>
                          <a:cs typeface="+mn-cs"/>
                        </a:rPr>
                        <a:t>limitations</a:t>
                      </a:r>
                      <a:endParaRPr lang="en-US" dirty="0" smtClean="0">
                        <a:latin typeface="Berlin Sans FB" panose="020E0602020502020306" pitchFamily="34" charset="0"/>
                      </a:endParaRP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limited number of our stroke events</a:t>
                      </a:r>
                    </a:p>
                    <a:p>
                      <a:r>
                        <a:rPr kumimoji="0" lang="en-US" sz="1800" b="0" i="0" u="none" strike="noStrike" kern="1200" baseline="0" dirty="0" smtClean="0">
                          <a:solidFill>
                            <a:schemeClr val="dk1"/>
                          </a:solidFill>
                          <a:latin typeface="+mn-lt"/>
                          <a:ea typeface="+mn-ea"/>
                          <a:cs typeface="+mn-cs"/>
                        </a:rPr>
                        <a:t>blood sample was taken at baseline</a:t>
                      </a:r>
                      <a:endParaRPr lang="en-US" dirty="0"/>
                    </a:p>
                  </a:txBody>
                  <a:tcPr/>
                </a:tc>
              </a:tr>
            </a:tbl>
          </a:graphicData>
        </a:graphic>
      </p:graphicFrame>
    </p:spTree>
    <p:extLst>
      <p:ext uri="{BB962C8B-B14F-4D97-AF65-F5344CB8AC3E}">
        <p14:creationId xmlns:p14="http://schemas.microsoft.com/office/powerpoint/2010/main" val="38801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600" dirty="0">
                <a:latin typeface="Berlin Sans FB" panose="020E0602020502020306" pitchFamily="34" charset="0"/>
              </a:rPr>
              <a:t>Clinical Biochemistry 47 (2014) 1239–1244</a:t>
            </a:r>
            <a:endParaRPr lang="en-US" sz="1600" dirty="0">
              <a:solidFill>
                <a:prstClr val="black">
                  <a:tint val="75000"/>
                </a:prstClr>
              </a:solidFill>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11</a:t>
            </a:fld>
            <a:endParaRPr lang="en-US">
              <a:solidFill>
                <a:prstClr val="black">
                  <a:tint val="75000"/>
                </a:prstClr>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56458039"/>
              </p:ext>
            </p:extLst>
          </p:nvPr>
        </p:nvGraphicFramePr>
        <p:xfrm>
          <a:off x="609600" y="381000"/>
          <a:ext cx="7772400" cy="5212080"/>
        </p:xfrm>
        <a:graphic>
          <a:graphicData uri="http://schemas.openxmlformats.org/drawingml/2006/table">
            <a:tbl>
              <a:tblPr firstRow="1" bandRow="1">
                <a:tableStyleId>{5C22544A-7EE6-4342-B048-85BDC9FD1C3A}</a:tableStyleId>
              </a:tblPr>
              <a:tblGrid>
                <a:gridCol w="1447800"/>
                <a:gridCol w="6324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p>
                    <a:p>
                      <a:endParaRPr lang="en-US" dirty="0"/>
                    </a:p>
                  </a:txBody>
                  <a:tcPr/>
                </a:tc>
                <a:tc>
                  <a:txBody>
                    <a:bodyPr/>
                    <a:lstStyle/>
                    <a:p>
                      <a:r>
                        <a:rPr kumimoji="0" lang="en-US" sz="1600" b="0" i="0" u="none" strike="noStrike" kern="1200" baseline="0" dirty="0" smtClean="0">
                          <a:solidFill>
                            <a:schemeClr val="lt1"/>
                          </a:solidFill>
                          <a:latin typeface="Berlin Sans FB" panose="020E0602020502020306" pitchFamily="34" charset="0"/>
                          <a:ea typeface="+mn-ea"/>
                          <a:cs typeface="+mn-cs"/>
                        </a:rPr>
                        <a:t>Changes in lipid measures and incident coronary heart disease: Tehran</a:t>
                      </a:r>
                    </a:p>
                    <a:p>
                      <a:r>
                        <a:rPr kumimoji="0" lang="en-US" sz="1600" b="0" i="0" u="none" strike="noStrike" kern="1200" baseline="0" dirty="0" smtClean="0">
                          <a:solidFill>
                            <a:schemeClr val="lt1"/>
                          </a:solidFill>
                          <a:latin typeface="Berlin Sans FB" panose="020E0602020502020306" pitchFamily="34" charset="0"/>
                          <a:ea typeface="+mn-ea"/>
                          <a:cs typeface="+mn-cs"/>
                        </a:rPr>
                        <a:t>Lipid &amp; Glucose Study</a:t>
                      </a:r>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method</a:t>
                      </a:r>
                    </a:p>
                    <a:p>
                      <a:endParaRPr lang="en-US" dirty="0"/>
                    </a:p>
                  </a:txBody>
                  <a:tcPr/>
                </a:tc>
                <a:tc>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Study was conducted in 4459 adults, aged ≥30 years, free of CVD at baseline who attended two consecutive examinations first in 1999–2001 and second in 2001–2003, and were followed up until March 31, 2010</a:t>
                      </a:r>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result</a:t>
                      </a:r>
                    </a:p>
                    <a:p>
                      <a:endParaRPr lang="en-US" dirty="0"/>
                    </a:p>
                  </a:txBody>
                  <a:tcPr/>
                </a:tc>
                <a:tc>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mean follow-up of 9.5 years, </a:t>
                      </a:r>
                    </a:p>
                    <a:p>
                      <a:r>
                        <a:rPr kumimoji="0" lang="en-US" sz="1600" b="0" i="0" u="none" strike="noStrike" kern="1200" baseline="0" dirty="0" smtClean="0">
                          <a:solidFill>
                            <a:schemeClr val="dk1"/>
                          </a:solidFill>
                          <a:latin typeface="Berlin Sans FB" panose="020E0602020502020306" pitchFamily="34" charset="0"/>
                          <a:ea typeface="+mn-ea"/>
                          <a:cs typeface="+mn-cs"/>
                        </a:rPr>
                        <a:t>303 cases of CHD </a:t>
                      </a:r>
                    </a:p>
                    <a:p>
                      <a:r>
                        <a:rPr kumimoji="0" lang="en-US" sz="1600" b="0" i="0" u="none" strike="noStrike" kern="1200" baseline="0" dirty="0" smtClean="0">
                          <a:solidFill>
                            <a:schemeClr val="dk1"/>
                          </a:solidFill>
                          <a:latin typeface="Berlin Sans FB" panose="020E0602020502020306" pitchFamily="34" charset="0"/>
                          <a:ea typeface="+mn-ea"/>
                          <a:cs typeface="+mn-cs"/>
                        </a:rPr>
                        <a:t>1-SD increase in TC, TG, non-HDL-C, TC/HDL-C and TG/HDL-C   was     associated with  14,  20 ,  19,                16               and 14%   increase in risk of CHD event, respectively.</a:t>
                      </a:r>
                    </a:p>
                    <a:p>
                      <a:r>
                        <a:rPr kumimoji="0" lang="en-US" sz="1600" b="0" i="0" u="none" strike="noStrike" kern="1200" baseline="0" dirty="0" smtClean="0">
                          <a:solidFill>
                            <a:schemeClr val="dk1"/>
                          </a:solidFill>
                          <a:latin typeface="Berlin Sans FB" panose="020E0602020502020306" pitchFamily="34" charset="0"/>
                          <a:ea typeface="+mn-ea"/>
                          <a:cs typeface="+mn-cs"/>
                        </a:rPr>
                        <a:t> Participants with maintained dyslipidemia during follow-up had a significant risk for incident CHD [HR: 1.67(1.21–2.49)] compared</a:t>
                      </a:r>
                    </a:p>
                    <a:p>
                      <a:r>
                        <a:rPr kumimoji="0" lang="en-US" sz="1600" b="0" i="0" u="none" strike="noStrike" kern="1200" baseline="0" dirty="0" smtClean="0">
                          <a:solidFill>
                            <a:schemeClr val="dk1"/>
                          </a:solidFill>
                          <a:latin typeface="Berlin Sans FB" panose="020E0602020502020306" pitchFamily="34" charset="0"/>
                          <a:ea typeface="+mn-ea"/>
                          <a:cs typeface="+mn-cs"/>
                        </a:rPr>
                        <a:t>to those with no dyslipidemia at baseline or follow-up.</a:t>
                      </a:r>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Finding</a:t>
                      </a:r>
                    </a:p>
                    <a:p>
                      <a:endParaRPr lang="en-US" dirty="0"/>
                    </a:p>
                  </a:txBody>
                  <a:tcPr/>
                </a:tc>
                <a:tc>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Changes in TC, TG, and non-HDL-C, TC/HDL-C, TG/HDL-C were independent predictors of CHD</a:t>
                      </a:r>
                    </a:p>
                    <a:p>
                      <a:r>
                        <a:rPr kumimoji="0" lang="en-US" sz="1600" b="0" i="0" u="none" strike="noStrike" kern="1200" baseline="0" dirty="0" smtClean="0">
                          <a:solidFill>
                            <a:schemeClr val="dk1"/>
                          </a:solidFill>
                          <a:latin typeface="Berlin Sans FB" panose="020E0602020502020306" pitchFamily="34" charset="0"/>
                          <a:ea typeface="+mn-ea"/>
                          <a:cs typeface="+mn-cs"/>
                        </a:rPr>
                        <a:t>events. Furthermore, maintained dyslipidemia was a strong predictor for CHD events</a:t>
                      </a:r>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Berlin Sans FB" panose="020E0602020502020306" pitchFamily="34" charset="0"/>
                          <a:ea typeface="+mn-ea"/>
                          <a:cs typeface="+mn-cs"/>
                        </a:rPr>
                        <a:t>limitations</a:t>
                      </a:r>
                      <a:endParaRPr lang="en-US" dirty="0" smtClean="0">
                        <a:latin typeface="Berlin Sans FB" panose="020E0602020502020306" pitchFamily="34" charset="0"/>
                      </a:endParaRP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single measurement, intra-individual variability</a:t>
                      </a:r>
                      <a:endParaRPr lang="en-US" sz="1600" dirty="0">
                        <a:latin typeface="Berlin Sans FB" panose="020E0602020502020306" pitchFamily="34" charset="0"/>
                      </a:endParaRPr>
                    </a:p>
                  </a:txBody>
                  <a:tcPr/>
                </a:tc>
              </a:tr>
            </a:tbl>
          </a:graphicData>
        </a:graphic>
      </p:graphicFrame>
    </p:spTree>
    <p:extLst>
      <p:ext uri="{BB962C8B-B14F-4D97-AF65-F5344CB8AC3E}">
        <p14:creationId xmlns:p14="http://schemas.microsoft.com/office/powerpoint/2010/main" val="375936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353671" y="457200"/>
            <a:ext cx="6190129" cy="762000"/>
          </a:xfrm>
          <a:prstGeom prst="rect">
            <a:avLst/>
          </a:prstGeom>
          <a:noFill/>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4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هدف اصلی</a:t>
            </a:r>
            <a:endPar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fa-IR" dirty="0" smtClean="0">
                <a:solidFill>
                  <a:prstClr val="black">
                    <a:tint val="75000"/>
                  </a:prstClr>
                </a:solidFill>
              </a:rPr>
              <a:t>11</a:t>
            </a:r>
            <a:endParaRPr lang="en-US" dirty="0">
              <a:solidFill>
                <a:prstClr val="black">
                  <a:tint val="75000"/>
                </a:prstClr>
              </a:solidFill>
            </a:endParaRPr>
          </a:p>
        </p:txBody>
      </p:sp>
      <p:sp>
        <p:nvSpPr>
          <p:cNvPr id="2" name="Rectangle 1"/>
          <p:cNvSpPr/>
          <p:nvPr/>
        </p:nvSpPr>
        <p:spPr>
          <a:xfrm>
            <a:off x="685800" y="1600200"/>
            <a:ext cx="7983071" cy="2677656"/>
          </a:xfrm>
          <a:prstGeom prst="rect">
            <a:avLst/>
          </a:prstGeom>
        </p:spPr>
        <p:txBody>
          <a:bodyPr wrap="square">
            <a:spAutoFit/>
          </a:bodyPr>
          <a:lstStyle/>
          <a:p>
            <a:pPr algn="r" rtl="1"/>
            <a:r>
              <a:rPr lang="fa-IR" sz="2800" b="1" dirty="0"/>
              <a:t>تعیین میزان ارتباط سطوح مختلف اجزای متفاوت لیپید با مرگ و میر </a:t>
            </a:r>
            <a:r>
              <a:rPr lang="fa-IR" sz="2800" b="1" dirty="0" smtClean="0"/>
              <a:t>کلی در افراد بالای 40 سال در مطالعه قند و لیپید تهران</a:t>
            </a:r>
          </a:p>
          <a:p>
            <a:pPr algn="r" rtl="1"/>
            <a:endParaRPr lang="fa-IR" sz="2800" b="1" dirty="0"/>
          </a:p>
          <a:p>
            <a:pPr algn="r" rtl="1"/>
            <a:endParaRPr lang="en-US" sz="2800" b="1" dirty="0"/>
          </a:p>
          <a:p>
            <a:pPr algn="r" rtl="1"/>
            <a:r>
              <a:rPr lang="fa-IR" sz="2800" b="1" dirty="0"/>
              <a:t>تعیین میزان ارتباط سطوح مختلف اجزای متفاوت لیپید با مرگ و میر قلبی </a:t>
            </a:r>
            <a:r>
              <a:rPr lang="fa-IR" sz="2800" b="1" dirty="0" smtClean="0"/>
              <a:t>عروقی در افراد بالای 40 سال در مطالعه قند و لیپید تهران</a:t>
            </a:r>
            <a:endParaRPr lang="en-US" sz="2800" b="1" dirty="0"/>
          </a:p>
        </p:txBody>
      </p:sp>
    </p:spTree>
    <p:extLst>
      <p:ext uri="{BB962C8B-B14F-4D97-AF65-F5344CB8AC3E}">
        <p14:creationId xmlns:p14="http://schemas.microsoft.com/office/powerpoint/2010/main" val="373189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r>
              <a:rPr lang="fa-IR" dirty="0" smtClean="0">
                <a:solidFill>
                  <a:prstClr val="black">
                    <a:tint val="75000"/>
                  </a:prstClr>
                </a:solidFill>
              </a:rPr>
              <a:t>12</a:t>
            </a:r>
            <a:endParaRPr lang="en-US" dirty="0">
              <a:solidFill>
                <a:prstClr val="black">
                  <a:tint val="75000"/>
                </a:prstClr>
              </a:solidFill>
            </a:endParaRPr>
          </a:p>
        </p:txBody>
      </p:sp>
      <p:sp>
        <p:nvSpPr>
          <p:cNvPr id="3" name="Content Placeholder 2"/>
          <p:cNvSpPr>
            <a:spLocks noGrp="1"/>
          </p:cNvSpPr>
          <p:nvPr>
            <p:ph sz="quarter" idx="1"/>
          </p:nvPr>
        </p:nvSpPr>
        <p:spPr>
          <a:xfrm>
            <a:off x="381000" y="1524000"/>
            <a:ext cx="8610600" cy="4648200"/>
          </a:xfrm>
        </p:spPr>
        <p:txBody>
          <a:bodyPr>
            <a:normAutofit/>
          </a:bodyPr>
          <a:lstStyle/>
          <a:p>
            <a:pPr algn="r" rtl="1">
              <a:buFont typeface="Wingdings" panose="05000000000000000000" pitchFamily="2" charset="2"/>
              <a:buChar char="Ø"/>
            </a:pPr>
            <a:r>
              <a:rPr lang="fa-IR" sz="1800" b="1" dirty="0"/>
              <a:t>تعیین میزان ارتباط </a:t>
            </a:r>
            <a:r>
              <a:rPr lang="en-US" sz="1800" b="1" dirty="0"/>
              <a:t>TC </a:t>
            </a:r>
            <a:r>
              <a:rPr lang="fa-IR" sz="1800" b="1" dirty="0"/>
              <a:t> با میزان مرگ و میر کلی در افراد بالای 40 سال در مطالعه قند و لیپید تهران </a:t>
            </a:r>
            <a:endParaRPr lang="en-US" sz="1800" b="1" dirty="0"/>
          </a:p>
          <a:p>
            <a:pPr algn="r" rtl="1">
              <a:buFont typeface="Wingdings" panose="05000000000000000000" pitchFamily="2" charset="2"/>
              <a:buChar char="Ø"/>
            </a:pPr>
            <a:r>
              <a:rPr lang="fa-IR" sz="1800" b="1" dirty="0"/>
              <a:t>تعیین میزان ارتباط </a:t>
            </a:r>
            <a:r>
              <a:rPr lang="en-US" sz="1800" b="1" dirty="0"/>
              <a:t>TG </a:t>
            </a:r>
            <a:r>
              <a:rPr lang="fa-IR" sz="1800" b="1" dirty="0"/>
              <a:t> با میزان مرگ و میر کلی در افراد بالای 40 سال در مطالعه قند و لیپید تهران </a:t>
            </a:r>
            <a:endParaRPr lang="en-US" sz="1800" b="1" dirty="0"/>
          </a:p>
          <a:p>
            <a:pPr algn="r" rtl="1">
              <a:buFont typeface="Wingdings" panose="05000000000000000000" pitchFamily="2" charset="2"/>
              <a:buChar char="Ø"/>
            </a:pPr>
            <a:r>
              <a:rPr lang="fa-IR" sz="1800" b="1" dirty="0"/>
              <a:t>تعیین میزان ارتباط </a:t>
            </a:r>
            <a:r>
              <a:rPr lang="en-US" sz="1800" b="1" dirty="0"/>
              <a:t>HDL-c</a:t>
            </a:r>
            <a:r>
              <a:rPr lang="fa-IR" sz="1800" b="1" dirty="0"/>
              <a:t> با میزان مرگ و میر کلی در افراد بالای 40 سال در مطالعه قند و لیپید تهران </a:t>
            </a:r>
            <a:endParaRPr lang="en-US" sz="1800" b="1" dirty="0"/>
          </a:p>
          <a:p>
            <a:pPr algn="r" rtl="1">
              <a:buFont typeface="Wingdings" panose="05000000000000000000" pitchFamily="2" charset="2"/>
              <a:buChar char="Ø"/>
            </a:pPr>
            <a:r>
              <a:rPr lang="fa-IR" sz="1800" b="1" dirty="0"/>
              <a:t>تعیین میزان ارتباط</a:t>
            </a:r>
            <a:r>
              <a:rPr lang="en-US" sz="1800" b="1" dirty="0"/>
              <a:t>LDL-C  </a:t>
            </a:r>
            <a:r>
              <a:rPr lang="fa-IR" sz="1800" b="1" dirty="0"/>
              <a:t> با میزان مرگ و میر کلی در افراد بالای 40 سال در مطالعه قند و لیپید تهران </a:t>
            </a:r>
            <a:endParaRPr lang="en-US" sz="1800" b="1" dirty="0"/>
          </a:p>
          <a:p>
            <a:pPr algn="just" rtl="1">
              <a:buFont typeface="Wingdings" panose="05000000000000000000" pitchFamily="2" charset="2"/>
              <a:buChar char="Ø"/>
            </a:pPr>
            <a:r>
              <a:rPr lang="fa-IR" sz="1800" b="1" dirty="0"/>
              <a:t>تعیین میزان ارتباط </a:t>
            </a:r>
            <a:r>
              <a:rPr lang="en-US" sz="1800" b="1" dirty="0"/>
              <a:t>TC/HDL-c </a:t>
            </a:r>
            <a:r>
              <a:rPr lang="fa-IR" sz="1800" b="1" dirty="0"/>
              <a:t> با میزان مرگ و میر کلی در افراد بالای 40 سال در مطالعه قند و لیپید </a:t>
            </a:r>
            <a:r>
              <a:rPr lang="fa-IR" sz="1800" b="1" dirty="0" smtClean="0"/>
              <a:t>تهران</a:t>
            </a:r>
          </a:p>
          <a:p>
            <a:pPr algn="just" rtl="1">
              <a:buFont typeface="Wingdings" panose="05000000000000000000" pitchFamily="2" charset="2"/>
              <a:buChar char="Ø"/>
            </a:pPr>
            <a:r>
              <a:rPr lang="fa-IR" sz="1800" b="1" dirty="0"/>
              <a:t>تعیین میزان ارتباط </a:t>
            </a:r>
            <a:r>
              <a:rPr lang="en-US" sz="1800" b="1" dirty="0" smtClean="0"/>
              <a:t>TG/HDL-c </a:t>
            </a:r>
            <a:r>
              <a:rPr lang="fa-IR" sz="1800" b="1" dirty="0" smtClean="0"/>
              <a:t> </a:t>
            </a:r>
            <a:r>
              <a:rPr lang="fa-IR" sz="1800" b="1" dirty="0"/>
              <a:t>با میزان مرگ و میر کلی در افراد بالای 40 سال در مطالعه قند و لیپید تهران </a:t>
            </a:r>
            <a:endParaRPr lang="en-US" sz="1800" b="1" dirty="0" smtClean="0"/>
          </a:p>
          <a:p>
            <a:pPr algn="just" rtl="1">
              <a:buFont typeface="Wingdings" panose="05000000000000000000" pitchFamily="2" charset="2"/>
              <a:buChar char="Ø"/>
            </a:pPr>
            <a:r>
              <a:rPr lang="fa-IR" sz="1800" b="1" dirty="0"/>
              <a:t>تعیین میزان ارتباط </a:t>
            </a:r>
            <a:r>
              <a:rPr lang="en-US" sz="1800" b="1" dirty="0"/>
              <a:t>non-HDL-c </a:t>
            </a:r>
            <a:r>
              <a:rPr lang="fa-IR" sz="1800" b="1" dirty="0"/>
              <a:t> با میزان مرگ و میر کلی در افراد بالای 40 سال در مطالعه قند و لیپید تهران </a:t>
            </a:r>
            <a:endParaRPr lang="en-US" sz="1800" b="1" dirty="0"/>
          </a:p>
          <a:p>
            <a:pPr algn="just" rtl="1">
              <a:buFont typeface="Wingdings" panose="05000000000000000000" pitchFamily="2" charset="2"/>
              <a:buChar char="Ø"/>
            </a:pPr>
            <a:endParaRPr lang="en-US" sz="1800" b="1" dirty="0"/>
          </a:p>
        </p:txBody>
      </p:sp>
      <p:sp>
        <p:nvSpPr>
          <p:cNvPr id="5" name="Title 3"/>
          <p:cNvSpPr txBox="1">
            <a:spLocks/>
          </p:cNvSpPr>
          <p:nvPr/>
        </p:nvSpPr>
        <p:spPr>
          <a:xfrm>
            <a:off x="1828800" y="457200"/>
            <a:ext cx="5562600" cy="685800"/>
          </a:xfrm>
          <a:prstGeom prst="rect">
            <a:avLst/>
          </a:prstGeom>
          <a:noFill/>
          <a:ln>
            <a:noFill/>
          </a:ln>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4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اهداف اختصاصی</a:t>
            </a:r>
            <a:endPar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280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solidFill>
                  <a:prstClr val="black">
                    <a:tint val="75000"/>
                  </a:prstClr>
                </a:solidFill>
              </a:rPr>
              <a:t>13</a:t>
            </a:r>
            <a:endParaRPr lang="en-US" dirty="0">
              <a:solidFill>
                <a:prstClr val="black">
                  <a:tint val="75000"/>
                </a:prstClr>
              </a:solidFill>
            </a:endParaRPr>
          </a:p>
        </p:txBody>
      </p:sp>
      <p:sp>
        <p:nvSpPr>
          <p:cNvPr id="3" name="Content Placeholder 2"/>
          <p:cNvSpPr>
            <a:spLocks noGrp="1"/>
          </p:cNvSpPr>
          <p:nvPr>
            <p:ph sz="quarter" idx="1"/>
          </p:nvPr>
        </p:nvSpPr>
        <p:spPr>
          <a:xfrm>
            <a:off x="442210" y="1371600"/>
            <a:ext cx="8382000" cy="4953000"/>
          </a:xfrm>
        </p:spPr>
        <p:txBody>
          <a:bodyPr>
            <a:normAutofit/>
          </a:bodyPr>
          <a:lstStyle/>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 </a:t>
            </a:r>
            <a:r>
              <a:rPr lang="en-US" sz="1800" b="1" dirty="0">
                <a:latin typeface="Arial" panose="020B0604020202020204" pitchFamily="34" charset="0"/>
                <a:cs typeface="Arial" panose="020B0604020202020204" pitchFamily="34" charset="0"/>
              </a:rPr>
              <a:t>TC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 </a:t>
            </a:r>
            <a:r>
              <a:rPr lang="en-US" sz="1800" b="1" dirty="0">
                <a:latin typeface="Arial" panose="020B0604020202020204" pitchFamily="34" charset="0"/>
                <a:cs typeface="Arial" panose="020B0604020202020204" pitchFamily="34" charset="0"/>
              </a:rPr>
              <a:t>TG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 </a:t>
            </a:r>
            <a:r>
              <a:rPr lang="en-US" sz="1800" b="1" dirty="0">
                <a:latin typeface="Arial" panose="020B0604020202020204" pitchFamily="34" charset="0"/>
                <a:cs typeface="Arial" panose="020B0604020202020204" pitchFamily="34" charset="0"/>
              </a:rPr>
              <a:t>HDL-c</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a:t>
            </a:r>
            <a:r>
              <a:rPr lang="en-US" sz="1800" b="1" dirty="0">
                <a:latin typeface="Arial" panose="020B0604020202020204" pitchFamily="34" charset="0"/>
                <a:cs typeface="Arial" panose="020B0604020202020204" pitchFamily="34" charset="0"/>
              </a:rPr>
              <a:t>LDL-C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smtClean="0">
                <a:latin typeface="Arial" panose="020B0604020202020204" pitchFamily="34" charset="0"/>
                <a:cs typeface="Arial" panose="020B0604020202020204" pitchFamily="34" charset="0"/>
              </a:rPr>
              <a:t>تعیین </a:t>
            </a:r>
            <a:r>
              <a:rPr lang="fa-IR" sz="1800" b="1" dirty="0">
                <a:latin typeface="Arial" panose="020B0604020202020204" pitchFamily="34" charset="0"/>
                <a:cs typeface="Arial" panose="020B0604020202020204" pitchFamily="34" charset="0"/>
              </a:rPr>
              <a:t>میزان ارتباط </a:t>
            </a:r>
            <a:r>
              <a:rPr lang="en-US" sz="1800" b="1" dirty="0">
                <a:latin typeface="Arial" panose="020B0604020202020204" pitchFamily="34" charset="0"/>
                <a:cs typeface="Arial" panose="020B0604020202020204" pitchFamily="34" charset="0"/>
              </a:rPr>
              <a:t>TC/HDL-c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 </a:t>
            </a:r>
            <a:r>
              <a:rPr lang="en-US" sz="1800" b="1" dirty="0">
                <a:latin typeface="Arial" panose="020B0604020202020204" pitchFamily="34" charset="0"/>
                <a:cs typeface="Arial" panose="020B0604020202020204" pitchFamily="34" charset="0"/>
              </a:rPr>
              <a:t>TG/HDL-c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 </a:t>
            </a:r>
            <a:endParaRPr lang="en-US" sz="18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800" b="1" dirty="0">
                <a:latin typeface="Arial" panose="020B0604020202020204" pitchFamily="34" charset="0"/>
                <a:cs typeface="Arial" panose="020B0604020202020204" pitchFamily="34" charset="0"/>
              </a:rPr>
              <a:t>تعیین میزان ارتباط </a:t>
            </a:r>
            <a:r>
              <a:rPr lang="en-US" sz="1800" b="1" dirty="0">
                <a:latin typeface="Arial" panose="020B0604020202020204" pitchFamily="34" charset="0"/>
                <a:cs typeface="Arial" panose="020B0604020202020204" pitchFamily="34" charset="0"/>
              </a:rPr>
              <a:t>non-HDL-c </a:t>
            </a:r>
            <a:r>
              <a:rPr lang="fa-IR" sz="1800" b="1" dirty="0">
                <a:latin typeface="Arial" panose="020B0604020202020204" pitchFamily="34" charset="0"/>
                <a:cs typeface="Arial" panose="020B0604020202020204" pitchFamily="34" charset="0"/>
              </a:rPr>
              <a:t> با میزان مرگ و میر قلبی عروقی  در افراد بالای 40 سال  </a:t>
            </a:r>
            <a:r>
              <a:rPr lang="fa-IR" sz="1800" b="1" dirty="0" smtClean="0">
                <a:latin typeface="Arial" panose="020B0604020202020204" pitchFamily="34" charset="0"/>
                <a:cs typeface="Arial" panose="020B0604020202020204" pitchFamily="34" charset="0"/>
              </a:rPr>
              <a:t>در </a:t>
            </a:r>
            <a:r>
              <a:rPr lang="fa-IR" sz="1800" b="1" dirty="0">
                <a:latin typeface="Arial" panose="020B0604020202020204" pitchFamily="34" charset="0"/>
                <a:cs typeface="Arial" panose="020B0604020202020204" pitchFamily="34" charset="0"/>
              </a:rPr>
              <a:t>مطالعه قند و لیپید تهران</a:t>
            </a:r>
            <a:endParaRPr lang="en-US" sz="1800" b="1" dirty="0">
              <a:latin typeface="Arial" panose="020B0604020202020204" pitchFamily="34" charset="0"/>
              <a:cs typeface="Arial" panose="020B0604020202020204" pitchFamily="34" charset="0"/>
            </a:endParaRPr>
          </a:p>
          <a:p>
            <a:pPr algn="just" rtl="1">
              <a:buClr>
                <a:srgbClr val="C00000"/>
              </a:buClr>
              <a:buFont typeface="Wingdings" panose="05000000000000000000" pitchFamily="2" charset="2"/>
              <a:buChar char="Ø"/>
            </a:pPr>
            <a:endParaRPr lang="en-US" sz="2400" b="1" dirty="0">
              <a:effectLst>
                <a:outerShdw blurRad="38100" dist="38100" dir="2700000" algn="tl">
                  <a:srgbClr val="000000">
                    <a:alpha val="43137"/>
                  </a:srgbClr>
                </a:outerShdw>
              </a:effectLst>
              <a:cs typeface="B Zar" pitchFamily="2" charset="-78"/>
            </a:endParaRPr>
          </a:p>
        </p:txBody>
      </p:sp>
      <p:sp>
        <p:nvSpPr>
          <p:cNvPr id="4" name="Title 3"/>
          <p:cNvSpPr txBox="1">
            <a:spLocks/>
          </p:cNvSpPr>
          <p:nvPr/>
        </p:nvSpPr>
        <p:spPr>
          <a:xfrm>
            <a:off x="1851910" y="381000"/>
            <a:ext cx="5562600" cy="685800"/>
          </a:xfrm>
          <a:prstGeom prst="rect">
            <a:avLst/>
          </a:prstGeom>
          <a:noFill/>
          <a:effectLst>
            <a:outerShdw blurRad="50800" dist="50800" dir="5400000" algn="ctr" rotWithShape="0">
              <a:srgbClr val="C00000"/>
            </a:outerShd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4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اهداف اختصاصی</a:t>
            </a:r>
            <a:endPar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87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lgn="ctr"/>
            <a:r>
              <a:rPr lang="fa-I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اهداف فرعی </a:t>
            </a:r>
            <a:endParaRPr lang="en-US" dirty="0"/>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15</a:t>
            </a:fld>
            <a:endParaRPr lang="en-US">
              <a:solidFill>
                <a:prstClr val="black">
                  <a:tint val="75000"/>
                </a:prstClr>
              </a:solidFill>
            </a:endParaRPr>
          </a:p>
        </p:txBody>
      </p:sp>
      <p:sp>
        <p:nvSpPr>
          <p:cNvPr id="5" name="Content Placeholder 4"/>
          <p:cNvSpPr>
            <a:spLocks noGrp="1"/>
          </p:cNvSpPr>
          <p:nvPr>
            <p:ph sz="quarter" idx="1"/>
          </p:nvPr>
        </p:nvSpPr>
        <p:spPr/>
        <p:txBody>
          <a:bodyPr>
            <a:normAutofit fontScale="92500"/>
          </a:bodyPr>
          <a:lstStyle/>
          <a:p>
            <a:pPr algn="r" rtl="1">
              <a:buFont typeface="Wingdings" panose="05000000000000000000" pitchFamily="2" charset="2"/>
              <a:buChar char="Ø"/>
            </a:pPr>
            <a:r>
              <a:rPr lang="fa-IR" sz="1900" b="1" dirty="0"/>
              <a:t>تعیین میزان ارتباط </a:t>
            </a:r>
            <a:r>
              <a:rPr lang="en-US" sz="1900" b="1" dirty="0"/>
              <a:t>TC </a:t>
            </a:r>
            <a:r>
              <a:rPr lang="fa-IR" sz="1900" b="1" dirty="0"/>
              <a:t> با میزان مرگ و میر کلی در افراد بالای 40 </a:t>
            </a:r>
            <a:r>
              <a:rPr lang="fa-IR" sz="1900" b="1" dirty="0" smtClean="0"/>
              <a:t>سال</a:t>
            </a:r>
            <a:r>
              <a:rPr lang="en-US" sz="1900" b="1" dirty="0" smtClean="0"/>
              <a:t> </a:t>
            </a:r>
            <a:r>
              <a:rPr lang="fa-IR" sz="1900" b="1" dirty="0" smtClean="0"/>
              <a:t> پس از</a:t>
            </a:r>
            <a:r>
              <a:rPr lang="fa-IR" sz="2000" b="1" dirty="0"/>
              <a:t> حذف</a:t>
            </a:r>
            <a:r>
              <a:rPr lang="fa-IR" sz="1900" b="1" dirty="0" smtClean="0"/>
              <a:t> افراد با نمایه توده بدنی کمتر از 18.5 و مرگ ومیر کمتر از 3 سال </a:t>
            </a:r>
            <a:r>
              <a:rPr lang="fa-IR" sz="1900" b="1" dirty="0"/>
              <a:t>در مطالعه قند و لیپید تهران </a:t>
            </a:r>
            <a:endParaRPr lang="en-US" sz="1900" b="1" dirty="0"/>
          </a:p>
          <a:p>
            <a:pPr algn="r" rtl="1">
              <a:buFont typeface="Wingdings" panose="05000000000000000000" pitchFamily="2" charset="2"/>
              <a:buChar char="Ø"/>
            </a:pPr>
            <a:r>
              <a:rPr lang="fa-IR" sz="1900" b="1" dirty="0"/>
              <a:t>تعیین میزان ارتباط </a:t>
            </a:r>
            <a:r>
              <a:rPr lang="en-US" sz="1900" b="1" dirty="0"/>
              <a:t>TG </a:t>
            </a:r>
            <a:r>
              <a:rPr lang="fa-IR" sz="1900" b="1" dirty="0"/>
              <a:t> با میزان مرگ و میر کلی در افراد بالای 40 </a:t>
            </a:r>
            <a:r>
              <a:rPr lang="fa-IR" sz="1900" b="1" dirty="0" smtClean="0"/>
              <a:t>سال</a:t>
            </a:r>
            <a:r>
              <a:rPr lang="fa-IR" sz="1900" b="1" dirty="0"/>
              <a:t> پس از</a:t>
            </a:r>
            <a:r>
              <a:rPr lang="fa-IR" sz="2000" b="1" dirty="0"/>
              <a:t> حذف</a:t>
            </a:r>
            <a:r>
              <a:rPr lang="fa-IR" sz="1900" b="1" dirty="0"/>
              <a:t> افراد با نمایه توده بدنی کمتر از 18.5 و مرگ ومیر کمتر از 3 سال</a:t>
            </a:r>
            <a:r>
              <a:rPr lang="fa-IR" sz="1900" b="1" dirty="0" smtClean="0"/>
              <a:t> </a:t>
            </a:r>
            <a:r>
              <a:rPr lang="fa-IR" sz="1900" b="1" dirty="0"/>
              <a:t>در مطالعه قند و لیپید تهران </a:t>
            </a:r>
            <a:endParaRPr lang="en-US" sz="1900" b="1" dirty="0"/>
          </a:p>
          <a:p>
            <a:pPr algn="r" rtl="1">
              <a:buFont typeface="Wingdings" panose="05000000000000000000" pitchFamily="2" charset="2"/>
              <a:buChar char="Ø"/>
            </a:pPr>
            <a:r>
              <a:rPr lang="fa-IR" sz="1900" b="1" dirty="0"/>
              <a:t>تعیین میزان ارتباط </a:t>
            </a:r>
            <a:r>
              <a:rPr lang="en-US" sz="1900" b="1" dirty="0"/>
              <a:t>HDL-c</a:t>
            </a:r>
            <a:r>
              <a:rPr lang="fa-IR" sz="1900" b="1" dirty="0"/>
              <a:t> با میزان مرگ و میر کلی در افراد بالای 40 </a:t>
            </a:r>
            <a:r>
              <a:rPr lang="fa-IR" sz="1900" b="1" dirty="0" smtClean="0"/>
              <a:t>سال</a:t>
            </a:r>
            <a:r>
              <a:rPr lang="fa-IR" sz="1900" b="1" dirty="0"/>
              <a:t> پس از</a:t>
            </a:r>
            <a:r>
              <a:rPr lang="fa-IR" sz="2000" b="1" dirty="0"/>
              <a:t> حذف</a:t>
            </a:r>
            <a:r>
              <a:rPr lang="fa-IR" sz="1900" b="1" dirty="0"/>
              <a:t> افراد با نمایه توده بدنی کمتر از 18.5 و مرگ ومیر کمتر از 3 سال</a:t>
            </a:r>
            <a:r>
              <a:rPr lang="fa-IR" sz="1900" b="1" dirty="0" smtClean="0"/>
              <a:t> </a:t>
            </a:r>
            <a:r>
              <a:rPr lang="fa-IR" sz="1900" b="1" dirty="0"/>
              <a:t>در مطالعه قند و لیپید تهران </a:t>
            </a:r>
            <a:endParaRPr lang="en-US" sz="1900" b="1" dirty="0"/>
          </a:p>
          <a:p>
            <a:pPr algn="r" rtl="1">
              <a:buFont typeface="Wingdings" panose="05000000000000000000" pitchFamily="2" charset="2"/>
              <a:buChar char="Ø"/>
            </a:pPr>
            <a:r>
              <a:rPr lang="fa-IR" sz="1900" b="1" dirty="0"/>
              <a:t>تعیین میزان ارتباط</a:t>
            </a:r>
            <a:r>
              <a:rPr lang="en-US" sz="1900" b="1" dirty="0"/>
              <a:t>LDL-C  </a:t>
            </a:r>
            <a:r>
              <a:rPr lang="fa-IR" sz="1900" b="1" dirty="0"/>
              <a:t> با میزان مرگ و میر کلی در افراد بالای 40 </a:t>
            </a:r>
            <a:r>
              <a:rPr lang="fa-IR" sz="1900" b="1" dirty="0" smtClean="0"/>
              <a:t>سال</a:t>
            </a:r>
            <a:r>
              <a:rPr lang="fa-IR" sz="1900" b="1" dirty="0"/>
              <a:t> پس از</a:t>
            </a:r>
            <a:r>
              <a:rPr lang="fa-IR" sz="2000" b="1" dirty="0"/>
              <a:t> حذف</a:t>
            </a:r>
            <a:r>
              <a:rPr lang="fa-IR" sz="1900" b="1" dirty="0"/>
              <a:t> افراد با نمایه توده بدنی کمتر از 18.5 و مرگ ومیر کمتر از 3 سال</a:t>
            </a:r>
            <a:r>
              <a:rPr lang="fa-IR" sz="1900" b="1" dirty="0" smtClean="0"/>
              <a:t> </a:t>
            </a:r>
            <a:r>
              <a:rPr lang="fa-IR" sz="1900" b="1" dirty="0"/>
              <a:t>در مطالعه قند و لیپید تهران </a:t>
            </a:r>
            <a:endParaRPr lang="en-US" sz="1900" b="1" dirty="0"/>
          </a:p>
          <a:p>
            <a:pPr algn="just" rtl="1">
              <a:buFont typeface="Wingdings" panose="05000000000000000000" pitchFamily="2" charset="2"/>
              <a:buChar char="Ø"/>
            </a:pPr>
            <a:r>
              <a:rPr lang="fa-IR" sz="1900" b="1" dirty="0"/>
              <a:t>تعیین میزان ارتباط </a:t>
            </a:r>
            <a:r>
              <a:rPr lang="en-US" sz="1900" b="1" dirty="0"/>
              <a:t>TC/HDL-c </a:t>
            </a:r>
            <a:r>
              <a:rPr lang="fa-IR" sz="1900" b="1" dirty="0"/>
              <a:t> با میزان مرگ و میر کلی در افراد بالای 40 پس از</a:t>
            </a:r>
            <a:r>
              <a:rPr lang="fa-IR" sz="2000" b="1" dirty="0"/>
              <a:t> حذف</a:t>
            </a:r>
            <a:r>
              <a:rPr lang="fa-IR" sz="1900" b="1" dirty="0"/>
              <a:t> افراد با نمایه توده بدنی کمتر از 18.5 و مرگ ومیر کمتر از 3 سال </a:t>
            </a:r>
            <a:r>
              <a:rPr lang="fa-IR" sz="1900" b="1" dirty="0" smtClean="0"/>
              <a:t>در </a:t>
            </a:r>
            <a:r>
              <a:rPr lang="fa-IR" sz="1900" b="1" dirty="0"/>
              <a:t>مطالعه قند و لیپید تهران</a:t>
            </a:r>
          </a:p>
          <a:p>
            <a:pPr algn="just" rtl="1">
              <a:buFont typeface="Wingdings" panose="05000000000000000000" pitchFamily="2" charset="2"/>
              <a:buChar char="Ø"/>
            </a:pPr>
            <a:r>
              <a:rPr lang="fa-IR" sz="1900" b="1" dirty="0"/>
              <a:t>تعیین میزان ارتباط </a:t>
            </a:r>
            <a:r>
              <a:rPr lang="en-US" sz="1900" b="1" dirty="0"/>
              <a:t>TG/HDL-c </a:t>
            </a:r>
            <a:r>
              <a:rPr lang="fa-IR" sz="1900" b="1" dirty="0"/>
              <a:t> با میزان مرگ و میر کلی در افراد بالای 40 </a:t>
            </a:r>
            <a:r>
              <a:rPr lang="fa-IR" sz="1900" b="1" dirty="0" smtClean="0"/>
              <a:t>سال</a:t>
            </a:r>
            <a:r>
              <a:rPr lang="fa-IR" sz="1900" b="1" dirty="0"/>
              <a:t> پس از</a:t>
            </a:r>
            <a:r>
              <a:rPr lang="fa-IR" sz="2000" b="1" dirty="0"/>
              <a:t> حذف</a:t>
            </a:r>
            <a:r>
              <a:rPr lang="fa-IR" sz="1900" b="1" dirty="0"/>
              <a:t> افراد با نمایه توده بدنی کمتر از 18.5 و مرگ ومیر کمتر از 3 سال</a:t>
            </a:r>
            <a:r>
              <a:rPr lang="fa-IR" sz="1900" b="1" dirty="0" smtClean="0"/>
              <a:t> </a:t>
            </a:r>
            <a:r>
              <a:rPr lang="fa-IR" sz="1900" b="1" dirty="0"/>
              <a:t>در مطالعه قند و لیپید تهران </a:t>
            </a:r>
            <a:endParaRPr lang="en-US" sz="1900" b="1" dirty="0"/>
          </a:p>
          <a:p>
            <a:pPr algn="just" rtl="1">
              <a:buFont typeface="Wingdings" panose="05000000000000000000" pitchFamily="2" charset="2"/>
              <a:buChar char="Ø"/>
            </a:pPr>
            <a:r>
              <a:rPr lang="fa-IR" sz="1900" b="1" dirty="0"/>
              <a:t>تعیین میزان ارتباط </a:t>
            </a:r>
            <a:r>
              <a:rPr lang="en-US" sz="1900" b="1" dirty="0"/>
              <a:t>non-HDL-c </a:t>
            </a:r>
            <a:r>
              <a:rPr lang="fa-IR" sz="1900" b="1" dirty="0"/>
              <a:t> با میزان مرگ و میر کلی در افراد بالای 40</a:t>
            </a:r>
            <a:r>
              <a:rPr lang="fa-IR" sz="1900" b="1" dirty="0"/>
              <a:t> </a:t>
            </a:r>
            <a:r>
              <a:rPr lang="fa-IR" sz="1900" b="1" dirty="0" smtClean="0"/>
              <a:t>سال</a:t>
            </a:r>
            <a:r>
              <a:rPr lang="fa-IR" sz="1900" b="1" dirty="0"/>
              <a:t> پس از</a:t>
            </a:r>
            <a:r>
              <a:rPr lang="fa-IR" sz="2000" b="1" dirty="0"/>
              <a:t> حذف</a:t>
            </a:r>
            <a:r>
              <a:rPr lang="fa-IR" sz="1900" b="1" dirty="0"/>
              <a:t> افراد با نمایه توده بدنی کمتر از 18.5 و مرگ ومیر کمتر از 3 سال</a:t>
            </a:r>
            <a:r>
              <a:rPr lang="fa-IR" sz="1900" b="1" dirty="0" smtClean="0"/>
              <a:t> </a:t>
            </a:r>
            <a:r>
              <a:rPr lang="fa-IR" sz="1900" b="1" dirty="0"/>
              <a:t>در مطالعه قند و لیپید تهران </a:t>
            </a:r>
            <a:endParaRPr lang="en-US" sz="1900" b="1" dirty="0"/>
          </a:p>
          <a:p>
            <a:pPr algn="r"/>
            <a:endParaRPr lang="en-US" sz="1800" dirty="0"/>
          </a:p>
        </p:txBody>
      </p:sp>
    </p:spTree>
    <p:extLst>
      <p:ext uri="{BB962C8B-B14F-4D97-AF65-F5344CB8AC3E}">
        <p14:creationId xmlns:p14="http://schemas.microsoft.com/office/powerpoint/2010/main" val="39944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spcAft>
                <a:spcPct val="0"/>
              </a:spcAft>
            </a:pPr>
            <a: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اهداف </a:t>
            </a:r>
            <a:r>
              <a:rPr lang="fa-I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فرعی </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16</a:t>
            </a:fld>
            <a:endParaRPr lang="en-US">
              <a:solidFill>
                <a:prstClr val="black">
                  <a:tint val="75000"/>
                </a:prstClr>
              </a:solidFill>
            </a:endParaRPr>
          </a:p>
        </p:txBody>
      </p:sp>
      <p:sp>
        <p:nvSpPr>
          <p:cNvPr id="5" name="Content Placeholder 4"/>
          <p:cNvSpPr>
            <a:spLocks noGrp="1"/>
          </p:cNvSpPr>
          <p:nvPr>
            <p:ph sz="quarter" idx="1"/>
          </p:nvPr>
        </p:nvSpPr>
        <p:spPr/>
        <p:txBody>
          <a:bodyPr>
            <a:normAutofit/>
          </a:bodyPr>
          <a:lstStyle/>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TC </a:t>
            </a:r>
            <a:r>
              <a:rPr lang="fa-IR" sz="1700" b="1" dirty="0">
                <a:latin typeface="Arial" panose="020B0604020202020204" pitchFamily="34" charset="0"/>
                <a:cs typeface="Arial" panose="020B0604020202020204" pitchFamily="34" charset="0"/>
              </a:rPr>
              <a:t> با میزان مرگ و میر قلبی عروقی در افراد بالای 40 سال </a:t>
            </a:r>
            <a:r>
              <a:rPr lang="fa-IR" sz="1700" b="1" dirty="0" smtClean="0">
                <a:latin typeface="Arial" panose="020B0604020202020204" pitchFamily="34" charset="0"/>
                <a:cs typeface="Arial" panose="020B0604020202020204" pitchFamily="34" charset="0"/>
              </a:rPr>
              <a:t> پس از </a:t>
            </a:r>
            <a:r>
              <a:rPr lang="fa-IR" sz="1800" b="1" dirty="0"/>
              <a:t>حذف </a:t>
            </a:r>
            <a:r>
              <a:rPr lang="fa-IR" sz="1700" b="1" dirty="0" smtClean="0">
                <a:latin typeface="Arial" panose="020B0604020202020204" pitchFamily="34" charset="0"/>
                <a:cs typeface="Arial" panose="020B0604020202020204" pitchFamily="34" charset="0"/>
              </a:rPr>
              <a:t>افراد با سابقه </a:t>
            </a:r>
            <a:r>
              <a:rPr lang="en-US" sz="1700" b="1" dirty="0" smtClean="0">
                <a:latin typeface="Arial" panose="020B0604020202020204" pitchFamily="34" charset="0"/>
                <a:cs typeface="Arial" panose="020B0604020202020204" pitchFamily="34" charset="0"/>
              </a:rPr>
              <a:t>CVD</a:t>
            </a:r>
            <a:r>
              <a:rPr lang="fa-IR" sz="1700" b="1" dirty="0" smtClean="0">
                <a:latin typeface="Arial" panose="020B0604020202020204" pitchFamily="34" charset="0"/>
                <a:cs typeface="Arial" panose="020B0604020202020204" pitchFamily="34" charset="0"/>
              </a:rPr>
              <a:t> </a:t>
            </a:r>
            <a:r>
              <a:rPr lang="fa-IR" sz="1700" b="1" dirty="0">
                <a:latin typeface="Arial" panose="020B0604020202020204" pitchFamily="34" charset="0"/>
                <a:cs typeface="Arial" panose="020B0604020202020204" pitchFamily="34" charset="0"/>
              </a:rPr>
              <a:t>در مطالعه 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TG </a:t>
            </a:r>
            <a:r>
              <a:rPr lang="fa-IR" sz="1700" b="1" dirty="0">
                <a:latin typeface="Arial" panose="020B0604020202020204" pitchFamily="34" charset="0"/>
                <a:cs typeface="Arial" panose="020B0604020202020204" pitchFamily="34" charset="0"/>
              </a:rPr>
              <a:t> با میزان مرگ و میر قلبی عروقی  در افراد بالای 40 </a:t>
            </a:r>
            <a:r>
              <a:rPr lang="fa-IR" sz="1700" b="1" dirty="0" smtClean="0">
                <a:latin typeface="Arial" panose="020B0604020202020204" pitchFamily="34" charset="0"/>
                <a:cs typeface="Arial" panose="020B0604020202020204" pitchFamily="34" charset="0"/>
              </a:rPr>
              <a:t>سال</a:t>
            </a:r>
            <a:r>
              <a:rPr lang="fa-IR" sz="1700" b="1" dirty="0">
                <a:latin typeface="Arial" panose="020B0604020202020204" pitchFamily="34" charset="0"/>
                <a:cs typeface="Arial" panose="020B0604020202020204" pitchFamily="34" charset="0"/>
              </a:rPr>
              <a:t> پس از </a:t>
            </a:r>
            <a:r>
              <a:rPr lang="fa-IR" sz="1800" b="1" dirty="0"/>
              <a:t>حذف </a:t>
            </a:r>
            <a:r>
              <a:rPr lang="fa-IR" sz="1700" b="1" dirty="0">
                <a:latin typeface="Arial" panose="020B0604020202020204" pitchFamily="34" charset="0"/>
                <a:cs typeface="Arial" panose="020B0604020202020204" pitchFamily="34" charset="0"/>
              </a:rPr>
              <a:t>افراد با سابقه </a:t>
            </a:r>
            <a:r>
              <a:rPr lang="en-US" sz="1700" b="1" dirty="0">
                <a:latin typeface="Arial" panose="020B0604020202020204" pitchFamily="34" charset="0"/>
                <a:cs typeface="Arial" panose="020B0604020202020204" pitchFamily="34" charset="0"/>
              </a:rPr>
              <a:t>CVD</a:t>
            </a:r>
            <a:r>
              <a:rPr lang="en-US" sz="1700" b="1" dirty="0" smtClean="0">
                <a:latin typeface="Arial" panose="020B0604020202020204" pitchFamily="34" charset="0"/>
                <a:cs typeface="Arial" panose="020B0604020202020204" pitchFamily="34" charset="0"/>
              </a:rPr>
              <a:t>  </a:t>
            </a:r>
            <a:r>
              <a:rPr lang="fa-IR" sz="1700" b="1" dirty="0" smtClean="0">
                <a:latin typeface="Arial" panose="020B0604020202020204" pitchFamily="34" charset="0"/>
                <a:cs typeface="Arial" panose="020B0604020202020204" pitchFamily="34" charset="0"/>
              </a:rPr>
              <a:t> </a:t>
            </a:r>
            <a:r>
              <a:rPr lang="fa-IR" sz="1700" b="1" dirty="0">
                <a:latin typeface="Arial" panose="020B0604020202020204" pitchFamily="34" charset="0"/>
                <a:cs typeface="Arial" panose="020B0604020202020204" pitchFamily="34" charset="0"/>
              </a:rPr>
              <a:t>در مطالعه 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HDL-c</a:t>
            </a:r>
            <a:r>
              <a:rPr lang="fa-IR" sz="1700" b="1" dirty="0">
                <a:latin typeface="Arial" panose="020B0604020202020204" pitchFamily="34" charset="0"/>
                <a:cs typeface="Arial" panose="020B0604020202020204" pitchFamily="34" charset="0"/>
              </a:rPr>
              <a:t> با میزان مرگ و میر قلبی عروقی  در افراد بالای 40 سال پس از </a:t>
            </a:r>
            <a:r>
              <a:rPr lang="fa-IR" sz="1800" b="1" dirty="0"/>
              <a:t>حذف </a:t>
            </a:r>
            <a:r>
              <a:rPr lang="fa-IR" sz="1700" b="1" dirty="0">
                <a:latin typeface="Arial" panose="020B0604020202020204" pitchFamily="34" charset="0"/>
                <a:cs typeface="Arial" panose="020B0604020202020204" pitchFamily="34" charset="0"/>
              </a:rPr>
              <a:t>افراد با سابقه </a:t>
            </a:r>
            <a:r>
              <a:rPr lang="en-US" sz="1700" b="1" dirty="0">
                <a:latin typeface="Arial" panose="020B0604020202020204" pitchFamily="34" charset="0"/>
                <a:cs typeface="Arial" panose="020B0604020202020204" pitchFamily="34" charset="0"/>
              </a:rPr>
              <a:t>CVD</a:t>
            </a:r>
            <a:r>
              <a:rPr lang="fa-IR" sz="1700" b="1" dirty="0">
                <a:latin typeface="Arial" panose="020B0604020202020204" pitchFamily="34" charset="0"/>
                <a:cs typeface="Arial" panose="020B0604020202020204" pitchFamily="34" charset="0"/>
              </a:rPr>
              <a:t> </a:t>
            </a:r>
            <a:r>
              <a:rPr lang="fa-IR" sz="1700" b="1" dirty="0" smtClean="0">
                <a:latin typeface="Arial" panose="020B0604020202020204" pitchFamily="34" charset="0"/>
                <a:cs typeface="Arial" panose="020B0604020202020204" pitchFamily="34" charset="0"/>
              </a:rPr>
              <a:t>درمطالعه </a:t>
            </a:r>
            <a:r>
              <a:rPr lang="fa-IR" sz="1700" b="1" dirty="0">
                <a:latin typeface="Arial" panose="020B0604020202020204" pitchFamily="34" charset="0"/>
                <a:cs typeface="Arial" panose="020B0604020202020204" pitchFamily="34" charset="0"/>
              </a:rPr>
              <a:t>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a:t>
            </a:r>
            <a:r>
              <a:rPr lang="en-US" sz="1700" b="1" dirty="0">
                <a:latin typeface="Arial" panose="020B0604020202020204" pitchFamily="34" charset="0"/>
                <a:cs typeface="Arial" panose="020B0604020202020204" pitchFamily="34" charset="0"/>
              </a:rPr>
              <a:t>LDL-C  </a:t>
            </a:r>
            <a:r>
              <a:rPr lang="fa-IR" sz="1700" b="1" dirty="0">
                <a:latin typeface="Arial" panose="020B0604020202020204" pitchFamily="34" charset="0"/>
                <a:cs typeface="Arial" panose="020B0604020202020204" pitchFamily="34" charset="0"/>
              </a:rPr>
              <a:t> با میزان مرگ و میر قلبی عروقی  در افراد بالای 40 </a:t>
            </a:r>
            <a:r>
              <a:rPr lang="fa-IR" sz="1700" b="1" dirty="0" smtClean="0">
                <a:latin typeface="Arial" panose="020B0604020202020204" pitchFamily="34" charset="0"/>
                <a:cs typeface="Arial" panose="020B0604020202020204" pitchFamily="34" charset="0"/>
              </a:rPr>
              <a:t>سال</a:t>
            </a:r>
            <a:r>
              <a:rPr lang="fa-IR" sz="1700" b="1" dirty="0">
                <a:latin typeface="Arial" panose="020B0604020202020204" pitchFamily="34" charset="0"/>
                <a:cs typeface="Arial" panose="020B0604020202020204" pitchFamily="34" charset="0"/>
              </a:rPr>
              <a:t> پس</a:t>
            </a:r>
            <a:r>
              <a:rPr lang="fa-IR" sz="1700" b="1" dirty="0" smtClean="0">
                <a:latin typeface="Arial" panose="020B0604020202020204" pitchFamily="34" charset="0"/>
                <a:cs typeface="Arial" panose="020B0604020202020204" pitchFamily="34" charset="0"/>
              </a:rPr>
              <a:t>  </a:t>
            </a:r>
            <a:r>
              <a:rPr lang="fa-IR" sz="1700" b="1" dirty="0">
                <a:latin typeface="Arial" panose="020B0604020202020204" pitchFamily="34" charset="0"/>
                <a:cs typeface="Arial" panose="020B0604020202020204" pitchFamily="34" charset="0"/>
              </a:rPr>
              <a:t>در مطالعه 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TC/HDL-c </a:t>
            </a:r>
            <a:r>
              <a:rPr lang="fa-IR" sz="1700" b="1" dirty="0">
                <a:latin typeface="Arial" panose="020B0604020202020204" pitchFamily="34" charset="0"/>
                <a:cs typeface="Arial" panose="020B0604020202020204" pitchFamily="34" charset="0"/>
              </a:rPr>
              <a:t> با میزان مرگ و میر قلبی عروقی  در افراد بالای 40 سال پس</a:t>
            </a:r>
            <a:r>
              <a:rPr lang="fa-IR" sz="1700" b="1" dirty="0" smtClean="0">
                <a:latin typeface="Arial" panose="020B0604020202020204" pitchFamily="34" charset="0"/>
                <a:cs typeface="Arial" panose="020B0604020202020204" pitchFamily="34" charset="0"/>
              </a:rPr>
              <a:t> </a:t>
            </a:r>
            <a:r>
              <a:rPr lang="fa-IR" sz="1700" b="1" dirty="0">
                <a:latin typeface="Arial" panose="020B0604020202020204" pitchFamily="34" charset="0"/>
                <a:cs typeface="Arial" panose="020B0604020202020204" pitchFamily="34" charset="0"/>
              </a:rPr>
              <a:t>در مطالعه 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TG/HDL-c </a:t>
            </a:r>
            <a:r>
              <a:rPr lang="fa-IR" sz="1700" b="1" dirty="0">
                <a:latin typeface="Arial" panose="020B0604020202020204" pitchFamily="34" charset="0"/>
                <a:cs typeface="Arial" panose="020B0604020202020204" pitchFamily="34" charset="0"/>
              </a:rPr>
              <a:t> با میزان مرگ و میر قلبی عروقی  در افراد بالای 40 سال پس</a:t>
            </a:r>
            <a:r>
              <a:rPr lang="fa-IR" sz="1700" b="1" dirty="0" smtClean="0">
                <a:latin typeface="Arial" panose="020B0604020202020204" pitchFamily="34" charset="0"/>
                <a:cs typeface="Arial" panose="020B0604020202020204" pitchFamily="34" charset="0"/>
              </a:rPr>
              <a:t> </a:t>
            </a:r>
            <a:r>
              <a:rPr lang="fa-IR" sz="1700" b="1" dirty="0">
                <a:latin typeface="Arial" panose="020B0604020202020204" pitchFamily="34" charset="0"/>
                <a:cs typeface="Arial" panose="020B0604020202020204" pitchFamily="34" charset="0"/>
              </a:rPr>
              <a:t>در مطالعه قند و لیپید تهران </a:t>
            </a:r>
            <a:endParaRPr lang="en-US" sz="1700" b="1" dirty="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1700" b="1" dirty="0">
                <a:latin typeface="Arial" panose="020B0604020202020204" pitchFamily="34" charset="0"/>
                <a:cs typeface="Arial" panose="020B0604020202020204" pitchFamily="34" charset="0"/>
              </a:rPr>
              <a:t>تعیین میزان ارتباط </a:t>
            </a:r>
            <a:r>
              <a:rPr lang="en-US" sz="1700" b="1" dirty="0">
                <a:latin typeface="Arial" panose="020B0604020202020204" pitchFamily="34" charset="0"/>
                <a:cs typeface="Arial" panose="020B0604020202020204" pitchFamily="34" charset="0"/>
              </a:rPr>
              <a:t>non-HDL-c </a:t>
            </a:r>
            <a:r>
              <a:rPr lang="fa-IR" sz="1700" b="1" dirty="0">
                <a:latin typeface="Arial" panose="020B0604020202020204" pitchFamily="34" charset="0"/>
                <a:cs typeface="Arial" panose="020B0604020202020204" pitchFamily="34" charset="0"/>
              </a:rPr>
              <a:t> با میزان مرگ و میر قلبی عروقی  در افراد بالای 40 سال پس </a:t>
            </a:r>
            <a:r>
              <a:rPr lang="fa-IR" sz="1700" b="1" dirty="0" smtClean="0">
                <a:latin typeface="Arial" panose="020B0604020202020204" pitchFamily="34" charset="0"/>
                <a:cs typeface="Arial" panose="020B0604020202020204" pitchFamily="34" charset="0"/>
              </a:rPr>
              <a:t>در </a:t>
            </a:r>
            <a:r>
              <a:rPr lang="fa-IR" sz="1700" b="1" dirty="0">
                <a:latin typeface="Arial" panose="020B0604020202020204" pitchFamily="34" charset="0"/>
                <a:cs typeface="Arial" panose="020B0604020202020204" pitchFamily="34" charset="0"/>
              </a:rPr>
              <a:t>مطالعه قند و لیپید تهران</a:t>
            </a:r>
            <a:endParaRPr lang="en-US" sz="1700" b="1" dirty="0">
              <a:latin typeface="Arial" panose="020B0604020202020204" pitchFamily="34"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227075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86600" cy="914400"/>
          </a:xfrm>
          <a:noFill/>
          <a:effectLst>
            <a:outerShdw blurRad="50800" dist="50800" dir="5400000" algn="ctr" rotWithShape="0">
              <a:srgbClr val="C00000"/>
            </a:outerShdw>
          </a:effectLst>
        </p:spPr>
        <p:txBody>
          <a:bodyPr>
            <a:normAutofit/>
          </a:bodyPr>
          <a:lstStyle/>
          <a:p>
            <a:pPr algn="ctr"/>
            <a:r>
              <a:rPr lang="fa-IR"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فرضیـــه</a:t>
            </a:r>
            <a:endParaRPr lang="en-US"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fa-IR" dirty="0" smtClean="0">
                <a:solidFill>
                  <a:prstClr val="black">
                    <a:tint val="75000"/>
                  </a:prstClr>
                </a:solidFill>
              </a:rPr>
              <a:t>14</a:t>
            </a:r>
            <a:endParaRPr lang="en-US" dirty="0">
              <a:solidFill>
                <a:prstClr val="black">
                  <a:tint val="75000"/>
                </a:prstClr>
              </a:solidFill>
            </a:endParaRPr>
          </a:p>
        </p:txBody>
      </p:sp>
      <p:sp>
        <p:nvSpPr>
          <p:cNvPr id="4" name="Content Placeholder 3"/>
          <p:cNvSpPr>
            <a:spLocks noGrp="1"/>
          </p:cNvSpPr>
          <p:nvPr>
            <p:ph sz="quarter" idx="1"/>
          </p:nvPr>
        </p:nvSpPr>
        <p:spPr>
          <a:xfrm>
            <a:off x="152400" y="1295400"/>
            <a:ext cx="8915400" cy="4953000"/>
          </a:xfrm>
        </p:spPr>
        <p:txBody>
          <a:bodyPr>
            <a:noAutofit/>
          </a:bodyPr>
          <a:lstStyle/>
          <a:p>
            <a:pPr marL="82296" indent="0" algn="r" rtl="1">
              <a:buNone/>
            </a:pPr>
            <a:r>
              <a:rPr lang="fa-IR" sz="2200" dirty="0" smtClean="0"/>
              <a:t>فرضیه </a:t>
            </a:r>
            <a:r>
              <a:rPr lang="en-US" sz="2200" dirty="0" smtClean="0"/>
              <a:t>H0 </a:t>
            </a:r>
            <a:r>
              <a:rPr lang="fa-IR" sz="2200" dirty="0" smtClean="0"/>
              <a:t>: مقادیراجزای مختلف لیپید سرم</a:t>
            </a:r>
            <a:r>
              <a:rPr lang="en-US" sz="2200" dirty="0" smtClean="0"/>
              <a:t>(TC,TG,HDL-c ,LDL-c, non HDL-c ,TC/HDL-c ,TG/HDL-c)</a:t>
            </a:r>
            <a:r>
              <a:rPr lang="fa-IR" sz="2200" dirty="0" smtClean="0"/>
              <a:t>با میزان مرگ و میر کلی در افراد بالای 40 سال ارتباط ندارد؟</a:t>
            </a:r>
          </a:p>
          <a:p>
            <a:pPr marL="82296" indent="0" algn="r" rtl="1">
              <a:buNone/>
            </a:pPr>
            <a:endParaRPr lang="fa-IR" sz="2200" dirty="0" smtClean="0"/>
          </a:p>
          <a:p>
            <a:pPr marL="82296" indent="0" algn="r" rtl="1">
              <a:buNone/>
            </a:pPr>
            <a:r>
              <a:rPr lang="fa-IR" sz="2200" dirty="0" smtClean="0"/>
              <a:t>فرضیه </a:t>
            </a:r>
            <a:r>
              <a:rPr lang="en-US" sz="2200" dirty="0" smtClean="0"/>
              <a:t>H1 </a:t>
            </a:r>
            <a:r>
              <a:rPr lang="fa-IR" sz="2200" dirty="0" smtClean="0"/>
              <a:t>: مقادیراجزای مختلف لیپید سرم</a:t>
            </a:r>
            <a:r>
              <a:rPr lang="en-US" sz="2200" dirty="0" smtClean="0"/>
              <a:t>(TC,TG,HDL-c ,LDL-c, non HDL-c ,TC/HDL-c ,TG/HDL-c)</a:t>
            </a:r>
            <a:r>
              <a:rPr lang="fa-IR" sz="2200" dirty="0" smtClean="0"/>
              <a:t>با میزان مرگ و میر کلی در افراد بالای 40 سال ارتباط دارد؟</a:t>
            </a:r>
            <a:endParaRPr lang="en-US" sz="2200" dirty="0" smtClean="0"/>
          </a:p>
          <a:p>
            <a:pPr marL="82296" indent="0" algn="r" rtl="1">
              <a:buNone/>
            </a:pPr>
            <a:endParaRPr lang="en-US" sz="2200" dirty="0" smtClean="0"/>
          </a:p>
          <a:p>
            <a:pPr marL="82296" indent="0" algn="r" rtl="1">
              <a:buNone/>
            </a:pPr>
            <a:r>
              <a:rPr lang="fa-IR" sz="2200" dirty="0" smtClean="0"/>
              <a:t>فرضیه </a:t>
            </a:r>
            <a:r>
              <a:rPr lang="en-US" sz="2200" dirty="0" smtClean="0"/>
              <a:t>H0 </a:t>
            </a:r>
            <a:r>
              <a:rPr lang="fa-IR" sz="2200" dirty="0" smtClean="0"/>
              <a:t>: مقادیراجزای مختلف لیپید سرم</a:t>
            </a:r>
            <a:r>
              <a:rPr lang="en-US" sz="2200" dirty="0" smtClean="0"/>
              <a:t>(TC,TG,HDL-c ,LDL-c, non HDL-c ,TC/HDL-c ,TG/HDL-c)</a:t>
            </a:r>
            <a:r>
              <a:rPr lang="fa-IR" sz="2200" dirty="0" smtClean="0"/>
              <a:t>با میزان مرگ و میر قلبی عروقی در افراد بالای 40 سال ارتباط ندارد؟</a:t>
            </a:r>
          </a:p>
          <a:p>
            <a:pPr marL="82296" indent="0" algn="r" rtl="1">
              <a:buNone/>
            </a:pPr>
            <a:r>
              <a:rPr lang="fa-IR" sz="2200" dirty="0" smtClean="0"/>
              <a:t>فرضیه </a:t>
            </a:r>
            <a:r>
              <a:rPr lang="en-US" sz="2200" dirty="0" smtClean="0"/>
              <a:t>H1 </a:t>
            </a:r>
            <a:r>
              <a:rPr lang="fa-IR" sz="2200" dirty="0" smtClean="0"/>
              <a:t>: مقادیراجزای مختلف لیپید سرم</a:t>
            </a:r>
            <a:r>
              <a:rPr lang="en-US" sz="2200" dirty="0" smtClean="0"/>
              <a:t>(TC,TG,HDL-c ,LDL-c, non HDL-c ,TC/HDL-c ,TG/HDL-c)</a:t>
            </a:r>
            <a:r>
              <a:rPr lang="fa-IR" sz="2200" dirty="0" smtClean="0"/>
              <a:t>با میزان مرگ و میر قلبی عروقی در افراد بالای 40 سال ارتباط دارد؟</a:t>
            </a:r>
            <a:endParaRPr lang="en-US" sz="2200" dirty="0" smtClean="0"/>
          </a:p>
          <a:p>
            <a:pPr marL="82296" indent="0" algn="r" rtl="1">
              <a:buNone/>
            </a:pPr>
            <a:endParaRPr lang="en-US" sz="2200" dirty="0" smtClean="0"/>
          </a:p>
          <a:p>
            <a:pPr marL="82296" indent="0" algn="r" rtl="1">
              <a:buNone/>
            </a:pPr>
            <a:endParaRPr lang="en-US" sz="2200" dirty="0" smtClean="0"/>
          </a:p>
          <a:p>
            <a:pPr marL="82296" indent="0" algn="r" rtl="1">
              <a:buNone/>
            </a:pPr>
            <a:endParaRPr lang="en-US" sz="2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a:xfrm>
            <a:off x="1524000" y="533400"/>
            <a:ext cx="7010400" cy="914400"/>
          </a:xfrm>
          <a:prstGeom prst="rect">
            <a:avLst/>
          </a:prstGeom>
          <a:noFill/>
          <a:effectLst>
            <a:outerShdw blurRad="50800" dist="50800" dir="5400000" algn="ctr" rotWithShape="0">
              <a:srgbClr val="C00000"/>
            </a:outerShdw>
          </a:effectLst>
        </p:spPr>
        <p:txBody>
          <a:bodyPr>
            <a:norm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4000" b="1" dirty="0" smtClean="0">
                <a:solidFill>
                  <a:srgbClr val="C00000"/>
                </a:solidFill>
                <a:effectLst/>
                <a:latin typeface="Arial" panose="020B0604020202020204" pitchFamily="34" charset="0"/>
                <a:cs typeface="Arial" panose="020B0604020202020204" pitchFamily="34" charset="0"/>
              </a:rPr>
              <a:t>روش اجرا</a:t>
            </a:r>
            <a:endParaRPr lang="en-US" sz="4000" b="1" dirty="0">
              <a:solidFill>
                <a:srgbClr val="C00000"/>
              </a:solidFill>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r>
              <a:rPr lang="fa-IR" dirty="0" smtClean="0">
                <a:solidFill>
                  <a:prstClr val="black">
                    <a:tint val="75000"/>
                  </a:prstClr>
                </a:solidFill>
              </a:rPr>
              <a:t>18</a:t>
            </a:r>
            <a:endParaRPr lang="en-US" dirty="0">
              <a:solidFill>
                <a:prstClr val="black">
                  <a:tint val="75000"/>
                </a:prstClr>
              </a:solidFill>
            </a:endParaRPr>
          </a:p>
        </p:txBody>
      </p:sp>
      <p:sp>
        <p:nvSpPr>
          <p:cNvPr id="3" name="Content Placeholder 2"/>
          <p:cNvSpPr>
            <a:spLocks noGrp="1"/>
          </p:cNvSpPr>
          <p:nvPr>
            <p:ph sz="quarter" idx="1"/>
          </p:nvPr>
        </p:nvSpPr>
        <p:spPr>
          <a:xfrm>
            <a:off x="685800" y="1676400"/>
            <a:ext cx="8247888" cy="4953000"/>
          </a:xfrm>
        </p:spPr>
        <p:txBody>
          <a:bodyPr>
            <a:normAutofit/>
          </a:bodyPr>
          <a:lstStyle/>
          <a:p>
            <a:pPr algn="r" rtl="1"/>
            <a:r>
              <a:rPr lang="fa-IR" sz="1800" b="1" dirty="0"/>
              <a:t>در شروع مطالعه از کل افراد شرکت کننده بالای 40 سال که در مورد متغیر های مورد مطالعه  اطلاعات کافی دارند جدا خواهند شد.همه افرادی که پیگیری نشده اند از مطالعه حذف خواهند شد.مقادیر لیپید پایه افراد (  </a:t>
            </a:r>
            <a:r>
              <a:rPr lang="en-US" sz="1800" b="1" dirty="0"/>
              <a:t>(TG,TC,HDL</a:t>
            </a:r>
            <a:r>
              <a:rPr lang="fa-IR" sz="1800" b="1" dirty="0"/>
              <a:t> ومیزان کل مرگ و میر در این افراد پس از حدود به طور میانگین </a:t>
            </a:r>
            <a:r>
              <a:rPr lang="en-US" sz="1800" b="1" dirty="0" smtClean="0"/>
              <a:t>11/8</a:t>
            </a:r>
            <a:r>
              <a:rPr lang="fa-IR" sz="1800" b="1" dirty="0" smtClean="0"/>
              <a:t> </a:t>
            </a:r>
            <a:r>
              <a:rPr lang="fa-IR" sz="1800" b="1" dirty="0"/>
              <a:t>سال پیگیری در نظر گرفته  خواهد شد .یکبار دیگر آنالیز پس از خروج زیر گروهی از افراد که کمتر از 3 سال پیگیری شده اندو یا نمایه توده بدنی </a:t>
            </a:r>
            <a:r>
              <a:rPr lang="fa-IR" sz="1800" b="1" dirty="0" smtClean="0"/>
              <a:t>کمتر از5/ 18 </a:t>
            </a:r>
            <a:r>
              <a:rPr lang="fa-IR" sz="1800" b="1" dirty="0"/>
              <a:t>داشتند، انجام </a:t>
            </a:r>
            <a:r>
              <a:rPr lang="fa-IR" sz="1800" b="1" dirty="0" smtClean="0"/>
              <a:t>خواهد </a:t>
            </a:r>
            <a:r>
              <a:rPr lang="fa-IR" sz="1800" b="1" dirty="0"/>
              <a:t>شد</a:t>
            </a:r>
            <a:r>
              <a:rPr lang="fa-IR" sz="1800" b="1" dirty="0" smtClean="0"/>
              <a:t>.</a:t>
            </a:r>
          </a:p>
          <a:p>
            <a:pPr algn="r" rtl="1"/>
            <a:endParaRPr lang="en-US" sz="1800" b="1" dirty="0"/>
          </a:p>
          <a:p>
            <a:pPr algn="r" rtl="1"/>
            <a:r>
              <a:rPr lang="fa-IR" sz="1800" b="1" dirty="0"/>
              <a:t>در آنالیز دیگری </a:t>
            </a:r>
            <a:r>
              <a:rPr lang="fa-IR" sz="1800" b="1" dirty="0" smtClean="0"/>
              <a:t>مرگ ومیر </a:t>
            </a:r>
            <a:r>
              <a:rPr lang="en-US" sz="1800" b="1" dirty="0" smtClean="0"/>
              <a:t>CVD</a:t>
            </a:r>
            <a:r>
              <a:rPr lang="fa-IR" sz="1800" b="1" dirty="0" smtClean="0"/>
              <a:t> به عنوان </a:t>
            </a:r>
            <a:r>
              <a:rPr lang="en-US" sz="1800" b="1" dirty="0" smtClean="0"/>
              <a:t>Outcome</a:t>
            </a:r>
            <a:r>
              <a:rPr lang="fa-IR" sz="1800" b="1" dirty="0" smtClean="0"/>
              <a:t> نهایی فرض میشود و ارتباط مقادیر اجزای مختلف لیپید با مرگ و میر قلبی عروقی پس از </a:t>
            </a:r>
            <a:r>
              <a:rPr lang="en-US" sz="1800" b="1" dirty="0" smtClean="0"/>
              <a:t>adjustment </a:t>
            </a:r>
            <a:r>
              <a:rPr lang="fa-IR" sz="1800" b="1" dirty="0" smtClean="0"/>
              <a:t>با سابقه </a:t>
            </a:r>
            <a:r>
              <a:rPr lang="en-US" sz="1800" b="1" dirty="0" smtClean="0"/>
              <a:t>CVD</a:t>
            </a:r>
            <a:r>
              <a:rPr lang="fa-IR" sz="1800" b="1" dirty="0" smtClean="0"/>
              <a:t> انجام خواهد شد و در آنالیز زیر گروهی پس از حذف افرادی که سابقه </a:t>
            </a:r>
            <a:r>
              <a:rPr lang="en-US" sz="1800" b="1" dirty="0" smtClean="0"/>
              <a:t>CVD </a:t>
            </a:r>
            <a:r>
              <a:rPr lang="fa-IR" sz="1800" b="1" dirty="0" smtClean="0"/>
              <a:t> داشتند</a:t>
            </a:r>
            <a:r>
              <a:rPr lang="fa-IR" sz="1800" b="1" dirty="0"/>
              <a:t> ارتباط مقادیر اجزای مختلف لیپید</a:t>
            </a:r>
            <a:r>
              <a:rPr lang="fa-IR" sz="1800" b="1" dirty="0" smtClean="0"/>
              <a:t> با میزان </a:t>
            </a:r>
            <a:r>
              <a:rPr lang="fa-IR" sz="1800" b="1" dirty="0"/>
              <a:t>مرگ و میر ناشی از بیماری قلبی عروقی به عنوان پیامد نهایی </a:t>
            </a:r>
            <a:r>
              <a:rPr lang="fa-IR" sz="1800" b="1" dirty="0" smtClean="0"/>
              <a:t>بررسی خواهد </a:t>
            </a:r>
            <a:r>
              <a:rPr lang="fa-IR" sz="1800" b="1" dirty="0"/>
              <a:t>شد </a:t>
            </a:r>
            <a:r>
              <a:rPr lang="fa-IR" sz="1800" b="1" dirty="0" smtClean="0"/>
              <a:t>.</a:t>
            </a:r>
          </a:p>
          <a:p>
            <a:pPr algn="r" rtl="1"/>
            <a:endParaRPr lang="fa-IR" sz="1800" b="1" dirty="0" smtClean="0"/>
          </a:p>
          <a:p>
            <a:pPr algn="r" rtl="1"/>
            <a:r>
              <a:rPr lang="fa-IR" sz="2000" dirty="0" smtClean="0"/>
              <a:t> </a:t>
            </a:r>
            <a:r>
              <a:rPr lang="fa-IR" sz="1800" b="1" dirty="0"/>
              <a:t>لازم به ذکر است که در این مطالعه تمام افراد بالای 40 سال دارای اطلاعات کافی در مورد متغیرها که در فاز </a:t>
            </a:r>
            <a:r>
              <a:rPr lang="fa-IR" sz="1800" b="1" dirty="0" smtClean="0"/>
              <a:t>1یا </a:t>
            </a:r>
            <a:r>
              <a:rPr lang="fa-IR" sz="1800" b="1" dirty="0"/>
              <a:t>2 وارد مطالعه شده اند ،لحاظ خواهند شد</a:t>
            </a:r>
            <a:r>
              <a:rPr lang="fa-IR" sz="1800" b="1" dirty="0" smtClean="0"/>
              <a:t>.</a:t>
            </a:r>
          </a:p>
          <a:p>
            <a:pPr algn="r" rtl="1"/>
            <a:r>
              <a:rPr lang="fa-IR" sz="1800" b="1" dirty="0" smtClean="0"/>
              <a:t>مرگ و میر قلبی عروقی شامل مرگ ناشی از </a:t>
            </a:r>
            <a:r>
              <a:rPr lang="en-US" sz="1800" b="1" dirty="0" smtClean="0"/>
              <a:t>CHD </a:t>
            </a:r>
            <a:r>
              <a:rPr lang="fa-IR" sz="1800" b="1" dirty="0" smtClean="0"/>
              <a:t>یا </a:t>
            </a:r>
            <a:r>
              <a:rPr lang="en-US" sz="1800" b="1" dirty="0" smtClean="0"/>
              <a:t>Stroke </a:t>
            </a:r>
            <a:r>
              <a:rPr lang="fa-IR" sz="1800" b="1" dirty="0" smtClean="0"/>
              <a:t>است.</a:t>
            </a:r>
            <a:endParaRPr lang="en-US" sz="1800" b="1" dirty="0"/>
          </a:p>
          <a:p>
            <a:pPr algn="r" rtl="1">
              <a:buFont typeface="Wingdings" pitchFamily="2" charset="2"/>
              <a:buChar char="§"/>
            </a:pPr>
            <a:endParaRPr lang="en-US" sz="2000" b="1" dirty="0">
              <a:cs typeface="B 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24000" y="533400"/>
            <a:ext cx="6553200" cy="609600"/>
          </a:xfrm>
          <a:prstGeom prst="rect">
            <a:avLst/>
          </a:prstGeom>
          <a:noFill/>
          <a:effectLst>
            <a:outerShdw blurRad="50800" dist="50800" dir="5400000" algn="ctr" rotWithShape="0">
              <a:srgbClr val="C00000"/>
            </a:outerShdw>
          </a:effectLst>
        </p:spPr>
        <p:txBody>
          <a:bodyPr>
            <a:no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4000" b="1" dirty="0" smtClean="0">
                <a:solidFill>
                  <a:srgbClr val="C00000"/>
                </a:solidFill>
                <a:effectLst/>
                <a:latin typeface="Arial" panose="020B0604020202020204" pitchFamily="34" charset="0"/>
                <a:cs typeface="Arial" panose="020B0604020202020204" pitchFamily="34" charset="0"/>
              </a:rPr>
              <a:t>نوع مطالعه و جمعیت هدف</a:t>
            </a:r>
            <a:endParaRPr lang="en-US" sz="4000" b="1" dirty="0">
              <a:solidFill>
                <a:srgbClr val="C00000"/>
              </a:solidFill>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fa-IR" dirty="0" smtClean="0">
                <a:solidFill>
                  <a:prstClr val="black">
                    <a:tint val="75000"/>
                  </a:prstClr>
                </a:solidFill>
              </a:rPr>
              <a:t>19</a:t>
            </a:r>
            <a:endParaRPr lang="en-US" dirty="0">
              <a:solidFill>
                <a:prstClr val="black">
                  <a:tint val="75000"/>
                </a:prstClr>
              </a:solidFill>
            </a:endParaRPr>
          </a:p>
        </p:txBody>
      </p:sp>
      <p:sp>
        <p:nvSpPr>
          <p:cNvPr id="3" name="Content Placeholder 2"/>
          <p:cNvSpPr>
            <a:spLocks noGrp="1"/>
          </p:cNvSpPr>
          <p:nvPr>
            <p:ph sz="quarter" idx="1"/>
          </p:nvPr>
        </p:nvSpPr>
        <p:spPr>
          <a:xfrm>
            <a:off x="1066800" y="1676400"/>
            <a:ext cx="7696200" cy="4648200"/>
          </a:xfrm>
        </p:spPr>
        <p:txBody>
          <a:bodyPr>
            <a:noAutofit/>
          </a:bodyPr>
          <a:lstStyle/>
          <a:p>
            <a:pPr algn="just" rtl="1">
              <a:buClr>
                <a:srgbClr val="C00000"/>
              </a:buClr>
              <a:buFont typeface="Wingdings" pitchFamily="2" charset="2"/>
              <a:buChar char="§"/>
            </a:pPr>
            <a:r>
              <a:rPr lang="fa-IR" sz="2800" b="1" dirty="0">
                <a:effectLst>
                  <a:outerShdw blurRad="38100" dist="38100" dir="2700000" algn="tl">
                    <a:srgbClr val="000000">
                      <a:alpha val="43137"/>
                    </a:srgbClr>
                  </a:outerShdw>
                </a:effectLst>
                <a:cs typeface="B Zar" pitchFamily="2" charset="-78"/>
              </a:rPr>
              <a:t>نوع </a:t>
            </a:r>
            <a:r>
              <a:rPr lang="fa-IR" sz="2800" b="1" dirty="0" smtClean="0">
                <a:effectLst>
                  <a:outerShdw blurRad="38100" dist="38100" dir="2700000" algn="tl">
                    <a:srgbClr val="000000">
                      <a:alpha val="43137"/>
                    </a:srgbClr>
                  </a:outerShdw>
                </a:effectLst>
                <a:cs typeface="B Zar" pitchFamily="2" charset="-78"/>
              </a:rPr>
              <a:t>مطالعه               </a:t>
            </a:r>
          </a:p>
          <a:p>
            <a:pPr lvl="1" algn="just" rtl="1">
              <a:buClr>
                <a:srgbClr val="C00000"/>
              </a:buClr>
              <a:buFont typeface="Wingdings" pitchFamily="2" charset="2"/>
              <a:buChar char="§"/>
            </a:pPr>
            <a:r>
              <a:rPr lang="ar-SA" sz="2200" b="1" dirty="0" smtClean="0">
                <a:effectLst>
                  <a:outerShdw blurRad="38100" dist="38100" dir="2700000" algn="tl">
                    <a:srgbClr val="000000">
                      <a:alpha val="43137"/>
                    </a:srgbClr>
                  </a:outerShdw>
                </a:effectLst>
                <a:cs typeface="B Zar" pitchFamily="2" charset="-78"/>
              </a:rPr>
              <a:t>مطالعه هم گروهي(</a:t>
            </a:r>
            <a:r>
              <a:rPr lang="en-US" sz="2400" b="1" dirty="0" smtClean="0">
                <a:effectLst>
                  <a:outerShdw blurRad="38100" dist="38100" dir="2700000" algn="tl">
                    <a:srgbClr val="000000">
                      <a:alpha val="43137"/>
                    </a:srgbClr>
                  </a:outerShdw>
                </a:effectLst>
                <a:cs typeface="B Zar" pitchFamily="2" charset="-78"/>
              </a:rPr>
              <a:t>Cohort</a:t>
            </a:r>
            <a:r>
              <a:rPr lang="ar-SA" sz="2000" b="1" dirty="0" smtClean="0">
                <a:effectLst>
                  <a:outerShdw blurRad="38100" dist="38100" dir="2700000" algn="tl">
                    <a:srgbClr val="000000">
                      <a:alpha val="43137"/>
                    </a:srgbClr>
                  </a:outerShdw>
                </a:effectLst>
                <a:cs typeface="B Zar" pitchFamily="2" charset="-78"/>
              </a:rPr>
              <a:t>)</a:t>
            </a:r>
            <a:endParaRPr lang="fa-IR" sz="22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endParaRPr lang="fa-IR" sz="2200" b="1" dirty="0" smtClean="0">
              <a:effectLst>
                <a:outerShdw blurRad="38100" dist="38100" dir="2700000" algn="tl">
                  <a:srgbClr val="000000">
                    <a:alpha val="43137"/>
                  </a:srgbClr>
                </a:outerShdw>
              </a:effectLst>
              <a:cs typeface="B Zar" pitchFamily="2" charset="-78"/>
            </a:endParaRPr>
          </a:p>
          <a:p>
            <a:pPr algn="just" rtl="1">
              <a:buClr>
                <a:srgbClr val="C00000"/>
              </a:buClr>
              <a:buFont typeface="Wingdings" pitchFamily="2" charset="2"/>
              <a:buChar char="§"/>
            </a:pPr>
            <a:r>
              <a:rPr lang="fa-IR" sz="2800" b="1" dirty="0" smtClean="0">
                <a:effectLst>
                  <a:outerShdw blurRad="38100" dist="38100" dir="2700000" algn="tl">
                    <a:srgbClr val="000000">
                      <a:alpha val="43137"/>
                    </a:srgbClr>
                  </a:outerShdw>
                </a:effectLst>
                <a:cs typeface="B Zar" pitchFamily="2" charset="-78"/>
              </a:rPr>
              <a:t>جمعيت هدف </a:t>
            </a:r>
            <a:r>
              <a:rPr lang="en-US" sz="2400" b="1" dirty="0">
                <a:effectLst>
                  <a:outerShdw blurRad="38100" dist="38100" dir="2700000" algn="tl">
                    <a:srgbClr val="000000">
                      <a:alpha val="43137"/>
                    </a:srgbClr>
                  </a:outerShdw>
                </a:effectLst>
                <a:cs typeface="B Zar" pitchFamily="2" charset="-78"/>
              </a:rPr>
              <a:t>(Target population</a:t>
            </a:r>
            <a:r>
              <a:rPr lang="en-US" sz="2400" b="1" dirty="0" smtClean="0">
                <a:effectLst>
                  <a:outerShdw blurRad="38100" dist="38100" dir="2700000" algn="tl">
                    <a:srgbClr val="000000">
                      <a:alpha val="43137"/>
                    </a:srgbClr>
                  </a:outerShdw>
                </a:effectLst>
                <a:cs typeface="B Zar" pitchFamily="2" charset="-78"/>
              </a:rPr>
              <a:t>)</a:t>
            </a:r>
            <a:r>
              <a:rPr lang="fa-IR" sz="2400" b="1" dirty="0" smtClean="0">
                <a:effectLst>
                  <a:outerShdw blurRad="38100" dist="38100" dir="2700000" algn="tl">
                    <a:srgbClr val="000000">
                      <a:alpha val="43137"/>
                    </a:srgbClr>
                  </a:outerShdw>
                </a:effectLst>
                <a:cs typeface="B Zar" pitchFamily="2" charset="-78"/>
              </a:rPr>
              <a:t> </a:t>
            </a:r>
            <a:endParaRPr lang="fa-IR" sz="2800" b="1" dirty="0" smtClean="0">
              <a:effectLst>
                <a:outerShdw blurRad="38100" dist="38100" dir="2700000" algn="tl">
                  <a:srgbClr val="000000">
                    <a:alpha val="43137"/>
                  </a:srgbClr>
                </a:outerShdw>
              </a:effectLst>
              <a:cs typeface="B Zar" pitchFamily="2" charset="-78"/>
            </a:endParaRPr>
          </a:p>
          <a:p>
            <a:pPr lvl="1" algn="just" rtl="1">
              <a:buClr>
                <a:srgbClr val="C00000"/>
              </a:buClr>
              <a:buFont typeface="Wingdings" pitchFamily="2" charset="2"/>
              <a:buChar char="§"/>
            </a:pPr>
            <a:r>
              <a:rPr lang="fa-IR" sz="2200" b="1" dirty="0" smtClean="0">
                <a:effectLst>
                  <a:outerShdw blurRad="38100" dist="38100" dir="2700000" algn="tl">
                    <a:srgbClr val="000000">
                      <a:alpha val="43137"/>
                    </a:srgbClr>
                  </a:outerShdw>
                </a:effectLst>
                <a:cs typeface="B Zar" pitchFamily="2" charset="-78"/>
              </a:rPr>
              <a:t>افراد بالای 40 سال ورودی فاز 1 و 2 مطالعه قند و لیپید تهران</a:t>
            </a:r>
          </a:p>
          <a:p>
            <a:pPr lvl="1" algn="just" rtl="1">
              <a:buClr>
                <a:srgbClr val="C00000"/>
              </a:buClr>
              <a:buFont typeface="Wingdings" pitchFamily="2" charset="2"/>
              <a:buChar char="§"/>
            </a:pPr>
            <a:endParaRPr lang="fa-IR" sz="2200" b="1" dirty="0" smtClean="0">
              <a:effectLst>
                <a:outerShdw blurRad="38100" dist="38100" dir="2700000" algn="tl">
                  <a:srgbClr val="000000">
                    <a:alpha val="43137"/>
                  </a:srgbClr>
                </a:outerShdw>
              </a:effectLst>
              <a:cs typeface="B Zar" pitchFamily="2" charset="-78"/>
            </a:endParaRPr>
          </a:p>
          <a:p>
            <a:pPr algn="just" rtl="1">
              <a:buClr>
                <a:srgbClr val="C00000"/>
              </a:buClr>
              <a:buFont typeface="Wingdings" pitchFamily="2" charset="2"/>
              <a:buChar char="§"/>
            </a:pPr>
            <a:r>
              <a:rPr lang="fa-IR" sz="2800" b="1" dirty="0" smtClean="0">
                <a:effectLst>
                  <a:outerShdw blurRad="38100" dist="38100" dir="2700000" algn="tl">
                    <a:srgbClr val="000000">
                      <a:alpha val="43137"/>
                    </a:srgbClr>
                  </a:outerShdw>
                </a:effectLst>
                <a:cs typeface="B Zar" pitchFamily="2" charset="-78"/>
              </a:rPr>
              <a:t>شيوه نمونه گيري </a:t>
            </a:r>
            <a:r>
              <a:rPr lang="en-US" sz="2400" b="1" dirty="0" smtClean="0">
                <a:effectLst>
                  <a:outerShdw blurRad="38100" dist="38100" dir="2700000" algn="tl">
                    <a:srgbClr val="000000">
                      <a:alpha val="43137"/>
                    </a:srgbClr>
                  </a:outerShdw>
                </a:effectLst>
                <a:cs typeface="B Zar" pitchFamily="2" charset="-78"/>
              </a:rPr>
              <a:t>(Sampling Method)</a:t>
            </a:r>
            <a:r>
              <a:rPr lang="fa-IR" sz="2400" b="1" dirty="0" smtClean="0">
                <a:effectLst>
                  <a:outerShdw blurRad="38100" dist="38100" dir="2700000" algn="tl">
                    <a:srgbClr val="000000">
                      <a:alpha val="43137"/>
                    </a:srgbClr>
                  </a:outerShdw>
                </a:effectLst>
                <a:cs typeface="B Zar" pitchFamily="2" charset="-78"/>
              </a:rPr>
              <a:t> </a:t>
            </a:r>
            <a:endParaRPr lang="fa-IR" sz="2800" b="1" dirty="0" smtClean="0">
              <a:effectLst>
                <a:outerShdw blurRad="38100" dist="38100" dir="2700000" algn="tl">
                  <a:srgbClr val="000000">
                    <a:alpha val="43137"/>
                  </a:srgbClr>
                </a:outerShdw>
              </a:effectLst>
              <a:cs typeface="B Zar" pitchFamily="2" charset="-78"/>
            </a:endParaRPr>
          </a:p>
          <a:p>
            <a:pPr marL="274320" lvl="1" indent="0" algn="just" rtl="1">
              <a:buClr>
                <a:srgbClr val="C00000"/>
              </a:buClr>
              <a:buFont typeface="Wingdings" pitchFamily="2" charset="2"/>
              <a:buChar char="§"/>
            </a:pPr>
            <a:r>
              <a:rPr lang="fa-IR" sz="2200" b="1" dirty="0" smtClean="0">
                <a:effectLst>
                  <a:outerShdw blurRad="38100" dist="38100" dir="2700000" algn="tl">
                    <a:srgbClr val="000000">
                      <a:alpha val="43137"/>
                    </a:srgbClr>
                  </a:outerShdw>
                </a:effectLst>
                <a:cs typeface="B Zar" pitchFamily="2" charset="-78"/>
              </a:rPr>
              <a:t>کلیه افراد بالای </a:t>
            </a:r>
            <a:r>
              <a:rPr lang="fa-IR" sz="2200" b="1" dirty="0">
                <a:effectLst>
                  <a:outerShdw blurRad="38100" dist="38100" dir="2700000" algn="tl">
                    <a:srgbClr val="000000">
                      <a:alpha val="43137"/>
                    </a:srgbClr>
                  </a:outerShdw>
                </a:effectLst>
                <a:cs typeface="B Zar" pitchFamily="2" charset="-78"/>
              </a:rPr>
              <a:t>40 </a:t>
            </a:r>
            <a:r>
              <a:rPr lang="fa-IR" sz="2200" b="1" dirty="0" smtClean="0">
                <a:effectLst>
                  <a:outerShdw blurRad="38100" dist="38100" dir="2700000" algn="tl">
                    <a:srgbClr val="000000">
                      <a:alpha val="43137"/>
                    </a:srgbClr>
                  </a:outerShdw>
                </a:effectLst>
                <a:cs typeface="B Zar" pitchFamily="2" charset="-78"/>
              </a:rPr>
              <a:t>سال مطالعه </a:t>
            </a:r>
            <a:r>
              <a:rPr lang="fa-IR" sz="2200" b="1" dirty="0">
                <a:effectLst>
                  <a:outerShdw blurRad="38100" dist="38100" dir="2700000" algn="tl">
                    <a:srgbClr val="000000">
                      <a:alpha val="43137"/>
                    </a:srgbClr>
                  </a:outerShdw>
                </a:effectLst>
                <a:cs typeface="B Zar" pitchFamily="2" charset="-78"/>
              </a:rPr>
              <a:t>قندولیپید تهران  </a:t>
            </a:r>
            <a:r>
              <a:rPr lang="fa-IR" sz="2200" b="1" dirty="0" smtClean="0">
                <a:effectLst>
                  <a:outerShdw blurRad="38100" dist="38100" dir="2700000" algn="tl">
                    <a:srgbClr val="000000">
                      <a:alpha val="43137"/>
                    </a:srgbClr>
                  </a:outerShdw>
                </a:effectLst>
                <a:cs typeface="B Zar" pitchFamily="2" charset="-78"/>
              </a:rPr>
              <a:t>که اطلاعات کافی در مورد متغیر های مورد بررسی دارند وارد مطالعه می شوند و نمونه گیری ضروری نیست</a:t>
            </a:r>
            <a:endParaRPr lang="en-US" sz="2200" b="1" dirty="0">
              <a:effectLst>
                <a:outerShdw blurRad="38100" dist="38100" dir="2700000" algn="tl">
                  <a:srgbClr val="000000">
                    <a:alpha val="43137"/>
                  </a:srgbClr>
                </a:outerShdw>
              </a:effectLst>
              <a:cs typeface="B Zar" pitchFamily="2" charset="-78"/>
            </a:endParaRPr>
          </a:p>
        </p:txBody>
      </p:sp>
    </p:spTree>
    <p:extLst>
      <p:ext uri="{BB962C8B-B14F-4D97-AF65-F5344CB8AC3E}">
        <p14:creationId xmlns:p14="http://schemas.microsoft.com/office/powerpoint/2010/main" val="244962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191000"/>
            <a:ext cx="8017565" cy="1828800"/>
          </a:xfrm>
        </p:spPr>
        <p:txBody>
          <a:bodyPr>
            <a:normAutofit fontScale="92500"/>
          </a:bodyPr>
          <a:lstStyle/>
          <a:p>
            <a:pPr lvl="1" algn="r" rtl="1">
              <a:lnSpc>
                <a:spcPct val="80000"/>
              </a:lnSpc>
              <a:buClr>
                <a:srgbClr val="9999CC"/>
              </a:buClr>
              <a:buNone/>
            </a:pP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ارائه دهنده:   دکتر زهرا قاسم زاده بیدگلی </a:t>
            </a:r>
          </a:p>
          <a:p>
            <a:pPr lvl="1" algn="r" rtl="1">
              <a:lnSpc>
                <a:spcPct val="80000"/>
              </a:lnSpc>
              <a:buClr>
                <a:srgbClr val="9999CC"/>
              </a:buClr>
              <a:buNone/>
            </a:pPr>
            <a:r>
              <a:rPr lang="fa-I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دستیار فوق تخصصی غدد بالغیـــن</a:t>
            </a:r>
            <a:endPar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lnSpc>
                <a:spcPct val="80000"/>
              </a:lnSpc>
              <a:buClr>
                <a:srgbClr val="9999CC"/>
              </a:buClr>
            </a:pPr>
            <a:endPar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lnSpc>
                <a:spcPct val="80000"/>
              </a:lnSpc>
              <a:buClr>
                <a:srgbClr val="9999CC"/>
              </a:buClr>
            </a:pP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استاد </a:t>
            </a:r>
            <a:r>
              <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راهنما</a:t>
            </a: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دکتر فرزاد حدائق</a:t>
            </a:r>
            <a:endPar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lnSpc>
                <a:spcPct val="80000"/>
              </a:lnSpc>
              <a:buClr>
                <a:srgbClr val="9999CC"/>
              </a:buClr>
              <a:buNone/>
            </a:pP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استاتید </a:t>
            </a:r>
            <a:r>
              <a:rPr lang="fa-I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مشاور</a:t>
            </a: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دکترسیامک</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a-I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معینی ، دکتر مجید ولی زاده و دکتر مریم توحیدی</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en-US" b="1" dirty="0">
              <a:solidFill>
                <a:schemeClr val="accent2">
                  <a:lumMod val="50000"/>
                </a:schemeClr>
              </a:solidFill>
              <a:cs typeface="B Zar" pitchFamily="2" charset="-78"/>
            </a:endParaRPr>
          </a:p>
        </p:txBody>
      </p:sp>
      <p:sp>
        <p:nvSpPr>
          <p:cNvPr id="2" name="Title 1"/>
          <p:cNvSpPr>
            <a:spLocks noGrp="1"/>
          </p:cNvSpPr>
          <p:nvPr>
            <p:ph type="ctrTitle"/>
          </p:nvPr>
        </p:nvSpPr>
        <p:spPr>
          <a:xfrm>
            <a:off x="762000" y="1295400"/>
            <a:ext cx="7696200" cy="1828800"/>
          </a:xfrm>
        </p:spPr>
        <p:txBody>
          <a:bodyPr>
            <a:noAutofit/>
          </a:bodyPr>
          <a:lstStyle/>
          <a:p>
            <a:pPr algn="ctr" rtl="1"/>
            <a:r>
              <a:rPr lang="fa-IR" sz="2800" b="1" dirty="0">
                <a:effectLst/>
                <a:latin typeface="Arial" panose="020B0604020202020204" pitchFamily="34" charset="0"/>
                <a:cs typeface="Arial" panose="020B0604020202020204" pitchFamily="34" charset="0"/>
              </a:rPr>
              <a:t>بررسی ارتباط بین میزان اجزای مختلف لیپید و مرگ و </a:t>
            </a:r>
            <a:r>
              <a:rPr lang="fa-IR" sz="2800" b="1" dirty="0" smtClean="0">
                <a:effectLst/>
                <a:latin typeface="Arial" panose="020B0604020202020204" pitchFamily="34" charset="0"/>
                <a:cs typeface="Arial" panose="020B0604020202020204" pitchFamily="34" charset="0"/>
              </a:rPr>
              <a:t>میر</a:t>
            </a:r>
            <a:r>
              <a:rPr lang="fa-IR" sz="2800" b="1" dirty="0">
                <a:effectLst/>
                <a:latin typeface="Arial" panose="020B0604020202020204" pitchFamily="34" charset="0"/>
                <a:cs typeface="Arial" panose="020B0604020202020204" pitchFamily="34" charset="0"/>
              </a:rPr>
              <a:t> کلی </a:t>
            </a:r>
            <a:r>
              <a:rPr lang="fa-IR" sz="2800" b="1" dirty="0" smtClean="0">
                <a:effectLst/>
                <a:latin typeface="Arial" panose="020B0604020202020204" pitchFamily="34" charset="0"/>
                <a:cs typeface="Arial" panose="020B0604020202020204" pitchFamily="34" charset="0"/>
              </a:rPr>
              <a:t> و </a:t>
            </a:r>
            <a:r>
              <a:rPr lang="fa-IR" sz="2800" b="1" dirty="0">
                <a:effectLst/>
                <a:latin typeface="Arial" panose="020B0604020202020204" pitchFamily="34" charset="0"/>
                <a:cs typeface="Arial" panose="020B0604020202020204" pitchFamily="34" charset="0"/>
              </a:rPr>
              <a:t>مرگ ومیر قلبی </a:t>
            </a:r>
            <a:r>
              <a:rPr lang="fa-IR" sz="2800" b="1" dirty="0" smtClean="0">
                <a:effectLst/>
                <a:latin typeface="Arial" panose="020B0604020202020204" pitchFamily="34" charset="0"/>
                <a:cs typeface="Arial" panose="020B0604020202020204" pitchFamily="34" charset="0"/>
              </a:rPr>
              <a:t>عروقی در </a:t>
            </a:r>
            <a:r>
              <a:rPr lang="fa-IR" sz="2800" b="1" dirty="0">
                <a:effectLst/>
                <a:latin typeface="Arial" panose="020B0604020202020204" pitchFamily="34" charset="0"/>
                <a:cs typeface="Arial" panose="020B0604020202020204" pitchFamily="34" charset="0"/>
              </a:rPr>
              <a:t>افراد بالای 40 سال طی 12 سال پیگیری در مطالعه ی قند و لیپید تهران</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7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a:xfrm>
            <a:off x="1524000" y="304800"/>
            <a:ext cx="6553200" cy="609600"/>
          </a:xfrm>
          <a:prstGeom prst="rect">
            <a:avLst/>
          </a:prstGeom>
          <a:noFill/>
          <a:effectLst>
            <a:outerShdw blurRad="50800" dist="50800" dir="5400000" algn="ctr" rotWithShape="0">
              <a:srgbClr val="C00000"/>
            </a:outerShdw>
          </a:effectLst>
        </p:spPr>
        <p:txBody>
          <a:bodyPr>
            <a:no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4000" b="1" dirty="0" smtClean="0">
                <a:solidFill>
                  <a:srgbClr val="C00000"/>
                </a:solidFill>
                <a:effectLst/>
                <a:latin typeface="Times New Roman" pitchFamily="18" charset="0"/>
                <a:cs typeface="B Titr" pitchFamily="2" charset="-78"/>
              </a:rPr>
              <a:t>حجم نمونه</a:t>
            </a:r>
            <a:endParaRPr lang="en-US" sz="4000" b="1" dirty="0">
              <a:solidFill>
                <a:srgbClr val="C00000"/>
              </a:solidFill>
              <a:effectLst/>
              <a:latin typeface="Times New Roman" pitchFamily="18" charset="0"/>
              <a:cs typeface="B Titr" pitchFamily="2" charset="-78"/>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r>
              <a:rPr lang="fa-IR" dirty="0" smtClean="0">
                <a:solidFill>
                  <a:prstClr val="black">
                    <a:tint val="75000"/>
                  </a:prstClr>
                </a:solidFill>
              </a:rPr>
              <a:t>20</a:t>
            </a:r>
            <a:endParaRPr lang="en-US" dirty="0">
              <a:solidFill>
                <a:prstClr val="black">
                  <a:tint val="75000"/>
                </a:prstClr>
              </a:solidFill>
            </a:endParaRPr>
          </a:p>
        </p:txBody>
      </p:sp>
      <p:sp>
        <p:nvSpPr>
          <p:cNvPr id="14" name="Content Placeholder 2"/>
          <p:cNvSpPr>
            <a:spLocks noGrp="1"/>
          </p:cNvSpPr>
          <p:nvPr>
            <p:ph sz="quarter" idx="1"/>
          </p:nvPr>
        </p:nvSpPr>
        <p:spPr>
          <a:xfrm>
            <a:off x="1143000" y="4419600"/>
            <a:ext cx="7696200" cy="1524000"/>
          </a:xfrm>
        </p:spPr>
        <p:style>
          <a:lnRef idx="2">
            <a:schemeClr val="accent3"/>
          </a:lnRef>
          <a:fillRef idx="1">
            <a:schemeClr val="lt1"/>
          </a:fillRef>
          <a:effectRef idx="0">
            <a:schemeClr val="accent3"/>
          </a:effectRef>
          <a:fontRef idx="minor">
            <a:schemeClr val="dk1"/>
          </a:fontRef>
        </p:style>
        <p:txBody>
          <a:bodyPr>
            <a:noAutofit/>
          </a:bodyPr>
          <a:lstStyle/>
          <a:p>
            <a:pPr algn="r" rtl="1"/>
            <a:r>
              <a:rPr lang="fa-IR" sz="1800" b="1" dirty="0">
                <a:latin typeface="Arial" panose="020B0604020202020204" pitchFamily="34" charset="0"/>
                <a:cs typeface="Arial" panose="020B0604020202020204" pitchFamily="34" charset="0"/>
              </a:rPr>
              <a:t>در نهایت مشخص شد برای انجام آنالیز برای توان 90 درصد ما حداقل تعداد 255 پیامد برای مرگ نیاز خواهیم </a:t>
            </a:r>
            <a:r>
              <a:rPr lang="fa-IR" sz="1800" b="1" dirty="0" smtClean="0">
                <a:latin typeface="Arial" panose="020B0604020202020204" pitchFamily="34" charset="0"/>
                <a:cs typeface="Arial" panose="020B0604020202020204" pitchFamily="34" charset="0"/>
              </a:rPr>
              <a:t>داشت.</a:t>
            </a:r>
            <a:endParaRPr lang="en-US" sz="1800" b="1" dirty="0" smtClean="0">
              <a:latin typeface="Arial" panose="020B0604020202020204" pitchFamily="34" charset="0"/>
              <a:cs typeface="Arial" panose="020B0604020202020204" pitchFamily="34" charset="0"/>
            </a:endParaRPr>
          </a:p>
          <a:p>
            <a:pPr algn="r" rtl="1"/>
            <a:r>
              <a:rPr lang="fa-IR" sz="1800" b="1" dirty="0" smtClean="0">
                <a:latin typeface="Arial" panose="020B0604020202020204" pitchFamily="34" charset="0"/>
                <a:cs typeface="Arial" panose="020B0604020202020204" pitchFamily="34" charset="0"/>
              </a:rPr>
              <a:t>بعد </a:t>
            </a:r>
            <a:r>
              <a:rPr lang="fa-IR" sz="1800" b="1" dirty="0">
                <a:latin typeface="Arial" panose="020B0604020202020204" pitchFamily="34" charset="0"/>
                <a:cs typeface="Arial" panose="020B0604020202020204" pitchFamily="34" charset="0"/>
              </a:rPr>
              <a:t>از مشخص شدن تعداد پیامد مورد نیاز لازم بود تعداد کل افراد مورد نیاز برای انجام آنالیز نیز مشخص گردد.برای اینکار باید تعداد پیامد بر درصد احتمال ایجاد پیامد در جمعیت مورد مطالعه تقسیم شود</a:t>
            </a:r>
            <a:r>
              <a:rPr lang="fa-IR" sz="1800" b="1" dirty="0" smtClean="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N=255/0.1=2500 </a:t>
            </a: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en-US" sz="1800" b="1" dirty="0">
              <a:latin typeface="Arial" panose="020B0604020202020204" pitchFamily="34" charset="0"/>
              <a:cs typeface="Arial" panose="020B0604020202020204"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lum bright="-20000" contrast="40000"/>
          </a:blip>
          <a:srcRect/>
          <a:stretch>
            <a:fillRect/>
          </a:stretch>
        </p:blipFill>
        <p:spPr bwMode="auto">
          <a:xfrm>
            <a:off x="1303020" y="1440180"/>
            <a:ext cx="3040380" cy="1074420"/>
          </a:xfrm>
          <a:prstGeom prst="rect">
            <a:avLst/>
          </a:prstGeom>
          <a:ln>
            <a:noFill/>
          </a:ln>
          <a:effectLst/>
        </p:spPr>
      </p:pic>
      <p:pic>
        <p:nvPicPr>
          <p:cNvPr id="2054" name="Picture 6"/>
          <p:cNvPicPr>
            <a:picLocks noChangeAspect="1" noChangeArrowheads="1"/>
          </p:cNvPicPr>
          <p:nvPr/>
        </p:nvPicPr>
        <p:blipFill>
          <a:blip r:embed="rId3">
            <a:lum bright="-20000" contrast="40000"/>
          </a:blip>
          <a:srcRect/>
          <a:stretch>
            <a:fillRect/>
          </a:stretch>
        </p:blipFill>
        <p:spPr bwMode="auto">
          <a:xfrm>
            <a:off x="5692140" y="2065020"/>
            <a:ext cx="3299460" cy="525780"/>
          </a:xfrm>
          <a:prstGeom prst="rect">
            <a:avLst/>
          </a:prstGeom>
          <a:ln>
            <a:noFill/>
          </a:ln>
          <a:effectLst/>
        </p:spPr>
      </p:pic>
      <p:pic>
        <p:nvPicPr>
          <p:cNvPr id="2055" name="Picture 7"/>
          <p:cNvPicPr>
            <a:picLocks noChangeAspect="1" noChangeArrowheads="1"/>
          </p:cNvPicPr>
          <p:nvPr/>
        </p:nvPicPr>
        <p:blipFill>
          <a:blip r:embed="rId4">
            <a:lum bright="-20000" contrast="40000"/>
          </a:blip>
          <a:srcRect/>
          <a:stretch>
            <a:fillRect/>
          </a:stretch>
        </p:blipFill>
        <p:spPr bwMode="auto">
          <a:xfrm>
            <a:off x="5791200" y="2667000"/>
            <a:ext cx="3192780" cy="586740"/>
          </a:xfrm>
          <a:prstGeom prst="rect">
            <a:avLst/>
          </a:prstGeom>
          <a:ln>
            <a:noFill/>
          </a:ln>
          <a:effectLst/>
        </p:spPr>
      </p:pic>
      <p:sp>
        <p:nvSpPr>
          <p:cNvPr id="3" name="TextBox 2"/>
          <p:cNvSpPr txBox="1"/>
          <p:nvPr/>
        </p:nvSpPr>
        <p:spPr>
          <a:xfrm>
            <a:off x="5943600" y="1608058"/>
            <a:ext cx="1981200" cy="369332"/>
          </a:xfrm>
          <a:prstGeom prst="rect">
            <a:avLst/>
          </a:prstGeom>
          <a:noFill/>
        </p:spPr>
        <p:txBody>
          <a:bodyPr wrap="square" rtlCol="0">
            <a:spAutoFit/>
          </a:bodyPr>
          <a:lstStyle/>
          <a:p>
            <a:r>
              <a:rPr lang="en-US" dirty="0" smtClean="0"/>
              <a:t>HR=1.5</a:t>
            </a:r>
            <a:endParaRPr lang="en-US" dirty="0"/>
          </a:p>
        </p:txBody>
      </p:sp>
      <p:sp>
        <p:nvSpPr>
          <p:cNvPr id="6" name="TextBox 5"/>
          <p:cNvSpPr txBox="1"/>
          <p:nvPr/>
        </p:nvSpPr>
        <p:spPr>
          <a:xfrm>
            <a:off x="1600200" y="3124200"/>
            <a:ext cx="2743200" cy="369332"/>
          </a:xfrm>
          <a:prstGeom prst="rect">
            <a:avLst/>
          </a:prstGeom>
          <a:noFill/>
        </p:spPr>
        <p:txBody>
          <a:bodyPr wrap="square" rtlCol="0">
            <a:spAutoFit/>
          </a:bodyPr>
          <a:lstStyle/>
          <a:p>
            <a:r>
              <a:rPr lang="en-US" dirty="0" smtClean="0"/>
              <a:t>N=255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a:xfrm>
            <a:off x="1371600" y="381000"/>
            <a:ext cx="7010400" cy="914400"/>
          </a:xfrm>
          <a:prstGeom prst="rect">
            <a:avLst/>
          </a:prstGeom>
          <a:noFill/>
          <a:effectLst>
            <a:outerShdw blurRad="50800" dist="50800" dir="5400000" algn="ctr" rotWithShape="0">
              <a:srgbClr val="C00000"/>
            </a:outerShdw>
          </a:effectLst>
        </p:spPr>
        <p:txBody>
          <a:bodyPr>
            <a:normAutofit/>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4000" b="1" dirty="0" smtClean="0">
                <a:solidFill>
                  <a:srgbClr val="C00000"/>
                </a:solidFill>
                <a:effectLst/>
                <a:latin typeface="Arial" panose="020B0604020202020204" pitchFamily="34" charset="0"/>
                <a:cs typeface="Arial" panose="020B0604020202020204" pitchFamily="34" charset="0"/>
              </a:rPr>
              <a:t>حجم نمونه</a:t>
            </a:r>
            <a:endParaRPr lang="en-US" sz="4000" b="1" dirty="0">
              <a:solidFill>
                <a:srgbClr val="C00000"/>
              </a:solidFill>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21</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3379703380"/>
              </p:ext>
            </p:extLst>
          </p:nvPr>
        </p:nvGraphicFramePr>
        <p:xfrm>
          <a:off x="990600" y="1143000"/>
          <a:ext cx="76200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458200" cy="1752600"/>
          </a:xfrm>
          <a:noFill/>
          <a:effectLst>
            <a:outerShdw blurRad="50800" dist="50800" dir="5400000" algn="ctr" rotWithShape="0">
              <a:srgbClr val="C00000"/>
            </a:outerShdw>
          </a:effectLst>
        </p:spPr>
        <p:txBody>
          <a:bodyPr>
            <a:noAutofit/>
          </a:bodyPr>
          <a:lstStyle/>
          <a:p>
            <a:pPr algn="ctr"/>
            <a:r>
              <a:rPr lang="fa-IR" b="1" dirty="0">
                <a:solidFill>
                  <a:srgbClr val="C00000"/>
                </a:solidFill>
                <a:effectLst/>
                <a:latin typeface="Arial" panose="020B0604020202020204" pitchFamily="34" charset="0"/>
                <a:cs typeface="Arial" panose="020B0604020202020204" pitchFamily="34" charset="0"/>
              </a:rPr>
              <a:t>ابزار و روشهای تجزیه و تحلیل داده </a:t>
            </a:r>
            <a:r>
              <a:rPr lang="fa-IR" b="1" dirty="0" smtClean="0">
                <a:solidFill>
                  <a:srgbClr val="C00000"/>
                </a:solidFill>
                <a:effectLst/>
                <a:latin typeface="Arial" panose="020B0604020202020204" pitchFamily="34" charset="0"/>
                <a:cs typeface="Arial" panose="020B0604020202020204" pitchFamily="34" charset="0"/>
              </a:rPr>
              <a:t>ها</a:t>
            </a:r>
            <a:r>
              <a:rPr lang="en-US" sz="3200" dirty="0">
                <a:effectLst/>
              </a:rPr>
              <a:t/>
            </a:r>
            <a:br>
              <a:rPr lang="en-US" sz="3200" dirty="0">
                <a:effectLst/>
              </a:rPr>
            </a:br>
            <a:endParaRPr lang="en-US" sz="3200" b="1" dirty="0">
              <a:solidFill>
                <a:srgbClr val="C00000"/>
              </a:solidFill>
              <a:effectLst/>
              <a:cs typeface="B Titr" pitchFamily="2" charset="-78"/>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22</a:t>
            </a:fld>
            <a:endParaRPr lang="en-US">
              <a:solidFill>
                <a:prstClr val="black">
                  <a:tint val="75000"/>
                </a:prstClr>
              </a:solidFill>
            </a:endParaRPr>
          </a:p>
        </p:txBody>
      </p:sp>
      <p:sp>
        <p:nvSpPr>
          <p:cNvPr id="5" name="Content Placeholder 4"/>
          <p:cNvSpPr>
            <a:spLocks noGrp="1"/>
          </p:cNvSpPr>
          <p:nvPr>
            <p:ph sz="quarter" idx="1"/>
          </p:nvPr>
        </p:nvSpPr>
        <p:spPr>
          <a:xfrm>
            <a:off x="1066800" y="1371600"/>
            <a:ext cx="7802880" cy="5181600"/>
          </a:xfrm>
        </p:spPr>
        <p:txBody>
          <a:bodyPr>
            <a:noAutofit/>
          </a:bodyPr>
          <a:lstStyle/>
          <a:p>
            <a:pPr algn="r" rtl="1"/>
            <a:r>
              <a:rPr lang="fa-IR" sz="1800" b="1" dirty="0">
                <a:latin typeface="Arial" panose="020B0604020202020204" pitchFamily="34" charset="0"/>
                <a:cs typeface="Arial" panose="020B0604020202020204" pitchFamily="34" charset="0"/>
              </a:rPr>
              <a:t>در ابتدا مشخصات پایه افراد شرکت کننده توصیف خواهد شد.اطلاعات مربوط به داده های کمی نرمال با استفاده از میانگین (  انحراف معیار) برای متغیر هایی که توزیع نرمال ندارندمثل </a:t>
            </a:r>
            <a:r>
              <a:rPr lang="en-US" sz="1800" b="1" dirty="0">
                <a:latin typeface="Arial" panose="020B0604020202020204" pitchFamily="34" charset="0"/>
                <a:cs typeface="Arial" panose="020B0604020202020204" pitchFamily="34" charset="0"/>
              </a:rPr>
              <a:t>TG</a:t>
            </a:r>
            <a:r>
              <a:rPr lang="fa-IR" sz="1800" b="1" dirty="0">
                <a:latin typeface="Arial" panose="020B0604020202020204" pitchFamily="34" charset="0"/>
                <a:cs typeface="Arial" panose="020B0604020202020204" pitchFamily="34" charset="0"/>
              </a:rPr>
              <a:t> با استفاده از میانه (میان چارکی) و تعداد (درصد) برای متغیر های کیفی و اسمی  به تفکیک جنسیت توصیف میشود.</a:t>
            </a:r>
            <a:endParaRPr lang="en-US" sz="1800" b="1" dirty="0">
              <a:latin typeface="Arial" panose="020B0604020202020204" pitchFamily="34" charset="0"/>
              <a:cs typeface="Arial" panose="020B0604020202020204" pitchFamily="34" charset="0"/>
            </a:endParaRPr>
          </a:p>
          <a:p>
            <a:pPr algn="r" rtl="1"/>
            <a:r>
              <a:rPr lang="fa-IR" sz="1800" b="1" dirty="0">
                <a:latin typeface="Arial" panose="020B0604020202020204" pitchFamily="34" charset="0"/>
                <a:cs typeface="Arial" panose="020B0604020202020204" pitchFamily="34" charset="0"/>
              </a:rPr>
              <a:t>مقایسه بین مشخصات پایه زنان و مردان و نیز تعداد افراد زنده و فوت شده در هر گروه برای متغیر های پیوسته با آزمون </a:t>
            </a:r>
            <a:r>
              <a:rPr lang="en-US" sz="1800" b="1" dirty="0">
                <a:latin typeface="Arial" panose="020B0604020202020204" pitchFamily="34" charset="0"/>
                <a:cs typeface="Arial" panose="020B0604020202020204" pitchFamily="34" charset="0"/>
              </a:rPr>
              <a:t>t-test</a:t>
            </a:r>
            <a:r>
              <a:rPr lang="fa-IR" sz="1800" b="1" dirty="0">
                <a:latin typeface="Arial" panose="020B0604020202020204" pitchFamily="34" charset="0"/>
                <a:cs typeface="Arial" panose="020B0604020202020204" pitchFamily="34" charset="0"/>
              </a:rPr>
              <a:t> و برای متغیر های کیفی و اسمی ،با آنالیز کای دو و برای متغیر هایی که توزیع نرمال ندارند با آزمون من-ویتنی انجام میشود.</a:t>
            </a:r>
            <a:endParaRPr lang="en-US" sz="1800" b="1" dirty="0">
              <a:latin typeface="Arial" panose="020B0604020202020204" pitchFamily="34" charset="0"/>
              <a:cs typeface="Arial" panose="020B0604020202020204" pitchFamily="34" charset="0"/>
            </a:endParaRPr>
          </a:p>
          <a:p>
            <a:pPr algn="r" rtl="1"/>
            <a:r>
              <a:rPr lang="fa-IR" sz="1800" b="1" dirty="0">
                <a:latin typeface="Arial" panose="020B0604020202020204" pitchFamily="34" charset="0"/>
                <a:cs typeface="Arial" panose="020B0604020202020204" pitchFamily="34" charset="0"/>
              </a:rPr>
              <a:t>مدل تابع مخاطره کاکس بامقیاس سن برای ارزیابی همراهی مرگ و میر کلی و قلبی عروقی به ازای هر یک میلی مول  تغییر در </a:t>
            </a:r>
            <a:r>
              <a:rPr lang="en-US" sz="1800" b="1" dirty="0">
                <a:latin typeface="Arial" panose="020B0604020202020204" pitchFamily="34" charset="0"/>
                <a:cs typeface="Arial" panose="020B0604020202020204" pitchFamily="34" charset="0"/>
              </a:rPr>
              <a:t>TC,LDL-C,HDL-C</a:t>
            </a:r>
            <a:r>
              <a:rPr lang="en-US" sz="1800" b="1" dirty="0" smtClean="0">
                <a:latin typeface="Arial" panose="020B0604020202020204" pitchFamily="34" charset="0"/>
                <a:cs typeface="Arial" panose="020B0604020202020204" pitchFamily="34" charset="0"/>
              </a:rPr>
              <a:t>, non-HDL-C, Ln </a:t>
            </a:r>
            <a:r>
              <a:rPr lang="en-US" sz="1800" b="1" dirty="0">
                <a:latin typeface="Arial" panose="020B0604020202020204" pitchFamily="34" charset="0"/>
                <a:cs typeface="Arial" panose="020B0604020202020204" pitchFamily="34" charset="0"/>
              </a:rPr>
              <a:t>TG</a:t>
            </a:r>
            <a:r>
              <a:rPr lang="fa-IR" sz="1800" b="1" dirty="0">
                <a:latin typeface="Arial" panose="020B0604020202020204" pitchFamily="34" charset="0"/>
                <a:cs typeface="Arial" panose="020B0604020202020204" pitchFamily="34" charset="0"/>
              </a:rPr>
              <a:t>و یک واحد تغییر در </a:t>
            </a:r>
            <a:r>
              <a:rPr lang="en-US" sz="1800" b="1" dirty="0">
                <a:latin typeface="Arial" panose="020B0604020202020204" pitchFamily="34" charset="0"/>
                <a:cs typeface="Arial" panose="020B0604020202020204" pitchFamily="34" charset="0"/>
              </a:rPr>
              <a:t>TC/HDL-C ,Ln TG/HDL-C</a:t>
            </a:r>
            <a:r>
              <a:rPr lang="fa-IR" sz="1800" b="1" dirty="0">
                <a:latin typeface="Arial" panose="020B0604020202020204" pitchFamily="34" charset="0"/>
                <a:cs typeface="Arial" panose="020B0604020202020204" pitchFamily="34" charset="0"/>
              </a:rPr>
              <a:t> استفاده  خواهد شد.</a:t>
            </a:r>
            <a:endParaRPr lang="en-US" sz="1800" b="1" dirty="0">
              <a:latin typeface="Arial" panose="020B0604020202020204" pitchFamily="34" charset="0"/>
              <a:cs typeface="Arial" panose="020B0604020202020204" pitchFamily="34" charset="0"/>
            </a:endParaRPr>
          </a:p>
          <a:p>
            <a:pPr algn="r" rtl="1"/>
            <a:r>
              <a:rPr lang="fa-IR" sz="1800" b="1" dirty="0">
                <a:latin typeface="Arial" panose="020B0604020202020204" pitchFamily="34" charset="0"/>
                <a:cs typeface="Arial" panose="020B0604020202020204" pitchFamily="34" charset="0"/>
              </a:rPr>
              <a:t>زمان پیامد </a:t>
            </a:r>
            <a:r>
              <a:rPr lang="en-US" sz="1800" b="1" dirty="0">
                <a:latin typeface="Arial" panose="020B0604020202020204" pitchFamily="34" charset="0"/>
                <a:cs typeface="Arial" panose="020B0604020202020204" pitchFamily="34" charset="0"/>
              </a:rPr>
              <a:t>Event time )</a:t>
            </a:r>
            <a:r>
              <a:rPr lang="fa-IR" sz="1800" b="1" dirty="0">
                <a:latin typeface="Arial" panose="020B0604020202020204" pitchFamily="34" charset="0"/>
                <a:cs typeface="Arial" panose="020B0604020202020204" pitchFamily="34" charset="0"/>
              </a:rPr>
              <a:t>) به عنوان زمان بین شروع مطالعه تا نقطه انتهایی تعریف خواهد شد. نقطه پایاینی برای افرادی که مردند تاریخ مرگ، برای دیگر افراد مینیموم آخرین تاریخ حضور یا تاریخ پیگیری (20 مارس 2012) لحاظ میگردد.</a:t>
            </a:r>
            <a:endParaRPr lang="en-US" sz="1800" b="1" dirty="0">
              <a:latin typeface="Arial" panose="020B0604020202020204" pitchFamily="34" charset="0"/>
              <a:cs typeface="Arial" panose="020B0604020202020204" pitchFamily="34" charset="0"/>
            </a:endParaRPr>
          </a:p>
          <a:p>
            <a:pPr algn="r" rtl="1"/>
            <a:r>
              <a:rPr lang="fa-IR" sz="1800" b="1" dirty="0">
                <a:latin typeface="Arial" panose="020B0604020202020204" pitchFamily="34" charset="0"/>
                <a:cs typeface="Arial" panose="020B0604020202020204" pitchFamily="34" charset="0"/>
              </a:rPr>
              <a:t>برای مقایسه اثرات پروفابل لیپید روی مرگ و میر کلی  و قلبی عروقی در هر دو جنس آنالیز بر اساس جنس به صورت جداگانه بررسی خواهد شد.</a:t>
            </a:r>
            <a:endParaRPr lang="en-US" sz="1800" b="1" dirty="0">
              <a:latin typeface="Arial" panose="020B0604020202020204" pitchFamily="34" charset="0"/>
              <a:cs typeface="Arial" panose="020B0604020202020204" pitchFamily="34" charset="0"/>
            </a:endParaRPr>
          </a:p>
          <a:p>
            <a:pPr algn="r" rtl="1">
              <a:buClr>
                <a:srgbClr val="C00000"/>
              </a:buClr>
              <a:buFont typeface="Wingdings" pitchFamily="2" charset="2"/>
              <a:buChar char="§"/>
            </a:pPr>
            <a:endParaRPr lang="en-US"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99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6200"/>
            <a:ext cx="6705600" cy="762000"/>
          </a:xfrm>
          <a:noFill/>
          <a:effectLst>
            <a:outerShdw blurRad="50800" dist="50800" dir="5400000" algn="ctr" rotWithShape="0">
              <a:srgbClr val="C00000"/>
            </a:outerShdw>
          </a:effectLst>
        </p:spPr>
        <p:txBody>
          <a:bodyPr>
            <a:noAutofit/>
          </a:bodyPr>
          <a:lstStyle/>
          <a:p>
            <a:pPr algn="ctr" rtl="0"/>
            <a:r>
              <a:rPr lang="fa-IR" b="1" dirty="0">
                <a:solidFill>
                  <a:srgbClr val="C00000"/>
                </a:solidFill>
                <a:effectLst/>
                <a:cs typeface="B Titr" pitchFamily="2" charset="-78"/>
              </a:rPr>
              <a:t>تجزيه و تحليل داده ها </a:t>
            </a:r>
            <a:endParaRPr lang="en-US" b="1" dirty="0">
              <a:solidFill>
                <a:srgbClr val="C00000"/>
              </a:solidFill>
              <a:effectLst/>
              <a:cs typeface="B Titr" pitchFamily="2" charset="-78"/>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23</a:t>
            </a:fld>
            <a:endParaRPr lang="en-US">
              <a:solidFill>
                <a:prstClr val="black">
                  <a:tint val="75000"/>
                </a:prstClr>
              </a:solidFill>
            </a:endParaRPr>
          </a:p>
        </p:txBody>
      </p:sp>
      <p:sp>
        <p:nvSpPr>
          <p:cNvPr id="5" name="Content Placeholder 4"/>
          <p:cNvSpPr>
            <a:spLocks noGrp="1"/>
          </p:cNvSpPr>
          <p:nvPr>
            <p:ph sz="quarter" idx="1"/>
          </p:nvPr>
        </p:nvSpPr>
        <p:spPr>
          <a:xfrm>
            <a:off x="685800" y="1143000"/>
            <a:ext cx="7955280" cy="5334000"/>
          </a:xfrm>
        </p:spPr>
        <p:txBody>
          <a:bodyPr>
            <a:noAutofit/>
          </a:bodyPr>
          <a:lstStyle/>
          <a:p>
            <a:pPr marL="82296" indent="0" algn="r" rtl="1">
              <a:buNone/>
            </a:pPr>
            <a:r>
              <a:rPr lang="en-US" sz="1800" b="1" dirty="0">
                <a:latin typeface="Arial" panose="020B0604020202020204" pitchFamily="34" charset="0"/>
                <a:cs typeface="Arial" panose="020B0604020202020204" pitchFamily="34" charset="0"/>
              </a:rPr>
              <a:t>2</a:t>
            </a:r>
            <a:r>
              <a:rPr lang="fa-IR" sz="1800" b="1" dirty="0" smtClean="0">
                <a:latin typeface="Arial" panose="020B0604020202020204" pitchFamily="34" charset="0"/>
                <a:cs typeface="Arial" panose="020B0604020202020204" pitchFamily="34" charset="0"/>
              </a:rPr>
              <a:t> </a:t>
            </a:r>
            <a:r>
              <a:rPr lang="fa-IR" sz="1800" b="1" dirty="0">
                <a:latin typeface="Arial" panose="020B0604020202020204" pitchFamily="34" charset="0"/>
                <a:cs typeface="Arial" panose="020B0604020202020204" pitchFamily="34" charset="0"/>
              </a:rPr>
              <a:t>مدل برای انجام این آنالیز در نظر گرفته خواهد شد. در مدل اول (مدل خام) در جمعیت کل متغیرها تنها با جنس تطبیق داده میشوند و در آنالیزهایی که به تفکیک جنس انجام خواهد شد هیچ گونه تطبیقی در نظر گرفته نخواهد شد. در مدل دوم متغیرهایی که در آنالیز </a:t>
            </a:r>
            <a:r>
              <a:rPr lang="en-US" sz="1800" b="1" dirty="0" err="1" smtClean="0">
                <a:latin typeface="Arial" panose="020B0604020202020204" pitchFamily="34" charset="0"/>
                <a:cs typeface="Arial" panose="020B0604020202020204" pitchFamily="34" charset="0"/>
              </a:rPr>
              <a:t>uni</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variate</a:t>
            </a:r>
            <a:r>
              <a:rPr lang="fa-IR" sz="1800" b="1" dirty="0" smtClean="0">
                <a:latin typeface="Arial" panose="020B0604020202020204" pitchFamily="34" charset="0"/>
                <a:cs typeface="Arial" panose="020B0604020202020204" pitchFamily="34" charset="0"/>
              </a:rPr>
              <a:t> </a:t>
            </a:r>
            <a:r>
              <a:rPr lang="fa-IR" sz="1800" b="1" dirty="0">
                <a:latin typeface="Arial" panose="020B0604020202020204" pitchFamily="34" charset="0"/>
                <a:cs typeface="Arial" panose="020B0604020202020204" pitchFamily="34" charset="0"/>
              </a:rPr>
              <a:t>مقدار </a:t>
            </a:r>
            <a:r>
              <a:rPr lang="en-US" sz="1800" b="1" dirty="0">
                <a:latin typeface="Arial" panose="020B0604020202020204" pitchFamily="34" charset="0"/>
                <a:cs typeface="Arial" panose="020B0604020202020204" pitchFamily="34" charset="0"/>
              </a:rPr>
              <a:t>p-value&lt;0.2</a:t>
            </a:r>
            <a:r>
              <a:rPr lang="fa-IR" sz="1800" b="1" dirty="0">
                <a:latin typeface="Arial" panose="020B0604020202020204" pitchFamily="34" charset="0"/>
                <a:cs typeface="Arial" panose="020B0604020202020204" pitchFamily="34" charset="0"/>
              </a:rPr>
              <a:t> دارند، وارد مدل میشوند.</a:t>
            </a:r>
            <a:endParaRPr lang="en-US" sz="1800" b="1" dirty="0">
              <a:latin typeface="Arial" panose="020B0604020202020204" pitchFamily="34" charset="0"/>
              <a:cs typeface="Arial" panose="020B0604020202020204" pitchFamily="34" charset="0"/>
            </a:endParaRPr>
          </a:p>
          <a:p>
            <a:pPr marL="82296" indent="0" algn="r" rtl="1">
              <a:buNone/>
            </a:pPr>
            <a:r>
              <a:rPr lang="fa-IR" sz="1800" b="1" dirty="0">
                <a:latin typeface="Arial" panose="020B0604020202020204" pitchFamily="34" charset="0"/>
                <a:cs typeface="Arial" panose="020B0604020202020204" pitchFamily="34" charset="0"/>
              </a:rPr>
              <a:t>کلیه آنالیزها در یک مرحله براساس 1-انحراف معیار</a:t>
            </a:r>
            <a:r>
              <a:rPr lang="en-US" sz="1800" b="1" dirty="0">
                <a:latin typeface="Arial" panose="020B0604020202020204" pitchFamily="34" charset="0"/>
                <a:cs typeface="Arial" panose="020B0604020202020204" pitchFamily="34" charset="0"/>
              </a:rPr>
              <a:t>(1-sd)</a:t>
            </a:r>
            <a:r>
              <a:rPr lang="fa-IR" sz="1800" b="1" dirty="0">
                <a:latin typeface="Arial" panose="020B0604020202020204" pitchFamily="34" charset="0"/>
                <a:cs typeface="Arial" panose="020B0604020202020204" pitchFamily="34" charset="0"/>
              </a:rPr>
              <a:t> انجام میشود و در مرحله بعدی داده ها به 3 قسمت مساوی (33.33%) تقسیم میشوند و کلیه آنالیزها به همان ترتیب تکرار خواهد شد.</a:t>
            </a:r>
            <a:endParaRPr lang="en-US" sz="1800" b="1" dirty="0">
              <a:latin typeface="Arial" panose="020B0604020202020204" pitchFamily="34" charset="0"/>
              <a:cs typeface="Arial" panose="020B0604020202020204" pitchFamily="34" charset="0"/>
            </a:endParaRPr>
          </a:p>
          <a:p>
            <a:pPr marL="82296" indent="0" algn="r" rtl="1">
              <a:buNone/>
            </a:pPr>
            <a:r>
              <a:rPr lang="fa-IR" sz="1800" b="1" dirty="0">
                <a:latin typeface="Arial" panose="020B0604020202020204" pitchFamily="34" charset="0"/>
                <a:cs typeface="Arial" panose="020B0604020202020204" pitchFamily="34" charset="0"/>
              </a:rPr>
              <a:t>میزان مرگ سالانه کلی و یا قلبی ،عروقی برای هر 3 بخش مقادیر لیپید ،با تقسیم تعداد کل بروز به کل فرد-سال محاسبه خواهد شد.</a:t>
            </a:r>
            <a:endParaRPr lang="en-US" sz="1800" b="1" dirty="0">
              <a:latin typeface="Arial" panose="020B0604020202020204" pitchFamily="34" charset="0"/>
              <a:cs typeface="Arial" panose="020B0604020202020204" pitchFamily="34" charset="0"/>
            </a:endParaRPr>
          </a:p>
          <a:p>
            <a:pPr marL="82296" indent="0" algn="r" rtl="1">
              <a:buNone/>
            </a:pPr>
            <a:r>
              <a:rPr lang="fa-IR" sz="1800" b="1" dirty="0">
                <a:latin typeface="Arial" panose="020B0604020202020204" pitchFamily="34" charset="0"/>
                <a:cs typeface="Arial" panose="020B0604020202020204" pitchFamily="34" charset="0"/>
              </a:rPr>
              <a:t>اثر متقابل  بین جنس  مقادیر لیپید و مرگ و میر کلی و قلبی ،عروقی با تست </a:t>
            </a:r>
            <a:r>
              <a:rPr lang="en-US" sz="1800" b="1" dirty="0">
                <a:latin typeface="Arial" panose="020B0604020202020204" pitchFamily="34" charset="0"/>
                <a:cs typeface="Arial" panose="020B0604020202020204" pitchFamily="34" charset="0"/>
              </a:rPr>
              <a:t>log –likelihood ratio </a:t>
            </a:r>
            <a:r>
              <a:rPr lang="fa-IR" sz="1800" b="1" dirty="0">
                <a:latin typeface="Arial" panose="020B0604020202020204" pitchFamily="34" charset="0"/>
                <a:cs typeface="Arial" panose="020B0604020202020204" pitchFamily="34" charset="0"/>
              </a:rPr>
              <a:t> ارزیابی خواهد شد. </a:t>
            </a:r>
            <a:r>
              <a:rPr lang="fa-IR" sz="1800" b="1" dirty="0" smtClean="0">
                <a:latin typeface="Arial" panose="020B0604020202020204" pitchFamily="34" charset="0"/>
                <a:cs typeface="Arial" panose="020B0604020202020204" pitchFamily="34" charset="0"/>
              </a:rPr>
              <a:t>همچنین اثراث </a:t>
            </a:r>
            <a:r>
              <a:rPr lang="fa-IR" sz="1800" b="1" dirty="0">
                <a:latin typeface="Arial" panose="020B0604020202020204" pitchFamily="34" charset="0"/>
                <a:cs typeface="Arial" panose="020B0604020202020204" pitchFamily="34" charset="0"/>
              </a:rPr>
              <a:t>متقابل سابقه بیماریهای قلبی-عروقی در مرگ و میر قلبی-عروقی نیز بررسی </a:t>
            </a:r>
            <a:r>
              <a:rPr lang="fa-IR" sz="1800" b="1" dirty="0" smtClean="0">
                <a:latin typeface="Arial" panose="020B0604020202020204" pitchFamily="34" charset="0"/>
                <a:cs typeface="Arial" panose="020B0604020202020204" pitchFamily="34" charset="0"/>
              </a:rPr>
              <a:t>میگردد.در صورت نبود اثر متقابل بین سابقه بیماری قلبی عروقی یکبار پس از </a:t>
            </a:r>
            <a:r>
              <a:rPr lang="en-US" sz="1800" b="1" dirty="0" smtClean="0">
                <a:latin typeface="Arial" panose="020B0604020202020204" pitchFamily="34" charset="0"/>
                <a:cs typeface="Arial" panose="020B0604020202020204" pitchFamily="34" charset="0"/>
              </a:rPr>
              <a:t>adjustment </a:t>
            </a:r>
            <a:r>
              <a:rPr lang="fa-IR" sz="1800" b="1" dirty="0">
                <a:latin typeface="Arial" panose="020B0604020202020204" pitchFamily="34" charset="0"/>
                <a:cs typeface="Arial" panose="020B0604020202020204" pitchFamily="34" charset="0"/>
              </a:rPr>
              <a:t> </a:t>
            </a:r>
            <a:r>
              <a:rPr lang="fa-IR" sz="1800" b="1" dirty="0" smtClean="0">
                <a:latin typeface="Arial" panose="020B0604020202020204" pitchFamily="34" charset="0"/>
                <a:cs typeface="Arial" panose="020B0604020202020204" pitchFamily="34" charset="0"/>
              </a:rPr>
              <a:t>با سابقه قبلی آنالیز بر اساس پیامد مرگ و میر کلی انجام میشود و یکبار پس از حذف افرادی که سابقه قبلی </a:t>
            </a:r>
            <a:r>
              <a:rPr lang="en-US" sz="1800" b="1" dirty="0" smtClean="0">
                <a:latin typeface="Arial" panose="020B0604020202020204" pitchFamily="34" charset="0"/>
                <a:cs typeface="Arial" panose="020B0604020202020204" pitchFamily="34" charset="0"/>
              </a:rPr>
              <a:t>CVD</a:t>
            </a:r>
            <a:r>
              <a:rPr lang="fa-IR" sz="1800" b="1" dirty="0" smtClean="0">
                <a:latin typeface="Arial" panose="020B0604020202020204" pitchFamily="34" charset="0"/>
                <a:cs typeface="Arial" panose="020B0604020202020204" pitchFamily="34" charset="0"/>
              </a:rPr>
              <a:t> داشتند و بر اساس پیامد مرگ و میر قلبی عروقی آنالیز انجام خواهد شد.</a:t>
            </a:r>
            <a:endParaRPr lang="en-US" sz="1800" b="1" dirty="0">
              <a:latin typeface="Arial" panose="020B0604020202020204" pitchFamily="34" charset="0"/>
              <a:cs typeface="Arial" panose="020B0604020202020204" pitchFamily="34" charset="0"/>
            </a:endParaRPr>
          </a:p>
          <a:p>
            <a:pPr marL="82296" indent="0" algn="r" rtl="1">
              <a:buNone/>
            </a:pPr>
            <a:r>
              <a:rPr lang="fa-IR" sz="1800" b="1" dirty="0">
                <a:latin typeface="Arial" panose="020B0604020202020204" pitchFamily="34" charset="0"/>
                <a:cs typeface="Arial" panose="020B0604020202020204" pitchFamily="34" charset="0"/>
              </a:rPr>
              <a:t>در نهایت آنالیز حساسیت با حذف افرادی با نمایه توده بدنی کمتر از 18.5 و مرگ و میر در طی 3 سال اول مطالعه انجام میشود.آنالیز آماری با نرم افزار </a:t>
            </a:r>
            <a:r>
              <a:rPr lang="en-US" sz="1800" b="1" dirty="0">
                <a:latin typeface="Arial" panose="020B0604020202020204" pitchFamily="34" charset="0"/>
                <a:cs typeface="Arial" panose="020B0604020202020204" pitchFamily="34" charset="0"/>
              </a:rPr>
              <a:t>STATA </a:t>
            </a:r>
            <a:r>
              <a:rPr lang="fa-IR" sz="1800" b="1" dirty="0">
                <a:latin typeface="Arial" panose="020B0604020202020204" pitchFamily="34" charset="0"/>
                <a:cs typeface="Arial" panose="020B0604020202020204" pitchFamily="34" charset="0"/>
              </a:rPr>
              <a:t> انجام خواهد شد</a:t>
            </a:r>
            <a:r>
              <a:rPr lang="fa-IR" sz="1800" b="1" dirty="0" smtClean="0">
                <a:latin typeface="Arial" panose="020B0604020202020204" pitchFamily="34" charset="0"/>
                <a:cs typeface="Arial" panose="020B0604020202020204" pitchFamily="34" charset="0"/>
              </a:rPr>
              <a:t>.</a:t>
            </a:r>
            <a:endParaRPr lang="en-US" sz="1800" b="1" dirty="0" smtClean="0">
              <a:latin typeface="Arial" panose="020B0604020202020204" pitchFamily="34" charset="0"/>
              <a:cs typeface="Arial" panose="020B0604020202020204" pitchFamily="34" charset="0"/>
            </a:endParaRPr>
          </a:p>
          <a:p>
            <a:pPr marL="82296" indent="0" algn="r" rtl="1">
              <a:buNone/>
            </a:pPr>
            <a:r>
              <a:rPr lang="fa-IR"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99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715962"/>
          </a:xfrm>
        </p:spPr>
        <p:txBody>
          <a:bodyPr>
            <a:noAutofit/>
          </a:bodyPr>
          <a:lstStyle/>
          <a:p>
            <a:pPr lvl="0" algn="r" rtl="1"/>
            <a:r>
              <a:rPr lang="ar-SA" sz="2000" dirty="0" smtClean="0">
                <a:solidFill>
                  <a:srgbClr val="C00000"/>
                </a:solidFill>
                <a:effectLst>
                  <a:outerShdw blurRad="38100" dist="38100" dir="2700000" algn="tl">
                    <a:srgbClr val="000000">
                      <a:alpha val="43137"/>
                    </a:srgbClr>
                  </a:outerShdw>
                </a:effectLst>
                <a:cs typeface="B Titr" pitchFamily="2" charset="-78"/>
              </a:rPr>
              <a:t>جدول متغيرها </a:t>
            </a:r>
            <a:r>
              <a:rPr lang="en-US" sz="2000" dirty="0" smtClean="0">
                <a:solidFill>
                  <a:srgbClr val="C00000"/>
                </a:solidFill>
                <a:effectLst>
                  <a:outerShdw blurRad="38100" dist="38100" dir="2700000" algn="tl">
                    <a:srgbClr val="000000">
                      <a:alpha val="43137"/>
                    </a:srgbClr>
                  </a:outerShdw>
                </a:effectLst>
                <a:cs typeface="B Titr" pitchFamily="2" charset="-78"/>
              </a:rPr>
              <a:t>(Variables)</a:t>
            </a:r>
            <a:r>
              <a:rPr lang="fa-IR" sz="2000" dirty="0" smtClean="0">
                <a:solidFill>
                  <a:srgbClr val="C00000"/>
                </a:solidFill>
                <a:effectLst>
                  <a:outerShdw blurRad="38100" dist="38100" dir="2700000" algn="tl">
                    <a:srgbClr val="000000">
                      <a:alpha val="43137"/>
                    </a:srgbClr>
                  </a:outerShdw>
                </a:effectLst>
                <a:cs typeface="B Titr" pitchFamily="2" charset="-78"/>
              </a:rPr>
              <a:t> و تعريف واژه ها </a:t>
            </a:r>
            <a:r>
              <a:rPr lang="en-US" sz="2000" dirty="0" smtClean="0">
                <a:solidFill>
                  <a:srgbClr val="C00000"/>
                </a:solidFill>
                <a:effectLst>
                  <a:outerShdw blurRad="38100" dist="38100" dir="2700000" algn="tl">
                    <a:srgbClr val="000000">
                      <a:alpha val="43137"/>
                    </a:srgbClr>
                  </a:outerShdw>
                </a:effectLst>
                <a:cs typeface="B Titr" pitchFamily="2" charset="-78"/>
              </a:rPr>
              <a:t>(Definition of Terms)</a:t>
            </a:r>
            <a:r>
              <a:rPr lang="ar-SA" sz="1800" dirty="0" smtClean="0">
                <a:solidFill>
                  <a:srgbClr val="C00000"/>
                </a:solidFill>
                <a:cs typeface="B Titr" pitchFamily="2" charset="-78"/>
              </a:rPr>
              <a:t> </a:t>
            </a:r>
            <a:endParaRPr lang="en-US" sz="1800" dirty="0">
              <a:solidFill>
                <a:srgbClr val="C00000"/>
              </a:solidFill>
              <a:cs typeface="B Titr" pitchFamily="2" charset="-78"/>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r>
              <a:rPr lang="fa-IR" dirty="0" smtClean="0">
                <a:solidFill>
                  <a:prstClr val="black">
                    <a:tint val="75000"/>
                  </a:prstClr>
                </a:solidFill>
              </a:rPr>
              <a:t>15</a:t>
            </a:r>
            <a:endParaRPr lang="en-US" dirty="0">
              <a:solidFill>
                <a:prstClr val="black">
                  <a:tint val="75000"/>
                </a:prstClr>
              </a:solidFill>
            </a:endParaRP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573363486"/>
              </p:ext>
            </p:extLst>
          </p:nvPr>
        </p:nvGraphicFramePr>
        <p:xfrm>
          <a:off x="1219198" y="990600"/>
          <a:ext cx="7620003" cy="5587104"/>
        </p:xfrm>
        <a:graphic>
          <a:graphicData uri="http://schemas.openxmlformats.org/drawingml/2006/table">
            <a:tbl>
              <a:tblPr rtl="1">
                <a:tableStyleId>{5DA37D80-6434-44D0-A028-1B22A696006F}</a:tableStyleId>
              </a:tblPr>
              <a:tblGrid>
                <a:gridCol w="387789"/>
                <a:gridCol w="1217477"/>
                <a:gridCol w="309128"/>
                <a:gridCol w="284078"/>
                <a:gridCol w="284078"/>
                <a:gridCol w="284078"/>
                <a:gridCol w="284078"/>
                <a:gridCol w="284078"/>
                <a:gridCol w="2770137"/>
                <a:gridCol w="762044"/>
                <a:gridCol w="753038"/>
              </a:tblGrid>
              <a:tr h="398202">
                <a:tc>
                  <a:txBody>
                    <a:bodyPr/>
                    <a:lstStyle/>
                    <a:p>
                      <a:pPr marL="0" marR="0" algn="ctr" rtl="1">
                        <a:spcBef>
                          <a:spcPts val="0"/>
                        </a:spcBef>
                        <a:spcAft>
                          <a:spcPts val="0"/>
                        </a:spcAft>
                      </a:pPr>
                      <a:r>
                        <a:rPr lang="ar-SA" sz="1050" b="1" dirty="0">
                          <a:effectLst/>
                        </a:rPr>
                        <a:t>رديف</a:t>
                      </a:r>
                      <a:endParaRPr lang="en-US" sz="1050" b="1" dirty="0">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عنوان متغير</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gridSpan="2">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نوع متغير</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كمي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كيفي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تعريف علمي - عملي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نحوه اندازه گيري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مقياس</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r>
              <a:tr h="582695">
                <a:tc>
                  <a:txBody>
                    <a:bodyPr/>
                    <a:lstStyle/>
                    <a:p>
                      <a:pPr marL="0" marR="0" algn="ctr" rtl="1">
                        <a:spcBef>
                          <a:spcPts val="0"/>
                        </a:spcBef>
                        <a:spcAft>
                          <a:spcPts val="0"/>
                        </a:spcAft>
                      </a:pPr>
                      <a:endParaRPr lang="en-US" sz="1050" b="1">
                        <a:solidFill>
                          <a:srgbClr val="C00000"/>
                        </a:solidFill>
                        <a:effectLst/>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100" b="1">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71755" marR="71755" algn="ctr" rtl="1">
                        <a:spcBef>
                          <a:spcPts val="0"/>
                        </a:spcBef>
                        <a:spcAft>
                          <a:spcPts val="0"/>
                        </a:spcAft>
                      </a:pPr>
                      <a:r>
                        <a:rPr lang="ar-SA" sz="1100" b="1" dirty="0">
                          <a:effectLst/>
                          <a:latin typeface="Arial" panose="020B0604020202020204" pitchFamily="34" charset="0"/>
                          <a:cs typeface="Arial" panose="020B0604020202020204" pitchFamily="34" charset="0"/>
                        </a:rPr>
                        <a:t>مستقل</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100" b="1" dirty="0">
                          <a:effectLst/>
                          <a:latin typeface="Arial" panose="020B0604020202020204" pitchFamily="34" charset="0"/>
                          <a:cs typeface="Arial" panose="020B0604020202020204" pitchFamily="34" charset="0"/>
                        </a:rPr>
                        <a:t>وابسته</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100" b="1">
                          <a:effectLst/>
                          <a:latin typeface="Arial" panose="020B0604020202020204" pitchFamily="34" charset="0"/>
                          <a:cs typeface="Arial" panose="020B0604020202020204" pitchFamily="34" charset="0"/>
                        </a:rPr>
                        <a:t>پيوسته</a:t>
                      </a:r>
                      <a:endParaRPr lang="en-US" sz="1100" b="1">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100" b="1" dirty="0">
                          <a:effectLst/>
                          <a:latin typeface="Arial" panose="020B0604020202020204" pitchFamily="34" charset="0"/>
                          <a:cs typeface="Arial" panose="020B0604020202020204" pitchFamily="34" charset="0"/>
                        </a:rPr>
                        <a:t>گسسته</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100" b="1" dirty="0">
                          <a:effectLst/>
                          <a:latin typeface="Arial" panose="020B0604020202020204" pitchFamily="34" charset="0"/>
                          <a:cs typeface="Arial" panose="020B0604020202020204" pitchFamily="34" charset="0"/>
                        </a:rPr>
                        <a:t>اسمي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100" b="1" dirty="0">
                          <a:effectLst/>
                          <a:latin typeface="Arial" panose="020B0604020202020204" pitchFamily="34" charset="0"/>
                          <a:cs typeface="Arial" panose="020B0604020202020204" pitchFamily="34" charset="0"/>
                        </a:rPr>
                        <a:t>رتبه‏اي</a:t>
                      </a: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0" marR="0" algn="ctr" rtl="1">
                        <a:spcBef>
                          <a:spcPts val="0"/>
                        </a:spcBef>
                        <a:spcAft>
                          <a:spcPts val="0"/>
                        </a:spcAft>
                      </a:pP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solidFill>
                          <a:srgbClr val="C00000"/>
                        </a:solidFill>
                        <a:effectLst/>
                        <a:latin typeface="Arial" panose="020B0604020202020204" pitchFamily="34" charset="0"/>
                        <a:ea typeface="Times New Roman"/>
                        <a:cs typeface="Arial" panose="020B0604020202020204" pitchFamily="34" charset="0"/>
                      </a:endParaRPr>
                    </a:p>
                  </a:txBody>
                  <a:tcPr marL="27006" marR="27006" marT="0" marB="0" anchor="ctr"/>
                </a:tc>
              </a:tr>
              <a:tr h="293426">
                <a:tc>
                  <a:txBody>
                    <a:bodyPr/>
                    <a:lstStyle/>
                    <a:p>
                      <a:pPr marL="0" marR="0" algn="ctr" rtl="1">
                        <a:spcBef>
                          <a:spcPts val="0"/>
                        </a:spcBef>
                        <a:spcAft>
                          <a:spcPts val="0"/>
                        </a:spcAft>
                      </a:pPr>
                      <a:r>
                        <a:rPr lang="ar-SA" sz="1200" b="1">
                          <a:effectLst/>
                        </a:rPr>
                        <a:t>1</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100" b="1" dirty="0">
                          <a:effectLst/>
                          <a:latin typeface="Arial" panose="020B0604020202020204" pitchFamily="34" charset="0"/>
                          <a:cs typeface="Arial" panose="020B0604020202020204" pitchFamily="34" charset="0"/>
                        </a:rPr>
                        <a:t>سن</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سن فرد بر اساس شناسنامه</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پرسشنامه</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سال</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293426">
                <a:tc>
                  <a:txBody>
                    <a:bodyPr/>
                    <a:lstStyle/>
                    <a:p>
                      <a:pPr marL="0" marR="0" algn="ctr" rtl="1">
                        <a:spcBef>
                          <a:spcPts val="0"/>
                        </a:spcBef>
                        <a:spcAft>
                          <a:spcPts val="0"/>
                        </a:spcAft>
                      </a:pPr>
                      <a:r>
                        <a:rPr lang="ar-SA" sz="1200" b="1">
                          <a:effectLst/>
                        </a:rPr>
                        <a:t>2</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100" b="1">
                          <a:effectLst/>
                          <a:latin typeface="Arial" panose="020B0604020202020204" pitchFamily="34" charset="0"/>
                          <a:cs typeface="Arial" panose="020B0604020202020204" pitchFamily="34" charset="0"/>
                        </a:rPr>
                        <a:t>جنس</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جنسیت بر اساس شناسنامه</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پرسشنامه</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زن- مرد</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565851">
                <a:tc>
                  <a:txBody>
                    <a:bodyPr/>
                    <a:lstStyle/>
                    <a:p>
                      <a:pPr marL="0" marR="0" algn="ctr" rtl="1">
                        <a:spcBef>
                          <a:spcPts val="0"/>
                        </a:spcBef>
                        <a:spcAft>
                          <a:spcPts val="0"/>
                        </a:spcAft>
                      </a:pPr>
                      <a:r>
                        <a:rPr lang="ar-SA" sz="1200" b="1">
                          <a:effectLst/>
                        </a:rPr>
                        <a:t>3</a:t>
                      </a:r>
                      <a:endParaRPr lang="en-US" sz="1050" b="1">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100" b="1" dirty="0">
                          <a:effectLst/>
                          <a:latin typeface="Arial" panose="020B0604020202020204" pitchFamily="34" charset="0"/>
                          <a:cs typeface="Arial" panose="020B0604020202020204" pitchFamily="34" charset="0"/>
                        </a:rPr>
                        <a:t>فشارخون </a:t>
                      </a:r>
                      <a:r>
                        <a:rPr lang="ar-SA" sz="1100" b="1" dirty="0" smtClean="0">
                          <a:effectLst/>
                          <a:latin typeface="Arial" panose="020B0604020202020204" pitchFamily="34" charset="0"/>
                          <a:cs typeface="Arial" panose="020B0604020202020204" pitchFamily="34" charset="0"/>
                        </a:rPr>
                        <a:t>سیستولیک</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100" b="1" dirty="0" smtClean="0">
                          <a:effectLst/>
                          <a:latin typeface="Arial" panose="020B0604020202020204" pitchFamily="34" charset="0"/>
                          <a:cs typeface="Arial" panose="020B0604020202020204" pitchFamily="34" charset="0"/>
                        </a:rPr>
                        <a:t>*</a:t>
                      </a:r>
                      <a:endParaRPr lang="en-US" sz="1100" b="1" dirty="0" smtClean="0">
                        <a:effectLst/>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اندازه گیری با دستگاه فشارسنج</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en-US" sz="1100" b="1" dirty="0" smtClean="0">
                          <a:effectLst/>
                          <a:latin typeface="Arial" panose="020B0604020202020204" pitchFamily="34" charset="0"/>
                          <a:ea typeface="+mn-ea"/>
                          <a:cs typeface="Arial" panose="020B0604020202020204" pitchFamily="34" charset="0"/>
                        </a:rPr>
                        <a:t>mmHg</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533400">
                <a:tc>
                  <a:txBody>
                    <a:bodyPr/>
                    <a:lstStyle/>
                    <a:p>
                      <a:pPr marL="0" marR="0" algn="ctr" rtl="1">
                        <a:spcBef>
                          <a:spcPts val="0"/>
                        </a:spcBef>
                        <a:spcAft>
                          <a:spcPts val="0"/>
                        </a:spcAft>
                      </a:pPr>
                      <a:r>
                        <a:rPr lang="en-US" sz="1050" b="1" dirty="0" smtClean="0">
                          <a:effectLst/>
                          <a:latin typeface="Times New Roman"/>
                          <a:ea typeface="Times New Roman"/>
                          <a:cs typeface="Traditional Arabic"/>
                        </a:rPr>
                        <a:t>4</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100" b="1" dirty="0" smtClean="0">
                          <a:effectLst/>
                          <a:latin typeface="Arial" panose="020B0604020202020204" pitchFamily="34" charset="0"/>
                          <a:ea typeface="Times New Roman"/>
                          <a:cs typeface="Arial" panose="020B0604020202020204" pitchFamily="34" charset="0"/>
                        </a:rPr>
                        <a:t>فشار</a:t>
                      </a:r>
                      <a:r>
                        <a:rPr lang="fa-IR" sz="1100" b="1" baseline="0" dirty="0" smtClean="0">
                          <a:effectLst/>
                          <a:latin typeface="Arial" panose="020B0604020202020204" pitchFamily="34" charset="0"/>
                          <a:ea typeface="Times New Roman"/>
                          <a:cs typeface="Arial" panose="020B0604020202020204" pitchFamily="34" charset="0"/>
                        </a:rPr>
                        <a:t> خون دیاستولیک</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100" b="1" dirty="0" smtClean="0">
                          <a:effectLst/>
                          <a:latin typeface="Arial" panose="020B0604020202020204" pitchFamily="34" charset="0"/>
                          <a:cs typeface="Arial" panose="020B0604020202020204" pitchFamily="34" charset="0"/>
                        </a:rPr>
                        <a:t>*</a:t>
                      </a:r>
                      <a:endParaRPr lang="en-US" sz="1100" b="1" dirty="0" smtClean="0">
                        <a:effectLst/>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100" b="1" dirty="0" smtClean="0">
                          <a:effectLst/>
                          <a:latin typeface="Arial" panose="020B0604020202020204" pitchFamily="34" charset="0"/>
                          <a:cs typeface="Arial" panose="020B0604020202020204" pitchFamily="34" charset="0"/>
                        </a:rPr>
                        <a:t>*</a:t>
                      </a:r>
                      <a:endParaRPr lang="en-US" sz="1100" b="1" dirty="0" smtClean="0">
                        <a:effectLst/>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smtClean="0">
                          <a:effectLst/>
                          <a:latin typeface="Arial" panose="020B0604020202020204" pitchFamily="34" charset="0"/>
                          <a:cs typeface="Arial" panose="020B0604020202020204" pitchFamily="34" charset="0"/>
                        </a:rPr>
                        <a:t>اندازه گیری با دستگاه فشارسنج</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mmHg</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609600">
                <a:tc>
                  <a:txBody>
                    <a:bodyPr/>
                    <a:lstStyle/>
                    <a:p>
                      <a:pPr marL="0" marR="0" algn="ctr" rtl="1">
                        <a:spcBef>
                          <a:spcPts val="0"/>
                        </a:spcBef>
                        <a:spcAft>
                          <a:spcPts val="0"/>
                        </a:spcAft>
                      </a:pPr>
                      <a:r>
                        <a:rPr lang="en-US" sz="1200" b="1" dirty="0" smtClean="0">
                          <a:effectLst/>
                        </a:rPr>
                        <a:t>5</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100" b="1" dirty="0" smtClean="0">
                          <a:latin typeface="Arial" panose="020B0604020202020204" pitchFamily="34" charset="0"/>
                          <a:cs typeface="Arial" panose="020B0604020202020204" pitchFamily="34" charset="0"/>
                        </a:rPr>
                        <a:t>FBS</a:t>
                      </a:r>
                      <a:r>
                        <a:rPr lang="fa-IR" sz="1100" b="1" dirty="0" smtClean="0">
                          <a:latin typeface="Arial" panose="020B0604020202020204" pitchFamily="34" charset="0"/>
                          <a:cs typeface="Arial" panose="020B0604020202020204" pitchFamily="34" charset="0"/>
                        </a:rPr>
                        <a:t> </a:t>
                      </a:r>
                      <a:endParaRPr lang="en-US" sz="11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latin typeface="Arial" panose="020B0604020202020204" pitchFamily="34" charset="0"/>
                          <a:cs typeface="Arial" panose="020B0604020202020204" pitchFamily="34" charset="0"/>
                        </a:rPr>
                        <a:t>*</a:t>
                      </a:r>
                      <a:endParaRPr lang="en-US"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latin typeface="Arial" panose="020B0604020202020204" pitchFamily="34" charset="0"/>
                          <a:cs typeface="Arial" panose="020B0604020202020204" pitchFamily="34" charset="0"/>
                        </a:rPr>
                        <a:t>*</a:t>
                      </a:r>
                      <a:endParaRPr lang="en-US"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latin typeface="Arial" panose="020B0604020202020204" pitchFamily="34" charset="0"/>
                          <a:cs typeface="Arial" panose="020B0604020202020204" pitchFamily="34" charset="0"/>
                        </a:rPr>
                        <a:t>مقدار گزارش شده </a:t>
                      </a:r>
                      <a:r>
                        <a:rPr lang="en-US" sz="1100" b="1" dirty="0">
                          <a:latin typeface="Arial" panose="020B0604020202020204" pitchFamily="34" charset="0"/>
                          <a:cs typeface="Arial" panose="020B0604020202020204" pitchFamily="34" charset="0"/>
                        </a:rPr>
                        <a:t>FBS</a:t>
                      </a:r>
                      <a:r>
                        <a:rPr lang="ar-SA" sz="1100" b="1" dirty="0">
                          <a:latin typeface="Arial" panose="020B0604020202020204" pitchFamily="34" charset="0"/>
                          <a:cs typeface="Arial" panose="020B0604020202020204" pitchFamily="34" charset="0"/>
                        </a:rPr>
                        <a:t> خون از طرف </a:t>
                      </a:r>
                      <a:r>
                        <a:rPr lang="ar-SA" sz="1100" b="1" dirty="0" smtClean="0">
                          <a:latin typeface="Arial" panose="020B0604020202020204" pitchFamily="34" charset="0"/>
                          <a:cs typeface="Arial" panose="020B0604020202020204" pitchFamily="34" charset="0"/>
                        </a:rPr>
                        <a:t>آزمایشگ</a:t>
                      </a:r>
                      <a:r>
                        <a:rPr lang="fa-IR" sz="1100" b="1" dirty="0" smtClean="0">
                          <a:latin typeface="Arial" panose="020B0604020202020204" pitchFamily="34" charset="0"/>
                          <a:cs typeface="Arial" panose="020B0604020202020204" pitchFamily="34" charset="0"/>
                        </a:rPr>
                        <a:t>اه</a:t>
                      </a:r>
                      <a:endParaRPr lang="en-US" sz="11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latin typeface="Arial" panose="020B0604020202020204" pitchFamily="34" charset="0"/>
                          <a:cs typeface="Arial" panose="020B0604020202020204" pitchFamily="34" charset="0"/>
                        </a:rPr>
                        <a:t>اندازه گیری آزمایشگاهی</a:t>
                      </a:r>
                      <a:endParaRPr lang="en-US" sz="11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smtClean="0">
                          <a:latin typeface="Arial" panose="020B0604020202020204" pitchFamily="34" charset="0"/>
                          <a:cs typeface="Arial" panose="020B0604020202020204" pitchFamily="34" charset="0"/>
                        </a:rPr>
                        <a:t>میل</a:t>
                      </a:r>
                      <a:r>
                        <a:rPr lang="fa-IR" sz="1100" b="1" dirty="0" smtClean="0">
                          <a:latin typeface="Arial" panose="020B0604020202020204" pitchFamily="34" charset="0"/>
                          <a:cs typeface="Arial" panose="020B0604020202020204" pitchFamily="34" charset="0"/>
                        </a:rPr>
                        <a:t>ی</a:t>
                      </a:r>
                      <a:r>
                        <a:rPr lang="fa-IR" sz="1100" b="1" baseline="0" dirty="0" smtClean="0">
                          <a:latin typeface="Arial" panose="020B0604020202020204" pitchFamily="34" charset="0"/>
                          <a:cs typeface="Arial" panose="020B0604020202020204" pitchFamily="34" charset="0"/>
                        </a:rPr>
                        <a:t> مول </a:t>
                      </a:r>
                      <a:r>
                        <a:rPr lang="ar-SA" sz="1100" b="1" dirty="0" smtClean="0">
                          <a:latin typeface="Arial" panose="020B0604020202020204" pitchFamily="34" charset="0"/>
                          <a:cs typeface="Arial" panose="020B0604020202020204" pitchFamily="34" charset="0"/>
                        </a:rPr>
                        <a:t> د</a:t>
                      </a:r>
                      <a:r>
                        <a:rPr lang="fa-IR" sz="1100" b="1" dirty="0" smtClean="0">
                          <a:latin typeface="Arial" panose="020B0604020202020204" pitchFamily="34" charset="0"/>
                          <a:cs typeface="Arial" panose="020B0604020202020204" pitchFamily="34" charset="0"/>
                        </a:rPr>
                        <a:t>ر</a:t>
                      </a:r>
                      <a:r>
                        <a:rPr lang="ar-SA" sz="1100" b="1" dirty="0" smtClean="0">
                          <a:latin typeface="Arial" panose="020B0604020202020204" pitchFamily="34" charset="0"/>
                          <a:cs typeface="Arial" panose="020B0604020202020204" pitchFamily="34" charset="0"/>
                        </a:rPr>
                        <a:t> </a:t>
                      </a:r>
                      <a:r>
                        <a:rPr lang="ar-SA" sz="1100" b="1" dirty="0">
                          <a:latin typeface="Arial" panose="020B0604020202020204" pitchFamily="34" charset="0"/>
                          <a:cs typeface="Arial" panose="020B0604020202020204" pitchFamily="34" charset="0"/>
                        </a:rPr>
                        <a:t>لیتر</a:t>
                      </a:r>
                      <a:endParaRPr lang="en-US" sz="1100" b="1" dirty="0">
                        <a:latin typeface="Arial" panose="020B0604020202020204" pitchFamily="34" charset="0"/>
                        <a:ea typeface="Times New Roman"/>
                        <a:cs typeface="Arial" panose="020B0604020202020204" pitchFamily="34" charset="0"/>
                      </a:endParaRPr>
                    </a:p>
                  </a:txBody>
                  <a:tcPr marL="27006" marR="27006" marT="0" marB="0" anchor="ctr"/>
                </a:tc>
              </a:tr>
              <a:tr h="586849">
                <a:tc>
                  <a:txBody>
                    <a:bodyPr/>
                    <a:lstStyle/>
                    <a:p>
                      <a:pPr marL="0" marR="0" algn="ctr" rtl="1">
                        <a:spcBef>
                          <a:spcPts val="0"/>
                        </a:spcBef>
                        <a:spcAft>
                          <a:spcPts val="0"/>
                        </a:spcAft>
                      </a:pPr>
                      <a:r>
                        <a:rPr lang="en-US" sz="1200" b="1" dirty="0" smtClean="0">
                          <a:effectLst/>
                        </a:rPr>
                        <a:t>6</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Total cholesterol</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مقدار گزارش شده کلسترول </a:t>
                      </a:r>
                      <a:r>
                        <a:rPr lang="fa-IR" sz="1100" b="1" dirty="0">
                          <a:effectLst/>
                          <a:latin typeface="Arial" panose="020B0604020202020204" pitchFamily="34" charset="0"/>
                          <a:cs typeface="Arial" panose="020B0604020202020204" pitchFamily="34" charset="0"/>
                        </a:rPr>
                        <a:t>تام </a:t>
                      </a:r>
                      <a:r>
                        <a:rPr lang="ar-SA" sz="1100" b="1" dirty="0">
                          <a:effectLst/>
                          <a:latin typeface="Arial" panose="020B0604020202020204" pitchFamily="34" charset="0"/>
                          <a:cs typeface="Arial" panose="020B0604020202020204" pitchFamily="34" charset="0"/>
                        </a:rPr>
                        <a:t> از طرف </a:t>
                      </a:r>
                      <a:r>
                        <a:rPr lang="ar-SA" sz="1100" b="1" dirty="0" smtClean="0">
                          <a:effectLst/>
                          <a:latin typeface="Arial" panose="020B0604020202020204" pitchFamily="34" charset="0"/>
                          <a:cs typeface="Arial" panose="020B0604020202020204" pitchFamily="34" charset="0"/>
                        </a:rPr>
                        <a:t>آزمایشگاه</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اندازه گیری آزمایشگاهی</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smtClean="0">
                          <a:effectLst/>
                          <a:latin typeface="Arial" panose="020B0604020202020204" pitchFamily="34" charset="0"/>
                          <a:cs typeface="Arial" panose="020B0604020202020204" pitchFamily="34" charset="0"/>
                        </a:rPr>
                        <a:t>میلی</a:t>
                      </a:r>
                      <a:r>
                        <a:rPr lang="fa-IR" sz="1100" b="1" baseline="0" dirty="0" smtClean="0">
                          <a:effectLst/>
                          <a:latin typeface="Arial" panose="020B0604020202020204" pitchFamily="34" charset="0"/>
                          <a:cs typeface="Arial" panose="020B0604020202020204" pitchFamily="34" charset="0"/>
                        </a:rPr>
                        <a:t> مول </a:t>
                      </a:r>
                      <a:r>
                        <a:rPr lang="ar-SA" sz="1100" b="1" dirty="0" smtClean="0">
                          <a:effectLst/>
                          <a:latin typeface="Arial" panose="020B0604020202020204" pitchFamily="34" charset="0"/>
                          <a:cs typeface="Arial" panose="020B0604020202020204" pitchFamily="34" charset="0"/>
                        </a:rPr>
                        <a:t> د</a:t>
                      </a:r>
                      <a:r>
                        <a:rPr lang="fa-IR" sz="1100" b="1" dirty="0" smtClean="0">
                          <a:effectLst/>
                          <a:latin typeface="Arial" panose="020B0604020202020204" pitchFamily="34" charset="0"/>
                          <a:cs typeface="Arial" panose="020B0604020202020204" pitchFamily="34" charset="0"/>
                        </a:rPr>
                        <a:t>ر</a:t>
                      </a:r>
                      <a:r>
                        <a:rPr lang="ar-SA" sz="1100" b="1" dirty="0" smtClean="0">
                          <a:effectLst/>
                          <a:latin typeface="Arial" panose="020B0604020202020204" pitchFamily="34" charset="0"/>
                          <a:cs typeface="Arial" panose="020B0604020202020204" pitchFamily="34" charset="0"/>
                        </a:rPr>
                        <a:t> </a:t>
                      </a:r>
                      <a:r>
                        <a:rPr lang="ar-SA" sz="1100" b="1" dirty="0">
                          <a:effectLst/>
                          <a:latin typeface="Arial" panose="020B0604020202020204" pitchFamily="34" charset="0"/>
                          <a:cs typeface="Arial" panose="020B0604020202020204" pitchFamily="34" charset="0"/>
                        </a:rPr>
                        <a:t>لیتر</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586849">
                <a:tc>
                  <a:txBody>
                    <a:bodyPr/>
                    <a:lstStyle/>
                    <a:p>
                      <a:pPr marL="0" marR="0" algn="ctr" rtl="1">
                        <a:spcBef>
                          <a:spcPts val="0"/>
                        </a:spcBef>
                        <a:spcAft>
                          <a:spcPts val="0"/>
                        </a:spcAft>
                      </a:pPr>
                      <a:r>
                        <a:rPr lang="en-US" sz="1200" b="1" dirty="0" smtClean="0">
                          <a:effectLst/>
                        </a:rPr>
                        <a:t>7</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100" b="1" dirty="0" smtClean="0">
                          <a:effectLst/>
                          <a:latin typeface="Arial" panose="020B0604020202020204" pitchFamily="34" charset="0"/>
                          <a:cs typeface="Arial" panose="020B0604020202020204" pitchFamily="34" charset="0"/>
                        </a:rPr>
                        <a:t>HDL-C</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kumimoji="0" lang="fa-IR" sz="1100" b="1" kern="1200" dirty="0" smtClean="0">
                          <a:solidFill>
                            <a:schemeClr val="tx1"/>
                          </a:solidFill>
                          <a:effectLst/>
                          <a:latin typeface="Arial" panose="020B0604020202020204" pitchFamily="34" charset="0"/>
                          <a:ea typeface="+mn-ea"/>
                          <a:cs typeface="Arial" panose="020B0604020202020204" pitchFamily="34" charset="0"/>
                        </a:rPr>
                        <a:t>مقدار گزارش شده از طرف آزمایشگاه</a:t>
                      </a:r>
                      <a:endParaRPr kumimoji="0" lang="en-US" sz="1100" b="1" kern="1200" dirty="0">
                        <a:solidFill>
                          <a:schemeClr val="tx1"/>
                        </a:solidFill>
                        <a:effectLst/>
                        <a:latin typeface="Arial" panose="020B0604020202020204" pitchFamily="34" charset="0"/>
                        <a:ea typeface="+mn-ea"/>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اندازه گیری آزمایشگاهی</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میلی </a:t>
                      </a:r>
                      <a:r>
                        <a:rPr lang="fa-IR" sz="1100" b="1" dirty="0" smtClean="0">
                          <a:effectLst/>
                          <a:latin typeface="Arial" panose="020B0604020202020204" pitchFamily="34" charset="0"/>
                          <a:cs typeface="Arial" panose="020B0604020202020204" pitchFamily="34" charset="0"/>
                        </a:rPr>
                        <a:t>مول</a:t>
                      </a:r>
                      <a:r>
                        <a:rPr lang="fa-IR" sz="1100" b="1" baseline="0" dirty="0" smtClean="0">
                          <a:effectLst/>
                          <a:latin typeface="Arial" panose="020B0604020202020204" pitchFamily="34" charset="0"/>
                          <a:cs typeface="Arial" panose="020B0604020202020204" pitchFamily="34" charset="0"/>
                        </a:rPr>
                        <a:t> د</a:t>
                      </a:r>
                      <a:r>
                        <a:rPr lang="ar-SA" sz="1100" b="1" dirty="0" smtClean="0">
                          <a:effectLst/>
                          <a:latin typeface="Arial" panose="020B0604020202020204" pitchFamily="34" charset="0"/>
                          <a:cs typeface="Arial" panose="020B0604020202020204" pitchFamily="34" charset="0"/>
                        </a:rPr>
                        <a:t>ر لیتر</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597303">
                <a:tc>
                  <a:txBody>
                    <a:bodyPr/>
                    <a:lstStyle/>
                    <a:p>
                      <a:pPr marL="0" marR="0" algn="ctr" rtl="1">
                        <a:spcBef>
                          <a:spcPts val="0"/>
                        </a:spcBef>
                        <a:spcAft>
                          <a:spcPts val="0"/>
                        </a:spcAft>
                      </a:pPr>
                      <a:r>
                        <a:rPr lang="en-US" sz="1200" b="1" dirty="0" smtClean="0">
                          <a:effectLst/>
                        </a:rPr>
                        <a:t>8</a:t>
                      </a:r>
                      <a:endParaRPr lang="en-US" sz="105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100" b="1" dirty="0" smtClean="0">
                          <a:effectLst/>
                          <a:latin typeface="Arial" panose="020B0604020202020204" pitchFamily="34" charset="0"/>
                          <a:cs typeface="Arial" panose="020B0604020202020204" pitchFamily="34" charset="0"/>
                        </a:rPr>
                        <a:t>Non-HDL-C</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100" b="1" baseline="0" dirty="0" smtClean="0">
                          <a:effectLst/>
                          <a:latin typeface="Arial" panose="020B0604020202020204" pitchFamily="34" charset="0"/>
                          <a:cs typeface="Arial" panose="020B0604020202020204" pitchFamily="34" charset="0"/>
                        </a:rPr>
                        <a:t> </a:t>
                      </a:r>
                      <a:r>
                        <a:rPr lang="en-US" sz="1100" b="1" dirty="0" smtClean="0">
                          <a:effectLst/>
                          <a:latin typeface="Arial" panose="020B0604020202020204" pitchFamily="34" charset="0"/>
                          <a:cs typeface="Arial" panose="020B0604020202020204" pitchFamily="34" charset="0"/>
                        </a:rPr>
                        <a:t>TC </a:t>
                      </a:r>
                      <a:r>
                        <a:rPr lang="en-US" sz="1100" b="1" dirty="0">
                          <a:effectLst/>
                          <a:latin typeface="Arial" panose="020B0604020202020204" pitchFamily="34" charset="0"/>
                          <a:cs typeface="Arial" panose="020B0604020202020204" pitchFamily="34" charset="0"/>
                        </a:rPr>
                        <a:t>– HDL = </a:t>
                      </a:r>
                      <a:r>
                        <a:rPr lang="en-US" sz="1100" b="1" dirty="0" smtClean="0">
                          <a:effectLst/>
                          <a:latin typeface="Arial" panose="020B0604020202020204" pitchFamily="34" charset="0"/>
                          <a:cs typeface="Arial" panose="020B0604020202020204" pitchFamily="34" charset="0"/>
                        </a:rPr>
                        <a:t>Non-HDL</a:t>
                      </a:r>
                      <a:r>
                        <a:rPr lang="fa-IR" sz="1100" b="1" dirty="0" smtClean="0">
                          <a:effectLst/>
                          <a:latin typeface="Arial" panose="020B0604020202020204" pitchFamily="34" charset="0"/>
                          <a:cs typeface="Arial" panose="020B0604020202020204" pitchFamily="34" charset="0"/>
                        </a:rPr>
                        <a:t> از </a:t>
                      </a:r>
                      <a:r>
                        <a:rPr lang="fa-IR" sz="1100" b="1" dirty="0">
                          <a:effectLst/>
                          <a:latin typeface="Arial" panose="020B0604020202020204" pitchFamily="34" charset="0"/>
                          <a:cs typeface="Arial" panose="020B0604020202020204" pitchFamily="34" charset="0"/>
                        </a:rPr>
                        <a:t>کم کردن مقدار عددی </a:t>
                      </a:r>
                      <a:r>
                        <a:rPr lang="en-US" sz="1100" b="1" dirty="0">
                          <a:effectLst/>
                          <a:latin typeface="Arial" panose="020B0604020202020204" pitchFamily="34" charset="0"/>
                          <a:cs typeface="Arial" panose="020B0604020202020204" pitchFamily="34" charset="0"/>
                        </a:rPr>
                        <a:t>HDL</a:t>
                      </a:r>
                      <a:r>
                        <a:rPr lang="fa-IR" sz="1100" b="1" dirty="0">
                          <a:effectLst/>
                          <a:latin typeface="Arial" panose="020B0604020202020204" pitchFamily="34" charset="0"/>
                          <a:cs typeface="Arial" panose="020B0604020202020204" pitchFamily="34" charset="0"/>
                        </a:rPr>
                        <a:t> از کلسترول تام محاسبه می گردد</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اندازه گیری آزمایشگاهی</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میلی </a:t>
                      </a:r>
                      <a:r>
                        <a:rPr lang="fa-IR" sz="1100" b="1" dirty="0" smtClean="0">
                          <a:effectLst/>
                          <a:latin typeface="Arial" panose="020B0604020202020204" pitchFamily="34" charset="0"/>
                          <a:cs typeface="Arial" panose="020B0604020202020204" pitchFamily="34" charset="0"/>
                        </a:rPr>
                        <a:t>مول</a:t>
                      </a:r>
                      <a:r>
                        <a:rPr lang="ar-SA" sz="1100" b="1" dirty="0" smtClean="0">
                          <a:effectLst/>
                          <a:latin typeface="Arial" panose="020B0604020202020204" pitchFamily="34" charset="0"/>
                          <a:cs typeface="Arial" panose="020B0604020202020204" pitchFamily="34" charset="0"/>
                        </a:rPr>
                        <a:t> د</a:t>
                      </a:r>
                      <a:r>
                        <a:rPr lang="fa-IR" sz="1100" b="1" dirty="0" smtClean="0">
                          <a:effectLst/>
                          <a:latin typeface="Arial" panose="020B0604020202020204" pitchFamily="34" charset="0"/>
                          <a:cs typeface="Arial" panose="020B0604020202020204" pitchFamily="34" charset="0"/>
                        </a:rPr>
                        <a:t>ر</a:t>
                      </a:r>
                      <a:r>
                        <a:rPr lang="ar-SA" sz="1100" b="1" dirty="0" smtClean="0">
                          <a:effectLst/>
                          <a:latin typeface="Arial" panose="020B0604020202020204" pitchFamily="34" charset="0"/>
                          <a:cs typeface="Arial" panose="020B0604020202020204" pitchFamily="34" charset="0"/>
                        </a:rPr>
                        <a:t> </a:t>
                      </a:r>
                      <a:r>
                        <a:rPr lang="ar-SA" sz="1100" b="1" dirty="0">
                          <a:effectLst/>
                          <a:latin typeface="Arial" panose="020B0604020202020204" pitchFamily="34" charset="0"/>
                          <a:cs typeface="Arial" panose="020B0604020202020204" pitchFamily="34" charset="0"/>
                        </a:rPr>
                        <a:t>لیتر</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r h="539503">
                <a:tc>
                  <a:txBody>
                    <a:bodyPr/>
                    <a:lstStyle/>
                    <a:p>
                      <a:pPr marL="0" marR="0" algn="ctr" rtl="1">
                        <a:spcBef>
                          <a:spcPts val="0"/>
                        </a:spcBef>
                        <a:spcAft>
                          <a:spcPts val="0"/>
                        </a:spcAft>
                      </a:pPr>
                      <a:r>
                        <a:rPr lang="en-US" sz="1200" b="1" dirty="0" smtClean="0">
                          <a:effectLst/>
                        </a:rPr>
                        <a:t>9</a:t>
                      </a:r>
                      <a:endParaRPr lang="en-US" sz="1200" b="1" dirty="0">
                        <a:effectLst/>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100" b="1" dirty="0" smtClean="0">
                          <a:effectLst/>
                          <a:latin typeface="Arial" panose="020B0604020202020204" pitchFamily="34" charset="0"/>
                          <a:cs typeface="Arial" panose="020B0604020202020204" pitchFamily="34" charset="0"/>
                        </a:rPr>
                        <a:t>LDL- C</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a:effectLst/>
                          <a:latin typeface="Arial" panose="020B0604020202020204" pitchFamily="34" charset="0"/>
                          <a:cs typeface="Arial" panose="020B0604020202020204" pitchFamily="34" charset="0"/>
                        </a:rPr>
                        <a:t>*</a:t>
                      </a:r>
                      <a:endParaRPr lang="en-US"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مقدار </a:t>
                      </a:r>
                      <a:r>
                        <a:rPr lang="en-US" sz="1100" b="1" dirty="0">
                          <a:effectLst/>
                          <a:latin typeface="Arial" panose="020B0604020202020204" pitchFamily="34" charset="0"/>
                          <a:cs typeface="Arial" panose="020B0604020202020204" pitchFamily="34" charset="0"/>
                        </a:rPr>
                        <a:t>LDL </a:t>
                      </a:r>
                      <a:r>
                        <a:rPr lang="fa-IR" sz="1100" b="1" dirty="0">
                          <a:effectLst/>
                          <a:latin typeface="Arial" panose="020B0604020202020204" pitchFamily="34" charset="0"/>
                          <a:cs typeface="Arial" panose="020B0604020202020204" pitchFamily="34" charset="0"/>
                        </a:rPr>
                        <a:t> </a:t>
                      </a:r>
                      <a:r>
                        <a:rPr lang="fa-IR" sz="1100" b="1" dirty="0" smtClean="0">
                          <a:effectLst/>
                          <a:latin typeface="Arial" panose="020B0604020202020204" pitchFamily="34" charset="0"/>
                          <a:cs typeface="Arial" panose="020B0604020202020204" pitchFamily="34" charset="0"/>
                        </a:rPr>
                        <a:t>بر اساس</a:t>
                      </a:r>
                      <a:r>
                        <a:rPr lang="fa-IR" sz="1100" b="1" baseline="0" dirty="0" smtClean="0">
                          <a:effectLst/>
                          <a:latin typeface="Arial" panose="020B0604020202020204" pitchFamily="34" charset="0"/>
                          <a:cs typeface="Arial" panose="020B0604020202020204" pitchFamily="34" charset="0"/>
                        </a:rPr>
                        <a:t> فرمول فریدوال</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100" b="1" dirty="0">
                          <a:effectLst/>
                          <a:latin typeface="Arial" panose="020B0604020202020204" pitchFamily="34" charset="0"/>
                          <a:cs typeface="Arial" panose="020B0604020202020204" pitchFamily="34" charset="0"/>
                        </a:rPr>
                        <a:t>اندازه گیری آزمایشگاهی</a:t>
                      </a: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100" b="1" dirty="0" smtClean="0">
                          <a:effectLst/>
                          <a:latin typeface="Arial" panose="020B0604020202020204" pitchFamily="34" charset="0"/>
                          <a:cs typeface="Arial" panose="020B0604020202020204" pitchFamily="34" charset="0"/>
                        </a:rPr>
                        <a:t>میلی </a:t>
                      </a:r>
                      <a:r>
                        <a:rPr lang="fa-IR" sz="1100" b="1" dirty="0" smtClean="0">
                          <a:effectLst/>
                          <a:latin typeface="Arial" panose="020B0604020202020204" pitchFamily="34" charset="0"/>
                          <a:cs typeface="Arial" panose="020B0604020202020204" pitchFamily="34" charset="0"/>
                        </a:rPr>
                        <a:t>مول</a:t>
                      </a:r>
                      <a:r>
                        <a:rPr lang="ar-SA" sz="1100" b="1" dirty="0" smtClean="0">
                          <a:effectLst/>
                          <a:latin typeface="Arial" panose="020B0604020202020204" pitchFamily="34" charset="0"/>
                          <a:cs typeface="Arial" panose="020B0604020202020204" pitchFamily="34" charset="0"/>
                        </a:rPr>
                        <a:t> د</a:t>
                      </a:r>
                      <a:r>
                        <a:rPr lang="fa-IR" sz="1100" b="1" dirty="0" smtClean="0">
                          <a:effectLst/>
                          <a:latin typeface="Arial" panose="020B0604020202020204" pitchFamily="34" charset="0"/>
                          <a:cs typeface="Arial" panose="020B0604020202020204" pitchFamily="34" charset="0"/>
                        </a:rPr>
                        <a:t>ر</a:t>
                      </a:r>
                      <a:r>
                        <a:rPr lang="ar-SA" sz="1100" b="1" dirty="0" smtClean="0">
                          <a:effectLst/>
                          <a:latin typeface="Arial" panose="020B0604020202020204" pitchFamily="34" charset="0"/>
                          <a:cs typeface="Arial" panose="020B0604020202020204" pitchFamily="34" charset="0"/>
                        </a:rPr>
                        <a:t> لیتر</a:t>
                      </a:r>
                      <a:endParaRPr lang="en-US" sz="1100" b="1" dirty="0" smtClean="0">
                        <a:effectLst/>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27006" marR="27006"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8855365"/>
              </p:ext>
            </p:extLst>
          </p:nvPr>
        </p:nvGraphicFramePr>
        <p:xfrm>
          <a:off x="1981200" y="1143000"/>
          <a:ext cx="6553200" cy="5447823"/>
        </p:xfrm>
        <a:graphic>
          <a:graphicData uri="http://schemas.openxmlformats.org/drawingml/2006/table">
            <a:tbl>
              <a:tblPr>
                <a:tableStyleId>{5DA37D80-6434-44D0-A028-1B22A696006F}</a:tableStyleId>
              </a:tblPr>
              <a:tblGrid>
                <a:gridCol w="1808691"/>
                <a:gridCol w="1651884"/>
                <a:gridCol w="825942"/>
                <a:gridCol w="825942"/>
                <a:gridCol w="1440741"/>
              </a:tblGrid>
              <a:tr h="717999">
                <a:tc>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fa-IR" sz="1500" b="1" dirty="0" smtClean="0">
                          <a:latin typeface="+mn-lt"/>
                          <a:cs typeface="B Zar" pitchFamily="2" charset="-78"/>
                        </a:rPr>
                        <a:t>کل</a:t>
                      </a:r>
                      <a:endParaRPr lang="en-US" sz="1500" b="1" dirty="0" smtClean="0">
                        <a:latin typeface="+mn-lt"/>
                        <a:cs typeface="B Zar" pitchFamily="2" charset="-78"/>
                      </a:endParaRPr>
                    </a:p>
                  </a:txBody>
                  <a:tcPr marL="66928" marR="66928" marT="0" marB="0"/>
                </a:tc>
                <a:tc>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fa-IR" sz="1500" b="1" dirty="0" smtClean="0">
                          <a:latin typeface="+mn-lt"/>
                          <a:cs typeface="B Zar" pitchFamily="2" charset="-78"/>
                        </a:rPr>
                        <a:t>زن</a:t>
                      </a:r>
                      <a:endParaRPr lang="en-US" sz="1500" b="1" dirty="0">
                        <a:latin typeface="+mn-lt"/>
                        <a:ea typeface="Times New Roman"/>
                        <a:cs typeface="B Zar" pitchFamily="2" charset="-78"/>
                      </a:endParaRPr>
                    </a:p>
                  </a:txBody>
                  <a:tcPr marL="66928" marR="66928" marT="0" marB="0"/>
                </a:tc>
                <a:tc gridSpan="2">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fa-IR" sz="1500" b="1" dirty="0" smtClean="0">
                          <a:latin typeface="+mn-lt"/>
                          <a:cs typeface="B Zar" pitchFamily="2" charset="-78"/>
                        </a:rPr>
                        <a:t>مرد</a:t>
                      </a:r>
                      <a:endParaRPr lang="en-US" sz="1500" b="1" dirty="0">
                        <a:latin typeface="+mn-lt"/>
                        <a:ea typeface="Times New Roman"/>
                        <a:cs typeface="B Zar" pitchFamily="2" charset="-78"/>
                      </a:endParaRPr>
                    </a:p>
                  </a:txBody>
                  <a:tcPr marL="66928" marR="66928" marT="0" marB="0"/>
                </a:tc>
                <a:tc hMerge="1">
                  <a:txBody>
                    <a:bodyPr/>
                    <a:lstStyle/>
                    <a:p>
                      <a:endParaRPr lang="en-US"/>
                    </a:p>
                  </a:txBody>
                  <a:tcPr/>
                </a:tc>
                <a:tc>
                  <a:txBody>
                    <a:bodyPr/>
                    <a:lstStyle/>
                    <a:p>
                      <a:pPr marL="0" marR="0" algn="ctr" rtl="1">
                        <a:spcBef>
                          <a:spcPts val="0"/>
                        </a:spcBef>
                        <a:spcAft>
                          <a:spcPts val="0"/>
                        </a:spcAft>
                      </a:pPr>
                      <a:endParaRPr lang="en-US" sz="1500" b="1" dirty="0" smtClean="0">
                        <a:latin typeface="+mn-lt"/>
                        <a:cs typeface="B Zar" pitchFamily="2" charset="-78"/>
                      </a:endParaRPr>
                    </a:p>
                    <a:p>
                      <a:pPr marL="0" marR="0" algn="ctr" rtl="1">
                        <a:spcBef>
                          <a:spcPts val="0"/>
                        </a:spcBef>
                        <a:spcAft>
                          <a:spcPts val="0"/>
                        </a:spcAft>
                      </a:pPr>
                      <a:r>
                        <a:rPr lang="fa-IR" sz="1500" b="1" dirty="0" smtClean="0">
                          <a:latin typeface="+mn-lt"/>
                          <a:cs typeface="B Zar" pitchFamily="2" charset="-78"/>
                        </a:rPr>
                        <a:t>متغیر </a:t>
                      </a:r>
                      <a:endParaRPr lang="en-US" sz="1500" b="1" dirty="0">
                        <a:latin typeface="+mn-lt"/>
                        <a:ea typeface="Times New Roman"/>
                        <a:cs typeface="B Zar" pitchFamily="2" charset="-78"/>
                      </a:endParaRPr>
                    </a:p>
                  </a:txBody>
                  <a:tcPr marL="66928" marR="66928" marT="0" marB="0"/>
                </a:tc>
              </a:tr>
              <a:tr h="230643">
                <a:tc>
                  <a:txBody>
                    <a:bodyPr/>
                    <a:lstStyle/>
                    <a:p>
                      <a:pPr marL="0" marR="0" algn="ctr" rtl="1">
                        <a:spcBef>
                          <a:spcPts val="0"/>
                        </a:spcBef>
                        <a:spcAft>
                          <a:spcPts val="0"/>
                        </a:spcAft>
                      </a:pPr>
                      <a:endParaRPr lang="en-US" sz="1500" b="1" dirty="0">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ar-SA" sz="1500" b="1" dirty="0" smtClean="0">
                          <a:latin typeface="+mn-lt"/>
                          <a:cs typeface="B Zar" pitchFamily="2" charset="-78"/>
                        </a:rPr>
                        <a:t> </a:t>
                      </a:r>
                      <a:endParaRPr lang="en-US" sz="1500" b="1" dirty="0">
                        <a:latin typeface="+mn-lt"/>
                        <a:ea typeface="Times New Roman"/>
                        <a:cs typeface="B Zar" pitchFamily="2" charset="-78"/>
                      </a:endParaRPr>
                    </a:p>
                  </a:txBody>
                  <a:tcPr marL="66928" marR="66928" marT="0" marB="0"/>
                </a:tc>
                <a:tc gridSpan="2">
                  <a:txBody>
                    <a:bodyPr/>
                    <a:lstStyle/>
                    <a:p>
                      <a:pPr marL="0" marR="0" algn="ctr" rtl="1">
                        <a:spcBef>
                          <a:spcPts val="0"/>
                        </a:spcBef>
                        <a:spcAft>
                          <a:spcPts val="0"/>
                        </a:spcAft>
                      </a:pPr>
                      <a:r>
                        <a:rPr lang="ar-SA" sz="1500" b="1" dirty="0" smtClean="0">
                          <a:latin typeface="+mn-lt"/>
                          <a:cs typeface="B Zar" pitchFamily="2" charset="-78"/>
                        </a:rPr>
                        <a:t> </a:t>
                      </a:r>
                      <a:endParaRPr lang="en-US" sz="1500" b="1" dirty="0">
                        <a:latin typeface="+mn-lt"/>
                        <a:ea typeface="Times New Roman"/>
                        <a:cs typeface="B Zar" pitchFamily="2" charset="-78"/>
                      </a:endParaRPr>
                    </a:p>
                  </a:txBody>
                  <a:tcPr marL="66928" marR="66928" marT="0" marB="0"/>
                </a:tc>
                <a:tc hMerge="1">
                  <a:txBody>
                    <a:bodyPr/>
                    <a:lstStyle/>
                    <a:p>
                      <a:pPr marL="0" marR="0" algn="ctr" rtl="1">
                        <a:spcBef>
                          <a:spcPts val="0"/>
                        </a:spcBef>
                        <a:spcAft>
                          <a:spcPts val="0"/>
                        </a:spcAft>
                      </a:pPr>
                      <a:endParaRPr lang="en-US" sz="1500" b="1" dirty="0">
                        <a:latin typeface="+mn-lt"/>
                        <a:ea typeface="Times New Roman"/>
                        <a:cs typeface="B Zar" pitchFamily="2" charset="-78"/>
                      </a:endParaRPr>
                    </a:p>
                  </a:txBody>
                  <a:tcPr marL="66928" marR="6692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500" b="1" dirty="0" smtClean="0">
                          <a:latin typeface="+mn-lt"/>
                          <a:cs typeface="B Zar" pitchFamily="2" charset="-78"/>
                        </a:rPr>
                        <a:t>سن </a:t>
                      </a:r>
                      <a:endParaRPr lang="en-US" sz="1500" b="1" dirty="0" smtClean="0">
                        <a:latin typeface="+mn-lt"/>
                        <a:ea typeface="Times New Roman"/>
                        <a:cs typeface="B Zar" pitchFamily="2" charset="-78"/>
                      </a:endParaRPr>
                    </a:p>
                  </a:txBody>
                  <a:tcPr marL="66928" marR="66928" marT="0" marB="0"/>
                </a:tc>
              </a:tr>
              <a:tr h="230643">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500" b="1" dirty="0" smtClean="0">
                          <a:latin typeface="+mn-lt"/>
                          <a:ea typeface="+mn-ea"/>
                          <a:cs typeface="B Zar" pitchFamily="2" charset="-78"/>
                        </a:rPr>
                        <a:t>BMI</a:t>
                      </a:r>
                      <a:endParaRPr lang="en-US" sz="1500" b="1" dirty="0" smtClean="0">
                        <a:latin typeface="+mn-lt"/>
                        <a:ea typeface="Times New Roman"/>
                        <a:cs typeface="B Zar" pitchFamily="2" charset="-78"/>
                      </a:endParaRPr>
                    </a:p>
                  </a:txBody>
                  <a:tcPr marL="66928" marR="66928" marT="0" marB="0"/>
                </a:tc>
              </a:tr>
              <a:tr h="240444">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500" b="1" dirty="0" smtClean="0">
                          <a:latin typeface="+mn-lt"/>
                          <a:cs typeface="B Zar" pitchFamily="2" charset="-78"/>
                        </a:rPr>
                        <a:t>SBP </a:t>
                      </a:r>
                      <a:endParaRPr lang="en-US" sz="1500" b="1" dirty="0" smtClean="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500" b="1" dirty="0" smtClean="0">
                          <a:latin typeface="+mn-lt"/>
                          <a:cs typeface="B Zar" pitchFamily="2" charset="-78"/>
                        </a:rPr>
                        <a:t>DBP</a:t>
                      </a:r>
                      <a:endParaRPr lang="en-US" sz="1500" b="1" dirty="0" smtClean="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500" b="1" dirty="0" smtClean="0">
                          <a:latin typeface="+mn-lt"/>
                          <a:cs typeface="B Zar" pitchFamily="2" charset="-78"/>
                        </a:rPr>
                        <a:t>FBS</a:t>
                      </a:r>
                      <a:endParaRPr lang="en-US" sz="1500" b="1" dirty="0" smtClean="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TC</a:t>
                      </a:r>
                      <a:endParaRPr lang="en-US" sz="1500" b="1" dirty="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TG</a:t>
                      </a:r>
                      <a:endParaRPr lang="en-US" sz="1500" b="1" dirty="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a:latin typeface="+mn-lt"/>
                          <a:cs typeface="B Zar" pitchFamily="2" charset="-78"/>
                        </a:rPr>
                        <a:t>HDL-C</a:t>
                      </a:r>
                      <a:endParaRPr lang="en-US" sz="1500" b="1">
                        <a:latin typeface="+mn-lt"/>
                        <a:ea typeface="Times New Roman"/>
                        <a:cs typeface="B Zar" pitchFamily="2" charset="-78"/>
                      </a:endParaRPr>
                    </a:p>
                  </a:txBody>
                  <a:tcPr marL="66928" marR="66928" marT="0" marB="0"/>
                </a:tc>
              </a:tr>
              <a:tr h="247883">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cs typeface="B Zar" pitchFamily="2" charset="-78"/>
                        </a:rPr>
                        <a:t>Non-HDL</a:t>
                      </a:r>
                      <a:endParaRPr lang="en-US" sz="1500" b="1" dirty="0">
                        <a:latin typeface="+mn-lt"/>
                        <a:ea typeface="Times New Roman"/>
                        <a:cs typeface="B Zar" pitchFamily="2" charset="-78"/>
                      </a:endParaRPr>
                    </a:p>
                  </a:txBody>
                  <a:tcPr marL="66928" marR="66928" marT="0" marB="0"/>
                </a:tc>
              </a:tr>
              <a:tr h="277717">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ea typeface="Times New Roman"/>
                          <a:cs typeface="B Zar" pitchFamily="2" charset="-78"/>
                        </a:rPr>
                        <a:t>LDL-C</a:t>
                      </a:r>
                      <a:endParaRPr lang="en-US" sz="1500" b="1" dirty="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TC/HDL</a:t>
                      </a:r>
                      <a:endParaRPr lang="en-US" sz="1500" b="1" dirty="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a:latin typeface="+mn-lt"/>
                          <a:cs typeface="B Zar" pitchFamily="2" charset="-78"/>
                        </a:rPr>
                        <a:t>TG/HDL</a:t>
                      </a:r>
                      <a:endParaRPr lang="en-US" sz="1500" b="1" dirty="0">
                        <a:latin typeface="+mn-lt"/>
                        <a:ea typeface="Times New Roman"/>
                        <a:cs typeface="B Zar" pitchFamily="2" charset="-78"/>
                      </a:endParaRPr>
                    </a:p>
                  </a:txBody>
                  <a:tcPr marL="66928" marR="66928" marT="0" marB="0"/>
                </a:tc>
              </a:tr>
              <a:tr h="474575">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500" b="1" dirty="0" smtClean="0">
                          <a:latin typeface="+mn-lt"/>
                          <a:cs typeface="B Zar" pitchFamily="2" charset="-78"/>
                        </a:rPr>
                        <a:t>سطح</a:t>
                      </a:r>
                      <a:r>
                        <a:rPr lang="fa-IR" sz="1500" b="1" baseline="0" dirty="0" smtClean="0">
                          <a:latin typeface="+mn-lt"/>
                          <a:cs typeface="B Zar" pitchFamily="2" charset="-78"/>
                        </a:rPr>
                        <a:t> تحصیلات</a:t>
                      </a:r>
                    </a:p>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tx1"/>
                          </a:solidFill>
                          <a:effectLst/>
                          <a:latin typeface="+mn-lt"/>
                          <a:ea typeface="+mn-ea"/>
                          <a:cs typeface="+mn-cs"/>
                        </a:rPr>
                        <a:t>≥12</a:t>
                      </a:r>
                      <a:endParaRPr lang="en-US" sz="1500" b="1" dirty="0" smtClean="0">
                        <a:latin typeface="+mn-lt"/>
                        <a:ea typeface="Times New Roman"/>
                        <a:cs typeface="B Zar" pitchFamily="2" charset="-78"/>
                      </a:endParaRPr>
                    </a:p>
                  </a:txBody>
                  <a:tcPr marL="66928" marR="66928" marT="0" marB="0"/>
                </a:tc>
              </a:tr>
              <a:tr h="230643">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ea typeface="Times New Roman"/>
                          <a:cs typeface="B Zar" pitchFamily="2" charset="-78"/>
                        </a:rPr>
                        <a:t>6-11</a:t>
                      </a:r>
                      <a:endParaRPr lang="en-US" sz="1500" b="1" dirty="0">
                        <a:latin typeface="+mn-lt"/>
                        <a:ea typeface="Times New Roman"/>
                        <a:cs typeface="B Zar" pitchFamily="2" charset="-78"/>
                      </a:endParaRPr>
                    </a:p>
                  </a:txBody>
                  <a:tcPr marL="66928" marR="66928" marT="0" marB="0"/>
                </a:tc>
              </a:tr>
              <a:tr h="240444">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en-US" sz="1500" b="1" dirty="0" smtClean="0">
                          <a:latin typeface="+mn-lt"/>
                          <a:ea typeface="Times New Roman"/>
                          <a:cs typeface="B Zar" pitchFamily="2" charset="-78"/>
                        </a:rPr>
                        <a:t>&lt;6</a:t>
                      </a:r>
                      <a:endParaRPr lang="en-US" sz="1500" b="1" dirty="0">
                        <a:latin typeface="+mn-lt"/>
                        <a:ea typeface="Times New Roman"/>
                        <a:cs typeface="B Zar" pitchFamily="2" charset="-78"/>
                      </a:endParaRPr>
                    </a:p>
                  </a:txBody>
                  <a:tcPr marL="66928" marR="66928" marT="0" marB="0"/>
                </a:tc>
              </a:tr>
              <a:tr h="230643">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fa-IR" sz="1500" b="1" dirty="0" smtClean="0">
                          <a:latin typeface="+mn-lt"/>
                          <a:cs typeface="B Zar" pitchFamily="2" charset="-78"/>
                        </a:rPr>
                        <a:t> مصرف </a:t>
                      </a:r>
                      <a:r>
                        <a:rPr lang="ar-SA" sz="1500" b="1" dirty="0" smtClean="0">
                          <a:latin typeface="+mn-lt"/>
                          <a:cs typeface="B Zar" pitchFamily="2" charset="-78"/>
                        </a:rPr>
                        <a:t>سیگار </a:t>
                      </a:r>
                      <a:endParaRPr lang="en-US" sz="1500" b="1" dirty="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500" b="1" dirty="0" smtClean="0">
                          <a:latin typeface="+mn-lt"/>
                          <a:cs typeface="B Zar" pitchFamily="2" charset="-78"/>
                        </a:rPr>
                        <a:t>فعالیت فیزیکی کم</a:t>
                      </a:r>
                      <a:endParaRPr lang="en-US" sz="1500" b="1" dirty="0" smtClean="0">
                        <a:latin typeface="+mn-lt"/>
                        <a:ea typeface="Times New Roman"/>
                        <a:cs typeface="B Zar" pitchFamily="2" charset="-78"/>
                      </a:endParaRPr>
                    </a:p>
                  </a:txBody>
                  <a:tcPr marL="66928" marR="66928" marT="0" marB="0"/>
                </a:tc>
              </a:tr>
              <a:tr h="215716">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gridSpan="2">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hMerge="1">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fa-IR" sz="1500" b="1" dirty="0" smtClean="0">
                          <a:latin typeface="+mn-lt"/>
                          <a:cs typeface="B Zar" pitchFamily="2" charset="-78"/>
                        </a:rPr>
                        <a:t>دارای سابقه </a:t>
                      </a:r>
                      <a:r>
                        <a:rPr lang="en-US" sz="1500" b="1" dirty="0" smtClean="0">
                          <a:latin typeface="+mn-lt"/>
                          <a:cs typeface="B Zar" pitchFamily="2" charset="-78"/>
                        </a:rPr>
                        <a:t>CVD</a:t>
                      </a:r>
                      <a:endParaRPr lang="en-US" sz="1500" b="1" dirty="0">
                        <a:latin typeface="+mn-lt"/>
                        <a:ea typeface="Times New Roman"/>
                        <a:cs typeface="B Zar" pitchFamily="2" charset="-78"/>
                      </a:endParaRPr>
                    </a:p>
                  </a:txBody>
                  <a:tcPr marL="66928" marR="66928" marT="0" marB="0"/>
                </a:tc>
              </a:tr>
              <a:tr h="240444">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a:solidFill>
                          <a:srgbClr val="000000"/>
                        </a:solidFill>
                        <a:latin typeface="+mn-lt"/>
                        <a:ea typeface="Times New Roman"/>
                        <a:cs typeface="B Zar" pitchFamily="2" charset="-78"/>
                      </a:endParaRPr>
                    </a:p>
                  </a:txBody>
                  <a:tcPr marL="66928" marR="66928" marT="0" marB="0"/>
                </a:tc>
                <a:tc>
                  <a:txBody>
                    <a:bodyPr/>
                    <a:lstStyle/>
                    <a:p>
                      <a:pPr marL="0" marR="0" algn="ctr" rtl="0">
                        <a:spcBef>
                          <a:spcPts val="0"/>
                        </a:spcBef>
                        <a:spcAft>
                          <a:spcPts val="0"/>
                        </a:spcAft>
                      </a:pPr>
                      <a:endParaRPr lang="en-US" sz="1500" b="1" dirty="0">
                        <a:solidFill>
                          <a:srgbClr val="000000"/>
                        </a:solidFill>
                        <a:latin typeface="+mn-lt"/>
                        <a:ea typeface="Times New Roman"/>
                        <a:cs typeface="B Zar" pitchFamily="2" charset="-78"/>
                      </a:endParaRPr>
                    </a:p>
                  </a:txBody>
                  <a:tcPr marL="66928" marR="66928" marT="0" marB="0"/>
                </a:tc>
                <a:tc>
                  <a:txBody>
                    <a:bodyPr/>
                    <a:lstStyle/>
                    <a:p>
                      <a:pPr marL="0" marR="0" algn="ctr" rtl="1">
                        <a:spcBef>
                          <a:spcPts val="0"/>
                        </a:spcBef>
                        <a:spcAft>
                          <a:spcPts val="0"/>
                        </a:spcAft>
                      </a:pPr>
                      <a:r>
                        <a:rPr lang="fa-IR" sz="1500" b="1" dirty="0" smtClean="0">
                          <a:latin typeface="+mn-lt"/>
                          <a:ea typeface="+mn-ea"/>
                          <a:cs typeface="B Zar" pitchFamily="2" charset="-78"/>
                        </a:rPr>
                        <a:t>دیابت</a:t>
                      </a:r>
                      <a:endParaRPr lang="en-US" sz="1500" b="1" dirty="0">
                        <a:latin typeface="+mn-lt"/>
                        <a:ea typeface="Times New Roman"/>
                        <a:cs typeface="B Zar" pitchFamily="2" charset="-78"/>
                      </a:endParaRPr>
                    </a:p>
                  </a:txBody>
                  <a:tcPr marL="66928" marR="66928" marT="0" marB="0"/>
                </a:tc>
              </a:tr>
            </a:tbl>
          </a:graphicData>
        </a:graphic>
      </p:graphicFrame>
      <p:sp>
        <p:nvSpPr>
          <p:cNvPr id="7" name="Title 3"/>
          <p:cNvSpPr>
            <a:spLocks noGrp="1"/>
          </p:cNvSpPr>
          <p:nvPr>
            <p:ph type="title"/>
          </p:nvPr>
        </p:nvSpPr>
        <p:spPr>
          <a:xfrm>
            <a:off x="1371600" y="76200"/>
            <a:ext cx="7467600" cy="762000"/>
          </a:xfrm>
          <a:noFill/>
          <a:effectLst>
            <a:outerShdw blurRad="50800" dist="50800" dir="5400000" algn="ctr" rotWithShape="0">
              <a:srgbClr val="C00000"/>
            </a:outerShdw>
          </a:effectLst>
        </p:spPr>
        <p:txBody>
          <a:bodyPr>
            <a:noAutofit/>
          </a:bodyPr>
          <a:lstStyle/>
          <a:p>
            <a:pPr algn="ctr"/>
            <a:r>
              <a:rPr lang="fa-IR" sz="2000" b="1" dirty="0" smtClean="0">
                <a:solidFill>
                  <a:srgbClr val="C00000"/>
                </a:solidFill>
                <a:effectLst/>
                <a:cs typeface="B Titr" pitchFamily="2" charset="-78"/>
              </a:rPr>
              <a:t>جدول 1: خصوصیات پایه افراد شرکت کننده در مطالعه</a:t>
            </a: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00534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r>
              <a:rPr lang="fa-IR" dirty="0" smtClean="0">
                <a:solidFill>
                  <a:prstClr val="black">
                    <a:tint val="75000"/>
                  </a:prstClr>
                </a:solidFill>
              </a:rPr>
              <a:t>16</a:t>
            </a:r>
            <a:endParaRPr lang="en-US" dirty="0">
              <a:solidFill>
                <a:prstClr val="black">
                  <a:tint val="75000"/>
                </a:prst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181106450"/>
              </p:ext>
            </p:extLst>
          </p:nvPr>
        </p:nvGraphicFramePr>
        <p:xfrm>
          <a:off x="1371602" y="1066800"/>
          <a:ext cx="7543798" cy="4641671"/>
        </p:xfrm>
        <a:graphic>
          <a:graphicData uri="http://schemas.openxmlformats.org/drawingml/2006/table">
            <a:tbl>
              <a:tblPr rtl="1">
                <a:tableStyleId>{5DA37D80-6434-44D0-A028-1B22A696006F}</a:tableStyleId>
              </a:tblPr>
              <a:tblGrid>
                <a:gridCol w="383911"/>
                <a:gridCol w="1205303"/>
                <a:gridCol w="306038"/>
                <a:gridCol w="281235"/>
                <a:gridCol w="281235"/>
                <a:gridCol w="281235"/>
                <a:gridCol w="281235"/>
                <a:gridCol w="281235"/>
                <a:gridCol w="2742439"/>
                <a:gridCol w="749966"/>
                <a:gridCol w="749966"/>
              </a:tblGrid>
              <a:tr h="519755">
                <a:tc>
                  <a:txBody>
                    <a:bodyPr/>
                    <a:lstStyle/>
                    <a:p>
                      <a:pPr marL="0" marR="0" algn="ctr" rtl="1">
                        <a:spcBef>
                          <a:spcPts val="0"/>
                        </a:spcBef>
                        <a:spcAft>
                          <a:spcPts val="0"/>
                        </a:spcAft>
                      </a:pPr>
                      <a:r>
                        <a:rPr lang="ar-SA" sz="1200" b="1" dirty="0"/>
                        <a:t>رديف</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t>عنوان متغير</a:t>
                      </a:r>
                      <a:endParaRPr lang="en-US" sz="1200" b="1" dirty="0">
                        <a:solidFill>
                          <a:srgbClr val="C00000"/>
                        </a:solidFill>
                        <a:latin typeface="Times New Roman"/>
                        <a:ea typeface="Times New Roman"/>
                        <a:cs typeface="Traditional Arabic"/>
                      </a:endParaRPr>
                    </a:p>
                  </a:txBody>
                  <a:tcPr marL="27006" marR="27006" marT="0" marB="0" anchor="ctr"/>
                </a:tc>
                <a:tc gridSpan="2">
                  <a:txBody>
                    <a:bodyPr/>
                    <a:lstStyle/>
                    <a:p>
                      <a:pPr marL="0" marR="0" algn="ctr" rtl="1">
                        <a:spcBef>
                          <a:spcPts val="0"/>
                        </a:spcBef>
                        <a:spcAft>
                          <a:spcPts val="0"/>
                        </a:spcAft>
                      </a:pPr>
                      <a:r>
                        <a:rPr lang="ar-SA" sz="1200" b="1"/>
                        <a:t>نوع متغير</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dirty="0"/>
                        <a:t>كمي</a:t>
                      </a:r>
                      <a:endParaRPr lang="en-US" sz="1200" b="1" dirty="0">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a:t>كيفي</a:t>
                      </a:r>
                      <a:endParaRPr lang="en-US" sz="1200" b="1">
                        <a:solidFill>
                          <a:srgbClr val="C00000"/>
                        </a:solidFill>
                        <a:latin typeface="Times New Roman"/>
                        <a:ea typeface="Times New Roman"/>
                        <a:cs typeface="Traditional Arabic"/>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200" b="1" dirty="0"/>
                        <a:t>تعريف علمي - عملي</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نحوه اندازه گيري</a:t>
                      </a:r>
                      <a:endParaRPr lang="en-US" sz="1200" b="1">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a:t>مقياس</a:t>
                      </a:r>
                      <a:endParaRPr lang="en-US" sz="1200" b="1">
                        <a:solidFill>
                          <a:srgbClr val="C00000"/>
                        </a:solidFill>
                        <a:latin typeface="Times New Roman"/>
                        <a:ea typeface="Times New Roman"/>
                        <a:cs typeface="Traditional Arabic"/>
                      </a:endParaRPr>
                    </a:p>
                  </a:txBody>
                  <a:tcPr marL="27006" marR="27006" marT="0" marB="0" anchor="ctr"/>
                </a:tc>
              </a:tr>
              <a:tr h="755481">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مستقل</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وابسته</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پيوسته</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گسسته</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اسمي</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رتبه‏اي</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r>
              <a:tr h="695584">
                <a:tc>
                  <a:txBody>
                    <a:bodyPr/>
                    <a:lstStyle/>
                    <a:p>
                      <a:pPr marL="0" marR="0" algn="ctr" rtl="1">
                        <a:spcBef>
                          <a:spcPts val="0"/>
                        </a:spcBef>
                        <a:spcAft>
                          <a:spcPts val="0"/>
                        </a:spcAft>
                      </a:pPr>
                      <a:r>
                        <a:rPr lang="fa-IR" sz="1200" b="1" dirty="0" smtClean="0"/>
                        <a:t>10</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baseline="0" dirty="0" smtClean="0">
                          <a:latin typeface="Arial" panose="020B0604020202020204" pitchFamily="34" charset="0"/>
                          <a:cs typeface="Arial" panose="020B0604020202020204" pitchFamily="34" charset="0"/>
                        </a:rPr>
                        <a:t>- </a:t>
                      </a:r>
                      <a:r>
                        <a:rPr lang="en-US" sz="1200" b="1" baseline="0" dirty="0" err="1" smtClean="0">
                          <a:latin typeface="Arial" panose="020B0604020202020204" pitchFamily="34" charset="0"/>
                          <a:cs typeface="Arial" panose="020B0604020202020204" pitchFamily="34" charset="0"/>
                        </a:rPr>
                        <a:t>Chol</a:t>
                      </a:r>
                      <a:r>
                        <a:rPr lang="fa-IR" sz="1200" b="1" baseline="0" dirty="0" smtClean="0">
                          <a:latin typeface="Arial" panose="020B0604020202020204" pitchFamily="34" charset="0"/>
                          <a:cs typeface="Arial" panose="020B0604020202020204" pitchFamily="34" charset="0"/>
                        </a:rPr>
                        <a:t> </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TC/HDL</a:t>
                      </a:r>
                      <a:r>
                        <a:rPr lang="fa-IR" sz="1200" b="1" dirty="0" smtClean="0">
                          <a:latin typeface="Arial" panose="020B0604020202020204" pitchFamily="34" charset="0"/>
                          <a:cs typeface="Arial" panose="020B0604020202020204" pitchFamily="34" charset="0"/>
                        </a:rPr>
                        <a:t> </a:t>
                      </a:r>
                      <a:r>
                        <a:rPr lang="fa-IR" sz="1200" b="1" baseline="0" dirty="0" smtClean="0">
                          <a:latin typeface="Arial" panose="020B0604020202020204" pitchFamily="34" charset="0"/>
                          <a:cs typeface="Arial" panose="020B0604020202020204" pitchFamily="34" charset="0"/>
                        </a:rPr>
                        <a:t>                                                   </a:t>
                      </a:r>
                      <a:r>
                        <a:rPr lang="fa-IR"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a:latin typeface="Arial" panose="020B0604020202020204" pitchFamily="34" charset="0"/>
                          <a:cs typeface="Arial" panose="020B0604020202020204" pitchFamily="34" charset="0"/>
                        </a:rPr>
                        <a:t>از تقسیم عددی کلسترول به </a:t>
                      </a:r>
                      <a:r>
                        <a:rPr lang="en-US" sz="1200" b="1" dirty="0">
                          <a:latin typeface="Arial" panose="020B0604020202020204" pitchFamily="34" charset="0"/>
                          <a:cs typeface="Arial" panose="020B0604020202020204" pitchFamily="34" charset="0"/>
                        </a:rPr>
                        <a:t>HDL </a:t>
                      </a:r>
                      <a:r>
                        <a:rPr lang="fa-IR" sz="1200" b="1" dirty="0">
                          <a:latin typeface="Arial" panose="020B0604020202020204" pitchFamily="34" charset="0"/>
                          <a:cs typeface="Arial" panose="020B0604020202020204" pitchFamily="34" charset="0"/>
                        </a:rPr>
                        <a:t> محاسبه می گردد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اندازه گیری آزمایشگاهی</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ندارد</a:t>
                      </a: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r>
              <a:tr h="467580">
                <a:tc>
                  <a:txBody>
                    <a:bodyPr/>
                    <a:lstStyle/>
                    <a:p>
                      <a:pPr marL="0" marR="0" algn="ctr" rtl="1">
                        <a:spcBef>
                          <a:spcPts val="0"/>
                        </a:spcBef>
                        <a:spcAft>
                          <a:spcPts val="0"/>
                        </a:spcAft>
                      </a:pPr>
                      <a:r>
                        <a:rPr lang="fa-IR" sz="1200" b="1" dirty="0" smtClean="0"/>
                        <a:t>11</a:t>
                      </a:r>
                      <a:endParaRPr lang="en-US" sz="1200" b="1" dirty="0">
                        <a:latin typeface="Times New Roman"/>
                        <a:ea typeface="Times New Roman"/>
                        <a:cs typeface="Traditional Arabic"/>
                      </a:endParaRPr>
                    </a:p>
                  </a:txBody>
                  <a:tcPr marL="27006" marR="27006" marT="0" marB="0" anchor="ctr"/>
                </a:tc>
                <a:tc>
                  <a:txBody>
                    <a:bodyPr/>
                    <a:lstStyle/>
                    <a:p>
                      <a:pPr algn="ctr"/>
                      <a:r>
                        <a:rPr lang="en-US" sz="1200" b="1" dirty="0" smtClean="0">
                          <a:latin typeface="Arial" panose="020B0604020202020204" pitchFamily="34" charset="0"/>
                          <a:cs typeface="Arial" panose="020B0604020202020204" pitchFamily="34" charset="0"/>
                        </a:rPr>
                        <a:t>TG</a:t>
                      </a:r>
                      <a:endParaRPr lang="en-US" sz="1200" b="1" dirty="0">
                        <a:latin typeface="Arial" panose="020B0604020202020204" pitchFamily="34" charset="0"/>
                        <a:cs typeface="Arial" panose="020B0604020202020204" pitchFamily="34" charset="0"/>
                      </a:endParaRPr>
                    </a:p>
                  </a:txBody>
                  <a:tcPr marL="27006" marR="2700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pPr algn="ctr"/>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endParaRPr lang="en-US" sz="1200">
                        <a:latin typeface="Arial" panose="020B0604020202020204" pitchFamily="34" charset="0"/>
                        <a:cs typeface="Arial" panose="020B0604020202020204" pitchFamily="34" charset="0"/>
                      </a:endParaRPr>
                    </a:p>
                  </a:txBody>
                  <a:tcPr marL="27006" marR="27006" marT="0" marB="0" anchor="ctr"/>
                </a:tc>
                <a:tc>
                  <a:txBody>
                    <a:bodyPr/>
                    <a:lstStyle/>
                    <a:p>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a-IR" sz="1200" b="1" kern="1200" dirty="0" smtClean="0">
                          <a:solidFill>
                            <a:schemeClr val="tx1"/>
                          </a:solidFill>
                          <a:effectLst/>
                          <a:latin typeface="Arial" panose="020B0604020202020204" pitchFamily="34" charset="0"/>
                          <a:ea typeface="+mn-ea"/>
                          <a:cs typeface="Arial" panose="020B0604020202020204" pitchFamily="34" charset="0"/>
                        </a:rPr>
                        <a:t>مقدار گزارش شده از طرف آزمایشگاه</a:t>
                      </a:r>
                      <a:endParaRPr kumimoji="0" lang="en-US" sz="1200" b="1"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اندازه گیری آزمایشگاهی</a:t>
                      </a:r>
                      <a:endParaRPr lang="en-US" sz="1200" b="1" dirty="0" smtClean="0">
                        <a:latin typeface="Arial" panose="020B0604020202020204" pitchFamily="34" charset="0"/>
                        <a:ea typeface="Times New Roman"/>
                        <a:cs typeface="Arial" panose="020B0604020202020204" pitchFamily="34" charset="0"/>
                      </a:endParaRPr>
                    </a:p>
                    <a:p>
                      <a:pPr algn="r"/>
                      <a:endParaRPr lang="en-US" sz="1200" dirty="0">
                        <a:latin typeface="Arial" panose="020B0604020202020204" pitchFamily="34" charset="0"/>
                        <a:cs typeface="Arial" panose="020B0604020202020204" pitchFamily="34" charset="0"/>
                      </a:endParaRPr>
                    </a:p>
                  </a:txBody>
                  <a:tcPr marL="27006" marR="27006"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b="1" dirty="0" smtClean="0">
                          <a:effectLst/>
                          <a:latin typeface="Arial" panose="020B0604020202020204" pitchFamily="34" charset="0"/>
                          <a:cs typeface="Arial" panose="020B0604020202020204" pitchFamily="34" charset="0"/>
                        </a:rPr>
                        <a:t>میلی </a:t>
                      </a:r>
                      <a:r>
                        <a:rPr lang="fa-IR" sz="1200" b="1" dirty="0" smtClean="0">
                          <a:effectLst/>
                          <a:latin typeface="Arial" panose="020B0604020202020204" pitchFamily="34" charset="0"/>
                          <a:cs typeface="Arial" panose="020B0604020202020204" pitchFamily="34" charset="0"/>
                        </a:rPr>
                        <a:t>مول</a:t>
                      </a:r>
                      <a:r>
                        <a:rPr lang="fa-IR" sz="1200" b="1" baseline="0" dirty="0" smtClean="0">
                          <a:effectLst/>
                          <a:latin typeface="Arial" panose="020B0604020202020204" pitchFamily="34" charset="0"/>
                          <a:cs typeface="Arial" panose="020B0604020202020204" pitchFamily="34" charset="0"/>
                        </a:rPr>
                        <a:t> د</a:t>
                      </a:r>
                      <a:r>
                        <a:rPr lang="ar-SA" sz="1200" b="1" dirty="0" smtClean="0">
                          <a:effectLst/>
                          <a:latin typeface="Arial" panose="020B0604020202020204" pitchFamily="34" charset="0"/>
                          <a:cs typeface="Arial" panose="020B0604020202020204" pitchFamily="34" charset="0"/>
                        </a:rPr>
                        <a:t>ر لیتر</a:t>
                      </a:r>
                      <a:endParaRPr lang="en-US" sz="1200" b="1" dirty="0" smtClean="0">
                        <a:effectLst/>
                        <a:latin typeface="Arial" panose="020B0604020202020204" pitchFamily="34" charset="0"/>
                        <a:ea typeface="Times New Roman"/>
                        <a:cs typeface="Arial" panose="020B0604020202020204" pitchFamily="34" charset="0"/>
                      </a:endParaRPr>
                    </a:p>
                    <a:p>
                      <a:pPr algn="r"/>
                      <a:endParaRPr lang="en-US" sz="1200" dirty="0">
                        <a:latin typeface="Arial" panose="020B0604020202020204" pitchFamily="34" charset="0"/>
                        <a:cs typeface="Arial" panose="020B0604020202020204" pitchFamily="34" charset="0"/>
                      </a:endParaRPr>
                    </a:p>
                  </a:txBody>
                  <a:tcPr marL="27006" marR="27006" marT="0" marB="0" anchor="ctr"/>
                </a:tc>
              </a:tr>
              <a:tr h="649695">
                <a:tc>
                  <a:txBody>
                    <a:bodyPr/>
                    <a:lstStyle/>
                    <a:p>
                      <a:pPr marL="0" marR="0" algn="ctr" rtl="1">
                        <a:spcBef>
                          <a:spcPts val="0"/>
                        </a:spcBef>
                        <a:spcAft>
                          <a:spcPts val="0"/>
                        </a:spcAft>
                      </a:pPr>
                      <a:r>
                        <a:rPr lang="ar-SA" sz="1200" b="1" dirty="0" smtClean="0"/>
                        <a:t>1</a:t>
                      </a:r>
                      <a:r>
                        <a:rPr lang="fa-IR" sz="1200" b="1" dirty="0" smtClean="0"/>
                        <a:t>2</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en-US" sz="1200" b="1" dirty="0">
                          <a:latin typeface="Arial" panose="020B0604020202020204" pitchFamily="34" charset="0"/>
                          <a:cs typeface="Arial" panose="020B0604020202020204" pitchFamily="34" charset="0"/>
                        </a:rPr>
                        <a:t>TG </a:t>
                      </a:r>
                      <a:r>
                        <a:rPr lang="en-US" sz="1200" b="1" dirty="0" smtClean="0">
                          <a:latin typeface="Arial" panose="020B0604020202020204" pitchFamily="34" charset="0"/>
                          <a:cs typeface="Arial" panose="020B0604020202020204" pitchFamily="34" charset="0"/>
                        </a:rPr>
                        <a:t>/HDL-C</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dirty="0" smtClean="0">
                          <a:latin typeface="Arial" panose="020B0604020202020204" pitchFamily="34" charset="0"/>
                          <a:cs typeface="Arial" panose="020B0604020202020204" pitchFamily="34" charset="0"/>
                        </a:rPr>
                        <a:t>از تقسیم عددی</a:t>
                      </a:r>
                      <a:r>
                        <a:rPr lang="fa-IR" sz="1200" b="1" baseline="0" dirty="0" smtClean="0">
                          <a:latin typeface="Arial" panose="020B0604020202020204" pitchFamily="34" charset="0"/>
                          <a:cs typeface="Arial" panose="020B0604020202020204" pitchFamily="34" charset="0"/>
                        </a:rPr>
                        <a:t> تری گلیسرید </a:t>
                      </a:r>
                      <a:r>
                        <a:rPr lang="fa-IR" sz="1200" b="1" dirty="0" smtClean="0">
                          <a:latin typeface="Arial" panose="020B0604020202020204" pitchFamily="34" charset="0"/>
                          <a:cs typeface="Arial" panose="020B0604020202020204" pitchFamily="34" charset="0"/>
                        </a:rPr>
                        <a:t>به </a:t>
                      </a:r>
                      <a:r>
                        <a:rPr lang="en-US" sz="1200" b="1" dirty="0" smtClean="0">
                          <a:latin typeface="Arial" panose="020B0604020202020204" pitchFamily="34" charset="0"/>
                          <a:cs typeface="Arial" panose="020B0604020202020204" pitchFamily="34" charset="0"/>
                        </a:rPr>
                        <a:t>HDL </a:t>
                      </a:r>
                      <a:r>
                        <a:rPr lang="fa-IR" sz="1200" b="1" dirty="0" smtClean="0">
                          <a:latin typeface="Arial" panose="020B0604020202020204" pitchFamily="34" charset="0"/>
                          <a:cs typeface="Arial" panose="020B0604020202020204" pitchFamily="34" charset="0"/>
                        </a:rPr>
                        <a:t> محاسبه می گردد</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اندازه گیری آزمایشگاهی</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smtClean="0">
                          <a:latin typeface="Arial" panose="020B0604020202020204" pitchFamily="34" charset="0"/>
                          <a:cs typeface="Arial" panose="020B0604020202020204" pitchFamily="34" charset="0"/>
                        </a:rPr>
                        <a:t> </a:t>
                      </a:r>
                      <a:r>
                        <a:rPr lang="ar-SA" sz="1200" b="1" dirty="0">
                          <a:latin typeface="Arial" panose="020B0604020202020204" pitchFamily="34" charset="0"/>
                          <a:cs typeface="Arial" panose="020B0604020202020204" pitchFamily="34" charset="0"/>
                        </a:rPr>
                        <a:t>ندارد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375236">
                <a:tc>
                  <a:txBody>
                    <a:bodyPr/>
                    <a:lstStyle/>
                    <a:p>
                      <a:pPr marL="0" marR="0" algn="ctr" rtl="1">
                        <a:spcBef>
                          <a:spcPts val="0"/>
                        </a:spcBef>
                        <a:spcAft>
                          <a:spcPts val="0"/>
                        </a:spcAft>
                      </a:pPr>
                      <a:r>
                        <a:rPr lang="ar-SA" sz="1200" b="1" dirty="0"/>
                        <a:t>13</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latin typeface="Arial" panose="020B0604020202020204" pitchFamily="34" charset="0"/>
                          <a:cs typeface="Arial" panose="020B0604020202020204" pitchFamily="34" charset="0"/>
                        </a:rPr>
                        <a:t>نمایه توده بدنی</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وزن فرد </a:t>
                      </a:r>
                      <a:r>
                        <a:rPr lang="fa-IR" sz="1200" b="1" dirty="0" smtClean="0">
                          <a:latin typeface="Arial" panose="020B0604020202020204" pitchFamily="34" charset="0"/>
                          <a:cs typeface="Arial" panose="020B0604020202020204" pitchFamily="34" charset="0"/>
                        </a:rPr>
                        <a:t>به کیلوگرم </a:t>
                      </a:r>
                      <a:r>
                        <a:rPr lang="ar-SA" sz="1200" b="1" dirty="0" smtClean="0">
                          <a:latin typeface="Arial" panose="020B0604020202020204" pitchFamily="34" charset="0"/>
                          <a:cs typeface="Arial" panose="020B0604020202020204" pitchFamily="34" charset="0"/>
                        </a:rPr>
                        <a:t>تقسیم </a:t>
                      </a:r>
                      <a:r>
                        <a:rPr lang="ar-SA" sz="1200" b="1" dirty="0">
                          <a:latin typeface="Arial" panose="020B0604020202020204" pitchFamily="34" charset="0"/>
                          <a:cs typeface="Arial" panose="020B0604020202020204" pitchFamily="34" charset="0"/>
                        </a:rPr>
                        <a:t>بر مجذور قد به </a:t>
                      </a:r>
                      <a:r>
                        <a:rPr lang="ar-SA" sz="1200" b="1" dirty="0" smtClean="0">
                          <a:latin typeface="Arial" panose="020B0604020202020204" pitchFamily="34" charset="0"/>
                          <a:cs typeface="Arial" panose="020B0604020202020204" pitchFamily="34" charset="0"/>
                        </a:rPr>
                        <a:t>متر</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اندازه گیری قد با متر و وزن با ترازو</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کلیوگرم بر متر مربع</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375236">
                <a:tc>
                  <a:txBody>
                    <a:bodyPr/>
                    <a:lstStyle/>
                    <a:p>
                      <a:pPr marL="0" marR="0" algn="ctr" rtl="1">
                        <a:spcBef>
                          <a:spcPts val="0"/>
                        </a:spcBef>
                        <a:spcAft>
                          <a:spcPts val="0"/>
                        </a:spcAft>
                      </a:pPr>
                      <a:r>
                        <a:rPr lang="fa-IR" sz="1200" b="1" dirty="0" smtClean="0">
                          <a:latin typeface="Times New Roman"/>
                          <a:ea typeface="Times New Roman"/>
                          <a:cs typeface="Traditional Arabic"/>
                        </a:rPr>
                        <a:t>14</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latin typeface="Arial" panose="020B0604020202020204" pitchFamily="34" charset="0"/>
                          <a:cs typeface="Arial" panose="020B0604020202020204" pitchFamily="34" charset="0"/>
                        </a:rPr>
                        <a:t>سیگار</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mn-ea"/>
                          <a:cs typeface="Arial" panose="020B0604020202020204" pitchFamily="34" charset="0"/>
                        </a:rPr>
                        <a:t>روزانه</a:t>
                      </a:r>
                      <a:r>
                        <a:rPr lang="fa-IR" sz="1200" b="1" baseline="0" dirty="0" smtClean="0">
                          <a:latin typeface="Arial" panose="020B0604020202020204" pitchFamily="34" charset="0"/>
                          <a:ea typeface="+mn-ea"/>
                          <a:cs typeface="Arial" panose="020B0604020202020204" pitchFamily="34" charset="0"/>
                        </a:rPr>
                        <a:t> و با گاهگاهی سیگار میکشد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بلی - خیر</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375236">
                <a:tc>
                  <a:txBody>
                    <a:bodyPr/>
                    <a:lstStyle/>
                    <a:p>
                      <a:pPr marL="0" marR="0" algn="ctr" rtl="1">
                        <a:spcBef>
                          <a:spcPts val="0"/>
                        </a:spcBef>
                        <a:spcAft>
                          <a:spcPts val="0"/>
                        </a:spcAft>
                      </a:pPr>
                      <a:r>
                        <a:rPr lang="ar-SA" sz="1200" b="1" dirty="0" smtClean="0"/>
                        <a:t>1</a:t>
                      </a:r>
                      <a:r>
                        <a:rPr lang="fa-IR" sz="1200" b="1" dirty="0" smtClean="0"/>
                        <a:t>5</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cs typeface="Arial" panose="020B0604020202020204" pitchFamily="34" charset="0"/>
                        </a:rPr>
                        <a:t>سطح تحصیلات </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&lt;6</a:t>
                      </a:r>
                      <a:r>
                        <a:rPr lang="fa-IR" sz="1200" b="1" baseline="0" dirty="0" smtClean="0">
                          <a:latin typeface="Arial" panose="020B0604020202020204" pitchFamily="34" charset="0"/>
                          <a:ea typeface="Times New Roman"/>
                          <a:cs typeface="Arial" panose="020B0604020202020204" pitchFamily="34" charset="0"/>
                        </a:rPr>
                        <a:t> سال </a:t>
                      </a:r>
                    </a:p>
                    <a:p>
                      <a:pPr marL="0" marR="0" algn="ctr" rtl="1">
                        <a:spcBef>
                          <a:spcPts val="0"/>
                        </a:spcBef>
                        <a:spcAft>
                          <a:spcPts val="0"/>
                        </a:spcAft>
                      </a:pPr>
                      <a:r>
                        <a:rPr lang="fa-IR" sz="1200" b="1" baseline="0" dirty="0" smtClean="0">
                          <a:latin typeface="Arial" panose="020B0604020202020204" pitchFamily="34" charset="0"/>
                          <a:ea typeface="Times New Roman"/>
                          <a:cs typeface="Arial" panose="020B0604020202020204" pitchFamily="34" charset="0"/>
                        </a:rPr>
                        <a:t>11-6 سال</a:t>
                      </a:r>
                    </a:p>
                    <a:p>
                      <a:pPr marL="0" marR="0" algn="ctr" rtl="1">
                        <a:spcBef>
                          <a:spcPts val="0"/>
                        </a:spcBef>
                        <a:spcAft>
                          <a:spcPts val="0"/>
                        </a:spcAft>
                      </a:pPr>
                      <a:r>
                        <a:rPr lang="fa-IR" sz="1200" b="1" baseline="0" dirty="0" smtClean="0">
                          <a:latin typeface="Arial" panose="020B0604020202020204" pitchFamily="34" charset="0"/>
                          <a:ea typeface="Times New Roman"/>
                          <a:cs typeface="Arial" panose="020B0604020202020204" pitchFamily="34" charset="0"/>
                        </a:rPr>
                        <a:t>&gt;=12 سال</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bl>
          </a:graphicData>
        </a:graphic>
      </p:graphicFrame>
      <p:sp>
        <p:nvSpPr>
          <p:cNvPr id="4" name="Rectangle 3"/>
          <p:cNvSpPr/>
          <p:nvPr/>
        </p:nvSpPr>
        <p:spPr>
          <a:xfrm>
            <a:off x="1600200" y="381000"/>
            <a:ext cx="7162800" cy="400110"/>
          </a:xfrm>
          <a:prstGeom prst="rect">
            <a:avLst/>
          </a:prstGeom>
        </p:spPr>
        <p:txBody>
          <a:bodyPr wrap="square">
            <a:spAutoFit/>
          </a:bodyPr>
          <a:lstStyle/>
          <a:p>
            <a:pPr algn="r" rtl="1"/>
            <a:r>
              <a:rPr lang="fa-IR" sz="2000" dirty="0" smtClean="0">
                <a:solidFill>
                  <a:srgbClr val="C00000"/>
                </a:solidFill>
                <a:effectLst>
                  <a:outerShdw blurRad="38100" dist="38100" dir="2700000" algn="tl">
                    <a:srgbClr val="000000">
                      <a:alpha val="43137"/>
                    </a:srgbClr>
                  </a:outerShdw>
                </a:effectLst>
                <a:cs typeface="B Titr" panose="00000700000000000000" pitchFamily="2" charset="-78"/>
              </a:rPr>
              <a:t>ادامه </a:t>
            </a:r>
            <a:r>
              <a:rPr lang="ar-SA" sz="2000" dirty="0" smtClean="0">
                <a:solidFill>
                  <a:srgbClr val="C00000"/>
                </a:solidFill>
                <a:effectLst>
                  <a:outerShdw blurRad="38100" dist="38100" dir="2700000" algn="tl">
                    <a:srgbClr val="000000">
                      <a:alpha val="43137"/>
                    </a:srgbClr>
                  </a:outerShdw>
                </a:effectLst>
                <a:cs typeface="B Titr" panose="00000700000000000000" pitchFamily="2" charset="-78"/>
              </a:rPr>
              <a:t>جدول متغيرها </a:t>
            </a:r>
            <a:r>
              <a:rPr lang="en-US" sz="2000" dirty="0" smtClean="0">
                <a:solidFill>
                  <a:srgbClr val="C00000"/>
                </a:solidFill>
                <a:effectLst>
                  <a:outerShdw blurRad="38100" dist="38100" dir="2700000" algn="tl">
                    <a:srgbClr val="000000">
                      <a:alpha val="43137"/>
                    </a:srgbClr>
                  </a:outerShdw>
                </a:effectLst>
                <a:cs typeface="B Titr" panose="00000700000000000000" pitchFamily="2" charset="-78"/>
              </a:rPr>
              <a:t>(Variables)</a:t>
            </a:r>
            <a:r>
              <a:rPr lang="fa-IR" sz="2000" dirty="0" smtClean="0">
                <a:solidFill>
                  <a:srgbClr val="C00000"/>
                </a:solidFill>
                <a:effectLst>
                  <a:outerShdw blurRad="38100" dist="38100" dir="2700000" algn="tl">
                    <a:srgbClr val="000000">
                      <a:alpha val="43137"/>
                    </a:srgbClr>
                  </a:outerShdw>
                </a:effectLst>
                <a:cs typeface="B Titr" panose="00000700000000000000" pitchFamily="2" charset="-78"/>
              </a:rPr>
              <a:t> و تعريف واژه ها </a:t>
            </a:r>
            <a:r>
              <a:rPr lang="en-US" sz="2000" dirty="0" smtClean="0">
                <a:solidFill>
                  <a:srgbClr val="C00000"/>
                </a:solidFill>
                <a:effectLst>
                  <a:outerShdw blurRad="38100" dist="38100" dir="2700000" algn="tl">
                    <a:srgbClr val="000000">
                      <a:alpha val="43137"/>
                    </a:srgbClr>
                  </a:outerShdw>
                </a:effectLst>
                <a:cs typeface="B Titr" pitchFamily="2" charset="-78"/>
              </a:rPr>
              <a:t>(Definition of Terms)</a:t>
            </a:r>
            <a:endParaRPr lang="en-US" sz="2000" dirty="0">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r>
              <a:rPr lang="fa-IR" dirty="0" smtClean="0">
                <a:solidFill>
                  <a:prstClr val="black">
                    <a:tint val="75000"/>
                  </a:prstClr>
                </a:solidFill>
              </a:rPr>
              <a:t>17</a:t>
            </a:r>
            <a:endParaRPr lang="en-US" dirty="0">
              <a:solidFill>
                <a:prstClr val="black">
                  <a:tint val="75000"/>
                </a:prst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060809082"/>
              </p:ext>
            </p:extLst>
          </p:nvPr>
        </p:nvGraphicFramePr>
        <p:xfrm>
          <a:off x="1089212" y="762000"/>
          <a:ext cx="7826188" cy="5791345"/>
        </p:xfrm>
        <a:graphic>
          <a:graphicData uri="http://schemas.openxmlformats.org/drawingml/2006/table">
            <a:tbl>
              <a:tblPr rtl="1">
                <a:tableStyleId>{5DA37D80-6434-44D0-A028-1B22A696006F}</a:tableStyleId>
              </a:tblPr>
              <a:tblGrid>
                <a:gridCol w="399421"/>
                <a:gridCol w="1254003"/>
                <a:gridCol w="318402"/>
                <a:gridCol w="292599"/>
                <a:gridCol w="292599"/>
                <a:gridCol w="292599"/>
                <a:gridCol w="292599"/>
                <a:gridCol w="292599"/>
                <a:gridCol w="2802696"/>
                <a:gridCol w="880459"/>
                <a:gridCol w="708212"/>
              </a:tblGrid>
              <a:tr h="341630">
                <a:tc>
                  <a:txBody>
                    <a:bodyPr/>
                    <a:lstStyle/>
                    <a:p>
                      <a:pPr marL="0" marR="0" algn="ctr" rtl="1">
                        <a:spcBef>
                          <a:spcPts val="0"/>
                        </a:spcBef>
                        <a:spcAft>
                          <a:spcPts val="0"/>
                        </a:spcAft>
                      </a:pPr>
                      <a:r>
                        <a:rPr lang="ar-SA" sz="1200" b="1" dirty="0"/>
                        <a:t>رديف</a:t>
                      </a: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عنوان متغير</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gridSpan="2">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نوع متغير</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كمي</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gridSpan="2">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كيفي</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hMerge="1">
                  <a:txBody>
                    <a:bodyPr/>
                    <a:lstStyle/>
                    <a:p>
                      <a:endParaRPr lang="en-US"/>
                    </a:p>
                  </a:txBody>
                  <a:tcP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تعريف علمي - عملي</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نحوه اندازه گيري</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مقياس</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r>
              <a:tr h="496570">
                <a:tc>
                  <a:txBody>
                    <a:bodyPr/>
                    <a:lstStyle/>
                    <a:p>
                      <a:pPr marL="0" marR="0" algn="ctr" rtl="1">
                        <a:spcBef>
                          <a:spcPts val="0"/>
                        </a:spcBef>
                        <a:spcAft>
                          <a:spcPts val="0"/>
                        </a:spcAft>
                      </a:pPr>
                      <a:endParaRPr lang="en-US" sz="1200" b="1" dirty="0">
                        <a:solidFill>
                          <a:srgbClr val="C00000"/>
                        </a:solidFill>
                        <a:latin typeface="Times New Roman"/>
                        <a:ea typeface="Times New Roman"/>
                        <a:cs typeface="Traditional Arabic"/>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71755" marR="71755" algn="ctr" rtl="1">
                        <a:spcBef>
                          <a:spcPts val="0"/>
                        </a:spcBef>
                        <a:spcAft>
                          <a:spcPts val="0"/>
                        </a:spcAft>
                      </a:pPr>
                      <a:r>
                        <a:rPr lang="ar-SA" sz="1200" b="1">
                          <a:latin typeface="Arial" panose="020B0604020202020204" pitchFamily="34" charset="0"/>
                          <a:cs typeface="Arial" panose="020B0604020202020204" pitchFamily="34" charset="0"/>
                        </a:rPr>
                        <a:t>مستقل</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a:latin typeface="Arial" panose="020B0604020202020204" pitchFamily="34" charset="0"/>
                          <a:cs typeface="Arial" panose="020B0604020202020204" pitchFamily="34" charset="0"/>
                        </a:rPr>
                        <a:t>وابسته</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a:latin typeface="Arial" panose="020B0604020202020204" pitchFamily="34" charset="0"/>
                          <a:cs typeface="Arial" panose="020B0604020202020204" pitchFamily="34" charset="0"/>
                        </a:rPr>
                        <a:t>پيوسته</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a:latin typeface="Arial" panose="020B0604020202020204" pitchFamily="34" charset="0"/>
                          <a:cs typeface="Arial" panose="020B0604020202020204" pitchFamily="34" charset="0"/>
                        </a:rPr>
                        <a:t>گسسته</a:t>
                      </a:r>
                      <a:endParaRPr lang="en-US" sz="1200" b="1">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اسمي</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71755" marR="71755" algn="ctr" rtl="1">
                        <a:spcBef>
                          <a:spcPts val="0"/>
                        </a:spcBef>
                        <a:spcAft>
                          <a:spcPts val="0"/>
                        </a:spcAft>
                      </a:pPr>
                      <a:r>
                        <a:rPr lang="ar-SA" sz="1200" b="1" dirty="0">
                          <a:latin typeface="Arial" panose="020B0604020202020204" pitchFamily="34" charset="0"/>
                          <a:cs typeface="Arial" panose="020B0604020202020204" pitchFamily="34" charset="0"/>
                        </a:rPr>
                        <a:t>رتبه‏اي</a:t>
                      </a: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vert="vert"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solidFill>
                          <a:srgbClr val="C00000"/>
                        </a:solidFill>
                        <a:latin typeface="Arial" panose="020B0604020202020204" pitchFamily="34" charset="0"/>
                        <a:ea typeface="Times New Roman"/>
                        <a:cs typeface="Arial" panose="020B0604020202020204" pitchFamily="34" charset="0"/>
                      </a:endParaRPr>
                    </a:p>
                  </a:txBody>
                  <a:tcPr marL="27006" marR="27006" marT="0" marB="0" anchor="ctr"/>
                </a:tc>
              </a:tr>
              <a:tr h="427038">
                <a:tc>
                  <a:txBody>
                    <a:bodyPr/>
                    <a:lstStyle/>
                    <a:p>
                      <a:pPr marL="0" marR="0" algn="ctr" rtl="1">
                        <a:spcBef>
                          <a:spcPts val="0"/>
                        </a:spcBef>
                        <a:spcAft>
                          <a:spcPts val="0"/>
                        </a:spcAft>
                      </a:pPr>
                      <a:r>
                        <a:rPr lang="ar-SA" sz="1200" b="1" dirty="0" smtClean="0"/>
                        <a:t>1</a:t>
                      </a:r>
                      <a:r>
                        <a:rPr lang="fa-IR" sz="1200" b="1" dirty="0" smtClean="0"/>
                        <a:t>6</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cs typeface="Arial" panose="020B0604020202020204" pitchFamily="34" charset="0"/>
                        </a:rPr>
                        <a:t>سابقه </a:t>
                      </a:r>
                      <a:r>
                        <a:rPr lang="en-US" sz="1200" b="1" dirty="0" smtClean="0">
                          <a:latin typeface="Arial" panose="020B0604020202020204" pitchFamily="34" charset="0"/>
                          <a:cs typeface="Arial" panose="020B0604020202020204" pitchFamily="34" charset="0"/>
                        </a:rPr>
                        <a:t>CVD </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kumimoji="0" lang="fa-IR" sz="1200" b="1" kern="1200" dirty="0" smtClean="0">
                          <a:solidFill>
                            <a:schemeClr val="tx1"/>
                          </a:solidFill>
                          <a:effectLst/>
                          <a:latin typeface="Arial" panose="020B0604020202020204" pitchFamily="34" charset="0"/>
                          <a:ea typeface="+mn-ea"/>
                          <a:cs typeface="Arial" panose="020B0604020202020204" pitchFamily="34" charset="0"/>
                        </a:rPr>
                        <a:t>سابقه </a:t>
                      </a:r>
                      <a:r>
                        <a:rPr kumimoji="0" lang="en-US" sz="1200" b="1" kern="1200" dirty="0" smtClean="0">
                          <a:solidFill>
                            <a:schemeClr val="tx1"/>
                          </a:solidFill>
                          <a:effectLst/>
                          <a:latin typeface="Arial" panose="020B0604020202020204" pitchFamily="34" charset="0"/>
                          <a:ea typeface="+mn-ea"/>
                          <a:cs typeface="Arial" panose="020B0604020202020204" pitchFamily="34" charset="0"/>
                        </a:rPr>
                        <a:t>CHD </a:t>
                      </a:r>
                      <a:r>
                        <a:rPr kumimoji="0" lang="fa-IR" sz="1200" b="1" kern="1200" dirty="0" smtClean="0">
                          <a:solidFill>
                            <a:schemeClr val="tx1"/>
                          </a:solidFill>
                          <a:effectLst/>
                          <a:latin typeface="Arial" panose="020B0604020202020204" pitchFamily="34" charset="0"/>
                          <a:ea typeface="+mn-ea"/>
                          <a:cs typeface="Arial" panose="020B0604020202020204" pitchFamily="34" charset="0"/>
                        </a:rPr>
                        <a:t>،</a:t>
                      </a:r>
                      <a:r>
                        <a:rPr kumimoji="0" lang="en-US" sz="1200" b="1" kern="1200" dirty="0" smtClean="0">
                          <a:solidFill>
                            <a:schemeClr val="tx1"/>
                          </a:solidFill>
                          <a:effectLst/>
                          <a:latin typeface="Arial" panose="020B0604020202020204" pitchFamily="34" charset="0"/>
                          <a:ea typeface="+mn-ea"/>
                          <a:cs typeface="Arial" panose="020B0604020202020204" pitchFamily="34" charset="0"/>
                        </a:rPr>
                        <a:t>Stroke </a:t>
                      </a:r>
                      <a:r>
                        <a:rPr kumimoji="0" lang="fa-IR" sz="1200" b="1" kern="1200" dirty="0" smtClean="0">
                          <a:solidFill>
                            <a:schemeClr val="tx1"/>
                          </a:solidFill>
                          <a:effectLst/>
                          <a:latin typeface="Arial" panose="020B0604020202020204" pitchFamily="34" charset="0"/>
                          <a:ea typeface="+mn-ea"/>
                          <a:cs typeface="Arial" panose="020B0604020202020204" pitchFamily="34" charset="0"/>
                        </a:rPr>
                        <a:t> یا بیماری عروقی مغز </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mn-ea"/>
                          <a:cs typeface="Arial" panose="020B0604020202020204" pitchFamily="34" charset="0"/>
                        </a:rPr>
                        <a:t>بر</a:t>
                      </a:r>
                      <a:r>
                        <a:rPr lang="fa-IR" sz="1200" b="1" baseline="0" dirty="0" smtClean="0">
                          <a:latin typeface="Arial" panose="020B0604020202020204" pitchFamily="34" charset="0"/>
                          <a:ea typeface="+mn-ea"/>
                          <a:cs typeface="Arial" panose="020B0604020202020204" pitchFamily="34" charset="0"/>
                        </a:rPr>
                        <a:t> اساس 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cs typeface="Arial" panose="020B0604020202020204" pitchFamily="34" charset="0"/>
                        </a:rPr>
                        <a:t>دارد -</a:t>
                      </a:r>
                      <a:r>
                        <a:rPr lang="ar-SA" sz="1200" b="1" dirty="0" smtClean="0">
                          <a:latin typeface="Arial" panose="020B0604020202020204" pitchFamily="34" charset="0"/>
                          <a:cs typeface="Arial" panose="020B0604020202020204" pitchFamily="34" charset="0"/>
                        </a:rPr>
                        <a:t>ندارد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246639">
                <a:tc>
                  <a:txBody>
                    <a:bodyPr/>
                    <a:lstStyle/>
                    <a:p>
                      <a:pPr marL="0" marR="0" algn="ctr" rtl="1">
                        <a:spcBef>
                          <a:spcPts val="0"/>
                        </a:spcBef>
                        <a:spcAft>
                          <a:spcPts val="0"/>
                        </a:spcAft>
                      </a:pPr>
                      <a:r>
                        <a:rPr lang="ar-SA" sz="1200" b="1" dirty="0" smtClean="0"/>
                        <a:t>1</a:t>
                      </a:r>
                      <a:r>
                        <a:rPr lang="fa-IR" sz="1200" b="1" dirty="0" smtClean="0"/>
                        <a:t>7</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a:latin typeface="Arial" panose="020B0604020202020204" pitchFamily="34" charset="0"/>
                          <a:cs typeface="Arial" panose="020B0604020202020204" pitchFamily="34" charset="0"/>
                        </a:rPr>
                        <a:t>مرگ کلی</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ar-SA" sz="1200" b="1" dirty="0">
                          <a:latin typeface="Arial" panose="020B0604020202020204" pitchFamily="34" charset="0"/>
                          <a:cs typeface="Arial" panose="020B0604020202020204" pitchFamily="34" charset="0"/>
                        </a:rPr>
                        <a:t>فوت فرد مورد مطالعه به هر دلیل ممکن</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ثبت مرگ در طول مطالعه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دارد –ندارد</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r>
              <a:tr h="256222">
                <a:tc>
                  <a:txBody>
                    <a:bodyPr/>
                    <a:lstStyle/>
                    <a:p>
                      <a:pPr marL="0" marR="0" algn="ctr" rtl="1">
                        <a:spcBef>
                          <a:spcPts val="0"/>
                        </a:spcBef>
                        <a:spcAft>
                          <a:spcPts val="0"/>
                        </a:spcAft>
                      </a:pPr>
                      <a:r>
                        <a:rPr lang="ar-SA" sz="1200" b="1" dirty="0" smtClean="0"/>
                        <a:t>1</a:t>
                      </a:r>
                      <a:r>
                        <a:rPr lang="fa-IR" sz="1200" b="1" dirty="0" smtClean="0"/>
                        <a:t>8</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ar-SA" sz="1200" b="1" dirty="0">
                          <a:latin typeface="Arial" panose="020B0604020202020204" pitchFamily="34" charset="0"/>
                          <a:cs typeface="Arial" panose="020B0604020202020204" pitchFamily="34" charset="0"/>
                        </a:rPr>
                        <a:t>مرگ </a:t>
                      </a:r>
                      <a:r>
                        <a:rPr lang="fa-IR" sz="1200" b="1" dirty="0" smtClean="0">
                          <a:latin typeface="Arial" panose="020B0604020202020204" pitchFamily="34" charset="0"/>
                          <a:cs typeface="Arial" panose="020B0604020202020204" pitchFamily="34" charset="0"/>
                        </a:rPr>
                        <a:t>در</a:t>
                      </a:r>
                      <a:r>
                        <a:rPr lang="fa-IR" sz="1200" b="1" baseline="0" dirty="0" smtClean="0">
                          <a:latin typeface="Arial" panose="020B0604020202020204" pitchFamily="34" charset="0"/>
                          <a:cs typeface="Arial" panose="020B0604020202020204" pitchFamily="34" charset="0"/>
                        </a:rPr>
                        <a:t> اثر</a:t>
                      </a:r>
                      <a:r>
                        <a:rPr lang="en-US" sz="1200" b="1" dirty="0" smtClean="0">
                          <a:latin typeface="Arial" panose="020B0604020202020204" pitchFamily="34" charset="0"/>
                          <a:cs typeface="Arial" panose="020B0604020202020204" pitchFamily="34" charset="0"/>
                        </a:rPr>
                        <a:t>CVD</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ar-SA" sz="1200" b="1" dirty="0">
                          <a:latin typeface="Arial" panose="020B0604020202020204" pitchFamily="34" charset="0"/>
                          <a:cs typeface="Arial" panose="020B0604020202020204" pitchFamily="34" charset="0"/>
                        </a:rPr>
                        <a:t>فوت فرد مورد مطالعه به </a:t>
                      </a:r>
                      <a:r>
                        <a:rPr lang="ar-SA" sz="1200" b="1" dirty="0" smtClean="0">
                          <a:latin typeface="Arial" panose="020B0604020202020204" pitchFamily="34" charset="0"/>
                          <a:cs typeface="Arial" panose="020B0604020202020204" pitchFamily="34" charset="0"/>
                        </a:rPr>
                        <a:t>دلیل </a:t>
                      </a:r>
                      <a:r>
                        <a:rPr lang="en-US" sz="1200" b="1" dirty="0" smtClean="0">
                          <a:latin typeface="Arial" panose="020B0604020202020204" pitchFamily="34" charset="0"/>
                          <a:cs typeface="Arial" panose="020B0604020202020204" pitchFamily="34" charset="0"/>
                        </a:rPr>
                        <a:t>CVD</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ثبت مرگ در طول مطالعه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دارد –ندارد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369959">
                <a:tc>
                  <a:txBody>
                    <a:bodyPr/>
                    <a:lstStyle/>
                    <a:p>
                      <a:pPr marL="0" marR="0" algn="ctr" rtl="1">
                        <a:spcBef>
                          <a:spcPts val="0"/>
                        </a:spcBef>
                        <a:spcAft>
                          <a:spcPts val="0"/>
                        </a:spcAft>
                      </a:pPr>
                      <a:r>
                        <a:rPr lang="ar-SA" sz="1200" b="1" dirty="0" smtClean="0"/>
                        <a:t>1</a:t>
                      </a:r>
                      <a:r>
                        <a:rPr lang="fa-IR" sz="1200" b="1" dirty="0" smtClean="0"/>
                        <a:t>9</a:t>
                      </a:r>
                      <a:endParaRPr lang="en-US" sz="1200" b="1" dirty="0">
                        <a:latin typeface="Times New Roman"/>
                        <a:ea typeface="Times New Roman"/>
                        <a:cs typeface="Traditional Arabic"/>
                      </a:endParaRPr>
                    </a:p>
                  </a:txBody>
                  <a:tcPr marL="27006" marR="27006" marT="0" marB="0" anchor="ctr"/>
                </a:tc>
                <a:tc>
                  <a:txBody>
                    <a:bodyPr/>
                    <a:lstStyle/>
                    <a:p>
                      <a:pPr algn="ctr"/>
                      <a:r>
                        <a:rPr kumimoji="0" lang="fa-IR" sz="1200" b="1" kern="1200" dirty="0" smtClean="0">
                          <a:solidFill>
                            <a:schemeClr val="tx1"/>
                          </a:solidFill>
                          <a:latin typeface="Arial" panose="020B0604020202020204" pitchFamily="34" charset="0"/>
                          <a:ea typeface="+mn-ea"/>
                          <a:cs typeface="Arial" panose="020B0604020202020204" pitchFamily="34" charset="0"/>
                        </a:rPr>
                        <a:t>دیابت</a:t>
                      </a:r>
                      <a:endParaRPr kumimoji="0" lang="en-US" sz="1200" b="1" kern="1200" dirty="0">
                        <a:solidFill>
                          <a:schemeClr val="tx1"/>
                        </a:solidFill>
                        <a:latin typeface="Arial" panose="020B0604020202020204" pitchFamily="34" charset="0"/>
                        <a:ea typeface="+mn-ea"/>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endParaRPr lang="en-US" sz="1200" b="1">
                        <a:latin typeface="Arial" panose="020B0604020202020204" pitchFamily="34" charset="0"/>
                        <a:cs typeface="Arial" panose="020B0604020202020204" pitchFamily="34" charset="0"/>
                      </a:endParaRPr>
                    </a:p>
                  </a:txBody>
                  <a:tcPr marL="27006" marR="27006" marT="0" marB="0" anchor="ctr"/>
                </a:tc>
                <a:tc>
                  <a:txBody>
                    <a:bodyPr/>
                    <a:lstStyle/>
                    <a:p>
                      <a:pPr algn="r"/>
                      <a:r>
                        <a:rPr lang="en-US" sz="1200" b="1" dirty="0" smtClean="0">
                          <a:latin typeface="Arial" panose="020B0604020202020204" pitchFamily="34" charset="0"/>
                          <a:cs typeface="Arial" panose="020B0604020202020204" pitchFamily="34" charset="0"/>
                        </a:rPr>
                        <a:t>FBS&gt;7mmol/L</a:t>
                      </a:r>
                      <a:r>
                        <a:rPr lang="en-US" sz="1200" b="1" baseline="0" dirty="0" smtClean="0">
                          <a:latin typeface="Arial" panose="020B0604020202020204" pitchFamily="34" charset="0"/>
                          <a:cs typeface="Arial" panose="020B0604020202020204" pitchFamily="34" charset="0"/>
                        </a:rPr>
                        <a:t> or 2hPCG&gt;11.1mmol/L</a:t>
                      </a:r>
                      <a:endParaRPr lang="fa-IR" sz="1200" b="1" baseline="0" dirty="0" smtClean="0">
                        <a:latin typeface="Arial" panose="020B0604020202020204" pitchFamily="34" charset="0"/>
                        <a:cs typeface="Arial" panose="020B0604020202020204" pitchFamily="34" charset="0"/>
                      </a:endParaRPr>
                    </a:p>
                    <a:p>
                      <a:pPr algn="r"/>
                      <a:r>
                        <a:rPr kumimoji="0" lang="fa-IR" sz="1200" b="1" kern="1200" baseline="0" dirty="0" smtClean="0">
                          <a:solidFill>
                            <a:schemeClr val="tx1"/>
                          </a:solidFill>
                          <a:latin typeface="Arial" panose="020B0604020202020204" pitchFamily="34" charset="0"/>
                          <a:ea typeface="+mn-ea"/>
                          <a:cs typeface="Arial" panose="020B0604020202020204" pitchFamily="34" charset="0"/>
                        </a:rPr>
                        <a:t>یا مصرف داروهای دیابت</a:t>
                      </a:r>
                      <a:endParaRPr kumimoji="0" lang="en-US" sz="1200" b="1" kern="1200" baseline="0" dirty="0">
                        <a:solidFill>
                          <a:schemeClr val="tx1"/>
                        </a:solidFill>
                        <a:latin typeface="Arial" panose="020B0604020202020204" pitchFamily="34" charset="0"/>
                        <a:ea typeface="+mn-ea"/>
                        <a:cs typeface="Arial" panose="020B0604020202020204" pitchFamily="34" charset="0"/>
                      </a:endParaRPr>
                    </a:p>
                  </a:txBody>
                  <a:tcPr marL="27006" marR="27006" marT="0" marB="0" anchor="ctr"/>
                </a:tc>
                <a:tc>
                  <a:txBody>
                    <a:bodyPr/>
                    <a:lstStyle/>
                    <a:p>
                      <a:r>
                        <a:rPr kumimoji="0" lang="fa-IR" sz="1200" b="1" kern="1200" dirty="0" smtClean="0">
                          <a:solidFill>
                            <a:schemeClr val="tx1"/>
                          </a:solidFill>
                          <a:latin typeface="Arial" panose="020B0604020202020204" pitchFamily="34" charset="0"/>
                          <a:ea typeface="+mn-ea"/>
                          <a:cs typeface="Arial" panose="020B0604020202020204" pitchFamily="34" charset="0"/>
                        </a:rPr>
                        <a:t>آزمایشگاهی</a:t>
                      </a:r>
                      <a:endParaRPr kumimoji="0" lang="en-US" sz="1200" b="1" kern="1200" dirty="0">
                        <a:solidFill>
                          <a:schemeClr val="tx1"/>
                        </a:solidFill>
                        <a:latin typeface="Arial" panose="020B0604020202020204" pitchFamily="34" charset="0"/>
                        <a:ea typeface="+mn-ea"/>
                        <a:cs typeface="Arial" panose="020B0604020202020204" pitchFamily="34" charset="0"/>
                      </a:endParaRPr>
                    </a:p>
                  </a:txBody>
                  <a:tcPr marL="27006" marR="27006" marT="0" marB="0" anchor="ctr"/>
                </a:tc>
                <a:tc>
                  <a:txBody>
                    <a:bodyPr/>
                    <a:lstStyle/>
                    <a:p>
                      <a:endParaRPr lang="en-US" sz="1200" b="1" dirty="0">
                        <a:latin typeface="Arial" panose="020B0604020202020204" pitchFamily="34" charset="0"/>
                        <a:cs typeface="Arial" panose="020B0604020202020204" pitchFamily="34" charset="0"/>
                      </a:endParaRPr>
                    </a:p>
                  </a:txBody>
                  <a:tcPr marL="27006" marR="27006" marT="0" marB="0" anchor="ctr"/>
                </a:tc>
              </a:tr>
              <a:tr h="369959">
                <a:tc>
                  <a:txBody>
                    <a:bodyPr/>
                    <a:lstStyle/>
                    <a:p>
                      <a:pPr marL="0" marR="0" algn="ctr" rtl="1">
                        <a:spcBef>
                          <a:spcPts val="0"/>
                        </a:spcBef>
                        <a:spcAft>
                          <a:spcPts val="0"/>
                        </a:spcAft>
                      </a:pPr>
                      <a:r>
                        <a:rPr lang="fa-IR" sz="1200" b="1" dirty="0" smtClean="0">
                          <a:latin typeface="+mn-lt"/>
                          <a:ea typeface="+mn-ea"/>
                          <a:cs typeface="+mn-cs"/>
                        </a:rPr>
                        <a:t>20</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cs typeface="Arial" panose="020B0604020202020204" pitchFamily="34" charset="0"/>
                        </a:rPr>
                        <a:t>مصرف داروهای دیابت</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a:latin typeface="Arial" panose="020B0604020202020204" pitchFamily="34" charset="0"/>
                          <a:cs typeface="Arial" panose="020B0604020202020204" pitchFamily="34" charset="0"/>
                        </a:rPr>
                        <a:t>*</a:t>
                      </a: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mn-ea"/>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eaLnBrk="1" latinLnBrk="0" hangingPunct="1">
                        <a:spcBef>
                          <a:spcPts val="0"/>
                        </a:spcBef>
                        <a:spcAft>
                          <a:spcPts val="0"/>
                        </a:spcAft>
                      </a:pPr>
                      <a:r>
                        <a:rPr kumimoji="0" lang="fa-IR" sz="1200" b="1" kern="1200" dirty="0" smtClean="0">
                          <a:solidFill>
                            <a:schemeClr val="tx1"/>
                          </a:solidFill>
                          <a:latin typeface="Arial" panose="020B0604020202020204" pitchFamily="34" charset="0"/>
                          <a:ea typeface="+mn-ea"/>
                          <a:cs typeface="Arial" panose="020B0604020202020204" pitchFamily="34" charset="0"/>
                        </a:rPr>
                        <a:t>دارد- ندارد</a:t>
                      </a:r>
                      <a:endParaRPr kumimoji="0" lang="en-US" sz="1200" b="1" kern="1200" dirty="0">
                        <a:solidFill>
                          <a:schemeClr val="tx1"/>
                        </a:solidFill>
                        <a:latin typeface="Arial" panose="020B0604020202020204" pitchFamily="34" charset="0"/>
                        <a:ea typeface="+mn-ea"/>
                        <a:cs typeface="Arial" panose="020B0604020202020204" pitchFamily="34" charset="0"/>
                      </a:endParaRPr>
                    </a:p>
                  </a:txBody>
                  <a:tcPr marL="27006" marR="27006" marT="0" marB="0" anchor="ctr"/>
                </a:tc>
              </a:tr>
              <a:tr h="256222">
                <a:tc>
                  <a:txBody>
                    <a:bodyPr/>
                    <a:lstStyle/>
                    <a:p>
                      <a:pPr marL="0" marR="0" algn="ctr" rtl="1">
                        <a:spcBef>
                          <a:spcPts val="0"/>
                        </a:spcBef>
                        <a:spcAft>
                          <a:spcPts val="0"/>
                        </a:spcAft>
                      </a:pPr>
                      <a:r>
                        <a:rPr lang="fa-IR" sz="1200" b="1" dirty="0" smtClean="0">
                          <a:latin typeface="Times New Roman"/>
                          <a:ea typeface="Times New Roman"/>
                          <a:cs typeface="Traditional Arabic"/>
                        </a:rPr>
                        <a:t>21</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مصرف داروهای کاهنده لیپید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200" b="1" kern="1200" dirty="0" smtClean="0">
                          <a:solidFill>
                            <a:schemeClr val="tx1"/>
                          </a:solidFill>
                          <a:latin typeface="Arial" panose="020B0604020202020204" pitchFamily="34" charset="0"/>
                          <a:ea typeface="+mn-ea"/>
                          <a:cs typeface="Arial" panose="020B0604020202020204" pitchFamily="34" charset="0"/>
                        </a:rPr>
                        <a:t>دارد- ندارد</a:t>
                      </a:r>
                      <a:endParaRPr kumimoji="0" lang="en-US" sz="1200" b="1" kern="1200" dirty="0" smtClean="0">
                        <a:solidFill>
                          <a:schemeClr val="tx1"/>
                        </a:solidFill>
                        <a:latin typeface="Arial" panose="020B0604020202020204" pitchFamily="34" charset="0"/>
                        <a:ea typeface="+mn-ea"/>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256222">
                <a:tc>
                  <a:txBody>
                    <a:bodyPr/>
                    <a:lstStyle/>
                    <a:p>
                      <a:pPr marL="0" marR="0" algn="ctr" rtl="1">
                        <a:spcBef>
                          <a:spcPts val="0"/>
                        </a:spcBef>
                        <a:spcAft>
                          <a:spcPts val="0"/>
                        </a:spcAft>
                      </a:pPr>
                      <a:r>
                        <a:rPr lang="fa-IR" sz="1200" b="1" dirty="0" smtClean="0">
                          <a:latin typeface="Times New Roman"/>
                          <a:ea typeface="Times New Roman"/>
                          <a:cs typeface="Traditional Arabic"/>
                        </a:rPr>
                        <a:t>22</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مصرف داروهای فشار خون</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endParaRPr lang="en-US"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200" b="1" kern="1200" dirty="0" smtClean="0">
                          <a:solidFill>
                            <a:schemeClr val="tx1"/>
                          </a:solidFill>
                          <a:latin typeface="Arial" panose="020B0604020202020204" pitchFamily="34" charset="0"/>
                          <a:ea typeface="+mn-ea"/>
                          <a:cs typeface="Arial" panose="020B0604020202020204" pitchFamily="34" charset="0"/>
                        </a:rPr>
                        <a:t>دارد- ندارد</a:t>
                      </a:r>
                      <a:endParaRPr kumimoji="0" lang="en-US" sz="1200" b="1" kern="1200" dirty="0" smtClean="0">
                        <a:solidFill>
                          <a:schemeClr val="tx1"/>
                        </a:solidFill>
                        <a:latin typeface="Arial" panose="020B0604020202020204" pitchFamily="34" charset="0"/>
                        <a:ea typeface="+mn-ea"/>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256222">
                <a:tc>
                  <a:txBody>
                    <a:bodyPr/>
                    <a:lstStyle/>
                    <a:p>
                      <a:pPr marL="0" marR="0" algn="ctr" rtl="1">
                        <a:spcBef>
                          <a:spcPts val="0"/>
                        </a:spcBef>
                        <a:spcAft>
                          <a:spcPts val="0"/>
                        </a:spcAft>
                      </a:pPr>
                      <a:r>
                        <a:rPr lang="fa-IR" sz="1200" b="1" dirty="0" smtClean="0"/>
                        <a:t>23</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cs typeface="Arial" panose="020B0604020202020204" pitchFamily="34" charset="0"/>
                        </a:rPr>
                        <a:t>پرفشاری خون</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ar-SA"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l" rtl="1">
                        <a:lnSpc>
                          <a:spcPct val="150000"/>
                        </a:lnSpc>
                        <a:spcBef>
                          <a:spcPts val="0"/>
                        </a:spcBef>
                        <a:spcAft>
                          <a:spcPts val="0"/>
                        </a:spcAft>
                      </a:pPr>
                      <a:r>
                        <a:rPr kumimoji="0" lang="en-US" sz="1800" kern="1200" dirty="0" smtClean="0">
                          <a:solidFill>
                            <a:schemeClr val="tx1"/>
                          </a:solidFill>
                          <a:effectLst/>
                          <a:latin typeface="+mn-lt"/>
                          <a:ea typeface="+mn-ea"/>
                          <a:cs typeface="+mn-cs"/>
                        </a:rPr>
                        <a:t>  DBP≥90 mmHg </a:t>
                      </a:r>
                    </a:p>
                    <a:p>
                      <a:pPr marL="0" marR="0" algn="l" rtl="1">
                        <a:lnSpc>
                          <a:spcPct val="150000"/>
                        </a:lnSpc>
                        <a:spcBef>
                          <a:spcPts val="0"/>
                        </a:spcBef>
                        <a:spcAft>
                          <a:spcPts val="0"/>
                        </a:spcAft>
                      </a:pPr>
                      <a:r>
                        <a:rPr kumimoji="0" lang="en-US" sz="1800" kern="1200" dirty="0" smtClean="0">
                          <a:solidFill>
                            <a:schemeClr val="tx1"/>
                          </a:solidFill>
                          <a:effectLst/>
                          <a:latin typeface="+mn-lt"/>
                          <a:ea typeface="+mn-ea"/>
                          <a:cs typeface="+mn-cs"/>
                        </a:rPr>
                        <a:t> or</a:t>
                      </a:r>
                      <a:r>
                        <a:rPr kumimoji="0" lang="en-US" sz="1800" kern="1200" baseline="0" dirty="0" smtClean="0">
                          <a:solidFill>
                            <a:schemeClr val="tx1"/>
                          </a:solidFill>
                          <a:effectLst/>
                          <a:latin typeface="+mn-lt"/>
                          <a:ea typeface="+mn-ea"/>
                          <a:cs typeface="+mn-cs"/>
                        </a:rPr>
                        <a:t> </a:t>
                      </a:r>
                      <a:r>
                        <a:rPr kumimoji="0" lang="en-US" sz="1800" kern="1200" dirty="0" smtClean="0">
                          <a:solidFill>
                            <a:schemeClr val="tx1"/>
                          </a:solidFill>
                          <a:effectLst/>
                          <a:latin typeface="+mn-lt"/>
                          <a:ea typeface="+mn-ea"/>
                          <a:cs typeface="+mn-cs"/>
                        </a:rPr>
                        <a:t>SBP≥140 mmHg </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اندازه گیری با فشار سنج</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1200" b="1" kern="1200" dirty="0" smtClean="0">
                          <a:solidFill>
                            <a:schemeClr val="tx1"/>
                          </a:solidFill>
                          <a:latin typeface="Arial" panose="020B0604020202020204" pitchFamily="34" charset="0"/>
                          <a:ea typeface="+mn-ea"/>
                          <a:cs typeface="Arial" panose="020B0604020202020204" pitchFamily="34" charset="0"/>
                        </a:rPr>
                        <a:t>دارد- ندارد</a:t>
                      </a:r>
                      <a:endParaRPr kumimoji="0" lang="en-US" sz="1200" b="1" kern="1200" dirty="0" smtClean="0">
                        <a:solidFill>
                          <a:schemeClr val="tx1"/>
                        </a:solidFill>
                        <a:latin typeface="Arial" panose="020B0604020202020204" pitchFamily="34" charset="0"/>
                        <a:ea typeface="+mn-ea"/>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r h="1110299">
                <a:tc>
                  <a:txBody>
                    <a:bodyPr/>
                    <a:lstStyle/>
                    <a:p>
                      <a:pPr marL="0" marR="0" algn="ctr" rtl="1">
                        <a:spcBef>
                          <a:spcPts val="0"/>
                        </a:spcBef>
                        <a:spcAft>
                          <a:spcPts val="0"/>
                        </a:spcAft>
                      </a:pPr>
                      <a:r>
                        <a:rPr lang="fa-IR" sz="1200" b="1" dirty="0" smtClean="0">
                          <a:latin typeface="Times New Roman"/>
                          <a:ea typeface="Times New Roman"/>
                          <a:cs typeface="Traditional Arabic"/>
                        </a:rPr>
                        <a:t>24</a:t>
                      </a:r>
                      <a:endParaRPr lang="en-US" sz="1200" b="1" dirty="0">
                        <a:latin typeface="Times New Roman"/>
                        <a:ea typeface="Times New Roman"/>
                        <a:cs typeface="Traditional Arabic"/>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فعالیت فیزیکی</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spcBef>
                          <a:spcPts val="0"/>
                        </a:spcBef>
                        <a:spcAft>
                          <a:spcPts val="0"/>
                        </a:spcAft>
                      </a:pP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ea typeface="Times New Roman"/>
                        <a:cs typeface="Arial" panose="020B0604020202020204" pitchFamily="34" charset="0"/>
                      </a:endParaRPr>
                    </a:p>
                    <a:p>
                      <a:pPr marL="0" marR="0" algn="ctr" rtl="1">
                        <a:spcBef>
                          <a:spcPts val="0"/>
                        </a:spcBef>
                        <a:spcAft>
                          <a:spcPts val="0"/>
                        </a:spcAft>
                      </a:pPr>
                      <a:endParaRPr lang="ar-SA"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حداقل 3 روز در هفته فعالیت فیزیکی دارد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پرسشنامه</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c>
                  <a:txBody>
                    <a:bodyPr/>
                    <a:lstStyle/>
                    <a:p>
                      <a:pPr marL="0" marR="0" algn="ctr" rtl="1">
                        <a:lnSpc>
                          <a:spcPct val="150000"/>
                        </a:lnSpc>
                        <a:spcBef>
                          <a:spcPts val="0"/>
                        </a:spcBef>
                        <a:spcAft>
                          <a:spcPts val="0"/>
                        </a:spcAft>
                      </a:pPr>
                      <a:r>
                        <a:rPr lang="fa-IR" sz="1200" b="1" dirty="0" smtClean="0">
                          <a:latin typeface="Arial" panose="020B0604020202020204" pitchFamily="34" charset="0"/>
                          <a:ea typeface="Times New Roman"/>
                          <a:cs typeface="Arial" panose="020B0604020202020204" pitchFamily="34" charset="0"/>
                        </a:rPr>
                        <a:t>دارد-ندارد</a:t>
                      </a:r>
                      <a:endParaRPr lang="en-US" sz="1200" b="1" dirty="0">
                        <a:latin typeface="Arial" panose="020B0604020202020204" pitchFamily="34" charset="0"/>
                        <a:ea typeface="Times New Roman"/>
                        <a:cs typeface="Arial" panose="020B0604020202020204" pitchFamily="34" charset="0"/>
                      </a:endParaRPr>
                    </a:p>
                  </a:txBody>
                  <a:tcPr marL="27006" marR="27006" marT="0" marB="0" anchor="ctr"/>
                </a:tc>
              </a:tr>
            </a:tbl>
          </a:graphicData>
        </a:graphic>
      </p:graphicFrame>
      <p:sp>
        <p:nvSpPr>
          <p:cNvPr id="4" name="Rectangle 3"/>
          <p:cNvSpPr/>
          <p:nvPr/>
        </p:nvSpPr>
        <p:spPr>
          <a:xfrm>
            <a:off x="1600200" y="228600"/>
            <a:ext cx="7162800" cy="400110"/>
          </a:xfrm>
          <a:prstGeom prst="rect">
            <a:avLst/>
          </a:prstGeom>
        </p:spPr>
        <p:txBody>
          <a:bodyPr wrap="square">
            <a:spAutoFit/>
          </a:bodyPr>
          <a:lstStyle/>
          <a:p>
            <a:pPr algn="r" rtl="1"/>
            <a:r>
              <a:rPr lang="fa-IR" sz="2000" dirty="0" smtClean="0">
                <a:solidFill>
                  <a:srgbClr val="C00000"/>
                </a:solidFill>
                <a:effectLst>
                  <a:outerShdw blurRad="38100" dist="38100" dir="2700000" algn="tl">
                    <a:srgbClr val="000000">
                      <a:alpha val="43137"/>
                    </a:srgbClr>
                  </a:outerShdw>
                </a:effectLst>
                <a:cs typeface="B Titr" panose="00000700000000000000" pitchFamily="2" charset="-78"/>
              </a:rPr>
              <a:t>ادامه </a:t>
            </a:r>
            <a:r>
              <a:rPr lang="ar-SA" sz="2000" dirty="0" smtClean="0">
                <a:solidFill>
                  <a:srgbClr val="C00000"/>
                </a:solidFill>
                <a:effectLst>
                  <a:outerShdw blurRad="38100" dist="38100" dir="2700000" algn="tl">
                    <a:srgbClr val="000000">
                      <a:alpha val="43137"/>
                    </a:srgbClr>
                  </a:outerShdw>
                </a:effectLst>
                <a:cs typeface="B Titr" panose="00000700000000000000" pitchFamily="2" charset="-78"/>
              </a:rPr>
              <a:t>جدول متغيرها </a:t>
            </a:r>
            <a:r>
              <a:rPr lang="en-US" sz="2000" dirty="0" smtClean="0">
                <a:solidFill>
                  <a:srgbClr val="C00000"/>
                </a:solidFill>
                <a:effectLst>
                  <a:outerShdw blurRad="38100" dist="38100" dir="2700000" algn="tl">
                    <a:srgbClr val="000000">
                      <a:alpha val="43137"/>
                    </a:srgbClr>
                  </a:outerShdw>
                </a:effectLst>
                <a:cs typeface="B Titr" panose="00000700000000000000" pitchFamily="2" charset="-78"/>
              </a:rPr>
              <a:t>(Variables)</a:t>
            </a:r>
            <a:r>
              <a:rPr lang="fa-IR" sz="2000" dirty="0" smtClean="0">
                <a:solidFill>
                  <a:srgbClr val="C00000"/>
                </a:solidFill>
                <a:effectLst>
                  <a:outerShdw blurRad="38100" dist="38100" dir="2700000" algn="tl">
                    <a:srgbClr val="000000">
                      <a:alpha val="43137"/>
                    </a:srgbClr>
                  </a:outerShdw>
                </a:effectLst>
                <a:cs typeface="B Titr" panose="00000700000000000000" pitchFamily="2" charset="-78"/>
              </a:rPr>
              <a:t> و تعريف واژه ها </a:t>
            </a:r>
            <a:r>
              <a:rPr lang="en-US" sz="2000" dirty="0" smtClean="0">
                <a:solidFill>
                  <a:srgbClr val="C00000"/>
                </a:solidFill>
                <a:effectLst>
                  <a:outerShdw blurRad="38100" dist="38100" dir="2700000" algn="tl">
                    <a:srgbClr val="000000">
                      <a:alpha val="43137"/>
                    </a:srgbClr>
                  </a:outerShdw>
                </a:effectLst>
                <a:cs typeface="B Titr" panose="00000700000000000000" pitchFamily="2" charset="-78"/>
              </a:rPr>
              <a:t>(Definition of Terms</a:t>
            </a:r>
            <a:r>
              <a:rPr lang="en-US" sz="2000" dirty="0" smtClean="0">
                <a:solidFill>
                  <a:srgbClr val="C00000"/>
                </a:solidFill>
                <a:effectLst>
                  <a:outerShdw blurRad="38100" dist="38100" dir="2700000" algn="tl">
                    <a:srgbClr val="000000">
                      <a:alpha val="43137"/>
                    </a:srgbClr>
                  </a:outerShdw>
                </a:effectLst>
                <a:cs typeface="B Nazanin" panose="00000400000000000000" pitchFamily="2" charset="-78"/>
              </a:rPr>
              <a:t>)</a:t>
            </a:r>
            <a:endParaRPr lang="en-US" sz="2000" dirty="0">
              <a:effectLst>
                <a:outerShdw blurRad="38100" dist="38100" dir="2700000" algn="tl">
                  <a:srgbClr val="000000">
                    <a:alpha val="43137"/>
                  </a:srgbClr>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43000" y="533400"/>
            <a:ext cx="7848600" cy="762000"/>
          </a:xfrm>
          <a:noFill/>
          <a:effectLst>
            <a:outerShdw blurRad="50800" dist="50800" dir="5400000" algn="ctr" rotWithShape="0">
              <a:srgbClr val="C00000"/>
            </a:outerShdw>
          </a:effectLst>
        </p:spPr>
        <p:txBody>
          <a:bodyPr>
            <a:noAutofit/>
          </a:bodyPr>
          <a:lstStyle/>
          <a:p>
            <a:pPr algn="ctr"/>
            <a:r>
              <a:rPr lang="fa-IR" sz="2000" b="1" dirty="0" smtClean="0">
                <a:solidFill>
                  <a:srgbClr val="C00000"/>
                </a:solidFill>
                <a:effectLst/>
                <a:cs typeface="B Titr" pitchFamily="2" charset="-78"/>
              </a:rPr>
              <a:t> ادامه جدول </a:t>
            </a:r>
            <a:r>
              <a:rPr lang="fa-IR" sz="2000" b="1" dirty="0">
                <a:solidFill>
                  <a:srgbClr val="C00000"/>
                </a:solidFill>
                <a:effectLst/>
                <a:cs typeface="B Titr" panose="00000700000000000000" pitchFamily="2" charset="-78"/>
              </a:rPr>
              <a:t>1: خصوصیات پایه افراد شرکت کننده در مطالعه</a:t>
            </a:r>
            <a:endParaRPr lang="fa-IR" sz="2000" b="1" dirty="0" smtClean="0">
              <a:solidFill>
                <a:srgbClr val="C00000"/>
              </a:solidFill>
              <a:effectLst/>
              <a:cs typeface="B Titr" panose="00000700000000000000" pitchFamily="2" charset="-78"/>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28</a:t>
            </a:fld>
            <a:endParaRPr lang="en-US">
              <a:solidFill>
                <a:prstClr val="black">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144359053"/>
              </p:ext>
            </p:extLst>
          </p:nvPr>
        </p:nvGraphicFramePr>
        <p:xfrm>
          <a:off x="1524000" y="1600200"/>
          <a:ext cx="7086598" cy="4495800"/>
        </p:xfrm>
        <a:graphic>
          <a:graphicData uri="http://schemas.openxmlformats.org/drawingml/2006/table">
            <a:tbl>
              <a:tblPr>
                <a:tableStyleId>{5DA37D80-6434-44D0-A028-1B22A696006F}</a:tableStyleId>
              </a:tblPr>
              <a:tblGrid>
                <a:gridCol w="1534420"/>
                <a:gridCol w="1534420"/>
                <a:gridCol w="1534420"/>
                <a:gridCol w="2483338"/>
              </a:tblGrid>
              <a:tr h="952052">
                <a:tc>
                  <a:txBody>
                    <a:bodyPr/>
                    <a:lstStyle/>
                    <a:p>
                      <a:pPr marL="0" marR="0" algn="ctr" rtl="1">
                        <a:spcBef>
                          <a:spcPts val="0"/>
                        </a:spcBef>
                        <a:spcAft>
                          <a:spcPts val="0"/>
                        </a:spcAft>
                      </a:pPr>
                      <a:r>
                        <a:rPr lang="fa-IR" sz="1600" b="1" dirty="0" smtClean="0">
                          <a:latin typeface="Times New Roman"/>
                          <a:ea typeface="Times New Roman"/>
                          <a:cs typeface="B Zar" pitchFamily="2" charset="-78"/>
                        </a:rPr>
                        <a:t>کل</a:t>
                      </a:r>
                      <a:endParaRPr lang="en-US" sz="1600" b="1" dirty="0">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dirty="0" smtClean="0">
                          <a:cs typeface="B Zar" pitchFamily="2" charset="-78"/>
                        </a:rPr>
                        <a:t>زن</a:t>
                      </a:r>
                      <a:endParaRPr lang="en-US" sz="1600" b="1" dirty="0">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dirty="0" smtClean="0">
                          <a:cs typeface="B Zar" pitchFamily="2" charset="-78"/>
                        </a:rPr>
                        <a:t>مرد</a:t>
                      </a:r>
                      <a:endParaRPr lang="en-US" sz="1600" b="1" dirty="0">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dirty="0" smtClean="0">
                          <a:latin typeface="+mn-lt"/>
                          <a:cs typeface="B Zar" pitchFamily="2" charset="-78"/>
                        </a:rPr>
                        <a:t>متغیر</a:t>
                      </a:r>
                      <a:endParaRPr lang="en-US" sz="1600" b="1" dirty="0">
                        <a:latin typeface="Times New Roman"/>
                        <a:ea typeface="Times New Roman"/>
                        <a:cs typeface="B Zar" pitchFamily="2" charset="-78"/>
                      </a:endParaRPr>
                    </a:p>
                  </a:txBody>
                  <a:tcPr marL="66989" marR="66989" marT="0" marB="0" anchor="ctr"/>
                </a:tc>
              </a:tr>
              <a:tr h="890895">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r>
                        <a:rPr lang="fa-IR" sz="1600" b="1" dirty="0" smtClean="0">
                          <a:solidFill>
                            <a:srgbClr val="000000"/>
                          </a:solidFill>
                          <a:latin typeface="Times New Roman"/>
                          <a:ea typeface="Times New Roman"/>
                          <a:cs typeface="B Zar" pitchFamily="2" charset="-78"/>
                        </a:rPr>
                        <a:t>فشار</a:t>
                      </a:r>
                      <a:r>
                        <a:rPr lang="fa-IR" sz="1600" b="1" baseline="0" dirty="0" smtClean="0">
                          <a:solidFill>
                            <a:srgbClr val="000000"/>
                          </a:solidFill>
                          <a:latin typeface="Times New Roman"/>
                          <a:ea typeface="Times New Roman"/>
                          <a:cs typeface="B Zar" pitchFamily="2" charset="-78"/>
                        </a:rPr>
                        <a:t> خون بالا</a:t>
                      </a:r>
                      <a:endParaRPr lang="en-US" sz="1600" b="1" dirty="0">
                        <a:solidFill>
                          <a:srgbClr val="000000"/>
                        </a:solidFill>
                        <a:latin typeface="Times New Roman"/>
                        <a:ea typeface="Times New Roman"/>
                        <a:cs typeface="B Zar" pitchFamily="2" charset="-78"/>
                      </a:endParaRPr>
                    </a:p>
                  </a:txBody>
                  <a:tcPr marL="66989" marR="66989" marT="0" marB="0" anchor="ctr"/>
                </a:tc>
              </a:tr>
              <a:tr h="809906">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dirty="0" smtClean="0">
                          <a:cs typeface="B Zar" pitchFamily="2" charset="-78"/>
                        </a:rPr>
                        <a:t>مصرف داروهای فشار خون</a:t>
                      </a:r>
                      <a:endParaRPr lang="en-US" sz="1600" b="1" dirty="0">
                        <a:latin typeface="Times New Roman"/>
                        <a:ea typeface="Times New Roman"/>
                        <a:cs typeface="B Zar" pitchFamily="2" charset="-78"/>
                      </a:endParaRPr>
                    </a:p>
                  </a:txBody>
                  <a:tcPr marL="66989" marR="66989" marT="0" marB="0" anchor="ctr"/>
                </a:tc>
              </a:tr>
              <a:tr h="890895">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fa-IR" sz="1600" b="1" dirty="0" smtClean="0">
                          <a:cs typeface="B Zar" pitchFamily="2" charset="-78"/>
                        </a:rPr>
                        <a:t>مصرف داروهای کاهنده لیپید</a:t>
                      </a:r>
                      <a:endParaRPr lang="en-US" sz="1600" b="1" dirty="0">
                        <a:latin typeface="Times New Roman"/>
                        <a:ea typeface="Times New Roman"/>
                        <a:cs typeface="B Zar" pitchFamily="2" charset="-78"/>
                      </a:endParaRPr>
                    </a:p>
                  </a:txBody>
                  <a:tcPr marL="66989" marR="66989" marT="0" marB="0" anchor="ctr"/>
                </a:tc>
              </a:tr>
              <a:tr h="952052">
                <a:tc>
                  <a:txBody>
                    <a:bodyPr/>
                    <a:lstStyle/>
                    <a:p>
                      <a:pPr marL="0" marR="0" algn="ctr" rtl="1">
                        <a:spcBef>
                          <a:spcPts val="0"/>
                        </a:spcBef>
                        <a:spcAft>
                          <a:spcPts val="0"/>
                        </a:spcAft>
                      </a:pPr>
                      <a:endParaRPr lang="en-US" sz="1600" b="1" dirty="0">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0">
                        <a:spcBef>
                          <a:spcPts val="0"/>
                        </a:spcBef>
                        <a:spcAft>
                          <a:spcPts val="0"/>
                        </a:spcAft>
                      </a:pPr>
                      <a:endParaRPr lang="en-US" sz="1600" b="1" dirty="0">
                        <a:solidFill>
                          <a:srgbClr val="000000"/>
                        </a:solidFill>
                        <a:latin typeface="Times New Roman"/>
                        <a:ea typeface="Times New Roman"/>
                        <a:cs typeface="B Zar" pitchFamily="2" charset="-78"/>
                      </a:endParaRPr>
                    </a:p>
                  </a:txBody>
                  <a:tcPr marL="66989" marR="66989" marT="0" marB="0" anchor="ctr"/>
                </a:tc>
                <a:tc>
                  <a:txBody>
                    <a:bodyPr/>
                    <a:lstStyle/>
                    <a:p>
                      <a:pPr marL="0" marR="0" algn="ctr" rtl="1">
                        <a:spcBef>
                          <a:spcPts val="0"/>
                        </a:spcBef>
                        <a:spcAft>
                          <a:spcPts val="0"/>
                        </a:spcAft>
                      </a:pPr>
                      <a:r>
                        <a:rPr lang="ar-SA" sz="1600" b="1" dirty="0" smtClean="0">
                          <a:cs typeface="B Zar" pitchFamily="2" charset="-78"/>
                        </a:rPr>
                        <a:t>م</a:t>
                      </a:r>
                      <a:r>
                        <a:rPr lang="fa-IR" sz="1600" b="1" dirty="0" smtClean="0">
                          <a:cs typeface="B Zar" pitchFamily="2" charset="-78"/>
                        </a:rPr>
                        <a:t>صرف</a:t>
                      </a:r>
                      <a:r>
                        <a:rPr lang="fa-IR" sz="1600" b="1" baseline="0" dirty="0" smtClean="0">
                          <a:cs typeface="B Zar" pitchFamily="2" charset="-78"/>
                        </a:rPr>
                        <a:t> داروهای دیابت</a:t>
                      </a:r>
                      <a:endParaRPr lang="en-US" sz="1600" b="1" dirty="0">
                        <a:latin typeface="Times New Roman"/>
                        <a:ea typeface="Times New Roman"/>
                        <a:cs typeface="B Zar" pitchFamily="2" charset="-78"/>
                      </a:endParaRPr>
                    </a:p>
                  </a:txBody>
                  <a:tcPr marL="66989" marR="66989" marT="0" marB="0" anchor="ctr"/>
                </a:tc>
              </a:tr>
            </a:tbl>
          </a:graphicData>
        </a:graphic>
      </p:graphicFrame>
    </p:spTree>
    <p:extLst>
      <p:ext uri="{BB962C8B-B14F-4D97-AF65-F5344CB8AC3E}">
        <p14:creationId xmlns:p14="http://schemas.microsoft.com/office/powerpoint/2010/main" val="3005342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0"/>
            <a:ext cx="5257800" cy="2743200"/>
          </a:xfrm>
        </p:spPr>
        <p:txBody>
          <a:bodyPr>
            <a:normAutofit/>
          </a:bodyPr>
          <a:lstStyle/>
          <a:p>
            <a:pPr algn="ct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29</a:t>
            </a:fld>
            <a:endParaRPr lang="en-US">
              <a:solidFill>
                <a:prstClr val="black">
                  <a:tint val="75000"/>
                </a:prstClr>
              </a:solidFill>
            </a:endParaRPr>
          </a:p>
        </p:txBody>
      </p:sp>
      <p:pic>
        <p:nvPicPr>
          <p:cNvPr id="1027" name="Picture 3" descr="D:\hosna usb\Photographing\Sarein - Mordad94\IMG_3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 y="-20782"/>
            <a:ext cx="9150927" cy="6890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914400"/>
            <a:ext cx="7391400" cy="707886"/>
          </a:xfrm>
          <a:prstGeom prst="rect">
            <a:avLst/>
          </a:prstGeom>
          <a:noFill/>
        </p:spPr>
        <p:txBody>
          <a:bodyPr wrap="square" rtlCol="0">
            <a:spAutoFit/>
          </a:bodyPr>
          <a:lstStyle/>
          <a:p>
            <a:r>
              <a:rPr lang="en-US" sz="3600" dirty="0" smtClean="0">
                <a:solidFill>
                  <a:schemeClr val="bg1"/>
                </a:solidFill>
                <a:latin typeface="Berlin Sans FB" panose="020E0602020502020306" pitchFamily="34" charset="0"/>
              </a:rPr>
              <a:t>Thanks</a:t>
            </a:r>
            <a:r>
              <a:rPr lang="en-US" dirty="0" smtClean="0">
                <a:solidFill>
                  <a:schemeClr val="bg1"/>
                </a:solidFill>
                <a:latin typeface="Berlin Sans FB" panose="020E0602020502020306" pitchFamily="34" charset="0"/>
              </a:rPr>
              <a:t>   </a:t>
            </a:r>
            <a:r>
              <a:rPr lang="en-US" sz="4000" dirty="0" smtClean="0">
                <a:solidFill>
                  <a:schemeClr val="bg1"/>
                </a:solidFill>
                <a:latin typeface="Berlin Sans FB" panose="020E0602020502020306" pitchFamily="34" charset="0"/>
              </a:rPr>
              <a:t>for your attention</a:t>
            </a:r>
            <a:endParaRPr lang="en-US" sz="40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54183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Autofit/>
          </a:bodyPr>
          <a:lstStyle/>
          <a:p>
            <a:pPr algn="ctr"/>
            <a:r>
              <a:rPr lang="fa-I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عناوین مطالب </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r>
              <a:rPr lang="fa-IR" dirty="0">
                <a:solidFill>
                  <a:prstClr val="black">
                    <a:tint val="75000"/>
                  </a:prstClr>
                </a:solidFill>
              </a:rPr>
              <a:t>1</a:t>
            </a:r>
            <a:endParaRPr lang="en-US" dirty="0">
              <a:solidFill>
                <a:prstClr val="black">
                  <a:tint val="75000"/>
                </a:prstClr>
              </a:solidFill>
            </a:endParaRPr>
          </a:p>
        </p:txBody>
      </p:sp>
      <p:sp>
        <p:nvSpPr>
          <p:cNvPr id="4" name="Content Placeholder 2"/>
          <p:cNvSpPr txBox="1">
            <a:spLocks noGrp="1"/>
          </p:cNvSpPr>
          <p:nvPr>
            <p:ph sz="quarter" idx="1"/>
          </p:nvPr>
        </p:nvSpPr>
        <p:spPr bwMode="auto">
          <a:xfrm>
            <a:off x="457200" y="990600"/>
            <a:ext cx="8229600" cy="5410200"/>
          </a:xfrm>
          <a:prstGeom prst="rect">
            <a:avLst/>
          </a:prstGeom>
          <a:noFill/>
          <a:ln w="9525">
            <a:noFill/>
            <a:miter lim="800000"/>
            <a:headEnd/>
            <a:tailEnd/>
          </a:ln>
        </p:spPr>
        <p:txBody>
          <a:bodyPr>
            <a:noAutofit/>
          </a:bodyPr>
          <a:lstStyle>
            <a:lvl1pPr marL="384175" indent="-384175" algn="l" defTabSz="1027113" rtl="0" eaLnBrk="0" fontAlgn="base" hangingPunct="0">
              <a:spcBef>
                <a:spcPct val="20000"/>
              </a:spcBef>
              <a:spcAft>
                <a:spcPct val="0"/>
              </a:spcAft>
              <a:buChar char="•"/>
              <a:defRPr sz="3500">
                <a:solidFill>
                  <a:schemeClr val="tx1"/>
                </a:solidFill>
                <a:latin typeface="+mn-lt"/>
                <a:ea typeface="+mn-ea"/>
                <a:cs typeface="+mn-cs"/>
              </a:defRPr>
            </a:lvl1pPr>
            <a:lvl2pPr marL="835025" indent="-322263" algn="l" defTabSz="1027113" rtl="0" eaLnBrk="0" fontAlgn="base" hangingPunct="0">
              <a:spcBef>
                <a:spcPct val="20000"/>
              </a:spcBef>
              <a:spcAft>
                <a:spcPct val="0"/>
              </a:spcAft>
              <a:buChar char="–"/>
              <a:defRPr sz="3100">
                <a:solidFill>
                  <a:schemeClr val="tx1"/>
                </a:solidFill>
                <a:latin typeface="+mn-lt"/>
                <a:ea typeface="+mn-ea"/>
              </a:defRPr>
            </a:lvl2pPr>
            <a:lvl3pPr marL="1282700" indent="-255588" algn="l" defTabSz="1027113" rtl="0" eaLnBrk="0" fontAlgn="base" hangingPunct="0">
              <a:spcBef>
                <a:spcPct val="20000"/>
              </a:spcBef>
              <a:spcAft>
                <a:spcPct val="0"/>
              </a:spcAft>
              <a:buChar char="•"/>
              <a:defRPr sz="2600">
                <a:solidFill>
                  <a:schemeClr val="tx1"/>
                </a:solidFill>
                <a:latin typeface="+mn-lt"/>
                <a:ea typeface="+mn-ea"/>
              </a:defRPr>
            </a:lvl3pPr>
            <a:lvl4pPr marL="1797050" indent="-257175" algn="l" defTabSz="1027113" rtl="0" eaLnBrk="0" fontAlgn="base" hangingPunct="0">
              <a:spcBef>
                <a:spcPct val="20000"/>
              </a:spcBef>
              <a:spcAft>
                <a:spcPct val="0"/>
              </a:spcAft>
              <a:buChar char="–"/>
              <a:defRPr sz="2200">
                <a:solidFill>
                  <a:schemeClr val="tx1"/>
                </a:solidFill>
                <a:latin typeface="+mn-lt"/>
                <a:ea typeface="+mn-ea"/>
              </a:defRPr>
            </a:lvl4pPr>
            <a:lvl5pPr marL="2309813" indent="-255588" algn="l" defTabSz="1027113" rtl="0" eaLnBrk="0" fontAlgn="base" hangingPunct="0">
              <a:spcBef>
                <a:spcPct val="20000"/>
              </a:spcBef>
              <a:spcAft>
                <a:spcPct val="0"/>
              </a:spcAft>
              <a:buChar char="»"/>
              <a:defRPr sz="2200">
                <a:solidFill>
                  <a:schemeClr val="tx1"/>
                </a:solidFill>
                <a:latin typeface="+mn-lt"/>
                <a:ea typeface="+mn-ea"/>
              </a:defRPr>
            </a:lvl5pPr>
            <a:lvl6pPr marL="2767013" indent="-255588" algn="l" defTabSz="1027113" rtl="0" fontAlgn="base">
              <a:spcBef>
                <a:spcPct val="20000"/>
              </a:spcBef>
              <a:spcAft>
                <a:spcPct val="0"/>
              </a:spcAft>
              <a:buChar char="»"/>
              <a:defRPr sz="2200">
                <a:solidFill>
                  <a:schemeClr val="tx1"/>
                </a:solidFill>
                <a:latin typeface="+mn-lt"/>
                <a:ea typeface="+mn-ea"/>
              </a:defRPr>
            </a:lvl6pPr>
            <a:lvl7pPr marL="3224213" indent="-255588" algn="l" defTabSz="1027113" rtl="0" fontAlgn="base">
              <a:spcBef>
                <a:spcPct val="20000"/>
              </a:spcBef>
              <a:spcAft>
                <a:spcPct val="0"/>
              </a:spcAft>
              <a:buChar char="»"/>
              <a:defRPr sz="2200">
                <a:solidFill>
                  <a:schemeClr val="tx1"/>
                </a:solidFill>
                <a:latin typeface="+mn-lt"/>
                <a:ea typeface="+mn-ea"/>
              </a:defRPr>
            </a:lvl7pPr>
            <a:lvl8pPr marL="3681413" indent="-255588" algn="l" defTabSz="1027113" rtl="0" fontAlgn="base">
              <a:spcBef>
                <a:spcPct val="20000"/>
              </a:spcBef>
              <a:spcAft>
                <a:spcPct val="0"/>
              </a:spcAft>
              <a:buChar char="»"/>
              <a:defRPr sz="2200">
                <a:solidFill>
                  <a:schemeClr val="tx1"/>
                </a:solidFill>
                <a:latin typeface="+mn-lt"/>
                <a:ea typeface="+mn-ea"/>
              </a:defRPr>
            </a:lvl8pPr>
            <a:lvl9pPr marL="4138613" indent="-255588" algn="l" defTabSz="1027113" rtl="0" fontAlgn="base">
              <a:spcBef>
                <a:spcPct val="20000"/>
              </a:spcBef>
              <a:spcAft>
                <a:spcPct val="0"/>
              </a:spcAft>
              <a:buChar char="»"/>
              <a:defRPr sz="2200">
                <a:solidFill>
                  <a:schemeClr val="tx1"/>
                </a:solidFill>
                <a:latin typeface="+mn-lt"/>
                <a:ea typeface="+mn-ea"/>
              </a:defRPr>
            </a:lvl9pPr>
          </a:lstStyle>
          <a:p>
            <a:pPr marL="0" marR="0" lvl="0" indent="0" algn="r" defTabSz="1027113" rtl="1" eaLnBrk="0" fontAlgn="base" latinLnBrk="0" hangingPunct="0">
              <a:lnSpc>
                <a:spcPct val="100000"/>
              </a:lnSpc>
              <a:spcBef>
                <a:spcPct val="20000"/>
              </a:spcBef>
              <a:spcAft>
                <a:spcPct val="0"/>
              </a:spcAft>
              <a:buClrTx/>
              <a:buSzTx/>
              <a:buFont typeface="Wingdings" pitchFamily="2" charset="2"/>
              <a:buChar char="§"/>
              <a:tabLst/>
              <a:defRPr/>
            </a:pPr>
            <a:r>
              <a:rPr kumimoji="0" lang="fa-IR"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a:ea typeface="宋体"/>
                <a:cs typeface="B Zar" pitchFamily="2" charset="-78"/>
              </a:rPr>
              <a:t> </a:t>
            </a:r>
            <a:r>
              <a:rPr kumimoji="0" lang="fa-IR"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a:cs typeface="Arial" panose="020B0604020202020204" pitchFamily="34" charset="0"/>
              </a:rPr>
              <a:t>بیان مساله</a:t>
            </a:r>
            <a:endParaRPr kumimoji="0" lang="en-US"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a:cs typeface="Arial" panose="020B0604020202020204" pitchFamily="34" charset="0"/>
            </a:endParaRP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a:ln>
                  <a:noFill/>
                </a:ln>
                <a:solidFill>
                  <a:srgbClr val="000000"/>
                </a:solidFill>
                <a:effectLst/>
                <a:uLnTx/>
                <a:uFillTx/>
                <a:latin typeface="Arial" panose="020B0604020202020204" pitchFamily="34" charset="0"/>
                <a:ea typeface="宋体"/>
                <a:cs typeface="Arial" panose="020B0604020202020204" pitchFamily="34" charset="0"/>
              </a:rPr>
              <a:t>دلایل انتخاب موضوع و ضرورت اجرای </a:t>
            </a: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طرح</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بررسی متون</a:t>
            </a:r>
            <a:endParaRPr kumimoji="0" lang="fa-IR" sz="2400" b="1" i="0" u="none" strike="noStrike" kern="0" cap="none" spc="0" normalizeH="0" baseline="0" noProof="0" dirty="0">
              <a:ln>
                <a:noFill/>
              </a:ln>
              <a:solidFill>
                <a:srgbClr val="000000"/>
              </a:solidFill>
              <a:effectLst/>
              <a:uLnTx/>
              <a:uFillTx/>
              <a:latin typeface="Arial" panose="020B0604020202020204" pitchFamily="34" charset="0"/>
              <a:ea typeface="宋体"/>
              <a:cs typeface="Arial" panose="020B0604020202020204" pitchFamily="34" charset="0"/>
            </a:endParaRPr>
          </a:p>
          <a:p>
            <a:pPr marL="0" marR="0" lvl="0" indent="0" algn="r" defTabSz="1027113" rtl="1" eaLnBrk="0" fontAlgn="base" latinLnBrk="0" hangingPunct="0">
              <a:lnSpc>
                <a:spcPct val="100000"/>
              </a:lnSpc>
              <a:spcBef>
                <a:spcPct val="20000"/>
              </a:spcBef>
              <a:spcAft>
                <a:spcPts val="0"/>
              </a:spcAft>
              <a:buClrTx/>
              <a:buSzTx/>
              <a:buFont typeface="Wingdings" pitchFamily="2" charset="2"/>
              <a:buChar char="§"/>
              <a:tabLst/>
              <a:defRPr/>
            </a:pPr>
            <a:r>
              <a:rPr kumimoji="0" lang="fa-IR"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a:cs typeface="Arial" panose="020B0604020202020204" pitchFamily="34" charset="0"/>
              </a:rPr>
              <a:t> اهداف و سوالات </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هدف کلی، اهداف فرعی و اهداف کاربردی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lang="fa-IR" sz="2400" b="1" dirty="0" smtClean="0">
                <a:solidFill>
                  <a:srgbClr val="000000"/>
                </a:solidFill>
                <a:latin typeface="Arial" panose="020B0604020202020204" pitchFamily="34" charset="0"/>
                <a:ea typeface="宋体"/>
                <a:cs typeface="Arial" panose="020B0604020202020204" pitchFamily="34" charset="0"/>
              </a:rPr>
              <a:t>سوالات</a:t>
            </a:r>
            <a:endPar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endParaRPr>
          </a:p>
          <a:p>
            <a:pPr marL="0" marR="0" lvl="0" indent="0" algn="r" defTabSz="1027113" rtl="1" eaLnBrk="0" fontAlgn="base" latinLnBrk="0" hangingPunct="0">
              <a:lnSpc>
                <a:spcPct val="100000"/>
              </a:lnSpc>
              <a:spcBef>
                <a:spcPct val="20000"/>
              </a:spcBef>
              <a:spcAft>
                <a:spcPts val="600"/>
              </a:spcAft>
              <a:buClrTx/>
              <a:buSzTx/>
              <a:buFont typeface="Wingdings" pitchFamily="2" charset="2"/>
              <a:buChar char="§"/>
              <a:tabLst/>
              <a:defRPr/>
            </a:pPr>
            <a:r>
              <a:rPr kumimoji="0" lang="fa-IR"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a:cs typeface="Arial" panose="020B0604020202020204" pitchFamily="34" charset="0"/>
              </a:rPr>
              <a:t> مواد و روشها</a:t>
            </a:r>
            <a:endParaRPr kumimoji="0" lang="en-US"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a:cs typeface="Arial" panose="020B0604020202020204" pitchFamily="34" charset="0"/>
            </a:endParaRP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نوع مطالعه</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ar-DZ"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حجم نمونه و نحوه انتخاب افرا</a:t>
            </a: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د</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روش اجرای تحقیق</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تجزیه و تحلیل آماری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lang="fa-IR" sz="2400" b="1" dirty="0" smtClean="0">
                <a:solidFill>
                  <a:srgbClr val="000000"/>
                </a:solidFill>
                <a:latin typeface="Arial" panose="020B0604020202020204" pitchFamily="34" charset="0"/>
                <a:ea typeface="宋体"/>
                <a:cs typeface="Arial" panose="020B0604020202020204" pitchFamily="34" charset="0"/>
              </a:rPr>
              <a:t>جداول توخالی</a:t>
            </a:r>
          </a:p>
          <a:p>
            <a:pPr marL="1027112" marR="0" lvl="2" indent="0" algn="r" defTabSz="1027113" rtl="1" eaLnBrk="0" fontAlgn="base" latinLnBrk="0" hangingPunct="0">
              <a:lnSpc>
                <a:spcPct val="100000"/>
              </a:lnSpc>
              <a:spcBef>
                <a:spcPts val="0"/>
              </a:spcBef>
              <a:spcAft>
                <a:spcPct val="0"/>
              </a:spcAft>
              <a:buClrTx/>
              <a:buSzTx/>
              <a:buFont typeface="Wingdings" pitchFamily="2" charset="2"/>
              <a:buChar char="§"/>
              <a:tabLst/>
              <a:defRPr/>
            </a:pPr>
            <a:r>
              <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محدودیت و مزیت</a:t>
            </a:r>
            <a:r>
              <a:rPr kumimoji="0" lang="fa-IR" sz="2400" b="1" i="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rPr>
              <a:t> مطالعه</a:t>
            </a:r>
            <a:endParaRPr kumimoji="0" lang="fa-IR" sz="2400" b="1"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endParaRPr>
          </a:p>
          <a:p>
            <a:pPr marL="512762" marR="0" lvl="1" indent="0" algn="r" defTabSz="1027113" rtl="1" eaLnBrk="0" fontAlgn="base" latinLnBrk="0" hangingPunct="0">
              <a:lnSpc>
                <a:spcPct val="100000"/>
              </a:lnSpc>
              <a:spcBef>
                <a:spcPct val="20000"/>
              </a:spcBef>
              <a:spcAft>
                <a:spcPct val="0"/>
              </a:spcAft>
              <a:buClrTx/>
              <a:buSzTx/>
              <a:buFont typeface="Wingdings" pitchFamily="2" charset="2"/>
              <a:buChar char="§"/>
              <a:tabLst/>
              <a:defRPr/>
            </a:pPr>
            <a:endParaRPr kumimoji="0" lang="fa-IR" sz="3200" b="1" i="0" u="none" strike="noStrike" kern="0" cap="none" spc="0" normalizeH="0" baseline="0" noProof="0" dirty="0" smtClean="0">
              <a:ln>
                <a:noFill/>
              </a:ln>
              <a:solidFill>
                <a:srgbClr val="000000"/>
              </a:solidFill>
              <a:effectLst/>
              <a:uLnTx/>
              <a:uFillTx/>
              <a:latin typeface="Arial"/>
              <a:ea typeface="宋体"/>
              <a:cs typeface="B Zar" pitchFamily="2" charset="-78"/>
            </a:endParaRPr>
          </a:p>
          <a:p>
            <a:pPr marL="384175" marR="0" lvl="0" indent="-384175" algn="r" defTabSz="1027113" rtl="1" eaLnBrk="0" fontAlgn="base" latinLnBrk="0" hangingPunct="0">
              <a:lnSpc>
                <a:spcPct val="100000"/>
              </a:lnSpc>
              <a:spcBef>
                <a:spcPct val="20000"/>
              </a:spcBef>
              <a:spcAft>
                <a:spcPct val="0"/>
              </a:spcAft>
              <a:buClrTx/>
              <a:buSzTx/>
              <a:buFont typeface="Wingdings" pitchFamily="2" charset="2"/>
              <a:buChar char="§"/>
              <a:tabLst/>
              <a:defRPr/>
            </a:pPr>
            <a:endParaRPr kumimoji="0" lang="en-US" sz="3600" b="1" i="0" u="none" strike="noStrike" kern="0" cap="none" spc="0" normalizeH="0" baseline="0" noProof="0" dirty="0">
              <a:ln>
                <a:noFill/>
              </a:ln>
              <a:solidFill>
                <a:srgbClr val="000000"/>
              </a:solidFill>
              <a:effectLst/>
              <a:uLnTx/>
              <a:uFillTx/>
              <a:latin typeface="Arial"/>
              <a:ea typeface="宋体"/>
              <a:cs typeface="B Zar" pitchFamily="2" charset="-78"/>
            </a:endParaRPr>
          </a:p>
        </p:txBody>
      </p:sp>
    </p:spTree>
    <p:extLst>
      <p:ext uri="{BB962C8B-B14F-4D97-AF65-F5344CB8AC3E}">
        <p14:creationId xmlns:p14="http://schemas.microsoft.com/office/powerpoint/2010/main" val="32259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98080" cy="762000"/>
          </a:xfrm>
        </p:spPr>
        <p:txBody>
          <a:bodyPr>
            <a:normAutofit/>
          </a:bodyPr>
          <a:lstStyle/>
          <a:p>
            <a:pPr algn="ctr" rtl="1"/>
            <a:r>
              <a:rPr lang="fa-IR" b="1" dirty="0" smtClean="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بیان مسئله</a:t>
            </a:r>
            <a:endParaRPr lang="en-US" b="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fa-IR" dirty="0" smtClean="0">
                <a:solidFill>
                  <a:prstClr val="black">
                    <a:tint val="75000"/>
                  </a:prstClr>
                </a:solidFill>
              </a:rPr>
              <a:t>2</a:t>
            </a:r>
            <a:endParaRPr lang="en-US" dirty="0">
              <a:solidFill>
                <a:prstClr val="black">
                  <a:tint val="75000"/>
                </a:prstClr>
              </a:solidFill>
            </a:endParaRPr>
          </a:p>
        </p:txBody>
      </p:sp>
      <p:sp>
        <p:nvSpPr>
          <p:cNvPr id="3" name="Content Placeholder 2"/>
          <p:cNvSpPr>
            <a:spLocks noGrp="1"/>
          </p:cNvSpPr>
          <p:nvPr>
            <p:ph sz="quarter" idx="1"/>
          </p:nvPr>
        </p:nvSpPr>
        <p:spPr>
          <a:xfrm>
            <a:off x="304800" y="990600"/>
            <a:ext cx="8488680" cy="5410200"/>
          </a:xfrm>
        </p:spPr>
        <p:txBody>
          <a:bodyPr>
            <a:noAutofit/>
          </a:bodyPr>
          <a:lstStyle/>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کاهش میزان مرگ و میر کلی هدف بسیاری از تحقیقات پزشکی است.</a:t>
            </a:r>
            <a:endParaRPr lang="en-US" sz="2100" dirty="0" smtClean="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بيماري </a:t>
            </a:r>
            <a:r>
              <a:rPr lang="fa-IR" sz="2100" dirty="0">
                <a:latin typeface="Arial" panose="020B0604020202020204" pitchFamily="34" charset="0"/>
                <a:cs typeface="Arial" panose="020B0604020202020204" pitchFamily="34" charset="0"/>
              </a:rPr>
              <a:t>هاي قلبي عروقي از علل مهم مرگ و مير است كه نگراني عمده اي در سطح بهداشت عمومي ايجاد كرده است. در برخي مطالعات مرگ ناشي از بيماري هاي قلبي عروقي تا </a:t>
            </a:r>
            <a:r>
              <a:rPr lang="fa-IR" sz="2100" dirty="0" smtClean="0">
                <a:latin typeface="Arial" panose="020B0604020202020204" pitchFamily="34" charset="0"/>
                <a:cs typeface="Arial" panose="020B0604020202020204" pitchFamily="34" charset="0"/>
              </a:rPr>
              <a:t>50%علل </a:t>
            </a:r>
            <a:r>
              <a:rPr lang="fa-IR" sz="2100" dirty="0">
                <a:latin typeface="Arial" panose="020B0604020202020204" pitchFamily="34" charset="0"/>
                <a:cs typeface="Arial" panose="020B0604020202020204" pitchFamily="34" charset="0"/>
              </a:rPr>
              <a:t>مرگ را شامل مي شود. </a:t>
            </a:r>
            <a:endParaRPr lang="fa-IR" sz="2100" dirty="0" smtClean="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هايپركلسترولمي </a:t>
            </a:r>
            <a:r>
              <a:rPr lang="fa-IR" sz="2100" dirty="0">
                <a:latin typeface="Arial" panose="020B0604020202020204" pitchFamily="34" charset="0"/>
                <a:cs typeface="Arial" panose="020B0604020202020204" pitchFamily="34" charset="0"/>
              </a:rPr>
              <a:t>يك فاكتور خطر شناخته شده ي بيماري كرونري قلب است. </a:t>
            </a:r>
            <a:endParaRPr lang="fa-IR" sz="2100" dirty="0" smtClean="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هايپرتري </a:t>
            </a:r>
            <a:r>
              <a:rPr lang="fa-IR" sz="2100" dirty="0">
                <a:latin typeface="Arial" panose="020B0604020202020204" pitchFamily="34" charset="0"/>
                <a:cs typeface="Arial" panose="020B0604020202020204" pitchFamily="34" charset="0"/>
              </a:rPr>
              <a:t>گليسريدمي نيز در مطالعات مختلف با افزايش ريسك بيماري كارديووسكولار و افزايش ريسك مرگ و مير كلي همراه بوده است</a:t>
            </a:r>
            <a:r>
              <a:rPr lang="fa-IR" sz="2100" dirty="0" smtClean="0">
                <a:latin typeface="Arial" panose="020B0604020202020204" pitchFamily="34" charset="0"/>
                <a:cs typeface="Arial" panose="020B0604020202020204" pitchFamily="34" charset="0"/>
              </a:rPr>
              <a:t>.</a:t>
            </a: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در </a:t>
            </a:r>
            <a:r>
              <a:rPr lang="fa-IR" sz="2100" dirty="0">
                <a:latin typeface="Arial" panose="020B0604020202020204" pitchFamily="34" charset="0"/>
                <a:cs typeface="Arial" panose="020B0604020202020204" pitchFamily="34" charset="0"/>
              </a:rPr>
              <a:t>مطالعه كوهورت بزرگي در لندن نشان داده شد كه وجود هر سه فاكتور خطر شناخته شده فشار خون ،سيگاركشيدن و كلسترول بالا باعث ۱۰ سال طول عمر </a:t>
            </a:r>
            <a:r>
              <a:rPr lang="fa-IR" sz="2100" dirty="0" smtClean="0">
                <a:latin typeface="Arial" panose="020B0604020202020204" pitchFamily="34" charset="0"/>
                <a:cs typeface="Arial" panose="020B0604020202020204" pitchFamily="34" charset="0"/>
              </a:rPr>
              <a:t>كمتربعد </a:t>
            </a:r>
            <a:r>
              <a:rPr lang="fa-IR" sz="2100" dirty="0">
                <a:latin typeface="Arial" panose="020B0604020202020204" pitchFamily="34" charset="0"/>
                <a:cs typeface="Arial" panose="020B0604020202020204" pitchFamily="34" charset="0"/>
              </a:rPr>
              <a:t>از سن ۵۰ سالگي مي </a:t>
            </a:r>
            <a:r>
              <a:rPr lang="fa-IR" sz="2100" dirty="0" smtClean="0">
                <a:latin typeface="Arial" panose="020B0604020202020204" pitchFamily="34" charset="0"/>
                <a:cs typeface="Arial" panose="020B0604020202020204" pitchFamily="34" charset="0"/>
              </a:rPr>
              <a:t>شود.</a:t>
            </a:r>
            <a:endParaRPr lang="en-US" sz="2100" dirty="0" smtClean="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 </a:t>
            </a:r>
            <a:r>
              <a:rPr lang="fa-IR" sz="2100" dirty="0">
                <a:latin typeface="Arial" panose="020B0604020202020204" pitchFamily="34" charset="0"/>
                <a:cs typeface="Arial" panose="020B0604020202020204" pitchFamily="34" charset="0"/>
              </a:rPr>
              <a:t>همچنين در نژاد هاي مختلف تاثير ليپيد پلاسما با مرگ ومير كلي افراد متفاوت بوده است، به </a:t>
            </a:r>
            <a:r>
              <a:rPr lang="fa-IR" sz="2100" dirty="0" smtClean="0">
                <a:latin typeface="Arial" panose="020B0604020202020204" pitchFamily="34" charset="0"/>
                <a:cs typeface="Arial" panose="020B0604020202020204" pitchFamily="34" charset="0"/>
              </a:rPr>
              <a:t>طوريكه </a:t>
            </a:r>
            <a:r>
              <a:rPr lang="fa-IR" sz="2100" dirty="0">
                <a:latin typeface="Arial" panose="020B0604020202020204" pitchFamily="34" charset="0"/>
                <a:cs typeface="Arial" panose="020B0604020202020204" pitchFamily="34" charset="0"/>
              </a:rPr>
              <a:t>ميان هيسپانيك ها بين ليپيد پلاسما و مرگ و مير ارتباطي وجود نداشته </a:t>
            </a:r>
            <a:r>
              <a:rPr lang="fa-IR" sz="2100" dirty="0" smtClean="0">
                <a:latin typeface="Arial" panose="020B0604020202020204" pitchFamily="34" charset="0"/>
                <a:cs typeface="Arial" panose="020B0604020202020204" pitchFamily="34" charset="0"/>
              </a:rPr>
              <a:t>است.</a:t>
            </a:r>
            <a:endParaRPr lang="en-US" sz="2100" dirty="0" smtClean="0">
              <a:latin typeface="Arial" panose="020B0604020202020204" pitchFamily="34" charset="0"/>
              <a:cs typeface="Arial" panose="020B0604020202020204" pitchFamily="34" charset="0"/>
            </a:endParaRPr>
          </a:p>
          <a:p>
            <a:pPr algn="r" rtl="1">
              <a:buFont typeface="Wingdings" panose="05000000000000000000" pitchFamily="2" charset="2"/>
              <a:buChar char="Ø"/>
            </a:pPr>
            <a:r>
              <a:rPr lang="fa-IR" sz="2100" dirty="0" smtClean="0">
                <a:latin typeface="Arial" panose="020B0604020202020204" pitchFamily="34" charset="0"/>
                <a:cs typeface="Arial" panose="020B0604020202020204" pitchFamily="34" charset="0"/>
              </a:rPr>
              <a:t>رابطه </a:t>
            </a:r>
            <a:r>
              <a:rPr lang="fa-IR" sz="2100" dirty="0">
                <a:latin typeface="Arial" panose="020B0604020202020204" pitchFamily="34" charset="0"/>
                <a:cs typeface="Arial" panose="020B0604020202020204" pitchFamily="34" charset="0"/>
              </a:rPr>
              <a:t>ي مرگ و مير كلي با كلسترول سرم در سنين بالاتر نتايج متفاوتي داشته است. تا جايي كه با افزايش سطح كلسترول در سنين بالاي ۷۵ سال مرگ و مير كاهش مي </a:t>
            </a:r>
            <a:r>
              <a:rPr lang="fa-IR" sz="2100" dirty="0" smtClean="0">
                <a:latin typeface="Arial" panose="020B0604020202020204" pitchFamily="34" charset="0"/>
                <a:cs typeface="Arial" panose="020B0604020202020204" pitchFamily="34" charset="0"/>
              </a:rPr>
              <a:t>يابد</a:t>
            </a:r>
            <a:r>
              <a:rPr lang="fa-IR" sz="21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27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5</a:t>
            </a:fld>
            <a:endParaRPr lang="en-US">
              <a:solidFill>
                <a:prstClr val="black">
                  <a:tint val="75000"/>
                </a:prstClr>
              </a:solidFill>
            </a:endParaRPr>
          </a:p>
        </p:txBody>
      </p:sp>
      <p:sp>
        <p:nvSpPr>
          <p:cNvPr id="5" name="Content Placeholder 4"/>
          <p:cNvSpPr>
            <a:spLocks noGrp="1"/>
          </p:cNvSpPr>
          <p:nvPr>
            <p:ph sz="quarter" idx="1"/>
          </p:nvPr>
        </p:nvSpPr>
        <p:spPr/>
        <p:txBody>
          <a:bodyPr>
            <a:normAutofit/>
          </a:bodyPr>
          <a:lstStyle/>
          <a:p>
            <a:pPr marL="0" indent="0" algn="r">
              <a:buNone/>
            </a:pPr>
            <a:r>
              <a:rPr lang="fa-IR" sz="4000" b="1" dirty="0" smtClean="0">
                <a:effectLst>
                  <a:outerShdw blurRad="38100" dist="38100" dir="2700000" algn="tl">
                    <a:srgbClr val="000000">
                      <a:alpha val="43137"/>
                    </a:srgbClr>
                  </a:outerShdw>
                </a:effectLst>
                <a:latin typeface="Berlin Sans FB" panose="020E0602020502020306" pitchFamily="34" charset="0"/>
              </a:rPr>
              <a:t>                 </a:t>
            </a:r>
          </a:p>
          <a:p>
            <a:pPr marL="0" indent="0" algn="r">
              <a:buNone/>
            </a:pPr>
            <a:r>
              <a:rPr lang="fa-IR" sz="4800" b="1" dirty="0">
                <a:effectLst>
                  <a:outerShdw blurRad="38100" dist="38100" dir="2700000" algn="tl">
                    <a:srgbClr val="000000">
                      <a:alpha val="43137"/>
                    </a:srgbClr>
                  </a:outerShdw>
                </a:effectLst>
                <a:latin typeface="Berlin Sans FB" panose="020E0602020502020306" pitchFamily="34" charset="0"/>
              </a:rPr>
              <a:t> </a:t>
            </a:r>
            <a:r>
              <a:rPr lang="fa-IR" sz="4800" b="1" dirty="0" smtClean="0">
                <a:effectLst>
                  <a:outerShdw blurRad="38100" dist="38100" dir="2700000" algn="tl">
                    <a:srgbClr val="000000">
                      <a:alpha val="43137"/>
                    </a:srgbClr>
                  </a:outerShdw>
                </a:effectLst>
                <a:latin typeface="Berlin Sans FB" panose="020E0602020502020306" pitchFamily="34" charset="0"/>
              </a:rPr>
              <a:t>                 </a:t>
            </a:r>
            <a:r>
              <a:rPr lang="fa-IR" sz="4800" b="1" dirty="0" smtClean="0">
                <a:solidFill>
                  <a:schemeClr val="accent2"/>
                </a:solidFill>
                <a:effectLst>
                  <a:outerShdw blurRad="38100" dist="38100" dir="2700000" algn="tl">
                    <a:srgbClr val="000000">
                      <a:alpha val="43137"/>
                    </a:srgbClr>
                  </a:outerShdw>
                </a:effectLst>
                <a:latin typeface="Berlin Sans FB" panose="020E0602020502020306" pitchFamily="34" charset="0"/>
              </a:rPr>
              <a:t>مر</a:t>
            </a:r>
            <a:r>
              <a:rPr lang="fa-IR" sz="4800" b="1"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وری بر متون</a:t>
            </a:r>
            <a:endParaRPr lang="en-US" sz="4800"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283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600" dirty="0">
                <a:solidFill>
                  <a:schemeClr val="tx1"/>
                </a:solidFill>
                <a:latin typeface="Berlin Sans FB" panose="020E0602020502020306" pitchFamily="34" charset="0"/>
              </a:rPr>
              <a:t>(Am J </a:t>
            </a:r>
            <a:r>
              <a:rPr lang="en-US" sz="1600" dirty="0" err="1">
                <a:solidFill>
                  <a:schemeClr val="tx1"/>
                </a:solidFill>
                <a:latin typeface="Berlin Sans FB" panose="020E0602020502020306" pitchFamily="34" charset="0"/>
              </a:rPr>
              <a:t>Cardiol</a:t>
            </a:r>
            <a:r>
              <a:rPr lang="en-US" sz="1600" dirty="0">
                <a:solidFill>
                  <a:schemeClr val="tx1"/>
                </a:solidFill>
                <a:latin typeface="Berlin Sans FB" panose="020E0602020502020306" pitchFamily="34" charset="0"/>
              </a:rPr>
              <a:t> 2003;91:1311–1315)</a:t>
            </a:r>
          </a:p>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6</a:t>
            </a:fld>
            <a:endParaRPr lang="en-US">
              <a:solidFill>
                <a:prstClr val="black">
                  <a:tint val="75000"/>
                </a:prst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17194221"/>
              </p:ext>
            </p:extLst>
          </p:nvPr>
        </p:nvGraphicFramePr>
        <p:xfrm>
          <a:off x="381000" y="1066800"/>
          <a:ext cx="8458200" cy="4617720"/>
        </p:xfrm>
        <a:graphic>
          <a:graphicData uri="http://schemas.openxmlformats.org/drawingml/2006/table">
            <a:tbl>
              <a:tblPr firstRow="1" bandRow="1">
                <a:tableStyleId>{5C22544A-7EE6-4342-B048-85BDC9FD1C3A}</a:tableStyleId>
              </a:tblPr>
              <a:tblGrid>
                <a:gridCol w="1066800"/>
                <a:gridCol w="7391400"/>
              </a:tblGrid>
              <a:tr h="370840">
                <a:tc>
                  <a:txBody>
                    <a:bodyPr/>
                    <a:lstStyle/>
                    <a:p>
                      <a:r>
                        <a:rPr lang="en-US" dirty="0" smtClean="0"/>
                        <a:t>title</a:t>
                      </a:r>
                      <a:endParaRPr lang="en-US" dirty="0"/>
                    </a:p>
                  </a:txBody>
                  <a:tcPr/>
                </a:tc>
                <a:tc>
                  <a:txBody>
                    <a:bodyPr/>
                    <a:lstStyle/>
                    <a:p>
                      <a:r>
                        <a:rPr lang="en-US" dirty="0" smtClean="0"/>
                        <a:t>Sex and Time Differences in the</a:t>
                      </a:r>
                      <a:r>
                        <a:rPr lang="en-US" baseline="0" dirty="0" smtClean="0"/>
                        <a:t> </a:t>
                      </a:r>
                      <a:r>
                        <a:rPr lang="en-US" dirty="0" smtClean="0"/>
                        <a:t>Associations of Non–High-Density</a:t>
                      </a:r>
                    </a:p>
                    <a:p>
                      <a:r>
                        <a:rPr lang="en-US" dirty="0" smtClean="0"/>
                        <a:t>Lipoprotein Cholesterol Versus Other</a:t>
                      </a:r>
                      <a:r>
                        <a:rPr lang="en-US" baseline="0" dirty="0" smtClean="0"/>
                        <a:t> </a:t>
                      </a:r>
                      <a:r>
                        <a:rPr lang="en-US" dirty="0" smtClean="0"/>
                        <a:t>Lipid and Lipoprotein Factors in the</a:t>
                      </a:r>
                      <a:r>
                        <a:rPr lang="en-US" baseline="0" dirty="0" smtClean="0"/>
                        <a:t> </a:t>
                      </a:r>
                      <a:r>
                        <a:rPr lang="en-US" dirty="0" smtClean="0"/>
                        <a:t>Prediction of Cardiovascular Death(The Rancho Bernardo Study)</a:t>
                      </a:r>
                      <a:endParaRPr lang="en-US" dirty="0"/>
                    </a:p>
                  </a:txBody>
                  <a:tcPr/>
                </a:tc>
              </a:tr>
              <a:tr h="685800">
                <a:tc>
                  <a:txBody>
                    <a:bodyPr/>
                    <a:lstStyle/>
                    <a:p>
                      <a:r>
                        <a:rPr lang="en-US" dirty="0" smtClean="0"/>
                        <a:t>method</a:t>
                      </a:r>
                      <a:endParaRPr lang="en-US" dirty="0"/>
                    </a:p>
                  </a:txBody>
                  <a:tcPr/>
                </a:tc>
                <a:tc>
                  <a:txBody>
                    <a:bodyPr/>
                    <a:lstStyle/>
                    <a:p>
                      <a:pPr algn="r"/>
                      <a:r>
                        <a:rPr lang="fa-IR" dirty="0" smtClean="0"/>
                        <a:t>کوهورت</a:t>
                      </a:r>
                      <a:r>
                        <a:rPr lang="fa-IR" baseline="0" dirty="0" smtClean="0"/>
                        <a:t> در جنوب کالیفرنیا در 1386 مرد و1094 زن با مدت پیگیری حدود 10 سال</a:t>
                      </a:r>
                    </a:p>
                    <a:p>
                      <a:pPr algn="r"/>
                      <a:r>
                        <a:rPr lang="fa-IR" baseline="0" dirty="0" smtClean="0"/>
                        <a:t>اندازه گیری اجزای مختلف لیپید با مرگ و میر قلبی عروقی. </a:t>
                      </a:r>
                      <a:endParaRPr lang="en-US" dirty="0"/>
                    </a:p>
                  </a:txBody>
                  <a:tcPr/>
                </a:tc>
              </a:tr>
              <a:tr h="370840">
                <a:tc>
                  <a:txBody>
                    <a:bodyPr/>
                    <a:lstStyle/>
                    <a:p>
                      <a:r>
                        <a:rPr lang="en-US" dirty="0" smtClean="0"/>
                        <a:t>result</a:t>
                      </a:r>
                      <a:endParaRPr lang="en-US" dirty="0"/>
                    </a:p>
                  </a:txBody>
                  <a:tcPr/>
                </a:tc>
                <a:tc>
                  <a:txBody>
                    <a:bodyPr/>
                    <a:lstStyle/>
                    <a:p>
                      <a:pPr algn="r"/>
                      <a:r>
                        <a:rPr lang="fa-IR" dirty="0" smtClean="0">
                          <a:cs typeface="B Nazanin" panose="00000400000000000000" pitchFamily="2" charset="-78"/>
                        </a:rPr>
                        <a:t>میانگین سنی :69 سال</a:t>
                      </a:r>
                    </a:p>
                    <a:p>
                      <a:pPr algn="r"/>
                      <a:r>
                        <a:rPr lang="fa-IR" dirty="0" smtClean="0">
                          <a:cs typeface="B Nazanin" panose="00000400000000000000" pitchFamily="2" charset="-78"/>
                        </a:rPr>
                        <a:t>310</a:t>
                      </a:r>
                      <a:r>
                        <a:rPr lang="fa-IR" baseline="0" dirty="0" smtClean="0">
                          <a:cs typeface="B Nazanin" panose="00000400000000000000" pitchFamily="2" charset="-78"/>
                        </a:rPr>
                        <a:t> مورد مرگ در مردان و268 مورد در زنان که 48% مرگ مردان و47% مرگ زنان منتسب </a:t>
                      </a:r>
                    </a:p>
                    <a:p>
                      <a:pPr algn="r"/>
                      <a:r>
                        <a:rPr lang="fa-IR" dirty="0" smtClean="0">
                          <a:cs typeface="B Nazanin" panose="00000400000000000000" pitchFamily="2" charset="-78"/>
                        </a:rPr>
                        <a:t>با مرگ قلبی عروقی ارتباط دارد.</a:t>
                      </a:r>
                      <a:r>
                        <a:rPr lang="en-US" dirty="0" smtClean="0">
                          <a:cs typeface="B Nazanin" panose="00000400000000000000" pitchFamily="2" charset="-78"/>
                        </a:rPr>
                        <a:t>TG ,Non HDL-C</a:t>
                      </a:r>
                      <a:r>
                        <a:rPr lang="en-US" baseline="0" dirty="0" smtClean="0">
                          <a:cs typeface="B Nazanin" panose="00000400000000000000" pitchFamily="2" charset="-78"/>
                        </a:rPr>
                        <a:t> </a:t>
                      </a:r>
                      <a:r>
                        <a:rPr lang="en-US" dirty="0" smtClean="0">
                          <a:cs typeface="B Nazanin" panose="00000400000000000000" pitchFamily="2" charset="-78"/>
                        </a:rPr>
                        <a:t>,TC/HDL-C</a:t>
                      </a:r>
                      <a:r>
                        <a:rPr lang="fa-IR" baseline="0" dirty="0" smtClean="0">
                          <a:cs typeface="B Nazanin" panose="00000400000000000000" pitchFamily="2" charset="-78"/>
                        </a:rPr>
                        <a:t>به مرگ قلبی عروقی است.درمردان </a:t>
                      </a:r>
                      <a:endParaRPr lang="en-US" dirty="0">
                        <a:cs typeface="B Nazanin" panose="00000400000000000000" pitchFamily="2" charset="-78"/>
                      </a:endParaRPr>
                    </a:p>
                  </a:txBody>
                  <a:tcPr/>
                </a:tc>
              </a:tr>
              <a:tr h="370840">
                <a:tc>
                  <a:txBody>
                    <a:bodyPr/>
                    <a:lstStyle/>
                    <a:p>
                      <a:r>
                        <a:rPr lang="en-US" dirty="0" smtClean="0"/>
                        <a:t>Discussion</a:t>
                      </a:r>
                      <a:endParaRPr lang="en-US" dirty="0"/>
                    </a:p>
                  </a:txBody>
                  <a:tcPr/>
                </a:tc>
                <a:tc>
                  <a:txBody>
                    <a:bodyPr/>
                    <a:lstStyle/>
                    <a:p>
                      <a:pPr algn="r" rtl="0"/>
                      <a:r>
                        <a:rPr lang="fa-IR" dirty="0" smtClean="0">
                          <a:cs typeface="B Nazanin" panose="00000400000000000000" pitchFamily="2" charset="-78"/>
                        </a:rPr>
                        <a:t> در زنان است.</a:t>
                      </a:r>
                      <a:r>
                        <a:rPr lang="en-US" dirty="0" smtClean="0">
                          <a:cs typeface="B Nazanin" panose="00000400000000000000" pitchFamily="2" charset="-78"/>
                        </a:rPr>
                        <a:t>CVD</a:t>
                      </a:r>
                      <a:r>
                        <a:rPr lang="fa-IR" dirty="0" smtClean="0">
                          <a:cs typeface="B Nazanin" panose="00000400000000000000" pitchFamily="2" charset="-78"/>
                        </a:rPr>
                        <a:t>بهترین پیشگو کننده مرگ و میر </a:t>
                      </a:r>
                      <a:r>
                        <a:rPr lang="en-US" dirty="0" smtClean="0">
                          <a:cs typeface="B Nazanin" panose="00000400000000000000" pitchFamily="2" charset="-78"/>
                        </a:rPr>
                        <a:t>TC/HDL-C</a:t>
                      </a:r>
                      <a:r>
                        <a:rPr lang="en-US" baseline="0" dirty="0" smtClean="0">
                          <a:cs typeface="B Nazanin" panose="00000400000000000000" pitchFamily="2" charset="-78"/>
                        </a:rPr>
                        <a:t> </a:t>
                      </a:r>
                      <a:r>
                        <a:rPr lang="fa-IR" dirty="0" smtClean="0">
                          <a:cs typeface="B Nazanin" panose="00000400000000000000" pitchFamily="2" charset="-78"/>
                        </a:rPr>
                        <a:t>.</a:t>
                      </a:r>
                    </a:p>
                    <a:p>
                      <a:pPr algn="r" rtl="0"/>
                      <a:r>
                        <a:rPr lang="fa-IR" dirty="0" smtClean="0">
                          <a:cs typeface="B Nazanin" panose="00000400000000000000" pitchFamily="2" charset="-78"/>
                        </a:rPr>
                        <a:t>.</a:t>
                      </a:r>
                      <a:r>
                        <a:rPr lang="en-US" dirty="0" smtClean="0">
                          <a:cs typeface="B Nazanin" panose="00000400000000000000" pitchFamily="2" charset="-78"/>
                        </a:rPr>
                        <a:t> </a:t>
                      </a:r>
                      <a:r>
                        <a:rPr lang="fa-IR" baseline="0" dirty="0" smtClean="0">
                          <a:cs typeface="B Nazanin" panose="00000400000000000000" pitchFamily="2" charset="-78"/>
                        </a:rPr>
                        <a:t>همراهی دارد</a:t>
                      </a:r>
                      <a:r>
                        <a:rPr lang="en-US" dirty="0" smtClean="0">
                          <a:cs typeface="B Nazanin" panose="00000400000000000000" pitchFamily="2" charset="-78"/>
                        </a:rPr>
                        <a:t>CVD</a:t>
                      </a:r>
                      <a:r>
                        <a:rPr lang="fa-IR" dirty="0" smtClean="0">
                          <a:cs typeface="B Nazanin" panose="00000400000000000000" pitchFamily="2" charset="-78"/>
                        </a:rPr>
                        <a:t> فقط</a:t>
                      </a:r>
                      <a:r>
                        <a:rPr lang="fa-IR" baseline="0" dirty="0" smtClean="0">
                          <a:cs typeface="B Nazanin" panose="00000400000000000000" pitchFamily="2" charset="-78"/>
                        </a:rPr>
                        <a:t> در مردان ب</a:t>
                      </a:r>
                      <a:r>
                        <a:rPr lang="fa-IR" dirty="0" smtClean="0">
                          <a:cs typeface="B Nazanin" panose="00000400000000000000" pitchFamily="2" charset="-78"/>
                        </a:rPr>
                        <a:t>ا مرگ و میر </a:t>
                      </a:r>
                      <a:r>
                        <a:rPr lang="en-US" dirty="0" smtClean="0">
                          <a:cs typeface="B Nazanin" panose="00000400000000000000" pitchFamily="2" charset="-78"/>
                        </a:rPr>
                        <a:t>non</a:t>
                      </a:r>
                      <a:r>
                        <a:rPr lang="en-US" baseline="0" dirty="0" smtClean="0">
                          <a:cs typeface="B Nazanin" panose="00000400000000000000" pitchFamily="2" charset="-78"/>
                        </a:rPr>
                        <a:t> HDL</a:t>
                      </a:r>
                      <a:endParaRPr lang="fa-IR" baseline="0" dirty="0" smtClean="0">
                        <a:cs typeface="B Nazanin" panose="00000400000000000000" pitchFamily="2" charset="-78"/>
                      </a:endParaRPr>
                    </a:p>
                    <a:p>
                      <a:pPr marL="0" marR="0" indent="0" algn="r" defTabSz="914400" rtl="0" eaLnBrk="1" fontAlgn="auto" latinLnBrk="0" hangingPunct="1">
                        <a:lnSpc>
                          <a:spcPct val="100000"/>
                        </a:lnSpc>
                        <a:spcBef>
                          <a:spcPts val="0"/>
                        </a:spcBef>
                        <a:spcAft>
                          <a:spcPts val="0"/>
                        </a:spcAft>
                        <a:buClrTx/>
                        <a:buSzTx/>
                        <a:buFontTx/>
                        <a:buNone/>
                        <a:tabLst/>
                        <a:defRPr/>
                      </a:pPr>
                      <a:r>
                        <a:rPr lang="fa-IR" baseline="0" dirty="0" smtClean="0">
                          <a:cs typeface="B Nazanin" panose="00000400000000000000" pitchFamily="2" charset="-78"/>
                        </a:rPr>
                        <a:t>است.</a:t>
                      </a:r>
                      <a:r>
                        <a:rPr lang="en-US" baseline="0" dirty="0" smtClean="0">
                          <a:cs typeface="B Nazanin" panose="00000400000000000000" pitchFamily="2" charset="-78"/>
                        </a:rPr>
                        <a:t>Sensitive</a:t>
                      </a:r>
                      <a:r>
                        <a:rPr lang="fa-IR" baseline="0" dirty="0" smtClean="0">
                          <a:cs typeface="B Nazanin" panose="00000400000000000000" pitchFamily="2" charset="-78"/>
                        </a:rPr>
                        <a:t>ارتباط بین اجزای لیپید ومرگ قلبی عروقی به مدت پیگیری</a:t>
                      </a:r>
                      <a:r>
                        <a:rPr lang="en-US" baseline="0" dirty="0" smtClean="0">
                          <a:cs typeface="B Nazanin" panose="00000400000000000000" pitchFamily="2" charset="-78"/>
                        </a:rPr>
                        <a:t> </a:t>
                      </a:r>
                      <a:endParaRPr lang="en-US" dirty="0" smtClean="0">
                        <a:cs typeface="B Nazanin" panose="00000400000000000000" pitchFamily="2" charset="-78"/>
                      </a:endParaRPr>
                    </a:p>
                    <a:p>
                      <a:pPr algn="r" rtl="0"/>
                      <a:r>
                        <a:rPr lang="fa-IR" baseline="0" dirty="0" smtClean="0">
                          <a:cs typeface="B Nazanin" panose="00000400000000000000" pitchFamily="2" charset="-78"/>
                        </a:rPr>
                        <a:t> به طوریکه در زنان بیشترین ارتباط در 5-3 سال اول و در مردان بعد از 5 سال است.</a:t>
                      </a:r>
                      <a:endParaRPr lang="en-US" dirty="0">
                        <a:cs typeface="B Nazanin" panose="00000400000000000000" pitchFamily="2" charset="-78"/>
                      </a:endParaRPr>
                    </a:p>
                  </a:txBody>
                  <a:tcPr/>
                </a:tc>
              </a:tr>
              <a:tr h="370840">
                <a:tc>
                  <a:txBody>
                    <a:bodyPr/>
                    <a:lstStyle/>
                    <a:p>
                      <a:r>
                        <a:rPr lang="en-US" dirty="0" smtClean="0"/>
                        <a:t>Finding </a:t>
                      </a:r>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non-HDL cholesterol was not superior</a:t>
                      </a:r>
                      <a:r>
                        <a:rPr kumimoji="0" lang="fa-IR" sz="1800" b="0" i="0" u="none" strike="noStrike" kern="1200" baseline="0" dirty="0" smtClean="0">
                          <a:solidFill>
                            <a:schemeClr val="dk1"/>
                          </a:solidFill>
                          <a:latin typeface="+mn-lt"/>
                          <a:ea typeface="+mn-ea"/>
                          <a:cs typeface="+mn-cs"/>
                        </a:rPr>
                        <a:t> </a:t>
                      </a:r>
                      <a:r>
                        <a:rPr kumimoji="0" lang="en-US" sz="1800" b="0" i="0" u="none" strike="noStrike" kern="1200" baseline="0" dirty="0" smtClean="0">
                          <a:solidFill>
                            <a:schemeClr val="dk1"/>
                          </a:solidFill>
                          <a:latin typeface="+mn-lt"/>
                          <a:ea typeface="+mn-ea"/>
                          <a:cs typeface="+mn-cs"/>
                        </a:rPr>
                        <a:t>to individual lipids, lipoproteins, or their ratios in</a:t>
                      </a:r>
                      <a:r>
                        <a:rPr kumimoji="0" lang="fa-IR" sz="1800" b="0" i="0" u="none" strike="noStrike" kern="1200" baseline="0" dirty="0" smtClean="0">
                          <a:solidFill>
                            <a:schemeClr val="dk1"/>
                          </a:solidFill>
                          <a:latin typeface="+mn-lt"/>
                          <a:ea typeface="+mn-ea"/>
                          <a:cs typeface="+mn-cs"/>
                        </a:rPr>
                        <a:t> </a:t>
                      </a:r>
                      <a:r>
                        <a:rPr kumimoji="0" lang="en-US" sz="1800" b="0" i="0" u="none" strike="noStrike" kern="1200" baseline="0" dirty="0" smtClean="0">
                          <a:solidFill>
                            <a:schemeClr val="dk1"/>
                          </a:solidFill>
                          <a:latin typeface="+mn-lt"/>
                          <a:ea typeface="+mn-ea"/>
                          <a:cs typeface="+mn-cs"/>
                        </a:rPr>
                        <a:t>the prediction of cardiovascular death.</a:t>
                      </a:r>
                    </a:p>
                    <a:p>
                      <a:endParaRPr lang="en-US" dirty="0"/>
                    </a:p>
                  </a:txBody>
                  <a:tcPr/>
                </a:tc>
              </a:tr>
            </a:tbl>
          </a:graphicData>
        </a:graphic>
      </p:graphicFrame>
    </p:spTree>
    <p:extLst>
      <p:ext uri="{BB962C8B-B14F-4D97-AF65-F5344CB8AC3E}">
        <p14:creationId xmlns:p14="http://schemas.microsoft.com/office/powerpoint/2010/main" val="3842526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172200"/>
            <a:ext cx="5486400" cy="457200"/>
          </a:xfrm>
        </p:spPr>
        <p:txBody>
          <a:bodyPr/>
          <a:lstStyle/>
          <a:p>
            <a:r>
              <a:rPr lang="en-US" sz="1800" dirty="0">
                <a:latin typeface="Berlin Sans FB" panose="020E0602020502020306" pitchFamily="34" charset="0"/>
              </a:rPr>
              <a:t>Liu et al. Lipids in Health and Disease 2013, 12:159</a:t>
            </a:r>
            <a:endParaRPr lang="en-US" sz="1800" dirty="0">
              <a:solidFill>
                <a:prstClr val="black">
                  <a:tint val="75000"/>
                </a:prstClr>
              </a:solidFill>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7</a:t>
            </a:fld>
            <a:endParaRPr lang="en-US">
              <a:solidFill>
                <a:prstClr val="black">
                  <a:tint val="75000"/>
                </a:prstClr>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798426841"/>
              </p:ext>
            </p:extLst>
          </p:nvPr>
        </p:nvGraphicFramePr>
        <p:xfrm>
          <a:off x="304800" y="228600"/>
          <a:ext cx="8382002" cy="6013526"/>
        </p:xfrm>
        <a:graphic>
          <a:graphicData uri="http://schemas.openxmlformats.org/drawingml/2006/table">
            <a:tbl>
              <a:tblPr firstRow="1" bandRow="1">
                <a:tableStyleId>{5C22544A-7EE6-4342-B048-85BDC9FD1C3A}</a:tableStyleId>
              </a:tblPr>
              <a:tblGrid>
                <a:gridCol w="1561353"/>
                <a:gridCol w="1222979"/>
                <a:gridCol w="2798835"/>
                <a:gridCol w="2798835"/>
              </a:tblGrid>
              <a:tr h="602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p>
                    <a:p>
                      <a:endParaRPr lang="en-US" dirty="0"/>
                    </a:p>
                  </a:txBody>
                  <a:tcPr/>
                </a:tc>
                <a:tc gridSpan="3">
                  <a:txBody>
                    <a:bodyPr/>
                    <a:lstStyle/>
                    <a:p>
                      <a:r>
                        <a:rPr kumimoji="0" lang="en-US" sz="1800" b="0" i="0" u="none" strike="noStrike" kern="1200" baseline="0" dirty="0" smtClean="0">
                          <a:solidFill>
                            <a:schemeClr val="lt1"/>
                          </a:solidFill>
                          <a:latin typeface="Berlin Sans FB" panose="020E0602020502020306" pitchFamily="34" charset="0"/>
                          <a:ea typeface="+mn-ea"/>
                          <a:cs typeface="B Nazanin" panose="00000400000000000000" pitchFamily="2" charset="-78"/>
                        </a:rPr>
                        <a:t>Effects of blood triglycerides on cardiovascular</a:t>
                      </a:r>
                      <a:r>
                        <a:rPr kumimoji="0" lang="fa-IR" sz="1800" b="0" i="0" u="none" strike="noStrike" kern="1200" baseline="0" dirty="0" smtClean="0">
                          <a:solidFill>
                            <a:schemeClr val="lt1"/>
                          </a:solidFill>
                          <a:latin typeface="Berlin Sans FB" panose="020E0602020502020306" pitchFamily="34" charset="0"/>
                          <a:ea typeface="+mn-ea"/>
                          <a:cs typeface="B Nazanin" panose="00000400000000000000" pitchFamily="2" charset="-78"/>
                        </a:rPr>
                        <a:t> </a:t>
                      </a:r>
                      <a:r>
                        <a:rPr kumimoji="0" lang="en-US" sz="1800" b="0" i="0" u="none" strike="noStrike" kern="1200" baseline="0" dirty="0" smtClean="0">
                          <a:solidFill>
                            <a:schemeClr val="lt1"/>
                          </a:solidFill>
                          <a:latin typeface="Berlin Sans FB" panose="020E0602020502020306" pitchFamily="34" charset="0"/>
                          <a:ea typeface="+mn-ea"/>
                          <a:cs typeface="B Nazanin" panose="00000400000000000000" pitchFamily="2" charset="-78"/>
                        </a:rPr>
                        <a:t>and all-cause mortality:</a:t>
                      </a:r>
                      <a:endParaRPr lang="en-US" dirty="0">
                        <a:latin typeface="Berlin Sans FB" panose="020E0602020502020306" pitchFamily="34" charset="0"/>
                        <a:cs typeface="B Nazanin" panose="00000400000000000000" pitchFamily="2" charset="-78"/>
                      </a:endParaRPr>
                    </a:p>
                  </a:txBody>
                  <a:tcPr/>
                </a:tc>
                <a:tc hMerge="1">
                  <a:txBody>
                    <a:bodyPr/>
                    <a:lstStyle/>
                    <a:p>
                      <a:endParaRPr lang="en-US"/>
                    </a:p>
                  </a:txBody>
                  <a:tcPr/>
                </a:tc>
                <a:tc hMerge="1">
                  <a:txBody>
                    <a:bodyPr/>
                    <a:lstStyle/>
                    <a:p>
                      <a:endParaRPr lang="en-US"/>
                    </a:p>
                  </a:txBody>
                  <a:tcPr/>
                </a:tc>
              </a:tr>
              <a:tr h="1053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method</a:t>
                      </a:r>
                    </a:p>
                    <a:p>
                      <a:endParaRPr lang="en-US" dirty="0">
                        <a:latin typeface="Berlin Sans FB" panose="020E0602020502020306" pitchFamily="34" charset="0"/>
                      </a:endParaRPr>
                    </a:p>
                  </a:txBody>
                  <a:tcPr/>
                </a:tc>
                <a:tc gridSpan="3">
                  <a:txBody>
                    <a:bodyPr/>
                    <a:lstStyle/>
                    <a:p>
                      <a:r>
                        <a:rPr kumimoji="0" lang="en-US" sz="1600" b="0" i="0" u="none" strike="noStrike" kern="1200" baseline="0" dirty="0" smtClean="0">
                          <a:solidFill>
                            <a:schemeClr val="dk1"/>
                          </a:solidFill>
                          <a:latin typeface="Berlin Sans FB" panose="020E0602020502020306" pitchFamily="34" charset="0"/>
                          <a:ea typeface="+mn-ea"/>
                          <a:cs typeface="B Nazanin" panose="00000400000000000000" pitchFamily="2" charset="-78"/>
                        </a:rPr>
                        <a:t>a systematic review and</a:t>
                      </a:r>
                      <a:r>
                        <a:rPr kumimoji="0" lang="fa-IR" sz="1600" b="0" i="0" u="none" strike="noStrike" kern="1200" baseline="0" dirty="0" smtClean="0">
                          <a:solidFill>
                            <a:schemeClr val="dk1"/>
                          </a:solidFill>
                          <a:latin typeface="Berlin Sans FB" panose="020E0602020502020306" pitchFamily="34" charset="0"/>
                          <a:ea typeface="+mn-ea"/>
                          <a:cs typeface="B Nazanin" panose="00000400000000000000" pitchFamily="2" charset="-78"/>
                        </a:rPr>
                        <a:t> </a:t>
                      </a:r>
                      <a:r>
                        <a:rPr kumimoji="0" lang="en-US" sz="1600" b="0" i="0" u="none" strike="noStrike" kern="1200" baseline="0" dirty="0" smtClean="0">
                          <a:solidFill>
                            <a:schemeClr val="dk1"/>
                          </a:solidFill>
                          <a:latin typeface="Berlin Sans FB" panose="020E0602020502020306" pitchFamily="34" charset="0"/>
                          <a:ea typeface="+mn-ea"/>
                          <a:cs typeface="B Nazanin" panose="00000400000000000000" pitchFamily="2" charset="-78"/>
                        </a:rPr>
                        <a:t>meta-analysis of 61 prospective studies</a:t>
                      </a:r>
                    </a:p>
                    <a:p>
                      <a:r>
                        <a:rPr lang="en-US" sz="1600" b="0" dirty="0" smtClean="0">
                          <a:latin typeface="Berlin Sans FB" panose="020E0602020502020306" pitchFamily="34" charset="0"/>
                          <a:cs typeface="B Nazanin" panose="00000400000000000000" pitchFamily="2" charset="-78"/>
                        </a:rPr>
                        <a:t>61 eligible studies, containing 17,018 CVDs deaths in 726,030 participants and 58,419 all-cause deaths in 330,566 participants</a:t>
                      </a:r>
                      <a:endParaRPr lang="en-US" sz="1600" b="0" dirty="0">
                        <a:latin typeface="Berlin Sans FB" panose="020E0602020502020306" pitchFamily="34" charset="0"/>
                        <a:cs typeface="B Nazanin" panose="00000400000000000000" pitchFamily="2" charset="-78"/>
                      </a:endParaRPr>
                    </a:p>
                  </a:txBody>
                  <a:tcPr/>
                </a:tc>
                <a:tc hMerge="1">
                  <a:txBody>
                    <a:bodyPr/>
                    <a:lstStyle/>
                    <a:p>
                      <a:endParaRPr lang="en-US"/>
                    </a:p>
                  </a:txBody>
                  <a:tcPr/>
                </a:tc>
                <a:tc hMerge="1">
                  <a:txBody>
                    <a:bodyPr/>
                    <a:lstStyle/>
                    <a:p>
                      <a:endParaRPr lang="en-US"/>
                    </a:p>
                  </a:txBody>
                  <a:tcPr/>
                </a:tc>
              </a:tr>
              <a:tr h="737330">
                <a:tc rowSpan="5">
                  <a:txBody>
                    <a:bodyPr/>
                    <a:lstStyle/>
                    <a:p>
                      <a:r>
                        <a:rPr lang="en-US" dirty="0" smtClean="0">
                          <a:latin typeface="Berlin Sans FB" panose="020E0602020502020306" pitchFamily="34" charset="0"/>
                        </a:rPr>
                        <a:t>result</a:t>
                      </a:r>
                    </a:p>
                    <a:p>
                      <a:endParaRPr lang="en-US" dirty="0">
                        <a:latin typeface="Berlin Sans FB" panose="020E0602020502020306" pitchFamily="34" charset="0"/>
                      </a:endParaRPr>
                    </a:p>
                  </a:txBody>
                  <a:tcPr/>
                </a:tc>
                <a:tc>
                  <a:txBody>
                    <a:bodyPr/>
                    <a:lstStyle/>
                    <a:p>
                      <a:pPr algn="l"/>
                      <a:r>
                        <a:rPr lang="en-US" dirty="0" smtClean="0">
                          <a:latin typeface="Berlin Sans FB" panose="020E0602020502020306" pitchFamily="34" charset="0"/>
                        </a:rPr>
                        <a:t>TG</a:t>
                      </a:r>
                      <a:endParaRPr lang="en-US" dirty="0">
                        <a:latin typeface="Berlin Sans FB" panose="020E0602020502020306"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CVD mortality</a:t>
                      </a:r>
                    </a:p>
                    <a:p>
                      <a:pPr algn="l"/>
                      <a:endParaRPr lang="en-US"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Total mortality</a:t>
                      </a:r>
                    </a:p>
                    <a:p>
                      <a:pPr algn="l"/>
                      <a:endParaRPr lang="en-US" dirty="0">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21332">
                <a:tc vMerge="1">
                  <a:txBody>
                    <a:bodyPr/>
                    <a:lstStyle/>
                    <a:p>
                      <a:endParaRPr lang="en-US"/>
                    </a:p>
                  </a:txBody>
                  <a:tcPr/>
                </a:tc>
                <a:tc>
                  <a:txBody>
                    <a:bodyPr/>
                    <a:lstStyle/>
                    <a:p>
                      <a:pPr algn="l"/>
                      <a:r>
                        <a:rPr lang="en-US" dirty="0" smtClean="0"/>
                        <a:t>&lt;90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0.83 (0.75 to 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0.94 (0.85 to 1.03)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502">
                <a:tc vMerge="1">
                  <a:txBody>
                    <a:bodyPr/>
                    <a:lstStyle/>
                    <a:p>
                      <a:endParaRPr lang="en-US"/>
                    </a:p>
                  </a:txBody>
                  <a:tcPr/>
                </a:tc>
                <a:tc>
                  <a:txBody>
                    <a:bodyPr/>
                    <a:lstStyle/>
                    <a:p>
                      <a:pPr algn="l"/>
                      <a:r>
                        <a:rPr lang="en-US" dirty="0" smtClean="0"/>
                        <a:t>90-149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t>reference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smtClean="0"/>
                        <a:t>reference</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332">
                <a:tc vMerge="1">
                  <a:txBody>
                    <a:bodyPr/>
                    <a:lstStyle/>
                    <a:p>
                      <a:endParaRPr lang="en-US"/>
                    </a:p>
                  </a:txBody>
                  <a:tcPr/>
                </a:tc>
                <a:tc>
                  <a:txBody>
                    <a:bodyPr/>
                    <a:lstStyle/>
                    <a:p>
                      <a:pPr algn="l"/>
                      <a:r>
                        <a:rPr lang="en-US" dirty="0" smtClean="0"/>
                        <a:t>150-199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1.15 (1.03 to 1.29)</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1.09 (1.02 to 1.17)</a:t>
                      </a:r>
                      <a:endParaRPr lang="en-US"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332">
                <a:tc vMerge="1">
                  <a:txBody>
                    <a:bodyPr/>
                    <a:lstStyle/>
                    <a:p>
                      <a:endParaRPr lang="en-US"/>
                    </a:p>
                  </a:txBody>
                  <a:tcPr/>
                </a:tc>
                <a:tc>
                  <a:txBody>
                    <a:bodyPr/>
                    <a:lstStyle/>
                    <a:p>
                      <a:pPr algn="l"/>
                      <a:r>
                        <a:rPr lang="en-US" dirty="0" smtClean="0"/>
                        <a:t>&gt;200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 (1.05 to 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1.20 (1.04 to 1.38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053329">
                <a:tc>
                  <a:txBody>
                    <a:bodyPr/>
                    <a:lstStyle/>
                    <a:p>
                      <a:r>
                        <a:rPr lang="en-US" dirty="0" smtClean="0">
                          <a:latin typeface="Berlin Sans FB" panose="020E0602020502020306" pitchFamily="34" charset="0"/>
                        </a:rPr>
                        <a:t>Finding</a:t>
                      </a:r>
                      <a:endParaRPr lang="en-US" dirty="0">
                        <a:latin typeface="Berlin Sans FB" panose="020E0602020502020306" pitchFamily="34" charset="0"/>
                      </a:endParaRPr>
                    </a:p>
                  </a:txBody>
                  <a:tcPr/>
                </a:tc>
                <a:tc gridSpan="3">
                  <a:txBody>
                    <a:bodyPr/>
                    <a:lstStyle/>
                    <a:p>
                      <a:r>
                        <a:rPr lang="en-US" sz="1600" dirty="0" smtClean="0">
                          <a:latin typeface="Berlin Sans FB" panose="020E0602020502020306" pitchFamily="34" charset="0"/>
                        </a:rPr>
                        <a:t>The risks of CVDs and all-cause</a:t>
                      </a:r>
                      <a:r>
                        <a:rPr lang="en-US" sz="1600" baseline="0" dirty="0" smtClean="0">
                          <a:latin typeface="Berlin Sans FB" panose="020E0602020502020306" pitchFamily="34" charset="0"/>
                        </a:rPr>
                        <a:t> </a:t>
                      </a:r>
                      <a:r>
                        <a:rPr lang="en-US" sz="1600" dirty="0" smtClean="0">
                          <a:latin typeface="Berlin Sans FB" panose="020E0602020502020306" pitchFamily="34" charset="0"/>
                        </a:rPr>
                        <a:t>deaths were increased by 13% and 12% (p &lt; 0.001) per 1-mmol/L TG increment in twenty-two and twenty-two</a:t>
                      </a:r>
                      <a:r>
                        <a:rPr lang="en-US" sz="1600" baseline="0" dirty="0" smtClean="0">
                          <a:latin typeface="Berlin Sans FB" panose="020E0602020502020306" pitchFamily="34" charset="0"/>
                        </a:rPr>
                        <a:t> </a:t>
                      </a:r>
                      <a:r>
                        <a:rPr lang="en-US" sz="1600" dirty="0" smtClean="0">
                          <a:latin typeface="Berlin Sans FB" panose="020E0602020502020306" pitchFamily="34" charset="0"/>
                        </a:rPr>
                        <a:t>studies reported RRs per unit TG, respectively.</a:t>
                      </a:r>
                      <a:endParaRPr lang="en-US" sz="1600" dirty="0">
                        <a:latin typeface="Berlin Sans FB" panose="020E0602020502020306" pitchFamily="34" charset="0"/>
                      </a:endParaRPr>
                    </a:p>
                  </a:txBody>
                  <a:tcPr/>
                </a:tc>
                <a:tc hMerge="1">
                  <a:txBody>
                    <a:bodyPr/>
                    <a:lstStyle/>
                    <a:p>
                      <a:endParaRPr lang="en-US"/>
                    </a:p>
                  </a:txBody>
                  <a:tcPr/>
                </a:tc>
                <a:tc hMerge="1">
                  <a:txBody>
                    <a:bodyPr/>
                    <a:lstStyle/>
                    <a:p>
                      <a:endParaRPr lang="en-US"/>
                    </a:p>
                  </a:txBody>
                  <a:tcPr/>
                </a:tc>
              </a:tr>
              <a:tr h="427184">
                <a:tc>
                  <a:txBody>
                    <a:bodyPr/>
                    <a:lstStyle/>
                    <a:p>
                      <a:r>
                        <a:rPr kumimoji="0" lang="en-US" sz="1800" b="0" i="0" u="none" strike="noStrike" kern="1200" baseline="0" dirty="0" smtClean="0">
                          <a:solidFill>
                            <a:schemeClr val="dk1"/>
                          </a:solidFill>
                          <a:latin typeface="Berlin Sans FB" panose="020E0602020502020306" pitchFamily="34" charset="0"/>
                          <a:ea typeface="+mn-ea"/>
                          <a:cs typeface="+mn-cs"/>
                        </a:rPr>
                        <a:t>limitations</a:t>
                      </a:r>
                      <a:endParaRPr lang="en-US" dirty="0">
                        <a:latin typeface="Berlin Sans FB" panose="020E0602020502020306" pitchFamily="34" charset="0"/>
                      </a:endParaRPr>
                    </a:p>
                  </a:txBody>
                  <a:tcPr/>
                </a:tc>
                <a:tc gridSpan="3">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heterogeneity among the studies (gender, adjustment for TC, and follow-up duration).</a:t>
                      </a:r>
                    </a:p>
                    <a:p>
                      <a:r>
                        <a:rPr kumimoji="0" lang="en-US" sz="1600" b="0" i="0" u="none" strike="noStrike" kern="1200" baseline="0" dirty="0" smtClean="0">
                          <a:solidFill>
                            <a:schemeClr val="dk1"/>
                          </a:solidFill>
                          <a:latin typeface="Berlin Sans FB" panose="020E0602020502020306" pitchFamily="34" charset="0"/>
                          <a:ea typeface="+mn-ea"/>
                          <a:cs typeface="+mn-cs"/>
                        </a:rPr>
                        <a:t>participants with a prior history of CVDs at baseline were not excluded</a:t>
                      </a:r>
                      <a:endParaRPr lang="en-US" sz="1600" dirty="0">
                        <a:latin typeface="Berlin Sans FB" panose="020E0602020502020306" pitchFamily="34" charset="0"/>
                      </a:endParaRPr>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3270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172200"/>
            <a:ext cx="6324600" cy="457200"/>
          </a:xfrm>
        </p:spPr>
        <p:txBody>
          <a:bodyPr/>
          <a:lstStyle/>
          <a:p>
            <a:r>
              <a:rPr lang="en-US" sz="1600" dirty="0">
                <a:latin typeface="Berlin Sans FB" panose="020E0602020502020306" pitchFamily="34" charset="0"/>
              </a:rPr>
              <a:t>Scandinavian Journal of Primary Health Care, 2013; 31: 172–180</a:t>
            </a:r>
            <a:endParaRPr lang="en-US" sz="1600" dirty="0">
              <a:solidFill>
                <a:prstClr val="black">
                  <a:tint val="75000"/>
                </a:prstClr>
              </a:solidFill>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8</a:t>
            </a:fld>
            <a:endParaRPr lang="en-US">
              <a:solidFill>
                <a:prstClr val="black">
                  <a:tint val="75000"/>
                </a:prstClr>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70556293"/>
              </p:ext>
            </p:extLst>
          </p:nvPr>
        </p:nvGraphicFramePr>
        <p:xfrm>
          <a:off x="228600" y="152400"/>
          <a:ext cx="8763001" cy="5943600"/>
        </p:xfrm>
        <a:graphic>
          <a:graphicData uri="http://schemas.openxmlformats.org/drawingml/2006/table">
            <a:tbl>
              <a:tblPr firstRow="1" bandRow="1">
                <a:tableStyleId>{5C22544A-7EE6-4342-B048-85BDC9FD1C3A}</a:tableStyleId>
              </a:tblPr>
              <a:tblGrid>
                <a:gridCol w="1116853"/>
                <a:gridCol w="1250663"/>
                <a:gridCol w="1432370"/>
                <a:gridCol w="1395876"/>
                <a:gridCol w="1628522"/>
                <a:gridCol w="193871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p>
                    <a:p>
                      <a:endParaRPr lang="en-US" dirty="0"/>
                    </a:p>
                  </a:txBody>
                  <a:tcPr/>
                </a:tc>
                <a:tc gridSpan="5">
                  <a:txBody>
                    <a:bodyPr/>
                    <a:lstStyle/>
                    <a:p>
                      <a:r>
                        <a:rPr kumimoji="0" lang="en-US" sz="1600" b="0" i="0" u="none" strike="noStrike" kern="1200" baseline="0" dirty="0" smtClean="0">
                          <a:solidFill>
                            <a:schemeClr val="lt1"/>
                          </a:solidFill>
                          <a:latin typeface="Berlin Sans FB" panose="020E0602020502020306" pitchFamily="34" charset="0"/>
                          <a:ea typeface="+mn-ea"/>
                          <a:cs typeface="+mn-cs"/>
                        </a:rPr>
                        <a:t>Association of lipoprotein levels with mortality in subjects aged 50 + without previous diabetes or cardiovascular disease: A population-based register study</a:t>
                      </a:r>
                      <a:endParaRPr lang="en-US" sz="1600" dirty="0">
                        <a:latin typeface="Berlin Sans FB" panose="020E0602020502020306"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method</a:t>
                      </a:r>
                    </a:p>
                    <a:p>
                      <a:endParaRPr lang="en-US" dirty="0"/>
                    </a:p>
                  </a:txBody>
                  <a:tcPr/>
                </a:tc>
                <a:tc gridSpan="5">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The European Guidelines on CVD prevention state that in general TC should be  5 </a:t>
                      </a:r>
                      <a:r>
                        <a:rPr kumimoji="0" lang="en-US" sz="1600" b="0" i="0" u="none" strike="noStrike" kern="1200" baseline="0" dirty="0" err="1" smtClean="0">
                          <a:solidFill>
                            <a:schemeClr val="dk1"/>
                          </a:solidFill>
                          <a:latin typeface="Berlin Sans FB" panose="020E0602020502020306" pitchFamily="34" charset="0"/>
                          <a:ea typeface="+mn-ea"/>
                          <a:cs typeface="+mn-cs"/>
                        </a:rPr>
                        <a:t>mmol</a:t>
                      </a:r>
                      <a:r>
                        <a:rPr kumimoji="0" lang="en-US" sz="1600" b="0" i="0" u="none" strike="noStrike" kern="1200" baseline="0" dirty="0" smtClean="0">
                          <a:solidFill>
                            <a:schemeClr val="dk1"/>
                          </a:solidFill>
                          <a:latin typeface="Berlin Sans FB" panose="020E0602020502020306" pitchFamily="34" charset="0"/>
                          <a:ea typeface="+mn-ea"/>
                          <a:cs typeface="+mn-cs"/>
                        </a:rPr>
                        <a:t>/L (190 mg/</a:t>
                      </a:r>
                      <a:r>
                        <a:rPr kumimoji="0" lang="en-US" sz="1600" b="0" i="0" u="none" strike="noStrike" kern="1200" baseline="0" dirty="0" err="1" smtClean="0">
                          <a:solidFill>
                            <a:schemeClr val="dk1"/>
                          </a:solidFill>
                          <a:latin typeface="Berlin Sans FB" panose="020E0602020502020306" pitchFamily="34" charset="0"/>
                          <a:ea typeface="+mn-ea"/>
                          <a:cs typeface="+mn-cs"/>
                        </a:rPr>
                        <a:t>dL</a:t>
                      </a:r>
                      <a:r>
                        <a:rPr kumimoji="0" lang="en-US" sz="1600" b="0" i="0" u="none" strike="noStrike" kern="1200" baseline="0" dirty="0" smtClean="0">
                          <a:solidFill>
                            <a:schemeClr val="dk1"/>
                          </a:solidFill>
                          <a:latin typeface="Berlin Sans FB" panose="020E0602020502020306" pitchFamily="34" charset="0"/>
                          <a:ea typeface="+mn-ea"/>
                          <a:cs typeface="+mn-cs"/>
                        </a:rPr>
                        <a:t>) and LDL-C should be  3 </a:t>
                      </a:r>
                      <a:r>
                        <a:rPr kumimoji="0" lang="en-US" sz="1600" b="0" i="0" u="none" strike="noStrike" kern="1200" baseline="0" dirty="0" err="1" smtClean="0">
                          <a:solidFill>
                            <a:schemeClr val="dk1"/>
                          </a:solidFill>
                          <a:latin typeface="Berlin Sans FB" panose="020E0602020502020306" pitchFamily="34" charset="0"/>
                          <a:ea typeface="+mn-ea"/>
                          <a:cs typeface="+mn-cs"/>
                        </a:rPr>
                        <a:t>mmol</a:t>
                      </a:r>
                      <a:r>
                        <a:rPr kumimoji="0" lang="en-US" sz="1600" b="0" i="0" u="none" strike="noStrike" kern="1200" baseline="0" dirty="0" smtClean="0">
                          <a:solidFill>
                            <a:schemeClr val="dk1"/>
                          </a:solidFill>
                          <a:latin typeface="Berlin Sans FB" panose="020E0602020502020306" pitchFamily="34" charset="0"/>
                          <a:ea typeface="+mn-ea"/>
                          <a:cs typeface="+mn-cs"/>
                        </a:rPr>
                        <a:t>/L (115 mg/</a:t>
                      </a:r>
                      <a:r>
                        <a:rPr kumimoji="0" lang="en-US" sz="1600" b="0" i="0" u="none" strike="noStrike" kern="1200" baseline="0" dirty="0" err="1" smtClean="0">
                          <a:solidFill>
                            <a:schemeClr val="dk1"/>
                          </a:solidFill>
                          <a:latin typeface="Berlin Sans FB" panose="020E0602020502020306" pitchFamily="34" charset="0"/>
                          <a:ea typeface="+mn-ea"/>
                          <a:cs typeface="+mn-cs"/>
                        </a:rPr>
                        <a:t>dL</a:t>
                      </a:r>
                      <a:r>
                        <a:rPr kumimoji="0" lang="en-US" sz="1600" b="0" i="0" u="none" strike="noStrike" kern="1200" baseline="0" dirty="0" smtClean="0">
                          <a:solidFill>
                            <a:schemeClr val="dk1"/>
                          </a:solidFill>
                          <a:latin typeface="Berlin Sans FB" panose="020E0602020502020306" pitchFamily="34" charset="0"/>
                          <a:ea typeface="+mn-ea"/>
                          <a:cs typeface="+mn-cs"/>
                        </a:rPr>
                        <a:t>)</a:t>
                      </a:r>
                    </a:p>
                    <a:p>
                      <a:r>
                        <a:rPr kumimoji="0" lang="en-US" sz="1600" b="0" i="0" u="none" strike="noStrike" kern="1200" baseline="0" dirty="0" smtClean="0">
                          <a:solidFill>
                            <a:schemeClr val="dk1"/>
                          </a:solidFill>
                          <a:latin typeface="Berlin Sans FB" panose="020E0602020502020306" pitchFamily="34" charset="0"/>
                          <a:ea typeface="+mn-ea"/>
                          <a:cs typeface="+mn-cs"/>
                        </a:rPr>
                        <a:t>A population-based register study in the period 1999 – 2007 including 118 160 subjects aged 50  without statin use at baseline</a:t>
                      </a:r>
                      <a:endParaRPr lang="en-US" sz="1600" dirty="0">
                        <a:latin typeface="Berlin Sans FB" panose="020E0602020502020306"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dirty="0" smtClean="0"/>
                        <a:t>outcome</a:t>
                      </a:r>
                      <a:endParaRPr lang="en-US" dirty="0"/>
                    </a:p>
                  </a:txBody>
                  <a:tcPr/>
                </a:tc>
                <a:tc gridSpan="5">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All-cause mortality was related to lipoprotein and TG levels and adjusted for statin use after inclusion.</a:t>
                      </a:r>
                      <a:endParaRPr lang="en-US" sz="1600" dirty="0">
                        <a:latin typeface="Berlin Sans FB" panose="020E0602020502020306"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377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result</a:t>
                      </a:r>
                    </a:p>
                    <a:p>
                      <a:endParaRPr lang="en-US" dirty="0"/>
                    </a:p>
                  </a:txBody>
                  <a:tcPr/>
                </a:tc>
                <a:tc>
                  <a:txBody>
                    <a:bodyPr/>
                    <a:lstStyle/>
                    <a:p>
                      <a:r>
                        <a:rPr lang="en-US" dirty="0" smtClean="0"/>
                        <a:t>TC</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t>&lt;5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t>5-5.99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t>6-7.99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t>&gt;8</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8152">
                <a:tc vMerge="1">
                  <a:txBody>
                    <a:bodyPr/>
                    <a:lstStyle/>
                    <a:p>
                      <a:endParaRPr lang="en-US"/>
                    </a:p>
                  </a:txBody>
                  <a:tcPr/>
                </a:tc>
                <a:tc>
                  <a:txBody>
                    <a:bodyPr/>
                    <a:lstStyle/>
                    <a:p>
                      <a:r>
                        <a:rPr lang="en-US" dirty="0" smtClean="0"/>
                        <a:t>Male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0.68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lang="en-US"/>
                    </a:p>
                  </a:txBody>
                  <a:tcPr/>
                </a:tc>
                <a:tc>
                  <a:txBody>
                    <a:bodyPr/>
                    <a:lstStyle/>
                    <a:p>
                      <a:r>
                        <a:rPr lang="en-US" dirty="0" smtClean="0"/>
                        <a:t>female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0.57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0.59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1.02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lang="en-US"/>
                    </a:p>
                  </a:txBody>
                  <a:tcPr/>
                </a:tc>
                <a:tc>
                  <a:txBody>
                    <a:bodyPr/>
                    <a:lstStyle/>
                    <a:p>
                      <a:r>
                        <a:rPr lang="en-US" dirty="0" smtClean="0"/>
                        <a:t>TG</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&lt;1mmol/L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1-1.39</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1.4-1.69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&gt;1.7</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lang="en-US"/>
                    </a:p>
                  </a:txBody>
                  <a:tcPr/>
                </a:tc>
                <a:tc>
                  <a:txBody>
                    <a:bodyPr/>
                    <a:lstStyle/>
                    <a:p>
                      <a:r>
                        <a:rPr lang="en-US" dirty="0" smtClean="0"/>
                        <a:t>female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Berlin Sans FB" panose="020E0602020502020306" pitchFamily="34" charset="0"/>
                        </a:rPr>
                        <a:t>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1.04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1.35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1.25</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Finding</a:t>
                      </a:r>
                    </a:p>
                    <a:p>
                      <a:endParaRPr lang="en-US" dirty="0"/>
                    </a:p>
                  </a:txBody>
                  <a:tcPr/>
                </a:tc>
                <a:tc gridSpan="5">
                  <a:txBody>
                    <a:bodyPr/>
                    <a:lstStyle/>
                    <a:p>
                      <a:r>
                        <a:rPr kumimoji="0" lang="en-US" sz="1800" b="0" i="0" u="none" strike="noStrike" kern="1200" baseline="0" dirty="0" smtClean="0">
                          <a:solidFill>
                            <a:schemeClr val="dk1"/>
                          </a:solidFill>
                          <a:latin typeface="+mn-lt"/>
                          <a:ea typeface="+mn-ea"/>
                          <a:cs typeface="+mn-cs"/>
                        </a:rPr>
                        <a:t>These associations indicate that high lipoprotein levels do not seem to be definitely harmful in the general population</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Berlin Sans FB" panose="020E0602020502020306" pitchFamily="34" charset="0"/>
                          <a:ea typeface="+mn-ea"/>
                          <a:cs typeface="+mn-cs"/>
                        </a:rPr>
                        <a:t>limitations</a:t>
                      </a:r>
                      <a:endParaRPr lang="en-US" dirty="0" smtClean="0">
                        <a:latin typeface="Berlin Sans FB" panose="020E0602020502020306" pitchFamily="34" charset="0"/>
                      </a:endParaRPr>
                    </a:p>
                    <a:p>
                      <a:endParaRPr lang="en-US" dirty="0"/>
                    </a:p>
                  </a:txBody>
                  <a:tcPr/>
                </a:tc>
                <a:tc gridSpan="5">
                  <a:txBody>
                    <a:bodyPr/>
                    <a:lstStyle/>
                    <a:p>
                      <a:r>
                        <a:rPr kumimoji="0" lang="en-US" sz="1800" b="0" i="0" u="none" strike="noStrike" kern="1200" baseline="0" dirty="0" smtClean="0">
                          <a:solidFill>
                            <a:schemeClr val="dk1"/>
                          </a:solidFill>
                          <a:latin typeface="+mn-lt"/>
                          <a:ea typeface="+mn-ea"/>
                          <a:cs typeface="+mn-cs"/>
                        </a:rPr>
                        <a:t>other confounders that influenced our results</a:t>
                      </a:r>
                    </a:p>
                    <a:p>
                      <a:r>
                        <a:rPr kumimoji="0" lang="en-US" sz="1800" b="0" i="0" u="none" strike="noStrike" kern="1200" baseline="0" dirty="0" smtClean="0">
                          <a:solidFill>
                            <a:schemeClr val="dk1"/>
                          </a:solidFill>
                          <a:latin typeface="+mn-lt"/>
                          <a:ea typeface="+mn-ea"/>
                          <a:cs typeface="+mn-cs"/>
                        </a:rPr>
                        <a:t>the higher mortality in the reference group for TC and its sub fractions could be due to a</a:t>
                      </a:r>
                    </a:p>
                    <a:p>
                      <a:r>
                        <a:rPr kumimoji="0" lang="en-US" sz="1800" b="0" i="0" u="none" strike="noStrike" kern="1200" baseline="0" dirty="0" smtClean="0">
                          <a:solidFill>
                            <a:schemeClr val="dk1"/>
                          </a:solidFill>
                          <a:latin typeface="+mn-lt"/>
                          <a:ea typeface="+mn-ea"/>
                          <a:cs typeface="+mn-cs"/>
                        </a:rPr>
                        <a:t>TC-lowering effect of severe disease</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25135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172200"/>
            <a:ext cx="5105400" cy="457200"/>
          </a:xfrm>
        </p:spPr>
        <p:txBody>
          <a:bodyPr/>
          <a:lstStyle/>
          <a:p>
            <a:r>
              <a:rPr lang="en-US" sz="1600" dirty="0" err="1">
                <a:latin typeface="Berlin Sans FB" panose="020E0602020502020306" pitchFamily="34" charset="0"/>
              </a:rPr>
              <a:t>Nomikos</a:t>
            </a:r>
            <a:r>
              <a:rPr lang="en-US" sz="1600" dirty="0">
                <a:latin typeface="Berlin Sans FB" panose="020E0602020502020306" pitchFamily="34" charset="0"/>
              </a:rPr>
              <a:t> et al. Lipids in Health and Disease (2015) 14:108</a:t>
            </a:r>
            <a:endParaRPr lang="en-US" sz="1600" dirty="0">
              <a:solidFill>
                <a:prstClr val="black">
                  <a:tint val="75000"/>
                </a:prstClr>
              </a:solidFill>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9</a:t>
            </a:fld>
            <a:endParaRPr lang="en-US">
              <a:solidFill>
                <a:prstClr val="black">
                  <a:tint val="75000"/>
                </a:prstClr>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18668067"/>
              </p:ext>
            </p:extLst>
          </p:nvPr>
        </p:nvGraphicFramePr>
        <p:xfrm>
          <a:off x="609600" y="381000"/>
          <a:ext cx="8229600" cy="5791200"/>
        </p:xfrm>
        <a:graphic>
          <a:graphicData uri="http://schemas.openxmlformats.org/drawingml/2006/table">
            <a:tbl>
              <a:tblPr firstRow="1" bandRow="1">
                <a:tableStyleId>{5C22544A-7EE6-4342-B048-85BDC9FD1C3A}</a:tableStyleId>
              </a:tblPr>
              <a:tblGrid>
                <a:gridCol w="1600200"/>
                <a:gridCol w="6629400"/>
              </a:tblGrid>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p>
                    <a:p>
                      <a:endParaRPr lang="en-US" dirty="0"/>
                    </a:p>
                  </a:txBody>
                  <a:tcPr/>
                </a:tc>
                <a:tc>
                  <a:txBody>
                    <a:bodyPr/>
                    <a:lstStyle/>
                    <a:p>
                      <a:r>
                        <a:rPr kumimoji="0" lang="en-US" sz="1800" b="0" i="0" u="none" strike="noStrike" kern="1200" baseline="0" dirty="0" smtClean="0">
                          <a:solidFill>
                            <a:schemeClr val="lt1"/>
                          </a:solidFill>
                          <a:latin typeface="+mn-lt"/>
                          <a:ea typeface="+mn-ea"/>
                          <a:cs typeface="+mn-cs"/>
                        </a:rPr>
                        <a:t>Hierarchical modelling of blood lipids’ profile and 10-year (2002–2012) all cause mortality and incidence of cardiovascular</a:t>
                      </a:r>
                    </a:p>
                    <a:p>
                      <a:r>
                        <a:rPr kumimoji="0" lang="en-US" sz="1800" b="0" i="0" u="none" strike="noStrike" kern="1200" baseline="0" dirty="0" smtClean="0">
                          <a:solidFill>
                            <a:schemeClr val="lt1"/>
                          </a:solidFill>
                          <a:latin typeface="+mn-lt"/>
                          <a:ea typeface="+mn-ea"/>
                          <a:cs typeface="+mn-cs"/>
                        </a:rPr>
                        <a:t>disease: the ATTICA study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method</a:t>
                      </a:r>
                    </a:p>
                    <a:p>
                      <a:endParaRPr lang="en-US" dirty="0"/>
                    </a:p>
                  </a:txBody>
                  <a:tcPr/>
                </a:tc>
                <a:tc>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1514 men and 1528 women (&gt;18 y) without any clinical evidence of any other chronic disease, at baseline, were enrolled. In 2011–12, the 10-year follow-up was performed in 2583 participants</a:t>
                      </a:r>
                    </a:p>
                    <a:p>
                      <a:r>
                        <a:rPr kumimoji="0" lang="en-US" sz="1600" b="0" i="0" u="none" strike="noStrike" kern="1200" baseline="0" dirty="0" smtClean="0">
                          <a:solidFill>
                            <a:schemeClr val="dk1"/>
                          </a:solidFill>
                          <a:latin typeface="Berlin Sans FB" panose="020E0602020502020306" pitchFamily="34" charset="0"/>
                          <a:ea typeface="+mn-ea"/>
                          <a:cs typeface="+mn-cs"/>
                        </a:rPr>
                        <a:t>(85 % follow-up participation rate)</a:t>
                      </a:r>
                    </a:p>
                    <a:p>
                      <a:r>
                        <a:rPr kumimoji="0" lang="en-US" sz="1600" b="0" i="0" u="none" strike="noStrike" kern="1200" baseline="0" dirty="0" smtClean="0">
                          <a:solidFill>
                            <a:schemeClr val="dk1"/>
                          </a:solidFill>
                          <a:latin typeface="Berlin Sans FB" panose="020E0602020502020306" pitchFamily="34" charset="0"/>
                          <a:ea typeface="+mn-ea"/>
                          <a:cs typeface="+mn-cs"/>
                        </a:rPr>
                        <a:t>Baseline serum blood lipids’ profile (Total-C, HDL-, non HDL-, LDL-cholesterol, triglycerides (TG), </a:t>
                      </a:r>
                      <a:r>
                        <a:rPr kumimoji="0" lang="en-US" sz="1600" b="0" i="0" u="none" strike="noStrike" kern="1200" baseline="0" dirty="0" err="1" smtClean="0">
                          <a:solidFill>
                            <a:schemeClr val="dk1"/>
                          </a:solidFill>
                          <a:latin typeface="Berlin Sans FB" panose="020E0602020502020306" pitchFamily="34" charset="0"/>
                          <a:ea typeface="+mn-ea"/>
                          <a:cs typeface="+mn-cs"/>
                        </a:rPr>
                        <a:t>apolipoprotein</a:t>
                      </a:r>
                      <a:r>
                        <a:rPr kumimoji="0" lang="en-US" sz="1600" b="0" i="0" u="none" strike="noStrike" kern="1200" baseline="0" dirty="0" smtClean="0">
                          <a:solidFill>
                            <a:schemeClr val="dk1"/>
                          </a:solidFill>
                          <a:latin typeface="Berlin Sans FB" panose="020E0602020502020306" pitchFamily="34" charset="0"/>
                          <a:ea typeface="+mn-ea"/>
                          <a:cs typeface="+mn-cs"/>
                        </a:rPr>
                        <a:t> (Apo)A1</a:t>
                      </a:r>
                    </a:p>
                    <a:p>
                      <a:r>
                        <a:rPr kumimoji="0" lang="en-US" sz="1600" b="0" i="0" u="none" strike="noStrike" kern="1200" baseline="0" dirty="0" smtClean="0">
                          <a:solidFill>
                            <a:schemeClr val="dk1"/>
                          </a:solidFill>
                          <a:latin typeface="Berlin Sans FB" panose="020E0602020502020306" pitchFamily="34" charset="0"/>
                          <a:ea typeface="+mn-ea"/>
                          <a:cs typeface="+mn-cs"/>
                        </a:rPr>
                        <a:t>and B, and lipoprotein–(a) levels were also measured</a:t>
                      </a:r>
                    </a:p>
                  </a:txBody>
                  <a:tcPr/>
                </a:tc>
              </a:tr>
              <a:tr h="370840">
                <a:tc>
                  <a:txBody>
                    <a:bodyPr/>
                    <a:lstStyle/>
                    <a:p>
                      <a:r>
                        <a:rPr lang="en-US" dirty="0" smtClean="0"/>
                        <a:t>outcome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smtClean="0">
                          <a:solidFill>
                            <a:schemeClr val="dk1"/>
                          </a:solidFill>
                          <a:latin typeface="Berlin Sans FB" panose="020E0602020502020306" pitchFamily="34" charset="0"/>
                          <a:ea typeface="+mn-ea"/>
                          <a:cs typeface="+mn-cs"/>
                        </a:rPr>
                        <a:t>Incidence of fatal or non-fatal CVD</a:t>
                      </a:r>
                      <a:endParaRPr lang="en-US" sz="1600" dirty="0" smtClean="0">
                        <a:latin typeface="Berlin Sans FB" panose="020E0602020502020306" pitchFamily="34" charset="0"/>
                      </a:endParaRPr>
                    </a:p>
                    <a:p>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result</a:t>
                      </a:r>
                    </a:p>
                    <a:p>
                      <a:endParaRPr lang="en-US" dirty="0"/>
                    </a:p>
                  </a:txBody>
                  <a:tcPr/>
                </a:tc>
                <a:tc>
                  <a:txBody>
                    <a:bodyPr/>
                    <a:lstStyle/>
                    <a:p>
                      <a:r>
                        <a:rPr kumimoji="0" lang="en-US" sz="1600" b="0" i="0" u="none" strike="noStrike" kern="1200" baseline="0" dirty="0" smtClean="0">
                          <a:solidFill>
                            <a:schemeClr val="dk1"/>
                          </a:solidFill>
                          <a:latin typeface="Berlin Sans FB" panose="020E0602020502020306" pitchFamily="34" charset="0"/>
                          <a:ea typeface="+mn-ea"/>
                          <a:cs typeface="+mn-cs"/>
                        </a:rPr>
                        <a:t>Multi-adjusted analysis revealed that</a:t>
                      </a:r>
                      <a:r>
                        <a:rPr kumimoji="0" lang="en-US" sz="1600" b="1" i="0" u="none" strike="noStrike" kern="1200" baseline="0" dirty="0" smtClean="0">
                          <a:solidFill>
                            <a:schemeClr val="dk1"/>
                          </a:solidFill>
                          <a:latin typeface="Berlin Sans FB" panose="020E0602020502020306" pitchFamily="34" charset="0"/>
                          <a:ea typeface="+mn-ea"/>
                          <a:cs typeface="+mn-cs"/>
                        </a:rPr>
                        <a:t> TC</a:t>
                      </a:r>
                      <a:r>
                        <a:rPr kumimoji="0" lang="en-US" sz="1600" b="0" i="0" u="none" strike="noStrike" kern="1200" baseline="0" dirty="0" smtClean="0">
                          <a:solidFill>
                            <a:schemeClr val="dk1"/>
                          </a:solidFill>
                          <a:latin typeface="Berlin Sans FB" panose="020E0602020502020306" pitchFamily="34" charset="0"/>
                          <a:ea typeface="+mn-ea"/>
                          <a:cs typeface="+mn-cs"/>
                        </a:rPr>
                        <a:t>, </a:t>
                      </a:r>
                      <a:r>
                        <a:rPr kumimoji="0" lang="en-US" sz="1600" b="0" i="0" u="none" strike="noStrike" kern="1200" baseline="0" dirty="0" smtClean="0">
                          <a:solidFill>
                            <a:srgbClr val="0070C0"/>
                          </a:solidFill>
                          <a:latin typeface="Berlin Sans FB" panose="020E0602020502020306" pitchFamily="34" charset="0"/>
                          <a:ea typeface="+mn-ea"/>
                          <a:cs typeface="+mn-cs"/>
                        </a:rPr>
                        <a:t>non-HDL-C,</a:t>
                      </a:r>
                    </a:p>
                    <a:p>
                      <a:r>
                        <a:rPr kumimoji="0" lang="en-US" sz="1600" b="0" i="0" u="none" strike="noStrike" kern="1200" baseline="0" dirty="0" smtClean="0">
                          <a:solidFill>
                            <a:schemeClr val="dk1"/>
                          </a:solidFill>
                          <a:latin typeface="Berlin Sans FB" panose="020E0602020502020306" pitchFamily="34" charset="0"/>
                          <a:ea typeface="+mn-ea"/>
                          <a:cs typeface="+mn-cs"/>
                        </a:rPr>
                        <a:t>TG and TG/HDL-C ratio, were independent predictors of all cause mortality (RR per 1 mg/</a:t>
                      </a:r>
                      <a:r>
                        <a:rPr kumimoji="0" lang="en-US" sz="1600" b="0" i="0" u="none" strike="noStrike" kern="1200" baseline="0" dirty="0" err="1" smtClean="0">
                          <a:solidFill>
                            <a:schemeClr val="dk1"/>
                          </a:solidFill>
                          <a:latin typeface="Berlin Sans FB" panose="020E0602020502020306" pitchFamily="34" charset="0"/>
                          <a:ea typeface="+mn-ea"/>
                          <a:cs typeface="+mn-cs"/>
                        </a:rPr>
                        <a:t>dL</a:t>
                      </a:r>
                      <a:r>
                        <a:rPr kumimoji="0" lang="en-US" sz="1600" b="0" i="0" u="none" strike="noStrike" kern="1200" baseline="0" dirty="0" smtClean="0">
                          <a:solidFill>
                            <a:schemeClr val="dk1"/>
                          </a:solidFill>
                          <a:latin typeface="Berlin Sans FB" panose="020E0602020502020306" pitchFamily="34" charset="0"/>
                          <a:ea typeface="+mn-ea"/>
                          <a:cs typeface="+mn-cs"/>
                        </a:rPr>
                        <a:t> or unit (95 % CI): </a:t>
                      </a:r>
                      <a:r>
                        <a:rPr kumimoji="0" lang="en-US" sz="1600" b="1" i="0" u="none" strike="noStrike" kern="1200" baseline="0" dirty="0" smtClean="0">
                          <a:solidFill>
                            <a:schemeClr val="dk1"/>
                          </a:solidFill>
                          <a:latin typeface="Berlin Sans FB" panose="020E0602020502020306" pitchFamily="34" charset="0"/>
                          <a:ea typeface="+mn-ea"/>
                          <a:cs typeface="+mn-cs"/>
                        </a:rPr>
                        <a:t>1.006</a:t>
                      </a:r>
                      <a:r>
                        <a:rPr kumimoji="0" lang="en-US" sz="1600" b="0" i="0" u="none" strike="noStrike" kern="1200" baseline="0" dirty="0" smtClean="0">
                          <a:solidFill>
                            <a:schemeClr val="dk1"/>
                          </a:solidFill>
                          <a:latin typeface="Berlin Sans FB" panose="020E0602020502020306" pitchFamily="34" charset="0"/>
                          <a:ea typeface="+mn-ea"/>
                          <a:cs typeface="+mn-cs"/>
                        </a:rPr>
                        <a:t> (1.000–1.013), </a:t>
                      </a:r>
                      <a:r>
                        <a:rPr kumimoji="0" lang="en-US" sz="1600" b="0" i="0" u="none" strike="noStrike" kern="1200" baseline="0" dirty="0" smtClean="0">
                          <a:solidFill>
                            <a:srgbClr val="0070C0"/>
                          </a:solidFill>
                          <a:latin typeface="Berlin Sans FB" panose="020E0602020502020306" pitchFamily="34" charset="0"/>
                          <a:ea typeface="+mn-ea"/>
                          <a:cs typeface="+mn-cs"/>
                        </a:rPr>
                        <a:t>1.006</a:t>
                      </a:r>
                      <a:r>
                        <a:rPr kumimoji="0" lang="en-US" sz="1600" b="0" i="0" u="none" strike="noStrike" kern="1200" baseline="0" dirty="0" smtClean="0">
                          <a:solidFill>
                            <a:schemeClr val="dk1"/>
                          </a:solidFill>
                          <a:latin typeface="Berlin Sans FB" panose="020E0602020502020306" pitchFamily="34" charset="0"/>
                          <a:ea typeface="+mn-ea"/>
                          <a:cs typeface="+mn-cs"/>
                        </a:rPr>
                        <a:t> (1.000–1.013), 1.002 (1.000–1.004), 1.038 (1.001–1.077), respectively).</a:t>
                      </a:r>
                      <a:endParaRPr lang="en-US" sz="1600" dirty="0">
                        <a:latin typeface="Berlin Sans FB" panose="020E0602020502020306"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rlin Sans FB" panose="020E0602020502020306" pitchFamily="34" charset="0"/>
                        </a:rPr>
                        <a:t>Finding</a:t>
                      </a: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Elevated levels of lipid biomarkers are independently associated with all-cause mortality, as well as CVD risk.</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Berlin Sans FB" panose="020E0602020502020306" pitchFamily="34" charset="0"/>
                          <a:ea typeface="+mn-ea"/>
                          <a:cs typeface="+mn-cs"/>
                        </a:rPr>
                        <a:t>limitations</a:t>
                      </a:r>
                      <a:endParaRPr lang="en-US" dirty="0" smtClean="0">
                        <a:latin typeface="Berlin Sans FB" panose="020E0602020502020306" pitchFamily="34" charset="0"/>
                      </a:endParaRPr>
                    </a:p>
                    <a:p>
                      <a:endParaRPr lang="en-US" dirty="0"/>
                    </a:p>
                  </a:txBody>
                  <a:tcPr/>
                </a:tc>
                <a:tc>
                  <a:txBody>
                    <a:bodyPr/>
                    <a:lstStyle/>
                    <a:p>
                      <a:r>
                        <a:rPr kumimoji="0" lang="en-US" sz="1800" b="0" i="0" u="none" strike="noStrike" kern="1200" baseline="0" dirty="0" smtClean="0">
                          <a:solidFill>
                            <a:schemeClr val="dk1"/>
                          </a:solidFill>
                          <a:latin typeface="+mn-lt"/>
                          <a:ea typeface="+mn-ea"/>
                          <a:cs typeface="+mn-cs"/>
                        </a:rPr>
                        <a:t>the baseline evaluation was performed once, using questionnaires for lifestyle evaluation and, thus, may be prone to measurement errors</a:t>
                      </a:r>
                      <a:endParaRPr lang="en-US" dirty="0"/>
                    </a:p>
                  </a:txBody>
                  <a:tcPr/>
                </a:tc>
              </a:tr>
            </a:tbl>
          </a:graphicData>
        </a:graphic>
      </p:graphicFrame>
    </p:spTree>
    <p:extLst>
      <p:ext uri="{BB962C8B-B14F-4D97-AF65-F5344CB8AC3E}">
        <p14:creationId xmlns:p14="http://schemas.microsoft.com/office/powerpoint/2010/main" val="2101252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10031</TotalTime>
  <Words>3880</Words>
  <Application>Microsoft Office PowerPoint</Application>
  <PresentationFormat>On-screen Show (4:3)</PresentationFormat>
  <Paragraphs>537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PowerPoint Presentation</vt:lpstr>
      <vt:lpstr>بررسی ارتباط بین میزان اجزای مختلف لیپید و مرگ و میر کلی  و مرگ ومیر قلبی عروقی در افراد بالای 40 سال طی 12 سال پیگیری در مطالعه ی قند و لیپید تهران</vt:lpstr>
      <vt:lpstr>عناوین مطالب </vt:lpstr>
      <vt:lpstr>بیان مسئله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فرعی </vt:lpstr>
      <vt:lpstr>  اهداف فرعی </vt:lpstr>
      <vt:lpstr>فرضیـــه</vt:lpstr>
      <vt:lpstr>روش اجرا</vt:lpstr>
      <vt:lpstr>نوع مطالعه و جمعیت هدف</vt:lpstr>
      <vt:lpstr>حجم نمونه</vt:lpstr>
      <vt:lpstr>حجم نمونه</vt:lpstr>
      <vt:lpstr>ابزار و روشهای تجزیه و تحلیل داده ها </vt:lpstr>
      <vt:lpstr>تجزيه و تحليل داده ها </vt:lpstr>
      <vt:lpstr>جدول متغيرها (Variables) و تعريف واژه ها (Definition of Terms) </vt:lpstr>
      <vt:lpstr>جدول 1: خصوصیات پایه افراد شرکت کننده در مطالعه</vt:lpstr>
      <vt:lpstr>PowerPoint Presentation</vt:lpstr>
      <vt:lpstr>PowerPoint Presentation</vt:lpstr>
      <vt:lpstr> ادامه جدول 1: خصوصیات پایه افراد شرکت کننده در مطالعه</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 Long-term use of thiazolidinediones and risk of fractures in type 2 diabetes-10 December 2008</dc:title>
  <dc:creator>MRT</dc:creator>
  <cp:lastModifiedBy>Hosna</cp:lastModifiedBy>
  <cp:revision>1274</cp:revision>
  <dcterms:created xsi:type="dcterms:W3CDTF">2008-03-08T16:41:36Z</dcterms:created>
  <dcterms:modified xsi:type="dcterms:W3CDTF">2015-12-27T11:21:47Z</dcterms:modified>
</cp:coreProperties>
</file>