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57" r:id="rId2"/>
    <p:sldId id="358" r:id="rId3"/>
    <p:sldId id="341" r:id="rId4"/>
    <p:sldId id="342" r:id="rId5"/>
    <p:sldId id="343" r:id="rId6"/>
    <p:sldId id="355" r:id="rId7"/>
    <p:sldId id="350" r:id="rId8"/>
    <p:sldId id="351" r:id="rId9"/>
    <p:sldId id="356" r:id="rId10"/>
    <p:sldId id="353" r:id="rId11"/>
    <p:sldId id="344" r:id="rId12"/>
    <p:sldId id="345" r:id="rId13"/>
    <p:sldId id="346" r:id="rId14"/>
    <p:sldId id="347" r:id="rId15"/>
    <p:sldId id="348" r:id="rId16"/>
    <p:sldId id="349" r:id="rId17"/>
    <p:sldId id="336" r:id="rId18"/>
    <p:sldId id="337" r:id="rId19"/>
    <p:sldId id="339" r:id="rId20"/>
    <p:sldId id="340" r:id="rId21"/>
    <p:sldId id="36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BD0EA-CB0B-4B46-9346-3E620353E810}" type="datetimeFigureOut">
              <a:rPr lang="en-US" smtClean="0"/>
              <a:t>6/13/2012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CF6B0-F6C1-415E-AC10-F021797A4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2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42440-F0FF-4FF9-8EFC-01E6625E0F8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AA2C-79F4-425A-BA8E-2861BAF7D881}" type="datetimeFigureOut">
              <a:rPr lang="en-US" smtClean="0"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048-6003-4889-A2AC-8CA170658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2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AA2C-79F4-425A-BA8E-2861BAF7D881}" type="datetimeFigureOut">
              <a:rPr lang="en-US" smtClean="0"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048-6003-4889-A2AC-8CA170658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79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AA2C-79F4-425A-BA8E-2861BAF7D881}" type="datetimeFigureOut">
              <a:rPr lang="en-US" smtClean="0"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048-6003-4889-A2AC-8CA170658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33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49818-30BC-4BE0-AC50-626891F7E76F}" type="datetimeFigureOut">
              <a:rPr lang="en-US"/>
              <a:pPr>
                <a:defRPr/>
              </a:pPr>
              <a:t>6/13/2012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F93FD-6928-4A0D-9275-38501CB49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9923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AA2C-79F4-425A-BA8E-2861BAF7D881}" type="datetimeFigureOut">
              <a:rPr lang="en-US" smtClean="0"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048-6003-4889-A2AC-8CA170658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6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AA2C-79F4-425A-BA8E-2861BAF7D881}" type="datetimeFigureOut">
              <a:rPr lang="en-US" smtClean="0"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048-6003-4889-A2AC-8CA170658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0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AA2C-79F4-425A-BA8E-2861BAF7D881}" type="datetimeFigureOut">
              <a:rPr lang="en-US" smtClean="0"/>
              <a:t>6/13/2012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048-6003-4889-A2AC-8CA170658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46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AA2C-79F4-425A-BA8E-2861BAF7D881}" type="datetimeFigureOut">
              <a:rPr lang="en-US" smtClean="0"/>
              <a:t>6/13/2012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048-6003-4889-A2AC-8CA170658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47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AA2C-79F4-425A-BA8E-2861BAF7D881}" type="datetimeFigureOut">
              <a:rPr lang="en-US" smtClean="0"/>
              <a:t>6/13/2012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048-6003-4889-A2AC-8CA170658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49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AA2C-79F4-425A-BA8E-2861BAF7D881}" type="datetimeFigureOut">
              <a:rPr lang="en-US" smtClean="0"/>
              <a:t>6/13/2012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048-6003-4889-A2AC-8CA170658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747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AA2C-79F4-425A-BA8E-2861BAF7D881}" type="datetimeFigureOut">
              <a:rPr lang="en-US" smtClean="0"/>
              <a:t>6/13/2012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048-6003-4889-A2AC-8CA170658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38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AA2C-79F4-425A-BA8E-2861BAF7D881}" type="datetimeFigureOut">
              <a:rPr lang="en-US" smtClean="0"/>
              <a:t>6/13/2012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5048-6003-4889-A2AC-8CA170658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69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1AA2C-79F4-425A-BA8E-2861BAF7D881}" type="datetimeFigureOut">
              <a:rPr lang="en-US" smtClean="0"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85048-6003-4889-A2AC-8CA170658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625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447800"/>
            <a:ext cx="7772400" cy="1470025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Case Presentations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Moderator: </a:t>
            </a:r>
            <a:r>
              <a:rPr lang="en-US" sz="2800" b="1" dirty="0" err="1" smtClean="0"/>
              <a:t>Dr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Hosseinpanah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45147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your recommendation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r>
              <a:rPr lang="en-US" dirty="0"/>
              <a:t>1-Add pioglitazone </a:t>
            </a:r>
          </a:p>
          <a:p>
            <a:r>
              <a:rPr lang="en-US" dirty="0"/>
              <a:t>2-Add basal insulin at bedtime</a:t>
            </a:r>
          </a:p>
          <a:p>
            <a:r>
              <a:rPr lang="en-US" dirty="0"/>
              <a:t>3-Add basal-bolus therapy</a:t>
            </a:r>
          </a:p>
          <a:p>
            <a:r>
              <a:rPr lang="en-US" dirty="0"/>
              <a:t>4-Add biphasic insulin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7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3</a:t>
            </a:r>
            <a:br>
              <a:rPr lang="en-US" dirty="0" smtClean="0"/>
            </a:br>
            <a:r>
              <a:rPr lang="en-US" dirty="0" smtClean="0"/>
              <a:t>Mr. </a:t>
            </a:r>
            <a:r>
              <a:rPr lang="en-US" dirty="0" err="1" smtClean="0"/>
              <a:t>Mohamadi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38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557166"/>
              </p:ext>
            </p:extLst>
          </p:nvPr>
        </p:nvGraphicFramePr>
        <p:xfrm>
          <a:off x="0" y="152401"/>
          <a:ext cx="9123608" cy="6705600"/>
        </p:xfrm>
        <a:graphic>
          <a:graphicData uri="http://schemas.openxmlformats.org/drawingml/2006/table">
            <a:tbl>
              <a:tblPr/>
              <a:tblGrid>
                <a:gridCol w="1630731"/>
                <a:gridCol w="7492877"/>
              </a:tblGrid>
              <a:tr h="615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Demography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Male; aged 63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6FF"/>
                    </a:solidFill>
                  </a:tcPr>
                </a:tc>
              </a:tr>
              <a:tr h="1476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Height &amp; weight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Height: 164cm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Weight: 60 kg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BMI: 22.3 kg/m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0458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Medical history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6FF"/>
                    </a:solidFill>
                  </a:tcPr>
                </a:tc>
                <a:tc>
                  <a:txBody>
                    <a:bodyPr/>
                    <a:lstStyle/>
                    <a:p>
                      <a:pPr marL="225425" marR="0" lvl="0" indent="-225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Hypertension</a:t>
                      </a:r>
                    </a:p>
                    <a:p>
                      <a:pPr marL="225425" marR="0" lvl="0" indent="-225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MI 2 years ago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6FF"/>
                    </a:solidFill>
                  </a:tcPr>
                </a:tc>
              </a:tr>
              <a:tr h="10458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Family history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marL="225425" marR="0" lvl="0" indent="-225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Hypertension and MI in both parents</a:t>
                      </a:r>
                    </a:p>
                    <a:p>
                      <a:pPr marL="225425" marR="0" lvl="0" indent="-225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Mother died of CVA at age 60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F"/>
                    </a:solidFill>
                  </a:tcPr>
                </a:tc>
              </a:tr>
              <a:tr h="10458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Treatment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6FF"/>
                    </a:solidFill>
                  </a:tcPr>
                </a:tc>
                <a:tc>
                  <a:txBody>
                    <a:bodyPr/>
                    <a:lstStyle/>
                    <a:p>
                      <a:pPr marL="225425" marR="0" lvl="0" indent="-225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Metformin 500 mg BID; Glibenclamide 20 mg/day; pioglitazone 15 mg OD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6FF"/>
                    </a:solidFill>
                  </a:tcPr>
                </a:tc>
              </a:tr>
              <a:tr h="1476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Glycaemic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 control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marL="225425" marR="0" lvl="0" indent="-225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T2DM diagnosed 6 years ago</a:t>
                      </a:r>
                    </a:p>
                    <a:p>
                      <a:pPr marL="225425" marR="0" lvl="0" indent="-225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Most recent HbA</a:t>
                      </a:r>
                      <a:r>
                        <a:rPr kumimoji="0" lang="en-US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: 8.8% (3 months ago)</a:t>
                      </a:r>
                    </a:p>
                    <a:p>
                      <a:pPr marL="225425" marR="0" lvl="0" indent="-225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Past HbA</a:t>
                      </a:r>
                      <a:r>
                        <a:rPr kumimoji="0" lang="en-US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: </a:t>
                      </a:r>
                      <a:r>
                        <a:rPr kumimoji="0" lang="en-US" sz="1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8.8% six months ago; 7.9% 1 year ago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98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More information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525963"/>
          </a:xfrm>
        </p:spPr>
        <p:txBody>
          <a:bodyPr>
            <a:normAutofit lnSpcReduction="10000"/>
          </a:bodyPr>
          <a:lstStyle/>
          <a:p>
            <a:pPr>
              <a:spcBef>
                <a:spcPts val="400"/>
              </a:spcBef>
            </a:pPr>
            <a:r>
              <a:rPr lang="en-US" sz="2400" dirty="0" err="1">
                <a:ea typeface="ＭＳ Ｐゴシック" pitchFamily="34" charset="-128"/>
              </a:rPr>
              <a:t>Mr</a:t>
            </a:r>
            <a:r>
              <a:rPr lang="en-US" sz="2400" dirty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Mohamadi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>
                <a:ea typeface="ＭＳ Ｐゴシック" pitchFamily="34" charset="-128"/>
              </a:rPr>
              <a:t>is a farm laborer and is therefore very active</a:t>
            </a:r>
          </a:p>
          <a:p>
            <a:pPr>
              <a:spcBef>
                <a:spcPts val="400"/>
              </a:spcBef>
            </a:pPr>
            <a:r>
              <a:rPr lang="en-US" sz="2400" dirty="0">
                <a:ea typeface="ＭＳ Ｐゴシック" pitchFamily="34" charset="-128"/>
              </a:rPr>
              <a:t>He has limited time for lunch but eats a large breakfast, snacks throughout the day when he is able and then eats a large but healthy evening meal</a:t>
            </a:r>
          </a:p>
          <a:p>
            <a:pPr lvl="1">
              <a:spcBef>
                <a:spcPts val="400"/>
              </a:spcBef>
            </a:pPr>
            <a:r>
              <a:rPr lang="en-US" sz="2400" dirty="0">
                <a:ea typeface="ＭＳ Ｐゴシック" pitchFamily="34" charset="-128"/>
              </a:rPr>
              <a:t>You have asked him to test his blood sugar frequently over the next 2 weeks in order to get a sense of his pre- and post-meal glucose values </a:t>
            </a:r>
          </a:p>
          <a:p>
            <a:pPr>
              <a:spcBef>
                <a:spcPts val="400"/>
              </a:spcBef>
            </a:pPr>
            <a:r>
              <a:rPr lang="en-US" sz="2400" dirty="0">
                <a:ea typeface="ＭＳ Ｐゴシック" pitchFamily="34" charset="-128"/>
              </a:rPr>
              <a:t>He is motivated to get his blood sugar under control because he finds that he is frequently tired and struggles with his physically demanding job when his blood sugar is high</a:t>
            </a:r>
          </a:p>
          <a:p>
            <a:pPr>
              <a:spcBef>
                <a:spcPts val="400"/>
              </a:spcBef>
            </a:pPr>
            <a:r>
              <a:rPr lang="en-US" sz="2400" dirty="0">
                <a:ea typeface="ＭＳ Ｐゴシック" pitchFamily="34" charset="-128"/>
              </a:rPr>
              <a:t>He is willing to try insulin as he understands that there are limited OAD options left to consider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75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SMBG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719230"/>
              </p:ext>
            </p:extLst>
          </p:nvPr>
        </p:nvGraphicFramePr>
        <p:xfrm>
          <a:off x="381000" y="17526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1371600">
                <a:tc>
                  <a:txBody>
                    <a:bodyPr/>
                    <a:lstStyle/>
                    <a:p>
                      <a:r>
                        <a:rPr lang="en-US" dirty="0" smtClean="0"/>
                        <a:t>Fasting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Post-</a:t>
                      </a:r>
                      <a:r>
                        <a:rPr lang="en-US" dirty="0" err="1" smtClean="0"/>
                        <a:t>Bfast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Before lunch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 lunch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Before dinner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 dinner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Before bedtime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HdA1c%</a:t>
                      </a:r>
                      <a:endParaRPr lang="en-US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280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8.8%</a:t>
                      </a:r>
                      <a:endParaRPr lang="en-US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160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765298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921929"/>
            <a:ext cx="1804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Values are mg/dl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5622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your recommendation?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8229600" cy="4525963"/>
          </a:xfrm>
        </p:spPr>
        <p:txBody>
          <a:bodyPr/>
          <a:lstStyle/>
          <a:p>
            <a:pPr marL="228600" indent="-228600">
              <a:spcBef>
                <a:spcPts val="1200"/>
              </a:spcBef>
              <a:buFontTx/>
              <a:buAutoNum type="arabicPeriod"/>
            </a:pPr>
            <a:r>
              <a:rPr lang="nl-NL" dirty="0"/>
              <a:t>Start the patient on basal insulin</a:t>
            </a:r>
          </a:p>
          <a:p>
            <a:pPr marL="228600" indent="-228600">
              <a:spcBef>
                <a:spcPts val="1200"/>
              </a:spcBef>
              <a:buFontTx/>
              <a:buAutoNum type="arabicPeriod"/>
            </a:pPr>
            <a:r>
              <a:rPr lang="nl-NL" dirty="0"/>
              <a:t>Start the patient on BIAsp 30 OD</a:t>
            </a:r>
          </a:p>
          <a:p>
            <a:pPr marL="228600" indent="-228600">
              <a:spcBef>
                <a:spcPts val="1200"/>
              </a:spcBef>
              <a:buFontTx/>
              <a:buAutoNum type="arabicPeriod"/>
            </a:pPr>
            <a:r>
              <a:rPr lang="nl-NL" dirty="0"/>
              <a:t>Start the patient on BIAsp 30 BID</a:t>
            </a:r>
          </a:p>
          <a:p>
            <a:pPr marL="228600" indent="-228600">
              <a:spcBef>
                <a:spcPts val="1200"/>
              </a:spcBef>
              <a:buFontTx/>
              <a:buAutoNum type="arabicPeriod"/>
            </a:pPr>
            <a:r>
              <a:rPr lang="nl-NL" dirty="0"/>
              <a:t>Start the patient on basal-bolus </a:t>
            </a:r>
            <a:br>
              <a:rPr lang="nl-NL" dirty="0"/>
            </a:br>
            <a:r>
              <a:rPr lang="nl-NL" dirty="0"/>
              <a:t>therapy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98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4</a:t>
            </a:r>
            <a:br>
              <a:rPr lang="en-US" dirty="0" smtClean="0"/>
            </a:br>
            <a:r>
              <a:rPr lang="en-US" dirty="0" smtClean="0"/>
              <a:t>Mr. </a:t>
            </a:r>
            <a:r>
              <a:rPr lang="en-US" dirty="0" err="1" smtClean="0"/>
              <a:t>zare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0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381000"/>
            <a:ext cx="86868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555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More information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534400" cy="4525963"/>
          </a:xfrm>
        </p:spPr>
        <p:txBody>
          <a:bodyPr/>
          <a:lstStyle/>
          <a:p>
            <a:pPr marL="263525" lvl="0" indent="-263525" fontAlgn="base">
              <a:spcBef>
                <a:spcPts val="400"/>
              </a:spcBef>
              <a:spcAft>
                <a:spcPct val="0"/>
              </a:spcAft>
              <a:buClr>
                <a:srgbClr val="00B7FF"/>
              </a:buClr>
              <a:buFontTx/>
              <a:buChar char="•"/>
            </a:pPr>
            <a:r>
              <a:rPr lang="en-US" sz="2000" kern="0" dirty="0">
                <a:latin typeface="Verdana"/>
                <a:ea typeface="ＭＳ Ｐゴシック" pitchFamily="34" charset="-128"/>
              </a:rPr>
              <a:t>Over the past 6 months you have increased Mr. </a:t>
            </a:r>
            <a:r>
              <a:rPr lang="en-US" sz="2000" kern="0" dirty="0" err="1" smtClean="0">
                <a:latin typeface="Verdana"/>
                <a:ea typeface="ＭＳ Ｐゴシック" pitchFamily="34" charset="-128"/>
              </a:rPr>
              <a:t>zare</a:t>
            </a:r>
            <a:r>
              <a:rPr lang="en-US" sz="2000" kern="0" dirty="0" smtClean="0">
                <a:latin typeface="Verdana"/>
                <a:ea typeface="ＭＳ Ｐゴシック" pitchFamily="34" charset="-128"/>
              </a:rPr>
              <a:t> </a:t>
            </a:r>
            <a:r>
              <a:rPr lang="en-US" sz="2000" kern="0" dirty="0">
                <a:latin typeface="Verdana"/>
                <a:ea typeface="ＭＳ Ｐゴシック" pitchFamily="34" charset="-128"/>
              </a:rPr>
              <a:t>dose of insulin from 0.4 U/kg to 0.8 U/kg which has resulted in improved </a:t>
            </a:r>
            <a:r>
              <a:rPr lang="en-US" sz="2000" kern="0" dirty="0" smtClean="0">
                <a:latin typeface="Verdana"/>
                <a:ea typeface="ＭＳ Ｐゴシック" pitchFamily="34" charset="-128"/>
              </a:rPr>
              <a:t>glycemic </a:t>
            </a:r>
            <a:r>
              <a:rPr lang="en-US" sz="2000" kern="0" dirty="0">
                <a:latin typeface="Verdana"/>
                <a:ea typeface="ＭＳ Ｐゴシック" pitchFamily="34" charset="-128"/>
              </a:rPr>
              <a:t>control by also reports of several episodes of nocturnal </a:t>
            </a:r>
            <a:r>
              <a:rPr lang="en-US" sz="2000" kern="0" dirty="0" smtClean="0">
                <a:latin typeface="Verdana"/>
                <a:ea typeface="ＭＳ Ｐゴシック" pitchFamily="34" charset="-128"/>
              </a:rPr>
              <a:t>hypoglycemia</a:t>
            </a:r>
          </a:p>
          <a:p>
            <a:pPr marL="263525" lvl="0" indent="-263525" fontAlgn="base">
              <a:spcBef>
                <a:spcPts val="400"/>
              </a:spcBef>
              <a:spcAft>
                <a:spcPct val="0"/>
              </a:spcAft>
              <a:buClr>
                <a:srgbClr val="00B7FF"/>
              </a:buClr>
              <a:buFontTx/>
              <a:buChar char="•"/>
            </a:pPr>
            <a:endParaRPr lang="en-US" sz="2000" kern="0" dirty="0">
              <a:latin typeface="Verdana"/>
              <a:ea typeface="ＭＳ Ｐゴシック" pitchFamily="34" charset="-128"/>
            </a:endParaRPr>
          </a:p>
          <a:p>
            <a:pPr marL="263525" lvl="0" indent="-263525" fontAlgn="base">
              <a:spcBef>
                <a:spcPts val="400"/>
              </a:spcBef>
              <a:spcAft>
                <a:spcPct val="0"/>
              </a:spcAft>
              <a:buClr>
                <a:srgbClr val="00B7FF"/>
              </a:buClr>
              <a:buFontTx/>
              <a:buChar char="•"/>
            </a:pPr>
            <a:r>
              <a:rPr lang="en-US" sz="2000" kern="0" dirty="0">
                <a:latin typeface="Verdana"/>
                <a:ea typeface="ＭＳ Ｐゴシック" pitchFamily="34" charset="-128"/>
              </a:rPr>
              <a:t>Mr. </a:t>
            </a:r>
            <a:r>
              <a:rPr lang="en-US" sz="2000" kern="0" dirty="0" err="1" smtClean="0">
                <a:latin typeface="Verdana"/>
                <a:ea typeface="ＭＳ Ｐゴシック" pitchFamily="34" charset="-128"/>
              </a:rPr>
              <a:t>zare</a:t>
            </a:r>
            <a:r>
              <a:rPr lang="en-US" sz="2000" kern="0" dirty="0" smtClean="0">
                <a:latin typeface="Verdana"/>
                <a:ea typeface="ＭＳ Ｐゴシック" pitchFamily="34" charset="-128"/>
              </a:rPr>
              <a:t> </a:t>
            </a:r>
            <a:r>
              <a:rPr lang="en-US" sz="2000" kern="0" dirty="0">
                <a:latin typeface="Verdana"/>
                <a:ea typeface="ＭＳ Ｐゴシック" pitchFamily="34" charset="-128"/>
              </a:rPr>
              <a:t>does not like to be regimented and considers insulin injections and blood glucose monitoring a bother.  Blood glucose control has been suboptimal over these past 2 years, but you have finally convinced him that a change in his insulin regimen is required. </a:t>
            </a:r>
          </a:p>
          <a:p>
            <a:pPr marL="263525" lvl="0" indent="-263525" fontAlgn="base">
              <a:spcBef>
                <a:spcPts val="400"/>
              </a:spcBef>
              <a:spcAft>
                <a:spcPct val="0"/>
              </a:spcAft>
              <a:buClr>
                <a:srgbClr val="00B7FF"/>
              </a:buClr>
              <a:buNone/>
            </a:pPr>
            <a:endParaRPr lang="en-US" sz="2000" kern="0" dirty="0">
              <a:latin typeface="Verdana"/>
              <a:ea typeface="ＭＳ Ｐゴシック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75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SMBG</a:t>
            </a:r>
            <a:endParaRPr lang="en-US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14600"/>
            <a:ext cx="8108383" cy="24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2192852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000" b="1" dirty="0"/>
              <a:t>HbA1c 9.1%</a:t>
            </a:r>
          </a:p>
        </p:txBody>
      </p:sp>
    </p:spTree>
    <p:extLst>
      <p:ext uri="{BB962C8B-B14F-4D97-AF65-F5344CB8AC3E}">
        <p14:creationId xmlns:p14="http://schemas.microsoft.com/office/powerpoint/2010/main" val="419219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229600" cy="1143000"/>
          </a:xfrm>
        </p:spPr>
        <p:txBody>
          <a:bodyPr/>
          <a:lstStyle/>
          <a:p>
            <a:r>
              <a:rPr lang="en-US" b="1" dirty="0" smtClean="0"/>
              <a:t>Panel Members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Dr</a:t>
            </a:r>
            <a:r>
              <a:rPr lang="en-US" sz="4000" dirty="0" smtClean="0"/>
              <a:t> </a:t>
            </a:r>
            <a:r>
              <a:rPr lang="en-US" sz="4000" dirty="0" err="1" smtClean="0"/>
              <a:t>Sarvghadi</a:t>
            </a:r>
            <a:endParaRPr lang="en-US" sz="4000" dirty="0" smtClean="0"/>
          </a:p>
          <a:p>
            <a:r>
              <a:rPr lang="en-US" sz="4000" dirty="0" err="1" smtClean="0"/>
              <a:t>Dr</a:t>
            </a:r>
            <a:r>
              <a:rPr lang="en-US" sz="4000" dirty="0" smtClean="0"/>
              <a:t> </a:t>
            </a:r>
            <a:r>
              <a:rPr lang="en-US" sz="4000" dirty="0" err="1" smtClean="0"/>
              <a:t>Hadaegh</a:t>
            </a:r>
            <a:endParaRPr lang="en-US" sz="4000" dirty="0" smtClean="0"/>
          </a:p>
          <a:p>
            <a:r>
              <a:rPr lang="en-US" sz="4000" dirty="0" err="1" smtClean="0"/>
              <a:t>Dr</a:t>
            </a:r>
            <a:r>
              <a:rPr lang="en-US" sz="4000" dirty="0" smtClean="0"/>
              <a:t> </a:t>
            </a:r>
            <a:r>
              <a:rPr lang="en-US" sz="4000" dirty="0" err="1" smtClean="0"/>
              <a:t>Kalbasi</a:t>
            </a:r>
            <a:endParaRPr lang="en-US" sz="4000" dirty="0" smtClean="0"/>
          </a:p>
          <a:p>
            <a:r>
              <a:rPr lang="en-US" sz="4000" dirty="0" err="1" smtClean="0"/>
              <a:t>Dr</a:t>
            </a:r>
            <a:r>
              <a:rPr lang="en-US" sz="4000" dirty="0" smtClean="0"/>
              <a:t> </a:t>
            </a:r>
            <a:r>
              <a:rPr lang="en-US" sz="4000" dirty="0" err="1" smtClean="0"/>
              <a:t>Jahed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7121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would you do next?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525963"/>
          </a:xfrm>
        </p:spPr>
        <p:txBody>
          <a:bodyPr/>
          <a:lstStyle/>
          <a:p>
            <a:pPr marL="228600" indent="-228600">
              <a:spcBef>
                <a:spcPts val="1200"/>
              </a:spcBef>
              <a:buFontTx/>
              <a:buAutoNum type="arabicPeriod"/>
            </a:pPr>
            <a:r>
              <a:rPr lang="nl-NL" dirty="0"/>
              <a:t>Start the patient on BIAsp 30 OD</a:t>
            </a:r>
          </a:p>
          <a:p>
            <a:pPr marL="228600" indent="-228600">
              <a:spcBef>
                <a:spcPts val="1200"/>
              </a:spcBef>
              <a:buFontTx/>
              <a:buAutoNum type="arabicPeriod"/>
            </a:pPr>
            <a:r>
              <a:rPr lang="nl-NL" dirty="0"/>
              <a:t>Start the patient on BIAsp 30 BID</a:t>
            </a:r>
          </a:p>
          <a:p>
            <a:pPr marL="228600" indent="-228600">
              <a:spcBef>
                <a:spcPts val="1200"/>
              </a:spcBef>
              <a:buFontTx/>
              <a:buAutoNum type="arabicPeriod"/>
            </a:pPr>
            <a:r>
              <a:rPr lang="nl-NL" dirty="0"/>
              <a:t>Start the patient on basal-bolus </a:t>
            </a:r>
            <a:br>
              <a:rPr lang="nl-NL" dirty="0"/>
            </a:br>
            <a:r>
              <a:rPr lang="nl-NL" dirty="0" smtClean="0"/>
              <a:t>therapy 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9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282" y="199515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 smtClean="0">
                <a:solidFill>
                  <a:srgbClr val="FFFF00"/>
                </a:solidFill>
              </a:rPr>
              <a:t>                Lunch is ready!</a:t>
            </a:r>
          </a:p>
          <a:p>
            <a:endParaRPr lang="en-US" sz="4400" dirty="0"/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         Have a nice weekend</a:t>
            </a:r>
            <a:endParaRPr lang="en-US" sz="4400" dirty="0"/>
          </a:p>
        </p:txBody>
      </p:sp>
      <p:sp>
        <p:nvSpPr>
          <p:cNvPr id="4" name="Smiley Face 3"/>
          <p:cNvSpPr/>
          <p:nvPr/>
        </p:nvSpPr>
        <p:spPr>
          <a:xfrm>
            <a:off x="762000" y="2209800"/>
            <a:ext cx="914400" cy="914400"/>
          </a:xfrm>
          <a:prstGeom prst="smileyFac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miley Face 4"/>
          <p:cNvSpPr/>
          <p:nvPr/>
        </p:nvSpPr>
        <p:spPr>
          <a:xfrm>
            <a:off x="7467600" y="1981200"/>
            <a:ext cx="914400" cy="914400"/>
          </a:xfrm>
          <a:prstGeom prst="smileyFac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05200" y="533400"/>
            <a:ext cx="1524000" cy="1143000"/>
          </a:xfrm>
          <a:prstGeom prst="smileyFac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16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br>
              <a:rPr lang="en-US" dirty="0" smtClean="0"/>
            </a:br>
            <a:r>
              <a:rPr lang="en-US" dirty="0" smtClean="0"/>
              <a:t>Ms. </a:t>
            </a:r>
            <a:r>
              <a:rPr lang="en-US" dirty="0" err="1" smtClean="0"/>
              <a:t>Hosseini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64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GB" b="1" dirty="0" smtClean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35729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GB" dirty="0" smtClean="0"/>
              <a:t>A 58- year- old women comes to see you for diabetes review. She has had type 2 diabetes for </a:t>
            </a:r>
            <a:r>
              <a:rPr lang="en-GB" dirty="0" smtClean="0">
                <a:solidFill>
                  <a:srgbClr val="FFFF00"/>
                </a:solidFill>
              </a:rPr>
              <a:t>8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years. She attended the local T2DM education programme at diagnosis.</a:t>
            </a:r>
          </a:p>
          <a:p>
            <a:pPr>
              <a:defRPr/>
            </a:pPr>
            <a:r>
              <a:rPr lang="en-GB" dirty="0" smtClean="0"/>
              <a:t>Despite lifestyle modification, her BMI is </a:t>
            </a:r>
            <a:r>
              <a:rPr lang="en-GB" dirty="0" smtClean="0">
                <a:solidFill>
                  <a:srgbClr val="FFFF00"/>
                </a:solidFill>
              </a:rPr>
              <a:t>28</a:t>
            </a:r>
          </a:p>
          <a:p>
            <a:pPr>
              <a:defRPr/>
            </a:pPr>
            <a:r>
              <a:rPr lang="en-GB" dirty="0" smtClean="0"/>
              <a:t>She is taking MFN 2g /daily ,  </a:t>
            </a:r>
            <a:r>
              <a:rPr lang="en-GB" dirty="0" err="1" smtClean="0"/>
              <a:t>Gliclazide</a:t>
            </a:r>
            <a:r>
              <a:rPr lang="en-GB" dirty="0" smtClean="0"/>
              <a:t> 320 mg/daily (good compliance) , </a:t>
            </a:r>
            <a:r>
              <a:rPr lang="en-GB" dirty="0" err="1" smtClean="0"/>
              <a:t>atorvastatin</a:t>
            </a:r>
            <a:r>
              <a:rPr lang="en-GB" dirty="0" smtClean="0"/>
              <a:t> 20 mg and ASA 80 mg</a:t>
            </a:r>
          </a:p>
          <a:p>
            <a:pPr>
              <a:defRPr/>
            </a:pPr>
            <a:r>
              <a:rPr lang="en-GB" dirty="0" smtClean="0"/>
              <a:t>FBS 155 mg/dl ,HbA1c </a:t>
            </a:r>
            <a:r>
              <a:rPr lang="en-GB" dirty="0" smtClean="0">
                <a:solidFill>
                  <a:srgbClr val="FFFF00"/>
                </a:solidFill>
              </a:rPr>
              <a:t>8.5%</a:t>
            </a:r>
            <a:r>
              <a:rPr lang="en-GB" dirty="0" smtClean="0">
                <a:solidFill>
                  <a:srgbClr val="FF0000"/>
                </a:solidFill>
              </a:rPr>
              <a:t> , </a:t>
            </a:r>
            <a:r>
              <a:rPr lang="en-GB" dirty="0" smtClean="0"/>
              <a:t>SMBG ?</a:t>
            </a:r>
          </a:p>
          <a:p>
            <a:pPr>
              <a:defRPr/>
            </a:pPr>
            <a:r>
              <a:rPr lang="en-GB" dirty="0" smtClean="0"/>
              <a:t>No </a:t>
            </a:r>
            <a:r>
              <a:rPr lang="en-GB" dirty="0" err="1" smtClean="0"/>
              <a:t>microalbuminuria</a:t>
            </a:r>
            <a:r>
              <a:rPr lang="en-GB" dirty="0" smtClean="0"/>
              <a:t> , beginning of retinopathy, no cardiovascular complication</a:t>
            </a:r>
          </a:p>
          <a:p>
            <a:pPr>
              <a:defRPr/>
            </a:pPr>
            <a:r>
              <a:rPr lang="en-GB" dirty="0" smtClean="0"/>
              <a:t>BP= 125/75 mmHg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481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would you do next?</a:t>
            </a:r>
          </a:p>
        </p:txBody>
      </p:sp>
      <p:sp>
        <p:nvSpPr>
          <p:cNvPr id="6148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0" y="2057400"/>
            <a:ext cx="5614998" cy="4114800"/>
          </a:xfrm>
        </p:spPr>
        <p:txBody>
          <a:bodyPr/>
          <a:lstStyle/>
          <a:p>
            <a:pPr marL="514350" indent="-514350">
              <a:buFont typeface="Wingdings" pitchFamily="2" charset="2"/>
              <a:buAutoNum type="arabicPeriod"/>
            </a:pPr>
            <a:r>
              <a:rPr lang="en-GB" dirty="0" smtClean="0"/>
              <a:t>Life style intensification</a:t>
            </a: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GB" dirty="0" smtClean="0"/>
              <a:t>Prescribe </a:t>
            </a:r>
            <a:r>
              <a:rPr lang="en-GB" dirty="0" err="1" smtClean="0"/>
              <a:t>Pioglitazone</a:t>
            </a:r>
            <a:endParaRPr lang="en-GB" dirty="0" smtClean="0"/>
          </a:p>
          <a:p>
            <a:pPr marL="514350" indent="-514350">
              <a:buFont typeface="Wingdings" pitchFamily="2" charset="2"/>
              <a:buAutoNum type="arabicPeriod"/>
            </a:pPr>
            <a:r>
              <a:rPr lang="en-GB" dirty="0" smtClean="0"/>
              <a:t>Prescribe  Basal Insulin</a:t>
            </a: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GB" dirty="0" smtClean="0"/>
              <a:t>Prescribe premixed insulin</a:t>
            </a: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GB" dirty="0" smtClean="0"/>
              <a:t>Prescribe </a:t>
            </a:r>
            <a:r>
              <a:rPr lang="en-GB" dirty="0" err="1" smtClean="0"/>
              <a:t>prandial</a:t>
            </a:r>
            <a:r>
              <a:rPr lang="en-GB" dirty="0" smtClean="0"/>
              <a:t> insulin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6383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2</a:t>
            </a:r>
            <a:br>
              <a:rPr lang="en-US" dirty="0" smtClean="0"/>
            </a:br>
            <a:r>
              <a:rPr lang="en-US" dirty="0" err="1" smtClean="0"/>
              <a:t>Mr</a:t>
            </a:r>
            <a:r>
              <a:rPr lang="en-US" dirty="0" smtClean="0"/>
              <a:t> </a:t>
            </a:r>
            <a:r>
              <a:rPr lang="en-US" dirty="0" err="1" smtClean="0"/>
              <a:t>Ahmadi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9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History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31007"/>
            <a:ext cx="8382000" cy="5638799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C00000"/>
              </a:buClr>
              <a:buSzPct val="111000"/>
              <a:buFont typeface="Arial" pitchFamily="34" charset="0"/>
              <a:buChar char="•"/>
            </a:pPr>
            <a:r>
              <a:rPr lang="en-US" sz="2500" dirty="0" smtClean="0"/>
              <a:t>A 60-year-old man comes to you with history of type 2 DM for 9 years. </a:t>
            </a:r>
          </a:p>
          <a:p>
            <a:pPr>
              <a:buClr>
                <a:srgbClr val="C00000"/>
              </a:buClr>
              <a:buSzPct val="111000"/>
              <a:buFont typeface="Arial" pitchFamily="34" charset="0"/>
              <a:buChar char="•"/>
            </a:pPr>
            <a:endParaRPr lang="en-US" sz="2500" dirty="0" smtClean="0"/>
          </a:p>
          <a:p>
            <a:pPr>
              <a:buClr>
                <a:srgbClr val="C00000"/>
              </a:buClr>
              <a:buSzPct val="111000"/>
              <a:buFont typeface="Arial" pitchFamily="34" charset="0"/>
              <a:buChar char="•"/>
            </a:pPr>
            <a:r>
              <a:rPr lang="en-US" sz="2500" dirty="0" smtClean="0"/>
              <a:t>PMH : MI, CHF</a:t>
            </a:r>
          </a:p>
          <a:p>
            <a:pPr>
              <a:buClr>
                <a:srgbClr val="C00000"/>
              </a:buClr>
              <a:buSzPct val="111000"/>
              <a:buFont typeface="Arial" pitchFamily="34" charset="0"/>
              <a:buChar char="•"/>
            </a:pPr>
            <a:endParaRPr lang="en-US" sz="2500" dirty="0" smtClean="0"/>
          </a:p>
          <a:p>
            <a:pPr>
              <a:buClr>
                <a:srgbClr val="C00000"/>
              </a:buClr>
              <a:buSzPct val="111000"/>
              <a:buFont typeface="Arial" pitchFamily="34" charset="0"/>
              <a:buChar char="•"/>
            </a:pPr>
            <a:r>
              <a:rPr lang="en-US" sz="2500" dirty="0" smtClean="0"/>
              <a:t> Two main complaints were increasing arthritis in his hands and decreasing vision due to cataracts.</a:t>
            </a:r>
          </a:p>
          <a:p>
            <a:pPr>
              <a:buClr>
                <a:srgbClr val="C00000"/>
              </a:buClr>
              <a:buSzPct val="111000"/>
              <a:buFont typeface="Arial" pitchFamily="34" charset="0"/>
              <a:buChar char="•"/>
            </a:pPr>
            <a:endParaRPr lang="en-US" sz="2500" dirty="0" smtClean="0"/>
          </a:p>
          <a:p>
            <a:pPr>
              <a:buClr>
                <a:srgbClr val="C00000"/>
              </a:buClr>
              <a:buSzPct val="111000"/>
              <a:buFont typeface="Arial" pitchFamily="34" charset="0"/>
              <a:buChar char="•"/>
            </a:pPr>
            <a:r>
              <a:rPr lang="en-US" sz="2500" dirty="0" smtClean="0"/>
              <a:t>Medications </a:t>
            </a:r>
            <a:r>
              <a:rPr lang="en-US" sz="2500" dirty="0"/>
              <a:t>:</a:t>
            </a:r>
            <a:r>
              <a:rPr lang="en-US" sz="2500" dirty="0" smtClean="0"/>
              <a:t> </a:t>
            </a:r>
            <a:r>
              <a:rPr lang="en-US" sz="2500" dirty="0"/>
              <a:t>A</a:t>
            </a:r>
            <a:r>
              <a:rPr lang="en-US" sz="2500" dirty="0" smtClean="0"/>
              <a:t>spirin, </a:t>
            </a:r>
            <a:r>
              <a:rPr lang="en-US" sz="2500" dirty="0"/>
              <a:t>S</a:t>
            </a:r>
            <a:r>
              <a:rPr lang="en-US" sz="2500" dirty="0" smtClean="0"/>
              <a:t>tatin, Captopril, </a:t>
            </a:r>
            <a:r>
              <a:rPr lang="en-US" sz="2500" dirty="0" err="1" smtClean="0"/>
              <a:t>Glibenclamide</a:t>
            </a:r>
            <a:r>
              <a:rPr lang="en-US" sz="2500" dirty="0" smtClean="0"/>
              <a:t> 10 mg/dl, Metformin 2000mg/dl</a:t>
            </a:r>
          </a:p>
          <a:p>
            <a:pPr>
              <a:buClr>
                <a:srgbClr val="C00000"/>
              </a:buClr>
              <a:buSzPct val="111000"/>
              <a:buFont typeface="Arial" pitchFamily="34" charset="0"/>
              <a:buChar char="•"/>
            </a:pPr>
            <a:endParaRPr lang="en-US" sz="2500" dirty="0" smtClean="0"/>
          </a:p>
          <a:p>
            <a:pPr>
              <a:buClr>
                <a:srgbClr val="C00000"/>
              </a:buClr>
              <a:buSzPct val="111000"/>
              <a:buFont typeface="Arial" pitchFamily="34" charset="0"/>
              <a:buChar char="•"/>
            </a:pPr>
            <a:r>
              <a:rPr lang="en-US" sz="2500" dirty="0" smtClean="0"/>
              <a:t>BMI =31 Kg/m2. No evidence of nephropathy</a:t>
            </a:r>
          </a:p>
          <a:p>
            <a:pPr marL="0" indent="0">
              <a:buClr>
                <a:srgbClr val="C00000"/>
              </a:buClr>
              <a:buSzPct val="111000"/>
              <a:buNone/>
            </a:pPr>
            <a:r>
              <a:rPr lang="en-US" sz="2500" dirty="0" smtClean="0"/>
              <a:t> </a:t>
            </a:r>
          </a:p>
          <a:p>
            <a:pPr>
              <a:buClr>
                <a:srgbClr val="C00000"/>
              </a:buClr>
              <a:buSzPct val="111000"/>
              <a:buFont typeface="Arial" pitchFamily="34" charset="0"/>
              <a:buChar char="•"/>
            </a:pPr>
            <a:r>
              <a:rPr lang="en-US" sz="2500" dirty="0" smtClean="0"/>
              <a:t>Laboratory findings </a:t>
            </a:r>
            <a:r>
              <a:rPr lang="en-US" sz="2500" dirty="0"/>
              <a:t>:</a:t>
            </a:r>
            <a:r>
              <a:rPr lang="en-US" sz="2500" dirty="0" smtClean="0"/>
              <a:t> LDL = 60 mg/dl, TG=270 mg/dl, </a:t>
            </a:r>
            <a:r>
              <a:rPr lang="en-US" sz="2500" u="sng" dirty="0" smtClean="0"/>
              <a:t>HBA1C=8.2%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074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History..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153400" cy="4525963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SzPct val="118000"/>
              <a:buFont typeface="Arial" pitchFamily="34" charset="0"/>
              <a:buChar char="•"/>
            </a:pPr>
            <a:r>
              <a:rPr lang="en-US" dirty="0" smtClean="0"/>
              <a:t> SMBG records revealed a fairly flat curve of moderate hyperglycemia </a:t>
            </a:r>
            <a:r>
              <a:rPr lang="en-US" u="sng" dirty="0" smtClean="0"/>
              <a:t>throughout the day </a:t>
            </a:r>
            <a:r>
              <a:rPr lang="en-US" dirty="0" smtClean="0"/>
              <a:t>with blood glucose values between </a:t>
            </a:r>
            <a:r>
              <a:rPr lang="en-US" b="1" dirty="0" smtClean="0"/>
              <a:t>160 and 230 </a:t>
            </a:r>
            <a:r>
              <a:rPr lang="en-US" dirty="0" smtClean="0"/>
              <a:t>mg/</a:t>
            </a:r>
            <a:r>
              <a:rPr lang="en-US" dirty="0" err="1" smtClean="0"/>
              <a:t>dL</a:t>
            </a:r>
            <a:r>
              <a:rPr lang="en-US" dirty="0" smtClean="0"/>
              <a:t>, reflecting her 3 balanced meals. </a:t>
            </a:r>
          </a:p>
          <a:p>
            <a:pPr>
              <a:buClr>
                <a:srgbClr val="C00000"/>
              </a:buClr>
              <a:buSzPct val="118000"/>
              <a:buFont typeface="Arial" pitchFamily="34" charset="0"/>
              <a:buChar char="•"/>
            </a:pPr>
            <a:r>
              <a:rPr lang="en-US" dirty="0" smtClean="0"/>
              <a:t>He has </a:t>
            </a:r>
            <a:r>
              <a:rPr lang="en-US" dirty="0"/>
              <a:t>s</a:t>
            </a:r>
            <a:r>
              <a:rPr lang="en-US" dirty="0" smtClean="0"/>
              <a:t>evere fear from insulin therapy and weight gain 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612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SMBG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986493"/>
              </p:ext>
            </p:extLst>
          </p:nvPr>
        </p:nvGraphicFramePr>
        <p:xfrm>
          <a:off x="457200" y="1600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1219200">
                <a:tc>
                  <a:txBody>
                    <a:bodyPr/>
                    <a:lstStyle/>
                    <a:p>
                      <a:r>
                        <a:rPr lang="en-US" dirty="0" smtClean="0"/>
                        <a:t>Fasting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Bfast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Before lunch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</a:t>
                      </a:r>
                      <a:r>
                        <a:rPr lang="en-US" baseline="0" dirty="0" smtClean="0"/>
                        <a:t> lunch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Before dinner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</a:t>
                      </a:r>
                      <a:r>
                        <a:rPr lang="en-US" baseline="0" dirty="0" smtClean="0"/>
                        <a:t> dinner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Bedtime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HbA1c</a:t>
                      </a:r>
                      <a:endParaRPr lang="en-US" dirty="0"/>
                    </a:p>
                  </a:txBody>
                  <a:tcPr/>
                </a:tc>
              </a:tr>
              <a:tr h="1219200">
                <a:tc>
                  <a:txBody>
                    <a:bodyPr/>
                    <a:lstStyle/>
                    <a:p>
                      <a:r>
                        <a:rPr lang="en-US" dirty="0" smtClean="0"/>
                        <a:t>160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8.2%</a:t>
                      </a:r>
                      <a:endParaRPr lang="en-US" dirty="0"/>
                    </a:p>
                  </a:txBody>
                  <a:tcPr/>
                </a:tc>
              </a:tr>
              <a:tr h="1219200">
                <a:tc>
                  <a:txBody>
                    <a:bodyPr/>
                    <a:lstStyle/>
                    <a:p>
                      <a:r>
                        <a:rPr lang="en-US" dirty="0" smtClean="0"/>
                        <a:t> 155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9158" y="5368206"/>
            <a:ext cx="1804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Values are mg/dl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8100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12D0606BC5C64EF7AC0EDFB2F5181683"/>
  <p:tag name="SLIDEID" val="12D0606BC5C64EF7AC0EDFB2F5181683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QUESTIONALIAS" val="What would you do next?"/>
  <p:tag name="ANSWERSALIAS" val="Arrange to review again in 12/12|smicln|Prescribe Gliclazide|smicln|Prescribe Pioglitazone|smicln|Prescribe Sitagliptin|smicln|Refer for Exenatide"/>
  <p:tag name="VALUES" val="Incorrect|smicln|Correct|smicln|Incorrect|smicln|Incorrect|smicln|Incorrect"/>
  <p:tag name="TOTALRESPONSES" val="5"/>
  <p:tag name="RESPONSECOUNT" val="5"/>
  <p:tag name="SLICED" val="False"/>
  <p:tag name="RESPONSES" val="1;2;2;3;2;"/>
  <p:tag name="CHARTSTRINGSTD" val="1 3 1 0 0"/>
  <p:tag name="CHARTSTRINGREV" val="0 0 1 3 1"/>
  <p:tag name="CHARTSTRINGSTDPER" val="0.2 0.6 0.2 0 0"/>
  <p:tag name="CHARTSTRINGREVPER" val="0 0 0.2 0.6 0.2"/>
  <p:tag name="RESPONSESGATHERED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8"/>
  <p:tag name="FONTSIZE" val="32"/>
  <p:tag name="BULLETTYPE" val="ppBulletArabicPeriod"/>
  <p:tag name="ANSWERTEXT" val="Arrange to review again in 12/12&#10;Prescribe Gliclazide&#10;Prescribe Pioglitazone&#10;Prescribe Sitagliptin&#10;Refer for Exenatide"/>
  <p:tag name="OLDNUMANSWERS" val="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709</Words>
  <Application>Microsoft Office PowerPoint</Application>
  <PresentationFormat>On-screen Show (4:3)</PresentationFormat>
  <Paragraphs>137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Case Presentations</vt:lpstr>
      <vt:lpstr>Panel Members</vt:lpstr>
      <vt:lpstr>Case 1 Ms. Hosseini</vt:lpstr>
      <vt:lpstr>History</vt:lpstr>
      <vt:lpstr>What would you do next?</vt:lpstr>
      <vt:lpstr>Case 2 Mr Ahmadi</vt:lpstr>
      <vt:lpstr>History</vt:lpstr>
      <vt:lpstr>History..</vt:lpstr>
      <vt:lpstr>SMBG</vt:lpstr>
      <vt:lpstr>What is your recommendation?</vt:lpstr>
      <vt:lpstr>Case 3 Mr. Mohamadi</vt:lpstr>
      <vt:lpstr>PowerPoint Presentation</vt:lpstr>
      <vt:lpstr>More information</vt:lpstr>
      <vt:lpstr>SMBG</vt:lpstr>
      <vt:lpstr>What is your recommendation?</vt:lpstr>
      <vt:lpstr>Case 4 Mr. zare</vt:lpstr>
      <vt:lpstr>PowerPoint Presentation</vt:lpstr>
      <vt:lpstr>More information</vt:lpstr>
      <vt:lpstr>SMBG</vt:lpstr>
      <vt:lpstr>What would you do next?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Hosseinpanah</dc:creator>
  <cp:lastModifiedBy>Hosseinpanah</cp:lastModifiedBy>
  <cp:revision>14</cp:revision>
  <dcterms:created xsi:type="dcterms:W3CDTF">2012-06-13T05:14:15Z</dcterms:created>
  <dcterms:modified xsi:type="dcterms:W3CDTF">2012-06-13T16:20:01Z</dcterms:modified>
</cp:coreProperties>
</file>